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56" r:id="rId2"/>
    <p:sldId id="262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2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9EA2C-DF45-2D4C-A8EC-924CF38B9B19}" type="datetimeFigureOut">
              <a:rPr lang="en-US" smtClean="0"/>
              <a:t>3/12/14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D2FBC-B66B-8E4C-B523-2163330CE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652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C7A0-F3CC-C04E-933A-D0AD370CC105}" type="datetimeFigureOut">
              <a:rPr lang="en-US" smtClean="0"/>
              <a:t>3/12/14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73042-5830-6C45-94BD-34112596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815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C7A0-F3CC-C04E-933A-D0AD370CC105}" type="datetimeFigureOut">
              <a:rPr lang="en-US" smtClean="0"/>
              <a:t>3/12/14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73042-5830-6C45-94BD-34112596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48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C7A0-F3CC-C04E-933A-D0AD370CC105}" type="datetimeFigureOut">
              <a:rPr lang="en-US" smtClean="0"/>
              <a:t>3/12/14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73042-5830-6C45-94BD-34112596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29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C7A0-F3CC-C04E-933A-D0AD370CC105}" type="datetimeFigureOut">
              <a:rPr lang="en-US" smtClean="0"/>
              <a:t>3/12/14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73042-5830-6C45-94BD-34112596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665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C7A0-F3CC-C04E-933A-D0AD370CC105}" type="datetimeFigureOut">
              <a:rPr lang="en-US" smtClean="0"/>
              <a:t>3/12/14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73042-5830-6C45-94BD-34112596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432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C7A0-F3CC-C04E-933A-D0AD370CC105}" type="datetimeFigureOut">
              <a:rPr lang="en-US" smtClean="0"/>
              <a:t>3/12/14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73042-5830-6C45-94BD-34112596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059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C7A0-F3CC-C04E-933A-D0AD370CC105}" type="datetimeFigureOut">
              <a:rPr lang="en-US" smtClean="0"/>
              <a:t>3/12/14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73042-5830-6C45-94BD-34112596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079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C7A0-F3CC-C04E-933A-D0AD370CC105}" type="datetimeFigureOut">
              <a:rPr lang="en-US" smtClean="0"/>
              <a:t>3/12/14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73042-5830-6C45-94BD-34112596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765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C7A0-F3CC-C04E-933A-D0AD370CC105}" type="datetimeFigureOut">
              <a:rPr lang="en-US" smtClean="0"/>
              <a:t>3/12/14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73042-5830-6C45-94BD-34112596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812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C7A0-F3CC-C04E-933A-D0AD370CC105}" type="datetimeFigureOut">
              <a:rPr lang="en-US" smtClean="0"/>
              <a:t>3/12/14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73042-5830-6C45-94BD-34112596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35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C7A0-F3CC-C04E-933A-D0AD370CC105}" type="datetimeFigureOut">
              <a:rPr lang="en-US" smtClean="0"/>
              <a:t>3/12/14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73042-5830-6C45-94BD-34112596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03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5C7A0-F3CC-C04E-933A-D0AD370CC105}" type="datetimeFigureOut">
              <a:rPr lang="en-US" smtClean="0"/>
              <a:t>3/12/14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73042-5830-6C45-94BD-34112596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7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763" y="114774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Lessons About Sustainability </a:t>
            </a:r>
            <a:br>
              <a:rPr lang="en-US" dirty="0" smtClean="0"/>
            </a:br>
            <a:r>
              <a:rPr lang="en-US" dirty="0" smtClean="0"/>
              <a:t>Learned from the </a:t>
            </a:r>
            <a:br>
              <a:rPr lang="en-US" dirty="0" smtClean="0"/>
            </a:br>
            <a:r>
              <a:rPr lang="en-US" dirty="0" smtClean="0"/>
              <a:t>Open Science Data Cloud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Robert Grossman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University of Chicago &amp;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Open Cloud Consortium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216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3-04-19 at 7.23.26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02" y="3023638"/>
            <a:ext cx="3714650" cy="195816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8481" y="5220476"/>
            <a:ext cx="50580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Bionimbus</a:t>
            </a:r>
            <a:r>
              <a:rPr lang="en-US" sz="2400" dirty="0" smtClean="0"/>
              <a:t> Protected Data Cloud</a:t>
            </a: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Operated by University of Chicago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1+ PB controlled access cancer data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Started in 2013</a:t>
            </a:r>
            <a:endParaRPr lang="en-US" sz="2400" dirty="0"/>
          </a:p>
        </p:txBody>
      </p:sp>
      <p:pic>
        <p:nvPicPr>
          <p:cNvPr id="10" name="Picture 9" descr="Screen Shot 2013-10-01 at 9.20.28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7416" y="227847"/>
            <a:ext cx="3736147" cy="311422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098850" y="3476077"/>
            <a:ext cx="35995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Open Science Data Cloud 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Operated by NFP Open Cloud Consortium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6 PB (pan science)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Started in 2009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4151" y="484856"/>
            <a:ext cx="4825311" cy="1938992"/>
          </a:xfrm>
          <a:prstGeom prst="rect">
            <a:avLst/>
          </a:prstGeom>
          <a:noFill/>
          <a:ln w="952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500 users that compute over data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150 active each month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Users utilize between 1000 – 100,000+ core hours per month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Same open source software stack</a:t>
            </a:r>
          </a:p>
        </p:txBody>
      </p:sp>
      <p:pic>
        <p:nvPicPr>
          <p:cNvPr id="8" name="Picture 7" descr="::OSDC LOGO 10-23-12:OCC/OSDC_Final_Logo:OCC:RGB:OCC_RGB_Vert:OCC_RGB_VERT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37882" y="5536015"/>
            <a:ext cx="2823643" cy="1100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5800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2691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Useful Models Today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045" y="1025708"/>
            <a:ext cx="8648809" cy="5711348"/>
          </a:xfrm>
        </p:spPr>
        <p:txBody>
          <a:bodyPr>
            <a:noAutofit/>
          </a:bodyPr>
          <a:lstStyle/>
          <a:p>
            <a:r>
              <a:rPr lang="en-US" sz="2400" dirty="0"/>
              <a:t>Organizations and projects can contribute through a “condo model”</a:t>
            </a:r>
          </a:p>
          <a:p>
            <a:r>
              <a:rPr lang="en-US" sz="2400" dirty="0"/>
              <a:t>Modest fees can be charged on those communities that can pay, including commercial entities.</a:t>
            </a:r>
          </a:p>
          <a:p>
            <a:r>
              <a:rPr lang="en-US" sz="2400" dirty="0" smtClean="0"/>
              <a:t>PIs </a:t>
            </a:r>
            <a:r>
              <a:rPr lang="en-US" sz="2400" dirty="0" smtClean="0"/>
              <a:t>can add charges in their grants for data infrastructure, which are paid when they contribute their data to the infrastructure.</a:t>
            </a:r>
          </a:p>
          <a:p>
            <a:r>
              <a:rPr lang="en-US" sz="2400" dirty="0" smtClean="0"/>
              <a:t>PIs can add charges in their </a:t>
            </a:r>
            <a:r>
              <a:rPr lang="en-US" sz="2400" dirty="0" smtClean="0"/>
              <a:t>grants which are paid </a:t>
            </a:r>
            <a:r>
              <a:rPr lang="en-US" sz="2400" dirty="0" smtClean="0"/>
              <a:t>when they make significant use of data infrastructure. </a:t>
            </a:r>
            <a:endParaRPr lang="en-US" sz="2400" dirty="0" smtClean="0"/>
          </a:p>
          <a:p>
            <a:r>
              <a:rPr lang="en-US" sz="2400" dirty="0" smtClean="0"/>
              <a:t>PIs can add charges in their grants to contribute cap </a:t>
            </a:r>
            <a:r>
              <a:rPr lang="en-US" sz="2400" dirty="0" err="1" smtClean="0"/>
              <a:t>exp</a:t>
            </a:r>
            <a:r>
              <a:rPr lang="en-US" sz="2400" dirty="0" smtClean="0"/>
              <a:t> to publically funded repositories and infrastructure</a:t>
            </a:r>
          </a:p>
          <a:p>
            <a:r>
              <a:rPr lang="en-US" sz="2400" dirty="0" smtClean="0"/>
              <a:t>Federal </a:t>
            </a:r>
            <a:r>
              <a:rPr lang="en-US" sz="2400" dirty="0" smtClean="0"/>
              <a:t>agencies can provide grants to support publicly funded data infrastructure</a:t>
            </a:r>
          </a:p>
          <a:p>
            <a:r>
              <a:rPr lang="en-US" sz="2400" dirty="0" smtClean="0"/>
              <a:t>There </a:t>
            </a:r>
            <a:r>
              <a:rPr lang="en-US" sz="2400" dirty="0" smtClean="0"/>
              <a:t>are very important differences between small, medium and large scale data infrastructure.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30410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3930"/>
            <a:ext cx="8229600" cy="753401"/>
          </a:xfrm>
        </p:spPr>
        <p:txBody>
          <a:bodyPr>
            <a:normAutofit/>
          </a:bodyPr>
          <a:lstStyle/>
          <a:p>
            <a:r>
              <a:rPr lang="en-US" sz="4000" dirty="0" smtClean="0"/>
              <a:t>Lessons Learned / Principles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525" y="1103630"/>
            <a:ext cx="8588329" cy="548791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Pay in at constant cap </a:t>
            </a:r>
            <a:r>
              <a:rPr lang="en-US" sz="2800" dirty="0" err="1" smtClean="0"/>
              <a:t>exp</a:t>
            </a:r>
            <a:r>
              <a:rPr lang="en-US" sz="2800" dirty="0" smtClean="0"/>
              <a:t>, despite the fact that </a:t>
            </a:r>
            <a:r>
              <a:rPr lang="en-US" sz="2800" dirty="0" smtClean="0"/>
              <a:t>n</a:t>
            </a:r>
            <a:r>
              <a:rPr lang="en-US" sz="2800" dirty="0" smtClean="0"/>
              <a:t>o one wants to pay and that </a:t>
            </a:r>
            <a:r>
              <a:rPr lang="en-US" sz="2800" dirty="0" smtClean="0"/>
              <a:t>there is an expectation that data infrastructure should be free.</a:t>
            </a:r>
          </a:p>
          <a:p>
            <a:r>
              <a:rPr lang="en-US" sz="2800" dirty="0" smtClean="0"/>
              <a:t>Permanent IDs with </a:t>
            </a:r>
            <a:r>
              <a:rPr lang="en-US" sz="2800" dirty="0" err="1" smtClean="0"/>
              <a:t>queryable</a:t>
            </a:r>
            <a:r>
              <a:rPr lang="en-US" sz="2800" dirty="0" smtClean="0"/>
              <a:t> metadata </a:t>
            </a:r>
            <a:r>
              <a:rPr lang="en-US" sz="2800" dirty="0" smtClean="0"/>
              <a:t>are essential.</a:t>
            </a:r>
          </a:p>
          <a:p>
            <a:r>
              <a:rPr lang="en-US" sz="2800" dirty="0" smtClean="0"/>
              <a:t>Portability of data </a:t>
            </a:r>
            <a:r>
              <a:rPr lang="en-US" sz="2800" dirty="0" smtClean="0"/>
              <a:t>and data environment </a:t>
            </a:r>
            <a:r>
              <a:rPr lang="en-US" sz="2800" dirty="0" smtClean="0"/>
              <a:t>(</a:t>
            </a:r>
            <a:r>
              <a:rPr lang="en-US" sz="2800" dirty="0" smtClean="0"/>
              <a:t>at scale) is critical so researchers can liberate their data.</a:t>
            </a:r>
          </a:p>
          <a:p>
            <a:r>
              <a:rPr lang="en-US" sz="2800" dirty="0" smtClean="0"/>
              <a:t>Peering </a:t>
            </a:r>
            <a:r>
              <a:rPr lang="en-US" sz="2800" dirty="0"/>
              <a:t>of Tier 1 data </a:t>
            </a:r>
            <a:r>
              <a:rPr lang="en-US" sz="2800" dirty="0"/>
              <a:t>repositories and </a:t>
            </a:r>
            <a:r>
              <a:rPr lang="en-US" sz="2800" dirty="0" smtClean="0"/>
              <a:t>infrastructure and </a:t>
            </a:r>
            <a:r>
              <a:rPr lang="en-US" sz="2800" dirty="0" smtClean="0"/>
              <a:t>interoperability of public data </a:t>
            </a:r>
            <a:r>
              <a:rPr lang="en-US" sz="2800" dirty="0" smtClean="0"/>
              <a:t>infrastructure</a:t>
            </a:r>
            <a:r>
              <a:rPr lang="en-US" sz="2800" dirty="0" smtClean="0"/>
              <a:t> is critical, </a:t>
            </a:r>
            <a:r>
              <a:rPr lang="en-US" sz="2800" dirty="0" smtClean="0"/>
              <a:t>but </a:t>
            </a:r>
            <a:r>
              <a:rPr lang="en-US" sz="2800" dirty="0"/>
              <a:t>don’t get ahead of reference implementations.</a:t>
            </a:r>
          </a:p>
          <a:p>
            <a:r>
              <a:rPr lang="en-US" sz="2800" dirty="0" smtClean="0"/>
              <a:t>Essential </a:t>
            </a:r>
            <a:r>
              <a:rPr lang="en-US" sz="2800" dirty="0" smtClean="0"/>
              <a:t>to keep costs down:</a:t>
            </a:r>
          </a:p>
          <a:p>
            <a:pPr lvl="1"/>
            <a:r>
              <a:rPr lang="en-US" sz="2600" dirty="0"/>
              <a:t>Efficiency gained through medium scale </a:t>
            </a:r>
            <a:r>
              <a:rPr lang="en-US" sz="2600" dirty="0" smtClean="0"/>
              <a:t>infrastructure</a:t>
            </a:r>
          </a:p>
          <a:p>
            <a:pPr lvl="1"/>
            <a:r>
              <a:rPr lang="en-US" sz="2600" dirty="0" smtClean="0"/>
              <a:t>Open </a:t>
            </a:r>
            <a:r>
              <a:rPr lang="en-US" sz="2600" dirty="0" smtClean="0"/>
              <a:t>source </a:t>
            </a:r>
            <a:r>
              <a:rPr lang="en-US" sz="2600" dirty="0" smtClean="0"/>
              <a:t>software</a:t>
            </a:r>
            <a:endParaRPr lang="en-US" sz="2600" dirty="0" smtClean="0"/>
          </a:p>
          <a:p>
            <a:pPr lvl="1"/>
            <a:r>
              <a:rPr lang="en-US" sz="2600" dirty="0" smtClean="0"/>
              <a:t>Use of infrastructure management and </a:t>
            </a:r>
            <a:r>
              <a:rPr lang="en-US" sz="2600" dirty="0" smtClean="0"/>
              <a:t>automation tools</a:t>
            </a:r>
          </a:p>
          <a:p>
            <a:pPr lvl="1"/>
            <a:r>
              <a:rPr lang="en-US" sz="2600" dirty="0" smtClean="0"/>
              <a:t>Misconceptions </a:t>
            </a:r>
            <a:r>
              <a:rPr lang="en-US" sz="2600" dirty="0"/>
              <a:t>about the costs / tradeoffs of public cloud infrastructure.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7672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309</Words>
  <Application>Microsoft Macintosh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Lessons About Sustainability  Learned from the  Open Science Data Cloud</vt:lpstr>
      <vt:lpstr>PowerPoint Presentation</vt:lpstr>
      <vt:lpstr>Useful Models Today</vt:lpstr>
      <vt:lpstr>Lessons Learned / Principles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Grossman</dc:creator>
  <cp:lastModifiedBy>Robert Grossman</cp:lastModifiedBy>
  <cp:revision>14</cp:revision>
  <cp:lastPrinted>2014-03-11T13:09:57Z</cp:lastPrinted>
  <dcterms:created xsi:type="dcterms:W3CDTF">2014-03-09T15:38:26Z</dcterms:created>
  <dcterms:modified xsi:type="dcterms:W3CDTF">2014-03-12T11:18:39Z</dcterms:modified>
</cp:coreProperties>
</file>