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 id="2147483678" r:id="rId3"/>
  </p:sldMasterIdLst>
  <p:notesMasterIdLst>
    <p:notesMasterId r:id="rId49"/>
  </p:notesMasterIdLst>
  <p:handoutMasterIdLst>
    <p:handoutMasterId r:id="rId50"/>
  </p:handoutMasterIdLst>
  <p:sldIdLst>
    <p:sldId id="854" r:id="rId4"/>
    <p:sldId id="860" r:id="rId5"/>
    <p:sldId id="861" r:id="rId6"/>
    <p:sldId id="862" r:id="rId7"/>
    <p:sldId id="865" r:id="rId8"/>
    <p:sldId id="858" r:id="rId9"/>
    <p:sldId id="807" r:id="rId10"/>
    <p:sldId id="863" r:id="rId11"/>
    <p:sldId id="850" r:id="rId12"/>
    <p:sldId id="856" r:id="rId13"/>
    <p:sldId id="808" r:id="rId14"/>
    <p:sldId id="855" r:id="rId15"/>
    <p:sldId id="766" r:id="rId16"/>
    <p:sldId id="809" r:id="rId17"/>
    <p:sldId id="679" r:id="rId18"/>
    <p:sldId id="777" r:id="rId19"/>
    <p:sldId id="773" r:id="rId20"/>
    <p:sldId id="774" r:id="rId21"/>
    <p:sldId id="778" r:id="rId22"/>
    <p:sldId id="740" r:id="rId23"/>
    <p:sldId id="779" r:id="rId24"/>
    <p:sldId id="812" r:id="rId25"/>
    <p:sldId id="813" r:id="rId26"/>
    <p:sldId id="792" r:id="rId27"/>
    <p:sldId id="797" r:id="rId28"/>
    <p:sldId id="814" r:id="rId29"/>
    <p:sldId id="830" r:id="rId30"/>
    <p:sldId id="799" r:id="rId31"/>
    <p:sldId id="720" r:id="rId32"/>
    <p:sldId id="739" r:id="rId33"/>
    <p:sldId id="864" r:id="rId34"/>
    <p:sldId id="867" r:id="rId35"/>
    <p:sldId id="818" r:id="rId36"/>
    <p:sldId id="776" r:id="rId37"/>
    <p:sldId id="815" r:id="rId38"/>
    <p:sldId id="800" r:id="rId39"/>
    <p:sldId id="744" r:id="rId40"/>
    <p:sldId id="729" r:id="rId41"/>
    <p:sldId id="857" r:id="rId42"/>
    <p:sldId id="846" r:id="rId43"/>
    <p:sldId id="836" r:id="rId44"/>
    <p:sldId id="840" r:id="rId45"/>
    <p:sldId id="837" r:id="rId46"/>
    <p:sldId id="842" r:id="rId47"/>
    <p:sldId id="866" r:id="rId48"/>
  </p:sldIdLst>
  <p:sldSz cx="9144000" cy="6858000" type="screen4x3"/>
  <p:notesSz cx="69977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ek" initials="tjv" lastIdx="10" clrIdx="0"/>
  <p:cmAuthor id="1" name="Department of Energy" initials="m" lastIdx="1" clrIdx="1"/>
  <p:cmAuthor id="2" name="Finnegan" initials="SMF"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00B0F0"/>
    <a:srgbClr val="007005"/>
    <a:srgbClr val="F4F6FA"/>
    <a:srgbClr val="007E06"/>
    <a:srgbClr val="FFFF99"/>
    <a:srgbClr val="FFFF66"/>
    <a:srgbClr val="BC4808"/>
    <a:srgbClr val="FFCC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70" autoAdjust="0"/>
    <p:restoredTop sz="95167" autoAdjust="0"/>
  </p:normalViewPr>
  <p:slideViewPr>
    <p:cSldViewPr>
      <p:cViewPr varScale="1">
        <p:scale>
          <a:sx n="67" d="100"/>
          <a:sy n="67" d="100"/>
        </p:scale>
        <p:origin x="-594" y="-9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notesViewPr>
    <p:cSldViewPr>
      <p:cViewPr varScale="1">
        <p:scale>
          <a:sx n="58" d="100"/>
          <a:sy n="58" d="100"/>
        </p:scale>
        <p:origin x="-2424" y="-78"/>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file:///\\schome.osc.doe.gov\finnsea\My%20Documents\FES%20(front%20office)\FY%202015%20OMB%20Presentation\Supporting\2015%20budget%20chart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schome.osc.doe.gov\finnsea\My%20Documents\FES%20(front%20office)\FY%202015%20OMB%20Presentation\Supporting\2015%20budget%20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ata%20Sheets%20(mapping,%20etc)\Budget%20Restructuring%20Mapping+Funding%20Attachments%2010-29-13%20(Rev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Data%20Sheets%20(mapping,%20etc)\Budget%20Restructuring%20Mapping+Funding%20Attachments%2010-29-13%20(Re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50"/>
      <c:rotY val="0"/>
      <c:rAngAx val="0"/>
      <c:perspective val="30"/>
    </c:view3D>
    <c:floor>
      <c:thickness val="0"/>
    </c:floor>
    <c:sideWall>
      <c:thickness val="0"/>
    </c:sideWall>
    <c:backWall>
      <c:thickness val="0"/>
    </c:backWall>
    <c:plotArea>
      <c:layout>
        <c:manualLayout>
          <c:layoutTarget val="inner"/>
          <c:xMode val="edge"/>
          <c:yMode val="edge"/>
          <c:x val="0.10057453558687761"/>
          <c:y val="0.21652634414652194"/>
          <c:w val="0.70503350514491647"/>
          <c:h val="0.75591445549809144"/>
        </c:manualLayout>
      </c:layout>
      <c:pie3DChart>
        <c:varyColors val="1"/>
        <c:ser>
          <c:idx val="0"/>
          <c:order val="0"/>
          <c:explosion val="5"/>
          <c:dPt>
            <c:idx val="5"/>
            <c:bubble3D val="0"/>
            <c:spPr>
              <a:solidFill>
                <a:schemeClr val="bg1">
                  <a:lumMod val="75000"/>
                </a:schemeClr>
              </a:solidFill>
            </c:spPr>
          </c:dPt>
          <c:dPt>
            <c:idx val="6"/>
            <c:bubble3D val="0"/>
            <c:explosion val="2"/>
            <c:spPr>
              <a:solidFill>
                <a:srgbClr val="E4E9EF">
                  <a:lumMod val="75000"/>
                </a:srgbClr>
              </a:solidFill>
            </c:spPr>
          </c:dPt>
          <c:dPt>
            <c:idx val="7"/>
            <c:bubble3D val="0"/>
            <c:explosion val="2"/>
            <c:spPr>
              <a:pattFill prst="openDmnd">
                <a:fgClr>
                  <a:srgbClr val="2F5897">
                    <a:lumMod val="75000"/>
                  </a:srgbClr>
                </a:fgClr>
                <a:bgClr>
                  <a:srgbClr val="E4E9EF">
                    <a:lumMod val="75000"/>
                  </a:srgbClr>
                </a:bgClr>
              </a:pattFill>
            </c:spPr>
          </c:dPt>
          <c:dPt>
            <c:idx val="8"/>
            <c:bubble3D val="0"/>
            <c:explosion val="2"/>
            <c:spPr>
              <a:solidFill>
                <a:srgbClr val="9C5252">
                  <a:lumMod val="60000"/>
                  <a:lumOff val="40000"/>
                </a:srgbClr>
              </a:solidFill>
            </c:spPr>
          </c:dPt>
          <c:dPt>
            <c:idx val="9"/>
            <c:bubble3D val="0"/>
            <c:explosion val="2"/>
            <c:spPr>
              <a:pattFill prst="openDmnd">
                <a:fgClr>
                  <a:srgbClr val="9C5252">
                    <a:lumMod val="50000"/>
                  </a:srgbClr>
                </a:fgClr>
                <a:bgClr>
                  <a:srgbClr val="9C5252">
                    <a:lumMod val="60000"/>
                    <a:lumOff val="40000"/>
                  </a:srgbClr>
                </a:bgClr>
              </a:pattFill>
            </c:spPr>
          </c:dPt>
          <c:dPt>
            <c:idx val="10"/>
            <c:bubble3D val="0"/>
            <c:spPr>
              <a:solidFill>
                <a:schemeClr val="accent3">
                  <a:lumMod val="60000"/>
                  <a:lumOff val="40000"/>
                </a:schemeClr>
              </a:solidFill>
            </c:spPr>
          </c:dPt>
          <c:dPt>
            <c:idx val="11"/>
            <c:bubble3D val="0"/>
            <c:spPr>
              <a:pattFill prst="openDmnd">
                <a:fgClr>
                  <a:schemeClr val="accent3">
                    <a:lumMod val="75000"/>
                  </a:schemeClr>
                </a:fgClr>
                <a:bgClr>
                  <a:schemeClr val="accent3">
                    <a:lumMod val="40000"/>
                    <a:lumOff val="60000"/>
                  </a:schemeClr>
                </a:bgClr>
              </a:pattFill>
            </c:spPr>
          </c:dPt>
          <c:dPt>
            <c:idx val="12"/>
            <c:bubble3D val="0"/>
            <c:spPr>
              <a:solidFill>
                <a:schemeClr val="accent6">
                  <a:lumMod val="60000"/>
                  <a:lumOff val="40000"/>
                </a:schemeClr>
              </a:solidFill>
            </c:spPr>
          </c:dPt>
          <c:dLbls>
            <c:dLbl>
              <c:idx val="0"/>
              <c:layout>
                <c:manualLayout>
                  <c:x val="-5.2570320565456692E-2"/>
                  <c:y val="-1.7689348601564334E-2"/>
                </c:manualLayout>
              </c:layout>
              <c:tx>
                <c:rich>
                  <a:bodyPr/>
                  <a:lstStyle/>
                  <a:p>
                    <a:r>
                      <a:rPr lang="en-US"/>
                      <a:t> </a:t>
                    </a:r>
                    <a:r>
                      <a:rPr lang="en-US" smtClean="0"/>
                      <a:t>GPS </a:t>
                    </a:r>
                    <a:r>
                      <a:rPr lang="en-US"/>
                      <a:t>
6%</a:t>
                    </a:r>
                  </a:p>
                </c:rich>
              </c:tx>
              <c:showLegendKey val="0"/>
              <c:showVal val="0"/>
              <c:showCatName val="1"/>
              <c:showSerName val="0"/>
              <c:showPercent val="1"/>
              <c:showBubbleSize val="0"/>
              <c:separator>
</c:separator>
            </c:dLbl>
            <c:dLbl>
              <c:idx val="1"/>
              <c:layout>
                <c:manualLayout>
                  <c:x val="-4.6832760977351805E-2"/>
                  <c:y val="-2.5034542001120347E-2"/>
                </c:manualLayout>
              </c:layout>
              <c:tx>
                <c:rich>
                  <a:bodyPr/>
                  <a:lstStyle/>
                  <a:p>
                    <a:r>
                      <a:rPr lang="en-US"/>
                      <a:t> </a:t>
                    </a:r>
                    <a:r>
                      <a:rPr lang="en-US" smtClean="0"/>
                      <a:t>HEDLP </a:t>
                    </a:r>
                    <a:r>
                      <a:rPr lang="en-US" dirty="0"/>
                      <a:t>
3%</a:t>
                    </a:r>
                  </a:p>
                </c:rich>
              </c:tx>
              <c:showLegendKey val="0"/>
              <c:showVal val="0"/>
              <c:showCatName val="1"/>
              <c:showSerName val="0"/>
              <c:showPercent val="1"/>
              <c:showBubbleSize val="0"/>
              <c:separator>
</c:separator>
            </c:dLbl>
            <c:dLbl>
              <c:idx val="2"/>
              <c:layout>
                <c:manualLayout>
                  <c:x val="2.5444796674257563E-3"/>
                  <c:y val="-7.6927059259720822E-3"/>
                </c:manualLayout>
              </c:layout>
              <c:tx>
                <c:rich>
                  <a:bodyPr/>
                  <a:lstStyle/>
                  <a:p>
                    <a:r>
                      <a:rPr lang="en-US"/>
                      <a:t> </a:t>
                    </a:r>
                    <a:r>
                      <a:rPr lang="en-US" smtClean="0"/>
                      <a:t>Int. Res. </a:t>
                    </a:r>
                    <a:r>
                      <a:rPr lang="en-US" dirty="0"/>
                      <a:t>
3%</a:t>
                    </a:r>
                  </a:p>
                </c:rich>
              </c:tx>
              <c:showLegendKey val="0"/>
              <c:showVal val="0"/>
              <c:showCatName val="1"/>
              <c:showSerName val="0"/>
              <c:showPercent val="1"/>
              <c:showBubbleSize val="0"/>
              <c:separator>
</c:separator>
            </c:dLbl>
            <c:dLbl>
              <c:idx val="3"/>
              <c:layout>
                <c:manualLayout>
                  <c:x val="3.9831072202361269E-2"/>
                  <c:y val="-6.5029172762085981E-3"/>
                </c:manualLayout>
              </c:layout>
              <c:tx>
                <c:rich>
                  <a:bodyPr/>
                  <a:lstStyle/>
                  <a:p>
                    <a:r>
                      <a:rPr lang="en-US"/>
                      <a:t> </a:t>
                    </a:r>
                    <a:r>
                      <a:rPr lang="en-US" smtClean="0"/>
                      <a:t>Other</a:t>
                    </a:r>
                    <a:r>
                      <a:rPr lang="en-US" dirty="0"/>
                      <a:t>
7%</a:t>
                    </a:r>
                  </a:p>
                </c:rich>
              </c:tx>
              <c:showLegendKey val="0"/>
              <c:showVal val="0"/>
              <c:showCatName val="1"/>
              <c:showSerName val="0"/>
              <c:showPercent val="1"/>
              <c:showBubbleSize val="0"/>
              <c:separator>
</c:separator>
            </c:dLbl>
            <c:dLbl>
              <c:idx val="4"/>
              <c:layout>
                <c:manualLayout>
                  <c:x val="-3.6172227384813098E-3"/>
                  <c:y val="-5.4572796744232332E-3"/>
                </c:manualLayout>
              </c:layout>
              <c:tx>
                <c:rich>
                  <a:bodyPr/>
                  <a:lstStyle/>
                  <a:p>
                    <a:r>
                      <a:rPr lang="en-US"/>
                      <a:t> </a:t>
                    </a:r>
                    <a:r>
                      <a:rPr lang="en-US" smtClean="0"/>
                      <a:t>Enab.</a:t>
                    </a:r>
                    <a:r>
                      <a:rPr lang="en-US" baseline="0" smtClean="0"/>
                      <a:t> R&amp;D</a:t>
                    </a:r>
                    <a:r>
                      <a:rPr lang="en-US" dirty="0"/>
                      <a:t>
8%</a:t>
                    </a:r>
                  </a:p>
                </c:rich>
              </c:tx>
              <c:showLegendKey val="0"/>
              <c:showVal val="0"/>
              <c:showCatName val="1"/>
              <c:showSerName val="0"/>
              <c:showPercent val="1"/>
              <c:showBubbleSize val="0"/>
              <c:separator>
</c:separator>
            </c:dLbl>
            <c:dLbl>
              <c:idx val="5"/>
              <c:layout>
                <c:manualLayout>
                  <c:x val="6.4296806920079316E-2"/>
                  <c:y val="-3.5001114458102112E-2"/>
                </c:manualLayout>
              </c:layout>
              <c:tx>
                <c:rich>
                  <a:bodyPr/>
                  <a:lstStyle/>
                  <a:p>
                    <a:r>
                      <a:rPr lang="en-US" smtClean="0"/>
                      <a:t>6</a:t>
                    </a:r>
                    <a:r>
                      <a:rPr lang="en-US" dirty="0"/>
                      <a:t>%</a:t>
                    </a:r>
                  </a:p>
                </c:rich>
              </c:tx>
              <c:showLegendKey val="0"/>
              <c:showVal val="0"/>
              <c:showCatName val="1"/>
              <c:showSerName val="0"/>
              <c:showPercent val="1"/>
              <c:showBubbleSize val="0"/>
              <c:separator>
</c:separator>
            </c:dLbl>
            <c:dLbl>
              <c:idx val="6"/>
              <c:layout/>
              <c:tx>
                <c:rich>
                  <a:bodyPr/>
                  <a:lstStyle/>
                  <a:p>
                    <a:pPr>
                      <a:defRPr b="1"/>
                    </a:pPr>
                    <a:r>
                      <a:rPr lang="en-US" b="1" dirty="0" smtClean="0"/>
                      <a:t>DIII-D</a:t>
                    </a:r>
                    <a:r>
                      <a:rPr lang="en-US" b="1" baseline="0" dirty="0" smtClean="0"/>
                      <a:t> Res.</a:t>
                    </a:r>
                    <a:r>
                      <a:rPr lang="en-US" b="1" dirty="0"/>
                      <a:t>
12%</a:t>
                    </a:r>
                  </a:p>
                </c:rich>
              </c:tx>
              <c:spPr/>
              <c:showLegendKey val="0"/>
              <c:showVal val="0"/>
              <c:showCatName val="1"/>
              <c:showSerName val="0"/>
              <c:showPercent val="1"/>
              <c:showBubbleSize val="0"/>
              <c:separator>
</c:separator>
            </c:dLbl>
            <c:dLbl>
              <c:idx val="7"/>
              <c:layout/>
              <c:tx>
                <c:rich>
                  <a:bodyPr/>
                  <a:lstStyle/>
                  <a:p>
                    <a:pPr>
                      <a:defRPr b="1"/>
                    </a:pPr>
                    <a:r>
                      <a:rPr lang="en-US" b="1" dirty="0" smtClean="0"/>
                      <a:t>DIII-D Ops.</a:t>
                    </a:r>
                    <a:r>
                      <a:rPr lang="en-US" b="1" dirty="0"/>
                      <a:t>
14%</a:t>
                    </a:r>
                  </a:p>
                </c:rich>
              </c:tx>
              <c:spPr/>
              <c:showLegendKey val="0"/>
              <c:showVal val="0"/>
              <c:showCatName val="1"/>
              <c:showSerName val="0"/>
              <c:showPercent val="1"/>
              <c:showBubbleSize val="0"/>
              <c:separator>
</c:separator>
            </c:dLbl>
            <c:dLbl>
              <c:idx val="8"/>
              <c:layout/>
              <c:tx>
                <c:rich>
                  <a:bodyPr/>
                  <a:lstStyle/>
                  <a:p>
                    <a:pPr>
                      <a:defRPr b="1"/>
                    </a:pPr>
                    <a:r>
                      <a:rPr lang="en-US" b="1" dirty="0" smtClean="0"/>
                      <a:t>NSTX Res.</a:t>
                    </a:r>
                    <a:r>
                      <a:rPr lang="en-US" b="1" dirty="0"/>
                      <a:t>
10%</a:t>
                    </a:r>
                  </a:p>
                </c:rich>
              </c:tx>
              <c:spPr/>
              <c:showLegendKey val="0"/>
              <c:showVal val="0"/>
              <c:showCatName val="1"/>
              <c:showSerName val="0"/>
              <c:showPercent val="1"/>
              <c:showBubbleSize val="0"/>
              <c:separator>
</c:separator>
            </c:dLbl>
            <c:dLbl>
              <c:idx val="9"/>
              <c:layout>
                <c:manualLayout>
                  <c:x val="0.15194473191482941"/>
                  <c:y val="1.0620987214577051E-2"/>
                </c:manualLayout>
              </c:layout>
              <c:tx>
                <c:rich>
                  <a:bodyPr/>
                  <a:lstStyle/>
                  <a:p>
                    <a:pPr>
                      <a:defRPr b="1"/>
                    </a:pPr>
                    <a:r>
                      <a:rPr lang="en-US" b="1" dirty="0" smtClean="0"/>
                      <a:t>NSTX</a:t>
                    </a:r>
                    <a:r>
                      <a:rPr lang="en-US" b="1" baseline="0" dirty="0" smtClean="0"/>
                      <a:t> Ops..</a:t>
                    </a:r>
                    <a:r>
                      <a:rPr lang="en-US" b="1" dirty="0"/>
                      <a:t>
14%</a:t>
                    </a:r>
                  </a:p>
                </c:rich>
              </c:tx>
              <c:spPr/>
              <c:showLegendKey val="0"/>
              <c:showVal val="0"/>
              <c:showCatName val="1"/>
              <c:showSerName val="0"/>
              <c:showPercent val="1"/>
              <c:showBubbleSize val="0"/>
              <c:separator>
</c:separator>
            </c:dLbl>
            <c:dLbl>
              <c:idx val="10"/>
              <c:layout>
                <c:manualLayout>
                  <c:x val="4.6951214144968067E-3"/>
                  <c:y val="1.4859958031894892E-2"/>
                </c:manualLayout>
              </c:layout>
              <c:tx>
                <c:rich>
                  <a:bodyPr/>
                  <a:lstStyle/>
                  <a:p>
                    <a:r>
                      <a:rPr lang="en-US" smtClean="0"/>
                      <a:t>C-MOD</a:t>
                    </a:r>
                    <a:r>
                      <a:rPr lang="en-US" baseline="0" smtClean="0"/>
                      <a:t> Res.</a:t>
                    </a:r>
                    <a:r>
                      <a:rPr lang="en-US"/>
                      <a:t>
2%</a:t>
                    </a:r>
                  </a:p>
                </c:rich>
              </c:tx>
              <c:showLegendKey val="0"/>
              <c:showVal val="0"/>
              <c:showCatName val="1"/>
              <c:showSerName val="0"/>
              <c:showPercent val="1"/>
              <c:showBubbleSize val="0"/>
              <c:separator>
</c:separator>
            </c:dLbl>
            <c:dLbl>
              <c:idx val="11"/>
              <c:layout>
                <c:manualLayout>
                  <c:x val="3.1341299790883639E-2"/>
                  <c:y val="-4.9650270957469864E-2"/>
                </c:manualLayout>
              </c:layout>
              <c:tx>
                <c:rich>
                  <a:bodyPr/>
                  <a:lstStyle/>
                  <a:p>
                    <a:r>
                      <a:rPr lang="en-US" smtClean="0"/>
                      <a:t>C-MOD</a:t>
                    </a:r>
                    <a:r>
                      <a:rPr lang="en-US" baseline="0" smtClean="0"/>
                      <a:t> Ops.</a:t>
                    </a:r>
                    <a:r>
                      <a:rPr lang="en-US"/>
                      <a:t>
4%</a:t>
                    </a:r>
                  </a:p>
                </c:rich>
              </c:tx>
              <c:showLegendKey val="0"/>
              <c:showVal val="0"/>
              <c:showCatName val="1"/>
              <c:showSerName val="0"/>
              <c:showPercent val="1"/>
              <c:showBubbleSize val="0"/>
              <c:separator>
</c:separator>
            </c:dLbl>
            <c:dLbl>
              <c:idx val="12"/>
              <c:layout>
                <c:manualLayout>
                  <c:x val="9.587664775020717E-2"/>
                  <c:y val="0.10054458095910357"/>
                </c:manualLayout>
              </c:layout>
              <c:tx>
                <c:rich>
                  <a:bodyPr/>
                  <a:lstStyle/>
                  <a:p>
                    <a:pPr>
                      <a:defRPr b="1"/>
                    </a:pPr>
                    <a:r>
                      <a:rPr lang="en-US" b="1" smtClean="0"/>
                      <a:t>Theory &amp; SciDAC</a:t>
                    </a:r>
                    <a:r>
                      <a:rPr lang="en-US" b="1" dirty="0"/>
                      <a:t>
11%</a:t>
                    </a:r>
                  </a:p>
                </c:rich>
              </c:tx>
              <c:spPr/>
              <c:showLegendKey val="0"/>
              <c:showVal val="0"/>
              <c:showCatName val="1"/>
              <c:showSerName val="0"/>
              <c:showPercent val="1"/>
              <c:showBubbleSize val="0"/>
              <c:separator>
</c:separator>
            </c:dLbl>
            <c:showLegendKey val="0"/>
            <c:showVal val="0"/>
            <c:showCatName val="1"/>
            <c:showSerName val="0"/>
            <c:showPercent val="1"/>
            <c:showBubbleSize val="0"/>
            <c:separator>
</c:separator>
            <c:showLeaderLines val="1"/>
          </c:dLbls>
          <c:val>
            <c:numRef>
              <c:f>Sheet4!$I$5:$I$17</c:f>
              <c:numCache>
                <c:formatCode>_("$"* #,##0_);_("$"* \(#,##0\);_("$"* "-"_);_(@_)</c:formatCode>
                <c:ptCount val="13"/>
                <c:pt idx="0">
                  <c:v>15500</c:v>
                </c:pt>
                <c:pt idx="1">
                  <c:v>6700</c:v>
                </c:pt>
                <c:pt idx="2">
                  <c:v>8545</c:v>
                </c:pt>
                <c:pt idx="3">
                  <c:v>17698</c:v>
                </c:pt>
                <c:pt idx="4">
                  <c:v>21960</c:v>
                </c:pt>
                <c:pt idx="5">
                  <c:v>16650</c:v>
                </c:pt>
                <c:pt idx="6">
                  <c:v>32038</c:v>
                </c:pt>
                <c:pt idx="7" formatCode="#,##0">
                  <c:v>37385</c:v>
                </c:pt>
                <c:pt idx="8">
                  <c:v>26000</c:v>
                </c:pt>
                <c:pt idx="9">
                  <c:v>37354</c:v>
                </c:pt>
                <c:pt idx="10" formatCode="General">
                  <c:v>6145</c:v>
                </c:pt>
                <c:pt idx="11" formatCode="General">
                  <c:v>11855</c:v>
                </c:pt>
                <c:pt idx="12">
                  <c:v>28170</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0"/>
      <c:rAngAx val="0"/>
      <c:perspective val="30"/>
    </c:view3D>
    <c:floor>
      <c:thickness val="0"/>
    </c:floor>
    <c:sideWall>
      <c:thickness val="0"/>
    </c:sideWall>
    <c:backWall>
      <c:thickness val="0"/>
    </c:backWall>
    <c:plotArea>
      <c:layout>
        <c:manualLayout>
          <c:layoutTarget val="inner"/>
          <c:xMode val="edge"/>
          <c:yMode val="edge"/>
          <c:x val="5.9101792113160856E-2"/>
          <c:y val="0.16664138294493647"/>
          <c:w val="0.70848781354488199"/>
          <c:h val="0.69876080327172407"/>
        </c:manualLayout>
      </c:layout>
      <c:pie3DChart>
        <c:varyColors val="1"/>
        <c:ser>
          <c:idx val="0"/>
          <c:order val="0"/>
          <c:explosion val="2"/>
          <c:dPt>
            <c:idx val="6"/>
            <c:bubble3D val="0"/>
            <c:spPr>
              <a:solidFill>
                <a:schemeClr val="accent1">
                  <a:lumMod val="60000"/>
                  <a:lumOff val="40000"/>
                </a:schemeClr>
              </a:solidFill>
            </c:spPr>
          </c:dPt>
          <c:dPt>
            <c:idx val="7"/>
            <c:bubble3D val="0"/>
            <c:spPr>
              <a:pattFill prst="openDmnd">
                <a:fgClr>
                  <a:schemeClr val="bg1"/>
                </a:fgClr>
                <a:bgClr>
                  <a:schemeClr val="accent1">
                    <a:lumMod val="60000"/>
                    <a:lumOff val="40000"/>
                  </a:schemeClr>
                </a:bgClr>
              </a:pattFill>
            </c:spPr>
          </c:dPt>
          <c:dPt>
            <c:idx val="8"/>
            <c:bubble3D val="0"/>
            <c:spPr>
              <a:pattFill prst="openDmnd">
                <a:fgClr>
                  <a:schemeClr val="accent2">
                    <a:lumMod val="75000"/>
                  </a:schemeClr>
                </a:fgClr>
                <a:bgClr>
                  <a:schemeClr val="accent2">
                    <a:lumMod val="60000"/>
                    <a:lumOff val="40000"/>
                  </a:schemeClr>
                </a:bgClr>
              </a:pattFill>
            </c:spPr>
          </c:dPt>
          <c:dLbls>
            <c:dLbl>
              <c:idx val="0"/>
              <c:layout>
                <c:manualLayout>
                  <c:x val="-7.1992505747520114E-2"/>
                  <c:y val="-2.0063185124466875E-2"/>
                </c:manualLayout>
              </c:layout>
              <c:tx>
                <c:rich>
                  <a:bodyPr/>
                  <a:lstStyle/>
                  <a:p>
                    <a:r>
                      <a:rPr lang="en-US"/>
                      <a:t> </a:t>
                    </a:r>
                    <a:r>
                      <a:rPr lang="en-US" smtClean="0"/>
                      <a:t>GPS </a:t>
                    </a:r>
                    <a:r>
                      <a:rPr lang="en-US"/>
                      <a:t>
4%</a:t>
                    </a:r>
                  </a:p>
                </c:rich>
              </c:tx>
              <c:showLegendKey val="0"/>
              <c:showVal val="0"/>
              <c:showCatName val="1"/>
              <c:showSerName val="0"/>
              <c:showPercent val="1"/>
              <c:showBubbleSize val="0"/>
              <c:separator>
</c:separator>
            </c:dLbl>
            <c:dLbl>
              <c:idx val="1"/>
              <c:layout>
                <c:manualLayout>
                  <c:x val="-5.3545856005890943E-2"/>
                  <c:y val="-3.3149324609240347E-2"/>
                </c:manualLayout>
              </c:layout>
              <c:tx>
                <c:rich>
                  <a:bodyPr/>
                  <a:lstStyle/>
                  <a:p>
                    <a:r>
                      <a:rPr lang="en-US"/>
                      <a:t> </a:t>
                    </a:r>
                    <a:r>
                      <a:rPr lang="en-US" smtClean="0"/>
                      <a:t>HEDLP </a:t>
                    </a:r>
                    <a:r>
                      <a:rPr lang="en-US" dirty="0"/>
                      <a:t>
2%</a:t>
                    </a:r>
                  </a:p>
                </c:rich>
              </c:tx>
              <c:showLegendKey val="0"/>
              <c:showVal val="0"/>
              <c:showCatName val="1"/>
              <c:showSerName val="0"/>
              <c:showPercent val="1"/>
              <c:showBubbleSize val="0"/>
              <c:separator>
</c:separator>
            </c:dLbl>
            <c:dLbl>
              <c:idx val="2"/>
              <c:layout>
                <c:manualLayout>
                  <c:x val="4.6934334850307603E-2"/>
                  <c:y val="-2.1247787937173159E-2"/>
                </c:manualLayout>
              </c:layout>
              <c:tx>
                <c:rich>
                  <a:bodyPr/>
                  <a:lstStyle/>
                  <a:p>
                    <a:r>
                      <a:rPr lang="en-US"/>
                      <a:t> </a:t>
                    </a:r>
                    <a:r>
                      <a:rPr lang="en-US" smtClean="0"/>
                      <a:t>Inter.</a:t>
                    </a:r>
                    <a:r>
                      <a:rPr lang="en-US" baseline="0" smtClean="0"/>
                      <a:t> Res.</a:t>
                    </a:r>
                    <a:r>
                      <a:rPr lang="en-US" smtClean="0"/>
                      <a:t> </a:t>
                    </a:r>
                    <a:r>
                      <a:rPr lang="en-US"/>
                      <a:t>
2%</a:t>
                    </a:r>
                  </a:p>
                </c:rich>
              </c:tx>
              <c:showLegendKey val="0"/>
              <c:showVal val="0"/>
              <c:showCatName val="1"/>
              <c:showSerName val="0"/>
              <c:showPercent val="1"/>
              <c:showBubbleSize val="0"/>
              <c:separator>
</c:separator>
            </c:dLbl>
            <c:dLbl>
              <c:idx val="3"/>
              <c:layout>
                <c:manualLayout>
                  <c:x val="0.13364977694912641"/>
                  <c:y val="-1.3457352879490002E-2"/>
                </c:manualLayout>
              </c:layout>
              <c:tx>
                <c:rich>
                  <a:bodyPr/>
                  <a:lstStyle/>
                  <a:p>
                    <a:r>
                      <a:rPr lang="en-US"/>
                      <a:t> </a:t>
                    </a:r>
                    <a:r>
                      <a:rPr lang="en-US" smtClean="0"/>
                      <a:t>Other </a:t>
                    </a:r>
                    <a:r>
                      <a:rPr lang="en-US"/>
                      <a:t>
4%</a:t>
                    </a:r>
                  </a:p>
                </c:rich>
              </c:tx>
              <c:showLegendKey val="0"/>
              <c:showVal val="0"/>
              <c:showCatName val="1"/>
              <c:showSerName val="0"/>
              <c:showPercent val="1"/>
              <c:showBubbleSize val="0"/>
              <c:separator>
</c:separator>
            </c:dLbl>
            <c:dLbl>
              <c:idx val="4"/>
              <c:layout/>
              <c:tx>
                <c:rich>
                  <a:bodyPr/>
                  <a:lstStyle/>
                  <a:p>
                    <a:r>
                      <a:rPr lang="en-US"/>
                      <a:t> </a:t>
                    </a:r>
                    <a:r>
                      <a:rPr lang="en-US" smtClean="0"/>
                      <a:t>Enab. R&amp;D </a:t>
                    </a:r>
                    <a:r>
                      <a:rPr lang="en-US" dirty="0"/>
                      <a:t>
5%</a:t>
                    </a:r>
                  </a:p>
                </c:rich>
              </c:tx>
              <c:showLegendKey val="0"/>
              <c:showVal val="0"/>
              <c:showCatName val="1"/>
              <c:showSerName val="0"/>
              <c:showPercent val="1"/>
              <c:showBubbleSize val="0"/>
              <c:separator>
</c:separator>
            </c:dLbl>
            <c:dLbl>
              <c:idx val="5"/>
              <c:layout>
                <c:manualLayout>
                  <c:x val="5.286634821623519E-2"/>
                  <c:y val="3.7057315411222126E-2"/>
                </c:manualLayout>
              </c:layout>
              <c:tx>
                <c:rich>
                  <a:bodyPr/>
                  <a:lstStyle/>
                  <a:p>
                    <a:r>
                      <a:rPr lang="en-US"/>
                      <a:t> </a:t>
                    </a:r>
                    <a:r>
                      <a:rPr lang="en-US" smtClean="0"/>
                      <a:t>Small</a:t>
                    </a:r>
                    <a:r>
                      <a:rPr lang="en-US" baseline="0" smtClean="0"/>
                      <a:t> Scale MFE</a:t>
                    </a:r>
                    <a:r>
                      <a:rPr lang="en-US" smtClean="0"/>
                      <a:t> </a:t>
                    </a:r>
                    <a:r>
                      <a:rPr lang="en-US"/>
                      <a:t>
4%</a:t>
                    </a:r>
                  </a:p>
                </c:rich>
              </c:tx>
              <c:showLegendKey val="0"/>
              <c:showVal val="0"/>
              <c:showCatName val="1"/>
              <c:showSerName val="0"/>
              <c:showPercent val="1"/>
              <c:showBubbleSize val="0"/>
              <c:separator>
</c:separator>
            </c:dLbl>
            <c:dLbl>
              <c:idx val="6"/>
              <c:layout>
                <c:manualLayout>
                  <c:x val="-0.19225745036341757"/>
                  <c:y val="-0.1016216379877774"/>
                </c:manualLayout>
              </c:layout>
              <c:tx>
                <c:rich>
                  <a:bodyPr/>
                  <a:lstStyle/>
                  <a:p>
                    <a:r>
                      <a:rPr lang="en-US" baseline="0" dirty="0" smtClean="0"/>
                      <a:t>Research</a:t>
                    </a:r>
                    <a:r>
                      <a:rPr lang="en-US" dirty="0"/>
                      <a:t>
22%</a:t>
                    </a:r>
                  </a:p>
                </c:rich>
              </c:tx>
              <c:showLegendKey val="0"/>
              <c:showVal val="0"/>
              <c:showCatName val="1"/>
              <c:showSerName val="0"/>
              <c:showPercent val="1"/>
              <c:showBubbleSize val="0"/>
              <c:separator>
</c:separator>
            </c:dLbl>
            <c:dLbl>
              <c:idx val="7"/>
              <c:layout>
                <c:manualLayout>
                  <c:x val="0.1294910908361997"/>
                  <c:y val="-0.20419543675605539"/>
                </c:manualLayout>
              </c:layout>
              <c:tx>
                <c:rich>
                  <a:bodyPr/>
                  <a:lstStyle/>
                  <a:p>
                    <a:r>
                      <a:rPr lang="en-US" smtClean="0"/>
                      <a:t>Operation</a:t>
                    </a:r>
                    <a:r>
                      <a:rPr lang="en-US"/>
                      <a:t>
21%</a:t>
                    </a:r>
                  </a:p>
                </c:rich>
              </c:tx>
              <c:showLegendKey val="0"/>
              <c:showVal val="0"/>
              <c:showCatName val="1"/>
              <c:showSerName val="0"/>
              <c:showPercent val="1"/>
              <c:showBubbleSize val="0"/>
              <c:separator>
</c:separator>
            </c:dLbl>
            <c:dLbl>
              <c:idx val="8"/>
              <c:layout>
                <c:manualLayout>
                  <c:x val="0.18607703389431413"/>
                  <c:y val="7.1146816001473503E-2"/>
                </c:manualLayout>
              </c:layout>
              <c:tx>
                <c:rich>
                  <a:bodyPr/>
                  <a:lstStyle/>
                  <a:p>
                    <a:pPr>
                      <a:defRPr sz="1100" b="1"/>
                    </a:pPr>
                    <a:r>
                      <a:rPr lang="en-US" sz="1100" b="1" smtClean="0"/>
                      <a:t>ITER</a:t>
                    </a:r>
                    <a:r>
                      <a:rPr lang="en-US" sz="1100" b="1"/>
                      <a:t>
36%</a:t>
                    </a:r>
                  </a:p>
                </c:rich>
              </c:tx>
              <c:spPr/>
              <c:showLegendKey val="0"/>
              <c:showVal val="0"/>
              <c:showCatName val="1"/>
              <c:showSerName val="0"/>
              <c:showPercent val="1"/>
              <c:showBubbleSize val="0"/>
              <c:separator>
</c:separator>
            </c:dLbl>
            <c:showLegendKey val="0"/>
            <c:showVal val="0"/>
            <c:showCatName val="1"/>
            <c:showSerName val="0"/>
            <c:showPercent val="1"/>
            <c:showBubbleSize val="0"/>
            <c:separator>
</c:separator>
            <c:showLeaderLines val="1"/>
          </c:dLbls>
          <c:val>
            <c:numRef>
              <c:f>Sheet3!$I$4:$I$12</c:f>
              <c:numCache>
                <c:formatCode>_("$"* #,##0_);_("$"* \(#,##0\);_("$"* "-"_);_(@_)</c:formatCode>
                <c:ptCount val="9"/>
                <c:pt idx="0">
                  <c:v>15500</c:v>
                </c:pt>
                <c:pt idx="1">
                  <c:v>6700</c:v>
                </c:pt>
                <c:pt idx="2">
                  <c:v>8545</c:v>
                </c:pt>
                <c:pt idx="3">
                  <c:v>17698</c:v>
                </c:pt>
                <c:pt idx="4">
                  <c:v>21960</c:v>
                </c:pt>
                <c:pt idx="5">
                  <c:v>16650</c:v>
                </c:pt>
                <c:pt idx="6">
                  <c:v>92353</c:v>
                </c:pt>
                <c:pt idx="7">
                  <c:v>86594</c:v>
                </c:pt>
                <c:pt idx="8">
                  <c:v>150000</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50"/>
      <c:rotY val="350"/>
      <c:rAngAx val="0"/>
      <c:perspective val="30"/>
    </c:view3D>
    <c:floor>
      <c:thickness val="0"/>
    </c:floor>
    <c:sideWall>
      <c:thickness val="0"/>
    </c:sideWall>
    <c:backWall>
      <c:thickness val="0"/>
    </c:backWall>
    <c:plotArea>
      <c:layout>
        <c:manualLayout>
          <c:layoutTarget val="inner"/>
          <c:xMode val="edge"/>
          <c:yMode val="edge"/>
          <c:x val="0.17289147068236899"/>
          <c:y val="9.7323818897637804E-2"/>
          <c:w val="0.82250264521001604"/>
          <c:h val="0.88172998687663995"/>
        </c:manualLayout>
      </c:layout>
      <c:pie3DChart>
        <c:varyColors val="1"/>
        <c:ser>
          <c:idx val="0"/>
          <c:order val="0"/>
          <c:dPt>
            <c:idx val="0"/>
            <c:bubble3D val="0"/>
            <c:spPr>
              <a:solidFill>
                <a:schemeClr val="accent1">
                  <a:lumMod val="75000"/>
                </a:schemeClr>
              </a:solidFill>
              <a:ln>
                <a:solidFill>
                  <a:schemeClr val="accent1">
                    <a:lumMod val="75000"/>
                  </a:schemeClr>
                </a:solidFill>
              </a:ln>
            </c:spPr>
          </c:dPt>
          <c:dPt>
            <c:idx val="1"/>
            <c:bubble3D val="0"/>
            <c:spPr>
              <a:solidFill>
                <a:schemeClr val="accent1">
                  <a:lumMod val="60000"/>
                  <a:lumOff val="40000"/>
                </a:schemeClr>
              </a:solidFill>
              <a:ln>
                <a:solidFill>
                  <a:schemeClr val="accent1">
                    <a:lumMod val="75000"/>
                  </a:schemeClr>
                </a:solidFill>
              </a:ln>
            </c:spPr>
          </c:dPt>
          <c:dPt>
            <c:idx val="2"/>
            <c:bubble3D val="0"/>
            <c:spPr>
              <a:solidFill>
                <a:schemeClr val="accent1">
                  <a:lumMod val="40000"/>
                  <a:lumOff val="60000"/>
                </a:schemeClr>
              </a:solidFill>
              <a:ln>
                <a:solidFill>
                  <a:schemeClr val="accent1">
                    <a:lumMod val="75000"/>
                  </a:schemeClr>
                </a:solidFill>
              </a:ln>
            </c:spPr>
          </c:dPt>
          <c:dPt>
            <c:idx val="3"/>
            <c:bubble3D val="0"/>
            <c:spPr>
              <a:solidFill>
                <a:schemeClr val="tx1">
                  <a:lumMod val="75000"/>
                  <a:lumOff val="25000"/>
                </a:schemeClr>
              </a:solidFill>
            </c:spPr>
          </c:dPt>
          <c:dPt>
            <c:idx val="4"/>
            <c:bubble3D val="0"/>
            <c:spPr>
              <a:solidFill>
                <a:schemeClr val="accent3">
                  <a:lumMod val="75000"/>
                </a:schemeClr>
              </a:solidFill>
            </c:spPr>
          </c:dPt>
          <c:dPt>
            <c:idx val="5"/>
            <c:bubble3D val="0"/>
            <c:spPr>
              <a:solidFill>
                <a:schemeClr val="accent3">
                  <a:lumMod val="60000"/>
                  <a:lumOff val="40000"/>
                </a:schemeClr>
              </a:solidFill>
              <a:ln>
                <a:solidFill>
                  <a:schemeClr val="accent3">
                    <a:lumMod val="75000"/>
                  </a:schemeClr>
                </a:solidFill>
              </a:ln>
            </c:spPr>
          </c:dPt>
          <c:dPt>
            <c:idx val="6"/>
            <c:bubble3D val="0"/>
            <c:spPr>
              <a:solidFill>
                <a:schemeClr val="accent3">
                  <a:lumMod val="40000"/>
                  <a:lumOff val="60000"/>
                </a:schemeClr>
              </a:solidFill>
              <a:ln>
                <a:solidFill>
                  <a:schemeClr val="accent3">
                    <a:lumMod val="75000"/>
                  </a:schemeClr>
                </a:solidFill>
              </a:ln>
            </c:spPr>
          </c:dPt>
          <c:dPt>
            <c:idx val="7"/>
            <c:bubble3D val="0"/>
            <c:spPr>
              <a:solidFill>
                <a:schemeClr val="accent6">
                  <a:lumMod val="60000"/>
                  <a:lumOff val="40000"/>
                </a:schemeClr>
              </a:solidFill>
              <a:ln>
                <a:solidFill>
                  <a:schemeClr val="accent6">
                    <a:lumMod val="75000"/>
                  </a:schemeClr>
                </a:solidFill>
              </a:ln>
            </c:spPr>
          </c:dPt>
          <c:dPt>
            <c:idx val="8"/>
            <c:bubble3D val="0"/>
            <c:spPr>
              <a:solidFill>
                <a:schemeClr val="accent6">
                  <a:lumMod val="40000"/>
                  <a:lumOff val="60000"/>
                </a:schemeClr>
              </a:solidFill>
              <a:ln>
                <a:solidFill>
                  <a:schemeClr val="accent6">
                    <a:lumMod val="75000"/>
                  </a:schemeClr>
                </a:solidFill>
              </a:ln>
            </c:spPr>
          </c:dPt>
          <c:dPt>
            <c:idx val="9"/>
            <c:bubble3D val="0"/>
            <c:spPr>
              <a:solidFill>
                <a:schemeClr val="accent6">
                  <a:lumMod val="20000"/>
                  <a:lumOff val="80000"/>
                </a:schemeClr>
              </a:solidFill>
              <a:ln>
                <a:solidFill>
                  <a:schemeClr val="accent6">
                    <a:lumMod val="75000"/>
                  </a:schemeClr>
                </a:solidFill>
              </a:ln>
            </c:spPr>
          </c:dPt>
          <c:dLbls>
            <c:dLbl>
              <c:idx val="0"/>
              <c:layout>
                <c:manualLayout>
                  <c:x val="-0.17602020786318701"/>
                  <c:y val="0.160512467191601"/>
                </c:manualLayout>
              </c:layout>
              <c:spPr/>
              <c:txPr>
                <a:bodyPr/>
                <a:lstStyle/>
                <a:p>
                  <a:pPr>
                    <a:defRPr sz="1100" b="1">
                      <a:solidFill>
                        <a:schemeClr val="bg1"/>
                      </a:solidFill>
                      <a:effectLst>
                        <a:outerShdw blurRad="38100" dist="38100" dir="2700000" algn="tl">
                          <a:srgbClr val="000000">
                            <a:alpha val="43137"/>
                          </a:srgbClr>
                        </a:outerShdw>
                      </a:effectLst>
                    </a:defRPr>
                  </a:pPr>
                  <a:endParaRPr lang="en-US"/>
                </a:p>
              </c:txPr>
              <c:showLegendKey val="0"/>
              <c:showVal val="0"/>
              <c:showCatName val="1"/>
              <c:showSerName val="0"/>
              <c:showPercent val="1"/>
              <c:showBubbleSize val="0"/>
              <c:separator>
</c:separator>
            </c:dLbl>
            <c:dLbl>
              <c:idx val="1"/>
              <c:layout>
                <c:manualLayout>
                  <c:x val="-0.11591233225469801"/>
                  <c:y val="-0.18941666666666701"/>
                </c:manualLayout>
              </c:layout>
              <c:spPr/>
              <c:txPr>
                <a:bodyPr/>
                <a:lstStyle/>
                <a:p>
                  <a:pPr>
                    <a:defRPr sz="1100" b="1"/>
                  </a:pPr>
                  <a:endParaRPr lang="en-US"/>
                </a:p>
              </c:txPr>
              <c:showLegendKey val="0"/>
              <c:showVal val="0"/>
              <c:showCatName val="1"/>
              <c:showSerName val="0"/>
              <c:showPercent val="1"/>
              <c:showBubbleSize val="0"/>
              <c:separator>
</c:separator>
            </c:dLbl>
            <c:dLbl>
              <c:idx val="2"/>
              <c:layout>
                <c:manualLayout>
                  <c:x val="0.13010806600920999"/>
                  <c:y val="-0.216893700787402"/>
                </c:manualLayout>
              </c:layout>
              <c:spPr/>
              <c:txPr>
                <a:bodyPr/>
                <a:lstStyle/>
                <a:p>
                  <a:pPr>
                    <a:defRPr sz="1100" b="1"/>
                  </a:pPr>
                  <a:endParaRPr lang="en-US"/>
                </a:p>
              </c:txPr>
              <c:showLegendKey val="0"/>
              <c:showVal val="0"/>
              <c:showCatName val="1"/>
              <c:showSerName val="0"/>
              <c:showPercent val="1"/>
              <c:showBubbleSize val="0"/>
              <c:separator>
</c:separator>
            </c:dLbl>
            <c:dLbl>
              <c:idx val="3"/>
              <c:layout>
                <c:manualLayout>
                  <c:x val="2.0794297407739502E-2"/>
                  <c:y val="0.14142027559055101"/>
                </c:manualLayout>
              </c:layout>
              <c:tx>
                <c:rich>
                  <a:bodyPr/>
                  <a:lstStyle/>
                  <a:p>
                    <a:r>
                      <a:rPr lang="en-US" dirty="0"/>
                      <a:t>GPE/GPP</a:t>
                    </a:r>
                    <a:r>
                      <a:rPr lang="en-US" dirty="0" smtClean="0"/>
                      <a:t>/</a:t>
                    </a:r>
                  </a:p>
                  <a:p>
                    <a:r>
                      <a:rPr lang="en-US" dirty="0" smtClean="0"/>
                      <a:t>Infrastructure</a:t>
                    </a:r>
                    <a:r>
                      <a:rPr lang="en-US" dirty="0"/>
                      <a:t>
1%</a:t>
                    </a:r>
                  </a:p>
                </c:rich>
              </c:tx>
              <c:showLegendKey val="0"/>
              <c:showVal val="0"/>
              <c:showCatName val="1"/>
              <c:showSerName val="0"/>
              <c:showPercent val="1"/>
              <c:showBubbleSize val="0"/>
              <c:separator>
</c:separator>
            </c:dLbl>
            <c:dLbl>
              <c:idx val="4"/>
              <c:layout>
                <c:manualLayout>
                  <c:x val="-4.4808180340309603E-2"/>
                  <c:y val="1.21948818897638E-3"/>
                </c:manualLayout>
              </c:layout>
              <c:showLegendKey val="0"/>
              <c:showVal val="0"/>
              <c:showCatName val="1"/>
              <c:showSerName val="0"/>
              <c:showPercent val="1"/>
              <c:showBubbleSize val="0"/>
              <c:separator>
</c:separator>
            </c:dLbl>
            <c:dLbl>
              <c:idx val="5"/>
              <c:layout>
                <c:manualLayout>
                  <c:x val="-5.3026056792001702E-2"/>
                  <c:y val="-0.13303805774278199"/>
                </c:manualLayout>
              </c:layout>
              <c:showLegendKey val="0"/>
              <c:showVal val="0"/>
              <c:showCatName val="1"/>
              <c:showSerName val="0"/>
              <c:showPercent val="1"/>
              <c:showBubbleSize val="0"/>
              <c:separator>
</c:separator>
            </c:dLbl>
            <c:dLbl>
              <c:idx val="6"/>
              <c:layout>
                <c:manualLayout>
                  <c:x val="1.5817766563275999E-2"/>
                  <c:y val="-0.171998359580053"/>
                </c:manualLayout>
              </c:layout>
              <c:showLegendKey val="0"/>
              <c:showVal val="0"/>
              <c:showCatName val="1"/>
              <c:showSerName val="0"/>
              <c:showPercent val="1"/>
              <c:showBubbleSize val="0"/>
              <c:separator>
</c:separator>
            </c:dLbl>
            <c:dLbl>
              <c:idx val="7"/>
              <c:layout>
                <c:manualLayout>
                  <c:x val="0.15646315247380399"/>
                  <c:y val="0.14097473753280801"/>
                </c:manualLayout>
              </c:layout>
              <c:spPr/>
              <c:txPr>
                <a:bodyPr/>
                <a:lstStyle/>
                <a:p>
                  <a:pPr>
                    <a:defRPr sz="1100" b="1"/>
                  </a:pPr>
                  <a:endParaRPr lang="en-US"/>
                </a:p>
              </c:txPr>
              <c:showLegendKey val="0"/>
              <c:showVal val="0"/>
              <c:showCatName val="1"/>
              <c:showSerName val="0"/>
              <c:showPercent val="1"/>
              <c:showBubbleSize val="0"/>
              <c:separator>
</c:separator>
            </c:dLbl>
            <c:dLbl>
              <c:idx val="8"/>
              <c:layout>
                <c:manualLayout>
                  <c:x val="-2.32827441639912E-2"/>
                  <c:y val="8.3333333333333297E-3"/>
                </c:manualLayout>
              </c:layout>
              <c:showLegendKey val="0"/>
              <c:showVal val="0"/>
              <c:showCatName val="1"/>
              <c:showSerName val="0"/>
              <c:showPercent val="1"/>
              <c:showBubbleSize val="0"/>
              <c:separator>
</c:separator>
            </c:dLbl>
            <c:dLbl>
              <c:idx val="9"/>
              <c:layout>
                <c:manualLayout>
                  <c:x val="8.54759610023057E-2"/>
                  <c:y val="4.1666666666666701E-3"/>
                </c:manualLayout>
              </c:layout>
              <c:showLegendKey val="0"/>
              <c:showVal val="0"/>
              <c:showCatName val="1"/>
              <c:showSerName val="0"/>
              <c:showPercent val="1"/>
              <c:showBubbleSize val="0"/>
              <c:separator>
</c:separator>
            </c:dLbl>
            <c:txPr>
              <a:bodyPr/>
              <a:lstStyle/>
              <a:p>
                <a:pPr>
                  <a:defRPr sz="1100"/>
                </a:pPr>
                <a:endParaRPr lang="en-US"/>
              </a:p>
            </c:txPr>
            <c:showLegendKey val="0"/>
            <c:showVal val="0"/>
            <c:showCatName val="1"/>
            <c:showSerName val="0"/>
            <c:showPercent val="1"/>
            <c:showBubbleSize val="0"/>
            <c:separator>
</c:separator>
            <c:showLeaderLines val="1"/>
          </c:dLbls>
          <c:cat>
            <c:strRef>
              <c:f>(Sheet1!$A$7:$A$10,Sheet1!$A$13:$A$15,Sheet1!$A$21:$A$23)</c:f>
              <c:strCache>
                <c:ptCount val="10"/>
                <c:pt idx="0">
                  <c:v>Advanced Tokamak</c:v>
                </c:pt>
                <c:pt idx="1">
                  <c:v>Spherical Tokamak</c:v>
                </c:pt>
                <c:pt idx="2">
                  <c:v>Theory &amp; Simulation</c:v>
                </c:pt>
                <c:pt idx="3">
                  <c:v>GPE/GPP/Infrastructure</c:v>
                </c:pt>
                <c:pt idx="4">
                  <c:v>Long Pulse: Tokamak</c:v>
                </c:pt>
                <c:pt idx="5">
                  <c:v>Long Pulse: Stellarators</c:v>
                </c:pt>
                <c:pt idx="6">
                  <c:v>Materials &amp; Fusion Nuclear Science</c:v>
                </c:pt>
                <c:pt idx="7">
                  <c:v>Plasma Science Frontiers</c:v>
                </c:pt>
                <c:pt idx="8">
                  <c:v>Measurement Innovation</c:v>
                </c:pt>
                <c:pt idx="9">
                  <c:v>SBIR/STTR &amp; Other</c:v>
                </c:pt>
              </c:strCache>
            </c:strRef>
          </c:cat>
          <c:val>
            <c:numRef>
              <c:f>(Sheet1!$F$7:$F$10,Sheet1!$F$13:$F$15,Sheet1!$F$21:$F$23)</c:f>
              <c:numCache>
                <c:formatCode>#,##0</c:formatCode>
                <c:ptCount val="10"/>
                <c:pt idx="0">
                  <c:v>91989</c:v>
                </c:pt>
                <c:pt idx="1">
                  <c:v>66053</c:v>
                </c:pt>
                <c:pt idx="2">
                  <c:v>28170</c:v>
                </c:pt>
                <c:pt idx="3">
                  <c:v>3125</c:v>
                </c:pt>
                <c:pt idx="4">
                  <c:v>6045</c:v>
                </c:pt>
                <c:pt idx="5">
                  <c:v>5069</c:v>
                </c:pt>
                <c:pt idx="6">
                  <c:v>19367</c:v>
                </c:pt>
                <c:pt idx="7">
                  <c:v>32609</c:v>
                </c:pt>
                <c:pt idx="8">
                  <c:v>3575</c:v>
                </c:pt>
                <c:pt idx="9">
                  <c:v>10998</c:v>
                </c:pt>
              </c:numCache>
            </c:numRef>
          </c:val>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50"/>
      <c:rotY val="350"/>
      <c:rAngAx val="0"/>
      <c:perspective val="30"/>
    </c:view3D>
    <c:floor>
      <c:thickness val="0"/>
    </c:floor>
    <c:sideWall>
      <c:thickness val="0"/>
    </c:sideWall>
    <c:backWall>
      <c:thickness val="0"/>
    </c:backWall>
    <c:plotArea>
      <c:layout>
        <c:manualLayout>
          <c:layoutTarget val="inner"/>
          <c:xMode val="edge"/>
          <c:yMode val="edge"/>
          <c:x val="7.3593073593073599E-2"/>
          <c:y val="6.3004391313540395E-2"/>
          <c:w val="0.85531001806592299"/>
          <c:h val="0.84170437542735199"/>
        </c:manualLayout>
      </c:layout>
      <c:pie3DChart>
        <c:varyColors val="1"/>
        <c:ser>
          <c:idx val="0"/>
          <c:order val="0"/>
          <c:dPt>
            <c:idx val="1"/>
            <c:bubble3D val="0"/>
            <c:spPr>
              <a:solidFill>
                <a:schemeClr val="accent3">
                  <a:lumMod val="60000"/>
                  <a:lumOff val="40000"/>
                </a:schemeClr>
              </a:solidFill>
              <a:ln>
                <a:solidFill>
                  <a:schemeClr val="accent2">
                    <a:lumMod val="75000"/>
                  </a:schemeClr>
                </a:solidFill>
              </a:ln>
            </c:spPr>
          </c:dPt>
          <c:dPt>
            <c:idx val="2"/>
            <c:bubble3D val="0"/>
            <c:explosion val="3"/>
            <c:spPr>
              <a:solidFill>
                <a:schemeClr val="accent2">
                  <a:lumMod val="40000"/>
                  <a:lumOff val="60000"/>
                </a:schemeClr>
              </a:solidFill>
              <a:ln>
                <a:solidFill>
                  <a:schemeClr val="accent3">
                    <a:lumMod val="75000"/>
                  </a:schemeClr>
                </a:solidFill>
              </a:ln>
            </c:spPr>
          </c:dPt>
          <c:dPt>
            <c:idx val="3"/>
            <c:bubble3D val="0"/>
            <c:spPr>
              <a:solidFill>
                <a:schemeClr val="accent6">
                  <a:lumMod val="60000"/>
                  <a:lumOff val="40000"/>
                </a:schemeClr>
              </a:solidFill>
              <a:ln>
                <a:solidFill>
                  <a:schemeClr val="accent6">
                    <a:lumMod val="75000"/>
                  </a:schemeClr>
                </a:solidFill>
              </a:ln>
            </c:spPr>
          </c:dPt>
          <c:dLbls>
            <c:dLbl>
              <c:idx val="0"/>
              <c:layout>
                <c:manualLayout>
                  <c:x val="-0.18922418788560499"/>
                  <c:y val="0.101353882047177"/>
                </c:manualLayout>
              </c:layout>
              <c:spPr/>
              <c:txPr>
                <a:bodyPr/>
                <a:lstStyle/>
                <a:p>
                  <a:pPr>
                    <a:defRPr sz="1050" b="1">
                      <a:solidFill>
                        <a:schemeClr val="bg1"/>
                      </a:solidFill>
                      <a:effectLst>
                        <a:outerShdw blurRad="38100" dist="38100" dir="2700000" algn="tl">
                          <a:srgbClr val="000000">
                            <a:alpha val="43137"/>
                          </a:srgbClr>
                        </a:outerShdw>
                      </a:effectLst>
                    </a:defRPr>
                  </a:pPr>
                  <a:endParaRPr lang="en-US"/>
                </a:p>
              </c:txPr>
              <c:showLegendKey val="0"/>
              <c:showVal val="0"/>
              <c:showCatName val="1"/>
              <c:showSerName val="0"/>
              <c:showPercent val="1"/>
              <c:showBubbleSize val="0"/>
              <c:separator>
</c:separator>
            </c:dLbl>
            <c:dLbl>
              <c:idx val="1"/>
              <c:layout>
                <c:manualLayout>
                  <c:x val="0.12944813716467299"/>
                  <c:y val="-2.8706071886741801E-2"/>
                </c:manualLayout>
              </c:layout>
              <c:showLegendKey val="0"/>
              <c:showVal val="0"/>
              <c:showCatName val="1"/>
              <c:showSerName val="0"/>
              <c:showPercent val="1"/>
              <c:showBubbleSize val="0"/>
              <c:separator>
</c:separator>
            </c:dLbl>
            <c:dLbl>
              <c:idx val="2"/>
              <c:layout>
                <c:manualLayout>
                  <c:x val="0.17200736271602399"/>
                  <c:y val="-0.196250473010294"/>
                </c:manualLayout>
              </c:layout>
              <c:showLegendKey val="0"/>
              <c:showVal val="0"/>
              <c:showCatName val="1"/>
              <c:showSerName val="0"/>
              <c:showPercent val="1"/>
              <c:showBubbleSize val="0"/>
              <c:separator>
</c:separator>
            </c:dLbl>
            <c:dLbl>
              <c:idx val="3"/>
              <c:layout>
                <c:manualLayout>
                  <c:x val="-1.53291065889491E-2"/>
                  <c:y val="3.5589313813292098E-2"/>
                </c:manualLayout>
              </c:layout>
              <c:showLegendKey val="0"/>
              <c:showVal val="0"/>
              <c:showCatName val="1"/>
              <c:showSerName val="0"/>
              <c:showPercent val="1"/>
              <c:showBubbleSize val="0"/>
              <c:separator>
</c:separator>
            </c:dLbl>
            <c:txPr>
              <a:bodyPr/>
              <a:lstStyle/>
              <a:p>
                <a:pPr>
                  <a:defRPr sz="1050" b="1"/>
                </a:pPr>
                <a:endParaRPr lang="en-US"/>
              </a:p>
            </c:txPr>
            <c:showLegendKey val="0"/>
            <c:showVal val="0"/>
            <c:showCatName val="1"/>
            <c:showSerName val="0"/>
            <c:showPercent val="1"/>
            <c:showBubbleSize val="0"/>
            <c:separator>
</c:separator>
            <c:showLeaderLines val="1"/>
          </c:dLbls>
          <c:cat>
            <c:strRef>
              <c:f>(Sheet1!$A$6,Sheet1!$A$12,Sheet1!$A$17,Sheet1!$A$20)</c:f>
              <c:strCache>
                <c:ptCount val="4"/>
                <c:pt idx="0">
                  <c:v>Burning Plasma Science: Foundations</c:v>
                </c:pt>
                <c:pt idx="1">
                  <c:v>Burning Plasma Science: Long Pulse</c:v>
                </c:pt>
                <c:pt idx="2">
                  <c:v>Burning Plasma Science: High Power</c:v>
                </c:pt>
                <c:pt idx="3">
                  <c:v>Discovery Plasma Science</c:v>
                </c:pt>
              </c:strCache>
            </c:strRef>
          </c:cat>
          <c:val>
            <c:numRef>
              <c:f>(Sheet1!$F$11,Sheet1!$F$16,Sheet1!$F$19,Sheet1!$F$24)</c:f>
              <c:numCache>
                <c:formatCode>#,##0</c:formatCode>
                <c:ptCount val="4"/>
                <c:pt idx="0">
                  <c:v>189337</c:v>
                </c:pt>
                <c:pt idx="1">
                  <c:v>30481</c:v>
                </c:pt>
                <c:pt idx="2">
                  <c:v>150000</c:v>
                </c:pt>
                <c:pt idx="3">
                  <c:v>47182</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BBF7A0-2426-41FC-8F1A-97646C3B40CD}"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81B008F8-526F-44D1-8E08-8FB29815D920}">
      <dgm:prSet phldrT="[Text]" custT="1"/>
      <dgm:spPr>
        <a:ln>
          <a:noFill/>
        </a:ln>
      </dgm:spPr>
      <dgm:t>
        <a:bodyPr anchor="t"/>
        <a:lstStyle/>
        <a:p>
          <a:pPr algn="l"/>
          <a:r>
            <a:rPr lang="en-US" sz="2000" b="1" dirty="0" smtClean="0">
              <a:solidFill>
                <a:schemeClr val="tx2">
                  <a:lumMod val="75000"/>
                </a:schemeClr>
              </a:solidFill>
            </a:rPr>
            <a:t>Foundations</a:t>
          </a:r>
          <a:endParaRPr lang="en-US" sz="2000" b="1" dirty="0">
            <a:solidFill>
              <a:schemeClr val="tx2">
                <a:lumMod val="75000"/>
              </a:schemeClr>
            </a:solidFill>
          </a:endParaRPr>
        </a:p>
      </dgm:t>
    </dgm:pt>
    <dgm:pt modelId="{2E927032-4C75-4FDC-AB70-57CF757A26BC}" type="parTrans" cxnId="{F54C7E2F-B512-4934-B60D-F9D5BA8B9339}">
      <dgm:prSet/>
      <dgm:spPr/>
      <dgm:t>
        <a:bodyPr/>
        <a:lstStyle/>
        <a:p>
          <a:endParaRPr lang="en-US"/>
        </a:p>
      </dgm:t>
    </dgm:pt>
    <dgm:pt modelId="{8C6D078C-44FC-4095-A005-99F0F5CF7795}" type="sibTrans" cxnId="{F54C7E2F-B512-4934-B60D-F9D5BA8B9339}">
      <dgm:prSet/>
      <dgm:spPr/>
      <dgm:t>
        <a:bodyPr/>
        <a:lstStyle/>
        <a:p>
          <a:endParaRPr lang="en-US"/>
        </a:p>
      </dgm:t>
    </dgm:pt>
    <dgm:pt modelId="{C6A580E4-2E9F-4FDB-91D3-12C4B648F44D}">
      <dgm:prSet phldrT="[Text]" custT="1"/>
      <dgm:spPr>
        <a:ln>
          <a:noFill/>
        </a:ln>
      </dgm:spPr>
      <dgm:t>
        <a:bodyPr anchor="t"/>
        <a:lstStyle/>
        <a:p>
          <a:pPr algn="l"/>
          <a:r>
            <a:rPr lang="en-US" sz="2000" b="1" dirty="0" smtClean="0">
              <a:solidFill>
                <a:schemeClr val="tx2">
                  <a:lumMod val="75000"/>
                </a:schemeClr>
              </a:solidFill>
            </a:rPr>
            <a:t>Long Pulse</a:t>
          </a:r>
          <a:endParaRPr lang="en-US" sz="2000" b="1" dirty="0">
            <a:solidFill>
              <a:schemeClr val="tx2">
                <a:lumMod val="75000"/>
              </a:schemeClr>
            </a:solidFill>
          </a:endParaRPr>
        </a:p>
      </dgm:t>
    </dgm:pt>
    <dgm:pt modelId="{A0C904D9-CE6F-484C-BED9-B11AAC754563}" type="parTrans" cxnId="{C9A1D97C-950B-422D-BE06-EE4BA41E6C3C}">
      <dgm:prSet/>
      <dgm:spPr/>
      <dgm:t>
        <a:bodyPr/>
        <a:lstStyle/>
        <a:p>
          <a:endParaRPr lang="en-US"/>
        </a:p>
      </dgm:t>
    </dgm:pt>
    <dgm:pt modelId="{80F50D39-9298-45CB-9D35-606C3C665515}" type="sibTrans" cxnId="{C9A1D97C-950B-422D-BE06-EE4BA41E6C3C}">
      <dgm:prSet/>
      <dgm:spPr/>
      <dgm:t>
        <a:bodyPr/>
        <a:lstStyle/>
        <a:p>
          <a:endParaRPr lang="en-US"/>
        </a:p>
      </dgm:t>
    </dgm:pt>
    <dgm:pt modelId="{B2A8D297-9F00-417A-B08B-774F110D419B}">
      <dgm:prSet phldrT="[Text]" custT="1"/>
      <dgm:spPr>
        <a:ln>
          <a:noFill/>
        </a:ln>
      </dgm:spPr>
      <dgm:t>
        <a:bodyPr anchor="t"/>
        <a:lstStyle/>
        <a:p>
          <a:pPr algn="l"/>
          <a:r>
            <a:rPr lang="en-US" sz="2000" b="1" dirty="0" smtClean="0">
              <a:solidFill>
                <a:schemeClr val="tx2">
                  <a:lumMod val="75000"/>
                </a:schemeClr>
              </a:solidFill>
            </a:rPr>
            <a:t>High Power</a:t>
          </a:r>
          <a:endParaRPr lang="en-US" sz="2000" b="1" dirty="0">
            <a:solidFill>
              <a:schemeClr val="tx2">
                <a:lumMod val="75000"/>
              </a:schemeClr>
            </a:solidFill>
          </a:endParaRPr>
        </a:p>
      </dgm:t>
    </dgm:pt>
    <dgm:pt modelId="{B2CF8CE8-BE89-46A4-A5D5-DD28A2E0A2C7}" type="parTrans" cxnId="{4342CE09-6B42-488A-8E43-185DDBAB2684}">
      <dgm:prSet/>
      <dgm:spPr/>
      <dgm:t>
        <a:bodyPr/>
        <a:lstStyle/>
        <a:p>
          <a:endParaRPr lang="en-US"/>
        </a:p>
      </dgm:t>
    </dgm:pt>
    <dgm:pt modelId="{B39AA176-51B7-48B9-A4C4-A12820DFDFC0}" type="sibTrans" cxnId="{4342CE09-6B42-488A-8E43-185DDBAB2684}">
      <dgm:prSet/>
      <dgm:spPr/>
      <dgm:t>
        <a:bodyPr/>
        <a:lstStyle/>
        <a:p>
          <a:endParaRPr lang="en-US"/>
        </a:p>
      </dgm:t>
    </dgm:pt>
    <dgm:pt modelId="{CE610481-2796-4053-9355-89537BD95B28}" type="pres">
      <dgm:prSet presAssocID="{21BBF7A0-2426-41FC-8F1A-97646C3B40CD}" presName="Name0" presStyleCnt="0">
        <dgm:presLayoutVars>
          <dgm:chMax val="7"/>
          <dgm:dir/>
          <dgm:animLvl val="lvl"/>
          <dgm:resizeHandles val="exact"/>
        </dgm:presLayoutVars>
      </dgm:prSet>
      <dgm:spPr/>
      <dgm:t>
        <a:bodyPr/>
        <a:lstStyle/>
        <a:p>
          <a:endParaRPr lang="en-US"/>
        </a:p>
      </dgm:t>
    </dgm:pt>
    <dgm:pt modelId="{CEBD7691-0D13-4EC7-8D92-2F69F4C9544D}" type="pres">
      <dgm:prSet presAssocID="{81B008F8-526F-44D1-8E08-8FB29815D920}" presName="circle1" presStyleLbl="node1" presStyleIdx="0" presStyleCnt="3"/>
      <dgm:spPr>
        <a:blipFill dpi="0" rotWithShape="0">
          <a:blip xmlns:r="http://schemas.openxmlformats.org/officeDocument/2006/relationships" r:embed="rId1"/>
          <a:srcRect/>
          <a:stretch>
            <a:fillRect/>
          </a:stretch>
        </a:blipFill>
      </dgm:spPr>
      <dgm:t>
        <a:bodyPr/>
        <a:lstStyle/>
        <a:p>
          <a:endParaRPr lang="en-US"/>
        </a:p>
      </dgm:t>
    </dgm:pt>
    <dgm:pt modelId="{0CAC6E38-E5CA-4D58-B02D-36A2FD5E8722}" type="pres">
      <dgm:prSet presAssocID="{81B008F8-526F-44D1-8E08-8FB29815D920}" presName="space" presStyleCnt="0"/>
      <dgm:spPr/>
    </dgm:pt>
    <dgm:pt modelId="{CB820D60-50C6-48EB-A326-292F318E44FB}" type="pres">
      <dgm:prSet presAssocID="{81B008F8-526F-44D1-8E08-8FB29815D920}" presName="rect1" presStyleLbl="alignAcc1" presStyleIdx="0" presStyleCnt="3" custScaleY="88589" custLinFactNeighborY="4851"/>
      <dgm:spPr/>
      <dgm:t>
        <a:bodyPr/>
        <a:lstStyle/>
        <a:p>
          <a:endParaRPr lang="en-US"/>
        </a:p>
      </dgm:t>
    </dgm:pt>
    <dgm:pt modelId="{DC40CE4F-8F5D-4873-9BF6-12A14F241136}" type="pres">
      <dgm:prSet presAssocID="{C6A580E4-2E9F-4FDB-91D3-12C4B648F44D}" presName="vertSpace2" presStyleLbl="node1" presStyleIdx="0" presStyleCnt="3"/>
      <dgm:spPr/>
    </dgm:pt>
    <dgm:pt modelId="{0BD3747F-A10E-4E76-9288-B1755D706AD5}" type="pres">
      <dgm:prSet presAssocID="{C6A580E4-2E9F-4FDB-91D3-12C4B648F44D}" presName="circle2" presStyleLbl="node1" presStyleIdx="1" presStyleCnt="3"/>
      <dgm:spPr>
        <a:blipFill rotWithShape="0">
          <a:blip xmlns:r="http://schemas.openxmlformats.org/officeDocument/2006/relationships" r:embed="rId2"/>
          <a:stretch>
            <a:fillRect/>
          </a:stretch>
        </a:blipFill>
      </dgm:spPr>
      <dgm:t>
        <a:bodyPr/>
        <a:lstStyle/>
        <a:p>
          <a:endParaRPr lang="en-US"/>
        </a:p>
      </dgm:t>
    </dgm:pt>
    <dgm:pt modelId="{0A59725F-5EAC-4B9B-BF50-03BB8E918737}" type="pres">
      <dgm:prSet presAssocID="{C6A580E4-2E9F-4FDB-91D3-12C4B648F44D}" presName="rect2" presStyleLbl="alignAcc1" presStyleIdx="1" presStyleCnt="3" custScaleY="91592" custLinFactNeighborY="12773"/>
      <dgm:spPr/>
      <dgm:t>
        <a:bodyPr/>
        <a:lstStyle/>
        <a:p>
          <a:endParaRPr lang="en-US"/>
        </a:p>
      </dgm:t>
    </dgm:pt>
    <dgm:pt modelId="{2A142AD9-894C-42A6-9A0C-48F9FD785EC9}" type="pres">
      <dgm:prSet presAssocID="{B2A8D297-9F00-417A-B08B-774F110D419B}" presName="vertSpace3" presStyleLbl="node1" presStyleIdx="1" presStyleCnt="3"/>
      <dgm:spPr/>
    </dgm:pt>
    <dgm:pt modelId="{BB6E90F2-B264-4403-B6DA-616461BBDF1D}" type="pres">
      <dgm:prSet presAssocID="{B2A8D297-9F00-417A-B08B-774F110D419B}" presName="circle3" presStyleLbl="node1" presStyleIdx="2" presStyleCnt="3"/>
      <dgm:spPr>
        <a:blipFill rotWithShape="0">
          <a:blip xmlns:r="http://schemas.openxmlformats.org/officeDocument/2006/relationships" r:embed="rId3"/>
          <a:stretch>
            <a:fillRect/>
          </a:stretch>
        </a:blipFill>
      </dgm:spPr>
      <dgm:t>
        <a:bodyPr/>
        <a:lstStyle/>
        <a:p>
          <a:endParaRPr lang="en-US"/>
        </a:p>
      </dgm:t>
    </dgm:pt>
    <dgm:pt modelId="{30A102EF-CF56-405E-8394-83EE6B02E76C}" type="pres">
      <dgm:prSet presAssocID="{B2A8D297-9F00-417A-B08B-774F110D419B}" presName="rect3" presStyleLbl="alignAcc1" presStyleIdx="2" presStyleCnt="3" custLinFactNeighborX="18" custLinFactNeighborY="40266"/>
      <dgm:spPr/>
      <dgm:t>
        <a:bodyPr/>
        <a:lstStyle/>
        <a:p>
          <a:endParaRPr lang="en-US"/>
        </a:p>
      </dgm:t>
    </dgm:pt>
    <dgm:pt modelId="{5C7A728C-AC3C-42A6-8695-ABAD872C1033}" type="pres">
      <dgm:prSet presAssocID="{81B008F8-526F-44D1-8E08-8FB29815D920}" presName="rect1ParTxNoCh" presStyleLbl="alignAcc1" presStyleIdx="2" presStyleCnt="3">
        <dgm:presLayoutVars>
          <dgm:chMax val="1"/>
          <dgm:bulletEnabled val="1"/>
        </dgm:presLayoutVars>
      </dgm:prSet>
      <dgm:spPr/>
      <dgm:t>
        <a:bodyPr/>
        <a:lstStyle/>
        <a:p>
          <a:endParaRPr lang="en-US"/>
        </a:p>
      </dgm:t>
    </dgm:pt>
    <dgm:pt modelId="{65D20968-11C1-4553-9C9F-D15F0492C0D5}" type="pres">
      <dgm:prSet presAssocID="{C6A580E4-2E9F-4FDB-91D3-12C4B648F44D}" presName="rect2ParTxNoCh" presStyleLbl="alignAcc1" presStyleIdx="2" presStyleCnt="3">
        <dgm:presLayoutVars>
          <dgm:chMax val="1"/>
          <dgm:bulletEnabled val="1"/>
        </dgm:presLayoutVars>
      </dgm:prSet>
      <dgm:spPr/>
      <dgm:t>
        <a:bodyPr/>
        <a:lstStyle/>
        <a:p>
          <a:endParaRPr lang="en-US"/>
        </a:p>
      </dgm:t>
    </dgm:pt>
    <dgm:pt modelId="{7C4A8395-251B-4E98-9505-6D012C474272}" type="pres">
      <dgm:prSet presAssocID="{B2A8D297-9F00-417A-B08B-774F110D419B}" presName="rect3ParTxNoCh" presStyleLbl="alignAcc1" presStyleIdx="2" presStyleCnt="3">
        <dgm:presLayoutVars>
          <dgm:chMax val="1"/>
          <dgm:bulletEnabled val="1"/>
        </dgm:presLayoutVars>
      </dgm:prSet>
      <dgm:spPr/>
      <dgm:t>
        <a:bodyPr/>
        <a:lstStyle/>
        <a:p>
          <a:endParaRPr lang="en-US"/>
        </a:p>
      </dgm:t>
    </dgm:pt>
  </dgm:ptLst>
  <dgm:cxnLst>
    <dgm:cxn modelId="{8F37EB6C-26AB-49E5-ABD7-9864DC19C0E1}" type="presOf" srcId="{81B008F8-526F-44D1-8E08-8FB29815D920}" destId="{5C7A728C-AC3C-42A6-8695-ABAD872C1033}" srcOrd="1" destOrd="0" presId="urn:microsoft.com/office/officeart/2005/8/layout/target3"/>
    <dgm:cxn modelId="{4342CE09-6B42-488A-8E43-185DDBAB2684}" srcId="{21BBF7A0-2426-41FC-8F1A-97646C3B40CD}" destId="{B2A8D297-9F00-417A-B08B-774F110D419B}" srcOrd="2" destOrd="0" parTransId="{B2CF8CE8-BE89-46A4-A5D5-DD28A2E0A2C7}" sibTransId="{B39AA176-51B7-48B9-A4C4-A12820DFDFC0}"/>
    <dgm:cxn modelId="{C9A1D97C-950B-422D-BE06-EE4BA41E6C3C}" srcId="{21BBF7A0-2426-41FC-8F1A-97646C3B40CD}" destId="{C6A580E4-2E9F-4FDB-91D3-12C4B648F44D}" srcOrd="1" destOrd="0" parTransId="{A0C904D9-CE6F-484C-BED9-B11AAC754563}" sibTransId="{80F50D39-9298-45CB-9D35-606C3C665515}"/>
    <dgm:cxn modelId="{3DFA14EE-C73C-45DC-B3A9-6AED20A26DE5}" type="presOf" srcId="{B2A8D297-9F00-417A-B08B-774F110D419B}" destId="{7C4A8395-251B-4E98-9505-6D012C474272}" srcOrd="1" destOrd="0" presId="urn:microsoft.com/office/officeart/2005/8/layout/target3"/>
    <dgm:cxn modelId="{9415634B-1903-4726-9041-3CA9D0C83235}" type="presOf" srcId="{C6A580E4-2E9F-4FDB-91D3-12C4B648F44D}" destId="{0A59725F-5EAC-4B9B-BF50-03BB8E918737}" srcOrd="0" destOrd="0" presId="urn:microsoft.com/office/officeart/2005/8/layout/target3"/>
    <dgm:cxn modelId="{F54C7E2F-B512-4934-B60D-F9D5BA8B9339}" srcId="{21BBF7A0-2426-41FC-8F1A-97646C3B40CD}" destId="{81B008F8-526F-44D1-8E08-8FB29815D920}" srcOrd="0" destOrd="0" parTransId="{2E927032-4C75-4FDC-AB70-57CF757A26BC}" sibTransId="{8C6D078C-44FC-4095-A005-99F0F5CF7795}"/>
    <dgm:cxn modelId="{54BD2BCD-FB6C-4C19-8C94-6A01ED504BAB}" type="presOf" srcId="{B2A8D297-9F00-417A-B08B-774F110D419B}" destId="{30A102EF-CF56-405E-8394-83EE6B02E76C}" srcOrd="0" destOrd="0" presId="urn:microsoft.com/office/officeart/2005/8/layout/target3"/>
    <dgm:cxn modelId="{1B4BA366-50EE-4845-84D3-26B3A53690DA}" type="presOf" srcId="{21BBF7A0-2426-41FC-8F1A-97646C3B40CD}" destId="{CE610481-2796-4053-9355-89537BD95B28}" srcOrd="0" destOrd="0" presId="urn:microsoft.com/office/officeart/2005/8/layout/target3"/>
    <dgm:cxn modelId="{C041F9D9-8568-41D1-A2FF-78AA4368DD37}" type="presOf" srcId="{81B008F8-526F-44D1-8E08-8FB29815D920}" destId="{CB820D60-50C6-48EB-A326-292F318E44FB}" srcOrd="0" destOrd="0" presId="urn:microsoft.com/office/officeart/2005/8/layout/target3"/>
    <dgm:cxn modelId="{FC238951-3C57-46C9-8DA2-FF8462FBE098}" type="presOf" srcId="{C6A580E4-2E9F-4FDB-91D3-12C4B648F44D}" destId="{65D20968-11C1-4553-9C9F-D15F0492C0D5}" srcOrd="1" destOrd="0" presId="urn:microsoft.com/office/officeart/2005/8/layout/target3"/>
    <dgm:cxn modelId="{E0E538BF-06E9-427A-AC36-BC8EDE34B323}" type="presParOf" srcId="{CE610481-2796-4053-9355-89537BD95B28}" destId="{CEBD7691-0D13-4EC7-8D92-2F69F4C9544D}" srcOrd="0" destOrd="0" presId="urn:microsoft.com/office/officeart/2005/8/layout/target3"/>
    <dgm:cxn modelId="{CC2C36CA-5891-405E-9BE5-D424C28C1A98}" type="presParOf" srcId="{CE610481-2796-4053-9355-89537BD95B28}" destId="{0CAC6E38-E5CA-4D58-B02D-36A2FD5E8722}" srcOrd="1" destOrd="0" presId="urn:microsoft.com/office/officeart/2005/8/layout/target3"/>
    <dgm:cxn modelId="{50325B5B-A5D8-4BFE-865F-CBEE564D60B4}" type="presParOf" srcId="{CE610481-2796-4053-9355-89537BD95B28}" destId="{CB820D60-50C6-48EB-A326-292F318E44FB}" srcOrd="2" destOrd="0" presId="urn:microsoft.com/office/officeart/2005/8/layout/target3"/>
    <dgm:cxn modelId="{7F92B131-845A-47CF-8036-CCB9551B1A8A}" type="presParOf" srcId="{CE610481-2796-4053-9355-89537BD95B28}" destId="{DC40CE4F-8F5D-4873-9BF6-12A14F241136}" srcOrd="3" destOrd="0" presId="urn:microsoft.com/office/officeart/2005/8/layout/target3"/>
    <dgm:cxn modelId="{5E58B973-009E-4A25-876F-1BC0A7C31D9A}" type="presParOf" srcId="{CE610481-2796-4053-9355-89537BD95B28}" destId="{0BD3747F-A10E-4E76-9288-B1755D706AD5}" srcOrd="4" destOrd="0" presId="urn:microsoft.com/office/officeart/2005/8/layout/target3"/>
    <dgm:cxn modelId="{9F5F90FC-2969-422E-97D1-14887641C3FC}" type="presParOf" srcId="{CE610481-2796-4053-9355-89537BD95B28}" destId="{0A59725F-5EAC-4B9B-BF50-03BB8E918737}" srcOrd="5" destOrd="0" presId="urn:microsoft.com/office/officeart/2005/8/layout/target3"/>
    <dgm:cxn modelId="{E8EF716F-220B-4DA0-97AB-4825CA11EE53}" type="presParOf" srcId="{CE610481-2796-4053-9355-89537BD95B28}" destId="{2A142AD9-894C-42A6-9A0C-48F9FD785EC9}" srcOrd="6" destOrd="0" presId="urn:microsoft.com/office/officeart/2005/8/layout/target3"/>
    <dgm:cxn modelId="{8113298A-3531-47A9-9C1D-25D533DD2803}" type="presParOf" srcId="{CE610481-2796-4053-9355-89537BD95B28}" destId="{BB6E90F2-B264-4403-B6DA-616461BBDF1D}" srcOrd="7" destOrd="0" presId="urn:microsoft.com/office/officeart/2005/8/layout/target3"/>
    <dgm:cxn modelId="{2B564930-9726-41FF-8136-722494C7A246}" type="presParOf" srcId="{CE610481-2796-4053-9355-89537BD95B28}" destId="{30A102EF-CF56-405E-8394-83EE6B02E76C}" srcOrd="8" destOrd="0" presId="urn:microsoft.com/office/officeart/2005/8/layout/target3"/>
    <dgm:cxn modelId="{C4D204E8-8F34-40FC-9BBB-DC8A884E6F87}" type="presParOf" srcId="{CE610481-2796-4053-9355-89537BD95B28}" destId="{5C7A728C-AC3C-42A6-8695-ABAD872C1033}" srcOrd="9" destOrd="0" presId="urn:microsoft.com/office/officeart/2005/8/layout/target3"/>
    <dgm:cxn modelId="{A8AD3069-D02F-40E7-A8D6-46F4DB2DFCE6}" type="presParOf" srcId="{CE610481-2796-4053-9355-89537BD95B28}" destId="{65D20968-11C1-4553-9C9F-D15F0492C0D5}" srcOrd="10" destOrd="0" presId="urn:microsoft.com/office/officeart/2005/8/layout/target3"/>
    <dgm:cxn modelId="{00CC7A68-4B43-4FDB-A01D-81B0480D090F}" type="presParOf" srcId="{CE610481-2796-4053-9355-89537BD95B28}" destId="{7C4A8395-251B-4E98-9505-6D012C474272}"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D7691-0D13-4EC7-8D92-2F69F4C9544D}">
      <dsp:nvSpPr>
        <dsp:cNvPr id="0" name=""/>
        <dsp:cNvSpPr/>
      </dsp:nvSpPr>
      <dsp:spPr>
        <a:xfrm>
          <a:off x="0" y="114299"/>
          <a:ext cx="4114800" cy="4114800"/>
        </a:xfrm>
        <a:prstGeom prst="pie">
          <a:avLst>
            <a:gd name="adj1" fmla="val 5400000"/>
            <a:gd name="adj2" fmla="val 16200000"/>
          </a:avLst>
        </a:prstGeom>
        <a:blipFill dpi="0" rotWithShape="0">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820D60-50C6-48EB-A326-292F318E44FB}">
      <dsp:nvSpPr>
        <dsp:cNvPr id="0" name=""/>
        <dsp:cNvSpPr/>
      </dsp:nvSpPr>
      <dsp:spPr>
        <a:xfrm>
          <a:off x="2057400" y="548678"/>
          <a:ext cx="4800600" cy="364526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solidFill>
                <a:schemeClr val="tx2">
                  <a:lumMod val="75000"/>
                </a:schemeClr>
              </a:solidFill>
            </a:rPr>
            <a:t>Foundations</a:t>
          </a:r>
          <a:endParaRPr lang="en-US" sz="2000" b="1" kern="1200" dirty="0">
            <a:solidFill>
              <a:schemeClr val="tx2">
                <a:lumMod val="75000"/>
              </a:schemeClr>
            </a:solidFill>
          </a:endParaRPr>
        </a:p>
      </dsp:txBody>
      <dsp:txXfrm>
        <a:off x="2057400" y="548678"/>
        <a:ext cx="4800600" cy="1093580"/>
      </dsp:txXfrm>
    </dsp:sp>
    <dsp:sp modelId="{0BD3747F-A10E-4E76-9288-B1755D706AD5}">
      <dsp:nvSpPr>
        <dsp:cNvPr id="0" name=""/>
        <dsp:cNvSpPr/>
      </dsp:nvSpPr>
      <dsp:spPr>
        <a:xfrm>
          <a:off x="720091" y="1348742"/>
          <a:ext cx="2674617" cy="2674617"/>
        </a:xfrm>
        <a:prstGeom prst="pie">
          <a:avLst>
            <a:gd name="adj1" fmla="val 5400000"/>
            <a:gd name="adj2" fmla="val 1620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59725F-5EAC-4B9B-BF50-03BB8E918737}">
      <dsp:nvSpPr>
        <dsp:cNvPr id="0" name=""/>
        <dsp:cNvSpPr/>
      </dsp:nvSpPr>
      <dsp:spPr>
        <a:xfrm>
          <a:off x="2057400" y="1802812"/>
          <a:ext cx="4800600" cy="2449735"/>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solidFill>
                <a:schemeClr val="tx2">
                  <a:lumMod val="75000"/>
                </a:schemeClr>
              </a:solidFill>
            </a:rPr>
            <a:t>Long Pulse</a:t>
          </a:r>
          <a:endParaRPr lang="en-US" sz="2000" b="1" kern="1200" dirty="0">
            <a:solidFill>
              <a:schemeClr val="tx2">
                <a:lumMod val="75000"/>
              </a:schemeClr>
            </a:solidFill>
          </a:endParaRPr>
        </a:p>
      </dsp:txBody>
      <dsp:txXfrm>
        <a:off x="2057400" y="1802812"/>
        <a:ext cx="4800600" cy="1130646"/>
      </dsp:txXfrm>
    </dsp:sp>
    <dsp:sp modelId="{BB6E90F2-B264-4403-B6DA-616461BBDF1D}">
      <dsp:nvSpPr>
        <dsp:cNvPr id="0" name=""/>
        <dsp:cNvSpPr/>
      </dsp:nvSpPr>
      <dsp:spPr>
        <a:xfrm>
          <a:off x="1440180" y="2583181"/>
          <a:ext cx="1234438" cy="1234438"/>
        </a:xfrm>
        <a:prstGeom prst="pie">
          <a:avLst>
            <a:gd name="adj1" fmla="val 5400000"/>
            <a:gd name="adj2" fmla="val 1620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A102EF-CF56-405E-8394-83EE6B02E76C}">
      <dsp:nvSpPr>
        <dsp:cNvPr id="0" name=""/>
        <dsp:cNvSpPr/>
      </dsp:nvSpPr>
      <dsp:spPr>
        <a:xfrm>
          <a:off x="2057400" y="3080240"/>
          <a:ext cx="4800600" cy="1234438"/>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solidFill>
                <a:schemeClr val="tx2">
                  <a:lumMod val="75000"/>
                </a:schemeClr>
              </a:solidFill>
            </a:rPr>
            <a:t>High Power</a:t>
          </a:r>
          <a:endParaRPr lang="en-US" sz="2000" b="1" kern="1200" dirty="0">
            <a:solidFill>
              <a:schemeClr val="tx2">
                <a:lumMod val="75000"/>
              </a:schemeClr>
            </a:solidFill>
          </a:endParaRPr>
        </a:p>
      </dsp:txBody>
      <dsp:txXfrm>
        <a:off x="2057400" y="3080240"/>
        <a:ext cx="4800600" cy="123443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2337" cy="463550"/>
          </a:xfrm>
          <a:prstGeom prst="rect">
            <a:avLst/>
          </a:prstGeom>
        </p:spPr>
        <p:txBody>
          <a:bodyPr vert="horz" lIns="92947" tIns="46474" rIns="92947" bIns="46474" rtlCol="0"/>
          <a:lstStyle>
            <a:lvl1pPr algn="l">
              <a:defRPr sz="1300"/>
            </a:lvl1pPr>
          </a:lstStyle>
          <a:p>
            <a:endParaRPr lang="en-US"/>
          </a:p>
        </p:txBody>
      </p:sp>
      <p:sp>
        <p:nvSpPr>
          <p:cNvPr id="3" name="Date Placeholder 2"/>
          <p:cNvSpPr>
            <a:spLocks noGrp="1"/>
          </p:cNvSpPr>
          <p:nvPr>
            <p:ph type="dt" sz="quarter" idx="1"/>
          </p:nvPr>
        </p:nvSpPr>
        <p:spPr>
          <a:xfrm>
            <a:off x="3963745" y="0"/>
            <a:ext cx="3032337" cy="463550"/>
          </a:xfrm>
          <a:prstGeom prst="rect">
            <a:avLst/>
          </a:prstGeom>
        </p:spPr>
        <p:txBody>
          <a:bodyPr vert="horz" lIns="92947" tIns="46474" rIns="92947" bIns="46474" rtlCol="0"/>
          <a:lstStyle>
            <a:lvl1pPr algn="r">
              <a:defRPr sz="1300"/>
            </a:lvl1pPr>
          </a:lstStyle>
          <a:p>
            <a:fld id="{729E668E-787D-48EA-9E9E-9A16E2304B92}" type="datetimeFigureOut">
              <a:rPr lang="en-US" smtClean="0"/>
              <a:pPr/>
              <a:t>7/10/2014</a:t>
            </a:fld>
            <a:endParaRPr lang="en-US"/>
          </a:p>
        </p:txBody>
      </p:sp>
      <p:sp>
        <p:nvSpPr>
          <p:cNvPr id="4" name="Footer Placeholder 3"/>
          <p:cNvSpPr>
            <a:spLocks noGrp="1"/>
          </p:cNvSpPr>
          <p:nvPr>
            <p:ph type="ftr" sz="quarter" idx="2"/>
          </p:nvPr>
        </p:nvSpPr>
        <p:spPr>
          <a:xfrm>
            <a:off x="2" y="8805841"/>
            <a:ext cx="3032337" cy="463550"/>
          </a:xfrm>
          <a:prstGeom prst="rect">
            <a:avLst/>
          </a:prstGeom>
        </p:spPr>
        <p:txBody>
          <a:bodyPr vert="horz" lIns="92947" tIns="46474" rIns="92947" bIns="46474" rtlCol="0" anchor="b"/>
          <a:lstStyle>
            <a:lvl1pPr algn="l">
              <a:defRPr sz="1300"/>
            </a:lvl1pPr>
          </a:lstStyle>
          <a:p>
            <a:endParaRPr lang="en-US"/>
          </a:p>
        </p:txBody>
      </p:sp>
      <p:sp>
        <p:nvSpPr>
          <p:cNvPr id="5" name="Slide Number Placeholder 4"/>
          <p:cNvSpPr>
            <a:spLocks noGrp="1"/>
          </p:cNvSpPr>
          <p:nvPr>
            <p:ph type="sldNum" sz="quarter" idx="3"/>
          </p:nvPr>
        </p:nvSpPr>
        <p:spPr>
          <a:xfrm>
            <a:off x="3963745" y="8805841"/>
            <a:ext cx="3032337" cy="463550"/>
          </a:xfrm>
          <a:prstGeom prst="rect">
            <a:avLst/>
          </a:prstGeom>
        </p:spPr>
        <p:txBody>
          <a:bodyPr vert="horz" lIns="92947" tIns="46474" rIns="92947" bIns="46474" rtlCol="0" anchor="b"/>
          <a:lstStyle>
            <a:lvl1pPr algn="r">
              <a:defRPr sz="1300"/>
            </a:lvl1pPr>
          </a:lstStyle>
          <a:p>
            <a:fld id="{1CE533FA-F37C-4162-A416-C6222908D3AB}" type="slidenum">
              <a:rPr lang="en-US" smtClean="0"/>
              <a:pPr/>
              <a:t>‹#›</a:t>
            </a:fld>
            <a:endParaRPr lang="en-US"/>
          </a:p>
        </p:txBody>
      </p:sp>
    </p:spTree>
    <p:extLst>
      <p:ext uri="{BB962C8B-B14F-4D97-AF65-F5344CB8AC3E}">
        <p14:creationId xmlns:p14="http://schemas.microsoft.com/office/powerpoint/2010/main" val="1778656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2337" cy="463550"/>
          </a:xfrm>
          <a:prstGeom prst="rect">
            <a:avLst/>
          </a:prstGeom>
        </p:spPr>
        <p:txBody>
          <a:bodyPr vert="horz" lIns="92947" tIns="46474" rIns="92947" bIns="46474" rtlCol="0"/>
          <a:lstStyle>
            <a:lvl1pPr algn="l">
              <a:defRPr sz="1300"/>
            </a:lvl1pPr>
          </a:lstStyle>
          <a:p>
            <a:endParaRPr lang="en-US"/>
          </a:p>
        </p:txBody>
      </p:sp>
      <p:sp>
        <p:nvSpPr>
          <p:cNvPr id="3" name="Date Placeholder 2"/>
          <p:cNvSpPr>
            <a:spLocks noGrp="1"/>
          </p:cNvSpPr>
          <p:nvPr>
            <p:ph type="dt" idx="1"/>
          </p:nvPr>
        </p:nvSpPr>
        <p:spPr>
          <a:xfrm>
            <a:off x="3963745" y="0"/>
            <a:ext cx="3032337" cy="463550"/>
          </a:xfrm>
          <a:prstGeom prst="rect">
            <a:avLst/>
          </a:prstGeom>
        </p:spPr>
        <p:txBody>
          <a:bodyPr vert="horz" lIns="92947" tIns="46474" rIns="92947" bIns="46474" rtlCol="0"/>
          <a:lstStyle>
            <a:lvl1pPr algn="r">
              <a:defRPr sz="1300"/>
            </a:lvl1pPr>
          </a:lstStyle>
          <a:p>
            <a:fld id="{E16A126F-90B0-4449-A216-B7A281001699}" type="datetimeFigureOut">
              <a:rPr lang="en-US" smtClean="0"/>
              <a:pPr/>
              <a:t>7/10/2014</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47" tIns="46474" rIns="92947" bIns="46474" rtlCol="0" anchor="ctr"/>
          <a:lstStyle/>
          <a:p>
            <a:endParaRPr lang="en-US"/>
          </a:p>
        </p:txBody>
      </p:sp>
      <p:sp>
        <p:nvSpPr>
          <p:cNvPr id="5" name="Notes Placeholder 4"/>
          <p:cNvSpPr>
            <a:spLocks noGrp="1"/>
          </p:cNvSpPr>
          <p:nvPr>
            <p:ph type="body" sz="quarter" idx="3"/>
          </p:nvPr>
        </p:nvSpPr>
        <p:spPr>
          <a:xfrm>
            <a:off x="699770" y="4403725"/>
            <a:ext cx="5598160" cy="4171950"/>
          </a:xfrm>
          <a:prstGeom prst="rect">
            <a:avLst/>
          </a:prstGeom>
        </p:spPr>
        <p:txBody>
          <a:bodyPr vert="horz" lIns="92947" tIns="46474" rIns="92947" bIns="4647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05841"/>
            <a:ext cx="3032337" cy="463550"/>
          </a:xfrm>
          <a:prstGeom prst="rect">
            <a:avLst/>
          </a:prstGeom>
        </p:spPr>
        <p:txBody>
          <a:bodyPr vert="horz" lIns="92947" tIns="46474" rIns="92947" bIns="46474" rtlCol="0" anchor="b"/>
          <a:lstStyle>
            <a:lvl1pPr algn="l">
              <a:defRPr sz="1300"/>
            </a:lvl1pPr>
          </a:lstStyle>
          <a:p>
            <a:endParaRPr lang="en-US"/>
          </a:p>
        </p:txBody>
      </p:sp>
      <p:sp>
        <p:nvSpPr>
          <p:cNvPr id="7" name="Slide Number Placeholder 6"/>
          <p:cNvSpPr>
            <a:spLocks noGrp="1"/>
          </p:cNvSpPr>
          <p:nvPr>
            <p:ph type="sldNum" sz="quarter" idx="5"/>
          </p:nvPr>
        </p:nvSpPr>
        <p:spPr>
          <a:xfrm>
            <a:off x="3963745" y="8805841"/>
            <a:ext cx="3032337" cy="463550"/>
          </a:xfrm>
          <a:prstGeom prst="rect">
            <a:avLst/>
          </a:prstGeom>
        </p:spPr>
        <p:txBody>
          <a:bodyPr vert="horz" lIns="92947" tIns="46474" rIns="92947" bIns="46474" rtlCol="0" anchor="b"/>
          <a:lstStyle>
            <a:lvl1pPr algn="r">
              <a:defRPr sz="1300"/>
            </a:lvl1pPr>
          </a:lstStyle>
          <a:p>
            <a:fld id="{921207F7-8D28-45C8-9171-1C01DBE26F75}" type="slidenum">
              <a:rPr lang="en-US" smtClean="0"/>
              <a:pPr/>
              <a:t>‹#›</a:t>
            </a:fld>
            <a:endParaRPr lang="en-US"/>
          </a:p>
        </p:txBody>
      </p:sp>
    </p:spTree>
    <p:extLst>
      <p:ext uri="{BB962C8B-B14F-4D97-AF65-F5344CB8AC3E}">
        <p14:creationId xmlns:p14="http://schemas.microsoft.com/office/powerpoint/2010/main" val="2561861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1</a:t>
            </a:fld>
            <a:endParaRPr lang="en-US"/>
          </a:p>
        </p:txBody>
      </p:sp>
    </p:spTree>
    <p:extLst>
      <p:ext uri="{BB962C8B-B14F-4D97-AF65-F5344CB8AC3E}">
        <p14:creationId xmlns:p14="http://schemas.microsoft.com/office/powerpoint/2010/main" val="31995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B1B983-6B1B-4A43-B9EE-5B736DBEDD97}" type="slidenum">
              <a:rPr lang="en-US" smtClean="0"/>
              <a:pPr>
                <a:defRPr/>
              </a:pPr>
              <a:t>15</a:t>
            </a:fld>
            <a:endParaRPr lang="en-US"/>
          </a:p>
        </p:txBody>
      </p:sp>
    </p:spTree>
    <p:extLst>
      <p:ext uri="{BB962C8B-B14F-4D97-AF65-F5344CB8AC3E}">
        <p14:creationId xmlns:p14="http://schemas.microsoft.com/office/powerpoint/2010/main" val="1047910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16</a:t>
            </a:fld>
            <a:endParaRPr lang="en-US"/>
          </a:p>
        </p:txBody>
      </p:sp>
    </p:spTree>
    <p:extLst>
      <p:ext uri="{BB962C8B-B14F-4D97-AF65-F5344CB8AC3E}">
        <p14:creationId xmlns:p14="http://schemas.microsoft.com/office/powerpoint/2010/main" val="294432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17</a:t>
            </a:fld>
            <a:endParaRPr lang="en-US"/>
          </a:p>
        </p:txBody>
      </p:sp>
    </p:spTree>
    <p:extLst>
      <p:ext uri="{BB962C8B-B14F-4D97-AF65-F5344CB8AC3E}">
        <p14:creationId xmlns:p14="http://schemas.microsoft.com/office/powerpoint/2010/main" val="40994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latin typeface="Arial" pitchFamily="34" charset="0"/>
            </a:endParaRPr>
          </a:p>
        </p:txBody>
      </p:sp>
      <p:sp>
        <p:nvSpPr>
          <p:cNvPr id="103428" name="Slide Number Placeholder 3"/>
          <p:cNvSpPr>
            <a:spLocks noGrp="1"/>
          </p:cNvSpPr>
          <p:nvPr>
            <p:ph type="sldNum" sz="quarter" idx="5"/>
          </p:nvPr>
        </p:nvSpPr>
        <p:spPr>
          <a:noFill/>
        </p:spPr>
        <p:txBody>
          <a:bodyPr/>
          <a:lstStyle/>
          <a:p>
            <a:pPr defTabSz="921384"/>
            <a:fld id="{C389119A-21E3-4707-8995-ABF3C43AF15E}" type="slidenum">
              <a:rPr lang="en-US" smtClean="0">
                <a:solidFill>
                  <a:prstClr val="black"/>
                </a:solidFill>
              </a:rPr>
              <a:pPr defTabSz="921384"/>
              <a:t>18</a:t>
            </a:fld>
            <a:endParaRPr lang="en-US" dirty="0"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latin typeface="Arial" pitchFamily="34" charset="0"/>
            </a:endParaRPr>
          </a:p>
        </p:txBody>
      </p:sp>
      <p:sp>
        <p:nvSpPr>
          <p:cNvPr id="103428" name="Slide Number Placeholder 3"/>
          <p:cNvSpPr>
            <a:spLocks noGrp="1"/>
          </p:cNvSpPr>
          <p:nvPr>
            <p:ph type="sldNum" sz="quarter" idx="5"/>
          </p:nvPr>
        </p:nvSpPr>
        <p:spPr>
          <a:noFill/>
        </p:spPr>
        <p:txBody>
          <a:bodyPr/>
          <a:lstStyle/>
          <a:p>
            <a:pPr defTabSz="921384"/>
            <a:fld id="{C389119A-21E3-4707-8995-ABF3C43AF15E}" type="slidenum">
              <a:rPr lang="en-US" smtClean="0">
                <a:solidFill>
                  <a:prstClr val="black"/>
                </a:solidFill>
              </a:rPr>
              <a:pPr defTabSz="921384"/>
              <a:t>19</a:t>
            </a:fld>
            <a:endParaRPr lang="en-US" dirty="0" smtClean="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20</a:t>
            </a:fld>
            <a:endParaRPr lang="en-US"/>
          </a:p>
        </p:txBody>
      </p:sp>
    </p:spTree>
    <p:extLst>
      <p:ext uri="{BB962C8B-B14F-4D97-AF65-F5344CB8AC3E}">
        <p14:creationId xmlns:p14="http://schemas.microsoft.com/office/powerpoint/2010/main" val="2680933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21</a:t>
            </a:fld>
            <a:endParaRPr lang="en-US"/>
          </a:p>
        </p:txBody>
      </p:sp>
    </p:spTree>
    <p:extLst>
      <p:ext uri="{BB962C8B-B14F-4D97-AF65-F5344CB8AC3E}">
        <p14:creationId xmlns:p14="http://schemas.microsoft.com/office/powerpoint/2010/main" val="1550760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23</a:t>
            </a:fld>
            <a:endParaRPr lang="en-US"/>
          </a:p>
        </p:txBody>
      </p:sp>
    </p:spTree>
    <p:extLst>
      <p:ext uri="{BB962C8B-B14F-4D97-AF65-F5344CB8AC3E}">
        <p14:creationId xmlns:p14="http://schemas.microsoft.com/office/powerpoint/2010/main" val="287146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24</a:t>
            </a:fld>
            <a:endParaRPr lang="en-US"/>
          </a:p>
        </p:txBody>
      </p:sp>
    </p:spTree>
    <p:extLst>
      <p:ext uri="{BB962C8B-B14F-4D97-AF65-F5344CB8AC3E}">
        <p14:creationId xmlns:p14="http://schemas.microsoft.com/office/powerpoint/2010/main" val="145775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DE97A93-FF3F-C846-A0C2-873BD0A71AAB}" type="slidenum">
              <a:rPr lang="en-US" smtClean="0"/>
              <a:pPr/>
              <a:t>28</a:t>
            </a:fld>
            <a:endParaRPr lang="en-US" dirty="0"/>
          </a:p>
        </p:txBody>
      </p:sp>
    </p:spTree>
    <p:extLst>
      <p:ext uri="{BB962C8B-B14F-4D97-AF65-F5344CB8AC3E}">
        <p14:creationId xmlns:p14="http://schemas.microsoft.com/office/powerpoint/2010/main" val="2868357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0DE97A93-FF3F-C846-A0C2-873BD0A71AAB}" type="slidenum">
              <a:rPr lang="en-US" smtClean="0"/>
              <a:pPr/>
              <a:t>29</a:t>
            </a:fld>
            <a:endParaRPr lang="en-US" dirty="0"/>
          </a:p>
        </p:txBody>
      </p:sp>
    </p:spTree>
    <p:extLst>
      <p:ext uri="{BB962C8B-B14F-4D97-AF65-F5344CB8AC3E}">
        <p14:creationId xmlns:p14="http://schemas.microsoft.com/office/powerpoint/2010/main" val="2868357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30</a:t>
            </a:fld>
            <a:endParaRPr lang="en-US"/>
          </a:p>
        </p:txBody>
      </p:sp>
    </p:spTree>
    <p:extLst>
      <p:ext uri="{BB962C8B-B14F-4D97-AF65-F5344CB8AC3E}">
        <p14:creationId xmlns:p14="http://schemas.microsoft.com/office/powerpoint/2010/main" val="1739296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05476" name="Slide Number Placeholder 3"/>
          <p:cNvSpPr>
            <a:spLocks noGrp="1"/>
          </p:cNvSpPr>
          <p:nvPr>
            <p:ph type="sldNum" sz="quarter" idx="5"/>
          </p:nvPr>
        </p:nvSpPr>
        <p:spPr>
          <a:noFill/>
        </p:spPr>
        <p:txBody>
          <a:bodyPr/>
          <a:lstStyle/>
          <a:p>
            <a:pPr defTabSz="921491"/>
            <a:fld id="{E18D21C3-07CE-4E32-A552-4B211A9071C6}" type="slidenum">
              <a:rPr lang="en-US" smtClean="0">
                <a:latin typeface="Arial" pitchFamily="34" charset="0"/>
              </a:rPr>
              <a:pPr defTabSz="921491"/>
              <a:t>33</a:t>
            </a:fld>
            <a:endParaRPr 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06500" name="Slide Number Placeholder 3"/>
          <p:cNvSpPr>
            <a:spLocks noGrp="1"/>
          </p:cNvSpPr>
          <p:nvPr>
            <p:ph type="sldNum" sz="quarter" idx="5"/>
          </p:nvPr>
        </p:nvSpPr>
        <p:spPr>
          <a:noFill/>
        </p:spPr>
        <p:txBody>
          <a:bodyPr/>
          <a:lstStyle/>
          <a:p>
            <a:pPr defTabSz="921491"/>
            <a:fld id="{C5C14EDA-FA34-4D55-B57D-FC464F78DF90}" type="slidenum">
              <a:rPr lang="en-US" smtClean="0">
                <a:latin typeface="Arial" pitchFamily="34" charset="0"/>
              </a:rPr>
              <a:pPr defTabSz="921491"/>
              <a:t>34</a:t>
            </a:fld>
            <a:endParaRPr 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37</a:t>
            </a:fld>
            <a:endParaRPr lang="en-US"/>
          </a:p>
        </p:txBody>
      </p:sp>
    </p:spTree>
    <p:extLst>
      <p:ext uri="{BB962C8B-B14F-4D97-AF65-F5344CB8AC3E}">
        <p14:creationId xmlns:p14="http://schemas.microsoft.com/office/powerpoint/2010/main" val="2965695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38</a:t>
            </a:fld>
            <a:endParaRPr lang="en-US"/>
          </a:p>
        </p:txBody>
      </p:sp>
    </p:spTree>
    <p:extLst>
      <p:ext uri="{BB962C8B-B14F-4D97-AF65-F5344CB8AC3E}">
        <p14:creationId xmlns:p14="http://schemas.microsoft.com/office/powerpoint/2010/main" val="3477968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B1B983-6B1B-4A43-B9EE-5B736DBEDD97}"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131195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40</a:t>
            </a:fld>
            <a:endParaRPr lang="en-US"/>
          </a:p>
        </p:txBody>
      </p:sp>
    </p:spTree>
    <p:extLst>
      <p:ext uri="{BB962C8B-B14F-4D97-AF65-F5344CB8AC3E}">
        <p14:creationId xmlns:p14="http://schemas.microsoft.com/office/powerpoint/2010/main" val="900056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41</a:t>
            </a:fld>
            <a:endParaRPr lang="en-US"/>
          </a:p>
        </p:txBody>
      </p:sp>
    </p:spTree>
    <p:extLst>
      <p:ext uri="{BB962C8B-B14F-4D97-AF65-F5344CB8AC3E}">
        <p14:creationId xmlns:p14="http://schemas.microsoft.com/office/powerpoint/2010/main" val="3896148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42</a:t>
            </a:fld>
            <a:endParaRPr lang="en-US"/>
          </a:p>
        </p:txBody>
      </p:sp>
    </p:spTree>
    <p:extLst>
      <p:ext uri="{BB962C8B-B14F-4D97-AF65-F5344CB8AC3E}">
        <p14:creationId xmlns:p14="http://schemas.microsoft.com/office/powerpoint/2010/main" val="3181004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43</a:t>
            </a:fld>
            <a:endParaRPr lang="en-US"/>
          </a:p>
        </p:txBody>
      </p:sp>
    </p:spTree>
    <p:extLst>
      <p:ext uri="{BB962C8B-B14F-4D97-AF65-F5344CB8AC3E}">
        <p14:creationId xmlns:p14="http://schemas.microsoft.com/office/powerpoint/2010/main" val="982893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44</a:t>
            </a:fld>
            <a:endParaRPr lang="en-US"/>
          </a:p>
        </p:txBody>
      </p:sp>
    </p:spTree>
    <p:extLst>
      <p:ext uri="{BB962C8B-B14F-4D97-AF65-F5344CB8AC3E}">
        <p14:creationId xmlns:p14="http://schemas.microsoft.com/office/powerpoint/2010/main" val="2525075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45</a:t>
            </a:fld>
            <a:endParaRPr lang="en-US"/>
          </a:p>
        </p:txBody>
      </p:sp>
    </p:spTree>
    <p:extLst>
      <p:ext uri="{BB962C8B-B14F-4D97-AF65-F5344CB8AC3E}">
        <p14:creationId xmlns:p14="http://schemas.microsoft.com/office/powerpoint/2010/main" val="319958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B1B983-6B1B-4A43-B9EE-5B736DBEDD97}" type="slidenum">
              <a:rPr lang="en-US" smtClean="0"/>
              <a:pPr>
                <a:defRPr/>
              </a:pPr>
              <a:t>6</a:t>
            </a:fld>
            <a:endParaRPr lang="en-US"/>
          </a:p>
        </p:txBody>
      </p:sp>
    </p:spTree>
    <p:extLst>
      <p:ext uri="{BB962C8B-B14F-4D97-AF65-F5344CB8AC3E}">
        <p14:creationId xmlns:p14="http://schemas.microsoft.com/office/powerpoint/2010/main" val="131195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1207F7-8D28-45C8-9171-1C01DBE26F75}" type="slidenum">
              <a:rPr lang="en-US" smtClean="0"/>
              <a:pPr/>
              <a:t>9</a:t>
            </a:fld>
            <a:endParaRPr lang="en-US"/>
          </a:p>
        </p:txBody>
      </p:sp>
    </p:spTree>
    <p:extLst>
      <p:ext uri="{BB962C8B-B14F-4D97-AF65-F5344CB8AC3E}">
        <p14:creationId xmlns:p14="http://schemas.microsoft.com/office/powerpoint/2010/main" val="3431598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a:solidFill>
                <a:schemeClr val="accent6">
                  <a:lumMod val="60000"/>
                  <a:lumOff val="40000"/>
                </a:schemeClr>
              </a:solidFill>
            </a:endParaRPr>
          </a:p>
        </p:txBody>
      </p:sp>
      <p:sp>
        <p:nvSpPr>
          <p:cNvPr id="4" name="Slide Number Placeholder 3"/>
          <p:cNvSpPr>
            <a:spLocks noGrp="1"/>
          </p:cNvSpPr>
          <p:nvPr>
            <p:ph type="sldNum" sz="quarter" idx="10"/>
          </p:nvPr>
        </p:nvSpPr>
        <p:spPr/>
        <p:txBody>
          <a:bodyPr/>
          <a:lstStyle/>
          <a:p>
            <a:pPr>
              <a:defRPr/>
            </a:pPr>
            <a:fld id="{4F684D10-AAB8-4353-B852-2521EEC0095F}" type="slidenum">
              <a:rPr lang="en-US" smtClean="0"/>
              <a:pPr>
                <a:defRPr/>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1207F7-8D28-45C8-9171-1C01DBE26F75}" type="slidenum">
              <a:rPr lang="en-US" smtClean="0"/>
              <a:pPr/>
              <a:t>13</a:t>
            </a:fld>
            <a:endParaRPr lang="en-US"/>
          </a:p>
        </p:txBody>
      </p:sp>
    </p:spTree>
    <p:extLst>
      <p:ext uri="{BB962C8B-B14F-4D97-AF65-F5344CB8AC3E}">
        <p14:creationId xmlns:p14="http://schemas.microsoft.com/office/powerpoint/2010/main" val="3411676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11" descr="Sun_flare2.tif"/>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14417" t="6666" b="5095"/>
          <a:stretch/>
        </p:blipFill>
        <p:spPr bwMode="auto">
          <a:xfrm>
            <a:off x="0" y="2232"/>
            <a:ext cx="9144000" cy="6855768"/>
          </a:xfrm>
          <a:prstGeom prst="rect">
            <a:avLst/>
          </a:prstGeom>
          <a:noFill/>
          <a:ln w="9525">
            <a:noFill/>
            <a:miter lim="800000"/>
            <a:headEnd/>
            <a:tailEnd/>
          </a:ln>
        </p:spPr>
      </p:pic>
      <p:sp>
        <p:nvSpPr>
          <p:cNvPr id="4" name="Date Placeholder 3"/>
          <p:cNvSpPr>
            <a:spLocks noGrp="1"/>
          </p:cNvSpPr>
          <p:nvPr>
            <p:ph type="dt" sz="half" idx="10"/>
          </p:nvPr>
        </p:nvSpPr>
        <p:spPr>
          <a:xfrm>
            <a:off x="6934200" y="6477000"/>
            <a:ext cx="21336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97CE4CC0-3FB4-43C8-A22C-1218390BC2A1}" type="datetime1">
              <a:rPr lang="en-US" smtClean="0"/>
              <a:t>7/10/2014</a:t>
            </a:fld>
            <a:endParaRPr lang="en-US" dirty="0"/>
          </a:p>
        </p:txBody>
      </p:sp>
      <p:sp>
        <p:nvSpPr>
          <p:cNvPr id="16" name="Footer Placeholder 4"/>
          <p:cNvSpPr>
            <a:spLocks noGrp="1"/>
          </p:cNvSpPr>
          <p:nvPr>
            <p:ph type="ftr" sz="quarter" idx="11"/>
          </p:nvPr>
        </p:nvSpPr>
        <p:spPr>
          <a:xfrm>
            <a:off x="3124200" y="6477000"/>
            <a:ext cx="2895600" cy="381000"/>
          </a:xfrm>
        </p:spPr>
        <p:txBody>
          <a:bodyPr anchor="ctr"/>
          <a:lstStyle>
            <a:lvl1pPr>
              <a:defRPr sz="1200" b="0">
                <a:solidFill>
                  <a:schemeClr val="bg1"/>
                </a:solidFill>
                <a:latin typeface="Arial" panose="020B0604020202020204" pitchFamily="34" charset="0"/>
                <a:cs typeface="Arial" pitchFamily="34" charset="0"/>
              </a:defRPr>
            </a:lvl1pPr>
          </a:lstStyle>
          <a:p>
            <a:r>
              <a:rPr lang="en-US" smtClean="0"/>
              <a:t>http://science.energy.gov/fes</a:t>
            </a:r>
            <a:endParaRPr lang="en-US" dirty="0"/>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2900" y="5486400"/>
            <a:ext cx="3124200" cy="1011460"/>
          </a:xfrm>
          <a:prstGeom prst="rect">
            <a:avLst/>
          </a:prstGeom>
        </p:spPr>
      </p:pic>
    </p:spTree>
    <p:extLst>
      <p:ext uri="{BB962C8B-B14F-4D97-AF65-F5344CB8AC3E}">
        <p14:creationId xmlns:p14="http://schemas.microsoft.com/office/powerpoint/2010/main" val="409747735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0D3ED-120C-424E-B4DA-5A14458B32D0}" type="datetime1">
              <a:rPr lang="en-US" smtClean="0"/>
              <a:t>7/10/2014</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F68D-4E51-4405-A7E0-8A2B1233547A}" type="datetime1">
              <a:rPr lang="en-US" smtClean="0"/>
              <a:t>7/10/2014</a:t>
            </a:fld>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32ABF-E119-4420-B37F-83261FFB9A5B}" type="datetime1">
              <a:rPr lang="en-US" smtClean="0"/>
              <a:t>7/10/2014</a:t>
            </a:fld>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3E6017-9F09-4943-A26E-DEE4CB410735}" type="datetime1">
              <a:rPr lang="en-US" smtClean="0"/>
              <a:t>7/10/2014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http://science.energy.gov/fes</a:t>
            </a:r>
            <a:endParaRPr lang="en-US"/>
          </a:p>
        </p:txBody>
      </p:sp>
      <p:sp>
        <p:nvSpPr>
          <p:cNvPr id="6" name="Slide Number Placeholder 5"/>
          <p:cNvSpPr>
            <a:spLocks noGrp="1"/>
          </p:cNvSpPr>
          <p:nvPr>
            <p:ph type="sldNum" sz="quarter" idx="12"/>
          </p:nvPr>
        </p:nvSpPr>
        <p:spPr/>
        <p:txBody>
          <a:bodyPr/>
          <a:lstStyle>
            <a:lvl1pPr>
              <a:defRPr/>
            </a:lvl1pPr>
          </a:lstStyle>
          <a:p>
            <a:pPr>
              <a:defRPr/>
            </a:pPr>
            <a:fld id="{6420D196-E796-4AF6-A663-8C2CC9A3B9E4}" type="slidenum">
              <a:rPr lang="en-US"/>
              <a:pPr>
                <a:defRPr/>
              </a:pPr>
              <a:t>‹#›</a:t>
            </a:fld>
            <a:endParaRPr lang="en-US"/>
          </a:p>
        </p:txBody>
      </p:sp>
    </p:spTree>
    <p:extLst>
      <p:ext uri="{BB962C8B-B14F-4D97-AF65-F5344CB8AC3E}">
        <p14:creationId xmlns:p14="http://schemas.microsoft.com/office/powerpoint/2010/main" val="78617429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11" descr="Sun_flare2.tif"/>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14417" t="6666" b="5095"/>
          <a:stretch/>
        </p:blipFill>
        <p:spPr bwMode="auto">
          <a:xfrm>
            <a:off x="0" y="2232"/>
            <a:ext cx="9144000" cy="6855768"/>
          </a:xfrm>
          <a:prstGeom prst="rect">
            <a:avLst/>
          </a:prstGeom>
          <a:noFill/>
          <a:ln w="9525">
            <a:noFill/>
            <a:miter lim="800000"/>
            <a:headEnd/>
            <a:tailEnd/>
          </a:ln>
        </p:spPr>
      </p:pic>
      <p:sp>
        <p:nvSpPr>
          <p:cNvPr id="4" name="Date Placeholder 3"/>
          <p:cNvSpPr>
            <a:spLocks noGrp="1"/>
          </p:cNvSpPr>
          <p:nvPr>
            <p:ph type="dt" sz="half" idx="10"/>
          </p:nvPr>
        </p:nvSpPr>
        <p:spPr>
          <a:xfrm>
            <a:off x="6934200" y="6477000"/>
            <a:ext cx="21336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fld id="{97CE4CC0-3FB4-43C8-A22C-1218390BC2A1}" type="datetime1">
              <a:rPr lang="en-US" smtClean="0">
                <a:solidFill>
                  <a:prstClr val="white"/>
                </a:solidFill>
              </a:rPr>
              <a:pPr/>
              <a:t>7/10/2014</a:t>
            </a:fld>
            <a:endParaRPr lang="en-US" dirty="0">
              <a:solidFill>
                <a:prstClr val="white"/>
              </a:solidFill>
            </a:endParaRPr>
          </a:p>
        </p:txBody>
      </p:sp>
      <p:sp>
        <p:nvSpPr>
          <p:cNvPr id="16" name="Footer Placeholder 4"/>
          <p:cNvSpPr>
            <a:spLocks noGrp="1"/>
          </p:cNvSpPr>
          <p:nvPr>
            <p:ph type="ftr" sz="quarter" idx="11"/>
          </p:nvPr>
        </p:nvSpPr>
        <p:spPr>
          <a:xfrm>
            <a:off x="3124200" y="6477000"/>
            <a:ext cx="2895600" cy="381000"/>
          </a:xfrm>
        </p:spPr>
        <p:txBody>
          <a:bodyPr anchor="ctr"/>
          <a:lstStyle>
            <a:lvl1pPr>
              <a:defRPr sz="1200" b="0">
                <a:solidFill>
                  <a:schemeClr val="bg1"/>
                </a:solidFill>
                <a:latin typeface="Arial" panose="020B0604020202020204" pitchFamily="34" charset="0"/>
                <a:cs typeface="Arial" pitchFamily="34" charset="0"/>
              </a:defRPr>
            </a:lvl1pPr>
          </a:lstStyle>
          <a:p>
            <a:r>
              <a:rPr lang="en-US" smtClean="0">
                <a:solidFill>
                  <a:prstClr val="white"/>
                </a:solidFill>
              </a:rPr>
              <a:t>http://science.energy.gov/fes</a:t>
            </a:r>
            <a:endParaRPr lang="en-US" dirty="0">
              <a:solidFill>
                <a:prstClr val="white"/>
              </a:solidFill>
            </a:endParaRPr>
          </a:p>
        </p:txBody>
      </p:sp>
      <p:pic>
        <p:nvPicPr>
          <p:cNvPr id="26" name="Picture 2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42900" y="5486400"/>
            <a:ext cx="3124200" cy="1011460"/>
          </a:xfrm>
          <a:prstGeom prst="rect">
            <a:avLst/>
          </a:prstGeom>
        </p:spPr>
      </p:pic>
    </p:spTree>
    <p:extLst>
      <p:ext uri="{BB962C8B-B14F-4D97-AF65-F5344CB8AC3E}">
        <p14:creationId xmlns:p14="http://schemas.microsoft.com/office/powerpoint/2010/main" val="29916379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514600" y="137160"/>
            <a:ext cx="6553200" cy="838200"/>
          </a:xfrm>
          <a:prstGeom prst="rect">
            <a:avLst/>
          </a:prstGeom>
        </p:spPr>
        <p:txBody>
          <a:bodyPr anchor="ctr">
            <a:normAutofit/>
          </a:bodyPr>
          <a:lstStyle>
            <a:lvl1pPr algn="r">
              <a:defRPr sz="2800">
                <a:solidFill>
                  <a:schemeClr val="bg1">
                    <a:lumMod val="9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6" name="Slide Number Placeholder 5"/>
          <p:cNvSpPr>
            <a:spLocks noGrp="1"/>
          </p:cNvSpPr>
          <p:nvPr>
            <p:ph type="sldNum" sz="quarter" idx="12"/>
          </p:nvPr>
        </p:nvSpPr>
        <p:spPr>
          <a:xfrm>
            <a:off x="0" y="6475557"/>
            <a:ext cx="2133600" cy="365125"/>
          </a:xfrm>
        </p:spPr>
        <p:txBody>
          <a:bodyPr anchor="b"/>
          <a:lstStyle>
            <a:lvl1pPr algn="l">
              <a:defRPr/>
            </a:lvl1p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12" name="Straight Connector 11"/>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34724538"/>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F2EA92-F449-43D9-AE9C-E752BD387105}" type="datetime1">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6858000"/>
          </a:xfrm>
          <a:prstGeom prst="rect">
            <a:avLst/>
          </a:prstGeom>
          <a:gradFill flip="none" rotWithShape="1">
            <a:gsLst>
              <a:gs pos="0">
                <a:schemeClr val="bg1">
                  <a:lumMod val="95000"/>
                </a:schemeClr>
              </a:gs>
              <a:gs pos="59000">
                <a:schemeClr val="tx2"/>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611603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8" name="Straight Connector 7"/>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9682584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318931-521F-4FA7-84E3-4C89E1B9D016}" type="datetime1">
              <a:rPr lang="en-US" smtClean="0">
                <a:solidFill>
                  <a:prstClr val="black">
                    <a:tint val="75000"/>
                  </a:prstClr>
                </a:solidFill>
              </a:rPr>
              <a:pPr/>
              <a:t>7/10/2014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2404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1504E-36FA-4B55-9149-D8C894755D3F}" type="datetime1">
              <a:rPr lang="en-US" smtClean="0">
                <a:solidFill>
                  <a:prstClr val="black">
                    <a:tint val="75000"/>
                  </a:prstClr>
                </a:solidFill>
              </a:rPr>
              <a:pPr/>
              <a:t>7/10/2014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1512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14600" y="137160"/>
            <a:ext cx="6553200" cy="838200"/>
          </a:xfrm>
          <a:prstGeom prst="rect">
            <a:avLst/>
          </a:prstGeom>
        </p:spPr>
        <p:txBody>
          <a:bodyPr anchor="ctr">
            <a:normAutofit/>
          </a:bodyPr>
          <a:lstStyle>
            <a:lvl1pPr algn="r">
              <a:defRPr sz="2800">
                <a:solidFill>
                  <a:schemeClr val="bg1">
                    <a:lumMod val="95000"/>
                  </a:schemeClr>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a:xfrm>
            <a:off x="0" y="6475557"/>
            <a:ext cx="2133600" cy="365125"/>
          </a:xfrm>
        </p:spPr>
        <p:txBody>
          <a:bodyPr anchor="b"/>
          <a:lstStyle>
            <a:lvl1pPr algn="l">
              <a:defRPr/>
            </a:lvl1pPr>
          </a:lstStyle>
          <a:p>
            <a:fld id="{4D209A34-5889-4E16-8BD0-8C9F0C75090B}" type="slidenum">
              <a:rPr lang="en-US" smtClean="0"/>
              <a:pPr/>
              <a:t>‹#›</a:t>
            </a:fld>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12" name="Straight Connector 11"/>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575B433-B879-48C9-996D-07E01E37960D}" type="datetime1">
              <a:rPr lang="en-US" smtClean="0">
                <a:solidFill>
                  <a:prstClr val="black">
                    <a:tint val="75000"/>
                  </a:prstClr>
                </a:solidFill>
              </a:rPr>
              <a:pPr/>
              <a:t>7/10/2014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52978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60C2C-559C-4962-AEE5-99A892415640}" type="datetime1">
              <a:rPr lang="en-US" smtClean="0">
                <a:solidFill>
                  <a:prstClr val="black">
                    <a:tint val="75000"/>
                  </a:prstClr>
                </a:solidFill>
              </a:rPr>
              <a:pPr/>
              <a:t>7/10/2014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581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B10BD-D9A2-42C6-97A0-6FFAF339CDB1}" type="datetime1">
              <a:rPr lang="en-US" smtClean="0">
                <a:solidFill>
                  <a:prstClr val="black">
                    <a:tint val="75000"/>
                  </a:prstClr>
                </a:solidFill>
              </a:rPr>
              <a:pPr/>
              <a:t>7/10/2014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26809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90D3ED-120C-424E-B4DA-5A14458B32D0}" type="datetime1">
              <a:rPr lang="en-US" smtClean="0">
                <a:solidFill>
                  <a:prstClr val="black">
                    <a:tint val="75000"/>
                  </a:prstClr>
                </a:solidFill>
              </a:rPr>
              <a:pPr/>
              <a:t>7/10/2014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35250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F68D-4E51-4405-A7E0-8A2B1233547A}" type="datetime1">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7996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B32ABF-E119-4420-B37F-83261FFB9A5B}" type="datetime1">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http://science.energy.gov/fes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45633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CD3C23-1EF6-42D9-8BE7-4C4BC01D78B7}" type="datetime1">
              <a:rPr lang="en-US" smtClean="0">
                <a:solidFill>
                  <a:prstClr val="black">
                    <a:tint val="75000"/>
                  </a:prstClr>
                </a:solidFill>
              </a:rPr>
              <a:pPr/>
              <a:t>7/10/2014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0" y="0"/>
            <a:ext cx="9144000" cy="1066800"/>
          </a:xfrm>
          <a:prstGeom prst="rect">
            <a:avLst/>
          </a:prstGeom>
          <a:gradFill flip="none" rotWithShape="1">
            <a:gsLst>
              <a:gs pos="23000">
                <a:schemeClr val="bg1">
                  <a:lumMod val="95000"/>
                </a:schemeClr>
              </a:gs>
              <a:gs pos="59000">
                <a:schemeClr val="tx2"/>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descr="http://www.dusel.org/images/doe-logo-1.png"/>
          <p:cNvPicPr>
            <a:picLocks noChangeAspect="1" noChangeArrowheads="1"/>
          </p:cNvPicPr>
          <p:nvPr userDrawn="1"/>
        </p:nvPicPr>
        <p:blipFill>
          <a:blip r:embed="rId2" cstate="print"/>
          <a:srcRect/>
          <a:stretch>
            <a:fillRect/>
          </a:stretch>
        </p:blipFill>
        <p:spPr bwMode="auto">
          <a:xfrm>
            <a:off x="152400" y="228600"/>
            <a:ext cx="2353670" cy="591709"/>
          </a:xfrm>
          <a:prstGeom prst="rect">
            <a:avLst/>
          </a:prstGeom>
          <a:noFill/>
          <a:effectLst>
            <a:outerShdw blurRad="76200" dir="13500000" sy="23000" kx="1200000" algn="br" rotWithShape="0">
              <a:prstClr val="black">
                <a:alpha val="40000"/>
              </a:prstClr>
            </a:outerShdw>
          </a:effectLst>
          <a:scene3d>
            <a:camera prst="orthographicFront">
              <a:rot lat="0" lon="0" rev="0"/>
            </a:camera>
            <a:lightRig rig="threePt" dir="t"/>
          </a:scene3d>
        </p:spPr>
      </p:pic>
    </p:spTree>
    <p:extLst>
      <p:ext uri="{BB962C8B-B14F-4D97-AF65-F5344CB8AC3E}">
        <p14:creationId xmlns:p14="http://schemas.microsoft.com/office/powerpoint/2010/main" val="178630127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C8B2D5-0F6F-4EA4-B237-FF70866A15D0}"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A7327A-3777-461E-9CA8-D635CB57C7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8746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5656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54218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F2EA92-F449-43D9-AE9C-E752BD387105}" type="datetime1">
              <a:rPr lang="en-US" smtClean="0"/>
              <a:t>7/10/2014</a:t>
            </a:fld>
            <a:endParaRPr lang="en-US"/>
          </a:p>
        </p:txBody>
      </p:sp>
      <p:sp>
        <p:nvSpPr>
          <p:cNvPr id="5" name="Footer Placeholder 4"/>
          <p:cNvSpPr>
            <a:spLocks noGrp="1"/>
          </p:cNvSpPr>
          <p:nvPr>
            <p:ph type="ftr" sz="quarter" idx="11"/>
          </p:nvPr>
        </p:nvSpPr>
        <p:spPr/>
        <p:txBody>
          <a:bodyPr/>
          <a:lstStyle/>
          <a:p>
            <a:r>
              <a:rPr lang="en-US" smtClean="0"/>
              <a:t>http://science.energy.gov/fes</a:t>
            </a:r>
            <a:endParaRPr lang="en-US"/>
          </a:p>
        </p:txBody>
      </p:sp>
      <p:sp>
        <p:nvSpPr>
          <p:cNvPr id="6" name="Slide Number Placeholder 5"/>
          <p:cNvSpPr>
            <a:spLocks noGrp="1"/>
          </p:cNvSpPr>
          <p:nvPr>
            <p:ph type="sldNum" sz="quarter" idx="12"/>
          </p:nvPr>
        </p:nvSpPr>
        <p:spPr/>
        <p:txBody>
          <a:bodyPr/>
          <a:lstStyle/>
          <a:p>
            <a:fld id="{4D209A34-5889-4E16-8BD0-8C9F0C75090B}" type="slidenum">
              <a:rPr lang="en-US" smtClean="0"/>
              <a:pPr/>
              <a:t>‹#›</a:t>
            </a:fld>
            <a:endParaRPr lang="en-US"/>
          </a:p>
        </p:txBody>
      </p:sp>
      <p:sp>
        <p:nvSpPr>
          <p:cNvPr id="7" name="Rectangle 6"/>
          <p:cNvSpPr/>
          <p:nvPr userDrawn="1"/>
        </p:nvSpPr>
        <p:spPr>
          <a:xfrm>
            <a:off x="0" y="0"/>
            <a:ext cx="9144000" cy="6858000"/>
          </a:xfrm>
          <a:prstGeom prst="rect">
            <a:avLst/>
          </a:prstGeom>
          <a:gradFill flip="none" rotWithShape="1">
            <a:gsLst>
              <a:gs pos="0">
                <a:schemeClr val="bg1">
                  <a:lumMod val="95000"/>
                </a:schemeClr>
              </a:gs>
              <a:gs pos="59000">
                <a:schemeClr val="tx2"/>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9569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7239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66528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60032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03068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51202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4972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0208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4278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8" name="Straight Connector 7"/>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318931-521F-4FA7-84E3-4C89E1B9D016}" type="datetime1">
              <a:rPr lang="en-US" smtClean="0"/>
              <a:t>7/10/2014</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31504E-36FA-4B55-9149-D8C894755D3F}" type="datetime1">
              <a:rPr lang="en-US" smtClean="0"/>
              <a:t>7/10/2014</a:t>
            </a:fld>
            <a:endParaRPr lang="en-US"/>
          </a:p>
        </p:txBody>
      </p:sp>
      <p:sp>
        <p:nvSpPr>
          <p:cNvPr id="8" name="Footer Placeholder 7"/>
          <p:cNvSpPr>
            <a:spLocks noGrp="1"/>
          </p:cNvSpPr>
          <p:nvPr>
            <p:ph type="ftr" sz="quarter" idx="11"/>
          </p:nvPr>
        </p:nvSpPr>
        <p:spPr/>
        <p:txBody>
          <a:bodyPr/>
          <a:lstStyle/>
          <a:p>
            <a:r>
              <a:rPr lang="en-US" smtClean="0"/>
              <a:t>http://science.energy.gov/fes</a:t>
            </a:r>
            <a:endParaRPr lang="en-US"/>
          </a:p>
        </p:txBody>
      </p:sp>
      <p:sp>
        <p:nvSpPr>
          <p:cNvPr id="9" name="Slide Number Placeholder 8"/>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575B433-B879-48C9-996D-07E01E37960D}" type="datetime1">
              <a:rPr lang="en-US" smtClean="0"/>
              <a:t>7/10/2014</a:t>
            </a:fld>
            <a:endParaRPr lang="en-US"/>
          </a:p>
        </p:txBody>
      </p:sp>
      <p:sp>
        <p:nvSpPr>
          <p:cNvPr id="4" name="Footer Placeholder 3"/>
          <p:cNvSpPr>
            <a:spLocks noGrp="1"/>
          </p:cNvSpPr>
          <p:nvPr>
            <p:ph type="ftr" sz="quarter" idx="11"/>
          </p:nvPr>
        </p:nvSpPr>
        <p:spPr/>
        <p:txBody>
          <a:bodyPr/>
          <a:lstStyle/>
          <a:p>
            <a:r>
              <a:rPr lang="en-US" smtClean="0"/>
              <a:t>http://science.energy.gov/fes</a:t>
            </a:r>
            <a:endParaRPr lang="en-US"/>
          </a:p>
        </p:txBody>
      </p:sp>
      <p:sp>
        <p:nvSpPr>
          <p:cNvPr id="5" name="Slide Number Placeholder 4"/>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60C2C-559C-4962-AEE5-99A892415640}" type="datetime1">
              <a:rPr lang="en-US" smtClean="0"/>
              <a:t>7/10/2014</a:t>
            </a:fld>
            <a:endParaRPr lang="en-US"/>
          </a:p>
        </p:txBody>
      </p:sp>
      <p:sp>
        <p:nvSpPr>
          <p:cNvPr id="3" name="Footer Placeholder 2"/>
          <p:cNvSpPr>
            <a:spLocks noGrp="1"/>
          </p:cNvSpPr>
          <p:nvPr>
            <p:ph type="ftr" sz="quarter" idx="11"/>
          </p:nvPr>
        </p:nvSpPr>
        <p:spPr/>
        <p:txBody>
          <a:bodyPr/>
          <a:lstStyle/>
          <a:p>
            <a:r>
              <a:rPr lang="en-US" smtClean="0"/>
              <a:t>http://science.energy.gov/fes</a:t>
            </a:r>
            <a:endParaRPr lang="en-US"/>
          </a:p>
        </p:txBody>
      </p:sp>
      <p:sp>
        <p:nvSpPr>
          <p:cNvPr id="4" name="Slide Number Placeholder 3"/>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B10BD-D9A2-42C6-97A0-6FFAF339CDB1}" type="datetime1">
              <a:rPr lang="en-US" smtClean="0"/>
              <a:t>7/10/2014</a:t>
            </a:fld>
            <a:endParaRPr lang="en-US"/>
          </a:p>
        </p:txBody>
      </p:sp>
      <p:sp>
        <p:nvSpPr>
          <p:cNvPr id="6" name="Footer Placeholder 5"/>
          <p:cNvSpPr>
            <a:spLocks noGrp="1"/>
          </p:cNvSpPr>
          <p:nvPr>
            <p:ph type="ftr" sz="quarter" idx="11"/>
          </p:nvPr>
        </p:nvSpPr>
        <p:spPr/>
        <p:txBody>
          <a:bodyPr/>
          <a:lstStyle/>
          <a:p>
            <a:r>
              <a:rPr lang="en-US" smtClean="0"/>
              <a:t>http://science.energy.gov/fes</a:t>
            </a:r>
            <a:endParaRPr lang="en-US"/>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10" name="Straight Connector 9"/>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B63E8-A81D-442C-BA99-5BC3DB356E03}" type="datetime1">
              <a:rPr lang="en-US" smtClean="0"/>
              <a:t>7/10/2014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http://science.energy.gov/fes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09A34-5889-4E16-8BD0-8C9F0C75090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50" r:id="rId2"/>
    <p:sldLayoutId id="2147483651" r:id="rId3"/>
    <p:sldLayoutId id="2147483649"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7"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1078992"/>
          </a:xfrm>
          <a:prstGeom prst="rect">
            <a:avLst/>
          </a:prstGeom>
          <a:gradFill flip="none" rotWithShape="1">
            <a:gsLst>
              <a:gs pos="24000">
                <a:schemeClr val="bg1"/>
              </a:gs>
              <a:gs pos="48000">
                <a:schemeClr val="tx2"/>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52400" y="149638"/>
            <a:ext cx="2362200" cy="764762"/>
          </a:xfrm>
          <a:prstGeom prst="rect">
            <a:avLst/>
          </a:prstGeom>
        </p:spPr>
      </p:pic>
      <p:cxnSp>
        <p:nvCxnSpPr>
          <p:cNvPr id="10" name="Straight Connector 9"/>
          <p:cNvCxnSpPr/>
          <p:nvPr userDrawn="1"/>
        </p:nvCxnSpPr>
        <p:spPr>
          <a:xfrm>
            <a:off x="0" y="1088136"/>
            <a:ext cx="9144000" cy="0"/>
          </a:xfrm>
          <a:prstGeom prst="line">
            <a:avLst/>
          </a:prstGeom>
          <a:ln w="44450" cap="flat" cmpd="sng">
            <a:gradFill flip="none" rotWithShape="1">
              <a:gsLst>
                <a:gs pos="47000">
                  <a:schemeClr val="tx2">
                    <a:lumMod val="75000"/>
                  </a:schemeClr>
                </a:gs>
                <a:gs pos="69000">
                  <a:srgbClr val="007005"/>
                </a:gs>
              </a:gsLst>
              <a:lin ang="10800000" scaled="1"/>
              <a:tileRect/>
            </a:gradFill>
            <a:bevel/>
          </a:ln>
          <a:effectLst/>
          <a:scene3d>
            <a:camera prst="orthographicFront">
              <a:rot lat="0" lon="0" rev="0"/>
            </a:camera>
            <a:lightRig rig="threePt" dir="t"/>
          </a:scene3d>
          <a:sp3d prstMaterial="matte"/>
        </p:spPr>
        <p:style>
          <a:lnRef idx="3">
            <a:schemeClr val="accent6"/>
          </a:lnRef>
          <a:fillRef idx="0">
            <a:schemeClr val="accent6"/>
          </a:fillRef>
          <a:effectRef idx="2">
            <a:schemeClr val="accent6"/>
          </a:effectRef>
          <a:fontRef idx="minor">
            <a:schemeClr val="tx1"/>
          </a:fontRef>
        </p:style>
      </p:cxn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2B63E8-A81D-442C-BA99-5BC3DB356E03}" type="datetime1">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http://science.energy.gov/fes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09A34-5889-4E16-8BD0-8C9F0C7509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61279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3313E6-E219-4D4F-AD40-FE1854A51323}" type="datetimeFigureOut">
              <a:rPr lang="en-US" smtClean="0">
                <a:solidFill>
                  <a:prstClr val="black">
                    <a:tint val="75000"/>
                  </a:prstClr>
                </a:solidFill>
              </a:rPr>
              <a:pPr/>
              <a:t>7/10/2014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CFD0D-CE29-49DC-8AC7-9099FCDA062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8945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gif"/><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rot="5400000">
            <a:off x="1142999" y="-1142999"/>
            <a:ext cx="6858003" cy="9144002"/>
          </a:xfrm>
          <a:prstGeom prst="rect">
            <a:avLst/>
          </a:prstGeom>
        </p:spPr>
      </p:pic>
      <p:sp>
        <p:nvSpPr>
          <p:cNvPr id="4" name="TextBox 3"/>
          <p:cNvSpPr txBox="1"/>
          <p:nvPr/>
        </p:nvSpPr>
        <p:spPr>
          <a:xfrm>
            <a:off x="838200" y="4288304"/>
            <a:ext cx="6477000" cy="969496"/>
          </a:xfrm>
          <a:prstGeom prst="rect">
            <a:avLst/>
          </a:prstGeom>
          <a:noFill/>
        </p:spPr>
        <p:txBody>
          <a:bodyPr wrap="square" rtlCol="0">
            <a:spAutoFit/>
          </a:bodyPr>
          <a:lstStyle/>
          <a:p>
            <a:pPr>
              <a:spcAft>
                <a:spcPts val="600"/>
              </a:spcAft>
            </a:pPr>
            <a:r>
              <a:rPr lang="en-US" sz="2800" dirty="0" smtClean="0">
                <a:solidFill>
                  <a:schemeClr val="bg1"/>
                </a:solidFill>
                <a:effectLst>
                  <a:outerShdw blurRad="38100" dist="38100" dir="2700000" algn="tl">
                    <a:srgbClr val="000000">
                      <a:alpha val="43137"/>
                    </a:srgbClr>
                  </a:outerShdw>
                </a:effectLst>
              </a:rPr>
              <a:t>Sean M. Finnegan</a:t>
            </a:r>
          </a:p>
          <a:p>
            <a:pPr>
              <a:spcAft>
                <a:spcPts val="600"/>
              </a:spcAft>
            </a:pPr>
            <a:r>
              <a:rPr lang="en-US" sz="2400" dirty="0" smtClean="0">
                <a:solidFill>
                  <a:schemeClr val="bg1"/>
                </a:solidFill>
                <a:effectLst>
                  <a:outerShdw blurRad="38100" dist="38100" dir="2700000" algn="tl">
                    <a:srgbClr val="000000">
                      <a:alpha val="43137"/>
                    </a:srgbClr>
                  </a:outerShdw>
                </a:effectLst>
              </a:rPr>
              <a:t>Program Manager, Fusion Energy Science</a:t>
            </a:r>
          </a:p>
        </p:txBody>
      </p:sp>
      <p:sp>
        <p:nvSpPr>
          <p:cNvPr id="6" name="Rectangle 5"/>
          <p:cNvSpPr/>
          <p:nvPr/>
        </p:nvSpPr>
        <p:spPr>
          <a:xfrm>
            <a:off x="762000" y="457200"/>
            <a:ext cx="8077201" cy="1754326"/>
          </a:xfrm>
          <a:prstGeom prst="rect">
            <a:avLst/>
          </a:prstGeom>
          <a:noFill/>
        </p:spPr>
        <p:txBody>
          <a:bodyPr wrap="square" lIns="91440" tIns="45720" rIns="91440" bIns="45720">
            <a:spAutoFit/>
          </a:bodyPr>
          <a:lstStyle/>
          <a:p>
            <a:r>
              <a:rPr lang="en-US" sz="5400" dirty="0" smtClean="0">
                <a:ln w="12700">
                  <a:noFill/>
                  <a:prstDash val="solid"/>
                </a:ln>
                <a:solidFill>
                  <a:schemeClr val="bg1"/>
                </a:solidFill>
                <a:effectLst>
                  <a:outerShdw blurRad="38100" dist="38100" dir="2700000" algn="tl">
                    <a:srgbClr val="000000">
                      <a:alpha val="43137"/>
                    </a:srgbClr>
                  </a:outerShdw>
                </a:effectLst>
              </a:rPr>
              <a:t>Department of Energy: </a:t>
            </a:r>
          </a:p>
          <a:p>
            <a:r>
              <a:rPr lang="en-US" sz="5400" dirty="0" smtClean="0">
                <a:ln w="12700">
                  <a:noFill/>
                  <a:prstDash val="solid"/>
                </a:ln>
                <a:solidFill>
                  <a:schemeClr val="bg1"/>
                </a:solidFill>
                <a:effectLst>
                  <a:outerShdw blurRad="38100" dist="38100" dir="2700000" algn="tl">
                    <a:srgbClr val="000000">
                      <a:alpha val="43137"/>
                    </a:srgbClr>
                  </a:outerShdw>
                </a:effectLst>
              </a:rPr>
              <a:t>Fusion Energy Sciences</a:t>
            </a:r>
            <a:endParaRPr lang="en-US" sz="5400" dirty="0">
              <a:ln w="12700">
                <a:noFill/>
                <a:prstDash val="solid"/>
              </a:ln>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800" y="5562600"/>
            <a:ext cx="3124200" cy="1011460"/>
          </a:xfrm>
          <a:prstGeom prst="rect">
            <a:avLst/>
          </a:prstGeom>
        </p:spPr>
      </p:pic>
      <p:sp>
        <p:nvSpPr>
          <p:cNvPr id="7" name="TextBox 6"/>
          <p:cNvSpPr txBox="1"/>
          <p:nvPr/>
        </p:nvSpPr>
        <p:spPr>
          <a:xfrm>
            <a:off x="4038600" y="5715000"/>
            <a:ext cx="4958130" cy="1015663"/>
          </a:xfrm>
          <a:prstGeom prst="rect">
            <a:avLst/>
          </a:prstGeom>
          <a:noFill/>
        </p:spPr>
        <p:txBody>
          <a:bodyPr wrap="square" rtlCol="0">
            <a:spAutoFit/>
          </a:bodyPr>
          <a:lstStyle/>
          <a:p>
            <a:pPr algn="r"/>
            <a:r>
              <a:rPr lang="en-US" sz="2000" dirty="0" smtClean="0">
                <a:solidFill>
                  <a:schemeClr val="bg1"/>
                </a:solidFill>
                <a:effectLst>
                  <a:outerShdw blurRad="38100" dist="38100" dir="2700000" algn="tl">
                    <a:srgbClr val="000000">
                      <a:alpha val="43137"/>
                    </a:srgbClr>
                  </a:outerShdw>
                </a:effectLst>
              </a:rPr>
              <a:t>Presented to NRC </a:t>
            </a:r>
          </a:p>
          <a:p>
            <a:pPr algn="r"/>
            <a:r>
              <a:rPr lang="en-US" sz="2000" dirty="0" smtClean="0">
                <a:solidFill>
                  <a:schemeClr val="bg1"/>
                </a:solidFill>
                <a:effectLst>
                  <a:outerShdw blurRad="38100" dist="38100" dir="2700000" algn="tl">
                    <a:srgbClr val="000000">
                      <a:alpha val="43137"/>
                    </a:srgbClr>
                  </a:outerShdw>
                </a:effectLst>
              </a:rPr>
              <a:t>Plasma Science Committee</a:t>
            </a:r>
          </a:p>
          <a:p>
            <a:pPr algn="r"/>
            <a:r>
              <a:rPr lang="en-US" sz="2000" dirty="0" smtClean="0">
                <a:solidFill>
                  <a:schemeClr val="bg1"/>
                </a:solidFill>
                <a:effectLst>
                  <a:outerShdw blurRad="38100" dist="38100" dir="2700000" algn="tl">
                    <a:srgbClr val="000000">
                      <a:alpha val="43137"/>
                    </a:srgbClr>
                  </a:outerShdw>
                </a:effectLst>
              </a:rPr>
              <a:t>July 10, 2014</a:t>
            </a:r>
          </a:p>
        </p:txBody>
      </p:sp>
    </p:spTree>
    <p:extLst>
      <p:ext uri="{BB962C8B-B14F-4D97-AF65-F5344CB8AC3E}">
        <p14:creationId xmlns:p14="http://schemas.microsoft.com/office/powerpoint/2010/main" val="1813103632"/>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group_final.tif"/>
          <p:cNvPicPr>
            <a:picLocks noChangeAspect="1"/>
          </p:cNvPicPr>
          <p:nvPr/>
        </p:nvPicPr>
        <p:blipFill>
          <a:blip r:embed="rId2" cstate="print"/>
          <a:srcRect l="10860" t="18520" r="24895" b="11884"/>
          <a:stretch>
            <a:fillRect/>
          </a:stretch>
        </p:blipFill>
        <p:spPr bwMode="auto">
          <a:xfrm>
            <a:off x="6211824" y="4800600"/>
            <a:ext cx="2855976" cy="1745109"/>
          </a:xfrm>
          <a:prstGeom prst="rect">
            <a:avLst/>
          </a:prstGeom>
          <a:noFill/>
          <a:ln w="9525">
            <a:solidFill>
              <a:schemeClr val="tx2"/>
            </a:solidFill>
            <a:miter lim="800000"/>
            <a:headEnd/>
            <a:tailEnd/>
          </a:ln>
          <a:effectLst>
            <a:outerShdw blurRad="50800" dist="38100" dir="8100000" algn="tr" rotWithShape="0">
              <a:prstClr val="black">
                <a:alpha val="40000"/>
              </a:prstClr>
            </a:outerShdw>
          </a:effectLst>
        </p:spPr>
      </p:pic>
      <p:sp>
        <p:nvSpPr>
          <p:cNvPr id="11" name="TextBox 10"/>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Supports: approx. 20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and 14 Postdocs</a:t>
            </a:r>
            <a:endParaRPr lang="en-US" sz="1100" i="1" dirty="0"/>
          </a:p>
        </p:txBody>
      </p:sp>
      <p:sp>
        <p:nvSpPr>
          <p:cNvPr id="72706" name="Title 1"/>
          <p:cNvSpPr>
            <a:spLocks noGrp="1"/>
          </p:cNvSpPr>
          <p:nvPr>
            <p:ph type="title"/>
          </p:nvPr>
        </p:nvSpPr>
        <p:spPr>
          <a:xfrm>
            <a:off x="2438400" y="76200"/>
            <a:ext cx="6644640" cy="914400"/>
          </a:xfrm>
        </p:spPr>
        <p:txBody>
          <a:bodyPr>
            <a:normAutofit/>
          </a:bodyPr>
          <a:lstStyle/>
          <a:p>
            <a:pPr eaLnBrk="1" hangingPunct="1"/>
            <a:r>
              <a:rPr lang="en-US" i="1" dirty="0" smtClean="0">
                <a:cs typeface="Arial" panose="020B0604020202020204" pitchFamily="34" charset="0"/>
              </a:rPr>
              <a:t>The DIII-D tokamak: Overview</a:t>
            </a:r>
          </a:p>
        </p:txBody>
      </p:sp>
      <p:sp>
        <p:nvSpPr>
          <p:cNvPr id="16" name="TextBox 15"/>
          <p:cNvSpPr txBox="1"/>
          <p:nvPr/>
        </p:nvSpPr>
        <p:spPr>
          <a:xfrm>
            <a:off x="228600" y="1233523"/>
            <a:ext cx="5719442" cy="461665"/>
          </a:xfrm>
          <a:prstGeom prst="rect">
            <a:avLst/>
          </a:prstGeom>
          <a:noFill/>
        </p:spPr>
        <p:txBody>
          <a:bodyPr wrap="square" rtlCol="0">
            <a:spAutoFit/>
          </a:bodyPr>
          <a:lstStyle/>
          <a:p>
            <a:pPr marL="0" lvl="1"/>
            <a:r>
              <a:rPr lang="en-US" sz="2400" b="1" i="1" dirty="0" smtClean="0">
                <a:latin typeface="Arial" panose="020B0604020202020204" pitchFamily="34" charset="0"/>
                <a:cs typeface="Arial" panose="020B0604020202020204" pitchFamily="34" charset="0"/>
              </a:rPr>
              <a:t>The DIII-D facility (General Atomics)</a:t>
            </a:r>
            <a:r>
              <a:rPr lang="en-US" sz="2000" b="1" i="1" dirty="0" smtClean="0">
                <a:latin typeface="Arial" panose="020B0604020202020204" pitchFamily="34" charset="0"/>
                <a:cs typeface="Arial" panose="020B0604020202020204" pitchFamily="34" charset="0"/>
              </a:rPr>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12" r="994"/>
          <a:stretch/>
        </p:blipFill>
        <p:spPr bwMode="auto">
          <a:xfrm>
            <a:off x="6211824" y="1199140"/>
            <a:ext cx="2855976" cy="1990246"/>
          </a:xfrm>
          <a:prstGeom prst="rect">
            <a:avLst/>
          </a:prstGeom>
          <a:noFill/>
          <a:ln w="127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32" t="15486" r="2763" b="26033"/>
          <a:stretch/>
        </p:blipFill>
        <p:spPr bwMode="auto">
          <a:xfrm>
            <a:off x="6211824" y="3245922"/>
            <a:ext cx="1305007" cy="1478478"/>
          </a:xfrm>
          <a:prstGeom prst="rect">
            <a:avLst/>
          </a:prstGeom>
          <a:noFill/>
          <a:ln w="15875" cmpd="dbl">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207" t="7639" r="3448" b="7639"/>
          <a:stretch/>
        </p:blipFill>
        <p:spPr bwMode="auto">
          <a:xfrm>
            <a:off x="7557529" y="3245921"/>
            <a:ext cx="1510271" cy="1478479"/>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4D209A34-5889-4E16-8BD0-8C9F0C75090B}" type="slidenum">
              <a:rPr lang="en-US" smtClean="0"/>
              <a:pPr/>
              <a:t>10</a:t>
            </a:fld>
            <a:endParaRPr lang="en-US"/>
          </a:p>
        </p:txBody>
      </p:sp>
      <p:sp>
        <p:nvSpPr>
          <p:cNvPr id="15" name="Content Placeholder 2"/>
          <p:cNvSpPr txBox="1">
            <a:spLocks/>
          </p:cNvSpPr>
          <p:nvPr/>
        </p:nvSpPr>
        <p:spPr>
          <a:xfrm>
            <a:off x="228600" y="1818646"/>
            <a:ext cx="5719442" cy="458215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spcAft>
                <a:spcPts val="1200"/>
              </a:spcAft>
              <a:buNone/>
            </a:pPr>
            <a:r>
              <a:rPr lang="en-US" sz="1400" b="1" dirty="0" smtClean="0"/>
              <a:t>Located</a:t>
            </a:r>
            <a:r>
              <a:rPr lang="en-US" sz="1400" dirty="0" smtClean="0"/>
              <a:t>: General Atomics, San Diego California</a:t>
            </a:r>
          </a:p>
          <a:p>
            <a:pPr marL="0" indent="0">
              <a:lnSpc>
                <a:spcPct val="110000"/>
              </a:lnSpc>
              <a:spcBef>
                <a:spcPts val="0"/>
              </a:spcBef>
              <a:spcAft>
                <a:spcPts val="1200"/>
              </a:spcAft>
              <a:buNone/>
            </a:pPr>
            <a:r>
              <a:rPr lang="en-US" sz="1400" b="1" dirty="0" smtClean="0"/>
              <a:t>The DIII-D user facility</a:t>
            </a:r>
            <a:r>
              <a:rPr lang="en-US" sz="1400" dirty="0" smtClean="0"/>
              <a:t>:</a:t>
            </a:r>
          </a:p>
          <a:p>
            <a:pPr marL="182880" indent="-182880">
              <a:lnSpc>
                <a:spcPct val="110000"/>
              </a:lnSpc>
              <a:spcBef>
                <a:spcPts val="0"/>
              </a:spcBef>
              <a:spcAft>
                <a:spcPts val="600"/>
              </a:spcAft>
            </a:pPr>
            <a:r>
              <a:rPr lang="en-US" sz="1400" dirty="0" smtClean="0"/>
              <a:t>Is the largest magnetic fusion research experiment in the U.S. </a:t>
            </a:r>
          </a:p>
          <a:p>
            <a:pPr marL="182880" indent="-182880">
              <a:lnSpc>
                <a:spcPct val="110000"/>
              </a:lnSpc>
              <a:spcBef>
                <a:spcPts val="0"/>
              </a:spcBef>
              <a:spcAft>
                <a:spcPts val="600"/>
              </a:spcAft>
            </a:pPr>
            <a:r>
              <a:rPr lang="en-US" sz="1400" dirty="0" smtClean="0"/>
              <a:t>Confines plasmas at temperatures relevant to burning plasma conditions.</a:t>
            </a:r>
          </a:p>
          <a:p>
            <a:pPr marL="182880" indent="-182880">
              <a:lnSpc>
                <a:spcPct val="110000"/>
              </a:lnSpc>
              <a:spcBef>
                <a:spcPts val="0"/>
              </a:spcBef>
              <a:spcAft>
                <a:spcPts val="600"/>
              </a:spcAft>
            </a:pPr>
            <a:r>
              <a:rPr lang="en-US" sz="1400" dirty="0" smtClean="0"/>
              <a:t>Studies </a:t>
            </a:r>
            <a:r>
              <a:rPr lang="en-US" sz="1400" dirty="0"/>
              <a:t>stability, confinement, and other properties of fusion-grade plasmas under a wide variety of </a:t>
            </a:r>
            <a:r>
              <a:rPr lang="en-US" sz="1400" dirty="0" smtClean="0"/>
              <a:t>conditions</a:t>
            </a:r>
          </a:p>
          <a:p>
            <a:pPr marL="0" indent="0">
              <a:lnSpc>
                <a:spcPct val="110000"/>
              </a:lnSpc>
              <a:spcBef>
                <a:spcPts val="0"/>
              </a:spcBef>
              <a:spcAft>
                <a:spcPts val="600"/>
              </a:spcAft>
              <a:buNone/>
            </a:pPr>
            <a:r>
              <a:rPr lang="en-US" sz="1400" b="1" dirty="0" smtClean="0"/>
              <a:t>Research goal</a:t>
            </a:r>
            <a:r>
              <a:rPr lang="en-US" sz="1400" dirty="0" smtClean="0"/>
              <a:t>: to </a:t>
            </a:r>
            <a:r>
              <a:rPr lang="en-US" sz="1400" dirty="0"/>
              <a:t>establish the scientific basis for the optimization of the </a:t>
            </a:r>
            <a:r>
              <a:rPr lang="en-US" sz="1400" dirty="0" err="1"/>
              <a:t>tokamak</a:t>
            </a:r>
            <a:r>
              <a:rPr lang="en-US" sz="1400" dirty="0"/>
              <a:t> approach to magnetic confinement </a:t>
            </a:r>
            <a:r>
              <a:rPr lang="en-US" sz="1400" dirty="0" smtClean="0"/>
              <a:t>fusion.</a:t>
            </a:r>
          </a:p>
          <a:p>
            <a:pPr marL="182880" indent="-182880">
              <a:lnSpc>
                <a:spcPct val="110000"/>
              </a:lnSpc>
              <a:spcBef>
                <a:spcPts val="0"/>
              </a:spcBef>
              <a:spcAft>
                <a:spcPts val="600"/>
              </a:spcAft>
            </a:pPr>
            <a:r>
              <a:rPr lang="en-US" sz="1400" dirty="0" smtClean="0"/>
              <a:t>research </a:t>
            </a:r>
            <a:r>
              <a:rPr lang="en-US" sz="1400" dirty="0"/>
              <a:t>concentrates on the development of the advanced </a:t>
            </a:r>
            <a:r>
              <a:rPr lang="en-US" sz="1400" dirty="0" err="1"/>
              <a:t>tokamak</a:t>
            </a:r>
            <a:r>
              <a:rPr lang="en-US" sz="1400" dirty="0"/>
              <a:t> concept, in which active control techniques are used to manipulate and optimize the plasma to obtain conditions scalable to robust operating points and high fusion gain for ITER and future fusion reactors</a:t>
            </a:r>
            <a:r>
              <a:rPr lang="en-US" sz="1400" dirty="0" smtClean="0"/>
              <a:t>.</a:t>
            </a:r>
          </a:p>
          <a:p>
            <a:pPr marL="0" indent="0">
              <a:lnSpc>
                <a:spcPct val="110000"/>
              </a:lnSpc>
              <a:spcBef>
                <a:spcPts val="0"/>
              </a:spcBef>
              <a:spcAft>
                <a:spcPts val="600"/>
              </a:spcAft>
              <a:buNone/>
            </a:pPr>
            <a:r>
              <a:rPr lang="en-US" sz="1400" dirty="0" smtClean="0"/>
              <a:t>Near</a:t>
            </a:r>
            <a:r>
              <a:rPr lang="en-US" sz="1400" dirty="0"/>
              <a:t>-term targeted efforts address scientific issues important to the ITER design. </a:t>
            </a:r>
            <a:endParaRPr lang="en-US" sz="1400" dirty="0" smtClean="0"/>
          </a:p>
          <a:p>
            <a:pPr marL="0" indent="0">
              <a:lnSpc>
                <a:spcPct val="110000"/>
              </a:lnSpc>
              <a:spcBef>
                <a:spcPts val="0"/>
              </a:spcBef>
              <a:spcAft>
                <a:spcPts val="600"/>
              </a:spcAft>
              <a:buNone/>
            </a:pPr>
            <a:r>
              <a:rPr lang="en-US" sz="1400" dirty="0" smtClean="0"/>
              <a:t>Longer-term </a:t>
            </a:r>
            <a:r>
              <a:rPr lang="en-US" sz="1400" dirty="0"/>
              <a:t>research is focused on advanced scenarios to maximize ITER performance. </a:t>
            </a:r>
          </a:p>
        </p:txBody>
      </p:sp>
    </p:spTree>
    <p:extLst>
      <p:ext uri="{BB962C8B-B14F-4D97-AF65-F5344CB8AC3E}">
        <p14:creationId xmlns:p14="http://schemas.microsoft.com/office/powerpoint/2010/main" val="121398038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2812611" y="171864"/>
            <a:ext cx="6263149"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i="1"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DIII-D National</a:t>
            </a:r>
            <a:r>
              <a:rPr kumimoji="0" lang="en-US" sz="2400" i="1"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 Fusion Facility</a:t>
            </a:r>
            <a:endParaRPr kumimoji="0" lang="en-US" sz="2400"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9" name="Content Placeholder 2"/>
          <p:cNvSpPr txBox="1">
            <a:spLocks/>
          </p:cNvSpPr>
          <p:nvPr/>
        </p:nvSpPr>
        <p:spPr bwMode="auto">
          <a:xfrm>
            <a:off x="4105777" y="1295400"/>
            <a:ext cx="4809623" cy="29704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Font typeface="Wingdings" pitchFamily="2" charset="2"/>
              <a:buChar char="§"/>
              <a:defRPr sz="2000" b="0" baseline="0">
                <a:solidFill>
                  <a:schemeClr val="tx1"/>
                </a:solidFill>
                <a:latin typeface="+mn-lt"/>
                <a:ea typeface="+mn-ea"/>
                <a:cs typeface="+mn-cs"/>
              </a:defRPr>
            </a:lvl1pPr>
            <a:lvl2pPr marL="685800" indent="-228600" algn="l" rtl="0" eaLnBrk="0" fontAlgn="base" hangingPunct="0">
              <a:spcBef>
                <a:spcPct val="20000"/>
              </a:spcBef>
              <a:spcAft>
                <a:spcPct val="0"/>
              </a:spcAft>
              <a:buNone/>
              <a:defRPr b="0" baseline="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lvl="2" indent="0" algn="ctr">
              <a:spcBef>
                <a:spcPts val="0"/>
              </a:spcBef>
              <a:spcAft>
                <a:spcPts val="1200"/>
              </a:spcAft>
              <a:buNone/>
              <a:defRPr/>
            </a:pPr>
            <a:r>
              <a:rPr lang="en-US" sz="2400" b="1" dirty="0" smtClean="0"/>
              <a:t>FY 2015 budget highlights</a:t>
            </a:r>
            <a:endParaRPr lang="en-US" sz="1050" dirty="0"/>
          </a:p>
          <a:p>
            <a:pPr marL="0" lvl="2" indent="0">
              <a:spcBef>
                <a:spcPts val="0"/>
              </a:spcBef>
              <a:spcAft>
                <a:spcPts val="1200"/>
              </a:spcAft>
              <a:buNone/>
              <a:defRPr/>
            </a:pPr>
            <a:r>
              <a:rPr lang="en-US" b="1" dirty="0" smtClean="0"/>
              <a:t>Research: </a:t>
            </a:r>
            <a:r>
              <a:rPr lang="en-US" b="0" dirty="0" smtClean="0"/>
              <a:t>Conduct experiments to address milestones on the ITER disruption mitigation system, transport models and performance in ITER-like conditions, and integrated core-edge scenarios.</a:t>
            </a:r>
          </a:p>
          <a:p>
            <a:pPr marL="0" lvl="2" indent="0">
              <a:spcBef>
                <a:spcPts val="0"/>
              </a:spcBef>
              <a:spcAft>
                <a:spcPts val="1200"/>
              </a:spcAft>
              <a:buNone/>
              <a:defRPr/>
            </a:pPr>
            <a:r>
              <a:rPr lang="en-US" b="1" dirty="0" smtClean="0"/>
              <a:t>Facility Operations: </a:t>
            </a:r>
            <a:r>
              <a:rPr lang="en-US" b="0" dirty="0" smtClean="0"/>
              <a:t>15 weeks of operation, and support for some high-priority facility upgrades and system refurbishments.</a:t>
            </a:r>
            <a:endParaRPr lang="en-US" sz="1100" b="0" dirty="0" smtClean="0"/>
          </a:p>
        </p:txBody>
      </p:sp>
      <p:graphicFrame>
        <p:nvGraphicFramePr>
          <p:cNvPr id="10" name="Table 9"/>
          <p:cNvGraphicFramePr>
            <a:graphicFrameLocks noGrp="1"/>
          </p:cNvGraphicFramePr>
          <p:nvPr>
            <p:extLst>
              <p:ext uri="{D42A27DB-BD31-4B8C-83A1-F6EECF244321}">
                <p14:modId xmlns:p14="http://schemas.microsoft.com/office/powerpoint/2010/main" val="777080244"/>
              </p:ext>
            </p:extLst>
          </p:nvPr>
        </p:nvGraphicFramePr>
        <p:xfrm>
          <a:off x="152400" y="1295400"/>
          <a:ext cx="3657600" cy="88900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sz="1400" b="1" dirty="0" smtClean="0">
                          <a:solidFill>
                            <a:schemeClr val="bg1"/>
                          </a:solidFill>
                        </a:rPr>
                        <a:t>Research</a:t>
                      </a:r>
                      <a:endParaRPr lang="en-US" sz="1400" b="1" dirty="0">
                        <a:solidFill>
                          <a:schemeClr val="bg1"/>
                        </a:solidFill>
                      </a:endParaRPr>
                    </a:p>
                  </a:txBody>
                  <a:tcPr/>
                </a:tc>
                <a:tc>
                  <a:txBody>
                    <a:bodyPr/>
                    <a:lstStyle/>
                    <a:p>
                      <a:r>
                        <a:rPr lang="en-US" sz="1400" b="1" dirty="0" smtClean="0">
                          <a:solidFill>
                            <a:schemeClr val="bg1"/>
                          </a:solidFill>
                        </a:rPr>
                        <a:t>FY ‘14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DIII-D</a:t>
                      </a:r>
                      <a:endParaRPr lang="en-US" sz="1600" dirty="0"/>
                    </a:p>
                  </a:txBody>
                  <a:tcPr/>
                </a:tc>
                <a:tc>
                  <a:txBody>
                    <a:bodyPr/>
                    <a:lstStyle/>
                    <a:p>
                      <a:r>
                        <a:rPr lang="en-US" sz="1600" dirty="0" smtClean="0"/>
                        <a:t>30,998</a:t>
                      </a:r>
                      <a:endParaRPr lang="en-US" sz="1600" dirty="0"/>
                    </a:p>
                  </a:txBody>
                  <a:tcPr/>
                </a:tc>
                <a:tc>
                  <a:txBody>
                    <a:bodyPr/>
                    <a:lstStyle/>
                    <a:p>
                      <a:r>
                        <a:rPr lang="en-US" sz="1600" dirty="0" smtClean="0"/>
                        <a:t>32,038</a:t>
                      </a:r>
                      <a:endParaRPr lang="en-US" sz="1600"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662438306"/>
              </p:ext>
            </p:extLst>
          </p:nvPr>
        </p:nvGraphicFramePr>
        <p:xfrm>
          <a:off x="152400" y="2303514"/>
          <a:ext cx="3657600" cy="88900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sz="1400" b="1" dirty="0" smtClean="0">
                          <a:solidFill>
                            <a:schemeClr val="bg1"/>
                          </a:solidFill>
                        </a:rPr>
                        <a:t>Operations</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DIII-D</a:t>
                      </a:r>
                      <a:endParaRPr lang="en-US" sz="1600" dirty="0"/>
                    </a:p>
                  </a:txBody>
                  <a:tcPr/>
                </a:tc>
                <a:tc>
                  <a:txBody>
                    <a:bodyPr/>
                    <a:lstStyle/>
                    <a:p>
                      <a:r>
                        <a:rPr lang="en-US" sz="1600" dirty="0" smtClean="0"/>
                        <a:t>43,960</a:t>
                      </a:r>
                      <a:endParaRPr lang="en-US" sz="1600" dirty="0"/>
                    </a:p>
                  </a:txBody>
                  <a:tcPr/>
                </a:tc>
                <a:tc>
                  <a:txBody>
                    <a:bodyPr/>
                    <a:lstStyle/>
                    <a:p>
                      <a:r>
                        <a:rPr lang="en-US" sz="1600" dirty="0" smtClean="0"/>
                        <a:t>37,385</a:t>
                      </a:r>
                      <a:endParaRPr lang="en-US" sz="1600" dirty="0"/>
                    </a:p>
                  </a:txBody>
                  <a:tcPr/>
                </a:tc>
              </a:tr>
            </a:tbl>
          </a:graphicData>
        </a:graphic>
      </p:graphicFrame>
      <p:sp>
        <p:nvSpPr>
          <p:cNvPr id="12" name="Slide Number Placeholder 11"/>
          <p:cNvSpPr>
            <a:spLocks noGrp="1"/>
          </p:cNvSpPr>
          <p:nvPr>
            <p:ph type="sldNum" sz="quarter" idx="4294967295"/>
          </p:nvPr>
        </p:nvSpPr>
        <p:spPr>
          <a:xfrm>
            <a:off x="8767763" y="6553200"/>
            <a:ext cx="376237" cy="238125"/>
          </a:xfrm>
          <a:prstGeom prst="rect">
            <a:avLst/>
          </a:prstGeom>
        </p:spPr>
        <p:txBody>
          <a:bodyPr/>
          <a:lstStyle/>
          <a:p>
            <a:pPr>
              <a:defRPr/>
            </a:pPr>
            <a:fld id="{0E35970C-66DA-42B4-8591-6E363A3B576E}" type="slidenum">
              <a:rPr lang="en-US" sz="1400" smtClean="0"/>
              <a:pPr>
                <a:defRPr/>
              </a:pPr>
              <a:t>11</a:t>
            </a:fld>
            <a:endParaRPr lang="en-US" sz="1400" dirty="0"/>
          </a:p>
        </p:txBody>
      </p:sp>
      <p:sp>
        <p:nvSpPr>
          <p:cNvPr id="38" name="Rectangle 37"/>
          <p:cNvSpPr/>
          <p:nvPr/>
        </p:nvSpPr>
        <p:spPr>
          <a:xfrm>
            <a:off x="0" y="5257800"/>
            <a:ext cx="9144000" cy="16002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28600" y="5362575"/>
            <a:ext cx="8610600" cy="1323439"/>
          </a:xfrm>
          <a:prstGeom prst="rect">
            <a:avLst/>
          </a:prstGeom>
          <a:noFill/>
        </p:spPr>
        <p:txBody>
          <a:bodyPr wrap="square" rtlCol="0">
            <a:spAutoFit/>
          </a:bodyPr>
          <a:lstStyle/>
          <a:p>
            <a:r>
              <a:rPr lang="en-US" sz="2000" dirty="0" smtClean="0"/>
              <a:t>The DIII-D research goal is to establish the scientific basis for the optimization of the </a:t>
            </a:r>
            <a:r>
              <a:rPr lang="en-US" sz="2000" dirty="0" err="1" smtClean="0"/>
              <a:t>tokamak</a:t>
            </a:r>
            <a:r>
              <a:rPr lang="en-US" sz="2000" dirty="0" smtClean="0"/>
              <a:t> approach to magnetic confinement fusion.  This includes addressing near-tern scientific issues for ITER and advanced operating scenarios, and is important for the mission of a future Fusion Nuclear Science Facility. </a:t>
            </a:r>
            <a:endParaRPr lang="en-US" sz="2000" dirty="0"/>
          </a:p>
        </p:txBody>
      </p:sp>
    </p:spTree>
    <p:extLst>
      <p:ext uri="{BB962C8B-B14F-4D97-AF65-F5344CB8AC3E}">
        <p14:creationId xmlns:p14="http://schemas.microsoft.com/office/powerpoint/2010/main" val="169345890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imgick.nj.com/home/njo-media/pgmain/img/the-times/photo/2012/01/-89a25c93a65c799c.jpg"/>
          <p:cNvPicPr>
            <a:picLocks noChangeAspect="1" noChangeArrowheads="1"/>
          </p:cNvPicPr>
          <p:nvPr/>
        </p:nvPicPr>
        <p:blipFill rotWithShape="1">
          <a:blip r:embed="rId2">
            <a:extLst>
              <a:ext uri="{28A0092B-C50C-407E-A947-70E740481C1C}">
                <a14:useLocalDpi xmlns:a14="http://schemas.microsoft.com/office/drawing/2010/main" val="0"/>
              </a:ext>
            </a:extLst>
          </a:blip>
          <a:srcRect l="8085" t="16833" r="24769" b="33941"/>
          <a:stretch/>
        </p:blipFill>
        <p:spPr bwMode="auto">
          <a:xfrm>
            <a:off x="6172200" y="1219200"/>
            <a:ext cx="2857088" cy="1398663"/>
          </a:xfrm>
          <a:prstGeom prst="rect">
            <a:avLst/>
          </a:prstGeom>
          <a:noFill/>
          <a:ln w="19050" cmpd="thickThi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Supports: approx. 31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and 16 Postdocs</a:t>
            </a:r>
            <a:endParaRPr lang="en-US" sz="1100" i="1" dirty="0"/>
          </a:p>
        </p:txBody>
      </p:sp>
      <p:sp>
        <p:nvSpPr>
          <p:cNvPr id="68611" name="Rectangle 2"/>
          <p:cNvSpPr>
            <a:spLocks noGrp="1" noChangeArrowheads="1"/>
          </p:cNvSpPr>
          <p:nvPr>
            <p:ph type="title"/>
          </p:nvPr>
        </p:nvSpPr>
        <p:spPr>
          <a:xfrm>
            <a:off x="2438400" y="76200"/>
            <a:ext cx="6608064" cy="914400"/>
          </a:xfrm>
        </p:spPr>
        <p:txBody>
          <a:bodyPr>
            <a:noAutofit/>
          </a:bodyPr>
          <a:lstStyle/>
          <a:p>
            <a:pPr eaLnBrk="1" hangingPunct="1"/>
            <a:r>
              <a:rPr lang="en-US" i="1" dirty="0">
                <a:cs typeface="Arial" panose="020B0604020202020204" pitchFamily="34" charset="0"/>
              </a:rPr>
              <a:t>National Spherical Torus Experiment  Upgrade (NSTX-U): Overview</a:t>
            </a:r>
            <a:endParaRPr lang="en-US" i="1" dirty="0" smtClean="0">
              <a:cs typeface="Arial" panose="020B0604020202020204" pitchFamily="34" charset="0"/>
            </a:endParaRPr>
          </a:p>
        </p:txBody>
      </p:sp>
      <p:sp>
        <p:nvSpPr>
          <p:cNvPr id="13" name="Content Placeholder 2"/>
          <p:cNvSpPr>
            <a:spLocks noGrp="1"/>
          </p:cNvSpPr>
          <p:nvPr>
            <p:ph idx="1"/>
          </p:nvPr>
        </p:nvSpPr>
        <p:spPr>
          <a:xfrm>
            <a:off x="216725" y="1911221"/>
            <a:ext cx="5486400" cy="4337179"/>
          </a:xfrm>
        </p:spPr>
        <p:txBody>
          <a:bodyPr>
            <a:noAutofit/>
          </a:bodyPr>
          <a:lstStyle/>
          <a:p>
            <a:pPr marL="0" indent="0">
              <a:lnSpc>
                <a:spcPct val="110000"/>
              </a:lnSpc>
              <a:spcBef>
                <a:spcPts val="0"/>
              </a:spcBef>
              <a:spcAft>
                <a:spcPts val="1200"/>
              </a:spcAft>
              <a:buNone/>
            </a:pPr>
            <a:r>
              <a:rPr lang="en-US" sz="1400" b="1" dirty="0" smtClean="0"/>
              <a:t>Located</a:t>
            </a:r>
            <a:r>
              <a:rPr lang="en-US" sz="1400" dirty="0" smtClean="0"/>
              <a:t>: Princeton Plasma Physics Laboratory, Princeton, New Jersey</a:t>
            </a:r>
          </a:p>
          <a:p>
            <a:pPr marL="0" indent="0">
              <a:lnSpc>
                <a:spcPct val="110000"/>
              </a:lnSpc>
              <a:spcBef>
                <a:spcPts val="0"/>
              </a:spcBef>
              <a:spcAft>
                <a:spcPts val="1200"/>
              </a:spcAft>
              <a:buNone/>
            </a:pPr>
            <a:r>
              <a:rPr lang="en-US" sz="1400" b="1" dirty="0" smtClean="0"/>
              <a:t>The </a:t>
            </a:r>
            <a:r>
              <a:rPr lang="en-US" sz="1400" b="1" dirty="0"/>
              <a:t>NSTX user </a:t>
            </a:r>
            <a:r>
              <a:rPr lang="en-US" sz="1400" b="1" dirty="0" smtClean="0"/>
              <a:t>facility:</a:t>
            </a:r>
            <a:endParaRPr lang="en-US" sz="1400" dirty="0" smtClean="0"/>
          </a:p>
          <a:p>
            <a:pPr marL="182880" indent="-182880">
              <a:lnSpc>
                <a:spcPct val="110000"/>
              </a:lnSpc>
              <a:spcBef>
                <a:spcPts val="0"/>
              </a:spcBef>
              <a:spcAft>
                <a:spcPts val="600"/>
              </a:spcAft>
            </a:pPr>
            <a:r>
              <a:rPr lang="en-US" sz="1400" dirty="0" smtClean="0"/>
              <a:t>Is a spherical </a:t>
            </a:r>
            <a:r>
              <a:rPr lang="en-US" sz="1400" dirty="0"/>
              <a:t>torus </a:t>
            </a:r>
            <a:r>
              <a:rPr lang="en-US" sz="1400" dirty="0" smtClean="0"/>
              <a:t>confinement </a:t>
            </a:r>
            <a:r>
              <a:rPr lang="en-US" sz="1400" dirty="0"/>
              <a:t>configuration</a:t>
            </a:r>
            <a:r>
              <a:rPr lang="en-US" sz="1400" dirty="0" smtClean="0"/>
              <a:t>.</a:t>
            </a:r>
          </a:p>
          <a:p>
            <a:pPr marL="182880" indent="-182880">
              <a:lnSpc>
                <a:spcPct val="110000"/>
              </a:lnSpc>
              <a:spcBef>
                <a:spcPts val="0"/>
              </a:spcBef>
              <a:spcAft>
                <a:spcPts val="600"/>
              </a:spcAft>
            </a:pPr>
            <a:r>
              <a:rPr lang="en-US" sz="1400" dirty="0" smtClean="0"/>
              <a:t>Confines </a:t>
            </a:r>
            <a:r>
              <a:rPr lang="en-US" sz="1400" dirty="0"/>
              <a:t>plasma with pressure that is high compared to the magnetic field energy </a:t>
            </a:r>
            <a:r>
              <a:rPr lang="en-US" sz="1400" dirty="0" smtClean="0"/>
              <a:t>density</a:t>
            </a:r>
          </a:p>
          <a:p>
            <a:pPr marL="182880" indent="-182880">
              <a:lnSpc>
                <a:spcPct val="110000"/>
              </a:lnSpc>
              <a:spcBef>
                <a:spcPts val="0"/>
              </a:spcBef>
              <a:spcAft>
                <a:spcPts val="600"/>
              </a:spcAft>
            </a:pPr>
            <a:r>
              <a:rPr lang="en-US" sz="1400" dirty="0" smtClean="0"/>
              <a:t>Upgrade is </a:t>
            </a:r>
            <a:r>
              <a:rPr lang="en-US" sz="1400" dirty="0"/>
              <a:t>currently </a:t>
            </a:r>
            <a:r>
              <a:rPr lang="en-US" sz="1400" dirty="0" smtClean="0"/>
              <a:t>underway and will be completed early in FY 2015. </a:t>
            </a:r>
          </a:p>
          <a:p>
            <a:pPr marL="182880" indent="-182880">
              <a:lnSpc>
                <a:spcPct val="110000"/>
              </a:lnSpc>
              <a:spcBef>
                <a:spcPts val="0"/>
              </a:spcBef>
              <a:spcAft>
                <a:spcPts val="600"/>
              </a:spcAft>
              <a:buNone/>
            </a:pPr>
            <a:r>
              <a:rPr lang="en-US" sz="1400" b="1" dirty="0" smtClean="0"/>
              <a:t>The upgrades will enable: </a:t>
            </a:r>
          </a:p>
          <a:p>
            <a:pPr marL="182880" indent="-182880">
              <a:lnSpc>
                <a:spcPct val="110000"/>
              </a:lnSpc>
              <a:spcBef>
                <a:spcPts val="0"/>
              </a:spcBef>
              <a:spcAft>
                <a:spcPts val="600"/>
              </a:spcAft>
            </a:pPr>
            <a:r>
              <a:rPr lang="en-US" sz="1400" dirty="0" smtClean="0"/>
              <a:t>Doubling </a:t>
            </a:r>
            <a:r>
              <a:rPr lang="en-US" sz="1400" dirty="0"/>
              <a:t>of the magnetic field and plasma </a:t>
            </a:r>
            <a:r>
              <a:rPr lang="en-US" sz="1400" dirty="0" smtClean="0"/>
              <a:t>current</a:t>
            </a:r>
          </a:p>
          <a:p>
            <a:pPr marL="182880" indent="-182880">
              <a:lnSpc>
                <a:spcPct val="110000"/>
              </a:lnSpc>
              <a:spcBef>
                <a:spcPts val="0"/>
              </a:spcBef>
              <a:spcAft>
                <a:spcPts val="600"/>
              </a:spcAft>
            </a:pPr>
            <a:r>
              <a:rPr lang="en-US" sz="1400" dirty="0" smtClean="0"/>
              <a:t>Increase </a:t>
            </a:r>
            <a:r>
              <a:rPr lang="en-US" sz="1400" dirty="0"/>
              <a:t>in the plasma pulse length from 1 to 5 seconds, making NSTX the world’s highest-performing </a:t>
            </a:r>
            <a:r>
              <a:rPr lang="en-US" sz="1400" dirty="0" smtClean="0"/>
              <a:t>spherical torus. </a:t>
            </a:r>
          </a:p>
          <a:p>
            <a:pPr marL="0" indent="0">
              <a:lnSpc>
                <a:spcPct val="110000"/>
              </a:lnSpc>
              <a:spcBef>
                <a:spcPts val="0"/>
              </a:spcBef>
              <a:spcAft>
                <a:spcPts val="600"/>
              </a:spcAft>
              <a:buNone/>
            </a:pPr>
            <a:r>
              <a:rPr lang="en-US" sz="1400" dirty="0" smtClean="0"/>
              <a:t>Together</a:t>
            </a:r>
            <a:r>
              <a:rPr lang="en-US" sz="1400" dirty="0"/>
              <a:t>, these upgrades will support a strong research program to develop the improved understanding of the </a:t>
            </a:r>
            <a:r>
              <a:rPr lang="en-US" sz="1400" dirty="0" smtClean="0"/>
              <a:t>spherical torus </a:t>
            </a:r>
            <a:r>
              <a:rPr lang="en-US" sz="1400" dirty="0"/>
              <a:t>configuration required to </a:t>
            </a:r>
            <a:r>
              <a:rPr lang="en-US" sz="1400" dirty="0" smtClean="0"/>
              <a:t>broaden </a:t>
            </a:r>
            <a:r>
              <a:rPr lang="en-US" sz="1400" dirty="0"/>
              <a:t>scientific understanding of plasma confinement, and maintain U.S. world leadership in </a:t>
            </a:r>
            <a:r>
              <a:rPr lang="en-US" sz="1400" dirty="0" smtClean="0"/>
              <a:t>fusion </a:t>
            </a:r>
            <a:r>
              <a:rPr lang="en-US" sz="1400" dirty="0"/>
              <a:t>research. </a:t>
            </a:r>
          </a:p>
        </p:txBody>
      </p:sp>
      <p:sp>
        <p:nvSpPr>
          <p:cNvPr id="15" name="TextBox 14"/>
          <p:cNvSpPr txBox="1"/>
          <p:nvPr/>
        </p:nvSpPr>
        <p:spPr>
          <a:xfrm>
            <a:off x="195943" y="1273285"/>
            <a:ext cx="4557198" cy="461665"/>
          </a:xfrm>
          <a:prstGeom prst="rect">
            <a:avLst/>
          </a:prstGeom>
          <a:noFill/>
        </p:spPr>
        <p:txBody>
          <a:bodyPr wrap="square" rtlCol="0">
            <a:spAutoFit/>
          </a:bodyPr>
          <a:lstStyle/>
          <a:p>
            <a:pPr marL="0" lvl="1"/>
            <a:r>
              <a:rPr lang="en-US" sz="2400" b="1" dirty="0" smtClean="0">
                <a:latin typeface="+mj-lt"/>
                <a:cs typeface="Arial" panose="020B0604020202020204" pitchFamily="34" charset="0"/>
              </a:rPr>
              <a:t>The NSTX-U facility (PPPL) </a:t>
            </a:r>
          </a:p>
        </p:txBody>
      </p:sp>
      <p:sp>
        <p:nvSpPr>
          <p:cNvPr id="3" name="Slide Number Placeholder 2"/>
          <p:cNvSpPr>
            <a:spLocks noGrp="1"/>
          </p:cNvSpPr>
          <p:nvPr>
            <p:ph type="sldNum" sz="quarter" idx="12"/>
          </p:nvPr>
        </p:nvSpPr>
        <p:spPr>
          <a:xfrm>
            <a:off x="0" y="6416675"/>
            <a:ext cx="2133600" cy="365125"/>
          </a:xfrm>
        </p:spPr>
        <p:txBody>
          <a:bodyPr/>
          <a:lstStyle/>
          <a:p>
            <a:fld id="{4D209A34-5889-4E16-8BD0-8C9F0C75090B}" type="slidenum">
              <a:rPr lang="en-US" smtClean="0"/>
              <a:pPr/>
              <a:t>12</a:t>
            </a:fld>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6172200" y="3962400"/>
            <a:ext cx="2857088" cy="2574378"/>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667000"/>
            <a:ext cx="1088824" cy="1219200"/>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871" b="25674"/>
          <a:stretch/>
        </p:blipFill>
        <p:spPr bwMode="auto">
          <a:xfrm>
            <a:off x="7315200" y="2667000"/>
            <a:ext cx="1713616" cy="1219200"/>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54817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a:xfrm>
            <a:off x="2438400" y="76200"/>
            <a:ext cx="6608064" cy="914400"/>
          </a:xfrm>
        </p:spPr>
        <p:txBody>
          <a:bodyPr>
            <a:normAutofit/>
          </a:bodyPr>
          <a:lstStyle/>
          <a:p>
            <a:pPr eaLnBrk="1" hangingPunct="1"/>
            <a:r>
              <a:rPr lang="en-US" i="1" dirty="0" smtClean="0">
                <a:cs typeface="Arial" panose="020B0604020202020204" pitchFamily="34" charset="0"/>
              </a:rPr>
              <a:t>NSTX: Upgrade project is going well</a:t>
            </a:r>
          </a:p>
        </p:txBody>
      </p:sp>
      <p:pic>
        <p:nvPicPr>
          <p:cNvPr id="11" name="Picture 3"/>
          <p:cNvPicPr>
            <a:picLocks noChangeAspect="1" noChangeArrowheads="1"/>
          </p:cNvPicPr>
          <p:nvPr/>
        </p:nvPicPr>
        <p:blipFill>
          <a:blip r:embed="rId3" cstate="print"/>
          <a:srcRect/>
          <a:stretch>
            <a:fillRect/>
          </a:stretch>
        </p:blipFill>
        <p:spPr bwMode="auto">
          <a:xfrm>
            <a:off x="3903689" y="4491990"/>
            <a:ext cx="2865120" cy="2213610"/>
          </a:xfrm>
          <a:prstGeom prst="rect">
            <a:avLst/>
          </a:prstGeom>
          <a:noFill/>
          <a:ln w="9525">
            <a:noFill/>
            <a:miter lim="800000"/>
            <a:headEnd/>
            <a:tailEnd/>
          </a:ln>
        </p:spPr>
      </p:pic>
      <p:sp>
        <p:nvSpPr>
          <p:cNvPr id="12" name="Rounded Rectangle 11"/>
          <p:cNvSpPr/>
          <p:nvPr/>
        </p:nvSpPr>
        <p:spPr>
          <a:xfrm>
            <a:off x="192193" y="1298709"/>
            <a:ext cx="2358814" cy="2163301"/>
          </a:xfrm>
          <a:prstGeom prst="roundRect">
            <a:avLst>
              <a:gd name="adj" fmla="val 0"/>
            </a:avLst>
          </a:prstGeom>
          <a:solidFill>
            <a:schemeClr val="bg1"/>
          </a:solidFill>
          <a:ln w="444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9"/>
          <p:cNvSpPr txBox="1">
            <a:spLocks noChangeArrowheads="1"/>
          </p:cNvSpPr>
          <p:nvPr/>
        </p:nvSpPr>
        <p:spPr bwMode="auto">
          <a:xfrm>
            <a:off x="2797960" y="4328561"/>
            <a:ext cx="1764727" cy="646331"/>
          </a:xfrm>
          <a:prstGeom prst="rect">
            <a:avLst/>
          </a:prstGeom>
          <a:noFill/>
          <a:ln w="9525">
            <a:noFill/>
            <a:miter lim="800000"/>
            <a:headEnd/>
            <a:tailEnd/>
          </a:ln>
        </p:spPr>
        <p:txBody>
          <a:bodyPr wrap="square">
            <a:spAutoFit/>
          </a:bodyPr>
          <a:lstStyle/>
          <a:p>
            <a:pPr algn="r" eaLnBrk="0" hangingPunct="0"/>
            <a:r>
              <a:rPr lang="en-US" sz="1200" dirty="0">
                <a:solidFill>
                  <a:srgbClr val="006600"/>
                </a:solidFill>
                <a:latin typeface="Arial" panose="020B0604020202020204" pitchFamily="34" charset="0"/>
                <a:cs typeface="Arial" panose="020B0604020202020204" pitchFamily="34" charset="0"/>
              </a:rPr>
              <a:t>New </a:t>
            </a:r>
            <a:r>
              <a:rPr lang="en-US" sz="1200" dirty="0" smtClean="0">
                <a:solidFill>
                  <a:srgbClr val="006600"/>
                </a:solidFill>
                <a:latin typeface="Arial" panose="020B0604020202020204" pitchFamily="34" charset="0"/>
                <a:cs typeface="Arial" panose="020B0604020202020204" pitchFamily="34" charset="0"/>
              </a:rPr>
              <a:t>solenoid, Inner </a:t>
            </a:r>
            <a:r>
              <a:rPr lang="en-US" sz="1200" dirty="0">
                <a:solidFill>
                  <a:srgbClr val="006600"/>
                </a:solidFill>
                <a:latin typeface="Arial" panose="020B0604020202020204" pitchFamily="34" charset="0"/>
                <a:cs typeface="Arial" panose="020B0604020202020204" pitchFamily="34" charset="0"/>
              </a:rPr>
              <a:t>TF bundle, TF joint, OH &amp; </a:t>
            </a:r>
            <a:r>
              <a:rPr lang="en-US" sz="1200" dirty="0" smtClean="0">
                <a:solidFill>
                  <a:srgbClr val="006600"/>
                </a:solidFill>
                <a:latin typeface="Arial" panose="020B0604020202020204" pitchFamily="34" charset="0"/>
                <a:cs typeface="Arial" panose="020B0604020202020204" pitchFamily="34" charset="0"/>
              </a:rPr>
              <a:t>Inner </a:t>
            </a:r>
            <a:r>
              <a:rPr lang="en-US" sz="1200" dirty="0">
                <a:solidFill>
                  <a:srgbClr val="006600"/>
                </a:solidFill>
                <a:latin typeface="Arial" panose="020B0604020202020204" pitchFamily="34" charset="0"/>
                <a:cs typeface="Arial" panose="020B0604020202020204" pitchFamily="34" charset="0"/>
              </a:rPr>
              <a:t>PF coils</a:t>
            </a:r>
          </a:p>
        </p:txBody>
      </p:sp>
      <p:sp>
        <p:nvSpPr>
          <p:cNvPr id="17" name="TextBox 10"/>
          <p:cNvSpPr txBox="1">
            <a:spLocks noChangeArrowheads="1"/>
          </p:cNvSpPr>
          <p:nvPr/>
        </p:nvSpPr>
        <p:spPr bwMode="auto">
          <a:xfrm>
            <a:off x="2797961" y="5298898"/>
            <a:ext cx="1461411" cy="461665"/>
          </a:xfrm>
          <a:prstGeom prst="rect">
            <a:avLst/>
          </a:prstGeom>
          <a:noFill/>
          <a:ln w="9525">
            <a:noFill/>
            <a:miter lim="800000"/>
            <a:headEnd/>
            <a:tailEnd/>
          </a:ln>
        </p:spPr>
        <p:txBody>
          <a:bodyPr wrap="square">
            <a:spAutoFit/>
          </a:bodyPr>
          <a:lstStyle/>
          <a:p>
            <a:pPr algn="r" eaLnBrk="0" hangingPunct="0"/>
            <a:r>
              <a:rPr lang="en-US" sz="1200" dirty="0">
                <a:solidFill>
                  <a:srgbClr val="777777"/>
                </a:solidFill>
                <a:latin typeface="Arial" panose="020B0604020202020204" pitchFamily="34" charset="0"/>
                <a:cs typeface="Arial" panose="020B0604020202020204" pitchFamily="34" charset="0"/>
              </a:rPr>
              <a:t>Upgraded TF coil support structure</a:t>
            </a:r>
          </a:p>
        </p:txBody>
      </p:sp>
      <p:sp>
        <p:nvSpPr>
          <p:cNvPr id="18" name="TextBox 11"/>
          <p:cNvSpPr txBox="1">
            <a:spLocks noChangeArrowheads="1"/>
          </p:cNvSpPr>
          <p:nvPr/>
        </p:nvSpPr>
        <p:spPr bwMode="auto">
          <a:xfrm>
            <a:off x="2797961" y="5964237"/>
            <a:ext cx="1330957" cy="461665"/>
          </a:xfrm>
          <a:prstGeom prst="rect">
            <a:avLst/>
          </a:prstGeom>
          <a:noFill/>
          <a:ln w="9525">
            <a:noFill/>
            <a:miter lim="800000"/>
            <a:headEnd/>
            <a:tailEnd/>
          </a:ln>
        </p:spPr>
        <p:txBody>
          <a:bodyPr wrap="square">
            <a:spAutoFit/>
          </a:bodyPr>
          <a:lstStyle/>
          <a:p>
            <a:pPr algn="r" eaLnBrk="0" hangingPunct="0"/>
            <a:r>
              <a:rPr lang="en-US" sz="1200" dirty="0">
                <a:solidFill>
                  <a:srgbClr val="C00000"/>
                </a:solidFill>
                <a:latin typeface="Arial" panose="020B0604020202020204" pitchFamily="34" charset="0"/>
                <a:cs typeface="Arial" panose="020B0604020202020204" pitchFamily="34" charset="0"/>
              </a:rPr>
              <a:t>Existing outer TF coils</a:t>
            </a:r>
          </a:p>
        </p:txBody>
      </p:sp>
      <p:sp>
        <p:nvSpPr>
          <p:cNvPr id="19" name="TextBox 12"/>
          <p:cNvSpPr txBox="1">
            <a:spLocks noChangeArrowheads="1"/>
          </p:cNvSpPr>
          <p:nvPr/>
        </p:nvSpPr>
        <p:spPr bwMode="auto">
          <a:xfrm>
            <a:off x="6531760" y="5136098"/>
            <a:ext cx="2509341" cy="461665"/>
          </a:xfrm>
          <a:prstGeom prst="rect">
            <a:avLst/>
          </a:prstGeom>
          <a:noFill/>
          <a:ln w="9525">
            <a:noFill/>
            <a:miter lim="800000"/>
            <a:headEnd/>
            <a:tailEnd/>
          </a:ln>
        </p:spPr>
        <p:txBody>
          <a:bodyPr wrap="square">
            <a:spAutoFit/>
          </a:bodyPr>
          <a:lstStyle/>
          <a:p>
            <a:pPr eaLnBrk="0" hangingPunct="0"/>
            <a:r>
              <a:rPr lang="en-US" sz="1200" dirty="0" smtClean="0">
                <a:solidFill>
                  <a:srgbClr val="0000FF"/>
                </a:solidFill>
                <a:latin typeface="Arial" panose="020B0604020202020204" pitchFamily="34" charset="0"/>
                <a:cs typeface="Arial" panose="020B0604020202020204" pitchFamily="34" charset="0"/>
              </a:rPr>
              <a:t>Existing </a:t>
            </a:r>
            <a:r>
              <a:rPr lang="en-US" sz="1200" dirty="0">
                <a:solidFill>
                  <a:srgbClr val="0000FF"/>
                </a:solidFill>
                <a:latin typeface="Arial" panose="020B0604020202020204" pitchFamily="34" charset="0"/>
                <a:cs typeface="Arial" panose="020B0604020202020204" pitchFamily="34" charset="0"/>
              </a:rPr>
              <a:t>outer </a:t>
            </a:r>
            <a:r>
              <a:rPr lang="en-US" sz="1200" dirty="0" err="1" smtClean="0">
                <a:solidFill>
                  <a:srgbClr val="0000FF"/>
                </a:solidFill>
                <a:latin typeface="Arial" panose="020B0604020202020204" pitchFamily="34" charset="0"/>
                <a:cs typeface="Arial" panose="020B0604020202020204" pitchFamily="34" charset="0"/>
              </a:rPr>
              <a:t>poloidal</a:t>
            </a:r>
            <a:r>
              <a:rPr lang="en-US" sz="1200" dirty="0" smtClean="0">
                <a:solidFill>
                  <a:srgbClr val="0000FF"/>
                </a:solidFill>
                <a:latin typeface="Arial" panose="020B0604020202020204" pitchFamily="34" charset="0"/>
                <a:cs typeface="Arial" panose="020B0604020202020204" pitchFamily="34" charset="0"/>
              </a:rPr>
              <a:t> magnetic field coils </a:t>
            </a:r>
            <a:r>
              <a:rPr lang="en-US" sz="1200" dirty="0">
                <a:solidFill>
                  <a:srgbClr val="0000FF"/>
                </a:solidFill>
                <a:latin typeface="Arial" panose="020B0604020202020204" pitchFamily="34" charset="0"/>
                <a:cs typeface="Arial" panose="020B0604020202020204" pitchFamily="34" charset="0"/>
              </a:rPr>
              <a:t>– 6 total</a:t>
            </a:r>
          </a:p>
        </p:txBody>
      </p:sp>
      <p:sp>
        <p:nvSpPr>
          <p:cNvPr id="20" name="TextBox 13"/>
          <p:cNvSpPr txBox="1">
            <a:spLocks noChangeArrowheads="1"/>
          </p:cNvSpPr>
          <p:nvPr/>
        </p:nvSpPr>
        <p:spPr bwMode="auto">
          <a:xfrm>
            <a:off x="6503724" y="5611563"/>
            <a:ext cx="2528992" cy="276999"/>
          </a:xfrm>
          <a:prstGeom prst="rect">
            <a:avLst/>
          </a:prstGeom>
          <a:noFill/>
          <a:ln w="9525">
            <a:noFill/>
            <a:miter lim="800000"/>
            <a:headEnd/>
            <a:tailEnd/>
          </a:ln>
        </p:spPr>
        <p:txBody>
          <a:bodyPr wrap="square">
            <a:spAutoFit/>
          </a:bodyPr>
          <a:lstStyle/>
          <a:p>
            <a:pPr eaLnBrk="0" hangingPunct="0"/>
            <a:r>
              <a:rPr lang="en-US" sz="1200" dirty="0">
                <a:solidFill>
                  <a:srgbClr val="CC66FF"/>
                </a:solidFill>
                <a:latin typeface="Arial" panose="020B0604020202020204" pitchFamily="34" charset="0"/>
                <a:cs typeface="Arial" panose="020B0604020202020204" pitchFamily="34" charset="0"/>
              </a:rPr>
              <a:t>New PF coil support structure</a:t>
            </a:r>
          </a:p>
        </p:txBody>
      </p:sp>
      <p:sp>
        <p:nvSpPr>
          <p:cNvPr id="21" name="TextBox 14"/>
          <p:cNvSpPr txBox="1">
            <a:spLocks noChangeArrowheads="1"/>
          </p:cNvSpPr>
          <p:nvPr/>
        </p:nvSpPr>
        <p:spPr bwMode="auto">
          <a:xfrm>
            <a:off x="6536973" y="4785562"/>
            <a:ext cx="2287389" cy="276999"/>
          </a:xfrm>
          <a:prstGeom prst="rect">
            <a:avLst/>
          </a:prstGeom>
          <a:noFill/>
          <a:ln w="9525">
            <a:noFill/>
            <a:miter lim="800000"/>
            <a:headEnd/>
            <a:tailEnd/>
          </a:ln>
        </p:spPr>
        <p:txBody>
          <a:bodyPr wrap="square">
            <a:spAutoFit/>
          </a:bodyPr>
          <a:lstStyle/>
          <a:p>
            <a:pPr eaLnBrk="0" hangingPunct="0"/>
            <a:r>
              <a:rPr lang="en-US" sz="1200" dirty="0" smtClean="0">
                <a:solidFill>
                  <a:srgbClr val="777777"/>
                </a:solidFill>
                <a:latin typeface="Arial" panose="020B0604020202020204" pitchFamily="34" charset="0"/>
                <a:cs typeface="Arial" panose="020B0604020202020204" pitchFamily="34" charset="0"/>
              </a:rPr>
              <a:t>Reinforced </a:t>
            </a:r>
            <a:r>
              <a:rPr lang="en-US" sz="1200" dirty="0">
                <a:solidFill>
                  <a:srgbClr val="777777"/>
                </a:solidFill>
                <a:latin typeface="Arial" panose="020B0604020202020204" pitchFamily="34" charset="0"/>
                <a:cs typeface="Arial" panose="020B0604020202020204" pitchFamily="34" charset="0"/>
              </a:rPr>
              <a:t>umbrella structure</a:t>
            </a:r>
          </a:p>
        </p:txBody>
      </p:sp>
      <p:sp>
        <p:nvSpPr>
          <p:cNvPr id="22" name="TextBox 15"/>
          <p:cNvSpPr txBox="1">
            <a:spLocks noChangeArrowheads="1"/>
          </p:cNvSpPr>
          <p:nvPr/>
        </p:nvSpPr>
        <p:spPr bwMode="auto">
          <a:xfrm>
            <a:off x="6379360" y="6044430"/>
            <a:ext cx="2661741" cy="646331"/>
          </a:xfrm>
          <a:prstGeom prst="rect">
            <a:avLst/>
          </a:prstGeom>
          <a:solidFill>
            <a:srgbClr val="BBE0E3"/>
          </a:solidFill>
          <a:ln w="19050">
            <a:solidFill>
              <a:srgbClr val="663300"/>
            </a:solidFill>
            <a:miter lim="800000"/>
            <a:headEnd/>
            <a:tailEnd/>
          </a:ln>
          <a:effectLst>
            <a:outerShdw blurRad="50800" dist="38100" dir="8100000" algn="tr" rotWithShape="0">
              <a:prstClr val="black">
                <a:alpha val="40000"/>
              </a:prstClr>
            </a:outerShdw>
          </a:effectLst>
        </p:spPr>
        <p:txBody>
          <a:bodyPr wrap="square">
            <a:spAutoFit/>
          </a:bodyPr>
          <a:lstStyle/>
          <a:p>
            <a:pPr eaLnBrk="0" hangingPunct="0"/>
            <a:r>
              <a:rPr lang="en-US" sz="1200" dirty="0">
                <a:solidFill>
                  <a:srgbClr val="663300"/>
                </a:solidFill>
                <a:latin typeface="Arial" panose="020B0604020202020204" pitchFamily="34" charset="0"/>
                <a:cs typeface="Arial" panose="020B0604020202020204" pitchFamily="34" charset="0"/>
              </a:rPr>
              <a:t>Also</a:t>
            </a:r>
            <a:r>
              <a:rPr lang="en-US" sz="1200" dirty="0" smtClean="0">
                <a:solidFill>
                  <a:srgbClr val="663300"/>
                </a:solidFill>
                <a:latin typeface="Arial" panose="020B0604020202020204" pitchFamily="34" charset="0"/>
                <a:cs typeface="Arial" panose="020B0604020202020204" pitchFamily="34" charset="0"/>
              </a:rPr>
              <a:t>… modify coil </a:t>
            </a:r>
            <a:r>
              <a:rPr lang="en-US" sz="1200" dirty="0">
                <a:solidFill>
                  <a:srgbClr val="663300"/>
                </a:solidFill>
                <a:latin typeface="Arial" panose="020B0604020202020204" pitchFamily="34" charset="0"/>
                <a:cs typeface="Arial" panose="020B0604020202020204" pitchFamily="34" charset="0"/>
              </a:rPr>
              <a:t>power system, protection system &amp; ancillary support systems</a:t>
            </a:r>
          </a:p>
        </p:txBody>
      </p:sp>
      <p:sp>
        <p:nvSpPr>
          <p:cNvPr id="23" name="Freeform 22"/>
          <p:cNvSpPr/>
          <p:nvPr/>
        </p:nvSpPr>
        <p:spPr>
          <a:xfrm flipV="1">
            <a:off x="5589652" y="4626562"/>
            <a:ext cx="878260" cy="295783"/>
          </a:xfrm>
          <a:custGeom>
            <a:avLst/>
            <a:gdLst>
              <a:gd name="connsiteX0" fmla="*/ 0 w 1092994"/>
              <a:gd name="connsiteY0" fmla="*/ 257175 h 257175"/>
              <a:gd name="connsiteX1" fmla="*/ 835819 w 1092994"/>
              <a:gd name="connsiteY1" fmla="*/ 0 h 257175"/>
              <a:gd name="connsiteX2" fmla="*/ 1092994 w 1092994"/>
              <a:gd name="connsiteY2" fmla="*/ 0 h 257175"/>
            </a:gdLst>
            <a:ahLst/>
            <a:cxnLst>
              <a:cxn ang="0">
                <a:pos x="connsiteX0" y="connsiteY0"/>
              </a:cxn>
              <a:cxn ang="0">
                <a:pos x="connsiteX1" y="connsiteY1"/>
              </a:cxn>
              <a:cxn ang="0">
                <a:pos x="connsiteX2" y="connsiteY2"/>
              </a:cxn>
            </a:cxnLst>
            <a:rect l="l" t="t" r="r" b="b"/>
            <a:pathLst>
              <a:path w="1092994" h="257175">
                <a:moveTo>
                  <a:pt x="0" y="257175"/>
                </a:moveTo>
                <a:lnTo>
                  <a:pt x="835819" y="0"/>
                </a:lnTo>
                <a:lnTo>
                  <a:pt x="1092994" y="0"/>
                </a:lnTo>
              </a:path>
            </a:pathLst>
          </a:cu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en-US" sz="1600"/>
          </a:p>
        </p:txBody>
      </p:sp>
      <p:sp>
        <p:nvSpPr>
          <p:cNvPr id="24" name="Freeform 23"/>
          <p:cNvSpPr/>
          <p:nvPr/>
        </p:nvSpPr>
        <p:spPr>
          <a:xfrm flipV="1">
            <a:off x="5659271" y="5024051"/>
            <a:ext cx="808641" cy="274847"/>
          </a:xfrm>
          <a:custGeom>
            <a:avLst/>
            <a:gdLst>
              <a:gd name="connsiteX0" fmla="*/ 0 w 992981"/>
              <a:gd name="connsiteY0" fmla="*/ 185737 h 185737"/>
              <a:gd name="connsiteX1" fmla="*/ 745331 w 992981"/>
              <a:gd name="connsiteY1" fmla="*/ 0 h 185737"/>
              <a:gd name="connsiteX2" fmla="*/ 992981 w 992981"/>
              <a:gd name="connsiteY2" fmla="*/ 0 h 185737"/>
            </a:gdLst>
            <a:ahLst/>
            <a:cxnLst>
              <a:cxn ang="0">
                <a:pos x="connsiteX0" y="connsiteY0"/>
              </a:cxn>
              <a:cxn ang="0">
                <a:pos x="connsiteX1" y="connsiteY1"/>
              </a:cxn>
              <a:cxn ang="0">
                <a:pos x="connsiteX2" y="connsiteY2"/>
              </a:cxn>
            </a:cxnLst>
            <a:rect l="l" t="t" r="r" b="b"/>
            <a:pathLst>
              <a:path w="992981" h="185737">
                <a:moveTo>
                  <a:pt x="0" y="185737"/>
                </a:moveTo>
                <a:lnTo>
                  <a:pt x="745331" y="0"/>
                </a:lnTo>
                <a:lnTo>
                  <a:pt x="992981"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en-US" sz="1600"/>
          </a:p>
        </p:txBody>
      </p:sp>
      <p:sp>
        <p:nvSpPr>
          <p:cNvPr id="25" name="Freeform 24"/>
          <p:cNvSpPr/>
          <p:nvPr/>
        </p:nvSpPr>
        <p:spPr>
          <a:xfrm flipV="1">
            <a:off x="5737853" y="5688481"/>
            <a:ext cx="708025" cy="45719"/>
          </a:xfrm>
          <a:custGeom>
            <a:avLst/>
            <a:gdLst>
              <a:gd name="connsiteX0" fmla="*/ 0 w 707232"/>
              <a:gd name="connsiteY0" fmla="*/ 521494 h 521494"/>
              <a:gd name="connsiteX1" fmla="*/ 464344 w 707232"/>
              <a:gd name="connsiteY1" fmla="*/ 0 h 521494"/>
              <a:gd name="connsiteX2" fmla="*/ 707232 w 707232"/>
              <a:gd name="connsiteY2" fmla="*/ 0 h 521494"/>
            </a:gdLst>
            <a:ahLst/>
            <a:cxnLst>
              <a:cxn ang="0">
                <a:pos x="connsiteX0" y="connsiteY0"/>
              </a:cxn>
              <a:cxn ang="0">
                <a:pos x="connsiteX1" y="connsiteY1"/>
              </a:cxn>
              <a:cxn ang="0">
                <a:pos x="connsiteX2" y="connsiteY2"/>
              </a:cxn>
            </a:cxnLst>
            <a:rect l="l" t="t" r="r" b="b"/>
            <a:pathLst>
              <a:path w="707232" h="521494">
                <a:moveTo>
                  <a:pt x="0" y="521494"/>
                </a:moveTo>
                <a:lnTo>
                  <a:pt x="464344" y="0"/>
                </a:lnTo>
                <a:lnTo>
                  <a:pt x="707232" y="0"/>
                </a:lnTo>
              </a:path>
            </a:pathLst>
          </a:custGeom>
          <a:ln w="19050">
            <a:solidFill>
              <a:srgbClr val="CC66FF"/>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en-US" sz="1600"/>
          </a:p>
        </p:txBody>
      </p:sp>
      <p:sp>
        <p:nvSpPr>
          <p:cNvPr id="26" name="Freeform 25"/>
          <p:cNvSpPr/>
          <p:nvPr/>
        </p:nvSpPr>
        <p:spPr>
          <a:xfrm>
            <a:off x="4562687" y="4474852"/>
            <a:ext cx="685062" cy="133350"/>
          </a:xfrm>
          <a:custGeom>
            <a:avLst/>
            <a:gdLst>
              <a:gd name="connsiteX0" fmla="*/ 2495550 w 2495550"/>
              <a:gd name="connsiteY0" fmla="*/ 266700 h 266700"/>
              <a:gd name="connsiteX1" fmla="*/ 641350 w 2495550"/>
              <a:gd name="connsiteY1" fmla="*/ 0 h 266700"/>
              <a:gd name="connsiteX2" fmla="*/ 0 w 2495550"/>
              <a:gd name="connsiteY2" fmla="*/ 0 h 266700"/>
            </a:gdLst>
            <a:ahLst/>
            <a:cxnLst>
              <a:cxn ang="0">
                <a:pos x="connsiteX0" y="connsiteY0"/>
              </a:cxn>
              <a:cxn ang="0">
                <a:pos x="connsiteX1" y="connsiteY1"/>
              </a:cxn>
              <a:cxn ang="0">
                <a:pos x="connsiteX2" y="connsiteY2"/>
              </a:cxn>
            </a:cxnLst>
            <a:rect l="l" t="t" r="r" b="b"/>
            <a:pathLst>
              <a:path w="2495550" h="266700">
                <a:moveTo>
                  <a:pt x="2495550" y="266700"/>
                </a:moveTo>
                <a:lnTo>
                  <a:pt x="641350" y="0"/>
                </a:lnTo>
                <a:lnTo>
                  <a:pt x="0" y="0"/>
                </a:lnTo>
              </a:path>
            </a:pathLst>
          </a:custGeom>
          <a:ln w="1905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en-US" sz="1600"/>
          </a:p>
        </p:txBody>
      </p:sp>
      <p:sp>
        <p:nvSpPr>
          <p:cNvPr id="27" name="Freeform 26"/>
          <p:cNvSpPr/>
          <p:nvPr/>
        </p:nvSpPr>
        <p:spPr>
          <a:xfrm flipV="1">
            <a:off x="4259372" y="5203829"/>
            <a:ext cx="733385" cy="362008"/>
          </a:xfrm>
          <a:custGeom>
            <a:avLst/>
            <a:gdLst>
              <a:gd name="connsiteX0" fmla="*/ 1644650 w 1644650"/>
              <a:gd name="connsiteY0" fmla="*/ 101600 h 101600"/>
              <a:gd name="connsiteX1" fmla="*/ 234950 w 1644650"/>
              <a:gd name="connsiteY1" fmla="*/ 0 h 101600"/>
              <a:gd name="connsiteX2" fmla="*/ 0 w 1644650"/>
              <a:gd name="connsiteY2" fmla="*/ 0 h 101600"/>
            </a:gdLst>
            <a:ahLst/>
            <a:cxnLst>
              <a:cxn ang="0">
                <a:pos x="connsiteX0" y="connsiteY0"/>
              </a:cxn>
              <a:cxn ang="0">
                <a:pos x="connsiteX1" y="connsiteY1"/>
              </a:cxn>
              <a:cxn ang="0">
                <a:pos x="connsiteX2" y="connsiteY2"/>
              </a:cxn>
            </a:cxnLst>
            <a:rect l="l" t="t" r="r" b="b"/>
            <a:pathLst>
              <a:path w="1644650" h="101600">
                <a:moveTo>
                  <a:pt x="1644650" y="101600"/>
                </a:moveTo>
                <a:lnTo>
                  <a:pt x="234950" y="0"/>
                </a:lnTo>
                <a:lnTo>
                  <a:pt x="0" y="0"/>
                </a:lnTo>
              </a:path>
            </a:pathLst>
          </a:custGeom>
          <a:ln w="19050">
            <a:solidFill>
              <a:srgbClr val="777777"/>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en-US" sz="1600"/>
          </a:p>
        </p:txBody>
      </p:sp>
      <p:sp>
        <p:nvSpPr>
          <p:cNvPr id="28" name="Freeform 27"/>
          <p:cNvSpPr/>
          <p:nvPr/>
        </p:nvSpPr>
        <p:spPr>
          <a:xfrm>
            <a:off x="4128917" y="5529731"/>
            <a:ext cx="826289" cy="665337"/>
          </a:xfrm>
          <a:custGeom>
            <a:avLst/>
            <a:gdLst>
              <a:gd name="connsiteX0" fmla="*/ 1225550 w 1225550"/>
              <a:gd name="connsiteY0" fmla="*/ 0 h 317500"/>
              <a:gd name="connsiteX1" fmla="*/ 273050 w 1225550"/>
              <a:gd name="connsiteY1" fmla="*/ 317500 h 317500"/>
              <a:gd name="connsiteX2" fmla="*/ 0 w 1225550"/>
              <a:gd name="connsiteY2" fmla="*/ 317500 h 317500"/>
              <a:gd name="connsiteX0" fmla="*/ 1361352 w 1361352"/>
              <a:gd name="connsiteY0" fmla="*/ 0 h 317500"/>
              <a:gd name="connsiteX1" fmla="*/ 408852 w 1361352"/>
              <a:gd name="connsiteY1" fmla="*/ 317500 h 317500"/>
              <a:gd name="connsiteX2" fmla="*/ 0 w 1361352"/>
              <a:gd name="connsiteY2" fmla="*/ 317500 h 317500"/>
            </a:gdLst>
            <a:ahLst/>
            <a:cxnLst>
              <a:cxn ang="0">
                <a:pos x="connsiteX0" y="connsiteY0"/>
              </a:cxn>
              <a:cxn ang="0">
                <a:pos x="connsiteX1" y="connsiteY1"/>
              </a:cxn>
              <a:cxn ang="0">
                <a:pos x="connsiteX2" y="connsiteY2"/>
              </a:cxn>
            </a:cxnLst>
            <a:rect l="l" t="t" r="r" b="b"/>
            <a:pathLst>
              <a:path w="1361352" h="317500">
                <a:moveTo>
                  <a:pt x="1361352" y="0"/>
                </a:moveTo>
                <a:lnTo>
                  <a:pt x="408852" y="317500"/>
                </a:lnTo>
                <a:lnTo>
                  <a:pt x="0" y="317500"/>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en-US" sz="1600"/>
          </a:p>
        </p:txBody>
      </p:sp>
      <p:pic>
        <p:nvPicPr>
          <p:cNvPr id="29" name="Picture 3"/>
          <p:cNvPicPr>
            <a:picLocks noChangeAspect="1" noChangeArrowheads="1"/>
          </p:cNvPicPr>
          <p:nvPr/>
        </p:nvPicPr>
        <p:blipFill>
          <a:blip r:embed="rId4" cstate="print"/>
          <a:srcRect l="12031" r="13394"/>
          <a:stretch>
            <a:fillRect/>
          </a:stretch>
        </p:blipFill>
        <p:spPr bwMode="auto">
          <a:xfrm>
            <a:off x="472060" y="1557010"/>
            <a:ext cx="1737740" cy="1801025"/>
          </a:xfrm>
          <a:prstGeom prst="rect">
            <a:avLst/>
          </a:prstGeom>
          <a:noFill/>
          <a:ln w="9525">
            <a:noFill/>
            <a:miter lim="800000"/>
            <a:headEnd/>
            <a:tailEnd/>
          </a:ln>
        </p:spPr>
      </p:pic>
      <p:sp>
        <p:nvSpPr>
          <p:cNvPr id="30" name="TextBox 25"/>
          <p:cNvSpPr txBox="1">
            <a:spLocks noChangeArrowheads="1"/>
          </p:cNvSpPr>
          <p:nvPr/>
        </p:nvSpPr>
        <p:spPr bwMode="auto">
          <a:xfrm>
            <a:off x="412755" y="1295400"/>
            <a:ext cx="1235112" cy="261610"/>
          </a:xfrm>
          <a:prstGeom prst="rect">
            <a:avLst/>
          </a:prstGeom>
          <a:noFill/>
          <a:ln w="9525">
            <a:noFill/>
            <a:miter lim="800000"/>
            <a:headEnd/>
            <a:tailEnd/>
          </a:ln>
        </p:spPr>
        <p:txBody>
          <a:bodyPr wrap="square">
            <a:spAutoFit/>
          </a:bodyPr>
          <a:lstStyle/>
          <a:p>
            <a:pPr eaLnBrk="0" hangingPunct="0"/>
            <a:r>
              <a:rPr lang="en-US" sz="1100" dirty="0"/>
              <a:t>Second NBI</a:t>
            </a:r>
          </a:p>
        </p:txBody>
      </p:sp>
      <p:sp>
        <p:nvSpPr>
          <p:cNvPr id="31" name="TextBox 27"/>
          <p:cNvSpPr txBox="1">
            <a:spLocks noChangeArrowheads="1"/>
          </p:cNvSpPr>
          <p:nvPr/>
        </p:nvSpPr>
        <p:spPr bwMode="auto">
          <a:xfrm>
            <a:off x="1422583" y="1295400"/>
            <a:ext cx="939617" cy="261610"/>
          </a:xfrm>
          <a:prstGeom prst="rect">
            <a:avLst/>
          </a:prstGeom>
          <a:noFill/>
          <a:ln w="9525">
            <a:noFill/>
            <a:miter lim="800000"/>
            <a:headEnd/>
            <a:tailEnd/>
          </a:ln>
        </p:spPr>
        <p:txBody>
          <a:bodyPr wrap="square">
            <a:spAutoFit/>
          </a:bodyPr>
          <a:lstStyle/>
          <a:p>
            <a:pPr eaLnBrk="0" hangingPunct="0"/>
            <a:r>
              <a:rPr lang="en-US" sz="1100" dirty="0"/>
              <a:t>Existing NBI</a:t>
            </a:r>
          </a:p>
        </p:txBody>
      </p:sp>
      <p:sp>
        <p:nvSpPr>
          <p:cNvPr id="32" name="TextBox 31"/>
          <p:cNvSpPr txBox="1"/>
          <p:nvPr/>
        </p:nvSpPr>
        <p:spPr>
          <a:xfrm>
            <a:off x="283535" y="3123456"/>
            <a:ext cx="935665" cy="338554"/>
          </a:xfrm>
          <a:prstGeom prst="rect">
            <a:avLst/>
          </a:prstGeom>
          <a:noFill/>
        </p:spPr>
        <p:txBody>
          <a:bodyPr wrap="square" rtlCol="0">
            <a:spAutoFit/>
          </a:bodyPr>
          <a:lstStyle/>
          <a:p>
            <a:r>
              <a:rPr lang="en-US" sz="1600" dirty="0" smtClean="0">
                <a:solidFill>
                  <a:srgbClr val="C00000"/>
                </a:solidFill>
              </a:rPr>
              <a:t>top view</a:t>
            </a:r>
            <a:endParaRPr lang="en-US" sz="1600" dirty="0">
              <a:solidFill>
                <a:srgbClr val="C00000"/>
              </a:solidFill>
            </a:endParaRPr>
          </a:p>
        </p:txBody>
      </p:sp>
      <p:pic>
        <p:nvPicPr>
          <p:cNvPr id="33" name="Picture 16" descr="P1010577"/>
          <p:cNvPicPr>
            <a:picLocks noChangeAspect="1" noChangeArrowheads="1"/>
          </p:cNvPicPr>
          <p:nvPr/>
        </p:nvPicPr>
        <p:blipFill>
          <a:blip r:embed="rId5" cstate="print">
            <a:lum bright="10000"/>
            <a:extLst>
              <a:ext uri="{28A0092B-C50C-407E-A947-70E740481C1C}">
                <a14:useLocalDpi xmlns:a14="http://schemas.microsoft.com/office/drawing/2010/main" val="0"/>
              </a:ext>
            </a:extLst>
          </a:blip>
          <a:srcRect/>
          <a:stretch>
            <a:fillRect/>
          </a:stretch>
        </p:blipFill>
        <p:spPr bwMode="auto">
          <a:xfrm>
            <a:off x="228600" y="3614738"/>
            <a:ext cx="2322407" cy="3090862"/>
          </a:xfrm>
          <a:prstGeom prst="rect">
            <a:avLst/>
          </a:prstGeom>
          <a:noFill/>
          <a:ln w="4445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http://imgick.nj.com/home/njo-media/pgmain/img/the-times/photo/2012/01/-89a25c93a65c799c.jpg"/>
          <p:cNvPicPr>
            <a:picLocks noChangeAspect="1" noChangeArrowheads="1"/>
          </p:cNvPicPr>
          <p:nvPr/>
        </p:nvPicPr>
        <p:blipFill rotWithShape="1">
          <a:blip r:embed="rId6">
            <a:extLst>
              <a:ext uri="{28A0092B-C50C-407E-A947-70E740481C1C}">
                <a14:useLocalDpi xmlns:a14="http://schemas.microsoft.com/office/drawing/2010/main" val="0"/>
              </a:ext>
            </a:extLst>
          </a:blip>
          <a:srcRect l="997" t="10253" r="1562" b="24991"/>
          <a:stretch/>
        </p:blipFill>
        <p:spPr bwMode="auto">
          <a:xfrm>
            <a:off x="2743200" y="1295400"/>
            <a:ext cx="6181857" cy="2743201"/>
          </a:xfrm>
          <a:prstGeom prst="rect">
            <a:avLst/>
          </a:prstGeom>
          <a:noFill/>
          <a:ln w="19050" cmpd="thickThi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16"/>
          <p:cNvSpPr txBox="1">
            <a:spLocks noChangeArrowheads="1"/>
          </p:cNvSpPr>
          <p:nvPr/>
        </p:nvSpPr>
        <p:spPr bwMode="auto">
          <a:xfrm>
            <a:off x="228600" y="3636316"/>
            <a:ext cx="2322407" cy="646331"/>
          </a:xfrm>
          <a:prstGeom prst="rect">
            <a:avLst/>
          </a:prstGeom>
          <a:solidFill>
            <a:schemeClr val="bg1">
              <a:alpha val="39000"/>
            </a:schemeClr>
          </a:solidFill>
          <a:ln>
            <a:noFill/>
          </a:ln>
          <a:extLst/>
        </p:spPr>
        <p:txBody>
          <a:bodyPr wrap="square">
            <a:spAutoFit/>
          </a:bodyPr>
          <a:lstStyle>
            <a:lvl1pPr marL="231775" indent="-231775"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algn="ctr" eaLnBrk="1" hangingPunct="1"/>
            <a:r>
              <a:rPr lang="en-US" b="1" dirty="0">
                <a:solidFill>
                  <a:schemeClr val="accent4">
                    <a:lumMod val="50000"/>
                  </a:schemeClr>
                </a:solidFill>
                <a:latin typeface="+mn-lt"/>
              </a:rPr>
              <a:t>Beam box = 40 tons</a:t>
            </a:r>
          </a:p>
          <a:p>
            <a:pPr marL="0" indent="0" algn="ctr" eaLnBrk="1" hangingPunct="1"/>
            <a:r>
              <a:rPr lang="en-US" b="1" dirty="0">
                <a:solidFill>
                  <a:schemeClr val="accent4">
                    <a:lumMod val="50000"/>
                  </a:schemeClr>
                </a:solidFill>
                <a:latin typeface="+mn-lt"/>
              </a:rPr>
              <a:t>Lid = 14 </a:t>
            </a:r>
            <a:r>
              <a:rPr lang="en-US" b="1" dirty="0" smtClean="0">
                <a:solidFill>
                  <a:schemeClr val="accent4">
                    <a:lumMod val="50000"/>
                  </a:schemeClr>
                </a:solidFill>
                <a:latin typeface="+mn-lt"/>
              </a:rPr>
              <a:t>tons</a:t>
            </a:r>
            <a:endParaRPr lang="en-US" b="1" dirty="0">
              <a:solidFill>
                <a:srgbClr val="0000FF"/>
              </a:solidFill>
              <a:latin typeface="+mn-lt"/>
            </a:endParaRPr>
          </a:p>
        </p:txBody>
      </p:sp>
      <p:sp>
        <p:nvSpPr>
          <p:cNvPr id="2" name="Rectangle 1"/>
          <p:cNvSpPr/>
          <p:nvPr/>
        </p:nvSpPr>
        <p:spPr>
          <a:xfrm>
            <a:off x="6400800" y="4139625"/>
            <a:ext cx="2615891" cy="584775"/>
          </a:xfrm>
          <a:prstGeom prst="rect">
            <a:avLst/>
          </a:prstGeom>
          <a:noFill/>
        </p:spPr>
        <p:txBody>
          <a:bodyPr wrap="square" lIns="91440" tIns="45720" rIns="91440" bIns="45720">
            <a:spAutoFit/>
          </a:bodyPr>
          <a:lstStyle/>
          <a:p>
            <a:pPr algn="ctr"/>
            <a:r>
              <a:rPr lang="en-US" sz="32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Upgrades:</a:t>
            </a:r>
            <a:endParaRPr lang="en-US" sz="3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4" name="Slide Number Placeholder 3"/>
          <p:cNvSpPr>
            <a:spLocks noGrp="1"/>
          </p:cNvSpPr>
          <p:nvPr>
            <p:ph type="sldNum" sz="quarter" idx="12"/>
          </p:nvPr>
        </p:nvSpPr>
        <p:spPr/>
        <p:txBody>
          <a:bodyPr/>
          <a:lstStyle/>
          <a:p>
            <a:fld id="{4D209A34-5889-4E16-8BD0-8C9F0C75090B}" type="slidenum">
              <a:rPr lang="en-US" smtClean="0"/>
              <a:pPr/>
              <a:t>13</a:t>
            </a:fld>
            <a:endParaRPr lang="en-US"/>
          </a:p>
        </p:txBody>
      </p:sp>
      <p:sp>
        <p:nvSpPr>
          <p:cNvPr id="35" name="Slide Number Placeholder 8"/>
          <p:cNvSpPr txBox="1">
            <a:spLocks/>
          </p:cNvSpPr>
          <p:nvPr/>
        </p:nvSpPr>
        <p:spPr>
          <a:xfrm>
            <a:off x="8767763" y="6670437"/>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13</a:t>
            </a:fld>
            <a:endParaRPr lang="en-US" dirty="0"/>
          </a:p>
        </p:txBody>
      </p:sp>
    </p:spTree>
    <p:extLst>
      <p:ext uri="{BB962C8B-B14F-4D97-AF65-F5344CB8AC3E}">
        <p14:creationId xmlns:p14="http://schemas.microsoft.com/office/powerpoint/2010/main" val="281047933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257800"/>
            <a:ext cx="9144000" cy="160020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txBox="1">
            <a:spLocks/>
          </p:cNvSpPr>
          <p:nvPr/>
        </p:nvSpPr>
        <p:spPr bwMode="auto">
          <a:xfrm>
            <a:off x="2812611" y="171864"/>
            <a:ext cx="6026589"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i="1" u="none" strike="noStrike" kern="0" cap="none" spc="0" normalizeH="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NSTX-U</a:t>
            </a:r>
            <a:endParaRPr kumimoji="0" lang="en-US" sz="2800"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
        <p:nvSpPr>
          <p:cNvPr id="11" name="Content Placeholder 2"/>
          <p:cNvSpPr>
            <a:spLocks noGrp="1"/>
          </p:cNvSpPr>
          <p:nvPr>
            <p:ph idx="1"/>
          </p:nvPr>
        </p:nvSpPr>
        <p:spPr>
          <a:xfrm>
            <a:off x="3962400" y="1295400"/>
            <a:ext cx="5029785" cy="4648200"/>
          </a:xfrm>
        </p:spPr>
        <p:txBody>
          <a:bodyPr>
            <a:noAutofit/>
          </a:bodyPr>
          <a:lstStyle/>
          <a:p>
            <a:pPr marL="0" lvl="1" indent="-342900" algn="ctr">
              <a:lnSpc>
                <a:spcPct val="110000"/>
              </a:lnSpc>
              <a:spcBef>
                <a:spcPts val="0"/>
              </a:spcBef>
              <a:spcAft>
                <a:spcPts val="1200"/>
              </a:spcAft>
              <a:buFontTx/>
              <a:buNone/>
              <a:defRPr/>
            </a:pPr>
            <a:r>
              <a:rPr lang="en-US" sz="2000" b="1" dirty="0" smtClean="0"/>
              <a:t>FY 2015 budget highlights</a:t>
            </a:r>
            <a:endParaRPr lang="en-US" sz="1600" dirty="0" smtClean="0"/>
          </a:p>
          <a:p>
            <a:pPr marL="0" lvl="2" indent="0">
              <a:lnSpc>
                <a:spcPct val="110000"/>
              </a:lnSpc>
              <a:spcBef>
                <a:spcPts val="0"/>
              </a:spcBef>
              <a:spcAft>
                <a:spcPts val="1200"/>
              </a:spcAft>
              <a:buNone/>
              <a:defRPr/>
            </a:pPr>
            <a:r>
              <a:rPr lang="en-US" sz="1600" b="1" dirty="0"/>
              <a:t>NSTX </a:t>
            </a:r>
            <a:r>
              <a:rPr lang="en-US" sz="1600" b="1" dirty="0" smtClean="0"/>
              <a:t>Upgrade Project: </a:t>
            </a:r>
            <a:r>
              <a:rPr lang="en-US" sz="1600" dirty="0" smtClean="0"/>
              <a:t>On </a:t>
            </a:r>
            <a:r>
              <a:rPr lang="en-US" sz="1600" dirty="0"/>
              <a:t>track for project completion </a:t>
            </a:r>
            <a:r>
              <a:rPr lang="en-US" sz="1600" dirty="0" smtClean="0"/>
              <a:t>by or </a:t>
            </a:r>
            <a:r>
              <a:rPr lang="en-US" sz="1600" dirty="0"/>
              <a:t>ahead of </a:t>
            </a:r>
            <a:r>
              <a:rPr lang="en-US" sz="1600" dirty="0" smtClean="0"/>
              <a:t>the agreed-upon </a:t>
            </a:r>
            <a:r>
              <a:rPr lang="en-US" sz="1600" dirty="0"/>
              <a:t>baseline</a:t>
            </a:r>
            <a:r>
              <a:rPr lang="en-US" sz="1600" dirty="0" smtClean="0"/>
              <a:t>.</a:t>
            </a:r>
          </a:p>
          <a:p>
            <a:pPr marL="0" lvl="2" indent="0">
              <a:lnSpc>
                <a:spcPct val="110000"/>
              </a:lnSpc>
              <a:spcBef>
                <a:spcPts val="0"/>
              </a:spcBef>
              <a:spcAft>
                <a:spcPts val="1200"/>
              </a:spcAft>
              <a:buNone/>
              <a:defRPr/>
            </a:pPr>
            <a:r>
              <a:rPr lang="en-US" sz="1600" b="1" dirty="0" smtClean="0"/>
              <a:t>NSTX </a:t>
            </a:r>
            <a:r>
              <a:rPr lang="en-US" sz="1600" b="1" dirty="0"/>
              <a:t>Facility Operations and </a:t>
            </a:r>
            <a:r>
              <a:rPr lang="en-US" sz="1600" b="1" dirty="0" smtClean="0"/>
              <a:t>Research: </a:t>
            </a:r>
            <a:r>
              <a:rPr lang="en-US" sz="1600" dirty="0" smtClean="0"/>
              <a:t>Funding is </a:t>
            </a:r>
            <a:r>
              <a:rPr lang="en-US" sz="1600" dirty="0"/>
              <a:t>ramped up to prepare the power supplies, diagnostics, auxiliary heating systems, etc</a:t>
            </a:r>
            <a:r>
              <a:rPr lang="en-US" sz="1600" dirty="0" smtClean="0"/>
              <a:t>., </a:t>
            </a:r>
            <a:r>
              <a:rPr lang="en-US" sz="1600" dirty="0"/>
              <a:t>for </a:t>
            </a:r>
            <a:r>
              <a:rPr lang="en-US" sz="1600" dirty="0" smtClean="0"/>
              <a:t>rapid resumption </a:t>
            </a:r>
            <a:r>
              <a:rPr lang="en-US" sz="1600" dirty="0"/>
              <a:t>of research operations upon project completion </a:t>
            </a:r>
            <a:r>
              <a:rPr lang="en-US" sz="1600" dirty="0" smtClean="0"/>
              <a:t>and to support 18 weeks of operation for the NSTX-U research program. </a:t>
            </a:r>
            <a:endParaRPr lang="en-US" sz="1050" dirty="0" smtClean="0"/>
          </a:p>
        </p:txBody>
      </p:sp>
      <p:sp>
        <p:nvSpPr>
          <p:cNvPr id="12" name="TextBox 11"/>
          <p:cNvSpPr txBox="1"/>
          <p:nvPr/>
        </p:nvSpPr>
        <p:spPr>
          <a:xfrm>
            <a:off x="228600" y="5362575"/>
            <a:ext cx="8610600" cy="1323439"/>
          </a:xfrm>
          <a:prstGeom prst="rect">
            <a:avLst/>
          </a:prstGeom>
          <a:noFill/>
        </p:spPr>
        <p:txBody>
          <a:bodyPr wrap="square" rtlCol="0">
            <a:spAutoFit/>
          </a:bodyPr>
          <a:lstStyle/>
          <a:p>
            <a:r>
              <a:rPr lang="en-US" sz="2000" dirty="0" smtClean="0"/>
              <a:t>The NSTX program will contribute to science important for ITER and deepening understanding of plasma confinement, control, and optimization. This includes being used to evaluate the potential of the ST for achieving the high plasma performance required for a Fusion Nuclear Science Facility. </a:t>
            </a:r>
            <a:endParaRPr lang="en-US" sz="2000" dirty="0"/>
          </a:p>
        </p:txBody>
      </p:sp>
      <p:graphicFrame>
        <p:nvGraphicFramePr>
          <p:cNvPr id="13" name="Table 12"/>
          <p:cNvGraphicFramePr>
            <a:graphicFrameLocks noGrp="1"/>
          </p:cNvGraphicFramePr>
          <p:nvPr>
            <p:extLst>
              <p:ext uri="{D42A27DB-BD31-4B8C-83A1-F6EECF244321}">
                <p14:modId xmlns:p14="http://schemas.microsoft.com/office/powerpoint/2010/main" val="646143674"/>
              </p:ext>
            </p:extLst>
          </p:nvPr>
        </p:nvGraphicFramePr>
        <p:xfrm>
          <a:off x="152400" y="1295400"/>
          <a:ext cx="3657600" cy="889000"/>
        </p:xfrm>
        <a:graphic>
          <a:graphicData uri="http://schemas.openxmlformats.org/drawingml/2006/table">
            <a:tbl>
              <a:tblPr firstRow="1" bandRow="1">
                <a:tableStyleId>{5C22544A-7EE6-4342-B048-85BDC9FD1C3A}</a:tableStyleId>
              </a:tblPr>
              <a:tblGrid>
                <a:gridCol w="1219200"/>
                <a:gridCol w="1219200"/>
                <a:gridCol w="1219200"/>
              </a:tblGrid>
              <a:tr h="190032">
                <a:tc>
                  <a:txBody>
                    <a:bodyPr/>
                    <a:lstStyle/>
                    <a:p>
                      <a:r>
                        <a:rPr lang="en-US" sz="1400" b="1" dirty="0" smtClean="0">
                          <a:solidFill>
                            <a:schemeClr val="bg1"/>
                          </a:solidFill>
                        </a:rPr>
                        <a:t>Research</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NSTX</a:t>
                      </a:r>
                      <a:endParaRPr lang="en-US" sz="1600" dirty="0"/>
                    </a:p>
                  </a:txBody>
                  <a:tcPr/>
                </a:tc>
                <a:tc>
                  <a:txBody>
                    <a:bodyPr/>
                    <a:lstStyle/>
                    <a:p>
                      <a:r>
                        <a:rPr lang="en-US" sz="1600" dirty="0" smtClean="0"/>
                        <a:t>22,056</a:t>
                      </a:r>
                      <a:endParaRPr lang="en-US" sz="1600" dirty="0"/>
                    </a:p>
                  </a:txBody>
                  <a:tcPr/>
                </a:tc>
                <a:tc>
                  <a:txBody>
                    <a:bodyPr/>
                    <a:lstStyle/>
                    <a:p>
                      <a:r>
                        <a:rPr lang="en-US" sz="1600" dirty="0" smtClean="0"/>
                        <a:t>26,000</a:t>
                      </a:r>
                      <a:endParaRPr lang="en-US" sz="1600"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154217850"/>
              </p:ext>
            </p:extLst>
          </p:nvPr>
        </p:nvGraphicFramePr>
        <p:xfrm>
          <a:off x="152400" y="2286000"/>
          <a:ext cx="3657601" cy="889000"/>
        </p:xfrm>
        <a:graphic>
          <a:graphicData uri="http://schemas.openxmlformats.org/drawingml/2006/table">
            <a:tbl>
              <a:tblPr firstRow="1" bandRow="1">
                <a:tableStyleId>{5C22544A-7EE6-4342-B048-85BDC9FD1C3A}</a:tableStyleId>
              </a:tblPr>
              <a:tblGrid>
                <a:gridCol w="1219200"/>
                <a:gridCol w="1219201"/>
                <a:gridCol w="1219200"/>
              </a:tblGrid>
              <a:tr h="0">
                <a:tc>
                  <a:txBody>
                    <a:bodyPr/>
                    <a:lstStyle/>
                    <a:p>
                      <a:r>
                        <a:rPr lang="en-US" sz="1400" b="1" dirty="0" smtClean="0">
                          <a:solidFill>
                            <a:schemeClr val="bg1"/>
                          </a:solidFill>
                        </a:rPr>
                        <a:t>Operations</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NSTX</a:t>
                      </a:r>
                      <a:endParaRPr lang="en-US" sz="1600" dirty="0"/>
                    </a:p>
                  </a:txBody>
                  <a:tcPr/>
                </a:tc>
                <a:tc>
                  <a:txBody>
                    <a:bodyPr/>
                    <a:lstStyle/>
                    <a:p>
                      <a:r>
                        <a:rPr lang="en-US" sz="1600" dirty="0" smtClean="0"/>
                        <a:t>16,600</a:t>
                      </a:r>
                      <a:endParaRPr lang="en-US" sz="1600" dirty="0"/>
                    </a:p>
                  </a:txBody>
                  <a:tcPr/>
                </a:tc>
                <a:tc>
                  <a:txBody>
                    <a:bodyPr/>
                    <a:lstStyle/>
                    <a:p>
                      <a:r>
                        <a:rPr lang="en-US" sz="1600" dirty="0" smtClean="0"/>
                        <a:t>33,884</a:t>
                      </a:r>
                      <a:endParaRPr lang="en-US" sz="1600"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150206536"/>
              </p:ext>
            </p:extLst>
          </p:nvPr>
        </p:nvGraphicFramePr>
        <p:xfrm>
          <a:off x="152400" y="3276600"/>
          <a:ext cx="3657600" cy="1106299"/>
        </p:xfrm>
        <a:graphic>
          <a:graphicData uri="http://schemas.openxmlformats.org/drawingml/2006/table">
            <a:tbl>
              <a:tblPr firstRow="1" bandRow="1">
                <a:tableStyleId>{5C22544A-7EE6-4342-B048-85BDC9FD1C3A}</a:tableStyleId>
              </a:tblPr>
              <a:tblGrid>
                <a:gridCol w="1219200"/>
                <a:gridCol w="1219200"/>
                <a:gridCol w="1219200"/>
              </a:tblGrid>
              <a:tr h="527179">
                <a:tc>
                  <a:txBody>
                    <a:bodyPr/>
                    <a:lstStyle/>
                    <a:p>
                      <a:r>
                        <a:rPr lang="en-US" sz="1400" b="1" dirty="0" smtClean="0">
                          <a:solidFill>
                            <a:schemeClr val="bg1"/>
                          </a:solidFill>
                        </a:rPr>
                        <a:t>Construction</a:t>
                      </a:r>
                      <a:r>
                        <a:rPr lang="en-US" sz="1400" b="1" baseline="0" dirty="0" smtClean="0">
                          <a:solidFill>
                            <a:schemeClr val="bg1"/>
                          </a:solidFill>
                        </a:rPr>
                        <a:t> Projects</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NSTX Upgrade</a:t>
                      </a:r>
                      <a:endParaRPr lang="en-US" sz="1600" dirty="0"/>
                    </a:p>
                  </a:txBody>
                  <a:tcPr/>
                </a:tc>
                <a:tc>
                  <a:txBody>
                    <a:bodyPr/>
                    <a:lstStyle/>
                    <a:p>
                      <a:r>
                        <a:rPr lang="en-US" sz="1600" dirty="0" smtClean="0"/>
                        <a:t>23,700</a:t>
                      </a:r>
                      <a:endParaRPr lang="en-US" sz="1600" dirty="0"/>
                    </a:p>
                  </a:txBody>
                  <a:tcPr/>
                </a:tc>
                <a:tc>
                  <a:txBody>
                    <a:bodyPr/>
                    <a:lstStyle/>
                    <a:p>
                      <a:r>
                        <a:rPr lang="en-US" sz="1600" dirty="0" smtClean="0"/>
                        <a:t>3,470</a:t>
                      </a:r>
                      <a:endParaRPr lang="en-US" sz="1600" dirty="0"/>
                    </a:p>
                  </a:txBody>
                  <a:tcPr/>
                </a:tc>
              </a:tr>
            </a:tbl>
          </a:graphicData>
        </a:graphic>
      </p:graphicFrame>
      <p:sp>
        <p:nvSpPr>
          <p:cNvPr id="9" name="Slide Number Placeholder 8"/>
          <p:cNvSpPr>
            <a:spLocks noGrp="1"/>
          </p:cNvSpPr>
          <p:nvPr>
            <p:ph type="sldNum" sz="quarter" idx="4294967295"/>
          </p:nvPr>
        </p:nvSpPr>
        <p:spPr>
          <a:xfrm>
            <a:off x="8767763" y="6619875"/>
            <a:ext cx="376237" cy="238125"/>
          </a:xfrm>
          <a:prstGeom prst="rect">
            <a:avLst/>
          </a:prstGeom>
        </p:spPr>
        <p:txBody>
          <a:bodyPr/>
          <a:lstStyle/>
          <a:p>
            <a:pPr>
              <a:defRPr/>
            </a:pPr>
            <a:fld id="{0E35970C-66DA-42B4-8591-6E363A3B576E}" type="slidenum">
              <a:rPr lang="en-US" sz="1400" smtClean="0"/>
              <a:pPr>
                <a:defRPr/>
              </a:pPr>
              <a:t>14</a:t>
            </a:fld>
            <a:endParaRPr lang="en-US" sz="1400" dirty="0"/>
          </a:p>
        </p:txBody>
      </p:sp>
    </p:spTree>
    <p:extLst>
      <p:ext uri="{BB962C8B-B14F-4D97-AF65-F5344CB8AC3E}">
        <p14:creationId xmlns:p14="http://schemas.microsoft.com/office/powerpoint/2010/main" val="407512041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Callout 11"/>
          <p:cNvSpPr/>
          <p:nvPr/>
        </p:nvSpPr>
        <p:spPr>
          <a:xfrm>
            <a:off x="2514600" y="1676400"/>
            <a:ext cx="3413783" cy="1920289"/>
          </a:xfrm>
          <a:prstGeom prst="rightArrowCallout">
            <a:avLst>
              <a:gd name="adj1" fmla="val 25000"/>
              <a:gd name="adj2" fmla="val 25000"/>
              <a:gd name="adj3" fmla="val 25000"/>
              <a:gd name="adj4" fmla="val 81524"/>
            </a:avLst>
          </a:prstGeom>
          <a:gradFill>
            <a:gsLst>
              <a:gs pos="0">
                <a:schemeClr val="accent1">
                  <a:lumMod val="60000"/>
                  <a:lumOff val="40000"/>
                </a:schemeClr>
              </a:gs>
              <a:gs pos="50000">
                <a:schemeClr val="accent1">
                  <a:lumMod val="40000"/>
                  <a:lumOff val="60000"/>
                </a:schemeClr>
              </a:gs>
              <a:gs pos="100000">
                <a:schemeClr val="accent1">
                  <a:tint val="23500"/>
                  <a:satMod val="160000"/>
                </a:schemeClr>
              </a:gs>
            </a:gsLst>
            <a:lin ang="5400000" scaled="0"/>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19800" y="1678314"/>
            <a:ext cx="2971800" cy="39064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Callout 38"/>
          <p:cNvSpPr/>
          <p:nvPr/>
        </p:nvSpPr>
        <p:spPr>
          <a:xfrm>
            <a:off x="2514599" y="3598604"/>
            <a:ext cx="3413783" cy="1986184"/>
          </a:xfrm>
          <a:prstGeom prst="rightArrowCallout">
            <a:avLst>
              <a:gd name="adj1" fmla="val 25000"/>
              <a:gd name="adj2" fmla="val 25000"/>
              <a:gd name="adj3" fmla="val 25000"/>
              <a:gd name="adj4" fmla="val 81524"/>
            </a:avLst>
          </a:prstGeom>
          <a:gradFill flip="none" rotWithShape="1">
            <a:gsLst>
              <a:gs pos="100000">
                <a:schemeClr val="accent3">
                  <a:lumMod val="75000"/>
                </a:schemeClr>
              </a:gs>
              <a:gs pos="50000">
                <a:schemeClr val="accent3">
                  <a:lumMod val="40000"/>
                  <a:lumOff val="60000"/>
                </a:schemeClr>
              </a:gs>
              <a:gs pos="0">
                <a:schemeClr val="accent1">
                  <a:tint val="23500"/>
                  <a:satMod val="160000"/>
                </a:schemeClr>
              </a:gs>
            </a:gsLst>
            <a:lin ang="54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788" y="3934535"/>
            <a:ext cx="1499012" cy="160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itle 1"/>
          <p:cNvSpPr>
            <a:spLocks noGrp="1"/>
          </p:cNvSpPr>
          <p:nvPr>
            <p:ph type="title"/>
          </p:nvPr>
        </p:nvSpPr>
        <p:spPr>
          <a:xfrm>
            <a:off x="2590800" y="76200"/>
            <a:ext cx="6477000" cy="917864"/>
          </a:xfrm>
        </p:spPr>
        <p:txBody>
          <a:bodyPr>
            <a:noAutofit/>
          </a:bodyPr>
          <a:lstStyle/>
          <a:p>
            <a:pPr eaLnBrk="1" hangingPunct="1"/>
            <a:r>
              <a:rPr lang="en-US" i="1" dirty="0" smtClean="0">
                <a:cs typeface="Arial" panose="020B0604020202020204" pitchFamily="34" charset="0"/>
              </a:rPr>
              <a:t>DIII-D and NSTX are a </a:t>
            </a:r>
            <a:br>
              <a:rPr lang="en-US" i="1" dirty="0" smtClean="0">
                <a:cs typeface="Arial" panose="020B0604020202020204" pitchFamily="34" charset="0"/>
              </a:rPr>
            </a:br>
            <a:r>
              <a:rPr lang="en-US" i="1" dirty="0" smtClean="0">
                <a:cs typeface="Arial" panose="020B0604020202020204" pitchFamily="34" charset="0"/>
              </a:rPr>
              <a:t>scientifically powerful </a:t>
            </a:r>
            <a:r>
              <a:rPr lang="en-US" i="1" dirty="0">
                <a:cs typeface="Arial" panose="020B0604020202020204" pitchFamily="34" charset="0"/>
              </a:rPr>
              <a:t>p</a:t>
            </a:r>
            <a:r>
              <a:rPr lang="en-US" i="1" dirty="0" smtClean="0">
                <a:cs typeface="Arial" panose="020B0604020202020204" pitchFamily="34" charset="0"/>
              </a:rPr>
              <a:t>air</a:t>
            </a:r>
          </a:p>
        </p:txBody>
      </p:sp>
      <p:sp>
        <p:nvSpPr>
          <p:cNvPr id="13" name="TextBox 9"/>
          <p:cNvSpPr txBox="1">
            <a:spLocks noChangeArrowheads="1"/>
          </p:cNvSpPr>
          <p:nvPr/>
        </p:nvSpPr>
        <p:spPr bwMode="auto">
          <a:xfrm>
            <a:off x="287982" y="5943600"/>
            <a:ext cx="8627418"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ヒラギノ角ゴ Pro W3" pitchFamily="48" charset="-128"/>
              </a:defRPr>
            </a:lvl1pPr>
            <a:lvl2pPr marL="742950" indent="-285750">
              <a:defRPr sz="2400">
                <a:solidFill>
                  <a:schemeClr val="tx1"/>
                </a:solidFill>
                <a:latin typeface="Arial" pitchFamily="34" charset="0"/>
                <a:ea typeface="ヒラギノ角ゴ Pro W3" pitchFamily="48" charset="-128"/>
              </a:defRPr>
            </a:lvl2pPr>
            <a:lvl3pPr marL="1143000" indent="-228600">
              <a:defRPr sz="2400">
                <a:solidFill>
                  <a:schemeClr val="tx1"/>
                </a:solidFill>
                <a:latin typeface="Arial" pitchFamily="34" charset="0"/>
                <a:ea typeface="ヒラギノ角ゴ Pro W3" pitchFamily="48" charset="-128"/>
              </a:defRPr>
            </a:lvl3pPr>
            <a:lvl4pPr marL="1600200" indent="-228600">
              <a:defRPr sz="2400">
                <a:solidFill>
                  <a:schemeClr val="tx1"/>
                </a:solidFill>
                <a:latin typeface="Arial" pitchFamily="34" charset="0"/>
                <a:ea typeface="ヒラギノ角ゴ Pro W3" pitchFamily="48" charset="-128"/>
              </a:defRPr>
            </a:lvl4pPr>
            <a:lvl5pPr marL="2057400" indent="-228600">
              <a:defRPr sz="2400">
                <a:solidFill>
                  <a:schemeClr val="tx1"/>
                </a:solidFill>
                <a:latin typeface="Arial" pitchFamily="34" charset="0"/>
                <a:ea typeface="ヒラギノ角ゴ Pro W3" pitchFamily="48"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48" charset="-128"/>
              </a:defRPr>
            </a:lvl9pPr>
          </a:lstStyle>
          <a:p>
            <a:pPr>
              <a:lnSpc>
                <a:spcPct val="95000"/>
              </a:lnSpc>
            </a:pPr>
            <a:r>
              <a:rPr lang="en-US" sz="1800" i="1" dirty="0">
                <a:cs typeface="Arial" pitchFamily="34" charset="0"/>
              </a:rPr>
              <a:t>Together</a:t>
            </a:r>
            <a:r>
              <a:rPr lang="en-US" sz="1800" dirty="0">
                <a:cs typeface="Arial" pitchFamily="34" charset="0"/>
              </a:rPr>
              <a:t>, </a:t>
            </a:r>
            <a:r>
              <a:rPr lang="en-US" sz="1800" dirty="0" smtClean="0">
                <a:cs typeface="Arial" pitchFamily="34" charset="0"/>
              </a:rPr>
              <a:t>these facilities provide </a:t>
            </a:r>
            <a:r>
              <a:rPr lang="en-US" sz="1800" dirty="0">
                <a:cs typeface="Arial" pitchFamily="34" charset="0"/>
              </a:rPr>
              <a:t>access to </a:t>
            </a:r>
            <a:r>
              <a:rPr lang="en-US" sz="1800" dirty="0" smtClean="0">
                <a:cs typeface="Arial" pitchFamily="34" charset="0"/>
              </a:rPr>
              <a:t>an extended </a:t>
            </a:r>
            <a:r>
              <a:rPr lang="en-US" sz="1800" dirty="0">
                <a:cs typeface="Arial" pitchFamily="34" charset="0"/>
              </a:rPr>
              <a:t>range of key physics </a:t>
            </a:r>
            <a:r>
              <a:rPr lang="en-US" sz="1800" dirty="0" smtClean="0">
                <a:cs typeface="Arial" pitchFamily="34" charset="0"/>
              </a:rPr>
              <a:t>parameters</a:t>
            </a:r>
            <a:endParaRPr lang="en-US" sz="1800" dirty="0">
              <a:cs typeface="Arial" pitchFamily="34" charset="0"/>
            </a:endParaRPr>
          </a:p>
        </p:txBody>
      </p:sp>
      <p:sp>
        <p:nvSpPr>
          <p:cNvPr id="3" name="TextBox 2"/>
          <p:cNvSpPr txBox="1"/>
          <p:nvPr/>
        </p:nvSpPr>
        <p:spPr>
          <a:xfrm>
            <a:off x="2526353" y="1828800"/>
            <a:ext cx="2731447" cy="1025922"/>
          </a:xfrm>
          <a:prstGeom prst="rect">
            <a:avLst/>
          </a:prstGeom>
          <a:noFill/>
        </p:spPr>
        <p:txBody>
          <a:bodyPr wrap="square" rtlCol="0">
            <a:spAutoFit/>
          </a:bodyPr>
          <a:lstStyle/>
          <a:p>
            <a:pPr marL="182880" indent="-182880">
              <a:spcAft>
                <a:spcPts val="800"/>
              </a:spcAft>
              <a:buFont typeface="Arial" panose="020B0604020202020204" pitchFamily="34" charset="0"/>
              <a:buChar char="•"/>
              <a:defRPr/>
            </a:pPr>
            <a:r>
              <a:rPr lang="en-US" dirty="0">
                <a:ea typeface="ＭＳ Ｐゴシック" charset="0"/>
                <a:cs typeface="Arial" panose="020B0604020202020204" pitchFamily="34" charset="0"/>
              </a:rPr>
              <a:t>Transport in ITER burning plasma regime</a:t>
            </a:r>
          </a:p>
          <a:p>
            <a:pPr marL="182880" indent="-182880">
              <a:spcAft>
                <a:spcPts val="800"/>
              </a:spcAft>
              <a:buFont typeface="Arial" panose="020B0604020202020204" pitchFamily="34" charset="0"/>
              <a:buChar char="•"/>
              <a:defRPr/>
            </a:pPr>
            <a:r>
              <a:rPr lang="en-US" dirty="0">
                <a:ea typeface="ＭＳ Ｐゴシック" charset="0"/>
                <a:cs typeface="Arial" panose="020B0604020202020204" pitchFamily="34" charset="0"/>
              </a:rPr>
              <a:t>Advanced s</a:t>
            </a:r>
            <a:r>
              <a:rPr lang="en-US" dirty="0" smtClean="0">
                <a:ea typeface="ＭＳ Ｐゴシック" charset="0"/>
                <a:cs typeface="Arial" panose="020B0604020202020204" pitchFamily="34" charset="0"/>
              </a:rPr>
              <a:t>cenarios</a:t>
            </a:r>
            <a:endParaRPr lang="en-US" i="1" dirty="0">
              <a:cs typeface="Arial" panose="020B0604020202020204" pitchFamily="34" charset="0"/>
            </a:endParaRPr>
          </a:p>
        </p:txBody>
      </p:sp>
      <p:sp>
        <p:nvSpPr>
          <p:cNvPr id="4" name="TextBox 3"/>
          <p:cNvSpPr txBox="1"/>
          <p:nvPr/>
        </p:nvSpPr>
        <p:spPr>
          <a:xfrm>
            <a:off x="2514600" y="3814429"/>
            <a:ext cx="2737672" cy="1748171"/>
          </a:xfrm>
          <a:prstGeom prst="rect">
            <a:avLst/>
          </a:prstGeom>
          <a:noFill/>
        </p:spPr>
        <p:txBody>
          <a:bodyPr wrap="square" rtlCol="0">
            <a:spAutoFit/>
          </a:bodyPr>
          <a:lstStyle/>
          <a:p>
            <a:pPr marL="182880" indent="-182880">
              <a:lnSpc>
                <a:spcPct val="95000"/>
              </a:lnSpc>
              <a:spcAft>
                <a:spcPts val="600"/>
              </a:spcAft>
              <a:buFont typeface="Arial" panose="020B0604020202020204" pitchFamily="34" charset="0"/>
              <a:buChar char="•"/>
              <a:defRPr/>
            </a:pPr>
            <a:r>
              <a:rPr lang="en-US" dirty="0" smtClean="0">
                <a:ea typeface="ＭＳ Ｐゴシック" charset="0"/>
                <a:cs typeface="Arial" panose="020B0604020202020204" pitchFamily="34" charset="0"/>
              </a:rPr>
              <a:t>Fast </a:t>
            </a:r>
            <a:r>
              <a:rPr lang="en-US" dirty="0">
                <a:ea typeface="ＭＳ Ｐゴシック" charset="0"/>
                <a:cs typeface="Arial" panose="020B0604020202020204" pitchFamily="34" charset="0"/>
              </a:rPr>
              <a:t>ion parameter space overlaps and extends beyond ITER in </a:t>
            </a:r>
            <a:r>
              <a:rPr lang="en-US" dirty="0" err="1">
                <a:ea typeface="ＭＳ Ｐゴシック" charset="0"/>
                <a:cs typeface="Arial" panose="020B0604020202020204" pitchFamily="34" charset="0"/>
              </a:rPr>
              <a:t>V</a:t>
            </a:r>
            <a:r>
              <a:rPr lang="en-US" baseline="-25000" dirty="0" err="1">
                <a:ea typeface="ＭＳ Ｐゴシック" charset="0"/>
                <a:cs typeface="Arial" panose="020B0604020202020204" pitchFamily="34" charset="0"/>
              </a:rPr>
              <a:t>fast</a:t>
            </a:r>
            <a:r>
              <a:rPr lang="en-US" dirty="0">
                <a:ea typeface="ＭＳ Ｐゴシック" charset="0"/>
                <a:cs typeface="Arial" panose="020B0604020202020204" pitchFamily="34" charset="0"/>
              </a:rPr>
              <a:t>/</a:t>
            </a:r>
            <a:r>
              <a:rPr lang="en-US" dirty="0" err="1">
                <a:ea typeface="ＭＳ Ｐゴシック" charset="0"/>
                <a:cs typeface="Arial" panose="020B0604020202020204" pitchFamily="34" charset="0"/>
              </a:rPr>
              <a:t>V</a:t>
            </a:r>
            <a:r>
              <a:rPr lang="en-US" baseline="-25000" dirty="0" err="1">
                <a:ea typeface="ＭＳ Ｐゴシック" charset="0"/>
                <a:cs typeface="Arial" panose="020B0604020202020204" pitchFamily="34" charset="0"/>
              </a:rPr>
              <a:t>alfven</a:t>
            </a:r>
            <a:r>
              <a:rPr lang="en-US" dirty="0">
                <a:ea typeface="ＭＳ Ｐゴシック" charset="0"/>
                <a:cs typeface="Arial" panose="020B0604020202020204" pitchFamily="34" charset="0"/>
              </a:rPr>
              <a:t> and </a:t>
            </a:r>
            <a:r>
              <a:rPr lang="en-US" dirty="0" err="1" smtClean="0">
                <a:latin typeface="Symbol" panose="05050102010706020507" pitchFamily="18" charset="2"/>
                <a:ea typeface="ＭＳ Ｐゴシック" charset="0"/>
                <a:cs typeface="Arial" panose="020B0604020202020204" pitchFamily="34" charset="0"/>
              </a:rPr>
              <a:t>b</a:t>
            </a:r>
            <a:r>
              <a:rPr lang="en-US" baseline="-25000" dirty="0" err="1" smtClean="0">
                <a:latin typeface="Arial" panose="020B0604020202020204" pitchFamily="34" charset="0"/>
                <a:ea typeface="ＭＳ Ｐゴシック" charset="0"/>
                <a:cs typeface="Arial" panose="020B0604020202020204" pitchFamily="34" charset="0"/>
              </a:rPr>
              <a:t>fast</a:t>
            </a:r>
            <a:r>
              <a:rPr lang="en-US" dirty="0" smtClean="0">
                <a:latin typeface="Arial" panose="020B0604020202020204" pitchFamily="34" charset="0"/>
                <a:ea typeface="ＭＳ Ｐゴシック" charset="0"/>
                <a:cs typeface="Arial" panose="020B0604020202020204" pitchFamily="34" charset="0"/>
              </a:rPr>
              <a:t>/</a:t>
            </a:r>
            <a:r>
              <a:rPr lang="en-US" dirty="0" err="1" smtClean="0">
                <a:latin typeface="Symbol" panose="05050102010706020507" pitchFamily="18" charset="2"/>
                <a:ea typeface="ＭＳ Ｐゴシック" charset="0"/>
                <a:cs typeface="Arial" panose="020B0604020202020204" pitchFamily="34" charset="0"/>
              </a:rPr>
              <a:t>b</a:t>
            </a:r>
            <a:r>
              <a:rPr lang="en-US" baseline="-25000" dirty="0" err="1" smtClean="0">
                <a:latin typeface="Arial" panose="020B0604020202020204" pitchFamily="34" charset="0"/>
                <a:ea typeface="ＭＳ Ｐゴシック" charset="0"/>
                <a:cs typeface="Arial" panose="020B0604020202020204" pitchFamily="34" charset="0"/>
              </a:rPr>
              <a:t>tot</a:t>
            </a:r>
            <a:endParaRPr lang="en-US" dirty="0">
              <a:solidFill>
                <a:schemeClr val="tx1">
                  <a:lumMod val="95000"/>
                  <a:lumOff val="5000"/>
                </a:schemeClr>
              </a:solidFill>
              <a:ea typeface="ＭＳ Ｐゴシック" charset="0"/>
              <a:cs typeface="Arial" panose="020B0604020202020204" pitchFamily="34" charset="0"/>
            </a:endParaRPr>
          </a:p>
          <a:p>
            <a:pPr marL="182880" indent="-182880">
              <a:lnSpc>
                <a:spcPct val="95000"/>
              </a:lnSpc>
              <a:spcAft>
                <a:spcPts val="600"/>
              </a:spcAft>
              <a:buFont typeface="Arial" panose="020B0604020202020204" pitchFamily="34" charset="0"/>
              <a:buChar char="•"/>
              <a:defRPr/>
            </a:pPr>
            <a:r>
              <a:rPr lang="en-US" dirty="0">
                <a:solidFill>
                  <a:schemeClr val="tx1">
                    <a:lumMod val="95000"/>
                    <a:lumOff val="5000"/>
                  </a:schemeClr>
                </a:solidFill>
                <a:ea typeface="ＭＳ Ｐゴシック" charset="0"/>
                <a:cs typeface="Arial" panose="020B0604020202020204" pitchFamily="34" charset="0"/>
              </a:rPr>
              <a:t>Power and particle </a:t>
            </a:r>
            <a:r>
              <a:rPr lang="en-US" dirty="0" smtClean="0">
                <a:solidFill>
                  <a:schemeClr val="tx1">
                    <a:lumMod val="95000"/>
                    <a:lumOff val="5000"/>
                  </a:schemeClr>
                </a:solidFill>
                <a:ea typeface="ＭＳ Ｐゴシック" charset="0"/>
                <a:cs typeface="Arial" panose="020B0604020202020204" pitchFamily="34" charset="0"/>
              </a:rPr>
              <a:t>exhaust</a:t>
            </a:r>
            <a:endParaRPr lang="en-US" dirty="0">
              <a:solidFill>
                <a:schemeClr val="tx1">
                  <a:lumMod val="95000"/>
                  <a:lumOff val="5000"/>
                </a:schemeClr>
              </a:solidFill>
              <a:cs typeface="Arial" panose="020B0604020202020204" pitchFamily="34" charset="0"/>
            </a:endParaRPr>
          </a:p>
        </p:txBody>
      </p:sp>
      <p:grpSp>
        <p:nvGrpSpPr>
          <p:cNvPr id="14" name="Group 13"/>
          <p:cNvGrpSpPr/>
          <p:nvPr/>
        </p:nvGrpSpPr>
        <p:grpSpPr>
          <a:xfrm>
            <a:off x="6172200" y="1927252"/>
            <a:ext cx="2705470" cy="3506799"/>
            <a:chOff x="6199537" y="2495388"/>
            <a:chExt cx="2705470" cy="3506799"/>
          </a:xfrm>
        </p:grpSpPr>
        <p:sp>
          <p:nvSpPr>
            <p:cNvPr id="5" name="Rectangle 4"/>
            <p:cNvSpPr/>
            <p:nvPr/>
          </p:nvSpPr>
          <p:spPr>
            <a:xfrm>
              <a:off x="6201072" y="4205541"/>
              <a:ext cx="2703935" cy="1796646"/>
            </a:xfrm>
            <a:prstGeom prst="rect">
              <a:avLst/>
            </a:prstGeom>
          </p:spPr>
          <p:txBody>
            <a:bodyPr wrap="square">
              <a:spAutoFit/>
            </a:bodyPr>
            <a:lstStyle/>
            <a:p>
              <a:pPr marL="285750" indent="-285750">
                <a:lnSpc>
                  <a:spcPct val="95000"/>
                </a:lnSpc>
                <a:spcBef>
                  <a:spcPts val="0"/>
                </a:spcBef>
                <a:spcAft>
                  <a:spcPts val="1200"/>
                </a:spcAft>
                <a:buFont typeface="Wingdings" pitchFamily="2" charset="2"/>
                <a:buChar char="q"/>
                <a:defRPr/>
              </a:pPr>
              <a:r>
                <a:rPr lang="en-US" sz="1700" dirty="0">
                  <a:latin typeface="Arial" panose="020B0604020202020204" pitchFamily="34" charset="0"/>
                  <a:ea typeface="ＭＳ Ｐゴシック" charset="0"/>
                  <a:cs typeface="Arial" panose="020B0604020202020204" pitchFamily="34" charset="0"/>
                </a:rPr>
                <a:t>Rotational </a:t>
              </a:r>
              <a:r>
                <a:rPr lang="en-US" sz="1700" dirty="0" smtClean="0">
                  <a:latin typeface="Arial" panose="020B0604020202020204" pitchFamily="34" charset="0"/>
                  <a:ea typeface="ＭＳ Ｐゴシック" charset="0"/>
                  <a:cs typeface="Arial" panose="020B0604020202020204" pitchFamily="34" charset="0"/>
                </a:rPr>
                <a:t>shear</a:t>
              </a:r>
              <a:endParaRPr lang="en-US" sz="1700" dirty="0">
                <a:latin typeface="Arial" panose="020B0604020202020204" pitchFamily="34" charset="0"/>
                <a:ea typeface="ＭＳ Ｐゴシック" charset="0"/>
                <a:cs typeface="Arial" panose="020B0604020202020204" pitchFamily="34" charset="0"/>
              </a:endParaRPr>
            </a:p>
            <a:p>
              <a:pPr marL="285750" indent="-285750">
                <a:lnSpc>
                  <a:spcPct val="95000"/>
                </a:lnSpc>
                <a:spcBef>
                  <a:spcPts val="0"/>
                </a:spcBef>
                <a:spcAft>
                  <a:spcPts val="1200"/>
                </a:spcAft>
                <a:buFont typeface="Wingdings" pitchFamily="2" charset="2"/>
                <a:buChar char="q"/>
                <a:defRPr/>
              </a:pPr>
              <a:r>
                <a:rPr lang="en-US" sz="1700" dirty="0">
                  <a:latin typeface="Arial" panose="020B0604020202020204" pitchFamily="34" charset="0"/>
                  <a:ea typeface="ＭＳ Ｐゴシック" charset="0"/>
                  <a:cs typeface="Arial" panose="020B0604020202020204" pitchFamily="34" charset="0"/>
                </a:rPr>
                <a:t>Electron </a:t>
              </a:r>
              <a:r>
                <a:rPr lang="en-US" sz="1700" dirty="0" err="1">
                  <a:latin typeface="Arial" panose="020B0604020202020204" pitchFamily="34" charset="0"/>
                  <a:ea typeface="ＭＳ Ｐゴシック" charset="0"/>
                  <a:cs typeface="Arial" panose="020B0604020202020204" pitchFamily="34" charset="0"/>
                </a:rPr>
                <a:t>gyroradius</a:t>
              </a:r>
              <a:endParaRPr lang="en-US" sz="1700" dirty="0">
                <a:latin typeface="Arial" panose="020B0604020202020204" pitchFamily="34" charset="0"/>
                <a:ea typeface="ＭＳ Ｐゴシック" charset="0"/>
                <a:cs typeface="Arial" panose="020B0604020202020204" pitchFamily="34" charset="0"/>
              </a:endParaRPr>
            </a:p>
            <a:p>
              <a:pPr marL="285750" indent="-285750">
                <a:lnSpc>
                  <a:spcPct val="95000"/>
                </a:lnSpc>
                <a:spcBef>
                  <a:spcPts val="0"/>
                </a:spcBef>
                <a:spcAft>
                  <a:spcPts val="1200"/>
                </a:spcAft>
                <a:buFont typeface="Wingdings" pitchFamily="2" charset="2"/>
                <a:buChar char="q"/>
                <a:defRPr/>
              </a:pPr>
              <a:r>
                <a:rPr lang="en-US" sz="1700" dirty="0" smtClean="0">
                  <a:latin typeface="Arial" panose="020B0604020202020204" pitchFamily="34" charset="0"/>
                  <a:ea typeface="ＭＳ Ｐゴシック" charset="0"/>
                  <a:cs typeface="Arial" panose="020B0604020202020204" pitchFamily="34" charset="0"/>
                </a:rPr>
                <a:t>Sub- versus super- </a:t>
              </a:r>
              <a:r>
                <a:rPr lang="en-US" sz="1700" dirty="0" err="1" smtClean="0">
                  <a:latin typeface="Arial" panose="020B0604020202020204" pitchFamily="34" charset="0"/>
                  <a:ea typeface="ＭＳ Ｐゴシック" charset="0"/>
                  <a:cs typeface="Arial" panose="020B0604020202020204" pitchFamily="34" charset="0"/>
                </a:rPr>
                <a:t>Alfvénic</a:t>
              </a:r>
              <a:r>
                <a:rPr lang="en-US" sz="1700" dirty="0" smtClean="0">
                  <a:latin typeface="Arial" panose="020B0604020202020204" pitchFamily="34" charset="0"/>
                  <a:ea typeface="ＭＳ Ｐゴシック" charset="0"/>
                  <a:cs typeface="Arial" panose="020B0604020202020204" pitchFamily="34" charset="0"/>
                </a:rPr>
                <a:t> energetic ions</a:t>
              </a:r>
              <a:endParaRPr lang="en-US" sz="1700" dirty="0">
                <a:latin typeface="Arial" panose="020B0604020202020204" pitchFamily="34" charset="0"/>
                <a:ea typeface="ＭＳ Ｐゴシック" charset="0"/>
                <a:cs typeface="Arial" panose="020B0604020202020204" pitchFamily="34" charset="0"/>
              </a:endParaRPr>
            </a:p>
            <a:p>
              <a:pPr marL="285750" indent="-285750">
                <a:lnSpc>
                  <a:spcPct val="95000"/>
                </a:lnSpc>
                <a:spcBef>
                  <a:spcPts val="0"/>
                </a:spcBef>
                <a:spcAft>
                  <a:spcPts val="1200"/>
                </a:spcAft>
                <a:buFont typeface="Wingdings" pitchFamily="2" charset="2"/>
                <a:buChar char="q"/>
                <a:defRPr/>
              </a:pPr>
              <a:r>
                <a:rPr lang="en-US" sz="1700" dirty="0" err="1">
                  <a:latin typeface="Arial" panose="020B0604020202020204" pitchFamily="34" charset="0"/>
                  <a:ea typeface="ＭＳ Ｐゴシック" charset="0"/>
                  <a:cs typeface="Arial" panose="020B0604020202020204" pitchFamily="34" charset="0"/>
                </a:rPr>
                <a:t>T</a:t>
              </a:r>
              <a:r>
                <a:rPr lang="en-US" sz="1700" baseline="-25000" dirty="0" err="1">
                  <a:latin typeface="Arial" panose="020B0604020202020204" pitchFamily="34" charset="0"/>
                  <a:ea typeface="ＭＳ Ｐゴシック" charset="0"/>
                  <a:cs typeface="Arial" panose="020B0604020202020204" pitchFamily="34" charset="0"/>
                </a:rPr>
                <a:t>e</a:t>
              </a:r>
              <a:r>
                <a:rPr lang="en-US" sz="1700" dirty="0">
                  <a:latin typeface="Arial" panose="020B0604020202020204" pitchFamily="34" charset="0"/>
                  <a:ea typeface="ＭＳ Ｐゴシック" charset="0"/>
                  <a:cs typeface="Arial" panose="020B0604020202020204" pitchFamily="34" charset="0"/>
                </a:rPr>
                <a:t> / T</a:t>
              </a:r>
              <a:r>
                <a:rPr lang="en-US" sz="1700" baseline="-25000" dirty="0">
                  <a:latin typeface="Arial" panose="020B0604020202020204" pitchFamily="34" charset="0"/>
                  <a:ea typeface="ＭＳ Ｐゴシック" charset="0"/>
                  <a:cs typeface="Arial" panose="020B0604020202020204" pitchFamily="34" charset="0"/>
                </a:rPr>
                <a:t>i</a:t>
              </a:r>
              <a:r>
                <a:rPr lang="en-US" sz="1700" dirty="0">
                  <a:latin typeface="Arial" panose="020B0604020202020204" pitchFamily="34" charset="0"/>
                  <a:ea typeface="ＭＳ Ｐゴシック" charset="0"/>
                  <a:cs typeface="Arial" panose="020B0604020202020204" pitchFamily="34" charset="0"/>
                </a:rPr>
                <a:t> </a:t>
              </a:r>
              <a:endParaRPr lang="en-US" sz="1700" baseline="-25000" dirty="0">
                <a:latin typeface="Arial" panose="020B0604020202020204" pitchFamily="34" charset="0"/>
                <a:ea typeface="ＭＳ Ｐゴシック" charset="0"/>
                <a:cs typeface="Arial" panose="020B0604020202020204" pitchFamily="34" charset="0"/>
              </a:endParaRPr>
            </a:p>
          </p:txBody>
        </p:sp>
        <p:sp>
          <p:nvSpPr>
            <p:cNvPr id="6" name="Rectangle 5"/>
            <p:cNvSpPr/>
            <p:nvPr/>
          </p:nvSpPr>
          <p:spPr>
            <a:xfrm>
              <a:off x="6201072" y="2586760"/>
              <a:ext cx="2299648" cy="1548116"/>
            </a:xfrm>
            <a:prstGeom prst="rect">
              <a:avLst/>
            </a:prstGeom>
          </p:spPr>
          <p:txBody>
            <a:bodyPr wrap="square">
              <a:spAutoFit/>
            </a:bodyPr>
            <a:lstStyle/>
            <a:p>
              <a:pPr marL="285750" indent="-285750">
                <a:lnSpc>
                  <a:spcPct val="95000"/>
                </a:lnSpc>
                <a:spcBef>
                  <a:spcPts val="0"/>
                </a:spcBef>
                <a:spcAft>
                  <a:spcPts val="1200"/>
                </a:spcAft>
                <a:buFont typeface="Wingdings" pitchFamily="2" charset="2"/>
                <a:buChar char="q"/>
                <a:defRPr/>
              </a:pPr>
              <a:r>
                <a:rPr lang="en-US" sz="1700" dirty="0">
                  <a:latin typeface="Arial" panose="020B0604020202020204" pitchFamily="34" charset="0"/>
                  <a:ea typeface="ＭＳ Ｐゴシック" charset="0"/>
                  <a:cs typeface="Arial" panose="020B0604020202020204" pitchFamily="34" charset="0"/>
                </a:rPr>
                <a:t>Aspect ratio</a:t>
              </a:r>
            </a:p>
            <a:p>
              <a:pPr marL="285750" indent="-285750">
                <a:lnSpc>
                  <a:spcPct val="95000"/>
                </a:lnSpc>
                <a:spcBef>
                  <a:spcPts val="0"/>
                </a:spcBef>
                <a:spcAft>
                  <a:spcPts val="1200"/>
                </a:spcAft>
                <a:buFont typeface="Wingdings" pitchFamily="2" charset="2"/>
                <a:buChar char="q"/>
                <a:defRPr/>
              </a:pPr>
              <a:r>
                <a:rPr lang="en-US" sz="1700" dirty="0">
                  <a:latin typeface="Arial" panose="020B0604020202020204" pitchFamily="34" charset="0"/>
                  <a:ea typeface="ＭＳ Ｐゴシック" charset="0"/>
                  <a:cs typeface="Arial" panose="020B0604020202020204" pitchFamily="34" charset="0"/>
                </a:rPr>
                <a:t>Normalized </a:t>
              </a:r>
              <a:r>
                <a:rPr lang="en-US" sz="1700" dirty="0" smtClean="0">
                  <a:latin typeface="Arial" panose="020B0604020202020204" pitchFamily="34" charset="0"/>
                  <a:ea typeface="ＭＳ Ｐゴシック" charset="0"/>
                  <a:cs typeface="Arial" panose="020B0604020202020204" pitchFamily="34" charset="0"/>
                </a:rPr>
                <a:t>size</a:t>
              </a:r>
              <a:endParaRPr lang="en-US" sz="1700" dirty="0">
                <a:latin typeface="Arial" panose="020B0604020202020204" pitchFamily="34" charset="0"/>
                <a:ea typeface="ＭＳ Ｐゴシック" charset="0"/>
                <a:cs typeface="Arial" panose="020B0604020202020204" pitchFamily="34" charset="0"/>
              </a:endParaRPr>
            </a:p>
            <a:p>
              <a:pPr marL="285750" indent="-285750">
                <a:lnSpc>
                  <a:spcPct val="95000"/>
                </a:lnSpc>
                <a:spcBef>
                  <a:spcPts val="0"/>
                </a:spcBef>
                <a:spcAft>
                  <a:spcPts val="1200"/>
                </a:spcAft>
                <a:buFont typeface="Wingdings" pitchFamily="2" charset="2"/>
                <a:buChar char="q"/>
                <a:defRPr/>
              </a:pPr>
              <a:r>
                <a:rPr lang="en-US" sz="1700" dirty="0" err="1">
                  <a:latin typeface="Arial" panose="020B0604020202020204" pitchFamily="34" charset="0"/>
                  <a:ea typeface="ＭＳ Ｐゴシック" charset="0"/>
                  <a:cs typeface="Arial" panose="020B0604020202020204" pitchFamily="34" charset="0"/>
                </a:rPr>
                <a:t>Collisionality</a:t>
              </a:r>
              <a:endParaRPr lang="en-US" sz="1700" dirty="0">
                <a:latin typeface="Arial" panose="020B0604020202020204" pitchFamily="34" charset="0"/>
                <a:ea typeface="ＭＳ Ｐゴシック" charset="0"/>
                <a:cs typeface="Arial" panose="020B0604020202020204" pitchFamily="34" charset="0"/>
              </a:endParaRPr>
            </a:p>
            <a:p>
              <a:pPr marL="285750" indent="-285750">
                <a:lnSpc>
                  <a:spcPct val="95000"/>
                </a:lnSpc>
                <a:spcBef>
                  <a:spcPts val="0"/>
                </a:spcBef>
                <a:spcAft>
                  <a:spcPts val="1200"/>
                </a:spcAft>
                <a:buFont typeface="Wingdings" pitchFamily="2" charset="2"/>
                <a:buChar char="q"/>
                <a:defRPr/>
              </a:pPr>
              <a:r>
                <a:rPr lang="en-US" sz="1700" dirty="0">
                  <a:latin typeface="Arial" panose="020B0604020202020204" pitchFamily="34" charset="0"/>
                  <a:ea typeface="ＭＳ Ｐゴシック" charset="0"/>
                  <a:cs typeface="Arial" panose="020B0604020202020204" pitchFamily="34" charset="0"/>
                </a:rPr>
                <a:t>High</a:t>
              </a:r>
              <a:r>
                <a:rPr lang="en-US" sz="1700" dirty="0">
                  <a:ea typeface="ＭＳ Ｐゴシック" charset="0"/>
                  <a:cs typeface="Arial" pitchFamily="34" charset="0"/>
                </a:rPr>
                <a:t> </a:t>
              </a:r>
              <a:r>
                <a:rPr lang="en-US" sz="1700" dirty="0">
                  <a:latin typeface="Symbol" pitchFamily="18" charset="2"/>
                  <a:ea typeface="ＭＳ Ｐゴシック" charset="0"/>
                  <a:cs typeface="Arial" pitchFamily="34" charset="0"/>
                </a:rPr>
                <a:t>b</a:t>
              </a:r>
            </a:p>
          </p:txBody>
        </p:sp>
        <p:pic>
          <p:nvPicPr>
            <p:cNvPr id="29"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18047" y="3693144"/>
              <a:ext cx="349151" cy="349151"/>
            </a:xfrm>
            <a:prstGeom prst="rect">
              <a:avLst/>
            </a:prstGeom>
            <a:noFill/>
          </p:spPr>
        </p:pic>
        <p:pic>
          <p:nvPicPr>
            <p:cNvPr id="30"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06671" y="2495388"/>
              <a:ext cx="349151" cy="349151"/>
            </a:xfrm>
            <a:prstGeom prst="rect">
              <a:avLst/>
            </a:prstGeom>
            <a:noFill/>
          </p:spPr>
        </p:pic>
        <p:pic>
          <p:nvPicPr>
            <p:cNvPr id="31"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199537" y="2892420"/>
              <a:ext cx="349151" cy="349151"/>
            </a:xfrm>
            <a:prstGeom prst="rect">
              <a:avLst/>
            </a:prstGeom>
            <a:noFill/>
          </p:spPr>
        </p:pic>
        <p:pic>
          <p:nvPicPr>
            <p:cNvPr id="32"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09928" y="3286195"/>
              <a:ext cx="349151" cy="349151"/>
            </a:xfrm>
            <a:prstGeom prst="rect">
              <a:avLst/>
            </a:prstGeom>
            <a:noFill/>
          </p:spPr>
        </p:pic>
        <p:pic>
          <p:nvPicPr>
            <p:cNvPr id="33"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22796" y="4127118"/>
              <a:ext cx="349151" cy="349151"/>
            </a:xfrm>
            <a:prstGeom prst="rect">
              <a:avLst/>
            </a:prstGeom>
            <a:noFill/>
          </p:spPr>
        </p:pic>
        <p:pic>
          <p:nvPicPr>
            <p:cNvPr id="34"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11463" y="4523732"/>
              <a:ext cx="349151" cy="349151"/>
            </a:xfrm>
            <a:prstGeom prst="rect">
              <a:avLst/>
            </a:prstGeom>
            <a:noFill/>
          </p:spPr>
        </p:pic>
        <p:pic>
          <p:nvPicPr>
            <p:cNvPr id="35"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15662" y="4926307"/>
              <a:ext cx="349151" cy="349151"/>
            </a:xfrm>
            <a:prstGeom prst="rect">
              <a:avLst/>
            </a:prstGeom>
            <a:noFill/>
          </p:spPr>
        </p:pic>
        <p:pic>
          <p:nvPicPr>
            <p:cNvPr id="36" name="Picture 2" descr="C:\Documents and Settings\finnsea\Local Settings\Temporary Internet Files\Content.IE5\2TGFIKK4\MC900441310[1].png"/>
            <p:cNvPicPr>
              <a:picLocks noChangeAspect="1" noChangeArrowheads="1"/>
            </p:cNvPicPr>
            <p:nvPr/>
          </p:nvPicPr>
          <p:blipFill>
            <a:blip r:embed="rId4" cstate="print"/>
            <a:srcRect/>
            <a:stretch>
              <a:fillRect/>
            </a:stretch>
          </p:blipFill>
          <p:spPr bwMode="auto">
            <a:xfrm>
              <a:off x="6201072" y="5598532"/>
              <a:ext cx="349151" cy="349151"/>
            </a:xfrm>
            <a:prstGeom prst="rect">
              <a:avLst/>
            </a:prstGeom>
            <a:noFill/>
          </p:spPr>
        </p:pic>
      </p:grpSp>
      <p:sp>
        <p:nvSpPr>
          <p:cNvPr id="23" name="TextBox 22"/>
          <p:cNvSpPr txBox="1"/>
          <p:nvPr/>
        </p:nvSpPr>
        <p:spPr>
          <a:xfrm>
            <a:off x="2525656" y="3038969"/>
            <a:ext cx="2732144" cy="618631"/>
          </a:xfrm>
          <a:prstGeom prst="rect">
            <a:avLst/>
          </a:prstGeom>
          <a:noFill/>
        </p:spPr>
        <p:txBody>
          <a:bodyPr wrap="square" rtlCol="0">
            <a:spAutoFit/>
          </a:bodyPr>
          <a:lstStyle/>
          <a:p>
            <a:pPr marL="182880" indent="-182880">
              <a:lnSpc>
                <a:spcPct val="95000"/>
              </a:lnSpc>
              <a:spcAft>
                <a:spcPts val="600"/>
              </a:spcAft>
              <a:buFont typeface="Arial" panose="020B0604020202020204" pitchFamily="34" charset="0"/>
              <a:buChar char="•"/>
              <a:defRPr/>
            </a:pPr>
            <a:r>
              <a:rPr lang="en-US" dirty="0">
                <a:solidFill>
                  <a:schemeClr val="tx1">
                    <a:lumMod val="95000"/>
                    <a:lumOff val="5000"/>
                  </a:schemeClr>
                </a:solidFill>
                <a:ea typeface="ＭＳ Ｐゴシック" charset="0"/>
                <a:cs typeface="Arial" panose="020B0604020202020204" pitchFamily="34" charset="0"/>
              </a:rPr>
              <a:t>Dynamics and control of self-sustained plasmas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570" y="1315354"/>
            <a:ext cx="1014430" cy="60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1.tif"/>
          <p:cNvPicPr>
            <a:picLocks noChangeAspect="1"/>
          </p:cNvPicPr>
          <p:nvPr/>
        </p:nvPicPr>
        <p:blipFill>
          <a:blip r:embed="rId6" cstate="print">
            <a:extLst>
              <a:ext uri="{28A0092B-C50C-407E-A947-70E740481C1C}">
                <a14:useLocalDpi xmlns:a14="http://schemas.microsoft.com/office/drawing/2010/main" val="0"/>
              </a:ext>
            </a:extLst>
          </a:blip>
          <a:srcRect l="1295" r="8492"/>
          <a:stretch>
            <a:fillRect/>
          </a:stretch>
        </p:blipFill>
        <p:spPr bwMode="auto">
          <a:xfrm>
            <a:off x="478927" y="1981200"/>
            <a:ext cx="1572534" cy="130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39" y="3505200"/>
            <a:ext cx="1178555" cy="400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Box 39"/>
          <p:cNvSpPr txBox="1"/>
          <p:nvPr/>
        </p:nvSpPr>
        <p:spPr>
          <a:xfrm>
            <a:off x="2562082" y="1244875"/>
            <a:ext cx="2659988" cy="400110"/>
          </a:xfrm>
          <a:prstGeom prst="rect">
            <a:avLst/>
          </a:prstGeom>
          <a:noFill/>
        </p:spPr>
        <p:txBody>
          <a:bodyPr wrap="square" rtlCol="0">
            <a:spAutoFit/>
          </a:bodyPr>
          <a:lstStyle/>
          <a:p>
            <a:pPr algn="ctr"/>
            <a:r>
              <a:rPr lang="en-US" sz="2000" b="1" dirty="0" smtClean="0"/>
              <a:t>Core Contributions</a:t>
            </a:r>
            <a:endParaRPr lang="en-US" sz="2000" b="1" dirty="0"/>
          </a:p>
        </p:txBody>
      </p:sp>
      <p:sp>
        <p:nvSpPr>
          <p:cNvPr id="16" name="Left Brace 15"/>
          <p:cNvSpPr/>
          <p:nvPr/>
        </p:nvSpPr>
        <p:spPr>
          <a:xfrm>
            <a:off x="2258376" y="1776450"/>
            <a:ext cx="180024" cy="1762035"/>
          </a:xfrm>
          <a:prstGeom prst="leftBrace">
            <a:avLst>
              <a:gd name="adj1" fmla="val 76441"/>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Left Brace 40"/>
          <p:cNvSpPr/>
          <p:nvPr/>
        </p:nvSpPr>
        <p:spPr>
          <a:xfrm>
            <a:off x="2261777" y="3733557"/>
            <a:ext cx="176624" cy="1772797"/>
          </a:xfrm>
          <a:prstGeom prst="leftBrace">
            <a:avLst>
              <a:gd name="adj1" fmla="val 76441"/>
              <a:gd name="adj2" fmla="val 50000"/>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6172200" y="1219200"/>
            <a:ext cx="2659988" cy="400110"/>
          </a:xfrm>
          <a:prstGeom prst="rect">
            <a:avLst/>
          </a:prstGeom>
          <a:noFill/>
        </p:spPr>
        <p:txBody>
          <a:bodyPr wrap="square" rtlCol="0">
            <a:spAutoFit/>
          </a:bodyPr>
          <a:lstStyle/>
          <a:p>
            <a:pPr algn="ctr"/>
            <a:r>
              <a:rPr lang="en-US" sz="2000" b="1" dirty="0" smtClean="0"/>
              <a:t>Key Physics Parameters</a:t>
            </a:r>
            <a:endParaRPr lang="en-US" sz="2000" b="1" dirty="0"/>
          </a:p>
        </p:txBody>
      </p:sp>
      <p:sp>
        <p:nvSpPr>
          <p:cNvPr id="7" name="Slide Number Placeholder 6"/>
          <p:cNvSpPr>
            <a:spLocks noGrp="1"/>
          </p:cNvSpPr>
          <p:nvPr>
            <p:ph type="sldNum" sz="quarter" idx="12"/>
          </p:nvPr>
        </p:nvSpPr>
        <p:spPr/>
        <p:txBody>
          <a:bodyPr/>
          <a:lstStyle/>
          <a:p>
            <a:fld id="{4D209A34-5889-4E16-8BD0-8C9F0C75090B}" type="slidenum">
              <a:rPr lang="en-US" smtClean="0"/>
              <a:pPr/>
              <a:t>15</a:t>
            </a:fld>
            <a:endParaRPr lang="en-US"/>
          </a:p>
        </p:txBody>
      </p:sp>
      <p:sp>
        <p:nvSpPr>
          <p:cNvPr id="37"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15</a:t>
            </a:fld>
            <a:endParaRPr lang="en-US"/>
          </a:p>
        </p:txBody>
      </p:sp>
    </p:spTree>
    <p:extLst>
      <p:ext uri="{BB962C8B-B14F-4D97-AF65-F5344CB8AC3E}">
        <p14:creationId xmlns:p14="http://schemas.microsoft.com/office/powerpoint/2010/main" val="291133584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fusionfuture.org/wp-content/uploads/2012/02/2010120114091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46384"/>
            <a:ext cx="3670840" cy="2693279"/>
          </a:xfrm>
          <a:prstGeom prst="rect">
            <a:avLst/>
          </a:prstGeom>
          <a:noFill/>
          <a:ln w="19050" cmpd="thickThin">
            <a:solidFill>
              <a:schemeClr val="tx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Rectangle 2"/>
          <p:cNvSpPr>
            <a:spLocks noGrp="1" noChangeArrowheads="1"/>
          </p:cNvSpPr>
          <p:nvPr>
            <p:ph type="title"/>
          </p:nvPr>
        </p:nvSpPr>
        <p:spPr>
          <a:xfrm>
            <a:off x="2590800" y="76200"/>
            <a:ext cx="6437376" cy="914400"/>
          </a:xfrm>
        </p:spPr>
        <p:txBody>
          <a:bodyPr>
            <a:noAutofit/>
          </a:bodyPr>
          <a:lstStyle/>
          <a:p>
            <a:pPr eaLnBrk="1" hangingPunct="1"/>
            <a:r>
              <a:rPr lang="en-US" i="1" dirty="0" smtClean="0">
                <a:cs typeface="Arial" panose="020B0604020202020204" pitchFamily="34" charset="0"/>
              </a:rPr>
              <a:t>Alcator C-Mod FY 2015 research and facility operations </a:t>
            </a:r>
            <a:r>
              <a:rPr lang="en-US" i="1" dirty="0">
                <a:cs typeface="Arial" panose="020B0604020202020204" pitchFamily="34" charset="0"/>
              </a:rPr>
              <a:t>p</a:t>
            </a:r>
            <a:r>
              <a:rPr lang="en-US" i="1" dirty="0" smtClean="0">
                <a:cs typeface="Arial" panose="020B0604020202020204" pitchFamily="34" charset="0"/>
              </a:rPr>
              <a:t>lans</a:t>
            </a:r>
          </a:p>
        </p:txBody>
      </p:sp>
      <p:sp>
        <p:nvSpPr>
          <p:cNvPr id="26" name="Rectangle 25"/>
          <p:cNvSpPr/>
          <p:nvPr/>
        </p:nvSpPr>
        <p:spPr>
          <a:xfrm>
            <a:off x="3962400" y="1295400"/>
            <a:ext cx="5029200" cy="2646878"/>
          </a:xfrm>
          <a:prstGeom prst="rect">
            <a:avLst/>
          </a:prstGeom>
        </p:spPr>
        <p:txBody>
          <a:bodyPr wrap="square">
            <a:spAutoFit/>
          </a:bodyPr>
          <a:lstStyle/>
          <a:p>
            <a:pPr marL="0" lvl="2" algn="ctr">
              <a:spcAft>
                <a:spcPts val="1200"/>
              </a:spcAft>
              <a:defRPr/>
            </a:pPr>
            <a:r>
              <a:rPr lang="en-US" sz="2000" b="1" dirty="0"/>
              <a:t>FY 2015 budget </a:t>
            </a:r>
            <a:r>
              <a:rPr lang="en-US" sz="2000" b="1" dirty="0" smtClean="0"/>
              <a:t>highlights</a:t>
            </a:r>
          </a:p>
          <a:p>
            <a:pPr marL="0" lvl="2">
              <a:spcAft>
                <a:spcPts val="1200"/>
              </a:spcAft>
              <a:defRPr/>
            </a:pPr>
            <a:r>
              <a:rPr lang="en-US" b="1" dirty="0" smtClean="0"/>
              <a:t>Research: </a:t>
            </a:r>
            <a:r>
              <a:rPr lang="en-US" dirty="0"/>
              <a:t>Focus experiments on addressing high-priority issues of ITER-relevant boundary and </a:t>
            </a:r>
            <a:r>
              <a:rPr lang="en-US" dirty="0" err="1"/>
              <a:t>divertor</a:t>
            </a:r>
            <a:r>
              <a:rPr lang="en-US" dirty="0"/>
              <a:t> physics, including disruption studies</a:t>
            </a:r>
            <a:r>
              <a:rPr lang="en-US" dirty="0" smtClean="0"/>
              <a:t>.</a:t>
            </a:r>
            <a:endParaRPr lang="en-US" b="1" dirty="0" smtClean="0"/>
          </a:p>
          <a:p>
            <a:pPr marL="0" lvl="2">
              <a:spcAft>
                <a:spcPts val="1200"/>
              </a:spcAft>
              <a:defRPr/>
            </a:pPr>
            <a:r>
              <a:rPr lang="en-US" b="1" dirty="0" smtClean="0"/>
              <a:t>Facility Operations:  </a:t>
            </a:r>
            <a:r>
              <a:rPr lang="en-US" dirty="0"/>
              <a:t>5 weeks of operation, and support for near-term facility upgrades and system refurbishments that will impact the research program in FY 2015 and FY 2016.</a:t>
            </a:r>
            <a:endParaRPr lang="en-US" sz="900" dirty="0"/>
          </a:p>
        </p:txBody>
      </p:sp>
      <p:pic>
        <p:nvPicPr>
          <p:cNvPr id="8" name="Picture 5" descr="https://www.psfc.mit.edu/~g/psfc_logo_small_col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315" y="5929484"/>
            <a:ext cx="838200" cy="46331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4D209A34-5889-4E16-8BD0-8C9F0C75090B}" type="slidenum">
              <a:rPr lang="en-US" smtClean="0"/>
              <a:pPr/>
              <a:t>16</a:t>
            </a:fld>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3659841046"/>
              </p:ext>
            </p:extLst>
          </p:nvPr>
        </p:nvGraphicFramePr>
        <p:xfrm>
          <a:off x="152400" y="1295400"/>
          <a:ext cx="3657600" cy="109728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sz="1400" b="1" dirty="0" smtClean="0">
                          <a:solidFill>
                            <a:schemeClr val="bg1"/>
                          </a:solidFill>
                        </a:rPr>
                        <a:t>Operations</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Alcator C-Mod</a:t>
                      </a:r>
                      <a:endParaRPr lang="en-US" sz="1600" dirty="0"/>
                    </a:p>
                  </a:txBody>
                  <a:tcPr/>
                </a:tc>
                <a:tc>
                  <a:txBody>
                    <a:bodyPr/>
                    <a:lstStyle/>
                    <a:p>
                      <a:r>
                        <a:rPr lang="en-US" sz="1600" dirty="0" smtClean="0"/>
                        <a:t>14,050</a:t>
                      </a:r>
                      <a:endParaRPr lang="en-US" sz="1600" dirty="0"/>
                    </a:p>
                  </a:txBody>
                  <a:tcPr/>
                </a:tc>
                <a:tc>
                  <a:txBody>
                    <a:bodyPr/>
                    <a:lstStyle/>
                    <a:p>
                      <a:r>
                        <a:rPr lang="en-US" sz="1600" dirty="0" smtClean="0"/>
                        <a:t>11,855</a:t>
                      </a:r>
                      <a:endParaRPr lang="en-US" sz="1600" dirty="0"/>
                    </a:p>
                  </a:txBody>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716891"/>
              </p:ext>
            </p:extLst>
          </p:nvPr>
        </p:nvGraphicFramePr>
        <p:xfrm>
          <a:off x="152400" y="2438400"/>
          <a:ext cx="3657600" cy="109728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sz="1400" b="1" dirty="0" smtClean="0">
                          <a:solidFill>
                            <a:schemeClr val="bg1"/>
                          </a:solidFill>
                        </a:rPr>
                        <a:t>Research</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a:t>
                      </a:r>
                      <a:r>
                        <a:rPr lang="en-US" sz="1400" b="1" baseline="0" dirty="0" smtClean="0">
                          <a:solidFill>
                            <a:schemeClr val="bg1"/>
                          </a:solidFill>
                        </a:rPr>
                        <a:t> </a:t>
                      </a:r>
                      <a:r>
                        <a:rPr lang="en-US" sz="1400" b="1" dirty="0" smtClean="0">
                          <a:solidFill>
                            <a:schemeClr val="bg1"/>
                          </a:solidFill>
                        </a:rPr>
                        <a:t>CONG Request</a:t>
                      </a:r>
                      <a:endParaRPr lang="en-US" sz="1400" b="1" dirty="0">
                        <a:solidFill>
                          <a:schemeClr val="bg1"/>
                        </a:solidFill>
                      </a:endParaRPr>
                    </a:p>
                  </a:txBody>
                  <a:tcPr/>
                </a:tc>
              </a:tr>
              <a:tr h="370840">
                <a:tc>
                  <a:txBody>
                    <a:bodyPr/>
                    <a:lstStyle/>
                    <a:p>
                      <a:r>
                        <a:rPr lang="en-US" sz="1600" dirty="0" smtClean="0"/>
                        <a:t>Alcator C-Mod</a:t>
                      </a:r>
                      <a:endParaRPr lang="en-US" sz="1600" dirty="0"/>
                    </a:p>
                  </a:txBody>
                  <a:tcPr/>
                </a:tc>
                <a:tc>
                  <a:txBody>
                    <a:bodyPr/>
                    <a:lstStyle/>
                    <a:p>
                      <a:r>
                        <a:rPr lang="en-US" sz="1600" dirty="0" smtClean="0"/>
                        <a:t>7,890</a:t>
                      </a:r>
                      <a:endParaRPr lang="en-US" sz="1600" dirty="0"/>
                    </a:p>
                  </a:txBody>
                  <a:tcPr/>
                </a:tc>
                <a:tc>
                  <a:txBody>
                    <a:bodyPr/>
                    <a:lstStyle/>
                    <a:p>
                      <a:r>
                        <a:rPr lang="en-US" sz="1600" dirty="0" smtClean="0"/>
                        <a:t>6,145</a:t>
                      </a:r>
                      <a:endParaRPr lang="en-US" sz="1600" dirty="0"/>
                    </a:p>
                  </a:txBody>
                  <a:tcPr/>
                </a:tc>
              </a:tr>
            </a:tbl>
          </a:graphicData>
        </a:graphic>
      </p:graphicFrame>
      <p:sp>
        <p:nvSpPr>
          <p:cNvPr id="20" name="Slide Number Placeholder 8"/>
          <p:cNvSpPr txBox="1">
            <a:spLocks/>
          </p:cNvSpPr>
          <p:nvPr/>
        </p:nvSpPr>
        <p:spPr>
          <a:xfrm>
            <a:off x="8767763" y="62484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16</a:t>
            </a:fld>
            <a:endParaRPr lang="en-US"/>
          </a:p>
        </p:txBody>
      </p:sp>
    </p:spTree>
    <p:extLst>
      <p:ext uri="{BB962C8B-B14F-4D97-AF65-F5344CB8AC3E}">
        <p14:creationId xmlns:p14="http://schemas.microsoft.com/office/powerpoint/2010/main" val="424990417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Involves approximately 46 graduate students, 14 postdocs</a:t>
            </a:r>
            <a:endParaRPr lang="en-US" sz="1100" i="1"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438400"/>
            <a:ext cx="2819400" cy="3814582"/>
          </a:xfrm>
          <a:prstGeom prst="rect">
            <a:avLst/>
          </a:prstGeom>
          <a:ln w="15875" cmpd="tri">
            <a:solidFill>
              <a:schemeClr val="tx1"/>
            </a:solidFill>
          </a:ln>
          <a:effectLst>
            <a:outerShdw blurRad="50800" dist="38100" dir="8100000" algn="tr" rotWithShape="0">
              <a:prstClr val="black">
                <a:alpha val="40000"/>
              </a:prstClr>
            </a:outerShdw>
          </a:effectLst>
        </p:spPr>
      </p:pic>
      <p:sp>
        <p:nvSpPr>
          <p:cNvPr id="4100" name="Title 1"/>
          <p:cNvSpPr>
            <a:spLocks noGrp="1"/>
          </p:cNvSpPr>
          <p:nvPr>
            <p:ph type="title"/>
          </p:nvPr>
        </p:nvSpPr>
        <p:spPr>
          <a:xfrm>
            <a:off x="2524836" y="97808"/>
            <a:ext cx="6490577" cy="892792"/>
          </a:xfrm>
        </p:spPr>
        <p:txBody>
          <a:bodyPr>
            <a:noAutofit/>
          </a:bodyPr>
          <a:lstStyle/>
          <a:p>
            <a:pPr eaLnBrk="1" hangingPunct="1"/>
            <a:r>
              <a:rPr lang="en-US" i="1" dirty="0" smtClean="0">
                <a:cs typeface="Arial" panose="020B0604020202020204" pitchFamily="34" charset="0"/>
              </a:rPr>
              <a:t>Theory program advances fundamental science of magnetic confinement</a:t>
            </a:r>
          </a:p>
        </p:txBody>
      </p:sp>
      <p:sp>
        <p:nvSpPr>
          <p:cNvPr id="12" name="TextBox 11"/>
          <p:cNvSpPr txBox="1"/>
          <p:nvPr/>
        </p:nvSpPr>
        <p:spPr>
          <a:xfrm>
            <a:off x="4038600" y="1295400"/>
            <a:ext cx="4599709" cy="369332"/>
          </a:xfrm>
          <a:prstGeom prst="rect">
            <a:avLst/>
          </a:prstGeom>
          <a:noFill/>
        </p:spPr>
        <p:txBody>
          <a:bodyPr wrap="square" rtlCol="0">
            <a:spAutoFit/>
          </a:bodyPr>
          <a:lstStyle/>
          <a:p>
            <a:pPr marL="0" lvl="1"/>
            <a:r>
              <a:rPr lang="en-US" dirty="0" smtClean="0">
                <a:cs typeface="Arial" panose="020B0604020202020204" pitchFamily="34" charset="0"/>
              </a:rPr>
              <a:t>The MFE</a:t>
            </a:r>
            <a:r>
              <a:rPr lang="en-US" b="1" dirty="0">
                <a:cs typeface="Arial" panose="020B0604020202020204" pitchFamily="34" charset="0"/>
              </a:rPr>
              <a:t> </a:t>
            </a:r>
            <a:r>
              <a:rPr lang="en-US" b="1" dirty="0" smtClean="0">
                <a:cs typeface="Arial" panose="020B0604020202020204" pitchFamily="34" charset="0"/>
              </a:rPr>
              <a:t>Theory </a:t>
            </a:r>
            <a:r>
              <a:rPr lang="en-US" dirty="0" smtClean="0">
                <a:cs typeface="Arial" panose="020B0604020202020204" pitchFamily="34" charset="0"/>
              </a:rPr>
              <a:t>program:</a:t>
            </a:r>
            <a:endParaRPr lang="en-US" b="1" dirty="0" smtClean="0">
              <a:cs typeface="Arial" panose="020B0604020202020204" pitchFamily="34" charset="0"/>
            </a:endParaRPr>
          </a:p>
        </p:txBody>
      </p:sp>
      <p:sp>
        <p:nvSpPr>
          <p:cNvPr id="13" name="TextBox 12"/>
          <p:cNvSpPr txBox="1"/>
          <p:nvPr/>
        </p:nvSpPr>
        <p:spPr>
          <a:xfrm>
            <a:off x="4043362" y="4584201"/>
            <a:ext cx="1349057" cy="369332"/>
          </a:xfrm>
          <a:prstGeom prst="rect">
            <a:avLst/>
          </a:prstGeom>
          <a:noFill/>
        </p:spPr>
        <p:txBody>
          <a:bodyPr wrap="square" rtlCol="0">
            <a:spAutoFit/>
          </a:bodyPr>
          <a:lstStyle/>
          <a:p>
            <a:pPr marL="0" lvl="1"/>
            <a:r>
              <a:rPr lang="en-US" dirty="0">
                <a:cs typeface="Arial" panose="020B0604020202020204" pitchFamily="34" charset="0"/>
              </a:rPr>
              <a:t>I</a:t>
            </a:r>
            <a:r>
              <a:rPr lang="en-US" dirty="0" smtClean="0">
                <a:cs typeface="Arial" panose="020B0604020202020204" pitchFamily="34" charset="0"/>
              </a:rPr>
              <a:t>n</a:t>
            </a:r>
            <a:r>
              <a:rPr lang="en-US" b="1" dirty="0" smtClean="0">
                <a:cs typeface="Arial" panose="020B0604020202020204" pitchFamily="34" charset="0"/>
              </a:rPr>
              <a:t> </a:t>
            </a:r>
            <a:r>
              <a:rPr lang="en-US" b="1" i="1" dirty="0" smtClean="0">
                <a:cs typeface="Arial" panose="020B0604020202020204" pitchFamily="34" charset="0"/>
              </a:rPr>
              <a:t>FY 2015</a:t>
            </a:r>
            <a:r>
              <a:rPr lang="en-US" b="1" dirty="0" smtClean="0">
                <a:cs typeface="Arial" panose="020B0604020202020204" pitchFamily="34" charset="0"/>
              </a:rPr>
              <a:t>:</a:t>
            </a:r>
            <a:endParaRPr lang="en-US" sz="1600" b="1" dirty="0" smtClean="0">
              <a:cs typeface="Arial" panose="020B0604020202020204" pitchFamily="34" charset="0"/>
            </a:endParaRPr>
          </a:p>
        </p:txBody>
      </p:sp>
      <p:sp>
        <p:nvSpPr>
          <p:cNvPr id="15" name="Content Placeholder 2"/>
          <p:cNvSpPr>
            <a:spLocks noGrp="1"/>
          </p:cNvSpPr>
          <p:nvPr>
            <p:ph idx="1"/>
          </p:nvPr>
        </p:nvSpPr>
        <p:spPr>
          <a:xfrm>
            <a:off x="4043362" y="1768115"/>
            <a:ext cx="4917281" cy="2479862"/>
          </a:xfrm>
        </p:spPr>
        <p:txBody>
          <a:bodyPr>
            <a:noAutofit/>
          </a:bodyPr>
          <a:lstStyle/>
          <a:p>
            <a:pPr marL="274320" indent="-274320" eaLnBrk="1" hangingPunct="1">
              <a:spcBef>
                <a:spcPts val="0"/>
              </a:spcBef>
              <a:spcAft>
                <a:spcPts val="600"/>
              </a:spcAft>
            </a:pPr>
            <a:r>
              <a:rPr lang="en-US" sz="1400" dirty="0" smtClean="0">
                <a:cs typeface="Arial" pitchFamily="34" charset="0"/>
              </a:rPr>
              <a:t>Focuses on fundamental plasma science of magnetic confinement with emphasis on burning plasma science</a:t>
            </a:r>
          </a:p>
          <a:p>
            <a:pPr marL="274320" indent="-274320">
              <a:spcBef>
                <a:spcPts val="0"/>
              </a:spcBef>
              <a:spcAft>
                <a:spcPts val="600"/>
              </a:spcAft>
            </a:pPr>
            <a:r>
              <a:rPr lang="en-US" sz="1400" dirty="0">
                <a:cs typeface="Arial" pitchFamily="34" charset="0"/>
              </a:rPr>
              <a:t>Supported areas include macroscopic stability, confinement and transport, interaction of RF waves with plasmas, energetic particle physics, and plasma boundary physics </a:t>
            </a:r>
            <a:endParaRPr lang="en-US" sz="1400" dirty="0" smtClean="0">
              <a:cs typeface="Arial" pitchFamily="34" charset="0"/>
            </a:endParaRPr>
          </a:p>
          <a:p>
            <a:pPr marL="274320" lvl="1" indent="-274320">
              <a:spcBef>
                <a:spcPts val="0"/>
              </a:spcBef>
              <a:spcAft>
                <a:spcPts val="600"/>
              </a:spcAft>
              <a:buFont typeface="Arial" panose="020B0604020202020204" pitchFamily="34" charset="0"/>
              <a:buChar char="•"/>
            </a:pPr>
            <a:r>
              <a:rPr lang="en-US" sz="1400" dirty="0">
                <a:cs typeface="Arial" pitchFamily="34" charset="0"/>
              </a:rPr>
              <a:t>Efforts range from small single-investigator grants, mainly at universities, to large coordinated teams at national laboratories, universities, and private </a:t>
            </a:r>
            <a:r>
              <a:rPr lang="en-US" sz="1400" dirty="0" smtClean="0">
                <a:cs typeface="Arial" pitchFamily="34" charset="0"/>
              </a:rPr>
              <a:t>industry</a:t>
            </a:r>
            <a:endParaRPr lang="en-US" sz="1400" i="1" dirty="0" smtClean="0">
              <a:cs typeface="Arial" pitchFamily="34" charset="0"/>
            </a:endParaRPr>
          </a:p>
          <a:p>
            <a:pPr marL="274320" lvl="1" indent="-274320" eaLnBrk="1" hangingPunct="1">
              <a:spcBef>
                <a:spcPts val="0"/>
              </a:spcBef>
              <a:spcAft>
                <a:spcPts val="600"/>
              </a:spcAft>
              <a:buFont typeface="Arial" panose="020B0604020202020204" pitchFamily="34" charset="0"/>
              <a:buChar char="•"/>
            </a:pPr>
            <a:r>
              <a:rPr lang="en-US" sz="1400" dirty="0" smtClean="0">
                <a:cs typeface="Arial" pitchFamily="34" charset="0"/>
              </a:rPr>
              <a:t>Provides theoretical underpinning for advanced simulation codes (</a:t>
            </a:r>
            <a:r>
              <a:rPr lang="en-US" sz="1400" dirty="0" err="1" smtClean="0">
                <a:cs typeface="Arial" pitchFamily="34" charset="0"/>
              </a:rPr>
              <a:t>SciDAC</a:t>
            </a:r>
            <a:r>
              <a:rPr lang="en-US" sz="1400" dirty="0" smtClean="0">
                <a:cs typeface="Arial" pitchFamily="34" charset="0"/>
              </a:rPr>
              <a:t>) and Supports validation efforts at major experiments</a:t>
            </a:r>
          </a:p>
        </p:txBody>
      </p:sp>
      <p:sp>
        <p:nvSpPr>
          <p:cNvPr id="17" name="Content Placeholder 2"/>
          <p:cNvSpPr txBox="1">
            <a:spLocks/>
          </p:cNvSpPr>
          <p:nvPr/>
        </p:nvSpPr>
        <p:spPr>
          <a:xfrm>
            <a:off x="4038600" y="4953000"/>
            <a:ext cx="4917281"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0"/>
              </a:spcBef>
              <a:spcAft>
                <a:spcPts val="600"/>
              </a:spcAft>
            </a:pPr>
            <a:r>
              <a:rPr lang="en-US" sz="1400" dirty="0" smtClean="0">
                <a:cs typeface="Arial" pitchFamily="34" charset="0"/>
              </a:rPr>
              <a:t>Continued support for ongoing research including efforts addressing high-priority issues for ITER and burning plasma</a:t>
            </a:r>
          </a:p>
          <a:p>
            <a:pPr marL="274320" indent="-274320">
              <a:spcBef>
                <a:spcPts val="0"/>
              </a:spcBef>
              <a:spcAft>
                <a:spcPts val="600"/>
              </a:spcAft>
            </a:pPr>
            <a:r>
              <a:rPr lang="en-US" sz="1400" dirty="0" smtClean="0">
                <a:cs typeface="Arial" pitchFamily="34" charset="0"/>
              </a:rPr>
              <a:t>Coordination between theory and experiment leading to model validation will be emphasized, particularly in areas where the resolution of essential physics issues is urgently needed before first plasma in ITER</a:t>
            </a:r>
          </a:p>
        </p:txBody>
      </p:sp>
      <p:sp>
        <p:nvSpPr>
          <p:cNvPr id="3" name="Slide Number Placeholder 2"/>
          <p:cNvSpPr>
            <a:spLocks noGrp="1"/>
          </p:cNvSpPr>
          <p:nvPr>
            <p:ph type="sldNum" sz="quarter" idx="12"/>
          </p:nvPr>
        </p:nvSpPr>
        <p:spPr/>
        <p:txBody>
          <a:bodyPr/>
          <a:lstStyle/>
          <a:p>
            <a:fld id="{4D209A34-5889-4E16-8BD0-8C9F0C75090B}" type="slidenum">
              <a:rPr lang="en-US" smtClean="0"/>
              <a:pPr/>
              <a:t>17</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727431559"/>
              </p:ext>
            </p:extLst>
          </p:nvPr>
        </p:nvGraphicFramePr>
        <p:xfrm>
          <a:off x="152400" y="1267400"/>
          <a:ext cx="3657600" cy="88900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Theory</a:t>
                      </a:r>
                      <a:endParaRPr lang="en-US" sz="1600" dirty="0"/>
                    </a:p>
                  </a:txBody>
                  <a:tcPr/>
                </a:tc>
                <a:tc>
                  <a:txBody>
                    <a:bodyPr/>
                    <a:lstStyle/>
                    <a:p>
                      <a:r>
                        <a:rPr lang="en-US" sz="1600" dirty="0" smtClean="0"/>
                        <a:t>24,029</a:t>
                      </a:r>
                      <a:endParaRPr lang="en-US" sz="1600" dirty="0"/>
                    </a:p>
                  </a:txBody>
                  <a:tcPr/>
                </a:tc>
                <a:tc>
                  <a:txBody>
                    <a:bodyPr/>
                    <a:lstStyle/>
                    <a:p>
                      <a:r>
                        <a:rPr lang="en-US" sz="1600" dirty="0" smtClean="0"/>
                        <a:t>21,170</a:t>
                      </a:r>
                      <a:endParaRPr lang="en-US" sz="1600" dirty="0"/>
                    </a:p>
                  </a:txBody>
                  <a:tcPr/>
                </a:tc>
              </a:tr>
            </a:tbl>
          </a:graphicData>
        </a:graphic>
      </p:graphicFrame>
      <p:sp>
        <p:nvSpPr>
          <p:cNvPr id="14"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17</a:t>
            </a:fld>
            <a:endParaRPr lang="en-US"/>
          </a:p>
        </p:txBody>
      </p:sp>
    </p:spTree>
    <p:extLst>
      <p:ext uri="{BB962C8B-B14F-4D97-AF65-F5344CB8AC3E}">
        <p14:creationId xmlns:p14="http://schemas.microsoft.com/office/powerpoint/2010/main" val="337825806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Supports: At </a:t>
            </a:r>
            <a:r>
              <a:rPr lang="en-US" sz="1100" i="1" smtClean="0">
                <a:solidFill>
                  <a:prstClr val="black"/>
                </a:solidFill>
                <a:cs typeface="Arial" panose="020B0604020202020204" pitchFamily="34" charset="0"/>
              </a:rPr>
              <a:t>least 7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9 postdocs </a:t>
            </a:r>
            <a:endParaRPr lang="en-US" sz="1100" i="1" dirty="0"/>
          </a:p>
        </p:txBody>
      </p:sp>
      <p:sp>
        <p:nvSpPr>
          <p:cNvPr id="76803" name="Title 11"/>
          <p:cNvSpPr>
            <a:spLocks noGrp="1"/>
          </p:cNvSpPr>
          <p:nvPr>
            <p:ph type="title"/>
          </p:nvPr>
        </p:nvSpPr>
        <p:spPr>
          <a:xfrm>
            <a:off x="2089944" y="76200"/>
            <a:ext cx="6977855" cy="938892"/>
          </a:xfrm>
        </p:spPr>
        <p:txBody>
          <a:bodyPr>
            <a:noAutofit/>
          </a:bodyPr>
          <a:lstStyle/>
          <a:p>
            <a:pPr eaLnBrk="1" hangingPunct="1"/>
            <a:r>
              <a:rPr lang="en-US" i="1" dirty="0" err="1" smtClean="0">
                <a:cs typeface="Arial" panose="020B0604020202020204" pitchFamily="34" charset="0"/>
              </a:rPr>
              <a:t>SciDAC</a:t>
            </a:r>
            <a:r>
              <a:rPr lang="en-US" i="1" dirty="0" smtClean="0">
                <a:cs typeface="Arial" panose="020B0604020202020204" pitchFamily="34" charset="0"/>
              </a:rPr>
              <a:t> program advances fusion science through high </a:t>
            </a:r>
            <a:r>
              <a:rPr lang="en-US" i="1" dirty="0">
                <a:cs typeface="Arial" panose="020B0604020202020204" pitchFamily="34" charset="0"/>
              </a:rPr>
              <a:t>p</a:t>
            </a:r>
            <a:r>
              <a:rPr lang="en-US" i="1" dirty="0" smtClean="0">
                <a:cs typeface="Arial" panose="020B0604020202020204" pitchFamily="34" charset="0"/>
              </a:rPr>
              <a:t>erformance </a:t>
            </a:r>
            <a:r>
              <a:rPr lang="en-US" i="1" dirty="0">
                <a:cs typeface="Arial" panose="020B0604020202020204" pitchFamily="34" charset="0"/>
              </a:rPr>
              <a:t>c</a:t>
            </a:r>
            <a:r>
              <a:rPr lang="en-US" i="1" dirty="0" smtClean="0">
                <a:cs typeface="Arial" panose="020B0604020202020204" pitchFamily="34" charset="0"/>
              </a:rPr>
              <a:t>omputing</a:t>
            </a:r>
          </a:p>
        </p:txBody>
      </p:sp>
      <p:sp>
        <p:nvSpPr>
          <p:cNvPr id="8" name="TextBox 7"/>
          <p:cNvSpPr txBox="1"/>
          <p:nvPr/>
        </p:nvSpPr>
        <p:spPr>
          <a:xfrm>
            <a:off x="4114800" y="1295400"/>
            <a:ext cx="4599709" cy="369332"/>
          </a:xfrm>
          <a:prstGeom prst="rect">
            <a:avLst/>
          </a:prstGeom>
          <a:noFill/>
        </p:spPr>
        <p:txBody>
          <a:bodyPr wrap="square" rtlCol="0">
            <a:spAutoFit/>
          </a:bodyPr>
          <a:lstStyle/>
          <a:p>
            <a:pPr marL="0" lvl="1"/>
            <a:r>
              <a:rPr lang="en-US" dirty="0" smtClean="0">
                <a:cs typeface="Arial" panose="020B0604020202020204" pitchFamily="34" charset="0"/>
              </a:rPr>
              <a:t>The FES </a:t>
            </a:r>
            <a:r>
              <a:rPr lang="en-US" b="1" dirty="0" err="1" smtClean="0">
                <a:cs typeface="Arial" panose="020B0604020202020204" pitchFamily="34" charset="0"/>
              </a:rPr>
              <a:t>SciDAC</a:t>
            </a:r>
            <a:r>
              <a:rPr lang="en-US" b="1" dirty="0" smtClean="0">
                <a:cs typeface="Arial" panose="020B0604020202020204" pitchFamily="34" charset="0"/>
              </a:rPr>
              <a:t> </a:t>
            </a:r>
            <a:r>
              <a:rPr lang="en-US" dirty="0" smtClean="0">
                <a:cs typeface="Arial" panose="020B0604020202020204" pitchFamily="34" charset="0"/>
              </a:rPr>
              <a:t>program:</a:t>
            </a:r>
            <a:endParaRPr lang="en-US" sz="1600" b="1" dirty="0" smtClean="0">
              <a:cs typeface="Arial" panose="020B0604020202020204" pitchFamily="34" charset="0"/>
            </a:endParaRPr>
          </a:p>
        </p:txBody>
      </p:sp>
      <p:sp>
        <p:nvSpPr>
          <p:cNvPr id="9" name="TextBox 8"/>
          <p:cNvSpPr txBox="1"/>
          <p:nvPr/>
        </p:nvSpPr>
        <p:spPr>
          <a:xfrm>
            <a:off x="3979143" y="3516868"/>
            <a:ext cx="1349057" cy="369332"/>
          </a:xfrm>
          <a:prstGeom prst="rect">
            <a:avLst/>
          </a:prstGeom>
          <a:noFill/>
        </p:spPr>
        <p:txBody>
          <a:bodyPr wrap="square" rtlCol="0">
            <a:spAutoFit/>
          </a:bodyPr>
          <a:lstStyle/>
          <a:p>
            <a:pPr marL="0" lvl="1"/>
            <a:r>
              <a:rPr lang="en-US" dirty="0">
                <a:cs typeface="Arial" panose="020B0604020202020204" pitchFamily="34" charset="0"/>
              </a:rPr>
              <a:t>I</a:t>
            </a:r>
            <a:r>
              <a:rPr lang="en-US" dirty="0" smtClean="0">
                <a:cs typeface="Arial" panose="020B0604020202020204" pitchFamily="34" charset="0"/>
              </a:rPr>
              <a:t>n </a:t>
            </a:r>
            <a:r>
              <a:rPr lang="en-US" b="1" i="1" dirty="0" smtClean="0">
                <a:cs typeface="Arial" panose="020B0604020202020204" pitchFamily="34" charset="0"/>
              </a:rPr>
              <a:t>FY 2015</a:t>
            </a:r>
            <a:r>
              <a:rPr lang="en-US" b="1" dirty="0" smtClean="0">
                <a:cs typeface="Arial" panose="020B0604020202020204" pitchFamily="34" charset="0"/>
              </a:rPr>
              <a:t>:</a:t>
            </a:r>
            <a:endParaRPr lang="en-US" sz="1600" b="1" dirty="0" smtClean="0">
              <a:cs typeface="Arial" panose="020B0604020202020204" pitchFamily="34" charset="0"/>
            </a:endParaRPr>
          </a:p>
        </p:txBody>
      </p:sp>
      <p:sp>
        <p:nvSpPr>
          <p:cNvPr id="11" name="TextBox 10"/>
          <p:cNvSpPr txBox="1"/>
          <p:nvPr/>
        </p:nvSpPr>
        <p:spPr>
          <a:xfrm>
            <a:off x="4175983" y="1752600"/>
            <a:ext cx="4779898" cy="1677382"/>
          </a:xfrm>
          <a:prstGeom prst="rect">
            <a:avLst/>
          </a:prstGeom>
          <a:noFill/>
        </p:spPr>
        <p:txBody>
          <a:bodyPr wrap="square" rtlCol="0">
            <a:spAutoFit/>
          </a:bodyPr>
          <a:lstStyle/>
          <a:p>
            <a:pPr marL="274320" indent="-274320" fontAlgn="base">
              <a:spcBef>
                <a:spcPct val="0"/>
              </a:spcBef>
              <a:spcAft>
                <a:spcPts val="600"/>
              </a:spcAft>
              <a:buFont typeface="Arial" panose="020B0604020202020204" pitchFamily="34" charset="0"/>
              <a:buChar char="•"/>
            </a:pPr>
            <a:r>
              <a:rPr lang="en-US" sz="1400" dirty="0" smtClean="0">
                <a:solidFill>
                  <a:prstClr val="black"/>
                </a:solidFill>
                <a:cs typeface="Arial" pitchFamily="34" charset="0"/>
              </a:rPr>
              <a:t>The FES Scientific Discovery through Advanced Computing (</a:t>
            </a:r>
            <a:r>
              <a:rPr lang="en-US" sz="1400" dirty="0" err="1" smtClean="0">
                <a:solidFill>
                  <a:prstClr val="black"/>
                </a:solidFill>
                <a:cs typeface="Arial" pitchFamily="34" charset="0"/>
              </a:rPr>
              <a:t>SciDAC</a:t>
            </a:r>
            <a:r>
              <a:rPr lang="en-US" sz="1400" dirty="0" smtClean="0">
                <a:solidFill>
                  <a:prstClr val="black"/>
                </a:solidFill>
                <a:cs typeface="Arial" pitchFamily="34" charset="0"/>
              </a:rPr>
              <a:t>) program advances scientific discovery in fusion plasma science by exploiting SC leadership class computing resources and associated advances in computational science</a:t>
            </a:r>
          </a:p>
          <a:p>
            <a:pPr marL="274320" indent="-274320" fontAlgn="base">
              <a:spcBef>
                <a:spcPct val="0"/>
              </a:spcBef>
              <a:spcAft>
                <a:spcPts val="600"/>
              </a:spcAft>
              <a:buFont typeface="Arial" panose="020B0604020202020204" pitchFamily="34" charset="0"/>
              <a:buChar char="•"/>
            </a:pPr>
            <a:r>
              <a:rPr lang="en-US" sz="1400" dirty="0" smtClean="0">
                <a:solidFill>
                  <a:prstClr val="black"/>
                </a:solidFill>
                <a:cs typeface="Arial" pitchFamily="34" charset="0"/>
              </a:rPr>
              <a:t>Highly collaborative program, leverages strengths of FES and ASCR</a:t>
            </a:r>
            <a:endParaRPr lang="en-US" sz="1400" dirty="0">
              <a:solidFill>
                <a:prstClr val="black"/>
              </a:solidFill>
              <a:cs typeface="Arial" pitchFamily="34" charset="0"/>
            </a:endParaRPr>
          </a:p>
        </p:txBody>
      </p:sp>
      <p:sp>
        <p:nvSpPr>
          <p:cNvPr id="12" name="Content Placeholder 2"/>
          <p:cNvSpPr txBox="1">
            <a:spLocks/>
          </p:cNvSpPr>
          <p:nvPr/>
        </p:nvSpPr>
        <p:spPr>
          <a:xfrm>
            <a:off x="4202620" y="3886200"/>
            <a:ext cx="4636580" cy="88409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0"/>
              </a:spcBef>
              <a:spcAft>
                <a:spcPts val="600"/>
              </a:spcAft>
            </a:pPr>
            <a:r>
              <a:rPr lang="en-US" sz="1400" dirty="0"/>
              <a:t>The FES </a:t>
            </a:r>
            <a:r>
              <a:rPr lang="en-US" sz="1400" dirty="0" err="1"/>
              <a:t>SciDAC</a:t>
            </a:r>
            <a:r>
              <a:rPr lang="en-US" sz="1400" dirty="0"/>
              <a:t> centers will continue to contribute to the FES goal of developing a predictive capability for fusion </a:t>
            </a:r>
            <a:r>
              <a:rPr lang="en-US" sz="1400" dirty="0" smtClean="0"/>
              <a:t>plasmas</a:t>
            </a:r>
          </a:p>
        </p:txBody>
      </p:sp>
      <p:sp>
        <p:nvSpPr>
          <p:cNvPr id="10" name="TextBox 9"/>
          <p:cNvSpPr txBox="1"/>
          <p:nvPr/>
        </p:nvSpPr>
        <p:spPr>
          <a:xfrm>
            <a:off x="3904731" y="4736068"/>
            <a:ext cx="1969047" cy="369332"/>
          </a:xfrm>
          <a:prstGeom prst="rect">
            <a:avLst/>
          </a:prstGeom>
          <a:noFill/>
        </p:spPr>
        <p:txBody>
          <a:bodyPr wrap="square" rtlCol="0">
            <a:spAutoFit/>
          </a:bodyPr>
          <a:lstStyle/>
          <a:p>
            <a:pPr marL="0" lvl="1"/>
            <a:r>
              <a:rPr lang="en-US" b="1" dirty="0" smtClean="0">
                <a:cs typeface="Arial" panose="020B0604020202020204" pitchFamily="34" charset="0"/>
              </a:rPr>
              <a:t>Milestones:</a:t>
            </a:r>
            <a:endParaRPr lang="en-US" sz="1600" b="1" dirty="0" smtClean="0">
              <a:cs typeface="Arial" panose="020B0604020202020204" pitchFamily="34" charset="0"/>
            </a:endParaRPr>
          </a:p>
        </p:txBody>
      </p:sp>
      <p:sp>
        <p:nvSpPr>
          <p:cNvPr id="16" name="Content Placeholder 2"/>
          <p:cNvSpPr txBox="1">
            <a:spLocks/>
          </p:cNvSpPr>
          <p:nvPr/>
        </p:nvSpPr>
        <p:spPr>
          <a:xfrm>
            <a:off x="4168055" y="5155525"/>
            <a:ext cx="4787826" cy="12308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indent="-274320">
              <a:spcBef>
                <a:spcPts val="0"/>
              </a:spcBef>
              <a:spcAft>
                <a:spcPts val="600"/>
              </a:spcAft>
            </a:pPr>
            <a:r>
              <a:rPr lang="en-US" sz="1400" dirty="0"/>
              <a:t>Extend PIC </a:t>
            </a:r>
            <a:r>
              <a:rPr lang="en-US" sz="1400" dirty="0" err="1"/>
              <a:t>gyrokinetic</a:t>
            </a:r>
            <a:r>
              <a:rPr lang="en-US" sz="1400" dirty="0"/>
              <a:t> plasma turbulence codes to </a:t>
            </a:r>
            <a:r>
              <a:rPr lang="en-US" sz="1400" dirty="0" smtClean="0"/>
              <a:t>simulate </a:t>
            </a:r>
            <a:r>
              <a:rPr lang="en-US" sz="1400" dirty="0"/>
              <a:t>3-D resonant magnetic field perturbations for suppressing edge-localized instabilities on </a:t>
            </a:r>
            <a:r>
              <a:rPr lang="en-US" sz="1400" dirty="0" smtClean="0"/>
              <a:t>ITER</a:t>
            </a:r>
            <a:endParaRPr lang="en-US" sz="1400" dirty="0"/>
          </a:p>
          <a:p>
            <a:pPr marL="274320" indent="-274320">
              <a:spcBef>
                <a:spcPts val="0"/>
              </a:spcBef>
              <a:spcAft>
                <a:spcPts val="600"/>
              </a:spcAft>
            </a:pPr>
            <a:r>
              <a:rPr lang="en-US" sz="1400" dirty="0"/>
              <a:t>Release </a:t>
            </a:r>
            <a:r>
              <a:rPr lang="en-US" sz="1400" dirty="0" smtClean="0"/>
              <a:t>new version </a:t>
            </a:r>
            <a:r>
              <a:rPr lang="en-US" sz="1400" dirty="0"/>
              <a:t>of </a:t>
            </a:r>
            <a:r>
              <a:rPr lang="en-US" sz="1400" dirty="0" smtClean="0"/>
              <a:t>continuum </a:t>
            </a:r>
            <a:r>
              <a:rPr lang="en-US" sz="1400" dirty="0"/>
              <a:t>reaction-diffusion plasma facing components simulation </a:t>
            </a:r>
            <a:r>
              <a:rPr lang="en-US" sz="1400" dirty="0" smtClean="0"/>
              <a:t>code</a:t>
            </a:r>
            <a:endParaRPr lang="en-US" sz="1400" dirty="0" smtClean="0">
              <a:cs typeface="Arial" pitchFamily="34" charset="0"/>
            </a:endParaRPr>
          </a:p>
        </p:txBody>
      </p:sp>
      <p:sp>
        <p:nvSpPr>
          <p:cNvPr id="21" name="Rounded Rectangle 20"/>
          <p:cNvSpPr/>
          <p:nvPr/>
        </p:nvSpPr>
        <p:spPr>
          <a:xfrm>
            <a:off x="482803" y="2415567"/>
            <a:ext cx="2412797" cy="1260873"/>
          </a:xfrm>
          <a:prstGeom prst="roundRect">
            <a:avLst>
              <a:gd name="adj" fmla="val 9849"/>
            </a:avLst>
          </a:prstGeom>
          <a:blipFill>
            <a:blip r:embed="rId3"/>
            <a:stretch>
              <a:fillRect/>
            </a:stretch>
          </a:blipFill>
          <a:ln cmpd="dbl">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a:spLocks noChangeAspect="1"/>
          </p:cNvSpPr>
          <p:nvPr/>
        </p:nvSpPr>
        <p:spPr>
          <a:xfrm>
            <a:off x="609204" y="5292988"/>
            <a:ext cx="1746747" cy="1260212"/>
          </a:xfrm>
          <a:prstGeom prst="roundRect">
            <a:avLst/>
          </a:prstGeom>
          <a:blipFill>
            <a:blip r:embed="rId4"/>
            <a:stretch>
              <a:fillRect/>
            </a:stretch>
          </a:blipFill>
          <a:ln cmpd="dbl">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22451" y="3830912"/>
            <a:ext cx="1333500" cy="1297844"/>
          </a:xfrm>
          <a:prstGeom prst="roundRect">
            <a:avLst/>
          </a:prstGeom>
          <a:blipFill>
            <a:blip r:embed="rId5"/>
            <a:stretch>
              <a:fillRect/>
            </a:stretch>
          </a:blipFill>
          <a:ln cmpd="dbl">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ent Arrow 23"/>
          <p:cNvSpPr/>
          <p:nvPr/>
        </p:nvSpPr>
        <p:spPr>
          <a:xfrm rot="10800000" flipH="1">
            <a:off x="518936" y="3790059"/>
            <a:ext cx="381000" cy="887206"/>
          </a:xfrm>
          <a:prstGeom prst="bentArrow">
            <a:avLst>
              <a:gd name="adj1" fmla="val 25000"/>
              <a:gd name="adj2" fmla="val 35714"/>
              <a:gd name="adj3" fmla="val 36688"/>
              <a:gd name="adj4" fmla="val 43750"/>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Bent Arrow 27"/>
          <p:cNvSpPr/>
          <p:nvPr/>
        </p:nvSpPr>
        <p:spPr>
          <a:xfrm flipH="1" flipV="1">
            <a:off x="2466292" y="3777146"/>
            <a:ext cx="357810" cy="2377313"/>
          </a:xfrm>
          <a:prstGeom prst="bentArrow">
            <a:avLst>
              <a:gd name="adj1" fmla="val 25000"/>
              <a:gd name="adj2" fmla="val 35714"/>
              <a:gd name="adj3" fmla="val 36688"/>
              <a:gd name="adj4" fmla="val 43750"/>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p:cNvSpPr>
            <a:spLocks noGrp="1"/>
          </p:cNvSpPr>
          <p:nvPr>
            <p:ph type="sldNum" sz="quarter" idx="12"/>
          </p:nvPr>
        </p:nvSpPr>
        <p:spPr/>
        <p:txBody>
          <a:bodyPr/>
          <a:lstStyle/>
          <a:p>
            <a:fld id="{4D209A34-5889-4E16-8BD0-8C9F0C75090B}" type="slidenum">
              <a:rPr lang="en-US" smtClean="0"/>
              <a:pPr/>
              <a:t>18</a:t>
            </a:fld>
            <a:endParaRPr lang="en-US"/>
          </a:p>
        </p:txBody>
      </p:sp>
      <p:graphicFrame>
        <p:nvGraphicFramePr>
          <p:cNvPr id="17" name="Table 16"/>
          <p:cNvGraphicFramePr>
            <a:graphicFrameLocks noGrp="1"/>
          </p:cNvGraphicFramePr>
          <p:nvPr>
            <p:extLst>
              <p:ext uri="{D42A27DB-BD31-4B8C-83A1-F6EECF244321}">
                <p14:modId xmlns:p14="http://schemas.microsoft.com/office/powerpoint/2010/main" val="1513955469"/>
              </p:ext>
            </p:extLst>
          </p:nvPr>
        </p:nvGraphicFramePr>
        <p:xfrm>
          <a:off x="192088" y="1295400"/>
          <a:ext cx="3657600" cy="889000"/>
        </p:xfrm>
        <a:graphic>
          <a:graphicData uri="http://schemas.openxmlformats.org/drawingml/2006/table">
            <a:tbl>
              <a:tblPr firstRow="1" bandRow="1">
                <a:tableStyleId>{5C22544A-7EE6-4342-B048-85BDC9FD1C3A}</a:tableStyleId>
              </a:tblPr>
              <a:tblGrid>
                <a:gridCol w="1219200"/>
                <a:gridCol w="1219200"/>
                <a:gridCol w="1219200"/>
              </a:tblGrid>
              <a:tr h="0">
                <a:tc>
                  <a:txBody>
                    <a:bodyPr/>
                    <a:lstStyle/>
                    <a:p>
                      <a:endParaRPr lang="en-US" sz="1400" b="1" dirty="0">
                        <a:solidFill>
                          <a:srgbClr val="7030A0"/>
                        </a:solidFill>
                      </a:endParaRPr>
                    </a:p>
                  </a:txBody>
                  <a:tcPr/>
                </a:tc>
                <a:tc>
                  <a:txBody>
                    <a:bodyPr/>
                    <a:lstStyle/>
                    <a:p>
                      <a:r>
                        <a:rPr lang="en-US" sz="1400" b="1" i="0" dirty="0" smtClean="0">
                          <a:solidFill>
                            <a:schemeClr val="bg1"/>
                          </a:solidFill>
                        </a:rPr>
                        <a:t>FY’14 Current</a:t>
                      </a:r>
                      <a:endParaRPr lang="en-US" sz="1400" b="1" i="0" dirty="0">
                        <a:solidFill>
                          <a:schemeClr val="bg1"/>
                        </a:solidFill>
                      </a:endParaRPr>
                    </a:p>
                  </a:txBody>
                  <a:tcPr/>
                </a:tc>
                <a:tc>
                  <a:txBody>
                    <a:bodyPr/>
                    <a:lstStyle/>
                    <a:p>
                      <a:r>
                        <a:rPr lang="en-US" sz="1400" b="1" i="0" dirty="0" smtClean="0">
                          <a:solidFill>
                            <a:schemeClr val="bg1"/>
                          </a:solidFill>
                        </a:rPr>
                        <a:t>FY’15 CONG Request</a:t>
                      </a:r>
                      <a:endParaRPr lang="en-US" sz="1400" b="1" i="0" dirty="0">
                        <a:solidFill>
                          <a:schemeClr val="bg1"/>
                        </a:solidFill>
                      </a:endParaRPr>
                    </a:p>
                  </a:txBody>
                  <a:tcPr/>
                </a:tc>
              </a:tr>
              <a:tr h="370840">
                <a:tc>
                  <a:txBody>
                    <a:bodyPr/>
                    <a:lstStyle/>
                    <a:p>
                      <a:r>
                        <a:rPr lang="en-US" sz="1600" dirty="0" err="1" smtClean="0"/>
                        <a:t>SciDAC</a:t>
                      </a:r>
                      <a:endParaRPr lang="en-US" sz="1600" dirty="0"/>
                    </a:p>
                  </a:txBody>
                  <a:tcPr/>
                </a:tc>
                <a:tc>
                  <a:txBody>
                    <a:bodyPr/>
                    <a:lstStyle/>
                    <a:p>
                      <a:r>
                        <a:rPr lang="en-US" sz="1600" dirty="0" smtClean="0"/>
                        <a:t>9,375</a:t>
                      </a:r>
                      <a:endParaRPr lang="en-US" sz="1600" dirty="0"/>
                    </a:p>
                  </a:txBody>
                  <a:tcPr/>
                </a:tc>
                <a:tc>
                  <a:txBody>
                    <a:bodyPr/>
                    <a:lstStyle/>
                    <a:p>
                      <a:r>
                        <a:rPr lang="en-US" sz="1600" dirty="0" smtClean="0"/>
                        <a:t>7,000</a:t>
                      </a:r>
                      <a:endParaRPr lang="en-US" sz="1600" dirty="0"/>
                    </a:p>
                  </a:txBody>
                  <a:tcPr/>
                </a:tc>
              </a:tr>
            </a:tbl>
          </a:graphicData>
        </a:graphic>
      </p:graphicFrame>
      <p:sp>
        <p:nvSpPr>
          <p:cNvPr id="18"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18</a:t>
            </a:fld>
            <a:endParaRPr lang="en-US"/>
          </a:p>
        </p:txBody>
      </p:sp>
    </p:spTree>
    <p:extLst>
      <p:ext uri="{BB962C8B-B14F-4D97-AF65-F5344CB8AC3E}">
        <p14:creationId xmlns:p14="http://schemas.microsoft.com/office/powerpoint/2010/main" val="45094820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064"/>
          <a:stretch/>
        </p:blipFill>
        <p:spPr bwMode="auto">
          <a:xfrm>
            <a:off x="76201" y="1214614"/>
            <a:ext cx="4724399" cy="1909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3" name="Title 11"/>
          <p:cNvSpPr>
            <a:spLocks noGrp="1"/>
          </p:cNvSpPr>
          <p:nvPr>
            <p:ph type="title"/>
          </p:nvPr>
        </p:nvSpPr>
        <p:spPr>
          <a:xfrm>
            <a:off x="2089944" y="76200"/>
            <a:ext cx="6977855" cy="938892"/>
          </a:xfrm>
        </p:spPr>
        <p:txBody>
          <a:bodyPr>
            <a:noAutofit/>
          </a:bodyPr>
          <a:lstStyle/>
          <a:p>
            <a:pPr eaLnBrk="1" hangingPunct="1"/>
            <a:r>
              <a:rPr lang="en-US" i="1" dirty="0" smtClean="0">
                <a:cs typeface="Arial" panose="020B0604020202020204" pitchFamily="34" charset="0"/>
              </a:rPr>
              <a:t>Highlight: FES-ASCR partnership advancing state of the art fusion modeling </a:t>
            </a:r>
          </a:p>
        </p:txBody>
      </p:sp>
      <p:sp>
        <p:nvSpPr>
          <p:cNvPr id="47" name="TextBox 46"/>
          <p:cNvSpPr txBox="1"/>
          <p:nvPr/>
        </p:nvSpPr>
        <p:spPr>
          <a:xfrm>
            <a:off x="4876800" y="1676400"/>
            <a:ext cx="3793358" cy="461665"/>
          </a:xfrm>
          <a:prstGeom prst="rect">
            <a:avLst/>
          </a:prstGeom>
          <a:noFill/>
        </p:spPr>
        <p:txBody>
          <a:bodyPr wrap="square" rtlCol="0">
            <a:spAutoFit/>
          </a:bodyPr>
          <a:lstStyle/>
          <a:p>
            <a:r>
              <a:rPr lang="en-US" sz="2400" i="1" dirty="0">
                <a:solidFill>
                  <a:srgbClr val="007005"/>
                </a:solidFill>
              </a:rPr>
              <a:t>t</a:t>
            </a:r>
            <a:r>
              <a:rPr lang="en-US" sz="2400" i="1" dirty="0" smtClean="0">
                <a:solidFill>
                  <a:srgbClr val="007005"/>
                </a:solidFill>
              </a:rPr>
              <a:t>he Science</a:t>
            </a:r>
            <a:r>
              <a:rPr lang="en-US" sz="2000" dirty="0" smtClean="0">
                <a:solidFill>
                  <a:srgbClr val="007005"/>
                </a:solidFill>
              </a:rPr>
              <a:t>:</a:t>
            </a:r>
            <a:endParaRPr lang="en-US" sz="2000" dirty="0">
              <a:solidFill>
                <a:srgbClr val="007005"/>
              </a:solidFill>
            </a:endParaRPr>
          </a:p>
        </p:txBody>
      </p:sp>
      <p:sp>
        <p:nvSpPr>
          <p:cNvPr id="48" name="TextBox 47"/>
          <p:cNvSpPr txBox="1"/>
          <p:nvPr/>
        </p:nvSpPr>
        <p:spPr>
          <a:xfrm>
            <a:off x="4888697" y="4171890"/>
            <a:ext cx="3262288" cy="461665"/>
          </a:xfrm>
          <a:prstGeom prst="rect">
            <a:avLst/>
          </a:prstGeom>
          <a:noFill/>
        </p:spPr>
        <p:txBody>
          <a:bodyPr wrap="square" rtlCol="0">
            <a:spAutoFit/>
          </a:bodyPr>
          <a:lstStyle/>
          <a:p>
            <a:r>
              <a:rPr lang="en-US" sz="2400" i="1" dirty="0" smtClean="0">
                <a:solidFill>
                  <a:srgbClr val="C00000"/>
                </a:solidFill>
              </a:rPr>
              <a:t>the Impact</a:t>
            </a:r>
            <a:r>
              <a:rPr lang="en-US" sz="2400" dirty="0" smtClean="0">
                <a:solidFill>
                  <a:srgbClr val="C00000"/>
                </a:solidFill>
              </a:rPr>
              <a:t>:</a:t>
            </a:r>
            <a:endParaRPr lang="en-US" sz="2400" dirty="0">
              <a:solidFill>
                <a:srgbClr val="C00000"/>
              </a:solidFill>
            </a:endParaRPr>
          </a:p>
        </p:txBody>
      </p:sp>
      <p:sp>
        <p:nvSpPr>
          <p:cNvPr id="49" name="TextBox 48"/>
          <p:cNvSpPr txBox="1"/>
          <p:nvPr/>
        </p:nvSpPr>
        <p:spPr>
          <a:xfrm>
            <a:off x="5041097" y="2184246"/>
            <a:ext cx="4020908" cy="1854354"/>
          </a:xfrm>
          <a:prstGeom prst="rect">
            <a:avLst/>
          </a:prstGeom>
          <a:noFill/>
        </p:spPr>
        <p:txBody>
          <a:bodyPr wrap="square" rtlCol="0">
            <a:spAutoFit/>
          </a:bodyPr>
          <a:lstStyle/>
          <a:p>
            <a:pPr marL="182880" indent="-182880">
              <a:spcBef>
                <a:spcPts val="300"/>
              </a:spcBef>
              <a:buClr>
                <a:schemeClr val="accent4">
                  <a:lumMod val="75000"/>
                </a:schemeClr>
              </a:buClr>
              <a:buSzPct val="100000"/>
              <a:buFont typeface="Arial" panose="020B0604020202020204" pitchFamily="34" charset="0"/>
              <a:buChar char="•"/>
            </a:pPr>
            <a:r>
              <a:rPr lang="en-US" sz="1400" dirty="0">
                <a:cs typeface="Arial" charset="0"/>
              </a:rPr>
              <a:t>New version of XGC1 using both multi-core CPUs and GPU on Cray XK7 (Titan) achieves 4X speedup for target problem size over earlier code using just multi-core CPUs.</a:t>
            </a:r>
          </a:p>
          <a:p>
            <a:pPr marL="182880" indent="-182880">
              <a:spcBef>
                <a:spcPts val="300"/>
              </a:spcBef>
              <a:buClr>
                <a:schemeClr val="accent4">
                  <a:lumMod val="75000"/>
                </a:schemeClr>
              </a:buClr>
              <a:buSzPct val="100000"/>
              <a:buFont typeface="Arial" panose="020B0604020202020204" pitchFamily="34" charset="0"/>
              <a:buChar char="•"/>
            </a:pPr>
            <a:r>
              <a:rPr lang="en-US" sz="1400" dirty="0"/>
              <a:t>Performance improvements enabled excellent scalability to over 16,000 nodes (over 256,000 processor cores) on Titan and on IBM Blue Gene/Q (Mira) for a range of problem sizes</a:t>
            </a:r>
          </a:p>
        </p:txBody>
      </p:sp>
      <p:sp>
        <p:nvSpPr>
          <p:cNvPr id="50" name="TextBox 49"/>
          <p:cNvSpPr txBox="1"/>
          <p:nvPr/>
        </p:nvSpPr>
        <p:spPr>
          <a:xfrm>
            <a:off x="5029135" y="4647218"/>
            <a:ext cx="4032870" cy="1677382"/>
          </a:xfrm>
          <a:prstGeom prst="rect">
            <a:avLst/>
          </a:prstGeom>
          <a:noFill/>
        </p:spPr>
        <p:txBody>
          <a:bodyPr wrap="square" rtlCol="0">
            <a:spAutoFit/>
          </a:bodyPr>
          <a:lstStyle/>
          <a:p>
            <a:pPr marL="182880" indent="-182880">
              <a:spcAft>
                <a:spcPts val="600"/>
              </a:spcAft>
              <a:buClr>
                <a:schemeClr val="accent4">
                  <a:lumMod val="75000"/>
                </a:schemeClr>
              </a:buClr>
              <a:buSzPct val="100000"/>
              <a:buFont typeface="Arial" panose="020B0604020202020204" pitchFamily="34" charset="0"/>
              <a:buChar char="•"/>
            </a:pPr>
            <a:r>
              <a:rPr lang="en-US" sz="1400" dirty="0" smtClean="0">
                <a:cs typeface="Arial" charset="0"/>
              </a:rPr>
              <a:t>The </a:t>
            </a:r>
            <a:r>
              <a:rPr lang="en-US" sz="1400" dirty="0">
                <a:cs typeface="Arial" charset="0"/>
              </a:rPr>
              <a:t>physics of the edge plasma is one of the highest priority research areas for the success of ITER, as the edge affects the fusion efficiency in the core plasma and the degradation of the reactor wall in critical ways.</a:t>
            </a:r>
          </a:p>
          <a:p>
            <a:pPr marL="182880" indent="-182880">
              <a:spcAft>
                <a:spcPts val="600"/>
              </a:spcAft>
              <a:buClr>
                <a:schemeClr val="accent4">
                  <a:lumMod val="75000"/>
                </a:schemeClr>
              </a:buClr>
              <a:buSzPct val="100000"/>
              <a:buFont typeface="Arial" panose="020B0604020202020204" pitchFamily="34" charset="0"/>
              <a:buChar char="•"/>
            </a:pPr>
            <a:r>
              <a:rPr lang="en-US" sz="1400" dirty="0">
                <a:cs typeface="Arial" charset="0"/>
              </a:rPr>
              <a:t>XGC1 makes efficient </a:t>
            </a:r>
            <a:r>
              <a:rPr lang="en-US" sz="1400" dirty="0" smtClean="0">
                <a:cs typeface="Arial" charset="0"/>
              </a:rPr>
              <a:t>use </a:t>
            </a:r>
            <a:r>
              <a:rPr lang="en-US" sz="1400" dirty="0">
                <a:cs typeface="Arial" charset="0"/>
              </a:rPr>
              <a:t>of leadership class </a:t>
            </a:r>
            <a:r>
              <a:rPr lang="en-US" sz="1400" dirty="0" smtClean="0">
                <a:cs typeface="Arial" charset="0"/>
              </a:rPr>
              <a:t>computing for </a:t>
            </a:r>
            <a:r>
              <a:rPr lang="en-US" sz="1400" dirty="0">
                <a:cs typeface="Arial" charset="0"/>
              </a:rPr>
              <a:t>full ITER scale </a:t>
            </a:r>
            <a:r>
              <a:rPr lang="en-US" sz="1400" dirty="0" smtClean="0">
                <a:cs typeface="Arial" charset="0"/>
              </a:rPr>
              <a:t>simulation</a:t>
            </a:r>
            <a:endParaRPr lang="en-US" sz="1400" dirty="0">
              <a:cs typeface="Arial" charset="0"/>
            </a:endParaRPr>
          </a:p>
        </p:txBody>
      </p:sp>
      <p:grpSp>
        <p:nvGrpSpPr>
          <p:cNvPr id="4" name="Group 3"/>
          <p:cNvGrpSpPr/>
          <p:nvPr/>
        </p:nvGrpSpPr>
        <p:grpSpPr>
          <a:xfrm>
            <a:off x="152400" y="3004232"/>
            <a:ext cx="4560103" cy="3472768"/>
            <a:chOff x="152400" y="3004232"/>
            <a:chExt cx="4560103" cy="3472768"/>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04232"/>
              <a:ext cx="4560103" cy="3187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5" name="TextBox 6"/>
            <p:cNvSpPr txBox="1">
              <a:spLocks noChangeArrowheads="1"/>
            </p:cNvSpPr>
            <p:nvPr/>
          </p:nvSpPr>
          <p:spPr bwMode="auto">
            <a:xfrm>
              <a:off x="192088" y="5821363"/>
              <a:ext cx="3795712" cy="369887"/>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US" b="1">
                <a:solidFill>
                  <a:prstClr val="black"/>
                </a:solidFill>
                <a:latin typeface="Arial" pitchFamily="34" charset="0"/>
              </a:endParaRPr>
            </a:p>
          </p:txBody>
        </p:sp>
        <p:sp>
          <p:nvSpPr>
            <p:cNvPr id="22" name="TextBox 21"/>
            <p:cNvSpPr txBox="1"/>
            <p:nvPr/>
          </p:nvSpPr>
          <p:spPr>
            <a:xfrm>
              <a:off x="697796" y="5479422"/>
              <a:ext cx="3493204" cy="338554"/>
            </a:xfrm>
            <a:prstGeom prst="rect">
              <a:avLst/>
            </a:prstGeom>
            <a:noFill/>
          </p:spPr>
          <p:txBody>
            <a:bodyPr wrap="square" rtlCol="0">
              <a:spAutoFit/>
            </a:bodyPr>
            <a:lstStyle/>
            <a:p>
              <a:r>
                <a:rPr lang="en-US" sz="1600" b="1" dirty="0" smtClean="0">
                  <a:solidFill>
                    <a:srgbClr val="007E06"/>
                  </a:solidFill>
                </a:rPr>
                <a:t>(4x improvement using SUPER &amp; GPUs)</a:t>
              </a:r>
              <a:endParaRPr lang="en-US" sz="1600" b="1" dirty="0">
                <a:solidFill>
                  <a:srgbClr val="007E06"/>
                </a:solidFill>
              </a:endParaRPr>
            </a:p>
          </p:txBody>
        </p:sp>
        <p:sp>
          <p:nvSpPr>
            <p:cNvPr id="24" name="TextBox 23"/>
            <p:cNvSpPr txBox="1"/>
            <p:nvPr/>
          </p:nvSpPr>
          <p:spPr>
            <a:xfrm>
              <a:off x="3049028" y="3356530"/>
              <a:ext cx="1522972" cy="461665"/>
            </a:xfrm>
            <a:prstGeom prst="rect">
              <a:avLst/>
            </a:prstGeom>
            <a:noFill/>
          </p:spPr>
          <p:txBody>
            <a:bodyPr wrap="square" rtlCol="0">
              <a:spAutoFit/>
            </a:bodyPr>
            <a:lstStyle/>
            <a:p>
              <a:r>
                <a:rPr lang="en-US" sz="1200" b="1" dirty="0" smtClean="0"/>
                <a:t>Initial un-optimized performance</a:t>
              </a:r>
              <a:endParaRPr lang="en-US" sz="1200" b="1" dirty="0"/>
            </a:p>
          </p:txBody>
        </p:sp>
        <p:sp>
          <p:nvSpPr>
            <p:cNvPr id="25" name="TextBox 24"/>
            <p:cNvSpPr txBox="1"/>
            <p:nvPr/>
          </p:nvSpPr>
          <p:spPr>
            <a:xfrm>
              <a:off x="1524000" y="4876800"/>
              <a:ext cx="1803193" cy="461665"/>
            </a:xfrm>
            <a:prstGeom prst="rect">
              <a:avLst/>
            </a:prstGeom>
            <a:noFill/>
          </p:spPr>
          <p:txBody>
            <a:bodyPr wrap="square" rtlCol="0">
              <a:spAutoFit/>
            </a:bodyPr>
            <a:lstStyle/>
            <a:p>
              <a:r>
                <a:rPr lang="en-US" sz="1200" dirty="0" smtClean="0"/>
                <a:t>Performance after SUPER optimizations (CPU </a:t>
              </a:r>
              <a:r>
                <a:rPr lang="en-US" sz="1200" dirty="0"/>
                <a:t> </a:t>
              </a:r>
              <a:r>
                <a:rPr lang="en-US" sz="1200" dirty="0" smtClean="0"/>
                <a:t>only)</a:t>
              </a:r>
              <a:endParaRPr lang="en-US" sz="1200" dirty="0"/>
            </a:p>
          </p:txBody>
        </p:sp>
        <p:cxnSp>
          <p:nvCxnSpPr>
            <p:cNvPr id="30" name="Straight Connector 29"/>
            <p:cNvCxnSpPr/>
            <p:nvPr/>
          </p:nvCxnSpPr>
          <p:spPr>
            <a:xfrm>
              <a:off x="4255303" y="3394630"/>
              <a:ext cx="0" cy="244750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514773" y="6200001"/>
              <a:ext cx="2100100" cy="276999"/>
            </a:xfrm>
            <a:prstGeom prst="rect">
              <a:avLst/>
            </a:prstGeom>
            <a:noFill/>
          </p:spPr>
          <p:txBody>
            <a:bodyPr wrap="square" rtlCol="0">
              <a:spAutoFit/>
            </a:bodyPr>
            <a:lstStyle/>
            <a:p>
              <a:pPr algn="ctr"/>
              <a:r>
                <a:rPr lang="en-US" sz="1200" b="1" dirty="0" smtClean="0"/>
                <a:t>Maximum # of Titan cores</a:t>
              </a:r>
              <a:endParaRPr lang="en-US" sz="1200" b="1" dirty="0"/>
            </a:p>
          </p:txBody>
        </p:sp>
        <p:cxnSp>
          <p:nvCxnSpPr>
            <p:cNvPr id="32" name="Straight Arrow Connector 31"/>
            <p:cNvCxnSpPr/>
            <p:nvPr/>
          </p:nvCxnSpPr>
          <p:spPr>
            <a:xfrm flipV="1">
              <a:off x="3799510" y="5715435"/>
              <a:ext cx="407352" cy="475802"/>
            </a:xfrm>
            <a:prstGeom prst="straightConnector1">
              <a:avLst/>
            </a:prstGeom>
            <a:ln w="15875">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3"/>
            </p:cNvCxnSpPr>
            <p:nvPr/>
          </p:nvCxnSpPr>
          <p:spPr>
            <a:xfrm flipV="1">
              <a:off x="3327193" y="4714636"/>
              <a:ext cx="77347" cy="392997"/>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5" idx="3"/>
            </p:cNvCxnSpPr>
            <p:nvPr/>
          </p:nvCxnSpPr>
          <p:spPr>
            <a:xfrm flipV="1">
              <a:off x="3327193" y="4912100"/>
              <a:ext cx="423876" cy="195533"/>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Notched Right Arrow 2"/>
            <p:cNvSpPr/>
            <p:nvPr/>
          </p:nvSpPr>
          <p:spPr>
            <a:xfrm rot="5400000">
              <a:off x="2482449" y="4536439"/>
              <a:ext cx="339292" cy="12259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Notched Right Arrow 22"/>
            <p:cNvSpPr/>
            <p:nvPr/>
          </p:nvSpPr>
          <p:spPr>
            <a:xfrm rot="5400000">
              <a:off x="3762907" y="5124011"/>
              <a:ext cx="449786" cy="12259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p:cNvSpPr>
            <a:spLocks noGrp="1"/>
          </p:cNvSpPr>
          <p:nvPr>
            <p:ph type="sldNum" sz="quarter" idx="12"/>
          </p:nvPr>
        </p:nvSpPr>
        <p:spPr/>
        <p:txBody>
          <a:bodyPr/>
          <a:lstStyle/>
          <a:p>
            <a:fld id="{4D209A34-5889-4E16-8BD0-8C9F0C75090B}" type="slidenum">
              <a:rPr lang="en-US" smtClean="0"/>
              <a:pPr/>
              <a:t>19</a:t>
            </a:fld>
            <a:endParaRPr lang="en-US"/>
          </a:p>
        </p:txBody>
      </p:sp>
      <p:sp>
        <p:nvSpPr>
          <p:cNvPr id="26"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19</a:t>
            </a:fld>
            <a:endParaRPr lang="en-US"/>
          </a:p>
        </p:txBody>
      </p:sp>
    </p:spTree>
    <p:extLst>
      <p:ext uri="{BB962C8B-B14F-4D97-AF65-F5344CB8AC3E}">
        <p14:creationId xmlns:p14="http://schemas.microsoft.com/office/powerpoint/2010/main" val="355788174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2159727"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036"/>
          <p:cNvPicPr>
            <a:picLocks noChangeAspect="1" noChangeArrowheads="1"/>
          </p:cNvPicPr>
          <p:nvPr/>
        </p:nvPicPr>
        <p:blipFill>
          <a:blip r:embed="rId4" cstate="print"/>
          <a:srcRect/>
          <a:stretch>
            <a:fillRect/>
          </a:stretch>
        </p:blipFill>
        <p:spPr bwMode="auto">
          <a:xfrm>
            <a:off x="228600" y="3853107"/>
            <a:ext cx="1924050" cy="1023693"/>
          </a:xfrm>
          <a:prstGeom prst="rect">
            <a:avLst/>
          </a:prstGeom>
          <a:noFill/>
          <a:ln w="3175">
            <a:solidFill>
              <a:schemeClr val="tx1"/>
            </a:solidFill>
            <a:miter lim="800000"/>
            <a:headEnd/>
            <a:tailEnd/>
          </a:ln>
        </p:spPr>
      </p:pic>
      <p:sp>
        <p:nvSpPr>
          <p:cNvPr id="9" name="Rectangle 8"/>
          <p:cNvSpPr/>
          <p:nvPr/>
        </p:nvSpPr>
        <p:spPr>
          <a:xfrm>
            <a:off x="1676400" y="1143000"/>
            <a:ext cx="7467600" cy="5715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590800" y="70924"/>
            <a:ext cx="6400800" cy="919676"/>
          </a:xfrm>
        </p:spPr>
        <p:txBody>
          <a:bodyPr>
            <a:noAutofit/>
          </a:bodyPr>
          <a:lstStyle/>
          <a:p>
            <a:r>
              <a:rPr lang="en-US" sz="2700" dirty="0" smtClean="0">
                <a:cs typeface="Arial" panose="020B0604020202020204" pitchFamily="34" charset="0"/>
              </a:rPr>
              <a:t>The world fusion science landscape will look considerably different in a decade (1 of 3) </a:t>
            </a:r>
            <a:endParaRPr lang="en-US" sz="2700" dirty="0">
              <a:cs typeface="Arial" panose="020B0604020202020204" pitchFamily="34" charset="0"/>
            </a:endParaRPr>
          </a:p>
        </p:txBody>
      </p:sp>
      <p:sp>
        <p:nvSpPr>
          <p:cNvPr id="4" name="TextBox 3"/>
          <p:cNvSpPr txBox="1"/>
          <p:nvPr/>
        </p:nvSpPr>
        <p:spPr>
          <a:xfrm>
            <a:off x="1752600" y="3581400"/>
            <a:ext cx="7162800" cy="2462213"/>
          </a:xfrm>
          <a:prstGeom prst="rect">
            <a:avLst/>
          </a:prstGeom>
          <a:noFill/>
        </p:spPr>
        <p:txBody>
          <a:bodyPr wrap="square" rtlCol="0">
            <a:spAutoFit/>
          </a:bodyPr>
          <a:lstStyle/>
          <a:p>
            <a:pPr>
              <a:spcBef>
                <a:spcPts val="0"/>
              </a:spcBef>
              <a:spcAft>
                <a:spcPts val="1200"/>
              </a:spcAft>
            </a:pPr>
            <a:r>
              <a:rPr lang="en-US" sz="2400" b="1" dirty="0">
                <a:cs typeface="Arial" pitchFamily="34" charset="0"/>
              </a:rPr>
              <a:t>The US research effort has to effectively </a:t>
            </a:r>
            <a:r>
              <a:rPr lang="en-US" sz="2400" b="1" dirty="0" smtClean="0">
                <a:cs typeface="Arial" pitchFamily="34" charset="0"/>
              </a:rPr>
              <a:t>reap </a:t>
            </a:r>
            <a:r>
              <a:rPr lang="en-US" sz="2400" b="1" dirty="0">
                <a:cs typeface="Arial" pitchFamily="34" charset="0"/>
              </a:rPr>
              <a:t>maximal benefit from ITER with a world-leading workforce</a:t>
            </a:r>
            <a:endParaRPr lang="en-US" sz="1400" dirty="0">
              <a:cs typeface="Arial" pitchFamily="34" charset="0"/>
            </a:endParaRPr>
          </a:p>
          <a:p>
            <a:pPr algn="just">
              <a:spcAft>
                <a:spcPts val="1200"/>
              </a:spcAft>
            </a:pPr>
            <a:r>
              <a:rPr lang="en-US" sz="1600" u="sng" dirty="0" smtClean="0">
                <a:cs typeface="Arial" pitchFamily="34" charset="0"/>
              </a:rPr>
              <a:t>FES </a:t>
            </a:r>
            <a:r>
              <a:rPr lang="en-US" sz="1600" u="sng" dirty="0" smtClean="0">
                <a:cs typeface="Arial" pitchFamily="34" charset="0"/>
              </a:rPr>
              <a:t>supports </a:t>
            </a:r>
            <a:r>
              <a:rPr lang="en-US" sz="1600" u="sng" dirty="0">
                <a:cs typeface="Arial" pitchFamily="34" charset="0"/>
              </a:rPr>
              <a:t>a broad, impactful program in experiment, theory, and computation at labs, universities and industry</a:t>
            </a:r>
            <a:r>
              <a:rPr lang="en-US" sz="1600" dirty="0">
                <a:cs typeface="Arial" pitchFamily="34" charset="0"/>
              </a:rPr>
              <a:t>. FES focuses on ITER-related burning plasma science but invests in broader research as well. </a:t>
            </a:r>
            <a:r>
              <a:rPr lang="en-US" sz="1600" dirty="0" smtClean="0">
                <a:cs typeface="Arial" pitchFamily="34" charset="0"/>
              </a:rPr>
              <a:t>The portfolio supports the research of over 350 graduate students in fusion  and the plasma sciences.  Still, to get to where we need to be in a decade, we need to make better use of our larger lab facilities to the benefit of our university programs and the nation. </a:t>
            </a:r>
            <a:endParaRPr lang="en-US" sz="1600" dirty="0"/>
          </a:p>
        </p:txBody>
      </p:sp>
      <p:sp>
        <p:nvSpPr>
          <p:cNvPr id="8" name="TextBox 7"/>
          <p:cNvSpPr txBox="1"/>
          <p:nvPr/>
        </p:nvSpPr>
        <p:spPr>
          <a:xfrm>
            <a:off x="1729409" y="1693783"/>
            <a:ext cx="7185991" cy="1354217"/>
          </a:xfrm>
          <a:prstGeom prst="rect">
            <a:avLst/>
          </a:prstGeom>
          <a:noFill/>
        </p:spPr>
        <p:txBody>
          <a:bodyPr wrap="square" rtlCol="0">
            <a:spAutoFit/>
          </a:bodyPr>
          <a:lstStyle/>
          <a:p>
            <a:pPr>
              <a:spcAft>
                <a:spcPts val="1200"/>
              </a:spcAft>
            </a:pPr>
            <a:r>
              <a:rPr lang="en-US" sz="2400" b="1" dirty="0">
                <a:cs typeface="Arial" pitchFamily="34" charset="0"/>
              </a:rPr>
              <a:t>ITER will  begin operations in the next </a:t>
            </a:r>
            <a:r>
              <a:rPr lang="en-US" sz="2400" b="1" dirty="0" smtClean="0">
                <a:cs typeface="Arial" pitchFamily="34" charset="0"/>
              </a:rPr>
              <a:t>decade</a:t>
            </a:r>
            <a:r>
              <a:rPr lang="en-US" sz="2400" dirty="0" smtClean="0">
                <a:cs typeface="Arial" pitchFamily="34" charset="0"/>
              </a:rPr>
              <a:t> </a:t>
            </a:r>
          </a:p>
          <a:p>
            <a:pPr algn="just">
              <a:spcAft>
                <a:spcPts val="1200"/>
              </a:spcAft>
            </a:pPr>
            <a:r>
              <a:rPr lang="en-US" sz="1600" dirty="0" smtClean="0">
                <a:cs typeface="Arial" pitchFamily="34" charset="0"/>
                <a:sym typeface="Wingdings" pitchFamily="2" charset="2"/>
              </a:rPr>
              <a:t>Fabrication activities for U.S. commitments are rapidly increasing so as to meet ITER need dates as the international project moves through this critical maturation period. </a:t>
            </a:r>
            <a:endParaRPr lang="en-US" sz="1600" dirty="0"/>
          </a:p>
        </p:txBody>
      </p:sp>
      <p:sp>
        <p:nvSpPr>
          <p:cNvPr id="5" name="Slide Number Placeholder 4"/>
          <p:cNvSpPr>
            <a:spLocks noGrp="1"/>
          </p:cNvSpPr>
          <p:nvPr>
            <p:ph type="sldNum" sz="quarter" idx="12"/>
          </p:nvPr>
        </p:nvSpPr>
        <p:spPr/>
        <p:txBody>
          <a:bodyPr/>
          <a:lstStyle/>
          <a:p>
            <a:fld id="{4D209A34-5889-4E16-8BD0-8C9F0C75090B}" type="slidenum">
              <a:rPr lang="en-US" smtClean="0"/>
              <a:pPr/>
              <a:t>2</a:t>
            </a:fld>
            <a:endParaRPr lang="en-US"/>
          </a:p>
        </p:txBody>
      </p:sp>
    </p:spTree>
    <p:extLst>
      <p:ext uri="{BB962C8B-B14F-4D97-AF65-F5344CB8AC3E}">
        <p14:creationId xmlns:p14="http://schemas.microsoft.com/office/powerpoint/2010/main" val="40826672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127444"/>
            <a:ext cx="8079549" cy="2816156"/>
          </a:xfrm>
          <a:prstGeom prst="rect">
            <a:avLst/>
          </a:prstGeom>
          <a:noFill/>
        </p:spPr>
        <p:txBody>
          <a:bodyPr wrap="square" rtlCol="0">
            <a:spAutoFit/>
          </a:bodyPr>
          <a:lstStyle/>
          <a:p>
            <a:pPr>
              <a:spcAft>
                <a:spcPts val="600"/>
              </a:spcAft>
            </a:pPr>
            <a:r>
              <a:rPr lang="en-US" sz="2000" b="1" dirty="0" smtClean="0">
                <a:cs typeface="Arial" panose="020B0604020202020204" pitchFamily="34" charset="0"/>
              </a:rPr>
              <a:t>Long-Pulse </a:t>
            </a:r>
            <a:r>
              <a:rPr lang="en-US" sz="2000" b="1" dirty="0" err="1" smtClean="0">
                <a:cs typeface="Arial" panose="020B0604020202020204" pitchFamily="34" charset="0"/>
              </a:rPr>
              <a:t>Tokamaks</a:t>
            </a:r>
            <a:r>
              <a:rPr lang="en-US" sz="2000" b="1" dirty="0" smtClean="0">
                <a:cs typeface="Arial" panose="020B0604020202020204" pitchFamily="34" charset="0"/>
              </a:rPr>
              <a:t> &amp; Long-Pulse </a:t>
            </a:r>
            <a:r>
              <a:rPr lang="en-US" sz="2000" b="1" dirty="0" err="1" smtClean="0">
                <a:cs typeface="Arial" panose="020B0604020202020204" pitchFamily="34" charset="0"/>
              </a:rPr>
              <a:t>Stellarators</a:t>
            </a:r>
            <a:endParaRPr lang="en-US" sz="2000" b="1" dirty="0" smtClean="0">
              <a:cs typeface="Arial" panose="020B0604020202020204" pitchFamily="34" charset="0"/>
            </a:endParaRPr>
          </a:p>
          <a:p>
            <a:pPr marL="640080" lvl="1" indent="-182880" fontAlgn="base">
              <a:spcBef>
                <a:spcPct val="0"/>
              </a:spcBef>
              <a:spcAft>
                <a:spcPts val="600"/>
              </a:spcAft>
              <a:buFont typeface="Arial" panose="020B0604020202020204" pitchFamily="34" charset="0"/>
              <a:buChar char="•"/>
              <a:defRPr/>
            </a:pPr>
            <a:r>
              <a:rPr lang="en-US" sz="1600" i="1" dirty="0" smtClean="0">
                <a:cs typeface="Arial" pitchFamily="34" charset="0"/>
              </a:rPr>
              <a:t>Using partnerships on international facilities where US expertise is valuable and desired</a:t>
            </a:r>
          </a:p>
          <a:p>
            <a:pPr marL="640080" lvl="1" indent="-182880" fontAlgn="base">
              <a:spcBef>
                <a:spcPct val="0"/>
              </a:spcBef>
              <a:spcAft>
                <a:spcPts val="600"/>
              </a:spcAft>
              <a:buFont typeface="Arial" panose="020B0604020202020204" pitchFamily="34" charset="0"/>
              <a:buChar char="•"/>
              <a:defRPr/>
            </a:pPr>
            <a:r>
              <a:rPr lang="en-US" sz="1600" i="1" dirty="0" smtClean="0">
                <a:cs typeface="Arial" pitchFamily="34" charset="0"/>
              </a:rPr>
              <a:t>Creating opportunities for continued US leadership this decade in areas critical to fusion science</a:t>
            </a:r>
          </a:p>
          <a:p>
            <a:pPr marL="640080" lvl="1" indent="-182880" fontAlgn="base">
              <a:spcBef>
                <a:spcPct val="0"/>
              </a:spcBef>
              <a:spcAft>
                <a:spcPts val="600"/>
              </a:spcAft>
              <a:buFont typeface="Arial" panose="020B0604020202020204" pitchFamily="34" charset="0"/>
              <a:buChar char="•"/>
              <a:defRPr/>
            </a:pPr>
            <a:r>
              <a:rPr lang="en-US" sz="1600" i="1" dirty="0" smtClean="0">
                <a:cs typeface="Arial" pitchFamily="34" charset="0"/>
              </a:rPr>
              <a:t>Generate access for our scientists and students to what are becoming leading research endeavors around the globe</a:t>
            </a:r>
            <a:endParaRPr lang="en-US" i="1" dirty="0" smtClean="0">
              <a:cs typeface="Arial" pitchFamily="34" charset="0"/>
            </a:endParaRPr>
          </a:p>
          <a:p>
            <a:pPr lvl="0">
              <a:spcAft>
                <a:spcPts val="600"/>
              </a:spcAft>
              <a:defRPr/>
            </a:pPr>
            <a:r>
              <a:rPr lang="en-US" sz="2000" b="1" dirty="0" smtClean="0">
                <a:cs typeface="Arial" panose="020B0604020202020204" pitchFamily="34" charset="0"/>
              </a:rPr>
              <a:t>Materials and Fusion Nuclear Science</a:t>
            </a:r>
          </a:p>
          <a:p>
            <a:pPr marL="640080" lvl="1" indent="-182880">
              <a:spcAft>
                <a:spcPts val="600"/>
              </a:spcAft>
              <a:buFont typeface="Arial" pitchFamily="34" charset="0"/>
              <a:buChar char="•"/>
              <a:defRPr/>
            </a:pPr>
            <a:r>
              <a:rPr lang="en-US" sz="1600" i="1" dirty="0" smtClean="0">
                <a:cs typeface="Arial" panose="020B0604020202020204" pitchFamily="34" charset="0"/>
              </a:rPr>
              <a:t>Investments will enable US leadership in fusion nuclear materials science and plasma-material interactions</a:t>
            </a:r>
            <a:endParaRPr lang="en-US" sz="1600" dirty="0">
              <a:cs typeface="Arial" panose="020B0604020202020204" pitchFamily="34" charset="0"/>
            </a:endParaRPr>
          </a:p>
        </p:txBody>
      </p:sp>
      <p:sp>
        <p:nvSpPr>
          <p:cNvPr id="7" name="TextBox 6"/>
          <p:cNvSpPr txBox="1"/>
          <p:nvPr/>
        </p:nvSpPr>
        <p:spPr>
          <a:xfrm>
            <a:off x="533400" y="1695271"/>
            <a:ext cx="6172200" cy="1200329"/>
          </a:xfrm>
          <a:prstGeom prst="rect">
            <a:avLst/>
          </a:prstGeom>
          <a:noFill/>
        </p:spPr>
        <p:txBody>
          <a:bodyPr wrap="square" rtlCol="0">
            <a:spAutoFit/>
          </a:bodyPr>
          <a:lstStyle/>
          <a:p>
            <a:r>
              <a:rPr lang="en-US" sz="7200" b="1" i="1" dirty="0" smtClean="0">
                <a:ln>
                  <a:solidFill>
                    <a:schemeClr val="accent1">
                      <a:lumMod val="50000"/>
                    </a:schemeClr>
                  </a:solidFill>
                </a:ln>
                <a:solidFill>
                  <a:schemeClr val="tx2">
                    <a:lumMod val="75000"/>
                  </a:schemeClr>
                </a:solidFill>
                <a:latin typeface="+mj-lt"/>
                <a:cs typeface="Arial" panose="020B0604020202020204" pitchFamily="34" charset="0"/>
              </a:rPr>
              <a:t>Long Pulse</a:t>
            </a:r>
          </a:p>
        </p:txBody>
      </p:sp>
      <p:sp>
        <p:nvSpPr>
          <p:cNvPr id="6" name="TextBox 5"/>
          <p:cNvSpPr txBox="1"/>
          <p:nvPr/>
        </p:nvSpPr>
        <p:spPr>
          <a:xfrm>
            <a:off x="228600" y="1524000"/>
            <a:ext cx="3733800" cy="523220"/>
          </a:xfrm>
          <a:prstGeom prst="rect">
            <a:avLst/>
          </a:prstGeom>
          <a:noFill/>
        </p:spPr>
        <p:txBody>
          <a:bodyPr wrap="square" rtlCol="0">
            <a:spAutoFit/>
          </a:bodyPr>
          <a:lstStyle/>
          <a:p>
            <a:r>
              <a:rPr lang="en-US" sz="2800" b="1" i="1" dirty="0" smtClean="0">
                <a:ln w="12700">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Arial" panose="020B0604020202020204" pitchFamily="34" charset="0"/>
              </a:rPr>
              <a:t>Burning Plasma Science</a:t>
            </a:r>
            <a:endParaRPr lang="en-US" sz="6000" b="1" i="1" dirty="0" smtClean="0">
              <a:ln w="12700">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4D209A34-5889-4E16-8BD0-8C9F0C75090B}" type="slidenum">
              <a:rPr lang="en-US" smtClean="0"/>
              <a:pPr/>
              <a:t>20</a:t>
            </a:fld>
            <a:endParaRPr lang="en-US"/>
          </a:p>
        </p:txBody>
      </p:sp>
      <p:sp>
        <p:nvSpPr>
          <p:cNvPr id="8"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20</a:t>
            </a:fld>
            <a:endParaRPr lang="en-US"/>
          </a:p>
        </p:txBody>
      </p:sp>
    </p:spTree>
    <p:extLst>
      <p:ext uri="{BB962C8B-B14F-4D97-AF65-F5344CB8AC3E}">
        <p14:creationId xmlns:p14="http://schemas.microsoft.com/office/powerpoint/2010/main" val="325749287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0" y="6625574"/>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Involves: approx. 2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and 3 postdocs</a:t>
            </a:r>
            <a:endParaRPr lang="en-US" sz="1100" i="1" dirty="0"/>
          </a:p>
        </p:txBody>
      </p:sp>
      <p:sp>
        <p:nvSpPr>
          <p:cNvPr id="13" name="Rectangle 2"/>
          <p:cNvSpPr>
            <a:spLocks noGrp="1" noChangeArrowheads="1"/>
          </p:cNvSpPr>
          <p:nvPr>
            <p:ph type="title"/>
          </p:nvPr>
        </p:nvSpPr>
        <p:spPr>
          <a:xfrm>
            <a:off x="2548128" y="76200"/>
            <a:ext cx="6437376" cy="915988"/>
          </a:xfrm>
        </p:spPr>
        <p:txBody>
          <a:bodyPr>
            <a:noAutofit/>
          </a:bodyPr>
          <a:lstStyle/>
          <a:p>
            <a:pPr lvl="0" eaLnBrk="0" fontAlgn="base" hangingPunct="0">
              <a:spcAft>
                <a:spcPct val="0"/>
              </a:spcAft>
              <a:defRPr/>
            </a:pPr>
            <a:r>
              <a:rPr lang="en-US" i="1" dirty="0">
                <a:cs typeface="Arial" panose="020B0604020202020204" pitchFamily="34" charset="0"/>
              </a:rPr>
              <a:t>I</a:t>
            </a:r>
            <a:r>
              <a:rPr lang="en-US" i="1" dirty="0" smtClean="0">
                <a:cs typeface="Arial" panose="020B0604020202020204" pitchFamily="34" charset="0"/>
              </a:rPr>
              <a:t>nternational </a:t>
            </a:r>
            <a:r>
              <a:rPr lang="en-US" i="1" dirty="0">
                <a:cs typeface="Arial" panose="020B0604020202020204" pitchFamily="34" charset="0"/>
              </a:rPr>
              <a:t>collaboration teams </a:t>
            </a:r>
            <a:r>
              <a:rPr lang="en-US" i="1" dirty="0" smtClean="0">
                <a:cs typeface="Arial" panose="020B0604020202020204" pitchFamily="34" charset="0"/>
              </a:rPr>
              <a:t>will continue work in FY 2015</a:t>
            </a:r>
            <a:endParaRPr lang="en-US" i="1" dirty="0">
              <a:solidFill>
                <a:schemeClr val="tx1"/>
              </a:solidFill>
              <a:cs typeface="Arial" panose="020B0604020202020204" pitchFamily="34" charset="0"/>
            </a:endParaRPr>
          </a:p>
        </p:txBody>
      </p:sp>
      <p:sp>
        <p:nvSpPr>
          <p:cNvPr id="14" name="TextBox 13"/>
          <p:cNvSpPr txBox="1"/>
          <p:nvPr/>
        </p:nvSpPr>
        <p:spPr>
          <a:xfrm>
            <a:off x="4123623" y="1676026"/>
            <a:ext cx="4832258" cy="1461939"/>
          </a:xfrm>
          <a:prstGeom prst="rect">
            <a:avLst/>
          </a:prstGeom>
          <a:noFill/>
        </p:spPr>
        <p:txBody>
          <a:bodyPr wrap="square" rtlCol="0">
            <a:spAutoFit/>
          </a:bodyPr>
          <a:lstStyle/>
          <a:p>
            <a:pPr>
              <a:spcAft>
                <a:spcPts val="600"/>
              </a:spcAft>
            </a:pPr>
            <a:r>
              <a:rPr lang="en-US" sz="1400" dirty="0"/>
              <a:t>In addition to their work on domestic facilities, U.S. researchers participate in experiments at facilities in Europe, Japan, Russia, China, South Korea, and India. Collaborations focus on facilities in China (</a:t>
            </a:r>
            <a:r>
              <a:rPr lang="en-US" sz="1400" b="1" dirty="0"/>
              <a:t>EAST</a:t>
            </a:r>
            <a:r>
              <a:rPr lang="en-US" sz="1400" dirty="0"/>
              <a:t>), Korea (</a:t>
            </a:r>
            <a:r>
              <a:rPr lang="en-US" sz="1400" b="1" dirty="0"/>
              <a:t>KSTAR</a:t>
            </a:r>
            <a:r>
              <a:rPr lang="en-US" sz="1400" dirty="0"/>
              <a:t>), United Kingdom (</a:t>
            </a:r>
            <a:r>
              <a:rPr lang="en-US" sz="1400" b="1" dirty="0"/>
              <a:t>JET</a:t>
            </a:r>
            <a:r>
              <a:rPr lang="en-US" sz="1400" dirty="0"/>
              <a:t>), Germany (</a:t>
            </a:r>
            <a:r>
              <a:rPr lang="en-US" sz="1400" b="1" dirty="0" err="1"/>
              <a:t>Wendelstein</a:t>
            </a:r>
            <a:r>
              <a:rPr lang="en-US" sz="1400" b="1" dirty="0"/>
              <a:t> 7-X</a:t>
            </a:r>
            <a:r>
              <a:rPr lang="en-US" sz="1400" dirty="0"/>
              <a:t>), and Japan (</a:t>
            </a:r>
            <a:r>
              <a:rPr lang="en-US" sz="1400" b="1" dirty="0"/>
              <a:t>Large Helical Device</a:t>
            </a:r>
            <a:r>
              <a:rPr lang="en-US" sz="1400" dirty="0" smtClean="0"/>
              <a:t>)</a:t>
            </a:r>
          </a:p>
          <a:p>
            <a:pPr>
              <a:spcAft>
                <a:spcPts val="600"/>
              </a:spcAft>
            </a:pPr>
            <a:r>
              <a:rPr lang="en-US" sz="1400" i="1" dirty="0" smtClean="0"/>
              <a:t>Carried out under international bi-lateral agreements</a:t>
            </a:r>
            <a:endParaRPr lang="en-US" sz="1400" b="0" i="1" dirty="0">
              <a:cs typeface="Arial" panose="020B0604020202020204" pitchFamily="34" charset="0"/>
            </a:endParaRPr>
          </a:p>
        </p:txBody>
      </p:sp>
      <p:sp>
        <p:nvSpPr>
          <p:cNvPr id="2" name="TextBox 1"/>
          <p:cNvSpPr txBox="1"/>
          <p:nvPr/>
        </p:nvSpPr>
        <p:spPr>
          <a:xfrm>
            <a:off x="1905000" y="6290846"/>
            <a:ext cx="5562600" cy="338554"/>
          </a:xfrm>
          <a:prstGeom prst="rect">
            <a:avLst/>
          </a:prstGeom>
          <a:noFill/>
        </p:spPr>
        <p:txBody>
          <a:bodyPr wrap="square" rtlCol="0">
            <a:spAutoFit/>
          </a:bodyPr>
          <a:lstStyle/>
          <a:p>
            <a:pPr algn="ctr"/>
            <a:r>
              <a:rPr lang="en-US" sz="1600" i="1" dirty="0" smtClean="0"/>
              <a:t>US domestic facilities are vital to leverage these collaborations</a:t>
            </a:r>
            <a:endParaRPr lang="en-US" sz="1600" i="1" dirty="0"/>
          </a:p>
        </p:txBody>
      </p:sp>
      <p:sp>
        <p:nvSpPr>
          <p:cNvPr id="42" name="TextBox 41"/>
          <p:cNvSpPr txBox="1"/>
          <p:nvPr/>
        </p:nvSpPr>
        <p:spPr>
          <a:xfrm>
            <a:off x="4095914" y="1306694"/>
            <a:ext cx="4980709" cy="369332"/>
          </a:xfrm>
          <a:prstGeom prst="rect">
            <a:avLst/>
          </a:prstGeom>
          <a:noFill/>
        </p:spPr>
        <p:txBody>
          <a:bodyPr wrap="square" rtlCol="0">
            <a:spAutoFit/>
          </a:bodyPr>
          <a:lstStyle/>
          <a:p>
            <a:pPr marL="0" lvl="1"/>
            <a:r>
              <a:rPr lang="en-US" dirty="0" smtClean="0">
                <a:cs typeface="Arial" panose="020B0604020202020204" pitchFamily="34" charset="0"/>
              </a:rPr>
              <a:t>The </a:t>
            </a:r>
            <a:r>
              <a:rPr lang="en-US" b="1" dirty="0" smtClean="0">
                <a:cs typeface="Arial" panose="020B0604020202020204" pitchFamily="34" charset="0"/>
              </a:rPr>
              <a:t>International Collaboration </a:t>
            </a:r>
            <a:r>
              <a:rPr lang="en-US" dirty="0">
                <a:cs typeface="Arial" panose="020B0604020202020204" pitchFamily="34" charset="0"/>
              </a:rPr>
              <a:t>p</a:t>
            </a:r>
            <a:r>
              <a:rPr lang="en-US" dirty="0" smtClean="0">
                <a:cs typeface="Arial" panose="020B0604020202020204" pitchFamily="34" charset="0"/>
              </a:rPr>
              <a:t>rogram:</a:t>
            </a:r>
            <a:endParaRPr lang="en-US" sz="1600" b="1" dirty="0" smtClean="0">
              <a:cs typeface="Arial" panose="020B0604020202020204" pitchFamily="34" charset="0"/>
            </a:endParaRPr>
          </a:p>
        </p:txBody>
      </p:sp>
      <p:sp>
        <p:nvSpPr>
          <p:cNvPr id="15" name="TextBox 14"/>
          <p:cNvSpPr txBox="1"/>
          <p:nvPr/>
        </p:nvSpPr>
        <p:spPr>
          <a:xfrm>
            <a:off x="4284399" y="5064949"/>
            <a:ext cx="4849111" cy="1031051"/>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1400" dirty="0"/>
              <a:t>Complete the design of the scraper element for the W7-X steady-state </a:t>
            </a:r>
            <a:r>
              <a:rPr lang="en-US" sz="1400" dirty="0" err="1"/>
              <a:t>divertor</a:t>
            </a:r>
            <a:r>
              <a:rPr lang="en-US" sz="1400" dirty="0"/>
              <a:t>, to enable exploration of the edge magnetic </a:t>
            </a:r>
            <a:r>
              <a:rPr lang="en-US" sz="1400" dirty="0" smtClean="0"/>
              <a:t>configuration</a:t>
            </a:r>
          </a:p>
          <a:p>
            <a:pPr marL="274320" indent="-274320">
              <a:spcAft>
                <a:spcPts val="600"/>
              </a:spcAft>
              <a:buFont typeface="Arial" panose="020B0604020202020204" pitchFamily="34" charset="0"/>
              <a:buChar char="•"/>
            </a:pPr>
            <a:r>
              <a:rPr lang="en-US" sz="1400" dirty="0"/>
              <a:t>Scientific collaborations on EAST and KSTAR will </a:t>
            </a:r>
            <a:r>
              <a:rPr lang="en-US" sz="1400" dirty="0" smtClean="0"/>
              <a:t>continue</a:t>
            </a:r>
            <a:endParaRPr lang="en-US" sz="1400" dirty="0"/>
          </a:p>
        </p:txBody>
      </p:sp>
      <p:sp>
        <p:nvSpPr>
          <p:cNvPr id="45" name="TextBox 44"/>
          <p:cNvSpPr txBox="1"/>
          <p:nvPr/>
        </p:nvSpPr>
        <p:spPr>
          <a:xfrm>
            <a:off x="4114800" y="3178314"/>
            <a:ext cx="1349057" cy="369332"/>
          </a:xfrm>
          <a:prstGeom prst="rect">
            <a:avLst/>
          </a:prstGeom>
          <a:noFill/>
        </p:spPr>
        <p:txBody>
          <a:bodyPr wrap="square" rtlCol="0">
            <a:spAutoFit/>
          </a:bodyPr>
          <a:lstStyle/>
          <a:p>
            <a:pPr marL="0" lvl="1"/>
            <a:r>
              <a:rPr lang="en-US" dirty="0">
                <a:cs typeface="Arial" panose="020B0604020202020204" pitchFamily="34" charset="0"/>
              </a:rPr>
              <a:t>I</a:t>
            </a:r>
            <a:r>
              <a:rPr lang="en-US" dirty="0" smtClean="0">
                <a:cs typeface="Arial" panose="020B0604020202020204" pitchFamily="34" charset="0"/>
              </a:rPr>
              <a:t>n </a:t>
            </a:r>
            <a:r>
              <a:rPr lang="en-US" b="1" i="1" dirty="0" smtClean="0">
                <a:cs typeface="Arial" panose="020B0604020202020204" pitchFamily="34" charset="0"/>
              </a:rPr>
              <a:t>FY 2015</a:t>
            </a:r>
            <a:r>
              <a:rPr lang="en-US" b="1" dirty="0" smtClean="0">
                <a:cs typeface="Arial" panose="020B0604020202020204" pitchFamily="34" charset="0"/>
              </a:rPr>
              <a:t>:</a:t>
            </a:r>
            <a:endParaRPr lang="en-US" sz="1600" b="1" dirty="0" smtClean="0">
              <a:cs typeface="Arial" panose="020B0604020202020204" pitchFamily="34" charset="0"/>
            </a:endParaRPr>
          </a:p>
        </p:txBody>
      </p:sp>
      <p:sp>
        <p:nvSpPr>
          <p:cNvPr id="46" name="TextBox 45"/>
          <p:cNvSpPr txBox="1"/>
          <p:nvPr/>
        </p:nvSpPr>
        <p:spPr>
          <a:xfrm>
            <a:off x="4114800" y="4724400"/>
            <a:ext cx="2036421" cy="369332"/>
          </a:xfrm>
          <a:prstGeom prst="rect">
            <a:avLst/>
          </a:prstGeom>
          <a:noFill/>
        </p:spPr>
        <p:txBody>
          <a:bodyPr wrap="square" rtlCol="0">
            <a:spAutoFit/>
          </a:bodyPr>
          <a:lstStyle/>
          <a:p>
            <a:pPr marL="0" lvl="1"/>
            <a:r>
              <a:rPr lang="en-US" b="1" dirty="0" smtClean="0">
                <a:cs typeface="Arial" panose="020B0604020202020204" pitchFamily="34" charset="0"/>
              </a:rPr>
              <a:t>Milestones:</a:t>
            </a:r>
            <a:endParaRPr lang="en-US" sz="1600" b="1" dirty="0" smtClean="0">
              <a:cs typeface="Arial" panose="020B0604020202020204" pitchFamily="34" charset="0"/>
            </a:endParaRPr>
          </a:p>
        </p:txBody>
      </p:sp>
      <p:sp>
        <p:nvSpPr>
          <p:cNvPr id="35" name="TextBox 34"/>
          <p:cNvSpPr txBox="1"/>
          <p:nvPr/>
        </p:nvSpPr>
        <p:spPr>
          <a:xfrm>
            <a:off x="4226719" y="3505200"/>
            <a:ext cx="4688681" cy="1246495"/>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1400" dirty="0" smtClean="0"/>
              <a:t>Continue support for two U.S. research teams led by MIT and General Atomics on EAST and KSTAR</a:t>
            </a:r>
          </a:p>
          <a:p>
            <a:pPr marL="274320" indent="-274320">
              <a:spcAft>
                <a:spcPts val="600"/>
              </a:spcAft>
              <a:buFont typeface="Arial" panose="020B0604020202020204" pitchFamily="34" charset="0"/>
              <a:buChar char="•"/>
            </a:pPr>
            <a:r>
              <a:rPr lang="en-US" sz="1400" dirty="0" smtClean="0"/>
              <a:t>Continued support for ongoing collaborations with </a:t>
            </a:r>
            <a:r>
              <a:rPr lang="en-US" sz="1400" dirty="0" err="1" smtClean="0"/>
              <a:t>Wendelstein</a:t>
            </a:r>
            <a:r>
              <a:rPr lang="en-US" sz="1400" dirty="0" smtClean="0"/>
              <a:t> 7-X, led by PPPL and including ORNL, LANL, and U of Wisconsin</a:t>
            </a:r>
            <a:endParaRPr lang="en-US" sz="1400" dirty="0"/>
          </a:p>
        </p:txBody>
      </p:sp>
      <p:sp>
        <p:nvSpPr>
          <p:cNvPr id="5" name="Slide Number Placeholder 4"/>
          <p:cNvSpPr>
            <a:spLocks noGrp="1"/>
          </p:cNvSpPr>
          <p:nvPr>
            <p:ph type="sldNum" sz="quarter" idx="12"/>
          </p:nvPr>
        </p:nvSpPr>
        <p:spPr/>
        <p:txBody>
          <a:bodyPr/>
          <a:lstStyle/>
          <a:p>
            <a:fld id="{4D209A34-5889-4E16-8BD0-8C9F0C75090B}" type="slidenum">
              <a:rPr lang="en-US" smtClean="0"/>
              <a:pPr/>
              <a:t>21</a:t>
            </a:fld>
            <a:endParaRPr lang="en-US"/>
          </a:p>
        </p:txBody>
      </p:sp>
      <p:graphicFrame>
        <p:nvGraphicFramePr>
          <p:cNvPr id="43" name="Table 42"/>
          <p:cNvGraphicFramePr>
            <a:graphicFrameLocks noGrp="1"/>
          </p:cNvGraphicFramePr>
          <p:nvPr>
            <p:extLst>
              <p:ext uri="{D42A27DB-BD31-4B8C-83A1-F6EECF244321}">
                <p14:modId xmlns:p14="http://schemas.microsoft.com/office/powerpoint/2010/main" val="3281921147"/>
              </p:ext>
            </p:extLst>
          </p:nvPr>
        </p:nvGraphicFramePr>
        <p:xfrm>
          <a:off x="182562" y="1314364"/>
          <a:ext cx="3773066" cy="1097280"/>
        </p:xfrm>
        <a:graphic>
          <a:graphicData uri="http://schemas.openxmlformats.org/drawingml/2006/table">
            <a:tbl>
              <a:tblPr firstRow="1" bandRow="1">
                <a:tableStyleId>{5C22544A-7EE6-4342-B048-85BDC9FD1C3A}</a:tableStyleId>
              </a:tblPr>
              <a:tblGrid>
                <a:gridCol w="1270934"/>
                <a:gridCol w="1251066"/>
                <a:gridCol w="1251066"/>
              </a:tblGrid>
              <a:tr h="504203">
                <a:tc>
                  <a:txBody>
                    <a:bodyPr/>
                    <a:lstStyle/>
                    <a:p>
                      <a:r>
                        <a:rPr lang="en-US" sz="1400" b="1" dirty="0" smtClean="0">
                          <a:solidFill>
                            <a:schemeClr val="bg1"/>
                          </a:solidFill>
                        </a:rPr>
                        <a:t>Research</a:t>
                      </a:r>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International</a:t>
                      </a:r>
                      <a:r>
                        <a:rPr lang="en-US" sz="1600" baseline="0" dirty="0" smtClean="0"/>
                        <a:t> Research</a:t>
                      </a:r>
                      <a:endParaRPr lang="en-US" sz="1600" dirty="0"/>
                    </a:p>
                  </a:txBody>
                  <a:tcPr/>
                </a:tc>
                <a:tc>
                  <a:txBody>
                    <a:bodyPr/>
                    <a:lstStyle/>
                    <a:p>
                      <a:r>
                        <a:rPr lang="en-US" sz="1600" dirty="0" smtClean="0"/>
                        <a:t>9,954</a:t>
                      </a:r>
                      <a:endParaRPr lang="en-US" sz="1600" dirty="0"/>
                    </a:p>
                  </a:txBody>
                  <a:tcPr/>
                </a:tc>
                <a:tc>
                  <a:txBody>
                    <a:bodyPr/>
                    <a:lstStyle/>
                    <a:p>
                      <a:r>
                        <a:rPr lang="en-US" sz="1600" b="1" dirty="0" smtClean="0"/>
                        <a:t>8,545</a:t>
                      </a:r>
                      <a:endParaRPr lang="en-US" sz="1600" b="1" dirty="0"/>
                    </a:p>
                  </a:txBody>
                  <a:tcPr/>
                </a:tc>
              </a:tr>
            </a:tbl>
          </a:graphicData>
        </a:graphic>
      </p:graphicFrame>
      <p:sp>
        <p:nvSpPr>
          <p:cNvPr id="44"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21</a:t>
            </a:fld>
            <a:endParaRPr lang="en-US"/>
          </a:p>
        </p:txBody>
      </p:sp>
      <p:pic>
        <p:nvPicPr>
          <p:cNvPr id="48" name="Picture 2" descr="http://www.hellodd.com/IMAGE/NEWS/2010/07/20100701190436.jpg"/>
          <p:cNvPicPr>
            <a:picLocks noChangeAspect="1" noChangeArrowheads="1"/>
          </p:cNvPicPr>
          <p:nvPr/>
        </p:nvPicPr>
        <p:blipFill>
          <a:blip r:embed="rId3" cstate="print"/>
          <a:srcRect/>
          <a:stretch>
            <a:fillRect/>
          </a:stretch>
        </p:blipFill>
        <p:spPr bwMode="auto">
          <a:xfrm>
            <a:off x="648481" y="4641241"/>
            <a:ext cx="2185553" cy="1454759"/>
          </a:xfrm>
          <a:prstGeom prst="rect">
            <a:avLst/>
          </a:prstGeom>
          <a:noFill/>
          <a:ln w="25400" cmpd="tri">
            <a:solidFill>
              <a:srgbClr val="000000"/>
            </a:solidFill>
          </a:ln>
          <a:effectLst>
            <a:outerShdw blurRad="50800" dist="38100" dir="8100000" algn="tr" rotWithShape="0">
              <a:prstClr val="black">
                <a:alpha val="40000"/>
              </a:prstClr>
            </a:outerShdw>
          </a:effectLst>
        </p:spPr>
      </p:pic>
      <p:pic>
        <p:nvPicPr>
          <p:cNvPr id="49" name="Picture 14" descr="http://k43.pbase.com/o4/39/436339/1/62736065.TB2VLgy6.IMG_68942.jpg"/>
          <p:cNvPicPr>
            <a:picLocks noChangeAspect="1" noChangeArrowheads="1"/>
          </p:cNvPicPr>
          <p:nvPr/>
        </p:nvPicPr>
        <p:blipFill>
          <a:blip r:embed="rId4" cstate="print"/>
          <a:srcRect/>
          <a:stretch>
            <a:fillRect/>
          </a:stretch>
        </p:blipFill>
        <p:spPr bwMode="auto">
          <a:xfrm>
            <a:off x="609600" y="2819312"/>
            <a:ext cx="2172481" cy="1447888"/>
          </a:xfrm>
          <a:prstGeom prst="rect">
            <a:avLst/>
          </a:prstGeom>
          <a:noFill/>
          <a:ln w="25400" cmpd="tri">
            <a:solidFill>
              <a:srgbClr val="000000"/>
            </a:solidFill>
            <a:miter lim="800000"/>
            <a:headEnd/>
            <a:tailEnd/>
          </a:ln>
          <a:effectLst>
            <a:outerShdw blurRad="50800" dist="38100" dir="8100000" algn="tr" rotWithShape="0">
              <a:prstClr val="black">
                <a:alpha val="40000"/>
              </a:prstClr>
            </a:outerShdw>
          </a:effectLst>
        </p:spPr>
      </p:pic>
      <p:pic>
        <p:nvPicPr>
          <p:cNvPr id="51" name="Picture 1030"/>
          <p:cNvPicPr>
            <a:picLocks noChangeAspect="1" noChangeArrowheads="1"/>
          </p:cNvPicPr>
          <p:nvPr/>
        </p:nvPicPr>
        <p:blipFill>
          <a:blip r:embed="rId5" cstate="print"/>
          <a:srcRect/>
          <a:stretch>
            <a:fillRect/>
          </a:stretch>
        </p:blipFill>
        <p:spPr bwMode="auto">
          <a:xfrm>
            <a:off x="457200" y="2694876"/>
            <a:ext cx="762000" cy="511175"/>
          </a:xfrm>
          <a:prstGeom prst="rect">
            <a:avLst/>
          </a:prstGeom>
          <a:noFill/>
          <a:ln w="3175">
            <a:solidFill>
              <a:schemeClr val="tx1"/>
            </a:solidFill>
            <a:miter lim="800000"/>
            <a:headEnd/>
            <a:tailEnd/>
          </a:ln>
        </p:spPr>
      </p:pic>
      <p:pic>
        <p:nvPicPr>
          <p:cNvPr id="53" name="Picture 1034"/>
          <p:cNvPicPr>
            <a:picLocks noChangeAspect="1" noChangeArrowheads="1"/>
          </p:cNvPicPr>
          <p:nvPr/>
        </p:nvPicPr>
        <p:blipFill>
          <a:blip r:embed="rId6" cstate="print"/>
          <a:srcRect/>
          <a:stretch>
            <a:fillRect/>
          </a:stretch>
        </p:blipFill>
        <p:spPr bwMode="auto">
          <a:xfrm>
            <a:off x="457200" y="4474091"/>
            <a:ext cx="762000" cy="511175"/>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333444633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5205660"/>
            <a:ext cx="9144000" cy="142374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8600" y="5334000"/>
            <a:ext cx="8684455" cy="1200329"/>
          </a:xfrm>
          <a:prstGeom prst="rect">
            <a:avLst/>
          </a:prstGeom>
          <a:noFill/>
        </p:spPr>
        <p:txBody>
          <a:bodyPr wrap="square" rtlCol="0">
            <a:spAutoFit/>
          </a:bodyPr>
          <a:lstStyle/>
          <a:p>
            <a:r>
              <a:rPr lang="en-US" dirty="0"/>
              <a:t>The Enabling R&amp;D subprogram addresses scientific challenges by developing and continually improving the hardware, materials, and technology incorporated into existing and next-generation fusion research facilities, </a:t>
            </a:r>
            <a:r>
              <a:rPr lang="en-US" dirty="0" smtClean="0"/>
              <a:t>allowing </a:t>
            </a:r>
            <a:r>
              <a:rPr lang="en-US" dirty="0"/>
              <a:t>the exploration of new scientific </a:t>
            </a:r>
            <a:r>
              <a:rPr lang="en-US" dirty="0" smtClean="0"/>
              <a:t>regimes, including long pulses. </a:t>
            </a:r>
            <a:endParaRPr lang="en-US" b="0" dirty="0"/>
          </a:p>
        </p:txBody>
      </p:sp>
      <p:sp>
        <p:nvSpPr>
          <p:cNvPr id="8" name="Content Placeholder 2"/>
          <p:cNvSpPr txBox="1">
            <a:spLocks/>
          </p:cNvSpPr>
          <p:nvPr/>
        </p:nvSpPr>
        <p:spPr bwMode="auto">
          <a:xfrm>
            <a:off x="4038600" y="1219200"/>
            <a:ext cx="4874455" cy="3912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Font typeface="Wingdings" pitchFamily="2" charset="2"/>
              <a:buChar char="§"/>
              <a:defRPr sz="2000" b="0" baseline="0">
                <a:solidFill>
                  <a:schemeClr val="tx1"/>
                </a:solidFill>
                <a:latin typeface="+mn-lt"/>
                <a:ea typeface="+mn-ea"/>
                <a:cs typeface="+mn-cs"/>
              </a:defRPr>
            </a:lvl1pPr>
            <a:lvl2pPr marL="685800" indent="-228600" algn="l" rtl="0" eaLnBrk="0" fontAlgn="base" hangingPunct="0">
              <a:spcBef>
                <a:spcPct val="20000"/>
              </a:spcBef>
              <a:spcAft>
                <a:spcPct val="0"/>
              </a:spcAft>
              <a:buNone/>
              <a:defRPr b="0" baseline="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lvl="1" indent="0" algn="ctr">
              <a:spcBef>
                <a:spcPts val="0"/>
              </a:spcBef>
              <a:spcAft>
                <a:spcPts val="1200"/>
              </a:spcAft>
              <a:defRPr/>
            </a:pPr>
            <a:r>
              <a:rPr lang="en-US" sz="2000" b="1" dirty="0" smtClean="0"/>
              <a:t>FY 2015 budget highlights</a:t>
            </a:r>
            <a:endParaRPr lang="en-US" sz="200" b="0" dirty="0" smtClean="0"/>
          </a:p>
          <a:p>
            <a:pPr marL="0" lvl="2" indent="0">
              <a:spcBef>
                <a:spcPts val="0"/>
              </a:spcBef>
              <a:spcAft>
                <a:spcPts val="1200"/>
              </a:spcAft>
              <a:buNone/>
              <a:defRPr/>
            </a:pPr>
            <a:r>
              <a:rPr lang="en-US" b="1" dirty="0" smtClean="0"/>
              <a:t>Plasma Technology</a:t>
            </a:r>
            <a:r>
              <a:rPr lang="en-US" dirty="0" smtClean="0"/>
              <a:t>:</a:t>
            </a:r>
            <a:r>
              <a:rPr lang="en-US" b="0" dirty="0" smtClean="0"/>
              <a:t> Research on fueling, heating, chamber technologies for fuel cycle development, and safe operation of future facilities.</a:t>
            </a:r>
            <a:endParaRPr lang="en-US" sz="1200" b="0" dirty="0" smtClean="0"/>
          </a:p>
          <a:p>
            <a:pPr marL="0" lvl="2" indent="0">
              <a:spcBef>
                <a:spcPts val="0"/>
              </a:spcBef>
              <a:spcAft>
                <a:spcPts val="1200"/>
              </a:spcAft>
              <a:buNone/>
              <a:defRPr/>
            </a:pPr>
            <a:r>
              <a:rPr lang="en-US" b="1" dirty="0" smtClean="0"/>
              <a:t>Advanced Design Studies</a:t>
            </a:r>
            <a:r>
              <a:rPr lang="en-US" dirty="0" smtClean="0"/>
              <a:t>:</a:t>
            </a:r>
            <a:r>
              <a:rPr lang="en-US" b="0" dirty="0" smtClean="0"/>
              <a:t> Identify ways to address the gaps in materials and nuclear science research and help crystallize the FNSF concept.</a:t>
            </a:r>
            <a:endParaRPr lang="en-US" sz="1200" b="0" dirty="0" smtClean="0"/>
          </a:p>
          <a:p>
            <a:pPr marL="0" lvl="2" indent="0">
              <a:spcBef>
                <a:spcPts val="0"/>
              </a:spcBef>
              <a:spcAft>
                <a:spcPts val="1200"/>
              </a:spcAft>
              <a:buNone/>
              <a:defRPr/>
            </a:pPr>
            <a:r>
              <a:rPr lang="en-US" b="1" dirty="0" smtClean="0"/>
              <a:t>Materials Research</a:t>
            </a:r>
            <a:r>
              <a:rPr lang="en-US" dirty="0" smtClean="0"/>
              <a:t>:</a:t>
            </a:r>
            <a:r>
              <a:rPr lang="en-US" b="0" dirty="0" smtClean="0"/>
              <a:t> Elucidate the complicated response of materials under extreme fusion conditions and provide critical data for future fusion devices.</a:t>
            </a:r>
          </a:p>
        </p:txBody>
      </p:sp>
      <p:sp>
        <p:nvSpPr>
          <p:cNvPr id="10" name="Title 2"/>
          <p:cNvSpPr txBox="1">
            <a:spLocks/>
          </p:cNvSpPr>
          <p:nvPr/>
        </p:nvSpPr>
        <p:spPr bwMode="auto">
          <a:xfrm>
            <a:off x="2880852" y="171864"/>
            <a:ext cx="6032204"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r" eaLnBrk="0" hangingPunct="0">
              <a:defRPr/>
            </a:pPr>
            <a:r>
              <a:rPr kumimoji="0" lang="en-US" sz="2800" i="1"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Enabling R&amp;D</a:t>
            </a:r>
            <a:endParaRPr kumimoji="0" lang="en-US" sz="2800" i="1"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graphicFrame>
        <p:nvGraphicFramePr>
          <p:cNvPr id="11" name="Table 10"/>
          <p:cNvGraphicFramePr>
            <a:graphicFrameLocks noGrp="1"/>
          </p:cNvGraphicFramePr>
          <p:nvPr>
            <p:extLst>
              <p:ext uri="{D42A27DB-BD31-4B8C-83A1-F6EECF244321}">
                <p14:modId xmlns:p14="http://schemas.microsoft.com/office/powerpoint/2010/main" val="105177404"/>
              </p:ext>
            </p:extLst>
          </p:nvPr>
        </p:nvGraphicFramePr>
        <p:xfrm>
          <a:off x="152400" y="1295400"/>
          <a:ext cx="3657600" cy="332232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Plasma Technology</a:t>
                      </a:r>
                    </a:p>
                  </a:txBody>
                  <a:tcPr/>
                </a:tc>
                <a:tc>
                  <a:txBody>
                    <a:bodyPr/>
                    <a:lstStyle/>
                    <a:p>
                      <a:r>
                        <a:rPr lang="en-US" sz="1600" dirty="0" smtClean="0"/>
                        <a:t>12,922</a:t>
                      </a:r>
                      <a:endParaRPr lang="en-US" sz="1600" dirty="0"/>
                    </a:p>
                  </a:txBody>
                  <a:tcPr/>
                </a:tc>
                <a:tc>
                  <a:txBody>
                    <a:bodyPr/>
                    <a:lstStyle/>
                    <a:p>
                      <a:r>
                        <a:rPr lang="en-US" sz="1600" dirty="0" smtClean="0"/>
                        <a:t>11,910</a:t>
                      </a:r>
                      <a:endParaRPr lang="en-US" sz="1600" dirty="0"/>
                    </a:p>
                  </a:txBody>
                  <a:tcPr/>
                </a:tc>
              </a:tr>
              <a:tr h="370840">
                <a:tc>
                  <a:txBody>
                    <a:bodyPr/>
                    <a:lstStyle/>
                    <a:p>
                      <a:r>
                        <a:rPr lang="en-US" sz="1600" dirty="0" smtClean="0"/>
                        <a:t>Advanced Design Studies</a:t>
                      </a:r>
                    </a:p>
                  </a:txBody>
                  <a:tcPr/>
                </a:tc>
                <a:tc>
                  <a:txBody>
                    <a:bodyPr/>
                    <a:lstStyle/>
                    <a:p>
                      <a:r>
                        <a:rPr lang="en-US" sz="1600" dirty="0" smtClean="0"/>
                        <a:t>1,400</a:t>
                      </a:r>
                      <a:endParaRPr lang="en-US" sz="1600" dirty="0"/>
                    </a:p>
                  </a:txBody>
                  <a:tcPr/>
                </a:tc>
                <a:tc>
                  <a:txBody>
                    <a:bodyPr/>
                    <a:lstStyle/>
                    <a:p>
                      <a:r>
                        <a:rPr lang="en-US" sz="1600" dirty="0" smtClean="0"/>
                        <a:t>1,500</a:t>
                      </a:r>
                      <a:endParaRPr lang="en-US" sz="1600" dirty="0"/>
                    </a:p>
                  </a:txBody>
                  <a:tcPr/>
                </a:tc>
              </a:tr>
              <a:tr h="370840">
                <a:tc>
                  <a:txBody>
                    <a:bodyPr/>
                    <a:lstStyle/>
                    <a:p>
                      <a:r>
                        <a:rPr lang="en-US" sz="1600" dirty="0" smtClean="0"/>
                        <a:t>Materials Research</a:t>
                      </a:r>
                    </a:p>
                  </a:txBody>
                  <a:tcPr/>
                </a:tc>
                <a:tc>
                  <a:txBody>
                    <a:bodyPr/>
                    <a:lstStyle/>
                    <a:p>
                      <a:r>
                        <a:rPr lang="en-US" sz="1600" dirty="0" smtClean="0"/>
                        <a:t>9,969</a:t>
                      </a:r>
                      <a:endParaRPr lang="en-US" sz="1600" dirty="0"/>
                    </a:p>
                  </a:txBody>
                  <a:tcPr/>
                </a:tc>
                <a:tc>
                  <a:txBody>
                    <a:bodyPr/>
                    <a:lstStyle/>
                    <a:p>
                      <a:r>
                        <a:rPr lang="en-US" sz="1600" dirty="0" smtClean="0"/>
                        <a:t>8,550</a:t>
                      </a:r>
                      <a:endParaRPr lang="en-US" sz="1600" dirty="0"/>
                    </a:p>
                  </a:txBody>
                  <a:tcPr/>
                </a:tc>
              </a:tr>
              <a:tr h="370840">
                <a:tc>
                  <a:txBody>
                    <a:bodyPr/>
                    <a:lstStyle/>
                    <a:p>
                      <a:r>
                        <a:rPr lang="en-US" sz="1600" dirty="0" smtClean="0"/>
                        <a:t>Total, Enabling R&amp;D</a:t>
                      </a:r>
                    </a:p>
                  </a:txBody>
                  <a:tcPr/>
                </a:tc>
                <a:tc>
                  <a:txBody>
                    <a:bodyPr/>
                    <a:lstStyle/>
                    <a:p>
                      <a:r>
                        <a:rPr lang="en-US" sz="1600" dirty="0" smtClean="0"/>
                        <a:t>24,291</a:t>
                      </a:r>
                      <a:endParaRPr lang="en-US" sz="1600" dirty="0"/>
                    </a:p>
                  </a:txBody>
                  <a:tcPr/>
                </a:tc>
                <a:tc>
                  <a:txBody>
                    <a:bodyPr/>
                    <a:lstStyle/>
                    <a:p>
                      <a:r>
                        <a:rPr lang="en-US" sz="1600" dirty="0" smtClean="0"/>
                        <a:t>21,960</a:t>
                      </a:r>
                      <a:endParaRPr lang="en-US" sz="1600" dirty="0"/>
                    </a:p>
                  </a:txBody>
                  <a:tcPr/>
                </a:tc>
              </a:tr>
            </a:tbl>
          </a:graphicData>
        </a:graphic>
      </p:graphicFrame>
      <p:sp>
        <p:nvSpPr>
          <p:cNvPr id="9" name="Slide Number Placeholder 8"/>
          <p:cNvSpPr>
            <a:spLocks noGrp="1"/>
          </p:cNvSpPr>
          <p:nvPr>
            <p:ph type="sldNum" sz="quarter" idx="4294967295"/>
          </p:nvPr>
        </p:nvSpPr>
        <p:spPr>
          <a:xfrm>
            <a:off x="8637337" y="6553201"/>
            <a:ext cx="506663" cy="293276"/>
          </a:xfrm>
          <a:prstGeom prst="rect">
            <a:avLst/>
          </a:prstGeom>
        </p:spPr>
        <p:txBody>
          <a:bodyPr/>
          <a:lstStyle/>
          <a:p>
            <a:pPr>
              <a:defRPr/>
            </a:pPr>
            <a:fld id="{0E35970C-66DA-42B4-8591-6E363A3B576E}" type="slidenum">
              <a:rPr lang="en-US" sz="1400" smtClean="0"/>
              <a:pPr>
                <a:defRPr/>
              </a:pPr>
              <a:t>22</a:t>
            </a:fld>
            <a:endParaRPr lang="en-US" sz="1400" dirty="0"/>
          </a:p>
        </p:txBody>
      </p:sp>
      <p:sp>
        <p:nvSpPr>
          <p:cNvPr id="13" name="TextBox 12"/>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Involves: approx. 41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and 23 postdocs</a:t>
            </a:r>
            <a:endParaRPr lang="en-US" sz="1100" i="1" dirty="0"/>
          </a:p>
        </p:txBody>
      </p:sp>
    </p:spTree>
    <p:extLst>
      <p:ext uri="{BB962C8B-B14F-4D97-AF65-F5344CB8AC3E}">
        <p14:creationId xmlns:p14="http://schemas.microsoft.com/office/powerpoint/2010/main" val="232787245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276600"/>
            <a:ext cx="5755449" cy="1738938"/>
          </a:xfrm>
          <a:prstGeom prst="rect">
            <a:avLst/>
          </a:prstGeom>
          <a:noFill/>
        </p:spPr>
        <p:txBody>
          <a:bodyPr wrap="square" rtlCol="0">
            <a:spAutoFit/>
          </a:bodyPr>
          <a:lstStyle/>
          <a:p>
            <a:pPr>
              <a:spcAft>
                <a:spcPts val="600"/>
              </a:spcAft>
            </a:pPr>
            <a:r>
              <a:rPr lang="en-US" sz="2000" b="1" dirty="0" smtClean="0">
                <a:cs typeface="Arial" panose="020B0604020202020204" pitchFamily="34" charset="0"/>
              </a:rPr>
              <a:t>US Contributions to the international ITER Project</a:t>
            </a:r>
          </a:p>
          <a:p>
            <a:pPr marL="640080" lvl="1" indent="-182880">
              <a:spcAft>
                <a:spcPts val="600"/>
              </a:spcAft>
              <a:buFont typeface="Arial" panose="020B0604020202020204" pitchFamily="34" charset="0"/>
              <a:buChar char="•"/>
            </a:pPr>
            <a:r>
              <a:rPr lang="en-US" dirty="0">
                <a:cs typeface="Arial" panose="020B0604020202020204" pitchFamily="34" charset="0"/>
              </a:rPr>
              <a:t>U.S. ITER Project requirements and plans</a:t>
            </a:r>
            <a:endParaRPr lang="en-US" i="1" dirty="0">
              <a:cs typeface="Arial" panose="020B0604020202020204" pitchFamily="34" charset="0"/>
            </a:endParaRPr>
          </a:p>
          <a:p>
            <a:pPr marL="640080" lvl="1" indent="-182880">
              <a:spcAft>
                <a:spcPts val="600"/>
              </a:spcAft>
              <a:buFont typeface="Arial" panose="020B0604020202020204" pitchFamily="34" charset="0"/>
              <a:buChar char="•"/>
            </a:pPr>
            <a:r>
              <a:rPr lang="en-US" dirty="0" smtClean="0">
                <a:cs typeface="Arial" panose="020B0604020202020204" pitchFamily="34" charset="0"/>
              </a:rPr>
              <a:t>Concerns and approach regarding the </a:t>
            </a:r>
            <a:r>
              <a:rPr lang="en-US" dirty="0">
                <a:cs typeface="Arial" panose="020B0604020202020204" pitchFamily="34" charset="0"/>
              </a:rPr>
              <a:t>international </a:t>
            </a:r>
            <a:r>
              <a:rPr lang="en-US" dirty="0" smtClean="0">
                <a:cs typeface="Arial" panose="020B0604020202020204" pitchFamily="34" charset="0"/>
              </a:rPr>
              <a:t>project</a:t>
            </a:r>
          </a:p>
          <a:p>
            <a:pPr>
              <a:spcAft>
                <a:spcPts val="1200"/>
              </a:spcAft>
            </a:pPr>
            <a:endParaRPr lang="en-US" dirty="0">
              <a:cs typeface="Arial" panose="020B0604020202020204" pitchFamily="34" charset="0"/>
            </a:endParaRPr>
          </a:p>
        </p:txBody>
      </p:sp>
      <p:sp>
        <p:nvSpPr>
          <p:cNvPr id="7" name="TextBox 6"/>
          <p:cNvSpPr txBox="1"/>
          <p:nvPr/>
        </p:nvSpPr>
        <p:spPr>
          <a:xfrm>
            <a:off x="533400" y="1771471"/>
            <a:ext cx="4724400" cy="1200329"/>
          </a:xfrm>
          <a:prstGeom prst="rect">
            <a:avLst/>
          </a:prstGeom>
          <a:noFill/>
        </p:spPr>
        <p:txBody>
          <a:bodyPr wrap="square" rtlCol="0">
            <a:spAutoFit/>
          </a:bodyPr>
          <a:lstStyle/>
          <a:p>
            <a:r>
              <a:rPr lang="en-US" sz="7200" b="1" i="1" dirty="0" smtClean="0">
                <a:ln>
                  <a:solidFill>
                    <a:schemeClr val="accent1">
                      <a:lumMod val="50000"/>
                    </a:schemeClr>
                  </a:solidFill>
                </a:ln>
                <a:solidFill>
                  <a:schemeClr val="tx2">
                    <a:lumMod val="75000"/>
                  </a:schemeClr>
                </a:solidFill>
                <a:latin typeface="+mj-lt"/>
                <a:cs typeface="Arial" panose="020B0604020202020204" pitchFamily="34" charset="0"/>
              </a:rPr>
              <a:t>High Power</a:t>
            </a:r>
          </a:p>
        </p:txBody>
      </p:sp>
      <p:sp>
        <p:nvSpPr>
          <p:cNvPr id="8" name="TextBox 7"/>
          <p:cNvSpPr txBox="1"/>
          <p:nvPr/>
        </p:nvSpPr>
        <p:spPr>
          <a:xfrm>
            <a:off x="228600" y="1524000"/>
            <a:ext cx="3733800" cy="523220"/>
          </a:xfrm>
          <a:prstGeom prst="rect">
            <a:avLst/>
          </a:prstGeom>
          <a:noFill/>
        </p:spPr>
        <p:txBody>
          <a:bodyPr wrap="square" rtlCol="0">
            <a:spAutoFit/>
          </a:bodyPr>
          <a:lstStyle/>
          <a:p>
            <a:r>
              <a:rPr lang="en-US" sz="2800" b="1" i="1" dirty="0" smtClean="0">
                <a:ln w="12700">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Arial" panose="020B0604020202020204" pitchFamily="34" charset="0"/>
              </a:rPr>
              <a:t>Burning Plasma Science</a:t>
            </a:r>
            <a:endParaRPr lang="en-US" sz="6000" b="1" i="1" dirty="0" smtClean="0">
              <a:ln w="12700">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4D209A34-5889-4E16-8BD0-8C9F0C75090B}" type="slidenum">
              <a:rPr lang="en-US" smtClean="0"/>
              <a:pPr/>
              <a:t>23</a:t>
            </a:fld>
            <a:endParaRPr lang="en-US"/>
          </a:p>
        </p:txBody>
      </p:sp>
      <p:sp>
        <p:nvSpPr>
          <p:cNvPr id="6"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23</a:t>
            </a:fld>
            <a:endParaRPr lang="en-US"/>
          </a:p>
        </p:txBody>
      </p:sp>
    </p:spTree>
    <p:extLst>
      <p:ext uri="{BB962C8B-B14F-4D97-AF65-F5344CB8AC3E}">
        <p14:creationId xmlns:p14="http://schemas.microsoft.com/office/powerpoint/2010/main" val="27059754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ter_USHardware.png"/>
          <p:cNvPicPr>
            <a:picLocks noChangeAspect="1" noChangeArrowheads="1"/>
          </p:cNvPicPr>
          <p:nvPr/>
        </p:nvPicPr>
        <p:blipFill rotWithShape="1">
          <a:blip r:embed="rId3" cstate="print"/>
          <a:srcRect r="5928"/>
          <a:stretch/>
        </p:blipFill>
        <p:spPr bwMode="auto">
          <a:xfrm>
            <a:off x="488636" y="1638056"/>
            <a:ext cx="8166729" cy="5118405"/>
          </a:xfrm>
          <a:prstGeom prst="rect">
            <a:avLst/>
          </a:prstGeom>
          <a:noFill/>
          <a:ln w="9525">
            <a:noFill/>
            <a:miter lim="800000"/>
            <a:headEnd/>
            <a:tailEnd/>
          </a:ln>
        </p:spPr>
      </p:pic>
      <p:sp>
        <p:nvSpPr>
          <p:cNvPr id="2" name="Title 1"/>
          <p:cNvSpPr>
            <a:spLocks noGrp="1"/>
          </p:cNvSpPr>
          <p:nvPr>
            <p:ph type="title"/>
          </p:nvPr>
        </p:nvSpPr>
        <p:spPr>
          <a:xfrm>
            <a:off x="2465747" y="76200"/>
            <a:ext cx="6602053" cy="914400"/>
          </a:xfrm>
        </p:spPr>
        <p:txBody>
          <a:bodyPr>
            <a:noAutofit/>
          </a:bodyPr>
          <a:lstStyle/>
          <a:p>
            <a:r>
              <a:rPr lang="en-US" sz="2800" i="1" dirty="0" smtClean="0"/>
              <a:t>About 80% of US ITER funding is for in-kind hardware contributions built in </a:t>
            </a:r>
            <a:r>
              <a:rPr lang="en-US" i="1" dirty="0" smtClean="0"/>
              <a:t>U.S</a:t>
            </a:r>
            <a:r>
              <a:rPr lang="en-US" sz="2800" i="1" dirty="0" smtClean="0"/>
              <a:t>.</a:t>
            </a:r>
            <a:endParaRPr lang="en-US" sz="2800" i="1" dirty="0"/>
          </a:p>
        </p:txBody>
      </p:sp>
      <p:sp>
        <p:nvSpPr>
          <p:cNvPr id="8" name="TextBox 7"/>
          <p:cNvSpPr txBox="1"/>
          <p:nvPr/>
        </p:nvSpPr>
        <p:spPr>
          <a:xfrm>
            <a:off x="76200" y="1143000"/>
            <a:ext cx="3934691" cy="369332"/>
          </a:xfrm>
          <a:prstGeom prst="rect">
            <a:avLst/>
          </a:prstGeom>
          <a:noFill/>
        </p:spPr>
        <p:txBody>
          <a:bodyPr wrap="square" rtlCol="0">
            <a:spAutoFit/>
          </a:bodyPr>
          <a:lstStyle/>
          <a:p>
            <a:pPr>
              <a:spcAft>
                <a:spcPts val="1200"/>
              </a:spcAft>
            </a:pPr>
            <a:r>
              <a:rPr lang="en-US" b="1" dirty="0" smtClean="0"/>
              <a:t>In-kind hardware contributions</a:t>
            </a:r>
            <a:endParaRPr lang="en-US" dirty="0"/>
          </a:p>
        </p:txBody>
      </p:sp>
      <p:sp>
        <p:nvSpPr>
          <p:cNvPr id="10" name="TextBox 9"/>
          <p:cNvSpPr txBox="1"/>
          <p:nvPr/>
        </p:nvSpPr>
        <p:spPr>
          <a:xfrm>
            <a:off x="76200" y="1512332"/>
            <a:ext cx="2289464" cy="415498"/>
          </a:xfrm>
          <a:prstGeom prst="rect">
            <a:avLst/>
          </a:prstGeom>
          <a:noFill/>
        </p:spPr>
        <p:txBody>
          <a:bodyPr wrap="square" rtlCol="0">
            <a:spAutoFit/>
          </a:bodyPr>
          <a:lstStyle/>
          <a:p>
            <a:pPr algn="ctr">
              <a:spcAft>
                <a:spcPts val="1200"/>
              </a:spcAft>
            </a:pPr>
            <a:r>
              <a:rPr lang="en-US" sz="1050" dirty="0" smtClean="0"/>
              <a:t>managed at U.S. ITER Project Office (at Oak Ridge National Laboratory)</a:t>
            </a:r>
            <a:endParaRPr lang="en-US" sz="1050" dirty="0"/>
          </a:p>
        </p:txBody>
      </p:sp>
      <p:sp>
        <p:nvSpPr>
          <p:cNvPr id="5" name="Slide Number Placeholder 4"/>
          <p:cNvSpPr>
            <a:spLocks noGrp="1"/>
          </p:cNvSpPr>
          <p:nvPr>
            <p:ph type="sldNum" sz="quarter" idx="12"/>
          </p:nvPr>
        </p:nvSpPr>
        <p:spPr/>
        <p:txBody>
          <a:bodyPr/>
          <a:lstStyle/>
          <a:p>
            <a:fld id="{4D209A34-5889-4E16-8BD0-8C9F0C75090B}" type="slidenum">
              <a:rPr lang="en-US" smtClean="0"/>
              <a:pPr/>
              <a:t>24</a:t>
            </a:fld>
            <a:endParaRPr lang="en-US"/>
          </a:p>
        </p:txBody>
      </p:sp>
      <p:sp>
        <p:nvSpPr>
          <p:cNvPr id="7"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24</a:t>
            </a:fld>
            <a:endParaRPr lang="en-US"/>
          </a:p>
        </p:txBody>
      </p:sp>
    </p:spTree>
    <p:extLst>
      <p:ext uri="{BB962C8B-B14F-4D97-AF65-F5344CB8AC3E}">
        <p14:creationId xmlns:p14="http://schemas.microsoft.com/office/powerpoint/2010/main" val="279855797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107994"/>
            <a:ext cx="8819904" cy="3445206"/>
          </a:xfrm>
        </p:spPr>
        <p:txBody>
          <a:bodyPr>
            <a:noAutofit/>
          </a:bodyPr>
          <a:lstStyle/>
          <a:p>
            <a:pPr>
              <a:buNone/>
            </a:pPr>
            <a:endParaRPr lang="en-US" sz="800" dirty="0" smtClean="0"/>
          </a:p>
          <a:p>
            <a:pPr>
              <a:buNone/>
            </a:pPr>
            <a:endParaRPr lang="en-US" sz="800" dirty="0" smtClean="0"/>
          </a:p>
          <a:p>
            <a:r>
              <a:rPr lang="en-US" sz="1800" b="1" dirty="0" smtClean="0"/>
              <a:t>The funding request for the U.S. ITER Project </a:t>
            </a:r>
            <a:r>
              <a:rPr lang="en-US" sz="1800" dirty="0" smtClean="0"/>
              <a:t>is driven by our best understanding of the ITER construction schedule, and the view that the U.S. cannot simply write a blank check given the project’s performance. The requested level of funding will allow the U.S. to meet its obligations on critical path items and will mitigate risk to the U.S. if the schedule continues to slip.</a:t>
            </a:r>
          </a:p>
          <a:p>
            <a:endParaRPr lang="en-US" sz="700" dirty="0" smtClean="0"/>
          </a:p>
          <a:p>
            <a:endParaRPr lang="en-US" sz="700" dirty="0" smtClean="0"/>
          </a:p>
          <a:p>
            <a:r>
              <a:rPr lang="en-US" sz="1800" b="1" dirty="0" smtClean="0"/>
              <a:t>The U.S. ITER Project Office focus </a:t>
            </a:r>
            <a:r>
              <a:rPr lang="en-US" sz="1800" dirty="0" smtClean="0"/>
              <a:t>is on delivering </a:t>
            </a:r>
            <a:r>
              <a:rPr lang="en-US" sz="1800" dirty="0" err="1" smtClean="0"/>
              <a:t>toroidal</a:t>
            </a:r>
            <a:r>
              <a:rPr lang="en-US" sz="1800" dirty="0" smtClean="0"/>
              <a:t> field conductor to the </a:t>
            </a:r>
            <a:r>
              <a:rPr lang="en-US" sz="1800" dirty="0" err="1" smtClean="0"/>
              <a:t>toroidal</a:t>
            </a:r>
            <a:r>
              <a:rPr lang="en-US" sz="1800" dirty="0" smtClean="0"/>
              <a:t> field magnet fabricator, drain tanks for </a:t>
            </a:r>
            <a:r>
              <a:rPr lang="en-US" sz="1800" dirty="0" err="1" smtClean="0"/>
              <a:t>tokamak</a:t>
            </a:r>
            <a:r>
              <a:rPr lang="en-US" sz="1800" dirty="0" smtClean="0"/>
              <a:t> cooling water, and hardware for the steady-state electrical network. In addition, the U.S. ITER Project Office starts fabrication of the first central solenoid module, completes various design reviews for the vacuum auxiliary system, and awards subcontracts for diagnostic design work.</a:t>
            </a:r>
          </a:p>
          <a:p>
            <a:pPr>
              <a:buNone/>
            </a:pPr>
            <a:endParaRPr lang="en-US" sz="900" dirty="0" smtClean="0"/>
          </a:p>
          <a:p>
            <a:pPr lvl="1">
              <a:buFont typeface="Arial" pitchFamily="34" charset="0"/>
              <a:buChar char="•"/>
            </a:pPr>
            <a:endParaRPr lang="en-US" sz="1400" dirty="0" smtClean="0"/>
          </a:p>
          <a:p>
            <a:endParaRPr lang="en-US" sz="1600" dirty="0" smtClean="0"/>
          </a:p>
          <a:p>
            <a:endParaRPr lang="en-US" sz="1600" dirty="0" smtClean="0"/>
          </a:p>
          <a:p>
            <a:endParaRPr lang="en-US" sz="1600" dirty="0" smtClean="0"/>
          </a:p>
          <a:p>
            <a:pPr lvl="1"/>
            <a:endParaRPr lang="en-US" sz="1600" dirty="0" smtClean="0"/>
          </a:p>
          <a:p>
            <a:endParaRPr lang="en-US" sz="2000" dirty="0" smtClean="0"/>
          </a:p>
          <a:p>
            <a:endParaRPr lang="en-US" sz="1600" dirty="0" smtClean="0"/>
          </a:p>
          <a:p>
            <a:endParaRPr lang="en-US" sz="2000" dirty="0" smtClean="0"/>
          </a:p>
          <a:p>
            <a:pPr>
              <a:buNone/>
            </a:pPr>
            <a:endParaRPr lang="en-US" sz="1600" dirty="0" smtClean="0"/>
          </a:p>
        </p:txBody>
      </p:sp>
      <p:sp>
        <p:nvSpPr>
          <p:cNvPr id="3" name="Title 2"/>
          <p:cNvSpPr>
            <a:spLocks noGrp="1"/>
          </p:cNvSpPr>
          <p:nvPr>
            <p:ph type="title"/>
          </p:nvPr>
        </p:nvSpPr>
        <p:spPr>
          <a:xfrm>
            <a:off x="2590800" y="137574"/>
            <a:ext cx="6484960" cy="723900"/>
          </a:xfrm>
        </p:spPr>
        <p:txBody>
          <a:bodyPr>
            <a:noAutofit/>
          </a:bodyPr>
          <a:lstStyle/>
          <a:p>
            <a:r>
              <a:rPr lang="en-US" sz="2000" b="1" i="1" dirty="0" smtClean="0">
                <a:latin typeface="+mn-lt"/>
              </a:rPr>
              <a:t>The state of play of the international ITER project prompts the Administration to slow the pace of contributions, but still meet the project’s needs for FY 2015</a:t>
            </a:r>
            <a:endParaRPr lang="en-US" sz="2000" b="1" i="1"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181062940"/>
              </p:ext>
            </p:extLst>
          </p:nvPr>
        </p:nvGraphicFramePr>
        <p:xfrm>
          <a:off x="152400" y="1295400"/>
          <a:ext cx="3657600" cy="889000"/>
        </p:xfrm>
        <a:graphic>
          <a:graphicData uri="http://schemas.openxmlformats.org/drawingml/2006/table">
            <a:tbl>
              <a:tblPr firstRow="1" bandRow="1">
                <a:tableStyleId>{5C22544A-7EE6-4342-B048-85BDC9FD1C3A}</a:tableStyleId>
              </a:tblPr>
              <a:tblGrid>
                <a:gridCol w="1219200"/>
                <a:gridCol w="1219200"/>
                <a:gridCol w="1219200"/>
              </a:tblGrid>
              <a:tr h="370840">
                <a:tc>
                  <a:txBody>
                    <a:bodyPr/>
                    <a:lstStyle/>
                    <a:p>
                      <a:r>
                        <a:rPr lang="en-US" sz="1400" b="1" dirty="0" smtClean="0">
                          <a:solidFill>
                            <a:schemeClr val="bg1"/>
                          </a:solidFill>
                        </a:rPr>
                        <a:t>Project construction</a:t>
                      </a:r>
                      <a:endParaRPr lang="en-US" sz="1400" b="1" dirty="0">
                        <a:solidFill>
                          <a:schemeClr val="bg1"/>
                        </a:solidFill>
                      </a:endParaRPr>
                    </a:p>
                  </a:txBody>
                  <a:tcPr/>
                </a:tc>
                <a:tc>
                  <a:txBody>
                    <a:bodyPr/>
                    <a:lstStyle/>
                    <a:p>
                      <a:r>
                        <a:rPr lang="en-US" sz="1400" b="1" dirty="0" smtClean="0">
                          <a:solidFill>
                            <a:schemeClr val="bg1"/>
                          </a:solidFill>
                        </a:rPr>
                        <a:t>FY ‘14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U.S. ITER</a:t>
                      </a:r>
                      <a:endParaRPr lang="en-US" sz="1600" dirty="0"/>
                    </a:p>
                  </a:txBody>
                  <a:tcPr/>
                </a:tc>
                <a:tc>
                  <a:txBody>
                    <a:bodyPr/>
                    <a:lstStyle/>
                    <a:p>
                      <a:r>
                        <a:rPr lang="en-US" sz="1600" dirty="0" smtClean="0"/>
                        <a:t>199,500</a:t>
                      </a:r>
                      <a:endParaRPr lang="en-US" sz="1600" dirty="0"/>
                    </a:p>
                  </a:txBody>
                  <a:tcPr/>
                </a:tc>
                <a:tc>
                  <a:txBody>
                    <a:bodyPr/>
                    <a:lstStyle/>
                    <a:p>
                      <a:r>
                        <a:rPr lang="en-US" sz="1600" dirty="0" smtClean="0"/>
                        <a:t>150,000</a:t>
                      </a:r>
                      <a:endParaRPr lang="en-US" sz="1600" dirty="0"/>
                    </a:p>
                  </a:txBody>
                  <a:tcPr/>
                </a:tc>
              </a:tr>
            </a:tbl>
          </a:graphicData>
        </a:graphic>
      </p:graphicFrame>
      <p:sp>
        <p:nvSpPr>
          <p:cNvPr id="5" name="Content Placeholder 1"/>
          <p:cNvSpPr txBox="1">
            <a:spLocks/>
          </p:cNvSpPr>
          <p:nvPr/>
        </p:nvSpPr>
        <p:spPr bwMode="auto">
          <a:xfrm>
            <a:off x="152400" y="2498394"/>
            <a:ext cx="8305800" cy="7782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fontAlgn="base" hangingPunct="0">
              <a:spcBef>
                <a:spcPct val="20000"/>
              </a:spcBef>
              <a:spcAft>
                <a:spcPct val="0"/>
              </a:spcAft>
              <a:buFont typeface="Arial" panose="020B0604020202020204" pitchFamily="34" charset="0"/>
              <a:buChar char="•"/>
              <a:defRPr/>
            </a:pPr>
            <a:r>
              <a:rPr kumimoji="0" lang="en-US" b="1" i="0" u="none" strike="noStrike" kern="0" cap="none" spc="0" normalizeH="0" baseline="0" noProof="0" dirty="0" smtClean="0">
                <a:ln>
                  <a:noFill/>
                </a:ln>
                <a:solidFill>
                  <a:schemeClr val="tx1"/>
                </a:solidFill>
                <a:effectLst/>
                <a:uLnTx/>
                <a:uFillTx/>
              </a:rPr>
              <a:t>Funding is provided for critical path items. </a:t>
            </a:r>
            <a:r>
              <a:rPr lang="en-US" dirty="0"/>
              <a:t>Funding also provided </a:t>
            </a:r>
            <a:r>
              <a:rPr lang="en-US" dirty="0" smtClean="0"/>
              <a:t>for U.S. </a:t>
            </a:r>
            <a:r>
              <a:rPr lang="en-US" dirty="0"/>
              <a:t>ITER Project Office </a:t>
            </a:r>
            <a:r>
              <a:rPr lang="en-US" dirty="0" smtClean="0"/>
              <a:t>operations and the U.S. cash contribution ($40M)</a:t>
            </a:r>
            <a:endParaRPr kumimoji="0" lang="en-US" b="0" i="0" u="none" strike="noStrike" kern="0" cap="none" spc="0" normalizeH="0" baseline="0" noProof="0" dirty="0" smtClean="0">
              <a:ln>
                <a:noFill/>
              </a:ln>
              <a:solidFill>
                <a:schemeClr val="tx1"/>
              </a:solidFill>
              <a:effectLst/>
              <a:uLnTx/>
              <a:uFillTx/>
            </a:endParaRPr>
          </a:p>
        </p:txBody>
      </p:sp>
      <p:sp>
        <p:nvSpPr>
          <p:cNvPr id="6" name="Slide Number Placeholder 5"/>
          <p:cNvSpPr>
            <a:spLocks noGrp="1"/>
          </p:cNvSpPr>
          <p:nvPr>
            <p:ph type="sldNum" sz="quarter" idx="4294967295"/>
          </p:nvPr>
        </p:nvSpPr>
        <p:spPr>
          <a:xfrm>
            <a:off x="8767763" y="6619875"/>
            <a:ext cx="376237" cy="238125"/>
          </a:xfrm>
          <a:prstGeom prst="rect">
            <a:avLst/>
          </a:prstGeom>
        </p:spPr>
        <p:txBody>
          <a:bodyPr/>
          <a:lstStyle/>
          <a:p>
            <a:pPr>
              <a:defRPr/>
            </a:pPr>
            <a:fld id="{0E35970C-66DA-42B4-8591-6E363A3B576E}" type="slidenum">
              <a:rPr lang="en-US" smtClean="0"/>
              <a:pPr>
                <a:defRPr/>
              </a:pPr>
              <a:t>25</a:t>
            </a:fld>
            <a:endParaRPr lang="en-US"/>
          </a:p>
        </p:txBody>
      </p:sp>
    </p:spTree>
    <p:extLst>
      <p:ext uri="{BB962C8B-B14F-4D97-AF65-F5344CB8AC3E}">
        <p14:creationId xmlns:p14="http://schemas.microsoft.com/office/powerpoint/2010/main" val="256301830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1"/>
            <a:ext cx="8686800" cy="4571999"/>
          </a:xfrm>
        </p:spPr>
        <p:txBody>
          <a:bodyPr>
            <a:normAutofit fontScale="92500"/>
          </a:bodyPr>
          <a:lstStyle/>
          <a:p>
            <a:pPr>
              <a:buNone/>
            </a:pPr>
            <a:endParaRPr lang="en-US" sz="1400" dirty="0" smtClean="0"/>
          </a:p>
          <a:p>
            <a:pPr>
              <a:spcBef>
                <a:spcPts val="0"/>
              </a:spcBef>
              <a:spcAft>
                <a:spcPts val="1200"/>
              </a:spcAft>
            </a:pPr>
            <a:r>
              <a:rPr lang="en-US" sz="2200" b="1" dirty="0" smtClean="0"/>
              <a:t>Stance</a:t>
            </a:r>
            <a:r>
              <a:rPr lang="en-US" sz="2200" dirty="0"/>
              <a:t>: </a:t>
            </a:r>
            <a:r>
              <a:rPr lang="en-US" sz="2200" dirty="0" smtClean="0"/>
              <a:t>The </a:t>
            </a:r>
            <a:r>
              <a:rPr lang="en-US" sz="2200" dirty="0"/>
              <a:t>U.S. has indicated to all the Members its high level of unease concerning the Project’s </a:t>
            </a:r>
            <a:r>
              <a:rPr lang="en-US" sz="2200" dirty="0" smtClean="0"/>
              <a:t>progress. Factors informing this judgment include the ITER Management Assessment Report, the Lehman Review, and on-the-ground observations enabled by US participation in leadership committees and the US IPO’s engagement with the IO and the other Domestic Agencies.</a:t>
            </a:r>
            <a:endParaRPr lang="en-US" sz="2200" dirty="0"/>
          </a:p>
          <a:p>
            <a:pPr>
              <a:spcBef>
                <a:spcPts val="0"/>
              </a:spcBef>
              <a:spcAft>
                <a:spcPts val="1200"/>
              </a:spcAft>
            </a:pPr>
            <a:r>
              <a:rPr lang="en-US" sz="2200" b="1" dirty="0" smtClean="0"/>
              <a:t>Responses</a:t>
            </a:r>
            <a:r>
              <a:rPr lang="en-US" sz="2200" dirty="0" smtClean="0"/>
              <a:t>: The U.S. is responding in a number of ways, including analysis of project execution between U.S. ITER and the IO and other Domestic Agencies, and discussions at high political levels. </a:t>
            </a:r>
          </a:p>
          <a:p>
            <a:pPr>
              <a:spcBef>
                <a:spcPts val="0"/>
              </a:spcBef>
              <a:spcAft>
                <a:spcPts val="1200"/>
              </a:spcAft>
            </a:pPr>
            <a:r>
              <a:rPr lang="en-US" sz="2200" b="1" dirty="0" smtClean="0"/>
              <a:t>Reforms</a:t>
            </a:r>
            <a:r>
              <a:rPr lang="en-US" sz="2200" dirty="0" smtClean="0"/>
              <a:t>: In concert with the new ITER Council Chair, the U.S. has introduced reforms to the way the Council performs. With insistence from the US on acting on all of the recommendations of the Management Assessment, the ITER Council has adopted them all</a:t>
            </a:r>
          </a:p>
          <a:p>
            <a:endParaRPr lang="en-US" sz="3200" dirty="0" smtClean="0"/>
          </a:p>
          <a:p>
            <a:endParaRPr lang="en-US" sz="3200" dirty="0" smtClean="0"/>
          </a:p>
          <a:p>
            <a:pPr lvl="1"/>
            <a:endParaRPr lang="en-US" sz="3200" dirty="0" smtClean="0"/>
          </a:p>
          <a:p>
            <a:endParaRPr lang="en-US" sz="2400" dirty="0" smtClean="0"/>
          </a:p>
          <a:p>
            <a:endParaRPr lang="en-US" sz="3200" dirty="0" smtClean="0"/>
          </a:p>
          <a:p>
            <a:endParaRPr lang="en-US" sz="2400" dirty="0" smtClean="0"/>
          </a:p>
          <a:p>
            <a:pPr>
              <a:buNone/>
            </a:pPr>
            <a:endParaRPr lang="en-US" sz="3200" dirty="0" smtClean="0"/>
          </a:p>
        </p:txBody>
      </p:sp>
      <p:sp>
        <p:nvSpPr>
          <p:cNvPr id="3" name="Title 2"/>
          <p:cNvSpPr>
            <a:spLocks noGrp="1"/>
          </p:cNvSpPr>
          <p:nvPr>
            <p:ph type="title"/>
          </p:nvPr>
        </p:nvSpPr>
        <p:spPr>
          <a:xfrm>
            <a:off x="3048000" y="137574"/>
            <a:ext cx="6096000" cy="723900"/>
          </a:xfrm>
        </p:spPr>
        <p:txBody>
          <a:bodyPr>
            <a:noAutofit/>
          </a:bodyPr>
          <a:lstStyle/>
          <a:p>
            <a:r>
              <a:rPr lang="en-US" sz="2200" b="1" i="1" dirty="0" smtClean="0">
                <a:latin typeface="+mn-lt"/>
              </a:rPr>
              <a:t>The Administration has expressed its great unease with the status and progress of the international ITER Project and is working to right the ship</a:t>
            </a:r>
            <a:endParaRPr lang="en-US" sz="2200" b="1" i="1" dirty="0">
              <a:latin typeface="+mn-lt"/>
            </a:endParaRPr>
          </a:p>
        </p:txBody>
      </p:sp>
      <p:sp>
        <p:nvSpPr>
          <p:cNvPr id="4" name="Slide Number Placeholder 3"/>
          <p:cNvSpPr>
            <a:spLocks noGrp="1"/>
          </p:cNvSpPr>
          <p:nvPr>
            <p:ph type="sldNum" sz="quarter" idx="4294967295"/>
          </p:nvPr>
        </p:nvSpPr>
        <p:spPr>
          <a:xfrm>
            <a:off x="8534401" y="6553201"/>
            <a:ext cx="609600" cy="304800"/>
          </a:xfrm>
          <a:prstGeom prst="rect">
            <a:avLst/>
          </a:prstGeom>
        </p:spPr>
        <p:txBody>
          <a:bodyPr/>
          <a:lstStyle/>
          <a:p>
            <a:pPr>
              <a:defRPr/>
            </a:pPr>
            <a:fld id="{0E35970C-66DA-42B4-8591-6E363A3B576E}" type="slidenum">
              <a:rPr lang="en-US" sz="1400" smtClean="0"/>
              <a:pPr>
                <a:defRPr/>
              </a:pPr>
              <a:t>26</a:t>
            </a:fld>
            <a:endParaRPr lang="en-US" sz="1400" dirty="0"/>
          </a:p>
        </p:txBody>
      </p:sp>
    </p:spTree>
    <p:extLst>
      <p:ext uri="{BB962C8B-B14F-4D97-AF65-F5344CB8AC3E}">
        <p14:creationId xmlns:p14="http://schemas.microsoft.com/office/powerpoint/2010/main" val="18924217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95400"/>
            <a:ext cx="8839200" cy="5441345"/>
          </a:xfrm>
        </p:spPr>
        <p:txBody>
          <a:bodyPr>
            <a:noAutofit/>
          </a:bodyPr>
          <a:lstStyle/>
          <a:p>
            <a:pPr>
              <a:buNone/>
            </a:pPr>
            <a:endParaRPr lang="en-US" sz="900" dirty="0" smtClean="0"/>
          </a:p>
          <a:p>
            <a:pPr>
              <a:spcBef>
                <a:spcPts val="0"/>
              </a:spcBef>
              <a:spcAft>
                <a:spcPts val="1200"/>
              </a:spcAft>
            </a:pPr>
            <a:r>
              <a:rPr lang="en-US" sz="1800" b="1" dirty="0" smtClean="0"/>
              <a:t>Actions by the Council: </a:t>
            </a:r>
            <a:r>
              <a:rPr lang="en-US" sz="1800" dirty="0" smtClean="0"/>
              <a:t>The Council Chair sought, and obtained, the formation of three working groups to: (1) develop a process for leadership succession, (2) identify ways to improve IO-Domestic Agency interactions, and (3) evaluate senior leadership performance</a:t>
            </a:r>
            <a:endParaRPr lang="en-US" sz="1800" b="1" dirty="0"/>
          </a:p>
          <a:p>
            <a:pPr>
              <a:spcBef>
                <a:spcPts val="0"/>
              </a:spcBef>
              <a:spcAft>
                <a:spcPts val="1200"/>
              </a:spcAft>
            </a:pPr>
            <a:r>
              <a:rPr lang="en-US" sz="1800" b="1" dirty="0" smtClean="0"/>
              <a:t>Developing a Corrective Action Plan:</a:t>
            </a:r>
            <a:r>
              <a:rPr lang="en-US" sz="1800" dirty="0" smtClean="0"/>
              <a:t> There are 8 recommendations in the MA that the IO must respond to (the others are Council actions on leadership evaluation and succession planning, already taken). The Council has adopted all of the MA recommendations and demanded IO action</a:t>
            </a:r>
            <a:endParaRPr lang="en-US" sz="1200" dirty="0" smtClean="0"/>
          </a:p>
          <a:p>
            <a:pPr lvl="1">
              <a:spcBef>
                <a:spcPts val="0"/>
              </a:spcBef>
              <a:spcAft>
                <a:spcPts val="1200"/>
              </a:spcAft>
            </a:pPr>
            <a:r>
              <a:rPr lang="en-US" sz="1600" b="1" dirty="0" smtClean="0"/>
              <a:t>Initial response by the IO: </a:t>
            </a:r>
            <a:r>
              <a:rPr lang="en-US" sz="1600" dirty="0" smtClean="0"/>
              <a:t>In the IO’s first response presented at the February Council meeting, the Council accepted 3 of the responses proposed by the IO, and sent the remainder back for further development</a:t>
            </a:r>
            <a:endParaRPr lang="en-US" sz="1200" dirty="0" smtClean="0"/>
          </a:p>
          <a:p>
            <a:pPr lvl="1">
              <a:spcBef>
                <a:spcPts val="0"/>
              </a:spcBef>
              <a:spcAft>
                <a:spcPts val="1200"/>
              </a:spcAft>
            </a:pPr>
            <a:r>
              <a:rPr lang="en-US" sz="1600" b="1" dirty="0" smtClean="0"/>
              <a:t>Council Chair response: </a:t>
            </a:r>
            <a:r>
              <a:rPr lang="en-US" sz="1600" dirty="0" smtClean="0"/>
              <a:t>The Council Chair prescribed an outline of actions on the remaining five, and the IO has indicated its intent to act accordingly. We expect to hear from the IO its proposed plans for these remaining five actions</a:t>
            </a:r>
            <a:endParaRPr lang="en-US" sz="1200" dirty="0" smtClean="0"/>
          </a:p>
          <a:p>
            <a:pPr lvl="1">
              <a:spcBef>
                <a:spcPts val="0"/>
              </a:spcBef>
              <a:spcAft>
                <a:spcPts val="1200"/>
              </a:spcAft>
            </a:pPr>
            <a:r>
              <a:rPr lang="en-US" sz="1600" b="1" dirty="0" smtClean="0"/>
              <a:t>Outcome sought:</a:t>
            </a:r>
            <a:r>
              <a:rPr lang="en-US" sz="1600" dirty="0" smtClean="0"/>
              <a:t> When the 8 proposed actions by the IO in response to the MA are adopted by the Council, this will constitute the IO’s Corrective Action Plan. Goal is to receive an acceptable plan that will be formally approved by written procedure by the Council as soon as possible</a:t>
            </a:r>
          </a:p>
          <a:p>
            <a:endParaRPr lang="en-US" sz="1800" dirty="0"/>
          </a:p>
          <a:p>
            <a:endParaRPr lang="en-US" sz="1800" dirty="0" smtClean="0"/>
          </a:p>
          <a:p>
            <a:endParaRPr lang="en-US" sz="2400" dirty="0"/>
          </a:p>
          <a:p>
            <a:pPr>
              <a:buNone/>
            </a:pPr>
            <a:endParaRPr lang="en-US" sz="900" dirty="0" smtClean="0"/>
          </a:p>
          <a:p>
            <a:pPr lvl="1">
              <a:buFont typeface="Arial" pitchFamily="34" charset="0"/>
              <a:buChar char="•"/>
            </a:pPr>
            <a:endParaRPr lang="en-US" sz="1600" dirty="0" smtClean="0"/>
          </a:p>
          <a:p>
            <a:endParaRPr lang="en-US" sz="1800" dirty="0" smtClean="0"/>
          </a:p>
          <a:p>
            <a:endParaRPr lang="en-US" sz="1800" dirty="0" smtClean="0"/>
          </a:p>
          <a:p>
            <a:endParaRPr lang="en-US" sz="1800" dirty="0" smtClean="0"/>
          </a:p>
          <a:p>
            <a:pPr lvl="1"/>
            <a:endParaRPr lang="en-US" sz="1800" dirty="0" smtClean="0"/>
          </a:p>
          <a:p>
            <a:endParaRPr lang="en-US" sz="1400" dirty="0" smtClean="0"/>
          </a:p>
          <a:p>
            <a:endParaRPr lang="en-US" sz="1800" dirty="0" smtClean="0"/>
          </a:p>
          <a:p>
            <a:endParaRPr lang="en-US" sz="1400" dirty="0" smtClean="0"/>
          </a:p>
          <a:p>
            <a:pPr>
              <a:buNone/>
            </a:pPr>
            <a:endParaRPr lang="en-US" sz="1800" dirty="0" smtClean="0"/>
          </a:p>
        </p:txBody>
      </p:sp>
      <p:sp>
        <p:nvSpPr>
          <p:cNvPr id="3" name="Title 2"/>
          <p:cNvSpPr>
            <a:spLocks noGrp="1"/>
          </p:cNvSpPr>
          <p:nvPr>
            <p:ph type="title"/>
          </p:nvPr>
        </p:nvSpPr>
        <p:spPr>
          <a:xfrm>
            <a:off x="3505200" y="137574"/>
            <a:ext cx="5638800" cy="723900"/>
          </a:xfrm>
        </p:spPr>
        <p:txBody>
          <a:bodyPr>
            <a:noAutofit/>
          </a:bodyPr>
          <a:lstStyle/>
          <a:p>
            <a:r>
              <a:rPr lang="en-US" sz="2400" b="1" i="1" dirty="0" smtClean="0">
                <a:latin typeface="+mn-lt"/>
              </a:rPr>
              <a:t>Actions taken by the Council, and developing a Corrective Action Plan</a:t>
            </a:r>
            <a:endParaRPr lang="en-US" sz="2400" b="1" i="1" dirty="0">
              <a:latin typeface="+mn-lt"/>
            </a:endParaRPr>
          </a:p>
        </p:txBody>
      </p:sp>
      <p:sp>
        <p:nvSpPr>
          <p:cNvPr id="4" name="Slide Number Placeholder 3"/>
          <p:cNvSpPr>
            <a:spLocks noGrp="1"/>
          </p:cNvSpPr>
          <p:nvPr>
            <p:ph type="sldNum" sz="quarter" idx="4294967295"/>
          </p:nvPr>
        </p:nvSpPr>
        <p:spPr>
          <a:xfrm>
            <a:off x="8534401" y="6553201"/>
            <a:ext cx="609600" cy="304800"/>
          </a:xfrm>
          <a:prstGeom prst="rect">
            <a:avLst/>
          </a:prstGeom>
        </p:spPr>
        <p:txBody>
          <a:bodyPr/>
          <a:lstStyle/>
          <a:p>
            <a:pPr>
              <a:defRPr/>
            </a:pPr>
            <a:fld id="{0E35970C-66DA-42B4-8591-6E363A3B576E}" type="slidenum">
              <a:rPr lang="en-US" sz="1400" smtClean="0"/>
              <a:pPr>
                <a:defRPr/>
              </a:pPr>
              <a:t>27</a:t>
            </a:fld>
            <a:endParaRPr lang="en-US" sz="1400" dirty="0"/>
          </a:p>
        </p:txBody>
      </p:sp>
    </p:spTree>
    <p:extLst>
      <p:ext uri="{BB962C8B-B14F-4D97-AF65-F5344CB8AC3E}">
        <p14:creationId xmlns:p14="http://schemas.microsoft.com/office/powerpoint/2010/main" val="45207299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cws v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939" y="2077727"/>
            <a:ext cx="2963017" cy="2621610"/>
          </a:xfrm>
          <a:prstGeom prst="rect">
            <a:avLst/>
          </a:prstGeom>
        </p:spPr>
      </p:pic>
      <p:sp>
        <p:nvSpPr>
          <p:cNvPr id="2" name="Title 1"/>
          <p:cNvSpPr>
            <a:spLocks noGrp="1"/>
          </p:cNvSpPr>
          <p:nvPr>
            <p:ph type="title"/>
          </p:nvPr>
        </p:nvSpPr>
        <p:spPr>
          <a:xfrm>
            <a:off x="2631688" y="76200"/>
            <a:ext cx="6436112" cy="954662"/>
          </a:xfrm>
        </p:spPr>
        <p:txBody>
          <a:bodyPr>
            <a:normAutofit/>
          </a:bodyPr>
          <a:lstStyle/>
          <a:p>
            <a:r>
              <a:rPr lang="en-US" sz="2400" i="1" dirty="0" smtClean="0">
                <a:latin typeface="+mn-lt"/>
                <a:cs typeface="Arial" panose="020B0604020202020204" pitchFamily="34" charset="0"/>
              </a:rPr>
              <a:t>US fabrication of ITER in-kind hardware components is advancing</a:t>
            </a:r>
            <a:endParaRPr lang="en-US" sz="2400" i="1" dirty="0">
              <a:latin typeface="+mn-lt"/>
              <a:cs typeface="Arial" panose="020B0604020202020204" pitchFamily="34" charset="0"/>
            </a:endParaRPr>
          </a:p>
        </p:txBody>
      </p:sp>
      <p:sp>
        <p:nvSpPr>
          <p:cNvPr id="8" name="TextBox 7"/>
          <p:cNvSpPr txBox="1"/>
          <p:nvPr/>
        </p:nvSpPr>
        <p:spPr>
          <a:xfrm>
            <a:off x="152402" y="5341203"/>
            <a:ext cx="3047998" cy="1261884"/>
          </a:xfrm>
          <a:prstGeom prst="rect">
            <a:avLst/>
          </a:prstGeom>
          <a:solidFill>
            <a:schemeClr val="bg1">
              <a:alpha val="93000"/>
            </a:schemeClr>
          </a:solidFill>
        </p:spPr>
        <p:txBody>
          <a:bodyPr wrap="square" rtlCol="0">
            <a:spAutoFit/>
          </a:bodyPr>
          <a:lstStyle/>
          <a:p>
            <a:r>
              <a:rPr lang="en-US" sz="1600" b="1" dirty="0" smtClean="0">
                <a:latin typeface="+mn-lt"/>
              </a:rPr>
              <a:t>This will be the most powerful pulsed superconducting electro-magnet in history</a:t>
            </a:r>
          </a:p>
          <a:p>
            <a:r>
              <a:rPr lang="en-US" sz="1400" b="0" dirty="0" smtClean="0">
                <a:latin typeface="+mn-lt"/>
              </a:rPr>
              <a:t>(5.5 Gigajoule stored energy capacity, 13 Tesla)</a:t>
            </a:r>
            <a:endParaRPr lang="en-US" sz="1400" b="0" dirty="0">
              <a:latin typeface="+mn-lt"/>
            </a:endParaRPr>
          </a:p>
        </p:txBody>
      </p:sp>
      <p:sp>
        <p:nvSpPr>
          <p:cNvPr id="9" name="TextBox 8"/>
          <p:cNvSpPr txBox="1"/>
          <p:nvPr/>
        </p:nvSpPr>
        <p:spPr>
          <a:xfrm>
            <a:off x="113440" y="4045803"/>
            <a:ext cx="3086960" cy="1344984"/>
          </a:xfrm>
          <a:prstGeom prst="rect">
            <a:avLst/>
          </a:prstGeom>
          <a:noFill/>
        </p:spPr>
        <p:txBody>
          <a:bodyPr wrap="square" rtlCol="0">
            <a:spAutoFit/>
          </a:bodyPr>
          <a:lstStyle/>
          <a:p>
            <a:pPr>
              <a:lnSpc>
                <a:spcPct val="110000"/>
              </a:lnSpc>
            </a:pPr>
            <a:r>
              <a:rPr lang="en-US" sz="1600" b="1" dirty="0" smtClean="0">
                <a:latin typeface="+mn-lt"/>
              </a:rPr>
              <a:t>1,000 metric ton magnet </a:t>
            </a:r>
            <a:r>
              <a:rPr lang="en-US" sz="1600" b="1" dirty="0">
                <a:latin typeface="+mn-lt"/>
              </a:rPr>
              <a:t>induces </a:t>
            </a:r>
            <a:r>
              <a:rPr lang="en-US" sz="1600" b="1" dirty="0" smtClean="0">
                <a:latin typeface="+mn-lt"/>
              </a:rPr>
              <a:t>magnetic </a:t>
            </a:r>
            <a:r>
              <a:rPr lang="en-US" sz="1600" b="1" dirty="0">
                <a:latin typeface="+mn-lt"/>
              </a:rPr>
              <a:t>flux </a:t>
            </a:r>
            <a:r>
              <a:rPr lang="en-US" sz="1600" b="1" dirty="0" smtClean="0">
                <a:latin typeface="+mn-lt"/>
              </a:rPr>
              <a:t>change </a:t>
            </a:r>
            <a:r>
              <a:rPr lang="en-US" sz="1600" b="1" dirty="0">
                <a:latin typeface="+mn-lt"/>
              </a:rPr>
              <a:t>needed to:</a:t>
            </a:r>
          </a:p>
          <a:p>
            <a:pPr marL="461963" indent="-225425">
              <a:lnSpc>
                <a:spcPct val="110000"/>
              </a:lnSpc>
              <a:buFont typeface="Arial"/>
              <a:buChar char="•"/>
            </a:pPr>
            <a:r>
              <a:rPr lang="en-US" sz="1400" b="0" dirty="0" smtClean="0">
                <a:latin typeface="+mn-lt"/>
              </a:rPr>
              <a:t>Initiate plasma </a:t>
            </a:r>
          </a:p>
          <a:p>
            <a:pPr marL="461963" indent="-225425">
              <a:lnSpc>
                <a:spcPct val="110000"/>
              </a:lnSpc>
              <a:buFont typeface="Arial"/>
              <a:buChar char="•"/>
            </a:pPr>
            <a:r>
              <a:rPr lang="en-US" sz="1400" b="0" dirty="0" smtClean="0">
                <a:latin typeface="+mn-lt"/>
              </a:rPr>
              <a:t>Generate and maintain plasma current</a:t>
            </a:r>
            <a:endParaRPr lang="en-US" sz="1400" b="0" dirty="0">
              <a:latin typeface="+mn-lt"/>
            </a:endParaRPr>
          </a:p>
        </p:txBody>
      </p:sp>
      <p:pic>
        <p:nvPicPr>
          <p:cNvPr id="10" name="Picture 9" descr="cs modu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34" y="1524000"/>
            <a:ext cx="2015466" cy="2583238"/>
          </a:xfrm>
          <a:prstGeom prst="rect">
            <a:avLst/>
          </a:prstGeom>
        </p:spPr>
      </p:pic>
      <p:sp>
        <p:nvSpPr>
          <p:cNvPr id="11" name="TextBox 10"/>
          <p:cNvSpPr txBox="1"/>
          <p:nvPr/>
        </p:nvSpPr>
        <p:spPr>
          <a:xfrm>
            <a:off x="3222951" y="1219200"/>
            <a:ext cx="2663550" cy="400110"/>
          </a:xfrm>
          <a:prstGeom prst="rect">
            <a:avLst/>
          </a:prstGeom>
          <a:noFill/>
        </p:spPr>
        <p:txBody>
          <a:bodyPr wrap="none" rtlCol="0">
            <a:spAutoFit/>
          </a:bodyPr>
          <a:lstStyle/>
          <a:p>
            <a:pPr algn="ctr"/>
            <a:r>
              <a:rPr lang="en-US" sz="2000" b="1" dirty="0" err="1" smtClean="0">
                <a:solidFill>
                  <a:srgbClr val="FF0000"/>
                </a:solidFill>
                <a:latin typeface="+mn-lt"/>
              </a:rPr>
              <a:t>Toroidal</a:t>
            </a:r>
            <a:r>
              <a:rPr lang="en-US" sz="2000" b="1" dirty="0" smtClean="0">
                <a:solidFill>
                  <a:srgbClr val="FF0000"/>
                </a:solidFill>
                <a:latin typeface="+mn-lt"/>
              </a:rPr>
              <a:t> Field Conductor</a:t>
            </a:r>
            <a:endParaRPr lang="en-US" sz="2000" b="1" dirty="0">
              <a:solidFill>
                <a:srgbClr val="FF0000"/>
              </a:solidFill>
              <a:latin typeface="+mn-lt"/>
            </a:endParaRPr>
          </a:p>
        </p:txBody>
      </p:sp>
      <p:pic>
        <p:nvPicPr>
          <p:cNvPr id="12" name="Picture 11" descr="TF Strand_ Oxford S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8060" y="1649791"/>
            <a:ext cx="1662140" cy="1680013"/>
          </a:xfrm>
          <a:prstGeom prst="rect">
            <a:avLst/>
          </a:prstGeom>
        </p:spPr>
      </p:pic>
      <p:sp>
        <p:nvSpPr>
          <p:cNvPr id="4" name="TextBox 3"/>
          <p:cNvSpPr txBox="1"/>
          <p:nvPr/>
        </p:nvSpPr>
        <p:spPr>
          <a:xfrm>
            <a:off x="3429000" y="3276600"/>
            <a:ext cx="2227652" cy="584775"/>
          </a:xfrm>
          <a:prstGeom prst="rect">
            <a:avLst/>
          </a:prstGeom>
          <a:noFill/>
        </p:spPr>
        <p:txBody>
          <a:bodyPr wrap="square" rtlCol="0">
            <a:spAutoFit/>
          </a:bodyPr>
          <a:lstStyle/>
          <a:p>
            <a:pPr algn="ctr"/>
            <a:r>
              <a:rPr lang="en-US" sz="1600" b="1" dirty="0" smtClean="0">
                <a:latin typeface="+mn-lt"/>
              </a:rPr>
              <a:t>4 miles of niobium-tin superconducting strand</a:t>
            </a:r>
            <a:endParaRPr lang="en-US" sz="1600" b="1" dirty="0">
              <a:latin typeface="+mn-lt"/>
            </a:endParaRPr>
          </a:p>
        </p:txBody>
      </p:sp>
      <p:pic>
        <p:nvPicPr>
          <p:cNvPr id="13" name="Picture 12" descr="TF cabling newt compelte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8020" y="4080251"/>
            <a:ext cx="2090780" cy="1710949"/>
          </a:xfrm>
          <a:prstGeom prst="rect">
            <a:avLst/>
          </a:prstGeom>
        </p:spPr>
      </p:pic>
      <p:sp>
        <p:nvSpPr>
          <p:cNvPr id="5" name="TextBox 4"/>
          <p:cNvSpPr txBox="1"/>
          <p:nvPr/>
        </p:nvSpPr>
        <p:spPr>
          <a:xfrm>
            <a:off x="3581400" y="5791200"/>
            <a:ext cx="1981200" cy="584775"/>
          </a:xfrm>
          <a:prstGeom prst="rect">
            <a:avLst/>
          </a:prstGeom>
          <a:noFill/>
        </p:spPr>
        <p:txBody>
          <a:bodyPr wrap="square" rtlCol="0">
            <a:spAutoFit/>
          </a:bodyPr>
          <a:lstStyle/>
          <a:p>
            <a:pPr algn="ctr"/>
            <a:r>
              <a:rPr lang="en-US" sz="1600" b="1" dirty="0" smtClean="0">
                <a:latin typeface="+mn-lt"/>
              </a:rPr>
              <a:t>Completed batch of production cable</a:t>
            </a:r>
            <a:endParaRPr lang="en-US" sz="1600" b="1" dirty="0">
              <a:latin typeface="+mn-lt"/>
            </a:endParaRPr>
          </a:p>
        </p:txBody>
      </p:sp>
      <p:sp>
        <p:nvSpPr>
          <p:cNvPr id="14" name="Rectangle 13"/>
          <p:cNvSpPr/>
          <p:nvPr/>
        </p:nvSpPr>
        <p:spPr>
          <a:xfrm>
            <a:off x="76200" y="1244302"/>
            <a:ext cx="3010760" cy="5461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200400" y="1244302"/>
            <a:ext cx="2743200" cy="5461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96000" y="1219200"/>
            <a:ext cx="2842658" cy="707886"/>
          </a:xfrm>
          <a:prstGeom prst="rect">
            <a:avLst/>
          </a:prstGeom>
          <a:noFill/>
        </p:spPr>
        <p:txBody>
          <a:bodyPr wrap="square" rtlCol="0">
            <a:spAutoFit/>
          </a:bodyPr>
          <a:lstStyle/>
          <a:p>
            <a:pPr algn="ctr"/>
            <a:r>
              <a:rPr lang="en-US" sz="2000" b="1" dirty="0" smtClean="0">
                <a:solidFill>
                  <a:srgbClr val="FF0000"/>
                </a:solidFill>
                <a:latin typeface="+mn-lt"/>
              </a:rPr>
              <a:t>Tokamak Cooling Water System</a:t>
            </a:r>
            <a:endParaRPr lang="en-US" sz="2000" b="1" dirty="0">
              <a:solidFill>
                <a:srgbClr val="FF0000"/>
              </a:solidFill>
              <a:latin typeface="+mn-lt"/>
            </a:endParaRPr>
          </a:p>
        </p:txBody>
      </p:sp>
      <p:sp>
        <p:nvSpPr>
          <p:cNvPr id="18" name="Rectangle 17"/>
          <p:cNvSpPr/>
          <p:nvPr/>
        </p:nvSpPr>
        <p:spPr>
          <a:xfrm>
            <a:off x="6096000" y="1244302"/>
            <a:ext cx="2895600" cy="54612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72200" y="4775537"/>
            <a:ext cx="2743200" cy="1015663"/>
          </a:xfrm>
          <a:prstGeom prst="rect">
            <a:avLst/>
          </a:prstGeom>
          <a:noFill/>
        </p:spPr>
        <p:txBody>
          <a:bodyPr wrap="square" rtlCol="0">
            <a:spAutoFit/>
          </a:bodyPr>
          <a:lstStyle/>
          <a:p>
            <a:r>
              <a:rPr lang="en-US" sz="1600" b="1" dirty="0" smtClean="0">
                <a:latin typeface="+mn-lt"/>
              </a:rPr>
              <a:t>22 miles of piping, 230 pieces of equipment, drain tanks</a:t>
            </a:r>
          </a:p>
          <a:p>
            <a:r>
              <a:rPr lang="en-US" sz="1400" b="0" dirty="0" smtClean="0">
                <a:latin typeface="+mn-lt"/>
              </a:rPr>
              <a:t>Classified as “safety important” for confinement of radioactivity</a:t>
            </a:r>
            <a:endParaRPr lang="en-US" sz="1400" b="0" dirty="0">
              <a:latin typeface="+mn-lt"/>
            </a:endParaRPr>
          </a:p>
        </p:txBody>
      </p:sp>
      <p:sp>
        <p:nvSpPr>
          <p:cNvPr id="20" name="TextBox 19"/>
          <p:cNvSpPr txBox="1"/>
          <p:nvPr/>
        </p:nvSpPr>
        <p:spPr>
          <a:xfrm>
            <a:off x="1657295" y="6400800"/>
            <a:ext cx="1213281" cy="276999"/>
          </a:xfrm>
          <a:prstGeom prst="rect">
            <a:avLst/>
          </a:prstGeom>
          <a:noFill/>
        </p:spPr>
        <p:txBody>
          <a:bodyPr wrap="none" rtlCol="0">
            <a:spAutoFit/>
          </a:bodyPr>
          <a:lstStyle/>
          <a:p>
            <a:r>
              <a:rPr lang="en-US" sz="1200" i="1" dirty="0" smtClean="0">
                <a:latin typeface="+mn-lt"/>
              </a:rPr>
              <a:t>General Atomics</a:t>
            </a:r>
            <a:endParaRPr lang="en-US" sz="1200" i="1" dirty="0">
              <a:latin typeface="+mn-lt"/>
            </a:endParaRPr>
          </a:p>
        </p:txBody>
      </p:sp>
      <p:sp>
        <p:nvSpPr>
          <p:cNvPr id="21" name="TextBox 20"/>
          <p:cNvSpPr txBox="1"/>
          <p:nvPr/>
        </p:nvSpPr>
        <p:spPr>
          <a:xfrm>
            <a:off x="3206319" y="6400800"/>
            <a:ext cx="2820131" cy="276999"/>
          </a:xfrm>
          <a:prstGeom prst="rect">
            <a:avLst/>
          </a:prstGeom>
          <a:noFill/>
        </p:spPr>
        <p:txBody>
          <a:bodyPr wrap="none" rtlCol="0">
            <a:spAutoFit/>
          </a:bodyPr>
          <a:lstStyle/>
          <a:p>
            <a:r>
              <a:rPr lang="en-US" sz="1200" i="1" dirty="0" err="1" smtClean="0">
                <a:latin typeface="+mn-lt"/>
              </a:rPr>
              <a:t>Luvata</a:t>
            </a:r>
            <a:r>
              <a:rPr lang="en-US" sz="1200" i="1" dirty="0" smtClean="0">
                <a:latin typeface="+mn-lt"/>
              </a:rPr>
              <a:t>, OST, NE Wire, High </a:t>
            </a:r>
            <a:r>
              <a:rPr lang="en-US" sz="1200" i="1" dirty="0" err="1" smtClean="0">
                <a:latin typeface="+mn-lt"/>
              </a:rPr>
              <a:t>Perf</a:t>
            </a:r>
            <a:r>
              <a:rPr lang="en-US" sz="1200" i="1" dirty="0" smtClean="0">
                <a:latin typeface="+mn-lt"/>
              </a:rPr>
              <a:t> Magnetics</a:t>
            </a:r>
            <a:endParaRPr lang="en-US" sz="1200" i="1" dirty="0">
              <a:latin typeface="+mn-lt"/>
            </a:endParaRPr>
          </a:p>
        </p:txBody>
      </p:sp>
      <p:sp>
        <p:nvSpPr>
          <p:cNvPr id="22" name="TextBox 21"/>
          <p:cNvSpPr txBox="1"/>
          <p:nvPr/>
        </p:nvSpPr>
        <p:spPr>
          <a:xfrm>
            <a:off x="7620000" y="6400800"/>
            <a:ext cx="1362232" cy="276999"/>
          </a:xfrm>
          <a:prstGeom prst="rect">
            <a:avLst/>
          </a:prstGeom>
          <a:noFill/>
        </p:spPr>
        <p:txBody>
          <a:bodyPr wrap="none" rtlCol="0">
            <a:spAutoFit/>
          </a:bodyPr>
          <a:lstStyle/>
          <a:p>
            <a:r>
              <a:rPr lang="en-US" sz="1200" i="1" dirty="0" smtClean="0">
                <a:latin typeface="+mn-lt"/>
              </a:rPr>
              <a:t>AREVA, Joseph Oat</a:t>
            </a:r>
            <a:endParaRPr lang="en-US" sz="1200" i="1" dirty="0">
              <a:latin typeface="+mn-lt"/>
            </a:endParaRPr>
          </a:p>
        </p:txBody>
      </p:sp>
      <p:sp>
        <p:nvSpPr>
          <p:cNvPr id="3" name="TextBox 2"/>
          <p:cNvSpPr txBox="1"/>
          <p:nvPr/>
        </p:nvSpPr>
        <p:spPr>
          <a:xfrm>
            <a:off x="655655" y="1244302"/>
            <a:ext cx="1853392" cy="400110"/>
          </a:xfrm>
          <a:prstGeom prst="rect">
            <a:avLst/>
          </a:prstGeom>
          <a:noFill/>
        </p:spPr>
        <p:txBody>
          <a:bodyPr wrap="none" rtlCol="0">
            <a:spAutoFit/>
          </a:bodyPr>
          <a:lstStyle/>
          <a:p>
            <a:r>
              <a:rPr lang="en-US" sz="2000" b="1" dirty="0" smtClean="0">
                <a:solidFill>
                  <a:srgbClr val="FF0000"/>
                </a:solidFill>
                <a:latin typeface="+mn-lt"/>
              </a:rPr>
              <a:t>Central Solenoid</a:t>
            </a:r>
            <a:endParaRPr lang="en-US" sz="2000" b="1" dirty="0">
              <a:solidFill>
                <a:srgbClr val="FF0000"/>
              </a:solidFill>
              <a:latin typeface="+mn-lt"/>
            </a:endParaRPr>
          </a:p>
        </p:txBody>
      </p:sp>
      <p:sp>
        <p:nvSpPr>
          <p:cNvPr id="23" name="Slide Number Placeholder 22"/>
          <p:cNvSpPr>
            <a:spLocks noGrp="1"/>
          </p:cNvSpPr>
          <p:nvPr>
            <p:ph type="sldNum" sz="quarter" idx="4294967295"/>
          </p:nvPr>
        </p:nvSpPr>
        <p:spPr>
          <a:xfrm>
            <a:off x="8767763" y="6619875"/>
            <a:ext cx="376237" cy="238125"/>
          </a:xfrm>
          <a:prstGeom prst="rect">
            <a:avLst/>
          </a:prstGeom>
        </p:spPr>
        <p:txBody>
          <a:bodyPr/>
          <a:lstStyle/>
          <a:p>
            <a:pPr>
              <a:defRPr/>
            </a:pPr>
            <a:fld id="{0E35970C-66DA-42B4-8591-6E363A3B576E}" type="slidenum">
              <a:rPr lang="en-US" smtClean="0"/>
              <a:pPr>
                <a:defRPr/>
              </a:pPr>
              <a:t>28</a:t>
            </a:fld>
            <a:endParaRPr lang="en-US"/>
          </a:p>
        </p:txBody>
      </p:sp>
    </p:spTree>
    <p:extLst>
      <p:ext uri="{BB962C8B-B14F-4D97-AF65-F5344CB8AC3E}">
        <p14:creationId xmlns:p14="http://schemas.microsoft.com/office/powerpoint/2010/main" val="90114723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60"/>
          <a:stretch/>
        </p:blipFill>
        <p:spPr bwMode="auto">
          <a:xfrm>
            <a:off x="2221923" y="1238250"/>
            <a:ext cx="1238250" cy="1808658"/>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 r="50000" b="8212"/>
          <a:stretch/>
        </p:blipFill>
        <p:spPr bwMode="auto">
          <a:xfrm>
            <a:off x="762000" y="1238250"/>
            <a:ext cx="1376362" cy="180975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1" y="3182882"/>
            <a:ext cx="4495799" cy="3539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ounded Rectangle 15"/>
          <p:cNvSpPr/>
          <p:nvPr/>
        </p:nvSpPr>
        <p:spPr>
          <a:xfrm>
            <a:off x="787976" y="5966791"/>
            <a:ext cx="1981201" cy="653173"/>
          </a:xfrm>
          <a:prstGeom prst="roundRect">
            <a:avLst/>
          </a:prstGeom>
          <a:solidFill>
            <a:schemeClr val="bg1">
              <a:alpha val="69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52800" y="76200"/>
            <a:ext cx="5552627" cy="954662"/>
          </a:xfrm>
        </p:spPr>
        <p:txBody>
          <a:bodyPr>
            <a:normAutofit/>
          </a:bodyPr>
          <a:lstStyle/>
          <a:p>
            <a:r>
              <a:rPr lang="en-US" i="1" dirty="0" smtClean="0">
                <a:cs typeface="Arial" panose="020B0604020202020204" pitchFamily="34" charset="0"/>
              </a:rPr>
              <a:t>Central solenoid fabrication is making progress</a:t>
            </a:r>
            <a:endParaRPr lang="en-US" i="1" dirty="0">
              <a:cs typeface="Arial" panose="020B0604020202020204" pitchFamily="34" charset="0"/>
            </a:endParaRPr>
          </a:p>
        </p:txBody>
      </p:sp>
      <p:sp>
        <p:nvSpPr>
          <p:cNvPr id="4" name="Rectangle 3"/>
          <p:cNvSpPr/>
          <p:nvPr/>
        </p:nvSpPr>
        <p:spPr>
          <a:xfrm>
            <a:off x="585354" y="6019800"/>
            <a:ext cx="2386446" cy="600164"/>
          </a:xfrm>
          <a:prstGeom prst="rect">
            <a:avLst/>
          </a:prstGeom>
        </p:spPr>
        <p:txBody>
          <a:bodyPr wrap="square">
            <a:spAutoFit/>
          </a:bodyPr>
          <a:lstStyle/>
          <a:p>
            <a:pPr algn="ctr">
              <a:spcAft>
                <a:spcPts val="600"/>
              </a:spcAft>
            </a:pPr>
            <a:r>
              <a:rPr lang="en-US" sz="1400" dirty="0">
                <a:cs typeface="Arial" panose="020B0604020202020204" pitchFamily="34" charset="0"/>
              </a:rPr>
              <a:t>6 independent coil </a:t>
            </a:r>
            <a:r>
              <a:rPr lang="en-US" sz="1400" dirty="0" smtClean="0">
                <a:cs typeface="Arial" panose="020B0604020202020204" pitchFamily="34" charset="0"/>
              </a:rPr>
              <a:t>packs</a:t>
            </a:r>
          </a:p>
          <a:p>
            <a:pPr algn="ctr">
              <a:spcAft>
                <a:spcPts val="600"/>
              </a:spcAft>
            </a:pPr>
            <a:r>
              <a:rPr lang="en-US" sz="1400" dirty="0">
                <a:solidFill>
                  <a:srgbClr val="000000"/>
                </a:solidFill>
                <a:cs typeface="Arial" panose="020B0604020202020204" pitchFamily="34" charset="0"/>
              </a:rPr>
              <a:t>100 </a:t>
            </a:r>
            <a:r>
              <a:rPr lang="en-US" sz="1400" dirty="0" smtClean="0">
                <a:solidFill>
                  <a:srgbClr val="000000"/>
                </a:solidFill>
                <a:cs typeface="Arial" panose="020B0604020202020204" pitchFamily="34" charset="0"/>
              </a:rPr>
              <a:t>tons/pack</a:t>
            </a:r>
            <a:endParaRPr lang="en-US" sz="1400" dirty="0">
              <a:cs typeface="Arial" panose="020B0604020202020204" pitchFamily="34" charset="0"/>
            </a:endParaRPr>
          </a:p>
        </p:txBody>
      </p:sp>
      <p:sp>
        <p:nvSpPr>
          <p:cNvPr id="6" name="Slide Number Placeholder 5"/>
          <p:cNvSpPr>
            <a:spLocks noGrp="1"/>
          </p:cNvSpPr>
          <p:nvPr>
            <p:ph type="sldNum" sz="quarter" idx="12"/>
          </p:nvPr>
        </p:nvSpPr>
        <p:spPr>
          <a:xfrm>
            <a:off x="6963497" y="6419165"/>
            <a:ext cx="2133600" cy="365125"/>
          </a:xfrm>
        </p:spPr>
        <p:txBody>
          <a:bodyPr/>
          <a:lstStyle/>
          <a:p>
            <a:fld id="{4D209A34-5889-4E16-8BD0-8C9F0C75090B}" type="slidenum">
              <a:rPr lang="en-US" smtClean="0"/>
              <a:pPr/>
              <a:t>29</a:t>
            </a:fld>
            <a:endParaRPr lang="en-US" dirty="0"/>
          </a:p>
        </p:txBody>
      </p:sp>
      <p:pic>
        <p:nvPicPr>
          <p:cNvPr id="13" name="Picture 12" descr="cs 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9694" y="1806983"/>
            <a:ext cx="4258106" cy="4974817"/>
          </a:xfrm>
          <a:prstGeom prst="rect">
            <a:avLst/>
          </a:prstGeom>
        </p:spPr>
      </p:pic>
      <p:sp>
        <p:nvSpPr>
          <p:cNvPr id="14" name="TextBox 13"/>
          <p:cNvSpPr txBox="1"/>
          <p:nvPr/>
        </p:nvSpPr>
        <p:spPr>
          <a:xfrm>
            <a:off x="4809694" y="5562600"/>
            <a:ext cx="4255938" cy="553998"/>
          </a:xfrm>
          <a:prstGeom prst="rect">
            <a:avLst/>
          </a:prstGeom>
          <a:solidFill>
            <a:schemeClr val="bg1">
              <a:lumMod val="85000"/>
              <a:alpha val="87000"/>
            </a:schemeClr>
          </a:solidFill>
          <a:ln>
            <a:solidFill>
              <a:schemeClr val="tx1"/>
            </a:solidFill>
          </a:ln>
        </p:spPr>
        <p:txBody>
          <a:bodyPr wrap="square" rtlCol="0">
            <a:spAutoFit/>
          </a:bodyPr>
          <a:lstStyle/>
          <a:p>
            <a:r>
              <a:rPr lang="en-US" sz="1000" dirty="0">
                <a:solidFill>
                  <a:prstClr val="black"/>
                </a:solidFill>
                <a:cs typeface="Arial"/>
              </a:rPr>
              <a:t>General </a:t>
            </a:r>
            <a:r>
              <a:rPr lang="en-US" sz="1000" dirty="0" err="1">
                <a:solidFill>
                  <a:prstClr val="black"/>
                </a:solidFill>
                <a:cs typeface="Arial"/>
              </a:rPr>
              <a:t>Atomic’s</a:t>
            </a:r>
            <a:r>
              <a:rPr lang="en-US" sz="1000" dirty="0">
                <a:solidFill>
                  <a:prstClr val="black"/>
                </a:solidFill>
                <a:cs typeface="Arial"/>
              </a:rPr>
              <a:t> new central solenoid module fabrication facility in Poway, </a:t>
            </a:r>
            <a:r>
              <a:rPr lang="en-US" sz="1000" dirty="0" smtClean="0">
                <a:solidFill>
                  <a:prstClr val="black"/>
                </a:solidFill>
                <a:cs typeface="Arial"/>
              </a:rPr>
              <a:t>CA, </a:t>
            </a:r>
            <a:r>
              <a:rPr lang="en-US" sz="1000" dirty="0">
                <a:solidFill>
                  <a:prstClr val="black"/>
                </a:solidFill>
                <a:cs typeface="Arial"/>
              </a:rPr>
              <a:t>is preparing for tooling stations. The large crates contain dummy conductor for the mock-up module.</a:t>
            </a:r>
          </a:p>
        </p:txBody>
      </p:sp>
      <p:sp>
        <p:nvSpPr>
          <p:cNvPr id="15" name="TextBox 14"/>
          <p:cNvSpPr txBox="1"/>
          <p:nvPr/>
        </p:nvSpPr>
        <p:spPr>
          <a:xfrm>
            <a:off x="7370064" y="5029200"/>
            <a:ext cx="1316736" cy="200055"/>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700" b="1" dirty="0" smtClean="0">
                <a:solidFill>
                  <a:prstClr val="black"/>
                </a:solidFill>
                <a:cs typeface="Arial" pitchFamily="34" charset="0"/>
              </a:rPr>
              <a:t>910 </a:t>
            </a:r>
            <a:r>
              <a:rPr lang="en-US" sz="700" b="1" dirty="0">
                <a:solidFill>
                  <a:prstClr val="black"/>
                </a:solidFill>
                <a:cs typeface="Arial" pitchFamily="34" charset="0"/>
              </a:rPr>
              <a:t>meter dummy conductor.</a:t>
            </a:r>
          </a:p>
        </p:txBody>
      </p:sp>
      <p:sp>
        <p:nvSpPr>
          <p:cNvPr id="17"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solidFill>
                  <a:schemeClr val="bg1"/>
                </a:solidFill>
              </a:rPr>
              <a:pPr>
                <a:defRPr/>
              </a:pPr>
              <a:t>29</a:t>
            </a:fld>
            <a:endParaRPr lang="en-US">
              <a:solidFill>
                <a:schemeClr val="bg1"/>
              </a:solidFill>
            </a:endParaRPr>
          </a:p>
        </p:txBody>
      </p:sp>
      <p:sp>
        <p:nvSpPr>
          <p:cNvPr id="12" name="Rounded Rectangle 11"/>
          <p:cNvSpPr/>
          <p:nvPr/>
        </p:nvSpPr>
        <p:spPr>
          <a:xfrm>
            <a:off x="3657600" y="1371600"/>
            <a:ext cx="5486400" cy="833671"/>
          </a:xfrm>
          <a:prstGeom prst="roundRect">
            <a:avLst>
              <a:gd name="adj" fmla="val 0"/>
            </a:avLst>
          </a:prstGeom>
          <a:solidFill>
            <a:schemeClr val="tx1">
              <a:lumMod val="50000"/>
              <a:lumOff val="50000"/>
              <a:alpha val="72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733799" y="1447800"/>
            <a:ext cx="5331833" cy="707886"/>
          </a:xfrm>
          <a:prstGeom prst="rect">
            <a:avLst/>
          </a:prstGeom>
        </p:spPr>
        <p:txBody>
          <a:bodyPr wrap="square">
            <a:spAutoFit/>
          </a:bodyPr>
          <a:lstStyle/>
          <a:p>
            <a:r>
              <a:rPr lang="en-US" sz="2000" i="1" dirty="0" smtClean="0">
                <a:solidFill>
                  <a:schemeClr val="bg1"/>
                </a:solidFill>
                <a:effectLst>
                  <a:outerShdw blurRad="38100" dist="38100" dir="2700000" algn="tl">
                    <a:srgbClr val="000000">
                      <a:alpha val="43137"/>
                    </a:srgbClr>
                  </a:outerShdw>
                </a:effectLst>
                <a:cs typeface="Arial" panose="020B0604020202020204" pitchFamily="34" charset="0"/>
              </a:rPr>
              <a:t>Technical problems with conductor were resolved with U.S. project management leadership</a:t>
            </a:r>
            <a:endParaRPr lang="en-US" sz="2000" i="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23621568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iddle of sample x2000.txt.bmp"/>
          <p:cNvPicPr>
            <a:picLocks noChangeAspect="1"/>
          </p:cNvPicPr>
          <p:nvPr/>
        </p:nvPicPr>
        <p:blipFill rotWithShape="1">
          <a:blip r:embed="rId3" cstate="print"/>
          <a:srcRect r="11453" b="15687"/>
          <a:stretch/>
        </p:blipFill>
        <p:spPr>
          <a:xfrm>
            <a:off x="152400" y="4131945"/>
            <a:ext cx="2037197" cy="1454830"/>
          </a:xfrm>
          <a:prstGeom prst="rect">
            <a:avLst/>
          </a:prstGeom>
          <a:ln w="15875" cmpd="tri">
            <a:solidFill>
              <a:schemeClr val="tx1"/>
            </a:solidFill>
          </a:ln>
          <a:effectLst>
            <a:outerShdw blurRad="50800" dist="38100" dir="8100000" algn="tr" rotWithShape="0">
              <a:prstClr val="black">
                <a:alpha val="40000"/>
              </a:prstClr>
            </a:outerShdw>
          </a:effectLst>
        </p:spPr>
      </p:pic>
      <p:pic>
        <p:nvPicPr>
          <p:cNvPr id="8" name="Picture 1034"/>
          <p:cNvPicPr>
            <a:picLocks noChangeAspect="1" noChangeArrowheads="1"/>
          </p:cNvPicPr>
          <p:nvPr/>
        </p:nvPicPr>
        <p:blipFill>
          <a:blip r:embed="rId4" cstate="print"/>
          <a:srcRect/>
          <a:stretch>
            <a:fillRect/>
          </a:stretch>
        </p:blipFill>
        <p:spPr bwMode="auto">
          <a:xfrm>
            <a:off x="228600" y="2721863"/>
            <a:ext cx="1088549" cy="730235"/>
          </a:xfrm>
          <a:prstGeom prst="rect">
            <a:avLst/>
          </a:prstGeom>
          <a:noFill/>
          <a:ln w="12700" cmpd="tri">
            <a:solidFill>
              <a:schemeClr val="tx1"/>
            </a:solidFill>
            <a:miter lim="800000"/>
            <a:headEnd/>
            <a:tailEnd/>
          </a:ln>
        </p:spPr>
      </p:pic>
      <p:pic>
        <p:nvPicPr>
          <p:cNvPr id="7" name="Picture 2" descr="http://www.hellodd.com/IMAGE/NEWS/2010/07/20100701190436.jpg"/>
          <p:cNvPicPr>
            <a:picLocks noChangeAspect="1" noChangeArrowheads="1"/>
          </p:cNvPicPr>
          <p:nvPr/>
        </p:nvPicPr>
        <p:blipFill>
          <a:blip r:embed="rId5" cstate="print"/>
          <a:srcRect/>
          <a:stretch>
            <a:fillRect/>
          </a:stretch>
        </p:blipFill>
        <p:spPr bwMode="auto">
          <a:xfrm>
            <a:off x="125896" y="1470898"/>
            <a:ext cx="2073641" cy="1380267"/>
          </a:xfrm>
          <a:prstGeom prst="rect">
            <a:avLst/>
          </a:prstGeom>
          <a:noFill/>
          <a:ln w="25400" cmpd="tri">
            <a:solidFill>
              <a:srgbClr val="000000"/>
            </a:solidFill>
          </a:ln>
          <a:effectLst>
            <a:outerShdw blurRad="50800" dist="38100" dir="8100000" algn="tr" rotWithShape="0">
              <a:prstClr val="black">
                <a:alpha val="40000"/>
              </a:prstClr>
            </a:outerShdw>
          </a:effectLst>
        </p:spPr>
      </p:pic>
      <p:sp>
        <p:nvSpPr>
          <p:cNvPr id="10" name="Rectangle 9"/>
          <p:cNvSpPr/>
          <p:nvPr/>
        </p:nvSpPr>
        <p:spPr>
          <a:xfrm>
            <a:off x="1676400" y="1143000"/>
            <a:ext cx="74676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514600" y="70924"/>
            <a:ext cx="6477000" cy="919676"/>
          </a:xfrm>
        </p:spPr>
        <p:txBody>
          <a:bodyPr>
            <a:noAutofit/>
          </a:bodyPr>
          <a:lstStyle/>
          <a:p>
            <a:r>
              <a:rPr lang="en-US" sz="2700" dirty="0" smtClean="0">
                <a:cs typeface="Arial" panose="020B0604020202020204" pitchFamily="34" charset="0"/>
              </a:rPr>
              <a:t>The world fusion science landscape will look considerably different in a decade</a:t>
            </a:r>
            <a:r>
              <a:rPr lang="en-US" sz="2700" dirty="0">
                <a:cs typeface="Arial" panose="020B0604020202020204" pitchFamily="34" charset="0"/>
              </a:rPr>
              <a:t> </a:t>
            </a:r>
            <a:r>
              <a:rPr lang="en-US" sz="2700" dirty="0" smtClean="0">
                <a:cs typeface="Arial" panose="020B0604020202020204" pitchFamily="34" charset="0"/>
              </a:rPr>
              <a:t>(2 of 3)</a:t>
            </a:r>
            <a:endParaRPr lang="en-US" sz="2700" dirty="0">
              <a:cs typeface="Arial" panose="020B0604020202020204" pitchFamily="34" charset="0"/>
            </a:endParaRPr>
          </a:p>
        </p:txBody>
      </p:sp>
      <p:sp>
        <p:nvSpPr>
          <p:cNvPr id="4" name="TextBox 3"/>
          <p:cNvSpPr txBox="1"/>
          <p:nvPr/>
        </p:nvSpPr>
        <p:spPr>
          <a:xfrm>
            <a:off x="1752600" y="1242298"/>
            <a:ext cx="7162800" cy="2339102"/>
          </a:xfrm>
          <a:prstGeom prst="rect">
            <a:avLst/>
          </a:prstGeom>
          <a:noFill/>
        </p:spPr>
        <p:txBody>
          <a:bodyPr wrap="square" rtlCol="0">
            <a:spAutoFit/>
          </a:bodyPr>
          <a:lstStyle/>
          <a:p>
            <a:pPr marL="0" lvl="2" indent="0">
              <a:spcAft>
                <a:spcPts val="1200"/>
              </a:spcAft>
              <a:buNone/>
            </a:pPr>
            <a:r>
              <a:rPr lang="en-US" sz="2400" b="1" dirty="0">
                <a:cs typeface="Arial" pitchFamily="34" charset="0"/>
                <a:sym typeface="Wingdings" pitchFamily="2" charset="2"/>
              </a:rPr>
              <a:t>There will be mature, cutting-edge research facilities around the globe addressing the needs of ITER and looking beyond</a:t>
            </a:r>
          </a:p>
          <a:p>
            <a:pPr marL="0" lvl="2" algn="just">
              <a:spcAft>
                <a:spcPts val="1200"/>
              </a:spcAft>
            </a:pPr>
            <a:r>
              <a:rPr lang="en-US" sz="1600" u="sng" dirty="0" smtClean="0">
                <a:cs typeface="Arial" pitchFamily="34" charset="0"/>
                <a:sym typeface="Wingdings" pitchFamily="2" charset="2"/>
              </a:rPr>
              <a:t>FES continues </a:t>
            </a:r>
            <a:r>
              <a:rPr lang="en-US" sz="1600" u="sng" dirty="0">
                <a:cs typeface="Arial" pitchFamily="34" charset="0"/>
                <a:sym typeface="Wingdings" pitchFamily="2" charset="2"/>
              </a:rPr>
              <a:t>to invest in international </a:t>
            </a:r>
            <a:r>
              <a:rPr lang="en-US" sz="1600" u="sng" dirty="0" smtClean="0">
                <a:cs typeface="Arial" pitchFamily="34" charset="0"/>
                <a:sym typeface="Wingdings" pitchFamily="2" charset="2"/>
              </a:rPr>
              <a:t>partnerships</a:t>
            </a:r>
            <a:r>
              <a:rPr lang="en-US" sz="1600" dirty="0" smtClean="0">
                <a:cs typeface="Arial" pitchFamily="34" charset="0"/>
                <a:sym typeface="Wingdings" pitchFamily="2" charset="2"/>
              </a:rPr>
              <a:t>.  The administration point of view is that these partnerships must lever a strong domestic program.  New endeavors launched will have significant university participation, including leadership. </a:t>
            </a:r>
            <a:endParaRPr lang="en-US" dirty="0"/>
          </a:p>
        </p:txBody>
      </p:sp>
      <p:sp>
        <p:nvSpPr>
          <p:cNvPr id="6" name="TextBox 5"/>
          <p:cNvSpPr txBox="1"/>
          <p:nvPr/>
        </p:nvSpPr>
        <p:spPr>
          <a:xfrm>
            <a:off x="1752600" y="3827145"/>
            <a:ext cx="7162800" cy="2954655"/>
          </a:xfrm>
          <a:prstGeom prst="rect">
            <a:avLst/>
          </a:prstGeom>
          <a:noFill/>
        </p:spPr>
        <p:txBody>
          <a:bodyPr wrap="square" rtlCol="0">
            <a:spAutoFit/>
          </a:bodyPr>
          <a:lstStyle/>
          <a:p>
            <a:pPr>
              <a:spcAft>
                <a:spcPts val="1200"/>
              </a:spcAft>
            </a:pPr>
            <a:r>
              <a:rPr lang="en-US" sz="2400" b="1" dirty="0">
                <a:cs typeface="Arial" pitchFamily="34" charset="0"/>
              </a:rPr>
              <a:t>Fusion materials science will be an increasing focus globally</a:t>
            </a:r>
            <a:endParaRPr lang="en-US" sz="2400" dirty="0">
              <a:cs typeface="Arial" pitchFamily="34" charset="0"/>
            </a:endParaRPr>
          </a:p>
          <a:p>
            <a:pPr algn="just">
              <a:spcAft>
                <a:spcPts val="1200"/>
              </a:spcAft>
            </a:pPr>
            <a:r>
              <a:rPr lang="en-US" sz="1600" u="sng" dirty="0">
                <a:cs typeface="Arial" pitchFamily="34" charset="0"/>
                <a:sym typeface="Wingdings" pitchFamily="2" charset="2"/>
              </a:rPr>
              <a:t>The FY 2015 budget has elements that will be key to determining how </a:t>
            </a:r>
            <a:r>
              <a:rPr lang="en-US" sz="1600" u="sng" dirty="0" smtClean="0">
                <a:cs typeface="Arial" pitchFamily="34" charset="0"/>
                <a:sym typeface="Wingdings" pitchFamily="2" charset="2"/>
              </a:rPr>
              <a:t>research </a:t>
            </a:r>
            <a:r>
              <a:rPr lang="en-US" sz="1600" u="sng" dirty="0">
                <a:cs typeface="Arial" pitchFamily="34" charset="0"/>
                <a:sym typeface="Wingdings" pitchFamily="2" charset="2"/>
              </a:rPr>
              <a:t>should </a:t>
            </a:r>
            <a:r>
              <a:rPr lang="en-US" sz="1600" u="sng" dirty="0" smtClean="0">
                <a:cs typeface="Arial" pitchFamily="34" charset="0"/>
                <a:sym typeface="Wingdings" pitchFamily="2" charset="2"/>
              </a:rPr>
              <a:t>proceed to close gaps </a:t>
            </a:r>
            <a:r>
              <a:rPr lang="en-US" sz="1600" u="sng" dirty="0">
                <a:cs typeface="Arial" pitchFamily="34" charset="0"/>
                <a:sym typeface="Wingdings" pitchFamily="2" charset="2"/>
              </a:rPr>
              <a:t>in fusion materials science</a:t>
            </a:r>
            <a:r>
              <a:rPr lang="en-US" sz="1600" dirty="0">
                <a:cs typeface="Arial" pitchFamily="34" charset="0"/>
                <a:sym typeface="Wingdings" pitchFamily="2" charset="2"/>
              </a:rPr>
              <a:t>. </a:t>
            </a:r>
            <a:r>
              <a:rPr lang="en-US" sz="1600" dirty="0">
                <a:cs typeface="Arial" pitchFamily="34" charset="0"/>
              </a:rPr>
              <a:t>A leading example is its support of continued strong operation on DIII-D and ramped up operation on NSTX-U (after completion of its upgrade construction). This pair of facilities is well suited to identify </a:t>
            </a:r>
            <a:r>
              <a:rPr lang="en-US" sz="1600" dirty="0" smtClean="0">
                <a:cs typeface="Arial" pitchFamily="34" charset="0"/>
              </a:rPr>
              <a:t>many </a:t>
            </a:r>
            <a:r>
              <a:rPr lang="en-US" sz="1600" dirty="0">
                <a:cs typeface="Arial" pitchFamily="34" charset="0"/>
              </a:rPr>
              <a:t>of the requirements for a fusion nuclear science program, as well as to answer questions important for ITER. Both programs are also well aligned with the scientific interests of universities in computational and experimental magnetic fusion research</a:t>
            </a:r>
            <a:r>
              <a:rPr lang="en-US" sz="1600" dirty="0" smtClean="0">
                <a:cs typeface="Arial" pitchFamily="34" charset="0"/>
              </a:rPr>
              <a:t>.</a:t>
            </a:r>
            <a:endParaRPr lang="en-US" dirty="0"/>
          </a:p>
        </p:txBody>
      </p:sp>
      <p:sp>
        <p:nvSpPr>
          <p:cNvPr id="5" name="Slide Number Placeholder 4"/>
          <p:cNvSpPr>
            <a:spLocks noGrp="1"/>
          </p:cNvSpPr>
          <p:nvPr>
            <p:ph type="sldNum" sz="quarter" idx="12"/>
          </p:nvPr>
        </p:nvSpPr>
        <p:spPr/>
        <p:txBody>
          <a:bodyPr/>
          <a:lstStyle/>
          <a:p>
            <a:fld id="{4D209A34-5889-4E16-8BD0-8C9F0C75090B}" type="slidenum">
              <a:rPr lang="en-US" smtClean="0"/>
              <a:pPr/>
              <a:t>3</a:t>
            </a:fld>
            <a:endParaRPr lang="en-US"/>
          </a:p>
        </p:txBody>
      </p:sp>
    </p:spTree>
    <p:extLst>
      <p:ext uri="{BB962C8B-B14F-4D97-AF65-F5344CB8AC3E}">
        <p14:creationId xmlns:p14="http://schemas.microsoft.com/office/powerpoint/2010/main" val="324099411"/>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8925" y="2660065"/>
            <a:ext cx="7317549" cy="2292935"/>
          </a:xfrm>
          <a:prstGeom prst="rect">
            <a:avLst/>
          </a:prstGeom>
          <a:noFill/>
        </p:spPr>
        <p:txBody>
          <a:bodyPr wrap="square" rtlCol="0">
            <a:spAutoFit/>
          </a:bodyPr>
          <a:lstStyle/>
          <a:p>
            <a:pPr>
              <a:spcAft>
                <a:spcPts val="600"/>
              </a:spcAft>
            </a:pPr>
            <a:r>
              <a:rPr lang="en-US" sz="2000" b="1" dirty="0" smtClean="0">
                <a:cs typeface="Arial" panose="020B0604020202020204" pitchFamily="34" charset="0"/>
              </a:rPr>
              <a:t>Plasma Science Frontiers</a:t>
            </a:r>
          </a:p>
          <a:p>
            <a:pPr marL="742950" lvl="1" indent="-285750" fontAlgn="base">
              <a:spcBef>
                <a:spcPct val="0"/>
              </a:spcBef>
              <a:spcAft>
                <a:spcPts val="600"/>
              </a:spcAft>
              <a:buFont typeface="Arial" panose="020B0604020202020204" pitchFamily="34" charset="0"/>
              <a:buChar char="•"/>
              <a:defRPr/>
            </a:pPr>
            <a:r>
              <a:rPr lang="en-US" i="1" dirty="0" smtClean="0">
                <a:cs typeface="Arial" pitchFamily="34" charset="0"/>
              </a:rPr>
              <a:t>General plasma </a:t>
            </a:r>
            <a:r>
              <a:rPr lang="en-US" i="1" dirty="0">
                <a:cs typeface="Arial" pitchFamily="34" charset="0"/>
              </a:rPr>
              <a:t>s</a:t>
            </a:r>
            <a:r>
              <a:rPr lang="en-US" i="1" dirty="0" smtClean="0">
                <a:cs typeface="Arial" pitchFamily="34" charset="0"/>
              </a:rPr>
              <a:t>cience portfolio: FES stewardship of non-MFE plasma science areas</a:t>
            </a:r>
          </a:p>
          <a:p>
            <a:pPr marL="742950" lvl="1" indent="-285750" fontAlgn="base">
              <a:spcBef>
                <a:spcPct val="0"/>
              </a:spcBef>
              <a:spcAft>
                <a:spcPts val="600"/>
              </a:spcAft>
              <a:buFont typeface="Arial" panose="020B0604020202020204" pitchFamily="34" charset="0"/>
              <a:buChar char="•"/>
              <a:defRPr/>
            </a:pPr>
            <a:r>
              <a:rPr lang="en-US" i="1" dirty="0" smtClean="0">
                <a:cs typeface="Arial" pitchFamily="34" charset="0"/>
              </a:rPr>
              <a:t>High energy </a:t>
            </a:r>
            <a:r>
              <a:rPr lang="en-US" i="1" dirty="0">
                <a:cs typeface="Arial" pitchFamily="34" charset="0"/>
              </a:rPr>
              <a:t>d</a:t>
            </a:r>
            <a:r>
              <a:rPr lang="en-US" i="1" dirty="0" smtClean="0">
                <a:cs typeface="Arial" pitchFamily="34" charset="0"/>
              </a:rPr>
              <a:t>ensity </a:t>
            </a:r>
            <a:r>
              <a:rPr lang="en-US" i="1" dirty="0">
                <a:cs typeface="Arial" pitchFamily="34" charset="0"/>
              </a:rPr>
              <a:t>l</a:t>
            </a:r>
            <a:r>
              <a:rPr lang="en-US" i="1" dirty="0" smtClean="0">
                <a:cs typeface="Arial" pitchFamily="34" charset="0"/>
              </a:rPr>
              <a:t>aboratory </a:t>
            </a:r>
            <a:r>
              <a:rPr lang="en-US" i="1" dirty="0">
                <a:cs typeface="Arial" pitchFamily="34" charset="0"/>
              </a:rPr>
              <a:t>p</a:t>
            </a:r>
            <a:r>
              <a:rPr lang="en-US" i="1" dirty="0" smtClean="0">
                <a:cs typeface="Arial" pitchFamily="34" charset="0"/>
              </a:rPr>
              <a:t>lasma research:  matter at extreme conditions</a:t>
            </a:r>
          </a:p>
          <a:p>
            <a:pPr marL="742950" lvl="1" indent="-285750" fontAlgn="base">
              <a:spcBef>
                <a:spcPct val="0"/>
              </a:spcBef>
              <a:spcAft>
                <a:spcPts val="600"/>
              </a:spcAft>
              <a:buFont typeface="Arial" panose="020B0604020202020204" pitchFamily="34" charset="0"/>
              <a:buChar char="•"/>
              <a:defRPr/>
            </a:pPr>
            <a:r>
              <a:rPr lang="en-US" i="1" dirty="0" smtClean="0">
                <a:cs typeface="Arial" pitchFamily="34" charset="0"/>
              </a:rPr>
              <a:t>Small/intermediate-scale MFE experimental research: platforms for verification &amp; validation, study plasma self-organization</a:t>
            </a:r>
            <a:endParaRPr lang="en-US" i="1" dirty="0">
              <a:cs typeface="Arial" panose="020B0604020202020204" pitchFamily="34" charset="0"/>
            </a:endParaRPr>
          </a:p>
        </p:txBody>
      </p:sp>
      <p:sp>
        <p:nvSpPr>
          <p:cNvPr id="5" name="TextBox 4"/>
          <p:cNvSpPr txBox="1"/>
          <p:nvPr/>
        </p:nvSpPr>
        <p:spPr>
          <a:xfrm>
            <a:off x="228600" y="1524000"/>
            <a:ext cx="8458200" cy="923330"/>
          </a:xfrm>
          <a:prstGeom prst="rect">
            <a:avLst/>
          </a:prstGeom>
          <a:noFill/>
        </p:spPr>
        <p:txBody>
          <a:bodyPr wrap="square" rtlCol="0">
            <a:spAutoFit/>
          </a:bodyPr>
          <a:lstStyle/>
          <a:p>
            <a:r>
              <a:rPr lang="en-US" sz="5400" b="1" i="1" dirty="0" smtClean="0">
                <a:ln>
                  <a:solidFill>
                    <a:schemeClr val="tx2">
                      <a:lumMod val="50000"/>
                    </a:schemeClr>
                  </a:solidFill>
                </a:ln>
                <a:solidFill>
                  <a:schemeClr val="tx2">
                    <a:lumMod val="75000"/>
                  </a:schemeClr>
                </a:solidFill>
                <a:latin typeface="+mj-lt"/>
                <a:cs typeface="Arial" panose="020B0604020202020204" pitchFamily="34" charset="0"/>
              </a:rPr>
              <a:t>Discovery Plasma Science</a:t>
            </a:r>
            <a:endParaRPr lang="en-US" sz="11500" b="1" i="1" dirty="0" smtClean="0">
              <a:ln>
                <a:solidFill>
                  <a:schemeClr val="tx2">
                    <a:lumMod val="50000"/>
                  </a:schemeClr>
                </a:solidFill>
              </a:ln>
              <a:solidFill>
                <a:schemeClr val="tx2">
                  <a:lumMod val="75000"/>
                </a:schemeClr>
              </a:solidFill>
              <a:latin typeface="+mj-lt"/>
              <a:cs typeface="Arial" panose="020B0604020202020204" pitchFamily="34" charset="0"/>
            </a:endParaRPr>
          </a:p>
        </p:txBody>
      </p:sp>
      <p:sp>
        <p:nvSpPr>
          <p:cNvPr id="3" name="Rectangle 2"/>
          <p:cNvSpPr/>
          <p:nvPr/>
        </p:nvSpPr>
        <p:spPr>
          <a:xfrm>
            <a:off x="762000" y="4988749"/>
            <a:ext cx="7620000" cy="754053"/>
          </a:xfrm>
          <a:prstGeom prst="rect">
            <a:avLst/>
          </a:prstGeom>
        </p:spPr>
        <p:txBody>
          <a:bodyPr wrap="square">
            <a:spAutoFit/>
          </a:bodyPr>
          <a:lstStyle/>
          <a:p>
            <a:pPr lvl="0">
              <a:spcAft>
                <a:spcPts val="600"/>
              </a:spcAft>
              <a:defRPr/>
            </a:pPr>
            <a:r>
              <a:rPr lang="en-US" sz="2000" b="1" dirty="0">
                <a:cs typeface="Arial" panose="020B0604020202020204" pitchFamily="34" charset="0"/>
              </a:rPr>
              <a:t>Measurement Innovation</a:t>
            </a:r>
          </a:p>
          <a:p>
            <a:pPr marL="800100" lvl="1" indent="-342900">
              <a:spcAft>
                <a:spcPts val="600"/>
              </a:spcAft>
              <a:buFont typeface="Arial" pitchFamily="34" charset="0"/>
              <a:buChar char="•"/>
              <a:defRPr/>
            </a:pPr>
            <a:r>
              <a:rPr lang="en-US" i="1" dirty="0">
                <a:cs typeface="Arial" panose="020B0604020202020204" pitchFamily="34" charset="0"/>
              </a:rPr>
              <a:t>High-impact R&amp;D on new plasma diagnostic techniques</a:t>
            </a:r>
          </a:p>
        </p:txBody>
      </p:sp>
      <p:sp>
        <p:nvSpPr>
          <p:cNvPr id="7" name="Slide Number Placeholder 6"/>
          <p:cNvSpPr>
            <a:spLocks noGrp="1"/>
          </p:cNvSpPr>
          <p:nvPr>
            <p:ph type="sldNum" sz="quarter" idx="12"/>
          </p:nvPr>
        </p:nvSpPr>
        <p:spPr/>
        <p:txBody>
          <a:bodyPr/>
          <a:lstStyle/>
          <a:p>
            <a:fld id="{4D209A34-5889-4E16-8BD0-8C9F0C75090B}" type="slidenum">
              <a:rPr lang="en-US" smtClean="0"/>
              <a:pPr/>
              <a:t>30</a:t>
            </a:fld>
            <a:endParaRPr lang="en-US"/>
          </a:p>
        </p:txBody>
      </p:sp>
      <p:sp>
        <p:nvSpPr>
          <p:cNvPr id="6"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30</a:t>
            </a:fld>
            <a:endParaRPr lang="en-US"/>
          </a:p>
        </p:txBody>
      </p:sp>
    </p:spTree>
    <p:extLst>
      <p:ext uri="{BB962C8B-B14F-4D97-AF65-F5344CB8AC3E}">
        <p14:creationId xmlns:p14="http://schemas.microsoft.com/office/powerpoint/2010/main" val="48468497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hotoinpixel.com/picturesx/1024x768-earth-aurora-borealis-background-id.jpg"/>
          <p:cNvPicPr>
            <a:picLocks noChangeAspect="1" noChangeArrowheads="1"/>
          </p:cNvPicPr>
          <p:nvPr/>
        </p:nvPicPr>
        <p:blipFill rotWithShape="1">
          <a:blip r:embed="rId2">
            <a:extLst>
              <a:ext uri="{28A0092B-C50C-407E-A947-70E740481C1C}">
                <a14:useLocalDpi xmlns:a14="http://schemas.microsoft.com/office/drawing/2010/main" val="0"/>
              </a:ext>
            </a:extLst>
          </a:blip>
          <a:srcRect l="8553" t="2105" r="12500" b="315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578083"/>
            <a:ext cx="9144000" cy="1645894"/>
          </a:xfrm>
          <a:prstGeom prst="rect">
            <a:avLst/>
          </a:prstGeom>
          <a:solidFill>
            <a:schemeClr val="tx1">
              <a:lumMod val="75000"/>
              <a:lumOff val="25000"/>
              <a:alpha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2623894"/>
            <a:ext cx="8686800" cy="1554272"/>
          </a:xfrm>
          <a:prstGeom prst="rect">
            <a:avLst/>
          </a:prstGeom>
        </p:spPr>
        <p:txBody>
          <a:bodyPr wrap="square">
            <a:spAutoFit/>
          </a:bodyPr>
          <a:lstStyle/>
          <a:p>
            <a:pPr algn="just">
              <a:spcAft>
                <a:spcPts val="600"/>
              </a:spcAft>
            </a:pPr>
            <a:r>
              <a:rPr lang="en-US" dirty="0" smtClean="0">
                <a:solidFill>
                  <a:schemeClr val="bg1"/>
                </a:solidFill>
              </a:rPr>
              <a:t>“Plasma science raises and answers scientific questions that contribute to our general understanding of the world around us.  Unraveling the complex and sometimes strange behavior of plasmas is in itself an important scientific enterprise.” </a:t>
            </a:r>
          </a:p>
          <a:p>
            <a:pPr algn="r"/>
            <a:r>
              <a:rPr lang="en-US" i="1" dirty="0" smtClean="0">
                <a:solidFill>
                  <a:schemeClr val="bg1"/>
                </a:solidFill>
              </a:rPr>
              <a:t>Plasma Science: Advancing Knowledge in the National Interest</a:t>
            </a:r>
            <a:r>
              <a:rPr lang="en-US" dirty="0" smtClean="0">
                <a:solidFill>
                  <a:schemeClr val="bg1"/>
                </a:solidFill>
              </a:rPr>
              <a:t>, </a:t>
            </a:r>
            <a:r>
              <a:rPr lang="en-US" dirty="0">
                <a:solidFill>
                  <a:schemeClr val="bg1"/>
                </a:solidFill>
              </a:rPr>
              <a:t>p. </a:t>
            </a:r>
            <a:r>
              <a:rPr lang="en-US" dirty="0" smtClean="0">
                <a:solidFill>
                  <a:schemeClr val="bg1"/>
                </a:solidFill>
              </a:rPr>
              <a:t>11</a:t>
            </a:r>
            <a:endParaRPr lang="en-US" dirty="0">
              <a:solidFill>
                <a:schemeClr val="bg1"/>
              </a:solidFill>
            </a:endParaRPr>
          </a:p>
          <a:p>
            <a:pPr algn="r"/>
            <a:r>
              <a:rPr lang="en-US" dirty="0">
                <a:solidFill>
                  <a:schemeClr val="bg1"/>
                </a:solidFill>
              </a:rPr>
              <a:t>National Research </a:t>
            </a:r>
            <a:r>
              <a:rPr lang="en-US" dirty="0" smtClean="0">
                <a:solidFill>
                  <a:schemeClr val="bg1"/>
                </a:solidFill>
              </a:rPr>
              <a:t>Council</a:t>
            </a:r>
            <a:endParaRPr lang="en-US" dirty="0">
              <a:solidFill>
                <a:schemeClr val="bg1"/>
              </a:solidFill>
            </a:endParaRPr>
          </a:p>
        </p:txBody>
      </p:sp>
    </p:spTree>
    <p:extLst>
      <p:ext uri="{BB962C8B-B14F-4D97-AF65-F5344CB8AC3E}">
        <p14:creationId xmlns:p14="http://schemas.microsoft.com/office/powerpoint/2010/main" val="191856585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hotoinpixel.com/picturesx/1024x768-earth-aurora-borealis-background-id.jpg"/>
          <p:cNvPicPr>
            <a:picLocks noChangeAspect="1" noChangeArrowheads="1"/>
          </p:cNvPicPr>
          <p:nvPr/>
        </p:nvPicPr>
        <p:blipFill rotWithShape="1">
          <a:blip r:embed="rId2">
            <a:extLst>
              <a:ext uri="{28A0092B-C50C-407E-A947-70E740481C1C}">
                <a14:useLocalDpi xmlns:a14="http://schemas.microsoft.com/office/drawing/2010/main" val="0"/>
              </a:ext>
            </a:extLst>
          </a:blip>
          <a:srcRect l="8553" t="2105" r="12500" b="315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3581400" cy="6858000"/>
          </a:xfrm>
          <a:prstGeom prst="rect">
            <a:avLst/>
          </a:prstGeom>
          <a:solidFill>
            <a:schemeClr val="tx1">
              <a:lumMod val="75000"/>
              <a:lumOff val="25000"/>
              <a:alpha val="51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76200"/>
            <a:ext cx="1752600" cy="1762731"/>
          </a:xfrm>
          <a:prstGeom prst="rect">
            <a:avLst/>
          </a:prstGeom>
        </p:spPr>
      </p:pic>
      <p:pic>
        <p:nvPicPr>
          <p:cNvPr id="1026" name="Picture 2" descr="http://upload.wikimedia.org/wikipedia/commons/e/e2/NNS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755" y="1803008"/>
            <a:ext cx="3229890" cy="1244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tanford.edu/group/ihmegroup/cgi-bin/MatthiasIhme/wp-content/uploads/2013/07/AFOSR-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032" y="3276600"/>
            <a:ext cx="1585168" cy="15866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okspacegrant.ou.edu/images/Nasa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442" y="3276600"/>
            <a:ext cx="1774082" cy="15190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nano-dds.com/2011/Pics/ONR-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217" y="5105400"/>
            <a:ext cx="2879183"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46783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Supports: approx. 77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35 postdocs</a:t>
            </a:r>
            <a:endParaRPr lang="en-US" sz="1100" i="1" dirty="0"/>
          </a:p>
        </p:txBody>
      </p:sp>
      <p:pic>
        <p:nvPicPr>
          <p:cNvPr id="15" name="Picture 7" descr="P0001777"/>
          <p:cNvPicPr>
            <a:picLocks noChangeAspect="1" noChangeArrowheads="1"/>
          </p:cNvPicPr>
          <p:nvPr/>
        </p:nvPicPr>
        <p:blipFill rotWithShape="1">
          <a:blip r:embed="rId3" cstate="print"/>
          <a:srcRect t="8049" b="5608"/>
          <a:stretch/>
        </p:blipFill>
        <p:spPr bwMode="auto">
          <a:xfrm>
            <a:off x="6300132" y="2742218"/>
            <a:ext cx="2738613" cy="1601182"/>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sp>
        <p:nvSpPr>
          <p:cNvPr id="19" name="TextBox 18"/>
          <p:cNvSpPr txBox="1"/>
          <p:nvPr/>
        </p:nvSpPr>
        <p:spPr>
          <a:xfrm>
            <a:off x="6291833" y="4127956"/>
            <a:ext cx="2738613" cy="215444"/>
          </a:xfrm>
          <a:prstGeom prst="rect">
            <a:avLst/>
          </a:prstGeom>
          <a:solidFill>
            <a:schemeClr val="accent6">
              <a:lumMod val="20000"/>
              <a:lumOff val="80000"/>
            </a:schemeClr>
          </a:solidFill>
        </p:spPr>
        <p:txBody>
          <a:bodyPr wrap="square">
            <a:spAutoFit/>
          </a:bodyPr>
          <a:lstStyle/>
          <a:p>
            <a:pPr algn="r">
              <a:defRPr/>
            </a:pPr>
            <a:r>
              <a:rPr lang="en-US" sz="800" dirty="0" smtClean="0"/>
              <a:t>Magnetic </a:t>
            </a:r>
            <a:r>
              <a:rPr lang="en-US" sz="800" dirty="0" err="1" smtClean="0"/>
              <a:t>Recconnection</a:t>
            </a:r>
            <a:r>
              <a:rPr lang="en-US" sz="800" dirty="0" smtClean="0"/>
              <a:t> Experiment (MRX) @ PPPL</a:t>
            </a:r>
            <a:endParaRPr lang="en-US" sz="800" dirty="0"/>
          </a:p>
        </p:txBody>
      </p:sp>
      <p:pic>
        <p:nvPicPr>
          <p:cNvPr id="14" name="Picture 2" descr="http://plasma.physics.ucla.edu/images/lapd05bg.jpg"/>
          <p:cNvPicPr>
            <a:picLocks noChangeAspect="1" noChangeArrowheads="1"/>
          </p:cNvPicPr>
          <p:nvPr/>
        </p:nvPicPr>
        <p:blipFill rotWithShape="1">
          <a:blip r:embed="rId4" cstate="print"/>
          <a:srcRect t="320" b="19744"/>
          <a:stretch/>
        </p:blipFill>
        <p:spPr bwMode="auto">
          <a:xfrm>
            <a:off x="6300132" y="1239982"/>
            <a:ext cx="2738613" cy="1427018"/>
          </a:xfrm>
          <a:prstGeom prst="rect">
            <a:avLst/>
          </a:prstGeom>
          <a:noFill/>
          <a:ln w="9525">
            <a:solidFill>
              <a:schemeClr val="tx1"/>
            </a:solidFill>
            <a:miter lim="800000"/>
            <a:headEnd/>
            <a:tailEnd/>
          </a:ln>
          <a:effectLst>
            <a:outerShdw blurRad="50800" dist="38100" dir="8100000" algn="tr" rotWithShape="0">
              <a:prstClr val="black">
                <a:alpha val="40000"/>
              </a:prstClr>
            </a:outerShdw>
          </a:effectLst>
        </p:spPr>
      </p:pic>
      <p:sp>
        <p:nvSpPr>
          <p:cNvPr id="16" name="TextBox 15"/>
          <p:cNvSpPr txBox="1"/>
          <p:nvPr/>
        </p:nvSpPr>
        <p:spPr>
          <a:xfrm>
            <a:off x="6300132" y="2451556"/>
            <a:ext cx="2738613" cy="215444"/>
          </a:xfrm>
          <a:prstGeom prst="rect">
            <a:avLst/>
          </a:prstGeom>
          <a:solidFill>
            <a:schemeClr val="accent6">
              <a:lumMod val="20000"/>
              <a:lumOff val="80000"/>
            </a:schemeClr>
          </a:solidFill>
        </p:spPr>
        <p:txBody>
          <a:bodyPr wrap="square">
            <a:spAutoFit/>
          </a:bodyPr>
          <a:lstStyle/>
          <a:p>
            <a:pPr algn="r">
              <a:defRPr/>
            </a:pPr>
            <a:r>
              <a:rPr lang="en-US" sz="800" dirty="0" smtClean="0"/>
              <a:t>Large Plasma Device @ UCLA Basic Plasma Science Facility</a:t>
            </a:r>
            <a:endParaRPr lang="en-US" sz="800" dirty="0"/>
          </a:p>
        </p:txBody>
      </p:sp>
      <p:pic>
        <p:nvPicPr>
          <p:cNvPr id="18" name="Picture 6" descr="http://ecx.images-amazon.com/images/I/51-rQEgMW1L._SL500_AA300_.jpg"/>
          <p:cNvPicPr>
            <a:picLocks noChangeAspect="1" noChangeArrowheads="1"/>
          </p:cNvPicPr>
          <p:nvPr/>
        </p:nvPicPr>
        <p:blipFill rotWithShape="1">
          <a:blip r:embed="rId5" cstate="print"/>
          <a:srcRect l="14919" r="15175" b="47482"/>
          <a:stretch/>
        </p:blipFill>
        <p:spPr bwMode="auto">
          <a:xfrm>
            <a:off x="6303320" y="4419600"/>
            <a:ext cx="2738613" cy="2057400"/>
          </a:xfrm>
          <a:prstGeom prst="rect">
            <a:avLst/>
          </a:prstGeom>
          <a:noFill/>
          <a:effectLst>
            <a:outerShdw blurRad="50800" dist="38100" dir="8100000" algn="tr" rotWithShape="0">
              <a:prstClr val="black">
                <a:alpha val="40000"/>
              </a:prstClr>
            </a:outerShdw>
          </a:effectLst>
        </p:spPr>
      </p:pic>
      <p:sp>
        <p:nvSpPr>
          <p:cNvPr id="84995" name="Title 1"/>
          <p:cNvSpPr>
            <a:spLocks noGrp="1"/>
          </p:cNvSpPr>
          <p:nvPr>
            <p:ph type="title"/>
          </p:nvPr>
        </p:nvSpPr>
        <p:spPr>
          <a:xfrm>
            <a:off x="2590800" y="76200"/>
            <a:ext cx="6433947" cy="914400"/>
          </a:xfrm>
        </p:spPr>
        <p:txBody>
          <a:bodyPr>
            <a:normAutofit/>
          </a:bodyPr>
          <a:lstStyle/>
          <a:p>
            <a:pPr eaLnBrk="1" hangingPunct="1">
              <a:lnSpc>
                <a:spcPts val="3800"/>
              </a:lnSpc>
            </a:pPr>
            <a:r>
              <a:rPr lang="en-US" i="1" dirty="0" smtClean="0"/>
              <a:t>General Plasma Science Program</a:t>
            </a:r>
          </a:p>
        </p:txBody>
      </p:sp>
      <p:sp>
        <p:nvSpPr>
          <p:cNvPr id="17" name="TextBox 16"/>
          <p:cNvSpPr txBox="1"/>
          <p:nvPr/>
        </p:nvSpPr>
        <p:spPr>
          <a:xfrm>
            <a:off x="152401" y="1905000"/>
            <a:ext cx="4599709" cy="369332"/>
          </a:xfrm>
          <a:prstGeom prst="rect">
            <a:avLst/>
          </a:prstGeom>
          <a:noFill/>
        </p:spPr>
        <p:txBody>
          <a:bodyPr wrap="square" rtlCol="0">
            <a:spAutoFit/>
          </a:bodyPr>
          <a:lstStyle/>
          <a:p>
            <a:pPr marL="0" lvl="1"/>
            <a:r>
              <a:rPr lang="en-US" dirty="0" smtClean="0">
                <a:cs typeface="Arial" panose="020B0604020202020204" pitchFamily="34" charset="0"/>
              </a:rPr>
              <a:t>The </a:t>
            </a:r>
            <a:r>
              <a:rPr lang="en-US" b="1" dirty="0" smtClean="0">
                <a:cs typeface="Arial" panose="020B0604020202020204" pitchFamily="34" charset="0"/>
              </a:rPr>
              <a:t>General Plasma Science’s </a:t>
            </a:r>
            <a:r>
              <a:rPr lang="en-US" dirty="0" smtClean="0">
                <a:cs typeface="Arial" panose="020B0604020202020204" pitchFamily="34" charset="0"/>
              </a:rPr>
              <a:t>program:</a:t>
            </a:r>
            <a:endParaRPr lang="en-US" sz="1600" b="1" dirty="0" smtClean="0">
              <a:cs typeface="Arial" panose="020B0604020202020204" pitchFamily="34" charset="0"/>
            </a:endParaRPr>
          </a:p>
        </p:txBody>
      </p:sp>
      <p:sp>
        <p:nvSpPr>
          <p:cNvPr id="2" name="TextBox 1"/>
          <p:cNvSpPr txBox="1"/>
          <p:nvPr/>
        </p:nvSpPr>
        <p:spPr>
          <a:xfrm>
            <a:off x="171450" y="2513618"/>
            <a:ext cx="5924550" cy="1677382"/>
          </a:xfrm>
          <a:prstGeom prst="rect">
            <a:avLst/>
          </a:prstGeom>
          <a:noFill/>
        </p:spPr>
        <p:txBody>
          <a:bodyPr wrap="square" rtlCol="0">
            <a:spAutoFit/>
          </a:bodyPr>
          <a:lstStyle/>
          <a:p>
            <a:pPr>
              <a:spcAft>
                <a:spcPts val="600"/>
              </a:spcAft>
            </a:pPr>
            <a:r>
              <a:rPr lang="en-US" sz="1400" dirty="0"/>
              <a:t>The General Plasma Science (GPS) program addresses outstanding questions related to fundamental plasma properties and processes through discovery-based investigations in basic and low-temperature plasma </a:t>
            </a:r>
            <a:r>
              <a:rPr lang="en-US" sz="1400" dirty="0" smtClean="0"/>
              <a:t>science </a:t>
            </a:r>
          </a:p>
          <a:p>
            <a:pPr>
              <a:spcAft>
                <a:spcPts val="600"/>
              </a:spcAft>
            </a:pPr>
            <a:r>
              <a:rPr lang="en-US" sz="1400" i="1" dirty="0" smtClean="0"/>
              <a:t>Major </a:t>
            </a:r>
            <a:r>
              <a:rPr lang="en-US" sz="1400" i="1" dirty="0"/>
              <a:t>components of the program </a:t>
            </a:r>
            <a:r>
              <a:rPr lang="en-US" sz="1400" i="1" dirty="0" smtClean="0"/>
              <a:t>include</a:t>
            </a:r>
            <a:r>
              <a:rPr lang="en-US" sz="1400" dirty="0" smtClean="0"/>
              <a:t>: the </a:t>
            </a:r>
            <a:r>
              <a:rPr lang="en-US" sz="1400" dirty="0"/>
              <a:t>NSF/DOE Partnership in Basic Plasma Science and </a:t>
            </a:r>
            <a:r>
              <a:rPr lang="en-US" sz="1400" dirty="0" smtClean="0"/>
              <a:t>Engineering; research </a:t>
            </a:r>
            <a:r>
              <a:rPr lang="en-US" sz="1400" dirty="0"/>
              <a:t>at DOE national </a:t>
            </a:r>
            <a:r>
              <a:rPr lang="en-US" sz="1400" dirty="0" smtClean="0"/>
              <a:t>laboratories; multi-institutional collaborative centers, </a:t>
            </a:r>
            <a:r>
              <a:rPr lang="en-US" sz="1400" dirty="0"/>
              <a:t>and </a:t>
            </a:r>
            <a:r>
              <a:rPr lang="en-US" sz="1400" dirty="0" smtClean="0"/>
              <a:t>small- </a:t>
            </a:r>
            <a:r>
              <a:rPr lang="en-US" sz="1400" dirty="0"/>
              <a:t>to medium-scale plasma user </a:t>
            </a:r>
            <a:r>
              <a:rPr lang="en-US" sz="1400" dirty="0" smtClean="0"/>
              <a:t>facilities</a:t>
            </a:r>
            <a:endParaRPr lang="en-US" sz="1400" dirty="0"/>
          </a:p>
        </p:txBody>
      </p:sp>
      <p:sp>
        <p:nvSpPr>
          <p:cNvPr id="10" name="TextBox 9"/>
          <p:cNvSpPr txBox="1"/>
          <p:nvPr/>
        </p:nvSpPr>
        <p:spPr>
          <a:xfrm>
            <a:off x="173477" y="4175373"/>
            <a:ext cx="1349057" cy="369332"/>
          </a:xfrm>
          <a:prstGeom prst="rect">
            <a:avLst/>
          </a:prstGeom>
          <a:noFill/>
        </p:spPr>
        <p:txBody>
          <a:bodyPr wrap="square" rtlCol="0">
            <a:spAutoFit/>
          </a:bodyPr>
          <a:lstStyle/>
          <a:p>
            <a:pPr marL="0" lvl="1"/>
            <a:r>
              <a:rPr lang="en-US" dirty="0">
                <a:cs typeface="Arial" panose="020B0604020202020204" pitchFamily="34" charset="0"/>
              </a:rPr>
              <a:t>I</a:t>
            </a:r>
            <a:r>
              <a:rPr lang="en-US" dirty="0" smtClean="0">
                <a:cs typeface="Arial" panose="020B0604020202020204" pitchFamily="34" charset="0"/>
              </a:rPr>
              <a:t>n </a:t>
            </a:r>
            <a:r>
              <a:rPr lang="en-US" b="1" i="1" dirty="0" smtClean="0">
                <a:cs typeface="Arial" panose="020B0604020202020204" pitchFamily="34" charset="0"/>
              </a:rPr>
              <a:t>FY 2015</a:t>
            </a:r>
            <a:r>
              <a:rPr lang="en-US" b="1" dirty="0" smtClean="0">
                <a:cs typeface="Arial" panose="020B0604020202020204" pitchFamily="34" charset="0"/>
              </a:rPr>
              <a:t>:</a:t>
            </a:r>
            <a:endParaRPr lang="en-US" sz="1600" b="1" dirty="0" smtClean="0">
              <a:cs typeface="Arial" panose="020B0604020202020204" pitchFamily="34" charset="0"/>
            </a:endParaRPr>
          </a:p>
        </p:txBody>
      </p:sp>
      <p:sp>
        <p:nvSpPr>
          <p:cNvPr id="12" name="TextBox 11"/>
          <p:cNvSpPr txBox="1"/>
          <p:nvPr/>
        </p:nvSpPr>
        <p:spPr>
          <a:xfrm>
            <a:off x="164553" y="5726668"/>
            <a:ext cx="1969047" cy="369332"/>
          </a:xfrm>
          <a:prstGeom prst="rect">
            <a:avLst/>
          </a:prstGeom>
          <a:noFill/>
        </p:spPr>
        <p:txBody>
          <a:bodyPr wrap="square" rtlCol="0">
            <a:spAutoFit/>
          </a:bodyPr>
          <a:lstStyle/>
          <a:p>
            <a:pPr marL="0" lvl="1"/>
            <a:r>
              <a:rPr lang="en-US" b="1" dirty="0" smtClean="0">
                <a:cs typeface="Arial" panose="020B0604020202020204" pitchFamily="34" charset="0"/>
              </a:rPr>
              <a:t>Milestones:</a:t>
            </a:r>
            <a:endParaRPr lang="en-US" sz="1600" b="1" dirty="0" smtClean="0">
              <a:cs typeface="Arial" panose="020B0604020202020204" pitchFamily="34" charset="0"/>
            </a:endParaRPr>
          </a:p>
        </p:txBody>
      </p:sp>
      <p:sp>
        <p:nvSpPr>
          <p:cNvPr id="3" name="TextBox 2"/>
          <p:cNvSpPr txBox="1"/>
          <p:nvPr/>
        </p:nvSpPr>
        <p:spPr>
          <a:xfrm>
            <a:off x="286190" y="6029980"/>
            <a:ext cx="5867400" cy="523220"/>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1400" dirty="0"/>
              <a:t>Initiate the process of </a:t>
            </a:r>
            <a:r>
              <a:rPr lang="en-US" sz="1400" dirty="0" smtClean="0"/>
              <a:t>identifying </a:t>
            </a:r>
            <a:r>
              <a:rPr lang="en-US" sz="1400" dirty="0"/>
              <a:t>new small- to medium-scale general plasma science </a:t>
            </a:r>
            <a:r>
              <a:rPr lang="en-US" sz="1400" dirty="0" smtClean="0"/>
              <a:t>facility</a:t>
            </a:r>
            <a:endParaRPr lang="en-US" sz="1400" dirty="0"/>
          </a:p>
        </p:txBody>
      </p:sp>
      <p:sp>
        <p:nvSpPr>
          <p:cNvPr id="4" name="TextBox 3"/>
          <p:cNvSpPr txBox="1"/>
          <p:nvPr/>
        </p:nvSpPr>
        <p:spPr>
          <a:xfrm>
            <a:off x="304801" y="4468505"/>
            <a:ext cx="5867399" cy="1246495"/>
          </a:xfrm>
          <a:prstGeom prst="rect">
            <a:avLst/>
          </a:prstGeom>
          <a:noFill/>
        </p:spPr>
        <p:txBody>
          <a:bodyPr wrap="square" rtlCol="0">
            <a:spAutoFit/>
          </a:bodyPr>
          <a:lstStyle/>
          <a:p>
            <a:pPr marL="274320" lvl="0" indent="-274320">
              <a:spcAft>
                <a:spcPts val="600"/>
              </a:spcAft>
              <a:buFont typeface="Arial" panose="020B0604020202020204" pitchFamily="34" charset="0"/>
              <a:buChar char="•"/>
            </a:pPr>
            <a:r>
              <a:rPr lang="en-US" sz="1400" dirty="0" smtClean="0"/>
              <a:t>NSF/DOE </a:t>
            </a:r>
            <a:r>
              <a:rPr lang="en-US" sz="1400" dirty="0"/>
              <a:t>Partnership – annual competitive review of single-investigator-scale research at universities and </a:t>
            </a:r>
            <a:r>
              <a:rPr lang="en-US" sz="1400" dirty="0" smtClean="0"/>
              <a:t>industries</a:t>
            </a:r>
          </a:p>
          <a:p>
            <a:pPr marL="285750" lvl="0" indent="-285750">
              <a:spcAft>
                <a:spcPts val="600"/>
              </a:spcAft>
              <a:buFont typeface="Arial" panose="020B0604020202020204" pitchFamily="34" charset="0"/>
              <a:buChar char="•"/>
            </a:pPr>
            <a:r>
              <a:rPr lang="en-US" sz="1400" i="1" dirty="0" smtClean="0"/>
              <a:t>Prioritize portfolio</a:t>
            </a:r>
            <a:r>
              <a:rPr lang="en-US" sz="1400" dirty="0" smtClean="0"/>
              <a:t>: Review of centers and intermediate-scale facilities which expand experimentally </a:t>
            </a:r>
            <a:r>
              <a:rPr lang="en-US" sz="1400" dirty="0"/>
              <a:t>accessible parameters and </a:t>
            </a:r>
            <a:r>
              <a:rPr lang="en-US" sz="1400" dirty="0" smtClean="0"/>
              <a:t>provide </a:t>
            </a:r>
            <a:r>
              <a:rPr lang="en-US" sz="1400" dirty="0"/>
              <a:t>broad access to </a:t>
            </a:r>
            <a:r>
              <a:rPr lang="en-US" sz="1400" dirty="0" smtClean="0"/>
              <a:t>users</a:t>
            </a:r>
          </a:p>
        </p:txBody>
      </p:sp>
      <p:sp>
        <p:nvSpPr>
          <p:cNvPr id="7" name="Rectangle 6"/>
          <p:cNvSpPr/>
          <p:nvPr/>
        </p:nvSpPr>
        <p:spPr>
          <a:xfrm>
            <a:off x="6306508" y="4419600"/>
            <a:ext cx="2735425" cy="20574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00800" y="4653451"/>
            <a:ext cx="2520680" cy="1720471"/>
          </a:xfrm>
          <a:prstGeom prst="rect">
            <a:avLst/>
          </a:prstGeom>
          <a:noFill/>
        </p:spPr>
        <p:txBody>
          <a:bodyPr wrap="square" rtlCol="0">
            <a:spAutoFit/>
          </a:bodyPr>
          <a:lstStyle/>
          <a:p>
            <a:pPr>
              <a:lnSpc>
                <a:spcPct val="105000"/>
              </a:lnSpc>
              <a:spcAft>
                <a:spcPts val="600"/>
              </a:spcAft>
            </a:pPr>
            <a:r>
              <a:rPr lang="en-US" sz="1200" b="1" dirty="0" smtClean="0">
                <a:solidFill>
                  <a:schemeClr val="tx1">
                    <a:lumMod val="95000"/>
                    <a:lumOff val="5000"/>
                  </a:schemeClr>
                </a:solidFill>
              </a:rPr>
              <a:t>“There are important basic plasma problems at intermediate scale that cannot be addressed effectively either by the present national facilities or by single investigator research.”</a:t>
            </a:r>
          </a:p>
          <a:p>
            <a:pPr algn="r">
              <a:lnSpc>
                <a:spcPct val="105000"/>
              </a:lnSpc>
            </a:pPr>
            <a:r>
              <a:rPr lang="en-US" sz="1200" b="1" dirty="0" smtClean="0">
                <a:solidFill>
                  <a:schemeClr val="tx1">
                    <a:lumMod val="95000"/>
                    <a:lumOff val="5000"/>
                  </a:schemeClr>
                </a:solidFill>
              </a:rPr>
              <a:t>- Conclusion, p. 214</a:t>
            </a:r>
          </a:p>
          <a:p>
            <a:pPr algn="r">
              <a:lnSpc>
                <a:spcPct val="105000"/>
              </a:lnSpc>
            </a:pPr>
            <a:r>
              <a:rPr lang="en-US" sz="1100" b="1" i="1" dirty="0" smtClean="0">
                <a:solidFill>
                  <a:schemeClr val="tx1">
                    <a:lumMod val="95000"/>
                    <a:lumOff val="5000"/>
                  </a:schemeClr>
                </a:solidFill>
              </a:rPr>
              <a:t>National Research Council</a:t>
            </a:r>
            <a:endParaRPr lang="en-US" sz="1100" b="1" i="1" dirty="0">
              <a:solidFill>
                <a:schemeClr val="tx1">
                  <a:lumMod val="95000"/>
                  <a:lumOff val="5000"/>
                </a:schemeClr>
              </a:solidFill>
            </a:endParaRPr>
          </a:p>
        </p:txBody>
      </p:sp>
      <p:sp>
        <p:nvSpPr>
          <p:cNvPr id="8" name="Slide Number Placeholder 7"/>
          <p:cNvSpPr>
            <a:spLocks noGrp="1"/>
          </p:cNvSpPr>
          <p:nvPr>
            <p:ph type="sldNum" sz="quarter" idx="12"/>
          </p:nvPr>
        </p:nvSpPr>
        <p:spPr/>
        <p:txBody>
          <a:bodyPr/>
          <a:lstStyle/>
          <a:p>
            <a:fld id="{4D209A34-5889-4E16-8BD0-8C9F0C75090B}" type="slidenum">
              <a:rPr lang="en-US" smtClean="0"/>
              <a:pPr/>
              <a:t>33</a:t>
            </a:fld>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659034637"/>
              </p:ext>
            </p:extLst>
          </p:nvPr>
        </p:nvGraphicFramePr>
        <p:xfrm>
          <a:off x="257969" y="1261731"/>
          <a:ext cx="4313634" cy="1176669"/>
        </p:xfrm>
        <a:graphic>
          <a:graphicData uri="http://schemas.openxmlformats.org/drawingml/2006/table">
            <a:tbl>
              <a:tblPr firstRow="1" bandRow="1">
                <a:tableStyleId>{5C22544A-7EE6-4342-B048-85BDC9FD1C3A}</a:tableStyleId>
              </a:tblPr>
              <a:tblGrid>
                <a:gridCol w="1437878"/>
                <a:gridCol w="1437878"/>
                <a:gridCol w="1437878"/>
              </a:tblGrid>
              <a:tr h="549185">
                <a:tc>
                  <a:txBody>
                    <a:bodyPr/>
                    <a:lstStyle/>
                    <a:p>
                      <a:endParaRPr lang="en-US" sz="1400" b="1" dirty="0">
                        <a:solidFill>
                          <a:srgbClr val="7030A0"/>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627484">
                <a:tc>
                  <a:txBody>
                    <a:bodyPr/>
                    <a:lstStyle/>
                    <a:p>
                      <a:r>
                        <a:rPr lang="en-US" sz="1600" dirty="0" smtClean="0"/>
                        <a:t>General Plasma Science</a:t>
                      </a:r>
                      <a:endParaRPr lang="en-US" sz="1600" dirty="0"/>
                    </a:p>
                  </a:txBody>
                  <a:tcPr/>
                </a:tc>
                <a:tc>
                  <a:txBody>
                    <a:bodyPr/>
                    <a:lstStyle/>
                    <a:p>
                      <a:r>
                        <a:rPr lang="en-US" sz="1600" dirty="0" smtClean="0"/>
                        <a:t>15,000</a:t>
                      </a:r>
                      <a:endParaRPr lang="en-US" sz="1600" dirty="0"/>
                    </a:p>
                  </a:txBody>
                  <a:tcPr/>
                </a:tc>
                <a:tc>
                  <a:txBody>
                    <a:bodyPr/>
                    <a:lstStyle/>
                    <a:p>
                      <a:r>
                        <a:rPr lang="en-US" sz="1600" dirty="0" smtClean="0"/>
                        <a:t>15,500</a:t>
                      </a:r>
                      <a:endParaRPr lang="en-US" sz="1600" dirty="0"/>
                    </a:p>
                  </a:txBody>
                  <a:tcPr/>
                </a:tc>
              </a:tr>
            </a:tbl>
          </a:graphicData>
        </a:graphic>
      </p:graphicFrame>
      <p:sp>
        <p:nvSpPr>
          <p:cNvPr id="22"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33</a:t>
            </a:fld>
            <a:endParaRPr lang="en-US"/>
          </a:p>
        </p:txBody>
      </p:sp>
    </p:spTree>
    <p:extLst>
      <p:ext uri="{BB962C8B-B14F-4D97-AF65-F5344CB8AC3E}">
        <p14:creationId xmlns:p14="http://schemas.microsoft.com/office/powerpoint/2010/main" val="381776203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Involves: approx. 46 graduate students, 17 postdocs </a:t>
            </a:r>
            <a:endParaRPr lang="en-US" sz="1100" i="1" dirty="0"/>
          </a:p>
        </p:txBody>
      </p:sp>
      <p:sp>
        <p:nvSpPr>
          <p:cNvPr id="86021" name="Title 1"/>
          <p:cNvSpPr>
            <a:spLocks noGrp="1"/>
          </p:cNvSpPr>
          <p:nvPr>
            <p:ph type="title"/>
          </p:nvPr>
        </p:nvSpPr>
        <p:spPr>
          <a:xfrm>
            <a:off x="2603205" y="76200"/>
            <a:ext cx="6464595" cy="901994"/>
          </a:xfrm>
        </p:spPr>
        <p:txBody>
          <a:bodyPr>
            <a:normAutofit/>
          </a:bodyPr>
          <a:lstStyle/>
          <a:p>
            <a:pPr eaLnBrk="1" hangingPunct="1"/>
            <a:r>
              <a:rPr lang="en-US" i="1" dirty="0" smtClean="0">
                <a:latin typeface="+mn-lt"/>
                <a:cs typeface="Arial" panose="020B0604020202020204" pitchFamily="34" charset="0"/>
              </a:rPr>
              <a:t>High Energy Density Laboratory Plasmas</a:t>
            </a:r>
          </a:p>
        </p:txBody>
      </p:sp>
      <p:sp>
        <p:nvSpPr>
          <p:cNvPr id="11266" name="AutoShape 2" descr="data:image/jpeg;base64,/9j/4AAQSkZJRgABAQAAAQABAAD/2wCEAAkGBhQSEBQSEhQVFRQUFBYXGBcXFxYVGBUUGBUWGBsYFxUXHCYeGBokGRgWHzAgIycpLSwsHB4xNTAqNyYrLCkBCQoKDgwOFw8PGiklHyQpLCwsKiwpLCktKSkpLCksKSwpKS8xLCw1LCwpLSkpKSksLCksLCopKSwrLC4pLCksKf/AABEIAEQAsQMBIgACEQEDEQH/xAAbAAEAAwEBAQEAAAAAAAAAAAAABAUGAwcBAv/EAEIQAAIBAgIFBgsFCAIDAAAAAAECAwARBCEFBhIxQRMiUXGRoRQXMlJhcoGSsdHSB1NigqJCQ0RUk7LB8MLxFiMk/8QAGQEBAQEBAQEAAAAAAAAAAAAAAAEEAgMF/8QALREAAgEDAQUFCQAAAAAAAAAAAAECAwQRMSFBUYGRFBUy0eEFEhMiYXGCocH/2gAMAwEAAhEDEQA/APcaUpQCl6VV6yaRaDDvIttoWAvmLkjh1XoCzvX2qTRur8JhjLxqzFFLE3uWIBN666Aw6ry+wLLyzAAbrIFXL2hqoLalK+FqgPt64zY2NPLdV9ZgPiarUZ8SbqzJBuBXJ5fSD+ynVmfQKlQ6HhTyYk6yoJPWxuTQEmHFI/kMreqQfhXWoE+hIX/dqDwZRsMOplsa/GAmdZGgkO0Qu0jne6Xsdr8SmwPTcGgLK9fL1moyMTjpUkAaOBbKPxNs3J6dxrvpLQ8KGEJGqs06C4vewu57lq4IX9K+ClQp9vXGfGonluq+swX41AmxDzSNFE2yqZSSDfteYnDa6Tw667Q6Khiz2FvxZucxPSXbM1QdYdKRObLLGx6A6k9gNSb1GlwEUg5yIwP4Qew1DwoMEwh2i0cisY9o3KMtrpc5lbG4vusagLalKUApSlAKUpQCs1rwbxwxDfJMo/32kVpazWnBt4/CR8Fu57b/APGqtSM0YAA9AHcKr9Xh/wDOjcX2n99i3+a7aYm2MPK3ERtbrsQO+1dcFDsRonmoq9gAoU71R6Ym5aZMIpyI25iOEY3L+Y5dVXZNZ3VQ8o+IxJ/eSbK+ou74jsogXONxIhiLW8kAKo4kkBVHWbCs1pDV/FyAyNPz7XEallUfhBHxq8xo28RDHwXblPWtlXvYn2VZEUTwDM6qawBoSJ5FDK1gXYAstgRe+8jMXqfNjEfFQbDoxtLfZYGy7I329IFQzqJhzxk94fTUrD6IjwcMrR38lmJYgnJTuNhVeCELU7nNiZfPmIv6Bc/5FWuM52KgXzVlfuVB/cah6kwbODU8XZm77fBRUuHnYyQ+ZCi+1mZj3BaPUFmKq9Y9JchhnceVay+s2Q7N/sq0rMa/A+DLb70X91rVFqUuNCYIRYeNOIUFj0s2bE+01T4vQnhryM8jKI3aNFFio2QOcQd5JN+qr7R+JEkSOpuGUHurhiNFXcyRu0Tm1ytirWyG0jZHLjkfTTIMvqnplMOJYpn2QH5osxGVw1rA2GQq6GlY8RiIORYtsM7MQrAKOTYC5IG8mocmgEjJMuGSVbkl4i4brMRbP8pPVV1ojBwIm1hwAr2NwSb266rxqQsKUpXJRSlKAp9adJSQYWSWFQzrs2BBa92AOQz3Xrz8faRpD7hP6Mv1V6valq6ysYwfRtbujRg41KSm86t/o8rT7SMfexgT+lL9VWWH14xbb4U/pyfOvQrVS6A0q87z7VtiOTZSwsbXbeb55WrHOhUltjNo9p39tLS3iufoU8OteIO+Nfcf51Oi0/Md6D3Wqz0lpLkpIgTZGLbR2WbILlu3G5FfP/IIPPPuSfTWSdjcS0rtcvUzSuaL0pJczlHpSQ71HYa5SaYkXcg7GrpjdYE5KTkWvIsbOAVYZLvOYF66auaTafDh2ttXYNYWFwejqtXlH2ddp5dzJ/ivMzSnF6RwVU2ssw3RLf1XqBiNdsSu6BT+WStRjNIGKVdsgQsttrzZL5bR4Ajd6RXDSOmCSkeGZHkZhf8AbCJxZrHKtsLerHWo3yMdSnOXhlgyXjGxQ34YEdUg77VPg17w+KjaGbagLjZJyKi/4rZe0VsybDM9ZrLaTwuFxEcbYhAjTMRG6CzWudkkgcRY53Gda4xkt5k+DdQ2xqe99Gv6i/0VCqQRojBlVQAw3N6cq5aJzfEOeM2yOpEVfjesVLq5jcCxbCu0idC5+9Ecj1jurrFr7iwLNhwTx5ki91aI0nPwnPeMYfLWi4v7ZXJnoVRNJ6PWeJo23MN/EHeCOo1jBr/iP5cdklc5PtDxI/hh2SfKvdWNZ7dnVF71t3vfRnVIcZgSdkbcd75DaQ+mwzU/7nVno/X6JspVMZ6Rzl+Y7Kz0n2m4ofwo7JPlUKT7T8T/ACKH8snyrrsVXel1R6xvqT0b6M9VjlDAMpBBAIIzBB4iq7ALsYidB5J2JLdDPtBu0rf215x43cWBYYJeyb6a/Hjgxl7+Arfqm+muOxVeC6o1RqRkso9epXkXjixn8kOyb6a9G1T0u+KwkU8icm7hrpzubZ2UeVnuAPtryqUJ01mR2mmW9KUrwKKUpQHLEy7KM3mqT2Ams7qVIq4YlmUF5GY3IB4Dp9FaDG4blI3jJIDqVuN4BFqzvi+h+8k/T9NVYwQ0XhieevvL86eGp56e8vzrOeL6H7yT9H008X0Pnyfo+mrhAsrLNiXFwyrhwhsQReRmv3KKzWgdJnBTPBNcITv807g3URburYaJ0UmHjCIN29iBtNv3kDPfXLS2gosQOeOcNzDJh7eI9BomgTIpkkW6kMp6CCK+WSJb81B7FFZY6gEHmTkD1c+1WFSMPqJHcGWR5fR5I+JPfU2cQS3x3hbGKInkRlLJuDD7tOm/E8B11D09Y43CR5BUu54AAHL+21aXD4dUUKihVG4AWAqn0xqomIk5R3cHZC2GzawJ6R6aqYLTwuPz195fnX3wxPPX3h86zni+h+8k/R9NPF9D95J+j6aYQLrSWlVSF2VlLBSVFwbtbIWvnnaqXSWskuHxQSUAxEA3CnasQASDfOzXy6Kk6O1LhikEl2ci+TBSM+NrVaaT0THOmzIt+gjIqekGmxA7YXGJIoaNgwPEG/8A1XVmsLk2HZWRfUCxvHOR1rn2qwrrDqKCf/bO7joFx3sTTC4gs5dN8pJyOGId/wBp96RrxJI8o9ABq4FRsBo+OFNiNQo9HE9JPE1JrkopSlAKUpQClKUApSlAKUpQClKUApSlAKUpQClKUApSlAKUpQClKUApSlAKUpQH/9k="/>
          <p:cNvSpPr>
            <a:spLocks noChangeAspect="1" noChangeArrowheads="1"/>
          </p:cNvSpPr>
          <p:nvPr/>
        </p:nvSpPr>
        <p:spPr bwMode="auto">
          <a:xfrm>
            <a:off x="0" y="-314325"/>
            <a:ext cx="1685925" cy="6477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268" name="AutoShape 4" descr="data:image/jpeg;base64,/9j/4AAQSkZJRgABAQAAAQABAAD/2wCEAAkGBhQSEBQSEhQVFRQUFBYXGBcXFxYVGBUUGBUWGBsYFxUXHCYeGBokGRgWHzAgIycpLSwsHB4xNTAqNyYrLCkBCQoKDgwOFw8PGiklHyQpLCwsKiwpLCktKSkpLCksKSwpKS8xLCw1LCwpLSkpKSksLCksLCopKSwrLC4pLCksKf/AABEIAEQAsQMBIgACEQEDEQH/xAAbAAEAAwEBAQEAAAAAAAAAAAAABAUGAwcBAv/EAEIQAAIBAgIFBgsFCAIDAAAAAAECAwARBCEFBhIxQRMiUXGRoRQXMlJhcoGSsdHSB1NigqJCQ0RUk7LB8MLxFiMk/8QAGQEBAQEBAQEAAAAAAAAAAAAAAAEEAgMF/8QALREAAgEDAQUFCQAAAAAAAAAAAAECAwQRMSFBUYGRFBUy0eEFEhMiYXGCocH/2gAMAwEAAhEDEQA/APcaUpQCl6VV6yaRaDDvIttoWAvmLkjh1XoCzvX2qTRur8JhjLxqzFFLE3uWIBN666Aw6ry+wLLyzAAbrIFXL2hqoLalK+FqgPt64zY2NPLdV9ZgPiarUZ8SbqzJBuBXJ5fSD+ynVmfQKlQ6HhTyYk6yoJPWxuTQEmHFI/kMreqQfhXWoE+hIX/dqDwZRsMOplsa/GAmdZGgkO0Qu0jne6Xsdr8SmwPTcGgLK9fL1moyMTjpUkAaOBbKPxNs3J6dxrvpLQ8KGEJGqs06C4vewu57lq4IX9K+ClQp9vXGfGonluq+swX41AmxDzSNFE2yqZSSDfteYnDa6Tw667Q6Khiz2FvxZucxPSXbM1QdYdKRObLLGx6A6k9gNSb1GlwEUg5yIwP4Qew1DwoMEwh2i0cisY9o3KMtrpc5lbG4vusagLalKUApSlAKUpQCs1rwbxwxDfJMo/32kVpazWnBt4/CR8Fu57b/APGqtSM0YAA9AHcKr9Xh/wDOjcX2n99i3+a7aYm2MPK3ERtbrsQO+1dcFDsRonmoq9gAoU71R6Ym5aZMIpyI25iOEY3L+Y5dVXZNZ3VQ8o+IxJ/eSbK+ou74jsogXONxIhiLW8kAKo4kkBVHWbCs1pDV/FyAyNPz7XEallUfhBHxq8xo28RDHwXblPWtlXvYn2VZEUTwDM6qawBoSJ5FDK1gXYAstgRe+8jMXqfNjEfFQbDoxtLfZYGy7I329IFQzqJhzxk94fTUrD6IjwcMrR38lmJYgnJTuNhVeCELU7nNiZfPmIv6Bc/5FWuM52KgXzVlfuVB/cah6kwbODU8XZm77fBRUuHnYyQ+ZCi+1mZj3BaPUFmKq9Y9JchhnceVay+s2Q7N/sq0rMa/A+DLb70X91rVFqUuNCYIRYeNOIUFj0s2bE+01T4vQnhryM8jKI3aNFFio2QOcQd5JN+qr7R+JEkSOpuGUHurhiNFXcyRu0Tm1ytirWyG0jZHLjkfTTIMvqnplMOJYpn2QH5osxGVw1rA2GQq6GlY8RiIORYtsM7MQrAKOTYC5IG8mocmgEjJMuGSVbkl4i4brMRbP8pPVV1ojBwIm1hwAr2NwSb266rxqQsKUpXJRSlKAp9adJSQYWSWFQzrs2BBa92AOQz3Xrz8faRpD7hP6Mv1V6valq6ysYwfRtbujRg41KSm86t/o8rT7SMfexgT+lL9VWWH14xbb4U/pyfOvQrVS6A0q87z7VtiOTZSwsbXbeb55WrHOhUltjNo9p39tLS3iufoU8OteIO+Nfcf51Oi0/Md6D3Wqz0lpLkpIgTZGLbR2WbILlu3G5FfP/IIPPPuSfTWSdjcS0rtcvUzSuaL0pJczlHpSQ71HYa5SaYkXcg7GrpjdYE5KTkWvIsbOAVYZLvOYF66auaTafDh2ttXYNYWFwejqtXlH2ddp5dzJ/ivMzSnF6RwVU2ssw3RLf1XqBiNdsSu6BT+WStRjNIGKVdsgQsttrzZL5bR4Ajd6RXDSOmCSkeGZHkZhf8AbCJxZrHKtsLerHWo3yMdSnOXhlgyXjGxQ34YEdUg77VPg17w+KjaGbagLjZJyKi/4rZe0VsybDM9ZrLaTwuFxEcbYhAjTMRG6CzWudkkgcRY53Gda4xkt5k+DdQ2xqe99Gv6i/0VCqQRojBlVQAw3N6cq5aJzfEOeM2yOpEVfjesVLq5jcCxbCu0idC5+9Ecj1jurrFr7iwLNhwTx5ki91aI0nPwnPeMYfLWi4v7ZXJnoVRNJ6PWeJo23MN/EHeCOo1jBr/iP5cdklc5PtDxI/hh2SfKvdWNZ7dnVF71t3vfRnVIcZgSdkbcd75DaQ+mwzU/7nVno/X6JspVMZ6Rzl+Y7Kz0n2m4ofwo7JPlUKT7T8T/ACKH8snyrrsVXel1R6xvqT0b6M9VjlDAMpBBAIIzBB4iq7ALsYidB5J2JLdDPtBu0rf215x43cWBYYJeyb6a/Hjgxl7+Arfqm+muOxVeC6o1RqRkso9epXkXjixn8kOyb6a9G1T0u+KwkU8icm7hrpzubZ2UeVnuAPtryqUJ01mR2mmW9KUrwKKUpQHLEy7KM3mqT2Ams7qVIq4YlmUF5GY3IB4Dp9FaDG4blI3jJIDqVuN4BFqzvi+h+8k/T9NVYwQ0XhieevvL86eGp56e8vzrOeL6H7yT9H008X0Pnyfo+mrhAsrLNiXFwyrhwhsQReRmv3KKzWgdJnBTPBNcITv807g3URburYaJ0UmHjCIN29iBtNv3kDPfXLS2gosQOeOcNzDJh7eI9BomgTIpkkW6kMp6CCK+WSJb81B7FFZY6gEHmTkD1c+1WFSMPqJHcGWR5fR5I+JPfU2cQS3x3hbGKInkRlLJuDD7tOm/E8B11D09Y43CR5BUu54AAHL+21aXD4dUUKihVG4AWAqn0xqomIk5R3cHZC2GzawJ6R6aqYLTwuPz195fnX3wxPPX3h86zni+h+8k/R9NPF9D95J+j6aYQLrSWlVSF2VlLBSVFwbtbIWvnnaqXSWskuHxQSUAxEA3CnasQASDfOzXy6Kk6O1LhikEl2ci+TBSM+NrVaaT0THOmzIt+gjIqekGmxA7YXGJIoaNgwPEG/8A1XVmsLk2HZWRfUCxvHOR1rn2qwrrDqKCf/bO7joFx3sTTC4gs5dN8pJyOGId/wBp96RrxJI8o9ABq4FRsBo+OFNiNQo9HE9JPE1JrkopSlAKUpQClKUApSlAKUpQClKUApSlAKUpQClKUApSlAKUpQClKUApSlAKUpQH/9k="/>
          <p:cNvSpPr>
            <a:spLocks noChangeAspect="1" noChangeArrowheads="1"/>
          </p:cNvSpPr>
          <p:nvPr/>
        </p:nvSpPr>
        <p:spPr bwMode="auto">
          <a:xfrm>
            <a:off x="0" y="-314325"/>
            <a:ext cx="1685925" cy="6477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152400" y="2373868"/>
            <a:ext cx="4599709" cy="369332"/>
          </a:xfrm>
          <a:prstGeom prst="rect">
            <a:avLst/>
          </a:prstGeom>
          <a:noFill/>
        </p:spPr>
        <p:txBody>
          <a:bodyPr wrap="square" rtlCol="0">
            <a:spAutoFit/>
          </a:bodyPr>
          <a:lstStyle/>
          <a:p>
            <a:pPr marL="0" lvl="1"/>
            <a:r>
              <a:rPr lang="en-US" dirty="0" smtClean="0">
                <a:cs typeface="Arial" panose="020B0604020202020204" pitchFamily="34" charset="0"/>
              </a:rPr>
              <a:t>The </a:t>
            </a:r>
            <a:r>
              <a:rPr lang="en-US" b="1" dirty="0" smtClean="0">
                <a:cs typeface="Arial" panose="020B0604020202020204" pitchFamily="34" charset="0"/>
              </a:rPr>
              <a:t>HEDLP</a:t>
            </a:r>
            <a:r>
              <a:rPr lang="en-US" dirty="0" smtClean="0">
                <a:cs typeface="Arial" panose="020B0604020202020204" pitchFamily="34" charset="0"/>
              </a:rPr>
              <a:t> program:</a:t>
            </a:r>
            <a:endParaRPr lang="en-US" sz="1600" b="1" dirty="0" smtClean="0">
              <a:cs typeface="Arial" panose="020B0604020202020204" pitchFamily="34" charset="0"/>
            </a:endParaRPr>
          </a:p>
        </p:txBody>
      </p:sp>
      <p:sp>
        <p:nvSpPr>
          <p:cNvPr id="26" name="Rectangle 25"/>
          <p:cNvSpPr/>
          <p:nvPr/>
        </p:nvSpPr>
        <p:spPr>
          <a:xfrm>
            <a:off x="304800" y="4724400"/>
            <a:ext cx="5638800" cy="1107996"/>
          </a:xfrm>
          <a:prstGeom prst="rect">
            <a:avLst/>
          </a:prstGeom>
          <a:noFill/>
          <a:ln>
            <a:noFill/>
          </a:ln>
        </p:spPr>
        <p:txBody>
          <a:bodyPr wrap="square">
            <a:spAutoFit/>
          </a:bodyPr>
          <a:lstStyle/>
          <a:p>
            <a:pPr marL="274320" lvl="0" indent="-274320">
              <a:spcAft>
                <a:spcPts val="600"/>
              </a:spcAft>
              <a:buFont typeface="Arial" panose="020B0604020202020204" pitchFamily="34" charset="0"/>
              <a:buChar char="•"/>
            </a:pPr>
            <a:r>
              <a:rPr lang="en-US" sz="1400" dirty="0" smtClean="0"/>
              <a:t>Continued support for MEC </a:t>
            </a:r>
            <a:r>
              <a:rPr lang="en-US" sz="1400" dirty="0"/>
              <a:t>beam-line science team at </a:t>
            </a:r>
            <a:r>
              <a:rPr lang="en-US" sz="1400" dirty="0" smtClean="0"/>
              <a:t>SLAC</a:t>
            </a:r>
            <a:endParaRPr lang="en-US" sz="1400" dirty="0"/>
          </a:p>
          <a:p>
            <a:pPr marL="274320" indent="-274320">
              <a:spcAft>
                <a:spcPts val="600"/>
              </a:spcAft>
              <a:buFont typeface="Arial" panose="020B0604020202020204" pitchFamily="34" charset="0"/>
              <a:buChar char="•"/>
            </a:pPr>
            <a:r>
              <a:rPr lang="en-US" sz="1400" dirty="0" smtClean="0"/>
              <a:t>Support </a:t>
            </a:r>
            <a:r>
              <a:rPr lang="en-US" sz="1400" dirty="0"/>
              <a:t>external HED science users at </a:t>
            </a:r>
            <a:r>
              <a:rPr lang="en-US" sz="1400" dirty="0" smtClean="0"/>
              <a:t>MEC</a:t>
            </a:r>
          </a:p>
          <a:p>
            <a:pPr marL="274320" indent="-274320">
              <a:spcAft>
                <a:spcPts val="600"/>
              </a:spcAft>
              <a:buFont typeface="Arial" panose="020B0604020202020204" pitchFamily="34" charset="0"/>
              <a:buChar char="•"/>
            </a:pPr>
            <a:r>
              <a:rPr lang="en-US" sz="1400" b="0" dirty="0" smtClean="0">
                <a:cs typeface="Arial" panose="020B0604020202020204" pitchFamily="34" charset="0"/>
              </a:rPr>
              <a:t>There is no support for the SC/NNSA joint HEDLP program, but some work will continue through forward funding</a:t>
            </a:r>
            <a:endParaRPr lang="en-US" sz="1400" b="0" dirty="0">
              <a:cs typeface="Arial" panose="020B0604020202020204" pitchFamily="34" charset="0"/>
            </a:endParaRPr>
          </a:p>
        </p:txBody>
      </p:sp>
      <p:sp>
        <p:nvSpPr>
          <p:cNvPr id="2" name="TextBox 1"/>
          <p:cNvSpPr txBox="1"/>
          <p:nvPr/>
        </p:nvSpPr>
        <p:spPr>
          <a:xfrm>
            <a:off x="304800" y="6106180"/>
            <a:ext cx="5486399" cy="523220"/>
          </a:xfrm>
          <a:prstGeom prst="rect">
            <a:avLst/>
          </a:prstGeom>
          <a:noFill/>
        </p:spPr>
        <p:txBody>
          <a:bodyPr wrap="square" rtlCol="0">
            <a:spAutoFit/>
          </a:bodyPr>
          <a:lstStyle/>
          <a:p>
            <a:pPr marL="274320" indent="-274320">
              <a:spcAft>
                <a:spcPts val="600"/>
              </a:spcAft>
              <a:buFont typeface="Arial" panose="020B0604020202020204" pitchFamily="34" charset="0"/>
              <a:buChar char="•"/>
            </a:pPr>
            <a:r>
              <a:rPr lang="en-US" sz="1400" dirty="0"/>
              <a:t>Complete phase two of short-pulse laser upgrade to deliver 200TW peak power on </a:t>
            </a:r>
            <a:r>
              <a:rPr lang="en-US" sz="1400" dirty="0" smtClean="0"/>
              <a:t>target</a:t>
            </a:r>
            <a:endParaRPr lang="en-US" sz="1400" dirty="0"/>
          </a:p>
        </p:txBody>
      </p:sp>
      <p:sp>
        <p:nvSpPr>
          <p:cNvPr id="13" name="TextBox 12"/>
          <p:cNvSpPr txBox="1"/>
          <p:nvPr/>
        </p:nvSpPr>
        <p:spPr>
          <a:xfrm>
            <a:off x="192087" y="4419600"/>
            <a:ext cx="1349057" cy="369332"/>
          </a:xfrm>
          <a:prstGeom prst="rect">
            <a:avLst/>
          </a:prstGeom>
          <a:noFill/>
        </p:spPr>
        <p:txBody>
          <a:bodyPr wrap="square" rtlCol="0">
            <a:spAutoFit/>
          </a:bodyPr>
          <a:lstStyle/>
          <a:p>
            <a:pPr marL="0" lvl="1"/>
            <a:r>
              <a:rPr lang="en-US" dirty="0">
                <a:cs typeface="Arial" panose="020B0604020202020204" pitchFamily="34" charset="0"/>
              </a:rPr>
              <a:t>I</a:t>
            </a:r>
            <a:r>
              <a:rPr lang="en-US" dirty="0" smtClean="0">
                <a:cs typeface="Arial" panose="020B0604020202020204" pitchFamily="34" charset="0"/>
              </a:rPr>
              <a:t>n </a:t>
            </a:r>
            <a:r>
              <a:rPr lang="en-US" b="1" i="1" dirty="0" smtClean="0">
                <a:cs typeface="Arial" panose="020B0604020202020204" pitchFamily="34" charset="0"/>
              </a:rPr>
              <a:t>FY 2015</a:t>
            </a:r>
            <a:r>
              <a:rPr lang="en-US" b="1" dirty="0" smtClean="0">
                <a:cs typeface="Arial" panose="020B0604020202020204" pitchFamily="34" charset="0"/>
              </a:rPr>
              <a:t>:</a:t>
            </a:r>
            <a:endParaRPr lang="en-US" sz="1600" b="1" dirty="0" smtClean="0">
              <a:cs typeface="Arial" panose="020B0604020202020204" pitchFamily="34" charset="0"/>
            </a:endParaRPr>
          </a:p>
        </p:txBody>
      </p:sp>
      <p:sp>
        <p:nvSpPr>
          <p:cNvPr id="14" name="TextBox 13"/>
          <p:cNvSpPr txBox="1"/>
          <p:nvPr/>
        </p:nvSpPr>
        <p:spPr>
          <a:xfrm>
            <a:off x="228600" y="5802868"/>
            <a:ext cx="1969047" cy="369332"/>
          </a:xfrm>
          <a:prstGeom prst="rect">
            <a:avLst/>
          </a:prstGeom>
          <a:noFill/>
        </p:spPr>
        <p:txBody>
          <a:bodyPr wrap="square" rtlCol="0">
            <a:spAutoFit/>
          </a:bodyPr>
          <a:lstStyle/>
          <a:p>
            <a:pPr marL="0" lvl="1"/>
            <a:r>
              <a:rPr lang="en-US" b="1" dirty="0" smtClean="0">
                <a:cs typeface="Arial" panose="020B0604020202020204" pitchFamily="34" charset="0"/>
              </a:rPr>
              <a:t>Milestones:</a:t>
            </a:r>
            <a:endParaRPr lang="en-US" sz="1600" b="1" dirty="0" smtClean="0">
              <a:cs typeface="Arial" panose="020B0604020202020204" pitchFamily="34" charset="0"/>
            </a:endParaRPr>
          </a:p>
        </p:txBody>
      </p:sp>
      <p:sp>
        <p:nvSpPr>
          <p:cNvPr id="3" name="TextBox 2"/>
          <p:cNvSpPr txBox="1"/>
          <p:nvPr/>
        </p:nvSpPr>
        <p:spPr>
          <a:xfrm>
            <a:off x="180109" y="2742218"/>
            <a:ext cx="5458692" cy="1677382"/>
          </a:xfrm>
          <a:prstGeom prst="rect">
            <a:avLst/>
          </a:prstGeom>
          <a:noFill/>
        </p:spPr>
        <p:txBody>
          <a:bodyPr wrap="square" rtlCol="0">
            <a:spAutoFit/>
          </a:bodyPr>
          <a:lstStyle/>
          <a:p>
            <a:pPr>
              <a:spcAft>
                <a:spcPts val="600"/>
              </a:spcAft>
            </a:pPr>
            <a:r>
              <a:rPr lang="en-US" sz="1400" dirty="0"/>
              <a:t>High Energy Density (HED) physics is the study of ionized matter at extremely high density and temperature, </a:t>
            </a:r>
            <a:r>
              <a:rPr lang="en-US" sz="1400" dirty="0" smtClean="0"/>
              <a:t>approximately </a:t>
            </a:r>
            <a:r>
              <a:rPr lang="en-US" sz="1400" dirty="0"/>
              <a:t>100 billion Joules per cubic </a:t>
            </a:r>
            <a:r>
              <a:rPr lang="en-US" sz="1400" dirty="0" smtClean="0"/>
              <a:t>meter</a:t>
            </a:r>
          </a:p>
          <a:p>
            <a:pPr marL="365760" indent="-274320">
              <a:spcAft>
                <a:spcPts val="600"/>
              </a:spcAft>
              <a:buFont typeface="Arial" panose="020B0604020202020204" pitchFamily="34" charset="0"/>
              <a:buChar char="•"/>
            </a:pPr>
            <a:r>
              <a:rPr lang="en-US" sz="1400" dirty="0" smtClean="0"/>
              <a:t>Supports the </a:t>
            </a:r>
            <a:r>
              <a:rPr lang="en-US" sz="1400" dirty="0"/>
              <a:t>Matter at Extreme Conditions (MEC) end station of </a:t>
            </a:r>
            <a:r>
              <a:rPr lang="en-US" sz="1400" dirty="0" smtClean="0"/>
              <a:t>LCLS </a:t>
            </a:r>
            <a:r>
              <a:rPr lang="en-US" sz="1400" dirty="0"/>
              <a:t>user facility at SLAC, enabling experiments at the frontier of high energy density physics, laboratory astrophysics, laser-particle acceleration, and nonlinear optical </a:t>
            </a:r>
            <a:r>
              <a:rPr lang="en-US" sz="1400" dirty="0" smtClean="0"/>
              <a:t>science</a:t>
            </a:r>
          </a:p>
        </p:txBody>
      </p:sp>
      <p:graphicFrame>
        <p:nvGraphicFramePr>
          <p:cNvPr id="21" name="Table 20"/>
          <p:cNvGraphicFramePr>
            <a:graphicFrameLocks noGrp="1"/>
          </p:cNvGraphicFramePr>
          <p:nvPr>
            <p:extLst>
              <p:ext uri="{D42A27DB-BD31-4B8C-83A1-F6EECF244321}">
                <p14:modId xmlns:p14="http://schemas.microsoft.com/office/powerpoint/2010/main" val="3744189302"/>
              </p:ext>
            </p:extLst>
          </p:nvPr>
        </p:nvGraphicFramePr>
        <p:xfrm>
          <a:off x="180108" y="1293023"/>
          <a:ext cx="4140627" cy="957020"/>
        </p:xfrm>
        <a:graphic>
          <a:graphicData uri="http://schemas.openxmlformats.org/drawingml/2006/table">
            <a:tbl>
              <a:tblPr firstRow="1" bandRow="1">
                <a:tableStyleId>{5C22544A-7EE6-4342-B048-85BDC9FD1C3A}</a:tableStyleId>
              </a:tblPr>
              <a:tblGrid>
                <a:gridCol w="1380209"/>
                <a:gridCol w="1380209"/>
                <a:gridCol w="1380209"/>
              </a:tblGrid>
              <a:tr h="586180">
                <a:tc>
                  <a:txBody>
                    <a:bodyPr/>
                    <a:lstStyle/>
                    <a:p>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a:t>
                      </a:r>
                      <a:r>
                        <a:rPr lang="en-US" sz="1400" b="1" baseline="0" dirty="0" smtClean="0">
                          <a:solidFill>
                            <a:schemeClr val="bg1"/>
                          </a:solidFill>
                        </a:rPr>
                        <a:t> </a:t>
                      </a:r>
                      <a:r>
                        <a:rPr lang="en-US" sz="1400" b="1" dirty="0" smtClean="0">
                          <a:solidFill>
                            <a:schemeClr val="bg1"/>
                          </a:solidFill>
                        </a:rPr>
                        <a:t>CONG Request</a:t>
                      </a:r>
                      <a:endParaRPr lang="en-US" sz="1400" b="1" dirty="0">
                        <a:solidFill>
                          <a:schemeClr val="bg1"/>
                        </a:solidFill>
                      </a:endParaRPr>
                    </a:p>
                  </a:txBody>
                  <a:tcPr/>
                </a:tc>
              </a:tr>
              <a:tr h="370840">
                <a:tc>
                  <a:txBody>
                    <a:bodyPr/>
                    <a:lstStyle/>
                    <a:p>
                      <a:r>
                        <a:rPr lang="en-US" sz="1600" dirty="0" smtClean="0"/>
                        <a:t>HEDLP</a:t>
                      </a:r>
                      <a:endParaRPr lang="en-US" sz="1600" dirty="0"/>
                    </a:p>
                  </a:txBody>
                  <a:tcPr/>
                </a:tc>
                <a:tc>
                  <a:txBody>
                    <a:bodyPr/>
                    <a:lstStyle/>
                    <a:p>
                      <a:r>
                        <a:rPr lang="en-US" sz="1600" dirty="0" smtClean="0"/>
                        <a:t>17,315</a:t>
                      </a:r>
                      <a:endParaRPr lang="en-US" sz="1600" dirty="0"/>
                    </a:p>
                  </a:txBody>
                  <a:tcPr/>
                </a:tc>
                <a:tc>
                  <a:txBody>
                    <a:bodyPr/>
                    <a:lstStyle/>
                    <a:p>
                      <a:r>
                        <a:rPr lang="en-US" sz="1600" dirty="0" smtClean="0"/>
                        <a:t>6,700</a:t>
                      </a:r>
                      <a:endParaRPr lang="en-US" sz="1600" dirty="0"/>
                    </a:p>
                  </a:txBody>
                  <a:tcPr/>
                </a:tc>
              </a:tr>
            </a:tbl>
          </a:graphicData>
        </a:graphic>
      </p:graphicFrame>
      <p:sp>
        <p:nvSpPr>
          <p:cNvPr id="20" name="Slide Number Placeholder 8"/>
          <p:cNvSpPr txBox="1">
            <a:spLocks/>
          </p:cNvSpPr>
          <p:nvPr/>
        </p:nvSpPr>
        <p:spPr>
          <a:xfrm>
            <a:off x="8476254" y="6538694"/>
            <a:ext cx="583131" cy="28049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34</a:t>
            </a:fld>
            <a:endParaRPr lang="en-US" dirty="0"/>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680" t="23054" r="15559" b="523"/>
          <a:stretch/>
        </p:blipFill>
        <p:spPr bwMode="auto">
          <a:xfrm>
            <a:off x="6019800" y="1219200"/>
            <a:ext cx="2977242" cy="1941495"/>
          </a:xfrm>
          <a:prstGeom prst="rect">
            <a:avLst/>
          </a:prstGeom>
          <a:noFill/>
          <a:ln w="25400">
            <a:solidFill>
              <a:schemeClr val="tx1"/>
            </a:solidFill>
            <a:miter lim="800000"/>
            <a:headEnd/>
            <a:tailEnd/>
          </a:ln>
          <a:effectLst>
            <a:outerShdw blurRad="50800" dist="762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6019801" y="2514364"/>
            <a:ext cx="2977242" cy="600164"/>
          </a:xfrm>
          <a:prstGeom prst="rect">
            <a:avLst/>
          </a:prstGeom>
          <a:solidFill>
            <a:schemeClr val="accent6">
              <a:lumMod val="20000"/>
              <a:lumOff val="80000"/>
            </a:schemeClr>
          </a:solidFill>
        </p:spPr>
        <p:txBody>
          <a:bodyPr wrap="square" rtlCol="0">
            <a:spAutoFit/>
          </a:bodyPr>
          <a:lstStyle/>
          <a:p>
            <a:r>
              <a:rPr lang="en-US" sz="1100" b="1" dirty="0"/>
              <a:t>The MEC provides scientific users with access to HED regimes uniquely coupled with a high-brightness x-ray source</a:t>
            </a:r>
            <a:r>
              <a:rPr lang="en-US" sz="1100" b="1" dirty="0" smtClean="0"/>
              <a:t>,</a:t>
            </a:r>
            <a:endParaRPr lang="en-US" sz="1100" b="1" dirty="0"/>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232" t="2174"/>
          <a:stretch/>
        </p:blipFill>
        <p:spPr bwMode="auto">
          <a:xfrm>
            <a:off x="6019801" y="3262746"/>
            <a:ext cx="2977242" cy="3232214"/>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4306" y="4800600"/>
            <a:ext cx="1938337" cy="1548409"/>
          </a:xfrm>
          <a:prstGeom prst="rect">
            <a:avLst/>
          </a:prstGeom>
          <a:noFill/>
          <a:ln w="15875" cmpd="sng">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6019800" y="3438436"/>
            <a:ext cx="2977242" cy="600164"/>
          </a:xfrm>
          <a:prstGeom prst="rect">
            <a:avLst/>
          </a:prstGeom>
          <a:solidFill>
            <a:schemeClr val="accent6">
              <a:lumMod val="20000"/>
              <a:lumOff val="80000"/>
            </a:schemeClr>
          </a:solidFill>
        </p:spPr>
        <p:txBody>
          <a:bodyPr wrap="square" rtlCol="0">
            <a:spAutoFit/>
          </a:bodyPr>
          <a:lstStyle/>
          <a:p>
            <a:r>
              <a:rPr lang="en-US" sz="1100" b="1" dirty="0" smtClean="0"/>
              <a:t>The operation of MEC as a stand-alone experiment makes it unique among LCLS experimental hutches.</a:t>
            </a:r>
            <a:endParaRPr lang="en-US" sz="1100" b="1" dirty="0"/>
          </a:p>
        </p:txBody>
      </p:sp>
    </p:spTree>
    <p:extLst>
      <p:ext uri="{BB962C8B-B14F-4D97-AF65-F5344CB8AC3E}">
        <p14:creationId xmlns:p14="http://schemas.microsoft.com/office/powerpoint/2010/main" val="359647271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bwMode="auto">
          <a:xfrm>
            <a:off x="2880851" y="171864"/>
            <a:ext cx="6110750"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i="1" u="none" strike="noStrike" kern="0" cap="none" spc="0" normalizeH="0" baseline="0" noProof="0" dirty="0" smtClean="0">
                <a:ln>
                  <a:noFill/>
                </a:ln>
                <a:solidFill>
                  <a:schemeClr val="bg1"/>
                </a:solidFill>
                <a:uLnTx/>
                <a:uFillTx/>
                <a:latin typeface="+mj-lt"/>
                <a:ea typeface="+mj-ea"/>
                <a:cs typeface="+mj-cs"/>
              </a:rPr>
              <a:t>Experimental Plasma Research (</a:t>
            </a:r>
            <a:r>
              <a:rPr lang="en-US" sz="2400" i="1" kern="0" dirty="0" smtClean="0">
                <a:solidFill>
                  <a:schemeClr val="bg1"/>
                </a:solidFill>
                <a:latin typeface="+mj-lt"/>
                <a:ea typeface="+mj-ea"/>
                <a:cs typeface="+mj-cs"/>
              </a:rPr>
              <a:t>EPR)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i="1" u="none" strike="noStrike" kern="0" cap="none" spc="0" normalizeH="0" noProof="0" dirty="0" smtClean="0">
                <a:ln>
                  <a:noFill/>
                </a:ln>
                <a:solidFill>
                  <a:schemeClr val="bg1"/>
                </a:solidFill>
                <a:uLnTx/>
                <a:uFillTx/>
                <a:latin typeface="+mj-lt"/>
                <a:ea typeface="+mj-ea"/>
                <a:cs typeface="+mj-cs"/>
              </a:rPr>
              <a:t>&amp; Madison Symmetric Torus (MST)</a:t>
            </a:r>
            <a:endParaRPr kumimoji="0" lang="en-US" sz="2400" i="1" u="none" strike="noStrike" kern="0" cap="none" spc="0" normalizeH="0" baseline="0" noProof="0" dirty="0">
              <a:ln>
                <a:noFill/>
              </a:ln>
              <a:solidFill>
                <a:schemeClr val="bg1"/>
              </a:solidFill>
              <a:uLnTx/>
              <a:uFillTx/>
              <a:latin typeface="+mj-lt"/>
              <a:ea typeface="+mj-ea"/>
              <a:cs typeface="+mj-cs"/>
            </a:endParaRPr>
          </a:p>
        </p:txBody>
      </p:sp>
      <p:sp>
        <p:nvSpPr>
          <p:cNvPr id="10" name="Rectangle 9"/>
          <p:cNvSpPr/>
          <p:nvPr/>
        </p:nvSpPr>
        <p:spPr bwMode="auto">
          <a:xfrm>
            <a:off x="5339255" y="6080234"/>
            <a:ext cx="262759" cy="1471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7" name="Content Placeholder 2"/>
          <p:cNvSpPr txBox="1">
            <a:spLocks/>
          </p:cNvSpPr>
          <p:nvPr/>
        </p:nvSpPr>
        <p:spPr bwMode="auto">
          <a:xfrm>
            <a:off x="4270276" y="1295400"/>
            <a:ext cx="4645124"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Font typeface="Wingdings" pitchFamily="2" charset="2"/>
              <a:buChar char="§"/>
              <a:defRPr sz="2000" b="0" baseline="0">
                <a:solidFill>
                  <a:schemeClr val="tx1"/>
                </a:solidFill>
                <a:latin typeface="+mn-lt"/>
                <a:ea typeface="+mn-ea"/>
                <a:cs typeface="+mn-cs"/>
              </a:defRPr>
            </a:lvl1pPr>
            <a:lvl2pPr marL="685800" indent="-228600" algn="l" rtl="0" eaLnBrk="0" fontAlgn="base" hangingPunct="0">
              <a:spcBef>
                <a:spcPct val="20000"/>
              </a:spcBef>
              <a:spcAft>
                <a:spcPct val="0"/>
              </a:spcAft>
              <a:buNone/>
              <a:defRPr b="0" baseline="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lvl="2" indent="0" algn="ctr">
              <a:spcBef>
                <a:spcPts val="0"/>
              </a:spcBef>
              <a:buNone/>
              <a:defRPr/>
            </a:pPr>
            <a:r>
              <a:rPr lang="en-US" sz="2400" b="1" dirty="0" smtClean="0"/>
              <a:t>FY 2015 budget highlights</a:t>
            </a:r>
            <a:endParaRPr lang="en-US" sz="2400" b="1" dirty="0"/>
          </a:p>
          <a:p>
            <a:pPr marL="0" lvl="2" indent="0">
              <a:spcBef>
                <a:spcPts val="0"/>
              </a:spcBef>
              <a:buNone/>
              <a:defRPr/>
            </a:pPr>
            <a:endParaRPr lang="en-US" sz="1100" b="0" dirty="0" smtClean="0"/>
          </a:p>
          <a:p>
            <a:pPr marL="0" lvl="2" indent="0">
              <a:spcBef>
                <a:spcPts val="0"/>
              </a:spcBef>
              <a:buNone/>
              <a:defRPr/>
            </a:pPr>
            <a:r>
              <a:rPr lang="en-US" b="1" dirty="0" smtClean="0"/>
              <a:t>EPR</a:t>
            </a:r>
            <a:r>
              <a:rPr lang="en-US" dirty="0" smtClean="0"/>
              <a:t>: </a:t>
            </a:r>
            <a:r>
              <a:rPr lang="en-US" b="0" dirty="0" smtClean="0"/>
              <a:t>Examine range of magnetic confinement concepts to establish scientific connections and help establish experimentally validated predictive capability.</a:t>
            </a:r>
          </a:p>
          <a:p>
            <a:pPr marL="0" lvl="2" indent="0">
              <a:spcBef>
                <a:spcPts val="0"/>
              </a:spcBef>
              <a:buNone/>
              <a:defRPr/>
            </a:pPr>
            <a:endParaRPr lang="en-US" b="0" dirty="0"/>
          </a:p>
          <a:p>
            <a:pPr marL="0" lvl="2" indent="0">
              <a:spcBef>
                <a:spcPts val="0"/>
              </a:spcBef>
              <a:buNone/>
              <a:defRPr/>
            </a:pPr>
            <a:r>
              <a:rPr lang="en-US" b="1" dirty="0" smtClean="0"/>
              <a:t>MST</a:t>
            </a:r>
            <a:r>
              <a:rPr lang="en-US" dirty="0" smtClean="0"/>
              <a:t>: </a:t>
            </a:r>
            <a:r>
              <a:rPr lang="en-US" b="0" dirty="0" smtClean="0"/>
              <a:t>Measure the scaling </a:t>
            </a:r>
            <a:r>
              <a:rPr lang="en-US" b="0" dirty="0"/>
              <a:t>of tearing mode fluctuations with current and temperature </a:t>
            </a:r>
            <a:r>
              <a:rPr lang="en-US" b="0" dirty="0" smtClean="0"/>
              <a:t>and </a:t>
            </a:r>
            <a:r>
              <a:rPr lang="en-US" b="0" dirty="0"/>
              <a:t>support the validation of nonlinear MHD </a:t>
            </a:r>
            <a:r>
              <a:rPr lang="en-US" b="0" dirty="0" smtClean="0"/>
              <a:t>codes.</a:t>
            </a:r>
            <a:endParaRPr lang="en-US" sz="2000" b="0" dirty="0" smtClean="0"/>
          </a:p>
        </p:txBody>
      </p:sp>
      <p:graphicFrame>
        <p:nvGraphicFramePr>
          <p:cNvPr id="11" name="Table 10"/>
          <p:cNvGraphicFramePr>
            <a:graphicFrameLocks noGrp="1"/>
          </p:cNvGraphicFramePr>
          <p:nvPr>
            <p:extLst>
              <p:ext uri="{D42A27DB-BD31-4B8C-83A1-F6EECF244321}">
                <p14:modId xmlns:p14="http://schemas.microsoft.com/office/powerpoint/2010/main" val="1866627390"/>
              </p:ext>
            </p:extLst>
          </p:nvPr>
        </p:nvGraphicFramePr>
        <p:xfrm>
          <a:off x="152400" y="1295400"/>
          <a:ext cx="3890142" cy="1730716"/>
        </p:xfrm>
        <a:graphic>
          <a:graphicData uri="http://schemas.openxmlformats.org/drawingml/2006/table">
            <a:tbl>
              <a:tblPr firstRow="1" bandRow="1">
                <a:tableStyleId>{5C22544A-7EE6-4342-B048-85BDC9FD1C3A}</a:tableStyleId>
              </a:tblPr>
              <a:tblGrid>
                <a:gridCol w="1296714"/>
                <a:gridCol w="1296714"/>
                <a:gridCol w="1296714"/>
              </a:tblGrid>
              <a:tr h="536916">
                <a:tc>
                  <a:txBody>
                    <a:bodyPr/>
                    <a:lstStyle/>
                    <a:p>
                      <a:endParaRPr lang="en-US" sz="1400" b="1" dirty="0">
                        <a:solidFill>
                          <a:srgbClr val="7030A0"/>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 CONG Request</a:t>
                      </a:r>
                      <a:endParaRPr lang="en-US" sz="1400" b="1" dirty="0">
                        <a:solidFill>
                          <a:schemeClr val="bg1"/>
                        </a:solidFill>
                      </a:endParaRPr>
                    </a:p>
                  </a:txBody>
                  <a:tcPr/>
                </a:tc>
              </a:tr>
              <a:tr h="370840">
                <a:tc>
                  <a:txBody>
                    <a:bodyPr/>
                    <a:lstStyle/>
                    <a:p>
                      <a:r>
                        <a:rPr lang="en-US" sz="1600" dirty="0" smtClean="0"/>
                        <a:t>MST</a:t>
                      </a:r>
                      <a:endParaRPr lang="en-US" sz="1600" dirty="0"/>
                    </a:p>
                  </a:txBody>
                  <a:tcPr/>
                </a:tc>
                <a:tc>
                  <a:txBody>
                    <a:bodyPr/>
                    <a:lstStyle/>
                    <a:p>
                      <a:r>
                        <a:rPr lang="en-US" sz="1600" dirty="0" smtClean="0"/>
                        <a:t>5,700</a:t>
                      </a:r>
                      <a:endParaRPr lang="en-US" sz="1600" dirty="0"/>
                    </a:p>
                  </a:txBody>
                  <a:tcPr/>
                </a:tc>
                <a:tc>
                  <a:txBody>
                    <a:bodyPr/>
                    <a:lstStyle/>
                    <a:p>
                      <a:r>
                        <a:rPr lang="en-US" sz="1600" dirty="0" smtClean="0"/>
                        <a:t>5,900</a:t>
                      </a:r>
                      <a:endParaRPr lang="en-US" sz="1600" dirty="0"/>
                    </a:p>
                  </a:txBody>
                  <a:tcPr/>
                </a:tc>
              </a:tr>
              <a:tr h="370840">
                <a:tc>
                  <a:txBody>
                    <a:bodyPr/>
                    <a:lstStyle/>
                    <a:p>
                      <a:r>
                        <a:rPr lang="en-US" sz="1600" dirty="0" smtClean="0"/>
                        <a:t>Experimental</a:t>
                      </a:r>
                      <a:r>
                        <a:rPr lang="en-US" sz="1600" baseline="0" dirty="0" smtClean="0"/>
                        <a:t> Plasma Research</a:t>
                      </a:r>
                      <a:endParaRPr lang="en-US" sz="1600" dirty="0"/>
                    </a:p>
                  </a:txBody>
                  <a:tcPr/>
                </a:tc>
                <a:tc>
                  <a:txBody>
                    <a:bodyPr/>
                    <a:lstStyle/>
                    <a:p>
                      <a:r>
                        <a:rPr lang="en-US" sz="1600" dirty="0" smtClean="0"/>
                        <a:t>10,500</a:t>
                      </a:r>
                      <a:endParaRPr lang="en-US" sz="1600" dirty="0"/>
                    </a:p>
                  </a:txBody>
                  <a:tcPr/>
                </a:tc>
                <a:tc>
                  <a:txBody>
                    <a:bodyPr/>
                    <a:lstStyle/>
                    <a:p>
                      <a:r>
                        <a:rPr lang="en-US" sz="1600" dirty="0" smtClean="0"/>
                        <a:t>10,750</a:t>
                      </a:r>
                      <a:endParaRPr lang="en-US" sz="1600" dirty="0"/>
                    </a:p>
                  </a:txBody>
                  <a:tcPr/>
                </a:tc>
              </a:tr>
            </a:tbl>
          </a:graphicData>
        </a:graphic>
      </p:graphicFrame>
      <p:sp>
        <p:nvSpPr>
          <p:cNvPr id="12" name="Slide Number Placeholder 11"/>
          <p:cNvSpPr>
            <a:spLocks noGrp="1"/>
          </p:cNvSpPr>
          <p:nvPr>
            <p:ph type="sldNum" sz="quarter" idx="4294967295"/>
          </p:nvPr>
        </p:nvSpPr>
        <p:spPr>
          <a:xfrm>
            <a:off x="8686801" y="6527419"/>
            <a:ext cx="457200" cy="330582"/>
          </a:xfrm>
          <a:prstGeom prst="rect">
            <a:avLst/>
          </a:prstGeom>
        </p:spPr>
        <p:txBody>
          <a:bodyPr/>
          <a:lstStyle/>
          <a:p>
            <a:pPr>
              <a:defRPr/>
            </a:pPr>
            <a:fld id="{0E35970C-66DA-42B4-8591-6E363A3B576E}" type="slidenum">
              <a:rPr lang="en-US" sz="1400" smtClean="0"/>
              <a:pPr>
                <a:defRPr/>
              </a:pPr>
              <a:t>35</a:t>
            </a:fld>
            <a:endParaRPr lang="en-US" sz="1400" dirty="0"/>
          </a:p>
        </p:txBody>
      </p:sp>
      <p:sp>
        <p:nvSpPr>
          <p:cNvPr id="13" name="TextBox 12"/>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Supports: about 60 </a:t>
            </a:r>
            <a:r>
              <a:rPr lang="en-US" sz="1100" i="1" dirty="0">
                <a:solidFill>
                  <a:prstClr val="black"/>
                </a:solidFill>
                <a:cs typeface="Arial" panose="020B0604020202020204" pitchFamily="34" charset="0"/>
              </a:rPr>
              <a:t>graduate </a:t>
            </a:r>
            <a:r>
              <a:rPr lang="en-US" sz="1100" i="1" dirty="0" smtClean="0">
                <a:solidFill>
                  <a:prstClr val="black"/>
                </a:solidFill>
                <a:cs typeface="Arial" panose="020B0604020202020204" pitchFamily="34" charset="0"/>
              </a:rPr>
              <a:t>students </a:t>
            </a:r>
            <a:endParaRPr lang="en-US" sz="1100" i="1" dirty="0"/>
          </a:p>
        </p:txBody>
      </p:sp>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71"/>
          <a:stretch/>
        </p:blipFill>
        <p:spPr bwMode="auto">
          <a:xfrm>
            <a:off x="238604" y="3352800"/>
            <a:ext cx="1739747" cy="1307837"/>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538" b="17040"/>
          <a:stretch/>
        </p:blipFill>
        <p:spPr bwMode="auto">
          <a:xfrm>
            <a:off x="2051080" y="3352800"/>
            <a:ext cx="1987520" cy="1307837"/>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0" name="Slide Number Placeholder 8"/>
          <p:cNvSpPr>
            <a:spLocks noGrp="1"/>
          </p:cNvSpPr>
          <p:nvPr>
            <p:ph type="sldNum" sz="quarter" idx="4294967295"/>
          </p:nvPr>
        </p:nvSpPr>
        <p:spPr>
          <a:xfrm>
            <a:off x="8767763" y="6553200"/>
            <a:ext cx="376237" cy="238125"/>
          </a:xfrm>
          <a:prstGeom prst="rect">
            <a:avLst/>
          </a:prstGeom>
        </p:spPr>
        <p:txBody>
          <a:bodyPr/>
          <a:lstStyle/>
          <a:p>
            <a:pPr>
              <a:defRPr/>
            </a:pPr>
            <a:fld id="{0E35970C-66DA-42B4-8591-6E363A3B576E}" type="slidenum">
              <a:rPr lang="en-US" smtClean="0"/>
              <a:pPr>
                <a:defRPr/>
              </a:pPr>
              <a:t>35</a:t>
            </a:fld>
            <a:endParaRPr lang="en-US"/>
          </a:p>
        </p:txBody>
      </p:sp>
      <p:sp>
        <p:nvSpPr>
          <p:cNvPr id="4" name="Rectangle 3"/>
          <p:cNvSpPr/>
          <p:nvPr/>
        </p:nvSpPr>
        <p:spPr>
          <a:xfrm>
            <a:off x="0" y="5205660"/>
            <a:ext cx="9144000" cy="142374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5248389"/>
            <a:ext cx="8763000" cy="1323439"/>
          </a:xfrm>
          <a:prstGeom prst="rect">
            <a:avLst/>
          </a:prstGeom>
          <a:noFill/>
        </p:spPr>
        <p:txBody>
          <a:bodyPr wrap="square" rtlCol="0">
            <a:spAutoFit/>
          </a:bodyPr>
          <a:lstStyle/>
          <a:p>
            <a:r>
              <a:rPr lang="en-US" sz="2000" dirty="0" smtClean="0"/>
              <a:t>EPR provides data in regimes of relevance to mainline magnetic confinement and materials science efforts, supports validation and verification efforts, and contributes to discovery science. MST increases fundamental understanding of the RFP configuration and has an important place in V&amp;V and discovery science. </a:t>
            </a:r>
            <a:endParaRPr lang="en-US" sz="2000" dirty="0"/>
          </a:p>
        </p:txBody>
      </p:sp>
    </p:spTree>
    <p:extLst>
      <p:ext uri="{BB962C8B-B14F-4D97-AF65-F5344CB8AC3E}">
        <p14:creationId xmlns:p14="http://schemas.microsoft.com/office/powerpoint/2010/main" val="275022716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443785"/>
            <a:ext cx="9144000" cy="1185615"/>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txBox="1">
            <a:spLocks/>
          </p:cNvSpPr>
          <p:nvPr/>
        </p:nvSpPr>
        <p:spPr bwMode="auto">
          <a:xfrm>
            <a:off x="2801568" y="104236"/>
            <a:ext cx="6266871"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lgn="r" eaLnBrk="0" hangingPunct="0">
              <a:defRPr/>
            </a:pPr>
            <a:r>
              <a:rPr lang="en-US" sz="2400" i="1" kern="0" dirty="0" smtClean="0">
                <a:solidFill>
                  <a:schemeClr val="bg1"/>
                </a:solidFill>
                <a:effectLst>
                  <a:outerShdw blurRad="38100" dist="38100" dir="2700000" algn="tl">
                    <a:srgbClr val="000000">
                      <a:alpha val="43137"/>
                    </a:srgbClr>
                  </a:outerShdw>
                </a:effectLst>
              </a:rPr>
              <a:t>Diagnostics</a:t>
            </a:r>
            <a:endParaRPr lang="en-US" sz="2400" i="1" kern="0" dirty="0">
              <a:solidFill>
                <a:schemeClr val="bg1"/>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267200" y="1375430"/>
            <a:ext cx="4572000" cy="5783539"/>
          </a:xfrm>
        </p:spPr>
        <p:txBody>
          <a:bodyPr>
            <a:normAutofit/>
          </a:bodyPr>
          <a:lstStyle/>
          <a:p>
            <a:pPr marL="0" lvl="1" indent="0" algn="ctr">
              <a:buNone/>
              <a:defRPr/>
            </a:pPr>
            <a:r>
              <a:rPr lang="en-US" sz="2000" b="1" dirty="0" smtClean="0"/>
              <a:t>FY 2015 budget highlights</a:t>
            </a:r>
          </a:p>
          <a:p>
            <a:pPr marL="0" lvl="1" indent="0" algn="ctr">
              <a:buNone/>
              <a:defRPr/>
            </a:pPr>
            <a:endParaRPr lang="en-US" sz="1000" b="1" u="sng" dirty="0" smtClean="0"/>
          </a:p>
          <a:p>
            <a:pPr marL="0" lvl="1" indent="0">
              <a:spcBef>
                <a:spcPts val="0"/>
              </a:spcBef>
              <a:buNone/>
              <a:defRPr/>
            </a:pPr>
            <a:r>
              <a:rPr lang="en-US" sz="1600" b="1" dirty="0" smtClean="0">
                <a:cs typeface="Arial" panose="020B0604020202020204" pitchFamily="34" charset="0"/>
              </a:rPr>
              <a:t>Diagnostics</a:t>
            </a:r>
            <a:r>
              <a:rPr lang="en-US" sz="1600" dirty="0" smtClean="0">
                <a:cs typeface="Arial" panose="020B0604020202020204" pitchFamily="34" charset="0"/>
              </a:rPr>
              <a:t>: </a:t>
            </a:r>
            <a:r>
              <a:rPr lang="en-US" sz="1600" dirty="0" smtClean="0"/>
              <a:t>Efforts will continue on developing innovative techniques to address current and emerging measurement needs in the FES program. A community-informed planning activity will be undertaken to assess the need for long pulse, plasma control, disruption, and burning plasma diagnostics.</a:t>
            </a:r>
            <a:endParaRPr lang="en-US" sz="1600" dirty="0" smtClean="0">
              <a:cs typeface="Arial" panose="020B0604020202020204" pitchFamily="34" charset="0"/>
            </a:endParaRPr>
          </a:p>
        </p:txBody>
      </p:sp>
      <p:sp>
        <p:nvSpPr>
          <p:cNvPr id="7" name="TextBox 6"/>
          <p:cNvSpPr txBox="1"/>
          <p:nvPr/>
        </p:nvSpPr>
        <p:spPr>
          <a:xfrm>
            <a:off x="152400" y="5562600"/>
            <a:ext cx="8763000" cy="1015663"/>
          </a:xfrm>
          <a:prstGeom prst="rect">
            <a:avLst/>
          </a:prstGeom>
          <a:noFill/>
        </p:spPr>
        <p:txBody>
          <a:bodyPr wrap="square" rtlCol="0">
            <a:spAutoFit/>
          </a:bodyPr>
          <a:lstStyle/>
          <a:p>
            <a:r>
              <a:rPr lang="en-US" sz="2000" dirty="0" smtClean="0"/>
              <a:t>Diagnostics, the scientific instruments used to make detailed measurements of the behavior of plasmas, are key to advancing our ability to predict and control the behavior of fusion plasmas.</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1315889524"/>
              </p:ext>
            </p:extLst>
          </p:nvPr>
        </p:nvGraphicFramePr>
        <p:xfrm>
          <a:off x="228600" y="1371600"/>
          <a:ext cx="3657600" cy="957020"/>
        </p:xfrm>
        <a:graphic>
          <a:graphicData uri="http://schemas.openxmlformats.org/drawingml/2006/table">
            <a:tbl>
              <a:tblPr firstRow="1" bandRow="1">
                <a:tableStyleId>{5C22544A-7EE6-4342-B048-85BDC9FD1C3A}</a:tableStyleId>
              </a:tblPr>
              <a:tblGrid>
                <a:gridCol w="1219200"/>
                <a:gridCol w="1219200"/>
                <a:gridCol w="1219200"/>
              </a:tblGrid>
              <a:tr h="586180">
                <a:tc>
                  <a:txBody>
                    <a:bodyPr/>
                    <a:lstStyle/>
                    <a:p>
                      <a:endParaRPr lang="en-US" sz="1400" b="1" dirty="0">
                        <a:solidFill>
                          <a:schemeClr val="bg1"/>
                        </a:solidFill>
                      </a:endParaRPr>
                    </a:p>
                  </a:txBody>
                  <a:tcPr/>
                </a:tc>
                <a:tc>
                  <a:txBody>
                    <a:bodyPr/>
                    <a:lstStyle/>
                    <a:p>
                      <a:r>
                        <a:rPr lang="en-US" sz="1400" b="1" dirty="0" smtClean="0">
                          <a:solidFill>
                            <a:schemeClr val="bg1"/>
                          </a:solidFill>
                        </a:rPr>
                        <a:t>FY’14 Current</a:t>
                      </a:r>
                      <a:endParaRPr lang="en-US" sz="1400" b="1" dirty="0">
                        <a:solidFill>
                          <a:schemeClr val="bg1"/>
                        </a:solidFill>
                      </a:endParaRPr>
                    </a:p>
                  </a:txBody>
                  <a:tcPr/>
                </a:tc>
                <a:tc>
                  <a:txBody>
                    <a:bodyPr/>
                    <a:lstStyle/>
                    <a:p>
                      <a:r>
                        <a:rPr lang="en-US" sz="1400" b="1" dirty="0" smtClean="0">
                          <a:solidFill>
                            <a:schemeClr val="bg1"/>
                          </a:solidFill>
                        </a:rPr>
                        <a:t>FY’15</a:t>
                      </a:r>
                      <a:r>
                        <a:rPr lang="en-US" sz="1400" b="1" baseline="0" dirty="0" smtClean="0">
                          <a:solidFill>
                            <a:schemeClr val="bg1"/>
                          </a:solidFill>
                        </a:rPr>
                        <a:t> </a:t>
                      </a:r>
                      <a:r>
                        <a:rPr lang="en-US" sz="1400" b="1" dirty="0" smtClean="0">
                          <a:solidFill>
                            <a:schemeClr val="bg1"/>
                          </a:solidFill>
                        </a:rPr>
                        <a:t>CONG Request</a:t>
                      </a:r>
                      <a:endParaRPr lang="en-US" sz="1400" b="1" dirty="0">
                        <a:solidFill>
                          <a:schemeClr val="bg1"/>
                        </a:solidFill>
                      </a:endParaRPr>
                    </a:p>
                  </a:txBody>
                  <a:tcPr/>
                </a:tc>
              </a:tr>
              <a:tr h="370840">
                <a:tc>
                  <a:txBody>
                    <a:bodyPr/>
                    <a:lstStyle/>
                    <a:p>
                      <a:r>
                        <a:rPr lang="en-US" sz="1600" dirty="0" smtClean="0"/>
                        <a:t>Diagnostics</a:t>
                      </a:r>
                      <a:endParaRPr lang="en-US" sz="1600" dirty="0"/>
                    </a:p>
                  </a:txBody>
                  <a:tcPr/>
                </a:tc>
                <a:tc>
                  <a:txBody>
                    <a:bodyPr/>
                    <a:lstStyle/>
                    <a:p>
                      <a:r>
                        <a:rPr lang="en-US" sz="1600" dirty="0" smtClean="0"/>
                        <a:t>3,500</a:t>
                      </a:r>
                      <a:endParaRPr lang="en-US" sz="1600" dirty="0"/>
                    </a:p>
                  </a:txBody>
                  <a:tcPr/>
                </a:tc>
                <a:tc>
                  <a:txBody>
                    <a:bodyPr/>
                    <a:lstStyle/>
                    <a:p>
                      <a:r>
                        <a:rPr lang="en-US" sz="1600" dirty="0" smtClean="0"/>
                        <a:t>3,575</a:t>
                      </a:r>
                      <a:endParaRPr lang="en-US" sz="1600" dirty="0"/>
                    </a:p>
                  </a:txBody>
                  <a:tcPr/>
                </a:tc>
              </a:tr>
            </a:tbl>
          </a:graphicData>
        </a:graphic>
      </p:graphicFrame>
      <p:sp>
        <p:nvSpPr>
          <p:cNvPr id="9" name="Slide Number Placeholder 8"/>
          <p:cNvSpPr>
            <a:spLocks noGrp="1"/>
          </p:cNvSpPr>
          <p:nvPr>
            <p:ph type="sldNum" sz="quarter" idx="4294967295"/>
          </p:nvPr>
        </p:nvSpPr>
        <p:spPr>
          <a:xfrm>
            <a:off x="8767763" y="6553200"/>
            <a:ext cx="376237" cy="238125"/>
          </a:xfrm>
          <a:prstGeom prst="rect">
            <a:avLst/>
          </a:prstGeom>
        </p:spPr>
        <p:txBody>
          <a:bodyPr/>
          <a:lstStyle/>
          <a:p>
            <a:pPr>
              <a:defRPr/>
            </a:pPr>
            <a:fld id="{0E35970C-66DA-42B4-8591-6E363A3B576E}" type="slidenum">
              <a:rPr lang="en-US" smtClean="0"/>
              <a:pPr>
                <a:defRPr/>
              </a:pPr>
              <a:t>36</a:t>
            </a:fld>
            <a:endParaRPr lang="en-US"/>
          </a:p>
        </p:txBody>
      </p:sp>
      <p:sp>
        <p:nvSpPr>
          <p:cNvPr id="10" name="Slide Number Placeholder 8"/>
          <p:cNvSpPr>
            <a:spLocks noGrp="1"/>
          </p:cNvSpPr>
          <p:nvPr>
            <p:ph type="sldNum" sz="quarter" idx="4294967295"/>
          </p:nvPr>
        </p:nvSpPr>
        <p:spPr>
          <a:xfrm>
            <a:off x="8767763" y="6553200"/>
            <a:ext cx="376237" cy="238125"/>
          </a:xfrm>
          <a:prstGeom prst="rect">
            <a:avLst/>
          </a:prstGeom>
        </p:spPr>
        <p:txBody>
          <a:bodyPr/>
          <a:lstStyle/>
          <a:p>
            <a:pPr>
              <a:defRPr/>
            </a:pPr>
            <a:fld id="{0E35970C-66DA-42B4-8591-6E363A3B576E}" type="slidenum">
              <a:rPr lang="en-US" smtClean="0"/>
              <a:pPr>
                <a:defRPr/>
              </a:pPr>
              <a:t>36</a:t>
            </a:fld>
            <a:endParaRPr lang="en-US"/>
          </a:p>
        </p:txBody>
      </p:sp>
      <p:sp>
        <p:nvSpPr>
          <p:cNvPr id="11" name="TextBox 10"/>
          <p:cNvSpPr txBox="1"/>
          <p:nvPr/>
        </p:nvSpPr>
        <p:spPr>
          <a:xfrm>
            <a:off x="0" y="6596390"/>
            <a:ext cx="9144000" cy="261610"/>
          </a:xfrm>
          <a:prstGeom prst="rect">
            <a:avLst/>
          </a:prstGeom>
          <a:solidFill>
            <a:schemeClr val="bg1">
              <a:lumMod val="95000"/>
            </a:schemeClr>
          </a:solidFill>
          <a:ln>
            <a:solidFill>
              <a:schemeClr val="bg1">
                <a:lumMod val="85000"/>
              </a:schemeClr>
            </a:solidFill>
          </a:ln>
        </p:spPr>
        <p:txBody>
          <a:bodyPr wrap="square" rtlCol="0">
            <a:spAutoFit/>
          </a:bodyPr>
          <a:lstStyle/>
          <a:p>
            <a:pPr algn="ctr">
              <a:spcAft>
                <a:spcPts val="300"/>
              </a:spcAft>
            </a:pPr>
            <a:r>
              <a:rPr lang="en-US" sz="1100" i="1" dirty="0" smtClean="0">
                <a:solidFill>
                  <a:prstClr val="black"/>
                </a:solidFill>
                <a:cs typeface="Arial" panose="020B0604020202020204" pitchFamily="34" charset="0"/>
              </a:rPr>
              <a:t>Diagnostics Involves: approx. 12 graduate students, </a:t>
            </a:r>
            <a:r>
              <a:rPr lang="en-US" sz="1100" i="1" dirty="0">
                <a:solidFill>
                  <a:prstClr val="black"/>
                </a:solidFill>
                <a:cs typeface="Arial" panose="020B0604020202020204" pitchFamily="34" charset="0"/>
              </a:rPr>
              <a:t>2</a:t>
            </a:r>
            <a:r>
              <a:rPr lang="en-US" sz="1100" i="1" dirty="0" smtClean="0">
                <a:solidFill>
                  <a:prstClr val="black"/>
                </a:solidFill>
                <a:cs typeface="Arial" panose="020B0604020202020204" pitchFamily="34" charset="0"/>
              </a:rPr>
              <a:t> postdocs </a:t>
            </a:r>
            <a:endParaRPr lang="en-US" sz="1100" i="1" dirty="0"/>
          </a:p>
        </p:txBody>
      </p:sp>
      <p:pic>
        <p:nvPicPr>
          <p:cNvPr id="12"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l="2264" b="27709"/>
          <a:stretch/>
        </p:blipFill>
        <p:spPr bwMode="auto">
          <a:xfrm>
            <a:off x="2587077" y="2590801"/>
            <a:ext cx="1256156" cy="1628476"/>
          </a:xfrm>
          <a:prstGeom prst="rect">
            <a:avLst/>
          </a:prstGeom>
          <a:noFill/>
          <a:ln w="15875">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12"/>
          <p:cNvPicPr>
            <a:picLocks noChangeAspect="1" noChangeArrowheads="1"/>
          </p:cNvPicPr>
          <p:nvPr/>
        </p:nvPicPr>
        <p:blipFill>
          <a:blip r:embed="rId4" cstate="print"/>
          <a:srcRect/>
          <a:stretch>
            <a:fillRect/>
          </a:stretch>
        </p:blipFill>
        <p:spPr bwMode="auto">
          <a:xfrm>
            <a:off x="228600" y="2590800"/>
            <a:ext cx="2194222" cy="1628476"/>
          </a:xfrm>
          <a:prstGeom prst="rect">
            <a:avLst/>
          </a:prstGeom>
          <a:noFill/>
          <a:ln w="15875" cmpd="dbl">
            <a:solidFill>
              <a:schemeClr val="tx1"/>
            </a:solidFill>
            <a:miter lim="800000"/>
            <a:headEnd/>
            <a:tailEnd/>
          </a:ln>
          <a:effectLst>
            <a:outerShdw blurRad="50800" dist="38100" dir="8100000" algn="tr" rotWithShape="0">
              <a:prstClr val="black">
                <a:alpha val="40000"/>
              </a:prstClr>
            </a:outerShdw>
          </a:effectLst>
        </p:spPr>
      </p:pic>
      <p:sp>
        <p:nvSpPr>
          <p:cNvPr id="14" name="TextBox 19"/>
          <p:cNvSpPr txBox="1"/>
          <p:nvPr/>
        </p:nvSpPr>
        <p:spPr>
          <a:xfrm>
            <a:off x="228599" y="4319889"/>
            <a:ext cx="2194223" cy="246221"/>
          </a:xfrm>
          <a:prstGeom prst="rect">
            <a:avLst/>
          </a:prstGeom>
          <a:solidFill>
            <a:schemeClr val="accent6">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00" b="1" dirty="0" smtClean="0"/>
              <a:t>Faraday-Effect </a:t>
            </a:r>
            <a:r>
              <a:rPr lang="en-US" sz="1000" b="1" dirty="0" err="1" smtClean="0"/>
              <a:t>Polarimetry</a:t>
            </a:r>
            <a:endParaRPr lang="en-US" sz="1000" b="1" dirty="0"/>
          </a:p>
        </p:txBody>
      </p:sp>
      <p:sp>
        <p:nvSpPr>
          <p:cNvPr id="15" name="TextBox 14"/>
          <p:cNvSpPr txBox="1"/>
          <p:nvPr/>
        </p:nvSpPr>
        <p:spPr>
          <a:xfrm>
            <a:off x="2286000" y="4299901"/>
            <a:ext cx="1762419" cy="246221"/>
          </a:xfrm>
          <a:prstGeom prst="rect">
            <a:avLst/>
          </a:prstGeom>
          <a:solidFill>
            <a:schemeClr val="accent6">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000" b="1" dirty="0" smtClean="0"/>
              <a:t>Heavy Ion Beam Probe (HIBP)</a:t>
            </a:r>
            <a:endParaRPr lang="en-US" sz="1000" b="1" dirty="0"/>
          </a:p>
        </p:txBody>
      </p:sp>
    </p:spTree>
    <p:extLst>
      <p:ext uri="{BB962C8B-B14F-4D97-AF65-F5344CB8AC3E}">
        <p14:creationId xmlns:p14="http://schemas.microsoft.com/office/powerpoint/2010/main" val="239444061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82030" y="1600200"/>
            <a:ext cx="7772400" cy="1470025"/>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3200" kern="1200">
                <a:solidFill>
                  <a:schemeClr val="bg1">
                    <a:lumMod val="95000"/>
                  </a:schemeClr>
                </a:solidFill>
                <a:latin typeface="+mj-lt"/>
                <a:ea typeface="+mj-ea"/>
                <a:cs typeface="+mj-cs"/>
              </a:defRPr>
            </a:lvl1pPr>
          </a:lstStyle>
          <a:p>
            <a:pPr algn="l"/>
            <a:r>
              <a:rPr lang="en-US" sz="4400" b="1" i="1" dirty="0" smtClean="0">
                <a:ln>
                  <a:solidFill>
                    <a:schemeClr val="accent1">
                      <a:lumMod val="50000"/>
                    </a:schemeClr>
                  </a:solidFill>
                </a:ln>
                <a:solidFill>
                  <a:schemeClr val="accent1">
                    <a:lumMod val="75000"/>
                  </a:schemeClr>
                </a:solidFill>
                <a:latin typeface="+mn-lt"/>
                <a:cs typeface="Arial" pitchFamily="34" charset="0"/>
              </a:rPr>
              <a:t>Proposed budget restructuring for Fusion Energy Sciences</a:t>
            </a:r>
            <a:endParaRPr lang="en-US" sz="4400" b="1" i="1" dirty="0">
              <a:ln>
                <a:solidFill>
                  <a:schemeClr val="accent1">
                    <a:lumMod val="50000"/>
                  </a:schemeClr>
                </a:solidFill>
              </a:ln>
              <a:solidFill>
                <a:schemeClr val="accent1">
                  <a:lumMod val="75000"/>
                </a:schemeClr>
              </a:solidFill>
              <a:latin typeface="+mn-lt"/>
              <a:cs typeface="Arial" pitchFamily="34" charset="0"/>
            </a:endParaRPr>
          </a:p>
        </p:txBody>
      </p:sp>
      <p:sp>
        <p:nvSpPr>
          <p:cNvPr id="15" name="TextBox 14"/>
          <p:cNvSpPr txBox="1"/>
          <p:nvPr/>
        </p:nvSpPr>
        <p:spPr>
          <a:xfrm>
            <a:off x="430520" y="3300844"/>
            <a:ext cx="8408680" cy="1261884"/>
          </a:xfrm>
          <a:prstGeom prst="rect">
            <a:avLst/>
          </a:prstGeom>
          <a:noFill/>
        </p:spPr>
        <p:txBody>
          <a:bodyPr wrap="square" rtlCol="0">
            <a:spAutoFit/>
          </a:bodyPr>
          <a:lstStyle/>
          <a:p>
            <a:pPr>
              <a:spcAft>
                <a:spcPts val="1200"/>
              </a:spcAft>
            </a:pPr>
            <a:r>
              <a:rPr lang="en-US" sz="2000" b="1" dirty="0" smtClean="0">
                <a:latin typeface="Arial" panose="020B0604020202020204" pitchFamily="34" charset="0"/>
                <a:cs typeface="Arial" panose="020B0604020202020204" pitchFamily="34" charset="0"/>
              </a:rPr>
              <a:t>OBJECTIVES</a:t>
            </a:r>
            <a:endParaRPr lang="en-US" sz="2000" dirty="0" smtClean="0">
              <a:latin typeface="Arial" panose="020B0604020202020204" pitchFamily="34" charset="0"/>
              <a:cs typeface="Arial" panose="020B0604020202020204" pitchFamily="34" charset="0"/>
            </a:endParaRPr>
          </a:p>
          <a:p>
            <a:pPr marL="457200" indent="-274320">
              <a:spcAft>
                <a:spcPts val="1200"/>
              </a:spcAft>
              <a:buFont typeface="Arial" pitchFamily="34" charset="0"/>
              <a:buChar char="•"/>
            </a:pPr>
            <a:r>
              <a:rPr lang="en-US" i="1" dirty="0" smtClean="0">
                <a:cs typeface="Arial" panose="020B0604020202020204" pitchFamily="34" charset="0"/>
              </a:rPr>
              <a:t>Construct new budget categories that help tell the story for the FES program</a:t>
            </a:r>
            <a:endParaRPr lang="en-US" i="1" dirty="0">
              <a:cs typeface="Arial" panose="020B0604020202020204" pitchFamily="34" charset="0"/>
            </a:endParaRPr>
          </a:p>
          <a:p>
            <a:pPr marL="457200" indent="-274320">
              <a:spcAft>
                <a:spcPts val="1200"/>
              </a:spcAft>
              <a:buFont typeface="Arial" pitchFamily="34" charset="0"/>
              <a:buChar char="•"/>
            </a:pPr>
            <a:r>
              <a:rPr lang="en-US" i="1" dirty="0" smtClean="0">
                <a:cs typeface="Arial" panose="020B0604020202020204" pitchFamily="34" charset="0"/>
              </a:rPr>
              <a:t>Refocus the perspective as we enter the “burning plasma era” with ITER</a:t>
            </a:r>
          </a:p>
        </p:txBody>
      </p:sp>
      <p:sp>
        <p:nvSpPr>
          <p:cNvPr id="3" name="Slide Number Placeholder 2"/>
          <p:cNvSpPr>
            <a:spLocks noGrp="1"/>
          </p:cNvSpPr>
          <p:nvPr>
            <p:ph type="sldNum" sz="quarter" idx="12"/>
          </p:nvPr>
        </p:nvSpPr>
        <p:spPr/>
        <p:txBody>
          <a:bodyPr/>
          <a:lstStyle/>
          <a:p>
            <a:fld id="{4D209A34-5889-4E16-8BD0-8C9F0C75090B}" type="slidenum">
              <a:rPr lang="en-US" smtClean="0"/>
              <a:pPr/>
              <a:t>37</a:t>
            </a:fld>
            <a:endParaRPr lang="en-US"/>
          </a:p>
        </p:txBody>
      </p:sp>
      <p:sp>
        <p:nvSpPr>
          <p:cNvPr id="5"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37</a:t>
            </a:fld>
            <a:endParaRPr lang="en-US"/>
          </a:p>
        </p:txBody>
      </p:sp>
    </p:spTree>
    <p:extLst>
      <p:ext uri="{BB962C8B-B14F-4D97-AF65-F5344CB8AC3E}">
        <p14:creationId xmlns:p14="http://schemas.microsoft.com/office/powerpoint/2010/main" val="2900784048"/>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6660297" cy="914400"/>
          </a:xfrm>
        </p:spPr>
        <p:txBody>
          <a:bodyPr>
            <a:normAutofit/>
          </a:bodyPr>
          <a:lstStyle/>
          <a:p>
            <a:r>
              <a:rPr lang="en-US" i="1" dirty="0" smtClean="0">
                <a:cs typeface="Arial" panose="020B0604020202020204" pitchFamily="34" charset="0"/>
              </a:rPr>
              <a:t>Comparison of budget categories</a:t>
            </a:r>
            <a:endParaRPr lang="en-US" i="1" dirty="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871080427"/>
              </p:ext>
            </p:extLst>
          </p:nvPr>
        </p:nvGraphicFramePr>
        <p:xfrm>
          <a:off x="152400" y="1666161"/>
          <a:ext cx="2209800" cy="4943475"/>
        </p:xfrm>
        <a:graphic>
          <a:graphicData uri="http://schemas.openxmlformats.org/drawingml/2006/table">
            <a:tbl>
              <a:tblPr firstRow="1" bandRow="1">
                <a:tableStyleId>{5940675A-B579-460E-94D1-54222C63F5DA}</a:tableStyleId>
              </a:tblPr>
              <a:tblGrid>
                <a:gridCol w="2209800"/>
              </a:tblGrid>
              <a:tr h="371475">
                <a:tc>
                  <a:txBody>
                    <a:bodyPr/>
                    <a:lstStyle/>
                    <a:p>
                      <a:r>
                        <a:rPr lang="en-US" sz="1400" b="1" dirty="0" smtClean="0">
                          <a:solidFill>
                            <a:srgbClr val="007005"/>
                          </a:solidFill>
                          <a:latin typeface="Arial" panose="020B0604020202020204" pitchFamily="34" charset="0"/>
                          <a:cs typeface="Arial" panose="020B0604020202020204" pitchFamily="34" charset="0"/>
                        </a:rPr>
                        <a:t>SCIENCE</a:t>
                      </a:r>
                      <a:endParaRPr lang="en-US" sz="1200" b="1" dirty="0">
                        <a:solidFill>
                          <a:srgbClr val="007005"/>
                        </a:solidFill>
                        <a:latin typeface="Arial" panose="020B0604020202020204" pitchFamily="34" charset="0"/>
                        <a:cs typeface="Arial" panose="020B0604020202020204" pitchFamily="34" charset="0"/>
                      </a:endParaRPr>
                    </a:p>
                  </a:txBody>
                  <a:tcPr/>
                </a:tc>
              </a:tr>
              <a:tr h="257175">
                <a:tc>
                  <a:txBody>
                    <a:bodyPr/>
                    <a:lstStyle/>
                    <a:p>
                      <a:pPr marL="176213" indent="0"/>
                      <a:r>
                        <a:rPr lang="en-US" sz="1200" dirty="0" smtClean="0">
                          <a:latin typeface="Arial" panose="020B0604020202020204" pitchFamily="34" charset="0"/>
                          <a:cs typeface="Arial" panose="020B0604020202020204" pitchFamily="34" charset="0"/>
                        </a:rPr>
                        <a:t>DIII--D Research</a:t>
                      </a:r>
                      <a:endParaRPr lang="en-US" sz="1200" dirty="0">
                        <a:latin typeface="Arial" panose="020B0604020202020204" pitchFamily="34" charset="0"/>
                        <a:cs typeface="Arial" panose="020B0604020202020204" pitchFamily="34" charset="0"/>
                      </a:endParaRPr>
                    </a:p>
                  </a:txBody>
                  <a:tcPr/>
                </a:tc>
              </a:tr>
              <a:tr h="211455">
                <a:tc>
                  <a:txBody>
                    <a:bodyPr/>
                    <a:lstStyle/>
                    <a:p>
                      <a:pPr marL="176213" indent="0"/>
                      <a:r>
                        <a:rPr lang="en-US" sz="1200" dirty="0" smtClean="0">
                          <a:latin typeface="Arial" panose="020B0604020202020204" pitchFamily="34" charset="0"/>
                          <a:cs typeface="Arial" panose="020B0604020202020204" pitchFamily="34" charset="0"/>
                        </a:rPr>
                        <a:t>C-Mod Research</a:t>
                      </a:r>
                      <a:endParaRPr lang="en-US" sz="1200" dirty="0">
                        <a:latin typeface="Arial" panose="020B0604020202020204" pitchFamily="34" charset="0"/>
                        <a:cs typeface="Arial" panose="020B0604020202020204" pitchFamily="34" charset="0"/>
                      </a:endParaRPr>
                    </a:p>
                  </a:txBody>
                  <a:tcPr/>
                </a:tc>
              </a:tr>
              <a:tr h="241935">
                <a:tc>
                  <a:txBody>
                    <a:bodyPr/>
                    <a:lstStyle/>
                    <a:p>
                      <a:pPr marL="176213" indent="0"/>
                      <a:r>
                        <a:rPr lang="en-US" sz="1200" dirty="0" smtClean="0">
                          <a:latin typeface="Arial" panose="020B0604020202020204" pitchFamily="34" charset="0"/>
                          <a:cs typeface="Arial" panose="020B0604020202020204" pitchFamily="34" charset="0"/>
                        </a:rPr>
                        <a:t>International Research</a:t>
                      </a:r>
                      <a:endParaRPr lang="en-US" sz="1200" dirty="0">
                        <a:latin typeface="Arial" panose="020B0604020202020204" pitchFamily="34" charset="0"/>
                        <a:cs typeface="Arial" panose="020B0604020202020204" pitchFamily="34" charset="0"/>
                      </a:endParaRPr>
                    </a:p>
                  </a:txBody>
                  <a:tcPr/>
                </a:tc>
              </a:tr>
              <a:tr h="196215">
                <a:tc>
                  <a:txBody>
                    <a:bodyPr/>
                    <a:lstStyle/>
                    <a:p>
                      <a:pPr marL="176213" indent="0"/>
                      <a:r>
                        <a:rPr lang="en-US" sz="1200" dirty="0" smtClean="0">
                          <a:latin typeface="Arial" panose="020B0604020202020204" pitchFamily="34" charset="0"/>
                          <a:cs typeface="Arial" panose="020B0604020202020204" pitchFamily="34" charset="0"/>
                        </a:rPr>
                        <a:t>Diagnostics</a:t>
                      </a:r>
                      <a:endParaRPr lang="en-US" sz="1200" dirty="0">
                        <a:latin typeface="Arial" panose="020B0604020202020204" pitchFamily="34" charset="0"/>
                        <a:cs typeface="Arial" panose="020B0604020202020204" pitchFamily="34" charset="0"/>
                      </a:endParaRPr>
                    </a:p>
                  </a:txBody>
                  <a:tcPr/>
                </a:tc>
              </a:tr>
              <a:tr h="226695">
                <a:tc>
                  <a:txBody>
                    <a:bodyPr/>
                    <a:lstStyle/>
                    <a:p>
                      <a:pPr marL="176213" indent="0"/>
                      <a:r>
                        <a:rPr lang="en-US" sz="1200" dirty="0" smtClean="0">
                          <a:latin typeface="Arial" panose="020B0604020202020204" pitchFamily="34" charset="0"/>
                          <a:cs typeface="Arial" panose="020B0604020202020204" pitchFamily="34" charset="0"/>
                        </a:rPr>
                        <a:t>Other (HBCU,</a:t>
                      </a:r>
                      <a:r>
                        <a:rPr lang="en-US" sz="1200" baseline="0" dirty="0" smtClean="0">
                          <a:latin typeface="Arial" panose="020B0604020202020204" pitchFamily="34" charset="0"/>
                          <a:cs typeface="Arial" panose="020B0604020202020204" pitchFamily="34" charset="0"/>
                        </a:rPr>
                        <a:t> Education, Outreach, Reserves, etc.)</a:t>
                      </a:r>
                      <a:endParaRPr lang="en-US" sz="1200" dirty="0">
                        <a:latin typeface="Arial" panose="020B0604020202020204" pitchFamily="34" charset="0"/>
                        <a:cs typeface="Arial" panose="020B0604020202020204" pitchFamily="34" charset="0"/>
                      </a:endParaRPr>
                    </a:p>
                  </a:txBody>
                  <a:tcPr/>
                </a:tc>
              </a:tr>
              <a:tr h="257175">
                <a:tc>
                  <a:txBody>
                    <a:bodyPr/>
                    <a:lstStyle/>
                    <a:p>
                      <a:pPr marL="176213" indent="0"/>
                      <a:r>
                        <a:rPr lang="en-US" sz="1200" dirty="0" smtClean="0">
                          <a:latin typeface="Arial" panose="020B0604020202020204" pitchFamily="34" charset="0"/>
                          <a:cs typeface="Arial" panose="020B0604020202020204" pitchFamily="34" charset="0"/>
                        </a:rPr>
                        <a:t>SBIR/STTR</a:t>
                      </a:r>
                      <a:endParaRPr lang="en-US" sz="1200" dirty="0">
                        <a:latin typeface="Arial" panose="020B0604020202020204" pitchFamily="34" charset="0"/>
                        <a:cs typeface="Arial" panose="020B0604020202020204" pitchFamily="34" charset="0"/>
                      </a:endParaRPr>
                    </a:p>
                  </a:txBody>
                  <a:tcPr/>
                </a:tc>
              </a:tr>
              <a:tr h="211455">
                <a:tc>
                  <a:txBody>
                    <a:bodyPr/>
                    <a:lstStyle/>
                    <a:p>
                      <a:pPr marL="176213" indent="0"/>
                      <a:r>
                        <a:rPr lang="en-US" sz="1200" dirty="0" smtClean="0">
                          <a:latin typeface="Arial" panose="020B0604020202020204" pitchFamily="34" charset="0"/>
                          <a:cs typeface="Arial" panose="020B0604020202020204" pitchFamily="34" charset="0"/>
                        </a:rPr>
                        <a:t>NSTX</a:t>
                      </a:r>
                      <a:r>
                        <a:rPr lang="en-US" sz="1200" baseline="0" dirty="0" smtClean="0">
                          <a:latin typeface="Arial" panose="020B0604020202020204" pitchFamily="34" charset="0"/>
                          <a:cs typeface="Arial" panose="020B0604020202020204" pitchFamily="34" charset="0"/>
                        </a:rPr>
                        <a:t> Research</a:t>
                      </a:r>
                      <a:endParaRPr lang="en-US" sz="1200" dirty="0">
                        <a:latin typeface="Arial" panose="020B0604020202020204" pitchFamily="34" charset="0"/>
                        <a:cs typeface="Arial" panose="020B0604020202020204" pitchFamily="34" charset="0"/>
                      </a:endParaRPr>
                    </a:p>
                  </a:txBody>
                  <a:tcPr/>
                </a:tc>
              </a:tr>
              <a:tr h="241935">
                <a:tc>
                  <a:txBody>
                    <a:bodyPr/>
                    <a:lstStyle/>
                    <a:p>
                      <a:pPr marL="176213" indent="0"/>
                      <a:r>
                        <a:rPr lang="en-US" sz="1200" dirty="0" smtClean="0">
                          <a:latin typeface="Arial" panose="020B0604020202020204" pitchFamily="34" charset="0"/>
                          <a:cs typeface="Arial" panose="020B0604020202020204" pitchFamily="34" charset="0"/>
                        </a:rPr>
                        <a:t>Experimental Plasma Research</a:t>
                      </a:r>
                      <a:endParaRPr lang="en-US" sz="1200" dirty="0">
                        <a:latin typeface="Arial" panose="020B0604020202020204" pitchFamily="34" charset="0"/>
                        <a:cs typeface="Arial" panose="020B0604020202020204" pitchFamily="34" charset="0"/>
                      </a:endParaRPr>
                    </a:p>
                  </a:txBody>
                  <a:tcPr/>
                </a:tc>
              </a:tr>
              <a:tr h="196215">
                <a:tc>
                  <a:txBody>
                    <a:bodyPr/>
                    <a:lstStyle/>
                    <a:p>
                      <a:pPr marL="176213" indent="0"/>
                      <a:r>
                        <a:rPr lang="en-US" sz="1200" dirty="0" smtClean="0">
                          <a:latin typeface="Arial" panose="020B0604020202020204" pitchFamily="34" charset="0"/>
                          <a:cs typeface="Arial" panose="020B0604020202020204" pitchFamily="34" charset="0"/>
                        </a:rPr>
                        <a:t>High Energy Density Lab Plasmas</a:t>
                      </a:r>
                      <a:endParaRPr lang="en-US" sz="1200" dirty="0">
                        <a:latin typeface="Arial" panose="020B0604020202020204" pitchFamily="34" charset="0"/>
                        <a:cs typeface="Arial" panose="020B0604020202020204" pitchFamily="34" charset="0"/>
                      </a:endParaRPr>
                    </a:p>
                  </a:txBody>
                  <a:tcPr/>
                </a:tc>
              </a:tr>
              <a:tr h="226695">
                <a:tc>
                  <a:txBody>
                    <a:bodyPr/>
                    <a:lstStyle/>
                    <a:p>
                      <a:pPr marL="176213" indent="0"/>
                      <a:r>
                        <a:rPr lang="en-US" sz="1200" dirty="0" smtClean="0">
                          <a:latin typeface="Arial" panose="020B0604020202020204" pitchFamily="34" charset="0"/>
                          <a:cs typeface="Arial" panose="020B0604020202020204" pitchFamily="34" charset="0"/>
                        </a:rPr>
                        <a:t>MST Research</a:t>
                      </a:r>
                      <a:endParaRPr lang="en-US" sz="1200" dirty="0">
                        <a:latin typeface="Arial" panose="020B0604020202020204" pitchFamily="34" charset="0"/>
                        <a:cs typeface="Arial" panose="020B0604020202020204" pitchFamily="34" charset="0"/>
                      </a:endParaRPr>
                    </a:p>
                  </a:txBody>
                  <a:tcPr/>
                </a:tc>
              </a:tr>
              <a:tr h="180975">
                <a:tc>
                  <a:txBody>
                    <a:bodyPr/>
                    <a:lstStyle/>
                    <a:p>
                      <a:pPr marL="176213" indent="0"/>
                      <a:r>
                        <a:rPr lang="en-US" sz="1200" dirty="0" smtClean="0">
                          <a:latin typeface="Arial" panose="020B0604020202020204" pitchFamily="34" charset="0"/>
                          <a:cs typeface="Arial" panose="020B0604020202020204" pitchFamily="34" charset="0"/>
                        </a:rPr>
                        <a:t>Theory</a:t>
                      </a:r>
                      <a:endParaRPr lang="en-US" sz="1200" dirty="0">
                        <a:latin typeface="Arial" panose="020B0604020202020204" pitchFamily="34" charset="0"/>
                        <a:cs typeface="Arial" panose="020B0604020202020204" pitchFamily="34" charset="0"/>
                      </a:endParaRPr>
                    </a:p>
                  </a:txBody>
                  <a:tcPr/>
                </a:tc>
              </a:tr>
              <a:tr h="211455">
                <a:tc>
                  <a:txBody>
                    <a:bodyPr/>
                    <a:lstStyle/>
                    <a:p>
                      <a:pPr marL="176213" indent="0"/>
                      <a:r>
                        <a:rPr lang="en-US" sz="1200" dirty="0" err="1" smtClean="0">
                          <a:latin typeface="Arial" panose="020B0604020202020204" pitchFamily="34" charset="0"/>
                          <a:cs typeface="Arial" panose="020B0604020202020204" pitchFamily="34" charset="0"/>
                        </a:rPr>
                        <a:t>SciDAC</a:t>
                      </a:r>
                      <a:endParaRPr lang="en-US" sz="1200" dirty="0">
                        <a:latin typeface="Arial" panose="020B0604020202020204" pitchFamily="34" charset="0"/>
                        <a:cs typeface="Arial" panose="020B0604020202020204" pitchFamily="34" charset="0"/>
                      </a:endParaRPr>
                    </a:p>
                  </a:txBody>
                  <a:tcPr/>
                </a:tc>
              </a:tr>
              <a:tr h="241935">
                <a:tc>
                  <a:txBody>
                    <a:bodyPr/>
                    <a:lstStyle/>
                    <a:p>
                      <a:pPr marL="176213" indent="0"/>
                      <a:r>
                        <a:rPr lang="en-US" sz="1200" dirty="0" smtClean="0">
                          <a:latin typeface="Arial" panose="020B0604020202020204" pitchFamily="34" charset="0"/>
                          <a:cs typeface="Arial" panose="020B0604020202020204" pitchFamily="34" charset="0"/>
                        </a:rPr>
                        <a:t>Fusion Simulation Program</a:t>
                      </a:r>
                      <a:endParaRPr lang="en-US" sz="1200" dirty="0">
                        <a:latin typeface="Arial" panose="020B0604020202020204" pitchFamily="34" charset="0"/>
                        <a:cs typeface="Arial" panose="020B0604020202020204" pitchFamily="34" charset="0"/>
                      </a:endParaRPr>
                    </a:p>
                  </a:txBody>
                  <a:tcPr/>
                </a:tc>
              </a:tr>
              <a:tr h="371475">
                <a:tc>
                  <a:txBody>
                    <a:bodyPr/>
                    <a:lstStyle/>
                    <a:p>
                      <a:pPr marL="176213" indent="0"/>
                      <a:r>
                        <a:rPr lang="en-US" sz="1200" dirty="0" smtClean="0">
                          <a:latin typeface="Arial" panose="020B0604020202020204" pitchFamily="34" charset="0"/>
                          <a:cs typeface="Arial" panose="020B0604020202020204" pitchFamily="34" charset="0"/>
                        </a:rPr>
                        <a:t>General</a:t>
                      </a:r>
                      <a:r>
                        <a:rPr lang="en-US" sz="1200" baseline="0" dirty="0" smtClean="0">
                          <a:latin typeface="Arial" panose="020B0604020202020204" pitchFamily="34" charset="0"/>
                          <a:cs typeface="Arial" panose="020B0604020202020204" pitchFamily="34" charset="0"/>
                        </a:rPr>
                        <a:t> Plasma Science Research</a:t>
                      </a:r>
                      <a:endParaRPr lang="en-US" sz="1200" dirty="0">
                        <a:latin typeface="Arial" panose="020B0604020202020204" pitchFamily="34" charset="0"/>
                        <a:cs typeface="Arial" panose="020B0604020202020204" pitchFamily="34" charset="0"/>
                      </a:endParaRP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30904725"/>
              </p:ext>
            </p:extLst>
          </p:nvPr>
        </p:nvGraphicFramePr>
        <p:xfrm>
          <a:off x="2514600" y="1665159"/>
          <a:ext cx="2209800" cy="2017395"/>
        </p:xfrm>
        <a:graphic>
          <a:graphicData uri="http://schemas.openxmlformats.org/drawingml/2006/table">
            <a:tbl>
              <a:tblPr firstRow="1" bandRow="1">
                <a:tableStyleId>{5940675A-B579-460E-94D1-54222C63F5DA}</a:tableStyleId>
              </a:tblPr>
              <a:tblGrid>
                <a:gridCol w="2209800"/>
              </a:tblGrid>
              <a:tr h="371475">
                <a:tc>
                  <a:txBody>
                    <a:bodyPr/>
                    <a:lstStyle/>
                    <a:p>
                      <a:r>
                        <a:rPr lang="en-US" sz="1400" b="1" dirty="0" smtClean="0">
                          <a:solidFill>
                            <a:srgbClr val="007005"/>
                          </a:solidFill>
                          <a:latin typeface="Arial" panose="020B0604020202020204" pitchFamily="34" charset="0"/>
                          <a:cs typeface="Arial" panose="020B0604020202020204" pitchFamily="34" charset="0"/>
                        </a:rPr>
                        <a:t>FACILITY</a:t>
                      </a:r>
                      <a:r>
                        <a:rPr lang="en-US" sz="1400" b="1" baseline="0" dirty="0" smtClean="0">
                          <a:solidFill>
                            <a:srgbClr val="007005"/>
                          </a:solidFill>
                          <a:latin typeface="Arial" panose="020B0604020202020204" pitchFamily="34" charset="0"/>
                          <a:cs typeface="Arial" panose="020B0604020202020204" pitchFamily="34" charset="0"/>
                        </a:rPr>
                        <a:t> OPERATIONS</a:t>
                      </a:r>
                      <a:endParaRPr lang="en-US" sz="1200" b="1" dirty="0">
                        <a:solidFill>
                          <a:srgbClr val="007005"/>
                        </a:solidFill>
                        <a:latin typeface="Arial" panose="020B0604020202020204" pitchFamily="34" charset="0"/>
                        <a:cs typeface="Arial" panose="020B0604020202020204" pitchFamily="34" charset="0"/>
                      </a:endParaRPr>
                    </a:p>
                  </a:txBody>
                  <a:tcPr/>
                </a:tc>
              </a:tr>
              <a:tr h="0">
                <a:tc>
                  <a:txBody>
                    <a:bodyPr/>
                    <a:lstStyle/>
                    <a:p>
                      <a:pPr marL="176213" indent="0"/>
                      <a:r>
                        <a:rPr lang="en-US" sz="1200" dirty="0" smtClean="0">
                          <a:latin typeface="Arial" panose="020B0604020202020204" pitchFamily="34" charset="0"/>
                          <a:cs typeface="Arial" panose="020B0604020202020204" pitchFamily="34" charset="0"/>
                        </a:rPr>
                        <a:t>DIII--D Operations</a:t>
                      </a:r>
                      <a:endParaRPr lang="en-US" sz="1200" dirty="0">
                        <a:latin typeface="Arial" panose="020B0604020202020204" pitchFamily="34" charset="0"/>
                        <a:cs typeface="Arial" panose="020B0604020202020204" pitchFamily="34" charset="0"/>
                      </a:endParaRPr>
                    </a:p>
                  </a:txBody>
                  <a:tcPr/>
                </a:tc>
              </a:tr>
              <a:tr h="192405">
                <a:tc>
                  <a:txBody>
                    <a:bodyPr/>
                    <a:lstStyle/>
                    <a:p>
                      <a:pPr marL="176213" indent="0"/>
                      <a:r>
                        <a:rPr lang="en-US" sz="1200" dirty="0" smtClean="0">
                          <a:latin typeface="Arial" panose="020B0604020202020204" pitchFamily="34" charset="0"/>
                          <a:cs typeface="Arial" panose="020B0604020202020204" pitchFamily="34" charset="0"/>
                        </a:rPr>
                        <a:t>C-Mod Operations</a:t>
                      </a:r>
                      <a:endParaRPr lang="en-US" sz="1200" dirty="0">
                        <a:latin typeface="Arial" panose="020B0604020202020204" pitchFamily="34" charset="0"/>
                        <a:cs typeface="Arial" panose="020B0604020202020204" pitchFamily="34" charset="0"/>
                      </a:endParaRPr>
                    </a:p>
                  </a:txBody>
                  <a:tcPr/>
                </a:tc>
              </a:tr>
              <a:tr h="222885">
                <a:tc>
                  <a:txBody>
                    <a:bodyPr/>
                    <a:lstStyle/>
                    <a:p>
                      <a:pPr marL="176213" indent="0"/>
                      <a:r>
                        <a:rPr lang="en-US" sz="1200" dirty="0" smtClean="0">
                          <a:latin typeface="Arial" panose="020B0604020202020204" pitchFamily="34" charset="0"/>
                          <a:cs typeface="Arial" panose="020B0604020202020204" pitchFamily="34" charset="0"/>
                        </a:rPr>
                        <a:t>NSTX Operations</a:t>
                      </a:r>
                      <a:endParaRPr lang="en-US" sz="1200" dirty="0">
                        <a:latin typeface="Arial" panose="020B0604020202020204" pitchFamily="34" charset="0"/>
                        <a:cs typeface="Arial" panose="020B0604020202020204" pitchFamily="34" charset="0"/>
                      </a:endParaRPr>
                    </a:p>
                  </a:txBody>
                  <a:tcPr/>
                </a:tc>
              </a:tr>
              <a:tr h="177165">
                <a:tc>
                  <a:txBody>
                    <a:bodyPr/>
                    <a:lstStyle/>
                    <a:p>
                      <a:pPr marL="176213" indent="0"/>
                      <a:r>
                        <a:rPr lang="en-US" sz="1200" dirty="0" smtClean="0">
                          <a:latin typeface="Arial" panose="020B0604020202020204" pitchFamily="34" charset="0"/>
                          <a:cs typeface="Arial" panose="020B0604020202020204" pitchFamily="34" charset="0"/>
                        </a:rPr>
                        <a:t>NSTX Upgrade MIE</a:t>
                      </a:r>
                      <a:endParaRPr lang="en-US" sz="1200" dirty="0">
                        <a:latin typeface="Arial" panose="020B0604020202020204" pitchFamily="34" charset="0"/>
                        <a:cs typeface="Arial" panose="020B0604020202020204" pitchFamily="34" charset="0"/>
                      </a:endParaRPr>
                    </a:p>
                  </a:txBody>
                  <a:tcPr/>
                </a:tc>
              </a:tr>
              <a:tr h="207645">
                <a:tc>
                  <a:txBody>
                    <a:bodyPr/>
                    <a:lstStyle/>
                    <a:p>
                      <a:pPr marL="176213" indent="0"/>
                      <a:r>
                        <a:rPr lang="en-US" sz="1200" baseline="0" dirty="0" smtClean="0">
                          <a:latin typeface="Arial" panose="020B0604020202020204" pitchFamily="34" charset="0"/>
                          <a:cs typeface="Arial" panose="020B0604020202020204" pitchFamily="34" charset="0"/>
                        </a:rPr>
                        <a:t>Infrastructure/GPP/GPE</a:t>
                      </a:r>
                      <a:endParaRPr lang="en-US" sz="1200" dirty="0">
                        <a:latin typeface="Arial" panose="020B0604020202020204" pitchFamily="34" charset="0"/>
                        <a:cs typeface="Arial" panose="020B0604020202020204" pitchFamily="34" charset="0"/>
                      </a:endParaRPr>
                    </a:p>
                  </a:txBody>
                  <a:tcPr/>
                </a:tc>
              </a:tr>
              <a:tr h="258613">
                <a:tc>
                  <a:txBody>
                    <a:bodyPr/>
                    <a:lstStyle/>
                    <a:p>
                      <a:pPr marL="176213" indent="0"/>
                      <a:r>
                        <a:rPr lang="en-US" sz="1200" dirty="0" smtClean="0">
                          <a:latin typeface="Arial" panose="020B0604020202020204" pitchFamily="34" charset="0"/>
                          <a:cs typeface="Arial" panose="020B0604020202020204" pitchFamily="34" charset="0"/>
                        </a:rPr>
                        <a:t>ITER Line</a:t>
                      </a:r>
                      <a:r>
                        <a:rPr lang="en-US" sz="1200" baseline="0" dirty="0" smtClean="0">
                          <a:latin typeface="Arial" panose="020B0604020202020204" pitchFamily="34" charset="0"/>
                          <a:cs typeface="Arial" panose="020B0604020202020204" pitchFamily="34" charset="0"/>
                        </a:rPr>
                        <a:t> Item</a:t>
                      </a:r>
                      <a:endParaRPr lang="en-US" sz="1200" dirty="0">
                        <a:latin typeface="Arial" panose="020B0604020202020204" pitchFamily="34" charset="0"/>
                        <a:cs typeface="Arial" panose="020B0604020202020204" pitchFamily="34" charset="0"/>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20876236"/>
              </p:ext>
            </p:extLst>
          </p:nvPr>
        </p:nvGraphicFramePr>
        <p:xfrm>
          <a:off x="2514600" y="3962400"/>
          <a:ext cx="2209800" cy="1194435"/>
        </p:xfrm>
        <a:graphic>
          <a:graphicData uri="http://schemas.openxmlformats.org/drawingml/2006/table">
            <a:tbl>
              <a:tblPr firstRow="1" bandRow="1">
                <a:tableStyleId>{5940675A-B579-460E-94D1-54222C63F5DA}</a:tableStyleId>
              </a:tblPr>
              <a:tblGrid>
                <a:gridCol w="2209800"/>
              </a:tblGrid>
              <a:tr h="371475">
                <a:tc>
                  <a:txBody>
                    <a:bodyPr/>
                    <a:lstStyle/>
                    <a:p>
                      <a:r>
                        <a:rPr lang="en-US" sz="1400" b="1" dirty="0" smtClean="0">
                          <a:solidFill>
                            <a:srgbClr val="007005"/>
                          </a:solidFill>
                          <a:latin typeface="Arial" panose="020B0604020202020204" pitchFamily="34" charset="0"/>
                          <a:cs typeface="Arial" panose="020B0604020202020204" pitchFamily="34" charset="0"/>
                        </a:rPr>
                        <a:t>ENABLING R&amp;D</a:t>
                      </a:r>
                      <a:endParaRPr lang="en-US" sz="1200" b="1" dirty="0">
                        <a:solidFill>
                          <a:srgbClr val="007005"/>
                        </a:solidFill>
                        <a:latin typeface="Arial" panose="020B0604020202020204" pitchFamily="34" charset="0"/>
                        <a:cs typeface="Arial" panose="020B0604020202020204" pitchFamily="34" charset="0"/>
                      </a:endParaRPr>
                    </a:p>
                  </a:txBody>
                  <a:tcPr/>
                </a:tc>
              </a:tr>
              <a:tr h="238125">
                <a:tc>
                  <a:txBody>
                    <a:bodyPr/>
                    <a:lstStyle/>
                    <a:p>
                      <a:pPr marL="176213" indent="0"/>
                      <a:r>
                        <a:rPr lang="en-US" sz="1200" dirty="0" smtClean="0">
                          <a:latin typeface="Arial" panose="020B0604020202020204" pitchFamily="34" charset="0"/>
                          <a:cs typeface="Arial" panose="020B0604020202020204" pitchFamily="34" charset="0"/>
                        </a:rPr>
                        <a:t>Plasma Technology</a:t>
                      </a:r>
                      <a:endParaRPr lang="en-US" sz="1200" dirty="0">
                        <a:latin typeface="Arial" panose="020B0604020202020204" pitchFamily="34" charset="0"/>
                        <a:cs typeface="Arial" panose="020B0604020202020204" pitchFamily="34" charset="0"/>
                      </a:endParaRPr>
                    </a:p>
                  </a:txBody>
                  <a:tcPr/>
                </a:tc>
              </a:tr>
              <a:tr h="268605">
                <a:tc>
                  <a:txBody>
                    <a:bodyPr/>
                    <a:lstStyle/>
                    <a:p>
                      <a:pPr marL="176213" indent="0"/>
                      <a:r>
                        <a:rPr lang="en-US" sz="1200" dirty="0" smtClean="0">
                          <a:latin typeface="Arial" panose="020B0604020202020204" pitchFamily="34" charset="0"/>
                          <a:cs typeface="Arial" panose="020B0604020202020204" pitchFamily="34" charset="0"/>
                        </a:rPr>
                        <a:t>Advanced Design Studies</a:t>
                      </a:r>
                      <a:endParaRPr lang="en-US" sz="1200" dirty="0">
                        <a:latin typeface="Arial" panose="020B0604020202020204" pitchFamily="34" charset="0"/>
                        <a:cs typeface="Arial" panose="020B0604020202020204" pitchFamily="34" charset="0"/>
                      </a:endParaRPr>
                    </a:p>
                  </a:txBody>
                  <a:tcPr/>
                </a:tc>
              </a:tr>
              <a:tr h="222885">
                <a:tc>
                  <a:txBody>
                    <a:bodyPr/>
                    <a:lstStyle/>
                    <a:p>
                      <a:pPr marL="176213" indent="0"/>
                      <a:r>
                        <a:rPr lang="en-US" sz="1200" dirty="0" smtClean="0">
                          <a:latin typeface="Arial" panose="020B0604020202020204" pitchFamily="34" charset="0"/>
                          <a:cs typeface="Arial" panose="020B0604020202020204" pitchFamily="34" charset="0"/>
                        </a:rPr>
                        <a:t>Materials Research</a:t>
                      </a:r>
                      <a:endParaRPr lang="en-US" sz="1200" dirty="0">
                        <a:latin typeface="Arial" panose="020B0604020202020204" pitchFamily="34" charset="0"/>
                        <a:cs typeface="Arial" panose="020B0604020202020204" pitchFamily="34" charset="0"/>
                      </a:endParaRPr>
                    </a:p>
                  </a:txBody>
                  <a:tcPr/>
                </a:tc>
              </a:tr>
            </a:tbl>
          </a:graphicData>
        </a:graphic>
      </p:graphicFrame>
      <p:sp>
        <p:nvSpPr>
          <p:cNvPr id="10" name="TextBox 9"/>
          <p:cNvSpPr txBox="1"/>
          <p:nvPr/>
        </p:nvSpPr>
        <p:spPr>
          <a:xfrm>
            <a:off x="1143000" y="1143000"/>
            <a:ext cx="2534668" cy="400110"/>
          </a:xfrm>
          <a:prstGeom prst="rect">
            <a:avLst/>
          </a:prstGeom>
          <a:no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Existing categories</a:t>
            </a:r>
            <a:endParaRPr lang="en-US" sz="20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5334000" y="1143000"/>
            <a:ext cx="3291286" cy="400110"/>
          </a:xfrm>
          <a:prstGeom prst="rect">
            <a:avLst/>
          </a:prstGeom>
          <a:noFill/>
        </p:spPr>
        <p:txBody>
          <a:bodyPr wrap="none" rtlCol="0">
            <a:spAutoFit/>
          </a:bodyPr>
          <a:lstStyle/>
          <a:p>
            <a:r>
              <a:rPr lang="en-US" sz="2000" b="1" dirty="0" smtClean="0">
                <a:solidFill>
                  <a:srgbClr val="C00000"/>
                </a:solidFill>
                <a:latin typeface="Arial" panose="020B0604020202020204" pitchFamily="34" charset="0"/>
                <a:cs typeface="Arial" panose="020B0604020202020204" pitchFamily="34" charset="0"/>
              </a:rPr>
              <a:t>Proposed new categories</a:t>
            </a:r>
            <a:endParaRPr lang="en-US" sz="2000" b="1" dirty="0">
              <a:solidFill>
                <a:srgbClr val="C00000"/>
              </a:solidFill>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159386914"/>
              </p:ext>
            </p:extLst>
          </p:nvPr>
        </p:nvGraphicFramePr>
        <p:xfrm>
          <a:off x="5029200" y="1602344"/>
          <a:ext cx="3803822" cy="4898174"/>
        </p:xfrm>
        <a:graphic>
          <a:graphicData uri="http://schemas.openxmlformats.org/drawingml/2006/table">
            <a:tbl>
              <a:tblPr firstRow="1" bandRow="1">
                <a:tableStyleId>{5940675A-B579-460E-94D1-54222C63F5DA}</a:tableStyleId>
              </a:tblPr>
              <a:tblGrid>
                <a:gridCol w="3803822"/>
              </a:tblGrid>
              <a:tr h="331039">
                <a:tc>
                  <a:txBody>
                    <a:bodyPr/>
                    <a:lstStyle/>
                    <a:p>
                      <a:r>
                        <a:rPr lang="en-US" sz="1400" b="1" dirty="0" smtClean="0">
                          <a:solidFill>
                            <a:srgbClr val="002060"/>
                          </a:solidFill>
                          <a:latin typeface="Arial" panose="020B0604020202020204" pitchFamily="34" charset="0"/>
                          <a:cs typeface="Arial" panose="020B0604020202020204" pitchFamily="34" charset="0"/>
                        </a:rPr>
                        <a:t>BURNING PLASMA SCIENCE:  FOUNDATIONS</a:t>
                      </a:r>
                      <a:endParaRPr lang="en-US" sz="1200" b="1" dirty="0">
                        <a:solidFill>
                          <a:srgbClr val="002060"/>
                        </a:solidFill>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Advanced Tokamak</a:t>
                      </a:r>
                      <a:endParaRPr lang="en-US" sz="1200" dirty="0">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Spherical Tokamak</a:t>
                      </a:r>
                      <a:endParaRPr lang="en-US" sz="1200" dirty="0">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Theory &amp; Simulation</a:t>
                      </a:r>
                      <a:endParaRPr lang="en-US" sz="1200" dirty="0">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GPE/GPP/Infrastructure</a:t>
                      </a:r>
                      <a:endParaRPr lang="en-US" sz="1200" dirty="0">
                        <a:latin typeface="Arial" panose="020B0604020202020204" pitchFamily="34" charset="0"/>
                        <a:cs typeface="Arial" panose="020B0604020202020204" pitchFamily="34" charset="0"/>
                      </a:endParaRPr>
                    </a:p>
                  </a:txBody>
                  <a:tcPr/>
                </a:tc>
              </a:tr>
              <a:tr h="331039">
                <a:tc>
                  <a:txBody>
                    <a:bodyPr/>
                    <a:lstStyle/>
                    <a:p>
                      <a:r>
                        <a:rPr lang="en-US" sz="1400" b="1" dirty="0" smtClean="0">
                          <a:solidFill>
                            <a:srgbClr val="002060"/>
                          </a:solidFill>
                          <a:latin typeface="Arial" panose="020B0604020202020204" pitchFamily="34" charset="0"/>
                          <a:cs typeface="Arial" panose="020B0604020202020204" pitchFamily="34" charset="0"/>
                        </a:rPr>
                        <a:t>BURNING PLASMA SCIENCE:  LONG PULSE</a:t>
                      </a:r>
                      <a:endParaRPr lang="en-US" sz="1400" b="1" dirty="0">
                        <a:solidFill>
                          <a:srgbClr val="002060"/>
                        </a:solidFill>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Long Pulse:</a:t>
                      </a:r>
                      <a:r>
                        <a:rPr lang="en-US" sz="1200" baseline="0" dirty="0" smtClean="0">
                          <a:latin typeface="Arial" panose="020B0604020202020204" pitchFamily="34" charset="0"/>
                          <a:cs typeface="Arial" panose="020B0604020202020204" pitchFamily="34" charset="0"/>
                        </a:rPr>
                        <a:t> Tokamaks</a:t>
                      </a:r>
                      <a:endParaRPr lang="en-US" sz="1200" dirty="0">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Long Pulse: </a:t>
                      </a:r>
                      <a:r>
                        <a:rPr lang="en-US" sz="1200" dirty="0" err="1" smtClean="0">
                          <a:latin typeface="Arial" panose="020B0604020202020204" pitchFamily="34" charset="0"/>
                          <a:cs typeface="Arial" panose="020B0604020202020204" pitchFamily="34" charset="0"/>
                        </a:rPr>
                        <a:t>Stellarators</a:t>
                      </a:r>
                      <a:endParaRPr lang="en-US" sz="1200" dirty="0">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Materials and Fusion Nuclear Science</a:t>
                      </a:r>
                      <a:endParaRPr lang="en-US" sz="1200" dirty="0">
                        <a:latin typeface="Arial" panose="020B0604020202020204" pitchFamily="34" charset="0"/>
                        <a:cs typeface="Arial" panose="020B0604020202020204" pitchFamily="34" charset="0"/>
                      </a:endParaRPr>
                    </a:p>
                  </a:txBody>
                  <a:tcPr/>
                </a:tc>
              </a:tr>
              <a:tr h="292774">
                <a:tc>
                  <a:txBody>
                    <a:bodyPr/>
                    <a:lstStyle/>
                    <a:p>
                      <a:pPr marL="3175"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2060"/>
                          </a:solidFill>
                          <a:latin typeface="Arial" panose="020B0604020202020204" pitchFamily="34" charset="0"/>
                          <a:cs typeface="Arial" panose="020B0604020202020204" pitchFamily="34" charset="0"/>
                        </a:rPr>
                        <a:t>BURNING PLASMA SCIENCE:  HIGH POWER</a:t>
                      </a:r>
                    </a:p>
                  </a:txBody>
                  <a:tcPr/>
                </a:tc>
              </a:tr>
              <a:tr h="263497">
                <a:tc>
                  <a:txBody>
                    <a:bodyPr/>
                    <a:lstStyle/>
                    <a:p>
                      <a:pPr marL="176213"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anose="020B0604020202020204" pitchFamily="34" charset="0"/>
                          <a:cs typeface="Arial" panose="020B0604020202020204" pitchFamily="34" charset="0"/>
                        </a:rPr>
                        <a:t>Line </a:t>
                      </a:r>
                      <a:r>
                        <a:rPr lang="en-US" sz="1200" baseline="0" dirty="0" err="1" smtClean="0">
                          <a:latin typeface="Arial" panose="020B0604020202020204" pitchFamily="34" charset="0"/>
                          <a:cs typeface="Arial" panose="020B0604020202020204" pitchFamily="34" charset="0"/>
                        </a:rPr>
                        <a:t>Iterm</a:t>
                      </a:r>
                      <a:r>
                        <a:rPr lang="en-US" sz="1200" baseline="0" dirty="0" smtClean="0">
                          <a:latin typeface="Arial" panose="020B0604020202020204" pitchFamily="34" charset="0"/>
                          <a:cs typeface="Arial" panose="020B0604020202020204" pitchFamily="34" charset="0"/>
                        </a:rPr>
                        <a:t>: US Contributions to ITER Project</a:t>
                      </a:r>
                      <a:endParaRPr lang="en-US" sz="1200" dirty="0" smtClean="0">
                        <a:latin typeface="Arial" panose="020B0604020202020204" pitchFamily="34" charset="0"/>
                        <a:cs typeface="Arial" panose="020B0604020202020204" pitchFamily="34" charset="0"/>
                      </a:endParaRPr>
                    </a:p>
                  </a:txBody>
                  <a:tcPr/>
                </a:tc>
              </a:tr>
              <a:tr h="292774">
                <a:tc>
                  <a:txBody>
                    <a:bodyPr/>
                    <a:lstStyle/>
                    <a:p>
                      <a:r>
                        <a:rPr lang="en-US" sz="1400" b="1" dirty="0" smtClean="0">
                          <a:solidFill>
                            <a:srgbClr val="002060"/>
                          </a:solidFill>
                          <a:latin typeface="Arial" panose="020B0604020202020204" pitchFamily="34" charset="0"/>
                          <a:cs typeface="Arial" panose="020B0604020202020204" pitchFamily="34" charset="0"/>
                        </a:rPr>
                        <a:t>DISCOVERY PLASMA SCIENCE</a:t>
                      </a:r>
                      <a:endParaRPr lang="en-US" sz="1400" b="1" dirty="0">
                        <a:solidFill>
                          <a:srgbClr val="002060"/>
                        </a:solidFill>
                        <a:latin typeface="Arial" panose="020B0604020202020204" pitchFamily="34" charset="0"/>
                        <a:cs typeface="Arial" panose="020B0604020202020204" pitchFamily="34" charset="0"/>
                      </a:endParaRPr>
                    </a:p>
                  </a:txBody>
                  <a:tcPr/>
                </a:tc>
              </a:tr>
              <a:tr h="263497">
                <a:tc>
                  <a:txBody>
                    <a:bodyPr/>
                    <a:lstStyle/>
                    <a:p>
                      <a:pPr marL="176213" indent="0"/>
                      <a:r>
                        <a:rPr lang="en-US" sz="1200" dirty="0" smtClean="0">
                          <a:latin typeface="Arial" panose="020B0604020202020204" pitchFamily="34" charset="0"/>
                          <a:cs typeface="Arial" panose="020B0604020202020204" pitchFamily="34" charset="0"/>
                        </a:rPr>
                        <a:t>Plasma Science Frontiers</a:t>
                      </a:r>
                      <a:endParaRPr lang="en-US" sz="1200" dirty="0">
                        <a:latin typeface="Arial" panose="020B0604020202020204" pitchFamily="34" charset="0"/>
                        <a:cs typeface="Arial" panose="020B0604020202020204" pitchFamily="34" charset="0"/>
                      </a:endParaRPr>
                    </a:p>
                  </a:txBody>
                  <a:tcPr/>
                </a:tc>
              </a:tr>
              <a:tr h="285007">
                <a:tc>
                  <a:txBody>
                    <a:bodyPr/>
                    <a:lstStyle/>
                    <a:p>
                      <a:pPr marL="176213" indent="0"/>
                      <a:r>
                        <a:rPr lang="en-US" sz="1200" dirty="0" smtClean="0">
                          <a:latin typeface="Arial" panose="020B0604020202020204" pitchFamily="34" charset="0"/>
                          <a:cs typeface="Arial" panose="020B0604020202020204" pitchFamily="34" charset="0"/>
                        </a:rPr>
                        <a:t>Measurement Innovation</a:t>
                      </a:r>
                      <a:endParaRPr lang="en-US" sz="1200" dirty="0">
                        <a:latin typeface="Arial" panose="020B0604020202020204" pitchFamily="34" charset="0"/>
                        <a:cs typeface="Arial" panose="020B0604020202020204" pitchFamily="34" charset="0"/>
                      </a:endParaRPr>
                    </a:p>
                  </a:txBody>
                  <a:tcPr/>
                </a:tc>
              </a:tr>
              <a:tr h="285007">
                <a:tc>
                  <a:txBody>
                    <a:bodyPr/>
                    <a:lstStyle/>
                    <a:p>
                      <a:pPr marL="176213" indent="0"/>
                      <a:r>
                        <a:rPr lang="en-US" sz="1200" dirty="0" smtClean="0">
                          <a:latin typeface="Arial" panose="020B0604020202020204" pitchFamily="34" charset="0"/>
                          <a:cs typeface="Arial" panose="020B0604020202020204" pitchFamily="34" charset="0"/>
                        </a:rPr>
                        <a:t>SBIR/STTR and Other</a:t>
                      </a:r>
                      <a:endParaRPr lang="en-US" sz="1200" dirty="0">
                        <a:latin typeface="Arial" panose="020B0604020202020204" pitchFamily="34" charset="0"/>
                        <a:cs typeface="Arial" panose="020B0604020202020204" pitchFamily="34" charset="0"/>
                      </a:endParaRPr>
                    </a:p>
                  </a:txBody>
                  <a:tcPr/>
                </a:tc>
              </a:tr>
            </a:tbl>
          </a:graphicData>
        </a:graphic>
      </p:graphicFrame>
      <p:cxnSp>
        <p:nvCxnSpPr>
          <p:cNvPr id="14" name="Straight Connector 13"/>
          <p:cNvCxnSpPr/>
          <p:nvPr/>
        </p:nvCxnSpPr>
        <p:spPr>
          <a:xfrm>
            <a:off x="4876800" y="1066800"/>
            <a:ext cx="0" cy="5791200"/>
          </a:xfrm>
          <a:prstGeom prst="line">
            <a:avLst/>
          </a:prstGeom>
          <a:ln w="762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4D209A34-5889-4E16-8BD0-8C9F0C75090B}" type="slidenum">
              <a:rPr lang="en-US" smtClean="0"/>
              <a:pPr/>
              <a:t>38</a:t>
            </a:fld>
            <a:endParaRPr lang="en-US"/>
          </a:p>
        </p:txBody>
      </p:sp>
      <p:sp>
        <p:nvSpPr>
          <p:cNvPr id="13"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38</a:t>
            </a:fld>
            <a:endParaRPr lang="en-US"/>
          </a:p>
        </p:txBody>
      </p:sp>
    </p:spTree>
    <p:extLst>
      <p:ext uri="{BB962C8B-B14F-4D97-AF65-F5344CB8AC3E}">
        <p14:creationId xmlns:p14="http://schemas.microsoft.com/office/powerpoint/2010/main" val="1974352506"/>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3393472252"/>
              </p:ext>
            </p:extLst>
          </p:nvPr>
        </p:nvGraphicFramePr>
        <p:xfrm>
          <a:off x="3523618" y="3741212"/>
          <a:ext cx="5514685" cy="304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p:cNvGraphicFramePr>
            <a:graphicFrameLocks/>
          </p:cNvGraphicFramePr>
          <p:nvPr>
            <p:extLst>
              <p:ext uri="{D42A27DB-BD31-4B8C-83A1-F6EECF244321}">
                <p14:modId xmlns:p14="http://schemas.microsoft.com/office/powerpoint/2010/main" val="417257029"/>
              </p:ext>
            </p:extLst>
          </p:nvPr>
        </p:nvGraphicFramePr>
        <p:xfrm>
          <a:off x="3276600" y="1158695"/>
          <a:ext cx="5867400" cy="2587153"/>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bwMode="auto">
          <a:xfrm>
            <a:off x="2593361" y="76201"/>
            <a:ext cx="6474439" cy="914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a:defRPr/>
            </a:pPr>
            <a:r>
              <a:rPr lang="en-US" sz="2800" i="1" dirty="0" smtClean="0">
                <a:ln w="6350">
                  <a:noFill/>
                </a:ln>
                <a:solidFill>
                  <a:prstClr val="white"/>
                </a:solidFill>
                <a:effectLst>
                  <a:outerShdw blurRad="38100" dist="38100" dir="2700000" algn="tl">
                    <a:srgbClr val="000000">
                      <a:alpha val="43137"/>
                    </a:srgbClr>
                  </a:outerShdw>
                </a:effectLst>
                <a:cs typeface="Arial" pitchFamily="34" charset="0"/>
              </a:rPr>
              <a:t>At a glance: FES at $416M in FY 2015</a:t>
            </a:r>
            <a:endParaRPr lang="en-US" sz="2800" i="1" dirty="0">
              <a:ln w="6350">
                <a:noFill/>
              </a:ln>
              <a:solidFill>
                <a:prstClr val="white"/>
              </a:solidFill>
              <a:effectLst>
                <a:outerShdw blurRad="38100" dist="38100" dir="2700000" algn="tl">
                  <a:srgbClr val="000000">
                    <a:alpha val="43137"/>
                  </a:srgbClr>
                </a:outerShdw>
              </a:effectLst>
              <a:cs typeface="Arial" pitchFamily="34" charset="0"/>
            </a:endParaRPr>
          </a:p>
        </p:txBody>
      </p:sp>
      <p:sp>
        <p:nvSpPr>
          <p:cNvPr id="7" name="TextBox 6"/>
          <p:cNvSpPr txBox="1"/>
          <p:nvPr/>
        </p:nvSpPr>
        <p:spPr>
          <a:xfrm>
            <a:off x="7695881" y="4004846"/>
            <a:ext cx="1305165" cy="338554"/>
          </a:xfrm>
          <a:prstGeom prst="rect">
            <a:avLst/>
          </a:prstGeom>
          <a:noFill/>
        </p:spPr>
        <p:txBody>
          <a:bodyPr wrap="none" rtlCol="0">
            <a:spAutoFit/>
          </a:bodyPr>
          <a:lstStyle/>
          <a:p>
            <a:r>
              <a:rPr lang="en-US" sz="1600" b="1" i="1" dirty="0" smtClean="0">
                <a:solidFill>
                  <a:prstClr val="black"/>
                </a:solidFill>
              </a:rPr>
              <a:t>Without ITER</a:t>
            </a:r>
            <a:endParaRPr lang="en-US" sz="1600" b="1" i="1" dirty="0">
              <a:solidFill>
                <a:prstClr val="black"/>
              </a:solidFill>
            </a:endParaRPr>
          </a:p>
        </p:txBody>
      </p:sp>
      <p:sp>
        <p:nvSpPr>
          <p:cNvPr id="28" name="TextBox 27"/>
          <p:cNvSpPr txBox="1"/>
          <p:nvPr/>
        </p:nvSpPr>
        <p:spPr>
          <a:xfrm>
            <a:off x="7305585" y="1261646"/>
            <a:ext cx="1732718" cy="338554"/>
          </a:xfrm>
          <a:prstGeom prst="rect">
            <a:avLst/>
          </a:prstGeom>
          <a:noFill/>
        </p:spPr>
        <p:txBody>
          <a:bodyPr wrap="none" rtlCol="0">
            <a:spAutoFit/>
          </a:bodyPr>
          <a:lstStyle/>
          <a:p>
            <a:r>
              <a:rPr lang="en-US" sz="1600" b="1" i="1" dirty="0" smtClean="0">
                <a:solidFill>
                  <a:prstClr val="black"/>
                </a:solidFill>
              </a:rPr>
              <a:t>Total FES program</a:t>
            </a:r>
            <a:endParaRPr lang="en-US" sz="1600" b="1" i="1" dirty="0">
              <a:solidFill>
                <a:prstClr val="black"/>
              </a:solidFill>
            </a:endParaRPr>
          </a:p>
        </p:txBody>
      </p:sp>
      <p:sp>
        <p:nvSpPr>
          <p:cNvPr id="6" name="Slide Number Placeholder 5"/>
          <p:cNvSpPr>
            <a:spLocks noGrp="1"/>
          </p:cNvSpPr>
          <p:nvPr>
            <p:ph type="sldNum" sz="quarter" idx="12"/>
          </p:nvPr>
        </p:nvSpPr>
        <p:spPr/>
        <p:txBody>
          <a:bodyPr/>
          <a:lstStyle/>
          <a:p>
            <a:pPr>
              <a:defRPr/>
            </a:pPr>
            <a:fld id="{6420D196-E796-4AF6-A663-8C2CC9A3B9E4}" type="slidenum">
              <a:rPr lang="en-US" smtClean="0">
                <a:solidFill>
                  <a:prstClr val="black">
                    <a:tint val="75000"/>
                  </a:prstClr>
                </a:solidFill>
              </a:rPr>
              <a:pPr>
                <a:defRPr/>
              </a:pPr>
              <a:t>39</a:t>
            </a:fld>
            <a:endParaRPr lang="en-US">
              <a:solidFill>
                <a:prstClr val="black">
                  <a:tint val="75000"/>
                </a:prstClr>
              </a:solidFill>
            </a:endParaRPr>
          </a:p>
        </p:txBody>
      </p:sp>
      <p:sp>
        <p:nvSpPr>
          <p:cNvPr id="9" name="Rectangle 8"/>
          <p:cNvSpPr/>
          <p:nvPr/>
        </p:nvSpPr>
        <p:spPr>
          <a:xfrm>
            <a:off x="152400" y="1295400"/>
            <a:ext cx="3810000" cy="5493812"/>
          </a:xfrm>
          <a:prstGeom prst="rect">
            <a:avLst/>
          </a:prstGeom>
        </p:spPr>
        <p:txBody>
          <a:bodyPr wrap="square">
            <a:spAutoFit/>
          </a:bodyPr>
          <a:lstStyle/>
          <a:p>
            <a:pPr>
              <a:spcAft>
                <a:spcPts val="600"/>
              </a:spcAft>
            </a:pPr>
            <a:r>
              <a:rPr lang="en-US" sz="1600" b="1" u="sng" dirty="0">
                <a:solidFill>
                  <a:srgbClr val="4F81BD">
                    <a:lumMod val="75000"/>
                  </a:srgbClr>
                </a:solidFill>
              </a:rPr>
              <a:t>Burning Plasma Science: Foundations</a:t>
            </a:r>
          </a:p>
          <a:p>
            <a:pPr marL="182880">
              <a:spcAft>
                <a:spcPts val="600"/>
              </a:spcAft>
            </a:pPr>
            <a:r>
              <a:rPr lang="en-US" sz="1200" dirty="0">
                <a:solidFill>
                  <a:prstClr val="black"/>
                </a:solidFill>
              </a:rPr>
              <a:t>Advanced </a:t>
            </a:r>
            <a:r>
              <a:rPr lang="en-US" sz="1200" dirty="0" err="1">
                <a:solidFill>
                  <a:prstClr val="black"/>
                </a:solidFill>
              </a:rPr>
              <a:t>Tokamak</a:t>
            </a:r>
            <a:endParaRPr lang="en-US" sz="1200" dirty="0">
              <a:solidFill>
                <a:prstClr val="black"/>
              </a:solidFill>
            </a:endParaRPr>
          </a:p>
          <a:p>
            <a:pPr marL="182880">
              <a:spcAft>
                <a:spcPts val="600"/>
              </a:spcAft>
            </a:pPr>
            <a:r>
              <a:rPr lang="en-US" sz="1200" dirty="0">
                <a:solidFill>
                  <a:prstClr val="black"/>
                </a:solidFill>
              </a:rPr>
              <a:t>Spherical </a:t>
            </a:r>
            <a:r>
              <a:rPr lang="en-US" sz="1200" dirty="0" err="1">
                <a:solidFill>
                  <a:prstClr val="black"/>
                </a:solidFill>
              </a:rPr>
              <a:t>Tokamak</a:t>
            </a:r>
            <a:endParaRPr lang="en-US" sz="1200" dirty="0">
              <a:solidFill>
                <a:prstClr val="black"/>
              </a:solidFill>
            </a:endParaRPr>
          </a:p>
          <a:p>
            <a:pPr marL="182880">
              <a:spcAft>
                <a:spcPts val="600"/>
              </a:spcAft>
            </a:pPr>
            <a:r>
              <a:rPr lang="en-US" sz="1200" dirty="0">
                <a:solidFill>
                  <a:prstClr val="black"/>
                </a:solidFill>
              </a:rPr>
              <a:t>Theory &amp; Simulation</a:t>
            </a:r>
          </a:p>
          <a:p>
            <a:pPr marL="182880">
              <a:spcAft>
                <a:spcPts val="600"/>
              </a:spcAft>
            </a:pPr>
            <a:r>
              <a:rPr lang="en-US" sz="1200" dirty="0">
                <a:solidFill>
                  <a:prstClr val="black"/>
                </a:solidFill>
              </a:rPr>
              <a:t>GPE/GPP/Infrastructure</a:t>
            </a:r>
          </a:p>
          <a:p>
            <a:pPr>
              <a:spcAft>
                <a:spcPts val="600"/>
              </a:spcAft>
            </a:pPr>
            <a:r>
              <a:rPr lang="en-US" sz="1200" dirty="0">
                <a:solidFill>
                  <a:prstClr val="black"/>
                </a:solidFill>
              </a:rPr>
              <a:t>Total, Burning Plasma Science: Foundations</a:t>
            </a:r>
          </a:p>
          <a:p>
            <a:pPr>
              <a:spcAft>
                <a:spcPts val="600"/>
              </a:spcAft>
            </a:pPr>
            <a:r>
              <a:rPr lang="en-US" sz="1600" b="1" u="sng" dirty="0">
                <a:solidFill>
                  <a:srgbClr val="9BBB59">
                    <a:lumMod val="75000"/>
                  </a:srgbClr>
                </a:solidFill>
              </a:rPr>
              <a:t>Burning Plasma Science: Long Pulse</a:t>
            </a:r>
          </a:p>
          <a:p>
            <a:pPr marL="182880">
              <a:spcAft>
                <a:spcPts val="600"/>
              </a:spcAft>
            </a:pPr>
            <a:r>
              <a:rPr lang="en-US" sz="1200" dirty="0">
                <a:solidFill>
                  <a:prstClr val="black"/>
                </a:solidFill>
              </a:rPr>
              <a:t>Long Pulse: </a:t>
            </a:r>
            <a:r>
              <a:rPr lang="en-US" sz="1200" dirty="0" err="1">
                <a:solidFill>
                  <a:prstClr val="black"/>
                </a:solidFill>
              </a:rPr>
              <a:t>Tokamak</a:t>
            </a:r>
            <a:endParaRPr lang="en-US" sz="1200" dirty="0">
              <a:solidFill>
                <a:prstClr val="black"/>
              </a:solidFill>
            </a:endParaRPr>
          </a:p>
          <a:p>
            <a:pPr marL="182880">
              <a:spcAft>
                <a:spcPts val="600"/>
              </a:spcAft>
            </a:pPr>
            <a:r>
              <a:rPr lang="en-US" sz="1200" dirty="0">
                <a:solidFill>
                  <a:prstClr val="black"/>
                </a:solidFill>
              </a:rPr>
              <a:t>Long Pulse: </a:t>
            </a:r>
            <a:r>
              <a:rPr lang="en-US" sz="1200" dirty="0" err="1">
                <a:solidFill>
                  <a:prstClr val="black"/>
                </a:solidFill>
              </a:rPr>
              <a:t>Stellarators</a:t>
            </a:r>
            <a:endParaRPr lang="en-US" sz="1200" dirty="0">
              <a:solidFill>
                <a:prstClr val="black"/>
              </a:solidFill>
            </a:endParaRPr>
          </a:p>
          <a:p>
            <a:pPr marL="182880">
              <a:spcAft>
                <a:spcPts val="600"/>
              </a:spcAft>
            </a:pPr>
            <a:r>
              <a:rPr lang="en-US" sz="1200" dirty="0">
                <a:solidFill>
                  <a:prstClr val="black"/>
                </a:solidFill>
              </a:rPr>
              <a:t>Materials &amp; Fusion Nuclear Science</a:t>
            </a:r>
          </a:p>
          <a:p>
            <a:pPr>
              <a:spcAft>
                <a:spcPts val="600"/>
              </a:spcAft>
            </a:pPr>
            <a:r>
              <a:rPr lang="en-US" sz="1200" dirty="0">
                <a:solidFill>
                  <a:prstClr val="black"/>
                </a:solidFill>
              </a:rPr>
              <a:t>Total, Burning Plasma Science: Long Pulse</a:t>
            </a:r>
          </a:p>
          <a:p>
            <a:pPr>
              <a:spcAft>
                <a:spcPts val="600"/>
              </a:spcAft>
            </a:pPr>
            <a:r>
              <a:rPr lang="en-US" sz="1600" b="1" u="sng" dirty="0">
                <a:solidFill>
                  <a:srgbClr val="C0504D"/>
                </a:solidFill>
              </a:rPr>
              <a:t>Burning Plasma Science: High Power</a:t>
            </a:r>
          </a:p>
          <a:p>
            <a:pPr marL="182880">
              <a:spcAft>
                <a:spcPts val="600"/>
              </a:spcAft>
            </a:pPr>
            <a:r>
              <a:rPr lang="en-US" sz="1200" dirty="0">
                <a:solidFill>
                  <a:prstClr val="black"/>
                </a:solidFill>
              </a:rPr>
              <a:t>MIE: US Contributions to ITER Project</a:t>
            </a:r>
          </a:p>
          <a:p>
            <a:pPr>
              <a:spcAft>
                <a:spcPts val="600"/>
              </a:spcAft>
            </a:pPr>
            <a:r>
              <a:rPr lang="en-US" sz="1200" dirty="0">
                <a:solidFill>
                  <a:prstClr val="black"/>
                </a:solidFill>
              </a:rPr>
              <a:t>Total, Burning Plasma Science: High Power</a:t>
            </a:r>
          </a:p>
          <a:p>
            <a:pPr>
              <a:spcAft>
                <a:spcPts val="600"/>
              </a:spcAft>
            </a:pPr>
            <a:r>
              <a:rPr lang="en-US" sz="1600" b="1" u="sng" dirty="0">
                <a:solidFill>
                  <a:srgbClr val="F79646">
                    <a:lumMod val="75000"/>
                  </a:srgbClr>
                </a:solidFill>
              </a:rPr>
              <a:t>Discovery Plasma Science</a:t>
            </a:r>
          </a:p>
          <a:p>
            <a:pPr marL="182880">
              <a:spcAft>
                <a:spcPts val="600"/>
              </a:spcAft>
            </a:pPr>
            <a:r>
              <a:rPr lang="en-US" sz="1200" dirty="0">
                <a:solidFill>
                  <a:prstClr val="black"/>
                </a:solidFill>
              </a:rPr>
              <a:t>Plasma Science Frontiers</a:t>
            </a:r>
          </a:p>
          <a:p>
            <a:pPr marL="182880">
              <a:spcAft>
                <a:spcPts val="600"/>
              </a:spcAft>
            </a:pPr>
            <a:r>
              <a:rPr lang="en-US" sz="1200" dirty="0">
                <a:solidFill>
                  <a:prstClr val="black"/>
                </a:solidFill>
              </a:rPr>
              <a:t>Measurement Innovation</a:t>
            </a:r>
          </a:p>
          <a:p>
            <a:pPr marL="182880">
              <a:spcAft>
                <a:spcPts val="600"/>
              </a:spcAft>
            </a:pPr>
            <a:r>
              <a:rPr lang="en-US" sz="1200" dirty="0">
                <a:solidFill>
                  <a:prstClr val="black"/>
                </a:solidFill>
              </a:rPr>
              <a:t>SBIR/STTR &amp; Other</a:t>
            </a:r>
          </a:p>
          <a:p>
            <a:pPr>
              <a:spcAft>
                <a:spcPts val="600"/>
              </a:spcAft>
            </a:pPr>
            <a:r>
              <a:rPr lang="en-US" sz="1200" dirty="0">
                <a:solidFill>
                  <a:prstClr val="black"/>
                </a:solidFill>
              </a:rPr>
              <a:t>Total, Discovery Plasma Science</a:t>
            </a:r>
          </a:p>
          <a:p>
            <a:pPr>
              <a:spcAft>
                <a:spcPts val="600"/>
              </a:spcAft>
            </a:pPr>
            <a:r>
              <a:rPr lang="en-US" sz="1200" dirty="0">
                <a:solidFill>
                  <a:prstClr val="black"/>
                </a:solidFill>
              </a:rPr>
              <a:t>Total, Fusion Energy Sciences</a:t>
            </a:r>
          </a:p>
        </p:txBody>
      </p:sp>
    </p:spTree>
    <p:extLst>
      <p:ext uri="{BB962C8B-B14F-4D97-AF65-F5344CB8AC3E}">
        <p14:creationId xmlns:p14="http://schemas.microsoft.com/office/powerpoint/2010/main" val="50486658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6890" b="8194"/>
          <a:stretch/>
        </p:blipFill>
        <p:spPr bwMode="auto">
          <a:xfrm>
            <a:off x="152399" y="4095500"/>
            <a:ext cx="2057401" cy="1625024"/>
          </a:xfrm>
          <a:prstGeom prst="rect">
            <a:avLst/>
          </a:prstGeom>
          <a:noFill/>
          <a:ln w="1905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34" r="24478" b="4297"/>
          <a:stretch/>
        </p:blipFill>
        <p:spPr bwMode="auto">
          <a:xfrm>
            <a:off x="152400" y="1530626"/>
            <a:ext cx="2057400" cy="1410397"/>
          </a:xfrm>
          <a:prstGeom prst="rect">
            <a:avLst/>
          </a:prstGeom>
          <a:noFill/>
          <a:ln w="1905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1676400" y="1143000"/>
            <a:ext cx="7467600" cy="571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p:nvPr>
        </p:nvSpPr>
        <p:spPr>
          <a:xfrm>
            <a:off x="2514600" y="38100"/>
            <a:ext cx="6477000" cy="952500"/>
          </a:xfrm>
        </p:spPr>
        <p:txBody>
          <a:bodyPr>
            <a:noAutofit/>
          </a:bodyPr>
          <a:lstStyle/>
          <a:p>
            <a:r>
              <a:rPr lang="en-US" sz="2700" dirty="0" smtClean="0">
                <a:cs typeface="Arial" panose="020B0604020202020204" pitchFamily="34" charset="0"/>
              </a:rPr>
              <a:t>The world fusion science landscape will look considerably different in a decade</a:t>
            </a:r>
            <a:r>
              <a:rPr lang="en-US" sz="2700" dirty="0">
                <a:cs typeface="Arial" panose="020B0604020202020204" pitchFamily="34" charset="0"/>
              </a:rPr>
              <a:t> </a:t>
            </a:r>
            <a:r>
              <a:rPr lang="en-US" sz="2700" dirty="0" smtClean="0">
                <a:cs typeface="Arial" panose="020B0604020202020204" pitchFamily="34" charset="0"/>
              </a:rPr>
              <a:t>(3 of 3)</a:t>
            </a:r>
            <a:endParaRPr lang="en-US" sz="2700" dirty="0">
              <a:cs typeface="Arial" panose="020B0604020202020204" pitchFamily="34" charset="0"/>
            </a:endParaRPr>
          </a:p>
        </p:txBody>
      </p:sp>
      <p:sp>
        <p:nvSpPr>
          <p:cNvPr id="3" name="TextBox 2"/>
          <p:cNvSpPr txBox="1"/>
          <p:nvPr/>
        </p:nvSpPr>
        <p:spPr>
          <a:xfrm>
            <a:off x="1752600" y="1271587"/>
            <a:ext cx="7162800" cy="2462213"/>
          </a:xfrm>
          <a:prstGeom prst="rect">
            <a:avLst/>
          </a:prstGeom>
          <a:noFill/>
        </p:spPr>
        <p:txBody>
          <a:bodyPr wrap="square" rtlCol="0">
            <a:spAutoFit/>
          </a:bodyPr>
          <a:lstStyle/>
          <a:p>
            <a:pPr marL="0" lvl="2" indent="0">
              <a:spcAft>
                <a:spcPts val="1200"/>
              </a:spcAft>
              <a:buNone/>
            </a:pPr>
            <a:r>
              <a:rPr lang="en-US" sz="2400" b="1" dirty="0">
                <a:cs typeface="Arial" pitchFamily="34" charset="0"/>
                <a:sym typeface="Wingdings" pitchFamily="2" charset="2"/>
              </a:rPr>
              <a:t>Fusion will increasingly take advantage of massively parallel computing</a:t>
            </a:r>
          </a:p>
          <a:p>
            <a:pPr marL="0" lvl="2" algn="just">
              <a:spcAft>
                <a:spcPts val="1200"/>
              </a:spcAft>
            </a:pPr>
            <a:r>
              <a:rPr lang="en-US" sz="1600" u="sng" dirty="0">
                <a:cs typeface="Arial" pitchFamily="34" charset="0"/>
                <a:sym typeface="Wingdings" pitchFamily="2" charset="2"/>
              </a:rPr>
              <a:t>The FY 2015 budget continues to make focused investments in advanced scientific computing in partnership with ASCR, and in experimental validation of theory</a:t>
            </a:r>
            <a:r>
              <a:rPr lang="en-US" sz="1600" dirty="0">
                <a:cs typeface="Arial" pitchFamily="34" charset="0"/>
                <a:sym typeface="Wingdings" pitchFamily="2" charset="2"/>
              </a:rPr>
              <a:t>. </a:t>
            </a:r>
            <a:r>
              <a:rPr lang="en-US" sz="1600" dirty="0" smtClean="0">
                <a:cs typeface="Arial" pitchFamily="34" charset="0"/>
                <a:sym typeface="Wingdings" pitchFamily="2" charset="2"/>
              </a:rPr>
              <a:t>The </a:t>
            </a:r>
            <a:r>
              <a:rPr lang="en-US" sz="1600" dirty="0" err="1">
                <a:cs typeface="Arial" pitchFamily="34" charset="0"/>
                <a:sym typeface="Wingdings" pitchFamily="2" charset="2"/>
              </a:rPr>
              <a:t>SciDAC</a:t>
            </a:r>
            <a:r>
              <a:rPr lang="en-US" sz="1600" dirty="0">
                <a:cs typeface="Arial" pitchFamily="34" charset="0"/>
                <a:sym typeface="Wingdings" pitchFamily="2" charset="2"/>
              </a:rPr>
              <a:t> and Theory programs </a:t>
            </a:r>
            <a:r>
              <a:rPr lang="en-US" sz="1600" dirty="0" smtClean="0">
                <a:cs typeface="Arial" pitchFamily="34" charset="0"/>
                <a:sym typeface="Wingdings" pitchFamily="2" charset="2"/>
              </a:rPr>
              <a:t>focuses on </a:t>
            </a:r>
            <a:r>
              <a:rPr lang="en-US" sz="1600" dirty="0">
                <a:cs typeface="Arial" pitchFamily="34" charset="0"/>
                <a:sym typeface="Wingdings" pitchFamily="2" charset="2"/>
              </a:rPr>
              <a:t>burning plasma science and </a:t>
            </a:r>
            <a:r>
              <a:rPr lang="en-US" sz="1600" dirty="0" smtClean="0">
                <a:cs typeface="Arial" pitchFamily="34" charset="0"/>
                <a:sym typeface="Wingdings" pitchFamily="2" charset="2"/>
              </a:rPr>
              <a:t>ITER. Plasma </a:t>
            </a:r>
            <a:r>
              <a:rPr lang="en-US" sz="1600" dirty="0">
                <a:cs typeface="Arial" pitchFamily="34" charset="0"/>
                <a:sym typeface="Wingdings" pitchFamily="2" charset="2"/>
              </a:rPr>
              <a:t>research at universities continues to strengthen the foundations of the science of magnetic confinement, numerical simulation science, and experimental validation &amp; verification</a:t>
            </a:r>
            <a:r>
              <a:rPr lang="en-US" sz="1600" dirty="0" smtClean="0">
                <a:cs typeface="Arial" pitchFamily="34" charset="0"/>
                <a:sym typeface="Wingdings" pitchFamily="2" charset="2"/>
              </a:rPr>
              <a:t>.</a:t>
            </a:r>
            <a:endParaRPr lang="en-US" dirty="0"/>
          </a:p>
        </p:txBody>
      </p:sp>
      <p:sp>
        <p:nvSpPr>
          <p:cNvPr id="6" name="TextBox 5"/>
          <p:cNvSpPr txBox="1"/>
          <p:nvPr/>
        </p:nvSpPr>
        <p:spPr>
          <a:xfrm>
            <a:off x="1752600" y="3733800"/>
            <a:ext cx="7162800" cy="3093154"/>
          </a:xfrm>
          <a:prstGeom prst="rect">
            <a:avLst/>
          </a:prstGeom>
          <a:noFill/>
        </p:spPr>
        <p:txBody>
          <a:bodyPr wrap="square" rtlCol="0">
            <a:spAutoFit/>
          </a:bodyPr>
          <a:lstStyle/>
          <a:p>
            <a:pPr marL="0" lvl="2" indent="0">
              <a:spcAft>
                <a:spcPts val="1200"/>
              </a:spcAft>
              <a:buNone/>
            </a:pPr>
            <a:r>
              <a:rPr lang="en-US" sz="2400" b="1" dirty="0">
                <a:cs typeface="Arial" pitchFamily="34" charset="0"/>
                <a:sym typeface="Wingdings" pitchFamily="2" charset="2"/>
              </a:rPr>
              <a:t>Leverage will become increasingly important in the fusion and plasma sciences with tough budgets</a:t>
            </a:r>
            <a:endParaRPr lang="en-US" sz="2400" u="sng" dirty="0">
              <a:cs typeface="Arial" pitchFamily="34" charset="0"/>
              <a:sym typeface="Wingdings" pitchFamily="2" charset="2"/>
            </a:endParaRPr>
          </a:p>
          <a:p>
            <a:pPr marL="274320" lvl="2" indent="-182880" algn="just">
              <a:spcAft>
                <a:spcPts val="600"/>
              </a:spcAft>
              <a:buFont typeface="Arial" panose="020B0604020202020204" pitchFamily="34" charset="0"/>
              <a:buChar char="•"/>
            </a:pPr>
            <a:r>
              <a:rPr lang="en-US" sz="1400" dirty="0" smtClean="0">
                <a:cs typeface="Arial" pitchFamily="34" charset="0"/>
                <a:sym typeface="Wingdings" pitchFamily="2" charset="2"/>
              </a:rPr>
              <a:t>ITER </a:t>
            </a:r>
            <a:r>
              <a:rPr lang="en-US" sz="1400" dirty="0">
                <a:cs typeface="Arial" pitchFamily="34" charset="0"/>
                <a:sym typeface="Wingdings" pitchFamily="2" charset="2"/>
              </a:rPr>
              <a:t>represents the height of leveraging capabilities internationally. </a:t>
            </a:r>
            <a:r>
              <a:rPr lang="en-US" sz="1400" dirty="0" smtClean="0">
                <a:cs typeface="Arial" pitchFamily="34" charset="0"/>
                <a:sym typeface="Wingdings" pitchFamily="2" charset="2"/>
              </a:rPr>
              <a:t> </a:t>
            </a:r>
          </a:p>
          <a:p>
            <a:pPr marL="274320" lvl="2" indent="-182880" algn="just">
              <a:spcAft>
                <a:spcPts val="600"/>
              </a:spcAft>
              <a:buFont typeface="Arial" panose="020B0604020202020204" pitchFamily="34" charset="0"/>
              <a:buChar char="•"/>
            </a:pPr>
            <a:r>
              <a:rPr lang="en-US" sz="1400" dirty="0" smtClean="0">
                <a:cs typeface="Arial" pitchFamily="34" charset="0"/>
                <a:sym typeface="Wingdings" pitchFamily="2" charset="2"/>
              </a:rPr>
              <a:t>The </a:t>
            </a:r>
            <a:r>
              <a:rPr lang="en-US" sz="1400" dirty="0">
                <a:cs typeface="Arial" pitchFamily="34" charset="0"/>
                <a:sym typeface="Wingdings" pitchFamily="2" charset="2"/>
              </a:rPr>
              <a:t>HEDLP program maintains a cross-SC partnership with BES at LCLS (</a:t>
            </a:r>
            <a:r>
              <a:rPr lang="en-US" sz="1400" dirty="0" smtClean="0">
                <a:cs typeface="Arial" pitchFamily="34" charset="0"/>
                <a:sym typeface="Wingdings" pitchFamily="2" charset="2"/>
              </a:rPr>
              <a:t>SLAC) for first-of-a-kind </a:t>
            </a:r>
            <a:r>
              <a:rPr lang="en-US" sz="1400" dirty="0">
                <a:cs typeface="Arial" pitchFamily="34" charset="0"/>
                <a:sym typeface="Wingdings" pitchFamily="2" charset="2"/>
              </a:rPr>
              <a:t>science. </a:t>
            </a:r>
            <a:endParaRPr lang="en-US" sz="1400" dirty="0" smtClean="0">
              <a:cs typeface="Arial" pitchFamily="34" charset="0"/>
              <a:sym typeface="Wingdings" pitchFamily="2" charset="2"/>
            </a:endParaRPr>
          </a:p>
          <a:p>
            <a:pPr marL="274320" lvl="2" indent="-182880" algn="just">
              <a:spcAft>
                <a:spcPts val="600"/>
              </a:spcAft>
              <a:buFont typeface="Arial" panose="020B0604020202020204" pitchFamily="34" charset="0"/>
              <a:buChar char="•"/>
            </a:pPr>
            <a:r>
              <a:rPr lang="en-US" sz="1400" dirty="0" smtClean="0">
                <a:cs typeface="Arial" pitchFamily="34" charset="0"/>
                <a:sym typeface="Wingdings" pitchFamily="2" charset="2"/>
              </a:rPr>
              <a:t>International </a:t>
            </a:r>
            <a:r>
              <a:rPr lang="en-US" sz="1400" dirty="0">
                <a:cs typeface="Arial" pitchFamily="34" charset="0"/>
                <a:sym typeface="Wingdings" pitchFamily="2" charset="2"/>
              </a:rPr>
              <a:t>partnerships will target high-leverage opportunities that build on US strengths. </a:t>
            </a:r>
            <a:endParaRPr lang="en-US" sz="1400" dirty="0" smtClean="0">
              <a:cs typeface="Arial" pitchFamily="34" charset="0"/>
              <a:sym typeface="Wingdings" pitchFamily="2" charset="2"/>
            </a:endParaRPr>
          </a:p>
          <a:p>
            <a:pPr marL="274320" lvl="2" indent="-182880" algn="just">
              <a:spcAft>
                <a:spcPts val="600"/>
              </a:spcAft>
              <a:buFont typeface="Arial" panose="020B0604020202020204" pitchFamily="34" charset="0"/>
              <a:buChar char="•"/>
            </a:pPr>
            <a:r>
              <a:rPr lang="en-US" sz="1400" dirty="0" smtClean="0">
                <a:cs typeface="Arial" pitchFamily="34" charset="0"/>
                <a:sym typeface="Wingdings" pitchFamily="2" charset="2"/>
              </a:rPr>
              <a:t>The </a:t>
            </a:r>
            <a:r>
              <a:rPr lang="en-US" sz="1400" dirty="0">
                <a:cs typeface="Arial" pitchFamily="34" charset="0"/>
                <a:sym typeface="Wingdings" pitchFamily="2" charset="2"/>
              </a:rPr>
              <a:t>general plasma science portfolio has a strong partnership with NSF that is effective in doing great science and in developing early career plasma scientists. </a:t>
            </a:r>
            <a:r>
              <a:rPr lang="en-US" sz="1400" dirty="0" smtClean="0">
                <a:cs typeface="Arial" pitchFamily="34" charset="0"/>
                <a:sym typeface="Wingdings" pitchFamily="2" charset="2"/>
              </a:rPr>
              <a:t> </a:t>
            </a:r>
          </a:p>
          <a:p>
            <a:pPr marL="274320" lvl="2" indent="-182880" algn="just">
              <a:spcAft>
                <a:spcPts val="600"/>
              </a:spcAft>
              <a:buFont typeface="Arial" panose="020B0604020202020204" pitchFamily="34" charset="0"/>
              <a:buChar char="•"/>
            </a:pPr>
            <a:r>
              <a:rPr lang="en-US" sz="1400" dirty="0" smtClean="0">
                <a:cs typeface="Arial" pitchFamily="34" charset="0"/>
                <a:sym typeface="Wingdings" pitchFamily="2" charset="2"/>
              </a:rPr>
              <a:t>FES materials scientists are leading users of HFIR, another BES facility. </a:t>
            </a:r>
          </a:p>
          <a:p>
            <a:pPr marL="274320" lvl="2" indent="-182880" algn="just">
              <a:spcAft>
                <a:spcPts val="600"/>
              </a:spcAft>
              <a:buFont typeface="Arial" panose="020B0604020202020204" pitchFamily="34" charset="0"/>
              <a:buChar char="•"/>
            </a:pPr>
            <a:r>
              <a:rPr lang="en-US" sz="1400" dirty="0" smtClean="0">
                <a:cs typeface="Arial" pitchFamily="34" charset="0"/>
                <a:sym typeface="Wingdings" pitchFamily="2" charset="2"/>
              </a:rPr>
              <a:t>Fusion </a:t>
            </a:r>
            <a:r>
              <a:rPr lang="en-US" sz="1400" dirty="0">
                <a:cs typeface="Arial" pitchFamily="34" charset="0"/>
                <a:sym typeface="Wingdings" pitchFamily="2" charset="2"/>
              </a:rPr>
              <a:t>computing leverages partnership with ASCR through the </a:t>
            </a:r>
            <a:r>
              <a:rPr lang="en-US" sz="1400" dirty="0" err="1">
                <a:cs typeface="Arial" pitchFamily="34" charset="0"/>
                <a:sym typeface="Wingdings" pitchFamily="2" charset="2"/>
              </a:rPr>
              <a:t>SciDAC</a:t>
            </a:r>
            <a:r>
              <a:rPr lang="en-US" sz="1400" dirty="0">
                <a:cs typeface="Arial" pitchFamily="34" charset="0"/>
                <a:sym typeface="Wingdings" pitchFamily="2" charset="2"/>
              </a:rPr>
              <a:t> program</a:t>
            </a:r>
            <a:r>
              <a:rPr lang="en-US" sz="1400" dirty="0" smtClean="0">
                <a:cs typeface="Arial" pitchFamily="34" charset="0"/>
                <a:sym typeface="Wingdings" pitchFamily="2" charset="2"/>
              </a:rPr>
              <a:t>.</a:t>
            </a:r>
            <a:endParaRPr lang="en-US" sz="1600"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4</a:t>
            </a:fld>
            <a:endParaRPr lang="en-US" dirty="0"/>
          </a:p>
        </p:txBody>
      </p:sp>
    </p:spTree>
    <p:extLst>
      <p:ext uri="{BB962C8B-B14F-4D97-AF65-F5344CB8AC3E}">
        <p14:creationId xmlns:p14="http://schemas.microsoft.com/office/powerpoint/2010/main" val="139070506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09A34-5889-4E16-8BD0-8C9F0C75090B}" type="slidenum">
              <a:rPr lang="en-US" smtClean="0"/>
              <a:pPr/>
              <a:t>40</a:t>
            </a:fld>
            <a:endParaRPr lang="en-US"/>
          </a:p>
        </p:txBody>
      </p:sp>
      <p:sp>
        <p:nvSpPr>
          <p:cNvPr id="6" name="TextBox 5"/>
          <p:cNvSpPr txBox="1"/>
          <p:nvPr/>
        </p:nvSpPr>
        <p:spPr>
          <a:xfrm>
            <a:off x="1219200" y="2971800"/>
            <a:ext cx="6634573" cy="646331"/>
          </a:xfrm>
          <a:prstGeom prst="rect">
            <a:avLst/>
          </a:prstGeom>
          <a:noFill/>
        </p:spPr>
        <p:txBody>
          <a:bodyPr wrap="none" rtlCol="0">
            <a:spAutoFit/>
          </a:bodyPr>
          <a:lstStyle/>
          <a:p>
            <a:r>
              <a:rPr lang="en-US" sz="3600" b="1" dirty="0" smtClean="0"/>
              <a:t>Programmatic and Policy Updates</a:t>
            </a:r>
            <a:endParaRPr lang="en-US" sz="3600" b="1" dirty="0"/>
          </a:p>
        </p:txBody>
      </p:sp>
    </p:spTree>
    <p:extLst>
      <p:ext uri="{BB962C8B-B14F-4D97-AF65-F5344CB8AC3E}">
        <p14:creationId xmlns:p14="http://schemas.microsoft.com/office/powerpoint/2010/main" val="252664807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Full funding is required for the Office of Science</a:t>
            </a:r>
            <a:endParaRPr lang="en-US" i="1" dirty="0"/>
          </a:p>
        </p:txBody>
      </p:sp>
      <p:sp>
        <p:nvSpPr>
          <p:cNvPr id="3" name="Content Placeholder 2"/>
          <p:cNvSpPr>
            <a:spLocks noGrp="1"/>
          </p:cNvSpPr>
          <p:nvPr>
            <p:ph idx="1"/>
          </p:nvPr>
        </p:nvSpPr>
        <p:spPr>
          <a:xfrm>
            <a:off x="457200" y="1371600"/>
            <a:ext cx="8229600" cy="5257800"/>
          </a:xfrm>
        </p:spPr>
        <p:txBody>
          <a:bodyPr>
            <a:normAutofit fontScale="77500" lnSpcReduction="20000"/>
          </a:bodyPr>
          <a:lstStyle/>
          <a:p>
            <a:pPr marL="0" indent="0">
              <a:spcBef>
                <a:spcPts val="0"/>
              </a:spcBef>
              <a:spcAft>
                <a:spcPts val="1200"/>
              </a:spcAft>
              <a:buNone/>
            </a:pPr>
            <a:r>
              <a:rPr lang="en-US" sz="2600" b="1" dirty="0" smtClean="0"/>
              <a:t>Congressional directive</a:t>
            </a:r>
          </a:p>
          <a:p>
            <a:pPr marL="457200" lvl="1" indent="0">
              <a:spcBef>
                <a:spcPts val="0"/>
              </a:spcBef>
              <a:spcAft>
                <a:spcPts val="1200"/>
              </a:spcAft>
              <a:buNone/>
            </a:pPr>
            <a:r>
              <a:rPr lang="en-US" sz="2300" i="1" dirty="0" smtClean="0"/>
              <a:t>“…none </a:t>
            </a:r>
            <a:r>
              <a:rPr lang="en-US" sz="2300" i="1" dirty="0"/>
              <a:t>of the funds made available under the </a:t>
            </a:r>
            <a:r>
              <a:rPr lang="en-US" sz="2300" i="1" dirty="0" smtClean="0"/>
              <a:t>heading ‘Department </a:t>
            </a:r>
            <a:r>
              <a:rPr lang="en-US" sz="2300" i="1" dirty="0"/>
              <a:t>of Energy—Energy </a:t>
            </a:r>
            <a:r>
              <a:rPr lang="en-US" sz="2300" i="1" dirty="0" smtClean="0"/>
              <a:t>Programs—Science’ may be </a:t>
            </a:r>
            <a:r>
              <a:rPr lang="en-US" sz="2300" i="1" dirty="0"/>
              <a:t>used for a multiyear contract, grant, cooperative </a:t>
            </a:r>
            <a:r>
              <a:rPr lang="en-US" sz="2300" i="1" dirty="0" smtClean="0"/>
              <a:t>agreement, or </a:t>
            </a:r>
            <a:r>
              <a:rPr lang="en-US" sz="2300" i="1" dirty="0"/>
              <a:t>Other Transaction Agreement of $1,000,000 </a:t>
            </a:r>
            <a:r>
              <a:rPr lang="en-US" sz="2300" i="1" dirty="0" smtClean="0"/>
              <a:t>or</a:t>
            </a:r>
            <a:r>
              <a:rPr lang="en-US" sz="2300" i="1" dirty="0"/>
              <a:t> </a:t>
            </a:r>
            <a:r>
              <a:rPr lang="en-US" sz="2300" i="1" dirty="0" smtClean="0"/>
              <a:t>less </a:t>
            </a:r>
            <a:r>
              <a:rPr lang="en-US" sz="2300" i="1" dirty="0"/>
              <a:t>unless the contract, grant, cooperative agreement, </a:t>
            </a:r>
            <a:r>
              <a:rPr lang="en-US" sz="2300" i="1" dirty="0" smtClean="0"/>
              <a:t>or</a:t>
            </a:r>
            <a:r>
              <a:rPr lang="en-US" sz="2300" i="1" dirty="0"/>
              <a:t> </a:t>
            </a:r>
            <a:r>
              <a:rPr lang="en-US" sz="2300" i="1" dirty="0" smtClean="0"/>
              <a:t>Other </a:t>
            </a:r>
            <a:r>
              <a:rPr lang="en-US" sz="2300" i="1" dirty="0"/>
              <a:t>Transaction Agreement is funded for the full </a:t>
            </a:r>
            <a:r>
              <a:rPr lang="en-US" sz="2300" i="1" dirty="0" smtClean="0"/>
              <a:t>period</a:t>
            </a:r>
            <a:r>
              <a:rPr lang="en-US" sz="2300" i="1" dirty="0"/>
              <a:t> </a:t>
            </a:r>
            <a:r>
              <a:rPr lang="en-US" sz="2300" i="1" dirty="0" smtClean="0"/>
              <a:t>of </a:t>
            </a:r>
            <a:r>
              <a:rPr lang="en-US" sz="2300" i="1" dirty="0"/>
              <a:t>performance as anticipated at the time of </a:t>
            </a:r>
            <a:r>
              <a:rPr lang="en-US" sz="2300" i="1" dirty="0" smtClean="0"/>
              <a:t>award.”         </a:t>
            </a:r>
            <a:r>
              <a:rPr lang="en-US" sz="2300" dirty="0" smtClean="0"/>
              <a:t>[FY 2014 Appropriation Act]</a:t>
            </a:r>
            <a:endParaRPr lang="en-US" sz="2400" dirty="0" smtClean="0"/>
          </a:p>
          <a:p>
            <a:pPr marL="0" indent="0">
              <a:spcBef>
                <a:spcPts val="0"/>
              </a:spcBef>
              <a:spcAft>
                <a:spcPts val="1200"/>
              </a:spcAft>
              <a:buNone/>
            </a:pPr>
            <a:r>
              <a:rPr lang="en-US" sz="2600" b="1" dirty="0" smtClean="0"/>
              <a:t>Current policy</a:t>
            </a:r>
          </a:p>
          <a:p>
            <a:pPr marL="457200" lvl="1" indent="0">
              <a:spcBef>
                <a:spcPts val="0"/>
              </a:spcBef>
              <a:spcAft>
                <a:spcPts val="1200"/>
              </a:spcAft>
              <a:buNone/>
            </a:pPr>
            <a:r>
              <a:rPr lang="en-US" sz="2300" dirty="0" smtClean="0"/>
              <a:t>Any grant or cooperative agreement whose total amount is less than $1M must be fully obligated in the year awarded, starting in FY 2014</a:t>
            </a:r>
            <a:endParaRPr lang="en-US" sz="2000" dirty="0"/>
          </a:p>
          <a:p>
            <a:pPr marL="0" indent="0">
              <a:spcBef>
                <a:spcPts val="0"/>
              </a:spcBef>
              <a:spcAft>
                <a:spcPts val="1200"/>
              </a:spcAft>
              <a:buNone/>
            </a:pPr>
            <a:r>
              <a:rPr lang="en-US" sz="2600" b="1" dirty="0" smtClean="0"/>
              <a:t>Impact of the transition to full funding</a:t>
            </a:r>
          </a:p>
          <a:p>
            <a:pPr marL="457200" lvl="1" indent="0">
              <a:spcBef>
                <a:spcPts val="0"/>
              </a:spcBef>
              <a:spcAft>
                <a:spcPts val="1200"/>
              </a:spcAft>
              <a:buNone/>
            </a:pPr>
            <a:r>
              <a:rPr lang="en-US" sz="2300" dirty="0" smtClean="0"/>
              <a:t>Office of Science memo (Jan 30, 2014): “</a:t>
            </a:r>
            <a:r>
              <a:rPr lang="en-US" sz="2300" i="1" dirty="0" smtClean="0"/>
              <a:t>The Office of Science anticipates that applications for new and renewal grants and cooperative agreements will be made at reduced success rates over the next three to five years. </a:t>
            </a:r>
            <a:r>
              <a:rPr lang="en-US" sz="2300" i="1" dirty="0"/>
              <a:t>After the transition period, success rates should return to historic </a:t>
            </a:r>
            <a:r>
              <a:rPr lang="en-US" sz="2300" i="1" dirty="0" smtClean="0"/>
              <a:t>norms</a:t>
            </a:r>
            <a:r>
              <a:rPr lang="en-US" sz="2300" dirty="0" smtClean="0"/>
              <a:t>.”</a:t>
            </a:r>
          </a:p>
          <a:p>
            <a:pPr marL="457200" lvl="1" indent="0">
              <a:spcBef>
                <a:spcPts val="0"/>
              </a:spcBef>
              <a:spcAft>
                <a:spcPts val="1200"/>
              </a:spcAft>
              <a:buNone/>
            </a:pPr>
            <a:r>
              <a:rPr lang="en-US" sz="2300" u="sng" dirty="0" smtClean="0"/>
              <a:t>FY 2014 FES Enacted Budget largesse is being used for this transition</a:t>
            </a:r>
          </a:p>
        </p:txBody>
      </p:sp>
      <p:sp>
        <p:nvSpPr>
          <p:cNvPr id="4" name="Slide Number Placeholder 3"/>
          <p:cNvSpPr>
            <a:spLocks noGrp="1"/>
          </p:cNvSpPr>
          <p:nvPr>
            <p:ph type="sldNum" sz="quarter" idx="12"/>
          </p:nvPr>
        </p:nvSpPr>
        <p:spPr/>
        <p:txBody>
          <a:bodyPr/>
          <a:lstStyle/>
          <a:p>
            <a:fld id="{4D209A34-5889-4E16-8BD0-8C9F0C75090B}" type="slidenum">
              <a:rPr lang="en-US" smtClean="0"/>
              <a:pPr/>
              <a:t>41</a:t>
            </a:fld>
            <a:endParaRPr lang="en-US"/>
          </a:p>
        </p:txBody>
      </p:sp>
    </p:spTree>
    <p:extLst>
      <p:ext uri="{BB962C8B-B14F-4D97-AF65-F5344CB8AC3E}">
        <p14:creationId xmlns:p14="http://schemas.microsoft.com/office/powerpoint/2010/main" val="134089959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Status of recent solicitations</a:t>
            </a:r>
            <a:endParaRPr lang="en-US"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0309069"/>
              </p:ext>
            </p:extLst>
          </p:nvPr>
        </p:nvGraphicFramePr>
        <p:xfrm>
          <a:off x="152401" y="1256439"/>
          <a:ext cx="8763000" cy="5304845"/>
        </p:xfrm>
        <a:graphic>
          <a:graphicData uri="http://schemas.openxmlformats.org/drawingml/2006/table">
            <a:tbl>
              <a:tblPr firstRow="1" bandRow="1">
                <a:tableStyleId>{5C22544A-7EE6-4342-B048-85BDC9FD1C3A}</a:tableStyleId>
              </a:tblPr>
              <a:tblGrid>
                <a:gridCol w="3595077"/>
                <a:gridCol w="2022231"/>
                <a:gridCol w="1797538"/>
                <a:gridCol w="1348154"/>
              </a:tblGrid>
              <a:tr h="381000">
                <a:tc>
                  <a:txBody>
                    <a:bodyPr/>
                    <a:lstStyle/>
                    <a:p>
                      <a:r>
                        <a:rPr lang="en-US" dirty="0" smtClean="0"/>
                        <a:t>Solicitation</a:t>
                      </a:r>
                      <a:endParaRPr lang="en-US" dirty="0"/>
                    </a:p>
                  </a:txBody>
                  <a:tcPr/>
                </a:tc>
                <a:tc>
                  <a:txBody>
                    <a:bodyPr/>
                    <a:lstStyle/>
                    <a:p>
                      <a:r>
                        <a:rPr lang="en-US" dirty="0" smtClean="0"/>
                        <a:t>Status</a:t>
                      </a:r>
                      <a:endParaRPr lang="en-US" dirty="0"/>
                    </a:p>
                  </a:txBody>
                  <a:tcPr/>
                </a:tc>
                <a:tc>
                  <a:txBody>
                    <a:bodyPr/>
                    <a:lstStyle/>
                    <a:p>
                      <a:r>
                        <a:rPr lang="en-US" dirty="0" smtClean="0"/>
                        <a:t>Announced </a:t>
                      </a:r>
                      <a:r>
                        <a:rPr lang="en-US" baseline="0" dirty="0" smtClean="0"/>
                        <a:t>$</a:t>
                      </a:r>
                      <a:endParaRPr lang="en-US" dirty="0"/>
                    </a:p>
                  </a:txBody>
                  <a:tcPr/>
                </a:tc>
                <a:tc>
                  <a:txBody>
                    <a:bodyPr/>
                    <a:lstStyle/>
                    <a:p>
                      <a:r>
                        <a:rPr lang="en-US" dirty="0" smtClean="0"/>
                        <a:t>FES POC</a:t>
                      </a:r>
                      <a:endParaRPr lang="en-US" dirty="0"/>
                    </a:p>
                  </a:txBody>
                  <a:tcPr/>
                </a:tc>
              </a:tr>
              <a:tr h="436129">
                <a:tc>
                  <a:txBody>
                    <a:bodyPr/>
                    <a:lstStyle/>
                    <a:p>
                      <a:r>
                        <a:rPr lang="en-US" sz="1200" dirty="0" smtClean="0"/>
                        <a:t>Theoretical Research in Magnetic Fusion Energy Science</a:t>
                      </a:r>
                      <a:endParaRPr lang="en-US" sz="1200" dirty="0"/>
                    </a:p>
                  </a:txBody>
                  <a:tcPr/>
                </a:tc>
                <a:tc>
                  <a:txBody>
                    <a:bodyPr/>
                    <a:lstStyle/>
                    <a:p>
                      <a:r>
                        <a:rPr lang="en-US" sz="1200" dirty="0" smtClean="0"/>
                        <a:t>11 awards</a:t>
                      </a:r>
                      <a:endParaRPr lang="en-US" sz="1200" dirty="0"/>
                    </a:p>
                  </a:txBody>
                  <a:tcPr/>
                </a:tc>
                <a:tc>
                  <a:txBody>
                    <a:bodyPr/>
                    <a:lstStyle/>
                    <a:p>
                      <a:r>
                        <a:rPr lang="en-US" sz="1200" dirty="0" smtClean="0"/>
                        <a:t>$3,800,000</a:t>
                      </a:r>
                      <a:endParaRPr lang="en-US" sz="1200" dirty="0"/>
                    </a:p>
                  </a:txBody>
                  <a:tcPr/>
                </a:tc>
                <a:tc>
                  <a:txBody>
                    <a:bodyPr/>
                    <a:lstStyle/>
                    <a:p>
                      <a:r>
                        <a:rPr lang="en-US" sz="1200" dirty="0" smtClean="0"/>
                        <a:t>J. Mandrekas</a:t>
                      </a:r>
                      <a:endParaRPr lang="en-US" sz="1200" dirty="0"/>
                    </a:p>
                  </a:txBody>
                  <a:tcPr/>
                </a:tc>
              </a:tr>
              <a:tr h="436129">
                <a:tc>
                  <a:txBody>
                    <a:bodyPr/>
                    <a:lstStyle/>
                    <a:p>
                      <a:r>
                        <a:rPr lang="en-US" sz="1200" dirty="0" smtClean="0"/>
                        <a:t>NSTX Collaboration (non-lab)</a:t>
                      </a:r>
                      <a:endParaRPr lang="en-US" sz="1200" dirty="0"/>
                    </a:p>
                  </a:txBody>
                  <a:tcPr/>
                </a:tc>
                <a:tc>
                  <a:txBody>
                    <a:bodyPr/>
                    <a:lstStyle/>
                    <a:p>
                      <a:r>
                        <a:rPr lang="en-US" sz="1200" dirty="0" smtClean="0"/>
                        <a:t>11 awards</a:t>
                      </a:r>
                      <a:endParaRPr lang="en-US" sz="1200" dirty="0"/>
                    </a:p>
                  </a:txBody>
                  <a:tcPr/>
                </a:tc>
                <a:tc>
                  <a:txBody>
                    <a:bodyPr/>
                    <a:lstStyle/>
                    <a:p>
                      <a:r>
                        <a:rPr lang="en-US" sz="1200" dirty="0" smtClean="0"/>
                        <a:t>$2,000,000</a:t>
                      </a:r>
                      <a:endParaRPr lang="en-US" sz="1200" dirty="0"/>
                    </a:p>
                  </a:txBody>
                  <a:tcPr/>
                </a:tc>
                <a:tc>
                  <a:txBody>
                    <a:bodyPr/>
                    <a:lstStyle/>
                    <a:p>
                      <a:r>
                        <a:rPr lang="en-US" sz="1200" dirty="0" smtClean="0"/>
                        <a:t>S. Eckstrand</a:t>
                      </a:r>
                      <a:endParaRPr lang="en-US" sz="1200" dirty="0"/>
                    </a:p>
                  </a:txBody>
                  <a:tcPr/>
                </a:tc>
              </a:tr>
              <a:tr h="436129">
                <a:tc>
                  <a:txBody>
                    <a:bodyPr/>
                    <a:lstStyle/>
                    <a:p>
                      <a:r>
                        <a:rPr lang="en-US" sz="1200" dirty="0" smtClean="0"/>
                        <a:t>MEC Optical-Only</a:t>
                      </a:r>
                      <a:r>
                        <a:rPr lang="en-US" sz="1200" baseline="0" dirty="0" smtClean="0"/>
                        <a:t> Experiments</a:t>
                      </a:r>
                      <a:endParaRPr lang="en-US" sz="1200" dirty="0"/>
                    </a:p>
                  </a:txBody>
                  <a:tcPr/>
                </a:tc>
                <a:tc>
                  <a:txBody>
                    <a:bodyPr/>
                    <a:lstStyle/>
                    <a:p>
                      <a:r>
                        <a:rPr lang="en-US" sz="1200" dirty="0" smtClean="0"/>
                        <a:t>2 awards</a:t>
                      </a:r>
                      <a:endParaRPr lang="en-US" sz="1200" dirty="0"/>
                    </a:p>
                  </a:txBody>
                  <a:tcPr/>
                </a:tc>
                <a:tc>
                  <a:txBody>
                    <a:bodyPr/>
                    <a:lstStyle/>
                    <a:p>
                      <a:r>
                        <a:rPr lang="en-US" sz="1200" dirty="0" smtClean="0"/>
                        <a:t>Experimental</a:t>
                      </a:r>
                      <a:r>
                        <a:rPr lang="en-US" sz="1200" baseline="0" dirty="0" smtClean="0"/>
                        <a:t> </a:t>
                      </a:r>
                      <a:r>
                        <a:rPr lang="en-US" sz="1200" dirty="0" smtClean="0"/>
                        <a:t>shot time</a:t>
                      </a:r>
                      <a:endParaRPr lang="en-US" sz="1200" dirty="0"/>
                    </a:p>
                  </a:txBody>
                  <a:tcPr/>
                </a:tc>
                <a:tc>
                  <a:txBody>
                    <a:bodyPr/>
                    <a:lstStyle/>
                    <a:p>
                      <a:r>
                        <a:rPr lang="en-US" sz="1200" dirty="0" smtClean="0"/>
                        <a:t>S. Finnegan</a:t>
                      </a:r>
                      <a:endParaRPr lang="en-US" sz="1200" dirty="0"/>
                    </a:p>
                  </a:txBody>
                  <a:tcPr/>
                </a:tc>
              </a:tr>
              <a:tr h="436129">
                <a:tc>
                  <a:txBody>
                    <a:bodyPr/>
                    <a:lstStyle/>
                    <a:p>
                      <a:r>
                        <a:rPr lang="en-US" sz="1200" dirty="0" smtClean="0"/>
                        <a:t>SBIR/STTR Phase II</a:t>
                      </a:r>
                      <a:endParaRPr lang="en-US" sz="1200" dirty="0"/>
                    </a:p>
                  </a:txBody>
                  <a:tcPr/>
                </a:tc>
                <a:tc>
                  <a:txBody>
                    <a:bodyPr/>
                    <a:lstStyle/>
                    <a:p>
                      <a:r>
                        <a:rPr lang="en-US" sz="1200" dirty="0" smtClean="0"/>
                        <a:t>6 awards</a:t>
                      </a:r>
                      <a:endParaRPr lang="en-US" sz="1200" dirty="0"/>
                    </a:p>
                  </a:txBody>
                  <a:tcPr/>
                </a:tc>
                <a:tc>
                  <a:txBody>
                    <a:bodyPr/>
                    <a:lstStyle/>
                    <a:p>
                      <a:r>
                        <a:rPr lang="en-US" sz="1200" dirty="0" smtClean="0"/>
                        <a:t>$6,000,000</a:t>
                      </a:r>
                      <a:endParaRPr lang="en-US" sz="1200" dirty="0"/>
                    </a:p>
                  </a:txBody>
                  <a:tcPr/>
                </a:tc>
                <a:tc>
                  <a:txBody>
                    <a:bodyPr/>
                    <a:lstStyle/>
                    <a:p>
                      <a:r>
                        <a:rPr lang="en-US" sz="1200" dirty="0" smtClean="0"/>
                        <a:t>B. Sullivan</a:t>
                      </a:r>
                      <a:endParaRPr lang="en-US" sz="1200" dirty="0"/>
                    </a:p>
                  </a:txBody>
                  <a:tcPr/>
                </a:tc>
              </a:tr>
              <a:tr h="436129">
                <a:tc>
                  <a:txBody>
                    <a:bodyPr/>
                    <a:lstStyle/>
                    <a:p>
                      <a:r>
                        <a:rPr lang="en-US" sz="1200" dirty="0" smtClean="0"/>
                        <a:t>Early Career Research Program</a:t>
                      </a:r>
                      <a:endParaRPr lang="en-US" sz="1200" dirty="0"/>
                    </a:p>
                  </a:txBody>
                  <a:tcPr/>
                </a:tc>
                <a:tc>
                  <a:txBody>
                    <a:bodyPr/>
                    <a:lstStyle/>
                    <a:p>
                      <a:r>
                        <a:rPr lang="en-US" sz="1200" dirty="0" smtClean="0"/>
                        <a:t>3 awards</a:t>
                      </a:r>
                      <a:endParaRPr lang="en-US" sz="1200" dirty="0"/>
                    </a:p>
                  </a:txBody>
                  <a:tcPr/>
                </a:tc>
                <a:tc>
                  <a:txBody>
                    <a:bodyPr/>
                    <a:lstStyle/>
                    <a:p>
                      <a:r>
                        <a:rPr lang="en-US" sz="1200" dirty="0" smtClean="0"/>
                        <a:t>$1,750,000</a:t>
                      </a:r>
                      <a:endParaRPr lang="en-US" sz="1200" dirty="0"/>
                    </a:p>
                  </a:txBody>
                  <a:tcPr/>
                </a:tc>
                <a:tc>
                  <a:txBody>
                    <a:bodyPr/>
                    <a:lstStyle/>
                    <a:p>
                      <a:r>
                        <a:rPr lang="en-US" sz="1200" dirty="0" smtClean="0"/>
                        <a:t>N. Podder</a:t>
                      </a:r>
                      <a:endParaRPr lang="en-US" sz="1200" dirty="0"/>
                    </a:p>
                  </a:txBody>
                  <a:tcPr/>
                </a:tc>
              </a:tr>
              <a:tr h="436129">
                <a:tc>
                  <a:txBody>
                    <a:bodyPr/>
                    <a:lstStyle/>
                    <a:p>
                      <a:r>
                        <a:rPr lang="en-US" sz="1200" dirty="0" smtClean="0"/>
                        <a:t>SBIR/STTR Phase I</a:t>
                      </a:r>
                      <a:endParaRPr lang="en-US" sz="1200" dirty="0"/>
                    </a:p>
                  </a:txBody>
                  <a:tcPr/>
                </a:tc>
                <a:tc>
                  <a:txBody>
                    <a:bodyPr/>
                    <a:lstStyle/>
                    <a:p>
                      <a:r>
                        <a:rPr lang="en-US" sz="1200" dirty="0" smtClean="0"/>
                        <a:t>11 awards</a:t>
                      </a:r>
                      <a:endParaRPr lang="en-US" sz="1200" dirty="0"/>
                    </a:p>
                  </a:txBody>
                  <a:tcPr/>
                </a:tc>
                <a:tc>
                  <a:txBody>
                    <a:bodyPr/>
                    <a:lstStyle/>
                    <a:p>
                      <a:r>
                        <a:rPr lang="en-US" sz="1200" dirty="0" smtClean="0"/>
                        <a:t>$1,650,000</a:t>
                      </a:r>
                      <a:endParaRPr lang="en-US" sz="1200" dirty="0"/>
                    </a:p>
                  </a:txBody>
                  <a:tcPr/>
                </a:tc>
                <a:tc>
                  <a:txBody>
                    <a:bodyPr/>
                    <a:lstStyle/>
                    <a:p>
                      <a:r>
                        <a:rPr lang="en-US" sz="1200" dirty="0" smtClean="0"/>
                        <a:t>B. Sullivan</a:t>
                      </a:r>
                      <a:endParaRPr lang="en-US" sz="1200" dirty="0"/>
                    </a:p>
                  </a:txBody>
                  <a:tcPr/>
                </a:tc>
              </a:tr>
              <a:tr h="436129">
                <a:tc>
                  <a:txBody>
                    <a:bodyPr/>
                    <a:lstStyle/>
                    <a:p>
                      <a:r>
                        <a:rPr lang="en-US" sz="1200" dirty="0" smtClean="0"/>
                        <a:t>NSF-DOE </a:t>
                      </a:r>
                      <a:r>
                        <a:rPr lang="en-US" sz="1200" kern="1200" dirty="0" smtClean="0">
                          <a:solidFill>
                            <a:schemeClr val="dk1"/>
                          </a:solidFill>
                          <a:effectLst/>
                          <a:latin typeface="+mn-lt"/>
                          <a:ea typeface="+mn-ea"/>
                          <a:cs typeface="+mn-cs"/>
                        </a:rPr>
                        <a:t>Partnership in Basic Plasma Science and Engineering</a:t>
                      </a:r>
                      <a:endParaRPr lang="en-US" sz="1200" dirty="0"/>
                    </a:p>
                  </a:txBody>
                  <a:tcPr/>
                </a:tc>
                <a:tc>
                  <a:txBody>
                    <a:bodyPr/>
                    <a:lstStyle/>
                    <a:p>
                      <a:r>
                        <a:rPr lang="en-US" sz="1200" dirty="0" smtClean="0"/>
                        <a:t>Award</a:t>
                      </a:r>
                      <a:r>
                        <a:rPr lang="en-US" sz="1200" baseline="0" dirty="0" smtClean="0"/>
                        <a:t> info not yet public </a:t>
                      </a:r>
                    </a:p>
                    <a:p>
                      <a:r>
                        <a:rPr lang="en-US" sz="1200" baseline="0" dirty="0" smtClean="0"/>
                        <a:t>(167 proposals reviewed)</a:t>
                      </a:r>
                      <a:endParaRPr lang="en-US" sz="1200" dirty="0"/>
                    </a:p>
                  </a:txBody>
                  <a:tcPr/>
                </a:tc>
                <a:tc>
                  <a:txBody>
                    <a:bodyPr/>
                    <a:lstStyle/>
                    <a:p>
                      <a:r>
                        <a:rPr lang="en-US" sz="1200" dirty="0" smtClean="0"/>
                        <a:t>$2,600,000</a:t>
                      </a:r>
                      <a:endParaRPr lang="en-US" sz="1200" dirty="0"/>
                    </a:p>
                  </a:txBody>
                  <a:tcPr/>
                </a:tc>
                <a:tc>
                  <a:txBody>
                    <a:bodyPr/>
                    <a:lstStyle/>
                    <a:p>
                      <a:r>
                        <a:rPr lang="en-US" sz="1200" dirty="0" smtClean="0"/>
                        <a:t>A. Satsangi &amp; GPS Team</a:t>
                      </a:r>
                      <a:endParaRPr lang="en-US" sz="1200" dirty="0"/>
                    </a:p>
                  </a:txBody>
                  <a:tcPr/>
                </a:tc>
              </a:tr>
              <a:tr h="436129">
                <a:tc>
                  <a:txBody>
                    <a:bodyPr/>
                    <a:lstStyle/>
                    <a:p>
                      <a:r>
                        <a:rPr lang="en-US" sz="1200" dirty="0" smtClean="0"/>
                        <a:t>FES-ASCR </a:t>
                      </a:r>
                      <a:r>
                        <a:rPr lang="en-US" sz="1200" dirty="0" err="1" smtClean="0"/>
                        <a:t>SciDAC</a:t>
                      </a:r>
                      <a:r>
                        <a:rPr lang="en-US" sz="1200" dirty="0" smtClean="0"/>
                        <a:t> Partnership in Multi-scale Integrated Modeling</a:t>
                      </a:r>
                      <a:endParaRPr lang="en-US" sz="1200" dirty="0"/>
                    </a:p>
                  </a:txBody>
                  <a:tcPr/>
                </a:tc>
                <a:tc>
                  <a:txBody>
                    <a:bodyPr/>
                    <a:lstStyle/>
                    <a:p>
                      <a:r>
                        <a:rPr lang="en-US" sz="1200" dirty="0" smtClean="0"/>
                        <a:t>Award info not yet public</a:t>
                      </a:r>
                      <a:endParaRPr lang="en-US" sz="1200" dirty="0"/>
                    </a:p>
                  </a:txBody>
                  <a:tcPr/>
                </a:tc>
                <a:tc>
                  <a:txBody>
                    <a:bodyPr/>
                    <a:lstStyle/>
                    <a:p>
                      <a:r>
                        <a:rPr lang="en-US" sz="1200" dirty="0" smtClean="0"/>
                        <a:t>$1,250,000</a:t>
                      </a:r>
                      <a:endParaRPr lang="en-US" sz="1200" dirty="0"/>
                    </a:p>
                  </a:txBody>
                  <a:tcPr/>
                </a:tc>
                <a:tc>
                  <a:txBody>
                    <a:bodyPr/>
                    <a:lstStyle/>
                    <a:p>
                      <a:r>
                        <a:rPr lang="en-US" sz="1200" dirty="0" smtClean="0"/>
                        <a:t>J. Mandrekas</a:t>
                      </a:r>
                      <a:endParaRPr lang="en-US" sz="1200" dirty="0"/>
                    </a:p>
                  </a:txBody>
                  <a:tcPr/>
                </a:tc>
              </a:tr>
              <a:tr h="436129">
                <a:tc>
                  <a:txBody>
                    <a:bodyPr/>
                    <a:lstStyle/>
                    <a:p>
                      <a:r>
                        <a:rPr lang="en-US" sz="1200" dirty="0" smtClean="0"/>
                        <a:t>Theoretical Research in Magnetic Fusion Energy Science</a:t>
                      </a:r>
                      <a:endParaRPr lang="en-US" sz="1200" dirty="0"/>
                    </a:p>
                  </a:txBody>
                  <a:tcPr/>
                </a:tc>
                <a:tc>
                  <a:txBody>
                    <a:bodyPr/>
                    <a:lstStyle/>
                    <a:p>
                      <a:r>
                        <a:rPr lang="en-US" sz="1200" dirty="0" smtClean="0"/>
                        <a:t>Review in Progress</a:t>
                      </a:r>
                      <a:endParaRPr lang="en-US" sz="1200" dirty="0"/>
                    </a:p>
                  </a:txBody>
                  <a:tcPr/>
                </a:tc>
                <a:tc>
                  <a:txBody>
                    <a:bodyPr/>
                    <a:lstStyle/>
                    <a:p>
                      <a:r>
                        <a:rPr lang="en-US" sz="1200" dirty="0" smtClean="0"/>
                        <a:t>$3,200,000</a:t>
                      </a:r>
                      <a:endParaRPr lang="en-US" sz="1200" dirty="0"/>
                    </a:p>
                  </a:txBody>
                  <a:tcPr/>
                </a:tc>
                <a:tc>
                  <a:txBody>
                    <a:bodyPr/>
                    <a:lstStyle/>
                    <a:p>
                      <a:r>
                        <a:rPr lang="en-US" sz="1200" dirty="0" smtClean="0"/>
                        <a:t>J. Mandrekas</a:t>
                      </a:r>
                      <a:endParaRPr lang="en-US" sz="1200" dirty="0"/>
                    </a:p>
                  </a:txBody>
                  <a:tcPr/>
                </a:tc>
              </a:tr>
              <a:tr h="436129">
                <a:tc>
                  <a:txBody>
                    <a:bodyPr/>
                    <a:lstStyle/>
                    <a:p>
                      <a:r>
                        <a:rPr lang="en-US" sz="1200" dirty="0" smtClean="0"/>
                        <a:t>Collaborative Research in Magnetic Fusion Energy Sciences on Long-Pulse International </a:t>
                      </a:r>
                      <a:r>
                        <a:rPr lang="en-US" sz="1200" dirty="0" err="1" smtClean="0"/>
                        <a:t>Stellarator</a:t>
                      </a:r>
                      <a:r>
                        <a:rPr lang="en-US" sz="1200" dirty="0" smtClean="0"/>
                        <a:t> </a:t>
                      </a:r>
                      <a:endParaRPr lang="en-US" sz="1200" dirty="0"/>
                    </a:p>
                  </a:txBody>
                  <a:tcPr/>
                </a:tc>
                <a:tc>
                  <a:txBody>
                    <a:bodyPr/>
                    <a:lstStyle/>
                    <a:p>
                      <a:r>
                        <a:rPr lang="en-US" sz="1200" dirty="0" smtClean="0">
                          <a:solidFill>
                            <a:srgbClr val="FF0000"/>
                          </a:solidFill>
                        </a:rPr>
                        <a:t>Proposals due: </a:t>
                      </a:r>
                      <a:r>
                        <a:rPr lang="en-US" sz="1200" baseline="0" dirty="0" smtClean="0">
                          <a:solidFill>
                            <a:srgbClr val="FF0000"/>
                          </a:solidFill>
                        </a:rPr>
                        <a:t> Sept. 22</a:t>
                      </a:r>
                      <a:endParaRPr lang="en-US" sz="1200" dirty="0">
                        <a:solidFill>
                          <a:srgbClr val="FF0000"/>
                        </a:solidFill>
                      </a:endParaRPr>
                    </a:p>
                  </a:txBody>
                  <a:tcPr/>
                </a:tc>
                <a:tc>
                  <a:txBody>
                    <a:bodyPr/>
                    <a:lstStyle/>
                    <a:p>
                      <a:r>
                        <a:rPr lang="en-US" sz="1200" dirty="0" smtClean="0"/>
                        <a:t>$500,000</a:t>
                      </a:r>
                      <a:endParaRPr lang="en-US" sz="1200" dirty="0"/>
                    </a:p>
                  </a:txBody>
                  <a:tcPr/>
                </a:tc>
                <a:tc>
                  <a:txBody>
                    <a:bodyPr/>
                    <a:lstStyle/>
                    <a:p>
                      <a:r>
                        <a:rPr lang="en-US" sz="1200" dirty="0" smtClean="0"/>
                        <a:t>S. Barish</a:t>
                      </a:r>
                      <a:endParaRPr lang="en-US" sz="1200" dirty="0"/>
                    </a:p>
                  </a:txBody>
                  <a:tcPr/>
                </a:tc>
              </a:tr>
              <a:tr h="436129">
                <a:tc>
                  <a:txBody>
                    <a:bodyPr/>
                    <a:lstStyle/>
                    <a:p>
                      <a:r>
                        <a:rPr lang="en-US" sz="1200" dirty="0" smtClean="0"/>
                        <a:t>High-Energy-Density Laboratory Plasma Science (SC/NNSA Joint Program)</a:t>
                      </a:r>
                      <a:endParaRPr lang="en-US" sz="1200" dirty="0"/>
                    </a:p>
                  </a:txBody>
                  <a:tcPr/>
                </a:tc>
                <a:tc>
                  <a:txBody>
                    <a:bodyPr/>
                    <a:lstStyle/>
                    <a:p>
                      <a:r>
                        <a:rPr lang="en-US" sz="1200" dirty="0" smtClean="0">
                          <a:solidFill>
                            <a:srgbClr val="FF0000"/>
                          </a:solidFill>
                        </a:rPr>
                        <a:t>Proposals due:  Oct. 1</a:t>
                      </a:r>
                      <a:endParaRPr lang="en-US" sz="1200" dirty="0">
                        <a:solidFill>
                          <a:srgbClr val="FF0000"/>
                        </a:solidFill>
                      </a:endParaRPr>
                    </a:p>
                  </a:txBody>
                  <a:tcPr/>
                </a:tc>
                <a:tc>
                  <a:txBody>
                    <a:bodyPr/>
                    <a:lstStyle/>
                    <a:p>
                      <a:r>
                        <a:rPr lang="en-US" sz="1200" dirty="0" smtClean="0"/>
                        <a:t>NNSA:  $4,000,000</a:t>
                      </a:r>
                    </a:p>
                    <a:p>
                      <a:r>
                        <a:rPr lang="en-US" sz="1200" dirty="0" smtClean="0"/>
                        <a:t>FES: $0</a:t>
                      </a:r>
                      <a:endParaRPr lang="en-US" sz="1200" dirty="0"/>
                    </a:p>
                  </a:txBody>
                  <a:tcPr/>
                </a:tc>
                <a:tc>
                  <a:txBody>
                    <a:bodyPr/>
                    <a:lstStyle/>
                    <a:p>
                      <a:r>
                        <a:rPr lang="en-US" sz="1200" dirty="0" smtClean="0"/>
                        <a:t>S. Finnegan</a:t>
                      </a:r>
                      <a:endParaRPr lang="en-US" sz="1200" dirty="0"/>
                    </a:p>
                  </a:txBody>
                  <a:tcPr/>
                </a:tc>
              </a:tr>
            </a:tbl>
          </a:graphicData>
        </a:graphic>
      </p:graphicFrame>
      <p:sp>
        <p:nvSpPr>
          <p:cNvPr id="4" name="Slide Number Placeholder 3"/>
          <p:cNvSpPr>
            <a:spLocks noGrp="1"/>
          </p:cNvSpPr>
          <p:nvPr>
            <p:ph type="sldNum" sz="quarter" idx="12"/>
          </p:nvPr>
        </p:nvSpPr>
        <p:spPr/>
        <p:txBody>
          <a:bodyPr/>
          <a:lstStyle/>
          <a:p>
            <a:fld id="{4D209A34-5889-4E16-8BD0-8C9F0C75090B}" type="slidenum">
              <a:rPr lang="en-US" smtClean="0"/>
              <a:pPr/>
              <a:t>42</a:t>
            </a:fld>
            <a:endParaRPr lang="en-US"/>
          </a:p>
        </p:txBody>
      </p:sp>
    </p:spTree>
    <p:extLst>
      <p:ext uri="{BB962C8B-B14F-4D97-AF65-F5344CB8AC3E}">
        <p14:creationId xmlns:p14="http://schemas.microsoft.com/office/powerpoint/2010/main" val="152223362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GAO assessment of ITER Project</a:t>
            </a:r>
            <a:endParaRPr lang="en-US" i="1" dirty="0"/>
          </a:p>
        </p:txBody>
      </p:sp>
      <p:sp>
        <p:nvSpPr>
          <p:cNvPr id="3" name="Content Placeholder 2"/>
          <p:cNvSpPr>
            <a:spLocks noGrp="1"/>
          </p:cNvSpPr>
          <p:nvPr>
            <p:ph idx="1"/>
          </p:nvPr>
        </p:nvSpPr>
        <p:spPr>
          <a:xfrm>
            <a:off x="152400" y="1447800"/>
            <a:ext cx="4419600" cy="4876800"/>
          </a:xfrm>
        </p:spPr>
        <p:txBody>
          <a:bodyPr>
            <a:normAutofit fontScale="85000" lnSpcReduction="10000"/>
          </a:bodyPr>
          <a:lstStyle/>
          <a:p>
            <a:pPr marL="0" lvl="2" indent="0">
              <a:spcBef>
                <a:spcPts val="0"/>
              </a:spcBef>
              <a:buNone/>
            </a:pPr>
            <a:r>
              <a:rPr lang="en-US" b="1" dirty="0" smtClean="0"/>
              <a:t>House-Senate </a:t>
            </a:r>
            <a:r>
              <a:rPr lang="en-US" b="1" dirty="0"/>
              <a:t>request to Government Accountability Office </a:t>
            </a:r>
            <a:endParaRPr lang="en-US" b="1" dirty="0" smtClean="0"/>
          </a:p>
          <a:p>
            <a:pPr marL="0" lvl="2" indent="0">
              <a:spcBef>
                <a:spcPts val="0"/>
              </a:spcBef>
              <a:spcAft>
                <a:spcPts val="1200"/>
              </a:spcAft>
              <a:buNone/>
            </a:pPr>
            <a:r>
              <a:rPr lang="en-US" b="1" dirty="0" smtClean="0"/>
              <a:t>(May </a:t>
            </a:r>
            <a:r>
              <a:rPr lang="en-US" b="1" dirty="0"/>
              <a:t>2013)</a:t>
            </a:r>
          </a:p>
          <a:p>
            <a:pPr marL="274320" lvl="1" indent="-182880">
              <a:spcBef>
                <a:spcPts val="0"/>
              </a:spcBef>
              <a:spcAft>
                <a:spcPts val="1200"/>
              </a:spcAft>
              <a:buFont typeface="Arial" panose="020B0604020202020204" pitchFamily="34" charset="0"/>
              <a:buChar char="•"/>
            </a:pPr>
            <a:r>
              <a:rPr lang="en-US" sz="2000" i="1" dirty="0"/>
              <a:t>What is the current cost and schedule for completion of ITER? Do experts believe this cost and schedule are realistic given the technical challenges of the fusion energy project?</a:t>
            </a:r>
          </a:p>
          <a:p>
            <a:pPr marL="274320" lvl="1" indent="-182880">
              <a:spcBef>
                <a:spcPts val="0"/>
              </a:spcBef>
              <a:spcAft>
                <a:spcPts val="1200"/>
              </a:spcAft>
              <a:buFont typeface="Arial" panose="020B0604020202020204" pitchFamily="34" charset="0"/>
              <a:buChar char="•"/>
            </a:pPr>
            <a:r>
              <a:rPr lang="en-US" sz="2000" i="1" dirty="0"/>
              <a:t>Could U.S. deliverables be delayed or adjusted without compromising this schedule? How do U.S. deliverables related to the timely completion of the construction?</a:t>
            </a:r>
          </a:p>
          <a:p>
            <a:pPr marL="274320" lvl="1" indent="-182880">
              <a:spcBef>
                <a:spcPts val="0"/>
              </a:spcBef>
              <a:spcAft>
                <a:spcPts val="1200"/>
              </a:spcAft>
              <a:buFont typeface="Arial" panose="020B0604020202020204" pitchFamily="34" charset="0"/>
              <a:buChar char="•"/>
            </a:pPr>
            <a:r>
              <a:rPr lang="en-US" sz="2000" i="1" dirty="0"/>
              <a:t>Are there strategies or alternatives to reduce the cost of the U.S. deliverables</a:t>
            </a:r>
            <a:r>
              <a:rPr lang="en-US" sz="2000" dirty="0" smtClean="0"/>
              <a:t>?</a:t>
            </a:r>
            <a:endParaRPr lang="en-US" dirty="0"/>
          </a:p>
          <a:p>
            <a:pPr marL="0" lvl="2" indent="0">
              <a:buNone/>
            </a:pPr>
            <a:r>
              <a:rPr lang="en-US" b="1" dirty="0" smtClean="0"/>
              <a:t>Status: </a:t>
            </a:r>
            <a:endParaRPr lang="en-US" b="1" dirty="0"/>
          </a:p>
          <a:p>
            <a:pPr marL="457200" lvl="1" indent="0">
              <a:buNone/>
            </a:pPr>
            <a:r>
              <a:rPr lang="en-US" sz="2000" dirty="0" smtClean="0"/>
              <a:t>Final report delivered June 5, 2014</a:t>
            </a:r>
            <a:endParaRPr lang="en-US" sz="2000" dirty="0"/>
          </a:p>
          <a:p>
            <a:endParaRPr lang="en-US"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43</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295400"/>
            <a:ext cx="4032227" cy="5230483"/>
          </a:xfrm>
          <a:prstGeom prst="rect">
            <a:avLst/>
          </a:prstGeom>
          <a:noFill/>
          <a:ln w="12700">
            <a:solidFill>
              <a:schemeClr val="tx1">
                <a:lumMod val="75000"/>
                <a:lumOff val="25000"/>
              </a:schemeClr>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8597122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Plan for integrated fusion simulations</a:t>
            </a:r>
            <a:endParaRPr lang="en-US" i="1" dirty="0"/>
          </a:p>
        </p:txBody>
      </p:sp>
      <p:sp>
        <p:nvSpPr>
          <p:cNvPr id="3" name="Content Placeholder 2"/>
          <p:cNvSpPr>
            <a:spLocks noGrp="1"/>
          </p:cNvSpPr>
          <p:nvPr>
            <p:ph idx="1"/>
          </p:nvPr>
        </p:nvSpPr>
        <p:spPr/>
        <p:txBody>
          <a:bodyPr>
            <a:normAutofit fontScale="77500" lnSpcReduction="20000"/>
          </a:bodyPr>
          <a:lstStyle/>
          <a:p>
            <a:pPr marL="0" indent="0">
              <a:spcBef>
                <a:spcPts val="0"/>
              </a:spcBef>
              <a:spcAft>
                <a:spcPts val="1200"/>
              </a:spcAft>
              <a:buNone/>
            </a:pPr>
            <a:r>
              <a:rPr lang="en-US" b="1" dirty="0" smtClean="0"/>
              <a:t>FY 2014 Appropriations Act directive</a:t>
            </a:r>
          </a:p>
          <a:p>
            <a:pPr marL="457200" lvl="1" indent="0">
              <a:spcBef>
                <a:spcPts val="0"/>
              </a:spcBef>
              <a:spcAft>
                <a:spcPts val="1200"/>
              </a:spcAft>
              <a:buNone/>
            </a:pPr>
            <a:r>
              <a:rPr lang="en-US" dirty="0" smtClean="0"/>
              <a:t>“</a:t>
            </a:r>
            <a:r>
              <a:rPr lang="en-US" i="1" dirty="0" smtClean="0"/>
              <a:t>Not </a:t>
            </a:r>
            <a:r>
              <a:rPr lang="en-US" i="1" dirty="0"/>
              <a:t>later than 180 days after enactment of this Act, the Department shall submit to the Committees on Appropriations of the House of Representatives and the Senate a plan with research goals and resource needs to implement a Fusion Simulation </a:t>
            </a:r>
            <a:r>
              <a:rPr lang="en-US" i="1" dirty="0" smtClean="0"/>
              <a:t>program</a:t>
            </a:r>
            <a:r>
              <a:rPr lang="en-US" dirty="0" smtClean="0"/>
              <a:t>.”</a:t>
            </a:r>
            <a:endParaRPr lang="en-US" dirty="0"/>
          </a:p>
          <a:p>
            <a:pPr marL="0" indent="0">
              <a:spcBef>
                <a:spcPts val="0"/>
              </a:spcBef>
              <a:spcAft>
                <a:spcPts val="1200"/>
              </a:spcAft>
              <a:buNone/>
            </a:pPr>
            <a:r>
              <a:rPr lang="en-US" b="1" dirty="0" smtClean="0"/>
              <a:t>Approach</a:t>
            </a:r>
          </a:p>
          <a:p>
            <a:pPr marL="457200" lvl="1" indent="0">
              <a:spcBef>
                <a:spcPts val="0"/>
              </a:spcBef>
              <a:spcAft>
                <a:spcPts val="1200"/>
              </a:spcAft>
              <a:buNone/>
            </a:pPr>
            <a:r>
              <a:rPr lang="en-US" dirty="0"/>
              <a:t>FES will prepare and submit a plan for </a:t>
            </a:r>
            <a:r>
              <a:rPr lang="en-US" dirty="0" smtClean="0"/>
              <a:t>an integrated fusion simulation program</a:t>
            </a:r>
          </a:p>
          <a:p>
            <a:pPr marL="457200" lvl="1" indent="0">
              <a:spcBef>
                <a:spcPts val="0"/>
              </a:spcBef>
              <a:spcAft>
                <a:spcPts val="1200"/>
              </a:spcAft>
              <a:buNone/>
            </a:pPr>
            <a:r>
              <a:rPr lang="en-US" dirty="0" smtClean="0"/>
              <a:t>A </a:t>
            </a:r>
            <a:r>
              <a:rPr lang="en-US" dirty="0"/>
              <a:t>meeting with </a:t>
            </a:r>
            <a:r>
              <a:rPr lang="en-US" dirty="0" smtClean="0"/>
              <a:t>ASCR </a:t>
            </a:r>
            <a:r>
              <a:rPr lang="en-US" dirty="0"/>
              <a:t>leadership </a:t>
            </a:r>
            <a:r>
              <a:rPr lang="en-US" dirty="0" smtClean="0"/>
              <a:t>was recently held to </a:t>
            </a:r>
            <a:r>
              <a:rPr lang="en-US" dirty="0"/>
              <a:t>discuss possible ASCR </a:t>
            </a:r>
            <a:r>
              <a:rPr lang="en-US" dirty="0" smtClean="0"/>
              <a:t>participation </a:t>
            </a:r>
          </a:p>
          <a:p>
            <a:pPr marL="457200" lvl="1" indent="0">
              <a:spcBef>
                <a:spcPts val="0"/>
              </a:spcBef>
              <a:spcAft>
                <a:spcPts val="1200"/>
              </a:spcAft>
              <a:buNone/>
            </a:pPr>
            <a:r>
              <a:rPr lang="en-US" dirty="0" smtClean="0"/>
              <a:t>The </a:t>
            </a:r>
            <a:r>
              <a:rPr lang="en-US" dirty="0"/>
              <a:t>plan will be consistent with the ten-year </a:t>
            </a:r>
            <a:r>
              <a:rPr lang="en-US" dirty="0" smtClean="0"/>
              <a:t>FES strategic plan </a:t>
            </a:r>
            <a:endParaRPr lang="en-US" dirty="0"/>
          </a:p>
        </p:txBody>
      </p:sp>
      <p:sp>
        <p:nvSpPr>
          <p:cNvPr id="4" name="Slide Number Placeholder 3"/>
          <p:cNvSpPr>
            <a:spLocks noGrp="1"/>
          </p:cNvSpPr>
          <p:nvPr>
            <p:ph type="sldNum" sz="quarter" idx="12"/>
          </p:nvPr>
        </p:nvSpPr>
        <p:spPr/>
        <p:txBody>
          <a:bodyPr/>
          <a:lstStyle/>
          <a:p>
            <a:fld id="{4D209A34-5889-4E16-8BD0-8C9F0C75090B}" type="slidenum">
              <a:rPr lang="en-US" smtClean="0"/>
              <a:pPr/>
              <a:t>44</a:t>
            </a:fld>
            <a:endParaRPr lang="en-US"/>
          </a:p>
        </p:txBody>
      </p:sp>
    </p:spTree>
    <p:extLst>
      <p:ext uri="{BB962C8B-B14F-4D97-AF65-F5344CB8AC3E}">
        <p14:creationId xmlns:p14="http://schemas.microsoft.com/office/powerpoint/2010/main" val="191571880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p:blipFill>
        <p:spPr>
          <a:xfrm rot="5400000">
            <a:off x="1142999" y="-1142999"/>
            <a:ext cx="6858003" cy="914400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4800" y="4114800"/>
            <a:ext cx="6825635" cy="2209800"/>
          </a:xfrm>
          <a:prstGeom prst="rect">
            <a:avLst/>
          </a:prstGeom>
        </p:spPr>
      </p:pic>
    </p:spTree>
    <p:extLst>
      <p:ext uri="{BB962C8B-B14F-4D97-AF65-F5344CB8AC3E}">
        <p14:creationId xmlns:p14="http://schemas.microsoft.com/office/powerpoint/2010/main" val="43932583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906320" y="1226165"/>
            <a:ext cx="5852756" cy="1400383"/>
          </a:xfrm>
          <a:prstGeom prst="rect">
            <a:avLst/>
          </a:prstGeom>
          <a:noFill/>
        </p:spPr>
        <p:txBody>
          <a:bodyPr wrap="none" rtlCol="0">
            <a:spAutoFit/>
          </a:bodyPr>
          <a:lstStyle/>
          <a:p>
            <a:pPr>
              <a:spcAft>
                <a:spcPts val="600"/>
              </a:spcAft>
            </a:pPr>
            <a:r>
              <a:rPr lang="en-US" sz="4400" dirty="0" smtClean="0">
                <a:solidFill>
                  <a:schemeClr val="bg1"/>
                </a:solidFill>
                <a:effectLst>
                  <a:outerShdw blurRad="38100" dist="38100" dir="2700000" algn="tl">
                    <a:srgbClr val="000000">
                      <a:alpha val="43137"/>
                    </a:srgbClr>
                  </a:outerShdw>
                </a:effectLst>
              </a:rPr>
              <a:t>FY 2015 </a:t>
            </a:r>
          </a:p>
          <a:p>
            <a:pPr>
              <a:spcAft>
                <a:spcPts val="600"/>
              </a:spcAft>
            </a:pPr>
            <a:r>
              <a:rPr lang="en-US" sz="3600" dirty="0" smtClean="0">
                <a:solidFill>
                  <a:schemeClr val="bg1"/>
                </a:solidFill>
                <a:effectLst>
                  <a:outerShdw blurRad="38100" dist="38100" dir="2700000" algn="tl">
                    <a:srgbClr val="000000">
                      <a:alpha val="43137"/>
                    </a:srgbClr>
                  </a:outerShdw>
                </a:effectLst>
              </a:rPr>
              <a:t>Congressional Budget Request</a:t>
            </a:r>
          </a:p>
        </p:txBody>
      </p:sp>
      <p:sp>
        <p:nvSpPr>
          <p:cNvPr id="4" name="TextBox 3"/>
          <p:cNvSpPr txBox="1"/>
          <p:nvPr/>
        </p:nvSpPr>
        <p:spPr>
          <a:xfrm>
            <a:off x="2609764" y="2938552"/>
            <a:ext cx="3924472" cy="1862048"/>
          </a:xfrm>
          <a:prstGeom prst="rect">
            <a:avLst/>
          </a:prstGeom>
          <a:noFill/>
        </p:spPr>
        <p:txBody>
          <a:bodyPr wrap="none" rtlCol="0">
            <a:spAutoFit/>
          </a:bodyPr>
          <a:lstStyle/>
          <a:p>
            <a:r>
              <a:rPr lang="en-US" sz="96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115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416</a:t>
            </a:r>
            <a:r>
              <a:rPr lang="en-US" sz="8000"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172528312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796114830"/>
              </p:ext>
            </p:extLst>
          </p:nvPr>
        </p:nvGraphicFramePr>
        <p:xfrm>
          <a:off x="5015345" y="3574221"/>
          <a:ext cx="3976255" cy="32257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p:cNvGraphicFramePr>
            <a:graphicFrameLocks/>
          </p:cNvGraphicFramePr>
          <p:nvPr>
            <p:extLst>
              <p:ext uri="{D42A27DB-BD31-4B8C-83A1-F6EECF244321}">
                <p14:modId xmlns:p14="http://schemas.microsoft.com/office/powerpoint/2010/main" val="3488498589"/>
              </p:ext>
            </p:extLst>
          </p:nvPr>
        </p:nvGraphicFramePr>
        <p:xfrm>
          <a:off x="4644736" y="970623"/>
          <a:ext cx="3737264" cy="3170683"/>
        </p:xfrm>
        <a:graphic>
          <a:graphicData uri="http://schemas.openxmlformats.org/drawingml/2006/chart">
            <c:chart xmlns:c="http://schemas.openxmlformats.org/drawingml/2006/chart" xmlns:r="http://schemas.openxmlformats.org/officeDocument/2006/relationships" r:id="rId4"/>
          </a:graphicData>
        </a:graphic>
      </p:graphicFrame>
      <p:sp>
        <p:nvSpPr>
          <p:cNvPr id="28675" name="TextBox 7"/>
          <p:cNvSpPr txBox="1">
            <a:spLocks noChangeArrowheads="1"/>
          </p:cNvSpPr>
          <p:nvPr/>
        </p:nvSpPr>
        <p:spPr bwMode="auto">
          <a:xfrm>
            <a:off x="304800" y="1628030"/>
            <a:ext cx="4011036" cy="3616375"/>
          </a:xfrm>
          <a:prstGeom prst="rect">
            <a:avLst/>
          </a:prstGeom>
          <a:noFill/>
          <a:ln w="9525">
            <a:noFill/>
            <a:miter lim="800000"/>
            <a:headEnd/>
            <a:tailEnd/>
          </a:ln>
        </p:spPr>
        <p:txBody>
          <a:bodyPr wrap="square">
            <a:spAutoFit/>
          </a:bodyPr>
          <a:lstStyle/>
          <a:p>
            <a:pPr marL="168275" indent="-168275">
              <a:spcAft>
                <a:spcPts val="300"/>
              </a:spcAft>
            </a:pPr>
            <a:r>
              <a:rPr lang="en-US" sz="1400" b="1" u="sng" dirty="0" smtClean="0">
                <a:cs typeface="Arial" pitchFamily="34" charset="0"/>
              </a:rPr>
              <a:t>Science</a:t>
            </a:r>
            <a:r>
              <a:rPr lang="en-US" sz="1400" b="0" u="sng" dirty="0" smtClean="0">
                <a:cs typeface="Arial" pitchFamily="34" charset="0"/>
              </a:rPr>
              <a:t>: $154,321K</a:t>
            </a:r>
            <a:endParaRPr lang="en-US" sz="1400" b="0" u="sng" dirty="0">
              <a:cs typeface="Arial" pitchFamily="34" charset="0"/>
            </a:endParaRPr>
          </a:p>
          <a:p>
            <a:pPr marL="365760" indent="-182880">
              <a:spcAft>
                <a:spcPts val="300"/>
              </a:spcAft>
              <a:buFont typeface="Arial" pitchFamily="34" charset="0"/>
              <a:buChar char="•"/>
            </a:pPr>
            <a:r>
              <a:rPr lang="en-US" sz="1200" b="0" dirty="0" smtClean="0">
                <a:cs typeface="Arial" pitchFamily="34" charset="0"/>
              </a:rPr>
              <a:t>Major </a:t>
            </a:r>
            <a:r>
              <a:rPr lang="en-US" sz="1200" b="0" dirty="0" err="1" smtClean="0">
                <a:cs typeface="Arial" pitchFamily="34" charset="0"/>
              </a:rPr>
              <a:t>Tokamak</a:t>
            </a:r>
            <a:r>
              <a:rPr lang="en-US" sz="1200" b="0" dirty="0" smtClean="0">
                <a:cs typeface="Arial" pitchFamily="34" charset="0"/>
              </a:rPr>
              <a:t>  Research </a:t>
            </a:r>
          </a:p>
          <a:p>
            <a:pPr marL="625475" lvl="1" indent="-168275">
              <a:spcAft>
                <a:spcPts val="300"/>
              </a:spcAft>
              <a:buFont typeface="Arial" pitchFamily="34" charset="0"/>
              <a:buChar char="•"/>
            </a:pPr>
            <a:r>
              <a:rPr lang="en-US" sz="1200" dirty="0" smtClean="0">
                <a:cs typeface="Arial" pitchFamily="34" charset="0"/>
              </a:rPr>
              <a:t>DIII-D</a:t>
            </a:r>
          </a:p>
          <a:p>
            <a:pPr marL="625475" lvl="1" indent="-168275">
              <a:spcAft>
                <a:spcPts val="300"/>
              </a:spcAft>
              <a:buFont typeface="Arial" pitchFamily="34" charset="0"/>
              <a:buChar char="•"/>
            </a:pPr>
            <a:r>
              <a:rPr lang="en-US" sz="1200" b="0" dirty="0" smtClean="0">
                <a:cs typeface="Arial" pitchFamily="34" charset="0"/>
              </a:rPr>
              <a:t>NSTX</a:t>
            </a:r>
          </a:p>
          <a:p>
            <a:pPr marL="625475" lvl="1" indent="-168275">
              <a:spcAft>
                <a:spcPts val="300"/>
              </a:spcAft>
              <a:buFont typeface="Arial" pitchFamily="34" charset="0"/>
              <a:buChar char="•"/>
            </a:pPr>
            <a:r>
              <a:rPr lang="en-US" sz="1200" dirty="0" smtClean="0">
                <a:cs typeface="Arial" pitchFamily="34" charset="0"/>
              </a:rPr>
              <a:t>C-MOD</a:t>
            </a:r>
            <a:endParaRPr lang="en-US" sz="1200" b="0" dirty="0" smtClean="0">
              <a:cs typeface="Arial" pitchFamily="34" charset="0"/>
            </a:endParaRPr>
          </a:p>
          <a:p>
            <a:pPr marL="625475" lvl="1" indent="-168275">
              <a:spcAft>
                <a:spcPts val="300"/>
              </a:spcAft>
              <a:buFont typeface="Arial" pitchFamily="34" charset="0"/>
              <a:buChar char="•"/>
            </a:pPr>
            <a:r>
              <a:rPr lang="en-US" sz="1200" dirty="0" smtClean="0">
                <a:cs typeface="Arial" pitchFamily="34" charset="0"/>
              </a:rPr>
              <a:t>Theory &amp; </a:t>
            </a:r>
            <a:r>
              <a:rPr lang="en-US" sz="1200" dirty="0" err="1" smtClean="0">
                <a:cs typeface="Arial" pitchFamily="34" charset="0"/>
              </a:rPr>
              <a:t>SciDAC</a:t>
            </a:r>
            <a:endParaRPr lang="en-US" sz="1200" b="0" dirty="0" smtClean="0">
              <a:cs typeface="Arial" pitchFamily="34" charset="0"/>
            </a:endParaRPr>
          </a:p>
          <a:p>
            <a:pPr marL="365760" indent="-182880">
              <a:buFont typeface="Arial" pitchFamily="34" charset="0"/>
              <a:buChar char="•"/>
            </a:pPr>
            <a:r>
              <a:rPr lang="en-US" sz="1200" b="0" dirty="0" smtClean="0">
                <a:cs typeface="Arial" pitchFamily="34" charset="0"/>
              </a:rPr>
              <a:t>Small/intermediate-Scale Magnetic Fusion Energy </a:t>
            </a:r>
          </a:p>
          <a:p>
            <a:pPr marL="625475" lvl="1" indent="-168275">
              <a:spcAft>
                <a:spcPts val="300"/>
              </a:spcAft>
              <a:buFont typeface="Arial" pitchFamily="34" charset="0"/>
              <a:buChar char="•"/>
            </a:pPr>
            <a:r>
              <a:rPr lang="en-US" sz="1200" dirty="0" smtClean="0">
                <a:cs typeface="Arial" pitchFamily="34" charset="0"/>
              </a:rPr>
              <a:t>Experimental Plasma Research</a:t>
            </a:r>
          </a:p>
          <a:p>
            <a:pPr marL="625475" lvl="1" indent="-168275">
              <a:spcAft>
                <a:spcPts val="300"/>
              </a:spcAft>
              <a:buFont typeface="Arial" pitchFamily="34" charset="0"/>
              <a:buChar char="•"/>
            </a:pPr>
            <a:r>
              <a:rPr lang="en-US" sz="1200" b="0" dirty="0" smtClean="0">
                <a:cs typeface="Arial" pitchFamily="34" charset="0"/>
              </a:rPr>
              <a:t>Madison Symmetric Torus</a:t>
            </a:r>
          </a:p>
          <a:p>
            <a:pPr marL="365760" indent="-182880">
              <a:spcAft>
                <a:spcPts val="300"/>
              </a:spcAft>
              <a:buFont typeface="Arial" pitchFamily="34" charset="0"/>
              <a:buChar char="•"/>
            </a:pPr>
            <a:r>
              <a:rPr lang="en-US" sz="1200" b="0" dirty="0" smtClean="0">
                <a:cs typeface="Arial" pitchFamily="34" charset="0"/>
              </a:rPr>
              <a:t>Enabling R&amp;D </a:t>
            </a:r>
          </a:p>
          <a:p>
            <a:pPr marL="625475" lvl="1" indent="-168275">
              <a:spcAft>
                <a:spcPts val="300"/>
              </a:spcAft>
              <a:buFont typeface="Arial" pitchFamily="34" charset="0"/>
              <a:buChar char="•"/>
            </a:pPr>
            <a:r>
              <a:rPr lang="en-US" sz="1200" dirty="0" smtClean="0">
                <a:cs typeface="Arial" pitchFamily="34" charset="0"/>
              </a:rPr>
              <a:t>Plasma Technology</a:t>
            </a:r>
          </a:p>
          <a:p>
            <a:pPr marL="625475" lvl="1" indent="-168275">
              <a:spcAft>
                <a:spcPts val="300"/>
              </a:spcAft>
              <a:buFont typeface="Arial" pitchFamily="34" charset="0"/>
              <a:buChar char="•"/>
            </a:pPr>
            <a:r>
              <a:rPr lang="en-US" sz="1200" dirty="0" smtClean="0">
                <a:cs typeface="Arial" pitchFamily="34" charset="0"/>
              </a:rPr>
              <a:t>Advanced Design</a:t>
            </a:r>
          </a:p>
          <a:p>
            <a:pPr marL="625475" lvl="1" indent="-168275">
              <a:spcAft>
                <a:spcPts val="300"/>
              </a:spcAft>
              <a:buFont typeface="Arial" pitchFamily="34" charset="0"/>
              <a:buChar char="•"/>
            </a:pPr>
            <a:r>
              <a:rPr lang="en-US" sz="1200" b="0" dirty="0" smtClean="0">
                <a:cs typeface="Arial" pitchFamily="34" charset="0"/>
              </a:rPr>
              <a:t>Materials</a:t>
            </a:r>
          </a:p>
          <a:p>
            <a:pPr marL="365760" indent="-182880">
              <a:spcAft>
                <a:spcPts val="300"/>
              </a:spcAft>
              <a:buFont typeface="Arial" pitchFamily="34" charset="0"/>
              <a:buChar char="•"/>
            </a:pPr>
            <a:r>
              <a:rPr lang="en-US" sz="1200" b="0" dirty="0" smtClean="0">
                <a:cs typeface="Arial" pitchFamily="34" charset="0"/>
              </a:rPr>
              <a:t>International Collaborations </a:t>
            </a:r>
          </a:p>
          <a:p>
            <a:pPr marL="365760" indent="-182880">
              <a:spcAft>
                <a:spcPts val="300"/>
              </a:spcAft>
              <a:buFont typeface="Arial" pitchFamily="34" charset="0"/>
              <a:buChar char="•"/>
            </a:pPr>
            <a:r>
              <a:rPr lang="en-US" sz="1200" b="0" dirty="0" smtClean="0">
                <a:cs typeface="Arial" pitchFamily="34" charset="0"/>
              </a:rPr>
              <a:t>High Energy Density Laboratory Plasmas </a:t>
            </a:r>
          </a:p>
          <a:p>
            <a:pPr marL="365760" indent="-182880">
              <a:spcAft>
                <a:spcPts val="300"/>
              </a:spcAft>
              <a:buFont typeface="Arial" pitchFamily="34" charset="0"/>
              <a:buChar char="•"/>
            </a:pPr>
            <a:r>
              <a:rPr lang="en-US" sz="1200" b="0" dirty="0" smtClean="0">
                <a:cs typeface="Arial" pitchFamily="34" charset="0"/>
              </a:rPr>
              <a:t>General </a:t>
            </a:r>
            <a:r>
              <a:rPr lang="en-US" sz="1200" b="0" dirty="0">
                <a:cs typeface="Arial" pitchFamily="34" charset="0"/>
              </a:rPr>
              <a:t>Plasma </a:t>
            </a:r>
            <a:r>
              <a:rPr lang="en-US" sz="1200" b="0" dirty="0" smtClean="0">
                <a:cs typeface="Arial" pitchFamily="34" charset="0"/>
              </a:rPr>
              <a:t>Science </a:t>
            </a:r>
            <a:endParaRPr lang="en-US" sz="1200" b="0" dirty="0">
              <a:cs typeface="Arial" pitchFamily="34" charset="0"/>
            </a:endParaRPr>
          </a:p>
        </p:txBody>
      </p:sp>
      <p:sp>
        <p:nvSpPr>
          <p:cNvPr id="28676" name="TextBox 5"/>
          <p:cNvSpPr txBox="1">
            <a:spLocks noChangeArrowheads="1"/>
          </p:cNvSpPr>
          <p:nvPr/>
        </p:nvSpPr>
        <p:spPr bwMode="auto">
          <a:xfrm>
            <a:off x="304800" y="5244405"/>
            <a:ext cx="4526650" cy="1384995"/>
          </a:xfrm>
          <a:prstGeom prst="rect">
            <a:avLst/>
          </a:prstGeom>
          <a:noFill/>
          <a:ln w="9525">
            <a:noFill/>
            <a:miter lim="800000"/>
            <a:headEnd/>
            <a:tailEnd/>
          </a:ln>
        </p:spPr>
        <p:txBody>
          <a:bodyPr wrap="square">
            <a:spAutoFit/>
          </a:bodyPr>
          <a:lstStyle/>
          <a:p>
            <a:pPr>
              <a:spcAft>
                <a:spcPts val="600"/>
              </a:spcAft>
            </a:pPr>
            <a:r>
              <a:rPr lang="en-US" sz="1600" b="1" u="sng" dirty="0">
                <a:cs typeface="Arial" pitchFamily="34" charset="0"/>
              </a:rPr>
              <a:t>Facility Operations</a:t>
            </a:r>
            <a:r>
              <a:rPr lang="en-US" sz="1400" b="0" u="sng" dirty="0">
                <a:cs typeface="Arial" pitchFamily="34" charset="0"/>
              </a:rPr>
              <a:t>: </a:t>
            </a:r>
            <a:r>
              <a:rPr lang="en-US" sz="1400" b="0" u="sng" dirty="0" smtClean="0">
                <a:cs typeface="Arial" pitchFamily="34" charset="0"/>
              </a:rPr>
              <a:t>$</a:t>
            </a:r>
            <a:r>
              <a:rPr lang="en-US" sz="1400" u="sng" dirty="0" smtClean="0">
                <a:cs typeface="Arial" pitchFamily="34" charset="0"/>
              </a:rPr>
              <a:t>89,719</a:t>
            </a:r>
            <a:r>
              <a:rPr lang="en-US" sz="1400" b="0" u="sng" dirty="0" smtClean="0">
                <a:cs typeface="Arial" pitchFamily="34" charset="0"/>
              </a:rPr>
              <a:t>K</a:t>
            </a:r>
            <a:endParaRPr lang="en-US" sz="1400" b="0" u="sng" dirty="0">
              <a:cs typeface="Arial" pitchFamily="34" charset="0"/>
            </a:endParaRPr>
          </a:p>
          <a:p>
            <a:pPr marL="365760" indent="-182880">
              <a:spcAft>
                <a:spcPts val="600"/>
              </a:spcAft>
              <a:buFont typeface="Arial" pitchFamily="34" charset="0"/>
              <a:buChar char="•"/>
            </a:pPr>
            <a:r>
              <a:rPr lang="en-US" sz="1200" b="0" dirty="0" smtClean="0">
                <a:cs typeface="Arial" pitchFamily="34" charset="0"/>
              </a:rPr>
              <a:t>DIII-D </a:t>
            </a:r>
            <a:endParaRPr lang="en-US" sz="1200" b="0" dirty="0">
              <a:cs typeface="Arial" pitchFamily="34" charset="0"/>
            </a:endParaRPr>
          </a:p>
          <a:p>
            <a:pPr marL="365760" indent="-182880">
              <a:spcAft>
                <a:spcPts val="600"/>
              </a:spcAft>
              <a:buFont typeface="Arial" pitchFamily="34" charset="0"/>
              <a:buChar char="•"/>
            </a:pPr>
            <a:r>
              <a:rPr lang="en-US" sz="1200" b="0" dirty="0" smtClean="0">
                <a:cs typeface="Arial" pitchFamily="34" charset="0"/>
              </a:rPr>
              <a:t>NSTX Upgrade  </a:t>
            </a:r>
          </a:p>
          <a:p>
            <a:pPr marL="365760" indent="-182880">
              <a:spcAft>
                <a:spcPts val="600"/>
              </a:spcAft>
              <a:buFont typeface="Arial" pitchFamily="34" charset="0"/>
              <a:buChar char="•"/>
            </a:pPr>
            <a:r>
              <a:rPr lang="en-US" sz="1200" dirty="0" smtClean="0">
                <a:cs typeface="Arial" pitchFamily="34" charset="0"/>
              </a:rPr>
              <a:t>C-MOD</a:t>
            </a:r>
            <a:endParaRPr lang="en-US" sz="1200" b="0" dirty="0">
              <a:cs typeface="Arial" pitchFamily="34" charset="0"/>
            </a:endParaRPr>
          </a:p>
          <a:p>
            <a:pPr marL="365760" indent="-182880">
              <a:spcAft>
                <a:spcPts val="600"/>
              </a:spcAft>
              <a:buFont typeface="Arial" pitchFamily="34" charset="0"/>
              <a:buChar char="•"/>
            </a:pPr>
            <a:r>
              <a:rPr lang="en-US" sz="1200" b="0" dirty="0" smtClean="0">
                <a:cs typeface="Arial" pitchFamily="34" charset="0"/>
              </a:rPr>
              <a:t>GPE/GPP/Infrastructure  </a:t>
            </a:r>
          </a:p>
        </p:txBody>
      </p:sp>
      <p:sp>
        <p:nvSpPr>
          <p:cNvPr id="8" name="Title 1"/>
          <p:cNvSpPr txBox="1">
            <a:spLocks/>
          </p:cNvSpPr>
          <p:nvPr/>
        </p:nvSpPr>
        <p:spPr bwMode="auto">
          <a:xfrm>
            <a:off x="2593361" y="76201"/>
            <a:ext cx="6474439" cy="9143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a:defRPr/>
            </a:pPr>
            <a:r>
              <a:rPr lang="en-US" sz="2800" dirty="0" smtClean="0">
                <a:ln w="6350">
                  <a:noFill/>
                </a:ln>
                <a:solidFill>
                  <a:schemeClr val="bg1"/>
                </a:solidFill>
                <a:effectLst>
                  <a:outerShdw blurRad="38100" dist="38100" dir="2700000" algn="tl">
                    <a:srgbClr val="000000">
                      <a:alpha val="43137"/>
                    </a:srgbClr>
                  </a:outerShdw>
                </a:effectLst>
                <a:latin typeface="+mj-lt"/>
                <a:cs typeface="Arial" pitchFamily="34" charset="0"/>
              </a:rPr>
              <a:t>At a Glance: FES at $416M in FY 2015</a:t>
            </a:r>
            <a:endParaRPr lang="en-US" sz="2800" dirty="0">
              <a:ln w="6350">
                <a:noFill/>
              </a:ln>
              <a:solidFill>
                <a:schemeClr val="bg1"/>
              </a:solidFill>
              <a:effectLst>
                <a:outerShdw blurRad="38100" dist="38100" dir="2700000" algn="tl">
                  <a:srgbClr val="000000">
                    <a:alpha val="43137"/>
                  </a:srgbClr>
                </a:outerShdw>
              </a:effectLst>
              <a:latin typeface="+mj-lt"/>
              <a:cs typeface="Arial" pitchFamily="34" charset="0"/>
            </a:endParaRPr>
          </a:p>
        </p:txBody>
      </p:sp>
      <p:sp>
        <p:nvSpPr>
          <p:cNvPr id="7" name="TextBox 6"/>
          <p:cNvSpPr txBox="1"/>
          <p:nvPr/>
        </p:nvSpPr>
        <p:spPr>
          <a:xfrm>
            <a:off x="4064546" y="4192488"/>
            <a:ext cx="1167307" cy="307777"/>
          </a:xfrm>
          <a:prstGeom prst="rect">
            <a:avLst/>
          </a:prstGeom>
          <a:noFill/>
        </p:spPr>
        <p:txBody>
          <a:bodyPr wrap="none" rtlCol="0">
            <a:spAutoFit/>
          </a:bodyPr>
          <a:lstStyle/>
          <a:p>
            <a:r>
              <a:rPr lang="en-US" sz="1400" b="1" i="1" dirty="0" smtClean="0"/>
              <a:t>Without ITER</a:t>
            </a:r>
            <a:endParaRPr lang="en-US" sz="1400" b="1" i="1" dirty="0"/>
          </a:p>
        </p:txBody>
      </p:sp>
      <p:sp>
        <p:nvSpPr>
          <p:cNvPr id="28" name="TextBox 27"/>
          <p:cNvSpPr txBox="1"/>
          <p:nvPr/>
        </p:nvSpPr>
        <p:spPr>
          <a:xfrm>
            <a:off x="3881580" y="1181248"/>
            <a:ext cx="1533240" cy="307777"/>
          </a:xfrm>
          <a:prstGeom prst="rect">
            <a:avLst/>
          </a:prstGeom>
          <a:noFill/>
        </p:spPr>
        <p:txBody>
          <a:bodyPr wrap="none" rtlCol="0">
            <a:spAutoFit/>
          </a:bodyPr>
          <a:lstStyle/>
          <a:p>
            <a:r>
              <a:rPr lang="en-US" sz="1400" b="1" i="1" dirty="0" smtClean="0"/>
              <a:t>Total FES program</a:t>
            </a:r>
            <a:endParaRPr lang="en-US" sz="1400" b="1" i="1" dirty="0"/>
          </a:p>
        </p:txBody>
      </p:sp>
      <p:sp>
        <p:nvSpPr>
          <p:cNvPr id="16" name="TextBox 24"/>
          <p:cNvSpPr txBox="1">
            <a:spLocks noChangeArrowheads="1"/>
          </p:cNvSpPr>
          <p:nvPr/>
        </p:nvSpPr>
        <p:spPr bwMode="auto">
          <a:xfrm>
            <a:off x="2590800" y="6596390"/>
            <a:ext cx="3557241" cy="261610"/>
          </a:xfrm>
          <a:prstGeom prst="rect">
            <a:avLst/>
          </a:prstGeom>
          <a:noFill/>
          <a:ln w="9525">
            <a:noFill/>
            <a:miter lim="800000"/>
            <a:headEnd/>
            <a:tailEnd/>
          </a:ln>
        </p:spPr>
        <p:txBody>
          <a:bodyPr wrap="square">
            <a:spAutoFit/>
          </a:bodyPr>
          <a:lstStyle/>
          <a:p>
            <a:pPr algn="ctr"/>
            <a:r>
              <a:rPr lang="en-US" sz="1100" i="1" dirty="0" smtClean="0"/>
              <a:t>Hatched areas indicate project and operations expenses</a:t>
            </a:r>
          </a:p>
        </p:txBody>
      </p:sp>
      <p:sp>
        <p:nvSpPr>
          <p:cNvPr id="17" name="TextBox 1"/>
          <p:cNvSpPr txBox="1"/>
          <p:nvPr/>
        </p:nvSpPr>
        <p:spPr>
          <a:xfrm>
            <a:off x="7467600" y="3011860"/>
            <a:ext cx="1251740" cy="8110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r>
              <a:rPr lang="en-US" sz="1000" b="0" dirty="0" smtClean="0">
                <a:cs typeface="Arial" pitchFamily="34" charset="0"/>
              </a:rPr>
              <a:t>Major </a:t>
            </a:r>
            <a:r>
              <a:rPr lang="en-US" sz="1000" b="0" dirty="0" err="1" smtClean="0">
                <a:cs typeface="Arial" pitchFamily="34" charset="0"/>
              </a:rPr>
              <a:t>Tokamak</a:t>
            </a:r>
            <a:r>
              <a:rPr lang="en-US" sz="1000" b="0" dirty="0" smtClean="0">
                <a:cs typeface="Arial" pitchFamily="34" charset="0"/>
              </a:rPr>
              <a:t> Research and Operations, Theory, Simulation</a:t>
            </a:r>
          </a:p>
          <a:p>
            <a:endParaRPr lang="en-US" sz="1000" b="0" dirty="0">
              <a:cs typeface="Arial" pitchFamily="34" charset="0"/>
            </a:endParaRPr>
          </a:p>
        </p:txBody>
      </p:sp>
      <p:cxnSp>
        <p:nvCxnSpPr>
          <p:cNvPr id="19" name="Straight Connector 18"/>
          <p:cNvCxnSpPr/>
          <p:nvPr/>
        </p:nvCxnSpPr>
        <p:spPr>
          <a:xfrm flipV="1">
            <a:off x="4953000" y="3276600"/>
            <a:ext cx="152400" cy="685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Arc 23"/>
          <p:cNvSpPr/>
          <p:nvPr/>
        </p:nvSpPr>
        <p:spPr>
          <a:xfrm>
            <a:off x="4754880" y="685800"/>
            <a:ext cx="2941320" cy="3581400"/>
          </a:xfrm>
          <a:prstGeom prst="arc">
            <a:avLst>
              <a:gd name="adj1" fmla="val 19913950"/>
              <a:gd name="adj2" fmla="val 8193770"/>
            </a:avLst>
          </a:prstGeom>
          <a:ln w="25400">
            <a:solidFill>
              <a:schemeClr val="tx1"/>
            </a:solidFill>
            <a:headEnd type="triangle" w="lg" len="med"/>
            <a:tailEnd type="triangle" w="lg" len="med"/>
          </a:ln>
          <a:scene3d>
            <a:camera prst="orthographicFront">
              <a:rot lat="300000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flipV="1">
            <a:off x="7528560" y="2133600"/>
            <a:ext cx="91440" cy="228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176597" y="5410200"/>
            <a:ext cx="898130" cy="246221"/>
          </a:xfrm>
          <a:prstGeom prst="rect">
            <a:avLst/>
          </a:prstGeom>
          <a:noFill/>
        </p:spPr>
        <p:txBody>
          <a:bodyPr wrap="square" rtlCol="0">
            <a:spAutoFit/>
          </a:bodyPr>
          <a:lstStyle/>
          <a:p>
            <a:r>
              <a:rPr lang="en-US" sz="1000" dirty="0" smtClean="0"/>
              <a:t>EPR &amp; MST</a:t>
            </a:r>
            <a:endParaRPr lang="en-US" sz="1000" dirty="0"/>
          </a:p>
        </p:txBody>
      </p:sp>
      <p:sp>
        <p:nvSpPr>
          <p:cNvPr id="6" name="Slide Number Placeholder 5"/>
          <p:cNvSpPr>
            <a:spLocks noGrp="1"/>
          </p:cNvSpPr>
          <p:nvPr>
            <p:ph type="sldNum" sz="quarter" idx="12"/>
          </p:nvPr>
        </p:nvSpPr>
        <p:spPr/>
        <p:txBody>
          <a:bodyPr/>
          <a:lstStyle/>
          <a:p>
            <a:pPr>
              <a:defRPr/>
            </a:pPr>
            <a:fld id="{6420D196-E796-4AF6-A663-8C2CC9A3B9E4}" type="slidenum">
              <a:rPr lang="en-US" smtClean="0"/>
              <a:pPr>
                <a:defRPr/>
              </a:pPr>
              <a:t>6</a:t>
            </a:fld>
            <a:endParaRPr lang="en-US"/>
          </a:p>
        </p:txBody>
      </p:sp>
      <p:sp>
        <p:nvSpPr>
          <p:cNvPr id="20" name="TextBox 5"/>
          <p:cNvSpPr txBox="1">
            <a:spLocks noChangeArrowheads="1"/>
          </p:cNvSpPr>
          <p:nvPr/>
        </p:nvSpPr>
        <p:spPr bwMode="auto">
          <a:xfrm>
            <a:off x="304800" y="1282005"/>
            <a:ext cx="4526650" cy="307777"/>
          </a:xfrm>
          <a:prstGeom prst="rect">
            <a:avLst/>
          </a:prstGeom>
          <a:noFill/>
          <a:ln w="9525">
            <a:noFill/>
            <a:miter lim="800000"/>
            <a:headEnd/>
            <a:tailEnd/>
          </a:ln>
        </p:spPr>
        <p:txBody>
          <a:bodyPr wrap="square">
            <a:spAutoFit/>
          </a:bodyPr>
          <a:lstStyle/>
          <a:p>
            <a:pPr>
              <a:spcAft>
                <a:spcPts val="600"/>
              </a:spcAft>
            </a:pPr>
            <a:r>
              <a:rPr lang="en-US" sz="1400" b="1" u="sng" dirty="0" smtClean="0">
                <a:cs typeface="Arial" pitchFamily="34" charset="0"/>
              </a:rPr>
              <a:t>ITER Construction</a:t>
            </a:r>
            <a:r>
              <a:rPr lang="en-US" sz="1400" b="0" u="sng" dirty="0" smtClean="0">
                <a:cs typeface="Arial" pitchFamily="34" charset="0"/>
              </a:rPr>
              <a:t>: $</a:t>
            </a:r>
            <a:r>
              <a:rPr lang="en-US" sz="1400" u="sng" dirty="0" smtClean="0">
                <a:cs typeface="Arial" pitchFamily="34" charset="0"/>
              </a:rPr>
              <a:t>150,000</a:t>
            </a:r>
            <a:r>
              <a:rPr lang="en-US" sz="1400" b="0" u="sng" dirty="0" smtClean="0">
                <a:cs typeface="Arial" pitchFamily="34" charset="0"/>
              </a:rPr>
              <a:t>K</a:t>
            </a:r>
            <a:endParaRPr lang="en-US" sz="1400" b="0" u="sng" dirty="0">
              <a:cs typeface="Arial" pitchFamily="34" charset="0"/>
            </a:endParaRPr>
          </a:p>
        </p:txBody>
      </p:sp>
    </p:spTree>
    <p:extLst>
      <p:ext uri="{BB962C8B-B14F-4D97-AF65-F5344CB8AC3E}">
        <p14:creationId xmlns:p14="http://schemas.microsoft.com/office/powerpoint/2010/main" val="105890385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1884131677"/>
              </p:ext>
            </p:extLst>
          </p:nvPr>
        </p:nvGraphicFramePr>
        <p:xfrm>
          <a:off x="76200" y="1219200"/>
          <a:ext cx="68580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505203" y="3234660"/>
            <a:ext cx="4396154" cy="1277273"/>
          </a:xfrm>
          <a:prstGeom prst="rect">
            <a:avLst/>
          </a:prstGeom>
          <a:noFill/>
        </p:spPr>
        <p:txBody>
          <a:bodyPr wrap="square" rtlCol="0">
            <a:spAutoFit/>
          </a:bodyPr>
          <a:lstStyle/>
          <a:p>
            <a:pPr>
              <a:spcAft>
                <a:spcPts val="600"/>
              </a:spcAft>
            </a:pPr>
            <a:r>
              <a:rPr lang="en-US" sz="1200" dirty="0"/>
              <a:t>Building on domestic capabilities and furthered by international partnership</a:t>
            </a:r>
          </a:p>
          <a:p>
            <a:pPr>
              <a:spcAft>
                <a:spcPts val="600"/>
              </a:spcAft>
            </a:pPr>
            <a:r>
              <a:rPr lang="en-US" sz="1200" b="1" i="1" dirty="0" smtClean="0">
                <a:cs typeface="Arial" pitchFamily="34" charset="0"/>
              </a:rPr>
              <a:t>Challenge</a:t>
            </a:r>
            <a:r>
              <a:rPr lang="en-US" sz="1200" dirty="0" smtClean="0">
                <a:cs typeface="Arial" pitchFamily="34" charset="0"/>
              </a:rPr>
              <a:t>: </a:t>
            </a:r>
            <a:r>
              <a:rPr lang="en-US" sz="1200" dirty="0"/>
              <a:t>Establish the basis for indefinitely maintaining the burning plasma state including: maintaining magnetic field structure to enable burning plasma confinement and developing the materials to endure and function in this environment</a:t>
            </a:r>
            <a:endParaRPr lang="en-US" sz="1200" dirty="0" smtClean="0">
              <a:cs typeface="Arial" pitchFamily="34" charset="0"/>
            </a:endParaRPr>
          </a:p>
        </p:txBody>
      </p:sp>
      <p:sp>
        <p:nvSpPr>
          <p:cNvPr id="9" name="TextBox 8"/>
          <p:cNvSpPr txBox="1"/>
          <p:nvPr/>
        </p:nvSpPr>
        <p:spPr>
          <a:xfrm>
            <a:off x="3505200" y="1981200"/>
            <a:ext cx="4220308" cy="1277273"/>
          </a:xfrm>
          <a:prstGeom prst="rect">
            <a:avLst/>
          </a:prstGeom>
          <a:noFill/>
        </p:spPr>
        <p:txBody>
          <a:bodyPr wrap="square" rtlCol="0">
            <a:spAutoFit/>
          </a:bodyPr>
          <a:lstStyle/>
          <a:p>
            <a:pPr>
              <a:spcAft>
                <a:spcPts val="600"/>
              </a:spcAft>
            </a:pPr>
            <a:r>
              <a:rPr lang="en-US" sz="1200" dirty="0" smtClean="0"/>
              <a:t>Focusing </a:t>
            </a:r>
            <a:r>
              <a:rPr lang="en-US" sz="1200" dirty="0"/>
              <a:t>on domestic capabilities; major and university facilities in partnership, targeting key scientific issues. Theory and computation focus on questions central to understanding the burning plasma state</a:t>
            </a:r>
          </a:p>
          <a:p>
            <a:pPr>
              <a:spcAft>
                <a:spcPts val="600"/>
              </a:spcAft>
            </a:pPr>
            <a:r>
              <a:rPr lang="en-US" sz="1200" b="1" i="1" dirty="0" smtClean="0">
                <a:cs typeface="Arial" pitchFamily="34" charset="0"/>
              </a:rPr>
              <a:t>Challenge</a:t>
            </a:r>
            <a:r>
              <a:rPr lang="en-US" sz="1200" dirty="0" smtClean="0">
                <a:cs typeface="Arial" pitchFamily="34" charset="0"/>
              </a:rPr>
              <a:t>: </a:t>
            </a:r>
            <a:r>
              <a:rPr lang="en-US" sz="1200" dirty="0"/>
              <a:t>Understand the fundamentals of transport, </a:t>
            </a:r>
            <a:r>
              <a:rPr lang="en-US" sz="1200" dirty="0" smtClean="0"/>
              <a:t>macro-stability, </a:t>
            </a:r>
            <a:r>
              <a:rPr lang="en-US" sz="1200" dirty="0"/>
              <a:t>wave-particle physics, plasma-wall interactions</a:t>
            </a:r>
            <a:endParaRPr lang="en-US" sz="1200" dirty="0" smtClean="0">
              <a:cs typeface="Arial" pitchFamily="34" charset="0"/>
            </a:endParaRPr>
          </a:p>
        </p:txBody>
      </p:sp>
      <p:sp>
        <p:nvSpPr>
          <p:cNvPr id="10" name="TextBox 9"/>
          <p:cNvSpPr txBox="1"/>
          <p:nvPr/>
        </p:nvSpPr>
        <p:spPr>
          <a:xfrm>
            <a:off x="3513670" y="4495800"/>
            <a:ext cx="4220308" cy="1092607"/>
          </a:xfrm>
          <a:prstGeom prst="rect">
            <a:avLst/>
          </a:prstGeom>
          <a:noFill/>
        </p:spPr>
        <p:txBody>
          <a:bodyPr wrap="square" rtlCol="0">
            <a:spAutoFit/>
          </a:bodyPr>
          <a:lstStyle/>
          <a:p>
            <a:pPr>
              <a:spcAft>
                <a:spcPts val="600"/>
              </a:spcAft>
            </a:pPr>
            <a:r>
              <a:rPr lang="en-US" sz="1200" dirty="0"/>
              <a:t>ITER is the keystone as it strives to integrate foundational burning plasma science with the science and technology girding long pulse, sustained </a:t>
            </a:r>
            <a:r>
              <a:rPr lang="en-US" sz="1200" dirty="0" smtClean="0"/>
              <a:t>operations</a:t>
            </a:r>
            <a:r>
              <a:rPr lang="en-US" sz="1200" dirty="0" smtClean="0">
                <a:cs typeface="Arial" pitchFamily="34" charset="0"/>
              </a:rPr>
              <a:t>.</a:t>
            </a:r>
          </a:p>
          <a:p>
            <a:r>
              <a:rPr lang="en-US" sz="1200" b="1" i="1" dirty="0" smtClean="0">
                <a:cs typeface="Arial" pitchFamily="34" charset="0"/>
              </a:rPr>
              <a:t>Challenge</a:t>
            </a:r>
            <a:r>
              <a:rPr lang="en-US" sz="1200" dirty="0" smtClean="0">
                <a:cs typeface="Arial" pitchFamily="34" charset="0"/>
              </a:rPr>
              <a:t>: </a:t>
            </a:r>
            <a:r>
              <a:rPr lang="en-US" sz="1200" dirty="0"/>
              <a:t>Establishing the scientific basis for attractive, robust control of the self-heated, burning plasma state</a:t>
            </a:r>
          </a:p>
        </p:txBody>
      </p:sp>
      <p:sp>
        <p:nvSpPr>
          <p:cNvPr id="3" name="Slide Number Placeholder 2"/>
          <p:cNvSpPr>
            <a:spLocks noGrp="1"/>
          </p:cNvSpPr>
          <p:nvPr>
            <p:ph type="sldNum" sz="quarter" idx="12"/>
          </p:nvPr>
        </p:nvSpPr>
        <p:spPr>
          <a:xfrm>
            <a:off x="0" y="6475558"/>
            <a:ext cx="1641231" cy="285098"/>
          </a:xfrm>
        </p:spPr>
        <p:txBody>
          <a:bodyPr/>
          <a:lstStyle/>
          <a:p>
            <a:fld id="{4D209A34-5889-4E16-8BD0-8C9F0C75090B}" type="slidenum">
              <a:rPr lang="en-US" smtClean="0"/>
              <a:pPr/>
              <a:t>7</a:t>
            </a:fld>
            <a:endParaRPr lang="en-US"/>
          </a:p>
        </p:txBody>
      </p:sp>
      <p:sp>
        <p:nvSpPr>
          <p:cNvPr id="11" name="Title 2"/>
          <p:cNvSpPr txBox="1">
            <a:spLocks/>
          </p:cNvSpPr>
          <p:nvPr/>
        </p:nvSpPr>
        <p:spPr>
          <a:xfrm>
            <a:off x="2174357" y="92075"/>
            <a:ext cx="6850581" cy="898525"/>
          </a:xfrm>
          <a:prstGeom prst="rect">
            <a:avLst/>
          </a:prstGeom>
        </p:spPr>
        <p:txBody>
          <a:bodyPr anchor="ctr">
            <a:noAutofit/>
          </a:bodyPr>
          <a:lstStyle>
            <a:lvl1pPr algn="r" defTabSz="914400" rtl="0" eaLnBrk="1" latinLnBrk="0" hangingPunct="1">
              <a:spcBef>
                <a:spcPct val="0"/>
              </a:spcBef>
              <a:buNone/>
              <a:defRPr sz="2800" kern="1200">
                <a:solidFill>
                  <a:schemeClr val="bg1">
                    <a:lumMod val="95000"/>
                  </a:schemeClr>
                </a:solidFill>
                <a:effectLst>
                  <a:outerShdw blurRad="38100" dist="38100" dir="2700000" algn="tl">
                    <a:srgbClr val="000000">
                      <a:alpha val="43137"/>
                    </a:srgbClr>
                  </a:outerShdw>
                </a:effectLst>
                <a:latin typeface="+mj-lt"/>
                <a:ea typeface="+mj-ea"/>
                <a:cs typeface="+mj-cs"/>
              </a:defRPr>
            </a:lvl1pPr>
          </a:lstStyle>
          <a:p>
            <a:r>
              <a:rPr lang="en-US" sz="2400" i="1" dirty="0" smtClean="0"/>
              <a:t>Organizing along scientific topical lines can help align community interests with national mission needs</a:t>
            </a:r>
            <a:endParaRPr lang="en-US" sz="2400" i="1" dirty="0"/>
          </a:p>
        </p:txBody>
      </p:sp>
      <p:grpSp>
        <p:nvGrpSpPr>
          <p:cNvPr id="4" name="Group 14"/>
          <p:cNvGrpSpPr/>
          <p:nvPr/>
        </p:nvGrpSpPr>
        <p:grpSpPr>
          <a:xfrm>
            <a:off x="2174357" y="1066800"/>
            <a:ext cx="5836296" cy="1372037"/>
            <a:chOff x="2001416" y="3805429"/>
            <a:chExt cx="7587185" cy="1757170"/>
          </a:xfrm>
          <a:noFill/>
        </p:grpSpPr>
        <p:sp>
          <p:nvSpPr>
            <p:cNvPr id="16" name="Rectangle 15"/>
            <p:cNvSpPr/>
            <p:nvPr/>
          </p:nvSpPr>
          <p:spPr>
            <a:xfrm>
              <a:off x="2674620" y="3957829"/>
              <a:ext cx="6240779" cy="1604770"/>
            </a:xfrm>
            <a:prstGeom prst="rect">
              <a:avLst/>
            </a:prstGeom>
            <a:grp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ectangle 16"/>
            <p:cNvSpPr/>
            <p:nvPr/>
          </p:nvSpPr>
          <p:spPr>
            <a:xfrm>
              <a:off x="2001416" y="3805429"/>
              <a:ext cx="7587185" cy="16047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i="1" kern="1200" dirty="0" smtClean="0">
                  <a:solidFill>
                    <a:schemeClr val="tx2">
                      <a:lumMod val="75000"/>
                    </a:schemeClr>
                  </a:solidFill>
                </a:rPr>
                <a:t>Burning Plasma Science</a:t>
              </a:r>
              <a:endParaRPr lang="en-US" sz="3200" b="1" i="1" kern="1200" dirty="0">
                <a:solidFill>
                  <a:schemeClr val="tx2">
                    <a:lumMod val="75000"/>
                  </a:schemeClr>
                </a:solidFill>
              </a:endParaRPr>
            </a:p>
          </p:txBody>
        </p:sp>
      </p:grpSp>
      <p:grpSp>
        <p:nvGrpSpPr>
          <p:cNvPr id="5" name="Group 17"/>
          <p:cNvGrpSpPr/>
          <p:nvPr/>
        </p:nvGrpSpPr>
        <p:grpSpPr>
          <a:xfrm>
            <a:off x="2133600" y="5528323"/>
            <a:ext cx="6217296" cy="1558277"/>
            <a:chOff x="2364890" y="3566912"/>
            <a:chExt cx="8082485" cy="1995687"/>
          </a:xfrm>
          <a:noFill/>
        </p:grpSpPr>
        <p:sp>
          <p:nvSpPr>
            <p:cNvPr id="19" name="Rectangle 18"/>
            <p:cNvSpPr/>
            <p:nvPr/>
          </p:nvSpPr>
          <p:spPr>
            <a:xfrm>
              <a:off x="2674620" y="3957829"/>
              <a:ext cx="6240779" cy="1604770"/>
            </a:xfrm>
            <a:prstGeom prst="rect">
              <a:avLst/>
            </a:prstGeom>
            <a:grpFill/>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2364890" y="3566912"/>
              <a:ext cx="8082485" cy="160477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t" anchorCtr="0">
              <a:noAutofit/>
            </a:bodyPr>
            <a:lstStyle/>
            <a:p>
              <a:pPr lvl="0" algn="l" defTabSz="1422400">
                <a:lnSpc>
                  <a:spcPct val="90000"/>
                </a:lnSpc>
                <a:spcBef>
                  <a:spcPct val="0"/>
                </a:spcBef>
              </a:pPr>
              <a:r>
                <a:rPr lang="en-US" sz="3200" b="1" i="1" kern="1200" dirty="0" smtClean="0">
                  <a:solidFill>
                    <a:schemeClr val="tx2">
                      <a:lumMod val="75000"/>
                    </a:schemeClr>
                  </a:solidFill>
                </a:rPr>
                <a:t>Discovery Science</a:t>
              </a:r>
            </a:p>
            <a:p>
              <a:pPr lvl="0"/>
              <a:r>
                <a:rPr lang="en-US" sz="2000" b="1" dirty="0" smtClean="0">
                  <a:solidFill>
                    <a:schemeClr val="tx2">
                      <a:lumMod val="75000"/>
                    </a:schemeClr>
                  </a:solidFill>
                </a:rPr>
                <a:t>Plasma Science Frontiers and Measurement Innovation</a:t>
              </a:r>
              <a:endParaRPr lang="en-US" sz="2000" b="1" dirty="0">
                <a:solidFill>
                  <a:schemeClr val="tx2">
                    <a:lumMod val="75000"/>
                  </a:schemeClr>
                </a:solidFill>
              </a:endParaRPr>
            </a:p>
            <a:p>
              <a:pPr lvl="0"/>
              <a:endParaRPr lang="en-US" sz="2000" b="1" dirty="0" smtClean="0">
                <a:solidFill>
                  <a:schemeClr val="tx2">
                    <a:lumMod val="75000"/>
                  </a:schemeClr>
                </a:solidFill>
              </a:endParaRPr>
            </a:p>
          </p:txBody>
        </p:sp>
      </p:grpSp>
      <p:sp>
        <p:nvSpPr>
          <p:cNvPr id="25" name="TextBox 24"/>
          <p:cNvSpPr txBox="1"/>
          <p:nvPr/>
        </p:nvSpPr>
        <p:spPr>
          <a:xfrm>
            <a:off x="3581400" y="6396335"/>
            <a:ext cx="4684579" cy="461665"/>
          </a:xfrm>
          <a:prstGeom prst="rect">
            <a:avLst/>
          </a:prstGeom>
          <a:noFill/>
        </p:spPr>
        <p:txBody>
          <a:bodyPr wrap="square" rtlCol="0">
            <a:spAutoFit/>
          </a:bodyPr>
          <a:lstStyle/>
          <a:p>
            <a:pPr>
              <a:spcAft>
                <a:spcPts val="600"/>
              </a:spcAft>
            </a:pPr>
            <a:r>
              <a:rPr lang="en-US" sz="1200" dirty="0" smtClean="0"/>
              <a:t>General </a:t>
            </a:r>
            <a:r>
              <a:rPr lang="en-US" sz="1200" dirty="0"/>
              <a:t>p</a:t>
            </a:r>
            <a:r>
              <a:rPr lang="en-US" sz="1200" dirty="0" smtClean="0"/>
              <a:t>lasma </a:t>
            </a:r>
            <a:r>
              <a:rPr lang="en-US" sz="1200" dirty="0"/>
              <a:t>s</a:t>
            </a:r>
            <a:r>
              <a:rPr lang="en-US" sz="1200" dirty="0" smtClean="0"/>
              <a:t>cience, non-tokamak and non-stellarator magnetic confinement, HEDLP, and diagnostics</a:t>
            </a:r>
            <a:endParaRPr lang="en-US" sz="1200" dirty="0" smtClean="0">
              <a:cs typeface="Arial" pitchFamily="34" charset="0"/>
            </a:endParaRPr>
          </a:p>
        </p:txBody>
      </p:sp>
      <p:sp>
        <p:nvSpPr>
          <p:cNvPr id="2" name="TextBox 1"/>
          <p:cNvSpPr txBox="1"/>
          <p:nvPr/>
        </p:nvSpPr>
        <p:spPr>
          <a:xfrm>
            <a:off x="7775966" y="1371600"/>
            <a:ext cx="1368034" cy="1477328"/>
          </a:xfrm>
          <a:prstGeom prst="rect">
            <a:avLst/>
          </a:prstGeom>
          <a:solidFill>
            <a:schemeClr val="tx1">
              <a:lumMod val="50000"/>
              <a:lumOff val="50000"/>
              <a:alpha val="74000"/>
            </a:schemeClr>
          </a:solidFill>
          <a:ln w="19050">
            <a:noFill/>
          </a:ln>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rPr>
              <a:t>New budget structure being developed in FES</a:t>
            </a:r>
            <a:endParaRPr lang="en-US" b="1" i="1" dirty="0">
              <a:solidFill>
                <a:schemeClr val="bg1"/>
              </a:solidFill>
              <a:effectLst>
                <a:outerShdw blurRad="38100" dist="38100" dir="2700000" algn="tl">
                  <a:srgbClr val="000000">
                    <a:alpha val="43137"/>
                  </a:srgbClr>
                </a:outerShdw>
              </a:effectLst>
            </a:endParaRPr>
          </a:p>
        </p:txBody>
      </p:sp>
      <p:sp>
        <p:nvSpPr>
          <p:cNvPr id="18"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7</a:t>
            </a:fld>
            <a:endParaRPr lang="en-US"/>
          </a:p>
        </p:txBody>
      </p:sp>
      <p:sp>
        <p:nvSpPr>
          <p:cNvPr id="22" name="Flowchart: Delay 21"/>
          <p:cNvSpPr/>
          <p:nvPr/>
        </p:nvSpPr>
        <p:spPr>
          <a:xfrm rot="10800000">
            <a:off x="838200" y="5588404"/>
            <a:ext cx="1295400" cy="1269593"/>
          </a:xfrm>
          <a:prstGeom prst="flowChartDelay">
            <a:avLst/>
          </a:prstGeom>
          <a:blipFill dpi="0" rotWithShape="0">
            <a:blip r:embed="rId8"/>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24171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D209A34-5889-4E16-8BD0-8C9F0C75090B}" type="slidenum">
              <a:rPr lang="en-US" smtClean="0"/>
              <a:pPr/>
              <a:t>8</a:t>
            </a:fld>
            <a:endParaRPr lang="en-US"/>
          </a:p>
        </p:txBody>
      </p:sp>
      <p:pic>
        <p:nvPicPr>
          <p:cNvPr id="4098" name="Picture 2" descr="http://hdwallpapersbase.com/wp-content/uploads/2012/10/the-sun-wallpap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 y="2578083"/>
            <a:ext cx="9128760" cy="1384317"/>
          </a:xfrm>
          <a:prstGeom prst="rect">
            <a:avLst/>
          </a:prstGeom>
          <a:solidFill>
            <a:schemeClr val="tx1">
              <a:lumMod val="75000"/>
              <a:lumOff val="25000"/>
              <a:alpha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4320" y="2662383"/>
            <a:ext cx="8610600" cy="1215717"/>
          </a:xfrm>
          <a:prstGeom prst="rect">
            <a:avLst/>
          </a:prstGeom>
        </p:spPr>
        <p:txBody>
          <a:bodyPr wrap="square">
            <a:spAutoFit/>
          </a:bodyPr>
          <a:lstStyle/>
          <a:p>
            <a:pPr algn="just">
              <a:spcAft>
                <a:spcPts val="600"/>
              </a:spcAft>
            </a:pPr>
            <a:r>
              <a:rPr lang="en-US" dirty="0" smtClean="0">
                <a:solidFill>
                  <a:schemeClr val="bg1"/>
                </a:solidFill>
              </a:rPr>
              <a:t>“All fusion reactors require a burning plasma.  The key challenge is to confine the hot and dense plasma while it burns.”</a:t>
            </a:r>
          </a:p>
          <a:p>
            <a:pPr algn="r"/>
            <a:r>
              <a:rPr lang="en-US" sz="1600" i="1" dirty="0" smtClean="0">
                <a:solidFill>
                  <a:schemeClr val="bg1"/>
                </a:solidFill>
              </a:rPr>
              <a:t>Burning Plasma: Bringing a Star to Earth</a:t>
            </a:r>
            <a:r>
              <a:rPr lang="en-US" sz="1600" dirty="0" smtClean="0">
                <a:solidFill>
                  <a:schemeClr val="bg1"/>
                </a:solidFill>
              </a:rPr>
              <a:t>, p. 1</a:t>
            </a:r>
          </a:p>
          <a:p>
            <a:pPr algn="r"/>
            <a:r>
              <a:rPr lang="en-US" sz="1600" dirty="0" smtClean="0">
                <a:solidFill>
                  <a:schemeClr val="bg1"/>
                </a:solidFill>
              </a:rPr>
              <a:t>National Research Council</a:t>
            </a:r>
          </a:p>
        </p:txBody>
      </p:sp>
    </p:spTree>
    <p:extLst>
      <p:ext uri="{BB962C8B-B14F-4D97-AF65-F5344CB8AC3E}">
        <p14:creationId xmlns:p14="http://schemas.microsoft.com/office/powerpoint/2010/main" val="248716789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0"/>
            <a:ext cx="3733800" cy="523220"/>
          </a:xfrm>
          <a:prstGeom prst="rect">
            <a:avLst/>
          </a:prstGeom>
          <a:noFill/>
        </p:spPr>
        <p:txBody>
          <a:bodyPr wrap="square" rtlCol="0">
            <a:spAutoFit/>
          </a:bodyPr>
          <a:lstStyle/>
          <a:p>
            <a:r>
              <a:rPr lang="en-US" sz="2800" b="1" i="1" dirty="0" smtClean="0">
                <a:ln w="12700">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Arial" panose="020B0604020202020204" pitchFamily="34" charset="0"/>
              </a:rPr>
              <a:t>Burning Plasma Science</a:t>
            </a:r>
            <a:endParaRPr lang="en-US" sz="6000" b="1" i="1" dirty="0" smtClean="0">
              <a:ln w="12700">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j-lt"/>
              <a:cs typeface="Arial" panose="020B0604020202020204" pitchFamily="34" charset="0"/>
            </a:endParaRPr>
          </a:p>
        </p:txBody>
      </p:sp>
      <p:sp>
        <p:nvSpPr>
          <p:cNvPr id="3" name="TextBox 2"/>
          <p:cNvSpPr txBox="1"/>
          <p:nvPr/>
        </p:nvSpPr>
        <p:spPr>
          <a:xfrm>
            <a:off x="533400" y="3124200"/>
            <a:ext cx="8001000" cy="2970044"/>
          </a:xfrm>
          <a:prstGeom prst="rect">
            <a:avLst/>
          </a:prstGeom>
          <a:noFill/>
        </p:spPr>
        <p:txBody>
          <a:bodyPr wrap="square" rtlCol="0">
            <a:spAutoFit/>
          </a:bodyPr>
          <a:lstStyle/>
          <a:p>
            <a:pPr>
              <a:spcAft>
                <a:spcPts val="600"/>
              </a:spcAft>
            </a:pPr>
            <a:r>
              <a:rPr lang="en-US" sz="2000" b="1" dirty="0">
                <a:cs typeface="Arial" panose="020B0604020202020204" pitchFamily="34" charset="0"/>
              </a:rPr>
              <a:t>Advanced </a:t>
            </a:r>
            <a:r>
              <a:rPr lang="en-US" sz="2000" b="1" dirty="0" err="1">
                <a:cs typeface="Arial" panose="020B0604020202020204" pitchFamily="34" charset="0"/>
              </a:rPr>
              <a:t>Tokamak</a:t>
            </a:r>
            <a:r>
              <a:rPr lang="en-US" sz="2000" b="1" dirty="0">
                <a:cs typeface="Arial" panose="020B0604020202020204" pitchFamily="34" charset="0"/>
              </a:rPr>
              <a:t> (</a:t>
            </a:r>
            <a:r>
              <a:rPr lang="en-US" sz="2000" b="1" dirty="0" smtClean="0">
                <a:cs typeface="Arial" panose="020B0604020202020204" pitchFamily="34" charset="0"/>
              </a:rPr>
              <a:t>DIII-D, C-Mod) </a:t>
            </a:r>
            <a:r>
              <a:rPr lang="en-US" sz="2000" b="1" dirty="0">
                <a:cs typeface="Arial" panose="020B0604020202020204" pitchFamily="34" charset="0"/>
              </a:rPr>
              <a:t>&amp; Spherical </a:t>
            </a:r>
            <a:r>
              <a:rPr lang="en-US" sz="2000" b="1" dirty="0" err="1">
                <a:cs typeface="Arial" panose="020B0604020202020204" pitchFamily="34" charset="0"/>
              </a:rPr>
              <a:t>Tokamak</a:t>
            </a:r>
            <a:r>
              <a:rPr lang="en-US" sz="2000" b="1" dirty="0">
                <a:cs typeface="Arial" panose="020B0604020202020204" pitchFamily="34" charset="0"/>
              </a:rPr>
              <a:t> (NSTX)</a:t>
            </a:r>
          </a:p>
          <a:p>
            <a:pPr marL="640080" lvl="1" indent="-182880">
              <a:spcAft>
                <a:spcPts val="600"/>
              </a:spcAft>
              <a:buFont typeface="Arial" panose="020B0604020202020204" pitchFamily="34" charset="0"/>
              <a:buChar char="•"/>
              <a:defRPr/>
            </a:pPr>
            <a:r>
              <a:rPr lang="en-US" sz="1600" i="1" dirty="0" smtClean="0">
                <a:cs typeface="Arial" panose="020B0604020202020204" pitchFamily="34" charset="0"/>
              </a:rPr>
              <a:t>Highly </a:t>
            </a:r>
            <a:r>
              <a:rPr lang="en-US" sz="1600" i="1" dirty="0">
                <a:cs typeface="Arial" panose="020B0604020202020204" pitchFamily="34" charset="0"/>
              </a:rPr>
              <a:t>collaborative; strong university partnerships</a:t>
            </a:r>
          </a:p>
          <a:p>
            <a:pPr marL="640080" lvl="1" indent="-182880">
              <a:spcAft>
                <a:spcPts val="600"/>
              </a:spcAft>
              <a:buFont typeface="Arial" panose="020B0604020202020204" pitchFamily="34" charset="0"/>
              <a:buChar char="•"/>
              <a:defRPr/>
            </a:pPr>
            <a:r>
              <a:rPr lang="en-US" sz="1600" i="1" dirty="0">
                <a:cs typeface="Arial" panose="020B0604020202020204" pitchFamily="34" charset="0"/>
              </a:rPr>
              <a:t>High scientific complementarity between these facilities</a:t>
            </a:r>
          </a:p>
          <a:p>
            <a:pPr marL="640080" lvl="1" indent="-182880">
              <a:spcAft>
                <a:spcPts val="600"/>
              </a:spcAft>
              <a:buFont typeface="Arial" panose="020B0604020202020204" pitchFamily="34" charset="0"/>
              <a:buChar char="•"/>
              <a:defRPr/>
            </a:pPr>
            <a:r>
              <a:rPr lang="en-US" sz="1600" i="1" dirty="0">
                <a:cs typeface="Arial" panose="020B0604020202020204" pitchFamily="34" charset="0"/>
              </a:rPr>
              <a:t>High potential for growing student engagement on our nation’s major fusion science experimental </a:t>
            </a:r>
            <a:r>
              <a:rPr lang="en-US" sz="1600" i="1" dirty="0" smtClean="0">
                <a:cs typeface="Arial" panose="020B0604020202020204" pitchFamily="34" charset="0"/>
              </a:rPr>
              <a:t>facilities</a:t>
            </a:r>
            <a:endParaRPr lang="en-US" sz="1600" i="1" dirty="0">
              <a:cs typeface="Arial" panose="020B0604020202020204" pitchFamily="34" charset="0"/>
            </a:endParaRPr>
          </a:p>
          <a:p>
            <a:pPr lvl="0">
              <a:spcAft>
                <a:spcPts val="600"/>
              </a:spcAft>
              <a:defRPr/>
            </a:pPr>
            <a:r>
              <a:rPr lang="en-US" sz="2000" b="1" dirty="0">
                <a:cs typeface="Arial" panose="020B0604020202020204" pitchFamily="34" charset="0"/>
              </a:rPr>
              <a:t>Theory and Simulation</a:t>
            </a:r>
          </a:p>
          <a:p>
            <a:pPr marL="640080" lvl="1" indent="-182880">
              <a:spcAft>
                <a:spcPts val="600"/>
              </a:spcAft>
              <a:buFont typeface="Arial" pitchFamily="34" charset="0"/>
              <a:buChar char="•"/>
              <a:defRPr/>
            </a:pPr>
            <a:r>
              <a:rPr lang="en-US" sz="1600" i="1" dirty="0">
                <a:solidFill>
                  <a:prstClr val="black"/>
                </a:solidFill>
                <a:cs typeface="Arial" panose="020B0604020202020204" pitchFamily="34" charset="0"/>
              </a:rPr>
              <a:t>US strength in engaging with experiment to develop predictive understanding</a:t>
            </a:r>
          </a:p>
          <a:p>
            <a:pPr marL="640080" lvl="1" indent="-182880">
              <a:spcAft>
                <a:spcPts val="600"/>
              </a:spcAft>
              <a:buFont typeface="Arial" pitchFamily="34" charset="0"/>
              <a:buChar char="•"/>
              <a:defRPr/>
            </a:pPr>
            <a:r>
              <a:rPr lang="en-US" sz="1600" i="1" dirty="0">
                <a:solidFill>
                  <a:prstClr val="black"/>
                </a:solidFill>
                <a:cs typeface="Arial" panose="020B0604020202020204" pitchFamily="34" charset="0"/>
              </a:rPr>
              <a:t>Essential if high-risk gaps in fusion are to be closed</a:t>
            </a:r>
          </a:p>
          <a:p>
            <a:pPr marL="640080" lvl="1" indent="-182880">
              <a:spcAft>
                <a:spcPts val="600"/>
              </a:spcAft>
              <a:buFont typeface="Arial" pitchFamily="34" charset="0"/>
              <a:buChar char="•"/>
              <a:defRPr/>
            </a:pPr>
            <a:r>
              <a:rPr lang="en-US" sz="1600" i="1" dirty="0">
                <a:solidFill>
                  <a:prstClr val="black"/>
                </a:solidFill>
                <a:cs typeface="Arial" panose="020B0604020202020204" pitchFamily="34" charset="0"/>
              </a:rPr>
              <a:t>Leverages DOE investments in leadership-class computing </a:t>
            </a:r>
            <a:r>
              <a:rPr lang="en-US" sz="1600" i="1" dirty="0" smtClean="0">
                <a:solidFill>
                  <a:prstClr val="black"/>
                </a:solidFill>
                <a:cs typeface="Arial" panose="020B0604020202020204" pitchFamily="34" charset="0"/>
              </a:rPr>
              <a:t>resources</a:t>
            </a:r>
            <a:endParaRPr lang="en-US" sz="1600" dirty="0"/>
          </a:p>
        </p:txBody>
      </p:sp>
      <p:sp>
        <p:nvSpPr>
          <p:cNvPr id="7" name="TextBox 6"/>
          <p:cNvSpPr txBox="1"/>
          <p:nvPr/>
        </p:nvSpPr>
        <p:spPr>
          <a:xfrm>
            <a:off x="533400" y="1752600"/>
            <a:ext cx="6248400" cy="1200329"/>
          </a:xfrm>
          <a:prstGeom prst="rect">
            <a:avLst/>
          </a:prstGeom>
          <a:noFill/>
        </p:spPr>
        <p:txBody>
          <a:bodyPr wrap="square" rtlCol="0">
            <a:spAutoFit/>
          </a:bodyPr>
          <a:lstStyle/>
          <a:p>
            <a:r>
              <a:rPr lang="en-US" sz="7200" b="1" i="1" dirty="0" smtClean="0">
                <a:ln>
                  <a:solidFill>
                    <a:schemeClr val="accent1">
                      <a:lumMod val="50000"/>
                    </a:schemeClr>
                  </a:solidFill>
                </a:ln>
                <a:solidFill>
                  <a:schemeClr val="tx2">
                    <a:lumMod val="75000"/>
                  </a:schemeClr>
                </a:solidFill>
                <a:latin typeface="+mj-lt"/>
                <a:cs typeface="Arial" panose="020B0604020202020204" pitchFamily="34" charset="0"/>
              </a:rPr>
              <a:t>Foundations</a:t>
            </a:r>
          </a:p>
        </p:txBody>
      </p:sp>
      <p:sp>
        <p:nvSpPr>
          <p:cNvPr id="6" name="Slide Number Placeholder 5"/>
          <p:cNvSpPr>
            <a:spLocks noGrp="1"/>
          </p:cNvSpPr>
          <p:nvPr>
            <p:ph type="sldNum" sz="quarter" idx="12"/>
          </p:nvPr>
        </p:nvSpPr>
        <p:spPr/>
        <p:txBody>
          <a:bodyPr/>
          <a:lstStyle/>
          <a:p>
            <a:fld id="{4D209A34-5889-4E16-8BD0-8C9F0C75090B}" type="slidenum">
              <a:rPr lang="en-US" smtClean="0"/>
              <a:pPr/>
              <a:t>9</a:t>
            </a:fld>
            <a:endParaRPr lang="en-US"/>
          </a:p>
        </p:txBody>
      </p:sp>
      <p:sp>
        <p:nvSpPr>
          <p:cNvPr id="8" name="Slide Number Placeholder 8"/>
          <p:cNvSpPr txBox="1">
            <a:spLocks/>
          </p:cNvSpPr>
          <p:nvPr/>
        </p:nvSpPr>
        <p:spPr>
          <a:xfrm>
            <a:off x="8767763" y="6553200"/>
            <a:ext cx="376237" cy="238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E35970C-66DA-42B4-8591-6E363A3B576E}" type="slidenum">
              <a:rPr lang="en-US" smtClean="0"/>
              <a:pPr>
                <a:defRPr/>
              </a:pPr>
              <a:t>9</a:t>
            </a:fld>
            <a:endParaRPr lang="en-US"/>
          </a:p>
        </p:txBody>
      </p:sp>
    </p:spTree>
    <p:extLst>
      <p:ext uri="{BB962C8B-B14F-4D97-AF65-F5344CB8AC3E}">
        <p14:creationId xmlns:p14="http://schemas.microsoft.com/office/powerpoint/2010/main" val="203569033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20072</TotalTime>
  <Words>5223</Words>
  <Application>Microsoft Office PowerPoint</Application>
  <PresentationFormat>On-screen Show (4:3)</PresentationFormat>
  <Paragraphs>723</Paragraphs>
  <Slides>45</Slides>
  <Notes>39</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1_Office Theme</vt:lpstr>
      <vt:lpstr>2_Office Theme</vt:lpstr>
      <vt:lpstr>PowerPoint Presentation</vt:lpstr>
      <vt:lpstr>The world fusion science landscape will look considerably different in a decade (1 of 3) </vt:lpstr>
      <vt:lpstr>The world fusion science landscape will look considerably different in a decade (2 of 3)</vt:lpstr>
      <vt:lpstr>The world fusion science landscape will look considerably different in a decade (3 of 3)</vt:lpstr>
      <vt:lpstr>PowerPoint Presentation</vt:lpstr>
      <vt:lpstr>PowerPoint Presentation</vt:lpstr>
      <vt:lpstr>PowerPoint Presentation</vt:lpstr>
      <vt:lpstr>PowerPoint Presentation</vt:lpstr>
      <vt:lpstr>PowerPoint Presentation</vt:lpstr>
      <vt:lpstr>The DIII-D tokamak: Overview</vt:lpstr>
      <vt:lpstr>PowerPoint Presentation</vt:lpstr>
      <vt:lpstr>National Spherical Torus Experiment  Upgrade (NSTX-U): Overview</vt:lpstr>
      <vt:lpstr>NSTX: Upgrade project is going well</vt:lpstr>
      <vt:lpstr>PowerPoint Presentation</vt:lpstr>
      <vt:lpstr>DIII-D and NSTX are a  scientifically powerful pair</vt:lpstr>
      <vt:lpstr>Alcator C-Mod FY 2015 research and facility operations plans</vt:lpstr>
      <vt:lpstr>Theory program advances fundamental science of magnetic confinement</vt:lpstr>
      <vt:lpstr>SciDAC program advances fusion science through high performance computing</vt:lpstr>
      <vt:lpstr>Highlight: FES-ASCR partnership advancing state of the art fusion modeling </vt:lpstr>
      <vt:lpstr>PowerPoint Presentation</vt:lpstr>
      <vt:lpstr>International collaboration teams will continue work in FY 2015</vt:lpstr>
      <vt:lpstr>PowerPoint Presentation</vt:lpstr>
      <vt:lpstr>PowerPoint Presentation</vt:lpstr>
      <vt:lpstr>About 80% of US ITER funding is for in-kind hardware contributions built in U.S.</vt:lpstr>
      <vt:lpstr>The state of play of the international ITER project prompts the Administration to slow the pace of contributions, but still meet the project’s needs for FY 2015</vt:lpstr>
      <vt:lpstr>The Administration has expressed its great unease with the status and progress of the international ITER Project and is working to right the ship</vt:lpstr>
      <vt:lpstr>Actions taken by the Council, and developing a Corrective Action Plan</vt:lpstr>
      <vt:lpstr>US fabrication of ITER in-kind hardware components is advancing</vt:lpstr>
      <vt:lpstr>Central solenoid fabrication is making progress</vt:lpstr>
      <vt:lpstr>PowerPoint Presentation</vt:lpstr>
      <vt:lpstr>PowerPoint Presentation</vt:lpstr>
      <vt:lpstr>PowerPoint Presentation</vt:lpstr>
      <vt:lpstr>General Plasma Science Program</vt:lpstr>
      <vt:lpstr>High Energy Density Laboratory Plasmas</vt:lpstr>
      <vt:lpstr>PowerPoint Presentation</vt:lpstr>
      <vt:lpstr>PowerPoint Presentation</vt:lpstr>
      <vt:lpstr>PowerPoint Presentation</vt:lpstr>
      <vt:lpstr>Comparison of budget categories</vt:lpstr>
      <vt:lpstr>PowerPoint Presentation</vt:lpstr>
      <vt:lpstr>PowerPoint Presentation</vt:lpstr>
      <vt:lpstr>Full funding is required for the Office of Science</vt:lpstr>
      <vt:lpstr>Status of recent solicitations</vt:lpstr>
      <vt:lpstr>GAO assessment of ITER Project</vt:lpstr>
      <vt:lpstr>Plan for integrated fusion simulations</vt:lpstr>
      <vt:lpstr>PowerPoint Presentation</vt:lpstr>
    </vt:vector>
  </TitlesOfParts>
  <Company>US Department of Energy (SC)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Act: The FES High Energy Density Laboratory Plasma Science Program</dc:title>
  <dc:creator>Finnegan</dc:creator>
  <cp:lastModifiedBy>Sean Finnegan</cp:lastModifiedBy>
  <cp:revision>1467</cp:revision>
  <cp:lastPrinted>2014-04-08T19:32:38Z</cp:lastPrinted>
  <dcterms:created xsi:type="dcterms:W3CDTF">2013-07-22T03:11:53Z</dcterms:created>
  <dcterms:modified xsi:type="dcterms:W3CDTF">2014-07-10T20:04:04Z</dcterms:modified>
</cp:coreProperties>
</file>