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6" r:id="rId3"/>
    <p:sldId id="261" r:id="rId4"/>
    <p:sldId id="279" r:id="rId5"/>
    <p:sldId id="287" r:id="rId6"/>
    <p:sldId id="282" r:id="rId7"/>
    <p:sldId id="278" r:id="rId8"/>
    <p:sldId id="264" r:id="rId9"/>
    <p:sldId id="270" r:id="rId10"/>
    <p:sldId id="289" r:id="rId11"/>
    <p:sldId id="284" r:id="rId12"/>
    <p:sldId id="285" r:id="rId13"/>
    <p:sldId id="273" r:id="rId14"/>
    <p:sldId id="274" r:id="rId15"/>
    <p:sldId id="288" r:id="rId16"/>
    <p:sldId id="271"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ECE"/>
    <a:srgbClr val="FFCCFF"/>
    <a:srgbClr val="003399"/>
    <a:srgbClr val="006600"/>
    <a:srgbClr val="CC6600"/>
    <a:srgbClr val="996633"/>
    <a:srgbClr val="FF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49" autoAdjust="0"/>
    <p:restoredTop sz="94660"/>
  </p:normalViewPr>
  <p:slideViewPr>
    <p:cSldViewPr>
      <p:cViewPr>
        <p:scale>
          <a:sx n="100" d="100"/>
          <a:sy n="100" d="100"/>
        </p:scale>
        <p:origin x="-288" y="-48"/>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234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CA330D9B-84FB-4F70-979E-5E93207ECF35}" type="datetimeFigureOut">
              <a:rPr lang="en-US"/>
              <a:pPr>
                <a:defRPr/>
              </a:pPr>
              <a:t>7/11/2014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533B31E-775C-4067-9915-4592D019B35E}" type="slidenum">
              <a:rPr lang="en-US"/>
              <a:pPr>
                <a:defRPr/>
              </a:pPr>
              <a:t>‹#›</a:t>
            </a:fld>
            <a:endParaRPr lang="en-US" dirty="0"/>
          </a:p>
        </p:txBody>
      </p:sp>
    </p:spTree>
    <p:extLst>
      <p:ext uri="{BB962C8B-B14F-4D97-AF65-F5344CB8AC3E}">
        <p14:creationId xmlns:p14="http://schemas.microsoft.com/office/powerpoint/2010/main" val="1348006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DA1415-DD1F-44D2-87A1-2BF51D19BC47}"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DAD21A-CF7A-45A7-96FC-C6E4F4396F18}"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30632B-68CB-4159-9292-C9C91BF1D42A}"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6D6473-C318-4AAD-AC79-B3D4201E61D8}"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27025"/>
            <a:ext cx="1943100" cy="6149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27025"/>
            <a:ext cx="5676900" cy="6149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27025"/>
            <a:ext cx="6094413" cy="4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Text Box 4"/>
          <p:cNvSpPr txBox="1">
            <a:spLocks noChangeArrowheads="1"/>
          </p:cNvSpPr>
          <p:nvPr/>
        </p:nvSpPr>
        <p:spPr bwMode="auto">
          <a:xfrm>
            <a:off x="8610600" y="6597650"/>
            <a:ext cx="457200" cy="214313"/>
          </a:xfrm>
          <a:prstGeom prst="rect">
            <a:avLst/>
          </a:prstGeom>
          <a:noFill/>
          <a:ln w="9525">
            <a:noFill/>
            <a:miter lim="800000"/>
            <a:headEnd/>
            <a:tailEnd/>
          </a:ln>
          <a:effectLst/>
        </p:spPr>
        <p:txBody>
          <a:bodyPr>
            <a:spAutoFit/>
          </a:bodyPr>
          <a:lstStyle/>
          <a:p>
            <a:pPr algn="r" eaLnBrk="0" fontAlgn="auto" hangingPunct="0">
              <a:spcBef>
                <a:spcPct val="50000"/>
              </a:spcBef>
              <a:spcAft>
                <a:spcPts val="0"/>
              </a:spcAft>
              <a:defRPr/>
            </a:pPr>
            <a:fld id="{20D67523-CE9B-436C-A201-83A3D575A1F6}" type="slidenum">
              <a:rPr lang="en-US" sz="800">
                <a:cs typeface="+mn-cs"/>
              </a:rPr>
              <a:pPr algn="r" eaLnBrk="0" fontAlgn="auto" hangingPunct="0">
                <a:spcBef>
                  <a:spcPct val="50000"/>
                </a:spcBef>
                <a:spcAft>
                  <a:spcPts val="0"/>
                </a:spcAft>
                <a:defRPr/>
              </a:pPr>
              <a:t>‹#›</a:t>
            </a:fld>
            <a:endParaRPr lang="en-US" sz="800" dirty="0">
              <a:cs typeface="+mn-cs"/>
            </a:endParaRPr>
          </a:p>
        </p:txBody>
      </p:sp>
      <p:sp>
        <p:nvSpPr>
          <p:cNvPr id="3077" name="Rectangle 5"/>
          <p:cNvSpPr>
            <a:spLocks noChangeArrowheads="1"/>
          </p:cNvSpPr>
          <p:nvPr/>
        </p:nvSpPr>
        <p:spPr bwMode="auto">
          <a:xfrm>
            <a:off x="0" y="1120775"/>
            <a:ext cx="9144000" cy="98425"/>
          </a:xfrm>
          <a:prstGeom prst="rect">
            <a:avLst/>
          </a:prstGeom>
          <a:gradFill rotWithShape="0">
            <a:gsLst>
              <a:gs pos="0">
                <a:srgbClr val="FFFFFF"/>
              </a:gs>
              <a:gs pos="100000">
                <a:srgbClr val="000066"/>
              </a:gs>
            </a:gsLst>
            <a:lin ang="0" scaled="1"/>
          </a:gradFill>
          <a:ln w="9525">
            <a:noFill/>
            <a:miter lim="800000"/>
            <a:headEnd/>
            <a:tailEnd/>
          </a:ln>
          <a:effectLst/>
        </p:spPr>
        <p:txBody>
          <a:bodyPr wrap="none" anchor="ctr"/>
          <a:lstStyle/>
          <a:p>
            <a:pPr eaLnBrk="0" fontAlgn="auto" hangingPunct="0">
              <a:spcBef>
                <a:spcPts val="0"/>
              </a:spcBef>
              <a:spcAft>
                <a:spcPts val="0"/>
              </a:spcAft>
              <a:defRPr/>
            </a:pPr>
            <a:endParaRPr lang="en-US" dirty="0">
              <a:latin typeface="+mn-lt"/>
              <a:cs typeface="+mn-cs"/>
            </a:endParaRPr>
          </a:p>
        </p:txBody>
      </p:sp>
      <p:pic>
        <p:nvPicPr>
          <p:cNvPr id="1030" name="Picture 7" descr="DOE11"/>
          <p:cNvPicPr>
            <a:picLocks noChangeAspect="1" noChangeArrowheads="1"/>
          </p:cNvPicPr>
          <p:nvPr/>
        </p:nvPicPr>
        <p:blipFill>
          <a:blip r:embed="rId13"/>
          <a:srcRect/>
          <a:stretch>
            <a:fillRect/>
          </a:stretch>
        </p:blipFill>
        <p:spPr bwMode="auto">
          <a:xfrm>
            <a:off x="152400" y="266700"/>
            <a:ext cx="685800" cy="685800"/>
          </a:xfrm>
          <a:prstGeom prst="rect">
            <a:avLst/>
          </a:prstGeom>
          <a:noFill/>
          <a:ln w="9525">
            <a:noFill/>
            <a:miter lim="800000"/>
            <a:headEnd/>
            <a:tailEnd/>
          </a:ln>
        </p:spPr>
      </p:pic>
      <p:pic>
        <p:nvPicPr>
          <p:cNvPr id="1031" name="Picture 10" descr="DP-NNSA_AltEmbossedLo#5DE6F-11-17-2008"/>
          <p:cNvPicPr>
            <a:picLocks noChangeAspect="1" noChangeArrowheads="1"/>
          </p:cNvPicPr>
          <p:nvPr/>
        </p:nvPicPr>
        <p:blipFill>
          <a:blip r:embed="rId14"/>
          <a:srcRect/>
          <a:stretch>
            <a:fillRect/>
          </a:stretch>
        </p:blipFill>
        <p:spPr bwMode="auto">
          <a:xfrm>
            <a:off x="7467600" y="290513"/>
            <a:ext cx="1447800" cy="720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dt="0"/>
  <p:txStyles>
    <p:titleStyle>
      <a:lvl1pPr algn="ctr" rtl="0" eaLnBrk="0" fontAlgn="base" hangingPunct="0">
        <a:lnSpc>
          <a:spcPct val="90000"/>
        </a:lnSpc>
        <a:spcBef>
          <a:spcPct val="0"/>
        </a:spcBef>
        <a:spcAft>
          <a:spcPct val="0"/>
        </a:spcAft>
        <a:defRPr sz="2400" b="1">
          <a:solidFill>
            <a:schemeClr val="tx2"/>
          </a:solidFill>
          <a:latin typeface="+mj-lt"/>
          <a:ea typeface="+mj-ea"/>
          <a:cs typeface="+mj-cs"/>
        </a:defRPr>
      </a:lvl1pPr>
      <a:lvl2pPr algn="ctr" rtl="0" eaLnBrk="0" fontAlgn="base" hangingPunct="0">
        <a:lnSpc>
          <a:spcPct val="90000"/>
        </a:lnSpc>
        <a:spcBef>
          <a:spcPct val="0"/>
        </a:spcBef>
        <a:spcAft>
          <a:spcPct val="0"/>
        </a:spcAft>
        <a:defRPr sz="2400" b="1">
          <a:solidFill>
            <a:schemeClr val="tx2"/>
          </a:solidFill>
          <a:latin typeface="Arial" charset="0"/>
        </a:defRPr>
      </a:lvl2pPr>
      <a:lvl3pPr algn="ctr" rtl="0" eaLnBrk="0" fontAlgn="base" hangingPunct="0">
        <a:lnSpc>
          <a:spcPct val="90000"/>
        </a:lnSpc>
        <a:spcBef>
          <a:spcPct val="0"/>
        </a:spcBef>
        <a:spcAft>
          <a:spcPct val="0"/>
        </a:spcAft>
        <a:defRPr sz="2400" b="1">
          <a:solidFill>
            <a:schemeClr val="tx2"/>
          </a:solidFill>
          <a:latin typeface="Arial" charset="0"/>
        </a:defRPr>
      </a:lvl3pPr>
      <a:lvl4pPr algn="ctr" rtl="0" eaLnBrk="0" fontAlgn="base" hangingPunct="0">
        <a:lnSpc>
          <a:spcPct val="90000"/>
        </a:lnSpc>
        <a:spcBef>
          <a:spcPct val="0"/>
        </a:spcBef>
        <a:spcAft>
          <a:spcPct val="0"/>
        </a:spcAft>
        <a:defRPr sz="2400" b="1">
          <a:solidFill>
            <a:schemeClr val="tx2"/>
          </a:solidFill>
          <a:latin typeface="Arial" charset="0"/>
        </a:defRPr>
      </a:lvl4pPr>
      <a:lvl5pPr algn="ctr" rtl="0" eaLnBrk="0" fontAlgn="base" hangingPunct="0">
        <a:lnSpc>
          <a:spcPct val="90000"/>
        </a:lnSpc>
        <a:spcBef>
          <a:spcPct val="0"/>
        </a:spcBef>
        <a:spcAft>
          <a:spcPct val="0"/>
        </a:spcAft>
        <a:defRPr sz="2400" b="1">
          <a:solidFill>
            <a:schemeClr val="tx2"/>
          </a:solidFill>
          <a:latin typeface="Arial" charset="0"/>
        </a:defRPr>
      </a:lvl5pPr>
      <a:lvl6pPr marL="457200" algn="ctr" rtl="0" eaLnBrk="0" fontAlgn="base" hangingPunct="0">
        <a:lnSpc>
          <a:spcPct val="90000"/>
        </a:lnSpc>
        <a:spcBef>
          <a:spcPct val="0"/>
        </a:spcBef>
        <a:spcAft>
          <a:spcPct val="0"/>
        </a:spcAft>
        <a:defRPr sz="2400" b="1">
          <a:solidFill>
            <a:schemeClr val="tx2"/>
          </a:solidFill>
          <a:latin typeface="Arial" charset="0"/>
        </a:defRPr>
      </a:lvl6pPr>
      <a:lvl7pPr marL="914400" algn="ctr" rtl="0" eaLnBrk="0" fontAlgn="base" hangingPunct="0">
        <a:lnSpc>
          <a:spcPct val="90000"/>
        </a:lnSpc>
        <a:spcBef>
          <a:spcPct val="0"/>
        </a:spcBef>
        <a:spcAft>
          <a:spcPct val="0"/>
        </a:spcAft>
        <a:defRPr sz="2400" b="1">
          <a:solidFill>
            <a:schemeClr val="tx2"/>
          </a:solidFill>
          <a:latin typeface="Arial" charset="0"/>
        </a:defRPr>
      </a:lvl7pPr>
      <a:lvl8pPr marL="1371600" algn="ctr" rtl="0" eaLnBrk="0" fontAlgn="base" hangingPunct="0">
        <a:lnSpc>
          <a:spcPct val="90000"/>
        </a:lnSpc>
        <a:spcBef>
          <a:spcPct val="0"/>
        </a:spcBef>
        <a:spcAft>
          <a:spcPct val="0"/>
        </a:spcAft>
        <a:defRPr sz="2400" b="1">
          <a:solidFill>
            <a:schemeClr val="tx2"/>
          </a:solidFill>
          <a:latin typeface="Arial" charset="0"/>
        </a:defRPr>
      </a:lvl8pPr>
      <a:lvl9pPr marL="1828800" algn="ctr" rtl="0" eaLnBrk="0" fontAlgn="base" hangingPunct="0">
        <a:lnSpc>
          <a:spcPct val="90000"/>
        </a:lnSpc>
        <a:spcBef>
          <a:spcPct val="0"/>
        </a:spcBef>
        <a:spcAft>
          <a:spcPct val="0"/>
        </a:spcAft>
        <a:defRPr sz="2400" b="1">
          <a:solidFill>
            <a:schemeClr val="tx2"/>
          </a:solidFill>
          <a:latin typeface="Arial" charset="0"/>
        </a:defRPr>
      </a:lvl9pPr>
    </p:titleStyle>
    <p:bodyStyle>
      <a:lvl1pPr marL="228600" indent="-228600" algn="l" rtl="0" eaLnBrk="0" fontAlgn="base" hangingPunct="0">
        <a:spcBef>
          <a:spcPct val="60000"/>
        </a:spcBef>
        <a:spcAft>
          <a:spcPct val="0"/>
        </a:spcAft>
        <a:buChar char="•"/>
        <a:defRPr b="1">
          <a:solidFill>
            <a:schemeClr val="tx1"/>
          </a:solidFill>
          <a:latin typeface="+mn-lt"/>
          <a:ea typeface="+mn-ea"/>
          <a:cs typeface="+mn-cs"/>
        </a:defRPr>
      </a:lvl1pPr>
      <a:lvl2pPr marL="571500" indent="-228600" algn="l" rtl="0" eaLnBrk="0" fontAlgn="base" hangingPunct="0">
        <a:spcBef>
          <a:spcPct val="20000"/>
        </a:spcBef>
        <a:spcAft>
          <a:spcPct val="0"/>
        </a:spcAft>
        <a:buChar char="–"/>
        <a:defRPr sz="1600">
          <a:solidFill>
            <a:schemeClr val="tx1"/>
          </a:solidFill>
          <a:latin typeface="+mn-lt"/>
        </a:defRPr>
      </a:lvl2pPr>
      <a:lvl3pPr marL="914400" indent="-228600" algn="l" rtl="0" eaLnBrk="0" fontAlgn="base" hangingPunct="0">
        <a:spcBef>
          <a:spcPct val="20000"/>
        </a:spcBef>
        <a:spcAft>
          <a:spcPct val="0"/>
        </a:spcAft>
        <a:buChar char="o"/>
        <a:defRPr sz="1400">
          <a:solidFill>
            <a:schemeClr val="tx1"/>
          </a:solidFill>
          <a:latin typeface="+mn-lt"/>
        </a:defRPr>
      </a:lvl3pPr>
      <a:lvl4pPr marL="1257300" indent="-228600" algn="l" rtl="0" eaLnBrk="0" fontAlgn="base" hangingPunct="0">
        <a:spcBef>
          <a:spcPct val="20000"/>
        </a:spcBef>
        <a:spcAft>
          <a:spcPct val="0"/>
        </a:spcAft>
        <a:buChar char="–"/>
        <a:defRPr sz="1200">
          <a:solidFill>
            <a:schemeClr val="tx1"/>
          </a:solidFill>
          <a:latin typeface="+mn-lt"/>
        </a:defRPr>
      </a:lvl4pPr>
      <a:lvl5pPr marL="1600200" indent="-228600" algn="l" rtl="0" eaLnBrk="0" fontAlgn="base" hangingPunct="0">
        <a:spcBef>
          <a:spcPct val="20000"/>
        </a:spcBef>
        <a:spcAft>
          <a:spcPct val="0"/>
        </a:spcAft>
        <a:buChar char="»"/>
        <a:defRPr sz="1200">
          <a:solidFill>
            <a:schemeClr val="tx1"/>
          </a:solidFill>
          <a:latin typeface="+mn-lt"/>
        </a:defRPr>
      </a:lvl5pPr>
      <a:lvl6pPr marL="2057400" indent="-228600" algn="l" rtl="0" eaLnBrk="0" fontAlgn="base" hangingPunct="0">
        <a:spcBef>
          <a:spcPct val="20000"/>
        </a:spcBef>
        <a:spcAft>
          <a:spcPct val="0"/>
        </a:spcAft>
        <a:buChar char="»"/>
        <a:defRPr sz="1200">
          <a:solidFill>
            <a:schemeClr val="tx1"/>
          </a:solidFill>
          <a:latin typeface="+mn-lt"/>
        </a:defRPr>
      </a:lvl6pPr>
      <a:lvl7pPr marL="2514600" indent="-228600" algn="l" rtl="0" eaLnBrk="0" fontAlgn="base" hangingPunct="0">
        <a:spcBef>
          <a:spcPct val="20000"/>
        </a:spcBef>
        <a:spcAft>
          <a:spcPct val="0"/>
        </a:spcAft>
        <a:buChar char="»"/>
        <a:defRPr sz="1200">
          <a:solidFill>
            <a:schemeClr val="tx1"/>
          </a:solidFill>
          <a:latin typeface="+mn-lt"/>
        </a:defRPr>
      </a:lvl7pPr>
      <a:lvl8pPr marL="2971800" indent="-228600" algn="l" rtl="0" eaLnBrk="0" fontAlgn="base" hangingPunct="0">
        <a:spcBef>
          <a:spcPct val="20000"/>
        </a:spcBef>
        <a:spcAft>
          <a:spcPct val="0"/>
        </a:spcAft>
        <a:buChar char="»"/>
        <a:defRPr sz="1200">
          <a:solidFill>
            <a:schemeClr val="tx1"/>
          </a:solidFill>
          <a:latin typeface="+mn-lt"/>
        </a:defRPr>
      </a:lvl8pPr>
      <a:lvl9pPr marL="34290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14"/>
          <p:cNvGrpSpPr>
            <a:grpSpLocks/>
          </p:cNvGrpSpPr>
          <p:nvPr/>
        </p:nvGrpSpPr>
        <p:grpSpPr bwMode="auto">
          <a:xfrm>
            <a:off x="0" y="0"/>
            <a:ext cx="9144000" cy="6858000"/>
            <a:chOff x="-5257800" y="-3886200"/>
            <a:chExt cx="9144000" cy="6858000"/>
          </a:xfrm>
        </p:grpSpPr>
        <p:pic>
          <p:nvPicPr>
            <p:cNvPr id="14343" name="Picture 5" descr="Bkg_STA.jpg"/>
            <p:cNvPicPr>
              <a:picLocks noChangeAspect="1"/>
            </p:cNvPicPr>
            <p:nvPr/>
          </p:nvPicPr>
          <p:blipFill>
            <a:blip r:embed="rId3"/>
            <a:srcRect/>
            <a:stretch>
              <a:fillRect/>
            </a:stretch>
          </p:blipFill>
          <p:spPr bwMode="auto">
            <a:xfrm>
              <a:off x="-5257800" y="-3886200"/>
              <a:ext cx="9144000" cy="6858000"/>
            </a:xfrm>
            <a:prstGeom prst="rect">
              <a:avLst/>
            </a:prstGeom>
            <a:noFill/>
            <a:ln w="9525">
              <a:noFill/>
              <a:miter lim="800000"/>
              <a:headEnd/>
              <a:tailEnd/>
            </a:ln>
          </p:spPr>
        </p:pic>
        <p:sp>
          <p:nvSpPr>
            <p:cNvPr id="14344" name="Rectangle 13"/>
            <p:cNvSpPr>
              <a:spLocks noChangeArrowheads="1"/>
            </p:cNvSpPr>
            <p:nvPr/>
          </p:nvSpPr>
          <p:spPr bwMode="auto">
            <a:xfrm>
              <a:off x="-4876800" y="-3505200"/>
              <a:ext cx="3962400" cy="6096000"/>
            </a:xfrm>
            <a:prstGeom prst="rect">
              <a:avLst/>
            </a:prstGeom>
            <a:solidFill>
              <a:schemeClr val="bg1"/>
            </a:solidFill>
            <a:ln w="9525" algn="ctr">
              <a:noFill/>
              <a:round/>
              <a:headEnd/>
              <a:tailEnd/>
            </a:ln>
          </p:spPr>
          <p:txBody>
            <a:bodyPr/>
            <a:lstStyle/>
            <a:p>
              <a:pPr eaLnBrk="0" hangingPunct="0"/>
              <a:endParaRPr lang="en-US" sz="2400" b="1">
                <a:latin typeface="Times New Roman" pitchFamily="18" charset="0"/>
              </a:endParaRPr>
            </a:p>
          </p:txBody>
        </p:sp>
      </p:grpSp>
      <p:sp>
        <p:nvSpPr>
          <p:cNvPr id="5" name="Rectangle 4"/>
          <p:cNvSpPr/>
          <p:nvPr/>
        </p:nvSpPr>
        <p:spPr>
          <a:xfrm>
            <a:off x="1773238" y="1981200"/>
            <a:ext cx="6096000" cy="830263"/>
          </a:xfrm>
          <a:prstGeom prst="rect">
            <a:avLst/>
          </a:prstGeom>
        </p:spPr>
        <p:txBody>
          <a:bodyPr>
            <a:spAutoFit/>
          </a:bodyPr>
          <a:lstStyle/>
          <a:p>
            <a:pPr algn="ctr" eaLnBrk="0" fontAlgn="auto" hangingPunct="0">
              <a:spcBef>
                <a:spcPct val="60000"/>
              </a:spcBef>
              <a:spcAft>
                <a:spcPts val="0"/>
              </a:spcAft>
              <a:defRPr/>
            </a:pPr>
            <a:r>
              <a:rPr lang="en-US" sz="2400" b="1" dirty="0">
                <a:latin typeface="+mn-lt"/>
                <a:cs typeface="+mn-cs"/>
              </a:rPr>
              <a:t>High Energy Density Physics in the NNSA</a:t>
            </a:r>
            <a:endParaRPr lang="en-US" sz="2400" b="1" kern="0" dirty="0">
              <a:latin typeface="Arial" pitchFamily="34" charset="0"/>
              <a:cs typeface="Arial" pitchFamily="34" charset="0"/>
            </a:endParaRPr>
          </a:p>
        </p:txBody>
      </p:sp>
      <p:sp>
        <p:nvSpPr>
          <p:cNvPr id="8" name="Text Box 9"/>
          <p:cNvSpPr txBox="1">
            <a:spLocks noChangeArrowheads="1"/>
          </p:cNvSpPr>
          <p:nvPr/>
        </p:nvSpPr>
        <p:spPr bwMode="auto">
          <a:xfrm>
            <a:off x="685800" y="579438"/>
            <a:ext cx="7997825" cy="27622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200" b="1" kern="1000" spc="190" dirty="0">
                <a:solidFill>
                  <a:srgbClr val="000066"/>
                </a:solidFill>
                <a:latin typeface="+mn-lt"/>
              </a:rPr>
              <a:t>NATIONAL NUCLEAR SECURITY ADMINISTRATION</a:t>
            </a:r>
            <a:r>
              <a:rPr lang="en-US" sz="1200" b="1" dirty="0">
                <a:solidFill>
                  <a:srgbClr val="000066"/>
                </a:solidFill>
                <a:latin typeface="+mn-lt"/>
              </a:rPr>
              <a:t> </a:t>
            </a:r>
            <a:r>
              <a:rPr lang="en-US" sz="1200" b="1" spc="120" dirty="0">
                <a:solidFill>
                  <a:srgbClr val="000066"/>
                </a:solidFill>
                <a:latin typeface="+mn-lt"/>
              </a:rPr>
              <a:t>OFFICE OF DEFENSE PROGRAMS</a:t>
            </a:r>
          </a:p>
        </p:txBody>
      </p:sp>
      <p:cxnSp>
        <p:nvCxnSpPr>
          <p:cNvPr id="14340" name="Straight Connector 9"/>
          <p:cNvCxnSpPr>
            <a:cxnSpLocks noChangeShapeType="1"/>
          </p:cNvCxnSpPr>
          <p:nvPr/>
        </p:nvCxnSpPr>
        <p:spPr bwMode="auto">
          <a:xfrm>
            <a:off x="2133600" y="1066800"/>
            <a:ext cx="4941888" cy="0"/>
          </a:xfrm>
          <a:prstGeom prst="line">
            <a:avLst/>
          </a:prstGeom>
          <a:noFill/>
          <a:ln w="31750" algn="ctr">
            <a:solidFill>
              <a:schemeClr val="tx1"/>
            </a:solidFill>
            <a:round/>
            <a:headEnd/>
            <a:tailEnd/>
          </a:ln>
        </p:spPr>
      </p:cxnSp>
      <p:pic>
        <p:nvPicPr>
          <p:cNvPr id="14341" name="Picture 3" descr="NNSA LOGO"/>
          <p:cNvPicPr>
            <a:picLocks noChangeAspect="1" noChangeArrowheads="1"/>
          </p:cNvPicPr>
          <p:nvPr/>
        </p:nvPicPr>
        <p:blipFill>
          <a:blip r:embed="rId4"/>
          <a:srcRect/>
          <a:stretch>
            <a:fillRect/>
          </a:stretch>
        </p:blipFill>
        <p:spPr bwMode="auto">
          <a:xfrm>
            <a:off x="3830638" y="1219200"/>
            <a:ext cx="2209800" cy="631825"/>
          </a:xfrm>
          <a:prstGeom prst="rect">
            <a:avLst/>
          </a:prstGeom>
          <a:noFill/>
          <a:ln w="9525">
            <a:noFill/>
            <a:miter lim="800000"/>
            <a:headEnd/>
            <a:tailEnd/>
          </a:ln>
        </p:spPr>
      </p:pic>
      <p:sp>
        <p:nvSpPr>
          <p:cNvPr id="22" name="Text Box 4"/>
          <p:cNvSpPr txBox="1">
            <a:spLocks noChangeArrowheads="1"/>
          </p:cNvSpPr>
          <p:nvPr/>
        </p:nvSpPr>
        <p:spPr bwMode="auto">
          <a:xfrm>
            <a:off x="1468438" y="2971800"/>
            <a:ext cx="6534150" cy="29797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i="1" dirty="0">
                <a:latin typeface="Helvetica" pitchFamily="34" charset="0"/>
                <a:cs typeface="+mn-cs"/>
              </a:rPr>
              <a:t>Presented to:</a:t>
            </a:r>
          </a:p>
          <a:p>
            <a:pPr algn="ctr" fontAlgn="auto">
              <a:spcBef>
                <a:spcPts val="0"/>
              </a:spcBef>
              <a:spcAft>
                <a:spcPts val="0"/>
              </a:spcAft>
              <a:defRPr/>
            </a:pPr>
            <a:r>
              <a:rPr lang="en-US" sz="1600" dirty="0">
                <a:latin typeface="Helvetica" pitchFamily="34" charset="0"/>
                <a:cs typeface="+mn-cs"/>
              </a:rPr>
              <a:t>National Academy of Sciences</a:t>
            </a:r>
          </a:p>
          <a:p>
            <a:pPr algn="ctr" eaLnBrk="0" fontAlgn="auto" hangingPunct="0">
              <a:spcBef>
                <a:spcPct val="60000"/>
              </a:spcBef>
              <a:spcAft>
                <a:spcPts val="0"/>
              </a:spcAft>
              <a:defRPr/>
            </a:pPr>
            <a:r>
              <a:rPr lang="en-US" sz="1600" kern="0" dirty="0">
                <a:latin typeface="Arial" pitchFamily="34" charset="0"/>
                <a:cs typeface="Arial" pitchFamily="34" charset="0"/>
              </a:rPr>
              <a:t>NRC Plasma Science Committee</a:t>
            </a:r>
          </a:p>
          <a:p>
            <a:pPr algn="ctr" fontAlgn="auto">
              <a:spcBef>
                <a:spcPts val="0"/>
              </a:spcBef>
              <a:spcAft>
                <a:spcPts val="0"/>
              </a:spcAft>
              <a:defRPr/>
            </a:pPr>
            <a:endParaRPr lang="en-US" sz="1600" dirty="0">
              <a:latin typeface="Helvetica" pitchFamily="34" charset="0"/>
              <a:cs typeface="+mn-cs"/>
            </a:endParaRPr>
          </a:p>
          <a:p>
            <a:pPr algn="ctr" fontAlgn="auto">
              <a:spcBef>
                <a:spcPts val="0"/>
              </a:spcBef>
              <a:spcAft>
                <a:spcPts val="0"/>
              </a:spcAft>
              <a:defRPr/>
            </a:pPr>
            <a:r>
              <a:rPr lang="en-US" sz="1600" dirty="0">
                <a:latin typeface="Helvetica" pitchFamily="34" charset="0"/>
                <a:cs typeface="+mn-cs"/>
              </a:rPr>
              <a:t>Washington, DC</a:t>
            </a:r>
          </a:p>
          <a:p>
            <a:pPr algn="ctr" fontAlgn="auto">
              <a:spcBef>
                <a:spcPts val="0"/>
              </a:spcBef>
              <a:spcAft>
                <a:spcPts val="0"/>
              </a:spcAft>
              <a:defRPr/>
            </a:pPr>
            <a:endParaRPr lang="en-US" sz="1600" dirty="0">
              <a:latin typeface="Helvetica" pitchFamily="34" charset="0"/>
              <a:cs typeface="+mn-cs"/>
            </a:endParaRPr>
          </a:p>
          <a:p>
            <a:pPr algn="ctr" fontAlgn="auto">
              <a:spcBef>
                <a:spcPts val="0"/>
              </a:spcBef>
              <a:spcAft>
                <a:spcPts val="0"/>
              </a:spcAft>
              <a:defRPr/>
            </a:pPr>
            <a:r>
              <a:rPr lang="en-US" sz="1600" i="1" dirty="0">
                <a:latin typeface="Helvetica" pitchFamily="34" charset="0"/>
                <a:cs typeface="+mn-cs"/>
              </a:rPr>
              <a:t>Presented by:</a:t>
            </a:r>
          </a:p>
          <a:p>
            <a:pPr algn="ctr" fontAlgn="auto">
              <a:spcBef>
                <a:spcPts val="0"/>
              </a:spcBef>
              <a:spcAft>
                <a:spcPts val="0"/>
              </a:spcAft>
              <a:defRPr/>
            </a:pPr>
            <a:r>
              <a:rPr lang="en-US" sz="1600" dirty="0">
                <a:latin typeface="Helvetica" pitchFamily="34" charset="0"/>
                <a:cs typeface="+mn-cs"/>
              </a:rPr>
              <a:t>Kirk Levedahl, PhD</a:t>
            </a:r>
          </a:p>
          <a:p>
            <a:pPr algn="ctr" fontAlgn="auto">
              <a:spcBef>
                <a:spcPts val="0"/>
              </a:spcBef>
              <a:spcAft>
                <a:spcPts val="0"/>
              </a:spcAft>
              <a:defRPr/>
            </a:pPr>
            <a:r>
              <a:rPr lang="en-US" sz="1600" dirty="0">
                <a:latin typeface="Helvetica" pitchFamily="34" charset="0"/>
                <a:cs typeface="+mn-cs"/>
              </a:rPr>
              <a:t>Program Manger in the NNSA Office of Inertial Confinement Fusion </a:t>
            </a:r>
          </a:p>
          <a:p>
            <a:pPr algn="ctr" fontAlgn="auto">
              <a:spcBef>
                <a:spcPts val="0"/>
              </a:spcBef>
              <a:spcAft>
                <a:spcPts val="0"/>
              </a:spcAft>
              <a:defRPr/>
            </a:pPr>
            <a:endParaRPr lang="en-US" sz="1600" dirty="0">
              <a:latin typeface="Helvetica" pitchFamily="34" charset="0"/>
              <a:cs typeface="+mn-cs"/>
            </a:endParaRPr>
          </a:p>
          <a:p>
            <a:pPr algn="ctr" fontAlgn="auto">
              <a:spcBef>
                <a:spcPts val="0"/>
              </a:spcBef>
              <a:spcAft>
                <a:spcPts val="0"/>
              </a:spcAft>
              <a:defRPr/>
            </a:pPr>
            <a:r>
              <a:rPr lang="en-US" sz="1600" dirty="0">
                <a:latin typeface="Helvetica" pitchFamily="34" charset="0"/>
                <a:cs typeface="+mn-cs"/>
              </a:rPr>
              <a:t>July 11,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0" y="163513"/>
            <a:ext cx="6094413" cy="749300"/>
          </a:xfrm>
        </p:spPr>
        <p:txBody>
          <a:bodyPr/>
          <a:lstStyle/>
          <a:p>
            <a:pPr algn="l"/>
            <a:r>
              <a:rPr lang="en-US" smtClean="0"/>
              <a:t>HED Weapons science workshop</a:t>
            </a:r>
            <a:br>
              <a:rPr lang="en-US" smtClean="0"/>
            </a:br>
            <a:r>
              <a:rPr lang="en-US" smtClean="0"/>
              <a:t>(June 23-27, 2014 at LLNL)	</a:t>
            </a:r>
          </a:p>
        </p:txBody>
      </p:sp>
      <p:sp>
        <p:nvSpPr>
          <p:cNvPr id="37891" name="Rectangle 3"/>
          <p:cNvSpPr>
            <a:spLocks noGrp="1" noChangeArrowheads="1"/>
          </p:cNvSpPr>
          <p:nvPr>
            <p:ph type="body" idx="1"/>
          </p:nvPr>
        </p:nvSpPr>
        <p:spPr/>
        <p:txBody>
          <a:bodyPr/>
          <a:lstStyle/>
          <a:p>
            <a:r>
              <a:rPr lang="en-US" smtClean="0"/>
              <a:t>Classified workshop</a:t>
            </a:r>
          </a:p>
          <a:p>
            <a:r>
              <a:rPr lang="en-US" smtClean="0"/>
              <a:t>Over 150 attendees</a:t>
            </a:r>
          </a:p>
          <a:p>
            <a:r>
              <a:rPr lang="en-US" smtClean="0"/>
              <a:t>Workshop report to be published similar to the “San Ramon” report</a:t>
            </a:r>
          </a:p>
          <a:p>
            <a:r>
              <a:rPr lang="en-US" smtClean="0"/>
              <a:t>Numerous exciting opportunities identified.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6"/>
          <p:cNvSpPr>
            <a:spLocks noGrp="1"/>
          </p:cNvSpPr>
          <p:nvPr>
            <p:ph type="title"/>
          </p:nvPr>
        </p:nvSpPr>
        <p:spPr>
          <a:xfrm>
            <a:off x="990600" y="228600"/>
            <a:ext cx="6323013" cy="757238"/>
          </a:xfrm>
        </p:spPr>
        <p:txBody>
          <a:bodyPr/>
          <a:lstStyle/>
          <a:p>
            <a:pPr algn="l"/>
            <a:r>
              <a:rPr lang="en-US" smtClean="0"/>
              <a:t>Sandia has executed initial Magnetic Liner Fusion (MagLIF) experiments</a:t>
            </a:r>
          </a:p>
        </p:txBody>
      </p:sp>
      <p:pic>
        <p:nvPicPr>
          <p:cNvPr id="28674" name="Picture 4"/>
          <p:cNvPicPr>
            <a:picLocks noChangeAspect="1" noChangeArrowheads="1"/>
          </p:cNvPicPr>
          <p:nvPr/>
        </p:nvPicPr>
        <p:blipFill>
          <a:blip r:embed="rId2"/>
          <a:srcRect/>
          <a:stretch>
            <a:fillRect/>
          </a:stretch>
        </p:blipFill>
        <p:spPr bwMode="auto">
          <a:xfrm>
            <a:off x="609600" y="1524000"/>
            <a:ext cx="7924800" cy="48117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990600" y="-7938"/>
            <a:ext cx="6627813" cy="1090613"/>
          </a:xfrm>
        </p:spPr>
        <p:txBody>
          <a:bodyPr/>
          <a:lstStyle/>
          <a:p>
            <a:pPr algn="l"/>
            <a:r>
              <a:rPr lang="en-US" smtClean="0"/>
              <a:t> Preliminary MagLIF results encouraging but demonstrate issues with laser heating</a:t>
            </a:r>
          </a:p>
        </p:txBody>
      </p:sp>
      <p:pic>
        <p:nvPicPr>
          <p:cNvPr id="29698" name="Picture 2"/>
          <p:cNvPicPr>
            <a:picLocks noChangeAspect="1" noChangeArrowheads="1"/>
          </p:cNvPicPr>
          <p:nvPr/>
        </p:nvPicPr>
        <p:blipFill>
          <a:blip r:embed="rId2"/>
          <a:srcRect/>
          <a:stretch>
            <a:fillRect/>
          </a:stretch>
        </p:blipFill>
        <p:spPr bwMode="auto">
          <a:xfrm>
            <a:off x="304800" y="1524000"/>
            <a:ext cx="6172200" cy="2398713"/>
          </a:xfrm>
          <a:prstGeom prst="rect">
            <a:avLst/>
          </a:prstGeom>
          <a:noFill/>
          <a:ln w="9525">
            <a:noFill/>
            <a:miter lim="800000"/>
            <a:headEnd/>
            <a:tailEnd/>
          </a:ln>
        </p:spPr>
      </p:pic>
      <p:pic>
        <p:nvPicPr>
          <p:cNvPr id="29699" name="Picture 5"/>
          <p:cNvPicPr>
            <a:picLocks noChangeAspect="1" noChangeArrowheads="1"/>
          </p:cNvPicPr>
          <p:nvPr/>
        </p:nvPicPr>
        <p:blipFill>
          <a:blip r:embed="rId3"/>
          <a:srcRect/>
          <a:stretch>
            <a:fillRect/>
          </a:stretch>
        </p:blipFill>
        <p:spPr bwMode="auto">
          <a:xfrm>
            <a:off x="6477000" y="1295400"/>
            <a:ext cx="2514600" cy="3270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4648200" y="1371600"/>
            <a:ext cx="4038600" cy="5334000"/>
          </a:xfrm>
        </p:spPr>
        <p:txBody>
          <a:bodyPr/>
          <a:lstStyle/>
          <a:p>
            <a:r>
              <a:rPr lang="en-US" sz="1600" smtClean="0"/>
              <a:t>Workshop Report on Basic Research Directions at the NIF</a:t>
            </a:r>
          </a:p>
          <a:p>
            <a:r>
              <a:rPr lang="en-US" sz="1600" smtClean="0"/>
              <a:t>Science of Fusion Ignition on NIF</a:t>
            </a:r>
          </a:p>
          <a:p>
            <a:r>
              <a:rPr lang="en-US" sz="1600" smtClean="0"/>
              <a:t>Active User Groups for Omega (of course), Z and NIF.</a:t>
            </a:r>
          </a:p>
          <a:p>
            <a:r>
              <a:rPr lang="en-US" sz="1600" smtClean="0"/>
              <a:t>Selections made from the FY 2011 solicitations for the JPHEDLP and SSAA centers &amp; contracts let</a:t>
            </a:r>
          </a:p>
          <a:p>
            <a:r>
              <a:rPr lang="en-US" sz="1600" smtClean="0"/>
              <a:t>New Solicitation for the JPHEDLP has been released and announced</a:t>
            </a:r>
          </a:p>
          <a:p>
            <a:endParaRPr lang="en-US" sz="1600" smtClean="0"/>
          </a:p>
        </p:txBody>
      </p:sp>
      <p:sp>
        <p:nvSpPr>
          <p:cNvPr id="4" name="Title 1"/>
          <p:cNvSpPr txBox="1">
            <a:spLocks/>
          </p:cNvSpPr>
          <p:nvPr/>
        </p:nvSpPr>
        <p:spPr bwMode="auto">
          <a:xfrm>
            <a:off x="838200" y="242888"/>
            <a:ext cx="6705600" cy="757237"/>
          </a:xfrm>
          <a:prstGeom prst="rect">
            <a:avLst/>
          </a:prstGeom>
          <a:noFill/>
          <a:ln w="9525">
            <a:noFill/>
            <a:miter lim="800000"/>
            <a:headEnd/>
            <a:tailEnd/>
          </a:ln>
        </p:spPr>
        <p:txBody>
          <a:bodyPr anchor="ctr">
            <a:spAutoFit/>
          </a:bodyPr>
          <a:lstStyle/>
          <a:p>
            <a:pPr eaLnBrk="0" hangingPunct="0">
              <a:lnSpc>
                <a:spcPct val="90000"/>
              </a:lnSpc>
              <a:defRPr/>
            </a:pPr>
            <a:r>
              <a:rPr lang="en-US" sz="2400" b="1" kern="0" dirty="0">
                <a:solidFill>
                  <a:schemeClr val="tx2"/>
                </a:solidFill>
                <a:effectLst>
                  <a:outerShdw blurRad="50800" dist="38100" dir="8100000" algn="tr" rotWithShape="0">
                    <a:prstClr val="black">
                      <a:alpha val="40000"/>
                    </a:prstClr>
                  </a:outerShdw>
                </a:effectLst>
                <a:latin typeface="+mj-lt"/>
                <a:ea typeface="+mj-ea"/>
                <a:cs typeface="+mj-cs"/>
              </a:rPr>
              <a:t>NNSA/Office of Science collaboration in HED science is critical to our program</a:t>
            </a:r>
          </a:p>
        </p:txBody>
      </p:sp>
      <p:pic>
        <p:nvPicPr>
          <p:cNvPr id="30723" name="Picture 2"/>
          <p:cNvPicPr>
            <a:picLocks noChangeAspect="1" noChangeArrowheads="1"/>
          </p:cNvPicPr>
          <p:nvPr/>
        </p:nvPicPr>
        <p:blipFill>
          <a:blip r:embed="rId2"/>
          <a:srcRect/>
          <a:stretch>
            <a:fillRect/>
          </a:stretch>
        </p:blipFill>
        <p:spPr bwMode="auto">
          <a:xfrm>
            <a:off x="474663" y="1371600"/>
            <a:ext cx="3944937" cy="5105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76200"/>
            <a:ext cx="6705600" cy="1089025"/>
          </a:xfrm>
          <a:prstGeom prst="rect">
            <a:avLst/>
          </a:prstGeom>
          <a:noFill/>
          <a:ln w="9525">
            <a:noFill/>
            <a:miter lim="800000"/>
            <a:headEnd/>
            <a:tailEnd/>
          </a:ln>
        </p:spPr>
        <p:txBody>
          <a:bodyPr anchor="ctr">
            <a:spAutoFit/>
          </a:bodyPr>
          <a:lstStyle/>
          <a:p>
            <a:pPr eaLnBrk="0" hangingPunct="0">
              <a:lnSpc>
                <a:spcPct val="90000"/>
              </a:lnSpc>
              <a:defRPr/>
            </a:pPr>
            <a:r>
              <a:rPr lang="en-US" sz="2400" b="1" kern="0" dirty="0">
                <a:solidFill>
                  <a:schemeClr val="tx2"/>
                </a:solidFill>
                <a:effectLst>
                  <a:outerShdw blurRad="50800" dist="38100" dir="8100000" algn="tr" rotWithShape="0">
                    <a:prstClr val="black">
                      <a:alpha val="40000"/>
                    </a:prstClr>
                  </a:outerShdw>
                </a:effectLst>
                <a:latin typeface="+mj-lt"/>
                <a:ea typeface="+mj-ea"/>
                <a:cs typeface="+mj-cs"/>
              </a:rPr>
              <a:t>ICF budget justification relies on demonstrated relevance to current &amp; future stockpile needs and continuous progress</a:t>
            </a:r>
          </a:p>
        </p:txBody>
      </p:sp>
      <p:sp>
        <p:nvSpPr>
          <p:cNvPr id="5" name="Rectangle 4"/>
          <p:cNvSpPr>
            <a:spLocks noChangeArrowheads="1"/>
          </p:cNvSpPr>
          <p:nvPr/>
        </p:nvSpPr>
        <p:spPr bwMode="auto">
          <a:xfrm>
            <a:off x="457200" y="1143000"/>
            <a:ext cx="8229600" cy="4191000"/>
          </a:xfrm>
          <a:prstGeom prst="rect">
            <a:avLst/>
          </a:prstGeom>
          <a:noFill/>
          <a:ln w="9525">
            <a:noFill/>
            <a:miter lim="800000"/>
            <a:headEnd/>
            <a:tailEnd/>
          </a:ln>
        </p:spPr>
        <p:txBody>
          <a:bodyPr lIns="0" tIns="0" rIns="0" bIns="0"/>
          <a:lstStyle/>
          <a:p>
            <a:pPr algn="ctr" fontAlgn="auto">
              <a:spcBef>
                <a:spcPts val="0"/>
              </a:spcBef>
              <a:spcAft>
                <a:spcPts val="0"/>
              </a:spcAft>
              <a:buClr>
                <a:srgbClr val="213262"/>
              </a:buClr>
              <a:defRPr/>
            </a:pPr>
            <a:endParaRPr lang="en-US" sz="2000" b="1" i="1" dirty="0">
              <a:latin typeface="+mn-lt"/>
              <a:ea typeface="ＭＳ Ｐゴシック" charset="-128"/>
              <a:cs typeface="Times New Roman" charset="0"/>
            </a:endParaRPr>
          </a:p>
          <a:p>
            <a:pPr marL="457200" indent="-228600" fontAlgn="auto">
              <a:spcBef>
                <a:spcPts val="0"/>
              </a:spcBef>
              <a:spcAft>
                <a:spcPts val="1000"/>
              </a:spcAft>
              <a:buClr>
                <a:srgbClr val="213262"/>
              </a:buClr>
              <a:buFont typeface="Arial" pitchFamily="34" charset="0"/>
              <a:buChar char="•"/>
              <a:defRPr/>
            </a:pPr>
            <a:r>
              <a:rPr lang="en-US" sz="2000" b="1" dirty="0">
                <a:latin typeface="+mn-lt"/>
                <a:ea typeface="ＭＳ Ｐゴシック" charset="-128"/>
                <a:cs typeface="Times New Roman" charset="0"/>
              </a:rPr>
              <a:t>ICF facilities are providing data today that address long standing questions in the weapons program</a:t>
            </a:r>
          </a:p>
          <a:p>
            <a:pPr marL="457200" indent="-228600" fontAlgn="auto">
              <a:spcBef>
                <a:spcPts val="0"/>
              </a:spcBef>
              <a:spcAft>
                <a:spcPts val="1000"/>
              </a:spcAft>
              <a:buClr>
                <a:srgbClr val="213262"/>
              </a:buClr>
              <a:buFont typeface="Arial" pitchFamily="34" charset="0"/>
              <a:buChar char="•"/>
              <a:defRPr/>
            </a:pPr>
            <a:r>
              <a:rPr lang="en-US" sz="2000" b="1" dirty="0">
                <a:latin typeface="+mn-lt"/>
                <a:ea typeface="ＭＳ Ｐゴシック" charset="-128"/>
                <a:cs typeface="Times New Roman" charset="0"/>
              </a:rPr>
              <a:t>ICF provides the only path to a laboratory burning plasma platform and, when achieved, will add a significant new tool for SSP </a:t>
            </a:r>
          </a:p>
          <a:p>
            <a:pPr marL="457200" indent="-228600" fontAlgn="auto">
              <a:spcBef>
                <a:spcPts val="0"/>
              </a:spcBef>
              <a:spcAft>
                <a:spcPts val="1000"/>
              </a:spcAft>
              <a:buClr>
                <a:srgbClr val="213262"/>
              </a:buClr>
              <a:buFont typeface="Arial" pitchFamily="34" charset="0"/>
              <a:buChar char="•"/>
              <a:defRPr/>
            </a:pPr>
            <a:r>
              <a:rPr lang="en-US" sz="2000" b="1" dirty="0">
                <a:latin typeface="+mn-lt"/>
                <a:ea typeface="ＭＳ Ｐゴシック" charset="-128"/>
                <a:cs typeface="Times New Roman" charset="0"/>
              </a:rPr>
              <a:t>Significant progress continues to be made in understanding the physics and technology limiting the indirect drive approach to ignition</a:t>
            </a:r>
          </a:p>
          <a:p>
            <a:pPr marL="457200" indent="-228600" fontAlgn="auto">
              <a:spcBef>
                <a:spcPts val="0"/>
              </a:spcBef>
              <a:spcAft>
                <a:spcPts val="1000"/>
              </a:spcAft>
              <a:buClr>
                <a:srgbClr val="213262"/>
              </a:buClr>
              <a:buFont typeface="Arial" pitchFamily="34" charset="0"/>
              <a:buChar char="•"/>
              <a:defRPr/>
            </a:pPr>
            <a:r>
              <a:rPr lang="en-US" sz="2000" b="1" dirty="0">
                <a:latin typeface="+mn-lt"/>
                <a:ea typeface="ＭＳ Ｐゴシック" charset="-128"/>
                <a:cs typeface="Times New Roman" charset="0"/>
              </a:rPr>
              <a:t>Alternate approaches to ignition are advancing and provide robustness to single point failure</a:t>
            </a:r>
          </a:p>
          <a:p>
            <a:pPr marL="457200" indent="-228600" fontAlgn="auto">
              <a:spcBef>
                <a:spcPts val="0"/>
              </a:spcBef>
              <a:spcAft>
                <a:spcPts val="1000"/>
              </a:spcAft>
              <a:buClr>
                <a:srgbClr val="213262"/>
              </a:buClr>
              <a:buFont typeface="Arial" pitchFamily="34" charset="0"/>
              <a:buChar char="•"/>
              <a:defRPr/>
            </a:pPr>
            <a:r>
              <a:rPr lang="en-US" sz="2000" b="1" dirty="0">
                <a:latin typeface="+mn-lt"/>
                <a:ea typeface="ＭＳ Ｐゴシック" charset="-128"/>
                <a:cs typeface="Times New Roman" charset="0"/>
              </a:rPr>
              <a:t>The Path Forward describes a consensus plan for future activity</a:t>
            </a:r>
          </a:p>
          <a:p>
            <a:pPr fontAlgn="auto">
              <a:spcBef>
                <a:spcPts val="0"/>
              </a:spcBef>
              <a:spcAft>
                <a:spcPts val="1000"/>
              </a:spcAft>
              <a:buClr>
                <a:srgbClr val="213262"/>
              </a:buClr>
              <a:defRPr/>
            </a:pPr>
            <a:endParaRPr lang="en-US" b="1" i="1" dirty="0">
              <a:latin typeface="+mn-lt"/>
              <a:ea typeface="ＭＳ Ｐゴシック" charset="-128"/>
              <a:cs typeface="Times New Roman" charset="0"/>
            </a:endParaRPr>
          </a:p>
          <a:p>
            <a:pPr fontAlgn="auto">
              <a:spcBef>
                <a:spcPts val="0"/>
              </a:spcBef>
              <a:spcAft>
                <a:spcPts val="1000"/>
              </a:spcAft>
              <a:buClr>
                <a:srgbClr val="213262"/>
              </a:buClr>
              <a:defRPr/>
            </a:pPr>
            <a:endParaRPr lang="en-US" i="1" dirty="0">
              <a:latin typeface="+mn-lt"/>
              <a:ea typeface="ＭＳ Ｐゴシック" charset="-128"/>
              <a:cs typeface="Times New Roman" charset="0"/>
            </a:endParaRPr>
          </a:p>
          <a:p>
            <a:pPr fontAlgn="auto">
              <a:spcBef>
                <a:spcPts val="0"/>
              </a:spcBef>
              <a:spcAft>
                <a:spcPts val="1000"/>
              </a:spcAft>
              <a:buClr>
                <a:srgbClr val="213262"/>
              </a:buClr>
              <a:buFont typeface="Wingdings" pitchFamily="2" charset="2"/>
              <a:buNone/>
              <a:defRPr/>
            </a:pPr>
            <a:endParaRPr lang="en-US" sz="1600" i="1" dirty="0">
              <a:latin typeface="+mn-lt"/>
              <a:ea typeface="ＭＳ Ｐゴシック" charset="-128"/>
              <a:cs typeface="Times New Roman"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a:r>
              <a:rPr lang="en-US" smtClean="0"/>
              <a:t>Issues</a:t>
            </a:r>
          </a:p>
        </p:txBody>
      </p:sp>
      <p:sp>
        <p:nvSpPr>
          <p:cNvPr id="35843" name="Rectangle 3"/>
          <p:cNvSpPr>
            <a:spLocks noGrp="1" noChangeArrowheads="1"/>
          </p:cNvSpPr>
          <p:nvPr>
            <p:ph type="body" idx="1"/>
          </p:nvPr>
        </p:nvSpPr>
        <p:spPr/>
        <p:txBody>
          <a:bodyPr/>
          <a:lstStyle/>
          <a:p>
            <a:r>
              <a:rPr lang="en-US" smtClean="0"/>
              <a:t>Now that we have effective and improving shot rate and data return from NIF and now that we have effective peer review of science on NIF, what is our sustainable long term program?</a:t>
            </a:r>
          </a:p>
          <a:p>
            <a:r>
              <a:rPr lang="en-US" smtClean="0"/>
              <a:t>How do we make progress towards ignition?</a:t>
            </a:r>
          </a:p>
          <a:p>
            <a:r>
              <a:rPr lang="en-US" smtClean="0"/>
              <a:t>How do we sustain support for HED science?</a:t>
            </a:r>
          </a:p>
          <a:p>
            <a:r>
              <a:rPr lang="en-US" smtClean="0"/>
              <a:t>How do we provide support for academic users for NIF and Z?</a:t>
            </a:r>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66800" y="379413"/>
            <a:ext cx="3352800" cy="534987"/>
          </a:xfrm>
          <a:prstGeom prst="rect">
            <a:avLst/>
          </a:prstGeom>
          <a:noFill/>
          <a:ln w="9525">
            <a:noFill/>
            <a:miter lim="800000"/>
            <a:headEnd/>
            <a:tailEnd/>
          </a:ln>
        </p:spPr>
        <p:txBody>
          <a:bodyPr anchor="ctr">
            <a:spAutoFit/>
          </a:bodyPr>
          <a:lstStyle/>
          <a:p>
            <a:pPr eaLnBrk="0" hangingPunct="0">
              <a:lnSpc>
                <a:spcPct val="90000"/>
              </a:lnSpc>
              <a:defRPr/>
            </a:pPr>
            <a:r>
              <a:rPr lang="en-US" sz="3200" b="1" kern="0" dirty="0">
                <a:solidFill>
                  <a:schemeClr val="tx2"/>
                </a:solidFill>
                <a:effectLst>
                  <a:outerShdw blurRad="50800" dist="38100" dir="8100000" algn="tr" rotWithShape="0">
                    <a:prstClr val="black">
                      <a:alpha val="40000"/>
                    </a:prstClr>
                  </a:outerShdw>
                </a:effectLst>
                <a:latin typeface="+mj-lt"/>
                <a:ea typeface="+mj-ea"/>
                <a:cs typeface="+mj-cs"/>
              </a:rPr>
              <a:t>Summary</a:t>
            </a:r>
          </a:p>
        </p:txBody>
      </p:sp>
      <p:sp>
        <p:nvSpPr>
          <p:cNvPr id="5" name="Rectangle 4"/>
          <p:cNvSpPr>
            <a:spLocks noChangeArrowheads="1"/>
          </p:cNvSpPr>
          <p:nvPr/>
        </p:nvSpPr>
        <p:spPr bwMode="auto">
          <a:xfrm>
            <a:off x="469900" y="1409700"/>
            <a:ext cx="8229600" cy="4457700"/>
          </a:xfrm>
          <a:prstGeom prst="rect">
            <a:avLst/>
          </a:prstGeom>
          <a:noFill/>
          <a:ln w="9525">
            <a:noFill/>
            <a:miter lim="800000"/>
            <a:headEnd/>
            <a:tailEnd/>
          </a:ln>
        </p:spPr>
        <p:txBody>
          <a:bodyPr lIns="0" tIns="0" rIns="0" bIns="0"/>
          <a:lstStyle/>
          <a:p>
            <a:pPr algn="ctr" fontAlgn="auto">
              <a:spcBef>
                <a:spcPts val="0"/>
              </a:spcBef>
              <a:spcAft>
                <a:spcPts val="0"/>
              </a:spcAft>
              <a:buClr>
                <a:srgbClr val="213262"/>
              </a:buClr>
              <a:defRPr/>
            </a:pPr>
            <a:endParaRPr lang="en-US" sz="2000" b="1" i="1" dirty="0">
              <a:latin typeface="+mn-lt"/>
              <a:ea typeface="ＭＳ Ｐゴシック" charset="-128"/>
              <a:cs typeface="Times New Roman" charset="0"/>
            </a:endParaRPr>
          </a:p>
          <a:p>
            <a:pPr marL="457200" indent="-228600" fontAlgn="auto">
              <a:spcBef>
                <a:spcPts val="0"/>
              </a:spcBef>
              <a:spcAft>
                <a:spcPts val="1400"/>
              </a:spcAft>
              <a:buClr>
                <a:srgbClr val="213262"/>
              </a:buClr>
              <a:buFont typeface="Arial" pitchFamily="34" charset="0"/>
              <a:buChar char="•"/>
              <a:defRPr/>
            </a:pPr>
            <a:r>
              <a:rPr lang="en-US" sz="2000" b="1" dirty="0">
                <a:latin typeface="+mn-lt"/>
                <a:ea typeface="ＭＳ Ｐゴシック" charset="-128"/>
                <a:cs typeface="Times New Roman" charset="0"/>
              </a:rPr>
              <a:t>Support of the stockpile stewardship program is highest priority</a:t>
            </a:r>
          </a:p>
          <a:p>
            <a:pPr marL="457200" indent="-228600" fontAlgn="auto">
              <a:spcBef>
                <a:spcPts val="0"/>
              </a:spcBef>
              <a:spcAft>
                <a:spcPts val="1400"/>
              </a:spcAft>
              <a:buClr>
                <a:srgbClr val="213262"/>
              </a:buClr>
              <a:buFont typeface="Arial" pitchFamily="34" charset="0"/>
              <a:buChar char="•"/>
              <a:defRPr/>
            </a:pPr>
            <a:r>
              <a:rPr lang="en-US" sz="2000" b="1" dirty="0">
                <a:latin typeface="+mn-lt"/>
                <a:ea typeface="ＭＳ Ｐゴシック" charset="-128"/>
                <a:cs typeface="Times New Roman" charset="0"/>
              </a:rPr>
              <a:t>Ignition science is a principal goal of the ICF Program, and our understanding is increasing rapidly.</a:t>
            </a:r>
          </a:p>
          <a:p>
            <a:pPr marL="457200" indent="-228600" fontAlgn="auto">
              <a:spcBef>
                <a:spcPts val="0"/>
              </a:spcBef>
              <a:spcAft>
                <a:spcPts val="1400"/>
              </a:spcAft>
              <a:buClr>
                <a:srgbClr val="213262"/>
              </a:buClr>
              <a:buFont typeface="Arial" pitchFamily="34" charset="0"/>
              <a:buChar char="•"/>
              <a:defRPr/>
            </a:pPr>
            <a:r>
              <a:rPr lang="en-US" sz="2000" b="1" dirty="0">
                <a:latin typeface="+mn-lt"/>
                <a:ea typeface="ＭＳ Ｐゴシック" charset="-128"/>
                <a:cs typeface="Times New Roman" charset="0"/>
              </a:rPr>
              <a:t>Alternate concepts to the mainline indirect drive approach are advancing.</a:t>
            </a:r>
          </a:p>
          <a:p>
            <a:pPr marL="457200" indent="-228600" fontAlgn="auto">
              <a:spcBef>
                <a:spcPts val="0"/>
              </a:spcBef>
              <a:spcAft>
                <a:spcPts val="1400"/>
              </a:spcAft>
              <a:buClr>
                <a:srgbClr val="213262"/>
              </a:buClr>
              <a:buFont typeface="Arial" pitchFamily="34" charset="0"/>
              <a:buChar char="•"/>
              <a:defRPr/>
            </a:pPr>
            <a:r>
              <a:rPr lang="en-US" sz="2000" b="1" dirty="0">
                <a:latin typeface="+mn-lt"/>
                <a:ea typeface="ＭＳ Ｐゴシック" charset="-128"/>
                <a:cs typeface="Times New Roman" charset="0"/>
              </a:rPr>
              <a:t>HED facilities are operating well and are oversubscribed (by a lot)</a:t>
            </a:r>
          </a:p>
          <a:p>
            <a:pPr marL="457200" indent="-228600" fontAlgn="auto">
              <a:spcBef>
                <a:spcPts val="0"/>
              </a:spcBef>
              <a:spcAft>
                <a:spcPts val="1400"/>
              </a:spcAft>
              <a:buClr>
                <a:srgbClr val="213262"/>
              </a:buClr>
              <a:buFont typeface="Arial" pitchFamily="34" charset="0"/>
              <a:buChar char="•"/>
              <a:defRPr/>
            </a:pPr>
            <a:r>
              <a:rPr lang="en-US" sz="2000" b="1" dirty="0">
                <a:latin typeface="+mn-lt"/>
                <a:ea typeface="ＭＳ Ｐゴシック" charset="-128"/>
                <a:cs typeface="Times New Roman" charset="0"/>
              </a:rPr>
              <a:t>Vibrant HED community is recognized to be critical to the success of SSP</a:t>
            </a:r>
          </a:p>
          <a:p>
            <a:pPr marL="457200" indent="-228600" fontAlgn="auto">
              <a:spcBef>
                <a:spcPts val="0"/>
              </a:spcBef>
              <a:spcAft>
                <a:spcPts val="1000"/>
              </a:spcAft>
              <a:buClr>
                <a:srgbClr val="213262"/>
              </a:buClr>
              <a:buFont typeface="Arial" pitchFamily="34" charset="0"/>
              <a:buChar char="•"/>
              <a:defRPr/>
            </a:pPr>
            <a:r>
              <a:rPr lang="en-US" sz="2000" b="1" dirty="0">
                <a:latin typeface="+mn-lt"/>
                <a:ea typeface="ＭＳ Ｐゴシック" charset="-128"/>
                <a:cs typeface="Times New Roman" charset="0"/>
              </a:rPr>
              <a:t>ICF is an exciting grand challenge endeavor and remains a leading attractor for talent and the next generation of stewards</a:t>
            </a:r>
          </a:p>
          <a:p>
            <a:pPr fontAlgn="auto">
              <a:spcBef>
                <a:spcPts val="0"/>
              </a:spcBef>
              <a:spcAft>
                <a:spcPts val="1000"/>
              </a:spcAft>
              <a:buClr>
                <a:srgbClr val="213262"/>
              </a:buClr>
              <a:defRPr/>
            </a:pPr>
            <a:endParaRPr lang="en-US" b="1" i="1" dirty="0">
              <a:latin typeface="+mn-lt"/>
              <a:ea typeface="ＭＳ Ｐゴシック" charset="-128"/>
              <a:cs typeface="Times New Roman" charset="0"/>
            </a:endParaRPr>
          </a:p>
          <a:p>
            <a:pPr fontAlgn="auto">
              <a:spcBef>
                <a:spcPts val="0"/>
              </a:spcBef>
              <a:spcAft>
                <a:spcPts val="1000"/>
              </a:spcAft>
              <a:buClr>
                <a:srgbClr val="213262"/>
              </a:buClr>
              <a:defRPr/>
            </a:pPr>
            <a:endParaRPr lang="en-US" i="1" dirty="0">
              <a:latin typeface="+mn-lt"/>
              <a:ea typeface="ＭＳ Ｐゴシック" charset="-128"/>
              <a:cs typeface="Times New Roman" charset="0"/>
            </a:endParaRPr>
          </a:p>
          <a:p>
            <a:pPr fontAlgn="auto">
              <a:spcBef>
                <a:spcPts val="0"/>
              </a:spcBef>
              <a:spcAft>
                <a:spcPts val="1000"/>
              </a:spcAft>
              <a:buClr>
                <a:srgbClr val="213262"/>
              </a:buClr>
              <a:buFont typeface="Wingdings" pitchFamily="2" charset="2"/>
              <a:buNone/>
              <a:defRPr/>
            </a:pPr>
            <a:endParaRPr lang="en-US" sz="1600" i="1" dirty="0">
              <a:latin typeface="+mn-lt"/>
              <a:ea typeface="ＭＳ Ｐゴシック" charset="-128"/>
              <a:cs typeface="Times New Roman"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914400" y="76200"/>
            <a:ext cx="6324600" cy="1089025"/>
          </a:xfrm>
          <a:prstGeom prst="rect">
            <a:avLst/>
          </a:prstGeom>
          <a:noFill/>
          <a:ln w="9525">
            <a:noFill/>
            <a:miter lim="800000"/>
            <a:headEnd/>
            <a:tailEnd/>
          </a:ln>
        </p:spPr>
        <p:txBody>
          <a:bodyPr anchor="ctr">
            <a:spAutoFit/>
          </a:bodyPr>
          <a:lstStyle/>
          <a:p>
            <a:pPr eaLnBrk="0" hangingPunct="0">
              <a:lnSpc>
                <a:spcPct val="90000"/>
              </a:lnSpc>
              <a:defRPr/>
            </a:pPr>
            <a:r>
              <a:rPr lang="en-US" sz="2400" b="1" kern="0" dirty="0">
                <a:solidFill>
                  <a:schemeClr val="tx2"/>
                </a:solidFill>
                <a:effectLst>
                  <a:outerShdw blurRad="50800" dist="38100" dir="8100000" algn="tr" rotWithShape="0">
                    <a:prstClr val="black">
                      <a:alpha val="40000"/>
                    </a:prstClr>
                  </a:outerShdw>
                </a:effectLst>
                <a:latin typeface="+mj-lt"/>
                <a:ea typeface="+mj-ea"/>
                <a:cs typeface="+mj-cs"/>
              </a:rPr>
              <a:t>The ICF Program is a critically important element of NNSA’s Stockpile Stewardship Program (SSP)</a:t>
            </a:r>
          </a:p>
        </p:txBody>
      </p:sp>
      <p:sp>
        <p:nvSpPr>
          <p:cNvPr id="7" name="Rectangle 6"/>
          <p:cNvSpPr>
            <a:spLocks noChangeArrowheads="1"/>
          </p:cNvSpPr>
          <p:nvPr/>
        </p:nvSpPr>
        <p:spPr bwMode="auto">
          <a:xfrm>
            <a:off x="457200" y="1752600"/>
            <a:ext cx="8229600" cy="3238500"/>
          </a:xfrm>
          <a:prstGeom prst="rect">
            <a:avLst/>
          </a:prstGeom>
          <a:noFill/>
          <a:ln w="9525">
            <a:noFill/>
            <a:miter lim="800000"/>
            <a:headEnd/>
            <a:tailEnd/>
          </a:ln>
        </p:spPr>
        <p:txBody>
          <a:bodyPr lIns="0" tIns="0" rIns="0" bIns="0"/>
          <a:lstStyle/>
          <a:p>
            <a:pPr algn="ctr" fontAlgn="auto">
              <a:spcBef>
                <a:spcPts val="0"/>
              </a:spcBef>
              <a:spcAft>
                <a:spcPts val="0"/>
              </a:spcAft>
              <a:buClr>
                <a:srgbClr val="213262"/>
              </a:buClr>
              <a:defRPr/>
            </a:pPr>
            <a:r>
              <a:rPr lang="en-US" sz="2000" b="1" i="1" dirty="0">
                <a:latin typeface="+mn-lt"/>
                <a:ea typeface="ＭＳ Ｐゴシック" charset="-128"/>
                <a:cs typeface="Times New Roman" pitchFamily="18" charset="0"/>
              </a:rPr>
              <a:t>Ensure that the Nation’s nuclear weapon stockpile remains </a:t>
            </a:r>
          </a:p>
          <a:p>
            <a:pPr algn="ctr" fontAlgn="auto">
              <a:spcBef>
                <a:spcPts val="0"/>
              </a:spcBef>
              <a:spcAft>
                <a:spcPts val="0"/>
              </a:spcAft>
              <a:buClr>
                <a:srgbClr val="213262"/>
              </a:buClr>
              <a:defRPr/>
            </a:pPr>
            <a:r>
              <a:rPr lang="en-US" sz="2000" b="1" i="1" dirty="0">
                <a:latin typeface="+mn-lt"/>
                <a:ea typeface="ＭＳ Ｐゴシック" charset="-128"/>
                <a:cs typeface="Times New Roman" pitchFamily="18" charset="0"/>
              </a:rPr>
              <a:t>safe, secure, and effective without nuclear testing</a:t>
            </a:r>
          </a:p>
          <a:p>
            <a:pPr algn="ctr" fontAlgn="auto">
              <a:spcBef>
                <a:spcPts val="0"/>
              </a:spcBef>
              <a:spcAft>
                <a:spcPts val="0"/>
              </a:spcAft>
              <a:buClr>
                <a:srgbClr val="213262"/>
              </a:buClr>
              <a:defRPr/>
            </a:pPr>
            <a:endParaRPr lang="en-US" b="1" i="1" dirty="0">
              <a:latin typeface="+mn-lt"/>
              <a:ea typeface="ＭＳ Ｐゴシック" charset="-128"/>
              <a:cs typeface="Times New Roman" charset="0"/>
            </a:endParaRPr>
          </a:p>
          <a:p>
            <a:pPr algn="ctr" fontAlgn="auto">
              <a:spcBef>
                <a:spcPts val="0"/>
              </a:spcBef>
              <a:spcAft>
                <a:spcPts val="0"/>
              </a:spcAft>
              <a:buClr>
                <a:srgbClr val="213262"/>
              </a:buClr>
              <a:defRPr/>
            </a:pPr>
            <a:endParaRPr lang="en-US" b="1" i="1" dirty="0">
              <a:latin typeface="+mn-lt"/>
              <a:ea typeface="ＭＳ Ｐゴシック" charset="-128"/>
              <a:cs typeface="Times New Roman" charset="0"/>
            </a:endParaRPr>
          </a:p>
          <a:p>
            <a:pPr marL="457200" indent="-228600" fontAlgn="auto">
              <a:spcBef>
                <a:spcPts val="0"/>
              </a:spcBef>
              <a:spcAft>
                <a:spcPts val="1800"/>
              </a:spcAft>
              <a:buClr>
                <a:srgbClr val="213262"/>
              </a:buClr>
              <a:buFont typeface="Arial" pitchFamily="34" charset="0"/>
              <a:buChar char="•"/>
              <a:defRPr/>
            </a:pPr>
            <a:r>
              <a:rPr lang="en-US" b="1" dirty="0">
                <a:latin typeface="+mn-lt"/>
                <a:ea typeface="ＭＳ Ｐゴシック" charset="-128"/>
                <a:cs typeface="Times New Roman" charset="0"/>
              </a:rPr>
              <a:t>Last underground test occurred more than 20 years ago (9/23/1992)</a:t>
            </a:r>
          </a:p>
          <a:p>
            <a:pPr marL="457200" indent="-228600" fontAlgn="auto">
              <a:spcBef>
                <a:spcPts val="0"/>
              </a:spcBef>
              <a:spcAft>
                <a:spcPts val="1800"/>
              </a:spcAft>
              <a:buClr>
                <a:srgbClr val="213262"/>
              </a:buClr>
              <a:buFont typeface="Arial" pitchFamily="34" charset="0"/>
              <a:buChar char="•"/>
              <a:defRPr/>
            </a:pPr>
            <a:r>
              <a:rPr lang="en-US" b="1" dirty="0">
                <a:latin typeface="+mn-lt"/>
                <a:ea typeface="ＭＳ Ｐゴシック" charset="-128"/>
                <a:cs typeface="Times New Roman" charset="0"/>
              </a:rPr>
              <a:t>Our confidence relies in large measure on assessments of issues that are informed by computer models validated against experimental data.</a:t>
            </a:r>
          </a:p>
          <a:p>
            <a:pPr marL="457200" indent="-228600" fontAlgn="auto">
              <a:spcBef>
                <a:spcPts val="0"/>
              </a:spcBef>
              <a:spcAft>
                <a:spcPts val="1000"/>
              </a:spcAft>
              <a:buClr>
                <a:srgbClr val="213262"/>
              </a:buClr>
              <a:buFont typeface="Arial" pitchFamily="34" charset="0"/>
              <a:buChar char="•"/>
              <a:defRPr/>
            </a:pPr>
            <a:r>
              <a:rPr lang="en-US" b="1" dirty="0">
                <a:latin typeface="+mn-lt"/>
                <a:ea typeface="ＭＳ Ｐゴシック" charset="-128"/>
                <a:cs typeface="Times New Roman" charset="0"/>
              </a:rPr>
              <a:t>ICF Program provides unique and extreme High Energy Density (HED) environments for model validation and testing of the scientific credibility of the scientists we rely upon for stockpile assessments.</a:t>
            </a:r>
          </a:p>
          <a:p>
            <a:pPr fontAlgn="auto">
              <a:spcBef>
                <a:spcPts val="0"/>
              </a:spcBef>
              <a:spcAft>
                <a:spcPts val="1000"/>
              </a:spcAft>
              <a:buClr>
                <a:srgbClr val="213262"/>
              </a:buClr>
              <a:defRPr/>
            </a:pPr>
            <a:endParaRPr lang="en-US" b="1" i="1" dirty="0">
              <a:latin typeface="+mn-lt"/>
              <a:ea typeface="ＭＳ Ｐゴシック" charset="-128"/>
              <a:cs typeface="Times New Roman" charset="0"/>
            </a:endParaRPr>
          </a:p>
          <a:p>
            <a:pPr fontAlgn="auto">
              <a:spcBef>
                <a:spcPts val="0"/>
              </a:spcBef>
              <a:spcAft>
                <a:spcPts val="1000"/>
              </a:spcAft>
              <a:buClr>
                <a:srgbClr val="213262"/>
              </a:buClr>
              <a:defRPr/>
            </a:pPr>
            <a:endParaRPr lang="en-US" i="1" dirty="0">
              <a:latin typeface="+mn-lt"/>
              <a:ea typeface="ＭＳ Ｐゴシック" charset="-128"/>
              <a:cs typeface="Times New Roman" charset="0"/>
            </a:endParaRPr>
          </a:p>
          <a:p>
            <a:pPr fontAlgn="auto">
              <a:spcBef>
                <a:spcPts val="0"/>
              </a:spcBef>
              <a:spcAft>
                <a:spcPts val="1000"/>
              </a:spcAft>
              <a:buClr>
                <a:srgbClr val="213262"/>
              </a:buClr>
              <a:buFont typeface="Wingdings" pitchFamily="2" charset="2"/>
              <a:buNone/>
              <a:defRPr/>
            </a:pPr>
            <a:endParaRPr lang="en-US" sz="1600" i="1" dirty="0">
              <a:latin typeface="+mn-lt"/>
              <a:ea typeface="ＭＳ Ｐゴシック" charset="-128"/>
              <a:cs typeface="Times New Roman"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838200" y="381000"/>
            <a:ext cx="6705600" cy="479425"/>
          </a:xfrm>
          <a:prstGeom prst="rect">
            <a:avLst/>
          </a:prstGeom>
          <a:noFill/>
          <a:ln w="9525">
            <a:noFill/>
            <a:miter lim="800000"/>
            <a:headEnd/>
            <a:tailEnd/>
          </a:ln>
        </p:spPr>
        <p:txBody>
          <a:bodyPr anchor="ctr">
            <a:spAutoFit/>
          </a:bodyPr>
          <a:lstStyle/>
          <a:p>
            <a:pPr eaLnBrk="0" hangingPunct="0">
              <a:lnSpc>
                <a:spcPct val="90000"/>
              </a:lnSpc>
              <a:defRPr/>
            </a:pPr>
            <a:r>
              <a:rPr lang="en-US" sz="2800" b="1" kern="0" dirty="0">
                <a:solidFill>
                  <a:schemeClr val="tx2"/>
                </a:solidFill>
                <a:effectLst>
                  <a:outerShdw blurRad="50800" dist="38100" dir="8100000" algn="tr" rotWithShape="0">
                    <a:prstClr val="black">
                      <a:alpha val="40000"/>
                    </a:prstClr>
                  </a:outerShdw>
                </a:effectLst>
                <a:latin typeface="+mj-lt"/>
                <a:ea typeface="+mj-ea"/>
                <a:cs typeface="+mj-cs"/>
              </a:rPr>
              <a:t>ICF Program has 5 principal elements</a:t>
            </a:r>
          </a:p>
        </p:txBody>
      </p:sp>
      <p:sp>
        <p:nvSpPr>
          <p:cNvPr id="7" name="Rectangle 6"/>
          <p:cNvSpPr>
            <a:spLocks noChangeArrowheads="1"/>
          </p:cNvSpPr>
          <p:nvPr/>
        </p:nvSpPr>
        <p:spPr bwMode="auto">
          <a:xfrm>
            <a:off x="457200" y="1524000"/>
            <a:ext cx="8229600" cy="4724400"/>
          </a:xfrm>
          <a:prstGeom prst="rect">
            <a:avLst/>
          </a:prstGeom>
          <a:noFill/>
          <a:ln w="9525">
            <a:noFill/>
            <a:miter lim="800000"/>
            <a:headEnd/>
            <a:tailEnd/>
          </a:ln>
        </p:spPr>
        <p:txBody>
          <a:bodyPr lIns="0" tIns="0" rIns="0" bIns="0"/>
          <a:lstStyle/>
          <a:p>
            <a:pPr marL="457200" indent="-228600">
              <a:spcAft>
                <a:spcPts val="1800"/>
              </a:spcAft>
              <a:buClr>
                <a:srgbClr val="213262"/>
              </a:buClr>
              <a:buFont typeface="Arial" charset="0"/>
              <a:buChar char="•"/>
            </a:pPr>
            <a:r>
              <a:rPr lang="en-US" sz="2000" b="1">
                <a:ea typeface="ＭＳ Ｐゴシック" pitchFamily="34" charset="-128"/>
                <a:cs typeface="Times New Roman" pitchFamily="18" charset="0"/>
              </a:rPr>
              <a:t>Develop a robust burning plasma platform for SSP (Ignition is the first major step)</a:t>
            </a:r>
          </a:p>
          <a:p>
            <a:pPr marL="457200" indent="-228600">
              <a:spcAft>
                <a:spcPts val="1800"/>
              </a:spcAft>
              <a:buClr>
                <a:srgbClr val="213262"/>
              </a:buClr>
              <a:buFont typeface="Arial" charset="0"/>
              <a:buChar char="•"/>
            </a:pPr>
            <a:r>
              <a:rPr lang="en-US" sz="2000" b="1">
                <a:ea typeface="ＭＳ Ｐゴシック" pitchFamily="34" charset="-128"/>
                <a:cs typeface="Times New Roman" pitchFamily="18" charset="0"/>
              </a:rPr>
              <a:t>Obtain fundamental physical properties of materials and plasmas in HED environments (in collaboration with Science Campaigns)</a:t>
            </a:r>
          </a:p>
          <a:p>
            <a:pPr marL="457200" indent="-228600">
              <a:spcAft>
                <a:spcPts val="1800"/>
              </a:spcAft>
              <a:buClr>
                <a:srgbClr val="213262"/>
              </a:buClr>
              <a:buFont typeface="Arial" charset="0"/>
              <a:buChar char="•"/>
            </a:pPr>
            <a:r>
              <a:rPr lang="en-US" sz="2000" b="1">
                <a:ea typeface="ＭＳ Ｐゴシック" pitchFamily="34" charset="-128"/>
                <a:cs typeface="Times New Roman" pitchFamily="18" charset="0"/>
              </a:rPr>
              <a:t>Provide experimental data for computer model validation in the HED regime (in collaboration with the Advanced Scientific Computing Campaign)</a:t>
            </a:r>
          </a:p>
          <a:p>
            <a:pPr marL="457200" indent="-228600">
              <a:spcAft>
                <a:spcPts val="1800"/>
              </a:spcAft>
              <a:buClr>
                <a:srgbClr val="213262"/>
              </a:buClr>
              <a:buFont typeface="Arial" charset="0"/>
              <a:buChar char="•"/>
            </a:pPr>
            <a:r>
              <a:rPr lang="en-US" sz="2000" b="1">
                <a:ea typeface="ＭＳ Ｐゴシック" pitchFamily="34" charset="-128"/>
                <a:cs typeface="Times New Roman" pitchFamily="18" charset="0"/>
              </a:rPr>
              <a:t>Develop and advance capabilities in HED Science</a:t>
            </a:r>
          </a:p>
          <a:p>
            <a:pPr marL="457200" indent="-228600">
              <a:spcAft>
                <a:spcPts val="1000"/>
              </a:spcAft>
              <a:buClr>
                <a:srgbClr val="213262"/>
              </a:buClr>
              <a:buFont typeface="Arial" charset="0"/>
              <a:buChar char="•"/>
            </a:pPr>
            <a:r>
              <a:rPr lang="en-US" sz="2000" b="1">
                <a:ea typeface="ＭＳ Ｐゴシック" pitchFamily="34" charset="-128"/>
                <a:cs typeface="Times New Roman" pitchFamily="18" charset="0"/>
              </a:rPr>
              <a:t>Strengthen the HED community and grow the next generation of stewards</a:t>
            </a:r>
          </a:p>
          <a:p>
            <a:pPr marL="457200" indent="-228600">
              <a:spcAft>
                <a:spcPts val="1000"/>
              </a:spcAft>
              <a:buClr>
                <a:srgbClr val="213262"/>
              </a:buClr>
            </a:pPr>
            <a:endParaRPr lang="en-US" b="1" i="1">
              <a:ea typeface="ＭＳ Ｐゴシック" pitchFamily="34" charset="-128"/>
              <a:cs typeface="Times New Roman" pitchFamily="18" charset="0"/>
            </a:endParaRPr>
          </a:p>
          <a:p>
            <a:pPr marL="457200" indent="-228600">
              <a:spcAft>
                <a:spcPts val="1000"/>
              </a:spcAft>
              <a:buClr>
                <a:srgbClr val="213262"/>
              </a:buClr>
            </a:pPr>
            <a:endParaRPr lang="en-US" i="1">
              <a:ea typeface="ＭＳ Ｐゴシック" pitchFamily="34" charset="-128"/>
              <a:cs typeface="Times New Roman" pitchFamily="18" charset="0"/>
            </a:endParaRPr>
          </a:p>
          <a:p>
            <a:pPr marL="457200" indent="-228600">
              <a:spcAft>
                <a:spcPts val="1000"/>
              </a:spcAft>
              <a:buClr>
                <a:srgbClr val="213262"/>
              </a:buClr>
              <a:buFont typeface="Wingdings" pitchFamily="2" charset="2"/>
              <a:buNone/>
            </a:pPr>
            <a:endParaRPr lang="en-US" sz="1600" i="1">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914400" y="152400"/>
            <a:ext cx="6627813" cy="757238"/>
          </a:xfrm>
        </p:spPr>
        <p:txBody>
          <a:bodyPr/>
          <a:lstStyle/>
          <a:p>
            <a:pPr algn="l"/>
            <a:r>
              <a:rPr lang="en-US" smtClean="0"/>
              <a:t>The NNSA HED Science Program for Stockpile Stewardship is now healthy</a:t>
            </a:r>
          </a:p>
        </p:txBody>
      </p:sp>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549" t="-588"/>
            </a:stretch>
          </a:blipFill>
        </p:spPr>
        <p:txBody>
          <a:bodyPr/>
          <a:lstStyle/>
          <a:p>
            <a:pPr>
              <a:defRPr/>
            </a:pPr>
            <a:r>
              <a:rPr lang="en-US">
                <a:no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US" smtClean="0"/>
              <a:t>NIF SHOT RATE IMPROVEMENT</a:t>
            </a:r>
          </a:p>
        </p:txBody>
      </p:sp>
      <p:sp>
        <p:nvSpPr>
          <p:cNvPr id="34819" name="Rectangle 3"/>
          <p:cNvSpPr>
            <a:spLocks noGrp="1" noChangeArrowheads="1"/>
          </p:cNvSpPr>
          <p:nvPr>
            <p:ph type="body" idx="1"/>
          </p:nvPr>
        </p:nvSpPr>
        <p:spPr/>
        <p:txBody>
          <a:bodyPr/>
          <a:lstStyle/>
          <a:p>
            <a:pPr>
              <a:lnSpc>
                <a:spcPct val="80000"/>
              </a:lnSpc>
              <a:buFontTx/>
              <a:buAutoNum type="arabicPeriod"/>
            </a:pPr>
            <a:r>
              <a:rPr lang="en-US" sz="1400" smtClean="0"/>
              <a:t>Increase the time available for shot operations in the facility </a:t>
            </a:r>
            <a:endParaRPr lang="en-US" sz="1400" b="0" smtClean="0"/>
          </a:p>
          <a:p>
            <a:pPr>
              <a:lnSpc>
                <a:spcPct val="80000"/>
              </a:lnSpc>
            </a:pPr>
            <a:r>
              <a:rPr lang="en-US" sz="1400" b="0" smtClean="0"/>
              <a:t>During operations under the National Ignition Campaign beginning in 2009 until now, NIF was limited to one shot each day executed during the night shift in order to provide time for facility improvements and equipment installation and 10–12 weeks per year were dedicated to major facility upgrades. With the new  emphasis on experimental productivity, NIF will make more time available for shot operations, increasing the number of hours each day during which shots will be executed and increasing the number of shot weeks per year. </a:t>
            </a:r>
          </a:p>
          <a:p>
            <a:pPr>
              <a:lnSpc>
                <a:spcPct val="80000"/>
              </a:lnSpc>
              <a:buFontTx/>
              <a:buAutoNum type="arabicPeriod" startAt="2"/>
            </a:pPr>
            <a:r>
              <a:rPr lang="en-US" sz="1400" smtClean="0"/>
              <a:t>Reduce the time and effort needed to execute each shot </a:t>
            </a:r>
            <a:endParaRPr lang="en-US" sz="1400" b="0" smtClean="0"/>
          </a:p>
          <a:p>
            <a:pPr>
              <a:lnSpc>
                <a:spcPct val="80000"/>
              </a:lnSpc>
            </a:pPr>
            <a:r>
              <a:rPr lang="en-US" sz="1400" b="0" smtClean="0"/>
              <a:t>NIF has identified process improvements and hardware upgrades that can significantly reduce the time required to prepare each shot for execution.  Furthermore, better scheduling can minimize diagnostic exchanges and NIF can interleave the use of the two NIF target positioners to decrease shot set-up time. </a:t>
            </a:r>
          </a:p>
          <a:p>
            <a:pPr>
              <a:lnSpc>
                <a:spcPct val="80000"/>
              </a:lnSpc>
            </a:pPr>
            <a:r>
              <a:rPr lang="en-US" sz="1400" b="0" smtClean="0"/>
              <a:t>NIF will also allocate blocks of time to its users, incentivizing users to improve efficiency in order to maximize the return of experimental data. </a:t>
            </a:r>
            <a:r>
              <a:rPr lang="en-US" sz="1400" smtClean="0"/>
              <a:t> </a:t>
            </a:r>
            <a:endParaRPr lang="en-US" sz="1400" b="0" smtClean="0"/>
          </a:p>
          <a:p>
            <a:pPr>
              <a:lnSpc>
                <a:spcPct val="80000"/>
              </a:lnSpc>
              <a:buFontTx/>
              <a:buAutoNum type="arabicPeriod" startAt="3"/>
            </a:pPr>
            <a:r>
              <a:rPr lang="en-US" sz="1400" smtClean="0"/>
              <a:t>Continue to improve the cost-effectiveness of NIF and the experimental programs </a:t>
            </a:r>
            <a:endParaRPr lang="en-US" sz="1400" b="0" smtClean="0"/>
          </a:p>
          <a:p>
            <a:pPr>
              <a:lnSpc>
                <a:spcPct val="80000"/>
              </a:lnSpc>
            </a:pPr>
            <a:endParaRPr lang="en-US" sz="1400" b="0" smtClean="0"/>
          </a:p>
          <a:p>
            <a:pPr>
              <a:lnSpc>
                <a:spcPct val="80000"/>
              </a:lnSpc>
            </a:pPr>
            <a:r>
              <a:rPr lang="en-US" sz="1400" b="0" smtClean="0"/>
              <a:t>NIF has already achieved substantial cost efficiencies as part of the transition to the $329M budget for FY2014. This transition included a significant staff reduction and was managed by implementing process improvements, deferring experimental capabilities and reducing operational availability. Improved operational efficiency has already offset much of this reduced availability. </a:t>
            </a:r>
          </a:p>
          <a:p>
            <a:pPr>
              <a:lnSpc>
                <a:spcPct val="80000"/>
              </a:lnSpc>
            </a:pPr>
            <a:r>
              <a:rPr lang="en-US" sz="1400" b="0" smtClean="0"/>
              <a:t>Further cost efficiencies can be achieved by continuing these process improvement efforts. The resulting cost savings will be invested in a balance of engineering and technology</a:t>
            </a:r>
            <a:endParaRPr lang="en-US" sz="1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76200"/>
            <a:ext cx="6705600" cy="1089025"/>
          </a:xfrm>
          <a:prstGeom prst="rect">
            <a:avLst/>
          </a:prstGeom>
          <a:noFill/>
          <a:ln w="9525">
            <a:noFill/>
            <a:miter lim="800000"/>
            <a:headEnd/>
            <a:tailEnd/>
          </a:ln>
        </p:spPr>
        <p:txBody>
          <a:bodyPr anchor="ctr">
            <a:spAutoFit/>
          </a:bodyPr>
          <a:lstStyle/>
          <a:p>
            <a:pPr eaLnBrk="0" hangingPunct="0">
              <a:lnSpc>
                <a:spcPct val="90000"/>
              </a:lnSpc>
              <a:defRPr/>
            </a:pPr>
            <a:r>
              <a:rPr lang="en-US" sz="2400" b="1" kern="0" dirty="0">
                <a:solidFill>
                  <a:schemeClr val="tx2"/>
                </a:solidFill>
                <a:effectLst>
                  <a:outerShdw blurRad="50800" dist="38100" dir="8100000" algn="tr" rotWithShape="0">
                    <a:prstClr val="black">
                      <a:alpha val="40000"/>
                    </a:prstClr>
                  </a:outerShdw>
                </a:effectLst>
                <a:latin typeface="+mj-lt"/>
                <a:ea typeface="+mj-ea"/>
                <a:cs typeface="+mj-cs"/>
              </a:rPr>
              <a:t>ICF facilities provide unprecedented environments for national security and fundamental science</a:t>
            </a:r>
          </a:p>
        </p:txBody>
      </p:sp>
      <p:sp>
        <p:nvSpPr>
          <p:cNvPr id="17410" name="TextBox 4"/>
          <p:cNvSpPr txBox="1">
            <a:spLocks noChangeArrowheads="1"/>
          </p:cNvSpPr>
          <p:nvPr/>
        </p:nvSpPr>
        <p:spPr bwMode="auto">
          <a:xfrm>
            <a:off x="1066800" y="1295400"/>
            <a:ext cx="7023100" cy="646113"/>
          </a:xfrm>
          <a:prstGeom prst="rect">
            <a:avLst/>
          </a:prstGeom>
          <a:noFill/>
          <a:ln w="9525">
            <a:noFill/>
            <a:miter lim="800000"/>
            <a:headEnd/>
            <a:tailEnd/>
          </a:ln>
        </p:spPr>
        <p:txBody>
          <a:bodyPr>
            <a:spAutoFit/>
          </a:bodyPr>
          <a:lstStyle/>
          <a:p>
            <a:pPr marL="457200" indent="-228600" algn="ctr">
              <a:buClr>
                <a:srgbClr val="213262"/>
              </a:buClr>
            </a:pPr>
            <a:r>
              <a:rPr lang="en-US" b="1" i="1">
                <a:ea typeface="ＭＳ Ｐゴシック" pitchFamily="34" charset="-128"/>
                <a:cs typeface="Times New Roman" pitchFamily="18" charset="0"/>
              </a:rPr>
              <a:t>60% of the ICF Program budget is applied</a:t>
            </a:r>
          </a:p>
          <a:p>
            <a:pPr marL="457200" indent="-228600" algn="ctr">
              <a:buClr>
                <a:srgbClr val="213262"/>
              </a:buClr>
            </a:pPr>
            <a:r>
              <a:rPr lang="en-US" b="1" i="1">
                <a:ea typeface="ＭＳ Ｐゴシック" pitchFamily="34" charset="-128"/>
                <a:cs typeface="Times New Roman" pitchFamily="18" charset="0"/>
              </a:rPr>
              <a:t>to facility operations at NIF, Z, and Omega</a:t>
            </a:r>
          </a:p>
        </p:txBody>
      </p:sp>
      <p:pic>
        <p:nvPicPr>
          <p:cNvPr id="17411" name="Picture 2"/>
          <p:cNvPicPr>
            <a:picLocks noChangeAspect="1" noChangeArrowheads="1"/>
          </p:cNvPicPr>
          <p:nvPr/>
        </p:nvPicPr>
        <p:blipFill>
          <a:blip r:embed="rId2"/>
          <a:srcRect/>
          <a:stretch>
            <a:fillRect/>
          </a:stretch>
        </p:blipFill>
        <p:spPr bwMode="auto">
          <a:xfrm>
            <a:off x="609600" y="2286000"/>
            <a:ext cx="2357438" cy="1638300"/>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3276600" y="2286000"/>
            <a:ext cx="2501900" cy="1676400"/>
          </a:xfrm>
          <a:prstGeom prst="rect">
            <a:avLst/>
          </a:prstGeom>
          <a:noFill/>
          <a:ln w="9525">
            <a:noFill/>
            <a:miter lim="800000"/>
            <a:headEnd/>
            <a:tailEnd/>
          </a:ln>
        </p:spPr>
      </p:pic>
      <p:pic>
        <p:nvPicPr>
          <p:cNvPr id="17413" name="Picture 4"/>
          <p:cNvPicPr>
            <a:picLocks noChangeAspect="1" noChangeArrowheads="1"/>
          </p:cNvPicPr>
          <p:nvPr/>
        </p:nvPicPr>
        <p:blipFill>
          <a:blip r:embed="rId4"/>
          <a:srcRect/>
          <a:stretch>
            <a:fillRect/>
          </a:stretch>
        </p:blipFill>
        <p:spPr bwMode="auto">
          <a:xfrm>
            <a:off x="6096000" y="2286000"/>
            <a:ext cx="2357438" cy="1624013"/>
          </a:xfrm>
          <a:prstGeom prst="rect">
            <a:avLst/>
          </a:prstGeom>
          <a:noFill/>
          <a:ln w="9525">
            <a:noFill/>
            <a:miter lim="800000"/>
            <a:headEnd/>
            <a:tailEnd/>
          </a:ln>
        </p:spPr>
      </p:pic>
      <p:sp>
        <p:nvSpPr>
          <p:cNvPr id="17414" name="TextBox 8"/>
          <p:cNvSpPr txBox="1">
            <a:spLocks noChangeArrowheads="1"/>
          </p:cNvSpPr>
          <p:nvPr/>
        </p:nvSpPr>
        <p:spPr bwMode="auto">
          <a:xfrm>
            <a:off x="6248400" y="4114800"/>
            <a:ext cx="2209800" cy="2308225"/>
          </a:xfrm>
          <a:prstGeom prst="rect">
            <a:avLst/>
          </a:prstGeom>
          <a:noFill/>
          <a:ln w="9525">
            <a:noFill/>
            <a:miter lim="800000"/>
            <a:headEnd/>
            <a:tailEnd/>
          </a:ln>
        </p:spPr>
        <p:txBody>
          <a:bodyPr>
            <a:spAutoFit/>
          </a:bodyPr>
          <a:lstStyle/>
          <a:p>
            <a:pPr>
              <a:buFont typeface="Arial" charset="0"/>
              <a:buChar char="•"/>
            </a:pPr>
            <a:r>
              <a:rPr lang="en-US" sz="1600"/>
              <a:t> </a:t>
            </a:r>
            <a:r>
              <a:rPr lang="en-US" sz="1400" b="1"/>
              <a:t>Research on </a:t>
            </a:r>
          </a:p>
          <a:p>
            <a:r>
              <a:rPr lang="en-US" sz="1400" b="1"/>
              <a:t>   magnetically-driven </a:t>
            </a:r>
          </a:p>
          <a:p>
            <a:r>
              <a:rPr lang="en-US" sz="1400" b="1"/>
              <a:t>   ICF</a:t>
            </a:r>
            <a:r>
              <a:rPr lang="en-US" sz="1600"/>
              <a:t> </a:t>
            </a:r>
          </a:p>
          <a:p>
            <a:pPr>
              <a:buFont typeface="Arial" charset="0"/>
              <a:buChar char="•"/>
            </a:pPr>
            <a:r>
              <a:rPr lang="en-US" sz="1400" b="1"/>
              <a:t> Dynamic material  </a:t>
            </a:r>
          </a:p>
          <a:p>
            <a:r>
              <a:rPr lang="en-US" sz="1400" b="1"/>
              <a:t>   properties – including </a:t>
            </a:r>
          </a:p>
          <a:p>
            <a:r>
              <a:rPr lang="en-US" sz="1400" b="1"/>
              <a:t>   Pu</a:t>
            </a:r>
          </a:p>
          <a:p>
            <a:pPr>
              <a:buFont typeface="Arial" charset="0"/>
              <a:buChar char="•"/>
            </a:pPr>
            <a:r>
              <a:rPr lang="en-US" sz="1400" b="1"/>
              <a:t> Radiation effects</a:t>
            </a:r>
          </a:p>
          <a:p>
            <a:pPr>
              <a:buFont typeface="Arial" charset="0"/>
              <a:buChar char="•"/>
            </a:pPr>
            <a:r>
              <a:rPr lang="en-US" sz="1400" b="1"/>
              <a:t> Radiation</a:t>
            </a:r>
          </a:p>
          <a:p>
            <a:r>
              <a:rPr lang="en-US" sz="1400" b="1"/>
              <a:t>   hydrodynamics</a:t>
            </a:r>
          </a:p>
          <a:p>
            <a:pPr>
              <a:buFont typeface="Arial" charset="0"/>
              <a:buChar char="•"/>
            </a:pPr>
            <a:r>
              <a:rPr lang="en-US" sz="1400" b="1"/>
              <a:t> Radiation transport</a:t>
            </a:r>
            <a:endParaRPr lang="en-US" sz="1400"/>
          </a:p>
        </p:txBody>
      </p:sp>
      <p:sp>
        <p:nvSpPr>
          <p:cNvPr id="17415" name="TextBox 9"/>
          <p:cNvSpPr txBox="1">
            <a:spLocks noChangeArrowheads="1"/>
          </p:cNvSpPr>
          <p:nvPr/>
        </p:nvSpPr>
        <p:spPr bwMode="auto">
          <a:xfrm>
            <a:off x="685800" y="4114800"/>
            <a:ext cx="2209800" cy="2492375"/>
          </a:xfrm>
          <a:prstGeom prst="rect">
            <a:avLst/>
          </a:prstGeom>
          <a:noFill/>
          <a:ln w="9525">
            <a:noFill/>
            <a:miter lim="800000"/>
            <a:headEnd/>
            <a:tailEnd/>
          </a:ln>
        </p:spPr>
        <p:txBody>
          <a:bodyPr>
            <a:spAutoFit/>
          </a:bodyPr>
          <a:lstStyle/>
          <a:p>
            <a:pPr>
              <a:buFont typeface="Arial" charset="0"/>
              <a:buChar char="•"/>
            </a:pPr>
            <a:r>
              <a:rPr lang="en-US" sz="1600"/>
              <a:t> </a:t>
            </a:r>
            <a:r>
              <a:rPr lang="en-US" sz="1400" b="1"/>
              <a:t>Research on indirect </a:t>
            </a:r>
          </a:p>
          <a:p>
            <a:r>
              <a:rPr lang="en-US" sz="1400" b="1"/>
              <a:t>   drive ignition</a:t>
            </a:r>
          </a:p>
          <a:p>
            <a:pPr>
              <a:buFont typeface="Arial" charset="0"/>
              <a:buChar char="•"/>
            </a:pPr>
            <a:r>
              <a:rPr lang="en-US" sz="1400" b="1"/>
              <a:t> Laser plasma </a:t>
            </a:r>
          </a:p>
          <a:p>
            <a:r>
              <a:rPr lang="en-US" sz="1400" b="1"/>
              <a:t>   instabilities</a:t>
            </a:r>
          </a:p>
          <a:p>
            <a:pPr>
              <a:buFont typeface="Arial" charset="0"/>
              <a:buChar char="•"/>
            </a:pPr>
            <a:r>
              <a:rPr lang="en-US" sz="1400" b="1"/>
              <a:t> Hydrodynamic </a:t>
            </a:r>
          </a:p>
          <a:p>
            <a:r>
              <a:rPr lang="en-US" sz="1400" b="1"/>
              <a:t>   instabilities</a:t>
            </a:r>
          </a:p>
          <a:p>
            <a:pPr>
              <a:buFont typeface="Arial" charset="0"/>
              <a:buChar char="•"/>
            </a:pPr>
            <a:r>
              <a:rPr lang="en-US" sz="1400" b="1"/>
              <a:t> Radiation  </a:t>
            </a:r>
          </a:p>
          <a:p>
            <a:r>
              <a:rPr lang="en-US" sz="1400" b="1"/>
              <a:t>   hydrodynamics</a:t>
            </a:r>
          </a:p>
          <a:p>
            <a:pPr>
              <a:buFont typeface="Arial" charset="0"/>
              <a:buChar char="•"/>
            </a:pPr>
            <a:r>
              <a:rPr lang="en-US" sz="1400" b="1"/>
              <a:t> Materials at extreme </a:t>
            </a:r>
          </a:p>
          <a:p>
            <a:r>
              <a:rPr lang="en-US" sz="1400" b="1"/>
              <a:t>   conditions</a:t>
            </a:r>
          </a:p>
          <a:p>
            <a:endParaRPr lang="en-US" sz="1400" b="1"/>
          </a:p>
        </p:txBody>
      </p:sp>
      <p:sp>
        <p:nvSpPr>
          <p:cNvPr id="17416" name="TextBox 10"/>
          <p:cNvSpPr txBox="1">
            <a:spLocks noChangeArrowheads="1"/>
          </p:cNvSpPr>
          <p:nvPr/>
        </p:nvSpPr>
        <p:spPr bwMode="auto">
          <a:xfrm>
            <a:off x="3429000" y="4114800"/>
            <a:ext cx="2209800" cy="2278063"/>
          </a:xfrm>
          <a:prstGeom prst="rect">
            <a:avLst/>
          </a:prstGeom>
          <a:noFill/>
          <a:ln w="9525">
            <a:noFill/>
            <a:miter lim="800000"/>
            <a:headEnd/>
            <a:tailEnd/>
          </a:ln>
        </p:spPr>
        <p:txBody>
          <a:bodyPr>
            <a:spAutoFit/>
          </a:bodyPr>
          <a:lstStyle/>
          <a:p>
            <a:pPr>
              <a:buFont typeface="Arial" charset="0"/>
              <a:buChar char="•"/>
            </a:pPr>
            <a:r>
              <a:rPr lang="en-US" sz="1600"/>
              <a:t> </a:t>
            </a:r>
            <a:r>
              <a:rPr lang="en-US" sz="1400" b="1"/>
              <a:t>Research on polar </a:t>
            </a:r>
          </a:p>
          <a:p>
            <a:r>
              <a:rPr lang="en-US" sz="1400" b="1"/>
              <a:t>   drive ignition</a:t>
            </a:r>
          </a:p>
          <a:p>
            <a:pPr>
              <a:buFont typeface="Arial" charset="0"/>
              <a:buChar char="•"/>
            </a:pPr>
            <a:r>
              <a:rPr lang="en-US" sz="1400" b="1"/>
              <a:t> Diagnostics </a:t>
            </a:r>
          </a:p>
          <a:p>
            <a:r>
              <a:rPr lang="en-US" sz="1400" b="1"/>
              <a:t>   development</a:t>
            </a:r>
          </a:p>
          <a:p>
            <a:pPr>
              <a:buFont typeface="Arial" charset="0"/>
              <a:buChar char="•"/>
            </a:pPr>
            <a:r>
              <a:rPr lang="en-US" sz="1400" b="1"/>
              <a:t> Open science platform</a:t>
            </a:r>
          </a:p>
          <a:p>
            <a:pPr>
              <a:buFont typeface="Arial" charset="0"/>
              <a:buChar char="•"/>
            </a:pPr>
            <a:r>
              <a:rPr lang="en-US" sz="1400" b="1"/>
              <a:t> Focused experiments </a:t>
            </a:r>
          </a:p>
          <a:p>
            <a:r>
              <a:rPr lang="en-US" sz="1400" b="1"/>
              <a:t>   on scientific issues  </a:t>
            </a:r>
          </a:p>
          <a:p>
            <a:r>
              <a:rPr lang="en-US" sz="1400" b="1"/>
              <a:t>   for ICF</a:t>
            </a:r>
          </a:p>
          <a:p>
            <a:pPr>
              <a:buFont typeface="Arial" charset="0"/>
              <a:buChar char="•"/>
            </a:pPr>
            <a:r>
              <a:rPr lang="en-US" sz="1400" b="1"/>
              <a:t> Platform development </a:t>
            </a:r>
          </a:p>
          <a:p>
            <a:r>
              <a:rPr lang="en-US" sz="1400" b="1"/>
              <a:t>   for NIF experiments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itle 6"/>
          <p:cNvSpPr>
            <a:spLocks noGrp="1"/>
          </p:cNvSpPr>
          <p:nvPr>
            <p:ph type="title"/>
          </p:nvPr>
        </p:nvSpPr>
        <p:spPr>
          <a:xfrm>
            <a:off x="1524000" y="158750"/>
            <a:ext cx="6094413" cy="757238"/>
          </a:xfrm>
        </p:spPr>
        <p:txBody>
          <a:bodyPr/>
          <a:lstStyle/>
          <a:p>
            <a:r>
              <a:rPr lang="en-US" smtClean="0"/>
              <a:t>Budget Trends for the NNSA ICF Program</a:t>
            </a:r>
          </a:p>
        </p:txBody>
      </p:sp>
      <p:graphicFrame>
        <p:nvGraphicFramePr>
          <p:cNvPr id="2064" name="Object 16"/>
          <p:cNvGraphicFramePr>
            <a:graphicFrameLocks noChangeAspect="1"/>
          </p:cNvGraphicFramePr>
          <p:nvPr/>
        </p:nvGraphicFramePr>
        <p:xfrm>
          <a:off x="1143000" y="1828800"/>
          <a:ext cx="7521575" cy="4216400"/>
        </p:xfrm>
        <a:graphic>
          <a:graphicData uri="http://schemas.openxmlformats.org/presentationml/2006/ole">
            <mc:AlternateContent xmlns:mc="http://schemas.openxmlformats.org/markup-compatibility/2006">
              <mc:Choice xmlns:v="urn:schemas-microsoft-com:vml" Requires="v">
                <p:oleObj spid="_x0000_s2065" name="Worksheet" r:id="rId4" imgW="5400768" imgH="2790757" progId="">
                  <p:embed/>
                </p:oleObj>
              </mc:Choice>
              <mc:Fallback>
                <p:oleObj name="Worksheet" r:id="rId4" imgW="5400768" imgH="2790757"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28800"/>
                        <a:ext cx="7521575"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3"/>
          <p:cNvSpPr>
            <a:spLocks noGrp="1"/>
          </p:cNvSpPr>
          <p:nvPr>
            <p:ph idx="1"/>
          </p:nvPr>
        </p:nvSpPr>
        <p:spPr>
          <a:xfrm>
            <a:off x="5105400" y="1219200"/>
            <a:ext cx="4038600" cy="5410200"/>
          </a:xfrm>
        </p:spPr>
        <p:txBody>
          <a:bodyPr/>
          <a:lstStyle/>
          <a:p>
            <a:r>
              <a:rPr lang="en-US" sz="2000" smtClean="0"/>
              <a:t>Path Forward  report laid out  implementation for work in five areas:</a:t>
            </a:r>
          </a:p>
          <a:p>
            <a:pPr lvl="1">
              <a:buFont typeface="Wingdings" pitchFamily="2" charset="2"/>
              <a:buChar char="Ø"/>
            </a:pPr>
            <a:r>
              <a:rPr lang="en-US" sz="1800" smtClean="0"/>
              <a:t>Indirect Drive</a:t>
            </a:r>
          </a:p>
          <a:p>
            <a:pPr lvl="1">
              <a:buFont typeface="Wingdings" pitchFamily="2" charset="2"/>
              <a:buChar char="Ø"/>
            </a:pPr>
            <a:r>
              <a:rPr lang="en-US" sz="1800" smtClean="0"/>
              <a:t>Polar Drive</a:t>
            </a:r>
          </a:p>
          <a:p>
            <a:pPr lvl="1">
              <a:buFont typeface="Wingdings" pitchFamily="2" charset="2"/>
              <a:buChar char="Ø"/>
            </a:pPr>
            <a:r>
              <a:rPr lang="en-US" sz="1800" smtClean="0"/>
              <a:t>Magnetically-Driven ICF</a:t>
            </a:r>
          </a:p>
          <a:p>
            <a:pPr lvl="1">
              <a:buFont typeface="Wingdings" pitchFamily="2" charset="2"/>
              <a:buChar char="Ø"/>
            </a:pPr>
            <a:r>
              <a:rPr lang="en-US" sz="1800" smtClean="0"/>
              <a:t>Diagnostics</a:t>
            </a:r>
          </a:p>
          <a:p>
            <a:pPr lvl="1">
              <a:buFont typeface="Wingdings" pitchFamily="2" charset="2"/>
              <a:buChar char="Ø"/>
            </a:pPr>
            <a:r>
              <a:rPr lang="en-US" sz="1800" smtClean="0"/>
              <a:t>Targets</a:t>
            </a:r>
          </a:p>
          <a:p>
            <a:pPr>
              <a:buFontTx/>
              <a:buNone/>
            </a:pPr>
            <a:endParaRPr lang="en-US" smtClean="0"/>
          </a:p>
          <a:p>
            <a:pPr lvl="1">
              <a:buFontTx/>
              <a:buNone/>
            </a:pPr>
            <a:endParaRPr lang="en-US" smtClean="0"/>
          </a:p>
          <a:p>
            <a:endParaRPr lang="en-US" smtClean="0"/>
          </a:p>
        </p:txBody>
      </p:sp>
      <p:sp>
        <p:nvSpPr>
          <p:cNvPr id="6" name="Title 1"/>
          <p:cNvSpPr txBox="1">
            <a:spLocks/>
          </p:cNvSpPr>
          <p:nvPr/>
        </p:nvSpPr>
        <p:spPr bwMode="auto">
          <a:xfrm>
            <a:off x="1143000" y="300038"/>
            <a:ext cx="6248400" cy="641350"/>
          </a:xfrm>
          <a:prstGeom prst="rect">
            <a:avLst/>
          </a:prstGeom>
          <a:noFill/>
          <a:ln w="9525">
            <a:noFill/>
            <a:miter lim="800000"/>
            <a:headEnd/>
            <a:tailEnd/>
          </a:ln>
        </p:spPr>
        <p:txBody>
          <a:bodyPr anchor="ctr">
            <a:spAutoFit/>
          </a:bodyPr>
          <a:lstStyle/>
          <a:p>
            <a:pPr eaLnBrk="0" hangingPunct="0">
              <a:lnSpc>
                <a:spcPct val="90000"/>
              </a:lnSpc>
            </a:pPr>
            <a:r>
              <a:rPr lang="en-US" sz="2000" b="1">
                <a:solidFill>
                  <a:schemeClr val="tx2"/>
                </a:solidFill>
                <a:effectLst>
                  <a:outerShdw blurRad="38100" dist="38100" dir="2700000" algn="tl">
                    <a:srgbClr val="C0C0C0"/>
                  </a:outerShdw>
                </a:effectLst>
              </a:rPr>
              <a:t>In FY 2015 we will review progress on the ICF program path forward towards ignition.</a:t>
            </a:r>
          </a:p>
        </p:txBody>
      </p:sp>
      <p:pic>
        <p:nvPicPr>
          <p:cNvPr id="22531" name="Picture 3"/>
          <p:cNvPicPr>
            <a:picLocks noChangeAspect="1" noChangeArrowheads="1"/>
          </p:cNvPicPr>
          <p:nvPr/>
        </p:nvPicPr>
        <p:blipFill>
          <a:blip r:embed="rId3"/>
          <a:srcRect/>
          <a:stretch>
            <a:fillRect/>
          </a:stretch>
        </p:blipFill>
        <p:spPr bwMode="auto">
          <a:xfrm>
            <a:off x="533400" y="1295400"/>
            <a:ext cx="3816350" cy="4953000"/>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76200"/>
            <a:ext cx="6705600" cy="1089025"/>
          </a:xfrm>
          <a:prstGeom prst="rect">
            <a:avLst/>
          </a:prstGeom>
          <a:noFill/>
          <a:ln w="9525">
            <a:noFill/>
            <a:miter lim="800000"/>
            <a:headEnd/>
            <a:tailEnd/>
          </a:ln>
        </p:spPr>
        <p:txBody>
          <a:bodyPr anchor="ctr">
            <a:spAutoFit/>
          </a:bodyPr>
          <a:lstStyle/>
          <a:p>
            <a:pPr eaLnBrk="0" hangingPunct="0">
              <a:lnSpc>
                <a:spcPct val="90000"/>
              </a:lnSpc>
              <a:defRPr/>
            </a:pPr>
            <a:r>
              <a:rPr lang="en-US" sz="2400" b="1" kern="0" dirty="0">
                <a:solidFill>
                  <a:schemeClr val="tx2"/>
                </a:solidFill>
                <a:effectLst>
                  <a:outerShdw blurRad="50800" dist="38100" dir="8100000" algn="tr" rotWithShape="0">
                    <a:prstClr val="black">
                      <a:alpha val="40000"/>
                    </a:prstClr>
                  </a:outerShdw>
                </a:effectLst>
                <a:latin typeface="+mj-lt"/>
                <a:ea typeface="+mj-ea"/>
                <a:cs typeface="+mj-cs"/>
              </a:rPr>
              <a:t>The NIF Indirect Drive Ignition approach has been focused on illumination of underlying physics issues</a:t>
            </a:r>
          </a:p>
        </p:txBody>
      </p:sp>
      <p:pic>
        <p:nvPicPr>
          <p:cNvPr id="26626" name="Picture 2"/>
          <p:cNvPicPr>
            <a:picLocks noGrp="1" noChangeAspect="1" noChangeArrowheads="1"/>
          </p:cNvPicPr>
          <p:nvPr>
            <p:ph sz="half" idx="2"/>
          </p:nvPr>
        </p:nvPicPr>
        <p:blipFill>
          <a:blip r:embed="rId2"/>
          <a:srcRect/>
          <a:stretch>
            <a:fillRect/>
          </a:stretch>
        </p:blipFill>
        <p:spPr>
          <a:xfrm>
            <a:off x="762000" y="1371600"/>
            <a:ext cx="3049588" cy="3951288"/>
          </a:xfrm>
        </p:spPr>
      </p:pic>
      <p:sp>
        <p:nvSpPr>
          <p:cNvPr id="11" name="Content Placeholder 10"/>
          <p:cNvSpPr>
            <a:spLocks noGrp="1"/>
          </p:cNvSpPr>
          <p:nvPr>
            <p:ph sz="quarter" idx="4"/>
          </p:nvPr>
        </p:nvSpPr>
        <p:spPr>
          <a:xfrm>
            <a:off x="4191000" y="1371600"/>
            <a:ext cx="4041775" cy="5029200"/>
          </a:xfrm>
        </p:spPr>
        <p:txBody>
          <a:bodyPr/>
          <a:lstStyle/>
          <a:p>
            <a:pPr>
              <a:defRPr/>
            </a:pPr>
            <a:r>
              <a:rPr lang="en-US" sz="1400" dirty="0" smtClean="0"/>
              <a:t>Primary focus in FY 2014 has been on understanding and controlling capsule implosion symmetry.</a:t>
            </a:r>
          </a:p>
          <a:p>
            <a:pPr>
              <a:defRPr/>
            </a:pPr>
            <a:r>
              <a:rPr lang="en-US" sz="1400" dirty="0" smtClean="0"/>
              <a:t>New x-ray sources developed for radiographic measurements demonstrate that implosion symmetry does not meet ignition requirements.</a:t>
            </a:r>
          </a:p>
          <a:p>
            <a:pPr>
              <a:defRPr/>
            </a:pPr>
            <a:r>
              <a:rPr lang="en-US" sz="1400" dirty="0" smtClean="0"/>
              <a:t>Lower convergence higher adiabat implosions being pursued to establish “known </a:t>
            </a:r>
            <a:r>
              <a:rPr lang="en-US" sz="1400" dirty="0" err="1" smtClean="0"/>
              <a:t>knowns</a:t>
            </a:r>
            <a:r>
              <a:rPr lang="en-US" sz="1400" dirty="0" smtClean="0"/>
              <a:t>.”</a:t>
            </a:r>
          </a:p>
          <a:p>
            <a:pPr lvl="1">
              <a:defRPr/>
            </a:pPr>
            <a:r>
              <a:rPr lang="en-US" sz="1400" dirty="0" smtClean="0"/>
              <a:t>Platforms (diagnostics, targets, operating protocols) to support a campaign of experiments using three shocks  being qualified</a:t>
            </a:r>
          </a:p>
          <a:p>
            <a:pPr lvl="1">
              <a:defRPr/>
            </a:pPr>
            <a:r>
              <a:rPr lang="en-US" sz="1400" dirty="0" smtClean="0"/>
              <a:t>Two recent experiments with yields &gt;9x10</a:t>
            </a:r>
            <a:r>
              <a:rPr lang="en-US" sz="1400" baseline="30000" dirty="0" smtClean="0"/>
              <a:t>15</a:t>
            </a:r>
            <a:r>
              <a:rPr lang="en-US" sz="1400" dirty="0" smtClean="0"/>
              <a:t> neutrons.</a:t>
            </a:r>
          </a:p>
          <a:p>
            <a:pPr>
              <a:defRPr/>
            </a:pPr>
            <a:r>
              <a:rPr lang="en-US" sz="1400" dirty="0" smtClean="0"/>
              <a:t>Mix experiments have been executed</a:t>
            </a:r>
          </a:p>
          <a:p>
            <a:pPr lvl="1">
              <a:defRPr/>
            </a:pPr>
            <a:r>
              <a:rPr lang="en-US" sz="1200" dirty="0" smtClean="0"/>
              <a:t>E.g. C (</a:t>
            </a:r>
            <a:r>
              <a:rPr lang="en-US" sz="1200" dirty="0" err="1" smtClean="0"/>
              <a:t>n,</a:t>
            </a:r>
            <a:r>
              <a:rPr lang="en-US" sz="1200" dirty="0" err="1" smtClean="0">
                <a:latin typeface="Symbol" pitchFamily="18" charset="2"/>
              </a:rPr>
              <a:t>g</a:t>
            </a:r>
            <a:r>
              <a:rPr lang="en-US" sz="1200" dirty="0" smtClean="0">
                <a:latin typeface="Symbol" pitchFamily="18" charset="2"/>
              </a:rPr>
              <a:t>) </a:t>
            </a:r>
            <a:r>
              <a:rPr lang="en-US" sz="1200" dirty="0" smtClean="0">
                <a:latin typeface="+mj-lt"/>
              </a:rPr>
              <a:t> reaction produces 4.1 </a:t>
            </a:r>
            <a:r>
              <a:rPr lang="en-US" sz="1200" dirty="0" err="1" smtClean="0">
                <a:latin typeface="+mj-lt"/>
              </a:rPr>
              <a:t>Mev</a:t>
            </a:r>
            <a:r>
              <a:rPr lang="en-US" sz="1200" dirty="0" smtClean="0">
                <a:latin typeface="+mj-lt"/>
              </a:rPr>
              <a:t> gamma that can provide a measure of  rho-R of ablator material mixed into dense fuel regions.</a:t>
            </a:r>
          </a:p>
          <a:p>
            <a:pPr lvl="1">
              <a:defRPr/>
            </a:pPr>
            <a:r>
              <a:rPr lang="en-US" sz="1200" dirty="0" smtClean="0">
                <a:latin typeface="+mj-lt"/>
              </a:rPr>
              <a:t>CD mix experiments have been conducted</a:t>
            </a:r>
            <a:endParaRPr lang="en-US" sz="1200" dirty="0"/>
          </a:p>
        </p:txBody>
      </p:sp>
      <p:sp>
        <p:nvSpPr>
          <p:cNvPr id="26628" name="TextBox 7"/>
          <p:cNvSpPr txBox="1">
            <a:spLocks noChangeArrowheads="1"/>
          </p:cNvSpPr>
          <p:nvPr/>
        </p:nvSpPr>
        <p:spPr bwMode="auto">
          <a:xfrm>
            <a:off x="990600" y="5334000"/>
            <a:ext cx="2743200" cy="1323975"/>
          </a:xfrm>
          <a:prstGeom prst="rect">
            <a:avLst/>
          </a:prstGeom>
          <a:noFill/>
          <a:ln w="9525">
            <a:noFill/>
            <a:miter lim="800000"/>
            <a:headEnd/>
            <a:tailEnd/>
          </a:ln>
        </p:spPr>
        <p:txBody>
          <a:bodyPr>
            <a:spAutoFit/>
          </a:bodyPr>
          <a:lstStyle/>
          <a:p>
            <a:pPr algn="ctr"/>
            <a:r>
              <a:rPr lang="en-US" sz="1600" b="1"/>
              <a:t>~120 scientists from around the world met to identify key missing understanding &amp; path to resolve</a:t>
            </a:r>
          </a:p>
        </p:txBody>
      </p:sp>
    </p:spTree>
  </p:cSld>
  <p:clrMapOvr>
    <a:masterClrMapping/>
  </p:clrMapOvr>
</p:sld>
</file>

<file path=ppt/theme/theme1.xml><?xml version="1.0" encoding="utf-8"?>
<a:theme xmlns:a="http://schemas.openxmlformats.org/drawingml/2006/main" name="PM System and Implementation Orientation">
  <a:themeElements>
    <a:clrScheme name="PM System and Implementation Ori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M System and Implementation Ori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M System and Implementation Ori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M System and Implementation Ori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M System and Implementation Ori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M System and Implementation Ori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M System and Implementation Ori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M System and Implementation Ori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M System and Implementation Ori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TotalTime>
  <Words>1187</Words>
  <Application>Microsoft Office PowerPoint</Application>
  <PresentationFormat>On-screen Show (4:3)</PresentationFormat>
  <Paragraphs>132</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PM System and Implementation Orientation</vt:lpstr>
      <vt:lpstr>Worksheet</vt:lpstr>
      <vt:lpstr>PowerPoint Presentation</vt:lpstr>
      <vt:lpstr>PowerPoint Presentation</vt:lpstr>
      <vt:lpstr>PowerPoint Presentation</vt:lpstr>
      <vt:lpstr>The NNSA HED Science Program for Stockpile Stewardship is now healthy</vt:lpstr>
      <vt:lpstr>NIF SHOT RATE IMPROVEMENT</vt:lpstr>
      <vt:lpstr>PowerPoint Presentation</vt:lpstr>
      <vt:lpstr>Budget Trends for the NNSA ICF Program</vt:lpstr>
      <vt:lpstr>PowerPoint Presentation</vt:lpstr>
      <vt:lpstr>PowerPoint Presentation</vt:lpstr>
      <vt:lpstr>HED Weapons science workshop (June 23-27, 2014 at LLNL) </vt:lpstr>
      <vt:lpstr>Sandia has executed initial Magnetic Liner Fusion (MagLIF) experiments</vt:lpstr>
      <vt:lpstr> Preliminary MagLIF results encouraging but demonstrate issues with laser heating</vt:lpstr>
      <vt:lpstr>PowerPoint Presentation</vt:lpstr>
      <vt:lpstr>PowerPoint Presentation</vt:lpstr>
      <vt:lpstr>Issues</vt:lpstr>
      <vt:lpstr>PowerPoint Presentation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Jennifer.Dieudonne</dc:creator>
  <cp:lastModifiedBy>The National Academies</cp:lastModifiedBy>
  <cp:revision>315</cp:revision>
  <dcterms:created xsi:type="dcterms:W3CDTF">2012-11-21T13:48:39Z</dcterms:created>
  <dcterms:modified xsi:type="dcterms:W3CDTF">2014-07-11T16:01:51Z</dcterms:modified>
</cp:coreProperties>
</file>