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5" r:id="rId2"/>
    <p:sldId id="276" r:id="rId3"/>
    <p:sldId id="277" r:id="rId4"/>
    <p:sldId id="278" r:id="rId5"/>
    <p:sldId id="279" r:id="rId6"/>
    <p:sldId id="269" r:id="rId7"/>
    <p:sldId id="270" r:id="rId8"/>
    <p:sldId id="265" r:id="rId9"/>
    <p:sldId id="266" r:id="rId10"/>
    <p:sldId id="267" r:id="rId11"/>
    <p:sldId id="268" r:id="rId12"/>
    <p:sldId id="271" r:id="rId13"/>
    <p:sldId id="274"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2A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3" d="100"/>
          <a:sy n="83" d="100"/>
        </p:scale>
        <p:origin x="-77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39666D-3E21-4D5A-B6BE-1C68810FC020}" type="datetimeFigureOut">
              <a:rPr lang="en-US" smtClean="0"/>
              <a:t>10/6/2015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B1821A-2FFD-4F89-86E8-4614D05647E7}" type="slidenum">
              <a:rPr lang="en-US" smtClean="0"/>
              <a:t>‹#›</a:t>
            </a:fld>
            <a:endParaRPr lang="en-US"/>
          </a:p>
        </p:txBody>
      </p:sp>
    </p:spTree>
    <p:extLst>
      <p:ext uri="{BB962C8B-B14F-4D97-AF65-F5344CB8AC3E}">
        <p14:creationId xmlns:p14="http://schemas.microsoft.com/office/powerpoint/2010/main" val="3393594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AA2C9D-7DEE-4A21-853E-1244D940B1A8}" type="slidenum">
              <a:rPr lang="en-US" smtClean="0"/>
              <a:pPr/>
              <a:t>13</a:t>
            </a:fld>
            <a:endParaRPr lang="en-US"/>
          </a:p>
        </p:txBody>
      </p:sp>
    </p:spTree>
    <p:extLst>
      <p:ext uri="{BB962C8B-B14F-4D97-AF65-F5344CB8AC3E}">
        <p14:creationId xmlns:p14="http://schemas.microsoft.com/office/powerpoint/2010/main" val="1063599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F2F159-C682-4AF6-8485-0966F80B8CF8}"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7AEBE-2BD9-4986-A3E0-2CBC6DAB21A4}" type="slidenum">
              <a:rPr lang="en-US" smtClean="0"/>
              <a:t>‹#›</a:t>
            </a:fld>
            <a:endParaRPr lang="en-US"/>
          </a:p>
        </p:txBody>
      </p:sp>
    </p:spTree>
    <p:extLst>
      <p:ext uri="{BB962C8B-B14F-4D97-AF65-F5344CB8AC3E}">
        <p14:creationId xmlns:p14="http://schemas.microsoft.com/office/powerpoint/2010/main" val="217074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2F159-C682-4AF6-8485-0966F80B8CF8}"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7AEBE-2BD9-4986-A3E0-2CBC6DAB21A4}" type="slidenum">
              <a:rPr lang="en-US" smtClean="0"/>
              <a:t>‹#›</a:t>
            </a:fld>
            <a:endParaRPr lang="en-US"/>
          </a:p>
        </p:txBody>
      </p:sp>
    </p:spTree>
    <p:extLst>
      <p:ext uri="{BB962C8B-B14F-4D97-AF65-F5344CB8AC3E}">
        <p14:creationId xmlns:p14="http://schemas.microsoft.com/office/powerpoint/2010/main" val="367096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2F159-C682-4AF6-8485-0966F80B8CF8}"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7AEBE-2BD9-4986-A3E0-2CBC6DAB21A4}" type="slidenum">
              <a:rPr lang="en-US" smtClean="0"/>
              <a:t>‹#›</a:t>
            </a:fld>
            <a:endParaRPr lang="en-US"/>
          </a:p>
        </p:txBody>
      </p:sp>
    </p:spTree>
    <p:extLst>
      <p:ext uri="{BB962C8B-B14F-4D97-AF65-F5344CB8AC3E}">
        <p14:creationId xmlns:p14="http://schemas.microsoft.com/office/powerpoint/2010/main" val="1130589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2F159-C682-4AF6-8485-0966F80B8CF8}"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7AEBE-2BD9-4986-A3E0-2CBC6DAB21A4}" type="slidenum">
              <a:rPr lang="en-US" smtClean="0"/>
              <a:t>‹#›</a:t>
            </a:fld>
            <a:endParaRPr lang="en-US"/>
          </a:p>
        </p:txBody>
      </p:sp>
    </p:spTree>
    <p:extLst>
      <p:ext uri="{BB962C8B-B14F-4D97-AF65-F5344CB8AC3E}">
        <p14:creationId xmlns:p14="http://schemas.microsoft.com/office/powerpoint/2010/main" val="52228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F2F159-C682-4AF6-8485-0966F80B8CF8}"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7AEBE-2BD9-4986-A3E0-2CBC6DAB21A4}" type="slidenum">
              <a:rPr lang="en-US" smtClean="0"/>
              <a:t>‹#›</a:t>
            </a:fld>
            <a:endParaRPr lang="en-US"/>
          </a:p>
        </p:txBody>
      </p:sp>
    </p:spTree>
    <p:extLst>
      <p:ext uri="{BB962C8B-B14F-4D97-AF65-F5344CB8AC3E}">
        <p14:creationId xmlns:p14="http://schemas.microsoft.com/office/powerpoint/2010/main" val="1499831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F2F159-C682-4AF6-8485-0966F80B8CF8}"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7AEBE-2BD9-4986-A3E0-2CBC6DAB21A4}" type="slidenum">
              <a:rPr lang="en-US" smtClean="0"/>
              <a:t>‹#›</a:t>
            </a:fld>
            <a:endParaRPr lang="en-US"/>
          </a:p>
        </p:txBody>
      </p:sp>
    </p:spTree>
    <p:extLst>
      <p:ext uri="{BB962C8B-B14F-4D97-AF65-F5344CB8AC3E}">
        <p14:creationId xmlns:p14="http://schemas.microsoft.com/office/powerpoint/2010/main" val="138920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F2F159-C682-4AF6-8485-0966F80B8CF8}" type="datetimeFigureOut">
              <a:rPr lang="en-US" smtClean="0"/>
              <a:t>10/6/2015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07AEBE-2BD9-4986-A3E0-2CBC6DAB21A4}" type="slidenum">
              <a:rPr lang="en-US" smtClean="0"/>
              <a:t>‹#›</a:t>
            </a:fld>
            <a:endParaRPr lang="en-US"/>
          </a:p>
        </p:txBody>
      </p:sp>
    </p:spTree>
    <p:extLst>
      <p:ext uri="{BB962C8B-B14F-4D97-AF65-F5344CB8AC3E}">
        <p14:creationId xmlns:p14="http://schemas.microsoft.com/office/powerpoint/2010/main" val="1108964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F2F159-C682-4AF6-8485-0966F80B8CF8}" type="datetimeFigureOut">
              <a:rPr lang="en-US" smtClean="0"/>
              <a:t>10/6/2015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7AEBE-2BD9-4986-A3E0-2CBC6DAB21A4}" type="slidenum">
              <a:rPr lang="en-US" smtClean="0"/>
              <a:t>‹#›</a:t>
            </a:fld>
            <a:endParaRPr lang="en-US"/>
          </a:p>
        </p:txBody>
      </p:sp>
    </p:spTree>
    <p:extLst>
      <p:ext uri="{BB962C8B-B14F-4D97-AF65-F5344CB8AC3E}">
        <p14:creationId xmlns:p14="http://schemas.microsoft.com/office/powerpoint/2010/main" val="1027676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2F159-C682-4AF6-8485-0966F80B8CF8}" type="datetimeFigureOut">
              <a:rPr lang="en-US" smtClean="0"/>
              <a:t>10/6/2015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07AEBE-2BD9-4986-A3E0-2CBC6DAB21A4}" type="slidenum">
              <a:rPr lang="en-US" smtClean="0"/>
              <a:t>‹#›</a:t>
            </a:fld>
            <a:endParaRPr lang="en-US"/>
          </a:p>
        </p:txBody>
      </p:sp>
    </p:spTree>
    <p:extLst>
      <p:ext uri="{BB962C8B-B14F-4D97-AF65-F5344CB8AC3E}">
        <p14:creationId xmlns:p14="http://schemas.microsoft.com/office/powerpoint/2010/main" val="9071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2F159-C682-4AF6-8485-0966F80B8CF8}"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7AEBE-2BD9-4986-A3E0-2CBC6DAB21A4}" type="slidenum">
              <a:rPr lang="en-US" smtClean="0"/>
              <a:t>‹#›</a:t>
            </a:fld>
            <a:endParaRPr lang="en-US"/>
          </a:p>
        </p:txBody>
      </p:sp>
    </p:spTree>
    <p:extLst>
      <p:ext uri="{BB962C8B-B14F-4D97-AF65-F5344CB8AC3E}">
        <p14:creationId xmlns:p14="http://schemas.microsoft.com/office/powerpoint/2010/main" val="145416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2F159-C682-4AF6-8485-0966F80B8CF8}"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7AEBE-2BD9-4986-A3E0-2CBC6DAB21A4}" type="slidenum">
              <a:rPr lang="en-US" smtClean="0"/>
              <a:t>‹#›</a:t>
            </a:fld>
            <a:endParaRPr lang="en-US"/>
          </a:p>
        </p:txBody>
      </p:sp>
    </p:spTree>
    <p:extLst>
      <p:ext uri="{BB962C8B-B14F-4D97-AF65-F5344CB8AC3E}">
        <p14:creationId xmlns:p14="http://schemas.microsoft.com/office/powerpoint/2010/main" val="612540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2F159-C682-4AF6-8485-0966F80B8CF8}" type="datetimeFigureOut">
              <a:rPr lang="en-US" smtClean="0"/>
              <a:t>10/6/2015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7AEBE-2BD9-4986-A3E0-2CBC6DAB21A4}" type="slidenum">
              <a:rPr lang="en-US" smtClean="0"/>
              <a:t>‹#›</a:t>
            </a:fld>
            <a:endParaRPr lang="en-US"/>
          </a:p>
        </p:txBody>
      </p:sp>
    </p:spTree>
    <p:extLst>
      <p:ext uri="{BB962C8B-B14F-4D97-AF65-F5344CB8AC3E}">
        <p14:creationId xmlns:p14="http://schemas.microsoft.com/office/powerpoint/2010/main" val="574596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tes.psu.edu/qfs2015/wp-content/uploads/sites/24953/2015/04/banner-logos.jpg"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4973551" cy="5464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anner-logos">
            <a:hlinkClick r:id="rId3"/>
          </p:cNvPr>
          <p:cNvPicPr/>
          <p:nvPr/>
        </p:nvPicPr>
        <p:blipFill>
          <a:blip r:embed="rId4"/>
          <a:srcRect/>
          <a:stretch>
            <a:fillRect/>
          </a:stretch>
        </p:blipFill>
        <p:spPr bwMode="auto">
          <a:xfrm>
            <a:off x="609600" y="5334000"/>
            <a:ext cx="4343400" cy="1295400"/>
          </a:xfrm>
          <a:prstGeom prst="rect">
            <a:avLst/>
          </a:prstGeom>
          <a:noFill/>
          <a:ln w="9525">
            <a:noFill/>
            <a:miter lim="800000"/>
            <a:headEnd/>
            <a:tailEnd/>
          </a:ln>
        </p:spPr>
      </p:pic>
      <p:sp>
        <p:nvSpPr>
          <p:cNvPr id="2" name="TextBox 1"/>
          <p:cNvSpPr txBox="1"/>
          <p:nvPr/>
        </p:nvSpPr>
        <p:spPr>
          <a:xfrm>
            <a:off x="5105400" y="4334470"/>
            <a:ext cx="2081980" cy="646331"/>
          </a:xfrm>
          <a:prstGeom prst="rect">
            <a:avLst/>
          </a:prstGeom>
          <a:noFill/>
        </p:spPr>
        <p:txBody>
          <a:bodyPr wrap="none" rtlCol="0">
            <a:spAutoFit/>
          </a:bodyPr>
          <a:lstStyle/>
          <a:p>
            <a:r>
              <a:rPr lang="en-US" dirty="0" smtClean="0"/>
              <a:t>August 7-9, 2015</a:t>
            </a:r>
          </a:p>
          <a:p>
            <a:r>
              <a:rPr lang="en-US" dirty="0" smtClean="0"/>
              <a:t>University at Buffalo</a:t>
            </a:r>
            <a:endParaRPr lang="en-US" dirty="0"/>
          </a:p>
        </p:txBody>
      </p:sp>
      <p:sp>
        <p:nvSpPr>
          <p:cNvPr id="4" name="TextBox 3"/>
          <p:cNvSpPr txBox="1"/>
          <p:nvPr/>
        </p:nvSpPr>
        <p:spPr>
          <a:xfrm>
            <a:off x="5029200" y="1524000"/>
            <a:ext cx="4006418" cy="2308324"/>
          </a:xfrm>
          <a:prstGeom prst="rect">
            <a:avLst/>
          </a:prstGeom>
          <a:noFill/>
        </p:spPr>
        <p:txBody>
          <a:bodyPr wrap="none" rtlCol="0">
            <a:spAutoFit/>
          </a:bodyPr>
          <a:lstStyle/>
          <a:p>
            <a:r>
              <a:rPr lang="en-US" dirty="0" smtClean="0"/>
              <a:t>Steering Committee:</a:t>
            </a:r>
          </a:p>
          <a:p>
            <a:pPr lvl="0" fontAlgn="base"/>
            <a:r>
              <a:rPr lang="en-US" dirty="0"/>
              <a:t>Moses Chan, Penn State (chair)</a:t>
            </a:r>
          </a:p>
          <a:p>
            <a:pPr lvl="0" fontAlgn="base"/>
            <a:r>
              <a:rPr lang="en-US" dirty="0"/>
              <a:t>Frank </a:t>
            </a:r>
            <a:r>
              <a:rPr lang="en-US" dirty="0" err="1"/>
              <a:t>Gasparini</a:t>
            </a:r>
            <a:r>
              <a:rPr lang="en-US" dirty="0"/>
              <a:t>, University at Buffalo</a:t>
            </a:r>
          </a:p>
          <a:p>
            <a:pPr lvl="0" fontAlgn="base"/>
            <a:r>
              <a:rPr lang="en-US" dirty="0"/>
              <a:t>Bill </a:t>
            </a:r>
            <a:r>
              <a:rPr lang="en-US" dirty="0" err="1"/>
              <a:t>Halperin</a:t>
            </a:r>
            <a:r>
              <a:rPr lang="en-US" dirty="0"/>
              <a:t>, Northwestern University</a:t>
            </a:r>
          </a:p>
          <a:p>
            <a:pPr lvl="0" fontAlgn="base"/>
            <a:r>
              <a:rPr lang="en-US" dirty="0" err="1"/>
              <a:t>Eckhard</a:t>
            </a:r>
            <a:r>
              <a:rPr lang="en-US" dirty="0"/>
              <a:t> </a:t>
            </a:r>
            <a:r>
              <a:rPr lang="en-US" dirty="0" err="1"/>
              <a:t>Krotscheck</a:t>
            </a:r>
            <a:r>
              <a:rPr lang="en-US" dirty="0"/>
              <a:t>, University at Buffalo</a:t>
            </a:r>
          </a:p>
          <a:p>
            <a:pPr lvl="0" fontAlgn="base"/>
            <a:r>
              <a:rPr lang="en-US" dirty="0" err="1"/>
              <a:t>Yoonseok</a:t>
            </a:r>
            <a:r>
              <a:rPr lang="en-US" dirty="0"/>
              <a:t> Lee, University of Florida</a:t>
            </a:r>
          </a:p>
          <a:p>
            <a:r>
              <a:rPr lang="en-US" dirty="0" err="1"/>
              <a:t>Jeevak</a:t>
            </a:r>
            <a:r>
              <a:rPr lang="en-US" dirty="0"/>
              <a:t> </a:t>
            </a:r>
            <a:r>
              <a:rPr lang="en-US" dirty="0" err="1"/>
              <a:t>Parpia</a:t>
            </a:r>
            <a:r>
              <a:rPr lang="en-US" dirty="0"/>
              <a:t>, Cornell University</a:t>
            </a:r>
          </a:p>
          <a:p>
            <a:endParaRPr lang="en-US" dirty="0"/>
          </a:p>
        </p:txBody>
      </p:sp>
      <p:sp>
        <p:nvSpPr>
          <p:cNvPr id="5" name="TextBox 4"/>
          <p:cNvSpPr txBox="1"/>
          <p:nvPr/>
        </p:nvSpPr>
        <p:spPr>
          <a:xfrm>
            <a:off x="5257800" y="5877111"/>
            <a:ext cx="3379515" cy="400110"/>
          </a:xfrm>
          <a:prstGeom prst="rect">
            <a:avLst/>
          </a:prstGeom>
          <a:noFill/>
        </p:spPr>
        <p:txBody>
          <a:bodyPr wrap="none" rtlCol="0">
            <a:spAutoFit/>
          </a:bodyPr>
          <a:lstStyle/>
          <a:p>
            <a:r>
              <a:rPr lang="en-US" sz="2000" b="1" dirty="0" smtClean="0">
                <a:solidFill>
                  <a:srgbClr val="0070C0"/>
                </a:solidFill>
              </a:rPr>
              <a:t>http://sites.psu.edu/qfs2015/</a:t>
            </a:r>
            <a:endParaRPr lang="en-US" sz="2000" b="1" dirty="0">
              <a:solidFill>
                <a:srgbClr val="0070C0"/>
              </a:solidFill>
            </a:endParaRPr>
          </a:p>
        </p:txBody>
      </p:sp>
    </p:spTree>
    <p:extLst>
      <p:ext uri="{BB962C8B-B14F-4D97-AF65-F5344CB8AC3E}">
        <p14:creationId xmlns:p14="http://schemas.microsoft.com/office/powerpoint/2010/main" val="1061490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301625"/>
            <a:ext cx="8401050" cy="625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2522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330200"/>
            <a:ext cx="8483600" cy="619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0603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8"/>
          <p:cNvPicPr>
            <a:picLocks noChangeAspect="1"/>
          </p:cNvPicPr>
          <p:nvPr/>
        </p:nvPicPr>
        <p:blipFill>
          <a:blip r:embed="rId2"/>
          <a:stretch>
            <a:fillRect/>
          </a:stretch>
        </p:blipFill>
        <p:spPr>
          <a:xfrm>
            <a:off x="228600" y="3200400"/>
            <a:ext cx="1600200" cy="1375791"/>
          </a:xfrm>
          <a:prstGeom prst="rect">
            <a:avLst/>
          </a:prstGeom>
        </p:spPr>
      </p:pic>
      <p:pic>
        <p:nvPicPr>
          <p:cNvPr id="4" name="Image 9" descr="Capture d’écran 2015-07-31 à 13.19.1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909" y="3581400"/>
            <a:ext cx="4137491" cy="2895600"/>
          </a:xfrm>
          <a:prstGeom prst="rect">
            <a:avLst/>
          </a:prstGeom>
        </p:spPr>
      </p:pic>
      <p:sp>
        <p:nvSpPr>
          <p:cNvPr id="5" name="TextBox 4"/>
          <p:cNvSpPr txBox="1"/>
          <p:nvPr/>
        </p:nvSpPr>
        <p:spPr>
          <a:xfrm>
            <a:off x="990600" y="304800"/>
            <a:ext cx="3283947" cy="523220"/>
          </a:xfrm>
          <a:prstGeom prst="rect">
            <a:avLst/>
          </a:prstGeom>
          <a:noFill/>
        </p:spPr>
        <p:txBody>
          <a:bodyPr wrap="none" rtlCol="0">
            <a:spAutoFit/>
          </a:bodyPr>
          <a:lstStyle/>
          <a:p>
            <a:r>
              <a:rPr lang="en-US" sz="2800" dirty="0" err="1" smtClean="0"/>
              <a:t>Supersolidity</a:t>
            </a:r>
            <a:r>
              <a:rPr lang="en-US" sz="2800" dirty="0" smtClean="0"/>
              <a:t> in </a:t>
            </a:r>
            <a:r>
              <a:rPr lang="en-US" sz="2800" baseline="30000" dirty="0" smtClean="0"/>
              <a:t>4</a:t>
            </a:r>
            <a:r>
              <a:rPr lang="en-US" sz="2800" dirty="0" smtClean="0"/>
              <a:t>He ?</a:t>
            </a:r>
            <a:endParaRPr lang="en-US" sz="2800" dirty="0"/>
          </a:p>
        </p:txBody>
      </p:sp>
      <p:sp>
        <p:nvSpPr>
          <p:cNvPr id="6" name="TextBox 5"/>
          <p:cNvSpPr txBox="1"/>
          <p:nvPr/>
        </p:nvSpPr>
        <p:spPr>
          <a:xfrm>
            <a:off x="919149" y="808672"/>
            <a:ext cx="5499391" cy="2308324"/>
          </a:xfrm>
          <a:prstGeom prst="rect">
            <a:avLst/>
          </a:prstGeom>
          <a:noFill/>
        </p:spPr>
        <p:txBody>
          <a:bodyPr wrap="none" rtlCol="0">
            <a:spAutoFit/>
          </a:bodyPr>
          <a:lstStyle/>
          <a:p>
            <a:r>
              <a:rPr lang="en-US" dirty="0" smtClean="0"/>
              <a:t>Torsional oscillator experiments between 2004 and 2012</a:t>
            </a:r>
          </a:p>
          <a:p>
            <a:r>
              <a:rPr lang="en-US" dirty="0" smtClean="0"/>
              <a:t>reported possible evidence of superfluid-like behavior </a:t>
            </a:r>
          </a:p>
          <a:p>
            <a:r>
              <a:rPr lang="en-US" dirty="0" smtClean="0"/>
              <a:t>in solid helium.</a:t>
            </a:r>
          </a:p>
          <a:p>
            <a:endParaRPr lang="en-US" dirty="0"/>
          </a:p>
          <a:p>
            <a:r>
              <a:rPr lang="en-US" dirty="0"/>
              <a:t>M</a:t>
            </a:r>
            <a:r>
              <a:rPr lang="en-US" dirty="0" smtClean="0"/>
              <a:t>easurements since 2012 in carefully designed and</a:t>
            </a:r>
          </a:p>
          <a:p>
            <a:r>
              <a:rPr lang="en-US" dirty="0" smtClean="0"/>
              <a:t>rigid TOs show that  superfluid fraction, </a:t>
            </a:r>
          </a:p>
          <a:p>
            <a:r>
              <a:rPr lang="en-US" dirty="0" smtClean="0"/>
              <a:t>if present is less than 1x10</a:t>
            </a:r>
            <a:r>
              <a:rPr lang="en-US" baseline="30000" dirty="0" smtClean="0"/>
              <a:t>-5</a:t>
            </a:r>
          </a:p>
          <a:p>
            <a:r>
              <a:rPr lang="en-US" dirty="0" smtClean="0"/>
              <a:t> </a:t>
            </a:r>
            <a:endParaRPr lang="en-US" dirty="0"/>
          </a:p>
        </p:txBody>
      </p:sp>
      <p:pic>
        <p:nvPicPr>
          <p:cNvPr id="7" name="Picture 3" descr="C:\Users\Zhigang\Desktop\Picture1.png"/>
          <p:cNvPicPr>
            <a:picLocks noChangeAspect="1" noChangeArrowheads="1"/>
          </p:cNvPicPr>
          <p:nvPr/>
        </p:nvPicPr>
        <p:blipFill>
          <a:blip r:embed="rId4" cstate="print"/>
          <a:srcRect/>
          <a:stretch>
            <a:fillRect/>
          </a:stretch>
        </p:blipFill>
        <p:spPr bwMode="auto">
          <a:xfrm>
            <a:off x="6514981" y="1752600"/>
            <a:ext cx="2400419" cy="4038600"/>
          </a:xfrm>
          <a:prstGeom prst="rect">
            <a:avLst/>
          </a:prstGeom>
          <a:noFill/>
        </p:spPr>
      </p:pic>
      <p:sp>
        <p:nvSpPr>
          <p:cNvPr id="8" name="TextBox 7"/>
          <p:cNvSpPr txBox="1"/>
          <p:nvPr/>
        </p:nvSpPr>
        <p:spPr>
          <a:xfrm>
            <a:off x="7086600" y="4126468"/>
            <a:ext cx="303288" cy="400110"/>
          </a:xfrm>
          <a:prstGeom prst="rect">
            <a:avLst/>
          </a:prstGeom>
          <a:noFill/>
        </p:spPr>
        <p:txBody>
          <a:bodyPr wrap="none" rtlCol="0">
            <a:spAutoFit/>
          </a:bodyPr>
          <a:lstStyle/>
          <a:p>
            <a:r>
              <a:rPr lang="en-US" sz="2000" b="1" dirty="0" smtClean="0">
                <a:solidFill>
                  <a:srgbClr val="FF0000"/>
                </a:solidFill>
              </a:rPr>
              <a:t>?</a:t>
            </a:r>
            <a:endParaRPr lang="en-US" sz="2000" b="1" dirty="0">
              <a:solidFill>
                <a:srgbClr val="FF0000"/>
              </a:solidFill>
            </a:endParaRPr>
          </a:p>
        </p:txBody>
      </p:sp>
      <p:sp>
        <p:nvSpPr>
          <p:cNvPr id="9" name="TextBox 8"/>
          <p:cNvSpPr txBox="1"/>
          <p:nvPr/>
        </p:nvSpPr>
        <p:spPr>
          <a:xfrm>
            <a:off x="919149" y="6400800"/>
            <a:ext cx="3594702" cy="400110"/>
          </a:xfrm>
          <a:prstGeom prst="rect">
            <a:avLst/>
          </a:prstGeom>
          <a:noFill/>
        </p:spPr>
        <p:txBody>
          <a:bodyPr wrap="none" rtlCol="0">
            <a:spAutoFit/>
          </a:bodyPr>
          <a:lstStyle/>
          <a:p>
            <a:r>
              <a:rPr lang="en-US" sz="2000" b="1" dirty="0" smtClean="0">
                <a:solidFill>
                  <a:schemeClr val="accent1"/>
                </a:solidFill>
              </a:rPr>
              <a:t>So is this the end of </a:t>
            </a:r>
            <a:r>
              <a:rPr lang="en-US" sz="2000" b="1" dirty="0" err="1" smtClean="0">
                <a:solidFill>
                  <a:schemeClr val="accent1"/>
                </a:solidFill>
              </a:rPr>
              <a:t>supersolid</a:t>
            </a:r>
            <a:r>
              <a:rPr lang="en-US" sz="2000" b="1" dirty="0" smtClean="0">
                <a:solidFill>
                  <a:schemeClr val="accent1"/>
                </a:solidFill>
              </a:rPr>
              <a:t>? </a:t>
            </a:r>
            <a:endParaRPr lang="en-US" sz="2000" b="1" dirty="0">
              <a:solidFill>
                <a:schemeClr val="accent1"/>
              </a:solidFill>
            </a:endParaRPr>
          </a:p>
        </p:txBody>
      </p:sp>
    </p:spTree>
    <p:extLst>
      <p:ext uri="{BB962C8B-B14F-4D97-AF65-F5344CB8AC3E}">
        <p14:creationId xmlns:p14="http://schemas.microsoft.com/office/powerpoint/2010/main" val="3132015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257800" y="3810000"/>
            <a:ext cx="2895600" cy="914400"/>
          </a:xfrm>
          <a:prstGeom prst="rect">
            <a:avLst/>
          </a:prstGeom>
          <a:solidFill>
            <a:srgbClr val="FF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34" charset="0"/>
            </a:endParaRPr>
          </a:p>
        </p:txBody>
      </p:sp>
      <p:sp>
        <p:nvSpPr>
          <p:cNvPr id="3" name="Rectangle 2"/>
          <p:cNvSpPr>
            <a:spLocks noChangeArrowheads="1"/>
          </p:cNvSpPr>
          <p:nvPr/>
        </p:nvSpPr>
        <p:spPr bwMode="auto">
          <a:xfrm>
            <a:off x="5410200" y="1828800"/>
            <a:ext cx="685800" cy="609600"/>
          </a:xfrm>
          <a:prstGeom prst="rect">
            <a:avLst/>
          </a:prstGeom>
          <a:solidFill>
            <a:schemeClr val="tx2"/>
          </a:solidFill>
          <a:ln w="9525">
            <a:noFill/>
            <a:miter lim="800000"/>
            <a:headEnd/>
            <a:tailEnd/>
          </a:ln>
        </p:spPr>
        <p:txBody>
          <a:bodyPr wrap="none" anchor="ctr"/>
          <a:lstStyle/>
          <a:p>
            <a:endParaRPr lang="en-US"/>
          </a:p>
        </p:txBody>
      </p:sp>
      <p:sp>
        <p:nvSpPr>
          <p:cNvPr id="4" name="Rectangle 3"/>
          <p:cNvSpPr>
            <a:spLocks noChangeArrowheads="1"/>
          </p:cNvSpPr>
          <p:nvPr/>
        </p:nvSpPr>
        <p:spPr bwMode="auto">
          <a:xfrm>
            <a:off x="7391400" y="1828800"/>
            <a:ext cx="685800" cy="609600"/>
          </a:xfrm>
          <a:prstGeom prst="rect">
            <a:avLst/>
          </a:prstGeom>
          <a:solidFill>
            <a:schemeClr val="tx2"/>
          </a:solidFill>
          <a:ln w="9525">
            <a:noFill/>
            <a:miter lim="800000"/>
            <a:headEnd/>
            <a:tailEnd/>
          </a:ln>
        </p:spPr>
        <p:txBody>
          <a:bodyPr wrap="none" anchor="ctr"/>
          <a:lstStyle/>
          <a:p>
            <a:endParaRPr lang="en-US"/>
          </a:p>
        </p:txBody>
      </p:sp>
      <p:sp>
        <p:nvSpPr>
          <p:cNvPr id="5" name="Rectangle 6"/>
          <p:cNvSpPr>
            <a:spLocks noChangeArrowheads="1"/>
          </p:cNvSpPr>
          <p:nvPr/>
        </p:nvSpPr>
        <p:spPr bwMode="auto">
          <a:xfrm rot="5400000">
            <a:off x="4876800" y="3200400"/>
            <a:ext cx="1752600" cy="228600"/>
          </a:xfrm>
          <a:prstGeom prst="rect">
            <a:avLst/>
          </a:prstGeom>
          <a:solidFill>
            <a:srgbClr val="D4D7B1"/>
          </a:solidFill>
          <a:ln w="9525">
            <a:noFill/>
            <a:miter lim="800000"/>
            <a:headEnd/>
            <a:tailEnd/>
          </a:ln>
        </p:spPr>
        <p:txBody>
          <a:bodyPr wrap="none" anchor="ctr"/>
          <a:lstStyle/>
          <a:p>
            <a:endParaRPr lang="en-US"/>
          </a:p>
        </p:txBody>
      </p:sp>
      <p:sp>
        <p:nvSpPr>
          <p:cNvPr id="6" name="Rectangle 6"/>
          <p:cNvSpPr>
            <a:spLocks noChangeArrowheads="1"/>
          </p:cNvSpPr>
          <p:nvPr/>
        </p:nvSpPr>
        <p:spPr bwMode="auto">
          <a:xfrm rot="5400000">
            <a:off x="6858000" y="3200400"/>
            <a:ext cx="1752600" cy="228600"/>
          </a:xfrm>
          <a:prstGeom prst="rect">
            <a:avLst/>
          </a:prstGeom>
          <a:solidFill>
            <a:srgbClr val="D4D7B1"/>
          </a:solidFill>
          <a:ln w="9525">
            <a:noFill/>
            <a:miter lim="800000"/>
            <a:headEnd/>
            <a:tailEnd/>
          </a:ln>
        </p:spPr>
        <p:txBody>
          <a:bodyPr wrap="none" anchor="ctr"/>
          <a:lstStyle/>
          <a:p>
            <a:endParaRPr lang="en-US"/>
          </a:p>
        </p:txBody>
      </p:sp>
      <p:sp>
        <p:nvSpPr>
          <p:cNvPr id="8" name="TextBox 7"/>
          <p:cNvSpPr txBox="1"/>
          <p:nvPr/>
        </p:nvSpPr>
        <p:spPr>
          <a:xfrm>
            <a:off x="4876800" y="1295400"/>
            <a:ext cx="1008609" cy="369332"/>
          </a:xfrm>
          <a:prstGeom prst="rect">
            <a:avLst/>
          </a:prstGeom>
          <a:noFill/>
        </p:spPr>
        <p:txBody>
          <a:bodyPr wrap="none" rtlCol="0">
            <a:spAutoFit/>
          </a:bodyPr>
          <a:lstStyle/>
          <a:p>
            <a:r>
              <a:rPr lang="en-US" dirty="0" smtClean="0"/>
              <a:t>T1,  P1</a:t>
            </a:r>
            <a:endParaRPr lang="en-US" dirty="0"/>
          </a:p>
        </p:txBody>
      </p:sp>
      <p:sp>
        <p:nvSpPr>
          <p:cNvPr id="10" name="TextBox 9"/>
          <p:cNvSpPr txBox="1"/>
          <p:nvPr/>
        </p:nvSpPr>
        <p:spPr>
          <a:xfrm>
            <a:off x="4953000" y="3352800"/>
            <a:ext cx="494046" cy="369332"/>
          </a:xfrm>
          <a:prstGeom prst="rect">
            <a:avLst/>
          </a:prstGeom>
          <a:noFill/>
        </p:spPr>
        <p:txBody>
          <a:bodyPr wrap="none" rtlCol="0">
            <a:spAutoFit/>
          </a:bodyPr>
          <a:lstStyle/>
          <a:p>
            <a:r>
              <a:rPr lang="en-US" dirty="0" smtClean="0"/>
              <a:t>C1</a:t>
            </a:r>
            <a:endParaRPr lang="en-US" dirty="0"/>
          </a:p>
        </p:txBody>
      </p:sp>
      <p:sp>
        <p:nvSpPr>
          <p:cNvPr id="11" name="TextBox 10"/>
          <p:cNvSpPr txBox="1"/>
          <p:nvPr/>
        </p:nvSpPr>
        <p:spPr>
          <a:xfrm>
            <a:off x="8001000" y="3352800"/>
            <a:ext cx="494046" cy="369332"/>
          </a:xfrm>
          <a:prstGeom prst="rect">
            <a:avLst/>
          </a:prstGeom>
          <a:noFill/>
        </p:spPr>
        <p:txBody>
          <a:bodyPr wrap="none" rtlCol="0">
            <a:spAutoFit/>
          </a:bodyPr>
          <a:lstStyle/>
          <a:p>
            <a:r>
              <a:rPr lang="en-US" dirty="0" smtClean="0"/>
              <a:t>C2</a:t>
            </a:r>
            <a:endParaRPr lang="en-US" dirty="0"/>
          </a:p>
        </p:txBody>
      </p:sp>
      <p:sp>
        <p:nvSpPr>
          <p:cNvPr id="12" name="TextBox 11"/>
          <p:cNvSpPr txBox="1"/>
          <p:nvPr/>
        </p:nvSpPr>
        <p:spPr>
          <a:xfrm>
            <a:off x="6477000" y="3429000"/>
            <a:ext cx="484748" cy="369332"/>
          </a:xfrm>
          <a:prstGeom prst="rect">
            <a:avLst/>
          </a:prstGeom>
          <a:noFill/>
        </p:spPr>
        <p:txBody>
          <a:bodyPr wrap="none" rtlCol="0">
            <a:spAutoFit/>
          </a:bodyPr>
          <a:lstStyle/>
          <a:p>
            <a:r>
              <a:rPr lang="en-US" dirty="0" smtClean="0"/>
              <a:t>TC</a:t>
            </a:r>
            <a:endParaRPr lang="en-US" dirty="0"/>
          </a:p>
        </p:txBody>
      </p:sp>
      <p:sp>
        <p:nvSpPr>
          <p:cNvPr id="19" name="Rectangle 18"/>
          <p:cNvSpPr/>
          <p:nvPr/>
        </p:nvSpPr>
        <p:spPr bwMode="auto">
          <a:xfrm>
            <a:off x="8153399" y="3798332"/>
            <a:ext cx="170289" cy="926068"/>
          </a:xfrm>
          <a:prstGeom prst="rect">
            <a:avLst/>
          </a:prstGeom>
          <a:solidFill>
            <a:srgbClr val="9D738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20" name="Rectangle 19"/>
          <p:cNvSpPr/>
          <p:nvPr/>
        </p:nvSpPr>
        <p:spPr bwMode="auto">
          <a:xfrm>
            <a:off x="5105400" y="3810000"/>
            <a:ext cx="152400" cy="914400"/>
          </a:xfrm>
          <a:prstGeom prst="rect">
            <a:avLst/>
          </a:prstGeom>
          <a:solidFill>
            <a:srgbClr val="9D738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4" name="Rectangle 13"/>
          <p:cNvSpPr/>
          <p:nvPr/>
        </p:nvSpPr>
        <p:spPr bwMode="auto">
          <a:xfrm>
            <a:off x="5721228" y="851647"/>
            <a:ext cx="45719" cy="977153"/>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33" name="Rectangle 32"/>
          <p:cNvSpPr/>
          <p:nvPr/>
        </p:nvSpPr>
        <p:spPr bwMode="auto">
          <a:xfrm>
            <a:off x="7711440" y="851647"/>
            <a:ext cx="45719" cy="977153"/>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rPr>
              <a:t> </a:t>
            </a:r>
          </a:p>
        </p:txBody>
      </p:sp>
      <p:sp>
        <p:nvSpPr>
          <p:cNvPr id="9" name="TextBox 8"/>
          <p:cNvSpPr txBox="1"/>
          <p:nvPr/>
        </p:nvSpPr>
        <p:spPr>
          <a:xfrm>
            <a:off x="7808179" y="1295400"/>
            <a:ext cx="1031021" cy="369332"/>
          </a:xfrm>
          <a:prstGeom prst="rect">
            <a:avLst/>
          </a:prstGeom>
          <a:noFill/>
        </p:spPr>
        <p:txBody>
          <a:bodyPr wrap="square" rtlCol="0">
            <a:spAutoFit/>
          </a:bodyPr>
          <a:lstStyle/>
          <a:p>
            <a:r>
              <a:rPr lang="en-US" dirty="0" smtClean="0"/>
              <a:t>T2,  P2</a:t>
            </a:r>
            <a:endParaRPr lang="en-US" dirty="0"/>
          </a:p>
        </p:txBody>
      </p:sp>
      <p:sp>
        <p:nvSpPr>
          <p:cNvPr id="17" name="TextBox 16"/>
          <p:cNvSpPr txBox="1"/>
          <p:nvPr/>
        </p:nvSpPr>
        <p:spPr>
          <a:xfrm>
            <a:off x="5554969" y="827900"/>
            <a:ext cx="396262" cy="461665"/>
          </a:xfrm>
          <a:prstGeom prst="rect">
            <a:avLst/>
          </a:prstGeom>
          <a:noFill/>
        </p:spPr>
        <p:txBody>
          <a:bodyPr wrap="none" rtlCol="0">
            <a:spAutoFit/>
          </a:bodyPr>
          <a:lstStyle/>
          <a:p>
            <a:r>
              <a:rPr lang="en-US" sz="2400" dirty="0" smtClean="0">
                <a:solidFill>
                  <a:srgbClr val="FF0000"/>
                </a:solidFill>
              </a:rPr>
              <a:t>X</a:t>
            </a:r>
            <a:endParaRPr lang="en-US" sz="2400" dirty="0">
              <a:solidFill>
                <a:srgbClr val="FF0000"/>
              </a:solidFill>
            </a:endParaRPr>
          </a:p>
        </p:txBody>
      </p:sp>
      <p:sp>
        <p:nvSpPr>
          <p:cNvPr id="34" name="TextBox 33"/>
          <p:cNvSpPr txBox="1"/>
          <p:nvPr/>
        </p:nvSpPr>
        <p:spPr>
          <a:xfrm>
            <a:off x="7543800" y="827901"/>
            <a:ext cx="396262" cy="461665"/>
          </a:xfrm>
          <a:prstGeom prst="rect">
            <a:avLst/>
          </a:prstGeom>
          <a:noFill/>
        </p:spPr>
        <p:txBody>
          <a:bodyPr wrap="none" rtlCol="0">
            <a:spAutoFit/>
          </a:bodyPr>
          <a:lstStyle/>
          <a:p>
            <a:r>
              <a:rPr lang="en-US" sz="2400" dirty="0" smtClean="0">
                <a:solidFill>
                  <a:srgbClr val="FF0000"/>
                </a:solidFill>
              </a:rPr>
              <a:t>X</a:t>
            </a:r>
            <a:endParaRPr lang="en-US" sz="2400" dirty="0">
              <a:solidFill>
                <a:srgbClr val="FF0000"/>
              </a:solidFill>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2892556529"/>
              </p:ext>
            </p:extLst>
          </p:nvPr>
        </p:nvGraphicFramePr>
        <p:xfrm>
          <a:off x="609600" y="1034464"/>
          <a:ext cx="3962400" cy="3004136"/>
        </p:xfrm>
        <a:graphic>
          <a:graphicData uri="http://schemas.openxmlformats.org/presentationml/2006/ole">
            <mc:AlternateContent xmlns:mc="http://schemas.openxmlformats.org/markup-compatibility/2006">
              <mc:Choice xmlns:v="urn:schemas-microsoft-com:vml" Requires="v">
                <p:oleObj spid="_x0000_s3094" name="Graph" r:id="rId4" imgW="3878275" imgH="2940710" progId="Origin50.Graph">
                  <p:embed/>
                </p:oleObj>
              </mc:Choice>
              <mc:Fallback>
                <p:oleObj name="Graph" r:id="rId4" imgW="3878275" imgH="2940710" progId="Origin50.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034464"/>
                        <a:ext cx="3962400" cy="3004136"/>
                      </a:xfrm>
                      <a:prstGeom prst="rect">
                        <a:avLst/>
                      </a:prstGeom>
                      <a:noFill/>
                      <a:ln>
                        <a:noFill/>
                      </a:ln>
                      <a:effectLst/>
                    </p:spPr>
                  </p:pic>
                </p:oleObj>
              </mc:Fallback>
            </mc:AlternateContent>
          </a:graphicData>
        </a:graphic>
      </p:graphicFrame>
      <p:sp>
        <p:nvSpPr>
          <p:cNvPr id="26" name="TextBox 25"/>
          <p:cNvSpPr txBox="1"/>
          <p:nvPr/>
        </p:nvSpPr>
        <p:spPr>
          <a:xfrm>
            <a:off x="6103124" y="3962400"/>
            <a:ext cx="1281120" cy="584775"/>
          </a:xfrm>
          <a:prstGeom prst="rect">
            <a:avLst/>
          </a:prstGeom>
          <a:noFill/>
        </p:spPr>
        <p:txBody>
          <a:bodyPr wrap="none" rtlCol="0">
            <a:spAutoFit/>
          </a:bodyPr>
          <a:lstStyle/>
          <a:p>
            <a:r>
              <a:rPr lang="en-US" sz="1600" dirty="0" smtClean="0"/>
              <a:t>Solid Helium,</a:t>
            </a:r>
          </a:p>
          <a:p>
            <a:r>
              <a:rPr lang="en-US" sz="1600" dirty="0" smtClean="0"/>
              <a:t>~ 100 </a:t>
            </a:r>
            <a:r>
              <a:rPr lang="en-US" sz="1600" dirty="0" err="1" smtClean="0"/>
              <a:t>mK</a:t>
            </a:r>
            <a:endParaRPr lang="en-US" sz="1600" dirty="0"/>
          </a:p>
        </p:txBody>
      </p:sp>
      <p:sp>
        <p:nvSpPr>
          <p:cNvPr id="379905" name="TextBox 379904"/>
          <p:cNvSpPr txBox="1"/>
          <p:nvPr/>
        </p:nvSpPr>
        <p:spPr>
          <a:xfrm>
            <a:off x="6096000" y="2590800"/>
            <a:ext cx="1329210" cy="584775"/>
          </a:xfrm>
          <a:prstGeom prst="rect">
            <a:avLst/>
          </a:prstGeom>
          <a:noFill/>
        </p:spPr>
        <p:txBody>
          <a:bodyPr wrap="none" rtlCol="0">
            <a:spAutoFit/>
          </a:bodyPr>
          <a:lstStyle/>
          <a:p>
            <a:r>
              <a:rPr lang="en-US" sz="1600" dirty="0" smtClean="0"/>
              <a:t>Superfluid in</a:t>
            </a:r>
          </a:p>
          <a:p>
            <a:r>
              <a:rPr lang="en-US" sz="1600" dirty="0" smtClean="0"/>
              <a:t> porous </a:t>
            </a:r>
            <a:r>
              <a:rPr lang="en-US" sz="1600" dirty="0" err="1" smtClean="0"/>
              <a:t>Vycor</a:t>
            </a:r>
            <a:endParaRPr lang="en-US" sz="1600" dirty="0"/>
          </a:p>
        </p:txBody>
      </p:sp>
      <p:cxnSp>
        <p:nvCxnSpPr>
          <p:cNvPr id="379907" name="Straight Arrow Connector 379906"/>
          <p:cNvCxnSpPr/>
          <p:nvPr/>
        </p:nvCxnSpPr>
        <p:spPr>
          <a:xfrm flipH="1">
            <a:off x="5867400" y="3048000"/>
            <a:ext cx="228600" cy="76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9910" name="Straight Arrow Connector 379909"/>
          <p:cNvCxnSpPr>
            <a:stCxn id="379905" idx="3"/>
          </p:cNvCxnSpPr>
          <p:nvPr/>
        </p:nvCxnSpPr>
        <p:spPr>
          <a:xfrm>
            <a:off x="7425210" y="2883188"/>
            <a:ext cx="194790" cy="1648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9911" name="TextBox 379910"/>
          <p:cNvSpPr txBox="1"/>
          <p:nvPr/>
        </p:nvSpPr>
        <p:spPr>
          <a:xfrm>
            <a:off x="700019" y="76200"/>
            <a:ext cx="4118692" cy="1107996"/>
          </a:xfrm>
          <a:prstGeom prst="rect">
            <a:avLst/>
          </a:prstGeom>
          <a:noFill/>
        </p:spPr>
        <p:txBody>
          <a:bodyPr wrap="none" rtlCol="0">
            <a:spAutoFit/>
          </a:bodyPr>
          <a:lstStyle/>
          <a:p>
            <a:r>
              <a:rPr lang="en-US" sz="2200" dirty="0" smtClean="0"/>
              <a:t>Superfluid fountain effect showing</a:t>
            </a:r>
          </a:p>
          <a:p>
            <a:r>
              <a:rPr lang="en-US" sz="2200" dirty="0" smtClean="0"/>
              <a:t>mass flow through solid helium </a:t>
            </a:r>
          </a:p>
          <a:p>
            <a:r>
              <a:rPr lang="en-US" sz="2200" dirty="0" smtClean="0"/>
              <a:t>samples</a:t>
            </a:r>
            <a:endParaRPr lang="en-US" sz="2200" dirty="0"/>
          </a:p>
        </p:txBody>
      </p:sp>
      <p:sp>
        <p:nvSpPr>
          <p:cNvPr id="379912" name="TextBox 379911"/>
          <p:cNvSpPr txBox="1"/>
          <p:nvPr/>
        </p:nvSpPr>
        <p:spPr>
          <a:xfrm>
            <a:off x="5628979" y="5329535"/>
            <a:ext cx="2295821" cy="461665"/>
          </a:xfrm>
          <a:prstGeom prst="rect">
            <a:avLst/>
          </a:prstGeom>
          <a:noFill/>
        </p:spPr>
        <p:txBody>
          <a:bodyPr wrap="none" rtlCol="0">
            <a:spAutoFit/>
          </a:bodyPr>
          <a:lstStyle/>
          <a:p>
            <a:r>
              <a:rPr lang="en-US" sz="2400" dirty="0" smtClean="0"/>
              <a:t>UMass Sandwich</a:t>
            </a:r>
            <a:endParaRPr lang="en-US" sz="2400" dirty="0"/>
          </a:p>
        </p:txBody>
      </p:sp>
      <p:sp>
        <p:nvSpPr>
          <p:cNvPr id="13" name="TextBox 12"/>
          <p:cNvSpPr txBox="1"/>
          <p:nvPr/>
        </p:nvSpPr>
        <p:spPr>
          <a:xfrm>
            <a:off x="6477000" y="4812268"/>
            <a:ext cx="636713" cy="369332"/>
          </a:xfrm>
          <a:prstGeom prst="rect">
            <a:avLst/>
          </a:prstGeom>
          <a:noFill/>
        </p:spPr>
        <p:txBody>
          <a:bodyPr wrap="none" rtlCol="0">
            <a:spAutoFit/>
          </a:bodyPr>
          <a:lstStyle/>
          <a:p>
            <a:r>
              <a:rPr lang="en-US" dirty="0" smtClean="0"/>
              <a:t>4 cm</a:t>
            </a:r>
            <a:endParaRPr lang="en-US" dirty="0"/>
          </a:p>
        </p:txBody>
      </p:sp>
      <p:cxnSp>
        <p:nvCxnSpPr>
          <p:cNvPr id="16" name="Straight Arrow Connector 15"/>
          <p:cNvCxnSpPr>
            <a:stCxn id="13" idx="1"/>
          </p:cNvCxnSpPr>
          <p:nvPr/>
        </p:nvCxnSpPr>
        <p:spPr>
          <a:xfrm flipH="1">
            <a:off x="5867400" y="4996934"/>
            <a:ext cx="6096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3" idx="3"/>
          </p:cNvCxnSpPr>
          <p:nvPr/>
        </p:nvCxnSpPr>
        <p:spPr>
          <a:xfrm>
            <a:off x="7113713" y="4996934"/>
            <a:ext cx="506287"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35" name="Grouper 8"/>
          <p:cNvGrpSpPr/>
          <p:nvPr/>
        </p:nvGrpSpPr>
        <p:grpSpPr>
          <a:xfrm>
            <a:off x="1066800" y="4130808"/>
            <a:ext cx="7859619" cy="2574792"/>
            <a:chOff x="4880613" y="1533563"/>
            <a:chExt cx="9478469" cy="2987202"/>
          </a:xfrm>
        </p:grpSpPr>
        <p:grpSp>
          <p:nvGrpSpPr>
            <p:cNvPr id="36" name="Grouper 6"/>
            <p:cNvGrpSpPr/>
            <p:nvPr/>
          </p:nvGrpSpPr>
          <p:grpSpPr>
            <a:xfrm>
              <a:off x="4880613" y="1533563"/>
              <a:ext cx="4227165" cy="2987202"/>
              <a:chOff x="4880613" y="237419"/>
              <a:chExt cx="4227165" cy="2987202"/>
            </a:xfrm>
          </p:grpSpPr>
          <p:pic>
            <p:nvPicPr>
              <p:cNvPr id="38" name="Image 18" descr="Capture d’écran 2015-07-21 à 12.58.11.png"/>
              <p:cNvPicPr>
                <a:picLocks noChangeAspect="1"/>
              </p:cNvPicPr>
              <p:nvPr/>
            </p:nvPicPr>
            <p:blipFill rotWithShape="1">
              <a:blip r:embed="rId6" cstate="print">
                <a:extLst>
                  <a:ext uri="{28A0092B-C50C-407E-A947-70E740481C1C}">
                    <a14:useLocalDpi xmlns:a14="http://schemas.microsoft.com/office/drawing/2010/main" val="0"/>
                  </a:ext>
                </a:extLst>
              </a:blip>
              <a:srcRect b="9817"/>
              <a:stretch/>
            </p:blipFill>
            <p:spPr>
              <a:xfrm>
                <a:off x="4880613" y="237419"/>
                <a:ext cx="4227165" cy="2987202"/>
              </a:xfrm>
              <a:prstGeom prst="rect">
                <a:avLst/>
              </a:prstGeom>
            </p:spPr>
          </p:pic>
          <p:sp>
            <p:nvSpPr>
              <p:cNvPr id="39" name="ZoneTexte 5"/>
              <p:cNvSpPr txBox="1"/>
              <p:nvPr/>
            </p:nvSpPr>
            <p:spPr>
              <a:xfrm>
                <a:off x="5108477" y="254207"/>
                <a:ext cx="470909" cy="335757"/>
              </a:xfrm>
              <a:prstGeom prst="rect">
                <a:avLst/>
              </a:prstGeom>
              <a:solidFill>
                <a:schemeClr val="bg1"/>
              </a:solidFill>
            </p:spPr>
            <p:txBody>
              <a:bodyPr wrap="none" rtlCol="0">
                <a:spAutoFit/>
              </a:bodyPr>
              <a:lstStyle/>
              <a:p>
                <a:r>
                  <a:rPr lang="en-US" dirty="0" smtClean="0">
                    <a:latin typeface="Helvetica"/>
                    <a:cs typeface="Helvetica"/>
                  </a:rPr>
                  <a:t>120</a:t>
                </a:r>
                <a:endParaRPr lang="en-US" dirty="0">
                  <a:latin typeface="Helvetica"/>
                  <a:cs typeface="Helvetica"/>
                </a:endParaRPr>
              </a:p>
            </p:txBody>
          </p:sp>
          <p:sp>
            <p:nvSpPr>
              <p:cNvPr id="40" name="ZoneTexte 22"/>
              <p:cNvSpPr txBox="1"/>
              <p:nvPr/>
            </p:nvSpPr>
            <p:spPr>
              <a:xfrm>
                <a:off x="5214574" y="732183"/>
                <a:ext cx="364812" cy="369332"/>
              </a:xfrm>
              <a:prstGeom prst="rect">
                <a:avLst/>
              </a:prstGeom>
              <a:solidFill>
                <a:schemeClr val="bg1"/>
              </a:solidFill>
            </p:spPr>
            <p:txBody>
              <a:bodyPr wrap="none" rtlCol="0">
                <a:spAutoFit/>
              </a:bodyPr>
              <a:lstStyle/>
              <a:p>
                <a:r>
                  <a:rPr lang="en-US" dirty="0" smtClean="0">
                    <a:latin typeface="Helvetica"/>
                    <a:cs typeface="Helvetica"/>
                  </a:rPr>
                  <a:t>96</a:t>
                </a:r>
                <a:endParaRPr lang="en-US" dirty="0">
                  <a:latin typeface="Helvetica"/>
                  <a:cs typeface="Helvetica"/>
                </a:endParaRPr>
              </a:p>
            </p:txBody>
          </p:sp>
          <p:sp>
            <p:nvSpPr>
              <p:cNvPr id="41" name="ZoneTexte 23"/>
              <p:cNvSpPr txBox="1"/>
              <p:nvPr/>
            </p:nvSpPr>
            <p:spPr>
              <a:xfrm>
                <a:off x="5214574" y="1236239"/>
                <a:ext cx="364812" cy="369332"/>
              </a:xfrm>
              <a:prstGeom prst="rect">
                <a:avLst/>
              </a:prstGeom>
              <a:solidFill>
                <a:schemeClr val="bg1"/>
              </a:solidFill>
            </p:spPr>
            <p:txBody>
              <a:bodyPr wrap="none" rtlCol="0">
                <a:spAutoFit/>
              </a:bodyPr>
              <a:lstStyle/>
              <a:p>
                <a:r>
                  <a:rPr lang="en-US" dirty="0" smtClean="0">
                    <a:latin typeface="Helvetica"/>
                    <a:cs typeface="Helvetica"/>
                  </a:rPr>
                  <a:t>72</a:t>
                </a:r>
                <a:endParaRPr lang="en-US" dirty="0">
                  <a:latin typeface="Helvetica"/>
                  <a:cs typeface="Helvetica"/>
                </a:endParaRPr>
              </a:p>
            </p:txBody>
          </p:sp>
          <p:sp>
            <p:nvSpPr>
              <p:cNvPr id="42" name="ZoneTexte 26"/>
              <p:cNvSpPr txBox="1"/>
              <p:nvPr/>
            </p:nvSpPr>
            <p:spPr>
              <a:xfrm>
                <a:off x="5219346" y="1740295"/>
                <a:ext cx="364812" cy="369332"/>
              </a:xfrm>
              <a:prstGeom prst="rect">
                <a:avLst/>
              </a:prstGeom>
              <a:solidFill>
                <a:schemeClr val="bg1"/>
              </a:solidFill>
            </p:spPr>
            <p:txBody>
              <a:bodyPr wrap="none" rtlCol="0">
                <a:spAutoFit/>
              </a:bodyPr>
              <a:lstStyle/>
              <a:p>
                <a:r>
                  <a:rPr lang="en-US" dirty="0" smtClean="0">
                    <a:latin typeface="Helvetica"/>
                    <a:cs typeface="Helvetica"/>
                  </a:rPr>
                  <a:t>48</a:t>
                </a:r>
                <a:endParaRPr lang="en-US" dirty="0">
                  <a:latin typeface="Helvetica"/>
                  <a:cs typeface="Helvetica"/>
                </a:endParaRPr>
              </a:p>
            </p:txBody>
          </p:sp>
          <p:sp>
            <p:nvSpPr>
              <p:cNvPr id="43" name="ZoneTexte 27"/>
              <p:cNvSpPr txBox="1"/>
              <p:nvPr/>
            </p:nvSpPr>
            <p:spPr>
              <a:xfrm>
                <a:off x="5219346" y="2181635"/>
                <a:ext cx="364812" cy="369332"/>
              </a:xfrm>
              <a:prstGeom prst="rect">
                <a:avLst/>
              </a:prstGeom>
              <a:solidFill>
                <a:schemeClr val="bg1"/>
              </a:solidFill>
            </p:spPr>
            <p:txBody>
              <a:bodyPr wrap="none" rtlCol="0">
                <a:spAutoFit/>
              </a:bodyPr>
              <a:lstStyle/>
              <a:p>
                <a:r>
                  <a:rPr lang="en-US" dirty="0" smtClean="0">
                    <a:latin typeface="Helvetica"/>
                    <a:cs typeface="Helvetica"/>
                  </a:rPr>
                  <a:t>24</a:t>
                </a:r>
                <a:endParaRPr lang="en-US" dirty="0">
                  <a:latin typeface="Helvetica"/>
                  <a:cs typeface="Helvetica"/>
                </a:endParaRPr>
              </a:p>
            </p:txBody>
          </p:sp>
          <p:sp>
            <p:nvSpPr>
              <p:cNvPr id="44" name="ZoneTexte 30"/>
              <p:cNvSpPr txBox="1"/>
              <p:nvPr/>
            </p:nvSpPr>
            <p:spPr>
              <a:xfrm>
                <a:off x="5266342" y="2685691"/>
                <a:ext cx="313044" cy="369332"/>
              </a:xfrm>
              <a:prstGeom prst="rect">
                <a:avLst/>
              </a:prstGeom>
              <a:solidFill>
                <a:schemeClr val="bg1"/>
              </a:solidFill>
            </p:spPr>
            <p:txBody>
              <a:bodyPr wrap="none" rtlCol="0">
                <a:spAutoFit/>
              </a:bodyPr>
              <a:lstStyle/>
              <a:p>
                <a:r>
                  <a:rPr lang="en-US" dirty="0" smtClean="0">
                    <a:latin typeface="Helvetica"/>
                    <a:cs typeface="Helvetica"/>
                  </a:rPr>
                  <a:t>0</a:t>
                </a:r>
                <a:endParaRPr lang="en-US" dirty="0">
                  <a:latin typeface="Helvetica"/>
                  <a:cs typeface="Helvetica"/>
                </a:endParaRPr>
              </a:p>
            </p:txBody>
          </p:sp>
          <p:sp>
            <p:nvSpPr>
              <p:cNvPr id="45" name="ZoneTexte 31"/>
              <p:cNvSpPr txBox="1"/>
              <p:nvPr/>
            </p:nvSpPr>
            <p:spPr>
              <a:xfrm rot="16200000">
                <a:off x="4052310" y="1528668"/>
                <a:ext cx="2108758" cy="369332"/>
              </a:xfrm>
              <a:prstGeom prst="rect">
                <a:avLst/>
              </a:prstGeom>
              <a:solidFill>
                <a:schemeClr val="bg1"/>
              </a:solidFill>
            </p:spPr>
            <p:txBody>
              <a:bodyPr wrap="none" rtlCol="0">
                <a:spAutoFit/>
              </a:bodyPr>
              <a:lstStyle/>
              <a:p>
                <a:r>
                  <a:rPr lang="en-US" dirty="0" smtClean="0">
                    <a:latin typeface="Helvetica"/>
                    <a:cs typeface="Helvetica"/>
                  </a:rPr>
                  <a:t>Mass flow (</a:t>
                </a:r>
                <a:r>
                  <a:rPr lang="en-US" dirty="0" err="1" smtClean="0">
                    <a:latin typeface="Helvetica"/>
                    <a:cs typeface="Helvetica"/>
                  </a:rPr>
                  <a:t>ng</a:t>
                </a:r>
                <a:r>
                  <a:rPr lang="en-US" dirty="0" smtClean="0">
                    <a:latin typeface="Helvetica"/>
                    <a:cs typeface="Helvetica"/>
                  </a:rPr>
                  <a:t>/sec)</a:t>
                </a:r>
                <a:endParaRPr lang="en-US" dirty="0">
                  <a:latin typeface="Helvetica"/>
                  <a:cs typeface="Helvetica"/>
                </a:endParaRPr>
              </a:p>
            </p:txBody>
          </p:sp>
        </p:grpSp>
        <p:sp>
          <p:nvSpPr>
            <p:cNvPr id="37" name="ZoneTexte 7"/>
            <p:cNvSpPr txBox="1"/>
            <p:nvPr/>
          </p:nvSpPr>
          <p:spPr>
            <a:xfrm>
              <a:off x="9659150" y="3420743"/>
              <a:ext cx="4699932" cy="392781"/>
            </a:xfrm>
            <a:prstGeom prst="rect">
              <a:avLst/>
            </a:prstGeom>
            <a:noFill/>
          </p:spPr>
          <p:txBody>
            <a:bodyPr wrap="none" rtlCol="0">
              <a:spAutoFit/>
            </a:bodyPr>
            <a:lstStyle/>
            <a:p>
              <a:pPr algn="r"/>
              <a:r>
                <a:rPr lang="en-US" sz="1400" dirty="0" smtClean="0">
                  <a:latin typeface="Garamond"/>
                  <a:cs typeface="Garamond"/>
                </a:rPr>
                <a:t> </a:t>
              </a:r>
              <a:r>
                <a:rPr lang="en-US" sz="1600" dirty="0" err="1" smtClean="0">
                  <a:latin typeface="Garamond"/>
                  <a:cs typeface="Garamond"/>
                </a:rPr>
                <a:t>Vekhov</a:t>
              </a:r>
              <a:r>
                <a:rPr lang="en-US" sz="1600" dirty="0" smtClean="0">
                  <a:latin typeface="Garamond"/>
                  <a:cs typeface="Garamond"/>
                </a:rPr>
                <a:t> and </a:t>
              </a:r>
              <a:r>
                <a:rPr lang="en-US" sz="1600" dirty="0" err="1" smtClean="0">
                  <a:latin typeface="Garamond"/>
                  <a:cs typeface="Garamond"/>
                </a:rPr>
                <a:t>Hallock</a:t>
              </a:r>
              <a:r>
                <a:rPr lang="en-US" sz="1600" dirty="0" smtClean="0">
                  <a:latin typeface="Garamond"/>
                  <a:cs typeface="Garamond"/>
                </a:rPr>
                <a:t>, </a:t>
              </a:r>
              <a:r>
                <a:rPr lang="en-US" sz="1600" i="1" dirty="0" smtClean="0">
                  <a:latin typeface="Garamond"/>
                  <a:cs typeface="Garamond"/>
                </a:rPr>
                <a:t>PRL</a:t>
              </a:r>
              <a:r>
                <a:rPr lang="en-US" sz="1600" dirty="0" smtClean="0">
                  <a:latin typeface="Garamond"/>
                  <a:cs typeface="Garamond"/>
                </a:rPr>
                <a:t> </a:t>
              </a:r>
              <a:r>
                <a:rPr lang="en-US" sz="1600" b="1" dirty="0" smtClean="0">
                  <a:latin typeface="Garamond"/>
                  <a:cs typeface="Garamond"/>
                </a:rPr>
                <a:t>113</a:t>
              </a:r>
              <a:r>
                <a:rPr lang="en-US" sz="1600" dirty="0" smtClean="0">
                  <a:latin typeface="Garamond"/>
                  <a:cs typeface="Garamond"/>
                </a:rPr>
                <a:t>, 035302 (2014) </a:t>
              </a:r>
              <a:endParaRPr lang="en-US" sz="1600" dirty="0">
                <a:latin typeface="Garamond"/>
                <a:cs typeface="Garamond"/>
              </a:endParaRPr>
            </a:p>
          </p:txBody>
        </p:sp>
      </p:grpSp>
      <p:sp>
        <p:nvSpPr>
          <p:cNvPr id="25" name="TextBox 24"/>
          <p:cNvSpPr txBox="1"/>
          <p:nvPr/>
        </p:nvSpPr>
        <p:spPr>
          <a:xfrm>
            <a:off x="2286000" y="6477000"/>
            <a:ext cx="558166" cy="369332"/>
          </a:xfrm>
          <a:prstGeom prst="rect">
            <a:avLst/>
          </a:prstGeom>
          <a:noFill/>
        </p:spPr>
        <p:txBody>
          <a:bodyPr wrap="none" rtlCol="0">
            <a:spAutoFit/>
          </a:bodyPr>
          <a:lstStyle/>
          <a:p>
            <a:r>
              <a:rPr lang="en-US" dirty="0" smtClean="0"/>
              <a:t>T(K)</a:t>
            </a:r>
            <a:endParaRPr lang="en-US" dirty="0"/>
          </a:p>
        </p:txBody>
      </p:sp>
    </p:spTree>
    <p:extLst>
      <p:ext uri="{BB962C8B-B14F-4D97-AF65-F5344CB8AC3E}">
        <p14:creationId xmlns:p14="http://schemas.microsoft.com/office/powerpoint/2010/main" val="3285176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9464" y="1395285"/>
            <a:ext cx="2963536" cy="2338515"/>
          </a:xfrm>
          <a:prstGeom prst="rect">
            <a:avLst/>
          </a:prstGeom>
          <a:ln w="12700" cmpd="sng">
            <a:solidFill>
              <a:schemeClr val="tx1"/>
            </a:solidFill>
          </a:ln>
        </p:spPr>
      </p:pic>
      <p:pic>
        <p:nvPicPr>
          <p:cNvPr id="56" name="Image 5" descr="all_mass_flow.pdf"/>
          <p:cNvPicPr>
            <a:picLocks noChangeAspect="1"/>
          </p:cNvPicPr>
          <p:nvPr/>
        </p:nvPicPr>
        <p:blipFill rotWithShape="1">
          <a:blip r:embed="rId3">
            <a:extLst>
              <a:ext uri="{28A0092B-C50C-407E-A947-70E740481C1C}">
                <a14:useLocalDpi xmlns:a14="http://schemas.microsoft.com/office/drawing/2010/main" val="0"/>
              </a:ext>
            </a:extLst>
          </a:blip>
          <a:srcRect l="7241" t="25784" r="13577" b="18429"/>
          <a:stretch/>
        </p:blipFill>
        <p:spPr>
          <a:xfrm>
            <a:off x="685800" y="701510"/>
            <a:ext cx="4328652" cy="3946690"/>
          </a:xfrm>
          <a:prstGeom prst="rect">
            <a:avLst/>
          </a:prstGeom>
        </p:spPr>
      </p:pic>
      <p:grpSp>
        <p:nvGrpSpPr>
          <p:cNvPr id="57" name="Grouper 7"/>
          <p:cNvGrpSpPr/>
          <p:nvPr/>
        </p:nvGrpSpPr>
        <p:grpSpPr>
          <a:xfrm>
            <a:off x="6629400" y="4567984"/>
            <a:ext cx="1600200" cy="1375616"/>
            <a:chOff x="1475656" y="4214202"/>
            <a:chExt cx="2505459" cy="2596553"/>
          </a:xfrm>
        </p:grpSpPr>
        <p:pic>
          <p:nvPicPr>
            <p:cNvPr id="58"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4214202"/>
              <a:ext cx="2505459" cy="1879094"/>
            </a:xfrm>
            <a:prstGeom prst="rect">
              <a:avLst/>
            </a:prstGeom>
            <a:ln w="12700" cmpd="sng">
              <a:solidFill>
                <a:schemeClr val="tx1"/>
              </a:solidFill>
            </a:ln>
          </p:spPr>
        </p:pic>
        <p:sp>
          <p:nvSpPr>
            <p:cNvPr id="59" name="ZoneTexte 6"/>
            <p:cNvSpPr txBox="1"/>
            <p:nvPr/>
          </p:nvSpPr>
          <p:spPr>
            <a:xfrm>
              <a:off x="1475656" y="6113620"/>
              <a:ext cx="2505459" cy="697135"/>
            </a:xfrm>
            <a:prstGeom prst="rect">
              <a:avLst/>
            </a:prstGeom>
            <a:noFill/>
            <a:ln w="12700" cmpd="sng">
              <a:noFill/>
            </a:ln>
          </p:spPr>
          <p:txBody>
            <a:bodyPr wrap="square" rtlCol="0">
              <a:spAutoFit/>
            </a:bodyPr>
            <a:lstStyle/>
            <a:p>
              <a:pPr algn="ctr"/>
              <a:endParaRPr lang="en-US" dirty="0">
                <a:latin typeface="Garamond"/>
                <a:cs typeface="Garamond"/>
              </a:endParaRPr>
            </a:p>
          </p:txBody>
        </p:sp>
      </p:grpSp>
      <p:sp>
        <p:nvSpPr>
          <p:cNvPr id="60" name="TextBox 59"/>
          <p:cNvSpPr txBox="1"/>
          <p:nvPr/>
        </p:nvSpPr>
        <p:spPr>
          <a:xfrm>
            <a:off x="5699059" y="666690"/>
            <a:ext cx="2987741" cy="400110"/>
          </a:xfrm>
          <a:prstGeom prst="rect">
            <a:avLst/>
          </a:prstGeom>
          <a:noFill/>
        </p:spPr>
        <p:txBody>
          <a:bodyPr wrap="none" rtlCol="0">
            <a:spAutoFit/>
          </a:bodyPr>
          <a:lstStyle/>
          <a:p>
            <a:r>
              <a:rPr lang="en-US" sz="2000" dirty="0" smtClean="0"/>
              <a:t>Penn State (thin) Sandwich</a:t>
            </a:r>
            <a:endParaRPr lang="en-US" sz="2000" dirty="0"/>
          </a:p>
        </p:txBody>
      </p:sp>
      <p:sp>
        <p:nvSpPr>
          <p:cNvPr id="61" name="TextBox 60"/>
          <p:cNvSpPr txBox="1"/>
          <p:nvPr/>
        </p:nvSpPr>
        <p:spPr>
          <a:xfrm>
            <a:off x="7899739" y="3695581"/>
            <a:ext cx="634661" cy="800219"/>
          </a:xfrm>
          <a:prstGeom prst="rect">
            <a:avLst/>
          </a:prstGeom>
          <a:noFill/>
        </p:spPr>
        <p:txBody>
          <a:bodyPr wrap="none" rtlCol="0">
            <a:spAutoFit/>
          </a:bodyPr>
          <a:lstStyle/>
          <a:p>
            <a:endParaRPr lang="en-US" sz="1400" dirty="0" smtClean="0"/>
          </a:p>
          <a:p>
            <a:r>
              <a:rPr lang="en-US" sz="1400" dirty="0" err="1" smtClean="0"/>
              <a:t>Vycor</a:t>
            </a:r>
            <a:r>
              <a:rPr lang="en-US" sz="1400" dirty="0" smtClean="0"/>
              <a:t> </a:t>
            </a:r>
          </a:p>
          <a:p>
            <a:r>
              <a:rPr lang="en-US" dirty="0" smtClean="0"/>
              <a:t> </a:t>
            </a:r>
            <a:endParaRPr lang="en-US" dirty="0"/>
          </a:p>
        </p:txBody>
      </p:sp>
      <p:cxnSp>
        <p:nvCxnSpPr>
          <p:cNvPr id="63" name="Straight Arrow Connector 62"/>
          <p:cNvCxnSpPr/>
          <p:nvPr/>
        </p:nvCxnSpPr>
        <p:spPr>
          <a:xfrm flipH="1" flipV="1">
            <a:off x="7581900" y="3352800"/>
            <a:ext cx="495300" cy="609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6629400" y="3429000"/>
            <a:ext cx="612548" cy="1138984"/>
          </a:xfrm>
          <a:prstGeom prst="line">
            <a:avLst/>
          </a:prstGeom>
          <a:ln/>
        </p:spPr>
        <p:style>
          <a:lnRef idx="2">
            <a:schemeClr val="dk1"/>
          </a:lnRef>
          <a:fillRef idx="0">
            <a:schemeClr val="dk1"/>
          </a:fillRef>
          <a:effectRef idx="1">
            <a:schemeClr val="dk1"/>
          </a:effectRef>
          <a:fontRef idx="minor">
            <a:schemeClr val="tx1"/>
          </a:fontRef>
        </p:style>
      </p:cxnSp>
      <p:cxnSp>
        <p:nvCxnSpPr>
          <p:cNvPr id="74" name="Straight Connector 73"/>
          <p:cNvCxnSpPr/>
          <p:nvPr/>
        </p:nvCxnSpPr>
        <p:spPr>
          <a:xfrm>
            <a:off x="7315200" y="3429000"/>
            <a:ext cx="914400" cy="1138984"/>
          </a:xfrm>
          <a:prstGeom prst="line">
            <a:avLst/>
          </a:prstGeom>
          <a:ln/>
        </p:spPr>
        <p:style>
          <a:lnRef idx="2">
            <a:schemeClr val="dk1"/>
          </a:lnRef>
          <a:fillRef idx="0">
            <a:schemeClr val="dk1"/>
          </a:fillRef>
          <a:effectRef idx="1">
            <a:schemeClr val="dk1"/>
          </a:effectRef>
          <a:fontRef idx="minor">
            <a:schemeClr val="tx1"/>
          </a:fontRef>
        </p:style>
      </p:cxnSp>
      <p:sp>
        <p:nvSpPr>
          <p:cNvPr id="75" name="TextBox 74"/>
          <p:cNvSpPr txBox="1"/>
          <p:nvPr/>
        </p:nvSpPr>
        <p:spPr>
          <a:xfrm>
            <a:off x="6781800" y="5943600"/>
            <a:ext cx="1360181" cy="584775"/>
          </a:xfrm>
          <a:prstGeom prst="rect">
            <a:avLst/>
          </a:prstGeom>
          <a:noFill/>
        </p:spPr>
        <p:txBody>
          <a:bodyPr wrap="none" rtlCol="0">
            <a:spAutoFit/>
          </a:bodyPr>
          <a:lstStyle/>
          <a:p>
            <a:r>
              <a:rPr lang="en-US" sz="1600" dirty="0" smtClean="0"/>
              <a:t>Space for bulk</a:t>
            </a:r>
          </a:p>
          <a:p>
            <a:r>
              <a:rPr lang="en-US" sz="1600" dirty="0" smtClean="0"/>
              <a:t>solid </a:t>
            </a:r>
            <a:r>
              <a:rPr lang="en-US" sz="1600" baseline="30000" dirty="0" smtClean="0"/>
              <a:t>4</a:t>
            </a:r>
            <a:r>
              <a:rPr lang="en-US" sz="1600" dirty="0" smtClean="0"/>
              <a:t>He</a:t>
            </a:r>
            <a:endParaRPr lang="en-US" sz="1600" dirty="0"/>
          </a:p>
        </p:txBody>
      </p:sp>
      <p:cxnSp>
        <p:nvCxnSpPr>
          <p:cNvPr id="77" name="Straight Arrow Connector 76"/>
          <p:cNvCxnSpPr/>
          <p:nvPr/>
        </p:nvCxnSpPr>
        <p:spPr>
          <a:xfrm flipH="1" flipV="1">
            <a:off x="7461891" y="5563501"/>
            <a:ext cx="32391" cy="4455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304800" y="4771072"/>
            <a:ext cx="6300443" cy="2031325"/>
          </a:xfrm>
          <a:prstGeom prst="rect">
            <a:avLst/>
          </a:prstGeom>
          <a:noFill/>
        </p:spPr>
        <p:txBody>
          <a:bodyPr wrap="none" rtlCol="0">
            <a:spAutoFit/>
          </a:bodyPr>
          <a:lstStyle/>
          <a:p>
            <a:r>
              <a:rPr lang="en-US" dirty="0" smtClean="0"/>
              <a:t>Reproducible superfluid-like mass flow seen from 50 </a:t>
            </a:r>
            <a:r>
              <a:rPr lang="en-US" dirty="0" err="1" smtClean="0"/>
              <a:t>mK</a:t>
            </a:r>
            <a:r>
              <a:rPr lang="en-US" dirty="0"/>
              <a:t> </a:t>
            </a:r>
            <a:endParaRPr lang="en-US" dirty="0" smtClean="0"/>
          </a:p>
          <a:p>
            <a:r>
              <a:rPr lang="en-US" dirty="0" smtClean="0"/>
              <a:t>until the melting T.  T</a:t>
            </a:r>
            <a:r>
              <a:rPr lang="en-US" baseline="30000" dirty="0" smtClean="0"/>
              <a:t>3</a:t>
            </a:r>
            <a:r>
              <a:rPr lang="en-US" dirty="0" smtClean="0"/>
              <a:t> dependence is seen. </a:t>
            </a:r>
          </a:p>
          <a:p>
            <a:r>
              <a:rPr lang="en-US" dirty="0" smtClean="0"/>
              <a:t>Note: superfluid density of liquid </a:t>
            </a:r>
            <a:r>
              <a:rPr lang="en-US" baseline="30000" dirty="0" smtClean="0"/>
              <a:t>4</a:t>
            </a:r>
            <a:r>
              <a:rPr lang="en-US" dirty="0" smtClean="0"/>
              <a:t>He shows T</a:t>
            </a:r>
            <a:r>
              <a:rPr lang="en-US" baseline="30000" dirty="0" smtClean="0"/>
              <a:t>4</a:t>
            </a:r>
            <a:r>
              <a:rPr lang="en-US" dirty="0" smtClean="0"/>
              <a:t> dependence.</a:t>
            </a:r>
          </a:p>
          <a:p>
            <a:endParaRPr lang="en-US" dirty="0"/>
          </a:p>
          <a:p>
            <a:r>
              <a:rPr lang="en-US" dirty="0" smtClean="0"/>
              <a:t>Flow rate decreases with pressure but measureable up to 31 bar. </a:t>
            </a:r>
          </a:p>
          <a:p>
            <a:r>
              <a:rPr lang="en-US" dirty="0" smtClean="0"/>
              <a:t>Flow rate is ~ 100 times larger than that found at </a:t>
            </a:r>
            <a:r>
              <a:rPr lang="en-US" dirty="0" err="1" smtClean="0"/>
              <a:t>Umass</a:t>
            </a:r>
            <a:r>
              <a:rPr lang="en-US" dirty="0" smtClean="0"/>
              <a:t>.</a:t>
            </a:r>
          </a:p>
          <a:p>
            <a:endParaRPr lang="en-US" dirty="0"/>
          </a:p>
        </p:txBody>
      </p:sp>
      <p:sp>
        <p:nvSpPr>
          <p:cNvPr id="2" name="TextBox 1"/>
          <p:cNvSpPr txBox="1"/>
          <p:nvPr/>
        </p:nvSpPr>
        <p:spPr>
          <a:xfrm>
            <a:off x="2971800" y="2743200"/>
            <a:ext cx="410690" cy="369332"/>
          </a:xfrm>
          <a:prstGeom prst="rect">
            <a:avLst/>
          </a:prstGeom>
          <a:noFill/>
        </p:spPr>
        <p:txBody>
          <a:bodyPr wrap="none" rtlCol="0">
            <a:spAutoFit/>
          </a:bodyPr>
          <a:lstStyle/>
          <a:p>
            <a:r>
              <a:rPr lang="en-US" dirty="0" smtClean="0"/>
              <a:t>T</a:t>
            </a:r>
            <a:r>
              <a:rPr lang="en-US" baseline="30000" dirty="0" smtClean="0"/>
              <a:t> 3</a:t>
            </a:r>
            <a:endParaRPr lang="en-US" baseline="30000" dirty="0"/>
          </a:p>
        </p:txBody>
      </p:sp>
      <p:cxnSp>
        <p:nvCxnSpPr>
          <p:cNvPr id="4" name="Straight Arrow Connector 3"/>
          <p:cNvCxnSpPr/>
          <p:nvPr/>
        </p:nvCxnSpPr>
        <p:spPr>
          <a:xfrm flipH="1">
            <a:off x="2850126" y="3048000"/>
            <a:ext cx="197874"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08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66892"/>
            <a:ext cx="8534400" cy="5816977"/>
          </a:xfrm>
          <a:prstGeom prst="rect">
            <a:avLst/>
          </a:prstGeom>
        </p:spPr>
        <p:txBody>
          <a:bodyPr wrap="square">
            <a:spAutoFit/>
          </a:bodyPr>
          <a:lstStyle/>
          <a:p>
            <a:r>
              <a:rPr lang="en-US" sz="2800" b="1" dirty="0"/>
              <a:t>GRAND CHALLENGES IN QUANTUM FLUIDS AND SOLIDS</a:t>
            </a:r>
            <a:endParaRPr lang="en-US" sz="2800" dirty="0"/>
          </a:p>
          <a:p>
            <a:pPr fontAlgn="base"/>
            <a:r>
              <a:rPr lang="en-US" b="1" dirty="0"/>
              <a:t>  </a:t>
            </a:r>
            <a:endParaRPr lang="en-US" dirty="0"/>
          </a:p>
          <a:p>
            <a:pPr fontAlgn="base"/>
            <a:r>
              <a:rPr lang="en-US" sz="2400" b="1" dirty="0"/>
              <a:t>Workshop Motivation</a:t>
            </a:r>
            <a:endParaRPr lang="en-US" sz="2400" dirty="0"/>
          </a:p>
          <a:p>
            <a:pPr fontAlgn="base"/>
            <a:r>
              <a:rPr lang="en-US" sz="2400" dirty="0"/>
              <a:t>The study of quantum fluids and solids (QFS) has and continues to play a pivotal role in the development of key concepts and ushering paradigm shifts in quantum many body physics in the condensed phases. This workshop aims to build a roadmap to meet the grand challenges of the field and to facilitate the interaction among the QFS and neighboring communities for concerted studies of the many exciting phenomena emerging across these disciplines. </a:t>
            </a:r>
            <a:endParaRPr lang="en-US" sz="2400" dirty="0" smtClean="0"/>
          </a:p>
          <a:p>
            <a:pPr fontAlgn="base"/>
            <a:r>
              <a:rPr lang="en-US" dirty="0"/>
              <a:t> </a:t>
            </a:r>
            <a:endParaRPr lang="en-US" dirty="0" smtClean="0"/>
          </a:p>
          <a:p>
            <a:pPr fontAlgn="base"/>
            <a:r>
              <a:rPr lang="en-US" sz="2400" b="1" dirty="0" smtClean="0"/>
              <a:t>Attendance</a:t>
            </a:r>
          </a:p>
          <a:p>
            <a:pPr fontAlgn="base"/>
            <a:r>
              <a:rPr lang="en-US" sz="2400" dirty="0" smtClean="0"/>
              <a:t>68, multi-generational ( with 18 post-docs and graduate students)</a:t>
            </a:r>
          </a:p>
          <a:p>
            <a:pPr fontAlgn="base"/>
            <a:r>
              <a:rPr lang="en-US" sz="2400" dirty="0" smtClean="0"/>
              <a:t>and multi-national ( US, Canada, UK, France, Germany, Japan, Korea and China)</a:t>
            </a:r>
            <a:endParaRPr lang="en-US" sz="2400" dirty="0"/>
          </a:p>
          <a:p>
            <a:pPr fontAlgn="base"/>
            <a:endParaRPr lang="en-US" sz="2000" b="1" dirty="0"/>
          </a:p>
        </p:txBody>
      </p:sp>
    </p:spTree>
    <p:extLst>
      <p:ext uri="{BB962C8B-B14F-4D97-AF65-F5344CB8AC3E}">
        <p14:creationId xmlns:p14="http://schemas.microsoft.com/office/powerpoint/2010/main" val="395954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9067800" cy="5632311"/>
          </a:xfrm>
          <a:prstGeom prst="rect">
            <a:avLst/>
          </a:prstGeom>
        </p:spPr>
        <p:txBody>
          <a:bodyPr wrap="square">
            <a:spAutoFit/>
          </a:bodyPr>
          <a:lstStyle/>
          <a:p>
            <a:r>
              <a:rPr lang="en-US" sz="2000" b="1" dirty="0" smtClean="0"/>
              <a:t>Program</a:t>
            </a:r>
            <a:endParaRPr lang="en-US" sz="2000" dirty="0"/>
          </a:p>
          <a:p>
            <a:r>
              <a:rPr lang="en-US" sz="2000" b="1" dirty="0"/>
              <a:t> </a:t>
            </a:r>
            <a:endParaRPr lang="en-US" sz="2000" dirty="0"/>
          </a:p>
          <a:p>
            <a:r>
              <a:rPr lang="en-US" sz="2000" b="1" dirty="0" smtClean="0"/>
              <a:t>SESSION </a:t>
            </a:r>
            <a:r>
              <a:rPr lang="en-US" sz="2000" b="1" dirty="0"/>
              <a:t>I: Superfluid Helium as Model Systems for Quantum Information </a:t>
            </a:r>
            <a:endParaRPr lang="en-US" sz="2000" b="1" dirty="0" smtClean="0"/>
          </a:p>
          <a:p>
            <a:r>
              <a:rPr lang="en-US" sz="2000" b="1" dirty="0" smtClean="0"/>
              <a:t>and </a:t>
            </a:r>
            <a:r>
              <a:rPr lang="en-US" sz="2000" b="1" dirty="0"/>
              <a:t>Quantum Computation, Quantum Gases</a:t>
            </a:r>
            <a:endParaRPr lang="en-US" sz="2000" dirty="0"/>
          </a:p>
          <a:p>
            <a:r>
              <a:rPr lang="en-US" sz="2000" i="1" dirty="0" smtClean="0">
                <a:solidFill>
                  <a:srgbClr val="00B050"/>
                </a:solidFill>
              </a:rPr>
              <a:t>*</a:t>
            </a:r>
            <a:r>
              <a:rPr lang="en-US" sz="2000" i="1" dirty="0" smtClean="0">
                <a:solidFill>
                  <a:srgbClr val="0070C0"/>
                </a:solidFill>
              </a:rPr>
              <a:t>Electrons </a:t>
            </a:r>
            <a:r>
              <a:rPr lang="en-US" sz="2000" i="1" dirty="0">
                <a:solidFill>
                  <a:srgbClr val="0070C0"/>
                </a:solidFill>
              </a:rPr>
              <a:t>on Helium Surface</a:t>
            </a:r>
            <a:r>
              <a:rPr lang="en-US" sz="2000" dirty="0"/>
              <a:t>:  Steve Lyon (docent</a:t>
            </a:r>
            <a:r>
              <a:rPr lang="en-US" sz="2000" dirty="0" smtClean="0"/>
              <a:t>) </a:t>
            </a:r>
          </a:p>
          <a:p>
            <a:r>
              <a:rPr lang="en-US" sz="2000" dirty="0" smtClean="0"/>
              <a:t>M.I</a:t>
            </a:r>
            <a:r>
              <a:rPr lang="en-US" sz="2000" dirty="0"/>
              <a:t>. </a:t>
            </a:r>
            <a:r>
              <a:rPr lang="en-US" sz="2000" dirty="0" err="1"/>
              <a:t>Dykman</a:t>
            </a:r>
            <a:r>
              <a:rPr lang="en-US" sz="2000" dirty="0"/>
              <a:t> , Paul </a:t>
            </a:r>
            <a:r>
              <a:rPr lang="en-US" sz="2000" dirty="0" err="1"/>
              <a:t>Leiderer</a:t>
            </a:r>
            <a:r>
              <a:rPr lang="en-US" sz="2000" dirty="0"/>
              <a:t>, Johannes </a:t>
            </a:r>
            <a:r>
              <a:rPr lang="en-US" sz="2000" dirty="0" err="1"/>
              <a:t>Pollanen</a:t>
            </a:r>
            <a:r>
              <a:rPr lang="en-US" sz="2000" dirty="0"/>
              <a:t>, and David </a:t>
            </a:r>
            <a:r>
              <a:rPr lang="en-US" sz="2000" dirty="0" smtClean="0"/>
              <a:t>Schuster </a:t>
            </a:r>
            <a:endParaRPr lang="en-US" sz="2000" dirty="0"/>
          </a:p>
          <a:p>
            <a:r>
              <a:rPr lang="en-US" sz="2000" i="1" dirty="0" smtClean="0">
                <a:solidFill>
                  <a:srgbClr val="0070C0"/>
                </a:solidFill>
              </a:rPr>
              <a:t>Micromechanical </a:t>
            </a:r>
            <a:r>
              <a:rPr lang="en-US" sz="2000" i="1" dirty="0">
                <a:solidFill>
                  <a:srgbClr val="0070C0"/>
                </a:solidFill>
              </a:rPr>
              <a:t>Oscillators</a:t>
            </a:r>
            <a:r>
              <a:rPr lang="en-US" sz="2000" dirty="0"/>
              <a:t>:  John Davis (docent) </a:t>
            </a:r>
            <a:r>
              <a:rPr lang="en-US" sz="2000" dirty="0" smtClean="0"/>
              <a:t>    </a:t>
            </a:r>
            <a:r>
              <a:rPr lang="en-US" sz="2000" dirty="0" smtClean="0">
                <a:solidFill>
                  <a:srgbClr val="00B050"/>
                </a:solidFill>
              </a:rPr>
              <a:t>[ Keith Schwab]</a:t>
            </a:r>
            <a:endParaRPr lang="en-US" sz="2000" dirty="0">
              <a:solidFill>
                <a:srgbClr val="00B050"/>
              </a:solidFill>
            </a:endParaRPr>
          </a:p>
          <a:p>
            <a:r>
              <a:rPr lang="en-US" sz="2000" dirty="0"/>
              <a:t>Keith Schwab and Eddy </a:t>
            </a:r>
            <a:r>
              <a:rPr lang="en-US" sz="2000" dirty="0" smtClean="0"/>
              <a:t>Collin         </a:t>
            </a:r>
            <a:endParaRPr lang="en-US" sz="2000" dirty="0"/>
          </a:p>
          <a:p>
            <a:r>
              <a:rPr lang="en-US" sz="2000" i="1" dirty="0" smtClean="0">
                <a:solidFill>
                  <a:srgbClr val="0070C0"/>
                </a:solidFill>
              </a:rPr>
              <a:t>Gold </a:t>
            </a:r>
            <a:r>
              <a:rPr lang="en-US" sz="2000" i="1" dirty="0">
                <a:solidFill>
                  <a:srgbClr val="0070C0"/>
                </a:solidFill>
              </a:rPr>
              <a:t>Gases</a:t>
            </a:r>
            <a:r>
              <a:rPr lang="en-US" sz="2000" dirty="0"/>
              <a:t>:  Jason Ho (docent)</a:t>
            </a:r>
          </a:p>
          <a:p>
            <a:r>
              <a:rPr lang="en-US" sz="2000" dirty="0"/>
              <a:t>Wolfgang </a:t>
            </a:r>
            <a:r>
              <a:rPr lang="en-US" sz="2000" dirty="0" err="1"/>
              <a:t>Ketterle</a:t>
            </a:r>
            <a:r>
              <a:rPr lang="en-US" sz="2000" dirty="0"/>
              <a:t>, Brian Demarco and David Weiss</a:t>
            </a:r>
          </a:p>
          <a:p>
            <a:r>
              <a:rPr lang="en-US" sz="2000" dirty="0"/>
              <a:t> </a:t>
            </a:r>
          </a:p>
          <a:p>
            <a:r>
              <a:rPr lang="en-US" sz="2000" b="1" dirty="0"/>
              <a:t>SESSION II: One and Two Dimensional Helium Systems</a:t>
            </a:r>
            <a:endParaRPr lang="en-US" sz="2000" dirty="0"/>
          </a:p>
          <a:p>
            <a:r>
              <a:rPr lang="en-US" sz="2000" dirty="0"/>
              <a:t> </a:t>
            </a:r>
            <a:r>
              <a:rPr lang="en-US" sz="2000" dirty="0" smtClean="0">
                <a:solidFill>
                  <a:srgbClr val="00B050"/>
                </a:solidFill>
              </a:rPr>
              <a:t>*</a:t>
            </a:r>
            <a:r>
              <a:rPr lang="en-US" sz="2000" i="1" dirty="0" smtClean="0">
                <a:solidFill>
                  <a:srgbClr val="0070C0"/>
                </a:solidFill>
              </a:rPr>
              <a:t>2D </a:t>
            </a:r>
            <a:r>
              <a:rPr lang="en-US" sz="2000" i="1" dirty="0">
                <a:solidFill>
                  <a:srgbClr val="0070C0"/>
                </a:solidFill>
              </a:rPr>
              <a:t>3He and 4He Films</a:t>
            </a:r>
            <a:r>
              <a:rPr lang="en-US" sz="2000" i="1" dirty="0"/>
              <a:t>:  John Saunders (docent</a:t>
            </a:r>
            <a:r>
              <a:rPr lang="en-US" sz="2000" i="1" dirty="0" smtClean="0"/>
              <a:t>) </a:t>
            </a:r>
          </a:p>
          <a:p>
            <a:r>
              <a:rPr lang="en-US" sz="2000" dirty="0" smtClean="0"/>
              <a:t>Hiroshi </a:t>
            </a:r>
            <a:r>
              <a:rPr lang="en-US" sz="2000" dirty="0"/>
              <a:t>Fukuyama and Jan </a:t>
            </a:r>
            <a:r>
              <a:rPr lang="en-US" sz="2000" dirty="0" err="1"/>
              <a:t>Nyeki</a:t>
            </a:r>
            <a:endParaRPr lang="en-US" sz="2000" dirty="0"/>
          </a:p>
          <a:p>
            <a:r>
              <a:rPr lang="en-US" sz="2000" i="1" dirty="0" smtClean="0">
                <a:solidFill>
                  <a:srgbClr val="0070C0"/>
                </a:solidFill>
              </a:rPr>
              <a:t>1D </a:t>
            </a:r>
            <a:r>
              <a:rPr lang="en-US" sz="2000" i="1" dirty="0">
                <a:solidFill>
                  <a:srgbClr val="0070C0"/>
                </a:solidFill>
              </a:rPr>
              <a:t>Helium Systems:  </a:t>
            </a:r>
            <a:r>
              <a:rPr lang="en-US" sz="2000" i="1" dirty="0"/>
              <a:t>Adrian Del Maestro (docent)</a:t>
            </a:r>
            <a:endParaRPr lang="en-US" sz="2000" dirty="0"/>
          </a:p>
          <a:p>
            <a:r>
              <a:rPr lang="en-US" sz="2000" dirty="0"/>
              <a:t>Guillaume Gervais, Peter </a:t>
            </a:r>
            <a:r>
              <a:rPr lang="en-US" sz="2000" dirty="0" err="1"/>
              <a:t>Taborek</a:t>
            </a:r>
            <a:r>
              <a:rPr lang="en-US" sz="2000" dirty="0"/>
              <a:t> and Junko </a:t>
            </a:r>
            <a:r>
              <a:rPr lang="en-US" sz="2000" dirty="0" err="1"/>
              <a:t>Taniguichi</a:t>
            </a:r>
            <a:endParaRPr lang="en-US" sz="2000" dirty="0"/>
          </a:p>
          <a:p>
            <a:r>
              <a:rPr lang="en-US" sz="2000" i="1" dirty="0" smtClean="0">
                <a:solidFill>
                  <a:srgbClr val="00B050"/>
                </a:solidFill>
              </a:rPr>
              <a:t>*</a:t>
            </a:r>
            <a:r>
              <a:rPr lang="en-US" sz="2000" i="1" dirty="0" err="1" smtClean="0">
                <a:solidFill>
                  <a:srgbClr val="0070C0"/>
                </a:solidFill>
              </a:rPr>
              <a:t>Superflow</a:t>
            </a:r>
            <a:r>
              <a:rPr lang="en-US" sz="2000" i="1" dirty="0" smtClean="0">
                <a:solidFill>
                  <a:srgbClr val="0070C0"/>
                </a:solidFill>
              </a:rPr>
              <a:t> </a:t>
            </a:r>
            <a:r>
              <a:rPr lang="en-US" sz="2000" i="1" dirty="0">
                <a:solidFill>
                  <a:srgbClr val="0070C0"/>
                </a:solidFill>
              </a:rPr>
              <a:t>in Solid Helium</a:t>
            </a:r>
            <a:r>
              <a:rPr lang="en-US" sz="2000" i="1" dirty="0"/>
              <a:t>:  E. Kim (docent</a:t>
            </a:r>
            <a:r>
              <a:rPr lang="en-US" sz="2000" i="1" dirty="0" smtClean="0"/>
              <a:t>) </a:t>
            </a:r>
          </a:p>
          <a:p>
            <a:r>
              <a:rPr lang="en-US" sz="2000" dirty="0" smtClean="0"/>
              <a:t>Bob </a:t>
            </a:r>
            <a:r>
              <a:rPr lang="en-US" sz="2000" dirty="0" err="1"/>
              <a:t>Hallock</a:t>
            </a:r>
            <a:r>
              <a:rPr lang="en-US" sz="2000" dirty="0"/>
              <a:t>, John Beamish and A. </a:t>
            </a:r>
            <a:r>
              <a:rPr lang="en-US" sz="2000" dirty="0" err="1"/>
              <a:t>Kuklov</a:t>
            </a:r>
            <a:endParaRPr lang="en-US" sz="2000" dirty="0"/>
          </a:p>
        </p:txBody>
      </p:sp>
    </p:spTree>
    <p:extLst>
      <p:ext uri="{BB962C8B-B14F-4D97-AF65-F5344CB8AC3E}">
        <p14:creationId xmlns:p14="http://schemas.microsoft.com/office/powerpoint/2010/main" val="489139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88288"/>
            <a:ext cx="9448800" cy="5940088"/>
          </a:xfrm>
          <a:prstGeom prst="rect">
            <a:avLst/>
          </a:prstGeom>
        </p:spPr>
        <p:txBody>
          <a:bodyPr wrap="square">
            <a:spAutoFit/>
          </a:bodyPr>
          <a:lstStyle/>
          <a:p>
            <a:r>
              <a:rPr lang="en-US" sz="2000" b="1" dirty="0"/>
              <a:t>SESSION III: Quantum Turbulence and Emergent Phenomena</a:t>
            </a:r>
            <a:endParaRPr lang="en-US" sz="2000" dirty="0"/>
          </a:p>
          <a:p>
            <a:r>
              <a:rPr lang="en-US" sz="2000" dirty="0"/>
              <a:t> </a:t>
            </a:r>
            <a:r>
              <a:rPr lang="en-US" sz="2000" i="1" dirty="0" smtClean="0">
                <a:solidFill>
                  <a:srgbClr val="0070C0"/>
                </a:solidFill>
              </a:rPr>
              <a:t>Quantum </a:t>
            </a:r>
            <a:r>
              <a:rPr lang="en-US" sz="2000" i="1" dirty="0">
                <a:solidFill>
                  <a:srgbClr val="0070C0"/>
                </a:solidFill>
              </a:rPr>
              <a:t>Turbulence</a:t>
            </a:r>
            <a:r>
              <a:rPr lang="en-US" sz="2000" i="1" dirty="0"/>
              <a:t>:  George Pickett (docent)</a:t>
            </a:r>
            <a:endParaRPr lang="en-US" sz="2000" dirty="0"/>
          </a:p>
          <a:p>
            <a:r>
              <a:rPr lang="en-US" sz="2000" dirty="0"/>
              <a:t>Daniel Lathrop, A. </a:t>
            </a:r>
            <a:r>
              <a:rPr lang="en-US" sz="2000" dirty="0" err="1"/>
              <a:t>Golov</a:t>
            </a:r>
            <a:r>
              <a:rPr lang="en-US" sz="2000" dirty="0"/>
              <a:t>, V.B. </a:t>
            </a:r>
            <a:r>
              <a:rPr lang="en-US" sz="2000" dirty="0" err="1"/>
              <a:t>Eltsov</a:t>
            </a:r>
            <a:r>
              <a:rPr lang="en-US" sz="2000" dirty="0"/>
              <a:t> and Wei </a:t>
            </a:r>
            <a:r>
              <a:rPr lang="en-US" sz="2000" dirty="0" err="1"/>
              <a:t>Guo</a:t>
            </a:r>
            <a:endParaRPr lang="en-US" sz="2000" dirty="0"/>
          </a:p>
          <a:p>
            <a:r>
              <a:rPr lang="en-US" sz="2000" dirty="0"/>
              <a:t> </a:t>
            </a:r>
            <a:r>
              <a:rPr lang="en-US" sz="2000" i="1" dirty="0" smtClean="0">
                <a:solidFill>
                  <a:srgbClr val="0070C0"/>
                </a:solidFill>
              </a:rPr>
              <a:t>Emergent </a:t>
            </a:r>
            <a:r>
              <a:rPr lang="en-US" sz="2000" i="1" dirty="0">
                <a:solidFill>
                  <a:srgbClr val="0070C0"/>
                </a:solidFill>
              </a:rPr>
              <a:t>Phenomena</a:t>
            </a:r>
            <a:r>
              <a:rPr lang="en-US" sz="2000" i="1" dirty="0"/>
              <a:t>:  Frank </a:t>
            </a:r>
            <a:r>
              <a:rPr lang="en-US" sz="2000" i="1" dirty="0" err="1"/>
              <a:t>Gasparini</a:t>
            </a:r>
            <a:r>
              <a:rPr lang="en-US" sz="2000" i="1" dirty="0"/>
              <a:t> (docent)</a:t>
            </a:r>
            <a:endParaRPr lang="en-US" sz="2000" dirty="0"/>
          </a:p>
          <a:p>
            <a:r>
              <a:rPr lang="en-US" sz="2000" dirty="0" err="1"/>
              <a:t>Eckhard</a:t>
            </a:r>
            <a:r>
              <a:rPr lang="en-US" sz="2000" dirty="0"/>
              <a:t> </a:t>
            </a:r>
            <a:r>
              <a:rPr lang="en-US" sz="2000" dirty="0" err="1"/>
              <a:t>Krotscheck</a:t>
            </a:r>
            <a:r>
              <a:rPr lang="en-US" sz="2000" dirty="0"/>
              <a:t>, Humphrey Maris and Andrey </a:t>
            </a:r>
            <a:r>
              <a:rPr lang="en-US" sz="2000" dirty="0" err="1"/>
              <a:t>Vilesov</a:t>
            </a:r>
            <a:endParaRPr lang="en-US" sz="2000" dirty="0"/>
          </a:p>
          <a:p>
            <a:r>
              <a:rPr lang="en-US" sz="2000" dirty="0"/>
              <a:t> </a:t>
            </a:r>
          </a:p>
          <a:p>
            <a:r>
              <a:rPr lang="en-US" sz="2000" b="1" dirty="0"/>
              <a:t>SESSION IV: Superfluid </a:t>
            </a:r>
            <a:r>
              <a:rPr lang="en-US" sz="2000" b="1" dirty="0" smtClean="0"/>
              <a:t>He-3      </a:t>
            </a:r>
            <a:r>
              <a:rPr lang="en-US" sz="2000" dirty="0" smtClean="0">
                <a:solidFill>
                  <a:srgbClr val="00B050"/>
                </a:solidFill>
              </a:rPr>
              <a:t>[Bill </a:t>
            </a:r>
            <a:r>
              <a:rPr lang="en-US" sz="2000" dirty="0" err="1" smtClean="0">
                <a:solidFill>
                  <a:srgbClr val="00B050"/>
                </a:solidFill>
              </a:rPr>
              <a:t>Halperin</a:t>
            </a:r>
            <a:r>
              <a:rPr lang="en-US" sz="2000" dirty="0" smtClean="0">
                <a:solidFill>
                  <a:srgbClr val="00B050"/>
                </a:solidFill>
              </a:rPr>
              <a:t>]</a:t>
            </a:r>
            <a:endParaRPr lang="en-US" sz="2000" dirty="0">
              <a:solidFill>
                <a:srgbClr val="00B050"/>
              </a:solidFill>
            </a:endParaRPr>
          </a:p>
          <a:p>
            <a:r>
              <a:rPr lang="en-US" sz="2000" i="1" dirty="0" smtClean="0">
                <a:solidFill>
                  <a:srgbClr val="0070C0"/>
                </a:solidFill>
              </a:rPr>
              <a:t>Topological </a:t>
            </a:r>
            <a:r>
              <a:rPr lang="en-US" sz="2000" i="1" dirty="0">
                <a:solidFill>
                  <a:srgbClr val="0070C0"/>
                </a:solidFill>
              </a:rPr>
              <a:t>Order and </a:t>
            </a:r>
            <a:r>
              <a:rPr lang="en-US" sz="2000" i="1" dirty="0" err="1">
                <a:solidFill>
                  <a:srgbClr val="0070C0"/>
                </a:solidFill>
              </a:rPr>
              <a:t>Majorana</a:t>
            </a:r>
            <a:r>
              <a:rPr lang="en-US" sz="2000" i="1" dirty="0">
                <a:solidFill>
                  <a:srgbClr val="0070C0"/>
                </a:solidFill>
              </a:rPr>
              <a:t> Fermion</a:t>
            </a:r>
            <a:r>
              <a:rPr lang="en-US" sz="2000" i="1" dirty="0"/>
              <a:t>:  Jim </a:t>
            </a:r>
            <a:r>
              <a:rPr lang="en-US" sz="2000" i="1" dirty="0" err="1"/>
              <a:t>Sauls</a:t>
            </a:r>
            <a:r>
              <a:rPr lang="en-US" sz="2000" i="1" dirty="0"/>
              <a:t> (docent)</a:t>
            </a:r>
            <a:endParaRPr lang="en-US" sz="2000" dirty="0"/>
          </a:p>
          <a:p>
            <a:r>
              <a:rPr lang="en-US" sz="2000" dirty="0" err="1"/>
              <a:t>Sukbum</a:t>
            </a:r>
            <a:r>
              <a:rPr lang="en-US" sz="2000" dirty="0"/>
              <a:t> Chung, A. </a:t>
            </a:r>
            <a:r>
              <a:rPr lang="en-US" sz="2000" dirty="0" err="1"/>
              <a:t>Vorontsov</a:t>
            </a:r>
            <a:r>
              <a:rPr lang="en-US" sz="2000" dirty="0"/>
              <a:t>, and Takeshi </a:t>
            </a:r>
            <a:r>
              <a:rPr lang="en-US" sz="2000" dirty="0" err="1"/>
              <a:t>Mizushima</a:t>
            </a:r>
            <a:endParaRPr lang="en-US" sz="2000" dirty="0"/>
          </a:p>
          <a:p>
            <a:r>
              <a:rPr lang="en-US" sz="2000" i="1" dirty="0">
                <a:solidFill>
                  <a:srgbClr val="0070C0"/>
                </a:solidFill>
              </a:rPr>
              <a:t>E</a:t>
            </a:r>
            <a:r>
              <a:rPr lang="en-US" sz="2000" i="1" dirty="0" smtClean="0">
                <a:solidFill>
                  <a:srgbClr val="0070C0"/>
                </a:solidFill>
              </a:rPr>
              <a:t>xperimental </a:t>
            </a:r>
            <a:r>
              <a:rPr lang="en-US" sz="2000" i="1" dirty="0">
                <a:solidFill>
                  <a:srgbClr val="0070C0"/>
                </a:solidFill>
              </a:rPr>
              <a:t>Search for </a:t>
            </a:r>
            <a:r>
              <a:rPr lang="en-US" sz="2000" i="1" dirty="0" err="1">
                <a:solidFill>
                  <a:srgbClr val="0070C0"/>
                </a:solidFill>
              </a:rPr>
              <a:t>Majorana</a:t>
            </a:r>
            <a:r>
              <a:rPr lang="en-US" sz="2000" i="1" dirty="0">
                <a:solidFill>
                  <a:srgbClr val="0070C0"/>
                </a:solidFill>
              </a:rPr>
              <a:t> Fermion in He-3</a:t>
            </a:r>
            <a:r>
              <a:rPr lang="en-US" sz="2000" i="1" dirty="0"/>
              <a:t>:  Bill </a:t>
            </a:r>
            <a:r>
              <a:rPr lang="en-US" sz="2000" i="1" dirty="0" err="1" smtClean="0"/>
              <a:t>Halperin</a:t>
            </a:r>
            <a:r>
              <a:rPr lang="en-US" sz="2000" i="1" dirty="0"/>
              <a:t> </a:t>
            </a:r>
            <a:r>
              <a:rPr lang="en-US" sz="2000" i="1" dirty="0" smtClean="0"/>
              <a:t>(docent</a:t>
            </a:r>
            <a:r>
              <a:rPr lang="en-US" sz="2000" i="1" dirty="0"/>
              <a:t>)</a:t>
            </a:r>
            <a:endParaRPr lang="en-US" sz="2000" dirty="0"/>
          </a:p>
          <a:p>
            <a:r>
              <a:rPr lang="en-US" sz="2000" dirty="0"/>
              <a:t>Ryuji Nomura, Seamus Davis and John Saunders</a:t>
            </a:r>
          </a:p>
          <a:p>
            <a:r>
              <a:rPr lang="en-US" sz="2000" i="1" dirty="0" smtClean="0">
                <a:solidFill>
                  <a:srgbClr val="0070C0"/>
                </a:solidFill>
              </a:rPr>
              <a:t>Effects </a:t>
            </a:r>
            <a:r>
              <a:rPr lang="en-US" sz="2000" i="1" dirty="0">
                <a:solidFill>
                  <a:srgbClr val="0070C0"/>
                </a:solidFill>
              </a:rPr>
              <a:t>of Disorder and Confinement</a:t>
            </a:r>
            <a:r>
              <a:rPr lang="en-US" sz="2000" i="1" dirty="0"/>
              <a:t>:  </a:t>
            </a:r>
            <a:r>
              <a:rPr lang="en-US" sz="2000" i="1" dirty="0" err="1"/>
              <a:t>Yoonseok</a:t>
            </a:r>
            <a:r>
              <a:rPr lang="en-US" sz="2000" i="1" dirty="0"/>
              <a:t> Lee (docent)</a:t>
            </a:r>
            <a:endParaRPr lang="en-US" sz="2000" dirty="0"/>
          </a:p>
          <a:p>
            <a:r>
              <a:rPr lang="en-US" sz="2000" dirty="0"/>
              <a:t>Vladimir V. </a:t>
            </a:r>
            <a:r>
              <a:rPr lang="en-US" sz="2000" dirty="0" err="1"/>
              <a:t>Dmitriev</a:t>
            </a:r>
            <a:r>
              <a:rPr lang="en-US" sz="2000" dirty="0"/>
              <a:t>, Richard Haley and </a:t>
            </a:r>
            <a:r>
              <a:rPr lang="en-US" sz="2000" dirty="0" err="1"/>
              <a:t>Jeevak</a:t>
            </a:r>
            <a:r>
              <a:rPr lang="en-US" sz="2000" dirty="0"/>
              <a:t> </a:t>
            </a:r>
            <a:r>
              <a:rPr lang="en-US" sz="2000" dirty="0" err="1"/>
              <a:t>Parpia</a:t>
            </a:r>
            <a:endParaRPr lang="en-US" sz="2000" dirty="0"/>
          </a:p>
          <a:p>
            <a:r>
              <a:rPr lang="en-US" sz="2000" dirty="0"/>
              <a:t> </a:t>
            </a:r>
          </a:p>
          <a:p>
            <a:r>
              <a:rPr lang="en-US" sz="2000" b="1" dirty="0"/>
              <a:t>SESSION V: Roadmap to Meet Grand Challenges</a:t>
            </a:r>
            <a:endParaRPr lang="en-US" sz="2000" dirty="0"/>
          </a:p>
          <a:p>
            <a:r>
              <a:rPr lang="en-US" sz="2000" i="1" dirty="0" smtClean="0">
                <a:solidFill>
                  <a:srgbClr val="0070C0"/>
                </a:solidFill>
              </a:rPr>
              <a:t>Summary </a:t>
            </a:r>
            <a:r>
              <a:rPr lang="en-US" sz="2000" i="1" dirty="0">
                <a:solidFill>
                  <a:srgbClr val="0070C0"/>
                </a:solidFill>
              </a:rPr>
              <a:t>of Scientific Opportunities:  </a:t>
            </a:r>
            <a:r>
              <a:rPr lang="en-US" sz="2000" i="1" dirty="0" err="1"/>
              <a:t>Yoonseok</a:t>
            </a:r>
            <a:r>
              <a:rPr lang="en-US" sz="2000" i="1" dirty="0"/>
              <a:t> Lee (docent)</a:t>
            </a:r>
            <a:endParaRPr lang="en-US" sz="2000" dirty="0"/>
          </a:p>
          <a:p>
            <a:r>
              <a:rPr lang="en-US" sz="2000" dirty="0"/>
              <a:t>Wolfgang </a:t>
            </a:r>
            <a:r>
              <a:rPr lang="en-US" sz="2000" dirty="0" err="1"/>
              <a:t>Ketterle</a:t>
            </a:r>
            <a:r>
              <a:rPr lang="en-US" sz="2000" dirty="0"/>
              <a:t>, Tony Leggett, David Lee and George Pickett</a:t>
            </a:r>
          </a:p>
          <a:p>
            <a:r>
              <a:rPr lang="en-US" sz="2000" dirty="0">
                <a:solidFill>
                  <a:srgbClr val="0070C0"/>
                </a:solidFill>
              </a:rPr>
              <a:t> </a:t>
            </a:r>
            <a:r>
              <a:rPr lang="en-US" sz="2000" i="1" dirty="0" smtClean="0">
                <a:solidFill>
                  <a:srgbClr val="0070C0"/>
                </a:solidFill>
              </a:rPr>
              <a:t>Outreach </a:t>
            </a:r>
            <a:r>
              <a:rPr lang="en-US" sz="2000" i="1" dirty="0">
                <a:solidFill>
                  <a:srgbClr val="0070C0"/>
                </a:solidFill>
              </a:rPr>
              <a:t>to Stakeholders:  </a:t>
            </a:r>
            <a:r>
              <a:rPr lang="en-US" sz="2000" i="1" dirty="0"/>
              <a:t>Bill </a:t>
            </a:r>
            <a:r>
              <a:rPr lang="en-US" sz="2000" i="1" dirty="0" err="1"/>
              <a:t>Halperin</a:t>
            </a:r>
            <a:r>
              <a:rPr lang="en-US" sz="2000" i="1" dirty="0"/>
              <a:t> (Coordinator)</a:t>
            </a:r>
            <a:endParaRPr lang="en-US" sz="2000" dirty="0"/>
          </a:p>
          <a:p>
            <a:r>
              <a:rPr lang="en-US" sz="2000" dirty="0"/>
              <a:t>John Beamish, Frank </a:t>
            </a:r>
            <a:r>
              <a:rPr lang="en-US" sz="2000" dirty="0" err="1"/>
              <a:t>Gasparini</a:t>
            </a:r>
            <a:r>
              <a:rPr lang="en-US" sz="2000" dirty="0"/>
              <a:t>, Bob </a:t>
            </a:r>
            <a:r>
              <a:rPr lang="en-US" sz="2000" dirty="0" err="1"/>
              <a:t>Hallock</a:t>
            </a:r>
            <a:r>
              <a:rPr lang="en-US" sz="2000" dirty="0"/>
              <a:t> and </a:t>
            </a:r>
            <a:r>
              <a:rPr lang="en-US" sz="2000" dirty="0" err="1"/>
              <a:t>Jeevak</a:t>
            </a:r>
            <a:r>
              <a:rPr lang="en-US" sz="2000" dirty="0"/>
              <a:t> </a:t>
            </a:r>
            <a:r>
              <a:rPr lang="en-US" sz="2000" dirty="0" err="1" smtClean="0"/>
              <a:t>Parpia</a:t>
            </a:r>
            <a:r>
              <a:rPr lang="en-US" dirty="0" smtClean="0"/>
              <a:t>,</a:t>
            </a:r>
            <a:endParaRPr lang="en-US" dirty="0"/>
          </a:p>
        </p:txBody>
      </p:sp>
    </p:spTree>
    <p:extLst>
      <p:ext uri="{BB962C8B-B14F-4D97-AF65-F5344CB8AC3E}">
        <p14:creationId xmlns:p14="http://schemas.microsoft.com/office/powerpoint/2010/main" val="1584651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 y="273050"/>
            <a:ext cx="8413750" cy="631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2044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292100"/>
            <a:ext cx="8496300" cy="627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8714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 y="266700"/>
            <a:ext cx="847090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6480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749" y="381000"/>
            <a:ext cx="8742306"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7748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533400"/>
            <a:ext cx="824865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020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249</Words>
  <Application>Microsoft Office PowerPoint</Application>
  <PresentationFormat>On-screen Show (4:3)</PresentationFormat>
  <Paragraphs>106</Paragraphs>
  <Slides>14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Pennsylvania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MOSES HUNG-WAI CHAN</dc:creator>
  <cp:lastModifiedBy>The National Academies</cp:lastModifiedBy>
  <cp:revision>28</cp:revision>
  <dcterms:created xsi:type="dcterms:W3CDTF">2015-10-02T21:02:58Z</dcterms:created>
  <dcterms:modified xsi:type="dcterms:W3CDTF">2015-10-06T11:48:14Z</dcterms:modified>
</cp:coreProperties>
</file>