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57" r:id="rId5"/>
    <p:sldId id="263" r:id="rId6"/>
    <p:sldId id="293" r:id="rId7"/>
    <p:sldId id="294" r:id="rId8"/>
    <p:sldId id="264" r:id="rId9"/>
    <p:sldId id="295" r:id="rId10"/>
    <p:sldId id="297" r:id="rId11"/>
    <p:sldId id="296" r:id="rId12"/>
    <p:sldId id="307" r:id="rId13"/>
    <p:sldId id="269" r:id="rId14"/>
    <p:sldId id="268" r:id="rId15"/>
    <p:sldId id="309" r:id="rId16"/>
    <p:sldId id="306" r:id="rId17"/>
    <p:sldId id="267" r:id="rId18"/>
    <p:sldId id="316" r:id="rId19"/>
    <p:sldId id="317" r:id="rId20"/>
    <p:sldId id="322" r:id="rId21"/>
    <p:sldId id="323" r:id="rId22"/>
    <p:sldId id="265" r:id="rId23"/>
    <p:sldId id="266" r:id="rId24"/>
    <p:sldId id="298" r:id="rId25"/>
    <p:sldId id="273" r:id="rId26"/>
    <p:sldId id="301" r:id="rId27"/>
    <p:sldId id="274" r:id="rId28"/>
    <p:sldId id="275" r:id="rId29"/>
    <p:sldId id="280" r:id="rId30"/>
    <p:sldId id="312" r:id="rId31"/>
    <p:sldId id="311" r:id="rId32"/>
    <p:sldId id="299" r:id="rId33"/>
    <p:sldId id="283" r:id="rId34"/>
    <p:sldId id="313" r:id="rId35"/>
    <p:sldId id="314" r:id="rId36"/>
    <p:sldId id="318" r:id="rId37"/>
    <p:sldId id="319" r:id="rId38"/>
    <p:sldId id="320" r:id="rId39"/>
    <p:sldId id="321" r:id="rId40"/>
    <p:sldId id="284" r:id="rId41"/>
    <p:sldId id="285" r:id="rId42"/>
    <p:sldId id="286" r:id="rId43"/>
    <p:sldId id="287" r:id="rId44"/>
    <p:sldId id="300" r:id="rId45"/>
    <p:sldId id="292"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99"/>
    <a:srgbClr val="D43C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405" autoAdjust="0"/>
  </p:normalViewPr>
  <p:slideViewPr>
    <p:cSldViewPr showGuides="1">
      <p:cViewPr varScale="1">
        <p:scale>
          <a:sx n="72" d="100"/>
          <a:sy n="72" d="100"/>
        </p:scale>
        <p:origin x="456" y="5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5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hu\Desktop\Chart%20data%202%20(Recover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ad.nsf.gov\NSF\Users\JSCHLUET\Documents\DMREF\Awards\DMREF%20Funding%20by%20Divis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032949828639841E-3"/>
          <c:y val="0.11251290885388281"/>
          <c:w val="0.83824153559752401"/>
          <c:h val="0.83098868431449024"/>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0.30743525480367589"/>
                  <c:y val="4.2010876516691879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r>
                      <a:rPr lang="en-US" sz="1800" dirty="0" smtClean="0">
                        <a:solidFill>
                          <a:schemeClr val="tx1"/>
                        </a:solidFill>
                      </a:rPr>
                      <a:t>Core and</a:t>
                    </a:r>
                    <a:r>
                      <a:rPr lang="en-US" sz="1800" baseline="0" dirty="0" smtClean="0">
                        <a:solidFill>
                          <a:schemeClr val="tx1"/>
                        </a:solidFill>
                      </a:rPr>
                      <a:t> DMREF Programs</a:t>
                    </a:r>
                    <a:r>
                      <a:rPr lang="en-US" sz="1800" baseline="0" dirty="0">
                        <a:solidFill>
                          <a:schemeClr val="tx1"/>
                        </a:solidFill>
                      </a:rPr>
                      <a:t>
</a:t>
                    </a:r>
                    <a:fld id="{797D4AB4-E15A-467A-AA62-542E1D9346E6}" type="PERCENTAGE">
                      <a:rPr lang="en-US" sz="1800" baseline="0">
                        <a:solidFill>
                          <a:schemeClr val="tx1"/>
                        </a:solidFill>
                      </a:rPr>
                      <a:pPr>
                        <a:defRPr>
                          <a:solidFill>
                            <a:schemeClr val="tx1"/>
                          </a:solidFill>
                        </a:defRPr>
                      </a:pPr>
                      <a:t>[PERCENTAGE]</a:t>
                    </a:fld>
                    <a:endParaRPr lang="en-US" sz="18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Lst>
            </c:dLbl>
            <c:dLbl>
              <c:idx val="1"/>
              <c:layout>
                <c:manualLayout>
                  <c:x val="-6.850459482038429E-2"/>
                  <c:y val="-0.2180564543009245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dLbl>
              <c:idx val="2"/>
              <c:layout>
                <c:manualLayout>
                  <c:x val="7.0175438596491169E-2"/>
                  <c:y val="2.6006733081761494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C844B2C4-FD52-46F4-99D3-FF667E435255}"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47CD3482-D2B6-47CE-8697-1032EA4C58FA}" type="PERCENTAGE">
                      <a:rPr lang="en-US" sz="1400" baseline="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Lst>
            </c:dLbl>
            <c:dLbl>
              <c:idx val="3"/>
              <c:layout>
                <c:manualLayout>
                  <c:x val="-5.8479532163742708E-2"/>
                  <c:y val="-3.8009840657959322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r>
                      <a:rPr lang="en-US" sz="1400" dirty="0" smtClean="0">
                        <a:solidFill>
                          <a:srgbClr val="FF0000"/>
                        </a:solidFill>
                      </a:rPr>
                      <a:t>Science</a:t>
                    </a:r>
                    <a:r>
                      <a:rPr lang="en-US" sz="1400" baseline="0" dirty="0" smtClean="0">
                        <a:solidFill>
                          <a:srgbClr val="FF0000"/>
                        </a:solidFill>
                      </a:rPr>
                      <a:t> and Technology Centers</a:t>
                    </a:r>
                    <a:r>
                      <a:rPr lang="en-US" sz="1400" baseline="0" dirty="0">
                        <a:solidFill>
                          <a:srgbClr val="FF0000"/>
                        </a:solidFill>
                      </a:rPr>
                      <a:t>
</a:t>
                    </a:r>
                    <a:fld id="{4B784751-7BB1-49F0-9B6D-DCE60B9D0CE3}" type="PERCENTAGE">
                      <a:rPr lang="en-US" sz="1400" baseline="0">
                        <a:solidFill>
                          <a:srgbClr val="FF0000"/>
                        </a:solidFill>
                      </a:rPr>
                      <a:pPr>
                        <a:defRPr sz="1400">
                          <a:solidFill>
                            <a:schemeClr val="accent1"/>
                          </a:solidFill>
                        </a:defRPr>
                      </a:pPr>
                      <a:t>[PERCENTAGE]</a:t>
                    </a:fld>
                    <a:endParaRPr lang="en-US" sz="1400" baseline="0" dirty="0">
                      <a:solidFill>
                        <a:srgbClr val="FF0000"/>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Lst>
            </c:dLbl>
            <c:dLbl>
              <c:idx val="4"/>
              <c:delete val="1"/>
              <c:extLst>
                <c:ext xmlns:c15="http://schemas.microsoft.com/office/drawing/2012/chart" uri="{CE6537A1-D6FC-4f65-9D91-7224C49458BB}"/>
              </c:extLst>
            </c:dLbl>
            <c:dLbl>
              <c:idx val="5"/>
              <c:layout>
                <c:manualLayout>
                  <c:x val="0.17878028404344193"/>
                  <c:y val="-0.1840476495016977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dLbl>
              <c:idx val="6"/>
              <c:layout>
                <c:manualLayout>
                  <c:x val="0.19214703425229737"/>
                  <c:y val="6.6017091669087202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2">
                            <a:lumMod val="40000"/>
                            <a:lumOff val="60000"/>
                          </a:schemeClr>
                        </a:solidFill>
                        <a:latin typeface="+mn-lt"/>
                        <a:ea typeface="+mn-ea"/>
                        <a:cs typeface="+mn-cs"/>
                      </a:defRPr>
                    </a:pPr>
                    <a:r>
                      <a:rPr lang="en-US" sz="1400" baseline="0" dirty="0" smtClean="0">
                        <a:solidFill>
                          <a:schemeClr val="bg2">
                            <a:lumMod val="40000"/>
                            <a:lumOff val="60000"/>
                          </a:schemeClr>
                        </a:solidFill>
                      </a:rPr>
                      <a:t>MRSEC and PREM </a:t>
                    </a:r>
                    <a:r>
                      <a:rPr lang="en-US" sz="1400" baseline="0" dirty="0">
                        <a:solidFill>
                          <a:schemeClr val="bg2">
                            <a:lumMod val="40000"/>
                            <a:lumOff val="60000"/>
                          </a:schemeClr>
                        </a:solidFill>
                      </a:rPr>
                      <a:t>
</a:t>
                    </a:r>
                    <a:fld id="{BE5514B1-28F3-4E1D-B106-E57C9BB066C0}" type="PERCENTAGE">
                      <a:rPr lang="en-US" sz="1400" baseline="0" dirty="0">
                        <a:solidFill>
                          <a:schemeClr val="bg2">
                            <a:lumMod val="40000"/>
                            <a:lumOff val="60000"/>
                          </a:schemeClr>
                        </a:solidFill>
                      </a:rPr>
                      <a:pPr>
                        <a:defRPr sz="1400">
                          <a:solidFill>
                            <a:schemeClr val="bg2">
                              <a:lumMod val="40000"/>
                              <a:lumOff val="60000"/>
                            </a:schemeClr>
                          </a:solidFill>
                        </a:defRPr>
                      </a:pPr>
                      <a:t>[PERCENTAGE]</a:t>
                    </a:fld>
                    <a:endParaRPr lang="en-US" sz="1400" baseline="0" dirty="0">
                      <a:solidFill>
                        <a:schemeClr val="bg2">
                          <a:lumMod val="40000"/>
                          <a:lumOff val="6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2">
                          <a:lumMod val="40000"/>
                          <a:lumOff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Lst>
            </c:dLbl>
            <c:dLbl>
              <c:idx val="7"/>
              <c:layout>
                <c:manualLayout>
                  <c:x val="9.5238095238095233E-2"/>
                  <c:y val="-1.600414343493024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en-US" sz="1400" baseline="0" dirty="0" smtClean="0">
                        <a:solidFill>
                          <a:srgbClr val="FF0000"/>
                        </a:solidFill>
                      </a:rPr>
                      <a:t>Initiatives and Special Projects</a:t>
                    </a:r>
                    <a:r>
                      <a:rPr lang="en-US" sz="1400" baseline="0" dirty="0">
                        <a:solidFill>
                          <a:schemeClr val="accent4">
                            <a:lumMod val="75000"/>
                            <a:lumOff val="25000"/>
                          </a:schemeClr>
                        </a:solidFill>
                      </a:rPr>
                      <a:t>
</a:t>
                    </a:r>
                    <a:fld id="{BB94929D-4903-4117-A6F0-9E24035145C1}" type="PERCENTAGE">
                      <a:rPr lang="en-US" sz="1400" baseline="0">
                        <a:solidFill>
                          <a:srgbClr val="FF0000"/>
                        </a:solidFill>
                      </a:rPr>
                      <a:pPr>
                        <a:defRPr>
                          <a:solidFill>
                            <a:schemeClr val="accent1"/>
                          </a:solidFill>
                        </a:defRPr>
                      </a:pPr>
                      <a:t>[PERCENTAGE]</a:t>
                    </a:fld>
                    <a:endParaRPr lang="en-US" sz="1400" baseline="0" dirty="0">
                      <a:solidFill>
                        <a:schemeClr val="accent4">
                          <a:lumMod val="75000"/>
                          <a:lumOff val="25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'Allocation of FY15 RRA Budget'!$E$18:$E$25</c:f>
              <c:strCache>
                <c:ptCount val="8"/>
                <c:pt idx="0">
                  <c:v>All IIA and DMREF</c:v>
                </c:pt>
                <c:pt idx="1">
                  <c:v>CAREERs</c:v>
                </c:pt>
                <c:pt idx="2">
                  <c:v>REU Sites</c:v>
                </c:pt>
                <c:pt idx="3">
                  <c:v>ST Centers</c:v>
                </c:pt>
                <c:pt idx="4">
                  <c:v>Nano Centers</c:v>
                </c:pt>
                <c:pt idx="5">
                  <c:v>Facilities and Instrumentation</c:v>
                </c:pt>
                <c:pt idx="6">
                  <c:v>Centers and PREM</c:v>
                </c:pt>
                <c:pt idx="7">
                  <c:v>Short Term and OSP</c:v>
                </c:pt>
              </c:strCache>
            </c:strRef>
          </c:cat>
          <c:val>
            <c:numRef>
              <c:f>'Allocation of FY15 RRA Budget'!$F$18:$F$25</c:f>
              <c:numCache>
                <c:formatCode>0.0%</c:formatCode>
                <c:ptCount val="8"/>
                <c:pt idx="0">
                  <c:v>0.43785233997262341</c:v>
                </c:pt>
                <c:pt idx="1">
                  <c:v>7.9860133607650333E-2</c:v>
                </c:pt>
                <c:pt idx="2">
                  <c:v>1.8096760079855154E-2</c:v>
                </c:pt>
                <c:pt idx="3">
                  <c:v>2.1883520650391747E-2</c:v>
                </c:pt>
                <c:pt idx="4">
                  <c:v>8.2442251299883092E-4</c:v>
                </c:pt>
                <c:pt idx="5">
                  <c:v>0.17375576700469114</c:v>
                </c:pt>
                <c:pt idx="6">
                  <c:v>0.21230953626993596</c:v>
                </c:pt>
                <c:pt idx="7">
                  <c:v>5.5417519736968866E-2</c:v>
                </c:pt>
              </c:numCache>
            </c:numRef>
          </c:val>
        </c:ser>
        <c:dLbls>
          <c:dLblPos val="outEnd"/>
          <c:showLegendKey val="0"/>
          <c:showVal val="0"/>
          <c:showCatName val="1"/>
          <c:showSerName val="0"/>
          <c:showPercent val="0"/>
          <c:showBubbleSize val="0"/>
          <c:showLeaderLines val="1"/>
        </c:dLbls>
      </c:pie3DChart>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18285881834860765"/>
          <c:y val="5.9198567337638876E-2"/>
          <c:w val="0.61939905355754721"/>
          <c:h val="0.68721412623912814"/>
        </c:manualLayout>
      </c:layout>
      <c:bar3DChart>
        <c:barDir val="col"/>
        <c:grouping val="stacked"/>
        <c:varyColors val="0"/>
        <c:ser>
          <c:idx val="0"/>
          <c:order val="0"/>
          <c:tx>
            <c:strRef>
              <c:f>Sheet1!$B$1</c:f>
              <c:strCache>
                <c:ptCount val="1"/>
                <c:pt idx="0">
                  <c:v>DMR</c:v>
                </c:pt>
              </c:strCache>
            </c:strRef>
          </c:tx>
          <c:spPr>
            <a:solidFill>
              <a:srgbClr val="9933FF"/>
            </a:solidFill>
          </c:spPr>
          <c:invertIfNegative val="0"/>
          <c:cat>
            <c:numRef>
              <c:f>Sheet1!$A$2:$A$6</c:f>
              <c:numCache>
                <c:formatCode>General</c:formatCode>
                <c:ptCount val="5"/>
                <c:pt idx="0">
                  <c:v>2012</c:v>
                </c:pt>
                <c:pt idx="1">
                  <c:v>2013</c:v>
                </c:pt>
                <c:pt idx="2">
                  <c:v>2014</c:v>
                </c:pt>
                <c:pt idx="3">
                  <c:v>2015</c:v>
                </c:pt>
                <c:pt idx="4">
                  <c:v>2016</c:v>
                </c:pt>
              </c:numCache>
            </c:numRef>
          </c:cat>
          <c:val>
            <c:numRef>
              <c:f>Sheet1!$B$2:$B$6</c:f>
              <c:numCache>
                <c:formatCode>0.000</c:formatCode>
                <c:ptCount val="5"/>
                <c:pt idx="0">
                  <c:v>9.1999999999999993</c:v>
                </c:pt>
                <c:pt idx="1">
                  <c:v>7.9</c:v>
                </c:pt>
                <c:pt idx="2">
                  <c:v>13.807985</c:v>
                </c:pt>
                <c:pt idx="3">
                  <c:v>15.215</c:v>
                </c:pt>
                <c:pt idx="4">
                  <c:v>14.497</c:v>
                </c:pt>
              </c:numCache>
            </c:numRef>
          </c:val>
        </c:ser>
        <c:ser>
          <c:idx val="1"/>
          <c:order val="1"/>
          <c:tx>
            <c:strRef>
              <c:f>Sheet1!$C$1</c:f>
              <c:strCache>
                <c:ptCount val="1"/>
                <c:pt idx="0">
                  <c:v>CHE</c:v>
                </c:pt>
              </c:strCache>
            </c:strRef>
          </c:tx>
          <c:spPr>
            <a:solidFill>
              <a:srgbClr val="0000FF"/>
            </a:solidFill>
          </c:spPr>
          <c:invertIfNegative val="0"/>
          <c:cat>
            <c:numRef>
              <c:f>Sheet1!$A$2:$A$6</c:f>
              <c:numCache>
                <c:formatCode>General</c:formatCode>
                <c:ptCount val="5"/>
                <c:pt idx="0">
                  <c:v>2012</c:v>
                </c:pt>
                <c:pt idx="1">
                  <c:v>2013</c:v>
                </c:pt>
                <c:pt idx="2">
                  <c:v>2014</c:v>
                </c:pt>
                <c:pt idx="3">
                  <c:v>2015</c:v>
                </c:pt>
                <c:pt idx="4">
                  <c:v>2016</c:v>
                </c:pt>
              </c:numCache>
            </c:numRef>
          </c:cat>
          <c:val>
            <c:numRef>
              <c:f>Sheet1!$C$2:$C$6</c:f>
              <c:numCache>
                <c:formatCode>0.000</c:formatCode>
                <c:ptCount val="5"/>
                <c:pt idx="0">
                  <c:v>0</c:v>
                </c:pt>
                <c:pt idx="1">
                  <c:v>2.751423</c:v>
                </c:pt>
                <c:pt idx="2">
                  <c:v>5.7919660000000004</c:v>
                </c:pt>
                <c:pt idx="3">
                  <c:v>3</c:v>
                </c:pt>
                <c:pt idx="4">
                  <c:v>3</c:v>
                </c:pt>
              </c:numCache>
            </c:numRef>
          </c:val>
        </c:ser>
        <c:ser>
          <c:idx val="2"/>
          <c:order val="2"/>
          <c:tx>
            <c:strRef>
              <c:f>Sheet1!$D$1</c:f>
              <c:strCache>
                <c:ptCount val="1"/>
                <c:pt idx="0">
                  <c:v>DMS</c:v>
                </c:pt>
              </c:strCache>
            </c:strRef>
          </c:tx>
          <c:spPr>
            <a:solidFill>
              <a:srgbClr val="0099FF"/>
            </a:solidFill>
          </c:spPr>
          <c:invertIfNegative val="0"/>
          <c:cat>
            <c:numRef>
              <c:f>Sheet1!$A$2:$A$6</c:f>
              <c:numCache>
                <c:formatCode>General</c:formatCode>
                <c:ptCount val="5"/>
                <c:pt idx="0">
                  <c:v>2012</c:v>
                </c:pt>
                <c:pt idx="1">
                  <c:v>2013</c:v>
                </c:pt>
                <c:pt idx="2">
                  <c:v>2014</c:v>
                </c:pt>
                <c:pt idx="3">
                  <c:v>2015</c:v>
                </c:pt>
                <c:pt idx="4">
                  <c:v>2016</c:v>
                </c:pt>
              </c:numCache>
            </c:numRef>
          </c:cat>
          <c:val>
            <c:numRef>
              <c:f>Sheet1!$D$2:$D$6</c:f>
              <c:numCache>
                <c:formatCode>0.000</c:formatCode>
                <c:ptCount val="5"/>
                <c:pt idx="1">
                  <c:v>1</c:v>
                </c:pt>
                <c:pt idx="2">
                  <c:v>2.018974</c:v>
                </c:pt>
                <c:pt idx="3">
                  <c:v>1.5</c:v>
                </c:pt>
                <c:pt idx="4">
                  <c:v>1.5</c:v>
                </c:pt>
              </c:numCache>
            </c:numRef>
          </c:val>
        </c:ser>
        <c:ser>
          <c:idx val="3"/>
          <c:order val="3"/>
          <c:tx>
            <c:strRef>
              <c:f>Sheet1!$E$1</c:f>
              <c:strCache>
                <c:ptCount val="1"/>
                <c:pt idx="0">
                  <c:v>MPS-Other</c:v>
                </c:pt>
              </c:strCache>
            </c:strRef>
          </c:tx>
          <c:spPr>
            <a:solidFill>
              <a:srgbClr val="00FFFF"/>
            </a:solidFill>
          </c:spPr>
          <c:invertIfNegative val="0"/>
          <c:cat>
            <c:numRef>
              <c:f>Sheet1!$A$2:$A$6</c:f>
              <c:numCache>
                <c:formatCode>General</c:formatCode>
                <c:ptCount val="5"/>
                <c:pt idx="0">
                  <c:v>2012</c:v>
                </c:pt>
                <c:pt idx="1">
                  <c:v>2013</c:v>
                </c:pt>
                <c:pt idx="2">
                  <c:v>2014</c:v>
                </c:pt>
                <c:pt idx="3">
                  <c:v>2015</c:v>
                </c:pt>
                <c:pt idx="4">
                  <c:v>2016</c:v>
                </c:pt>
              </c:numCache>
            </c:numRef>
          </c:cat>
          <c:val>
            <c:numRef>
              <c:f>Sheet1!$E$2:$E$6</c:f>
              <c:numCache>
                <c:formatCode>0.000</c:formatCode>
                <c:ptCount val="5"/>
                <c:pt idx="1">
                  <c:v>2</c:v>
                </c:pt>
                <c:pt idx="2">
                  <c:v>3.24</c:v>
                </c:pt>
                <c:pt idx="3">
                  <c:v>2.7184849999999998</c:v>
                </c:pt>
                <c:pt idx="4">
                  <c:v>0</c:v>
                </c:pt>
              </c:numCache>
            </c:numRef>
          </c:val>
        </c:ser>
        <c:ser>
          <c:idx val="4"/>
          <c:order val="4"/>
          <c:tx>
            <c:strRef>
              <c:f>Sheet1!$F$1</c:f>
              <c:strCache>
                <c:ptCount val="1"/>
                <c:pt idx="0">
                  <c:v>CMMI</c:v>
                </c:pt>
              </c:strCache>
            </c:strRef>
          </c:tx>
          <c:spPr>
            <a:solidFill>
              <a:srgbClr val="FF0000"/>
            </a:solidFill>
          </c:spPr>
          <c:invertIfNegative val="0"/>
          <c:cat>
            <c:numRef>
              <c:f>Sheet1!$A$2:$A$6</c:f>
              <c:numCache>
                <c:formatCode>General</c:formatCode>
                <c:ptCount val="5"/>
                <c:pt idx="0">
                  <c:v>2012</c:v>
                </c:pt>
                <c:pt idx="1">
                  <c:v>2013</c:v>
                </c:pt>
                <c:pt idx="2">
                  <c:v>2014</c:v>
                </c:pt>
                <c:pt idx="3">
                  <c:v>2015</c:v>
                </c:pt>
                <c:pt idx="4">
                  <c:v>2016</c:v>
                </c:pt>
              </c:numCache>
            </c:numRef>
          </c:cat>
          <c:val>
            <c:numRef>
              <c:f>Sheet1!$F$2:$F$6</c:f>
              <c:numCache>
                <c:formatCode>0.000</c:formatCode>
                <c:ptCount val="5"/>
                <c:pt idx="0">
                  <c:v>3.9636459999999998</c:v>
                </c:pt>
                <c:pt idx="1">
                  <c:v>8.4690639999999995</c:v>
                </c:pt>
                <c:pt idx="2">
                  <c:v>7.5834289999999998</c:v>
                </c:pt>
                <c:pt idx="3">
                  <c:v>6.9511250000000002</c:v>
                </c:pt>
                <c:pt idx="4">
                  <c:v>6.6660000000000004</c:v>
                </c:pt>
              </c:numCache>
            </c:numRef>
          </c:val>
        </c:ser>
        <c:ser>
          <c:idx val="5"/>
          <c:order val="5"/>
          <c:tx>
            <c:strRef>
              <c:f>Sheet1!$G$1</c:f>
              <c:strCache>
                <c:ptCount val="1"/>
                <c:pt idx="0">
                  <c:v>CBET</c:v>
                </c:pt>
              </c:strCache>
            </c:strRef>
          </c:tx>
          <c:spPr>
            <a:solidFill>
              <a:srgbClr val="FF9933"/>
            </a:solidFill>
          </c:spPr>
          <c:invertIfNegative val="0"/>
          <c:cat>
            <c:numRef>
              <c:f>Sheet1!$A$2:$A$6</c:f>
              <c:numCache>
                <c:formatCode>General</c:formatCode>
                <c:ptCount val="5"/>
                <c:pt idx="0">
                  <c:v>2012</c:v>
                </c:pt>
                <c:pt idx="1">
                  <c:v>2013</c:v>
                </c:pt>
                <c:pt idx="2">
                  <c:v>2014</c:v>
                </c:pt>
                <c:pt idx="3">
                  <c:v>2015</c:v>
                </c:pt>
                <c:pt idx="4">
                  <c:v>2016</c:v>
                </c:pt>
              </c:numCache>
            </c:numRef>
          </c:cat>
          <c:val>
            <c:numRef>
              <c:f>Sheet1!$G$2:$G$6</c:f>
              <c:numCache>
                <c:formatCode>General</c:formatCode>
                <c:ptCount val="5"/>
                <c:pt idx="0" formatCode="0.000">
                  <c:v>0.45005299999999998</c:v>
                </c:pt>
                <c:pt idx="2" formatCode="0.000">
                  <c:v>2.8031320000000002</c:v>
                </c:pt>
                <c:pt idx="3" formatCode="0.000">
                  <c:v>2.8885429999999999</c:v>
                </c:pt>
                <c:pt idx="4" formatCode="0.000">
                  <c:v>3.468</c:v>
                </c:pt>
              </c:numCache>
            </c:numRef>
          </c:val>
        </c:ser>
        <c:ser>
          <c:idx val="6"/>
          <c:order val="6"/>
          <c:tx>
            <c:strRef>
              <c:f>Sheet1!$H$1</c:f>
              <c:strCache>
                <c:ptCount val="1"/>
                <c:pt idx="0">
                  <c:v>ECCS</c:v>
                </c:pt>
              </c:strCache>
            </c:strRef>
          </c:tx>
          <c:spPr>
            <a:solidFill>
              <a:srgbClr val="FFCC66"/>
            </a:solidFill>
          </c:spPr>
          <c:invertIfNegative val="0"/>
          <c:cat>
            <c:numRef>
              <c:f>Sheet1!$A$2:$A$6</c:f>
              <c:numCache>
                <c:formatCode>General</c:formatCode>
                <c:ptCount val="5"/>
                <c:pt idx="0">
                  <c:v>2012</c:v>
                </c:pt>
                <c:pt idx="1">
                  <c:v>2013</c:v>
                </c:pt>
                <c:pt idx="2">
                  <c:v>2014</c:v>
                </c:pt>
                <c:pt idx="3">
                  <c:v>2015</c:v>
                </c:pt>
                <c:pt idx="4">
                  <c:v>2016</c:v>
                </c:pt>
              </c:numCache>
            </c:numRef>
          </c:cat>
          <c:val>
            <c:numRef>
              <c:f>Sheet1!$H$2:$H$6</c:f>
              <c:numCache>
                <c:formatCode>General</c:formatCode>
                <c:ptCount val="5"/>
                <c:pt idx="2" formatCode="0.000">
                  <c:v>0.50033099999999997</c:v>
                </c:pt>
                <c:pt idx="3" formatCode="0.000">
                  <c:v>1</c:v>
                </c:pt>
                <c:pt idx="4" formatCode="0.000">
                  <c:v>1</c:v>
                </c:pt>
              </c:numCache>
            </c:numRef>
          </c:val>
        </c:ser>
        <c:ser>
          <c:idx val="7"/>
          <c:order val="7"/>
          <c:tx>
            <c:strRef>
              <c:f>Sheet1!$I$1</c:f>
              <c:strCache>
                <c:ptCount val="1"/>
                <c:pt idx="0">
                  <c:v>ENG-Other</c:v>
                </c:pt>
              </c:strCache>
            </c:strRef>
          </c:tx>
          <c:spPr>
            <a:solidFill>
              <a:srgbClr val="CC3300"/>
            </a:solidFill>
          </c:spPr>
          <c:invertIfNegative val="0"/>
          <c:cat>
            <c:numRef>
              <c:f>Sheet1!$A$2:$A$6</c:f>
              <c:numCache>
                <c:formatCode>General</c:formatCode>
                <c:ptCount val="5"/>
                <c:pt idx="0">
                  <c:v>2012</c:v>
                </c:pt>
                <c:pt idx="1">
                  <c:v>2013</c:v>
                </c:pt>
                <c:pt idx="2">
                  <c:v>2014</c:v>
                </c:pt>
                <c:pt idx="3">
                  <c:v>2015</c:v>
                </c:pt>
                <c:pt idx="4">
                  <c:v>2016</c:v>
                </c:pt>
              </c:numCache>
            </c:numRef>
          </c:cat>
          <c:val>
            <c:numRef>
              <c:f>Sheet1!$I$2:$I$6</c:f>
              <c:numCache>
                <c:formatCode>General</c:formatCode>
                <c:ptCount val="5"/>
                <c:pt idx="2" formatCode="0.000">
                  <c:v>0.3</c:v>
                </c:pt>
                <c:pt idx="3" formatCode="0.000">
                  <c:v>7.4999999999999997E-2</c:v>
                </c:pt>
                <c:pt idx="4" formatCode="0.000">
                  <c:v>0.15</c:v>
                </c:pt>
              </c:numCache>
            </c:numRef>
          </c:val>
        </c:ser>
        <c:ser>
          <c:idx val="8"/>
          <c:order val="8"/>
          <c:tx>
            <c:strRef>
              <c:f>Sheet1!$J$1</c:f>
              <c:strCache>
                <c:ptCount val="1"/>
                <c:pt idx="0">
                  <c:v>ACI</c:v>
                </c:pt>
              </c:strCache>
            </c:strRef>
          </c:tx>
          <c:spPr>
            <a:solidFill>
              <a:srgbClr val="00CC00"/>
            </a:solidFill>
          </c:spPr>
          <c:invertIfNegative val="0"/>
          <c:cat>
            <c:numRef>
              <c:f>Sheet1!$A$2:$A$6</c:f>
              <c:numCache>
                <c:formatCode>General</c:formatCode>
                <c:ptCount val="5"/>
                <c:pt idx="0">
                  <c:v>2012</c:v>
                </c:pt>
                <c:pt idx="1">
                  <c:v>2013</c:v>
                </c:pt>
                <c:pt idx="2">
                  <c:v>2014</c:v>
                </c:pt>
                <c:pt idx="3">
                  <c:v>2015</c:v>
                </c:pt>
                <c:pt idx="4">
                  <c:v>2016</c:v>
                </c:pt>
              </c:numCache>
            </c:numRef>
          </c:cat>
          <c:val>
            <c:numRef>
              <c:f>Sheet1!$J$2:$J$6</c:f>
              <c:numCache>
                <c:formatCode>0.000</c:formatCode>
                <c:ptCount val="5"/>
                <c:pt idx="1">
                  <c:v>0.1</c:v>
                </c:pt>
                <c:pt idx="2">
                  <c:v>0.288964</c:v>
                </c:pt>
                <c:pt idx="3">
                  <c:v>0.44136599999999998</c:v>
                </c:pt>
                <c:pt idx="4">
                  <c:v>0</c:v>
                </c:pt>
              </c:numCache>
            </c:numRef>
          </c:val>
        </c:ser>
        <c:dLbls>
          <c:showLegendKey val="0"/>
          <c:showVal val="0"/>
          <c:showCatName val="0"/>
          <c:showSerName val="0"/>
          <c:showPercent val="0"/>
          <c:showBubbleSize val="0"/>
        </c:dLbls>
        <c:gapWidth val="55"/>
        <c:gapDepth val="55"/>
        <c:shape val="box"/>
        <c:axId val="172769304"/>
        <c:axId val="172769696"/>
        <c:axId val="0"/>
      </c:bar3DChart>
      <c:catAx>
        <c:axId val="172769304"/>
        <c:scaling>
          <c:orientation val="minMax"/>
        </c:scaling>
        <c:delete val="0"/>
        <c:axPos val="b"/>
        <c:title>
          <c:tx>
            <c:rich>
              <a:bodyPr/>
              <a:lstStyle/>
              <a:p>
                <a:pPr>
                  <a:defRPr sz="2400"/>
                </a:pPr>
                <a:r>
                  <a:rPr lang="en-US" sz="1800" dirty="0"/>
                  <a:t>Year</a:t>
                </a:r>
              </a:p>
            </c:rich>
          </c:tx>
          <c:layout>
            <c:manualLayout>
              <c:xMode val="edge"/>
              <c:yMode val="edge"/>
              <c:x val="0.40179928946620369"/>
              <c:y val="0.88049536332227074"/>
            </c:manualLayout>
          </c:layout>
          <c:overlay val="0"/>
        </c:title>
        <c:numFmt formatCode="General" sourceLinked="1"/>
        <c:majorTickMark val="none"/>
        <c:minorTickMark val="none"/>
        <c:tickLblPos val="nextTo"/>
        <c:txPr>
          <a:bodyPr/>
          <a:lstStyle/>
          <a:p>
            <a:pPr>
              <a:defRPr sz="1600"/>
            </a:pPr>
            <a:endParaRPr lang="en-US"/>
          </a:p>
        </c:txPr>
        <c:crossAx val="172769696"/>
        <c:crosses val="autoZero"/>
        <c:auto val="1"/>
        <c:lblAlgn val="ctr"/>
        <c:lblOffset val="100"/>
        <c:noMultiLvlLbl val="0"/>
      </c:catAx>
      <c:valAx>
        <c:axId val="172769696"/>
        <c:scaling>
          <c:orientation val="minMax"/>
        </c:scaling>
        <c:delete val="0"/>
        <c:axPos val="l"/>
        <c:majorGridlines/>
        <c:title>
          <c:tx>
            <c:rich>
              <a:bodyPr rot="-5400000" vert="horz"/>
              <a:lstStyle/>
              <a:p>
                <a:pPr>
                  <a:defRPr sz="2400"/>
                </a:pPr>
                <a:r>
                  <a:rPr lang="en-US" sz="1800" dirty="0"/>
                  <a:t>Funding in Million $ </a:t>
                </a:r>
              </a:p>
            </c:rich>
          </c:tx>
          <c:layout>
            <c:manualLayout>
              <c:xMode val="edge"/>
              <c:yMode val="edge"/>
              <c:x val="2.3869656854828173E-2"/>
              <c:y val="5.9198567337638876E-2"/>
            </c:manualLayout>
          </c:layout>
          <c:overlay val="0"/>
        </c:title>
        <c:numFmt formatCode="0" sourceLinked="0"/>
        <c:majorTickMark val="none"/>
        <c:minorTickMark val="none"/>
        <c:tickLblPos val="nextTo"/>
        <c:txPr>
          <a:bodyPr/>
          <a:lstStyle/>
          <a:p>
            <a:pPr>
              <a:defRPr sz="1800"/>
            </a:pPr>
            <a:endParaRPr lang="en-US"/>
          </a:p>
        </c:txPr>
        <c:crossAx val="172769304"/>
        <c:crosses val="autoZero"/>
        <c:crossBetween val="between"/>
      </c:valAx>
    </c:plotArea>
    <c:legend>
      <c:legendPos val="r"/>
      <c:layout>
        <c:manualLayout>
          <c:xMode val="edge"/>
          <c:yMode val="edge"/>
          <c:x val="0.80094651603150491"/>
          <c:y val="0"/>
          <c:w val="0.1912895730902357"/>
          <c:h val="0.99926651600676331"/>
        </c:manualLayout>
      </c:layout>
      <c:overlay val="0"/>
      <c:txPr>
        <a:bodyPr/>
        <a:lstStyle/>
        <a:p>
          <a:pPr>
            <a:defRPr sz="1400"/>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35A27D-F986-104E-B5E4-267C62F83E0F}" type="doc">
      <dgm:prSet loTypeId="urn:microsoft.com/office/officeart/2005/8/layout/cycle5" loCatId="" qsTypeId="urn:microsoft.com/office/officeart/2005/8/quickstyle/simple4" qsCatId="simple" csTypeId="urn:microsoft.com/office/officeart/2005/8/colors/accent1_2" csCatId="accent1" phldr="1"/>
      <dgm:spPr/>
      <dgm:t>
        <a:bodyPr/>
        <a:lstStyle/>
        <a:p>
          <a:endParaRPr lang="en-US"/>
        </a:p>
      </dgm:t>
    </dgm:pt>
    <dgm:pt modelId="{DAA63074-EA69-7F47-8BEF-BDDC23A85D0A}">
      <dgm:prSet phldrT="[Text]" custT="1"/>
      <dgm:spPr>
        <a:gradFill rotWithShape="0">
          <a:gsLst>
            <a:gs pos="0">
              <a:srgbClr val="FFD714"/>
            </a:gs>
            <a:gs pos="100000">
              <a:srgbClr val="FFF7BE"/>
            </a:gs>
          </a:gsLst>
        </a:gradFill>
      </dgm:spPr>
      <dgm:t>
        <a:bodyPr/>
        <a:lstStyle/>
        <a:p>
          <a:r>
            <a:rPr lang="en-US" sz="1800" dirty="0" smtClean="0">
              <a:solidFill>
                <a:srgbClr val="000090"/>
              </a:solidFill>
            </a:rPr>
            <a:t>Synthesis</a:t>
          </a:r>
          <a:endParaRPr lang="en-US" sz="2400" dirty="0">
            <a:solidFill>
              <a:srgbClr val="000090"/>
            </a:solidFill>
          </a:endParaRPr>
        </a:p>
      </dgm:t>
    </dgm:pt>
    <dgm:pt modelId="{0F0FD246-A6B6-274C-91A7-14F2631F478C}" type="parTrans" cxnId="{FB7E4852-ECD3-3247-BEFC-EEFF0FE21A89}">
      <dgm:prSet/>
      <dgm:spPr/>
      <dgm:t>
        <a:bodyPr/>
        <a:lstStyle/>
        <a:p>
          <a:endParaRPr lang="en-US"/>
        </a:p>
      </dgm:t>
    </dgm:pt>
    <dgm:pt modelId="{D11038D4-9463-2D46-BBC0-266516AA2B36}" type="sibTrans" cxnId="{FB7E4852-ECD3-3247-BEFC-EEFF0FE21A89}">
      <dgm:prSet/>
      <dgm:spPr>
        <a:gradFill rotWithShape="0">
          <a:gsLst>
            <a:gs pos="0">
              <a:srgbClr val="FFFF00"/>
            </a:gs>
            <a:gs pos="100000">
              <a:srgbClr val="FFD714"/>
            </a:gs>
          </a:gsLst>
        </a:gradFill>
        <a:ln w="38100">
          <a:solidFill>
            <a:schemeClr val="accent2"/>
          </a:solidFill>
        </a:ln>
      </dgm:spPr>
      <dgm:t>
        <a:bodyPr/>
        <a:lstStyle/>
        <a:p>
          <a:endParaRPr lang="en-US"/>
        </a:p>
      </dgm:t>
    </dgm:pt>
    <dgm:pt modelId="{C65B5C37-3E84-A848-A7EC-E0A5A019E74B}">
      <dgm:prSet phldrT="[Text]" custT="1"/>
      <dgm:spPr/>
      <dgm:t>
        <a:bodyPr/>
        <a:lstStyle/>
        <a:p>
          <a:r>
            <a:rPr lang="en-US" sz="1600" dirty="0" smtClean="0"/>
            <a:t>Experiment</a:t>
          </a:r>
          <a:endParaRPr lang="en-US" sz="1600" dirty="0"/>
        </a:p>
      </dgm:t>
    </dgm:pt>
    <dgm:pt modelId="{A6405F3D-2016-9449-9A29-5BC3106BBF59}" type="parTrans" cxnId="{5B027774-D4E8-4647-B417-9B03ECF52ADD}">
      <dgm:prSet/>
      <dgm:spPr/>
      <dgm:t>
        <a:bodyPr/>
        <a:lstStyle/>
        <a:p>
          <a:endParaRPr lang="en-US"/>
        </a:p>
      </dgm:t>
    </dgm:pt>
    <dgm:pt modelId="{FE4510D7-7A85-0543-904C-6C60A620F50D}" type="sibTrans" cxnId="{5B027774-D4E8-4647-B417-9B03ECF52ADD}">
      <dgm:prSet/>
      <dgm:spPr>
        <a:gradFill rotWithShape="0">
          <a:gsLst>
            <a:gs pos="0">
              <a:srgbClr val="FFFF00"/>
            </a:gs>
            <a:gs pos="100000">
              <a:srgbClr val="FFD714"/>
            </a:gs>
          </a:gsLst>
        </a:gradFill>
        <a:ln w="38100">
          <a:solidFill>
            <a:schemeClr val="accent2"/>
          </a:solidFill>
        </a:ln>
      </dgm:spPr>
      <dgm:t>
        <a:bodyPr/>
        <a:lstStyle/>
        <a:p>
          <a:endParaRPr lang="en-US"/>
        </a:p>
      </dgm:t>
    </dgm:pt>
    <dgm:pt modelId="{9EC5F907-8D60-F34F-93A8-AC26A8191106}">
      <dgm:prSet phldrT="[Text]" custT="1"/>
      <dgm:spPr>
        <a:gradFill rotWithShape="0">
          <a:gsLst>
            <a:gs pos="0">
              <a:srgbClr val="169A3C"/>
            </a:gs>
            <a:gs pos="100000">
              <a:schemeClr val="accent3">
                <a:lumMod val="40000"/>
                <a:lumOff val="60000"/>
              </a:schemeClr>
            </a:gs>
          </a:gsLst>
        </a:gradFill>
      </dgm:spPr>
      <dgm:t>
        <a:bodyPr/>
        <a:lstStyle/>
        <a:p>
          <a:r>
            <a:rPr lang="en-US" sz="1600" dirty="0" smtClean="0"/>
            <a:t>Theory</a:t>
          </a:r>
          <a:endParaRPr lang="en-US" sz="1600" dirty="0"/>
        </a:p>
      </dgm:t>
    </dgm:pt>
    <dgm:pt modelId="{76F67E1C-D548-5045-8578-67146189F064}" type="parTrans" cxnId="{B2AA4BF8-3F7E-1F47-91CC-02F955F8C8DF}">
      <dgm:prSet/>
      <dgm:spPr/>
      <dgm:t>
        <a:bodyPr/>
        <a:lstStyle/>
        <a:p>
          <a:endParaRPr lang="en-US"/>
        </a:p>
      </dgm:t>
    </dgm:pt>
    <dgm:pt modelId="{435B20A2-2CB4-1C48-9A73-FFE6620ACA95}" type="sibTrans" cxnId="{B2AA4BF8-3F7E-1F47-91CC-02F955F8C8DF}">
      <dgm:prSet/>
      <dgm:spPr>
        <a:gradFill rotWithShape="0">
          <a:gsLst>
            <a:gs pos="0">
              <a:srgbClr val="FFFF00"/>
            </a:gs>
            <a:gs pos="100000">
              <a:srgbClr val="FFD714"/>
            </a:gs>
          </a:gsLst>
        </a:gradFill>
        <a:ln w="38100">
          <a:solidFill>
            <a:schemeClr val="accent2"/>
          </a:solidFill>
        </a:ln>
      </dgm:spPr>
      <dgm:t>
        <a:bodyPr/>
        <a:lstStyle/>
        <a:p>
          <a:endParaRPr lang="en-US"/>
        </a:p>
      </dgm:t>
    </dgm:pt>
    <dgm:pt modelId="{527E0EEB-F62A-0F4A-B7D7-A7818E4DFAA9}" type="pres">
      <dgm:prSet presAssocID="{2635A27D-F986-104E-B5E4-267C62F83E0F}" presName="cycle" presStyleCnt="0">
        <dgm:presLayoutVars>
          <dgm:dir/>
          <dgm:resizeHandles val="exact"/>
        </dgm:presLayoutVars>
      </dgm:prSet>
      <dgm:spPr/>
      <dgm:t>
        <a:bodyPr/>
        <a:lstStyle/>
        <a:p>
          <a:endParaRPr lang="en-US"/>
        </a:p>
      </dgm:t>
    </dgm:pt>
    <dgm:pt modelId="{167CB015-9834-D548-9FFB-DF37982C1FA1}" type="pres">
      <dgm:prSet presAssocID="{DAA63074-EA69-7F47-8BEF-BDDC23A85D0A}" presName="node" presStyleLbl="node1" presStyleIdx="0" presStyleCnt="3" custScaleX="120895" custRadScaleRad="91477">
        <dgm:presLayoutVars>
          <dgm:bulletEnabled val="1"/>
        </dgm:presLayoutVars>
      </dgm:prSet>
      <dgm:spPr/>
      <dgm:t>
        <a:bodyPr/>
        <a:lstStyle/>
        <a:p>
          <a:endParaRPr lang="en-US"/>
        </a:p>
      </dgm:t>
    </dgm:pt>
    <dgm:pt modelId="{4E43AA50-5B28-5E4C-AA1D-535BD3A778F2}" type="pres">
      <dgm:prSet presAssocID="{DAA63074-EA69-7F47-8BEF-BDDC23A85D0A}" presName="spNode" presStyleCnt="0"/>
      <dgm:spPr/>
    </dgm:pt>
    <dgm:pt modelId="{ADB39E29-3A6F-324F-897A-EC22765B7F13}" type="pres">
      <dgm:prSet presAssocID="{D11038D4-9463-2D46-BBC0-266516AA2B36}" presName="sibTrans" presStyleLbl="sibTrans1D1" presStyleIdx="0" presStyleCnt="3"/>
      <dgm:spPr/>
      <dgm:t>
        <a:bodyPr/>
        <a:lstStyle/>
        <a:p>
          <a:endParaRPr lang="en-US"/>
        </a:p>
      </dgm:t>
    </dgm:pt>
    <dgm:pt modelId="{60827ACA-3AD9-EC4F-B178-D12957D4095A}" type="pres">
      <dgm:prSet presAssocID="{C65B5C37-3E84-A848-A7EC-E0A5A019E74B}" presName="node" presStyleLbl="node1" presStyleIdx="1" presStyleCnt="3" custScaleX="98765" custRadScaleRad="102200" custRadScaleInc="-25168">
        <dgm:presLayoutVars>
          <dgm:bulletEnabled val="1"/>
        </dgm:presLayoutVars>
      </dgm:prSet>
      <dgm:spPr/>
      <dgm:t>
        <a:bodyPr/>
        <a:lstStyle/>
        <a:p>
          <a:endParaRPr lang="en-US"/>
        </a:p>
      </dgm:t>
    </dgm:pt>
    <dgm:pt modelId="{188D5E9B-85E1-A94B-9974-1798F68A85A0}" type="pres">
      <dgm:prSet presAssocID="{C65B5C37-3E84-A848-A7EC-E0A5A019E74B}" presName="spNode" presStyleCnt="0"/>
      <dgm:spPr/>
    </dgm:pt>
    <dgm:pt modelId="{567ED9BE-7BC4-294E-97AD-764AEEB42DDB}" type="pres">
      <dgm:prSet presAssocID="{FE4510D7-7A85-0543-904C-6C60A620F50D}" presName="sibTrans" presStyleLbl="sibTrans1D1" presStyleIdx="1" presStyleCnt="3"/>
      <dgm:spPr/>
      <dgm:t>
        <a:bodyPr/>
        <a:lstStyle/>
        <a:p>
          <a:endParaRPr lang="en-US"/>
        </a:p>
      </dgm:t>
    </dgm:pt>
    <dgm:pt modelId="{1F742F6E-192E-AB44-951B-B27DE13C1A99}" type="pres">
      <dgm:prSet presAssocID="{9EC5F907-8D60-F34F-93A8-AC26A8191106}" presName="node" presStyleLbl="node1" presStyleIdx="2" presStyleCnt="3" custScaleX="113769" custRadScaleRad="109357" custRadScaleInc="28553">
        <dgm:presLayoutVars>
          <dgm:bulletEnabled val="1"/>
        </dgm:presLayoutVars>
      </dgm:prSet>
      <dgm:spPr/>
      <dgm:t>
        <a:bodyPr/>
        <a:lstStyle/>
        <a:p>
          <a:endParaRPr lang="en-US"/>
        </a:p>
      </dgm:t>
    </dgm:pt>
    <dgm:pt modelId="{980336EE-4C34-F849-84BC-3B34371D7950}" type="pres">
      <dgm:prSet presAssocID="{9EC5F907-8D60-F34F-93A8-AC26A8191106}" presName="spNode" presStyleCnt="0"/>
      <dgm:spPr/>
    </dgm:pt>
    <dgm:pt modelId="{FF42D3B9-FC15-B54A-BADB-C5727248953C}" type="pres">
      <dgm:prSet presAssocID="{435B20A2-2CB4-1C48-9A73-FFE6620ACA95}" presName="sibTrans" presStyleLbl="sibTrans1D1" presStyleIdx="2" presStyleCnt="3"/>
      <dgm:spPr/>
      <dgm:t>
        <a:bodyPr/>
        <a:lstStyle/>
        <a:p>
          <a:endParaRPr lang="en-US"/>
        </a:p>
      </dgm:t>
    </dgm:pt>
  </dgm:ptLst>
  <dgm:cxnLst>
    <dgm:cxn modelId="{FB7E4852-ECD3-3247-BEFC-EEFF0FE21A89}" srcId="{2635A27D-F986-104E-B5E4-267C62F83E0F}" destId="{DAA63074-EA69-7F47-8BEF-BDDC23A85D0A}" srcOrd="0" destOrd="0" parTransId="{0F0FD246-A6B6-274C-91A7-14F2631F478C}" sibTransId="{D11038D4-9463-2D46-BBC0-266516AA2B36}"/>
    <dgm:cxn modelId="{11B3CAE7-3F5A-442C-8520-904603813ABB}" type="presOf" srcId="{9EC5F907-8D60-F34F-93A8-AC26A8191106}" destId="{1F742F6E-192E-AB44-951B-B27DE13C1A99}" srcOrd="0" destOrd="0" presId="urn:microsoft.com/office/officeart/2005/8/layout/cycle5"/>
    <dgm:cxn modelId="{4CFE73FD-FEA3-4FE7-9415-14C4F130F8DD}" type="presOf" srcId="{2635A27D-F986-104E-B5E4-267C62F83E0F}" destId="{527E0EEB-F62A-0F4A-B7D7-A7818E4DFAA9}" srcOrd="0" destOrd="0" presId="urn:microsoft.com/office/officeart/2005/8/layout/cycle5"/>
    <dgm:cxn modelId="{DAE866BD-1EC1-4873-A793-15BA71F0EC6A}" type="presOf" srcId="{C65B5C37-3E84-A848-A7EC-E0A5A019E74B}" destId="{60827ACA-3AD9-EC4F-B178-D12957D4095A}" srcOrd="0" destOrd="0" presId="urn:microsoft.com/office/officeart/2005/8/layout/cycle5"/>
    <dgm:cxn modelId="{55744C51-5658-4A25-96DF-654C99A2DC47}" type="presOf" srcId="{DAA63074-EA69-7F47-8BEF-BDDC23A85D0A}" destId="{167CB015-9834-D548-9FFB-DF37982C1FA1}" srcOrd="0" destOrd="0" presId="urn:microsoft.com/office/officeart/2005/8/layout/cycle5"/>
    <dgm:cxn modelId="{48839C1D-2C72-4933-ADAB-1B8ADB846E45}" type="presOf" srcId="{435B20A2-2CB4-1C48-9A73-FFE6620ACA95}" destId="{FF42D3B9-FC15-B54A-BADB-C5727248953C}" srcOrd="0" destOrd="0" presId="urn:microsoft.com/office/officeart/2005/8/layout/cycle5"/>
    <dgm:cxn modelId="{832FAB09-5513-4ECC-A439-E5F8176C8223}" type="presOf" srcId="{FE4510D7-7A85-0543-904C-6C60A620F50D}" destId="{567ED9BE-7BC4-294E-97AD-764AEEB42DDB}" srcOrd="0" destOrd="0" presId="urn:microsoft.com/office/officeart/2005/8/layout/cycle5"/>
    <dgm:cxn modelId="{1A88E627-9D34-401D-AC6C-76DC710F2588}" type="presOf" srcId="{D11038D4-9463-2D46-BBC0-266516AA2B36}" destId="{ADB39E29-3A6F-324F-897A-EC22765B7F13}" srcOrd="0" destOrd="0" presId="urn:microsoft.com/office/officeart/2005/8/layout/cycle5"/>
    <dgm:cxn modelId="{B2AA4BF8-3F7E-1F47-91CC-02F955F8C8DF}" srcId="{2635A27D-F986-104E-B5E4-267C62F83E0F}" destId="{9EC5F907-8D60-F34F-93A8-AC26A8191106}" srcOrd="2" destOrd="0" parTransId="{76F67E1C-D548-5045-8578-67146189F064}" sibTransId="{435B20A2-2CB4-1C48-9A73-FFE6620ACA95}"/>
    <dgm:cxn modelId="{5B027774-D4E8-4647-B417-9B03ECF52ADD}" srcId="{2635A27D-F986-104E-B5E4-267C62F83E0F}" destId="{C65B5C37-3E84-A848-A7EC-E0A5A019E74B}" srcOrd="1" destOrd="0" parTransId="{A6405F3D-2016-9449-9A29-5BC3106BBF59}" sibTransId="{FE4510D7-7A85-0543-904C-6C60A620F50D}"/>
    <dgm:cxn modelId="{187426BE-D57E-4802-B959-BF83A5BCBCEF}" type="presParOf" srcId="{527E0EEB-F62A-0F4A-B7D7-A7818E4DFAA9}" destId="{167CB015-9834-D548-9FFB-DF37982C1FA1}" srcOrd="0" destOrd="0" presId="urn:microsoft.com/office/officeart/2005/8/layout/cycle5"/>
    <dgm:cxn modelId="{9CB13368-79CA-48C7-94E9-FEA2DDC89A32}" type="presParOf" srcId="{527E0EEB-F62A-0F4A-B7D7-A7818E4DFAA9}" destId="{4E43AA50-5B28-5E4C-AA1D-535BD3A778F2}" srcOrd="1" destOrd="0" presId="urn:microsoft.com/office/officeart/2005/8/layout/cycle5"/>
    <dgm:cxn modelId="{8174B65E-F3EF-4E95-B315-8592FF48AC8D}" type="presParOf" srcId="{527E0EEB-F62A-0F4A-B7D7-A7818E4DFAA9}" destId="{ADB39E29-3A6F-324F-897A-EC22765B7F13}" srcOrd="2" destOrd="0" presId="urn:microsoft.com/office/officeart/2005/8/layout/cycle5"/>
    <dgm:cxn modelId="{51B92C86-20DB-4F6C-91FD-B59DDF1E61B8}" type="presParOf" srcId="{527E0EEB-F62A-0F4A-B7D7-A7818E4DFAA9}" destId="{60827ACA-3AD9-EC4F-B178-D12957D4095A}" srcOrd="3" destOrd="0" presId="urn:microsoft.com/office/officeart/2005/8/layout/cycle5"/>
    <dgm:cxn modelId="{4AAEA4EF-C2D9-44C3-8661-08E8792E792B}" type="presParOf" srcId="{527E0EEB-F62A-0F4A-B7D7-A7818E4DFAA9}" destId="{188D5E9B-85E1-A94B-9974-1798F68A85A0}" srcOrd="4" destOrd="0" presId="urn:microsoft.com/office/officeart/2005/8/layout/cycle5"/>
    <dgm:cxn modelId="{245A8263-B916-4D16-974C-C1767001857F}" type="presParOf" srcId="{527E0EEB-F62A-0F4A-B7D7-A7818E4DFAA9}" destId="{567ED9BE-7BC4-294E-97AD-764AEEB42DDB}" srcOrd="5" destOrd="0" presId="urn:microsoft.com/office/officeart/2005/8/layout/cycle5"/>
    <dgm:cxn modelId="{256247D6-D675-4056-8C3D-398720EAD2D3}" type="presParOf" srcId="{527E0EEB-F62A-0F4A-B7D7-A7818E4DFAA9}" destId="{1F742F6E-192E-AB44-951B-B27DE13C1A99}" srcOrd="6" destOrd="0" presId="urn:microsoft.com/office/officeart/2005/8/layout/cycle5"/>
    <dgm:cxn modelId="{291588C0-BD42-44C5-8540-EE8D295C9EB8}" type="presParOf" srcId="{527E0EEB-F62A-0F4A-B7D7-A7818E4DFAA9}" destId="{980336EE-4C34-F849-84BC-3B34371D7950}" srcOrd="7" destOrd="0" presId="urn:microsoft.com/office/officeart/2005/8/layout/cycle5"/>
    <dgm:cxn modelId="{FBCCB7EB-76CE-4C3B-B369-E1F357172AC7}" type="presParOf" srcId="{527E0EEB-F62A-0F4A-B7D7-A7818E4DFAA9}" destId="{FF42D3B9-FC15-B54A-BADB-C5727248953C}" srcOrd="8"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018A44-D090-4F2F-910F-277EB7B6B931}" type="datetimeFigureOut">
              <a:rPr lang="en-US" smtClean="0"/>
              <a:t>3/6/2017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ED2389-FB1A-40A9-9A59-1DD1572A36AC}" type="slidenum">
              <a:rPr lang="en-US" smtClean="0"/>
              <a:t>‹#›</a:t>
            </a:fld>
            <a:endParaRPr lang="en-US"/>
          </a:p>
        </p:txBody>
      </p:sp>
    </p:spTree>
    <p:extLst>
      <p:ext uri="{BB962C8B-B14F-4D97-AF65-F5344CB8AC3E}">
        <p14:creationId xmlns:p14="http://schemas.microsoft.com/office/powerpoint/2010/main" val="957126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Numbers acquired from EIS BEP module</a:t>
            </a:r>
            <a:r>
              <a:rPr lang="en-US" baseline="0" dirty="0" smtClean="0"/>
              <a:t> (NSF Official Data) </a:t>
            </a:r>
            <a:endParaRPr lang="en-US" dirty="0"/>
          </a:p>
        </p:txBody>
      </p:sp>
      <p:sp>
        <p:nvSpPr>
          <p:cNvPr id="4" name="Slide Number Placeholder 3"/>
          <p:cNvSpPr>
            <a:spLocks noGrp="1"/>
          </p:cNvSpPr>
          <p:nvPr>
            <p:ph type="sldNum" sz="quarter" idx="10"/>
          </p:nvPr>
        </p:nvSpPr>
        <p:spPr/>
        <p:txBody>
          <a:bodyPr/>
          <a:lstStyle/>
          <a:p>
            <a:fld id="{1C3E5FA5-8B41-AD4F-8C58-7048627AD643}" type="slidenum">
              <a:rPr lang="en-US" smtClean="0"/>
              <a:pPr/>
              <a:t>3</a:t>
            </a:fld>
            <a:endParaRPr lang="en-US"/>
          </a:p>
        </p:txBody>
      </p:sp>
    </p:spTree>
    <p:extLst>
      <p:ext uri="{BB962C8B-B14F-4D97-AF65-F5344CB8AC3E}">
        <p14:creationId xmlns:p14="http://schemas.microsoft.com/office/powerpoint/2010/main" val="1360277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aim is to</a:t>
            </a:r>
            <a:r>
              <a:rPr lang="en-US" baseline="0" dirty="0" smtClean="0"/>
              <a:t> understand electrochemical intercalation (of H ions, Na ions, etc.) in oxide nanosheets where the exceedingly thin 2-D layers provide a fundamentally different intercalation host than a bulk particle.  </a:t>
            </a:r>
            <a:r>
              <a:rPr lang="en-US" dirty="0" smtClean="0"/>
              <a:t>We show for the first time that defects in MnO2 nanosheets</a:t>
            </a:r>
            <a:r>
              <a:rPr lang="en-US" baseline="0" dirty="0" smtClean="0"/>
              <a:t> improve not only the charge storage capacity but also markedly decrease the charge transfer resistance.  The capacity increases from about 150 F/g to over 300 F/g when we reduce the nanosheets intentionally to form out-of-plane Mn ions that we term “surface </a:t>
            </a:r>
            <a:r>
              <a:rPr lang="en-US" baseline="0" dirty="0" err="1" smtClean="0"/>
              <a:t>Frenkel</a:t>
            </a:r>
            <a:r>
              <a:rPr lang="en-US" baseline="0" dirty="0" smtClean="0"/>
              <a:t>” defects.  The charge transfer resistance is reduced from about 50 ohms for the ‘perfect’ nanosheets to below 5 ohms for the defective nanosheets.  The latter is commercially feasible, while the former is not.  </a:t>
            </a:r>
            <a:r>
              <a:rPr lang="en-US" dirty="0" smtClean="0"/>
              <a:t>The X-ray</a:t>
            </a:r>
            <a:r>
              <a:rPr lang="en-US" baseline="0" dirty="0" smtClean="0"/>
              <a:t> PDF is essentially a radial distribution function – peak locations indicate interatomic distances and intensities reflect the numbers of pairs scattering, so even qualitative analysis of the data confirms the out-of-plane Mn ions at the sheet surfaces, while X-ray absorption spectroscopy gives reliable quantification of the </a:t>
            </a:r>
            <a:r>
              <a:rPr lang="en-US" baseline="0" smtClean="0"/>
              <a:t>Mn oxidation </a:t>
            </a:r>
            <a:r>
              <a:rPr lang="en-US" baseline="0" dirty="0" smtClean="0"/>
              <a:t>states. </a:t>
            </a:r>
            <a:endParaRPr lang="en-CA" dirty="0"/>
          </a:p>
        </p:txBody>
      </p:sp>
      <p:sp>
        <p:nvSpPr>
          <p:cNvPr id="4" name="Slide Number Placeholder 3"/>
          <p:cNvSpPr>
            <a:spLocks noGrp="1"/>
          </p:cNvSpPr>
          <p:nvPr>
            <p:ph type="sldNum" sz="quarter" idx="10"/>
          </p:nvPr>
        </p:nvSpPr>
        <p:spPr/>
        <p:txBody>
          <a:bodyPr/>
          <a:lstStyle/>
          <a:p>
            <a:pPr>
              <a:defRPr/>
            </a:pPr>
            <a:fld id="{60838AE4-34F2-4472-9CF8-CF41CDBA03D6}" type="slidenum">
              <a:rPr lang="en-US" smtClean="0"/>
              <a:pPr>
                <a:defRPr/>
              </a:pPr>
              <a:t>24</a:t>
            </a:fld>
            <a:endParaRPr lang="en-US" dirty="0"/>
          </a:p>
        </p:txBody>
      </p:sp>
    </p:spTree>
    <p:extLst>
      <p:ext uri="{BB962C8B-B14F-4D97-AF65-F5344CB8AC3E}">
        <p14:creationId xmlns:p14="http://schemas.microsoft.com/office/powerpoint/2010/main" val="1198890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http://darkreactions.Haverford.edu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89% vs. 78% success rate for target compound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Did your experiment fail? Don’t bin the data just yet — they could be useful</a:t>
            </a:r>
            <a:r>
              <a:rPr lang="en-US" b="1" dirty="0" smtClean="0"/>
              <a:t>. Chemists in the United States say that they have created a machine-learning algorithm that beats humans at predicting ways to make crystals, by training it on data both from successful experiments and from trials that didn’t work. </a:t>
            </a:r>
            <a:r>
              <a:rPr lang="en-US" dirty="0" smtClean="0"/>
              <a:t>The team terms these failures ‘dark reactions’, because they are either never written down or are recorded only privately in laboratory notebooks.</a:t>
            </a:r>
          </a:p>
          <a:p>
            <a:endParaRPr lang="en-US" dirty="0"/>
          </a:p>
        </p:txBody>
      </p:sp>
      <p:sp>
        <p:nvSpPr>
          <p:cNvPr id="4" name="Slide Number Placeholder 3"/>
          <p:cNvSpPr>
            <a:spLocks noGrp="1"/>
          </p:cNvSpPr>
          <p:nvPr>
            <p:ph type="sldNum" sz="quarter" idx="10"/>
          </p:nvPr>
        </p:nvSpPr>
        <p:spPr/>
        <p:txBody>
          <a:bodyPr/>
          <a:lstStyle/>
          <a:p>
            <a:fld id="{85573BD6-7CE5-4445-82AA-1C64E8310FC3}" type="slidenum">
              <a:rPr lang="en-US" smtClean="0"/>
              <a:t>26</a:t>
            </a:fld>
            <a:endParaRPr lang="en-US" dirty="0"/>
          </a:p>
        </p:txBody>
      </p:sp>
    </p:spTree>
    <p:extLst>
      <p:ext uri="{BB962C8B-B14F-4D97-AF65-F5344CB8AC3E}">
        <p14:creationId xmlns:p14="http://schemas.microsoft.com/office/powerpoint/2010/main" val="391267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Franklin Gothic Medium Cond" panose="020B0606030402020204" pitchFamily="34" charset="0"/>
              </a:rPr>
              <a:t>Distribution of temperatures at which each material was synthesized, for:</a:t>
            </a:r>
          </a:p>
          <a:p>
            <a:pPr>
              <a:tabLst>
                <a:tab pos="457200" algn="l"/>
              </a:tabLst>
            </a:pPr>
            <a:r>
              <a:rPr lang="en-US" sz="1200" dirty="0" smtClean="0">
                <a:latin typeface="Franklin Gothic Medium Cond" panose="020B0606030402020204" pitchFamily="34" charset="0"/>
              </a:rPr>
              <a:t>	(a) various technologically relevant oxides, and </a:t>
            </a:r>
          </a:p>
          <a:p>
            <a:pPr>
              <a:tabLst>
                <a:tab pos="457200" algn="l"/>
              </a:tabLst>
            </a:pPr>
            <a:r>
              <a:rPr lang="en-US" sz="1200" dirty="0" smtClean="0">
                <a:latin typeface="Franklin Gothic Medium Cond" panose="020B0606030402020204" pitchFamily="34" charset="0"/>
              </a:rPr>
              <a:t>	(b) different phases of two select materials </a:t>
            </a:r>
          </a:p>
          <a:p>
            <a:pPr>
              <a:tabLst>
                <a:tab pos="457200" algn="l"/>
              </a:tabLst>
            </a:pPr>
            <a:endParaRPr lang="en-US" sz="1200" dirty="0" smtClean="0">
              <a:latin typeface="Franklin Gothic Medium Cond" panose="020B0606030402020204" pitchFamily="34" charset="0"/>
            </a:endParaRPr>
          </a:p>
          <a:p>
            <a:pPr>
              <a:tabLst>
                <a:tab pos="457200" algn="l"/>
              </a:tabLst>
            </a:pPr>
            <a:r>
              <a:rPr lang="en-US" sz="1050" i="1" dirty="0" smtClean="0">
                <a:latin typeface="Franklin Gothic Book" panose="020B0503020102020204" pitchFamily="34" charset="0"/>
              </a:rPr>
              <a:t>Legend numbers indicate how many scientific journal articles are represented in each curve and is dependent on data availability</a:t>
            </a:r>
            <a:endParaRPr lang="en-US" sz="1000" i="1" dirty="0" smtClean="0">
              <a:latin typeface="Franklin Gothic Book" panose="020B0503020102020204" pitchFamily="34" charset="0"/>
            </a:endParaRPr>
          </a:p>
          <a:p>
            <a:endParaRPr lang="en-US" dirty="0"/>
          </a:p>
        </p:txBody>
      </p:sp>
      <p:sp>
        <p:nvSpPr>
          <p:cNvPr id="4" name="Slide Number Placeholder 3"/>
          <p:cNvSpPr>
            <a:spLocks noGrp="1"/>
          </p:cNvSpPr>
          <p:nvPr>
            <p:ph type="sldNum" sz="quarter" idx="10"/>
          </p:nvPr>
        </p:nvSpPr>
        <p:spPr/>
        <p:txBody>
          <a:bodyPr/>
          <a:lstStyle/>
          <a:p>
            <a:fld id="{12ED2389-FB1A-40A9-9A59-1DD1572A36AC}" type="slidenum">
              <a:rPr lang="en-US" smtClean="0"/>
              <a:t>27</a:t>
            </a:fld>
            <a:endParaRPr lang="en-US"/>
          </a:p>
        </p:txBody>
      </p:sp>
    </p:spTree>
    <p:extLst>
      <p:ext uri="{BB962C8B-B14F-4D97-AF65-F5344CB8AC3E}">
        <p14:creationId xmlns:p14="http://schemas.microsoft.com/office/powerpoint/2010/main" val="439648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the top picture shows the 1927 Solvay conference participants (</a:t>
            </a:r>
            <a:r>
              <a:rPr lang="de-DE" dirty="0" smtClean="0"/>
              <a:t>Marie Curie, Hendrik Lorentz, Albert Einstein in front row). </a:t>
            </a:r>
          </a:p>
          <a:p>
            <a:r>
              <a:rPr lang="de-DE" baseline="0" dirty="0" smtClean="0"/>
              <a:t>Middle: the experimental confirmation of Majorana modes at the ends of a nanowire in proximity of superconducting substrate – possibly a key to future quantum computing.</a:t>
            </a:r>
          </a:p>
          <a:p>
            <a:r>
              <a:rPr lang="de-DE" baseline="0" dirty="0" smtClean="0"/>
              <a:t>Bottom: Scheme for Braiding – manipulation of Majoranas for quantum computing.</a:t>
            </a:r>
            <a:endParaRPr lang="en-US" dirty="0"/>
          </a:p>
        </p:txBody>
      </p:sp>
      <p:sp>
        <p:nvSpPr>
          <p:cNvPr id="4" name="Slide Number Placeholder 3"/>
          <p:cNvSpPr>
            <a:spLocks noGrp="1"/>
          </p:cNvSpPr>
          <p:nvPr>
            <p:ph type="sldNum" sz="quarter" idx="10"/>
          </p:nvPr>
        </p:nvSpPr>
        <p:spPr/>
        <p:txBody>
          <a:bodyPr/>
          <a:lstStyle/>
          <a:p>
            <a:fld id="{F2144EAF-DEF0-443D-89FD-2B53FD759E8A}" type="slidenum">
              <a:rPr lang="en-US" smtClean="0"/>
              <a:t>37</a:t>
            </a:fld>
            <a:endParaRPr lang="en-US"/>
          </a:p>
        </p:txBody>
      </p:sp>
    </p:spTree>
    <p:extLst>
      <p:ext uri="{BB962C8B-B14F-4D97-AF65-F5344CB8AC3E}">
        <p14:creationId xmlns:p14="http://schemas.microsoft.com/office/powerpoint/2010/main" val="3564715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Pyramid shows: QUANTUM FUNDAMENTALS:  Advance fundamental understanding of uniquely quantum phenomena and their interface with classical systems under broad range of conditions.</a:t>
            </a:r>
          </a:p>
          <a:p>
            <a:r>
              <a:rPr lang="en-US" dirty="0" smtClean="0"/>
              <a:t>QUANTUM ELEMENTS: Quantum metrology and control - Transform our ability to measure, model, control, and exploit QP in single and multi-particle systems.</a:t>
            </a:r>
          </a:p>
          <a:p>
            <a:r>
              <a:rPr lang="en-US" dirty="0" smtClean="0"/>
              <a:t>QUANTUM SYSTEMS: Co-design and quantum platforms - Explore hardware and software development needed for controllable and scalable quantum information processing.</a:t>
            </a:r>
          </a:p>
          <a:p>
            <a:r>
              <a:rPr lang="en-US" dirty="0" smtClean="0"/>
              <a:t>QUANTUM WORKFORCE: Train a new generation of scientists, engineers, and educators for a transdisciplinary, globally competitive workforce in Quantum Science and Engineering.</a:t>
            </a:r>
          </a:p>
          <a:p>
            <a:endParaRPr lang="en-US" dirty="0"/>
          </a:p>
        </p:txBody>
      </p:sp>
      <p:sp>
        <p:nvSpPr>
          <p:cNvPr id="4" name="Slide Number Placeholder 3"/>
          <p:cNvSpPr>
            <a:spLocks noGrp="1"/>
          </p:cNvSpPr>
          <p:nvPr>
            <p:ph type="sldNum" sz="quarter" idx="10"/>
          </p:nvPr>
        </p:nvSpPr>
        <p:spPr/>
        <p:txBody>
          <a:bodyPr/>
          <a:lstStyle/>
          <a:p>
            <a:fld id="{F2144EAF-DEF0-443D-89FD-2B53FD759E8A}" type="slidenum">
              <a:rPr lang="en-US" smtClean="0"/>
              <a:t>38</a:t>
            </a:fld>
            <a:endParaRPr lang="en-US"/>
          </a:p>
        </p:txBody>
      </p:sp>
    </p:spTree>
    <p:extLst>
      <p:ext uri="{BB962C8B-B14F-4D97-AF65-F5344CB8AC3E}">
        <p14:creationId xmlns:p14="http://schemas.microsoft.com/office/powerpoint/2010/main" val="1871526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Convergence of Fundamental, Applied, and Societal aspects of Quantum Science.  At the nexus of these is the education of a New Quantum Workforce. Two weeks of intensive program include two talks in the morning and interactive activities in the afternoons.</a:t>
            </a:r>
            <a:endParaRPr lang="en-US" dirty="0"/>
          </a:p>
        </p:txBody>
      </p:sp>
      <p:sp>
        <p:nvSpPr>
          <p:cNvPr id="4" name="Slide Number Placeholder 3"/>
          <p:cNvSpPr>
            <a:spLocks noGrp="1"/>
          </p:cNvSpPr>
          <p:nvPr>
            <p:ph type="sldNum" sz="quarter" idx="10"/>
          </p:nvPr>
        </p:nvSpPr>
        <p:spPr/>
        <p:txBody>
          <a:bodyPr/>
          <a:lstStyle/>
          <a:p>
            <a:fld id="{F2144EAF-DEF0-443D-89FD-2B53FD759E8A}" type="slidenum">
              <a:rPr lang="en-US" smtClean="0"/>
              <a:t>39</a:t>
            </a:fld>
            <a:endParaRPr lang="en-US"/>
          </a:p>
        </p:txBody>
      </p:sp>
    </p:spTree>
    <p:extLst>
      <p:ext uri="{BB962C8B-B14F-4D97-AF65-F5344CB8AC3E}">
        <p14:creationId xmlns:p14="http://schemas.microsoft.com/office/powerpoint/2010/main" val="507695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alibri" panose="020F0502020204030204" pitchFamily="34" charset="0"/>
              </a:rPr>
              <a:t>By Feb 28 : </a:t>
            </a:r>
            <a:r>
              <a:rPr lang="en-US" sz="1200" b="1" dirty="0" smtClean="0">
                <a:solidFill>
                  <a:srgbClr val="FF0000"/>
                </a:solidFill>
                <a:latin typeface="Calibri" panose="020F0502020204030204" pitchFamily="34" charset="0"/>
              </a:rPr>
              <a:t>7 whitepapers </a:t>
            </a:r>
            <a:r>
              <a:rPr lang="en-US" sz="1200" b="1" dirty="0" err="1" smtClean="0">
                <a:solidFill>
                  <a:srgbClr val="FF0000"/>
                </a:solidFill>
                <a:latin typeface="Calibri" panose="020F0502020204030204" pitchFamily="34" charset="0"/>
              </a:rPr>
              <a:t>recieved</a:t>
            </a:r>
            <a:r>
              <a:rPr lang="en-US" sz="1200" b="1" dirty="0" smtClean="0">
                <a:solidFill>
                  <a:srgbClr val="FF0000"/>
                </a:solidFill>
                <a:latin typeface="Calibri" panose="020F0502020204030204" pitchFamily="34" charset="0"/>
              </a:rPr>
              <a:t> on : braiding, fusion, nanowire networks coupled to </a:t>
            </a:r>
            <a:r>
              <a:rPr lang="en-US" sz="1200" b="1" dirty="0" err="1" smtClean="0">
                <a:solidFill>
                  <a:srgbClr val="FF0000"/>
                </a:solidFill>
                <a:latin typeface="Calibri" panose="020F0502020204030204" pitchFamily="34" charset="0"/>
              </a:rPr>
              <a:t>superconudctors</a:t>
            </a:r>
            <a:r>
              <a:rPr lang="en-US" sz="1200" b="1" dirty="0" smtClean="0">
                <a:solidFill>
                  <a:srgbClr val="FF0000"/>
                </a:solidFill>
                <a:latin typeface="Calibri" panose="020F0502020204030204" pitchFamily="34" charset="0"/>
              </a:rPr>
              <a:t>, Josephson junction / topological insulator sandwiches, magnetic tunnel junctions, graphene etc. </a:t>
            </a:r>
          </a:p>
          <a:p>
            <a:endParaRPr lang="en-US" dirty="0"/>
          </a:p>
        </p:txBody>
      </p:sp>
      <p:sp>
        <p:nvSpPr>
          <p:cNvPr id="4" name="Slide Number Placeholder 3"/>
          <p:cNvSpPr>
            <a:spLocks noGrp="1"/>
          </p:cNvSpPr>
          <p:nvPr>
            <p:ph type="sldNum" sz="quarter" idx="10"/>
          </p:nvPr>
        </p:nvSpPr>
        <p:spPr/>
        <p:txBody>
          <a:bodyPr/>
          <a:lstStyle/>
          <a:p>
            <a:fld id="{F2144EAF-DEF0-443D-89FD-2B53FD759E8A}" type="slidenum">
              <a:rPr lang="en-US" smtClean="0"/>
              <a:t>40</a:t>
            </a:fld>
            <a:endParaRPr lang="en-US"/>
          </a:p>
        </p:txBody>
      </p:sp>
    </p:spTree>
    <p:extLst>
      <p:ext uri="{BB962C8B-B14F-4D97-AF65-F5344CB8AC3E}">
        <p14:creationId xmlns:p14="http://schemas.microsoft.com/office/powerpoint/2010/main" val="4190040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a:t>
            </a:r>
            <a:endParaRPr lang="en-US" dirty="0"/>
          </a:p>
        </p:txBody>
      </p:sp>
      <p:sp>
        <p:nvSpPr>
          <p:cNvPr id="4" name="Slide Number Placeholder 3"/>
          <p:cNvSpPr>
            <a:spLocks noGrp="1"/>
          </p:cNvSpPr>
          <p:nvPr>
            <p:ph type="sldNum" sz="quarter" idx="10"/>
          </p:nvPr>
        </p:nvSpPr>
        <p:spPr/>
        <p:txBody>
          <a:bodyPr/>
          <a:lstStyle/>
          <a:p>
            <a:fld id="{1C3E5FA5-8B41-AD4F-8C58-7048627AD643}" type="slidenum">
              <a:rPr lang="en-US" smtClean="0"/>
              <a:pPr/>
              <a:t>4</a:t>
            </a:fld>
            <a:endParaRPr lang="en-US"/>
          </a:p>
        </p:txBody>
      </p:sp>
    </p:spTree>
    <p:extLst>
      <p:ext uri="{BB962C8B-B14F-4D97-AF65-F5344CB8AC3E}">
        <p14:creationId xmlns:p14="http://schemas.microsoft.com/office/powerpoint/2010/main" val="3730976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ED2389-FB1A-40A9-9A59-1DD1572A36AC}" type="slidenum">
              <a:rPr lang="en-US" smtClean="0"/>
              <a:t>5</a:t>
            </a:fld>
            <a:endParaRPr lang="en-US"/>
          </a:p>
        </p:txBody>
      </p:sp>
    </p:spTree>
    <p:extLst>
      <p:ext uri="{BB962C8B-B14F-4D97-AF65-F5344CB8AC3E}">
        <p14:creationId xmlns:p14="http://schemas.microsoft.com/office/powerpoint/2010/main" val="3163419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a:p>
            <a:pPr algn="just"/>
            <a:r>
              <a:rPr lang="en-US" dirty="0" smtClean="0"/>
              <a:t>NSF received 80 MRSEC preliminary proposals including 221 IRGs by the July 1, 2016 submission deadline. After checking for compliance with the solicitation and the NSF Grant Proposal Guide, five preliminary proposals were Returned Without Review (RWR)</a:t>
            </a:r>
          </a:p>
          <a:p>
            <a:endParaRPr lang="en-US" sz="800" dirty="0" smtClean="0"/>
          </a:p>
          <a:p>
            <a:pPr algn="just"/>
            <a:r>
              <a:rPr lang="en-US" dirty="0" smtClean="0">
                <a:solidFill>
                  <a:srgbClr val="002060"/>
                </a:solidFill>
              </a:rPr>
              <a:t>The remaining </a:t>
            </a:r>
            <a:r>
              <a:rPr lang="en-US" b="1" dirty="0" smtClean="0">
                <a:solidFill>
                  <a:srgbClr val="002060"/>
                </a:solidFill>
              </a:rPr>
              <a:t>75 MRSEC</a:t>
            </a:r>
            <a:r>
              <a:rPr lang="en-US" dirty="0" smtClean="0">
                <a:solidFill>
                  <a:srgbClr val="002060"/>
                </a:solidFill>
              </a:rPr>
              <a:t> preliminary center proposals include </a:t>
            </a:r>
            <a:r>
              <a:rPr lang="en-US" b="1" dirty="0" smtClean="0">
                <a:solidFill>
                  <a:srgbClr val="002060"/>
                </a:solidFill>
              </a:rPr>
              <a:t>206 IRGs; </a:t>
            </a:r>
            <a:r>
              <a:rPr lang="en-US" dirty="0" smtClean="0">
                <a:solidFill>
                  <a:srgbClr val="002060"/>
                </a:solidFill>
              </a:rPr>
              <a:t>The IRGs were separated into 7 interdisciplinary topical panels and reviewed by 100 individuals. Overall a total 885 reviews were submitted corresponding to an average of 4.3 reviews per IRG.</a:t>
            </a:r>
          </a:p>
          <a:p>
            <a:endParaRPr lang="en-US" dirty="0" smtClean="0"/>
          </a:p>
          <a:p>
            <a:pPr algn="just"/>
            <a:r>
              <a:rPr lang="en-US" dirty="0" smtClean="0"/>
              <a:t> The MRSEC Program recommended inviting </a:t>
            </a:r>
            <a:r>
              <a:rPr lang="en-US" b="1" dirty="0" smtClean="0"/>
              <a:t>18 Full Proposal Submissions</a:t>
            </a:r>
            <a:r>
              <a:rPr lang="en-US" dirty="0" smtClean="0"/>
              <a:t> including </a:t>
            </a:r>
            <a:r>
              <a:rPr lang="en-US" b="1" dirty="0" smtClean="0"/>
              <a:t>43 of 206 IRGs</a:t>
            </a:r>
            <a:endParaRPr lang="en-US" dirty="0" smtClean="0"/>
          </a:p>
          <a:p>
            <a:endParaRPr lang="en-US" sz="800" dirty="0" smtClean="0"/>
          </a:p>
          <a:p>
            <a:pPr algn="just"/>
            <a:r>
              <a:rPr lang="en-US" dirty="0" smtClean="0">
                <a:solidFill>
                  <a:srgbClr val="002060"/>
                </a:solidFill>
              </a:rPr>
              <a:t>After careful evaluation of 252 IRG separate reviews (nearly 6 reviews per IRG) provided by 121 reviewers, the MRSEC program recommended that </a:t>
            </a:r>
            <a:r>
              <a:rPr lang="en-US" b="1" dirty="0" smtClean="0">
                <a:solidFill>
                  <a:srgbClr val="002060"/>
                </a:solidFill>
              </a:rPr>
              <a:t>10 MRSEC proposals that include 26 IRGs</a:t>
            </a:r>
            <a:r>
              <a:rPr lang="en-US" dirty="0" smtClean="0">
                <a:solidFill>
                  <a:srgbClr val="002060"/>
                </a:solidFill>
              </a:rPr>
              <a:t> </a:t>
            </a:r>
            <a:r>
              <a:rPr lang="en-US" b="1" dirty="0" smtClean="0">
                <a:solidFill>
                  <a:srgbClr val="002060"/>
                </a:solidFill>
              </a:rPr>
              <a:t>(out of 43 submissions)</a:t>
            </a:r>
            <a:r>
              <a:rPr lang="en-US" dirty="0" smtClean="0">
                <a:solidFill>
                  <a:srgbClr val="002060"/>
                </a:solidFill>
              </a:rPr>
              <a:t> should be invited for the April/May 2017 reverse site visits (RSV); 6 MRSECs have 3 IRGs while 4 MRSECs have 2 IRGs.</a:t>
            </a:r>
          </a:p>
          <a:p>
            <a:endParaRPr lang="en-US" dirty="0"/>
          </a:p>
        </p:txBody>
      </p:sp>
      <p:sp>
        <p:nvSpPr>
          <p:cNvPr id="4" name="Slide Number Placeholder 3"/>
          <p:cNvSpPr>
            <a:spLocks noGrp="1"/>
          </p:cNvSpPr>
          <p:nvPr>
            <p:ph type="sldNum" sz="quarter" idx="10"/>
          </p:nvPr>
        </p:nvSpPr>
        <p:spPr/>
        <p:txBody>
          <a:bodyPr/>
          <a:lstStyle/>
          <a:p>
            <a:fld id="{C4AF3576-4932-425C-BF5A-1BC85A2C9F2F}" type="slidenum">
              <a:rPr lang="en-US" smtClean="0"/>
              <a:t>11</a:t>
            </a:fld>
            <a:endParaRPr lang="en-US"/>
          </a:p>
        </p:txBody>
      </p:sp>
    </p:spTree>
    <p:extLst>
      <p:ext uri="{BB962C8B-B14F-4D97-AF65-F5344CB8AC3E}">
        <p14:creationId xmlns:p14="http://schemas.microsoft.com/office/powerpoint/2010/main" val="2619854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carbon atoms in </a:t>
            </a:r>
            <a:r>
              <a:rPr lang="en-US" sz="1200" kern="1200" dirty="0" err="1" smtClean="0">
                <a:solidFill>
                  <a:schemeClr val="tx1"/>
                </a:solidFill>
                <a:latin typeface="+mn-lt"/>
                <a:ea typeface="+mn-ea"/>
                <a:cs typeface="+mn-cs"/>
              </a:rPr>
              <a:t>graphene</a:t>
            </a:r>
            <a:r>
              <a:rPr lang="en-US" sz="1200" kern="1200" dirty="0" smtClean="0">
                <a:solidFill>
                  <a:schemeClr val="tx1"/>
                </a:solidFill>
                <a:latin typeface="+mn-lt"/>
                <a:ea typeface="+mn-ea"/>
                <a:cs typeface="+mn-cs"/>
              </a:rPr>
              <a:t> form an 2D crystal of record strength, only 1 atom thick, which promises ultrafast atomic-scale devices.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a topological insulator, electrons move along the surface with their spin locked at right angles to their momentum, topologically protecting data.</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diamond nitrogen-vacancy (NV) color center acts as an atomic memory site that can store a bit of information on a spin for &gt; 1 </a:t>
            </a:r>
            <a:r>
              <a:rPr lang="en-US" sz="1200" kern="1200" dirty="0" err="1" smtClean="0">
                <a:solidFill>
                  <a:schemeClr val="tx1"/>
                </a:solidFill>
                <a:latin typeface="+mn-lt"/>
                <a:ea typeface="+mn-ea"/>
                <a:cs typeface="+mn-cs"/>
              </a:rPr>
              <a:t>ms</a:t>
            </a:r>
            <a:r>
              <a:rPr lang="en-US" sz="1200" kern="1200" dirty="0" smtClean="0">
                <a:solidFill>
                  <a:schemeClr val="tx1"/>
                </a:solidFill>
                <a:latin typeface="+mn-lt"/>
                <a:ea typeface="+mn-ea"/>
                <a:cs typeface="+mn-cs"/>
              </a:rPr>
              <a:t> at room temperature.  In addition, an NV center is an ultra-sensitive magneto-sensor with ultra-high spatial resolution.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Color centers of different types in diamond - nitrogen is yellow, boron is blue and hydrogen is violet.  These color centers will provide new approaches to atomic scale memory and sensing.</a:t>
            </a:r>
          </a:p>
          <a:p>
            <a:endParaRPr lang="en-US" dirty="0"/>
          </a:p>
        </p:txBody>
      </p:sp>
      <p:sp>
        <p:nvSpPr>
          <p:cNvPr id="4" name="Slide Number Placeholder 3"/>
          <p:cNvSpPr>
            <a:spLocks noGrp="1"/>
          </p:cNvSpPr>
          <p:nvPr>
            <p:ph type="sldNum" sz="quarter" idx="10"/>
          </p:nvPr>
        </p:nvSpPr>
        <p:spPr/>
        <p:txBody>
          <a:bodyPr/>
          <a:lstStyle/>
          <a:p>
            <a:fld id="{C4AF3576-4932-425C-BF5A-1BC85A2C9F2F}" type="slidenum">
              <a:rPr lang="en-US" smtClean="0"/>
              <a:t>12</a:t>
            </a:fld>
            <a:endParaRPr lang="en-US"/>
          </a:p>
        </p:txBody>
      </p:sp>
    </p:spTree>
    <p:extLst>
      <p:ext uri="{BB962C8B-B14F-4D97-AF65-F5344CB8AC3E}">
        <p14:creationId xmlns:p14="http://schemas.microsoft.com/office/powerpoint/2010/main" val="3338721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solidFill>
                  <a:srgbClr val="FF0000"/>
                </a:solidFill>
                <a:latin typeface="+mn-lt"/>
              </a:rPr>
              <a:t>This</a:t>
            </a:r>
            <a:r>
              <a:rPr lang="en-US" sz="1200" baseline="0" dirty="0" smtClean="0">
                <a:solidFill>
                  <a:srgbClr val="FF0000"/>
                </a:solidFill>
                <a:latin typeface="+mn-lt"/>
              </a:rPr>
              <a:t> NSF Science and Technology Center, DMR-1548924, was established on October 1, 2016., together with 3 other centers: Center for Bright Beams (CBB) at Cornell University (managed by PHY), Center for Cellular Construction (CCC) at the University of California - San Francisco (managed by BIO/DBI), and Center for Engineering </a:t>
            </a:r>
            <a:r>
              <a:rPr lang="en-US" sz="1200" baseline="0" dirty="0" err="1" smtClean="0">
                <a:solidFill>
                  <a:srgbClr val="FF0000"/>
                </a:solidFill>
                <a:latin typeface="+mn-lt"/>
              </a:rPr>
              <a:t>MechanoBiology</a:t>
            </a:r>
            <a:r>
              <a:rPr lang="en-US" sz="1200" baseline="0" dirty="0" smtClean="0">
                <a:solidFill>
                  <a:srgbClr val="FF0000"/>
                </a:solidFill>
                <a:latin typeface="+mn-lt"/>
              </a:rPr>
              <a:t> (CEMB) at the University of Pennsylvania (managed by ENG/CMMI).</a:t>
            </a:r>
          </a:p>
          <a:p>
            <a:pPr marL="0" indent="0">
              <a:buFont typeface="Arial" panose="020B0604020202020204" pitchFamily="34" charset="0"/>
              <a:buNone/>
            </a:pPr>
            <a:endParaRPr lang="en-US" sz="1200" baseline="0" dirty="0" smtClean="0">
              <a:solidFill>
                <a:srgbClr val="FF0000"/>
              </a:solidFill>
              <a:latin typeface="+mn-lt"/>
            </a:endParaRPr>
          </a:p>
          <a:p>
            <a:pPr marL="0" indent="0">
              <a:buFont typeface="Arial" panose="020B0604020202020204" pitchFamily="34" charset="0"/>
              <a:buNone/>
            </a:pPr>
            <a:r>
              <a:rPr lang="en-US" sz="1200" baseline="0" dirty="0" smtClean="0">
                <a:solidFill>
                  <a:srgbClr val="FF0000"/>
                </a:solidFill>
                <a:latin typeface="+mn-lt"/>
              </a:rPr>
              <a:t>Science and Technology Center on Real-Time Functional Imaging is also called STROBE. Obviously, STROBE is not an acronym. </a:t>
            </a:r>
          </a:p>
          <a:p>
            <a:pPr marL="0" indent="0">
              <a:buFont typeface="Arial" panose="020B0604020202020204" pitchFamily="34" charset="0"/>
              <a:buNone/>
            </a:pPr>
            <a:endParaRPr lang="en-US" sz="1200" baseline="0" dirty="0" smtClean="0">
              <a:solidFill>
                <a:srgbClr val="FF0000"/>
              </a:solidFill>
              <a:latin typeface="+mn-lt"/>
            </a:endParaRPr>
          </a:p>
          <a:p>
            <a:pPr marL="0" indent="0">
              <a:buFont typeface="Arial" panose="020B0604020202020204" pitchFamily="34" charset="0"/>
              <a:buNone/>
            </a:pPr>
            <a:r>
              <a:rPr lang="en-US" sz="1200" baseline="0" dirty="0" smtClean="0">
                <a:solidFill>
                  <a:srgbClr val="FF0000"/>
                </a:solidFill>
                <a:latin typeface="+mn-lt"/>
              </a:rPr>
              <a:t>STROBE is directed by Margaret Murnane at the University of Colorado – Boulder. The Deputy Director is John Miao at UCLA.</a:t>
            </a:r>
          </a:p>
          <a:p>
            <a:pPr marL="0" indent="0">
              <a:buFont typeface="Arial" panose="020B0604020202020204" pitchFamily="34" charset="0"/>
              <a:buNone/>
            </a:pPr>
            <a:endParaRPr lang="en-US" sz="1200" baseline="0" dirty="0" smtClean="0">
              <a:solidFill>
                <a:srgbClr val="FF0000"/>
              </a:solidFill>
              <a:latin typeface="+mn-lt"/>
            </a:endParaRPr>
          </a:p>
          <a:p>
            <a:pPr marL="0" indent="0">
              <a:buFont typeface="Arial" panose="020B0604020202020204" pitchFamily="34" charset="0"/>
              <a:buNone/>
            </a:pPr>
            <a:r>
              <a:rPr lang="en-US" sz="1200" baseline="0" dirty="0" smtClean="0">
                <a:solidFill>
                  <a:srgbClr val="FF0000"/>
                </a:solidFill>
                <a:latin typeface="+mn-lt"/>
              </a:rPr>
              <a:t>The last bullet means collaboration among the center participants </a:t>
            </a:r>
            <a:r>
              <a:rPr lang="en-US" sz="1200" baseline="0" smtClean="0">
                <a:solidFill>
                  <a:srgbClr val="FF0000"/>
                </a:solidFill>
                <a:latin typeface="+mn-lt"/>
              </a:rPr>
              <a:t>and also with </a:t>
            </a:r>
            <a:r>
              <a:rPr lang="en-US" sz="1200" baseline="0" dirty="0" smtClean="0">
                <a:solidFill>
                  <a:srgbClr val="FF0000"/>
                </a:solidFill>
                <a:latin typeface="+mn-lt"/>
              </a:rPr>
              <a:t>domain scientists. The latter reflects a brief that the STC cannot do everything itself and its impacts would be greater through </a:t>
            </a:r>
            <a:r>
              <a:rPr lang="en-US" sz="1200" baseline="0" dirty="0" err="1" smtClean="0">
                <a:solidFill>
                  <a:srgbClr val="FF0000"/>
                </a:solidFill>
                <a:latin typeface="+mn-lt"/>
              </a:rPr>
              <a:t>colloaboration</a:t>
            </a:r>
            <a:r>
              <a:rPr lang="en-US" sz="1200" baseline="0" dirty="0" smtClean="0">
                <a:solidFill>
                  <a:srgbClr val="FF0000"/>
                </a:solidFill>
                <a:latin typeface="+mn-lt"/>
              </a:rPr>
              <a:t>.</a:t>
            </a:r>
            <a:endParaRPr lang="en-US" sz="1200" dirty="0" smtClean="0">
              <a:solidFill>
                <a:srgbClr val="FF0000"/>
              </a:solidFill>
              <a:latin typeface="+mn-lt"/>
            </a:endParaRPr>
          </a:p>
        </p:txBody>
      </p:sp>
      <p:sp>
        <p:nvSpPr>
          <p:cNvPr id="4" name="Slide Number Placeholder 3"/>
          <p:cNvSpPr>
            <a:spLocks noGrp="1"/>
          </p:cNvSpPr>
          <p:nvPr>
            <p:ph type="sldNum" sz="quarter" idx="10"/>
          </p:nvPr>
        </p:nvSpPr>
        <p:spPr/>
        <p:txBody>
          <a:bodyPr/>
          <a:lstStyle/>
          <a:p>
            <a:fld id="{C4AF3576-4932-425C-BF5A-1BC85A2C9F2F}" type="slidenum">
              <a:rPr lang="en-US" smtClean="0"/>
              <a:t>13</a:t>
            </a:fld>
            <a:endParaRPr lang="en-US"/>
          </a:p>
        </p:txBody>
      </p:sp>
    </p:spTree>
    <p:extLst>
      <p:ext uri="{BB962C8B-B14F-4D97-AF65-F5344CB8AC3E}">
        <p14:creationId xmlns:p14="http://schemas.microsoft.com/office/powerpoint/2010/main" val="3443379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fontAlgn="auto" latinLnBrk="1" hangingPunct="0">
              <a:lnSpc>
                <a:spcPct val="100000"/>
              </a:lnSpc>
              <a:spcBef>
                <a:spcPts val="0"/>
              </a:spcBef>
              <a:spcAft>
                <a:spcPts val="0"/>
              </a:spcAft>
              <a:buClrTx/>
              <a:buSzTx/>
              <a:buFontTx/>
              <a:buNone/>
              <a:tabLst/>
            </a:pPr>
            <a:r>
              <a:rPr lang="en-US" baseline="0" dirty="0" smtClean="0">
                <a:solidFill>
                  <a:srgbClr val="08018D"/>
                </a:solidFill>
              </a:rPr>
              <a:t>114 Projects</a:t>
            </a:r>
          </a:p>
          <a:p>
            <a:pPr marL="0" marR="0" indent="0" algn="ctr" defTabSz="914400" rtl="0" fontAlgn="auto" latinLnBrk="1" hangingPunct="0">
              <a:lnSpc>
                <a:spcPct val="100000"/>
              </a:lnSpc>
              <a:spcBef>
                <a:spcPts val="0"/>
              </a:spcBef>
              <a:spcAft>
                <a:spcPts val="0"/>
              </a:spcAft>
              <a:buClrTx/>
              <a:buSzTx/>
              <a:buFontTx/>
              <a:buNone/>
              <a:tabLst/>
            </a:pPr>
            <a:r>
              <a:rPr kumimoji="0" lang="en-US" sz="1200" b="0" i="0" u="none" strike="noStrike" kern="1200" cap="none" spc="0" normalizeH="0" dirty="0" smtClean="0">
                <a:ln>
                  <a:noFill/>
                </a:ln>
                <a:solidFill>
                  <a:srgbClr val="08018D"/>
                </a:solidFill>
                <a:effectLst/>
                <a:uFillTx/>
                <a:latin typeface="+mn-lt"/>
                <a:ea typeface="+mn-ea"/>
                <a:cs typeface="+mn-cs"/>
                <a:sym typeface="Helvetica"/>
              </a:rPr>
              <a:t>423 PIs, 64 women, 45 </a:t>
            </a:r>
            <a:r>
              <a:rPr kumimoji="0" lang="en-US" sz="1200" b="0" i="0" u="none" strike="noStrike" kern="1200" cap="none" spc="0" normalizeH="0" dirty="0" err="1" smtClean="0">
                <a:ln>
                  <a:noFill/>
                </a:ln>
                <a:solidFill>
                  <a:srgbClr val="08018D"/>
                </a:solidFill>
                <a:effectLst/>
                <a:uFillTx/>
                <a:latin typeface="+mn-lt"/>
                <a:ea typeface="+mn-ea"/>
                <a:cs typeface="+mn-cs"/>
                <a:sym typeface="Helvetica"/>
              </a:rPr>
              <a:t>EPSCoR</a:t>
            </a:r>
            <a:endParaRPr kumimoji="0" lang="en-US" sz="1200" b="0" i="0" u="none" strike="noStrike" kern="1200" cap="none" spc="0" normalizeH="0" dirty="0" smtClean="0">
              <a:ln>
                <a:noFill/>
              </a:ln>
              <a:solidFill>
                <a:srgbClr val="08018D"/>
              </a:solidFill>
              <a:effectLst/>
              <a:uFillTx/>
              <a:latin typeface="+mn-lt"/>
              <a:ea typeface="+mn-ea"/>
              <a:cs typeface="+mn-cs"/>
              <a:sym typeface="Helvetica"/>
            </a:endParaRPr>
          </a:p>
          <a:p>
            <a:pPr marL="0" marR="0" indent="0" algn="ctr" defTabSz="914400" rtl="0" fontAlgn="auto" latinLnBrk="1" hangingPunct="0">
              <a:lnSpc>
                <a:spcPct val="100000"/>
              </a:lnSpc>
              <a:spcBef>
                <a:spcPts val="0"/>
              </a:spcBef>
              <a:spcAft>
                <a:spcPts val="0"/>
              </a:spcAft>
              <a:buClrTx/>
              <a:buSzTx/>
              <a:buFontTx/>
              <a:buNone/>
              <a:tabLst/>
            </a:pPr>
            <a:r>
              <a:rPr lang="en-US" baseline="0" dirty="0" smtClean="0">
                <a:solidFill>
                  <a:srgbClr val="08018D"/>
                </a:solidFill>
              </a:rPr>
              <a:t>$132</a:t>
            </a:r>
            <a:r>
              <a:rPr lang="en-US" dirty="0" smtClean="0">
                <a:solidFill>
                  <a:srgbClr val="08018D"/>
                </a:solidFill>
              </a:rPr>
              <a:t> M total investment</a:t>
            </a:r>
          </a:p>
          <a:p>
            <a:pPr marL="0" marR="0" indent="0" algn="ctr" defTabSz="914400" rtl="0" fontAlgn="auto" latinLnBrk="1" hangingPunct="0">
              <a:lnSpc>
                <a:spcPct val="100000"/>
              </a:lnSpc>
              <a:spcBef>
                <a:spcPts val="0"/>
              </a:spcBef>
              <a:spcAft>
                <a:spcPts val="0"/>
              </a:spcAft>
              <a:buClrTx/>
              <a:buSzTx/>
              <a:buFontTx/>
              <a:buNone/>
              <a:tabLst/>
            </a:pPr>
            <a:r>
              <a:rPr kumimoji="0" lang="en-US" sz="1200" b="0" i="0" u="none" strike="noStrike" kern="1200" cap="none" spc="0" normalizeH="0" baseline="0" dirty="0" smtClean="0">
                <a:ln>
                  <a:noFill/>
                </a:ln>
                <a:solidFill>
                  <a:srgbClr val="08018D"/>
                </a:solidFill>
                <a:effectLst/>
                <a:uFillTx/>
                <a:latin typeface="+mn-lt"/>
                <a:ea typeface="+mn-ea"/>
                <a:cs typeface="+mn-cs"/>
                <a:sym typeface="Helvetica"/>
              </a:rPr>
              <a:t>525</a:t>
            </a:r>
            <a:r>
              <a:rPr kumimoji="0" lang="en-US" sz="1200" b="0" i="0" u="none" strike="noStrike" kern="1200" cap="none" spc="0" normalizeH="0" dirty="0" smtClean="0">
                <a:ln>
                  <a:noFill/>
                </a:ln>
                <a:solidFill>
                  <a:srgbClr val="08018D"/>
                </a:solidFill>
                <a:effectLst/>
                <a:uFillTx/>
                <a:latin typeface="+mn-lt"/>
                <a:ea typeface="+mn-ea"/>
                <a:cs typeface="+mn-cs"/>
                <a:sym typeface="Helvetica"/>
              </a:rPr>
              <a:t> Publications, 2392 Citations, 120 pubs w/ 2+ PIs, 30 w/ 3+ PIs</a:t>
            </a:r>
            <a:endParaRPr kumimoji="0" lang="en-US" sz="1200" b="0" i="0" u="none" strike="noStrike" kern="1200" cap="none" spc="0" normalizeH="0" baseline="0" dirty="0" smtClean="0">
              <a:ln>
                <a:noFill/>
              </a:ln>
              <a:solidFill>
                <a:srgbClr val="08018D"/>
              </a:solidFill>
              <a:effectLst/>
              <a:uFillTx/>
              <a:latin typeface="+mn-lt"/>
              <a:ea typeface="+mn-ea"/>
              <a:cs typeface="+mn-cs"/>
              <a:sym typeface="Helvetica"/>
            </a:endParaRPr>
          </a:p>
          <a:p>
            <a:endParaRPr lang="en-US" dirty="0"/>
          </a:p>
        </p:txBody>
      </p:sp>
      <p:sp>
        <p:nvSpPr>
          <p:cNvPr id="4" name="Slide Number Placeholder 3"/>
          <p:cNvSpPr>
            <a:spLocks noGrp="1"/>
          </p:cNvSpPr>
          <p:nvPr>
            <p:ph type="sldNum" sz="quarter" idx="10"/>
          </p:nvPr>
        </p:nvSpPr>
        <p:spPr/>
        <p:txBody>
          <a:bodyPr/>
          <a:lstStyle/>
          <a:p>
            <a:fld id="{12ED2389-FB1A-40A9-9A59-1DD1572A36AC}" type="slidenum">
              <a:rPr lang="en-US" smtClean="0"/>
              <a:t>14</a:t>
            </a:fld>
            <a:endParaRPr lang="en-US"/>
          </a:p>
        </p:txBody>
      </p:sp>
    </p:spTree>
    <p:extLst>
      <p:ext uri="{BB962C8B-B14F-4D97-AF65-F5344CB8AC3E}">
        <p14:creationId xmlns:p14="http://schemas.microsoft.com/office/powerpoint/2010/main" val="358192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latin typeface="Arial" panose="020B0604020202020204" pitchFamily="34" charset="0"/>
                <a:cs typeface="Arial" panose="020B0604020202020204" pitchFamily="34" charset="0"/>
              </a:rPr>
              <a:t>MRS Fall Meeting, Boston</a:t>
            </a:r>
          </a:p>
          <a:p>
            <a:r>
              <a:rPr lang="en-US" sz="1200" i="1" dirty="0" smtClean="0">
                <a:latin typeface="Arial" panose="020B0604020202020204" pitchFamily="34" charset="0"/>
                <a:cs typeface="Arial" panose="020B0604020202020204" pitchFamily="34" charset="0"/>
              </a:rPr>
              <a:t>Nov. 27 – Dec. 3, 2016</a:t>
            </a:r>
          </a:p>
          <a:p>
            <a:endParaRPr lang="en-US" dirty="0"/>
          </a:p>
        </p:txBody>
      </p:sp>
      <p:sp>
        <p:nvSpPr>
          <p:cNvPr id="4" name="Slide Number Placeholder 3"/>
          <p:cNvSpPr>
            <a:spLocks noGrp="1"/>
          </p:cNvSpPr>
          <p:nvPr>
            <p:ph type="sldNum" sz="quarter" idx="10"/>
          </p:nvPr>
        </p:nvSpPr>
        <p:spPr/>
        <p:txBody>
          <a:bodyPr/>
          <a:lstStyle/>
          <a:p>
            <a:fld id="{1CE1A8B1-82AD-4539-A03D-55B64EE3EE89}" type="slidenum">
              <a:rPr lang="en-US" smtClean="0"/>
              <a:t>18</a:t>
            </a:fld>
            <a:endParaRPr lang="en-US"/>
          </a:p>
        </p:txBody>
      </p:sp>
    </p:spTree>
    <p:extLst>
      <p:ext uri="{BB962C8B-B14F-4D97-AF65-F5344CB8AC3E}">
        <p14:creationId xmlns:p14="http://schemas.microsoft.com/office/powerpoint/2010/main" val="3897619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smtClean="0">
                <a:solidFill>
                  <a:srgbClr val="FF0000"/>
                </a:solidFill>
                <a:latin typeface="+mn-lt"/>
              </a:rPr>
              <a:t>Extreme Quantum Limit of Electrons in Strontium </a:t>
            </a:r>
            <a:r>
              <a:rPr lang="en-US" sz="1200" b="1" dirty="0" err="1" smtClean="0">
                <a:solidFill>
                  <a:srgbClr val="FF0000"/>
                </a:solidFill>
                <a:latin typeface="+mn-lt"/>
              </a:rPr>
              <a:t>Titanate</a:t>
            </a:r>
            <a:endParaRPr lang="en-US" sz="1200" b="1" dirty="0" smtClean="0">
              <a:solidFill>
                <a:srgbClr val="FF0000"/>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err="1" smtClean="0">
                <a:solidFill>
                  <a:srgbClr val="FF0000"/>
                </a:solidFill>
                <a:latin typeface="+mn-lt"/>
              </a:rPr>
              <a:t>Anand</a:t>
            </a:r>
            <a:r>
              <a:rPr lang="en-US" sz="1200" dirty="0" smtClean="0">
                <a:solidFill>
                  <a:srgbClr val="FF0000"/>
                </a:solidFill>
                <a:latin typeface="+mn-lt"/>
              </a:rPr>
              <a:t> Bhattacharya1, Brian Skinner1,2, Guru Khalsa3, Alexey Suslov4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FF0000"/>
                </a:solidFill>
                <a:latin typeface="+mn-lt"/>
              </a:rPr>
              <a:t>1. Argonne National Laboratory; 2. MIT; 3. NIST; 4. National High Magnetic Field Laboratory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rgbClr val="FF0000"/>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FF0000"/>
                </a:solidFill>
                <a:latin typeface="+mn-lt"/>
              </a:rPr>
              <a:t>Research supported by the NSF and DOE [</a:t>
            </a:r>
            <a:r>
              <a:rPr lang="sv-SE" sz="1200" dirty="0" smtClean="0">
                <a:solidFill>
                  <a:srgbClr val="FF0000"/>
                </a:solidFill>
                <a:latin typeface="+mn-lt"/>
              </a:rPr>
              <a:t>A. Bhattacharya &amp; B. Skinner (DoE BES DE-AC02-06CH11357); B. Skinner (DoE BES DE-SC0001088)]</a:t>
            </a:r>
          </a:p>
          <a:p>
            <a:pPr marL="0" indent="0">
              <a:buFont typeface="Arial" panose="020B0604020202020204" pitchFamily="34" charset="0"/>
              <a:buNone/>
            </a:pPr>
            <a:endParaRPr lang="en-US" sz="1200" b="1" dirty="0" smtClean="0">
              <a:solidFill>
                <a:srgbClr val="FF0000"/>
              </a:solidFill>
              <a:latin typeface="+mn-lt"/>
            </a:endParaRPr>
          </a:p>
          <a:p>
            <a:pPr marL="0" indent="0">
              <a:buFont typeface="Arial" panose="020B0604020202020204" pitchFamily="34" charset="0"/>
              <a:buNone/>
            </a:pPr>
            <a:r>
              <a:rPr lang="en-US" sz="1200" b="0" u="sng" dirty="0" smtClean="0">
                <a:solidFill>
                  <a:srgbClr val="FF0000"/>
                </a:solidFill>
                <a:latin typeface="+mn-lt"/>
              </a:rPr>
              <a:t>Left Figure</a:t>
            </a:r>
            <a:r>
              <a:rPr lang="en-US" sz="1200" b="0" u="sng" baseline="0" dirty="0" smtClean="0">
                <a:solidFill>
                  <a:srgbClr val="FF0000"/>
                </a:solidFill>
                <a:latin typeface="+mn-lt"/>
              </a:rPr>
              <a:t> Captions: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t>a) The Fermi sphere that describes the energy of the electrons in strontium </a:t>
            </a:r>
            <a:r>
              <a:rPr lang="en-US" sz="1200" dirty="0" err="1" smtClean="0"/>
              <a:t>titanate</a:t>
            </a:r>
            <a:r>
              <a:rPr lang="en-US" sz="1200" dirty="0" smtClean="0"/>
              <a:t> (STO) is (b) transformed by magnetic fields into Landau levels. (c) In the extreme quantum limit  (EQL) at high magnetic fields, only one, the lowest Landau level, is occupied by electrons. (d) Magneto-resistance of STO, showing the transition to the EQL at the magnetic field, B</a:t>
            </a:r>
            <a:r>
              <a:rPr lang="en-US" sz="1200" baseline="-25000" dirty="0" smtClean="0"/>
              <a:t>EQL</a:t>
            </a:r>
            <a:r>
              <a:rPr lang="en-US" sz="1200" dirty="0" smtClean="0"/>
              <a:t> , (e) which depends on the electron density in the sample.   </a:t>
            </a:r>
          </a:p>
          <a:p>
            <a:pPr marL="0" indent="0">
              <a:buFont typeface="Arial" panose="020B0604020202020204" pitchFamily="34" charset="0"/>
              <a:buNone/>
            </a:pPr>
            <a:endParaRPr lang="en-US" sz="1200" dirty="0" smtClean="0">
              <a:solidFill>
                <a:srgbClr val="FF0000"/>
              </a:solidFill>
              <a:latin typeface="+mn-lt"/>
            </a:endParaRPr>
          </a:p>
          <a:p>
            <a:pPr marL="0" indent="0">
              <a:buFont typeface="Arial" panose="020B0604020202020204" pitchFamily="34" charset="0"/>
              <a:buNone/>
            </a:pPr>
            <a:r>
              <a:rPr lang="en-US" sz="1200" u="sng" dirty="0" smtClean="0">
                <a:solidFill>
                  <a:srgbClr val="FF0000"/>
                </a:solidFill>
                <a:latin typeface="+mn-lt"/>
              </a:rPr>
              <a:t>Narrative:</a:t>
            </a:r>
          </a:p>
          <a:p>
            <a:r>
              <a:rPr lang="en-US" sz="1200" kern="1200" dirty="0" smtClean="0">
                <a:solidFill>
                  <a:schemeClr val="tx1"/>
                </a:solidFill>
                <a:effectLst/>
                <a:latin typeface="+mn-lt"/>
                <a:ea typeface="+mn-ea"/>
                <a:cs typeface="+mn-cs"/>
              </a:rPr>
              <a:t>A collaborative work of scientists from Argonne National Laboratory (ANL), MIT and NIST recently probed for the first time the extreme quantum limit (EQL) state in lightly-doped bulk strontium </a:t>
            </a:r>
            <a:r>
              <a:rPr lang="en-US" sz="1200" kern="1200" dirty="0" err="1" smtClean="0">
                <a:solidFill>
                  <a:schemeClr val="tx1"/>
                </a:solidFill>
                <a:effectLst/>
                <a:latin typeface="+mn-lt"/>
                <a:ea typeface="+mn-ea"/>
                <a:cs typeface="+mn-cs"/>
              </a:rPr>
              <a:t>titanate</a:t>
            </a:r>
            <a:r>
              <a:rPr lang="en-US" sz="1200" kern="1200" dirty="0" smtClean="0">
                <a:solidFill>
                  <a:schemeClr val="tx1"/>
                </a:solidFill>
                <a:effectLst/>
                <a:latin typeface="+mn-lt"/>
                <a:ea typeface="+mn-ea"/>
                <a:cs typeface="+mn-cs"/>
              </a:rPr>
              <a:t> (STO) crystals by going to very low temperatures (20 </a:t>
            </a:r>
            <a:r>
              <a:rPr lang="en-US" sz="1200" kern="1200" dirty="0" err="1" smtClean="0">
                <a:solidFill>
                  <a:schemeClr val="tx1"/>
                </a:solidFill>
                <a:effectLst/>
                <a:latin typeface="+mn-lt"/>
                <a:ea typeface="+mn-ea"/>
                <a:cs typeface="+mn-cs"/>
              </a:rPr>
              <a:t>mK</a:t>
            </a:r>
            <a:r>
              <a:rPr lang="en-US" sz="1200" kern="1200" dirty="0" smtClean="0">
                <a:solidFill>
                  <a:schemeClr val="tx1"/>
                </a:solidFill>
                <a:effectLst/>
                <a:latin typeface="+mn-lt"/>
                <a:ea typeface="+mn-ea"/>
                <a:cs typeface="+mn-cs"/>
              </a:rPr>
              <a:t>) and using a suite of the wide range of magnets available at the NHMFL’s DC Field Facility.</a:t>
            </a:r>
          </a:p>
          <a:p>
            <a:r>
              <a:rPr lang="en-US" sz="1200" kern="1200" dirty="0" smtClean="0">
                <a:solidFill>
                  <a:schemeClr val="tx1"/>
                </a:solidFill>
                <a:effectLst/>
                <a:latin typeface="+mn-lt"/>
                <a:ea typeface="+mn-ea"/>
                <a:cs typeface="+mn-cs"/>
              </a:rPr>
              <a:t>When an electronic system is subjected to a high magnetic field such that the cyclotron energy of the electrons becomes much larger than the Fermi energy, the system enters EQL which is a new kind of quantum state. The nature of the EQL state has been debated theoretically for over half a century. However, experiments to measure its properties have been hard to achieve since for a typical electronic material the magnetic fields required to see this state are so large that they would naturally occur only inside neutron stars. This research elucidates the properties of the EQL state using the NHMFL's high steady field </a:t>
            </a:r>
            <a:r>
              <a:rPr lang="en-US" sz="1200" kern="1200" dirty="0" err="1" smtClean="0">
                <a:solidFill>
                  <a:schemeClr val="tx1"/>
                </a:solidFill>
                <a:effectLst/>
                <a:latin typeface="+mn-lt"/>
                <a:ea typeface="+mn-ea"/>
                <a:cs typeface="+mn-cs"/>
              </a:rPr>
              <a:t>capapabilities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The STO crystals grown at ANL expressly for this experiment has the unusual property of allowing electricity to flow even though its electrons are extremely sparse and slow moving. The slow motion of the electrons makes them susceptible to magnetic forces. A crystal placed in the intense magnetic field was cooled down almost to absolute zero, and electrons formed the extreme quantum limit state. It was found that at these conditions the usual "sea" of free-flowing electrons dries up into dense, isolated "puddles”. </a:t>
            </a:r>
          </a:p>
          <a:p>
            <a:r>
              <a:rPr lang="en-US" sz="1200" kern="1200" dirty="0" smtClean="0">
                <a:solidFill>
                  <a:schemeClr val="tx1"/>
                </a:solidFill>
                <a:effectLst/>
                <a:latin typeface="+mn-lt"/>
                <a:ea typeface="+mn-ea"/>
                <a:cs typeface="+mn-cs"/>
              </a:rPr>
              <a:t>The combination of very low temperatures produced by dilution refrigerators and high magnetic field available at the NHMFL was essential for observing the extreme quantum limit of the electron system and for making the precise measurements of the electron properties of this extreme quantum state.</a:t>
            </a:r>
          </a:p>
          <a:p>
            <a:r>
              <a:rPr lang="en-US" sz="1200" kern="1200" dirty="0" smtClean="0">
                <a:solidFill>
                  <a:schemeClr val="tx1"/>
                </a:solidFill>
                <a:effectLst/>
                <a:latin typeface="+mn-lt"/>
                <a:ea typeface="+mn-ea"/>
                <a:cs typeface="+mn-cs"/>
              </a:rPr>
              <a:t>The results were published in </a:t>
            </a:r>
            <a:r>
              <a:rPr lang="en-US" sz="1200" i="1" kern="1200" dirty="0" smtClean="0">
                <a:solidFill>
                  <a:schemeClr val="tx1"/>
                </a:solidFill>
                <a:effectLst/>
                <a:latin typeface="+mn-lt"/>
                <a:ea typeface="+mn-ea"/>
                <a:cs typeface="+mn-cs"/>
              </a:rPr>
              <a:t>Nature Communications</a:t>
            </a:r>
            <a:r>
              <a:rPr lang="en-US" sz="1200" kern="1200" dirty="0" smtClean="0">
                <a:solidFill>
                  <a:schemeClr val="tx1"/>
                </a:solidFill>
                <a:effectLst/>
                <a:latin typeface="+mn-lt"/>
                <a:ea typeface="+mn-ea"/>
                <a:cs typeface="+mn-cs"/>
              </a:rPr>
              <a:t>.  The paper acknowledges NSF support for NHMFL. </a:t>
            </a:r>
          </a:p>
          <a:p>
            <a:r>
              <a:rPr lang="en-US" sz="1200" i="1" kern="1200" dirty="0" smtClean="0">
                <a:solidFill>
                  <a:schemeClr val="tx1"/>
                </a:solidFill>
                <a:effectLst/>
                <a:latin typeface="+mn-lt"/>
                <a:ea typeface="+mn-ea"/>
                <a:cs typeface="+mn-cs"/>
              </a:rPr>
              <a:t>Bhattacharya, A.; Skinner, B.; </a:t>
            </a:r>
            <a:r>
              <a:rPr lang="en-US" sz="1200" i="1" kern="1200" dirty="0" err="1" smtClean="0">
                <a:solidFill>
                  <a:schemeClr val="tx1"/>
                </a:solidFill>
                <a:effectLst/>
                <a:latin typeface="+mn-lt"/>
                <a:ea typeface="+mn-ea"/>
                <a:cs typeface="+mn-cs"/>
              </a:rPr>
              <a:t>Khalsa</a:t>
            </a:r>
            <a:r>
              <a:rPr lang="en-US" sz="1200" i="1" kern="1200" dirty="0" smtClean="0">
                <a:solidFill>
                  <a:schemeClr val="tx1"/>
                </a:solidFill>
                <a:effectLst/>
                <a:latin typeface="+mn-lt"/>
                <a:ea typeface="+mn-ea"/>
                <a:cs typeface="+mn-cs"/>
              </a:rPr>
              <a:t>, G.; </a:t>
            </a:r>
            <a:r>
              <a:rPr lang="en-US" sz="1200" i="1" kern="1200" dirty="0" err="1" smtClean="0">
                <a:solidFill>
                  <a:schemeClr val="tx1"/>
                </a:solidFill>
                <a:effectLst/>
                <a:latin typeface="+mn-lt"/>
                <a:ea typeface="+mn-ea"/>
                <a:cs typeface="+mn-cs"/>
              </a:rPr>
              <a:t>Suslov</a:t>
            </a:r>
            <a:r>
              <a:rPr lang="en-US" sz="1200" i="1" kern="1200" dirty="0" smtClean="0">
                <a:solidFill>
                  <a:schemeClr val="tx1"/>
                </a:solidFill>
                <a:effectLst/>
                <a:latin typeface="+mn-lt"/>
                <a:ea typeface="+mn-ea"/>
                <a:cs typeface="+mn-cs"/>
              </a:rPr>
              <a:t>, A., Spatially inhomogeneous electron state in the extreme quantum limit of strontium </a:t>
            </a:r>
            <a:r>
              <a:rPr lang="en-US" sz="1200" i="1" kern="1200" dirty="0" err="1" smtClean="0">
                <a:solidFill>
                  <a:schemeClr val="tx1"/>
                </a:solidFill>
                <a:effectLst/>
                <a:latin typeface="+mn-lt"/>
                <a:ea typeface="+mn-ea"/>
                <a:cs typeface="+mn-cs"/>
              </a:rPr>
              <a:t>titanate</a:t>
            </a:r>
            <a:r>
              <a:rPr lang="en-US" sz="1200" i="1" kern="1200" dirty="0" smtClean="0">
                <a:solidFill>
                  <a:schemeClr val="tx1"/>
                </a:solidFill>
                <a:effectLst/>
                <a:latin typeface="+mn-lt"/>
                <a:ea typeface="+mn-ea"/>
                <a:cs typeface="+mn-cs"/>
              </a:rPr>
              <a:t>, Nature Communications 7, 12974 (2016). DOI: 10.1038/ncomms12974.</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dirty="0" smtClean="0">
              <a:solidFill>
                <a:srgbClr val="FF0000"/>
              </a:solidFill>
              <a:latin typeface="+mn-lt"/>
            </a:endParaRPr>
          </a:p>
          <a:p>
            <a:pPr marL="0" indent="0">
              <a:buFont typeface="Arial" panose="020B0604020202020204" pitchFamily="34" charset="0"/>
              <a:buNone/>
            </a:pPr>
            <a:r>
              <a:rPr lang="sv-SE" sz="1200" dirty="0" smtClean="0">
                <a:solidFill>
                  <a:srgbClr val="FF0000"/>
                </a:solidFill>
                <a:latin typeface="+mn-lt"/>
              </a:rPr>
              <a:t>_______________________________________________</a:t>
            </a:r>
            <a:endParaRPr lang="en-US" sz="1200" dirty="0" smtClean="0">
              <a:solidFill>
                <a:srgbClr val="FF0000"/>
              </a:solidFill>
              <a:latin typeface="+mn-lt"/>
            </a:endParaRPr>
          </a:p>
          <a:p>
            <a:pPr marL="0" indent="0">
              <a:buFont typeface="Arial" panose="020B0604020202020204" pitchFamily="34" charset="0"/>
              <a:buNone/>
            </a:pPr>
            <a:endParaRPr lang="en-US" sz="1200" dirty="0" smtClean="0">
              <a:solidFill>
                <a:srgbClr val="FF0000"/>
              </a:solidFill>
              <a:latin typeface="+mn-lt"/>
            </a:endParaRPr>
          </a:p>
          <a:p>
            <a:pPr marL="0" indent="0">
              <a:buFont typeface="Arial" panose="020B0604020202020204" pitchFamily="34" charset="0"/>
              <a:buNone/>
            </a:pPr>
            <a:r>
              <a:rPr lang="en-US" sz="1200" b="1" dirty="0" smtClean="0">
                <a:solidFill>
                  <a:srgbClr val="FF0000"/>
                </a:solidFill>
                <a:latin typeface="+mn-lt"/>
              </a:rPr>
              <a:t>Magnetic Torque Anomaly  in the Quantum Limit of Weyl Semimetals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FF0000"/>
                </a:solidFill>
                <a:latin typeface="+mn-lt"/>
              </a:rPr>
              <a:t>Philip J. W. Moll1, Andrew C. Potter1, </a:t>
            </a:r>
            <a:r>
              <a:rPr lang="en-US" sz="1200" dirty="0" err="1" smtClean="0">
                <a:solidFill>
                  <a:srgbClr val="FF0000"/>
                </a:solidFill>
                <a:latin typeface="+mn-lt"/>
              </a:rPr>
              <a:t>Nityan</a:t>
            </a:r>
            <a:r>
              <a:rPr lang="en-US" sz="1200" dirty="0" smtClean="0">
                <a:solidFill>
                  <a:srgbClr val="FF0000"/>
                </a:solidFill>
                <a:latin typeface="+mn-lt"/>
              </a:rPr>
              <a:t> L. Nair1, B. J. Ramshaw2,3, K. A. Modic2,3, Scott Riggs2,3, Bin Zeng2,3,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err="1" smtClean="0">
                <a:solidFill>
                  <a:srgbClr val="FF0000"/>
                </a:solidFill>
                <a:latin typeface="+mn-lt"/>
              </a:rPr>
              <a:t>Nirmal</a:t>
            </a:r>
            <a:r>
              <a:rPr lang="en-US" sz="1200" dirty="0" smtClean="0">
                <a:solidFill>
                  <a:srgbClr val="FF0000"/>
                </a:solidFill>
                <a:latin typeface="+mn-lt"/>
              </a:rPr>
              <a:t> J. Ghimire2, Eric D. Bauer2, Robert Kealhofer1, Filip Ronning2, James G. Analytis1,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FF0000"/>
                </a:solidFill>
                <a:latin typeface="+mn-lt"/>
              </a:rPr>
              <a:t>1University of California at Berkeley,  2. Los Alamos National Laboratory, 3. </a:t>
            </a:r>
            <a:r>
              <a:rPr lang="en-US" sz="1200" dirty="0" err="1" smtClean="0">
                <a:solidFill>
                  <a:srgbClr val="FF0000"/>
                </a:solidFill>
                <a:latin typeface="+mn-lt"/>
              </a:rPr>
              <a:t>MagLab</a:t>
            </a:r>
            <a:endParaRPr lang="en-US" sz="1200" dirty="0" smtClean="0">
              <a:solidFill>
                <a:srgbClr val="FF0000"/>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rgbClr val="FF0000"/>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FF0000"/>
                </a:solidFill>
                <a:latin typeface="+mn-lt"/>
              </a:rPr>
              <a:t>Research funded by the NSF (NSF DMR-1157490); Office of Naval Research (No. N00014-15-1-2674),;Gordon and Betty Moore Foundation’s </a:t>
            </a:r>
            <a:r>
              <a:rPr lang="en-US" sz="1200" dirty="0" err="1" smtClean="0">
                <a:solidFill>
                  <a:srgbClr val="FF0000"/>
                </a:solidFill>
                <a:latin typeface="+mn-lt"/>
              </a:rPr>
              <a:t>EPiQS</a:t>
            </a:r>
            <a:r>
              <a:rPr lang="en-US" sz="1200" dirty="0" smtClean="0">
                <a:solidFill>
                  <a:srgbClr val="FF0000"/>
                </a:solidFill>
                <a:latin typeface="+mn-lt"/>
              </a:rPr>
              <a:t> Grant (GBMF4374), </a:t>
            </a:r>
          </a:p>
          <a:p>
            <a:pPr marL="0" indent="0">
              <a:buFont typeface="Arial" panose="020B0604020202020204" pitchFamily="34" charset="0"/>
              <a:buNone/>
            </a:pPr>
            <a:endParaRPr lang="en-US" sz="1200" dirty="0" smtClean="0">
              <a:solidFill>
                <a:srgbClr val="FF0000"/>
              </a:solidFill>
              <a:latin typeface="+mn-lt"/>
            </a:endParaRPr>
          </a:p>
          <a:p>
            <a:pPr marL="0" indent="0">
              <a:buFont typeface="Arial" panose="020B0604020202020204" pitchFamily="34" charset="0"/>
              <a:buNone/>
            </a:pPr>
            <a:r>
              <a:rPr lang="en-US" sz="1200" u="sng" dirty="0" smtClean="0">
                <a:solidFill>
                  <a:srgbClr val="FF0000"/>
                </a:solidFill>
                <a:latin typeface="+mn-lt"/>
              </a:rPr>
              <a:t>Center Figure Caption: </a:t>
            </a:r>
          </a:p>
          <a:p>
            <a:pPr marL="0" indent="0">
              <a:buFont typeface="Arial" panose="020B0604020202020204" pitchFamily="34" charset="0"/>
              <a:buNone/>
            </a:pPr>
            <a:r>
              <a:rPr lang="en-US" sz="1200" dirty="0" smtClean="0">
                <a:solidFill>
                  <a:srgbClr val="FF0000"/>
                </a:solidFill>
                <a:latin typeface="+mn-lt"/>
              </a:rPr>
              <a:t>The low-field magnetic torque (blue data) follows conventional oscillatory behavior up to the quantum limit (vertical orange bar). Above the quantum limit, the torque changes sign and grows dramatically. In contrast to the torque, note that there is no change in behavior of the magnetoresistance (red data) in the quantum limit beyond the last quantum oscillation. </a:t>
            </a:r>
          </a:p>
          <a:p>
            <a:pPr marL="0" indent="0">
              <a:buFont typeface="Arial" panose="020B0604020202020204" pitchFamily="34" charset="0"/>
              <a:buNone/>
            </a:pPr>
            <a:endParaRPr lang="en-US" sz="1200" dirty="0" smtClean="0">
              <a:solidFill>
                <a:srgbClr val="FF0000"/>
              </a:solidFill>
              <a:latin typeface="+mn-lt"/>
            </a:endParaRPr>
          </a:p>
          <a:p>
            <a:pPr marL="0" indent="0">
              <a:buFont typeface="Arial" panose="020B0604020202020204" pitchFamily="34" charset="0"/>
              <a:buNone/>
            </a:pPr>
            <a:r>
              <a:rPr lang="en-US" sz="1200" u="sng" dirty="0" smtClean="0">
                <a:solidFill>
                  <a:srgbClr val="FF0000"/>
                </a:solidFill>
                <a:latin typeface="+mn-lt"/>
              </a:rPr>
              <a:t>Narrative:</a:t>
            </a:r>
          </a:p>
          <a:p>
            <a:r>
              <a:rPr lang="en-US" sz="1200" kern="1200" dirty="0" smtClean="0">
                <a:solidFill>
                  <a:schemeClr val="tx1"/>
                </a:solidFill>
                <a:effectLst/>
                <a:latin typeface="+mn-lt"/>
                <a:ea typeface="+mn-ea"/>
                <a:cs typeface="+mn-cs"/>
              </a:rPr>
              <a:t>A collaborative work of US (University of California at Berkeley, Los Alamos National Laboratory and NHMFL) and German (Max Planck Institute, Dresden) scientists provided recently a direct experimental method to identify and distinguish Weyl and Dirac fermions both from each other and from conventional electron behavior.</a:t>
            </a:r>
          </a:p>
          <a:p>
            <a:r>
              <a:rPr lang="en-US" sz="1200" kern="1200" dirty="0" smtClean="0">
                <a:solidFill>
                  <a:schemeClr val="tx1"/>
                </a:solidFill>
                <a:effectLst/>
                <a:latin typeface="+mn-lt"/>
                <a:ea typeface="+mn-ea"/>
                <a:cs typeface="+mn-cs"/>
              </a:rPr>
              <a:t> Weyl and Dirac semimetals are part of newly discovered quantum materials that are three dimensional analogues of graphene with exotic properties derived from the topological nature of their energy bands. The importance of topological materials was recognized by the 2016 Nobel Prize in Physics awarded to David </a:t>
            </a:r>
            <a:r>
              <a:rPr lang="en-US" sz="1200" kern="1200" dirty="0" err="1" smtClean="0">
                <a:solidFill>
                  <a:schemeClr val="tx1"/>
                </a:solidFill>
                <a:effectLst/>
                <a:latin typeface="+mn-lt"/>
                <a:ea typeface="+mn-ea"/>
                <a:cs typeface="+mn-cs"/>
              </a:rPr>
              <a:t>Thouless</a:t>
            </a:r>
            <a:r>
              <a:rPr lang="en-US" sz="1200" kern="1200" dirty="0" smtClean="0">
                <a:solidFill>
                  <a:schemeClr val="tx1"/>
                </a:solidFill>
                <a:effectLst/>
                <a:latin typeface="+mn-lt"/>
                <a:ea typeface="+mn-ea"/>
                <a:cs typeface="+mn-cs"/>
              </a:rPr>
              <a:t>, Duncan Haldane and Michael </a:t>
            </a:r>
            <a:r>
              <a:rPr lang="en-US" sz="1200" kern="1200" dirty="0" err="1" smtClean="0">
                <a:solidFill>
                  <a:schemeClr val="tx1"/>
                </a:solidFill>
                <a:effectLst/>
                <a:latin typeface="+mn-lt"/>
                <a:ea typeface="+mn-ea"/>
                <a:cs typeface="+mn-cs"/>
              </a:rPr>
              <a:t>Kosterlitz</a:t>
            </a:r>
            <a:r>
              <a:rPr lang="en-US" sz="1200" kern="1200" dirty="0" smtClean="0">
                <a:solidFill>
                  <a:schemeClr val="tx1"/>
                </a:solidFill>
                <a:effectLst/>
                <a:latin typeface="+mn-lt"/>
                <a:ea typeface="+mn-ea"/>
                <a:cs typeface="+mn-cs"/>
              </a:rPr>
              <a:t> ”for theoretical discoveries of topological phase transitions and topological phases of matter”.</a:t>
            </a:r>
          </a:p>
          <a:p>
            <a:r>
              <a:rPr lang="en-US" sz="1200" kern="1200" dirty="0" smtClean="0">
                <a:solidFill>
                  <a:schemeClr val="tx1"/>
                </a:solidFill>
                <a:effectLst/>
                <a:latin typeface="+mn-lt"/>
                <a:ea typeface="+mn-ea"/>
                <a:cs typeface="+mn-cs"/>
              </a:rPr>
              <a:t>Electrons in Weyl and Dirac systems behave as massless quasi-particles because they exhibit linear energy-momentum dispersion relationships. The research interest is </a:t>
            </a:r>
            <a:r>
              <a:rPr lang="en-US" sz="1200" kern="1200" dirty="0" err="1" smtClean="0">
                <a:solidFill>
                  <a:schemeClr val="tx1"/>
                </a:solidFill>
                <a:effectLst/>
                <a:latin typeface="+mn-lt"/>
                <a:ea typeface="+mn-ea"/>
                <a:cs typeface="+mn-cs"/>
              </a:rPr>
              <a:t>fuelled</a:t>
            </a:r>
            <a:r>
              <a:rPr lang="en-US" sz="1200" kern="1200" dirty="0" smtClean="0">
                <a:solidFill>
                  <a:schemeClr val="tx1"/>
                </a:solidFill>
                <a:effectLst/>
                <a:latin typeface="+mn-lt"/>
                <a:ea typeface="+mn-ea"/>
                <a:cs typeface="+mn-cs"/>
              </a:rPr>
              <a:t> by the technological potential of topological materials in devices exploiting the relativistic nature of the electrons, such as ultra-high </a:t>
            </a:r>
            <a:r>
              <a:rPr lang="en-US" sz="1200" kern="1200" dirty="0" err="1" smtClean="0">
                <a:solidFill>
                  <a:schemeClr val="tx1"/>
                </a:solidFill>
                <a:effectLst/>
                <a:latin typeface="+mn-lt"/>
                <a:ea typeface="+mn-ea"/>
                <a:cs typeface="+mn-cs"/>
              </a:rPr>
              <a:t>mobilities</a:t>
            </a:r>
            <a:r>
              <a:rPr lang="en-US" sz="1200" kern="1200" dirty="0" smtClean="0">
                <a:solidFill>
                  <a:schemeClr val="tx1"/>
                </a:solidFill>
                <a:effectLst/>
                <a:latin typeface="+mn-lt"/>
                <a:ea typeface="+mn-ea"/>
                <a:cs typeface="+mn-cs"/>
              </a:rPr>
              <a:t>, and the massless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of charge carriers. Given the wealth of novel phenomena observable in these materials, it is important to find clear experimental signatures that can help identify new compounds as topological semimetals.</a:t>
            </a:r>
          </a:p>
          <a:p>
            <a:r>
              <a:rPr lang="en-US" sz="1200" kern="1200" dirty="0" smtClean="0">
                <a:solidFill>
                  <a:schemeClr val="tx1"/>
                </a:solidFill>
                <a:effectLst/>
                <a:latin typeface="+mn-lt"/>
                <a:ea typeface="+mn-ea"/>
                <a:cs typeface="+mn-cs"/>
              </a:rPr>
              <a:t>In this study a response in the magnetic properties of </a:t>
            </a:r>
            <a:r>
              <a:rPr lang="en-US" sz="1200" kern="1200" dirty="0" err="1" smtClean="0">
                <a:solidFill>
                  <a:schemeClr val="tx1"/>
                </a:solidFill>
                <a:effectLst/>
                <a:latin typeface="+mn-lt"/>
                <a:ea typeface="+mn-ea"/>
                <a:cs typeface="+mn-cs"/>
              </a:rPr>
              <a:t>NbAs</a:t>
            </a:r>
            <a:r>
              <a:rPr lang="en-US" sz="1200" kern="1200" dirty="0" smtClean="0">
                <a:solidFill>
                  <a:schemeClr val="tx1"/>
                </a:solidFill>
                <a:effectLst/>
                <a:latin typeface="+mn-lt"/>
                <a:ea typeface="+mn-ea"/>
                <a:cs typeface="+mn-cs"/>
              </a:rPr>
              <a:t> at high magnetic fields that is a clear signature of its topological nature was discovered. In materials with a significant fraction of Weyl electrons at the Fermi level, the Weyl electrons dominate the magnetic response, giving rise to a sign reversal in the magnetic torque at high magnetic fields. In fact, even if the background magnetization is dominated by magnetic order or strong diamagnetism from large numbers of trivial electrons, the torque anomaly will still be visible in high magnetic fields. High-field torque measurements thus provide a robust, direct and effective experimental tool to identify new topological materials, and to distinguish experimentally between Weyl and Dirac fermions. Resistance and torque measurements of single crystal </a:t>
            </a:r>
            <a:r>
              <a:rPr lang="en-US" sz="1200" kern="1200" dirty="0" err="1" smtClean="0">
                <a:solidFill>
                  <a:schemeClr val="tx1"/>
                </a:solidFill>
                <a:effectLst/>
                <a:latin typeface="+mn-lt"/>
                <a:ea typeface="+mn-ea"/>
                <a:cs typeface="+mn-cs"/>
              </a:rPr>
              <a:t>NbAs</a:t>
            </a:r>
            <a:r>
              <a:rPr lang="en-US" sz="1200" kern="1200" dirty="0" smtClean="0">
                <a:solidFill>
                  <a:schemeClr val="tx1"/>
                </a:solidFill>
                <a:effectLst/>
                <a:latin typeface="+mn-lt"/>
                <a:ea typeface="+mn-ea"/>
                <a:cs typeface="+mn-cs"/>
              </a:rPr>
              <a:t> were performed in both pulsed and DC magnetic fields.</a:t>
            </a:r>
          </a:p>
          <a:p>
            <a:r>
              <a:rPr lang="en-US" sz="1200" kern="1200" dirty="0" smtClean="0">
                <a:solidFill>
                  <a:schemeClr val="tx1"/>
                </a:solidFill>
                <a:effectLst/>
                <a:latin typeface="+mn-lt"/>
                <a:ea typeface="+mn-ea"/>
                <a:cs typeface="+mn-cs"/>
              </a:rPr>
              <a:t> In order for the torque anomaly to be observed, the experiment must access very high magnetic fields that go beyond the quantum limit of the material. This study was made possible by using the NHMFL's 45 T hybrid  DC magnet (resistivity) and 65 T pulsed magnet (torque).</a:t>
            </a:r>
          </a:p>
          <a:p>
            <a:r>
              <a:rPr lang="en-US" sz="1200" kern="1200" dirty="0" smtClean="0">
                <a:solidFill>
                  <a:schemeClr val="tx1"/>
                </a:solidFill>
                <a:effectLst/>
                <a:latin typeface="+mn-lt"/>
                <a:ea typeface="+mn-ea"/>
                <a:cs typeface="+mn-cs"/>
              </a:rPr>
              <a:t>The results were published in </a:t>
            </a:r>
            <a:r>
              <a:rPr lang="en-US" sz="1200" i="1" kern="1200" dirty="0" smtClean="0">
                <a:solidFill>
                  <a:schemeClr val="tx1"/>
                </a:solidFill>
                <a:effectLst/>
                <a:latin typeface="+mn-lt"/>
                <a:ea typeface="+mn-ea"/>
                <a:cs typeface="+mn-cs"/>
              </a:rPr>
              <a:t>Nature Materials</a:t>
            </a:r>
            <a:r>
              <a:rPr lang="en-US" sz="1200" kern="1200" dirty="0" smtClean="0">
                <a:solidFill>
                  <a:schemeClr val="tx1"/>
                </a:solidFill>
                <a:effectLst/>
                <a:latin typeface="+mn-lt"/>
                <a:ea typeface="+mn-ea"/>
                <a:cs typeface="+mn-cs"/>
              </a:rPr>
              <a:t>.  The paper acknowledges NSF support for NHMFL.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P.J.W. Moll, A.C. Potter, N.L. Nair, B.J. Ramshaw,  K.A. </a:t>
            </a:r>
            <a:r>
              <a:rPr lang="en-US" sz="1200" i="1" kern="1200" dirty="0" err="1" smtClean="0">
                <a:solidFill>
                  <a:schemeClr val="tx1"/>
                </a:solidFill>
                <a:effectLst/>
                <a:latin typeface="+mn-lt"/>
                <a:ea typeface="+mn-ea"/>
                <a:cs typeface="+mn-cs"/>
              </a:rPr>
              <a:t>Modic</a:t>
            </a:r>
            <a:r>
              <a:rPr lang="en-US" sz="1200" i="1" kern="1200" dirty="0" smtClean="0">
                <a:solidFill>
                  <a:schemeClr val="tx1"/>
                </a:solidFill>
                <a:effectLst/>
                <a:latin typeface="+mn-lt"/>
                <a:ea typeface="+mn-ea"/>
                <a:cs typeface="+mn-cs"/>
              </a:rPr>
              <a:t>, S. Riggs, B. Zeng, N.J. </a:t>
            </a:r>
            <a:r>
              <a:rPr lang="en-US" sz="1200" i="1" kern="1200" dirty="0" err="1" smtClean="0">
                <a:solidFill>
                  <a:schemeClr val="tx1"/>
                </a:solidFill>
                <a:effectLst/>
                <a:latin typeface="+mn-lt"/>
                <a:ea typeface="+mn-ea"/>
                <a:cs typeface="+mn-cs"/>
              </a:rPr>
              <a:t>Ghimire</a:t>
            </a:r>
            <a:r>
              <a:rPr lang="en-US" sz="1200" i="1" kern="1200" dirty="0" smtClean="0">
                <a:solidFill>
                  <a:schemeClr val="tx1"/>
                </a:solidFill>
                <a:effectLst/>
                <a:latin typeface="+mn-lt"/>
                <a:ea typeface="+mn-ea"/>
                <a:cs typeface="+mn-cs"/>
              </a:rPr>
              <a:t>, E.D. Bauer, R. </a:t>
            </a:r>
            <a:r>
              <a:rPr lang="en-US" sz="1200" i="1" kern="1200" dirty="0" err="1" smtClean="0">
                <a:solidFill>
                  <a:schemeClr val="tx1"/>
                </a:solidFill>
                <a:effectLst/>
                <a:latin typeface="+mn-lt"/>
                <a:ea typeface="+mn-ea"/>
                <a:cs typeface="+mn-cs"/>
              </a:rPr>
              <a:t>Kealhofer</a:t>
            </a:r>
            <a:r>
              <a:rPr lang="en-US" sz="1200" i="1" kern="1200" dirty="0" smtClean="0">
                <a:solidFill>
                  <a:schemeClr val="tx1"/>
                </a:solidFill>
                <a:effectLst/>
                <a:latin typeface="+mn-lt"/>
                <a:ea typeface="+mn-ea"/>
                <a:cs typeface="+mn-cs"/>
              </a:rPr>
              <a:t>,.F. </a:t>
            </a:r>
            <a:r>
              <a:rPr lang="en-US" sz="1200" i="1" kern="1200" dirty="0" err="1" smtClean="0">
                <a:solidFill>
                  <a:schemeClr val="tx1"/>
                </a:solidFill>
                <a:effectLst/>
                <a:latin typeface="+mn-lt"/>
                <a:ea typeface="+mn-ea"/>
                <a:cs typeface="+mn-cs"/>
              </a:rPr>
              <a:t>Ronning</a:t>
            </a:r>
            <a:r>
              <a:rPr lang="en-US" sz="1200" i="1" kern="1200" dirty="0" smtClean="0">
                <a:solidFill>
                  <a:schemeClr val="tx1"/>
                </a:solidFill>
                <a:effectLst/>
                <a:latin typeface="+mn-lt"/>
                <a:ea typeface="+mn-ea"/>
                <a:cs typeface="+mn-cs"/>
              </a:rPr>
              <a:t>, and J.G. </a:t>
            </a:r>
            <a:r>
              <a:rPr lang="en-US" sz="1200" i="1" kern="1200" dirty="0" err="1" smtClean="0">
                <a:solidFill>
                  <a:schemeClr val="tx1"/>
                </a:solidFill>
                <a:effectLst/>
                <a:latin typeface="+mn-lt"/>
                <a:ea typeface="+mn-ea"/>
                <a:cs typeface="+mn-cs"/>
              </a:rPr>
              <a:t>Analytis</a:t>
            </a:r>
            <a:r>
              <a:rPr lang="en-US" sz="1200" i="1" kern="1200" dirty="0" smtClean="0">
                <a:solidFill>
                  <a:schemeClr val="tx1"/>
                </a:solidFill>
                <a:effectLst/>
                <a:latin typeface="+mn-lt"/>
                <a:ea typeface="+mn-ea"/>
                <a:cs typeface="+mn-cs"/>
              </a:rPr>
              <a:t>, “Magnetic torque anomaly in the quantum limit of Weyl semimetals,” Nature Communications  7, 12492 (2016), doi:10.1038/ncomms12492</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dirty="0" smtClean="0">
              <a:solidFill>
                <a:srgbClr val="FF0000"/>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FF0000"/>
                </a:solidFill>
                <a:latin typeface="+mn-lt"/>
              </a:rPr>
              <a:t>_____________________</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solidFill>
                  <a:srgbClr val="FF0000"/>
                </a:solidFill>
                <a:latin typeface="+mn-lt"/>
              </a:rPr>
              <a:t>Crystallization of Spin </a:t>
            </a:r>
            <a:r>
              <a:rPr lang="en-US" sz="1200" b="1" dirty="0" err="1" smtClean="0">
                <a:solidFill>
                  <a:srgbClr val="FF0000"/>
                </a:solidFill>
                <a:latin typeface="+mn-lt"/>
              </a:rPr>
              <a:t>Superlattices</a:t>
            </a:r>
            <a:r>
              <a:rPr lang="en-US" sz="1200" b="1" dirty="0" smtClean="0">
                <a:solidFill>
                  <a:srgbClr val="FF0000"/>
                </a:solidFill>
                <a:latin typeface="+mn-lt"/>
              </a:rPr>
              <a:t> with Pressure and Field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FF0000"/>
                </a:solidFill>
                <a:latin typeface="+mn-lt"/>
              </a:rPr>
              <a:t>S. Haravifard1, D. Graf2, A.E. Feiguin3, C.D. Batista4, J.C. Lang5, D.M. Silevitch6, G. Srajer5, B.D. Gaulin7, H.A. Dabkowska7, T.F. Rosenbaum6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FF0000"/>
                </a:solidFill>
                <a:latin typeface="+mn-lt"/>
              </a:rPr>
              <a:t>Duke University; 2. </a:t>
            </a:r>
            <a:r>
              <a:rPr lang="en-US" sz="1200" dirty="0" err="1" smtClean="0">
                <a:solidFill>
                  <a:srgbClr val="FF0000"/>
                </a:solidFill>
                <a:latin typeface="+mn-lt"/>
              </a:rPr>
              <a:t>MagLab</a:t>
            </a:r>
            <a:r>
              <a:rPr lang="en-US" sz="1200" dirty="0" smtClean="0">
                <a:solidFill>
                  <a:srgbClr val="FF0000"/>
                </a:solidFill>
                <a:latin typeface="+mn-lt"/>
              </a:rPr>
              <a:t> and Florida State University; 3. Northeastern University; 4. University of Tennessee; 5. Argonne National Lab; 6. California Institute of Technology; 7. McMaster University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rgbClr val="FF0000"/>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FF0000"/>
                </a:solidFill>
                <a:latin typeface="+mn-lt"/>
              </a:rPr>
              <a:t>Research supported by NSF (DMR-1157490, DMR-1206519, DMR- 1339564); DOE (NNSA DE-NA0001979, NEAC02-06CH11357); Duke Endowment);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solidFill>
                  <a:srgbClr val="FF0000"/>
                </a:solidFill>
                <a:latin typeface="+mn-l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sng" dirty="0" smtClean="0">
                <a:solidFill>
                  <a:srgbClr val="FF0000"/>
                </a:solidFill>
                <a:latin typeface="+mn-lt"/>
              </a:rPr>
              <a:t>Right Figure Captions: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FF0000"/>
                </a:solidFill>
                <a:latin typeface="+mn-lt"/>
              </a:rPr>
              <a:t> Pressure-driven tuning of bosonic crystal states in layered model magnet SrCu2(BO3)2. (Left) Tunnel-Diode Oscillator measurements for a series of pressures. (Right) Simulations of bosonic crystal profiles at magnetization plateaus, as a function of spin interactions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rgbClr val="FF0000"/>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sng" dirty="0" smtClean="0">
                <a:solidFill>
                  <a:srgbClr val="FF0000"/>
                </a:solidFill>
                <a:latin typeface="+mn-lt"/>
              </a:rPr>
              <a:t>Narrative: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FF0000"/>
                </a:solidFill>
                <a:latin typeface="+mn-lt"/>
              </a:rPr>
              <a:t>Recent results obtained at the NHMFL's DC Field Facility in the area of quantum magnets have provided an innovative approach to the creation of quantum condensates and crystals.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FF0000"/>
                </a:solidFill>
                <a:latin typeface="+mn-lt"/>
              </a:rPr>
              <a:t>In quantum mechanics, particles are classified based on their intrinsic spin: half-integer-spin fermions and integer-spin bosons. Under the right environmental conditions, bosonic particles can either condense into a single collective state, or form bosonic crystalline superstructure patterns. Scientists show how the combination of cryogenic temperatures, high magnetic fields and high pressures reveals the complex interplay of competing quantum interactions, leading to emergence of a sequence of tunable bosonic superstructure patterns in model magnetic materials.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FF0000"/>
                </a:solidFill>
                <a:latin typeface="+mn-lt"/>
              </a:rPr>
              <a:t>Quantum particles interacting collectively can form liquids and solids that have unusual properties such as flowing without friction or resistance to disruption of their ordered, frozen state even under a changing magnetic field. Discovery of the new bosonic superstructure crystals open the tantalizing prospect of finding other emergent exotic phases of matter including the </a:t>
            </a:r>
            <a:r>
              <a:rPr lang="en-US" sz="1200" dirty="0" err="1" smtClean="0">
                <a:solidFill>
                  <a:srgbClr val="FF0000"/>
                </a:solidFill>
                <a:latin typeface="+mn-lt"/>
              </a:rPr>
              <a:t>supersolid</a:t>
            </a:r>
            <a:r>
              <a:rPr lang="en-US" sz="1200" dirty="0" smtClean="0">
                <a:solidFill>
                  <a:srgbClr val="FF0000"/>
                </a:solidFill>
                <a:latin typeface="+mn-lt"/>
              </a:rPr>
              <a:t> phase, a hybrid state where a solid crystal appears to move like a superfluid.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FF0000"/>
                </a:solidFill>
                <a:latin typeface="+mn-lt"/>
              </a:rPr>
              <a:t>The authors of this work have performed magnetization measurements on a Cu-based model layered spin system at magnetic fields up to 35 Tesla at temperatures below 500 </a:t>
            </a:r>
            <a:r>
              <a:rPr lang="en-US" sz="1200" dirty="0" err="1" smtClean="0">
                <a:solidFill>
                  <a:srgbClr val="FF0000"/>
                </a:solidFill>
                <a:latin typeface="+mn-lt"/>
              </a:rPr>
              <a:t>mK</a:t>
            </a:r>
            <a:r>
              <a:rPr lang="en-US" sz="1200" dirty="0" smtClean="0">
                <a:solidFill>
                  <a:srgbClr val="FF0000"/>
                </a:solidFill>
                <a:latin typeface="+mn-lt"/>
              </a:rPr>
              <a:t> and with applied pressures exceeding 2 </a:t>
            </a:r>
            <a:r>
              <a:rPr lang="en-US" sz="1200" dirty="0" err="1" smtClean="0">
                <a:solidFill>
                  <a:srgbClr val="FF0000"/>
                </a:solidFill>
                <a:latin typeface="+mn-lt"/>
              </a:rPr>
              <a:t>GPa</a:t>
            </a:r>
            <a:r>
              <a:rPr lang="en-US" sz="1200" dirty="0" smtClean="0">
                <a:solidFill>
                  <a:srgbClr val="FF0000"/>
                </a:solidFill>
                <a:latin typeface="+mn-lt"/>
              </a:rPr>
              <a:t> to probe the new collective states that emerge under these conditions.  The experimental results, complemented by theoretical simulations, demonstrate that the interplay between competing spin interactions and the crystalline lattice contribute to the emergence of new magnetization plateaus associated with fractional crystallization of bosons in ordered superstructure patterns, leading to new quantum phases (Figure 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FF0000"/>
                </a:solidFill>
                <a:latin typeface="+mn-lt"/>
              </a:rPr>
              <a:t>Bosonic crystals emerge through a quantum phase transition where magnetic field tunes the density of bosons and hydrostatic pressure regulates the underlying interactions. The NHMFL provides researchers with unique capabilities to simultaneously collect data at magnetic fields more than 500,000 times the earth’s field, under pressures more than 20,000 times atmospheric pressure, and at temperatures near absolute zero, enabling discovery of the formation of new types of bosonic crystal patterns.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FF0000"/>
                </a:solidFill>
                <a:latin typeface="+mn-lt"/>
              </a:rPr>
              <a:t>The results were published in Nature Materials.  The paper acknowledges NSF support for NHMFL.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rgbClr val="FF0000"/>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FF0000"/>
                </a:solidFill>
                <a:latin typeface="+mn-lt"/>
              </a:rPr>
              <a:t>S. </a:t>
            </a:r>
            <a:r>
              <a:rPr lang="en-US" sz="1200" dirty="0" err="1" smtClean="0">
                <a:solidFill>
                  <a:srgbClr val="FF0000"/>
                </a:solidFill>
                <a:latin typeface="+mn-lt"/>
              </a:rPr>
              <a:t>Haravifard</a:t>
            </a:r>
            <a:r>
              <a:rPr lang="en-US" sz="1200" dirty="0" smtClean="0">
                <a:solidFill>
                  <a:srgbClr val="FF0000"/>
                </a:solidFill>
                <a:latin typeface="+mn-lt"/>
              </a:rPr>
              <a:t>, D. Graf, A.E. </a:t>
            </a:r>
            <a:r>
              <a:rPr lang="en-US" sz="1200" dirty="0" err="1" smtClean="0">
                <a:solidFill>
                  <a:srgbClr val="FF0000"/>
                </a:solidFill>
                <a:latin typeface="+mn-lt"/>
              </a:rPr>
              <a:t>Feiguin</a:t>
            </a:r>
            <a:r>
              <a:rPr lang="en-US" sz="1200" dirty="0" smtClean="0">
                <a:solidFill>
                  <a:srgbClr val="FF0000"/>
                </a:solidFill>
                <a:latin typeface="+mn-lt"/>
              </a:rPr>
              <a:t>, C.D. Batista, J.C. Lang, D.M. </a:t>
            </a:r>
            <a:r>
              <a:rPr lang="en-US" sz="1200" dirty="0" err="1" smtClean="0">
                <a:solidFill>
                  <a:srgbClr val="FF0000"/>
                </a:solidFill>
                <a:latin typeface="+mn-lt"/>
              </a:rPr>
              <a:t>Silevitch</a:t>
            </a:r>
            <a:r>
              <a:rPr lang="en-US" sz="1200" dirty="0" smtClean="0">
                <a:solidFill>
                  <a:srgbClr val="FF0000"/>
                </a:solidFill>
                <a:latin typeface="+mn-lt"/>
              </a:rPr>
              <a:t>, G. </a:t>
            </a:r>
            <a:r>
              <a:rPr lang="en-US" sz="1200" dirty="0" err="1" smtClean="0">
                <a:solidFill>
                  <a:srgbClr val="FF0000"/>
                </a:solidFill>
                <a:latin typeface="+mn-lt"/>
              </a:rPr>
              <a:t>Srajer</a:t>
            </a:r>
            <a:r>
              <a:rPr lang="en-US" sz="1200" dirty="0" smtClean="0">
                <a:solidFill>
                  <a:srgbClr val="FF0000"/>
                </a:solidFill>
                <a:latin typeface="+mn-lt"/>
              </a:rPr>
              <a:t>, B.D. </a:t>
            </a:r>
            <a:r>
              <a:rPr lang="en-US" sz="1200" dirty="0" err="1" smtClean="0">
                <a:solidFill>
                  <a:srgbClr val="FF0000"/>
                </a:solidFill>
                <a:latin typeface="+mn-lt"/>
              </a:rPr>
              <a:t>Gaulin</a:t>
            </a:r>
            <a:r>
              <a:rPr lang="en-US" sz="1200" dirty="0" smtClean="0">
                <a:solidFill>
                  <a:srgbClr val="FF0000"/>
                </a:solidFill>
                <a:latin typeface="+mn-lt"/>
              </a:rPr>
              <a:t>, H.A. </a:t>
            </a:r>
            <a:r>
              <a:rPr lang="en-US" sz="1200" dirty="0" err="1" smtClean="0">
                <a:solidFill>
                  <a:srgbClr val="FF0000"/>
                </a:solidFill>
                <a:latin typeface="+mn-lt"/>
              </a:rPr>
              <a:t>Dabkowska</a:t>
            </a:r>
            <a:r>
              <a:rPr lang="en-US" sz="1200" dirty="0" smtClean="0">
                <a:solidFill>
                  <a:srgbClr val="FF0000"/>
                </a:solidFill>
                <a:latin typeface="+mn-lt"/>
              </a:rPr>
              <a:t>, T.F. Rosenbaum. Crystallization of spin </a:t>
            </a:r>
            <a:r>
              <a:rPr lang="en-US" sz="1200" dirty="0" err="1" smtClean="0">
                <a:solidFill>
                  <a:srgbClr val="FF0000"/>
                </a:solidFill>
                <a:latin typeface="+mn-lt"/>
              </a:rPr>
              <a:t>superlattices</a:t>
            </a:r>
            <a:r>
              <a:rPr lang="en-US" sz="1200" dirty="0" smtClean="0">
                <a:solidFill>
                  <a:srgbClr val="FF0000"/>
                </a:solidFill>
                <a:latin typeface="+mn-lt"/>
              </a:rPr>
              <a:t> with pressure and field in the layered magnet SrCu2(BO3)2. Nat. </a:t>
            </a:r>
            <a:r>
              <a:rPr lang="en-US" sz="1200" dirty="0" err="1" smtClean="0">
                <a:solidFill>
                  <a:srgbClr val="FF0000"/>
                </a:solidFill>
                <a:latin typeface="+mn-lt"/>
              </a:rPr>
              <a:t>Commun</a:t>
            </a:r>
            <a:r>
              <a:rPr lang="en-US" sz="1200" dirty="0" smtClean="0">
                <a:solidFill>
                  <a:srgbClr val="FF0000"/>
                </a:solidFill>
                <a:latin typeface="+mn-lt"/>
              </a:rPr>
              <a:t>. 7, 11956. doi:10.1038/ncomms11956.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rgbClr val="FF0000"/>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rgbClr val="FF0000"/>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rgbClr val="FF0000"/>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rgbClr val="FF0000"/>
              </a:solidFill>
              <a:latin typeface="+mn-lt"/>
            </a:endParaRPr>
          </a:p>
          <a:p>
            <a:pPr marL="0" indent="0">
              <a:buFont typeface="Arial" panose="020B0604020202020204" pitchFamily="34" charset="0"/>
              <a:buNone/>
            </a:pPr>
            <a:endParaRPr lang="en-US" sz="1200" dirty="0" smtClean="0">
              <a:solidFill>
                <a:srgbClr val="FF0000"/>
              </a:solidFill>
              <a:latin typeface="+mn-lt"/>
            </a:endParaRPr>
          </a:p>
        </p:txBody>
      </p:sp>
      <p:sp>
        <p:nvSpPr>
          <p:cNvPr id="4" name="Slide Number Placeholder 3"/>
          <p:cNvSpPr>
            <a:spLocks noGrp="1"/>
          </p:cNvSpPr>
          <p:nvPr>
            <p:ph type="sldNum" sz="quarter" idx="10"/>
          </p:nvPr>
        </p:nvSpPr>
        <p:spPr/>
        <p:txBody>
          <a:bodyPr/>
          <a:lstStyle/>
          <a:p>
            <a:fld id="{C4AF3576-4932-425C-BF5A-1BC85A2C9F2F}" type="slidenum">
              <a:rPr lang="en-US" smtClean="0"/>
              <a:t>23</a:t>
            </a:fld>
            <a:endParaRPr lang="en-US"/>
          </a:p>
        </p:txBody>
      </p:sp>
    </p:spTree>
    <p:extLst>
      <p:ext uri="{BB962C8B-B14F-4D97-AF65-F5344CB8AC3E}">
        <p14:creationId xmlns:p14="http://schemas.microsoft.com/office/powerpoint/2010/main" val="3443379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513A79-7248-439D-889E-4AAB931D5817}"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06B6A-8C65-4A42-8F64-34712F0A50A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513A79-7248-439D-889E-4AAB931D5817}"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06B6A-8C65-4A42-8F64-34712F0A50A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513A79-7248-439D-889E-4AAB931D5817}"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06B6A-8C65-4A42-8F64-34712F0A50A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458200" cy="762000"/>
          </a:xfrm>
          <a:prstGeom prst="rect">
            <a:avLst/>
          </a:prstGeom>
        </p:spPr>
        <p:txBody>
          <a:bodyPr/>
          <a:lstStyle>
            <a:lvl1pPr>
              <a:defRPr sz="3200" b="1">
                <a:solidFill>
                  <a:srgbClr val="002060"/>
                </a:solidFill>
                <a:latin typeface="Calibri"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990600"/>
            <a:ext cx="4495800" cy="5715000"/>
          </a:xfrm>
          <a:prstGeom prst="rect">
            <a:avLst/>
          </a:prstGeom>
        </p:spPr>
        <p:txBody>
          <a:bodyPr/>
          <a:lstStyle>
            <a:lvl1pPr>
              <a:defRPr sz="1800">
                <a:solidFill>
                  <a:schemeClr val="tx1"/>
                </a:solidFill>
                <a:latin typeface="Calibri" pitchFamily="34" charset="0"/>
                <a:cs typeface="Arial" pitchFamily="34" charset="0"/>
              </a:defRPr>
            </a:lvl1pPr>
            <a:lvl2pPr>
              <a:defRPr sz="1800">
                <a:solidFill>
                  <a:schemeClr val="tx1"/>
                </a:solidFill>
                <a:latin typeface="Calibri" pitchFamily="34" charset="0"/>
                <a:cs typeface="Arial" pitchFamily="34" charset="0"/>
              </a:defRPr>
            </a:lvl2pPr>
            <a:lvl3pPr>
              <a:defRPr sz="1800">
                <a:solidFill>
                  <a:schemeClr val="tx1"/>
                </a:solidFill>
                <a:latin typeface="Calibri" pitchFamily="34" charset="0"/>
                <a:cs typeface="Arial" pitchFamily="34" charset="0"/>
              </a:defRPr>
            </a:lvl3pPr>
            <a:lvl4pPr>
              <a:defRPr sz="1800">
                <a:solidFill>
                  <a:schemeClr val="tx1"/>
                </a:solidFill>
                <a:latin typeface="Calibri" pitchFamily="34" charset="0"/>
                <a:cs typeface="Arial" pitchFamily="34" charset="0"/>
              </a:defRPr>
            </a:lvl4pPr>
            <a:lvl5pPr>
              <a:defRPr sz="1800">
                <a:solidFill>
                  <a:schemeClr val="tx1"/>
                </a:solidFill>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0"/>
          </p:nvPr>
        </p:nvSpPr>
        <p:spPr>
          <a:xfrm>
            <a:off x="5334000" y="3962400"/>
            <a:ext cx="3581400" cy="2133600"/>
          </a:xfrm>
          <a:prstGeom prst="rect">
            <a:avLst/>
          </a:prstGeom>
        </p:spPr>
        <p:txBody>
          <a:bodyPr/>
          <a:lstStyle>
            <a:lvl1pPr>
              <a:buNone/>
              <a:defRPr sz="1800">
                <a:solidFill>
                  <a:srgbClr val="000066"/>
                </a:solidFill>
                <a:latin typeface="Calibri" pitchFamily="34" charset="0"/>
                <a:cs typeface="Arial" pitchFamily="34" charset="0"/>
              </a:defRPr>
            </a:lvl1pPr>
            <a:lvl2pPr>
              <a:defRPr sz="1800">
                <a:solidFill>
                  <a:srgbClr val="000066"/>
                </a:solidFill>
                <a:latin typeface="Calibri" pitchFamily="34" charset="0"/>
                <a:cs typeface="Arial" pitchFamily="34" charset="0"/>
              </a:defRPr>
            </a:lvl2pPr>
            <a:lvl3pPr>
              <a:defRPr sz="1800">
                <a:solidFill>
                  <a:srgbClr val="000066"/>
                </a:solidFill>
                <a:latin typeface="Calibri" pitchFamily="34" charset="0"/>
                <a:cs typeface="Arial" pitchFamily="34" charset="0"/>
              </a:defRPr>
            </a:lvl3pPr>
            <a:lvl4pPr>
              <a:defRPr sz="1800">
                <a:solidFill>
                  <a:srgbClr val="000066"/>
                </a:solidFill>
                <a:latin typeface="Calibri" pitchFamily="34" charset="0"/>
                <a:cs typeface="Arial" pitchFamily="34" charset="0"/>
              </a:defRPr>
            </a:lvl4pPr>
            <a:lvl5pPr>
              <a:defRPr sz="1800">
                <a:solidFill>
                  <a:srgbClr val="000066"/>
                </a:solidFill>
                <a:latin typeface="Calibri" pitchFamily="34" charset="0"/>
                <a:cs typeface="Arial" pitchFamily="34" charset="0"/>
              </a:defRPr>
            </a:lvl5pPr>
          </a:lstStyle>
          <a:p>
            <a:pPr lvl="0"/>
            <a:r>
              <a:rPr lang="en-US" dirty="0" smtClean="0"/>
              <a:t>Click to edit Master text styles</a:t>
            </a:r>
          </a:p>
        </p:txBody>
      </p:sp>
      <p:sp>
        <p:nvSpPr>
          <p:cNvPr id="8" name="Content Placeholder 2"/>
          <p:cNvSpPr>
            <a:spLocks noGrp="1"/>
          </p:cNvSpPr>
          <p:nvPr>
            <p:ph idx="11"/>
          </p:nvPr>
        </p:nvSpPr>
        <p:spPr>
          <a:xfrm>
            <a:off x="5334000" y="990600"/>
            <a:ext cx="3505200" cy="2819400"/>
          </a:xfrm>
          <a:prstGeom prst="rect">
            <a:avLst/>
          </a:prstGeom>
        </p:spPr>
        <p:txBody>
          <a:bodyPr/>
          <a:lstStyle>
            <a:lvl1pPr>
              <a:buNone/>
              <a:defRPr sz="1800">
                <a:solidFill>
                  <a:schemeClr val="tx1"/>
                </a:solidFill>
                <a:latin typeface="Calibri" pitchFamily="34" charset="0"/>
                <a:cs typeface="Arial" pitchFamily="34" charset="0"/>
              </a:defRPr>
            </a:lvl1pPr>
            <a:lvl2pPr>
              <a:defRPr sz="1800">
                <a:solidFill>
                  <a:schemeClr val="tx1"/>
                </a:solidFill>
                <a:latin typeface="Calibri" pitchFamily="34" charset="0"/>
                <a:cs typeface="Arial" pitchFamily="34" charset="0"/>
              </a:defRPr>
            </a:lvl2pPr>
            <a:lvl3pPr>
              <a:defRPr sz="1800">
                <a:solidFill>
                  <a:schemeClr val="tx1"/>
                </a:solidFill>
                <a:latin typeface="Calibri" pitchFamily="34" charset="0"/>
                <a:cs typeface="Arial" pitchFamily="34" charset="0"/>
              </a:defRPr>
            </a:lvl3pPr>
            <a:lvl4pPr>
              <a:defRPr sz="1800">
                <a:solidFill>
                  <a:schemeClr val="tx1"/>
                </a:solidFill>
                <a:latin typeface="Calibri" pitchFamily="34" charset="0"/>
                <a:cs typeface="Arial" pitchFamily="34" charset="0"/>
              </a:defRPr>
            </a:lvl4pPr>
            <a:lvl5pPr>
              <a:defRPr sz="1800">
                <a:solidFill>
                  <a:schemeClr val="tx1"/>
                </a:solidFill>
                <a:latin typeface="Calibri" pitchFamily="34" charset="0"/>
                <a:cs typeface="Arial" pitchFamily="34" charset="0"/>
              </a:defRPr>
            </a:lvl5pPr>
          </a:lstStyle>
          <a:p>
            <a:pPr lvl="0"/>
            <a:endParaRPr lang="en-US" dirty="0"/>
          </a:p>
        </p:txBody>
      </p:sp>
    </p:spTree>
    <p:extLst>
      <p:ext uri="{BB962C8B-B14F-4D97-AF65-F5344CB8AC3E}">
        <p14:creationId xmlns:p14="http://schemas.microsoft.com/office/powerpoint/2010/main" val="640133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C513A79-7248-439D-889E-4AAB931D5817}"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06B6A-8C65-4A42-8F64-34712F0A50A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513A79-7248-439D-889E-4AAB931D5817}"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06B6A-8C65-4A42-8F64-34712F0A50A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513A79-7248-439D-889E-4AAB931D5817}" type="datetimeFigureOut">
              <a:rPr lang="en-US" smtClean="0"/>
              <a:pPr/>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06B6A-8C65-4A42-8F64-34712F0A50A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513A79-7248-439D-889E-4AAB931D5817}" type="datetimeFigureOut">
              <a:rPr lang="en-US" smtClean="0"/>
              <a:pPr/>
              <a:t>3/6/2017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306B6A-8C65-4A42-8F64-34712F0A50A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513A79-7248-439D-889E-4AAB931D5817}" type="datetimeFigureOut">
              <a:rPr lang="en-US" smtClean="0"/>
              <a:pPr/>
              <a:t>3/6/2017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306B6A-8C65-4A42-8F64-34712F0A50A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13A79-7248-439D-889E-4AAB931D5817}" type="datetimeFigureOut">
              <a:rPr lang="en-US" smtClean="0"/>
              <a:pPr/>
              <a:t>3/6/2017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306B6A-8C65-4A42-8F64-34712F0A50A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513A79-7248-439D-889E-4AAB931D5817}" type="datetimeFigureOut">
              <a:rPr lang="en-US" smtClean="0"/>
              <a:pPr/>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06B6A-8C65-4A42-8F64-34712F0A50A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513A79-7248-439D-889E-4AAB931D5817}" type="datetimeFigureOut">
              <a:rPr lang="en-US" smtClean="0"/>
              <a:pPr/>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06B6A-8C65-4A42-8F64-34712F0A50A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bluewave2.jpg"/>
          <p:cNvPicPr>
            <a:picLocks noChangeAspect="1"/>
          </p:cNvPicPr>
          <p:nvPr userDrawn="1"/>
        </p:nvPicPr>
        <p:blipFill>
          <a:blip r:embed="rId14" cstate="print"/>
          <a:stretch>
            <a:fillRect/>
          </a:stretch>
        </p:blipFill>
        <p:spPr>
          <a:xfrm>
            <a:off x="0" y="0"/>
            <a:ext cx="9144000" cy="6858000"/>
          </a:xfrm>
          <a:prstGeom prst="rect">
            <a:avLst/>
          </a:prstGeom>
        </p:spPr>
      </p:pic>
      <p:pic>
        <p:nvPicPr>
          <p:cNvPr id="10" name="Picture 6" descr="G:\Apodaca Work Current\NSF logo\NEW NSF Logo Design\Final\BitmapLogo_NOLayers_F.png"/>
          <p:cNvPicPr>
            <a:picLocks noChangeAspect="1" noChangeArrowheads="1"/>
          </p:cNvPicPr>
          <p:nvPr userDrawn="1"/>
        </p:nvPicPr>
        <p:blipFill>
          <a:blip r:embed="rId15" cstate="print"/>
          <a:srcRect/>
          <a:stretch>
            <a:fillRect/>
          </a:stretch>
        </p:blipFill>
        <p:spPr bwMode="auto">
          <a:xfrm>
            <a:off x="76200" y="5867400"/>
            <a:ext cx="914400" cy="919508"/>
          </a:xfrm>
          <a:prstGeom prst="rect">
            <a:avLst/>
          </a:prstGeom>
          <a:noFill/>
          <a:ln w="9525">
            <a:noFill/>
            <a:miter lim="800000"/>
            <a:headEnd/>
            <a:tailEnd/>
          </a:ln>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513A79-7248-439D-889E-4AAB931D5817}" type="datetimeFigureOut">
              <a:rPr lang="en-US" smtClean="0"/>
              <a:pPr/>
              <a:t>3/6/2017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06B6A-8C65-4A42-8F64-34712F0A50A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spcBef>
          <a:spcPct val="0"/>
        </a:spcBef>
        <a:buNone/>
        <a:defRPr sz="3800" kern="1200">
          <a:solidFill>
            <a:schemeClr val="tx2">
              <a:lumMod val="75000"/>
            </a:schemeClr>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hyperlink" Target="http://www.osa.org/en-us/awards_and_grants/awards/award_description/ivesquinn/"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gif"/><Relationship Id="rId11" Type="http://schemas.openxmlformats.org/officeDocument/2006/relationships/image" Target="../media/image27.jp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6.png"/><Relationship Id="rId7" Type="http://schemas.openxmlformats.org/officeDocument/2006/relationships/diagramLayout" Target="../diagrams/layout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chart" Target="../charts/chart2.xml"/><Relationship Id="rId5" Type="http://schemas.openxmlformats.org/officeDocument/2006/relationships/image" Target="../media/image28.emf"/><Relationship Id="rId10" Type="http://schemas.microsoft.com/office/2007/relationships/diagramDrawing" Target="../diagrams/drawing1.xml"/><Relationship Id="rId4" Type="http://schemas.openxmlformats.org/officeDocument/2006/relationships/image" Target="../media/image17.png"/><Relationship Id="rId9" Type="http://schemas.openxmlformats.org/officeDocument/2006/relationships/diagramColors" Target="../diagrams/colors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image" Target="../media/image29.emf"/><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png"/><Relationship Id="rId7" Type="http://schemas.openxmlformats.org/officeDocument/2006/relationships/image" Target="../media/image42.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emf"/><Relationship Id="rId11" Type="http://schemas.openxmlformats.org/officeDocument/2006/relationships/image" Target="../media/image8.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emf"/><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1.tiff"/><Relationship Id="rId4" Type="http://schemas.openxmlformats.org/officeDocument/2006/relationships/image" Target="../media/image70.emf"/></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hyperlink" Target="https://www.youtube.com/watch?v=deKomQdWd9Y" TargetMode="External"/><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jpeg"/><Relationship Id="rId5" Type="http://schemas.openxmlformats.org/officeDocument/2006/relationships/image" Target="../media/image76.jpg"/><Relationship Id="rId10" Type="http://schemas.openxmlformats.org/officeDocument/2006/relationships/image" Target="../media/image81.png"/><Relationship Id="rId4" Type="http://schemas.openxmlformats.org/officeDocument/2006/relationships/image" Target="../media/image75.emf"/><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www.nsf.gov/oig" TargetMode="External"/><Relationship Id="rId13" Type="http://schemas.openxmlformats.org/officeDocument/2006/relationships/hyperlink" Target="http://www.nsf.gov/bfa/index.jsp" TargetMode="External"/><Relationship Id="rId18" Type="http://schemas.openxmlformats.org/officeDocument/2006/relationships/hyperlink" Target="http://www.nsf.gov/olpa" TargetMode="External"/><Relationship Id="rId3" Type="http://schemas.openxmlformats.org/officeDocument/2006/relationships/hyperlink" Target="http://www.nsf.gov/dir/index.jsp?org=mps" TargetMode="External"/><Relationship Id="rId7" Type="http://schemas.openxmlformats.org/officeDocument/2006/relationships/hyperlink" Target="http://www.nsf.gov/dir/index.jsp?org=bio" TargetMode="External"/><Relationship Id="rId12" Type="http://schemas.openxmlformats.org/officeDocument/2006/relationships/hyperlink" Target="http://www.nsf.gov/dir/index.jsp?org=ehr" TargetMode="External"/><Relationship Id="rId17" Type="http://schemas.openxmlformats.org/officeDocument/2006/relationships/hyperlink" Target="http://www.nsf.gov/od/oia/index.jsp" TargetMode="External"/><Relationship Id="rId2" Type="http://schemas.openxmlformats.org/officeDocument/2006/relationships/notesSlide" Target="../notesSlides/notesSlide1.xml"/><Relationship Id="rId16" Type="http://schemas.openxmlformats.org/officeDocument/2006/relationships/hyperlink" Target="http://www.nsf.gov/od/ogc/index.jsp" TargetMode="External"/><Relationship Id="rId1" Type="http://schemas.openxmlformats.org/officeDocument/2006/relationships/slideLayout" Target="../slideLayouts/slideLayout2.xml"/><Relationship Id="rId6" Type="http://schemas.openxmlformats.org/officeDocument/2006/relationships/hyperlink" Target="http://www.nsf.gov/dir/index.jsp?org=cise" TargetMode="External"/><Relationship Id="rId11" Type="http://schemas.openxmlformats.org/officeDocument/2006/relationships/hyperlink" Target="http://www.nsf.gov/dir/index.jsp?org=SBE" TargetMode="External"/><Relationship Id="rId5" Type="http://schemas.openxmlformats.org/officeDocument/2006/relationships/hyperlink" Target="http://www.nsf.gov/dir/index.jsp?org=eng" TargetMode="External"/><Relationship Id="rId15" Type="http://schemas.openxmlformats.org/officeDocument/2006/relationships/hyperlink" Target="http://www.nsf.gov/od/oeo/index.jsp" TargetMode="External"/><Relationship Id="rId10" Type="http://schemas.openxmlformats.org/officeDocument/2006/relationships/hyperlink" Target="http://www.nsf.gov/nsb" TargetMode="External"/><Relationship Id="rId4" Type="http://schemas.openxmlformats.org/officeDocument/2006/relationships/hyperlink" Target="http://www.nsf.gov/dir/index.jsp?org=geo" TargetMode="External"/><Relationship Id="rId9" Type="http://schemas.openxmlformats.org/officeDocument/2006/relationships/hyperlink" Target="http://www.nsf.gov/od" TargetMode="External"/><Relationship Id="rId14" Type="http://schemas.openxmlformats.org/officeDocument/2006/relationships/hyperlink" Target="http://www.nsf.gov/oirm/index.jsp"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17.png"/><Relationship Id="rId7" Type="http://schemas.openxmlformats.org/officeDocument/2006/relationships/image" Target="../media/image86.jpe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85.jpeg"/><Relationship Id="rId10" Type="http://schemas.openxmlformats.org/officeDocument/2006/relationships/image" Target="../media/image88.jpeg"/><Relationship Id="rId4" Type="http://schemas.openxmlformats.org/officeDocument/2006/relationships/image" Target="../media/image84.jpeg"/><Relationship Id="rId9"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89.emf"/><Relationship Id="rId1" Type="http://schemas.openxmlformats.org/officeDocument/2006/relationships/slideLayout" Target="../slideLayouts/slideLayout2.xml"/><Relationship Id="rId4" Type="http://schemas.openxmlformats.org/officeDocument/2006/relationships/image" Target="../media/image90.emf"/></Relationships>
</file>

<file path=ppt/slides/_rels/slide32.xml.rels><?xml version="1.0" encoding="UTF-8" standalone="yes"?>
<Relationships xmlns="http://schemas.openxmlformats.org/package/2006/relationships"><Relationship Id="rId3" Type="http://schemas.openxmlformats.org/officeDocument/2006/relationships/hyperlink" Target="https://mgi.nist.gov/sites/default/files/uploads/mgi-accomplishments-at-5-years-august-2016.pdf" TargetMode="External"/><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emf"/></Relationships>
</file>

<file path=ppt/slides/_rels/slide34.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97.png"/><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hyperlink" Target="mailto:mdeutsch@nsf.gov"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mailto:dhess@nsf.gov" TargetMode="External"/><Relationship Id="rId5" Type="http://schemas.openxmlformats.org/officeDocument/2006/relationships/hyperlink" Target="mailto:tdurakie@nsf.gov" TargetMode="External"/><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mailto:lsapocha@nsf.gov"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luewaveq.jpg"/>
          <p:cNvPicPr>
            <a:picLocks noChangeAspect="1"/>
          </p:cNvPicPr>
          <p:nvPr/>
        </p:nvPicPr>
        <p:blipFill>
          <a:blip r:embed="rId2" cstate="print"/>
          <a:stretch>
            <a:fillRect/>
          </a:stretch>
        </p:blipFill>
        <p:spPr>
          <a:xfrm>
            <a:off x="0" y="0"/>
            <a:ext cx="9144000" cy="6858000"/>
          </a:xfrm>
          <a:prstGeom prst="rect">
            <a:avLst/>
          </a:prstGeom>
        </p:spPr>
      </p:pic>
      <p:sp>
        <p:nvSpPr>
          <p:cNvPr id="6" name="Title 5"/>
          <p:cNvSpPr>
            <a:spLocks noGrp="1"/>
          </p:cNvSpPr>
          <p:nvPr>
            <p:ph type="ctrTitle"/>
          </p:nvPr>
        </p:nvSpPr>
        <p:spPr>
          <a:xfrm>
            <a:off x="685800" y="685800"/>
            <a:ext cx="7772400" cy="1470025"/>
          </a:xfrm>
        </p:spPr>
        <p:txBody>
          <a:bodyPr>
            <a:noAutofit/>
          </a:bodyPr>
          <a:lstStyle/>
          <a:p>
            <a:pPr lvl="0" algn="ctr">
              <a:defRPr/>
            </a:pPr>
            <a:r>
              <a:rPr lang="en-US" sz="4000" dirty="0" smtClean="0">
                <a:solidFill>
                  <a:schemeClr val="bg1"/>
                </a:solidFill>
                <a:effectLst>
                  <a:outerShdw blurRad="38100" dist="38100" dir="2700000" algn="tl">
                    <a:srgbClr val="000000">
                      <a:alpha val="43137"/>
                    </a:srgbClr>
                  </a:outerShdw>
                </a:effectLst>
                <a:latin typeface="Garamond" pitchFamily="18" charset="0"/>
                <a:cs typeface="Arial" pitchFamily="34" charset="0"/>
              </a:rPr>
              <a:t>NSF Division of Materials Research (DMR) Update FY2017</a:t>
            </a:r>
            <a:endParaRPr lang="en-US" sz="4000" dirty="0">
              <a:solidFill>
                <a:schemeClr val="bg1"/>
              </a:solidFill>
              <a:effectLst>
                <a:outerShdw blurRad="38100" dist="38100" dir="2700000" algn="tl">
                  <a:srgbClr val="000000">
                    <a:alpha val="43137"/>
                  </a:srgbClr>
                </a:outerShdw>
              </a:effectLst>
              <a:latin typeface="Garamond" pitchFamily="18" charset="0"/>
              <a:cs typeface="Arial" pitchFamily="34" charset="0"/>
            </a:endParaRPr>
          </a:p>
        </p:txBody>
      </p:sp>
      <p:sp>
        <p:nvSpPr>
          <p:cNvPr id="7" name="Subtitle 6"/>
          <p:cNvSpPr>
            <a:spLocks noGrp="1"/>
          </p:cNvSpPr>
          <p:nvPr>
            <p:ph type="subTitle" idx="1"/>
          </p:nvPr>
        </p:nvSpPr>
        <p:spPr>
          <a:xfrm>
            <a:off x="3048000" y="4038600"/>
            <a:ext cx="3048000" cy="1673225"/>
          </a:xfrm>
        </p:spPr>
        <p:txBody>
          <a:bodyPr>
            <a:normAutofit fontScale="85000" lnSpcReduction="10000"/>
          </a:bodyPr>
          <a:lstStyle/>
          <a:p>
            <a:pPr>
              <a:spcBef>
                <a:spcPts val="0"/>
              </a:spcBef>
            </a:pPr>
            <a:r>
              <a:rPr lang="en-US" sz="2800" dirty="0" smtClean="0">
                <a:solidFill>
                  <a:srgbClr val="FFCC00"/>
                </a:solidFill>
                <a:latin typeface="Garamond" pitchFamily="18" charset="0"/>
              </a:rPr>
              <a:t>Linda S. Sapochak</a:t>
            </a:r>
          </a:p>
          <a:p>
            <a:pPr>
              <a:spcBef>
                <a:spcPts val="0"/>
              </a:spcBef>
            </a:pPr>
            <a:r>
              <a:rPr lang="en-US" sz="2000" dirty="0" smtClean="0">
                <a:solidFill>
                  <a:srgbClr val="FFCC00"/>
                </a:solidFill>
                <a:latin typeface="Garamond" pitchFamily="18" charset="0"/>
              </a:rPr>
              <a:t>Division Director</a:t>
            </a:r>
          </a:p>
          <a:p>
            <a:r>
              <a:rPr lang="en-US" sz="2000" i="1" dirty="0">
                <a:solidFill>
                  <a:schemeClr val="bg1">
                    <a:lumMod val="95000"/>
                  </a:schemeClr>
                </a:solidFill>
              </a:rPr>
              <a:t>National Academies’ CMMR Committee Meeting </a:t>
            </a:r>
            <a:endParaRPr lang="en-US" sz="2000" i="1" dirty="0" smtClean="0">
              <a:solidFill>
                <a:schemeClr val="bg1">
                  <a:lumMod val="95000"/>
                </a:schemeClr>
              </a:solidFill>
            </a:endParaRPr>
          </a:p>
          <a:p>
            <a:r>
              <a:rPr lang="en-US" sz="2000" i="1" dirty="0" smtClean="0">
                <a:solidFill>
                  <a:schemeClr val="bg1">
                    <a:lumMod val="95000"/>
                  </a:schemeClr>
                </a:solidFill>
              </a:rPr>
              <a:t>March </a:t>
            </a:r>
            <a:r>
              <a:rPr lang="en-US" sz="2000" i="1" dirty="0">
                <a:solidFill>
                  <a:schemeClr val="bg1">
                    <a:lumMod val="95000"/>
                  </a:schemeClr>
                </a:solidFill>
              </a:rPr>
              <a:t>6-7, </a:t>
            </a:r>
            <a:r>
              <a:rPr lang="en-US" sz="2000" i="1" dirty="0" smtClean="0">
                <a:solidFill>
                  <a:schemeClr val="bg1">
                    <a:lumMod val="95000"/>
                  </a:schemeClr>
                </a:solidFill>
              </a:rPr>
              <a:t>2017</a:t>
            </a:r>
            <a:endParaRPr lang="en-US" sz="2000" i="1" dirty="0">
              <a:solidFill>
                <a:schemeClr val="bg1">
                  <a:lumMod val="95000"/>
                </a:schemeClr>
              </a:solidFill>
            </a:endParaRPr>
          </a:p>
        </p:txBody>
      </p:sp>
      <p:pic>
        <p:nvPicPr>
          <p:cNvPr id="8" name="Picture 6" descr="G:\Apodaca Work Current\NSF logo\NEW NSF Logo Design\Final\BitmapLogo_NOLayers_F.png"/>
          <p:cNvPicPr>
            <a:picLocks noChangeAspect="1" noChangeArrowheads="1"/>
          </p:cNvPicPr>
          <p:nvPr/>
        </p:nvPicPr>
        <p:blipFill>
          <a:blip r:embed="rId3" cstate="print"/>
          <a:srcRect/>
          <a:stretch>
            <a:fillRect/>
          </a:stretch>
        </p:blipFill>
        <p:spPr bwMode="auto">
          <a:xfrm>
            <a:off x="4097337" y="5750972"/>
            <a:ext cx="949325" cy="954628"/>
          </a:xfrm>
          <a:prstGeom prst="rect">
            <a:avLst/>
          </a:prstGeom>
          <a:noFill/>
          <a:ln w="9525">
            <a:noFill/>
            <a:miter lim="800000"/>
            <a:headEnd/>
            <a:tailEnd/>
          </a:ln>
        </p:spPr>
      </p:pic>
      <p:sp>
        <p:nvSpPr>
          <p:cNvPr id="9" name="Subtitle 2"/>
          <p:cNvSpPr txBox="1">
            <a:spLocks/>
          </p:cNvSpPr>
          <p:nvPr/>
        </p:nvSpPr>
        <p:spPr>
          <a:xfrm>
            <a:off x="6019800" y="5334000"/>
            <a:ext cx="3048000" cy="13716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a:spLocks noGrp="1"/>
          </p:cNvSpPr>
          <p:nvPr>
            <p:ph type="subTitle" idx="1"/>
          </p:nvPr>
        </p:nvSpPr>
        <p:spPr>
          <a:xfrm>
            <a:off x="256426" y="657130"/>
            <a:ext cx="8676526" cy="2362200"/>
          </a:xfrm>
          <a:solidFill>
            <a:schemeClr val="bg2">
              <a:lumMod val="20000"/>
              <a:lumOff val="80000"/>
              <a:alpha val="60000"/>
            </a:schemeClr>
          </a:solidFill>
        </p:spPr>
        <p:txBody>
          <a:bodyPr>
            <a:noAutofit/>
          </a:bodyPr>
          <a:lstStyle/>
          <a:p>
            <a:pPr algn="just">
              <a:spcBef>
                <a:spcPts val="0"/>
              </a:spcBef>
            </a:pPr>
            <a:r>
              <a:rPr lang="en-US" sz="1800" b="1" dirty="0" smtClean="0">
                <a:solidFill>
                  <a:schemeClr val="tx1"/>
                </a:solidFill>
                <a:latin typeface="+mn-lt"/>
              </a:rPr>
              <a:t>MRSEC Evaluation</a:t>
            </a:r>
            <a:endParaRPr lang="en-US" sz="1800" b="1" dirty="0">
              <a:solidFill>
                <a:schemeClr val="tx1"/>
              </a:solidFill>
              <a:latin typeface="+mn-lt"/>
            </a:endParaRPr>
          </a:p>
          <a:p>
            <a:pPr marL="68580" indent="-68580" algn="just">
              <a:spcBef>
                <a:spcPts val="0"/>
              </a:spcBef>
              <a:buFont typeface="Arial" panose="020B0604020202020204" pitchFamily="34" charset="0"/>
              <a:buChar char="•"/>
            </a:pPr>
            <a:r>
              <a:rPr lang="en-US" sz="1400" dirty="0" smtClean="0">
                <a:solidFill>
                  <a:srgbClr val="0000FF"/>
                </a:solidFill>
                <a:latin typeface="+mn-lt"/>
              </a:rPr>
              <a:t>COV </a:t>
            </a:r>
            <a:r>
              <a:rPr lang="en-US" sz="1400" dirty="0">
                <a:solidFill>
                  <a:srgbClr val="0000FF"/>
                </a:solidFill>
                <a:latin typeface="+mn-lt"/>
              </a:rPr>
              <a:t>is deeply concerned </a:t>
            </a:r>
            <a:r>
              <a:rPr lang="en-US" sz="1275" dirty="0">
                <a:latin typeface="+mn-lt"/>
              </a:rPr>
              <a:t>regarding the </a:t>
            </a:r>
            <a:r>
              <a:rPr lang="en-US" sz="1275" dirty="0">
                <a:solidFill>
                  <a:srgbClr val="0000FF"/>
                </a:solidFill>
                <a:latin typeface="+mn-lt"/>
              </a:rPr>
              <a:t>sizes of awards</a:t>
            </a:r>
            <a:r>
              <a:rPr lang="en-US" sz="1275" dirty="0">
                <a:latin typeface="+mn-lt"/>
              </a:rPr>
              <a:t>. </a:t>
            </a:r>
            <a:r>
              <a:rPr lang="en-US" sz="1275" dirty="0" smtClean="0">
                <a:latin typeface="+mn-lt"/>
              </a:rPr>
              <a:t>………….It </a:t>
            </a:r>
            <a:r>
              <a:rPr lang="en-US" sz="1275" dirty="0">
                <a:latin typeface="+mn-lt"/>
              </a:rPr>
              <a:t>was also commented that the buying power of awards has diminished to the point where most </a:t>
            </a:r>
            <a:r>
              <a:rPr lang="en-US" sz="1275" dirty="0">
                <a:solidFill>
                  <a:srgbClr val="0000FF"/>
                </a:solidFill>
                <a:latin typeface="+mn-lt"/>
              </a:rPr>
              <a:t>graduate students are partially supported on multiple grants</a:t>
            </a:r>
            <a:r>
              <a:rPr lang="en-US" sz="1275" dirty="0">
                <a:latin typeface="+mn-lt"/>
              </a:rPr>
              <a:t>.</a:t>
            </a:r>
          </a:p>
          <a:p>
            <a:pPr marL="68580" indent="-68580" algn="just">
              <a:spcBef>
                <a:spcPts val="0"/>
              </a:spcBef>
              <a:buFont typeface="Arial" panose="020B0604020202020204" pitchFamily="34" charset="0"/>
              <a:buChar char="•"/>
            </a:pPr>
            <a:r>
              <a:rPr lang="en-US" sz="1350" dirty="0" smtClean="0">
                <a:solidFill>
                  <a:srgbClr val="FF0000"/>
                </a:solidFill>
                <a:latin typeface="+mn-lt"/>
              </a:rPr>
              <a:t>National </a:t>
            </a:r>
            <a:r>
              <a:rPr lang="en-US" sz="1350" dirty="0">
                <a:solidFill>
                  <a:srgbClr val="FF0000"/>
                </a:solidFill>
                <a:latin typeface="+mn-lt"/>
              </a:rPr>
              <a:t>Research Council (NRC) Report (The National Science Foundation's Materials </a:t>
            </a:r>
            <a:r>
              <a:rPr lang="en-US" sz="1350" dirty="0" smtClean="0">
                <a:solidFill>
                  <a:srgbClr val="FF0000"/>
                </a:solidFill>
                <a:latin typeface="+mn-lt"/>
              </a:rPr>
              <a:t>Research Science </a:t>
            </a:r>
            <a:r>
              <a:rPr lang="en-US" sz="1350" dirty="0">
                <a:solidFill>
                  <a:srgbClr val="FF0000"/>
                </a:solidFill>
                <a:latin typeface="+mn-lt"/>
              </a:rPr>
              <a:t>and Engineering Program, Looking Back, Moving </a:t>
            </a:r>
            <a:r>
              <a:rPr lang="en-US" sz="1350" dirty="0" smtClean="0">
                <a:solidFill>
                  <a:srgbClr val="FF0000"/>
                </a:solidFill>
                <a:latin typeface="+mn-lt"/>
              </a:rPr>
              <a:t>Forward</a:t>
            </a:r>
            <a:r>
              <a:rPr lang="en-US" sz="1350" dirty="0" smtClean="0">
                <a:latin typeface="+mn-lt"/>
              </a:rPr>
              <a:t>, noted </a:t>
            </a:r>
            <a:r>
              <a:rPr lang="en-US" sz="1350" dirty="0">
                <a:latin typeface="+mn-lt"/>
              </a:rPr>
              <a:t>that the effectiveness of </a:t>
            </a:r>
            <a:r>
              <a:rPr lang="en-US" sz="1350" dirty="0" smtClean="0">
                <a:latin typeface="+mn-lt"/>
              </a:rPr>
              <a:t>MRSECs </a:t>
            </a:r>
            <a:r>
              <a:rPr lang="en-US" sz="1350" dirty="0">
                <a:latin typeface="+mn-lt"/>
              </a:rPr>
              <a:t>was reduced in recent years as a result of increasing requirements without a commensurate increase in resources. The report continued by stressing that </a:t>
            </a:r>
            <a:r>
              <a:rPr lang="en-US" sz="1350" dirty="0">
                <a:solidFill>
                  <a:srgbClr val="FF0000"/>
                </a:solidFill>
                <a:latin typeface="+mn-lt"/>
              </a:rPr>
              <a:t>increasing the mean grant size is necessary </a:t>
            </a:r>
            <a:r>
              <a:rPr lang="en-US" sz="1350" dirty="0">
                <a:latin typeface="+mn-lt"/>
              </a:rPr>
              <a:t>to allow the program to fulfill its important mission goals.</a:t>
            </a:r>
          </a:p>
          <a:p>
            <a:pPr marL="68580" indent="-68580" algn="just">
              <a:spcBef>
                <a:spcPts val="0"/>
              </a:spcBef>
              <a:buFont typeface="Arial" panose="020B0604020202020204" pitchFamily="34" charset="0"/>
              <a:buChar char="•"/>
            </a:pPr>
            <a:r>
              <a:rPr lang="en-US" sz="1400" dirty="0" smtClean="0">
                <a:solidFill>
                  <a:srgbClr val="0000FF"/>
                </a:solidFill>
                <a:latin typeface="+mn-lt"/>
              </a:rPr>
              <a:t>COV </a:t>
            </a:r>
            <a:r>
              <a:rPr lang="en-US" sz="1400" dirty="0">
                <a:solidFill>
                  <a:srgbClr val="0000FF"/>
                </a:solidFill>
                <a:latin typeface="+mn-lt"/>
              </a:rPr>
              <a:t>encourages DMR </a:t>
            </a:r>
            <a:r>
              <a:rPr lang="en-US" sz="1350" dirty="0">
                <a:solidFill>
                  <a:srgbClr val="0000FF"/>
                </a:solidFill>
                <a:latin typeface="+mn-lt"/>
              </a:rPr>
              <a:t>to consider exploring ways to level the playing field for new MRSEC proposals </a:t>
            </a:r>
            <a:r>
              <a:rPr lang="en-US" sz="1350" dirty="0">
                <a:latin typeface="+mn-lt"/>
              </a:rPr>
              <a:t>while maintaining the highest quality scientific standards and expectations on broader impact.</a:t>
            </a:r>
          </a:p>
          <a:p>
            <a:pPr marL="68580" indent="-68580" algn="just">
              <a:spcBef>
                <a:spcPts val="0"/>
              </a:spcBef>
              <a:buFont typeface="Arial" panose="020B0604020202020204" pitchFamily="34" charset="0"/>
              <a:buChar char="•"/>
            </a:pPr>
            <a:r>
              <a:rPr lang="en-US" sz="1350" dirty="0">
                <a:latin typeface="+mn-lt"/>
              </a:rPr>
              <a:t>Strategic planning in the </a:t>
            </a:r>
            <a:r>
              <a:rPr lang="en-US" sz="1350" dirty="0">
                <a:solidFill>
                  <a:srgbClr val="0000FF"/>
                </a:solidFill>
                <a:latin typeface="+mn-lt"/>
              </a:rPr>
              <a:t>MRSEC program </a:t>
            </a:r>
            <a:r>
              <a:rPr lang="en-US" sz="1350" dirty="0">
                <a:latin typeface="+mn-lt"/>
              </a:rPr>
              <a:t>office should help guide the </a:t>
            </a:r>
            <a:r>
              <a:rPr lang="en-US" sz="1350" dirty="0">
                <a:solidFill>
                  <a:srgbClr val="0000FF"/>
                </a:solidFill>
                <a:latin typeface="+mn-lt"/>
              </a:rPr>
              <a:t>portfolio development</a:t>
            </a:r>
            <a:r>
              <a:rPr lang="en-US" sz="1350" dirty="0" smtClean="0">
                <a:latin typeface="+mn-lt"/>
              </a:rPr>
              <a:t>.</a:t>
            </a:r>
            <a:endParaRPr lang="en-US" sz="1350" dirty="0">
              <a:latin typeface="+mn-lt"/>
            </a:endParaRPr>
          </a:p>
        </p:txBody>
      </p:sp>
      <p:sp>
        <p:nvSpPr>
          <p:cNvPr id="4" name="TextBox 3"/>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
        <p:nvSpPr>
          <p:cNvPr id="2" name="Rectangle 1"/>
          <p:cNvSpPr/>
          <p:nvPr/>
        </p:nvSpPr>
        <p:spPr>
          <a:xfrm>
            <a:off x="421241" y="3200400"/>
            <a:ext cx="8511711" cy="2308324"/>
          </a:xfrm>
          <a:prstGeom prst="rect">
            <a:avLst/>
          </a:prstGeom>
        </p:spPr>
        <p:txBody>
          <a:bodyPr wrap="square">
            <a:spAutoFit/>
          </a:bodyPr>
          <a:lstStyle/>
          <a:p>
            <a:pPr algn="just">
              <a:spcBef>
                <a:spcPts val="0"/>
              </a:spcBef>
            </a:pPr>
            <a:r>
              <a:rPr lang="en-US" b="1" dirty="0">
                <a:latin typeface="Calibri" panose="020F0502020204030204" pitchFamily="34" charset="0"/>
              </a:rPr>
              <a:t>DMR’s RESPONSE</a:t>
            </a:r>
          </a:p>
          <a:p>
            <a:pPr marL="68580" indent="-68580" algn="just">
              <a:spcBef>
                <a:spcPts val="0"/>
              </a:spcBef>
              <a:buFont typeface="Arial" panose="020B0604020202020204" pitchFamily="34" charset="0"/>
              <a:buChar char="•"/>
            </a:pPr>
            <a:r>
              <a:rPr lang="en-US" dirty="0">
                <a:latin typeface="Calibri" panose="020F0502020204030204" pitchFamily="34" charset="0"/>
              </a:rPr>
              <a:t>Limit IRGs to a maximum of 3; </a:t>
            </a:r>
            <a:r>
              <a:rPr lang="en-US" b="1" dirty="0">
                <a:latin typeface="Calibri" panose="020F0502020204030204" pitchFamily="34" charset="0"/>
              </a:rPr>
              <a:t>increase funding per </a:t>
            </a:r>
            <a:r>
              <a:rPr lang="en-US" b="1" dirty="0" smtClean="0">
                <a:latin typeface="Calibri" panose="020F0502020204030204" pitchFamily="34" charset="0"/>
              </a:rPr>
              <a:t>IRG.</a:t>
            </a:r>
            <a:endParaRPr lang="en-US" b="1" dirty="0">
              <a:latin typeface="Calibri" panose="020F0502020204030204" pitchFamily="34" charset="0"/>
            </a:endParaRPr>
          </a:p>
          <a:p>
            <a:pPr marL="68580" indent="-68580" algn="just">
              <a:spcBef>
                <a:spcPts val="0"/>
              </a:spcBef>
              <a:buFont typeface="Arial" panose="020B0604020202020204" pitchFamily="34" charset="0"/>
              <a:buChar char="•"/>
            </a:pPr>
            <a:r>
              <a:rPr lang="en-US" dirty="0">
                <a:latin typeface="Calibri" panose="020F0502020204030204" pitchFamily="34" charset="0"/>
              </a:rPr>
              <a:t>Suggested research areas of interest that would broaden the DMR/MRSEC research </a:t>
            </a:r>
            <a:r>
              <a:rPr lang="en-US" dirty="0" smtClean="0">
                <a:latin typeface="Calibri" panose="020F0502020204030204" pitchFamily="34" charset="0"/>
              </a:rPr>
              <a:t>portfolio.</a:t>
            </a:r>
            <a:endParaRPr lang="en-US" dirty="0">
              <a:latin typeface="Calibri" panose="020F0502020204030204" pitchFamily="34" charset="0"/>
            </a:endParaRPr>
          </a:p>
          <a:p>
            <a:pPr marL="68580" indent="-68580" algn="just">
              <a:spcBef>
                <a:spcPts val="0"/>
              </a:spcBef>
              <a:buFont typeface="Arial" panose="020B0604020202020204" pitchFamily="34" charset="0"/>
              <a:buChar char="•"/>
            </a:pPr>
            <a:r>
              <a:rPr lang="en-US" dirty="0">
                <a:latin typeface="Calibri" panose="020F0502020204030204" pitchFamily="34" charset="0"/>
              </a:rPr>
              <a:t>Removed sections of the proposal that could only be completed by existing </a:t>
            </a:r>
            <a:r>
              <a:rPr lang="en-US" dirty="0" smtClean="0">
                <a:latin typeface="Calibri" panose="020F0502020204030204" pitchFamily="34" charset="0"/>
              </a:rPr>
              <a:t>re-competing.</a:t>
            </a:r>
            <a:endParaRPr lang="en-US" dirty="0">
              <a:latin typeface="Calibri" panose="020F0502020204030204" pitchFamily="34" charset="0"/>
            </a:endParaRPr>
          </a:p>
          <a:p>
            <a:pPr marL="68580" indent="-68580" algn="just">
              <a:spcBef>
                <a:spcPts val="0"/>
              </a:spcBef>
              <a:buFont typeface="Arial" panose="020B0604020202020204" pitchFamily="34" charset="0"/>
              <a:buChar char="•"/>
            </a:pPr>
            <a:r>
              <a:rPr lang="en-US" dirty="0">
                <a:latin typeface="Calibri" panose="020F0502020204030204" pitchFamily="34" charset="0"/>
              </a:rPr>
              <a:t>Better emphasized/focused the role of research and the potential societal benefits at the Preliminary proposal </a:t>
            </a:r>
            <a:r>
              <a:rPr lang="en-US" dirty="0" smtClean="0">
                <a:latin typeface="Calibri" panose="020F0502020204030204" pitchFamily="34" charset="0"/>
              </a:rPr>
              <a:t>stage.</a:t>
            </a:r>
            <a:endParaRPr lang="en-US" dirty="0">
              <a:latin typeface="Calibri" panose="020F0502020204030204" pitchFamily="34" charset="0"/>
            </a:endParaRPr>
          </a:p>
        </p:txBody>
      </p:sp>
    </p:spTree>
    <p:extLst>
      <p:ext uri="{BB962C8B-B14F-4D97-AF65-F5344CB8AC3E}">
        <p14:creationId xmlns:p14="http://schemas.microsoft.com/office/powerpoint/2010/main" val="18502892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66506" y="285196"/>
            <a:ext cx="5642811" cy="954107"/>
          </a:xfrm>
          <a:prstGeom prst="rect">
            <a:avLst/>
          </a:prstGeom>
          <a:noFill/>
        </p:spPr>
        <p:txBody>
          <a:bodyPr wrap="square" rtlCol="0">
            <a:spAutoFit/>
          </a:bodyPr>
          <a:lstStyle/>
          <a:p>
            <a:pPr algn="ctr"/>
            <a:r>
              <a:rPr lang="en-US" sz="2800" b="1" dirty="0" smtClean="0">
                <a:latin typeface="+mj-lt"/>
                <a:cs typeface="Arial" panose="020B0604020202020204" pitchFamily="34" charset="0"/>
              </a:rPr>
              <a:t>Materials Research Science &amp; Engineering Centers (MRSEC)</a:t>
            </a:r>
            <a:endParaRPr lang="en-US" sz="2800" b="1" dirty="0">
              <a:latin typeface="+mj-lt"/>
              <a:cs typeface="Arial" panose="020B0604020202020204" pitchFamily="34" charset="0"/>
            </a:endParaRPr>
          </a:p>
        </p:txBody>
      </p:sp>
      <p:sp>
        <p:nvSpPr>
          <p:cNvPr id="4" name="Rectangle 3"/>
          <p:cNvSpPr/>
          <p:nvPr/>
        </p:nvSpPr>
        <p:spPr>
          <a:xfrm>
            <a:off x="6807853" y="2463953"/>
            <a:ext cx="2372433" cy="954107"/>
          </a:xfrm>
          <a:prstGeom prst="rect">
            <a:avLst/>
          </a:prstGeom>
        </p:spPr>
        <p:txBody>
          <a:bodyPr wrap="square">
            <a:spAutoFit/>
          </a:bodyPr>
          <a:lstStyle/>
          <a:p>
            <a:pPr algn="ctr" fontAlgn="auto">
              <a:spcBef>
                <a:spcPts val="0"/>
              </a:spcBef>
              <a:spcAft>
                <a:spcPts val="0"/>
              </a:spcAft>
            </a:pPr>
            <a:r>
              <a:rPr lang="en-US" sz="1400" dirty="0" smtClean="0">
                <a:solidFill>
                  <a:srgbClr val="4F81BD">
                    <a:lumMod val="75000"/>
                  </a:srgbClr>
                </a:solidFill>
                <a:latin typeface="Calibri"/>
              </a:rPr>
              <a:t>Princeton MRSEC: 3D Topological Dirac Insulator with a Quantum Spin Hall Phase</a:t>
            </a:r>
            <a:r>
              <a:rPr lang="en-US" sz="1400" dirty="0" smtClean="0">
                <a:solidFill>
                  <a:srgbClr val="4F81BD">
                    <a:lumMod val="75000"/>
                  </a:srgbClr>
                </a:solidFill>
                <a:latin typeface="Calibri"/>
                <a:cs typeface="Times New Roman" pitchFamily="18" charset="0"/>
              </a:rPr>
              <a:t> </a:t>
            </a:r>
            <a:endParaRPr lang="en-US" sz="1400" dirty="0">
              <a:solidFill>
                <a:srgbClr val="4F81BD">
                  <a:lumMod val="75000"/>
                </a:srgbClr>
              </a:solidFill>
              <a:latin typeface="Calibri"/>
            </a:endParaRPr>
          </a:p>
        </p:txBody>
      </p:sp>
      <p:pic>
        <p:nvPicPr>
          <p:cNvPr id="5" name="Picture 13"/>
          <p:cNvPicPr>
            <a:picLocks noChangeAspect="1" noChangeArrowheads="1"/>
          </p:cNvPicPr>
          <p:nvPr/>
        </p:nvPicPr>
        <p:blipFill>
          <a:blip r:embed="rId3" cstate="print"/>
          <a:srcRect/>
          <a:stretch>
            <a:fillRect/>
          </a:stretch>
        </p:blipFill>
        <p:spPr bwMode="auto">
          <a:xfrm>
            <a:off x="6999539" y="1005380"/>
            <a:ext cx="1869840" cy="1502548"/>
          </a:xfrm>
          <a:prstGeom prst="rect">
            <a:avLst/>
          </a:prstGeom>
          <a:noFill/>
          <a:ln w="9525">
            <a:noFill/>
            <a:miter lim="800000"/>
            <a:headEnd/>
            <a:tailEnd/>
          </a:ln>
        </p:spPr>
      </p:pic>
      <p:pic>
        <p:nvPicPr>
          <p:cNvPr id="6" name="Picture 11"/>
          <p:cNvPicPr>
            <a:picLocks noChangeAspect="1"/>
          </p:cNvPicPr>
          <p:nvPr/>
        </p:nvPicPr>
        <p:blipFill>
          <a:blip r:embed="rId4" cstate="print"/>
          <a:srcRect/>
          <a:stretch>
            <a:fillRect/>
          </a:stretch>
        </p:blipFill>
        <p:spPr bwMode="auto">
          <a:xfrm>
            <a:off x="7145546" y="3465910"/>
            <a:ext cx="1697046" cy="1554480"/>
          </a:xfrm>
          <a:prstGeom prst="rect">
            <a:avLst/>
          </a:prstGeom>
          <a:noFill/>
          <a:ln w="9525">
            <a:noFill/>
            <a:miter lim="800000"/>
            <a:headEnd/>
            <a:tailEnd/>
          </a:ln>
        </p:spPr>
      </p:pic>
      <p:sp>
        <p:nvSpPr>
          <p:cNvPr id="7" name="Rectangle 6"/>
          <p:cNvSpPr/>
          <p:nvPr/>
        </p:nvSpPr>
        <p:spPr>
          <a:xfrm>
            <a:off x="6807853" y="5012725"/>
            <a:ext cx="2387326" cy="738664"/>
          </a:xfrm>
          <a:prstGeom prst="rect">
            <a:avLst/>
          </a:prstGeom>
        </p:spPr>
        <p:txBody>
          <a:bodyPr wrap="square">
            <a:spAutoFit/>
          </a:bodyPr>
          <a:lstStyle/>
          <a:p>
            <a:pPr algn="ctr" fontAlgn="auto">
              <a:spcBef>
                <a:spcPts val="0"/>
              </a:spcBef>
              <a:spcAft>
                <a:spcPts val="0"/>
              </a:spcAft>
            </a:pPr>
            <a:r>
              <a:rPr lang="en-US" sz="1400" dirty="0" smtClean="0">
                <a:solidFill>
                  <a:srgbClr val="4F81BD">
                    <a:lumMod val="75000"/>
                  </a:srgbClr>
                </a:solidFill>
                <a:latin typeface="Calibri"/>
                <a:ea typeface="MS PGothic" pitchFamily="34" charset="-128"/>
              </a:rPr>
              <a:t>U Penn MRSEC: Self-assembly of Janus-</a:t>
            </a:r>
            <a:r>
              <a:rPr lang="en-US" sz="1400" dirty="0" err="1" smtClean="0">
                <a:solidFill>
                  <a:srgbClr val="4F81BD">
                    <a:lumMod val="75000"/>
                  </a:srgbClr>
                </a:solidFill>
                <a:latin typeface="Calibri"/>
                <a:ea typeface="MS PGothic" pitchFamily="34" charset="-128"/>
              </a:rPr>
              <a:t>dendrimers</a:t>
            </a:r>
            <a:r>
              <a:rPr lang="en-US" sz="1400" dirty="0" smtClean="0">
                <a:solidFill>
                  <a:srgbClr val="4F81BD">
                    <a:lumMod val="75000"/>
                  </a:srgbClr>
                </a:solidFill>
                <a:latin typeface="Calibri"/>
                <a:ea typeface="MS PGothic" pitchFamily="34" charset="-128"/>
              </a:rPr>
              <a:t> into Uniform </a:t>
            </a:r>
            <a:r>
              <a:rPr lang="en-US" sz="1400" dirty="0" err="1" smtClean="0">
                <a:solidFill>
                  <a:srgbClr val="4F81BD">
                    <a:lumMod val="75000"/>
                  </a:srgbClr>
                </a:solidFill>
                <a:latin typeface="Calibri"/>
                <a:ea typeface="MS PGothic" pitchFamily="34" charset="-128"/>
              </a:rPr>
              <a:t>Dendrimersomes</a:t>
            </a:r>
            <a:endParaRPr lang="en-US" sz="1400" dirty="0" smtClean="0">
              <a:solidFill>
                <a:srgbClr val="4F81BD">
                  <a:lumMod val="75000"/>
                </a:srgbClr>
              </a:solidFill>
              <a:latin typeface="Calibri"/>
              <a:ea typeface="MS PGothic" pitchFamily="34" charset="-128"/>
            </a:endParaRPr>
          </a:p>
        </p:txBody>
      </p:sp>
      <p:grpSp>
        <p:nvGrpSpPr>
          <p:cNvPr id="8" name="Group 45"/>
          <p:cNvGrpSpPr>
            <a:grpSpLocks/>
          </p:cNvGrpSpPr>
          <p:nvPr/>
        </p:nvGrpSpPr>
        <p:grpSpPr bwMode="auto">
          <a:xfrm>
            <a:off x="305692" y="4138391"/>
            <a:ext cx="2404080" cy="1122376"/>
            <a:chOff x="6172200" y="2971800"/>
            <a:chExt cx="2057400" cy="1110996"/>
          </a:xfrm>
        </p:grpSpPr>
        <p:pic>
          <p:nvPicPr>
            <p:cNvPr id="9" name="Picture 21" descr="spinvalve.png"/>
            <p:cNvPicPr>
              <a:picLocks noChangeAspect="1"/>
            </p:cNvPicPr>
            <p:nvPr/>
          </p:nvPicPr>
          <p:blipFill>
            <a:blip r:embed="rId5" cstate="print"/>
            <a:srcRect l="1967" r="48856" b="17676"/>
            <a:stretch>
              <a:fillRect/>
            </a:stretch>
          </p:blipFill>
          <p:spPr bwMode="auto">
            <a:xfrm>
              <a:off x="6172200" y="2971800"/>
              <a:ext cx="2057400" cy="1110996"/>
            </a:xfrm>
            <a:prstGeom prst="rect">
              <a:avLst/>
            </a:prstGeom>
            <a:noFill/>
            <a:ln w="9525">
              <a:noFill/>
              <a:miter lim="800000"/>
              <a:headEnd/>
              <a:tailEnd/>
            </a:ln>
          </p:spPr>
        </p:pic>
        <p:cxnSp>
          <p:nvCxnSpPr>
            <p:cNvPr id="10" name="Straight Arrow Connector 9"/>
            <p:cNvCxnSpPr/>
            <p:nvPr/>
          </p:nvCxnSpPr>
          <p:spPr>
            <a:xfrm>
              <a:off x="6671798" y="3647631"/>
              <a:ext cx="1069022" cy="983"/>
            </a:xfrm>
            <a:prstGeom prst="straightConnector1">
              <a:avLst/>
            </a:prstGeom>
            <a:ln w="19050" cap="flat" cmpd="sng" algn="ctr">
              <a:solidFill>
                <a:srgbClr val="FFFF00"/>
              </a:solidFill>
              <a:prstDash val="sysDash"/>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8"/>
            <p:cNvCxnSpPr>
              <a:cxnSpLocks noChangeAspect="1"/>
            </p:cNvCxnSpPr>
            <p:nvPr/>
          </p:nvCxnSpPr>
          <p:spPr>
            <a:xfrm>
              <a:off x="6733756" y="3436434"/>
              <a:ext cx="1199822" cy="1965"/>
            </a:xfrm>
            <a:prstGeom prst="straightConnector1">
              <a:avLst/>
            </a:prstGeom>
            <a:ln w="19050" cap="flat" cmpd="sng" algn="ctr">
              <a:solidFill>
                <a:srgbClr val="FFFF00"/>
              </a:solidFill>
              <a:prstDash val="sysDash"/>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611807" y="3903032"/>
              <a:ext cx="1189004" cy="1965"/>
            </a:xfrm>
            <a:prstGeom prst="straightConnector1">
              <a:avLst/>
            </a:prstGeom>
            <a:ln w="19050" cap="flat" cmpd="sng" algn="ctr">
              <a:solidFill>
                <a:srgbClr val="FFFF00"/>
              </a:solidFill>
              <a:prstDash val="sysDash"/>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grpSp>
          <p:nvGrpSpPr>
            <p:cNvPr id="13" name="Group 12"/>
            <p:cNvGrpSpPr>
              <a:grpSpLocks/>
            </p:cNvGrpSpPr>
            <p:nvPr/>
          </p:nvGrpSpPr>
          <p:grpSpPr bwMode="auto">
            <a:xfrm>
              <a:off x="7140890" y="3543506"/>
              <a:ext cx="89495" cy="189586"/>
              <a:chOff x="7163229" y="4305652"/>
              <a:chExt cx="151758" cy="321484"/>
            </a:xfrm>
          </p:grpSpPr>
          <p:sp>
            <p:nvSpPr>
              <p:cNvPr id="22" name="Oval 21"/>
              <p:cNvSpPr/>
              <p:nvPr/>
            </p:nvSpPr>
            <p:spPr>
              <a:xfrm>
                <a:off x="7163229" y="4418921"/>
                <a:ext cx="151758" cy="151581"/>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23" name="Straight Arrow Connector 22"/>
              <p:cNvCxnSpPr/>
              <p:nvPr/>
            </p:nvCxnSpPr>
            <p:spPr>
              <a:xfrm rot="5400000" flipH="1" flipV="1">
                <a:off x="7162485" y="4381441"/>
                <a:ext cx="153246" cy="1667"/>
              </a:xfrm>
              <a:prstGeom prst="straightConnector1">
                <a:avLst/>
              </a:prstGeom>
              <a:ln w="25400" cap="flat" cmpd="sng" algn="ctr">
                <a:solidFill>
                  <a:schemeClr val="accent1"/>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flipH="1" flipV="1">
                <a:off x="7207459" y="4594654"/>
                <a:ext cx="63297" cy="1667"/>
              </a:xfrm>
              <a:prstGeom prst="line">
                <a:avLst/>
              </a:prstGeom>
              <a:effectLst/>
            </p:spPr>
            <p:style>
              <a:lnRef idx="2">
                <a:schemeClr val="accent1"/>
              </a:lnRef>
              <a:fillRef idx="0">
                <a:schemeClr val="accent1"/>
              </a:fillRef>
              <a:effectRef idx="1">
                <a:schemeClr val="accent1"/>
              </a:effectRef>
              <a:fontRef idx="minor">
                <a:schemeClr val="tx1"/>
              </a:fontRef>
            </p:style>
          </p:cxnSp>
        </p:grpSp>
        <p:grpSp>
          <p:nvGrpSpPr>
            <p:cNvPr id="14" name="Group 30"/>
            <p:cNvGrpSpPr>
              <a:grpSpLocks/>
            </p:cNvGrpSpPr>
            <p:nvPr/>
          </p:nvGrpSpPr>
          <p:grpSpPr bwMode="auto">
            <a:xfrm>
              <a:off x="6984560" y="3789076"/>
              <a:ext cx="91462" cy="189586"/>
              <a:chOff x="7162004" y="4305726"/>
              <a:chExt cx="155092" cy="321485"/>
            </a:xfrm>
          </p:grpSpPr>
          <p:sp>
            <p:nvSpPr>
              <p:cNvPr id="19" name="Oval 18"/>
              <p:cNvSpPr/>
              <p:nvPr/>
            </p:nvSpPr>
            <p:spPr>
              <a:xfrm>
                <a:off x="7162004" y="4418995"/>
                <a:ext cx="155092" cy="153246"/>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20" name="Straight Arrow Connector 19"/>
              <p:cNvCxnSpPr/>
              <p:nvPr/>
            </p:nvCxnSpPr>
            <p:spPr>
              <a:xfrm rot="5400000" flipH="1" flipV="1">
                <a:off x="7162927" y="4381515"/>
                <a:ext cx="153246" cy="1667"/>
              </a:xfrm>
              <a:prstGeom prst="straightConnector1">
                <a:avLst/>
              </a:prstGeom>
              <a:ln w="25400" cap="flat" cmpd="sng" algn="ctr">
                <a:solidFill>
                  <a:schemeClr val="accent1"/>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flipV="1">
                <a:off x="7207901" y="4594729"/>
                <a:ext cx="63297" cy="1667"/>
              </a:xfrm>
              <a:prstGeom prst="line">
                <a:avLst/>
              </a:prstGeom>
              <a:effectLst/>
            </p:spPr>
            <p:style>
              <a:lnRef idx="2">
                <a:schemeClr val="accent1"/>
              </a:lnRef>
              <a:fillRef idx="0">
                <a:schemeClr val="accent1"/>
              </a:fillRef>
              <a:effectRef idx="1">
                <a:schemeClr val="accent1"/>
              </a:effectRef>
              <a:fontRef idx="minor">
                <a:schemeClr val="tx1"/>
              </a:fontRef>
            </p:style>
          </p:cxnSp>
        </p:grpSp>
        <p:grpSp>
          <p:nvGrpSpPr>
            <p:cNvPr id="15" name="Group 31"/>
            <p:cNvGrpSpPr>
              <a:grpSpLocks/>
            </p:cNvGrpSpPr>
            <p:nvPr/>
          </p:nvGrpSpPr>
          <p:grpSpPr bwMode="auto">
            <a:xfrm>
              <a:off x="6875387" y="3322490"/>
              <a:ext cx="88512" cy="192534"/>
              <a:chOff x="7163547" y="4304147"/>
              <a:chExt cx="150090" cy="326482"/>
            </a:xfrm>
          </p:grpSpPr>
          <p:sp>
            <p:nvSpPr>
              <p:cNvPr id="16" name="Oval 15"/>
              <p:cNvSpPr/>
              <p:nvPr/>
            </p:nvSpPr>
            <p:spPr>
              <a:xfrm>
                <a:off x="7163547" y="4419081"/>
                <a:ext cx="150090" cy="154913"/>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7" name="Straight Arrow Connector 16"/>
              <p:cNvCxnSpPr/>
              <p:nvPr/>
            </p:nvCxnSpPr>
            <p:spPr>
              <a:xfrm rot="5400000" flipH="1" flipV="1">
                <a:off x="7163636" y="4380770"/>
                <a:ext cx="153246" cy="0"/>
              </a:xfrm>
              <a:prstGeom prst="straightConnector1">
                <a:avLst/>
              </a:prstGeom>
              <a:ln w="25400" cap="flat" cmpd="sng" algn="ctr">
                <a:solidFill>
                  <a:schemeClr val="accent1"/>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flipV="1">
                <a:off x="7207777" y="4598147"/>
                <a:ext cx="64964" cy="0"/>
              </a:xfrm>
              <a:prstGeom prst="line">
                <a:avLst/>
              </a:prstGeom>
              <a:effectLst/>
            </p:spPr>
            <p:style>
              <a:lnRef idx="2">
                <a:schemeClr val="accent1"/>
              </a:lnRef>
              <a:fillRef idx="0">
                <a:schemeClr val="accent1"/>
              </a:fillRef>
              <a:effectRef idx="1">
                <a:schemeClr val="accent1"/>
              </a:effectRef>
              <a:fontRef idx="minor">
                <a:schemeClr val="tx1"/>
              </a:fontRef>
            </p:style>
          </p:cxnSp>
        </p:grpSp>
      </p:grpSp>
      <p:sp>
        <p:nvSpPr>
          <p:cNvPr id="25" name="Rectangle 24"/>
          <p:cNvSpPr/>
          <p:nvPr/>
        </p:nvSpPr>
        <p:spPr>
          <a:xfrm>
            <a:off x="651057" y="5240033"/>
            <a:ext cx="2134261" cy="738664"/>
          </a:xfrm>
          <a:prstGeom prst="rect">
            <a:avLst/>
          </a:prstGeom>
          <a:solidFill>
            <a:schemeClr val="tx1"/>
          </a:solidFill>
        </p:spPr>
        <p:txBody>
          <a:bodyPr wrap="square">
            <a:spAutoFit/>
          </a:bodyPr>
          <a:lstStyle/>
          <a:p>
            <a:pPr algn="ctr" fontAlgn="auto">
              <a:spcBef>
                <a:spcPts val="0"/>
              </a:spcBef>
              <a:spcAft>
                <a:spcPts val="0"/>
              </a:spcAft>
            </a:pPr>
            <a:r>
              <a:rPr lang="en-US" sz="1400" dirty="0" smtClean="0">
                <a:solidFill>
                  <a:schemeClr val="accent5">
                    <a:lumMod val="40000"/>
                    <a:lumOff val="60000"/>
                  </a:schemeClr>
                </a:solidFill>
                <a:latin typeface="Calibri"/>
                <a:cs typeface="Arial" pitchFamily="34" charset="0"/>
              </a:rPr>
              <a:t>Ohio State MRSEC: World Record Performance of </a:t>
            </a:r>
            <a:r>
              <a:rPr lang="en-US" sz="1400" dirty="0" err="1" smtClean="0">
                <a:solidFill>
                  <a:schemeClr val="accent5">
                    <a:lumMod val="40000"/>
                    <a:lumOff val="60000"/>
                  </a:schemeClr>
                </a:solidFill>
                <a:latin typeface="Calibri"/>
                <a:cs typeface="Arial" pitchFamily="34" charset="0"/>
              </a:rPr>
              <a:t>Graphene</a:t>
            </a:r>
            <a:r>
              <a:rPr lang="en-US" sz="1400" dirty="0" smtClean="0">
                <a:solidFill>
                  <a:schemeClr val="accent5">
                    <a:lumMod val="40000"/>
                    <a:lumOff val="60000"/>
                  </a:schemeClr>
                </a:solidFill>
                <a:latin typeface="Calibri"/>
                <a:cs typeface="Arial" pitchFamily="34" charset="0"/>
              </a:rPr>
              <a:t> Spin Valves</a:t>
            </a:r>
            <a:endParaRPr lang="en-US" sz="1400" dirty="0">
              <a:solidFill>
                <a:schemeClr val="accent5">
                  <a:lumMod val="40000"/>
                  <a:lumOff val="60000"/>
                </a:schemeClr>
              </a:solidFill>
              <a:latin typeface="Calibri"/>
              <a:cs typeface="Arial" pitchFamily="34" charset="0"/>
            </a:endParaRPr>
          </a:p>
        </p:txBody>
      </p:sp>
      <p:sp>
        <p:nvSpPr>
          <p:cNvPr id="26" name="TextBox 25"/>
          <p:cNvSpPr txBox="1"/>
          <p:nvPr/>
        </p:nvSpPr>
        <p:spPr>
          <a:xfrm>
            <a:off x="11643" y="1476597"/>
            <a:ext cx="7108503" cy="2169825"/>
          </a:xfrm>
          <a:prstGeom prst="rect">
            <a:avLst/>
          </a:prstGeom>
          <a:noFill/>
          <a:ln>
            <a:solidFill>
              <a:schemeClr val="tx1"/>
            </a:solidFill>
          </a:ln>
        </p:spPr>
        <p:txBody>
          <a:bodyPr wrap="square" rtlCol="0">
            <a:spAutoFit/>
          </a:bodyPr>
          <a:lstStyle/>
          <a:p>
            <a:pPr marL="285750" indent="-285750">
              <a:lnSpc>
                <a:spcPct val="150000"/>
              </a:lnSpc>
              <a:buFont typeface="Arial" panose="020B0604020202020204" pitchFamily="34" charset="0"/>
              <a:buChar char="•"/>
            </a:pPr>
            <a:r>
              <a:rPr lang="en-US" dirty="0" smtClean="0">
                <a:cs typeface="Arial" panose="020B0604020202020204" pitchFamily="34" charset="0"/>
              </a:rPr>
              <a:t>FY17 competition began EARLY. </a:t>
            </a:r>
          </a:p>
          <a:p>
            <a:pPr marL="285750" indent="-285750">
              <a:lnSpc>
                <a:spcPct val="150000"/>
              </a:lnSpc>
              <a:buFont typeface="Arial" panose="020B0604020202020204" pitchFamily="34" charset="0"/>
              <a:buChar char="•"/>
            </a:pPr>
            <a:r>
              <a:rPr lang="en-US" dirty="0" smtClean="0">
                <a:cs typeface="Arial" panose="020B0604020202020204" pitchFamily="34" charset="0"/>
              </a:rPr>
              <a:t> Pre-proposals received </a:t>
            </a:r>
            <a:r>
              <a:rPr lang="en-US" dirty="0">
                <a:cs typeface="Arial" panose="020B0604020202020204" pitchFamily="34" charset="0"/>
              </a:rPr>
              <a:t>o</a:t>
            </a:r>
            <a:r>
              <a:rPr lang="en-US" dirty="0" smtClean="0">
                <a:cs typeface="Arial" panose="020B0604020202020204" pitchFamily="34" charset="0"/>
              </a:rPr>
              <a:t>n </a:t>
            </a:r>
            <a:r>
              <a:rPr lang="en-US" b="1" dirty="0" smtClean="0">
                <a:solidFill>
                  <a:srgbClr val="FF0000"/>
                </a:solidFill>
                <a:cs typeface="Arial" panose="020B0604020202020204" pitchFamily="34" charset="0"/>
              </a:rPr>
              <a:t>7/1/2016</a:t>
            </a:r>
            <a:r>
              <a:rPr lang="en-US" dirty="0" smtClean="0">
                <a:cs typeface="Arial" panose="020B0604020202020204" pitchFamily="34" charset="0"/>
              </a:rPr>
              <a:t>.  </a:t>
            </a:r>
            <a:r>
              <a:rPr lang="en-US" i="1" dirty="0" smtClean="0">
                <a:solidFill>
                  <a:srgbClr val="0000FF"/>
                </a:solidFill>
                <a:cs typeface="Arial" panose="020B0604020202020204" pitchFamily="34" charset="0"/>
              </a:rPr>
              <a:t>75 pre-proposals (206 IRGs)</a:t>
            </a:r>
          </a:p>
          <a:p>
            <a:pPr marL="285750" indent="-285750">
              <a:lnSpc>
                <a:spcPct val="150000"/>
              </a:lnSpc>
              <a:buFont typeface="Arial" panose="020B0604020202020204" pitchFamily="34" charset="0"/>
              <a:buChar char="•"/>
            </a:pPr>
            <a:r>
              <a:rPr lang="en-US" dirty="0" smtClean="0">
                <a:cs typeface="Arial" panose="020B0604020202020204" pitchFamily="34" charset="0"/>
              </a:rPr>
              <a:t>Full proposals (by invitation) due </a:t>
            </a:r>
            <a:r>
              <a:rPr lang="en-US" b="1" dirty="0" smtClean="0">
                <a:solidFill>
                  <a:srgbClr val="FF0000"/>
                </a:solidFill>
                <a:cs typeface="Arial" panose="020B0604020202020204" pitchFamily="34" charset="0"/>
              </a:rPr>
              <a:t>12/2/2016</a:t>
            </a:r>
            <a:r>
              <a:rPr lang="en-US" dirty="0" smtClean="0">
                <a:cs typeface="Arial" panose="020B0604020202020204" pitchFamily="34" charset="0"/>
              </a:rPr>
              <a:t>. </a:t>
            </a:r>
            <a:r>
              <a:rPr lang="en-US" i="1" dirty="0" smtClean="0">
                <a:solidFill>
                  <a:srgbClr val="0000FF"/>
                </a:solidFill>
                <a:cs typeface="Arial" panose="020B0604020202020204" pitchFamily="34" charset="0"/>
              </a:rPr>
              <a:t>18 full proposals (43 IRGs)</a:t>
            </a:r>
          </a:p>
          <a:p>
            <a:pPr marL="285750" indent="-285750">
              <a:lnSpc>
                <a:spcPct val="150000"/>
              </a:lnSpc>
              <a:buFont typeface="Arial" panose="020B0604020202020204" pitchFamily="34" charset="0"/>
              <a:buChar char="•"/>
            </a:pPr>
            <a:r>
              <a:rPr lang="en-US" dirty="0" smtClean="0">
                <a:cs typeface="Arial" panose="020B0604020202020204" pitchFamily="34" charset="0"/>
              </a:rPr>
              <a:t>Reverse Site Visit Invitations sent out </a:t>
            </a:r>
            <a:r>
              <a:rPr lang="en-US" b="1" dirty="0" smtClean="0">
                <a:solidFill>
                  <a:srgbClr val="FF0000"/>
                </a:solidFill>
                <a:cs typeface="Arial" panose="020B0604020202020204" pitchFamily="34" charset="0"/>
              </a:rPr>
              <a:t>2/14/2017</a:t>
            </a:r>
            <a:r>
              <a:rPr lang="en-US" dirty="0" smtClean="0">
                <a:cs typeface="Arial" panose="020B0604020202020204" pitchFamily="34" charset="0"/>
              </a:rPr>
              <a:t>. </a:t>
            </a:r>
            <a:r>
              <a:rPr lang="en-US" b="1" i="1" dirty="0" smtClean="0">
                <a:solidFill>
                  <a:srgbClr val="0000FF"/>
                </a:solidFill>
                <a:cs typeface="Arial" panose="020B0604020202020204" pitchFamily="34" charset="0"/>
              </a:rPr>
              <a:t>10 with 26 IRGs</a:t>
            </a:r>
          </a:p>
          <a:p>
            <a:pPr marL="285750" indent="-285750">
              <a:lnSpc>
                <a:spcPct val="150000"/>
              </a:lnSpc>
              <a:buFont typeface="Arial" panose="020B0604020202020204" pitchFamily="34" charset="0"/>
              <a:buChar char="•"/>
            </a:pPr>
            <a:r>
              <a:rPr lang="en-US" b="1" dirty="0" smtClean="0">
                <a:solidFill>
                  <a:srgbClr val="FF0000"/>
                </a:solidFill>
                <a:cs typeface="Arial" panose="020B0604020202020204" pitchFamily="34" charset="0"/>
              </a:rPr>
              <a:t>RSVs start April-May, 2017</a:t>
            </a:r>
            <a:r>
              <a:rPr lang="en-US" b="1" dirty="0" smtClean="0">
                <a:cs typeface="Arial" panose="020B0604020202020204" pitchFamily="34" charset="0"/>
              </a:rPr>
              <a:t>.</a:t>
            </a:r>
            <a:endParaRPr lang="en-US" sz="800" b="1" dirty="0">
              <a:latin typeface="Arial" panose="020B0604020202020204" pitchFamily="34" charset="0"/>
              <a:cs typeface="Arial" panose="020B0604020202020204" pitchFamily="34" charset="0"/>
            </a:endParaRPr>
          </a:p>
        </p:txBody>
      </p:sp>
      <p:grpSp>
        <p:nvGrpSpPr>
          <p:cNvPr id="32" name="Group 31"/>
          <p:cNvGrpSpPr/>
          <p:nvPr/>
        </p:nvGrpSpPr>
        <p:grpSpPr>
          <a:xfrm>
            <a:off x="3062359" y="4699579"/>
            <a:ext cx="3937180" cy="1662355"/>
            <a:chOff x="2579238" y="4648200"/>
            <a:chExt cx="3937180" cy="1662355"/>
          </a:xfrm>
        </p:grpSpPr>
        <p:grpSp>
          <p:nvGrpSpPr>
            <p:cNvPr id="28" name="Group 58"/>
            <p:cNvGrpSpPr>
              <a:grpSpLocks/>
            </p:cNvGrpSpPr>
            <p:nvPr/>
          </p:nvGrpSpPr>
          <p:grpSpPr bwMode="auto">
            <a:xfrm>
              <a:off x="2583168" y="5121835"/>
              <a:ext cx="822960" cy="1188720"/>
              <a:chOff x="959" y="7838"/>
              <a:chExt cx="887" cy="1250"/>
            </a:xfrm>
          </p:grpSpPr>
          <p:sp>
            <p:nvSpPr>
              <p:cNvPr id="29" name="Freeform 59"/>
              <p:cNvSpPr>
                <a:spLocks/>
              </p:cNvSpPr>
              <p:nvPr/>
            </p:nvSpPr>
            <p:spPr bwMode="auto">
              <a:xfrm>
                <a:off x="959" y="7838"/>
                <a:ext cx="887" cy="1250"/>
              </a:xfrm>
              <a:custGeom>
                <a:avLst/>
                <a:gdLst>
                  <a:gd name="T0" fmla="+- 0 959 959"/>
                  <a:gd name="T1" fmla="*/ T0 w 887"/>
                  <a:gd name="T2" fmla="+- 0 9088 7838"/>
                  <a:gd name="T3" fmla="*/ 9088 h 1250"/>
                  <a:gd name="T4" fmla="+- 0 1847 959"/>
                  <a:gd name="T5" fmla="*/ T4 w 887"/>
                  <a:gd name="T6" fmla="+- 0 9088 7838"/>
                  <a:gd name="T7" fmla="*/ 9088 h 1250"/>
                  <a:gd name="T8" fmla="+- 0 1847 959"/>
                  <a:gd name="T9" fmla="*/ T8 w 887"/>
                  <a:gd name="T10" fmla="+- 0 7838 7838"/>
                  <a:gd name="T11" fmla="*/ 7838 h 1250"/>
                  <a:gd name="T12" fmla="+- 0 959 959"/>
                  <a:gd name="T13" fmla="*/ T12 w 887"/>
                  <a:gd name="T14" fmla="+- 0 7838 7838"/>
                  <a:gd name="T15" fmla="*/ 7838 h 1250"/>
                  <a:gd name="T16" fmla="+- 0 959 959"/>
                  <a:gd name="T17" fmla="*/ T16 w 887"/>
                  <a:gd name="T18" fmla="+- 0 9088 7838"/>
                  <a:gd name="T19" fmla="*/ 9088 h 1250"/>
                </a:gdLst>
                <a:ahLst/>
                <a:cxnLst>
                  <a:cxn ang="0">
                    <a:pos x="T1" y="T3"/>
                  </a:cxn>
                  <a:cxn ang="0">
                    <a:pos x="T5" y="T7"/>
                  </a:cxn>
                  <a:cxn ang="0">
                    <a:pos x="T9" y="T11"/>
                  </a:cxn>
                  <a:cxn ang="0">
                    <a:pos x="T13" y="T15"/>
                  </a:cxn>
                  <a:cxn ang="0">
                    <a:pos x="T17" y="T19"/>
                  </a:cxn>
                </a:cxnLst>
                <a:rect l="0" t="0" r="r" b="b"/>
                <a:pathLst>
                  <a:path w="887" h="1250">
                    <a:moveTo>
                      <a:pt x="0" y="1250"/>
                    </a:moveTo>
                    <a:lnTo>
                      <a:pt x="888" y="1250"/>
                    </a:lnTo>
                    <a:lnTo>
                      <a:pt x="888" y="0"/>
                    </a:lnTo>
                    <a:lnTo>
                      <a:pt x="0" y="0"/>
                    </a:lnTo>
                    <a:lnTo>
                      <a:pt x="0" y="1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0" name="Picture 6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 y="7838"/>
                <a:ext cx="887" cy="1250"/>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9957" y="5206788"/>
              <a:ext cx="716591" cy="1097280"/>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9323" y="5121835"/>
              <a:ext cx="736842" cy="1188720"/>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02406" y="5174430"/>
              <a:ext cx="914173" cy="1097280"/>
            </a:xfrm>
            <a:prstGeom prst="rect">
              <a:avLst/>
            </a:prstGeom>
          </p:spPr>
        </p:pic>
        <p:grpSp>
          <p:nvGrpSpPr>
            <p:cNvPr id="36" name="Group 35"/>
            <p:cNvGrpSpPr/>
            <p:nvPr/>
          </p:nvGrpSpPr>
          <p:grpSpPr>
            <a:xfrm>
              <a:off x="2579238" y="4648200"/>
              <a:ext cx="3937180" cy="603506"/>
              <a:chOff x="2515070" y="4608095"/>
              <a:chExt cx="3937180" cy="603506"/>
            </a:xfrm>
          </p:grpSpPr>
          <p:sp>
            <p:nvSpPr>
              <p:cNvPr id="2" name="TextBox 1"/>
              <p:cNvSpPr txBox="1"/>
              <p:nvPr/>
            </p:nvSpPr>
            <p:spPr>
              <a:xfrm>
                <a:off x="2515070" y="4630223"/>
                <a:ext cx="946484" cy="523220"/>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Dan Finotello</a:t>
                </a:r>
                <a:endParaRPr lang="en-US" sz="1400" dirty="0">
                  <a:latin typeface="Arial" panose="020B0604020202020204" pitchFamily="34" charset="0"/>
                  <a:cs typeface="Arial" panose="020B0604020202020204" pitchFamily="34" charset="0"/>
                </a:endParaRPr>
              </a:p>
            </p:txBody>
          </p:sp>
          <p:sp>
            <p:nvSpPr>
              <p:cNvPr id="38" name="TextBox 37"/>
              <p:cNvSpPr txBox="1"/>
              <p:nvPr/>
            </p:nvSpPr>
            <p:spPr>
              <a:xfrm>
                <a:off x="3402280" y="4608095"/>
                <a:ext cx="1173664" cy="523220"/>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Birgit Schwenzer</a:t>
                </a:r>
                <a:endParaRPr lang="en-US" sz="1400" dirty="0">
                  <a:latin typeface="Arial" panose="020B0604020202020204" pitchFamily="34" charset="0"/>
                  <a:cs typeface="Arial" panose="020B0604020202020204" pitchFamily="34" charset="0"/>
                </a:endParaRPr>
              </a:p>
            </p:txBody>
          </p:sp>
          <p:sp>
            <p:nvSpPr>
              <p:cNvPr id="39" name="TextBox 38"/>
              <p:cNvSpPr txBox="1"/>
              <p:nvPr/>
            </p:nvSpPr>
            <p:spPr>
              <a:xfrm>
                <a:off x="4431632" y="4688381"/>
                <a:ext cx="946484" cy="523220"/>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Miriam Deutsch</a:t>
                </a:r>
                <a:endParaRPr lang="en-US" sz="1400" dirty="0">
                  <a:latin typeface="Arial" panose="020B0604020202020204" pitchFamily="34" charset="0"/>
                  <a:cs typeface="Arial" panose="020B0604020202020204" pitchFamily="34" charset="0"/>
                </a:endParaRPr>
              </a:p>
            </p:txBody>
          </p:sp>
          <p:sp>
            <p:nvSpPr>
              <p:cNvPr id="40" name="TextBox 39"/>
              <p:cNvSpPr txBox="1"/>
              <p:nvPr/>
            </p:nvSpPr>
            <p:spPr>
              <a:xfrm>
                <a:off x="5314230" y="4678809"/>
                <a:ext cx="1138020" cy="523220"/>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Susan Dexheimer</a:t>
                </a:r>
                <a:endParaRPr lang="en-US" sz="1400" dirty="0">
                  <a:latin typeface="Arial" panose="020B0604020202020204" pitchFamily="34" charset="0"/>
                  <a:cs typeface="Arial" panose="020B0604020202020204" pitchFamily="34" charset="0"/>
                </a:endParaRPr>
              </a:p>
            </p:txBody>
          </p:sp>
        </p:grpSp>
      </p:grpSp>
      <p:sp>
        <p:nvSpPr>
          <p:cNvPr id="41" name="TextBox 40"/>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592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4" y="28072"/>
            <a:ext cx="9144000" cy="1143000"/>
          </a:xfrm>
        </p:spPr>
        <p:txBody>
          <a:bodyPr/>
          <a:lstStyle/>
          <a:p>
            <a:pPr algn="ctr"/>
            <a:r>
              <a:rPr lang="en-US" sz="3600" b="1" dirty="0" smtClean="0">
                <a:solidFill>
                  <a:schemeClr val="tx1"/>
                </a:solidFill>
                <a:latin typeface="+mn-lt"/>
              </a:rPr>
              <a:t>STC: CIQM</a:t>
            </a:r>
            <a:br>
              <a:rPr lang="en-US" sz="3600" b="1" dirty="0" smtClean="0">
                <a:solidFill>
                  <a:schemeClr val="tx1"/>
                </a:solidFill>
                <a:latin typeface="+mn-lt"/>
              </a:rPr>
            </a:br>
            <a:r>
              <a:rPr lang="en-US" sz="3200" b="1" dirty="0" smtClean="0">
                <a:solidFill>
                  <a:schemeClr val="tx1"/>
                </a:solidFill>
                <a:latin typeface="+mn-lt"/>
              </a:rPr>
              <a:t>Center for Integrated Quantum Materials </a:t>
            </a:r>
            <a:endParaRPr lang="en-US" sz="3200" b="1" dirty="0">
              <a:solidFill>
                <a:schemeClr val="tx1"/>
              </a:solidFill>
              <a:latin typeface="+mn-lt"/>
            </a:endParaRPr>
          </a:p>
        </p:txBody>
      </p:sp>
      <p:sp>
        <p:nvSpPr>
          <p:cNvPr id="3" name="Content Placeholder 2"/>
          <p:cNvSpPr>
            <a:spLocks noGrp="1"/>
          </p:cNvSpPr>
          <p:nvPr>
            <p:ph idx="1"/>
          </p:nvPr>
        </p:nvSpPr>
        <p:spPr>
          <a:xfrm>
            <a:off x="0" y="1143000"/>
            <a:ext cx="9144000" cy="838200"/>
          </a:xfrm>
        </p:spPr>
        <p:txBody>
          <a:bodyPr>
            <a:normAutofit lnSpcReduction="10000"/>
          </a:bodyPr>
          <a:lstStyle/>
          <a:p>
            <a:pPr marL="0" indent="0" algn="ctr">
              <a:buNone/>
            </a:pPr>
            <a:r>
              <a:rPr lang="en-US" sz="2400" dirty="0" smtClean="0">
                <a:latin typeface="+mn-lt"/>
              </a:rPr>
              <a:t>Harvard, MIT and Howard</a:t>
            </a:r>
          </a:p>
          <a:p>
            <a:pPr marL="0" indent="0" algn="ctr">
              <a:buNone/>
            </a:pPr>
            <a:r>
              <a:rPr lang="en-US" sz="2400" dirty="0" smtClean="0">
                <a:latin typeface="+mn-lt"/>
              </a:rPr>
              <a:t>Director: Robert </a:t>
            </a:r>
            <a:r>
              <a:rPr lang="en-US" sz="2400" dirty="0" err="1" smtClean="0">
                <a:latin typeface="+mn-lt"/>
              </a:rPr>
              <a:t>Westervelt</a:t>
            </a:r>
            <a:endParaRPr lang="en-US" sz="2400" dirty="0">
              <a:latin typeface="+mn-lt"/>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910" y="1981200"/>
            <a:ext cx="6543690" cy="4546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76600" y="6172200"/>
            <a:ext cx="2412263" cy="461665"/>
          </a:xfrm>
          <a:prstGeom prst="rect">
            <a:avLst/>
          </a:prstGeom>
          <a:noFill/>
        </p:spPr>
        <p:txBody>
          <a:bodyPr wrap="none" rtlCol="0">
            <a:spAutoFit/>
          </a:bodyPr>
          <a:lstStyle/>
          <a:p>
            <a:r>
              <a:rPr lang="en-US" sz="2400" b="1" dirty="0" smtClean="0">
                <a:solidFill>
                  <a:srgbClr val="262699"/>
                </a:solidFill>
              </a:rPr>
              <a:t>PO: Dan </a:t>
            </a:r>
            <a:r>
              <a:rPr lang="en-US" sz="2400" b="1" dirty="0" err="1" smtClean="0">
                <a:solidFill>
                  <a:srgbClr val="262699"/>
                </a:solidFill>
              </a:rPr>
              <a:t>Finotello</a:t>
            </a:r>
            <a:endParaRPr lang="en-US" sz="2400" b="1" dirty="0">
              <a:solidFill>
                <a:srgbClr val="262699"/>
              </a:solidFill>
            </a:endParaRPr>
          </a:p>
        </p:txBody>
      </p:sp>
      <p:sp>
        <p:nvSpPr>
          <p:cNvPr id="7" name="TextBox 6"/>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cs typeface="Arial" panose="020B0604020202020204" pitchFamily="34" charset="0"/>
              </a:rPr>
              <a:t>National Academies’ </a:t>
            </a:r>
            <a:r>
              <a:rPr lang="en-US" sz="1200" i="1" dirty="0" smtClean="0">
                <a:solidFill>
                  <a:schemeClr val="bg1">
                    <a:lumMod val="95000"/>
                  </a:schemeClr>
                </a:solidFill>
                <a:cs typeface="Arial" panose="020B0604020202020204" pitchFamily="34" charset="0"/>
              </a:rPr>
              <a:t>CMMR Committee Meeting March 6-7, 2017</a:t>
            </a:r>
            <a:endParaRPr lang="en-US" sz="1200" i="1" dirty="0">
              <a:solidFill>
                <a:schemeClr val="bg1">
                  <a:lumMod val="95000"/>
                </a:schemeClr>
              </a:solidFill>
              <a:cs typeface="Arial" panose="020B0604020202020204" pitchFamily="34" charset="0"/>
            </a:endParaRPr>
          </a:p>
        </p:txBody>
      </p:sp>
    </p:spTree>
    <p:extLst>
      <p:ext uri="{BB962C8B-B14F-4D97-AF65-F5344CB8AC3E}">
        <p14:creationId xmlns:p14="http://schemas.microsoft.com/office/powerpoint/2010/main" val="2911292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377975" y="260031"/>
            <a:ext cx="6444521" cy="584775"/>
          </a:xfrm>
          <a:prstGeom prst="rect">
            <a:avLst/>
          </a:prstGeom>
          <a:noFill/>
        </p:spPr>
        <p:txBody>
          <a:bodyPr wrap="none" rtlCol="0">
            <a:spAutoFit/>
          </a:bodyPr>
          <a:lstStyle/>
          <a:p>
            <a:r>
              <a:rPr lang="en-US" sz="3200" b="1" dirty="0">
                <a:latin typeface="+mj-lt"/>
              </a:rPr>
              <a:t>STC on Real-Time Functional Imaging</a:t>
            </a:r>
            <a:endParaRPr lang="en-US" sz="3200" dirty="0">
              <a:latin typeface="+mj-lt"/>
              <a:ea typeface="Tahoma" panose="020B0604030504040204" pitchFamily="34" charset="0"/>
              <a:cs typeface="Arial" panose="020B0604020202020204" pitchFamily="34" charset="0"/>
            </a:endParaRPr>
          </a:p>
        </p:txBody>
      </p:sp>
      <p:sp>
        <p:nvSpPr>
          <p:cNvPr id="29" name="Shape 57"/>
          <p:cNvSpPr/>
          <p:nvPr/>
        </p:nvSpPr>
        <p:spPr>
          <a:xfrm>
            <a:off x="42490" y="998719"/>
            <a:ext cx="2637951" cy="34881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marR="44196" indent="4762" defTabSz="914400">
              <a:spcBef>
                <a:spcPts val="900"/>
              </a:spcBef>
              <a:defRPr sz="2200">
                <a:solidFill>
                  <a:srgbClr val="B08E3D"/>
                </a:solidFill>
                <a:uFill>
                  <a:solidFill>
                    <a:srgbClr val="000000"/>
                  </a:solidFill>
                </a:uFill>
                <a:latin typeface="Avenir Heavy"/>
                <a:ea typeface="Avenir Heavy"/>
                <a:cs typeface="Avenir Heavy"/>
                <a:sym typeface="Avenir Heavy"/>
              </a:defRPr>
            </a:lvl1pPr>
          </a:lstStyle>
          <a:p>
            <a:pPr lvl="0" algn="ctr" hangingPunct="0">
              <a:defRPr/>
            </a:pPr>
            <a:r>
              <a:rPr lang="en-US" sz="1600" kern="0" dirty="0">
                <a:solidFill>
                  <a:srgbClr val="7030A0"/>
                </a:solidFill>
                <a:latin typeface="+mj-lt"/>
                <a:cs typeface="Times New Roman" panose="02020603050405020304" pitchFamily="18" charset="0"/>
              </a:rPr>
              <a:t>http://</a:t>
            </a:r>
            <a:r>
              <a:rPr lang="en-US" sz="1600" kern="0" dirty="0" smtClean="0">
                <a:solidFill>
                  <a:srgbClr val="7030A0"/>
                </a:solidFill>
                <a:latin typeface="+mj-lt"/>
                <a:cs typeface="Times New Roman" panose="02020603050405020304" pitchFamily="18" charset="0"/>
              </a:rPr>
              <a:t>strobe.colorado.edu</a:t>
            </a:r>
            <a:endParaRPr kumimoji="0" sz="1600" i="0" u="none" strike="noStrike" kern="0" cap="none" spc="0" normalizeH="0" baseline="0" noProof="0" dirty="0">
              <a:ln>
                <a:noFill/>
              </a:ln>
              <a:solidFill>
                <a:srgbClr val="7030A0"/>
              </a:solidFill>
              <a:effectLst/>
              <a:uLnTx/>
              <a:uFill>
                <a:solidFill>
                  <a:srgbClr val="000000"/>
                </a:solidFill>
              </a:uFill>
              <a:latin typeface="+mj-lt"/>
              <a:cs typeface="Times New Roman" panose="02020603050405020304" pitchFamily="18" charset="0"/>
              <a:sym typeface="Avenir Heavy"/>
            </a:endParaRPr>
          </a:p>
        </p:txBody>
      </p:sp>
      <p:sp>
        <p:nvSpPr>
          <p:cNvPr id="36" name="AutoShape 2" descr="Image result for JHU logo"/>
          <p:cNvSpPr>
            <a:spLocks noChangeAspect="1" noChangeArrowheads="1"/>
          </p:cNvSpPr>
          <p:nvPr/>
        </p:nvSpPr>
        <p:spPr bwMode="auto">
          <a:xfrm>
            <a:off x="-31750" y="-136525"/>
            <a:ext cx="1066800" cy="1143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 name="TextBox 2"/>
          <p:cNvSpPr txBox="1"/>
          <p:nvPr/>
        </p:nvSpPr>
        <p:spPr>
          <a:xfrm>
            <a:off x="86037" y="1496939"/>
            <a:ext cx="4286616" cy="1015663"/>
          </a:xfrm>
          <a:prstGeom prst="rect">
            <a:avLst/>
          </a:prstGeom>
          <a:noFill/>
        </p:spPr>
        <p:txBody>
          <a:bodyPr wrap="square" rtlCol="0">
            <a:spAutoFit/>
          </a:bodyPr>
          <a:lstStyle/>
          <a:p>
            <a:r>
              <a:rPr lang="en-US" sz="2000" b="1" dirty="0">
                <a:solidFill>
                  <a:srgbClr val="C00000"/>
                </a:solidFill>
                <a:latin typeface="+mj-lt"/>
              </a:rPr>
              <a:t>Vision: </a:t>
            </a:r>
            <a:r>
              <a:rPr lang="en-US" sz="2000" b="1" dirty="0">
                <a:latin typeface="+mj-lt"/>
              </a:rPr>
              <a:t>Transform imaging science and technology of functioning </a:t>
            </a:r>
            <a:r>
              <a:rPr lang="en-US" sz="2000" b="1" dirty="0" smtClean="0">
                <a:latin typeface="+mj-lt"/>
              </a:rPr>
              <a:t>nano-systems</a:t>
            </a:r>
            <a:endParaRPr lang="en-US" sz="2000" b="1" dirty="0">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575" y="272464"/>
            <a:ext cx="2057400" cy="65722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4233" y="5807844"/>
            <a:ext cx="1015818" cy="40504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5844" y="5807844"/>
            <a:ext cx="1519305" cy="46029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8319" y="5854574"/>
            <a:ext cx="1313981" cy="266528"/>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6976" y="5854574"/>
            <a:ext cx="913064" cy="29103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400" y="5359326"/>
            <a:ext cx="1905244" cy="38581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7253" y="5867919"/>
            <a:ext cx="1611572" cy="288866"/>
          </a:xfrm>
          <a:prstGeom prst="rect">
            <a:avLst/>
          </a:prstGeom>
        </p:spPr>
      </p:pic>
      <p:sp>
        <p:nvSpPr>
          <p:cNvPr id="34" name="TextBox 33"/>
          <p:cNvSpPr txBox="1"/>
          <p:nvPr/>
        </p:nvSpPr>
        <p:spPr>
          <a:xfrm>
            <a:off x="4603459" y="1609101"/>
            <a:ext cx="4252774" cy="2308324"/>
          </a:xfrm>
          <a:prstGeom prst="rect">
            <a:avLst/>
          </a:prstGeom>
          <a:noFill/>
        </p:spPr>
        <p:txBody>
          <a:bodyPr wrap="square" rtlCol="0">
            <a:spAutoFit/>
          </a:bodyPr>
          <a:lstStyle/>
          <a:p>
            <a:pPr marL="285750" indent="-285750">
              <a:buClr>
                <a:srgbClr val="006600"/>
              </a:buClr>
              <a:buFont typeface="Wingdings" panose="05000000000000000000" pitchFamily="2" charset="2"/>
              <a:buChar char="Ø"/>
            </a:pPr>
            <a:r>
              <a:rPr lang="en-US" b="1" dirty="0">
                <a:solidFill>
                  <a:srgbClr val="0066FF"/>
                </a:solidFill>
                <a:latin typeface="+mj-lt"/>
              </a:rPr>
              <a:t>Advance</a:t>
            </a:r>
            <a:r>
              <a:rPr lang="en-US" dirty="0">
                <a:solidFill>
                  <a:srgbClr val="0066FF"/>
                </a:solidFill>
                <a:latin typeface="+mj-lt"/>
              </a:rPr>
              <a:t> </a:t>
            </a:r>
            <a:r>
              <a:rPr lang="en-US" dirty="0">
                <a:latin typeface="+mj-lt"/>
              </a:rPr>
              <a:t>dynamic nano-imaging methods using electrons, X-rays and nano-probes</a:t>
            </a:r>
          </a:p>
          <a:p>
            <a:pPr marL="285750" indent="-285750">
              <a:buClr>
                <a:srgbClr val="006600"/>
              </a:buClr>
              <a:buFont typeface="Wingdings" panose="05000000000000000000" pitchFamily="2" charset="2"/>
              <a:buChar char="Ø"/>
            </a:pPr>
            <a:r>
              <a:rPr lang="en-US" b="1" dirty="0">
                <a:solidFill>
                  <a:srgbClr val="0066FF"/>
                </a:solidFill>
                <a:latin typeface="+mj-lt"/>
              </a:rPr>
              <a:t>Integrate</a:t>
            </a:r>
            <a:r>
              <a:rPr lang="en-US" dirty="0">
                <a:solidFill>
                  <a:srgbClr val="0066FF"/>
                </a:solidFill>
                <a:latin typeface="+mj-lt"/>
              </a:rPr>
              <a:t> </a:t>
            </a:r>
            <a:r>
              <a:rPr lang="en-US" dirty="0" smtClean="0">
                <a:latin typeface="+mj-lt"/>
              </a:rPr>
              <a:t>these imaging methods to collectively </a:t>
            </a:r>
            <a:r>
              <a:rPr lang="en-US" dirty="0">
                <a:latin typeface="+mj-lt"/>
              </a:rPr>
              <a:t>provide new windows into functional </a:t>
            </a:r>
            <a:r>
              <a:rPr lang="en-US" dirty="0" err="1">
                <a:latin typeface="+mj-lt"/>
              </a:rPr>
              <a:t>nanosystems</a:t>
            </a:r>
            <a:endParaRPr lang="en-US" dirty="0">
              <a:latin typeface="+mj-lt"/>
            </a:endParaRPr>
          </a:p>
          <a:p>
            <a:pPr marL="285750" indent="-285750">
              <a:buClr>
                <a:srgbClr val="006600"/>
              </a:buClr>
              <a:buFont typeface="Wingdings" panose="05000000000000000000" pitchFamily="2" charset="2"/>
              <a:buChar char="Ø"/>
            </a:pPr>
            <a:r>
              <a:rPr lang="en-US" b="1" dirty="0">
                <a:solidFill>
                  <a:srgbClr val="0066FF"/>
                </a:solidFill>
                <a:latin typeface="+mj-lt"/>
              </a:rPr>
              <a:t>Collaborate</a:t>
            </a:r>
            <a:r>
              <a:rPr lang="en-US" dirty="0">
                <a:solidFill>
                  <a:srgbClr val="0066FF"/>
                </a:solidFill>
                <a:latin typeface="+mj-lt"/>
              </a:rPr>
              <a:t> </a:t>
            </a:r>
            <a:r>
              <a:rPr lang="en-US" dirty="0" smtClean="0">
                <a:latin typeface="+mj-lt"/>
              </a:rPr>
              <a:t>to address </a:t>
            </a:r>
            <a:r>
              <a:rPr lang="en-US" dirty="0">
                <a:latin typeface="+mj-lt"/>
              </a:rPr>
              <a:t>important scientific and technological challenges</a:t>
            </a:r>
          </a:p>
        </p:txBody>
      </p:sp>
      <p:pic>
        <p:nvPicPr>
          <p:cNvPr id="20" name="Picture 19"/>
          <p:cNvPicPr>
            <a:picLocks noChangeAspect="1"/>
          </p:cNvPicPr>
          <p:nvPr/>
        </p:nvPicPr>
        <p:blipFill>
          <a:blip r:embed="rId10"/>
          <a:stretch>
            <a:fillRect/>
          </a:stretch>
        </p:blipFill>
        <p:spPr>
          <a:xfrm>
            <a:off x="69104" y="2482776"/>
            <a:ext cx="4191000" cy="2876550"/>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95800" y="4047622"/>
            <a:ext cx="4360433" cy="1463040"/>
          </a:xfrm>
          <a:prstGeom prst="rect">
            <a:avLst/>
          </a:prstGeom>
        </p:spPr>
      </p:pic>
      <p:sp>
        <p:nvSpPr>
          <p:cNvPr id="17" name="TextBox 16"/>
          <p:cNvSpPr txBox="1"/>
          <p:nvPr/>
        </p:nvSpPr>
        <p:spPr>
          <a:xfrm>
            <a:off x="3734696" y="6182805"/>
            <a:ext cx="2265492" cy="461665"/>
          </a:xfrm>
          <a:prstGeom prst="rect">
            <a:avLst/>
          </a:prstGeom>
          <a:noFill/>
        </p:spPr>
        <p:txBody>
          <a:bodyPr wrap="none" rtlCol="0">
            <a:spAutoFit/>
          </a:bodyPr>
          <a:lstStyle/>
          <a:p>
            <a:r>
              <a:rPr lang="en-US" sz="2400" b="1" dirty="0" smtClean="0">
                <a:solidFill>
                  <a:srgbClr val="262699"/>
                </a:solidFill>
              </a:rPr>
              <a:t>PO: Charles Ying</a:t>
            </a:r>
            <a:endParaRPr lang="en-US" sz="2400" b="1" dirty="0">
              <a:solidFill>
                <a:srgbClr val="262699"/>
              </a:solidFill>
            </a:endParaRPr>
          </a:p>
        </p:txBody>
      </p:sp>
      <p:sp>
        <p:nvSpPr>
          <p:cNvPr id="19" name="TextBox 18"/>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
        <p:nvSpPr>
          <p:cNvPr id="2" name="Rectangle 1"/>
          <p:cNvSpPr/>
          <p:nvPr/>
        </p:nvSpPr>
        <p:spPr>
          <a:xfrm>
            <a:off x="3353909" y="900534"/>
            <a:ext cx="3208251" cy="400110"/>
          </a:xfrm>
          <a:prstGeom prst="rect">
            <a:avLst/>
          </a:prstGeom>
        </p:spPr>
        <p:txBody>
          <a:bodyPr wrap="none">
            <a:spAutoFit/>
          </a:bodyPr>
          <a:lstStyle/>
          <a:p>
            <a:pPr algn="ctr"/>
            <a:r>
              <a:rPr lang="en-US" sz="2000" dirty="0" smtClean="0"/>
              <a:t>Director:  Margaret </a:t>
            </a:r>
            <a:r>
              <a:rPr lang="en-US" sz="2000" dirty="0" err="1" smtClean="0"/>
              <a:t>Murnane</a:t>
            </a:r>
            <a:endParaRPr lang="en-US" sz="2000" dirty="0"/>
          </a:p>
        </p:txBody>
      </p:sp>
      <p:sp>
        <p:nvSpPr>
          <p:cNvPr id="5" name="Rectangle 4"/>
          <p:cNvSpPr/>
          <p:nvPr/>
        </p:nvSpPr>
        <p:spPr>
          <a:xfrm>
            <a:off x="2737748" y="1315397"/>
            <a:ext cx="4572000" cy="2554545"/>
          </a:xfrm>
          <a:prstGeom prst="rect">
            <a:avLst/>
          </a:prstGeom>
          <a:solidFill>
            <a:schemeClr val="accent4">
              <a:lumMod val="60000"/>
              <a:lumOff val="40000"/>
            </a:schemeClr>
          </a:solidFill>
        </p:spPr>
        <p:txBody>
          <a:bodyPr>
            <a:spAutoFit/>
          </a:bodyPr>
          <a:lstStyle/>
          <a:p>
            <a:r>
              <a:rPr lang="en-US" sz="2000"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2"/>
              </a:rPr>
              <a:t>Frederic </a:t>
            </a:r>
            <a:r>
              <a:rPr lang="en-US" sz="20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2"/>
              </a:rPr>
              <a:t>Ives Medal / Quinn </a:t>
            </a:r>
            <a:r>
              <a:rPr lang="en-US" sz="2000"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2"/>
              </a:rPr>
              <a:t>Prize</a:t>
            </a:r>
            <a:endParaRPr lang="en-US" sz="2000"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r>
              <a:rPr lang="en-US" sz="2000" dirty="0" smtClean="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highest award of </a:t>
            </a:r>
            <a:r>
              <a:rPr lang="en-US" sz="2000" dirty="0" smtClean="0">
                <a:latin typeface="Calibri" panose="020F0502020204030204" pitchFamily="34" charset="0"/>
                <a:ea typeface="Calibri" panose="020F0502020204030204" pitchFamily="34" charset="0"/>
                <a:cs typeface="Times New Roman" panose="02020603050405020304" pitchFamily="18" charset="0"/>
              </a:rPr>
              <a:t>the </a:t>
            </a:r>
            <a:r>
              <a:rPr lang="en-US" sz="2000" dirty="0">
                <a:latin typeface="Calibri" panose="020F0502020204030204" pitchFamily="34" charset="0"/>
                <a:ea typeface="Calibri" panose="020F0502020204030204" pitchFamily="34" charset="0"/>
                <a:cs typeface="Times New Roman" panose="02020603050405020304" pitchFamily="18" charset="0"/>
              </a:rPr>
              <a:t>Optical </a:t>
            </a:r>
            <a:r>
              <a:rPr lang="en-US" sz="2000" dirty="0" smtClean="0">
                <a:latin typeface="Calibri" panose="020F0502020204030204" pitchFamily="34" charset="0"/>
                <a:ea typeface="Calibri" panose="020F0502020204030204" pitchFamily="34" charset="0"/>
                <a:cs typeface="Times New Roman" panose="02020603050405020304" pitchFamily="18" charset="0"/>
              </a:rPr>
              <a:t>Society:</a:t>
            </a:r>
          </a:p>
          <a:p>
            <a:pPr algn="ctr"/>
            <a:r>
              <a:rPr lang="en-US" sz="2000" dirty="0" smtClean="0">
                <a:latin typeface="Calibri" panose="020F0502020204030204" pitchFamily="34" charset="0"/>
                <a:ea typeface="Calibri" panose="020F0502020204030204" pitchFamily="34" charset="0"/>
                <a:cs typeface="Times New Roman" panose="02020603050405020304" pitchFamily="18" charset="0"/>
              </a:rPr>
              <a:t> </a:t>
            </a:r>
            <a:r>
              <a:rPr lang="en-US" sz="2000" b="1" dirty="0">
                <a:latin typeface="Calibri" panose="020F0502020204030204" pitchFamily="34" charset="0"/>
                <a:ea typeface="Calibri" panose="020F0502020204030204" pitchFamily="34" charset="0"/>
                <a:cs typeface="Times New Roman" panose="02020603050405020304" pitchFamily="18" charset="0"/>
              </a:rPr>
              <a:t>“for pioneering and sustained contributions to ultrafast science ranging from femtosecond lasers to soft x-ray high-harmonic generation to </a:t>
            </a:r>
            <a:r>
              <a:rPr lang="en-US" sz="2000" b="1" dirty="0" err="1">
                <a:latin typeface="Calibri" panose="020F0502020204030204" pitchFamily="34" charset="0"/>
                <a:ea typeface="Calibri" panose="020F0502020204030204" pitchFamily="34" charset="0"/>
                <a:cs typeface="Times New Roman" panose="02020603050405020304" pitchFamily="18" charset="0"/>
              </a:rPr>
              <a:t>attosecond</a:t>
            </a:r>
            <a:r>
              <a:rPr lang="en-US" sz="2000" b="1" dirty="0">
                <a:latin typeface="Calibri" panose="020F0502020204030204" pitchFamily="34" charset="0"/>
                <a:ea typeface="Calibri" panose="020F0502020204030204" pitchFamily="34" charset="0"/>
                <a:cs typeface="Times New Roman" panose="02020603050405020304" pitchFamily="18" charset="0"/>
              </a:rPr>
              <a:t> studies of atoms, molecules and surfaces.”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38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2509" y="1063499"/>
            <a:ext cx="6893612" cy="1791260"/>
          </a:xfrm>
          <a:prstGeom prst="rect">
            <a:avLst/>
          </a:prstGeom>
          <a:noFill/>
          <a:ln w="28575">
            <a:noFill/>
          </a:ln>
        </p:spPr>
        <p:txBody>
          <a:bodyPr wrap="square" rtlCol="0">
            <a:spAutoFit/>
          </a:bodyPr>
          <a:lstStyle/>
          <a:p>
            <a:pPr marL="465138" indent="-406400">
              <a:spcAft>
                <a:spcPct val="30000"/>
              </a:spcAft>
              <a:buClr>
                <a:srgbClr val="CC0000"/>
              </a:buClr>
              <a:buSzPct val="120000"/>
              <a:buFont typeface="Wingdings" pitchFamily="2" charset="2"/>
              <a:buChar char="§"/>
            </a:pPr>
            <a:r>
              <a:rPr lang="en-US" sz="1600" dirty="0">
                <a:cs typeface="Arial" panose="020B0604020202020204" pitchFamily="34" charset="0"/>
              </a:rPr>
              <a:t>Build the fundamental knowledge base needed to progress towards designing and making a material with a specific and desired function or property from first </a:t>
            </a:r>
            <a:r>
              <a:rPr lang="en-US" sz="1600" dirty="0" smtClean="0">
                <a:cs typeface="Arial" panose="020B0604020202020204" pitchFamily="34" charset="0"/>
              </a:rPr>
              <a:t>principles.  </a:t>
            </a:r>
            <a:endParaRPr lang="en-US" sz="1600" dirty="0">
              <a:cs typeface="Arial" panose="020B0604020202020204" pitchFamily="34" charset="0"/>
            </a:endParaRPr>
          </a:p>
          <a:p>
            <a:pPr marL="465138" indent="-406400">
              <a:spcAft>
                <a:spcPct val="30000"/>
              </a:spcAft>
              <a:buClr>
                <a:srgbClr val="CC0000"/>
              </a:buClr>
              <a:buSzPct val="120000"/>
              <a:buFont typeface="Wingdings" pitchFamily="2" charset="2"/>
              <a:buChar char="§"/>
            </a:pPr>
            <a:r>
              <a:rPr lang="en-US" sz="1600" dirty="0">
                <a:cs typeface="Arial" panose="020B0604020202020204" pitchFamily="34" charset="0"/>
              </a:rPr>
              <a:t>A</a:t>
            </a:r>
            <a:r>
              <a:rPr lang="en-US" sz="1600" dirty="0" smtClean="0">
                <a:cs typeface="Arial" panose="020B0604020202020204" pitchFamily="34" charset="0"/>
              </a:rPr>
              <a:t>ccelerate </a:t>
            </a:r>
            <a:r>
              <a:rPr lang="en-US" sz="1600" dirty="0">
                <a:cs typeface="Arial" panose="020B0604020202020204" pitchFamily="34" charset="0"/>
              </a:rPr>
              <a:t>materials discovery and development. </a:t>
            </a:r>
          </a:p>
          <a:p>
            <a:pPr marL="465138" indent="-406400">
              <a:spcAft>
                <a:spcPct val="30000"/>
              </a:spcAft>
              <a:buClr>
                <a:srgbClr val="CC0000"/>
              </a:buClr>
              <a:buSzPct val="120000"/>
              <a:buFont typeface="Wingdings" pitchFamily="2" charset="2"/>
              <a:buChar char="§"/>
            </a:pPr>
            <a:r>
              <a:rPr lang="en-US" sz="1600" u="sng" dirty="0" smtClean="0">
                <a:solidFill>
                  <a:srgbClr val="C00000"/>
                </a:solidFill>
                <a:cs typeface="Arial" panose="020B0604020202020204" pitchFamily="34" charset="0"/>
              </a:rPr>
              <a:t>Collaborate </a:t>
            </a:r>
            <a:r>
              <a:rPr lang="en-US" sz="1600" u="sng" dirty="0">
                <a:solidFill>
                  <a:srgbClr val="C00000"/>
                </a:solidFill>
                <a:cs typeface="Arial" panose="020B0604020202020204" pitchFamily="34" charset="0"/>
              </a:rPr>
              <a:t>and </a:t>
            </a:r>
            <a:r>
              <a:rPr lang="en-US" sz="1600" u="sng" dirty="0" smtClean="0">
                <a:solidFill>
                  <a:srgbClr val="C00000"/>
                </a:solidFill>
                <a:cs typeface="Arial" panose="020B0604020202020204" pitchFamily="34" charset="0"/>
              </a:rPr>
              <a:t>iterate “close the loop” between theory and experiment.</a:t>
            </a:r>
            <a:endParaRPr lang="en-US" sz="1600" dirty="0" smtClean="0">
              <a:solidFill>
                <a:srgbClr val="C00000"/>
              </a:solidFill>
              <a:cs typeface="Arial" panose="020B0604020202020204" pitchFamily="34" charset="0"/>
            </a:endParaRPr>
          </a:p>
          <a:p>
            <a:pPr marL="465138" indent="-406400">
              <a:spcAft>
                <a:spcPct val="30000"/>
              </a:spcAft>
              <a:buClr>
                <a:srgbClr val="CC0000"/>
              </a:buClr>
              <a:buSzPct val="120000"/>
              <a:buFont typeface="Wingdings" pitchFamily="2" charset="2"/>
              <a:buChar char="§"/>
            </a:pPr>
            <a:r>
              <a:rPr lang="en-US" sz="1600" b="1" dirty="0" smtClean="0">
                <a:solidFill>
                  <a:srgbClr val="0070C0"/>
                </a:solidFill>
                <a:cs typeface="Arial" panose="020B0604020202020204" pitchFamily="34" charset="0"/>
              </a:rPr>
              <a:t>Aspire </a:t>
            </a:r>
            <a:r>
              <a:rPr lang="en-US" sz="1600" b="1" dirty="0">
                <a:solidFill>
                  <a:srgbClr val="0070C0"/>
                </a:solidFill>
                <a:cs typeface="Arial" panose="020B0604020202020204" pitchFamily="34" charset="0"/>
              </a:rPr>
              <a:t>to enable “data-driven” materials </a:t>
            </a:r>
            <a:r>
              <a:rPr lang="en-US" sz="1600" b="1" dirty="0" smtClean="0">
                <a:solidFill>
                  <a:srgbClr val="0070C0"/>
                </a:solidFill>
                <a:cs typeface="Arial" panose="020B0604020202020204" pitchFamily="34" charset="0"/>
              </a:rPr>
              <a:t>research.</a:t>
            </a:r>
            <a:endParaRPr lang="en-US" sz="1600" b="1" dirty="0">
              <a:solidFill>
                <a:srgbClr val="0070C0"/>
              </a:solidFill>
              <a:cs typeface="Arial" panose="020B0604020202020204" pitchFamily="34" charset="0"/>
            </a:endParaRPr>
          </a:p>
        </p:txBody>
      </p:sp>
      <p:sp>
        <p:nvSpPr>
          <p:cNvPr id="15" name="Title 1"/>
          <p:cNvSpPr>
            <a:spLocks noGrp="1"/>
          </p:cNvSpPr>
          <p:nvPr>
            <p:ph type="title"/>
          </p:nvPr>
        </p:nvSpPr>
        <p:spPr>
          <a:xfrm>
            <a:off x="685800" y="221990"/>
            <a:ext cx="5705734" cy="803189"/>
          </a:xfrm>
        </p:spPr>
        <p:txBody>
          <a:bodyPr>
            <a:noAutofit/>
          </a:bodyPr>
          <a:lstStyle/>
          <a:p>
            <a:pPr algn="ctr"/>
            <a:r>
              <a:rPr lang="en-US" sz="2800" b="1" dirty="0">
                <a:solidFill>
                  <a:schemeClr val="tx1"/>
                </a:solidFill>
                <a:latin typeface="+mn-lt"/>
                <a:cs typeface="Arial" panose="020B0604020202020204" pitchFamily="34" charset="0"/>
              </a:rPr>
              <a:t>Designing Materials to Revolutionize &amp; Engineer our Future (DMREF)</a:t>
            </a:r>
            <a:endParaRPr lang="en-US" sz="2800" dirty="0">
              <a:solidFill>
                <a:schemeClr val="tx1"/>
              </a:solidFill>
              <a:latin typeface="+mn-lt"/>
              <a:cs typeface="Arial" panose="020B0604020202020204" pitchFamily="34" charset="0"/>
            </a:endParaRPr>
          </a:p>
        </p:txBody>
      </p:sp>
      <p:sp>
        <p:nvSpPr>
          <p:cNvPr id="14" name="TextBox 13"/>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cs typeface="Arial" panose="020B0604020202020204" pitchFamily="34" charset="0"/>
              </a:rPr>
              <a:t>National Academies’ </a:t>
            </a:r>
            <a:r>
              <a:rPr lang="en-US" sz="1200" i="1" dirty="0" smtClean="0">
                <a:solidFill>
                  <a:schemeClr val="bg1">
                    <a:lumMod val="95000"/>
                  </a:schemeClr>
                </a:solidFill>
                <a:cs typeface="Arial" panose="020B0604020202020204" pitchFamily="34" charset="0"/>
              </a:rPr>
              <a:t>CMMR Committee Meeting March 6-7, 2017</a:t>
            </a:r>
            <a:endParaRPr lang="en-US" sz="1200" i="1" dirty="0">
              <a:solidFill>
                <a:schemeClr val="bg1">
                  <a:lumMod val="95000"/>
                </a:schemeClr>
              </a:solidFill>
              <a:cs typeface="Arial" panose="020B0604020202020204" pitchFamily="34" charset="0"/>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323" y="5648330"/>
            <a:ext cx="65028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5286" y="5725593"/>
            <a:ext cx="761811" cy="914400"/>
          </a:xfrm>
          <a:prstGeom prst="rect">
            <a:avLst/>
          </a:prstGeom>
        </p:spPr>
      </p:pic>
      <p:sp>
        <p:nvSpPr>
          <p:cNvPr id="11" name="TextBox 10"/>
          <p:cNvSpPr txBox="1"/>
          <p:nvPr/>
        </p:nvSpPr>
        <p:spPr>
          <a:xfrm>
            <a:off x="2810723" y="6582064"/>
            <a:ext cx="1356375" cy="276999"/>
          </a:xfrm>
          <a:prstGeom prst="rect">
            <a:avLst/>
          </a:prstGeom>
          <a:noFill/>
        </p:spPr>
        <p:txBody>
          <a:bodyPr wrap="square" rtlCol="0">
            <a:spAutoFit/>
          </a:bodyPr>
          <a:lstStyle/>
          <a:p>
            <a:r>
              <a:rPr lang="en-US" sz="1200" b="1" dirty="0" smtClean="0">
                <a:solidFill>
                  <a:schemeClr val="bg1">
                    <a:lumMod val="95000"/>
                  </a:schemeClr>
                </a:solidFill>
                <a:cs typeface="Arial" panose="020B0604020202020204" pitchFamily="34" charset="0"/>
              </a:rPr>
              <a:t>Susan Dexheimer</a:t>
            </a:r>
            <a:endParaRPr lang="en-US" sz="1200" b="1" dirty="0">
              <a:solidFill>
                <a:schemeClr val="bg1">
                  <a:lumMod val="95000"/>
                </a:schemeClr>
              </a:solidFill>
              <a:cs typeface="Arial" panose="020B0604020202020204" pitchFamily="34" charset="0"/>
            </a:endParaRPr>
          </a:p>
        </p:txBody>
      </p:sp>
      <p:sp>
        <p:nvSpPr>
          <p:cNvPr id="13" name="TextBox 12"/>
          <p:cNvSpPr txBox="1"/>
          <p:nvPr/>
        </p:nvSpPr>
        <p:spPr>
          <a:xfrm>
            <a:off x="1143000" y="6605063"/>
            <a:ext cx="1142926" cy="276999"/>
          </a:xfrm>
          <a:prstGeom prst="rect">
            <a:avLst/>
          </a:prstGeom>
          <a:noFill/>
        </p:spPr>
        <p:txBody>
          <a:bodyPr wrap="square" rtlCol="0">
            <a:spAutoFit/>
          </a:bodyPr>
          <a:lstStyle/>
          <a:p>
            <a:r>
              <a:rPr lang="en-US" sz="1200" b="1" dirty="0" smtClean="0">
                <a:solidFill>
                  <a:schemeClr val="bg1">
                    <a:lumMod val="95000"/>
                  </a:schemeClr>
                </a:solidFill>
                <a:cs typeface="Arial" panose="020B0604020202020204" pitchFamily="34" charset="0"/>
              </a:rPr>
              <a:t>John Schlueter</a:t>
            </a:r>
            <a:endParaRPr lang="en-US" sz="1200" b="1" dirty="0">
              <a:solidFill>
                <a:schemeClr val="bg1">
                  <a:lumMod val="95000"/>
                </a:schemeClr>
              </a:solidFill>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6696615" y="87000"/>
            <a:ext cx="2413518" cy="3108960"/>
          </a:xfrm>
          <a:prstGeom prst="rect">
            <a:avLst/>
          </a:prstGeom>
        </p:spPr>
      </p:pic>
      <p:graphicFrame>
        <p:nvGraphicFramePr>
          <p:cNvPr id="18" name="Diagram 17"/>
          <p:cNvGraphicFramePr/>
          <p:nvPr>
            <p:extLst>
              <p:ext uri="{D42A27DB-BD31-4B8C-83A1-F6EECF244321}">
                <p14:modId xmlns:p14="http://schemas.microsoft.com/office/powerpoint/2010/main" val="185628843"/>
              </p:ext>
            </p:extLst>
          </p:nvPr>
        </p:nvGraphicFramePr>
        <p:xfrm>
          <a:off x="5117596" y="3359153"/>
          <a:ext cx="3950204" cy="28275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0" name="Group 19"/>
          <p:cNvGrpSpPr/>
          <p:nvPr/>
        </p:nvGrpSpPr>
        <p:grpSpPr>
          <a:xfrm>
            <a:off x="6472263" y="4191000"/>
            <a:ext cx="1321468" cy="1211298"/>
            <a:chOff x="6172200" y="4191000"/>
            <a:chExt cx="1321468" cy="1211298"/>
          </a:xfrm>
        </p:grpSpPr>
        <p:sp>
          <p:nvSpPr>
            <p:cNvPr id="9" name="Oval 8"/>
            <p:cNvSpPr/>
            <p:nvPr/>
          </p:nvSpPr>
          <p:spPr>
            <a:xfrm>
              <a:off x="6172200" y="4191000"/>
              <a:ext cx="1321468" cy="1211298"/>
            </a:xfrm>
            <a:prstGeom prst="ellipse">
              <a:avLst/>
            </a:prstGeom>
            <a:solidFill>
              <a:srgbClr val="D43C38">
                <a:alpha val="3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451934" y="4681252"/>
              <a:ext cx="762000" cy="369332"/>
            </a:xfrm>
            <a:prstGeom prst="rect">
              <a:avLst/>
            </a:prstGeom>
            <a:noFill/>
          </p:spPr>
          <p:txBody>
            <a:bodyPr wrap="square" rtlCol="0">
              <a:spAutoFit/>
            </a:bodyPr>
            <a:lstStyle/>
            <a:p>
              <a:r>
                <a:rPr lang="en-US" dirty="0" smtClean="0"/>
                <a:t>DATA</a:t>
              </a:r>
              <a:endParaRPr lang="en-US" dirty="0"/>
            </a:p>
          </p:txBody>
        </p:sp>
      </p:grpSp>
      <p:graphicFrame>
        <p:nvGraphicFramePr>
          <p:cNvPr id="21" name="Chart 20"/>
          <p:cNvGraphicFramePr>
            <a:graphicFrameLocks/>
          </p:cNvGraphicFramePr>
          <p:nvPr>
            <p:extLst>
              <p:ext uri="{D42A27DB-BD31-4B8C-83A1-F6EECF244321}">
                <p14:modId xmlns:p14="http://schemas.microsoft.com/office/powerpoint/2010/main" val="186213579"/>
              </p:ext>
            </p:extLst>
          </p:nvPr>
        </p:nvGraphicFramePr>
        <p:xfrm>
          <a:off x="-92509" y="2695809"/>
          <a:ext cx="5436358" cy="3229791"/>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p:cNvSpPr txBox="1"/>
          <p:nvPr/>
        </p:nvSpPr>
        <p:spPr>
          <a:xfrm>
            <a:off x="4260206" y="6139397"/>
            <a:ext cx="2357951"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8018D"/>
                </a:solidFill>
                <a:effectLst/>
                <a:uFillTx/>
                <a:ea typeface="+mj-ea"/>
                <a:cs typeface="+mj-cs"/>
                <a:sym typeface="Helvetica"/>
              </a:rPr>
              <a:t>Funding</a:t>
            </a:r>
            <a:r>
              <a:rPr kumimoji="0" lang="en-US" sz="1800" b="0" i="0" u="none" strike="noStrike" cap="none" spc="0" normalizeH="0" dirty="0" smtClean="0">
                <a:ln>
                  <a:noFill/>
                </a:ln>
                <a:solidFill>
                  <a:srgbClr val="08018D"/>
                </a:solidFill>
                <a:effectLst/>
                <a:uFillTx/>
                <a:ea typeface="+mj-ea"/>
                <a:cs typeface="+mj-cs"/>
                <a:sym typeface="Helvetica"/>
              </a:rPr>
              <a:t> rate is ~12%.</a:t>
            </a:r>
            <a:endParaRPr kumimoji="0" lang="en-US" sz="1800" b="0" i="0" u="none" strike="noStrike" cap="none" spc="0" normalizeH="0" baseline="0" dirty="0">
              <a:ln>
                <a:noFill/>
              </a:ln>
              <a:solidFill>
                <a:srgbClr val="08018D"/>
              </a:solidFill>
              <a:effectLst/>
              <a:uFillTx/>
              <a:ea typeface="+mj-ea"/>
              <a:cs typeface="+mj-cs"/>
              <a:sym typeface="Helvetica"/>
            </a:endParaRPr>
          </a:p>
        </p:txBody>
      </p:sp>
    </p:spTree>
    <p:extLst>
      <p:ext uri="{BB962C8B-B14F-4D97-AF65-F5344CB8AC3E}">
        <p14:creationId xmlns:p14="http://schemas.microsoft.com/office/powerpoint/2010/main" val="152836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467"/>
            <a:ext cx="7557817" cy="1208847"/>
          </a:xfrm>
        </p:spPr>
        <p:txBody>
          <a:bodyPr>
            <a:normAutofit fontScale="90000"/>
          </a:bodyPr>
          <a:lstStyle/>
          <a:p>
            <a:pPr algn="ctr"/>
            <a:r>
              <a:rPr lang="en-US" dirty="0" smtClean="0">
                <a:latin typeface="Times New Roman" panose="02020603050405020304" pitchFamily="18" charset="0"/>
                <a:cs typeface="Times New Roman" panose="02020603050405020304" pitchFamily="18" charset="0"/>
              </a:rPr>
              <a:t>FY17 DMREF Solicitation Goes Biennial</a:t>
            </a:r>
            <a:endParaRPr lang="en-US" dirty="0">
              <a:latin typeface="Times New Roman" panose="02020603050405020304" pitchFamily="18" charset="0"/>
              <a:cs typeface="Times New Roman" panose="02020603050405020304" pitchFamily="18" charset="0"/>
            </a:endParaRPr>
          </a:p>
        </p:txBody>
      </p:sp>
      <p:sp>
        <p:nvSpPr>
          <p:cNvPr id="4" name="Content Placeholder 2"/>
          <p:cNvSpPr txBox="1">
            <a:spLocks/>
          </p:cNvSpPr>
          <p:nvPr/>
        </p:nvSpPr>
        <p:spPr>
          <a:xfrm>
            <a:off x="273708" y="1200380"/>
            <a:ext cx="8686800" cy="108562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Autofit/>
          </a:bodyPr>
          <a:lstStyle>
            <a:lvl1pPr marL="342900" indent="-342900">
              <a:spcBef>
                <a:spcPts val="700"/>
              </a:spcBef>
              <a:buSzPct val="100000"/>
              <a:buFont typeface="Arial"/>
              <a:buChar char="•"/>
              <a:defRPr sz="3200">
                <a:latin typeface="Gill Sans MT"/>
                <a:ea typeface="Gill Sans MT"/>
                <a:cs typeface="Gill Sans MT"/>
                <a:sym typeface="Gill Sans MT"/>
              </a:defRPr>
            </a:lvl1pPr>
            <a:lvl2pPr marL="783771" indent="-326571">
              <a:spcBef>
                <a:spcPts val="700"/>
              </a:spcBef>
              <a:buSzPct val="100000"/>
              <a:buFont typeface="Arial"/>
              <a:buChar char="–"/>
              <a:defRPr sz="3200">
                <a:latin typeface="Gill Sans MT"/>
                <a:ea typeface="Gill Sans MT"/>
                <a:cs typeface="Gill Sans MT"/>
                <a:sym typeface="Gill Sans MT"/>
              </a:defRPr>
            </a:lvl2pPr>
            <a:lvl3pPr marL="1219200" indent="-304800">
              <a:spcBef>
                <a:spcPts val="700"/>
              </a:spcBef>
              <a:buSzPct val="100000"/>
              <a:buFont typeface="Arial"/>
              <a:buChar char="•"/>
              <a:defRPr sz="3200">
                <a:latin typeface="Gill Sans MT"/>
                <a:ea typeface="Gill Sans MT"/>
                <a:cs typeface="Gill Sans MT"/>
                <a:sym typeface="Gill Sans MT"/>
              </a:defRPr>
            </a:lvl3pPr>
            <a:lvl4pPr marL="1737360" indent="-365760">
              <a:spcBef>
                <a:spcPts val="700"/>
              </a:spcBef>
              <a:buSzPct val="100000"/>
              <a:buFont typeface="Arial"/>
              <a:buChar char="–"/>
              <a:defRPr sz="3200">
                <a:latin typeface="Gill Sans MT"/>
                <a:ea typeface="Gill Sans MT"/>
                <a:cs typeface="Gill Sans MT"/>
                <a:sym typeface="Gill Sans MT"/>
              </a:defRPr>
            </a:lvl4pPr>
            <a:lvl5pPr marL="2194560" indent="-365760">
              <a:spcBef>
                <a:spcPts val="700"/>
              </a:spcBef>
              <a:buSzPct val="100000"/>
              <a:buFont typeface="Arial"/>
              <a:buChar char="»"/>
              <a:defRPr sz="3200">
                <a:latin typeface="Gill Sans MT"/>
                <a:ea typeface="Gill Sans MT"/>
                <a:cs typeface="Gill Sans MT"/>
                <a:sym typeface="Gill Sans MT"/>
              </a:defRPr>
            </a:lvl5pPr>
            <a:lvl6pPr marL="2651760" indent="-365760">
              <a:spcBef>
                <a:spcPts val="700"/>
              </a:spcBef>
              <a:buSzPct val="100000"/>
              <a:buFont typeface="Arial"/>
              <a:buChar char="•"/>
              <a:defRPr sz="3200">
                <a:latin typeface="Gill Sans MT"/>
                <a:ea typeface="Gill Sans MT"/>
                <a:cs typeface="Gill Sans MT"/>
                <a:sym typeface="Gill Sans MT"/>
              </a:defRPr>
            </a:lvl6pPr>
            <a:lvl7pPr marL="3108960" indent="-365760">
              <a:spcBef>
                <a:spcPts val="700"/>
              </a:spcBef>
              <a:buSzPct val="100000"/>
              <a:buFont typeface="Arial"/>
              <a:buChar char="•"/>
              <a:defRPr sz="3200">
                <a:latin typeface="Gill Sans MT"/>
                <a:ea typeface="Gill Sans MT"/>
                <a:cs typeface="Gill Sans MT"/>
                <a:sym typeface="Gill Sans MT"/>
              </a:defRPr>
            </a:lvl7pPr>
            <a:lvl8pPr marL="3566159" indent="-365759">
              <a:spcBef>
                <a:spcPts val="700"/>
              </a:spcBef>
              <a:buSzPct val="100000"/>
              <a:buFont typeface="Arial"/>
              <a:buChar char="•"/>
              <a:defRPr sz="3200">
                <a:latin typeface="Gill Sans MT"/>
                <a:ea typeface="Gill Sans MT"/>
                <a:cs typeface="Gill Sans MT"/>
                <a:sym typeface="Gill Sans MT"/>
              </a:defRPr>
            </a:lvl8pPr>
            <a:lvl9pPr marL="4023359" indent="-365759">
              <a:spcBef>
                <a:spcPts val="700"/>
              </a:spcBef>
              <a:buSzPct val="100000"/>
              <a:buFont typeface="Arial"/>
              <a:buChar char="•"/>
              <a:defRPr sz="3200">
                <a:latin typeface="Gill Sans MT"/>
                <a:ea typeface="Gill Sans MT"/>
                <a:cs typeface="Gill Sans MT"/>
                <a:sym typeface="Gill Sans MT"/>
              </a:defRPr>
            </a:lvl9pPr>
          </a:lstStyle>
          <a:p>
            <a:pPr marL="0" indent="0" algn="ctr">
              <a:spcBef>
                <a:spcPts val="1200"/>
              </a:spcBef>
              <a:buFont typeface="Arial"/>
              <a:buNone/>
            </a:pPr>
            <a:r>
              <a:rPr lang="en-US" sz="2400" b="1" dirty="0" smtClean="0">
                <a:latin typeface="Times New Roman" panose="02020603050405020304" pitchFamily="18" charset="0"/>
                <a:cs typeface="Times New Roman" panose="02020603050405020304" pitchFamily="18" charset="0"/>
              </a:rPr>
              <a:t>NSF Solicitation 16-613</a:t>
            </a:r>
          </a:p>
          <a:p>
            <a:pPr marL="0" indent="0" algn="ctr">
              <a:spcBef>
                <a:spcPts val="1200"/>
              </a:spcBef>
              <a:buFont typeface="Arial"/>
              <a:buNone/>
            </a:pPr>
            <a:r>
              <a:rPr lang="en-US" sz="2400" u="sng" dirty="0" smtClean="0">
                <a:solidFill>
                  <a:srgbClr val="0000FF"/>
                </a:solidFill>
                <a:latin typeface="Times New Roman" panose="02020603050405020304" pitchFamily="18" charset="0"/>
                <a:cs typeface="Times New Roman" panose="02020603050405020304" pitchFamily="18" charset="0"/>
              </a:rPr>
              <a:t>Major Changes</a:t>
            </a:r>
            <a:r>
              <a:rPr lang="en-US" sz="2400" dirty="0" smtClean="0">
                <a:solidFill>
                  <a:srgbClr val="0000FF"/>
                </a:solidFill>
                <a:latin typeface="Times New Roman" panose="02020603050405020304" pitchFamily="18" charset="0"/>
                <a:cs typeface="Times New Roman" panose="02020603050405020304" pitchFamily="18" charset="0"/>
              </a:rPr>
              <a:t>:  Biennial, Guidelines for Renewals, Target Areas</a:t>
            </a:r>
          </a:p>
        </p:txBody>
      </p:sp>
      <p:sp>
        <p:nvSpPr>
          <p:cNvPr id="5" name="TextBox 4"/>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cs typeface="Arial" panose="020B0604020202020204" pitchFamily="34" charset="0"/>
              </a:rPr>
              <a:t>National Academies’ </a:t>
            </a:r>
            <a:r>
              <a:rPr lang="en-US" sz="1200" i="1" dirty="0" smtClean="0">
                <a:solidFill>
                  <a:schemeClr val="bg1">
                    <a:lumMod val="95000"/>
                  </a:schemeClr>
                </a:solidFill>
                <a:cs typeface="Arial" panose="020B0604020202020204" pitchFamily="34" charset="0"/>
              </a:rPr>
              <a:t>CMMR Committee Meeting March 6-7, 2017</a:t>
            </a:r>
            <a:endParaRPr lang="en-US" sz="1200" i="1" dirty="0">
              <a:solidFill>
                <a:schemeClr val="bg1">
                  <a:lumMod val="95000"/>
                </a:schemeClr>
              </a:solidFill>
              <a:cs typeface="Arial" panose="020B0604020202020204" pitchFamily="34" charset="0"/>
            </a:endParaRPr>
          </a:p>
        </p:txBody>
      </p:sp>
      <p:sp>
        <p:nvSpPr>
          <p:cNvPr id="3" name="Rectangle 2"/>
          <p:cNvSpPr/>
          <p:nvPr/>
        </p:nvSpPr>
        <p:spPr>
          <a:xfrm>
            <a:off x="1600200" y="2514600"/>
            <a:ext cx="6203292" cy="3477875"/>
          </a:xfrm>
          <a:prstGeom prst="rect">
            <a:avLst/>
          </a:prstGeom>
          <a:solidFill>
            <a:schemeClr val="accent6">
              <a:lumMod val="20000"/>
              <a:lumOff val="80000"/>
            </a:schemeClr>
          </a:solidFill>
        </p:spPr>
        <p:txBody>
          <a:bodyPr wrap="square">
            <a:spAutoFit/>
          </a:bodyPr>
          <a:lstStyle/>
          <a:p>
            <a:pPr algn="ctr">
              <a:spcBef>
                <a:spcPts val="1200"/>
              </a:spcBef>
            </a:pPr>
            <a:r>
              <a:rPr lang="en-US" sz="2000" u="sng" dirty="0">
                <a:latin typeface="Times New Roman" panose="02020603050405020304" pitchFamily="18" charset="0"/>
                <a:cs typeface="Times New Roman" panose="02020603050405020304" pitchFamily="18" charset="0"/>
              </a:rPr>
              <a:t>Submission Window</a:t>
            </a:r>
            <a:r>
              <a:rPr lang="en-US" sz="2000" dirty="0">
                <a:latin typeface="Times New Roman" panose="02020603050405020304" pitchFamily="18" charset="0"/>
                <a:cs typeface="Times New Roman" panose="02020603050405020304" pitchFamily="18" charset="0"/>
              </a:rPr>
              <a:t>: January 3-17, 2017</a:t>
            </a:r>
          </a:p>
          <a:p>
            <a:pPr algn="ctr">
              <a:spcBef>
                <a:spcPts val="1200"/>
              </a:spcBef>
            </a:pPr>
            <a:r>
              <a:rPr lang="en-US" sz="2000" dirty="0">
                <a:latin typeface="Times New Roman" panose="02020603050405020304" pitchFamily="18" charset="0"/>
                <a:cs typeface="Times New Roman" panose="02020603050405020304" pitchFamily="18" charset="0"/>
              </a:rPr>
              <a:t>Awards are expected to range from $250,000 - $400,000 per year for a duration of 3 or 4 years, totaling $750,000 to $1,600,000.</a:t>
            </a:r>
          </a:p>
          <a:p>
            <a:pPr algn="ctr">
              <a:spcBef>
                <a:spcPts val="1200"/>
              </a:spcBef>
            </a:pPr>
            <a:r>
              <a:rPr lang="en-US" sz="2000" dirty="0">
                <a:latin typeface="Times New Roman" panose="02020603050405020304" pitchFamily="18" charset="0"/>
                <a:cs typeface="Times New Roman" panose="02020603050405020304" pitchFamily="18" charset="0"/>
              </a:rPr>
              <a:t>Estimated number of awards: 20 - 25, depending on availability of funds</a:t>
            </a:r>
          </a:p>
          <a:p>
            <a:pPr algn="ctr">
              <a:spcBef>
                <a:spcPts val="1200"/>
              </a:spcBef>
            </a:pPr>
            <a:r>
              <a:rPr lang="en-US" sz="2000" dirty="0">
                <a:latin typeface="Times New Roman" panose="02020603050405020304" pitchFamily="18" charset="0"/>
                <a:cs typeface="Times New Roman" panose="02020603050405020304" pitchFamily="18" charset="0"/>
              </a:rPr>
              <a:t>Total anticipated funds: $29.4 M</a:t>
            </a:r>
          </a:p>
          <a:p>
            <a:pPr algn="ctr">
              <a:spcBef>
                <a:spcPts val="1200"/>
              </a:spcBef>
            </a:pPr>
            <a:r>
              <a:rPr lang="en-US" sz="2000" dirty="0">
                <a:latin typeface="Times New Roman" panose="02020603050405020304" pitchFamily="18" charset="0"/>
                <a:cs typeface="Times New Roman" panose="02020603050405020304" pitchFamily="18" charset="0"/>
              </a:rPr>
              <a:t>GOALI proposals may be submitted to the DMREF Solicitation</a:t>
            </a:r>
          </a:p>
        </p:txBody>
      </p:sp>
    </p:spTree>
    <p:extLst>
      <p:ext uri="{BB962C8B-B14F-4D97-AF65-F5344CB8AC3E}">
        <p14:creationId xmlns:p14="http://schemas.microsoft.com/office/powerpoint/2010/main" val="3659906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06" y="24614"/>
            <a:ext cx="8229600" cy="1143000"/>
          </a:xfrm>
        </p:spPr>
        <p:txBody>
          <a:bodyPr/>
          <a:lstStyle/>
          <a:p>
            <a:pPr algn="ctr"/>
            <a:r>
              <a:rPr lang="en-US" dirty="0" smtClean="0">
                <a:latin typeface="Times New Roman" panose="02020603050405020304" pitchFamily="18" charset="0"/>
                <a:cs typeface="Times New Roman" panose="02020603050405020304" pitchFamily="18" charset="0"/>
              </a:rPr>
              <a:t>NSF’s Big Ideas</a:t>
            </a:r>
            <a:endParaRPr lang="en-US" dirty="0">
              <a:latin typeface="Times New Roman" panose="02020603050405020304" pitchFamily="18" charset="0"/>
              <a:cs typeface="Times New Roman" panose="02020603050405020304" pitchFamily="18" charset="0"/>
            </a:endParaRPr>
          </a:p>
        </p:txBody>
      </p:sp>
      <p:sp>
        <p:nvSpPr>
          <p:cNvPr id="5" name="Shape 81"/>
          <p:cNvSpPr/>
          <p:nvPr/>
        </p:nvSpPr>
        <p:spPr>
          <a:xfrm>
            <a:off x="735514" y="968918"/>
            <a:ext cx="7033096" cy="8617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ctr">
              <a:defRPr sz="2800" i="1">
                <a:solidFill>
                  <a:srgbClr val="0070C0"/>
                </a:solidFill>
                <a:latin typeface="Gill Sans MT"/>
                <a:ea typeface="Gill Sans MT"/>
                <a:cs typeface="Gill Sans MT"/>
                <a:sym typeface="Gill Sans MT"/>
              </a:defRPr>
            </a:lvl1pPr>
          </a:lstStyle>
          <a:p>
            <a:pPr lvl="0">
              <a:lnSpc>
                <a:spcPts val="3360"/>
              </a:lnSpc>
              <a:defRPr sz="1800" i="0">
                <a:solidFill>
                  <a:srgbClr val="000000"/>
                </a:solidFill>
              </a:defRPr>
            </a:pPr>
            <a:r>
              <a:rPr lang="en-US" sz="2800" i="1" dirty="0" smtClean="0">
                <a:solidFill>
                  <a:srgbClr val="0070C0"/>
                </a:solidFill>
                <a:latin typeface="Times New Roman" panose="02020603050405020304" pitchFamily="18" charset="0"/>
                <a:cs typeface="Times New Roman" panose="02020603050405020304" pitchFamily="18" charset="0"/>
              </a:rPr>
              <a:t>Proposals that align with NSF’s Big Ideas are encouraged, but not required.</a:t>
            </a:r>
            <a:endParaRPr sz="2800" i="1" dirty="0">
              <a:solidFill>
                <a:srgbClr val="0070C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202505" y="2509311"/>
            <a:ext cx="2251613" cy="1426803"/>
          </a:xfrm>
          <a:prstGeom prst="rect">
            <a:avLst/>
          </a:prstGeom>
        </p:spPr>
      </p:pic>
      <p:sp>
        <p:nvSpPr>
          <p:cNvPr id="7" name="TextBox 6"/>
          <p:cNvSpPr txBox="1"/>
          <p:nvPr/>
        </p:nvSpPr>
        <p:spPr>
          <a:xfrm>
            <a:off x="371641" y="1924385"/>
            <a:ext cx="1913340"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FF0000"/>
                </a:solidFill>
                <a:effectLst/>
                <a:uFillTx/>
                <a:latin typeface="+mj-lt"/>
                <a:ea typeface="+mj-ea"/>
                <a:cs typeface="+mj-cs"/>
                <a:sym typeface="Helvetica"/>
              </a:rPr>
              <a:t>Harnessing Data</a:t>
            </a:r>
            <a:endParaRPr kumimoji="0" lang="en-US" sz="1800" b="1" i="0" u="none" strike="noStrike" cap="none" spc="0" normalizeH="0" baseline="0" dirty="0">
              <a:ln>
                <a:noFill/>
              </a:ln>
              <a:solidFill>
                <a:srgbClr val="FF0000"/>
              </a:solidFill>
              <a:effectLst/>
              <a:uFillTx/>
              <a:latin typeface="+mj-lt"/>
              <a:ea typeface="+mj-ea"/>
              <a:cs typeface="+mj-cs"/>
              <a:sym typeface="Helvetica"/>
            </a:endParaRPr>
          </a:p>
        </p:txBody>
      </p:sp>
      <p:sp>
        <p:nvSpPr>
          <p:cNvPr id="8" name="TextBox 7"/>
          <p:cNvSpPr txBox="1"/>
          <p:nvPr/>
        </p:nvSpPr>
        <p:spPr>
          <a:xfrm>
            <a:off x="2834676" y="1785886"/>
            <a:ext cx="2834773" cy="646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FF0000"/>
                </a:solidFill>
                <a:effectLst/>
                <a:uFillTx/>
                <a:latin typeface="+mj-lt"/>
                <a:ea typeface="+mj-ea"/>
                <a:cs typeface="+mj-cs"/>
                <a:sym typeface="Helvetica"/>
              </a:rPr>
              <a:t>Shaping the New Human      Technology Frontier</a:t>
            </a:r>
            <a:endParaRPr kumimoji="0" lang="en-US" sz="1800" b="1" i="0" u="none" strike="noStrike" cap="none" spc="0" normalizeH="0" baseline="0" dirty="0">
              <a:ln>
                <a:noFill/>
              </a:ln>
              <a:solidFill>
                <a:srgbClr val="FF0000"/>
              </a:solidFill>
              <a:effectLst/>
              <a:uFillTx/>
              <a:latin typeface="+mj-lt"/>
              <a:ea typeface="+mj-ea"/>
              <a:cs typeface="+mj-cs"/>
              <a:sym typeface="Helvetica"/>
            </a:endParaRPr>
          </a:p>
        </p:txBody>
      </p:sp>
      <p:pic>
        <p:nvPicPr>
          <p:cNvPr id="10" name="Picture 9"/>
          <p:cNvPicPr>
            <a:picLocks noChangeAspect="1"/>
          </p:cNvPicPr>
          <p:nvPr/>
        </p:nvPicPr>
        <p:blipFill>
          <a:blip r:embed="rId3"/>
          <a:stretch>
            <a:fillRect/>
          </a:stretch>
        </p:blipFill>
        <p:spPr>
          <a:xfrm>
            <a:off x="3089696" y="2363193"/>
            <a:ext cx="2324732" cy="1719038"/>
          </a:xfrm>
          <a:prstGeom prst="rect">
            <a:avLst/>
          </a:prstGeom>
        </p:spPr>
      </p:pic>
      <p:sp>
        <p:nvSpPr>
          <p:cNvPr id="13" name="TextBox 12"/>
          <p:cNvSpPr txBox="1"/>
          <p:nvPr/>
        </p:nvSpPr>
        <p:spPr>
          <a:xfrm>
            <a:off x="6592696" y="1960072"/>
            <a:ext cx="1708156"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FF0000"/>
                </a:solidFill>
                <a:effectLst/>
                <a:uFillTx/>
                <a:latin typeface="+mj-lt"/>
                <a:ea typeface="+mj-ea"/>
                <a:cs typeface="+mj-cs"/>
                <a:sym typeface="Helvetica"/>
              </a:rPr>
              <a:t>Quantum Leap</a:t>
            </a:r>
            <a:endParaRPr kumimoji="0" lang="en-US" sz="1800" b="1" i="0" u="none" strike="noStrike" cap="none" spc="0" normalizeH="0" baseline="0" dirty="0">
              <a:ln>
                <a:noFill/>
              </a:ln>
              <a:solidFill>
                <a:srgbClr val="FF0000"/>
              </a:solidFill>
              <a:effectLst/>
              <a:uFillTx/>
              <a:latin typeface="+mj-lt"/>
              <a:ea typeface="+mj-ea"/>
              <a:cs typeface="+mj-cs"/>
              <a:sym typeface="Helvetica"/>
            </a:endParaRPr>
          </a:p>
        </p:txBody>
      </p:sp>
      <p:sp>
        <p:nvSpPr>
          <p:cNvPr id="14" name="TextBox 13"/>
          <p:cNvSpPr txBox="1"/>
          <p:nvPr/>
        </p:nvSpPr>
        <p:spPr>
          <a:xfrm>
            <a:off x="2834676" y="4456611"/>
            <a:ext cx="2834773" cy="646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FF0000"/>
                </a:solidFill>
                <a:effectLst/>
                <a:uFillTx/>
                <a:latin typeface="+mj-lt"/>
                <a:ea typeface="+mj-ea"/>
                <a:cs typeface="+mj-cs"/>
                <a:sym typeface="Helvetica"/>
              </a:rPr>
              <a:t>Navigating the </a:t>
            </a:r>
          </a:p>
          <a:p>
            <a:pPr marL="0" marR="0" indent="0" algn="ctr"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FF0000"/>
                </a:solidFill>
                <a:effectLst/>
                <a:uFillTx/>
                <a:latin typeface="+mj-lt"/>
                <a:ea typeface="+mj-ea"/>
                <a:cs typeface="+mj-cs"/>
                <a:sym typeface="Helvetica"/>
              </a:rPr>
              <a:t>New Arctic</a:t>
            </a:r>
            <a:endParaRPr kumimoji="0" lang="en-US" sz="1800" b="1" i="0" u="none" strike="noStrike" cap="none" spc="0" normalizeH="0" baseline="0" dirty="0">
              <a:ln>
                <a:noFill/>
              </a:ln>
              <a:solidFill>
                <a:srgbClr val="FF0000"/>
              </a:solidFill>
              <a:effectLst/>
              <a:uFillTx/>
              <a:latin typeface="+mj-lt"/>
              <a:ea typeface="+mj-ea"/>
              <a:cs typeface="+mj-cs"/>
              <a:sym typeface="Helvetica"/>
            </a:endParaRPr>
          </a:p>
        </p:txBody>
      </p:sp>
      <p:sp>
        <p:nvSpPr>
          <p:cNvPr id="15" name="TextBox 14"/>
          <p:cNvSpPr txBox="1"/>
          <p:nvPr/>
        </p:nvSpPr>
        <p:spPr>
          <a:xfrm>
            <a:off x="6363381" y="4468721"/>
            <a:ext cx="2317325" cy="646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FF0000"/>
                </a:solidFill>
                <a:effectLst/>
                <a:uFillTx/>
                <a:latin typeface="+mj-lt"/>
                <a:ea typeface="+mj-ea"/>
                <a:cs typeface="+mj-cs"/>
                <a:sym typeface="Helvetica"/>
              </a:rPr>
              <a:t>Windows on the </a:t>
            </a:r>
          </a:p>
          <a:p>
            <a:pPr marL="0" marR="0" indent="0" algn="ctr"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FF0000"/>
                </a:solidFill>
                <a:effectLst/>
                <a:uFillTx/>
                <a:latin typeface="+mj-lt"/>
                <a:ea typeface="+mj-ea"/>
                <a:cs typeface="+mj-cs"/>
                <a:sym typeface="Helvetica"/>
              </a:rPr>
              <a:t>Universe</a:t>
            </a:r>
            <a:endParaRPr kumimoji="0" lang="en-US" sz="1800" b="1" i="0" u="none" strike="noStrike" cap="none" spc="0" normalizeH="0" baseline="0" dirty="0">
              <a:ln>
                <a:noFill/>
              </a:ln>
              <a:solidFill>
                <a:srgbClr val="FF0000"/>
              </a:solidFill>
              <a:effectLst/>
              <a:uFillTx/>
              <a:latin typeface="+mj-lt"/>
              <a:ea typeface="+mj-ea"/>
              <a:cs typeface="+mj-cs"/>
              <a:sym typeface="Helvetica"/>
            </a:endParaRPr>
          </a:p>
        </p:txBody>
      </p:sp>
      <p:pic>
        <p:nvPicPr>
          <p:cNvPr id="17" name="Picture 16"/>
          <p:cNvPicPr>
            <a:picLocks noChangeAspect="1"/>
          </p:cNvPicPr>
          <p:nvPr/>
        </p:nvPicPr>
        <p:blipFill>
          <a:blip r:embed="rId4"/>
          <a:stretch>
            <a:fillRect/>
          </a:stretch>
        </p:blipFill>
        <p:spPr>
          <a:xfrm>
            <a:off x="6305027" y="2534051"/>
            <a:ext cx="2283494" cy="1282545"/>
          </a:xfrm>
          <a:prstGeom prst="rect">
            <a:avLst/>
          </a:prstGeom>
        </p:spPr>
      </p:pic>
      <p:pic>
        <p:nvPicPr>
          <p:cNvPr id="18" name="Picture 17"/>
          <p:cNvPicPr>
            <a:picLocks noChangeAspect="1"/>
          </p:cNvPicPr>
          <p:nvPr/>
        </p:nvPicPr>
        <p:blipFill>
          <a:blip r:embed="rId5"/>
          <a:stretch>
            <a:fillRect/>
          </a:stretch>
        </p:blipFill>
        <p:spPr>
          <a:xfrm>
            <a:off x="3097086" y="5046257"/>
            <a:ext cx="2309952" cy="1552429"/>
          </a:xfrm>
          <a:prstGeom prst="rect">
            <a:avLst/>
          </a:prstGeom>
        </p:spPr>
      </p:pic>
      <p:pic>
        <p:nvPicPr>
          <p:cNvPr id="20" name="Picture 19"/>
          <p:cNvPicPr>
            <a:picLocks noChangeAspect="1"/>
          </p:cNvPicPr>
          <p:nvPr/>
        </p:nvPicPr>
        <p:blipFill>
          <a:blip r:embed="rId6"/>
          <a:stretch>
            <a:fillRect/>
          </a:stretch>
        </p:blipFill>
        <p:spPr>
          <a:xfrm>
            <a:off x="6314738" y="5115047"/>
            <a:ext cx="2414610" cy="1414848"/>
          </a:xfrm>
          <a:prstGeom prst="rect">
            <a:avLst/>
          </a:prstGeom>
        </p:spPr>
      </p:pic>
      <p:sp>
        <p:nvSpPr>
          <p:cNvPr id="16" name="TextBox 15"/>
          <p:cNvSpPr txBox="1"/>
          <p:nvPr/>
        </p:nvSpPr>
        <p:spPr>
          <a:xfrm>
            <a:off x="301590" y="4434440"/>
            <a:ext cx="1983391" cy="646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FF0000"/>
                </a:solidFill>
                <a:effectLst/>
                <a:uFillTx/>
                <a:latin typeface="+mj-lt"/>
                <a:ea typeface="+mj-ea"/>
                <a:cs typeface="+mj-cs"/>
                <a:sym typeface="Helvetica"/>
              </a:rPr>
              <a:t>Understanding</a:t>
            </a:r>
            <a:r>
              <a:rPr kumimoji="0" lang="en-US" sz="1800" b="1" i="0" u="none" strike="noStrike" cap="none" spc="0" normalizeH="0" dirty="0" smtClean="0">
                <a:ln>
                  <a:noFill/>
                </a:ln>
                <a:solidFill>
                  <a:srgbClr val="FF0000"/>
                </a:solidFill>
                <a:effectLst/>
                <a:uFillTx/>
                <a:latin typeface="+mj-lt"/>
                <a:ea typeface="+mj-ea"/>
                <a:cs typeface="+mj-cs"/>
                <a:sym typeface="Helvetica"/>
              </a:rPr>
              <a:t> the Rules of Life</a:t>
            </a:r>
            <a:endParaRPr kumimoji="0" lang="en-US" sz="1800" b="1" i="0" u="none" strike="noStrike" cap="none" spc="0" normalizeH="0" baseline="0" dirty="0">
              <a:ln>
                <a:noFill/>
              </a:ln>
              <a:solidFill>
                <a:srgbClr val="FF0000"/>
              </a:solidFill>
              <a:effectLst/>
              <a:uFillTx/>
              <a:latin typeface="+mj-lt"/>
              <a:ea typeface="+mj-ea"/>
              <a:cs typeface="+mj-cs"/>
              <a:sym typeface="Helvetica"/>
            </a:endParaRPr>
          </a:p>
        </p:txBody>
      </p:sp>
      <p:pic>
        <p:nvPicPr>
          <p:cNvPr id="19" name="Picture 18"/>
          <p:cNvPicPr>
            <a:picLocks noChangeAspect="1"/>
          </p:cNvPicPr>
          <p:nvPr/>
        </p:nvPicPr>
        <p:blipFill>
          <a:blip r:embed="rId7"/>
          <a:stretch>
            <a:fillRect/>
          </a:stretch>
        </p:blipFill>
        <p:spPr>
          <a:xfrm>
            <a:off x="365797" y="5046257"/>
            <a:ext cx="2188910" cy="1650018"/>
          </a:xfrm>
          <a:prstGeom prst="rect">
            <a:avLst/>
          </a:prstGeom>
        </p:spPr>
      </p:pic>
      <p:sp>
        <p:nvSpPr>
          <p:cNvPr id="21" name="TextBox 20"/>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cs typeface="Arial" panose="020B0604020202020204" pitchFamily="34" charset="0"/>
              </a:rPr>
              <a:t>National Academies’ </a:t>
            </a:r>
            <a:r>
              <a:rPr lang="en-US" sz="1200" i="1" dirty="0" smtClean="0">
                <a:solidFill>
                  <a:schemeClr val="bg1">
                    <a:lumMod val="95000"/>
                  </a:schemeClr>
                </a:solidFill>
                <a:cs typeface="Arial" panose="020B0604020202020204" pitchFamily="34" charset="0"/>
              </a:rPr>
              <a:t>CMMR Committee Meeting March 6-7, 2017</a:t>
            </a:r>
            <a:endParaRPr lang="en-US" sz="1200" i="1" dirty="0">
              <a:solidFill>
                <a:schemeClr val="bg1">
                  <a:lumMod val="95000"/>
                </a:schemeClr>
              </a:solidFill>
              <a:cs typeface="Arial" panose="020B0604020202020204" pitchFamily="34" charset="0"/>
            </a:endParaRPr>
          </a:p>
        </p:txBody>
      </p:sp>
    </p:spTree>
    <p:extLst>
      <p:ext uri="{BB962C8B-B14F-4D97-AF65-F5344CB8AC3E}">
        <p14:creationId xmlns:p14="http://schemas.microsoft.com/office/powerpoint/2010/main" val="1464357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87362" y="5698654"/>
            <a:ext cx="4856932" cy="106964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hape 42"/>
          <p:cNvSpPr/>
          <p:nvPr/>
        </p:nvSpPr>
        <p:spPr>
          <a:xfrm>
            <a:off x="256237" y="1481089"/>
            <a:ext cx="8785295" cy="88178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l" defTabSz="457200" rtl="0" hangingPunct="0">
              <a:lnSpc>
                <a:spcPct val="90000"/>
              </a:lnSpc>
              <a:defRPr sz="1900">
                <a:solidFill>
                  <a:srgbClr val="1D3F7B"/>
                </a:solidFill>
                <a:latin typeface="Avenir Roman"/>
                <a:ea typeface="Avenir Roman"/>
                <a:cs typeface="Avenir Roman"/>
                <a:sym typeface="Avenir Roman"/>
              </a:defRPr>
            </a:pPr>
            <a:r>
              <a:rPr sz="1900" dirty="0">
                <a:solidFill>
                  <a:srgbClr val="1D3F7B"/>
                </a:solidFill>
                <a:latin typeface="Avenir Roman"/>
                <a:ea typeface="Avenir Roman"/>
                <a:cs typeface="Avenir Roman"/>
                <a:sym typeface="Avenir Roman"/>
              </a:rPr>
              <a:t>2D chalcogenide monolayers, surfaces and interfaces are emerging as </a:t>
            </a:r>
            <a:r>
              <a:rPr sz="1900" dirty="0" smtClean="0">
                <a:solidFill>
                  <a:srgbClr val="1D3F7B"/>
                </a:solidFill>
                <a:latin typeface="Avenir Roman"/>
                <a:ea typeface="Avenir Roman"/>
                <a:cs typeface="Avenir Roman"/>
                <a:sym typeface="Avenir Roman"/>
              </a:rPr>
              <a:t>a</a:t>
            </a:r>
            <a:r>
              <a:rPr lang="en-US" sz="1900" dirty="0" smtClean="0">
                <a:solidFill>
                  <a:srgbClr val="1D3F7B"/>
                </a:solidFill>
                <a:latin typeface="Avenir Roman"/>
                <a:ea typeface="Avenir Roman"/>
                <a:cs typeface="Avenir Roman"/>
                <a:sym typeface="Avenir Roman"/>
              </a:rPr>
              <a:t> </a:t>
            </a:r>
            <a:r>
              <a:rPr sz="1900" dirty="0" smtClean="0">
                <a:solidFill>
                  <a:srgbClr val="1D3F7B"/>
                </a:solidFill>
                <a:latin typeface="Avenir Roman"/>
                <a:ea typeface="Avenir Roman"/>
                <a:cs typeface="Avenir Roman"/>
                <a:sym typeface="Avenir Roman"/>
              </a:rPr>
              <a:t>compelling </a:t>
            </a:r>
            <a:r>
              <a:rPr sz="1900" dirty="0">
                <a:solidFill>
                  <a:srgbClr val="1D3F7B"/>
                </a:solidFill>
                <a:latin typeface="Avenir Roman"/>
                <a:ea typeface="Avenir Roman"/>
                <a:cs typeface="Avenir Roman"/>
                <a:sym typeface="Avenir Roman"/>
              </a:rPr>
              <a:t>class of systems with transformative new science that can be </a:t>
            </a:r>
            <a:r>
              <a:rPr lang="en-US" sz="1900" dirty="0" smtClean="0">
                <a:solidFill>
                  <a:srgbClr val="1D3F7B"/>
                </a:solidFill>
                <a:latin typeface="Avenir Roman"/>
                <a:ea typeface="Avenir Roman"/>
                <a:cs typeface="Avenir Roman"/>
                <a:sym typeface="Avenir Roman"/>
              </a:rPr>
              <a:t>h</a:t>
            </a:r>
            <a:r>
              <a:rPr sz="1900" dirty="0" smtClean="0">
                <a:solidFill>
                  <a:srgbClr val="1D3F7B"/>
                </a:solidFill>
                <a:latin typeface="Avenir Roman"/>
                <a:ea typeface="Avenir Roman"/>
                <a:cs typeface="Avenir Roman"/>
                <a:sym typeface="Avenir Roman"/>
              </a:rPr>
              <a:t>arnessed </a:t>
            </a:r>
            <a:r>
              <a:rPr sz="1900" dirty="0">
                <a:solidFill>
                  <a:srgbClr val="1D3F7B"/>
                </a:solidFill>
                <a:latin typeface="Avenir Roman"/>
                <a:ea typeface="Avenir Roman"/>
                <a:cs typeface="Avenir Roman"/>
                <a:sym typeface="Avenir Roman"/>
              </a:rPr>
              <a:t>for novel device technologies in next-generation electronics. </a:t>
            </a:r>
            <a:endParaRPr lang="en-US" sz="1900" dirty="0" smtClean="0">
              <a:solidFill>
                <a:srgbClr val="1D3F7B"/>
              </a:solidFill>
              <a:latin typeface="Avenir Roman"/>
              <a:ea typeface="Avenir Roman"/>
              <a:cs typeface="Avenir Roman"/>
              <a:sym typeface="Avenir Roman"/>
            </a:endParaRPr>
          </a:p>
        </p:txBody>
      </p:sp>
      <p:pic>
        <p:nvPicPr>
          <p:cNvPr id="4" name="image14-filtered.png"/>
          <p:cNvPicPr>
            <a:picLocks noChangeAspect="1"/>
          </p:cNvPicPr>
          <p:nvPr/>
        </p:nvPicPr>
        <p:blipFill>
          <a:blip r:embed="rId2">
            <a:extLst/>
          </a:blip>
          <a:stretch>
            <a:fillRect/>
          </a:stretch>
        </p:blipFill>
        <p:spPr>
          <a:xfrm>
            <a:off x="326149" y="2398500"/>
            <a:ext cx="4489166" cy="3237455"/>
          </a:xfrm>
          <a:prstGeom prst="rect">
            <a:avLst/>
          </a:prstGeom>
          <a:ln w="12700">
            <a:miter lim="400000"/>
          </a:ln>
        </p:spPr>
      </p:pic>
      <p:pic>
        <p:nvPicPr>
          <p:cNvPr id="5" name="PS_HOR_RGB_2C.png"/>
          <p:cNvPicPr>
            <a:picLocks noChangeAspect="1"/>
          </p:cNvPicPr>
          <p:nvPr/>
        </p:nvPicPr>
        <p:blipFill>
          <a:blip r:embed="rId3">
            <a:extLst/>
          </a:blip>
          <a:srcRect l="9090" t="22238" r="9148" b="21350"/>
          <a:stretch>
            <a:fillRect/>
          </a:stretch>
        </p:blipFill>
        <p:spPr>
          <a:xfrm>
            <a:off x="5477652" y="273526"/>
            <a:ext cx="1795116" cy="567147"/>
          </a:xfrm>
          <a:prstGeom prst="rect">
            <a:avLst/>
          </a:prstGeom>
          <a:ln w="12700">
            <a:miter lim="400000"/>
          </a:ln>
        </p:spPr>
      </p:pic>
      <p:grpSp>
        <p:nvGrpSpPr>
          <p:cNvPr id="6" name="Group 55"/>
          <p:cNvGrpSpPr/>
          <p:nvPr/>
        </p:nvGrpSpPr>
        <p:grpSpPr>
          <a:xfrm>
            <a:off x="5027332" y="3710269"/>
            <a:ext cx="4080245" cy="2355064"/>
            <a:chOff x="-64210" y="-631793"/>
            <a:chExt cx="6626691" cy="4010902"/>
          </a:xfrm>
        </p:grpSpPr>
        <p:sp>
          <p:nvSpPr>
            <p:cNvPr id="7" name="Shape 46"/>
            <p:cNvSpPr/>
            <p:nvPr/>
          </p:nvSpPr>
          <p:spPr>
            <a:xfrm>
              <a:off x="1529116" y="-631793"/>
              <a:ext cx="3681239" cy="13069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p>
              <a:pPr marL="0" marR="0" lvl="0" indent="0" algn="ctr" defTabSz="584200" rtl="0" eaLnBrk="1" fontAlgn="auto" latinLnBrk="0" hangingPunct="0">
                <a:lnSpc>
                  <a:spcPct val="90000"/>
                </a:lnSpc>
                <a:spcBef>
                  <a:spcPts val="0"/>
                </a:spcBef>
                <a:spcAft>
                  <a:spcPts val="0"/>
                </a:spcAft>
                <a:buClrTx/>
                <a:buSzTx/>
                <a:buFontTx/>
                <a:buNone/>
                <a:tabLst/>
                <a:defRPr sz="1700">
                  <a:solidFill>
                    <a:srgbClr val="1D3F7B"/>
                  </a:solidFill>
                  <a:latin typeface="Avenir Heavy"/>
                  <a:ea typeface="Avenir Heavy"/>
                  <a:cs typeface="Avenir Heavy"/>
                  <a:sym typeface="Avenir Heavy"/>
                </a:defRPr>
              </a:pPr>
              <a:r>
                <a:rPr kumimoji="0" sz="1600" b="1" i="0" u="none" strike="noStrike" kern="0" cap="none" spc="0" normalizeH="0" baseline="0" noProof="0" dirty="0">
                  <a:ln>
                    <a:noFill/>
                  </a:ln>
                  <a:solidFill>
                    <a:srgbClr val="1D3F7B"/>
                  </a:solidFill>
                  <a:effectLst/>
                  <a:uLnTx/>
                  <a:uFillTx/>
                  <a:latin typeface="Avenir Heavy"/>
                  <a:ea typeface="Avenir Heavy"/>
                  <a:cs typeface="Avenir Heavy"/>
                  <a:sym typeface="Avenir Heavy"/>
                </a:rPr>
                <a:t>Hybrid MBE</a:t>
              </a:r>
            </a:p>
            <a:p>
              <a:pPr marL="0" marR="0" lvl="0" indent="0" algn="ctr" defTabSz="584200" rtl="0" eaLnBrk="1" fontAlgn="auto" latinLnBrk="0" hangingPunct="0">
                <a:lnSpc>
                  <a:spcPct val="90000"/>
                </a:lnSpc>
                <a:spcBef>
                  <a:spcPts val="0"/>
                </a:spcBef>
                <a:spcAft>
                  <a:spcPts val="0"/>
                </a:spcAft>
                <a:buClrTx/>
                <a:buSzTx/>
                <a:buFontTx/>
                <a:buNone/>
                <a:tabLst/>
                <a:defRPr sz="1700">
                  <a:solidFill>
                    <a:srgbClr val="1D3F7B"/>
                  </a:solidFill>
                  <a:latin typeface="Avenir Heavy"/>
                  <a:ea typeface="Avenir Heavy"/>
                  <a:cs typeface="Avenir Heavy"/>
                  <a:sym typeface="Avenir Heavy"/>
                </a:defRPr>
              </a:pPr>
              <a:r>
                <a:rPr kumimoji="0" sz="1600" b="1" i="0" u="none" strike="noStrike" kern="0" cap="none" spc="0" normalizeH="0" baseline="0" noProof="0" dirty="0">
                  <a:ln>
                    <a:noFill/>
                  </a:ln>
                  <a:solidFill>
                    <a:srgbClr val="1D3F7B"/>
                  </a:solidFill>
                  <a:effectLst/>
                  <a:uLnTx/>
                  <a:uFillTx/>
                  <a:latin typeface="Avenir Heavy"/>
                  <a:ea typeface="Avenir Heavy"/>
                  <a:cs typeface="Avenir Heavy"/>
                  <a:sym typeface="Avenir Heavy"/>
                </a:rPr>
                <a:t>Chalcogenide MOCVD</a:t>
              </a:r>
            </a:p>
            <a:p>
              <a:pPr marL="0" marR="0" lvl="0" indent="0" algn="ctr" defTabSz="584200" rtl="0" eaLnBrk="1" fontAlgn="auto" latinLnBrk="0" hangingPunct="0">
                <a:lnSpc>
                  <a:spcPct val="90000"/>
                </a:lnSpc>
                <a:spcBef>
                  <a:spcPts val="0"/>
                </a:spcBef>
                <a:spcAft>
                  <a:spcPts val="0"/>
                </a:spcAft>
                <a:buClrTx/>
                <a:buSzTx/>
                <a:buFontTx/>
                <a:buNone/>
                <a:tabLst/>
                <a:defRPr sz="1700">
                  <a:solidFill>
                    <a:srgbClr val="1D3F7B"/>
                  </a:solidFill>
                  <a:latin typeface="Avenir Heavy"/>
                  <a:ea typeface="Avenir Heavy"/>
                  <a:cs typeface="Avenir Heavy"/>
                  <a:sym typeface="Avenir Heavy"/>
                </a:defRPr>
              </a:pPr>
              <a:r>
                <a:rPr kumimoji="0" sz="1600" b="1" i="0" u="none" strike="noStrike" kern="0" cap="none" spc="0" normalizeH="0" baseline="0" noProof="0" dirty="0">
                  <a:ln>
                    <a:noFill/>
                  </a:ln>
                  <a:solidFill>
                    <a:srgbClr val="1D3F7B"/>
                  </a:solidFill>
                  <a:effectLst/>
                  <a:uLnTx/>
                  <a:uFillTx/>
                  <a:latin typeface="Avenir Heavy"/>
                  <a:ea typeface="Avenir Heavy"/>
                  <a:cs typeface="Avenir Heavy"/>
                  <a:sym typeface="Avenir Heavy"/>
                </a:rPr>
                <a:t>CVT, Bridgman</a:t>
              </a:r>
            </a:p>
          </p:txBody>
        </p:sp>
        <p:sp>
          <p:nvSpPr>
            <p:cNvPr id="8" name="Shape 47"/>
            <p:cNvSpPr/>
            <p:nvPr/>
          </p:nvSpPr>
          <p:spPr>
            <a:xfrm>
              <a:off x="457560" y="1694765"/>
              <a:ext cx="1887483" cy="16843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t">
              <a:spAutoFit/>
            </a:bodyPr>
            <a:lstStyle/>
            <a:p>
              <a:pPr marL="0" marR="0" lvl="0" indent="0" algn="ctr" defTabSz="584200" rtl="0" eaLnBrk="1" fontAlgn="auto" latinLnBrk="0" hangingPunct="0">
                <a:lnSpc>
                  <a:spcPct val="90000"/>
                </a:lnSpc>
                <a:spcBef>
                  <a:spcPts val="0"/>
                </a:spcBef>
                <a:spcAft>
                  <a:spcPts val="0"/>
                </a:spcAft>
                <a:buClrTx/>
                <a:buSzTx/>
                <a:buFontTx/>
                <a:buNone/>
                <a:tabLst/>
                <a:defRPr sz="1700">
                  <a:solidFill>
                    <a:srgbClr val="1D3F7B"/>
                  </a:solidFill>
                  <a:latin typeface="Avenir Heavy"/>
                  <a:ea typeface="Avenir Heavy"/>
                  <a:cs typeface="Avenir Heavy"/>
                  <a:sym typeface="Avenir Heavy"/>
                </a:defRPr>
              </a:pPr>
              <a:r>
                <a:rPr kumimoji="0" sz="1600" b="1" i="0" u="none" strike="noStrike" kern="0" cap="none" spc="0" normalizeH="0" baseline="0" noProof="0" dirty="0">
                  <a:ln>
                    <a:noFill/>
                  </a:ln>
                  <a:solidFill>
                    <a:srgbClr val="1D3F7B"/>
                  </a:solidFill>
                  <a:effectLst/>
                  <a:uLnTx/>
                  <a:uFillTx/>
                  <a:latin typeface="Avenir Heavy"/>
                  <a:ea typeface="Avenir Heavy"/>
                  <a:cs typeface="Avenir Heavy"/>
                  <a:sym typeface="Avenir Heavy"/>
                </a:rPr>
                <a:t>STM/AFM</a:t>
              </a:r>
            </a:p>
            <a:p>
              <a:pPr marL="0" marR="0" lvl="0" indent="0" algn="ctr" defTabSz="584200" rtl="0" eaLnBrk="1" fontAlgn="auto" latinLnBrk="0" hangingPunct="0">
                <a:lnSpc>
                  <a:spcPct val="90000"/>
                </a:lnSpc>
                <a:spcBef>
                  <a:spcPts val="0"/>
                </a:spcBef>
                <a:spcAft>
                  <a:spcPts val="0"/>
                </a:spcAft>
                <a:buClrTx/>
                <a:buSzTx/>
                <a:buFontTx/>
                <a:buNone/>
                <a:tabLst/>
                <a:defRPr sz="1700">
                  <a:solidFill>
                    <a:srgbClr val="1D3F7B"/>
                  </a:solidFill>
                  <a:latin typeface="Avenir Heavy"/>
                  <a:ea typeface="Avenir Heavy"/>
                  <a:cs typeface="Avenir Heavy"/>
                  <a:sym typeface="Avenir Heavy"/>
                </a:defRPr>
              </a:pPr>
              <a:r>
                <a:rPr kumimoji="0" sz="1600" b="1" i="0" u="none" strike="noStrike" kern="0" cap="none" spc="0" normalizeH="0" baseline="0" noProof="0" dirty="0">
                  <a:ln>
                    <a:noFill/>
                  </a:ln>
                  <a:solidFill>
                    <a:srgbClr val="1D3F7B"/>
                  </a:solidFill>
                  <a:effectLst/>
                  <a:uLnTx/>
                  <a:uFillTx/>
                  <a:latin typeface="Avenir Heavy"/>
                  <a:ea typeface="Avenir Heavy"/>
                  <a:cs typeface="Avenir Heavy"/>
                  <a:sym typeface="Avenir Heavy"/>
                </a:rPr>
                <a:t>ARPES</a:t>
              </a:r>
            </a:p>
            <a:p>
              <a:pPr marL="0" marR="0" lvl="0" indent="0" algn="ctr" defTabSz="584200" rtl="0" eaLnBrk="1" fontAlgn="auto" latinLnBrk="0" hangingPunct="0">
                <a:lnSpc>
                  <a:spcPct val="90000"/>
                </a:lnSpc>
                <a:spcBef>
                  <a:spcPts val="0"/>
                </a:spcBef>
                <a:spcAft>
                  <a:spcPts val="0"/>
                </a:spcAft>
                <a:buClrTx/>
                <a:buSzTx/>
                <a:buFontTx/>
                <a:buNone/>
                <a:tabLst/>
                <a:defRPr sz="1700">
                  <a:solidFill>
                    <a:srgbClr val="1D3F7B"/>
                  </a:solidFill>
                  <a:latin typeface="Avenir Heavy"/>
                  <a:ea typeface="Avenir Heavy"/>
                  <a:cs typeface="Avenir Heavy"/>
                  <a:sym typeface="Avenir Heavy"/>
                </a:defRPr>
              </a:pPr>
              <a:r>
                <a:rPr kumimoji="0" sz="1600" b="1" i="0" u="none" strike="noStrike" kern="0" cap="none" spc="0" normalizeH="0" baseline="0" noProof="0" dirty="0">
                  <a:ln>
                    <a:noFill/>
                  </a:ln>
                  <a:solidFill>
                    <a:srgbClr val="1D3F7B"/>
                  </a:solidFill>
                  <a:effectLst/>
                  <a:uLnTx/>
                  <a:uFillTx/>
                  <a:latin typeface="Avenir Heavy"/>
                  <a:ea typeface="Avenir Heavy"/>
                  <a:cs typeface="Avenir Heavy"/>
                  <a:sym typeface="Avenir Heavy"/>
                </a:rPr>
                <a:t>4-probe</a:t>
              </a:r>
            </a:p>
            <a:p>
              <a:pPr marL="0" marR="0" lvl="0" indent="0" algn="ctr" defTabSz="584200" rtl="0" eaLnBrk="1" fontAlgn="auto" latinLnBrk="0" hangingPunct="0">
                <a:lnSpc>
                  <a:spcPct val="90000"/>
                </a:lnSpc>
                <a:spcBef>
                  <a:spcPts val="0"/>
                </a:spcBef>
                <a:spcAft>
                  <a:spcPts val="0"/>
                </a:spcAft>
                <a:buClrTx/>
                <a:buSzTx/>
                <a:buFontTx/>
                <a:buNone/>
                <a:tabLst/>
                <a:defRPr sz="1700">
                  <a:solidFill>
                    <a:srgbClr val="1D3F7B"/>
                  </a:solidFill>
                  <a:latin typeface="Avenir Heavy"/>
                  <a:ea typeface="Avenir Heavy"/>
                  <a:cs typeface="Avenir Heavy"/>
                  <a:sym typeface="Avenir Heavy"/>
                </a:defRPr>
              </a:pPr>
              <a:r>
                <a:rPr kumimoji="0" sz="1600" b="1" i="0" u="none" strike="noStrike" kern="0" cap="none" spc="0" normalizeH="0" baseline="0" noProof="0" dirty="0">
                  <a:ln>
                    <a:noFill/>
                  </a:ln>
                  <a:solidFill>
                    <a:srgbClr val="1D3F7B"/>
                  </a:solidFill>
                  <a:effectLst/>
                  <a:uLnTx/>
                  <a:uFillTx/>
                  <a:latin typeface="Avenir Heavy"/>
                  <a:ea typeface="Avenir Heavy"/>
                  <a:cs typeface="Avenir Heavy"/>
                  <a:sym typeface="Avenir Heavy"/>
                </a:rPr>
                <a:t>Raman, PL</a:t>
              </a:r>
            </a:p>
          </p:txBody>
        </p:sp>
        <p:sp>
          <p:nvSpPr>
            <p:cNvPr id="9" name="Shape 48"/>
            <p:cNvSpPr/>
            <p:nvPr/>
          </p:nvSpPr>
          <p:spPr>
            <a:xfrm>
              <a:off x="4245333" y="1688402"/>
              <a:ext cx="2093152" cy="16843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t">
              <a:spAutoFit/>
            </a:bodyPr>
            <a:lstStyle/>
            <a:p>
              <a:pPr marL="0" marR="0" lvl="0" indent="0" algn="ctr" defTabSz="584200" rtl="0" eaLnBrk="1" fontAlgn="auto" latinLnBrk="0" hangingPunct="0">
                <a:lnSpc>
                  <a:spcPct val="90000"/>
                </a:lnSpc>
                <a:spcBef>
                  <a:spcPts val="0"/>
                </a:spcBef>
                <a:spcAft>
                  <a:spcPts val="0"/>
                </a:spcAft>
                <a:buClrTx/>
                <a:buSzTx/>
                <a:buFontTx/>
                <a:buNone/>
                <a:tabLst/>
                <a:defRPr sz="1700">
                  <a:solidFill>
                    <a:srgbClr val="1D3F7B"/>
                  </a:solidFill>
                  <a:latin typeface="Avenir Heavy"/>
                  <a:ea typeface="Avenir Heavy"/>
                  <a:cs typeface="Avenir Heavy"/>
                  <a:sym typeface="Avenir Heavy"/>
                </a:defRPr>
              </a:pPr>
              <a:r>
                <a:rPr kumimoji="0" sz="1600" b="1" i="0" u="none" strike="noStrike" kern="0" cap="none" spc="0" normalizeH="0" baseline="0" noProof="0" dirty="0">
                  <a:ln>
                    <a:noFill/>
                  </a:ln>
                  <a:solidFill>
                    <a:srgbClr val="1D3F7B"/>
                  </a:solidFill>
                  <a:effectLst/>
                  <a:uLnTx/>
                  <a:uFillTx/>
                  <a:latin typeface="Avenir Heavy"/>
                  <a:ea typeface="Avenir Heavy"/>
                  <a:cs typeface="Avenir Heavy"/>
                  <a:sym typeface="Avenir Heavy"/>
                </a:rPr>
                <a:t>DFT</a:t>
              </a:r>
            </a:p>
            <a:p>
              <a:pPr marL="0" marR="0" lvl="0" indent="0" algn="ctr" defTabSz="584200" rtl="0" eaLnBrk="1" fontAlgn="auto" latinLnBrk="0" hangingPunct="0">
                <a:lnSpc>
                  <a:spcPct val="90000"/>
                </a:lnSpc>
                <a:spcBef>
                  <a:spcPts val="0"/>
                </a:spcBef>
                <a:spcAft>
                  <a:spcPts val="0"/>
                </a:spcAft>
                <a:buClrTx/>
                <a:buSzTx/>
                <a:buFontTx/>
                <a:buNone/>
                <a:tabLst/>
                <a:defRPr sz="1700">
                  <a:solidFill>
                    <a:srgbClr val="1D3F7B"/>
                  </a:solidFill>
                  <a:latin typeface="Avenir Heavy"/>
                  <a:ea typeface="Avenir Heavy"/>
                  <a:cs typeface="Avenir Heavy"/>
                  <a:sym typeface="Avenir Heavy"/>
                </a:defRPr>
              </a:pPr>
              <a:r>
                <a:rPr kumimoji="0" sz="1600" b="1" i="0" u="none" strike="noStrike" kern="0" cap="none" spc="0" normalizeH="0" baseline="0" noProof="0" dirty="0">
                  <a:ln>
                    <a:noFill/>
                  </a:ln>
                  <a:solidFill>
                    <a:srgbClr val="1D3F7B"/>
                  </a:solidFill>
                  <a:effectLst/>
                  <a:uLnTx/>
                  <a:uFillTx/>
                  <a:latin typeface="Avenir Heavy"/>
                  <a:ea typeface="Avenir Heavy"/>
                  <a:cs typeface="Avenir Heavy"/>
                  <a:sym typeface="Avenir Heavy"/>
                </a:rPr>
                <a:t>Reactive FF</a:t>
              </a:r>
            </a:p>
            <a:p>
              <a:pPr marL="0" marR="0" lvl="0" indent="0" algn="ctr" defTabSz="584200" rtl="0" eaLnBrk="1" fontAlgn="auto" latinLnBrk="0" hangingPunct="0">
                <a:lnSpc>
                  <a:spcPct val="90000"/>
                </a:lnSpc>
                <a:spcBef>
                  <a:spcPts val="0"/>
                </a:spcBef>
                <a:spcAft>
                  <a:spcPts val="0"/>
                </a:spcAft>
                <a:buClrTx/>
                <a:buSzTx/>
                <a:buFontTx/>
                <a:buNone/>
                <a:tabLst/>
                <a:defRPr sz="1700">
                  <a:solidFill>
                    <a:srgbClr val="1D3F7B"/>
                  </a:solidFill>
                  <a:latin typeface="Avenir Heavy"/>
                  <a:ea typeface="Avenir Heavy"/>
                  <a:cs typeface="Avenir Heavy"/>
                  <a:sym typeface="Avenir Heavy"/>
                </a:defRPr>
              </a:pPr>
              <a:r>
                <a:rPr kumimoji="0" sz="1600" b="1" i="0" u="none" strike="noStrike" kern="0" cap="none" spc="0" normalizeH="0" baseline="0" noProof="0" dirty="0">
                  <a:ln>
                    <a:noFill/>
                  </a:ln>
                  <a:solidFill>
                    <a:srgbClr val="1D3F7B"/>
                  </a:solidFill>
                  <a:effectLst/>
                  <a:uLnTx/>
                  <a:uFillTx/>
                  <a:latin typeface="Avenir Heavy"/>
                  <a:ea typeface="Avenir Heavy"/>
                  <a:cs typeface="Avenir Heavy"/>
                  <a:sym typeface="Avenir Heavy"/>
                </a:rPr>
                <a:t>Monte Carlo</a:t>
              </a:r>
            </a:p>
            <a:p>
              <a:pPr marL="0" marR="0" lvl="0" indent="0" algn="ctr" defTabSz="584200" rtl="0" eaLnBrk="1" fontAlgn="auto" latinLnBrk="0" hangingPunct="0">
                <a:lnSpc>
                  <a:spcPct val="90000"/>
                </a:lnSpc>
                <a:spcBef>
                  <a:spcPts val="0"/>
                </a:spcBef>
                <a:spcAft>
                  <a:spcPts val="0"/>
                </a:spcAft>
                <a:buClrTx/>
                <a:buSzTx/>
                <a:buFontTx/>
                <a:buNone/>
                <a:tabLst/>
                <a:defRPr sz="1700">
                  <a:solidFill>
                    <a:srgbClr val="1D3F7B"/>
                  </a:solidFill>
                  <a:latin typeface="Avenir Heavy"/>
                  <a:ea typeface="Avenir Heavy"/>
                  <a:cs typeface="Avenir Heavy"/>
                  <a:sym typeface="Avenir Heavy"/>
                </a:defRPr>
              </a:pPr>
              <a:r>
                <a:rPr kumimoji="0" sz="1600" b="1" i="0" u="none" strike="noStrike" kern="0" cap="none" spc="0" normalizeH="0" baseline="0" noProof="0" dirty="0">
                  <a:ln>
                    <a:noFill/>
                  </a:ln>
                  <a:solidFill>
                    <a:srgbClr val="1D3F7B"/>
                  </a:solidFill>
                  <a:effectLst/>
                  <a:uLnTx/>
                  <a:uFillTx/>
                  <a:latin typeface="Avenir Heavy"/>
                  <a:ea typeface="Avenir Heavy"/>
                  <a:cs typeface="Avenir Heavy"/>
                  <a:sym typeface="Avenir Heavy"/>
                </a:rPr>
                <a:t>Phase field</a:t>
              </a:r>
            </a:p>
          </p:txBody>
        </p:sp>
        <p:sp>
          <p:nvSpPr>
            <p:cNvPr id="10" name="Shape 49"/>
            <p:cNvSpPr/>
            <p:nvPr/>
          </p:nvSpPr>
          <p:spPr>
            <a:xfrm flipH="1" flipV="1">
              <a:off x="4047247" y="808959"/>
              <a:ext cx="559012" cy="813012"/>
            </a:xfrm>
            <a:prstGeom prst="line">
              <a:avLst/>
            </a:prstGeom>
            <a:noFill/>
            <a:ln w="38100" cap="flat">
              <a:solidFill>
                <a:srgbClr val="B08E3D"/>
              </a:solidFill>
              <a:prstDash val="solid"/>
              <a:miter lim="400000"/>
              <a:headEnd type="triangle" w="med" len="med"/>
              <a:tailEnd type="triangle"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rgbClr val="000000"/>
                </a:solidFill>
                <a:effectLst/>
                <a:uLnTx/>
                <a:uFillTx/>
                <a:latin typeface="Helvetica Light"/>
                <a:sym typeface="Helvetica Light"/>
              </a:endParaRPr>
            </a:p>
          </p:txBody>
        </p:sp>
        <p:sp>
          <p:nvSpPr>
            <p:cNvPr id="11" name="Shape 50"/>
            <p:cNvSpPr/>
            <p:nvPr/>
          </p:nvSpPr>
          <p:spPr>
            <a:xfrm flipH="1" flipV="1">
              <a:off x="2340158" y="1929317"/>
              <a:ext cx="1913517" cy="2"/>
            </a:xfrm>
            <a:prstGeom prst="line">
              <a:avLst/>
            </a:prstGeom>
            <a:noFill/>
            <a:ln w="38100" cap="flat">
              <a:solidFill>
                <a:srgbClr val="B08E3D"/>
              </a:solidFill>
              <a:prstDash val="solid"/>
              <a:miter lim="400000"/>
              <a:headEnd type="triangle" w="med" len="med"/>
              <a:tailEnd type="triangle"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rgbClr val="000000"/>
                </a:solidFill>
                <a:effectLst/>
                <a:uLnTx/>
                <a:uFillTx/>
                <a:latin typeface="Helvetica Light"/>
                <a:sym typeface="Helvetica Light"/>
              </a:endParaRPr>
            </a:p>
          </p:txBody>
        </p:sp>
        <p:sp>
          <p:nvSpPr>
            <p:cNvPr id="12" name="Shape 51"/>
            <p:cNvSpPr/>
            <p:nvPr/>
          </p:nvSpPr>
          <p:spPr>
            <a:xfrm>
              <a:off x="4633007" y="620896"/>
              <a:ext cx="1929474" cy="9085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b">
              <a:spAutoFit/>
            </a:bodyPr>
            <a:lstStyle>
              <a:lvl1pPr>
                <a:defRPr sz="1700" i="1">
                  <a:solidFill>
                    <a:srgbClr val="B08E3D"/>
                  </a:solidFill>
                  <a:latin typeface="Avenir Medium"/>
                  <a:ea typeface="Avenir Medium"/>
                  <a:cs typeface="Avenir Medium"/>
                  <a:sym typeface="Avenir Medium"/>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sz="1400" b="1" i="1" u="none" strike="noStrike" kern="0" cap="none" spc="0" normalizeH="0" baseline="0" noProof="0" dirty="0">
                  <a:ln>
                    <a:noFill/>
                  </a:ln>
                  <a:solidFill>
                    <a:srgbClr val="B08E3D"/>
                  </a:solidFill>
                  <a:effectLst/>
                  <a:uLnTx/>
                  <a:uFillTx/>
                  <a:latin typeface="Avenir Medium"/>
                  <a:sym typeface="Avenir Medium"/>
                </a:rPr>
                <a:t>insights into growth</a:t>
              </a:r>
            </a:p>
          </p:txBody>
        </p:sp>
        <p:sp>
          <p:nvSpPr>
            <p:cNvPr id="13" name="Shape 52"/>
            <p:cNvSpPr/>
            <p:nvPr/>
          </p:nvSpPr>
          <p:spPr>
            <a:xfrm>
              <a:off x="-64210" y="442744"/>
              <a:ext cx="2052010" cy="9085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b">
              <a:spAutoFit/>
            </a:bodyPr>
            <a:lstStyle>
              <a:lvl1pPr>
                <a:defRPr sz="1700" i="1">
                  <a:solidFill>
                    <a:srgbClr val="B08E3D"/>
                  </a:solidFill>
                  <a:latin typeface="Avenir Medium"/>
                  <a:ea typeface="Avenir Medium"/>
                  <a:cs typeface="Avenir Medium"/>
                  <a:sym typeface="Avenir Medium"/>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1400" b="1" i="1" u="none" strike="noStrike" kern="0" cap="none" spc="0" normalizeH="0" baseline="0" noProof="0" dirty="0" smtClean="0">
                  <a:ln>
                    <a:noFill/>
                  </a:ln>
                  <a:solidFill>
                    <a:srgbClr val="B08E3D"/>
                  </a:solidFill>
                  <a:effectLst/>
                  <a:uLnTx/>
                  <a:uFillTx/>
                  <a:latin typeface="Avenir Medium"/>
                  <a:sym typeface="Avenir Medium"/>
                </a:rPr>
                <a:t>I</a:t>
              </a:r>
              <a:r>
                <a:rPr kumimoji="0" sz="1400" b="1" i="1" u="none" strike="noStrike" kern="0" cap="none" spc="0" normalizeH="0" baseline="0" noProof="0" dirty="0" smtClean="0">
                  <a:ln>
                    <a:noFill/>
                  </a:ln>
                  <a:solidFill>
                    <a:srgbClr val="B08E3D"/>
                  </a:solidFill>
                  <a:effectLst/>
                  <a:uLnTx/>
                  <a:uFillTx/>
                  <a:latin typeface="Avenir Medium"/>
                  <a:sym typeface="Avenir Medium"/>
                </a:rPr>
                <a:t>n</a:t>
              </a:r>
              <a:r>
                <a:rPr kumimoji="0" lang="en-US" sz="1400" b="1" i="1" u="none" strike="noStrike" kern="0" cap="none" spc="0" normalizeH="0" baseline="0" noProof="0" dirty="0" smtClean="0">
                  <a:ln>
                    <a:noFill/>
                  </a:ln>
                  <a:solidFill>
                    <a:srgbClr val="B08E3D"/>
                  </a:solidFill>
                  <a:effectLst/>
                  <a:uLnTx/>
                  <a:uFillTx/>
                  <a:latin typeface="Avenir Medium"/>
                  <a:sym typeface="Avenir Medium"/>
                </a:rPr>
                <a:t>-</a:t>
              </a:r>
              <a:r>
                <a:rPr kumimoji="0" sz="1400" b="1" i="1" u="none" strike="noStrike" kern="0" cap="none" spc="0" normalizeH="0" baseline="0" noProof="0" dirty="0" smtClean="0">
                  <a:ln>
                    <a:noFill/>
                  </a:ln>
                  <a:solidFill>
                    <a:srgbClr val="B08E3D"/>
                  </a:solidFill>
                  <a:effectLst/>
                  <a:uLnTx/>
                  <a:uFillTx/>
                  <a:latin typeface="Avenir Medium"/>
                  <a:sym typeface="Avenir Medium"/>
                </a:rPr>
                <a:t>situ </a:t>
              </a:r>
              <a:r>
                <a:rPr kumimoji="0" sz="1400" b="1" i="1" u="none" strike="noStrike" kern="0" cap="none" spc="0" normalizeH="0" baseline="0" noProof="0" dirty="0">
                  <a:ln>
                    <a:noFill/>
                  </a:ln>
                  <a:solidFill>
                    <a:srgbClr val="B08E3D"/>
                  </a:solidFill>
                  <a:effectLst/>
                  <a:uLnTx/>
                  <a:uFillTx/>
                  <a:latin typeface="Avenir Medium"/>
                  <a:sym typeface="Avenir Medium"/>
                </a:rPr>
                <a:t>measurement</a:t>
              </a:r>
            </a:p>
          </p:txBody>
        </p:sp>
        <p:sp>
          <p:nvSpPr>
            <p:cNvPr id="14" name="Shape 53"/>
            <p:cNvSpPr/>
            <p:nvPr/>
          </p:nvSpPr>
          <p:spPr>
            <a:xfrm>
              <a:off x="2261566" y="2120549"/>
              <a:ext cx="2033538" cy="116541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a:lnSpc>
                  <a:spcPct val="90000"/>
                </a:lnSpc>
                <a:defRPr sz="1700" i="1">
                  <a:solidFill>
                    <a:srgbClr val="B08E3D"/>
                  </a:solidFill>
                  <a:latin typeface="Avenir Medium"/>
                  <a:ea typeface="Avenir Medium"/>
                  <a:cs typeface="Avenir Medium"/>
                  <a:sym typeface="Avenir Medium"/>
                </a:defRPr>
              </a:lvl1pPr>
            </a:lstStyle>
            <a:p>
              <a:pPr marL="0" marR="0" lvl="0" indent="0" algn="l" defTabSz="584200" rtl="0" eaLnBrk="1" fontAlgn="auto" latinLnBrk="0" hangingPunct="0">
                <a:lnSpc>
                  <a:spcPct val="90000"/>
                </a:lnSpc>
                <a:spcBef>
                  <a:spcPts val="0"/>
                </a:spcBef>
                <a:spcAft>
                  <a:spcPts val="0"/>
                </a:spcAft>
                <a:buClrTx/>
                <a:buSzTx/>
                <a:buFontTx/>
                <a:buNone/>
                <a:tabLst/>
                <a:defRPr/>
              </a:pPr>
              <a:r>
                <a:rPr kumimoji="0" sz="1400" b="1" i="1" u="none" strike="noStrike" kern="0" cap="none" spc="0" normalizeH="0" baseline="0" noProof="0" dirty="0">
                  <a:ln>
                    <a:noFill/>
                  </a:ln>
                  <a:solidFill>
                    <a:srgbClr val="B08E3D"/>
                  </a:solidFill>
                  <a:effectLst/>
                  <a:uLnTx/>
                  <a:uFillTx/>
                  <a:latin typeface="Avenir Medium"/>
                  <a:sym typeface="Avenir Medium"/>
                </a:rPr>
                <a:t>characterization &amp; interpretation</a:t>
              </a:r>
            </a:p>
          </p:txBody>
        </p:sp>
        <p:sp>
          <p:nvSpPr>
            <p:cNvPr id="15" name="Shape 54"/>
            <p:cNvSpPr/>
            <p:nvPr/>
          </p:nvSpPr>
          <p:spPr>
            <a:xfrm flipV="1">
              <a:off x="1870176" y="762704"/>
              <a:ext cx="559012" cy="813012"/>
            </a:xfrm>
            <a:prstGeom prst="line">
              <a:avLst/>
            </a:prstGeom>
            <a:noFill/>
            <a:ln w="38100" cap="flat">
              <a:solidFill>
                <a:srgbClr val="B08E3D"/>
              </a:solidFill>
              <a:prstDash val="solid"/>
              <a:miter lim="400000"/>
              <a:headEnd type="triangle" w="med" len="med"/>
              <a:tailEnd type="triangle"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rgbClr val="000000"/>
                </a:solidFill>
                <a:effectLst/>
                <a:uLnTx/>
                <a:uFillTx/>
                <a:latin typeface="Helvetica Light"/>
                <a:sym typeface="Helvetica Light"/>
              </a:endParaRPr>
            </a:p>
          </p:txBody>
        </p:sp>
      </p:grpSp>
      <p:sp>
        <p:nvSpPr>
          <p:cNvPr id="16" name="Shape 57"/>
          <p:cNvSpPr/>
          <p:nvPr/>
        </p:nvSpPr>
        <p:spPr>
          <a:xfrm>
            <a:off x="-1897971" y="5854687"/>
            <a:ext cx="8983404" cy="44114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marR="44196" indent="4762" defTabSz="914400">
              <a:spcBef>
                <a:spcPts val="900"/>
              </a:spcBef>
              <a:defRPr sz="2200">
                <a:solidFill>
                  <a:srgbClr val="B08E3D"/>
                </a:solidFill>
                <a:uFill>
                  <a:solidFill>
                    <a:srgbClr val="000000"/>
                  </a:solidFill>
                </a:uFill>
                <a:latin typeface="Avenir Heavy"/>
                <a:ea typeface="Avenir Heavy"/>
                <a:cs typeface="Avenir Heavy"/>
                <a:sym typeface="Avenir Heavy"/>
              </a:defRPr>
            </a:lvl1pPr>
          </a:lstStyle>
          <a:p>
            <a:pPr marL="0" marR="44196" lvl="0" indent="4762" algn="ctr" defTabSz="914400" rtl="0" eaLnBrk="1" fontAlgn="auto" latinLnBrk="0" hangingPunct="0">
              <a:lnSpc>
                <a:spcPct val="100000"/>
              </a:lnSpc>
              <a:spcBef>
                <a:spcPts val="900"/>
              </a:spcBef>
              <a:spcAft>
                <a:spcPts val="0"/>
              </a:spcAft>
              <a:buClrTx/>
              <a:buSzTx/>
              <a:buFontTx/>
              <a:buNone/>
              <a:tabLst/>
              <a:defRPr/>
            </a:pPr>
            <a:r>
              <a:rPr kumimoji="0" lang="en-US" sz="2200" b="1" i="0" u="none" strike="noStrike" kern="0" cap="none" spc="0" normalizeH="0" baseline="0" noProof="0" dirty="0" smtClean="0">
                <a:ln>
                  <a:noFill/>
                </a:ln>
                <a:solidFill>
                  <a:srgbClr val="B08E3D"/>
                </a:solidFill>
                <a:effectLst/>
                <a:uLnTx/>
                <a:uFill>
                  <a:solidFill>
                    <a:srgbClr val="000000"/>
                  </a:solidFill>
                </a:uFill>
                <a:latin typeface="Avenir Heavy"/>
                <a:sym typeface="Avenir Heavy"/>
              </a:rPr>
              <a:t>Find the 2DCC at www.</a:t>
            </a:r>
            <a:r>
              <a:rPr kumimoji="0" sz="2200" b="1" i="0" u="none" strike="noStrike" kern="0" cap="none" spc="0" normalizeH="0" baseline="0" noProof="0" dirty="0" smtClean="0">
                <a:ln>
                  <a:noFill/>
                </a:ln>
                <a:solidFill>
                  <a:srgbClr val="B08E3D"/>
                </a:solidFill>
                <a:effectLst/>
                <a:uLnTx/>
                <a:uFill>
                  <a:solidFill>
                    <a:srgbClr val="000000"/>
                  </a:solidFill>
                </a:uFill>
                <a:latin typeface="Avenir Heavy"/>
                <a:sym typeface="Avenir Heavy"/>
              </a:rPr>
              <a:t>mip.psu.edu</a:t>
            </a:r>
            <a:endParaRPr kumimoji="0" sz="2200" b="1" i="0" u="none" strike="noStrike" kern="0" cap="none" spc="0" normalizeH="0" baseline="0" noProof="0" dirty="0">
              <a:ln>
                <a:noFill/>
              </a:ln>
              <a:solidFill>
                <a:srgbClr val="B08E3D"/>
              </a:solidFill>
              <a:effectLst/>
              <a:uLnTx/>
              <a:uFill>
                <a:solidFill>
                  <a:srgbClr val="000000"/>
                </a:solidFill>
              </a:uFill>
              <a:latin typeface="Avenir Heavy"/>
              <a:sym typeface="Avenir Heavy"/>
            </a:endParaRPr>
          </a:p>
        </p:txBody>
      </p:sp>
      <p:sp>
        <p:nvSpPr>
          <p:cNvPr id="17" name="Rectangle 16"/>
          <p:cNvSpPr/>
          <p:nvPr/>
        </p:nvSpPr>
        <p:spPr>
          <a:xfrm>
            <a:off x="5242962" y="2398500"/>
            <a:ext cx="3841499" cy="1269578"/>
          </a:xfrm>
          <a:prstGeom prst="rect">
            <a:avLst/>
          </a:prstGeom>
        </p:spPr>
        <p:txBody>
          <a:bodyPr wrap="square">
            <a:spAutoFit/>
          </a:bodyPr>
          <a:lstStyle/>
          <a:p>
            <a:pPr marL="342900" indent="-342900" algn="l" defTabSz="457200" rtl="0" hangingPunct="0">
              <a:lnSpc>
                <a:spcPct val="90000"/>
              </a:lnSpc>
              <a:buFontTx/>
              <a:buChar char="-"/>
              <a:defRPr sz="1900">
                <a:solidFill>
                  <a:srgbClr val="1D3F7B"/>
                </a:solidFill>
                <a:latin typeface="Avenir Roman"/>
                <a:ea typeface="Avenir Roman"/>
                <a:cs typeface="Avenir Roman"/>
                <a:sym typeface="Avenir Roman"/>
              </a:defRPr>
            </a:pPr>
            <a:r>
              <a:rPr lang="en-US" sz="1700" dirty="0">
                <a:solidFill>
                  <a:srgbClr val="1D3F7B"/>
                </a:solidFill>
                <a:latin typeface="Avenir Roman"/>
                <a:ea typeface="Avenir Roman"/>
                <a:cs typeface="Avenir Roman"/>
                <a:sym typeface="Avenir Roman"/>
              </a:rPr>
              <a:t>Fundamental growth processes of 2D systems</a:t>
            </a:r>
          </a:p>
          <a:p>
            <a:pPr marL="342900" indent="-342900" algn="l" defTabSz="457200" rtl="0" hangingPunct="0">
              <a:lnSpc>
                <a:spcPct val="90000"/>
              </a:lnSpc>
              <a:buFontTx/>
              <a:buChar char="-"/>
              <a:defRPr sz="1900">
                <a:solidFill>
                  <a:srgbClr val="1D3F7B"/>
                </a:solidFill>
                <a:latin typeface="Avenir Roman"/>
                <a:ea typeface="Avenir Roman"/>
                <a:cs typeface="Avenir Roman"/>
                <a:sym typeface="Avenir Roman"/>
              </a:defRPr>
            </a:pPr>
            <a:r>
              <a:rPr lang="en-US" sz="1700" dirty="0">
                <a:solidFill>
                  <a:srgbClr val="1D3F7B"/>
                </a:solidFill>
                <a:latin typeface="Avenir Roman"/>
                <a:ea typeface="Avenir Roman"/>
                <a:cs typeface="Avenir Roman"/>
                <a:sym typeface="Avenir Roman"/>
              </a:rPr>
              <a:t>Conformal and uniform coverage of 2D systems</a:t>
            </a:r>
          </a:p>
          <a:p>
            <a:pPr marL="342900" indent="-342900" algn="l" defTabSz="457200" rtl="0" hangingPunct="0">
              <a:lnSpc>
                <a:spcPct val="90000"/>
              </a:lnSpc>
              <a:buFontTx/>
              <a:buChar char="-"/>
              <a:defRPr sz="1900">
                <a:solidFill>
                  <a:srgbClr val="1D3F7B"/>
                </a:solidFill>
                <a:latin typeface="Avenir Roman"/>
                <a:ea typeface="Avenir Roman"/>
                <a:cs typeface="Avenir Roman"/>
                <a:sym typeface="Avenir Roman"/>
              </a:defRPr>
            </a:pPr>
            <a:r>
              <a:rPr lang="en-US" sz="1700" dirty="0">
                <a:solidFill>
                  <a:srgbClr val="1D3F7B"/>
                </a:solidFill>
                <a:latin typeface="Avenir Roman"/>
                <a:ea typeface="Avenir Roman"/>
                <a:cs typeface="Avenir Roman"/>
                <a:sym typeface="Avenir Roman"/>
              </a:rPr>
              <a:t>Large area growth</a:t>
            </a:r>
          </a:p>
        </p:txBody>
      </p:sp>
      <p:sp>
        <p:nvSpPr>
          <p:cNvPr id="18" name="Rectangle 17"/>
          <p:cNvSpPr/>
          <p:nvPr/>
        </p:nvSpPr>
        <p:spPr bwMode="auto">
          <a:xfrm>
            <a:off x="128040" y="1271899"/>
            <a:ext cx="8956421" cy="5042057"/>
          </a:xfrm>
          <a:prstGeom prst="rect">
            <a:avLst/>
          </a:prstGeom>
          <a:noFill/>
          <a:ln w="31750" cap="flat" cmpd="sng" algn="ctr">
            <a:solidFill>
              <a:schemeClr val="accent2">
                <a:lumMod val="75000"/>
              </a:schemeClr>
            </a:solidFill>
            <a:prstDash val="solid"/>
            <a:round/>
            <a:headEnd type="none" w="med" len="med"/>
            <a:tailEnd type="none" w="med" len="med"/>
          </a:ln>
          <a:effectLst/>
        </p:spPr>
        <p:txBody>
          <a:bodyPr vert="horz" wrap="none" lIns="92075" tIns="46038" rIns="92075" bIns="46038" numCol="1" rtlCol="0" anchor="ctr" anchorCtr="0" compatLnSpc="1">
            <a:prstTxWarp prst="textNoShape">
              <a:avLst/>
            </a:prstTxWarp>
          </a:bodyPr>
          <a:lstStyle/>
          <a:p>
            <a:pPr marL="342900" marR="0" indent="-342900" algn="ctr" defTabSz="914400" rtl="0" eaLnBrk="0" fontAlgn="base" latinLnBrk="0" hangingPunct="0">
              <a:lnSpc>
                <a:spcPct val="90000"/>
              </a:lnSpc>
              <a:spcBef>
                <a:spcPct val="20000"/>
              </a:spcBef>
              <a:spcAft>
                <a:spcPct val="0"/>
              </a:spcAft>
              <a:buClrTx/>
              <a:buSzTx/>
              <a:buFontTx/>
              <a:buNone/>
              <a:tabLst/>
            </a:pPr>
            <a:endParaRPr kumimoji="0" lang="en-US" sz="2400" b="1" i="0" u="none" strike="noStrike" cap="none" normalizeH="0" baseline="0" smtClean="0">
              <a:ln>
                <a:noFill/>
              </a:ln>
              <a:solidFill>
                <a:schemeClr val="accent2"/>
              </a:solidFill>
              <a:effectLst/>
              <a:latin typeface="Times New Roman" pitchFamily="18"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5947" y="376835"/>
            <a:ext cx="763697" cy="768111"/>
          </a:xfrm>
          <a:prstGeom prst="rect">
            <a:avLst/>
          </a:prstGeom>
        </p:spPr>
      </p:pic>
      <p:grpSp>
        <p:nvGrpSpPr>
          <p:cNvPr id="21" name="Group 20"/>
          <p:cNvGrpSpPr/>
          <p:nvPr/>
        </p:nvGrpSpPr>
        <p:grpSpPr>
          <a:xfrm>
            <a:off x="77837" y="22846"/>
            <a:ext cx="4605959" cy="976890"/>
            <a:chOff x="-1427414" y="1570753"/>
            <a:chExt cx="4605959" cy="976890"/>
          </a:xfrm>
        </p:grpSpPr>
        <p:sp>
          <p:nvSpPr>
            <p:cNvPr id="20" name="Rectangle 19"/>
            <p:cNvSpPr/>
            <p:nvPr/>
          </p:nvSpPr>
          <p:spPr>
            <a:xfrm>
              <a:off x="-1412211" y="1570753"/>
              <a:ext cx="4590756" cy="94730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2DCC_NSF_MIP_RGB_3C.png"/>
            <p:cNvPicPr>
              <a:picLocks noChangeAspect="1"/>
            </p:cNvPicPr>
            <p:nvPr/>
          </p:nvPicPr>
          <p:blipFill>
            <a:blip r:embed="rId5">
              <a:extLst/>
            </a:blip>
            <a:srcRect l="5540" t="17981" r="5668" b="31423"/>
            <a:stretch>
              <a:fillRect/>
            </a:stretch>
          </p:blipFill>
          <p:spPr>
            <a:xfrm>
              <a:off x="-1427414" y="1603348"/>
              <a:ext cx="4493688" cy="944295"/>
            </a:xfrm>
            <a:prstGeom prst="rect">
              <a:avLst/>
            </a:prstGeom>
            <a:ln w="12700">
              <a:miter lim="400000"/>
            </a:ln>
          </p:spPr>
        </p:pic>
      </p:grpSp>
      <p:sp>
        <p:nvSpPr>
          <p:cNvPr id="24" name="Rectangle 23"/>
          <p:cNvSpPr/>
          <p:nvPr/>
        </p:nvSpPr>
        <p:spPr>
          <a:xfrm>
            <a:off x="1200947" y="2175440"/>
            <a:ext cx="5867400" cy="3416320"/>
          </a:xfrm>
          <a:prstGeom prst="rect">
            <a:avLst/>
          </a:prstGeom>
          <a:solidFill>
            <a:srgbClr val="002060"/>
          </a:solidFill>
        </p:spPr>
        <p:txBody>
          <a:bodyPr wrap="square">
            <a:spAutoFit/>
          </a:bodyPr>
          <a:lstStyle/>
          <a:p>
            <a:r>
              <a:rPr lang="en-US" sz="3600" b="1" u="sng" dirty="0">
                <a:solidFill>
                  <a:schemeClr val="bg1"/>
                </a:solidFill>
                <a:latin typeface="Arial Narrow" panose="020B0606020202030204" pitchFamily="34" charset="0"/>
              </a:rPr>
              <a:t>Focus</a:t>
            </a:r>
            <a:r>
              <a:rPr lang="en-US" sz="3600" b="1" dirty="0">
                <a:solidFill>
                  <a:schemeClr val="bg1"/>
                </a:solidFill>
                <a:latin typeface="Arial Narrow" panose="020B0606020202030204" pitchFamily="34" charset="0"/>
              </a:rPr>
              <a:t>: </a:t>
            </a:r>
            <a:r>
              <a:rPr lang="en-US" sz="3600" dirty="0">
                <a:solidFill>
                  <a:schemeClr val="bg1"/>
                </a:solidFill>
                <a:latin typeface="Arial Narrow" panose="020B0606020202030204" pitchFamily="34" charset="0"/>
              </a:rPr>
              <a:t>2-dimensional chalcogenide materials for future electronics</a:t>
            </a:r>
          </a:p>
          <a:p>
            <a:r>
              <a:rPr lang="en-US" sz="3600" dirty="0">
                <a:solidFill>
                  <a:schemeClr val="bg1">
                    <a:lumMod val="85000"/>
                  </a:schemeClr>
                </a:solidFill>
                <a:latin typeface="Arial Narrow" panose="020B0606020202030204" pitchFamily="34" charset="0"/>
              </a:rPr>
              <a:t>  e.g., Can </a:t>
            </a:r>
            <a:r>
              <a:rPr lang="en-US" sz="3600" dirty="0" smtClean="0">
                <a:solidFill>
                  <a:schemeClr val="bg1">
                    <a:lumMod val="85000"/>
                  </a:schemeClr>
                </a:solidFill>
                <a:latin typeface="Arial Narrow" panose="020B0606020202030204" pitchFamily="34" charset="0"/>
              </a:rPr>
              <a:t>theory </a:t>
            </a:r>
            <a:r>
              <a:rPr lang="en-US" sz="3600" dirty="0">
                <a:solidFill>
                  <a:schemeClr val="bg1">
                    <a:lumMod val="85000"/>
                  </a:schemeClr>
                </a:solidFill>
                <a:latin typeface="Arial Narrow" panose="020B0606020202030204" pitchFamily="34" charset="0"/>
              </a:rPr>
              <a:t>model growth kinetics and guide materials synthesis?</a:t>
            </a:r>
          </a:p>
        </p:txBody>
      </p:sp>
      <p:sp>
        <p:nvSpPr>
          <p:cNvPr id="25" name="TextBox 24"/>
          <p:cNvSpPr txBox="1"/>
          <p:nvPr/>
        </p:nvSpPr>
        <p:spPr>
          <a:xfrm>
            <a:off x="4844326" y="888794"/>
            <a:ext cx="3069350" cy="400110"/>
          </a:xfrm>
          <a:prstGeom prst="rect">
            <a:avLst/>
          </a:prstGeom>
          <a:noFill/>
        </p:spPr>
        <p:txBody>
          <a:bodyPr wrap="square" rtlCol="0">
            <a:spAutoFit/>
          </a:bodyPr>
          <a:lstStyle/>
          <a:p>
            <a:r>
              <a:rPr lang="en-US" sz="2000" b="1" dirty="0" smtClean="0">
                <a:solidFill>
                  <a:srgbClr val="FF0000"/>
                </a:solidFill>
              </a:rPr>
              <a:t>Director:  Joan Redwing</a:t>
            </a:r>
            <a:endParaRPr lang="en-US" sz="2000" b="1" dirty="0">
              <a:solidFill>
                <a:srgbClr val="FF0000"/>
              </a:solidFill>
            </a:endParaRPr>
          </a:p>
        </p:txBody>
      </p:sp>
    </p:spTree>
    <p:extLst>
      <p:ext uri="{BB962C8B-B14F-4D97-AF65-F5344CB8AC3E}">
        <p14:creationId xmlns:p14="http://schemas.microsoft.com/office/powerpoint/2010/main" val="420422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46"/>
          <p:cNvSpPr txBox="1">
            <a:spLocks noChangeArrowheads="1"/>
          </p:cNvSpPr>
          <p:nvPr/>
        </p:nvSpPr>
        <p:spPr bwMode="auto">
          <a:xfrm>
            <a:off x="80600" y="2796787"/>
            <a:ext cx="7285118" cy="2646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a:defRPr sz="3000" b="1" i="1">
                <a:solidFill>
                  <a:schemeClr val="hlink"/>
                </a:solidFill>
                <a:latin typeface="Arial" pitchFamily="34" charset="0"/>
                <a:ea typeface="ＭＳ Ｐゴシック" pitchFamily="34" charset="-128"/>
              </a:defRPr>
            </a:lvl1pPr>
            <a:lvl2pPr marL="742950" indent="-285750">
              <a:defRPr sz="3000" b="1" i="1">
                <a:solidFill>
                  <a:schemeClr val="hlink"/>
                </a:solidFill>
                <a:latin typeface="Arial" pitchFamily="34" charset="0"/>
                <a:ea typeface="ＭＳ Ｐゴシック" pitchFamily="34" charset="-128"/>
              </a:defRPr>
            </a:lvl2pPr>
            <a:lvl3pPr marL="1143000" indent="-228600">
              <a:defRPr sz="3000" b="1" i="1">
                <a:solidFill>
                  <a:schemeClr val="hlink"/>
                </a:solidFill>
                <a:latin typeface="Arial" pitchFamily="34" charset="0"/>
                <a:ea typeface="ＭＳ Ｐゴシック" pitchFamily="34" charset="-128"/>
              </a:defRPr>
            </a:lvl3pPr>
            <a:lvl4pPr marL="1600200" indent="-228600">
              <a:defRPr sz="3000" b="1" i="1">
                <a:solidFill>
                  <a:schemeClr val="hlink"/>
                </a:solidFill>
                <a:latin typeface="Arial" pitchFamily="34" charset="0"/>
                <a:ea typeface="ＭＳ Ｐゴシック" pitchFamily="34" charset="-128"/>
              </a:defRPr>
            </a:lvl4pPr>
            <a:lvl5pPr marL="2057400" indent="-228600">
              <a:defRPr sz="3000" b="1" i="1">
                <a:solidFill>
                  <a:schemeClr val="hlink"/>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000" b="1" i="1">
                <a:solidFill>
                  <a:schemeClr val="hlink"/>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000" b="1" i="1">
                <a:solidFill>
                  <a:schemeClr val="hlink"/>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000" b="1" i="1">
                <a:solidFill>
                  <a:schemeClr val="hlink"/>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000" b="1" i="1">
                <a:solidFill>
                  <a:schemeClr val="hlink"/>
                </a:solidFill>
                <a:latin typeface="Arial" pitchFamily="34" charset="0"/>
                <a:ea typeface="ＭＳ Ｐゴシック" pitchFamily="34" charset="-128"/>
              </a:defRPr>
            </a:lvl9pPr>
          </a:lstStyle>
          <a:p>
            <a:pPr marL="0" indent="0">
              <a:spcBef>
                <a:spcPts val="1200"/>
              </a:spcBef>
              <a:defRPr/>
            </a:pPr>
            <a:r>
              <a:rPr lang="en-US" altLang="en-US" sz="1800" b="0" i="0" dirty="0" smtClean="0">
                <a:solidFill>
                  <a:schemeClr val="tx1"/>
                </a:solidFill>
                <a:latin typeface="+mn-lt"/>
              </a:rPr>
              <a:t>High-pressure 300+ ATM (supercritical fluid) floating-zone growth</a:t>
            </a:r>
          </a:p>
          <a:p>
            <a:pPr marL="0" indent="0">
              <a:spcBef>
                <a:spcPts val="1200"/>
              </a:spcBef>
              <a:defRPr/>
            </a:pPr>
            <a:r>
              <a:rPr lang="en-US" altLang="en-US" sz="1800" b="0" i="0" dirty="0" smtClean="0">
                <a:solidFill>
                  <a:schemeClr val="tx1"/>
                </a:solidFill>
                <a:latin typeface="+mn-lt"/>
              </a:rPr>
              <a:t>Mass spectrometry and computed tomography </a:t>
            </a:r>
            <a:r>
              <a:rPr lang="en-US" altLang="en-US" sz="1800" b="0" dirty="0" smtClean="0">
                <a:solidFill>
                  <a:schemeClr val="tx1"/>
                </a:solidFill>
                <a:latin typeface="+mn-lt"/>
              </a:rPr>
              <a:t>during</a:t>
            </a:r>
            <a:r>
              <a:rPr lang="en-US" altLang="en-US" sz="1800" b="0" i="0" dirty="0" smtClean="0">
                <a:solidFill>
                  <a:schemeClr val="tx1"/>
                </a:solidFill>
                <a:latin typeface="+mn-lt"/>
              </a:rPr>
              <a:t> bulk crystal growth</a:t>
            </a:r>
          </a:p>
          <a:p>
            <a:pPr marL="0" indent="0">
              <a:spcBef>
                <a:spcPts val="1200"/>
              </a:spcBef>
              <a:defRPr/>
            </a:pPr>
            <a:r>
              <a:rPr lang="en-US" altLang="en-US" sz="1800" b="0" i="0" dirty="0" smtClean="0">
                <a:solidFill>
                  <a:schemeClr val="tx1"/>
                </a:solidFill>
                <a:latin typeface="+mn-lt"/>
              </a:rPr>
              <a:t>Integrated MOCVD + MBE + ARPES</a:t>
            </a:r>
          </a:p>
          <a:p>
            <a:pPr marL="0" indent="0">
              <a:spcBef>
                <a:spcPts val="1200"/>
              </a:spcBef>
              <a:defRPr/>
            </a:pPr>
            <a:r>
              <a:rPr lang="en-US" altLang="en-US" sz="1800" b="0" i="0" dirty="0" smtClean="0">
                <a:solidFill>
                  <a:schemeClr val="tx1"/>
                </a:solidFill>
                <a:latin typeface="+mn-lt"/>
              </a:rPr>
              <a:t>High sensitivity, high dynamic range pixel array detector for quantitative mapping of </a:t>
            </a:r>
            <a:r>
              <a:rPr lang="en-US" altLang="en-US" sz="1800" dirty="0" smtClean="0">
                <a:solidFill>
                  <a:schemeClr val="tx1"/>
                </a:solidFill>
                <a:latin typeface="+mn-lt"/>
              </a:rPr>
              <a:t>E</a:t>
            </a:r>
            <a:r>
              <a:rPr lang="en-US" altLang="en-US" sz="1800" b="0" i="0" dirty="0" smtClean="0">
                <a:solidFill>
                  <a:schemeClr val="tx1"/>
                </a:solidFill>
                <a:latin typeface="+mn-lt"/>
              </a:rPr>
              <a:t> and </a:t>
            </a:r>
            <a:r>
              <a:rPr lang="en-US" altLang="en-US" sz="1800" dirty="0" smtClean="0">
                <a:solidFill>
                  <a:schemeClr val="tx1"/>
                </a:solidFill>
                <a:latin typeface="+mn-lt"/>
              </a:rPr>
              <a:t>B</a:t>
            </a:r>
            <a:r>
              <a:rPr lang="en-US" altLang="en-US" sz="1800" b="0" i="0" dirty="0" smtClean="0">
                <a:solidFill>
                  <a:schemeClr val="tx1"/>
                </a:solidFill>
                <a:latin typeface="+mn-lt"/>
              </a:rPr>
              <a:t> fields</a:t>
            </a:r>
            <a:br>
              <a:rPr lang="en-US" altLang="en-US" sz="1800" b="0" i="0" dirty="0" smtClean="0">
                <a:solidFill>
                  <a:schemeClr val="tx1"/>
                </a:solidFill>
                <a:latin typeface="+mn-lt"/>
              </a:rPr>
            </a:br>
            <a:r>
              <a:rPr lang="en-US" altLang="en-US" sz="1800" b="0" i="0" dirty="0" smtClean="0">
                <a:solidFill>
                  <a:schemeClr val="tx1"/>
                </a:solidFill>
                <a:latin typeface="+mn-lt"/>
              </a:rPr>
              <a:t>with sub-nm resolution</a:t>
            </a:r>
          </a:p>
          <a:p>
            <a:pPr marL="0" indent="0">
              <a:spcBef>
                <a:spcPts val="1200"/>
              </a:spcBef>
              <a:defRPr/>
            </a:pPr>
            <a:r>
              <a:rPr lang="en-US" altLang="en-US" sz="1800" b="0" i="0" dirty="0" smtClean="0">
                <a:solidFill>
                  <a:schemeClr val="tx1"/>
                </a:solidFill>
                <a:latin typeface="+mn-lt"/>
              </a:rPr>
              <a:t>Stable </a:t>
            </a:r>
            <a:r>
              <a:rPr lang="en-US" altLang="en-US" sz="1800" b="0" i="0" dirty="0" err="1" smtClean="0">
                <a:solidFill>
                  <a:schemeClr val="tx1"/>
                </a:solidFill>
                <a:latin typeface="+mn-lt"/>
              </a:rPr>
              <a:t>cryo</a:t>
            </a:r>
            <a:r>
              <a:rPr lang="en-US" altLang="en-US" sz="1800" b="0" i="0" dirty="0" smtClean="0">
                <a:solidFill>
                  <a:schemeClr val="tx1"/>
                </a:solidFill>
                <a:latin typeface="+mn-lt"/>
              </a:rPr>
              <a:t>-stages for STEM and STEM-EELS at 20 K and 80-1200 K</a:t>
            </a:r>
          </a:p>
        </p:txBody>
      </p:sp>
      <p:pic>
        <p:nvPicPr>
          <p:cNvPr id="4" name="Picture 947"/>
          <p:cNvPicPr>
            <a:picLocks noChangeAspect="1"/>
          </p:cNvPicPr>
          <p:nvPr/>
        </p:nvPicPr>
        <p:blipFill rotWithShape="1">
          <a:blip r:embed="rId3" cstate="print">
            <a:extLst>
              <a:ext uri="{28A0092B-C50C-407E-A947-70E740481C1C}">
                <a14:useLocalDpi xmlns:a14="http://schemas.microsoft.com/office/drawing/2010/main"/>
              </a:ext>
            </a:extLst>
          </a:blip>
          <a:srcRect l="9098" r="-1"/>
          <a:stretch/>
        </p:blipFill>
        <p:spPr bwMode="auto">
          <a:xfrm>
            <a:off x="7038545" y="2830025"/>
            <a:ext cx="1964993" cy="14994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Line 3"/>
          <p:cNvSpPr>
            <a:spLocks noChangeShapeType="1"/>
          </p:cNvSpPr>
          <p:nvPr/>
        </p:nvSpPr>
        <p:spPr bwMode="auto">
          <a:xfrm flipV="1">
            <a:off x="557092" y="6235262"/>
            <a:ext cx="6265644" cy="1"/>
          </a:xfrm>
          <a:prstGeom prst="line">
            <a:avLst/>
          </a:prstGeom>
          <a:noFill/>
          <a:ln w="38100">
            <a:solidFill>
              <a:schemeClr val="accent1"/>
            </a:solidFill>
            <a:round/>
            <a:headEnd/>
            <a:tailEnd/>
          </a:ln>
          <a:extLst>
            <a:ext uri="{909E8E84-426E-40dd-AFC4-6F175D3DCCD1}">
              <a14:hiddenFill xmlns:a14="http://schemas.microsoft.com/office/drawing/2010/main" xmlns="">
                <a:noFill/>
              </a14:hiddenFill>
            </a:ext>
          </a:extLst>
        </p:spPr>
        <p:txBody>
          <a:bodyPr wrap="none" lIns="89984" tIns="44999" rIns="89984" bIns="44999" anchor="ctr"/>
          <a:lstStyle/>
          <a:p>
            <a:pPr>
              <a:defRPr/>
            </a:pPr>
            <a:endParaRPr lang="en-US">
              <a:solidFill>
                <a:schemeClr val="tx1"/>
              </a:solidFill>
              <a:latin typeface="+mn-lt"/>
            </a:endParaRPr>
          </a:p>
        </p:txBody>
      </p:sp>
      <p:sp>
        <p:nvSpPr>
          <p:cNvPr id="6" name="Rectangle 5"/>
          <p:cNvSpPr/>
          <p:nvPr/>
        </p:nvSpPr>
        <p:spPr>
          <a:xfrm>
            <a:off x="196363" y="1369009"/>
            <a:ext cx="6610419" cy="1200329"/>
          </a:xfrm>
          <a:prstGeom prst="rect">
            <a:avLst/>
          </a:prstGeom>
        </p:spPr>
        <p:txBody>
          <a:bodyPr wrap="square">
            <a:spAutoFit/>
          </a:bodyPr>
          <a:lstStyle/>
          <a:p>
            <a:pPr algn="just"/>
            <a:r>
              <a:rPr lang="en-US" dirty="0" smtClean="0">
                <a:latin typeface="+mn-lt"/>
              </a:rPr>
              <a:t>Oxide-based </a:t>
            </a:r>
            <a:r>
              <a:rPr lang="en-US" dirty="0">
                <a:solidFill>
                  <a:srgbClr val="FF0000"/>
                </a:solidFill>
                <a:latin typeface="+mn-lt"/>
              </a:rPr>
              <a:t>multi-layer structures </a:t>
            </a:r>
            <a:r>
              <a:rPr lang="en-US" dirty="0">
                <a:latin typeface="+mn-lt"/>
              </a:rPr>
              <a:t>with a range of 2D material systems such as oxides, chalcogenides and graphene for novel electronic and magnetic functionality</a:t>
            </a:r>
            <a:r>
              <a:rPr lang="en-US" dirty="0" smtClean="0">
                <a:latin typeface="+mn-lt"/>
              </a:rPr>
              <a:t>.  </a:t>
            </a:r>
            <a:r>
              <a:rPr lang="en-US" dirty="0" smtClean="0">
                <a:solidFill>
                  <a:srgbClr val="FF0000"/>
                </a:solidFill>
                <a:latin typeface="+mn-lt"/>
              </a:rPr>
              <a:t>Major bulk crystal growth effort.  </a:t>
            </a:r>
            <a:endParaRPr lang="en-US" sz="500" b="1" dirty="0">
              <a:solidFill>
                <a:srgbClr val="0000FF"/>
              </a:solidFill>
              <a:latin typeface="+mn-lt"/>
            </a:endParaRPr>
          </a:p>
        </p:txBody>
      </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124" y="290222"/>
            <a:ext cx="3213440" cy="832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96363" y="5804376"/>
            <a:ext cx="6842182" cy="430887"/>
          </a:xfrm>
          <a:prstGeom prst="rect">
            <a:avLst/>
          </a:prstGeom>
        </p:spPr>
        <p:txBody>
          <a:bodyPr wrap="square">
            <a:spAutoFit/>
          </a:bodyPr>
          <a:lstStyle/>
          <a:p>
            <a:pPr algn="ctr"/>
            <a:r>
              <a:rPr lang="en-US" sz="2200" b="1" dirty="0" smtClean="0">
                <a:solidFill>
                  <a:srgbClr val="CC9900"/>
                </a:solidFill>
                <a:latin typeface="Avenir Heavy"/>
              </a:rPr>
              <a:t>www.paradim.org</a:t>
            </a:r>
            <a:endParaRPr lang="en-US" sz="2200" b="1" dirty="0">
              <a:solidFill>
                <a:srgbClr val="CC9900"/>
              </a:solidFill>
              <a:latin typeface="Avenir Heavy"/>
            </a:endParaRPr>
          </a:p>
        </p:txBody>
      </p:sp>
      <p:sp>
        <p:nvSpPr>
          <p:cNvPr id="9" name="Rectangle 8"/>
          <p:cNvSpPr/>
          <p:nvPr/>
        </p:nvSpPr>
        <p:spPr bwMode="auto">
          <a:xfrm>
            <a:off x="109175" y="1275347"/>
            <a:ext cx="8983404" cy="5021381"/>
          </a:xfrm>
          <a:prstGeom prst="rect">
            <a:avLst/>
          </a:prstGeom>
          <a:noFill/>
          <a:ln w="31750" cap="flat" cmpd="sng" algn="ctr">
            <a:solidFill>
              <a:schemeClr val="accent2">
                <a:lumMod val="75000"/>
              </a:schemeClr>
            </a:solidFill>
            <a:prstDash val="solid"/>
            <a:round/>
            <a:headEnd type="none" w="med" len="med"/>
            <a:tailEnd type="none" w="med" len="med"/>
          </a:ln>
          <a:effectLst/>
        </p:spPr>
        <p:txBody>
          <a:bodyPr vert="horz" wrap="none" lIns="92075" tIns="46038" rIns="92075" bIns="46038" numCol="1" rtlCol="0" anchor="ctr" anchorCtr="0" compatLnSpc="1">
            <a:prstTxWarp prst="textNoShape">
              <a:avLst/>
            </a:prstTxWarp>
          </a:bodyPr>
          <a:lstStyle/>
          <a:p>
            <a:pPr marL="342900" marR="0" indent="-342900" algn="ctr" defTabSz="914400" rtl="0" eaLnBrk="0" fontAlgn="base" latinLnBrk="0" hangingPunct="0">
              <a:lnSpc>
                <a:spcPct val="90000"/>
              </a:lnSpc>
              <a:spcBef>
                <a:spcPct val="20000"/>
              </a:spcBef>
              <a:spcAft>
                <a:spcPct val="0"/>
              </a:spcAft>
              <a:buClrTx/>
              <a:buSzTx/>
              <a:buFontTx/>
              <a:buNone/>
              <a:tabLst/>
            </a:pPr>
            <a:endParaRPr kumimoji="0" lang="en-US" sz="2400" b="1" i="0" u="none" strike="noStrike" cap="none" normalizeH="0" baseline="0" smtClean="0">
              <a:ln>
                <a:noFill/>
              </a:ln>
              <a:solidFill>
                <a:schemeClr val="accent2"/>
              </a:solidFill>
              <a:effectLst/>
              <a:latin typeface="Times New Roman" pitchFamily="18" charset="0"/>
            </a:endParaRPr>
          </a:p>
        </p:txBody>
      </p:sp>
      <p:pic>
        <p:nvPicPr>
          <p:cNvPr id="10" name="Picture 9"/>
          <p:cNvPicPr>
            <a:picLocks noChangeAspect="1"/>
          </p:cNvPicPr>
          <p:nvPr/>
        </p:nvPicPr>
        <p:blipFill>
          <a:blip r:embed="rId5"/>
          <a:stretch>
            <a:fillRect/>
          </a:stretch>
        </p:blipFill>
        <p:spPr>
          <a:xfrm>
            <a:off x="3771876" y="230238"/>
            <a:ext cx="1933074" cy="494252"/>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t="64491"/>
          <a:stretch/>
        </p:blipFill>
        <p:spPr>
          <a:xfrm>
            <a:off x="7067120" y="4534088"/>
            <a:ext cx="1975147" cy="1558053"/>
          </a:xfrm>
          <a:prstGeom prst="rect">
            <a:avLst/>
          </a:prstGeom>
        </p:spPr>
      </p:pic>
      <p:pic>
        <p:nvPicPr>
          <p:cNvPr id="12" name="Picture 11"/>
          <p:cNvPicPr>
            <a:picLocks noChangeAspect="1"/>
          </p:cNvPicPr>
          <p:nvPr/>
        </p:nvPicPr>
        <p:blipFill>
          <a:blip r:embed="rId7"/>
          <a:stretch>
            <a:fillRect/>
          </a:stretch>
        </p:blipFill>
        <p:spPr>
          <a:xfrm>
            <a:off x="7106558" y="1436159"/>
            <a:ext cx="1932084" cy="1290404"/>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a:ext>
            </a:extLst>
          </a:blip>
          <a:srcRect b="21193"/>
          <a:stretch/>
        </p:blipFill>
        <p:spPr>
          <a:xfrm>
            <a:off x="3771876" y="764518"/>
            <a:ext cx="1896607" cy="440605"/>
          </a:xfrm>
          <a:prstGeom prst="rect">
            <a:avLst/>
          </a:prstGeom>
        </p:spPr>
      </p:pic>
      <p:pic>
        <p:nvPicPr>
          <p:cNvPr id="14" name="Picture 13"/>
          <p:cNvPicPr>
            <a:picLocks noChangeAspect="1"/>
          </p:cNvPicPr>
          <p:nvPr/>
        </p:nvPicPr>
        <p:blipFill>
          <a:blip r:embed="rId9"/>
          <a:stretch>
            <a:fillRect/>
          </a:stretch>
        </p:blipFill>
        <p:spPr>
          <a:xfrm>
            <a:off x="5832316" y="323357"/>
            <a:ext cx="1615232" cy="451228"/>
          </a:xfrm>
          <a:prstGeom prst="rect">
            <a:avLst/>
          </a:prstGeom>
        </p:spPr>
      </p:pic>
      <p:grpSp>
        <p:nvGrpSpPr>
          <p:cNvPr id="15" name="Group 14"/>
          <p:cNvGrpSpPr/>
          <p:nvPr/>
        </p:nvGrpSpPr>
        <p:grpSpPr>
          <a:xfrm>
            <a:off x="5860352" y="831938"/>
            <a:ext cx="1548418" cy="385726"/>
            <a:chOff x="5968640" y="759750"/>
            <a:chExt cx="1548418" cy="385726"/>
          </a:xfrm>
        </p:grpSpPr>
        <p:pic>
          <p:nvPicPr>
            <p:cNvPr id="16" name="Picture 15"/>
            <p:cNvPicPr>
              <a:picLocks noChangeAspect="1"/>
            </p:cNvPicPr>
            <p:nvPr/>
          </p:nvPicPr>
          <p:blipFill rotWithShape="1">
            <a:blip r:embed="rId10" cstate="screen">
              <a:extLst>
                <a:ext uri="{28A0092B-C50C-407E-A947-70E740481C1C}">
                  <a14:useLocalDpi xmlns:a14="http://schemas.microsoft.com/office/drawing/2010/main"/>
                </a:ext>
              </a:extLst>
            </a:blip>
            <a:srcRect l="30279" r="26816" b="42747"/>
            <a:stretch/>
          </p:blipFill>
          <p:spPr>
            <a:xfrm>
              <a:off x="5968640" y="769305"/>
              <a:ext cx="376352" cy="376171"/>
            </a:xfrm>
            <a:prstGeom prst="rect">
              <a:avLst/>
            </a:prstGeom>
          </p:spPr>
        </p:pic>
        <p:pic>
          <p:nvPicPr>
            <p:cNvPr id="17" name="Picture 16"/>
            <p:cNvPicPr>
              <a:picLocks noChangeAspect="1"/>
            </p:cNvPicPr>
            <p:nvPr/>
          </p:nvPicPr>
          <p:blipFill rotWithShape="1">
            <a:blip r:embed="rId10" cstate="screen">
              <a:extLst>
                <a:ext uri="{28A0092B-C50C-407E-A947-70E740481C1C}">
                  <a14:useLocalDpi xmlns:a14="http://schemas.microsoft.com/office/drawing/2010/main"/>
                </a:ext>
              </a:extLst>
            </a:blip>
            <a:srcRect t="58539"/>
            <a:stretch/>
          </p:blipFill>
          <p:spPr>
            <a:xfrm>
              <a:off x="6344991" y="759750"/>
              <a:ext cx="1172067" cy="363993"/>
            </a:xfrm>
            <a:prstGeom prst="rect">
              <a:avLst/>
            </a:prstGeom>
          </p:spPr>
        </p:pic>
      </p:grpSp>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76990" y="380462"/>
            <a:ext cx="763697" cy="768111"/>
          </a:xfrm>
          <a:prstGeom prst="rect">
            <a:avLst/>
          </a:prstGeom>
        </p:spPr>
      </p:pic>
      <p:sp>
        <p:nvSpPr>
          <p:cNvPr id="31" name="Rectangle 30"/>
          <p:cNvSpPr/>
          <p:nvPr/>
        </p:nvSpPr>
        <p:spPr>
          <a:xfrm>
            <a:off x="1298053" y="2214470"/>
            <a:ext cx="4572000" cy="646331"/>
          </a:xfrm>
          <a:prstGeom prst="rect">
            <a:avLst/>
          </a:prstGeom>
        </p:spPr>
        <p:txBody>
          <a:bodyPr>
            <a:spAutoFit/>
          </a:bodyPr>
          <a:lstStyle/>
          <a:p>
            <a:pPr algn="ctr"/>
            <a:r>
              <a:rPr lang="en-US" b="1" dirty="0">
                <a:solidFill>
                  <a:srgbClr val="0000FF"/>
                </a:solidFill>
              </a:rPr>
              <a:t>Director: </a:t>
            </a:r>
            <a:r>
              <a:rPr lang="en-US" b="1" dirty="0" smtClean="0">
                <a:solidFill>
                  <a:srgbClr val="0000FF"/>
                </a:solidFill>
              </a:rPr>
              <a:t>Darrell Schlom</a:t>
            </a:r>
          </a:p>
          <a:p>
            <a:pPr algn="ctr"/>
            <a:r>
              <a:rPr lang="en-US" b="1" dirty="0" smtClean="0">
                <a:solidFill>
                  <a:srgbClr val="0000FF"/>
                </a:solidFill>
              </a:rPr>
              <a:t> </a:t>
            </a:r>
            <a:r>
              <a:rPr lang="en-US" b="1" dirty="0">
                <a:solidFill>
                  <a:srgbClr val="0000FF"/>
                </a:solidFill>
              </a:rPr>
              <a:t>(Congratulations </a:t>
            </a:r>
            <a:r>
              <a:rPr lang="en-US" b="1" dirty="0" smtClean="0">
                <a:solidFill>
                  <a:srgbClr val="0000FF"/>
                </a:solidFill>
              </a:rPr>
              <a:t>Darrell, </a:t>
            </a:r>
            <a:r>
              <a:rPr lang="en-US" b="1" dirty="0">
                <a:solidFill>
                  <a:srgbClr val="0000FF"/>
                </a:solidFill>
              </a:rPr>
              <a:t>NAE member!)</a:t>
            </a:r>
            <a:endParaRPr lang="en-US" sz="500" b="1" dirty="0">
              <a:solidFill>
                <a:srgbClr val="0000FF"/>
              </a:solidFill>
            </a:endParaRPr>
          </a:p>
        </p:txBody>
      </p:sp>
      <p:sp>
        <p:nvSpPr>
          <p:cNvPr id="24" name="TextBox 23"/>
          <p:cNvSpPr txBox="1"/>
          <p:nvPr/>
        </p:nvSpPr>
        <p:spPr>
          <a:xfrm>
            <a:off x="1225264" y="1561170"/>
            <a:ext cx="5770185" cy="4524315"/>
          </a:xfrm>
          <a:prstGeom prst="rect">
            <a:avLst/>
          </a:prstGeom>
          <a:solidFill>
            <a:srgbClr val="002060"/>
          </a:solidFill>
        </p:spPr>
        <p:txBody>
          <a:bodyPr wrap="square" rtlCol="0">
            <a:spAutoFit/>
          </a:bodyPr>
          <a:lstStyle/>
          <a:p>
            <a:r>
              <a:rPr lang="en-US" sz="3600" b="1" u="sng" dirty="0">
                <a:solidFill>
                  <a:schemeClr val="bg1">
                    <a:lumMod val="95000"/>
                  </a:schemeClr>
                </a:solidFill>
              </a:rPr>
              <a:t>Focus</a:t>
            </a:r>
            <a:r>
              <a:rPr lang="en-US" sz="3600" b="1" dirty="0">
                <a:solidFill>
                  <a:schemeClr val="bg1">
                    <a:lumMod val="95000"/>
                  </a:schemeClr>
                </a:solidFill>
              </a:rPr>
              <a:t>: </a:t>
            </a:r>
            <a:r>
              <a:rPr lang="en-US" sz="3600" dirty="0">
                <a:solidFill>
                  <a:schemeClr val="bg1">
                    <a:lumMod val="95000"/>
                  </a:schemeClr>
                </a:solidFill>
              </a:rPr>
              <a:t>interfacial </a:t>
            </a:r>
            <a:r>
              <a:rPr lang="en-US" sz="3600" dirty="0" smtClean="0">
                <a:solidFill>
                  <a:schemeClr val="bg1">
                    <a:lumMod val="95000"/>
                  </a:schemeClr>
                </a:solidFill>
              </a:rPr>
              <a:t>materials, combining oxides &amp; 2D materials, for </a:t>
            </a:r>
            <a:r>
              <a:rPr lang="en-US" sz="3600" dirty="0" err="1" smtClean="0">
                <a:solidFill>
                  <a:schemeClr val="bg1">
                    <a:lumMod val="95000"/>
                  </a:schemeClr>
                </a:solidFill>
              </a:rPr>
              <a:t>valleytronics</a:t>
            </a:r>
            <a:r>
              <a:rPr lang="en-US" sz="3600" dirty="0">
                <a:solidFill>
                  <a:schemeClr val="bg1">
                    <a:lumMod val="95000"/>
                  </a:schemeClr>
                </a:solidFill>
              </a:rPr>
              <a:t> </a:t>
            </a:r>
            <a:r>
              <a:rPr lang="en-US" sz="3600" dirty="0" smtClean="0">
                <a:solidFill>
                  <a:schemeClr val="bg1">
                    <a:lumMod val="95000"/>
                  </a:schemeClr>
                </a:solidFill>
              </a:rPr>
              <a:t>&amp; </a:t>
            </a:r>
            <a:r>
              <a:rPr lang="en-US" sz="3600" dirty="0" err="1" smtClean="0">
                <a:solidFill>
                  <a:schemeClr val="bg1">
                    <a:lumMod val="95000"/>
                  </a:schemeClr>
                </a:solidFill>
              </a:rPr>
              <a:t>spintronics</a:t>
            </a:r>
            <a:endParaRPr lang="en-US" sz="3600" dirty="0">
              <a:solidFill>
                <a:schemeClr val="bg1">
                  <a:lumMod val="95000"/>
                </a:schemeClr>
              </a:solidFill>
            </a:endParaRPr>
          </a:p>
          <a:p>
            <a:r>
              <a:rPr lang="en-US" sz="3200" dirty="0" smtClean="0">
                <a:solidFill>
                  <a:schemeClr val="bg1">
                    <a:lumMod val="95000"/>
                  </a:schemeClr>
                </a:solidFill>
              </a:rPr>
              <a:t>  e.g., </a:t>
            </a:r>
            <a:r>
              <a:rPr lang="en-US" sz="3600" dirty="0" smtClean="0">
                <a:solidFill>
                  <a:schemeClr val="bg1">
                    <a:lumMod val="65000"/>
                  </a:schemeClr>
                </a:solidFill>
              </a:rPr>
              <a:t>Can we design and create new interfacial materials by “breaking” Gibbs’ &amp; Pauling’s rules?</a:t>
            </a:r>
            <a:endParaRPr lang="en-US" sz="3200" dirty="0">
              <a:solidFill>
                <a:schemeClr val="bg1">
                  <a:lumMod val="65000"/>
                </a:schemeClr>
              </a:solidFill>
            </a:endParaRPr>
          </a:p>
        </p:txBody>
      </p:sp>
    </p:spTree>
    <p:extLst>
      <p:ext uri="{BB962C8B-B14F-4D97-AF65-F5344CB8AC3E}">
        <p14:creationId xmlns:p14="http://schemas.microsoft.com/office/powerpoint/2010/main" val="296565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2932" y="390771"/>
            <a:ext cx="5705735" cy="803189"/>
          </a:xfrm>
        </p:spPr>
        <p:txBody>
          <a:bodyPr>
            <a:normAutofit fontScale="90000"/>
          </a:bodyPr>
          <a:lstStyle/>
          <a:p>
            <a:pPr algn="ctr"/>
            <a:r>
              <a:rPr lang="en-US" sz="3200" b="1" dirty="0" smtClean="0">
                <a:solidFill>
                  <a:schemeClr val="tx1"/>
                </a:solidFill>
                <a:latin typeface="Calibri" panose="020F0502020204030204" pitchFamily="34" charset="0"/>
                <a:cs typeface="Arial" panose="020B0604020202020204" pitchFamily="34" charset="0"/>
              </a:rPr>
              <a:t>Topical Materials Research Programs</a:t>
            </a:r>
            <a:endParaRPr lang="en-US" sz="3200" b="1" dirty="0">
              <a:solidFill>
                <a:schemeClr val="tx1"/>
              </a:solidFill>
              <a:latin typeface="Calibri" panose="020F0502020204030204" pitchFamily="34" charset="0"/>
              <a:cs typeface="Arial" panose="020B0604020202020204" pitchFamily="34" charset="0"/>
            </a:endParaRPr>
          </a:p>
        </p:txBody>
      </p:sp>
      <p:sp>
        <p:nvSpPr>
          <p:cNvPr id="5" name="Rectangle 4"/>
          <p:cNvSpPr/>
          <p:nvPr/>
        </p:nvSpPr>
        <p:spPr>
          <a:xfrm>
            <a:off x="149595" y="1447800"/>
            <a:ext cx="6479805" cy="3554819"/>
          </a:xfrm>
          <a:prstGeom prst="rect">
            <a:avLst/>
          </a:prstGeom>
        </p:spPr>
        <p:txBody>
          <a:bodyPr wrap="square">
            <a:spAutoFit/>
          </a:bodyPr>
          <a:lstStyle/>
          <a:p>
            <a:r>
              <a:rPr lang="en-US" sz="2400" dirty="0">
                <a:latin typeface="Calibri" panose="020F0502020204030204" pitchFamily="34" charset="0"/>
                <a:cs typeface="Arial" panose="020B0604020202020204" pitchFamily="34" charset="0"/>
              </a:rPr>
              <a:t>Biomaterials</a:t>
            </a:r>
          </a:p>
          <a:p>
            <a:r>
              <a:rPr lang="en-US" sz="2400" b="1" dirty="0" smtClean="0">
                <a:solidFill>
                  <a:srgbClr val="0070C0"/>
                </a:solidFill>
                <a:latin typeface="Calibri" panose="020F0502020204030204" pitchFamily="34" charset="0"/>
                <a:cs typeface="Arial" panose="020B0604020202020204" pitchFamily="34" charset="0"/>
              </a:rPr>
              <a:t>Ceramics</a:t>
            </a:r>
            <a:endParaRPr lang="en-US" sz="2400" b="1" dirty="0">
              <a:solidFill>
                <a:srgbClr val="0070C0"/>
              </a:solidFill>
              <a:latin typeface="Calibri" panose="020F0502020204030204" pitchFamily="34" charset="0"/>
              <a:cs typeface="Arial" panose="020B0604020202020204" pitchFamily="34" charset="0"/>
            </a:endParaRPr>
          </a:p>
          <a:p>
            <a:r>
              <a:rPr lang="en-US" sz="2400" dirty="0">
                <a:latin typeface="Calibri" panose="020F0502020204030204" pitchFamily="34" charset="0"/>
                <a:cs typeface="Arial" panose="020B0604020202020204" pitchFamily="34" charset="0"/>
              </a:rPr>
              <a:t>Electronic &amp; Photonic Materials</a:t>
            </a:r>
          </a:p>
          <a:p>
            <a:r>
              <a:rPr lang="en-US" sz="2400" dirty="0">
                <a:latin typeface="Calibri" panose="020F0502020204030204" pitchFamily="34" charset="0"/>
                <a:cs typeface="Arial" panose="020B0604020202020204" pitchFamily="34" charset="0"/>
              </a:rPr>
              <a:t>Metals and Metallic Nanostructures</a:t>
            </a:r>
          </a:p>
          <a:p>
            <a:r>
              <a:rPr lang="en-US" sz="2400" dirty="0">
                <a:latin typeface="Calibri" panose="020F0502020204030204" pitchFamily="34" charset="0"/>
                <a:cs typeface="Arial" panose="020B0604020202020204" pitchFamily="34" charset="0"/>
              </a:rPr>
              <a:t>Polymers</a:t>
            </a:r>
          </a:p>
          <a:p>
            <a:endParaRPr lang="en-US" sz="900" dirty="0">
              <a:latin typeface="Calibri" panose="020F0502020204030204" pitchFamily="34" charset="0"/>
              <a:cs typeface="Arial" panose="020B0604020202020204" pitchFamily="34" charset="0"/>
            </a:endParaRPr>
          </a:p>
          <a:p>
            <a:r>
              <a:rPr lang="en-US" sz="2400" b="1" dirty="0">
                <a:solidFill>
                  <a:srgbClr val="0070C0"/>
                </a:solidFill>
                <a:latin typeface="Calibri" panose="020F0502020204030204" pitchFamily="34" charset="0"/>
                <a:cs typeface="Arial" panose="020B0604020202020204" pitchFamily="34" charset="0"/>
              </a:rPr>
              <a:t>Condensed Matter &amp; Materials Theory</a:t>
            </a:r>
          </a:p>
          <a:p>
            <a:r>
              <a:rPr lang="en-US" sz="2400" dirty="0" smtClean="0">
                <a:solidFill>
                  <a:schemeClr val="bg1">
                    <a:lumMod val="65000"/>
                  </a:schemeClr>
                </a:solidFill>
                <a:latin typeface="Calibri" panose="020F0502020204030204" pitchFamily="34" charset="0"/>
                <a:cs typeface="Arial" panose="020B0604020202020204" pitchFamily="34" charset="0"/>
              </a:rPr>
              <a:t>(Computational &amp; Data-Driven Materials Research)</a:t>
            </a:r>
          </a:p>
          <a:p>
            <a:r>
              <a:rPr lang="en-US" sz="2400" dirty="0" smtClean="0">
                <a:latin typeface="Calibri" panose="020F0502020204030204" pitchFamily="34" charset="0"/>
                <a:cs typeface="Arial" panose="020B0604020202020204" pitchFamily="34" charset="0"/>
              </a:rPr>
              <a:t>Condensed </a:t>
            </a:r>
            <a:r>
              <a:rPr lang="en-US" sz="2400" dirty="0">
                <a:latin typeface="Calibri" panose="020F0502020204030204" pitchFamily="34" charset="0"/>
                <a:cs typeface="Arial" panose="020B0604020202020204" pitchFamily="34" charset="0"/>
              </a:rPr>
              <a:t>Matter Physics</a:t>
            </a:r>
          </a:p>
          <a:p>
            <a:r>
              <a:rPr lang="en-US" sz="2400" dirty="0">
                <a:latin typeface="Calibri" panose="020F0502020204030204" pitchFamily="34" charset="0"/>
                <a:cs typeface="Arial" panose="020B0604020202020204" pitchFamily="34" charset="0"/>
              </a:rPr>
              <a:t>Solid State and Materials Chemistry</a:t>
            </a:r>
          </a:p>
        </p:txBody>
      </p:sp>
      <p:sp>
        <p:nvSpPr>
          <p:cNvPr id="6" name="TextBox 5"/>
          <p:cNvSpPr txBox="1"/>
          <p:nvPr/>
        </p:nvSpPr>
        <p:spPr>
          <a:xfrm>
            <a:off x="6070468" y="1479703"/>
            <a:ext cx="2759243" cy="1569660"/>
          </a:xfrm>
          <a:prstGeom prst="rect">
            <a:avLst/>
          </a:prstGeom>
          <a:noFill/>
          <a:ln w="28575">
            <a:solidFill>
              <a:schemeClr val="accent6">
                <a:lumMod val="60000"/>
                <a:lumOff val="40000"/>
              </a:schemeClr>
            </a:solidFill>
          </a:ln>
        </p:spPr>
        <p:txBody>
          <a:bodyPr wrap="square" rtlCol="0">
            <a:spAutoFit/>
          </a:bodyPr>
          <a:lstStyle/>
          <a:p>
            <a:pPr algn="ctr"/>
            <a:r>
              <a:rPr lang="en-US" sz="2400" b="1" dirty="0" smtClean="0">
                <a:solidFill>
                  <a:srgbClr val="0070C0"/>
                </a:solidFill>
                <a:latin typeface="Calibri" panose="020F0502020204030204" pitchFamily="34" charset="0"/>
                <a:cs typeface="Arial" panose="020B0604020202020204" pitchFamily="34" charset="0"/>
              </a:rPr>
              <a:t>FY2017 Solicitations for “open” unsolicited proposals windows</a:t>
            </a:r>
            <a:endParaRPr lang="en-US" sz="2400" b="1" dirty="0">
              <a:solidFill>
                <a:srgbClr val="0070C0"/>
              </a:solidFill>
              <a:latin typeface="Calibri" panose="020F0502020204030204" pitchFamily="34" charset="0"/>
              <a:cs typeface="Arial" panose="020B0604020202020204" pitchFamily="34" charset="0"/>
            </a:endParaRPr>
          </a:p>
        </p:txBody>
      </p:sp>
      <p:sp>
        <p:nvSpPr>
          <p:cNvPr id="7" name="TextBox 6"/>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
        <p:nvSpPr>
          <p:cNvPr id="3" name="Rectangle 2"/>
          <p:cNvSpPr/>
          <p:nvPr/>
        </p:nvSpPr>
        <p:spPr>
          <a:xfrm>
            <a:off x="4648200" y="4454611"/>
            <a:ext cx="4414232" cy="2031325"/>
          </a:xfrm>
          <a:prstGeom prst="rect">
            <a:avLst/>
          </a:prstGeom>
          <a:ln w="28575">
            <a:solidFill>
              <a:srgbClr val="FFC000"/>
            </a:solidFill>
          </a:ln>
        </p:spPr>
        <p:txBody>
          <a:bodyPr wrap="square">
            <a:spAutoFit/>
          </a:bodyPr>
          <a:lstStyle/>
          <a:p>
            <a:pPr algn="ctr"/>
            <a:r>
              <a:rPr lang="en-US" u="sng" dirty="0">
                <a:solidFill>
                  <a:srgbClr val="1F497D"/>
                </a:solidFill>
                <a:latin typeface="Calibri" panose="020F0502020204030204" pitchFamily="34" charset="0"/>
                <a:ea typeface="Times New Roman" panose="02020603050405020304" pitchFamily="18" charset="0"/>
              </a:rPr>
              <a:t>S</a:t>
            </a:r>
            <a:r>
              <a:rPr lang="en-US" u="sng" dirty="0" smtClean="0">
                <a:solidFill>
                  <a:srgbClr val="1F497D"/>
                </a:solidFill>
                <a:latin typeface="Calibri" panose="020F0502020204030204" pitchFamily="34" charset="0"/>
                <a:ea typeface="Times New Roman" panose="02020603050405020304" pitchFamily="18" charset="0"/>
              </a:rPr>
              <a:t>ubmission </a:t>
            </a:r>
            <a:r>
              <a:rPr lang="en-US" u="sng" dirty="0">
                <a:solidFill>
                  <a:srgbClr val="1F497D"/>
                </a:solidFill>
                <a:latin typeface="Calibri" panose="020F0502020204030204" pitchFamily="34" charset="0"/>
                <a:ea typeface="Times New Roman" panose="02020603050405020304" pitchFamily="18" charset="0"/>
              </a:rPr>
              <a:t>constraints </a:t>
            </a:r>
            <a:endParaRPr lang="en-US" u="sng" dirty="0" smtClean="0">
              <a:solidFill>
                <a:srgbClr val="1F497D"/>
              </a:solidFill>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r>
              <a:rPr lang="en-US" dirty="0" smtClean="0">
                <a:solidFill>
                  <a:srgbClr val="1F497D"/>
                </a:solidFill>
                <a:latin typeface="Calibri" panose="020F0502020204030204" pitchFamily="34" charset="0"/>
                <a:ea typeface="Times New Roman" panose="02020603050405020304" pitchFamily="18" charset="0"/>
              </a:rPr>
              <a:t>3 </a:t>
            </a:r>
            <a:r>
              <a:rPr lang="en-US" dirty="0">
                <a:solidFill>
                  <a:srgbClr val="1F497D"/>
                </a:solidFill>
                <a:latin typeface="Calibri" panose="020F0502020204030204" pitchFamily="34" charset="0"/>
                <a:ea typeface="Times New Roman" panose="02020603050405020304" pitchFamily="18" charset="0"/>
              </a:rPr>
              <a:t>strikes </a:t>
            </a:r>
            <a:r>
              <a:rPr lang="en-US" dirty="0" smtClean="0">
                <a:solidFill>
                  <a:srgbClr val="1F497D"/>
                </a:solidFill>
                <a:latin typeface="Calibri" panose="020F0502020204030204" pitchFamily="34" charset="0"/>
                <a:ea typeface="Times New Roman" panose="02020603050405020304" pitchFamily="18" charset="0"/>
              </a:rPr>
              <a:t>and “</a:t>
            </a:r>
            <a:r>
              <a:rPr lang="en-US" dirty="0" err="1" smtClean="0">
                <a:solidFill>
                  <a:srgbClr val="1F497D"/>
                </a:solidFill>
                <a:latin typeface="Calibri" panose="020F0502020204030204" pitchFamily="34" charset="0"/>
                <a:ea typeface="Times New Roman" panose="02020603050405020304" pitchFamily="18" charset="0"/>
              </a:rPr>
              <a:t>out”on</a:t>
            </a:r>
            <a:r>
              <a:rPr lang="en-US" dirty="0" smtClean="0">
                <a:solidFill>
                  <a:srgbClr val="1F497D"/>
                </a:solidFill>
                <a:latin typeface="Calibri" panose="020F0502020204030204" pitchFamily="34" charset="0"/>
                <a:ea typeface="Times New Roman" panose="02020603050405020304" pitchFamily="18" charset="0"/>
              </a:rPr>
              <a:t> resubmissions.</a:t>
            </a:r>
          </a:p>
          <a:p>
            <a:pPr marL="285750" indent="-285750">
              <a:buFont typeface="Arial" panose="020B0604020202020204" pitchFamily="34" charset="0"/>
              <a:buChar char="•"/>
            </a:pPr>
            <a:r>
              <a:rPr lang="en-US" dirty="0" smtClean="0">
                <a:solidFill>
                  <a:srgbClr val="1F497D"/>
                </a:solidFill>
                <a:latin typeface="Calibri" panose="020F0502020204030204" pitchFamily="34" charset="0"/>
                <a:ea typeface="Times New Roman" panose="02020603050405020304" pitchFamily="18" charset="0"/>
              </a:rPr>
              <a:t>Reduce </a:t>
            </a:r>
            <a:r>
              <a:rPr lang="en-US" dirty="0">
                <a:solidFill>
                  <a:srgbClr val="1F497D"/>
                </a:solidFill>
                <a:latin typeface="Calibri" panose="020F0502020204030204" pitchFamily="34" charset="0"/>
                <a:ea typeface="Times New Roman" panose="02020603050405020304" pitchFamily="18" charset="0"/>
              </a:rPr>
              <a:t>multiple submissions in DMR </a:t>
            </a:r>
            <a:r>
              <a:rPr lang="en-US" dirty="0" smtClean="0">
                <a:solidFill>
                  <a:srgbClr val="1F497D"/>
                </a:solidFill>
                <a:latin typeface="Calibri" panose="020F0502020204030204" pitchFamily="34" charset="0"/>
                <a:ea typeface="Times New Roman" panose="02020603050405020304" pitchFamily="18" charset="0"/>
              </a:rPr>
              <a:t>.</a:t>
            </a:r>
            <a:endParaRPr lang="en-US" sz="2000" dirty="0" smtClean="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dirty="0" smtClean="0">
                <a:solidFill>
                  <a:srgbClr val="1F497D"/>
                </a:solidFill>
                <a:latin typeface="Calibri" panose="020F0502020204030204" pitchFamily="34" charset="0"/>
                <a:ea typeface="Times New Roman" panose="02020603050405020304" pitchFamily="18" charset="0"/>
              </a:rPr>
              <a:t>CMMT </a:t>
            </a:r>
            <a:r>
              <a:rPr lang="en-US" dirty="0">
                <a:solidFill>
                  <a:srgbClr val="1F497D"/>
                </a:solidFill>
                <a:latin typeface="Calibri" panose="020F0502020204030204" pitchFamily="34" charset="0"/>
                <a:ea typeface="Times New Roman" panose="02020603050405020304" pitchFamily="18" charset="0"/>
              </a:rPr>
              <a:t>includes </a:t>
            </a:r>
            <a:r>
              <a:rPr lang="en-US" b="1" dirty="0" smtClean="0">
                <a:solidFill>
                  <a:srgbClr val="1F497D"/>
                </a:solidFill>
                <a:latin typeface="Calibri" panose="020F0502020204030204" pitchFamily="34" charset="0"/>
                <a:ea typeface="Times New Roman" panose="02020603050405020304" pitchFamily="18" charset="0"/>
              </a:rPr>
              <a:t>CDMR</a:t>
            </a:r>
            <a:r>
              <a:rPr lang="en-US" dirty="0" smtClean="0">
                <a:solidFill>
                  <a:srgbClr val="1F497D"/>
                </a:solidFill>
                <a:latin typeface="Calibri" panose="020F0502020204030204" pitchFamily="34" charset="0"/>
                <a:ea typeface="Times New Roman" panose="02020603050405020304" pitchFamily="18" charset="0"/>
              </a:rPr>
              <a:t>, </a:t>
            </a:r>
            <a:r>
              <a:rPr lang="en-US" dirty="0">
                <a:solidFill>
                  <a:srgbClr val="1F497D"/>
                </a:solidFill>
                <a:latin typeface="Calibri" panose="020F0502020204030204" pitchFamily="34" charset="0"/>
                <a:ea typeface="Times New Roman" panose="02020603050405020304" pitchFamily="18" charset="0"/>
              </a:rPr>
              <a:t>with more emphasis on programs working </a:t>
            </a:r>
            <a:r>
              <a:rPr lang="en-US" dirty="0" smtClean="0">
                <a:solidFill>
                  <a:srgbClr val="1F497D"/>
                </a:solidFill>
                <a:latin typeface="Calibri" panose="020F0502020204030204" pitchFamily="34" charset="0"/>
                <a:ea typeface="Times New Roman" panose="02020603050405020304" pitchFamily="18" charset="0"/>
              </a:rPr>
              <a:t>together.</a:t>
            </a:r>
          </a:p>
          <a:p>
            <a:pPr marL="285750" indent="-285750">
              <a:buFont typeface="Arial" panose="020B0604020202020204" pitchFamily="34" charset="0"/>
              <a:buChar char="•"/>
            </a:pPr>
            <a:r>
              <a:rPr lang="en-US" dirty="0" smtClean="0">
                <a:solidFill>
                  <a:srgbClr val="1F497D"/>
                </a:solidFill>
                <a:latin typeface="Calibri" panose="020F0502020204030204" pitchFamily="34" charset="0"/>
                <a:ea typeface="Times New Roman" panose="02020603050405020304" pitchFamily="18" charset="0"/>
                <a:cs typeface="Times New Roman" panose="02020603050405020304" pitchFamily="18" charset="0"/>
              </a:rPr>
              <a:t>Encouraging the </a:t>
            </a:r>
            <a:r>
              <a:rPr lang="en-US"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best ideas rather than all the “reviewable ones” </a:t>
            </a:r>
            <a:r>
              <a:rPr lang="en-US" dirty="0" smtClean="0">
                <a:solidFill>
                  <a:srgbClr val="1F497D"/>
                </a:solidFill>
                <a:latin typeface="Calibri" panose="020F0502020204030204" pitchFamily="34" charset="0"/>
                <a:ea typeface="Times New Roman" panose="02020603050405020304" pitchFamily="18" charset="0"/>
                <a:cs typeface="Times New Roman" panose="02020603050405020304" pitchFamily="18" charset="0"/>
              </a:rPr>
              <a:t>.</a:t>
            </a:r>
            <a:endParaRPr lang="en-US" dirty="0"/>
          </a:p>
        </p:txBody>
      </p:sp>
      <p:grpSp>
        <p:nvGrpSpPr>
          <p:cNvPr id="12" name="Group 11"/>
          <p:cNvGrpSpPr/>
          <p:nvPr/>
        </p:nvGrpSpPr>
        <p:grpSpPr>
          <a:xfrm>
            <a:off x="1371600" y="1895201"/>
            <a:ext cx="7279784" cy="1970895"/>
            <a:chOff x="1371600" y="1886789"/>
            <a:chExt cx="7279784" cy="1970895"/>
          </a:xfrm>
        </p:grpSpPr>
        <p:sp>
          <p:nvSpPr>
            <p:cNvPr id="9" name="Rectangle 8"/>
            <p:cNvSpPr/>
            <p:nvPr/>
          </p:nvSpPr>
          <p:spPr>
            <a:xfrm>
              <a:off x="1371600" y="1886789"/>
              <a:ext cx="4453335" cy="369332"/>
            </a:xfrm>
            <a:prstGeom prst="rect">
              <a:avLst/>
            </a:prstGeom>
          </p:spPr>
          <p:txBody>
            <a:bodyPr wrap="none">
              <a:spAutoFit/>
            </a:bodyPr>
            <a:lstStyle/>
            <a:p>
              <a:r>
                <a:rPr lang="en-US" b="1" dirty="0">
                  <a:solidFill>
                    <a:srgbClr val="FF0000"/>
                  </a:solidFill>
                </a:rPr>
                <a:t>FY17 (51 proposals), previous 3-yr. </a:t>
              </a:r>
              <a:r>
                <a:rPr lang="en-US" b="1" dirty="0" err="1">
                  <a:solidFill>
                    <a:srgbClr val="FF0000"/>
                  </a:solidFill>
                </a:rPr>
                <a:t>ave.</a:t>
              </a:r>
              <a:r>
                <a:rPr lang="en-US" b="1" dirty="0">
                  <a:solidFill>
                    <a:srgbClr val="FF0000"/>
                  </a:solidFill>
                </a:rPr>
                <a:t> (147)</a:t>
              </a:r>
            </a:p>
          </p:txBody>
        </p:sp>
        <p:sp>
          <p:nvSpPr>
            <p:cNvPr id="10" name="Rectangle 9"/>
            <p:cNvSpPr/>
            <p:nvPr/>
          </p:nvSpPr>
          <p:spPr>
            <a:xfrm>
              <a:off x="5059247" y="3488352"/>
              <a:ext cx="3592137" cy="369332"/>
            </a:xfrm>
            <a:prstGeom prst="rect">
              <a:avLst/>
            </a:prstGeom>
          </p:spPr>
          <p:txBody>
            <a:bodyPr wrap="none">
              <a:spAutoFit/>
            </a:bodyPr>
            <a:lstStyle/>
            <a:p>
              <a:r>
                <a:rPr lang="en-US" b="1" dirty="0">
                  <a:solidFill>
                    <a:srgbClr val="FF0000"/>
                  </a:solidFill>
                </a:rPr>
                <a:t>FY17 (202), previous 3-yr. </a:t>
              </a:r>
              <a:r>
                <a:rPr lang="en-US" b="1" dirty="0" err="1">
                  <a:solidFill>
                    <a:srgbClr val="FF0000"/>
                  </a:solidFill>
                </a:rPr>
                <a:t>ave.</a:t>
              </a:r>
              <a:r>
                <a:rPr lang="en-US" b="1" dirty="0">
                  <a:solidFill>
                    <a:srgbClr val="FF0000"/>
                  </a:solidFill>
                </a:rPr>
                <a:t> (287)</a:t>
              </a:r>
            </a:p>
          </p:txBody>
        </p:sp>
      </p:grpSp>
    </p:spTree>
    <p:extLst>
      <p:ext uri="{BB962C8B-B14F-4D97-AF65-F5344CB8AC3E}">
        <p14:creationId xmlns:p14="http://schemas.microsoft.com/office/powerpoint/2010/main" val="177221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5245" y="316872"/>
            <a:ext cx="5281622" cy="803189"/>
          </a:xfrm>
        </p:spPr>
        <p:txBody>
          <a:bodyPr/>
          <a:lstStyle/>
          <a:p>
            <a:r>
              <a:rPr lang="en-US" sz="3200" b="1" dirty="0" smtClean="0">
                <a:solidFill>
                  <a:schemeClr val="tx1"/>
                </a:solidFill>
                <a:latin typeface="Arial" panose="020B0604020202020204" pitchFamily="34" charset="0"/>
                <a:cs typeface="Arial" panose="020B0604020202020204" pitchFamily="34" charset="0"/>
              </a:rPr>
              <a:t>Presentation Outline</a:t>
            </a:r>
            <a:endParaRPr lang="en-US" sz="3200" b="1"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219200"/>
            <a:ext cx="8042276" cy="4343400"/>
          </a:xfrm>
        </p:spPr>
        <p:txBody>
          <a:bodyPr>
            <a:normAutofit/>
          </a:bodyPr>
          <a:lstStyle/>
          <a:p>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NSF Organization and Changing </a:t>
            </a:r>
            <a:r>
              <a:rPr lang="en-US" sz="2800" dirty="0"/>
              <a:t>L</a:t>
            </a:r>
            <a:r>
              <a:rPr lang="en-US" sz="2800" dirty="0" smtClean="0">
                <a:latin typeface="Arial" panose="020B0604020202020204" pitchFamily="34" charset="0"/>
                <a:cs typeface="Arial" panose="020B0604020202020204" pitchFamily="34" charset="0"/>
              </a:rPr>
              <a:t>eadership </a:t>
            </a:r>
          </a:p>
          <a:p>
            <a:r>
              <a:rPr lang="en-US" sz="2800" dirty="0"/>
              <a:t>DMR </a:t>
            </a:r>
            <a:r>
              <a:rPr lang="en-US" sz="2800" dirty="0" smtClean="0"/>
              <a:t>Staff, Programs, Budget</a:t>
            </a:r>
          </a:p>
          <a:p>
            <a:r>
              <a:rPr lang="en-US" sz="2800" dirty="0" smtClean="0">
                <a:latin typeface="Arial" panose="020B0604020202020204" pitchFamily="34" charset="0"/>
                <a:cs typeface="Arial" panose="020B0604020202020204" pitchFamily="34" charset="0"/>
              </a:rPr>
              <a:t>Program Updates</a:t>
            </a:r>
          </a:p>
          <a:p>
            <a:r>
              <a:rPr lang="en-US" sz="2800" dirty="0" smtClean="0">
                <a:latin typeface="Arial" panose="020B0604020202020204" pitchFamily="34" charset="0"/>
                <a:cs typeface="Arial" panose="020B0604020202020204" pitchFamily="34" charset="0"/>
              </a:rPr>
              <a:t>Program Highlights</a:t>
            </a:r>
          </a:p>
          <a:p>
            <a:r>
              <a:rPr lang="en-US" sz="2800" dirty="0" smtClean="0">
                <a:latin typeface="Arial" panose="020B0604020202020204" pitchFamily="34" charset="0"/>
                <a:cs typeface="Arial" panose="020B0604020202020204" pitchFamily="34" charset="0"/>
              </a:rPr>
              <a:t>Strategic Research Directions</a:t>
            </a:r>
          </a:p>
          <a:p>
            <a:r>
              <a:rPr lang="en-US" sz="2800" dirty="0"/>
              <a:t>DMR “Partnership” </a:t>
            </a:r>
            <a:r>
              <a:rPr lang="en-US" sz="2800" dirty="0" smtClean="0"/>
              <a:t>Activities</a:t>
            </a:r>
            <a:endParaRPr lang="en-US" sz="2800" dirty="0" smtClean="0">
              <a:latin typeface="Arial" panose="020B0604020202020204" pitchFamily="34" charset="0"/>
              <a:cs typeface="Arial" panose="020B0604020202020204" pitchFamily="34" charset="0"/>
            </a:endParaRPr>
          </a:p>
          <a:p>
            <a:pPr marL="0" indent="0">
              <a:buNone/>
            </a:pPr>
            <a:endParaRPr lang="en-US" sz="2800" dirty="0" smtClean="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5" name="TextBox 4"/>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49374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3328" y="209012"/>
            <a:ext cx="6088072" cy="803189"/>
          </a:xfrm>
        </p:spPr>
        <p:txBody>
          <a:bodyPr>
            <a:normAutofit fontScale="90000"/>
          </a:bodyPr>
          <a:lstStyle/>
          <a:p>
            <a:pPr algn="ctr"/>
            <a:r>
              <a:rPr lang="en-US" sz="2400" b="1" dirty="0" smtClean="0">
                <a:solidFill>
                  <a:schemeClr val="tx1"/>
                </a:solidFill>
                <a:latin typeface="Arial" panose="020B0604020202020204" pitchFamily="34" charset="0"/>
                <a:cs typeface="Arial" panose="020B0604020202020204" pitchFamily="34" charset="0"/>
              </a:rPr>
              <a:t>National Facilities and Instrumentation (</a:t>
            </a:r>
            <a:r>
              <a:rPr lang="en-US" sz="2400" b="1" dirty="0" err="1" smtClean="0">
                <a:solidFill>
                  <a:schemeClr val="tx1"/>
                </a:solidFill>
                <a:latin typeface="Arial" panose="020B0604020202020204" pitchFamily="34" charset="0"/>
                <a:cs typeface="Arial" panose="020B0604020202020204" pitchFamily="34" charset="0"/>
              </a:rPr>
              <a:t>NaFI</a:t>
            </a:r>
            <a:r>
              <a:rPr lang="en-US" sz="2400" b="1" dirty="0" smtClean="0">
                <a:solidFill>
                  <a:schemeClr val="tx1"/>
                </a:solidFill>
                <a:latin typeface="Arial" panose="020B0604020202020204" pitchFamily="34" charset="0"/>
                <a:cs typeface="Arial" panose="020B0604020202020204" pitchFamily="34" charset="0"/>
              </a:rPr>
              <a:t>):  </a:t>
            </a:r>
            <a:br>
              <a:rPr lang="en-US" sz="2400" b="1" dirty="0" smtClean="0">
                <a:solidFill>
                  <a:schemeClr val="tx1"/>
                </a:solidFill>
                <a:latin typeface="Arial" panose="020B0604020202020204" pitchFamily="34" charset="0"/>
                <a:cs typeface="Arial" panose="020B0604020202020204" pitchFamily="34" charset="0"/>
              </a:rPr>
            </a:br>
            <a:r>
              <a:rPr lang="en-US" sz="27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National High Magnetic Field Laboratory</a:t>
            </a:r>
            <a:endParaRPr lang="en-US" sz="27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6666" t="8039" r="12500"/>
          <a:stretch/>
        </p:blipFill>
        <p:spPr>
          <a:xfrm>
            <a:off x="6529839" y="3893001"/>
            <a:ext cx="2590800" cy="2522682"/>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633" t="9722"/>
          <a:stretch/>
        </p:blipFill>
        <p:spPr>
          <a:xfrm rot="5400000">
            <a:off x="6791104" y="1644602"/>
            <a:ext cx="2614970" cy="1981200"/>
          </a:xfrm>
          <a:prstGeom prst="rect">
            <a:avLst/>
          </a:prstGeom>
        </p:spPr>
      </p:pic>
      <p:pic>
        <p:nvPicPr>
          <p:cNvPr id="7" name="Picture 6" descr="magnetic-field.jpg"/>
          <p:cNvPicPr>
            <a:picLocks noChangeAspect="1"/>
          </p:cNvPicPr>
          <p:nvPr/>
        </p:nvPicPr>
        <p:blipFill rotWithShape="1">
          <a:blip r:embed="rId4"/>
          <a:srcRect b="4885"/>
          <a:stretch/>
        </p:blipFill>
        <p:spPr>
          <a:xfrm>
            <a:off x="2330977" y="4843342"/>
            <a:ext cx="1362751" cy="2011680"/>
          </a:xfrm>
          <a:prstGeom prst="rect">
            <a:avLst/>
          </a:prstGeom>
        </p:spPr>
      </p:pic>
      <p:pic>
        <p:nvPicPr>
          <p:cNvPr id="9" name="Picture 8" descr="magnets-bitterplate.jpg"/>
          <p:cNvPicPr>
            <a:picLocks noChangeAspect="1"/>
          </p:cNvPicPr>
          <p:nvPr/>
        </p:nvPicPr>
        <p:blipFill>
          <a:blip r:embed="rId5"/>
          <a:stretch>
            <a:fillRect/>
          </a:stretch>
        </p:blipFill>
        <p:spPr>
          <a:xfrm>
            <a:off x="593896" y="4880129"/>
            <a:ext cx="1656415" cy="1188720"/>
          </a:xfrm>
          <a:prstGeom prst="rect">
            <a:avLst/>
          </a:prstGeom>
        </p:spPr>
      </p:pic>
      <p:sp>
        <p:nvSpPr>
          <p:cNvPr id="10" name="TextBox 9"/>
          <p:cNvSpPr txBox="1"/>
          <p:nvPr/>
        </p:nvSpPr>
        <p:spPr>
          <a:xfrm>
            <a:off x="36930" y="1173493"/>
            <a:ext cx="5459690" cy="3693319"/>
          </a:xfrm>
          <a:prstGeom prst="rect">
            <a:avLst/>
          </a:prstGeom>
          <a:solidFill>
            <a:srgbClr val="FFFFCC"/>
          </a:solidFill>
          <a:ln>
            <a:solidFill>
              <a:srgbClr val="FFFF66"/>
            </a:solidFill>
          </a:ln>
        </p:spPr>
        <p:txBody>
          <a:bodyPr wrap="square" rtlCol="0">
            <a:spAutoFit/>
          </a:bodyPr>
          <a:lstStyle/>
          <a:p>
            <a:pPr marL="342900" indent="-342900">
              <a:lnSpc>
                <a:spcPct val="150000"/>
              </a:lnSpc>
              <a:buFont typeface="Wingdings" panose="05000000000000000000" pitchFamily="2" charset="2"/>
              <a:buChar char="§"/>
            </a:pPr>
            <a:r>
              <a:rPr lang="en-US" dirty="0" smtClean="0">
                <a:latin typeface="+mn-lt"/>
              </a:rPr>
              <a:t>Renewal proposal received in June 2016.</a:t>
            </a:r>
          </a:p>
          <a:p>
            <a:pPr marL="342900" indent="-342900">
              <a:lnSpc>
                <a:spcPct val="150000"/>
              </a:lnSpc>
              <a:buFont typeface="Wingdings" panose="05000000000000000000" pitchFamily="2" charset="2"/>
              <a:buChar char="§"/>
            </a:pPr>
            <a:r>
              <a:rPr lang="en-US" dirty="0" smtClean="0">
                <a:latin typeface="+mn-lt"/>
              </a:rPr>
              <a:t>Site-visit review in October 2016.</a:t>
            </a:r>
          </a:p>
          <a:p>
            <a:pPr marL="342900" indent="-342900">
              <a:buFont typeface="Wingdings" panose="05000000000000000000" pitchFamily="2" charset="2"/>
              <a:buChar char="§"/>
            </a:pPr>
            <a:r>
              <a:rPr lang="en-US" b="1" dirty="0" smtClean="0">
                <a:latin typeface="+mn-lt"/>
              </a:rPr>
              <a:t>Quantum Materials </a:t>
            </a:r>
            <a:r>
              <a:rPr lang="en-US" dirty="0" smtClean="0">
                <a:latin typeface="+mn-lt"/>
              </a:rPr>
              <a:t>and </a:t>
            </a:r>
            <a:r>
              <a:rPr lang="en-US" b="1" dirty="0" smtClean="0">
                <a:latin typeface="+mn-lt"/>
              </a:rPr>
              <a:t>Magnet Development </a:t>
            </a:r>
            <a:r>
              <a:rPr lang="en-US" u="sng" dirty="0" smtClean="0">
                <a:latin typeface="+mn-lt"/>
              </a:rPr>
              <a:t>major</a:t>
            </a:r>
            <a:r>
              <a:rPr lang="en-US" dirty="0" smtClean="0">
                <a:latin typeface="+mn-lt"/>
              </a:rPr>
              <a:t> science drivers influenced by user community and NAS study.</a:t>
            </a:r>
          </a:p>
          <a:p>
            <a:pPr marL="342900" indent="-342900">
              <a:buFont typeface="Wingdings" panose="05000000000000000000" pitchFamily="2" charset="2"/>
              <a:buChar char="§"/>
            </a:pPr>
            <a:r>
              <a:rPr lang="en-US" dirty="0" smtClean="0">
                <a:latin typeface="+mn-lt"/>
              </a:rPr>
              <a:t>High Priority, but budget cuts will impede sufficient investment.</a:t>
            </a:r>
          </a:p>
          <a:p>
            <a:pPr marL="342900" indent="-342900">
              <a:buFont typeface="Wingdings" panose="05000000000000000000" pitchFamily="2" charset="2"/>
              <a:buChar char="§"/>
            </a:pPr>
            <a:r>
              <a:rPr lang="en-US" b="1" dirty="0" smtClean="0"/>
              <a:t>2022 MRFEC opportunity</a:t>
            </a:r>
            <a:r>
              <a:rPr lang="en-US" dirty="0" smtClean="0"/>
              <a:t>; threshold lowered to $70M.  Workshop being planned – need for ultra-high magnetic fields for a “quantum leap”.  (Led by </a:t>
            </a:r>
            <a:r>
              <a:rPr lang="en-US" dirty="0" err="1" smtClean="0"/>
              <a:t>Phuan</a:t>
            </a:r>
            <a:r>
              <a:rPr lang="en-US" dirty="0" smtClean="0"/>
              <a:t> </a:t>
            </a:r>
            <a:r>
              <a:rPr lang="en-US" dirty="0" err="1" smtClean="0"/>
              <a:t>Eng</a:t>
            </a:r>
            <a:r>
              <a:rPr lang="en-US" dirty="0" smtClean="0"/>
              <a:t>/Princeton for Fall 2017).</a:t>
            </a:r>
          </a:p>
          <a:p>
            <a:pPr marL="342900" indent="-342900">
              <a:buFont typeface="Wingdings" panose="05000000000000000000" pitchFamily="2" charset="2"/>
              <a:buChar char="§"/>
            </a:pPr>
            <a:r>
              <a:rPr lang="en-US" b="1" dirty="0" smtClean="0">
                <a:solidFill>
                  <a:srgbClr val="FF0000"/>
                </a:solidFill>
              </a:rPr>
              <a:t>France C</a:t>
            </a:r>
            <a:r>
              <a:rPr lang="el-GR" b="1" dirty="0" smtClean="0">
                <a:solidFill>
                  <a:srgbClr val="FF0000"/>
                </a:solidFill>
              </a:rPr>
              <a:t>ό</a:t>
            </a:r>
            <a:r>
              <a:rPr lang="en-US" b="1" dirty="0" err="1" smtClean="0">
                <a:solidFill>
                  <a:srgbClr val="FF0000"/>
                </a:solidFill>
              </a:rPr>
              <a:t>rdova</a:t>
            </a:r>
            <a:r>
              <a:rPr lang="en-US" b="1" dirty="0" smtClean="0">
                <a:solidFill>
                  <a:srgbClr val="FF0000"/>
                </a:solidFill>
              </a:rPr>
              <a:t> will visit </a:t>
            </a:r>
            <a:r>
              <a:rPr lang="en-US" b="1" dirty="0" err="1" smtClean="0">
                <a:solidFill>
                  <a:srgbClr val="FF0000"/>
                </a:solidFill>
              </a:rPr>
              <a:t>MagLab</a:t>
            </a:r>
            <a:r>
              <a:rPr lang="en-US" b="1" dirty="0" smtClean="0">
                <a:solidFill>
                  <a:srgbClr val="FF0000"/>
                </a:solidFill>
              </a:rPr>
              <a:t> this month!</a:t>
            </a:r>
            <a:endParaRPr lang="en-US" b="1" dirty="0">
              <a:solidFill>
                <a:srgbClr val="FF0000"/>
              </a:solidFill>
            </a:endParaRPr>
          </a:p>
        </p:txBody>
      </p:sp>
      <p:pic>
        <p:nvPicPr>
          <p:cNvPr id="11" name="Picture 4" descr="image00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053" t="10457" r="26222" b="33640"/>
          <a:stretch/>
        </p:blipFill>
        <p:spPr bwMode="auto">
          <a:xfrm>
            <a:off x="4251489" y="4907280"/>
            <a:ext cx="771188"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63740" y="1783666"/>
            <a:ext cx="1763221"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53803" y="5028104"/>
            <a:ext cx="762190" cy="1005840"/>
          </a:xfrm>
          <a:prstGeom prst="rect">
            <a:avLst/>
          </a:prstGeom>
        </p:spPr>
      </p:pic>
      <p:sp>
        <p:nvSpPr>
          <p:cNvPr id="14" name="TextBox 13"/>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
        <p:nvSpPr>
          <p:cNvPr id="3" name="TextBox 2"/>
          <p:cNvSpPr txBox="1"/>
          <p:nvPr/>
        </p:nvSpPr>
        <p:spPr>
          <a:xfrm>
            <a:off x="4219463" y="6076983"/>
            <a:ext cx="914400" cy="523220"/>
          </a:xfrm>
          <a:prstGeom prst="rect">
            <a:avLst/>
          </a:prstGeom>
          <a:noFill/>
        </p:spPr>
        <p:txBody>
          <a:bodyPr wrap="square" rtlCol="0">
            <a:spAutoFit/>
          </a:bodyPr>
          <a:lstStyle/>
          <a:p>
            <a:r>
              <a:rPr lang="en-US" sz="1400" b="1" dirty="0" smtClean="0"/>
              <a:t>Leonard Spinu</a:t>
            </a:r>
            <a:endParaRPr lang="en-US" sz="1400" b="1" dirty="0"/>
          </a:p>
        </p:txBody>
      </p:sp>
      <p:sp>
        <p:nvSpPr>
          <p:cNvPr id="15" name="TextBox 14"/>
          <p:cNvSpPr txBox="1"/>
          <p:nvPr/>
        </p:nvSpPr>
        <p:spPr>
          <a:xfrm>
            <a:off x="5110539" y="6033944"/>
            <a:ext cx="914400" cy="523220"/>
          </a:xfrm>
          <a:prstGeom prst="rect">
            <a:avLst/>
          </a:prstGeom>
          <a:noFill/>
        </p:spPr>
        <p:txBody>
          <a:bodyPr wrap="square" rtlCol="0">
            <a:spAutoFit/>
          </a:bodyPr>
          <a:lstStyle/>
          <a:p>
            <a:r>
              <a:rPr lang="en-US" sz="1400" b="1" dirty="0" smtClean="0"/>
              <a:t>Charles Ying</a:t>
            </a:r>
            <a:endParaRPr lang="en-US" sz="1400" b="1" dirty="0"/>
          </a:p>
        </p:txBody>
      </p:sp>
    </p:spTree>
    <p:extLst>
      <p:ext uri="{BB962C8B-B14F-4D97-AF65-F5344CB8AC3E}">
        <p14:creationId xmlns:p14="http://schemas.microsoft.com/office/powerpoint/2010/main" val="19193836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1295400"/>
            <a:ext cx="5410200" cy="646331"/>
          </a:xfrm>
          <a:prstGeom prst="rect">
            <a:avLst/>
          </a:prstGeom>
          <a:noFill/>
        </p:spPr>
        <p:txBody>
          <a:bodyPr wrap="square" rtlCol="0">
            <a:spAutoFit/>
          </a:bodyPr>
          <a:lstStyle/>
          <a:p>
            <a:pPr algn="ctr"/>
            <a:r>
              <a:rPr lang="en-US" sz="3600" b="1" dirty="0" smtClean="0">
                <a:latin typeface="+mj-lt"/>
              </a:rPr>
              <a:t>Program Highlights</a:t>
            </a:r>
            <a:endParaRPr lang="en-US" sz="3600" b="1" dirty="0">
              <a:latin typeface="+mj-lt"/>
            </a:endParaRPr>
          </a:p>
        </p:txBody>
      </p:sp>
      <p:sp>
        <p:nvSpPr>
          <p:cNvPr id="4" name="TextBox 3"/>
          <p:cNvSpPr txBox="1"/>
          <p:nvPr/>
        </p:nvSpPr>
        <p:spPr>
          <a:xfrm>
            <a:off x="4495800" y="6623333"/>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97639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68050" y="52230"/>
            <a:ext cx="4997336" cy="954107"/>
          </a:xfrm>
          <a:prstGeom prst="rect">
            <a:avLst/>
          </a:prstGeom>
          <a:noFill/>
        </p:spPr>
        <p:txBody>
          <a:bodyPr wrap="square" rtlCol="0">
            <a:spAutoFit/>
          </a:bodyPr>
          <a:lstStyle/>
          <a:p>
            <a:pPr algn="ctr"/>
            <a:r>
              <a:rPr lang="en-US" sz="2800" b="1" dirty="0" smtClean="0">
                <a:latin typeface="Calibri" panose="020F0502020204030204" pitchFamily="34" charset="0"/>
              </a:rPr>
              <a:t>DMR-Supported </a:t>
            </a:r>
            <a:r>
              <a:rPr lang="en-US" sz="2800" b="1" dirty="0" err="1" smtClean="0">
                <a:latin typeface="Calibri" panose="020F0502020204030204" pitchFamily="34" charset="0"/>
              </a:rPr>
              <a:t>MagLab</a:t>
            </a:r>
            <a:r>
              <a:rPr lang="en-US" sz="2800" b="1" dirty="0" smtClean="0">
                <a:latin typeface="Calibri" panose="020F0502020204030204" pitchFamily="34" charset="0"/>
              </a:rPr>
              <a:t> Makes New World Record!</a:t>
            </a:r>
            <a:endParaRPr lang="en-US" sz="2800" b="1" dirty="0">
              <a:latin typeface="Calibri" panose="020F0502020204030204" pitchFamily="34" charset="0"/>
            </a:endParaRPr>
          </a:p>
        </p:txBody>
      </p:sp>
      <p:sp>
        <p:nvSpPr>
          <p:cNvPr id="3" name="TextBox 2"/>
          <p:cNvSpPr txBox="1"/>
          <p:nvPr/>
        </p:nvSpPr>
        <p:spPr>
          <a:xfrm>
            <a:off x="4002867" y="1300280"/>
            <a:ext cx="4978986" cy="5878532"/>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smtClean="0">
                <a:effectLst>
                  <a:outerShdw blurRad="38100" dist="38100" dir="2700000" algn="tl">
                    <a:srgbClr val="000000">
                      <a:alpha val="43137"/>
                    </a:srgbClr>
                  </a:outerShdw>
                </a:effectLst>
                <a:latin typeface="Calibri" panose="020F0502020204030204" pitchFamily="34" charset="0"/>
              </a:rPr>
              <a:t>Strongest</a:t>
            </a:r>
            <a:r>
              <a:rPr lang="en-US" sz="2000" dirty="0" smtClean="0">
                <a:latin typeface="Calibri" panose="020F0502020204030204" pitchFamily="34" charset="0"/>
              </a:rPr>
              <a:t> magnet (36 T) in the world for NMR spectroscopy.</a:t>
            </a:r>
          </a:p>
          <a:p>
            <a:endParaRPr lang="en-US" sz="1000" dirty="0">
              <a:latin typeface="Calibri" panose="020F0502020204030204" pitchFamily="34" charset="0"/>
            </a:endParaRPr>
          </a:p>
          <a:p>
            <a:pPr marL="285750" indent="-285750">
              <a:buFont typeface="Wingdings" panose="05000000000000000000" pitchFamily="2" charset="2"/>
              <a:buChar char="q"/>
            </a:pPr>
            <a:r>
              <a:rPr lang="en-US" sz="2000" b="1" dirty="0" smtClean="0">
                <a:effectLst>
                  <a:outerShdw blurRad="38100" dist="38100" dir="2700000" algn="tl">
                    <a:srgbClr val="000000">
                      <a:alpha val="43137"/>
                    </a:srgbClr>
                  </a:outerShdw>
                </a:effectLst>
                <a:latin typeface="Calibri" panose="020F0502020204030204" pitchFamily="34" charset="0"/>
              </a:rPr>
              <a:t>Decade</a:t>
            </a:r>
            <a:r>
              <a:rPr lang="en-US" sz="2000" dirty="0" smtClean="0">
                <a:latin typeface="Calibri" panose="020F0502020204030204" pitchFamily="34" charset="0"/>
              </a:rPr>
              <a:t> of planning, designing and building through DMR - </a:t>
            </a:r>
            <a:r>
              <a:rPr lang="en-US" sz="2000" i="1" dirty="0" smtClean="0">
                <a:solidFill>
                  <a:srgbClr val="0000FF"/>
                </a:solidFill>
                <a:latin typeface="Calibri" panose="020F0502020204030204" pitchFamily="34" charset="0"/>
              </a:rPr>
              <a:t>Mid-Scale Instrumentation Program</a:t>
            </a:r>
            <a:r>
              <a:rPr lang="en-US" sz="2000" dirty="0" smtClean="0">
                <a:latin typeface="Calibri" panose="020F0502020204030204" pitchFamily="34" charset="0"/>
              </a:rPr>
              <a:t> investments of $14.8M.</a:t>
            </a:r>
          </a:p>
          <a:p>
            <a:endParaRPr lang="en-US" sz="1000" dirty="0">
              <a:latin typeface="Calibri" panose="020F0502020204030204" pitchFamily="34" charset="0"/>
            </a:endParaRPr>
          </a:p>
          <a:p>
            <a:pPr marL="285750" indent="-285750">
              <a:buFont typeface="Wingdings" panose="05000000000000000000" pitchFamily="2" charset="2"/>
              <a:buChar char="q"/>
            </a:pPr>
            <a:r>
              <a:rPr lang="en-US" sz="2000" b="1" dirty="0" smtClean="0">
                <a:effectLst>
                  <a:outerShdw blurRad="38100" dist="38100" dir="2700000" algn="tl">
                    <a:srgbClr val="000000">
                      <a:alpha val="43137"/>
                    </a:srgbClr>
                  </a:outerShdw>
                </a:effectLst>
                <a:latin typeface="Calibri" panose="020F0502020204030204" pitchFamily="34" charset="0"/>
              </a:rPr>
              <a:t>Revolutionary Technology Development</a:t>
            </a:r>
            <a:r>
              <a:rPr lang="en-US" sz="2000" b="1" dirty="0" smtClean="0">
                <a:latin typeface="Calibri" panose="020F0502020204030204" pitchFamily="34" charset="0"/>
              </a:rPr>
              <a:t> - </a:t>
            </a:r>
            <a:r>
              <a:rPr lang="en-US" sz="2000" u="sng" dirty="0" smtClean="0">
                <a:latin typeface="Calibri" panose="020F0502020204030204" pitchFamily="34" charset="0"/>
              </a:rPr>
              <a:t>series </a:t>
            </a:r>
            <a:r>
              <a:rPr lang="en-US" sz="2000" u="sng" dirty="0">
                <a:latin typeface="Calibri" panose="020F0502020204030204" pitchFamily="34" charset="0"/>
              </a:rPr>
              <a:t>c</a:t>
            </a:r>
            <a:r>
              <a:rPr lang="en-US" sz="2000" u="sng" dirty="0" smtClean="0">
                <a:latin typeface="Calibri" panose="020F0502020204030204" pitchFamily="34" charset="0"/>
              </a:rPr>
              <a:t>onnected </a:t>
            </a:r>
            <a:r>
              <a:rPr lang="en-US" sz="2000" u="sng" dirty="0">
                <a:latin typeface="Calibri" panose="020F0502020204030204" pitchFamily="34" charset="0"/>
              </a:rPr>
              <a:t>h</a:t>
            </a:r>
            <a:r>
              <a:rPr lang="en-US" sz="2000" u="sng" dirty="0" smtClean="0">
                <a:latin typeface="Calibri" panose="020F0502020204030204" pitchFamily="34" charset="0"/>
              </a:rPr>
              <a:t>ybrid magnet</a:t>
            </a:r>
            <a:r>
              <a:rPr lang="en-US" sz="2000" dirty="0" smtClean="0">
                <a:latin typeface="Calibri" panose="020F0502020204030204" pitchFamily="34" charset="0"/>
              </a:rPr>
              <a:t> reaches very high magnetic fields which remain stable and homogeneous.</a:t>
            </a:r>
          </a:p>
          <a:p>
            <a:endParaRPr lang="en-US" sz="1000" dirty="0">
              <a:latin typeface="Calibri" panose="020F0502020204030204" pitchFamily="34" charset="0"/>
            </a:endParaRPr>
          </a:p>
          <a:p>
            <a:pPr marL="285750" indent="-285750">
              <a:buFont typeface="Wingdings" panose="05000000000000000000" pitchFamily="2" charset="2"/>
              <a:buChar char="q"/>
            </a:pPr>
            <a:r>
              <a:rPr lang="en-US" sz="2000" b="1" dirty="0" smtClean="0">
                <a:effectLst>
                  <a:outerShdw blurRad="38100" dist="38100" dir="2700000" algn="tl">
                    <a:srgbClr val="000000">
                      <a:alpha val="43137"/>
                    </a:srgbClr>
                  </a:outerShdw>
                </a:effectLst>
                <a:latin typeface="Calibri" panose="020F0502020204030204" pitchFamily="34" charset="0"/>
              </a:rPr>
              <a:t>Boosted NMR sensitivity </a:t>
            </a:r>
            <a:r>
              <a:rPr lang="en-US" sz="2000" dirty="0" smtClean="0">
                <a:latin typeface="Calibri" panose="020F0502020204030204" pitchFamily="34" charset="0"/>
              </a:rPr>
              <a:t>for study of a wider range of elements.</a:t>
            </a:r>
          </a:p>
          <a:p>
            <a:endParaRPr lang="en-US" sz="1000" dirty="0">
              <a:latin typeface="Calibri" panose="020F0502020204030204" pitchFamily="34" charset="0"/>
            </a:endParaRPr>
          </a:p>
          <a:p>
            <a:pPr marL="285750" indent="-285750">
              <a:buFont typeface="Wingdings" panose="05000000000000000000" pitchFamily="2" charset="2"/>
              <a:buChar char="q"/>
            </a:pPr>
            <a:r>
              <a:rPr lang="en-US" sz="2000" b="1" dirty="0" smtClean="0">
                <a:effectLst>
                  <a:outerShdw blurRad="38100" dist="38100" dir="2700000" algn="tl">
                    <a:srgbClr val="000000">
                      <a:alpha val="43137"/>
                    </a:srgbClr>
                  </a:outerShdw>
                </a:effectLst>
                <a:latin typeface="Calibri" panose="020F0502020204030204" pitchFamily="34" charset="0"/>
              </a:rPr>
              <a:t>“Opens a door of discovery” </a:t>
            </a:r>
            <a:r>
              <a:rPr lang="en-US" sz="2000" dirty="0" smtClean="0">
                <a:latin typeface="Calibri" panose="020F0502020204030204" pitchFamily="34" charset="0"/>
              </a:rPr>
              <a:t>making the highest magnetic fields available to not only physicists, but to chemists and biologists.</a:t>
            </a:r>
            <a:endParaRPr lang="en-US" sz="2000" dirty="0">
              <a:latin typeface="Calibri" panose="020F0502020204030204" pitchFamily="34" charset="0"/>
            </a:endParaRPr>
          </a:p>
          <a:p>
            <a:endParaRPr lang="en-US" dirty="0">
              <a:latin typeface="Calibri" panose="020F0502020204030204" pitchFamily="34" charset="0"/>
            </a:endParaRPr>
          </a:p>
          <a:p>
            <a:endParaRPr lang="en-US" dirty="0"/>
          </a:p>
        </p:txBody>
      </p:sp>
      <p:pic>
        <p:nvPicPr>
          <p:cNvPr id="4" name="Picture 3"/>
          <p:cNvPicPr>
            <a:picLocks noChangeAspect="1"/>
          </p:cNvPicPr>
          <p:nvPr/>
        </p:nvPicPr>
        <p:blipFill>
          <a:blip r:embed="rId2"/>
          <a:stretch>
            <a:fillRect/>
          </a:stretch>
        </p:blipFill>
        <p:spPr>
          <a:xfrm>
            <a:off x="137170" y="1413227"/>
            <a:ext cx="3840480" cy="256032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53" y="4228534"/>
            <a:ext cx="3832897" cy="2560320"/>
          </a:xfrm>
          <a:prstGeom prst="rect">
            <a:avLst/>
          </a:prstGeom>
        </p:spPr>
      </p:pic>
      <p:grpSp>
        <p:nvGrpSpPr>
          <p:cNvPr id="15" name="Group 14"/>
          <p:cNvGrpSpPr/>
          <p:nvPr/>
        </p:nvGrpSpPr>
        <p:grpSpPr>
          <a:xfrm>
            <a:off x="1261719" y="133067"/>
            <a:ext cx="1806331" cy="1280160"/>
            <a:chOff x="7306610" y="137160"/>
            <a:chExt cx="1806331" cy="128016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6610" y="137160"/>
              <a:ext cx="1806331" cy="128016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8275" y="258127"/>
              <a:ext cx="1143000" cy="1038225"/>
            </a:xfrm>
            <a:prstGeom prst="rect">
              <a:avLst/>
            </a:prstGeom>
          </p:spPr>
        </p:pic>
      </p:grpSp>
      <p:pic>
        <p:nvPicPr>
          <p:cNvPr id="13" name="Picture 12" descr="NSF logo.jpg"/>
          <p:cNvPicPr>
            <a:picLocks noChangeAspect="1"/>
          </p:cNvPicPr>
          <p:nvPr/>
        </p:nvPicPr>
        <p:blipFill>
          <a:blip r:embed="rId6" cstate="print"/>
          <a:stretch>
            <a:fillRect/>
          </a:stretch>
        </p:blipFill>
        <p:spPr>
          <a:xfrm>
            <a:off x="0" y="7157"/>
            <a:ext cx="1017188" cy="1023315"/>
          </a:xfrm>
          <a:prstGeom prst="rect">
            <a:avLst/>
          </a:prstGeom>
        </p:spPr>
      </p:pic>
      <p:pic>
        <p:nvPicPr>
          <p:cNvPr id="14" name="Picture 13" descr="JustM_purple.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65386" y="304065"/>
            <a:ext cx="792698" cy="944759"/>
          </a:xfrm>
          <a:prstGeom prst="rect">
            <a:avLst/>
          </a:prstGeom>
        </p:spPr>
      </p:pic>
      <p:sp>
        <p:nvSpPr>
          <p:cNvPr id="11" name="TextBox 10"/>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1976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762000" y="212903"/>
            <a:ext cx="7051096" cy="584775"/>
          </a:xfrm>
          <a:prstGeom prst="rect">
            <a:avLst/>
          </a:prstGeom>
          <a:noFill/>
        </p:spPr>
        <p:txBody>
          <a:bodyPr wrap="none" rtlCol="0">
            <a:spAutoFit/>
          </a:bodyPr>
          <a:lstStyle/>
          <a:p>
            <a:pPr algn="ctr"/>
            <a:r>
              <a:rPr lang="en-US" sz="3200" b="1" dirty="0" smtClean="0">
                <a:latin typeface="Calibri" pitchFamily="34" charset="0"/>
              </a:rPr>
              <a:t>National High Magnetic Field Laboratory</a:t>
            </a:r>
          </a:p>
        </p:txBody>
      </p:sp>
      <p:sp>
        <p:nvSpPr>
          <p:cNvPr id="36" name="AutoShape 2" descr="Image result for JHU logo"/>
          <p:cNvSpPr>
            <a:spLocks noChangeAspect="1" noChangeArrowheads="1"/>
          </p:cNvSpPr>
          <p:nvPr/>
        </p:nvSpPr>
        <p:spPr bwMode="auto">
          <a:xfrm>
            <a:off x="-31750" y="-136525"/>
            <a:ext cx="1066800" cy="1143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descr="JustM_purpl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01000" y="100028"/>
            <a:ext cx="690504" cy="822960"/>
          </a:xfrm>
          <a:prstGeom prst="rect">
            <a:avLst/>
          </a:prstGeom>
        </p:spPr>
      </p:pic>
      <p:sp>
        <p:nvSpPr>
          <p:cNvPr id="4" name="TextBox 3"/>
          <p:cNvSpPr txBox="1"/>
          <p:nvPr/>
        </p:nvSpPr>
        <p:spPr>
          <a:xfrm>
            <a:off x="58176" y="1076736"/>
            <a:ext cx="2787943" cy="923330"/>
          </a:xfrm>
          <a:prstGeom prst="rect">
            <a:avLst/>
          </a:prstGeom>
          <a:noFill/>
        </p:spPr>
        <p:txBody>
          <a:bodyPr wrap="none" rtlCol="0">
            <a:spAutoFit/>
          </a:bodyPr>
          <a:lstStyle/>
          <a:p>
            <a:pPr algn="ctr"/>
            <a:r>
              <a:rPr lang="en-US" b="1" dirty="0"/>
              <a:t>Extreme Quantum </a:t>
            </a:r>
            <a:r>
              <a:rPr lang="en-US" b="1" dirty="0" smtClean="0"/>
              <a:t>Limit</a:t>
            </a:r>
          </a:p>
          <a:p>
            <a:pPr algn="ctr"/>
            <a:r>
              <a:rPr lang="en-US" b="1" dirty="0" smtClean="0"/>
              <a:t> of Electrons</a:t>
            </a:r>
          </a:p>
          <a:p>
            <a:pPr algn="ctr"/>
            <a:r>
              <a:rPr lang="en-US" b="1" dirty="0" smtClean="0"/>
              <a:t> in Strontium </a:t>
            </a:r>
            <a:r>
              <a:rPr lang="en-US" b="1" dirty="0" err="1" smtClean="0"/>
              <a:t>Titanate</a:t>
            </a:r>
            <a:endParaRPr lang="en-US" dirty="0"/>
          </a:p>
        </p:txBody>
      </p:sp>
      <p:sp>
        <p:nvSpPr>
          <p:cNvPr id="46" name="TextBox 45"/>
          <p:cNvSpPr txBox="1"/>
          <p:nvPr/>
        </p:nvSpPr>
        <p:spPr>
          <a:xfrm>
            <a:off x="3060782" y="1241000"/>
            <a:ext cx="3044359" cy="923330"/>
          </a:xfrm>
          <a:prstGeom prst="rect">
            <a:avLst/>
          </a:prstGeom>
          <a:noFill/>
        </p:spPr>
        <p:txBody>
          <a:bodyPr wrap="none" rtlCol="0">
            <a:spAutoFit/>
          </a:bodyPr>
          <a:lstStyle/>
          <a:p>
            <a:pPr algn="ctr"/>
            <a:r>
              <a:rPr lang="en-US" b="1" dirty="0"/>
              <a:t>Magnetic Torque </a:t>
            </a:r>
            <a:r>
              <a:rPr lang="en-US" b="1" dirty="0" smtClean="0"/>
              <a:t>Anomaly</a:t>
            </a:r>
          </a:p>
          <a:p>
            <a:pPr algn="ctr"/>
            <a:r>
              <a:rPr lang="en-US" b="1" dirty="0" smtClean="0"/>
              <a:t> </a:t>
            </a:r>
            <a:r>
              <a:rPr lang="en-US" b="1" dirty="0"/>
              <a:t>in the Quantum </a:t>
            </a:r>
            <a:r>
              <a:rPr lang="en-US" b="1" dirty="0" smtClean="0"/>
              <a:t>Limit</a:t>
            </a:r>
          </a:p>
          <a:p>
            <a:pPr algn="ctr"/>
            <a:r>
              <a:rPr lang="en-US" b="1" dirty="0" smtClean="0"/>
              <a:t> </a:t>
            </a:r>
            <a:r>
              <a:rPr lang="en-US" b="1" dirty="0"/>
              <a:t>of Weyl Semimetals</a:t>
            </a:r>
          </a:p>
        </p:txBody>
      </p:sp>
      <p:pic>
        <p:nvPicPr>
          <p:cNvPr id="48" name="Picture 47" descr="ncomms12492-f1.jpg"/>
          <p:cNvPicPr>
            <a:picLocks noChangeAspect="1"/>
          </p:cNvPicPr>
          <p:nvPr/>
        </p:nvPicPr>
        <p:blipFill rotWithShape="1">
          <a:blip r:embed="rId4" cstate="print">
            <a:extLst>
              <a:ext uri="{28A0092B-C50C-407E-A947-70E740481C1C}">
                <a14:useLocalDpi xmlns:a14="http://schemas.microsoft.com/office/drawing/2010/main" val="0"/>
              </a:ext>
            </a:extLst>
          </a:blip>
          <a:srcRect l="4795" t="1017" r="4454" b="52130"/>
          <a:stretch/>
        </p:blipFill>
        <p:spPr>
          <a:xfrm>
            <a:off x="3313266" y="2163970"/>
            <a:ext cx="2721165" cy="2111824"/>
          </a:xfrm>
          <a:prstGeom prst="rect">
            <a:avLst/>
          </a:prstGeom>
        </p:spPr>
      </p:pic>
      <p:pic>
        <p:nvPicPr>
          <p:cNvPr id="50" name="Picture 49"/>
          <p:cNvPicPr>
            <a:picLocks noChangeAspect="1"/>
          </p:cNvPicPr>
          <p:nvPr/>
        </p:nvPicPr>
        <p:blipFill>
          <a:blip r:embed="rId5"/>
          <a:stretch>
            <a:fillRect/>
          </a:stretch>
        </p:blipFill>
        <p:spPr>
          <a:xfrm>
            <a:off x="6232927" y="1953169"/>
            <a:ext cx="2818495" cy="2352947"/>
          </a:xfrm>
          <a:prstGeom prst="rect">
            <a:avLst/>
          </a:prstGeom>
        </p:spPr>
      </p:pic>
      <p:sp>
        <p:nvSpPr>
          <p:cNvPr id="51" name="TextBox 50"/>
          <p:cNvSpPr txBox="1"/>
          <p:nvPr/>
        </p:nvSpPr>
        <p:spPr>
          <a:xfrm>
            <a:off x="6281239" y="1089253"/>
            <a:ext cx="2672526" cy="923330"/>
          </a:xfrm>
          <a:prstGeom prst="rect">
            <a:avLst/>
          </a:prstGeom>
          <a:noFill/>
        </p:spPr>
        <p:txBody>
          <a:bodyPr wrap="none" rtlCol="0">
            <a:spAutoFit/>
          </a:bodyPr>
          <a:lstStyle/>
          <a:p>
            <a:pPr algn="ctr"/>
            <a:r>
              <a:rPr lang="en-US" b="1" dirty="0"/>
              <a:t>Crystallization of Spin </a:t>
            </a:r>
            <a:endParaRPr lang="en-US" b="1" dirty="0" smtClean="0"/>
          </a:p>
          <a:p>
            <a:pPr algn="ctr"/>
            <a:r>
              <a:rPr lang="en-US" b="1" dirty="0" err="1" smtClean="0"/>
              <a:t>Superlattices</a:t>
            </a:r>
            <a:r>
              <a:rPr lang="en-US" b="1" dirty="0" smtClean="0"/>
              <a:t> with</a:t>
            </a:r>
          </a:p>
          <a:p>
            <a:pPr algn="ctr"/>
            <a:r>
              <a:rPr lang="en-US" b="1" dirty="0" smtClean="0"/>
              <a:t> </a:t>
            </a:r>
            <a:r>
              <a:rPr lang="en-US" b="1" dirty="0"/>
              <a:t>Pressure and Field </a:t>
            </a:r>
          </a:p>
        </p:txBody>
      </p:sp>
      <p:grpSp>
        <p:nvGrpSpPr>
          <p:cNvPr id="61" name="Group 60"/>
          <p:cNvGrpSpPr>
            <a:grpSpLocks noChangeAspect="1"/>
          </p:cNvGrpSpPr>
          <p:nvPr/>
        </p:nvGrpSpPr>
        <p:grpSpPr>
          <a:xfrm>
            <a:off x="93804" y="1966137"/>
            <a:ext cx="3078062" cy="2498765"/>
            <a:chOff x="4533901" y="1281427"/>
            <a:chExt cx="4507122" cy="3658873"/>
          </a:xfrm>
        </p:grpSpPr>
        <p:pic>
          <p:nvPicPr>
            <p:cNvPr id="62" name="Picture 61"/>
            <p:cNvPicPr>
              <a:picLocks noChangeAspect="1"/>
            </p:cNvPicPr>
            <p:nvPr/>
          </p:nvPicPr>
          <p:blipFill rotWithShape="1">
            <a:blip r:embed="rId6"/>
            <a:srcRect b="61571"/>
            <a:stretch/>
          </p:blipFill>
          <p:spPr>
            <a:xfrm>
              <a:off x="4572000" y="1281427"/>
              <a:ext cx="4203700" cy="1394953"/>
            </a:xfrm>
            <a:prstGeom prst="rect">
              <a:avLst/>
            </a:prstGeom>
          </p:spPr>
        </p:pic>
        <p:pic>
          <p:nvPicPr>
            <p:cNvPr id="63" name="Picture 62"/>
            <p:cNvPicPr>
              <a:picLocks noChangeAspect="1"/>
            </p:cNvPicPr>
            <p:nvPr/>
          </p:nvPicPr>
          <p:blipFill rotWithShape="1">
            <a:blip r:embed="rId6"/>
            <a:srcRect l="864" t="42886" r="4323" b="207"/>
            <a:stretch/>
          </p:blipFill>
          <p:spPr>
            <a:xfrm>
              <a:off x="4533901" y="2666190"/>
              <a:ext cx="4507122" cy="2274110"/>
            </a:xfrm>
            <a:prstGeom prst="rect">
              <a:avLst/>
            </a:prstGeom>
          </p:spPr>
        </p:pic>
      </p:grpSp>
      <p:sp>
        <p:nvSpPr>
          <p:cNvPr id="14" name="TextBox 13"/>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cs typeface="Arial" panose="020B0604020202020204" pitchFamily="34" charset="0"/>
              </a:rPr>
              <a:t>National Academies’ </a:t>
            </a:r>
            <a:r>
              <a:rPr lang="en-US" sz="1200" i="1" dirty="0" smtClean="0">
                <a:solidFill>
                  <a:schemeClr val="bg1">
                    <a:lumMod val="95000"/>
                  </a:schemeClr>
                </a:solidFill>
                <a:cs typeface="Arial" panose="020B0604020202020204" pitchFamily="34" charset="0"/>
              </a:rPr>
              <a:t>CMMR Committee Meeting March 6-7, 2017</a:t>
            </a:r>
            <a:endParaRPr lang="en-US" sz="1200" i="1" dirty="0">
              <a:solidFill>
                <a:schemeClr val="bg1">
                  <a:lumMod val="95000"/>
                </a:schemeClr>
              </a:solidFill>
              <a:cs typeface="Arial" panose="020B0604020202020204" pitchFamily="34" charset="0"/>
            </a:endParaRPr>
          </a:p>
        </p:txBody>
      </p:sp>
      <p:sp>
        <p:nvSpPr>
          <p:cNvPr id="7" name="Rectangle 6"/>
          <p:cNvSpPr/>
          <p:nvPr/>
        </p:nvSpPr>
        <p:spPr>
          <a:xfrm>
            <a:off x="58176" y="4487286"/>
            <a:ext cx="3081352" cy="12966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3956" y="4398916"/>
            <a:ext cx="3046826" cy="1384995"/>
          </a:xfrm>
          <a:prstGeom prst="rect">
            <a:avLst/>
          </a:prstGeom>
        </p:spPr>
        <p:txBody>
          <a:bodyPr wrap="square">
            <a:spAutoFit/>
          </a:bodyPr>
          <a:lstStyle/>
          <a:p>
            <a:pPr lvl="0" algn="ctr">
              <a:defRPr/>
            </a:pPr>
            <a:r>
              <a:rPr lang="en-US" sz="1400" b="1" dirty="0" smtClean="0">
                <a:solidFill>
                  <a:schemeClr val="tx2">
                    <a:lumMod val="75000"/>
                  </a:schemeClr>
                </a:solidFill>
              </a:rPr>
              <a:t>A. </a:t>
            </a:r>
            <a:r>
              <a:rPr lang="en-US" sz="1400" b="1" dirty="0">
                <a:solidFill>
                  <a:schemeClr val="tx2">
                    <a:lumMod val="75000"/>
                  </a:schemeClr>
                </a:solidFill>
              </a:rPr>
              <a:t>Bhattacharya</a:t>
            </a:r>
            <a:r>
              <a:rPr lang="en-US" sz="1400" b="1" baseline="30000" dirty="0">
                <a:solidFill>
                  <a:schemeClr val="tx2">
                    <a:lumMod val="75000"/>
                  </a:schemeClr>
                </a:solidFill>
              </a:rPr>
              <a:t>1</a:t>
            </a:r>
            <a:r>
              <a:rPr lang="en-US" sz="1400" b="1" dirty="0">
                <a:solidFill>
                  <a:schemeClr val="tx2">
                    <a:lumMod val="75000"/>
                  </a:schemeClr>
                </a:solidFill>
              </a:rPr>
              <a:t>, </a:t>
            </a:r>
            <a:r>
              <a:rPr lang="en-US" sz="1400" b="1" dirty="0" smtClean="0">
                <a:solidFill>
                  <a:schemeClr val="tx2">
                    <a:lumMod val="75000"/>
                  </a:schemeClr>
                </a:solidFill>
              </a:rPr>
              <a:t>B. </a:t>
            </a:r>
            <a:r>
              <a:rPr lang="en-US" sz="1400" b="1" dirty="0">
                <a:solidFill>
                  <a:schemeClr val="tx2">
                    <a:lumMod val="75000"/>
                  </a:schemeClr>
                </a:solidFill>
              </a:rPr>
              <a:t>Skinner</a:t>
            </a:r>
            <a:r>
              <a:rPr lang="en-US" sz="1400" b="1" baseline="30000" dirty="0">
                <a:solidFill>
                  <a:schemeClr val="tx2">
                    <a:lumMod val="75000"/>
                  </a:schemeClr>
                </a:solidFill>
              </a:rPr>
              <a:t>1,2</a:t>
            </a:r>
            <a:r>
              <a:rPr lang="en-US" sz="1400" b="1" dirty="0">
                <a:solidFill>
                  <a:schemeClr val="tx2">
                    <a:lumMod val="75000"/>
                  </a:schemeClr>
                </a:solidFill>
              </a:rPr>
              <a:t>, </a:t>
            </a:r>
            <a:r>
              <a:rPr lang="en-US" sz="1400" b="1" dirty="0" smtClean="0">
                <a:solidFill>
                  <a:schemeClr val="tx2">
                    <a:lumMod val="75000"/>
                  </a:schemeClr>
                </a:solidFill>
              </a:rPr>
              <a:t>           G. Khalsa</a:t>
            </a:r>
            <a:r>
              <a:rPr lang="en-US" sz="1400" b="1" baseline="30000" dirty="0" smtClean="0">
                <a:solidFill>
                  <a:schemeClr val="tx2">
                    <a:lumMod val="75000"/>
                  </a:schemeClr>
                </a:solidFill>
              </a:rPr>
              <a:t>3</a:t>
            </a:r>
            <a:r>
              <a:rPr lang="en-US" sz="1400" b="1" dirty="0" smtClean="0">
                <a:solidFill>
                  <a:schemeClr val="tx2">
                    <a:lumMod val="75000"/>
                  </a:schemeClr>
                </a:solidFill>
              </a:rPr>
              <a:t>, A. </a:t>
            </a:r>
            <a:r>
              <a:rPr lang="en-US" sz="1400" b="1" dirty="0" err="1" smtClean="0">
                <a:solidFill>
                  <a:schemeClr val="tx2">
                    <a:lumMod val="75000"/>
                  </a:schemeClr>
                </a:solidFill>
              </a:rPr>
              <a:t>Suslov</a:t>
            </a:r>
            <a:r>
              <a:rPr lang="en-US" sz="1400" b="1" dirty="0" smtClean="0">
                <a:solidFill>
                  <a:schemeClr val="tx2">
                    <a:lumMod val="75000"/>
                  </a:schemeClr>
                </a:solidFill>
              </a:rPr>
              <a:t> </a:t>
            </a:r>
            <a:r>
              <a:rPr lang="en-US" sz="1400" b="1" baseline="30000" dirty="0" smtClean="0">
                <a:solidFill>
                  <a:schemeClr val="tx2">
                    <a:lumMod val="75000"/>
                  </a:schemeClr>
                </a:solidFill>
              </a:rPr>
              <a:t>4</a:t>
            </a:r>
            <a:endParaRPr lang="en-US" sz="1400" b="1" baseline="30000" dirty="0">
              <a:solidFill>
                <a:schemeClr val="tx2">
                  <a:lumMod val="75000"/>
                </a:schemeClr>
              </a:solidFill>
            </a:endParaRPr>
          </a:p>
          <a:p>
            <a:pPr lvl="0" algn="ctr">
              <a:defRPr/>
            </a:pPr>
            <a:r>
              <a:rPr lang="en-US" sz="1400" dirty="0" smtClean="0">
                <a:solidFill>
                  <a:schemeClr val="tx2">
                    <a:lumMod val="75000"/>
                  </a:schemeClr>
                </a:solidFill>
              </a:rPr>
              <a:t>1. Argonne </a:t>
            </a:r>
            <a:r>
              <a:rPr lang="en-US" sz="1400" dirty="0">
                <a:solidFill>
                  <a:schemeClr val="tx2">
                    <a:lumMod val="75000"/>
                  </a:schemeClr>
                </a:solidFill>
              </a:rPr>
              <a:t>National Laboratory; </a:t>
            </a:r>
            <a:r>
              <a:rPr lang="en-US" sz="1400" dirty="0" smtClean="0">
                <a:solidFill>
                  <a:schemeClr val="tx2">
                    <a:lumMod val="75000"/>
                  </a:schemeClr>
                </a:solidFill>
              </a:rPr>
              <a:t>2</a:t>
            </a:r>
            <a:r>
              <a:rPr lang="en-US" sz="1400" dirty="0">
                <a:solidFill>
                  <a:schemeClr val="tx2">
                    <a:lumMod val="75000"/>
                  </a:schemeClr>
                </a:solidFill>
              </a:rPr>
              <a:t>. MIT; 3. NIST; 4. </a:t>
            </a:r>
            <a:r>
              <a:rPr lang="en-US" sz="1400" dirty="0" err="1" smtClean="0">
                <a:solidFill>
                  <a:schemeClr val="tx2">
                    <a:lumMod val="75000"/>
                  </a:schemeClr>
                </a:solidFill>
              </a:rPr>
              <a:t>MagLab</a:t>
            </a:r>
            <a:endParaRPr lang="en-US" sz="1400" dirty="0" smtClean="0">
              <a:solidFill>
                <a:schemeClr val="tx2">
                  <a:lumMod val="75000"/>
                </a:schemeClr>
              </a:solidFill>
            </a:endParaRPr>
          </a:p>
          <a:p>
            <a:pPr lvl="0" algn="ctr">
              <a:defRPr/>
            </a:pPr>
            <a:r>
              <a:rPr lang="en-US" sz="1400" i="1" dirty="0" smtClean="0"/>
              <a:t>Nature </a:t>
            </a:r>
            <a:r>
              <a:rPr lang="en-US" sz="1400" i="1" dirty="0" err="1" smtClean="0"/>
              <a:t>Commun</a:t>
            </a:r>
            <a:r>
              <a:rPr lang="en-US" sz="1400" i="1" dirty="0" smtClean="0"/>
              <a:t>. </a:t>
            </a:r>
            <a:r>
              <a:rPr lang="en-US" sz="1400" i="1" dirty="0"/>
              <a:t>7, 12974 (2016). DOI: 10.1038/ncomms12974.</a:t>
            </a:r>
            <a:endParaRPr lang="en-US" sz="1400" dirty="0">
              <a:solidFill>
                <a:schemeClr val="tx2">
                  <a:lumMod val="75000"/>
                </a:schemeClr>
              </a:solidFill>
            </a:endParaRPr>
          </a:p>
        </p:txBody>
      </p:sp>
      <p:sp>
        <p:nvSpPr>
          <p:cNvPr id="3" name="Rectangle 2"/>
          <p:cNvSpPr/>
          <p:nvPr/>
        </p:nvSpPr>
        <p:spPr>
          <a:xfrm>
            <a:off x="3139528" y="4278489"/>
            <a:ext cx="3014653" cy="2246769"/>
          </a:xfrm>
          <a:prstGeom prst="rect">
            <a:avLst/>
          </a:prstGeom>
        </p:spPr>
        <p:txBody>
          <a:bodyPr wrap="square">
            <a:spAutoFit/>
          </a:bodyPr>
          <a:lstStyle/>
          <a:p>
            <a:pPr lvl="0" algn="ctr">
              <a:defRPr/>
            </a:pPr>
            <a:r>
              <a:rPr lang="en-US" sz="1400" dirty="0" smtClean="0">
                <a:solidFill>
                  <a:srgbClr val="002060"/>
                </a:solidFill>
              </a:rPr>
              <a:t>P</a:t>
            </a:r>
            <a:r>
              <a:rPr lang="en-US" sz="1400" b="1" dirty="0" smtClean="0">
                <a:solidFill>
                  <a:srgbClr val="002060"/>
                </a:solidFill>
              </a:rPr>
              <a:t>. J.W</a:t>
            </a:r>
            <a:r>
              <a:rPr lang="en-US" sz="1400" b="1" dirty="0">
                <a:solidFill>
                  <a:srgbClr val="002060"/>
                </a:solidFill>
              </a:rPr>
              <a:t>. Moll</a:t>
            </a:r>
            <a:r>
              <a:rPr lang="en-US" sz="1400" b="1" baseline="30000" dirty="0">
                <a:solidFill>
                  <a:srgbClr val="002060"/>
                </a:solidFill>
              </a:rPr>
              <a:t>1</a:t>
            </a:r>
            <a:r>
              <a:rPr lang="en-US" sz="1400" b="1" dirty="0">
                <a:solidFill>
                  <a:srgbClr val="002060"/>
                </a:solidFill>
              </a:rPr>
              <a:t>, </a:t>
            </a:r>
            <a:r>
              <a:rPr lang="en-US" sz="1400" b="1" dirty="0" smtClean="0">
                <a:solidFill>
                  <a:srgbClr val="002060"/>
                </a:solidFill>
              </a:rPr>
              <a:t>A.C</a:t>
            </a:r>
            <a:r>
              <a:rPr lang="en-US" sz="1400" b="1" dirty="0">
                <a:solidFill>
                  <a:srgbClr val="002060"/>
                </a:solidFill>
              </a:rPr>
              <a:t>. Potter</a:t>
            </a:r>
            <a:r>
              <a:rPr lang="en-US" sz="1400" b="1" baseline="30000" dirty="0">
                <a:solidFill>
                  <a:srgbClr val="002060"/>
                </a:solidFill>
              </a:rPr>
              <a:t>1</a:t>
            </a:r>
            <a:r>
              <a:rPr lang="en-US" sz="1400" b="1" dirty="0">
                <a:solidFill>
                  <a:srgbClr val="002060"/>
                </a:solidFill>
              </a:rPr>
              <a:t>, </a:t>
            </a:r>
            <a:r>
              <a:rPr lang="en-US" sz="1400" b="1" dirty="0" smtClean="0">
                <a:solidFill>
                  <a:srgbClr val="002060"/>
                </a:solidFill>
              </a:rPr>
              <a:t>N. </a:t>
            </a:r>
            <a:r>
              <a:rPr lang="en-US" sz="1400" b="1" dirty="0">
                <a:solidFill>
                  <a:srgbClr val="002060"/>
                </a:solidFill>
              </a:rPr>
              <a:t>L. Nair</a:t>
            </a:r>
            <a:r>
              <a:rPr lang="en-US" sz="1400" b="1" baseline="30000" dirty="0">
                <a:solidFill>
                  <a:srgbClr val="002060"/>
                </a:solidFill>
              </a:rPr>
              <a:t>1</a:t>
            </a:r>
            <a:r>
              <a:rPr lang="en-US" sz="1400" b="1" dirty="0">
                <a:solidFill>
                  <a:srgbClr val="002060"/>
                </a:solidFill>
              </a:rPr>
              <a:t>, B. J. Ramshaw</a:t>
            </a:r>
            <a:r>
              <a:rPr lang="en-US" sz="1400" b="1" baseline="30000" dirty="0">
                <a:solidFill>
                  <a:srgbClr val="002060"/>
                </a:solidFill>
              </a:rPr>
              <a:t>2,3</a:t>
            </a:r>
            <a:r>
              <a:rPr lang="en-US" sz="1400" b="1" dirty="0">
                <a:solidFill>
                  <a:srgbClr val="002060"/>
                </a:solidFill>
              </a:rPr>
              <a:t>, K. A. Modic</a:t>
            </a:r>
            <a:r>
              <a:rPr lang="en-US" sz="1400" b="1" baseline="30000" dirty="0">
                <a:solidFill>
                  <a:srgbClr val="002060"/>
                </a:solidFill>
              </a:rPr>
              <a:t>2,3</a:t>
            </a:r>
            <a:r>
              <a:rPr lang="en-US" sz="1400" b="1" dirty="0">
                <a:solidFill>
                  <a:srgbClr val="002060"/>
                </a:solidFill>
              </a:rPr>
              <a:t>, </a:t>
            </a:r>
            <a:r>
              <a:rPr lang="en-US" sz="1400" b="1" dirty="0" smtClean="0">
                <a:solidFill>
                  <a:srgbClr val="002060"/>
                </a:solidFill>
              </a:rPr>
              <a:t>S. Riggs</a:t>
            </a:r>
            <a:r>
              <a:rPr lang="en-US" sz="1400" b="1" baseline="30000" dirty="0" smtClean="0">
                <a:solidFill>
                  <a:srgbClr val="002060"/>
                </a:solidFill>
              </a:rPr>
              <a:t>2,3</a:t>
            </a:r>
            <a:r>
              <a:rPr lang="en-US" sz="1400" b="1" dirty="0">
                <a:solidFill>
                  <a:srgbClr val="002060"/>
                </a:solidFill>
              </a:rPr>
              <a:t>, </a:t>
            </a:r>
            <a:r>
              <a:rPr lang="en-US" sz="1400" b="1" dirty="0" smtClean="0">
                <a:solidFill>
                  <a:srgbClr val="002060"/>
                </a:solidFill>
              </a:rPr>
              <a:t>    B. </a:t>
            </a:r>
            <a:r>
              <a:rPr lang="en-US" sz="1400" b="1" dirty="0">
                <a:solidFill>
                  <a:srgbClr val="002060"/>
                </a:solidFill>
              </a:rPr>
              <a:t>Zeng</a:t>
            </a:r>
            <a:r>
              <a:rPr lang="en-US" sz="1400" b="1" baseline="30000" dirty="0">
                <a:solidFill>
                  <a:srgbClr val="002060"/>
                </a:solidFill>
              </a:rPr>
              <a:t>2,3</a:t>
            </a:r>
            <a:r>
              <a:rPr lang="en-US" sz="1400" b="1" dirty="0">
                <a:solidFill>
                  <a:srgbClr val="002060"/>
                </a:solidFill>
              </a:rPr>
              <a:t>, </a:t>
            </a:r>
          </a:p>
          <a:p>
            <a:pPr lvl="0" algn="ctr">
              <a:defRPr/>
            </a:pPr>
            <a:r>
              <a:rPr lang="en-US" sz="1400" b="1" dirty="0" smtClean="0">
                <a:solidFill>
                  <a:srgbClr val="002060"/>
                </a:solidFill>
              </a:rPr>
              <a:t>N.J</a:t>
            </a:r>
            <a:r>
              <a:rPr lang="en-US" sz="1400" b="1" dirty="0">
                <a:solidFill>
                  <a:srgbClr val="002060"/>
                </a:solidFill>
              </a:rPr>
              <a:t>. Ghimire</a:t>
            </a:r>
            <a:r>
              <a:rPr lang="en-US" sz="1400" b="1" baseline="30000" dirty="0">
                <a:solidFill>
                  <a:srgbClr val="002060"/>
                </a:solidFill>
              </a:rPr>
              <a:t>2</a:t>
            </a:r>
            <a:r>
              <a:rPr lang="en-US" sz="1400" b="1" dirty="0">
                <a:solidFill>
                  <a:srgbClr val="002060"/>
                </a:solidFill>
              </a:rPr>
              <a:t>, </a:t>
            </a:r>
            <a:r>
              <a:rPr lang="en-US" sz="1400" b="1" dirty="0" smtClean="0">
                <a:solidFill>
                  <a:srgbClr val="002060"/>
                </a:solidFill>
              </a:rPr>
              <a:t>E.D</a:t>
            </a:r>
            <a:r>
              <a:rPr lang="en-US" sz="1400" b="1" dirty="0">
                <a:solidFill>
                  <a:srgbClr val="002060"/>
                </a:solidFill>
              </a:rPr>
              <a:t>. Bauer</a:t>
            </a:r>
            <a:r>
              <a:rPr lang="en-US" sz="1400" b="1" baseline="30000" dirty="0">
                <a:solidFill>
                  <a:srgbClr val="002060"/>
                </a:solidFill>
              </a:rPr>
              <a:t>2</a:t>
            </a:r>
            <a:r>
              <a:rPr lang="en-US" sz="1400" b="1" dirty="0">
                <a:solidFill>
                  <a:srgbClr val="002060"/>
                </a:solidFill>
              </a:rPr>
              <a:t>, </a:t>
            </a:r>
            <a:r>
              <a:rPr lang="en-US" sz="1400" b="1" dirty="0" smtClean="0">
                <a:solidFill>
                  <a:srgbClr val="002060"/>
                </a:solidFill>
              </a:rPr>
              <a:t>R. </a:t>
            </a:r>
            <a:r>
              <a:rPr lang="en-US" sz="1400" b="1" dirty="0">
                <a:solidFill>
                  <a:srgbClr val="002060"/>
                </a:solidFill>
              </a:rPr>
              <a:t>Kealhofer</a:t>
            </a:r>
            <a:r>
              <a:rPr lang="en-US" sz="1400" b="1" baseline="30000" dirty="0">
                <a:solidFill>
                  <a:srgbClr val="002060"/>
                </a:solidFill>
              </a:rPr>
              <a:t>1</a:t>
            </a:r>
            <a:r>
              <a:rPr lang="en-US" sz="1400" b="1" dirty="0">
                <a:solidFill>
                  <a:srgbClr val="002060"/>
                </a:solidFill>
              </a:rPr>
              <a:t>, </a:t>
            </a:r>
            <a:r>
              <a:rPr lang="en-US" sz="1400" b="1" dirty="0" smtClean="0">
                <a:solidFill>
                  <a:srgbClr val="002060"/>
                </a:solidFill>
              </a:rPr>
              <a:t>F. Ronning</a:t>
            </a:r>
            <a:r>
              <a:rPr lang="en-US" sz="1400" b="1" baseline="30000" dirty="0" smtClean="0">
                <a:solidFill>
                  <a:srgbClr val="002060"/>
                </a:solidFill>
              </a:rPr>
              <a:t>2</a:t>
            </a:r>
            <a:r>
              <a:rPr lang="en-US" sz="1400" b="1" dirty="0">
                <a:solidFill>
                  <a:srgbClr val="002060"/>
                </a:solidFill>
              </a:rPr>
              <a:t>, </a:t>
            </a:r>
            <a:r>
              <a:rPr lang="en-US" sz="1400" b="1" dirty="0" smtClean="0">
                <a:solidFill>
                  <a:srgbClr val="002060"/>
                </a:solidFill>
              </a:rPr>
              <a:t>J.G</a:t>
            </a:r>
            <a:r>
              <a:rPr lang="en-US" sz="1400" b="1" dirty="0">
                <a:solidFill>
                  <a:srgbClr val="002060"/>
                </a:solidFill>
              </a:rPr>
              <a:t>. </a:t>
            </a:r>
            <a:r>
              <a:rPr lang="en-US" sz="1400" b="1" dirty="0" smtClean="0">
                <a:solidFill>
                  <a:srgbClr val="002060"/>
                </a:solidFill>
              </a:rPr>
              <a:t>Analytis</a:t>
            </a:r>
            <a:r>
              <a:rPr lang="en-US" sz="1400" b="1" baseline="30000" dirty="0" smtClean="0">
                <a:solidFill>
                  <a:srgbClr val="002060"/>
                </a:solidFill>
              </a:rPr>
              <a:t>1</a:t>
            </a:r>
            <a:endParaRPr lang="en-US" sz="1400" b="1" dirty="0">
              <a:solidFill>
                <a:srgbClr val="002060"/>
              </a:solidFill>
            </a:endParaRPr>
          </a:p>
          <a:p>
            <a:pPr algn="ctr">
              <a:defRPr/>
            </a:pPr>
            <a:r>
              <a:rPr lang="en-US" sz="1400" dirty="0" smtClean="0">
                <a:solidFill>
                  <a:srgbClr val="002060"/>
                </a:solidFill>
              </a:rPr>
              <a:t>1. UC-Berkeley</a:t>
            </a:r>
            <a:r>
              <a:rPr lang="en-US" sz="1400" dirty="0">
                <a:solidFill>
                  <a:srgbClr val="002060"/>
                </a:solidFill>
              </a:rPr>
              <a:t>, </a:t>
            </a:r>
            <a:r>
              <a:rPr lang="en-US" sz="1400" dirty="0" smtClean="0">
                <a:solidFill>
                  <a:srgbClr val="002060"/>
                </a:solidFill>
              </a:rPr>
              <a:t> 2</a:t>
            </a:r>
            <a:r>
              <a:rPr lang="en-US" sz="1400" dirty="0">
                <a:solidFill>
                  <a:srgbClr val="002060"/>
                </a:solidFill>
              </a:rPr>
              <a:t>. </a:t>
            </a:r>
            <a:r>
              <a:rPr lang="en-US" sz="1400" dirty="0" smtClean="0">
                <a:solidFill>
                  <a:srgbClr val="002060"/>
                </a:solidFill>
              </a:rPr>
              <a:t>LANL, 3. </a:t>
            </a:r>
            <a:r>
              <a:rPr lang="en-US" sz="1400" dirty="0" err="1" smtClean="0">
                <a:solidFill>
                  <a:srgbClr val="002060"/>
                </a:solidFill>
              </a:rPr>
              <a:t>MagLab</a:t>
            </a:r>
            <a:r>
              <a:rPr lang="en-US" sz="1400" dirty="0" smtClean="0">
                <a:solidFill>
                  <a:srgbClr val="002060"/>
                </a:solidFill>
              </a:rPr>
              <a:t> </a:t>
            </a:r>
          </a:p>
          <a:p>
            <a:pPr algn="ctr">
              <a:defRPr/>
            </a:pPr>
            <a:r>
              <a:rPr lang="en-US" sz="1400" i="1" dirty="0" smtClean="0"/>
              <a:t>Nature </a:t>
            </a:r>
            <a:r>
              <a:rPr lang="en-US" sz="1400" i="1" dirty="0" err="1" smtClean="0"/>
              <a:t>Commun</a:t>
            </a:r>
            <a:r>
              <a:rPr lang="en-US" sz="1400" i="1" dirty="0" smtClean="0"/>
              <a:t>. </a:t>
            </a:r>
            <a:r>
              <a:rPr lang="en-US" sz="1400" i="1" dirty="0"/>
              <a:t>7, 12492 (2016), doi:10.1038/ncomms12492</a:t>
            </a:r>
          </a:p>
          <a:p>
            <a:pPr lvl="0" algn="ctr">
              <a:defRPr/>
            </a:pPr>
            <a:endParaRPr lang="en-US" sz="1400" dirty="0">
              <a:solidFill>
                <a:srgbClr val="002060"/>
              </a:solidFill>
            </a:endParaRPr>
          </a:p>
          <a:p>
            <a:pPr lvl="0" algn="ctr">
              <a:defRPr/>
            </a:pPr>
            <a:endParaRPr lang="en-US" sz="1400" dirty="0">
              <a:solidFill>
                <a:srgbClr val="002060"/>
              </a:solidFill>
            </a:endParaRPr>
          </a:p>
        </p:txBody>
      </p:sp>
      <p:sp>
        <p:nvSpPr>
          <p:cNvPr id="5" name="Rectangle 4"/>
          <p:cNvSpPr/>
          <p:nvPr/>
        </p:nvSpPr>
        <p:spPr>
          <a:xfrm>
            <a:off x="6073804" y="4273099"/>
            <a:ext cx="2999390" cy="2246769"/>
          </a:xfrm>
          <a:prstGeom prst="rect">
            <a:avLst/>
          </a:prstGeom>
          <a:solidFill>
            <a:schemeClr val="accent4">
              <a:lumMod val="40000"/>
              <a:lumOff val="60000"/>
            </a:schemeClr>
          </a:solidFill>
        </p:spPr>
        <p:txBody>
          <a:bodyPr wrap="square">
            <a:spAutoFit/>
          </a:bodyPr>
          <a:lstStyle/>
          <a:p>
            <a:pPr lvl="0" algn="ctr">
              <a:defRPr/>
            </a:pPr>
            <a:r>
              <a:rPr lang="en-US" sz="1400" b="1" dirty="0">
                <a:solidFill>
                  <a:schemeClr val="tx2">
                    <a:lumMod val="75000"/>
                  </a:schemeClr>
                </a:solidFill>
              </a:rPr>
              <a:t>S. Haravifard</a:t>
            </a:r>
            <a:r>
              <a:rPr lang="en-US" sz="1400" b="1" baseline="30000" dirty="0">
                <a:solidFill>
                  <a:schemeClr val="tx2">
                    <a:lumMod val="75000"/>
                  </a:schemeClr>
                </a:solidFill>
              </a:rPr>
              <a:t>1</a:t>
            </a:r>
            <a:r>
              <a:rPr lang="en-US" sz="1400" b="1" dirty="0">
                <a:solidFill>
                  <a:schemeClr val="tx2">
                    <a:lumMod val="75000"/>
                  </a:schemeClr>
                </a:solidFill>
              </a:rPr>
              <a:t>, D. Graf</a:t>
            </a:r>
            <a:r>
              <a:rPr lang="en-US" sz="1400" b="1" baseline="30000" dirty="0">
                <a:solidFill>
                  <a:schemeClr val="tx2">
                    <a:lumMod val="75000"/>
                  </a:schemeClr>
                </a:solidFill>
              </a:rPr>
              <a:t>2</a:t>
            </a:r>
            <a:r>
              <a:rPr lang="en-US" sz="1400" b="1" dirty="0">
                <a:solidFill>
                  <a:schemeClr val="tx2">
                    <a:lumMod val="75000"/>
                  </a:schemeClr>
                </a:solidFill>
              </a:rPr>
              <a:t>, A.E. Feiguin</a:t>
            </a:r>
            <a:r>
              <a:rPr lang="en-US" sz="1400" b="1" baseline="30000" dirty="0">
                <a:solidFill>
                  <a:schemeClr val="tx2">
                    <a:lumMod val="75000"/>
                  </a:schemeClr>
                </a:solidFill>
              </a:rPr>
              <a:t>3</a:t>
            </a:r>
            <a:r>
              <a:rPr lang="en-US" sz="1400" b="1" dirty="0">
                <a:solidFill>
                  <a:schemeClr val="tx2">
                    <a:lumMod val="75000"/>
                  </a:schemeClr>
                </a:solidFill>
              </a:rPr>
              <a:t>, C.D. Batista</a:t>
            </a:r>
            <a:r>
              <a:rPr lang="en-US" sz="1400" b="1" baseline="30000" dirty="0">
                <a:solidFill>
                  <a:schemeClr val="tx2">
                    <a:lumMod val="75000"/>
                  </a:schemeClr>
                </a:solidFill>
              </a:rPr>
              <a:t>4</a:t>
            </a:r>
            <a:r>
              <a:rPr lang="en-US" sz="1400" b="1" dirty="0">
                <a:solidFill>
                  <a:schemeClr val="tx2">
                    <a:lumMod val="75000"/>
                  </a:schemeClr>
                </a:solidFill>
              </a:rPr>
              <a:t>, J.C. Lang5, D.M. Silevitch</a:t>
            </a:r>
            <a:r>
              <a:rPr lang="en-US" sz="1400" b="1" baseline="30000" dirty="0">
                <a:solidFill>
                  <a:schemeClr val="tx2">
                    <a:lumMod val="75000"/>
                  </a:schemeClr>
                </a:solidFill>
              </a:rPr>
              <a:t>6</a:t>
            </a:r>
            <a:r>
              <a:rPr lang="en-US" sz="1400" b="1" dirty="0">
                <a:solidFill>
                  <a:schemeClr val="tx2">
                    <a:lumMod val="75000"/>
                  </a:schemeClr>
                </a:solidFill>
              </a:rPr>
              <a:t>, G. Srajer</a:t>
            </a:r>
            <a:r>
              <a:rPr lang="en-US" sz="1400" b="1" baseline="30000" dirty="0">
                <a:solidFill>
                  <a:schemeClr val="tx2">
                    <a:lumMod val="75000"/>
                  </a:schemeClr>
                </a:solidFill>
              </a:rPr>
              <a:t>5</a:t>
            </a:r>
            <a:r>
              <a:rPr lang="en-US" sz="1400" b="1" dirty="0">
                <a:solidFill>
                  <a:schemeClr val="tx2">
                    <a:lumMod val="75000"/>
                  </a:schemeClr>
                </a:solidFill>
              </a:rPr>
              <a:t>, B.D. Gaulin</a:t>
            </a:r>
            <a:r>
              <a:rPr lang="en-US" sz="1400" b="1" baseline="30000" dirty="0">
                <a:solidFill>
                  <a:schemeClr val="tx2">
                    <a:lumMod val="75000"/>
                  </a:schemeClr>
                </a:solidFill>
              </a:rPr>
              <a:t>7</a:t>
            </a:r>
            <a:r>
              <a:rPr lang="en-US" sz="1400" b="1" dirty="0">
                <a:solidFill>
                  <a:schemeClr val="tx2">
                    <a:lumMod val="75000"/>
                  </a:schemeClr>
                </a:solidFill>
              </a:rPr>
              <a:t>, H.A. Dabkowska</a:t>
            </a:r>
            <a:r>
              <a:rPr lang="en-US" sz="1400" b="1" baseline="30000" dirty="0">
                <a:solidFill>
                  <a:schemeClr val="tx2">
                    <a:lumMod val="75000"/>
                  </a:schemeClr>
                </a:solidFill>
              </a:rPr>
              <a:t>7</a:t>
            </a:r>
            <a:r>
              <a:rPr lang="en-US" sz="1400" b="1" dirty="0">
                <a:solidFill>
                  <a:schemeClr val="tx2">
                    <a:lumMod val="75000"/>
                  </a:schemeClr>
                </a:solidFill>
              </a:rPr>
              <a:t>, T.F. </a:t>
            </a:r>
            <a:r>
              <a:rPr lang="en-US" sz="1400" b="1" dirty="0" smtClean="0">
                <a:solidFill>
                  <a:schemeClr val="tx2">
                    <a:lumMod val="75000"/>
                  </a:schemeClr>
                </a:solidFill>
              </a:rPr>
              <a:t>Rosenbaum</a:t>
            </a:r>
            <a:r>
              <a:rPr lang="en-US" sz="1400" b="1" baseline="30000" dirty="0" smtClean="0">
                <a:solidFill>
                  <a:schemeClr val="tx2">
                    <a:lumMod val="75000"/>
                  </a:schemeClr>
                </a:solidFill>
              </a:rPr>
              <a:t>6</a:t>
            </a:r>
            <a:endParaRPr lang="en-US" sz="1400" b="1" baseline="30000" dirty="0">
              <a:solidFill>
                <a:schemeClr val="tx2">
                  <a:lumMod val="75000"/>
                </a:schemeClr>
              </a:solidFill>
            </a:endParaRPr>
          </a:p>
          <a:p>
            <a:pPr lvl="0" algn="ctr">
              <a:defRPr/>
            </a:pPr>
            <a:r>
              <a:rPr lang="en-US" sz="1400" dirty="0">
                <a:solidFill>
                  <a:schemeClr val="tx2">
                    <a:lumMod val="75000"/>
                  </a:schemeClr>
                </a:solidFill>
              </a:rPr>
              <a:t>Duke </a:t>
            </a:r>
            <a:r>
              <a:rPr lang="en-US" sz="1400" dirty="0" smtClean="0">
                <a:solidFill>
                  <a:schemeClr val="tx2">
                    <a:lumMod val="75000"/>
                  </a:schemeClr>
                </a:solidFill>
              </a:rPr>
              <a:t>Univ.; </a:t>
            </a:r>
            <a:r>
              <a:rPr lang="en-US" sz="1400" dirty="0">
                <a:solidFill>
                  <a:schemeClr val="tx2">
                    <a:lumMod val="75000"/>
                  </a:schemeClr>
                </a:solidFill>
              </a:rPr>
              <a:t>2. </a:t>
            </a:r>
            <a:r>
              <a:rPr lang="en-US" sz="1400" dirty="0" err="1">
                <a:solidFill>
                  <a:schemeClr val="tx2">
                    <a:lumMod val="75000"/>
                  </a:schemeClr>
                </a:solidFill>
              </a:rPr>
              <a:t>MagLab</a:t>
            </a:r>
            <a:r>
              <a:rPr lang="en-US" sz="1400" dirty="0">
                <a:solidFill>
                  <a:schemeClr val="tx2">
                    <a:lumMod val="75000"/>
                  </a:schemeClr>
                </a:solidFill>
              </a:rPr>
              <a:t> and </a:t>
            </a:r>
            <a:r>
              <a:rPr lang="en-US" sz="1400" dirty="0" smtClean="0">
                <a:solidFill>
                  <a:schemeClr val="tx2">
                    <a:lumMod val="75000"/>
                  </a:schemeClr>
                </a:solidFill>
              </a:rPr>
              <a:t>FSU; </a:t>
            </a:r>
            <a:r>
              <a:rPr lang="en-US" sz="1400" dirty="0">
                <a:solidFill>
                  <a:schemeClr val="tx2">
                    <a:lumMod val="75000"/>
                  </a:schemeClr>
                </a:solidFill>
              </a:rPr>
              <a:t>3. Northeastern </a:t>
            </a:r>
            <a:r>
              <a:rPr lang="en-US" sz="1400" dirty="0" smtClean="0">
                <a:solidFill>
                  <a:schemeClr val="tx2">
                    <a:lumMod val="75000"/>
                  </a:schemeClr>
                </a:solidFill>
              </a:rPr>
              <a:t>Univ.; </a:t>
            </a:r>
            <a:r>
              <a:rPr lang="en-US" sz="1400" dirty="0">
                <a:solidFill>
                  <a:schemeClr val="tx2">
                    <a:lumMod val="75000"/>
                  </a:schemeClr>
                </a:solidFill>
              </a:rPr>
              <a:t>4. </a:t>
            </a:r>
            <a:r>
              <a:rPr lang="en-US" sz="1400" dirty="0" smtClean="0">
                <a:solidFill>
                  <a:schemeClr val="tx2">
                    <a:lumMod val="75000"/>
                  </a:schemeClr>
                </a:solidFill>
              </a:rPr>
              <a:t>Univ. </a:t>
            </a:r>
            <a:r>
              <a:rPr lang="en-US" sz="1400" dirty="0">
                <a:solidFill>
                  <a:schemeClr val="tx2">
                    <a:lumMod val="75000"/>
                  </a:schemeClr>
                </a:solidFill>
              </a:rPr>
              <a:t>of </a:t>
            </a:r>
            <a:r>
              <a:rPr lang="en-US" sz="1400" dirty="0" smtClean="0">
                <a:solidFill>
                  <a:schemeClr val="tx2">
                    <a:lumMod val="75000"/>
                  </a:schemeClr>
                </a:solidFill>
              </a:rPr>
              <a:t>Tenn.; </a:t>
            </a:r>
            <a:r>
              <a:rPr lang="en-US" sz="1400" dirty="0">
                <a:solidFill>
                  <a:schemeClr val="tx2">
                    <a:lumMod val="75000"/>
                  </a:schemeClr>
                </a:solidFill>
              </a:rPr>
              <a:t>5. </a:t>
            </a:r>
            <a:r>
              <a:rPr lang="en-US" sz="1400" dirty="0" smtClean="0">
                <a:solidFill>
                  <a:schemeClr val="tx2">
                    <a:lumMod val="75000"/>
                  </a:schemeClr>
                </a:solidFill>
              </a:rPr>
              <a:t>ANL; </a:t>
            </a:r>
            <a:r>
              <a:rPr lang="en-US" sz="1400" dirty="0">
                <a:solidFill>
                  <a:schemeClr val="tx2">
                    <a:lumMod val="75000"/>
                  </a:schemeClr>
                </a:solidFill>
              </a:rPr>
              <a:t>6. California </a:t>
            </a:r>
            <a:r>
              <a:rPr lang="en-US" sz="1400" dirty="0" smtClean="0">
                <a:solidFill>
                  <a:schemeClr val="tx2">
                    <a:lumMod val="75000"/>
                  </a:schemeClr>
                </a:solidFill>
              </a:rPr>
              <a:t>Inst. of Tech.;       7</a:t>
            </a:r>
            <a:r>
              <a:rPr lang="en-US" sz="1400" dirty="0">
                <a:solidFill>
                  <a:schemeClr val="tx2">
                    <a:lumMod val="75000"/>
                  </a:schemeClr>
                </a:solidFill>
              </a:rPr>
              <a:t>. McMaster </a:t>
            </a:r>
            <a:r>
              <a:rPr lang="en-US" sz="1400" dirty="0" smtClean="0">
                <a:solidFill>
                  <a:schemeClr val="tx2">
                    <a:lumMod val="75000"/>
                  </a:schemeClr>
                </a:solidFill>
              </a:rPr>
              <a:t>Univ.</a:t>
            </a:r>
            <a:endParaRPr lang="en-US" sz="1400" dirty="0">
              <a:solidFill>
                <a:schemeClr val="tx2">
                  <a:lumMod val="75000"/>
                </a:schemeClr>
              </a:solidFill>
            </a:endParaRPr>
          </a:p>
          <a:p>
            <a:pPr lvl="0" algn="ctr">
              <a:defRPr/>
            </a:pPr>
            <a:r>
              <a:rPr lang="en-US" sz="1400" b="1" dirty="0" smtClean="0">
                <a:solidFill>
                  <a:schemeClr val="tx2">
                    <a:lumMod val="75000"/>
                  </a:schemeClr>
                </a:solidFill>
              </a:rPr>
              <a:t> </a:t>
            </a:r>
            <a:r>
              <a:rPr lang="en-US" sz="1400" i="1" dirty="0" smtClean="0">
                <a:solidFill>
                  <a:schemeClr val="tx2">
                    <a:lumMod val="75000"/>
                  </a:schemeClr>
                </a:solidFill>
              </a:rPr>
              <a:t>Nat</a:t>
            </a:r>
            <a:r>
              <a:rPr lang="en-US" sz="1400" i="1" dirty="0">
                <a:solidFill>
                  <a:schemeClr val="tx2">
                    <a:lumMod val="75000"/>
                  </a:schemeClr>
                </a:solidFill>
              </a:rPr>
              <a:t>. </a:t>
            </a:r>
            <a:r>
              <a:rPr lang="en-US" sz="1400" i="1" dirty="0" err="1">
                <a:solidFill>
                  <a:schemeClr val="tx2">
                    <a:lumMod val="75000"/>
                  </a:schemeClr>
                </a:solidFill>
              </a:rPr>
              <a:t>Commun</a:t>
            </a:r>
            <a:r>
              <a:rPr lang="en-US" sz="1400" i="1" dirty="0">
                <a:solidFill>
                  <a:schemeClr val="tx2">
                    <a:lumMod val="75000"/>
                  </a:schemeClr>
                </a:solidFill>
              </a:rPr>
              <a:t>. 7, </a:t>
            </a:r>
            <a:r>
              <a:rPr lang="en-US" sz="1400" i="1" dirty="0" smtClean="0">
                <a:solidFill>
                  <a:schemeClr val="tx2">
                    <a:lumMod val="75000"/>
                  </a:schemeClr>
                </a:solidFill>
              </a:rPr>
              <a:t>11956 (2016). </a:t>
            </a:r>
            <a:r>
              <a:rPr lang="en-US" sz="1400" i="1" dirty="0">
                <a:solidFill>
                  <a:schemeClr val="tx2">
                    <a:lumMod val="75000"/>
                  </a:schemeClr>
                </a:solidFill>
              </a:rPr>
              <a:t>doi:10.1038/ncomms11956</a:t>
            </a:r>
            <a:r>
              <a:rPr lang="en-US" sz="1400" i="1" dirty="0" smtClean="0">
                <a:solidFill>
                  <a:schemeClr val="tx2">
                    <a:lumMod val="75000"/>
                  </a:schemeClr>
                </a:solidFill>
              </a:rPr>
              <a:t>.</a:t>
            </a:r>
            <a:endParaRPr lang="en-US" sz="1400" i="1" dirty="0">
              <a:solidFill>
                <a:schemeClr val="tx2">
                  <a:lumMod val="75000"/>
                </a:schemeClr>
              </a:solidFill>
            </a:endParaRPr>
          </a:p>
        </p:txBody>
      </p:sp>
    </p:spTree>
    <p:extLst>
      <p:ext uri="{BB962C8B-B14F-4D97-AF65-F5344CB8AC3E}">
        <p14:creationId xmlns:p14="http://schemas.microsoft.com/office/powerpoint/2010/main" val="20438103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449" y="276358"/>
            <a:ext cx="8458200" cy="762000"/>
          </a:xfrm>
        </p:spPr>
        <p:txBody>
          <a:bodyPr>
            <a:normAutofit fontScale="90000"/>
          </a:bodyPr>
          <a:lstStyle/>
          <a:p>
            <a:pPr algn="ctr"/>
            <a:r>
              <a:rPr lang="en-US" sz="2400" dirty="0" smtClean="0">
                <a:solidFill>
                  <a:schemeClr val="tx1"/>
                </a:solidFill>
                <a:latin typeface="+mj-lt"/>
              </a:rPr>
              <a:t>Defects in 2-D ceramic nanosheets quantified using synchrotron radiation </a:t>
            </a:r>
            <a:br>
              <a:rPr lang="en-US" sz="2400" dirty="0" smtClean="0">
                <a:solidFill>
                  <a:schemeClr val="tx1"/>
                </a:solidFill>
                <a:latin typeface="+mj-lt"/>
              </a:rPr>
            </a:br>
            <a:r>
              <a:rPr lang="en-US" sz="2000" dirty="0" smtClean="0">
                <a:solidFill>
                  <a:schemeClr val="tx1"/>
                </a:solidFill>
                <a:latin typeface="+mj-lt"/>
              </a:rPr>
              <a:t>Scott T. Misture, Alfred University, </a:t>
            </a:r>
            <a:r>
              <a:rPr lang="en-US" sz="2000" dirty="0">
                <a:solidFill>
                  <a:schemeClr val="tx1"/>
                </a:solidFill>
                <a:latin typeface="+mj-lt"/>
              </a:rPr>
              <a:t>DMR </a:t>
            </a:r>
            <a:r>
              <a:rPr lang="en-US" sz="2000" dirty="0" smtClean="0">
                <a:solidFill>
                  <a:schemeClr val="tx1"/>
                </a:solidFill>
                <a:latin typeface="+mj-lt"/>
              </a:rPr>
              <a:t>1409102</a:t>
            </a:r>
            <a:endParaRPr lang="en-CA" sz="2000" dirty="0">
              <a:solidFill>
                <a:schemeClr val="tx1"/>
              </a:solidFill>
              <a:latin typeface="+mj-lt"/>
            </a:endParaRPr>
          </a:p>
        </p:txBody>
      </p:sp>
      <p:sp>
        <p:nvSpPr>
          <p:cNvPr id="5" name="Content Placeholder 4"/>
          <p:cNvSpPr>
            <a:spLocks noGrp="1"/>
          </p:cNvSpPr>
          <p:nvPr>
            <p:ph idx="1"/>
          </p:nvPr>
        </p:nvSpPr>
        <p:spPr>
          <a:xfrm>
            <a:off x="106349" y="1346228"/>
            <a:ext cx="5014476" cy="4413826"/>
          </a:xfrm>
          <a:solidFill>
            <a:schemeClr val="tx2">
              <a:lumMod val="40000"/>
              <a:lumOff val="60000"/>
            </a:schemeClr>
          </a:solidFill>
        </p:spPr>
        <p:txBody>
          <a:bodyPr>
            <a:normAutofit lnSpcReduction="10000"/>
          </a:bodyPr>
          <a:lstStyle/>
          <a:p>
            <a:pPr marL="0" indent="0">
              <a:buNone/>
            </a:pPr>
            <a:r>
              <a:rPr lang="en-CA" b="1" dirty="0" smtClean="0">
                <a:effectLst>
                  <a:outerShdw blurRad="38100" dist="38100" dir="2700000" algn="tl">
                    <a:srgbClr val="000000">
                      <a:alpha val="43137"/>
                    </a:srgbClr>
                  </a:outerShdw>
                </a:effectLst>
                <a:latin typeface="+mn-lt"/>
              </a:rPr>
              <a:t>Outcome:</a:t>
            </a:r>
            <a:r>
              <a:rPr lang="en-CA" sz="1700" dirty="0" smtClean="0">
                <a:latin typeface="+mn-lt"/>
              </a:rPr>
              <a:t> Partial reduction of MnO</a:t>
            </a:r>
            <a:r>
              <a:rPr lang="en-CA" sz="1700" baseline="-25000" dirty="0" smtClean="0">
                <a:latin typeface="+mn-lt"/>
              </a:rPr>
              <a:t>2</a:t>
            </a:r>
            <a:r>
              <a:rPr lang="en-CA" sz="1700" dirty="0" smtClean="0">
                <a:latin typeface="+mn-lt"/>
              </a:rPr>
              <a:t> nanosheets yields intentionally-formed defects that increase the electrical charge storage capacity by a factor three (to 320 F/g) vs. H</a:t>
            </a:r>
            <a:r>
              <a:rPr lang="en-CA" sz="1700" baseline="-25000" dirty="0" smtClean="0">
                <a:latin typeface="+mn-lt"/>
              </a:rPr>
              <a:t>x</a:t>
            </a:r>
            <a:r>
              <a:rPr lang="en-CA" sz="1700" dirty="0" smtClean="0">
                <a:latin typeface="+mn-lt"/>
              </a:rPr>
              <a:t>MnO</a:t>
            </a:r>
            <a:r>
              <a:rPr lang="en-CA" sz="1700" baseline="-25000" dirty="0" smtClean="0">
                <a:latin typeface="+mn-lt"/>
              </a:rPr>
              <a:t>2</a:t>
            </a:r>
            <a:r>
              <a:rPr lang="en-CA" sz="1700" dirty="0" smtClean="0">
                <a:latin typeface="+mn-lt"/>
              </a:rPr>
              <a:t>. </a:t>
            </a:r>
          </a:p>
          <a:p>
            <a:pPr marL="0" indent="0">
              <a:buNone/>
            </a:pPr>
            <a:r>
              <a:rPr lang="en-CA" sz="1700" dirty="0" smtClean="0">
                <a:latin typeface="+mn-lt"/>
              </a:rPr>
              <a:t>1</a:t>
            </a:r>
            <a:r>
              <a:rPr lang="en-CA" sz="1700" baseline="30000" dirty="0" smtClean="0">
                <a:latin typeface="+mn-lt"/>
              </a:rPr>
              <a:t>st</a:t>
            </a:r>
            <a:r>
              <a:rPr lang="en-CA" sz="1700" dirty="0" smtClean="0">
                <a:latin typeface="+mn-lt"/>
              </a:rPr>
              <a:t> quantitative link of defects to electrochemical charge storage, where the </a:t>
            </a:r>
            <a:r>
              <a:rPr lang="en-CA" sz="1700" b="1" dirty="0" smtClean="0">
                <a:solidFill>
                  <a:srgbClr val="FF0000"/>
                </a:solidFill>
                <a:latin typeface="+mn-lt"/>
              </a:rPr>
              <a:t>improved capacitance </a:t>
            </a:r>
            <a:r>
              <a:rPr lang="en-CA" sz="1700" dirty="0" smtClean="0">
                <a:latin typeface="+mn-lt"/>
              </a:rPr>
              <a:t>is a result of </a:t>
            </a:r>
            <a:r>
              <a:rPr lang="en-CA" sz="1700" b="1" dirty="0" smtClean="0">
                <a:solidFill>
                  <a:srgbClr val="FF0000"/>
                </a:solidFill>
                <a:latin typeface="+mn-lt"/>
              </a:rPr>
              <a:t>“surface </a:t>
            </a:r>
            <a:r>
              <a:rPr lang="en-CA" sz="1700" b="1" dirty="0" err="1" smtClean="0">
                <a:solidFill>
                  <a:srgbClr val="FF0000"/>
                </a:solidFill>
                <a:latin typeface="+mn-lt"/>
              </a:rPr>
              <a:t>Frenkel</a:t>
            </a:r>
            <a:r>
              <a:rPr lang="en-CA" sz="1700" b="1" dirty="0" smtClean="0">
                <a:solidFill>
                  <a:srgbClr val="FF0000"/>
                </a:solidFill>
                <a:latin typeface="+mn-lt"/>
              </a:rPr>
              <a:t>” defects </a:t>
            </a:r>
            <a:r>
              <a:rPr lang="en-CA" sz="1700" dirty="0" smtClean="0">
                <a:latin typeface="+mn-lt"/>
              </a:rPr>
              <a:t>that form in the MnO</a:t>
            </a:r>
            <a:r>
              <a:rPr lang="en-CA" sz="1700" baseline="-25000" dirty="0" smtClean="0">
                <a:latin typeface="+mn-lt"/>
              </a:rPr>
              <a:t>2</a:t>
            </a:r>
            <a:r>
              <a:rPr lang="en-CA" sz="1700" dirty="0" smtClean="0">
                <a:latin typeface="+mn-lt"/>
              </a:rPr>
              <a:t> nanosheets. </a:t>
            </a:r>
          </a:p>
          <a:p>
            <a:pPr marL="0" indent="0">
              <a:buNone/>
            </a:pPr>
            <a:r>
              <a:rPr lang="en-CA" b="1" dirty="0" smtClean="0">
                <a:effectLst>
                  <a:outerShdw blurRad="38100" dist="38100" dir="2700000" algn="tl">
                    <a:srgbClr val="000000">
                      <a:alpha val="43137"/>
                    </a:srgbClr>
                  </a:outerShdw>
                </a:effectLst>
                <a:latin typeface="+mn-lt"/>
              </a:rPr>
              <a:t>Impact:</a:t>
            </a:r>
            <a:r>
              <a:rPr lang="en-CA" sz="1700" b="1" dirty="0" smtClean="0">
                <a:latin typeface="+mn-lt"/>
              </a:rPr>
              <a:t> </a:t>
            </a:r>
            <a:r>
              <a:rPr lang="en-CA" sz="1700" dirty="0" smtClean="0">
                <a:latin typeface="+mn-lt"/>
              </a:rPr>
              <a:t>Demonstrates that </a:t>
            </a:r>
            <a:r>
              <a:rPr lang="en-CA" sz="1700" b="1" dirty="0" smtClean="0">
                <a:solidFill>
                  <a:srgbClr val="FF0000"/>
                </a:solidFill>
                <a:latin typeface="+mn-lt"/>
              </a:rPr>
              <a:t>defect engineering is feasible</a:t>
            </a:r>
            <a:r>
              <a:rPr lang="en-CA" sz="1700" dirty="0" smtClean="0">
                <a:latin typeface="+mn-lt"/>
              </a:rPr>
              <a:t>, thus enabling design of properties at two levels: nanoscale for surface area and quantum confinement, and atomic scale defects for functionality.</a:t>
            </a:r>
          </a:p>
          <a:p>
            <a:pPr marL="0" indent="0">
              <a:buNone/>
            </a:pPr>
            <a:r>
              <a:rPr lang="en-CA" b="1" dirty="0" smtClean="0">
                <a:effectLst>
                  <a:outerShdw blurRad="38100" dist="38100" dir="2700000" algn="tl">
                    <a:srgbClr val="000000">
                      <a:alpha val="43137"/>
                    </a:srgbClr>
                  </a:outerShdw>
                </a:effectLst>
                <a:latin typeface="+mn-lt"/>
              </a:rPr>
              <a:t>Explanation:</a:t>
            </a:r>
            <a:r>
              <a:rPr lang="en-CA" sz="1700" b="1" dirty="0" smtClean="0">
                <a:latin typeface="+mn-lt"/>
              </a:rPr>
              <a:t> </a:t>
            </a:r>
            <a:r>
              <a:rPr lang="en-CA" sz="1700" dirty="0" smtClean="0">
                <a:latin typeface="+mn-lt"/>
              </a:rPr>
              <a:t>Alkali-ion intercalation is improved dramatically, as is the charge transfer and cycling fade, when defects are introduced. </a:t>
            </a:r>
            <a:endParaRPr lang="en-CA" sz="1700" b="1" dirty="0">
              <a:latin typeface="+mn-lt"/>
            </a:endParaRPr>
          </a:p>
        </p:txBody>
      </p:sp>
      <p:cxnSp>
        <p:nvCxnSpPr>
          <p:cNvPr id="13" name="Straight Arrow Connector 12"/>
          <p:cNvCxnSpPr/>
          <p:nvPr/>
        </p:nvCxnSpPr>
        <p:spPr bwMode="auto">
          <a:xfrm>
            <a:off x="4076700" y="3006882"/>
            <a:ext cx="914400" cy="914400"/>
          </a:xfrm>
          <a:prstGeom prst="straightConnector1">
            <a:avLst/>
          </a:prstGeom>
          <a:noFill/>
          <a:ln w="9525" cap="flat" cmpd="sng" algn="ctr">
            <a:noFill/>
            <a:prstDash val="solid"/>
            <a:round/>
            <a:headEnd type="none" w="med" len="med"/>
            <a:tailEnd type="arrow"/>
          </a:ln>
          <a:effectLst/>
        </p:spPr>
      </p:cxnSp>
      <p:grpSp>
        <p:nvGrpSpPr>
          <p:cNvPr id="14" name="Group 13"/>
          <p:cNvGrpSpPr/>
          <p:nvPr/>
        </p:nvGrpSpPr>
        <p:grpSpPr>
          <a:xfrm>
            <a:off x="5722741" y="1902454"/>
            <a:ext cx="907760" cy="1315349"/>
            <a:chOff x="522517" y="1164771"/>
            <a:chExt cx="3207069" cy="4754879"/>
          </a:xfrm>
        </p:grpSpPr>
        <p:pic>
          <p:nvPicPr>
            <p:cNvPr id="15" name="Picture 14" descr="C:\Users\Peter\Desktop\EMA2016\figures\exfol.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517" y="1621970"/>
              <a:ext cx="3207069" cy="4297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6" descr="C:\Users\Peter\Desktop\EMA2016\figures\TBAH.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1067"/>
            <a:stretch/>
          </p:blipFill>
          <p:spPr bwMode="auto">
            <a:xfrm>
              <a:off x="2458579" y="2068288"/>
              <a:ext cx="861564" cy="8071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Bent Arrow 17"/>
            <p:cNvSpPr/>
            <p:nvPr/>
          </p:nvSpPr>
          <p:spPr>
            <a:xfrm flipH="1" flipV="1">
              <a:off x="2547257" y="2743201"/>
              <a:ext cx="413657" cy="50074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p:cNvSpPr/>
            <p:nvPr/>
          </p:nvSpPr>
          <p:spPr>
            <a:xfrm rot="2640000" flipH="1">
              <a:off x="1371600" y="1164771"/>
              <a:ext cx="707571" cy="4572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Box 23"/>
          <p:cNvSpPr txBox="1"/>
          <p:nvPr/>
        </p:nvSpPr>
        <p:spPr>
          <a:xfrm>
            <a:off x="5453870" y="1424194"/>
            <a:ext cx="1393019" cy="523220"/>
          </a:xfrm>
          <a:prstGeom prst="rect">
            <a:avLst/>
          </a:prstGeom>
          <a:noFill/>
        </p:spPr>
        <p:txBody>
          <a:bodyPr wrap="square" rtlCol="0">
            <a:spAutoFit/>
          </a:bodyPr>
          <a:lstStyle/>
          <a:p>
            <a:pPr algn="ctr"/>
            <a:r>
              <a:rPr lang="en-US" sz="1400" dirty="0" smtClean="0"/>
              <a:t>Exfoliation of layered oxides</a:t>
            </a:r>
            <a:endParaRPr lang="en-US" sz="1400" dirty="0"/>
          </a:p>
        </p:txBody>
      </p:sp>
      <p:sp>
        <p:nvSpPr>
          <p:cNvPr id="25" name="TextBox 24"/>
          <p:cNvSpPr txBox="1"/>
          <p:nvPr/>
        </p:nvSpPr>
        <p:spPr>
          <a:xfrm>
            <a:off x="7492200" y="1519535"/>
            <a:ext cx="975460" cy="523220"/>
          </a:xfrm>
          <a:prstGeom prst="rect">
            <a:avLst/>
          </a:prstGeom>
          <a:noFill/>
        </p:spPr>
        <p:txBody>
          <a:bodyPr wrap="none" rtlCol="0">
            <a:spAutoFit/>
          </a:bodyPr>
          <a:lstStyle/>
          <a:p>
            <a:pPr algn="ctr"/>
            <a:r>
              <a:rPr lang="en-US" sz="1400" dirty="0" smtClean="0"/>
              <a:t>Bottom-up</a:t>
            </a:r>
          </a:p>
          <a:p>
            <a:pPr algn="ctr"/>
            <a:r>
              <a:rPr lang="en-US" sz="1400" dirty="0" smtClean="0"/>
              <a:t>assembly</a:t>
            </a:r>
            <a:endParaRPr lang="en-US" sz="1400" dirty="0"/>
          </a:p>
        </p:txBody>
      </p:sp>
      <p:sp>
        <p:nvSpPr>
          <p:cNvPr id="26" name="TextBox 25"/>
          <p:cNvSpPr txBox="1"/>
          <p:nvPr/>
        </p:nvSpPr>
        <p:spPr>
          <a:xfrm>
            <a:off x="5880230" y="3763445"/>
            <a:ext cx="2730370" cy="338554"/>
          </a:xfrm>
          <a:prstGeom prst="rect">
            <a:avLst/>
          </a:prstGeom>
          <a:noFill/>
        </p:spPr>
        <p:txBody>
          <a:bodyPr wrap="square" rtlCol="0">
            <a:spAutoFit/>
          </a:bodyPr>
          <a:lstStyle/>
          <a:p>
            <a:pPr algn="ctr"/>
            <a:r>
              <a:rPr lang="en-US" sz="1600" dirty="0" smtClean="0"/>
              <a:t>Introduce controlled defects</a:t>
            </a:r>
            <a:endParaRPr lang="en-US" sz="1600" dirty="0"/>
          </a:p>
        </p:txBody>
      </p:sp>
      <p:sp>
        <p:nvSpPr>
          <p:cNvPr id="27" name="TextBox 26"/>
          <p:cNvSpPr txBox="1"/>
          <p:nvPr/>
        </p:nvSpPr>
        <p:spPr>
          <a:xfrm>
            <a:off x="6825982" y="2264034"/>
            <a:ext cx="609600" cy="646331"/>
          </a:xfrm>
          <a:prstGeom prst="rect">
            <a:avLst/>
          </a:prstGeom>
          <a:noFill/>
        </p:spPr>
        <p:txBody>
          <a:bodyPr wrap="square" rtlCol="0">
            <a:spAutoFit/>
          </a:bodyPr>
          <a:lstStyle/>
          <a:p>
            <a:r>
              <a:rPr lang="en-US" sz="3600" dirty="0" smtClean="0">
                <a:effectLst>
                  <a:outerShdw blurRad="38100" dist="38100" dir="2700000" algn="tl">
                    <a:srgbClr val="000000">
                      <a:alpha val="43137"/>
                    </a:srgbClr>
                  </a:outerShdw>
                </a:effectLst>
              </a:rPr>
              <a:t>+</a:t>
            </a:r>
            <a:endParaRPr lang="en-US" sz="3600" dirty="0">
              <a:effectLst>
                <a:outerShdw blurRad="38100" dist="38100" dir="2700000" algn="tl">
                  <a:srgbClr val="000000">
                    <a:alpha val="43137"/>
                  </a:srgbClr>
                </a:outerShdw>
              </a:effectLst>
            </a:endParaRPr>
          </a:p>
        </p:txBody>
      </p:sp>
      <p:grpSp>
        <p:nvGrpSpPr>
          <p:cNvPr id="28" name="Group 27"/>
          <p:cNvGrpSpPr/>
          <p:nvPr/>
        </p:nvGrpSpPr>
        <p:grpSpPr>
          <a:xfrm>
            <a:off x="7359382" y="2058826"/>
            <a:ext cx="1251218" cy="1056745"/>
            <a:chOff x="5954477" y="3694020"/>
            <a:chExt cx="2651665" cy="2239525"/>
          </a:xfrm>
        </p:grpSpPr>
        <p:pic>
          <p:nvPicPr>
            <p:cNvPr id="29" name="Picture 28"/>
            <p:cNvPicPr>
              <a:picLocks noChangeAspect="1" noChangeArrowheads="1"/>
            </p:cNvPicPr>
            <p:nvPr/>
          </p:nvPicPr>
          <p:blipFill>
            <a:blip r:embed="rId5" cstate="print"/>
            <a:srcRect b="6544"/>
            <a:stretch>
              <a:fillRect/>
            </a:stretch>
          </p:blipFill>
          <p:spPr bwMode="auto">
            <a:xfrm>
              <a:off x="5954477" y="3694020"/>
              <a:ext cx="2651665" cy="2239525"/>
            </a:xfrm>
            <a:prstGeom prst="rect">
              <a:avLst/>
            </a:prstGeom>
            <a:noFill/>
            <a:ln w="9525">
              <a:noFill/>
              <a:miter lim="800000"/>
              <a:headEnd/>
              <a:tailEnd/>
            </a:ln>
            <a:effectLst/>
          </p:spPr>
        </p:pic>
        <p:cxnSp>
          <p:nvCxnSpPr>
            <p:cNvPr id="30" name="Straight Connector 29"/>
            <p:cNvCxnSpPr/>
            <p:nvPr/>
          </p:nvCxnSpPr>
          <p:spPr>
            <a:xfrm>
              <a:off x="6200914" y="5789953"/>
              <a:ext cx="82145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7435582" y="2825280"/>
            <a:ext cx="471604" cy="276999"/>
          </a:xfrm>
          <a:prstGeom prst="rect">
            <a:avLst/>
          </a:prstGeom>
          <a:noFill/>
        </p:spPr>
        <p:txBody>
          <a:bodyPr wrap="none" rtlCol="0">
            <a:spAutoFit/>
          </a:bodyPr>
          <a:lstStyle/>
          <a:p>
            <a:r>
              <a:rPr lang="en-US" sz="1200" dirty="0" smtClean="0">
                <a:solidFill>
                  <a:schemeClr val="bg1"/>
                </a:solidFill>
              </a:rPr>
              <a:t>1</a:t>
            </a:r>
            <a:r>
              <a:rPr lang="el-GR" sz="1200" dirty="0" smtClean="0">
                <a:solidFill>
                  <a:schemeClr val="bg1"/>
                </a:solidFill>
              </a:rPr>
              <a:t>μ</a:t>
            </a:r>
            <a:r>
              <a:rPr lang="en-US" sz="1200" dirty="0" smtClean="0">
                <a:solidFill>
                  <a:schemeClr val="bg1"/>
                </a:solidFill>
              </a:rPr>
              <a:t>m</a:t>
            </a:r>
            <a:endParaRPr lang="en-US" sz="1200" dirty="0">
              <a:solidFill>
                <a:schemeClr val="bg1"/>
              </a:solidFill>
            </a:endParaRPr>
          </a:p>
        </p:txBody>
      </p:sp>
      <p:cxnSp>
        <p:nvCxnSpPr>
          <p:cNvPr id="32" name="Straight Connector 31"/>
          <p:cNvCxnSpPr/>
          <p:nvPr/>
        </p:nvCxnSpPr>
        <p:spPr>
          <a:xfrm>
            <a:off x="7583882" y="5953462"/>
            <a:ext cx="3876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7219301" y="3297924"/>
            <a:ext cx="272899" cy="351186"/>
          </a:xfrm>
          <a:prstGeom prst="straightConnector1">
            <a:avLst/>
          </a:prstGeom>
          <a:ln w="31750">
            <a:solidFill>
              <a:schemeClr val="tx1"/>
            </a:solidFill>
            <a:tailEnd type="arrow"/>
          </a:ln>
          <a:effectLst>
            <a:outerShdw blurRad="50800" dist="38100" dir="2700000" algn="tl" rotWithShape="0">
              <a:schemeClr val="tx1">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34" name="Picture 2" descr="F:\Alfred\Applications\User Facilities\2015-1 APS beam time\2014-3 PDF analysis figures\Mn1IL_3D.bmp"/>
          <p:cNvPicPr>
            <a:picLocks noChangeAspect="1" noChangeArrowheads="1"/>
          </p:cNvPicPr>
          <p:nvPr/>
        </p:nvPicPr>
        <p:blipFill rotWithShape="1">
          <a:blip r:embed="rId6">
            <a:extLst>
              <a:ext uri="{28A0092B-C50C-407E-A947-70E740481C1C}">
                <a14:useLocalDpi xmlns:a14="http://schemas.microsoft.com/office/drawing/2010/main" val="0"/>
              </a:ext>
            </a:extLst>
          </a:blip>
          <a:srcRect l="20897" t="25087" r="20441" b="26464"/>
          <a:stretch/>
        </p:blipFill>
        <p:spPr bwMode="auto">
          <a:xfrm>
            <a:off x="5298398" y="4129497"/>
            <a:ext cx="1527584" cy="72062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1090" t="14273" r="33691" b="71407"/>
          <a:stretch/>
        </p:blipFill>
        <p:spPr bwMode="auto">
          <a:xfrm>
            <a:off x="6913773" y="4086354"/>
            <a:ext cx="2122067" cy="655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5181600" y="5155049"/>
            <a:ext cx="3810000" cy="116955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en-US" sz="1400" b="1" dirty="0" smtClean="0"/>
              <a:t>Quantify Mn defects:</a:t>
            </a:r>
          </a:p>
          <a:p>
            <a:pPr marL="285750" indent="-285750">
              <a:buFont typeface="Wingdings" panose="05000000000000000000" pitchFamily="2" charset="2"/>
              <a:buChar char="Ø"/>
            </a:pPr>
            <a:r>
              <a:rPr lang="en-US" sz="1400" b="1" dirty="0" smtClean="0"/>
              <a:t>Charge</a:t>
            </a:r>
            <a:r>
              <a:rPr lang="en-US" sz="1400" dirty="0" smtClean="0"/>
              <a:t> of Mn defect:  X-ray absorption studies at </a:t>
            </a:r>
            <a:r>
              <a:rPr lang="en-US" sz="1400" b="1" dirty="0" smtClean="0"/>
              <a:t>CHESS</a:t>
            </a:r>
          </a:p>
          <a:p>
            <a:pPr marL="285750" indent="-285750">
              <a:buFont typeface="Wingdings" panose="05000000000000000000" pitchFamily="2" charset="2"/>
              <a:buChar char="Ø"/>
            </a:pPr>
            <a:r>
              <a:rPr lang="en-US" sz="1400" b="1" dirty="0" smtClean="0"/>
              <a:t>Geometry of defects: </a:t>
            </a:r>
            <a:r>
              <a:rPr lang="en-US" sz="1400" dirty="0" smtClean="0"/>
              <a:t>X-ray pair distribution functions using </a:t>
            </a:r>
            <a:r>
              <a:rPr lang="en-US" sz="1400" b="1" dirty="0" smtClean="0"/>
              <a:t>APS </a:t>
            </a:r>
            <a:endParaRPr lang="en-US" sz="1400" b="1" dirty="0"/>
          </a:p>
        </p:txBody>
      </p:sp>
      <p:cxnSp>
        <p:nvCxnSpPr>
          <p:cNvPr id="37" name="Straight Arrow Connector 36"/>
          <p:cNvCxnSpPr/>
          <p:nvPr/>
        </p:nvCxnSpPr>
        <p:spPr>
          <a:xfrm>
            <a:off x="7022719" y="4839916"/>
            <a:ext cx="0" cy="351185"/>
          </a:xfrm>
          <a:prstGeom prst="straightConnector1">
            <a:avLst/>
          </a:prstGeom>
          <a:ln w="31750">
            <a:solidFill>
              <a:schemeClr val="tx1"/>
            </a:solidFill>
            <a:tailEnd type="arrow"/>
          </a:ln>
          <a:effectLst>
            <a:outerShdw blurRad="50800" dist="38100" dir="2700000" algn="tl" rotWithShape="0">
              <a:schemeClr val="tx1">
                <a:alpha val="40000"/>
              </a:schemeClr>
            </a:outerShdw>
          </a:effectLst>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896100" y="4151344"/>
            <a:ext cx="266700" cy="286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121022" y="5320326"/>
            <a:ext cx="3088590" cy="523220"/>
          </a:xfrm>
          <a:prstGeom prst="rect">
            <a:avLst/>
          </a:prstGeom>
        </p:spPr>
        <p:txBody>
          <a:bodyPr wrap="square">
            <a:spAutoFit/>
          </a:bodyPr>
          <a:lstStyle/>
          <a:p>
            <a:r>
              <a:rPr lang="en-US" sz="1400" b="1" dirty="0" smtClean="0">
                <a:solidFill>
                  <a:srgbClr val="0000FF"/>
                </a:solidFill>
              </a:rPr>
              <a:t>P. Gao</a:t>
            </a:r>
            <a:r>
              <a:rPr lang="en-US" sz="1400" b="1" dirty="0">
                <a:solidFill>
                  <a:srgbClr val="0000FF"/>
                </a:solidFill>
              </a:rPr>
              <a:t>, </a:t>
            </a:r>
            <a:r>
              <a:rPr lang="en-US" sz="1400" b="1" dirty="0" smtClean="0">
                <a:solidFill>
                  <a:srgbClr val="0000FF"/>
                </a:solidFill>
              </a:rPr>
              <a:t>et al., Nat</a:t>
            </a:r>
            <a:r>
              <a:rPr lang="en-US" sz="1400" b="1" dirty="0">
                <a:solidFill>
                  <a:srgbClr val="0000FF"/>
                </a:solidFill>
              </a:rPr>
              <a:t>. </a:t>
            </a:r>
            <a:r>
              <a:rPr lang="en-US" sz="1400" b="1" dirty="0" err="1">
                <a:solidFill>
                  <a:srgbClr val="0000FF"/>
                </a:solidFill>
              </a:rPr>
              <a:t>Commun</a:t>
            </a:r>
            <a:r>
              <a:rPr lang="en-US" sz="1400" b="1" dirty="0">
                <a:solidFill>
                  <a:srgbClr val="0000FF"/>
                </a:solidFill>
              </a:rPr>
              <a:t>. 8, 14559 </a:t>
            </a:r>
            <a:r>
              <a:rPr lang="en-US" sz="1400" b="1" dirty="0" smtClean="0">
                <a:solidFill>
                  <a:srgbClr val="0000FF"/>
                </a:solidFill>
              </a:rPr>
              <a:t>doi:10.1038/ncomms14559 </a:t>
            </a:r>
            <a:r>
              <a:rPr lang="en-US" sz="1400" b="1" dirty="0">
                <a:solidFill>
                  <a:srgbClr val="0000FF"/>
                </a:solidFill>
              </a:rPr>
              <a:t>(2017).</a:t>
            </a:r>
          </a:p>
        </p:txBody>
      </p:sp>
      <p:sp>
        <p:nvSpPr>
          <p:cNvPr id="38" name="TextBox 37"/>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cs typeface="Arial" panose="020B0604020202020204" pitchFamily="34" charset="0"/>
              </a:rPr>
              <a:t>National Academies’ </a:t>
            </a:r>
            <a:r>
              <a:rPr lang="en-US" sz="1200" i="1" dirty="0" smtClean="0">
                <a:solidFill>
                  <a:schemeClr val="bg1">
                    <a:lumMod val="95000"/>
                  </a:schemeClr>
                </a:solidFill>
                <a:cs typeface="Arial" panose="020B0604020202020204" pitchFamily="34" charset="0"/>
              </a:rPr>
              <a:t>CMMR Committee Meeting March 6-7, 2017</a:t>
            </a:r>
            <a:endParaRPr lang="en-US" sz="1200" i="1" dirty="0">
              <a:solidFill>
                <a:schemeClr val="bg1">
                  <a:lumMod val="95000"/>
                </a:schemeClr>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4"/>
          <p:cNvSpPr>
            <a:spLocks noChangeArrowheads="1"/>
          </p:cNvSpPr>
          <p:nvPr/>
        </p:nvSpPr>
        <p:spPr bwMode="auto">
          <a:xfrm>
            <a:off x="265817" y="156210"/>
            <a:ext cx="841373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fontAlgn="base" hangingPunct="0">
              <a:spcBef>
                <a:spcPct val="0"/>
              </a:spcBef>
              <a:spcAft>
                <a:spcPct val="0"/>
              </a:spcAft>
            </a:pPr>
            <a:r>
              <a:rPr lang="en-US" sz="2400" b="1" dirty="0" smtClean="0">
                <a:latin typeface="+mj-lt"/>
              </a:rPr>
              <a:t>UNIQUE  KIND  OF  POLYMER  WITH </a:t>
            </a:r>
          </a:p>
          <a:p>
            <a:pPr algn="ctr" eaLnBrk="0" fontAlgn="base" hangingPunct="0">
              <a:spcBef>
                <a:spcPct val="0"/>
              </a:spcBef>
              <a:spcAft>
                <a:spcPct val="0"/>
              </a:spcAft>
            </a:pPr>
            <a:r>
              <a:rPr lang="en-US" sz="2400" b="1" dirty="0" smtClean="0">
                <a:latin typeface="+mj-lt"/>
              </a:rPr>
              <a:t>REMOVABLE  SUPRAMOLECULAR  </a:t>
            </a:r>
            <a:r>
              <a:rPr lang="en-US" sz="2400" b="1" dirty="0">
                <a:latin typeface="+mj-lt"/>
              </a:rPr>
              <a:t>COMPARTMENTS</a:t>
            </a:r>
          </a:p>
        </p:txBody>
      </p:sp>
      <p:sp>
        <p:nvSpPr>
          <p:cNvPr id="9" name="Rectangle 15"/>
          <p:cNvSpPr>
            <a:spLocks noChangeArrowheads="1"/>
          </p:cNvSpPr>
          <p:nvPr/>
        </p:nvSpPr>
        <p:spPr bwMode="auto">
          <a:xfrm>
            <a:off x="685800" y="901905"/>
            <a:ext cx="7702459"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gn="ctr" eaLnBrk="0" fontAlgn="base" hangingPunct="0">
              <a:lnSpc>
                <a:spcPct val="120000"/>
              </a:lnSpc>
              <a:spcBef>
                <a:spcPct val="40000"/>
              </a:spcBef>
              <a:spcAft>
                <a:spcPct val="0"/>
              </a:spcAft>
              <a:buClr>
                <a:srgbClr val="C5001F"/>
              </a:buClr>
              <a:buSzPct val="130000"/>
              <a:buFont typeface="Geneva" charset="0"/>
              <a:buNone/>
            </a:pPr>
            <a:r>
              <a:rPr lang="en-US" b="1" dirty="0">
                <a:solidFill>
                  <a:srgbClr val="C8040D"/>
                </a:solidFill>
              </a:rPr>
              <a:t>Sam Stupp  </a:t>
            </a:r>
            <a:r>
              <a:rPr lang="en-US" b="1" dirty="0" smtClean="0">
                <a:solidFill>
                  <a:srgbClr val="C8040D"/>
                </a:solidFill>
              </a:rPr>
              <a:t>(</a:t>
            </a:r>
            <a:r>
              <a:rPr lang="en-US" b="1" dirty="0">
                <a:solidFill>
                  <a:srgbClr val="C8040D"/>
                </a:solidFill>
              </a:rPr>
              <a:t>Northwestern U</a:t>
            </a:r>
            <a:r>
              <a:rPr lang="en-US" b="1" dirty="0" smtClean="0">
                <a:solidFill>
                  <a:srgbClr val="C8040D"/>
                </a:solidFill>
              </a:rPr>
              <a:t>.),    DMR-1508731</a:t>
            </a:r>
            <a:endParaRPr lang="en-US" b="1" dirty="0">
              <a:solidFill>
                <a:srgbClr val="C8040D"/>
              </a:solidFill>
            </a:endParaRPr>
          </a:p>
        </p:txBody>
      </p:sp>
      <p:sp>
        <p:nvSpPr>
          <p:cNvPr id="10" name="Rectangle 143"/>
          <p:cNvSpPr>
            <a:spLocks noChangeArrowheads="1"/>
          </p:cNvSpPr>
          <p:nvPr/>
        </p:nvSpPr>
        <p:spPr bwMode="auto">
          <a:xfrm>
            <a:off x="873680" y="4360006"/>
            <a:ext cx="75145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sz="1400" b="1" i="1" u="sng" dirty="0">
                <a:solidFill>
                  <a:srgbClr val="0070C0"/>
                </a:solidFill>
              </a:rPr>
              <a:t>Science</a:t>
            </a:r>
            <a:r>
              <a:rPr lang="en-US" sz="1400" b="1" i="1" dirty="0">
                <a:solidFill>
                  <a:srgbClr val="0070C0"/>
                </a:solidFill>
              </a:rPr>
              <a:t> 351, 497 (2016). </a:t>
            </a:r>
            <a:r>
              <a:rPr lang="en-US" sz="1400" b="1" i="1" dirty="0" smtClean="0">
                <a:solidFill>
                  <a:srgbClr val="0070C0"/>
                </a:solidFill>
              </a:rPr>
              <a:t>     https</a:t>
            </a:r>
            <a:r>
              <a:rPr lang="en-US" sz="1400" b="1" i="1" dirty="0">
                <a:solidFill>
                  <a:srgbClr val="0070C0"/>
                </a:solidFill>
              </a:rPr>
              <a:t>://</a:t>
            </a:r>
            <a:r>
              <a:rPr lang="en-US" sz="1400" b="1" i="1" dirty="0" smtClean="0">
                <a:solidFill>
                  <a:srgbClr val="0070C0"/>
                </a:solidFill>
              </a:rPr>
              <a:t>news.northwestern.edu/stories/2016/01/new-polymer.html</a:t>
            </a:r>
            <a:endParaRPr lang="en-US" sz="1400" b="1" i="1" dirty="0">
              <a:solidFill>
                <a:srgbClr val="0070C0"/>
              </a:solidFill>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2553" r="10844"/>
          <a:stretch/>
        </p:blipFill>
        <p:spPr>
          <a:xfrm>
            <a:off x="4356889" y="1403034"/>
            <a:ext cx="3802032" cy="2926080"/>
          </a:xfrm>
          <a:prstGeom prst="rect">
            <a:avLst/>
          </a:prstGeom>
          <a:ln w="19050">
            <a:solidFill>
              <a:srgbClr val="FFC000"/>
            </a:solidFill>
          </a:ln>
        </p:spPr>
      </p:pic>
      <p:grpSp>
        <p:nvGrpSpPr>
          <p:cNvPr id="14" name="Group 13"/>
          <p:cNvGrpSpPr/>
          <p:nvPr/>
        </p:nvGrpSpPr>
        <p:grpSpPr>
          <a:xfrm>
            <a:off x="887692" y="1420769"/>
            <a:ext cx="3239859" cy="2834640"/>
            <a:chOff x="1061141" y="2100348"/>
            <a:chExt cx="4344932" cy="4492956"/>
          </a:xfrm>
        </p:grpSpPr>
        <p:pic>
          <p:nvPicPr>
            <p:cNvPr id="11" name="Picture 10"/>
            <p:cNvPicPr>
              <a:picLocks noChangeAspect="1"/>
            </p:cNvPicPr>
            <p:nvPr/>
          </p:nvPicPr>
          <p:blipFill>
            <a:blip r:embed="rId3"/>
            <a:stretch>
              <a:fillRect/>
            </a:stretch>
          </p:blipFill>
          <p:spPr>
            <a:xfrm>
              <a:off x="1061141" y="2100348"/>
              <a:ext cx="4344932" cy="4492956"/>
            </a:xfrm>
            <a:prstGeom prst="rect">
              <a:avLst/>
            </a:prstGeom>
            <a:ln w="19050">
              <a:solidFill>
                <a:srgbClr val="FFC000"/>
              </a:solidFill>
            </a:ln>
          </p:spPr>
        </p:pic>
        <p:sp>
          <p:nvSpPr>
            <p:cNvPr id="13" name="Rectangle 12"/>
            <p:cNvSpPr/>
            <p:nvPr/>
          </p:nvSpPr>
          <p:spPr bwMode="auto">
            <a:xfrm>
              <a:off x="5081069" y="2116629"/>
              <a:ext cx="320842" cy="1846009"/>
            </a:xfrm>
            <a:prstGeom prst="rect">
              <a:avLst/>
            </a:prstGeom>
            <a:solidFill>
              <a:srgbClr val="FFFFFF"/>
            </a:solidFill>
            <a:ln w="19050"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000" b="1" i="1">
                <a:solidFill>
                  <a:srgbClr val="000000"/>
                </a:solidFill>
              </a:endParaRPr>
            </a:p>
          </p:txBody>
        </p:sp>
      </p:grpSp>
      <p:sp>
        <p:nvSpPr>
          <p:cNvPr id="15" name="Rectangle 143"/>
          <p:cNvSpPr>
            <a:spLocks noChangeArrowheads="1"/>
          </p:cNvSpPr>
          <p:nvPr/>
        </p:nvSpPr>
        <p:spPr bwMode="auto">
          <a:xfrm>
            <a:off x="1007185" y="4772381"/>
            <a:ext cx="7725513" cy="1600438"/>
          </a:xfrm>
          <a:prstGeom prst="rect">
            <a:avLst/>
          </a:prstGeom>
          <a:solidFill>
            <a:schemeClr val="tx2">
              <a:lumMod val="40000"/>
              <a:lumOff val="60000"/>
            </a:schemeClr>
          </a:solidFill>
          <a:ln>
            <a:noFill/>
          </a:ln>
          <a:effectLst/>
          <a:extLst/>
        </p:spPr>
        <p:txBody>
          <a:bodyPr wrap="square">
            <a:spAutoFit/>
          </a:bodyPr>
          <a:lstStyle/>
          <a:p>
            <a:pPr marL="285750" indent="-168275" eaLnBrk="0" fontAlgn="base" hangingPunct="0">
              <a:spcBef>
                <a:spcPct val="0"/>
              </a:spcBef>
              <a:spcAft>
                <a:spcPct val="0"/>
              </a:spcAft>
              <a:buClr>
                <a:srgbClr val="C00000"/>
              </a:buClr>
              <a:buFont typeface="Wingdings" panose="05000000000000000000" pitchFamily="2" charset="2"/>
              <a:buChar char="§"/>
            </a:pPr>
            <a:r>
              <a:rPr lang="en-US" sz="1400" b="1" dirty="0" smtClean="0"/>
              <a:t>First-ever combination of covalent and non-covalent polymerizations leading to reversibly self-assembled hybrid materials. </a:t>
            </a:r>
          </a:p>
          <a:p>
            <a:pPr marL="285750" indent="-168275" eaLnBrk="0" fontAlgn="base" hangingPunct="0">
              <a:spcBef>
                <a:spcPct val="0"/>
              </a:spcBef>
              <a:spcAft>
                <a:spcPct val="0"/>
              </a:spcAft>
              <a:buClr>
                <a:srgbClr val="C00000"/>
              </a:buClr>
              <a:buFont typeface="Wingdings" panose="05000000000000000000" pitchFamily="2" charset="2"/>
              <a:buChar char="§"/>
            </a:pPr>
            <a:r>
              <a:rPr lang="en-US" sz="1400" b="1" dirty="0" smtClean="0"/>
              <a:t>The polymer has internal compartments -- one rigid, the other soft.</a:t>
            </a:r>
          </a:p>
          <a:p>
            <a:pPr marL="285750" indent="-168275" eaLnBrk="0" fontAlgn="base" hangingPunct="0">
              <a:spcBef>
                <a:spcPct val="0"/>
              </a:spcBef>
              <a:spcAft>
                <a:spcPct val="0"/>
              </a:spcAft>
              <a:buClr>
                <a:srgbClr val="C00000"/>
              </a:buClr>
              <a:buFont typeface="Wingdings" panose="05000000000000000000" pitchFamily="2" charset="2"/>
              <a:buChar char="§"/>
            </a:pPr>
            <a:r>
              <a:rPr lang="en-US" sz="1400" b="1" dirty="0" smtClean="0"/>
              <a:t>The soft material can respond to stimuli and be repeatedly removed and regenerated.</a:t>
            </a:r>
          </a:p>
          <a:p>
            <a:pPr marL="285750" indent="-168275" eaLnBrk="0" fontAlgn="base" hangingPunct="0">
              <a:spcBef>
                <a:spcPct val="0"/>
              </a:spcBef>
              <a:spcAft>
                <a:spcPct val="0"/>
              </a:spcAft>
              <a:buClr>
                <a:srgbClr val="C00000"/>
              </a:buClr>
              <a:buFont typeface="Wingdings" panose="05000000000000000000" pitchFamily="2" charset="2"/>
              <a:buChar char="§"/>
            </a:pPr>
            <a:r>
              <a:rPr lang="en-US" sz="1400" b="1" u="sng" dirty="0" smtClean="0"/>
              <a:t>APPLICATION POTENTIAL</a:t>
            </a:r>
            <a:r>
              <a:rPr lang="en-US" sz="1400" b="1" dirty="0" smtClean="0"/>
              <a:t>:  Delivery of chemicals/drugs followed by regeneration;  smart patches;  polymer fibers that contract and expand the way muscles do;  self-repairing constructs;  dynamically responsive materials.</a:t>
            </a:r>
            <a:endParaRPr lang="en-US" sz="1400" b="1" dirty="0"/>
          </a:p>
        </p:txBody>
      </p:sp>
      <p:sp>
        <p:nvSpPr>
          <p:cNvPr id="16" name="TextBox 15"/>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cs typeface="Arial" panose="020B0604020202020204" pitchFamily="34" charset="0"/>
              </a:rPr>
              <a:t>National Academies’ </a:t>
            </a:r>
            <a:r>
              <a:rPr lang="en-US" sz="1200" i="1" dirty="0" smtClean="0">
                <a:solidFill>
                  <a:schemeClr val="bg1">
                    <a:lumMod val="95000"/>
                  </a:schemeClr>
                </a:solidFill>
                <a:cs typeface="Arial" panose="020B0604020202020204" pitchFamily="34" charset="0"/>
              </a:rPr>
              <a:t>CMMR Committee Meeting March 6-7, 2017</a:t>
            </a:r>
            <a:endParaRPr lang="en-US" sz="1200" i="1" dirty="0">
              <a:solidFill>
                <a:schemeClr val="bg1">
                  <a:lumMod val="95000"/>
                </a:schemeClr>
              </a:solidFill>
              <a:cs typeface="Arial" panose="020B0604020202020204" pitchFamily="34" charset="0"/>
            </a:endParaRPr>
          </a:p>
        </p:txBody>
      </p:sp>
    </p:spTree>
    <p:extLst>
      <p:ext uri="{BB962C8B-B14F-4D97-AF65-F5344CB8AC3E}">
        <p14:creationId xmlns:p14="http://schemas.microsoft.com/office/powerpoint/2010/main" val="34070835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0071" y="1163469"/>
            <a:ext cx="1974840" cy="2595834"/>
          </a:xfrm>
          <a:prstGeom prst="rect">
            <a:avLst/>
          </a:prstGeom>
        </p:spPr>
      </p:pic>
      <p:sp>
        <p:nvSpPr>
          <p:cNvPr id="5" name="Title 1"/>
          <p:cNvSpPr txBox="1">
            <a:spLocks/>
          </p:cNvSpPr>
          <p:nvPr/>
        </p:nvSpPr>
        <p:spPr bwMode="auto">
          <a:xfrm>
            <a:off x="-228600" y="16363"/>
            <a:ext cx="8749146" cy="1213014"/>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a:lstStyle>
          <a:p>
            <a:r>
              <a:rPr lang="en-US" sz="3600" b="1" dirty="0" smtClean="0">
                <a:solidFill>
                  <a:schemeClr val="tx1"/>
                </a:solidFill>
              </a:rPr>
              <a:t>(</a:t>
            </a:r>
            <a:r>
              <a:rPr lang="en-US" sz="3200" b="1" dirty="0" smtClean="0">
                <a:solidFill>
                  <a:schemeClr val="tx1"/>
                </a:solidFill>
              </a:rPr>
              <a:t>Machine) Learning From Failure</a:t>
            </a:r>
            <a:r>
              <a:rPr lang="en-US" sz="2400" b="1" dirty="0" smtClean="0">
                <a:solidFill>
                  <a:schemeClr val="tx1"/>
                </a:solidFill>
              </a:rPr>
              <a:t> </a:t>
            </a:r>
            <a:endParaRPr lang="en-US" sz="2400" dirty="0">
              <a:solidFill>
                <a:schemeClr val="tx1"/>
              </a:solidFill>
            </a:endParaRPr>
          </a:p>
          <a:p>
            <a:r>
              <a:rPr lang="en-US" sz="2800" b="1" dirty="0"/>
              <a:t> </a:t>
            </a:r>
            <a:r>
              <a:rPr lang="en-US" sz="2400" b="1" dirty="0" smtClean="0"/>
              <a:t>Can we predict synthesis routes to new crystals?</a:t>
            </a:r>
            <a:endParaRPr lang="en-US" sz="2400" b="1" i="1" dirty="0" smtClean="0"/>
          </a:p>
        </p:txBody>
      </p:sp>
      <p:pic>
        <p:nvPicPr>
          <p:cNvPr id="7" name="Picture 6"/>
          <p:cNvPicPr>
            <a:picLocks noChangeAspect="1"/>
          </p:cNvPicPr>
          <p:nvPr/>
        </p:nvPicPr>
        <p:blipFill>
          <a:blip r:embed="rId4"/>
          <a:stretch>
            <a:fillRect/>
          </a:stretch>
        </p:blipFill>
        <p:spPr>
          <a:xfrm>
            <a:off x="381000" y="3657600"/>
            <a:ext cx="3813076" cy="3012689"/>
          </a:xfrm>
          <a:prstGeom prst="rect">
            <a:avLst/>
          </a:prstGeom>
          <a:ln w="41275">
            <a:solidFill>
              <a:schemeClr val="accent1"/>
            </a:solidFill>
          </a:ln>
        </p:spPr>
      </p:pic>
      <p:sp>
        <p:nvSpPr>
          <p:cNvPr id="8" name="Content Placeholder 2"/>
          <p:cNvSpPr txBox="1">
            <a:spLocks/>
          </p:cNvSpPr>
          <p:nvPr/>
        </p:nvSpPr>
        <p:spPr>
          <a:xfrm>
            <a:off x="190485" y="1163469"/>
            <a:ext cx="6425736" cy="2322873"/>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smtClean="0"/>
              <a:t>Created database 3995 failed reactions</a:t>
            </a:r>
          </a:p>
          <a:p>
            <a:pPr marL="800100" lvl="2" indent="0">
              <a:buNone/>
            </a:pPr>
            <a:r>
              <a:rPr lang="en-US" sz="1900" b="1" dirty="0">
                <a:solidFill>
                  <a:srgbClr val="0070C0"/>
                </a:solidFill>
              </a:rPr>
              <a:t>http://</a:t>
            </a:r>
            <a:r>
              <a:rPr lang="en-US" sz="1900" b="1" dirty="0" smtClean="0">
                <a:solidFill>
                  <a:srgbClr val="0070C0"/>
                </a:solidFill>
              </a:rPr>
              <a:t>darkreactions.Haverford.edu</a:t>
            </a:r>
          </a:p>
          <a:p>
            <a:r>
              <a:rPr lang="en-US" sz="2400" b="1" dirty="0" smtClean="0"/>
              <a:t>Trained an SVM (support vector machine) model</a:t>
            </a:r>
          </a:p>
          <a:p>
            <a:r>
              <a:rPr lang="en-US" sz="2400" b="1" dirty="0" smtClean="0"/>
              <a:t>Success rate advantage</a:t>
            </a:r>
          </a:p>
          <a:p>
            <a:pPr marL="0" indent="0">
              <a:buNone/>
            </a:pPr>
            <a:r>
              <a:rPr lang="en-US" sz="2400" b="1" i="1" dirty="0"/>
              <a:t>	</a:t>
            </a:r>
            <a:r>
              <a:rPr lang="en-US" sz="2400" b="1" i="1" dirty="0" smtClean="0">
                <a:solidFill>
                  <a:srgbClr val="0070C0"/>
                </a:solidFill>
              </a:rPr>
              <a:t> model vs. human </a:t>
            </a:r>
            <a:r>
              <a:rPr lang="en-US" sz="2400" b="1" i="1" dirty="0" smtClean="0">
                <a:solidFill>
                  <a:srgbClr val="0070C0"/>
                </a:solidFill>
                <a:sym typeface="Wingdings" panose="05000000000000000000" pitchFamily="2" charset="2"/>
              </a:rPr>
              <a:t></a:t>
            </a:r>
            <a:r>
              <a:rPr lang="en-US" sz="2400" b="1" i="1" dirty="0" smtClean="0">
                <a:solidFill>
                  <a:srgbClr val="0070C0"/>
                </a:solidFill>
              </a:rPr>
              <a:t> 8%</a:t>
            </a:r>
          </a:p>
          <a:p>
            <a:endParaRPr lang="en-US" dirty="0"/>
          </a:p>
        </p:txBody>
      </p:sp>
      <p:pic>
        <p:nvPicPr>
          <p:cNvPr id="9" name="Picture 8"/>
          <p:cNvPicPr>
            <a:picLocks noChangeAspect="1"/>
          </p:cNvPicPr>
          <p:nvPr/>
        </p:nvPicPr>
        <p:blipFill>
          <a:blip r:embed="rId5"/>
          <a:stretch>
            <a:fillRect/>
          </a:stretch>
        </p:blipFill>
        <p:spPr>
          <a:xfrm>
            <a:off x="8119205" y="121105"/>
            <a:ext cx="970070" cy="970070"/>
          </a:xfrm>
          <a:prstGeom prst="rect">
            <a:avLst/>
          </a:prstGeom>
        </p:spPr>
      </p:pic>
      <p:sp>
        <p:nvSpPr>
          <p:cNvPr id="10" name="Content Placeholder 2"/>
          <p:cNvSpPr txBox="1">
            <a:spLocks/>
          </p:cNvSpPr>
          <p:nvPr/>
        </p:nvSpPr>
        <p:spPr>
          <a:xfrm>
            <a:off x="4368322" y="4255135"/>
            <a:ext cx="4495798" cy="2279151"/>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100000" b="100000"/>
            </a:path>
            <a:tileRect t="-100000" r="-10000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smtClean="0"/>
              <a:t>Developed a “decision-tree” model of the SVM model</a:t>
            </a:r>
          </a:p>
          <a:p>
            <a:pPr lvl="1" indent="-342900">
              <a:buFont typeface="Wingdings" panose="05000000000000000000" pitchFamily="2" charset="2"/>
              <a:buChar char="q"/>
            </a:pPr>
            <a:r>
              <a:rPr lang="en-US" sz="2000" b="1" dirty="0" smtClean="0">
                <a:solidFill>
                  <a:srgbClr val="0070C0"/>
                </a:solidFill>
                <a:sym typeface="Wingdings" panose="05000000000000000000" pitchFamily="2" charset="2"/>
              </a:rPr>
              <a:t>“Rules” for reaction formation</a:t>
            </a:r>
          </a:p>
          <a:p>
            <a:pPr lvl="1" indent="-342900">
              <a:buFont typeface="Wingdings" panose="05000000000000000000" pitchFamily="2" charset="2"/>
              <a:buChar char="q"/>
            </a:pPr>
            <a:r>
              <a:rPr lang="en-US" sz="2000" b="1" dirty="0" smtClean="0">
                <a:solidFill>
                  <a:srgbClr val="0070C0"/>
                </a:solidFill>
                <a:sym typeface="Wingdings" panose="05000000000000000000" pitchFamily="2" charset="2"/>
              </a:rPr>
              <a:t>Insights into the chemistry</a:t>
            </a:r>
          </a:p>
          <a:p>
            <a:pPr marL="400050" lvl="1" indent="0">
              <a:buNone/>
            </a:pPr>
            <a:r>
              <a:rPr lang="en-US" sz="2400" b="1" i="1" dirty="0" smtClean="0">
                <a:solidFill>
                  <a:srgbClr val="C00000"/>
                </a:solidFill>
                <a:sym typeface="Wingdings" panose="05000000000000000000" pitchFamily="2" charset="2"/>
              </a:rPr>
              <a:t>A kind of “Closing the loop”</a:t>
            </a:r>
            <a:endParaRPr lang="en-US" sz="2400" i="1" dirty="0"/>
          </a:p>
        </p:txBody>
      </p:sp>
      <p:sp>
        <p:nvSpPr>
          <p:cNvPr id="11" name="TextBox 10"/>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
        <p:nvSpPr>
          <p:cNvPr id="3" name="TextBox 2"/>
          <p:cNvSpPr txBox="1"/>
          <p:nvPr/>
        </p:nvSpPr>
        <p:spPr>
          <a:xfrm>
            <a:off x="4207255" y="2286013"/>
            <a:ext cx="2408966" cy="1200329"/>
          </a:xfrm>
          <a:prstGeom prst="rect">
            <a:avLst/>
          </a:prstGeom>
          <a:noFill/>
        </p:spPr>
        <p:txBody>
          <a:bodyPr wrap="square" rtlCol="0">
            <a:spAutoFit/>
          </a:bodyPr>
          <a:lstStyle/>
          <a:p>
            <a:r>
              <a:rPr lang="en-US" dirty="0" smtClean="0"/>
              <a:t>Collaboration between solid-state chemist, theoretical chemist and computer scientist.</a:t>
            </a:r>
            <a:endParaRPr lang="en-US" dirty="0"/>
          </a:p>
        </p:txBody>
      </p:sp>
      <p:sp>
        <p:nvSpPr>
          <p:cNvPr id="4" name="TextBox 3"/>
          <p:cNvSpPr txBox="1"/>
          <p:nvPr/>
        </p:nvSpPr>
        <p:spPr>
          <a:xfrm>
            <a:off x="4696471" y="3850414"/>
            <a:ext cx="4267200" cy="369332"/>
          </a:xfrm>
          <a:prstGeom prst="rect">
            <a:avLst/>
          </a:prstGeom>
          <a:noFill/>
        </p:spPr>
        <p:txBody>
          <a:bodyPr wrap="square" rtlCol="0">
            <a:spAutoFit/>
          </a:bodyPr>
          <a:lstStyle/>
          <a:p>
            <a:r>
              <a:rPr lang="en-US" dirty="0" smtClean="0"/>
              <a:t>PI:  Alex Norquist, Haverford College</a:t>
            </a:r>
            <a:endParaRPr lang="en-US" dirty="0"/>
          </a:p>
        </p:txBody>
      </p:sp>
    </p:spTree>
    <p:extLst>
      <p:ext uri="{BB962C8B-B14F-4D97-AF65-F5344CB8AC3E}">
        <p14:creationId xmlns:p14="http://schemas.microsoft.com/office/powerpoint/2010/main" val="20999491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589089" y="208463"/>
            <a:ext cx="7775575" cy="1021055"/>
          </a:xfrm>
          <a:noFill/>
        </p:spPr>
        <p:txBody>
          <a:bodyPr anchor="b">
            <a:normAutofit fontScale="90000"/>
          </a:bodyPr>
          <a:lstStyle/>
          <a:p>
            <a:pPr algn="ctr" eaLnBrk="1" hangingPunct="1"/>
            <a:r>
              <a:rPr lang="en-US" sz="2400" b="1" dirty="0"/>
              <a:t>Text Extraction and Data Mining at Scale</a:t>
            </a:r>
            <a:r>
              <a:rPr lang="en-US" sz="1200" b="1" dirty="0">
                <a:solidFill>
                  <a:schemeClr val="accent2"/>
                </a:solidFill>
              </a:rPr>
              <a:t/>
            </a:r>
            <a:br>
              <a:rPr lang="en-US" sz="1200" b="1" dirty="0">
                <a:solidFill>
                  <a:schemeClr val="accent2"/>
                </a:solidFill>
              </a:rPr>
            </a:br>
            <a:r>
              <a:rPr lang="en-US" sz="2000" b="1" dirty="0">
                <a:solidFill>
                  <a:srgbClr val="C00000"/>
                </a:solidFill>
              </a:rPr>
              <a:t>Elsa A. Olivetti</a:t>
            </a:r>
            <a:br>
              <a:rPr lang="en-US" sz="2000" b="1" dirty="0">
                <a:solidFill>
                  <a:srgbClr val="C00000"/>
                </a:solidFill>
              </a:rPr>
            </a:br>
            <a:r>
              <a:rPr lang="en-US" sz="2000" b="1" i="1" dirty="0">
                <a:solidFill>
                  <a:schemeClr val="tx1"/>
                </a:solidFill>
              </a:rPr>
              <a:t>Massachusetts Institute of Technology </a:t>
            </a:r>
            <a:r>
              <a:rPr lang="en-US" sz="2000" b="1" dirty="0">
                <a:solidFill>
                  <a:schemeClr val="hlink"/>
                </a:solidFill>
              </a:rPr>
              <a:t>Award #1534340</a:t>
            </a:r>
          </a:p>
        </p:txBody>
      </p:sp>
      <p:sp>
        <p:nvSpPr>
          <p:cNvPr id="6" name="Rectangle 5"/>
          <p:cNvSpPr>
            <a:spLocks noChangeArrowheads="1"/>
          </p:cNvSpPr>
          <p:nvPr/>
        </p:nvSpPr>
        <p:spPr bwMode="auto">
          <a:xfrm>
            <a:off x="784225" y="6281738"/>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1200"/>
          </a:p>
        </p:txBody>
      </p:sp>
      <p:sp>
        <p:nvSpPr>
          <p:cNvPr id="10" name="TextBox 9"/>
          <p:cNvSpPr txBox="1"/>
          <p:nvPr/>
        </p:nvSpPr>
        <p:spPr>
          <a:xfrm>
            <a:off x="304800" y="1540803"/>
            <a:ext cx="5195139" cy="4047262"/>
          </a:xfrm>
          <a:prstGeom prst="rect">
            <a:avLst/>
          </a:prstGeom>
          <a:solidFill>
            <a:schemeClr val="tx2">
              <a:lumMod val="40000"/>
              <a:lumOff val="60000"/>
            </a:schemeClr>
          </a:solidFill>
        </p:spPr>
        <p:txBody>
          <a:bodyPr wrap="square" rtlCol="0">
            <a:spAutoFit/>
          </a:bodyPr>
          <a:lstStyle/>
          <a:p>
            <a:r>
              <a:rPr lang="en-US" sz="1600" dirty="0"/>
              <a:t>D</a:t>
            </a:r>
            <a:r>
              <a:rPr lang="en-US" sz="1600" dirty="0" smtClean="0"/>
              <a:t>eveloped </a:t>
            </a:r>
            <a:r>
              <a:rPr lang="en-US" sz="1600" dirty="0"/>
              <a:t>an </a:t>
            </a:r>
            <a:r>
              <a:rPr lang="en-US" sz="1600" dirty="0">
                <a:solidFill>
                  <a:srgbClr val="FF0000"/>
                </a:solidFill>
              </a:rPr>
              <a:t>automated</a:t>
            </a:r>
            <a:r>
              <a:rPr lang="en-US" sz="1600" dirty="0"/>
              <a:t>, large scale platform to </a:t>
            </a:r>
            <a:r>
              <a:rPr lang="en-US" sz="1600" dirty="0">
                <a:solidFill>
                  <a:srgbClr val="FF0000"/>
                </a:solidFill>
              </a:rPr>
              <a:t>extract desired text </a:t>
            </a:r>
            <a:r>
              <a:rPr lang="en-US" sz="1600" dirty="0"/>
              <a:t>from </a:t>
            </a:r>
            <a:r>
              <a:rPr lang="en-US" sz="1600" dirty="0" smtClean="0"/>
              <a:t>scientific </a:t>
            </a:r>
            <a:r>
              <a:rPr lang="en-US" sz="1600" dirty="0"/>
              <a:t>journal articles.  </a:t>
            </a:r>
          </a:p>
          <a:p>
            <a:endParaRPr lang="en-US" sz="800" dirty="0"/>
          </a:p>
          <a:p>
            <a:r>
              <a:rPr lang="en-US" sz="1600" dirty="0"/>
              <a:t>From a corpus of ~400,000 inorganic materials science </a:t>
            </a:r>
            <a:r>
              <a:rPr lang="en-US" sz="1600" dirty="0" smtClean="0"/>
              <a:t>papers -</a:t>
            </a:r>
            <a:r>
              <a:rPr lang="en-US" sz="1600" dirty="0" smtClean="0">
                <a:solidFill>
                  <a:srgbClr val="FF0000"/>
                </a:solidFill>
              </a:rPr>
              <a:t>extracted </a:t>
            </a:r>
            <a:r>
              <a:rPr lang="en-US" sz="1600" dirty="0">
                <a:solidFill>
                  <a:srgbClr val="FF0000"/>
                </a:solidFill>
              </a:rPr>
              <a:t>and analyzed </a:t>
            </a:r>
            <a:r>
              <a:rPr lang="en-US" sz="1600" dirty="0" smtClean="0">
                <a:solidFill>
                  <a:srgbClr val="FF0000"/>
                </a:solidFill>
              </a:rPr>
              <a:t>synthesis recipes</a:t>
            </a:r>
            <a:r>
              <a:rPr lang="en-US" sz="1600" dirty="0" smtClean="0"/>
              <a:t>.</a:t>
            </a:r>
          </a:p>
          <a:p>
            <a:endParaRPr lang="en-US" sz="800" dirty="0"/>
          </a:p>
          <a:p>
            <a:r>
              <a:rPr lang="en-US" sz="1600" dirty="0">
                <a:solidFill>
                  <a:srgbClr val="FF0000"/>
                </a:solidFill>
              </a:rPr>
              <a:t>High throughput data mining </a:t>
            </a:r>
            <a:r>
              <a:rPr lang="en-US" sz="1600" dirty="0"/>
              <a:t>of the obtained synthesis features subsequently enables us to investigate large scale trends in materials synthesis across thousands of papers at once.  </a:t>
            </a:r>
          </a:p>
          <a:p>
            <a:endParaRPr lang="en-US" sz="900" dirty="0"/>
          </a:p>
          <a:p>
            <a:r>
              <a:rPr lang="en-US" sz="1600" dirty="0" smtClean="0"/>
              <a:t>Correlate insights </a:t>
            </a:r>
            <a:r>
              <a:rPr lang="en-US" sz="1600" dirty="0"/>
              <a:t>with intrinsic and extrinsic materials </a:t>
            </a:r>
            <a:r>
              <a:rPr lang="en-US" sz="1600" dirty="0" smtClean="0"/>
              <a:t>properties.</a:t>
            </a:r>
          </a:p>
          <a:p>
            <a:endParaRPr lang="en-US" sz="800" dirty="0" smtClean="0"/>
          </a:p>
          <a:p>
            <a:r>
              <a:rPr lang="en-US" sz="1600" b="1" dirty="0">
                <a:solidFill>
                  <a:srgbClr val="0000FF"/>
                </a:solidFill>
              </a:rPr>
              <a:t>F</a:t>
            </a:r>
            <a:r>
              <a:rPr lang="en-US" sz="1600" b="1" dirty="0" smtClean="0">
                <a:solidFill>
                  <a:srgbClr val="0000FF"/>
                </a:solidFill>
              </a:rPr>
              <a:t>ormulate </a:t>
            </a:r>
            <a:r>
              <a:rPr lang="en-US" sz="1600" b="1" dirty="0">
                <a:solidFill>
                  <a:srgbClr val="0000FF"/>
                </a:solidFill>
              </a:rPr>
              <a:t>robust relationships between synthesis conditions and the materials they produce.  </a:t>
            </a:r>
            <a:endParaRPr lang="en-US" sz="1600" b="1" dirty="0" smtClean="0">
              <a:solidFill>
                <a:srgbClr val="0000FF"/>
              </a:solidFill>
            </a:endParaRPr>
          </a:p>
          <a:p>
            <a:r>
              <a:rPr lang="en-US" sz="1600" dirty="0" smtClean="0"/>
              <a:t>Ultimately-correlations </a:t>
            </a:r>
            <a:r>
              <a:rPr lang="en-US" sz="1600" dirty="0"/>
              <a:t>will allow </a:t>
            </a:r>
            <a:r>
              <a:rPr lang="en-US" sz="1600" dirty="0" smtClean="0"/>
              <a:t>development of </a:t>
            </a:r>
            <a:r>
              <a:rPr lang="en-US" sz="1600" dirty="0"/>
              <a:t>novel recipes for the synthesis of current and emerging materials. </a:t>
            </a:r>
          </a:p>
        </p:txBody>
      </p:sp>
      <p:sp>
        <p:nvSpPr>
          <p:cNvPr id="12" name="Line 42"/>
          <p:cNvSpPr>
            <a:spLocks noChangeShapeType="1"/>
          </p:cNvSpPr>
          <p:nvPr/>
        </p:nvSpPr>
        <p:spPr bwMode="auto">
          <a:xfrm>
            <a:off x="38100" y="1425844"/>
            <a:ext cx="9029700" cy="0"/>
          </a:xfrm>
          <a:prstGeom prst="line">
            <a:avLst/>
          </a:prstGeom>
          <a:noFill/>
          <a:ln w="82550" cmpd="thickThin">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TextBox 13"/>
          <p:cNvSpPr txBox="1"/>
          <p:nvPr/>
        </p:nvSpPr>
        <p:spPr>
          <a:xfrm>
            <a:off x="4523944" y="6589767"/>
            <a:ext cx="6096000" cy="276999"/>
          </a:xfrm>
          <a:prstGeom prst="rect">
            <a:avLst/>
          </a:prstGeom>
          <a:noFill/>
        </p:spPr>
        <p:txBody>
          <a:bodyPr wrap="square" rtlCol="0">
            <a:spAutoFit/>
          </a:bodyPr>
          <a:lstStyle/>
          <a:p>
            <a:r>
              <a:rPr lang="en-US" sz="1200" i="1" dirty="0">
                <a:solidFill>
                  <a:schemeClr val="bg1">
                    <a:lumMod val="95000"/>
                  </a:schemeClr>
                </a:solidFill>
                <a:cs typeface="Arial" panose="020B0604020202020204" pitchFamily="34" charset="0"/>
              </a:rPr>
              <a:t>National Academies’ </a:t>
            </a:r>
            <a:r>
              <a:rPr lang="en-US" sz="1200" i="1" dirty="0" smtClean="0">
                <a:solidFill>
                  <a:schemeClr val="bg1">
                    <a:lumMod val="95000"/>
                  </a:schemeClr>
                </a:solidFill>
                <a:cs typeface="Arial" panose="020B0604020202020204" pitchFamily="34" charset="0"/>
              </a:rPr>
              <a:t>CMMR Committee Meeting March 6-7, 2017</a:t>
            </a:r>
            <a:endParaRPr lang="en-US" sz="1200" i="1" dirty="0">
              <a:solidFill>
                <a:schemeClr val="bg1">
                  <a:lumMod val="95000"/>
                </a:schemeClr>
              </a:solidFill>
              <a:cs typeface="Arial" panose="020B0604020202020204" pitchFamily="34" charset="0"/>
            </a:endParaRPr>
          </a:p>
        </p:txBody>
      </p:sp>
      <p:grpSp>
        <p:nvGrpSpPr>
          <p:cNvPr id="2" name="Group 1"/>
          <p:cNvGrpSpPr/>
          <p:nvPr/>
        </p:nvGrpSpPr>
        <p:grpSpPr>
          <a:xfrm>
            <a:off x="5638800" y="1454419"/>
            <a:ext cx="2494604" cy="5020390"/>
            <a:chOff x="5473855" y="1425844"/>
            <a:chExt cx="2494604" cy="502039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579" y="1425844"/>
              <a:ext cx="2468880" cy="2468880"/>
            </a:xfrm>
            <a:prstGeom prst="rect">
              <a:avLst/>
            </a:prstGeom>
          </p:spPr>
        </p:pic>
        <p:sp>
          <p:nvSpPr>
            <p:cNvPr id="8" name="TextBox 7"/>
            <p:cNvSpPr txBox="1"/>
            <p:nvPr/>
          </p:nvSpPr>
          <p:spPr>
            <a:xfrm>
              <a:off x="5473855" y="1570913"/>
              <a:ext cx="588935" cy="307777"/>
            </a:xfrm>
            <a:prstGeom prst="rect">
              <a:avLst/>
            </a:prstGeom>
            <a:noFill/>
          </p:spPr>
          <p:txBody>
            <a:bodyPr wrap="square" rtlCol="0">
              <a:spAutoFit/>
            </a:bodyPr>
            <a:lstStyle/>
            <a:p>
              <a:r>
                <a:rPr lang="en-US" sz="1400" dirty="0">
                  <a:latin typeface="Franklin Gothic Book" panose="020B0503020102020204" pitchFamily="34" charset="0"/>
                </a:rPr>
                <a:t>(a)</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579" y="3977354"/>
              <a:ext cx="2468880" cy="2468880"/>
            </a:xfrm>
            <a:prstGeom prst="rect">
              <a:avLst/>
            </a:prstGeom>
          </p:spPr>
        </p:pic>
        <p:sp>
          <p:nvSpPr>
            <p:cNvPr id="9" name="TextBox 8"/>
            <p:cNvSpPr txBox="1"/>
            <p:nvPr/>
          </p:nvSpPr>
          <p:spPr>
            <a:xfrm>
              <a:off x="5499579" y="4006199"/>
              <a:ext cx="588935" cy="307777"/>
            </a:xfrm>
            <a:prstGeom prst="rect">
              <a:avLst/>
            </a:prstGeom>
            <a:noFill/>
          </p:spPr>
          <p:txBody>
            <a:bodyPr wrap="square" rtlCol="0">
              <a:spAutoFit/>
            </a:bodyPr>
            <a:lstStyle/>
            <a:p>
              <a:r>
                <a:rPr lang="en-US" sz="1400" dirty="0">
                  <a:latin typeface="Franklin Gothic Book" panose="020B0503020102020204" pitchFamily="34" charset="0"/>
                </a:rPr>
                <a:t>(b)</a:t>
              </a:r>
            </a:p>
          </p:txBody>
        </p:sp>
      </p:grpSp>
    </p:spTree>
    <p:extLst>
      <p:ext uri="{BB962C8B-B14F-4D97-AF65-F5344CB8AC3E}">
        <p14:creationId xmlns:p14="http://schemas.microsoft.com/office/powerpoint/2010/main" val="484087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8043" y="238780"/>
            <a:ext cx="7292382" cy="523220"/>
          </a:xfrm>
          <a:prstGeom prst="rect">
            <a:avLst/>
          </a:prstGeom>
          <a:noFill/>
        </p:spPr>
        <p:txBody>
          <a:bodyPr wrap="none" rtlCol="0">
            <a:spAutoFit/>
          </a:bodyPr>
          <a:lstStyle/>
          <a:p>
            <a:pPr algn="ctr"/>
            <a:r>
              <a:rPr lang="en-US" sz="2800" b="1" dirty="0" smtClean="0">
                <a:solidFill>
                  <a:srgbClr val="08018D"/>
                </a:solidFill>
              </a:rPr>
              <a:t>DMREF: GOALI: High Temperature Alloys</a:t>
            </a:r>
            <a:endParaRPr lang="en-US" sz="2800" b="1" dirty="0">
              <a:solidFill>
                <a:srgbClr val="08018D"/>
              </a:solidFill>
            </a:endParaRPr>
          </a:p>
        </p:txBody>
      </p:sp>
      <p:pic>
        <p:nvPicPr>
          <p:cNvPr id="5" name="Picture 4"/>
          <p:cNvPicPr>
            <a:picLocks noChangeAspect="1"/>
          </p:cNvPicPr>
          <p:nvPr/>
        </p:nvPicPr>
        <p:blipFill>
          <a:blip r:embed="rId2"/>
          <a:stretch>
            <a:fillRect/>
          </a:stretch>
        </p:blipFill>
        <p:spPr>
          <a:xfrm>
            <a:off x="2739050" y="4685099"/>
            <a:ext cx="3350368" cy="1563505"/>
          </a:xfrm>
          <a:prstGeom prst="rect">
            <a:avLst/>
          </a:prstGeom>
        </p:spPr>
      </p:pic>
      <p:sp>
        <p:nvSpPr>
          <p:cNvPr id="6" name="Rectangle 5"/>
          <p:cNvSpPr/>
          <p:nvPr/>
        </p:nvSpPr>
        <p:spPr>
          <a:xfrm>
            <a:off x="2429938" y="5876069"/>
            <a:ext cx="5959642" cy="369332"/>
          </a:xfrm>
          <a:prstGeom prst="rect">
            <a:avLst/>
          </a:prstGeom>
        </p:spPr>
        <p:txBody>
          <a:bodyPr wrap="square">
            <a:spAutoFit/>
          </a:bodyPr>
          <a:lstStyle/>
          <a:p>
            <a:r>
              <a:rPr lang="en-US" dirty="0">
                <a:hlinkClick r:id="rId3"/>
              </a:rPr>
              <a:t>https://</a:t>
            </a:r>
            <a:r>
              <a:rPr lang="en-US" dirty="0" smtClean="0">
                <a:hlinkClick r:id="rId3"/>
              </a:rPr>
              <a:t>www.youtube.com/watch?v=deKomQdWd9Y</a:t>
            </a:r>
            <a:r>
              <a:rPr lang="en-US" dirty="0" smtClean="0"/>
              <a:t> </a:t>
            </a:r>
            <a:endParaRPr lang="en-US" dirty="0"/>
          </a:p>
        </p:txBody>
      </p:sp>
      <p:grpSp>
        <p:nvGrpSpPr>
          <p:cNvPr id="17" name="Group 16"/>
          <p:cNvGrpSpPr/>
          <p:nvPr/>
        </p:nvGrpSpPr>
        <p:grpSpPr>
          <a:xfrm>
            <a:off x="228600" y="720473"/>
            <a:ext cx="8445233" cy="4915941"/>
            <a:chOff x="81738" y="1061099"/>
            <a:chExt cx="8888934" cy="5174218"/>
          </a:xfrm>
        </p:grpSpPr>
        <p:grpSp>
          <p:nvGrpSpPr>
            <p:cNvPr id="7" name="Group 6"/>
            <p:cNvGrpSpPr/>
            <p:nvPr/>
          </p:nvGrpSpPr>
          <p:grpSpPr>
            <a:xfrm>
              <a:off x="1217307" y="1446994"/>
              <a:ext cx="6520946" cy="3894090"/>
              <a:chOff x="1217307" y="1356852"/>
              <a:chExt cx="6520946" cy="3894090"/>
            </a:xfrm>
          </p:grpSpPr>
          <p:pic>
            <p:nvPicPr>
              <p:cNvPr id="8" name="Picture 7"/>
              <p:cNvPicPr>
                <a:picLocks noChangeAspect="1"/>
              </p:cNvPicPr>
              <p:nvPr/>
            </p:nvPicPr>
            <p:blipFill>
              <a:blip r:embed="rId4"/>
              <a:stretch>
                <a:fillRect/>
              </a:stretch>
            </p:blipFill>
            <p:spPr>
              <a:xfrm>
                <a:off x="1217307" y="1356852"/>
                <a:ext cx="6520946" cy="3894090"/>
              </a:xfrm>
              <a:prstGeom prst="rect">
                <a:avLst/>
              </a:prstGeom>
            </p:spPr>
          </p:pic>
          <p:sp>
            <p:nvSpPr>
              <p:cNvPr id="9" name="Rounded Rectangle 8"/>
              <p:cNvSpPr/>
              <p:nvPr/>
            </p:nvSpPr>
            <p:spPr>
              <a:xfrm>
                <a:off x="1217307" y="1356852"/>
                <a:ext cx="6339552" cy="3763788"/>
              </a:xfrm>
              <a:prstGeom prst="roundRect">
                <a:avLst/>
              </a:prstGeom>
              <a:noFill/>
              <a:ln w="1270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9193" y="4648025"/>
              <a:ext cx="1207778" cy="156640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8918" y="2740591"/>
              <a:ext cx="1491754" cy="1491754"/>
            </a:xfrm>
            <a:prstGeom prst="rect">
              <a:avLst/>
            </a:prstGeom>
          </p:spPr>
        </p:pic>
        <p:pic>
          <p:nvPicPr>
            <p:cNvPr id="12" name="Picture 11"/>
            <p:cNvPicPr>
              <a:picLocks noChangeAspect="1"/>
            </p:cNvPicPr>
            <p:nvPr/>
          </p:nvPicPr>
          <p:blipFill>
            <a:blip r:embed="rId7"/>
            <a:stretch>
              <a:fillRect/>
            </a:stretch>
          </p:blipFill>
          <p:spPr>
            <a:xfrm>
              <a:off x="7140566" y="1207693"/>
              <a:ext cx="1084229" cy="1408947"/>
            </a:xfrm>
            <a:prstGeom prst="rect">
              <a:avLst/>
            </a:prstGeom>
          </p:spPr>
        </p:pic>
        <p:pic>
          <p:nvPicPr>
            <p:cNvPr id="13" name="Picture 13" descr="Image result for matt begley ucs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5913" y="1061099"/>
              <a:ext cx="932457" cy="13481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9"/>
            <a:srcRect r="12339" b="-1077"/>
            <a:stretch/>
          </p:blipFill>
          <p:spPr>
            <a:xfrm>
              <a:off x="81738" y="2191948"/>
              <a:ext cx="1135569" cy="1309363"/>
            </a:xfrm>
            <a:prstGeom prst="rect">
              <a:avLst/>
            </a:prstGeom>
          </p:spPr>
        </p:pic>
        <p:pic>
          <p:nvPicPr>
            <p:cNvPr id="15" name="Picture 15" descr="Image result for carlos levi ucs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816" y="3448979"/>
              <a:ext cx="1092695" cy="14569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http://www.tms.org/comictanium/images/hs_akane.jpg"/>
            <p:cNvPicPr>
              <a:picLocks noChangeAspect="1" noChangeArrowheads="1"/>
            </p:cNvPicPr>
            <p:nvPr/>
          </p:nvPicPr>
          <p:blipFill rotWithShape="1">
            <a:blip r:embed="rId11">
              <a:extLst>
                <a:ext uri="{28A0092B-C50C-407E-A947-70E740481C1C}">
                  <a14:useLocalDpi xmlns:a14="http://schemas.microsoft.com/office/drawing/2010/main" val="0"/>
                </a:ext>
              </a:extLst>
            </a:blip>
            <a:srcRect t="-444" r="14170" b="12782"/>
            <a:stretch/>
          </p:blipFill>
          <p:spPr bwMode="auto">
            <a:xfrm>
              <a:off x="533736" y="4735315"/>
              <a:ext cx="1004353" cy="150000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4639738" y="6605064"/>
            <a:ext cx="6096000" cy="276999"/>
          </a:xfrm>
          <a:prstGeom prst="rect">
            <a:avLst/>
          </a:prstGeom>
          <a:noFill/>
        </p:spPr>
        <p:txBody>
          <a:bodyPr wrap="square" rtlCol="0">
            <a:spAutoFit/>
          </a:bodyPr>
          <a:lstStyle/>
          <a:p>
            <a:r>
              <a:rPr lang="en-US" sz="1200" i="1" dirty="0">
                <a:solidFill>
                  <a:schemeClr val="bg1">
                    <a:lumMod val="95000"/>
                  </a:schemeClr>
                </a:solidFill>
                <a:cs typeface="Arial" panose="020B0604020202020204" pitchFamily="34" charset="0"/>
              </a:rPr>
              <a:t>National Academies’ </a:t>
            </a:r>
            <a:r>
              <a:rPr lang="en-US" sz="1200" i="1" dirty="0" smtClean="0">
                <a:solidFill>
                  <a:schemeClr val="bg1">
                    <a:lumMod val="95000"/>
                  </a:schemeClr>
                </a:solidFill>
                <a:cs typeface="Arial" panose="020B0604020202020204" pitchFamily="34" charset="0"/>
              </a:rPr>
              <a:t>CMMR Committee Meeting March 6-7, 2017</a:t>
            </a:r>
            <a:endParaRPr lang="en-US" sz="1200" i="1" dirty="0">
              <a:solidFill>
                <a:schemeClr val="bg1">
                  <a:lumMod val="95000"/>
                </a:schemeClr>
              </a:solidFill>
              <a:cs typeface="Arial" panose="020B0604020202020204" pitchFamily="34" charset="0"/>
            </a:endParaRPr>
          </a:p>
        </p:txBody>
      </p:sp>
      <p:sp>
        <p:nvSpPr>
          <p:cNvPr id="3" name="TextBox 2"/>
          <p:cNvSpPr txBox="1"/>
          <p:nvPr/>
        </p:nvSpPr>
        <p:spPr>
          <a:xfrm>
            <a:off x="4038600" y="6217151"/>
            <a:ext cx="5105400" cy="381000"/>
          </a:xfrm>
          <a:prstGeom prst="rect">
            <a:avLst/>
          </a:prstGeom>
          <a:noFill/>
        </p:spPr>
        <p:txBody>
          <a:bodyPr wrap="square" rtlCol="0">
            <a:spAutoFit/>
          </a:bodyPr>
          <a:lstStyle/>
          <a:p>
            <a:r>
              <a:rPr lang="en-US" dirty="0" smtClean="0"/>
              <a:t>Search:  “materials ready for take off”</a:t>
            </a:r>
            <a:endParaRPr lang="en-US" dirty="0"/>
          </a:p>
        </p:txBody>
      </p:sp>
    </p:spTree>
    <p:extLst>
      <p:ext uri="{BB962C8B-B14F-4D97-AF65-F5344CB8AC3E}">
        <p14:creationId xmlns:p14="http://schemas.microsoft.com/office/powerpoint/2010/main" val="1594193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1295400"/>
            <a:ext cx="5410200" cy="1200329"/>
          </a:xfrm>
          <a:prstGeom prst="rect">
            <a:avLst/>
          </a:prstGeom>
          <a:noFill/>
        </p:spPr>
        <p:txBody>
          <a:bodyPr wrap="square" rtlCol="0">
            <a:spAutoFit/>
          </a:bodyPr>
          <a:lstStyle/>
          <a:p>
            <a:pPr algn="ctr"/>
            <a:r>
              <a:rPr lang="en-US" sz="3600" b="1" dirty="0" smtClean="0">
                <a:latin typeface="+mj-lt"/>
              </a:rPr>
              <a:t>Strategic Research Directions</a:t>
            </a:r>
            <a:endParaRPr lang="en-US" sz="3600" b="1" dirty="0">
              <a:latin typeface="+mj-lt"/>
            </a:endParaRPr>
          </a:p>
        </p:txBody>
      </p:sp>
      <p:sp>
        <p:nvSpPr>
          <p:cNvPr id="4" name="TextBox 3"/>
          <p:cNvSpPr txBox="1"/>
          <p:nvPr/>
        </p:nvSpPr>
        <p:spPr>
          <a:xfrm>
            <a:off x="4495800" y="6623333"/>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60804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bwMode="auto">
          <a:xfrm>
            <a:off x="838848" y="209965"/>
            <a:ext cx="75438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a:lstStyle>
          <a:p>
            <a:r>
              <a:rPr lang="en-US" altLang="en-US" sz="4000" b="1" kern="0" dirty="0" smtClean="0">
                <a:solidFill>
                  <a:schemeClr val="tx1"/>
                </a:solidFill>
              </a:rPr>
              <a:t>National Science Foundation</a:t>
            </a:r>
          </a:p>
        </p:txBody>
      </p:sp>
      <p:sp>
        <p:nvSpPr>
          <p:cNvPr id="131" name="Line 33"/>
          <p:cNvSpPr>
            <a:spLocks noChangeShapeType="1"/>
          </p:cNvSpPr>
          <p:nvPr/>
        </p:nvSpPr>
        <p:spPr bwMode="auto">
          <a:xfrm>
            <a:off x="6845300" y="3802063"/>
            <a:ext cx="428749" cy="0"/>
          </a:xfrm>
          <a:prstGeom prst="line">
            <a:avLst/>
          </a:prstGeom>
          <a:noFill/>
          <a:ln w="19050">
            <a:solidFill>
              <a:schemeClr val="tx1"/>
            </a:solidFill>
            <a:round/>
            <a:headEnd/>
            <a:tailEnd/>
          </a:ln>
        </p:spPr>
        <p:txBody>
          <a:bodyPr/>
          <a:lstStyle/>
          <a:p>
            <a:endParaRPr lang="en-US" dirty="0"/>
          </a:p>
        </p:txBody>
      </p:sp>
      <p:sp>
        <p:nvSpPr>
          <p:cNvPr id="135" name="Line 2"/>
          <p:cNvSpPr>
            <a:spLocks noChangeShapeType="1"/>
          </p:cNvSpPr>
          <p:nvPr/>
        </p:nvSpPr>
        <p:spPr bwMode="auto">
          <a:xfrm>
            <a:off x="6418077" y="4995759"/>
            <a:ext cx="0" cy="638373"/>
          </a:xfrm>
          <a:prstGeom prst="line">
            <a:avLst/>
          </a:prstGeom>
          <a:noFill/>
          <a:ln w="19050">
            <a:solidFill>
              <a:schemeClr val="tx1"/>
            </a:solidFill>
            <a:round/>
            <a:headEnd/>
            <a:tailEnd/>
          </a:ln>
        </p:spPr>
        <p:txBody>
          <a:bodyPr/>
          <a:lstStyle/>
          <a:p>
            <a:endParaRPr lang="en-US" dirty="0"/>
          </a:p>
        </p:txBody>
      </p:sp>
      <p:sp>
        <p:nvSpPr>
          <p:cNvPr id="136" name="Line 3"/>
          <p:cNvSpPr>
            <a:spLocks noChangeShapeType="1"/>
          </p:cNvSpPr>
          <p:nvPr/>
        </p:nvSpPr>
        <p:spPr bwMode="auto">
          <a:xfrm>
            <a:off x="1703326" y="1724095"/>
            <a:ext cx="5143500" cy="0"/>
          </a:xfrm>
          <a:prstGeom prst="line">
            <a:avLst/>
          </a:prstGeom>
          <a:noFill/>
          <a:ln w="19050">
            <a:solidFill>
              <a:schemeClr val="tx1"/>
            </a:solidFill>
            <a:round/>
            <a:headEnd/>
            <a:tailEnd/>
          </a:ln>
        </p:spPr>
        <p:txBody>
          <a:bodyPr/>
          <a:lstStyle/>
          <a:p>
            <a:endParaRPr lang="en-US" dirty="0"/>
          </a:p>
        </p:txBody>
      </p:sp>
      <p:sp>
        <p:nvSpPr>
          <p:cNvPr id="137" name="Line 4"/>
          <p:cNvSpPr>
            <a:spLocks noChangeShapeType="1"/>
          </p:cNvSpPr>
          <p:nvPr/>
        </p:nvSpPr>
        <p:spPr bwMode="auto">
          <a:xfrm>
            <a:off x="1701837" y="1724095"/>
            <a:ext cx="0" cy="638373"/>
          </a:xfrm>
          <a:prstGeom prst="line">
            <a:avLst/>
          </a:prstGeom>
          <a:noFill/>
          <a:ln w="19050">
            <a:solidFill>
              <a:schemeClr val="tx1"/>
            </a:solidFill>
            <a:round/>
            <a:headEnd/>
            <a:tailEnd/>
          </a:ln>
        </p:spPr>
        <p:txBody>
          <a:bodyPr/>
          <a:lstStyle/>
          <a:p>
            <a:endParaRPr lang="en-US" dirty="0"/>
          </a:p>
        </p:txBody>
      </p:sp>
      <p:sp>
        <p:nvSpPr>
          <p:cNvPr id="138" name="Line 5"/>
          <p:cNvSpPr>
            <a:spLocks noChangeShapeType="1"/>
          </p:cNvSpPr>
          <p:nvPr/>
        </p:nvSpPr>
        <p:spPr bwMode="auto">
          <a:xfrm>
            <a:off x="5203288" y="1326775"/>
            <a:ext cx="0" cy="3668984"/>
          </a:xfrm>
          <a:prstGeom prst="line">
            <a:avLst/>
          </a:prstGeom>
          <a:noFill/>
          <a:ln w="19050">
            <a:solidFill>
              <a:schemeClr val="tx1"/>
            </a:solidFill>
            <a:round/>
            <a:headEnd/>
            <a:tailEnd/>
          </a:ln>
        </p:spPr>
        <p:txBody>
          <a:bodyPr/>
          <a:lstStyle/>
          <a:p>
            <a:endParaRPr lang="en-US" dirty="0"/>
          </a:p>
        </p:txBody>
      </p:sp>
      <p:sp>
        <p:nvSpPr>
          <p:cNvPr id="139" name="Line 6"/>
          <p:cNvSpPr>
            <a:spLocks noChangeShapeType="1"/>
          </p:cNvSpPr>
          <p:nvPr/>
        </p:nvSpPr>
        <p:spPr bwMode="auto">
          <a:xfrm>
            <a:off x="3275406" y="4995759"/>
            <a:ext cx="0" cy="638373"/>
          </a:xfrm>
          <a:prstGeom prst="line">
            <a:avLst/>
          </a:prstGeom>
          <a:noFill/>
          <a:ln w="19050">
            <a:solidFill>
              <a:schemeClr val="tx1"/>
            </a:solidFill>
            <a:round/>
            <a:headEnd/>
            <a:tailEnd/>
          </a:ln>
        </p:spPr>
        <p:txBody>
          <a:bodyPr/>
          <a:lstStyle/>
          <a:p>
            <a:endParaRPr lang="en-US" dirty="0"/>
          </a:p>
        </p:txBody>
      </p:sp>
      <p:sp>
        <p:nvSpPr>
          <p:cNvPr id="140" name="Line 7"/>
          <p:cNvSpPr>
            <a:spLocks noChangeShapeType="1"/>
          </p:cNvSpPr>
          <p:nvPr/>
        </p:nvSpPr>
        <p:spPr bwMode="auto">
          <a:xfrm>
            <a:off x="4918944" y="4995759"/>
            <a:ext cx="0" cy="638373"/>
          </a:xfrm>
          <a:prstGeom prst="line">
            <a:avLst/>
          </a:prstGeom>
          <a:noFill/>
          <a:ln w="19050">
            <a:solidFill>
              <a:schemeClr val="tx1"/>
            </a:solidFill>
            <a:round/>
            <a:headEnd/>
            <a:tailEnd/>
          </a:ln>
        </p:spPr>
        <p:txBody>
          <a:bodyPr/>
          <a:lstStyle/>
          <a:p>
            <a:endParaRPr lang="en-US" dirty="0"/>
          </a:p>
        </p:txBody>
      </p:sp>
      <p:sp>
        <p:nvSpPr>
          <p:cNvPr id="141" name="Line 8"/>
          <p:cNvSpPr>
            <a:spLocks noChangeShapeType="1"/>
          </p:cNvSpPr>
          <p:nvPr/>
        </p:nvSpPr>
        <p:spPr bwMode="auto">
          <a:xfrm>
            <a:off x="8206020" y="4995759"/>
            <a:ext cx="0" cy="638373"/>
          </a:xfrm>
          <a:prstGeom prst="line">
            <a:avLst/>
          </a:prstGeom>
          <a:noFill/>
          <a:ln w="19050">
            <a:solidFill>
              <a:schemeClr val="tx1"/>
            </a:solidFill>
            <a:round/>
            <a:headEnd/>
            <a:tailEnd/>
          </a:ln>
        </p:spPr>
        <p:txBody>
          <a:bodyPr/>
          <a:lstStyle/>
          <a:p>
            <a:endParaRPr lang="en-US" dirty="0"/>
          </a:p>
        </p:txBody>
      </p:sp>
      <p:sp>
        <p:nvSpPr>
          <p:cNvPr id="142" name="Line 9"/>
          <p:cNvSpPr>
            <a:spLocks noChangeShapeType="1"/>
          </p:cNvSpPr>
          <p:nvPr/>
        </p:nvSpPr>
        <p:spPr bwMode="auto">
          <a:xfrm>
            <a:off x="1417493" y="3399825"/>
            <a:ext cx="0" cy="638373"/>
          </a:xfrm>
          <a:prstGeom prst="line">
            <a:avLst/>
          </a:prstGeom>
          <a:noFill/>
          <a:ln w="19050">
            <a:solidFill>
              <a:schemeClr val="tx1"/>
            </a:solidFill>
            <a:round/>
            <a:headEnd/>
            <a:tailEnd/>
          </a:ln>
        </p:spPr>
        <p:txBody>
          <a:bodyPr/>
          <a:lstStyle/>
          <a:p>
            <a:endParaRPr lang="en-US" dirty="0"/>
          </a:p>
        </p:txBody>
      </p:sp>
      <p:sp>
        <p:nvSpPr>
          <p:cNvPr id="143" name="Line 10"/>
          <p:cNvSpPr>
            <a:spLocks noChangeShapeType="1"/>
          </p:cNvSpPr>
          <p:nvPr/>
        </p:nvSpPr>
        <p:spPr bwMode="auto">
          <a:xfrm>
            <a:off x="2916626" y="3399825"/>
            <a:ext cx="0" cy="638373"/>
          </a:xfrm>
          <a:prstGeom prst="line">
            <a:avLst/>
          </a:prstGeom>
          <a:noFill/>
          <a:ln w="19050">
            <a:solidFill>
              <a:schemeClr val="tx1"/>
            </a:solidFill>
            <a:round/>
            <a:headEnd/>
            <a:tailEnd/>
          </a:ln>
        </p:spPr>
        <p:txBody>
          <a:bodyPr/>
          <a:lstStyle/>
          <a:p>
            <a:endParaRPr lang="en-US" dirty="0"/>
          </a:p>
        </p:txBody>
      </p:sp>
      <p:sp>
        <p:nvSpPr>
          <p:cNvPr id="144" name="Line 11"/>
          <p:cNvSpPr>
            <a:spLocks noChangeShapeType="1"/>
          </p:cNvSpPr>
          <p:nvPr/>
        </p:nvSpPr>
        <p:spPr bwMode="auto">
          <a:xfrm>
            <a:off x="4417248" y="3399825"/>
            <a:ext cx="0" cy="638373"/>
          </a:xfrm>
          <a:prstGeom prst="line">
            <a:avLst/>
          </a:prstGeom>
          <a:noFill/>
          <a:ln w="19050">
            <a:solidFill>
              <a:schemeClr val="tx1"/>
            </a:solidFill>
            <a:round/>
            <a:headEnd/>
            <a:tailEnd/>
          </a:ln>
        </p:spPr>
        <p:txBody>
          <a:bodyPr/>
          <a:lstStyle/>
          <a:p>
            <a:endParaRPr lang="en-US" dirty="0"/>
          </a:p>
        </p:txBody>
      </p:sp>
      <p:sp>
        <p:nvSpPr>
          <p:cNvPr id="145" name="Line 12"/>
          <p:cNvSpPr>
            <a:spLocks noChangeShapeType="1"/>
          </p:cNvSpPr>
          <p:nvPr/>
        </p:nvSpPr>
        <p:spPr bwMode="auto">
          <a:xfrm>
            <a:off x="5989328" y="3399825"/>
            <a:ext cx="0" cy="638373"/>
          </a:xfrm>
          <a:prstGeom prst="line">
            <a:avLst/>
          </a:prstGeom>
          <a:noFill/>
          <a:ln w="19050">
            <a:solidFill>
              <a:schemeClr val="tx1"/>
            </a:solidFill>
            <a:round/>
            <a:headEnd/>
            <a:tailEnd/>
          </a:ln>
        </p:spPr>
        <p:txBody>
          <a:bodyPr/>
          <a:lstStyle/>
          <a:p>
            <a:endParaRPr lang="en-US" dirty="0"/>
          </a:p>
        </p:txBody>
      </p:sp>
      <p:sp>
        <p:nvSpPr>
          <p:cNvPr id="146" name="Line 13"/>
          <p:cNvSpPr>
            <a:spLocks noChangeShapeType="1"/>
          </p:cNvSpPr>
          <p:nvPr/>
        </p:nvSpPr>
        <p:spPr bwMode="auto">
          <a:xfrm>
            <a:off x="1630379" y="4995759"/>
            <a:ext cx="0" cy="638373"/>
          </a:xfrm>
          <a:prstGeom prst="line">
            <a:avLst/>
          </a:prstGeom>
          <a:noFill/>
          <a:ln w="19050">
            <a:solidFill>
              <a:schemeClr val="tx1"/>
            </a:solidFill>
            <a:round/>
            <a:headEnd/>
            <a:tailEnd/>
          </a:ln>
        </p:spPr>
        <p:txBody>
          <a:bodyPr/>
          <a:lstStyle/>
          <a:p>
            <a:endParaRPr lang="en-US" dirty="0"/>
          </a:p>
        </p:txBody>
      </p:sp>
      <p:sp>
        <p:nvSpPr>
          <p:cNvPr id="147" name="Rectangle 14">
            <a:hlinkClick r:id="rId3" highlightClick="1"/>
          </p:cNvPr>
          <p:cNvSpPr>
            <a:spLocks noChangeArrowheads="1"/>
          </p:cNvSpPr>
          <p:nvPr/>
        </p:nvSpPr>
        <p:spPr bwMode="auto">
          <a:xfrm>
            <a:off x="985767" y="5155352"/>
            <a:ext cx="1286247" cy="1196950"/>
          </a:xfrm>
          <a:prstGeom prst="rect">
            <a:avLst/>
          </a:prstGeom>
          <a:solidFill>
            <a:srgbClr val="0000FF"/>
          </a:solidFill>
          <a:ln w="190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defRPr/>
            </a:pPr>
            <a:r>
              <a:rPr lang="en-US" sz="1600" b="1" dirty="0">
                <a:solidFill>
                  <a:schemeClr val="bg1">
                    <a:lumMod val="95000"/>
                  </a:schemeClr>
                </a:solidFill>
                <a:latin typeface="+mn-lt"/>
                <a:cs typeface="Arial" charset="0"/>
              </a:rPr>
              <a:t>Mathematical</a:t>
            </a:r>
          </a:p>
          <a:p>
            <a:pPr algn="ctr">
              <a:defRPr/>
            </a:pPr>
            <a:r>
              <a:rPr lang="en-US" sz="1600" b="1" dirty="0">
                <a:solidFill>
                  <a:schemeClr val="bg1">
                    <a:lumMod val="95000"/>
                  </a:schemeClr>
                </a:solidFill>
                <a:latin typeface="+mn-lt"/>
                <a:cs typeface="Arial" charset="0"/>
              </a:rPr>
              <a:t>&amp; Physical</a:t>
            </a:r>
          </a:p>
          <a:p>
            <a:pPr algn="ctr">
              <a:defRPr/>
            </a:pPr>
            <a:r>
              <a:rPr lang="en-US" sz="1600" b="1" dirty="0" smtClean="0">
                <a:solidFill>
                  <a:schemeClr val="bg1">
                    <a:lumMod val="95000"/>
                  </a:schemeClr>
                </a:solidFill>
                <a:latin typeface="+mn-lt"/>
                <a:cs typeface="Arial" charset="0"/>
              </a:rPr>
              <a:t>Sciences</a:t>
            </a:r>
            <a:endParaRPr lang="en-US" sz="1600" b="1" dirty="0">
              <a:solidFill>
                <a:schemeClr val="bg1">
                  <a:lumMod val="95000"/>
                </a:schemeClr>
              </a:solidFill>
              <a:latin typeface="+mn-lt"/>
              <a:cs typeface="Arial" charset="0"/>
            </a:endParaRPr>
          </a:p>
        </p:txBody>
      </p:sp>
      <p:sp>
        <p:nvSpPr>
          <p:cNvPr id="148" name="Rectangle 15">
            <a:hlinkClick r:id="rId4" highlightClick="1"/>
          </p:cNvPr>
          <p:cNvSpPr>
            <a:spLocks noChangeArrowheads="1"/>
          </p:cNvSpPr>
          <p:nvPr/>
        </p:nvSpPr>
        <p:spPr bwMode="auto">
          <a:xfrm>
            <a:off x="5331317" y="3559418"/>
            <a:ext cx="1286247" cy="1196950"/>
          </a:xfrm>
          <a:prstGeom prst="rect">
            <a:avLst/>
          </a:prstGeom>
          <a:solidFill>
            <a:srgbClr val="0000FF"/>
          </a:solidFill>
          <a:ln w="190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defRPr/>
            </a:pPr>
            <a:r>
              <a:rPr lang="en-US" sz="1600" b="1" dirty="0">
                <a:solidFill>
                  <a:schemeClr val="bg1">
                    <a:lumMod val="95000"/>
                  </a:schemeClr>
                </a:solidFill>
                <a:latin typeface="+mn-lt"/>
                <a:cs typeface="Arial" charset="0"/>
              </a:rPr>
              <a:t>Geosciences</a:t>
            </a:r>
          </a:p>
          <a:p>
            <a:pPr algn="ctr">
              <a:defRPr/>
            </a:pPr>
            <a:endParaRPr lang="en-US" sz="1600" b="1" dirty="0">
              <a:latin typeface="+mn-lt"/>
              <a:cs typeface="Arial" charset="0"/>
            </a:endParaRPr>
          </a:p>
        </p:txBody>
      </p:sp>
      <p:sp>
        <p:nvSpPr>
          <p:cNvPr id="149" name="Rectangle 16">
            <a:hlinkClick r:id="rId5" highlightClick="1"/>
          </p:cNvPr>
          <p:cNvSpPr>
            <a:spLocks noChangeArrowheads="1"/>
          </p:cNvSpPr>
          <p:nvPr/>
        </p:nvSpPr>
        <p:spPr bwMode="auto">
          <a:xfrm>
            <a:off x="3806876" y="3559418"/>
            <a:ext cx="1286247" cy="1196950"/>
          </a:xfrm>
          <a:prstGeom prst="rect">
            <a:avLst/>
          </a:prstGeom>
          <a:solidFill>
            <a:srgbClr val="0000FF"/>
          </a:solidFill>
          <a:ln w="190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defRPr/>
            </a:pPr>
            <a:r>
              <a:rPr lang="en-US" sz="1600" b="1" dirty="0" smtClean="0">
                <a:solidFill>
                  <a:schemeClr val="bg1">
                    <a:lumMod val="95000"/>
                  </a:schemeClr>
                </a:solidFill>
                <a:latin typeface="+mn-lt"/>
                <a:cs typeface="Arial" charset="0"/>
              </a:rPr>
              <a:t>Engineering</a:t>
            </a:r>
            <a:endParaRPr lang="en-US" sz="1600" b="1" dirty="0">
              <a:solidFill>
                <a:schemeClr val="bg1">
                  <a:lumMod val="95000"/>
                </a:schemeClr>
              </a:solidFill>
              <a:latin typeface="+mn-lt"/>
              <a:cs typeface="Arial" charset="0"/>
            </a:endParaRPr>
          </a:p>
        </p:txBody>
      </p:sp>
      <p:sp>
        <p:nvSpPr>
          <p:cNvPr id="150" name="Rectangle 17">
            <a:hlinkClick r:id="rId6" highlightClick="1"/>
          </p:cNvPr>
          <p:cNvSpPr>
            <a:spLocks noChangeArrowheads="1"/>
          </p:cNvSpPr>
          <p:nvPr/>
        </p:nvSpPr>
        <p:spPr bwMode="auto">
          <a:xfrm>
            <a:off x="2283924" y="3559418"/>
            <a:ext cx="1286247" cy="1196950"/>
          </a:xfrm>
          <a:prstGeom prst="rect">
            <a:avLst/>
          </a:prstGeom>
          <a:solidFill>
            <a:srgbClr val="0000FF"/>
          </a:solidFill>
          <a:ln w="190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defRPr/>
            </a:pPr>
            <a:r>
              <a:rPr lang="en-US" sz="1600" b="1" dirty="0">
                <a:solidFill>
                  <a:schemeClr val="bg1">
                    <a:lumMod val="95000"/>
                  </a:schemeClr>
                </a:solidFill>
                <a:latin typeface="+mn-lt"/>
                <a:cs typeface="Arial" charset="0"/>
              </a:rPr>
              <a:t>Computer &amp;</a:t>
            </a:r>
          </a:p>
          <a:p>
            <a:pPr algn="ctr">
              <a:defRPr/>
            </a:pPr>
            <a:r>
              <a:rPr lang="en-US" sz="1600" b="1" dirty="0">
                <a:solidFill>
                  <a:schemeClr val="bg1">
                    <a:lumMod val="95000"/>
                  </a:schemeClr>
                </a:solidFill>
                <a:latin typeface="+mn-lt"/>
                <a:cs typeface="Arial" charset="0"/>
              </a:rPr>
              <a:t>Information </a:t>
            </a:r>
          </a:p>
          <a:p>
            <a:pPr algn="ctr">
              <a:defRPr/>
            </a:pPr>
            <a:r>
              <a:rPr lang="en-US" sz="1600" b="1" dirty="0" err="1" smtClean="0">
                <a:solidFill>
                  <a:schemeClr val="bg1">
                    <a:lumMod val="95000"/>
                  </a:schemeClr>
                </a:solidFill>
                <a:latin typeface="+mn-lt"/>
                <a:cs typeface="Arial" charset="0"/>
              </a:rPr>
              <a:t>Sci</a:t>
            </a:r>
            <a:r>
              <a:rPr lang="en-US" sz="1600" b="1" dirty="0" smtClean="0">
                <a:solidFill>
                  <a:schemeClr val="bg1">
                    <a:lumMod val="95000"/>
                  </a:schemeClr>
                </a:solidFill>
                <a:latin typeface="+mn-lt"/>
                <a:cs typeface="Arial" charset="0"/>
              </a:rPr>
              <a:t> &amp;</a:t>
            </a:r>
            <a:r>
              <a:rPr lang="en-US" sz="1600" b="1" dirty="0" err="1" smtClean="0">
                <a:solidFill>
                  <a:schemeClr val="bg1">
                    <a:lumMod val="95000"/>
                  </a:schemeClr>
                </a:solidFill>
                <a:latin typeface="+mn-lt"/>
                <a:cs typeface="Arial" charset="0"/>
              </a:rPr>
              <a:t>Eng</a:t>
            </a:r>
            <a:endParaRPr lang="en-US" sz="1600" b="1" dirty="0">
              <a:solidFill>
                <a:schemeClr val="bg1">
                  <a:lumMod val="95000"/>
                </a:schemeClr>
              </a:solidFill>
              <a:latin typeface="+mn-lt"/>
              <a:cs typeface="Arial" charset="0"/>
            </a:endParaRPr>
          </a:p>
        </p:txBody>
      </p:sp>
      <p:sp>
        <p:nvSpPr>
          <p:cNvPr id="151" name="Rectangle 18">
            <a:hlinkClick r:id="rId7" highlightClick="1"/>
          </p:cNvPr>
          <p:cNvSpPr>
            <a:spLocks noChangeArrowheads="1"/>
          </p:cNvSpPr>
          <p:nvPr/>
        </p:nvSpPr>
        <p:spPr bwMode="auto">
          <a:xfrm>
            <a:off x="760971" y="3559418"/>
            <a:ext cx="1286247" cy="1196950"/>
          </a:xfrm>
          <a:prstGeom prst="rect">
            <a:avLst/>
          </a:prstGeom>
          <a:solidFill>
            <a:srgbClr val="0000FF"/>
          </a:solidFill>
          <a:ln w="190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defRPr/>
            </a:pPr>
            <a:r>
              <a:rPr lang="en-US" sz="1600" b="1" dirty="0">
                <a:solidFill>
                  <a:schemeClr val="bg1">
                    <a:lumMod val="95000"/>
                  </a:schemeClr>
                </a:solidFill>
                <a:latin typeface="+mn-lt"/>
                <a:cs typeface="Arial" charset="0"/>
              </a:rPr>
              <a:t>Biological</a:t>
            </a:r>
          </a:p>
          <a:p>
            <a:pPr algn="ctr">
              <a:defRPr/>
            </a:pPr>
            <a:r>
              <a:rPr lang="en-US" sz="1600" b="1" dirty="0" smtClean="0">
                <a:solidFill>
                  <a:schemeClr val="bg1">
                    <a:lumMod val="95000"/>
                  </a:schemeClr>
                </a:solidFill>
                <a:latin typeface="+mn-lt"/>
                <a:cs typeface="Arial" charset="0"/>
              </a:rPr>
              <a:t>Sciences</a:t>
            </a:r>
            <a:endParaRPr lang="en-US" sz="1600" b="1" dirty="0">
              <a:solidFill>
                <a:schemeClr val="bg1">
                  <a:lumMod val="95000"/>
                </a:schemeClr>
              </a:solidFill>
              <a:latin typeface="+mn-lt"/>
              <a:cs typeface="Arial" charset="0"/>
            </a:endParaRPr>
          </a:p>
        </p:txBody>
      </p:sp>
      <p:sp>
        <p:nvSpPr>
          <p:cNvPr id="152" name="Rectangle 19">
            <a:hlinkClick r:id="rId8" highlightClick="1"/>
          </p:cNvPr>
          <p:cNvSpPr>
            <a:spLocks noChangeArrowheads="1"/>
          </p:cNvSpPr>
          <p:nvPr/>
        </p:nvSpPr>
        <p:spPr bwMode="auto">
          <a:xfrm>
            <a:off x="847316" y="2285997"/>
            <a:ext cx="1783477" cy="872777"/>
          </a:xfrm>
          <a:prstGeom prst="rect">
            <a:avLst/>
          </a:prstGeom>
          <a:solidFill>
            <a:srgbClr val="85DFD0"/>
          </a:solidFill>
          <a:ln w="190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defRPr/>
            </a:pPr>
            <a:r>
              <a:rPr lang="en-US" sz="1600" b="1" dirty="0">
                <a:solidFill>
                  <a:srgbClr val="003399"/>
                </a:solidFill>
                <a:latin typeface="+mn-lt"/>
                <a:cs typeface="Arial" charset="0"/>
              </a:rPr>
              <a:t>Office of the</a:t>
            </a:r>
          </a:p>
          <a:p>
            <a:pPr algn="ctr">
              <a:defRPr/>
            </a:pPr>
            <a:r>
              <a:rPr lang="en-US" sz="1600" b="1" dirty="0">
                <a:solidFill>
                  <a:srgbClr val="003399"/>
                </a:solidFill>
                <a:latin typeface="+mn-lt"/>
                <a:cs typeface="Arial" charset="0"/>
              </a:rPr>
              <a:t>Inspector </a:t>
            </a:r>
            <a:r>
              <a:rPr lang="en-US" sz="1600" b="1" dirty="0" smtClean="0">
                <a:solidFill>
                  <a:srgbClr val="003399"/>
                </a:solidFill>
                <a:latin typeface="+mn-lt"/>
                <a:cs typeface="Arial" charset="0"/>
              </a:rPr>
              <a:t>General</a:t>
            </a:r>
            <a:endParaRPr lang="en-US" sz="1600" b="1" dirty="0">
              <a:solidFill>
                <a:srgbClr val="003399"/>
              </a:solidFill>
              <a:latin typeface="+mn-lt"/>
              <a:cs typeface="Arial" charset="0"/>
            </a:endParaRPr>
          </a:p>
        </p:txBody>
      </p:sp>
      <p:sp>
        <p:nvSpPr>
          <p:cNvPr id="153" name="Rectangle 20">
            <a:hlinkClick r:id="rId9" highlightClick="1"/>
          </p:cNvPr>
          <p:cNvSpPr>
            <a:spLocks noChangeArrowheads="1"/>
          </p:cNvSpPr>
          <p:nvPr/>
        </p:nvSpPr>
        <p:spPr bwMode="auto">
          <a:xfrm>
            <a:off x="4274331" y="1245315"/>
            <a:ext cx="1783477" cy="957560"/>
          </a:xfrm>
          <a:prstGeom prst="rect">
            <a:avLst/>
          </a:prstGeom>
          <a:solidFill>
            <a:srgbClr val="FFFF66"/>
          </a:solidFill>
          <a:ln w="190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defRPr/>
            </a:pPr>
            <a:r>
              <a:rPr lang="en-US" sz="1600" b="1" dirty="0" smtClean="0">
                <a:solidFill>
                  <a:srgbClr val="003399"/>
                </a:solidFill>
                <a:latin typeface="+mn-lt"/>
                <a:cs typeface="Arial" charset="0"/>
              </a:rPr>
              <a:t>Director and</a:t>
            </a:r>
            <a:endParaRPr lang="en-US" sz="1600" b="1" dirty="0">
              <a:solidFill>
                <a:srgbClr val="003399"/>
              </a:solidFill>
              <a:latin typeface="+mn-lt"/>
              <a:cs typeface="Arial" charset="0"/>
            </a:endParaRPr>
          </a:p>
          <a:p>
            <a:pPr algn="ctr">
              <a:defRPr/>
            </a:pPr>
            <a:r>
              <a:rPr lang="en-US" sz="1600" b="1" dirty="0" smtClean="0">
                <a:solidFill>
                  <a:srgbClr val="003399"/>
                </a:solidFill>
                <a:latin typeface="+mn-lt"/>
                <a:cs typeface="Arial" charset="0"/>
              </a:rPr>
              <a:t>Deputy Director</a:t>
            </a:r>
          </a:p>
        </p:txBody>
      </p:sp>
      <p:sp>
        <p:nvSpPr>
          <p:cNvPr id="154" name="Rectangle 21">
            <a:hlinkClick r:id="rId10" highlightClick="1"/>
          </p:cNvPr>
          <p:cNvSpPr>
            <a:spLocks noChangeArrowheads="1"/>
          </p:cNvSpPr>
          <p:nvPr/>
        </p:nvSpPr>
        <p:spPr bwMode="auto">
          <a:xfrm>
            <a:off x="2202044" y="1325112"/>
            <a:ext cx="1786454" cy="797967"/>
          </a:xfrm>
          <a:prstGeom prst="rect">
            <a:avLst/>
          </a:prstGeom>
          <a:solidFill>
            <a:srgbClr val="FFFF66"/>
          </a:solidFill>
          <a:ln w="19050">
            <a:solidFill>
              <a:schemeClr val="tx1"/>
            </a:solidFill>
            <a:miter lim="800000"/>
            <a:headEnd/>
            <a:tailEnd/>
          </a:ln>
          <a:effectLst>
            <a:outerShdw blurRad="63500" dist="38099" dir="2700000" algn="ctr" rotWithShape="0">
              <a:schemeClr val="bg2">
                <a:alpha val="74998"/>
              </a:schemeClr>
            </a:outerShdw>
          </a:effectLst>
        </p:spPr>
        <p:txBody>
          <a:bodyPr anchor="ctr"/>
          <a:lstStyle/>
          <a:p>
            <a:pPr algn="ctr">
              <a:defRPr/>
            </a:pPr>
            <a:r>
              <a:rPr lang="en-US" sz="1600" b="1" dirty="0">
                <a:solidFill>
                  <a:srgbClr val="003399"/>
                </a:solidFill>
                <a:latin typeface="+mn-lt"/>
                <a:cs typeface="Arial" charset="0"/>
              </a:rPr>
              <a:t>National Science </a:t>
            </a:r>
            <a:r>
              <a:rPr lang="en-US" sz="1600" b="1" dirty="0" smtClean="0">
                <a:solidFill>
                  <a:srgbClr val="003399"/>
                </a:solidFill>
                <a:latin typeface="+mn-lt"/>
                <a:cs typeface="Arial" charset="0"/>
              </a:rPr>
              <a:t>Board</a:t>
            </a:r>
          </a:p>
        </p:txBody>
      </p:sp>
      <p:sp>
        <p:nvSpPr>
          <p:cNvPr id="155" name="Rectangle 22">
            <a:hlinkClick r:id="rId11" highlightClick="1"/>
          </p:cNvPr>
          <p:cNvSpPr>
            <a:spLocks noChangeArrowheads="1"/>
          </p:cNvSpPr>
          <p:nvPr/>
        </p:nvSpPr>
        <p:spPr bwMode="auto">
          <a:xfrm>
            <a:off x="2592087" y="5155352"/>
            <a:ext cx="1286247" cy="1196950"/>
          </a:xfrm>
          <a:prstGeom prst="rect">
            <a:avLst/>
          </a:prstGeom>
          <a:solidFill>
            <a:srgbClr val="0000FF"/>
          </a:solidFill>
          <a:ln w="190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defRPr/>
            </a:pPr>
            <a:r>
              <a:rPr lang="en-US" sz="1600" b="1" dirty="0">
                <a:solidFill>
                  <a:schemeClr val="bg1">
                    <a:lumMod val="95000"/>
                  </a:schemeClr>
                </a:solidFill>
                <a:latin typeface="+mn-lt"/>
                <a:cs typeface="Arial" charset="0"/>
              </a:rPr>
              <a:t>Social, </a:t>
            </a:r>
          </a:p>
          <a:p>
            <a:pPr algn="ctr">
              <a:defRPr/>
            </a:pPr>
            <a:r>
              <a:rPr lang="en-US" sz="1600" b="1" dirty="0">
                <a:solidFill>
                  <a:schemeClr val="bg1">
                    <a:lumMod val="95000"/>
                  </a:schemeClr>
                </a:solidFill>
                <a:latin typeface="+mn-lt"/>
                <a:cs typeface="Arial" charset="0"/>
              </a:rPr>
              <a:t>Behavioral,</a:t>
            </a:r>
          </a:p>
          <a:p>
            <a:pPr algn="ctr">
              <a:defRPr/>
            </a:pPr>
            <a:r>
              <a:rPr lang="en-US" sz="1600" b="1" dirty="0">
                <a:solidFill>
                  <a:schemeClr val="bg1">
                    <a:lumMod val="95000"/>
                  </a:schemeClr>
                </a:solidFill>
                <a:latin typeface="+mn-lt"/>
                <a:cs typeface="Arial" charset="0"/>
              </a:rPr>
              <a:t>&amp; Economic</a:t>
            </a:r>
          </a:p>
          <a:p>
            <a:pPr algn="ctr">
              <a:defRPr/>
            </a:pPr>
            <a:r>
              <a:rPr lang="en-US" sz="1600" b="1" dirty="0">
                <a:solidFill>
                  <a:schemeClr val="bg1">
                    <a:lumMod val="95000"/>
                  </a:schemeClr>
                </a:solidFill>
                <a:latin typeface="+mn-lt"/>
                <a:cs typeface="Arial" charset="0"/>
              </a:rPr>
              <a:t>Sciences</a:t>
            </a:r>
          </a:p>
          <a:p>
            <a:pPr algn="ctr">
              <a:defRPr/>
            </a:pPr>
            <a:endParaRPr lang="en-US" sz="1600" b="1" dirty="0">
              <a:latin typeface="+mn-lt"/>
              <a:cs typeface="Arial" charset="0"/>
            </a:endParaRPr>
          </a:p>
        </p:txBody>
      </p:sp>
      <p:sp>
        <p:nvSpPr>
          <p:cNvPr id="156" name="Rectangle 23">
            <a:hlinkClick r:id="rId12" highlightClick="1"/>
          </p:cNvPr>
          <p:cNvSpPr>
            <a:spLocks noChangeArrowheads="1"/>
          </p:cNvSpPr>
          <p:nvPr/>
        </p:nvSpPr>
        <p:spPr bwMode="auto">
          <a:xfrm>
            <a:off x="4187986" y="5155352"/>
            <a:ext cx="1286247" cy="1196950"/>
          </a:xfrm>
          <a:prstGeom prst="rect">
            <a:avLst/>
          </a:prstGeom>
          <a:solidFill>
            <a:srgbClr val="0000FF"/>
          </a:solidFill>
          <a:ln w="190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defRPr/>
            </a:pPr>
            <a:r>
              <a:rPr lang="en-US" sz="1600" b="1" dirty="0">
                <a:solidFill>
                  <a:schemeClr val="bg1">
                    <a:lumMod val="95000"/>
                  </a:schemeClr>
                </a:solidFill>
                <a:latin typeface="+mn-lt"/>
                <a:cs typeface="Arial" charset="0"/>
              </a:rPr>
              <a:t>Education </a:t>
            </a:r>
          </a:p>
          <a:p>
            <a:pPr algn="ctr">
              <a:defRPr/>
            </a:pPr>
            <a:r>
              <a:rPr lang="en-US" sz="1600" b="1" dirty="0">
                <a:solidFill>
                  <a:schemeClr val="bg1">
                    <a:lumMod val="95000"/>
                  </a:schemeClr>
                </a:solidFill>
                <a:latin typeface="+mn-lt"/>
                <a:cs typeface="Arial" charset="0"/>
              </a:rPr>
              <a:t>&amp; Human</a:t>
            </a:r>
          </a:p>
          <a:p>
            <a:pPr algn="ctr">
              <a:defRPr/>
            </a:pPr>
            <a:r>
              <a:rPr lang="en-US" sz="1600" b="1" dirty="0" smtClean="0">
                <a:solidFill>
                  <a:schemeClr val="bg1">
                    <a:lumMod val="95000"/>
                  </a:schemeClr>
                </a:solidFill>
                <a:latin typeface="+mn-lt"/>
                <a:cs typeface="Arial" charset="0"/>
              </a:rPr>
              <a:t>Resources</a:t>
            </a:r>
            <a:endParaRPr lang="en-US" sz="1600" b="1" dirty="0">
              <a:solidFill>
                <a:schemeClr val="bg1">
                  <a:lumMod val="95000"/>
                </a:schemeClr>
              </a:solidFill>
              <a:latin typeface="+mn-lt"/>
              <a:cs typeface="Arial" charset="0"/>
            </a:endParaRPr>
          </a:p>
        </p:txBody>
      </p:sp>
      <p:sp>
        <p:nvSpPr>
          <p:cNvPr id="157" name="Rectangle 24">
            <a:hlinkClick r:id="rId13" highlightClick="1"/>
          </p:cNvPr>
          <p:cNvSpPr>
            <a:spLocks noChangeArrowheads="1"/>
          </p:cNvSpPr>
          <p:nvPr/>
        </p:nvSpPr>
        <p:spPr bwMode="auto">
          <a:xfrm>
            <a:off x="5807705" y="5155352"/>
            <a:ext cx="1455960" cy="1196950"/>
          </a:xfrm>
          <a:prstGeom prst="rect">
            <a:avLst/>
          </a:prstGeom>
          <a:solidFill>
            <a:srgbClr val="92D050"/>
          </a:solidFill>
          <a:ln w="19050">
            <a:solidFill>
              <a:schemeClr val="tx1"/>
            </a:solidFill>
            <a:miter lim="800000"/>
            <a:headEnd/>
            <a:tailEnd/>
          </a:ln>
          <a:effectLst>
            <a:outerShdw blurRad="63500" dist="38099" dir="2700000" algn="ctr" rotWithShape="0">
              <a:schemeClr val="bg2">
                <a:alpha val="74998"/>
              </a:schemeClr>
            </a:outerShdw>
          </a:effectLst>
        </p:spPr>
        <p:txBody>
          <a:bodyPr anchor="ctr"/>
          <a:lstStyle/>
          <a:p>
            <a:pPr algn="ctr">
              <a:defRPr/>
            </a:pPr>
            <a:r>
              <a:rPr lang="en-US" sz="1600" b="1" dirty="0">
                <a:solidFill>
                  <a:srgbClr val="003399"/>
                </a:solidFill>
                <a:latin typeface="+mn-lt"/>
                <a:cs typeface="Arial" charset="0"/>
              </a:rPr>
              <a:t>Budget, Finance, &amp; Award  </a:t>
            </a:r>
            <a:r>
              <a:rPr lang="en-US" sz="1600" b="1" dirty="0" smtClean="0">
                <a:solidFill>
                  <a:srgbClr val="003399"/>
                </a:solidFill>
                <a:latin typeface="+mn-lt"/>
                <a:cs typeface="Arial" charset="0"/>
              </a:rPr>
              <a:t>Management</a:t>
            </a:r>
            <a:endParaRPr lang="en-US" sz="1600" b="1" dirty="0">
              <a:latin typeface="+mn-lt"/>
              <a:cs typeface="Arial" charset="0"/>
            </a:endParaRPr>
          </a:p>
        </p:txBody>
      </p:sp>
      <p:sp>
        <p:nvSpPr>
          <p:cNvPr id="158" name="Rectangle 25">
            <a:hlinkClick r:id="rId14" highlightClick="1"/>
          </p:cNvPr>
          <p:cNvSpPr>
            <a:spLocks noChangeArrowheads="1"/>
          </p:cNvSpPr>
          <p:nvPr/>
        </p:nvSpPr>
        <p:spPr bwMode="auto">
          <a:xfrm>
            <a:off x="7415514" y="5155352"/>
            <a:ext cx="1286247" cy="1196950"/>
          </a:xfrm>
          <a:prstGeom prst="rect">
            <a:avLst/>
          </a:prstGeom>
          <a:solidFill>
            <a:srgbClr val="92D050"/>
          </a:solidFill>
          <a:ln w="190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defRPr/>
            </a:pPr>
            <a:r>
              <a:rPr lang="en-US" sz="1600" b="1" dirty="0">
                <a:solidFill>
                  <a:srgbClr val="003399"/>
                </a:solidFill>
                <a:latin typeface="+mn-lt"/>
                <a:cs typeface="Arial" charset="0"/>
              </a:rPr>
              <a:t>Information</a:t>
            </a:r>
          </a:p>
          <a:p>
            <a:pPr algn="ctr">
              <a:defRPr/>
            </a:pPr>
            <a:r>
              <a:rPr lang="en-US" sz="1600" b="1" dirty="0">
                <a:solidFill>
                  <a:srgbClr val="003399"/>
                </a:solidFill>
                <a:latin typeface="+mn-lt"/>
                <a:cs typeface="Arial" charset="0"/>
              </a:rPr>
              <a:t>&amp; Resource </a:t>
            </a:r>
          </a:p>
          <a:p>
            <a:pPr algn="ctr">
              <a:defRPr/>
            </a:pPr>
            <a:r>
              <a:rPr lang="en-US" sz="1600" b="1" dirty="0" smtClean="0">
                <a:solidFill>
                  <a:srgbClr val="003399"/>
                </a:solidFill>
                <a:latin typeface="+mn-lt"/>
                <a:cs typeface="Arial" charset="0"/>
              </a:rPr>
              <a:t>Management</a:t>
            </a:r>
            <a:endParaRPr lang="en-US" sz="1600" b="1" dirty="0">
              <a:solidFill>
                <a:srgbClr val="003399"/>
              </a:solidFill>
              <a:latin typeface="+mn-lt"/>
              <a:cs typeface="Arial" charset="0"/>
            </a:endParaRPr>
          </a:p>
        </p:txBody>
      </p:sp>
      <p:sp>
        <p:nvSpPr>
          <p:cNvPr id="159" name="Line 26"/>
          <p:cNvSpPr>
            <a:spLocks noChangeShapeType="1"/>
          </p:cNvSpPr>
          <p:nvPr/>
        </p:nvSpPr>
        <p:spPr bwMode="auto">
          <a:xfrm>
            <a:off x="1416004" y="3399825"/>
            <a:ext cx="4573323" cy="0"/>
          </a:xfrm>
          <a:prstGeom prst="line">
            <a:avLst/>
          </a:prstGeom>
          <a:noFill/>
          <a:ln w="19050">
            <a:solidFill>
              <a:schemeClr val="tx1"/>
            </a:solidFill>
            <a:round/>
            <a:headEnd/>
            <a:tailEnd/>
          </a:ln>
        </p:spPr>
        <p:txBody>
          <a:bodyPr/>
          <a:lstStyle/>
          <a:p>
            <a:endParaRPr lang="en-US" dirty="0"/>
          </a:p>
        </p:txBody>
      </p:sp>
      <p:sp>
        <p:nvSpPr>
          <p:cNvPr id="160" name="Line 27"/>
          <p:cNvSpPr>
            <a:spLocks noChangeShapeType="1"/>
          </p:cNvSpPr>
          <p:nvPr/>
        </p:nvSpPr>
        <p:spPr bwMode="auto">
          <a:xfrm>
            <a:off x="1630379" y="4995759"/>
            <a:ext cx="6574152" cy="0"/>
          </a:xfrm>
          <a:prstGeom prst="line">
            <a:avLst/>
          </a:prstGeom>
          <a:noFill/>
          <a:ln w="19050">
            <a:solidFill>
              <a:schemeClr val="tx1"/>
            </a:solidFill>
            <a:round/>
            <a:headEnd/>
            <a:tailEnd/>
          </a:ln>
        </p:spPr>
        <p:txBody>
          <a:bodyPr/>
          <a:lstStyle/>
          <a:p>
            <a:endParaRPr lang="en-US" dirty="0"/>
          </a:p>
        </p:txBody>
      </p:sp>
      <p:sp>
        <p:nvSpPr>
          <p:cNvPr id="161" name="Line 28"/>
          <p:cNvSpPr>
            <a:spLocks noChangeShapeType="1"/>
          </p:cNvSpPr>
          <p:nvPr/>
        </p:nvSpPr>
        <p:spPr bwMode="auto">
          <a:xfrm>
            <a:off x="6846826" y="1642636"/>
            <a:ext cx="0" cy="2189882"/>
          </a:xfrm>
          <a:prstGeom prst="line">
            <a:avLst/>
          </a:prstGeom>
          <a:noFill/>
          <a:ln w="19050">
            <a:solidFill>
              <a:schemeClr val="tx1"/>
            </a:solidFill>
            <a:round/>
            <a:headEnd/>
            <a:tailEnd/>
          </a:ln>
        </p:spPr>
        <p:txBody>
          <a:bodyPr/>
          <a:lstStyle/>
          <a:p>
            <a:endParaRPr lang="en-US" dirty="0"/>
          </a:p>
        </p:txBody>
      </p:sp>
      <p:sp>
        <p:nvSpPr>
          <p:cNvPr id="162" name="Line 30"/>
          <p:cNvSpPr>
            <a:spLocks noChangeShapeType="1"/>
          </p:cNvSpPr>
          <p:nvPr/>
        </p:nvSpPr>
        <p:spPr bwMode="auto">
          <a:xfrm>
            <a:off x="6834916" y="1648117"/>
            <a:ext cx="428749" cy="0"/>
          </a:xfrm>
          <a:prstGeom prst="line">
            <a:avLst/>
          </a:prstGeom>
          <a:noFill/>
          <a:ln w="19050">
            <a:solidFill>
              <a:schemeClr val="tx1"/>
            </a:solidFill>
            <a:round/>
            <a:headEnd/>
            <a:tailEnd/>
          </a:ln>
        </p:spPr>
        <p:txBody>
          <a:bodyPr/>
          <a:lstStyle/>
          <a:p>
            <a:endParaRPr lang="en-US" dirty="0"/>
          </a:p>
        </p:txBody>
      </p:sp>
      <p:sp>
        <p:nvSpPr>
          <p:cNvPr id="163" name="Line 31"/>
          <p:cNvSpPr>
            <a:spLocks noChangeShapeType="1"/>
          </p:cNvSpPr>
          <p:nvPr/>
        </p:nvSpPr>
        <p:spPr bwMode="auto">
          <a:xfrm>
            <a:off x="6834916" y="2161778"/>
            <a:ext cx="428749" cy="0"/>
          </a:xfrm>
          <a:prstGeom prst="line">
            <a:avLst/>
          </a:prstGeom>
          <a:noFill/>
          <a:ln w="19050">
            <a:solidFill>
              <a:schemeClr val="tx1"/>
            </a:solidFill>
            <a:round/>
            <a:headEnd/>
            <a:tailEnd/>
          </a:ln>
        </p:spPr>
        <p:txBody>
          <a:bodyPr/>
          <a:lstStyle/>
          <a:p>
            <a:endParaRPr lang="en-US" dirty="0"/>
          </a:p>
        </p:txBody>
      </p:sp>
      <p:sp>
        <p:nvSpPr>
          <p:cNvPr id="164" name="Line 32"/>
          <p:cNvSpPr>
            <a:spLocks noChangeShapeType="1"/>
          </p:cNvSpPr>
          <p:nvPr/>
        </p:nvSpPr>
        <p:spPr bwMode="auto">
          <a:xfrm>
            <a:off x="6834916" y="2707655"/>
            <a:ext cx="428749" cy="0"/>
          </a:xfrm>
          <a:prstGeom prst="line">
            <a:avLst/>
          </a:prstGeom>
          <a:noFill/>
          <a:ln w="19050">
            <a:solidFill>
              <a:schemeClr val="tx1"/>
            </a:solidFill>
            <a:round/>
            <a:headEnd/>
            <a:tailEnd/>
          </a:ln>
        </p:spPr>
        <p:txBody>
          <a:bodyPr/>
          <a:lstStyle/>
          <a:p>
            <a:endParaRPr lang="en-US" dirty="0"/>
          </a:p>
        </p:txBody>
      </p:sp>
      <p:sp>
        <p:nvSpPr>
          <p:cNvPr id="165" name="Line 33"/>
          <p:cNvSpPr>
            <a:spLocks noChangeShapeType="1"/>
          </p:cNvSpPr>
          <p:nvPr/>
        </p:nvSpPr>
        <p:spPr bwMode="auto">
          <a:xfrm>
            <a:off x="6846826" y="3273718"/>
            <a:ext cx="428749" cy="0"/>
          </a:xfrm>
          <a:prstGeom prst="line">
            <a:avLst/>
          </a:prstGeom>
          <a:noFill/>
          <a:ln w="19050">
            <a:solidFill>
              <a:schemeClr val="tx1"/>
            </a:solidFill>
            <a:round/>
            <a:headEnd/>
            <a:tailEnd/>
          </a:ln>
        </p:spPr>
        <p:txBody>
          <a:bodyPr/>
          <a:lstStyle/>
          <a:p>
            <a:endParaRPr lang="en-US" dirty="0"/>
          </a:p>
        </p:txBody>
      </p:sp>
      <p:sp>
        <p:nvSpPr>
          <p:cNvPr id="166" name="Rectangle 37">
            <a:hlinkClick r:id="rId15" highlightClick="1"/>
          </p:cNvPr>
          <p:cNvSpPr>
            <a:spLocks noChangeArrowheads="1"/>
          </p:cNvSpPr>
          <p:nvPr/>
        </p:nvSpPr>
        <p:spPr bwMode="auto">
          <a:xfrm>
            <a:off x="7061200" y="1378309"/>
            <a:ext cx="1929371" cy="478780"/>
          </a:xfrm>
          <a:prstGeom prst="rect">
            <a:avLst/>
          </a:prstGeom>
          <a:solidFill>
            <a:schemeClr val="folHlink"/>
          </a:solidFill>
          <a:ln w="19050">
            <a:solidFill>
              <a:schemeClr val="tx1"/>
            </a:solidFill>
            <a:miter lim="800000"/>
            <a:headEnd/>
            <a:tailEnd/>
          </a:ln>
          <a:effectLst>
            <a:outerShdw blurRad="63500" dist="38099" dir="2700000" algn="ctr" rotWithShape="0">
              <a:schemeClr val="bg2">
                <a:alpha val="74998"/>
              </a:schemeClr>
            </a:outerShdw>
          </a:effectLst>
        </p:spPr>
        <p:txBody>
          <a:bodyPr anchor="ctr"/>
          <a:lstStyle/>
          <a:p>
            <a:pPr>
              <a:defRPr/>
            </a:pPr>
            <a:r>
              <a:rPr lang="en-US" sz="1400" b="1" dirty="0">
                <a:solidFill>
                  <a:schemeClr val="tx2">
                    <a:lumMod val="40000"/>
                    <a:lumOff val="60000"/>
                  </a:schemeClr>
                </a:solidFill>
                <a:latin typeface="+mn-lt"/>
                <a:cs typeface="Arial" charset="0"/>
              </a:rPr>
              <a:t>Office of Diversity &amp; Inclusion</a:t>
            </a:r>
          </a:p>
        </p:txBody>
      </p:sp>
      <p:sp>
        <p:nvSpPr>
          <p:cNvPr id="167" name="Rectangle 38">
            <a:hlinkClick r:id="rId16" highlightClick="1"/>
          </p:cNvPr>
          <p:cNvSpPr>
            <a:spLocks noChangeArrowheads="1"/>
          </p:cNvSpPr>
          <p:nvPr/>
        </p:nvSpPr>
        <p:spPr bwMode="auto">
          <a:xfrm>
            <a:off x="7061200" y="1910287"/>
            <a:ext cx="1929371" cy="478780"/>
          </a:xfrm>
          <a:prstGeom prst="rect">
            <a:avLst/>
          </a:prstGeom>
          <a:solidFill>
            <a:schemeClr val="folHlink"/>
          </a:solidFill>
          <a:ln w="19050">
            <a:solidFill>
              <a:schemeClr val="tx1"/>
            </a:solidFill>
            <a:miter lim="800000"/>
            <a:headEnd/>
            <a:tailEnd/>
          </a:ln>
          <a:effectLst>
            <a:outerShdw blurRad="63500" dist="38099" dir="2700000" algn="ctr" rotWithShape="0">
              <a:schemeClr val="bg2">
                <a:alpha val="74998"/>
              </a:schemeClr>
            </a:outerShdw>
          </a:effectLst>
        </p:spPr>
        <p:txBody>
          <a:bodyPr anchor="ctr"/>
          <a:lstStyle/>
          <a:p>
            <a:pPr>
              <a:defRPr/>
            </a:pPr>
            <a:r>
              <a:rPr lang="en-US" sz="1400" b="1" dirty="0">
                <a:solidFill>
                  <a:schemeClr val="tx2">
                    <a:lumMod val="40000"/>
                    <a:lumOff val="60000"/>
                  </a:schemeClr>
                </a:solidFill>
                <a:latin typeface="+mn-lt"/>
                <a:cs typeface="Arial" charset="0"/>
              </a:rPr>
              <a:t>Office of the General Counsel</a:t>
            </a:r>
          </a:p>
        </p:txBody>
      </p:sp>
      <p:sp>
        <p:nvSpPr>
          <p:cNvPr id="168" name="Rectangle 39">
            <a:hlinkClick r:id="rId17" highlightClick="1"/>
          </p:cNvPr>
          <p:cNvSpPr>
            <a:spLocks noChangeArrowheads="1"/>
          </p:cNvSpPr>
          <p:nvPr/>
        </p:nvSpPr>
        <p:spPr bwMode="auto">
          <a:xfrm>
            <a:off x="7061201" y="2455843"/>
            <a:ext cx="1927880" cy="496454"/>
          </a:xfrm>
          <a:prstGeom prst="rect">
            <a:avLst/>
          </a:prstGeom>
          <a:solidFill>
            <a:schemeClr val="folHlink"/>
          </a:solidFill>
          <a:ln w="19050">
            <a:solidFill>
              <a:schemeClr val="tx1"/>
            </a:solidFill>
            <a:miter lim="800000"/>
            <a:headEnd/>
            <a:tailEnd/>
          </a:ln>
          <a:effectLst>
            <a:outerShdw blurRad="63500" dist="38099" dir="2700000" algn="ctr" rotWithShape="0">
              <a:schemeClr val="bg2">
                <a:alpha val="74998"/>
              </a:schemeClr>
            </a:outerShdw>
          </a:effectLst>
        </p:spPr>
        <p:txBody>
          <a:bodyPr anchor="ctr"/>
          <a:lstStyle/>
          <a:p>
            <a:pPr>
              <a:defRPr/>
            </a:pPr>
            <a:r>
              <a:rPr lang="en-US" sz="1400" b="1" dirty="0">
                <a:solidFill>
                  <a:schemeClr val="tx2">
                    <a:lumMod val="40000"/>
                    <a:lumOff val="60000"/>
                  </a:schemeClr>
                </a:solidFill>
                <a:latin typeface="+mn-lt"/>
                <a:cs typeface="Arial" charset="0"/>
              </a:rPr>
              <a:t>Office of Integrative </a:t>
            </a:r>
            <a:r>
              <a:rPr lang="en-US" sz="1400" b="1" dirty="0" smtClean="0">
                <a:solidFill>
                  <a:schemeClr val="tx2">
                    <a:lumMod val="40000"/>
                    <a:lumOff val="60000"/>
                  </a:schemeClr>
                </a:solidFill>
                <a:latin typeface="+mn-lt"/>
                <a:cs typeface="Arial" charset="0"/>
              </a:rPr>
              <a:t>Activities</a:t>
            </a:r>
            <a:endParaRPr lang="en-US" sz="1400" b="1" dirty="0">
              <a:solidFill>
                <a:schemeClr val="tx2">
                  <a:lumMod val="40000"/>
                  <a:lumOff val="60000"/>
                </a:schemeClr>
              </a:solidFill>
              <a:latin typeface="+mn-lt"/>
              <a:cs typeface="Arial" charset="0"/>
            </a:endParaRPr>
          </a:p>
        </p:txBody>
      </p:sp>
      <p:sp>
        <p:nvSpPr>
          <p:cNvPr id="169" name="Rectangle 41">
            <a:hlinkClick r:id="rId18" highlightClick="1"/>
          </p:cNvPr>
          <p:cNvSpPr>
            <a:spLocks noChangeArrowheads="1"/>
          </p:cNvSpPr>
          <p:nvPr/>
        </p:nvSpPr>
        <p:spPr bwMode="auto">
          <a:xfrm>
            <a:off x="7060171" y="3017188"/>
            <a:ext cx="1929371" cy="478780"/>
          </a:xfrm>
          <a:prstGeom prst="rect">
            <a:avLst/>
          </a:prstGeom>
          <a:solidFill>
            <a:schemeClr val="folHlink"/>
          </a:solidFill>
          <a:ln w="19050">
            <a:solidFill>
              <a:schemeClr val="tx1"/>
            </a:solidFill>
            <a:miter lim="800000"/>
            <a:headEnd/>
            <a:tailEnd/>
          </a:ln>
          <a:effectLst>
            <a:outerShdw blurRad="63500" dist="38099" dir="2700000" algn="ctr" rotWithShape="0">
              <a:schemeClr val="bg2">
                <a:alpha val="74998"/>
              </a:schemeClr>
            </a:outerShdw>
          </a:effectLst>
        </p:spPr>
        <p:txBody>
          <a:bodyPr anchor="ctr"/>
          <a:lstStyle/>
          <a:p>
            <a:pPr>
              <a:defRPr/>
            </a:pPr>
            <a:r>
              <a:rPr lang="en-US" sz="1400" b="1" dirty="0">
                <a:solidFill>
                  <a:schemeClr val="tx2">
                    <a:lumMod val="40000"/>
                    <a:lumOff val="60000"/>
                  </a:schemeClr>
                </a:solidFill>
                <a:latin typeface="+mn-lt"/>
                <a:cs typeface="Arial" charset="0"/>
              </a:rPr>
              <a:t>Office of </a:t>
            </a:r>
            <a:r>
              <a:rPr lang="en-US" sz="1400" b="1" dirty="0" smtClean="0">
                <a:solidFill>
                  <a:schemeClr val="tx2">
                    <a:lumMod val="40000"/>
                    <a:lumOff val="60000"/>
                  </a:schemeClr>
                </a:solidFill>
                <a:latin typeface="+mn-lt"/>
                <a:cs typeface="Arial" charset="0"/>
              </a:rPr>
              <a:t>International Science &amp; Engineering</a:t>
            </a:r>
            <a:endParaRPr lang="en-US" sz="1400" b="1" dirty="0">
              <a:solidFill>
                <a:schemeClr val="tx2">
                  <a:lumMod val="40000"/>
                  <a:lumOff val="60000"/>
                </a:schemeClr>
              </a:solidFill>
              <a:latin typeface="+mn-lt"/>
              <a:cs typeface="Arial" charset="0"/>
            </a:endParaRPr>
          </a:p>
        </p:txBody>
      </p:sp>
      <p:sp>
        <p:nvSpPr>
          <p:cNvPr id="134" name="Rectangle 41">
            <a:hlinkClick r:id="rId18" highlightClick="1"/>
          </p:cNvPr>
          <p:cNvSpPr>
            <a:spLocks noChangeArrowheads="1"/>
          </p:cNvSpPr>
          <p:nvPr/>
        </p:nvSpPr>
        <p:spPr bwMode="auto">
          <a:xfrm>
            <a:off x="7061200" y="3550442"/>
            <a:ext cx="1929371" cy="478780"/>
          </a:xfrm>
          <a:prstGeom prst="rect">
            <a:avLst/>
          </a:prstGeom>
          <a:solidFill>
            <a:schemeClr val="folHlink"/>
          </a:solidFill>
          <a:ln w="19050">
            <a:solidFill>
              <a:schemeClr val="tx1"/>
            </a:solidFill>
            <a:miter lim="800000"/>
            <a:headEnd/>
            <a:tailEnd/>
          </a:ln>
          <a:effectLst>
            <a:outerShdw blurRad="63500" dist="38099" dir="2700000" algn="ctr" rotWithShape="0">
              <a:schemeClr val="bg2">
                <a:alpha val="74998"/>
              </a:schemeClr>
            </a:outerShdw>
          </a:effectLst>
        </p:spPr>
        <p:txBody>
          <a:bodyPr anchor="ctr"/>
          <a:lstStyle/>
          <a:p>
            <a:pPr>
              <a:defRPr/>
            </a:pPr>
            <a:r>
              <a:rPr lang="en-US" sz="1400" b="1" dirty="0">
                <a:solidFill>
                  <a:schemeClr val="tx2">
                    <a:lumMod val="40000"/>
                    <a:lumOff val="60000"/>
                  </a:schemeClr>
                </a:solidFill>
                <a:latin typeface="+mn-lt"/>
                <a:cs typeface="Arial" charset="0"/>
              </a:rPr>
              <a:t>Office of Legislative &amp; Public Affairs</a:t>
            </a:r>
          </a:p>
        </p:txBody>
      </p:sp>
      <p:sp>
        <p:nvSpPr>
          <p:cNvPr id="2" name="Rectangle 1"/>
          <p:cNvSpPr/>
          <p:nvPr/>
        </p:nvSpPr>
        <p:spPr bwMode="auto">
          <a:xfrm>
            <a:off x="909382" y="5053037"/>
            <a:ext cx="1441073" cy="1356543"/>
          </a:xfrm>
          <a:prstGeom prst="rect">
            <a:avLst/>
          </a:prstGeom>
          <a:noFill/>
          <a:ln w="38100" cap="flat" cmpd="sng" algn="ctr">
            <a:solidFill>
              <a:srgbClr val="FF0000"/>
            </a:solidFill>
            <a:prstDash val="solid"/>
            <a:round/>
            <a:headEnd type="none" w="med" len="med"/>
            <a:tailEnd type="none" w="med" len="med"/>
          </a:ln>
          <a:effectLst/>
        </p:spPr>
        <p:txBody>
          <a:bodyPr vert="horz" wrap="none" lIns="92075" tIns="46038" rIns="92075" bIns="46038" numCol="1" rtlCol="0" anchor="ctr" anchorCtr="0" compatLnSpc="1">
            <a:prstTxWarp prst="textNoShape">
              <a:avLst/>
            </a:prstTxWarp>
          </a:bodyPr>
          <a:lstStyle/>
          <a:p>
            <a:pPr marL="342900" marR="0" indent="-342900" algn="ctr" defTabSz="914400" rtl="0" eaLnBrk="0" fontAlgn="base" latinLnBrk="0" hangingPunct="0">
              <a:lnSpc>
                <a:spcPct val="90000"/>
              </a:lnSpc>
              <a:spcBef>
                <a:spcPct val="20000"/>
              </a:spcBef>
              <a:spcAft>
                <a:spcPct val="0"/>
              </a:spcAft>
              <a:buClrTx/>
              <a:buSzTx/>
              <a:buFontTx/>
              <a:buNone/>
              <a:tabLst/>
            </a:pPr>
            <a:endParaRPr kumimoji="0" lang="en-US" sz="2400" b="1" i="0" u="none" strike="noStrike" cap="none" normalizeH="0" baseline="0" smtClean="0">
              <a:ln>
                <a:noFill/>
              </a:ln>
              <a:solidFill>
                <a:schemeClr val="accent2"/>
              </a:solidFill>
              <a:effectLst/>
              <a:latin typeface="Times New Roman" pitchFamily="18" charset="0"/>
            </a:endParaRPr>
          </a:p>
        </p:txBody>
      </p:sp>
      <p:sp>
        <p:nvSpPr>
          <p:cNvPr id="4" name="Rectangle 3"/>
          <p:cNvSpPr/>
          <p:nvPr/>
        </p:nvSpPr>
        <p:spPr>
          <a:xfrm>
            <a:off x="3165642" y="2364771"/>
            <a:ext cx="1810111" cy="461665"/>
          </a:xfrm>
          <a:prstGeom prst="rect">
            <a:avLst/>
          </a:prstGeom>
        </p:spPr>
        <p:txBody>
          <a:bodyPr wrap="none">
            <a:spAutoFit/>
          </a:bodyPr>
          <a:lstStyle/>
          <a:p>
            <a:pPr algn="ctr">
              <a:defRPr/>
            </a:pPr>
            <a:r>
              <a:rPr lang="en-US" sz="2400" b="1" dirty="0">
                <a:cs typeface="Arial" charset="0"/>
              </a:rPr>
              <a:t>&gt;</a:t>
            </a:r>
            <a:r>
              <a:rPr lang="en-US" sz="2400" b="1" dirty="0" smtClean="0">
                <a:latin typeface="+mn-lt"/>
                <a:cs typeface="Arial" charset="0"/>
              </a:rPr>
              <a:t>$7.3 B FY16</a:t>
            </a:r>
            <a:endParaRPr lang="en-US" sz="2400" b="1" dirty="0">
              <a:latin typeface="+mn-lt"/>
              <a:cs typeface="Arial" charset="0"/>
            </a:endParaRPr>
          </a:p>
        </p:txBody>
      </p:sp>
      <p:sp>
        <p:nvSpPr>
          <p:cNvPr id="5" name="TextBox 4"/>
          <p:cNvSpPr txBox="1"/>
          <p:nvPr/>
        </p:nvSpPr>
        <p:spPr>
          <a:xfrm>
            <a:off x="4267200" y="914400"/>
            <a:ext cx="2224302" cy="369332"/>
          </a:xfrm>
          <a:prstGeom prst="rect">
            <a:avLst/>
          </a:prstGeom>
          <a:noFill/>
        </p:spPr>
        <p:txBody>
          <a:bodyPr wrap="square" rtlCol="0">
            <a:spAutoFit/>
          </a:bodyPr>
          <a:lstStyle/>
          <a:p>
            <a:r>
              <a:rPr lang="en-US" dirty="0" smtClean="0"/>
              <a:t>France </a:t>
            </a:r>
            <a:r>
              <a:rPr lang="en-US" dirty="0" err="1" smtClean="0"/>
              <a:t>Córdova</a:t>
            </a:r>
            <a:endParaRPr lang="en-US" dirty="0"/>
          </a:p>
        </p:txBody>
      </p:sp>
      <p:sp>
        <p:nvSpPr>
          <p:cNvPr id="6" name="TextBox 5"/>
          <p:cNvSpPr txBox="1"/>
          <p:nvPr/>
        </p:nvSpPr>
        <p:spPr>
          <a:xfrm>
            <a:off x="890046" y="6072964"/>
            <a:ext cx="2208753" cy="338554"/>
          </a:xfrm>
          <a:prstGeom prst="rect">
            <a:avLst/>
          </a:prstGeom>
          <a:noFill/>
        </p:spPr>
        <p:txBody>
          <a:bodyPr wrap="square" rtlCol="0">
            <a:spAutoFit/>
          </a:bodyPr>
          <a:lstStyle/>
          <a:p>
            <a:r>
              <a:rPr lang="en-US" sz="1600" dirty="0" smtClean="0">
                <a:solidFill>
                  <a:schemeClr val="bg1">
                    <a:lumMod val="95000"/>
                  </a:schemeClr>
                </a:solidFill>
                <a:latin typeface="+mn-lt"/>
              </a:rPr>
              <a:t>$1.35B</a:t>
            </a:r>
            <a:endParaRPr lang="en-US" sz="1600" dirty="0">
              <a:solidFill>
                <a:schemeClr val="bg1">
                  <a:lumMod val="95000"/>
                </a:schemeClr>
              </a:solidFill>
              <a:latin typeface="+mn-lt"/>
            </a:endParaRPr>
          </a:p>
        </p:txBody>
      </p:sp>
      <p:sp>
        <p:nvSpPr>
          <p:cNvPr id="48" name="TextBox 47"/>
          <p:cNvSpPr txBox="1"/>
          <p:nvPr/>
        </p:nvSpPr>
        <p:spPr>
          <a:xfrm>
            <a:off x="686847" y="4474938"/>
            <a:ext cx="1141953" cy="338554"/>
          </a:xfrm>
          <a:prstGeom prst="rect">
            <a:avLst/>
          </a:prstGeom>
          <a:noFill/>
        </p:spPr>
        <p:txBody>
          <a:bodyPr wrap="square" rtlCol="0">
            <a:spAutoFit/>
          </a:bodyPr>
          <a:lstStyle/>
          <a:p>
            <a:r>
              <a:rPr lang="en-US" sz="1600" dirty="0" smtClean="0">
                <a:solidFill>
                  <a:schemeClr val="bg1">
                    <a:lumMod val="95000"/>
                  </a:schemeClr>
                </a:solidFill>
                <a:latin typeface="+mn-lt"/>
              </a:rPr>
              <a:t>$724M</a:t>
            </a:r>
            <a:endParaRPr lang="en-US" sz="1600" dirty="0">
              <a:solidFill>
                <a:schemeClr val="bg1">
                  <a:lumMod val="95000"/>
                </a:schemeClr>
              </a:solidFill>
              <a:latin typeface="+mn-lt"/>
            </a:endParaRPr>
          </a:p>
        </p:txBody>
      </p:sp>
      <p:sp>
        <p:nvSpPr>
          <p:cNvPr id="49" name="TextBox 48"/>
          <p:cNvSpPr txBox="1"/>
          <p:nvPr/>
        </p:nvSpPr>
        <p:spPr>
          <a:xfrm>
            <a:off x="5243628" y="4487447"/>
            <a:ext cx="1141953" cy="338554"/>
          </a:xfrm>
          <a:prstGeom prst="rect">
            <a:avLst/>
          </a:prstGeom>
          <a:noFill/>
        </p:spPr>
        <p:txBody>
          <a:bodyPr wrap="square" rtlCol="0">
            <a:spAutoFit/>
          </a:bodyPr>
          <a:lstStyle/>
          <a:p>
            <a:r>
              <a:rPr lang="en-US" sz="1600" dirty="0" smtClean="0">
                <a:solidFill>
                  <a:schemeClr val="bg1">
                    <a:lumMod val="95000"/>
                  </a:schemeClr>
                </a:solidFill>
                <a:latin typeface="+mn-lt"/>
              </a:rPr>
              <a:t>$1.26B</a:t>
            </a:r>
            <a:endParaRPr lang="en-US" sz="1600" dirty="0">
              <a:solidFill>
                <a:schemeClr val="bg1">
                  <a:lumMod val="95000"/>
                </a:schemeClr>
              </a:solidFill>
              <a:latin typeface="+mn-lt"/>
            </a:endParaRPr>
          </a:p>
        </p:txBody>
      </p:sp>
      <p:sp>
        <p:nvSpPr>
          <p:cNvPr id="50" name="TextBox 49"/>
          <p:cNvSpPr txBox="1"/>
          <p:nvPr/>
        </p:nvSpPr>
        <p:spPr>
          <a:xfrm>
            <a:off x="3725333" y="4487447"/>
            <a:ext cx="1141953" cy="338554"/>
          </a:xfrm>
          <a:prstGeom prst="rect">
            <a:avLst/>
          </a:prstGeom>
          <a:noFill/>
        </p:spPr>
        <p:txBody>
          <a:bodyPr wrap="square" rtlCol="0">
            <a:spAutoFit/>
          </a:bodyPr>
          <a:lstStyle/>
          <a:p>
            <a:r>
              <a:rPr lang="en-US" sz="1600" dirty="0" smtClean="0">
                <a:solidFill>
                  <a:schemeClr val="bg1">
                    <a:lumMod val="95000"/>
                  </a:schemeClr>
                </a:solidFill>
              </a:rPr>
              <a:t>$916</a:t>
            </a:r>
            <a:r>
              <a:rPr lang="en-US" sz="1600" dirty="0" smtClean="0">
                <a:solidFill>
                  <a:schemeClr val="bg1">
                    <a:lumMod val="95000"/>
                  </a:schemeClr>
                </a:solidFill>
                <a:latin typeface="+mn-lt"/>
              </a:rPr>
              <a:t>M</a:t>
            </a:r>
            <a:endParaRPr lang="en-US" sz="1600" dirty="0">
              <a:solidFill>
                <a:schemeClr val="bg1">
                  <a:lumMod val="95000"/>
                </a:schemeClr>
              </a:solidFill>
              <a:latin typeface="+mn-lt"/>
            </a:endParaRPr>
          </a:p>
        </p:txBody>
      </p:sp>
      <p:sp>
        <p:nvSpPr>
          <p:cNvPr id="52" name="TextBox 51"/>
          <p:cNvSpPr txBox="1"/>
          <p:nvPr/>
        </p:nvSpPr>
        <p:spPr>
          <a:xfrm>
            <a:off x="2209800" y="4490537"/>
            <a:ext cx="1141953" cy="338554"/>
          </a:xfrm>
          <a:prstGeom prst="rect">
            <a:avLst/>
          </a:prstGeom>
          <a:noFill/>
        </p:spPr>
        <p:txBody>
          <a:bodyPr wrap="square" rtlCol="0">
            <a:spAutoFit/>
          </a:bodyPr>
          <a:lstStyle/>
          <a:p>
            <a:r>
              <a:rPr lang="en-US" sz="1600" dirty="0" smtClean="0">
                <a:solidFill>
                  <a:schemeClr val="bg1">
                    <a:lumMod val="95000"/>
                  </a:schemeClr>
                </a:solidFill>
                <a:latin typeface="+mn-lt"/>
              </a:rPr>
              <a:t>$935M</a:t>
            </a:r>
            <a:endParaRPr lang="en-US" sz="1600" dirty="0">
              <a:solidFill>
                <a:schemeClr val="bg1">
                  <a:lumMod val="95000"/>
                </a:schemeClr>
              </a:solidFill>
              <a:latin typeface="+mn-lt"/>
            </a:endParaRPr>
          </a:p>
        </p:txBody>
      </p:sp>
      <p:sp>
        <p:nvSpPr>
          <p:cNvPr id="54" name="TextBox 53"/>
          <p:cNvSpPr txBox="1"/>
          <p:nvPr/>
        </p:nvSpPr>
        <p:spPr>
          <a:xfrm>
            <a:off x="4104307" y="6086352"/>
            <a:ext cx="1141953" cy="338554"/>
          </a:xfrm>
          <a:prstGeom prst="rect">
            <a:avLst/>
          </a:prstGeom>
          <a:noFill/>
        </p:spPr>
        <p:txBody>
          <a:bodyPr wrap="square" rtlCol="0">
            <a:spAutoFit/>
          </a:bodyPr>
          <a:lstStyle/>
          <a:p>
            <a:r>
              <a:rPr lang="en-US" sz="1600" dirty="0" smtClean="0">
                <a:solidFill>
                  <a:schemeClr val="bg1">
                    <a:lumMod val="95000"/>
                  </a:schemeClr>
                </a:solidFill>
                <a:latin typeface="+mn-lt"/>
              </a:rPr>
              <a:t>$884M</a:t>
            </a:r>
            <a:endParaRPr lang="en-US" sz="1600" dirty="0">
              <a:solidFill>
                <a:schemeClr val="bg1">
                  <a:lumMod val="95000"/>
                </a:schemeClr>
              </a:solidFill>
              <a:latin typeface="+mn-lt"/>
            </a:endParaRPr>
          </a:p>
        </p:txBody>
      </p:sp>
      <p:sp>
        <p:nvSpPr>
          <p:cNvPr id="55" name="TextBox 54"/>
          <p:cNvSpPr txBox="1"/>
          <p:nvPr/>
        </p:nvSpPr>
        <p:spPr>
          <a:xfrm>
            <a:off x="2567043" y="6071026"/>
            <a:ext cx="1141953" cy="338554"/>
          </a:xfrm>
          <a:prstGeom prst="rect">
            <a:avLst/>
          </a:prstGeom>
          <a:noFill/>
        </p:spPr>
        <p:txBody>
          <a:bodyPr wrap="square" rtlCol="0">
            <a:spAutoFit/>
          </a:bodyPr>
          <a:lstStyle/>
          <a:p>
            <a:r>
              <a:rPr lang="en-US" sz="1600" dirty="0" smtClean="0">
                <a:solidFill>
                  <a:schemeClr val="bg1">
                    <a:lumMod val="95000"/>
                  </a:schemeClr>
                </a:solidFill>
                <a:latin typeface="+mn-lt"/>
              </a:rPr>
              <a:t>$272M</a:t>
            </a:r>
            <a:endParaRPr lang="en-US" sz="1600" dirty="0">
              <a:solidFill>
                <a:schemeClr val="bg1">
                  <a:lumMod val="95000"/>
                </a:schemeClr>
              </a:solidFill>
              <a:latin typeface="+mn-lt"/>
            </a:endParaRPr>
          </a:p>
        </p:txBody>
      </p:sp>
      <p:sp>
        <p:nvSpPr>
          <p:cNvPr id="56" name="TextBox 55"/>
          <p:cNvSpPr txBox="1"/>
          <p:nvPr/>
        </p:nvSpPr>
        <p:spPr>
          <a:xfrm>
            <a:off x="4495800" y="6623333"/>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916"/>
            <a:ext cx="8229600" cy="1143000"/>
          </a:xfrm>
        </p:spPr>
        <p:txBody>
          <a:bodyPr/>
          <a:lstStyle/>
          <a:p>
            <a:pPr algn="ctr"/>
            <a:r>
              <a:rPr lang="en-US" sz="3200" b="1" dirty="0" smtClean="0">
                <a:solidFill>
                  <a:schemeClr val="tx1"/>
                </a:solidFill>
                <a:latin typeface="+mj-lt"/>
              </a:rPr>
              <a:t>DMR – Looking Forward</a:t>
            </a:r>
            <a:endParaRPr lang="en-US" sz="3200" b="1" dirty="0">
              <a:solidFill>
                <a:schemeClr val="tx1"/>
              </a:solidFill>
              <a:latin typeface="+mj-lt"/>
            </a:endParaRPr>
          </a:p>
        </p:txBody>
      </p:sp>
      <p:sp>
        <p:nvSpPr>
          <p:cNvPr id="6" name="TextBox 5"/>
          <p:cNvSpPr txBox="1"/>
          <p:nvPr/>
        </p:nvSpPr>
        <p:spPr>
          <a:xfrm>
            <a:off x="3050072" y="1507172"/>
            <a:ext cx="2613856" cy="461665"/>
          </a:xfrm>
          <a:prstGeom prst="rect">
            <a:avLst/>
          </a:prstGeom>
          <a:noFill/>
        </p:spPr>
        <p:txBody>
          <a:bodyPr wrap="square" rtlCol="0">
            <a:spAutoFit/>
          </a:bodyPr>
          <a:lstStyle/>
          <a:p>
            <a:pPr algn="ctr"/>
            <a:r>
              <a:rPr lang="en-US" sz="2400" b="1" dirty="0" smtClean="0">
                <a:solidFill>
                  <a:srgbClr val="FF0000"/>
                </a:solidFill>
                <a:effectLst>
                  <a:outerShdw blurRad="38100" dist="38100" dir="2700000" algn="tl">
                    <a:srgbClr val="000000">
                      <a:alpha val="43137"/>
                    </a:srgbClr>
                  </a:outerShdw>
                </a:effectLst>
                <a:latin typeface="+mj-lt"/>
                <a:cs typeface="Arial" panose="020B0604020202020204" pitchFamily="34" charset="0"/>
              </a:rPr>
              <a:t>Quantum Leap</a:t>
            </a:r>
            <a:endParaRPr lang="en-US" sz="2400" b="1" dirty="0">
              <a:solidFill>
                <a:srgbClr val="FF0000"/>
              </a:solidFill>
              <a:effectLst>
                <a:outerShdw blurRad="38100" dist="38100" dir="2700000" algn="tl">
                  <a:srgbClr val="000000">
                    <a:alpha val="43137"/>
                  </a:srgbClr>
                </a:outerShdw>
              </a:effectLst>
              <a:latin typeface="+mj-lt"/>
              <a:cs typeface="Arial" panose="020B0604020202020204" pitchFamily="34" charset="0"/>
            </a:endParaRPr>
          </a:p>
        </p:txBody>
      </p:sp>
      <p:sp>
        <p:nvSpPr>
          <p:cNvPr id="7" name="TextBox 6"/>
          <p:cNvSpPr txBox="1"/>
          <p:nvPr/>
        </p:nvSpPr>
        <p:spPr>
          <a:xfrm>
            <a:off x="120564" y="3113378"/>
            <a:ext cx="2879558" cy="1015663"/>
          </a:xfrm>
          <a:prstGeom prst="rect">
            <a:avLst/>
          </a:prstGeom>
          <a:noFill/>
        </p:spPr>
        <p:txBody>
          <a:bodyPr wrap="square" rtlCol="0">
            <a:spAutoFit/>
          </a:bodyPr>
          <a:lstStyle/>
          <a:p>
            <a:r>
              <a:rPr lang="en-US" sz="2000" b="1" dirty="0" smtClean="0">
                <a:solidFill>
                  <a:srgbClr val="0070C0"/>
                </a:solidFill>
                <a:latin typeface="+mj-lt"/>
                <a:cs typeface="Arial" panose="020B0604020202020204" pitchFamily="34" charset="0"/>
              </a:rPr>
              <a:t>MGI &amp; Advanced Manufacturing Programs and Activities</a:t>
            </a:r>
            <a:endParaRPr lang="en-US" sz="2000" b="1" dirty="0">
              <a:solidFill>
                <a:srgbClr val="0070C0"/>
              </a:solidFill>
              <a:latin typeface="+mj-lt"/>
              <a:cs typeface="Arial" panose="020B0604020202020204" pitchFamily="34" charset="0"/>
            </a:endParaRPr>
          </a:p>
        </p:txBody>
      </p:sp>
      <p:sp>
        <p:nvSpPr>
          <p:cNvPr id="8" name="TextBox 7"/>
          <p:cNvSpPr txBox="1"/>
          <p:nvPr/>
        </p:nvSpPr>
        <p:spPr>
          <a:xfrm>
            <a:off x="5665841" y="3965539"/>
            <a:ext cx="3604971" cy="707886"/>
          </a:xfrm>
          <a:prstGeom prst="rect">
            <a:avLst/>
          </a:prstGeom>
          <a:noFill/>
        </p:spPr>
        <p:txBody>
          <a:bodyPr wrap="square" rtlCol="0">
            <a:spAutoFit/>
          </a:bodyPr>
          <a:lstStyle/>
          <a:p>
            <a:pPr algn="ctr"/>
            <a:r>
              <a:rPr lang="en-US" sz="2000" b="1" dirty="0" smtClean="0">
                <a:solidFill>
                  <a:srgbClr val="0070C0"/>
                </a:solidFill>
                <a:latin typeface="+mj-lt"/>
                <a:cs typeface="Arial" panose="020B0604020202020204" pitchFamily="34" charset="0"/>
              </a:rPr>
              <a:t>Cyberinfrastructure and Data-Driven Materials Research</a:t>
            </a:r>
            <a:endParaRPr lang="en-US" sz="2000" b="1" dirty="0">
              <a:solidFill>
                <a:srgbClr val="0070C0"/>
              </a:solidFill>
              <a:latin typeface="+mj-lt"/>
              <a:cs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08" y="4073419"/>
            <a:ext cx="584993" cy="82296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60" y="4064729"/>
            <a:ext cx="685630" cy="822960"/>
          </a:xfrm>
          <a:prstGeom prst="rect">
            <a:avLst/>
          </a:prstGeom>
        </p:spPr>
      </p:pic>
      <p:sp>
        <p:nvSpPr>
          <p:cNvPr id="19" name="TextBox 18"/>
          <p:cNvSpPr txBox="1"/>
          <p:nvPr/>
        </p:nvSpPr>
        <p:spPr>
          <a:xfrm>
            <a:off x="125002" y="4887689"/>
            <a:ext cx="1058779" cy="523220"/>
          </a:xfrm>
          <a:prstGeom prst="rect">
            <a:avLst/>
          </a:prstGeom>
          <a:noFill/>
        </p:spPr>
        <p:txBody>
          <a:bodyPr wrap="square" rtlCol="0">
            <a:spAutoFit/>
          </a:bodyPr>
          <a:lstStyle/>
          <a:p>
            <a:pPr algn="ctr"/>
            <a:r>
              <a:rPr lang="en-US" sz="1400" b="1" dirty="0" smtClean="0">
                <a:latin typeface="+mj-lt"/>
                <a:cs typeface="Arial" panose="020B0604020202020204" pitchFamily="34" charset="0"/>
              </a:rPr>
              <a:t>John Schlueter</a:t>
            </a:r>
            <a:endParaRPr lang="en-US" sz="1400" b="1" dirty="0">
              <a:latin typeface="+mj-lt"/>
              <a:cs typeface="Arial" panose="020B0604020202020204" pitchFamily="34" charset="0"/>
            </a:endParaRPr>
          </a:p>
        </p:txBody>
      </p:sp>
      <p:sp>
        <p:nvSpPr>
          <p:cNvPr id="20" name="TextBox 19"/>
          <p:cNvSpPr txBox="1"/>
          <p:nvPr/>
        </p:nvSpPr>
        <p:spPr>
          <a:xfrm>
            <a:off x="1013979" y="4887689"/>
            <a:ext cx="1100040" cy="523220"/>
          </a:xfrm>
          <a:prstGeom prst="rect">
            <a:avLst/>
          </a:prstGeom>
          <a:noFill/>
        </p:spPr>
        <p:txBody>
          <a:bodyPr wrap="square" rtlCol="0">
            <a:spAutoFit/>
          </a:bodyPr>
          <a:lstStyle/>
          <a:p>
            <a:r>
              <a:rPr lang="en-US" sz="1400" b="1" dirty="0" smtClean="0">
                <a:latin typeface="+mj-lt"/>
                <a:cs typeface="Arial" panose="020B0604020202020204" pitchFamily="34" charset="0"/>
              </a:rPr>
              <a:t>Susan Dexheimer</a:t>
            </a:r>
            <a:endParaRPr lang="en-US" sz="1400" b="1" dirty="0">
              <a:latin typeface="+mj-lt"/>
              <a:cs typeface="Arial" panose="020B0604020202020204" pitchFamily="34" charset="0"/>
            </a:endParaRPr>
          </a:p>
        </p:txBody>
      </p:sp>
      <p:grpSp>
        <p:nvGrpSpPr>
          <p:cNvPr id="14" name="Group 13"/>
          <p:cNvGrpSpPr/>
          <p:nvPr/>
        </p:nvGrpSpPr>
        <p:grpSpPr>
          <a:xfrm>
            <a:off x="6702795" y="4593555"/>
            <a:ext cx="2203828" cy="1400877"/>
            <a:chOff x="6824868" y="4334569"/>
            <a:chExt cx="2203828" cy="1400877"/>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3868" y="4343400"/>
              <a:ext cx="622628" cy="9144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052" y="4334569"/>
              <a:ext cx="581890" cy="914400"/>
            </a:xfrm>
            <a:prstGeom prst="rect">
              <a:avLst/>
            </a:prstGeom>
          </p:spPr>
        </p:pic>
        <p:sp>
          <p:nvSpPr>
            <p:cNvPr id="21" name="TextBox 20"/>
            <p:cNvSpPr txBox="1"/>
            <p:nvPr/>
          </p:nvSpPr>
          <p:spPr>
            <a:xfrm>
              <a:off x="6824868" y="5219940"/>
              <a:ext cx="1058779" cy="307777"/>
            </a:xfrm>
            <a:prstGeom prst="rect">
              <a:avLst/>
            </a:prstGeom>
            <a:noFill/>
          </p:spPr>
          <p:txBody>
            <a:bodyPr wrap="square" rtlCol="0">
              <a:spAutoFit/>
            </a:bodyPr>
            <a:lstStyle/>
            <a:p>
              <a:r>
                <a:rPr lang="en-US" sz="1400" b="1" dirty="0" smtClean="0">
                  <a:latin typeface="+mj-lt"/>
                  <a:cs typeface="Arial" panose="020B0604020202020204" pitchFamily="34" charset="0"/>
                </a:rPr>
                <a:t>Daryl Hess</a:t>
              </a:r>
              <a:endParaRPr lang="en-US" sz="1400" b="1" dirty="0">
                <a:latin typeface="+mj-lt"/>
                <a:cs typeface="Arial" panose="020B0604020202020204" pitchFamily="34" charset="0"/>
              </a:endParaRPr>
            </a:p>
          </p:txBody>
        </p:sp>
        <p:sp>
          <p:nvSpPr>
            <p:cNvPr id="22" name="TextBox 21"/>
            <p:cNvSpPr txBox="1"/>
            <p:nvPr/>
          </p:nvSpPr>
          <p:spPr>
            <a:xfrm>
              <a:off x="7734052" y="5212226"/>
              <a:ext cx="1294644" cy="523220"/>
            </a:xfrm>
            <a:prstGeom prst="rect">
              <a:avLst/>
            </a:prstGeom>
            <a:noFill/>
          </p:spPr>
          <p:txBody>
            <a:bodyPr wrap="square" rtlCol="0">
              <a:spAutoFit/>
            </a:bodyPr>
            <a:lstStyle/>
            <a:p>
              <a:r>
                <a:rPr lang="en-US" sz="1400" b="1" dirty="0" smtClean="0">
                  <a:latin typeface="+mj-lt"/>
                  <a:cs typeface="Arial" panose="020B0604020202020204" pitchFamily="34" charset="0"/>
                </a:rPr>
                <a:t>Alex Klironomos</a:t>
              </a:r>
              <a:endParaRPr lang="en-US" sz="1400" b="1" dirty="0">
                <a:latin typeface="+mj-lt"/>
                <a:cs typeface="Arial" panose="020B0604020202020204" pitchFamily="34" charset="0"/>
              </a:endParaRPr>
            </a:p>
          </p:txBody>
        </p:sp>
      </p:grpSp>
      <p:sp>
        <p:nvSpPr>
          <p:cNvPr id="23" name="TextBox 22"/>
          <p:cNvSpPr txBox="1"/>
          <p:nvPr/>
        </p:nvSpPr>
        <p:spPr>
          <a:xfrm>
            <a:off x="6084132" y="1274737"/>
            <a:ext cx="2944730" cy="707886"/>
          </a:xfrm>
          <a:prstGeom prst="rect">
            <a:avLst/>
          </a:prstGeom>
          <a:noFill/>
        </p:spPr>
        <p:txBody>
          <a:bodyPr wrap="square" rtlCol="0">
            <a:spAutoFit/>
          </a:bodyPr>
          <a:lstStyle/>
          <a:p>
            <a:pPr algn="ctr"/>
            <a:r>
              <a:rPr lang="en-US" sz="2000" b="1" dirty="0" smtClean="0">
                <a:solidFill>
                  <a:srgbClr val="0070C0"/>
                </a:solidFill>
                <a:latin typeface="+mj-lt"/>
                <a:cs typeface="Arial" panose="020B0604020202020204" pitchFamily="34" charset="0"/>
              </a:rPr>
              <a:t>Materials Information Platforms</a:t>
            </a:r>
            <a:endParaRPr lang="en-US" sz="2000" b="1" dirty="0">
              <a:solidFill>
                <a:srgbClr val="0070C0"/>
              </a:solidFill>
              <a:latin typeface="+mj-lt"/>
              <a:cs typeface="Arial" panose="020B0604020202020204" pitchFamily="34" charset="0"/>
            </a:endParaRP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6137" y="1943977"/>
            <a:ext cx="762190" cy="1005840"/>
          </a:xfrm>
          <a:prstGeom prst="rect">
            <a:avLst/>
          </a:prstGeom>
        </p:spPr>
      </p:pic>
      <p:sp>
        <p:nvSpPr>
          <p:cNvPr id="25" name="TextBox 24"/>
          <p:cNvSpPr txBox="1"/>
          <p:nvPr/>
        </p:nvSpPr>
        <p:spPr>
          <a:xfrm>
            <a:off x="6702795" y="2902565"/>
            <a:ext cx="765532" cy="523220"/>
          </a:xfrm>
          <a:prstGeom prst="rect">
            <a:avLst/>
          </a:prstGeom>
          <a:noFill/>
        </p:spPr>
        <p:txBody>
          <a:bodyPr wrap="square" rtlCol="0">
            <a:spAutoFit/>
          </a:bodyPr>
          <a:lstStyle/>
          <a:p>
            <a:pPr algn="ctr"/>
            <a:r>
              <a:rPr lang="en-US" sz="1400" b="1" dirty="0" smtClean="0">
                <a:latin typeface="+mj-lt"/>
                <a:cs typeface="Arial" panose="020B0604020202020204" pitchFamily="34" charset="0"/>
              </a:rPr>
              <a:t>Charles Ying</a:t>
            </a:r>
            <a:endParaRPr lang="en-US" sz="1400" b="1" dirty="0">
              <a:latin typeface="+mj-lt"/>
              <a:cs typeface="Arial" panose="020B0604020202020204" pitchFamily="34" charset="0"/>
            </a:endParaRPr>
          </a:p>
        </p:txBody>
      </p:sp>
      <p:grpSp>
        <p:nvGrpSpPr>
          <p:cNvPr id="5" name="Group 4"/>
          <p:cNvGrpSpPr/>
          <p:nvPr/>
        </p:nvGrpSpPr>
        <p:grpSpPr>
          <a:xfrm>
            <a:off x="-50227" y="1031449"/>
            <a:ext cx="2613856" cy="1998878"/>
            <a:chOff x="-57555" y="1315926"/>
            <a:chExt cx="2613856" cy="1998878"/>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558" y="1966649"/>
              <a:ext cx="561107" cy="82296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0494" y="2006122"/>
              <a:ext cx="523701" cy="822960"/>
            </a:xfrm>
            <a:prstGeom prst="rect">
              <a:avLst/>
            </a:prstGeom>
          </p:spPr>
        </p:pic>
        <p:sp>
          <p:nvSpPr>
            <p:cNvPr id="16" name="TextBox 15"/>
            <p:cNvSpPr txBox="1"/>
            <p:nvPr/>
          </p:nvSpPr>
          <p:spPr>
            <a:xfrm>
              <a:off x="383565" y="2767071"/>
              <a:ext cx="1058779" cy="523220"/>
            </a:xfrm>
            <a:prstGeom prst="rect">
              <a:avLst/>
            </a:prstGeom>
            <a:noFill/>
          </p:spPr>
          <p:txBody>
            <a:bodyPr wrap="square" rtlCol="0">
              <a:spAutoFit/>
            </a:bodyPr>
            <a:lstStyle/>
            <a:p>
              <a:r>
                <a:rPr lang="en-US" sz="1400" b="1" dirty="0" smtClean="0">
                  <a:latin typeface="+mj-lt"/>
                  <a:cs typeface="Arial" panose="020B0604020202020204" pitchFamily="34" charset="0"/>
                </a:rPr>
                <a:t>Andy Lovinger</a:t>
              </a:r>
              <a:endParaRPr lang="en-US" sz="1400" b="1" dirty="0">
                <a:latin typeface="+mj-lt"/>
                <a:cs typeface="Arial" panose="020B0604020202020204" pitchFamily="34" charset="0"/>
              </a:endParaRPr>
            </a:p>
          </p:txBody>
        </p:sp>
        <p:sp>
          <p:nvSpPr>
            <p:cNvPr id="18" name="TextBox 17"/>
            <p:cNvSpPr txBox="1"/>
            <p:nvPr/>
          </p:nvSpPr>
          <p:spPr>
            <a:xfrm>
              <a:off x="1071640" y="2791584"/>
              <a:ext cx="1294644" cy="523220"/>
            </a:xfrm>
            <a:prstGeom prst="rect">
              <a:avLst/>
            </a:prstGeom>
            <a:noFill/>
          </p:spPr>
          <p:txBody>
            <a:bodyPr wrap="square" rtlCol="0">
              <a:spAutoFit/>
            </a:bodyPr>
            <a:lstStyle/>
            <a:p>
              <a:r>
                <a:rPr lang="en-US" sz="1400" b="1" dirty="0" smtClean="0">
                  <a:latin typeface="+mj-lt"/>
                  <a:cs typeface="Arial" panose="020B0604020202020204" pitchFamily="34" charset="0"/>
                </a:rPr>
                <a:t>Alex Klironomos</a:t>
              </a:r>
              <a:endParaRPr lang="en-US" sz="1400" b="1" dirty="0">
                <a:latin typeface="+mj-lt"/>
                <a:cs typeface="Arial" panose="020B0604020202020204" pitchFamily="34" charset="0"/>
              </a:endParaRPr>
            </a:p>
          </p:txBody>
        </p:sp>
        <p:sp>
          <p:nvSpPr>
            <p:cNvPr id="35" name="TextBox 34"/>
            <p:cNvSpPr txBox="1"/>
            <p:nvPr/>
          </p:nvSpPr>
          <p:spPr>
            <a:xfrm>
              <a:off x="-57555" y="1315926"/>
              <a:ext cx="2613856" cy="707886"/>
            </a:xfrm>
            <a:prstGeom prst="rect">
              <a:avLst/>
            </a:prstGeom>
            <a:noFill/>
          </p:spPr>
          <p:txBody>
            <a:bodyPr wrap="square" rtlCol="0">
              <a:spAutoFit/>
            </a:bodyPr>
            <a:lstStyle/>
            <a:p>
              <a:pPr algn="ctr"/>
              <a:r>
                <a:rPr lang="en-US" sz="2000" b="1" dirty="0" smtClean="0">
                  <a:solidFill>
                    <a:srgbClr val="0070C0"/>
                  </a:solidFill>
                  <a:latin typeface="+mj-lt"/>
                  <a:cs typeface="Arial" panose="020B0604020202020204" pitchFamily="34" charset="0"/>
                </a:rPr>
                <a:t>Sustainable Material  Development</a:t>
              </a:r>
              <a:endParaRPr lang="en-US" sz="2000" b="1" dirty="0">
                <a:solidFill>
                  <a:srgbClr val="0070C0"/>
                </a:solidFill>
                <a:latin typeface="+mj-lt"/>
                <a:cs typeface="Arial" panose="020B0604020202020204" pitchFamily="34" charset="0"/>
              </a:endParaRPr>
            </a:p>
          </p:txBody>
        </p:sp>
      </p:gr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8723" y="2288507"/>
            <a:ext cx="622628" cy="914400"/>
          </a:xfrm>
          <a:prstGeom prst="rect">
            <a:avLst/>
          </a:prstGeom>
        </p:spPr>
      </p:pic>
      <p:sp>
        <p:nvSpPr>
          <p:cNvPr id="37" name="TextBox 36"/>
          <p:cNvSpPr txBox="1"/>
          <p:nvPr/>
        </p:nvSpPr>
        <p:spPr>
          <a:xfrm>
            <a:off x="2808541" y="3224580"/>
            <a:ext cx="1058779" cy="307777"/>
          </a:xfrm>
          <a:prstGeom prst="rect">
            <a:avLst/>
          </a:prstGeom>
          <a:noFill/>
        </p:spPr>
        <p:txBody>
          <a:bodyPr wrap="square" rtlCol="0">
            <a:spAutoFit/>
          </a:bodyPr>
          <a:lstStyle/>
          <a:p>
            <a:r>
              <a:rPr lang="en-US" sz="1400" b="1" dirty="0" smtClean="0">
                <a:latin typeface="+mj-lt"/>
                <a:cs typeface="Arial" panose="020B0604020202020204" pitchFamily="34" charset="0"/>
              </a:rPr>
              <a:t>Daryl Hess</a:t>
            </a:r>
            <a:endParaRPr lang="en-US" sz="1400" b="1" dirty="0">
              <a:latin typeface="+mj-lt"/>
              <a:cs typeface="Arial" panose="020B0604020202020204" pitchFamily="34" charset="0"/>
            </a:endParaRP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81390" y="1981200"/>
            <a:ext cx="651351" cy="914400"/>
          </a:xfrm>
          <a:prstGeom prst="rect">
            <a:avLst/>
          </a:prstGeom>
          <a:solidFill>
            <a:schemeClr val="bg2"/>
          </a:solidFill>
        </p:spPr>
      </p:pic>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0260" y="2374446"/>
            <a:ext cx="761811" cy="914400"/>
          </a:xfrm>
          <a:prstGeom prst="rect">
            <a:avLst/>
          </a:prstGeom>
          <a:solidFill>
            <a:schemeClr val="bg2"/>
          </a:solidFill>
        </p:spPr>
      </p:pic>
      <p:sp>
        <p:nvSpPr>
          <p:cNvPr id="41" name="Rectangle 40"/>
          <p:cNvSpPr/>
          <p:nvPr/>
        </p:nvSpPr>
        <p:spPr>
          <a:xfrm>
            <a:off x="3545760" y="2832553"/>
            <a:ext cx="1451242" cy="523220"/>
          </a:xfrm>
          <a:prstGeom prst="rect">
            <a:avLst/>
          </a:prstGeom>
          <a:noFill/>
        </p:spPr>
        <p:txBody>
          <a:bodyPr wrap="square">
            <a:spAutoFit/>
          </a:bodyPr>
          <a:lstStyle/>
          <a:p>
            <a:pPr algn="ctr"/>
            <a:r>
              <a:rPr lang="en-US" sz="1400" b="1" dirty="0">
                <a:latin typeface="+mj-lt"/>
              </a:rPr>
              <a:t>Tomasz Durakiewicz</a:t>
            </a:r>
          </a:p>
        </p:txBody>
      </p:sp>
      <p:sp>
        <p:nvSpPr>
          <p:cNvPr id="42" name="TextBox 41"/>
          <p:cNvSpPr txBox="1"/>
          <p:nvPr/>
        </p:nvSpPr>
        <p:spPr>
          <a:xfrm>
            <a:off x="4694931" y="3211641"/>
            <a:ext cx="1172467" cy="523220"/>
          </a:xfrm>
          <a:prstGeom prst="rect">
            <a:avLst/>
          </a:prstGeom>
          <a:noFill/>
        </p:spPr>
        <p:txBody>
          <a:bodyPr wrap="square" rtlCol="0">
            <a:spAutoFit/>
          </a:bodyPr>
          <a:lstStyle/>
          <a:p>
            <a:pPr algn="ctr"/>
            <a:r>
              <a:rPr lang="en-US" sz="1400" b="1" dirty="0" smtClean="0">
                <a:latin typeface="+mj-lt"/>
              </a:rPr>
              <a:t>Susan Dexheimer</a:t>
            </a:r>
            <a:endParaRPr lang="en-US" sz="1400" b="1" dirty="0">
              <a:latin typeface="+mj-lt"/>
            </a:endParaRPr>
          </a:p>
        </p:txBody>
      </p:sp>
      <p:pic>
        <p:nvPicPr>
          <p:cNvPr id="47" name="Picture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87708" y="3687986"/>
            <a:ext cx="597159" cy="914400"/>
          </a:xfrm>
          <a:prstGeom prst="rect">
            <a:avLst/>
          </a:prstGeom>
        </p:spPr>
      </p:pic>
      <p:sp>
        <p:nvSpPr>
          <p:cNvPr id="48" name="TextBox 47"/>
          <p:cNvSpPr txBox="1"/>
          <p:nvPr/>
        </p:nvSpPr>
        <p:spPr>
          <a:xfrm>
            <a:off x="3409402" y="4545538"/>
            <a:ext cx="1058779" cy="523220"/>
          </a:xfrm>
          <a:prstGeom prst="rect">
            <a:avLst/>
          </a:prstGeom>
          <a:noFill/>
        </p:spPr>
        <p:txBody>
          <a:bodyPr wrap="square" rtlCol="0">
            <a:spAutoFit/>
          </a:bodyPr>
          <a:lstStyle/>
          <a:p>
            <a:r>
              <a:rPr lang="en-US" sz="1400" b="1" dirty="0" smtClean="0">
                <a:latin typeface="+mj-lt"/>
                <a:cs typeface="Arial" panose="020B0604020202020204" pitchFamily="34" charset="0"/>
              </a:rPr>
              <a:t>Miriam Deutsch</a:t>
            </a:r>
            <a:endParaRPr lang="en-US" sz="1400" b="1" dirty="0">
              <a:latin typeface="+mj-lt"/>
              <a:cs typeface="Arial" panose="020B0604020202020204" pitchFamily="34" charset="0"/>
            </a:endParaRPr>
          </a:p>
        </p:txBody>
      </p:sp>
      <p:sp>
        <p:nvSpPr>
          <p:cNvPr id="31" name="TextBox 30"/>
          <p:cNvSpPr txBox="1"/>
          <p:nvPr/>
        </p:nvSpPr>
        <p:spPr>
          <a:xfrm>
            <a:off x="4871056" y="6614868"/>
            <a:ext cx="6096000" cy="276999"/>
          </a:xfrm>
          <a:prstGeom prst="rect">
            <a:avLst/>
          </a:prstGeom>
          <a:noFill/>
        </p:spPr>
        <p:txBody>
          <a:bodyPr wrap="square" rtlCol="0">
            <a:spAutoFit/>
          </a:bodyPr>
          <a:lstStyle/>
          <a:p>
            <a:r>
              <a:rPr lang="en-US" sz="1200" i="1" dirty="0">
                <a:solidFill>
                  <a:schemeClr val="bg1">
                    <a:lumMod val="95000"/>
                  </a:schemeClr>
                </a:solidFill>
                <a:latin typeface="+mj-lt"/>
                <a:cs typeface="Arial" panose="020B0604020202020204" pitchFamily="34" charset="0"/>
              </a:rPr>
              <a:t>National Academies’ </a:t>
            </a:r>
            <a:r>
              <a:rPr lang="en-US" sz="1200" i="1" dirty="0" smtClean="0">
                <a:solidFill>
                  <a:schemeClr val="bg1">
                    <a:lumMod val="95000"/>
                  </a:schemeClr>
                </a:solidFill>
                <a:latin typeface="+mj-lt"/>
                <a:cs typeface="Arial" panose="020B0604020202020204" pitchFamily="34" charset="0"/>
              </a:rPr>
              <a:t>CMMR Committee Meeting March 6-7, 2017</a:t>
            </a:r>
            <a:endParaRPr lang="en-US" sz="1200" i="1" dirty="0">
              <a:solidFill>
                <a:schemeClr val="bg1">
                  <a:lumMod val="95000"/>
                </a:schemeClr>
              </a:solidFill>
              <a:latin typeface="+mj-lt"/>
              <a:cs typeface="Arial" panose="020B0604020202020204" pitchFamily="34" charset="0"/>
            </a:endParaRPr>
          </a:p>
        </p:txBody>
      </p:sp>
      <p:sp>
        <p:nvSpPr>
          <p:cNvPr id="4" name="TextBox 3"/>
          <p:cNvSpPr txBox="1"/>
          <p:nvPr/>
        </p:nvSpPr>
        <p:spPr>
          <a:xfrm>
            <a:off x="7497311" y="2154594"/>
            <a:ext cx="1502566" cy="646331"/>
          </a:xfrm>
          <a:prstGeom prst="rect">
            <a:avLst/>
          </a:prstGeom>
          <a:noFill/>
        </p:spPr>
        <p:txBody>
          <a:bodyPr wrap="square" rtlCol="0">
            <a:spAutoFit/>
          </a:bodyPr>
          <a:lstStyle/>
          <a:p>
            <a:r>
              <a:rPr lang="en-US" dirty="0" smtClean="0"/>
              <a:t>Soft matter/ biomaterials?</a:t>
            </a:r>
            <a:endParaRPr lang="en-US" dirty="0"/>
          </a:p>
        </p:txBody>
      </p:sp>
      <p:pic>
        <p:nvPicPr>
          <p:cNvPr id="38" name="Picture 1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764" t="5427" r="13096" b="32597"/>
          <a:stretch/>
        </p:blipFill>
        <p:spPr bwMode="auto">
          <a:xfrm>
            <a:off x="4239548" y="3675007"/>
            <a:ext cx="767104" cy="100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4139408" y="4613193"/>
            <a:ext cx="1022798" cy="523220"/>
          </a:xfrm>
          <a:prstGeom prst="rect">
            <a:avLst/>
          </a:prstGeom>
          <a:noFill/>
        </p:spPr>
        <p:txBody>
          <a:bodyPr wrap="square" rtlCol="0">
            <a:spAutoFit/>
          </a:bodyPr>
          <a:lstStyle/>
          <a:p>
            <a:pPr algn="ctr"/>
            <a:r>
              <a:rPr lang="en-US" sz="1400" b="1" dirty="0" smtClean="0"/>
              <a:t>Tania </a:t>
            </a:r>
            <a:r>
              <a:rPr lang="en-US" sz="1400" b="1" dirty="0" err="1" smtClean="0"/>
              <a:t>Paskova</a:t>
            </a:r>
            <a:endParaRPr lang="en-US" sz="1400" b="1" dirty="0"/>
          </a:p>
        </p:txBody>
      </p:sp>
    </p:spTree>
    <p:extLst>
      <p:ext uri="{BB962C8B-B14F-4D97-AF65-F5344CB8AC3E}">
        <p14:creationId xmlns:p14="http://schemas.microsoft.com/office/powerpoint/2010/main" val="29697591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174" y="0"/>
            <a:ext cx="8063426" cy="928255"/>
          </a:xfrm>
        </p:spPr>
        <p:txBody>
          <a:bodyPr>
            <a:normAutofit/>
          </a:bodyPr>
          <a:lstStyle/>
          <a:p>
            <a:pPr algn="ctr"/>
            <a:r>
              <a:rPr lang="en-US" dirty="0" smtClean="0">
                <a:latin typeface="Times New Roman" panose="02020603050405020304" pitchFamily="18" charset="0"/>
                <a:cs typeface="Times New Roman" panose="02020603050405020304" pitchFamily="18" charset="0"/>
              </a:rPr>
              <a:t>MGI: Key Challenges</a:t>
            </a:r>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405487" y="6513015"/>
            <a:ext cx="2319296" cy="307777"/>
          </a:xfrm>
          <a:prstGeom prst="rect">
            <a:avLst/>
          </a:prstGeom>
        </p:spPr>
        <p:txBody>
          <a:bodyPr wrap="square">
            <a:spAutoFit/>
          </a:bodyPr>
          <a:lstStyle/>
          <a:p>
            <a:pPr algn="r"/>
            <a:r>
              <a:rPr lang="en-US" sz="1400" dirty="0" smtClean="0">
                <a:solidFill>
                  <a:srgbClr val="08018D"/>
                </a:solidFill>
              </a:rPr>
              <a:t>www.whitehouse.gov/mgi</a:t>
            </a:r>
          </a:p>
        </p:txBody>
      </p:sp>
      <p:pic>
        <p:nvPicPr>
          <p:cNvPr id="7" name="Picture 6"/>
          <p:cNvPicPr>
            <a:picLocks noChangeAspect="1"/>
          </p:cNvPicPr>
          <p:nvPr/>
        </p:nvPicPr>
        <p:blipFill>
          <a:blip r:embed="rId2"/>
          <a:stretch>
            <a:fillRect/>
          </a:stretch>
        </p:blipFill>
        <p:spPr>
          <a:xfrm>
            <a:off x="3276077" y="3229133"/>
            <a:ext cx="2408316" cy="3200400"/>
          </a:xfrm>
          <a:prstGeom prst="rect">
            <a:avLst/>
          </a:prstGeom>
        </p:spPr>
      </p:pic>
      <p:pic>
        <p:nvPicPr>
          <p:cNvPr id="8" name="Picture 7"/>
          <p:cNvPicPr>
            <a:picLocks noChangeAspect="1"/>
          </p:cNvPicPr>
          <p:nvPr/>
        </p:nvPicPr>
        <p:blipFill>
          <a:blip r:embed="rId3"/>
          <a:stretch>
            <a:fillRect/>
          </a:stretch>
        </p:blipFill>
        <p:spPr>
          <a:xfrm>
            <a:off x="405487" y="3229133"/>
            <a:ext cx="2484504" cy="3200400"/>
          </a:xfrm>
          <a:prstGeom prst="rect">
            <a:avLst/>
          </a:prstGeom>
        </p:spPr>
      </p:pic>
      <p:sp>
        <p:nvSpPr>
          <p:cNvPr id="9" name="TextBox 8"/>
          <p:cNvSpPr txBox="1"/>
          <p:nvPr/>
        </p:nvSpPr>
        <p:spPr>
          <a:xfrm>
            <a:off x="242645" y="960400"/>
            <a:ext cx="7590342" cy="19389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174625" indent="-174625" algn="l" rtl="0" latinLnBrk="1" hangingPunct="0">
              <a:buFont typeface="Arial" panose="020B0604020202020204" pitchFamily="34" charset="0"/>
              <a:buChar char="•"/>
            </a:pPr>
            <a:r>
              <a:rPr kumimoji="0" lang="en-US" sz="2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Helvetica"/>
              </a:rPr>
              <a:t>Leading</a:t>
            </a:r>
            <a:r>
              <a:rPr kumimoji="0" lang="en-US" sz="2000" b="0" i="0" u="none" strike="noStrike" cap="none" spc="0" normalizeH="0" dirty="0" smtClean="0">
                <a:ln>
                  <a:noFill/>
                </a:ln>
                <a:solidFill>
                  <a:srgbClr val="000000"/>
                </a:solidFill>
                <a:effectLst/>
                <a:uFillTx/>
                <a:latin typeface="Times New Roman" panose="02020603050405020304" pitchFamily="18" charset="0"/>
                <a:cs typeface="Times New Roman" panose="02020603050405020304" pitchFamily="18" charset="0"/>
                <a:sym typeface="Helvetica"/>
              </a:rPr>
              <a:t> a culture shift in materials research to encourage an integrated team approach.</a:t>
            </a:r>
          </a:p>
          <a:p>
            <a:pPr marL="174625" lvl="2" indent="-174625" algn="l" rtl="0" latinLnBrk="1" hangingPunct="0">
              <a:buFont typeface="Arial" panose="020B0604020202020204" pitchFamily="34" charset="0"/>
              <a:buChar char="•"/>
            </a:pPr>
            <a:r>
              <a:rPr lang="en-US" sz="2000" baseline="0" dirty="0" smtClean="0">
                <a:solidFill>
                  <a:srgbClr val="000000"/>
                </a:solidFill>
                <a:latin typeface="Times New Roman" panose="02020603050405020304" pitchFamily="18" charset="0"/>
                <a:cs typeface="Times New Roman" panose="02020603050405020304" pitchFamily="18" charset="0"/>
              </a:rPr>
              <a:t>Integrating experiment, computation, and theory.</a:t>
            </a:r>
          </a:p>
          <a:p>
            <a:pPr marL="174625" lvl="2" indent="-174625" algn="l" rtl="0" latinLnBrk="1" hangingPunct="0">
              <a:buFont typeface="Arial" panose="020B0604020202020204" pitchFamily="34" charset="0"/>
              <a:buChar char="•"/>
            </a:pPr>
            <a:r>
              <a:rPr kumimoji="0" lang="en-US" sz="2000" b="0" i="0" u="none" strike="noStrike" cap="none" spc="0" normalizeH="0" dirty="0" smtClean="0">
                <a:ln>
                  <a:noFill/>
                </a:ln>
                <a:solidFill>
                  <a:srgbClr val="000000"/>
                </a:solidFill>
                <a:effectLst/>
                <a:uFillTx/>
                <a:latin typeface="Times New Roman" panose="02020603050405020304" pitchFamily="18" charset="0"/>
                <a:cs typeface="Times New Roman" panose="02020603050405020304" pitchFamily="18" charset="0"/>
                <a:sym typeface="Helvetica"/>
              </a:rPr>
              <a:t>Making digital </a:t>
            </a:r>
            <a:r>
              <a:rPr kumimoji="0" lang="en-US" sz="2000" b="1" i="0" u="none" strike="noStrike" cap="none" spc="0" normalizeH="0" dirty="0" smtClean="0">
                <a:ln>
                  <a:noFill/>
                </a:ln>
                <a:solidFill>
                  <a:srgbClr val="FF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Helvetica"/>
              </a:rPr>
              <a:t>data</a:t>
            </a:r>
            <a:r>
              <a:rPr kumimoji="0" lang="en-US" sz="2000" b="0" i="0" u="none" strike="noStrike" cap="none" spc="0" normalizeH="0" dirty="0" smtClean="0">
                <a:ln>
                  <a:noFill/>
                </a:ln>
                <a:solidFill>
                  <a:srgbClr val="000000"/>
                </a:solidFill>
                <a:effectLst/>
                <a:uFillTx/>
                <a:latin typeface="Times New Roman" panose="02020603050405020304" pitchFamily="18" charset="0"/>
                <a:cs typeface="Times New Roman" panose="02020603050405020304" pitchFamily="18" charset="0"/>
                <a:sym typeface="Helvetica"/>
              </a:rPr>
              <a:t> accessible.</a:t>
            </a:r>
          </a:p>
          <a:p>
            <a:pPr marL="174625" lvl="2" indent="-174625" algn="l" rtl="0" latinLnBrk="1" hangingPunct="0">
              <a:buFont typeface="Arial" panose="020B0604020202020204" pitchFamily="34" charset="0"/>
              <a:buChar char="•"/>
            </a:pPr>
            <a:r>
              <a:rPr lang="en-US" sz="2000" baseline="0" dirty="0" smtClean="0">
                <a:solidFill>
                  <a:srgbClr val="000000"/>
                </a:solidFill>
                <a:latin typeface="Times New Roman" panose="02020603050405020304" pitchFamily="18" charset="0"/>
                <a:cs typeface="Times New Roman" panose="02020603050405020304" pitchFamily="18" charset="0"/>
              </a:rPr>
              <a:t>Creating a world-class materials workforce that is trained for careers</a:t>
            </a:r>
            <a:r>
              <a:rPr lang="en-US" sz="2000" dirty="0" smtClean="0">
                <a:solidFill>
                  <a:srgbClr val="000000"/>
                </a:solidFill>
                <a:latin typeface="Times New Roman" panose="02020603050405020304" pitchFamily="18" charset="0"/>
                <a:cs typeface="Times New Roman" panose="02020603050405020304" pitchFamily="18" charset="0"/>
              </a:rPr>
              <a:t> in academia or industry.</a:t>
            </a:r>
            <a:endPar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a:endParaRPr>
          </a:p>
        </p:txBody>
      </p:sp>
      <p:sp>
        <p:nvSpPr>
          <p:cNvPr id="10" name="TextBox 9"/>
          <p:cNvSpPr txBox="1"/>
          <p:nvPr/>
        </p:nvSpPr>
        <p:spPr>
          <a:xfrm>
            <a:off x="1011669" y="2870562"/>
            <a:ext cx="1169547"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70C0"/>
                </a:solidFill>
                <a:effectLst/>
                <a:uFillTx/>
                <a:latin typeface="Times New Roman" panose="02020603050405020304" pitchFamily="18" charset="0"/>
                <a:cs typeface="Times New Roman" panose="02020603050405020304" pitchFamily="18" charset="0"/>
                <a:sym typeface="Helvetica"/>
              </a:rPr>
              <a:t>Whitepaper</a:t>
            </a:r>
            <a:endParaRPr kumimoji="0" lang="en-US" sz="1800" b="0" i="0" u="none" strike="noStrike" cap="none" spc="0" normalizeH="0" baseline="0" dirty="0">
              <a:ln>
                <a:noFill/>
              </a:ln>
              <a:solidFill>
                <a:srgbClr val="0070C0"/>
              </a:solidFill>
              <a:effectLst/>
              <a:uFillTx/>
              <a:latin typeface="Times New Roman" panose="02020603050405020304" pitchFamily="18" charset="0"/>
              <a:cs typeface="Times New Roman" panose="02020603050405020304" pitchFamily="18" charset="0"/>
              <a:sym typeface="Helvetica"/>
            </a:endParaRPr>
          </a:p>
        </p:txBody>
      </p:sp>
      <p:sp>
        <p:nvSpPr>
          <p:cNvPr id="11" name="TextBox 10"/>
          <p:cNvSpPr txBox="1"/>
          <p:nvPr/>
        </p:nvSpPr>
        <p:spPr>
          <a:xfrm>
            <a:off x="3847263" y="2902704"/>
            <a:ext cx="1381143"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70C0"/>
                </a:solidFill>
                <a:effectLst/>
                <a:uFillTx/>
                <a:latin typeface="Times New Roman" panose="02020603050405020304" pitchFamily="18" charset="0"/>
                <a:cs typeface="Times New Roman" panose="02020603050405020304" pitchFamily="18" charset="0"/>
                <a:sym typeface="Helvetica"/>
              </a:rPr>
              <a:t>Strategic Plan</a:t>
            </a:r>
            <a:endParaRPr kumimoji="0" lang="en-US" sz="1800" b="0" i="0" u="none" strike="noStrike" cap="none" spc="0" normalizeH="0" baseline="0" dirty="0">
              <a:ln>
                <a:noFill/>
              </a:ln>
              <a:solidFill>
                <a:srgbClr val="0070C0"/>
              </a:solidFill>
              <a:effectLst/>
              <a:uFillTx/>
              <a:latin typeface="Times New Roman" panose="02020603050405020304" pitchFamily="18" charset="0"/>
              <a:cs typeface="Times New Roman" panose="02020603050405020304" pitchFamily="18" charset="0"/>
              <a:sym typeface="Helvetica"/>
            </a:endParaRPr>
          </a:p>
        </p:txBody>
      </p:sp>
      <p:sp>
        <p:nvSpPr>
          <p:cNvPr id="12" name="TextBox 11"/>
          <p:cNvSpPr txBox="1"/>
          <p:nvPr/>
        </p:nvSpPr>
        <p:spPr>
          <a:xfrm>
            <a:off x="6506010" y="2883385"/>
            <a:ext cx="1714568"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70C0"/>
                </a:solidFill>
                <a:effectLst/>
                <a:uFillTx/>
                <a:latin typeface="Times New Roman" panose="02020603050405020304" pitchFamily="18" charset="0"/>
                <a:cs typeface="Times New Roman" panose="02020603050405020304" pitchFamily="18" charset="0"/>
                <a:sym typeface="Helvetica"/>
              </a:rPr>
              <a:t>5-year Highlights</a:t>
            </a:r>
            <a:endParaRPr kumimoji="0" lang="en-US" sz="1800" b="0" i="0" u="none" strike="noStrike" cap="none" spc="0" normalizeH="0" baseline="0" dirty="0">
              <a:ln>
                <a:noFill/>
              </a:ln>
              <a:solidFill>
                <a:srgbClr val="0070C0"/>
              </a:solidFill>
              <a:effectLst/>
              <a:uFillTx/>
              <a:latin typeface="Times New Roman" panose="02020603050405020304" pitchFamily="18" charset="0"/>
              <a:cs typeface="Times New Roman" panose="02020603050405020304" pitchFamily="18" charset="0"/>
              <a:sym typeface="Helvetica"/>
            </a:endParaRPr>
          </a:p>
        </p:txBody>
      </p:sp>
      <p:pic>
        <p:nvPicPr>
          <p:cNvPr id="3" name="Picture 2"/>
          <p:cNvPicPr>
            <a:picLocks noChangeAspect="1"/>
          </p:cNvPicPr>
          <p:nvPr/>
        </p:nvPicPr>
        <p:blipFill>
          <a:blip r:embed="rId4"/>
          <a:stretch>
            <a:fillRect/>
          </a:stretch>
        </p:blipFill>
        <p:spPr>
          <a:xfrm>
            <a:off x="6070479" y="3229133"/>
            <a:ext cx="2585631" cy="3200400"/>
          </a:xfrm>
          <a:prstGeom prst="rect">
            <a:avLst/>
          </a:prstGeom>
        </p:spPr>
      </p:pic>
      <p:sp>
        <p:nvSpPr>
          <p:cNvPr id="13" name="TextBox 12"/>
          <p:cNvSpPr txBox="1"/>
          <p:nvPr/>
        </p:nvSpPr>
        <p:spPr>
          <a:xfrm>
            <a:off x="4495800" y="6623333"/>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0038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847" y="-38786"/>
            <a:ext cx="7458119" cy="1208847"/>
          </a:xfrm>
        </p:spPr>
        <p:txBody>
          <a:bodyPr/>
          <a:lstStyle/>
          <a:p>
            <a:pPr algn="ctr"/>
            <a:r>
              <a:rPr lang="en-US" dirty="0" smtClean="0">
                <a:latin typeface="+mj-lt"/>
              </a:rPr>
              <a:t>MGI Fifth Anniversary </a:t>
            </a:r>
            <a:endParaRPr lang="en-US" dirty="0">
              <a:latin typeface="+mj-lt"/>
            </a:endParaRPr>
          </a:p>
        </p:txBody>
      </p:sp>
      <p:sp>
        <p:nvSpPr>
          <p:cNvPr id="4" name="Text Placeholder 3"/>
          <p:cNvSpPr>
            <a:spLocks noGrp="1"/>
          </p:cNvSpPr>
          <p:nvPr>
            <p:ph type="body" idx="1"/>
          </p:nvPr>
        </p:nvSpPr>
        <p:spPr>
          <a:xfrm>
            <a:off x="27640" y="4042121"/>
            <a:ext cx="9144000" cy="1672879"/>
          </a:xfrm>
        </p:spPr>
        <p:txBody>
          <a:bodyPr>
            <a:normAutofit fontScale="25000" lnSpcReduction="20000"/>
          </a:bodyPr>
          <a:lstStyle/>
          <a:p>
            <a:pPr marL="0" indent="0" algn="ctr">
              <a:buNone/>
            </a:pPr>
            <a:r>
              <a:rPr lang="en-US" sz="8000" dirty="0" smtClean="0">
                <a:latin typeface="+mn-lt"/>
              </a:rPr>
              <a:t>The First Five Years of the Materials Genome Initiative:</a:t>
            </a:r>
          </a:p>
          <a:p>
            <a:pPr marL="0" indent="0" algn="ctr">
              <a:buNone/>
            </a:pPr>
            <a:r>
              <a:rPr lang="en-US" sz="8000" dirty="0" smtClean="0">
                <a:latin typeface="+mn-lt"/>
              </a:rPr>
              <a:t>Accomplishments and Technical Highlights</a:t>
            </a:r>
          </a:p>
          <a:p>
            <a:pPr marL="0" indent="0" algn="ctr">
              <a:buNone/>
            </a:pPr>
            <a:endParaRPr lang="en-US" sz="4200" dirty="0" smtClean="0">
              <a:latin typeface="+mn-lt"/>
            </a:endParaRPr>
          </a:p>
          <a:p>
            <a:pPr marL="0" indent="0" algn="ctr">
              <a:buNone/>
            </a:pPr>
            <a:r>
              <a:rPr lang="en-US" sz="6400" dirty="0">
                <a:latin typeface="+mn-lt"/>
              </a:rPr>
              <a:t>The Materials Genome Initiative (MGI) has sparked a paradigm shift in the way that materials are discovered, developed, and deployed. By emphasizing computationally-led and data-driven research, MGI is accelerating the pace at which fundamental discoveries are made and transitioned to American manufacturing</a:t>
            </a:r>
            <a:r>
              <a:rPr lang="en-US" sz="6400" dirty="0" smtClean="0">
                <a:latin typeface="+mn-lt"/>
              </a:rPr>
              <a:t>.</a:t>
            </a:r>
          </a:p>
        </p:txBody>
      </p:sp>
      <p:pic>
        <p:nvPicPr>
          <p:cNvPr id="5" name="Picture 4" descr="Attendees at today's Materials Genome Initaitive event in the White Hous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164" y="1556936"/>
            <a:ext cx="8425672" cy="2485185"/>
          </a:xfrm>
          <a:prstGeom prst="rect">
            <a:avLst/>
          </a:prstGeom>
          <a:noFill/>
          <a:ln>
            <a:noFill/>
          </a:ln>
        </p:spPr>
      </p:pic>
      <p:sp>
        <p:nvSpPr>
          <p:cNvPr id="6" name="TextBox 5"/>
          <p:cNvSpPr txBox="1"/>
          <p:nvPr/>
        </p:nvSpPr>
        <p:spPr>
          <a:xfrm>
            <a:off x="261129" y="1120675"/>
            <a:ext cx="8287556"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en-US" sz="2400" b="1" dirty="0" smtClean="0">
                <a:solidFill>
                  <a:srgbClr val="000000"/>
                </a:solidFill>
              </a:rPr>
              <a:t>White House - </a:t>
            </a:r>
            <a:r>
              <a:rPr kumimoji="0" lang="en-US" sz="2400" b="1" i="0" u="none" strike="noStrike" cap="none" spc="0" normalizeH="0" baseline="0" dirty="0" smtClean="0">
                <a:ln>
                  <a:noFill/>
                </a:ln>
                <a:solidFill>
                  <a:srgbClr val="000000"/>
                </a:solidFill>
                <a:effectLst/>
                <a:uFillTx/>
                <a:sym typeface="Helvetica"/>
              </a:rPr>
              <a:t>August</a:t>
            </a:r>
            <a:r>
              <a:rPr kumimoji="0" lang="en-US" sz="2400" b="1" i="0" u="none" strike="noStrike" cap="none" spc="0" normalizeH="0" dirty="0" smtClean="0">
                <a:ln>
                  <a:noFill/>
                </a:ln>
                <a:solidFill>
                  <a:srgbClr val="000000"/>
                </a:solidFill>
                <a:effectLst/>
                <a:uFillTx/>
                <a:sym typeface="Helvetica"/>
              </a:rPr>
              <a:t> 2, 2016</a:t>
            </a:r>
            <a:endParaRPr kumimoji="0" lang="en-US" sz="2400" b="1" i="0" u="none" strike="noStrike" cap="none" spc="0" normalizeH="0" baseline="0" dirty="0">
              <a:ln>
                <a:noFill/>
              </a:ln>
              <a:solidFill>
                <a:srgbClr val="000000"/>
              </a:solidFill>
              <a:effectLst/>
              <a:uFillTx/>
              <a:sym typeface="Helvetica"/>
            </a:endParaRPr>
          </a:p>
        </p:txBody>
      </p:sp>
      <p:sp>
        <p:nvSpPr>
          <p:cNvPr id="3" name="Rectangle 2"/>
          <p:cNvSpPr/>
          <p:nvPr/>
        </p:nvSpPr>
        <p:spPr>
          <a:xfrm>
            <a:off x="2514600" y="5637843"/>
            <a:ext cx="4572000" cy="923330"/>
          </a:xfrm>
          <a:prstGeom prst="rect">
            <a:avLst/>
          </a:prstGeom>
        </p:spPr>
        <p:txBody>
          <a:bodyPr>
            <a:spAutoFit/>
          </a:bodyPr>
          <a:lstStyle/>
          <a:p>
            <a:pPr algn="ctr"/>
            <a:r>
              <a:rPr lang="en-US" dirty="0">
                <a:hlinkClick r:id="rId3"/>
              </a:rPr>
              <a:t>https://mgi.nist.gov/sites/default/files/uploads/mgi-accomplishments-at-5-years-august-2016.pdf</a:t>
            </a:r>
            <a:endParaRPr lang="en-US" dirty="0"/>
          </a:p>
        </p:txBody>
      </p:sp>
      <p:sp>
        <p:nvSpPr>
          <p:cNvPr id="7" name="TextBox 6"/>
          <p:cNvSpPr txBox="1"/>
          <p:nvPr/>
        </p:nvSpPr>
        <p:spPr>
          <a:xfrm>
            <a:off x="4495800" y="6623333"/>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5189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21" y="-42681"/>
            <a:ext cx="8229600" cy="1143000"/>
          </a:xfrm>
        </p:spPr>
        <p:txBody>
          <a:bodyPr/>
          <a:lstStyle/>
          <a:p>
            <a:pPr algn="ctr"/>
            <a:r>
              <a:rPr lang="en-US" dirty="0" smtClean="0">
                <a:latin typeface="+mj-lt"/>
              </a:rPr>
              <a:t>Annual MGI PI Meeting</a:t>
            </a:r>
            <a:endParaRPr lang="en-US" dirty="0">
              <a:latin typeface="+mj-lt"/>
            </a:endParaRPr>
          </a:p>
        </p:txBody>
      </p:sp>
      <p:grpSp>
        <p:nvGrpSpPr>
          <p:cNvPr id="4" name="Group 3"/>
          <p:cNvGrpSpPr/>
          <p:nvPr/>
        </p:nvGrpSpPr>
        <p:grpSpPr>
          <a:xfrm>
            <a:off x="433421" y="1219200"/>
            <a:ext cx="2357140" cy="3767535"/>
            <a:chOff x="1043608" y="1556792"/>
            <a:chExt cx="2357140" cy="3767535"/>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1430" y="2420889"/>
              <a:ext cx="1893991" cy="252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43608" y="1556792"/>
              <a:ext cx="2357140" cy="923330"/>
            </a:xfrm>
            <a:prstGeom prst="rect">
              <a:avLst/>
            </a:prstGeom>
            <a:noFill/>
          </p:spPr>
          <p:txBody>
            <a:bodyPr wrap="square" rtlCol="0">
              <a:spAutoFit/>
            </a:bodyPr>
            <a:lstStyle/>
            <a:p>
              <a:pPr algn="ctr"/>
              <a:r>
                <a:rPr lang="en-US" dirty="0" smtClean="0">
                  <a:latin typeface="Times New Roman" panose="02020603050405020304" pitchFamily="18" charset="0"/>
                  <a:cs typeface="Times New Roman" panose="02020603050405020304" pitchFamily="18" charset="0"/>
                </a:rPr>
                <a:t>September 8-9, 2013</a:t>
              </a:r>
            </a:p>
            <a:p>
              <a:pPr algn="ctr"/>
              <a:r>
                <a:rPr lang="en-US" dirty="0" smtClean="0">
                  <a:latin typeface="Times New Roman" panose="02020603050405020304" pitchFamily="18" charset="0"/>
                  <a:cs typeface="Times New Roman" panose="02020603050405020304" pitchFamily="18" charset="0"/>
                </a:rPr>
                <a:t>NSF PIs</a:t>
              </a:r>
            </a:p>
            <a:p>
              <a:pPr algn="ctr"/>
              <a:r>
                <a:rPr lang="en-US" dirty="0" smtClean="0">
                  <a:latin typeface="Times New Roman" panose="02020603050405020304" pitchFamily="18" charset="0"/>
                  <a:cs typeface="Times New Roman" panose="02020603050405020304" pitchFamily="18" charset="0"/>
                </a:rPr>
                <a:t>45 Participants</a:t>
              </a:r>
            </a:p>
          </p:txBody>
        </p:sp>
        <p:sp>
          <p:nvSpPr>
            <p:cNvPr id="7" name="TextBox 6"/>
            <p:cNvSpPr txBox="1"/>
            <p:nvPr/>
          </p:nvSpPr>
          <p:spPr>
            <a:xfrm>
              <a:off x="1119162" y="4985773"/>
              <a:ext cx="2281586" cy="338554"/>
            </a:xfrm>
            <a:prstGeom prst="rect">
              <a:avLst/>
            </a:prstGeom>
            <a:noFill/>
          </p:spPr>
          <p:txBody>
            <a:bodyPr wrap="square" rtlCol="0">
              <a:spAutoFit/>
            </a:bodyPr>
            <a:lstStyle/>
            <a:p>
              <a:pPr algn="ctr"/>
              <a:r>
                <a:rPr lang="en-US" sz="1600" dirty="0" smtClean="0">
                  <a:latin typeface="Times New Roman" panose="02020603050405020304" pitchFamily="18" charset="0"/>
                  <a:cs typeface="Times New Roman" panose="02020603050405020304" pitchFamily="18" charset="0"/>
                </a:rPr>
                <a:t>JOM </a:t>
              </a:r>
              <a:r>
                <a:rPr lang="en-US" sz="1600" b="1" dirty="0" smtClean="0">
                  <a:latin typeface="Times New Roman" panose="02020603050405020304" pitchFamily="18" charset="0"/>
                  <a:cs typeface="Times New Roman" panose="02020603050405020304" pitchFamily="18" charset="0"/>
                </a:rPr>
                <a:t>2014</a:t>
              </a:r>
              <a:r>
                <a:rPr lang="en-US" sz="1600" dirty="0" smtClean="0">
                  <a:latin typeface="Times New Roman" panose="02020603050405020304" pitchFamily="18" charset="0"/>
                  <a:cs typeface="Times New Roman" panose="02020603050405020304" pitchFamily="18" charset="0"/>
                </a:rPr>
                <a:t>, </a:t>
              </a:r>
              <a:r>
                <a:rPr lang="en-US" sz="1600" u="sng" dirty="0" smtClean="0">
                  <a:latin typeface="Times New Roman" panose="02020603050405020304" pitchFamily="18" charset="0"/>
                  <a:cs typeface="Times New Roman" panose="02020603050405020304" pitchFamily="18" charset="0"/>
                </a:rPr>
                <a:t>66</a:t>
              </a:r>
              <a:r>
                <a:rPr lang="en-US" sz="1600" dirty="0" smtClean="0">
                  <a:latin typeface="Times New Roman" panose="02020603050405020304" pitchFamily="18" charset="0"/>
                  <a:cs typeface="Times New Roman" panose="02020603050405020304" pitchFamily="18" charset="0"/>
                </a:rPr>
                <a:t>(</a:t>
              </a:r>
              <a:r>
                <a:rPr lang="en-US" sz="1600" i="1" dirty="0" smtClean="0">
                  <a:latin typeface="Times New Roman" panose="02020603050405020304" pitchFamily="18" charset="0"/>
                  <a:cs typeface="Times New Roman" panose="02020603050405020304" pitchFamily="18" charset="0"/>
                </a:rPr>
                <a:t>3</a:t>
              </a:r>
              <a:r>
                <a:rPr lang="en-US" sz="1600" dirty="0" smtClean="0">
                  <a:latin typeface="Times New Roman" panose="02020603050405020304" pitchFamily="18" charset="0"/>
                  <a:cs typeface="Times New Roman" panose="02020603050405020304" pitchFamily="18" charset="0"/>
                </a:rPr>
                <a:t>), 336</a:t>
              </a:r>
              <a:endParaRPr lang="en-US" sz="1600" dirty="0">
                <a:latin typeface="Times New Roman" panose="02020603050405020304" pitchFamily="18" charset="0"/>
                <a:cs typeface="Times New Roman" panose="02020603050405020304" pitchFamily="18" charset="0"/>
              </a:endParaRPr>
            </a:p>
          </p:txBody>
        </p:sp>
      </p:gr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9233" y="2083296"/>
            <a:ext cx="1943960" cy="25202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2952642" y="1219200"/>
            <a:ext cx="2357140" cy="92333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January 12-13, 2015</a:t>
            </a:r>
          </a:p>
          <a:p>
            <a:pPr algn="ctr"/>
            <a:r>
              <a:rPr lang="en-US" dirty="0" smtClean="0">
                <a:latin typeface="Times New Roman" panose="02020603050405020304" pitchFamily="18" charset="0"/>
                <a:cs typeface="Times New Roman" panose="02020603050405020304" pitchFamily="18" charset="0"/>
              </a:rPr>
              <a:t>DOE &amp; NSF PIs</a:t>
            </a:r>
          </a:p>
          <a:p>
            <a:pPr algn="ctr"/>
            <a:r>
              <a:rPr lang="en-US" dirty="0" smtClean="0">
                <a:latin typeface="Times New Roman" panose="02020603050405020304" pitchFamily="18" charset="0"/>
                <a:cs typeface="Times New Roman" panose="02020603050405020304" pitchFamily="18" charset="0"/>
              </a:rPr>
              <a:t>160 Participants</a:t>
            </a:r>
          </a:p>
        </p:txBody>
      </p:sp>
      <p:sp>
        <p:nvSpPr>
          <p:cNvPr id="11" name="TextBox 10"/>
          <p:cNvSpPr txBox="1"/>
          <p:nvPr/>
        </p:nvSpPr>
        <p:spPr>
          <a:xfrm>
            <a:off x="2861905" y="4648181"/>
            <a:ext cx="2538615" cy="338554"/>
          </a:xfrm>
          <a:prstGeom prst="rect">
            <a:avLst/>
          </a:prstGeom>
          <a:noFill/>
        </p:spPr>
        <p:txBody>
          <a:bodyPr wrap="square" rtlCol="0">
            <a:spAutoFit/>
          </a:bodyPr>
          <a:lstStyle/>
          <a:p>
            <a:pPr algn="ctr"/>
            <a:r>
              <a:rPr lang="en-US" sz="1600" dirty="0" smtClean="0">
                <a:latin typeface="Times New Roman" panose="02020603050405020304" pitchFamily="18" charset="0"/>
                <a:cs typeface="Times New Roman" panose="02020603050405020304" pitchFamily="18" charset="0"/>
              </a:rPr>
              <a:t>www.orau.gov/mgi2016</a:t>
            </a:r>
            <a:endParaRPr lang="en-US" sz="16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562600" y="1219200"/>
            <a:ext cx="2357140" cy="92333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January 11-12, 2016</a:t>
            </a:r>
          </a:p>
          <a:p>
            <a:r>
              <a:rPr lang="en-US" dirty="0" smtClean="0">
                <a:latin typeface="Times New Roman" panose="02020603050405020304" pitchFamily="18" charset="0"/>
                <a:cs typeface="Times New Roman" panose="02020603050405020304" pitchFamily="18" charset="0"/>
              </a:rPr>
              <a:t>DOE, NSF, NIST PIs</a:t>
            </a:r>
          </a:p>
          <a:p>
            <a:pPr algn="ctr"/>
            <a:r>
              <a:rPr lang="en-US" dirty="0" smtClean="0">
                <a:latin typeface="Times New Roman" panose="02020603050405020304" pitchFamily="18" charset="0"/>
                <a:cs typeface="Times New Roman" panose="02020603050405020304" pitchFamily="18" charset="0"/>
              </a:rPr>
              <a:t>192 Participants</a:t>
            </a:r>
          </a:p>
        </p:txBody>
      </p:sp>
      <p:sp>
        <p:nvSpPr>
          <p:cNvPr id="15" name="TextBox 14"/>
          <p:cNvSpPr txBox="1"/>
          <p:nvPr/>
        </p:nvSpPr>
        <p:spPr>
          <a:xfrm>
            <a:off x="5471863" y="4648181"/>
            <a:ext cx="2538615" cy="338554"/>
          </a:xfrm>
          <a:prstGeom prst="rect">
            <a:avLst/>
          </a:prstGeom>
          <a:noFill/>
        </p:spPr>
        <p:txBody>
          <a:bodyPr wrap="square" rtlCol="0">
            <a:spAutoFit/>
          </a:bodyPr>
          <a:lstStyle/>
          <a:p>
            <a:pPr algn="ctr"/>
            <a:r>
              <a:rPr lang="en-US" sz="1600" dirty="0" smtClean="0">
                <a:latin typeface="Times New Roman" panose="02020603050405020304" pitchFamily="18" charset="0"/>
                <a:cs typeface="Times New Roman" panose="02020603050405020304" pitchFamily="18" charset="0"/>
              </a:rPr>
              <a:t>www.orau.gov/mgi2016</a:t>
            </a:r>
            <a:endParaRPr lang="en-US" sz="1600"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4"/>
          <a:stretch>
            <a:fillRect/>
          </a:stretch>
        </p:blipFill>
        <p:spPr>
          <a:xfrm>
            <a:off x="5769192" y="2124437"/>
            <a:ext cx="1895835" cy="2523744"/>
          </a:xfrm>
          <a:prstGeom prst="rect">
            <a:avLst/>
          </a:prstGeom>
        </p:spPr>
      </p:pic>
      <p:sp>
        <p:nvSpPr>
          <p:cNvPr id="17" name="TextBox 16"/>
          <p:cNvSpPr txBox="1"/>
          <p:nvPr/>
        </p:nvSpPr>
        <p:spPr>
          <a:xfrm>
            <a:off x="2349581" y="5140787"/>
            <a:ext cx="7228497" cy="12003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j-lt"/>
                <a:ea typeface="+mj-ea"/>
                <a:cs typeface="+mj-cs"/>
                <a:sym typeface="Helvetica"/>
              </a:rPr>
              <a:t>The next MGI PI meeting is tentatively scheduled for</a:t>
            </a:r>
            <a:r>
              <a:rPr kumimoji="0" lang="en-US" sz="1800" b="0" i="0" u="none" strike="noStrike" cap="none" spc="0" normalizeH="0" dirty="0" smtClean="0">
                <a:ln>
                  <a:noFill/>
                </a:ln>
                <a:solidFill>
                  <a:srgbClr val="000000"/>
                </a:solidFill>
                <a:effectLst/>
                <a:uFillTx/>
                <a:latin typeface="+mj-lt"/>
                <a:ea typeface="+mj-ea"/>
                <a:cs typeface="+mj-cs"/>
                <a:sym typeface="Helvetica"/>
              </a:rPr>
              <a:t> January 2018.</a:t>
            </a: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r>
              <a:rPr lang="en-US" dirty="0" smtClean="0">
                <a:solidFill>
                  <a:srgbClr val="000000"/>
                </a:solidFill>
              </a:rPr>
              <a:t>Inclusion of more federal agencies.</a:t>
            </a: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r>
              <a:rPr lang="en-US" dirty="0" smtClean="0">
                <a:solidFill>
                  <a:srgbClr val="000000"/>
                </a:solidFill>
              </a:rPr>
              <a:t>Representation from industrial partners.</a:t>
            </a: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smtClean="0">
                <a:ln>
                  <a:noFill/>
                </a:ln>
                <a:solidFill>
                  <a:srgbClr val="000000"/>
                </a:solidFill>
                <a:effectLst/>
                <a:uFillTx/>
                <a:latin typeface="+mj-lt"/>
                <a:ea typeface="+mj-ea"/>
                <a:cs typeface="+mj-cs"/>
                <a:sym typeface="Helvetica"/>
              </a:rPr>
              <a:t>Educational session for students</a:t>
            </a:r>
            <a:r>
              <a:rPr kumimoji="0" lang="en-US" sz="1800" b="0" i="0" u="none" strike="noStrike" cap="none" spc="0" normalizeH="0" dirty="0" smtClean="0">
                <a:ln>
                  <a:noFill/>
                </a:ln>
                <a:solidFill>
                  <a:srgbClr val="000000"/>
                </a:solidFill>
                <a:effectLst/>
                <a:uFillTx/>
                <a:latin typeface="+mj-lt"/>
                <a:ea typeface="+mj-ea"/>
                <a:cs typeface="+mj-cs"/>
                <a:sym typeface="Helvetica"/>
              </a:rPr>
              <a:t> and post-docs.</a:t>
            </a: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sp>
        <p:nvSpPr>
          <p:cNvPr id="18" name="TextBox 17"/>
          <p:cNvSpPr txBox="1"/>
          <p:nvPr/>
        </p:nvSpPr>
        <p:spPr>
          <a:xfrm>
            <a:off x="4495800" y="6623333"/>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6621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129" y="18222"/>
            <a:ext cx="8229600" cy="1143000"/>
          </a:xfrm>
        </p:spPr>
        <p:txBody>
          <a:bodyPr/>
          <a:lstStyle/>
          <a:p>
            <a:pPr algn="ctr"/>
            <a:r>
              <a:rPr lang="en-US" dirty="0" smtClean="0">
                <a:latin typeface="+mj-lt"/>
              </a:rPr>
              <a:t>MGI-II Workshop</a:t>
            </a:r>
            <a:endParaRPr lang="en-US" dirty="0">
              <a:latin typeface="+mj-lt"/>
            </a:endParaRPr>
          </a:p>
        </p:txBody>
      </p:sp>
      <p:sp>
        <p:nvSpPr>
          <p:cNvPr id="3" name="Text Placeholder 2"/>
          <p:cNvSpPr>
            <a:spLocks noGrp="1"/>
          </p:cNvSpPr>
          <p:nvPr>
            <p:ph type="body" idx="1"/>
          </p:nvPr>
        </p:nvSpPr>
        <p:spPr>
          <a:xfrm>
            <a:off x="708803" y="4495800"/>
            <a:ext cx="8425672" cy="1409701"/>
          </a:xfrm>
        </p:spPr>
        <p:txBody>
          <a:bodyPr>
            <a:normAutofit/>
          </a:bodyPr>
          <a:lstStyle/>
          <a:p>
            <a:pPr marL="171450" indent="-171450"/>
            <a:r>
              <a:rPr lang="en-US" sz="1800" dirty="0" smtClean="0">
                <a:latin typeface="+mn-lt"/>
              </a:rPr>
              <a:t>MGI-I Workshop held Dec 13-15, 2012 (NSF)</a:t>
            </a:r>
          </a:p>
          <a:p>
            <a:pPr marL="171450" indent="-171450"/>
            <a:r>
              <a:rPr lang="en-US" sz="1800" dirty="0" smtClean="0">
                <a:latin typeface="+mn-lt"/>
              </a:rPr>
              <a:t>De Pablo et al., Current Opinion in Solid State and Materials Science (2014) </a:t>
            </a:r>
            <a:r>
              <a:rPr lang="en-US" sz="1800" u="sng" dirty="0" smtClean="0">
                <a:latin typeface="+mn-lt"/>
              </a:rPr>
              <a:t>18</a:t>
            </a:r>
            <a:r>
              <a:rPr lang="en-US" sz="1800" dirty="0" smtClean="0">
                <a:latin typeface="+mn-lt"/>
              </a:rPr>
              <a:t>, 99.</a:t>
            </a:r>
          </a:p>
          <a:p>
            <a:pPr marL="171450" indent="-171450"/>
            <a:r>
              <a:rPr lang="en-US" sz="1800" b="1" dirty="0" smtClean="0">
                <a:solidFill>
                  <a:srgbClr val="0000FF"/>
                </a:solidFill>
                <a:latin typeface="+mn-lt"/>
              </a:rPr>
              <a:t>May 18-19, 2017 </a:t>
            </a:r>
            <a:r>
              <a:rPr lang="en-US" sz="1800" dirty="0" smtClean="0">
                <a:latin typeface="+mn-lt"/>
              </a:rPr>
              <a:t>workshop being overseen by </a:t>
            </a:r>
            <a:r>
              <a:rPr lang="en-US" sz="1800" b="1" dirty="0" smtClean="0">
                <a:latin typeface="+mn-lt"/>
              </a:rPr>
              <a:t>Daryl Hess/CMP/DMR</a:t>
            </a:r>
            <a:r>
              <a:rPr lang="en-US" sz="1800" dirty="0" smtClean="0">
                <a:latin typeface="+mn-lt"/>
              </a:rPr>
              <a:t>.</a:t>
            </a:r>
            <a:endParaRPr lang="en-US" sz="1800" dirty="0">
              <a:latin typeface="+mn-lt"/>
            </a:endParaRPr>
          </a:p>
        </p:txBody>
      </p:sp>
      <p:pic>
        <p:nvPicPr>
          <p:cNvPr id="4" name="Picture 3"/>
          <p:cNvPicPr>
            <a:picLocks noChangeAspect="1"/>
          </p:cNvPicPr>
          <p:nvPr/>
        </p:nvPicPr>
        <p:blipFill rotWithShape="1">
          <a:blip r:embed="rId2"/>
          <a:srcRect t="3695" b="62753"/>
          <a:stretch/>
        </p:blipFill>
        <p:spPr>
          <a:xfrm>
            <a:off x="411023" y="990600"/>
            <a:ext cx="8041606" cy="3459480"/>
          </a:xfrm>
          <a:prstGeom prst="rect">
            <a:avLst/>
          </a:prstGeom>
        </p:spPr>
      </p:pic>
      <p:sp>
        <p:nvSpPr>
          <p:cNvPr id="5" name="TextBox 4"/>
          <p:cNvSpPr txBox="1"/>
          <p:nvPr/>
        </p:nvSpPr>
        <p:spPr>
          <a:xfrm>
            <a:off x="4495800" y="6623333"/>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3862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728" y="-76200"/>
            <a:ext cx="8229600" cy="1143000"/>
          </a:xfrm>
        </p:spPr>
        <p:txBody>
          <a:bodyPr>
            <a:normAutofit fontScale="90000"/>
          </a:bodyPr>
          <a:lstStyle/>
          <a:p>
            <a:r>
              <a:rPr lang="en-US" dirty="0" smtClean="0">
                <a:latin typeface="+mj-lt"/>
              </a:rPr>
              <a:t>Advancing MGI:  Additional FY18 Objectives</a:t>
            </a:r>
            <a:endParaRPr lang="en-US" dirty="0">
              <a:latin typeface="+mj-lt"/>
            </a:endParaRPr>
          </a:p>
        </p:txBody>
      </p:sp>
      <p:sp>
        <p:nvSpPr>
          <p:cNvPr id="3" name="Text Placeholder 2"/>
          <p:cNvSpPr>
            <a:spLocks noGrp="1"/>
          </p:cNvSpPr>
          <p:nvPr>
            <p:ph type="body" idx="1"/>
          </p:nvPr>
        </p:nvSpPr>
        <p:spPr>
          <a:xfrm>
            <a:off x="489728" y="838200"/>
            <a:ext cx="8425672" cy="5471101"/>
          </a:xfrm>
        </p:spPr>
        <p:txBody>
          <a:bodyPr>
            <a:normAutofit lnSpcReduction="10000"/>
          </a:bodyPr>
          <a:lstStyle/>
          <a:p>
            <a:pPr marL="171450" indent="-171450"/>
            <a:r>
              <a:rPr lang="en-US" sz="2000" dirty="0" smtClean="0">
                <a:latin typeface="+mj-lt"/>
              </a:rPr>
              <a:t>Enhanced communication with MGI partners</a:t>
            </a:r>
          </a:p>
          <a:p>
            <a:pPr lvl="1"/>
            <a:r>
              <a:rPr lang="en-US" sz="2000" dirty="0" smtClean="0">
                <a:latin typeface="+mj-lt"/>
              </a:rPr>
              <a:t>FIMAR</a:t>
            </a:r>
          </a:p>
          <a:p>
            <a:pPr lvl="1"/>
            <a:r>
              <a:rPr lang="en-US" sz="2000" dirty="0" smtClean="0">
                <a:latin typeface="+mj-lt"/>
              </a:rPr>
              <a:t>MGI.gov website</a:t>
            </a:r>
          </a:p>
          <a:p>
            <a:pPr marL="171450" indent="-171450"/>
            <a:r>
              <a:rPr lang="en-US" sz="2000" dirty="0" smtClean="0">
                <a:latin typeface="+mj-lt"/>
              </a:rPr>
              <a:t>Data science workshop</a:t>
            </a:r>
          </a:p>
          <a:p>
            <a:pPr lvl="1"/>
            <a:r>
              <a:rPr lang="en-US" sz="2000" dirty="0" smtClean="0">
                <a:latin typeface="+mj-lt"/>
              </a:rPr>
              <a:t>Connect with CIF21 projects</a:t>
            </a:r>
          </a:p>
          <a:p>
            <a:pPr lvl="1"/>
            <a:r>
              <a:rPr lang="en-US" sz="2000" dirty="0" smtClean="0">
                <a:latin typeface="+mj-lt"/>
              </a:rPr>
              <a:t>Coordinate with NIST</a:t>
            </a:r>
          </a:p>
          <a:p>
            <a:pPr lvl="1"/>
            <a:r>
              <a:rPr lang="en-US" sz="2000" dirty="0" smtClean="0">
                <a:latin typeface="+mj-lt"/>
              </a:rPr>
              <a:t>Incorporate ACI and DMS</a:t>
            </a:r>
          </a:p>
          <a:p>
            <a:pPr lvl="1"/>
            <a:r>
              <a:rPr lang="en-US" sz="2000" dirty="0" smtClean="0">
                <a:latin typeface="+mj-lt"/>
              </a:rPr>
              <a:t>Harnessing the Data Revolution</a:t>
            </a:r>
          </a:p>
          <a:p>
            <a:pPr lvl="1"/>
            <a:r>
              <a:rPr lang="en-US" sz="2000" dirty="0" smtClean="0">
                <a:latin typeface="+mj-lt"/>
              </a:rPr>
              <a:t>Develop expectations for DMREF Data Management Plans</a:t>
            </a:r>
          </a:p>
          <a:p>
            <a:pPr marL="171450" indent="-171450"/>
            <a:r>
              <a:rPr lang="en-US" sz="2000" dirty="0" smtClean="0">
                <a:latin typeface="+mj-lt"/>
              </a:rPr>
              <a:t>Training Next Generation in MGI mindset</a:t>
            </a:r>
          </a:p>
          <a:p>
            <a:pPr lvl="1"/>
            <a:r>
              <a:rPr lang="en-US" sz="2000" dirty="0" smtClean="0">
                <a:latin typeface="+mj-lt"/>
              </a:rPr>
              <a:t>Perhaps TMS and/or Cornell Studies</a:t>
            </a:r>
          </a:p>
          <a:p>
            <a:pPr marL="171450" indent="-171450"/>
            <a:r>
              <a:rPr lang="en-US" sz="2000" dirty="0" smtClean="0">
                <a:latin typeface="+mj-lt"/>
              </a:rPr>
              <a:t>Advancing along Materials Continuum</a:t>
            </a:r>
          </a:p>
          <a:p>
            <a:pPr marL="800100" lvl="1" indent="-342900"/>
            <a:r>
              <a:rPr lang="en-US" sz="2000" dirty="0" smtClean="0">
                <a:latin typeface="+mj-lt"/>
              </a:rPr>
              <a:t>Connection to Advanced Manufacturing Centers</a:t>
            </a:r>
          </a:p>
          <a:p>
            <a:pPr marL="800100" lvl="1" indent="-342900"/>
            <a:r>
              <a:rPr lang="en-US" sz="2000" dirty="0" smtClean="0">
                <a:latin typeface="+mj-lt"/>
              </a:rPr>
              <a:t>Connection with Applied Science/Engineering Agencies (DoD, NASA)</a:t>
            </a:r>
          </a:p>
          <a:p>
            <a:pPr marL="800100" lvl="1" indent="-342900"/>
            <a:r>
              <a:rPr lang="en-US" sz="2000" dirty="0" err="1" smtClean="0">
                <a:latin typeface="+mj-lt"/>
              </a:rPr>
              <a:t>I-corps</a:t>
            </a:r>
            <a:endParaRPr lang="en-US" sz="2000" dirty="0">
              <a:latin typeface="+mj-lt"/>
            </a:endParaRPr>
          </a:p>
        </p:txBody>
      </p:sp>
      <p:pic>
        <p:nvPicPr>
          <p:cNvPr id="4" name="Picture 3"/>
          <p:cNvPicPr>
            <a:picLocks noChangeAspect="1"/>
          </p:cNvPicPr>
          <p:nvPr/>
        </p:nvPicPr>
        <p:blipFill>
          <a:blip r:embed="rId2"/>
          <a:stretch>
            <a:fillRect/>
          </a:stretch>
        </p:blipFill>
        <p:spPr>
          <a:xfrm>
            <a:off x="5791200" y="1600200"/>
            <a:ext cx="2251613" cy="1426803"/>
          </a:xfrm>
          <a:prstGeom prst="rect">
            <a:avLst/>
          </a:prstGeom>
        </p:spPr>
      </p:pic>
      <p:sp>
        <p:nvSpPr>
          <p:cNvPr id="5" name="TextBox 4"/>
          <p:cNvSpPr txBox="1"/>
          <p:nvPr/>
        </p:nvSpPr>
        <p:spPr>
          <a:xfrm>
            <a:off x="4495800" y="6623333"/>
            <a:ext cx="6096000" cy="276999"/>
          </a:xfrm>
          <a:prstGeom prst="rect">
            <a:avLst/>
          </a:prstGeom>
          <a:noFill/>
        </p:spPr>
        <p:txBody>
          <a:bodyPr wrap="square" rtlCol="0">
            <a:spAutoFit/>
          </a:bodyPr>
          <a:lstStyle/>
          <a:p>
            <a:r>
              <a:rPr lang="en-US" sz="1200" i="1" dirty="0">
                <a:solidFill>
                  <a:schemeClr val="bg1">
                    <a:lumMod val="95000"/>
                  </a:schemeClr>
                </a:solidFill>
                <a:latin typeface="+mj-lt"/>
                <a:cs typeface="Arial" panose="020B0604020202020204" pitchFamily="34" charset="0"/>
              </a:rPr>
              <a:t>National Academies’ </a:t>
            </a:r>
            <a:r>
              <a:rPr lang="en-US" sz="1200" i="1" dirty="0" smtClean="0">
                <a:solidFill>
                  <a:schemeClr val="bg1">
                    <a:lumMod val="95000"/>
                  </a:schemeClr>
                </a:solidFill>
                <a:latin typeface="+mj-lt"/>
                <a:cs typeface="Arial" panose="020B0604020202020204" pitchFamily="34" charset="0"/>
              </a:rPr>
              <a:t>CMMR Committee Meeting March 6-7, 2017</a:t>
            </a:r>
            <a:endParaRPr lang="en-US" sz="1200" i="1" dirty="0">
              <a:solidFill>
                <a:schemeClr val="bg1">
                  <a:lumMod val="95000"/>
                </a:schemeClr>
              </a:solidFill>
              <a:latin typeface="+mj-lt"/>
              <a:cs typeface="Arial" panose="020B0604020202020204" pitchFamily="34" charset="0"/>
            </a:endParaRPr>
          </a:p>
        </p:txBody>
      </p:sp>
    </p:spTree>
    <p:extLst>
      <p:ext uri="{BB962C8B-B14F-4D97-AF65-F5344CB8AC3E}">
        <p14:creationId xmlns:p14="http://schemas.microsoft.com/office/powerpoint/2010/main" val="2964829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7763" y="108229"/>
            <a:ext cx="8458200" cy="1182688"/>
          </a:xfrm>
        </p:spPr>
        <p:txBody>
          <a:bodyPr>
            <a:normAutofit fontScale="90000"/>
          </a:bodyPr>
          <a:lstStyle/>
          <a:p>
            <a:pPr algn="ctr"/>
            <a:r>
              <a:rPr lang="en-US" sz="2400" b="1" dirty="0" smtClean="0">
                <a:solidFill>
                  <a:schemeClr val="tx1"/>
                </a:solidFill>
              </a:rPr>
              <a:t>FY 17 Opportunities in </a:t>
            </a:r>
            <a:br>
              <a:rPr lang="en-US" sz="2400" b="1" dirty="0" smtClean="0">
                <a:solidFill>
                  <a:schemeClr val="tx1"/>
                </a:solidFill>
              </a:rPr>
            </a:br>
            <a:r>
              <a:rPr lang="en-US" sz="2400" b="1" dirty="0" smtClean="0">
                <a:solidFill>
                  <a:schemeClr val="tx1"/>
                </a:solidFill>
              </a:rPr>
              <a:t>Computation &amp; Data for Materials Research</a:t>
            </a:r>
            <a:r>
              <a:rPr lang="en-US" sz="2800" b="1" dirty="0" smtClean="0">
                <a:solidFill>
                  <a:schemeClr val="tx1"/>
                </a:solidFill>
              </a:rPr>
              <a:t/>
            </a:r>
            <a:br>
              <a:rPr lang="en-US" sz="2800" b="1" dirty="0" smtClean="0">
                <a:solidFill>
                  <a:schemeClr val="tx1"/>
                </a:solidFill>
              </a:rPr>
            </a:br>
            <a:endParaRPr lang="en-US" sz="2800" b="1" i="1" dirty="0">
              <a:solidFill>
                <a:srgbClr val="0070C0"/>
              </a:solidFill>
            </a:endParaRPr>
          </a:p>
        </p:txBody>
      </p:sp>
      <p:sp>
        <p:nvSpPr>
          <p:cNvPr id="3" name="Content Placeholder 2"/>
          <p:cNvSpPr>
            <a:spLocks noGrp="1"/>
          </p:cNvSpPr>
          <p:nvPr>
            <p:ph idx="4294967295"/>
          </p:nvPr>
        </p:nvSpPr>
        <p:spPr>
          <a:xfrm>
            <a:off x="1945526" y="5527690"/>
            <a:ext cx="8514080" cy="909637"/>
          </a:xfrm>
        </p:spPr>
        <p:txBody>
          <a:bodyPr>
            <a:normAutofit/>
          </a:bodyPr>
          <a:lstStyle/>
          <a:p>
            <a:pPr marL="0" indent="0">
              <a:buNone/>
            </a:pPr>
            <a:r>
              <a:rPr lang="en-US" sz="1800" b="1" i="1" dirty="0" smtClean="0"/>
              <a:t>Collaboration</a:t>
            </a:r>
            <a:r>
              <a:rPr lang="en-US" sz="1800" b="1" i="1" dirty="0" smtClean="0">
                <a:sym typeface="Wingdings" panose="05000000000000000000" pitchFamily="2" charset="2"/>
              </a:rPr>
              <a:t> </a:t>
            </a:r>
            <a:r>
              <a:rPr lang="en-US" sz="1800" b="1" i="1" dirty="0" smtClean="0"/>
              <a:t>Computational Materials Scientists, Chemists, </a:t>
            </a:r>
            <a:r>
              <a:rPr lang="en-US" sz="1800" b="1" i="1" dirty="0" smtClean="0">
                <a:solidFill>
                  <a:srgbClr val="00B0F0"/>
                </a:solidFill>
              </a:rPr>
              <a:t>Cyberinfrastructure Experts</a:t>
            </a:r>
            <a:r>
              <a:rPr lang="en-US" sz="1800" b="1" i="1" dirty="0" smtClean="0"/>
              <a:t>, </a:t>
            </a:r>
            <a:r>
              <a:rPr lang="en-US" sz="1800" b="1" i="1" dirty="0"/>
              <a:t>Engineers, </a:t>
            </a:r>
            <a:r>
              <a:rPr lang="en-US" sz="1800" b="1" i="1" dirty="0" smtClean="0"/>
              <a:t>Physicists</a:t>
            </a:r>
            <a:r>
              <a:rPr lang="en-US" sz="1800" b="1" i="1" dirty="0"/>
              <a:t>, </a:t>
            </a:r>
            <a:r>
              <a:rPr lang="en-US" sz="1800" b="1" i="1" dirty="0" smtClean="0"/>
              <a:t>…</a:t>
            </a:r>
            <a:endParaRPr lang="en-US" sz="1800" b="1" i="1" dirty="0"/>
          </a:p>
        </p:txBody>
      </p:sp>
      <p:grpSp>
        <p:nvGrpSpPr>
          <p:cNvPr id="4" name="Group 3"/>
          <p:cNvGrpSpPr/>
          <p:nvPr/>
        </p:nvGrpSpPr>
        <p:grpSpPr>
          <a:xfrm>
            <a:off x="609600" y="1557355"/>
            <a:ext cx="8307883" cy="3989671"/>
            <a:chOff x="836116" y="1523972"/>
            <a:chExt cx="8307883" cy="3989671"/>
          </a:xfrm>
        </p:grpSpPr>
        <p:grpSp>
          <p:nvGrpSpPr>
            <p:cNvPr id="5" name="Group 13"/>
            <p:cNvGrpSpPr>
              <a:grpSpLocks/>
            </p:cNvGrpSpPr>
            <p:nvPr/>
          </p:nvGrpSpPr>
          <p:grpSpPr bwMode="auto">
            <a:xfrm>
              <a:off x="914400" y="1722876"/>
              <a:ext cx="2591485" cy="2308324"/>
              <a:chOff x="304800" y="1722122"/>
              <a:chExt cx="2590800" cy="2309101"/>
            </a:xfrm>
          </p:grpSpPr>
          <p:sp>
            <p:nvSpPr>
              <p:cNvPr id="6" name="Rounded Rectangle 5"/>
              <p:cNvSpPr/>
              <p:nvPr/>
            </p:nvSpPr>
            <p:spPr>
              <a:xfrm>
                <a:off x="304800" y="1752600"/>
                <a:ext cx="2590800" cy="2209800"/>
              </a:xfrm>
              <a:prstGeom prst="roundRect">
                <a:avLst/>
              </a:prstGeom>
              <a:solidFill>
                <a:srgbClr val="A40000"/>
              </a:solidFill>
              <a:ln>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extBox 24"/>
              <p:cNvSpPr txBox="1">
                <a:spLocks noChangeArrowheads="1"/>
              </p:cNvSpPr>
              <p:nvPr/>
            </p:nvSpPr>
            <p:spPr bwMode="auto">
              <a:xfrm>
                <a:off x="304800" y="1722122"/>
                <a:ext cx="2590800" cy="2309101"/>
              </a:xfrm>
              <a:prstGeom prst="rect">
                <a:avLst/>
              </a:prstGeom>
              <a:noFill/>
              <a:ln w="9525">
                <a:noFill/>
                <a:miter lim="800000"/>
                <a:headEnd/>
                <a:tailEnd/>
              </a:ln>
            </p:spPr>
            <p:txBody>
              <a:bodyPr>
                <a:spAutoFit/>
              </a:bodyPr>
              <a:lstStyle/>
              <a:p>
                <a:pPr algn="ctr"/>
                <a:r>
                  <a:rPr lang="en-US" b="1" u="sng" dirty="0" smtClean="0">
                    <a:solidFill>
                      <a:srgbClr val="FFFF00"/>
                    </a:solidFill>
                    <a:latin typeface="Calibri" pitchFamily="34" charset="0"/>
                  </a:rPr>
                  <a:t> </a:t>
                </a:r>
                <a:r>
                  <a:rPr lang="en-US" b="1" u="sng" dirty="0" smtClean="0">
                    <a:solidFill>
                      <a:schemeClr val="bg1"/>
                    </a:solidFill>
                    <a:latin typeface="Calibri" pitchFamily="34" charset="0"/>
                  </a:rPr>
                  <a:t>Data Infrastructure Building Blocks</a:t>
                </a:r>
              </a:p>
              <a:p>
                <a:pPr algn="ctr"/>
                <a:r>
                  <a:rPr lang="en-US" b="1" u="sng" dirty="0" smtClean="0">
                    <a:solidFill>
                      <a:srgbClr val="FFFF99"/>
                    </a:solidFill>
                    <a:latin typeface="Calibri" pitchFamily="34" charset="0"/>
                  </a:rPr>
                  <a:t>(DIBBs)</a:t>
                </a:r>
                <a:endParaRPr lang="en-US" b="1" u="sng" dirty="0">
                  <a:solidFill>
                    <a:srgbClr val="FFFF99"/>
                  </a:solidFill>
                  <a:latin typeface="Calibri" pitchFamily="34" charset="0"/>
                </a:endParaRPr>
              </a:p>
              <a:p>
                <a:pPr algn="ctr"/>
                <a:r>
                  <a:rPr lang="en-US" b="1" dirty="0" smtClean="0">
                    <a:solidFill>
                      <a:schemeClr val="bg1"/>
                    </a:solidFill>
                    <a:latin typeface="Calibri" pitchFamily="34" charset="0"/>
                  </a:rPr>
                  <a:t>Data-centric cyberinfrastructure to accelerate collaborative and interdisciplinary </a:t>
                </a:r>
              </a:p>
              <a:p>
                <a:pPr algn="ctr"/>
                <a:r>
                  <a:rPr lang="en-US" b="1" dirty="0" smtClean="0">
                    <a:solidFill>
                      <a:schemeClr val="bg1"/>
                    </a:solidFill>
                    <a:latin typeface="Calibri" pitchFamily="34" charset="0"/>
                  </a:rPr>
                  <a:t>Research</a:t>
                </a:r>
              </a:p>
            </p:txBody>
          </p:sp>
        </p:grpSp>
        <p:grpSp>
          <p:nvGrpSpPr>
            <p:cNvPr id="8" name="Group 14"/>
            <p:cNvGrpSpPr>
              <a:grpSpLocks/>
            </p:cNvGrpSpPr>
            <p:nvPr/>
          </p:nvGrpSpPr>
          <p:grpSpPr bwMode="auto">
            <a:xfrm>
              <a:off x="6448361" y="1823839"/>
              <a:ext cx="2493168" cy="2138561"/>
              <a:chOff x="6096000" y="2438400"/>
              <a:chExt cx="2590800" cy="2209800"/>
            </a:xfrm>
          </p:grpSpPr>
          <p:sp>
            <p:nvSpPr>
              <p:cNvPr id="9" name="Rounded Rectangle 8"/>
              <p:cNvSpPr/>
              <p:nvPr/>
            </p:nvSpPr>
            <p:spPr>
              <a:xfrm>
                <a:off x="6096000" y="2438400"/>
                <a:ext cx="2590800" cy="2209800"/>
              </a:xfrm>
              <a:prstGeom prst="roundRect">
                <a:avLst/>
              </a:prstGeom>
              <a:solidFill>
                <a:srgbClr val="0082B0"/>
              </a:solidFill>
              <a:ln>
                <a:solidFill>
                  <a:srgbClr val="0082B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16"/>
              <p:cNvSpPr txBox="1">
                <a:spLocks noChangeArrowheads="1"/>
              </p:cNvSpPr>
              <p:nvPr/>
            </p:nvSpPr>
            <p:spPr bwMode="auto">
              <a:xfrm>
                <a:off x="6096000" y="2512131"/>
                <a:ext cx="2590800" cy="2098992"/>
              </a:xfrm>
              <a:prstGeom prst="rect">
                <a:avLst/>
              </a:prstGeom>
              <a:noFill/>
              <a:ln w="9525">
                <a:noFill/>
                <a:miter lim="800000"/>
                <a:headEnd/>
                <a:tailEnd/>
              </a:ln>
            </p:spPr>
            <p:txBody>
              <a:bodyPr>
                <a:spAutoFit/>
              </a:bodyPr>
              <a:lstStyle/>
              <a:p>
                <a:pPr algn="ctr"/>
                <a:r>
                  <a:rPr lang="en-US" b="1" u="sng" dirty="0" smtClean="0">
                    <a:solidFill>
                      <a:schemeClr val="bg1"/>
                    </a:solidFill>
                    <a:latin typeface="Calibri" pitchFamily="34" charset="0"/>
                  </a:rPr>
                  <a:t>Software Infrastructure for Sustained Innovation </a:t>
                </a:r>
                <a:r>
                  <a:rPr lang="en-US" b="1" u="sng" dirty="0" smtClean="0">
                    <a:solidFill>
                      <a:srgbClr val="FFFF99"/>
                    </a:solidFill>
                    <a:latin typeface="Calibri" pitchFamily="34" charset="0"/>
                  </a:rPr>
                  <a:t>(SI2) </a:t>
                </a:r>
              </a:p>
              <a:p>
                <a:pPr algn="ctr"/>
                <a:r>
                  <a:rPr lang="en-US" b="1" dirty="0" smtClean="0">
                    <a:solidFill>
                      <a:schemeClr val="bg1"/>
                    </a:solidFill>
                    <a:latin typeface="Calibri" pitchFamily="34" charset="0"/>
                  </a:rPr>
                  <a:t>Scientific Innovation </a:t>
                </a:r>
                <a:r>
                  <a:rPr lang="en-US" b="1" dirty="0">
                    <a:solidFill>
                      <a:schemeClr val="bg1"/>
                    </a:solidFill>
                    <a:latin typeface="Calibri" pitchFamily="34" charset="0"/>
                  </a:rPr>
                  <a:t>T</a:t>
                </a:r>
                <a:r>
                  <a:rPr lang="en-US" b="1" dirty="0" smtClean="0">
                    <a:solidFill>
                      <a:schemeClr val="bg1"/>
                    </a:solidFill>
                    <a:latin typeface="Calibri" pitchFamily="34" charset="0"/>
                  </a:rPr>
                  <a:t>ransformed into Sustainable and Reusable Software</a:t>
                </a:r>
              </a:p>
            </p:txBody>
          </p:sp>
        </p:grpSp>
        <p:grpSp>
          <p:nvGrpSpPr>
            <p:cNvPr id="11" name="Group 13"/>
            <p:cNvGrpSpPr>
              <a:grpSpLocks/>
            </p:cNvGrpSpPr>
            <p:nvPr/>
          </p:nvGrpSpPr>
          <p:grpSpPr bwMode="auto">
            <a:xfrm>
              <a:off x="3736829" y="1523972"/>
              <a:ext cx="2618552" cy="2244319"/>
              <a:chOff x="3299785" y="2382936"/>
              <a:chExt cx="2617860" cy="2245074"/>
            </a:xfrm>
          </p:grpSpPr>
          <p:sp>
            <p:nvSpPr>
              <p:cNvPr id="12" name="Rounded Rectangle 11"/>
              <p:cNvSpPr/>
              <p:nvPr/>
            </p:nvSpPr>
            <p:spPr>
              <a:xfrm>
                <a:off x="3326845" y="2418210"/>
                <a:ext cx="2590800" cy="2209800"/>
              </a:xfrm>
              <a:prstGeom prst="roundRect">
                <a:avLst/>
              </a:prstGeom>
              <a:solidFill>
                <a:srgbClr val="5A8B25"/>
              </a:solidFill>
              <a:ln>
                <a:solidFill>
                  <a:srgbClr val="5A8B25"/>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a:p>
                <a:pPr algn="ctr" fontAlgn="auto">
                  <a:spcBef>
                    <a:spcPts val="0"/>
                  </a:spcBef>
                  <a:spcAft>
                    <a:spcPts val="0"/>
                  </a:spcAft>
                  <a:defRPr/>
                </a:pPr>
                <a:endParaRPr lang="en-US" b="1" dirty="0" smtClean="0">
                  <a:solidFill>
                    <a:schemeClr val="bg1"/>
                  </a:solidFill>
                </a:endParaRPr>
              </a:p>
              <a:p>
                <a:pPr algn="ctr" fontAlgn="auto">
                  <a:spcBef>
                    <a:spcPts val="0"/>
                  </a:spcBef>
                  <a:spcAft>
                    <a:spcPts val="0"/>
                  </a:spcAft>
                  <a:defRPr/>
                </a:pPr>
                <a:endParaRPr lang="en-US" b="1" dirty="0">
                  <a:solidFill>
                    <a:schemeClr val="bg1"/>
                  </a:solidFill>
                </a:endParaRPr>
              </a:p>
              <a:p>
                <a:pPr algn="ctr" fontAlgn="auto">
                  <a:spcBef>
                    <a:spcPts val="0"/>
                  </a:spcBef>
                  <a:spcAft>
                    <a:spcPts val="0"/>
                  </a:spcAft>
                  <a:defRPr/>
                </a:pPr>
                <a:endParaRPr lang="en-US" b="1" dirty="0" smtClean="0">
                  <a:solidFill>
                    <a:schemeClr val="bg1"/>
                  </a:solidFill>
                </a:endParaRPr>
              </a:p>
              <a:p>
                <a:pPr algn="ctr" fontAlgn="auto">
                  <a:spcBef>
                    <a:spcPts val="0"/>
                  </a:spcBef>
                  <a:spcAft>
                    <a:spcPts val="0"/>
                  </a:spcAft>
                  <a:defRPr/>
                </a:pPr>
                <a:r>
                  <a:rPr lang="en-US" sz="1600" b="1" dirty="0" smtClean="0">
                    <a:solidFill>
                      <a:schemeClr val="bg1"/>
                    </a:solidFill>
                  </a:rPr>
                  <a:t>Adventurous and Innovative Research Using Computation and Data  </a:t>
                </a:r>
                <a:endParaRPr lang="en-US" sz="1600" b="1" dirty="0">
                  <a:solidFill>
                    <a:schemeClr val="bg1"/>
                  </a:solidFill>
                </a:endParaRPr>
              </a:p>
            </p:txBody>
          </p:sp>
          <p:sp>
            <p:nvSpPr>
              <p:cNvPr id="13" name="TextBox 15"/>
              <p:cNvSpPr txBox="1">
                <a:spLocks noChangeArrowheads="1"/>
              </p:cNvSpPr>
              <p:nvPr/>
            </p:nvSpPr>
            <p:spPr bwMode="auto">
              <a:xfrm>
                <a:off x="3299785" y="2382936"/>
                <a:ext cx="2590800" cy="923641"/>
              </a:xfrm>
              <a:prstGeom prst="rect">
                <a:avLst/>
              </a:prstGeom>
              <a:noFill/>
              <a:ln w="9525">
                <a:noFill/>
                <a:miter lim="800000"/>
                <a:headEnd/>
                <a:tailEnd/>
              </a:ln>
            </p:spPr>
            <p:txBody>
              <a:bodyPr>
                <a:spAutoFit/>
              </a:bodyPr>
              <a:lstStyle/>
              <a:p>
                <a:pPr algn="ctr"/>
                <a:r>
                  <a:rPr lang="en-US" b="1" u="sng" dirty="0" smtClean="0">
                    <a:solidFill>
                      <a:schemeClr val="bg1"/>
                    </a:solidFill>
                    <a:latin typeface="Calibri" pitchFamily="34" charset="0"/>
                  </a:rPr>
                  <a:t>Computation and  Data Enabled Science and Engineering </a:t>
                </a:r>
                <a:r>
                  <a:rPr lang="en-US" b="1" u="sng" dirty="0" smtClean="0">
                    <a:solidFill>
                      <a:srgbClr val="FFFF99"/>
                    </a:solidFill>
                    <a:latin typeface="Calibri" pitchFamily="34" charset="0"/>
                  </a:rPr>
                  <a:t>(CDS&amp;E)</a:t>
                </a:r>
              </a:p>
            </p:txBody>
          </p:sp>
        </p:grpSp>
        <p:grpSp>
          <p:nvGrpSpPr>
            <p:cNvPr id="14" name="Group 13"/>
            <p:cNvGrpSpPr>
              <a:grpSpLocks/>
            </p:cNvGrpSpPr>
            <p:nvPr/>
          </p:nvGrpSpPr>
          <p:grpSpPr bwMode="auto">
            <a:xfrm>
              <a:off x="836116" y="4102554"/>
              <a:ext cx="8307883" cy="1411089"/>
              <a:chOff x="3280644" y="2279939"/>
              <a:chExt cx="2615932" cy="2267394"/>
            </a:xfrm>
          </p:grpSpPr>
          <p:sp>
            <p:nvSpPr>
              <p:cNvPr id="15" name="Rounded Rectangle 14"/>
              <p:cNvSpPr/>
              <p:nvPr/>
            </p:nvSpPr>
            <p:spPr>
              <a:xfrm>
                <a:off x="3280644" y="2337534"/>
                <a:ext cx="2590799" cy="2209799"/>
              </a:xfrm>
              <a:prstGeom prst="roundRect">
                <a:avLst/>
              </a:prstGeom>
              <a:solidFill>
                <a:srgbClr val="7030A0"/>
              </a:solidFill>
              <a:ln>
                <a:solidFill>
                  <a:srgbClr val="5A8B25"/>
                </a:solidFill>
              </a:ln>
              <a:scene3d>
                <a:camera prst="orthographicFront"/>
                <a:lightRig rig="threePt" dir="t"/>
              </a:scene3d>
              <a:sp3d extrusionH="76200" contourW="12700">
                <a:bevelT w="165100" prst="coolSlant"/>
                <a:extrusionClr>
                  <a:srgbClr val="92D050"/>
                </a:extrusionClr>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6" name="TextBox 15"/>
              <p:cNvSpPr txBox="1">
                <a:spLocks noChangeArrowheads="1"/>
              </p:cNvSpPr>
              <p:nvPr/>
            </p:nvSpPr>
            <p:spPr bwMode="auto">
              <a:xfrm>
                <a:off x="3287946" y="2279939"/>
                <a:ext cx="2608630" cy="1953462"/>
              </a:xfrm>
              <a:prstGeom prst="rect">
                <a:avLst/>
              </a:prstGeom>
              <a:noFill/>
              <a:ln w="9525">
                <a:noFill/>
                <a:miter lim="800000"/>
                <a:headEnd/>
                <a:tailEnd/>
              </a:ln>
            </p:spPr>
            <p:txBody>
              <a:bodyPr wrap="square">
                <a:spAutoFit/>
              </a:bodyPr>
              <a:lstStyle/>
              <a:p>
                <a:pPr algn="ctr"/>
                <a:endParaRPr lang="en-US" b="1" u="sng" dirty="0" smtClean="0">
                  <a:solidFill>
                    <a:srgbClr val="FFFF00"/>
                  </a:solidFill>
                  <a:latin typeface="Calibri" pitchFamily="34" charset="0"/>
                </a:endParaRPr>
              </a:p>
              <a:p>
                <a:pPr algn="ctr"/>
                <a:endParaRPr lang="en-US" sz="700" b="1" u="sng" dirty="0">
                  <a:solidFill>
                    <a:srgbClr val="FFFF00"/>
                  </a:solidFill>
                  <a:latin typeface="Calibri" pitchFamily="34" charset="0"/>
                </a:endParaRPr>
              </a:p>
              <a:p>
                <a:pPr algn="ctr"/>
                <a:r>
                  <a:rPr lang="en-US" sz="2400" b="1" i="1" dirty="0" smtClean="0">
                    <a:solidFill>
                      <a:srgbClr val="FFFF99"/>
                    </a:solidFill>
                    <a:latin typeface="Calibri" pitchFamily="34" charset="0"/>
                  </a:rPr>
                  <a:t>Opportunities to Revolutionize How Materials Research is Done</a:t>
                </a:r>
              </a:p>
              <a:p>
                <a:pPr algn="ctr"/>
                <a:r>
                  <a:rPr lang="en-US" sz="2400" b="1" i="1" dirty="0">
                    <a:solidFill>
                      <a:srgbClr val="FFFF99"/>
                    </a:solidFill>
                    <a:latin typeface="Calibri" pitchFamily="34" charset="0"/>
                  </a:rPr>
                  <a:t>t</a:t>
                </a:r>
                <a:r>
                  <a:rPr lang="en-US" sz="2400" b="1" i="1" dirty="0" smtClean="0">
                    <a:solidFill>
                      <a:srgbClr val="FFFF99"/>
                    </a:solidFill>
                    <a:latin typeface="Calibri" pitchFamily="34" charset="0"/>
                  </a:rPr>
                  <a:t>o Accelerate Discovery and Innovation</a:t>
                </a:r>
                <a:endParaRPr lang="en-US" dirty="0" smtClean="0">
                  <a:solidFill>
                    <a:srgbClr val="FFFF99"/>
                  </a:solidFill>
                  <a:latin typeface="Calibri" pitchFamily="34" charset="0"/>
                </a:endParaRPr>
              </a:p>
            </p:txBody>
          </p:sp>
        </p:grpSp>
      </p:grpSp>
      <p:sp>
        <p:nvSpPr>
          <p:cNvPr id="18" name="Rectangle 17"/>
          <p:cNvSpPr/>
          <p:nvPr/>
        </p:nvSpPr>
        <p:spPr>
          <a:xfrm>
            <a:off x="201099" y="1008170"/>
            <a:ext cx="4572000" cy="646331"/>
          </a:xfrm>
          <a:prstGeom prst="rect">
            <a:avLst/>
          </a:prstGeom>
        </p:spPr>
        <p:txBody>
          <a:bodyPr>
            <a:spAutoFit/>
          </a:bodyPr>
          <a:lstStyle/>
          <a:p>
            <a:r>
              <a:rPr lang="en-US" b="1" i="1" dirty="0">
                <a:solidFill>
                  <a:srgbClr val="0070C0"/>
                </a:solidFill>
              </a:rPr>
              <a:t>Building and using a materials innovation cyberinfrastructure</a:t>
            </a:r>
            <a:endParaRPr lang="en-US" dirty="0"/>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97" y="108229"/>
            <a:ext cx="763697" cy="768111"/>
          </a:xfrm>
          <a:prstGeom prst="rect">
            <a:avLst/>
          </a:prstGeom>
        </p:spPr>
      </p:pic>
    </p:spTree>
    <p:extLst>
      <p:ext uri="{BB962C8B-B14F-4D97-AF65-F5344CB8AC3E}">
        <p14:creationId xmlns:p14="http://schemas.microsoft.com/office/powerpoint/2010/main" val="30305234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3475" y="19508"/>
            <a:ext cx="7886700" cy="1325563"/>
          </a:xfrm>
        </p:spPr>
        <p:txBody>
          <a:bodyPr>
            <a:normAutofit/>
          </a:bodyPr>
          <a:lstStyle/>
          <a:p>
            <a:pPr algn="ctr"/>
            <a:r>
              <a:rPr lang="en-US" sz="2800" b="1" dirty="0" smtClean="0">
                <a:solidFill>
                  <a:schemeClr val="tx1"/>
                </a:solidFill>
                <a:effectLst>
                  <a:outerShdw blurRad="38100" dist="38100" dir="2700000" algn="tl">
                    <a:srgbClr val="000000">
                      <a:alpha val="43137"/>
                    </a:srgbClr>
                  </a:outerShdw>
                </a:effectLst>
                <a:latin typeface="Calibri" panose="020F0502020204030204" pitchFamily="34" charset="0"/>
              </a:rPr>
              <a:t>QUANTUM LEAP </a:t>
            </a:r>
            <a:r>
              <a:rPr lang="en-US" sz="2800" dirty="0">
                <a:solidFill>
                  <a:schemeClr val="tx1"/>
                </a:solidFill>
                <a:latin typeface="Calibri" panose="020F0502020204030204" pitchFamily="34" charset="0"/>
              </a:rPr>
              <a:t/>
            </a:r>
            <a:br>
              <a:rPr lang="en-US" sz="2800" dirty="0">
                <a:solidFill>
                  <a:schemeClr val="tx1"/>
                </a:solidFill>
                <a:latin typeface="Calibri" panose="020F0502020204030204" pitchFamily="34" charset="0"/>
              </a:rPr>
            </a:br>
            <a:r>
              <a:rPr lang="en-US" sz="2800" dirty="0">
                <a:solidFill>
                  <a:schemeClr val="tx1"/>
                </a:solidFill>
                <a:latin typeface="Calibri" panose="020F0502020204030204" pitchFamily="34" charset="0"/>
              </a:rPr>
              <a:t>Leading the Next Quantum Revolution</a:t>
            </a:r>
          </a:p>
        </p:txBody>
      </p:sp>
      <p:pic>
        <p:nvPicPr>
          <p:cNvPr id="6" name="Picture 5"/>
          <p:cNvPicPr>
            <a:picLocks noChangeAspect="1"/>
          </p:cNvPicPr>
          <p:nvPr/>
        </p:nvPicPr>
        <p:blipFill>
          <a:blip r:embed="rId3"/>
          <a:stretch>
            <a:fillRect/>
          </a:stretch>
        </p:blipFill>
        <p:spPr>
          <a:xfrm>
            <a:off x="0" y="87329"/>
            <a:ext cx="1001973" cy="1005840"/>
          </a:xfrm>
          <a:prstGeom prst="rect">
            <a:avLst/>
          </a:prstGeom>
        </p:spPr>
      </p:pic>
      <p:pic>
        <p:nvPicPr>
          <p:cNvPr id="7" name="Picture 6"/>
          <p:cNvPicPr>
            <a:picLocks noChangeAspect="1"/>
          </p:cNvPicPr>
          <p:nvPr/>
        </p:nvPicPr>
        <p:blipFill>
          <a:blip r:embed="rId4"/>
          <a:stretch>
            <a:fillRect/>
          </a:stretch>
        </p:blipFill>
        <p:spPr>
          <a:xfrm>
            <a:off x="1001973" y="87329"/>
            <a:ext cx="1507401" cy="1609187"/>
          </a:xfrm>
          <a:prstGeom prst="rect">
            <a:avLst/>
          </a:prstGeom>
          <a:solidFill>
            <a:schemeClr val="bg1"/>
          </a:solidFill>
        </p:spPr>
      </p:pic>
      <p:pic>
        <p:nvPicPr>
          <p:cNvPr id="8" name="Picture 7"/>
          <p:cNvPicPr>
            <a:picLocks noChangeAspect="1"/>
          </p:cNvPicPr>
          <p:nvPr/>
        </p:nvPicPr>
        <p:blipFill>
          <a:blip r:embed="rId5"/>
          <a:stretch>
            <a:fillRect/>
          </a:stretch>
        </p:blipFill>
        <p:spPr>
          <a:xfrm>
            <a:off x="110471" y="1510180"/>
            <a:ext cx="2752606" cy="142457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465" y="3035759"/>
            <a:ext cx="2741612" cy="1671488"/>
          </a:xfrm>
          <a:prstGeom prst="rect">
            <a:avLst/>
          </a:prstGeom>
        </p:spPr>
      </p:pic>
      <p:sp>
        <p:nvSpPr>
          <p:cNvPr id="15" name="TextBox 14"/>
          <p:cNvSpPr txBox="1"/>
          <p:nvPr/>
        </p:nvSpPr>
        <p:spPr>
          <a:xfrm>
            <a:off x="3062868" y="3376665"/>
            <a:ext cx="2679826" cy="1200329"/>
          </a:xfrm>
          <a:prstGeom prst="rect">
            <a:avLst/>
          </a:prstGeom>
          <a:noFill/>
        </p:spPr>
        <p:txBody>
          <a:bodyPr wrap="square" rtlCol="0">
            <a:spAutoFit/>
          </a:bodyPr>
          <a:lstStyle/>
          <a:p>
            <a:r>
              <a:rPr lang="en-US" i="1" dirty="0" smtClean="0">
                <a:latin typeface="Calibri" panose="020F0502020204030204" pitchFamily="34" charset="0"/>
              </a:rPr>
              <a:t>EU, Netherlands, UK, China, Japan, Canada…   investing in development of quantum technologies.</a:t>
            </a:r>
            <a:endParaRPr lang="en-US" i="1" dirty="0">
              <a:latin typeface="Calibri" panose="020F0502020204030204" pitchFamily="34" charset="0"/>
            </a:endParaRPr>
          </a:p>
        </p:txBody>
      </p:sp>
      <p:pic>
        <p:nvPicPr>
          <p:cNvPr id="17" name="Picture 16"/>
          <p:cNvPicPr>
            <a:picLocks noChangeAspect="1"/>
          </p:cNvPicPr>
          <p:nvPr/>
        </p:nvPicPr>
        <p:blipFill>
          <a:blip r:embed="rId7"/>
          <a:stretch>
            <a:fillRect/>
          </a:stretch>
        </p:blipFill>
        <p:spPr>
          <a:xfrm>
            <a:off x="5675608" y="3530781"/>
            <a:ext cx="1962784" cy="892175"/>
          </a:xfrm>
          <a:prstGeom prst="rect">
            <a:avLst/>
          </a:prstGeom>
        </p:spPr>
      </p:pic>
      <p:pic>
        <p:nvPicPr>
          <p:cNvPr id="9" name="Picture 8"/>
          <p:cNvPicPr>
            <a:picLocks noChangeAspect="1"/>
          </p:cNvPicPr>
          <p:nvPr/>
        </p:nvPicPr>
        <p:blipFill>
          <a:blip r:embed="rId8"/>
          <a:stretch>
            <a:fillRect/>
          </a:stretch>
        </p:blipFill>
        <p:spPr>
          <a:xfrm>
            <a:off x="7838183" y="3344604"/>
            <a:ext cx="1169984" cy="1134063"/>
          </a:xfrm>
          <a:prstGeom prst="rect">
            <a:avLst/>
          </a:prstGeom>
        </p:spPr>
      </p:pic>
      <p:sp>
        <p:nvSpPr>
          <p:cNvPr id="19" name="Rectangle 18"/>
          <p:cNvSpPr/>
          <p:nvPr/>
        </p:nvSpPr>
        <p:spPr>
          <a:xfrm>
            <a:off x="2976686" y="4644815"/>
            <a:ext cx="6031481" cy="1477328"/>
          </a:xfrm>
          <a:prstGeom prst="rect">
            <a:avLst/>
          </a:prstGeom>
          <a:solidFill>
            <a:schemeClr val="accent4">
              <a:lumMod val="20000"/>
              <a:lumOff val="80000"/>
            </a:schemeClr>
          </a:solidFill>
        </p:spPr>
        <p:txBody>
          <a:bodyPr wrap="square">
            <a:spAutoFit/>
          </a:bodyPr>
          <a:lstStyle/>
          <a:p>
            <a:r>
              <a:rPr lang="en-US" dirty="0" smtClean="0">
                <a:latin typeface="Calibri" panose="020F0502020204030204" pitchFamily="34" charset="0"/>
              </a:rPr>
              <a:t>NSF would support research that addresses the manipulation of quantum states and the control of material light interactions involving physicists, mathematicians, and engineers. There will be strong connections to industry, other federal agencies, and international partnerships.</a:t>
            </a:r>
            <a:endParaRPr lang="en-US" dirty="0">
              <a:latin typeface="Calibri" panose="020F0502020204030204" pitchFamily="34" charset="0"/>
            </a:endParaRPr>
          </a:p>
        </p:txBody>
      </p:sp>
      <p:sp>
        <p:nvSpPr>
          <p:cNvPr id="20" name="Rectangle 19"/>
          <p:cNvSpPr/>
          <p:nvPr/>
        </p:nvSpPr>
        <p:spPr>
          <a:xfrm>
            <a:off x="2976717" y="1480742"/>
            <a:ext cx="6031450" cy="1754326"/>
          </a:xfrm>
          <a:prstGeom prst="rect">
            <a:avLst/>
          </a:prstGeom>
          <a:solidFill>
            <a:schemeClr val="accent2">
              <a:lumMod val="20000"/>
              <a:lumOff val="80000"/>
            </a:schemeClr>
          </a:solidFill>
        </p:spPr>
        <p:txBody>
          <a:bodyPr wrap="square">
            <a:spAutoFit/>
          </a:bodyPr>
          <a:lstStyle/>
          <a:p>
            <a:r>
              <a:rPr lang="en-US" b="1" dirty="0" smtClean="0">
                <a:latin typeface="Calibri" panose="020F0502020204030204" pitchFamily="34" charset="0"/>
              </a:rPr>
              <a:t>One of 10 Big Ideas announced by NSF in March 2016:</a:t>
            </a:r>
          </a:p>
          <a:p>
            <a:r>
              <a:rPr lang="en-US" dirty="0" smtClean="0">
                <a:latin typeface="Calibri" panose="020F0502020204030204" pitchFamily="34" charset="0"/>
              </a:rPr>
              <a:t>A plan to build on the First Quantum Revolution in early 20</a:t>
            </a:r>
            <a:r>
              <a:rPr lang="en-US" baseline="30000" dirty="0" smtClean="0">
                <a:latin typeface="Calibri" panose="020F0502020204030204" pitchFamily="34" charset="0"/>
              </a:rPr>
              <a:t>th</a:t>
            </a:r>
            <a:r>
              <a:rPr lang="en-US" dirty="0" smtClean="0">
                <a:latin typeface="Calibri" panose="020F0502020204030204" pitchFamily="34" charset="0"/>
              </a:rPr>
              <a:t> century and prepare for the Second one exploiting quantum phenomena like superposition, entanglement, and squeezing to enable the next wave of precision sensors and more efficient computation and simulation and communication</a:t>
            </a:r>
          </a:p>
        </p:txBody>
      </p:sp>
      <p:pic>
        <p:nvPicPr>
          <p:cNvPr id="21" name="Picture 20"/>
          <p:cNvPicPr>
            <a:picLocks noChangeAspect="1"/>
          </p:cNvPicPr>
          <p:nvPr/>
        </p:nvPicPr>
        <p:blipFill>
          <a:blip r:embed="rId9"/>
          <a:stretch>
            <a:fillRect/>
          </a:stretch>
        </p:blipFill>
        <p:spPr>
          <a:xfrm>
            <a:off x="0" y="4808256"/>
            <a:ext cx="2783492" cy="1865463"/>
          </a:xfrm>
          <a:prstGeom prst="rect">
            <a:avLst/>
          </a:prstGeom>
        </p:spPr>
      </p:pic>
      <p:sp>
        <p:nvSpPr>
          <p:cNvPr id="13" name="TextBox 12"/>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6208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06139"/>
            <a:ext cx="7886700" cy="1325563"/>
          </a:xfrm>
        </p:spPr>
        <p:txBody>
          <a:bodyPr>
            <a:normAutofit/>
          </a:bodyPr>
          <a:lstStyle/>
          <a:p>
            <a:pPr algn="ctr"/>
            <a:r>
              <a:rPr lang="en-US" sz="2800" b="1" dirty="0" smtClean="0">
                <a:solidFill>
                  <a:schemeClr val="tx1"/>
                </a:solidFill>
                <a:effectLst>
                  <a:outerShdw blurRad="38100" dist="38100" dir="2700000" algn="tl">
                    <a:srgbClr val="000000">
                      <a:alpha val="43137"/>
                    </a:srgbClr>
                  </a:outerShdw>
                </a:effectLst>
                <a:latin typeface="Calibri" panose="020F0502020204030204" pitchFamily="34" charset="0"/>
              </a:rPr>
              <a:t>QUANTUM LEAP</a:t>
            </a:r>
            <a:br>
              <a:rPr lang="en-US" sz="2800" b="1" dirty="0" smtClean="0">
                <a:solidFill>
                  <a:schemeClr val="tx1"/>
                </a:solidFill>
                <a:effectLst>
                  <a:outerShdw blurRad="38100" dist="38100" dir="2700000" algn="tl">
                    <a:srgbClr val="000000">
                      <a:alpha val="43137"/>
                    </a:srgbClr>
                  </a:outerShdw>
                </a:effectLst>
                <a:latin typeface="Calibri" panose="020F0502020204030204" pitchFamily="34" charset="0"/>
              </a:rPr>
            </a:br>
            <a:r>
              <a:rPr lang="en-US" sz="2800" dirty="0" smtClean="0">
                <a:solidFill>
                  <a:schemeClr val="tx1"/>
                </a:solidFill>
                <a:latin typeface="Calibri" panose="020F0502020204030204" pitchFamily="34" charset="0"/>
              </a:rPr>
              <a:t>Leading </a:t>
            </a:r>
            <a:r>
              <a:rPr lang="en-US" sz="2800" dirty="0">
                <a:solidFill>
                  <a:schemeClr val="tx1"/>
                </a:solidFill>
                <a:latin typeface="Calibri" panose="020F0502020204030204" pitchFamily="34" charset="0"/>
              </a:rPr>
              <a:t>the Next Quantum Revolution</a:t>
            </a:r>
          </a:p>
        </p:txBody>
      </p:sp>
      <p:sp>
        <p:nvSpPr>
          <p:cNvPr id="16" name="Rectangle 15"/>
          <p:cNvSpPr/>
          <p:nvPr/>
        </p:nvSpPr>
        <p:spPr>
          <a:xfrm>
            <a:off x="0" y="1473327"/>
            <a:ext cx="3980609" cy="4524315"/>
          </a:xfrm>
          <a:prstGeom prst="rect">
            <a:avLst/>
          </a:prstGeom>
          <a:solidFill>
            <a:schemeClr val="tx2">
              <a:lumMod val="40000"/>
              <a:lumOff val="60000"/>
            </a:schemeClr>
          </a:solidFill>
        </p:spPr>
        <p:txBody>
          <a:bodyPr wrap="square">
            <a:spAutoFit/>
          </a:bodyPr>
          <a:lstStyle/>
          <a:p>
            <a:pPr marR="0" lvl="0">
              <a:spcBef>
                <a:spcPts val="0"/>
              </a:spcBef>
              <a:spcAft>
                <a:spcPts val="0"/>
              </a:spcAft>
            </a:pPr>
            <a:r>
              <a:rPr lang="en-US" sz="1600" b="1" i="1" dirty="0" smtClean="0">
                <a:solidFill>
                  <a:schemeClr val="tx2"/>
                </a:solidFill>
                <a:latin typeface="Calibri" panose="020F0502020204030204" pitchFamily="34" charset="0"/>
                <a:ea typeface="MS Mincho" panose="02020609040205080304" pitchFamily="49" charset="-128"/>
                <a:cs typeface="Times New Roman" panose="02020603050405020304" pitchFamily="18" charset="0"/>
              </a:rPr>
              <a:t>Quantum Leap Strategies: </a:t>
            </a:r>
          </a:p>
          <a:p>
            <a:pPr marL="342900" marR="0" lvl="0" indent="-342900">
              <a:spcBef>
                <a:spcPts val="0"/>
              </a:spcBef>
              <a:spcAft>
                <a:spcPts val="0"/>
              </a:spcAft>
              <a:buFont typeface="Symbol" panose="05050102010706020507" pitchFamily="18" charset="2"/>
              <a:buChar char=""/>
            </a:pPr>
            <a:r>
              <a:rPr lang="en-US" sz="1600" b="1" i="1" dirty="0" smtClean="0">
                <a:solidFill>
                  <a:srgbClr val="FF0000"/>
                </a:solidFill>
                <a:latin typeface="Calibri" panose="020F0502020204030204" pitchFamily="34" charset="0"/>
                <a:ea typeface="MS Mincho" panose="02020609040205080304" pitchFamily="49" charset="-128"/>
                <a:cs typeface="Times New Roman" panose="02020603050405020304" pitchFamily="18" charset="0"/>
              </a:rPr>
              <a:t>Beyond Core</a:t>
            </a:r>
            <a:r>
              <a:rPr lang="en-US" sz="1600" b="1" dirty="0" smtClean="0">
                <a:solidFill>
                  <a:srgbClr val="FF0000"/>
                </a:solidFill>
                <a:latin typeface="Calibri" panose="020F0502020204030204" pitchFamily="34" charset="0"/>
                <a:ea typeface="MS Mincho" panose="02020609040205080304" pitchFamily="49" charset="-128"/>
                <a:cs typeface="Times New Roman" panose="02020603050405020304" pitchFamily="18" charset="0"/>
              </a:rPr>
              <a:t> </a:t>
            </a:r>
            <a:r>
              <a:rPr lang="en-US" sz="1600" dirty="0" smtClean="0">
                <a:latin typeface="Calibri" panose="020F0502020204030204" pitchFamily="34" charset="0"/>
                <a:ea typeface="MS Mincho" panose="02020609040205080304" pitchFamily="49" charset="-128"/>
                <a:cs typeface="Times New Roman" panose="02020603050405020304" pitchFamily="18" charset="0"/>
              </a:rPr>
              <a:t>– Development of programs for high-risk/high-payoff interdisciplinary</a:t>
            </a:r>
            <a:r>
              <a:rPr lang="en-US" sz="1600" b="1" dirty="0" smtClean="0">
                <a:latin typeface="Calibri" panose="020F0502020204030204" pitchFamily="34" charset="0"/>
                <a:ea typeface="MS Mincho" panose="02020609040205080304" pitchFamily="49" charset="-128"/>
                <a:cs typeface="Times New Roman" panose="02020603050405020304" pitchFamily="18" charset="0"/>
              </a:rPr>
              <a:t> </a:t>
            </a:r>
            <a:r>
              <a:rPr lang="en-US" sz="1600" dirty="0" smtClean="0">
                <a:latin typeface="Calibri" panose="020F0502020204030204" pitchFamily="34" charset="0"/>
                <a:ea typeface="MS Mincho" panose="02020609040205080304" pitchFamily="49" charset="-128"/>
                <a:cs typeface="Times New Roman" panose="02020603050405020304" pitchFamily="18" charset="0"/>
              </a:rPr>
              <a:t>projects that promote convergence</a:t>
            </a:r>
          </a:p>
          <a:p>
            <a:pPr marL="342900" marR="0" lvl="0" indent="-342900">
              <a:spcBef>
                <a:spcPts val="0"/>
              </a:spcBef>
              <a:spcAft>
                <a:spcPts val="0"/>
              </a:spcAft>
              <a:buFont typeface="Symbol" panose="05050102010706020507" pitchFamily="18" charset="2"/>
              <a:buChar char=""/>
            </a:pPr>
            <a:r>
              <a:rPr lang="en-US" sz="1600" b="1" i="1" dirty="0" smtClean="0">
                <a:solidFill>
                  <a:srgbClr val="FF0000"/>
                </a:solidFill>
                <a:latin typeface="Calibri" panose="020F0502020204030204" pitchFamily="34" charset="0"/>
                <a:ea typeface="MS Mincho" panose="02020609040205080304" pitchFamily="49" charset="-128"/>
                <a:cs typeface="Times New Roman" panose="02020603050405020304" pitchFamily="18" charset="0"/>
              </a:rPr>
              <a:t>Transformative Midscale Projects and Infrastructures</a:t>
            </a:r>
            <a:r>
              <a:rPr lang="en-US" sz="1600" b="1" dirty="0" smtClean="0">
                <a:solidFill>
                  <a:srgbClr val="FF0000"/>
                </a:solidFill>
                <a:latin typeface="Calibri" panose="020F0502020204030204" pitchFamily="34" charset="0"/>
                <a:ea typeface="MS Mincho" panose="02020609040205080304" pitchFamily="49" charset="-128"/>
                <a:cs typeface="Times New Roman" panose="02020603050405020304" pitchFamily="18" charset="0"/>
              </a:rPr>
              <a:t> </a:t>
            </a:r>
            <a:r>
              <a:rPr lang="en-US" sz="1600" dirty="0" smtClean="0">
                <a:latin typeface="Calibri" panose="020F0502020204030204" pitchFamily="34" charset="0"/>
                <a:ea typeface="MS Mincho" panose="02020609040205080304" pitchFamily="49" charset="-128"/>
                <a:cs typeface="Times New Roman" panose="02020603050405020304" pitchFamily="18" charset="0"/>
              </a:rPr>
              <a:t>– Empower U.S. researchers to significantly advance the Quantum Leap. </a:t>
            </a:r>
            <a:endParaRPr lang="en-US" dirty="0" smtClean="0">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b="1" i="1" dirty="0" smtClean="0">
                <a:solidFill>
                  <a:srgbClr val="FF0000"/>
                </a:solidFill>
                <a:latin typeface="Calibri" panose="020F0502020204030204" pitchFamily="34" charset="0"/>
                <a:ea typeface="MS Mincho" panose="02020609040205080304" pitchFamily="49" charset="-128"/>
                <a:cs typeface="Times New Roman" panose="02020603050405020304" pitchFamily="18" charset="0"/>
              </a:rPr>
              <a:t>Strategic Partnership</a:t>
            </a:r>
            <a:r>
              <a:rPr lang="en-US" sz="1600" b="1" dirty="0" smtClean="0">
                <a:solidFill>
                  <a:srgbClr val="FF0000"/>
                </a:solidFill>
                <a:latin typeface="Calibri" panose="020F0502020204030204" pitchFamily="34" charset="0"/>
                <a:ea typeface="MS Mincho" panose="02020609040205080304" pitchFamily="49" charset="-128"/>
                <a:cs typeface="Times New Roman" panose="02020603050405020304" pitchFamily="18" charset="0"/>
              </a:rPr>
              <a:t> </a:t>
            </a:r>
            <a:r>
              <a:rPr lang="en-US" sz="1600" dirty="0" smtClean="0">
                <a:latin typeface="Calibri" panose="020F0502020204030204" pitchFamily="34" charset="0"/>
                <a:ea typeface="MS Mincho" panose="02020609040205080304" pitchFamily="49" charset="-128"/>
                <a:cs typeface="Times New Roman" panose="02020603050405020304" pitchFamily="18" charset="0"/>
              </a:rPr>
              <a:t>- Promote strategic mutually productive partnerships among academia, the private sector, other U.S. Government agencies and National Labs, and international researchers and organization.</a:t>
            </a:r>
            <a:endParaRPr lang="en-US" dirty="0" smtClean="0">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b="1" i="1" dirty="0" smtClean="0">
                <a:solidFill>
                  <a:srgbClr val="FF0000"/>
                </a:solidFill>
                <a:latin typeface="Calibri" panose="020F0502020204030204" pitchFamily="34" charset="0"/>
                <a:ea typeface="MS Mincho" panose="02020609040205080304" pitchFamily="49" charset="-128"/>
                <a:cs typeface="Times New Roman" panose="02020603050405020304" pitchFamily="18" charset="0"/>
              </a:rPr>
              <a:t>Mentored Workforce</a:t>
            </a:r>
            <a:r>
              <a:rPr lang="en-US" sz="1600" b="1" dirty="0" smtClean="0">
                <a:solidFill>
                  <a:srgbClr val="FF0000"/>
                </a:solidFill>
                <a:latin typeface="Calibri" panose="020F0502020204030204" pitchFamily="34" charset="0"/>
                <a:ea typeface="MS Mincho" panose="02020609040205080304" pitchFamily="49" charset="-128"/>
                <a:cs typeface="Times New Roman" panose="02020603050405020304" pitchFamily="18" charset="0"/>
              </a:rPr>
              <a:t> </a:t>
            </a:r>
            <a:r>
              <a:rPr lang="en-US" sz="1600" dirty="0" smtClean="0">
                <a:latin typeface="Calibri" panose="020F0502020204030204" pitchFamily="34" charset="0"/>
                <a:ea typeface="MS Mincho" panose="02020609040205080304" pitchFamily="49" charset="-128"/>
                <a:cs typeface="Times New Roman" panose="02020603050405020304" pitchFamily="18" charset="0"/>
              </a:rPr>
              <a:t>- Develop programs that grow, educate and train, and retain a new generation of well-mentored workforce.</a:t>
            </a:r>
            <a:endParaRPr lang="en-US" dirty="0">
              <a:effectLst/>
              <a:latin typeface="Calibri" panose="020F0502020204030204" pitchFamily="34" charset="0"/>
              <a:ea typeface="MS Mincho" panose="02020609040205080304" pitchFamily="49" charset="-128"/>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3810000" y="1112219"/>
            <a:ext cx="5226882" cy="5081091"/>
          </a:xfrm>
          <a:prstGeom prst="rect">
            <a:avLst/>
          </a:prstGeom>
        </p:spPr>
      </p:pic>
      <p:pic>
        <p:nvPicPr>
          <p:cNvPr id="8" name="Picture 7"/>
          <p:cNvPicPr>
            <a:picLocks noChangeAspect="1"/>
          </p:cNvPicPr>
          <p:nvPr/>
        </p:nvPicPr>
        <p:blipFill>
          <a:blip r:embed="rId4"/>
          <a:stretch>
            <a:fillRect/>
          </a:stretch>
        </p:blipFill>
        <p:spPr>
          <a:xfrm>
            <a:off x="0" y="87329"/>
            <a:ext cx="1001973" cy="1005840"/>
          </a:xfrm>
          <a:prstGeom prst="rect">
            <a:avLst/>
          </a:prstGeom>
        </p:spPr>
      </p:pic>
      <p:pic>
        <p:nvPicPr>
          <p:cNvPr id="9" name="Picture 8"/>
          <p:cNvPicPr>
            <a:picLocks noChangeAspect="1"/>
          </p:cNvPicPr>
          <p:nvPr/>
        </p:nvPicPr>
        <p:blipFill rotWithShape="1">
          <a:blip r:embed="rId5"/>
          <a:srcRect b="15646"/>
          <a:stretch/>
        </p:blipFill>
        <p:spPr>
          <a:xfrm>
            <a:off x="1236603" y="27725"/>
            <a:ext cx="1507401" cy="1357423"/>
          </a:xfrm>
          <a:prstGeom prst="rect">
            <a:avLst/>
          </a:prstGeom>
          <a:solidFill>
            <a:schemeClr val="bg1"/>
          </a:solidFill>
        </p:spPr>
      </p:pic>
      <p:sp>
        <p:nvSpPr>
          <p:cNvPr id="7" name="TextBox 6"/>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04058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3026"/>
            <a:ext cx="6585835" cy="1500996"/>
          </a:xfrm>
        </p:spPr>
        <p:txBody>
          <a:bodyPr>
            <a:normAutofit/>
          </a:bodyPr>
          <a:lstStyle/>
          <a:p>
            <a:pPr algn="ctr"/>
            <a:r>
              <a:rPr lang="en-US" sz="2800" b="1" dirty="0" smtClean="0">
                <a:solidFill>
                  <a:schemeClr val="tx1"/>
                </a:solidFill>
                <a:effectLst>
                  <a:outerShdw blurRad="38100" dist="38100" dir="2700000" algn="tl">
                    <a:srgbClr val="000000">
                      <a:alpha val="43137"/>
                    </a:srgbClr>
                  </a:outerShdw>
                </a:effectLst>
                <a:latin typeface="Calibri" panose="020F0502020204030204" pitchFamily="34" charset="0"/>
              </a:rPr>
              <a:t>QUANTUM LEAP</a:t>
            </a:r>
            <a:r>
              <a:rPr lang="en-US" sz="2800" dirty="0" smtClean="0">
                <a:solidFill>
                  <a:schemeClr val="tx1"/>
                </a:solidFill>
                <a:latin typeface="Calibri" panose="020F0502020204030204" pitchFamily="34" charset="0"/>
              </a:rPr>
              <a:t/>
            </a:r>
            <a:br>
              <a:rPr lang="en-US" sz="2800" dirty="0" smtClean="0">
                <a:solidFill>
                  <a:schemeClr val="tx1"/>
                </a:solidFill>
                <a:latin typeface="Calibri" panose="020F0502020204030204" pitchFamily="34" charset="0"/>
              </a:rPr>
            </a:br>
            <a:r>
              <a:rPr lang="en-US" sz="2400" dirty="0" smtClean="0">
                <a:solidFill>
                  <a:schemeClr val="tx1"/>
                </a:solidFill>
                <a:latin typeface="Calibri" panose="020F0502020204030204" pitchFamily="34" charset="0"/>
              </a:rPr>
              <a:t>NSF/DOE Summer School on Quantum Science</a:t>
            </a:r>
            <a:endParaRPr lang="en-US" sz="2400" dirty="0">
              <a:solidFill>
                <a:schemeClr val="tx1"/>
              </a:solidFill>
              <a:latin typeface="Calibri" panose="020F050202020403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445597563"/>
              </p:ext>
            </p:extLst>
          </p:nvPr>
        </p:nvGraphicFramePr>
        <p:xfrm>
          <a:off x="-3447" y="1531064"/>
          <a:ext cx="3778369" cy="5113576"/>
        </p:xfrm>
        <a:graphic>
          <a:graphicData uri="http://schemas.openxmlformats.org/drawingml/2006/table">
            <a:tbl>
              <a:tblPr firstRow="1" bandRow="1">
                <a:tableStyleId>{5C22544A-7EE6-4342-B048-85BDC9FD1C3A}</a:tableStyleId>
              </a:tblPr>
              <a:tblGrid>
                <a:gridCol w="1343416"/>
                <a:gridCol w="2434953"/>
              </a:tblGrid>
              <a:tr h="541576">
                <a:tc gridSpan="2">
                  <a:txBody>
                    <a:bodyPr/>
                    <a:lstStyle/>
                    <a:p>
                      <a:pPr algn="ctr"/>
                      <a:r>
                        <a:rPr lang="en-US" sz="2400" dirty="0" smtClean="0">
                          <a:solidFill>
                            <a:schemeClr val="accent4">
                              <a:lumMod val="20000"/>
                              <a:lumOff val="80000"/>
                            </a:schemeClr>
                          </a:solidFill>
                        </a:rPr>
                        <a:t>Summer School, FY17</a:t>
                      </a:r>
                    </a:p>
                  </a:txBody>
                  <a:tcPr/>
                </a:tc>
                <a:tc hMerge="1">
                  <a:txBody>
                    <a:bodyPr/>
                    <a:lstStyle/>
                    <a:p>
                      <a:endParaRPr lang="en-US" dirty="0"/>
                    </a:p>
                  </a:txBody>
                  <a:tcPr/>
                </a:tc>
              </a:tr>
              <a:tr h="458282">
                <a:tc>
                  <a:txBody>
                    <a:bodyPr/>
                    <a:lstStyle/>
                    <a:p>
                      <a:r>
                        <a:rPr lang="en-US" sz="1600" dirty="0" smtClean="0"/>
                        <a:t>Sources of funding</a:t>
                      </a:r>
                      <a:r>
                        <a:rPr lang="en-US" sz="1600" baseline="0" dirty="0" smtClean="0"/>
                        <a:t> </a:t>
                      </a:r>
                      <a:endParaRPr lang="en-US" sz="1600" dirty="0"/>
                    </a:p>
                  </a:txBody>
                  <a:tcPr/>
                </a:tc>
                <a:tc>
                  <a:txBody>
                    <a:bodyPr/>
                    <a:lstStyle/>
                    <a:p>
                      <a:r>
                        <a:rPr lang="en-US" sz="1400" dirty="0" smtClean="0"/>
                        <a:t>NSF</a:t>
                      </a:r>
                      <a:r>
                        <a:rPr lang="en-US" sz="1400" baseline="0" dirty="0" smtClean="0"/>
                        <a:t>: $700k</a:t>
                      </a:r>
                    </a:p>
                    <a:p>
                      <a:r>
                        <a:rPr lang="en-US" sz="1400" baseline="0" dirty="0" smtClean="0"/>
                        <a:t>DOE/BES: $300k</a:t>
                      </a:r>
                    </a:p>
                  </a:txBody>
                  <a:tcPr/>
                </a:tc>
              </a:tr>
              <a:tr h="456116">
                <a:tc>
                  <a:txBody>
                    <a:bodyPr/>
                    <a:lstStyle/>
                    <a:p>
                      <a:r>
                        <a:rPr lang="en-US" sz="1600" dirty="0" smtClean="0"/>
                        <a:t>Organizing Team</a:t>
                      </a:r>
                      <a:endParaRPr lang="en-US" sz="1600" dirty="0"/>
                    </a:p>
                  </a:txBody>
                  <a:tcPr/>
                </a:tc>
                <a:tc>
                  <a:txBody>
                    <a:bodyPr/>
                    <a:lstStyle/>
                    <a:p>
                      <a:r>
                        <a:rPr lang="en-US" sz="1400" dirty="0" smtClean="0">
                          <a:solidFill>
                            <a:srgbClr val="FF0000"/>
                          </a:solidFill>
                        </a:rPr>
                        <a:t>Joe Checkelsky (MIT) </a:t>
                      </a:r>
                    </a:p>
                    <a:p>
                      <a:r>
                        <a:rPr lang="en-US" sz="1400" dirty="0" smtClean="0">
                          <a:solidFill>
                            <a:srgbClr val="FF0000"/>
                          </a:solidFill>
                        </a:rPr>
                        <a:t>Natalia </a:t>
                      </a:r>
                      <a:r>
                        <a:rPr lang="en-US" sz="1400" dirty="0" err="1" smtClean="0">
                          <a:solidFill>
                            <a:srgbClr val="FF0000"/>
                          </a:solidFill>
                        </a:rPr>
                        <a:t>Drichko</a:t>
                      </a:r>
                      <a:r>
                        <a:rPr lang="en-US" sz="1400" dirty="0" smtClean="0">
                          <a:solidFill>
                            <a:srgbClr val="FF0000"/>
                          </a:solidFill>
                        </a:rPr>
                        <a:t> (JHU)</a:t>
                      </a:r>
                    </a:p>
                    <a:p>
                      <a:r>
                        <a:rPr lang="en-US" sz="1400" dirty="0" smtClean="0">
                          <a:solidFill>
                            <a:srgbClr val="FF0000"/>
                          </a:solidFill>
                        </a:rPr>
                        <a:t>Liang Fu (MIT) </a:t>
                      </a:r>
                    </a:p>
                    <a:p>
                      <a:r>
                        <a:rPr lang="en-US" sz="1400" dirty="0" smtClean="0">
                          <a:solidFill>
                            <a:srgbClr val="FF0000"/>
                          </a:solidFill>
                        </a:rPr>
                        <a:t>Kyle Shen (Cornell) </a:t>
                      </a:r>
                    </a:p>
                    <a:p>
                      <a:r>
                        <a:rPr lang="en-US" sz="1400" dirty="0" smtClean="0">
                          <a:solidFill>
                            <a:srgbClr val="FF0000"/>
                          </a:solidFill>
                        </a:rPr>
                        <a:t>Jun Zhu (Penn State)</a:t>
                      </a:r>
                      <a:endParaRPr lang="en-US" sz="1400" dirty="0">
                        <a:solidFill>
                          <a:srgbClr val="FF0000"/>
                        </a:solidFill>
                      </a:endParaRPr>
                    </a:p>
                  </a:txBody>
                  <a:tcPr/>
                </a:tc>
              </a:tr>
              <a:tr h="448654">
                <a:tc>
                  <a:txBody>
                    <a:bodyPr/>
                    <a:lstStyle/>
                    <a:p>
                      <a:r>
                        <a:rPr lang="en-US" sz="1600" dirty="0" smtClean="0"/>
                        <a:t>Locations</a:t>
                      </a:r>
                      <a:r>
                        <a:rPr lang="en-US" sz="1600" baseline="0" dirty="0" smtClean="0"/>
                        <a:t> and </a:t>
                      </a:r>
                      <a:r>
                        <a:rPr lang="en-US" sz="1600" dirty="0" smtClean="0"/>
                        <a:t>Dates</a:t>
                      </a:r>
                      <a:endParaRPr lang="en-US" sz="1600" dirty="0"/>
                    </a:p>
                  </a:txBody>
                  <a:tcPr/>
                </a:tc>
                <a:tc>
                  <a:txBody>
                    <a:bodyPr/>
                    <a:lstStyle/>
                    <a:p>
                      <a:r>
                        <a:rPr lang="en-US" sz="1400" kern="1200" dirty="0" smtClean="0">
                          <a:solidFill>
                            <a:schemeClr val="dk1"/>
                          </a:solidFill>
                          <a:effectLst/>
                          <a:latin typeface="+mn-lt"/>
                          <a:ea typeface="+mn-ea"/>
                          <a:cs typeface="+mn-cs"/>
                        </a:rPr>
                        <a:t>Tentative Location and Dates</a:t>
                      </a:r>
                    </a:p>
                    <a:p>
                      <a:r>
                        <a:rPr lang="en-US" sz="1400" kern="1200" dirty="0" smtClean="0">
                          <a:solidFill>
                            <a:srgbClr val="0000FF"/>
                          </a:solidFill>
                          <a:effectLst/>
                          <a:latin typeface="+mn-lt"/>
                          <a:ea typeface="+mn-ea"/>
                          <a:cs typeface="+mn-cs"/>
                        </a:rPr>
                        <a:t>JHU: June 5-16, 2017 </a:t>
                      </a:r>
                    </a:p>
                    <a:p>
                      <a:r>
                        <a:rPr lang="en-US" sz="1400" kern="1200" dirty="0" smtClean="0">
                          <a:solidFill>
                            <a:srgbClr val="0000FF"/>
                          </a:solidFill>
                          <a:effectLst/>
                          <a:latin typeface="+mn-lt"/>
                          <a:ea typeface="+mn-ea"/>
                          <a:cs typeface="+mn-cs"/>
                        </a:rPr>
                        <a:t>Cornell : June 18-30, 2018  </a:t>
                      </a:r>
                    </a:p>
                    <a:p>
                      <a:r>
                        <a:rPr lang="en-US" sz="1400" kern="1200" dirty="0" smtClean="0">
                          <a:solidFill>
                            <a:srgbClr val="0000FF"/>
                          </a:solidFill>
                          <a:effectLst/>
                          <a:latin typeface="+mn-lt"/>
                          <a:ea typeface="+mn-ea"/>
                          <a:cs typeface="+mn-cs"/>
                        </a:rPr>
                        <a:t>Penn State: June 9-21, 2019</a:t>
                      </a:r>
                    </a:p>
                    <a:p>
                      <a:r>
                        <a:rPr lang="en-US" sz="1400" dirty="0" smtClean="0">
                          <a:solidFill>
                            <a:srgbClr val="0000FF"/>
                          </a:solidFill>
                        </a:rPr>
                        <a:t>University of Colorado:</a:t>
                      </a:r>
                      <a:r>
                        <a:rPr lang="en-US" sz="1400" baseline="0" dirty="0" smtClean="0">
                          <a:solidFill>
                            <a:srgbClr val="0000FF"/>
                          </a:solidFill>
                        </a:rPr>
                        <a:t> 2020</a:t>
                      </a:r>
                      <a:endParaRPr lang="en-US" sz="1400" dirty="0">
                        <a:solidFill>
                          <a:srgbClr val="0000FF"/>
                        </a:solidFill>
                      </a:endParaRPr>
                    </a:p>
                  </a:txBody>
                  <a:tcPr/>
                </a:tc>
              </a:tr>
              <a:tr h="354384">
                <a:tc>
                  <a:txBody>
                    <a:bodyPr/>
                    <a:lstStyle/>
                    <a:p>
                      <a:r>
                        <a:rPr lang="en-US" sz="1600" dirty="0" smtClean="0"/>
                        <a:t>Rationale</a:t>
                      </a:r>
                      <a:endParaRPr lang="en-US" sz="1600" dirty="0"/>
                    </a:p>
                  </a:txBody>
                  <a:tcPr/>
                </a:tc>
                <a:tc>
                  <a:txBody>
                    <a:bodyPr/>
                    <a:lstStyle/>
                    <a:p>
                      <a:r>
                        <a:rPr lang="en-US" sz="1400" dirty="0" smtClean="0"/>
                        <a:t>Train transdisciplinary workforce for the second quantum revolution driven by convergence of multiple disciplines</a:t>
                      </a:r>
                    </a:p>
                  </a:txBody>
                  <a:tcPr/>
                </a:tc>
              </a:tr>
              <a:tr h="319177">
                <a:tc>
                  <a:txBody>
                    <a:bodyPr/>
                    <a:lstStyle/>
                    <a:p>
                      <a:r>
                        <a:rPr lang="en-US" sz="1600" dirty="0" smtClean="0"/>
                        <a:t>Participants</a:t>
                      </a:r>
                      <a:endParaRPr lang="en-US" sz="1600" dirty="0"/>
                    </a:p>
                  </a:txBody>
                  <a:tcPr/>
                </a:tc>
                <a:tc>
                  <a:txBody>
                    <a:bodyPr/>
                    <a:lstStyle/>
                    <a:p>
                      <a:r>
                        <a:rPr lang="en-US" sz="1400" dirty="0" smtClean="0"/>
                        <a:t>50 Graduate Students and early-career Postdocs</a:t>
                      </a:r>
                      <a:endParaRPr lang="en-US" sz="1400" dirty="0"/>
                    </a:p>
                  </a:txBody>
                  <a:tcPr/>
                </a:tc>
              </a:tr>
            </a:tbl>
          </a:graphicData>
        </a:graphic>
      </p:graphicFrame>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bwMode="auto">
          <a:xfrm>
            <a:off x="3806553" y="1696551"/>
            <a:ext cx="5337447" cy="4434387"/>
          </a:xfrm>
          <a:prstGeom prst="rect">
            <a:avLst/>
          </a:prstGeom>
          <a:noFill/>
          <a:ln>
            <a:noFill/>
          </a:ln>
        </p:spPr>
      </p:pic>
      <p:pic>
        <p:nvPicPr>
          <p:cNvPr id="10" name="Picture 9"/>
          <p:cNvPicPr>
            <a:picLocks noChangeAspect="1"/>
          </p:cNvPicPr>
          <p:nvPr/>
        </p:nvPicPr>
        <p:blipFill>
          <a:blip r:embed="rId4"/>
          <a:stretch>
            <a:fillRect/>
          </a:stretch>
        </p:blipFill>
        <p:spPr>
          <a:xfrm>
            <a:off x="0" y="3026"/>
            <a:ext cx="1001973" cy="1005840"/>
          </a:xfrm>
          <a:prstGeom prst="rect">
            <a:avLst/>
          </a:prstGeom>
        </p:spPr>
      </p:pic>
      <p:pic>
        <p:nvPicPr>
          <p:cNvPr id="11" name="Picture 10"/>
          <p:cNvPicPr>
            <a:picLocks noChangeAspect="1"/>
          </p:cNvPicPr>
          <p:nvPr/>
        </p:nvPicPr>
        <p:blipFill rotWithShape="1">
          <a:blip r:embed="rId5"/>
          <a:srcRect l="10058" t="7447" r="4411" b="17606"/>
          <a:stretch/>
        </p:blipFill>
        <p:spPr>
          <a:xfrm>
            <a:off x="1001973" y="3026"/>
            <a:ext cx="1289304" cy="1206040"/>
          </a:xfrm>
          <a:prstGeom prst="rect">
            <a:avLst/>
          </a:prstGeom>
          <a:solidFill>
            <a:schemeClr val="bg1"/>
          </a:solidFill>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1277" y="227002"/>
            <a:ext cx="822960" cy="822960"/>
          </a:xfrm>
          <a:prstGeom prst="rect">
            <a:avLst/>
          </a:prstGeom>
        </p:spPr>
      </p:pic>
      <p:sp>
        <p:nvSpPr>
          <p:cNvPr id="12" name="TextBox 11"/>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65567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457200" y="1409787"/>
            <a:ext cx="8322732" cy="4796167"/>
            <a:chOff x="685800" y="1143000"/>
            <a:chExt cx="8322732" cy="4796167"/>
          </a:xfrm>
        </p:grpSpPr>
        <p:sp>
          <p:nvSpPr>
            <p:cNvPr id="5" name="TextBox 4"/>
            <p:cNvSpPr txBox="1">
              <a:spLocks noChangeArrowheads="1"/>
            </p:cNvSpPr>
            <p:nvPr/>
          </p:nvSpPr>
          <p:spPr bwMode="auto">
            <a:xfrm>
              <a:off x="3086100" y="1143000"/>
              <a:ext cx="2971800" cy="830263"/>
            </a:xfrm>
            <a:prstGeom prst="rect">
              <a:avLst/>
            </a:prstGeom>
            <a:solidFill>
              <a:srgbClr val="002060"/>
            </a:solidFill>
            <a:ln w="9525">
              <a:solidFill>
                <a:srgbClr val="F69240"/>
              </a:solidFill>
              <a:miter lim="800000"/>
              <a:headEnd/>
              <a:tailEnd/>
            </a:ln>
            <a:effectLst>
              <a:outerShdw blurRad="63500" dist="23000" dir="5400000" rotWithShape="0">
                <a:srgbClr val="000000">
                  <a:alpha val="34999"/>
                </a:srgbClr>
              </a:outerShdw>
            </a:effectLst>
          </p:spPr>
          <p:txBody>
            <a:bodyPr>
              <a:spAutoFit/>
            </a:bodyPr>
            <a:lstStyle/>
            <a:p>
              <a:pPr algn="ctr" eaLnBrk="0" fontAlgn="base" hangingPunct="0">
                <a:spcBef>
                  <a:spcPct val="0"/>
                </a:spcBef>
                <a:spcAft>
                  <a:spcPct val="0"/>
                </a:spcAft>
                <a:defRPr/>
              </a:pPr>
              <a:r>
                <a:rPr lang="en-US" sz="1600" dirty="0">
                  <a:solidFill>
                    <a:srgbClr val="FFFFFF"/>
                  </a:solidFill>
                  <a:latin typeface="Arial"/>
                  <a:ea typeface="ＭＳ Ｐゴシック" charset="0"/>
                  <a:cs typeface="Arial"/>
                </a:rPr>
                <a:t>MPS</a:t>
              </a:r>
            </a:p>
            <a:p>
              <a:pPr algn="ctr" eaLnBrk="0" fontAlgn="base" hangingPunct="0">
                <a:spcBef>
                  <a:spcPct val="0"/>
                </a:spcBef>
                <a:spcAft>
                  <a:spcPct val="0"/>
                </a:spcAft>
                <a:defRPr/>
              </a:pPr>
              <a:r>
                <a:rPr lang="en-US" sz="1600" dirty="0">
                  <a:solidFill>
                    <a:srgbClr val="FFFFFF"/>
                  </a:solidFill>
                  <a:latin typeface="Arial"/>
                  <a:ea typeface="ＭＳ Ｐゴシック" charset="0"/>
                  <a:cs typeface="Arial"/>
                </a:rPr>
                <a:t>Assistant </a:t>
              </a:r>
              <a:r>
                <a:rPr lang="en-US" sz="1600" dirty="0" smtClean="0">
                  <a:solidFill>
                    <a:srgbClr val="FFFFFF"/>
                  </a:solidFill>
                  <a:latin typeface="Arial"/>
                  <a:ea typeface="ＭＳ Ｐゴシック" charset="0"/>
                  <a:cs typeface="Arial"/>
                </a:rPr>
                <a:t>Director (Acting)</a:t>
              </a:r>
              <a:endParaRPr lang="en-US" sz="1600" dirty="0">
                <a:solidFill>
                  <a:srgbClr val="FFFFFF"/>
                </a:solidFill>
                <a:latin typeface="Arial"/>
                <a:ea typeface="ＭＳ Ｐゴシック" charset="0"/>
                <a:cs typeface="Arial"/>
              </a:endParaRPr>
            </a:p>
            <a:p>
              <a:pPr algn="ctr" eaLnBrk="0" fontAlgn="base" hangingPunct="0">
                <a:spcBef>
                  <a:spcPct val="0"/>
                </a:spcBef>
                <a:spcAft>
                  <a:spcPct val="0"/>
                </a:spcAft>
                <a:defRPr/>
              </a:pPr>
              <a:r>
                <a:rPr lang="en-US" sz="1600" dirty="0" smtClean="0">
                  <a:solidFill>
                    <a:srgbClr val="FFFFFF"/>
                  </a:solidFill>
                  <a:latin typeface="Arial"/>
                  <a:ea typeface="ＭＳ Ｐゴシック" charset="0"/>
                  <a:cs typeface="Arial"/>
                </a:rPr>
                <a:t>James S. Ulvestad</a:t>
              </a:r>
              <a:endParaRPr lang="en-US" sz="1600" dirty="0">
                <a:solidFill>
                  <a:srgbClr val="FFFFFF"/>
                </a:solidFill>
                <a:latin typeface="Arial"/>
                <a:ea typeface="ＭＳ Ｐゴシック" charset="0"/>
                <a:cs typeface="Arial"/>
              </a:endParaRPr>
            </a:p>
          </p:txBody>
        </p:sp>
        <p:sp>
          <p:nvSpPr>
            <p:cNvPr id="6" name="TextBox 5"/>
            <p:cNvSpPr txBox="1">
              <a:spLocks noChangeArrowheads="1"/>
            </p:cNvSpPr>
            <p:nvPr/>
          </p:nvSpPr>
          <p:spPr bwMode="auto">
            <a:xfrm>
              <a:off x="2057400" y="4648200"/>
              <a:ext cx="1981200" cy="954088"/>
            </a:xfrm>
            <a:prstGeom prst="rect">
              <a:avLst/>
            </a:prstGeom>
            <a:solidFill>
              <a:srgbClr val="002060"/>
            </a:solidFill>
            <a:ln w="9525">
              <a:solidFill>
                <a:srgbClr val="F69240"/>
              </a:solidFill>
              <a:miter lim="800000"/>
              <a:headEnd/>
              <a:tailEnd/>
            </a:ln>
            <a:effectLst>
              <a:outerShdw blurRad="63500" dist="23000" dir="5400000" rotWithShape="0">
                <a:srgbClr val="000000">
                  <a:alpha val="34999"/>
                </a:srgbClr>
              </a:outerShdw>
            </a:effectLst>
          </p:spPr>
          <p:txBody>
            <a:bodyPr>
              <a:spAutoFit/>
            </a:bodyPr>
            <a:lstStyle/>
            <a:p>
              <a:pPr algn="ctr" eaLnBrk="0" fontAlgn="base" hangingPunct="0">
                <a:spcBef>
                  <a:spcPct val="0"/>
                </a:spcBef>
                <a:spcAft>
                  <a:spcPct val="0"/>
                </a:spcAft>
                <a:defRPr/>
              </a:pPr>
              <a:r>
                <a:rPr lang="en-US" sz="1400" dirty="0">
                  <a:solidFill>
                    <a:srgbClr val="FFFFFF"/>
                  </a:solidFill>
                  <a:latin typeface="Arial"/>
                  <a:ea typeface="ＭＳ Ｐゴシック" charset="0"/>
                  <a:cs typeface="Arial"/>
                </a:rPr>
                <a:t>Mathematical Sciences</a:t>
              </a:r>
            </a:p>
            <a:p>
              <a:pPr algn="ctr" eaLnBrk="0" fontAlgn="base" hangingPunct="0">
                <a:spcBef>
                  <a:spcPct val="0"/>
                </a:spcBef>
                <a:spcAft>
                  <a:spcPct val="0"/>
                </a:spcAft>
                <a:defRPr/>
              </a:pPr>
              <a:r>
                <a:rPr lang="en-US" sz="1400" dirty="0">
                  <a:solidFill>
                    <a:srgbClr val="FFFFFF"/>
                  </a:solidFill>
                  <a:latin typeface="Arial"/>
                  <a:ea typeface="ＭＳ Ｐゴシック" charset="0"/>
                  <a:cs typeface="Arial"/>
                </a:rPr>
                <a:t>Director</a:t>
              </a:r>
            </a:p>
            <a:p>
              <a:pPr algn="ctr" eaLnBrk="0" fontAlgn="base" hangingPunct="0">
                <a:spcBef>
                  <a:spcPct val="0"/>
                </a:spcBef>
                <a:spcAft>
                  <a:spcPct val="0"/>
                </a:spcAft>
                <a:defRPr/>
              </a:pPr>
              <a:r>
                <a:rPr lang="en-US" sz="1400" dirty="0" smtClean="0">
                  <a:solidFill>
                    <a:srgbClr val="FFFFFF"/>
                  </a:solidFill>
                  <a:latin typeface="Arial"/>
                  <a:ea typeface="ＭＳ Ｐゴシック" charset="0"/>
                  <a:cs typeface="Arial"/>
                </a:rPr>
                <a:t>Michael </a:t>
              </a:r>
              <a:r>
                <a:rPr lang="en-US" sz="1400" dirty="0" err="1" smtClean="0">
                  <a:solidFill>
                    <a:srgbClr val="FFFFFF"/>
                  </a:solidFill>
                  <a:latin typeface="Arial"/>
                  <a:ea typeface="ＭＳ Ｐゴシック" charset="0"/>
                  <a:cs typeface="Arial"/>
                </a:rPr>
                <a:t>Vogelius</a:t>
              </a:r>
              <a:endParaRPr lang="en-US" sz="1400" dirty="0">
                <a:solidFill>
                  <a:srgbClr val="FFFFFF"/>
                </a:solidFill>
                <a:latin typeface="Arial"/>
                <a:ea typeface="ＭＳ Ｐゴシック" charset="0"/>
                <a:cs typeface="Arial"/>
              </a:endParaRPr>
            </a:p>
          </p:txBody>
        </p:sp>
        <p:sp>
          <p:nvSpPr>
            <p:cNvPr id="7" name="TextBox 6"/>
            <p:cNvSpPr txBox="1">
              <a:spLocks noChangeArrowheads="1"/>
            </p:cNvSpPr>
            <p:nvPr/>
          </p:nvSpPr>
          <p:spPr bwMode="auto">
            <a:xfrm>
              <a:off x="5181600" y="4648200"/>
              <a:ext cx="1981200" cy="738188"/>
            </a:xfrm>
            <a:prstGeom prst="rect">
              <a:avLst/>
            </a:prstGeom>
            <a:solidFill>
              <a:srgbClr val="002060"/>
            </a:solidFill>
            <a:ln w="9525">
              <a:solidFill>
                <a:srgbClr val="F69240"/>
              </a:solidFill>
              <a:miter lim="800000"/>
              <a:headEnd/>
              <a:tailEnd/>
            </a:ln>
            <a:effectLst>
              <a:outerShdw blurRad="63500" dist="23000" dir="5400000" rotWithShape="0">
                <a:srgbClr val="000000">
                  <a:alpha val="34999"/>
                </a:srgbClr>
              </a:outerShdw>
            </a:effectLst>
          </p:spPr>
          <p:txBody>
            <a:bodyPr>
              <a:spAutoFit/>
            </a:bodyPr>
            <a:lstStyle/>
            <a:p>
              <a:pPr algn="ctr" eaLnBrk="0" fontAlgn="base" hangingPunct="0">
                <a:spcBef>
                  <a:spcPct val="0"/>
                </a:spcBef>
                <a:spcAft>
                  <a:spcPct val="0"/>
                </a:spcAft>
                <a:defRPr/>
              </a:pPr>
              <a:r>
                <a:rPr lang="en-US" sz="1400" dirty="0">
                  <a:solidFill>
                    <a:srgbClr val="FFFFFF"/>
                  </a:solidFill>
                  <a:latin typeface="Arial"/>
                  <a:ea typeface="ＭＳ Ｐゴシック" charset="0"/>
                  <a:cs typeface="Arial"/>
                </a:rPr>
                <a:t>Physics</a:t>
              </a:r>
            </a:p>
            <a:p>
              <a:pPr algn="ctr" eaLnBrk="0" fontAlgn="base" hangingPunct="0">
                <a:spcBef>
                  <a:spcPct val="0"/>
                </a:spcBef>
                <a:spcAft>
                  <a:spcPct val="0"/>
                </a:spcAft>
                <a:defRPr/>
              </a:pPr>
              <a:r>
                <a:rPr lang="en-US" sz="1400" dirty="0">
                  <a:solidFill>
                    <a:srgbClr val="FFFFFF"/>
                  </a:solidFill>
                  <a:latin typeface="Arial"/>
                  <a:ea typeface="ＭＳ Ｐゴシック" charset="0"/>
                  <a:cs typeface="Arial"/>
                </a:rPr>
                <a:t>Director</a:t>
              </a:r>
            </a:p>
            <a:p>
              <a:pPr algn="ctr" eaLnBrk="0" fontAlgn="base" hangingPunct="0">
                <a:spcBef>
                  <a:spcPct val="0"/>
                </a:spcBef>
                <a:spcAft>
                  <a:spcPct val="0"/>
                </a:spcAft>
                <a:defRPr/>
              </a:pPr>
              <a:r>
                <a:rPr lang="en-US" sz="1400" dirty="0" smtClean="0">
                  <a:solidFill>
                    <a:srgbClr val="FFFFFF"/>
                  </a:solidFill>
                  <a:latin typeface="Arial"/>
                  <a:ea typeface="ＭＳ Ｐゴシック" charset="0"/>
                  <a:cs typeface="Arial"/>
                </a:rPr>
                <a:t>C. Denise Caldwell</a:t>
              </a:r>
              <a:endParaRPr lang="en-US" sz="1400" dirty="0">
                <a:solidFill>
                  <a:srgbClr val="FFFFFF"/>
                </a:solidFill>
                <a:latin typeface="Arial"/>
                <a:ea typeface="ＭＳ Ｐゴシック" charset="0"/>
                <a:cs typeface="Arial"/>
              </a:endParaRPr>
            </a:p>
          </p:txBody>
        </p:sp>
        <p:sp>
          <p:nvSpPr>
            <p:cNvPr id="8" name="TextBox 7"/>
            <p:cNvSpPr txBox="1">
              <a:spLocks noChangeArrowheads="1"/>
            </p:cNvSpPr>
            <p:nvPr/>
          </p:nvSpPr>
          <p:spPr bwMode="auto">
            <a:xfrm>
              <a:off x="6553200" y="3429000"/>
              <a:ext cx="1981200" cy="738664"/>
            </a:xfrm>
            <a:prstGeom prst="rect">
              <a:avLst/>
            </a:prstGeom>
            <a:solidFill>
              <a:srgbClr val="002060"/>
            </a:solidFill>
            <a:ln w="9525">
              <a:solidFill>
                <a:srgbClr val="F69240"/>
              </a:solidFill>
              <a:miter lim="800000"/>
              <a:headEnd/>
              <a:tailEnd/>
            </a:ln>
            <a:effectLst>
              <a:outerShdw blurRad="63500" dist="23000" dir="5400000" rotWithShape="0">
                <a:srgbClr val="000000">
                  <a:alpha val="34999"/>
                </a:srgbClr>
              </a:outerShdw>
            </a:effectLst>
          </p:spPr>
          <p:txBody>
            <a:bodyPr>
              <a:spAutoFit/>
            </a:bodyPr>
            <a:lstStyle/>
            <a:p>
              <a:pPr algn="ctr" eaLnBrk="0" fontAlgn="base" hangingPunct="0">
                <a:spcBef>
                  <a:spcPct val="0"/>
                </a:spcBef>
                <a:spcAft>
                  <a:spcPct val="0"/>
                </a:spcAft>
                <a:defRPr/>
              </a:pPr>
              <a:r>
                <a:rPr lang="en-US" sz="1400" dirty="0">
                  <a:solidFill>
                    <a:srgbClr val="FFFFFF"/>
                  </a:solidFill>
                  <a:latin typeface="Arial"/>
                  <a:ea typeface="ＭＳ Ｐゴシック" charset="0"/>
                  <a:cs typeface="Arial"/>
                </a:rPr>
                <a:t>Materials Research</a:t>
              </a:r>
            </a:p>
            <a:p>
              <a:pPr algn="ctr" eaLnBrk="0" fontAlgn="base" hangingPunct="0">
                <a:spcBef>
                  <a:spcPct val="0"/>
                </a:spcBef>
                <a:spcAft>
                  <a:spcPct val="0"/>
                </a:spcAft>
                <a:defRPr/>
              </a:pPr>
              <a:r>
                <a:rPr lang="en-US" sz="1400" dirty="0">
                  <a:solidFill>
                    <a:srgbClr val="FFFFFF"/>
                  </a:solidFill>
                  <a:latin typeface="Arial"/>
                  <a:ea typeface="ＭＳ Ｐゴシック" charset="0"/>
                  <a:cs typeface="Arial"/>
                </a:rPr>
                <a:t>Director </a:t>
              </a:r>
              <a:r>
                <a:rPr lang="en-US" sz="1400" dirty="0" smtClean="0">
                  <a:solidFill>
                    <a:srgbClr val="FFFFFF"/>
                  </a:solidFill>
                  <a:latin typeface="Arial"/>
                  <a:ea typeface="ＭＳ Ｐゴシック" charset="0"/>
                  <a:cs typeface="Arial"/>
                </a:rPr>
                <a:t>                 Linda S. Sapochak</a:t>
              </a:r>
              <a:endParaRPr lang="en-US" sz="1400" dirty="0">
                <a:solidFill>
                  <a:srgbClr val="FFFFFF"/>
                </a:solidFill>
                <a:latin typeface="Arial"/>
                <a:ea typeface="ＭＳ Ｐゴシック" charset="0"/>
                <a:cs typeface="Arial"/>
              </a:endParaRPr>
            </a:p>
          </p:txBody>
        </p:sp>
        <p:sp>
          <p:nvSpPr>
            <p:cNvPr id="9" name="TextBox 8"/>
            <p:cNvSpPr txBox="1">
              <a:spLocks noChangeArrowheads="1"/>
            </p:cNvSpPr>
            <p:nvPr/>
          </p:nvSpPr>
          <p:spPr bwMode="auto">
            <a:xfrm>
              <a:off x="3581400" y="3429000"/>
              <a:ext cx="1981200" cy="738664"/>
            </a:xfrm>
            <a:prstGeom prst="rect">
              <a:avLst/>
            </a:prstGeom>
            <a:solidFill>
              <a:srgbClr val="002060"/>
            </a:solidFill>
            <a:ln w="9525">
              <a:solidFill>
                <a:srgbClr val="F69240"/>
              </a:solidFill>
              <a:miter lim="800000"/>
              <a:headEnd/>
              <a:tailEnd/>
            </a:ln>
            <a:effectLst>
              <a:outerShdw blurRad="63500" dist="23000" dir="5400000" rotWithShape="0">
                <a:srgbClr val="000000">
                  <a:alpha val="34999"/>
                </a:srgbClr>
              </a:outerShdw>
            </a:effectLst>
          </p:spPr>
          <p:txBody>
            <a:bodyPr>
              <a:spAutoFit/>
            </a:bodyPr>
            <a:lstStyle/>
            <a:p>
              <a:pPr algn="ctr" eaLnBrk="0" fontAlgn="base" hangingPunct="0">
                <a:spcBef>
                  <a:spcPct val="0"/>
                </a:spcBef>
                <a:spcAft>
                  <a:spcPct val="0"/>
                </a:spcAft>
                <a:defRPr/>
              </a:pPr>
              <a:r>
                <a:rPr lang="en-US" sz="1400" dirty="0">
                  <a:solidFill>
                    <a:srgbClr val="FFFFFF"/>
                  </a:solidFill>
                  <a:latin typeface="Arial"/>
                  <a:ea typeface="ＭＳ Ｐゴシック" charset="0"/>
                  <a:cs typeface="Arial"/>
                </a:rPr>
                <a:t>Chemistry</a:t>
              </a:r>
            </a:p>
            <a:p>
              <a:pPr algn="ctr" eaLnBrk="0" fontAlgn="base" hangingPunct="0">
                <a:spcBef>
                  <a:spcPct val="0"/>
                </a:spcBef>
                <a:spcAft>
                  <a:spcPct val="0"/>
                </a:spcAft>
                <a:defRPr/>
              </a:pPr>
              <a:r>
                <a:rPr lang="en-US" sz="1400" dirty="0" smtClean="0">
                  <a:solidFill>
                    <a:srgbClr val="FFFFFF"/>
                  </a:solidFill>
                  <a:latin typeface="Arial"/>
                  <a:ea typeface="ＭＳ Ｐゴシック" charset="0"/>
                  <a:cs typeface="Arial"/>
                </a:rPr>
                <a:t>Director </a:t>
              </a:r>
            </a:p>
            <a:p>
              <a:pPr algn="ctr" eaLnBrk="0" fontAlgn="base" hangingPunct="0">
                <a:spcBef>
                  <a:spcPct val="0"/>
                </a:spcBef>
                <a:spcAft>
                  <a:spcPct val="0"/>
                </a:spcAft>
                <a:defRPr/>
              </a:pPr>
              <a:r>
                <a:rPr lang="en-US" sz="1400" dirty="0" smtClean="0">
                  <a:solidFill>
                    <a:srgbClr val="FFFFFF"/>
                  </a:solidFill>
                  <a:latin typeface="Arial"/>
                  <a:ea typeface="ＭＳ Ｐゴシック" charset="0"/>
                  <a:cs typeface="Arial"/>
                </a:rPr>
                <a:t>Angela Wilson</a:t>
              </a:r>
              <a:endParaRPr lang="en-US" sz="1400" dirty="0">
                <a:solidFill>
                  <a:srgbClr val="FFFFFF"/>
                </a:solidFill>
                <a:latin typeface="Arial"/>
                <a:ea typeface="ＭＳ Ｐゴシック" charset="0"/>
                <a:cs typeface="Arial"/>
              </a:endParaRPr>
            </a:p>
          </p:txBody>
        </p:sp>
        <p:sp>
          <p:nvSpPr>
            <p:cNvPr id="10" name="TextBox 9"/>
            <p:cNvSpPr txBox="1">
              <a:spLocks noChangeArrowheads="1"/>
            </p:cNvSpPr>
            <p:nvPr/>
          </p:nvSpPr>
          <p:spPr bwMode="auto">
            <a:xfrm>
              <a:off x="685800" y="3429000"/>
              <a:ext cx="1981200" cy="738664"/>
            </a:xfrm>
            <a:prstGeom prst="rect">
              <a:avLst/>
            </a:prstGeom>
            <a:solidFill>
              <a:srgbClr val="002060"/>
            </a:solidFill>
            <a:ln w="9525">
              <a:solidFill>
                <a:srgbClr val="F69240"/>
              </a:solidFill>
              <a:miter lim="800000"/>
              <a:headEnd/>
              <a:tailEnd/>
            </a:ln>
            <a:effectLst>
              <a:outerShdw blurRad="63500" dist="23000" dir="5400000" rotWithShape="0">
                <a:srgbClr val="000000">
                  <a:alpha val="34999"/>
                </a:srgbClr>
              </a:outerShdw>
            </a:effectLst>
          </p:spPr>
          <p:txBody>
            <a:bodyPr>
              <a:spAutoFit/>
            </a:bodyPr>
            <a:lstStyle/>
            <a:p>
              <a:pPr algn="ctr" eaLnBrk="0" fontAlgn="base" hangingPunct="0">
                <a:spcBef>
                  <a:spcPct val="0"/>
                </a:spcBef>
                <a:spcAft>
                  <a:spcPct val="0"/>
                </a:spcAft>
                <a:defRPr/>
              </a:pPr>
              <a:r>
                <a:rPr lang="en-US" sz="1400" dirty="0">
                  <a:solidFill>
                    <a:srgbClr val="FFFFFF"/>
                  </a:solidFill>
                  <a:latin typeface="Arial"/>
                  <a:ea typeface="ＭＳ Ｐゴシック" charset="0"/>
                  <a:cs typeface="Arial"/>
                </a:rPr>
                <a:t>Astronomical Sciences</a:t>
              </a:r>
            </a:p>
            <a:p>
              <a:pPr algn="ctr" eaLnBrk="0" fontAlgn="base" hangingPunct="0">
                <a:spcBef>
                  <a:spcPct val="0"/>
                </a:spcBef>
                <a:spcAft>
                  <a:spcPct val="0"/>
                </a:spcAft>
                <a:defRPr/>
              </a:pPr>
              <a:r>
                <a:rPr lang="en-US" sz="1400" dirty="0" smtClean="0">
                  <a:solidFill>
                    <a:srgbClr val="FFFFFF"/>
                  </a:solidFill>
                  <a:latin typeface="Arial"/>
                  <a:ea typeface="ＭＳ Ｐゴシック" charset="0"/>
                  <a:cs typeface="Arial"/>
                </a:rPr>
                <a:t>Director (Acting)</a:t>
              </a:r>
            </a:p>
            <a:p>
              <a:pPr algn="ctr" eaLnBrk="0" fontAlgn="base" hangingPunct="0">
                <a:spcBef>
                  <a:spcPct val="0"/>
                </a:spcBef>
                <a:spcAft>
                  <a:spcPct val="0"/>
                </a:spcAft>
                <a:defRPr/>
              </a:pPr>
              <a:r>
                <a:rPr lang="en-US" sz="1400" dirty="0" smtClean="0">
                  <a:solidFill>
                    <a:srgbClr val="FFFFFF"/>
                  </a:solidFill>
                  <a:latin typeface="Arial"/>
                  <a:ea typeface="ＭＳ Ｐゴシック" charset="0"/>
                  <a:cs typeface="Arial"/>
                </a:rPr>
                <a:t>Ralph A. Gaume</a:t>
              </a:r>
              <a:endParaRPr lang="en-US" sz="1400" dirty="0">
                <a:solidFill>
                  <a:srgbClr val="FFFFFF"/>
                </a:solidFill>
                <a:latin typeface="Arial"/>
                <a:ea typeface="ＭＳ Ｐゴシック" charset="0"/>
                <a:cs typeface="Arial"/>
              </a:endParaRPr>
            </a:p>
          </p:txBody>
        </p:sp>
        <p:sp>
          <p:nvSpPr>
            <p:cNvPr id="11" name="TextBox 10"/>
            <p:cNvSpPr txBox="1">
              <a:spLocks noChangeArrowheads="1"/>
            </p:cNvSpPr>
            <p:nvPr/>
          </p:nvSpPr>
          <p:spPr bwMode="auto">
            <a:xfrm>
              <a:off x="6781800" y="1791811"/>
              <a:ext cx="1981200" cy="738664"/>
            </a:xfrm>
            <a:prstGeom prst="rect">
              <a:avLst/>
            </a:prstGeom>
            <a:solidFill>
              <a:srgbClr val="002060"/>
            </a:solidFill>
            <a:ln w="9525">
              <a:solidFill>
                <a:srgbClr val="F69240"/>
              </a:solidFill>
              <a:miter lim="800000"/>
              <a:headEnd/>
              <a:tailEnd/>
            </a:ln>
            <a:effectLst>
              <a:outerShdw blurRad="63500" dist="23000" dir="5400000" rotWithShape="0">
                <a:srgbClr val="000000">
                  <a:alpha val="34999"/>
                </a:srgbClr>
              </a:outerShdw>
            </a:effectLst>
          </p:spPr>
          <p:txBody>
            <a:bodyPr>
              <a:spAutoFit/>
            </a:bodyPr>
            <a:lstStyle/>
            <a:p>
              <a:pPr algn="ctr" eaLnBrk="0" fontAlgn="base" hangingPunct="0">
                <a:spcBef>
                  <a:spcPct val="0"/>
                </a:spcBef>
                <a:spcAft>
                  <a:spcPct val="0"/>
                </a:spcAft>
                <a:defRPr/>
              </a:pPr>
              <a:r>
                <a:rPr lang="en-US" sz="1400" dirty="0">
                  <a:solidFill>
                    <a:srgbClr val="FFFFFF"/>
                  </a:solidFill>
                  <a:latin typeface="Arial"/>
                  <a:ea typeface="ＭＳ Ｐゴシック" charset="0"/>
                  <a:cs typeface="Arial"/>
                </a:rPr>
                <a:t>Office of Multidisciplinary </a:t>
              </a:r>
              <a:r>
                <a:rPr lang="en-US" sz="1400" dirty="0" smtClean="0">
                  <a:solidFill>
                    <a:srgbClr val="FFFFFF"/>
                  </a:solidFill>
                  <a:latin typeface="Arial"/>
                  <a:ea typeface="ＭＳ Ｐゴシック" charset="0"/>
                  <a:cs typeface="Arial"/>
                </a:rPr>
                <a:t>Activities</a:t>
              </a:r>
              <a:endParaRPr lang="en-US" sz="1400" dirty="0">
                <a:solidFill>
                  <a:srgbClr val="FFFFFF"/>
                </a:solidFill>
                <a:latin typeface="Arial"/>
                <a:ea typeface="ＭＳ Ｐゴシック" charset="0"/>
                <a:cs typeface="Arial"/>
              </a:endParaRPr>
            </a:p>
          </p:txBody>
        </p:sp>
        <p:cxnSp>
          <p:nvCxnSpPr>
            <p:cNvPr id="12" name="Straight Connector 11"/>
            <p:cNvCxnSpPr>
              <a:cxnSpLocks noChangeShapeType="1"/>
            </p:cNvCxnSpPr>
            <p:nvPr/>
          </p:nvCxnSpPr>
          <p:spPr bwMode="auto">
            <a:xfrm rot="5400000">
              <a:off x="3847307" y="2704306"/>
              <a:ext cx="1447800" cy="1587"/>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Straight Connector 12"/>
            <p:cNvCxnSpPr>
              <a:cxnSpLocks noChangeShapeType="1"/>
            </p:cNvCxnSpPr>
            <p:nvPr/>
          </p:nvCxnSpPr>
          <p:spPr bwMode="auto">
            <a:xfrm>
              <a:off x="1676400" y="2971800"/>
              <a:ext cx="5943600" cy="1588"/>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p:cNvCxnSpPr>
            <p:nvPr/>
          </p:nvCxnSpPr>
          <p:spPr bwMode="auto">
            <a:xfrm rot="5400000">
              <a:off x="5257801" y="3810000"/>
              <a:ext cx="1676400" cy="3175"/>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a:endCxn id="6" idx="0"/>
            </p:cNvCxnSpPr>
            <p:nvPr/>
          </p:nvCxnSpPr>
          <p:spPr bwMode="auto">
            <a:xfrm rot="5400000">
              <a:off x="2211388" y="3810000"/>
              <a:ext cx="1674812" cy="1588"/>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rot="5400000">
              <a:off x="1447801" y="3200400"/>
              <a:ext cx="457200" cy="3175"/>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rot="5400000">
              <a:off x="7392194" y="3199606"/>
              <a:ext cx="457200" cy="1588"/>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p:cNvCxnSpPr>
            <p:nvPr/>
          </p:nvCxnSpPr>
          <p:spPr bwMode="auto">
            <a:xfrm>
              <a:off x="4572000" y="2224087"/>
              <a:ext cx="2209800" cy="1588"/>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0496" name="TextBox 19"/>
            <p:cNvSpPr txBox="1">
              <a:spLocks noChangeArrowheads="1"/>
            </p:cNvSpPr>
            <p:nvPr/>
          </p:nvSpPr>
          <p:spPr bwMode="auto">
            <a:xfrm>
              <a:off x="1126595" y="4206875"/>
              <a:ext cx="78819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600" b="1" dirty="0" smtClean="0">
                  <a:solidFill>
                    <a:prstClr val="black"/>
                  </a:solidFill>
                  <a:cs typeface="Arial" charset="0"/>
                </a:rPr>
                <a:t>$247 M                                          $246 M                                         $310 M                   </a:t>
              </a:r>
            </a:p>
          </p:txBody>
        </p:sp>
        <p:sp>
          <p:nvSpPr>
            <p:cNvPr id="20497" name="TextBox 20"/>
            <p:cNvSpPr txBox="1">
              <a:spLocks noChangeArrowheads="1"/>
            </p:cNvSpPr>
            <p:nvPr/>
          </p:nvSpPr>
          <p:spPr bwMode="auto">
            <a:xfrm>
              <a:off x="2533124" y="5600613"/>
              <a:ext cx="11271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600" b="1" dirty="0" smtClean="0">
                  <a:solidFill>
                    <a:prstClr val="black"/>
                  </a:solidFill>
                  <a:cs typeface="Arial" charset="0"/>
                </a:rPr>
                <a:t>$234 M</a:t>
              </a:r>
            </a:p>
          </p:txBody>
        </p:sp>
        <p:sp>
          <p:nvSpPr>
            <p:cNvPr id="20498" name="TextBox 21"/>
            <p:cNvSpPr txBox="1">
              <a:spLocks noChangeArrowheads="1"/>
            </p:cNvSpPr>
            <p:nvPr/>
          </p:nvSpPr>
          <p:spPr bwMode="auto">
            <a:xfrm>
              <a:off x="5724525" y="5437188"/>
              <a:ext cx="11271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600" b="1" dirty="0" smtClean="0">
                  <a:solidFill>
                    <a:prstClr val="black"/>
                  </a:solidFill>
                  <a:cs typeface="Arial" charset="0"/>
                </a:rPr>
                <a:t>$277 M</a:t>
              </a:r>
            </a:p>
          </p:txBody>
        </p:sp>
        <p:sp>
          <p:nvSpPr>
            <p:cNvPr id="20499" name="TextBox 22"/>
            <p:cNvSpPr txBox="1">
              <a:spLocks noChangeArrowheads="1"/>
            </p:cNvSpPr>
            <p:nvPr/>
          </p:nvSpPr>
          <p:spPr bwMode="auto">
            <a:xfrm>
              <a:off x="7308676" y="2557463"/>
              <a:ext cx="11255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200" b="1" dirty="0" smtClean="0">
                  <a:solidFill>
                    <a:prstClr val="black"/>
                  </a:solidFill>
                  <a:cs typeface="Arial" charset="0"/>
                </a:rPr>
                <a:t>$</a:t>
              </a:r>
              <a:r>
                <a:rPr lang="en-US" sz="1600" b="1" dirty="0" smtClean="0">
                  <a:solidFill>
                    <a:prstClr val="black"/>
                  </a:solidFill>
                  <a:cs typeface="Arial" charset="0"/>
                </a:rPr>
                <a:t>35 M</a:t>
              </a:r>
            </a:p>
          </p:txBody>
        </p:sp>
        <p:sp>
          <p:nvSpPr>
            <p:cNvPr id="20500" name="TextBox 23"/>
            <p:cNvSpPr txBox="1">
              <a:spLocks noChangeArrowheads="1"/>
            </p:cNvSpPr>
            <p:nvPr/>
          </p:nvSpPr>
          <p:spPr bwMode="auto">
            <a:xfrm>
              <a:off x="2743200" y="2036763"/>
              <a:ext cx="18287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1600" b="1" dirty="0" smtClean="0">
                  <a:solidFill>
                    <a:prstClr val="black"/>
                  </a:solidFill>
                  <a:cs typeface="Arial" charset="0"/>
                </a:rPr>
                <a:t>$1.35B</a:t>
              </a:r>
            </a:p>
            <a:p>
              <a:pPr algn="ctr" fontAlgn="base">
                <a:spcBef>
                  <a:spcPct val="0"/>
                </a:spcBef>
                <a:spcAft>
                  <a:spcPct val="0"/>
                </a:spcAft>
              </a:pPr>
              <a:r>
                <a:rPr lang="en-US" sz="1600" b="1" dirty="0" smtClean="0">
                  <a:solidFill>
                    <a:prstClr val="black"/>
                  </a:solidFill>
                  <a:cs typeface="Arial" charset="0"/>
                </a:rPr>
                <a:t> (FY 16 budget)</a:t>
              </a:r>
            </a:p>
          </p:txBody>
        </p:sp>
        <p:sp>
          <p:nvSpPr>
            <p:cNvPr id="24" name="Rounded Rectangle 23"/>
            <p:cNvSpPr/>
            <p:nvPr/>
          </p:nvSpPr>
          <p:spPr>
            <a:xfrm>
              <a:off x="6324600" y="3156830"/>
              <a:ext cx="2438400" cy="144621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grpSp>
      <p:sp>
        <p:nvSpPr>
          <p:cNvPr id="29" name="Title 1"/>
          <p:cNvSpPr txBox="1">
            <a:spLocks/>
          </p:cNvSpPr>
          <p:nvPr/>
        </p:nvSpPr>
        <p:spPr bwMode="auto">
          <a:xfrm>
            <a:off x="228600" y="343781"/>
            <a:ext cx="8779932"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a:lstStyle>
          <a:p>
            <a:r>
              <a:rPr lang="en-US" altLang="en-US" sz="4000" b="1" kern="0" dirty="0" smtClean="0">
                <a:solidFill>
                  <a:schemeClr val="tx1"/>
                </a:solidFill>
              </a:rPr>
              <a:t>Mathematical and Physical Sciences</a:t>
            </a:r>
          </a:p>
        </p:txBody>
      </p:sp>
      <p:sp>
        <p:nvSpPr>
          <p:cNvPr id="4" name="TextBox 3"/>
          <p:cNvSpPr txBox="1"/>
          <p:nvPr/>
        </p:nvSpPr>
        <p:spPr>
          <a:xfrm>
            <a:off x="7080076" y="4878298"/>
            <a:ext cx="1828800" cy="1477328"/>
          </a:xfrm>
          <a:prstGeom prst="rect">
            <a:avLst/>
          </a:prstGeom>
          <a:noFill/>
        </p:spPr>
        <p:txBody>
          <a:bodyPr wrap="square" rtlCol="0">
            <a:spAutoFit/>
          </a:bodyPr>
          <a:lstStyle/>
          <a:p>
            <a:r>
              <a:rPr lang="en-US" b="1" dirty="0" smtClean="0">
                <a:solidFill>
                  <a:srgbClr val="FF0000"/>
                </a:solidFill>
              </a:rPr>
              <a:t>ONE OF THE LARGEST DIVISIONS IN THE ENTIRE NSF</a:t>
            </a:r>
            <a:endParaRPr lang="en-US" b="1" dirty="0">
              <a:solidFill>
                <a:srgbClr val="FF0000"/>
              </a:solidFill>
            </a:endParaRPr>
          </a:p>
        </p:txBody>
      </p:sp>
      <p:sp>
        <p:nvSpPr>
          <p:cNvPr id="28" name="TextBox 27"/>
          <p:cNvSpPr txBox="1"/>
          <p:nvPr/>
        </p:nvSpPr>
        <p:spPr>
          <a:xfrm>
            <a:off x="4495800" y="6623333"/>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01325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0660" y="319176"/>
            <a:ext cx="6234707" cy="1664995"/>
          </a:xfrm>
        </p:spPr>
        <p:txBody>
          <a:bodyPr>
            <a:normAutofit fontScale="90000"/>
          </a:bodyPr>
          <a:lstStyle/>
          <a:p>
            <a:pPr algn="ctr"/>
            <a:r>
              <a:rPr lang="en-US" sz="3600" dirty="0" smtClean="0">
                <a:latin typeface="Calibri" panose="020F0502020204030204" pitchFamily="34" charset="0"/>
              </a:rPr>
              <a:t/>
            </a:r>
            <a:br>
              <a:rPr lang="en-US" sz="3600" dirty="0" smtClean="0">
                <a:latin typeface="Calibri" panose="020F0502020204030204" pitchFamily="34" charset="0"/>
              </a:rPr>
            </a:br>
            <a:r>
              <a:rPr lang="en-US" sz="2400" b="1" dirty="0" smtClean="0">
                <a:solidFill>
                  <a:schemeClr val="tx1"/>
                </a:solidFill>
                <a:latin typeface="Calibri" panose="020F0502020204030204" pitchFamily="34" charset="0"/>
              </a:rPr>
              <a:t>Funding Opportunity – A “Quantum Leap” Demonstration of Topological Quantum Computing</a:t>
            </a:r>
            <a:endParaRPr lang="en-US" sz="2400" b="1" dirty="0">
              <a:solidFill>
                <a:schemeClr val="tx1"/>
              </a:solidFill>
              <a:latin typeface="Calibri" panose="020F0502020204030204" pitchFamily="34" charset="0"/>
            </a:endParaRPr>
          </a:p>
        </p:txBody>
      </p:sp>
      <p:pic>
        <p:nvPicPr>
          <p:cNvPr id="6" name="Picture 5"/>
          <p:cNvPicPr>
            <a:picLocks noChangeAspect="1"/>
          </p:cNvPicPr>
          <p:nvPr/>
        </p:nvPicPr>
        <p:blipFill>
          <a:blip r:embed="rId3"/>
          <a:stretch>
            <a:fillRect/>
          </a:stretch>
        </p:blipFill>
        <p:spPr>
          <a:xfrm>
            <a:off x="138800" y="261727"/>
            <a:ext cx="1093061" cy="1097280"/>
          </a:xfrm>
          <a:prstGeom prst="rect">
            <a:avLst/>
          </a:prstGeom>
        </p:spPr>
      </p:pic>
      <p:pic>
        <p:nvPicPr>
          <p:cNvPr id="7" name="Picture 6"/>
          <p:cNvPicPr>
            <a:picLocks noChangeAspect="1"/>
          </p:cNvPicPr>
          <p:nvPr/>
        </p:nvPicPr>
        <p:blipFill>
          <a:blip r:embed="rId4"/>
          <a:stretch>
            <a:fillRect/>
          </a:stretch>
        </p:blipFill>
        <p:spPr>
          <a:xfrm>
            <a:off x="7745145" y="220919"/>
            <a:ext cx="1284842" cy="1371600"/>
          </a:xfrm>
          <a:prstGeom prst="rect">
            <a:avLst/>
          </a:prstGeom>
        </p:spPr>
      </p:pic>
      <p:sp>
        <p:nvSpPr>
          <p:cNvPr id="4" name="TextBox 3"/>
          <p:cNvSpPr txBox="1"/>
          <p:nvPr/>
        </p:nvSpPr>
        <p:spPr>
          <a:xfrm>
            <a:off x="2876" y="2140137"/>
            <a:ext cx="9144000" cy="3308598"/>
          </a:xfrm>
          <a:prstGeom prst="rect">
            <a:avLst/>
          </a:prstGeom>
          <a:solidFill>
            <a:schemeClr val="accent4">
              <a:lumMod val="20000"/>
              <a:lumOff val="80000"/>
            </a:schemeClr>
          </a:solidFill>
        </p:spPr>
        <p:txBody>
          <a:bodyPr wrap="square" rtlCol="0">
            <a:spAutoFit/>
          </a:bodyPr>
          <a:lstStyle/>
          <a:p>
            <a:r>
              <a:rPr lang="en-US" sz="1600" b="1" dirty="0" smtClean="0">
                <a:latin typeface="Calibri" panose="020F0502020204030204" pitchFamily="34" charset="0"/>
              </a:rPr>
              <a:t>Goal:</a:t>
            </a:r>
            <a:r>
              <a:rPr lang="en-US" sz="1600" dirty="0" smtClean="0">
                <a:latin typeface="Calibri" panose="020F0502020204030204" pitchFamily="34" charset="0"/>
              </a:rPr>
              <a:t> To challenge researchers to propose transformative research leading to the successful experimental demonstration of a topological qubit based on braiding </a:t>
            </a:r>
            <a:r>
              <a:rPr lang="en-US" sz="1600" dirty="0" err="1" smtClean="0">
                <a:latin typeface="Calibri" panose="020F0502020204030204" pitchFamily="34" charset="0"/>
              </a:rPr>
              <a:t>anyon</a:t>
            </a:r>
            <a:r>
              <a:rPr lang="en-US" sz="1600" dirty="0" smtClean="0">
                <a:latin typeface="Calibri" panose="020F0502020204030204" pitchFamily="34" charset="0"/>
              </a:rPr>
              <a:t> world lines or other known or creative new mechanisms enabling viable topological quantum computing. </a:t>
            </a:r>
          </a:p>
          <a:p>
            <a:endParaRPr lang="en-US" sz="800" dirty="0" smtClean="0">
              <a:latin typeface="Calibri" panose="020F0502020204030204" pitchFamily="34" charset="0"/>
            </a:endParaRPr>
          </a:p>
          <a:p>
            <a:r>
              <a:rPr lang="en-US" sz="1600" b="1" dirty="0" smtClean="0">
                <a:latin typeface="Calibri" panose="020F0502020204030204" pitchFamily="34" charset="0"/>
              </a:rPr>
              <a:t>Mode:</a:t>
            </a:r>
            <a:r>
              <a:rPr lang="en-US" sz="1600" dirty="0" smtClean="0">
                <a:latin typeface="Calibri" panose="020F0502020204030204" pitchFamily="34" charset="0"/>
              </a:rPr>
              <a:t> whitepaper leading to EAGER proposal</a:t>
            </a:r>
          </a:p>
          <a:p>
            <a:endParaRPr lang="en-US" sz="800" dirty="0">
              <a:latin typeface="Calibri" panose="020F0502020204030204" pitchFamily="34" charset="0"/>
            </a:endParaRPr>
          </a:p>
          <a:p>
            <a:r>
              <a:rPr lang="en-US" sz="1600" b="1" dirty="0" smtClean="0">
                <a:latin typeface="Calibri" panose="020F0502020204030204" pitchFamily="34" charset="0"/>
              </a:rPr>
              <a:t>Level of support:</a:t>
            </a:r>
            <a:r>
              <a:rPr lang="en-US" sz="1600" dirty="0" smtClean="0">
                <a:latin typeface="Calibri" panose="020F0502020204030204" pitchFamily="34" charset="0"/>
              </a:rPr>
              <a:t> up to 300k$ over 2 years</a:t>
            </a:r>
          </a:p>
          <a:p>
            <a:endParaRPr lang="en-US" sz="800" dirty="0" smtClean="0">
              <a:latin typeface="Calibri" panose="020F0502020204030204" pitchFamily="34" charset="0"/>
            </a:endParaRPr>
          </a:p>
          <a:p>
            <a:r>
              <a:rPr lang="en-US" sz="1600" b="1" dirty="0" smtClean="0">
                <a:latin typeface="Calibri" panose="020F0502020204030204" pitchFamily="34" charset="0"/>
              </a:rPr>
              <a:t>Key contacts: </a:t>
            </a:r>
          </a:p>
          <a:p>
            <a:r>
              <a:rPr lang="en-US" sz="1600" dirty="0" smtClean="0">
                <a:latin typeface="Calibri" panose="020F0502020204030204" pitchFamily="34" charset="0"/>
              </a:rPr>
              <a:t>CMP: Tomasz Durakiewicz, </a:t>
            </a:r>
            <a:r>
              <a:rPr lang="en-US" sz="1600" dirty="0" smtClean="0">
                <a:latin typeface="Calibri" panose="020F0502020204030204" pitchFamily="34" charset="0"/>
                <a:hlinkClick r:id="rId5"/>
              </a:rPr>
              <a:t>tdurakie@nsf.gov</a:t>
            </a:r>
            <a:endParaRPr lang="en-US" sz="1600" dirty="0" smtClean="0">
              <a:latin typeface="Calibri" panose="020F0502020204030204" pitchFamily="34" charset="0"/>
            </a:endParaRPr>
          </a:p>
          <a:p>
            <a:r>
              <a:rPr lang="en-US" sz="1600" dirty="0" smtClean="0">
                <a:latin typeface="Calibri" panose="020F0502020204030204" pitchFamily="34" charset="0"/>
              </a:rPr>
              <a:t>CMMT: Daryl Hess, </a:t>
            </a:r>
            <a:r>
              <a:rPr lang="en-US" sz="1600" dirty="0" smtClean="0">
                <a:latin typeface="Calibri" panose="020F0502020204030204" pitchFamily="34" charset="0"/>
                <a:hlinkClick r:id="rId6"/>
              </a:rPr>
              <a:t>dhess@nsf.gov</a:t>
            </a:r>
            <a:endParaRPr lang="en-US" sz="1600" dirty="0" smtClean="0">
              <a:latin typeface="Calibri" panose="020F0502020204030204" pitchFamily="34" charset="0"/>
            </a:endParaRPr>
          </a:p>
          <a:p>
            <a:r>
              <a:rPr lang="en-US" sz="1600" dirty="0" smtClean="0">
                <a:latin typeface="Calibri" panose="020F0502020204030204" pitchFamily="34" charset="0"/>
              </a:rPr>
              <a:t>EPM: Miriam Deutsch, </a:t>
            </a:r>
            <a:r>
              <a:rPr lang="en-US" sz="1600" dirty="0" smtClean="0">
                <a:latin typeface="Calibri" panose="020F0502020204030204" pitchFamily="34" charset="0"/>
                <a:hlinkClick r:id="rId7"/>
              </a:rPr>
              <a:t>mdeutsch@nsf.gov</a:t>
            </a:r>
            <a:r>
              <a:rPr lang="en-US" sz="1600" dirty="0" smtClean="0">
                <a:latin typeface="Calibri" panose="020F0502020204030204" pitchFamily="34" charset="0"/>
              </a:rPr>
              <a:t> </a:t>
            </a:r>
          </a:p>
          <a:p>
            <a:endParaRPr lang="en-US" sz="900" dirty="0" smtClean="0">
              <a:latin typeface="Calibri" panose="020F0502020204030204" pitchFamily="34" charset="0"/>
            </a:endParaRPr>
          </a:p>
          <a:p>
            <a:r>
              <a:rPr lang="en-US" sz="1600" b="1" dirty="0" smtClean="0">
                <a:latin typeface="Calibri" panose="020F0502020204030204" pitchFamily="34" charset="0"/>
              </a:rPr>
              <a:t>Announced:</a:t>
            </a:r>
            <a:r>
              <a:rPr lang="en-US" sz="1600" dirty="0" smtClean="0">
                <a:latin typeface="Calibri" panose="020F0502020204030204" pitchFamily="34" charset="0"/>
              </a:rPr>
              <a:t> Feb 6, 2017</a:t>
            </a:r>
          </a:p>
          <a:p>
            <a:endParaRPr lang="en-US" sz="1600" dirty="0" smtClean="0">
              <a:latin typeface="Calibri" panose="020F0502020204030204" pitchFamily="34" charset="0"/>
            </a:endParaRPr>
          </a:p>
        </p:txBody>
      </p:sp>
      <p:pic>
        <p:nvPicPr>
          <p:cNvPr id="8" name="Picture 7"/>
          <p:cNvPicPr>
            <a:picLocks noChangeAspect="1"/>
          </p:cNvPicPr>
          <p:nvPr/>
        </p:nvPicPr>
        <p:blipFill>
          <a:blip r:embed="rId8"/>
          <a:stretch>
            <a:fillRect/>
          </a:stretch>
        </p:blipFill>
        <p:spPr>
          <a:xfrm>
            <a:off x="5474028" y="2874371"/>
            <a:ext cx="2596392" cy="2194560"/>
          </a:xfrm>
          <a:prstGeom prst="rect">
            <a:avLst/>
          </a:prstGeom>
        </p:spPr>
      </p:pic>
      <p:sp>
        <p:nvSpPr>
          <p:cNvPr id="9" name="Rectangle 8"/>
          <p:cNvSpPr/>
          <p:nvPr/>
        </p:nvSpPr>
        <p:spPr>
          <a:xfrm>
            <a:off x="3581400" y="5144827"/>
            <a:ext cx="5781425" cy="1261884"/>
          </a:xfrm>
          <a:prstGeom prst="rect">
            <a:avLst/>
          </a:prstGeom>
        </p:spPr>
        <p:txBody>
          <a:bodyPr wrap="square">
            <a:spAutoFit/>
          </a:bodyPr>
          <a:lstStyle/>
          <a:p>
            <a:r>
              <a:rPr lang="en-US" sz="1600" dirty="0" smtClean="0"/>
              <a:t>Example of proposed experiment to demonstrate </a:t>
            </a:r>
            <a:r>
              <a:rPr lang="en-US" sz="1600" dirty="0" err="1" smtClean="0"/>
              <a:t>Majorana</a:t>
            </a:r>
            <a:r>
              <a:rPr lang="en-US" sz="1600" dirty="0" smtClean="0"/>
              <a:t> “fusion” –  A key ingredient for fault-tolerant quantum computations; D. </a:t>
            </a:r>
            <a:r>
              <a:rPr lang="en-US" sz="1600" dirty="0" err="1" smtClean="0"/>
              <a:t>Aasen</a:t>
            </a:r>
            <a:r>
              <a:rPr lang="en-US" sz="1600" dirty="0" smtClean="0"/>
              <a:t> et al., Phys. Rev. X 6, 031016 (2016)</a:t>
            </a:r>
          </a:p>
          <a:p>
            <a:r>
              <a:rPr lang="en-US" sz="1400" dirty="0" smtClean="0"/>
              <a:t>Shown: sets of semiconducting wires coated with a superconducting island and bulk superconductor that are bridged by a gate-tunable “valves.”</a:t>
            </a:r>
            <a:endParaRPr lang="en-US" sz="1400" dirty="0"/>
          </a:p>
        </p:txBody>
      </p:sp>
      <p:sp>
        <p:nvSpPr>
          <p:cNvPr id="3" name="Rectangle 2"/>
          <p:cNvSpPr/>
          <p:nvPr/>
        </p:nvSpPr>
        <p:spPr>
          <a:xfrm>
            <a:off x="2152859" y="14167"/>
            <a:ext cx="4572000" cy="892552"/>
          </a:xfrm>
          <a:prstGeom prst="rect">
            <a:avLst/>
          </a:prstGeom>
        </p:spPr>
        <p:txBody>
          <a:bodyPr>
            <a:spAutoFit/>
          </a:bodyPr>
          <a:lstStyle/>
          <a:p>
            <a:pPr algn="ctr"/>
            <a:r>
              <a:rPr lang="en-US" sz="2800" b="1" dirty="0" smtClean="0">
                <a:effectLst>
                  <a:outerShdw blurRad="38100" dist="38100" dir="2700000" algn="tl">
                    <a:srgbClr val="000000">
                      <a:alpha val="43137"/>
                    </a:srgbClr>
                  </a:outerShdw>
                </a:effectLst>
                <a:latin typeface="Calibri" panose="020F0502020204030204" pitchFamily="34" charset="0"/>
              </a:rPr>
              <a:t>QUANTUM LEAP</a:t>
            </a:r>
          </a:p>
          <a:p>
            <a:pPr algn="ctr"/>
            <a:r>
              <a:rPr lang="en-US" sz="2400" dirty="0" smtClean="0">
                <a:solidFill>
                  <a:srgbClr val="FF0000"/>
                </a:solidFill>
                <a:latin typeface="Calibri" panose="020F0502020204030204" pitchFamily="34" charset="0"/>
              </a:rPr>
              <a:t>Dear </a:t>
            </a:r>
            <a:r>
              <a:rPr lang="en-US" sz="2400" dirty="0">
                <a:solidFill>
                  <a:srgbClr val="FF0000"/>
                </a:solidFill>
                <a:latin typeface="Calibri" panose="020F0502020204030204" pitchFamily="34" charset="0"/>
              </a:rPr>
              <a:t>Colleague Letter NSF </a:t>
            </a:r>
            <a:r>
              <a:rPr lang="en-US" sz="2400" dirty="0" smtClean="0">
                <a:solidFill>
                  <a:srgbClr val="FF0000"/>
                </a:solidFill>
                <a:latin typeface="Calibri" panose="020F0502020204030204" pitchFamily="34" charset="0"/>
              </a:rPr>
              <a:t>17-053</a:t>
            </a:r>
            <a:endParaRPr lang="en-US" sz="2400" dirty="0"/>
          </a:p>
        </p:txBody>
      </p:sp>
      <p:sp>
        <p:nvSpPr>
          <p:cNvPr id="11" name="TextBox 10"/>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cs typeface="Arial" panose="020B0604020202020204" pitchFamily="34" charset="0"/>
              </a:rPr>
              <a:t>National Academies’ </a:t>
            </a:r>
            <a:r>
              <a:rPr lang="en-US" sz="1200" i="1" dirty="0" smtClean="0">
                <a:solidFill>
                  <a:schemeClr val="bg1">
                    <a:lumMod val="95000"/>
                  </a:schemeClr>
                </a:solidFill>
                <a:cs typeface="Arial" panose="020B0604020202020204" pitchFamily="34" charset="0"/>
              </a:rPr>
              <a:t>CMMR Committee Meeting March 6-7, 2017</a:t>
            </a:r>
            <a:endParaRPr lang="en-US" sz="1200" i="1" dirty="0">
              <a:solidFill>
                <a:schemeClr val="bg1">
                  <a:lumMod val="95000"/>
                </a:schemeClr>
              </a:solidFill>
              <a:cs typeface="Arial" panose="020B0604020202020204" pitchFamily="34" charset="0"/>
            </a:endParaRPr>
          </a:p>
        </p:txBody>
      </p:sp>
    </p:spTree>
    <p:extLst>
      <p:ext uri="{BB962C8B-B14F-4D97-AF65-F5344CB8AC3E}">
        <p14:creationId xmlns:p14="http://schemas.microsoft.com/office/powerpoint/2010/main" val="27076572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139971"/>
            <a:ext cx="6553200" cy="646331"/>
          </a:xfrm>
          <a:prstGeom prst="rect">
            <a:avLst/>
          </a:prstGeom>
          <a:noFill/>
        </p:spPr>
        <p:txBody>
          <a:bodyPr wrap="square" rtlCol="0">
            <a:spAutoFit/>
          </a:bodyPr>
          <a:lstStyle/>
          <a:p>
            <a:pPr algn="ctr"/>
            <a:r>
              <a:rPr lang="en-US" sz="3600" b="1" dirty="0" smtClean="0">
                <a:latin typeface="+mj-lt"/>
              </a:rPr>
              <a:t>DMR “Partnership” Activities</a:t>
            </a:r>
            <a:endParaRPr lang="en-US" sz="3600" b="1" dirty="0">
              <a:latin typeface="+mj-lt"/>
            </a:endParaRPr>
          </a:p>
        </p:txBody>
      </p:sp>
      <p:sp>
        <p:nvSpPr>
          <p:cNvPr id="4" name="TextBox 3"/>
          <p:cNvSpPr txBox="1"/>
          <p:nvPr/>
        </p:nvSpPr>
        <p:spPr>
          <a:xfrm>
            <a:off x="4495800" y="6623333"/>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
        <p:nvSpPr>
          <p:cNvPr id="5" name="TextBox 4"/>
          <p:cNvSpPr txBox="1"/>
          <p:nvPr/>
        </p:nvSpPr>
        <p:spPr>
          <a:xfrm>
            <a:off x="855345" y="2527864"/>
            <a:ext cx="2377440" cy="1200329"/>
          </a:xfrm>
          <a:prstGeom prst="rect">
            <a:avLst/>
          </a:prstGeom>
          <a:noFill/>
        </p:spPr>
        <p:txBody>
          <a:bodyPr wrap="square" rtlCol="0">
            <a:spAutoFit/>
          </a:bodyPr>
          <a:lstStyle/>
          <a:p>
            <a:r>
              <a:rPr lang="en-US" b="1" dirty="0" smtClean="0">
                <a:solidFill>
                  <a:srgbClr val="0000FF"/>
                </a:solidFill>
              </a:rPr>
              <a:t>Professional Society Conference Activities.</a:t>
            </a:r>
          </a:p>
          <a:p>
            <a:r>
              <a:rPr lang="en-US" dirty="0" smtClean="0"/>
              <a:t>Special presentations</a:t>
            </a:r>
            <a:endParaRPr lang="en-US" dirty="0"/>
          </a:p>
          <a:p>
            <a:r>
              <a:rPr lang="en-US" dirty="0" smtClean="0"/>
              <a:t>Speed Coaching</a:t>
            </a:r>
            <a:endParaRPr lang="en-US" dirty="0"/>
          </a:p>
        </p:txBody>
      </p:sp>
      <p:sp>
        <p:nvSpPr>
          <p:cNvPr id="6" name="TextBox 5"/>
          <p:cNvSpPr txBox="1"/>
          <p:nvPr/>
        </p:nvSpPr>
        <p:spPr>
          <a:xfrm>
            <a:off x="6355080" y="2719429"/>
            <a:ext cx="2377440" cy="646331"/>
          </a:xfrm>
          <a:prstGeom prst="rect">
            <a:avLst/>
          </a:prstGeom>
          <a:noFill/>
        </p:spPr>
        <p:txBody>
          <a:bodyPr wrap="square" rtlCol="0">
            <a:spAutoFit/>
          </a:bodyPr>
          <a:lstStyle/>
          <a:p>
            <a:r>
              <a:rPr lang="en-US" b="1" dirty="0" smtClean="0">
                <a:solidFill>
                  <a:srgbClr val="0000FF"/>
                </a:solidFill>
              </a:rPr>
              <a:t>Webinars.</a:t>
            </a:r>
          </a:p>
          <a:p>
            <a:r>
              <a:rPr lang="en-US" dirty="0" smtClean="0"/>
              <a:t>In Discussion.</a:t>
            </a:r>
            <a:endParaRPr lang="en-US" dirty="0"/>
          </a:p>
        </p:txBody>
      </p:sp>
      <p:sp>
        <p:nvSpPr>
          <p:cNvPr id="7" name="TextBox 6"/>
          <p:cNvSpPr txBox="1"/>
          <p:nvPr/>
        </p:nvSpPr>
        <p:spPr>
          <a:xfrm>
            <a:off x="76200" y="3788135"/>
            <a:ext cx="2758440" cy="677108"/>
          </a:xfrm>
          <a:prstGeom prst="rect">
            <a:avLst/>
          </a:prstGeom>
          <a:noFill/>
        </p:spPr>
        <p:txBody>
          <a:bodyPr wrap="square" rtlCol="0">
            <a:spAutoFit/>
          </a:bodyPr>
          <a:lstStyle/>
          <a:p>
            <a:r>
              <a:rPr lang="en-US" b="1" dirty="0" smtClean="0">
                <a:solidFill>
                  <a:srgbClr val="0000FF"/>
                </a:solidFill>
              </a:rPr>
              <a:t>DMR Newsletter.</a:t>
            </a:r>
          </a:p>
          <a:p>
            <a:r>
              <a:rPr lang="en-US" dirty="0" smtClean="0"/>
              <a:t> </a:t>
            </a:r>
            <a:r>
              <a:rPr lang="en-US" dirty="0"/>
              <a:t>G</a:t>
            </a:r>
            <a:r>
              <a:rPr lang="en-US" dirty="0" smtClean="0"/>
              <a:t>oing out this week</a:t>
            </a:r>
            <a:r>
              <a:rPr lang="en-US" sz="2000" dirty="0" smtClean="0"/>
              <a:t>!</a:t>
            </a:r>
            <a:endParaRPr lang="en-US" sz="2000" dirty="0"/>
          </a:p>
        </p:txBody>
      </p:sp>
      <p:sp>
        <p:nvSpPr>
          <p:cNvPr id="8" name="TextBox 7"/>
          <p:cNvSpPr txBox="1"/>
          <p:nvPr/>
        </p:nvSpPr>
        <p:spPr>
          <a:xfrm>
            <a:off x="3261360" y="2700580"/>
            <a:ext cx="2895600" cy="646331"/>
          </a:xfrm>
          <a:prstGeom prst="rect">
            <a:avLst/>
          </a:prstGeom>
          <a:noFill/>
        </p:spPr>
        <p:txBody>
          <a:bodyPr wrap="square" rtlCol="0">
            <a:spAutoFit/>
          </a:bodyPr>
          <a:lstStyle/>
          <a:p>
            <a:r>
              <a:rPr lang="en-US" b="1" dirty="0" smtClean="0">
                <a:solidFill>
                  <a:srgbClr val="0000FF"/>
                </a:solidFill>
              </a:rPr>
              <a:t>DMR Website.</a:t>
            </a:r>
          </a:p>
          <a:p>
            <a:r>
              <a:rPr lang="en-US" dirty="0" smtClean="0"/>
              <a:t>Continual improvement</a:t>
            </a:r>
            <a:endParaRPr lang="en-US" dirty="0"/>
          </a:p>
        </p:txBody>
      </p:sp>
      <p:sp>
        <p:nvSpPr>
          <p:cNvPr id="2" name="TextBox 1"/>
          <p:cNvSpPr txBox="1"/>
          <p:nvPr/>
        </p:nvSpPr>
        <p:spPr>
          <a:xfrm>
            <a:off x="4191000" y="3467595"/>
            <a:ext cx="2773680" cy="923330"/>
          </a:xfrm>
          <a:prstGeom prst="rect">
            <a:avLst/>
          </a:prstGeom>
          <a:noFill/>
        </p:spPr>
        <p:txBody>
          <a:bodyPr wrap="square" rtlCol="0">
            <a:spAutoFit/>
          </a:bodyPr>
          <a:lstStyle/>
          <a:p>
            <a:r>
              <a:rPr lang="en-US" b="1" dirty="0" smtClean="0">
                <a:solidFill>
                  <a:srgbClr val="0000FF"/>
                </a:solidFill>
              </a:rPr>
              <a:t>Division Workshops.</a:t>
            </a:r>
          </a:p>
          <a:p>
            <a:r>
              <a:rPr lang="en-US" dirty="0" smtClean="0"/>
              <a:t>e.g. Ultra-high magnet field needs for quantum leap.</a:t>
            </a:r>
            <a:endParaRPr lang="en-US" dirty="0"/>
          </a:p>
        </p:txBody>
      </p:sp>
      <p:sp>
        <p:nvSpPr>
          <p:cNvPr id="9" name="TextBox 8"/>
          <p:cNvSpPr txBox="1"/>
          <p:nvPr/>
        </p:nvSpPr>
        <p:spPr>
          <a:xfrm>
            <a:off x="2017395" y="4444007"/>
            <a:ext cx="6553200" cy="1754326"/>
          </a:xfrm>
          <a:prstGeom prst="rect">
            <a:avLst/>
          </a:prstGeom>
          <a:noFill/>
        </p:spPr>
        <p:txBody>
          <a:bodyPr wrap="square" rtlCol="0">
            <a:spAutoFit/>
          </a:bodyPr>
          <a:lstStyle/>
          <a:p>
            <a:r>
              <a:rPr lang="en-US" b="1" dirty="0" smtClean="0">
                <a:solidFill>
                  <a:srgbClr val="0000FF"/>
                </a:solidFill>
              </a:rPr>
              <a:t>Division Studies.</a:t>
            </a:r>
          </a:p>
          <a:p>
            <a:r>
              <a:rPr lang="en-US" dirty="0" smtClean="0"/>
              <a:t>e.g. </a:t>
            </a:r>
            <a:r>
              <a:rPr lang="en-US" i="1" dirty="0"/>
              <a:t>Frontiers of Materials Research:  A Decadal Survey</a:t>
            </a:r>
            <a:r>
              <a:rPr lang="en-US" dirty="0"/>
              <a:t>, is being supported by the DMR and the Department of Energy, Office of Basic Energy Sciences </a:t>
            </a:r>
            <a:r>
              <a:rPr lang="en-US" i="1" dirty="0">
                <a:solidFill>
                  <a:srgbClr val="FF0000"/>
                </a:solidFill>
              </a:rPr>
              <a:t>to help us understand the changing landscape and future needs of materials research in the context of the U.S. and international efforts in important emerging research areas.</a:t>
            </a:r>
            <a:r>
              <a:rPr lang="en-US" dirty="0"/>
              <a:t>  </a:t>
            </a:r>
          </a:p>
        </p:txBody>
      </p:sp>
      <p:sp>
        <p:nvSpPr>
          <p:cNvPr id="10" name="Rectangle 9"/>
          <p:cNvSpPr/>
          <p:nvPr/>
        </p:nvSpPr>
        <p:spPr>
          <a:xfrm>
            <a:off x="1371600" y="914183"/>
            <a:ext cx="6477000" cy="1477328"/>
          </a:xfrm>
          <a:prstGeom prst="rect">
            <a:avLst/>
          </a:prstGeom>
          <a:solidFill>
            <a:schemeClr val="tx2">
              <a:lumMod val="40000"/>
              <a:lumOff val="60000"/>
            </a:schemeClr>
          </a:solidFill>
        </p:spPr>
        <p:txBody>
          <a:bodyPr wrap="square">
            <a:spAutoFit/>
          </a:bodyPr>
          <a:lstStyle/>
          <a:p>
            <a:pPr algn="ctr"/>
            <a:r>
              <a:rPr lang="en-US" dirty="0" smtClean="0">
                <a:latin typeface="Calibri" panose="020F0502020204030204" pitchFamily="34" charset="0"/>
                <a:ea typeface="Calibri" panose="020F0502020204030204" pitchFamily="34" charset="0"/>
                <a:cs typeface="Times New Roman" panose="02020603050405020304" pitchFamily="18" charset="0"/>
              </a:rPr>
              <a:t>“DMR </a:t>
            </a:r>
            <a:r>
              <a:rPr lang="en-US" dirty="0">
                <a:latin typeface="Calibri" panose="020F0502020204030204" pitchFamily="34" charset="0"/>
                <a:ea typeface="Calibri" panose="020F0502020204030204" pitchFamily="34" charset="0"/>
                <a:cs typeface="Times New Roman" panose="02020603050405020304" pitchFamily="18" charset="0"/>
              </a:rPr>
              <a:t>takes very seriously our mission in serving the U.S. public to advance materials research frontiers and develop the workforce for our nation.  </a:t>
            </a:r>
            <a:r>
              <a:rPr lang="en-US" b="1" dirty="0">
                <a:latin typeface="Calibri" panose="020F0502020204030204" pitchFamily="34" charset="0"/>
                <a:ea typeface="Calibri" panose="020F0502020204030204" pitchFamily="34" charset="0"/>
                <a:cs typeface="Times New Roman" panose="02020603050405020304" pitchFamily="18" charset="0"/>
              </a:rPr>
              <a:t>This is an important job which is not possible without a strong </a:t>
            </a:r>
            <a:r>
              <a:rPr lang="en-US" b="1" u="sng" dirty="0">
                <a:latin typeface="Calibri" panose="020F0502020204030204" pitchFamily="34" charset="0"/>
                <a:ea typeface="Calibri" panose="020F0502020204030204" pitchFamily="34" charset="0"/>
                <a:cs typeface="Times New Roman" panose="02020603050405020304" pitchFamily="18" charset="0"/>
              </a:rPr>
              <a:t>partnership</a:t>
            </a:r>
            <a:r>
              <a:rPr lang="en-US" b="1" dirty="0">
                <a:latin typeface="Calibri" panose="020F0502020204030204" pitchFamily="34" charset="0"/>
                <a:ea typeface="Calibri" panose="020F0502020204030204" pitchFamily="34" charset="0"/>
                <a:cs typeface="Times New Roman" panose="02020603050405020304" pitchFamily="18" charset="0"/>
              </a:rPr>
              <a:t> with all of you from the research communities</a:t>
            </a:r>
            <a:r>
              <a:rPr lang="en-US" dirty="0" smtClean="0">
                <a:latin typeface="Calibri" panose="020F0502020204030204" pitchFamily="34" charset="0"/>
                <a:ea typeface="Calibri" panose="020F0502020204030204" pitchFamily="34" charset="0"/>
                <a:cs typeface="Times New Roman" panose="02020603050405020304" pitchFamily="18" charset="0"/>
              </a:rPr>
              <a:t>.”  L. Sapochak, DMR Newsletter 2017</a:t>
            </a:r>
            <a:endParaRPr lang="en-US" dirty="0"/>
          </a:p>
        </p:txBody>
      </p:sp>
    </p:spTree>
    <p:extLst>
      <p:ext uri="{BB962C8B-B14F-4D97-AF65-F5344CB8AC3E}">
        <p14:creationId xmlns:p14="http://schemas.microsoft.com/office/powerpoint/2010/main" val="33726575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smtClean="0">
                <a:solidFill>
                  <a:schemeClr val="tx1"/>
                </a:solidFill>
                <a:latin typeface="Arial" panose="020B0604020202020204" pitchFamily="34" charset="0"/>
                <a:cs typeface="Arial" panose="020B0604020202020204" pitchFamily="34" charset="0"/>
              </a:rPr>
              <a:t>THANK YOU!</a:t>
            </a:r>
            <a:endParaRPr lang="en-US" sz="3200" b="1" dirty="0">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2430380" y="2843479"/>
            <a:ext cx="4004348" cy="2246769"/>
          </a:xfrm>
          <a:prstGeom prst="rect">
            <a:avLst/>
          </a:prstGeom>
          <a:solidFill>
            <a:schemeClr val="bg2"/>
          </a:solidFill>
        </p:spPr>
        <p:txBody>
          <a:bodyPr wrap="square" rtlCol="0">
            <a:spAutoFit/>
          </a:bodyPr>
          <a:lstStyle/>
          <a:p>
            <a:pPr algn="ctr"/>
            <a:r>
              <a:rPr lang="en-US" sz="2800" dirty="0" smtClean="0">
                <a:latin typeface="+mn-lt"/>
                <a:hlinkClick r:id="rId2"/>
              </a:rPr>
              <a:t>lsapocha@nsf.gov</a:t>
            </a:r>
            <a:r>
              <a:rPr lang="en-US" sz="2800" dirty="0" smtClean="0">
                <a:latin typeface="+mn-lt"/>
              </a:rPr>
              <a:t> </a:t>
            </a:r>
          </a:p>
          <a:p>
            <a:pPr algn="ctr"/>
            <a:r>
              <a:rPr lang="en-US" sz="2800" dirty="0" smtClean="0">
                <a:latin typeface="+mn-lt"/>
              </a:rPr>
              <a:t>Ideas? Questions? Concerns? </a:t>
            </a:r>
          </a:p>
          <a:p>
            <a:pPr algn="ctr"/>
            <a:r>
              <a:rPr lang="en-US" sz="2800" dirty="0" smtClean="0">
                <a:latin typeface="+mn-lt"/>
              </a:rPr>
              <a:t> Please feel free to contact me directly!</a:t>
            </a:r>
            <a:endParaRPr lang="en-US" sz="2800" dirty="0">
              <a:latin typeface="+mn-lt"/>
            </a:endParaRPr>
          </a:p>
        </p:txBody>
      </p:sp>
      <p:sp>
        <p:nvSpPr>
          <p:cNvPr id="7" name="TextBox 6"/>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cs typeface="Arial" panose="020B0604020202020204" pitchFamily="34" charset="0"/>
              </a:rPr>
              <a:t>National Academies’ </a:t>
            </a:r>
            <a:r>
              <a:rPr lang="en-US" sz="1200" i="1" dirty="0" smtClean="0">
                <a:solidFill>
                  <a:schemeClr val="bg1">
                    <a:lumMod val="95000"/>
                  </a:schemeClr>
                </a:solidFill>
                <a:cs typeface="Arial" panose="020B0604020202020204" pitchFamily="34" charset="0"/>
              </a:rPr>
              <a:t>CMMR Committee Meeting March 6-7, 2017</a:t>
            </a:r>
            <a:endParaRPr lang="en-US" sz="1200" i="1" dirty="0">
              <a:solidFill>
                <a:schemeClr val="bg1">
                  <a:lumMod val="95000"/>
                </a:schemeClr>
              </a:solidFill>
              <a:cs typeface="Arial" panose="020B0604020202020204" pitchFamily="34" charset="0"/>
            </a:endParaRPr>
          </a:p>
        </p:txBody>
      </p:sp>
    </p:spTree>
    <p:extLst>
      <p:ext uri="{BB962C8B-B14F-4D97-AF65-F5344CB8AC3E}">
        <p14:creationId xmlns:p14="http://schemas.microsoft.com/office/powerpoint/2010/main" val="3041127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66" y="37163"/>
            <a:ext cx="8958050" cy="6858000"/>
          </a:xfrm>
          <a:prstGeom prst="rect">
            <a:avLst/>
          </a:prstGeom>
        </p:spPr>
      </p:pic>
      <p:sp>
        <p:nvSpPr>
          <p:cNvPr id="5" name="Oval 4"/>
          <p:cNvSpPr/>
          <p:nvPr/>
        </p:nvSpPr>
        <p:spPr>
          <a:xfrm>
            <a:off x="966216" y="932226"/>
            <a:ext cx="649224" cy="106070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954" y="2906477"/>
            <a:ext cx="585252"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32222" t="10000" r="14445" b="28889"/>
          <a:stretch/>
        </p:blipFill>
        <p:spPr>
          <a:xfrm>
            <a:off x="355602" y="969799"/>
            <a:ext cx="538664" cy="822960"/>
          </a:xfrm>
          <a:prstGeom prst="rect">
            <a:avLst/>
          </a:prstGeom>
        </p:spPr>
      </p:pic>
      <p:sp>
        <p:nvSpPr>
          <p:cNvPr id="6" name="TextBox 5"/>
          <p:cNvSpPr txBox="1"/>
          <p:nvPr/>
        </p:nvSpPr>
        <p:spPr>
          <a:xfrm>
            <a:off x="103434" y="6113227"/>
            <a:ext cx="2006598" cy="646331"/>
          </a:xfrm>
          <a:prstGeom prst="rect">
            <a:avLst/>
          </a:prstGeom>
          <a:noFill/>
        </p:spPr>
        <p:txBody>
          <a:bodyPr wrap="square" rtlCol="0">
            <a:spAutoFit/>
          </a:bodyPr>
          <a:lstStyle/>
          <a:p>
            <a:r>
              <a:rPr lang="en-US" dirty="0" smtClean="0"/>
              <a:t>50:50 </a:t>
            </a:r>
            <a:r>
              <a:rPr lang="en-US" dirty="0" err="1" smtClean="0"/>
              <a:t>Permanent:Rotator</a:t>
            </a:r>
            <a:endParaRPr lang="en-US" dirty="0"/>
          </a:p>
        </p:txBody>
      </p:sp>
      <p:sp>
        <p:nvSpPr>
          <p:cNvPr id="8" name="TextBox 7"/>
          <p:cNvSpPr txBox="1"/>
          <p:nvPr/>
        </p:nvSpPr>
        <p:spPr>
          <a:xfrm>
            <a:off x="4361206" y="3144662"/>
            <a:ext cx="914400" cy="584775"/>
          </a:xfrm>
          <a:prstGeom prst="rect">
            <a:avLst/>
          </a:prstGeom>
          <a:noFill/>
        </p:spPr>
        <p:txBody>
          <a:bodyPr wrap="square" rtlCol="0">
            <a:spAutoFit/>
          </a:bodyPr>
          <a:lstStyle/>
          <a:p>
            <a:r>
              <a:rPr lang="en-US" sz="1600" dirty="0" smtClean="0"/>
              <a:t>Data Science</a:t>
            </a:r>
            <a:endParaRPr lang="en-US" sz="1600" dirty="0"/>
          </a:p>
        </p:txBody>
      </p:sp>
    </p:spTree>
    <p:extLst>
      <p:ext uri="{BB962C8B-B14F-4D97-AF65-F5344CB8AC3E}">
        <p14:creationId xmlns:p14="http://schemas.microsoft.com/office/powerpoint/2010/main" val="38891829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smtClean="0">
                <a:solidFill>
                  <a:schemeClr val="tx1"/>
                </a:solidFill>
                <a:latin typeface="Arial" panose="020B0604020202020204" pitchFamily="34" charset="0"/>
                <a:cs typeface="Arial" panose="020B0604020202020204" pitchFamily="34" charset="0"/>
              </a:rPr>
              <a:t>DMR Budget</a:t>
            </a:r>
            <a:endParaRPr lang="en-US" sz="3200" b="1" dirty="0">
              <a:solidFill>
                <a:schemeClr val="tx1"/>
              </a:solidFill>
              <a:latin typeface="Arial" panose="020B0604020202020204" pitchFamily="34" charset="0"/>
              <a:cs typeface="Arial" panose="020B0604020202020204" pitchFamily="34" charset="0"/>
            </a:endParaRPr>
          </a:p>
        </p:txBody>
      </p:sp>
      <p:graphicFrame>
        <p:nvGraphicFramePr>
          <p:cNvPr id="29" name="Chart 28"/>
          <p:cNvGraphicFramePr>
            <a:graphicFrameLocks/>
          </p:cNvGraphicFramePr>
          <p:nvPr>
            <p:extLst/>
          </p:nvPr>
        </p:nvGraphicFramePr>
        <p:xfrm>
          <a:off x="-129830" y="664274"/>
          <a:ext cx="7600950" cy="6348356"/>
        </p:xfrm>
        <a:graphic>
          <a:graphicData uri="http://schemas.openxmlformats.org/drawingml/2006/chart">
            <c:chart xmlns:c="http://schemas.openxmlformats.org/drawingml/2006/chart" xmlns:r="http://schemas.openxmlformats.org/officeDocument/2006/relationships" r:id="rId2"/>
          </a:graphicData>
        </a:graphic>
      </p:graphicFrame>
      <p:sp>
        <p:nvSpPr>
          <p:cNvPr id="30" name="TextBox 29"/>
          <p:cNvSpPr txBox="1"/>
          <p:nvPr/>
        </p:nvSpPr>
        <p:spPr>
          <a:xfrm>
            <a:off x="187253" y="1114926"/>
            <a:ext cx="1900990" cy="1477328"/>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FY15   $307M</a:t>
            </a:r>
          </a:p>
          <a:p>
            <a:r>
              <a:rPr lang="en-US" b="1" dirty="0" smtClean="0">
                <a:latin typeface="Arial" panose="020B0604020202020204" pitchFamily="34" charset="0"/>
                <a:cs typeface="Arial" panose="020B0604020202020204" pitchFamily="34" charset="0"/>
              </a:rPr>
              <a:t>FY16   $310M</a:t>
            </a:r>
          </a:p>
          <a:p>
            <a:r>
              <a:rPr lang="en-US" b="1" dirty="0" smtClean="0">
                <a:latin typeface="Arial" panose="020B0604020202020204" pitchFamily="34" charset="0"/>
                <a:cs typeface="Arial" panose="020B0604020202020204" pitchFamily="34" charset="0"/>
              </a:rPr>
              <a:t>FY17E $310M</a:t>
            </a:r>
          </a:p>
          <a:p>
            <a:r>
              <a:rPr lang="en-US" b="1" dirty="0" smtClean="0">
                <a:latin typeface="Arial" panose="020B0604020202020204" pitchFamily="34" charset="0"/>
                <a:cs typeface="Arial" panose="020B0604020202020204" pitchFamily="34" charset="0"/>
              </a:rPr>
              <a:t>FY18 ???????</a:t>
            </a:r>
          </a:p>
          <a:p>
            <a:endParaRPr lang="en-US" dirty="0"/>
          </a:p>
        </p:txBody>
      </p:sp>
      <p:sp>
        <p:nvSpPr>
          <p:cNvPr id="31" name="TextBox 30"/>
          <p:cNvSpPr txBox="1"/>
          <p:nvPr/>
        </p:nvSpPr>
        <p:spPr>
          <a:xfrm>
            <a:off x="6245377" y="1295400"/>
            <a:ext cx="2685970" cy="4524315"/>
          </a:xfrm>
          <a:prstGeom prst="rect">
            <a:avLst/>
          </a:prstGeom>
          <a:noFill/>
          <a:ln>
            <a:solidFill>
              <a:schemeClr val="tx1"/>
            </a:solidFill>
          </a:ln>
        </p:spPr>
        <p:txBody>
          <a:bodyPr wrap="square" rtlCol="0">
            <a:spAutoFit/>
          </a:bodyPr>
          <a:lstStyle/>
          <a:p>
            <a:r>
              <a:rPr lang="en-US" sz="1400" b="1" dirty="0" smtClean="0"/>
              <a:t>Initiatives Relevant to DMR</a:t>
            </a:r>
          </a:p>
          <a:p>
            <a:endParaRPr lang="en-US" sz="1000" b="1" dirty="0" smtClean="0"/>
          </a:p>
          <a:p>
            <a:r>
              <a:rPr lang="en-US" sz="1200" b="1" dirty="0" smtClean="0">
                <a:solidFill>
                  <a:srgbClr val="0070C0"/>
                </a:solidFill>
                <a:latin typeface="Arial" panose="020B0604020202020204" pitchFamily="34" charset="0"/>
                <a:cs typeface="Arial" panose="020B0604020202020204" pitchFamily="34" charset="0"/>
              </a:rPr>
              <a:t>CIF21</a:t>
            </a:r>
            <a:r>
              <a:rPr lang="en-US" sz="1200" dirty="0" smtClean="0">
                <a:latin typeface="Arial" panose="020B0604020202020204" pitchFamily="34" charset="0"/>
                <a:cs typeface="Arial" panose="020B0604020202020204" pitchFamily="34" charset="0"/>
              </a:rPr>
              <a:t> - Cyberinfrastructure Framework for 21</a:t>
            </a:r>
            <a:r>
              <a:rPr lang="en-US" sz="1200" baseline="30000" dirty="0" smtClean="0">
                <a:latin typeface="Arial" panose="020B0604020202020204" pitchFamily="34" charset="0"/>
                <a:cs typeface="Arial" panose="020B0604020202020204" pitchFamily="34" charset="0"/>
              </a:rPr>
              <a:t>st</a:t>
            </a:r>
            <a:r>
              <a:rPr lang="en-US" sz="1200" dirty="0" smtClean="0">
                <a:latin typeface="Arial" panose="020B0604020202020204" pitchFamily="34" charset="0"/>
                <a:cs typeface="Arial" panose="020B0604020202020204" pitchFamily="34" charset="0"/>
              </a:rPr>
              <a:t>  Century </a:t>
            </a:r>
          </a:p>
          <a:p>
            <a:endParaRPr lang="en-US" sz="1200" dirty="0" smtClean="0">
              <a:latin typeface="Arial" panose="020B0604020202020204" pitchFamily="34" charset="0"/>
              <a:cs typeface="Arial" panose="020B0604020202020204" pitchFamily="34" charset="0"/>
            </a:endParaRPr>
          </a:p>
          <a:p>
            <a:r>
              <a:rPr lang="en-US" sz="1200" b="1" dirty="0" err="1" smtClean="0">
                <a:solidFill>
                  <a:srgbClr val="0070C0"/>
                </a:solidFill>
                <a:latin typeface="Arial" panose="020B0604020202020204" pitchFamily="34" charset="0"/>
                <a:cs typeface="Arial" panose="020B0604020202020204" pitchFamily="34" charset="0"/>
              </a:rPr>
              <a:t>UtB</a:t>
            </a:r>
            <a:r>
              <a:rPr lang="en-US" sz="1200" b="1" dirty="0" smtClean="0">
                <a:solidFill>
                  <a:srgbClr val="0070C0"/>
                </a:solidFill>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 Understanding the Brain</a:t>
            </a:r>
          </a:p>
          <a:p>
            <a:endParaRPr lang="en-US" sz="1200" dirty="0" smtClean="0">
              <a:latin typeface="Arial" panose="020B0604020202020204" pitchFamily="34" charset="0"/>
              <a:cs typeface="Arial" panose="020B0604020202020204" pitchFamily="34" charset="0"/>
            </a:endParaRPr>
          </a:p>
          <a:p>
            <a:r>
              <a:rPr lang="en-US" sz="1200" b="1" dirty="0" err="1" smtClean="0">
                <a:solidFill>
                  <a:srgbClr val="FF0000"/>
                </a:solidFill>
                <a:latin typeface="Arial" panose="020B0604020202020204" pitchFamily="34" charset="0"/>
                <a:cs typeface="Arial" panose="020B0604020202020204" pitchFamily="34" charset="0"/>
              </a:rPr>
              <a:t>SusChEM</a:t>
            </a:r>
            <a:r>
              <a:rPr lang="en-US" sz="1200" b="1" dirty="0" smtClean="0">
                <a:solidFill>
                  <a:srgbClr val="FF0000"/>
                </a:solidFill>
                <a:latin typeface="Arial" panose="020B0604020202020204" pitchFamily="34" charset="0"/>
                <a:cs typeface="Arial" panose="020B0604020202020204" pitchFamily="34" charset="0"/>
              </a:rPr>
              <a:t>  </a:t>
            </a:r>
            <a:r>
              <a:rPr lang="en-US" sz="1200" dirty="0" smtClean="0">
                <a:solidFill>
                  <a:srgbClr val="FF0000"/>
                </a:solidFill>
                <a:latin typeface="Arial" panose="020B0604020202020204" pitchFamily="34" charset="0"/>
                <a:cs typeface="Arial" panose="020B0604020202020204" pitchFamily="34" charset="0"/>
              </a:rPr>
              <a:t>- Sustainable Chemistry, </a:t>
            </a:r>
            <a:r>
              <a:rPr lang="en-US" sz="1200" dirty="0" err="1" smtClean="0">
                <a:solidFill>
                  <a:srgbClr val="FF0000"/>
                </a:solidFill>
                <a:latin typeface="Arial" panose="020B0604020202020204" pitchFamily="34" charset="0"/>
                <a:cs typeface="Arial" panose="020B0604020202020204" pitchFamily="34" charset="0"/>
              </a:rPr>
              <a:t>Eng</a:t>
            </a:r>
            <a:r>
              <a:rPr lang="en-US" sz="1200" dirty="0" smtClean="0">
                <a:solidFill>
                  <a:srgbClr val="FF0000"/>
                </a:solidFill>
                <a:latin typeface="Arial" panose="020B0604020202020204" pitchFamily="34" charset="0"/>
                <a:cs typeface="Arial" panose="020B0604020202020204" pitchFamily="34" charset="0"/>
              </a:rPr>
              <a:t>, and Materials</a:t>
            </a:r>
          </a:p>
          <a:p>
            <a:endParaRPr lang="en-US" sz="1200" dirty="0" smtClean="0">
              <a:latin typeface="Arial" panose="020B0604020202020204" pitchFamily="34" charset="0"/>
              <a:cs typeface="Arial" panose="020B0604020202020204" pitchFamily="34" charset="0"/>
            </a:endParaRPr>
          </a:p>
          <a:p>
            <a:r>
              <a:rPr lang="en-US" sz="1200" b="1" dirty="0" smtClean="0">
                <a:solidFill>
                  <a:srgbClr val="0070C0"/>
                </a:solidFill>
                <a:latin typeface="Arial" panose="020B0604020202020204" pitchFamily="34" charset="0"/>
                <a:cs typeface="Arial" panose="020B0604020202020204" pitchFamily="34" charset="0"/>
              </a:rPr>
              <a:t>INFEWS</a:t>
            </a:r>
            <a:r>
              <a:rPr lang="en-US" sz="1200" dirty="0" smtClean="0">
                <a:latin typeface="Arial" panose="020B0604020202020204" pitchFamily="34" charset="0"/>
                <a:cs typeface="Arial" panose="020B0604020202020204" pitchFamily="34" charset="0"/>
              </a:rPr>
              <a:t>  - Innovation at the Nexus of Food, Energy, and Water</a:t>
            </a:r>
          </a:p>
          <a:p>
            <a:endParaRPr lang="en-US" sz="1200" dirty="0" smtClean="0">
              <a:latin typeface="Arial" panose="020B0604020202020204" pitchFamily="34" charset="0"/>
              <a:cs typeface="Arial" panose="020B0604020202020204" pitchFamily="34" charset="0"/>
            </a:endParaRPr>
          </a:p>
          <a:p>
            <a:r>
              <a:rPr lang="en-US" sz="1200" b="1" dirty="0" smtClean="0">
                <a:solidFill>
                  <a:srgbClr val="FF0000"/>
                </a:solidFill>
                <a:latin typeface="Arial" panose="020B0604020202020204" pitchFamily="34" charset="0"/>
                <a:cs typeface="Arial" panose="020B0604020202020204" pitchFamily="34" charset="0"/>
              </a:rPr>
              <a:t>MGI</a:t>
            </a:r>
            <a:r>
              <a:rPr lang="en-US" sz="1200" dirty="0" smtClean="0">
                <a:solidFill>
                  <a:srgbClr val="FF0000"/>
                </a:solidFill>
                <a:latin typeface="Arial" panose="020B0604020202020204" pitchFamily="34" charset="0"/>
                <a:cs typeface="Arial" panose="020B0604020202020204" pitchFamily="34" charset="0"/>
              </a:rPr>
              <a:t> - Materials Genome Initiative</a:t>
            </a:r>
          </a:p>
          <a:p>
            <a:endParaRPr lang="en-US" sz="1200" dirty="0" smtClean="0">
              <a:solidFill>
                <a:srgbClr val="FF0000"/>
              </a:solidFill>
              <a:latin typeface="Arial" panose="020B0604020202020204" pitchFamily="34" charset="0"/>
              <a:cs typeface="Arial" panose="020B0604020202020204" pitchFamily="34" charset="0"/>
            </a:endParaRPr>
          </a:p>
          <a:p>
            <a:r>
              <a:rPr lang="en-US" sz="1200" b="1" dirty="0" smtClean="0">
                <a:solidFill>
                  <a:srgbClr val="FF0000"/>
                </a:solidFill>
                <a:latin typeface="Arial" panose="020B0604020202020204" pitchFamily="34" charset="0"/>
                <a:cs typeface="Arial" panose="020B0604020202020204" pitchFamily="34" charset="0"/>
              </a:rPr>
              <a:t>Advanced Manufacturing</a:t>
            </a:r>
          </a:p>
          <a:p>
            <a:endParaRPr lang="en-US" sz="1200" b="1" dirty="0" smtClean="0">
              <a:solidFill>
                <a:srgbClr val="FF0000"/>
              </a:solidFill>
              <a:latin typeface="Arial" panose="020B0604020202020204" pitchFamily="34" charset="0"/>
              <a:cs typeface="Arial" panose="020B0604020202020204" pitchFamily="34" charset="0"/>
            </a:endParaRPr>
          </a:p>
          <a:p>
            <a:r>
              <a:rPr lang="en-US" sz="1200" b="1" dirty="0" smtClean="0">
                <a:solidFill>
                  <a:srgbClr val="FF0000"/>
                </a:solidFill>
                <a:latin typeface="Arial" panose="020B0604020202020204" pitchFamily="34" charset="0"/>
                <a:cs typeface="Arial" panose="020B0604020202020204" pitchFamily="34" charset="0"/>
              </a:rPr>
              <a:t>Mid Scale Instrumentation</a:t>
            </a:r>
          </a:p>
          <a:p>
            <a:endParaRPr lang="en-US" sz="1200" b="1" dirty="0" smtClean="0">
              <a:solidFill>
                <a:srgbClr val="FF0000"/>
              </a:solidFill>
              <a:latin typeface="Arial" panose="020B0604020202020204" pitchFamily="34" charset="0"/>
              <a:cs typeface="Arial" panose="020B0604020202020204" pitchFamily="34" charset="0"/>
            </a:endParaRPr>
          </a:p>
          <a:p>
            <a:r>
              <a:rPr lang="en-US" sz="1200" b="1" dirty="0" smtClean="0">
                <a:solidFill>
                  <a:srgbClr val="0070C0"/>
                </a:solidFill>
                <a:latin typeface="Arial" panose="020B0604020202020204" pitchFamily="34" charset="0"/>
                <a:cs typeface="Arial" panose="020B0604020202020204" pitchFamily="34" charset="0"/>
              </a:rPr>
              <a:t>OP </a:t>
            </a:r>
            <a:r>
              <a:rPr lang="en-US" sz="1200" dirty="0" smtClean="0">
                <a:latin typeface="Arial" panose="020B0604020202020204" pitchFamily="34" charset="0"/>
                <a:cs typeface="Arial" panose="020B0604020202020204" pitchFamily="34" charset="0"/>
              </a:rPr>
              <a:t>– Optics &amp; Photonics</a:t>
            </a:r>
          </a:p>
          <a:p>
            <a:endParaRPr lang="en-US" sz="1200" dirty="0" smtClean="0">
              <a:latin typeface="Arial" panose="020B0604020202020204" pitchFamily="34" charset="0"/>
              <a:cs typeface="Arial" panose="020B0604020202020204" pitchFamily="34" charset="0"/>
            </a:endParaRPr>
          </a:p>
          <a:p>
            <a:r>
              <a:rPr lang="en-US" sz="1200" b="1" dirty="0" err="1" smtClean="0">
                <a:solidFill>
                  <a:srgbClr val="0070C0"/>
                </a:solidFill>
                <a:latin typeface="Arial" panose="020B0604020202020204" pitchFamily="34" charset="0"/>
                <a:cs typeface="Arial" panose="020B0604020202020204" pitchFamily="34" charset="0"/>
              </a:rPr>
              <a:t>BioMaps</a:t>
            </a:r>
            <a:r>
              <a:rPr lang="en-US" sz="1200" dirty="0" smtClean="0">
                <a:latin typeface="Arial" panose="020B0604020202020204" pitchFamily="34" charset="0"/>
                <a:cs typeface="Arial" panose="020B0604020202020204" pitchFamily="34" charset="0"/>
              </a:rPr>
              <a:t> – Interface of the Biological, Mathematical and Physical Sciences &amp; </a:t>
            </a:r>
            <a:r>
              <a:rPr lang="en-US" sz="1200" dirty="0" err="1" smtClean="0">
                <a:latin typeface="Arial" panose="020B0604020202020204" pitchFamily="34" charset="0"/>
                <a:cs typeface="Arial" panose="020B0604020202020204" pitchFamily="34" charset="0"/>
              </a:rPr>
              <a:t>Eng</a:t>
            </a:r>
            <a:endParaRPr lang="en-US" sz="1200" dirty="0" smtClean="0">
              <a:latin typeface="Arial" panose="020B0604020202020204" pitchFamily="34" charset="0"/>
              <a:cs typeface="Arial" panose="020B0604020202020204" pitchFamily="34" charset="0"/>
            </a:endParaRPr>
          </a:p>
        </p:txBody>
      </p:sp>
      <p:sp>
        <p:nvSpPr>
          <p:cNvPr id="8" name="Right Arrow 7"/>
          <p:cNvSpPr/>
          <p:nvPr/>
        </p:nvSpPr>
        <p:spPr>
          <a:xfrm rot="3322106">
            <a:off x="3443458" y="1853590"/>
            <a:ext cx="454374" cy="38428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41164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1295400"/>
            <a:ext cx="5410200" cy="646331"/>
          </a:xfrm>
          <a:prstGeom prst="rect">
            <a:avLst/>
          </a:prstGeom>
          <a:noFill/>
        </p:spPr>
        <p:txBody>
          <a:bodyPr wrap="square" rtlCol="0">
            <a:spAutoFit/>
          </a:bodyPr>
          <a:lstStyle/>
          <a:p>
            <a:pPr algn="ctr"/>
            <a:r>
              <a:rPr lang="en-US" sz="3600" b="1" dirty="0" smtClean="0">
                <a:latin typeface="+mj-lt"/>
              </a:rPr>
              <a:t>Program Updates</a:t>
            </a:r>
            <a:endParaRPr lang="en-US" sz="3600" b="1" dirty="0">
              <a:latin typeface="+mj-lt"/>
            </a:endParaRPr>
          </a:p>
        </p:txBody>
      </p:sp>
      <p:sp>
        <p:nvSpPr>
          <p:cNvPr id="4" name="TextBox 3"/>
          <p:cNvSpPr txBox="1"/>
          <p:nvPr/>
        </p:nvSpPr>
        <p:spPr>
          <a:xfrm>
            <a:off x="4495800" y="6623333"/>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60579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9393" y="1634412"/>
            <a:ext cx="2251495" cy="584775"/>
          </a:xfrm>
          <a:prstGeom prst="rect">
            <a:avLst/>
          </a:prstGeom>
          <a:noFill/>
        </p:spPr>
        <p:txBody>
          <a:bodyPr wrap="square" rtlCol="0">
            <a:spAutoFit/>
          </a:bodyPr>
          <a:lstStyle/>
          <a:p>
            <a:pPr algn="ctr"/>
            <a:r>
              <a:rPr lang="en-US" sz="1600" b="1" dirty="0" smtClean="0">
                <a:latin typeface="+mj-lt"/>
                <a:cs typeface="Arial" panose="020B0604020202020204" pitchFamily="34" charset="0"/>
              </a:rPr>
              <a:t>Topical Materials Programs</a:t>
            </a:r>
            <a:endParaRPr lang="en-US" sz="1600" b="1" dirty="0">
              <a:latin typeface="+mj-lt"/>
              <a:cs typeface="Arial" panose="020B0604020202020204" pitchFamily="34" charset="0"/>
            </a:endParaRPr>
          </a:p>
        </p:txBody>
      </p:sp>
      <p:sp>
        <p:nvSpPr>
          <p:cNvPr id="5" name="TextBox 4"/>
          <p:cNvSpPr txBox="1"/>
          <p:nvPr/>
        </p:nvSpPr>
        <p:spPr>
          <a:xfrm>
            <a:off x="4140009" y="2226743"/>
            <a:ext cx="1354347" cy="1384995"/>
          </a:xfrm>
          <a:prstGeom prst="rect">
            <a:avLst/>
          </a:prstGeom>
          <a:noFill/>
          <a:ln w="28575">
            <a:solidFill>
              <a:srgbClr val="FF0000"/>
            </a:solidFill>
          </a:ln>
        </p:spPr>
        <p:txBody>
          <a:bodyPr wrap="square" rtlCol="0">
            <a:spAutoFit/>
          </a:bodyPr>
          <a:lstStyle/>
          <a:p>
            <a:pPr algn="ctr"/>
            <a:r>
              <a:rPr lang="en-US" sz="1400" dirty="0" smtClean="0">
                <a:latin typeface="+mj-lt"/>
                <a:cs typeface="Arial" panose="020B0604020202020204" pitchFamily="34" charset="0"/>
              </a:rPr>
              <a:t>Materials Research Science &amp; Engineering Centers  </a:t>
            </a:r>
            <a:r>
              <a:rPr lang="en-US" sz="1400" b="1" dirty="0" smtClean="0">
                <a:solidFill>
                  <a:srgbClr val="FF0000"/>
                </a:solidFill>
                <a:latin typeface="+mj-lt"/>
                <a:cs typeface="Arial" panose="020B0604020202020204" pitchFamily="34" charset="0"/>
              </a:rPr>
              <a:t>(MRSEC)</a:t>
            </a:r>
            <a:endParaRPr lang="en-US" sz="1400" b="1" dirty="0">
              <a:solidFill>
                <a:srgbClr val="FF0000"/>
              </a:solidFill>
              <a:latin typeface="+mj-lt"/>
              <a:cs typeface="Arial" panose="020B0604020202020204" pitchFamily="34" charset="0"/>
            </a:endParaRPr>
          </a:p>
        </p:txBody>
      </p:sp>
      <p:sp>
        <p:nvSpPr>
          <p:cNvPr id="6" name="TextBox 5"/>
          <p:cNvSpPr txBox="1"/>
          <p:nvPr/>
        </p:nvSpPr>
        <p:spPr>
          <a:xfrm>
            <a:off x="6264528" y="1526390"/>
            <a:ext cx="2087592" cy="830997"/>
          </a:xfrm>
          <a:prstGeom prst="rect">
            <a:avLst/>
          </a:prstGeom>
          <a:noFill/>
        </p:spPr>
        <p:txBody>
          <a:bodyPr wrap="square" rtlCol="0">
            <a:spAutoFit/>
          </a:bodyPr>
          <a:lstStyle/>
          <a:p>
            <a:pPr algn="ctr"/>
            <a:r>
              <a:rPr lang="en-US" sz="1600" b="1" dirty="0" smtClean="0">
                <a:latin typeface="+mj-lt"/>
                <a:cs typeface="Arial" panose="020B0604020202020204" pitchFamily="34" charset="0"/>
              </a:rPr>
              <a:t>National Facilities &amp; Instrumentation Program</a:t>
            </a:r>
            <a:endParaRPr lang="en-US" sz="1600" b="1" dirty="0">
              <a:latin typeface="+mj-lt"/>
              <a:cs typeface="Arial" panose="020B0604020202020204" pitchFamily="34" charset="0"/>
            </a:endParaRPr>
          </a:p>
        </p:txBody>
      </p:sp>
      <p:sp>
        <p:nvSpPr>
          <p:cNvPr id="7" name="TextBox 6"/>
          <p:cNvSpPr txBox="1"/>
          <p:nvPr/>
        </p:nvSpPr>
        <p:spPr>
          <a:xfrm>
            <a:off x="97486" y="2338134"/>
            <a:ext cx="3635228" cy="2031325"/>
          </a:xfrm>
          <a:prstGeom prst="rect">
            <a:avLst/>
          </a:prstGeom>
          <a:noFill/>
          <a:ln w="28575">
            <a:solidFill>
              <a:srgbClr val="0066FF"/>
            </a:solidFill>
          </a:ln>
        </p:spPr>
        <p:txBody>
          <a:bodyPr wrap="square" rtlCol="0">
            <a:spAutoFit/>
          </a:bodyPr>
          <a:lstStyle/>
          <a:p>
            <a:r>
              <a:rPr lang="en-US" sz="1400" dirty="0" smtClean="0">
                <a:latin typeface="+mj-lt"/>
                <a:cs typeface="Arial" panose="020B0604020202020204" pitchFamily="34" charset="0"/>
              </a:rPr>
              <a:t>Biomaterials</a:t>
            </a:r>
          </a:p>
          <a:p>
            <a:r>
              <a:rPr lang="en-US" sz="1400" dirty="0" smtClean="0">
                <a:solidFill>
                  <a:srgbClr val="FF0000"/>
                </a:solidFill>
                <a:latin typeface="+mj-lt"/>
                <a:cs typeface="Arial" panose="020B0604020202020204" pitchFamily="34" charset="0"/>
              </a:rPr>
              <a:t>Ceramics</a:t>
            </a:r>
          </a:p>
          <a:p>
            <a:r>
              <a:rPr lang="en-US" sz="1400" dirty="0" smtClean="0">
                <a:latin typeface="+mj-lt"/>
                <a:cs typeface="Arial" panose="020B0604020202020204" pitchFamily="34" charset="0"/>
              </a:rPr>
              <a:t>Electronic &amp; Photonic Materials</a:t>
            </a:r>
          </a:p>
          <a:p>
            <a:r>
              <a:rPr lang="en-US" sz="1400" dirty="0" smtClean="0">
                <a:latin typeface="+mj-lt"/>
                <a:cs typeface="Arial" panose="020B0604020202020204" pitchFamily="34" charset="0"/>
              </a:rPr>
              <a:t>Metals and Metallic Nanostructures</a:t>
            </a:r>
          </a:p>
          <a:p>
            <a:r>
              <a:rPr lang="en-US" sz="1400" dirty="0" smtClean="0">
                <a:latin typeface="+mj-lt"/>
                <a:cs typeface="Arial" panose="020B0604020202020204" pitchFamily="34" charset="0"/>
              </a:rPr>
              <a:t>Polymers</a:t>
            </a:r>
          </a:p>
          <a:p>
            <a:endParaRPr lang="en-US" sz="1400" dirty="0" smtClean="0">
              <a:latin typeface="+mj-lt"/>
              <a:cs typeface="Arial" panose="020B0604020202020204" pitchFamily="34" charset="0"/>
            </a:endParaRPr>
          </a:p>
          <a:p>
            <a:r>
              <a:rPr lang="en-US" sz="1400" dirty="0" smtClean="0">
                <a:solidFill>
                  <a:srgbClr val="FF0000"/>
                </a:solidFill>
                <a:latin typeface="+mj-lt"/>
                <a:cs typeface="Arial" panose="020B0604020202020204" pitchFamily="34" charset="0"/>
              </a:rPr>
              <a:t>Condensed Matter &amp; Materials Theory</a:t>
            </a:r>
          </a:p>
          <a:p>
            <a:r>
              <a:rPr lang="en-US" sz="1400" dirty="0" smtClean="0">
                <a:latin typeface="+mj-lt"/>
                <a:cs typeface="Arial" panose="020B0604020202020204" pitchFamily="34" charset="0"/>
              </a:rPr>
              <a:t>Condensed Matter Physics</a:t>
            </a:r>
          </a:p>
          <a:p>
            <a:r>
              <a:rPr lang="en-US" sz="1400" dirty="0" smtClean="0">
                <a:latin typeface="+mj-lt"/>
                <a:cs typeface="Arial" panose="020B0604020202020204" pitchFamily="34" charset="0"/>
              </a:rPr>
              <a:t>Solid State and Materials Chemistry</a:t>
            </a:r>
          </a:p>
        </p:txBody>
      </p:sp>
      <p:sp>
        <p:nvSpPr>
          <p:cNvPr id="8" name="TextBox 7"/>
          <p:cNvSpPr txBox="1"/>
          <p:nvPr/>
        </p:nvSpPr>
        <p:spPr>
          <a:xfrm>
            <a:off x="3927176" y="5246729"/>
            <a:ext cx="1768415" cy="954107"/>
          </a:xfrm>
          <a:prstGeom prst="rect">
            <a:avLst/>
          </a:prstGeom>
          <a:noFill/>
          <a:ln w="28575">
            <a:solidFill>
              <a:srgbClr val="00B050"/>
            </a:solidFill>
          </a:ln>
        </p:spPr>
        <p:txBody>
          <a:bodyPr wrap="square" rtlCol="0">
            <a:spAutoFit/>
          </a:bodyPr>
          <a:lstStyle/>
          <a:p>
            <a:pPr algn="ctr"/>
            <a:r>
              <a:rPr lang="en-US" sz="1400" dirty="0" smtClean="0">
                <a:latin typeface="+mj-lt"/>
                <a:cs typeface="Arial" panose="020B0604020202020204" pitchFamily="34" charset="0"/>
              </a:rPr>
              <a:t>Designing Materials to Revolutionize &amp; Engineer our Future </a:t>
            </a:r>
            <a:r>
              <a:rPr lang="en-US" sz="1400" b="1" dirty="0" smtClean="0">
                <a:solidFill>
                  <a:srgbClr val="FF0000"/>
                </a:solidFill>
                <a:latin typeface="+mj-lt"/>
                <a:cs typeface="Arial" panose="020B0604020202020204" pitchFamily="34" charset="0"/>
              </a:rPr>
              <a:t>(DMREF)</a:t>
            </a:r>
            <a:endParaRPr lang="en-US" sz="1400" b="1" dirty="0">
              <a:solidFill>
                <a:srgbClr val="FF0000"/>
              </a:solidFill>
              <a:latin typeface="+mj-lt"/>
              <a:cs typeface="Arial" panose="020B0604020202020204" pitchFamily="34" charset="0"/>
            </a:endParaRPr>
          </a:p>
        </p:txBody>
      </p:sp>
      <p:sp>
        <p:nvSpPr>
          <p:cNvPr id="9" name="TextBox 8"/>
          <p:cNvSpPr txBox="1"/>
          <p:nvPr/>
        </p:nvSpPr>
        <p:spPr>
          <a:xfrm>
            <a:off x="4106504" y="3936162"/>
            <a:ext cx="1475117" cy="954107"/>
          </a:xfrm>
          <a:prstGeom prst="rect">
            <a:avLst/>
          </a:prstGeom>
          <a:noFill/>
          <a:ln w="28575">
            <a:solidFill>
              <a:srgbClr val="CC0099"/>
            </a:solidFill>
          </a:ln>
        </p:spPr>
        <p:txBody>
          <a:bodyPr wrap="square" rtlCol="0">
            <a:spAutoFit/>
          </a:bodyPr>
          <a:lstStyle/>
          <a:p>
            <a:pPr algn="ctr"/>
            <a:r>
              <a:rPr lang="en-US" sz="1400" dirty="0" smtClean="0">
                <a:latin typeface="+mj-lt"/>
                <a:cs typeface="Arial" panose="020B0604020202020204" pitchFamily="34" charset="0"/>
              </a:rPr>
              <a:t>Partnerships in Research &amp; Education in Materials (PREM)</a:t>
            </a:r>
            <a:endParaRPr lang="en-US" sz="1400" dirty="0">
              <a:latin typeface="+mj-lt"/>
              <a:cs typeface="Arial" panose="020B0604020202020204" pitchFamily="34" charset="0"/>
            </a:endParaRPr>
          </a:p>
        </p:txBody>
      </p:sp>
      <p:sp>
        <p:nvSpPr>
          <p:cNvPr id="10" name="TextBox 9"/>
          <p:cNvSpPr txBox="1"/>
          <p:nvPr/>
        </p:nvSpPr>
        <p:spPr>
          <a:xfrm>
            <a:off x="5901651" y="2428057"/>
            <a:ext cx="3157265" cy="2893100"/>
          </a:xfrm>
          <a:prstGeom prst="rect">
            <a:avLst/>
          </a:prstGeom>
          <a:noFill/>
          <a:ln w="28575">
            <a:solidFill>
              <a:srgbClr val="FFC000"/>
            </a:solidFill>
          </a:ln>
        </p:spPr>
        <p:txBody>
          <a:bodyPr wrap="square" rtlCol="0">
            <a:spAutoFit/>
          </a:bodyPr>
          <a:lstStyle/>
          <a:p>
            <a:r>
              <a:rPr lang="en-US" sz="1400" dirty="0" smtClean="0">
                <a:latin typeface="+mj-lt"/>
                <a:cs typeface="Arial" panose="020B0604020202020204" pitchFamily="34" charset="0"/>
              </a:rPr>
              <a:t>Cornell High Energy Synchrotron Source (CHESS)</a:t>
            </a:r>
          </a:p>
          <a:p>
            <a:endParaRPr lang="en-US" sz="1400" dirty="0" smtClean="0">
              <a:latin typeface="+mj-lt"/>
              <a:cs typeface="Arial" panose="020B0604020202020204" pitchFamily="34" charset="0"/>
            </a:endParaRPr>
          </a:p>
          <a:p>
            <a:r>
              <a:rPr lang="en-US" sz="1400" dirty="0" smtClean="0">
                <a:latin typeface="+mj-lt"/>
                <a:cs typeface="Arial" panose="020B0604020202020204" pitchFamily="34" charset="0"/>
              </a:rPr>
              <a:t>National High Magnetic Field Laboratory </a:t>
            </a:r>
            <a:r>
              <a:rPr lang="en-US" sz="1400" b="1" dirty="0" smtClean="0">
                <a:solidFill>
                  <a:srgbClr val="FF0000"/>
                </a:solidFill>
                <a:latin typeface="+mj-lt"/>
                <a:cs typeface="Arial" panose="020B0604020202020204" pitchFamily="34" charset="0"/>
              </a:rPr>
              <a:t>(NHMFL)</a:t>
            </a:r>
          </a:p>
          <a:p>
            <a:endParaRPr lang="en-US" sz="1400" dirty="0" smtClean="0">
              <a:latin typeface="+mj-lt"/>
              <a:cs typeface="Arial" panose="020B0604020202020204" pitchFamily="34" charset="0"/>
            </a:endParaRPr>
          </a:p>
          <a:p>
            <a:r>
              <a:rPr lang="en-US" sz="1400" dirty="0" smtClean="0">
                <a:latin typeface="+mj-lt"/>
                <a:cs typeface="Arial" panose="020B0604020202020204" pitchFamily="34" charset="0"/>
              </a:rPr>
              <a:t>Center for High Resolution </a:t>
            </a:r>
          </a:p>
          <a:p>
            <a:r>
              <a:rPr lang="en-US" sz="1400" dirty="0" smtClean="0">
                <a:latin typeface="+mj-lt"/>
                <a:cs typeface="Arial" panose="020B0604020202020204" pitchFamily="34" charset="0"/>
              </a:rPr>
              <a:t>Neutron Scattering (CHRNS)</a:t>
            </a:r>
          </a:p>
          <a:p>
            <a:endParaRPr lang="en-US" sz="1400" dirty="0" smtClean="0">
              <a:latin typeface="+mj-lt"/>
              <a:cs typeface="Arial" panose="020B0604020202020204" pitchFamily="34" charset="0"/>
            </a:endParaRPr>
          </a:p>
          <a:p>
            <a:r>
              <a:rPr lang="en-US" sz="1400" dirty="0" smtClean="0">
                <a:latin typeface="+mj-lt"/>
                <a:cs typeface="Arial" panose="020B0604020202020204" pitchFamily="34" charset="0"/>
              </a:rPr>
              <a:t>National Nanotechnology </a:t>
            </a:r>
          </a:p>
          <a:p>
            <a:r>
              <a:rPr lang="en-US" sz="1400" dirty="0" smtClean="0">
                <a:latin typeface="+mj-lt"/>
                <a:cs typeface="Arial" panose="020B0604020202020204" pitchFamily="34" charset="0"/>
              </a:rPr>
              <a:t>Coordination Network (NNCI)</a:t>
            </a:r>
          </a:p>
          <a:p>
            <a:endParaRPr lang="en-US" sz="1400" dirty="0" smtClean="0">
              <a:latin typeface="+mj-lt"/>
              <a:cs typeface="Arial" panose="020B0604020202020204" pitchFamily="34" charset="0"/>
            </a:endParaRPr>
          </a:p>
          <a:p>
            <a:r>
              <a:rPr lang="en-US" sz="1400" dirty="0" smtClean="0">
                <a:latin typeface="+mj-lt"/>
                <a:cs typeface="Arial" panose="020B0604020202020204" pitchFamily="34" charset="0"/>
              </a:rPr>
              <a:t>Materials Innovation Platforms </a:t>
            </a:r>
            <a:r>
              <a:rPr lang="en-US" sz="1400" b="1" dirty="0" smtClean="0">
                <a:solidFill>
                  <a:srgbClr val="FF0000"/>
                </a:solidFill>
                <a:latin typeface="+mj-lt"/>
                <a:cs typeface="Arial" panose="020B0604020202020204" pitchFamily="34" charset="0"/>
              </a:rPr>
              <a:t>(MIP)</a:t>
            </a:r>
          </a:p>
        </p:txBody>
      </p:sp>
      <p:sp>
        <p:nvSpPr>
          <p:cNvPr id="11" name="TextBox 10"/>
          <p:cNvSpPr txBox="1"/>
          <p:nvPr/>
        </p:nvSpPr>
        <p:spPr>
          <a:xfrm>
            <a:off x="-74" y="4698490"/>
            <a:ext cx="1871932" cy="646331"/>
          </a:xfrm>
          <a:prstGeom prst="rect">
            <a:avLst/>
          </a:prstGeom>
          <a:noFill/>
        </p:spPr>
        <p:txBody>
          <a:bodyPr wrap="square" rtlCol="0">
            <a:spAutoFit/>
          </a:bodyPr>
          <a:lstStyle/>
          <a:p>
            <a:pPr algn="ctr"/>
            <a:r>
              <a:rPr lang="en-US" b="1" dirty="0" smtClean="0">
                <a:latin typeface="+mj-lt"/>
              </a:rPr>
              <a:t>Cross-Cutting Activities</a:t>
            </a:r>
            <a:endParaRPr lang="en-US" b="1" dirty="0">
              <a:latin typeface="+mj-lt"/>
            </a:endParaRPr>
          </a:p>
        </p:txBody>
      </p:sp>
      <p:sp>
        <p:nvSpPr>
          <p:cNvPr id="12" name="TextBox 11"/>
          <p:cNvSpPr txBox="1"/>
          <p:nvPr/>
        </p:nvSpPr>
        <p:spPr>
          <a:xfrm>
            <a:off x="1676400" y="4641099"/>
            <a:ext cx="1667596" cy="1107996"/>
          </a:xfrm>
          <a:prstGeom prst="rect">
            <a:avLst/>
          </a:prstGeom>
          <a:noFill/>
          <a:ln w="28575">
            <a:solidFill>
              <a:schemeClr val="tx1"/>
            </a:solidFill>
          </a:ln>
        </p:spPr>
        <p:txBody>
          <a:bodyPr wrap="square" rtlCol="0">
            <a:spAutoFit/>
          </a:bodyPr>
          <a:lstStyle/>
          <a:p>
            <a:endParaRPr lang="en-US" sz="800" dirty="0" smtClean="0">
              <a:latin typeface="+mj-lt"/>
              <a:cs typeface="Arial" panose="020B0604020202020204" pitchFamily="34" charset="0"/>
            </a:endParaRPr>
          </a:p>
          <a:p>
            <a:pPr algn="ctr"/>
            <a:r>
              <a:rPr lang="en-US" sz="1400" dirty="0" smtClean="0">
                <a:latin typeface="+mj-lt"/>
                <a:cs typeface="Arial" panose="020B0604020202020204" pitchFamily="34" charset="0"/>
              </a:rPr>
              <a:t>Diversity</a:t>
            </a:r>
          </a:p>
          <a:p>
            <a:pPr algn="ctr"/>
            <a:endParaRPr lang="en-US" sz="800" dirty="0" smtClean="0">
              <a:latin typeface="+mj-lt"/>
              <a:cs typeface="Arial" panose="020B0604020202020204" pitchFamily="34" charset="0"/>
            </a:endParaRPr>
          </a:p>
          <a:p>
            <a:pPr algn="ctr"/>
            <a:r>
              <a:rPr lang="en-US" sz="1400" dirty="0" smtClean="0">
                <a:latin typeface="+mj-lt"/>
                <a:cs typeface="Arial" panose="020B0604020202020204" pitchFamily="34" charset="0"/>
              </a:rPr>
              <a:t>International</a:t>
            </a:r>
          </a:p>
          <a:p>
            <a:pPr algn="ctr"/>
            <a:endParaRPr lang="en-US" sz="800" dirty="0" smtClean="0">
              <a:latin typeface="+mj-lt"/>
              <a:cs typeface="Arial" panose="020B0604020202020204" pitchFamily="34" charset="0"/>
            </a:endParaRPr>
          </a:p>
          <a:p>
            <a:pPr algn="ctr"/>
            <a:r>
              <a:rPr lang="en-US" sz="1400" dirty="0" smtClean="0">
                <a:latin typeface="+mj-lt"/>
                <a:cs typeface="Arial" panose="020B0604020202020204" pitchFamily="34" charset="0"/>
              </a:rPr>
              <a:t>Education</a:t>
            </a:r>
          </a:p>
        </p:txBody>
      </p:sp>
      <p:sp>
        <p:nvSpPr>
          <p:cNvPr id="13" name="TextBox 12"/>
          <p:cNvSpPr txBox="1"/>
          <p:nvPr/>
        </p:nvSpPr>
        <p:spPr>
          <a:xfrm>
            <a:off x="2126724" y="198126"/>
            <a:ext cx="5181600" cy="1077218"/>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latin typeface="+mj-lt"/>
                <a:cs typeface="Arial" panose="020B0604020202020204" pitchFamily="34" charset="0"/>
              </a:rPr>
              <a:t>DIVISION OF MATERIALS RESEARCH (DMR)</a:t>
            </a:r>
            <a:endParaRPr lang="en-US" sz="3200" b="1" dirty="0">
              <a:effectLst>
                <a:outerShdw blurRad="38100" dist="38100" dir="2700000" algn="tl">
                  <a:srgbClr val="000000">
                    <a:alpha val="43137"/>
                  </a:srgbClr>
                </a:outerShdw>
              </a:effectLst>
              <a:latin typeface="+mj-lt"/>
              <a:cs typeface="Arial" panose="020B0604020202020204" pitchFamily="34" charset="0"/>
            </a:endParaRPr>
          </a:p>
        </p:txBody>
      </p:sp>
      <p:sp>
        <p:nvSpPr>
          <p:cNvPr id="14" name="5-Point Star 13"/>
          <p:cNvSpPr/>
          <p:nvPr/>
        </p:nvSpPr>
        <p:spPr>
          <a:xfrm>
            <a:off x="3215079" y="1664323"/>
            <a:ext cx="3299032" cy="2400419"/>
          </a:xfrm>
          <a:prstGeom prst="star5">
            <a:avLst/>
          </a:prstGeom>
          <a:solidFill>
            <a:srgbClr val="E5F23E">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65" y="594661"/>
            <a:ext cx="763697" cy="768111"/>
          </a:xfrm>
          <a:prstGeom prst="rect">
            <a:avLst/>
          </a:prstGeom>
        </p:spPr>
      </p:pic>
      <p:sp>
        <p:nvSpPr>
          <p:cNvPr id="2" name="TextBox 1"/>
          <p:cNvSpPr txBox="1"/>
          <p:nvPr/>
        </p:nvSpPr>
        <p:spPr>
          <a:xfrm>
            <a:off x="4009292" y="1572557"/>
            <a:ext cx="1872762" cy="369332"/>
          </a:xfrm>
          <a:prstGeom prst="rect">
            <a:avLst/>
          </a:prstGeom>
          <a:noFill/>
        </p:spPr>
        <p:txBody>
          <a:bodyPr wrap="square" rtlCol="0">
            <a:spAutoFit/>
          </a:bodyPr>
          <a:lstStyle/>
          <a:p>
            <a:r>
              <a:rPr lang="en-US" b="1" dirty="0" smtClean="0">
                <a:latin typeface="+mj-lt"/>
              </a:rPr>
              <a:t>Centers &amp; Teams</a:t>
            </a:r>
            <a:endParaRPr lang="en-US" b="1" dirty="0">
              <a:latin typeface="+mj-lt"/>
            </a:endParaRPr>
          </a:p>
        </p:txBody>
      </p:sp>
      <p:sp>
        <p:nvSpPr>
          <p:cNvPr id="17" name="TextBox 16"/>
          <p:cNvSpPr txBox="1"/>
          <p:nvPr/>
        </p:nvSpPr>
        <p:spPr>
          <a:xfrm>
            <a:off x="4495800" y="6623333"/>
            <a:ext cx="6096000" cy="276999"/>
          </a:xfrm>
          <a:prstGeom prst="rect">
            <a:avLst/>
          </a:prstGeom>
          <a:noFill/>
        </p:spPr>
        <p:txBody>
          <a:bodyPr wrap="square" rtlCol="0">
            <a:spAutoFit/>
          </a:bodyPr>
          <a:lstStyle/>
          <a:p>
            <a:r>
              <a:rPr lang="en-US" sz="1200" i="1" dirty="0">
                <a:solidFill>
                  <a:schemeClr val="bg1">
                    <a:lumMod val="95000"/>
                  </a:schemeClr>
                </a:solidFill>
                <a:latin typeface="+mj-lt"/>
                <a:cs typeface="Arial" panose="020B0604020202020204" pitchFamily="34" charset="0"/>
              </a:rPr>
              <a:t>National Academies’ </a:t>
            </a:r>
            <a:r>
              <a:rPr lang="en-US" sz="1200" i="1" dirty="0" smtClean="0">
                <a:solidFill>
                  <a:schemeClr val="bg1">
                    <a:lumMod val="95000"/>
                  </a:schemeClr>
                </a:solidFill>
                <a:latin typeface="+mj-lt"/>
                <a:cs typeface="Arial" panose="020B0604020202020204" pitchFamily="34" charset="0"/>
              </a:rPr>
              <a:t>CMMR Committee Meeting March 6-7, 2017</a:t>
            </a:r>
            <a:endParaRPr lang="en-US" sz="1200" i="1" dirty="0">
              <a:solidFill>
                <a:schemeClr val="bg1">
                  <a:lumMod val="95000"/>
                </a:schemeClr>
              </a:solidFill>
              <a:latin typeface="+mj-lt"/>
              <a:cs typeface="Arial" panose="020B0604020202020204" pitchFamily="34" charset="0"/>
            </a:endParaRPr>
          </a:p>
        </p:txBody>
      </p:sp>
    </p:spTree>
    <p:extLst>
      <p:ext uri="{BB962C8B-B14F-4D97-AF65-F5344CB8AC3E}">
        <p14:creationId xmlns:p14="http://schemas.microsoft.com/office/powerpoint/2010/main" val="3880484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828800" y="2440633"/>
            <a:ext cx="7704856" cy="4308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9973" y="836712"/>
            <a:ext cx="8229600" cy="158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105713" y="1484784"/>
            <a:ext cx="792088" cy="307777"/>
          </a:xfrm>
          <a:prstGeom prst="rect">
            <a:avLst/>
          </a:prstGeom>
          <a:solidFill>
            <a:srgbClr val="FFFF99"/>
          </a:solidFill>
          <a:ln w="25400">
            <a:solidFill>
              <a:schemeClr val="accent2"/>
            </a:solidFill>
          </a:ln>
        </p:spPr>
        <p:txBody>
          <a:bodyPr wrap="square" rtlCol="0">
            <a:spAutoFit/>
          </a:bodyPr>
          <a:lstStyle/>
          <a:p>
            <a:r>
              <a:rPr lang="en-US" sz="1400" dirty="0" smtClean="0">
                <a:latin typeface="+mj-lt"/>
              </a:rPr>
              <a:t>CEMRI</a:t>
            </a:r>
            <a:endParaRPr lang="en-US" sz="1400" dirty="0">
              <a:latin typeface="+mj-lt"/>
            </a:endParaRPr>
          </a:p>
        </p:txBody>
      </p:sp>
      <p:sp>
        <p:nvSpPr>
          <p:cNvPr id="3" name="TextBox 2"/>
          <p:cNvSpPr txBox="1"/>
          <p:nvPr/>
        </p:nvSpPr>
        <p:spPr>
          <a:xfrm>
            <a:off x="6847442" y="1124744"/>
            <a:ext cx="568874" cy="307777"/>
          </a:xfrm>
          <a:prstGeom prst="rect">
            <a:avLst/>
          </a:prstGeom>
          <a:noFill/>
        </p:spPr>
        <p:txBody>
          <a:bodyPr wrap="none" rtlCol="0">
            <a:spAutoFit/>
          </a:bodyPr>
          <a:lstStyle/>
          <a:p>
            <a:r>
              <a:rPr lang="en-US" sz="1400" b="1" dirty="0" smtClean="0">
                <a:solidFill>
                  <a:srgbClr val="C00000"/>
                </a:solidFill>
                <a:latin typeface="+mj-lt"/>
              </a:rPr>
              <a:t>2011</a:t>
            </a:r>
            <a:endParaRPr lang="en-US" sz="1400" b="1" dirty="0">
              <a:solidFill>
                <a:srgbClr val="C00000"/>
              </a:solidFill>
              <a:latin typeface="+mj-lt"/>
            </a:endParaRPr>
          </a:p>
        </p:txBody>
      </p:sp>
      <p:sp>
        <p:nvSpPr>
          <p:cNvPr id="10" name="Rectangle 2"/>
          <p:cNvSpPr>
            <a:spLocks noGrp="1" noChangeArrowheads="1"/>
          </p:cNvSpPr>
          <p:nvPr>
            <p:ph type="title"/>
          </p:nvPr>
        </p:nvSpPr>
        <p:spPr>
          <a:xfrm>
            <a:off x="1043608" y="79474"/>
            <a:ext cx="6912768" cy="757238"/>
          </a:xfrm>
          <a:solidFill>
            <a:schemeClr val="accent6">
              <a:lumMod val="20000"/>
              <a:lumOff val="80000"/>
            </a:schemeClr>
          </a:solidFill>
        </p:spPr>
        <p:txBody>
          <a:bodyPr>
            <a:normAutofit fontScale="90000"/>
          </a:bodyPr>
          <a:lstStyle/>
          <a:p>
            <a:pPr algn="ctr"/>
            <a:r>
              <a:rPr lang="en-US" dirty="0" smtClean="0">
                <a:latin typeface="+mj-lt"/>
                <a:cs typeface="Times New Roman" panose="02020603050405020304" pitchFamily="18" charset="0"/>
              </a:rPr>
              <a:t>MRSEC</a:t>
            </a:r>
            <a:r>
              <a:rPr lang="en-US" sz="4400" dirty="0" smtClean="0">
                <a:latin typeface="+mj-lt"/>
                <a:cs typeface="Times New Roman" panose="02020603050405020304" pitchFamily="18" charset="0"/>
              </a:rPr>
              <a:t> &amp; Other NSF Centers</a:t>
            </a:r>
            <a:endParaRPr lang="en-US" sz="4400" dirty="0">
              <a:latin typeface="+mj-lt"/>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48773483"/>
              </p:ext>
            </p:extLst>
          </p:nvPr>
        </p:nvGraphicFramePr>
        <p:xfrm>
          <a:off x="467544" y="2558041"/>
          <a:ext cx="2088232" cy="3840480"/>
        </p:xfrm>
        <a:graphic>
          <a:graphicData uri="http://schemas.openxmlformats.org/drawingml/2006/table">
            <a:tbl>
              <a:tblPr>
                <a:tableStyleId>{7E9639D4-E3E2-4D34-9284-5A2195B3D0D7}</a:tableStyleId>
              </a:tblPr>
              <a:tblGrid>
                <a:gridCol w="1411127"/>
                <a:gridCol w="677105"/>
              </a:tblGrid>
              <a:tr h="517201">
                <a:tc>
                  <a:txBody>
                    <a:bodyPr/>
                    <a:lstStyle/>
                    <a:p>
                      <a:pPr algn="l"/>
                      <a:r>
                        <a:rPr lang="en-US" sz="1400" b="1" dirty="0"/>
                        <a:t>IDL/MRL </a:t>
                      </a:r>
                      <a:r>
                        <a:rPr lang="en-US" sz="1400" b="1" dirty="0" smtClean="0"/>
                        <a:t>University</a:t>
                      </a:r>
                    </a:p>
                    <a:p>
                      <a:pPr algn="l"/>
                      <a:endParaRPr lang="en-US" sz="1400" b="1" dirty="0"/>
                    </a:p>
                  </a:txBody>
                  <a:tcPr marL="0" marR="0" marT="0" marB="0">
                    <a:solidFill>
                      <a:schemeClr val="accent1"/>
                    </a:solidFill>
                  </a:tcPr>
                </a:tc>
                <a:tc>
                  <a:txBody>
                    <a:bodyPr/>
                    <a:lstStyle/>
                    <a:p>
                      <a:pPr algn="l"/>
                      <a:r>
                        <a:rPr lang="en-US" sz="1400" b="1" dirty="0"/>
                        <a:t>Year </a:t>
                      </a:r>
                      <a:r>
                        <a:rPr lang="en-US" sz="1400" b="1" dirty="0" smtClean="0"/>
                        <a:t>Initiated</a:t>
                      </a:r>
                    </a:p>
                    <a:p>
                      <a:pPr algn="l"/>
                      <a:endParaRPr lang="en-US" sz="1400" b="1" dirty="0"/>
                    </a:p>
                  </a:txBody>
                  <a:tcPr marL="0" marR="0" marT="0" marB="0">
                    <a:solidFill>
                      <a:schemeClr val="accent1"/>
                    </a:solidFill>
                  </a:tcPr>
                </a:tc>
              </a:tr>
              <a:tr h="344801">
                <a:tc>
                  <a:txBody>
                    <a:bodyPr/>
                    <a:lstStyle/>
                    <a:p>
                      <a:pPr algn="l"/>
                      <a:r>
                        <a:rPr lang="en-US" sz="1400" baseline="0" dirty="0">
                          <a:solidFill>
                            <a:schemeClr val="bg1">
                              <a:lumMod val="95000"/>
                            </a:schemeClr>
                          </a:solidFill>
                        </a:rPr>
                        <a:t>Cornell</a:t>
                      </a:r>
                    </a:p>
                  </a:txBody>
                  <a:tcPr marL="0" marR="0" marT="0" marB="0">
                    <a:solidFill>
                      <a:schemeClr val="accent1"/>
                    </a:solidFill>
                  </a:tcPr>
                </a:tc>
                <a:tc>
                  <a:txBody>
                    <a:bodyPr/>
                    <a:lstStyle/>
                    <a:p>
                      <a:pPr algn="l"/>
                      <a:r>
                        <a:rPr lang="en-US" sz="1400" dirty="0" smtClean="0"/>
                        <a:t>1960</a:t>
                      </a:r>
                    </a:p>
                    <a:p>
                      <a:pPr algn="l"/>
                      <a:endParaRPr lang="en-US" sz="1400" dirty="0"/>
                    </a:p>
                  </a:txBody>
                  <a:tcPr marL="0" marR="0" marT="0" marB="0">
                    <a:solidFill>
                      <a:schemeClr val="accent1"/>
                    </a:solidFill>
                  </a:tcPr>
                </a:tc>
              </a:tr>
              <a:tr h="344801">
                <a:tc>
                  <a:txBody>
                    <a:bodyPr/>
                    <a:lstStyle/>
                    <a:p>
                      <a:pPr algn="l"/>
                      <a:r>
                        <a:rPr lang="en-US" sz="1400" dirty="0">
                          <a:solidFill>
                            <a:schemeClr val="bg1">
                              <a:lumMod val="95000"/>
                            </a:schemeClr>
                          </a:solidFill>
                        </a:rPr>
                        <a:t>Pennsylvania</a:t>
                      </a:r>
                    </a:p>
                  </a:txBody>
                  <a:tcPr marL="0" marR="0" marT="0" marB="0">
                    <a:solidFill>
                      <a:schemeClr val="accent1"/>
                    </a:solidFill>
                  </a:tcPr>
                </a:tc>
                <a:tc>
                  <a:txBody>
                    <a:bodyPr/>
                    <a:lstStyle/>
                    <a:p>
                      <a:pPr algn="l"/>
                      <a:r>
                        <a:rPr lang="en-US" sz="1400" dirty="0" smtClean="0"/>
                        <a:t>1960</a:t>
                      </a:r>
                    </a:p>
                    <a:p>
                      <a:pPr algn="l"/>
                      <a:endParaRPr lang="en-US" sz="1400" dirty="0"/>
                    </a:p>
                  </a:txBody>
                  <a:tcPr marL="0" marR="0" marT="0" marB="0">
                    <a:solidFill>
                      <a:schemeClr val="accent1"/>
                    </a:solidFill>
                  </a:tcPr>
                </a:tc>
              </a:tr>
              <a:tr h="172400">
                <a:tc>
                  <a:txBody>
                    <a:bodyPr/>
                    <a:lstStyle/>
                    <a:p>
                      <a:pPr algn="l"/>
                      <a:r>
                        <a:rPr lang="en-US" sz="1400" dirty="0">
                          <a:solidFill>
                            <a:schemeClr val="bg1">
                              <a:lumMod val="95000"/>
                            </a:schemeClr>
                          </a:solidFill>
                        </a:rPr>
                        <a:t>Northwestern</a:t>
                      </a:r>
                    </a:p>
                  </a:txBody>
                  <a:tcPr marL="0" marR="0" marT="0" marB="0">
                    <a:solidFill>
                      <a:schemeClr val="accent1"/>
                    </a:solidFill>
                  </a:tcPr>
                </a:tc>
                <a:tc>
                  <a:txBody>
                    <a:bodyPr/>
                    <a:lstStyle/>
                    <a:p>
                      <a:pPr algn="l"/>
                      <a:r>
                        <a:rPr lang="en-US" sz="1400" dirty="0"/>
                        <a:t>1960</a:t>
                      </a:r>
                    </a:p>
                  </a:txBody>
                  <a:tcPr marL="0" marR="0" marT="0" marB="0">
                    <a:solidFill>
                      <a:schemeClr val="accent1"/>
                    </a:solidFill>
                  </a:tcPr>
                </a:tc>
              </a:tr>
              <a:tr h="172400">
                <a:tc>
                  <a:txBody>
                    <a:bodyPr/>
                    <a:lstStyle/>
                    <a:p>
                      <a:pPr algn="l"/>
                      <a:endParaRPr lang="en-US" sz="1400" dirty="0">
                        <a:solidFill>
                          <a:schemeClr val="bg1">
                            <a:lumMod val="95000"/>
                          </a:schemeClr>
                        </a:solidFill>
                      </a:endParaRPr>
                    </a:p>
                  </a:txBody>
                  <a:tcPr marL="0" marR="0" marT="0" marB="0">
                    <a:solidFill>
                      <a:schemeClr val="accent1"/>
                    </a:solidFill>
                  </a:tcPr>
                </a:tc>
                <a:tc>
                  <a:txBody>
                    <a:bodyPr/>
                    <a:lstStyle/>
                    <a:p>
                      <a:pPr algn="l"/>
                      <a:endParaRPr lang="en-US" sz="1400" dirty="0"/>
                    </a:p>
                  </a:txBody>
                  <a:tcPr marL="0" marR="0" marT="0" marB="0">
                    <a:solidFill>
                      <a:schemeClr val="accent1"/>
                    </a:solidFill>
                  </a:tcPr>
                </a:tc>
              </a:tr>
              <a:tr h="344801">
                <a:tc>
                  <a:txBody>
                    <a:bodyPr/>
                    <a:lstStyle/>
                    <a:p>
                      <a:pPr algn="l"/>
                      <a:r>
                        <a:rPr lang="en-US" sz="1400" dirty="0">
                          <a:solidFill>
                            <a:schemeClr val="bg1">
                              <a:lumMod val="95000"/>
                            </a:schemeClr>
                          </a:solidFill>
                        </a:rPr>
                        <a:t>Chicago</a:t>
                      </a:r>
                    </a:p>
                  </a:txBody>
                  <a:tcPr marL="0" marR="0" marT="0" marB="0">
                    <a:solidFill>
                      <a:schemeClr val="accent1"/>
                    </a:solidFill>
                  </a:tcPr>
                </a:tc>
                <a:tc>
                  <a:txBody>
                    <a:bodyPr/>
                    <a:lstStyle/>
                    <a:p>
                      <a:pPr algn="l"/>
                      <a:r>
                        <a:rPr lang="en-US" sz="1400" dirty="0" smtClean="0"/>
                        <a:t>1961</a:t>
                      </a:r>
                    </a:p>
                    <a:p>
                      <a:pPr algn="l"/>
                      <a:endParaRPr lang="en-US" sz="1400" dirty="0"/>
                    </a:p>
                  </a:txBody>
                  <a:tcPr marL="0" marR="0" marT="0" marB="0">
                    <a:solidFill>
                      <a:schemeClr val="accent1"/>
                    </a:solidFill>
                  </a:tcPr>
                </a:tc>
              </a:tr>
              <a:tr h="172400">
                <a:tc>
                  <a:txBody>
                    <a:bodyPr/>
                    <a:lstStyle/>
                    <a:p>
                      <a:pPr algn="l"/>
                      <a:r>
                        <a:rPr lang="en-US" sz="1400" dirty="0">
                          <a:solidFill>
                            <a:schemeClr val="bg1">
                              <a:lumMod val="95000"/>
                            </a:schemeClr>
                          </a:solidFill>
                        </a:rPr>
                        <a:t>Harvard</a:t>
                      </a:r>
                    </a:p>
                  </a:txBody>
                  <a:tcPr marL="0" marR="0" marT="0" marB="0">
                    <a:solidFill>
                      <a:schemeClr val="accent1"/>
                    </a:solidFill>
                  </a:tcPr>
                </a:tc>
                <a:tc>
                  <a:txBody>
                    <a:bodyPr/>
                    <a:lstStyle/>
                    <a:p>
                      <a:pPr algn="l"/>
                      <a:r>
                        <a:rPr lang="en-US" sz="1400" dirty="0"/>
                        <a:t>1961</a:t>
                      </a:r>
                    </a:p>
                  </a:txBody>
                  <a:tcPr marL="0" marR="0" marT="0" marB="0">
                    <a:solidFill>
                      <a:schemeClr val="accent1"/>
                    </a:solidFill>
                  </a:tcPr>
                </a:tc>
              </a:tr>
              <a:tr h="172400">
                <a:tc>
                  <a:txBody>
                    <a:bodyPr/>
                    <a:lstStyle/>
                    <a:p>
                      <a:pPr algn="l"/>
                      <a:endParaRPr lang="en-US" sz="1400" dirty="0">
                        <a:solidFill>
                          <a:schemeClr val="bg1">
                            <a:lumMod val="95000"/>
                          </a:schemeClr>
                        </a:solidFill>
                      </a:endParaRPr>
                    </a:p>
                  </a:txBody>
                  <a:tcPr marL="0" marR="0" marT="0" marB="0">
                    <a:solidFill>
                      <a:schemeClr val="accent1"/>
                    </a:solidFill>
                  </a:tcPr>
                </a:tc>
                <a:tc>
                  <a:txBody>
                    <a:bodyPr/>
                    <a:lstStyle/>
                    <a:p>
                      <a:pPr algn="l"/>
                      <a:endParaRPr lang="en-US" sz="1400" dirty="0"/>
                    </a:p>
                  </a:txBody>
                  <a:tcPr marL="0" marR="0" marT="0" marB="0">
                    <a:solidFill>
                      <a:schemeClr val="accent1"/>
                    </a:solidFill>
                  </a:tcPr>
                </a:tc>
              </a:tr>
              <a:tr h="172400">
                <a:tc>
                  <a:txBody>
                    <a:bodyPr/>
                    <a:lstStyle/>
                    <a:p>
                      <a:pPr algn="l"/>
                      <a:r>
                        <a:rPr lang="en-US" sz="1400" dirty="0">
                          <a:solidFill>
                            <a:schemeClr val="bg1">
                              <a:lumMod val="95000"/>
                            </a:schemeClr>
                          </a:solidFill>
                        </a:rPr>
                        <a:t>MIT</a:t>
                      </a:r>
                    </a:p>
                  </a:txBody>
                  <a:tcPr marL="0" marR="0" marT="0" marB="0">
                    <a:solidFill>
                      <a:schemeClr val="accent1"/>
                    </a:solidFill>
                  </a:tcPr>
                </a:tc>
                <a:tc>
                  <a:txBody>
                    <a:bodyPr/>
                    <a:lstStyle/>
                    <a:p>
                      <a:pPr algn="l"/>
                      <a:r>
                        <a:rPr lang="en-US" sz="1400" dirty="0"/>
                        <a:t>1961</a:t>
                      </a:r>
                    </a:p>
                  </a:txBody>
                  <a:tcPr marL="0" marR="0" marT="0" marB="0">
                    <a:solidFill>
                      <a:schemeClr val="accent1"/>
                    </a:solidFill>
                  </a:tcPr>
                </a:tc>
              </a:tr>
              <a:tr h="172400">
                <a:tc>
                  <a:txBody>
                    <a:bodyPr/>
                    <a:lstStyle/>
                    <a:p>
                      <a:pPr algn="l"/>
                      <a:endParaRPr lang="en-US" sz="1400" dirty="0">
                        <a:solidFill>
                          <a:schemeClr val="bg1">
                            <a:lumMod val="95000"/>
                          </a:schemeClr>
                        </a:solidFill>
                      </a:endParaRPr>
                    </a:p>
                  </a:txBody>
                  <a:tcPr marL="0" marR="0" marT="0" marB="0">
                    <a:solidFill>
                      <a:schemeClr val="accent1"/>
                    </a:solidFill>
                  </a:tcPr>
                </a:tc>
                <a:tc>
                  <a:txBody>
                    <a:bodyPr/>
                    <a:lstStyle/>
                    <a:p>
                      <a:pPr algn="l"/>
                      <a:endParaRPr lang="en-US" sz="1400" dirty="0"/>
                    </a:p>
                  </a:txBody>
                  <a:tcPr marL="0" marR="0" marT="0" marB="0">
                    <a:solidFill>
                      <a:schemeClr val="accent1"/>
                    </a:solidFill>
                  </a:tcPr>
                </a:tc>
              </a:tr>
              <a:tr h="172400">
                <a:tc>
                  <a:txBody>
                    <a:bodyPr/>
                    <a:lstStyle/>
                    <a:p>
                      <a:pPr algn="l"/>
                      <a:r>
                        <a:rPr lang="en-US" sz="1400" dirty="0">
                          <a:solidFill>
                            <a:schemeClr val="bg1">
                              <a:lumMod val="95000"/>
                            </a:schemeClr>
                          </a:solidFill>
                        </a:rPr>
                        <a:t>Pennsylvania State</a:t>
                      </a:r>
                    </a:p>
                  </a:txBody>
                  <a:tcPr marL="0" marR="0" marT="0" marB="0">
                    <a:solidFill>
                      <a:schemeClr val="accent1"/>
                    </a:solidFill>
                  </a:tcPr>
                </a:tc>
                <a:tc>
                  <a:txBody>
                    <a:bodyPr/>
                    <a:lstStyle/>
                    <a:p>
                      <a:pPr algn="l"/>
                      <a:r>
                        <a:rPr lang="en-US" sz="1400">
                          <a:solidFill>
                            <a:schemeClr val="tx1"/>
                          </a:solidFill>
                        </a:rPr>
                        <a:t>1974</a:t>
                      </a:r>
                    </a:p>
                  </a:txBody>
                  <a:tcPr marL="0" marR="0" marT="0" marB="0">
                    <a:solidFill>
                      <a:schemeClr val="accent1"/>
                    </a:solidFill>
                  </a:tcPr>
                </a:tc>
              </a:tr>
              <a:tr h="172400">
                <a:tc>
                  <a:txBody>
                    <a:bodyPr/>
                    <a:lstStyle/>
                    <a:p>
                      <a:pPr algn="l"/>
                      <a:endParaRPr lang="en-US" sz="1400" dirty="0">
                        <a:solidFill>
                          <a:schemeClr val="bg1">
                            <a:lumMod val="95000"/>
                          </a:schemeClr>
                        </a:solidFill>
                      </a:endParaRPr>
                    </a:p>
                  </a:txBody>
                  <a:tcPr marL="0" marR="0" marT="0" marB="0">
                    <a:solidFill>
                      <a:schemeClr val="accent1"/>
                    </a:solidFill>
                  </a:tcPr>
                </a:tc>
                <a:tc>
                  <a:txBody>
                    <a:bodyPr/>
                    <a:lstStyle/>
                    <a:p>
                      <a:pPr algn="l"/>
                      <a:endParaRPr lang="en-US" sz="1400" dirty="0">
                        <a:solidFill>
                          <a:schemeClr val="tx1"/>
                        </a:solidFill>
                      </a:endParaRPr>
                    </a:p>
                  </a:txBody>
                  <a:tcPr marL="0" marR="0" marT="0" marB="0">
                    <a:solidFill>
                      <a:schemeClr val="accent1"/>
                    </a:solidFill>
                  </a:tcPr>
                </a:tc>
              </a:tr>
              <a:tr h="172400">
                <a:tc>
                  <a:txBody>
                    <a:bodyPr/>
                    <a:lstStyle/>
                    <a:p>
                      <a:pPr algn="l"/>
                      <a:r>
                        <a:rPr lang="en-US" sz="1400" dirty="0">
                          <a:solidFill>
                            <a:schemeClr val="bg1">
                              <a:lumMod val="95000"/>
                            </a:schemeClr>
                          </a:solidFill>
                        </a:rPr>
                        <a:t>Ohio State</a:t>
                      </a:r>
                    </a:p>
                  </a:txBody>
                  <a:tcPr marL="0" marR="0" marT="0" marB="0">
                    <a:solidFill>
                      <a:schemeClr val="accent1"/>
                    </a:solidFill>
                  </a:tcPr>
                </a:tc>
                <a:tc>
                  <a:txBody>
                    <a:bodyPr/>
                    <a:lstStyle/>
                    <a:p>
                      <a:pPr algn="l"/>
                      <a:r>
                        <a:rPr lang="en-US" sz="1400" dirty="0">
                          <a:solidFill>
                            <a:schemeClr val="tx1"/>
                          </a:solidFill>
                        </a:rPr>
                        <a:t>1982</a:t>
                      </a:r>
                    </a:p>
                  </a:txBody>
                  <a:tcPr marL="0" marR="0" marT="0" marB="0">
                    <a:solidFill>
                      <a:schemeClr val="accent1"/>
                    </a:solidFill>
                  </a:tcPr>
                </a:tc>
              </a:tr>
            </a:tbl>
          </a:graphicData>
        </a:graphic>
      </p:graphicFrame>
      <p:sp>
        <p:nvSpPr>
          <p:cNvPr id="9" name="TextBox 8"/>
          <p:cNvSpPr txBox="1"/>
          <p:nvPr/>
        </p:nvSpPr>
        <p:spPr>
          <a:xfrm>
            <a:off x="4495800" y="6605064"/>
            <a:ext cx="6096000" cy="276999"/>
          </a:xfrm>
          <a:prstGeom prst="rect">
            <a:avLst/>
          </a:prstGeom>
          <a:noFill/>
        </p:spPr>
        <p:txBody>
          <a:bodyPr wrap="square" rtlCol="0">
            <a:spAutoFit/>
          </a:bodyPr>
          <a:lstStyle/>
          <a:p>
            <a:r>
              <a:rPr lang="en-US" sz="1200" i="1" dirty="0">
                <a:solidFill>
                  <a:schemeClr val="bg1">
                    <a:lumMod val="95000"/>
                  </a:schemeClr>
                </a:solidFill>
                <a:latin typeface="Arial" panose="020B0604020202020204" pitchFamily="34" charset="0"/>
                <a:cs typeface="Arial" panose="020B0604020202020204" pitchFamily="34" charset="0"/>
              </a:rPr>
              <a:t>National Academies’ </a:t>
            </a:r>
            <a:r>
              <a:rPr lang="en-US" sz="1200" i="1" dirty="0" smtClean="0">
                <a:solidFill>
                  <a:schemeClr val="bg1">
                    <a:lumMod val="95000"/>
                  </a:schemeClr>
                </a:solidFill>
                <a:latin typeface="Arial" panose="020B0604020202020204" pitchFamily="34" charset="0"/>
                <a:cs typeface="Arial" panose="020B0604020202020204" pitchFamily="34" charset="0"/>
              </a:rPr>
              <a:t>CMMR Committee Meeting March 6-7, 2017</a:t>
            </a:r>
            <a:endParaRPr lang="en-US" sz="1200" i="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215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InsideNSF Document" ma:contentTypeID="0x010100EDB22D60EB357741B4D070D01F44F59600C2BB2A9CF2C6EF4AA7A3C18326782422" ma:contentTypeVersion="28" ma:contentTypeDescription="" ma:contentTypeScope="" ma:versionID="96fe17cea4763cde563e6681e301ab15">
  <xsd:schema xmlns:xsd="http://www.w3.org/2001/XMLSchema" xmlns:xs="http://www.w3.org/2001/XMLSchema" xmlns:p="http://schemas.microsoft.com/office/2006/metadata/properties" xmlns:ns2="e77df2dc-1bb8-42a7-bebd-d4908e2d581a" xmlns:ns3="http://schemas.microsoft.com/sharepoint/v4" xmlns:ns4="0236b106-301f-4de0-ae69-bd526fdc2198" targetNamespace="http://schemas.microsoft.com/office/2006/metadata/properties" ma:root="true" ma:fieldsID="8228ca44309cf245411ba0895c9e83aa" ns2:_="" ns3:_="" ns4:_="">
    <xsd:import namespace="e77df2dc-1bb8-42a7-bebd-d4908e2d581a"/>
    <xsd:import namespace="http://schemas.microsoft.com/sharepoint/v4"/>
    <xsd:import namespace="0236b106-301f-4de0-ae69-bd526fdc2198"/>
    <xsd:element name="properties">
      <xsd:complexType>
        <xsd:sequence>
          <xsd:element name="documentManagement">
            <xsd:complexType>
              <xsd:all>
                <xsd:element ref="ns2:DocumentTitle"/>
                <xsd:element ref="ns2:DocumentNumber" minOccurs="0"/>
                <xsd:element ref="ns2:h65b59bf86ed4479ac17c44c5537174e" minOccurs="0"/>
                <xsd:element ref="ns2:TaxCatchAll" minOccurs="0"/>
                <xsd:element ref="ns2:TaxCatchAllLabel" minOccurs="0"/>
                <xsd:element ref="ns2:l2f871ed324148e3b9f8319301eb4058" minOccurs="0"/>
                <xsd:element ref="ns2:bb4506ab385d48bfad4eaff21e13a2a6" minOccurs="0"/>
                <xsd:element ref="ns3:IconOverlay" minOccurs="0"/>
                <xsd:element ref="ns4:Publish_x0020_Date" minOccurs="0"/>
                <xsd:element ref="ns4:Document_x0020_Number"/>
                <xsd:element ref="ns4:Content_x0020_Type" minOccurs="0"/>
                <xsd:element ref="ns2:TaxKeywordTaxHTField" minOccurs="0"/>
                <xsd:element ref="ns4:NSFContactPerson" minOccurs="0"/>
                <xsd:element ref="ns4:DocumentComment" minOccurs="0"/>
                <xsd:element ref="ns4:DocumentStatus" minOccurs="0"/>
                <xsd:element ref="ns4:UpdateDocumentTitleIfEmptyWorkflo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7df2dc-1bb8-42a7-bebd-d4908e2d581a" elementFormDefault="qualified">
    <xsd:import namespace="http://schemas.microsoft.com/office/2006/documentManagement/types"/>
    <xsd:import namespace="http://schemas.microsoft.com/office/infopath/2007/PartnerControls"/>
    <xsd:element name="DocumentTitle" ma:index="2" ma:displayName="Document Title." ma:internalName="DocumentTitle" ma:readOnly="false">
      <xsd:simpleType>
        <xsd:restriction base="dms:Text">
          <xsd:maxLength value="255"/>
        </xsd:restriction>
      </xsd:simpleType>
    </xsd:element>
    <xsd:element name="DocumentNumber" ma:index="3" nillable="true" ma:displayName="DocumentNumber" ma:hidden="true" ma:internalName="DocumentNumber" ma:readOnly="false">
      <xsd:simpleType>
        <xsd:restriction base="dms:Text">
          <xsd:maxLength value="255"/>
        </xsd:restriction>
      </xsd:simpleType>
    </xsd:element>
    <xsd:element name="h65b59bf86ed4479ac17c44c5537174e" ma:index="8" nillable="true" ma:taxonomy="true" ma:internalName="h65b59bf86ed4479ac17c44c5537174e" ma:taxonomyFieldName="DocumentOwner" ma:displayName="Document Owner" ma:readOnly="false" ma:default="" ma:fieldId="{165b59bf-86ed-4479-ac17-c44c5537174e}" ma:sspId="2cd2ecdf-620f-444c-bba1-c5450418390f" ma:termSetId="fc989db5-0fdf-4297-bed7-ce52227f6a02"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7de5454-f45e-4820-98b6-b3d2a356d1b9}" ma:internalName="TaxCatchAll" ma:showField="CatchAllData" ma:web="e77df2dc-1bb8-42a7-bebd-d4908e2d581a">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7de5454-f45e-4820-98b6-b3d2a356d1b9}" ma:internalName="TaxCatchAllLabel" ma:readOnly="true" ma:showField="CatchAllDataLabel" ma:web="e77df2dc-1bb8-42a7-bebd-d4908e2d581a">
      <xsd:complexType>
        <xsd:complexContent>
          <xsd:extension base="dms:MultiChoiceLookup">
            <xsd:sequence>
              <xsd:element name="Value" type="dms:Lookup" maxOccurs="unbounded" minOccurs="0" nillable="true"/>
            </xsd:sequence>
          </xsd:extension>
        </xsd:complexContent>
      </xsd:complexType>
    </xsd:element>
    <xsd:element name="l2f871ed324148e3b9f8319301eb4058" ma:index="12" nillable="true" ma:taxonomy="true" ma:internalName="l2f871ed324148e3b9f8319301eb4058" ma:taxonomyFieldName="DocumentTopic" ma:displayName="Document Topic" ma:default="" ma:fieldId="{52f871ed-3241-48e3-b9f8-319301eb4058}" ma:taxonomyMulti="true" ma:sspId="2cd2ecdf-620f-444c-bba1-c5450418390f" ma:termSetId="95f96331-3e8d-4b03-b690-a7f4c1ed2116" ma:anchorId="00000000-0000-0000-0000-000000000000" ma:open="false" ma:isKeyword="false">
      <xsd:complexType>
        <xsd:sequence>
          <xsd:element ref="pc:Terms" minOccurs="0" maxOccurs="1"/>
        </xsd:sequence>
      </xsd:complexType>
    </xsd:element>
    <xsd:element name="bb4506ab385d48bfad4eaff21e13a2a6" ma:index="14" nillable="true" ma:taxonomy="true" ma:internalName="bb4506ab385d48bfad4eaff21e13a2a6" ma:taxonomyFieldName="DocumentType" ma:displayName="Document Type" ma:readOnly="false" ma:default="" ma:fieldId="{bb4506ab-385d-48bf-ad4e-aff21e13a2a6}" ma:sspId="2cd2ecdf-620f-444c-bba1-c5450418390f" ma:termSetId="b7a181bf-2032-4f02-b781-1ea1f4c1dcd7" ma:anchorId="00000000-0000-0000-0000-000000000000" ma:open="false" ma:isKeyword="false">
      <xsd:complexType>
        <xsd:sequence>
          <xsd:element ref="pc:Terms" minOccurs="0" maxOccurs="1"/>
        </xsd:sequence>
      </xsd:complexType>
    </xsd:element>
    <xsd:element name="TaxKeywordTaxHTField" ma:index="23" nillable="true" ma:taxonomy="true" ma:internalName="TaxKeywordTaxHTField" ma:taxonomyFieldName="TaxKeyword" ma:displayName="Enterprise Keywords" ma:fieldId="{23f27201-bee3-471e-b2e7-b64fd8b7ca38}" ma:taxonomyMulti="true" ma:sspId="88170c4e-d808-4827-bbbf-731250e44825"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7"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36b106-301f-4de0-ae69-bd526fdc2198" elementFormDefault="qualified">
    <xsd:import namespace="http://schemas.microsoft.com/office/2006/documentManagement/types"/>
    <xsd:import namespace="http://schemas.microsoft.com/office/infopath/2007/PartnerControls"/>
    <xsd:element name="Publish_x0020_Date" ma:index="19" nillable="true" ma:displayName="Publish Date" ma:default="[today]" ma:format="DateOnly" ma:hidden="true" ma:internalName="Publish_x0020_Date" ma:readOnly="false">
      <xsd:simpleType>
        <xsd:restriction base="dms:DateTime"/>
      </xsd:simpleType>
    </xsd:element>
    <xsd:element name="Document_x0020_Number" ma:index="20" ma:displayName="Document Number" ma:indexed="true" ma:internalName="Document_x0020_Number">
      <xsd:simpleType>
        <xsd:restriction base="dms:Text">
          <xsd:maxLength value="255"/>
        </xsd:restriction>
      </xsd:simpleType>
    </xsd:element>
    <xsd:element name="Content_x0020_Type" ma:index="21" nillable="true" ma:displayName="Content Type" ma:default="InsideNSF Document" ma:format="Dropdown" ma:hidden="true" ma:internalName="Content_x0020_Type" ma:readOnly="false">
      <xsd:simpleType>
        <xsd:restriction base="dms:Choice">
          <xsd:enumeration value="InsideNSF Document"/>
          <xsd:enumeration value="InsideNSF Document Link"/>
          <xsd:enumeration value="Document"/>
          <xsd:enumeration value="Link to a Document"/>
        </xsd:restriction>
      </xsd:simpleType>
    </xsd:element>
    <xsd:element name="NSFContactPerson" ma:index="24" nillable="true" ma:displayName="NSFContactPerson" ma:list="UserInfo" ma:SharePointGroup="0" ma:internalName="NSFContactPerson"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Comment" ma:index="25" nillable="true" ma:displayName="DocumentComment" ma:internalName="DocumentComment">
      <xsd:simpleType>
        <xsd:restriction base="dms:Note">
          <xsd:maxLength value="255"/>
        </xsd:restriction>
      </xsd:simpleType>
    </xsd:element>
    <xsd:element name="DocumentStatus" ma:index="26" nillable="true" ma:displayName="DocumentStatus" ma:default="Active" ma:format="Dropdown" ma:internalName="DocumentStatus">
      <xsd:simpleType>
        <xsd:restriction base="dms:Choice">
          <xsd:enumeration value="Active"/>
          <xsd:enumeration value="Archived"/>
        </xsd:restriction>
      </xsd:simpleType>
    </xsd:element>
    <xsd:element name="UpdateDocumentTitleIfEmptyWorkflow" ma:index="27" nillable="true" ma:displayName="UpdateDocumentTitleIfEmptyWorkflow" ma:internalName="UpdateDocumentTitleIfEmptyWorkflow">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axOccurs="1" ma:index="1" ma:displayName="Documen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e77df2dc-1bb8-42a7-bebd-d4908e2d581a">
      <Value>237</Value>
      <Value>258</Value>
      <Value>248</Value>
    </TaxCatchAll>
    <l2f871ed324148e3b9f8319301eb4058 xmlns="e77df2dc-1bb8-42a7-bebd-d4908e2d581a">
      <Terms xmlns="http://schemas.microsoft.com/office/infopath/2007/PartnerControls">
        <TermInfo xmlns="http://schemas.microsoft.com/office/infopath/2007/PartnerControls">
          <TermName xmlns="http://schemas.microsoft.com/office/infopath/2007/PartnerControls">Communications</TermName>
          <TermId xmlns="http://schemas.microsoft.com/office/infopath/2007/PartnerControls">35d977f6-936b-4874-8bb4-d4ce5f6ba556</TermId>
        </TermInfo>
      </Terms>
    </l2f871ed324148e3b9f8319301eb4058>
    <DocumentNumber xmlns="e77df2dc-1bb8-42a7-bebd-d4908e2d581a" xsi:nil="true"/>
    <h65b59bf86ed4479ac17c44c5537174e xmlns="e77df2dc-1bb8-42a7-bebd-d4908e2d581a">
      <Terms xmlns="http://schemas.microsoft.com/office/infopath/2007/PartnerControls">
        <TermInfo xmlns="http://schemas.microsoft.com/office/infopath/2007/PartnerControls">
          <TermName xmlns="http://schemas.microsoft.com/office/infopath/2007/PartnerControls">OD/OLPA</TermName>
          <TermId xmlns="http://schemas.microsoft.com/office/infopath/2007/PartnerControls">9be36ad4-a830-4541-8de8-7f0bd838b3fb</TermId>
        </TermInfo>
      </Terms>
    </h65b59bf86ed4479ac17c44c5537174e>
    <DocumentTitle xmlns="e77df2dc-1bb8-42a7-bebd-d4908e2d581a">GenericPPT Template Abstract2</DocumentTitle>
    <bb4506ab385d48bfad4eaff21e13a2a6 xmlns="e77df2dc-1bb8-42a7-bebd-d4908e2d581a">
      <Terms xmlns="http://schemas.microsoft.com/office/infopath/2007/PartnerControls">
        <TermInfo xmlns="http://schemas.microsoft.com/office/infopath/2007/PartnerControls">
          <TermName xmlns="http://schemas.microsoft.com/office/infopath/2007/PartnerControls">Presentation Slides</TermName>
          <TermId xmlns="http://schemas.microsoft.com/office/infopath/2007/PartnerControls">e5b016b9-712f-4724-a3ea-c156eed84e82</TermId>
        </TermInfo>
      </Terms>
    </bb4506ab385d48bfad4eaff21e13a2a6>
    <Document_x0020_Number xmlns="0236b106-301f-4de0-ae69-bd526fdc2198"/>
    <Publish_x0020_Date xmlns="0236b106-301f-4de0-ae69-bd526fdc2198">2014-11-28T15:50:06+00:00</Publish_x0020_Date>
    <Content_x0020_Type xmlns="0236b106-301f-4de0-ae69-bd526fdc2198">InsideNSF Document</Content_x0020_Type>
    <NSFContactPerson xmlns="0236b106-301f-4de0-ae69-bd526fdc2198">
      <UserInfo>
        <DisplayName/>
        <AccountId xsi:nil="true"/>
        <AccountType/>
      </UserInfo>
    </NSFContactPerson>
    <DocumentComment xmlns="0236b106-301f-4de0-ae69-bd526fdc2198" xsi:nil="true"/>
    <TaxKeywordTaxHTField xmlns="e77df2dc-1bb8-42a7-bebd-d4908e2d581a">
      <Terms xmlns="http://schemas.microsoft.com/office/infopath/2007/PartnerControls"/>
    </TaxKeywordTaxHTField>
    <DocumentStatus xmlns="0236b106-301f-4de0-ae69-bd526fdc2198">Active</DocumentStatus>
    <UpdateDocumentTitleIfEmptyWorkflow xmlns="0236b106-301f-4de0-ae69-bd526fdc2198">
      <Url xsi:nil="true"/>
      <Description xsi:nil="true"/>
    </UpdateDocumentTitleIfEmptyWorkflow>
  </documentManagement>
</p:properties>
</file>

<file path=customXml/itemProps1.xml><?xml version="1.0" encoding="utf-8"?>
<ds:datastoreItem xmlns:ds="http://schemas.openxmlformats.org/officeDocument/2006/customXml" ds:itemID="{523D3B19-FE5A-4986-9C50-0BAEC4AF2221}">
  <ds:schemaRefs>
    <ds:schemaRef ds:uri="http://schemas.microsoft.com/sharepoint/v3/contenttype/forms"/>
  </ds:schemaRefs>
</ds:datastoreItem>
</file>

<file path=customXml/itemProps2.xml><?xml version="1.0" encoding="utf-8"?>
<ds:datastoreItem xmlns:ds="http://schemas.openxmlformats.org/officeDocument/2006/customXml" ds:itemID="{9C2D6940-1739-4257-A833-9880240A18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7df2dc-1bb8-42a7-bebd-d4908e2d581a"/>
    <ds:schemaRef ds:uri="http://schemas.microsoft.com/sharepoint/v4"/>
    <ds:schemaRef ds:uri="0236b106-301f-4de0-ae69-bd526fdc21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0BC384-C091-40E1-A8A3-4B8DEF6BFC3B}">
  <ds:schemaRefs>
    <ds:schemaRef ds:uri="http://schemas.microsoft.com/office/2006/documentManagement/types"/>
    <ds:schemaRef ds:uri="http://schemas.microsoft.com/office/2006/metadata/properties"/>
    <ds:schemaRef ds:uri="http://purl.org/dc/terms/"/>
    <ds:schemaRef ds:uri="http://schemas.microsoft.com/office/infopath/2007/PartnerControls"/>
    <ds:schemaRef ds:uri="http://www.w3.org/XML/1998/namespace"/>
    <ds:schemaRef ds:uri="http://purl.org/dc/dcmitype/"/>
    <ds:schemaRef ds:uri="e77df2dc-1bb8-42a7-bebd-d4908e2d581a"/>
    <ds:schemaRef ds:uri="0236b106-301f-4de0-ae69-bd526fdc2198"/>
    <ds:schemaRef ds:uri="http://schemas.openxmlformats.org/package/2006/metadata/core-properties"/>
    <ds:schemaRef ds:uri="http://schemas.microsoft.com/sharepoint/v4"/>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824</TotalTime>
  <Words>5240</Words>
  <Application>Microsoft Office PowerPoint</Application>
  <PresentationFormat>On-screen Show (4:3)</PresentationFormat>
  <Paragraphs>705</Paragraphs>
  <Slides>42</Slides>
  <Notes>16</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42</vt:i4>
      </vt:variant>
    </vt:vector>
  </HeadingPairs>
  <TitlesOfParts>
    <vt:vector size="63" baseType="lpstr">
      <vt:lpstr>MS Mincho</vt:lpstr>
      <vt:lpstr>ＭＳ Ｐゴシック</vt:lpstr>
      <vt:lpstr>ＭＳ Ｐゴシック</vt:lpstr>
      <vt:lpstr>Arial</vt:lpstr>
      <vt:lpstr>Arial Narrow</vt:lpstr>
      <vt:lpstr>Avenir Heavy</vt:lpstr>
      <vt:lpstr>Avenir Medium</vt:lpstr>
      <vt:lpstr>Avenir Roman</vt:lpstr>
      <vt:lpstr>Calibri</vt:lpstr>
      <vt:lpstr>Franklin Gothic Book</vt:lpstr>
      <vt:lpstr>Franklin Gothic Medium Cond</vt:lpstr>
      <vt:lpstr>Garamond</vt:lpstr>
      <vt:lpstr>Geneva</vt:lpstr>
      <vt:lpstr>Gill Sans MT</vt:lpstr>
      <vt:lpstr>Helvetica</vt:lpstr>
      <vt:lpstr>Helvetica Light</vt:lpstr>
      <vt:lpstr>Symbol</vt:lpstr>
      <vt:lpstr>Tahoma</vt:lpstr>
      <vt:lpstr>Times New Roman</vt:lpstr>
      <vt:lpstr>Wingdings</vt:lpstr>
      <vt:lpstr>Office Theme</vt:lpstr>
      <vt:lpstr>NSF Division of Materials Research (DMR) Update FY2017</vt:lpstr>
      <vt:lpstr>Presentation Outline</vt:lpstr>
      <vt:lpstr>PowerPoint Presentation</vt:lpstr>
      <vt:lpstr>PowerPoint Presentation</vt:lpstr>
      <vt:lpstr>PowerPoint Presentation</vt:lpstr>
      <vt:lpstr>DMR Budget</vt:lpstr>
      <vt:lpstr>PowerPoint Presentation</vt:lpstr>
      <vt:lpstr>PowerPoint Presentation</vt:lpstr>
      <vt:lpstr>MRSEC &amp; Other NSF Centers</vt:lpstr>
      <vt:lpstr>PowerPoint Presentation</vt:lpstr>
      <vt:lpstr>PowerPoint Presentation</vt:lpstr>
      <vt:lpstr>STC: CIQM Center for Integrated Quantum Materials </vt:lpstr>
      <vt:lpstr>PowerPoint Presentation</vt:lpstr>
      <vt:lpstr>Designing Materials to Revolutionize &amp; Engineer our Future (DMREF)</vt:lpstr>
      <vt:lpstr>FY17 DMREF Solicitation Goes Biennial</vt:lpstr>
      <vt:lpstr>NSF’s Big Ideas</vt:lpstr>
      <vt:lpstr>PowerPoint Presentation</vt:lpstr>
      <vt:lpstr>PowerPoint Presentation</vt:lpstr>
      <vt:lpstr>Topical Materials Research Programs</vt:lpstr>
      <vt:lpstr>National Facilities and Instrumentation (NaFI):   National High Magnetic Field Laboratory</vt:lpstr>
      <vt:lpstr>PowerPoint Presentation</vt:lpstr>
      <vt:lpstr>PowerPoint Presentation</vt:lpstr>
      <vt:lpstr>PowerPoint Presentation</vt:lpstr>
      <vt:lpstr>Defects in 2-D ceramic nanosheets quantified using synchrotron radiation  Scott T. Misture, Alfred University, DMR 1409102</vt:lpstr>
      <vt:lpstr>PowerPoint Presentation</vt:lpstr>
      <vt:lpstr>PowerPoint Presentation</vt:lpstr>
      <vt:lpstr>Text Extraction and Data Mining at Scale Elsa A. Olivetti Massachusetts Institute of Technology Award #1534340</vt:lpstr>
      <vt:lpstr>PowerPoint Presentation</vt:lpstr>
      <vt:lpstr>PowerPoint Presentation</vt:lpstr>
      <vt:lpstr>DMR – Looking Forward</vt:lpstr>
      <vt:lpstr>MGI: Key Challenges</vt:lpstr>
      <vt:lpstr>MGI Fifth Anniversary </vt:lpstr>
      <vt:lpstr>Annual MGI PI Meeting</vt:lpstr>
      <vt:lpstr>MGI-II Workshop</vt:lpstr>
      <vt:lpstr>Advancing MGI:  Additional FY18 Objectives</vt:lpstr>
      <vt:lpstr>FY 17 Opportunities in  Computation &amp; Data for Materials Research </vt:lpstr>
      <vt:lpstr>QUANTUM LEAP  Leading the Next Quantum Revolution</vt:lpstr>
      <vt:lpstr>QUANTUM LEAP Leading the Next Quantum Revolution</vt:lpstr>
      <vt:lpstr>QUANTUM LEAP NSF/DOE Summer School on Quantum Science</vt:lpstr>
      <vt:lpstr> Funding Opportunity – A “Quantum Leap” Demonstration of Topological Quantum Computing</vt:lpstr>
      <vt:lpstr>PowerPoint Presentation</vt:lpstr>
      <vt:lpstr>THANK YOU!</vt:lpstr>
    </vt:vector>
  </TitlesOfParts>
  <Company>National Science Foundation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GenericPPT Template Abstract2</dc:title>
  <dc:creator>aapodaca</dc:creator>
  <cp:lastModifiedBy>Walker, Linda</cp:lastModifiedBy>
  <cp:revision>79</cp:revision>
  <dcterms:created xsi:type="dcterms:W3CDTF">2012-06-28T14:53:18Z</dcterms:created>
  <dcterms:modified xsi:type="dcterms:W3CDTF">2017-03-06T15:07:55Z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0x010100EDB22D60EB357741B4D070D01F44F59600C2BB2A9CF2C6EF4AA7A3C18326782422</vt:lpwstr>
  </property>
  <property fmtid="{D5CDD505-2E9C-101B-9397-08002B2CF9AE}" pid="3" name="DocumentTopic">
    <vt:lpwstr>237;#Communications|35d977f6-936b-4874-8bb4-d4ce5f6ba556</vt:lpwstr>
  </property>
  <property fmtid="{D5CDD505-2E9C-101B-9397-08002B2CF9AE}" pid="4" name="DocumentType">
    <vt:lpwstr>248;#Presentation Slides|e5b016b9-712f-4724-a3ea-c156eed84e82</vt:lpwstr>
  </property>
  <property fmtid="{D5CDD505-2E9C-101B-9397-08002B2CF9AE}" pid="5" name="DocumentOwner">
    <vt:lpwstr>258;#OD/OLPA|9be36ad4-a830-4541-8de8-7f0bd838b3fb</vt:lpwstr>
  </property>
</Properties>
</file>