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2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3" r:id="rId14"/>
    <p:sldId id="271" r:id="rId15"/>
    <p:sldId id="272" r:id="rId16"/>
    <p:sldId id="258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4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CEE6-A389-4C79-B214-1E683DD27FCB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4564A-FD68-4BEE-B2CF-4154C705F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7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E7BD1-6DEF-4FE9-8FDE-64DFB5FE57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these three domains, approximately 90%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said they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were‘‘very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comfortable’’or‘‘comfortable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’’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at most 3% of participants described themselves as ‘‘very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uncomfortable.’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regarding comfort across the three domains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 that these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participantsweremost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comfortable answering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about substance use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comparedtoquestions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sexual behavior and mental health and suicide, v2(2)=8.01,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p[.05, although these differences were relatively minor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comfort was high across all three domains.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564A-FD68-4BEE-B2CF-4154C705F6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applicationofourfindings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themajority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participants were more comfortable participating in 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than a typical visit to their doctor is complicated by the fact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standard is not explicit in term of the probability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magnitude of harm being greater for the majority of participants,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participants, a substantial proportion, or any participants.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could be argued that research participants do not have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and training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tomake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comparisons,which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iswhy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determinations are delegated to IRBs. This may be true,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nevertheless information from participants can be used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 the deliberations of IRBs when making determinations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discomfortandrisks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564A-FD68-4BEE-B2CF-4154C705F6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Include those that are appropriate for the particular project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7B51F-EBFB-4F89-8EB7-D81EF689ECA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903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03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PACT_logo2012-8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7" y="4138218"/>
            <a:ext cx="2597083" cy="1107971"/>
          </a:xfrm>
          <a:prstGeom prst="rect">
            <a:avLst/>
          </a:prstGeom>
        </p:spPr>
      </p:pic>
      <p:pic>
        <p:nvPicPr>
          <p:cNvPr id="8" name="Picture 7" descr="CIMG2706.JPG"/>
          <p:cNvPicPr>
            <a:picLocks noChangeAspect="1"/>
          </p:cNvPicPr>
          <p:nvPr userDrawn="1"/>
        </p:nvPicPr>
        <p:blipFill>
          <a:blip r:embed="rId3" cstate="print"/>
          <a:srcRect l="9091" t="4040" r="9091" b="24242"/>
          <a:stretch>
            <a:fillRect/>
          </a:stretch>
        </p:blipFill>
        <p:spPr>
          <a:xfrm>
            <a:off x="5029200" y="5284941"/>
            <a:ext cx="2057400" cy="1572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44085"/>
            <a:ext cx="2438400" cy="1221145"/>
          </a:xfrm>
          <a:prstGeom prst="rect">
            <a:avLst/>
          </a:prstGeom>
          <a:noFill/>
          <a:ln>
            <a:noFill/>
          </a:ln>
          <a:effectLst>
            <a:outerShdw blurRad="400050" algn="tl" rotWithShape="0">
              <a:schemeClr val="tx1">
                <a:alpha val="65000"/>
              </a:schemeClr>
            </a:outerShdw>
          </a:effectLst>
        </p:spPr>
      </p:pic>
      <p:pic>
        <p:nvPicPr>
          <p:cNvPr id="10" name="Picture 15" descr="ScreenHunter_07 Apr. 16 11.24.gif"/>
          <p:cNvPicPr>
            <a:picLocks noChangeAspect="1"/>
          </p:cNvPicPr>
          <p:nvPr userDrawn="1"/>
        </p:nvPicPr>
        <p:blipFill>
          <a:blip r:embed="rId5" cstate="print"/>
          <a:srcRect b="38440"/>
          <a:stretch>
            <a:fillRect/>
          </a:stretch>
        </p:blipFill>
        <p:spPr bwMode="auto">
          <a:xfrm>
            <a:off x="2028388" y="5284941"/>
            <a:ext cx="1425607" cy="157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r="8236"/>
          <a:stretch/>
        </p:blipFill>
        <p:spPr>
          <a:xfrm>
            <a:off x="8520" y="5284941"/>
            <a:ext cx="2019868" cy="1573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 b="-3869"/>
          <a:stretch/>
        </p:blipFill>
        <p:spPr>
          <a:xfrm>
            <a:off x="3454021" y="5284940"/>
            <a:ext cx="1575179" cy="1649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5285232"/>
            <a:ext cx="205740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  <p:pic>
        <p:nvPicPr>
          <p:cNvPr id="2051" name="Picture 3" descr="S:\Research\Projects\IMPACT\Administrative\Design\Logos\IMPACT\Supporting Artfiles\boxes.eps"/>
          <p:cNvPicPr>
            <a:picLocks noChangeAspect="1" noChangeArrowheads="1"/>
          </p:cNvPicPr>
          <p:nvPr userDrawn="1"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39" y="2"/>
            <a:ext cx="1377859" cy="9143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49" y="6608802"/>
            <a:ext cx="1750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030A0"/>
                </a:solidFill>
              </a:rPr>
              <a:t>www.impactprogram.org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 descr="S:\Research\Projects\IMPACT\Administrative\Design\Logos\IMPACT\Supporting Artfiles\boxes.eps"/>
          <p:cNvPicPr>
            <a:picLocks noChangeAspect="1" noChangeArrowheads="1"/>
          </p:cNvPicPr>
          <p:nvPr userDrawn="1"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39" y="-13383"/>
            <a:ext cx="1377859" cy="9143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49" y="6608802"/>
            <a:ext cx="1750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030A0"/>
                </a:solidFill>
              </a:rPr>
              <a:t>www.impactprogram.org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S:\Research\Projects\IMPACT\Administrative\Design\Logos\IMPACT\Supporting Artfiles\boxes.eps"/>
          <p:cNvPicPr>
            <a:picLocks noChangeAspect="1" noChangeArrowheads="1"/>
          </p:cNvPicPr>
          <p:nvPr userDrawn="1"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39" y="2"/>
            <a:ext cx="1377859" cy="9143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2249" y="6608802"/>
            <a:ext cx="1750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030A0"/>
                </a:solidFill>
              </a:rPr>
              <a:t>www.impactprogram.org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S:\Research\Projects\IMPACT\Administrative\Design\Logos\IMPACT\Supporting Artfiles\boxes.eps"/>
          <p:cNvPicPr>
            <a:picLocks noChangeAspect="1" noChangeArrowheads="1"/>
          </p:cNvPicPr>
          <p:nvPr userDrawn="1"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39" y="2"/>
            <a:ext cx="1377859" cy="9143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249" y="6608802"/>
            <a:ext cx="1750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030A0"/>
                </a:solidFill>
              </a:rPr>
              <a:t>www.impactprogram.org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 descr="S:\Research\Projects\IMPACT\Administrative\Design\Logos\IMPACT\Supporting Artfiles\boxes.eps"/>
          <p:cNvPicPr>
            <a:picLocks noChangeAspect="1" noChangeArrowheads="1"/>
          </p:cNvPicPr>
          <p:nvPr userDrawn="1"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39" y="2"/>
            <a:ext cx="1377859" cy="9143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249" y="6608802"/>
            <a:ext cx="1750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030A0"/>
                </a:solidFill>
              </a:rPr>
              <a:t>www.impactprogram.org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D610-A7EA-4B20-9D37-E53D56800FE0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49DB-5818-4932-AFCE-3D350289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iv/topics/research/prs/evidence-based-intervention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Risks and Harm:</a:t>
            </a:r>
            <a:br>
              <a:rPr lang="en-US" dirty="0" smtClean="0"/>
            </a:br>
            <a:r>
              <a:rPr lang="en-US" sz="2400" dirty="0" smtClean="0">
                <a:effectLst/>
              </a:rPr>
              <a:t>In the context of sexuality and health research with LGBT youth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Brian Mustanski, Ph.D.</a:t>
            </a:r>
          </a:p>
          <a:p>
            <a:r>
              <a:rPr lang="en-US" sz="1800" dirty="0" smtClean="0"/>
              <a:t>www.impactprogram.org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National </a:t>
            </a:r>
            <a:r>
              <a:rPr lang="en-US" sz="1400" dirty="0"/>
              <a:t>Research Council Workshop on Proposed Revisions to the Common Rule in Relation to </a:t>
            </a:r>
            <a:r>
              <a:rPr lang="en-US" sz="1400" dirty="0" smtClean="0"/>
              <a:t>the </a:t>
            </a:r>
            <a:r>
              <a:rPr lang="en-US" sz="1400" dirty="0"/>
              <a:t>Behavioral and Social </a:t>
            </a:r>
            <a:r>
              <a:rPr lang="en-US" sz="1400" dirty="0" smtClean="0"/>
              <a:t>Sciences</a:t>
            </a:r>
          </a:p>
          <a:p>
            <a:r>
              <a:rPr lang="en-US" sz="1400" dirty="0" smtClean="0"/>
              <a:t>March 21-22, 2013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2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Consistently low reports of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Our findings of very few participants who report being uncomfortable answering these questions is consistent with past research:</a:t>
            </a:r>
          </a:p>
          <a:p>
            <a:pPr lvl="1"/>
            <a:r>
              <a:rPr lang="en-US" dirty="0" smtClean="0"/>
              <a:t>Fendrich et al. (2007): adult men who have sex with men answering questions about sexual behavior and substance use</a:t>
            </a:r>
            <a:r>
              <a:rPr lang="en-US" baseline="30000" dirty="0" smtClean="0"/>
              <a:t>[7]</a:t>
            </a:r>
          </a:p>
          <a:p>
            <a:pPr lvl="1"/>
            <a:r>
              <a:rPr lang="en-US" dirty="0" err="1" smtClean="0"/>
              <a:t>Jacomb</a:t>
            </a:r>
            <a:r>
              <a:rPr lang="en-US" dirty="0" smtClean="0"/>
              <a:t> et al. (1999): adults participating in a mental health survey</a:t>
            </a:r>
            <a:r>
              <a:rPr lang="en-US" baseline="30000" dirty="0" smtClean="0"/>
              <a:t>[8]</a:t>
            </a:r>
          </a:p>
          <a:p>
            <a:pPr lvl="1"/>
            <a:r>
              <a:rPr lang="en-US" dirty="0" err="1"/>
              <a:t>Jewkes</a:t>
            </a:r>
            <a:r>
              <a:rPr lang="en-US" dirty="0"/>
              <a:t> et al (2012): adults in study of HIV and gender-based violence in South Africa</a:t>
            </a:r>
            <a:r>
              <a:rPr lang="en-US" baseline="30000" dirty="0"/>
              <a:t>[10]</a:t>
            </a:r>
            <a:r>
              <a:rPr lang="en-US" dirty="0"/>
              <a:t>. </a:t>
            </a:r>
          </a:p>
          <a:p>
            <a:pPr lvl="1"/>
            <a:r>
              <a:rPr lang="en-US" dirty="0" err="1" smtClean="0"/>
              <a:t>Langhinrichsen-Rohling</a:t>
            </a:r>
            <a:r>
              <a:rPr lang="en-US" dirty="0" smtClean="0"/>
              <a:t>  et al. (2006): </a:t>
            </a:r>
            <a:r>
              <a:rPr lang="en-US" u="sng" dirty="0" smtClean="0"/>
              <a:t>adolescents</a:t>
            </a:r>
            <a:r>
              <a:rPr lang="en-US" dirty="0" smtClean="0"/>
              <a:t> answering questions on drug use, suicidal behavior, and physical and sexual abuse</a:t>
            </a:r>
            <a:r>
              <a:rPr lang="en-US" baseline="30000" dirty="0" smtClean="0"/>
              <a:t>[9]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Kuyper</a:t>
            </a:r>
            <a:r>
              <a:rPr lang="en-US" dirty="0" smtClean="0"/>
              <a:t> et al (2012): </a:t>
            </a:r>
            <a:r>
              <a:rPr lang="en-US" u="sng" dirty="0" smtClean="0"/>
              <a:t>youth</a:t>
            </a:r>
            <a:r>
              <a:rPr lang="en-US" dirty="0" smtClean="0"/>
              <a:t> completing measures on sexuality</a:t>
            </a:r>
            <a:r>
              <a:rPr lang="en-US" baseline="30000" dirty="0" smtClean="0"/>
              <a:t>[11]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pPr lvl="1"/>
            <a:endParaRPr lang="en-US" baseline="30000" dirty="0" smtClean="0"/>
          </a:p>
          <a:p>
            <a:pPr lvl="1"/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118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research minimal risk?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Subpart D governs research with children, and the minimal risk standard </a:t>
            </a:r>
            <a:r>
              <a:rPr lang="en-US" dirty="0"/>
              <a:t>(defined in Subpart A) </a:t>
            </a:r>
            <a:r>
              <a:rPr lang="en-US" dirty="0" smtClean="0"/>
              <a:t>determines what kinds of research can be conducted. </a:t>
            </a:r>
          </a:p>
          <a:p>
            <a:pPr lvl="1"/>
            <a:r>
              <a:rPr lang="en-US" dirty="0"/>
              <a:t>§</a:t>
            </a:r>
            <a:r>
              <a:rPr lang="en-US" dirty="0" smtClean="0"/>
              <a:t>46.408: Waiver </a:t>
            </a:r>
            <a:r>
              <a:rPr lang="en-US" dirty="0"/>
              <a:t>of parental permission can be issued when research risks are minimal (or only a slight increase over minimal) and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research could not practically be carried out without the waiver </a:t>
            </a:r>
            <a:r>
              <a:rPr lang="en-US" dirty="0" smtClean="0"/>
              <a:t>(§46.116d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Parental permission is not a reasonable requirement (e.g. runaway, abused children) </a:t>
            </a:r>
            <a:r>
              <a:rPr lang="en-US" dirty="0" smtClean="0"/>
              <a:t>(§46.408c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Risk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Q2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“Did </a:t>
            </a:r>
            <a:r>
              <a:rPr lang="en-US" dirty="0"/>
              <a:t>you feel like answering </a:t>
            </a:r>
            <a:r>
              <a:rPr lang="en-US" dirty="0" smtClean="0"/>
              <a:t>any of </a:t>
            </a:r>
            <a:r>
              <a:rPr lang="en-US" dirty="0"/>
              <a:t>these questions made you more </a:t>
            </a:r>
            <a:r>
              <a:rPr lang="en-US" dirty="0" smtClean="0"/>
              <a:t>uncomfortable </a:t>
            </a:r>
            <a:r>
              <a:rPr lang="en-US" dirty="0"/>
              <a:t>than a </a:t>
            </a:r>
            <a:r>
              <a:rPr lang="en-US" dirty="0" smtClean="0"/>
              <a:t>typical visit </a:t>
            </a:r>
            <a:r>
              <a:rPr lang="en-US" dirty="0"/>
              <a:t>to your physician, doctor, psychologist, or counselor</a:t>
            </a:r>
            <a:r>
              <a:rPr lang="en-US" dirty="0" smtClean="0"/>
              <a:t>.’’</a:t>
            </a:r>
          </a:p>
          <a:p>
            <a:r>
              <a:rPr lang="en-US" dirty="0" smtClean="0"/>
              <a:t>54% “No, </a:t>
            </a:r>
            <a:r>
              <a:rPr lang="en-US" dirty="0"/>
              <a:t>it </a:t>
            </a:r>
            <a:r>
              <a:rPr lang="en-US" dirty="0" smtClean="0"/>
              <a:t>was more </a:t>
            </a:r>
            <a:r>
              <a:rPr lang="en-US" dirty="0"/>
              <a:t>comfortable answering these questions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35% “About the same”</a:t>
            </a:r>
          </a:p>
          <a:p>
            <a:r>
              <a:rPr lang="en-US" dirty="0" smtClean="0"/>
              <a:t>11%, ‘‘</a:t>
            </a:r>
            <a:r>
              <a:rPr lang="en-US" dirty="0"/>
              <a:t>Yes</a:t>
            </a:r>
            <a:r>
              <a:rPr lang="en-US" dirty="0" smtClean="0"/>
              <a:t>, more uncomfortable answering </a:t>
            </a:r>
            <a:r>
              <a:rPr lang="en-US" dirty="0"/>
              <a:t>these </a:t>
            </a:r>
            <a:r>
              <a:rPr lang="en-US" dirty="0" smtClean="0"/>
              <a:t>questions”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400" b="1" dirty="0"/>
              <a:t>Is being uncomfortable a risk?</a:t>
            </a:r>
          </a:p>
          <a:p>
            <a:endParaRPr lang="en-US" dirty="0" smtClean="0"/>
          </a:p>
          <a:p>
            <a:r>
              <a:rPr lang="en-US" dirty="0" smtClean="0"/>
              <a:t>27% of children sometimes feel scared or afraid in their daily lives</a:t>
            </a:r>
            <a:r>
              <a:rPr lang="en-US" baseline="30000" dirty="0" smtClean="0"/>
              <a:t>[12].</a:t>
            </a:r>
            <a:br>
              <a:rPr lang="en-US" baseline="30000" dirty="0" smtClean="0"/>
            </a:b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US" baseline="30000" dirty="0" smtClean="0"/>
          </a:p>
          <a:p>
            <a:pPr marL="0" indent="0" algn="ctr">
              <a:buNone/>
            </a:pPr>
            <a:r>
              <a:rPr lang="en-US" sz="3400" b="1" dirty="0" smtClean="0"/>
              <a:t>What are routine experiences in medical and psychological procedures?</a:t>
            </a:r>
          </a:p>
          <a:p>
            <a:r>
              <a:rPr lang="en-US" dirty="0" smtClean="0"/>
              <a:t>Routine medical and </a:t>
            </a:r>
            <a:r>
              <a:rPr lang="en-US" dirty="0"/>
              <a:t>psychological procedures involving </a:t>
            </a:r>
            <a:r>
              <a:rPr lang="en-US" dirty="0" smtClean="0"/>
              <a:t>children </a:t>
            </a:r>
            <a:r>
              <a:rPr lang="en-US" dirty="0"/>
              <a:t>include blood draws, screening </a:t>
            </a:r>
            <a:r>
              <a:rPr lang="en-US" dirty="0" smtClean="0"/>
              <a:t>for mental </a:t>
            </a:r>
            <a:r>
              <a:rPr lang="en-US" dirty="0"/>
              <a:t>health problems, indications of abuse or </a:t>
            </a:r>
            <a:r>
              <a:rPr lang="en-US" dirty="0" smtClean="0"/>
              <a:t>neglect as </a:t>
            </a:r>
            <a:r>
              <a:rPr lang="en-US" dirty="0"/>
              <a:t>well as tests to assess cognitive, social, academic</a:t>
            </a:r>
            <a:r>
              <a:rPr lang="en-US" dirty="0" smtClean="0"/>
              <a:t>, behavioral </a:t>
            </a:r>
            <a:r>
              <a:rPr lang="en-US" dirty="0"/>
              <a:t>and emotional functioning. Questions </a:t>
            </a:r>
            <a:r>
              <a:rPr lang="en-US" dirty="0" smtClean="0"/>
              <a:t>about substance </a:t>
            </a:r>
            <a:r>
              <a:rPr lang="en-US" dirty="0"/>
              <a:t>use, depression, and sexuality are part of </a:t>
            </a:r>
            <a:r>
              <a:rPr lang="en-US" dirty="0" smtClean="0"/>
              <a:t>routine medical </a:t>
            </a:r>
            <a:r>
              <a:rPr lang="en-US" dirty="0"/>
              <a:t>and psychological examinations for </a:t>
            </a:r>
            <a:r>
              <a:rPr lang="en-US" dirty="0" smtClean="0"/>
              <a:t>children beginning </a:t>
            </a:r>
            <a:r>
              <a:rPr lang="en-US" dirty="0"/>
              <a:t>in early </a:t>
            </a:r>
            <a:r>
              <a:rPr lang="en-US" dirty="0" smtClean="0"/>
              <a:t>adolescence</a:t>
            </a:r>
            <a:r>
              <a:rPr lang="en-US" baseline="30000" dirty="0" smtClean="0"/>
              <a:t>[13]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applying minimal risk standards to research with youth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41664" y="1676400"/>
            <a:ext cx="8686800" cy="4473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IRBs (University of Illinois at Chicago [UIC] and a Community Based Organization [CBO])</a:t>
            </a:r>
          </a:p>
          <a:p>
            <a:pPr lvl="1"/>
            <a:r>
              <a:rPr lang="en-US" dirty="0" smtClean="0"/>
              <a:t>8/06- Submission to CBO IRB (primary data collection site)</a:t>
            </a:r>
          </a:p>
          <a:p>
            <a:pPr lvl="1"/>
            <a:r>
              <a:rPr lang="en-US" dirty="0" smtClean="0"/>
              <a:t>9/06- Submitted to UIC for Departmental Review</a:t>
            </a:r>
          </a:p>
          <a:p>
            <a:pPr lvl="1"/>
            <a:r>
              <a:rPr lang="en-US" dirty="0" smtClean="0"/>
              <a:t>9/06- IRB approval by CBO</a:t>
            </a:r>
          </a:p>
          <a:p>
            <a:pPr lvl="1"/>
            <a:r>
              <a:rPr lang="en-US" dirty="0" smtClean="0"/>
              <a:t>6 months and 4 rounds of review with UIC</a:t>
            </a:r>
          </a:p>
          <a:p>
            <a:pPr lvl="2"/>
            <a:r>
              <a:rPr lang="en-US" dirty="0" smtClean="0"/>
              <a:t>Much of it had to due with determining the “risks” of the study, until they ultimately decided it was “</a:t>
            </a:r>
            <a:r>
              <a:rPr lang="en-US" dirty="0"/>
              <a:t>only a slight increase over </a:t>
            </a:r>
            <a:r>
              <a:rPr lang="en-US" dirty="0" smtClean="0"/>
              <a:t>minimal risk” without articulating what these risk were. </a:t>
            </a:r>
          </a:p>
          <a:p>
            <a:pPr lvl="1"/>
            <a:r>
              <a:rPr lang="en-US" dirty="0" smtClean="0"/>
              <a:t>3/07- UIC IRB approved with </a:t>
            </a:r>
            <a:r>
              <a:rPr lang="en-US" dirty="0" err="1" smtClean="0"/>
              <a:t>CoC</a:t>
            </a:r>
            <a:endParaRPr lang="en-US" dirty="0" smtClean="0"/>
          </a:p>
          <a:p>
            <a:pPr lvl="1"/>
            <a:r>
              <a:rPr lang="en-US" dirty="0" smtClean="0"/>
              <a:t>4/07- CBO IRB approval of amended protocol 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(month 10)…the work can begin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research participation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45 CFR 46 </a:t>
            </a:r>
            <a:r>
              <a:rPr lang="en-US" dirty="0" smtClean="0"/>
              <a:t>specifies that </a:t>
            </a:r>
            <a:r>
              <a:rPr lang="en-US" dirty="0"/>
              <a:t>a basic element of informed consent </a:t>
            </a:r>
            <a:r>
              <a:rPr lang="en-US" dirty="0" smtClean="0"/>
              <a:t>includes ‘‘</a:t>
            </a:r>
            <a:r>
              <a:rPr lang="en-US" dirty="0"/>
              <a:t>A </a:t>
            </a:r>
            <a:r>
              <a:rPr lang="en-US" dirty="0" smtClean="0"/>
              <a:t>description of </a:t>
            </a:r>
            <a:r>
              <a:rPr lang="en-US" dirty="0"/>
              <a:t>any benefits to the subjects or to others which </a:t>
            </a:r>
            <a:r>
              <a:rPr lang="en-US" dirty="0" smtClean="0"/>
              <a:t>may reasonably </a:t>
            </a:r>
            <a:r>
              <a:rPr lang="en-US" dirty="0"/>
              <a:t>be expected from the research</a:t>
            </a:r>
            <a:r>
              <a:rPr lang="en-US" dirty="0" smtClean="0"/>
              <a:t>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“Benefit” is not clearly defined.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NIH Intramural Protocol Review </a:t>
            </a:r>
            <a:r>
              <a:rPr lang="en-US" dirty="0"/>
              <a:t>Standards states that ‘‘A research benefit is considered to </a:t>
            </a:r>
            <a:r>
              <a:rPr lang="en-US" dirty="0" smtClean="0"/>
              <a:t>be something </a:t>
            </a:r>
            <a:r>
              <a:rPr lang="en-US" dirty="0"/>
              <a:t>of health-related, psychosocial, or other value to </a:t>
            </a:r>
            <a:r>
              <a:rPr lang="en-US" dirty="0" smtClean="0"/>
              <a:t>an individual </a:t>
            </a:r>
            <a:r>
              <a:rPr lang="en-US" dirty="0"/>
              <a:t>research subject [direct benefit], or something </a:t>
            </a:r>
            <a:r>
              <a:rPr lang="en-US" dirty="0" smtClean="0"/>
              <a:t>that will </a:t>
            </a:r>
            <a:r>
              <a:rPr lang="en-US" dirty="0"/>
              <a:t>contribute to the acquisition of generalizable </a:t>
            </a:r>
            <a:r>
              <a:rPr lang="en-US" dirty="0" smtClean="0"/>
              <a:t>knowledge [</a:t>
            </a:r>
            <a:r>
              <a:rPr lang="en-US" dirty="0"/>
              <a:t>social benefit].’’</a:t>
            </a:r>
          </a:p>
        </p:txBody>
      </p:sp>
    </p:spTree>
    <p:extLst>
      <p:ext uri="{BB962C8B-B14F-4D97-AF65-F5344CB8AC3E}">
        <p14:creationId xmlns:p14="http://schemas.microsoft.com/office/powerpoint/2010/main" val="15292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Benefits of Research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68354"/>
              </p:ext>
            </p:extLst>
          </p:nvPr>
        </p:nvGraphicFramePr>
        <p:xfrm>
          <a:off x="304800" y="1524000"/>
          <a:ext cx="8382001" cy="4147070"/>
        </p:xfrm>
        <a:graphic>
          <a:graphicData uri="http://schemas.openxmlformats.org/drawingml/2006/table">
            <a:tbl>
              <a:tblPr/>
              <a:tblGrid>
                <a:gridCol w="5598873"/>
                <a:gridCol w="695782"/>
                <a:gridCol w="695782"/>
                <a:gridCol w="695782"/>
                <a:gridCol w="695782"/>
              </a:tblGrid>
              <a:tr h="605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Age: 16-17 </a:t>
                      </a:r>
                      <a:b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(n=52)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Age: 18-20 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(n=221)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 me feel like part of something important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 me feel like I am helping my community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helped me to have someone to talk to about my experiences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 me feel like I am helping other young men like myself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gave me the opportunity to meet successful LGBT adults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It helped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know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people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 about other young men like myself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Answering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questions helped me reflect on who I am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Participating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Crew 450 made me feel supported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</a:tr>
              <a:tr h="321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Participating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Crew 450 helped me to think about my behavior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Scale: 1=Strongly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Agree; 2 = Agree; 3 = Neutral; 4 = Disagree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5=Strongly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85573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significant differences between age groups for any item (p&gt;.05)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6200"/>
            <a:ext cx="1600200" cy="1163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143000"/>
            <a:ext cx="151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R01DA025548</a:t>
            </a:r>
          </a:p>
        </p:txBody>
      </p:sp>
    </p:spTree>
    <p:extLst>
      <p:ext uri="{BB962C8B-B14F-4D97-AF65-F5344CB8AC3E}">
        <p14:creationId xmlns:p14="http://schemas.microsoft.com/office/powerpoint/2010/main" val="36646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610600" cy="1676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 smtClean="0"/>
              <a:t>Thank you funders and project staff!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8675" name="Picture 4" descr="WT grant.gif"/>
          <p:cNvPicPr>
            <a:picLocks noChangeAspect="1"/>
          </p:cNvPicPr>
          <p:nvPr/>
        </p:nvPicPr>
        <p:blipFill>
          <a:blip r:embed="rId3" cstate="print"/>
          <a:srcRect r="27779"/>
          <a:stretch>
            <a:fillRect/>
          </a:stretch>
        </p:blipFill>
        <p:spPr bwMode="auto">
          <a:xfrm>
            <a:off x="313531" y="2362200"/>
            <a:ext cx="51641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banner_nimh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" y="4343400"/>
            <a:ext cx="5184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logo_afsp_hom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068" y="1447800"/>
            <a:ext cx="5216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David Bohnett logo.gif"/>
          <p:cNvPicPr>
            <a:picLocks noChangeAspect="1"/>
          </p:cNvPicPr>
          <p:nvPr/>
        </p:nvPicPr>
        <p:blipFill>
          <a:blip r:embed="rId6" cstate="print"/>
          <a:srcRect l="12122" t="32802"/>
          <a:stretch>
            <a:fillRect/>
          </a:stretch>
        </p:blipFill>
        <p:spPr bwMode="auto">
          <a:xfrm>
            <a:off x="313530" y="3242739"/>
            <a:ext cx="5316537" cy="1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81600"/>
            <a:ext cx="3608069" cy="1806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0067" y="1516099"/>
            <a:ext cx="337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Contact Information:</a:t>
            </a:r>
          </a:p>
          <a:p>
            <a:r>
              <a:rPr lang="en-US" sz="2400" dirty="0" smtClean="0"/>
              <a:t>Brian@northwestern.edu</a:t>
            </a:r>
          </a:p>
          <a:p>
            <a:r>
              <a:rPr lang="en-US" sz="2400" dirty="0" smtClean="0"/>
              <a:t>www.impactprogram.org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25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Blum </a:t>
            </a:r>
            <a:r>
              <a:rPr lang="en-US" dirty="0"/>
              <a:t>RW. Young people: </a:t>
            </a:r>
            <a:r>
              <a:rPr lang="en-US" dirty="0" smtClean="0"/>
              <a:t>Not </a:t>
            </a:r>
            <a:r>
              <a:rPr lang="en-US" dirty="0"/>
              <a:t>as healthy as they seem. </a:t>
            </a:r>
            <a:r>
              <a:rPr lang="en-US" i="1" dirty="0"/>
              <a:t>Lancet. </a:t>
            </a:r>
            <a:r>
              <a:rPr lang="en-US" dirty="0"/>
              <a:t>Sep 12 2009;374(9693):853-854.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Feigelman</a:t>
            </a:r>
            <a:r>
              <a:rPr lang="en-US" dirty="0" smtClean="0"/>
              <a:t> </a:t>
            </a:r>
            <a:r>
              <a:rPr lang="en-US" dirty="0"/>
              <a:t>W, Gorman BS. Prospective predictors of premature death: </a:t>
            </a:r>
            <a:r>
              <a:rPr lang="en-US" dirty="0" smtClean="0"/>
              <a:t>Evidence </a:t>
            </a:r>
            <a:r>
              <a:rPr lang="en-US" dirty="0"/>
              <a:t>from the National Longitudinal Study of Adolescent Health. </a:t>
            </a:r>
            <a:r>
              <a:rPr lang="en-US" i="1" dirty="0"/>
              <a:t>J. Psychoactive Drugs. </a:t>
            </a:r>
            <a:r>
              <a:rPr lang="en-US" dirty="0"/>
              <a:t>Sep 2010;42(3):353-361.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Eaton </a:t>
            </a:r>
            <a:r>
              <a:rPr lang="en-US" dirty="0"/>
              <a:t>DK, </a:t>
            </a:r>
            <a:r>
              <a:rPr lang="en-US" dirty="0" err="1"/>
              <a:t>Kann</a:t>
            </a:r>
            <a:r>
              <a:rPr lang="en-US" dirty="0"/>
              <a:t> L, </a:t>
            </a:r>
            <a:r>
              <a:rPr lang="en-US" dirty="0" err="1"/>
              <a:t>Kinchen</a:t>
            </a:r>
            <a:r>
              <a:rPr lang="en-US" dirty="0"/>
              <a:t> S, et al. Youth risk behavior surveillance - United States, 2011. </a:t>
            </a:r>
            <a:r>
              <a:rPr lang="en-US" i="1" dirty="0"/>
              <a:t>Morbidity and Mortality Weekly Report: Surveillance Summaries. </a:t>
            </a:r>
            <a:r>
              <a:rPr lang="en-US" dirty="0"/>
              <a:t>2012;61(4):</a:t>
            </a:r>
            <a:r>
              <a:rPr lang="en-US" dirty="0" smtClean="0"/>
              <a:t>1-162.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CDC</a:t>
            </a:r>
            <a:r>
              <a:rPr lang="en-US" dirty="0"/>
              <a:t>. Compendium of Evidence-Based HIV Prevention Interventions. 2012; </a:t>
            </a:r>
            <a:r>
              <a:rPr lang="en-US" u="sng" dirty="0">
                <a:hlinkClick r:id="rId2"/>
              </a:rPr>
              <a:t>http://www.cdc.gov/hiv/topics/research/prs/evidence-based-interventions.htm</a:t>
            </a:r>
            <a:r>
              <a:rPr lang="en-US" dirty="0"/>
              <a:t>. Accessed 07/09/2012.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Kegeles</a:t>
            </a:r>
            <a:r>
              <a:rPr lang="en-US" dirty="0" smtClean="0"/>
              <a:t> </a:t>
            </a:r>
            <a:r>
              <a:rPr lang="en-US" dirty="0"/>
              <a:t>SM, Hays RB, Coates TJ. The </a:t>
            </a:r>
            <a:r>
              <a:rPr lang="en-US" dirty="0" err="1"/>
              <a:t>Mpowerment</a:t>
            </a:r>
            <a:r>
              <a:rPr lang="en-US" dirty="0"/>
              <a:t> Project: A community-level HIV prevention intervention for young gay men. </a:t>
            </a:r>
            <a:r>
              <a:rPr lang="en-US" i="1" dirty="0"/>
              <a:t>Am. J. Public Health.</a:t>
            </a:r>
            <a:r>
              <a:rPr lang="en-US" dirty="0"/>
              <a:t> 1996;86:1129-1136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Santelli</a:t>
            </a:r>
            <a:r>
              <a:rPr lang="en-US" dirty="0" smtClean="0"/>
              <a:t> </a:t>
            </a:r>
            <a:r>
              <a:rPr lang="en-US" dirty="0"/>
              <a:t>JS, Smith Rogers A, Rosenfeld WD, et al. Guidelines for adolescent health research. A position paper of the Society for Adolescent Medicine. </a:t>
            </a:r>
            <a:r>
              <a:rPr lang="en-US" i="1" dirty="0"/>
              <a:t>J. </a:t>
            </a:r>
            <a:r>
              <a:rPr lang="en-US" i="1" dirty="0" err="1"/>
              <a:t>Adolesc</a:t>
            </a:r>
            <a:r>
              <a:rPr lang="en-US" i="1" dirty="0"/>
              <a:t>. Health. 2003;33:396-409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Fendrich </a:t>
            </a:r>
            <a:r>
              <a:rPr lang="en-US" dirty="0"/>
              <a:t>M, </a:t>
            </a:r>
            <a:r>
              <a:rPr lang="en-US" dirty="0" err="1"/>
              <a:t>Lippert</a:t>
            </a:r>
            <a:r>
              <a:rPr lang="en-US" dirty="0"/>
              <a:t> AM, Johnson TP. Respondent reactions to sensitive questions. </a:t>
            </a:r>
            <a:r>
              <a:rPr lang="en-US" i="1" dirty="0"/>
              <a:t>Journal of Empirical Research on Human Research Ethics. 2007;2:31-37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Jacomb</a:t>
            </a:r>
            <a:r>
              <a:rPr lang="en-US" dirty="0" smtClean="0"/>
              <a:t> </a:t>
            </a:r>
            <a:r>
              <a:rPr lang="en-US" dirty="0"/>
              <a:t>PA, </a:t>
            </a:r>
            <a:r>
              <a:rPr lang="en-US" dirty="0" err="1"/>
              <a:t>Jorm</a:t>
            </a:r>
            <a:r>
              <a:rPr lang="en-US" dirty="0"/>
              <a:t> AF, Rodgers B, </a:t>
            </a:r>
            <a:r>
              <a:rPr lang="en-US" dirty="0" err="1"/>
              <a:t>Korten</a:t>
            </a:r>
            <a:r>
              <a:rPr lang="en-US" dirty="0"/>
              <a:t> AE, Henderson AS, Christensen H. Emotional response of participants to a mental health survey. </a:t>
            </a:r>
            <a:r>
              <a:rPr lang="en-US" i="1" dirty="0"/>
              <a:t>Soc. Psychiatry </a:t>
            </a:r>
            <a:r>
              <a:rPr lang="en-US" i="1" dirty="0" err="1"/>
              <a:t>Psychiatr</a:t>
            </a:r>
            <a:r>
              <a:rPr lang="en-US" i="1" dirty="0"/>
              <a:t>. </a:t>
            </a:r>
            <a:r>
              <a:rPr lang="en-US" i="1" dirty="0" err="1"/>
              <a:t>Epidemiol</a:t>
            </a:r>
            <a:r>
              <a:rPr lang="en-US" i="1" dirty="0"/>
              <a:t>. 1999;34:80-84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Langhinrichsen-Rohling</a:t>
            </a:r>
            <a:r>
              <a:rPr lang="en-US" dirty="0" smtClean="0"/>
              <a:t> </a:t>
            </a:r>
            <a:r>
              <a:rPr lang="en-US" dirty="0"/>
              <a:t>J, </a:t>
            </a:r>
            <a:r>
              <a:rPr lang="en-US" dirty="0" err="1"/>
              <a:t>Arata</a:t>
            </a:r>
            <a:r>
              <a:rPr lang="en-US" dirty="0"/>
              <a:t> C, O'Brien N, Bowers D, </a:t>
            </a:r>
            <a:r>
              <a:rPr lang="en-US" dirty="0" err="1"/>
              <a:t>Klibert</a:t>
            </a:r>
            <a:r>
              <a:rPr lang="en-US" dirty="0"/>
              <a:t> J. Sensitive research with adolescents: just how upsetting are self-report surveys anyway? </a:t>
            </a:r>
            <a:r>
              <a:rPr lang="en-US" i="1" dirty="0"/>
              <a:t>Violence </a:t>
            </a:r>
            <a:r>
              <a:rPr lang="en-US" i="1" dirty="0" err="1"/>
              <a:t>Vict</a:t>
            </a:r>
            <a:r>
              <a:rPr lang="en-US" i="1" dirty="0"/>
              <a:t>. 2006;21:425-444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Jewkes</a:t>
            </a:r>
            <a:r>
              <a:rPr lang="en-US" dirty="0" smtClean="0"/>
              <a:t> </a:t>
            </a:r>
            <a:r>
              <a:rPr lang="en-US" dirty="0"/>
              <a:t>R, </a:t>
            </a:r>
            <a:r>
              <a:rPr lang="en-US" dirty="0" err="1"/>
              <a:t>Sikweyiya</a:t>
            </a:r>
            <a:r>
              <a:rPr lang="en-US" dirty="0"/>
              <a:t> Y, </a:t>
            </a:r>
            <a:r>
              <a:rPr lang="en-US" dirty="0" err="1"/>
              <a:t>Nduna</a:t>
            </a:r>
            <a:r>
              <a:rPr lang="en-US" dirty="0"/>
              <a:t> M, </a:t>
            </a:r>
            <a:r>
              <a:rPr lang="en-US" dirty="0" err="1"/>
              <a:t>Shai</a:t>
            </a:r>
            <a:r>
              <a:rPr lang="en-US" dirty="0"/>
              <a:t> NJ, </a:t>
            </a:r>
            <a:r>
              <a:rPr lang="en-US" dirty="0" err="1"/>
              <a:t>Dunkle</a:t>
            </a:r>
            <a:r>
              <a:rPr lang="en-US" dirty="0"/>
              <a:t> K. Motivations for, and perceptions and experiences of participating in, a cluster </a:t>
            </a:r>
            <a:r>
              <a:rPr lang="en-US" dirty="0" err="1"/>
              <a:t>randomised</a:t>
            </a:r>
            <a:r>
              <a:rPr lang="en-US" dirty="0"/>
              <a:t> controlled trial of a HIV-</a:t>
            </a:r>
            <a:r>
              <a:rPr lang="en-US" dirty="0" err="1"/>
              <a:t>behavioural</a:t>
            </a:r>
            <a:r>
              <a:rPr lang="en-US" dirty="0"/>
              <a:t> intervention in rural South Africa. </a:t>
            </a:r>
            <a:r>
              <a:rPr lang="en-US" i="1" dirty="0"/>
              <a:t>Cult. Health Sex. 2012;14:1167-1182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Kuyper</a:t>
            </a:r>
            <a:r>
              <a:rPr lang="en-US" dirty="0" smtClean="0"/>
              <a:t> </a:t>
            </a:r>
            <a:r>
              <a:rPr lang="en-US" dirty="0"/>
              <a:t>L, de Wit J, Adam P, </a:t>
            </a:r>
            <a:r>
              <a:rPr lang="en-US" dirty="0" err="1"/>
              <a:t>Woertman</a:t>
            </a:r>
            <a:r>
              <a:rPr lang="en-US" dirty="0"/>
              <a:t> L. Doing more good than harm? The effects of participation in sex research on young people in the Netherlands. </a:t>
            </a:r>
            <a:r>
              <a:rPr lang="en-US" i="1" dirty="0"/>
              <a:t>Arch. Sex. </a:t>
            </a:r>
            <a:r>
              <a:rPr lang="en-US" i="1" dirty="0" err="1"/>
              <a:t>Behav</a:t>
            </a:r>
            <a:r>
              <a:rPr lang="en-US" i="1" dirty="0"/>
              <a:t>. 2012;41:497-506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Wendler</a:t>
            </a:r>
            <a:r>
              <a:rPr lang="en-US" dirty="0" smtClean="0"/>
              <a:t> </a:t>
            </a:r>
            <a:r>
              <a:rPr lang="en-US" dirty="0"/>
              <a:t>D, </a:t>
            </a:r>
            <a:r>
              <a:rPr lang="en-US" dirty="0" err="1"/>
              <a:t>Belsky</a:t>
            </a:r>
            <a:r>
              <a:rPr lang="en-US" dirty="0"/>
              <a:t> L, Thompson KM, Emanuel EJ. Quantifying the federal minimal risk standard: Implications for pediatric research without a prospect of direct benefit. </a:t>
            </a:r>
            <a:r>
              <a:rPr lang="en-US" i="1" dirty="0"/>
              <a:t>JAMA. 2005;294:826-832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Secretary’s </a:t>
            </a:r>
            <a:r>
              <a:rPr lang="en-US" dirty="0"/>
              <a:t>Advisory Committee for Human Research Protections (SACHRP). Meeting presentations and reports from April 18–19; November 1. 2005; http://www.hhs.gov/ohrp/archive/sachrp/index.html.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Need for research on “risky” and “sensitive” behaviors with youth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Need for research with youth populations that </a:t>
            </a:r>
            <a:r>
              <a:rPr lang="en-US" strike="sngStrike" dirty="0" smtClean="0"/>
              <a:t>are vulnerable</a:t>
            </a:r>
            <a:r>
              <a:rPr lang="en-US" dirty="0" smtClean="0"/>
              <a:t> experience health disparities. </a:t>
            </a:r>
          </a:p>
          <a:p>
            <a:pPr lvl="1"/>
            <a:r>
              <a:rPr lang="en-US" dirty="0" smtClean="0"/>
              <a:t>Implications of avoiding such research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are the risks (and benefits) associated with this social and behavioral research?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 this research minimal risk as currently (un)defined.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Case study of Project Q2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5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for research on “risky</a:t>
            </a:r>
            <a:r>
              <a:rPr lang="en-US" dirty="0"/>
              <a:t>” and “sensitive” behaviors with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Adolescent health risk behaviors, specifically substance use, conduct problems, and sexual risk-taking, are primary contributors to direct and indirect causes of morbidity and </a:t>
            </a:r>
            <a:r>
              <a:rPr lang="en-US" sz="2800" dirty="0" smtClean="0"/>
              <a:t>mortality</a:t>
            </a:r>
            <a:r>
              <a:rPr lang="en-US" sz="2800" baseline="30000" dirty="0" smtClean="0"/>
              <a:t>[1-3]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6" name="Picture 3" descr="C:\Users\fan9\Desktop\msm slides\Slid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267209" cy="320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fan9\Desktop\msm slides\Slid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2" y="3657600"/>
            <a:ext cx="426744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avoiding research on risky behaviors among youth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74 CDC endorsed evidence-based HIV prevention programs (including 17 for youth), there are none for adolescent MSM and only one “good-evidence” behavioral intervention for emerging adult </a:t>
            </a:r>
            <a:r>
              <a:rPr lang="en-US" dirty="0" smtClean="0"/>
              <a:t>MSM</a:t>
            </a:r>
            <a:r>
              <a:rPr lang="en-US" baseline="30000" dirty="0" smtClean="0"/>
              <a:t>[4,5]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Most prevention funders require evidence of program effectiveness; </a:t>
            </a:r>
            <a:r>
              <a:rPr lang="en-US" dirty="0"/>
              <a:t>the absence of </a:t>
            </a:r>
            <a:r>
              <a:rPr lang="en-US" dirty="0" smtClean="0"/>
              <a:t>such research </a:t>
            </a:r>
            <a:r>
              <a:rPr lang="en-US" dirty="0"/>
              <a:t>on adolescent MSM effectively </a:t>
            </a:r>
            <a:r>
              <a:rPr lang="en-US" dirty="0" smtClean="0"/>
              <a:t> eliminates major sources </a:t>
            </a:r>
            <a:r>
              <a:rPr lang="en-US" dirty="0"/>
              <a:t>of programmatic funding for this high risk </a:t>
            </a:r>
            <a:r>
              <a:rPr lang="en-US" dirty="0" smtClean="0"/>
              <a:t>group.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Researchers shy away from research on adolescent MSM because of the belief (experience) that they could not receive IRB approval. IRB decisions are often motivated by value-laden concepts absent supportive evidence.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are the risks in social and behavioral research with youth in this area?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Society for Adolescent Medicine (SAM)</a:t>
            </a:r>
            <a:r>
              <a:rPr lang="en-US" baseline="30000" dirty="0" smtClean="0"/>
              <a:t>[6]</a:t>
            </a:r>
            <a:r>
              <a:rPr lang="en-US" dirty="0" smtClean="0"/>
              <a:t> reviewed the literature in this area and concluded the primary risks are:</a:t>
            </a:r>
          </a:p>
          <a:p>
            <a:pPr lvl="1"/>
            <a:r>
              <a:rPr lang="en-US" dirty="0" smtClean="0"/>
              <a:t>Promoting or inducing unhealthy behavior (e.g., initiating sex after answering a survey of sexual behavior) is sometimes raised as a potential risk, but the SAM review of the literature dismissed this notion. </a:t>
            </a:r>
          </a:p>
          <a:p>
            <a:pPr lvl="1"/>
            <a:r>
              <a:rPr lang="en-US" dirty="0" smtClean="0"/>
              <a:t>Loss of privacy or confidentiality (ANPRM data security rules address this).</a:t>
            </a:r>
          </a:p>
          <a:p>
            <a:pPr lvl="1"/>
            <a:r>
              <a:rPr lang="en-US" dirty="0" smtClean="0"/>
              <a:t>Negative psychological reaction to participation.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Sometimes used by IRBs </a:t>
            </a:r>
            <a:r>
              <a:rPr lang="en-US" smtClean="0"/>
              <a:t>as </a:t>
            </a:r>
            <a:r>
              <a:rPr lang="en-US" smtClean="0"/>
              <a:t>rationale </a:t>
            </a:r>
            <a:r>
              <a:rPr lang="en-US" dirty="0" smtClean="0"/>
              <a:t>for study to be deemed greater than minimal risk.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895600"/>
            <a:ext cx="56358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will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asking you personal questions about your sex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life, mental and emotional health, any alcohol or drugs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you may have used, and potentially criminal behavior.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Although this information is confidential,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of these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issues could make you feel uneasy or embarrassed.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If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questions you do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want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answer, you do not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have to do so. You can stop taking part at any time. 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staff member will be available if you want to talk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anything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comes up during the interview.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will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 refer you to counseling services if you want.</a:t>
            </a:r>
          </a:p>
        </p:txBody>
      </p:sp>
    </p:spTree>
    <p:extLst>
      <p:ext uri="{BB962C8B-B14F-4D97-AF65-F5344CB8AC3E}">
        <p14:creationId xmlns:p14="http://schemas.microsoft.com/office/powerpoint/2010/main" val="30609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are the risks of a negative psychological reaction to social and behavioral research?</a:t>
            </a:r>
            <a:endParaRPr lang="en-US" sz="3200" dirty="0"/>
          </a:p>
        </p:txBody>
      </p:sp>
      <p:pic>
        <p:nvPicPr>
          <p:cNvPr id="2050" name="Picture 2" descr="http://link.springer.com/article/10.1007%2Fs10508-011-9745-1/lookinside/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257800" cy="69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2175"/>
          </a:xfrm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Funding: American Foundation for Suicide Prevention (waves 1-4), William T Gran Foundation (waves 4, 5, 6), David Bohnett Foundation (wave 5), NIMH (males: waves 7, 8), Northwestern (females waves 7, 8). </a:t>
            </a:r>
            <a:br>
              <a:rPr lang="en-US" dirty="0" smtClean="0"/>
            </a:b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Aim: To understand factors that increase risk for mental health problems, substance use, and HIV among LGBT youth. Increase understanding of the development of sexual orientation. </a:t>
            </a:r>
            <a:br>
              <a:rPr lang="en-US" dirty="0" smtClean="0"/>
            </a:b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Longitudinal (8 waves over 4 years) with CASI self-report and structured psychiatric interviews.  </a:t>
            </a:r>
            <a:br>
              <a:rPr lang="en-US" dirty="0" smtClean="0"/>
            </a:b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Target sample 250 in age range 16-20 at baseline</a:t>
            </a:r>
            <a:br>
              <a:rPr lang="en-US" dirty="0" smtClean="0"/>
            </a:br>
            <a:endParaRPr lang="en-US" u="sng" dirty="0" smtClean="0"/>
          </a:p>
          <a:p>
            <a:pPr marL="64008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3074" name="Picture 2" descr="S:\Research\Projects\IMPACT\Administrative\Design\Logos\Project Q2\q2_blue_300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76200"/>
            <a:ext cx="5211763" cy="136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participants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Q2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wave interview asked, </a:t>
            </a:r>
            <a:r>
              <a:rPr lang="en-US" sz="2800" dirty="0"/>
              <a:t>‘‘We are trying to understand what it is like </a:t>
            </a:r>
            <a:r>
              <a:rPr lang="en-US" sz="2800" dirty="0" smtClean="0"/>
              <a:t>to participate </a:t>
            </a:r>
            <a:r>
              <a:rPr lang="en-US" sz="2800" dirty="0"/>
              <a:t>in one of our research studies. How did you </a:t>
            </a:r>
            <a:r>
              <a:rPr lang="en-US" sz="2800" dirty="0" smtClean="0"/>
              <a:t>feel answering </a:t>
            </a:r>
            <a:r>
              <a:rPr lang="en-US" sz="2800" dirty="0"/>
              <a:t>the questions about</a:t>
            </a:r>
            <a:r>
              <a:rPr lang="en-US" sz="2800" dirty="0" smtClean="0"/>
              <a:t>…”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6248400" cy="333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3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ACT 2012-FS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IMPACT 2012-FSM</Template>
  <TotalTime>498</TotalTime>
  <Words>1720</Words>
  <Application>Microsoft Office PowerPoint</Application>
  <PresentationFormat>On-screen Show (4:3)</PresentationFormat>
  <Paragraphs>197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IMPACT 2012-FSM</vt:lpstr>
      <vt:lpstr>Risks and Harm: In the context of sexuality and health research with LGBT youth</vt:lpstr>
      <vt:lpstr>Overview</vt:lpstr>
      <vt:lpstr>Need for research on “risky” and “sensitive” behaviors with youth</vt:lpstr>
      <vt:lpstr>Implications of avoiding research on risky behaviors among youth </vt:lpstr>
      <vt:lpstr>What are the risks in social and behavioral research with youth in this area?</vt:lpstr>
      <vt:lpstr>Psychological Risks</vt:lpstr>
      <vt:lpstr>What are the risks of a negative psychological reaction to social and behavioral research?</vt:lpstr>
      <vt:lpstr>PowerPoint Presentation</vt:lpstr>
      <vt:lpstr>What is the participants experience?</vt:lpstr>
      <vt:lpstr>Consistently low reports of distress</vt:lpstr>
      <vt:lpstr>Is this research minimal risk? </vt:lpstr>
      <vt:lpstr>Minimal Risk </vt:lpstr>
      <vt:lpstr>Problems applying minimal risk standards to research with youth</vt:lpstr>
      <vt:lpstr>Benefits of research participation</vt:lpstr>
      <vt:lpstr>Benefits of Research Participation</vt:lpstr>
      <vt:lpstr>Thank you funders and project staff! 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and Harm: In the context of sexuality and health research with LGBT youth</dc:title>
  <dc:creator>Mustanski, Brian</dc:creator>
  <cp:lastModifiedBy>The National Academies</cp:lastModifiedBy>
  <cp:revision>19</cp:revision>
  <dcterms:created xsi:type="dcterms:W3CDTF">2013-03-19T17:26:02Z</dcterms:created>
  <dcterms:modified xsi:type="dcterms:W3CDTF">2013-03-21T12:51:38Z</dcterms:modified>
</cp:coreProperties>
</file>