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269" r:id="rId4"/>
    <p:sldId id="268" r:id="rId5"/>
    <p:sldId id="272" r:id="rId6"/>
    <p:sldId id="264" r:id="rId7"/>
    <p:sldId id="275" r:id="rId8"/>
    <p:sldId id="267" r:id="rId9"/>
    <p:sldId id="265" r:id="rId10"/>
    <p:sldId id="273" r:id="rId11"/>
    <p:sldId id="276" r:id="rId12"/>
    <p:sldId id="270" r:id="rId13"/>
    <p:sldId id="271" r:id="rId14"/>
    <p:sldId id="274" r:id="rId15"/>
    <p:sldId id="277" r:id="rId16"/>
    <p:sldId id="278" r:id="rId17"/>
    <p:sldId id="280" r:id="rId18"/>
    <p:sldId id="279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67" autoAdjust="0"/>
  </p:normalViewPr>
  <p:slideViewPr>
    <p:cSldViewPr>
      <p:cViewPr>
        <p:scale>
          <a:sx n="68" d="100"/>
          <a:sy n="68" d="100"/>
        </p:scale>
        <p:origin x="-57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94A2C-B5AD-4348-9147-93A1200712A1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377DE-20AD-4702-97B4-701B5B227B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176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4028-F5C2-43F3-895F-AD236851D05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77DE-20AD-4702-97B4-701B5B227B5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791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Leave</a:t>
            </a:r>
            <a:r>
              <a:rPr lang="en-US" baseline="0" dirty="0" smtClean="0"/>
              <a:t> to last; covered well in </a:t>
            </a:r>
            <a:r>
              <a:rPr lang="en-US" baseline="0" dirty="0" err="1" smtClean="0"/>
              <a:t>Roxane’s</a:t>
            </a:r>
            <a:r>
              <a:rPr lang="en-US" baseline="0" dirty="0" smtClean="0"/>
              <a:t> and Celia’s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77DE-20AD-4702-97B4-701B5B227B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91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4028-F5C2-43F3-895F-AD236851D0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77DE-20AD-4702-97B4-701B5B227B5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19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4028-F5C2-43F3-895F-AD236851D05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4028-F5C2-43F3-895F-AD236851D05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77DE-20AD-4702-97B4-701B5B227B5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33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77DE-20AD-4702-97B4-701B5B227B5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9373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77DE-20AD-4702-97B4-701B5B227B5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279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wmf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 descr=" SEAL3.jpg                                                      00006BACMac OS X                       B94893B7: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3799" name="Picture 7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33800" name="Picture 8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52400" y="6172200"/>
            <a:ext cx="851829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Psychology Department, Neuroscience &amp; Behavior Program, Center for Research on Families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0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26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25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60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3188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6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5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54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59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0983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370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73" name="Picture 49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1074" name="Picture 50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493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7620000" cy="39624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Consent Processes for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Longitudinal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Research with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‘Rich” Behavioral &amp; Biospecimen Data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from Multiple Family Members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Workshop on Proposed Revisions to the Common Rule in Relation to the Behavioral and Social Sciences</a:t>
            </a:r>
          </a:p>
          <a:p>
            <a:r>
              <a:rPr lang="en-US" sz="2000" dirty="0" smtClean="0">
                <a:latin typeface="Arial" pitchFamily="34" charset="0"/>
                <a:ea typeface="Kozuka Mincho Pro H" pitchFamily="18" charset="-128"/>
                <a:cs typeface="Arial" pitchFamily="34" charset="0"/>
              </a:rPr>
              <a:t>National Research Council</a:t>
            </a:r>
          </a:p>
          <a:p>
            <a:r>
              <a:rPr lang="en-US" sz="2000" dirty="0" smtClean="0">
                <a:latin typeface="Arial" pitchFamily="34" charset="0"/>
                <a:ea typeface="Kozuka Mincho Pro H" pitchFamily="18" charset="-128"/>
                <a:cs typeface="Arial" pitchFamily="34" charset="0"/>
              </a:rPr>
              <a:t>Board on Behavioral, Cognitive, and Sensory Sciences</a:t>
            </a:r>
          </a:p>
          <a:p>
            <a:r>
              <a:rPr lang="en-US" sz="2000" dirty="0">
                <a:latin typeface="Arial" pitchFamily="34" charset="0"/>
                <a:ea typeface="Kozuka Mincho Pro H" pitchFamily="18" charset="-128"/>
                <a:cs typeface="Arial" pitchFamily="34" charset="0"/>
              </a:rPr>
              <a:t>March 21, </a:t>
            </a:r>
            <a:r>
              <a:rPr lang="en-US" sz="2000" dirty="0" smtClean="0">
                <a:latin typeface="Arial" pitchFamily="34" charset="0"/>
                <a:ea typeface="Kozuka Mincho Pro H" pitchFamily="18" charset="-128"/>
                <a:cs typeface="Arial" pitchFamily="34" charset="0"/>
              </a:rPr>
              <a:t>2013</a:t>
            </a:r>
          </a:p>
          <a:p>
            <a:endParaRPr lang="en-US" sz="1800" dirty="0" smtClean="0">
              <a:latin typeface="Kozuka Mincho Pro H" pitchFamily="18" charset="-128"/>
              <a:ea typeface="Kozuka Mincho Pro H" pitchFamily="18" charset="-128"/>
            </a:endParaRPr>
          </a:p>
          <a:p>
            <a:r>
              <a:rPr lang="en-US" sz="2000" dirty="0" smtClean="0">
                <a:latin typeface="Arial" pitchFamily="34" charset="0"/>
                <a:ea typeface="Kozuka Mincho Pro H" pitchFamily="18" charset="-128"/>
                <a:cs typeface="Arial" pitchFamily="34" charset="0"/>
              </a:rPr>
              <a:t>Sally I. Powers</a:t>
            </a:r>
          </a:p>
          <a:p>
            <a:r>
              <a:rPr lang="en-US" sz="2000" dirty="0" smtClean="0">
                <a:latin typeface="Arial" pitchFamily="34" charset="0"/>
                <a:ea typeface="Kozuka Mincho Pro H" pitchFamily="18" charset="-128"/>
                <a:cs typeface="Arial" pitchFamily="34" charset="0"/>
              </a:rPr>
              <a:t>powers@psych.umass.edu</a:t>
            </a:r>
          </a:p>
          <a:p>
            <a:endParaRPr lang="en-US" sz="2000" dirty="0" smtClean="0">
              <a:latin typeface="Arial" pitchFamily="34" charset="0"/>
              <a:ea typeface="Kozuka Mincho Pro H" pitchFamily="18" charset="-128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20134"/>
            <a:ext cx="4875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RESEARCH ON FAMILIES</a:t>
            </a:r>
          </a:p>
          <a:p>
            <a:pPr algn="ctr"/>
            <a:r>
              <a:rPr lang="en-US" sz="1200" dirty="0" smtClean="0"/>
              <a:t>SALLY I. POWERS, DIRECTOR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474483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RICH 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BIOSPECIMEN DATA: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87" y="1219200"/>
            <a:ext cx="902911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225425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What are the changes being considered for new uses of existing biospecimens?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Current: de-identified biospecimens may be used without re-consent; identified biospecimens require re-consent or prior consent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Proposed: Prior consent required whether de-identified or not, but consent is for ‘open-ended’ use.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38138" indent="-169863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How might the changes affect my research?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All longitudinal research is identifiable by its nature.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receive prior consent for broad areas of testing, rather than completely ‘open-ended’ use.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Some 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articipants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concerned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about open-ended use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Regardless of participants’ concern, we can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assume that all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biospecimens may become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identifiable in the future.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5240"/>
            <a:ext cx="48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</p:spTree>
    <p:extLst>
      <p:ext uri="{BB962C8B-B14F-4D97-AF65-F5344CB8AC3E}">
        <p14:creationId xmlns:p14="http://schemas.microsoft.com/office/powerpoint/2010/main" xmlns="" val="33647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RICH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BEHAVIORAL DATA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99159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Proposed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changes to the Common Rule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address issues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with biospecimen data, but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should I suggest that we should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consider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rich behavioral (videotaped)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data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similarly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behavioral data is not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considered and we have no guidelines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proper consenting for future use,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IRB decisions will vary widely from site to site 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whether re-consent is necessary.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5240"/>
            <a:ext cx="48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</p:spTree>
    <p:extLst>
      <p:ext uri="{BB962C8B-B14F-4D97-AF65-F5344CB8AC3E}">
        <p14:creationId xmlns:p14="http://schemas.microsoft.com/office/powerpoint/2010/main" xmlns="" val="26562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RICH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BEHAVIORAL DATA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CONFLICT VIDEOS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046120" cy="317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1295400"/>
            <a:ext cx="335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Multiple behavioral coding schemes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Original coding: submission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Later coding to contrast with a different sample: secure base (attachment behaviors)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950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RICH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BEHAVIORAL DATA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CONFLICT VIDEOS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944928" cy="33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0500" y="1484477"/>
            <a:ext cx="2451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Working with computer scientists to amplify minute color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changes, allowing us to analyze cardiovascular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stress reactions to family conflict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469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RICH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BEHAVIORAL DATA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244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 proposed changes for biospecimens work for rich (videotaped) behavioral data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Current: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314450" lvl="2" indent="-4572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Identified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biospecimens require re-consent or prior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consent for future use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314450" lvl="2" indent="-457200"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there a consistent common rule for video data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Proposed: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314450" lvl="2" indent="-4572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Biospecimens will require 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rior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consent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whether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de-identified or not, but consent is for ‘open-ended’ use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suggest that this standard is acceptable for video data, but not biospecimen data.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5240"/>
            <a:ext cx="48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</p:spTree>
    <p:extLst>
      <p:ext uri="{BB962C8B-B14F-4D97-AF65-F5344CB8AC3E}">
        <p14:creationId xmlns:p14="http://schemas.microsoft.com/office/powerpoint/2010/main" xmlns="" val="7806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Consent Issues Relevant to </a:t>
            </a:r>
            <a:r>
              <a:rPr lang="en-US" sz="3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Type of Data</a:t>
            </a:r>
            <a:endParaRPr lang="en-US" sz="3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41227"/>
            <a:ext cx="9067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“Rich” 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data with unknown possibilities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Biospecimen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Behavioral</a:t>
            </a:r>
          </a:p>
          <a:p>
            <a:pPr lvl="2"/>
            <a:endParaRPr lang="en-US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Interdependent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data involving </a:t>
            </a: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individuals in 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relationships</a:t>
            </a:r>
            <a:endParaRPr lang="en-US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Longitudinal</a:t>
            </a: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follow-up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Risk research: </a:t>
            </a:r>
            <a:r>
              <a:rPr lang="en-US" sz="2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mental health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data</a:t>
            </a:r>
            <a:r>
              <a:rPr lang="en-US" sz="2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ranging from subclinical to clinical severity; </a:t>
            </a:r>
            <a:r>
              <a:rPr lang="en-US" sz="2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social &amp; physical development</a:t>
            </a: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data</a:t>
            </a:r>
          </a:p>
          <a:p>
            <a:endParaRPr lang="en-US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8580" y="0"/>
            <a:ext cx="5189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</p:spTree>
    <p:extLst>
      <p:ext uri="{BB962C8B-B14F-4D97-AF65-F5344CB8AC3E}">
        <p14:creationId xmlns:p14="http://schemas.microsoft.com/office/powerpoint/2010/main" xmlns="" val="33674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INTERDEPENDENT LONGITUDINAL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244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proposed changes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address longitudinal follow-up of rich, interdependent relationship data?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Clear: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re-consent is necessary for new data from original participant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Unclear: IRBs differ on whether investigators can re-contact participants for new study, using contact info from original study</a:t>
            </a:r>
          </a:p>
          <a:p>
            <a:pPr lvl="2"/>
            <a:r>
              <a:rPr lang="en-US" sz="2400" dirty="0" smtClean="0">
                <a:latin typeface="Arial" pitchFamily="34" charset="0"/>
                <a:cs typeface="Arial" pitchFamily="34" charset="0"/>
              </a:rPr>
              <a:t>We obtain consent in our original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studies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 follow-up through multiple contact sources (specific friends, parents, online sources)</a:t>
            </a:r>
          </a:p>
          <a:p>
            <a:pPr marL="806450" lvl="2" indent="-342900"/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Special case of interdependent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15240"/>
            <a:ext cx="48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</p:spTree>
    <p:extLst>
      <p:ext uri="{BB962C8B-B14F-4D97-AF65-F5344CB8AC3E}">
        <p14:creationId xmlns:p14="http://schemas.microsoft.com/office/powerpoint/2010/main" xmlns="" val="13060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Consent Issues Relevant to </a:t>
            </a:r>
            <a:r>
              <a:rPr lang="en-US" sz="3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Type of Data</a:t>
            </a:r>
            <a:endParaRPr lang="en-US" sz="3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41227"/>
            <a:ext cx="9067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“Rich” 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data with unknown possibilities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Biospecimen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Behavioral</a:t>
            </a:r>
          </a:p>
          <a:p>
            <a:pPr lvl="2"/>
            <a:endParaRPr lang="en-US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Interdependent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data involving </a:t>
            </a: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individuals in 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relationships</a:t>
            </a:r>
            <a:endParaRPr lang="en-US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Longitudinal</a:t>
            </a: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follow-up</a:t>
            </a:r>
          </a:p>
          <a:p>
            <a:endParaRPr lang="en-US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Risk research:</a:t>
            </a: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mental health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data</a:t>
            </a:r>
            <a:r>
              <a:rPr lang="en-US" sz="2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ranging from subclinical </a:t>
            </a: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clinical severity; </a:t>
            </a:r>
            <a:r>
              <a:rPr lang="en-US" sz="2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social &amp; physical development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en-US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8580" y="0"/>
            <a:ext cx="5189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</p:spTree>
    <p:extLst>
      <p:ext uri="{BB962C8B-B14F-4D97-AF65-F5344CB8AC3E}">
        <p14:creationId xmlns:p14="http://schemas.microsoft.com/office/powerpoint/2010/main" xmlns="" val="29093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MENTAL, SOCIAL &amp; PHYSICAL 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648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 life is somewhat uncomfortable.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919163"/>
            <a:r>
              <a:rPr lang="en-US" dirty="0" smtClean="0">
                <a:latin typeface="Arial" pitchFamily="34" charset="0"/>
                <a:cs typeface="Arial" pitchFamily="34" charset="0"/>
              </a:rPr>
              <a:t>Mental health symptoms</a:t>
            </a:r>
          </a:p>
          <a:p>
            <a:pPr marL="919163"/>
            <a:r>
              <a:rPr lang="en-US" dirty="0" smtClean="0">
                <a:latin typeface="Arial" pitchFamily="34" charset="0"/>
                <a:cs typeface="Arial" pitchFamily="34" charset="0"/>
              </a:rPr>
              <a:t>Stressful life experiences</a:t>
            </a:r>
          </a:p>
          <a:p>
            <a:pPr marL="919163"/>
            <a:r>
              <a:rPr lang="en-US" dirty="0" smtClean="0">
                <a:latin typeface="Arial" pitchFamily="34" charset="0"/>
                <a:cs typeface="Arial" pitchFamily="34" charset="0"/>
              </a:rPr>
              <a:t>Adolescent social activities</a:t>
            </a:r>
          </a:p>
          <a:p>
            <a:pPr marL="919163"/>
            <a:r>
              <a:rPr lang="en-US" dirty="0" smtClean="0">
                <a:latin typeface="Arial" pitchFamily="34" charset="0"/>
                <a:cs typeface="Arial" pitchFamily="34" charset="0"/>
              </a:rPr>
              <a:t>Adolescent pubertal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changes</a:t>
            </a:r>
          </a:p>
          <a:p>
            <a:pPr marL="919163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Current ‘warnings’ are unnecessarily disturbing, limiting potentially beneficial research.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Minimal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risk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5240"/>
            <a:ext cx="48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</p:spTree>
    <p:extLst>
      <p:ext uri="{BB962C8B-B14F-4D97-AF65-F5344CB8AC3E}">
        <p14:creationId xmlns:p14="http://schemas.microsoft.com/office/powerpoint/2010/main" xmlns="" val="9938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Consent Issues Relevant to </a:t>
            </a:r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Special Populations</a:t>
            </a:r>
            <a:endParaRPr lang="en-US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8580" y="0"/>
            <a:ext cx="5189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077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Underage subjects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Future use when child is an adult</a:t>
            </a:r>
            <a:endParaRPr lang="en-US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Longitudinal follow-up when the child is an adult: Harvard Three Generational Study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Adolescents with legal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adult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status: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Prenatal 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depression in teenage mothers; appropriate access to research and parenting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interventions</a:t>
            </a:r>
          </a:p>
          <a:p>
            <a:endParaRPr lang="en-US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Emergent clinical disorders</a:t>
            </a:r>
          </a:p>
          <a:p>
            <a:endParaRPr lang="en-US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75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CONSENT PROCESS &amp; SPECIAL POPULATIONS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9915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My research focus: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&gt; 30 years studying effects of social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stress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emergence and course of depression throughout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childhood, adolescence and adulthood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Primary social stressor: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onflict in families &amp; close relationships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Adolescents (14 – 17 yrs) and parents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Emerging adult (18-19 yrs) dating couples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Newlywed couples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New parents, fetus, infant (0 – 12 mths)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5240"/>
            <a:ext cx="48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</p:spTree>
    <p:extLst>
      <p:ext uri="{BB962C8B-B14F-4D97-AF65-F5344CB8AC3E}">
        <p14:creationId xmlns:p14="http://schemas.microsoft.com/office/powerpoint/2010/main" xmlns="" val="1700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Consent Issues Relevant to </a:t>
            </a:r>
            <a:r>
              <a:rPr lang="en-US" sz="3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Type of Data</a:t>
            </a:r>
            <a:endParaRPr lang="en-US" sz="3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41227"/>
            <a:ext cx="9067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“Rich” 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data with 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limitless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analysis possibilities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Biospecimen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Behavioral</a:t>
            </a:r>
          </a:p>
          <a:p>
            <a:pPr lvl="2"/>
            <a:endParaRPr lang="en-US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Interdependent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data involving </a:t>
            </a: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individuals in 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relationships</a:t>
            </a:r>
            <a:endParaRPr lang="en-US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Longitudinal</a:t>
            </a: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follow-up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Risk research: </a:t>
            </a:r>
            <a:r>
              <a:rPr lang="en-US" sz="2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mental health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data</a:t>
            </a:r>
            <a:r>
              <a:rPr lang="en-US" sz="2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ranging from subclinical to clinical severity; </a:t>
            </a:r>
            <a:r>
              <a:rPr lang="en-US" sz="2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social &amp; physical development</a:t>
            </a:r>
            <a:r>
              <a:rPr lang="en-US" sz="2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data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8580" y="0"/>
            <a:ext cx="5189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</p:spTree>
    <p:extLst>
      <p:ext uri="{BB962C8B-B14F-4D97-AF65-F5344CB8AC3E}">
        <p14:creationId xmlns:p14="http://schemas.microsoft.com/office/powerpoint/2010/main" xmlns="" val="36524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Consent Issues Relevant to </a:t>
            </a:r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Special Populations</a:t>
            </a:r>
            <a:endParaRPr lang="en-US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8580" y="0"/>
            <a:ext cx="5189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077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Underage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subjects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Future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use when adult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Longitudinal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follow-up when adult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Adolescents with legal adult status</a:t>
            </a:r>
            <a:endParaRPr lang="en-US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Emergent clinical 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disorders </a:t>
            </a:r>
          </a:p>
          <a:p>
            <a:endParaRPr lang="en-US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4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RICH DATA:</a:t>
            </a:r>
            <a:endParaRPr lang="en-US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9915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Biospecimen or behavioral data, which can be 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re-coded, re-assayed, or re-tested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 yield new information not proposed in the original study.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Distinct from secondary analysis of large survey datasets, which reanalyze existing coded information.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5240"/>
            <a:ext cx="48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</p:spTree>
    <p:extLst>
      <p:ext uri="{BB962C8B-B14F-4D97-AF65-F5344CB8AC3E}">
        <p14:creationId xmlns:p14="http://schemas.microsoft.com/office/powerpoint/2010/main" xmlns="" val="381768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RICH DATA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SALIVA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BIOSPECIMENS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dana drool 2 cropp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3275786" cy="4495800"/>
          </a:xfrm>
        </p:spPr>
      </p:pic>
      <p:pic>
        <p:nvPicPr>
          <p:cNvPr id="6" name="Picture 5" descr="casey drool 1 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0272" y="1447800"/>
            <a:ext cx="2903728" cy="4490301"/>
          </a:xfrm>
          <a:prstGeom prst="rect">
            <a:avLst/>
          </a:prstGeom>
        </p:spPr>
      </p:pic>
      <p:pic>
        <p:nvPicPr>
          <p:cNvPr id="7" name="Picture 6" descr="casey drool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1447800"/>
            <a:ext cx="3352800" cy="447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38600" y="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</p:spTree>
    <p:extLst>
      <p:ext uri="{BB962C8B-B14F-4D97-AF65-F5344CB8AC3E}">
        <p14:creationId xmlns:p14="http://schemas.microsoft.com/office/powerpoint/2010/main" xmlns="" val="2520466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Saliva sampling throughout  couple conflict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991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5240"/>
            <a:ext cx="48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  <p:pic>
        <p:nvPicPr>
          <p:cNvPr id="1026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680" y="1219200"/>
            <a:ext cx="6513428" cy="49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ally\Pictures\Pictures\Married couples\couple conflict shad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72" y="2170111"/>
            <a:ext cx="2068458" cy="137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16220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Beck et al.,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962400"/>
            <a:ext cx="1993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Interdependent data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2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RICH DATA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HAIR BIOSPECIMENS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97362" y="1951038"/>
            <a:ext cx="4635500" cy="3476625"/>
          </a:xfrm>
        </p:spPr>
      </p:pic>
      <p:sp>
        <p:nvSpPr>
          <p:cNvPr id="3" name="Rectangle 2"/>
          <p:cNvSpPr/>
          <p:nvPr/>
        </p:nvSpPr>
        <p:spPr>
          <a:xfrm>
            <a:off x="3878580" y="0"/>
            <a:ext cx="5189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21920" y="19431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0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2742"/>
            <a:ext cx="9144000" cy="533400"/>
          </a:xfrm>
        </p:spPr>
        <p:txBody>
          <a:bodyPr/>
          <a:lstStyle/>
          <a:p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RICH DATA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CURRENT SALIVA ANALYTES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2321"/>
            <a:ext cx="4572000" cy="47244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17a-Hydroxyporgesterone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Aldosterone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Alpha-Amylase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Androstenedione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Beta-Endorphin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C-Reactive Protein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Chromogranin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Corticotropin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-Releasing Hormone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Cortisol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Cotinine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Dexamethasone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DHEA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DHEA-S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www.salimetrics.com/analytes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1196142"/>
            <a:ext cx="472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DNA analysis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Estradiol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Estriol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Estrone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Interleukin-1 Beta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Interleukin-6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Melatonin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Neopterin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Nerve Growth Factor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Progesterone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Secretory Immunoglobulin 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Serum IGF-1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Testosterone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TNF-a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Total Protein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Transferrin &amp; Blood Cont.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CENTER FOR RESEARCH ON FAMILIES</a:t>
            </a:r>
          </a:p>
        </p:txBody>
      </p:sp>
    </p:spTree>
    <p:extLst>
      <p:ext uri="{BB962C8B-B14F-4D97-AF65-F5344CB8AC3E}">
        <p14:creationId xmlns:p14="http://schemas.microsoft.com/office/powerpoint/2010/main" xmlns="" val="14660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998</Words>
  <Application>Microsoft Office PowerPoint</Application>
  <PresentationFormat>On-screen Show (4:3)</PresentationFormat>
  <Paragraphs>221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Theme1</vt:lpstr>
      <vt:lpstr>Slide 1</vt:lpstr>
      <vt:lpstr>CONSENT PROCESS &amp; SPECIAL POPULATIONS</vt:lpstr>
      <vt:lpstr>Consent Issues Relevant to Type of Data</vt:lpstr>
      <vt:lpstr>Consent Issues Relevant to Special Populations</vt:lpstr>
      <vt:lpstr>  RICH DATA:</vt:lpstr>
      <vt:lpstr>RICH DATA: SALIVA BIOSPECIMENS</vt:lpstr>
      <vt:lpstr>Saliva sampling throughout  couple conflict</vt:lpstr>
      <vt:lpstr>RICH DATA: HAIR BIOSPECIMENS</vt:lpstr>
      <vt:lpstr>RICH DATA: CURRENT SALIVA ANALYTES</vt:lpstr>
      <vt:lpstr>  RICH BIOSPECIMEN DATA:</vt:lpstr>
      <vt:lpstr>  RICH BEHAVIORAL DATA:</vt:lpstr>
      <vt:lpstr>RICH BEHAVIORAL DATA: CONFLICT VIDEOS</vt:lpstr>
      <vt:lpstr>RICH BEHAVIORAL DATA: CONFLICT VIDEOS</vt:lpstr>
      <vt:lpstr>  RICH BEHAVIORAL DATA</vt:lpstr>
      <vt:lpstr>Consent Issues Relevant to Type of Data</vt:lpstr>
      <vt:lpstr>  INTERDEPENDENT LONGITUDINAL DATA</vt:lpstr>
      <vt:lpstr>Consent Issues Relevant to Type of Data</vt:lpstr>
      <vt:lpstr>  MENTAL, SOCIAL &amp; PHYSICAL DATA</vt:lpstr>
      <vt:lpstr>Consent Issues Relevant to Special Populations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</dc:creator>
  <cp:lastModifiedBy>Sally</cp:lastModifiedBy>
  <cp:revision>70</cp:revision>
  <dcterms:created xsi:type="dcterms:W3CDTF">2013-03-18T22:40:40Z</dcterms:created>
  <dcterms:modified xsi:type="dcterms:W3CDTF">2013-03-21T11:58:35Z</dcterms:modified>
</cp:coreProperties>
</file>