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0"/>
  </p:notesMasterIdLst>
  <p:sldIdLst>
    <p:sldId id="256" r:id="rId2"/>
    <p:sldId id="326" r:id="rId3"/>
    <p:sldId id="341" r:id="rId4"/>
    <p:sldId id="342" r:id="rId5"/>
    <p:sldId id="356" r:id="rId6"/>
    <p:sldId id="343" r:id="rId7"/>
    <p:sldId id="344" r:id="rId8"/>
    <p:sldId id="345" r:id="rId9"/>
    <p:sldId id="350" r:id="rId10"/>
    <p:sldId id="347" r:id="rId11"/>
    <p:sldId id="348" r:id="rId12"/>
    <p:sldId id="349" r:id="rId13"/>
    <p:sldId id="351" r:id="rId14"/>
    <p:sldId id="353" r:id="rId15"/>
    <p:sldId id="352" r:id="rId16"/>
    <p:sldId id="354" r:id="rId17"/>
    <p:sldId id="355" r:id="rId18"/>
    <p:sldId id="330" r:id="rId19"/>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CB90"/>
    <a:srgbClr val="FCBF6F"/>
    <a:srgbClr val="F6CE6E"/>
    <a:srgbClr val="F0C96B"/>
    <a:srgbClr val="71ACFF"/>
    <a:srgbClr val="6093DA"/>
    <a:srgbClr val="6992DA"/>
    <a:srgbClr val="4D0408"/>
    <a:srgbClr val="780921"/>
    <a:srgbClr val="D7BD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77" d="100"/>
          <a:sy n="77" d="100"/>
        </p:scale>
        <p:origin x="-194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ea typeface="ＭＳ Ｐゴシック" pitchFamily="-107" charset="-128"/>
                <a:cs typeface="ＭＳ Ｐゴシック" pitchFamily="-107" charset="-128"/>
              </a:defRPr>
            </a:lvl1pPr>
          </a:lstStyle>
          <a:p>
            <a:pPr>
              <a:defRPr/>
            </a:pPr>
            <a:endParaRPr lang="en-US"/>
          </a:p>
        </p:txBody>
      </p:sp>
      <p:sp>
        <p:nvSpPr>
          <p:cNvPr id="4915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ea typeface="ＭＳ Ｐゴシック" pitchFamily="-107" charset="-128"/>
                <a:cs typeface="ＭＳ Ｐゴシック" pitchFamily="-107" charset="-128"/>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915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915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ea typeface="ＭＳ Ｐゴシック" pitchFamily="-107" charset="-128"/>
                <a:cs typeface="ＭＳ Ｐゴシック" pitchFamily="-107" charset="-128"/>
              </a:defRPr>
            </a:lvl1pPr>
          </a:lstStyle>
          <a:p>
            <a:pPr>
              <a:defRPr/>
            </a:pPr>
            <a:endParaRPr lang="en-US"/>
          </a:p>
        </p:txBody>
      </p:sp>
      <p:sp>
        <p:nvSpPr>
          <p:cNvPr id="4915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ea typeface="ＭＳ Ｐゴシック" pitchFamily="-107" charset="-128"/>
                <a:cs typeface="ＭＳ Ｐゴシック" pitchFamily="-107" charset="-128"/>
              </a:defRPr>
            </a:lvl1pPr>
          </a:lstStyle>
          <a:p>
            <a:pPr>
              <a:defRPr/>
            </a:pPr>
            <a:fld id="{6FFA24AE-F370-894B-A329-68FF975A36D4}" type="slidenum">
              <a:rPr lang="en-US"/>
              <a:pPr>
                <a:defRPr/>
              </a:pPr>
              <a:t>‹#›</a:t>
            </a:fld>
            <a:endParaRPr lang="en-US"/>
          </a:p>
        </p:txBody>
      </p:sp>
    </p:spTree>
    <p:extLst>
      <p:ext uri="{BB962C8B-B14F-4D97-AF65-F5344CB8AC3E}">
        <p14:creationId xmlns:p14="http://schemas.microsoft.com/office/powerpoint/2010/main" val="18966899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07"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Arial" pitchFamily="-107" charset="0"/>
        <a:ea typeface="ＭＳ Ｐゴシック" pitchFamily="-107" charset="-128"/>
        <a:cs typeface="+mn-cs"/>
      </a:defRPr>
    </a:lvl2pPr>
    <a:lvl3pPr marL="914400" algn="l" rtl="0" eaLnBrk="0" fontAlgn="base" hangingPunct="0">
      <a:spcBef>
        <a:spcPct val="30000"/>
      </a:spcBef>
      <a:spcAft>
        <a:spcPct val="0"/>
      </a:spcAft>
      <a:defRPr sz="1200" kern="1200">
        <a:solidFill>
          <a:schemeClr val="tx1"/>
        </a:solidFill>
        <a:latin typeface="Arial" pitchFamily="-107" charset="0"/>
        <a:ea typeface="ＭＳ Ｐゴシック" pitchFamily="-107" charset="-128"/>
        <a:cs typeface="+mn-cs"/>
      </a:defRPr>
    </a:lvl3pPr>
    <a:lvl4pPr marL="1371600" algn="l" rtl="0" eaLnBrk="0" fontAlgn="base" hangingPunct="0">
      <a:spcBef>
        <a:spcPct val="30000"/>
      </a:spcBef>
      <a:spcAft>
        <a:spcPct val="0"/>
      </a:spcAft>
      <a:defRPr sz="1200" kern="1200">
        <a:solidFill>
          <a:schemeClr val="tx1"/>
        </a:solidFill>
        <a:latin typeface="Arial" pitchFamily="-107" charset="0"/>
        <a:ea typeface="ＭＳ Ｐゴシック" pitchFamily="-107" charset="-128"/>
        <a:cs typeface="+mn-cs"/>
      </a:defRPr>
    </a:lvl4pPr>
    <a:lvl5pPr marL="1828800" algn="l" rtl="0" eaLnBrk="0" fontAlgn="base" hangingPunct="0">
      <a:spcBef>
        <a:spcPct val="30000"/>
      </a:spcBef>
      <a:spcAft>
        <a:spcPct val="0"/>
      </a:spcAft>
      <a:defRPr sz="1200" kern="1200">
        <a:solidFill>
          <a:schemeClr val="tx1"/>
        </a:solidFill>
        <a:latin typeface="Arial" pitchFamily="-107" charset="0"/>
        <a:ea typeface="ＭＳ Ｐゴシック" pitchFamily="-107"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1710A6E5-8F61-3A41-9CE3-EE2358440D7A}" type="slidenum">
              <a:rPr lang="en-US">
                <a:latin typeface="Arial" charset="0"/>
                <a:ea typeface="ＭＳ Ｐゴシック" charset="-128"/>
                <a:cs typeface="ＭＳ Ｐゴシック" charset="-128"/>
              </a:rPr>
              <a:pPr/>
              <a:t>1</a:t>
            </a:fld>
            <a:endParaRPr lang="en-US">
              <a:latin typeface="Arial" charset="0"/>
              <a:ea typeface="ＭＳ Ｐゴシック" charset="-128"/>
              <a:cs typeface="ＭＳ Ｐゴシック" charset="-128"/>
            </a:endParaRPr>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dirty="0"/>
          </a:p>
          <a:p>
            <a:pPr>
              <a:defRPr/>
            </a:pPr>
            <a:r>
              <a:rPr lang="en-US" dirty="0"/>
              <a:t>C.B. Fisher</a:t>
            </a:r>
            <a:endParaRPr lang="en-US" sz="1400" b="0" dirty="0"/>
          </a:p>
        </p:txBody>
      </p:sp>
      <p:sp>
        <p:nvSpPr>
          <p:cNvPr id="6" name="Slide Number Placeholder 5"/>
          <p:cNvSpPr>
            <a:spLocks noGrp="1"/>
          </p:cNvSpPr>
          <p:nvPr>
            <p:ph type="sldNum" sz="quarter" idx="12"/>
          </p:nvPr>
        </p:nvSpPr>
        <p:spPr/>
        <p:txBody>
          <a:bodyPr/>
          <a:lstStyle>
            <a:lvl1pPr>
              <a:defRPr/>
            </a:lvl1pPr>
          </a:lstStyle>
          <a:p>
            <a:pPr>
              <a:defRPr/>
            </a:pPr>
            <a:fld id="{26F200F6-C2B4-BB45-98A9-32418409FDA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dirty="0"/>
          </a:p>
          <a:p>
            <a:pPr>
              <a:defRPr/>
            </a:pPr>
            <a:r>
              <a:rPr lang="en-US" dirty="0"/>
              <a:t>© C.B. Fisher </a:t>
            </a:r>
            <a:r>
              <a:rPr lang="en-US" i="1" dirty="0"/>
              <a:t>Decoding the Ethics Code: A Practical Guide for Psychologists 2nd Ed 2009 Sage Publications</a:t>
            </a:r>
            <a:endParaRPr lang="en-US" sz="1400" b="0" dirty="0"/>
          </a:p>
        </p:txBody>
      </p:sp>
      <p:sp>
        <p:nvSpPr>
          <p:cNvPr id="6" name="Slide Number Placeholder 5"/>
          <p:cNvSpPr>
            <a:spLocks noGrp="1"/>
          </p:cNvSpPr>
          <p:nvPr>
            <p:ph type="sldNum" sz="quarter" idx="12"/>
          </p:nvPr>
        </p:nvSpPr>
        <p:spPr/>
        <p:txBody>
          <a:bodyPr/>
          <a:lstStyle>
            <a:lvl1pPr>
              <a:defRPr/>
            </a:lvl1pPr>
          </a:lstStyle>
          <a:p>
            <a:pPr>
              <a:defRPr/>
            </a:pPr>
            <a:fld id="{29B5B289-C323-444F-A1C3-4F107C2EADC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914400"/>
            <a:ext cx="1943100" cy="5181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914400"/>
            <a:ext cx="5676900" cy="5181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dirty="0"/>
          </a:p>
          <a:p>
            <a:pPr>
              <a:defRPr/>
            </a:pPr>
            <a:r>
              <a:rPr lang="en-US" dirty="0"/>
              <a:t>© C.B. Fisher </a:t>
            </a:r>
            <a:r>
              <a:rPr lang="en-US" i="1" dirty="0"/>
              <a:t>Decoding the Ethics Code: A Practical Guide for Psychologists 2nd Ed 2009 Sage Publications</a:t>
            </a:r>
            <a:endParaRPr lang="en-US" sz="1400" b="0" dirty="0"/>
          </a:p>
        </p:txBody>
      </p:sp>
      <p:sp>
        <p:nvSpPr>
          <p:cNvPr id="6" name="Slide Number Placeholder 5"/>
          <p:cNvSpPr>
            <a:spLocks noGrp="1"/>
          </p:cNvSpPr>
          <p:nvPr>
            <p:ph type="sldNum" sz="quarter" idx="12"/>
          </p:nvPr>
        </p:nvSpPr>
        <p:spPr/>
        <p:txBody>
          <a:bodyPr/>
          <a:lstStyle>
            <a:lvl1pPr>
              <a:defRPr/>
            </a:lvl1pPr>
          </a:lstStyle>
          <a:p>
            <a:pPr>
              <a:defRPr/>
            </a:pPr>
            <a:fld id="{DC5FFC65-4F05-3047-AB0D-F742A8F5D89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dirty="0"/>
          </a:p>
          <a:p>
            <a:pPr>
              <a:defRPr/>
            </a:pPr>
            <a:r>
              <a:rPr lang="en-US" dirty="0"/>
              <a:t>© C.B. Fisher </a:t>
            </a:r>
            <a:r>
              <a:rPr lang="en-US" i="1" dirty="0"/>
              <a:t>Decoding the Ethics Code: A Practical Guide for Psychologists 2nd Ed 2009 Sage Publications</a:t>
            </a:r>
            <a:endParaRPr lang="en-US" sz="1400" b="0" dirty="0"/>
          </a:p>
        </p:txBody>
      </p:sp>
      <p:sp>
        <p:nvSpPr>
          <p:cNvPr id="6" name="Slide Number Placeholder 5"/>
          <p:cNvSpPr>
            <a:spLocks noGrp="1"/>
          </p:cNvSpPr>
          <p:nvPr>
            <p:ph type="sldNum" sz="quarter" idx="12"/>
          </p:nvPr>
        </p:nvSpPr>
        <p:spPr/>
        <p:txBody>
          <a:bodyPr/>
          <a:lstStyle>
            <a:lvl1pPr>
              <a:defRPr/>
            </a:lvl1pPr>
          </a:lstStyle>
          <a:p>
            <a:pPr>
              <a:defRPr/>
            </a:pPr>
            <a:fld id="{9ED994BC-FB30-B84B-B2E6-3F5EB1C0073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dirty="0"/>
          </a:p>
          <a:p>
            <a:pPr>
              <a:defRPr/>
            </a:pPr>
            <a:r>
              <a:rPr lang="en-US" dirty="0"/>
              <a:t>© C.B. Fisher </a:t>
            </a:r>
            <a:r>
              <a:rPr lang="en-US" i="1" dirty="0"/>
              <a:t>Decoding the Ethics Code: A Practical Guide for Psychologists 2nd Ed 2009 Sage Publications</a:t>
            </a:r>
            <a:endParaRPr lang="en-US" sz="1400" b="0" dirty="0"/>
          </a:p>
        </p:txBody>
      </p:sp>
      <p:sp>
        <p:nvSpPr>
          <p:cNvPr id="6" name="Slide Number Placeholder 5"/>
          <p:cNvSpPr>
            <a:spLocks noGrp="1"/>
          </p:cNvSpPr>
          <p:nvPr>
            <p:ph type="sldNum" sz="quarter" idx="12"/>
          </p:nvPr>
        </p:nvSpPr>
        <p:spPr/>
        <p:txBody>
          <a:bodyPr/>
          <a:lstStyle>
            <a:lvl1pPr>
              <a:defRPr/>
            </a:lvl1pPr>
          </a:lstStyle>
          <a:p>
            <a:pPr>
              <a:defRPr/>
            </a:pPr>
            <a:fld id="{755DFA51-F546-D54A-BFD3-1D291BA514E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dirty="0"/>
          </a:p>
          <a:p>
            <a:pPr>
              <a:defRPr/>
            </a:pPr>
            <a:r>
              <a:rPr lang="en-US" dirty="0"/>
              <a:t>© C.B. Fisher </a:t>
            </a:r>
            <a:r>
              <a:rPr lang="en-US" i="1" dirty="0"/>
              <a:t>Decoding the Ethics Code: A Practical Guide for Psychologists 2nd Ed 2009 Sage Publications</a:t>
            </a:r>
            <a:endParaRPr lang="en-US" sz="1400" b="0" dirty="0"/>
          </a:p>
        </p:txBody>
      </p:sp>
      <p:sp>
        <p:nvSpPr>
          <p:cNvPr id="7" name="Slide Number Placeholder 6"/>
          <p:cNvSpPr>
            <a:spLocks noGrp="1"/>
          </p:cNvSpPr>
          <p:nvPr>
            <p:ph type="sldNum" sz="quarter" idx="12"/>
          </p:nvPr>
        </p:nvSpPr>
        <p:spPr/>
        <p:txBody>
          <a:bodyPr/>
          <a:lstStyle>
            <a:lvl1pPr>
              <a:defRPr/>
            </a:lvl1pPr>
          </a:lstStyle>
          <a:p>
            <a:pPr>
              <a:defRPr/>
            </a:pPr>
            <a:fld id="{46B61669-E232-624B-A36E-40DA1697B46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endParaRPr lang="en-US" dirty="0"/>
          </a:p>
          <a:p>
            <a:pPr>
              <a:defRPr/>
            </a:pPr>
            <a:r>
              <a:rPr lang="en-US" dirty="0"/>
              <a:t>© C.B. Fisher </a:t>
            </a:r>
            <a:r>
              <a:rPr lang="en-US" i="1" dirty="0"/>
              <a:t>Decoding the Ethics Code: A Practical Guide for Psychologists 2nd Ed 2009 Sage Publications</a:t>
            </a:r>
            <a:endParaRPr lang="en-US" sz="1400" b="0" dirty="0"/>
          </a:p>
        </p:txBody>
      </p:sp>
      <p:sp>
        <p:nvSpPr>
          <p:cNvPr id="9" name="Slide Number Placeholder 8"/>
          <p:cNvSpPr>
            <a:spLocks noGrp="1"/>
          </p:cNvSpPr>
          <p:nvPr>
            <p:ph type="sldNum" sz="quarter" idx="12"/>
          </p:nvPr>
        </p:nvSpPr>
        <p:spPr/>
        <p:txBody>
          <a:bodyPr/>
          <a:lstStyle>
            <a:lvl1pPr>
              <a:defRPr/>
            </a:lvl1pPr>
          </a:lstStyle>
          <a:p>
            <a:pPr>
              <a:defRPr/>
            </a:pPr>
            <a:fld id="{07A8F42F-D64D-A640-9F31-C27A7D64E9E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endParaRPr lang="en-US" dirty="0"/>
          </a:p>
          <a:p>
            <a:pPr>
              <a:defRPr/>
            </a:pPr>
            <a:r>
              <a:rPr lang="en-US" dirty="0"/>
              <a:t>© C.B. Fisher </a:t>
            </a:r>
            <a:r>
              <a:rPr lang="en-US" i="1" dirty="0"/>
              <a:t>Decoding the Ethics Code: A Practical Guide for Psychologists 2nd Ed 2009 Sage Publications</a:t>
            </a:r>
            <a:endParaRPr lang="en-US" sz="1400" b="0" dirty="0"/>
          </a:p>
        </p:txBody>
      </p:sp>
      <p:sp>
        <p:nvSpPr>
          <p:cNvPr id="5" name="Slide Number Placeholder 4"/>
          <p:cNvSpPr>
            <a:spLocks noGrp="1"/>
          </p:cNvSpPr>
          <p:nvPr>
            <p:ph type="sldNum" sz="quarter" idx="12"/>
          </p:nvPr>
        </p:nvSpPr>
        <p:spPr/>
        <p:txBody>
          <a:bodyPr/>
          <a:lstStyle>
            <a:lvl1pPr>
              <a:defRPr/>
            </a:lvl1pPr>
          </a:lstStyle>
          <a:p>
            <a:pPr>
              <a:defRPr/>
            </a:pPr>
            <a:fld id="{0FFCFFBA-3031-BE41-BB42-2A04D36C30E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dirty="0"/>
          </a:p>
          <a:p>
            <a:pPr>
              <a:defRPr/>
            </a:pPr>
            <a:r>
              <a:rPr lang="en-US" dirty="0"/>
              <a:t>© C.B. Fisher </a:t>
            </a:r>
            <a:r>
              <a:rPr lang="en-US" i="1" dirty="0"/>
              <a:t>Decoding the Ethics Code: A Practical Guide for Psychologists 2nd Ed 2009 Sage Publications</a:t>
            </a:r>
            <a:endParaRPr lang="en-US" sz="1400" b="0" dirty="0"/>
          </a:p>
        </p:txBody>
      </p:sp>
      <p:sp>
        <p:nvSpPr>
          <p:cNvPr id="4" name="Slide Number Placeholder 3"/>
          <p:cNvSpPr>
            <a:spLocks noGrp="1"/>
          </p:cNvSpPr>
          <p:nvPr>
            <p:ph type="sldNum" sz="quarter" idx="12"/>
          </p:nvPr>
        </p:nvSpPr>
        <p:spPr/>
        <p:txBody>
          <a:bodyPr/>
          <a:lstStyle>
            <a:lvl1pPr>
              <a:defRPr/>
            </a:lvl1pPr>
          </a:lstStyle>
          <a:p>
            <a:pPr>
              <a:defRPr/>
            </a:pPr>
            <a:fld id="{E1EDCA45-7DF3-4B4C-AC17-5BA7B359BDE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dirty="0"/>
          </a:p>
          <a:p>
            <a:pPr>
              <a:defRPr/>
            </a:pPr>
            <a:r>
              <a:rPr lang="en-US" dirty="0"/>
              <a:t>© C.B. Fisher </a:t>
            </a:r>
            <a:r>
              <a:rPr lang="en-US" i="1" dirty="0"/>
              <a:t>Decoding the Ethics Code: A Practical Guide for Psychologists 2nd Ed 2009 Sage Publications</a:t>
            </a:r>
            <a:endParaRPr lang="en-US" sz="1400" b="0" dirty="0"/>
          </a:p>
        </p:txBody>
      </p:sp>
      <p:sp>
        <p:nvSpPr>
          <p:cNvPr id="7" name="Slide Number Placeholder 6"/>
          <p:cNvSpPr>
            <a:spLocks noGrp="1"/>
          </p:cNvSpPr>
          <p:nvPr>
            <p:ph type="sldNum" sz="quarter" idx="12"/>
          </p:nvPr>
        </p:nvSpPr>
        <p:spPr/>
        <p:txBody>
          <a:bodyPr/>
          <a:lstStyle>
            <a:lvl1pPr>
              <a:defRPr/>
            </a:lvl1pPr>
          </a:lstStyle>
          <a:p>
            <a:pPr>
              <a:defRPr/>
            </a:pPr>
            <a:fld id="{4791BF8A-E407-B248-B035-0125C2A4AEE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dirty="0"/>
          </a:p>
          <a:p>
            <a:pPr>
              <a:defRPr/>
            </a:pPr>
            <a:r>
              <a:rPr lang="en-US" dirty="0"/>
              <a:t>© C.B. Fisher </a:t>
            </a:r>
            <a:r>
              <a:rPr lang="en-US" i="1" dirty="0"/>
              <a:t>Decoding the Ethics Code: A Practical Guide for Psychologists 2nd Ed 2009 Sage Publications</a:t>
            </a:r>
            <a:endParaRPr lang="en-US" sz="1400" b="0" dirty="0"/>
          </a:p>
        </p:txBody>
      </p:sp>
      <p:sp>
        <p:nvSpPr>
          <p:cNvPr id="7" name="Slide Number Placeholder 6"/>
          <p:cNvSpPr>
            <a:spLocks noGrp="1"/>
          </p:cNvSpPr>
          <p:nvPr>
            <p:ph type="sldNum" sz="quarter" idx="12"/>
          </p:nvPr>
        </p:nvSpPr>
        <p:spPr/>
        <p:txBody>
          <a:bodyPr/>
          <a:lstStyle>
            <a:lvl1pPr>
              <a:defRPr/>
            </a:lvl1pPr>
          </a:lstStyle>
          <a:p>
            <a:pPr>
              <a:defRPr/>
            </a:pPr>
            <a:fld id="{874DEA61-C945-DB4F-8AA3-0F7FC82863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4D0408"/>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914400"/>
            <a:ext cx="77724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20574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atin typeface="Arial" pitchFamily="-107" charset="0"/>
                <a:ea typeface="ＭＳ Ｐゴシック" pitchFamily="-107" charset="-128"/>
                <a:cs typeface="ＭＳ Ｐゴシック" pitchFamily="-107" charset="-128"/>
              </a:defRPr>
            </a:lvl1pPr>
          </a:lstStyle>
          <a:p>
            <a:pPr>
              <a:defRPr/>
            </a:pPr>
            <a:endParaRPr lang="en-US"/>
          </a:p>
        </p:txBody>
      </p:sp>
      <p:sp>
        <p:nvSpPr>
          <p:cNvPr id="1029" name="Rectangle 5"/>
          <p:cNvSpPr>
            <a:spLocks noGrp="1" noChangeArrowheads="1"/>
          </p:cNvSpPr>
          <p:nvPr>
            <p:ph type="ftr" sz="quarter" idx="3"/>
          </p:nvPr>
        </p:nvSpPr>
        <p:spPr bwMode="auto">
          <a:xfrm>
            <a:off x="685800" y="6324600"/>
            <a:ext cx="5486400" cy="38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800" b="1">
                <a:latin typeface="Arial" pitchFamily="-107" charset="0"/>
                <a:ea typeface="ＭＳ Ｐゴシック" pitchFamily="-107" charset="-128"/>
                <a:cs typeface="ＭＳ Ｐゴシック" pitchFamily="-107" charset="-128"/>
              </a:defRPr>
            </a:lvl1pPr>
          </a:lstStyle>
          <a:p>
            <a:pPr>
              <a:defRPr/>
            </a:pPr>
            <a:endParaRPr lang="en-US" dirty="0"/>
          </a:p>
          <a:p>
            <a:pPr>
              <a:defRPr/>
            </a:pPr>
            <a:r>
              <a:rPr lang="en-US" dirty="0"/>
              <a:t>C.B. Fisher May 2010</a:t>
            </a:r>
            <a:endParaRPr lang="en-US" sz="1400" dirty="0"/>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atin typeface="Arial" pitchFamily="-107" charset="0"/>
                <a:ea typeface="ＭＳ Ｐゴシック" pitchFamily="-107" charset="-128"/>
                <a:cs typeface="ＭＳ Ｐゴシック" pitchFamily="-107" charset="-128"/>
              </a:defRPr>
            </a:lvl1pPr>
          </a:lstStyle>
          <a:p>
            <a:pPr>
              <a:defRPr/>
            </a:pPr>
            <a:fld id="{EE7A366A-DF80-0C4B-8A82-D98202074599}" type="slidenum">
              <a:rPr lang="en-US"/>
              <a:pPr>
                <a:defRPr/>
              </a:pPr>
              <a:t>‹#›</a:t>
            </a:fld>
            <a:endParaRPr lang="en-US"/>
          </a:p>
        </p:txBody>
      </p:sp>
      <p:pic>
        <p:nvPicPr>
          <p:cNvPr id="1031" name="Picture 7" descr="FORDHAM_UNIVERSITY_LOGO_White"/>
          <p:cNvPicPr preferRelativeResize="0">
            <a:picLocks noChangeAspect="1" noChangeArrowheads="1"/>
          </p:cNvPicPr>
          <p:nvPr userDrawn="1"/>
        </p:nvPicPr>
        <p:blipFill>
          <a:blip r:embed="rId13"/>
          <a:srcRect l="-8595" t="-14493" r="-178223" b="-14493"/>
          <a:stretch>
            <a:fillRect/>
          </a:stretch>
        </p:blipFill>
        <p:spPr bwMode="auto">
          <a:xfrm>
            <a:off x="0" y="0"/>
            <a:ext cx="9148763" cy="812800"/>
          </a:xfrm>
          <a:prstGeom prst="rect">
            <a:avLst/>
          </a:prstGeom>
          <a:solidFill>
            <a:srgbClr val="7C0018"/>
          </a:solidFill>
          <a:ln w="9525">
            <a:noFill/>
            <a:miter lim="800000"/>
            <a:headEnd/>
            <a:tailEnd/>
          </a:ln>
        </p:spPr>
      </p:pic>
      <p:pic>
        <p:nvPicPr>
          <p:cNvPr id="1032" name="Picture 8" descr="FORDHAM_UNIVERSITY_LOGO_White"/>
          <p:cNvPicPr preferRelativeResize="0">
            <a:picLocks noChangeAspect="1" noChangeArrowheads="1"/>
          </p:cNvPicPr>
          <p:nvPr userDrawn="1"/>
        </p:nvPicPr>
        <p:blipFill>
          <a:blip r:embed="rId13"/>
          <a:srcRect l="-8595" t="-14493" r="-178223" b="-14493"/>
          <a:stretch>
            <a:fillRect/>
          </a:stretch>
        </p:blipFill>
        <p:spPr bwMode="auto">
          <a:xfrm>
            <a:off x="0" y="76200"/>
            <a:ext cx="9148763" cy="762000"/>
          </a:xfrm>
          <a:prstGeom prst="rect">
            <a:avLst/>
          </a:prstGeom>
          <a:solidFill>
            <a:srgbClr val="7C0018"/>
          </a:solid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hf sldNum="0" hdr="0" dt="0"/>
  <p:txStyles>
    <p:titleStyle>
      <a:lvl1pPr algn="ctr" rtl="0" eaLnBrk="0" fontAlgn="base" hangingPunct="0">
        <a:spcBef>
          <a:spcPct val="0"/>
        </a:spcBef>
        <a:spcAft>
          <a:spcPct val="0"/>
        </a:spcAft>
        <a:defRPr sz="3600">
          <a:solidFill>
            <a:srgbClr val="D7A700"/>
          </a:solidFill>
          <a:latin typeface="+mj-lt"/>
          <a:ea typeface="+mj-ea"/>
          <a:cs typeface="+mj-cs"/>
        </a:defRPr>
      </a:lvl1pPr>
      <a:lvl2pPr algn="ctr" rtl="0" eaLnBrk="0" fontAlgn="base" hangingPunct="0">
        <a:spcBef>
          <a:spcPct val="0"/>
        </a:spcBef>
        <a:spcAft>
          <a:spcPct val="0"/>
        </a:spcAft>
        <a:defRPr sz="3600">
          <a:solidFill>
            <a:srgbClr val="D7A700"/>
          </a:solidFill>
          <a:latin typeface="Arial" pitchFamily="-107" charset="0"/>
          <a:ea typeface="ＭＳ Ｐゴシック" pitchFamily="-107" charset="-128"/>
          <a:cs typeface="ＭＳ Ｐゴシック" pitchFamily="-107" charset="-128"/>
        </a:defRPr>
      </a:lvl2pPr>
      <a:lvl3pPr algn="ctr" rtl="0" eaLnBrk="0" fontAlgn="base" hangingPunct="0">
        <a:spcBef>
          <a:spcPct val="0"/>
        </a:spcBef>
        <a:spcAft>
          <a:spcPct val="0"/>
        </a:spcAft>
        <a:defRPr sz="3600">
          <a:solidFill>
            <a:srgbClr val="D7A700"/>
          </a:solidFill>
          <a:latin typeface="Arial" pitchFamily="-107" charset="0"/>
          <a:ea typeface="ＭＳ Ｐゴシック" pitchFamily="-107" charset="-128"/>
          <a:cs typeface="ＭＳ Ｐゴシック" pitchFamily="-107" charset="-128"/>
        </a:defRPr>
      </a:lvl3pPr>
      <a:lvl4pPr algn="ctr" rtl="0" eaLnBrk="0" fontAlgn="base" hangingPunct="0">
        <a:spcBef>
          <a:spcPct val="0"/>
        </a:spcBef>
        <a:spcAft>
          <a:spcPct val="0"/>
        </a:spcAft>
        <a:defRPr sz="3600">
          <a:solidFill>
            <a:srgbClr val="D7A700"/>
          </a:solidFill>
          <a:latin typeface="Arial" pitchFamily="-107" charset="0"/>
          <a:ea typeface="ＭＳ Ｐゴシック" pitchFamily="-107" charset="-128"/>
          <a:cs typeface="ＭＳ Ｐゴシック" pitchFamily="-107" charset="-128"/>
        </a:defRPr>
      </a:lvl4pPr>
      <a:lvl5pPr algn="ctr" rtl="0" eaLnBrk="0" fontAlgn="base" hangingPunct="0">
        <a:spcBef>
          <a:spcPct val="0"/>
        </a:spcBef>
        <a:spcAft>
          <a:spcPct val="0"/>
        </a:spcAft>
        <a:defRPr sz="3600">
          <a:solidFill>
            <a:srgbClr val="D7A700"/>
          </a:solidFill>
          <a:latin typeface="Arial" pitchFamily="-107" charset="0"/>
          <a:ea typeface="ＭＳ Ｐゴシック" pitchFamily="-107" charset="-128"/>
          <a:cs typeface="ＭＳ Ｐゴシック" pitchFamily="-107" charset="-128"/>
        </a:defRPr>
      </a:lvl5pPr>
      <a:lvl6pPr marL="457200" algn="ctr" rtl="0" fontAlgn="base">
        <a:spcBef>
          <a:spcPct val="0"/>
        </a:spcBef>
        <a:spcAft>
          <a:spcPct val="0"/>
        </a:spcAft>
        <a:defRPr sz="3600">
          <a:solidFill>
            <a:srgbClr val="D7A700"/>
          </a:solidFill>
          <a:latin typeface="Arial" pitchFamily="-107" charset="0"/>
          <a:ea typeface="ＭＳ Ｐゴシック" pitchFamily="-107" charset="-128"/>
          <a:cs typeface="ＭＳ Ｐゴシック" pitchFamily="-107" charset="-128"/>
        </a:defRPr>
      </a:lvl6pPr>
      <a:lvl7pPr marL="914400" algn="ctr" rtl="0" fontAlgn="base">
        <a:spcBef>
          <a:spcPct val="0"/>
        </a:spcBef>
        <a:spcAft>
          <a:spcPct val="0"/>
        </a:spcAft>
        <a:defRPr sz="3600">
          <a:solidFill>
            <a:srgbClr val="D7A700"/>
          </a:solidFill>
          <a:latin typeface="Arial" pitchFamily="-107" charset="0"/>
          <a:ea typeface="ＭＳ Ｐゴシック" pitchFamily="-107" charset="-128"/>
          <a:cs typeface="ＭＳ Ｐゴシック" pitchFamily="-107" charset="-128"/>
        </a:defRPr>
      </a:lvl7pPr>
      <a:lvl8pPr marL="1371600" algn="ctr" rtl="0" fontAlgn="base">
        <a:spcBef>
          <a:spcPct val="0"/>
        </a:spcBef>
        <a:spcAft>
          <a:spcPct val="0"/>
        </a:spcAft>
        <a:defRPr sz="3600">
          <a:solidFill>
            <a:srgbClr val="D7A700"/>
          </a:solidFill>
          <a:latin typeface="Arial" pitchFamily="-107" charset="0"/>
          <a:ea typeface="ＭＳ Ｐゴシック" pitchFamily="-107" charset="-128"/>
          <a:cs typeface="ＭＳ Ｐゴシック" pitchFamily="-107" charset="-128"/>
        </a:defRPr>
      </a:lvl8pPr>
      <a:lvl9pPr marL="1828800" algn="ctr" rtl="0" fontAlgn="base">
        <a:spcBef>
          <a:spcPct val="0"/>
        </a:spcBef>
        <a:spcAft>
          <a:spcPct val="0"/>
        </a:spcAft>
        <a:defRPr sz="3600">
          <a:solidFill>
            <a:srgbClr val="D7A700"/>
          </a:solidFill>
          <a:latin typeface="Arial" pitchFamily="-107" charset="0"/>
          <a:ea typeface="ＭＳ Ｐゴシック" pitchFamily="-107" charset="-128"/>
          <a:cs typeface="ＭＳ Ｐゴシック" pitchFamily="-107" charset="-128"/>
        </a:defRPr>
      </a:lvl9pPr>
    </p:titleStyle>
    <p:bodyStyle>
      <a:lvl1pPr marL="342900" indent="-342900" algn="l" rtl="0" eaLnBrk="0" fontAlgn="base" hangingPunct="0">
        <a:spcBef>
          <a:spcPct val="20000"/>
        </a:spcBef>
        <a:spcAft>
          <a:spcPct val="0"/>
        </a:spcAft>
        <a:buClr>
          <a:srgbClr val="DBD600"/>
        </a:buClr>
        <a:buSzPct val="150000"/>
        <a:buChar char="•"/>
        <a:defRPr sz="2800">
          <a:solidFill>
            <a:schemeClr val="bg1"/>
          </a:solidFill>
          <a:latin typeface="+mn-lt"/>
          <a:ea typeface="+mn-ea"/>
          <a:cs typeface="+mn-cs"/>
        </a:defRPr>
      </a:lvl1pPr>
      <a:lvl2pPr marL="742950" indent="-285750" algn="l" rtl="0" eaLnBrk="0" fontAlgn="base" hangingPunct="0">
        <a:spcBef>
          <a:spcPct val="20000"/>
        </a:spcBef>
        <a:spcAft>
          <a:spcPct val="0"/>
        </a:spcAft>
        <a:buChar char="–"/>
        <a:defRPr sz="2800">
          <a:solidFill>
            <a:schemeClr val="bg1"/>
          </a:solidFill>
          <a:latin typeface="+mn-lt"/>
          <a:ea typeface="+mn-ea"/>
        </a:defRPr>
      </a:lvl2pPr>
      <a:lvl3pPr marL="1143000" indent="-228600" algn="l" rtl="0" eaLnBrk="0" fontAlgn="base" hangingPunct="0">
        <a:spcBef>
          <a:spcPct val="20000"/>
        </a:spcBef>
        <a:spcAft>
          <a:spcPct val="0"/>
        </a:spcAft>
        <a:buChar char="•"/>
        <a:defRPr sz="2400">
          <a:solidFill>
            <a:schemeClr val="bg1"/>
          </a:solidFill>
          <a:latin typeface="+mn-lt"/>
          <a:ea typeface="+mn-ea"/>
        </a:defRPr>
      </a:lvl3pPr>
      <a:lvl4pPr marL="1600200" indent="-228600" algn="l" rtl="0" eaLnBrk="0" fontAlgn="base" hangingPunct="0">
        <a:spcBef>
          <a:spcPct val="20000"/>
        </a:spcBef>
        <a:spcAft>
          <a:spcPct val="0"/>
        </a:spcAft>
        <a:buChar char="–"/>
        <a:defRPr sz="2000">
          <a:solidFill>
            <a:schemeClr val="bg1"/>
          </a:solidFill>
          <a:latin typeface="+mn-lt"/>
          <a:ea typeface="+mn-ea"/>
        </a:defRPr>
      </a:lvl4pPr>
      <a:lvl5pPr marL="2057400" indent="-228600" algn="l" rtl="0" eaLnBrk="0" fontAlgn="base" hangingPunct="0">
        <a:spcBef>
          <a:spcPct val="20000"/>
        </a:spcBef>
        <a:spcAft>
          <a:spcPct val="0"/>
        </a:spcAft>
        <a:buChar char="»"/>
        <a:defRPr sz="2000">
          <a:solidFill>
            <a:schemeClr val="bg1"/>
          </a:solidFill>
          <a:latin typeface="+mn-lt"/>
          <a:ea typeface="+mn-ea"/>
        </a:defRPr>
      </a:lvl5pPr>
      <a:lvl6pPr marL="2514600" indent="-228600" algn="l" rtl="0" fontAlgn="base">
        <a:spcBef>
          <a:spcPct val="20000"/>
        </a:spcBef>
        <a:spcAft>
          <a:spcPct val="0"/>
        </a:spcAft>
        <a:buChar char="»"/>
        <a:defRPr sz="2000">
          <a:solidFill>
            <a:schemeClr val="bg1"/>
          </a:solidFill>
          <a:latin typeface="+mn-lt"/>
          <a:ea typeface="+mn-ea"/>
        </a:defRPr>
      </a:lvl6pPr>
      <a:lvl7pPr marL="2971800" indent="-228600" algn="l" rtl="0" fontAlgn="base">
        <a:spcBef>
          <a:spcPct val="20000"/>
        </a:spcBef>
        <a:spcAft>
          <a:spcPct val="0"/>
        </a:spcAft>
        <a:buChar char="»"/>
        <a:defRPr sz="2000">
          <a:solidFill>
            <a:schemeClr val="bg1"/>
          </a:solidFill>
          <a:latin typeface="+mn-lt"/>
          <a:ea typeface="+mn-ea"/>
        </a:defRPr>
      </a:lvl7pPr>
      <a:lvl8pPr marL="3429000" indent="-228600" algn="l" rtl="0" fontAlgn="base">
        <a:spcBef>
          <a:spcPct val="20000"/>
        </a:spcBef>
        <a:spcAft>
          <a:spcPct val="0"/>
        </a:spcAft>
        <a:buChar char="»"/>
        <a:defRPr sz="2000">
          <a:solidFill>
            <a:schemeClr val="bg1"/>
          </a:solidFill>
          <a:latin typeface="+mn-lt"/>
          <a:ea typeface="+mn-ea"/>
        </a:defRPr>
      </a:lvl8pPr>
      <a:lvl9pPr marL="3886200" indent="-228600" algn="l" rtl="0" fontAlgn="base">
        <a:spcBef>
          <a:spcPct val="20000"/>
        </a:spcBef>
        <a:spcAft>
          <a:spcPct val="0"/>
        </a:spcAft>
        <a:buChar char="»"/>
        <a:defRPr sz="2000">
          <a:solidFill>
            <a:schemeClr val="bg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mailto:Fisher@fordham.edu"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152400" y="1371600"/>
            <a:ext cx="8991600" cy="1828800"/>
          </a:xfrm>
        </p:spPr>
        <p:txBody>
          <a:bodyPr/>
          <a:lstStyle/>
          <a:p>
            <a:pPr eaLnBrk="1" hangingPunct="1">
              <a:defRPr/>
            </a:pPr>
            <a:r>
              <a:rPr lang="en-US" sz="4000" dirty="0" smtClean="0"/>
              <a:t> </a:t>
            </a:r>
            <a:r>
              <a:rPr lang="en-US" sz="3200" dirty="0" smtClean="0">
                <a:solidFill>
                  <a:srgbClr val="F0C96B"/>
                </a:solidFill>
              </a:rPr>
              <a:t>Informed Consent Involving Children and Vulnerable Populations in Behavioral and Social Sciences Research</a:t>
            </a:r>
            <a:r>
              <a:rPr lang="en-US" dirty="0" smtClean="0">
                <a:solidFill>
                  <a:schemeClr val="accent2">
                    <a:lumMod val="60000"/>
                    <a:lumOff val="40000"/>
                  </a:schemeClr>
                </a:solidFill>
              </a:rPr>
              <a:t/>
            </a:r>
            <a:br>
              <a:rPr lang="en-US" dirty="0" smtClean="0">
                <a:solidFill>
                  <a:schemeClr val="accent2">
                    <a:lumMod val="60000"/>
                    <a:lumOff val="40000"/>
                  </a:schemeClr>
                </a:solidFill>
              </a:rPr>
            </a:br>
            <a:endParaRPr lang="en-US" dirty="0" smtClean="0">
              <a:solidFill>
                <a:schemeClr val="accent2">
                  <a:lumMod val="60000"/>
                  <a:lumOff val="40000"/>
                </a:schemeClr>
              </a:solidFill>
            </a:endParaRPr>
          </a:p>
        </p:txBody>
      </p:sp>
      <p:sp>
        <p:nvSpPr>
          <p:cNvPr id="14339" name="Rectangle 3"/>
          <p:cNvSpPr>
            <a:spLocks noGrp="1" noChangeArrowheads="1"/>
          </p:cNvSpPr>
          <p:nvPr>
            <p:ph type="subTitle" idx="1"/>
          </p:nvPr>
        </p:nvSpPr>
        <p:spPr>
          <a:xfrm>
            <a:off x="228600" y="3200400"/>
            <a:ext cx="8686800" cy="1752600"/>
          </a:xfrm>
        </p:spPr>
        <p:txBody>
          <a:bodyPr/>
          <a:lstStyle/>
          <a:p>
            <a:pPr eaLnBrk="1" hangingPunct="1"/>
            <a:r>
              <a:rPr lang="en-US" sz="2400" dirty="0" smtClean="0"/>
              <a:t>Celia B. Fisher, Ph.D.</a:t>
            </a:r>
          </a:p>
          <a:p>
            <a:pPr eaLnBrk="1" hangingPunct="1"/>
            <a:r>
              <a:rPr lang="en-US" sz="2400" dirty="0" smtClean="0"/>
              <a:t>Director, Center for Ethics Education</a:t>
            </a:r>
          </a:p>
          <a:p>
            <a:pPr eaLnBrk="1" hangingPunct="1"/>
            <a:r>
              <a:rPr lang="en-US" sz="2400" dirty="0" smtClean="0">
                <a:solidFill>
                  <a:srgbClr val="6093DA"/>
                </a:solidFill>
                <a:hlinkClick r:id="rId3"/>
              </a:rPr>
              <a:t>Fisher@fordham.edu</a:t>
            </a:r>
            <a:endParaRPr lang="en-US" sz="2400" dirty="0" smtClean="0">
              <a:solidFill>
                <a:srgbClr val="6093DA"/>
              </a:solidFill>
            </a:endParaRPr>
          </a:p>
          <a:p>
            <a:pPr eaLnBrk="1" hangingPunct="1"/>
            <a:endParaRPr lang="en-US" sz="2000" dirty="0" smtClean="0"/>
          </a:p>
        </p:txBody>
      </p:sp>
      <p:sp>
        <p:nvSpPr>
          <p:cNvPr id="4" name="TextBox 3"/>
          <p:cNvSpPr txBox="1"/>
          <p:nvPr/>
        </p:nvSpPr>
        <p:spPr>
          <a:xfrm>
            <a:off x="3810000" y="177225"/>
            <a:ext cx="5334000" cy="538609"/>
          </a:xfrm>
          <a:prstGeom prst="rect">
            <a:avLst/>
          </a:prstGeom>
          <a:noFill/>
        </p:spPr>
        <p:txBody>
          <a:bodyPr wrap="square" rtlCol="0">
            <a:spAutoFit/>
          </a:bodyPr>
          <a:lstStyle/>
          <a:p>
            <a:pPr algn="ctr"/>
            <a:r>
              <a:rPr lang="en-US" sz="1700" cap="all" dirty="0" smtClean="0">
                <a:solidFill>
                  <a:schemeClr val="accent3"/>
                </a:solidFill>
                <a:latin typeface="Book Antiqua" pitchFamily="18" charset="0"/>
                <a:cs typeface="Century"/>
              </a:rPr>
              <a:t>The Center for Ethics Education</a:t>
            </a:r>
          </a:p>
          <a:p>
            <a:pPr algn="ctr"/>
            <a:r>
              <a:rPr lang="en-US" sz="1200" cap="all" dirty="0" smtClean="0">
                <a:solidFill>
                  <a:schemeClr val="accent3"/>
                </a:solidFill>
                <a:latin typeface="Book Antiqua" pitchFamily="18" charset="0"/>
                <a:cs typeface="Century"/>
              </a:rPr>
              <a:t>Celia  B. Fisher, Ph.D., Director </a:t>
            </a:r>
            <a:endParaRPr lang="en-US" sz="1200" cap="all" dirty="0">
              <a:solidFill>
                <a:schemeClr val="accent3"/>
              </a:solidFill>
              <a:latin typeface="Book Antiqua" pitchFamily="18" charset="0"/>
              <a:cs typeface="Century"/>
            </a:endParaRPr>
          </a:p>
        </p:txBody>
      </p:sp>
      <p:sp>
        <p:nvSpPr>
          <p:cNvPr id="38913" name="Rectangle 1"/>
          <p:cNvSpPr>
            <a:spLocks noChangeArrowheads="1"/>
          </p:cNvSpPr>
          <p:nvPr/>
        </p:nvSpPr>
        <p:spPr bwMode="auto">
          <a:xfrm>
            <a:off x="0" y="-103747"/>
            <a:ext cx="2286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eaLnBrk="1" hangingPunct="1"/>
            <a:r>
              <a:rPr lang="en-US" sz="1800" dirty="0" smtClean="0">
                <a:solidFill>
                  <a:schemeClr val="bg1"/>
                </a:solidFill>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bg1"/>
              </a:solidFill>
              <a:effectLst/>
              <a:latin typeface="Arial" pitchFamily="34" charset="0"/>
              <a:cs typeface="Arial" pitchFamily="34" charset="0"/>
            </a:endParaRPr>
          </a:p>
        </p:txBody>
      </p:sp>
      <p:sp>
        <p:nvSpPr>
          <p:cNvPr id="3891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8915"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 name="TextBox 8"/>
          <p:cNvSpPr txBox="1"/>
          <p:nvPr/>
        </p:nvSpPr>
        <p:spPr>
          <a:xfrm>
            <a:off x="3810000" y="0"/>
            <a:ext cx="269625" cy="830997"/>
          </a:xfrm>
          <a:prstGeom prst="rect">
            <a:avLst/>
          </a:prstGeom>
          <a:noFill/>
        </p:spPr>
        <p:txBody>
          <a:bodyPr wrap="none" rtlCol="0">
            <a:spAutoFit/>
          </a:bodyPr>
          <a:lstStyle/>
          <a:p>
            <a:pPr algn="ctr"/>
            <a:r>
              <a:rPr lang="en-US" dirty="0" smtClean="0"/>
              <a:t> </a:t>
            </a:r>
          </a:p>
          <a:p>
            <a:pPr algn="ctr"/>
            <a:endParaRPr lang="en-US" dirty="0" smtClean="0">
              <a:solidFill>
                <a:schemeClr val="bg1"/>
              </a:solidFill>
            </a:endParaRPr>
          </a:p>
        </p:txBody>
      </p:sp>
      <p:cxnSp>
        <p:nvCxnSpPr>
          <p:cNvPr id="18" name="AutoShape 5"/>
          <p:cNvCxnSpPr>
            <a:cxnSpLocks noChangeShapeType="1"/>
          </p:cNvCxnSpPr>
          <p:nvPr/>
        </p:nvCxnSpPr>
        <p:spPr bwMode="auto">
          <a:xfrm>
            <a:off x="4038600" y="152400"/>
            <a:ext cx="0" cy="609600"/>
          </a:xfrm>
          <a:prstGeom prst="straightConnector1">
            <a:avLst/>
          </a:prstGeom>
          <a:noFill/>
          <a:ln w="9525">
            <a:solidFill>
              <a:srgbClr val="FFFFFF"/>
            </a:solidFill>
            <a:round/>
            <a:headEnd/>
            <a:tailEnd/>
          </a:ln>
        </p:spPr>
      </p:cxnSp>
      <p:sp>
        <p:nvSpPr>
          <p:cNvPr id="10" name="TextBox 9"/>
          <p:cNvSpPr txBox="1"/>
          <p:nvPr/>
        </p:nvSpPr>
        <p:spPr>
          <a:xfrm>
            <a:off x="1143000" y="4953000"/>
            <a:ext cx="7086600" cy="1292662"/>
          </a:xfrm>
          <a:prstGeom prst="rect">
            <a:avLst/>
          </a:prstGeom>
          <a:noFill/>
        </p:spPr>
        <p:txBody>
          <a:bodyPr wrap="square" rtlCol="0">
            <a:spAutoFit/>
          </a:bodyPr>
          <a:lstStyle/>
          <a:p>
            <a:pPr algn="ctr"/>
            <a:r>
              <a:rPr lang="en-US" sz="1800" dirty="0" smtClean="0">
                <a:solidFill>
                  <a:schemeClr val="bg2">
                    <a:lumMod val="40000"/>
                    <a:lumOff val="60000"/>
                  </a:schemeClr>
                </a:solidFill>
              </a:rPr>
              <a:t>National Academies of Sciences Revisions to the Common Rule in Relation to the Behavioral and Social Sciences: A Workshop</a:t>
            </a:r>
          </a:p>
          <a:p>
            <a:pPr algn="ctr"/>
            <a:r>
              <a:rPr lang="en-US" sz="1800" dirty="0" smtClean="0">
                <a:solidFill>
                  <a:schemeClr val="bg2">
                    <a:lumMod val="40000"/>
                    <a:lumOff val="60000"/>
                  </a:schemeClr>
                </a:solidFill>
              </a:rPr>
              <a:t>March 21, 2013 Washington DC</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09600" y="1066800"/>
            <a:ext cx="7772400" cy="1066800"/>
          </a:xfrm>
        </p:spPr>
        <p:txBody>
          <a:bodyPr/>
          <a:lstStyle/>
          <a:p>
            <a:r>
              <a:rPr lang="en-US" sz="3200" b="1" dirty="0" smtClean="0">
                <a:solidFill>
                  <a:srgbClr val="FCCB90"/>
                </a:solidFill>
              </a:rPr>
              <a:t>Waiver of Guardian Permission:</a:t>
            </a:r>
            <a:br>
              <a:rPr lang="en-US" sz="3200" b="1" dirty="0" smtClean="0">
                <a:solidFill>
                  <a:srgbClr val="FCCB90"/>
                </a:solidFill>
              </a:rPr>
            </a:br>
            <a:r>
              <a:rPr lang="en-US" sz="3200" b="1" dirty="0" smtClean="0">
                <a:solidFill>
                  <a:srgbClr val="FCCB90"/>
                </a:solidFill>
              </a:rPr>
              <a:t>Emancipated &amp; Mature Minors</a:t>
            </a:r>
          </a:p>
        </p:txBody>
      </p:sp>
      <p:sp>
        <p:nvSpPr>
          <p:cNvPr id="20483" name="Content Placeholder 2"/>
          <p:cNvSpPr>
            <a:spLocks noGrp="1"/>
          </p:cNvSpPr>
          <p:nvPr>
            <p:ph idx="1"/>
          </p:nvPr>
        </p:nvSpPr>
        <p:spPr>
          <a:xfrm>
            <a:off x="762000" y="2286000"/>
            <a:ext cx="7772400" cy="3886200"/>
          </a:xfrm>
        </p:spPr>
        <p:txBody>
          <a:bodyPr/>
          <a:lstStyle/>
          <a:p>
            <a:pPr marL="457200" indent="-457200" defTabSz="1019175">
              <a:spcBef>
                <a:spcPts val="0"/>
              </a:spcBef>
              <a:buClr>
                <a:srgbClr val="71ACFF"/>
              </a:buClr>
              <a:buSzPct val="130000"/>
              <a:buNone/>
              <a:tabLst>
                <a:tab pos="10710863" algn="l"/>
              </a:tabLst>
            </a:pPr>
            <a:endParaRPr lang="en-US" sz="800" dirty="0" smtClean="0"/>
          </a:p>
          <a:p>
            <a:pPr marL="457200" indent="-457200" defTabSz="1019175">
              <a:spcBef>
                <a:spcPts val="0"/>
              </a:spcBef>
              <a:buClr>
                <a:srgbClr val="71ACFF"/>
              </a:buClr>
              <a:buSzPct val="130000"/>
              <a:buFont typeface="Wingdings" charset="2"/>
              <a:buChar char="§"/>
              <a:tabLst>
                <a:tab pos="10710863" algn="l"/>
              </a:tabLst>
            </a:pPr>
            <a:r>
              <a:rPr lang="en-US" sz="2000" dirty="0" smtClean="0"/>
              <a:t>Most state emancipated/mature minor laws do not include language specific to research participation</a:t>
            </a:r>
          </a:p>
          <a:p>
            <a:pPr marL="457200" indent="-457200" defTabSz="1019175">
              <a:spcBef>
                <a:spcPts val="0"/>
              </a:spcBef>
              <a:buClr>
                <a:srgbClr val="71ACFF"/>
              </a:buClr>
              <a:buSzPct val="130000"/>
              <a:buNone/>
              <a:tabLst>
                <a:tab pos="10710863" algn="l"/>
              </a:tabLst>
            </a:pPr>
            <a:r>
              <a:rPr lang="en-US" sz="2000" dirty="0" smtClean="0"/>
              <a:t> </a:t>
            </a:r>
          </a:p>
          <a:p>
            <a:pPr marL="457200" indent="-457200" defTabSz="1019175">
              <a:spcBef>
                <a:spcPts val="0"/>
              </a:spcBef>
              <a:buClr>
                <a:srgbClr val="71ACFF"/>
              </a:buClr>
              <a:buSzPct val="130000"/>
              <a:buFont typeface="Wingdings" charset="2"/>
              <a:buChar char="§"/>
              <a:tabLst>
                <a:tab pos="10710863" algn="l"/>
              </a:tabLst>
            </a:pPr>
            <a:r>
              <a:rPr lang="en-US" sz="2000" dirty="0" err="1" smtClean="0"/>
              <a:t>IRBs</a:t>
            </a:r>
            <a:r>
              <a:rPr lang="en-US" sz="2000" dirty="0" smtClean="0"/>
              <a:t> continue to needlessly require guardian permission for minors’ involvement in research related to treatment and procedures for which they have obtained legal adult status,   </a:t>
            </a:r>
            <a:r>
              <a:rPr lang="en-US" sz="2000" i="1" dirty="0" smtClean="0">
                <a:solidFill>
                  <a:srgbClr val="71ACFF"/>
                </a:solidFill>
              </a:rPr>
              <a:t>e.g. adolescent sexual health behaviors, treatments and preventive interventions.</a:t>
            </a:r>
          </a:p>
          <a:p>
            <a:pPr marL="457200" indent="-457200" defTabSz="1019175">
              <a:spcBef>
                <a:spcPts val="0"/>
              </a:spcBef>
              <a:buClr>
                <a:srgbClr val="71ACFF"/>
              </a:buClr>
              <a:buSzPct val="130000"/>
              <a:buNone/>
              <a:tabLst>
                <a:tab pos="10710863" algn="l"/>
              </a:tabLst>
            </a:pPr>
            <a:r>
              <a:rPr lang="en-US" sz="2000" dirty="0" smtClean="0"/>
              <a:t> </a:t>
            </a:r>
          </a:p>
          <a:p>
            <a:pPr marL="457200" indent="-457200" defTabSz="1019175">
              <a:spcBef>
                <a:spcPts val="0"/>
              </a:spcBef>
              <a:buClr>
                <a:srgbClr val="71ACFF"/>
              </a:buClr>
              <a:buSzPct val="130000"/>
              <a:buFont typeface="Wingdings" charset="2"/>
              <a:buChar char="§"/>
              <a:tabLst>
                <a:tab pos="10710863" algn="l"/>
              </a:tabLst>
            </a:pPr>
            <a:r>
              <a:rPr lang="en-US" sz="2000" dirty="0" smtClean="0"/>
              <a:t>This deprives adolescents of their full rights and protections as “adult” participants under the Common Rule and fair access to potential benefits of research participation.</a:t>
            </a:r>
            <a:endParaRPr lang="en-US" sz="2000" dirty="0" smtClean="0">
              <a:solidFill>
                <a:srgbClr val="71ACFF"/>
              </a:solidFill>
              <a:ea typeface="Times New Roman" charset="0"/>
              <a:cs typeface="Times New Roman" charset="0"/>
            </a:endParaRPr>
          </a:p>
          <a:p>
            <a:pPr marL="457200" indent="-457200" defTabSz="1019175">
              <a:spcBef>
                <a:spcPts val="0"/>
              </a:spcBef>
              <a:buClr>
                <a:srgbClr val="71ACFF"/>
              </a:buClr>
              <a:buSzPct val="130000"/>
              <a:buFont typeface="Wingdings" charset="2"/>
              <a:buChar char="§"/>
              <a:tabLst>
                <a:tab pos="10710863" algn="l"/>
              </a:tabLst>
            </a:pPr>
            <a:endParaRPr lang="en-US" sz="2000" dirty="0" smtClean="0">
              <a:solidFill>
                <a:srgbClr val="71ACFF"/>
              </a:solidFill>
              <a:ea typeface="Times New Roman" charset="0"/>
              <a:cs typeface="Times New Roman" charset="0"/>
            </a:endParaRPr>
          </a:p>
        </p:txBody>
      </p:sp>
      <p:sp>
        <p:nvSpPr>
          <p:cNvPr id="5" name="TextBox 4"/>
          <p:cNvSpPr txBox="1"/>
          <p:nvPr/>
        </p:nvSpPr>
        <p:spPr>
          <a:xfrm>
            <a:off x="3810000" y="177225"/>
            <a:ext cx="5334000" cy="538609"/>
          </a:xfrm>
          <a:prstGeom prst="rect">
            <a:avLst/>
          </a:prstGeom>
          <a:noFill/>
        </p:spPr>
        <p:txBody>
          <a:bodyPr wrap="square" rtlCol="0">
            <a:spAutoFit/>
          </a:bodyPr>
          <a:lstStyle/>
          <a:p>
            <a:pPr algn="ctr"/>
            <a:r>
              <a:rPr lang="en-US" sz="1700" cap="all" dirty="0" smtClean="0">
                <a:solidFill>
                  <a:schemeClr val="accent3"/>
                </a:solidFill>
                <a:latin typeface="Book Antiqua" pitchFamily="18" charset="0"/>
                <a:cs typeface="Century"/>
              </a:rPr>
              <a:t>The Center for Ethics Education</a:t>
            </a:r>
          </a:p>
          <a:p>
            <a:pPr algn="ctr"/>
            <a:r>
              <a:rPr lang="en-US" sz="1200" cap="all" dirty="0" smtClean="0">
                <a:solidFill>
                  <a:schemeClr val="accent3"/>
                </a:solidFill>
                <a:latin typeface="Book Antiqua" pitchFamily="18" charset="0"/>
                <a:cs typeface="Century"/>
              </a:rPr>
              <a:t>Celia  B. Fisher, Ph.D., Director </a:t>
            </a:r>
            <a:endParaRPr lang="en-US" sz="1200" cap="all" dirty="0">
              <a:solidFill>
                <a:schemeClr val="accent3"/>
              </a:solidFill>
              <a:latin typeface="Book Antiqua" pitchFamily="18" charset="0"/>
              <a:cs typeface="Century"/>
            </a:endParaRPr>
          </a:p>
        </p:txBody>
      </p:sp>
      <p:cxnSp>
        <p:nvCxnSpPr>
          <p:cNvPr id="6" name="AutoShape 5"/>
          <p:cNvCxnSpPr>
            <a:cxnSpLocks noChangeShapeType="1"/>
          </p:cNvCxnSpPr>
          <p:nvPr/>
        </p:nvCxnSpPr>
        <p:spPr bwMode="auto">
          <a:xfrm>
            <a:off x="4038600" y="152400"/>
            <a:ext cx="0" cy="609600"/>
          </a:xfrm>
          <a:prstGeom prst="straightConnector1">
            <a:avLst/>
          </a:prstGeom>
          <a:noFill/>
          <a:ln w="9525">
            <a:solidFill>
              <a:srgbClr val="FFFFFF"/>
            </a:solidFill>
            <a:round/>
            <a:headEnd/>
            <a:tailEnd/>
          </a:ln>
        </p:spPr>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1" end="1"/>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2" end="2"/>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48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3" end="3"/>
                                            </p:txEl>
                                          </p:spTgt>
                                        </p:tgtEl>
                                        <p:attrNameLst>
                                          <p:attrName>ppt_c</p:attrName>
                                        </p:attrNameLst>
                                      </p:cBhvr>
                                      <p:to>
                                        <a:schemeClr val="bg2"/>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48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4" end="4"/>
                                            </p:txEl>
                                          </p:spTgt>
                                        </p:tgtEl>
                                        <p:attrNameLst>
                                          <p:attrName>ppt_c</p:attrName>
                                        </p:attrNameLst>
                                      </p:cBhvr>
                                      <p:to>
                                        <a:schemeClr val="bg2"/>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48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5" end="5"/>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09600" y="1066800"/>
            <a:ext cx="7772400" cy="1066800"/>
          </a:xfrm>
        </p:spPr>
        <p:txBody>
          <a:bodyPr/>
          <a:lstStyle/>
          <a:p>
            <a:r>
              <a:rPr lang="en-US" sz="3200" b="1" dirty="0" smtClean="0">
                <a:solidFill>
                  <a:srgbClr val="FCCB90"/>
                </a:solidFill>
              </a:rPr>
              <a:t>Waiver of Guardian Permission</a:t>
            </a:r>
          </a:p>
        </p:txBody>
      </p:sp>
      <p:sp>
        <p:nvSpPr>
          <p:cNvPr id="20483" name="Content Placeholder 2"/>
          <p:cNvSpPr>
            <a:spLocks noGrp="1"/>
          </p:cNvSpPr>
          <p:nvPr>
            <p:ph idx="1"/>
          </p:nvPr>
        </p:nvSpPr>
        <p:spPr>
          <a:xfrm>
            <a:off x="762000" y="3276600"/>
            <a:ext cx="7772400" cy="2895600"/>
          </a:xfrm>
        </p:spPr>
        <p:txBody>
          <a:bodyPr/>
          <a:lstStyle/>
          <a:p>
            <a:pPr marL="0" indent="0" defTabSz="1019175">
              <a:spcBef>
                <a:spcPts val="0"/>
              </a:spcBef>
              <a:buClr>
                <a:srgbClr val="71ACFF"/>
              </a:buClr>
              <a:buSzPct val="130000"/>
              <a:buNone/>
              <a:tabLst>
                <a:tab pos="10710863" algn="l"/>
              </a:tabLst>
            </a:pPr>
            <a:endParaRPr lang="en-US" sz="800" dirty="0" smtClean="0"/>
          </a:p>
          <a:p>
            <a:pPr marL="457200" indent="-457200" defTabSz="1019175">
              <a:spcBef>
                <a:spcPts val="0"/>
              </a:spcBef>
              <a:buClr>
                <a:schemeClr val="accent3"/>
              </a:buClr>
              <a:buSzPct val="130000"/>
              <a:buFont typeface="Arial"/>
              <a:buChar char="•"/>
              <a:tabLst>
                <a:tab pos="10710863" algn="l"/>
              </a:tabLst>
            </a:pPr>
            <a:r>
              <a:rPr lang="en-US" sz="2000" dirty="0">
                <a:solidFill>
                  <a:srgbClr val="FCCB90"/>
                </a:solidFill>
              </a:rPr>
              <a:t>E</a:t>
            </a:r>
            <a:r>
              <a:rPr lang="en-US" sz="2000" dirty="0" smtClean="0">
                <a:solidFill>
                  <a:srgbClr val="FCCB90"/>
                </a:solidFill>
              </a:rPr>
              <a:t>valuate the age groups’ understanding of their rights and research procedures</a:t>
            </a:r>
          </a:p>
          <a:p>
            <a:pPr marL="457200" indent="-457200" defTabSz="1019175">
              <a:spcBef>
                <a:spcPts val="0"/>
              </a:spcBef>
              <a:buClr>
                <a:schemeClr val="accent3"/>
              </a:buClr>
              <a:buSzPct val="130000"/>
              <a:buNone/>
              <a:tabLst>
                <a:tab pos="10710863" algn="l"/>
              </a:tabLst>
            </a:pPr>
            <a:r>
              <a:rPr lang="en-US" sz="800" dirty="0" smtClean="0">
                <a:solidFill>
                  <a:srgbClr val="FCCB90"/>
                </a:solidFill>
              </a:rPr>
              <a:t> </a:t>
            </a:r>
          </a:p>
          <a:p>
            <a:pPr marL="457200" indent="-457200" defTabSz="1019175">
              <a:spcBef>
                <a:spcPts val="0"/>
              </a:spcBef>
              <a:buClr>
                <a:schemeClr val="accent3"/>
              </a:buClr>
              <a:buSzPct val="130000"/>
              <a:buFont typeface="Arial"/>
              <a:buChar char="•"/>
              <a:tabLst>
                <a:tab pos="10710863" algn="l"/>
              </a:tabLst>
            </a:pPr>
            <a:r>
              <a:rPr lang="en-US" sz="2000" dirty="0" smtClean="0">
                <a:solidFill>
                  <a:srgbClr val="FCCB90"/>
                </a:solidFill>
              </a:rPr>
              <a:t>Include </a:t>
            </a:r>
            <a:r>
              <a:rPr lang="en-US" sz="2000" dirty="0">
                <a:solidFill>
                  <a:srgbClr val="FCCB90"/>
                </a:solidFill>
              </a:rPr>
              <a:t>educational procedures </a:t>
            </a:r>
            <a:r>
              <a:rPr lang="en-US" sz="2000" dirty="0" smtClean="0">
                <a:solidFill>
                  <a:srgbClr val="FCCB90"/>
                </a:solidFill>
              </a:rPr>
              <a:t>for enhancing consent</a:t>
            </a:r>
          </a:p>
          <a:p>
            <a:pPr marL="457200" indent="-457200" defTabSz="1019175">
              <a:spcBef>
                <a:spcPts val="0"/>
              </a:spcBef>
              <a:buClr>
                <a:schemeClr val="accent3"/>
              </a:buClr>
              <a:buSzPct val="130000"/>
              <a:buFont typeface="Arial"/>
              <a:buChar char="•"/>
              <a:tabLst>
                <a:tab pos="10710863" algn="l"/>
              </a:tabLst>
            </a:pPr>
            <a:endParaRPr lang="en-US" sz="800" dirty="0" smtClean="0">
              <a:solidFill>
                <a:srgbClr val="FCCB90"/>
              </a:solidFill>
            </a:endParaRPr>
          </a:p>
          <a:p>
            <a:pPr marL="457200" indent="-457200" defTabSz="1019175">
              <a:spcBef>
                <a:spcPts val="0"/>
              </a:spcBef>
              <a:buClr>
                <a:schemeClr val="accent3"/>
              </a:buClr>
              <a:buSzPct val="130000"/>
              <a:buFont typeface="Arial"/>
              <a:buChar char="•"/>
              <a:tabLst>
                <a:tab pos="10710863" algn="l"/>
              </a:tabLst>
            </a:pPr>
            <a:r>
              <a:rPr lang="en-US" sz="2000" dirty="0" smtClean="0">
                <a:solidFill>
                  <a:srgbClr val="FCCB90"/>
                </a:solidFill>
              </a:rPr>
              <a:t>Ensure </a:t>
            </a:r>
            <a:r>
              <a:rPr lang="en-US" sz="2000" dirty="0">
                <a:solidFill>
                  <a:srgbClr val="FCCB90"/>
                </a:solidFill>
              </a:rPr>
              <a:t>language is age-</a:t>
            </a:r>
            <a:r>
              <a:rPr lang="en-US" sz="2000" dirty="0" smtClean="0">
                <a:solidFill>
                  <a:srgbClr val="FCCB90"/>
                </a:solidFill>
              </a:rPr>
              <a:t>appropriate </a:t>
            </a:r>
          </a:p>
          <a:p>
            <a:pPr marL="457200" indent="-457200" defTabSz="1019175">
              <a:spcBef>
                <a:spcPts val="0"/>
              </a:spcBef>
              <a:buClr>
                <a:schemeClr val="accent3"/>
              </a:buClr>
              <a:buSzPct val="130000"/>
              <a:buFont typeface="Arial"/>
              <a:buChar char="•"/>
              <a:tabLst>
                <a:tab pos="10710863" algn="l"/>
              </a:tabLst>
            </a:pPr>
            <a:endParaRPr lang="en-US" sz="800" dirty="0" smtClean="0">
              <a:solidFill>
                <a:srgbClr val="FCCB90"/>
              </a:solidFill>
            </a:endParaRPr>
          </a:p>
          <a:p>
            <a:pPr marL="457200" indent="-457200" defTabSz="1019175">
              <a:spcBef>
                <a:spcPts val="0"/>
              </a:spcBef>
              <a:buClr>
                <a:schemeClr val="accent3"/>
              </a:buClr>
              <a:buSzPct val="130000"/>
              <a:buFont typeface="Arial"/>
              <a:buChar char="•"/>
              <a:tabLst>
                <a:tab pos="10710863" algn="l"/>
              </a:tabLst>
            </a:pPr>
            <a:r>
              <a:rPr lang="en-US" sz="2000" dirty="0" smtClean="0">
                <a:solidFill>
                  <a:srgbClr val="FCCB90"/>
                </a:solidFill>
              </a:rPr>
              <a:t>Assess (when appropriate) individual minors’ consent readiness </a:t>
            </a:r>
          </a:p>
          <a:p>
            <a:pPr marL="457200" indent="-457200" defTabSz="1019175">
              <a:spcBef>
                <a:spcPts val="0"/>
              </a:spcBef>
              <a:buClr>
                <a:schemeClr val="accent3"/>
              </a:buClr>
              <a:buSzPct val="130000"/>
              <a:buFont typeface="Arial"/>
              <a:buChar char="•"/>
              <a:tabLst>
                <a:tab pos="10710863" algn="l"/>
              </a:tabLst>
            </a:pPr>
            <a:endParaRPr lang="en-US" sz="800" dirty="0" smtClean="0">
              <a:solidFill>
                <a:srgbClr val="FCCB90"/>
              </a:solidFill>
            </a:endParaRPr>
          </a:p>
          <a:p>
            <a:pPr marL="457200" indent="-457200" defTabSz="1019175">
              <a:spcBef>
                <a:spcPts val="0"/>
              </a:spcBef>
              <a:buClr>
                <a:schemeClr val="accent3"/>
              </a:buClr>
              <a:buSzPct val="130000"/>
              <a:buFont typeface="Arial"/>
              <a:buChar char="•"/>
              <a:tabLst>
                <a:tab pos="10710863" algn="l"/>
              </a:tabLst>
            </a:pPr>
            <a:r>
              <a:rPr lang="en-US" sz="2000" dirty="0" smtClean="0">
                <a:solidFill>
                  <a:srgbClr val="FCCB90"/>
                </a:solidFill>
              </a:rPr>
              <a:t>Appoint a participant consent advocate</a:t>
            </a:r>
            <a:endParaRPr lang="en-US" sz="2000" dirty="0" smtClean="0">
              <a:solidFill>
                <a:srgbClr val="FCCB90"/>
              </a:solidFill>
              <a:ea typeface="Times New Roman" charset="0"/>
              <a:cs typeface="Times New Roman" charset="0"/>
            </a:endParaRPr>
          </a:p>
          <a:p>
            <a:pPr marL="457200" indent="-457200" defTabSz="1019175">
              <a:spcBef>
                <a:spcPts val="0"/>
              </a:spcBef>
              <a:buClr>
                <a:srgbClr val="71ACFF"/>
              </a:buClr>
              <a:buSzPct val="130000"/>
              <a:buFont typeface="Wingdings" charset="2"/>
              <a:buChar char="§"/>
              <a:tabLst>
                <a:tab pos="10710863" algn="l"/>
              </a:tabLst>
            </a:pPr>
            <a:endParaRPr lang="en-US" sz="2000" dirty="0" smtClean="0">
              <a:solidFill>
                <a:srgbClr val="71ACFF"/>
              </a:solidFill>
              <a:ea typeface="Times New Roman" charset="0"/>
              <a:cs typeface="Times New Roman" charset="0"/>
            </a:endParaRPr>
          </a:p>
        </p:txBody>
      </p:sp>
      <p:sp>
        <p:nvSpPr>
          <p:cNvPr id="5" name="TextBox 4"/>
          <p:cNvSpPr txBox="1"/>
          <p:nvPr/>
        </p:nvSpPr>
        <p:spPr>
          <a:xfrm>
            <a:off x="3810000" y="177225"/>
            <a:ext cx="5334000" cy="538609"/>
          </a:xfrm>
          <a:prstGeom prst="rect">
            <a:avLst/>
          </a:prstGeom>
          <a:noFill/>
        </p:spPr>
        <p:txBody>
          <a:bodyPr wrap="square" rtlCol="0">
            <a:spAutoFit/>
          </a:bodyPr>
          <a:lstStyle/>
          <a:p>
            <a:pPr algn="ctr"/>
            <a:r>
              <a:rPr lang="en-US" sz="1700" cap="all" dirty="0" smtClean="0">
                <a:solidFill>
                  <a:schemeClr val="accent3"/>
                </a:solidFill>
                <a:latin typeface="Book Antiqua" pitchFamily="18" charset="0"/>
                <a:cs typeface="Century"/>
              </a:rPr>
              <a:t>The Center for Ethics Education</a:t>
            </a:r>
          </a:p>
          <a:p>
            <a:pPr algn="ctr"/>
            <a:r>
              <a:rPr lang="en-US" sz="1200" cap="all" dirty="0" smtClean="0">
                <a:solidFill>
                  <a:schemeClr val="accent3"/>
                </a:solidFill>
                <a:latin typeface="Book Antiqua" pitchFamily="18" charset="0"/>
                <a:cs typeface="Century"/>
              </a:rPr>
              <a:t>Celia  B. Fisher, Ph.D., Director </a:t>
            </a:r>
            <a:endParaRPr lang="en-US" sz="1200" cap="all" dirty="0">
              <a:solidFill>
                <a:schemeClr val="accent3"/>
              </a:solidFill>
              <a:latin typeface="Book Antiqua" pitchFamily="18" charset="0"/>
              <a:cs typeface="Century"/>
            </a:endParaRPr>
          </a:p>
        </p:txBody>
      </p:sp>
      <p:cxnSp>
        <p:nvCxnSpPr>
          <p:cNvPr id="6" name="AutoShape 5"/>
          <p:cNvCxnSpPr>
            <a:cxnSpLocks noChangeShapeType="1"/>
          </p:cNvCxnSpPr>
          <p:nvPr/>
        </p:nvCxnSpPr>
        <p:spPr bwMode="auto">
          <a:xfrm>
            <a:off x="4038600" y="152400"/>
            <a:ext cx="0" cy="609600"/>
          </a:xfrm>
          <a:prstGeom prst="straightConnector1">
            <a:avLst/>
          </a:prstGeom>
          <a:noFill/>
          <a:ln w="9525">
            <a:solidFill>
              <a:srgbClr val="FFFFFF"/>
            </a:solidFill>
            <a:round/>
            <a:headEnd/>
            <a:tailEnd/>
          </a:ln>
        </p:spPr>
      </p:cxnSp>
      <p:sp>
        <p:nvSpPr>
          <p:cNvPr id="3" name="TextBox 2"/>
          <p:cNvSpPr txBox="1"/>
          <p:nvPr/>
        </p:nvSpPr>
        <p:spPr>
          <a:xfrm>
            <a:off x="685800" y="2209800"/>
            <a:ext cx="7772400" cy="1292662"/>
          </a:xfrm>
          <a:prstGeom prst="rect">
            <a:avLst/>
          </a:prstGeom>
          <a:noFill/>
        </p:spPr>
        <p:txBody>
          <a:bodyPr wrap="square" rtlCol="0">
            <a:spAutoFit/>
          </a:bodyPr>
          <a:lstStyle/>
          <a:p>
            <a:pPr marL="457200" indent="-457200" defTabSz="1019175">
              <a:spcBef>
                <a:spcPts val="0"/>
              </a:spcBef>
              <a:buClr>
                <a:srgbClr val="71ACFF"/>
              </a:buClr>
              <a:buSzPct val="130000"/>
              <a:buNone/>
              <a:tabLst>
                <a:tab pos="10710863" algn="l"/>
              </a:tabLst>
            </a:pPr>
            <a:r>
              <a:rPr lang="en-US" sz="1800" i="1" dirty="0" smtClean="0">
                <a:solidFill>
                  <a:schemeClr val="accent3"/>
                </a:solidFill>
              </a:rPr>
              <a:t>Procedures to ensure  “waiver </a:t>
            </a:r>
            <a:r>
              <a:rPr lang="en-US" sz="1800" i="1" dirty="0">
                <a:solidFill>
                  <a:schemeClr val="accent3"/>
                </a:solidFill>
              </a:rPr>
              <a:t>or alteration will not adversely affect the rights and welfare of the </a:t>
            </a:r>
            <a:r>
              <a:rPr lang="en-US" sz="1800" i="1" dirty="0" smtClean="0">
                <a:solidFill>
                  <a:schemeClr val="accent3"/>
                </a:solidFill>
              </a:rPr>
              <a:t>subjects” [§46.116 (2])  </a:t>
            </a:r>
            <a:r>
              <a:rPr lang="en-US" sz="1800" dirty="0" smtClean="0">
                <a:solidFill>
                  <a:schemeClr val="accent3"/>
                </a:solidFill>
              </a:rPr>
              <a:t>should </a:t>
            </a:r>
            <a:r>
              <a:rPr lang="en-US" sz="1800" dirty="0">
                <a:solidFill>
                  <a:schemeClr val="accent3"/>
                </a:solidFill>
              </a:rPr>
              <a:t>draw on the </a:t>
            </a:r>
            <a:r>
              <a:rPr lang="en-US" sz="1800" u="sng" dirty="0">
                <a:solidFill>
                  <a:schemeClr val="accent3"/>
                </a:solidFill>
              </a:rPr>
              <a:t>substantial body of developmental research</a:t>
            </a:r>
            <a:r>
              <a:rPr lang="en-US" sz="1800" dirty="0" smtClean="0">
                <a:solidFill>
                  <a:schemeClr val="accent3"/>
                </a:solidFill>
              </a:rPr>
              <a:t> to:</a:t>
            </a:r>
          </a:p>
          <a:p>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1" end="1"/>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2" end="2"/>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48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3" end="3"/>
                                            </p:txEl>
                                          </p:spTgt>
                                        </p:tgtEl>
                                        <p:attrNameLst>
                                          <p:attrName>ppt_c</p:attrName>
                                        </p:attrNameLst>
                                      </p:cBhvr>
                                      <p:to>
                                        <a:schemeClr val="bg2"/>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48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5" end="5"/>
                                            </p:txEl>
                                          </p:spTgt>
                                        </p:tgtEl>
                                        <p:attrNameLst>
                                          <p:attrName>ppt_c</p:attrName>
                                        </p:attrNameLst>
                                      </p:cBhvr>
                                      <p:to>
                                        <a:schemeClr val="bg2"/>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483">
                                            <p:txEl>
                                              <p:pRg st="7" end="7"/>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7" end="7"/>
                                            </p:txEl>
                                          </p:spTgt>
                                        </p:tgtEl>
                                        <p:attrNameLst>
                                          <p:attrName>ppt_c</p:attrName>
                                        </p:attrNameLst>
                                      </p:cBhvr>
                                      <p:to>
                                        <a:schemeClr val="bg2"/>
                                      </p:to>
                                    </p:animClr>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483">
                                            <p:txEl>
                                              <p:pRg st="9" end="9"/>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9" end="9"/>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85800" y="1295400"/>
            <a:ext cx="7772400" cy="990600"/>
          </a:xfrm>
        </p:spPr>
        <p:txBody>
          <a:bodyPr/>
          <a:lstStyle/>
          <a:p>
            <a:pPr algn="l"/>
            <a:r>
              <a:rPr lang="en-US" sz="2000" b="1" i="1" dirty="0" smtClean="0">
                <a:solidFill>
                  <a:srgbClr val="FCCB90"/>
                </a:solidFill>
              </a:rPr>
              <a:t>§</a:t>
            </a:r>
            <a:r>
              <a:rPr lang="en-US" sz="2000" b="1" i="1" dirty="0">
                <a:solidFill>
                  <a:srgbClr val="FCCB90"/>
                </a:solidFill>
              </a:rPr>
              <a:t>46.116 (3)</a:t>
            </a:r>
            <a:r>
              <a:rPr lang="en-US" sz="2000" b="1" i="1" dirty="0" smtClean="0">
                <a:solidFill>
                  <a:srgbClr val="FCCB90"/>
                </a:solidFill>
              </a:rPr>
              <a:t>: [Components of IC may be waived if] </a:t>
            </a:r>
            <a:r>
              <a:rPr lang="en-US" sz="2000" b="1" i="1" dirty="0">
                <a:solidFill>
                  <a:srgbClr val="FCCB90"/>
                </a:solidFill>
              </a:rPr>
              <a:t>t</a:t>
            </a:r>
            <a:r>
              <a:rPr lang="en-US" sz="2000" b="1" i="1" dirty="0" smtClean="0">
                <a:solidFill>
                  <a:srgbClr val="FCCB90"/>
                </a:solidFill>
              </a:rPr>
              <a:t>he </a:t>
            </a:r>
            <a:r>
              <a:rPr lang="en-US" sz="2000" b="1" i="1" dirty="0">
                <a:solidFill>
                  <a:srgbClr val="FCCB90"/>
                </a:solidFill>
              </a:rPr>
              <a:t>research could not practicably be carried out without the waiver or alteration</a:t>
            </a:r>
            <a:r>
              <a:rPr lang="en-US" sz="2000" dirty="0">
                <a:solidFill>
                  <a:srgbClr val="FCCB90"/>
                </a:solidFill>
              </a:rPr>
              <a:t> </a:t>
            </a:r>
            <a:endParaRPr lang="en-US" sz="2000" b="1" dirty="0" smtClean="0">
              <a:solidFill>
                <a:srgbClr val="FCCB90"/>
              </a:solidFill>
            </a:endParaRPr>
          </a:p>
        </p:txBody>
      </p:sp>
      <p:sp>
        <p:nvSpPr>
          <p:cNvPr id="20483" name="Content Placeholder 2"/>
          <p:cNvSpPr>
            <a:spLocks noGrp="1"/>
          </p:cNvSpPr>
          <p:nvPr>
            <p:ph idx="1"/>
          </p:nvPr>
        </p:nvSpPr>
        <p:spPr>
          <a:xfrm>
            <a:off x="685800" y="2286000"/>
            <a:ext cx="7772400" cy="3733800"/>
          </a:xfrm>
        </p:spPr>
        <p:txBody>
          <a:bodyPr/>
          <a:lstStyle/>
          <a:p>
            <a:pPr algn="ctr">
              <a:spcBef>
                <a:spcPts val="0"/>
              </a:spcBef>
              <a:buFontTx/>
              <a:buNone/>
            </a:pPr>
            <a:r>
              <a:rPr lang="en-US" sz="2000" b="1" dirty="0" smtClean="0">
                <a:solidFill>
                  <a:srgbClr val="71ACFF"/>
                </a:solidFill>
              </a:rPr>
              <a:t>GUARDIAN PERMISSION SHOULD NEVER BE WAIVED:</a:t>
            </a:r>
            <a:r>
              <a:rPr lang="en-US" sz="2400" b="1" dirty="0" smtClean="0">
                <a:solidFill>
                  <a:srgbClr val="71ACFF"/>
                </a:solidFill>
              </a:rPr>
              <a:t/>
            </a:r>
            <a:br>
              <a:rPr lang="en-US" sz="2400" b="1" dirty="0" smtClean="0">
                <a:solidFill>
                  <a:srgbClr val="71ACFF"/>
                </a:solidFill>
              </a:rPr>
            </a:br>
            <a:endParaRPr lang="en-US" sz="2400" b="1" dirty="0" smtClean="0">
              <a:solidFill>
                <a:srgbClr val="71ACFF"/>
              </a:solidFill>
            </a:endParaRPr>
          </a:p>
          <a:p>
            <a:pPr marL="457200" indent="-457200" defTabSz="1019175">
              <a:spcBef>
                <a:spcPts val="0"/>
              </a:spcBef>
              <a:buClr>
                <a:srgbClr val="71ACFF"/>
              </a:buClr>
              <a:buSzPct val="130000"/>
              <a:buFont typeface="Wingdings" charset="2"/>
              <a:buChar char="§"/>
              <a:tabLst>
                <a:tab pos="10710863" algn="l"/>
              </a:tabLst>
            </a:pPr>
            <a:r>
              <a:rPr lang="en-US" sz="2000" dirty="0" smtClean="0"/>
              <a:t>For </a:t>
            </a:r>
            <a:r>
              <a:rPr lang="en-US" sz="2000" dirty="0"/>
              <a:t>investigator convenience or solely for reasons of cost or speed or other expedient measures if doing so weakens protection of subjects’ rights </a:t>
            </a:r>
            <a:r>
              <a:rPr lang="en-US" sz="2000" dirty="0" smtClean="0"/>
              <a:t>and </a:t>
            </a:r>
            <a:r>
              <a:rPr lang="en-US" sz="2000" dirty="0"/>
              <a:t>welfare. </a:t>
            </a:r>
            <a:endParaRPr lang="en-US" sz="2000" dirty="0" smtClean="0"/>
          </a:p>
          <a:p>
            <a:pPr marL="457200" indent="-457200" defTabSz="1019175">
              <a:spcBef>
                <a:spcPts val="0"/>
              </a:spcBef>
              <a:buClr>
                <a:srgbClr val="71ACFF"/>
              </a:buClr>
              <a:buSzPct val="130000"/>
              <a:buFont typeface="Wingdings" charset="2"/>
              <a:buChar char="§"/>
              <a:tabLst>
                <a:tab pos="10710863" algn="l"/>
              </a:tabLst>
            </a:pPr>
            <a:endParaRPr lang="en-US" sz="2000" dirty="0"/>
          </a:p>
          <a:p>
            <a:pPr marL="457200" indent="-457200" defTabSz="1019175">
              <a:spcBef>
                <a:spcPts val="0"/>
              </a:spcBef>
              <a:buClr>
                <a:srgbClr val="71ACFF"/>
              </a:buClr>
              <a:buSzPct val="130000"/>
              <a:buFont typeface="Wingdings" charset="2"/>
              <a:buChar char="§"/>
              <a:tabLst>
                <a:tab pos="10710863" algn="l"/>
              </a:tabLst>
            </a:pPr>
            <a:r>
              <a:rPr lang="en-US" sz="2000" dirty="0" smtClean="0"/>
              <a:t>Parents</a:t>
            </a:r>
            <a:r>
              <a:rPr lang="en-US" sz="2000" dirty="0"/>
              <a:t>’ reluctance to permit their children to participate in research is not a legitimate reason to waive this protection and is antithetical to the principles of beneficence, respect and justice. </a:t>
            </a:r>
            <a:endParaRPr lang="en-US" sz="2000" dirty="0" smtClean="0">
              <a:solidFill>
                <a:srgbClr val="FFFFFF"/>
              </a:solidFill>
              <a:ea typeface="Times New Roman" charset="0"/>
              <a:cs typeface="Times New Roman" charset="0"/>
            </a:endParaRPr>
          </a:p>
        </p:txBody>
      </p:sp>
      <p:sp>
        <p:nvSpPr>
          <p:cNvPr id="5" name="TextBox 4"/>
          <p:cNvSpPr txBox="1"/>
          <p:nvPr/>
        </p:nvSpPr>
        <p:spPr>
          <a:xfrm>
            <a:off x="3810000" y="177225"/>
            <a:ext cx="5334000" cy="538609"/>
          </a:xfrm>
          <a:prstGeom prst="rect">
            <a:avLst/>
          </a:prstGeom>
          <a:noFill/>
        </p:spPr>
        <p:txBody>
          <a:bodyPr wrap="square" rtlCol="0">
            <a:spAutoFit/>
          </a:bodyPr>
          <a:lstStyle/>
          <a:p>
            <a:pPr algn="ctr"/>
            <a:r>
              <a:rPr lang="en-US" sz="1700" cap="all" dirty="0" smtClean="0">
                <a:solidFill>
                  <a:schemeClr val="accent3"/>
                </a:solidFill>
                <a:latin typeface="Book Antiqua" pitchFamily="18" charset="0"/>
                <a:cs typeface="Century"/>
              </a:rPr>
              <a:t>The Center for Ethics Education</a:t>
            </a:r>
          </a:p>
          <a:p>
            <a:pPr algn="ctr"/>
            <a:r>
              <a:rPr lang="en-US" sz="1200" cap="all" dirty="0" smtClean="0">
                <a:solidFill>
                  <a:schemeClr val="accent3"/>
                </a:solidFill>
                <a:latin typeface="Book Antiqua" pitchFamily="18" charset="0"/>
                <a:cs typeface="Century"/>
              </a:rPr>
              <a:t>Celia  B. Fisher, Ph.D., Director </a:t>
            </a:r>
            <a:endParaRPr lang="en-US" sz="1200" cap="all" dirty="0">
              <a:solidFill>
                <a:schemeClr val="accent3"/>
              </a:solidFill>
              <a:latin typeface="Book Antiqua" pitchFamily="18" charset="0"/>
              <a:cs typeface="Century"/>
            </a:endParaRPr>
          </a:p>
        </p:txBody>
      </p:sp>
      <p:cxnSp>
        <p:nvCxnSpPr>
          <p:cNvPr id="6" name="AutoShape 5"/>
          <p:cNvCxnSpPr>
            <a:cxnSpLocks noChangeShapeType="1"/>
          </p:cNvCxnSpPr>
          <p:nvPr/>
        </p:nvCxnSpPr>
        <p:spPr bwMode="auto">
          <a:xfrm>
            <a:off x="4038600" y="152400"/>
            <a:ext cx="0" cy="609600"/>
          </a:xfrm>
          <a:prstGeom prst="straightConnector1">
            <a:avLst/>
          </a:prstGeom>
          <a:noFill/>
          <a:ln w="9525">
            <a:solidFill>
              <a:srgbClr val="FFFFFF"/>
            </a:solidFill>
            <a:round/>
            <a:headEnd/>
            <a:tailEnd/>
          </a:ln>
        </p:spPr>
      </p:cxnSp>
    </p:spTree>
    <p:extLst>
      <p:ext uri="{BB962C8B-B14F-4D97-AF65-F5344CB8AC3E}">
        <p14:creationId xmlns:p14="http://schemas.microsoft.com/office/powerpoint/2010/main" val="1982550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85800" y="1600200"/>
            <a:ext cx="7772400" cy="3048000"/>
          </a:xfrm>
        </p:spPr>
        <p:txBody>
          <a:bodyPr/>
          <a:lstStyle/>
          <a:p>
            <a:r>
              <a:rPr lang="en-US" b="1" dirty="0" smtClean="0">
                <a:solidFill>
                  <a:srgbClr val="F0C96B"/>
                </a:solidFill>
              </a:rPr>
              <a:t/>
            </a:r>
            <a:br>
              <a:rPr lang="en-US" b="1" dirty="0" smtClean="0">
                <a:solidFill>
                  <a:srgbClr val="F0C96B"/>
                </a:solidFill>
              </a:rPr>
            </a:br>
            <a:r>
              <a:rPr lang="en-US" b="1" dirty="0" smtClean="0">
                <a:solidFill>
                  <a:srgbClr val="FFFFFF"/>
                </a:solidFill>
              </a:rPr>
              <a:t>Informed Consent </a:t>
            </a:r>
            <a:r>
              <a:rPr lang="en-US" b="1" dirty="0">
                <a:solidFill>
                  <a:srgbClr val="FFFFFF"/>
                </a:solidFill>
              </a:rPr>
              <a:t>for Future Use of </a:t>
            </a:r>
            <a:r>
              <a:rPr lang="en-US" b="1" dirty="0" err="1" smtClean="0">
                <a:solidFill>
                  <a:srgbClr val="FFFFFF"/>
                </a:solidFill>
              </a:rPr>
              <a:t>Biospecimens</a:t>
            </a:r>
            <a:r>
              <a:rPr lang="en-US" b="1" dirty="0" smtClean="0">
                <a:solidFill>
                  <a:srgbClr val="FFFFFF"/>
                </a:solidFill>
              </a:rPr>
              <a:t> </a:t>
            </a:r>
            <a:r>
              <a:rPr lang="en-US" b="1" dirty="0">
                <a:solidFill>
                  <a:srgbClr val="FFFFFF"/>
                </a:solidFill>
              </a:rPr>
              <a:t>and </a:t>
            </a:r>
            <a:r>
              <a:rPr lang="en-US" b="1" dirty="0" smtClean="0">
                <a:solidFill>
                  <a:srgbClr val="FFFFFF"/>
                </a:solidFill>
              </a:rPr>
              <a:t>Archived Socially </a:t>
            </a:r>
            <a:r>
              <a:rPr lang="en-US" b="1" dirty="0">
                <a:solidFill>
                  <a:srgbClr val="FFFFFF"/>
                </a:solidFill>
              </a:rPr>
              <a:t>Sensitive Data</a:t>
            </a:r>
            <a:r>
              <a:rPr lang="en-US" dirty="0">
                <a:solidFill>
                  <a:srgbClr val="FFFFFF"/>
                </a:solidFill>
              </a:rPr>
              <a:t> </a:t>
            </a:r>
            <a:r>
              <a:rPr lang="en-US" dirty="0" smtClean="0"/>
              <a:t/>
            </a:r>
            <a:br>
              <a:rPr lang="en-US" dirty="0" smtClean="0"/>
            </a:br>
            <a:r>
              <a:rPr lang="en-US" b="1" dirty="0" smtClean="0">
                <a:solidFill>
                  <a:srgbClr val="F0C96B"/>
                </a:solidFill>
              </a:rPr>
              <a:t/>
            </a:r>
            <a:br>
              <a:rPr lang="en-US" b="1" dirty="0" smtClean="0">
                <a:solidFill>
                  <a:srgbClr val="F0C96B"/>
                </a:solidFill>
              </a:rPr>
            </a:br>
            <a:endParaRPr lang="en-US" b="1" dirty="0" smtClean="0">
              <a:solidFill>
                <a:srgbClr val="F0C96B"/>
              </a:solidFill>
            </a:endParaRPr>
          </a:p>
        </p:txBody>
      </p:sp>
      <p:sp>
        <p:nvSpPr>
          <p:cNvPr id="5" name="TextBox 4"/>
          <p:cNvSpPr txBox="1"/>
          <p:nvPr/>
        </p:nvSpPr>
        <p:spPr>
          <a:xfrm>
            <a:off x="3810000" y="177225"/>
            <a:ext cx="5334000" cy="538609"/>
          </a:xfrm>
          <a:prstGeom prst="rect">
            <a:avLst/>
          </a:prstGeom>
          <a:noFill/>
        </p:spPr>
        <p:txBody>
          <a:bodyPr wrap="square" rtlCol="0">
            <a:spAutoFit/>
          </a:bodyPr>
          <a:lstStyle/>
          <a:p>
            <a:pPr algn="ctr"/>
            <a:r>
              <a:rPr lang="en-US" sz="1700" cap="all" dirty="0" smtClean="0">
                <a:solidFill>
                  <a:schemeClr val="accent3"/>
                </a:solidFill>
                <a:latin typeface="Book Antiqua" pitchFamily="18" charset="0"/>
                <a:cs typeface="Century"/>
              </a:rPr>
              <a:t>The Center for Ethics Education</a:t>
            </a:r>
          </a:p>
          <a:p>
            <a:pPr algn="ctr"/>
            <a:r>
              <a:rPr lang="en-US" sz="1200" cap="all" dirty="0" smtClean="0">
                <a:solidFill>
                  <a:schemeClr val="accent3"/>
                </a:solidFill>
                <a:latin typeface="Book Antiqua" pitchFamily="18" charset="0"/>
                <a:cs typeface="Century"/>
              </a:rPr>
              <a:t>Celia  B. Fisher, Ph.D., Director </a:t>
            </a:r>
            <a:endParaRPr lang="en-US" sz="1200" cap="all" dirty="0">
              <a:solidFill>
                <a:schemeClr val="accent3"/>
              </a:solidFill>
              <a:latin typeface="Book Antiqua" pitchFamily="18" charset="0"/>
              <a:cs typeface="Century"/>
            </a:endParaRPr>
          </a:p>
        </p:txBody>
      </p:sp>
      <p:cxnSp>
        <p:nvCxnSpPr>
          <p:cNvPr id="6" name="AutoShape 5"/>
          <p:cNvCxnSpPr>
            <a:cxnSpLocks noChangeShapeType="1"/>
          </p:cNvCxnSpPr>
          <p:nvPr/>
        </p:nvCxnSpPr>
        <p:spPr bwMode="auto">
          <a:xfrm>
            <a:off x="4038600" y="152400"/>
            <a:ext cx="0" cy="609600"/>
          </a:xfrm>
          <a:prstGeom prst="straightConnector1">
            <a:avLst/>
          </a:prstGeom>
          <a:noFill/>
          <a:ln w="9525">
            <a:solidFill>
              <a:srgbClr val="FFFFFF"/>
            </a:solidFill>
            <a:round/>
            <a:headEnd/>
            <a:tailEnd/>
          </a:ln>
        </p:spPr>
      </p:cxnSp>
    </p:spTree>
    <p:extLst>
      <p:ext uri="{BB962C8B-B14F-4D97-AF65-F5344CB8AC3E}">
        <p14:creationId xmlns:p14="http://schemas.microsoft.com/office/powerpoint/2010/main" val="416328017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381000" y="1447800"/>
            <a:ext cx="8229600" cy="838200"/>
          </a:xfrm>
        </p:spPr>
        <p:txBody>
          <a:bodyPr/>
          <a:lstStyle/>
          <a:p>
            <a:pPr marL="0" indent="0" defTabSz="1019175">
              <a:spcBef>
                <a:spcPts val="0"/>
              </a:spcBef>
              <a:tabLst>
                <a:tab pos="10710863" algn="l"/>
              </a:tabLst>
            </a:pPr>
            <a:r>
              <a:rPr lang="en-US" sz="2800" dirty="0" smtClean="0">
                <a:solidFill>
                  <a:srgbClr val="FCCB90"/>
                </a:solidFill>
              </a:rPr>
              <a:t>When is Guardian Permission Sufficient for Future Data Use When Child Reaches Adulthood?</a:t>
            </a:r>
            <a:endParaRPr lang="en-US" sz="2800" dirty="0">
              <a:solidFill>
                <a:srgbClr val="FCCB90"/>
              </a:solidFill>
            </a:endParaRPr>
          </a:p>
        </p:txBody>
      </p:sp>
      <p:sp>
        <p:nvSpPr>
          <p:cNvPr id="20483" name="Content Placeholder 2"/>
          <p:cNvSpPr>
            <a:spLocks noGrp="1"/>
          </p:cNvSpPr>
          <p:nvPr>
            <p:ph idx="1"/>
          </p:nvPr>
        </p:nvSpPr>
        <p:spPr>
          <a:xfrm>
            <a:off x="685800" y="2362200"/>
            <a:ext cx="7772400" cy="3962400"/>
          </a:xfrm>
        </p:spPr>
        <p:txBody>
          <a:bodyPr/>
          <a:lstStyle/>
          <a:p>
            <a:pPr marL="457200" indent="-457200" defTabSz="1019175">
              <a:spcBef>
                <a:spcPts val="0"/>
              </a:spcBef>
              <a:buClr>
                <a:srgbClr val="71ACFF"/>
              </a:buClr>
              <a:buSzPct val="130000"/>
              <a:buNone/>
              <a:tabLst>
                <a:tab pos="10710863" algn="l"/>
              </a:tabLst>
            </a:pPr>
            <a:endParaRPr lang="en-US" sz="800" dirty="0" smtClean="0"/>
          </a:p>
          <a:p>
            <a:pPr marL="0" indent="0" defTabSz="1019175">
              <a:spcBef>
                <a:spcPts val="0"/>
              </a:spcBef>
              <a:buClr>
                <a:srgbClr val="71ACFF"/>
              </a:buClr>
              <a:buSzPct val="130000"/>
              <a:buNone/>
              <a:tabLst>
                <a:tab pos="10710863" algn="l"/>
              </a:tabLst>
            </a:pPr>
            <a:endParaRPr lang="en-US" sz="800" dirty="0" smtClean="0"/>
          </a:p>
          <a:p>
            <a:pPr marL="457200" indent="-457200" defTabSz="1019175">
              <a:spcBef>
                <a:spcPts val="0"/>
              </a:spcBef>
              <a:buClr>
                <a:srgbClr val="71ACFF"/>
              </a:buClr>
              <a:buSzPct val="130000"/>
              <a:buFont typeface="Wingdings" charset="2"/>
              <a:buChar char="§"/>
              <a:tabLst>
                <a:tab pos="10710863" algn="l"/>
              </a:tabLst>
            </a:pPr>
            <a:r>
              <a:rPr lang="en-US" sz="1800" dirty="0"/>
              <a:t>A</a:t>
            </a:r>
            <a:r>
              <a:rPr lang="en-US" sz="1800" dirty="0" smtClean="0"/>
              <a:t>ppropriate </a:t>
            </a:r>
            <a:r>
              <a:rPr lang="en-US" sz="1800" dirty="0"/>
              <a:t>security protections are in place and updated as may be required by evolving information technologies as well as federal standards </a:t>
            </a:r>
            <a:r>
              <a:rPr lang="en-US" sz="1800" dirty="0" smtClean="0"/>
              <a:t>and… </a:t>
            </a:r>
          </a:p>
          <a:p>
            <a:pPr marL="457200" indent="-457200" defTabSz="1019175">
              <a:spcBef>
                <a:spcPts val="0"/>
              </a:spcBef>
              <a:buClr>
                <a:srgbClr val="71ACFF"/>
              </a:buClr>
              <a:buSzPct val="130000"/>
              <a:buFont typeface="Wingdings" charset="2"/>
              <a:buChar char="§"/>
              <a:tabLst>
                <a:tab pos="10710863" algn="l"/>
              </a:tabLst>
            </a:pPr>
            <a:endParaRPr lang="en-US" sz="1800" dirty="0"/>
          </a:p>
          <a:p>
            <a:pPr marL="457200" indent="-457200" defTabSz="1019175">
              <a:spcBef>
                <a:spcPts val="0"/>
              </a:spcBef>
              <a:buClr>
                <a:srgbClr val="71ACFF"/>
              </a:buClr>
              <a:buSzPct val="130000"/>
              <a:buFont typeface="Wingdings" charset="2"/>
              <a:buChar char="§"/>
              <a:tabLst>
                <a:tab pos="10710863" algn="l"/>
              </a:tabLst>
            </a:pPr>
            <a:r>
              <a:rPr lang="en-US" sz="1800" dirty="0" smtClean="0"/>
              <a:t> </a:t>
            </a:r>
            <a:r>
              <a:rPr lang="en-US" sz="1800" dirty="0"/>
              <a:t>T</a:t>
            </a:r>
            <a:r>
              <a:rPr lang="en-US" sz="1800" dirty="0" smtClean="0"/>
              <a:t>he </a:t>
            </a:r>
            <a:r>
              <a:rPr lang="en-US" sz="1800" dirty="0"/>
              <a:t>level of harm associated with informational risk has not increased with changes in societal attitudes, health coverage or other </a:t>
            </a:r>
            <a:r>
              <a:rPr lang="en-US" sz="1800" dirty="0" smtClean="0"/>
              <a:t>policies, and… </a:t>
            </a:r>
          </a:p>
          <a:p>
            <a:pPr marL="457200" indent="-457200" defTabSz="1019175">
              <a:spcBef>
                <a:spcPts val="0"/>
              </a:spcBef>
              <a:buClr>
                <a:srgbClr val="71ACFF"/>
              </a:buClr>
              <a:buSzPct val="130000"/>
              <a:buFont typeface="Wingdings" charset="2"/>
              <a:buChar char="§"/>
              <a:tabLst>
                <a:tab pos="10710863" algn="l"/>
              </a:tabLst>
            </a:pPr>
            <a:endParaRPr lang="en-US" sz="1800" dirty="0"/>
          </a:p>
          <a:p>
            <a:pPr marL="457200" indent="-457200" defTabSz="1019175">
              <a:spcBef>
                <a:spcPts val="0"/>
              </a:spcBef>
              <a:buClr>
                <a:srgbClr val="71ACFF"/>
              </a:buClr>
              <a:buSzPct val="130000"/>
              <a:buFont typeface="Wingdings" charset="2"/>
              <a:buChar char="§"/>
              <a:tabLst>
                <a:tab pos="10710863" algn="l"/>
              </a:tabLst>
            </a:pPr>
            <a:r>
              <a:rPr lang="en-US" sz="1800" dirty="0" smtClean="0"/>
              <a:t>The original IC informs </a:t>
            </a:r>
            <a:r>
              <a:rPr lang="en-US" sz="1800" dirty="0"/>
              <a:t>g</a:t>
            </a:r>
            <a:r>
              <a:rPr lang="en-US" sz="1800" dirty="0" smtClean="0"/>
              <a:t>uardians (and minors when age appropriate)  that their consent represents a default </a:t>
            </a:r>
            <a:r>
              <a:rPr lang="en-US" sz="1800" dirty="0"/>
              <a:t>permission for continuation of use of data after the child has reached the age of majority </a:t>
            </a:r>
          </a:p>
          <a:p>
            <a:pPr marL="457200" indent="-457200" defTabSz="1019175">
              <a:spcBef>
                <a:spcPts val="0"/>
              </a:spcBef>
              <a:buClr>
                <a:srgbClr val="71ACFF"/>
              </a:buClr>
              <a:buSzPct val="130000"/>
              <a:buFont typeface="Wingdings" charset="2"/>
              <a:buChar char="§"/>
              <a:tabLst>
                <a:tab pos="10710863" algn="l"/>
              </a:tabLst>
            </a:pPr>
            <a:endParaRPr lang="en-US" sz="1800" dirty="0" smtClean="0"/>
          </a:p>
          <a:p>
            <a:pPr marL="457200" indent="-457200" defTabSz="1019175">
              <a:spcBef>
                <a:spcPts val="0"/>
              </a:spcBef>
              <a:buClr>
                <a:srgbClr val="71ACFF"/>
              </a:buClr>
              <a:buSzPct val="130000"/>
              <a:buFont typeface="Wingdings" charset="2"/>
              <a:buChar char="§"/>
              <a:tabLst>
                <a:tab pos="10710863" algn="l"/>
              </a:tabLst>
            </a:pPr>
            <a:endParaRPr lang="en-US" sz="1800" dirty="0" smtClean="0">
              <a:solidFill>
                <a:srgbClr val="71ACFF"/>
              </a:solidFill>
              <a:ea typeface="Times New Roman" charset="0"/>
              <a:cs typeface="Times New Roman" charset="0"/>
            </a:endParaRPr>
          </a:p>
        </p:txBody>
      </p:sp>
      <p:sp>
        <p:nvSpPr>
          <p:cNvPr id="5" name="TextBox 4"/>
          <p:cNvSpPr txBox="1"/>
          <p:nvPr/>
        </p:nvSpPr>
        <p:spPr>
          <a:xfrm>
            <a:off x="3810000" y="177225"/>
            <a:ext cx="5334000" cy="538609"/>
          </a:xfrm>
          <a:prstGeom prst="rect">
            <a:avLst/>
          </a:prstGeom>
          <a:noFill/>
        </p:spPr>
        <p:txBody>
          <a:bodyPr wrap="square" rtlCol="0">
            <a:spAutoFit/>
          </a:bodyPr>
          <a:lstStyle/>
          <a:p>
            <a:pPr algn="ctr"/>
            <a:r>
              <a:rPr lang="en-US" sz="1700" cap="all" dirty="0" smtClean="0">
                <a:solidFill>
                  <a:schemeClr val="accent3"/>
                </a:solidFill>
                <a:latin typeface="Book Antiqua" pitchFamily="18" charset="0"/>
                <a:cs typeface="Century"/>
              </a:rPr>
              <a:t>The Center for Ethics Education</a:t>
            </a:r>
          </a:p>
          <a:p>
            <a:pPr algn="ctr"/>
            <a:r>
              <a:rPr lang="en-US" sz="1200" cap="all" dirty="0" smtClean="0">
                <a:solidFill>
                  <a:schemeClr val="accent3"/>
                </a:solidFill>
                <a:latin typeface="Book Antiqua" pitchFamily="18" charset="0"/>
                <a:cs typeface="Century"/>
              </a:rPr>
              <a:t>Celia  B. Fisher, Ph.D., Director </a:t>
            </a:r>
            <a:endParaRPr lang="en-US" sz="1200" cap="all" dirty="0">
              <a:solidFill>
                <a:schemeClr val="accent3"/>
              </a:solidFill>
              <a:latin typeface="Book Antiqua" pitchFamily="18" charset="0"/>
              <a:cs typeface="Century"/>
            </a:endParaRPr>
          </a:p>
        </p:txBody>
      </p:sp>
      <p:cxnSp>
        <p:nvCxnSpPr>
          <p:cNvPr id="6" name="AutoShape 5"/>
          <p:cNvCxnSpPr>
            <a:cxnSpLocks noChangeShapeType="1"/>
          </p:cNvCxnSpPr>
          <p:nvPr/>
        </p:nvCxnSpPr>
        <p:spPr bwMode="auto">
          <a:xfrm>
            <a:off x="4038600" y="152400"/>
            <a:ext cx="0" cy="609600"/>
          </a:xfrm>
          <a:prstGeom prst="straightConnector1">
            <a:avLst/>
          </a:prstGeom>
          <a:noFill/>
          <a:ln w="9525">
            <a:solidFill>
              <a:srgbClr val="FFFFFF"/>
            </a:solidFill>
            <a:round/>
            <a:headEnd/>
            <a:tailEnd/>
          </a:ln>
        </p:spPr>
      </p:cxnSp>
    </p:spTree>
    <p:extLst>
      <p:ext uri="{BB962C8B-B14F-4D97-AF65-F5344CB8AC3E}">
        <p14:creationId xmlns:p14="http://schemas.microsoft.com/office/powerpoint/2010/main" val="3784968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2" end="2"/>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48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4" end="4"/>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48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6" end="6"/>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381000" y="1143000"/>
            <a:ext cx="8229600" cy="838200"/>
          </a:xfrm>
        </p:spPr>
        <p:txBody>
          <a:bodyPr/>
          <a:lstStyle/>
          <a:p>
            <a:pPr marL="0" indent="0" defTabSz="1019175">
              <a:spcBef>
                <a:spcPts val="0"/>
              </a:spcBef>
              <a:tabLst>
                <a:tab pos="10710863" algn="l"/>
              </a:tabLst>
            </a:pPr>
            <a:r>
              <a:rPr lang="en-US" sz="2800" dirty="0" smtClean="0">
                <a:solidFill>
                  <a:srgbClr val="FCCB90"/>
                </a:solidFill>
              </a:rPr>
              <a:t>Expanding IC Commitment to De-Identified Data for Socially Sensitive Research</a:t>
            </a:r>
            <a:endParaRPr lang="en-US" sz="2800" dirty="0">
              <a:solidFill>
                <a:srgbClr val="FCCB90"/>
              </a:solidFill>
            </a:endParaRPr>
          </a:p>
        </p:txBody>
      </p:sp>
      <p:sp>
        <p:nvSpPr>
          <p:cNvPr id="20483" name="Content Placeholder 2"/>
          <p:cNvSpPr>
            <a:spLocks noGrp="1"/>
          </p:cNvSpPr>
          <p:nvPr>
            <p:ph idx="1"/>
          </p:nvPr>
        </p:nvSpPr>
        <p:spPr>
          <a:xfrm>
            <a:off x="685800" y="1905000"/>
            <a:ext cx="7772400" cy="4419600"/>
          </a:xfrm>
        </p:spPr>
        <p:txBody>
          <a:bodyPr/>
          <a:lstStyle/>
          <a:p>
            <a:pPr marL="457200" indent="-457200" defTabSz="1019175">
              <a:spcBef>
                <a:spcPts val="0"/>
              </a:spcBef>
              <a:buClr>
                <a:srgbClr val="71ACFF"/>
              </a:buClr>
              <a:buSzPct val="130000"/>
              <a:buNone/>
              <a:tabLst>
                <a:tab pos="10710863" algn="l"/>
              </a:tabLst>
            </a:pPr>
            <a:endParaRPr lang="en-US" sz="800" dirty="0" smtClean="0"/>
          </a:p>
          <a:p>
            <a:pPr marL="0" indent="0" defTabSz="1019175">
              <a:spcBef>
                <a:spcPts val="0"/>
              </a:spcBef>
              <a:buClr>
                <a:srgbClr val="71ACFF"/>
              </a:buClr>
              <a:buSzPct val="130000"/>
              <a:buNone/>
              <a:tabLst>
                <a:tab pos="10710863" algn="l"/>
              </a:tabLst>
            </a:pPr>
            <a:endParaRPr lang="en-US" sz="800" dirty="0" smtClean="0"/>
          </a:p>
          <a:p>
            <a:pPr marL="457200" indent="-457200" defTabSz="1019175">
              <a:spcBef>
                <a:spcPts val="0"/>
              </a:spcBef>
              <a:buClr>
                <a:srgbClr val="71ACFF"/>
              </a:buClr>
              <a:buSzPct val="130000"/>
              <a:buFont typeface="Wingdings" charset="2"/>
              <a:buChar char="§"/>
              <a:tabLst>
                <a:tab pos="10710863" algn="l"/>
              </a:tabLst>
            </a:pPr>
            <a:r>
              <a:rPr lang="en-US" sz="1800" dirty="0" smtClean="0"/>
              <a:t>Emerging technologies may make obsolete </a:t>
            </a:r>
            <a:r>
              <a:rPr lang="en-US" sz="1800" dirty="0"/>
              <a:t>original de-identification data security protections </a:t>
            </a:r>
            <a:r>
              <a:rPr lang="en-US" sz="1800" dirty="0" smtClean="0"/>
              <a:t>to which guardians/minors or vulnerable adult populations originally consented. </a:t>
            </a:r>
          </a:p>
          <a:p>
            <a:pPr marL="0" indent="0" defTabSz="1019175">
              <a:spcBef>
                <a:spcPts val="0"/>
              </a:spcBef>
              <a:buClr>
                <a:srgbClr val="71ACFF"/>
              </a:buClr>
              <a:buSzPct val="130000"/>
              <a:buNone/>
              <a:tabLst>
                <a:tab pos="10710863" algn="l"/>
              </a:tabLst>
            </a:pPr>
            <a:endParaRPr lang="en-US" sz="1800" dirty="0"/>
          </a:p>
          <a:p>
            <a:pPr marL="457200" indent="-457200" defTabSz="1019175">
              <a:spcBef>
                <a:spcPts val="0"/>
              </a:spcBef>
              <a:buClr>
                <a:srgbClr val="71ACFF"/>
              </a:buClr>
              <a:buSzPct val="130000"/>
              <a:buFont typeface="Wingdings" charset="2"/>
              <a:buChar char="§"/>
              <a:tabLst>
                <a:tab pos="10710863" algn="l"/>
              </a:tabLst>
            </a:pPr>
            <a:r>
              <a:rPr lang="en-US" sz="1800" dirty="0" smtClean="0"/>
              <a:t>The initial IC should indicate </a:t>
            </a:r>
            <a:r>
              <a:rPr lang="en-US" sz="1800" dirty="0"/>
              <a:t>that all investigators who will have access to data in the future will be bound by the best practices in data and confidentiality protections at the time of data collection  and new protections as they </a:t>
            </a:r>
            <a:r>
              <a:rPr lang="en-US" sz="1800" dirty="0" smtClean="0"/>
              <a:t>emerge.</a:t>
            </a:r>
          </a:p>
          <a:p>
            <a:pPr marL="457200" indent="-457200" defTabSz="1019175">
              <a:spcBef>
                <a:spcPts val="0"/>
              </a:spcBef>
              <a:buClr>
                <a:srgbClr val="71ACFF"/>
              </a:buClr>
              <a:buSzPct val="130000"/>
              <a:buFont typeface="Wingdings" charset="2"/>
              <a:buChar char="§"/>
              <a:tabLst>
                <a:tab pos="10710863" algn="l"/>
              </a:tabLst>
            </a:pPr>
            <a:endParaRPr lang="en-US" sz="1800" dirty="0"/>
          </a:p>
          <a:p>
            <a:pPr marL="457200" indent="-457200" defTabSz="1019175">
              <a:spcBef>
                <a:spcPts val="0"/>
              </a:spcBef>
              <a:buClr>
                <a:srgbClr val="71ACFF"/>
              </a:buClr>
              <a:buSzPct val="130000"/>
              <a:buFont typeface="Wingdings" charset="2"/>
              <a:buChar char="§"/>
              <a:tabLst>
                <a:tab pos="10710863" algn="l"/>
              </a:tabLst>
            </a:pPr>
            <a:r>
              <a:rPr lang="en-US" sz="1800" dirty="0" smtClean="0"/>
              <a:t>Federal regulations should ensure future investigators honor this commitment </a:t>
            </a:r>
          </a:p>
          <a:p>
            <a:pPr marL="457200" indent="-457200" defTabSz="1019175">
              <a:spcBef>
                <a:spcPts val="0"/>
              </a:spcBef>
              <a:buClr>
                <a:srgbClr val="71ACFF"/>
              </a:buClr>
              <a:buSzPct val="130000"/>
              <a:buFont typeface="Wingdings" charset="2"/>
              <a:buChar char="§"/>
              <a:tabLst>
                <a:tab pos="10710863" algn="l"/>
              </a:tabLst>
            </a:pPr>
            <a:endParaRPr lang="en-US" sz="1800" dirty="0"/>
          </a:p>
          <a:p>
            <a:pPr marL="457200" indent="-457200" defTabSz="1019175">
              <a:spcBef>
                <a:spcPts val="0"/>
              </a:spcBef>
              <a:buClr>
                <a:srgbClr val="71ACFF"/>
              </a:buClr>
              <a:buSzPct val="130000"/>
              <a:buFont typeface="Wingdings" charset="2"/>
              <a:buChar char="§"/>
              <a:tabLst>
                <a:tab pos="10710863" algn="l"/>
              </a:tabLst>
            </a:pPr>
            <a:r>
              <a:rPr lang="en-US" sz="1800" dirty="0" smtClean="0"/>
              <a:t>This recommendation is consistent with proposals to establish regulatory procedures for continuous updating of </a:t>
            </a:r>
            <a:r>
              <a:rPr lang="en-US" sz="1800" dirty="0"/>
              <a:t>data security procedures </a:t>
            </a:r>
          </a:p>
          <a:p>
            <a:pPr marL="457200" indent="-457200" defTabSz="1019175">
              <a:spcBef>
                <a:spcPts val="0"/>
              </a:spcBef>
              <a:buClr>
                <a:srgbClr val="71ACFF"/>
              </a:buClr>
              <a:buSzPct val="130000"/>
              <a:buFont typeface="Wingdings" charset="2"/>
              <a:buChar char="§"/>
              <a:tabLst>
                <a:tab pos="10710863" algn="l"/>
              </a:tabLst>
            </a:pPr>
            <a:endParaRPr lang="en-US" sz="1800" dirty="0" smtClean="0"/>
          </a:p>
          <a:p>
            <a:pPr marL="457200" indent="-457200" defTabSz="1019175">
              <a:spcBef>
                <a:spcPts val="0"/>
              </a:spcBef>
              <a:buClr>
                <a:srgbClr val="71ACFF"/>
              </a:buClr>
              <a:buSzPct val="130000"/>
              <a:buFont typeface="Wingdings" charset="2"/>
              <a:buChar char="§"/>
              <a:tabLst>
                <a:tab pos="10710863" algn="l"/>
              </a:tabLst>
            </a:pPr>
            <a:endParaRPr lang="en-US" sz="1800" dirty="0" smtClean="0">
              <a:solidFill>
                <a:srgbClr val="71ACFF"/>
              </a:solidFill>
              <a:ea typeface="Times New Roman" charset="0"/>
              <a:cs typeface="Times New Roman" charset="0"/>
            </a:endParaRPr>
          </a:p>
        </p:txBody>
      </p:sp>
      <p:sp>
        <p:nvSpPr>
          <p:cNvPr id="5" name="TextBox 4"/>
          <p:cNvSpPr txBox="1"/>
          <p:nvPr/>
        </p:nvSpPr>
        <p:spPr>
          <a:xfrm>
            <a:off x="3810000" y="177225"/>
            <a:ext cx="5334000" cy="538609"/>
          </a:xfrm>
          <a:prstGeom prst="rect">
            <a:avLst/>
          </a:prstGeom>
          <a:noFill/>
        </p:spPr>
        <p:txBody>
          <a:bodyPr wrap="square" rtlCol="0">
            <a:spAutoFit/>
          </a:bodyPr>
          <a:lstStyle/>
          <a:p>
            <a:pPr algn="ctr"/>
            <a:r>
              <a:rPr lang="en-US" sz="1700" cap="all" dirty="0" smtClean="0">
                <a:solidFill>
                  <a:schemeClr val="accent3"/>
                </a:solidFill>
                <a:latin typeface="Book Antiqua" pitchFamily="18" charset="0"/>
                <a:cs typeface="Century"/>
              </a:rPr>
              <a:t>The Center for Ethics Education</a:t>
            </a:r>
          </a:p>
          <a:p>
            <a:pPr algn="ctr"/>
            <a:r>
              <a:rPr lang="en-US" sz="1200" cap="all" dirty="0" smtClean="0">
                <a:solidFill>
                  <a:schemeClr val="accent3"/>
                </a:solidFill>
                <a:latin typeface="Book Antiqua" pitchFamily="18" charset="0"/>
                <a:cs typeface="Century"/>
              </a:rPr>
              <a:t>Celia  B. Fisher, Ph.D., Director </a:t>
            </a:r>
            <a:endParaRPr lang="en-US" sz="1200" cap="all" dirty="0">
              <a:solidFill>
                <a:schemeClr val="accent3"/>
              </a:solidFill>
              <a:latin typeface="Book Antiqua" pitchFamily="18" charset="0"/>
              <a:cs typeface="Century"/>
            </a:endParaRPr>
          </a:p>
        </p:txBody>
      </p:sp>
      <p:cxnSp>
        <p:nvCxnSpPr>
          <p:cNvPr id="6" name="AutoShape 5"/>
          <p:cNvCxnSpPr>
            <a:cxnSpLocks noChangeShapeType="1"/>
          </p:cNvCxnSpPr>
          <p:nvPr/>
        </p:nvCxnSpPr>
        <p:spPr bwMode="auto">
          <a:xfrm>
            <a:off x="4038600" y="152400"/>
            <a:ext cx="0" cy="609600"/>
          </a:xfrm>
          <a:prstGeom prst="straightConnector1">
            <a:avLst/>
          </a:prstGeom>
          <a:noFill/>
          <a:ln w="9525">
            <a:solidFill>
              <a:srgbClr val="FFFFFF"/>
            </a:solidFill>
            <a:round/>
            <a:headEnd/>
            <a:tailEnd/>
          </a:ln>
        </p:spPr>
      </p:cxnSp>
    </p:spTree>
    <p:extLst>
      <p:ext uri="{BB962C8B-B14F-4D97-AF65-F5344CB8AC3E}">
        <p14:creationId xmlns:p14="http://schemas.microsoft.com/office/powerpoint/2010/main" val="31566909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2" end="2"/>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48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4" end="4"/>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48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6" end="6"/>
                                            </p:txEl>
                                          </p:spTgt>
                                        </p:tgtEl>
                                        <p:attrNameLst>
                                          <p:attrName>ppt_c</p:attrName>
                                        </p:attrNameLst>
                                      </p:cBhvr>
                                      <p:to>
                                        <a:schemeClr val="bg2"/>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483">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8" end="8"/>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381000" y="990600"/>
            <a:ext cx="8077200" cy="1143000"/>
          </a:xfrm>
        </p:spPr>
        <p:txBody>
          <a:bodyPr/>
          <a:lstStyle/>
          <a:p>
            <a:pPr marL="0" indent="0" defTabSz="1019175">
              <a:spcBef>
                <a:spcPts val="0"/>
              </a:spcBef>
              <a:tabLst>
                <a:tab pos="10710863" algn="l"/>
              </a:tabLst>
            </a:pPr>
            <a:r>
              <a:rPr lang="en-US" sz="2400" b="1" dirty="0" smtClean="0">
                <a:solidFill>
                  <a:srgbClr val="FCCB90"/>
                </a:solidFill>
              </a:rPr>
              <a:t>IC for Linking Identifiable Archival </a:t>
            </a:r>
            <a:r>
              <a:rPr lang="en-US" sz="2400" b="1" dirty="0">
                <a:solidFill>
                  <a:srgbClr val="FCCB90"/>
                </a:solidFill>
              </a:rPr>
              <a:t>D</a:t>
            </a:r>
            <a:r>
              <a:rPr lang="en-US" sz="2400" b="1" dirty="0" smtClean="0">
                <a:solidFill>
                  <a:srgbClr val="FCCB90"/>
                </a:solidFill>
              </a:rPr>
              <a:t>ata </a:t>
            </a:r>
            <a:r>
              <a:rPr lang="en-US" sz="2400" b="1" dirty="0">
                <a:solidFill>
                  <a:srgbClr val="FCCB90"/>
                </a:solidFill>
              </a:rPr>
              <a:t>to the </a:t>
            </a:r>
            <a:r>
              <a:rPr lang="en-US" sz="2400" b="1" dirty="0" smtClean="0">
                <a:solidFill>
                  <a:srgbClr val="FCCB90"/>
                </a:solidFill>
              </a:rPr>
              <a:t>Collection </a:t>
            </a:r>
            <a:r>
              <a:rPr lang="en-US" sz="2400" b="1" dirty="0">
                <a:solidFill>
                  <a:srgbClr val="FCCB90"/>
                </a:solidFill>
              </a:rPr>
              <a:t>of </a:t>
            </a:r>
            <a:r>
              <a:rPr lang="en-US" sz="2400" b="1" dirty="0" smtClean="0">
                <a:solidFill>
                  <a:srgbClr val="FCCB90"/>
                </a:solidFill>
              </a:rPr>
              <a:t>New Data</a:t>
            </a:r>
            <a:endParaRPr lang="en-US" sz="2400" dirty="0">
              <a:solidFill>
                <a:srgbClr val="FCCB90"/>
              </a:solidFill>
            </a:endParaRPr>
          </a:p>
        </p:txBody>
      </p:sp>
      <p:sp>
        <p:nvSpPr>
          <p:cNvPr id="20483" name="Content Placeholder 2"/>
          <p:cNvSpPr>
            <a:spLocks noGrp="1"/>
          </p:cNvSpPr>
          <p:nvPr>
            <p:ph idx="1"/>
          </p:nvPr>
        </p:nvSpPr>
        <p:spPr>
          <a:xfrm>
            <a:off x="381000" y="2057400"/>
            <a:ext cx="8305800" cy="3962400"/>
          </a:xfrm>
        </p:spPr>
        <p:txBody>
          <a:bodyPr/>
          <a:lstStyle/>
          <a:p>
            <a:pPr marL="457200" indent="-457200" defTabSz="1019175">
              <a:spcBef>
                <a:spcPts val="0"/>
              </a:spcBef>
              <a:buClr>
                <a:srgbClr val="71ACFF"/>
              </a:buClr>
              <a:buSzPct val="130000"/>
              <a:buNone/>
              <a:tabLst>
                <a:tab pos="10710863" algn="l"/>
              </a:tabLst>
            </a:pPr>
            <a:endParaRPr lang="en-US" sz="800" dirty="0" smtClean="0"/>
          </a:p>
          <a:p>
            <a:pPr marL="0" indent="0" defTabSz="1019175">
              <a:spcBef>
                <a:spcPts val="0"/>
              </a:spcBef>
              <a:buClr>
                <a:srgbClr val="71ACFF"/>
              </a:buClr>
              <a:buSzPct val="130000"/>
              <a:buNone/>
              <a:tabLst>
                <a:tab pos="10710863" algn="l"/>
              </a:tabLst>
            </a:pPr>
            <a:endParaRPr lang="en-US" sz="800" dirty="0" smtClean="0"/>
          </a:p>
          <a:p>
            <a:pPr marL="457200" indent="-457200" defTabSz="1019175">
              <a:spcBef>
                <a:spcPts val="0"/>
              </a:spcBef>
              <a:buClr>
                <a:srgbClr val="71ACFF"/>
              </a:buClr>
              <a:buSzPct val="130000"/>
              <a:buFont typeface="Wingdings" charset="2"/>
              <a:buChar char="§"/>
              <a:tabLst>
                <a:tab pos="10710863" algn="l"/>
              </a:tabLst>
            </a:pPr>
            <a:r>
              <a:rPr lang="en-US" sz="1800" dirty="0"/>
              <a:t>When the original investigator or a new investigator wishes to link archival identifiable data with collection of new data, re-consent must occur. </a:t>
            </a:r>
          </a:p>
          <a:p>
            <a:pPr marL="457200" indent="-457200" defTabSz="1019175">
              <a:spcBef>
                <a:spcPts val="0"/>
              </a:spcBef>
              <a:buClr>
                <a:srgbClr val="71ACFF"/>
              </a:buClr>
              <a:buSzPct val="130000"/>
              <a:buFont typeface="Wingdings" charset="2"/>
              <a:buChar char="§"/>
              <a:tabLst>
                <a:tab pos="10710863" algn="l"/>
              </a:tabLst>
            </a:pPr>
            <a:endParaRPr lang="en-US" sz="1800" dirty="0"/>
          </a:p>
          <a:p>
            <a:pPr marL="457200" indent="-457200" defTabSz="1019175">
              <a:spcBef>
                <a:spcPts val="0"/>
              </a:spcBef>
              <a:buClr>
                <a:srgbClr val="71ACFF"/>
              </a:buClr>
              <a:buSzPct val="130000"/>
              <a:buFont typeface="Wingdings" charset="2"/>
              <a:buChar char="§"/>
              <a:tabLst>
                <a:tab pos="10710863" algn="l"/>
              </a:tabLst>
            </a:pPr>
            <a:r>
              <a:rPr lang="en-US" sz="1800" dirty="0" smtClean="0"/>
              <a:t>Re</a:t>
            </a:r>
            <a:r>
              <a:rPr lang="en-US" sz="1800" dirty="0"/>
              <a:t>-consent should be required for the new data collection and linking to the archival data set, </a:t>
            </a:r>
            <a:r>
              <a:rPr lang="en-US" sz="1800" i="1" dirty="0"/>
              <a:t>not</a:t>
            </a:r>
            <a:r>
              <a:rPr lang="en-US" sz="1800" dirty="0"/>
              <a:t> for the new investigator’s initial access to participant contact </a:t>
            </a:r>
            <a:r>
              <a:rPr lang="en-US" sz="1800" dirty="0" smtClean="0"/>
              <a:t>information</a:t>
            </a:r>
          </a:p>
          <a:p>
            <a:pPr marL="457200" indent="-457200" defTabSz="1019175">
              <a:spcBef>
                <a:spcPts val="0"/>
              </a:spcBef>
              <a:buClr>
                <a:srgbClr val="71ACFF"/>
              </a:buClr>
              <a:buSzPct val="130000"/>
              <a:buFont typeface="Wingdings" charset="2"/>
              <a:buChar char="§"/>
              <a:tabLst>
                <a:tab pos="10710863" algn="l"/>
              </a:tabLst>
            </a:pPr>
            <a:endParaRPr lang="en-US" sz="1800" dirty="0"/>
          </a:p>
          <a:p>
            <a:pPr marL="457200" indent="-457200" defTabSz="1019175">
              <a:spcBef>
                <a:spcPts val="0"/>
              </a:spcBef>
              <a:buClr>
                <a:srgbClr val="71ACFF"/>
              </a:buClr>
              <a:buSzPct val="130000"/>
              <a:buFont typeface="Wingdings" charset="2"/>
              <a:buChar char="§"/>
              <a:tabLst>
                <a:tab pos="10710863" algn="l"/>
              </a:tabLst>
            </a:pPr>
            <a:r>
              <a:rPr lang="en-US" sz="1800" dirty="0" smtClean="0"/>
              <a:t>The original IC should indicate that investigators interested in linking new data collection to the archival data set will have access to the participants’ contact information to request addition permission for use.</a:t>
            </a:r>
          </a:p>
          <a:p>
            <a:pPr marL="457200" indent="-457200" defTabSz="1019175">
              <a:spcBef>
                <a:spcPts val="0"/>
              </a:spcBef>
              <a:buClr>
                <a:srgbClr val="71ACFF"/>
              </a:buClr>
              <a:buSzPct val="130000"/>
              <a:buFont typeface="Wingdings" charset="2"/>
              <a:buChar char="§"/>
              <a:tabLst>
                <a:tab pos="10710863" algn="l"/>
              </a:tabLst>
            </a:pPr>
            <a:endParaRPr lang="en-US" sz="1800" dirty="0"/>
          </a:p>
          <a:p>
            <a:pPr marL="457200" indent="-457200" defTabSz="1019175">
              <a:spcBef>
                <a:spcPts val="0"/>
              </a:spcBef>
              <a:buClr>
                <a:srgbClr val="71ACFF"/>
              </a:buClr>
              <a:buSzPct val="130000"/>
              <a:buFont typeface="Wingdings" charset="2"/>
              <a:buChar char="§"/>
              <a:tabLst>
                <a:tab pos="10710863" algn="l"/>
              </a:tabLst>
            </a:pPr>
            <a:r>
              <a:rPr lang="en-US" sz="1800" dirty="0" smtClean="0"/>
              <a:t>When archival data was collected during childhood, </a:t>
            </a:r>
            <a:r>
              <a:rPr lang="en-US" sz="1800" u="sng" dirty="0" smtClean="0"/>
              <a:t>once the participants reach adulthood</a:t>
            </a:r>
            <a:r>
              <a:rPr lang="en-US" sz="1800" dirty="0" smtClean="0"/>
              <a:t>, consent for the linking of new data to the archival set should be obtained from the original participants not their guardian.</a:t>
            </a:r>
          </a:p>
          <a:p>
            <a:pPr marL="457200" indent="-457200" defTabSz="1019175">
              <a:spcBef>
                <a:spcPts val="0"/>
              </a:spcBef>
              <a:buClr>
                <a:srgbClr val="71ACFF"/>
              </a:buClr>
              <a:buSzPct val="130000"/>
              <a:buFont typeface="Wingdings" charset="2"/>
              <a:buChar char="§"/>
              <a:tabLst>
                <a:tab pos="10710863" algn="l"/>
              </a:tabLst>
            </a:pPr>
            <a:endParaRPr lang="en-US" sz="1800" dirty="0" smtClean="0">
              <a:solidFill>
                <a:srgbClr val="71ACFF"/>
              </a:solidFill>
              <a:ea typeface="Times New Roman" charset="0"/>
              <a:cs typeface="Times New Roman" charset="0"/>
            </a:endParaRPr>
          </a:p>
        </p:txBody>
      </p:sp>
      <p:sp>
        <p:nvSpPr>
          <p:cNvPr id="5" name="TextBox 4"/>
          <p:cNvSpPr txBox="1"/>
          <p:nvPr/>
        </p:nvSpPr>
        <p:spPr>
          <a:xfrm>
            <a:off x="3810000" y="177225"/>
            <a:ext cx="5334000" cy="538609"/>
          </a:xfrm>
          <a:prstGeom prst="rect">
            <a:avLst/>
          </a:prstGeom>
          <a:noFill/>
        </p:spPr>
        <p:txBody>
          <a:bodyPr wrap="square" rtlCol="0">
            <a:spAutoFit/>
          </a:bodyPr>
          <a:lstStyle/>
          <a:p>
            <a:pPr algn="ctr"/>
            <a:r>
              <a:rPr lang="en-US" sz="1700" cap="all" dirty="0" smtClean="0">
                <a:solidFill>
                  <a:schemeClr val="accent3"/>
                </a:solidFill>
                <a:latin typeface="Book Antiqua" pitchFamily="18" charset="0"/>
                <a:cs typeface="Century"/>
              </a:rPr>
              <a:t>The Center for Ethics Education</a:t>
            </a:r>
          </a:p>
          <a:p>
            <a:pPr algn="ctr"/>
            <a:r>
              <a:rPr lang="en-US" sz="1200" cap="all" dirty="0" smtClean="0">
                <a:solidFill>
                  <a:schemeClr val="accent3"/>
                </a:solidFill>
                <a:latin typeface="Book Antiqua" pitchFamily="18" charset="0"/>
                <a:cs typeface="Century"/>
              </a:rPr>
              <a:t>Celia  B. Fisher, Ph.D., Director </a:t>
            </a:r>
            <a:endParaRPr lang="en-US" sz="1200" cap="all" dirty="0">
              <a:solidFill>
                <a:schemeClr val="accent3"/>
              </a:solidFill>
              <a:latin typeface="Book Antiqua" pitchFamily="18" charset="0"/>
              <a:cs typeface="Century"/>
            </a:endParaRPr>
          </a:p>
        </p:txBody>
      </p:sp>
      <p:cxnSp>
        <p:nvCxnSpPr>
          <p:cNvPr id="6" name="AutoShape 5"/>
          <p:cNvCxnSpPr>
            <a:cxnSpLocks noChangeShapeType="1"/>
          </p:cNvCxnSpPr>
          <p:nvPr/>
        </p:nvCxnSpPr>
        <p:spPr bwMode="auto">
          <a:xfrm>
            <a:off x="4038600" y="152400"/>
            <a:ext cx="0" cy="609600"/>
          </a:xfrm>
          <a:prstGeom prst="straightConnector1">
            <a:avLst/>
          </a:prstGeom>
          <a:noFill/>
          <a:ln w="9525">
            <a:solidFill>
              <a:srgbClr val="FFFFFF"/>
            </a:solidFill>
            <a:round/>
            <a:headEnd/>
            <a:tailEnd/>
          </a:ln>
        </p:spPr>
      </p:cxnSp>
    </p:spTree>
    <p:extLst>
      <p:ext uri="{BB962C8B-B14F-4D97-AF65-F5344CB8AC3E}">
        <p14:creationId xmlns:p14="http://schemas.microsoft.com/office/powerpoint/2010/main" val="29888140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2" end="2"/>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48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4" end="4"/>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48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6" end="6"/>
                                            </p:txEl>
                                          </p:spTgt>
                                        </p:tgtEl>
                                        <p:attrNameLst>
                                          <p:attrName>ppt_c</p:attrName>
                                        </p:attrNameLst>
                                      </p:cBhvr>
                                      <p:to>
                                        <a:schemeClr val="bg2"/>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483">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8" end="8"/>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85800" y="1066800"/>
            <a:ext cx="7772400" cy="990600"/>
          </a:xfrm>
        </p:spPr>
        <p:txBody>
          <a:bodyPr/>
          <a:lstStyle/>
          <a:p>
            <a:r>
              <a:rPr lang="en-US" b="1" dirty="0" smtClean="0">
                <a:solidFill>
                  <a:srgbClr val="FCCB90"/>
                </a:solidFill>
              </a:rPr>
              <a:t>Conclusion</a:t>
            </a:r>
          </a:p>
        </p:txBody>
      </p:sp>
      <p:sp>
        <p:nvSpPr>
          <p:cNvPr id="20483" name="Content Placeholder 2"/>
          <p:cNvSpPr>
            <a:spLocks noGrp="1"/>
          </p:cNvSpPr>
          <p:nvPr>
            <p:ph idx="1"/>
          </p:nvPr>
        </p:nvSpPr>
        <p:spPr>
          <a:xfrm>
            <a:off x="685800" y="2057400"/>
            <a:ext cx="7772400" cy="3962400"/>
          </a:xfrm>
        </p:spPr>
        <p:txBody>
          <a:bodyPr/>
          <a:lstStyle/>
          <a:p>
            <a:pPr>
              <a:buClr>
                <a:srgbClr val="71ACFF"/>
              </a:buClr>
              <a:buFont typeface="Wingdings" charset="2"/>
              <a:buChar char="§"/>
            </a:pPr>
            <a:r>
              <a:rPr lang="en-US" sz="2000" dirty="0" smtClean="0">
                <a:solidFill>
                  <a:srgbClr val="FFFFFF"/>
                </a:solidFill>
              </a:rPr>
              <a:t>IC is seen by many as the primary means of protecting research participants’ rights and welfare</a:t>
            </a:r>
          </a:p>
          <a:p>
            <a:pPr>
              <a:buClr>
                <a:srgbClr val="71ACFF"/>
              </a:buClr>
              <a:buFont typeface="Wingdings" charset="2"/>
              <a:buChar char="§"/>
            </a:pPr>
            <a:endParaRPr lang="en-US" sz="2000" dirty="0">
              <a:solidFill>
                <a:srgbClr val="FFFFFF"/>
              </a:solidFill>
            </a:endParaRPr>
          </a:p>
          <a:p>
            <a:pPr>
              <a:buClr>
                <a:srgbClr val="71ACFF"/>
              </a:buClr>
              <a:buFont typeface="Wingdings" charset="2"/>
              <a:buChar char="§"/>
            </a:pPr>
            <a:r>
              <a:rPr lang="en-US" sz="2000" dirty="0" smtClean="0">
                <a:solidFill>
                  <a:srgbClr val="FFFFFF"/>
                </a:solidFill>
              </a:rPr>
              <a:t>IC procedures should be age and population sensitive, based on the substantial empirical database on consent capacities, and include when appropriate consent enhancing procedures.</a:t>
            </a:r>
          </a:p>
          <a:p>
            <a:pPr>
              <a:buClr>
                <a:srgbClr val="71ACFF"/>
              </a:buClr>
              <a:buFont typeface="Wingdings" charset="2"/>
              <a:buChar char="§"/>
            </a:pPr>
            <a:endParaRPr lang="en-US" sz="2000" dirty="0">
              <a:solidFill>
                <a:srgbClr val="FFFFFF"/>
              </a:solidFill>
            </a:endParaRPr>
          </a:p>
          <a:p>
            <a:pPr>
              <a:buClr>
                <a:srgbClr val="71ACFF"/>
              </a:buClr>
              <a:buFont typeface="Wingdings" charset="2"/>
              <a:buChar char="§"/>
            </a:pPr>
            <a:r>
              <a:rPr lang="en-US" sz="2000" dirty="0" smtClean="0">
                <a:solidFill>
                  <a:srgbClr val="FFFFFF"/>
                </a:solidFill>
              </a:rPr>
              <a:t>Decisions regarding waiver of IC components should provide adequate participant protections against misunderstanding and exploitation </a:t>
            </a:r>
            <a:r>
              <a:rPr lang="en-US" sz="2000" i="1" dirty="0" smtClean="0">
                <a:solidFill>
                  <a:srgbClr val="FFFFFF"/>
                </a:solidFill>
              </a:rPr>
              <a:t>and </a:t>
            </a:r>
            <a:r>
              <a:rPr lang="en-US" sz="2000" dirty="0" smtClean="0">
                <a:solidFill>
                  <a:srgbClr val="FFFFFF"/>
                </a:solidFill>
              </a:rPr>
              <a:t>ensure children and vulnerable populations have equal access to the potential benefits of research.</a:t>
            </a:r>
          </a:p>
        </p:txBody>
      </p:sp>
      <p:sp>
        <p:nvSpPr>
          <p:cNvPr id="5" name="TextBox 4"/>
          <p:cNvSpPr txBox="1"/>
          <p:nvPr/>
        </p:nvSpPr>
        <p:spPr>
          <a:xfrm>
            <a:off x="3810000" y="177225"/>
            <a:ext cx="5334000" cy="538609"/>
          </a:xfrm>
          <a:prstGeom prst="rect">
            <a:avLst/>
          </a:prstGeom>
          <a:noFill/>
        </p:spPr>
        <p:txBody>
          <a:bodyPr wrap="square" rtlCol="0">
            <a:spAutoFit/>
          </a:bodyPr>
          <a:lstStyle/>
          <a:p>
            <a:pPr algn="ctr"/>
            <a:r>
              <a:rPr lang="en-US" sz="1700" cap="all" dirty="0" smtClean="0">
                <a:solidFill>
                  <a:schemeClr val="accent3"/>
                </a:solidFill>
                <a:latin typeface="Book Antiqua" pitchFamily="18" charset="0"/>
                <a:cs typeface="Century"/>
              </a:rPr>
              <a:t>The Center for Ethics Education</a:t>
            </a:r>
          </a:p>
          <a:p>
            <a:pPr algn="ctr"/>
            <a:r>
              <a:rPr lang="en-US" sz="1200" cap="all" dirty="0" smtClean="0">
                <a:solidFill>
                  <a:schemeClr val="accent3"/>
                </a:solidFill>
                <a:latin typeface="Book Antiqua" pitchFamily="18" charset="0"/>
                <a:cs typeface="Century"/>
              </a:rPr>
              <a:t>Celia  B. Fisher, Ph.D., Director </a:t>
            </a:r>
            <a:endParaRPr lang="en-US" sz="1200" cap="all" dirty="0">
              <a:solidFill>
                <a:schemeClr val="accent3"/>
              </a:solidFill>
              <a:latin typeface="Book Antiqua" pitchFamily="18" charset="0"/>
              <a:cs typeface="Century"/>
            </a:endParaRPr>
          </a:p>
        </p:txBody>
      </p:sp>
      <p:cxnSp>
        <p:nvCxnSpPr>
          <p:cNvPr id="6" name="AutoShape 5"/>
          <p:cNvCxnSpPr>
            <a:cxnSpLocks noChangeShapeType="1"/>
          </p:cNvCxnSpPr>
          <p:nvPr/>
        </p:nvCxnSpPr>
        <p:spPr bwMode="auto">
          <a:xfrm>
            <a:off x="4038600" y="152400"/>
            <a:ext cx="0" cy="609600"/>
          </a:xfrm>
          <a:prstGeom prst="straightConnector1">
            <a:avLst/>
          </a:prstGeom>
          <a:noFill/>
          <a:ln w="9525">
            <a:solidFill>
              <a:srgbClr val="FFFFFF"/>
            </a:solidFill>
            <a:round/>
            <a:headEnd/>
            <a:tailEnd/>
          </a:ln>
        </p:spPr>
      </p:cxnSp>
    </p:spTree>
    <p:extLst>
      <p:ext uri="{BB962C8B-B14F-4D97-AF65-F5344CB8AC3E}">
        <p14:creationId xmlns:p14="http://schemas.microsoft.com/office/powerpoint/2010/main" val="20473215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48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772400" cy="762000"/>
          </a:xfrm>
        </p:spPr>
        <p:txBody>
          <a:bodyPr/>
          <a:lstStyle/>
          <a:p>
            <a:r>
              <a:rPr lang="en-US" b="1" smtClean="0">
                <a:solidFill>
                  <a:srgbClr val="71ACFF"/>
                </a:solidFill>
              </a:rPr>
              <a:t>Acknowledgements &amp; References</a:t>
            </a:r>
            <a:endParaRPr lang="en-US" dirty="0"/>
          </a:p>
        </p:txBody>
      </p:sp>
      <p:sp>
        <p:nvSpPr>
          <p:cNvPr id="3" name="Content Placeholder 2"/>
          <p:cNvSpPr>
            <a:spLocks noGrp="1"/>
          </p:cNvSpPr>
          <p:nvPr>
            <p:ph idx="1"/>
          </p:nvPr>
        </p:nvSpPr>
        <p:spPr>
          <a:xfrm>
            <a:off x="457200" y="2057400"/>
            <a:ext cx="8229600" cy="4114800"/>
          </a:xfrm>
        </p:spPr>
        <p:txBody>
          <a:bodyPr/>
          <a:lstStyle/>
          <a:p>
            <a:r>
              <a:rPr lang="en-US" sz="1800" dirty="0"/>
              <a:t>Fisher, C.B.,</a:t>
            </a:r>
            <a:r>
              <a:rPr lang="en-US" sz="1800" b="1" dirty="0"/>
              <a:t> </a:t>
            </a:r>
            <a:r>
              <a:rPr lang="en-US" sz="1800" dirty="0" err="1"/>
              <a:t>Brunnquell</a:t>
            </a:r>
            <a:r>
              <a:rPr lang="en-US" sz="1800" dirty="0"/>
              <a:t>, D.J., Hughes, D.L., </a:t>
            </a:r>
            <a:r>
              <a:rPr lang="en-US" sz="1800" dirty="0" err="1"/>
              <a:t>Maholmes</a:t>
            </a:r>
            <a:r>
              <a:rPr lang="en-US" sz="1800" dirty="0"/>
              <a:t>, V., </a:t>
            </a:r>
            <a:r>
              <a:rPr lang="en-US" sz="1800" dirty="0" err="1"/>
              <a:t>Plattner</a:t>
            </a:r>
            <a:r>
              <a:rPr lang="en-US" sz="1800" dirty="0"/>
              <a:t>, P. Russell, S.T., </a:t>
            </a:r>
            <a:r>
              <a:rPr lang="en-US" sz="1800" dirty="0" err="1"/>
              <a:t>Liben</a:t>
            </a:r>
            <a:r>
              <a:rPr lang="en-US" sz="1800" dirty="0"/>
              <a:t>,  S., &amp; </a:t>
            </a:r>
            <a:r>
              <a:rPr lang="en-US" sz="1800" dirty="0" err="1"/>
              <a:t>Susman</a:t>
            </a:r>
            <a:r>
              <a:rPr lang="en-US" sz="1800" dirty="0"/>
              <a:t>, E.J. (2013).  Preserving and enhancing the responsible conduct of research involving children and youth: A response to proposed changes in federal regulations.  </a:t>
            </a:r>
            <a:r>
              <a:rPr lang="en-US" sz="1800" i="1" dirty="0" smtClean="0"/>
              <a:t>SRCD</a:t>
            </a:r>
            <a:r>
              <a:rPr lang="en-US" sz="1800" dirty="0" smtClean="0"/>
              <a:t> </a:t>
            </a:r>
            <a:r>
              <a:rPr lang="en-US" sz="1800" i="1" dirty="0" smtClean="0"/>
              <a:t>Social </a:t>
            </a:r>
            <a:r>
              <a:rPr lang="en-US" sz="1800" i="1" dirty="0"/>
              <a:t>Policy Report, 27 </a:t>
            </a:r>
            <a:r>
              <a:rPr lang="en-US" sz="1800" dirty="0"/>
              <a:t>(1</a:t>
            </a:r>
            <a:r>
              <a:rPr lang="en-US" sz="1800" dirty="0" smtClean="0"/>
              <a:t>), pp. 1, 3 – 15.</a:t>
            </a:r>
          </a:p>
          <a:p>
            <a:endParaRPr lang="en-US" sz="1800" dirty="0"/>
          </a:p>
          <a:p>
            <a:r>
              <a:rPr lang="en-US" sz="1800" dirty="0"/>
              <a:t>Secretary’s Advisory Committee for Human Research Protections (SACHRP). (2005, April 18–19; November 1). </a:t>
            </a:r>
            <a:r>
              <a:rPr lang="en-US" sz="1800" i="1" dirty="0"/>
              <a:t>Meeting presentations and reports.</a:t>
            </a:r>
            <a:r>
              <a:rPr lang="en-US" sz="1800" dirty="0"/>
              <a:t> Retrieved from http://</a:t>
            </a:r>
            <a:r>
              <a:rPr lang="en-US" sz="1800" dirty="0" err="1"/>
              <a:t>www.hhs.gov</a:t>
            </a:r>
            <a:r>
              <a:rPr lang="en-US" sz="1800" dirty="0"/>
              <a:t>/</a:t>
            </a:r>
            <a:r>
              <a:rPr lang="en-US" sz="1800" dirty="0" err="1"/>
              <a:t>ohrp</a:t>
            </a:r>
            <a:r>
              <a:rPr lang="en-US" sz="1800" dirty="0"/>
              <a:t>/</a:t>
            </a:r>
            <a:r>
              <a:rPr lang="en-US" sz="1800" dirty="0" err="1"/>
              <a:t>sachrp</a:t>
            </a:r>
            <a:r>
              <a:rPr lang="en-US" sz="1800" dirty="0"/>
              <a:t>/</a:t>
            </a:r>
            <a:r>
              <a:rPr lang="en-US" sz="1800" dirty="0" err="1"/>
              <a:t>mtgings</a:t>
            </a:r>
            <a:r>
              <a:rPr lang="en-US" sz="1800" dirty="0"/>
              <a:t>/mtg04-05/ 505 </a:t>
            </a:r>
            <a:r>
              <a:rPr lang="en-US" sz="1800" dirty="0" err="1"/>
              <a:t>present.htm</a:t>
            </a:r>
            <a:r>
              <a:rPr lang="en-US" sz="1800" dirty="0"/>
              <a:t> </a:t>
            </a:r>
          </a:p>
          <a:p>
            <a:pPr marL="0" indent="0">
              <a:buNone/>
            </a:pPr>
            <a:endParaRPr lang="en-US" sz="1800" dirty="0"/>
          </a:p>
        </p:txBody>
      </p:sp>
      <p:sp>
        <p:nvSpPr>
          <p:cNvPr id="6" name="TextBox 5"/>
          <p:cNvSpPr txBox="1"/>
          <p:nvPr/>
        </p:nvSpPr>
        <p:spPr>
          <a:xfrm>
            <a:off x="3810000" y="177225"/>
            <a:ext cx="5334000" cy="538609"/>
          </a:xfrm>
          <a:prstGeom prst="rect">
            <a:avLst/>
          </a:prstGeom>
          <a:noFill/>
        </p:spPr>
        <p:txBody>
          <a:bodyPr wrap="square" rtlCol="0">
            <a:spAutoFit/>
          </a:bodyPr>
          <a:lstStyle/>
          <a:p>
            <a:pPr algn="ctr"/>
            <a:r>
              <a:rPr lang="en-US" sz="1700" cap="all" dirty="0" smtClean="0">
                <a:solidFill>
                  <a:schemeClr val="accent3"/>
                </a:solidFill>
                <a:latin typeface="Book Antiqua" pitchFamily="18" charset="0"/>
                <a:cs typeface="Century"/>
              </a:rPr>
              <a:t>The Center for Ethics Education</a:t>
            </a:r>
          </a:p>
          <a:p>
            <a:pPr algn="ctr"/>
            <a:r>
              <a:rPr lang="en-US" sz="1200" cap="all" dirty="0" smtClean="0">
                <a:solidFill>
                  <a:schemeClr val="accent3"/>
                </a:solidFill>
                <a:latin typeface="Book Antiqua" pitchFamily="18" charset="0"/>
                <a:cs typeface="Century"/>
              </a:rPr>
              <a:t>Celia  B. Fisher, Ph.D., Director </a:t>
            </a:r>
            <a:endParaRPr lang="en-US" sz="1200" cap="all" dirty="0">
              <a:solidFill>
                <a:schemeClr val="accent3"/>
              </a:solidFill>
              <a:latin typeface="Book Antiqua" pitchFamily="18" charset="0"/>
              <a:cs typeface="Century"/>
            </a:endParaRPr>
          </a:p>
        </p:txBody>
      </p:sp>
      <p:cxnSp>
        <p:nvCxnSpPr>
          <p:cNvPr id="7" name="AutoShape 5"/>
          <p:cNvCxnSpPr>
            <a:cxnSpLocks noChangeShapeType="1"/>
          </p:cNvCxnSpPr>
          <p:nvPr/>
        </p:nvCxnSpPr>
        <p:spPr bwMode="auto">
          <a:xfrm>
            <a:off x="4038600" y="152400"/>
            <a:ext cx="0" cy="609600"/>
          </a:xfrm>
          <a:prstGeom prst="straightConnector1">
            <a:avLst/>
          </a:prstGeom>
          <a:noFill/>
          <a:ln w="9525">
            <a:solidFill>
              <a:srgbClr val="FFFFFF"/>
            </a:solidFill>
            <a:round/>
            <a:headEnd/>
            <a:tailEnd/>
          </a:ln>
        </p:spPr>
      </p:cxn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85800" y="1066800"/>
            <a:ext cx="7772400" cy="1600200"/>
          </a:xfrm>
        </p:spPr>
        <p:txBody>
          <a:bodyPr/>
          <a:lstStyle/>
          <a:p>
            <a:r>
              <a:rPr lang="en-US" sz="3200" dirty="0" smtClean="0">
                <a:solidFill>
                  <a:srgbClr val="FCCB90"/>
                </a:solidFill>
              </a:rPr>
              <a:t>Relevance of Common Rule to Informed Consent for Research Involving Children</a:t>
            </a:r>
          </a:p>
        </p:txBody>
      </p:sp>
      <p:sp>
        <p:nvSpPr>
          <p:cNvPr id="20483" name="Content Placeholder 2"/>
          <p:cNvSpPr>
            <a:spLocks noGrp="1"/>
          </p:cNvSpPr>
          <p:nvPr>
            <p:ph idx="1"/>
          </p:nvPr>
        </p:nvSpPr>
        <p:spPr>
          <a:xfrm>
            <a:off x="762000" y="2514600"/>
            <a:ext cx="7772400" cy="3581400"/>
          </a:xfrm>
        </p:spPr>
        <p:txBody>
          <a:bodyPr/>
          <a:lstStyle/>
          <a:p>
            <a:pPr>
              <a:buFontTx/>
              <a:buNone/>
            </a:pPr>
            <a:endParaRPr lang="en-US" sz="800" dirty="0" smtClean="0">
              <a:solidFill>
                <a:srgbClr val="FFFFFF"/>
              </a:solidFill>
            </a:endParaRPr>
          </a:p>
          <a:p>
            <a:pPr marL="457200" indent="-457200" defTabSz="1019175">
              <a:lnSpc>
                <a:spcPct val="150000"/>
              </a:lnSpc>
              <a:spcBef>
                <a:spcPts val="0"/>
              </a:spcBef>
              <a:buClr>
                <a:srgbClr val="71ACFF"/>
              </a:buClr>
              <a:buSzPct val="130000"/>
              <a:buFont typeface="Wingdings" charset="2"/>
              <a:buChar char="§"/>
              <a:tabLst>
                <a:tab pos="10710863" algn="l"/>
              </a:tabLst>
            </a:pPr>
            <a:r>
              <a:rPr lang="en-US" sz="2400" dirty="0" smtClean="0"/>
              <a:t>The Common Rule §46.116 applies to research involving all ages</a:t>
            </a:r>
          </a:p>
          <a:p>
            <a:pPr marL="457200" indent="-457200" defTabSz="1019175">
              <a:lnSpc>
                <a:spcPct val="150000"/>
              </a:lnSpc>
              <a:spcBef>
                <a:spcPts val="0"/>
              </a:spcBef>
              <a:buClr>
                <a:srgbClr val="71ACFF"/>
              </a:buClr>
              <a:buSzPct val="130000"/>
              <a:buFont typeface="Wingdings" charset="2"/>
              <a:buChar char="§"/>
              <a:tabLst>
                <a:tab pos="10710863" algn="l"/>
              </a:tabLst>
            </a:pPr>
            <a:r>
              <a:rPr lang="en-US" sz="2400" dirty="0"/>
              <a:t>A</a:t>
            </a:r>
            <a:r>
              <a:rPr lang="en-US" sz="2400" dirty="0" smtClean="0"/>
              <a:t>dditional protections for children in Subpart D §46.408 are linked to Common Rule provisions. </a:t>
            </a:r>
            <a:endParaRPr lang="en-US" sz="2300" dirty="0" smtClean="0">
              <a:solidFill>
                <a:srgbClr val="FFFFFF"/>
              </a:solidFill>
              <a:ea typeface="Times New Roman" charset="0"/>
              <a:cs typeface="Times New Roman" charset="0"/>
            </a:endParaRPr>
          </a:p>
        </p:txBody>
      </p:sp>
      <p:sp>
        <p:nvSpPr>
          <p:cNvPr id="5" name="TextBox 4"/>
          <p:cNvSpPr txBox="1"/>
          <p:nvPr/>
        </p:nvSpPr>
        <p:spPr>
          <a:xfrm>
            <a:off x="3810000" y="177225"/>
            <a:ext cx="5334000" cy="538609"/>
          </a:xfrm>
          <a:prstGeom prst="rect">
            <a:avLst/>
          </a:prstGeom>
          <a:noFill/>
        </p:spPr>
        <p:txBody>
          <a:bodyPr wrap="square" rtlCol="0">
            <a:spAutoFit/>
          </a:bodyPr>
          <a:lstStyle/>
          <a:p>
            <a:pPr algn="ctr"/>
            <a:r>
              <a:rPr lang="en-US" sz="1700" cap="all" dirty="0" smtClean="0">
                <a:solidFill>
                  <a:schemeClr val="accent3"/>
                </a:solidFill>
                <a:latin typeface="Book Antiqua" pitchFamily="18" charset="0"/>
                <a:cs typeface="Century"/>
              </a:rPr>
              <a:t>The Center for Ethics Education</a:t>
            </a:r>
          </a:p>
          <a:p>
            <a:pPr algn="ctr"/>
            <a:r>
              <a:rPr lang="en-US" sz="1200" cap="all" dirty="0" smtClean="0">
                <a:solidFill>
                  <a:schemeClr val="accent3"/>
                </a:solidFill>
                <a:latin typeface="Book Antiqua" pitchFamily="18" charset="0"/>
                <a:cs typeface="Century"/>
              </a:rPr>
              <a:t>Celia  B. Fisher, Ph.D., Director </a:t>
            </a:r>
            <a:endParaRPr lang="en-US" sz="1200" cap="all" dirty="0">
              <a:solidFill>
                <a:schemeClr val="accent3"/>
              </a:solidFill>
              <a:latin typeface="Book Antiqua" pitchFamily="18" charset="0"/>
              <a:cs typeface="Century"/>
            </a:endParaRPr>
          </a:p>
        </p:txBody>
      </p:sp>
      <p:cxnSp>
        <p:nvCxnSpPr>
          <p:cNvPr id="6" name="AutoShape 5"/>
          <p:cNvCxnSpPr>
            <a:cxnSpLocks noChangeShapeType="1"/>
          </p:cNvCxnSpPr>
          <p:nvPr/>
        </p:nvCxnSpPr>
        <p:spPr bwMode="auto">
          <a:xfrm>
            <a:off x="4038600" y="152400"/>
            <a:ext cx="0" cy="609600"/>
          </a:xfrm>
          <a:prstGeom prst="straightConnector1">
            <a:avLst/>
          </a:prstGeom>
          <a:noFill/>
          <a:ln w="9525">
            <a:solidFill>
              <a:srgbClr val="FFFFFF"/>
            </a:solidFill>
            <a:round/>
            <a:headEnd/>
            <a:tailEnd/>
          </a:ln>
        </p:spPr>
      </p:cxn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85800" y="1600200"/>
            <a:ext cx="7772400" cy="3048000"/>
          </a:xfrm>
        </p:spPr>
        <p:txBody>
          <a:bodyPr/>
          <a:lstStyle/>
          <a:p>
            <a:r>
              <a:rPr lang="en-US" b="1" dirty="0" smtClean="0">
                <a:solidFill>
                  <a:srgbClr val="F0C96B"/>
                </a:solidFill>
              </a:rPr>
              <a:t/>
            </a:r>
            <a:br>
              <a:rPr lang="en-US" b="1" dirty="0" smtClean="0">
                <a:solidFill>
                  <a:srgbClr val="F0C96B"/>
                </a:solidFill>
              </a:rPr>
            </a:br>
            <a:r>
              <a:rPr lang="en-US" b="1" dirty="0" smtClean="0">
                <a:solidFill>
                  <a:schemeClr val="bg1"/>
                </a:solidFill>
              </a:rPr>
              <a:t>Length, Content and Documentation of Consent </a:t>
            </a:r>
            <a:r>
              <a:rPr lang="en-US" dirty="0" smtClean="0"/>
              <a:t/>
            </a:r>
            <a:br>
              <a:rPr lang="en-US" dirty="0" smtClean="0"/>
            </a:br>
            <a:r>
              <a:rPr lang="en-US" b="1" dirty="0" smtClean="0">
                <a:solidFill>
                  <a:srgbClr val="F0C96B"/>
                </a:solidFill>
              </a:rPr>
              <a:t/>
            </a:r>
            <a:br>
              <a:rPr lang="en-US" b="1" dirty="0" smtClean="0">
                <a:solidFill>
                  <a:srgbClr val="F0C96B"/>
                </a:solidFill>
              </a:rPr>
            </a:br>
            <a:endParaRPr lang="en-US" b="1" dirty="0" smtClean="0">
              <a:solidFill>
                <a:srgbClr val="F0C96B"/>
              </a:solidFill>
            </a:endParaRPr>
          </a:p>
        </p:txBody>
      </p:sp>
      <p:sp>
        <p:nvSpPr>
          <p:cNvPr id="5" name="TextBox 4"/>
          <p:cNvSpPr txBox="1"/>
          <p:nvPr/>
        </p:nvSpPr>
        <p:spPr>
          <a:xfrm>
            <a:off x="3810000" y="177225"/>
            <a:ext cx="5334000" cy="538609"/>
          </a:xfrm>
          <a:prstGeom prst="rect">
            <a:avLst/>
          </a:prstGeom>
          <a:noFill/>
        </p:spPr>
        <p:txBody>
          <a:bodyPr wrap="square" rtlCol="0">
            <a:spAutoFit/>
          </a:bodyPr>
          <a:lstStyle/>
          <a:p>
            <a:pPr algn="ctr"/>
            <a:r>
              <a:rPr lang="en-US" sz="1700" cap="all" dirty="0" smtClean="0">
                <a:solidFill>
                  <a:schemeClr val="accent3"/>
                </a:solidFill>
                <a:latin typeface="Book Antiqua" pitchFamily="18" charset="0"/>
                <a:cs typeface="Century"/>
              </a:rPr>
              <a:t>The Center for Ethics Education</a:t>
            </a:r>
          </a:p>
          <a:p>
            <a:pPr algn="ctr"/>
            <a:r>
              <a:rPr lang="en-US" sz="1200" cap="all" dirty="0" smtClean="0">
                <a:solidFill>
                  <a:schemeClr val="accent3"/>
                </a:solidFill>
                <a:latin typeface="Book Antiqua" pitchFamily="18" charset="0"/>
                <a:cs typeface="Century"/>
              </a:rPr>
              <a:t>Celia  B. Fisher, Ph.D., Director </a:t>
            </a:r>
            <a:endParaRPr lang="en-US" sz="1200" cap="all" dirty="0">
              <a:solidFill>
                <a:schemeClr val="accent3"/>
              </a:solidFill>
              <a:latin typeface="Book Antiqua" pitchFamily="18" charset="0"/>
              <a:cs typeface="Century"/>
            </a:endParaRPr>
          </a:p>
        </p:txBody>
      </p:sp>
      <p:cxnSp>
        <p:nvCxnSpPr>
          <p:cNvPr id="6" name="AutoShape 5"/>
          <p:cNvCxnSpPr>
            <a:cxnSpLocks noChangeShapeType="1"/>
          </p:cNvCxnSpPr>
          <p:nvPr/>
        </p:nvCxnSpPr>
        <p:spPr bwMode="auto">
          <a:xfrm>
            <a:off x="4038600" y="152400"/>
            <a:ext cx="0" cy="609600"/>
          </a:xfrm>
          <a:prstGeom prst="straightConnector1">
            <a:avLst/>
          </a:prstGeom>
          <a:noFill/>
          <a:ln w="9525">
            <a:solidFill>
              <a:srgbClr val="FFFFFF"/>
            </a:solidFill>
            <a:round/>
            <a:headEnd/>
            <a:tailEnd/>
          </a:ln>
        </p:spPr>
      </p:cxn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85800" y="1066800"/>
            <a:ext cx="7772400" cy="838200"/>
          </a:xfrm>
        </p:spPr>
        <p:txBody>
          <a:bodyPr/>
          <a:lstStyle/>
          <a:p>
            <a:r>
              <a:rPr lang="en-US" b="1" dirty="0" smtClean="0">
                <a:solidFill>
                  <a:srgbClr val="FCCB90"/>
                </a:solidFill>
              </a:rPr>
              <a:t>IC Length &amp; Format</a:t>
            </a:r>
          </a:p>
        </p:txBody>
      </p:sp>
      <p:sp>
        <p:nvSpPr>
          <p:cNvPr id="20483" name="Content Placeholder 2"/>
          <p:cNvSpPr>
            <a:spLocks noGrp="1"/>
          </p:cNvSpPr>
          <p:nvPr>
            <p:ph idx="1"/>
          </p:nvPr>
        </p:nvSpPr>
        <p:spPr>
          <a:xfrm>
            <a:off x="762000" y="2286000"/>
            <a:ext cx="7772400" cy="2743200"/>
          </a:xfrm>
        </p:spPr>
        <p:txBody>
          <a:bodyPr/>
          <a:lstStyle/>
          <a:p>
            <a:pPr>
              <a:spcBef>
                <a:spcPts val="0"/>
              </a:spcBef>
              <a:buFontTx/>
              <a:buNone/>
            </a:pPr>
            <a:endParaRPr lang="en-US" sz="2400" dirty="0" smtClean="0">
              <a:solidFill>
                <a:srgbClr val="FFFFFF"/>
              </a:solidFill>
            </a:endParaRPr>
          </a:p>
          <a:p>
            <a:pPr marL="457200" indent="-457200" defTabSz="1019175">
              <a:spcBef>
                <a:spcPts val="0"/>
              </a:spcBef>
              <a:buClr>
                <a:srgbClr val="71ACFF"/>
              </a:buClr>
              <a:buSzPct val="130000"/>
              <a:buFont typeface="Wingdings" charset="2"/>
              <a:buChar char="§"/>
              <a:tabLst>
                <a:tab pos="10710863" algn="l"/>
              </a:tabLst>
            </a:pPr>
            <a:r>
              <a:rPr lang="en-US" sz="2400" dirty="0" smtClean="0"/>
              <a:t>Proposal to shorten IC length is timely</a:t>
            </a:r>
          </a:p>
          <a:p>
            <a:pPr marL="0" indent="0" defTabSz="1019175">
              <a:spcBef>
                <a:spcPts val="0"/>
              </a:spcBef>
              <a:buClr>
                <a:srgbClr val="71ACFF"/>
              </a:buClr>
              <a:buSzPct val="130000"/>
              <a:buNone/>
              <a:tabLst>
                <a:tab pos="10710863" algn="l"/>
              </a:tabLst>
            </a:pPr>
            <a:endParaRPr lang="en-US" sz="2400" dirty="0" smtClean="0"/>
          </a:p>
          <a:p>
            <a:pPr marL="457200" indent="-457200" defTabSz="1019175">
              <a:spcBef>
                <a:spcPts val="0"/>
              </a:spcBef>
              <a:buClr>
                <a:srgbClr val="71ACFF"/>
              </a:buClr>
              <a:buSzPct val="130000"/>
              <a:buFont typeface="Wingdings" charset="2"/>
              <a:buChar char="§"/>
              <a:tabLst>
                <a:tab pos="10710863" algn="l"/>
              </a:tabLst>
            </a:pPr>
            <a:r>
              <a:rPr lang="en-US" sz="2400" dirty="0" smtClean="0">
                <a:solidFill>
                  <a:srgbClr val="FFFFFF"/>
                </a:solidFill>
                <a:ea typeface="Times New Roman" charset="0"/>
                <a:cs typeface="Times New Roman" charset="0"/>
              </a:rPr>
              <a:t>However, proposal for standardized forms may lead to confusion and misinformation. </a:t>
            </a:r>
          </a:p>
          <a:p>
            <a:pPr marL="457200" indent="-457200" defTabSz="1019175">
              <a:spcBef>
                <a:spcPts val="0"/>
              </a:spcBef>
              <a:buClr>
                <a:srgbClr val="71ACFF"/>
              </a:buClr>
              <a:buSzPct val="130000"/>
              <a:buFont typeface="Wingdings" charset="2"/>
              <a:buChar char="§"/>
              <a:tabLst>
                <a:tab pos="10710863" algn="l"/>
              </a:tabLst>
            </a:pPr>
            <a:endParaRPr lang="en-US" sz="2400" dirty="0">
              <a:solidFill>
                <a:srgbClr val="FFFFFF"/>
              </a:solidFill>
              <a:ea typeface="Times New Roman" charset="0"/>
              <a:cs typeface="Times New Roman" charset="0"/>
            </a:endParaRPr>
          </a:p>
          <a:p>
            <a:pPr marL="457200" indent="-457200" defTabSz="1019175">
              <a:spcBef>
                <a:spcPts val="0"/>
              </a:spcBef>
              <a:buClr>
                <a:srgbClr val="71ACFF"/>
              </a:buClr>
              <a:buSzPct val="130000"/>
              <a:buFont typeface="Wingdings" charset="2"/>
              <a:buChar char="§"/>
              <a:tabLst>
                <a:tab pos="10710863" algn="l"/>
              </a:tabLst>
            </a:pPr>
            <a:r>
              <a:rPr lang="en-US" sz="2400" dirty="0" smtClean="0">
                <a:solidFill>
                  <a:srgbClr val="FFFFFF"/>
                </a:solidFill>
                <a:ea typeface="Times New Roman" charset="0"/>
                <a:cs typeface="Times New Roman" charset="0"/>
              </a:rPr>
              <a:t>Need flexibility in format and language to ensure appropriate age, language,  educational, and cultural understanding</a:t>
            </a:r>
          </a:p>
        </p:txBody>
      </p:sp>
      <p:sp>
        <p:nvSpPr>
          <p:cNvPr id="5" name="TextBox 4"/>
          <p:cNvSpPr txBox="1"/>
          <p:nvPr/>
        </p:nvSpPr>
        <p:spPr>
          <a:xfrm>
            <a:off x="3810000" y="177225"/>
            <a:ext cx="5334000" cy="538609"/>
          </a:xfrm>
          <a:prstGeom prst="rect">
            <a:avLst/>
          </a:prstGeom>
          <a:noFill/>
        </p:spPr>
        <p:txBody>
          <a:bodyPr wrap="square" rtlCol="0">
            <a:spAutoFit/>
          </a:bodyPr>
          <a:lstStyle/>
          <a:p>
            <a:pPr algn="ctr"/>
            <a:r>
              <a:rPr lang="en-US" sz="1700" cap="all" dirty="0" smtClean="0">
                <a:solidFill>
                  <a:schemeClr val="accent3"/>
                </a:solidFill>
                <a:latin typeface="Book Antiqua" pitchFamily="18" charset="0"/>
                <a:cs typeface="Century"/>
              </a:rPr>
              <a:t>The Center for Ethics Education</a:t>
            </a:r>
          </a:p>
          <a:p>
            <a:pPr algn="ctr"/>
            <a:r>
              <a:rPr lang="en-US" sz="1200" cap="all" dirty="0" smtClean="0">
                <a:solidFill>
                  <a:schemeClr val="accent3"/>
                </a:solidFill>
                <a:latin typeface="Book Antiqua" pitchFamily="18" charset="0"/>
                <a:cs typeface="Century"/>
              </a:rPr>
              <a:t>Celia  B. Fisher, Ph.D., Director </a:t>
            </a:r>
            <a:endParaRPr lang="en-US" sz="1200" cap="all" dirty="0">
              <a:solidFill>
                <a:schemeClr val="accent3"/>
              </a:solidFill>
              <a:latin typeface="Book Antiqua" pitchFamily="18" charset="0"/>
              <a:cs typeface="Century"/>
            </a:endParaRPr>
          </a:p>
        </p:txBody>
      </p:sp>
      <p:cxnSp>
        <p:nvCxnSpPr>
          <p:cNvPr id="6" name="AutoShape 5"/>
          <p:cNvCxnSpPr>
            <a:cxnSpLocks noChangeShapeType="1"/>
          </p:cNvCxnSpPr>
          <p:nvPr/>
        </p:nvCxnSpPr>
        <p:spPr bwMode="auto">
          <a:xfrm>
            <a:off x="4038600" y="152400"/>
            <a:ext cx="0" cy="609600"/>
          </a:xfrm>
          <a:prstGeom prst="straightConnector1">
            <a:avLst/>
          </a:prstGeom>
          <a:noFill/>
          <a:ln w="9525">
            <a:solidFill>
              <a:srgbClr val="FFFFFF"/>
            </a:solidFill>
            <a:round/>
            <a:headEnd/>
            <a:tailEnd/>
          </a:ln>
        </p:spPr>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1" end="1"/>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48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3" end="3"/>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48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5" end="5"/>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85800" y="1066800"/>
            <a:ext cx="7772400" cy="1066800"/>
          </a:xfrm>
        </p:spPr>
        <p:txBody>
          <a:bodyPr/>
          <a:lstStyle/>
          <a:p>
            <a:r>
              <a:rPr lang="en-US" b="1" dirty="0" smtClean="0">
                <a:solidFill>
                  <a:srgbClr val="FCCB90"/>
                </a:solidFill>
              </a:rPr>
              <a:t>Oral Consent &amp; Documentation</a:t>
            </a:r>
          </a:p>
        </p:txBody>
      </p:sp>
      <p:sp>
        <p:nvSpPr>
          <p:cNvPr id="20483" name="Content Placeholder 2"/>
          <p:cNvSpPr>
            <a:spLocks noGrp="1"/>
          </p:cNvSpPr>
          <p:nvPr>
            <p:ph idx="1"/>
          </p:nvPr>
        </p:nvSpPr>
        <p:spPr>
          <a:xfrm>
            <a:off x="685800" y="2819400"/>
            <a:ext cx="7772400" cy="3810000"/>
          </a:xfrm>
        </p:spPr>
        <p:txBody>
          <a:bodyPr/>
          <a:lstStyle/>
          <a:p>
            <a:pPr marL="457200" indent="-457200" defTabSz="1019175">
              <a:spcBef>
                <a:spcPts val="0"/>
              </a:spcBef>
              <a:buClr>
                <a:srgbClr val="71ACFF"/>
              </a:buClr>
              <a:buSzPct val="130000"/>
              <a:buNone/>
              <a:tabLst>
                <a:tab pos="10710863" algn="l"/>
              </a:tabLst>
            </a:pPr>
            <a:endParaRPr lang="en-US" sz="800" dirty="0" smtClean="0"/>
          </a:p>
          <a:p>
            <a:pPr marL="457200" indent="-457200" defTabSz="1019175">
              <a:spcBef>
                <a:spcPts val="0"/>
              </a:spcBef>
              <a:buClr>
                <a:srgbClr val="71ACFF"/>
              </a:buClr>
              <a:buSzPct val="130000"/>
              <a:buFont typeface="Wingdings" charset="2"/>
              <a:buChar char="§"/>
              <a:tabLst>
                <a:tab pos="10710863" algn="l"/>
              </a:tabLst>
            </a:pPr>
            <a:r>
              <a:rPr lang="en-US" sz="1800" dirty="0" smtClean="0"/>
              <a:t>Oral consent may be more respectful for some cultural populations</a:t>
            </a:r>
          </a:p>
          <a:p>
            <a:pPr marL="457200" indent="-457200" defTabSz="1019175">
              <a:spcBef>
                <a:spcPts val="0"/>
              </a:spcBef>
              <a:buClr>
                <a:srgbClr val="71ACFF"/>
              </a:buClr>
              <a:buSzPct val="130000"/>
              <a:buFont typeface="Wingdings" charset="2"/>
              <a:buChar char="§"/>
              <a:tabLst>
                <a:tab pos="10710863" algn="l"/>
              </a:tabLst>
            </a:pPr>
            <a:endParaRPr lang="en-US" sz="1800" dirty="0" smtClean="0"/>
          </a:p>
          <a:p>
            <a:pPr marL="457200" indent="-457200" defTabSz="1019175">
              <a:spcBef>
                <a:spcPts val="0"/>
              </a:spcBef>
              <a:buClr>
                <a:srgbClr val="71ACFF"/>
              </a:buClr>
              <a:buSzPct val="130000"/>
              <a:buFont typeface="Wingdings" charset="2"/>
              <a:buChar char="§"/>
              <a:tabLst>
                <a:tab pos="10710863" algn="l"/>
              </a:tabLst>
            </a:pPr>
            <a:r>
              <a:rPr lang="en-US" sz="1800" dirty="0" smtClean="0"/>
              <a:t>Oral assent is less coercive for young children based on their more limited reading skills, deference to authority and lack of experience signing forms </a:t>
            </a:r>
            <a:endParaRPr lang="en-US" sz="1800" dirty="0" smtClean="0">
              <a:solidFill>
                <a:srgbClr val="71ACFF"/>
              </a:solidFill>
              <a:ea typeface="Times New Roman" charset="0"/>
              <a:cs typeface="Times New Roman" charset="0"/>
            </a:endParaRPr>
          </a:p>
          <a:p>
            <a:pPr marL="457200" indent="-457200" defTabSz="1019175">
              <a:spcBef>
                <a:spcPts val="0"/>
              </a:spcBef>
              <a:buClr>
                <a:srgbClr val="71ACFF"/>
              </a:buClr>
              <a:buSzPct val="130000"/>
              <a:buNone/>
              <a:tabLst>
                <a:tab pos="10710863" algn="l"/>
              </a:tabLst>
            </a:pPr>
            <a:endParaRPr lang="en-US" sz="1800" dirty="0" smtClean="0">
              <a:solidFill>
                <a:srgbClr val="71ACFF"/>
              </a:solidFill>
              <a:ea typeface="Times New Roman" charset="0"/>
              <a:cs typeface="Times New Roman" charset="0"/>
            </a:endParaRPr>
          </a:p>
          <a:p>
            <a:pPr marL="457200" indent="-457200" defTabSz="1019175">
              <a:spcBef>
                <a:spcPts val="0"/>
              </a:spcBef>
              <a:buClr>
                <a:srgbClr val="71ACFF"/>
              </a:buClr>
              <a:buSzPct val="130000"/>
              <a:buFont typeface="Wingdings" charset="2"/>
              <a:buChar char="§"/>
              <a:tabLst>
                <a:tab pos="10710863" algn="l"/>
              </a:tabLst>
            </a:pPr>
            <a:r>
              <a:rPr lang="en-US" sz="1800" dirty="0" smtClean="0">
                <a:solidFill>
                  <a:srgbClr val="FFFFFF"/>
                </a:solidFill>
                <a:ea typeface="Times New Roman" charset="0"/>
                <a:cs typeface="Times New Roman" charset="0"/>
              </a:rPr>
              <a:t>Written consent can jeopardize participant safety (war zones, partner violence, stigmatized or illegal behaviors)</a:t>
            </a:r>
          </a:p>
          <a:p>
            <a:pPr marL="457200" indent="-457200" defTabSz="1019175">
              <a:spcBef>
                <a:spcPts val="0"/>
              </a:spcBef>
              <a:buClr>
                <a:srgbClr val="71ACFF"/>
              </a:buClr>
              <a:buSzPct val="130000"/>
              <a:buFont typeface="Wingdings" charset="2"/>
              <a:buChar char="§"/>
              <a:tabLst>
                <a:tab pos="10710863" algn="l"/>
              </a:tabLst>
            </a:pPr>
            <a:endParaRPr lang="en-US" sz="1800" dirty="0" smtClean="0">
              <a:solidFill>
                <a:srgbClr val="FFFFFF"/>
              </a:solidFill>
              <a:ea typeface="Times New Roman" charset="0"/>
              <a:cs typeface="Times New Roman" charset="0"/>
            </a:endParaRPr>
          </a:p>
          <a:p>
            <a:pPr marL="457200" indent="-457200" defTabSz="1019175">
              <a:spcBef>
                <a:spcPts val="0"/>
              </a:spcBef>
              <a:buClr>
                <a:srgbClr val="71ACFF"/>
              </a:buClr>
              <a:buSzPct val="130000"/>
              <a:buFont typeface="Wingdings" charset="2"/>
              <a:buChar char="§"/>
              <a:tabLst>
                <a:tab pos="10710863" algn="l"/>
              </a:tabLst>
            </a:pPr>
            <a:r>
              <a:rPr lang="en-US" sz="1800" dirty="0" smtClean="0">
                <a:solidFill>
                  <a:srgbClr val="FFFFFF"/>
                </a:solidFill>
                <a:ea typeface="Times New Roman" charset="0"/>
                <a:cs typeface="Times New Roman" charset="0"/>
              </a:rPr>
              <a:t>Population sensitive  guidelines for documenting oral consent are needed</a:t>
            </a:r>
          </a:p>
        </p:txBody>
      </p:sp>
      <p:sp>
        <p:nvSpPr>
          <p:cNvPr id="5" name="TextBox 4"/>
          <p:cNvSpPr txBox="1"/>
          <p:nvPr/>
        </p:nvSpPr>
        <p:spPr>
          <a:xfrm>
            <a:off x="3810000" y="177225"/>
            <a:ext cx="5334000" cy="538609"/>
          </a:xfrm>
          <a:prstGeom prst="rect">
            <a:avLst/>
          </a:prstGeom>
          <a:noFill/>
        </p:spPr>
        <p:txBody>
          <a:bodyPr wrap="square" rtlCol="0">
            <a:spAutoFit/>
          </a:bodyPr>
          <a:lstStyle/>
          <a:p>
            <a:pPr algn="ctr"/>
            <a:r>
              <a:rPr lang="en-US" sz="1700" cap="all" dirty="0" smtClean="0">
                <a:solidFill>
                  <a:schemeClr val="accent3"/>
                </a:solidFill>
                <a:latin typeface="Book Antiqua" pitchFamily="18" charset="0"/>
                <a:cs typeface="Century"/>
              </a:rPr>
              <a:t>The Center for Ethics Education</a:t>
            </a:r>
          </a:p>
          <a:p>
            <a:pPr algn="ctr"/>
            <a:r>
              <a:rPr lang="en-US" sz="1200" cap="all" dirty="0" smtClean="0">
                <a:solidFill>
                  <a:schemeClr val="accent3"/>
                </a:solidFill>
                <a:latin typeface="Book Antiqua" pitchFamily="18" charset="0"/>
                <a:cs typeface="Century"/>
              </a:rPr>
              <a:t>Celia  B. Fisher, Ph.D., Director </a:t>
            </a:r>
            <a:endParaRPr lang="en-US" sz="1200" cap="all" dirty="0">
              <a:solidFill>
                <a:schemeClr val="accent3"/>
              </a:solidFill>
              <a:latin typeface="Book Antiqua" pitchFamily="18" charset="0"/>
              <a:cs typeface="Century"/>
            </a:endParaRPr>
          </a:p>
        </p:txBody>
      </p:sp>
      <p:cxnSp>
        <p:nvCxnSpPr>
          <p:cNvPr id="6" name="AutoShape 5"/>
          <p:cNvCxnSpPr>
            <a:cxnSpLocks noChangeShapeType="1"/>
          </p:cNvCxnSpPr>
          <p:nvPr/>
        </p:nvCxnSpPr>
        <p:spPr bwMode="auto">
          <a:xfrm>
            <a:off x="4038600" y="152400"/>
            <a:ext cx="0" cy="609600"/>
          </a:xfrm>
          <a:prstGeom prst="straightConnector1">
            <a:avLst/>
          </a:prstGeom>
          <a:noFill/>
          <a:ln w="9525">
            <a:solidFill>
              <a:srgbClr val="FFFFFF"/>
            </a:solidFill>
            <a:round/>
            <a:headEnd/>
            <a:tailEnd/>
          </a:ln>
        </p:spPr>
      </p:cxnSp>
      <p:sp>
        <p:nvSpPr>
          <p:cNvPr id="7" name="TextBox 6"/>
          <p:cNvSpPr txBox="1"/>
          <p:nvPr/>
        </p:nvSpPr>
        <p:spPr>
          <a:xfrm>
            <a:off x="1066800" y="2057400"/>
            <a:ext cx="7162800" cy="1077218"/>
          </a:xfrm>
          <a:prstGeom prst="rect">
            <a:avLst/>
          </a:prstGeom>
          <a:noFill/>
        </p:spPr>
        <p:txBody>
          <a:bodyPr wrap="square" rtlCol="0">
            <a:spAutoFit/>
          </a:bodyPr>
          <a:lstStyle/>
          <a:p>
            <a:pPr algn="ctr"/>
            <a:r>
              <a:rPr lang="en-US" sz="2000" dirty="0" smtClean="0">
                <a:solidFill>
                  <a:srgbClr val="71ACFF"/>
                </a:solidFill>
              </a:rPr>
              <a:t>IC is a process (not a document) to ensure participation decisions are informed and voluntary</a:t>
            </a:r>
          </a:p>
          <a:p>
            <a:endParaRPr lang="en-US" dirty="0"/>
          </a:p>
        </p:txBody>
      </p:sp>
    </p:spTree>
    <p:extLst>
      <p:ext uri="{BB962C8B-B14F-4D97-AF65-F5344CB8AC3E}">
        <p14:creationId xmlns:p14="http://schemas.microsoft.com/office/powerpoint/2010/main" val="41811583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1" end="1"/>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2048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3" end="3"/>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2048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5" end="5"/>
                                            </p:txEl>
                                          </p:spTgt>
                                        </p:tgtEl>
                                        <p:attrNameLst>
                                          <p:attrName>ppt_c</p:attrName>
                                        </p:attrNameLst>
                                      </p:cBhvr>
                                      <p:to>
                                        <a:schemeClr val="bg2"/>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2048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6" end="6"/>
                                            </p:txEl>
                                          </p:spTgt>
                                        </p:tgtEl>
                                        <p:attrNameLst>
                                          <p:attrName>ppt_c</p:attrName>
                                        </p:attrNameLst>
                                      </p:cBhvr>
                                      <p:to>
                                        <a:schemeClr val="bg2"/>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20483">
                                            <p:txEl>
                                              <p:pRg st="7" end="7"/>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7" end="7"/>
                                            </p:txEl>
                                          </p:spTgt>
                                        </p:tgtEl>
                                        <p:attrNameLst>
                                          <p:attrName>ppt_c</p:attrName>
                                        </p:attrNameLst>
                                      </p:cBhvr>
                                      <p:to>
                                        <a:schemeClr val="bg2"/>
                                      </p:to>
                                    </p:animClr>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P spid="20483" grpI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85800" y="1066800"/>
            <a:ext cx="7772400" cy="838200"/>
          </a:xfrm>
        </p:spPr>
        <p:txBody>
          <a:bodyPr/>
          <a:lstStyle/>
          <a:p>
            <a:r>
              <a:rPr lang="en-US" b="1" dirty="0" smtClean="0">
                <a:solidFill>
                  <a:srgbClr val="FCCB90"/>
                </a:solidFill>
              </a:rPr>
              <a:t>Flexibility and Accuracy</a:t>
            </a:r>
          </a:p>
        </p:txBody>
      </p:sp>
      <p:sp>
        <p:nvSpPr>
          <p:cNvPr id="20483" name="Content Placeholder 2"/>
          <p:cNvSpPr>
            <a:spLocks noGrp="1"/>
          </p:cNvSpPr>
          <p:nvPr>
            <p:ph idx="1"/>
          </p:nvPr>
        </p:nvSpPr>
        <p:spPr>
          <a:xfrm>
            <a:off x="685800" y="1828800"/>
            <a:ext cx="7772400" cy="4114800"/>
          </a:xfrm>
        </p:spPr>
        <p:txBody>
          <a:bodyPr/>
          <a:lstStyle/>
          <a:p>
            <a:pPr marL="457200" indent="-457200" defTabSz="1019175">
              <a:spcBef>
                <a:spcPts val="0"/>
              </a:spcBef>
              <a:buClr>
                <a:srgbClr val="71ACFF"/>
              </a:buClr>
              <a:buSzPct val="130000"/>
              <a:buNone/>
              <a:tabLst>
                <a:tab pos="10710863" algn="l"/>
              </a:tabLst>
            </a:pPr>
            <a:endParaRPr lang="en-US" sz="800" dirty="0" smtClean="0">
              <a:solidFill>
                <a:srgbClr val="FFFFFF"/>
              </a:solidFill>
              <a:ea typeface="Times New Roman" charset="0"/>
              <a:cs typeface="Times New Roman" charset="0"/>
            </a:endParaRPr>
          </a:p>
          <a:p>
            <a:pPr marL="457200" indent="-457200" defTabSz="1019175">
              <a:spcBef>
                <a:spcPts val="0"/>
              </a:spcBef>
              <a:buClr>
                <a:srgbClr val="71ACFF"/>
              </a:buClr>
              <a:buSzPct val="130000"/>
              <a:buFont typeface="Wingdings" charset="2"/>
              <a:buChar char="§"/>
              <a:tabLst>
                <a:tab pos="10710863" algn="l"/>
              </a:tabLst>
            </a:pPr>
            <a:endParaRPr lang="en-US" sz="2000" dirty="0" smtClean="0">
              <a:solidFill>
                <a:srgbClr val="FFFFFF"/>
              </a:solidFill>
              <a:ea typeface="Times New Roman" charset="0"/>
              <a:cs typeface="Times New Roman" charset="0"/>
            </a:endParaRPr>
          </a:p>
          <a:p>
            <a:pPr marL="457200" indent="-457200" defTabSz="1019175">
              <a:spcBef>
                <a:spcPts val="0"/>
              </a:spcBef>
              <a:buClr>
                <a:srgbClr val="71ACFF"/>
              </a:buClr>
              <a:buSzPct val="130000"/>
              <a:buFont typeface="Wingdings" charset="2"/>
              <a:buChar char="§"/>
              <a:tabLst>
                <a:tab pos="10710863" algn="l"/>
              </a:tabLst>
            </a:pPr>
            <a:r>
              <a:rPr lang="en-US" sz="2000" dirty="0">
                <a:solidFill>
                  <a:srgbClr val="FFFFFF"/>
                </a:solidFill>
                <a:ea typeface="Times New Roman" charset="0"/>
                <a:cs typeface="Times New Roman" charset="0"/>
              </a:rPr>
              <a:t>Need flexibility to waive irrelevant IC components as permitted under </a:t>
            </a:r>
            <a:r>
              <a:rPr lang="en-US" sz="2000" dirty="0"/>
              <a:t>§46.116c </a:t>
            </a:r>
            <a:endParaRPr lang="en-US" sz="2000" dirty="0" smtClean="0"/>
          </a:p>
          <a:p>
            <a:pPr marL="0" indent="0" defTabSz="1019175">
              <a:spcBef>
                <a:spcPts val="0"/>
              </a:spcBef>
              <a:buClr>
                <a:srgbClr val="71ACFF"/>
              </a:buClr>
              <a:buSzPct val="130000"/>
              <a:buNone/>
              <a:tabLst>
                <a:tab pos="10710863" algn="l"/>
              </a:tabLst>
            </a:pPr>
            <a:endParaRPr lang="en-US" sz="2000" dirty="0"/>
          </a:p>
          <a:p>
            <a:pPr marL="457200" indent="-457200" defTabSz="1019175">
              <a:spcBef>
                <a:spcPts val="0"/>
              </a:spcBef>
              <a:buClr>
                <a:srgbClr val="71ACFF"/>
              </a:buClr>
              <a:buSzPct val="130000"/>
              <a:buFont typeface="Wingdings" charset="2"/>
              <a:buChar char="§"/>
              <a:tabLst>
                <a:tab pos="10710863" algn="l"/>
              </a:tabLst>
            </a:pPr>
            <a:r>
              <a:rPr lang="en-US" sz="2000" dirty="0" smtClean="0">
                <a:solidFill>
                  <a:srgbClr val="FFFFFF"/>
                </a:solidFill>
                <a:ea typeface="Times New Roman" charset="0"/>
                <a:cs typeface="Times New Roman" charset="0"/>
              </a:rPr>
              <a:t>Eliminate requiring unsubstantiated statements such as “stress” or “discomfort” when such risks are improbable or non-existent for minimal risk SBR.</a:t>
            </a:r>
          </a:p>
          <a:p>
            <a:pPr marL="457200" indent="-457200" defTabSz="1019175">
              <a:spcBef>
                <a:spcPts val="0"/>
              </a:spcBef>
              <a:buClr>
                <a:srgbClr val="71ACFF"/>
              </a:buClr>
              <a:buSzPct val="130000"/>
              <a:buFont typeface="Wingdings" charset="2"/>
              <a:buChar char="§"/>
              <a:tabLst>
                <a:tab pos="10710863" algn="l"/>
              </a:tabLst>
            </a:pPr>
            <a:endParaRPr lang="en-US" sz="2000" dirty="0" smtClean="0">
              <a:solidFill>
                <a:srgbClr val="FFFFFF"/>
              </a:solidFill>
              <a:ea typeface="Times New Roman" charset="0"/>
              <a:cs typeface="Times New Roman" charset="0"/>
            </a:endParaRPr>
          </a:p>
          <a:p>
            <a:pPr marL="457200" indent="-457200" defTabSz="1019175">
              <a:spcBef>
                <a:spcPts val="0"/>
              </a:spcBef>
              <a:buClr>
                <a:srgbClr val="71ACFF"/>
              </a:buClr>
              <a:buSzPct val="130000"/>
              <a:buFont typeface="Wingdings" charset="2"/>
              <a:buChar char="§"/>
              <a:tabLst>
                <a:tab pos="10710863" algn="l"/>
              </a:tabLst>
            </a:pPr>
            <a:r>
              <a:rPr lang="en-US" sz="2000" dirty="0" smtClean="0">
                <a:solidFill>
                  <a:srgbClr val="FFFFFF"/>
                </a:solidFill>
                <a:ea typeface="Times New Roman" charset="0"/>
                <a:cs typeface="Times New Roman" charset="0"/>
              </a:rPr>
              <a:t>Recommended default statement for minimal risk research: </a:t>
            </a:r>
          </a:p>
          <a:p>
            <a:pPr marL="457200" indent="-457200" defTabSz="1019175">
              <a:spcBef>
                <a:spcPts val="0"/>
              </a:spcBef>
              <a:buClr>
                <a:srgbClr val="71ACFF"/>
              </a:buClr>
              <a:buSzPct val="130000"/>
              <a:buNone/>
              <a:tabLst>
                <a:tab pos="10710863" algn="l"/>
              </a:tabLst>
            </a:pPr>
            <a:endParaRPr lang="en-US" sz="2000" dirty="0" smtClean="0">
              <a:solidFill>
                <a:srgbClr val="FFFFFF"/>
              </a:solidFill>
              <a:ea typeface="Times New Roman" charset="0"/>
              <a:cs typeface="Times New Roman" charset="0"/>
            </a:endParaRPr>
          </a:p>
          <a:p>
            <a:pPr marL="457200" indent="-457200" defTabSz="1019175">
              <a:spcBef>
                <a:spcPts val="0"/>
              </a:spcBef>
              <a:buClr>
                <a:srgbClr val="71ACFF"/>
              </a:buClr>
              <a:buSzPct val="130000"/>
              <a:buNone/>
              <a:tabLst>
                <a:tab pos="10710863" algn="l"/>
              </a:tabLst>
            </a:pPr>
            <a:r>
              <a:rPr lang="en-US" sz="2000" dirty="0" smtClean="0">
                <a:solidFill>
                  <a:srgbClr val="FFFFFF"/>
                </a:solidFill>
                <a:ea typeface="Times New Roman" charset="0"/>
                <a:cs typeface="Times New Roman" charset="0"/>
              </a:rPr>
              <a:t> </a:t>
            </a:r>
            <a:r>
              <a:rPr lang="en-US" sz="2000" dirty="0" smtClean="0">
                <a:solidFill>
                  <a:srgbClr val="71ACFF"/>
                </a:solidFill>
              </a:rPr>
              <a:t>“</a:t>
            </a:r>
            <a:r>
              <a:rPr lang="en-US" sz="2000" i="1" dirty="0" smtClean="0">
                <a:solidFill>
                  <a:srgbClr val="71ACFF"/>
                </a:solidFill>
              </a:rPr>
              <a:t>This research presents minimal risks no greater than those of daily life or routine medical, dental, psychological or educational examinations or tests</a:t>
            </a:r>
            <a:r>
              <a:rPr lang="en-US" sz="2000" dirty="0" smtClean="0">
                <a:solidFill>
                  <a:srgbClr val="71ACFF"/>
                </a:solidFill>
              </a:rPr>
              <a:t>.” </a:t>
            </a:r>
            <a:endParaRPr lang="en-US" sz="2000" dirty="0" smtClean="0">
              <a:solidFill>
                <a:srgbClr val="71ACFF"/>
              </a:solidFill>
              <a:ea typeface="Times New Roman" charset="0"/>
              <a:cs typeface="Times New Roman" charset="0"/>
            </a:endParaRPr>
          </a:p>
        </p:txBody>
      </p:sp>
      <p:sp>
        <p:nvSpPr>
          <p:cNvPr id="5" name="TextBox 4"/>
          <p:cNvSpPr txBox="1"/>
          <p:nvPr/>
        </p:nvSpPr>
        <p:spPr>
          <a:xfrm>
            <a:off x="3810000" y="177225"/>
            <a:ext cx="5334000" cy="538609"/>
          </a:xfrm>
          <a:prstGeom prst="rect">
            <a:avLst/>
          </a:prstGeom>
          <a:noFill/>
        </p:spPr>
        <p:txBody>
          <a:bodyPr wrap="square" rtlCol="0">
            <a:spAutoFit/>
          </a:bodyPr>
          <a:lstStyle/>
          <a:p>
            <a:pPr algn="ctr"/>
            <a:r>
              <a:rPr lang="en-US" sz="1700" cap="all" dirty="0" smtClean="0">
                <a:solidFill>
                  <a:schemeClr val="accent3"/>
                </a:solidFill>
                <a:latin typeface="Book Antiqua" pitchFamily="18" charset="0"/>
                <a:cs typeface="Century"/>
              </a:rPr>
              <a:t>The Center for Ethics Education</a:t>
            </a:r>
          </a:p>
          <a:p>
            <a:pPr algn="ctr"/>
            <a:r>
              <a:rPr lang="en-US" sz="1200" cap="all" dirty="0" smtClean="0">
                <a:solidFill>
                  <a:schemeClr val="accent3"/>
                </a:solidFill>
                <a:latin typeface="Book Antiqua" pitchFamily="18" charset="0"/>
                <a:cs typeface="Century"/>
              </a:rPr>
              <a:t>Celia  B. Fisher, Ph.D., Director </a:t>
            </a:r>
            <a:endParaRPr lang="en-US" sz="1200" cap="all" dirty="0">
              <a:solidFill>
                <a:schemeClr val="accent3"/>
              </a:solidFill>
              <a:latin typeface="Book Antiqua" pitchFamily="18" charset="0"/>
              <a:cs typeface="Century"/>
            </a:endParaRPr>
          </a:p>
        </p:txBody>
      </p:sp>
      <p:cxnSp>
        <p:nvCxnSpPr>
          <p:cNvPr id="6" name="AutoShape 5"/>
          <p:cNvCxnSpPr>
            <a:cxnSpLocks noChangeShapeType="1"/>
          </p:cNvCxnSpPr>
          <p:nvPr/>
        </p:nvCxnSpPr>
        <p:spPr bwMode="auto">
          <a:xfrm>
            <a:off x="4038600" y="152400"/>
            <a:ext cx="0" cy="609600"/>
          </a:xfrm>
          <a:prstGeom prst="straightConnector1">
            <a:avLst/>
          </a:prstGeom>
          <a:noFill/>
          <a:ln w="9525">
            <a:solidFill>
              <a:srgbClr val="FFFFFF"/>
            </a:solidFill>
            <a:round/>
            <a:headEnd/>
            <a:tailEnd/>
          </a:ln>
        </p:spPr>
      </p:cxn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2" end="2"/>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48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4" end="4"/>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48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6" end="6"/>
                                            </p:txEl>
                                          </p:spTgt>
                                        </p:tgtEl>
                                        <p:attrNameLst>
                                          <p:attrName>ppt_c</p:attrName>
                                        </p:attrNameLst>
                                      </p:cBhvr>
                                      <p:to>
                                        <a:schemeClr val="bg2"/>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48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48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48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85800" y="1219200"/>
            <a:ext cx="7772400" cy="1066800"/>
          </a:xfrm>
        </p:spPr>
        <p:txBody>
          <a:bodyPr/>
          <a:lstStyle/>
          <a:p>
            <a:r>
              <a:rPr lang="en-US" b="1" i="1" dirty="0" smtClean="0">
                <a:solidFill>
                  <a:srgbClr val="FCCB90"/>
                </a:solidFill>
              </a:rPr>
              <a:t>Distinguishing Research Risk from Institutional Liability</a:t>
            </a:r>
            <a:r>
              <a:rPr lang="en-US" dirty="0" smtClean="0">
                <a:solidFill>
                  <a:srgbClr val="FCCB90"/>
                </a:solidFill>
              </a:rPr>
              <a:t> </a:t>
            </a:r>
            <a:endParaRPr lang="en-US" b="1" dirty="0" smtClean="0">
              <a:solidFill>
                <a:srgbClr val="FCCB90"/>
              </a:solidFill>
            </a:endParaRPr>
          </a:p>
        </p:txBody>
      </p:sp>
      <p:sp>
        <p:nvSpPr>
          <p:cNvPr id="20483" name="Content Placeholder 2"/>
          <p:cNvSpPr>
            <a:spLocks noGrp="1"/>
          </p:cNvSpPr>
          <p:nvPr>
            <p:ph idx="1"/>
          </p:nvPr>
        </p:nvSpPr>
        <p:spPr>
          <a:xfrm>
            <a:off x="685800" y="2514600"/>
            <a:ext cx="7772400" cy="3810000"/>
          </a:xfrm>
        </p:spPr>
        <p:txBody>
          <a:bodyPr/>
          <a:lstStyle/>
          <a:p>
            <a:pPr marL="457200" indent="-457200" defTabSz="1019175">
              <a:spcBef>
                <a:spcPts val="0"/>
              </a:spcBef>
              <a:buClr>
                <a:srgbClr val="71ACFF"/>
              </a:buClr>
              <a:buSzPct val="130000"/>
              <a:buNone/>
              <a:tabLst>
                <a:tab pos="10710863" algn="l"/>
              </a:tabLst>
            </a:pPr>
            <a:endParaRPr lang="en-US" sz="800" dirty="0" smtClean="0"/>
          </a:p>
          <a:p>
            <a:pPr marL="457200" indent="-457200" defTabSz="1019175">
              <a:spcBef>
                <a:spcPts val="0"/>
              </a:spcBef>
              <a:buClr>
                <a:srgbClr val="71ACFF"/>
              </a:buClr>
              <a:buSzPct val="130000"/>
              <a:buFont typeface="Wingdings" charset="2"/>
              <a:buChar char="§"/>
              <a:tabLst>
                <a:tab pos="10710863" algn="l"/>
              </a:tabLst>
            </a:pPr>
            <a:r>
              <a:rPr lang="en-US" sz="1800" dirty="0" smtClean="0"/>
              <a:t>Institutional liability statements refer to risks </a:t>
            </a:r>
            <a:r>
              <a:rPr lang="en-US" sz="1800" u="sng" dirty="0" smtClean="0"/>
              <a:t>outside of the research procedures</a:t>
            </a:r>
            <a:r>
              <a:rPr lang="en-US" sz="1800" dirty="0" smtClean="0"/>
              <a:t> (e.g., falling while walking down a hall) and thus </a:t>
            </a:r>
            <a:r>
              <a:rPr lang="en-US" sz="1800" i="1" dirty="0" smtClean="0"/>
              <a:t>do not </a:t>
            </a:r>
            <a:r>
              <a:rPr lang="en-US" sz="1800" dirty="0" smtClean="0"/>
              <a:t>belong in the informed consent </a:t>
            </a:r>
          </a:p>
          <a:p>
            <a:pPr marL="457200" indent="-457200" defTabSz="1019175">
              <a:spcBef>
                <a:spcPts val="0"/>
              </a:spcBef>
              <a:buClr>
                <a:srgbClr val="71ACFF"/>
              </a:buClr>
              <a:buSzPct val="130000"/>
              <a:buFont typeface="Wingdings" charset="2"/>
              <a:buChar char="§"/>
              <a:tabLst>
                <a:tab pos="10710863" algn="l"/>
              </a:tabLst>
            </a:pPr>
            <a:endParaRPr lang="en-US" sz="1800" dirty="0" smtClean="0"/>
          </a:p>
          <a:p>
            <a:pPr marL="457200" indent="-457200" defTabSz="1019175">
              <a:spcBef>
                <a:spcPts val="0"/>
              </a:spcBef>
              <a:buClr>
                <a:srgbClr val="71ACFF"/>
              </a:buClr>
              <a:buSzPct val="130000"/>
              <a:buFont typeface="Wingdings" charset="2"/>
              <a:buChar char="§"/>
              <a:tabLst>
                <a:tab pos="10710863" algn="l"/>
              </a:tabLst>
            </a:pPr>
            <a:r>
              <a:rPr lang="en-US" sz="1800" dirty="0" smtClean="0"/>
              <a:t>Liability waivers violate §46.116  </a:t>
            </a:r>
            <a:r>
              <a:rPr lang="en-US" sz="1800" dirty="0" smtClean="0">
                <a:solidFill>
                  <a:srgbClr val="71ACFF"/>
                </a:solidFill>
              </a:rPr>
              <a:t> “[NO IC] “may include any exculpatory language through which the subject or representative is made to waive or appear to waive any of the subject’s legal rights or appears to release the investigator, the sponsor, the institution or its agents from liability for negligence.” </a:t>
            </a:r>
          </a:p>
          <a:p>
            <a:pPr marL="457200" indent="-457200" defTabSz="1019175">
              <a:spcBef>
                <a:spcPts val="0"/>
              </a:spcBef>
              <a:buClr>
                <a:srgbClr val="71ACFF"/>
              </a:buClr>
              <a:buSzPct val="130000"/>
              <a:buNone/>
              <a:tabLst>
                <a:tab pos="10710863" algn="l"/>
              </a:tabLst>
            </a:pPr>
            <a:endParaRPr lang="en-US" sz="1800" dirty="0" smtClean="0">
              <a:solidFill>
                <a:srgbClr val="71ACFF"/>
              </a:solidFill>
              <a:ea typeface="Times New Roman" charset="0"/>
              <a:cs typeface="Times New Roman" charset="0"/>
            </a:endParaRPr>
          </a:p>
          <a:p>
            <a:pPr marL="457200" indent="-457200" defTabSz="1019175">
              <a:spcBef>
                <a:spcPts val="0"/>
              </a:spcBef>
              <a:buClr>
                <a:srgbClr val="71ACFF"/>
              </a:buClr>
              <a:buSzPct val="130000"/>
              <a:buFont typeface="Wingdings" charset="2"/>
              <a:buChar char="§"/>
              <a:tabLst>
                <a:tab pos="10710863" algn="l"/>
              </a:tabLst>
            </a:pPr>
            <a:r>
              <a:rPr lang="en-US" sz="1800" dirty="0" smtClean="0">
                <a:ea typeface="Times New Roman" charset="0"/>
                <a:cs typeface="Times New Roman" charset="0"/>
              </a:rPr>
              <a:t>Inclusion of liability language is unfair to children and other vulnerable populations without knowledge or access to legal rights</a:t>
            </a:r>
          </a:p>
        </p:txBody>
      </p:sp>
      <p:sp>
        <p:nvSpPr>
          <p:cNvPr id="5" name="TextBox 4"/>
          <p:cNvSpPr txBox="1"/>
          <p:nvPr/>
        </p:nvSpPr>
        <p:spPr>
          <a:xfrm>
            <a:off x="3810000" y="177225"/>
            <a:ext cx="5334000" cy="538609"/>
          </a:xfrm>
          <a:prstGeom prst="rect">
            <a:avLst/>
          </a:prstGeom>
          <a:noFill/>
        </p:spPr>
        <p:txBody>
          <a:bodyPr wrap="square" rtlCol="0">
            <a:spAutoFit/>
          </a:bodyPr>
          <a:lstStyle/>
          <a:p>
            <a:pPr algn="ctr"/>
            <a:r>
              <a:rPr lang="en-US" sz="1700" cap="all" dirty="0" smtClean="0">
                <a:solidFill>
                  <a:schemeClr val="accent3"/>
                </a:solidFill>
                <a:latin typeface="Book Antiqua" pitchFamily="18" charset="0"/>
                <a:cs typeface="Century"/>
              </a:rPr>
              <a:t>The Center for Ethics Education</a:t>
            </a:r>
          </a:p>
          <a:p>
            <a:pPr algn="ctr"/>
            <a:r>
              <a:rPr lang="en-US" sz="1200" cap="all" dirty="0" smtClean="0">
                <a:solidFill>
                  <a:schemeClr val="accent3"/>
                </a:solidFill>
                <a:latin typeface="Book Antiqua" pitchFamily="18" charset="0"/>
                <a:cs typeface="Century"/>
              </a:rPr>
              <a:t>Celia  B. Fisher, Ph.D., Director </a:t>
            </a:r>
            <a:endParaRPr lang="en-US" sz="1200" cap="all" dirty="0">
              <a:solidFill>
                <a:schemeClr val="accent3"/>
              </a:solidFill>
              <a:latin typeface="Book Antiqua" pitchFamily="18" charset="0"/>
              <a:cs typeface="Century"/>
            </a:endParaRPr>
          </a:p>
        </p:txBody>
      </p:sp>
      <p:cxnSp>
        <p:nvCxnSpPr>
          <p:cNvPr id="6" name="AutoShape 5"/>
          <p:cNvCxnSpPr>
            <a:cxnSpLocks noChangeShapeType="1"/>
          </p:cNvCxnSpPr>
          <p:nvPr/>
        </p:nvCxnSpPr>
        <p:spPr bwMode="auto">
          <a:xfrm>
            <a:off x="4038600" y="152400"/>
            <a:ext cx="0" cy="609600"/>
          </a:xfrm>
          <a:prstGeom prst="straightConnector1">
            <a:avLst/>
          </a:prstGeom>
          <a:noFill/>
          <a:ln w="9525">
            <a:solidFill>
              <a:srgbClr val="FFFFFF"/>
            </a:solidFill>
            <a:round/>
            <a:headEnd/>
            <a:tailEnd/>
          </a:ln>
        </p:spPr>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1" end="1"/>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48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3" end="3"/>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48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20483">
                                            <p:txEl>
                                              <p:pRg st="5" end="5"/>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09600" y="1219200"/>
            <a:ext cx="7772400" cy="1066800"/>
          </a:xfrm>
        </p:spPr>
        <p:txBody>
          <a:bodyPr/>
          <a:lstStyle/>
          <a:p>
            <a:r>
              <a:rPr lang="en-US" b="1" dirty="0" smtClean="0">
                <a:solidFill>
                  <a:srgbClr val="FCCB90"/>
                </a:solidFill>
              </a:rPr>
              <a:t>Separate Institutional Liability from IC Document</a:t>
            </a:r>
          </a:p>
        </p:txBody>
      </p:sp>
      <p:sp>
        <p:nvSpPr>
          <p:cNvPr id="20483" name="Content Placeholder 2"/>
          <p:cNvSpPr>
            <a:spLocks noGrp="1"/>
          </p:cNvSpPr>
          <p:nvPr>
            <p:ph idx="1"/>
          </p:nvPr>
        </p:nvSpPr>
        <p:spPr>
          <a:xfrm>
            <a:off x="685800" y="2590800"/>
            <a:ext cx="7772400" cy="3810000"/>
          </a:xfrm>
        </p:spPr>
        <p:txBody>
          <a:bodyPr/>
          <a:lstStyle/>
          <a:p>
            <a:pPr marL="457200" indent="-457200" defTabSz="1019175">
              <a:spcBef>
                <a:spcPts val="0"/>
              </a:spcBef>
              <a:buClr>
                <a:srgbClr val="71ACFF"/>
              </a:buClr>
              <a:buSzPct val="130000"/>
              <a:buNone/>
              <a:tabLst>
                <a:tab pos="10710863" algn="l"/>
              </a:tabLst>
            </a:pPr>
            <a:endParaRPr lang="en-US" sz="800" dirty="0" smtClean="0"/>
          </a:p>
          <a:p>
            <a:pPr marL="457200" indent="-457200" defTabSz="1019175">
              <a:spcBef>
                <a:spcPts val="0"/>
              </a:spcBef>
              <a:buClr>
                <a:srgbClr val="71ACFF"/>
              </a:buClr>
              <a:buSzPct val="130000"/>
              <a:buFont typeface="Wingdings" charset="2"/>
              <a:buChar char="§"/>
              <a:tabLst>
                <a:tab pos="10710863" algn="l"/>
              </a:tabLst>
            </a:pPr>
            <a:r>
              <a:rPr lang="en-US" sz="2400" dirty="0" smtClean="0"/>
              <a:t>Institutional liability statements should be removed from informed consent documents for research participation </a:t>
            </a:r>
          </a:p>
          <a:p>
            <a:pPr marL="457200" indent="-457200" defTabSz="1019175">
              <a:spcBef>
                <a:spcPts val="0"/>
              </a:spcBef>
              <a:buClr>
                <a:srgbClr val="71ACFF"/>
              </a:buClr>
              <a:buSzPct val="130000"/>
              <a:buFont typeface="Wingdings" charset="2"/>
              <a:buChar char="§"/>
              <a:tabLst>
                <a:tab pos="10710863" algn="l"/>
              </a:tabLst>
            </a:pPr>
            <a:endParaRPr lang="en-US" sz="2400" dirty="0" smtClean="0"/>
          </a:p>
          <a:p>
            <a:pPr marL="457200" indent="-457200" defTabSz="1019175">
              <a:spcBef>
                <a:spcPts val="0"/>
              </a:spcBef>
              <a:buClr>
                <a:srgbClr val="71ACFF"/>
              </a:buClr>
              <a:buSzPct val="130000"/>
              <a:buFont typeface="Wingdings" charset="2"/>
              <a:buChar char="§"/>
              <a:tabLst>
                <a:tab pos="10710863" algn="l"/>
              </a:tabLst>
            </a:pPr>
            <a:r>
              <a:rPr lang="en-US" sz="2400" dirty="0" smtClean="0"/>
              <a:t>Institutions that wish to notify prospective participants or their guardians about limits to the institution’s legal liability do so in a separate document. </a:t>
            </a:r>
          </a:p>
          <a:p>
            <a:pPr marL="457200" indent="-457200" defTabSz="1019175">
              <a:spcBef>
                <a:spcPts val="0"/>
              </a:spcBef>
              <a:buClr>
                <a:srgbClr val="71ACFF"/>
              </a:buClr>
              <a:buSzPct val="130000"/>
              <a:buNone/>
              <a:tabLst>
                <a:tab pos="10710863" algn="l"/>
              </a:tabLst>
            </a:pPr>
            <a:endParaRPr lang="en-US" sz="1800" dirty="0" smtClean="0">
              <a:solidFill>
                <a:srgbClr val="71ACFF"/>
              </a:solidFill>
              <a:ea typeface="Times New Roman" charset="0"/>
              <a:cs typeface="Times New Roman" charset="0"/>
            </a:endParaRPr>
          </a:p>
        </p:txBody>
      </p:sp>
      <p:sp>
        <p:nvSpPr>
          <p:cNvPr id="5" name="TextBox 4"/>
          <p:cNvSpPr txBox="1"/>
          <p:nvPr/>
        </p:nvSpPr>
        <p:spPr>
          <a:xfrm>
            <a:off x="3810000" y="177225"/>
            <a:ext cx="5334000" cy="538609"/>
          </a:xfrm>
          <a:prstGeom prst="rect">
            <a:avLst/>
          </a:prstGeom>
          <a:noFill/>
        </p:spPr>
        <p:txBody>
          <a:bodyPr wrap="square" rtlCol="0">
            <a:spAutoFit/>
          </a:bodyPr>
          <a:lstStyle/>
          <a:p>
            <a:pPr algn="ctr"/>
            <a:r>
              <a:rPr lang="en-US" sz="1700" cap="all" dirty="0" smtClean="0">
                <a:solidFill>
                  <a:schemeClr val="accent3"/>
                </a:solidFill>
                <a:latin typeface="Book Antiqua" pitchFamily="18" charset="0"/>
                <a:cs typeface="Century"/>
              </a:rPr>
              <a:t>The Center for Ethics Education</a:t>
            </a:r>
          </a:p>
          <a:p>
            <a:pPr algn="ctr"/>
            <a:r>
              <a:rPr lang="en-US" sz="1200" cap="all" dirty="0" smtClean="0">
                <a:solidFill>
                  <a:schemeClr val="accent3"/>
                </a:solidFill>
                <a:latin typeface="Book Antiqua" pitchFamily="18" charset="0"/>
                <a:cs typeface="Century"/>
              </a:rPr>
              <a:t>Celia  B. Fisher, Ph.D., Director </a:t>
            </a:r>
            <a:endParaRPr lang="en-US" sz="1200" cap="all" dirty="0">
              <a:solidFill>
                <a:schemeClr val="accent3"/>
              </a:solidFill>
              <a:latin typeface="Book Antiqua" pitchFamily="18" charset="0"/>
              <a:cs typeface="Century"/>
            </a:endParaRPr>
          </a:p>
        </p:txBody>
      </p:sp>
      <p:cxnSp>
        <p:nvCxnSpPr>
          <p:cNvPr id="6" name="AutoShape 5"/>
          <p:cNvCxnSpPr>
            <a:cxnSpLocks noChangeShapeType="1"/>
          </p:cNvCxnSpPr>
          <p:nvPr/>
        </p:nvCxnSpPr>
        <p:spPr bwMode="auto">
          <a:xfrm>
            <a:off x="4038600" y="152400"/>
            <a:ext cx="0" cy="609600"/>
          </a:xfrm>
          <a:prstGeom prst="straightConnector1">
            <a:avLst/>
          </a:prstGeom>
          <a:noFill/>
          <a:ln w="9525">
            <a:solidFill>
              <a:srgbClr val="FFFFFF"/>
            </a:solidFill>
            <a:round/>
            <a:headEnd/>
            <a:tailEnd/>
          </a:ln>
        </p:spPr>
      </p:cxn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85800" y="1600200"/>
            <a:ext cx="7772400" cy="3048000"/>
          </a:xfrm>
        </p:spPr>
        <p:txBody>
          <a:bodyPr/>
          <a:lstStyle/>
          <a:p>
            <a:r>
              <a:rPr lang="en-US" b="1" dirty="0" smtClean="0">
                <a:solidFill>
                  <a:srgbClr val="F0C96B"/>
                </a:solidFill>
              </a:rPr>
              <a:t/>
            </a:r>
            <a:br>
              <a:rPr lang="en-US" b="1" dirty="0" smtClean="0">
                <a:solidFill>
                  <a:srgbClr val="F0C96B"/>
                </a:solidFill>
              </a:rPr>
            </a:br>
            <a:r>
              <a:rPr lang="en-US" b="1" dirty="0" smtClean="0">
                <a:solidFill>
                  <a:schemeClr val="bg1"/>
                </a:solidFill>
              </a:rPr>
              <a:t>Waiver of Guardian Permission</a:t>
            </a:r>
            <a:r>
              <a:rPr lang="en-US" dirty="0" smtClean="0"/>
              <a:t/>
            </a:r>
            <a:br>
              <a:rPr lang="en-US" dirty="0" smtClean="0"/>
            </a:br>
            <a:r>
              <a:rPr lang="en-US" b="1" dirty="0" smtClean="0">
                <a:solidFill>
                  <a:srgbClr val="F0C96B"/>
                </a:solidFill>
              </a:rPr>
              <a:t/>
            </a:r>
            <a:br>
              <a:rPr lang="en-US" b="1" dirty="0" smtClean="0">
                <a:solidFill>
                  <a:srgbClr val="F0C96B"/>
                </a:solidFill>
              </a:rPr>
            </a:br>
            <a:endParaRPr lang="en-US" b="1" dirty="0" smtClean="0">
              <a:solidFill>
                <a:srgbClr val="F0C96B"/>
              </a:solidFill>
            </a:endParaRPr>
          </a:p>
        </p:txBody>
      </p:sp>
      <p:sp>
        <p:nvSpPr>
          <p:cNvPr id="5" name="TextBox 4"/>
          <p:cNvSpPr txBox="1"/>
          <p:nvPr/>
        </p:nvSpPr>
        <p:spPr>
          <a:xfrm>
            <a:off x="3810000" y="177225"/>
            <a:ext cx="5334000" cy="538609"/>
          </a:xfrm>
          <a:prstGeom prst="rect">
            <a:avLst/>
          </a:prstGeom>
          <a:noFill/>
        </p:spPr>
        <p:txBody>
          <a:bodyPr wrap="square" rtlCol="0">
            <a:spAutoFit/>
          </a:bodyPr>
          <a:lstStyle/>
          <a:p>
            <a:pPr algn="ctr"/>
            <a:r>
              <a:rPr lang="en-US" sz="1700" cap="all" dirty="0" smtClean="0">
                <a:solidFill>
                  <a:schemeClr val="accent3"/>
                </a:solidFill>
                <a:latin typeface="Book Antiqua" pitchFamily="18" charset="0"/>
                <a:cs typeface="Century"/>
              </a:rPr>
              <a:t>The Center for Ethics Education</a:t>
            </a:r>
          </a:p>
          <a:p>
            <a:pPr algn="ctr"/>
            <a:r>
              <a:rPr lang="en-US" sz="1200" cap="all" dirty="0" smtClean="0">
                <a:solidFill>
                  <a:schemeClr val="accent3"/>
                </a:solidFill>
                <a:latin typeface="Book Antiqua" pitchFamily="18" charset="0"/>
                <a:cs typeface="Century"/>
              </a:rPr>
              <a:t>Celia  B. Fisher, Ph.D., Director </a:t>
            </a:r>
            <a:endParaRPr lang="en-US" sz="1200" cap="all" dirty="0">
              <a:solidFill>
                <a:schemeClr val="accent3"/>
              </a:solidFill>
              <a:latin typeface="Book Antiqua" pitchFamily="18" charset="0"/>
              <a:cs typeface="Century"/>
            </a:endParaRPr>
          </a:p>
        </p:txBody>
      </p:sp>
      <p:cxnSp>
        <p:nvCxnSpPr>
          <p:cNvPr id="6" name="AutoShape 5"/>
          <p:cNvCxnSpPr>
            <a:cxnSpLocks noChangeShapeType="1"/>
          </p:cNvCxnSpPr>
          <p:nvPr/>
        </p:nvCxnSpPr>
        <p:spPr bwMode="auto">
          <a:xfrm>
            <a:off x="4038600" y="152400"/>
            <a:ext cx="0" cy="609600"/>
          </a:xfrm>
          <a:prstGeom prst="straightConnector1">
            <a:avLst/>
          </a:prstGeom>
          <a:noFill/>
          <a:ln w="9525">
            <a:solidFill>
              <a:srgbClr val="FFFFFF"/>
            </a:solidFill>
            <a:round/>
            <a:headEnd/>
            <a:tailEnd/>
          </a:ln>
        </p:spPr>
      </p:cxnSp>
    </p:spTree>
    <p:extLst>
      <p:ext uri="{BB962C8B-B14F-4D97-AF65-F5344CB8AC3E}">
        <p14:creationId xmlns:p14="http://schemas.microsoft.com/office/powerpoint/2010/main" val="416328017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07" charset="0"/>
            <a:ea typeface="ＭＳ Ｐゴシック" pitchFamily="-107" charset="-128"/>
            <a:cs typeface="ＭＳ Ｐゴシック" pitchFamily="-107"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07" charset="0"/>
            <a:ea typeface="ＭＳ Ｐゴシック" pitchFamily="-107" charset="-128"/>
            <a:cs typeface="ＭＳ Ｐゴシック" pitchFamily="-107"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7983</TotalTime>
  <Words>1360</Words>
  <Application>Microsoft Macintosh PowerPoint</Application>
  <PresentationFormat>On-screen Show (4:3)</PresentationFormat>
  <Paragraphs>153</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Blank Presentation</vt:lpstr>
      <vt:lpstr> Informed Consent Involving Children and Vulnerable Populations in Behavioral and Social Sciences Research </vt:lpstr>
      <vt:lpstr>Relevance of Common Rule to Informed Consent for Research Involving Children</vt:lpstr>
      <vt:lpstr> Length, Content and Documentation of Consent   </vt:lpstr>
      <vt:lpstr>IC Length &amp; Format</vt:lpstr>
      <vt:lpstr>Oral Consent &amp; Documentation</vt:lpstr>
      <vt:lpstr>Flexibility and Accuracy</vt:lpstr>
      <vt:lpstr>Distinguishing Research Risk from Institutional Liability </vt:lpstr>
      <vt:lpstr>Separate Institutional Liability from IC Document</vt:lpstr>
      <vt:lpstr> Waiver of Guardian Permission  </vt:lpstr>
      <vt:lpstr>Waiver of Guardian Permission: Emancipated &amp; Mature Minors</vt:lpstr>
      <vt:lpstr>Waiver of Guardian Permission</vt:lpstr>
      <vt:lpstr>§46.116 (3): [Components of IC may be waived if] the research could not practicably be carried out without the waiver or alteration </vt:lpstr>
      <vt:lpstr> Informed Consent for Future Use of Biospecimens and Archived Socially Sensitive Data   </vt:lpstr>
      <vt:lpstr>When is Guardian Permission Sufficient for Future Data Use When Child Reaches Adulthood?</vt:lpstr>
      <vt:lpstr>Expanding IC Commitment to De-Identified Data for Socially Sensitive Research</vt:lpstr>
      <vt:lpstr>IC for Linking Identifiable Archival Data to the Collection of New Data</vt:lpstr>
      <vt:lpstr>Conclusion</vt:lpstr>
      <vt:lpstr>Acknowledgements &amp; References</vt:lpstr>
    </vt:vector>
  </TitlesOfParts>
  <Company>Celia Fisher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Psychologists in the Military</dc:title>
  <dc:creator>Celia Fisher</dc:creator>
  <cp:lastModifiedBy>fordham</cp:lastModifiedBy>
  <cp:revision>142</cp:revision>
  <dcterms:created xsi:type="dcterms:W3CDTF">2013-03-14T00:38:04Z</dcterms:created>
  <dcterms:modified xsi:type="dcterms:W3CDTF">2013-03-18T17:37:32Z</dcterms:modified>
</cp:coreProperties>
</file>