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6" r:id="rId1"/>
  </p:sldMasterIdLst>
  <p:notesMasterIdLst>
    <p:notesMasterId r:id="rId10"/>
  </p:notesMasterIdLst>
  <p:handoutMasterIdLst>
    <p:handoutMasterId r:id="rId11"/>
  </p:handoutMasterIdLst>
  <p:sldIdLst>
    <p:sldId id="305" r:id="rId2"/>
    <p:sldId id="302" r:id="rId3"/>
    <p:sldId id="276" r:id="rId4"/>
    <p:sldId id="301" r:id="rId5"/>
    <p:sldId id="306" r:id="rId6"/>
    <p:sldId id="307" r:id="rId7"/>
    <p:sldId id="309" r:id="rId8"/>
    <p:sldId id="296" r:id="rId9"/>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73" autoAdjust="0"/>
    <p:restoredTop sz="76568" autoAdjust="0"/>
  </p:normalViewPr>
  <p:slideViewPr>
    <p:cSldViewPr snapToGrid="0">
      <p:cViewPr varScale="1">
        <p:scale>
          <a:sx n="115" d="100"/>
          <a:sy n="115" d="100"/>
        </p:scale>
        <p:origin x="10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041BE546-D645-43D7-838B-0B7C0F979C28}" type="datetimeFigureOut">
              <a:rPr lang="en-US" smtClean="0"/>
              <a:t>9/18/2018</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C6AD2766-EDEB-4CF0-A4CC-C56A1663FD77}" type="slidenum">
              <a:rPr lang="en-US" smtClean="0"/>
              <a:t>‹#›</a:t>
            </a:fld>
            <a:endParaRPr lang="en-US"/>
          </a:p>
        </p:txBody>
      </p:sp>
    </p:spTree>
    <p:extLst>
      <p:ext uri="{BB962C8B-B14F-4D97-AF65-F5344CB8AC3E}">
        <p14:creationId xmlns:p14="http://schemas.microsoft.com/office/powerpoint/2010/main" val="2650633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415791"/>
            <a:ext cx="5486400" cy="4183380"/>
          </a:xfrm>
          <a:prstGeom prst="rect">
            <a:avLst/>
          </a:prstGeom>
          <a:noFill/>
          <a:ln>
            <a:noFill/>
          </a:ln>
        </p:spPr>
        <p:txBody>
          <a:bodyPr spcFirstLastPara="1" wrap="square" lIns="92476" tIns="92476" rIns="92476" bIns="92476"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Company Purpose: Real food that matters for life’s moments</a:t>
            </a:r>
          </a:p>
          <a:p>
            <a:r>
              <a:rPr lang="en-US" dirty="0"/>
              <a:t>Community Affairs at Campbell encompasses several programs including employee engagement, The Campbell Soup Foundation, Disaster Relief, Social Innovation, and our Signature program, Campbell’s Healthy Communities which is what I will primarily focus on for the purpose of today’s presentation. </a:t>
            </a:r>
          </a:p>
        </p:txBody>
      </p:sp>
    </p:spTree>
    <p:extLst>
      <p:ext uri="{BB962C8B-B14F-4D97-AF65-F5344CB8AC3E}">
        <p14:creationId xmlns:p14="http://schemas.microsoft.com/office/powerpoint/2010/main" val="262602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effectLst/>
                <a:latin typeface="+mn-lt"/>
                <a:ea typeface="+mn-ea"/>
                <a:cs typeface="+mn-cs"/>
              </a:rPr>
              <a:t>The Campbell story: Campbell has been in Camden for 149 years; it is our WHQ and we are committed to our community. In 2011 we made a long term financial commitment to a signature program because there was a significant need in the community for healthier living; it is the right thing to do, aligns with our company purpose and business strategies and carries on our legacy as an anchor institution in Camden, NJ</a:t>
            </a:r>
          </a:p>
          <a:p>
            <a:pPr marL="628650" marR="0" lvl="1" indent="-171450" algn="l" defTabSz="914400" rtl="0" eaLnBrk="1" fontAlgn="auto" latinLnBrk="0" hangingPunct="1">
              <a:lnSpc>
                <a:spcPct val="100000"/>
              </a:lnSpc>
              <a:spcBef>
                <a:spcPts val="0"/>
              </a:spcBef>
              <a:spcAft>
                <a:spcPts val="0"/>
              </a:spcAft>
              <a:buClrTx/>
              <a:buSzTx/>
              <a:tabLst/>
              <a:defRPr/>
            </a:pPr>
            <a:r>
              <a:rPr lang="en-US" sz="1200" dirty="0"/>
              <a:t>Working with a commitment to the CI framework has always been and remains a criteria for funding. </a:t>
            </a:r>
          </a:p>
          <a:p>
            <a:pPr marL="628650" marR="0" lvl="1" indent="-17145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effectLst/>
                <a:latin typeface="+mn-lt"/>
                <a:ea typeface="+mn-ea"/>
                <a:cs typeface="+mn-cs"/>
              </a:rPr>
              <a:t>What differentiates Campbell, is that we are not only the funder of the collective, we were the primary backbone leader of the work for the first 5 years, and indeed, continue to play a shared BB role. </a:t>
            </a:r>
          </a:p>
          <a:p>
            <a:pPr marL="628650" marR="0" lvl="1" indent="-17145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effectLst/>
                <a:latin typeface="+mn-lt"/>
                <a:ea typeface="+mn-ea"/>
                <a:cs typeface="+mn-cs"/>
              </a:rPr>
              <a:t>We believe that true social transformation requires a cross sectorial approach… no single organization – or funder – can create change on complex social issues. </a:t>
            </a:r>
          </a:p>
          <a:p>
            <a:pPr marL="628650" marR="0" lvl="1" indent="-17145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effectLst/>
                <a:latin typeface="+mn-lt"/>
                <a:ea typeface="+mn-ea"/>
                <a:cs typeface="+mn-cs"/>
              </a:rPr>
              <a:t>We also recognize that community health will improve when it is addressed by bold, data-driven local partnerships.  </a:t>
            </a:r>
          </a:p>
          <a:p>
            <a:pPr marL="628650" marR="0" lvl="1" indent="-171450" algn="l" defTabSz="914400" rtl="0" eaLnBrk="1" fontAlgn="auto" latinLnBrk="0" hangingPunct="1">
              <a:lnSpc>
                <a:spcPct val="100000"/>
              </a:lnSpc>
              <a:spcBef>
                <a:spcPts val="0"/>
              </a:spcBef>
              <a:spcAft>
                <a:spcPts val="0"/>
              </a:spcAft>
              <a:buClrTx/>
              <a:buSzTx/>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effectLst/>
                <a:latin typeface="+mn-lt"/>
                <a:ea typeface="+mn-ea"/>
                <a:cs typeface="+mn-cs"/>
              </a:rPr>
              <a:t>Now let me site a few examples of partnerships that are focused on summer programming: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214F0B-FCCB-4A90-A968-2AFA7E679FA3}" type="slidenum">
              <a:rPr lang="en-US" smtClean="0"/>
              <a:t>2</a:t>
            </a:fld>
            <a:endParaRPr lang="en-US" dirty="0"/>
          </a:p>
        </p:txBody>
      </p:sp>
    </p:spTree>
    <p:extLst>
      <p:ext uri="{BB962C8B-B14F-4D97-AF65-F5344CB8AC3E}">
        <p14:creationId xmlns:p14="http://schemas.microsoft.com/office/powerpoint/2010/main" val="351145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415791"/>
            <a:ext cx="5486400" cy="4183380"/>
          </a:xfrm>
          <a:prstGeom prst="rect">
            <a:avLst/>
          </a:prstGeom>
        </p:spPr>
        <p:txBody>
          <a:bodyPr spcFirstLastPara="1" wrap="square" lIns="92476" tIns="92476" rIns="92476" bIns="92476" anchor="t" anchorCtr="0">
            <a:noAutofit/>
          </a:bodyPr>
          <a:lstStyle/>
          <a:p>
            <a:r>
              <a:rPr lang="en-US" sz="1100" b="0" i="0" u="none" strike="noStrike" cap="none" dirty="0">
                <a:solidFill>
                  <a:srgbClr val="000000"/>
                </a:solidFill>
                <a:effectLst/>
                <a:latin typeface="Arial"/>
                <a:ea typeface="Arial"/>
                <a:cs typeface="Arial"/>
                <a:sym typeface="Arial"/>
              </a:rPr>
              <a:t>All of our program partners support at least 2 of the above strategies… 1 embraced by all is the commitment to public will – co-creating with our community. </a:t>
            </a:r>
          </a:p>
          <a:p>
            <a:r>
              <a:rPr lang="en-US" sz="1100" b="1" i="0" u="none" strike="noStrike" cap="none" dirty="0">
                <a:solidFill>
                  <a:srgbClr val="000000"/>
                </a:solidFill>
                <a:effectLst/>
                <a:latin typeface="Arial"/>
                <a:ea typeface="Arial"/>
                <a:cs typeface="Arial"/>
                <a:sym typeface="Arial"/>
              </a:rPr>
              <a:t>Get Moving Camden </a:t>
            </a:r>
            <a:r>
              <a:rPr lang="en-US" sz="1100" b="0" i="0" u="none" strike="noStrike" cap="none" dirty="0">
                <a:solidFill>
                  <a:srgbClr val="000000"/>
                </a:solidFill>
                <a:effectLst/>
                <a:latin typeface="Arial"/>
                <a:ea typeface="Arial"/>
                <a:cs typeface="Arial"/>
                <a:sym typeface="Arial"/>
              </a:rPr>
              <a:t>– is a program at </a:t>
            </a:r>
            <a:r>
              <a:rPr lang="en-US" sz="1100" b="0" i="0" u="none" strike="noStrike" cap="none" dirty="0" err="1">
                <a:solidFill>
                  <a:srgbClr val="000000"/>
                </a:solidFill>
                <a:effectLst/>
                <a:latin typeface="Arial"/>
                <a:ea typeface="Arial"/>
                <a:cs typeface="Arial"/>
                <a:sym typeface="Arial"/>
              </a:rPr>
              <a:t>Hopeworks</a:t>
            </a:r>
            <a:r>
              <a:rPr lang="en-US" sz="1100" b="0" i="0" u="none" strike="noStrike" cap="none" dirty="0">
                <a:solidFill>
                  <a:srgbClr val="000000"/>
                </a:solidFill>
                <a:effectLst/>
                <a:latin typeface="Arial"/>
                <a:ea typeface="Arial"/>
                <a:cs typeface="Arial"/>
                <a:sym typeface="Arial"/>
              </a:rPr>
              <a:t>, a local organization training kids in technology, mapping, and web design. </a:t>
            </a:r>
          </a:p>
          <a:p>
            <a:pPr lvl="0"/>
            <a:r>
              <a:rPr lang="en-US" sz="1100" b="0" i="0" u="none" strike="noStrike" cap="none" dirty="0">
                <a:solidFill>
                  <a:srgbClr val="000000"/>
                </a:solidFill>
                <a:effectLst/>
                <a:latin typeface="Arial"/>
                <a:ea typeface="Arial"/>
                <a:cs typeface="Arial"/>
                <a:sym typeface="Arial"/>
              </a:rPr>
              <a:t>They created and revised a digital mobile interactive map of green spaces for exercise and then</a:t>
            </a:r>
          </a:p>
          <a:p>
            <a:pPr lvl="0"/>
            <a:r>
              <a:rPr lang="en-US" sz="1100" b="0" i="0" u="none" strike="noStrike" cap="none" dirty="0">
                <a:solidFill>
                  <a:srgbClr val="000000"/>
                </a:solidFill>
                <a:effectLst/>
                <a:latin typeface="Arial"/>
                <a:ea typeface="Arial"/>
                <a:cs typeface="Arial"/>
                <a:sym typeface="Arial"/>
              </a:rPr>
              <a:t>Got teams of youth out in the community to make social media posts about exercising in green spaces right in Camden</a:t>
            </a:r>
          </a:p>
          <a:p>
            <a:pPr lvl="0"/>
            <a:r>
              <a:rPr lang="en-US" sz="1100" b="0" i="0" u="none" strike="noStrike" cap="none" dirty="0" err="1">
                <a:solidFill>
                  <a:srgbClr val="000000"/>
                </a:solidFill>
                <a:effectLst/>
                <a:latin typeface="Arial"/>
                <a:ea typeface="Arial"/>
                <a:cs typeface="Arial"/>
                <a:sym typeface="Arial"/>
              </a:rPr>
              <a:t>Hopeworks</a:t>
            </a:r>
            <a:r>
              <a:rPr lang="en-US" sz="1100" b="0" i="0" u="none" strike="noStrike" cap="none" dirty="0">
                <a:solidFill>
                  <a:srgbClr val="000000"/>
                </a:solidFill>
                <a:effectLst/>
                <a:latin typeface="Arial"/>
                <a:ea typeface="Arial"/>
                <a:cs typeface="Arial"/>
                <a:sym typeface="Arial"/>
              </a:rPr>
              <a:t> employed more than 8 youth to bring healthy eating + exercise together at various community events</a:t>
            </a:r>
          </a:p>
          <a:p>
            <a:pPr marL="0" indent="0">
              <a:buNone/>
            </a:pPr>
            <a:endParaRPr dirty="0"/>
          </a:p>
        </p:txBody>
      </p:sp>
    </p:spTree>
    <p:extLst>
      <p:ext uri="{BB962C8B-B14F-4D97-AF65-F5344CB8AC3E}">
        <p14:creationId xmlns:p14="http://schemas.microsoft.com/office/powerpoint/2010/main" val="303316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 Food Bank of South Jersey (FBSJ) partners with Center For Environmental Transformation to conduct the Youth Nutrition Outreach Training Program (YNOT), a signature youth training program. </a:t>
            </a:r>
          </a:p>
          <a:p>
            <a:r>
              <a:rPr lang="en-US" sz="1100" b="0" i="0" u="none" strike="noStrike" cap="none" dirty="0">
                <a:solidFill>
                  <a:srgbClr val="000000"/>
                </a:solidFill>
                <a:effectLst/>
                <a:latin typeface="Arial"/>
                <a:ea typeface="Arial"/>
                <a:cs typeface="Arial"/>
                <a:sym typeface="Arial"/>
              </a:rPr>
              <a:t>The youth are trained in nutrition education, recipe development, food safety, cooking techniques, and public speaking.</a:t>
            </a:r>
          </a:p>
          <a:p>
            <a:r>
              <a:rPr lang="en-US" sz="1100" b="0" i="0" u="none" strike="noStrike" cap="none" dirty="0">
                <a:solidFill>
                  <a:srgbClr val="000000"/>
                </a:solidFill>
                <a:effectLst/>
                <a:latin typeface="Arial"/>
                <a:ea typeface="Arial"/>
                <a:cs typeface="Arial"/>
                <a:sym typeface="Arial"/>
              </a:rPr>
              <a:t>The students could speak about the nutrition facts in the produce they were selling which helped boost sales. </a:t>
            </a:r>
          </a:p>
          <a:p>
            <a:r>
              <a:rPr lang="en-US" sz="1100" b="0" i="0" u="none" strike="noStrike" cap="none" dirty="0">
                <a:solidFill>
                  <a:srgbClr val="000000"/>
                </a:solidFill>
                <a:effectLst/>
                <a:latin typeface="Arial"/>
                <a:ea typeface="Arial"/>
                <a:cs typeface="Arial"/>
                <a:sym typeface="Arial"/>
              </a:rPr>
              <a:t> Students who graduated are now eligible to assist with additional community activities and receive a small stipend from FBSJ. </a:t>
            </a:r>
            <a:endParaRPr lang="en-US" dirty="0"/>
          </a:p>
        </p:txBody>
      </p:sp>
    </p:spTree>
    <p:extLst>
      <p:ext uri="{BB962C8B-B14F-4D97-AF65-F5344CB8AC3E}">
        <p14:creationId xmlns:p14="http://schemas.microsoft.com/office/powerpoint/2010/main" val="1434631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FBSJ led six sessions of hands on cooking with the Cooking Matters class this past summer. Cooking Matters is a program we fund through the school year, and is so popular, we extended funding through the summer.</a:t>
            </a:r>
          </a:p>
          <a:p>
            <a:r>
              <a:rPr lang="en-US" sz="1100" b="0" i="0" u="none" strike="noStrike" cap="none" dirty="0">
                <a:solidFill>
                  <a:srgbClr val="000000"/>
                </a:solidFill>
                <a:effectLst/>
                <a:latin typeface="Arial"/>
                <a:ea typeface="Arial"/>
                <a:cs typeface="Arial"/>
                <a:sym typeface="Arial"/>
              </a:rPr>
              <a:t>The class began with discussions on knife and kitchen safety and introduced fun food activities and recipes.  </a:t>
            </a:r>
          </a:p>
          <a:p>
            <a:r>
              <a:rPr lang="en-US" sz="1100" b="0" i="0" u="none" strike="noStrike" cap="none" dirty="0">
                <a:solidFill>
                  <a:srgbClr val="000000"/>
                </a:solidFill>
                <a:effectLst/>
                <a:latin typeface="Arial"/>
                <a:ea typeface="Arial"/>
                <a:cs typeface="Arial"/>
                <a:sym typeface="Arial"/>
              </a:rPr>
              <a:t>The students built confidence in their new skills through active class participation which helped enable positive behavior changes.</a:t>
            </a:r>
            <a:endParaRPr lang="en-US" dirty="0"/>
          </a:p>
        </p:txBody>
      </p:sp>
    </p:spTree>
    <p:extLst>
      <p:ext uri="{BB962C8B-B14F-4D97-AF65-F5344CB8AC3E}">
        <p14:creationId xmlns:p14="http://schemas.microsoft.com/office/powerpoint/2010/main" val="2177486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Through the Food Bank of S Jersey’s Summer Meals program, children receive breakfast, lunch and snacks for 10 weeks during the summer.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Through the summer of 2018 the Food Bank of South Jersey served over 140,000 meals across four counties.</a:t>
            </a:r>
          </a:p>
          <a:p>
            <a:endParaRPr lang="en-US" dirty="0"/>
          </a:p>
        </p:txBody>
      </p:sp>
    </p:spTree>
    <p:extLst>
      <p:ext uri="{BB962C8B-B14F-4D97-AF65-F5344CB8AC3E}">
        <p14:creationId xmlns:p14="http://schemas.microsoft.com/office/powerpoint/2010/main" val="243595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We fund the YMCA to support the development of places to play, places to grow, and places to learn.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 Goal - is to ensure that children in underserved communities have easy and affordable access to quality soccer programs that support their physical and personal development.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Soccer for Success – an after school and summer model,  introduces youth ages 6-14 to the sport of soccer, while also providing them and their families with the tools they need to make healthy lifestyle decisions. Focus extends to topics including nutrition education, food access, physical activity, healthy living.</a:t>
            </a:r>
          </a:p>
          <a:p>
            <a:endParaRPr lang="en-US" dirty="0"/>
          </a:p>
        </p:txBody>
      </p:sp>
      <p:sp>
        <p:nvSpPr>
          <p:cNvPr id="4" name="Slide Number Placeholder 3"/>
          <p:cNvSpPr>
            <a:spLocks noGrp="1"/>
          </p:cNvSpPr>
          <p:nvPr>
            <p:ph type="sldNum" sz="quarter" idx="10"/>
          </p:nvPr>
        </p:nvSpPr>
        <p:spPr/>
        <p:txBody>
          <a:bodyPr/>
          <a:lstStyle/>
          <a:p>
            <a:pPr>
              <a:defRPr/>
            </a:pPr>
            <a:fld id="{122CAFC1-7F47-4354-9883-3D9C599CA8CD}" type="slidenum">
              <a:rPr lang="en-US" smtClean="0"/>
              <a:pPr>
                <a:defRPr/>
              </a:pPr>
              <a:t>7</a:t>
            </a:fld>
            <a:endParaRPr lang="en-US" dirty="0"/>
          </a:p>
        </p:txBody>
      </p:sp>
    </p:spTree>
    <p:extLst>
      <p:ext uri="{BB962C8B-B14F-4D97-AF65-F5344CB8AC3E}">
        <p14:creationId xmlns:p14="http://schemas.microsoft.com/office/powerpoint/2010/main" val="155661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values were created 7 years ago but reflect our newly designed Campbell Values: Own it like a founder, Dare to Disrupt, Do Right Be Real, Seek the Power of Different</a:t>
            </a:r>
          </a:p>
        </p:txBody>
      </p:sp>
      <p:sp>
        <p:nvSpPr>
          <p:cNvPr id="4" name="Slide Number Placeholder 3"/>
          <p:cNvSpPr>
            <a:spLocks noGrp="1"/>
          </p:cNvSpPr>
          <p:nvPr>
            <p:ph type="sldNum" sz="quarter" idx="10"/>
          </p:nvPr>
        </p:nvSpPr>
        <p:spPr/>
        <p:txBody>
          <a:bodyPr/>
          <a:lstStyle/>
          <a:p>
            <a:pPr>
              <a:defRPr/>
            </a:pPr>
            <a:fld id="{122CAFC1-7F47-4354-9883-3D9C599CA8CD}" type="slidenum">
              <a:rPr lang="en-US" smtClean="0"/>
              <a:pPr>
                <a:defRPr/>
              </a:pPr>
              <a:t>8</a:t>
            </a:fld>
            <a:endParaRPr lang="en-US" dirty="0"/>
          </a:p>
        </p:txBody>
      </p:sp>
    </p:spTree>
    <p:extLst>
      <p:ext uri="{BB962C8B-B14F-4D97-AF65-F5344CB8AC3E}">
        <p14:creationId xmlns:p14="http://schemas.microsoft.com/office/powerpoint/2010/main" val="3880608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661782"/>
            <a:ext cx="7475220" cy="2194560"/>
          </a:xfrm>
        </p:spPr>
        <p:txBody>
          <a:bodyPr anchor="b">
            <a:normAutofit/>
          </a:bodyPr>
          <a:lstStyle>
            <a:lvl1pPr algn="ctr">
              <a:lnSpc>
                <a:spcPct val="85000"/>
              </a:lnSpc>
              <a:defRPr sz="54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2902226"/>
            <a:ext cx="6575895" cy="1041124"/>
          </a:xfrm>
        </p:spPr>
        <p:txBody>
          <a:bodyPr>
            <a:normAutofit/>
          </a:bodyPr>
          <a:lstStyle>
            <a:lvl1pPr marL="0" indent="0" algn="ctr">
              <a:buNone/>
              <a:defRPr sz="1650">
                <a:solidFill>
                  <a:srgbClr val="FFFFFF"/>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BFCCCD2-BF2E-4ACA-94DB-2B2D726E1200}" type="datetime1">
              <a:rPr lang="en-US" smtClean="0"/>
              <a:t>9/18/2018</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marL="0" lvl="0" indent="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a:off x="1483995" y="280035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06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E59486-8BC7-40E4-99EF-31C03AD61963}" type="datetime1">
              <a:rPr lang="en-US" smtClean="0"/>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35288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71500"/>
            <a:ext cx="1743075" cy="40576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571500"/>
            <a:ext cx="5572125" cy="4057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8098D-7CB4-4E1C-A2AE-538C27B4B5E7}" type="datetime1">
              <a:rPr lang="en-US" smtClean="0"/>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47947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B35D66-CE8E-4637-B2C6-0DF6B35F3773}"/>
              </a:ext>
            </a:extLst>
          </p:cNvPr>
          <p:cNvGrpSpPr/>
          <p:nvPr userDrawn="1"/>
        </p:nvGrpSpPr>
        <p:grpSpPr>
          <a:xfrm>
            <a:off x="-2" y="0"/>
            <a:ext cx="9144002" cy="5143500"/>
            <a:chOff x="-2" y="0"/>
            <a:chExt cx="12192002" cy="6858000"/>
          </a:xfrm>
        </p:grpSpPr>
        <p:pic>
          <p:nvPicPr>
            <p:cNvPr id="22" name="Picture 21">
              <a:extLst>
                <a:ext uri="{FF2B5EF4-FFF2-40B4-BE49-F238E27FC236}">
                  <a16:creationId xmlns:a16="http://schemas.microsoft.com/office/drawing/2014/main" id="{32EA2E05-BEAF-41B3-AC46-41C78EE15C1C}"/>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57FB68A2-5157-4D4F-89C0-49BB46C93C8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563680"/>
              <a:ext cx="12192002" cy="4920667"/>
            </a:xfrm>
            <a:prstGeom prst="rect">
              <a:avLst/>
            </a:prstGeom>
          </p:spPr>
        </p:pic>
      </p:grpSp>
      <p:sp>
        <p:nvSpPr>
          <p:cNvPr id="14" name="Rectangle 5"/>
          <p:cNvSpPr>
            <a:spLocks noGrp="1" noChangeArrowheads="1"/>
          </p:cNvSpPr>
          <p:nvPr userDrawn="1">
            <p:ph type="subTitle" idx="1"/>
          </p:nvPr>
        </p:nvSpPr>
        <p:spPr>
          <a:xfrm>
            <a:off x="2171700" y="3429000"/>
            <a:ext cx="4800600" cy="1645920"/>
          </a:xfrm>
          <a:ln>
            <a:noFill/>
          </a:ln>
          <a:effectLst/>
        </p:spPr>
        <p:txBody>
          <a:bodyPr lIns="91440" tIns="45720" rIns="91440" bIns="45720">
            <a:noAutofit/>
          </a:bodyPr>
          <a:lstStyle>
            <a:lvl1pPr marL="0" marR="0" indent="0" algn="ctr" defTabSz="514325" rtl="0" eaLnBrk="0" fontAlgn="base" latinLnBrk="0" hangingPunct="0">
              <a:lnSpc>
                <a:spcPct val="100000"/>
              </a:lnSpc>
              <a:spcBef>
                <a:spcPts val="0"/>
              </a:spcBef>
              <a:spcAft>
                <a:spcPct val="0"/>
              </a:spcAft>
              <a:buClrTx/>
              <a:buSzTx/>
              <a:buFontTx/>
              <a:buNone/>
              <a:tabLst/>
              <a:defRPr sz="2400" b="1" i="0">
                <a:solidFill>
                  <a:schemeClr val="accent2">
                    <a:lumMod val="20000"/>
                    <a:lumOff val="80000"/>
                  </a:schemeClr>
                </a:solidFill>
                <a:effectLst>
                  <a:outerShdw blurRad="38100" dist="38100" dir="2700000" algn="tl">
                    <a:srgbClr val="000000">
                      <a:alpha val="43137"/>
                    </a:srgbClr>
                  </a:outerShdw>
                </a:effectLst>
                <a:latin typeface="+mn-lt"/>
                <a:cs typeface="Arial" pitchFamily="34" charset="0"/>
              </a:defRPr>
            </a:lvl1pPr>
          </a:lstStyle>
          <a:p>
            <a:pPr lvl="0"/>
            <a:r>
              <a:rPr lang="en-US" noProof="0"/>
              <a:t>Click to edit Master subtitle style</a:t>
            </a:r>
            <a:endParaRPr lang="en-US" noProof="0" dirty="0"/>
          </a:p>
        </p:txBody>
      </p:sp>
      <p:cxnSp>
        <p:nvCxnSpPr>
          <p:cNvPr id="18" name="Straight Connector 17" hidden="1"/>
          <p:cNvCxnSpPr>
            <a:cxnSpLocks/>
          </p:cNvCxnSpPr>
          <p:nvPr userDrawn="1"/>
        </p:nvCxnSpPr>
        <p:spPr bwMode="auto">
          <a:xfrm>
            <a:off x="3462980" y="-34290"/>
            <a:ext cx="1191" cy="5212080"/>
          </a:xfrm>
          <a:prstGeom prst="line">
            <a:avLst/>
          </a:prstGeom>
          <a:solidFill>
            <a:schemeClr val="accent1"/>
          </a:solidFill>
          <a:ln w="152400" cap="flat" cmpd="sng" algn="ctr">
            <a:solidFill>
              <a:schemeClr val="bg1"/>
            </a:solidFill>
            <a:prstDash val="solid"/>
            <a:round/>
            <a:headEnd type="none" w="med" len="med"/>
            <a:tailEnd type="none" w="med" len="med"/>
          </a:ln>
          <a:effectLst>
            <a:outerShdw blurRad="63500" dir="5400000" sx="102000" sy="102000" algn="ctr" rotWithShape="0">
              <a:prstClr val="black">
                <a:alpha val="60000"/>
              </a:prstClr>
            </a:outerShdw>
          </a:effectLst>
        </p:spPr>
      </p:cxnSp>
      <p:sp>
        <p:nvSpPr>
          <p:cNvPr id="12" name="Text Box 8">
            <a:extLst>
              <a:ext uri="{FF2B5EF4-FFF2-40B4-BE49-F238E27FC236}">
                <a16:creationId xmlns:a16="http://schemas.microsoft.com/office/drawing/2014/main" id="{8A40B936-19C7-4108-AF2A-FAAB5F21F122}"/>
              </a:ext>
            </a:extLst>
          </p:cNvPr>
          <p:cNvSpPr txBox="1">
            <a:spLocks noChangeArrowheads="1"/>
          </p:cNvSpPr>
          <p:nvPr userDrawn="1"/>
        </p:nvSpPr>
        <p:spPr bwMode="auto">
          <a:xfrm>
            <a:off x="8788803" y="5000099"/>
            <a:ext cx="310552" cy="115416"/>
          </a:xfrm>
          <a:prstGeom prst="rect">
            <a:avLst/>
          </a:prstGeom>
          <a:noFill/>
          <a:ln w="9525">
            <a:noFill/>
            <a:miter lim="800000"/>
            <a:headEnd/>
            <a:tailEnd/>
          </a:ln>
          <a:effectLst/>
        </p:spPr>
        <p:txBody>
          <a:bodyPr wrap="square" lIns="0" tIns="0" rIns="0" bIns="0" anchor="b">
            <a:spAutoFit/>
          </a:bodyPr>
          <a:lstStyle/>
          <a:p>
            <a:pPr algn="r" fontAlgn="base">
              <a:spcBef>
                <a:spcPct val="50000"/>
              </a:spcBef>
              <a:spcAft>
                <a:spcPct val="0"/>
              </a:spcAft>
              <a:defRPr/>
            </a:pPr>
            <a:fld id="{B556B44F-DD06-4B02-9563-178B2E80678D}" type="slidenum">
              <a:rPr lang="en-US" sz="750" smtClean="0">
                <a:solidFill>
                  <a:schemeClr val="accent4">
                    <a:lumMod val="40000"/>
                    <a:lumOff val="60000"/>
                  </a:schemeClr>
                </a:solidFill>
                <a:latin typeface="Arial Narrow" panose="020B0606020202030204" pitchFamily="34" charset="0"/>
                <a:cs typeface="Arial"/>
              </a:rPr>
              <a:t>‹#›</a:t>
            </a:fld>
            <a:endParaRPr lang="en-US" sz="750" dirty="0">
              <a:solidFill>
                <a:schemeClr val="accent4">
                  <a:lumMod val="40000"/>
                  <a:lumOff val="60000"/>
                </a:schemeClr>
              </a:solidFill>
              <a:latin typeface="Arial Narrow" panose="020B0606020202030204" pitchFamily="34" charset="0"/>
              <a:cs typeface="Arial"/>
            </a:endParaRPr>
          </a:p>
        </p:txBody>
      </p:sp>
      <p:sp>
        <p:nvSpPr>
          <p:cNvPr id="32" name="Text Placeholder 31"/>
          <p:cNvSpPr>
            <a:spLocks noGrp="1"/>
          </p:cNvSpPr>
          <p:nvPr userDrawn="1">
            <p:ph type="body" sz="quarter" idx="10" hasCustomPrompt="1"/>
          </p:nvPr>
        </p:nvSpPr>
        <p:spPr>
          <a:xfrm>
            <a:off x="491490" y="2201418"/>
            <a:ext cx="8161020" cy="685800"/>
          </a:xfrm>
        </p:spPr>
        <p:txBody>
          <a:bodyPr lIns="91440" tIns="45720" rIns="91440" bIns="45720" anchor="ctr">
            <a:normAutofit/>
          </a:bodyPr>
          <a:lstStyle>
            <a:lvl1pPr marL="0" marR="0" indent="0" algn="ctr">
              <a:lnSpc>
                <a:spcPct val="95000"/>
              </a:lnSpc>
              <a:spcBef>
                <a:spcPts val="0"/>
              </a:spcBef>
              <a:spcAft>
                <a:spcPts val="0"/>
              </a:spcAft>
              <a:buNone/>
              <a:defRPr sz="3300" b="1">
                <a:solidFill>
                  <a:schemeClr val="accent2">
                    <a:lumMod val="20000"/>
                    <a:lumOff val="80000"/>
                  </a:schemeClr>
                </a:solidFill>
                <a:effectLst>
                  <a:outerShdw blurRad="38100" dist="38100" dir="2700000" algn="tl">
                    <a:srgbClr val="000000">
                      <a:alpha val="43137"/>
                    </a:srgbClr>
                  </a:outerShdw>
                </a:effectLst>
                <a:latin typeface="+mj-lt"/>
                <a:cs typeface="Arial" pitchFamily="34" charset="0"/>
              </a:defRPr>
            </a:lvl1pPr>
          </a:lstStyle>
          <a:p>
            <a:pPr lvl="0"/>
            <a:r>
              <a:rPr lang="en-US"/>
              <a:t>Click to edit Master text styles</a:t>
            </a:r>
          </a:p>
        </p:txBody>
      </p:sp>
      <p:pic>
        <p:nvPicPr>
          <p:cNvPr id="28" name="Picture 27">
            <a:extLst>
              <a:ext uri="{FF2B5EF4-FFF2-40B4-BE49-F238E27FC236}">
                <a16:creationId xmlns:a16="http://schemas.microsoft.com/office/drawing/2014/main" id="{6FBBE343-CB84-41B0-9C6D-73912A1ADF8E}"/>
              </a:ext>
            </a:extLst>
          </p:cNvPr>
          <p:cNvPicPr>
            <a:picLocks noChangeAspect="1"/>
          </p:cNvPicPr>
          <p:nvPr userDrawn="1"/>
        </p:nvPicPr>
        <p:blipFill>
          <a:blip r:embed="rId5"/>
          <a:stretch>
            <a:fillRect/>
          </a:stretch>
        </p:blipFill>
        <p:spPr>
          <a:xfrm>
            <a:off x="2651760" y="1583212"/>
            <a:ext cx="3840480" cy="6516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131305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2E723E-72B9-4B76-8469-09C4DAB057C6}" type="datetime1">
              <a:rPr lang="en-US" smtClean="0"/>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18402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880181"/>
            <a:ext cx="7475220" cy="2194560"/>
          </a:xfrm>
        </p:spPr>
        <p:txBody>
          <a:bodyPr anchor="b">
            <a:noAutofit/>
          </a:bodyPr>
          <a:lstStyle>
            <a:lvl1pPr algn="ctr">
              <a:lnSpc>
                <a:spcPct val="85000"/>
              </a:lnSpc>
              <a:defRPr sz="54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3115890"/>
            <a:ext cx="6576822" cy="1022855"/>
          </a:xfrm>
        </p:spPr>
        <p:txBody>
          <a:bodyPr anchor="t">
            <a:normAutofit/>
          </a:bodyPr>
          <a:lstStyle>
            <a:lvl1pPr marL="0" indent="0" algn="ctr">
              <a:buNone/>
              <a:defRPr sz="165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6F6679-E3D3-4B5C-8C6D-E081EB2F82AD}" type="datetime1">
              <a:rPr lang="en-US" smtClean="0"/>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cxnSp>
        <p:nvCxnSpPr>
          <p:cNvPr id="7" name="Straight Connector 6"/>
          <p:cNvCxnSpPr/>
          <p:nvPr/>
        </p:nvCxnSpPr>
        <p:spPr>
          <a:xfrm>
            <a:off x="1485900" y="3015306"/>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3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1543049"/>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1543050"/>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0E9C27-B94F-4047-8517-3312123B34EE}" type="datetime1">
              <a:rPr lang="en-US" smtClean="0"/>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36966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1501133"/>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04111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499274"/>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03949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12FBBA-2C8C-4285-8CEF-3A50C1181A60}" type="datetime1">
              <a:rPr lang="en-US" smtClean="0"/>
              <a:t>9/18/2018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08719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444E4C-682B-4917-B8EE-6943B6214D55}" type="datetime1">
              <a:rPr lang="en-US" smtClean="0"/>
              <a:t>9/18/2018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171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1FA0A-B187-4597-A10A-6C10E0D41039}" type="datetime1">
              <a:rPr lang="en-US" smtClean="0"/>
              <a:t>9/18/2018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5" name="Text Box 8">
            <a:extLst>
              <a:ext uri="{FF2B5EF4-FFF2-40B4-BE49-F238E27FC236}">
                <a16:creationId xmlns:a16="http://schemas.microsoft.com/office/drawing/2014/main" id="{36794F01-A3D2-4DC5-B476-5DCD9000E724}"/>
              </a:ext>
            </a:extLst>
          </p:cNvPr>
          <p:cNvSpPr txBox="1">
            <a:spLocks noChangeArrowheads="1"/>
          </p:cNvSpPr>
          <p:nvPr userDrawn="1"/>
        </p:nvSpPr>
        <p:spPr bwMode="auto">
          <a:xfrm>
            <a:off x="8788803" y="5000099"/>
            <a:ext cx="310552" cy="115416"/>
          </a:xfrm>
          <a:prstGeom prst="rect">
            <a:avLst/>
          </a:prstGeom>
          <a:noFill/>
          <a:ln w="9525">
            <a:noFill/>
            <a:miter lim="800000"/>
            <a:headEnd/>
            <a:tailEnd/>
          </a:ln>
          <a:effectLst/>
        </p:spPr>
        <p:txBody>
          <a:bodyPr wrap="square" lIns="0" tIns="0" rIns="0" bIns="0" anchor="b">
            <a:spAutoFit/>
          </a:bodyPr>
          <a:lstStyle/>
          <a:p>
            <a:pPr algn="r" fontAlgn="base">
              <a:spcBef>
                <a:spcPct val="50000"/>
              </a:spcBef>
              <a:spcAft>
                <a:spcPct val="0"/>
              </a:spcAft>
              <a:defRPr/>
            </a:pPr>
            <a:fld id="{B556B44F-DD06-4B02-9563-178B2E80678D}" type="slidenum">
              <a:rPr lang="en-US" sz="750" smtClean="0">
                <a:solidFill>
                  <a:schemeClr val="bg1">
                    <a:lumMod val="65000"/>
                  </a:schemeClr>
                </a:solidFill>
                <a:latin typeface="Arial Narrow" panose="020B0606020202030204" pitchFamily="34" charset="0"/>
                <a:cs typeface="Arial"/>
              </a:rPr>
              <a:t>‹#›</a:t>
            </a:fld>
            <a:endParaRPr lang="en-US" sz="750" dirty="0">
              <a:solidFill>
                <a:schemeClr val="bg1">
                  <a:lumMod val="65000"/>
                </a:schemeClr>
              </a:solidFill>
              <a:latin typeface="Arial Narrow" panose="020B0606020202030204" pitchFamily="34" charset="0"/>
              <a:cs typeface="Arial"/>
            </a:endParaRPr>
          </a:p>
        </p:txBody>
      </p:sp>
    </p:spTree>
    <p:extLst>
      <p:ext uri="{BB962C8B-B14F-4D97-AF65-F5344CB8AC3E}">
        <p14:creationId xmlns:p14="http://schemas.microsoft.com/office/powerpoint/2010/main" val="425625922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389119" y="822960"/>
            <a:ext cx="3909060" cy="34975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125980"/>
            <a:ext cx="2948940" cy="226314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88B6A5CB-C949-4B78-B3A0-829944642CDF}" type="datetime1">
              <a:rPr lang="en-US" smtClean="0"/>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3621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59936" y="802385"/>
            <a:ext cx="4574286" cy="360045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125980"/>
            <a:ext cx="2948940" cy="216027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F5D82FB-5B6E-405C-B573-831FF49C9FD4}" type="datetime1">
              <a:rPr lang="en-US" smtClean="0"/>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63897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457200"/>
            <a:ext cx="7406640" cy="10172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1543050"/>
            <a:ext cx="7404653" cy="30289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4667871"/>
            <a:ext cx="1746806" cy="273844"/>
          </a:xfrm>
          <a:prstGeom prst="rect">
            <a:avLst/>
          </a:prstGeom>
        </p:spPr>
        <p:txBody>
          <a:bodyPr vert="horz" lIns="91440" tIns="45720" rIns="91440" bIns="45720" rtlCol="0" anchor="ctr"/>
          <a:lstStyle>
            <a:lvl1pPr algn="l">
              <a:defRPr sz="900">
                <a:solidFill>
                  <a:schemeClr val="accent1"/>
                </a:solidFill>
              </a:defRPr>
            </a:lvl1pPr>
          </a:lstStyle>
          <a:p>
            <a:fld id="{2256DC3D-73C9-442F-98B5-D53C18536B36}" type="datetime1">
              <a:rPr lang="en-US" smtClean="0"/>
              <a:t>9/18/2018</a:t>
            </a:fld>
            <a:endParaRPr lang="en-US" dirty="0"/>
          </a:p>
        </p:txBody>
      </p:sp>
      <p:sp>
        <p:nvSpPr>
          <p:cNvPr id="5" name="Footer Placeholder 4"/>
          <p:cNvSpPr>
            <a:spLocks noGrp="1"/>
          </p:cNvSpPr>
          <p:nvPr>
            <p:ph type="ftr" sz="quarter" idx="3"/>
          </p:nvPr>
        </p:nvSpPr>
        <p:spPr>
          <a:xfrm>
            <a:off x="2961861" y="4667871"/>
            <a:ext cx="3538331" cy="273844"/>
          </a:xfrm>
          <a:prstGeom prst="rect">
            <a:avLst/>
          </a:prstGeom>
        </p:spPr>
        <p:txBody>
          <a:bodyPr vert="horz" lIns="91440" tIns="45720" rIns="91440" bIns="45720" rtlCol="0" anchor="ctr"/>
          <a:lstStyle>
            <a:lvl1pPr algn="ctr">
              <a:defRPr sz="900">
                <a:solidFill>
                  <a:schemeClr val="accent1"/>
                </a:solidFill>
              </a:defRPr>
            </a:lvl1pPr>
          </a:lstStyle>
          <a:p>
            <a:endParaRPr lang="en-US" dirty="0"/>
          </a:p>
        </p:txBody>
      </p:sp>
      <p:sp>
        <p:nvSpPr>
          <p:cNvPr id="6" name="Slide Number Placeholder 5"/>
          <p:cNvSpPr>
            <a:spLocks noGrp="1"/>
          </p:cNvSpPr>
          <p:nvPr>
            <p:ph type="sldNum" sz="quarter" idx="4"/>
          </p:nvPr>
        </p:nvSpPr>
        <p:spPr>
          <a:xfrm>
            <a:off x="6997148" y="4667871"/>
            <a:ext cx="1279663" cy="273844"/>
          </a:xfrm>
          <a:prstGeom prst="rect">
            <a:avLst/>
          </a:prstGeom>
        </p:spPr>
        <p:txBody>
          <a:bodyPr vert="horz" lIns="91440" tIns="45720" rIns="91440" bIns="45720" rtlCol="0" anchor="ctr"/>
          <a:lstStyle>
            <a:lvl1pPr algn="r">
              <a:defRPr sz="900">
                <a:solidFill>
                  <a:schemeClr val="accent1"/>
                </a:solidFill>
              </a:defRPr>
            </a:lvl1pPr>
          </a:lstStyle>
          <a:p>
            <a:pPr marL="0" lvl="0" indent="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E3B4703E-2C02-45FE-A547-8ADCA64C4FE4}"/>
              </a:ext>
            </a:extLst>
          </p:cNvPr>
          <p:cNvPicPr>
            <a:picLocks noChangeAspect="1"/>
          </p:cNvPicPr>
          <p:nvPr userDrawn="1"/>
        </p:nvPicPr>
        <p:blipFill>
          <a:blip r:embed="rId14">
            <a:clrChange>
              <a:clrFrom>
                <a:srgbClr val="FFFFFF"/>
              </a:clrFrom>
              <a:clrTo>
                <a:srgbClr val="FFFFFF">
                  <a:alpha val="0"/>
                </a:srgbClr>
              </a:clrTo>
            </a:clrChange>
          </a:blip>
          <a:stretch>
            <a:fillRect/>
          </a:stretch>
        </p:blipFill>
        <p:spPr>
          <a:xfrm>
            <a:off x="7062372" y="172760"/>
            <a:ext cx="1769928" cy="1106205"/>
          </a:xfrm>
          <a:prstGeom prst="rect">
            <a:avLst/>
          </a:prstGeom>
        </p:spPr>
      </p:pic>
    </p:spTree>
    <p:extLst>
      <p:ext uri="{BB962C8B-B14F-4D97-AF65-F5344CB8AC3E}">
        <p14:creationId xmlns:p14="http://schemas.microsoft.com/office/powerpoint/2010/main" val="19703840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hdr="0" ftr="0" dt="0"/>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accent1"/>
        </a:buClr>
        <a:buSzPct val="80000"/>
        <a:buFont typeface="Corbel" pitchFamily="34" charset="0"/>
        <a:buChar char="•"/>
        <a:defRPr sz="165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7A4878E-C4A1-4F75-84C7-7C8EB98E2DB6}"/>
              </a:ext>
            </a:extLst>
          </p:cNvPr>
          <p:cNvSpPr>
            <a:spLocks noGrp="1"/>
          </p:cNvSpPr>
          <p:nvPr>
            <p:ph type="body" sz="quarter" idx="10"/>
          </p:nvPr>
        </p:nvSpPr>
        <p:spPr/>
        <p:txBody>
          <a:bodyPr>
            <a:normAutofit fontScale="77500" lnSpcReduction="20000"/>
          </a:bodyPr>
          <a:lstStyle/>
          <a:p>
            <a:r>
              <a:rPr lang="en-US" dirty="0"/>
              <a:t>Community Affairs Signature Program</a:t>
            </a:r>
          </a:p>
          <a:p>
            <a:r>
              <a:rPr lang="en-US" dirty="0"/>
              <a:t>Campbell’s Healthy Communities</a:t>
            </a:r>
          </a:p>
        </p:txBody>
      </p:sp>
      <p:pic>
        <p:nvPicPr>
          <p:cNvPr id="42" name="Picture 41">
            <a:extLst>
              <a:ext uri="{FF2B5EF4-FFF2-40B4-BE49-F238E27FC236}">
                <a16:creationId xmlns:a16="http://schemas.microsoft.com/office/drawing/2014/main" id="{6BFA3B76-4DA1-44F7-A9E8-E9C024D2B6C6}"/>
              </a:ext>
            </a:extLst>
          </p:cNvPr>
          <p:cNvPicPr>
            <a:picLocks noChangeAspect="1"/>
          </p:cNvPicPr>
          <p:nvPr/>
        </p:nvPicPr>
        <p:blipFill rotWithShape="1">
          <a:blip r:embed="rId3"/>
          <a:srcRect l="-16645" t="1" r="-16645" b="6490"/>
          <a:stretch/>
        </p:blipFill>
        <p:spPr>
          <a:xfrm>
            <a:off x="806177" y="3489647"/>
            <a:ext cx="1234440" cy="1237185"/>
          </a:xfrm>
          <a:prstGeom prst="ellipse">
            <a:avLst/>
          </a:prstGeom>
          <a:solidFill>
            <a:schemeClr val="bg1"/>
          </a:solidFill>
          <a:ln w="38100">
            <a:solidFill>
              <a:schemeClr val="accent2">
                <a:lumMod val="60000"/>
                <a:lumOff val="40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EC7C7A5-CF23-4EDE-8591-8B591FCB329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78367" y="379594"/>
            <a:ext cx="1371596" cy="541134"/>
          </a:xfrm>
          <a:prstGeom prst="rect">
            <a:avLst/>
          </a:prstGeom>
          <a:effectLst>
            <a:outerShdw blurRad="50800" dist="38100" dir="2700000" algn="tl" rotWithShape="0">
              <a:prstClr val="black">
                <a:alpha val="40000"/>
              </a:prstClr>
            </a:outerShdw>
          </a:effectLst>
        </p:spPr>
      </p:pic>
      <p:sp>
        <p:nvSpPr>
          <p:cNvPr id="6" name="Content Placeholder 1"/>
          <p:cNvSpPr>
            <a:spLocks noGrp="1"/>
          </p:cNvSpPr>
          <p:nvPr>
            <p:ph type="subTitle" idx="1"/>
          </p:nvPr>
        </p:nvSpPr>
        <p:spPr>
          <a:xfrm>
            <a:off x="1973250" y="3477476"/>
            <a:ext cx="4787309" cy="1287028"/>
          </a:xfrm>
        </p:spPr>
        <p:txBody>
          <a:bodyPr anchor="b"/>
          <a:lstStyle/>
          <a:p>
            <a:pPr algn="l"/>
            <a:r>
              <a:rPr lang="en-US" sz="2100" dirty="0"/>
              <a:t>  Kim Fortunato</a:t>
            </a:r>
          </a:p>
          <a:p>
            <a:pPr algn="l"/>
            <a:r>
              <a:rPr lang="en-US" sz="1500" b="0" dirty="0">
                <a:solidFill>
                  <a:schemeClr val="bg1"/>
                </a:solidFill>
              </a:rPr>
              <a:t>    Director, Community Affairs </a:t>
            </a:r>
          </a:p>
          <a:p>
            <a:pPr algn="l"/>
            <a:r>
              <a:rPr lang="en-US" sz="1500" b="0" dirty="0">
                <a:solidFill>
                  <a:schemeClr val="bg1"/>
                </a:solidFill>
              </a:rPr>
              <a:t>   President, Campbell Soup Foundation</a:t>
            </a:r>
          </a:p>
          <a:p>
            <a:pPr algn="l"/>
            <a:r>
              <a:rPr lang="en-US" sz="1500" b="0" i="1" dirty="0">
                <a:solidFill>
                  <a:schemeClr val="bg1"/>
                </a:solidFill>
              </a:rPr>
              <a:t>Campbell Soup Company </a:t>
            </a:r>
          </a:p>
        </p:txBody>
      </p:sp>
    </p:spTree>
    <p:extLst>
      <p:ext uri="{BB962C8B-B14F-4D97-AF65-F5344CB8AC3E}">
        <p14:creationId xmlns:p14="http://schemas.microsoft.com/office/powerpoint/2010/main" val="174288190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622" t="12414" r="622" b="3110"/>
          <a:stretch/>
        </p:blipFill>
        <p:spPr>
          <a:xfrm>
            <a:off x="-57150" y="0"/>
            <a:ext cx="9201150" cy="5143500"/>
          </a:xfrm>
          <a:prstGeom prst="rect">
            <a:avLst/>
          </a:prstGeom>
        </p:spPr>
      </p:pic>
      <p:pic>
        <p:nvPicPr>
          <p:cNvPr id="19" name="Picture 18"/>
          <p:cNvPicPr>
            <a:picLocks noChangeAspect="1"/>
          </p:cNvPicPr>
          <p:nvPr/>
        </p:nvPicPr>
        <p:blipFill rotWithShape="1">
          <a:blip r:embed="rId4"/>
          <a:srcRect l="14772" t="8824" r="11202" b="34704"/>
          <a:stretch/>
        </p:blipFill>
        <p:spPr>
          <a:xfrm>
            <a:off x="5727626" y="0"/>
            <a:ext cx="3216453" cy="1431335"/>
          </a:xfrm>
          <a:prstGeom prst="rect">
            <a:avLst/>
          </a:prstGeom>
        </p:spPr>
      </p:pic>
      <p:sp>
        <p:nvSpPr>
          <p:cNvPr id="20" name="Content Placeholder 6"/>
          <p:cNvSpPr txBox="1">
            <a:spLocks/>
          </p:cNvSpPr>
          <p:nvPr/>
        </p:nvSpPr>
        <p:spPr>
          <a:xfrm>
            <a:off x="365760" y="1296785"/>
            <a:ext cx="8423043" cy="1562793"/>
          </a:xfrm>
          <a:prstGeom prst="rect">
            <a:avLst/>
          </a:prstGeom>
          <a:noFill/>
          <a:effectLst>
            <a:softEdge rad="317500"/>
          </a:effectLst>
        </p:spPr>
        <p:txBody>
          <a:bodyPr wrap="square">
            <a:noAutofit/>
          </a:bodyPr>
          <a:lstStyle>
            <a:lvl1pPr marL="304800" marR="0" indent="-304800" algn="l" rtl="0" eaLnBrk="1" fontAlgn="base" hangingPunct="1">
              <a:lnSpc>
                <a:spcPct val="100000"/>
              </a:lnSpc>
              <a:spcBef>
                <a:spcPts val="300"/>
              </a:spcBef>
              <a:spcAft>
                <a:spcPts val="300"/>
              </a:spcAft>
              <a:buClr>
                <a:schemeClr val="accent1"/>
              </a:buClr>
              <a:buFont typeface="Arial" charset="0"/>
              <a:buChar char="•"/>
              <a:defRPr sz="2800" b="1">
                <a:solidFill>
                  <a:schemeClr val="tx1"/>
                </a:solidFill>
                <a:effectLst>
                  <a:outerShdw blurRad="38100" dist="38100" dir="2700000" algn="tl">
                    <a:schemeClr val="bg1"/>
                  </a:outerShdw>
                </a:effectLst>
                <a:latin typeface="+mn-lt"/>
                <a:ea typeface="ＭＳ Ｐゴシック" pitchFamily="-108" charset="-128"/>
                <a:cs typeface="ＭＳ Ｐゴシック" pitchFamily="-108" charset="-128"/>
              </a:defRPr>
            </a:lvl1pPr>
            <a:lvl2pPr marL="838200" marR="0" indent="-410633" algn="l" rtl="0" eaLnBrk="1" fontAlgn="base" hangingPunct="1">
              <a:lnSpc>
                <a:spcPct val="100000"/>
              </a:lnSpc>
              <a:spcBef>
                <a:spcPts val="300"/>
              </a:spcBef>
              <a:spcAft>
                <a:spcPts val="300"/>
              </a:spcAft>
              <a:buClr>
                <a:schemeClr val="accent1"/>
              </a:buClr>
              <a:buFontTx/>
              <a:buChar char="–"/>
              <a:defRPr sz="2400">
                <a:solidFill>
                  <a:schemeClr val="tx1"/>
                </a:solidFill>
                <a:effectLst>
                  <a:outerShdw blurRad="38100" dist="38100" dir="2700000" algn="tl">
                    <a:schemeClr val="bg1"/>
                  </a:outerShdw>
                </a:effectLst>
                <a:latin typeface="+mn-lt"/>
                <a:ea typeface="ＭＳ Ｐゴシック" pitchFamily="-108" charset="-128"/>
                <a:cs typeface="Arial (Body)"/>
              </a:defRPr>
            </a:lvl2pPr>
            <a:lvl3pPr marL="1143000" marR="0" indent="-228600" algn="l" rtl="0" eaLnBrk="1" fontAlgn="base" hangingPunct="1">
              <a:lnSpc>
                <a:spcPct val="100000"/>
              </a:lnSpc>
              <a:spcBef>
                <a:spcPts val="300"/>
              </a:spcBef>
              <a:spcAft>
                <a:spcPts val="300"/>
              </a:spcAft>
              <a:buClr>
                <a:schemeClr val="accent1"/>
              </a:buClr>
              <a:buChar char="•"/>
              <a:defRPr sz="2000">
                <a:solidFill>
                  <a:schemeClr val="tx1"/>
                </a:solidFill>
                <a:effectLst>
                  <a:outerShdw blurRad="38100" dist="38100" dir="2700000" algn="tl">
                    <a:schemeClr val="bg1"/>
                  </a:outerShdw>
                </a:effectLst>
                <a:latin typeface="+mn-lt"/>
                <a:ea typeface="ＭＳ Ｐゴシック" pitchFamily="-108" charset="-128"/>
                <a:cs typeface="Arial (Body)"/>
              </a:defRPr>
            </a:lvl3pPr>
            <a:lvl4pPr marL="1600200" marR="0" indent="-304800" algn="l" rtl="0" eaLnBrk="1" fontAlgn="base" hangingPunct="1">
              <a:lnSpc>
                <a:spcPct val="100000"/>
              </a:lnSpc>
              <a:spcBef>
                <a:spcPts val="300"/>
              </a:spcBef>
              <a:spcAft>
                <a:spcPts val="300"/>
              </a:spcAft>
              <a:buClr>
                <a:schemeClr val="accent1"/>
              </a:buClr>
              <a:buFontTx/>
              <a:buChar char="–"/>
              <a:defRPr sz="1600">
                <a:solidFill>
                  <a:schemeClr val="tx1"/>
                </a:solidFill>
                <a:effectLst>
                  <a:outerShdw blurRad="38100" dist="38100" dir="2700000" algn="tl">
                    <a:schemeClr val="bg1"/>
                  </a:outerShdw>
                </a:effectLst>
                <a:latin typeface="+mn-lt"/>
                <a:ea typeface="ＭＳ Ｐゴシック" pitchFamily="-108" charset="-128"/>
                <a:cs typeface="Arial (Body)"/>
              </a:defRPr>
            </a:lvl4pPr>
            <a:lvl5pPr marL="1828800" marR="0" indent="-152400" algn="l" rtl="0" eaLnBrk="1" fontAlgn="base" hangingPunct="1">
              <a:lnSpc>
                <a:spcPct val="100000"/>
              </a:lnSpc>
              <a:spcBef>
                <a:spcPts val="300"/>
              </a:spcBef>
              <a:spcAft>
                <a:spcPts val="300"/>
              </a:spcAft>
              <a:buClr>
                <a:schemeClr val="accent1"/>
              </a:buClr>
              <a:buChar char="•"/>
              <a:defRPr sz="1600">
                <a:solidFill>
                  <a:schemeClr val="tx1"/>
                </a:solidFill>
                <a:effectLst>
                  <a:outerShdw blurRad="38100" dist="38100" dir="2700000" algn="tl">
                    <a:schemeClr val="bg1"/>
                  </a:outerShdw>
                </a:effectLst>
                <a:latin typeface="+mn-lt"/>
                <a:ea typeface="ＭＳ Ｐゴシック" pitchFamily="-108" charset="-128"/>
                <a:cs typeface="Arial (Body)"/>
              </a:defRPr>
            </a:lvl5pPr>
            <a:lvl6pPr marL="2514600" indent="-228600" algn="l" rtl="0" eaLnBrk="1" fontAlgn="base" hangingPunct="1">
              <a:lnSpc>
                <a:spcPct val="90000"/>
              </a:lnSpc>
              <a:spcBef>
                <a:spcPct val="30000"/>
              </a:spcBef>
              <a:spcAft>
                <a:spcPct val="20000"/>
              </a:spcAft>
              <a:buClr>
                <a:srgbClr val="C0151B"/>
              </a:buClr>
              <a:buChar char="•"/>
              <a:defRPr sz="2600">
                <a:solidFill>
                  <a:schemeClr val="tx1"/>
                </a:solidFill>
                <a:latin typeface="+mn-lt"/>
                <a:ea typeface="ＭＳ Ｐゴシック" pitchFamily="-108" charset="-128"/>
              </a:defRPr>
            </a:lvl6pPr>
            <a:lvl7pPr marL="2971800" indent="-228600" algn="l" rtl="0" eaLnBrk="1" fontAlgn="base" hangingPunct="1">
              <a:lnSpc>
                <a:spcPct val="90000"/>
              </a:lnSpc>
              <a:spcBef>
                <a:spcPct val="30000"/>
              </a:spcBef>
              <a:spcAft>
                <a:spcPct val="20000"/>
              </a:spcAft>
              <a:buClr>
                <a:srgbClr val="C0151B"/>
              </a:buClr>
              <a:buChar char="•"/>
              <a:defRPr sz="2600">
                <a:solidFill>
                  <a:schemeClr val="tx1"/>
                </a:solidFill>
                <a:latin typeface="+mn-lt"/>
                <a:ea typeface="ＭＳ Ｐゴシック" pitchFamily="-108" charset="-128"/>
              </a:defRPr>
            </a:lvl7pPr>
            <a:lvl8pPr marL="3429000" indent="-228600" algn="l" rtl="0" eaLnBrk="1" fontAlgn="base" hangingPunct="1">
              <a:lnSpc>
                <a:spcPct val="90000"/>
              </a:lnSpc>
              <a:spcBef>
                <a:spcPct val="30000"/>
              </a:spcBef>
              <a:spcAft>
                <a:spcPct val="20000"/>
              </a:spcAft>
              <a:buClr>
                <a:srgbClr val="C0151B"/>
              </a:buClr>
              <a:buChar char="•"/>
              <a:defRPr sz="2600">
                <a:solidFill>
                  <a:schemeClr val="tx1"/>
                </a:solidFill>
                <a:latin typeface="+mn-lt"/>
                <a:ea typeface="ＭＳ Ｐゴシック" pitchFamily="-108" charset="-128"/>
              </a:defRPr>
            </a:lvl8pPr>
            <a:lvl9pPr marL="3886200" indent="-228600" algn="l" rtl="0" eaLnBrk="1" fontAlgn="base" hangingPunct="1">
              <a:lnSpc>
                <a:spcPct val="90000"/>
              </a:lnSpc>
              <a:spcBef>
                <a:spcPct val="30000"/>
              </a:spcBef>
              <a:spcAft>
                <a:spcPct val="20000"/>
              </a:spcAft>
              <a:buClr>
                <a:srgbClr val="C0151B"/>
              </a:buClr>
              <a:buChar char="•"/>
              <a:defRPr sz="2600">
                <a:solidFill>
                  <a:schemeClr val="tx1"/>
                </a:solidFill>
                <a:latin typeface="+mn-lt"/>
                <a:ea typeface="ＭＳ Ｐゴシック" pitchFamily="-108" charset="-128"/>
              </a:defRPr>
            </a:lvl9pPr>
          </a:lstStyle>
          <a:p>
            <a:pPr marL="0" indent="0" algn="ctr">
              <a:spcBef>
                <a:spcPts val="0"/>
              </a:spcBef>
              <a:spcAft>
                <a:spcPts val="0"/>
              </a:spcAft>
              <a:buNone/>
            </a:pPr>
            <a:r>
              <a:rPr lang="en-US" altLang="en-US" sz="2100" kern="0" dirty="0">
                <a:effectLst/>
                <a:latin typeface="Calibri" panose="020F0502020204030204" pitchFamily="34" charset="0"/>
                <a:ea typeface="ＭＳ Ｐゴシック" panose="020B0600070205080204" pitchFamily="34" charset="-128"/>
                <a:cs typeface="Calibri" panose="020F0502020204030204" pitchFamily="34" charset="0"/>
              </a:rPr>
              <a:t>Collective Impact</a:t>
            </a:r>
          </a:p>
          <a:p>
            <a:pPr marL="0" indent="0" algn="ctr">
              <a:spcBef>
                <a:spcPts val="0"/>
              </a:spcBef>
              <a:spcAft>
                <a:spcPts val="0"/>
              </a:spcAft>
              <a:buNone/>
            </a:pPr>
            <a:r>
              <a:rPr lang="en-US" altLang="en-US" sz="1800" b="0" kern="0" dirty="0">
                <a:solidFill>
                  <a:schemeClr val="tx1">
                    <a:lumMod val="50000"/>
                    <a:lumOff val="50000"/>
                  </a:schemeClr>
                </a:solidFill>
                <a:effectLst/>
                <a:latin typeface="+mj-lt"/>
                <a:ea typeface="ＭＳ Ｐゴシック" panose="020B0600070205080204" pitchFamily="34" charset="-128"/>
              </a:rPr>
              <a:t>|</a:t>
            </a:r>
            <a:r>
              <a:rPr lang="en-US" altLang="en-US" sz="1800" b="0" kern="0" dirty="0">
                <a:effectLst/>
                <a:latin typeface="+mj-lt"/>
                <a:ea typeface="ＭＳ Ｐゴシック" panose="020B0600070205080204" pitchFamily="34" charset="-128"/>
              </a:rPr>
              <a:t> </a:t>
            </a:r>
            <a:r>
              <a:rPr lang="en-US" altLang="en-US" sz="1800" b="0" kern="0" dirty="0">
                <a:effectLst/>
                <a:latin typeface="Calibri" panose="020F0502020204030204" pitchFamily="34" charset="0"/>
                <a:ea typeface="ＭＳ Ｐゴシック" panose="020B0600070205080204" pitchFamily="34" charset="-128"/>
              </a:rPr>
              <a:t>Common agenda </a:t>
            </a:r>
            <a:r>
              <a:rPr lang="en-US" altLang="en-US" sz="1800" b="0" kern="0" dirty="0">
                <a:solidFill>
                  <a:schemeClr val="tx1">
                    <a:lumMod val="50000"/>
                    <a:lumOff val="50000"/>
                  </a:schemeClr>
                </a:solidFill>
                <a:effectLst/>
                <a:latin typeface="Calibri" panose="020F0502020204030204" pitchFamily="34" charset="0"/>
                <a:ea typeface="ＭＳ Ｐゴシック" panose="020B0600070205080204" pitchFamily="34" charset="-128"/>
              </a:rPr>
              <a:t>|</a:t>
            </a:r>
            <a:r>
              <a:rPr lang="en-US" altLang="en-US" sz="1800" b="0" kern="0" dirty="0">
                <a:effectLst/>
                <a:latin typeface="Calibri" panose="020F0502020204030204" pitchFamily="34" charset="0"/>
                <a:ea typeface="ＭＳ Ｐゴシック" panose="020B0600070205080204" pitchFamily="34" charset="-128"/>
              </a:rPr>
              <a:t> Shared measurement systems </a:t>
            </a:r>
            <a:r>
              <a:rPr lang="en-US" altLang="en-US" sz="1800" b="0" kern="0" dirty="0">
                <a:solidFill>
                  <a:schemeClr val="tx1">
                    <a:lumMod val="50000"/>
                    <a:lumOff val="50000"/>
                  </a:schemeClr>
                </a:solidFill>
                <a:effectLst/>
                <a:latin typeface="Calibri" panose="020F0502020204030204" pitchFamily="34" charset="0"/>
                <a:ea typeface="ＭＳ Ｐゴシック" panose="020B0600070205080204" pitchFamily="34" charset="-128"/>
              </a:rPr>
              <a:t>|</a:t>
            </a:r>
            <a:r>
              <a:rPr lang="en-US" altLang="en-US" sz="1800" b="0" kern="0" dirty="0">
                <a:effectLst/>
                <a:latin typeface="Calibri" panose="020F0502020204030204" pitchFamily="34" charset="0"/>
                <a:ea typeface="ＭＳ Ｐゴシック" panose="020B0600070205080204" pitchFamily="34" charset="-128"/>
              </a:rPr>
              <a:t> Mutually reinforcing activities </a:t>
            </a:r>
            <a:r>
              <a:rPr lang="en-US" altLang="en-US" sz="1800" b="0" kern="0" dirty="0">
                <a:solidFill>
                  <a:schemeClr val="tx1">
                    <a:lumMod val="50000"/>
                    <a:lumOff val="50000"/>
                  </a:schemeClr>
                </a:solidFill>
                <a:effectLst/>
                <a:latin typeface="Calibri" panose="020F0502020204030204" pitchFamily="34" charset="0"/>
                <a:ea typeface="ＭＳ Ｐゴシック" panose="020B0600070205080204" pitchFamily="34" charset="-128"/>
              </a:rPr>
              <a:t>|</a:t>
            </a:r>
            <a:r>
              <a:rPr lang="en-US" altLang="en-US" sz="1800" b="0" kern="0" dirty="0">
                <a:effectLst/>
                <a:latin typeface="Calibri" panose="020F0502020204030204" pitchFamily="34" charset="0"/>
                <a:ea typeface="ＭＳ Ｐゴシック" panose="020B0600070205080204" pitchFamily="34" charset="-128"/>
              </a:rPr>
              <a:t> </a:t>
            </a:r>
            <a:br>
              <a:rPr lang="en-US" altLang="en-US" sz="1800" b="0" kern="0" dirty="0">
                <a:effectLst/>
                <a:latin typeface="Calibri" panose="020F0502020204030204" pitchFamily="34" charset="0"/>
                <a:ea typeface="ＭＳ Ｐゴシック" panose="020B0600070205080204" pitchFamily="34" charset="-128"/>
              </a:rPr>
            </a:br>
            <a:r>
              <a:rPr lang="en-US" altLang="en-US" sz="1800" b="0" kern="0" dirty="0">
                <a:solidFill>
                  <a:schemeClr val="tx1">
                    <a:lumMod val="50000"/>
                    <a:lumOff val="50000"/>
                  </a:schemeClr>
                </a:solidFill>
                <a:effectLst/>
                <a:latin typeface="Calibri" panose="020F0502020204030204" pitchFamily="34" charset="0"/>
                <a:ea typeface="ＭＳ Ｐゴシック" panose="020B0600070205080204" pitchFamily="34" charset="-128"/>
              </a:rPr>
              <a:t>|</a:t>
            </a:r>
            <a:r>
              <a:rPr lang="en-US" altLang="en-US" sz="1800" b="0" kern="0" dirty="0">
                <a:effectLst/>
                <a:latin typeface="Calibri" panose="020F0502020204030204" pitchFamily="34" charset="0"/>
                <a:ea typeface="ＭＳ Ｐゴシック" panose="020B0600070205080204" pitchFamily="34" charset="-128"/>
              </a:rPr>
              <a:t> Continuous communications </a:t>
            </a:r>
            <a:r>
              <a:rPr lang="en-US" altLang="en-US" sz="1800" b="0" kern="0" dirty="0">
                <a:solidFill>
                  <a:schemeClr val="tx1">
                    <a:lumMod val="50000"/>
                    <a:lumOff val="50000"/>
                  </a:schemeClr>
                </a:solidFill>
                <a:effectLst/>
                <a:latin typeface="Calibri" panose="020F0502020204030204" pitchFamily="34" charset="0"/>
                <a:ea typeface="ＭＳ Ｐゴシック" panose="020B0600070205080204" pitchFamily="34" charset="-128"/>
              </a:rPr>
              <a:t>|</a:t>
            </a:r>
            <a:r>
              <a:rPr lang="en-US" altLang="en-US" sz="1800" b="0" kern="0" dirty="0">
                <a:effectLst/>
                <a:latin typeface="Calibri" panose="020F0502020204030204" pitchFamily="34" charset="0"/>
                <a:ea typeface="ＭＳ Ｐゴシック" panose="020B0600070205080204" pitchFamily="34" charset="-128"/>
              </a:rPr>
              <a:t> Backbone leadership organization </a:t>
            </a:r>
            <a:r>
              <a:rPr lang="en-US" altLang="en-US" sz="1500" b="0" kern="0" dirty="0">
                <a:solidFill>
                  <a:schemeClr val="tx1">
                    <a:lumMod val="50000"/>
                    <a:lumOff val="50000"/>
                  </a:schemeClr>
                </a:solidFill>
                <a:effectLst/>
                <a:latin typeface="Calibri" panose="020F0502020204030204" pitchFamily="34" charset="0"/>
                <a:ea typeface="ＭＳ Ｐゴシック" panose="020B0600070205080204" pitchFamily="34" charset="-128"/>
              </a:rPr>
              <a:t>|</a:t>
            </a:r>
          </a:p>
          <a:p>
            <a:pPr marL="0" indent="0" algn="ctr">
              <a:spcBef>
                <a:spcPts val="0"/>
              </a:spcBef>
              <a:spcAft>
                <a:spcPts val="0"/>
              </a:spcAft>
              <a:buNone/>
            </a:pPr>
            <a:r>
              <a:rPr lang="en-US" altLang="en-US" sz="2100" kern="0" dirty="0">
                <a:effectLst/>
                <a:latin typeface="Calibri" panose="020F0502020204030204" pitchFamily="34" charset="0"/>
                <a:ea typeface="ＭＳ Ｐゴシック" panose="020B0600070205080204" pitchFamily="34" charset="-128"/>
                <a:cs typeface="Calibri" panose="020F0502020204030204" pitchFamily="34" charset="0"/>
              </a:rPr>
              <a:t>Common Agenda </a:t>
            </a:r>
          </a:p>
          <a:p>
            <a:pPr marL="0" indent="0" algn="ctr">
              <a:spcBef>
                <a:spcPts val="0"/>
              </a:spcBef>
              <a:spcAft>
                <a:spcPts val="0"/>
              </a:spcAft>
              <a:buNone/>
            </a:pPr>
            <a:r>
              <a:rPr lang="en-US" altLang="en-US" sz="1800" b="0" kern="0" dirty="0">
                <a:effectLst/>
                <a:latin typeface="Calibri" panose="020F0502020204030204" pitchFamily="34" charset="0"/>
                <a:ea typeface="ＭＳ Ｐゴシック" panose="020B0600070205080204" pitchFamily="34" charset="-128"/>
                <a:cs typeface="Calibri" panose="020F0502020204030204" pitchFamily="34" charset="0"/>
              </a:rPr>
              <a:t>Measurably improve the health of young people in our hometown communities</a:t>
            </a:r>
          </a:p>
          <a:p>
            <a:pPr marL="0" indent="0" algn="ctr">
              <a:spcBef>
                <a:spcPts val="0"/>
              </a:spcBef>
              <a:spcAft>
                <a:spcPts val="0"/>
              </a:spcAft>
              <a:buNone/>
            </a:pPr>
            <a:endParaRPr lang="en-US" altLang="en-US" sz="2100" kern="0" dirty="0">
              <a:effectLst/>
              <a:latin typeface="Calibri" panose="020F0502020204030204" pitchFamily="34" charset="0"/>
              <a:ea typeface="ＭＳ Ｐゴシック" panose="020B0600070205080204" pitchFamily="34" charset="-128"/>
              <a:cs typeface="Calibri" panose="020F0502020204030204" pitchFamily="34" charset="0"/>
            </a:endParaRPr>
          </a:p>
          <a:p>
            <a:pPr marL="0" indent="0" algn="ctr">
              <a:spcBef>
                <a:spcPts val="0"/>
              </a:spcBef>
              <a:spcAft>
                <a:spcPts val="0"/>
              </a:spcAft>
              <a:buNone/>
            </a:pPr>
            <a:endParaRPr lang="en-US" sz="2100" b="0" i="1" kern="0" dirty="0">
              <a:solidFill>
                <a:schemeClr val="tx1">
                  <a:lumMod val="50000"/>
                  <a:lumOff val="50000"/>
                </a:schemeClr>
              </a:solidFill>
              <a:effectLst/>
              <a:latin typeface="+mj-lt"/>
            </a:endParaRPr>
          </a:p>
        </p:txBody>
      </p:sp>
      <p:sp>
        <p:nvSpPr>
          <p:cNvPr id="6" name="Text Box 8">
            <a:extLst>
              <a:ext uri="{FF2B5EF4-FFF2-40B4-BE49-F238E27FC236}">
                <a16:creationId xmlns:a16="http://schemas.microsoft.com/office/drawing/2014/main" id="{9E1DDFEC-47BE-49EF-9A61-43D74484520E}"/>
              </a:ext>
            </a:extLst>
          </p:cNvPr>
          <p:cNvSpPr txBox="1">
            <a:spLocks noChangeArrowheads="1"/>
          </p:cNvSpPr>
          <p:nvPr/>
        </p:nvSpPr>
        <p:spPr bwMode="auto">
          <a:xfrm>
            <a:off x="8788803" y="5000099"/>
            <a:ext cx="310552" cy="115416"/>
          </a:xfrm>
          <a:prstGeom prst="rect">
            <a:avLst/>
          </a:prstGeom>
          <a:noFill/>
          <a:ln w="9525">
            <a:noFill/>
            <a:miter lim="800000"/>
            <a:headEnd/>
            <a:tailEnd/>
          </a:ln>
          <a:effectLst/>
        </p:spPr>
        <p:txBody>
          <a:bodyPr wrap="square" lIns="0" tIns="0" rIns="0" bIns="0" anchor="b">
            <a:spAutoFit/>
          </a:bodyPr>
          <a:lstStyle/>
          <a:p>
            <a:pPr algn="r" fontAlgn="base">
              <a:spcBef>
                <a:spcPct val="50000"/>
              </a:spcBef>
              <a:spcAft>
                <a:spcPct val="0"/>
              </a:spcAft>
              <a:defRPr/>
            </a:pPr>
            <a:fld id="{B556B44F-DD06-4B02-9563-178B2E80678D}" type="slidenum">
              <a:rPr lang="en-US" sz="750">
                <a:solidFill>
                  <a:schemeClr val="bg1">
                    <a:lumMod val="65000"/>
                  </a:schemeClr>
                </a:solidFill>
                <a:latin typeface="Arial Narrow" panose="020B0606020202030204" pitchFamily="34" charset="0"/>
                <a:cs typeface="Arial"/>
              </a:rPr>
              <a:t>2</a:t>
            </a:fld>
            <a:endParaRPr lang="en-US" sz="750" dirty="0">
              <a:solidFill>
                <a:schemeClr val="bg1">
                  <a:lumMod val="65000"/>
                </a:schemeClr>
              </a:solidFill>
              <a:latin typeface="Arial Narrow" panose="020B0606020202030204" pitchFamily="34" charset="0"/>
              <a:cs typeface="Arial"/>
            </a:endParaRPr>
          </a:p>
        </p:txBody>
      </p:sp>
    </p:spTree>
    <p:extLst>
      <p:ext uri="{BB962C8B-B14F-4D97-AF65-F5344CB8AC3E}">
        <p14:creationId xmlns:p14="http://schemas.microsoft.com/office/powerpoint/2010/main" val="304271917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5" name="Shape 275"/>
          <p:cNvSpPr txBox="1"/>
          <p:nvPr/>
        </p:nvSpPr>
        <p:spPr>
          <a:xfrm>
            <a:off x="1228056" y="2976788"/>
            <a:ext cx="1798909" cy="854050"/>
          </a:xfrm>
          <a:prstGeom prst="rect">
            <a:avLst/>
          </a:prstGeom>
          <a:noFill/>
          <a:ln>
            <a:noFill/>
          </a:ln>
        </p:spPr>
        <p:txBody>
          <a:bodyPr wrap="square" lIns="68569" tIns="34275" rIns="68569" bIns="34275" anchor="ctr" anchorCtr="0">
            <a:spAutoFit/>
          </a:bodyPr>
          <a:lstStyle/>
          <a:p>
            <a:pPr algn="r" defTabSz="685800">
              <a:buClr>
                <a:srgbClr val="239E47"/>
              </a:buClr>
              <a:buSzPct val="25000"/>
            </a:pPr>
            <a:r>
              <a:rPr lang="en-US" sz="2550" b="1" kern="1200" dirty="0">
                <a:solidFill>
                  <a:srgbClr val="C7990B"/>
                </a:solidFill>
                <a:latin typeface="+mj-lt"/>
              </a:rPr>
              <a:t>Nutrition </a:t>
            </a:r>
            <a:br>
              <a:rPr lang="en-US" sz="2550" b="1" kern="1200" dirty="0">
                <a:solidFill>
                  <a:srgbClr val="C7990B"/>
                </a:solidFill>
                <a:latin typeface="+mj-lt"/>
              </a:rPr>
            </a:br>
            <a:r>
              <a:rPr lang="en-US" sz="2550" b="1" kern="1200" dirty="0">
                <a:solidFill>
                  <a:srgbClr val="C7990B"/>
                </a:solidFill>
                <a:latin typeface="+mj-lt"/>
              </a:rPr>
              <a:t>Education</a:t>
            </a:r>
          </a:p>
        </p:txBody>
      </p:sp>
      <p:sp>
        <p:nvSpPr>
          <p:cNvPr id="6" name="Shape 279"/>
          <p:cNvSpPr txBox="1"/>
          <p:nvPr/>
        </p:nvSpPr>
        <p:spPr>
          <a:xfrm>
            <a:off x="1730444" y="1548304"/>
            <a:ext cx="1296521" cy="854050"/>
          </a:xfrm>
          <a:prstGeom prst="rect">
            <a:avLst/>
          </a:prstGeom>
          <a:noFill/>
          <a:ln>
            <a:noFill/>
          </a:ln>
        </p:spPr>
        <p:txBody>
          <a:bodyPr wrap="square" lIns="68569" tIns="34275" rIns="68569" bIns="34275" anchor="ctr" anchorCtr="0">
            <a:spAutoFit/>
          </a:bodyPr>
          <a:lstStyle/>
          <a:p>
            <a:pPr algn="r" defTabSz="685800">
              <a:buClr>
                <a:srgbClr val="BF2025"/>
              </a:buClr>
              <a:buSzPct val="25000"/>
            </a:pPr>
            <a:r>
              <a:rPr lang="en-US" sz="2550" b="1" kern="1200" dirty="0">
                <a:solidFill>
                  <a:srgbClr val="F58220"/>
                </a:solidFill>
                <a:latin typeface="+mj-lt"/>
              </a:rPr>
              <a:t>Food </a:t>
            </a:r>
            <a:br>
              <a:rPr lang="en-US" sz="2550" b="1" kern="1200" dirty="0">
                <a:solidFill>
                  <a:srgbClr val="F58220"/>
                </a:solidFill>
                <a:latin typeface="+mj-lt"/>
              </a:rPr>
            </a:br>
            <a:r>
              <a:rPr lang="en-US" sz="2550" b="1" kern="1200" dirty="0">
                <a:solidFill>
                  <a:srgbClr val="F58220"/>
                </a:solidFill>
                <a:latin typeface="+mj-lt"/>
              </a:rPr>
              <a:t>Access</a:t>
            </a:r>
          </a:p>
        </p:txBody>
      </p:sp>
      <p:sp>
        <p:nvSpPr>
          <p:cNvPr id="7" name="Shape 280"/>
          <p:cNvSpPr txBox="1"/>
          <p:nvPr/>
        </p:nvSpPr>
        <p:spPr>
          <a:xfrm>
            <a:off x="5889705" y="1352097"/>
            <a:ext cx="2626970" cy="1246465"/>
          </a:xfrm>
          <a:prstGeom prst="rect">
            <a:avLst/>
          </a:prstGeom>
          <a:noFill/>
          <a:ln>
            <a:noFill/>
          </a:ln>
        </p:spPr>
        <p:txBody>
          <a:bodyPr wrap="square" lIns="68569" tIns="34275" rIns="68569" bIns="34275" anchor="ctr" anchorCtr="0">
            <a:spAutoFit/>
          </a:bodyPr>
          <a:lstStyle/>
          <a:p>
            <a:pPr defTabSz="685800">
              <a:buClr>
                <a:srgbClr val="28439B"/>
              </a:buClr>
              <a:buSzPct val="25000"/>
            </a:pPr>
            <a:r>
              <a:rPr lang="en-US" sz="2550" b="1" kern="1200" dirty="0">
                <a:solidFill>
                  <a:srgbClr val="838A56"/>
                </a:solidFill>
                <a:latin typeface="+mj-lt"/>
              </a:rPr>
              <a:t>Physical Activity/</a:t>
            </a:r>
            <a:br>
              <a:rPr lang="en-US" sz="2550" b="1" kern="1200" dirty="0">
                <a:solidFill>
                  <a:srgbClr val="838A56"/>
                </a:solidFill>
                <a:latin typeface="+mj-lt"/>
              </a:rPr>
            </a:br>
            <a:r>
              <a:rPr lang="en-US" sz="2550" b="1" kern="1200" dirty="0">
                <a:solidFill>
                  <a:srgbClr val="838A56"/>
                </a:solidFill>
                <a:latin typeface="+mj-lt"/>
              </a:rPr>
              <a:t>Access</a:t>
            </a:r>
          </a:p>
        </p:txBody>
      </p:sp>
      <p:sp>
        <p:nvSpPr>
          <p:cNvPr id="8" name="Shape 283"/>
          <p:cNvSpPr txBox="1"/>
          <p:nvPr/>
        </p:nvSpPr>
        <p:spPr>
          <a:xfrm>
            <a:off x="5889704" y="2976788"/>
            <a:ext cx="1359038" cy="854050"/>
          </a:xfrm>
          <a:prstGeom prst="rect">
            <a:avLst/>
          </a:prstGeom>
          <a:noFill/>
          <a:ln>
            <a:noFill/>
          </a:ln>
        </p:spPr>
        <p:txBody>
          <a:bodyPr wrap="square" lIns="68569" tIns="34275" rIns="68569" bIns="34275" anchor="ctr" anchorCtr="0">
            <a:spAutoFit/>
          </a:bodyPr>
          <a:lstStyle/>
          <a:p>
            <a:pPr defTabSz="685800">
              <a:buClr>
                <a:srgbClr val="6D3A96"/>
              </a:buClr>
              <a:buSzPct val="25000"/>
            </a:pPr>
            <a:r>
              <a:rPr lang="en-US" sz="2550" b="1" kern="1200" dirty="0">
                <a:solidFill>
                  <a:srgbClr val="9E76B4"/>
                </a:solidFill>
                <a:latin typeface="+mj-lt"/>
              </a:rPr>
              <a:t>Public </a:t>
            </a:r>
            <a:br>
              <a:rPr lang="en-US" sz="2550" b="1" kern="1200" dirty="0">
                <a:solidFill>
                  <a:srgbClr val="9E76B4"/>
                </a:solidFill>
                <a:latin typeface="+mj-lt"/>
              </a:rPr>
            </a:br>
            <a:r>
              <a:rPr lang="en-US" sz="2550" b="1" kern="1200" dirty="0">
                <a:solidFill>
                  <a:srgbClr val="9E76B4"/>
                </a:solidFill>
                <a:latin typeface="+mj-lt"/>
              </a:rPr>
              <a:t>Will </a:t>
            </a:r>
          </a:p>
        </p:txBody>
      </p:sp>
      <p:sp>
        <p:nvSpPr>
          <p:cNvPr id="9" name="Shape 285"/>
          <p:cNvSpPr txBox="1"/>
          <p:nvPr/>
        </p:nvSpPr>
        <p:spPr>
          <a:xfrm>
            <a:off x="620202" y="4232221"/>
            <a:ext cx="7683609" cy="360533"/>
          </a:xfrm>
          <a:prstGeom prst="rect">
            <a:avLst/>
          </a:prstGeom>
          <a:noFill/>
          <a:ln>
            <a:noFill/>
          </a:ln>
        </p:spPr>
        <p:txBody>
          <a:bodyPr wrap="square" lIns="68569" tIns="34275" rIns="68569" bIns="34275" anchor="t" anchorCtr="0">
            <a:noAutofit/>
          </a:bodyPr>
          <a:lstStyle/>
          <a:p>
            <a:pPr algn="ctr" defTabSz="685800">
              <a:buClr>
                <a:srgbClr val="44546A"/>
              </a:buClr>
              <a:buSzPct val="25000"/>
            </a:pPr>
            <a:r>
              <a:rPr lang="en-US" sz="2100" b="1" i="1" kern="1200" dirty="0">
                <a:solidFill>
                  <a:schemeClr val="accent6"/>
                </a:solidFill>
                <a:latin typeface="+mj-lt"/>
              </a:rPr>
              <a:t>System Change, Policy Work, and Process Improvement</a:t>
            </a:r>
          </a:p>
        </p:txBody>
      </p:sp>
      <p:pic>
        <p:nvPicPr>
          <p:cNvPr id="10" name="Picture 9">
            <a:extLst>
              <a:ext uri="{FF2B5EF4-FFF2-40B4-BE49-F238E27FC236}">
                <a16:creationId xmlns:a16="http://schemas.microsoft.com/office/drawing/2014/main" id="{E3C244C2-8013-4128-BBCF-1DCE2D934995}"/>
              </a:ext>
            </a:extLst>
          </p:cNvPr>
          <p:cNvPicPr>
            <a:picLocks noChangeAspect="1"/>
          </p:cNvPicPr>
          <p:nvPr/>
        </p:nvPicPr>
        <p:blipFill>
          <a:blip r:embed="rId3"/>
          <a:stretch>
            <a:fillRect/>
          </a:stretch>
        </p:blipFill>
        <p:spPr>
          <a:xfrm>
            <a:off x="3143584" y="1375253"/>
            <a:ext cx="1200152" cy="1200152"/>
          </a:xfrm>
          <a:prstGeom prst="rect">
            <a:avLst/>
          </a:prstGeom>
        </p:spPr>
      </p:pic>
      <p:pic>
        <p:nvPicPr>
          <p:cNvPr id="11" name="Picture 10">
            <a:extLst>
              <a:ext uri="{FF2B5EF4-FFF2-40B4-BE49-F238E27FC236}">
                <a16:creationId xmlns:a16="http://schemas.microsoft.com/office/drawing/2014/main" id="{CEE93CC0-9F08-48A8-8589-327840189E60}"/>
              </a:ext>
            </a:extLst>
          </p:cNvPr>
          <p:cNvPicPr>
            <a:picLocks noChangeAspect="1"/>
          </p:cNvPicPr>
          <p:nvPr/>
        </p:nvPicPr>
        <p:blipFill>
          <a:blip r:embed="rId4"/>
          <a:stretch>
            <a:fillRect/>
          </a:stretch>
        </p:blipFill>
        <p:spPr>
          <a:xfrm>
            <a:off x="3143584" y="2803737"/>
            <a:ext cx="1200152" cy="1200152"/>
          </a:xfrm>
          <a:prstGeom prst="rect">
            <a:avLst/>
          </a:prstGeom>
        </p:spPr>
      </p:pic>
      <p:pic>
        <p:nvPicPr>
          <p:cNvPr id="12" name="Picture 11">
            <a:extLst>
              <a:ext uri="{FF2B5EF4-FFF2-40B4-BE49-F238E27FC236}">
                <a16:creationId xmlns:a16="http://schemas.microsoft.com/office/drawing/2014/main" id="{1355DCD4-C64C-4ABC-8DA6-660F8818A6F7}"/>
              </a:ext>
            </a:extLst>
          </p:cNvPr>
          <p:cNvPicPr>
            <a:picLocks noChangeAspect="1"/>
          </p:cNvPicPr>
          <p:nvPr/>
        </p:nvPicPr>
        <p:blipFill>
          <a:blip r:embed="rId5"/>
          <a:stretch>
            <a:fillRect/>
          </a:stretch>
        </p:blipFill>
        <p:spPr>
          <a:xfrm>
            <a:off x="4576972" y="1375253"/>
            <a:ext cx="1200152" cy="1200152"/>
          </a:xfrm>
          <a:prstGeom prst="rect">
            <a:avLst/>
          </a:prstGeom>
        </p:spPr>
      </p:pic>
      <p:pic>
        <p:nvPicPr>
          <p:cNvPr id="13" name="Picture 12">
            <a:extLst>
              <a:ext uri="{FF2B5EF4-FFF2-40B4-BE49-F238E27FC236}">
                <a16:creationId xmlns:a16="http://schemas.microsoft.com/office/drawing/2014/main" id="{F8A4C047-CD7A-41D5-A7D0-A891AA618995}"/>
              </a:ext>
            </a:extLst>
          </p:cNvPr>
          <p:cNvPicPr>
            <a:picLocks noChangeAspect="1"/>
          </p:cNvPicPr>
          <p:nvPr/>
        </p:nvPicPr>
        <p:blipFill>
          <a:blip r:embed="rId6"/>
          <a:stretch>
            <a:fillRect/>
          </a:stretch>
        </p:blipFill>
        <p:spPr>
          <a:xfrm>
            <a:off x="4576972" y="2803737"/>
            <a:ext cx="1200152" cy="1200152"/>
          </a:xfrm>
          <a:prstGeom prst="rect">
            <a:avLst/>
          </a:prstGeom>
        </p:spPr>
      </p:pic>
      <p:sp>
        <p:nvSpPr>
          <p:cNvPr id="14" name="Title 5">
            <a:extLst>
              <a:ext uri="{FF2B5EF4-FFF2-40B4-BE49-F238E27FC236}">
                <a16:creationId xmlns:a16="http://schemas.microsoft.com/office/drawing/2014/main" id="{24FD07A7-3B0C-47BE-8CFB-8F52961B7DA4}"/>
              </a:ext>
            </a:extLst>
          </p:cNvPr>
          <p:cNvSpPr txBox="1">
            <a:spLocks/>
          </p:cNvSpPr>
          <p:nvPr/>
        </p:nvSpPr>
        <p:spPr>
          <a:xfrm>
            <a:off x="381382" y="342939"/>
            <a:ext cx="8520600" cy="572700"/>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stStyle>
          <a:p>
            <a:r>
              <a:rPr lang="en-US" sz="3000" dirty="0"/>
              <a:t>Our strategy</a:t>
            </a:r>
          </a:p>
        </p:txBody>
      </p:sp>
      <p:sp>
        <p:nvSpPr>
          <p:cNvPr id="2" name="Slide Number Placeholder 1">
            <a:extLst>
              <a:ext uri="{FF2B5EF4-FFF2-40B4-BE49-F238E27FC236}">
                <a16:creationId xmlns:a16="http://schemas.microsoft.com/office/drawing/2014/main" id="{1453E13F-53DC-4271-9C20-A375E97C89A8}"/>
              </a:ext>
            </a:extLst>
          </p:cNvPr>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382142569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5211" r="5188" b="70"/>
          <a:stretch/>
        </p:blipFill>
        <p:spPr>
          <a:xfrm>
            <a:off x="-1" y="0"/>
            <a:ext cx="9144001" cy="5143500"/>
          </a:xfrm>
          <a:prstGeom prst="rect">
            <a:avLst/>
          </a:prstGeom>
          <a:noFill/>
          <a:ln>
            <a:noFill/>
          </a:ln>
        </p:spPr>
      </p:pic>
      <p:sp>
        <p:nvSpPr>
          <p:cNvPr id="10" name="Text Box 8"/>
          <p:cNvSpPr txBox="1">
            <a:spLocks noChangeArrowheads="1"/>
          </p:cNvSpPr>
          <p:nvPr/>
        </p:nvSpPr>
        <p:spPr bwMode="auto">
          <a:xfrm>
            <a:off x="8290750" y="4992129"/>
            <a:ext cx="769007" cy="115416"/>
          </a:xfrm>
          <a:prstGeom prst="rect">
            <a:avLst/>
          </a:prstGeom>
          <a:noFill/>
          <a:ln w="9525">
            <a:noFill/>
            <a:miter lim="800000"/>
            <a:headEnd/>
            <a:tailEnd/>
          </a:ln>
          <a:effectLst/>
        </p:spPr>
        <p:txBody>
          <a:bodyPr wrap="square" lIns="0" tIns="0" rIns="0" bIns="0" anchor="b">
            <a:spAutoFit/>
          </a:bodyPr>
          <a:lstStyle/>
          <a:p>
            <a:pPr algn="r">
              <a:spcBef>
                <a:spcPct val="50000"/>
              </a:spcBef>
              <a:defRPr/>
            </a:pPr>
            <a:fld id="{407520E2-D916-4BB1-8E13-76FE9CE845A4}" type="slidenum">
              <a:rPr lang="en-US" sz="750">
                <a:solidFill>
                  <a:schemeClr val="bg1"/>
                </a:solidFill>
                <a:latin typeface="Arial"/>
                <a:cs typeface="Arial"/>
              </a:rPr>
              <a:pPr algn="r">
                <a:spcBef>
                  <a:spcPct val="50000"/>
                </a:spcBef>
                <a:defRPr/>
              </a:pPr>
              <a:t>4</a:t>
            </a:fld>
            <a:endParaRPr lang="en-US" sz="750" dirty="0">
              <a:solidFill>
                <a:schemeClr val="bg1"/>
              </a:solidFill>
              <a:latin typeface="Arial"/>
              <a:cs typeface="Arial"/>
            </a:endParaRPr>
          </a:p>
        </p:txBody>
      </p:sp>
    </p:spTree>
    <p:extLst>
      <p:ext uri="{BB962C8B-B14F-4D97-AF65-F5344CB8AC3E}">
        <p14:creationId xmlns:p14="http://schemas.microsoft.com/office/powerpoint/2010/main" val="174612068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EE1000-E250-40D4-84DF-E8646D382310}"/>
              </a:ext>
            </a:extLst>
          </p:cNvPr>
          <p:cNvSpPr>
            <a:spLocks noGrp="1"/>
          </p:cNvSpPr>
          <p:nvPr>
            <p:ph type="sldNum" sz="quarter" idx="12"/>
          </p:nvPr>
        </p:nvSpPr>
        <p:spPr/>
        <p:txBody>
          <a:bodyPr/>
          <a:lstStyle/>
          <a:p>
            <a:fld id="{4FAB73BC-B049-4115-A692-8D63A059BFB8}" type="slidenum">
              <a:rPr lang="en-US" smtClean="0"/>
              <a:t>5</a:t>
            </a:fld>
            <a:endParaRPr lang="en-US" dirty="0"/>
          </a:p>
        </p:txBody>
      </p:sp>
      <p:pic>
        <p:nvPicPr>
          <p:cNvPr id="3" name="Picture 2">
            <a:extLst>
              <a:ext uri="{FF2B5EF4-FFF2-40B4-BE49-F238E27FC236}">
                <a16:creationId xmlns:a16="http://schemas.microsoft.com/office/drawing/2014/main" id="{F7D83906-7185-4E7E-99FC-B9E56F75117D}"/>
              </a:ext>
            </a:extLst>
          </p:cNvPr>
          <p:cNvPicPr>
            <a:picLocks noChangeAspect="1"/>
          </p:cNvPicPr>
          <p:nvPr/>
        </p:nvPicPr>
        <p:blipFill>
          <a:blip r:embed="rId3"/>
          <a:stretch>
            <a:fillRect/>
          </a:stretch>
        </p:blipFill>
        <p:spPr>
          <a:xfrm>
            <a:off x="133002" y="147615"/>
            <a:ext cx="6864146" cy="4794099"/>
          </a:xfrm>
          <a:prstGeom prst="rect">
            <a:avLst/>
          </a:prstGeom>
        </p:spPr>
      </p:pic>
    </p:spTree>
    <p:extLst>
      <p:ext uri="{BB962C8B-B14F-4D97-AF65-F5344CB8AC3E}">
        <p14:creationId xmlns:p14="http://schemas.microsoft.com/office/powerpoint/2010/main" val="195927063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57804B-8725-4997-B057-B079EB807172}"/>
              </a:ext>
            </a:extLst>
          </p:cNvPr>
          <p:cNvSpPr>
            <a:spLocks noGrp="1"/>
          </p:cNvSpPr>
          <p:nvPr>
            <p:ph type="sldNum" sz="quarter" idx="12"/>
          </p:nvPr>
        </p:nvSpPr>
        <p:spPr/>
        <p:txBody>
          <a:bodyPr/>
          <a:lstStyle/>
          <a:p>
            <a:fld id="{4FAB73BC-B049-4115-A692-8D63A059BFB8}" type="slidenum">
              <a:rPr lang="en-US" smtClean="0"/>
              <a:t>6</a:t>
            </a:fld>
            <a:endParaRPr lang="en-US" dirty="0"/>
          </a:p>
        </p:txBody>
      </p:sp>
      <p:pic>
        <p:nvPicPr>
          <p:cNvPr id="4" name="Picture 3">
            <a:extLst>
              <a:ext uri="{FF2B5EF4-FFF2-40B4-BE49-F238E27FC236}">
                <a16:creationId xmlns:a16="http://schemas.microsoft.com/office/drawing/2014/main" id="{46D084D6-BE52-4B40-8EC0-DB59F73F00DF}"/>
              </a:ext>
            </a:extLst>
          </p:cNvPr>
          <p:cNvPicPr>
            <a:picLocks noChangeAspect="1"/>
          </p:cNvPicPr>
          <p:nvPr/>
        </p:nvPicPr>
        <p:blipFill>
          <a:blip r:embed="rId3"/>
          <a:stretch>
            <a:fillRect/>
          </a:stretch>
        </p:blipFill>
        <p:spPr>
          <a:xfrm>
            <a:off x="166255" y="188472"/>
            <a:ext cx="6924501" cy="4753243"/>
          </a:xfrm>
          <a:prstGeom prst="rect">
            <a:avLst/>
          </a:prstGeom>
        </p:spPr>
      </p:pic>
    </p:spTree>
    <p:extLst>
      <p:ext uri="{BB962C8B-B14F-4D97-AF65-F5344CB8AC3E}">
        <p14:creationId xmlns:p14="http://schemas.microsoft.com/office/powerpoint/2010/main" val="156863742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416F70-BCB7-436C-BD36-27D4D07242F3}"/>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69593" y="182180"/>
            <a:ext cx="6629560" cy="4791456"/>
          </a:xfrm>
          <a:prstGeom prst="rect">
            <a:avLst/>
          </a:prstGeom>
        </p:spPr>
      </p:pic>
      <p:pic>
        <p:nvPicPr>
          <p:cNvPr id="3" name="Picture 2">
            <a:extLst>
              <a:ext uri="{FF2B5EF4-FFF2-40B4-BE49-F238E27FC236}">
                <a16:creationId xmlns:a16="http://schemas.microsoft.com/office/drawing/2014/main" id="{DA947E59-7ECC-4A99-9D8B-762C7F8D912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264999" y="1466661"/>
            <a:ext cx="2702982" cy="3501096"/>
          </a:xfrm>
          <a:prstGeom prst="rect">
            <a:avLst/>
          </a:prstGeom>
          <a:effectLst>
            <a:outerShdw blurRad="139700" dist="127000" dir="13200000" algn="ctr" rotWithShape="0">
              <a:schemeClr val="tx1"/>
            </a:outerShdw>
          </a:effectLst>
        </p:spPr>
      </p:pic>
      <p:pic>
        <p:nvPicPr>
          <p:cNvPr id="5" name="Picture 4">
            <a:extLst>
              <a:ext uri="{FF2B5EF4-FFF2-40B4-BE49-F238E27FC236}">
                <a16:creationId xmlns:a16="http://schemas.microsoft.com/office/drawing/2014/main" id="{F9399755-52DB-4F7C-B91F-66C5AD590BE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rot="5400000">
            <a:off x="401073" y="2753674"/>
            <a:ext cx="2095922" cy="1966338"/>
          </a:xfrm>
          <a:prstGeom prst="rect">
            <a:avLst/>
          </a:prstGeom>
          <a:effectLst>
            <a:outerShdw blurRad="139700" dist="127000" dir="13200000" algn="ctr" rotWithShape="0">
              <a:schemeClr val="tx1"/>
            </a:outerShdw>
          </a:effectLst>
        </p:spPr>
      </p:pic>
    </p:spTree>
    <p:extLst>
      <p:ext uri="{BB962C8B-B14F-4D97-AF65-F5344CB8AC3E}">
        <p14:creationId xmlns:p14="http://schemas.microsoft.com/office/powerpoint/2010/main" val="418718450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5C40E3-A783-4833-8ABF-68E4FA8F70B0}"/>
              </a:ext>
            </a:extLst>
          </p:cNvPr>
          <p:cNvPicPr>
            <a:picLocks noChangeAspect="1"/>
          </p:cNvPicPr>
          <p:nvPr/>
        </p:nvPicPr>
        <p:blipFill rotWithShape="1">
          <a:blip r:embed="rId3"/>
          <a:srcRect l="15174"/>
          <a:stretch/>
        </p:blipFill>
        <p:spPr>
          <a:xfrm>
            <a:off x="3181993" y="190695"/>
            <a:ext cx="2707175" cy="4838505"/>
          </a:xfrm>
          <a:prstGeom prst="rect">
            <a:avLst/>
          </a:prstGeom>
        </p:spPr>
      </p:pic>
      <p:pic>
        <p:nvPicPr>
          <p:cNvPr id="7" name="Content Placeholder 6"/>
          <p:cNvPicPr>
            <a:picLocks noChangeAspect="1"/>
          </p:cNvPicPr>
          <p:nvPr/>
        </p:nvPicPr>
        <p:blipFill rotWithShape="1">
          <a:blip r:embed="rId4"/>
          <a:srcRect l="8055" r="35127"/>
          <a:stretch/>
        </p:blipFill>
        <p:spPr>
          <a:xfrm>
            <a:off x="207021" y="202622"/>
            <a:ext cx="2468880" cy="2468880"/>
          </a:xfrm>
          <a:prstGeom prst="ellipse">
            <a:avLst/>
          </a:prstGeom>
          <a:noFill/>
          <a:ln w="76200">
            <a:solidFill>
              <a:schemeClr val="accent5"/>
            </a:solidFill>
          </a:ln>
          <a:effectLst>
            <a:outerShdw blurRad="177800" dist="38100" dir="2700000" algn="tl" rotWithShape="0">
              <a:prstClr val="black">
                <a:alpha val="55000"/>
              </a:prstClr>
            </a:outerShdw>
          </a:effectLst>
        </p:spPr>
      </p:pic>
      <p:pic>
        <p:nvPicPr>
          <p:cNvPr id="8" name="Picture 7"/>
          <p:cNvPicPr>
            <a:picLocks noChangeAspect="1"/>
          </p:cNvPicPr>
          <p:nvPr/>
        </p:nvPicPr>
        <p:blipFill rotWithShape="1">
          <a:blip r:embed="rId5"/>
          <a:srcRect t="2240" b="2898"/>
          <a:stretch/>
        </p:blipFill>
        <p:spPr>
          <a:xfrm>
            <a:off x="6468100" y="205741"/>
            <a:ext cx="2468619" cy="2467949"/>
          </a:xfrm>
          <a:prstGeom prst="ellipse">
            <a:avLst/>
          </a:prstGeom>
          <a:noFill/>
          <a:ln w="76200">
            <a:solidFill>
              <a:schemeClr val="accent2"/>
            </a:solidFill>
          </a:ln>
          <a:effectLst>
            <a:outerShdw blurRad="177800" dist="38100" dir="2700000" algn="tl" rotWithShape="0">
              <a:prstClr val="black">
                <a:alpha val="55000"/>
              </a:prst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4071" y="2356829"/>
            <a:ext cx="2194560" cy="2193816"/>
          </a:xfrm>
          <a:prstGeom prst="ellipse">
            <a:avLst/>
          </a:prstGeom>
          <a:noFill/>
          <a:ln w="76200">
            <a:solidFill>
              <a:schemeClr val="accent4"/>
            </a:solidFill>
          </a:ln>
          <a:effectLst>
            <a:outerShdw blurRad="177800" dist="38100" dir="2700000" algn="tl" rotWithShape="0">
              <a:prstClr val="black">
                <a:alpha val="55000"/>
              </a:prstClr>
            </a:outerShdw>
          </a:effectLst>
        </p:spPr>
      </p:pic>
      <p:pic>
        <p:nvPicPr>
          <p:cNvPr id="10" name="Picture 9"/>
          <p:cNvPicPr>
            <a:picLocks noChangeAspect="1"/>
          </p:cNvPicPr>
          <p:nvPr/>
        </p:nvPicPr>
        <p:blipFill rotWithShape="1">
          <a:blip r:embed="rId7"/>
          <a:srcRect l="17842" t="2724" r="7353" b="1663"/>
          <a:stretch/>
        </p:blipFill>
        <p:spPr>
          <a:xfrm>
            <a:off x="890909" y="2356828"/>
            <a:ext cx="2194560" cy="2195897"/>
          </a:xfrm>
          <a:prstGeom prst="ellipse">
            <a:avLst/>
          </a:prstGeom>
          <a:noFill/>
          <a:ln w="76200">
            <a:solidFill>
              <a:schemeClr val="accent3"/>
            </a:solidFill>
          </a:ln>
          <a:effectLst>
            <a:outerShdw blurRad="177800" dist="38100" dir="2700000" algn="tl" rotWithShape="0">
              <a:prstClr val="black">
                <a:alpha val="55000"/>
              </a:prstClr>
            </a:outerShdw>
          </a:effectLst>
        </p:spPr>
      </p:pic>
    </p:spTree>
    <p:extLst>
      <p:ext uri="{BB962C8B-B14F-4D97-AF65-F5344CB8AC3E}">
        <p14:creationId xmlns:p14="http://schemas.microsoft.com/office/powerpoint/2010/main" val="8778337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7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 calcmode="lin" valueType="num">
                                      <p:cBhvr>
                                        <p:cTn id="15" dur="175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75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 calcmode="lin" valueType="num">
                                      <p:cBhvr>
                                        <p:cTn id="21"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2" dur="2000" fill="hold"/>
                                        <p:tgtEl>
                                          <p:spTgt spid="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750"/>
                                  </p:stCondLst>
                                  <p:childTnLst>
                                    <p:set>
                                      <p:cBhvr>
                                        <p:cTn id="24" dur="1" fill="hold">
                                          <p:stCondLst>
                                            <p:cond delay="0"/>
                                          </p:stCondLst>
                                        </p:cTn>
                                        <p:tgtEl>
                                          <p:spTgt spid="9"/>
                                        </p:tgtEl>
                                        <p:attrNameLst>
                                          <p:attrName>style.visibility</p:attrName>
                                        </p:attrNameLst>
                                      </p:cBhvr>
                                      <p:to>
                                        <p:strVal val="visible"/>
                                      </p:to>
                                    </p:set>
                                    <p:anim calcmode="lin" valueType="num">
                                      <p:cBhvr>
                                        <p:cTn id="25" dur="2250" fill="hold"/>
                                        <p:tgtEl>
                                          <p:spTgt spid="9"/>
                                        </p:tgtEl>
                                        <p:attrNameLst>
                                          <p:attrName>ppt_w</p:attrName>
                                        </p:attrNameLst>
                                      </p:cBhvr>
                                      <p:tavLst>
                                        <p:tav tm="0">
                                          <p:val>
                                            <p:fltVal val="0"/>
                                          </p:val>
                                        </p:tav>
                                        <p:tav tm="100000">
                                          <p:val>
                                            <p:strVal val="#ppt_w"/>
                                          </p:val>
                                        </p:tav>
                                      </p:tavLst>
                                    </p:anim>
                                    <p:anim calcmode="lin" valueType="num">
                                      <p:cBhvr>
                                        <p:cTn id="26" dur="2250" fill="hold"/>
                                        <p:tgtEl>
                                          <p:spTgt spid="9"/>
                                        </p:tgtEl>
                                        <p:attrNameLst>
                                          <p:attrName>ppt_h</p:attrName>
                                        </p:attrNameLst>
                                      </p:cBhvr>
                                      <p:tavLst>
                                        <p:tav tm="0">
                                          <p:val>
                                            <p:fltVal val="0"/>
                                          </p:val>
                                        </p:tav>
                                        <p:tav tm="100000">
                                          <p:val>
                                            <p:strVal val="#ppt_h"/>
                                          </p:val>
                                        </p:tav>
                                      </p:tavLst>
                                    </p:anim>
                                    <p:anim calcmode="lin" valueType="num">
                                      <p:cBhvr>
                                        <p:cTn id="27" dur="2250" fill="hold"/>
                                        <p:tgtEl>
                                          <p:spTgt spid="9"/>
                                        </p:tgtEl>
                                        <p:attrNameLst>
                                          <p:attrName>ppt_x</p:attrName>
                                        </p:attrNameLst>
                                      </p:cBhvr>
                                      <p:tavLst>
                                        <p:tav tm="0" fmla="#ppt_x+(cos(-2*pi*(1-$))*-#ppt_x-sin(-2*pi*(1-$))*(1-#ppt_y))*(1-$)">
                                          <p:val>
                                            <p:fltVal val="0"/>
                                          </p:val>
                                        </p:tav>
                                        <p:tav tm="100000">
                                          <p:val>
                                            <p:fltVal val="1"/>
                                          </p:val>
                                        </p:tav>
                                      </p:tavLst>
                                    </p:anim>
                                    <p:anim calcmode="lin" valueType="num">
                                      <p:cBhvr>
                                        <p:cTn id="28" dur="225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s">
  <a:themeElements>
    <a:clrScheme name="Custom 2">
      <a:dk1>
        <a:sysClr val="windowText" lastClr="000000"/>
      </a:dk1>
      <a:lt1>
        <a:sysClr val="window" lastClr="FFFFFF"/>
      </a:lt1>
      <a:dk2>
        <a:srgbClr val="444D26"/>
      </a:dk2>
      <a:lt2>
        <a:srgbClr val="FEFAC9"/>
      </a:lt2>
      <a:accent1>
        <a:srgbClr val="C00000"/>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8444</TotalTime>
  <Words>718</Words>
  <Application>Microsoft Office PowerPoint</Application>
  <PresentationFormat>On-screen Show (16:9)</PresentationFormat>
  <Paragraphs>51</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ＭＳ Ｐゴシック</vt:lpstr>
      <vt:lpstr>Arial</vt:lpstr>
      <vt:lpstr>Arial Narrow</vt:lpstr>
      <vt:lpstr>Calibri</vt:lpstr>
      <vt:lpstr>Corbel</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Shared Measurement to Unify Partners, Expand Connections, and Amplify Voices</dc:title>
  <dc:creator>Kaila Pedersen</dc:creator>
  <cp:lastModifiedBy>Kim Fortunato</cp:lastModifiedBy>
  <cp:revision>141</cp:revision>
  <cp:lastPrinted>2018-04-02T15:00:14Z</cp:lastPrinted>
  <dcterms:modified xsi:type="dcterms:W3CDTF">2018-09-18T20:11:53Z</dcterms:modified>
</cp:coreProperties>
</file>