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9" r:id="rId3"/>
    <p:sldId id="270" r:id="rId4"/>
    <p:sldId id="273" r:id="rId5"/>
    <p:sldId id="278" r:id="rId6"/>
    <p:sldId id="274" r:id="rId7"/>
    <p:sldId id="280" r:id="rId8"/>
    <p:sldId id="282" r:id="rId9"/>
    <p:sldId id="281" r:id="rId10"/>
    <p:sldId id="276" r:id="rId11"/>
    <p:sldId id="284" r:id="rId12"/>
    <p:sldId id="283" r:id="rId13"/>
    <p:sldId id="271" r:id="rId14"/>
    <p:sldId id="272" r:id="rId15"/>
  </p:sldIdLst>
  <p:sldSz cx="9144000" cy="6858000" type="screen4x3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34" autoAdjust="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1464" y="-112"/>
      </p:cViewPr>
      <p:guideLst>
        <p:guide orient="horz" pos="3859"/>
        <p:guide orient="horz" pos="2637"/>
        <p:guide orient="horz" pos="1135"/>
        <p:guide orient="horz" pos="2160"/>
        <p:guide pos="319"/>
        <p:guide pos="5580"/>
        <p:guide pos="2880"/>
        <p:guide pos="18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48" d="100"/>
          <a:sy n="48" d="100"/>
        </p:scale>
        <p:origin x="-2256" y="-90"/>
      </p:cViewPr>
      <p:guideLst>
        <p:guide orient="horz" pos="2931"/>
        <p:guide pos="221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"/>
          <c:y val="0.0203503790458396"/>
          <c:w val="1.0"/>
          <c:h val="0.918026887680787"/>
        </c:manualLayout>
      </c:layout>
      <c:doughnutChart>
        <c:varyColors val="1"/>
        <c:ser>
          <c:idx val="0"/>
          <c:order val="0"/>
          <c:dPt>
            <c:idx val="5"/>
            <c:bubble3D val="0"/>
            <c:spPr>
              <a:solidFill>
                <a:srgbClr val="008000"/>
              </a:solidFill>
            </c:spPr>
          </c:dPt>
          <c:dLbls>
            <c:txPr>
              <a:bodyPr/>
              <a:lstStyle/>
              <a:p>
                <a:pPr>
                  <a:defRPr sz="9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Sheet1!$A$1:$A$6</c:f>
              <c:strCache>
                <c:ptCount val="6"/>
                <c:pt idx="0">
                  <c:v>Graph &amp; Social</c:v>
                </c:pt>
                <c:pt idx="1">
                  <c:v>Ratings, Recommendation &amp; Classification</c:v>
                </c:pt>
                <c:pt idx="2">
                  <c:v>Advertising &amp; Market</c:v>
                </c:pt>
                <c:pt idx="3">
                  <c:v>Language &amp; Content</c:v>
                </c:pt>
                <c:pt idx="4">
                  <c:v>Competition</c:v>
                </c:pt>
                <c:pt idx="5">
                  <c:v>Computing Systems</c:v>
                </c:pt>
              </c:strCache>
            </c:strRef>
          </c:cat>
          <c:val>
            <c:numRef>
              <c:f>Sheet1!$C$1:$C$6</c:f>
              <c:numCache>
                <c:formatCode>0%</c:formatCode>
                <c:ptCount val="6"/>
                <c:pt idx="0">
                  <c:v>0.16</c:v>
                </c:pt>
                <c:pt idx="1">
                  <c:v>0.2</c:v>
                </c:pt>
                <c:pt idx="2">
                  <c:v>0.06</c:v>
                </c:pt>
                <c:pt idx="3">
                  <c:v>0.42</c:v>
                </c:pt>
                <c:pt idx="4">
                  <c:v>0.06</c:v>
                </c:pt>
                <c:pt idx="5">
                  <c:v>0.06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93279" tIns="46640" rIns="93279" bIns="4664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lIns="93279" tIns="46640" rIns="93279" bIns="46640" rtlCol="0"/>
          <a:lstStyle>
            <a:lvl1pPr algn="r">
              <a:defRPr sz="1200"/>
            </a:lvl1pPr>
          </a:lstStyle>
          <a:p>
            <a:fld id="{C4073392-AF9F-A740-BE2B-E1AAF104AC7F}" type="datetimeFigureOut">
              <a:rPr lang="en-US" smtClean="0"/>
              <a:pPr/>
              <a:t>4/12/14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9014"/>
            <a:ext cx="3041968" cy="465296"/>
          </a:xfrm>
          <a:prstGeom prst="rect">
            <a:avLst/>
          </a:prstGeom>
        </p:spPr>
        <p:txBody>
          <a:bodyPr vert="horz" lIns="93279" tIns="46640" rIns="93279" bIns="4664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lIns="93279" tIns="46640" rIns="93279" bIns="46640" rtlCol="0" anchor="b"/>
          <a:lstStyle>
            <a:lvl1pPr algn="r">
              <a:defRPr sz="1200"/>
            </a:lvl1pPr>
          </a:lstStyle>
          <a:p>
            <a:fld id="{D93A4101-B23D-4643-97AC-D394395499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2812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93279" tIns="46640" rIns="93279" bIns="4664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lIns="93279" tIns="46640" rIns="93279" bIns="46640" rtlCol="0"/>
          <a:lstStyle>
            <a:lvl1pPr algn="r">
              <a:defRPr sz="1200"/>
            </a:lvl1pPr>
          </a:lstStyle>
          <a:p>
            <a:fld id="{6CBF62E1-F9AD-495C-BF06-76E1F5E8F9F5}" type="datetimeFigureOut">
              <a:rPr lang="en-US" smtClean="0"/>
              <a:pPr/>
              <a:t>4/12/14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54550" cy="34909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79" tIns="46640" rIns="93279" bIns="4664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93" y="4420315"/>
            <a:ext cx="5615940" cy="4187666"/>
          </a:xfrm>
          <a:prstGeom prst="rect">
            <a:avLst/>
          </a:prstGeom>
        </p:spPr>
        <p:txBody>
          <a:bodyPr vert="horz" lIns="93279" tIns="46640" rIns="93279" bIns="4664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014"/>
            <a:ext cx="3041968" cy="465296"/>
          </a:xfrm>
          <a:prstGeom prst="rect">
            <a:avLst/>
          </a:prstGeom>
        </p:spPr>
        <p:txBody>
          <a:bodyPr vert="horz" lIns="93279" tIns="46640" rIns="93279" bIns="4664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lIns="93279" tIns="46640" rIns="93279" bIns="46640" rtlCol="0" anchor="b"/>
          <a:lstStyle>
            <a:lvl1pPr algn="r">
              <a:defRPr sz="1200"/>
            </a:lvl1pPr>
          </a:lstStyle>
          <a:p>
            <a:fld id="{3BECDA4E-CF9D-414E-8EE5-7B82BD64F7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51384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2688" y="696913"/>
            <a:ext cx="4654550" cy="34909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062A85-621A-4417-B439-46E727A4ACE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/>
              <a:t>Reviewed by the Data Review Committee </a:t>
            </a:r>
          </a:p>
          <a:p>
            <a:pPr lvl="1"/>
            <a:r>
              <a:rPr lang="en-US" dirty="0" smtClean="0"/>
              <a:t>reviewed to conform to Yahoo’s data protection standards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CDA4E-CF9D-414E-8EE5-7B82BD64F7B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2688" y="696913"/>
            <a:ext cx="4654550" cy="34909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have 7 categories of datasets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062A85-621A-4417-B439-46E727A4ACE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2688" y="696913"/>
            <a:ext cx="4654550" cy="34909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062A85-621A-4417-B439-46E727A4ACE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2688" y="696913"/>
            <a:ext cx="4654550" cy="34909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062A85-621A-4417-B439-46E727A4ACE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1 cover b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53694" cy="6883855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06414" y="3942865"/>
            <a:ext cx="8274321" cy="825003"/>
          </a:xfrm>
          <a:prstGeom prst="rect">
            <a:avLst/>
          </a:prstGeom>
        </p:spPr>
        <p:txBody>
          <a:bodyPr wrap="square" lIns="0" tIns="45720" rIns="0" bIns="45720" anchor="ctr">
            <a:noAutofit/>
          </a:bodyPr>
          <a:lstStyle>
            <a:lvl1pPr algn="l">
              <a:defRPr sz="2800" b="0" spc="300">
                <a:solidFill>
                  <a:schemeClr val="bg1"/>
                </a:solidFill>
                <a:latin typeface="+mj-lt"/>
                <a:ea typeface="Verdana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521933" y="5067693"/>
            <a:ext cx="8258530" cy="45296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US" sz="1100" spc="300" dirty="0">
                <a:solidFill>
                  <a:schemeClr val="bg1"/>
                </a:solidFill>
                <a:latin typeface="+mj-lt"/>
                <a:ea typeface="Verdana" pitchFamily="34" charset="0"/>
                <a:cs typeface="Arial" pitchFamily="34" charset="0"/>
              </a:defRPr>
            </a:lvl1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7" name="Picture 6" descr="Yahoo log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414" y="1801813"/>
            <a:ext cx="3328194" cy="774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F5F24BA-8188-1C4C-9986-ECA982781CE2}" type="datetime1">
              <a:rPr lang="en-US" smtClean="0"/>
              <a:pPr/>
              <a:t>4/12/14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9921478-9A63-450E-8942-C240FE31B1C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>
          <a:xfrm>
            <a:off x="431578" y="6379421"/>
            <a:ext cx="5952712" cy="36512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Yahoo Confidential &amp; Proprietary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8"/>
          </p:nvPr>
        </p:nvSpPr>
        <p:spPr>
          <a:xfrm>
            <a:off x="516573" y="1814831"/>
            <a:ext cx="8301990" cy="432308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02 text b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5000" cy="6858000"/>
          </a:xfrm>
          <a:prstGeom prst="rect">
            <a:avLst/>
          </a:prstGeom>
        </p:spPr>
      </p:pic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506413" y="2489326"/>
            <a:ext cx="8301990" cy="187934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defRPr sz="3000" b="0" spc="300">
                <a:solidFill>
                  <a:schemeClr val="accent1"/>
                </a:solidFill>
                <a:latin typeface="+mj-lt"/>
                <a:ea typeface="Verdana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Are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6573" y="1816946"/>
            <a:ext cx="4055428" cy="438996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000">
                <a:latin typeface="+mn-lt"/>
              </a:defRPr>
            </a:lvl1pPr>
            <a:lvl2pPr>
              <a:defRPr sz="16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1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8627" y="1816946"/>
            <a:ext cx="4059936" cy="439123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000">
                <a:latin typeface="+mn-lt"/>
              </a:defRPr>
            </a:lvl1pPr>
            <a:lvl2pPr>
              <a:defRPr sz="16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1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E6645718-E8E7-0042-BF1C-5A4F0CBE1FAB}" type="datetime1">
              <a:rPr lang="en-US" smtClean="0"/>
              <a:pPr/>
              <a:t>4/12/14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99921478-9A63-450E-8942-C240FE31B1C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>
          <a:xfrm>
            <a:off x="431578" y="6379421"/>
            <a:ext cx="5952712" cy="365127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Yahoo Confidential &amp; Proprietary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B3DA9-85F6-D645-B5C7-060D85016B73}" type="datetime1">
              <a:rPr lang="en-US" smtClean="0"/>
              <a:pPr/>
              <a:t>4/12/14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921478-9A63-450E-8942-C240FE31B1C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431578" y="6379421"/>
            <a:ext cx="5952712" cy="36512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Yahoo Confidential &amp; Proprietary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2B5E7-B5D9-A943-BE0C-4ACF3817A0D4}" type="datetime1">
              <a:rPr lang="en-US" smtClean="0"/>
              <a:pPr/>
              <a:t>4/12/14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921478-9A63-450E-8942-C240FE31B1C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31578" y="6379421"/>
            <a:ext cx="5952712" cy="36512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Yahoo Confidential &amp; Proprietary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png"/><Relationship Id="rId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87339" y="582507"/>
            <a:ext cx="8521065" cy="1083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6390640" y="6379419"/>
            <a:ext cx="1203446" cy="3651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rgbClr val="404040"/>
                </a:solidFill>
                <a:latin typeface="+mn-lt"/>
              </a:defRPr>
            </a:lvl1pPr>
          </a:lstStyle>
          <a:p>
            <a:fld id="{A1B8B02E-6F62-F94B-B169-360761903EB2}" type="datetime1">
              <a:rPr lang="en-US" smtClean="0"/>
              <a:pPr/>
              <a:t>4/12/14</a:t>
            </a:fld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4"/>
          </p:nvPr>
        </p:nvSpPr>
        <p:spPr>
          <a:xfrm>
            <a:off x="35560" y="6379419"/>
            <a:ext cx="3388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rgbClr val="400090"/>
                </a:solidFill>
                <a:latin typeface="+mn-lt"/>
              </a:defRPr>
            </a:lvl1pPr>
          </a:lstStyle>
          <a:p>
            <a:fld id="{99921478-9A63-450E-8942-C240FE31B1C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idx="1"/>
          </p:nvPr>
        </p:nvSpPr>
        <p:spPr>
          <a:xfrm>
            <a:off x="516574" y="1812935"/>
            <a:ext cx="8301990" cy="438043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9" name="Picture 8" descr="Yahoo logo purple.pn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827" y="6456694"/>
            <a:ext cx="876737" cy="20318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500" b="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B0099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B0099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B0099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B0099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7030A0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7030A0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7030A0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7030A0"/>
          </a:solidFill>
          <a:latin typeface="Calibri" pitchFamily="34" charset="0"/>
        </a:defRPr>
      </a:lvl9pPr>
    </p:titleStyle>
    <p:bodyStyle>
      <a:lvl1pPr marL="233363" indent="-233363" algn="l" rtl="0" eaLnBrk="1" fontAlgn="base" hangingPunct="1">
        <a:spcBef>
          <a:spcPts val="0"/>
        </a:spcBef>
        <a:spcAft>
          <a:spcPts val="600"/>
        </a:spcAft>
        <a:buClrTx/>
        <a:buFont typeface="Wingdings" pitchFamily="2" charset="2"/>
        <a:buChar char="§"/>
        <a:defRPr sz="2000" b="0" kern="1200">
          <a:solidFill>
            <a:srgbClr val="333333"/>
          </a:solidFill>
          <a:latin typeface="+mn-lt"/>
          <a:ea typeface="+mn-ea"/>
          <a:cs typeface="+mn-cs"/>
        </a:defRPr>
      </a:lvl1pPr>
      <a:lvl2pPr marL="457200" indent="-223838" algn="l" rtl="0" eaLnBrk="1" fontAlgn="base" hangingPunct="1">
        <a:spcBef>
          <a:spcPts val="0"/>
        </a:spcBef>
        <a:spcAft>
          <a:spcPts val="600"/>
        </a:spcAft>
        <a:buClrTx/>
        <a:buSzPct val="80000"/>
        <a:buFont typeface="Calibri" pitchFamily="34" charset="0"/>
        <a:buChar char="›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690563" indent="-233363" algn="l" rtl="0" eaLnBrk="1" fontAlgn="base" hangingPunct="1">
        <a:spcBef>
          <a:spcPts val="0"/>
        </a:spcBef>
        <a:spcAft>
          <a:spcPts val="600"/>
        </a:spcAft>
        <a:buClrTx/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854075" indent="-163513" algn="l" rtl="0" eaLnBrk="1" fontAlgn="base" hangingPunct="1">
        <a:spcBef>
          <a:spcPts val="0"/>
        </a:spcBef>
        <a:spcAft>
          <a:spcPts val="600"/>
        </a:spcAft>
        <a:buClrTx/>
        <a:buFont typeface="Calibri" pitchFamily="34" charset="0"/>
        <a:buChar char="–"/>
        <a:defRPr sz="1200" kern="1200">
          <a:solidFill>
            <a:srgbClr val="333333"/>
          </a:solidFill>
          <a:latin typeface="+mn-lt"/>
          <a:ea typeface="+mn-ea"/>
          <a:cs typeface="+mn-cs"/>
        </a:defRPr>
      </a:lvl4pPr>
      <a:lvl5pPr marL="1025525" indent="-171450" algn="l" rtl="0" eaLnBrk="1" fontAlgn="base" hangingPunct="1">
        <a:spcBef>
          <a:spcPts val="0"/>
        </a:spcBef>
        <a:spcAft>
          <a:spcPts val="600"/>
        </a:spcAft>
        <a:buClrTx/>
        <a:buFont typeface="Wingdings" pitchFamily="2" charset="2"/>
        <a:buChar char="§"/>
        <a:defRPr sz="11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pc="370" dirty="0" smtClean="0"/>
              <a:t>A PowerPoint Presentation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1100" dirty="0"/>
              <a:t>PRESENTED BY </a:t>
            </a:r>
            <a:r>
              <a:rPr lang="en-US" sz="1100" b="1" dirty="0" smtClean="0"/>
              <a:t>Firstname Lastname</a:t>
            </a:r>
            <a:r>
              <a:rPr lang="en-US" sz="1100" dirty="0" smtClean="0"/>
              <a:t>⎪ </a:t>
            </a:r>
            <a:r>
              <a:rPr lang="en-US" sz="1100" dirty="0"/>
              <a:t>August 25, </a:t>
            </a:r>
            <a:r>
              <a:rPr lang="en-US" sz="1100" dirty="0" smtClean="0"/>
              <a:t>2013</a:t>
            </a:r>
            <a:endParaRPr lang="en-US" sz="1100" dirty="0"/>
          </a:p>
        </p:txBody>
      </p:sp>
      <p:pic>
        <p:nvPicPr>
          <p:cNvPr id="2" name="Picture 1" descr="Labs_PPT_Cover_Purple_4.3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6"/>
          <p:cNvSpPr txBox="1">
            <a:spLocks/>
          </p:cNvSpPr>
          <p:nvPr/>
        </p:nvSpPr>
        <p:spPr bwMode="auto">
          <a:xfrm>
            <a:off x="259678" y="4095265"/>
            <a:ext cx="8690801" cy="825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0" kern="1200" spc="300">
                <a:solidFill>
                  <a:schemeClr val="bg1"/>
                </a:solidFill>
                <a:latin typeface="+mj-lt"/>
                <a:ea typeface="Verdana" pitchFamily="34" charset="0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B0099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B0099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B0099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B0099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7030A0"/>
                </a:solidFill>
                <a:latin typeface="Calibri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7030A0"/>
                </a:solidFill>
                <a:latin typeface="Calibri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7030A0"/>
                </a:solidFill>
                <a:latin typeface="Calibri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7030A0"/>
                </a:solidFill>
                <a:latin typeface="Calibri" pitchFamily="34" charset="0"/>
              </a:defRPr>
            </a:lvl9pPr>
          </a:lstStyle>
          <a:p>
            <a:r>
              <a:rPr lang="en-US" spc="370" dirty="0" smtClean="0"/>
              <a:t>Yahoo’s </a:t>
            </a:r>
            <a:r>
              <a:rPr lang="en-US" spc="370" dirty="0" err="1" smtClean="0"/>
              <a:t>Webscope</a:t>
            </a:r>
            <a:r>
              <a:rPr lang="en-US" sz="1400" kern="200" spc="100" baseline="74000" dirty="0" err="1" smtClean="0"/>
              <a:t>TM</a:t>
            </a:r>
            <a:r>
              <a:rPr lang="en-US" spc="370" dirty="0" smtClean="0"/>
              <a:t> Data Sharing Program</a:t>
            </a:r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674333" y="5220093"/>
            <a:ext cx="8258530" cy="452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spcBef>
                <a:spcPts val="0"/>
              </a:spcBef>
              <a:spcAft>
                <a:spcPts val="600"/>
              </a:spcAft>
              <a:buClrTx/>
              <a:buFont typeface="Wingdings" pitchFamily="2" charset="2"/>
              <a:buNone/>
              <a:defRPr lang="en-US" sz="1100" b="0" kern="1200" spc="300" dirty="0">
                <a:solidFill>
                  <a:schemeClr val="bg1"/>
                </a:solidFill>
                <a:latin typeface="+mj-lt"/>
                <a:ea typeface="Verdana" pitchFamily="34" charset="0"/>
                <a:cs typeface="Arial" pitchFamily="34" charset="0"/>
              </a:defRPr>
            </a:lvl1pPr>
            <a:lvl2pPr marL="457200" indent="-223838" algn="l" rtl="0" eaLnBrk="1" fontAlgn="base" hangingPunct="1">
              <a:spcBef>
                <a:spcPts val="0"/>
              </a:spcBef>
              <a:spcAft>
                <a:spcPts val="600"/>
              </a:spcAft>
              <a:buClrTx/>
              <a:buSzPct val="80000"/>
              <a:buFont typeface="Calibri" pitchFamily="34" charset="0"/>
              <a:buChar char="›"/>
              <a:defRPr sz="16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690563" indent="-233363" algn="l" rtl="0" eaLnBrk="1" fontAlgn="base" hangingPunct="1">
              <a:spcBef>
                <a:spcPts val="0"/>
              </a:spcBef>
              <a:spcAft>
                <a:spcPts val="600"/>
              </a:spcAft>
              <a:buClrTx/>
              <a:buFont typeface="Arial" pitchFamily="34" charset="0"/>
              <a:buChar char="•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854075" indent="-163513" algn="l" rtl="0" eaLnBrk="1" fontAlgn="base" hangingPunct="1">
              <a:spcBef>
                <a:spcPts val="0"/>
              </a:spcBef>
              <a:spcAft>
                <a:spcPts val="600"/>
              </a:spcAft>
              <a:buClrTx/>
              <a:buFont typeface="Calibri" pitchFamily="34" charset="0"/>
              <a:buChar char="–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1025525" indent="-171450" algn="l" rtl="0" eaLnBrk="1" fontAlgn="base" hangingPunct="1">
              <a:spcBef>
                <a:spcPts val="0"/>
              </a:spcBef>
              <a:spcAft>
                <a:spcPts val="600"/>
              </a:spcAft>
              <a:buClrTx/>
              <a:buFont typeface="Wingdings" pitchFamily="2" charset="2"/>
              <a:buChar char="§"/>
              <a:defRPr sz="11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/>
              <a:t>Ron Brachman, Chief Scientist and Head, Yahoo Labs</a:t>
            </a:r>
          </a:p>
          <a:p>
            <a:r>
              <a:rPr lang="en-US" dirty="0" smtClean="0"/>
              <a:t>April 11, 2014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06414" y="6198776"/>
            <a:ext cx="3975802" cy="48320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rmAutofit/>
          </a:bodyPr>
          <a:lstStyle/>
          <a:p>
            <a:r>
              <a:rPr lang="en-US" sz="1600" dirty="0" smtClean="0"/>
              <a:t>© Yahoo, Inc.</a:t>
            </a:r>
            <a:endParaRPr lang="en-US" sz="16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339" y="1279917"/>
            <a:ext cx="8521065" cy="1083309"/>
          </a:xfrm>
        </p:spPr>
        <p:txBody>
          <a:bodyPr/>
          <a:lstStyle/>
          <a:p>
            <a:r>
              <a:rPr lang="en-US" b="1" dirty="0" smtClean="0"/>
              <a:t>Image Data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9921478-9A63-450E-8942-C240FE31B1C1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8"/>
          </p:nvPr>
        </p:nvSpPr>
        <p:spPr>
          <a:xfrm>
            <a:off x="374428" y="2080060"/>
            <a:ext cx="8301990" cy="1647897"/>
          </a:xfrm>
        </p:spPr>
        <p:txBody>
          <a:bodyPr>
            <a:noAutofit/>
          </a:bodyPr>
          <a:lstStyle/>
          <a:p>
            <a:r>
              <a:rPr lang="en-US" dirty="0" smtClean="0"/>
              <a:t>This type of data can be used to analyze images and tags and is useful for image processing research.</a:t>
            </a:r>
          </a:p>
          <a:p>
            <a:r>
              <a:rPr lang="en-US" dirty="0" smtClean="0"/>
              <a:t>Example:  I2 - Yahoo Shopping Shoes Image Content, 131MB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This dataset helps academic machine learning and computer vision researchers come up with more accurate object recognition algorithms.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339" y="1070057"/>
            <a:ext cx="8521065" cy="1083309"/>
          </a:xfrm>
        </p:spPr>
        <p:txBody>
          <a:bodyPr/>
          <a:lstStyle/>
          <a:p>
            <a:r>
              <a:rPr lang="en-US" b="1" dirty="0" smtClean="0"/>
              <a:t>Big Data: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9921478-9A63-450E-8942-C240FE31B1C1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8"/>
          </p:nvPr>
        </p:nvSpPr>
        <p:spPr>
          <a:xfrm>
            <a:off x="374428" y="1705310"/>
            <a:ext cx="8301990" cy="1647897"/>
          </a:xfrm>
        </p:spPr>
        <p:txBody>
          <a:bodyPr>
            <a:noAutofit/>
          </a:bodyPr>
          <a:lstStyle/>
          <a:p>
            <a:r>
              <a:rPr lang="en-US" dirty="0" smtClean="0"/>
              <a:t>The 3 largest Webscope datasets are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L19 - Yahoo News extracted metadata: noun phrases and their context, version 1.0 (206 GB)(Hosted on AWS) 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L20 - Yahoo Answers browsing behavior, version 1.0 (166 GB) (Hosted on AWS)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L11 - HTML Forms Extracted from Publicly Available </a:t>
            </a:r>
            <a:r>
              <a:rPr lang="en-US" sz="2000" dirty="0" err="1" smtClean="0"/>
              <a:t>Webpages</a:t>
            </a:r>
            <a:r>
              <a:rPr lang="en-US" sz="2000" dirty="0" smtClean="0"/>
              <a:t>, version 1.0 (133GB) (Hosted on AWS)</a:t>
            </a:r>
          </a:p>
          <a:p>
            <a:pPr lvl="1">
              <a:buFont typeface="Wingdings" pitchFamily="2" charset="2"/>
              <a:buChar char="§"/>
            </a:pPr>
            <a:endParaRPr lang="en-US" dirty="0" smtClean="0"/>
          </a:p>
          <a:p>
            <a:pPr lvl="1">
              <a:buFont typeface="Wingdings" pitchFamily="2" charset="2"/>
              <a:buChar char="§"/>
            </a:pPr>
            <a:endParaRPr lang="en-US" dirty="0" smtClean="0"/>
          </a:p>
          <a:p>
            <a:pPr lvl="1">
              <a:buFont typeface="Wingdings" pitchFamily="2" charset="2"/>
              <a:buChar char="§"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>
              <a:buNone/>
            </a:pPr>
            <a:endParaRPr lang="en-US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339" y="905167"/>
            <a:ext cx="8521065" cy="1083309"/>
          </a:xfrm>
        </p:spPr>
        <p:txBody>
          <a:bodyPr/>
          <a:lstStyle/>
          <a:p>
            <a:r>
              <a:rPr lang="en-US" b="1" dirty="0" smtClean="0"/>
              <a:t>Distribution channels: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9921478-9A63-450E-8942-C240FE31B1C1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8"/>
          </p:nvPr>
        </p:nvSpPr>
        <p:spPr>
          <a:xfrm>
            <a:off x="374428" y="1480460"/>
            <a:ext cx="8301990" cy="1647897"/>
          </a:xfrm>
        </p:spPr>
        <p:txBody>
          <a:bodyPr>
            <a:noAutofit/>
          </a:bodyPr>
          <a:lstStyle/>
          <a:p>
            <a:r>
              <a:rPr lang="en-US" dirty="0" smtClean="0"/>
              <a:t>Webscope datasets range in size from 2.3K to 206 </a:t>
            </a:r>
            <a:r>
              <a:rPr lang="en-US" dirty="0" err="1" smtClean="0"/>
              <a:t>Gbytes</a:t>
            </a:r>
            <a:endParaRPr lang="en-US" dirty="0" smtClean="0"/>
          </a:p>
          <a:p>
            <a:r>
              <a:rPr lang="en-US" dirty="0" smtClean="0"/>
              <a:t>Datasets as large as 102MB are hosted on Yahoo servers and the data is delivered by download link</a:t>
            </a:r>
          </a:p>
          <a:p>
            <a:r>
              <a:rPr lang="en-US" dirty="0" smtClean="0"/>
              <a:t>Datasets larger than 102MB are hosted on Amazon Web Services (AWS) cloud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Requestors need to provide their AWS canonical id#, when requesting the data (prompted on the Webscope request form)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Yahoo provides the instructions to download from AWS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No cost to requestors to download datasets from AWS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Can download the data from AWS and/or work with the data in AWS cloud without downloading to local machines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AWS can host datasets as large as 5 terabytes, for future needs of large Webscope datasets</a:t>
            </a:r>
          </a:p>
          <a:p>
            <a:pPr lvl="1">
              <a:buFont typeface="Wingdings" pitchFamily="2" charset="2"/>
              <a:buChar char="§"/>
            </a:pPr>
            <a:endParaRPr lang="en-US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3"/>
          <p:cNvSpPr>
            <a:spLocks noGrp="1"/>
          </p:cNvSpPr>
          <p:nvPr>
            <p:ph type="title"/>
          </p:nvPr>
        </p:nvSpPr>
        <p:spPr>
          <a:xfrm>
            <a:off x="88909" y="224852"/>
            <a:ext cx="8521065" cy="1083309"/>
          </a:xfrm>
        </p:spPr>
        <p:txBody>
          <a:bodyPr numCol="1" anchor="b"/>
          <a:lstStyle/>
          <a:p>
            <a:r>
              <a:rPr lang="en-US" dirty="0" smtClean="0"/>
              <a:t>What people are saying about Webscope…..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>
          <a:prstGeom prst="rect">
            <a:avLst/>
          </a:prstGeom>
        </p:spPr>
        <p:txBody>
          <a:bodyPr/>
          <a:lstStyle/>
          <a:p>
            <a:fld id="{99921478-9A63-450E-8942-C240FE31B1C1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6390" name="Text Box 7"/>
          <p:cNvSpPr txBox="1">
            <a:spLocks noChangeArrowheads="1"/>
          </p:cNvSpPr>
          <p:nvPr/>
        </p:nvSpPr>
        <p:spPr bwMode="auto">
          <a:xfrm>
            <a:off x="88909" y="4643439"/>
            <a:ext cx="13446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026" name="Picture 2" descr="27597810-D4F7-4563-99DE-CFAE3295CF8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8224" y="1373615"/>
            <a:ext cx="4540884" cy="1847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44C18795-E664-41A7-BF4B-3CB29F70F94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959" y="1467917"/>
            <a:ext cx="4454245" cy="17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AD3A8D7C-9AB1-4C19-9ACA-673DA73EA8B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047344"/>
            <a:ext cx="4841443" cy="1993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8426111F-1477-4E03-84AF-5E332E78664C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78423" y="4231836"/>
            <a:ext cx="4865577" cy="1708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87255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Here’s how to access the data:</a:t>
            </a:r>
            <a:br>
              <a:rPr lang="en-US" dirty="0" smtClean="0"/>
            </a:br>
            <a:r>
              <a:rPr lang="en-US" dirty="0" smtClean="0"/>
              <a:t> 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</a:t>
            </a:r>
            <a:r>
              <a:rPr lang="en-US" sz="3200" b="1" dirty="0" smtClean="0"/>
              <a:t>http://webscope.sandbox.yahoo.com/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/>
              <a:t>P</a:t>
            </a:r>
            <a:r>
              <a:rPr lang="en-US" dirty="0" smtClean="0"/>
              <a:t>lease attribute back to Webscope, Yahoo Labs.  We hope to see your published paper on our </a:t>
            </a:r>
            <a:r>
              <a:rPr lang="en-US" dirty="0" err="1" smtClean="0"/>
              <a:t>Webscope</a:t>
            </a:r>
            <a:r>
              <a:rPr lang="en-US" dirty="0" smtClean="0"/>
              <a:t> website.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Enjoy </a:t>
            </a:r>
            <a:r>
              <a:rPr lang="en-US" dirty="0"/>
              <a:t>the </a:t>
            </a:r>
            <a:r>
              <a:rPr lang="en-US" dirty="0" smtClean="0"/>
              <a:t>data</a:t>
            </a:r>
            <a:r>
              <a:rPr lang="en-US" dirty="0"/>
              <a:t>!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>
          <a:prstGeom prst="rect">
            <a:avLst/>
          </a:prstGeom>
        </p:spPr>
        <p:txBody>
          <a:bodyPr/>
          <a:lstStyle/>
          <a:p>
            <a:fld id="{99921478-9A63-450E-8942-C240FE31B1C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332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9921478-9A63-450E-8942-C240FE31B1C1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8"/>
          </p:nvPr>
        </p:nvSpPr>
        <p:spPr>
          <a:xfrm>
            <a:off x="516573" y="1515031"/>
            <a:ext cx="8301990" cy="4323080"/>
          </a:xfrm>
        </p:spPr>
        <p:txBody>
          <a:bodyPr>
            <a:normAutofit/>
          </a:bodyPr>
          <a:lstStyle/>
          <a:p>
            <a:r>
              <a:rPr lang="en-US" dirty="0" smtClean="0"/>
              <a:t>A reference library of interesting and scientifically useful datasets </a:t>
            </a:r>
          </a:p>
          <a:p>
            <a:r>
              <a:rPr lang="en-US" dirty="0" smtClean="0"/>
              <a:t>Available globally for non-commercial use by academics and scientists at research labs affiliated with an accredited university</a:t>
            </a:r>
          </a:p>
          <a:p>
            <a:pPr marL="233363" lvl="1" indent="-233363">
              <a:buSzTx/>
              <a:buFont typeface="Wingdings" pitchFamily="2" charset="2"/>
              <a:buChar char="§"/>
            </a:pPr>
            <a:r>
              <a:rPr lang="en-US" sz="2000" dirty="0" smtClean="0"/>
              <a:t>Reviewed to conform to Yahoo’s data protection standards</a:t>
            </a:r>
          </a:p>
          <a:p>
            <a:pPr marL="466726" lvl="2">
              <a:buFont typeface="Wingdings" pitchFamily="2" charset="2"/>
              <a:buChar char="§"/>
            </a:pPr>
            <a:r>
              <a:rPr lang="en-US" sz="1800" dirty="0" smtClean="0"/>
              <a:t>Data Review Committee ensures strict user privacy controls are in place</a:t>
            </a:r>
          </a:p>
          <a:p>
            <a:pPr marL="466726" lvl="2">
              <a:buFont typeface="Wingdings" pitchFamily="2" charset="2"/>
              <a:buChar char="§"/>
            </a:pPr>
            <a:r>
              <a:rPr lang="en-US" sz="1800" dirty="0" smtClean="0"/>
              <a:t>Data is </a:t>
            </a:r>
            <a:r>
              <a:rPr lang="en-US" sz="1800" dirty="0" err="1" smtClean="0"/>
              <a:t>anonymized</a:t>
            </a:r>
            <a:r>
              <a:rPr lang="en-US" sz="1800" dirty="0" smtClean="0"/>
              <a:t> by utilizing a </a:t>
            </a:r>
            <a:r>
              <a:rPr lang="en-US" sz="1800" dirty="0" err="1" smtClean="0"/>
              <a:t>permuter</a:t>
            </a:r>
            <a:r>
              <a:rPr lang="en-US" sz="1800" dirty="0" smtClean="0"/>
              <a:t> code</a:t>
            </a:r>
          </a:p>
        </p:txBody>
      </p:sp>
      <p:pic>
        <p:nvPicPr>
          <p:cNvPr id="16386" name="Picture 2" descr="https://lh6.googleusercontent.com/OaQL1NqoI3sI7SEjQULJn65oPy4sTkCNslxVqbnYLl62cdEYXls8nbQOr8TzrXOMShJVLxIFSVJTxvWAHrk6o-y4ScMqICFnuhh35aEfXPmTqC3qM7OXd32X6FWQfA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849452" y="14141"/>
            <a:ext cx="5372100" cy="14859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5" name="Group 14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4271578"/>
              </p:ext>
            </p:extLst>
          </p:nvPr>
        </p:nvGraphicFramePr>
        <p:xfrm>
          <a:off x="374429" y="3674624"/>
          <a:ext cx="8259906" cy="27761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69096"/>
                <a:gridCol w="4090810"/>
              </a:tblGrid>
              <a:tr h="462662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Statistics</a:t>
                      </a:r>
                    </a:p>
                  </a:txBody>
                  <a:tcPr marL="92394" marR="92394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2394" marR="92394" anchor="ctr" horzOverflow="overflow"/>
                </a:tc>
              </a:tr>
              <a:tr h="402346">
                <a:tc>
                  <a:txBody>
                    <a:bodyPr/>
                    <a:lstStyle/>
                    <a:p>
                      <a:pPr lvl="0" algn="l"/>
                      <a:r>
                        <a:rPr lang="en-US" sz="1800" dirty="0" smtClean="0"/>
                        <a:t># of datasets </a:t>
                      </a:r>
                      <a:endParaRPr lang="en-US" sz="1800" dirty="0"/>
                    </a:p>
                  </a:txBody>
                  <a:tcPr marL="92394" marR="92394" anchor="ctr" horzOverflow="overflow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50</a:t>
                      </a:r>
                    </a:p>
                  </a:txBody>
                  <a:tcPr marL="92394" marR="92394" anchor="ctr" horzOverflow="overflow"/>
                </a:tc>
              </a:tr>
              <a:tr h="704105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/>
                        <a:t># of datasets downloaded (since 2006)</a:t>
                      </a:r>
                    </a:p>
                  </a:txBody>
                  <a:tcPr marL="92394" marR="9239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6,368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2394" marR="92394" anchor="ctr" horzOverflow="overflow"/>
                </a:tc>
              </a:tr>
              <a:tr h="402346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# of academics </a:t>
                      </a:r>
                      <a:endParaRPr lang="en-US" sz="1800" dirty="0"/>
                    </a:p>
                  </a:txBody>
                  <a:tcPr marL="92394" marR="92394" anchor="ctr" horzOverflow="overflow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3,962</a:t>
                      </a:r>
                    </a:p>
                  </a:txBody>
                  <a:tcPr marL="92394" marR="92394" anchor="ctr" horzOverflow="overflow"/>
                </a:tc>
              </a:tr>
              <a:tr h="402346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# of universities</a:t>
                      </a:r>
                    </a:p>
                  </a:txBody>
                  <a:tcPr marL="92394" marR="9239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1,411</a:t>
                      </a:r>
                    </a:p>
                  </a:txBody>
                  <a:tcPr marL="92394" marR="92394" anchor="ctr" horzOverflow="overflow"/>
                </a:tc>
              </a:tr>
              <a:tr h="402346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# of countries</a:t>
                      </a:r>
                    </a:p>
                  </a:txBody>
                  <a:tcPr marL="92394" marR="9239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96</a:t>
                      </a:r>
                    </a:p>
                  </a:txBody>
                  <a:tcPr marL="92394" marR="92394" anchor="ctr"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5"/>
          </p:nvPr>
        </p:nvSpPr>
        <p:spPr>
          <a:prstGeom prst="rect">
            <a:avLst/>
          </a:prstGeom>
        </p:spPr>
        <p:txBody>
          <a:bodyPr/>
          <a:lstStyle/>
          <a:p>
            <a:fld id="{99921478-9A63-450E-8942-C240FE31B1C1}" type="slidenum">
              <a:rPr lang="en-US" smtClean="0"/>
              <a:pPr/>
              <a:t>3</a:t>
            </a:fld>
            <a:endParaRPr lang="en-US"/>
          </a:p>
        </p:txBody>
      </p:sp>
      <p:graphicFrame>
        <p:nvGraphicFramePr>
          <p:cNvPr id="7" name="Group 14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4573965"/>
              </p:ext>
            </p:extLst>
          </p:nvPr>
        </p:nvGraphicFramePr>
        <p:xfrm>
          <a:off x="178597" y="201478"/>
          <a:ext cx="4506063" cy="61779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6063"/>
              </a:tblGrid>
              <a:tr h="5659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Categories of Data</a:t>
                      </a:r>
                    </a:p>
                  </a:txBody>
                  <a:tcPr marL="92394" marR="92394" anchor="ctr" horzOverflow="overflow"/>
                </a:tc>
              </a:tr>
              <a:tr h="6054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Language and Content</a:t>
                      </a:r>
                    </a:p>
                  </a:txBody>
                  <a:tcPr marL="92394" marR="92394" anchor="ctr" horzOverflow="overflow"/>
                </a:tc>
              </a:tr>
              <a:tr h="77879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Graph and Social Data 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aseline="0" dirty="0" smtClean="0"/>
                    </a:p>
                  </a:txBody>
                  <a:tcPr marL="92394" marR="92394" anchor="ctr" horzOverflow="overflow"/>
                </a:tc>
              </a:tr>
              <a:tr h="1112558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/>
                        <a:t>Ratings, Recommendation and Classification Data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 marL="92394" marR="92394" anchor="ctr" horzOverflow="overflow"/>
                </a:tc>
              </a:tr>
              <a:tr h="7787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Advertising and Market Data</a:t>
                      </a:r>
                    </a:p>
                    <a:p>
                      <a:endParaRPr lang="en-US" sz="1800" dirty="0" smtClean="0"/>
                    </a:p>
                  </a:txBody>
                  <a:tcPr marL="92394" marR="92394" anchor="ctr" horzOverflow="overflow"/>
                </a:tc>
              </a:tr>
              <a:tr h="77879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Competition Data</a:t>
                      </a:r>
                    </a:p>
                    <a:p>
                      <a:endParaRPr lang="en-US" sz="1800" dirty="0" smtClean="0"/>
                    </a:p>
                  </a:txBody>
                  <a:tcPr marL="92394" marR="92394" anchor="ctr" horzOverflow="overflow"/>
                </a:tc>
              </a:tr>
              <a:tr h="7787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Computing Systems Data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endParaRPr lang="en-US" sz="1800" dirty="0" smtClean="0"/>
                    </a:p>
                  </a:txBody>
                  <a:tcPr marL="92394" marR="92394" anchor="ctr" horzOverflow="overflow"/>
                </a:tc>
              </a:tr>
              <a:tr h="77879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Image Data</a:t>
                      </a:r>
                    </a:p>
                    <a:p>
                      <a:endParaRPr lang="en-US" sz="1800" dirty="0" smtClean="0"/>
                    </a:p>
                  </a:txBody>
                  <a:tcPr marL="92394" marR="92394" anchor="ctr" horzOverflow="overflow"/>
                </a:tc>
              </a:tr>
            </a:tbl>
          </a:graphicData>
        </a:graphic>
      </p:graphicFrame>
      <p:graphicFrame>
        <p:nvGraphicFramePr>
          <p:cNvPr id="6" name="Object 2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172915087"/>
              </p:ext>
            </p:extLst>
          </p:nvPr>
        </p:nvGraphicFramePr>
        <p:xfrm>
          <a:off x="4684661" y="16874"/>
          <a:ext cx="4280740" cy="4935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 Placeholder 8"/>
          <p:cNvSpPr>
            <a:spLocks noGrp="1"/>
          </p:cNvSpPr>
          <p:nvPr>
            <p:ph sz="half" idx="4294967295"/>
          </p:nvPr>
        </p:nvSpPr>
        <p:spPr>
          <a:xfrm>
            <a:off x="4865825" y="4802430"/>
            <a:ext cx="4099576" cy="1792214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50 Webscope datasets available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New datasets are continuously being added by Yahoo Labs scientists</a:t>
            </a:r>
          </a:p>
          <a:p>
            <a:pPr marL="233363" lvl="1" indent="-233363">
              <a:buSzTx/>
              <a:buFont typeface="Arial" pitchFamily="34" charset="0"/>
              <a:buChar char="•"/>
            </a:pPr>
            <a:r>
              <a:rPr lang="en-US" sz="2000" dirty="0" smtClean="0"/>
              <a:t>Publications attributed to Webscope datasets are listed on the website</a:t>
            </a:r>
          </a:p>
          <a:p>
            <a:pPr>
              <a:buNone/>
            </a:pPr>
            <a:endParaRPr lang="en-US" dirty="0" smtClean="0"/>
          </a:p>
          <a:p>
            <a:pPr marL="233362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06037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339" y="462587"/>
            <a:ext cx="8521065" cy="1083309"/>
          </a:xfrm>
        </p:spPr>
        <p:txBody>
          <a:bodyPr anchor="b"/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Language and Content Data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9921478-9A63-450E-8942-C240FE31B1C1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8"/>
          </p:nvPr>
        </p:nvSpPr>
        <p:spPr>
          <a:xfrm>
            <a:off x="287339" y="1922278"/>
            <a:ext cx="8464029" cy="2652232"/>
          </a:xfrm>
        </p:spPr>
        <p:txBody>
          <a:bodyPr>
            <a:normAutofit lnSpcReduction="10000"/>
          </a:bodyPr>
          <a:lstStyle/>
          <a:p>
            <a:r>
              <a:rPr lang="en-US" sz="2200" dirty="0" smtClean="0"/>
              <a:t>Can be utilized to research information retrieval and natural language processing algorithms. </a:t>
            </a:r>
          </a:p>
          <a:p>
            <a:r>
              <a:rPr lang="en-US" sz="2200" dirty="0" smtClean="0"/>
              <a:t>9 of the 21 datasets created from Yahoo Answers</a:t>
            </a:r>
          </a:p>
          <a:p>
            <a:r>
              <a:rPr lang="en-US" sz="2200" dirty="0" smtClean="0"/>
              <a:t>Example:  L16 - Yahoo Answers Query to Questions, 1.5MB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This dataset may be used by researchers to validate algorithms to predict searcher satisfaction with existing community-based answers. It may also enable researchers to validate algorithms to predict query clarity and query-question match</a:t>
            </a:r>
            <a:r>
              <a:rPr lang="en-US" sz="1800" dirty="0" smtClean="0"/>
              <a:t>.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9921478-9A63-450E-8942-C240FE31B1C1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230303" y="1497011"/>
            <a:ext cx="8521065" cy="1083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Graph and</a:t>
            </a:r>
            <a:r>
              <a:rPr kumimoji="0" lang="en-US" sz="2500" b="1" i="0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Social Data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287338" y="2212731"/>
            <a:ext cx="8521065" cy="2616888"/>
          </a:xfrm>
          <a:prstGeom prst="rect">
            <a:avLst/>
          </a:prstGeom>
        </p:spPr>
        <p:txBody>
          <a:bodyPr vert="horz" lIns="0" tIns="0" rIns="0" bIns="0" rtlCol="0">
            <a:normAutofit lnSpcReduction="10000"/>
          </a:bodyPr>
          <a:lstStyle/>
          <a:p>
            <a:pPr marL="233363" lvl="0" indent="-233363" fontAlgn="base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000" dirty="0" smtClean="0"/>
              <a:t>Can be utilized to research matrix, graph, clustering, and machine learning algorithms. </a:t>
            </a:r>
          </a:p>
          <a:p>
            <a:pPr marL="233363" lvl="0" indent="-233363" fontAlgn="base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000" dirty="0" smtClean="0"/>
              <a:t>5 of the 8 datasets created from Yahoo Instant Messenger</a:t>
            </a:r>
          </a:p>
          <a:p>
            <a:pPr marL="233363" lvl="0" indent="-233363" fontAlgn="base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000" dirty="0" smtClean="0"/>
              <a:t>Example:  G5 - Yahoo Messenger User Communication Pattern, 32MB </a:t>
            </a:r>
          </a:p>
          <a:p>
            <a:pPr marL="690563" lvl="1" indent="-233363" fontAlgn="base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000" dirty="0" smtClean="0"/>
              <a:t>This dataset may be used by researchers to validate claims on social networking theory and corroborate their assumptions/analysis against a real time social network graph consisting of a small subset of Yahoo Messenger users.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339" y="1623413"/>
            <a:ext cx="8521065" cy="1083309"/>
          </a:xfrm>
        </p:spPr>
        <p:txBody>
          <a:bodyPr anchor="t"/>
          <a:lstStyle/>
          <a:p>
            <a:r>
              <a:rPr lang="en-US" b="1" dirty="0" smtClean="0"/>
              <a:t>Ratings, Recommendation and Classification Data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9921478-9A63-450E-8942-C240FE31B1C1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8"/>
          </p:nvPr>
        </p:nvSpPr>
        <p:spPr>
          <a:xfrm>
            <a:off x="374428" y="2294234"/>
            <a:ext cx="8301990" cy="1647897"/>
          </a:xfrm>
        </p:spPr>
        <p:txBody>
          <a:bodyPr>
            <a:noAutofit/>
          </a:bodyPr>
          <a:lstStyle/>
          <a:p>
            <a:r>
              <a:rPr lang="en-US" dirty="0" smtClean="0"/>
              <a:t>Can be utilized to research collaborative filtering, recommender systems and machine learning algorithms. </a:t>
            </a:r>
          </a:p>
          <a:p>
            <a:r>
              <a:rPr lang="en-US" dirty="0" smtClean="0"/>
              <a:t>Example:  R1-Yahoo Music User Ratings of Musical Artists, 423MB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This dataset may be used by researchers to validate recommender systems or collaborative filtering algorithms. The dataset may serve as a test bed for matrix and graph algorithms including PCA and clustering algorithms</a:t>
            </a:r>
            <a:r>
              <a:rPr lang="en-US" sz="1600" dirty="0" smtClean="0"/>
              <a:t>.</a:t>
            </a:r>
          </a:p>
          <a:p>
            <a:r>
              <a:rPr lang="en-US" dirty="0" smtClean="0"/>
              <a:t>Publications attributing Webscope dataset: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Visualizing head-to-tail affinities in large networks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Finding Similar Music Artists for Recommendation</a:t>
            </a:r>
          </a:p>
          <a:p>
            <a:pPr lvl="1">
              <a:buFont typeface="Wingdings" pitchFamily="2" charset="2"/>
              <a:buChar char="§"/>
            </a:pPr>
            <a:endParaRPr lang="en-US" sz="16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9921478-9A63-450E-8942-C240FE31B1C1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230303" y="1106028"/>
            <a:ext cx="8521065" cy="1083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Advertising</a:t>
            </a:r>
            <a:r>
              <a:rPr kumimoji="0" lang="en-US" sz="2500" b="1" i="0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and Marketing</a:t>
            </a:r>
            <a:r>
              <a:rPr kumimoji="0" 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Data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287339" y="1647683"/>
            <a:ext cx="8301990" cy="164789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233363" lvl="0" indent="-233363" fontAlgn="base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000" dirty="0" smtClean="0"/>
              <a:t>Can be utilized to research behavior and incentives in auctions and markets. </a:t>
            </a:r>
          </a:p>
          <a:p>
            <a:pPr marL="233363" lvl="0" indent="-233363" fontAlgn="base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000" dirty="0" smtClean="0"/>
              <a:t>Example:  A1-Yahoo Search Marketing Advertiser Bidding Data, 81MB</a:t>
            </a:r>
          </a:p>
          <a:p>
            <a:pPr marL="690563" lvl="1" indent="-233363" fontAlgn="base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000" dirty="0" smtClean="0"/>
              <a:t>This dataset may be used by economists or other researchers to investigate the behavior of bidders in this unique real-time auction format.</a:t>
            </a:r>
          </a:p>
          <a:p>
            <a:pPr marL="233363" indent="-233363" fontAlgn="base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000" dirty="0" smtClean="0"/>
              <a:t>Publications attributing to this dataset: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 Strategic Bidder Behavior in Sponsored Search Auctions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 Comparing Different Yahoo Sponsored Search Auctions: A Regression Discontinuity Design Approach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 An Empirical Analysis of Return on Investment Maximization in Sponsored Search Auctions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 Equilibrium Bids in Sponsored Search Auctions: Theory and Evidence </a:t>
            </a:r>
          </a:p>
          <a:p>
            <a:pPr marL="690563" lvl="1" indent="-233363" fontAlgn="base">
              <a:spcAft>
                <a:spcPts val="600"/>
              </a:spcAft>
              <a:buFont typeface="Wingdings" pitchFamily="2" charset="2"/>
              <a:buChar char="§"/>
            </a:pPr>
            <a:endParaRPr lang="en-US" sz="2000" b="1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339" y="1534489"/>
            <a:ext cx="8521065" cy="1083309"/>
          </a:xfrm>
        </p:spPr>
        <p:txBody>
          <a:bodyPr/>
          <a:lstStyle/>
          <a:p>
            <a:r>
              <a:rPr lang="en-US" b="1" dirty="0" smtClean="0"/>
              <a:t>Competition Data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9921478-9A63-450E-8942-C240FE31B1C1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8"/>
          </p:nvPr>
        </p:nvSpPr>
        <p:spPr>
          <a:xfrm>
            <a:off x="374428" y="2281276"/>
            <a:ext cx="8301990" cy="1647897"/>
          </a:xfrm>
        </p:spPr>
        <p:txBody>
          <a:bodyPr>
            <a:noAutofit/>
          </a:bodyPr>
          <a:lstStyle/>
          <a:p>
            <a:r>
              <a:rPr lang="en-US" dirty="0" smtClean="0"/>
              <a:t>These types of datasets were utilized in a competition event with academics and researchers.</a:t>
            </a:r>
          </a:p>
          <a:p>
            <a:r>
              <a:rPr lang="en-US" dirty="0" smtClean="0"/>
              <a:t>Example: C15 - Yahoo Music user ratings of musical tracks, albums, artists and genres, 1.5GB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The novel features of this dataset will make it a subject of active research and a standard in the field of recommender systems. In particular, the dataset is expected to ignite research into algorithms that utilize hierarchical structure annotating the item set.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9921478-9A63-450E-8942-C240FE31B1C1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55353" y="1699994"/>
            <a:ext cx="8521065" cy="1232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5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Computing Systems </a:t>
            </a:r>
            <a:r>
              <a:rPr kumimoji="0" 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Data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302328" y="2448003"/>
            <a:ext cx="8506075" cy="164789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233363" indent="-233363" fontAlgn="base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000" dirty="0" smtClean="0"/>
              <a:t>These types of data can be used to analyze the behavior and performance of different types computer systems architectures, including distributed systems and networks.</a:t>
            </a:r>
          </a:p>
          <a:p>
            <a:pPr marL="233363" lvl="0" indent="-233363" fontAlgn="base">
              <a:spcAft>
                <a:spcPts val="600"/>
              </a:spcAft>
              <a:buFont typeface="Wingdings" pitchFamily="2" charset="2"/>
              <a:buChar char="§"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Example: </a:t>
            </a:r>
            <a:r>
              <a:rPr lang="en-US" sz="2000" dirty="0" smtClean="0"/>
              <a:t>S1-Yahoo Sherpa database platform system measurement, 33K</a:t>
            </a:r>
          </a:p>
          <a:p>
            <a:pPr marL="690563" lvl="1" indent="-233363" fontAlgn="base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000" dirty="0" smtClean="0"/>
              <a:t>This dataset can be used to analyze and simulate the bottlenecks experienced in a real cloud database system under load.</a:t>
            </a:r>
          </a:p>
          <a:p>
            <a:pPr marL="233363" lvl="0" indent="-233363" fontAlgn="base">
              <a:spcAft>
                <a:spcPts val="600"/>
              </a:spcAft>
              <a:buFont typeface="Wingdings" pitchFamily="2" charset="2"/>
              <a:buChar char="§"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Yahoo! 4">
  <a:themeElements>
    <a:clrScheme name="Yahoo 1309 1">
      <a:dk1>
        <a:sysClr val="windowText" lastClr="000000"/>
      </a:dk1>
      <a:lt1>
        <a:sysClr val="window" lastClr="FFFFFF"/>
      </a:lt1>
      <a:dk2>
        <a:srgbClr val="7F7F7F"/>
      </a:dk2>
      <a:lt2>
        <a:srgbClr val="FFFFFF"/>
      </a:lt2>
      <a:accent1>
        <a:srgbClr val="400090"/>
      </a:accent1>
      <a:accent2>
        <a:srgbClr val="0000FF"/>
      </a:accent2>
      <a:accent3>
        <a:srgbClr val="7A00A7"/>
      </a:accent3>
      <a:accent4>
        <a:srgbClr val="7300FF"/>
      </a:accent4>
      <a:accent5>
        <a:srgbClr val="0082FF"/>
      </a:accent5>
      <a:accent6>
        <a:srgbClr val="9600FF"/>
      </a:accent6>
      <a:hlink>
        <a:srgbClr val="400090"/>
      </a:hlink>
      <a:folHlink>
        <a:srgbClr val="7A00A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175">
          <a:solidFill>
            <a:srgbClr val="000000"/>
          </a:solidFill>
        </a:ln>
      </a:spPr>
      <a:bodyPr rtlCol="0" anchor="t">
        <a:normAutofit/>
      </a:bodyPr>
      <a:lstStyle>
        <a:defPPr>
          <a:defRPr sz="1600" dirty="0" err="1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rgbClr val="0000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noFill/>
        </a:ln>
      </a:spPr>
      <a:bodyPr wrap="square" rtlCol="0">
        <a:normAutofit/>
      </a:bodyPr>
      <a:lstStyle>
        <a:defPPr>
          <a:defRPr sz="16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Yahoo!1</Template>
  <TotalTime>5912</TotalTime>
  <Words>948</Words>
  <Application>Microsoft Macintosh PowerPoint</Application>
  <PresentationFormat>On-screen Show (4:3)</PresentationFormat>
  <Paragraphs>111</Paragraphs>
  <Slides>14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Yahoo! 4</vt:lpstr>
      <vt:lpstr>A PowerPoint Presentation</vt:lpstr>
      <vt:lpstr>PowerPoint Presentation</vt:lpstr>
      <vt:lpstr>PowerPoint Presentation</vt:lpstr>
      <vt:lpstr>   Language and Content Data</vt:lpstr>
      <vt:lpstr>PowerPoint Presentation</vt:lpstr>
      <vt:lpstr>Ratings, Recommendation and Classification Data  </vt:lpstr>
      <vt:lpstr>PowerPoint Presentation</vt:lpstr>
      <vt:lpstr>Competition Data  </vt:lpstr>
      <vt:lpstr>PowerPoint Presentation</vt:lpstr>
      <vt:lpstr>Image Data  </vt:lpstr>
      <vt:lpstr>Big Data:  </vt:lpstr>
      <vt:lpstr>Distribution channels:  </vt:lpstr>
      <vt:lpstr>What people are saying about Webscope…..</vt:lpstr>
      <vt:lpstr> Here’s how to access the data:        http://webscope.sandbox.yahoo.com/   Please attribute back to Webscope, Yahoo Labs.  We hope to see your published paper on our Webscope website.  Enjoy the data!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Yahoo! Presentation Template</dc:title>
  <dc:creator>Preferred Customer</dc:creator>
  <cp:lastModifiedBy>Ron Brachman</cp:lastModifiedBy>
  <cp:revision>159</cp:revision>
  <dcterms:created xsi:type="dcterms:W3CDTF">2013-02-14T02:48:35Z</dcterms:created>
  <dcterms:modified xsi:type="dcterms:W3CDTF">2014-04-12T15:16:53Z</dcterms:modified>
</cp:coreProperties>
</file>