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256" r:id="rId2"/>
    <p:sldId id="764" r:id="rId3"/>
    <p:sldId id="790" r:id="rId4"/>
    <p:sldId id="772" r:id="rId5"/>
    <p:sldId id="765" r:id="rId6"/>
    <p:sldId id="776" r:id="rId7"/>
    <p:sldId id="766" r:id="rId8"/>
    <p:sldId id="771" r:id="rId9"/>
    <p:sldId id="763" r:id="rId10"/>
    <p:sldId id="789" r:id="rId11"/>
    <p:sldId id="780" r:id="rId12"/>
    <p:sldId id="732" r:id="rId13"/>
    <p:sldId id="733" r:id="rId14"/>
    <p:sldId id="734" r:id="rId15"/>
    <p:sldId id="735" r:id="rId16"/>
    <p:sldId id="736" r:id="rId17"/>
    <p:sldId id="788" r:id="rId18"/>
    <p:sldId id="737" r:id="rId19"/>
    <p:sldId id="779" r:id="rId20"/>
    <p:sldId id="782" r:id="rId21"/>
    <p:sldId id="783" r:id="rId22"/>
    <p:sldId id="787" r:id="rId23"/>
    <p:sldId id="738" r:id="rId24"/>
    <p:sldId id="739" r:id="rId25"/>
    <p:sldId id="740" r:id="rId26"/>
    <p:sldId id="742" r:id="rId27"/>
    <p:sldId id="743" r:id="rId28"/>
    <p:sldId id="744" r:id="rId29"/>
    <p:sldId id="745" r:id="rId30"/>
    <p:sldId id="746" r:id="rId31"/>
    <p:sldId id="747" r:id="rId32"/>
    <p:sldId id="748" r:id="rId33"/>
    <p:sldId id="751" r:id="rId34"/>
    <p:sldId id="752" r:id="rId35"/>
    <p:sldId id="705" r:id="rId36"/>
    <p:sldId id="592" r:id="rId37"/>
    <p:sldId id="786" r:id="rId38"/>
    <p:sldId id="784" r:id="rId39"/>
    <p:sldId id="785" r:id="rId40"/>
  </p:sldIdLst>
  <p:sldSz cx="9144000" cy="6858000" type="screen4x3"/>
  <p:notesSz cx="6858000" cy="9144000"/>
  <p:defaultTextStyle>
    <a:defPPr>
      <a:defRPr lang="en-US"/>
    </a:defPPr>
    <a:lvl1pPr algn="l" defTabSz="457118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118" algn="l" defTabSz="457118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237" algn="l" defTabSz="457118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354" algn="l" defTabSz="457118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474" algn="l" defTabSz="457118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5593" algn="l" defTabSz="457118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2712" algn="l" defTabSz="457118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199830" algn="l" defTabSz="457118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6948" algn="l" defTabSz="457118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7B5E4"/>
    <a:srgbClr val="D7C896"/>
    <a:srgbClr val="39275B"/>
    <a:srgbClr val="C79900"/>
    <a:srgbClr val="F4F4F4"/>
    <a:srgbClr val="D7A900"/>
    <a:srgbClr val="3B18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160" autoAdjust="0"/>
  </p:normalViewPr>
  <p:slideViewPr>
    <p:cSldViewPr snapToObjects="1">
      <p:cViewPr>
        <p:scale>
          <a:sx n="95" d="100"/>
          <a:sy n="95" d="100"/>
        </p:scale>
        <p:origin x="-1928" y="-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heme" Target="theme/theme1.xml"/><Relationship Id="rId47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notesMaster" Target="notesMasters/notesMaster1.xml"/><Relationship Id="rId42" Type="http://schemas.openxmlformats.org/officeDocument/2006/relationships/handoutMaster" Target="handoutMasters/handoutMaster1.xml"/><Relationship Id="rId43" Type="http://schemas.openxmlformats.org/officeDocument/2006/relationships/printerSettings" Target="printerSettings/printerSettings1.bin"/><Relationship Id="rId44" Type="http://schemas.openxmlformats.org/officeDocument/2006/relationships/presProps" Target="presProps.xml"/><Relationship Id="rId4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549045353499678"/>
          <c:y val="0.0557251908396947"/>
          <c:w val="0.932161822450294"/>
          <c:h val="0.847532006972411"/>
        </c:manualLayout>
      </c:layout>
      <c:lineChart>
        <c:grouping val="standard"/>
        <c:varyColors val="0"/>
        <c:ser>
          <c:idx val="0"/>
          <c:order val="0"/>
          <c:tx>
            <c:strRef>
              <c:f>[Workbook1]Sheet1!$A$1</c:f>
              <c:strCache>
                <c:ptCount val="1"/>
                <c:pt idx="0">
                  <c:v>watched</c:v>
                </c:pt>
              </c:strCache>
            </c:strRef>
          </c:tx>
          <c:marker>
            <c:symbol val="none"/>
          </c:marker>
          <c:val>
            <c:numRef>
              <c:f>[Workbook1]Sheet1!$A$2:$A$97</c:f>
              <c:numCache>
                <c:formatCode>General</c:formatCode>
                <c:ptCount val="96"/>
                <c:pt idx="0">
                  <c:v>45714.0</c:v>
                </c:pt>
                <c:pt idx="1">
                  <c:v>44013.0</c:v>
                </c:pt>
                <c:pt idx="2">
                  <c:v>41992.0</c:v>
                </c:pt>
                <c:pt idx="3">
                  <c:v>41560.0</c:v>
                </c:pt>
                <c:pt idx="4">
                  <c:v>39043.0</c:v>
                </c:pt>
                <c:pt idx="5">
                  <c:v>38983.0</c:v>
                </c:pt>
                <c:pt idx="6">
                  <c:v>38635.0</c:v>
                </c:pt>
                <c:pt idx="7">
                  <c:v>38518.0</c:v>
                </c:pt>
                <c:pt idx="8">
                  <c:v>36272.0</c:v>
                </c:pt>
                <c:pt idx="9">
                  <c:v>35757.0</c:v>
                </c:pt>
                <c:pt idx="10">
                  <c:v>32012.0</c:v>
                </c:pt>
                <c:pt idx="11">
                  <c:v>29933.0</c:v>
                </c:pt>
                <c:pt idx="12">
                  <c:v>29201.0</c:v>
                </c:pt>
                <c:pt idx="13">
                  <c:v>28395.0</c:v>
                </c:pt>
                <c:pt idx="14">
                  <c:v>27725.0</c:v>
                </c:pt>
                <c:pt idx="15">
                  <c:v>27655.0</c:v>
                </c:pt>
                <c:pt idx="16">
                  <c:v>26993.0</c:v>
                </c:pt>
                <c:pt idx="17">
                  <c:v>26614.0</c:v>
                </c:pt>
                <c:pt idx="18">
                  <c:v>26279.0</c:v>
                </c:pt>
                <c:pt idx="19">
                  <c:v>25952.0</c:v>
                </c:pt>
                <c:pt idx="20">
                  <c:v>25371.0</c:v>
                </c:pt>
                <c:pt idx="21">
                  <c:v>25191.0</c:v>
                </c:pt>
                <c:pt idx="22">
                  <c:v>25019.0</c:v>
                </c:pt>
                <c:pt idx="23">
                  <c:v>24766.0</c:v>
                </c:pt>
                <c:pt idx="24">
                  <c:v>24055.0</c:v>
                </c:pt>
                <c:pt idx="25">
                  <c:v>23739.0</c:v>
                </c:pt>
                <c:pt idx="26">
                  <c:v>23379.0</c:v>
                </c:pt>
                <c:pt idx="27">
                  <c:v>22969.0</c:v>
                </c:pt>
                <c:pt idx="28">
                  <c:v>22651.0</c:v>
                </c:pt>
                <c:pt idx="29">
                  <c:v>22306.0</c:v>
                </c:pt>
                <c:pt idx="30">
                  <c:v>22289.0</c:v>
                </c:pt>
                <c:pt idx="31">
                  <c:v>22000.0</c:v>
                </c:pt>
                <c:pt idx="32">
                  <c:v>21740.0</c:v>
                </c:pt>
                <c:pt idx="33">
                  <c:v>20834.0</c:v>
                </c:pt>
                <c:pt idx="34">
                  <c:v>20017.0</c:v>
                </c:pt>
                <c:pt idx="35">
                  <c:v>19359.0</c:v>
                </c:pt>
                <c:pt idx="36">
                  <c:v>19340.0</c:v>
                </c:pt>
                <c:pt idx="37">
                  <c:v>18923.0</c:v>
                </c:pt>
                <c:pt idx="38">
                  <c:v>18767.0</c:v>
                </c:pt>
                <c:pt idx="39">
                  <c:v>18671.0</c:v>
                </c:pt>
                <c:pt idx="40">
                  <c:v>18488.0</c:v>
                </c:pt>
                <c:pt idx="41">
                  <c:v>18257.0</c:v>
                </c:pt>
                <c:pt idx="42">
                  <c:v>18250.0</c:v>
                </c:pt>
                <c:pt idx="43">
                  <c:v>18084.0</c:v>
                </c:pt>
                <c:pt idx="44">
                  <c:v>17965.0</c:v>
                </c:pt>
                <c:pt idx="45">
                  <c:v>17628.0</c:v>
                </c:pt>
                <c:pt idx="46">
                  <c:v>17542.0</c:v>
                </c:pt>
                <c:pt idx="47">
                  <c:v>17493.0</c:v>
                </c:pt>
                <c:pt idx="48">
                  <c:v>17403.0</c:v>
                </c:pt>
                <c:pt idx="49">
                  <c:v>17352.0</c:v>
                </c:pt>
                <c:pt idx="50">
                  <c:v>17303.0</c:v>
                </c:pt>
                <c:pt idx="51">
                  <c:v>17282.0</c:v>
                </c:pt>
                <c:pt idx="52">
                  <c:v>16942.0</c:v>
                </c:pt>
                <c:pt idx="53">
                  <c:v>16661.0</c:v>
                </c:pt>
                <c:pt idx="54">
                  <c:v>16363.0</c:v>
                </c:pt>
                <c:pt idx="55">
                  <c:v>16128.0</c:v>
                </c:pt>
                <c:pt idx="56">
                  <c:v>16102.0</c:v>
                </c:pt>
                <c:pt idx="57">
                  <c:v>15913.0</c:v>
                </c:pt>
                <c:pt idx="58">
                  <c:v>15803.0</c:v>
                </c:pt>
                <c:pt idx="59">
                  <c:v>15563.0</c:v>
                </c:pt>
                <c:pt idx="60">
                  <c:v>15463.0</c:v>
                </c:pt>
                <c:pt idx="61">
                  <c:v>15397.0</c:v>
                </c:pt>
                <c:pt idx="62">
                  <c:v>15358.0</c:v>
                </c:pt>
                <c:pt idx="63">
                  <c:v>15328.0</c:v>
                </c:pt>
                <c:pt idx="64">
                  <c:v>15240.0</c:v>
                </c:pt>
                <c:pt idx="65">
                  <c:v>14992.0</c:v>
                </c:pt>
                <c:pt idx="66">
                  <c:v>14751.0</c:v>
                </c:pt>
                <c:pt idx="67">
                  <c:v>14750.0</c:v>
                </c:pt>
                <c:pt idx="68">
                  <c:v>14661.0</c:v>
                </c:pt>
                <c:pt idx="69">
                  <c:v>14413.0</c:v>
                </c:pt>
                <c:pt idx="70">
                  <c:v>14347.0</c:v>
                </c:pt>
                <c:pt idx="71">
                  <c:v>14174.0</c:v>
                </c:pt>
                <c:pt idx="72">
                  <c:v>14157.0</c:v>
                </c:pt>
                <c:pt idx="73">
                  <c:v>14087.0</c:v>
                </c:pt>
                <c:pt idx="74">
                  <c:v>13982.0</c:v>
                </c:pt>
                <c:pt idx="75">
                  <c:v>13680.0</c:v>
                </c:pt>
                <c:pt idx="76">
                  <c:v>13664.0</c:v>
                </c:pt>
                <c:pt idx="77">
                  <c:v>13406.0</c:v>
                </c:pt>
                <c:pt idx="78">
                  <c:v>13368.0</c:v>
                </c:pt>
                <c:pt idx="79">
                  <c:v>13336.0</c:v>
                </c:pt>
                <c:pt idx="80">
                  <c:v>13287.0</c:v>
                </c:pt>
                <c:pt idx="81">
                  <c:v>13254.0</c:v>
                </c:pt>
                <c:pt idx="82">
                  <c:v>13175.0</c:v>
                </c:pt>
                <c:pt idx="83">
                  <c:v>12397.0</c:v>
                </c:pt>
                <c:pt idx="84">
                  <c:v>12123.0</c:v>
                </c:pt>
                <c:pt idx="85">
                  <c:v>12004.0</c:v>
                </c:pt>
                <c:pt idx="86">
                  <c:v>11986.0</c:v>
                </c:pt>
                <c:pt idx="87">
                  <c:v>11782.0</c:v>
                </c:pt>
                <c:pt idx="88">
                  <c:v>11672.0</c:v>
                </c:pt>
                <c:pt idx="89">
                  <c:v>11639.0</c:v>
                </c:pt>
                <c:pt idx="90">
                  <c:v>11608.0</c:v>
                </c:pt>
                <c:pt idx="91">
                  <c:v>11528.0</c:v>
                </c:pt>
                <c:pt idx="92">
                  <c:v>11281.0</c:v>
                </c:pt>
                <c:pt idx="93">
                  <c:v>11219.0</c:v>
                </c:pt>
                <c:pt idx="94">
                  <c:v>11214.0</c:v>
                </c:pt>
                <c:pt idx="95">
                  <c:v>11167.0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98373992"/>
        <c:axId val="1898376936"/>
      </c:lineChart>
      <c:catAx>
        <c:axId val="1898373992"/>
        <c:scaling>
          <c:orientation val="minMax"/>
        </c:scaling>
        <c:delete val="0"/>
        <c:axPos val="b"/>
        <c:majorTickMark val="out"/>
        <c:minorTickMark val="none"/>
        <c:tickLblPos val="nextTo"/>
        <c:crossAx val="1898376936"/>
        <c:crosses val="autoZero"/>
        <c:auto val="1"/>
        <c:lblAlgn val="ctr"/>
        <c:lblOffset val="100"/>
        <c:tickLblSkip val="5"/>
        <c:noMultiLvlLbl val="0"/>
      </c:catAx>
      <c:valAx>
        <c:axId val="18983769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8983739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6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912075793157434"/>
          <c:y val="0.0412429378531073"/>
          <c:w val="0.88978657273104"/>
          <c:h val="0.671137728546643"/>
        </c:manualLayout>
      </c:layout>
      <c:barChart>
        <c:barDir val="col"/>
        <c:grouping val="clustered"/>
        <c:varyColors val="0"/>
        <c:ser>
          <c:idx val="1"/>
          <c:order val="0"/>
          <c:invertIfNegative val="0"/>
          <c:cat>
            <c:strRef>
              <c:f>[Workbook1]Sheet2!$A:$A</c:f>
              <c:strCache>
                <c:ptCount val="23"/>
                <c:pt idx="0">
                  <c:v>Twitter 1</c:v>
                </c:pt>
                <c:pt idx="1">
                  <c:v>Twitter 2</c:v>
                </c:pt>
                <c:pt idx="2">
                  <c:v>Twitter 3</c:v>
                </c:pt>
                <c:pt idx="3">
                  <c:v>Twitter 4</c:v>
                </c:pt>
                <c:pt idx="4">
                  <c:v>Twitter 5</c:v>
                </c:pt>
                <c:pt idx="5">
                  <c:v>Twitter 6</c:v>
                </c:pt>
                <c:pt idx="6">
                  <c:v>Database 1</c:v>
                </c:pt>
                <c:pt idx="7">
                  <c:v>Database 2</c:v>
                </c:pt>
                <c:pt idx="8">
                  <c:v>Database 3</c:v>
                </c:pt>
                <c:pt idx="9">
                  <c:v>Database 4</c:v>
                </c:pt>
                <c:pt idx="10">
                  <c:v>Database 5</c:v>
                </c:pt>
                <c:pt idx="11">
                  <c:v>Database 6</c:v>
                </c:pt>
                <c:pt idx="12">
                  <c:v>Database 7</c:v>
                </c:pt>
                <c:pt idx="13">
                  <c:v>Database 8</c:v>
                </c:pt>
                <c:pt idx="14">
                  <c:v>Database 9</c:v>
                </c:pt>
                <c:pt idx="15">
                  <c:v>MapReduce 1</c:v>
                </c:pt>
                <c:pt idx="16">
                  <c:v>MapReduce 2</c:v>
                </c:pt>
                <c:pt idx="17">
                  <c:v>MapReduce 3</c:v>
                </c:pt>
                <c:pt idx="18">
                  <c:v>MapReduce 4</c:v>
                </c:pt>
                <c:pt idx="19">
                  <c:v>MapReduce 5</c:v>
                </c:pt>
                <c:pt idx="20">
                  <c:v>MapReduce 6</c:v>
                </c:pt>
                <c:pt idx="21">
                  <c:v>Kaggle</c:v>
                </c:pt>
                <c:pt idx="22">
                  <c:v>Tableau</c:v>
                </c:pt>
              </c:strCache>
            </c:strRef>
          </c:cat>
          <c:val>
            <c:numRef>
              <c:f>[Workbook1]Sheet2!$B$1:$B$25</c:f>
              <c:numCache>
                <c:formatCode>General</c:formatCode>
                <c:ptCount val="25"/>
                <c:pt idx="0">
                  <c:v>15618.0</c:v>
                </c:pt>
                <c:pt idx="1">
                  <c:v>13044.0</c:v>
                </c:pt>
                <c:pt idx="2">
                  <c:v>11277.0</c:v>
                </c:pt>
                <c:pt idx="3">
                  <c:v>11447.0</c:v>
                </c:pt>
                <c:pt idx="4">
                  <c:v>10243.0</c:v>
                </c:pt>
                <c:pt idx="5">
                  <c:v>10663.0</c:v>
                </c:pt>
                <c:pt idx="6">
                  <c:v>11471.0</c:v>
                </c:pt>
                <c:pt idx="7">
                  <c:v>11395.0</c:v>
                </c:pt>
                <c:pt idx="8">
                  <c:v>11348.0</c:v>
                </c:pt>
                <c:pt idx="9">
                  <c:v>11316.0</c:v>
                </c:pt>
                <c:pt idx="10">
                  <c:v>11145.0</c:v>
                </c:pt>
                <c:pt idx="11">
                  <c:v>11122.0</c:v>
                </c:pt>
                <c:pt idx="12">
                  <c:v>10710.0</c:v>
                </c:pt>
                <c:pt idx="13">
                  <c:v>9608.0</c:v>
                </c:pt>
                <c:pt idx="14">
                  <c:v>9179.0</c:v>
                </c:pt>
                <c:pt idx="15">
                  <c:v>9092.0</c:v>
                </c:pt>
                <c:pt idx="16">
                  <c:v>8751.0</c:v>
                </c:pt>
                <c:pt idx="17">
                  <c:v>8745.0</c:v>
                </c:pt>
                <c:pt idx="18">
                  <c:v>8502.0</c:v>
                </c:pt>
                <c:pt idx="19">
                  <c:v>8511.0</c:v>
                </c:pt>
                <c:pt idx="20">
                  <c:v>7575.0</c:v>
                </c:pt>
                <c:pt idx="21">
                  <c:v>3780.0</c:v>
                </c:pt>
                <c:pt idx="22">
                  <c:v>4502.0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994162040"/>
        <c:axId val="1840208472"/>
      </c:barChart>
      <c:catAx>
        <c:axId val="-199416204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840208472"/>
        <c:crosses val="autoZero"/>
        <c:auto val="1"/>
        <c:lblAlgn val="ctr"/>
        <c:lblOffset val="100"/>
        <c:noMultiLvlLbl val="0"/>
      </c:catAx>
      <c:valAx>
        <c:axId val="18402084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-199416204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386E03-FF8F-F043-A96F-D7A5AEA854C0}" type="datetimeFigureOut">
              <a:rPr lang="en-US" smtClean="0"/>
              <a:t>4/11/14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952214-2CEE-284F-AE70-A49E5EAB59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42044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207555-D59D-914D-83F8-C070483982F1}" type="datetimeFigureOut">
              <a:rPr lang="en-US" smtClean="0"/>
              <a:t>4/11/14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2C4DC8-0FA3-3C40-B18F-539AC78115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32256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11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18" algn="l" defTabSz="45711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37" algn="l" defTabSz="45711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54" algn="l" defTabSz="45711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474" algn="l" defTabSz="45711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593" algn="l" defTabSz="45711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12" algn="l" defTabSz="45711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830" algn="l" defTabSz="45711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948" algn="l" defTabSz="45711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Observe</a:t>
            </a:r>
            <a:r>
              <a:rPr lang="en-US" baseline="0"/>
              <a:t> the world vs. Observe the data</a:t>
            </a:r>
          </a:p>
          <a:p>
            <a:r>
              <a:rPr lang="en-US" baseline="0"/>
              <a:t>Instruments vs. Algorithms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2C4DC8-0FA3-3C40-B18F-539AC78115E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9402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Emphasize practical</a:t>
            </a:r>
            <a:r>
              <a:rPr lang="en-US" baseline="0"/>
              <a:t> methods over breadth of coverage</a:t>
            </a:r>
          </a:p>
          <a:p>
            <a:endParaRPr lang="en-US" baseline="0"/>
          </a:p>
          <a:p>
            <a:r>
              <a:rPr lang="en-US" baseline="0"/>
              <a:t>For example: random forests aren’t sexy, but they are a favorite method in kaggle</a:t>
            </a:r>
            <a:r>
              <a:rPr lang="en-US"/>
              <a:t> competitions.</a:t>
            </a:r>
            <a:r>
              <a:rPr lang="en-US" baseline="0"/>
              <a:t>  And they don’t require a deep stats background to learn what they are, how they work, and why they work</a:t>
            </a:r>
          </a:p>
          <a:p>
            <a:endParaRPr lang="en-US" baseline="0"/>
          </a:p>
          <a:p>
            <a:r>
              <a:rPr lang="en-US" baseline="0"/>
              <a:t>For example: “practical bullshit detection” was a theme: errors from multiple hypothesis testing, spruious correlations from large datasets, publication bias, fraud detection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2C4DC8-0FA3-3C40-B18F-539AC78115E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7662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 received</a:t>
            </a:r>
            <a:r>
              <a:rPr lang="en-US" baseline="0"/>
              <a:t> hand-written thank you cards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2C4DC8-0FA3-3C40-B18F-539AC78115EF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0022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“Why is he wearing ths same shirt?”</a:t>
            </a:r>
          </a:p>
          <a:p>
            <a:r>
              <a:rPr lang="en-US"/>
              <a:t>“Is it just me or are his hands</a:t>
            </a:r>
            <a:r>
              <a:rPr lang="en-US" baseline="0"/>
              <a:t> freakishly large?”</a:t>
            </a:r>
          </a:p>
          <a:p>
            <a:endParaRPr lang="en-US" baseline="0"/>
          </a:p>
          <a:p>
            <a:r>
              <a:rPr lang="en-US" baseline="0"/>
              <a:t>2 am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2C4DC8-0FA3-3C40-B18F-539AC78115EF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1330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Institutional change rather than specific</a:t>
            </a:r>
            <a:r>
              <a:rPr lang="en-US" baseline="0"/>
              <a:t> research projects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2C4DC8-0FA3-3C40-B18F-539AC78115E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8545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So in part as an attempt to relate “eSciene” and </a:t>
            </a:r>
            <a:r>
              <a:rPr lang="en-US" baseline="0"/>
              <a:t>“data science,” and in part to make sure the idea of data science wasn’t completely taken over by the machine learning people, we ran a massively open online course last Spring called Introduction to Data Science</a:t>
            </a:r>
          </a:p>
          <a:p>
            <a:endParaRPr lang="en-US" baseline="0"/>
          </a:p>
          <a:p>
            <a:r>
              <a:rPr lang="en-US" baseline="0"/>
              <a:t>We taught Scalable Databases, MapReduce, Statistics, Machine Learning, Visualization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2C4DC8-0FA3-3C40-B18F-539AC78115E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6770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/>
              <a:t>“Data Jujitsu”</a:t>
            </a:r>
          </a:p>
          <a:p>
            <a:endParaRPr lang="en-US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/>
              <a:t>“Data Wrangling”</a:t>
            </a:r>
          </a:p>
          <a:p>
            <a:endParaRPr lang="en-US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/>
              <a:t>“Data Munging”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2C4DC8-0FA3-3C40-B18F-539AC78115E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538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My claim: Relational Algebra is at least as important as Linear</a:t>
            </a:r>
            <a:r>
              <a:rPr lang="en-US" baseline="0"/>
              <a:t> Algebra</a:t>
            </a:r>
          </a:p>
          <a:p>
            <a:endParaRPr lang="en-US" baseline="0"/>
          </a:p>
          <a:p>
            <a:r>
              <a:rPr lang="en-US" baseline="0"/>
              <a:t>So we include assignments on in-database analytics.  Liner algebra expressed in SQL.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2C4DC8-0FA3-3C40-B18F-539AC78115E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6866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Our collaborators tell us that loading</a:t>
            </a:r>
            <a:r>
              <a:rPr lang="en-US" baseline="0"/>
              <a:t> data into memory with R is the major bottleneck.</a:t>
            </a:r>
          </a:p>
          <a:p>
            <a:endParaRPr lang="en-US" baseline="0"/>
          </a:p>
          <a:p>
            <a:r>
              <a:rPr lang="en-US" baseline="0"/>
              <a:t>It actually changes the science they can do:</a:t>
            </a:r>
            <a:endParaRPr lang="en-US"/>
          </a:p>
          <a:p>
            <a:r>
              <a:rPr lang="en-US"/>
              <a:t>I would say that we can start answering questions about macro-ecology (study of relationships between organisms and their environment at large spatial scales).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2C4DC8-0FA3-3C40-B18F-539AC78115E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2016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In november 2012, Nate Silver predicted the electoral college map </a:t>
            </a:r>
            <a:r>
              <a:rPr lang="en-US" baseline="0"/>
              <a:t>precisely.</a:t>
            </a:r>
          </a:p>
          <a:p>
            <a:endParaRPr lang="en-US" baseline="0"/>
          </a:p>
          <a:p>
            <a:r>
              <a:rPr lang="en-US" baseline="0"/>
              <a:t>He’l be the first one to tell you that the methods used were straightforward: Look at what worked in the past, and use it to predict the future.  In this case, the average of state polls have historically done a great job – this is what Nate Silver used.  </a:t>
            </a:r>
          </a:p>
          <a:p>
            <a:endParaRPr lang="en-US" baseline="0"/>
          </a:p>
          <a:p>
            <a:r>
              <a:rPr lang="en-US" baseline="0"/>
              <a:t>Perhaps two important takeaways:  </a:t>
            </a:r>
          </a:p>
          <a:p>
            <a:r>
              <a:rPr lang="en-US" baseline="0"/>
              <a:t>1) simple methods and good data are powerful – the right answer does not depend on sophisticated techniques.</a:t>
            </a:r>
          </a:p>
          <a:p>
            <a:endParaRPr lang="en-US" baseline="0"/>
          </a:p>
          <a:p>
            <a:r>
              <a:rPr lang="en-US" baseline="0"/>
              <a:t>2) Most of Silver’s effort went into communicating his results: creating data products such as maps, carefully modeling the uncertainty (which can and did require some mathematical sophistication), and blogging about his reasoning.  </a:t>
            </a:r>
          </a:p>
          <a:p>
            <a:endParaRPr lang="en-US" baseline="0"/>
          </a:p>
          <a:p>
            <a:r>
              <a:rPr lang="en-US" baseline="0"/>
              <a:t>Simple methods, and the importance of communication: these themes will come up over and over.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2C4DC8-0FA3-3C40-B18F-539AC78115E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9083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Researchers were able to chart historical periods of positive and negative moods through literature. Values above zero indicate generally "happy" periods, and values below the zero indicate generally "sad" periods.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2C4DC8-0FA3-3C40-B18F-539AC78115E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9183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some emphasis on multiple hypothesis testing, effect size instead of significance, sanity</a:t>
            </a:r>
            <a:r>
              <a:rPr lang="en-US" baseline="0"/>
              <a:t> checking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2C4DC8-0FA3-3C40-B18F-539AC78115E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163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 flip="none" rotWithShape="1">
          <a:gsLst>
            <a:gs pos="0">
              <a:schemeClr val="bg1">
                <a:lumMod val="85000"/>
              </a:schemeClr>
            </a:gs>
            <a:gs pos="40000">
              <a:schemeClr val="bg1">
                <a:lumMod val="85000"/>
              </a:schemeClr>
            </a:gs>
            <a:gs pos="100000">
              <a:schemeClr val="bg1">
                <a:lumMod val="75000"/>
              </a:schemeClr>
            </a:gs>
          </a:gsLst>
          <a:lin ang="1134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684412_high_Purpl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9275B">
              <a:alpha val="59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2" y="0"/>
            <a:ext cx="171450" cy="6858000"/>
          </a:xfrm>
          <a:prstGeom prst="rect">
            <a:avLst/>
          </a:prstGeom>
          <a:solidFill>
            <a:srgbClr val="39275B">
              <a:alpha val="8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7" name="Picture 7" descr="UW.Wordmark_ctr_whit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2" y="352425"/>
            <a:ext cx="2551113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 userDrawn="1"/>
        </p:nvSpPr>
        <p:spPr>
          <a:xfrm>
            <a:off x="2" y="180975"/>
            <a:ext cx="576263" cy="457200"/>
          </a:xfrm>
          <a:prstGeom prst="rect">
            <a:avLst/>
          </a:prstGeom>
          <a:solidFill>
            <a:srgbClr val="39275B"/>
          </a:solidFill>
          <a:ln>
            <a:noFill/>
          </a:ln>
          <a:effectLst>
            <a:outerShdw blurRad="38100" dist="38100" dir="3600000" algn="br">
              <a:srgbClr val="000000">
                <a:alpha val="1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9" name="Picture 8" descr="UW_W-Logo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5" y="295275"/>
            <a:ext cx="338137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8486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97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1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8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356352"/>
            <a:ext cx="2133600" cy="3651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6284D85-FEAC-6D4D-ADD9-3BD8F167427A}" type="datetime1">
              <a:rPr lang="en-US" smtClean="0"/>
              <a:t>4/11/14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62300" y="6356352"/>
            <a:ext cx="2895600" cy="3651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smtClean="0"/>
              <a:t>Bill Howe, UW</a:t>
            </a: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00800" y="6356352"/>
            <a:ext cx="2133600" cy="3651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92883AC-E72C-294B-86D2-A63D5043FD8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49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76400"/>
            <a:ext cx="8229600" cy="4449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A000AE5-584D-C440-9AD8-C8FC349C2170}" type="datetime1">
              <a:rPr lang="en-US" smtClean="0"/>
              <a:t>4/11/14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Bill Howe, UW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C2025F-BD38-A44C-A022-81B9B849CBB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769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62000"/>
            <a:ext cx="2057400" cy="5364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62000"/>
            <a:ext cx="6019800" cy="5364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8C3D354-CDAA-004A-BBB7-92BEBA53B5C0}" type="datetime1">
              <a:rPr lang="en-US" smtClean="0"/>
              <a:t>4/11/14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Bill Howe, UW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1648DF-5E37-9E4E-8E74-0E0631D04E6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082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2" y="0"/>
            <a:ext cx="171450" cy="6858000"/>
          </a:xfrm>
          <a:prstGeom prst="rect">
            <a:avLst/>
          </a:prstGeom>
          <a:solidFill>
            <a:srgbClr val="39275B">
              <a:alpha val="8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5" name="Picture 9" descr="UW.Wordmark_ct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61950"/>
            <a:ext cx="2563813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2" y="180975"/>
            <a:ext cx="576263" cy="457200"/>
          </a:xfrm>
          <a:prstGeom prst="rect">
            <a:avLst/>
          </a:prstGeom>
          <a:solidFill>
            <a:srgbClr val="39275B"/>
          </a:solidFill>
          <a:ln>
            <a:noFill/>
          </a:ln>
          <a:effectLst>
            <a:outerShdw blurRad="38100" dist="38100" dir="3600000" algn="br">
              <a:srgbClr val="000000">
                <a:alpha val="1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7" name="Picture 8" descr="UW_W-Logo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5" y="295275"/>
            <a:ext cx="338137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762000"/>
            <a:ext cx="7854696" cy="914400"/>
          </a:xfrm>
        </p:spPr>
        <p:txBody>
          <a:bodyPr/>
          <a:lstStyle>
            <a:lvl1pPr algn="l"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2" y="1828800"/>
            <a:ext cx="7854696" cy="42973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356352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7B55FEDD-6FD9-7942-8E57-CDDA6D5C3512}" type="datetime1">
              <a:rPr lang="en-US" smtClean="0"/>
              <a:t>4/11/14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65475" y="6356352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Bill Howe, UW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07150" y="6356352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A12D6CCC-2396-634D-8A9D-DFA1A30244A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958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1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47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59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1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8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94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460E162-5E18-CC42-AEFF-80654EBA5EC9}" type="datetime1">
              <a:rPr lang="en-US" smtClean="0"/>
              <a:t>4/11/14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Bill Howe, UW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E0DD67-BB51-4341-BE04-6FACCCE28F1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2" y="0"/>
            <a:ext cx="171450" cy="6858000"/>
          </a:xfrm>
          <a:prstGeom prst="rect">
            <a:avLst/>
          </a:prstGeom>
          <a:solidFill>
            <a:srgbClr val="39275B">
              <a:alpha val="8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8" name="Picture 9" descr="UW.Wordmark_ct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61950"/>
            <a:ext cx="2563813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 userDrawn="1"/>
        </p:nvSpPr>
        <p:spPr>
          <a:xfrm>
            <a:off x="2" y="180975"/>
            <a:ext cx="576263" cy="457200"/>
          </a:xfrm>
          <a:prstGeom prst="rect">
            <a:avLst/>
          </a:prstGeom>
          <a:solidFill>
            <a:srgbClr val="39275B"/>
          </a:solidFill>
          <a:ln>
            <a:noFill/>
          </a:ln>
          <a:effectLst>
            <a:outerShdw blurRad="38100" dist="38100" dir="3600000" algn="br">
              <a:srgbClr val="000000">
                <a:alpha val="1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0" name="Picture 8" descr="UW_W-Logo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5" y="295275"/>
            <a:ext cx="338137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1557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4038600" cy="4449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038600" cy="4449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D29959A-35A8-9348-83C4-31B0671CA6F4}" type="datetime1">
              <a:rPr lang="en-US" smtClean="0"/>
              <a:t>4/11/14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Bill Howe, UW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74E72A-CE54-AB49-9729-B884B92568C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2" y="0"/>
            <a:ext cx="171450" cy="6858000"/>
          </a:xfrm>
          <a:prstGeom prst="rect">
            <a:avLst/>
          </a:prstGeom>
          <a:solidFill>
            <a:srgbClr val="39275B">
              <a:alpha val="8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9" name="Picture 9" descr="UW.Wordmark_ct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61950"/>
            <a:ext cx="2563813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 userDrawn="1"/>
        </p:nvSpPr>
        <p:spPr>
          <a:xfrm>
            <a:off x="2" y="180975"/>
            <a:ext cx="576263" cy="457200"/>
          </a:xfrm>
          <a:prstGeom prst="rect">
            <a:avLst/>
          </a:prstGeom>
          <a:solidFill>
            <a:srgbClr val="39275B"/>
          </a:solidFill>
          <a:ln>
            <a:noFill/>
          </a:ln>
          <a:effectLst>
            <a:outerShdw blurRad="38100" dist="38100" dir="3600000" algn="br">
              <a:srgbClr val="000000">
                <a:alpha val="1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1" name="Picture 8" descr="UW_W-Logo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5" y="295275"/>
            <a:ext cx="338137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4820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1"/>
            <a:ext cx="4040188" cy="4984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8" indent="0">
              <a:buNone/>
              <a:defRPr sz="2000" b="1"/>
            </a:lvl2pPr>
            <a:lvl3pPr marL="914237" indent="0">
              <a:buNone/>
              <a:defRPr sz="1800" b="1"/>
            </a:lvl3pPr>
            <a:lvl4pPr marL="1371354" indent="0">
              <a:buNone/>
              <a:defRPr sz="1600" b="1"/>
            </a:lvl4pPr>
            <a:lvl5pPr marL="1828474" indent="0">
              <a:buNone/>
              <a:defRPr sz="1600" b="1"/>
            </a:lvl5pPr>
            <a:lvl6pPr marL="2285593" indent="0">
              <a:buNone/>
              <a:defRPr sz="1600" b="1"/>
            </a:lvl6pPr>
            <a:lvl7pPr marL="2742712" indent="0">
              <a:buNone/>
              <a:defRPr sz="1600" b="1"/>
            </a:lvl7pPr>
            <a:lvl8pPr marL="3199830" indent="0">
              <a:buNone/>
              <a:defRPr sz="1600" b="1"/>
            </a:lvl8pPr>
            <a:lvl9pPr marL="365694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7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676399"/>
            <a:ext cx="4041775" cy="4984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8" indent="0">
              <a:buNone/>
              <a:defRPr sz="2000" b="1"/>
            </a:lvl2pPr>
            <a:lvl3pPr marL="914237" indent="0">
              <a:buNone/>
              <a:defRPr sz="1800" b="1"/>
            </a:lvl3pPr>
            <a:lvl4pPr marL="1371354" indent="0">
              <a:buNone/>
              <a:defRPr sz="1600" b="1"/>
            </a:lvl4pPr>
            <a:lvl5pPr marL="1828474" indent="0">
              <a:buNone/>
              <a:defRPr sz="1600" b="1"/>
            </a:lvl5pPr>
            <a:lvl6pPr marL="2285593" indent="0">
              <a:buNone/>
              <a:defRPr sz="1600" b="1"/>
            </a:lvl6pPr>
            <a:lvl7pPr marL="2742712" indent="0">
              <a:buNone/>
              <a:defRPr sz="1600" b="1"/>
            </a:lvl7pPr>
            <a:lvl8pPr marL="3199830" indent="0">
              <a:buNone/>
              <a:defRPr sz="1600" b="1"/>
            </a:lvl8pPr>
            <a:lvl9pPr marL="365694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7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EED5640-A054-AD43-A009-5122F633A555}" type="datetime1">
              <a:rPr lang="en-US" smtClean="0"/>
              <a:t>4/11/14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Bill Howe, UW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B80FAF-06AB-7741-A545-C8911F3DDED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2" y="0"/>
            <a:ext cx="171450" cy="6858000"/>
          </a:xfrm>
          <a:prstGeom prst="rect">
            <a:avLst/>
          </a:prstGeom>
          <a:solidFill>
            <a:srgbClr val="39275B">
              <a:alpha val="8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11" name="Picture 9" descr="UW.Wordmark_ct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61950"/>
            <a:ext cx="2563813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 userDrawn="1"/>
        </p:nvSpPr>
        <p:spPr>
          <a:xfrm>
            <a:off x="2" y="180975"/>
            <a:ext cx="576263" cy="457200"/>
          </a:xfrm>
          <a:prstGeom prst="rect">
            <a:avLst/>
          </a:prstGeom>
          <a:solidFill>
            <a:srgbClr val="39275B"/>
          </a:solidFill>
          <a:ln>
            <a:noFill/>
          </a:ln>
          <a:effectLst>
            <a:outerShdw blurRad="38100" dist="38100" dir="3600000" algn="br">
              <a:srgbClr val="000000">
                <a:alpha val="1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3" name="Picture 8" descr="UW_W-Logo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5" y="295275"/>
            <a:ext cx="338137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4143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144F366-C044-4B4C-9ED0-43C134576ECA}" type="datetime1">
              <a:rPr lang="en-US" smtClean="0"/>
              <a:t>4/11/14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Bill Howe, UW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7BE93F-5C7A-5B41-A729-CD25FF97C96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2" y="0"/>
            <a:ext cx="171450" cy="6858000"/>
          </a:xfrm>
          <a:prstGeom prst="rect">
            <a:avLst/>
          </a:prstGeom>
          <a:solidFill>
            <a:srgbClr val="39275B">
              <a:alpha val="8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7" name="Picture 9" descr="UW.Wordmark_ct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61950"/>
            <a:ext cx="2563813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 userDrawn="1"/>
        </p:nvSpPr>
        <p:spPr>
          <a:xfrm>
            <a:off x="2" y="180975"/>
            <a:ext cx="576263" cy="457200"/>
          </a:xfrm>
          <a:prstGeom prst="rect">
            <a:avLst/>
          </a:prstGeom>
          <a:solidFill>
            <a:srgbClr val="39275B"/>
          </a:solidFill>
          <a:ln>
            <a:noFill/>
          </a:ln>
          <a:effectLst>
            <a:outerShdw blurRad="38100" dist="38100" dir="3600000" algn="br">
              <a:srgbClr val="000000">
                <a:alpha val="1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9" name="Picture 8" descr="UW_W-Logo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5" y="295275"/>
            <a:ext cx="338137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8449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5FCB4E5-F5CA-CD47-9AE3-A07BD6AB5419}" type="datetime1">
              <a:rPr lang="en-US" smtClean="0"/>
              <a:t>4/11/14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Bill Howe, UW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4DEEC5-EA09-464B-9CF2-C5C5C68E123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434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762000"/>
            <a:ext cx="3008313" cy="7620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762000"/>
            <a:ext cx="5111750" cy="53641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676400"/>
            <a:ext cx="3008313" cy="4449763"/>
          </a:xfrm>
        </p:spPr>
        <p:txBody>
          <a:bodyPr/>
          <a:lstStyle>
            <a:lvl1pPr marL="0" indent="0">
              <a:buNone/>
              <a:defRPr sz="1400"/>
            </a:lvl1pPr>
            <a:lvl2pPr marL="457118" indent="0">
              <a:buNone/>
              <a:defRPr sz="1200"/>
            </a:lvl2pPr>
            <a:lvl3pPr marL="914237" indent="0">
              <a:buNone/>
              <a:defRPr sz="1000"/>
            </a:lvl3pPr>
            <a:lvl4pPr marL="1371354" indent="0">
              <a:buNone/>
              <a:defRPr sz="900"/>
            </a:lvl4pPr>
            <a:lvl5pPr marL="1828474" indent="0">
              <a:buNone/>
              <a:defRPr sz="900"/>
            </a:lvl5pPr>
            <a:lvl6pPr marL="2285593" indent="0">
              <a:buNone/>
              <a:defRPr sz="900"/>
            </a:lvl6pPr>
            <a:lvl7pPr marL="2742712" indent="0">
              <a:buNone/>
              <a:defRPr sz="900"/>
            </a:lvl7pPr>
            <a:lvl8pPr marL="3199830" indent="0">
              <a:buNone/>
              <a:defRPr sz="900"/>
            </a:lvl8pPr>
            <a:lvl9pPr marL="365694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FF7E3BA-6CFD-3F4B-B6A9-0E95C2C35C95}" type="datetime1">
              <a:rPr lang="en-US" smtClean="0"/>
              <a:t>4/11/14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Bill Howe, UW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7139CD-AAD3-944F-B5E6-7F016C31DF0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2" y="0"/>
            <a:ext cx="171450" cy="6858000"/>
          </a:xfrm>
          <a:prstGeom prst="rect">
            <a:avLst/>
          </a:prstGeom>
          <a:solidFill>
            <a:srgbClr val="39275B">
              <a:alpha val="8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9" name="Picture 9" descr="UW.Wordmark_ct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61950"/>
            <a:ext cx="2563813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 userDrawn="1"/>
        </p:nvSpPr>
        <p:spPr>
          <a:xfrm>
            <a:off x="2" y="180975"/>
            <a:ext cx="576263" cy="457200"/>
          </a:xfrm>
          <a:prstGeom prst="rect">
            <a:avLst/>
          </a:prstGeom>
          <a:solidFill>
            <a:srgbClr val="39275B"/>
          </a:solidFill>
          <a:ln>
            <a:noFill/>
          </a:ln>
          <a:effectLst>
            <a:outerShdw blurRad="38100" dist="38100" dir="3600000" algn="br">
              <a:srgbClr val="000000">
                <a:alpha val="1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1" name="Picture 8" descr="UW_W-Logo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5" y="295275"/>
            <a:ext cx="338137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4503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2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62001"/>
            <a:ext cx="5486400" cy="39655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18" indent="0">
              <a:buNone/>
              <a:defRPr sz="2800"/>
            </a:lvl2pPr>
            <a:lvl3pPr marL="914237" indent="0">
              <a:buNone/>
              <a:defRPr sz="2400"/>
            </a:lvl3pPr>
            <a:lvl4pPr marL="1371354" indent="0">
              <a:buNone/>
              <a:defRPr sz="2000"/>
            </a:lvl4pPr>
            <a:lvl5pPr marL="1828474" indent="0">
              <a:buNone/>
              <a:defRPr sz="2000"/>
            </a:lvl5pPr>
            <a:lvl6pPr marL="2285593" indent="0">
              <a:buNone/>
              <a:defRPr sz="2000"/>
            </a:lvl6pPr>
            <a:lvl7pPr marL="2742712" indent="0">
              <a:buNone/>
              <a:defRPr sz="2000"/>
            </a:lvl7pPr>
            <a:lvl8pPr marL="3199830" indent="0">
              <a:buNone/>
              <a:defRPr sz="2000"/>
            </a:lvl8pPr>
            <a:lvl9pPr marL="3656948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0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18" indent="0">
              <a:buNone/>
              <a:defRPr sz="1200"/>
            </a:lvl2pPr>
            <a:lvl3pPr marL="914237" indent="0">
              <a:buNone/>
              <a:defRPr sz="1000"/>
            </a:lvl3pPr>
            <a:lvl4pPr marL="1371354" indent="0">
              <a:buNone/>
              <a:defRPr sz="900"/>
            </a:lvl4pPr>
            <a:lvl5pPr marL="1828474" indent="0">
              <a:buNone/>
              <a:defRPr sz="900"/>
            </a:lvl5pPr>
            <a:lvl6pPr marL="2285593" indent="0">
              <a:buNone/>
              <a:defRPr sz="900"/>
            </a:lvl6pPr>
            <a:lvl7pPr marL="2742712" indent="0">
              <a:buNone/>
              <a:defRPr sz="900"/>
            </a:lvl7pPr>
            <a:lvl8pPr marL="3199830" indent="0">
              <a:buNone/>
              <a:defRPr sz="900"/>
            </a:lvl8pPr>
            <a:lvl9pPr marL="365694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4C999BE-CC0D-BA40-AC64-6591B8579716}" type="datetime1">
              <a:rPr lang="en-US" smtClean="0"/>
              <a:t>4/11/14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Bill Howe, UW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C78931-4823-DD4F-8A70-63C081F743D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2" y="0"/>
            <a:ext cx="171450" cy="6858000"/>
          </a:xfrm>
          <a:prstGeom prst="rect">
            <a:avLst/>
          </a:prstGeom>
          <a:solidFill>
            <a:srgbClr val="39275B">
              <a:alpha val="8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9" name="Picture 9" descr="UW.Wordmark_ct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61950"/>
            <a:ext cx="2563813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 userDrawn="1"/>
        </p:nvSpPr>
        <p:spPr>
          <a:xfrm>
            <a:off x="2" y="180975"/>
            <a:ext cx="576263" cy="457200"/>
          </a:xfrm>
          <a:prstGeom prst="rect">
            <a:avLst/>
          </a:prstGeom>
          <a:solidFill>
            <a:srgbClr val="39275B"/>
          </a:solidFill>
          <a:ln>
            <a:noFill/>
          </a:ln>
          <a:effectLst>
            <a:outerShdw blurRad="38100" dist="38100" dir="3600000" algn="br">
              <a:srgbClr val="000000">
                <a:alpha val="1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1" name="Picture 8" descr="UW_W-Logo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5" y="295275"/>
            <a:ext cx="338137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741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762000"/>
            <a:ext cx="8229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76400"/>
            <a:ext cx="8229600" cy="444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Frutiger 55 Roman" charset="0"/>
              </a:defRPr>
            </a:lvl1pPr>
          </a:lstStyle>
          <a:p>
            <a:fld id="{7BC5C81F-24D6-B24D-AABC-683A945C8813}" type="datetime1">
              <a:rPr lang="en-US" smtClean="0"/>
              <a:t>4/11/14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Frutiger 55 Roman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r>
              <a:rPr lang="en-US" smtClean="0"/>
              <a:t>Bill Howe, UW eScience Institute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Frutiger 55 Roman" charset="0"/>
              </a:defRPr>
            </a:lvl1pPr>
          </a:lstStyle>
          <a:p>
            <a:fld id="{BE813726-3EE7-B74D-9376-57C8D899FEF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</p:sldLayoutIdLst>
  <p:hf hdr="0"/>
  <p:txStyles>
    <p:titleStyle>
      <a:lvl1pPr algn="ctr" defTabSz="457118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Frutiger 55 Roman"/>
          <a:ea typeface="ＭＳ Ｐゴシック" charset="-128"/>
          <a:cs typeface="ＭＳ Ｐゴシック" charset="-128"/>
        </a:defRPr>
      </a:lvl1pPr>
      <a:lvl2pPr algn="ctr" defTabSz="457118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utiger 55 Roman" charset="0"/>
          <a:ea typeface="ＭＳ Ｐゴシック" charset="-128"/>
          <a:cs typeface="ＭＳ Ｐゴシック" charset="-128"/>
        </a:defRPr>
      </a:lvl2pPr>
      <a:lvl3pPr algn="ctr" defTabSz="457118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utiger 55 Roman" charset="0"/>
          <a:ea typeface="ＭＳ Ｐゴシック" charset="-128"/>
          <a:cs typeface="ＭＳ Ｐゴシック" charset="-128"/>
        </a:defRPr>
      </a:lvl3pPr>
      <a:lvl4pPr algn="ctr" defTabSz="457118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utiger 55 Roman" charset="0"/>
          <a:ea typeface="ＭＳ Ｐゴシック" charset="-128"/>
          <a:cs typeface="ＭＳ Ｐゴシック" charset="-128"/>
        </a:defRPr>
      </a:lvl4pPr>
      <a:lvl5pPr algn="ctr" defTabSz="457118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utiger 55 Roman" charset="0"/>
          <a:ea typeface="ＭＳ Ｐゴシック" charset="-128"/>
          <a:cs typeface="ＭＳ Ｐゴシック" charset="-128"/>
        </a:defRPr>
      </a:lvl5pPr>
      <a:lvl6pPr marL="457118" algn="ctr" defTabSz="457118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237" algn="ctr" defTabSz="457118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354" algn="ctr" defTabSz="457118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474" algn="ctr" defTabSz="457118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840" indent="-342840" algn="l" defTabSz="45711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Frutiger 55 Roman"/>
          <a:ea typeface="ＭＳ Ｐゴシック" charset="-128"/>
          <a:cs typeface="ＭＳ Ｐゴシック" charset="-128"/>
        </a:defRPr>
      </a:lvl1pPr>
      <a:lvl2pPr marL="742817" indent="-285699" algn="l" defTabSz="45711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Frutiger 55 Roman"/>
          <a:ea typeface="ＭＳ Ｐゴシック" charset="-128"/>
          <a:cs typeface="+mn-cs"/>
        </a:defRPr>
      </a:lvl2pPr>
      <a:lvl3pPr marL="1142796" indent="-228560" algn="l" defTabSz="45711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Frutiger 55 Roman"/>
          <a:ea typeface="ＭＳ Ｐゴシック" charset="-128"/>
          <a:cs typeface="+mn-cs"/>
        </a:defRPr>
      </a:lvl3pPr>
      <a:lvl4pPr marL="1599914" indent="-228560" algn="l" defTabSz="45711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Frutiger 55 Roman"/>
          <a:ea typeface="ＭＳ Ｐゴシック" charset="-128"/>
          <a:cs typeface="+mn-cs"/>
        </a:defRPr>
      </a:lvl4pPr>
      <a:lvl5pPr marL="2057034" indent="-228560" algn="l" defTabSz="457118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Frutiger 55 Roman"/>
          <a:ea typeface="ＭＳ Ｐゴシック" charset="-128"/>
          <a:cs typeface="+mn-cs"/>
        </a:defRPr>
      </a:lvl5pPr>
      <a:lvl6pPr marL="2514152" indent="-228560" algn="l" defTabSz="45711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71" indent="-228560" algn="l" defTabSz="45711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89" indent="-228560" algn="l" defTabSz="45711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07" indent="-228560" algn="l" defTabSz="45711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8" algn="l" defTabSz="4571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37" algn="l" defTabSz="4571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54" algn="l" defTabSz="4571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74" algn="l" defTabSz="4571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93" algn="l" defTabSz="4571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12" algn="l" defTabSz="4571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30" algn="l" defTabSz="4571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48" algn="l" defTabSz="4571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5.jpeg"/><Relationship Id="rId5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ce.uw.edu/courses/data-science-intro" TargetMode="External"/><Relationship Id="rId4" Type="http://schemas.openxmlformats.org/officeDocument/2006/relationships/image" Target="../media/image5.jpeg"/><Relationship Id="rId5" Type="http://schemas.openxmlformats.org/officeDocument/2006/relationships/hyperlink" Target="http://escience.washington.edu" TargetMode="External"/><Relationship Id="rId6" Type="http://schemas.openxmlformats.org/officeDocument/2006/relationships/hyperlink" Target="mailto:billhowe@cs.washington.edu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coursera.org/course/datasci" TargetMode="Externa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5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jpeg"/><Relationship Id="rId5" Type="http://schemas.openxmlformats.org/officeDocument/2006/relationships/image" Target="../media/image10.png"/><Relationship Id="rId6" Type="http://schemas.openxmlformats.org/officeDocument/2006/relationships/image" Target="../media/image11.jpg"/><Relationship Id="rId7" Type="http://schemas.openxmlformats.org/officeDocument/2006/relationships/image" Target="../media/image12.jpg"/><Relationship Id="rId8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eg"/><Relationship Id="rId3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Relationship Id="rId3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ubtitle 2"/>
          <p:cNvSpPr>
            <a:spLocks noGrp="1"/>
          </p:cNvSpPr>
          <p:nvPr>
            <p:ph type="subTitle" idx="1"/>
          </p:nvPr>
        </p:nvSpPr>
        <p:spPr>
          <a:xfrm>
            <a:off x="2819400" y="4114800"/>
            <a:ext cx="2819400" cy="1752600"/>
          </a:xfrm>
        </p:spPr>
        <p:txBody>
          <a:bodyPr/>
          <a:lstStyle/>
          <a:p>
            <a:pPr eaLnBrk="1" hangingPunct="1"/>
            <a:r>
              <a:rPr lang="en-US" sz="1800" dirty="0">
                <a:latin typeface="Frutiger 55 Roman" charset="0"/>
                <a:ea typeface="ＭＳ Ｐゴシック" charset="0"/>
                <a:cs typeface="Arial" charset="0"/>
              </a:rPr>
              <a:t>Bill Howe</a:t>
            </a:r>
            <a:r>
              <a:rPr lang="en-US" sz="1800">
                <a:latin typeface="Frutiger 55 Roman" charset="0"/>
                <a:ea typeface="ＭＳ Ｐゴシック" charset="0"/>
                <a:cs typeface="Arial" charset="0"/>
              </a:rPr>
              <a:t>, PhD</a:t>
            </a:r>
          </a:p>
          <a:p>
            <a:pPr eaLnBrk="1" hangingPunct="1"/>
            <a:r>
              <a:rPr lang="en-US" sz="1600">
                <a:latin typeface="Frutiger 55 Roman" charset="0"/>
                <a:ea typeface="ＭＳ Ｐゴシック" charset="0"/>
                <a:cs typeface="Arial" charset="0"/>
              </a:rPr>
              <a:t>Associate Director</a:t>
            </a:r>
          </a:p>
          <a:p>
            <a:pPr eaLnBrk="1" hangingPunct="1"/>
            <a:r>
              <a:rPr lang="en-US" sz="1600" dirty="0">
                <a:latin typeface="Frutiger 55 Roman" charset="0"/>
                <a:ea typeface="ＭＳ Ｐゴシック" charset="0"/>
                <a:cs typeface="Arial" charset="0"/>
              </a:rPr>
              <a:t>University of Washington eScience Institute </a:t>
            </a:r>
          </a:p>
        </p:txBody>
      </p:sp>
      <p:sp>
        <p:nvSpPr>
          <p:cNvPr id="13315" name="Title 3"/>
          <p:cNvSpPr>
            <a:spLocks noGrp="1"/>
          </p:cNvSpPr>
          <p:nvPr>
            <p:ph type="ctrTitle"/>
          </p:nvPr>
        </p:nvSpPr>
        <p:spPr>
          <a:xfrm>
            <a:off x="914400" y="2286002"/>
            <a:ext cx="6629400" cy="1470025"/>
          </a:xfrm>
        </p:spPr>
        <p:txBody>
          <a:bodyPr/>
          <a:lstStyle/>
          <a:p>
            <a:r>
              <a:rPr lang="en-US" sz="4000" dirty="0">
                <a:latin typeface="Frutiger 55 Roman" charset="0"/>
                <a:ea typeface="ＭＳ Ｐゴシック" charset="0"/>
                <a:cs typeface="ＭＳ Ｐゴシック" charset="0"/>
              </a:rPr>
              <a:t>Experience with a First MOOC on Data Science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AF7C1-51AA-C340-BDB5-84CB8580F8E0}" type="datetime1">
              <a:rPr lang="en-US" smtClean="0"/>
              <a:t>4/11/14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Bill Howe, UW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883AC-E72C-294B-86D2-A63D5043FD85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8" name="Picture 2" descr="eScience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79797"/>
            <a:ext cx="1864702" cy="1808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CB4E5-F5CA-CD47-9AE3-A07BD6AB5419}" type="datetime1">
              <a:rPr lang="en-US" smtClean="0"/>
              <a:t>4/11/14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Bill Howe, UW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DEEC5-EA09-464B-9CF2-C5C5C68E1237}" type="slidenum">
              <a:rPr lang="en-US"/>
              <a:pPr/>
              <a:t>10</a:t>
            </a:fld>
            <a:endParaRPr lang="en-US"/>
          </a:p>
        </p:txBody>
      </p:sp>
      <p:pic>
        <p:nvPicPr>
          <p:cNvPr id="5" name="Picture 4" descr="Picture 7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9977"/>
            <a:ext cx="9144000" cy="4842588"/>
          </a:xfrm>
          <a:prstGeom prst="rect">
            <a:avLst/>
          </a:prstGeom>
        </p:spPr>
      </p:pic>
      <p:pic>
        <p:nvPicPr>
          <p:cNvPr id="6" name="Picture 3" descr="eScience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5011" y="14164"/>
            <a:ext cx="1138989" cy="1104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0569" y="184025"/>
            <a:ext cx="1219200" cy="896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37095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Participation numbers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60550"/>
            <a:ext cx="8001000" cy="4495800"/>
          </a:xfrm>
        </p:spPr>
        <p:txBody>
          <a:bodyPr/>
          <a:lstStyle/>
          <a:p>
            <a:r>
              <a:rPr lang="en-US" sz="1800" dirty="0"/>
              <a:t>“Registered”: 					119,517  </a:t>
            </a:r>
            <a:r>
              <a:rPr lang="en-US" sz="1800" i="1" dirty="0"/>
              <a:t>totally irrelevant</a:t>
            </a:r>
          </a:p>
          <a:p>
            <a:r>
              <a:rPr lang="en-US" sz="1800" dirty="0"/>
              <a:t>Clicked play in first 2 weeks: 	78,589   </a:t>
            </a:r>
          </a:p>
          <a:p>
            <a:r>
              <a:rPr lang="en-US" sz="1800" dirty="0">
                <a:solidFill>
                  <a:schemeClr val="accent2"/>
                </a:solidFill>
              </a:rPr>
              <a:t>Turned in 1st homework: 	  	10,663</a:t>
            </a:r>
          </a:p>
          <a:p>
            <a:r>
              <a:rPr lang="en-US" sz="1800" dirty="0"/>
              <a:t>Completed all assignments: 	~9000    </a:t>
            </a:r>
            <a:r>
              <a:rPr lang="en-US" sz="1800" i="1" dirty="0"/>
              <a:t>typical attrition for a MOOC</a:t>
            </a:r>
          </a:p>
          <a:p>
            <a:r>
              <a:rPr lang="en-US" sz="1800" dirty="0">
                <a:solidFill>
                  <a:schemeClr val="accent2"/>
                </a:solidFill>
              </a:rPr>
              <a:t>“Passed”:                                 	7022</a:t>
            </a:r>
          </a:p>
          <a:p>
            <a:r>
              <a:rPr lang="en-US" sz="1800" dirty="0"/>
              <a:t>Forum threads</a:t>
            </a:r>
            <a:r>
              <a:rPr lang="en-US" sz="1800" dirty="0">
                <a:solidFill>
                  <a:schemeClr val="accent2"/>
                </a:solidFill>
              </a:rPr>
              <a:t>:				</a:t>
            </a:r>
            <a:r>
              <a:rPr lang="en-US" sz="1800" dirty="0">
                <a:solidFill>
                  <a:srgbClr val="000000"/>
                </a:solidFill>
              </a:rPr>
              <a:t>4661</a:t>
            </a:r>
          </a:p>
          <a:p>
            <a:r>
              <a:rPr lang="en-US" sz="1800" dirty="0"/>
              <a:t>Forum posts: 		    </a:t>
            </a:r>
            <a:r>
              <a:rPr lang="en-US" sz="600" dirty="0"/>
              <a:t> 			 </a:t>
            </a:r>
            <a:r>
              <a:rPr lang="en-US" sz="1800" dirty="0"/>
              <a:t>22,900</a:t>
            </a:r>
          </a:p>
          <a:p>
            <a:endParaRPr lang="en-US" sz="1800" dirty="0"/>
          </a:p>
          <a:p>
            <a:pPr marL="0" indent="0">
              <a:buNone/>
            </a:pPr>
            <a:r>
              <a:rPr lang="en-US" sz="1800" dirty="0"/>
              <a:t>Fairly consistent with </a:t>
            </a:r>
            <a:r>
              <a:rPr lang="en-US" sz="1800" dirty="0" err="1"/>
              <a:t>Coursera</a:t>
            </a:r>
            <a:r>
              <a:rPr lang="en-US" sz="1800" dirty="0"/>
              <a:t> data across “hard” courses</a:t>
            </a:r>
          </a:p>
          <a:p>
            <a:pPr marL="0" indent="0">
              <a:buNone/>
            </a:pPr>
            <a:endParaRPr lang="en-US" sz="1800" dirty="0"/>
          </a:p>
          <a:p>
            <a:pPr lvl="1"/>
            <a:endParaRPr lang="en-US" sz="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259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CB4E5-F5CA-CD47-9AE3-A07BD6AB5419}" type="datetime1">
              <a:rPr lang="en-US" smtClean="0"/>
              <a:t>4/11/14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Bill Howe, UW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DEEC5-EA09-464B-9CF2-C5C5C68E1237}" type="slidenum">
              <a:rPr lang="en-US"/>
              <a:pPr/>
              <a:t>12</a:t>
            </a:fld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2887588" y="1052188"/>
            <a:ext cx="2827413" cy="521335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en-US"/>
          </a:p>
        </p:txBody>
      </p:sp>
      <p:sp>
        <p:nvSpPr>
          <p:cNvPr id="27" name="Pie 26"/>
          <p:cNvSpPr/>
          <p:nvPr/>
        </p:nvSpPr>
        <p:spPr>
          <a:xfrm>
            <a:off x="3156285" y="1360995"/>
            <a:ext cx="1981200" cy="1676400"/>
          </a:xfrm>
          <a:prstGeom prst="pie">
            <a:avLst>
              <a:gd name="adj1" fmla="val 12991506"/>
              <a:gd name="adj2" fmla="val 19577154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328731" y="1958816"/>
            <a:ext cx="914400" cy="338554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r>
              <a:rPr lang="en-US" sz="1600"/>
              <a:t>tools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342061" y="1938150"/>
            <a:ext cx="1296739" cy="338546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r>
              <a:rPr lang="en-US" sz="1600"/>
              <a:t>abstractions</a:t>
            </a:r>
          </a:p>
        </p:txBody>
      </p:sp>
      <p:cxnSp>
        <p:nvCxnSpPr>
          <p:cNvPr id="33" name="Straight Arrow Connector 32"/>
          <p:cNvCxnSpPr/>
          <p:nvPr/>
        </p:nvCxnSpPr>
        <p:spPr>
          <a:xfrm flipV="1">
            <a:off x="4145547" y="1129874"/>
            <a:ext cx="533400" cy="1048728"/>
          </a:xfrm>
          <a:prstGeom prst="straightConnector1">
            <a:avLst/>
          </a:prstGeom>
          <a:ln w="38100" cmpd="sng"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>
            <a:off x="3048001" y="2539011"/>
            <a:ext cx="2164347" cy="1680409"/>
            <a:chOff x="3076068" y="3795386"/>
            <a:chExt cx="2164347" cy="1680409"/>
          </a:xfrm>
        </p:grpSpPr>
        <p:sp>
          <p:nvSpPr>
            <p:cNvPr id="28" name="Pie 27"/>
            <p:cNvSpPr/>
            <p:nvPr/>
          </p:nvSpPr>
          <p:spPr>
            <a:xfrm>
              <a:off x="3184353" y="3799395"/>
              <a:ext cx="1981200" cy="1676400"/>
            </a:xfrm>
            <a:prstGeom prst="pie">
              <a:avLst>
                <a:gd name="adj1" fmla="val 12991506"/>
                <a:gd name="adj2" fmla="val 19577154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076068" y="4397216"/>
              <a:ext cx="119513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/>
                <a:t>desktop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370129" y="4376550"/>
              <a:ext cx="8702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/>
                <a:t>cloud</a:t>
              </a:r>
            </a:p>
          </p:txBody>
        </p:sp>
        <p:cxnSp>
          <p:nvCxnSpPr>
            <p:cNvPr id="36" name="Straight Arrow Connector 35"/>
            <p:cNvCxnSpPr/>
            <p:nvPr/>
          </p:nvCxnSpPr>
          <p:spPr>
            <a:xfrm flipV="1">
              <a:off x="4173615" y="3795386"/>
              <a:ext cx="733932" cy="821617"/>
            </a:xfrm>
            <a:prstGeom prst="straightConnector1">
              <a:avLst/>
            </a:prstGeom>
            <a:ln w="38100" cmpd="sng">
              <a:solidFill>
                <a:schemeClr val="tx2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/>
          <p:cNvGrpSpPr/>
          <p:nvPr/>
        </p:nvGrpSpPr>
        <p:grpSpPr>
          <a:xfrm>
            <a:off x="3189711" y="4838780"/>
            <a:ext cx="2096166" cy="1898829"/>
            <a:chOff x="3156285" y="2357766"/>
            <a:chExt cx="2096166" cy="1898829"/>
          </a:xfrm>
        </p:grpSpPr>
        <p:sp>
          <p:nvSpPr>
            <p:cNvPr id="29" name="Pie 28"/>
            <p:cNvSpPr/>
            <p:nvPr/>
          </p:nvSpPr>
          <p:spPr>
            <a:xfrm>
              <a:off x="3156285" y="2580195"/>
              <a:ext cx="1981200" cy="1676400"/>
            </a:xfrm>
            <a:prstGeom prst="pie">
              <a:avLst>
                <a:gd name="adj1" fmla="val 12991506"/>
                <a:gd name="adj2" fmla="val 19577154"/>
              </a:avLst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231147" y="3151280"/>
              <a:ext cx="914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/>
                <a:t>structs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382165" y="3143982"/>
              <a:ext cx="8702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/>
                <a:t>stats</a:t>
              </a:r>
            </a:p>
          </p:txBody>
        </p:sp>
        <p:cxnSp>
          <p:nvCxnSpPr>
            <p:cNvPr id="39" name="Straight Arrow Connector 38"/>
            <p:cNvCxnSpPr/>
            <p:nvPr/>
          </p:nvCxnSpPr>
          <p:spPr>
            <a:xfrm flipH="1" flipV="1">
              <a:off x="3688347" y="2357766"/>
              <a:ext cx="457200" cy="1040036"/>
            </a:xfrm>
            <a:prstGeom prst="straightConnector1">
              <a:avLst/>
            </a:prstGeom>
            <a:ln w="38100" cmpd="sng">
              <a:solidFill>
                <a:schemeClr val="tx2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/>
          <p:cNvGrpSpPr/>
          <p:nvPr/>
        </p:nvGrpSpPr>
        <p:grpSpPr>
          <a:xfrm>
            <a:off x="3200400" y="3715212"/>
            <a:ext cx="2286000" cy="1746429"/>
            <a:chOff x="3154947" y="5024766"/>
            <a:chExt cx="2286000" cy="1746429"/>
          </a:xfrm>
        </p:grpSpPr>
        <p:sp>
          <p:nvSpPr>
            <p:cNvPr id="30" name="Pie 29"/>
            <p:cNvSpPr/>
            <p:nvPr/>
          </p:nvSpPr>
          <p:spPr>
            <a:xfrm>
              <a:off x="3232485" y="5094795"/>
              <a:ext cx="1981200" cy="1676400"/>
            </a:xfrm>
            <a:prstGeom prst="pie">
              <a:avLst>
                <a:gd name="adj1" fmla="val 12991506"/>
                <a:gd name="adj2" fmla="val 19577154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154947" y="5665880"/>
              <a:ext cx="914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/>
                <a:t>hackers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458365" y="5658582"/>
              <a:ext cx="98258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/>
                <a:t>analysts</a:t>
              </a:r>
            </a:p>
          </p:txBody>
        </p:sp>
        <p:cxnSp>
          <p:nvCxnSpPr>
            <p:cNvPr id="42" name="Straight Arrow Connector 41"/>
            <p:cNvCxnSpPr/>
            <p:nvPr/>
          </p:nvCxnSpPr>
          <p:spPr>
            <a:xfrm flipV="1">
              <a:off x="4221747" y="5024766"/>
              <a:ext cx="0" cy="887636"/>
            </a:xfrm>
            <a:prstGeom prst="straightConnector1">
              <a:avLst/>
            </a:prstGeom>
            <a:ln w="38100" cmpd="sng">
              <a:solidFill>
                <a:schemeClr val="tx2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762001" y="1360997"/>
            <a:ext cx="2470485" cy="461665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This Course</a:t>
            </a:r>
          </a:p>
        </p:txBody>
      </p:sp>
    </p:spTree>
    <p:extLst>
      <p:ext uri="{BB962C8B-B14F-4D97-AF65-F5344CB8AC3E}">
        <p14:creationId xmlns:p14="http://schemas.microsoft.com/office/powerpoint/2010/main" val="15150837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CB4E5-F5CA-CD47-9AE3-A07BD6AB5419}" type="datetime1">
              <a:rPr lang="en-US" smtClean="0"/>
              <a:t>4/11/14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Bill Howe, UW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DEEC5-EA09-464B-9CF2-C5C5C68E1237}" type="slidenum">
              <a:rPr lang="en-US"/>
              <a:pPr/>
              <a:t>13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066800" y="1524002"/>
            <a:ext cx="6248400" cy="1200329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r>
              <a:rPr lang="en-US" sz="3600"/>
              <a:t>What are the </a:t>
            </a:r>
            <a:r>
              <a:rPr lang="en-US" sz="3600" i="1"/>
              <a:t>abstractions</a:t>
            </a:r>
            <a:r>
              <a:rPr lang="en-US" sz="3600"/>
              <a:t> of data science?</a:t>
            </a:r>
          </a:p>
        </p:txBody>
      </p:sp>
      <p:sp>
        <p:nvSpPr>
          <p:cNvPr id="7" name="Pie 6"/>
          <p:cNvSpPr/>
          <p:nvPr/>
        </p:nvSpPr>
        <p:spPr>
          <a:xfrm>
            <a:off x="7010400" y="228600"/>
            <a:ext cx="1981200" cy="1676400"/>
          </a:xfrm>
          <a:prstGeom prst="pie">
            <a:avLst>
              <a:gd name="adj1" fmla="val 12991506"/>
              <a:gd name="adj2" fmla="val 19577154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84184" y="830430"/>
            <a:ext cx="914400" cy="338554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r>
              <a:rPr lang="en-US" sz="1600"/>
              <a:t>tools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197514" y="809764"/>
            <a:ext cx="870286" cy="338554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r>
              <a:rPr lang="en-US" sz="1600"/>
              <a:t>abstr.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8001000" y="228600"/>
            <a:ext cx="685800" cy="821616"/>
          </a:xfrm>
          <a:prstGeom prst="straightConnector1">
            <a:avLst/>
          </a:prstGeom>
          <a:ln w="38100" cmpd="sng"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447144" y="3444472"/>
            <a:ext cx="4800600" cy="1569660"/>
          </a:xfrm>
          <a:prstGeom prst="rect">
            <a:avLst/>
          </a:prstGeom>
        </p:spPr>
        <p:txBody>
          <a:bodyPr wrap="square" lIns="91424" tIns="45712" rIns="91424" bIns="45712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/>
              <a:t>“Data Jujitsu”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/>
              <a:t>“Data Wrangling”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/>
              <a:t>“Data Munging”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/>
          </a:p>
        </p:txBody>
      </p:sp>
      <p:grpSp>
        <p:nvGrpSpPr>
          <p:cNvPr id="17" name="Group 16"/>
          <p:cNvGrpSpPr/>
          <p:nvPr/>
        </p:nvGrpSpPr>
        <p:grpSpPr>
          <a:xfrm>
            <a:off x="2885544" y="3510679"/>
            <a:ext cx="5648856" cy="1137523"/>
            <a:chOff x="2819400" y="2851613"/>
            <a:chExt cx="5648856" cy="1137523"/>
          </a:xfrm>
        </p:grpSpPr>
        <p:sp>
          <p:nvSpPr>
            <p:cNvPr id="15" name="Right Brace 14"/>
            <p:cNvSpPr/>
            <p:nvPr/>
          </p:nvSpPr>
          <p:spPr>
            <a:xfrm>
              <a:off x="2819400" y="2851613"/>
              <a:ext cx="416905" cy="1137523"/>
            </a:xfrm>
            <a:prstGeom prst="rightBrace">
              <a:avLst/>
            </a:prstGeom>
            <a:ln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352800" y="3131403"/>
              <a:ext cx="51154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77684" indent="-1777684"/>
              <a:r>
                <a:rPr lang="en-US" sz="2400" i="1">
                  <a:solidFill>
                    <a:srgbClr val="008000"/>
                  </a:solidFill>
                </a:rPr>
                <a:t>Translation: “We have no idea what     this is all about”</a:t>
              </a: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648326" y="5181600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0000FF"/>
                </a:solidFill>
              </a:rPr>
              <a:t>Assignment: </a:t>
            </a:r>
          </a:p>
          <a:p>
            <a:r>
              <a:rPr lang="en-US">
                <a:solidFill>
                  <a:srgbClr val="0000FF"/>
                </a:solidFill>
              </a:rPr>
              <a:t>Twitter sentiment analysis from scratch</a:t>
            </a:r>
          </a:p>
        </p:txBody>
      </p:sp>
    </p:spTree>
    <p:extLst>
      <p:ext uri="{BB962C8B-B14F-4D97-AF65-F5344CB8AC3E}">
        <p14:creationId xmlns:p14="http://schemas.microsoft.com/office/powerpoint/2010/main" val="28132752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CB4E5-F5CA-CD47-9AE3-A07BD6AB5419}" type="datetime1">
              <a:rPr lang="en-US" smtClean="0"/>
              <a:t>4/11/14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Bill Howe, UW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DEEC5-EA09-464B-9CF2-C5C5C68E1237}" type="slidenum">
              <a:rPr lang="en-US"/>
              <a:pPr/>
              <a:t>14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2" y="3395008"/>
            <a:ext cx="7162801" cy="1938992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r>
              <a:rPr lang="en-US" sz="2400"/>
              <a:t>matrices and linear algebra? </a:t>
            </a:r>
          </a:p>
          <a:p>
            <a:r>
              <a:rPr lang="en-US" sz="2400"/>
              <a:t>relations and relational algebra?</a:t>
            </a:r>
          </a:p>
          <a:p>
            <a:r>
              <a:rPr lang="en-US" sz="2400"/>
              <a:t>objects and methods?</a:t>
            </a:r>
          </a:p>
          <a:p>
            <a:r>
              <a:rPr lang="en-US" sz="2400"/>
              <a:t>files and scripts?</a:t>
            </a:r>
          </a:p>
          <a:p>
            <a:r>
              <a:rPr lang="en-US" sz="2400"/>
              <a:t>data frames and functions?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914403" y="3395008"/>
            <a:ext cx="4459894" cy="838200"/>
          </a:xfrm>
          <a:prstGeom prst="round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en-US" sz="1600"/>
          </a:p>
        </p:txBody>
      </p:sp>
      <p:sp>
        <p:nvSpPr>
          <p:cNvPr id="7" name="TextBox 6"/>
          <p:cNvSpPr txBox="1"/>
          <p:nvPr/>
        </p:nvSpPr>
        <p:spPr>
          <a:xfrm>
            <a:off x="1066800" y="1524002"/>
            <a:ext cx="6248400" cy="1200329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r>
              <a:rPr lang="en-US" sz="3600"/>
              <a:t>What are the </a:t>
            </a:r>
            <a:r>
              <a:rPr lang="en-US" sz="3600" i="1"/>
              <a:t>abstractions</a:t>
            </a:r>
            <a:r>
              <a:rPr lang="en-US" sz="3600"/>
              <a:t> of data science?</a:t>
            </a:r>
          </a:p>
        </p:txBody>
      </p:sp>
      <p:sp>
        <p:nvSpPr>
          <p:cNvPr id="8" name="Pie 7"/>
          <p:cNvSpPr/>
          <p:nvPr/>
        </p:nvSpPr>
        <p:spPr>
          <a:xfrm>
            <a:off x="7010400" y="228600"/>
            <a:ext cx="1981200" cy="1676400"/>
          </a:xfrm>
          <a:prstGeom prst="pie">
            <a:avLst>
              <a:gd name="adj1" fmla="val 12991506"/>
              <a:gd name="adj2" fmla="val 19577154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84184" y="830430"/>
            <a:ext cx="914400" cy="338554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r>
              <a:rPr lang="en-US" sz="1600"/>
              <a:t>tools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197514" y="809764"/>
            <a:ext cx="870286" cy="338554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r>
              <a:rPr lang="en-US" sz="1600"/>
              <a:t>abstr.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8001000" y="228600"/>
            <a:ext cx="685800" cy="821616"/>
          </a:xfrm>
          <a:prstGeom prst="straightConnector1">
            <a:avLst/>
          </a:prstGeom>
          <a:ln w="38100" cmpd="sng"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964984" y="4549169"/>
            <a:ext cx="2438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>
                <a:solidFill>
                  <a:srgbClr val="0000FF"/>
                </a:solidFill>
              </a:rPr>
              <a:t>Assignment:</a:t>
            </a:r>
          </a:p>
          <a:p>
            <a:r>
              <a:rPr lang="en-US" i="1">
                <a:solidFill>
                  <a:srgbClr val="0000FF"/>
                </a:solidFill>
              </a:rPr>
              <a:t>In-database analytics</a:t>
            </a:r>
          </a:p>
          <a:p>
            <a:r>
              <a:rPr lang="en-US" i="1">
                <a:solidFill>
                  <a:srgbClr val="0000FF"/>
                </a:solidFill>
              </a:rPr>
              <a:t>Linear algebra in SQL</a:t>
            </a:r>
          </a:p>
        </p:txBody>
      </p:sp>
    </p:spTree>
    <p:extLst>
      <p:ext uri="{BB962C8B-B14F-4D97-AF65-F5344CB8AC3E}">
        <p14:creationId xmlns:p14="http://schemas.microsoft.com/office/powerpoint/2010/main" val="21220875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3528B-9798-E947-879A-E2851EDD3B1B}" type="slidenum">
              <a:rPr lang="en-US"/>
              <a:pPr/>
              <a:t>15</a:t>
            </a:fld>
            <a:endParaRPr lang="en-US"/>
          </a:p>
        </p:txBody>
      </p:sp>
      <p:sp>
        <p:nvSpPr>
          <p:cNvPr id="7" name="Pie 6"/>
          <p:cNvSpPr/>
          <p:nvPr/>
        </p:nvSpPr>
        <p:spPr>
          <a:xfrm>
            <a:off x="7059852" y="156409"/>
            <a:ext cx="1981200" cy="1676400"/>
          </a:xfrm>
          <a:prstGeom prst="pie">
            <a:avLst>
              <a:gd name="adj1" fmla="val 12991506"/>
              <a:gd name="adj2" fmla="val 19577154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32298" y="754230"/>
            <a:ext cx="914400" cy="338554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r>
              <a:rPr lang="en-US" sz="1600"/>
              <a:t>desk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245628" y="733564"/>
            <a:ext cx="870286" cy="338554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r>
              <a:rPr lang="en-US" sz="1600"/>
              <a:t>cloud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8049116" y="152402"/>
            <a:ext cx="733932" cy="821617"/>
          </a:xfrm>
          <a:prstGeom prst="straightConnector1">
            <a:avLst/>
          </a:prstGeom>
          <a:ln w="38100" cmpd="sng"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/>
              <a:t>Not all data fits in memory, but you wouldn’t know this to look at a typical “data science” syllabus</a:t>
            </a:r>
          </a:p>
          <a:p>
            <a:pPr marL="0" indent="0">
              <a:buNone/>
            </a:pPr>
            <a:endParaRPr lang="en-US" sz="2400"/>
          </a:p>
          <a:p>
            <a:endParaRPr lang="en-US" sz="2400"/>
          </a:p>
        </p:txBody>
      </p:sp>
      <p:sp>
        <p:nvSpPr>
          <p:cNvPr id="2" name="Rectangle 1"/>
          <p:cNvSpPr/>
          <p:nvPr/>
        </p:nvSpPr>
        <p:spPr>
          <a:xfrm>
            <a:off x="768350" y="3276600"/>
            <a:ext cx="662305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000" i="1">
                <a:solidFill>
                  <a:srgbClr val="0000FF"/>
                </a:solidFill>
              </a:rPr>
              <a:t>Assignment:</a:t>
            </a:r>
          </a:p>
          <a:p>
            <a:pPr marL="0" indent="0">
              <a:buNone/>
            </a:pPr>
            <a:r>
              <a:rPr lang="en-US" sz="2000" i="1">
                <a:solidFill>
                  <a:srgbClr val="0000FF"/>
                </a:solidFill>
              </a:rPr>
              <a:t>Amazon Web Services assignment for 10k students</a:t>
            </a:r>
          </a:p>
          <a:p>
            <a:pPr marL="285750" indent="-285750">
              <a:buFont typeface="Arial"/>
              <a:buChar char="•"/>
            </a:pPr>
            <a:r>
              <a:rPr lang="en-US" sz="2000" i="1">
                <a:solidFill>
                  <a:srgbClr val="0000FF"/>
                </a:solidFill>
              </a:rPr>
              <a:t>600GB social network dataset hosted on AWS’ dime</a:t>
            </a:r>
          </a:p>
          <a:p>
            <a:pPr marL="285750" indent="-285750">
              <a:buFont typeface="Arial"/>
              <a:buChar char="•"/>
            </a:pPr>
            <a:r>
              <a:rPr lang="en-US" sz="2000" i="1">
                <a:solidFill>
                  <a:srgbClr val="0000FF"/>
                </a:solidFill>
              </a:rPr>
              <a:t>Processed using Pig + Elastic MapReduce</a:t>
            </a:r>
          </a:p>
          <a:p>
            <a:pPr marL="285750" indent="-285750">
              <a:buFont typeface="Arial"/>
              <a:buChar char="•"/>
            </a:pPr>
            <a:r>
              <a:rPr lang="en-US" sz="2000" i="1">
                <a:solidFill>
                  <a:srgbClr val="0000FF"/>
                </a:solidFill>
              </a:rPr>
              <a:t>Students asked Amazon for, and received, free credits to complete the assignment (~$10)</a:t>
            </a:r>
          </a:p>
          <a:p>
            <a:pPr marL="285750" indent="-285750">
              <a:buFont typeface="Arial"/>
              <a:buChar char="•"/>
            </a:pPr>
            <a:r>
              <a:rPr lang="en-US" sz="2000" i="1">
                <a:solidFill>
                  <a:srgbClr val="0000FF"/>
                </a:solidFill>
              </a:rPr>
              <a:t>~2k students completed the assignment</a:t>
            </a:r>
          </a:p>
        </p:txBody>
      </p:sp>
    </p:spTree>
    <p:extLst>
      <p:ext uri="{BB962C8B-B14F-4D97-AF65-F5344CB8AC3E}">
        <p14:creationId xmlns:p14="http://schemas.microsoft.com/office/powerpoint/2010/main" val="281902033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/>
              <a:t>US faces shortage of 140,000 to 190,000 people “with deep analytical skills, as well as </a:t>
            </a:r>
            <a:r>
              <a:rPr lang="en-US" sz="2400">
                <a:solidFill>
                  <a:srgbClr val="0000FF"/>
                </a:solidFill>
              </a:rPr>
              <a:t>1.5 million managers and analysts </a:t>
            </a:r>
            <a:r>
              <a:rPr lang="en-US" sz="2400"/>
              <a:t>with the know-how to use the analysis of big data to make effective decisions.”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5FEDD-6FD9-7942-8E57-CDDA6D5C3512}" type="datetime1">
              <a:rPr lang="en-US" smtClean="0"/>
              <a:t>4/11/14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Bill Howe, UW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D6CCC-2396-634D-8A9D-DFA1A30244AA}" type="slidenum">
              <a:rPr lang="en-US"/>
              <a:pPr/>
              <a:t>16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77654" y="3686150"/>
            <a:ext cx="4909635" cy="400101"/>
          </a:xfrm>
          <a:prstGeom prst="rect">
            <a:avLst/>
          </a:prstGeom>
        </p:spPr>
        <p:txBody>
          <a:bodyPr wrap="square" lIns="91424" tIns="45712" rIns="91424" bIns="45712">
            <a:spAutoFit/>
          </a:bodyPr>
          <a:lstStyle/>
          <a:p>
            <a:r>
              <a:rPr lang="en-US" sz="2000" i="1"/>
              <a:t>-- Mckinsey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657895" y="803694"/>
            <a:ext cx="914400" cy="338554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r>
              <a:rPr lang="en-US" sz="1600"/>
              <a:t>hackers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961315" y="796396"/>
            <a:ext cx="982582" cy="338554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r>
              <a:rPr lang="en-US" sz="1600"/>
              <a:t>analysts</a:t>
            </a:r>
          </a:p>
        </p:txBody>
      </p:sp>
      <p:sp>
        <p:nvSpPr>
          <p:cNvPr id="10" name="Pie 9"/>
          <p:cNvSpPr/>
          <p:nvPr/>
        </p:nvSpPr>
        <p:spPr>
          <a:xfrm>
            <a:off x="6734095" y="228600"/>
            <a:ext cx="1981200" cy="1676400"/>
          </a:xfrm>
          <a:prstGeom prst="pie">
            <a:avLst>
              <a:gd name="adj1" fmla="val 12991506"/>
              <a:gd name="adj2" fmla="val 19577154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7724695" y="0"/>
            <a:ext cx="0" cy="1050216"/>
          </a:xfrm>
          <a:prstGeom prst="straightConnector1">
            <a:avLst/>
          </a:prstGeom>
          <a:ln w="38100" cmpd="sng"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801903" y="4800600"/>
            <a:ext cx="5949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>
                <a:solidFill>
                  <a:srgbClr val="0000FF"/>
                </a:solidFill>
              </a:rPr>
              <a:t>Assignment:</a:t>
            </a:r>
          </a:p>
          <a:p>
            <a:r>
              <a:rPr lang="en-US" i="1">
                <a:solidFill>
                  <a:srgbClr val="0000FF"/>
                </a:solidFill>
              </a:rPr>
              <a:t>Peer-graded visualization in Tableau, R, or Python</a:t>
            </a:r>
          </a:p>
        </p:txBody>
      </p:sp>
    </p:spTree>
    <p:extLst>
      <p:ext uri="{BB962C8B-B14F-4D97-AF65-F5344CB8AC3E}">
        <p14:creationId xmlns:p14="http://schemas.microsoft.com/office/powerpoint/2010/main" val="31497947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 opportunity…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85802" y="1828800"/>
            <a:ext cx="8153399" cy="4297363"/>
          </a:xfrm>
        </p:spPr>
        <p:txBody>
          <a:bodyPr/>
          <a:lstStyle/>
          <a:p>
            <a:r>
              <a:rPr lang="en-US" sz="2800"/>
              <a:t>1980s - 2000s</a:t>
            </a:r>
          </a:p>
          <a:p>
            <a:pPr lvl="1"/>
            <a:r>
              <a:rPr lang="en-US" sz="2400"/>
              <a:t>“Good at math” </a:t>
            </a:r>
            <a:r>
              <a:rPr lang="en-US" sz="2400">
                <a:sym typeface="Wingdings"/>
              </a:rPr>
              <a:t> </a:t>
            </a:r>
            <a:r>
              <a:rPr lang="en-US" sz="2400">
                <a:solidFill>
                  <a:schemeClr val="tx2"/>
                </a:solidFill>
                <a:sym typeface="Wingdings"/>
              </a:rPr>
              <a:t>Wall Street</a:t>
            </a:r>
          </a:p>
          <a:p>
            <a:pPr lvl="1"/>
            <a:r>
              <a:rPr lang="en-US" sz="2400">
                <a:sym typeface="Wingdings"/>
              </a:rPr>
              <a:t>Core discipline doesn’t matter</a:t>
            </a:r>
          </a:p>
          <a:p>
            <a:pPr lvl="1"/>
            <a:endParaRPr lang="en-US" sz="2400">
              <a:sym typeface="Wingdings"/>
            </a:endParaRPr>
          </a:p>
          <a:p>
            <a:r>
              <a:rPr lang="en-US" sz="2800">
                <a:sym typeface="Wingdings"/>
              </a:rPr>
              <a:t>2010 - beyond</a:t>
            </a:r>
          </a:p>
          <a:p>
            <a:pPr lvl="1"/>
            <a:r>
              <a:rPr lang="en-US" sz="2400">
                <a:sym typeface="Wingdings"/>
              </a:rPr>
              <a:t>“Good at data”  </a:t>
            </a:r>
            <a:r>
              <a:rPr lang="en-US" sz="2400" i="1">
                <a:solidFill>
                  <a:srgbClr val="FF0000"/>
                </a:solidFill>
                <a:sym typeface="Wingdings"/>
              </a:rPr>
              <a:t>Anywhere you want </a:t>
            </a:r>
          </a:p>
          <a:p>
            <a:pPr lvl="1"/>
            <a:r>
              <a:rPr lang="en-US" sz="2400">
                <a:sym typeface="Wingdings"/>
              </a:rPr>
              <a:t>Core discipline doesn’t matter</a:t>
            </a:r>
          </a:p>
          <a:p>
            <a:endParaRPr lang="en-US" sz="2800">
              <a:sym typeface="Wingding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4F366-C044-4B4C-9ED0-43C134576ECA}" type="datetime1">
              <a:rPr lang="en-US" smtClean="0"/>
              <a:t>4/11/14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Bill Howe, UW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BE93F-5C7A-5B41-A729-CD25FF97C964}" type="slidenum">
              <a:rPr lang="en-US"/>
              <a:pPr/>
              <a:t>17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990600" y="5454134"/>
            <a:ext cx="6096000" cy="707886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r>
              <a:rPr lang="en-US" sz="2000" i="1"/>
              <a:t>“Every job is becoming data science”</a:t>
            </a:r>
          </a:p>
          <a:p>
            <a:r>
              <a:rPr lang="en-US" sz="2000" i="1"/>
              <a:t>	-- Peter Norvig, Google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657895" y="803694"/>
            <a:ext cx="914400" cy="338554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r>
              <a:rPr lang="en-US" sz="1600"/>
              <a:t>hackers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961315" y="796396"/>
            <a:ext cx="982582" cy="338554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r>
              <a:rPr lang="en-US" sz="1600"/>
              <a:t>analysts</a:t>
            </a:r>
          </a:p>
        </p:txBody>
      </p:sp>
      <p:sp>
        <p:nvSpPr>
          <p:cNvPr id="10" name="Pie 9"/>
          <p:cNvSpPr/>
          <p:nvPr/>
        </p:nvSpPr>
        <p:spPr>
          <a:xfrm>
            <a:off x="6734095" y="228600"/>
            <a:ext cx="1981200" cy="1676400"/>
          </a:xfrm>
          <a:prstGeom prst="pie">
            <a:avLst>
              <a:gd name="adj1" fmla="val 12991506"/>
              <a:gd name="adj2" fmla="val 19577154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7724695" y="0"/>
            <a:ext cx="0" cy="1050216"/>
          </a:xfrm>
          <a:prstGeom prst="straightConnector1">
            <a:avLst/>
          </a:prstGeom>
          <a:ln w="38100" cmpd="sng"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9263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600"/>
              <a:t>Three types of tasks: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CB4E5-F5CA-CD47-9AE3-A07BD6AB5419}" type="datetime1">
              <a:rPr lang="en-US" smtClean="0"/>
              <a:t>4/11/14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Bill Howe, UW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DEEC5-EA09-464B-9CF2-C5C5C68E1237}" type="slidenum">
              <a:rPr lang="en-US"/>
              <a:pPr/>
              <a:t>18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13326" y="1981200"/>
            <a:ext cx="5620084" cy="4031857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r>
              <a:rPr lang="en-US" sz="3200"/>
              <a:t>1) Preparing to run a model</a:t>
            </a:r>
          </a:p>
          <a:p>
            <a:endParaRPr lang="en-US" sz="3200"/>
          </a:p>
          <a:p>
            <a:endParaRPr lang="en-US" sz="3200"/>
          </a:p>
          <a:p>
            <a:endParaRPr lang="en-US" sz="3200"/>
          </a:p>
          <a:p>
            <a:endParaRPr lang="en-US" sz="3200"/>
          </a:p>
          <a:p>
            <a:r>
              <a:rPr lang="en-US" sz="3200"/>
              <a:t>2) Running the model</a:t>
            </a:r>
          </a:p>
          <a:p>
            <a:endParaRPr lang="en-US" sz="3200"/>
          </a:p>
          <a:p>
            <a:r>
              <a:rPr lang="en-US" sz="3200"/>
              <a:t>3) Interpreting the results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58758" y="2743200"/>
            <a:ext cx="6021138" cy="923314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r>
              <a:rPr lang="en-US"/>
              <a:t>Gathering, cleaning, integrating, restructuring, transforming, loading, filtering, deleting, combining, merging, verifying, extracting, shaping, massaging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6490368" y="2040020"/>
            <a:ext cx="2667000" cy="724569"/>
            <a:chOff x="6553200" y="2235563"/>
            <a:chExt cx="2667000" cy="724569"/>
          </a:xfrm>
        </p:grpSpPr>
        <p:sp>
          <p:nvSpPr>
            <p:cNvPr id="7" name="TextBox 6"/>
            <p:cNvSpPr txBox="1"/>
            <p:nvPr/>
          </p:nvSpPr>
          <p:spPr>
            <a:xfrm>
              <a:off x="6553200" y="2235563"/>
              <a:ext cx="22846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</a:rPr>
                <a:t>“80% of the work”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391400" y="2590800"/>
              <a:ext cx="1828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</a:rPr>
                <a:t>-- Aaron Kimball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5831305" y="5602085"/>
            <a:ext cx="3352800" cy="646315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“The other 80% of the work”</a:t>
            </a:r>
          </a:p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16" name="Pie 15"/>
          <p:cNvSpPr/>
          <p:nvPr/>
        </p:nvSpPr>
        <p:spPr>
          <a:xfrm>
            <a:off x="7047834" y="304800"/>
            <a:ext cx="1981200" cy="1676400"/>
          </a:xfrm>
          <a:prstGeom prst="pie">
            <a:avLst>
              <a:gd name="adj1" fmla="val 12991506"/>
              <a:gd name="adj2" fmla="val 19577154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122696" y="875885"/>
            <a:ext cx="914400" cy="338554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r>
              <a:rPr lang="en-US" sz="1600"/>
              <a:t>structs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273714" y="868587"/>
            <a:ext cx="870286" cy="338554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r>
              <a:rPr lang="en-US" sz="1600"/>
              <a:t>stats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flipH="1" flipV="1">
            <a:off x="7579896" y="82371"/>
            <a:ext cx="457200" cy="1040036"/>
          </a:xfrm>
          <a:prstGeom prst="straightConnector1">
            <a:avLst/>
          </a:prstGeom>
          <a:ln w="38100" cmpd="sng"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474537" y="3823106"/>
            <a:ext cx="5844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>
                <a:solidFill>
                  <a:srgbClr val="0000FF"/>
                </a:solidFill>
              </a:rPr>
              <a:t>Assignment: Twitter sentiment analysis from scratch</a:t>
            </a:r>
          </a:p>
        </p:txBody>
      </p:sp>
    </p:spTree>
    <p:extLst>
      <p:ext uri="{BB962C8B-B14F-4D97-AF65-F5344CB8AC3E}">
        <p14:creationId xmlns:p14="http://schemas.microsoft.com/office/powerpoint/2010/main" val="20321255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6000" y="1469482"/>
            <a:ext cx="6477000" cy="923314"/>
          </a:xfrm>
          <a:prstGeom prst="rect">
            <a:avLst/>
          </a:prstGeom>
        </p:spPr>
        <p:txBody>
          <a:bodyPr wrap="square" lIns="91424" tIns="45712" rIns="91424" bIns="45712">
            <a:spAutoFit/>
          </a:bodyPr>
          <a:lstStyle/>
          <a:p>
            <a:r>
              <a:rPr lang="en-US"/>
              <a:t>“The intuition behind this ought to be very simple: Mr. Obama is maintaining leads in the polls in Ohio and other states that are sufficient for him to win 270 electoral votes.”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10200" y="2462482"/>
            <a:ext cx="3352800" cy="369316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r>
              <a:rPr lang="en-US"/>
              <a:t>Nate Silver, Oct. 26, 2012</a:t>
            </a:r>
          </a:p>
        </p:txBody>
      </p:sp>
      <p:sp>
        <p:nvSpPr>
          <p:cNvPr id="10" name="Rectangle 9"/>
          <p:cNvSpPr/>
          <p:nvPr/>
        </p:nvSpPr>
        <p:spPr>
          <a:xfrm>
            <a:off x="2438400" y="3397196"/>
            <a:ext cx="6477000" cy="646315"/>
          </a:xfrm>
          <a:prstGeom prst="rect">
            <a:avLst/>
          </a:prstGeom>
        </p:spPr>
        <p:txBody>
          <a:bodyPr wrap="square" lIns="91424" tIns="45712" rIns="91424" bIns="45712">
            <a:spAutoFit/>
          </a:bodyPr>
          <a:lstStyle/>
          <a:p>
            <a:r>
              <a:rPr lang="en-US"/>
              <a:t>“…the argument we’re making is exceedingly simple. Here it is: Obama’s ahead in Ohio.”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410200" y="4043526"/>
            <a:ext cx="2743200" cy="369316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r>
              <a:rPr lang="en-US"/>
              <a:t>Nate Silver, Nov. 2, 2012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288674" y="4953001"/>
            <a:ext cx="7083926" cy="923314"/>
          </a:xfrm>
          <a:prstGeom prst="rect">
            <a:avLst/>
          </a:prstGeom>
        </p:spPr>
        <p:txBody>
          <a:bodyPr wrap="square" lIns="91424" tIns="45712" rIns="91424" bIns="45712">
            <a:spAutoFit/>
          </a:bodyPr>
          <a:lstStyle/>
          <a:p>
            <a:r>
              <a:rPr lang="en-US"/>
              <a:t>“The bar set by the competition was invitingly low. Someone could look like a genius simply by doing some fairly basic research into what really has predictive power in a political campaign.”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575968" y="5987535"/>
            <a:ext cx="3339432" cy="369316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r>
              <a:rPr lang="en-US"/>
              <a:t>Nate Silver, Nov. 10, 2012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878773" y="6316763"/>
            <a:ext cx="1342368" cy="369316"/>
          </a:xfrm>
          <a:prstGeom prst="rect">
            <a:avLst/>
          </a:prstGeom>
          <a:noFill/>
        </p:spPr>
        <p:txBody>
          <a:bodyPr wrap="none" lIns="91424" tIns="45712" rIns="91424" bIns="45712" rtlCol="0">
            <a:spAutoFit/>
          </a:bodyPr>
          <a:lstStyle/>
          <a:p>
            <a:r>
              <a:rPr lang="en-US" i="1">
                <a:solidFill>
                  <a:srgbClr val="1F497D"/>
                </a:solidFill>
              </a:rPr>
              <a:t>DailyBeast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665498" y="4355076"/>
            <a:ext cx="2099223" cy="369316"/>
          </a:xfrm>
          <a:prstGeom prst="rect">
            <a:avLst/>
          </a:prstGeom>
          <a:noFill/>
        </p:spPr>
        <p:txBody>
          <a:bodyPr wrap="none" lIns="91424" tIns="45712" rIns="91424" bIns="45712" rtlCol="0">
            <a:spAutoFit/>
          </a:bodyPr>
          <a:lstStyle/>
          <a:p>
            <a:r>
              <a:rPr lang="en-US" i="1">
                <a:solidFill>
                  <a:srgbClr val="1F497D"/>
                </a:solidFill>
              </a:rPr>
              <a:t>fivethirtyeight.com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675373" y="2754876"/>
            <a:ext cx="2099223" cy="369316"/>
          </a:xfrm>
          <a:prstGeom prst="rect">
            <a:avLst/>
          </a:prstGeom>
          <a:noFill/>
        </p:spPr>
        <p:txBody>
          <a:bodyPr wrap="none" lIns="91424" tIns="45712" rIns="91424" bIns="45712" rtlCol="0">
            <a:spAutoFit/>
          </a:bodyPr>
          <a:lstStyle/>
          <a:p>
            <a:r>
              <a:rPr lang="en-US" i="1">
                <a:solidFill>
                  <a:srgbClr val="1F497D"/>
                </a:solidFill>
              </a:rPr>
              <a:t>fivethirtyeight.com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434354"/>
            <a:ext cx="1912352" cy="1416336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302123" y="3299840"/>
            <a:ext cx="1983864" cy="307911"/>
          </a:xfrm>
          <a:prstGeom prst="rect">
            <a:avLst/>
          </a:prstGeom>
        </p:spPr>
        <p:txBody>
          <a:bodyPr wrap="none" lIns="91424" tIns="45712" rIns="91424" bIns="45712">
            <a:spAutoFit/>
          </a:bodyPr>
          <a:lstStyle/>
          <a:p>
            <a:r>
              <a:rPr lang="en-US" sz="1400" i="1">
                <a:solidFill>
                  <a:schemeClr val="tx1">
                    <a:lumMod val="50000"/>
                    <a:lumOff val="50000"/>
                  </a:schemeClr>
                </a:solidFill>
              </a:rPr>
              <a:t>source: randy stewart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34474" y="2860049"/>
            <a:ext cx="1524000" cy="369316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r>
              <a:rPr lang="en-US"/>
              <a:t>Nate Silver</a:t>
            </a:r>
          </a:p>
        </p:txBody>
      </p:sp>
      <p:sp>
        <p:nvSpPr>
          <p:cNvPr id="20" name="Pie 19"/>
          <p:cNvSpPr/>
          <p:nvPr/>
        </p:nvSpPr>
        <p:spPr>
          <a:xfrm>
            <a:off x="7047834" y="304800"/>
            <a:ext cx="1981200" cy="1676400"/>
          </a:xfrm>
          <a:prstGeom prst="pie">
            <a:avLst>
              <a:gd name="adj1" fmla="val 12991506"/>
              <a:gd name="adj2" fmla="val 19577154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122696" y="875885"/>
            <a:ext cx="914400" cy="338554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r>
              <a:rPr lang="en-US" sz="1600"/>
              <a:t>structs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273714" y="868587"/>
            <a:ext cx="870286" cy="338554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r>
              <a:rPr lang="en-US" sz="1600"/>
              <a:t>stats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 flipH="1" flipV="1">
            <a:off x="7579896" y="82371"/>
            <a:ext cx="457200" cy="1040036"/>
          </a:xfrm>
          <a:prstGeom prst="straightConnector1">
            <a:avLst/>
          </a:prstGeom>
          <a:ln w="38100" cmpd="sng"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91096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next few minutes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2" y="1828800"/>
            <a:ext cx="8458198" cy="4297363"/>
          </a:xfrm>
        </p:spPr>
        <p:txBody>
          <a:bodyPr/>
          <a:lstStyle/>
          <a:p>
            <a:r>
              <a:rPr lang="en-US" sz="2800"/>
              <a:t>A three-university partnership in Data Science </a:t>
            </a:r>
          </a:p>
          <a:p>
            <a:pPr lvl="1"/>
            <a:r>
              <a:rPr lang="en-US" sz="2400"/>
              <a:t>Also: The UW eScience Institute</a:t>
            </a:r>
            <a:endParaRPr lang="en-US"/>
          </a:p>
          <a:p>
            <a:r>
              <a:rPr lang="en-US" sz="2800"/>
              <a:t>Report from a first Data Science MOOC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5FEDD-6FD9-7942-8E57-CDDA6D5C3512}" type="datetime1">
              <a:rPr lang="en-US" smtClean="0"/>
              <a:t>4/11/14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Bill Howe, UW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D6CCC-2396-634D-8A9D-DFA1A30244AA}" type="slidenum">
              <a:rPr lang="en-US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3621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447800"/>
            <a:ext cx="5270500" cy="519773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72937" y="152402"/>
            <a:ext cx="5804063" cy="1200312"/>
          </a:xfrm>
          <a:prstGeom prst="rect">
            <a:avLst/>
          </a:prstGeom>
          <a:solidFill>
            <a:schemeClr val="bg1"/>
          </a:solidFill>
        </p:spPr>
        <p:txBody>
          <a:bodyPr wrap="square" lIns="91424" tIns="45712" rIns="91424" bIns="45712">
            <a:spAutoFit/>
          </a:bodyPr>
          <a:lstStyle/>
          <a:p>
            <a:r>
              <a:rPr lang="en-US"/>
              <a:t> Acerbi A, Lampos V, Garnett P, Bentley RA (2013) </a:t>
            </a:r>
            <a:r>
              <a:rPr lang="en-US" b="1"/>
              <a:t>The Expression of Emotions in 20th Century Books</a:t>
            </a:r>
            <a:r>
              <a:rPr lang="en-US"/>
              <a:t>. PLoS ONE 8(3): e59030. doi:10.1371/journal.pone.0059030</a:t>
            </a:r>
          </a:p>
        </p:txBody>
      </p:sp>
      <p:sp>
        <p:nvSpPr>
          <p:cNvPr id="4" name="Pie 3"/>
          <p:cNvSpPr/>
          <p:nvPr/>
        </p:nvSpPr>
        <p:spPr>
          <a:xfrm>
            <a:off x="7047834" y="304800"/>
            <a:ext cx="1981200" cy="1676400"/>
          </a:xfrm>
          <a:prstGeom prst="pie">
            <a:avLst>
              <a:gd name="adj1" fmla="val 12991506"/>
              <a:gd name="adj2" fmla="val 19577154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22696" y="875885"/>
            <a:ext cx="914400" cy="338554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r>
              <a:rPr lang="en-US" sz="1600"/>
              <a:t>structs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73714" y="868587"/>
            <a:ext cx="870286" cy="338554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r>
              <a:rPr lang="en-US" sz="1600"/>
              <a:t>stats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7579896" y="82371"/>
            <a:ext cx="457200" cy="1040036"/>
          </a:xfrm>
          <a:prstGeom prst="straightConnector1">
            <a:avLst/>
          </a:prstGeom>
          <a:ln w="38100" cmpd="sng"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6324600" y="2286001"/>
            <a:ext cx="2819400" cy="923322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r>
              <a:rPr lang="en-US"/>
              <a:t>Reources:</a:t>
            </a:r>
          </a:p>
          <a:p>
            <a:pPr marL="285724" indent="-285724">
              <a:buFont typeface="Arial"/>
              <a:buChar char="•"/>
            </a:pPr>
            <a:r>
              <a:rPr lang="en-US"/>
              <a:t>Google n-grams</a:t>
            </a:r>
          </a:p>
          <a:p>
            <a:pPr marL="285724" indent="-285724">
              <a:buFont typeface="Arial"/>
              <a:buChar char="•"/>
            </a:pPr>
            <a:r>
              <a:rPr lang="en-US"/>
              <a:t>WordNet mood scores</a:t>
            </a:r>
          </a:p>
        </p:txBody>
      </p:sp>
    </p:spTree>
    <p:extLst>
      <p:ext uri="{BB962C8B-B14F-4D97-AF65-F5344CB8AC3E}">
        <p14:creationId xmlns:p14="http://schemas.microsoft.com/office/powerpoint/2010/main" val="41923815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5FEDD-6FD9-7942-8E57-CDDA6D5C3512}" type="datetime1">
              <a:rPr lang="en-US" smtClean="0"/>
              <a:t>4/11/14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Bill Howe, UW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D6CCC-2396-634D-8A9D-DFA1A30244AA}" type="slidenum">
              <a:rPr lang="en-US"/>
              <a:pPr/>
              <a:t>21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432" y="1363418"/>
            <a:ext cx="5223476" cy="499293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72937" y="152402"/>
            <a:ext cx="5575463" cy="1200312"/>
          </a:xfrm>
          <a:prstGeom prst="rect">
            <a:avLst/>
          </a:prstGeom>
          <a:solidFill>
            <a:schemeClr val="bg1"/>
          </a:solidFill>
        </p:spPr>
        <p:txBody>
          <a:bodyPr wrap="square" lIns="91424" tIns="45712" rIns="91424" bIns="45712">
            <a:spAutoFit/>
          </a:bodyPr>
          <a:lstStyle/>
          <a:p>
            <a:r>
              <a:rPr lang="en-US"/>
              <a:t> Acerbi A, Lampos V, Garnett P, Bentley RA (2013) </a:t>
            </a:r>
            <a:r>
              <a:rPr lang="en-US" b="1"/>
              <a:t>The Expression of Emotions in 20th Century Books</a:t>
            </a:r>
            <a:r>
              <a:rPr lang="en-US"/>
              <a:t>. PLoS ONE 8(3): e59030. doi:10.1371/journal.pone.0059030</a:t>
            </a:r>
          </a:p>
        </p:txBody>
      </p:sp>
      <p:sp>
        <p:nvSpPr>
          <p:cNvPr id="9" name="Pie 8"/>
          <p:cNvSpPr/>
          <p:nvPr/>
        </p:nvSpPr>
        <p:spPr>
          <a:xfrm>
            <a:off x="7047834" y="304800"/>
            <a:ext cx="1981200" cy="1676400"/>
          </a:xfrm>
          <a:prstGeom prst="pie">
            <a:avLst>
              <a:gd name="adj1" fmla="val 12991506"/>
              <a:gd name="adj2" fmla="val 19577154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22696" y="875885"/>
            <a:ext cx="914400" cy="338554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r>
              <a:rPr lang="en-US" sz="1600"/>
              <a:t>structs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273714" y="868587"/>
            <a:ext cx="870286" cy="338554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r>
              <a:rPr lang="en-US" sz="1600"/>
              <a:t>stats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7579896" y="82371"/>
            <a:ext cx="457200" cy="1040036"/>
          </a:xfrm>
          <a:prstGeom prst="straightConnector1">
            <a:avLst/>
          </a:prstGeom>
          <a:ln w="38100" cmpd="sng"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324600" y="2286001"/>
            <a:ext cx="2819400" cy="923322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r>
              <a:rPr lang="en-US"/>
              <a:t>Reources:</a:t>
            </a:r>
          </a:p>
          <a:p>
            <a:pPr marL="285724" indent="-285724">
              <a:buFont typeface="Arial"/>
              <a:buChar char="•"/>
            </a:pPr>
            <a:r>
              <a:rPr lang="en-US"/>
              <a:t>Google n-grams</a:t>
            </a:r>
          </a:p>
          <a:p>
            <a:pPr marL="285724" indent="-285724">
              <a:buFont typeface="Arial"/>
              <a:buChar char="•"/>
            </a:pPr>
            <a:r>
              <a:rPr lang="en-US"/>
              <a:t>WordNet mood scores</a:t>
            </a:r>
          </a:p>
        </p:txBody>
      </p:sp>
    </p:spTree>
    <p:extLst>
      <p:ext uri="{BB962C8B-B14F-4D97-AF65-F5344CB8AC3E}">
        <p14:creationId xmlns:p14="http://schemas.microsoft.com/office/powerpoint/2010/main" val="1799685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5FEDD-6FD9-7942-8E57-CDDA6D5C3512}" type="datetime1">
              <a:rPr lang="en-US" smtClean="0"/>
              <a:t>4/11/14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Bill Howe, UW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D6CCC-2396-634D-8A9D-DFA1A30244AA}" type="slidenum">
              <a:rPr lang="en-US"/>
              <a:pPr/>
              <a:t>22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593851"/>
            <a:ext cx="6350000" cy="4762500"/>
          </a:xfrm>
          <a:prstGeom prst="rect">
            <a:avLst/>
          </a:prstGeom>
        </p:spPr>
      </p:pic>
      <p:sp>
        <p:nvSpPr>
          <p:cNvPr id="9" name="Pie 8"/>
          <p:cNvSpPr/>
          <p:nvPr/>
        </p:nvSpPr>
        <p:spPr>
          <a:xfrm>
            <a:off x="7047834" y="304800"/>
            <a:ext cx="1981200" cy="1676400"/>
          </a:xfrm>
          <a:prstGeom prst="pie">
            <a:avLst>
              <a:gd name="adj1" fmla="val 12991506"/>
              <a:gd name="adj2" fmla="val 19577154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22696" y="875885"/>
            <a:ext cx="914400" cy="338554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r>
              <a:rPr lang="en-US" sz="1600"/>
              <a:t>structs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273714" y="868587"/>
            <a:ext cx="870286" cy="338554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r>
              <a:rPr lang="en-US" sz="1600"/>
              <a:t>stats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7579896" y="82371"/>
            <a:ext cx="457200" cy="1040036"/>
          </a:xfrm>
          <a:prstGeom prst="straightConnector1">
            <a:avLst/>
          </a:prstGeom>
          <a:ln w="38100" cmpd="sng"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838200" y="990600"/>
            <a:ext cx="6741696" cy="523212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r>
              <a:rPr lang="en-US" sz="2800"/>
              <a:t>Responsible use of stats and viz…</a:t>
            </a:r>
          </a:p>
        </p:txBody>
      </p:sp>
    </p:spTree>
    <p:extLst>
      <p:ext uri="{BB962C8B-B14F-4D97-AF65-F5344CB8AC3E}">
        <p14:creationId xmlns:p14="http://schemas.microsoft.com/office/powerpoint/2010/main" val="26400321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609600"/>
            <a:ext cx="7854696" cy="914400"/>
          </a:xfrm>
        </p:spPr>
        <p:txBody>
          <a:bodyPr/>
          <a:lstStyle/>
          <a:p>
            <a:r>
              <a:rPr lang="en-US"/>
              <a:t>Syllabus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3" y="1524000"/>
            <a:ext cx="8153399" cy="4297363"/>
          </a:xfrm>
        </p:spPr>
        <p:txBody>
          <a:bodyPr/>
          <a:lstStyle/>
          <a:p>
            <a:r>
              <a:rPr lang="en-US" sz="2400"/>
              <a:t>Data Science Landscape </a:t>
            </a:r>
            <a:r>
              <a:rPr lang="en-US" sz="2000"/>
              <a:t>(~1 week)</a:t>
            </a:r>
          </a:p>
          <a:p>
            <a:r>
              <a:rPr lang="en-US" sz="2400"/>
              <a:t>Data Manipulation at Scale</a:t>
            </a:r>
          </a:p>
          <a:p>
            <a:pPr lvl="1"/>
            <a:r>
              <a:rPr lang="en-US" sz="2000"/>
              <a:t>Relational Databases (~1 week)</a:t>
            </a:r>
          </a:p>
          <a:p>
            <a:pPr lvl="1"/>
            <a:r>
              <a:rPr lang="en-US" sz="2000"/>
              <a:t>MapReduce (~1 week)</a:t>
            </a:r>
          </a:p>
          <a:p>
            <a:pPr lvl="1"/>
            <a:r>
              <a:rPr lang="en-US" sz="2000"/>
              <a:t>NoSQL (~1 week)</a:t>
            </a:r>
          </a:p>
          <a:p>
            <a:r>
              <a:rPr lang="en-US" sz="2400"/>
              <a:t>Analytics</a:t>
            </a:r>
          </a:p>
          <a:p>
            <a:pPr lvl="1"/>
            <a:r>
              <a:rPr lang="en-US" sz="2000"/>
              <a:t>Statistics Pearls (~1 week)</a:t>
            </a:r>
          </a:p>
          <a:p>
            <a:pPr lvl="2"/>
            <a:r>
              <a:rPr lang="en-US" sz="1600">
                <a:solidFill>
                  <a:srgbClr val="0000FF"/>
                </a:solidFill>
              </a:rPr>
              <a:t>multiple hypothesis testing, effect size, bayesian, bootstrap</a:t>
            </a:r>
          </a:p>
          <a:p>
            <a:pPr lvl="1"/>
            <a:r>
              <a:rPr lang="en-US" sz="2000"/>
              <a:t>Machine Learning Pearls (~1 week)</a:t>
            </a:r>
          </a:p>
          <a:p>
            <a:pPr lvl="2"/>
            <a:r>
              <a:rPr lang="en-US" sz="1600">
                <a:solidFill>
                  <a:srgbClr val="0000FF"/>
                </a:solidFill>
              </a:rPr>
              <a:t>evaluation / overfitting, boosting / bagging, trees / forests, gradient descent </a:t>
            </a:r>
          </a:p>
          <a:p>
            <a:r>
              <a:rPr lang="en-US" sz="2400"/>
              <a:t>Visualization </a:t>
            </a:r>
            <a:r>
              <a:rPr lang="en-US" sz="2000"/>
              <a:t>(~1 week)</a:t>
            </a:r>
            <a:endParaRPr lang="en-US" sz="2400"/>
          </a:p>
          <a:p>
            <a:r>
              <a:rPr lang="en-US" sz="2400"/>
              <a:t>Graph Analytics </a:t>
            </a:r>
            <a:r>
              <a:rPr lang="en-US" sz="2000"/>
              <a:t>(~1 week)</a:t>
            </a:r>
          </a:p>
          <a:p>
            <a:r>
              <a:rPr lang="en-US" sz="2400"/>
              <a:t>Guest Lectures</a:t>
            </a:r>
          </a:p>
        </p:txBody>
      </p:sp>
    </p:spTree>
    <p:extLst>
      <p:ext uri="{BB962C8B-B14F-4D97-AF65-F5344CB8AC3E}">
        <p14:creationId xmlns:p14="http://schemas.microsoft.com/office/powerpoint/2010/main" val="29622776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5FEDD-6FD9-7942-8E57-CDDA6D5C3512}" type="datetime1">
              <a:rPr lang="en-US" smtClean="0"/>
              <a:t>4/11/14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Bill Howe, UW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D6CCC-2396-634D-8A9D-DFA1A30244AA}" type="slidenum">
              <a:rPr lang="en-US"/>
              <a:pPr/>
              <a:t>24</a:t>
            </a:fld>
            <a:endParaRPr lang="en-US"/>
          </a:p>
        </p:txBody>
      </p:sp>
      <p:pic>
        <p:nvPicPr>
          <p:cNvPr id="7" name="Picture 6" descr="Screen Shot 2013-10-04 at 8.30.3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042" y="1143000"/>
            <a:ext cx="8305800" cy="545470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38200" y="616592"/>
            <a:ext cx="4876800" cy="523220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r>
              <a:rPr lang="en-US" sz="2800"/>
              <a:t>Who took the course?</a:t>
            </a:r>
          </a:p>
        </p:txBody>
      </p:sp>
      <p:pic>
        <p:nvPicPr>
          <p:cNvPr id="9" name="Picture 8" descr="Screen Shot 2013-10-04 at 8.32.03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513458"/>
            <a:ext cx="8305800" cy="1344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6199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5FEDD-6FD9-7942-8E57-CDDA6D5C3512}" type="datetime1">
              <a:rPr lang="en-US" smtClean="0"/>
              <a:t>4/11/14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Bill Howe, UW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D6CCC-2396-634D-8A9D-DFA1A30244AA}" type="slidenum">
              <a:rPr lang="en-US"/>
              <a:pPr/>
              <a:t>25</a:t>
            </a:fld>
            <a:endParaRPr lang="en-US"/>
          </a:p>
        </p:txBody>
      </p:sp>
      <p:pic>
        <p:nvPicPr>
          <p:cNvPr id="8" name="Picture 7" descr="Screen Shot 2013-10-04 at 8.24.2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347" y="1914703"/>
            <a:ext cx="8903329" cy="259732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38200" y="914400"/>
            <a:ext cx="4876800" cy="523220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r>
              <a:rPr lang="en-US" sz="2800"/>
              <a:t>Who took the course?</a:t>
            </a:r>
          </a:p>
        </p:txBody>
      </p:sp>
    </p:spTree>
    <p:extLst>
      <p:ext uri="{BB962C8B-B14F-4D97-AF65-F5344CB8AC3E}">
        <p14:creationId xmlns:p14="http://schemas.microsoft.com/office/powerpoint/2010/main" val="6505155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5FEDD-6FD9-7942-8E57-CDDA6D5C3512}" type="datetime1">
              <a:rPr lang="en-US" smtClean="0"/>
              <a:t>4/11/14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Bill Howe, UW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D6CCC-2396-634D-8A9D-DFA1A30244AA}" type="slidenum">
              <a:rPr lang="en-US"/>
              <a:pPr/>
              <a:t>26</a:t>
            </a:fld>
            <a:endParaRPr lang="en-US"/>
          </a:p>
        </p:txBody>
      </p:sp>
      <p:pic>
        <p:nvPicPr>
          <p:cNvPr id="7" name="Picture 6" descr="Screen Shot 2013-10-04 at 8.24.4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447800"/>
            <a:ext cx="8611198" cy="260368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38200" y="914400"/>
            <a:ext cx="4876800" cy="523220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r>
              <a:rPr lang="en-US" sz="2800"/>
              <a:t>Who took the course?</a:t>
            </a:r>
          </a:p>
        </p:txBody>
      </p:sp>
    </p:spTree>
    <p:extLst>
      <p:ext uri="{BB962C8B-B14F-4D97-AF65-F5344CB8AC3E}">
        <p14:creationId xmlns:p14="http://schemas.microsoft.com/office/powerpoint/2010/main" val="40563201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5FEDD-6FD9-7942-8E57-CDDA6D5C3512}" type="datetime1">
              <a:rPr lang="en-US" smtClean="0"/>
              <a:t>4/11/14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Bill Howe, UW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D6CCC-2396-634D-8A9D-DFA1A30244AA}" type="slidenum">
              <a:rPr lang="en-US"/>
              <a:pPr/>
              <a:t>27</a:t>
            </a:fld>
            <a:endParaRPr lang="en-US"/>
          </a:p>
        </p:txBody>
      </p:sp>
      <p:pic>
        <p:nvPicPr>
          <p:cNvPr id="7" name="Picture 6" descr="Screen Shot 2013-10-04 at 8.25.0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828799"/>
            <a:ext cx="8610600" cy="205740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38200" y="914400"/>
            <a:ext cx="4876800" cy="523220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r>
              <a:rPr lang="en-US" sz="2800"/>
              <a:t>Who took the course?</a:t>
            </a:r>
          </a:p>
        </p:txBody>
      </p:sp>
    </p:spTree>
    <p:extLst>
      <p:ext uri="{BB962C8B-B14F-4D97-AF65-F5344CB8AC3E}">
        <p14:creationId xmlns:p14="http://schemas.microsoft.com/office/powerpoint/2010/main" val="24788882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5FEDD-6FD9-7942-8E57-CDDA6D5C3512}" type="datetime1">
              <a:rPr lang="en-US" smtClean="0"/>
              <a:t>4/11/14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Bill Howe, UW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D6CCC-2396-634D-8A9D-DFA1A30244AA}" type="slidenum">
              <a:rPr lang="en-US"/>
              <a:pPr/>
              <a:t>28</a:t>
            </a:fld>
            <a:endParaRPr lang="en-US"/>
          </a:p>
        </p:txBody>
      </p:sp>
      <p:pic>
        <p:nvPicPr>
          <p:cNvPr id="7" name="Picture 6" descr="Screen Shot 2013-10-04 at 8.25.4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693" y="2425700"/>
            <a:ext cx="8903318" cy="193053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38200" y="914400"/>
            <a:ext cx="4876800" cy="523220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r>
              <a:rPr lang="en-US" sz="2800"/>
              <a:t>Who took the course?</a:t>
            </a:r>
          </a:p>
        </p:txBody>
      </p:sp>
    </p:spTree>
    <p:extLst>
      <p:ext uri="{BB962C8B-B14F-4D97-AF65-F5344CB8AC3E}">
        <p14:creationId xmlns:p14="http://schemas.microsoft.com/office/powerpoint/2010/main" val="29082141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5FEDD-6FD9-7942-8E57-CDDA6D5C3512}" type="datetime1">
              <a:rPr lang="en-US" smtClean="0"/>
              <a:t>4/11/14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Bill Howe, UW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D6CCC-2396-634D-8A9D-DFA1A30244AA}" type="slidenum">
              <a:rPr lang="en-US"/>
              <a:pPr/>
              <a:t>29</a:t>
            </a:fld>
            <a:endParaRPr lang="en-US"/>
          </a:p>
        </p:txBody>
      </p:sp>
      <p:pic>
        <p:nvPicPr>
          <p:cNvPr id="7" name="Picture 6" descr="Screen Shot 2013-10-04 at 8.38.0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1276275"/>
            <a:ext cx="8293676" cy="2146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2678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What is data science?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2D69F3-7CFF-4172-9761-E468578C4B6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7" name="Picture 6" descr="sex agai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433" y="1500188"/>
            <a:ext cx="5256695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386295" y="142876"/>
            <a:ext cx="2612571" cy="364251"/>
          </a:xfrm>
          <a:prstGeom prst="rect">
            <a:avLst/>
          </a:prstGeom>
          <a:noFill/>
        </p:spPr>
        <p:txBody>
          <a:bodyPr wrap="square" lIns="86408" tIns="43204" rIns="86408" bIns="43204" rtlCol="0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latin typeface="+mn-lt"/>
              </a:rPr>
              <a:t>Impact</a:t>
            </a:r>
          </a:p>
        </p:txBody>
      </p:sp>
    </p:spTree>
    <p:extLst>
      <p:ext uri="{BB962C8B-B14F-4D97-AF65-F5344CB8AC3E}">
        <p14:creationId xmlns:p14="http://schemas.microsoft.com/office/powerpoint/2010/main" val="1633463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5FEDD-6FD9-7942-8E57-CDDA6D5C3512}" type="datetime1">
              <a:rPr lang="en-US" smtClean="0"/>
              <a:t>4/11/14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Bill Howe, UW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D6CCC-2396-634D-8A9D-DFA1A30244AA}" type="slidenum">
              <a:rPr lang="en-US"/>
              <a:pPr/>
              <a:t>30</a:t>
            </a:fld>
            <a:endParaRPr lang="en-US"/>
          </a:p>
        </p:txBody>
      </p:sp>
      <p:pic>
        <p:nvPicPr>
          <p:cNvPr id="7" name="Picture 6" descr="Screen Shot 2013-10-04 at 8.37.2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2" y="900684"/>
            <a:ext cx="7933867" cy="420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3070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5FEDD-6FD9-7942-8E57-CDDA6D5C3512}" type="datetime1">
              <a:rPr lang="en-US" smtClean="0"/>
              <a:t>4/11/14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Bill Howe, UW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D6CCC-2396-634D-8A9D-DFA1A30244AA}" type="slidenum">
              <a:rPr lang="en-US"/>
              <a:pPr/>
              <a:t>31</a:t>
            </a:fld>
            <a:endParaRPr lang="en-US"/>
          </a:p>
        </p:txBody>
      </p:sp>
      <p:pic>
        <p:nvPicPr>
          <p:cNvPr id="7" name="Picture 6" descr="Screen Shot 2013-10-04 at 8.38.4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297" y="1295402"/>
            <a:ext cx="7963453" cy="3276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5850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5FEDD-6FD9-7942-8E57-CDDA6D5C3512}" type="datetime1">
              <a:rPr lang="en-US" smtClean="0"/>
              <a:t>4/11/14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Bill Howe, UW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D6CCC-2396-634D-8A9D-DFA1A30244AA}" type="slidenum">
              <a:rPr lang="en-US"/>
              <a:pPr/>
              <a:t>32</a:t>
            </a:fld>
            <a:endParaRPr lang="en-US"/>
          </a:p>
        </p:txBody>
      </p:sp>
      <p:pic>
        <p:nvPicPr>
          <p:cNvPr id="7" name="Picture 6" descr="Screen Shot 2013-10-04 at 8.36.4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078" y="1371602"/>
            <a:ext cx="8373810" cy="3111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2592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3489690"/>
              </p:ext>
            </p:extLst>
          </p:nvPr>
        </p:nvGraphicFramePr>
        <p:xfrm>
          <a:off x="914400" y="2438402"/>
          <a:ext cx="6527800" cy="332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62000" y="958335"/>
            <a:ext cx="5105400" cy="584776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r>
              <a:rPr lang="en-US" sz="3200"/>
              <a:t>Attrition, video lectures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39274" y="1885890"/>
            <a:ext cx="7947526" cy="400110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r>
              <a:rPr lang="en-US" sz="2000"/>
              <a:t>Number of students watching videos by segment, ordered by time</a:t>
            </a:r>
          </a:p>
        </p:txBody>
      </p:sp>
    </p:spTree>
    <p:extLst>
      <p:ext uri="{BB962C8B-B14F-4D97-AF65-F5344CB8AC3E}">
        <p14:creationId xmlns:p14="http://schemas.microsoft.com/office/powerpoint/2010/main" val="26353162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5FEDD-6FD9-7942-8E57-CDDA6D5C3512}" type="datetime1">
              <a:rPr lang="en-US" smtClean="0"/>
              <a:t>4/11/14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Bill Howe, UW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D6CCC-2396-634D-8A9D-DFA1A30244AA}" type="slidenum">
              <a:rPr lang="en-US"/>
              <a:pPr/>
              <a:t>34</a:t>
            </a:fld>
            <a:endParaRPr lang="en-US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4864849"/>
              </p:ext>
            </p:extLst>
          </p:nvPr>
        </p:nvGraphicFramePr>
        <p:xfrm>
          <a:off x="152400" y="1752600"/>
          <a:ext cx="87630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85800" y="762000"/>
            <a:ext cx="3733800" cy="523220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r>
              <a:rPr lang="en-US" sz="2800"/>
              <a:t>Attrition, assignments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33500" y="1524001"/>
            <a:ext cx="6172200" cy="369316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r>
              <a:rPr lang="en-US"/>
              <a:t>Number of students completing assignments by part</a:t>
            </a:r>
          </a:p>
        </p:txBody>
      </p:sp>
    </p:spTree>
    <p:extLst>
      <p:ext uri="{BB962C8B-B14F-4D97-AF65-F5344CB8AC3E}">
        <p14:creationId xmlns:p14="http://schemas.microsoft.com/office/powerpoint/2010/main" val="405198003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Shot 2013-10-04 at 9.11.50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2"/>
            <a:ext cx="9144000" cy="456620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981200" y="5149517"/>
            <a:ext cx="6781800" cy="1200321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r>
              <a:rPr lang="en-US" b="1" i="1">
                <a:solidFill>
                  <a:srgbClr val="FF0000"/>
                </a:solidFill>
              </a:rPr>
              <a:t>“I even spent a few days on my honeymoon in June workng on a Kaggle competition, much to my wife’s amusement”</a:t>
            </a:r>
          </a:p>
          <a:p>
            <a:endParaRPr lang="en-US" b="1" i="1">
              <a:solidFill>
                <a:srgbClr val="FF0000"/>
              </a:solidFill>
            </a:endParaRPr>
          </a:p>
          <a:p>
            <a:r>
              <a:rPr lang="en-US" b="1" i="1">
                <a:solidFill>
                  <a:srgbClr val="FF0000"/>
                </a:solidFill>
              </a:rPr>
              <a:t>“your course directly led to me switching careers”</a:t>
            </a:r>
          </a:p>
        </p:txBody>
      </p:sp>
    </p:spTree>
    <p:extLst>
      <p:ext uri="{BB962C8B-B14F-4D97-AF65-F5344CB8AC3E}">
        <p14:creationId xmlns:p14="http://schemas.microsoft.com/office/powerpoint/2010/main" val="32116486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2" y="4038600"/>
            <a:ext cx="7854696" cy="2087563"/>
          </a:xfrm>
        </p:spPr>
        <p:txBody>
          <a:bodyPr/>
          <a:lstStyle/>
          <a:p>
            <a:pPr marL="0" indent="0">
              <a:buNone/>
            </a:pPr>
            <a:r>
              <a:rPr lang="en-US" sz="2000"/>
              <a:t>MOOC “Introduction to Data Science:”</a:t>
            </a:r>
          </a:p>
          <a:p>
            <a:pPr marL="0" indent="0">
              <a:buNone/>
            </a:pPr>
            <a:r>
              <a:rPr lang="en-US" sz="2000">
                <a:hlinkClick r:id="rId2"/>
              </a:rPr>
              <a:t>https://www.coursera.org/course/datasci</a:t>
            </a:r>
            <a:endParaRPr lang="en-US" sz="2000"/>
          </a:p>
          <a:p>
            <a:pPr marL="0" indent="0">
              <a:buNone/>
            </a:pPr>
            <a:endParaRPr lang="en-US" sz="2000"/>
          </a:p>
          <a:p>
            <a:pPr marL="0" indent="0">
              <a:buNone/>
            </a:pPr>
            <a:r>
              <a:rPr lang="en-US" sz="2000"/>
              <a:t>Certificate program:</a:t>
            </a:r>
          </a:p>
          <a:p>
            <a:pPr marL="0" indent="0">
              <a:buNone/>
            </a:pPr>
            <a:r>
              <a:rPr lang="en-US" sz="2000">
                <a:hlinkClick r:id="rId3"/>
              </a:rPr>
              <a:t>http://www.pce.uw.edu/courses/data-science-intro</a:t>
            </a:r>
            <a:endParaRPr lang="en-US" sz="2000"/>
          </a:p>
          <a:p>
            <a:pPr marL="0" indent="0">
              <a:buNone/>
            </a:pPr>
            <a:endParaRPr lang="en-US" sz="2000"/>
          </a:p>
          <a:p>
            <a:pPr marL="0" indent="0">
              <a:buNone/>
            </a:pPr>
            <a:endParaRPr lang="en-US" sz="20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5FEDD-6FD9-7942-8E57-CDDA6D5C3512}" type="datetime1">
              <a:rPr lang="en-US" smtClean="0"/>
              <a:t>4/11/14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Bill Howe, UW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D6CCC-2396-634D-8A9D-DFA1A30244AA}" type="slidenum">
              <a:rPr lang="en-US"/>
              <a:pPr/>
              <a:t>36</a:t>
            </a:fld>
            <a:endParaRPr lang="en-US"/>
          </a:p>
        </p:txBody>
      </p:sp>
      <p:pic>
        <p:nvPicPr>
          <p:cNvPr id="7" name="Picture 3" descr="eScience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2" y="2"/>
            <a:ext cx="4065587" cy="3943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873582" y="1322457"/>
            <a:ext cx="3889418" cy="707886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r>
              <a:rPr lang="en-US" sz="2000" i="1">
                <a:hlinkClick r:id="rId5"/>
              </a:rPr>
              <a:t>http://escience.washington.edu</a:t>
            </a:r>
            <a:endParaRPr lang="en-US" sz="2000" i="1"/>
          </a:p>
          <a:p>
            <a:endParaRPr lang="en-US" sz="2000" i="1"/>
          </a:p>
        </p:txBody>
      </p:sp>
      <p:sp>
        <p:nvSpPr>
          <p:cNvPr id="9" name="TextBox 8"/>
          <p:cNvSpPr txBox="1"/>
          <p:nvPr/>
        </p:nvSpPr>
        <p:spPr>
          <a:xfrm>
            <a:off x="4873582" y="2030345"/>
            <a:ext cx="3813218" cy="646315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r>
              <a:rPr lang="en-US">
                <a:hlinkClick r:id="rId6"/>
              </a:rPr>
              <a:t>billhowe@cs.washington.edu</a:t>
            </a: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4238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my time went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4724400"/>
          </a:xfrm>
        </p:spPr>
        <p:txBody>
          <a:bodyPr/>
          <a:lstStyle/>
          <a:p>
            <a:pPr marL="0" indent="0">
              <a:buNone/>
            </a:pPr>
            <a:endParaRPr lang="en-US" sz="700" dirty="0"/>
          </a:p>
          <a:p>
            <a:r>
              <a:rPr lang="en-US" sz="2000" dirty="0"/>
              <a:t>Lectures: 20 hours of content, maybe 300 hours total</a:t>
            </a:r>
          </a:p>
          <a:p>
            <a:pPr lvl="1"/>
            <a:r>
              <a:rPr lang="en-US" sz="1600" dirty="0"/>
              <a:t>Brand new material</a:t>
            </a:r>
          </a:p>
          <a:p>
            <a:pPr lvl="1"/>
            <a:r>
              <a:rPr lang="en-US" sz="1600" dirty="0"/>
              <a:t>This is obvious, but I was still surprised by how much I rely on classroom discussion.  Making every point explicit, up front, and no adaptivity took a ton of time</a:t>
            </a:r>
          </a:p>
          <a:p>
            <a:pPr lvl="1"/>
            <a:endParaRPr lang="en-US" sz="700" dirty="0"/>
          </a:p>
          <a:p>
            <a:r>
              <a:rPr lang="en-US" sz="2000" dirty="0"/>
              <a:t>Discussion forum: Several times / day, most days</a:t>
            </a:r>
          </a:p>
          <a:p>
            <a:endParaRPr lang="en-US" sz="700" dirty="0"/>
          </a:p>
          <a:p>
            <a:r>
              <a:rPr lang="en-US" sz="2000" dirty="0" err="1"/>
              <a:t>Homeworks</a:t>
            </a:r>
            <a:r>
              <a:rPr lang="en-US" sz="2000" dirty="0"/>
              <a:t>: </a:t>
            </a:r>
            <a:r>
              <a:rPr lang="en-US" sz="2000" i="1" dirty="0"/>
              <a:t>Auto-grading</a:t>
            </a:r>
            <a:r>
              <a:rPr lang="en-US" sz="2000" dirty="0"/>
              <a:t> and </a:t>
            </a:r>
            <a:r>
              <a:rPr lang="en-US" sz="2000" i="1" dirty="0"/>
              <a:t>peer assessment</a:t>
            </a:r>
            <a:r>
              <a:rPr lang="en-US" sz="2000" dirty="0"/>
              <a:t> 60 hours</a:t>
            </a:r>
          </a:p>
          <a:p>
            <a:pPr lvl="1"/>
            <a:r>
              <a:rPr lang="en-US" sz="1800" dirty="0"/>
              <a:t>Mostly working through TAs</a:t>
            </a:r>
          </a:p>
          <a:p>
            <a:pPr lvl="1"/>
            <a:r>
              <a:rPr lang="en-US" sz="1800" dirty="0"/>
              <a:t>Some pestering of Coursera</a:t>
            </a:r>
          </a:p>
          <a:p>
            <a:pPr lvl="1"/>
            <a:endParaRPr lang="en-US" sz="700" dirty="0"/>
          </a:p>
          <a:p>
            <a:endParaRPr lang="en-US" sz="2000" dirty="0"/>
          </a:p>
          <a:p>
            <a:r>
              <a:rPr lang="en-US" sz="2000" dirty="0"/>
              <a:t>Announcements, website, TA meetings, fixing typos, schedule spreadsheet, stress, etc. 50 hours?</a:t>
            </a:r>
          </a:p>
        </p:txBody>
      </p:sp>
    </p:spTree>
    <p:extLst>
      <p:ext uri="{BB962C8B-B14F-4D97-AF65-F5344CB8AC3E}">
        <p14:creationId xmlns:p14="http://schemas.microsoft.com/office/powerpoint/2010/main" val="3305474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5FEDD-6FD9-7942-8E57-CDDA6D5C3512}" type="datetime1">
              <a:rPr lang="en-US" smtClean="0"/>
              <a:t>4/11/14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Bill Howe, UW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D6CCC-2396-634D-8A9D-DFA1A30244AA}" type="slidenum">
              <a:rPr lang="en-US"/>
              <a:pPr/>
              <a:t>38</a:t>
            </a:fld>
            <a:endParaRPr lang="en-US"/>
          </a:p>
        </p:txBody>
      </p:sp>
      <p:pic>
        <p:nvPicPr>
          <p:cNvPr id="7" name="Picture 2" descr="C:\Users\djg\Desktop\recordin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905000"/>
            <a:ext cx="5410200" cy="405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85800" y="762000"/>
            <a:ext cx="4343400" cy="646331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r>
              <a:rPr lang="en-US" sz="3600"/>
              <a:t>Basement Studio</a:t>
            </a:r>
          </a:p>
        </p:txBody>
      </p:sp>
    </p:spTree>
    <p:extLst>
      <p:ext uri="{BB962C8B-B14F-4D97-AF65-F5344CB8AC3E}">
        <p14:creationId xmlns:p14="http://schemas.microsoft.com/office/powerpoint/2010/main" val="287734932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Video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5FEDD-6FD9-7942-8E57-CDDA6D5C3512}" type="datetime1">
              <a:rPr lang="en-US" smtClean="0"/>
              <a:t>4/11/14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Bill Howe, UW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D6CCC-2396-634D-8A9D-DFA1A30244AA}" type="slidenum">
              <a:rPr lang="en-US"/>
              <a:pPr/>
              <a:t>39</a:t>
            </a:fld>
            <a:endParaRPr lang="en-US"/>
          </a:p>
        </p:txBody>
      </p:sp>
      <p:pic>
        <p:nvPicPr>
          <p:cNvPr id="7" name="Picture 6" descr="Screen Shot 2014-04-10 at 8.03.4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1" y="1524001"/>
            <a:ext cx="8545041" cy="4758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1815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214497"/>
            <a:ext cx="3124200" cy="451189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886200" y="1752601"/>
            <a:ext cx="4648200" cy="2246761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pPr marL="514304" indent="-514304">
              <a:buFont typeface="+mj-lt"/>
              <a:buAutoNum type="arabicPeriod"/>
            </a:pPr>
            <a:r>
              <a:rPr lang="en-US" sz="2800"/>
              <a:t>Theory (last 2000 yrs)</a:t>
            </a:r>
          </a:p>
          <a:p>
            <a:pPr marL="514304" indent="-514304">
              <a:buFont typeface="+mj-lt"/>
              <a:buAutoNum type="arabicPeriod"/>
            </a:pPr>
            <a:r>
              <a:rPr lang="en-US" sz="2800"/>
              <a:t>Experiment (last 200 yrs)</a:t>
            </a:r>
          </a:p>
          <a:p>
            <a:pPr marL="514304" indent="-514304">
              <a:buFont typeface="+mj-lt"/>
              <a:buAutoNum type="arabicPeriod"/>
            </a:pPr>
            <a:r>
              <a:rPr lang="en-US" sz="2800"/>
              <a:t>Simulation (last 50 yrs)</a:t>
            </a:r>
          </a:p>
          <a:p>
            <a:pPr marL="514304" indent="-514304">
              <a:buFont typeface="+mj-lt"/>
              <a:buAutoNum type="arabicPeriod"/>
            </a:pPr>
            <a:r>
              <a:rPr lang="en-US" sz="2800"/>
              <a:t>Data-Driven Discovery (last 5 yrs)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648200" y="4300562"/>
            <a:ext cx="4419600" cy="2557438"/>
            <a:chOff x="4648200" y="4300562"/>
            <a:chExt cx="4419600" cy="2557438"/>
          </a:xfrm>
        </p:grpSpPr>
        <p:pic>
          <p:nvPicPr>
            <p:cNvPr id="4" name="Picture 3" descr="eScience logo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8200" y="4300562"/>
              <a:ext cx="2636411" cy="25574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7162800" y="5474732"/>
              <a:ext cx="1905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2008-present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145646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286" y="762000"/>
            <a:ext cx="8396514" cy="914400"/>
          </a:xfrm>
        </p:spPr>
        <p:txBody>
          <a:bodyPr>
            <a:noAutofit/>
          </a:bodyPr>
          <a:lstStyle/>
          <a:p>
            <a:r>
              <a:rPr lang="en-US" sz="2800" dirty="0"/>
              <a:t>A 5-year, $37.8 million cross-institutional collaboration to create a </a:t>
            </a:r>
            <a:r>
              <a:rPr lang="en-US" sz="2800" i="1" dirty="0"/>
              <a:t>data science environment</a:t>
            </a:r>
          </a:p>
        </p:txBody>
      </p:sp>
      <p:pic>
        <p:nvPicPr>
          <p:cNvPr id="8" name="Picture 7" descr="UW.Signature_ctr_269 2[2](1)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4418" y="4214813"/>
            <a:ext cx="2738005" cy="1371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0927" y="2318342"/>
            <a:ext cx="2816271" cy="1103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Sloan_Logo_Primary_Web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5146" y="2357438"/>
            <a:ext cx="4459549" cy="9677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544" y="4112157"/>
            <a:ext cx="1568092" cy="15680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441" y="4357688"/>
            <a:ext cx="3106767" cy="1044940"/>
          </a:xfrm>
          <a:prstGeom prst="rect">
            <a:avLst/>
          </a:prstGeom>
        </p:spPr>
      </p:pic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71"/>
            <a:ext cx="2133600" cy="365125"/>
          </a:xfrm>
        </p:spPr>
        <p:txBody>
          <a:bodyPr/>
          <a:lstStyle/>
          <a:p>
            <a:pPr>
              <a:defRPr/>
            </a:pPr>
            <a:fld id="{252D69F3-7CFF-4172-9761-E468578C4B6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11" name="Picture 3" descr="eScience log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658" y="3731158"/>
            <a:ext cx="785529" cy="761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5619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CB4E5-F5CA-CD47-9AE3-A07BD6AB5419}" type="datetime1">
              <a:rPr lang="en-US" smtClean="0"/>
              <a:t>4/11/14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Bill Howe, UW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DEEC5-EA09-464B-9CF2-C5C5C68E1237}" type="slidenum">
              <a:rPr lang="en-US"/>
              <a:pPr/>
              <a:t>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288" y="0"/>
            <a:ext cx="9152288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5872" y="194102"/>
            <a:ext cx="6347328" cy="830997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Data Science Kickoff Session:</a:t>
            </a:r>
          </a:p>
          <a:p>
            <a:r>
              <a:rPr lang="en-US" sz="2400">
                <a:solidFill>
                  <a:schemeClr val="bg1"/>
                </a:solidFill>
              </a:rPr>
              <a:t>137 posters from 30+ departments and units</a:t>
            </a:r>
          </a:p>
        </p:txBody>
      </p:sp>
    </p:spTree>
    <p:extLst>
      <p:ext uri="{BB962C8B-B14F-4D97-AF65-F5344CB8AC3E}">
        <p14:creationId xmlns:p14="http://schemas.microsoft.com/office/powerpoint/2010/main" val="35933007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extShape 1"/>
          <p:cNvSpPr txBox="1"/>
          <p:nvPr/>
        </p:nvSpPr>
        <p:spPr>
          <a:xfrm>
            <a:off x="435899" y="285590"/>
            <a:ext cx="5013819" cy="736200"/>
          </a:xfrm>
          <a:prstGeom prst="rect">
            <a:avLst/>
          </a:prstGeom>
        </p:spPr>
        <p:txBody>
          <a:bodyPr lIns="91292" tIns="45646" rIns="91292" bIns="45646" anchor="ctr"/>
          <a:lstStyle/>
          <a:p>
            <a:pPr defTabSz="456284"/>
            <a:r>
              <a:rPr lang="en-US" sz="2800" dirty="0">
                <a:solidFill>
                  <a:srgbClr val="E09E19"/>
                </a:solidFill>
                <a:latin typeface="Georgia"/>
                <a:cs typeface="Arial" charset="0"/>
              </a:rPr>
              <a:t>Establish a virtuous cycle</a:t>
            </a:r>
            <a:endParaRPr sz="2800" dirty="0"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pic>
        <p:nvPicPr>
          <p:cNvPr id="139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311979" y="905400"/>
            <a:ext cx="8532000" cy="5245200"/>
          </a:xfrm>
          <a:prstGeom prst="rect">
            <a:avLst/>
          </a:prstGeom>
          <a:ln>
            <a:noFill/>
          </a:ln>
        </p:spPr>
      </p:pic>
      <p:sp>
        <p:nvSpPr>
          <p:cNvPr id="140" name="TextShape 2"/>
          <p:cNvSpPr txBox="1"/>
          <p:nvPr/>
        </p:nvSpPr>
        <p:spPr>
          <a:xfrm>
            <a:off x="391320" y="5366880"/>
            <a:ext cx="4052520" cy="855720"/>
          </a:xfrm>
          <a:prstGeom prst="rect">
            <a:avLst/>
          </a:prstGeom>
        </p:spPr>
        <p:txBody>
          <a:bodyPr lIns="91292" tIns="45646" rIns="91292" bIns="45646"/>
          <a:lstStyle/>
          <a:p>
            <a:pPr marL="226650" indent="-226650" defTabSz="456284">
              <a:buFont typeface="Arial"/>
              <a:buChar char="•"/>
            </a:pPr>
            <a:r>
              <a:rPr lang="en-US" sz="2000" b="1" dirty="0">
                <a:solidFill>
                  <a:srgbClr val="355E00"/>
                </a:solidFill>
                <a:latin typeface="Calibri"/>
                <a:cs typeface="Arial" charset="0"/>
              </a:rPr>
              <a:t>6 working groups, each with </a:t>
            </a:r>
            <a:endParaRPr dirty="0">
              <a:solidFill>
                <a:prstClr val="black"/>
              </a:solidFill>
              <a:latin typeface="Calibri"/>
              <a:ea typeface="+mn-ea"/>
              <a:cs typeface="Arial" charset="0"/>
            </a:endParaRPr>
          </a:p>
          <a:p>
            <a:pPr marL="226650" indent="-226650" defTabSz="456284">
              <a:buFont typeface="Arial"/>
              <a:buChar char="•"/>
            </a:pPr>
            <a:r>
              <a:rPr lang="en-US" sz="2000" b="1" dirty="0">
                <a:solidFill>
                  <a:srgbClr val="355E00"/>
                </a:solidFill>
                <a:latin typeface="Calibri"/>
                <a:cs typeface="Arial" charset="0"/>
              </a:rPr>
              <a:t>3-6 faculty from each institution</a:t>
            </a:r>
            <a:endParaRPr dirty="0">
              <a:solidFill>
                <a:prstClr val="black"/>
              </a:solidFill>
              <a:latin typeface="Calibri"/>
              <a:ea typeface="+mn-ea"/>
              <a:cs typeface="Arial" charset="0"/>
            </a:endParaRPr>
          </a:p>
        </p:txBody>
      </p:sp>
      <p:pic>
        <p:nvPicPr>
          <p:cNvPr id="2" name="Picture 1" descr="Screen Shot 2014-04-10 at 7.04.5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0" y="2514601"/>
            <a:ext cx="5842000" cy="698500"/>
          </a:xfrm>
          <a:prstGeom prst="rect">
            <a:avLst/>
          </a:prstGeom>
          <a:ln w="635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000174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UW Big Data Education Efforts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4F366-C044-4B4C-9ED0-43C134576ECA}" type="datetime1">
              <a:rPr lang="en-US" smtClean="0"/>
              <a:t>4/11/14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Bill Howe, UW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BE93F-5C7A-5B41-A729-CD25FF97C964}" type="slidenum">
              <a:rPr lang="en-US"/>
              <a:pPr/>
              <a:t>8</a:t>
            </a:fld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8558035"/>
              </p:ext>
            </p:extLst>
          </p:nvPr>
        </p:nvGraphicFramePr>
        <p:xfrm>
          <a:off x="304797" y="2362201"/>
          <a:ext cx="8763002" cy="3025773"/>
        </p:xfrm>
        <a:graphic>
          <a:graphicData uri="http://schemas.openxmlformats.org/drawingml/2006/table">
            <a:tbl>
              <a:tblPr/>
              <a:tblGrid>
                <a:gridCol w="3030377"/>
                <a:gridCol w="984390"/>
                <a:gridCol w="801023"/>
                <a:gridCol w="984390"/>
                <a:gridCol w="839627"/>
                <a:gridCol w="1119503"/>
                <a:gridCol w="1003692"/>
              </a:tblGrid>
              <a:tr h="252903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63" marR="9063" marT="906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Students</a:t>
                      </a:r>
                    </a:p>
                  </a:txBody>
                  <a:tcPr marL="9063" marR="9063" marT="9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Non-Students</a:t>
                      </a:r>
                    </a:p>
                  </a:txBody>
                  <a:tcPr marL="9063" marR="9063" marT="9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52903"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63" marR="9063" marT="90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CS/Informatics</a:t>
                      </a:r>
                    </a:p>
                  </a:txBody>
                  <a:tcPr marL="9063" marR="9063" marT="9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Non-Major</a:t>
                      </a:r>
                    </a:p>
                  </a:txBody>
                  <a:tcPr marL="9063" marR="9063" marT="9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professionals</a:t>
                      </a:r>
                    </a:p>
                  </a:txBody>
                  <a:tcPr marL="9063" marR="9063" marT="9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researchers</a:t>
                      </a:r>
                    </a:p>
                  </a:txBody>
                  <a:tcPr marL="9063" marR="9063" marT="9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903"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63" marR="9063" marT="90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undergrads</a:t>
                      </a:r>
                    </a:p>
                  </a:txBody>
                  <a:tcPr marL="9063" marR="9063" marT="9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grads</a:t>
                      </a:r>
                    </a:p>
                  </a:txBody>
                  <a:tcPr marL="9063" marR="9063" marT="9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undergrads</a:t>
                      </a:r>
                    </a:p>
                  </a:txBody>
                  <a:tcPr marL="9063" marR="9063" marT="9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grads</a:t>
                      </a:r>
                    </a:p>
                  </a:txBody>
                  <a:tcPr marL="9063" marR="9063" marT="9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338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UWEO Data Science Certificate</a:t>
                      </a:r>
                    </a:p>
                  </a:txBody>
                  <a:tcPr marL="9063" marR="9063" marT="906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63" marR="9063" marT="9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63" marR="9063" marT="9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63" marR="9063" marT="9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63" marR="9063" marT="9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63" marR="9063" marT="9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63" marR="9063" marT="9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38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IGERT: Big Data PhD Track</a:t>
                      </a:r>
                    </a:p>
                  </a:txBody>
                  <a:tcPr marL="9063" marR="9063" marT="906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63" marR="9063" marT="9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63" marR="9063" marT="9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63" marR="9063" marT="9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63" marR="9063" marT="9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63" marR="9063" marT="9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63" marR="9063" marT="9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38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CS</a:t>
                      </a:r>
                      <a:r>
                        <a:rPr lang="en-US" sz="18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Courses</a:t>
                      </a:r>
                    </a:p>
                  </a:txBody>
                  <a:tcPr marL="9063" marR="9063" marT="906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63" marR="9063" marT="9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63" marR="9063" marT="9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63" marR="9063" marT="9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63" marR="9063" marT="9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63" marR="9063" marT="9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63" marR="9063" marT="9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38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Bootcamps and workshops</a:t>
                      </a:r>
                    </a:p>
                  </a:txBody>
                  <a:tcPr marL="9063" marR="9063" marT="906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63" marR="9063" marT="9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63" marR="9063" marT="9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63" marR="9063" marT="9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63" marR="9063" marT="9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63" marR="9063" marT="9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63" marR="9063" marT="9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</a:tr>
              <a:tr h="28338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Intro to Data Programming</a:t>
                      </a:r>
                    </a:p>
                  </a:txBody>
                  <a:tcPr marL="9063" marR="9063" marT="906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63" marR="9063" marT="9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63" marR="9063" marT="9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63" marR="9063" marT="9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63" marR="9063" marT="9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63" marR="9063" marT="9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63" marR="9063" marT="9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38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Data</a:t>
                      </a:r>
                      <a:r>
                        <a:rPr lang="en-US" sz="1800" b="0" i="1" u="none" strike="noStrike" baseline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8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Science Masters (planned)</a:t>
                      </a:r>
                    </a:p>
                  </a:txBody>
                  <a:tcPr marL="9063" marR="9063" marT="906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63" marR="9063" marT="9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63" marR="9063" marT="9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63" marR="9063" marT="9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63" marR="9063" marT="9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63" marR="9063" marT="9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63" marR="9063" marT="9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38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MOOC: Intro to Data Science</a:t>
                      </a:r>
                    </a:p>
                  </a:txBody>
                  <a:tcPr marL="9063" marR="9063" marT="906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63" marR="9063" marT="9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63" marR="9063" marT="9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63" marR="9063" marT="9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63" marR="9063" marT="9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63" marR="9063" marT="9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63" marR="9063" marT="9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</a:tr>
              <a:tr h="28338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Incubator:</a:t>
                      </a:r>
                      <a:r>
                        <a:rPr lang="en-US" sz="18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hands-on training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63" marR="9063" marT="906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63" marR="9063" marT="9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63" marR="9063" marT="9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63" marR="9063" marT="9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63" marR="9063" marT="9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63" marR="9063" marT="9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63" marR="9063" marT="9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72987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Personal ulterior motives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2" y="1828800"/>
            <a:ext cx="8153398" cy="4297363"/>
          </a:xfrm>
        </p:spPr>
        <p:txBody>
          <a:bodyPr/>
          <a:lstStyle/>
          <a:p>
            <a:r>
              <a:rPr lang="en-US" sz="2000"/>
              <a:t>Capitalize on interest in data science to get students thinking about important problems in science</a:t>
            </a:r>
          </a:p>
          <a:p>
            <a:pPr lvl="1"/>
            <a:r>
              <a:rPr lang="en-US" sz="1800"/>
              <a:t>“The greatest minds of my generation are figuring out how to make people click on ads”  -- Jeff Hammerbacher</a:t>
            </a:r>
          </a:p>
          <a:p>
            <a:pPr lvl="1"/>
            <a:endParaRPr lang="en-US" sz="1800"/>
          </a:p>
          <a:p>
            <a:r>
              <a:rPr lang="en-US" sz="2000"/>
              <a:t>Experiment with reorganizing diverse material into a single course</a:t>
            </a:r>
          </a:p>
          <a:p>
            <a:pPr lvl="1"/>
            <a:r>
              <a:rPr lang="en-US" sz="1800">
                <a:solidFill>
                  <a:srgbClr val="0000FF"/>
                </a:solidFill>
              </a:rPr>
              <a:t>Databases, Stats/ML, Visualization</a:t>
            </a:r>
          </a:p>
          <a:p>
            <a:pPr lvl="1"/>
            <a:endParaRPr lang="en-US" sz="1800"/>
          </a:p>
          <a:p>
            <a:r>
              <a:rPr lang="en-US" sz="2000"/>
              <a:t>Lift core concepts in data management into the forefront of the data science discussion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5FEDD-6FD9-7942-8E57-CDDA6D5C3512}" type="datetime1">
              <a:rPr lang="en-US" smtClean="0"/>
              <a:t>4/11/14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Bill Howe, UW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D6CCC-2396-634D-8A9D-DFA1A30244AA}" type="slidenum">
              <a:rPr lang="en-US"/>
              <a:pPr/>
              <a:t>9</a:t>
            </a:fld>
            <a:endParaRPr lang="en-US"/>
          </a:p>
        </p:txBody>
      </p:sp>
      <p:pic>
        <p:nvPicPr>
          <p:cNvPr id="7" name="Picture 6" descr="natue_big_dat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191224"/>
            <a:ext cx="1097175" cy="1453147"/>
          </a:xfrm>
          <a:prstGeom prst="rect">
            <a:avLst/>
          </a:prstGeom>
        </p:spPr>
      </p:pic>
      <p:pic>
        <p:nvPicPr>
          <p:cNvPr id="8" name="Picture 7" descr="science2011-0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627" y="207318"/>
            <a:ext cx="1066047" cy="1356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6527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42726</TotalTime>
  <Words>1833</Words>
  <Application>Microsoft Macintosh PowerPoint</Application>
  <PresentationFormat>On-screen Show (4:3)</PresentationFormat>
  <Paragraphs>388</Paragraphs>
  <Slides>39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Office Theme</vt:lpstr>
      <vt:lpstr>Experience with a First MOOC on Data Science</vt:lpstr>
      <vt:lpstr>The next few minutes</vt:lpstr>
      <vt:lpstr>What is data science?</vt:lpstr>
      <vt:lpstr>PowerPoint Presentation</vt:lpstr>
      <vt:lpstr>A 5-year, $37.8 million cross-institutional collaboration to create a data science environment</vt:lpstr>
      <vt:lpstr>PowerPoint Presentation</vt:lpstr>
      <vt:lpstr>PowerPoint Presentation</vt:lpstr>
      <vt:lpstr>UW Big Data Education Efforts</vt:lpstr>
      <vt:lpstr>Personal ulterior motives</vt:lpstr>
      <vt:lpstr>PowerPoint Presentation</vt:lpstr>
      <vt:lpstr>Participation numbers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 opportunity…</vt:lpstr>
      <vt:lpstr>Three types of tasks:</vt:lpstr>
      <vt:lpstr>PowerPoint Presentation</vt:lpstr>
      <vt:lpstr>PowerPoint Presentation</vt:lpstr>
      <vt:lpstr>PowerPoint Presentation</vt:lpstr>
      <vt:lpstr>PowerPoint Presentation</vt:lpstr>
      <vt:lpstr>Syllabus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Where my time went</vt:lpstr>
      <vt:lpstr>PowerPoint Presentation</vt:lpstr>
      <vt:lpstr>Video</vt:lpstr>
    </vt:vector>
  </TitlesOfParts>
  <Company>University of Washington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Tricia Caparas</dc:creator>
  <cp:lastModifiedBy>Bill Howe</cp:lastModifiedBy>
  <cp:revision>811</cp:revision>
  <dcterms:created xsi:type="dcterms:W3CDTF">2009-09-22T17:54:40Z</dcterms:created>
  <dcterms:modified xsi:type="dcterms:W3CDTF">2014-04-11T15:49:49Z</dcterms:modified>
</cp:coreProperties>
</file>