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716" r:id="rId2"/>
    <p:sldMasterId id="2147483729" r:id="rId3"/>
  </p:sldMasterIdLst>
  <p:notesMasterIdLst>
    <p:notesMasterId r:id="rId44"/>
  </p:notesMasterIdLst>
  <p:handoutMasterIdLst>
    <p:handoutMasterId r:id="rId45"/>
  </p:handoutMasterIdLst>
  <p:sldIdLst>
    <p:sldId id="320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76" r:id="rId14"/>
    <p:sldId id="374" r:id="rId15"/>
    <p:sldId id="375" r:id="rId16"/>
    <p:sldId id="368" r:id="rId17"/>
    <p:sldId id="365" r:id="rId18"/>
    <p:sldId id="359" r:id="rId19"/>
    <p:sldId id="360" r:id="rId20"/>
    <p:sldId id="361" r:id="rId21"/>
    <p:sldId id="302" r:id="rId22"/>
    <p:sldId id="303" r:id="rId23"/>
    <p:sldId id="304" r:id="rId24"/>
    <p:sldId id="305" r:id="rId25"/>
    <p:sldId id="366" r:id="rId26"/>
    <p:sldId id="367" r:id="rId27"/>
    <p:sldId id="380" r:id="rId28"/>
    <p:sldId id="382" r:id="rId29"/>
    <p:sldId id="381" r:id="rId30"/>
    <p:sldId id="394" r:id="rId31"/>
    <p:sldId id="395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90" r:id="rId40"/>
    <p:sldId id="385" r:id="rId41"/>
    <p:sldId id="384" r:id="rId42"/>
    <p:sldId id="38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9FDDC7-0633-F748-A419-B207C807AE25}">
          <p14:sldIdLst>
            <p14:sldId id="320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76"/>
            <p14:sldId id="374"/>
            <p14:sldId id="375"/>
            <p14:sldId id="368"/>
            <p14:sldId id="365"/>
            <p14:sldId id="359"/>
            <p14:sldId id="360"/>
            <p14:sldId id="361"/>
            <p14:sldId id="302"/>
            <p14:sldId id="303"/>
            <p14:sldId id="304"/>
            <p14:sldId id="305"/>
            <p14:sldId id="366"/>
            <p14:sldId id="367"/>
            <p14:sldId id="380"/>
            <p14:sldId id="382"/>
            <p14:sldId id="381"/>
            <p14:sldId id="394"/>
            <p14:sldId id="395"/>
            <p14:sldId id="311"/>
            <p14:sldId id="312"/>
            <p14:sldId id="313"/>
            <p14:sldId id="314"/>
            <p14:sldId id="315"/>
            <p14:sldId id="316"/>
            <p14:sldId id="317"/>
            <p14:sldId id="390"/>
            <p14:sldId id="385"/>
            <p14:sldId id="384"/>
            <p14:sldId id="383"/>
          </p14:sldIdLst>
        </p14:section>
        <p14:section name="Extra" id="{FFA41BD4-0DAD-0842-9842-A8B4A74A115A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AF0E"/>
    <a:srgbClr val="C16006"/>
    <a:srgbClr val="B53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48" autoAdjust="0"/>
  </p:normalViewPr>
  <p:slideViewPr>
    <p:cSldViewPr snapToGrid="0" snapToObjects="1">
      <p:cViewPr>
        <p:scale>
          <a:sx n="103" d="100"/>
          <a:sy n="103" d="100"/>
        </p:scale>
        <p:origin x="-8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cat>
            <c:strRef>
              <c:f>[Workbook1]Sheet1!$A$2:$A$4</c:f>
              <c:strCache>
                <c:ptCount val="2"/>
                <c:pt idx="0">
                  <c:v>Visible</c:v>
                </c:pt>
                <c:pt idx="1">
                  <c:v>Dark Energy</c:v>
                </c:pt>
              </c:strCache>
            </c:strRef>
          </c:cat>
          <c:val>
            <c:numRef>
              <c:f>[Workbook1]Sheet1!$B$2:$B$4</c:f>
              <c:numCache>
                <c:formatCode>0%</c:formatCode>
                <c:ptCount val="3"/>
                <c:pt idx="0">
                  <c:v>0.04</c:v>
                </c:pt>
                <c:pt idx="1">
                  <c:v>0.96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spPr>
            <a:ln>
              <a:solidFill>
                <a:schemeClr val="bg1"/>
              </a:solidFill>
              <a:prstDash val="sysDash"/>
            </a:ln>
          </c:spPr>
          <c:marker>
            <c:symbol val="none"/>
          </c:marker>
          <c:dPt>
            <c:idx val="2"/>
            <c:bubble3D val="0"/>
          </c:dPt>
          <c:xVal>
            <c:numRef>
              <c:f>Table1[X-Values]</c:f>
              <c:numCache>
                <c:formatCode>General</c:formatCode>
                <c:ptCount val="8"/>
                <c:pt idx="0">
                  <c:v>0.05</c:v>
                </c:pt>
                <c:pt idx="1">
                  <c:v>0.15</c:v>
                </c:pt>
                <c:pt idx="2">
                  <c:v>0.45</c:v>
                </c:pt>
                <c:pt idx="3">
                  <c:v>0.55</c:v>
                </c:pt>
                <c:pt idx="4">
                  <c:v>0.65</c:v>
                </c:pt>
                <c:pt idx="5">
                  <c:v>0.75</c:v>
                </c:pt>
                <c:pt idx="6">
                  <c:v>0.85</c:v>
                </c:pt>
                <c:pt idx="7">
                  <c:v>0.95</c:v>
                </c:pt>
              </c:numCache>
            </c:numRef>
          </c:xVal>
          <c:yVal>
            <c:numRef>
              <c:f>Sheet1!$C$2:$C$9</c:f>
              <c:numCache>
                <c:formatCode>General</c:formatCode>
                <c:ptCount val="8"/>
                <c:pt idx="0">
                  <c:v>0.05</c:v>
                </c:pt>
                <c:pt idx="1">
                  <c:v>0.15</c:v>
                </c:pt>
                <c:pt idx="2">
                  <c:v>0.45</c:v>
                </c:pt>
                <c:pt idx="3">
                  <c:v>0.55</c:v>
                </c:pt>
                <c:pt idx="4">
                  <c:v>0.65</c:v>
                </c:pt>
                <c:pt idx="5">
                  <c:v>0.75</c:v>
                </c:pt>
                <c:pt idx="6">
                  <c:v>0.85</c:v>
                </c:pt>
                <c:pt idx="7">
                  <c:v>0.95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9263000"/>
        <c:axId val="2099257432"/>
      </c:scatterChart>
      <c:valAx>
        <c:axId val="2099263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Output Probability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099257432"/>
        <c:crosses val="autoZero"/>
        <c:crossBetween val="midCat"/>
      </c:valAx>
      <c:valAx>
        <c:axId val="2099257432"/>
        <c:scaling>
          <c:orientation val="minMax"/>
          <c:max val="1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Accuracy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0992630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>
              <a:solidFill>
                <a:srgbClr val="5FA3C4"/>
              </a:solidFill>
            </a:ln>
            <a:effectLst/>
          </c:spPr>
          <c:marker>
            <c:symbol val="x"/>
            <c:size val="15"/>
            <c:spPr>
              <a:ln w="44450">
                <a:solidFill>
                  <a:srgbClr val="5FA3C4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0.05</c:v>
                </c:pt>
                <c:pt idx="1">
                  <c:v>0.15</c:v>
                </c:pt>
                <c:pt idx="2">
                  <c:v>0.45</c:v>
                </c:pt>
                <c:pt idx="3">
                  <c:v>0.55</c:v>
                </c:pt>
                <c:pt idx="4">
                  <c:v>0.65</c:v>
                </c:pt>
                <c:pt idx="5">
                  <c:v>0.75</c:v>
                </c:pt>
                <c:pt idx="6">
                  <c:v>0.85</c:v>
                </c:pt>
                <c:pt idx="7">
                  <c:v>0.95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0.166666666666667</c:v>
                </c:pt>
                <c:pt idx="1">
                  <c:v>0.2</c:v>
                </c:pt>
                <c:pt idx="2">
                  <c:v>0.46</c:v>
                </c:pt>
                <c:pt idx="3">
                  <c:v>0.594405594405594</c:v>
                </c:pt>
                <c:pt idx="4">
                  <c:v>0.674418604651163</c:v>
                </c:pt>
                <c:pt idx="5">
                  <c:v>0.780487804878049</c:v>
                </c:pt>
                <c:pt idx="6">
                  <c:v>0.927272727272727</c:v>
                </c:pt>
                <c:pt idx="7">
                  <c:v>0.978238341968912</c:v>
                </c:pt>
              </c:numCache>
            </c:numRef>
          </c:yVal>
          <c:smooth val="0"/>
        </c:ser>
        <c:ser>
          <c:idx val="1"/>
          <c:order val="1"/>
          <c:spPr>
            <a:ln>
              <a:solidFill>
                <a:schemeClr val="bg1"/>
              </a:solidFill>
              <a:prstDash val="sysDash"/>
            </a:ln>
          </c:spPr>
          <c:marker>
            <c:symbol val="none"/>
          </c:marker>
          <c:dPt>
            <c:idx val="2"/>
            <c:bubble3D val="0"/>
          </c:dPt>
          <c:xVal>
            <c:numRef>
              <c:f>Table1[X-Values]</c:f>
              <c:numCache>
                <c:formatCode>General</c:formatCode>
                <c:ptCount val="8"/>
                <c:pt idx="0">
                  <c:v>0.05</c:v>
                </c:pt>
                <c:pt idx="1">
                  <c:v>0.15</c:v>
                </c:pt>
                <c:pt idx="2">
                  <c:v>0.45</c:v>
                </c:pt>
                <c:pt idx="3">
                  <c:v>0.55</c:v>
                </c:pt>
                <c:pt idx="4">
                  <c:v>0.65</c:v>
                </c:pt>
                <c:pt idx="5">
                  <c:v>0.75</c:v>
                </c:pt>
                <c:pt idx="6">
                  <c:v>0.85</c:v>
                </c:pt>
                <c:pt idx="7">
                  <c:v>0.95</c:v>
                </c:pt>
              </c:numCache>
            </c:numRef>
          </c:xVal>
          <c:yVal>
            <c:numRef>
              <c:f>Sheet1!$C$2:$C$9</c:f>
              <c:numCache>
                <c:formatCode>General</c:formatCode>
                <c:ptCount val="8"/>
                <c:pt idx="0">
                  <c:v>0.05</c:v>
                </c:pt>
                <c:pt idx="1">
                  <c:v>0.15</c:v>
                </c:pt>
                <c:pt idx="2">
                  <c:v>0.45</c:v>
                </c:pt>
                <c:pt idx="3">
                  <c:v>0.55</c:v>
                </c:pt>
                <c:pt idx="4">
                  <c:v>0.65</c:v>
                </c:pt>
                <c:pt idx="5">
                  <c:v>0.75</c:v>
                </c:pt>
                <c:pt idx="6">
                  <c:v>0.85</c:v>
                </c:pt>
                <c:pt idx="7">
                  <c:v>0.95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5337800"/>
        <c:axId val="2105343336"/>
      </c:scatterChart>
      <c:valAx>
        <c:axId val="2105337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Output Probability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05343336"/>
        <c:crosses val="autoZero"/>
        <c:crossBetween val="midCat"/>
      </c:valAx>
      <c:valAx>
        <c:axId val="2105343336"/>
        <c:scaling>
          <c:orientation val="minMax"/>
          <c:max val="1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Accuracy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053378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8064A2"/>
            </a:solidFill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0.0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1080.0</c:v>
                </c:pt>
                <c:pt idx="1">
                  <c:v>0.0</c:v>
                </c:pt>
                <c:pt idx="2">
                  <c:v>0.0</c:v>
                </c:pt>
                <c:pt idx="3">
                  <c:v>50.0</c:v>
                </c:pt>
                <c:pt idx="4">
                  <c:v>500.0</c:v>
                </c:pt>
                <c:pt idx="5">
                  <c:v>4290.0</c:v>
                </c:pt>
                <c:pt idx="6">
                  <c:v>430.0</c:v>
                </c:pt>
                <c:pt idx="7">
                  <c:v>410.0</c:v>
                </c:pt>
                <c:pt idx="8">
                  <c:v>550.0</c:v>
                </c:pt>
                <c:pt idx="9">
                  <c:v>28950.0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4525512"/>
        <c:axId val="2114531288"/>
      </c:barChart>
      <c:catAx>
        <c:axId val="2114525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r>
                  <a:rPr lang="en-US" sz="2400" dirty="0" smtClean="0">
                    <a:solidFill>
                      <a:srgbClr val="FFFFFF"/>
                    </a:solidFill>
                  </a:rPr>
                  <a:t>Output Probability</a:t>
                </a:r>
                <a:endParaRPr lang="en-US" sz="240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5400000" vert="horz"/>
          <a:lstStyle/>
          <a:p>
            <a:pPr>
              <a:defRPr sz="2400">
                <a:solidFill>
                  <a:srgbClr val="FFFFFF"/>
                </a:solidFill>
              </a:defRPr>
            </a:pPr>
            <a:endParaRPr lang="en-US"/>
          </a:p>
        </c:txPr>
        <c:crossAx val="2114531288"/>
        <c:crosses val="autoZero"/>
        <c:auto val="1"/>
        <c:lblAlgn val="ctr"/>
        <c:lblOffset val="100"/>
        <c:noMultiLvlLbl val="0"/>
      </c:catAx>
      <c:valAx>
        <c:axId val="21145312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r>
                  <a:rPr lang="en-US" sz="2400" dirty="0" smtClean="0">
                    <a:solidFill>
                      <a:srgbClr val="FFFFFF"/>
                    </a:solidFill>
                  </a:rPr>
                  <a:t># Extractions</a:t>
                </a:r>
                <a:endParaRPr lang="en-US" sz="2400" dirty="0">
                  <a:solidFill>
                    <a:srgbClr val="FFFFFF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rgbClr val="FFFFFF"/>
                </a:solidFill>
              </a:defRPr>
            </a:pPr>
            <a:endParaRPr lang="en-US"/>
          </a:p>
        </c:txPr>
        <c:crossAx val="2114525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80B43-2FC2-9943-A007-FB9A154A1446}" type="datetimeFigureOut">
              <a:rPr lang="en-US" smtClean="0"/>
              <a:t>4/12/14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6504A-F27E-BF43-9E6C-E6AC03E96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06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B2ECD-C724-6943-A13D-0DEFC67B5F11}" type="datetimeFigureOut">
              <a:rPr lang="en-US" smtClean="0"/>
              <a:t>4/12/14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51715-80AB-0049-9B82-5CF8B1B9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5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D9024-1CE3-EF4C-AD33-353A71ADA9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859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51715-80AB-0049-9B82-5CF8B1B99E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44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2115-1153-2D41-83B3-7E693EF5A24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25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C15B1-B718-194A-B243-0B940F8B479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8657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Latest </a:t>
            </a:r>
            <a:r>
              <a:rPr lang="en-US" dirty="0" err="1" smtClean="0"/>
              <a:t>Paleodump</a:t>
            </a:r>
            <a:r>
              <a:rPr lang="en-US" dirty="0" smtClean="0"/>
              <a:t>: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www.assembla.com</a:t>
            </a:r>
            <a:r>
              <a:rPr lang="en-US" baseline="0" dirty="0" smtClean="0"/>
              <a:t>/code/</a:t>
            </a:r>
            <a:r>
              <a:rPr lang="en-US" baseline="0" dirty="0" err="1" smtClean="0"/>
              <a:t>paleodeepdive</a:t>
            </a:r>
            <a:r>
              <a:rPr lang="en-US" baseline="0" dirty="0" smtClean="0"/>
              <a:t>/subversion/nodes/38/trunk/</a:t>
            </a:r>
            <a:r>
              <a:rPr lang="en-US" baseline="0" dirty="0" err="1" smtClean="0"/>
              <a:t>paleodumps</a:t>
            </a:r>
            <a:r>
              <a:rPr lang="en-US" baseline="0" dirty="0" smtClean="0"/>
              <a:t>/Jan4/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BDD0B-3E9D-ED4D-AE22-4DA4AE54DF3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514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C15B1-B718-194A-B243-0B940F8B479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8657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43, 44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D9024-1CE3-EF4C-AD33-353A71ADA9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984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7B93B-D775-194E-95F4-22D617518C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975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7B93B-D775-194E-95F4-22D617518C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51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blogs.telegraph.co.uk</a:t>
            </a:r>
            <a:r>
              <a:rPr lang="en-US" dirty="0" smtClean="0"/>
              <a:t>/culture/</a:t>
            </a:r>
            <a:r>
              <a:rPr lang="en-US" dirty="0" err="1" smtClean="0"/>
              <a:t>markmason</a:t>
            </a:r>
            <a:r>
              <a:rPr lang="en-US" dirty="0" smtClean="0"/>
              <a:t>/100054373/how-many-books-will-you-read-in-your-lifetime/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7B93B-D775-194E-95F4-22D617518C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62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7B93B-D775-194E-95F4-22D617518C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496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2115-1153-2D41-83B3-7E693EF5A24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664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2115-1153-2D41-83B3-7E693EF5A24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3605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7B93B-D775-194E-95F4-22D617518C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975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B2115-1153-2D41-83B3-7E693EF5A24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25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paleodb.org</a:t>
            </a:r>
            <a:r>
              <a:rPr lang="en-US" dirty="0" smtClean="0"/>
              <a:t>/</a:t>
            </a:r>
            <a:r>
              <a:rPr lang="en-US" dirty="0" err="1" smtClean="0"/>
              <a:t>bridge.pl?a</a:t>
            </a:r>
            <a:r>
              <a:rPr lang="en-US" dirty="0" smtClean="0"/>
              <a:t>=publications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D9024-1CE3-EF4C-AD33-353A71ADA9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639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78349"/>
            <a:ext cx="9144000" cy="1941027"/>
          </a:xfrm>
        </p:spPr>
        <p:txBody>
          <a:bodyPr lIns="274320"/>
          <a:lstStyle>
            <a:lvl1pPr algn="ctr">
              <a:lnSpc>
                <a:spcPct val="13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19377"/>
            <a:ext cx="9144000" cy="383862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0" rIns="274320" bIns="54864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8717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5B7663A-58F8-124F-8EAC-0BB93C8FCA7C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9571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D65513A5-A5EA-AD4C-BA91-81F20F54F527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9783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F19655CA-5579-BB49-81EC-2BFEFCF3F322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8798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550F8851-B69B-5D42-9C77-738050D5A612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0085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649B2674-B43C-8B4B-8D1A-F84FD45D8646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58155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82069F19-8054-6249-9989-B252B3B6725F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0168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56631373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37966303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852250112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5592174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BF8090FA-E13A-D94F-A3FA-A27D4714505A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1971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8650118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46989550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53332144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856816"/>
      </p:ext>
    </p:extLst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443184"/>
      </p:ext>
    </p:extLst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86529"/>
      </p:ext>
    </p:extLst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813481"/>
      </p:ext>
    </p:extLst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923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648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69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584A5575-994F-2F44-ABBD-CBB83A927F49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7218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167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67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712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55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921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811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6839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87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994A8F2-1436-6B4C-BFC5-CDA6DEA746B3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7037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7A867D39-5E23-0242-9925-092D7266AC39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9623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F3C80CD1-14C4-484C-9A72-D97B6156B3D1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42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AC736D33-0EC1-9045-840B-FAC920A75D58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3059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223D087-4CA6-664E-978D-07C3D21B3CB3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5905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42A576EC-8E01-7247-958E-0BC05C297F2F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4/12/14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710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/>
          </a:solidFill>
          <a:effectLst/>
        </p:spPr>
        <p:txBody>
          <a:bodyPr vert="horz" lIns="548640" tIns="45720" rIns="274320" bIns="45720" rtlCol="0" anchor="ctr">
            <a:normAutofit/>
          </a:bodyPr>
          <a:lstStyle/>
          <a:p>
            <a:r>
              <a:rPr lang="en-US" smtClean="0"/>
              <a:t>Click to edit Master title stylefdsfd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332" y="1162222"/>
            <a:ext cx="8317568" cy="5295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9986" y="649580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4E40006-F5AC-DC4E-9183-11181D612CEB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7579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tabLst/>
        <a:defRPr sz="3600" kern="1200">
          <a:solidFill>
            <a:schemeClr val="bg1"/>
          </a:solidFill>
          <a:latin typeface="+mj-lt"/>
          <a:ea typeface="+mj-ea"/>
          <a:cs typeface="Futura"/>
        </a:defRPr>
      </a:lvl1pPr>
    </p:titleStyle>
    <p:bodyStyle>
      <a:lvl1pPr marL="455613" indent="-455613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Optima"/>
        </a:defRPr>
      </a:lvl1pPr>
      <a:lvl2pPr marL="742950" indent="-3937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Optima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Optima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Optima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Optima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8125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5" r:id="rId8"/>
    <p:sldLayoutId id="2147483726" r:id="rId9"/>
    <p:sldLayoutId id="2147483727" r:id="rId10"/>
    <p:sldLayoutId id="2147483728" r:id="rId11"/>
  </p:sldLayoutIdLst>
  <p:transition xmlns:p14="http://schemas.microsoft.com/office/powerpoint/2010/main" spd="med"/>
  <p:txStyles>
    <p:titleStyle>
      <a:lvl1pPr algn="ctr" defTabSz="410751">
        <a:defRPr sz="5600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00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00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00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00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00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00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00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00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71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58A94-16B3-8645-9570-3830977E388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4/12/14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90DB5-9364-8E4F-8972-F4A2FB6905E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384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tif"/><Relationship Id="rId11" Type="http://schemas.openxmlformats.org/officeDocument/2006/relationships/image" Target="../media/image47.ti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tif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Can Knowledge Bases Help Accelerate Science?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Christopher </a:t>
            </a:r>
            <a:r>
              <a:rPr lang="en-US" b="1" dirty="0" err="1" smtClean="0"/>
              <a:t>Ré</a:t>
            </a:r>
            <a:endParaRPr lang="en-US" b="1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Stanford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6594" y="5979560"/>
            <a:ext cx="877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Lots of help from </a:t>
            </a:r>
            <a:r>
              <a:rPr lang="en-US" dirty="0" err="1" smtClean="0"/>
              <a:t>Shanan</a:t>
            </a:r>
            <a:r>
              <a:rPr lang="en-US" dirty="0" smtClean="0"/>
              <a:t> Peters (</a:t>
            </a:r>
            <a:r>
              <a:rPr lang="en-US" dirty="0" err="1" smtClean="0"/>
              <a:t>Wisc</a:t>
            </a:r>
            <a:r>
              <a:rPr lang="en-US" dirty="0" smtClean="0"/>
              <a:t>) and </a:t>
            </a:r>
            <a:r>
              <a:rPr lang="en-US" dirty="0" err="1" smtClean="0"/>
              <a:t>Ce</a:t>
            </a:r>
            <a:r>
              <a:rPr lang="en-US" dirty="0" smtClean="0"/>
              <a:t> Zhang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58731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Today, some pressing problems require </a:t>
            </a:r>
          </a:p>
          <a:p>
            <a:pPr algn="ctr"/>
            <a:r>
              <a:rPr lang="en-US" sz="4800" b="1" dirty="0" smtClean="0">
                <a:solidFill>
                  <a:prstClr val="white"/>
                </a:solidFill>
                <a:latin typeface="Century Gothic"/>
              </a:rPr>
              <a:t>macroscopic knowledge</a:t>
            </a:r>
            <a:endParaRPr lang="en-US" sz="4800" b="1" dirty="0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14038" y="3355223"/>
            <a:ext cx="2261252" cy="2730567"/>
            <a:chOff x="814038" y="3355223"/>
            <a:chExt cx="2261252" cy="27305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4038" y="3355223"/>
              <a:ext cx="2261252" cy="16937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14039" y="5131683"/>
              <a:ext cx="22612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white"/>
                  </a:solidFill>
                  <a:latin typeface="Century Gothic"/>
                </a:rPr>
                <a:t>Climate &amp; Biodiversity</a:t>
              </a:r>
              <a:endParaRPr lang="en-US" sz="2800" dirty="0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10300" y="3355223"/>
            <a:ext cx="2368743" cy="2884332"/>
            <a:chOff x="6210300" y="3355223"/>
            <a:chExt cx="2368743" cy="28843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0300" y="3355223"/>
              <a:ext cx="2368742" cy="17674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210301" y="5285448"/>
              <a:ext cx="23687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white"/>
                  </a:solidFill>
                  <a:latin typeface="Century Gothic"/>
                </a:rPr>
                <a:t>Financial Markets</a:t>
              </a:r>
              <a:endParaRPr lang="en-US" sz="2800" dirty="0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40111" y="3355223"/>
            <a:ext cx="2261251" cy="2668888"/>
            <a:chOff x="3540111" y="3355223"/>
            <a:chExt cx="2261251" cy="26688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0111" y="3355223"/>
              <a:ext cx="2261251" cy="16937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540111" y="5500891"/>
              <a:ext cx="22612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white"/>
                  </a:solidFill>
                  <a:latin typeface="Century Gothic"/>
                </a:rPr>
                <a:t>Health</a:t>
              </a:r>
              <a:endParaRPr lang="en-US" sz="2800" dirty="0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07130" y="3225353"/>
            <a:ext cx="2496607" cy="3037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7335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24" y="130051"/>
            <a:ext cx="8061185" cy="206939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4029188" y="129048"/>
            <a:ext cx="1085626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30">
              <a:defRPr sz="1800" b="0"/>
            </a:pPr>
            <a:r>
              <a:rPr b="0" kern="0">
                <a:solidFill>
                  <a:sysClr val="windowText" lastClr="000000"/>
                </a:solidFill>
              </a:rPr>
              <a:t>Examples</a:t>
            </a:r>
          </a:p>
        </p:txBody>
      </p:sp>
      <p:pic>
        <p:nvPicPr>
          <p:cNvPr id="7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0" y="2375297"/>
            <a:ext cx="4109933" cy="296212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/>
          <p:nvPr/>
        </p:nvSpPr>
        <p:spPr>
          <a:xfrm>
            <a:off x="175707" y="2677489"/>
            <a:ext cx="5581263" cy="3396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 algn="l" defTabSz="457200">
              <a:spcBef>
                <a:spcPts val="1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/>
            </a:pPr>
            <a:r>
              <a:rPr sz="2400" kern="0" dirty="0">
                <a:solidFill>
                  <a:sysClr val="windowText" lastClr="000000"/>
                </a:solidFill>
              </a:rPr>
              <a:t>“Here we use </a:t>
            </a:r>
            <a:r>
              <a:rPr sz="2400" b="1" i="1" u="sng" kern="0" dirty="0">
                <a:solidFill>
                  <a:sysClr val="windowText" lastClr="000000"/>
                </a:solidFill>
              </a:rPr>
              <a:t>macrostratigraphic data </a:t>
            </a:r>
            <a:r>
              <a:rPr sz="2400" kern="0" dirty="0">
                <a:solidFill>
                  <a:sysClr val="windowText" lastClr="000000"/>
                </a:solidFill>
              </a:rPr>
              <a:t>from the Atlantic Ocean basin to show that changes in global </a:t>
            </a:r>
            <a:r>
              <a:rPr sz="2400" b="1" i="1" u="sng" kern="0" dirty="0">
                <a:solidFill>
                  <a:sysClr val="windowText" lastClr="000000"/>
                </a:solidFill>
              </a:rPr>
              <a:t>species diversity and rates of extinction </a:t>
            </a:r>
            <a:r>
              <a:rPr sz="2400" kern="0" dirty="0">
                <a:solidFill>
                  <a:sysClr val="windowText" lastClr="000000"/>
                </a:solidFill>
              </a:rPr>
              <a:t>among planktonic foraminifera have been linked to tectonically and climatically forced changes in ocean circulation and chemistry from the Jurassic period to the present.”</a:t>
            </a:r>
          </a:p>
        </p:txBody>
      </p:sp>
      <p:pic>
        <p:nvPicPr>
          <p:cNvPr id="78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4454" y="1597191"/>
            <a:ext cx="3117895" cy="523585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/>
          <p:cNvSpPr/>
          <p:nvPr/>
        </p:nvSpPr>
        <p:spPr>
          <a:xfrm rot="19442376">
            <a:off x="2059248" y="2459505"/>
            <a:ext cx="5025510" cy="193899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Manually </a:t>
            </a:r>
          </a:p>
          <a:p>
            <a:pPr algn="ctr"/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Constructed!</a:t>
            </a:r>
            <a:endParaRPr lang="en-US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241" y="235563"/>
            <a:ext cx="8196581" cy="2274197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4029188" y="129048"/>
            <a:ext cx="1085626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30">
              <a:defRPr sz="1800" b="0"/>
            </a:pPr>
            <a:r>
              <a:rPr b="0" kern="0">
                <a:solidFill>
                  <a:sysClr val="windowText" lastClr="000000"/>
                </a:solidFill>
              </a:rPr>
              <a:t>Examples</a:t>
            </a:r>
          </a:p>
        </p:txBody>
      </p:sp>
      <p:pic>
        <p:nvPicPr>
          <p:cNvPr id="6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9390" y="2142480"/>
            <a:ext cx="3192807" cy="4644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7860" y="2381715"/>
            <a:ext cx="4620530" cy="420048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291793" y="3477323"/>
            <a:ext cx="5581263" cy="145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 algn="l" defTabSz="457200">
              <a:spcBef>
                <a:spcPts val="1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/>
            </a:pPr>
            <a:r>
              <a:rPr kern="0" dirty="0">
                <a:solidFill>
                  <a:sysClr val="windowText" lastClr="000000"/>
                </a:solidFill>
              </a:rPr>
              <a:t>“Here we apply statistical sampling techniques to a </a:t>
            </a:r>
            <a:r>
              <a:rPr b="1" kern="0" dirty="0">
                <a:solidFill>
                  <a:sysClr val="windowText" lastClr="000000"/>
                </a:solidFill>
              </a:rPr>
              <a:t>geochemical database </a:t>
            </a:r>
            <a:r>
              <a:rPr kern="0" dirty="0">
                <a:solidFill>
                  <a:sysClr val="windowText" lastClr="000000"/>
                </a:solidFill>
              </a:rPr>
              <a:t>of about 70,000 samples from the continental igneous rock record to produce a comprehensive record of secular geochemical evolution throughout Earth history</a:t>
            </a:r>
            <a:r>
              <a:rPr sz="1300" kern="0" dirty="0">
                <a:solidFill>
                  <a:sysClr val="windowText" lastClr="000000"/>
                </a:solidFill>
              </a:rPr>
              <a:t>.”</a:t>
            </a:r>
          </a:p>
        </p:txBody>
      </p:sp>
      <p:sp>
        <p:nvSpPr>
          <p:cNvPr id="2" name="Rectangle 1"/>
          <p:cNvSpPr/>
          <p:nvPr/>
        </p:nvSpPr>
        <p:spPr>
          <a:xfrm rot="19442376">
            <a:off x="2059248" y="2459505"/>
            <a:ext cx="5025510" cy="193899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Manually </a:t>
            </a:r>
          </a:p>
          <a:p>
            <a:pPr algn="ctr"/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Constructed!</a:t>
            </a:r>
            <a:endParaRPr lang="en-US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84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4029188" y="129048"/>
            <a:ext cx="1085626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30">
              <a:defRPr sz="1800" b="0"/>
            </a:pPr>
            <a:r>
              <a:rPr b="0" kern="0">
                <a:solidFill>
                  <a:sysClr val="windowText" lastClr="000000"/>
                </a:solidFill>
              </a:rPr>
              <a:t>Examples</a:t>
            </a:r>
          </a:p>
        </p:txBody>
      </p:sp>
      <p:sp>
        <p:nvSpPr>
          <p:cNvPr id="69" name="Shape 69"/>
          <p:cNvSpPr/>
          <p:nvPr/>
        </p:nvSpPr>
        <p:spPr>
          <a:xfrm>
            <a:off x="238214" y="2805722"/>
            <a:ext cx="5581263" cy="2657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 algn="l" defTabSz="457200">
              <a:spcBef>
                <a:spcPts val="1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/>
            </a:pPr>
            <a:r>
              <a:rPr sz="2400" kern="0" dirty="0">
                <a:solidFill>
                  <a:sysClr val="windowText" lastClr="000000"/>
                </a:solidFill>
              </a:rPr>
              <a:t>“We quantified sulfate burial over Phanerozoic time, using a </a:t>
            </a:r>
            <a:r>
              <a:rPr sz="2400" b="1" kern="0" dirty="0">
                <a:solidFill>
                  <a:sysClr val="windowText" lastClr="000000"/>
                </a:solidFill>
              </a:rPr>
              <a:t>comprehensive</a:t>
            </a:r>
            <a:r>
              <a:rPr sz="2400" kern="0" dirty="0">
                <a:solidFill>
                  <a:sysClr val="windowText" lastClr="000000"/>
                </a:solidFill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</a:rPr>
              <a:t>macrostratigraphic</a:t>
            </a:r>
            <a:r>
              <a:rPr sz="2400" kern="0" dirty="0">
                <a:solidFill>
                  <a:sysClr val="windowText" lastClr="000000"/>
                </a:solidFill>
              </a:rPr>
              <a:t> database, which includes 23,843 lithostratigraphic rock units in 949 geographic locations across North America and the </a:t>
            </a:r>
            <a:r>
              <a:rPr sz="2400" kern="0" dirty="0" smtClean="0">
                <a:solidFill>
                  <a:sysClr val="windowText" lastClr="000000"/>
                </a:solidFill>
              </a:rPr>
              <a:t>Caribbean</a:t>
            </a:r>
            <a:r>
              <a:rPr sz="2400" kern="0" dirty="0">
                <a:solidFill>
                  <a:sysClr val="windowText" lastClr="000000"/>
                </a:solidFill>
              </a:rPr>
              <a:t>.</a:t>
            </a:r>
            <a:r>
              <a:rPr sz="1300" kern="0" dirty="0">
                <a:solidFill>
                  <a:sysClr val="windowText" lastClr="000000"/>
                </a:solidFill>
              </a:rPr>
              <a:t>”</a:t>
            </a:r>
          </a:p>
        </p:txBody>
      </p:sp>
      <p:pic>
        <p:nvPicPr>
          <p:cNvPr id="7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226" y="622698"/>
            <a:ext cx="6291938" cy="1667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062" y="2186678"/>
            <a:ext cx="4927058" cy="3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89712" y="1044897"/>
            <a:ext cx="3078287" cy="578619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/>
          <p:cNvSpPr/>
          <p:nvPr/>
        </p:nvSpPr>
        <p:spPr>
          <a:xfrm rot="19442376">
            <a:off x="2059248" y="2459505"/>
            <a:ext cx="5025510" cy="193899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Manually </a:t>
            </a:r>
          </a:p>
          <a:p>
            <a:pPr algn="ctr"/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Constructed!</a:t>
            </a:r>
            <a:endParaRPr lang="en-US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572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98" y="1089934"/>
            <a:ext cx="3661509" cy="4892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droppedImage.png"/>
          <p:cNvPicPr/>
          <p:nvPr/>
        </p:nvPicPr>
        <p:blipFill>
          <a:blip r:embed="rId3">
            <a:extLst/>
          </a:blip>
          <a:srcRect t="20255"/>
          <a:stretch>
            <a:fillRect/>
          </a:stretch>
        </p:blipFill>
        <p:spPr>
          <a:xfrm>
            <a:off x="4952711" y="1105746"/>
            <a:ext cx="4079396" cy="4860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91128" y="3446434"/>
            <a:ext cx="2312504" cy="2537469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1" y="175989"/>
            <a:ext cx="9144000" cy="93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5" tIns="35715" rIns="35715" bIns="35715" anchor="ctr">
            <a:spAutoFit/>
          </a:bodyPr>
          <a:lstStyle/>
          <a:p>
            <a:pPr algn="ctr" defTabSz="410730">
              <a:defRPr sz="1800"/>
            </a:pPr>
            <a:r>
              <a:rPr lang="en-US" sz="2800" kern="0" dirty="0" smtClean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rPr>
              <a:t>“</a:t>
            </a:r>
            <a:r>
              <a:rPr sz="2800" kern="0" dirty="0" smtClean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rPr>
              <a:t>Sample</a:t>
            </a:r>
            <a:r>
              <a:rPr sz="2800" kern="0" dirty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rPr>
              <a:t>-based data </a:t>
            </a:r>
            <a:r>
              <a:rPr sz="2800" i="1" u="sng" kern="0" dirty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rPr>
              <a:t>and their synthesis</a:t>
            </a:r>
            <a:r>
              <a:rPr sz="2800" kern="0" dirty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rPr>
              <a:t> are </a:t>
            </a:r>
            <a:endParaRPr lang="en-US" sz="2800" kern="0" dirty="0" smtClea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ctr" defTabSz="410730">
              <a:defRPr sz="1800"/>
            </a:pPr>
            <a:r>
              <a:rPr sz="2800" kern="0" dirty="0" smtClean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rPr>
              <a:t>the </a:t>
            </a:r>
            <a:r>
              <a:rPr sz="2800" kern="0" dirty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rPr>
              <a:t>only way to address many important </a:t>
            </a:r>
            <a:r>
              <a:rPr sz="2800" kern="0" dirty="0" smtClean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rPr>
              <a:t>questions</a:t>
            </a:r>
            <a:r>
              <a:rPr lang="en-US" sz="2800" kern="0" dirty="0" smtClean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rPr>
              <a:t>"</a:t>
            </a:r>
            <a:endParaRPr sz="2800" kern="0" dirty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396429" y="5994852"/>
            <a:ext cx="8351142" cy="85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5" tIns="35715" rIns="35715" bIns="35715" anchor="ctr">
            <a:spAutoFit/>
          </a:bodyPr>
          <a:lstStyle>
            <a:lvl1pPr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0730">
              <a:defRPr sz="1800"/>
            </a:pPr>
            <a:r>
              <a:rPr lang="en-US" sz="2500" b="1" kern="0" dirty="0" smtClean="0">
                <a:solidFill>
                  <a:sysClr val="windowText" lastClr="000000"/>
                </a:solidFill>
              </a:rPr>
              <a:t> Problem</a:t>
            </a:r>
            <a:r>
              <a:rPr lang="en-US" sz="2500" kern="0" dirty="0" smtClean="0">
                <a:solidFill>
                  <a:sysClr val="windowText" lastClr="000000"/>
                </a:solidFill>
              </a:rPr>
              <a:t>: </a:t>
            </a:r>
            <a:r>
              <a:rPr sz="2500" kern="0" dirty="0" smtClean="0">
                <a:solidFill>
                  <a:sysClr val="windowText" lastClr="000000"/>
                </a:solidFill>
              </a:rPr>
              <a:t>Manually </a:t>
            </a:r>
            <a:r>
              <a:rPr sz="2500" kern="0" dirty="0">
                <a:solidFill>
                  <a:sysClr val="windowText" lastClr="000000"/>
                </a:solidFill>
              </a:rPr>
              <a:t>constructing synthetic databases usually exceeds time frame of grant or Ph.D.</a:t>
            </a:r>
          </a:p>
        </p:txBody>
      </p:sp>
    </p:spTree>
    <p:extLst>
      <p:ext uri="{BB962C8B-B14F-4D97-AF65-F5344CB8AC3E}">
        <p14:creationId xmlns:p14="http://schemas.microsoft.com/office/powerpoint/2010/main" val="32876429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15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099" y="2798464"/>
            <a:ext cx="854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Could we build a machine to </a:t>
            </a:r>
            <a:r>
              <a:rPr lang="en-US" sz="4800" b="1" dirty="0" smtClean="0">
                <a:solidFill>
                  <a:prstClr val="white"/>
                </a:solidFill>
                <a:latin typeface="Century Gothic"/>
              </a:rPr>
              <a:t>read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 for us? </a:t>
            </a:r>
            <a:endParaRPr lang="en-US" sz="48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2946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6-14 at 12.33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36" y="1542001"/>
            <a:ext cx="4527614" cy="5253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Data are buried in tables,</a:t>
            </a:r>
            <a:br>
              <a:rPr lang="en-US" dirty="0" smtClean="0"/>
            </a:br>
            <a:r>
              <a:rPr lang="en-US" dirty="0" smtClean="0"/>
              <a:t>but not in a self-contained way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2B1C33D-68CB-F840-8113-CB13624D71F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pic>
        <p:nvPicPr>
          <p:cNvPr id="6" name="Picture 5" descr="Screen Shot 2013-06-14 at 12.31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6" y="1709110"/>
            <a:ext cx="3577923" cy="4751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022418" y="2069748"/>
            <a:ext cx="1489380" cy="1693430"/>
          </a:xfrm>
          <a:prstGeom prst="rect">
            <a:avLst/>
          </a:prstGeom>
          <a:noFill/>
          <a:ln w="60833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511798" y="1600200"/>
            <a:ext cx="907802" cy="469548"/>
          </a:xfrm>
          <a:prstGeom prst="line">
            <a:avLst/>
          </a:prstGeom>
          <a:noFill/>
          <a:ln w="60833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11798" y="3763179"/>
            <a:ext cx="907802" cy="2942421"/>
          </a:xfrm>
          <a:prstGeom prst="line">
            <a:avLst/>
          </a:prstGeom>
          <a:noFill/>
          <a:ln w="60833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Rectangle 17"/>
          <p:cNvSpPr/>
          <p:nvPr/>
        </p:nvSpPr>
        <p:spPr>
          <a:xfrm>
            <a:off x="7207735" y="2987534"/>
            <a:ext cx="1936266" cy="3503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>
                <a:solidFill>
                  <a:prstClr val="white"/>
                </a:solidFill>
                <a:latin typeface="Century Gothic"/>
              </a:rPr>
              <a:t>Moravamylacris</a:t>
            </a:r>
            <a:endParaRPr lang="en-US" i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3863" y="2987534"/>
            <a:ext cx="1113872" cy="3503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  <a:latin typeface="Century Gothic"/>
              </a:rPr>
              <a:t>Obora</a:t>
            </a:r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93862" y="2192823"/>
            <a:ext cx="3043324" cy="79471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Century Gothic"/>
              </a:rPr>
              <a:t>Appear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  <a:latin typeface="Century Gothic"/>
              </a:rPr>
              <a:t>(</a:t>
            </a:r>
            <a:r>
              <a:rPr lang="en-US" sz="2400" dirty="0" err="1" smtClean="0">
                <a:solidFill>
                  <a:prstClr val="white"/>
                </a:solidFill>
                <a:latin typeface="Century Gothic"/>
              </a:rPr>
              <a:t>Location,Genus</a:t>
            </a:r>
            <a:r>
              <a:rPr lang="en-US" sz="2400" dirty="0" smtClean="0">
                <a:solidFill>
                  <a:prstClr val="white"/>
                </a:solidFill>
                <a:latin typeface="Century Gothic"/>
              </a:rPr>
              <a:t>)</a:t>
            </a:r>
            <a:endParaRPr lang="en-US" sz="2400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236800" y="3337852"/>
            <a:ext cx="0" cy="391306"/>
          </a:xfrm>
          <a:prstGeom prst="line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303538" y="3337852"/>
            <a:ext cx="0" cy="754584"/>
          </a:xfrm>
          <a:prstGeom prst="line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Rectangle 25"/>
          <p:cNvSpPr/>
          <p:nvPr/>
        </p:nvSpPr>
        <p:spPr>
          <a:xfrm>
            <a:off x="5882879" y="3729158"/>
            <a:ext cx="455978" cy="183219"/>
          </a:xfrm>
          <a:prstGeom prst="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45336" y="4092436"/>
            <a:ext cx="1220711" cy="183219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31" name="Picture 30" descr="Screen Shot 2013-06-14 at 12.54.5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70" y="4478462"/>
            <a:ext cx="3382578" cy="2237434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6116543" y="3911490"/>
            <a:ext cx="0" cy="555632"/>
          </a:xfrm>
          <a:prstGeom prst="line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0" name="TextBox 59"/>
          <p:cNvSpPr txBox="1"/>
          <p:nvPr/>
        </p:nvSpPr>
        <p:spPr>
          <a:xfrm>
            <a:off x="6080487" y="4009996"/>
            <a:ext cx="3689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E07602">
                    <a:lumMod val="75000"/>
                  </a:srgbClr>
                </a:solidFill>
                <a:latin typeface="Century Gothic"/>
              </a:rPr>
              <a:t>?</a:t>
            </a:r>
            <a:endParaRPr lang="en-US" sz="3000" b="1" dirty="0">
              <a:solidFill>
                <a:srgbClr val="E07602">
                  <a:lumMod val="75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20690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1" grpId="0" animBg="1"/>
      <p:bldP spid="26" grpId="0" animBg="1"/>
      <p:bldP spid="27" grpId="0" animBg="1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reen Shot 2013-06-14 at 12.33.33 PM.pn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36" y="1542001"/>
            <a:ext cx="4527614" cy="5253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Data are buried in tables, </a:t>
            </a:r>
            <a:br>
              <a:rPr lang="en-US" dirty="0" smtClean="0"/>
            </a:br>
            <a:r>
              <a:rPr lang="en-US" dirty="0" smtClean="0"/>
              <a:t>but not in a self-contained way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2B1C33D-68CB-F840-8113-CB13624D71F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pic>
        <p:nvPicPr>
          <p:cNvPr id="6" name="Picture 5" descr="Screen Shot 2013-06-14 at 12.31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6" y="1709110"/>
            <a:ext cx="3577923" cy="4751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022418" y="2069748"/>
            <a:ext cx="1489380" cy="1693430"/>
          </a:xfrm>
          <a:prstGeom prst="rect">
            <a:avLst/>
          </a:prstGeom>
          <a:noFill/>
          <a:ln w="60833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511798" y="1600200"/>
            <a:ext cx="907802" cy="469548"/>
          </a:xfrm>
          <a:prstGeom prst="line">
            <a:avLst/>
          </a:prstGeom>
          <a:noFill/>
          <a:ln w="60833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11798" y="3763179"/>
            <a:ext cx="907802" cy="2942421"/>
          </a:xfrm>
          <a:prstGeom prst="line">
            <a:avLst/>
          </a:prstGeom>
          <a:noFill/>
          <a:ln w="60833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236800" y="3337852"/>
            <a:ext cx="0" cy="391306"/>
          </a:xfrm>
          <a:prstGeom prst="line">
            <a:avLst/>
          </a:prstGeom>
          <a:noFill/>
          <a:ln w="28575" cmpd="sng">
            <a:solidFill>
              <a:srgbClr val="EBB39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303538" y="3337852"/>
            <a:ext cx="0" cy="754584"/>
          </a:xfrm>
          <a:prstGeom prst="line">
            <a:avLst/>
          </a:prstGeom>
          <a:noFill/>
          <a:ln w="28575" cmpd="sng">
            <a:solidFill>
              <a:schemeClr val="accent1">
                <a:lumMod val="40000"/>
                <a:lumOff val="6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Rectangle 25"/>
          <p:cNvSpPr/>
          <p:nvPr/>
        </p:nvSpPr>
        <p:spPr>
          <a:xfrm>
            <a:off x="5882879" y="3729158"/>
            <a:ext cx="455978" cy="183219"/>
          </a:xfrm>
          <a:prstGeom prst="rect">
            <a:avLst/>
          </a:prstGeom>
          <a:noFill/>
          <a:ln w="28575" cmpd="sng">
            <a:solidFill>
              <a:srgbClr val="EBB39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45336" y="4092436"/>
            <a:ext cx="1220711" cy="183219"/>
          </a:xfrm>
          <a:prstGeom prst="rect">
            <a:avLst/>
          </a:prstGeom>
          <a:noFill/>
          <a:ln w="28575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31" name="Picture 30" descr="Screen Shot 2013-06-14 at 12.54.5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70" y="4478462"/>
            <a:ext cx="3382578" cy="2237434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6116543" y="3911490"/>
            <a:ext cx="0" cy="555632"/>
          </a:xfrm>
          <a:prstGeom prst="line">
            <a:avLst/>
          </a:prstGeom>
          <a:noFill/>
          <a:ln w="28575" cmpd="sng">
            <a:solidFill>
              <a:srgbClr val="EBB39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Rectangle 36"/>
          <p:cNvSpPr/>
          <p:nvPr/>
        </p:nvSpPr>
        <p:spPr>
          <a:xfrm>
            <a:off x="400848" y="4058416"/>
            <a:ext cx="1621569" cy="408706"/>
          </a:xfrm>
          <a:prstGeom prst="rect">
            <a:avLst/>
          </a:prstGeom>
          <a:noFill/>
          <a:ln w="60833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38" name="Picture 37" descr="Screen Shot 2013-06-14 at 12.57.5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" y="4814733"/>
            <a:ext cx="5229186" cy="104317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cxnSp>
        <p:nvCxnSpPr>
          <p:cNvPr id="39" name="Straight Connector 38"/>
          <p:cNvCxnSpPr/>
          <p:nvPr/>
        </p:nvCxnSpPr>
        <p:spPr>
          <a:xfrm flipH="1">
            <a:off x="74905" y="4467122"/>
            <a:ext cx="325943" cy="347611"/>
          </a:xfrm>
          <a:prstGeom prst="line">
            <a:avLst/>
          </a:prstGeom>
          <a:noFill/>
          <a:ln w="60833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022418" y="4478462"/>
            <a:ext cx="3281673" cy="336271"/>
          </a:xfrm>
          <a:prstGeom prst="line">
            <a:avLst/>
          </a:prstGeom>
          <a:noFill/>
          <a:ln w="60833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118400" y="5571537"/>
            <a:ext cx="2174351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08925" y="5800441"/>
            <a:ext cx="1890812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164506" y="5580001"/>
            <a:ext cx="0" cy="350942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232546" y="5930943"/>
            <a:ext cx="3591806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8" name="Rectangle 57"/>
          <p:cNvSpPr/>
          <p:nvPr/>
        </p:nvSpPr>
        <p:spPr>
          <a:xfrm>
            <a:off x="7824352" y="5766302"/>
            <a:ext cx="735745" cy="31205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80487" y="4009996"/>
            <a:ext cx="3689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E07602">
                    <a:lumMod val="40000"/>
                    <a:lumOff val="60000"/>
                  </a:srgbClr>
                </a:solidFill>
                <a:latin typeface="Century Gothic"/>
              </a:rPr>
              <a:t>?</a:t>
            </a:r>
            <a:endParaRPr lang="en-US" sz="3000" b="1" dirty="0">
              <a:solidFill>
                <a:srgbClr val="E07602">
                  <a:lumMod val="40000"/>
                  <a:lumOff val="60000"/>
                </a:srgbClr>
              </a:solidFill>
              <a:latin typeface="Century Gothic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6744615" y="3342179"/>
            <a:ext cx="0" cy="569311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744615" y="3911490"/>
            <a:ext cx="1439566" cy="1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6" name="Straight Connector 35"/>
          <p:cNvCxnSpPr>
            <a:endCxn id="58" idx="0"/>
          </p:cNvCxnSpPr>
          <p:nvPr/>
        </p:nvCxnSpPr>
        <p:spPr>
          <a:xfrm>
            <a:off x="8184181" y="3912377"/>
            <a:ext cx="8044" cy="1853925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7207735" y="2987534"/>
            <a:ext cx="1936266" cy="3503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>
                <a:solidFill>
                  <a:prstClr val="white"/>
                </a:solidFill>
                <a:latin typeface="Century Gothic"/>
              </a:rPr>
              <a:t>Moravamylacris</a:t>
            </a:r>
            <a:endParaRPr lang="en-US" i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93863" y="2987534"/>
            <a:ext cx="1113872" cy="3503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  <a:latin typeface="Century Gothic"/>
              </a:rPr>
              <a:t>Obora</a:t>
            </a:r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93862" y="2192823"/>
            <a:ext cx="3043324" cy="79471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Century Gothic"/>
              </a:rPr>
              <a:t>Appear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  <a:latin typeface="Century Gothic"/>
              </a:rPr>
              <a:t>(</a:t>
            </a:r>
            <a:r>
              <a:rPr lang="en-US" sz="2400" dirty="0" err="1" smtClean="0">
                <a:solidFill>
                  <a:prstClr val="white"/>
                </a:solidFill>
                <a:latin typeface="Century Gothic"/>
              </a:rPr>
              <a:t>Location,Genus</a:t>
            </a:r>
            <a:r>
              <a:rPr lang="en-US" sz="2400" dirty="0" smtClean="0">
                <a:solidFill>
                  <a:prstClr val="white"/>
                </a:solidFill>
                <a:latin typeface="Century Gothic"/>
              </a:rPr>
              <a:t>)</a:t>
            </a:r>
            <a:endParaRPr lang="en-US" sz="24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5403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8" grpId="0" animBg="1"/>
      <p:bldP spid="35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099" y="788838"/>
            <a:ext cx="854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Century Gothic"/>
              </a:rPr>
              <a:t>M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achines that can </a:t>
            </a:r>
          </a:p>
          <a:p>
            <a:pPr algn="ctr"/>
            <a:r>
              <a:rPr lang="en-US" sz="4800" b="1" dirty="0" smtClean="0">
                <a:solidFill>
                  <a:prstClr val="white"/>
                </a:solidFill>
                <a:latin typeface="Century Gothic"/>
              </a:rPr>
              <a:t>read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 may be coming. </a:t>
            </a:r>
          </a:p>
        </p:txBody>
      </p:sp>
      <p:pic>
        <p:nvPicPr>
          <p:cNvPr id="5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779" y="3480333"/>
            <a:ext cx="4403551" cy="607213"/>
          </a:xfrm>
          <a:prstGeom prst="rect">
            <a:avLst/>
          </a:prstGeom>
          <a:noFill/>
          <a:ln>
            <a:noFill/>
          </a:ln>
          <a:effectLst>
            <a:reflection stA="50000" endPos="75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8" r="3725" b="39021"/>
          <a:stretch>
            <a:fillRect/>
          </a:stretch>
        </p:blipFill>
        <p:spPr bwMode="auto">
          <a:xfrm>
            <a:off x="4470779" y="5793059"/>
            <a:ext cx="3154386" cy="644245"/>
          </a:xfrm>
          <a:prstGeom prst="rect">
            <a:avLst/>
          </a:prstGeom>
          <a:noFill/>
          <a:ln>
            <a:noFill/>
          </a:ln>
          <a:effectLst>
            <a:reflection stA="50000" endPos="75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19099" y="4493146"/>
            <a:ext cx="4379240" cy="781104"/>
            <a:chOff x="620712" y="2446163"/>
            <a:chExt cx="2438400" cy="434880"/>
          </a:xfrm>
        </p:grpSpPr>
        <p:pic>
          <p:nvPicPr>
            <p:cNvPr id="11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64" b="26731"/>
            <a:stretch/>
          </p:blipFill>
          <p:spPr bwMode="auto">
            <a:xfrm>
              <a:off x="1856992" y="2446163"/>
              <a:ext cx="1202120" cy="434880"/>
            </a:xfrm>
            <a:prstGeom prst="rect">
              <a:avLst/>
            </a:prstGeom>
            <a:noFill/>
            <a:ln>
              <a:noFill/>
            </a:ln>
            <a:effectLst>
              <a:reflection stA="50000" endPos="75000" dist="127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12" y="2476528"/>
              <a:ext cx="1171314" cy="404513"/>
            </a:xfrm>
            <a:prstGeom prst="rect">
              <a:avLst/>
            </a:prstGeom>
            <a:noFill/>
            <a:ln>
              <a:noFill/>
            </a:ln>
            <a:effectLst>
              <a:reflection stA="50000" endPos="75000" dist="127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78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19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954" y="4821464"/>
            <a:ext cx="8153032" cy="8309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Century Gothic"/>
              </a:rPr>
              <a:t>Shanan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 Peters (Geo) and </a:t>
            </a:r>
            <a:r>
              <a:rPr lang="en-US" sz="2400" dirty="0" err="1" smtClean="0">
                <a:solidFill>
                  <a:prstClr val="black"/>
                </a:solidFill>
                <a:latin typeface="Century Gothic"/>
              </a:rPr>
              <a:t>Miron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 Livny (CS)</a:t>
            </a:r>
          </a:p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Century Gothic"/>
              </a:rPr>
              <a:t>DeepDive.Stanford.edu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Century Gothic"/>
              </a:rPr>
              <a:t>Ce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</a:rPr>
              <a:t> Zhang 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et al.)</a:t>
            </a:r>
            <a:endParaRPr lang="en-US" sz="2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9341" y="2444994"/>
            <a:ext cx="46082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7DC1EF">
                    <a:lumMod val="60000"/>
                    <a:lumOff val="40000"/>
                  </a:srgbClr>
                </a:solidFill>
                <a:latin typeface="Century Gothic"/>
              </a:rPr>
              <a:t>Paleo</a:t>
            </a:r>
            <a:r>
              <a:rPr lang="en-US" sz="4400" b="1" dirty="0">
                <a:solidFill>
                  <a:prstClr val="white"/>
                </a:solidFill>
                <a:latin typeface="Century Gothic"/>
              </a:rPr>
              <a:t>DeepDive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800" t="12481" r="71678" b="15866"/>
          <a:stretch/>
        </p:blipFill>
        <p:spPr>
          <a:xfrm>
            <a:off x="3674163" y="3442368"/>
            <a:ext cx="1858615" cy="11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8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641030"/>
            <a:ext cx="2768600" cy="293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0" y="1616580"/>
            <a:ext cx="5780419" cy="3844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" y="3929410"/>
            <a:ext cx="2768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prstClr val="white"/>
                </a:solidFill>
                <a:latin typeface="Century Gothic"/>
              </a:rPr>
              <a:t>Newton</a:t>
            </a:r>
            <a:endParaRPr lang="en-US" sz="38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1766" y="5461061"/>
            <a:ext cx="54922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prstClr val="white"/>
                </a:solidFill>
                <a:latin typeface="Century Gothic"/>
              </a:rPr>
              <a:t>Principia </a:t>
            </a:r>
            <a:r>
              <a:rPr lang="en-US" sz="3800" dirty="0" err="1" smtClean="0">
                <a:solidFill>
                  <a:prstClr val="white"/>
                </a:solidFill>
                <a:latin typeface="Century Gothic"/>
              </a:rPr>
              <a:t>Mathematica</a:t>
            </a:r>
            <a:endParaRPr lang="en-US" sz="38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10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341" y="1310050"/>
            <a:ext cx="8821860" cy="3989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The Goal</a:t>
            </a:r>
            <a:endParaRPr lang="en-US" sz="2400" b="1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341" y="1708994"/>
            <a:ext cx="8821860" cy="9817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entury Gothic"/>
                <a:cs typeface="Century Gothic"/>
              </a:rPr>
              <a:t>Extract </a:t>
            </a:r>
            <a:r>
              <a:rPr lang="en-US" sz="2400" dirty="0" err="1" smtClean="0">
                <a:solidFill>
                  <a:prstClr val="black"/>
                </a:solidFill>
                <a:latin typeface="Century Gothic"/>
                <a:cs typeface="Century Gothic"/>
              </a:rPr>
              <a:t>paleobiological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  <a:cs typeface="Century Gothic"/>
              </a:rPr>
              <a:t> facts to build higher coverage fossil record.</a:t>
            </a:r>
            <a:endParaRPr lang="en-US" sz="24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35" name="Picture 34" descr="extractio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 r="25421" b="31486"/>
          <a:stretch/>
        </p:blipFill>
        <p:spPr>
          <a:xfrm>
            <a:off x="6124224" y="3067805"/>
            <a:ext cx="2879978" cy="2060939"/>
          </a:xfrm>
          <a:prstGeom prst="rect">
            <a:avLst/>
          </a:prstGeom>
        </p:spPr>
      </p:pic>
      <p:pic>
        <p:nvPicPr>
          <p:cNvPr id="55" name="Picture 54" descr="Screen Shot 2013-06-04 at 2.33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1" y="3036317"/>
            <a:ext cx="1243702" cy="1754619"/>
          </a:xfrm>
          <a:prstGeom prst="rect">
            <a:avLst/>
          </a:prstGeom>
        </p:spPr>
      </p:pic>
      <p:pic>
        <p:nvPicPr>
          <p:cNvPr id="57" name="Picture 56" descr="tpc277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994" y="3453708"/>
            <a:ext cx="1659724" cy="1244793"/>
          </a:xfrm>
          <a:prstGeom prst="rect">
            <a:avLst/>
          </a:prstGeom>
        </p:spPr>
      </p:pic>
      <p:pic>
        <p:nvPicPr>
          <p:cNvPr id="56" name="Picture 55" descr="Screen Shot 2013-06-04 at 2.35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8" y="3403689"/>
            <a:ext cx="1268335" cy="1796142"/>
          </a:xfrm>
          <a:prstGeom prst="rect">
            <a:avLst/>
          </a:prstGeom>
        </p:spPr>
      </p:pic>
      <p:sp>
        <p:nvSpPr>
          <p:cNvPr id="58" name="Right Arrow 57"/>
          <p:cNvSpPr/>
          <p:nvPr/>
        </p:nvSpPr>
        <p:spPr>
          <a:xfrm>
            <a:off x="1901972" y="2836332"/>
            <a:ext cx="4222251" cy="2490847"/>
          </a:xfrm>
          <a:prstGeom prst="rightArrow">
            <a:avLst>
              <a:gd name="adj1" fmla="val 80442"/>
              <a:gd name="adj2" fmla="val 1292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913727" y="3124200"/>
            <a:ext cx="3454667" cy="778994"/>
            <a:chOff x="3619964" y="2792114"/>
            <a:chExt cx="3454667" cy="778994"/>
          </a:xfrm>
        </p:grpSpPr>
        <p:sp>
          <p:nvSpPr>
            <p:cNvPr id="63" name="Rounded Rectangle 62"/>
            <p:cNvSpPr/>
            <p:nvPr/>
          </p:nvSpPr>
          <p:spPr>
            <a:xfrm>
              <a:off x="3642273" y="2792114"/>
              <a:ext cx="3252698" cy="77899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19964" y="2853558"/>
              <a:ext cx="3454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T. Rex are found dating to </a:t>
              </a:r>
              <a:endParaRPr lang="en-US" dirty="0" smtClean="0">
                <a:solidFill>
                  <a:srgbClr val="FFFFFF"/>
                </a:solidFill>
              </a:endParaRPr>
            </a:p>
            <a:p>
              <a:r>
                <a:rPr lang="en-US" dirty="0" smtClean="0">
                  <a:solidFill>
                    <a:srgbClr val="FFFFFF"/>
                  </a:solidFill>
                </a:rPr>
                <a:t>the </a:t>
              </a:r>
              <a:r>
                <a:rPr lang="en-US" dirty="0">
                  <a:solidFill>
                    <a:srgbClr val="FFFFFF"/>
                  </a:solidFill>
                </a:rPr>
                <a:t>upper Cretaceous.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875083" y="4595019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prstClr val="black"/>
              </a:solidFill>
              <a:latin typeface="Tw Cen MT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922263" y="4390115"/>
            <a:ext cx="4117295" cy="515851"/>
            <a:chOff x="3586649" y="2924652"/>
            <a:chExt cx="7255730" cy="646456"/>
          </a:xfrm>
        </p:grpSpPr>
        <p:sp>
          <p:nvSpPr>
            <p:cNvPr id="72" name="Rounded Rectangle 71"/>
            <p:cNvSpPr/>
            <p:nvPr/>
          </p:nvSpPr>
          <p:spPr>
            <a:xfrm>
              <a:off x="3642271" y="2924652"/>
              <a:ext cx="7001170" cy="64645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586649" y="2975900"/>
              <a:ext cx="7255730" cy="462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Appears(“T. Rex”, “Cretaceous”)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2739026" y="3900538"/>
            <a:ext cx="236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</a:rPr>
              <a:t>Statistical Inference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2691425" y="3892698"/>
            <a:ext cx="0" cy="48692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82340" y="5327179"/>
            <a:ext cx="8821861" cy="4271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Tasks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2342" y="5754345"/>
            <a:ext cx="8821860" cy="1018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prstClr val="black"/>
                </a:solidFill>
              </a:rPr>
              <a:t>Every character, word, part of speech is a variable</a:t>
            </a:r>
          </a:p>
          <a:p>
            <a:pPr algn="ctr"/>
            <a:r>
              <a:rPr lang="en-US" sz="2400" i="1" dirty="0" smtClean="0">
                <a:solidFill>
                  <a:prstClr val="black"/>
                </a:solidFill>
              </a:rPr>
              <a:t>Statistical Inference on billions of </a:t>
            </a:r>
            <a:r>
              <a:rPr lang="en-US" sz="2400" i="1" dirty="0">
                <a:solidFill>
                  <a:prstClr val="black"/>
                </a:solidFill>
              </a:rPr>
              <a:t>v</a:t>
            </a:r>
            <a:r>
              <a:rPr lang="en-US" sz="2400" i="1" dirty="0" smtClean="0">
                <a:solidFill>
                  <a:prstClr val="black"/>
                </a:solidFill>
              </a:rPr>
              <a:t>ariables.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2B1C33D-68CB-F840-8113-CB13624D71F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/>
              </a:rPr>
              <a:pPr/>
              <a:t>20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Tw Cen MT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solidFill>
                  <a:srgbClr val="7DC1EF">
                    <a:lumMod val="40000"/>
                    <a:lumOff val="60000"/>
                  </a:srgbClr>
                </a:solidFill>
              </a:rPr>
              <a:t>Paleo</a:t>
            </a:r>
            <a:r>
              <a:rPr lang="en-US" dirty="0">
                <a:solidFill>
                  <a:prstClr val="white"/>
                </a:solidFill>
              </a:rPr>
              <a:t>DeepDive</a:t>
            </a:r>
          </a:p>
        </p:txBody>
      </p:sp>
    </p:spTree>
    <p:extLst>
      <p:ext uri="{BB962C8B-B14F-4D97-AF65-F5344CB8AC3E}">
        <p14:creationId xmlns:p14="http://schemas.microsoft.com/office/powerpoint/2010/main" val="53824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5" grpId="0"/>
      <p:bldP spid="79" grpId="0" animBg="1"/>
      <p:bldP spid="8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images.jpe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8" y="3233831"/>
            <a:ext cx="338929" cy="338929"/>
          </a:xfrm>
          <a:prstGeom prst="rect">
            <a:avLst/>
          </a:prstGeom>
        </p:spPr>
      </p:pic>
      <p:pic>
        <p:nvPicPr>
          <p:cNvPr id="48" name="Picture 47" descr="images.jpe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8" y="2225276"/>
            <a:ext cx="383689" cy="38368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08569" y="3074248"/>
            <a:ext cx="3260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3200" b="0" u="sng" dirty="0" smtClean="0">
                <a:solidFill>
                  <a:prstClr val="white"/>
                </a:solidFill>
                <a:latin typeface="Century Gothic"/>
                <a:cs typeface="Century Gothic"/>
              </a:rPr>
              <a:t>46K</a:t>
            </a:r>
            <a:r>
              <a:rPr lang="en-US" sz="3200" b="0" dirty="0" smtClean="0">
                <a:solidFill>
                  <a:prstClr val="white"/>
                </a:solidFill>
                <a:latin typeface="Century Gothic"/>
                <a:cs typeface="Century Gothic"/>
              </a:rPr>
              <a:t> documents</a:t>
            </a:r>
            <a:endParaRPr lang="en-US" sz="3200" b="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8569" y="2061140"/>
            <a:ext cx="30137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3200" b="0" u="sng" dirty="0" smtClean="0">
                <a:solidFill>
                  <a:prstClr val="white"/>
                </a:solidFill>
                <a:latin typeface="Century Gothic"/>
                <a:cs typeface="Century Gothic"/>
              </a:rPr>
              <a:t>329</a:t>
            </a:r>
            <a:r>
              <a:rPr lang="en-US" sz="3200" b="0" dirty="0" smtClean="0">
                <a:solidFill>
                  <a:prstClr val="white"/>
                </a:solidFill>
                <a:latin typeface="Century Gothic"/>
                <a:cs typeface="Century Gothic"/>
              </a:rPr>
              <a:t> volunteers</a:t>
            </a:r>
            <a:endParaRPr lang="en-US" sz="3200" b="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pic>
        <p:nvPicPr>
          <p:cNvPr id="51" name="Picture 50" descr="blue-calendar-icon.png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8" y="2685362"/>
            <a:ext cx="383689" cy="38368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08569" y="2523638"/>
            <a:ext cx="18028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3200" b="0" u="sng" dirty="0" smtClean="0">
                <a:solidFill>
                  <a:prstClr val="white"/>
                </a:solidFill>
                <a:latin typeface="Century Gothic"/>
                <a:cs typeface="Century Gothic"/>
              </a:rPr>
              <a:t>13</a:t>
            </a:r>
            <a:r>
              <a:rPr lang="en-US" sz="3200" b="0" dirty="0" smtClean="0">
                <a:solidFill>
                  <a:prstClr val="white"/>
                </a:solidFill>
                <a:latin typeface="Century Gothic"/>
                <a:cs typeface="Century Gothic"/>
              </a:rPr>
              <a:t> years</a:t>
            </a:r>
            <a:endParaRPr lang="en-US" sz="3200" b="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82929" y="3127088"/>
            <a:ext cx="2141392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-28816" y="659788"/>
            <a:ext cx="356917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Century Gothic"/>
                <a:cs typeface="Century Gothic"/>
              </a:rPr>
              <a:t>PaleoDB</a:t>
            </a:r>
            <a:endParaRPr lang="en-US" sz="4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-28817" y="1441301"/>
            <a:ext cx="35691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0" u="sng">
                <a:latin typeface="Myriad"/>
                <a:cs typeface="Myriad"/>
              </a:defRPr>
            </a:lvl1pPr>
          </a:lstStyle>
          <a:p>
            <a:pPr algn="ctr"/>
            <a:r>
              <a:rPr lang="en-US" sz="3200" dirty="0" smtClean="0">
                <a:solidFill>
                  <a:prstClr val="white"/>
                </a:solidFill>
                <a:latin typeface="Century Gothic"/>
                <a:cs typeface="Century Gothic"/>
              </a:rPr>
              <a:t>Human</a:t>
            </a:r>
            <a:r>
              <a:rPr lang="en-US" sz="3200" u="none" dirty="0" smtClean="0">
                <a:solidFill>
                  <a:prstClr val="white"/>
                </a:solidFill>
                <a:latin typeface="Century Gothic"/>
                <a:cs typeface="Century Gothic"/>
              </a:rPr>
              <a:t>-created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-28817" y="3792063"/>
            <a:ext cx="3569174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entury Gothic"/>
                <a:cs typeface="Century Gothic"/>
              </a:rPr>
              <a:t>191 Papers,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Century Gothic"/>
                <a:cs typeface="Century Gothic"/>
              </a:rPr>
              <a:t>21 Nature/Science</a:t>
            </a:r>
            <a:endParaRPr lang="en-US" sz="28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8007" y="5821136"/>
            <a:ext cx="5251613" cy="584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prstClr val="black"/>
                </a:solidFill>
                <a:latin typeface="Century Gothic"/>
                <a:cs typeface="Century Gothic"/>
              </a:rPr>
              <a:t>PaleoDeepDive: </a:t>
            </a:r>
            <a:r>
              <a:rPr lang="en-US" sz="32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0.93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978" y="4126684"/>
            <a:ext cx="48990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prstClr val="black"/>
                </a:solidFill>
                <a:latin typeface="Century Gothic"/>
                <a:cs typeface="Century Gothic"/>
              </a:rPr>
              <a:t>Preliminary Precision</a:t>
            </a:r>
            <a:endParaRPr lang="en-US" sz="34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49894" y="2180721"/>
            <a:ext cx="40997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prstClr val="white"/>
                </a:solidFill>
                <a:latin typeface="Century Gothic"/>
                <a:cs typeface="Century Gothic"/>
              </a:rPr>
              <a:t>10x </a:t>
            </a:r>
            <a:r>
              <a:rPr lang="en-US" sz="3200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documents</a:t>
            </a:r>
            <a:r>
              <a:rPr lang="en-US" sz="3200" dirty="0" smtClean="0">
                <a:solidFill>
                  <a:prstClr val="white"/>
                </a:solidFill>
                <a:latin typeface="Century Gothic"/>
                <a:cs typeface="Century Gothic"/>
              </a:rPr>
              <a:t>.</a:t>
            </a:r>
          </a:p>
          <a:p>
            <a:r>
              <a:rPr lang="en-US" sz="3200" u="sng" dirty="0" smtClean="0">
                <a:solidFill>
                  <a:prstClr val="white"/>
                </a:solidFill>
                <a:latin typeface="Century Gothic"/>
                <a:cs typeface="Century Gothic"/>
              </a:rPr>
              <a:t>100x</a:t>
            </a:r>
            <a:r>
              <a:rPr lang="en-US" sz="3200" dirty="0" smtClean="0">
                <a:solidFill>
                  <a:prstClr val="white"/>
                </a:solidFill>
                <a:latin typeface="Century Gothic"/>
                <a:cs typeface="Century Gothic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extractions</a:t>
            </a:r>
            <a:r>
              <a:rPr lang="en-US" sz="3400" dirty="0" smtClean="0">
                <a:solidFill>
                  <a:prstClr val="white"/>
                </a:solidFill>
                <a:latin typeface="Century Gothic"/>
                <a:cs typeface="Century Gothic"/>
              </a:rPr>
              <a:t>.</a:t>
            </a:r>
            <a:endParaRPr lang="en-US" sz="340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8008" y="5236360"/>
            <a:ext cx="525161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prstClr val="black"/>
                </a:solidFill>
                <a:latin typeface="Century Gothic"/>
                <a:cs typeface="Century Gothic"/>
              </a:rPr>
              <a:t>PaleoDB Volunteers</a:t>
            </a:r>
            <a:r>
              <a:rPr lang="en-US" sz="3200" dirty="0">
                <a:solidFill>
                  <a:prstClr val="black"/>
                </a:solidFill>
                <a:latin typeface="Century Gothic"/>
                <a:cs typeface="Century Gothic"/>
              </a:rPr>
              <a:t>: </a:t>
            </a:r>
            <a:r>
              <a:rPr lang="en-US" sz="32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0.80</a:t>
            </a:r>
            <a:endParaRPr lang="en-US" sz="32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49894" y="1328776"/>
            <a:ext cx="40997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0" u="sng">
                <a:latin typeface="Myriad"/>
                <a:cs typeface="Myriad"/>
              </a:defRPr>
            </a:lvl1pPr>
          </a:lstStyle>
          <a:p>
            <a:pPr algn="ctr"/>
            <a:r>
              <a:rPr lang="en-US" sz="3200" dirty="0" smtClean="0">
                <a:solidFill>
                  <a:prstClr val="white"/>
                </a:solidFill>
                <a:latin typeface="Century Gothic"/>
                <a:cs typeface="Century Gothic"/>
              </a:rPr>
              <a:t>Machine</a:t>
            </a:r>
            <a:r>
              <a:rPr lang="en-US" sz="3200" u="none" dirty="0" smtClean="0">
                <a:solidFill>
                  <a:prstClr val="white"/>
                </a:solidFill>
                <a:latin typeface="Century Gothic"/>
                <a:cs typeface="Century Gothic"/>
              </a:rPr>
              <a:t>-created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4549894" y="767839"/>
            <a:ext cx="409972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DC1EF">
                    <a:lumMod val="60000"/>
                    <a:lumOff val="40000"/>
                  </a:srgbClr>
                </a:solidFill>
                <a:latin typeface="Century Gothic"/>
                <a:cs typeface="Century Gothic"/>
              </a:rPr>
              <a:t>Paleo</a:t>
            </a:r>
            <a:r>
              <a:rPr lang="en-US" sz="3200" b="1" dirty="0">
                <a:solidFill>
                  <a:prstClr val="white"/>
                </a:solidFill>
                <a:latin typeface="Century Gothic"/>
                <a:cs typeface="Century Gothic"/>
              </a:rPr>
              <a:t>DeepDive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569" y="5236360"/>
            <a:ext cx="2989438" cy="11695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prstClr val="white"/>
                </a:solidFill>
                <a:latin typeface="Century Gothic"/>
                <a:cs typeface="Century Gothic"/>
              </a:rPr>
              <a:t>Preliminary</a:t>
            </a:r>
          </a:p>
          <a:p>
            <a:pPr algn="ctr"/>
            <a:r>
              <a:rPr lang="en-US" sz="3800" b="1" dirty="0">
                <a:solidFill>
                  <a:prstClr val="white"/>
                </a:solidFill>
                <a:latin typeface="Century Gothic"/>
                <a:cs typeface="Century Gothic"/>
              </a:rPr>
              <a:t>Precision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3001" y="6486972"/>
            <a:ext cx="540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prstClr val="white"/>
                </a:solidFill>
                <a:latin typeface="Century Gothic"/>
                <a:cs typeface="Century Gothic"/>
              </a:rPr>
              <a:t>See </a:t>
            </a:r>
            <a:r>
              <a:rPr lang="en-US" i="1" dirty="0" err="1" smtClean="0">
                <a:solidFill>
                  <a:prstClr val="white"/>
                </a:solidFill>
                <a:latin typeface="Century Gothic"/>
                <a:cs typeface="Century Gothic"/>
              </a:rPr>
              <a:t>youtube</a:t>
            </a:r>
            <a:r>
              <a:rPr lang="en-US" i="1" dirty="0" smtClean="0">
                <a:solidFill>
                  <a:prstClr val="white"/>
                </a:solidFill>
                <a:latin typeface="Century Gothic"/>
                <a:cs typeface="Century Gothic"/>
              </a:rPr>
              <a:t> video for more info</a:t>
            </a:r>
            <a:endParaRPr lang="en-US" i="1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222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8" grpId="0"/>
      <p:bldP spid="5" grpId="0" animBg="1"/>
      <p:bldP spid="29" grpId="0"/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2B1C33D-68CB-F840-8113-CB13624D71F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6813" y="943437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entury Gothic"/>
              </a:rPr>
              <a:t>C</a:t>
            </a:r>
            <a:r>
              <a:rPr lang="en-US" sz="4400" b="1" dirty="0" smtClean="0">
                <a:solidFill>
                  <a:prstClr val="white"/>
                </a:solidFill>
                <a:latin typeface="Century Gothic"/>
              </a:rPr>
              <a:t>hallenges</a:t>
            </a:r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 for Geo with </a:t>
            </a:r>
          </a:p>
          <a:p>
            <a:pPr algn="ctr"/>
            <a:r>
              <a:rPr lang="en-US" sz="4400" i="1" dirty="0" smtClean="0">
                <a:solidFill>
                  <a:prstClr val="white"/>
                </a:solidFill>
                <a:latin typeface="Century Gothic"/>
              </a:rPr>
              <a:t>synthetic</a:t>
            </a:r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 knowledge bases.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587" y="4165755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entury Gothic"/>
              </a:rPr>
              <a:t>C</a:t>
            </a:r>
            <a:r>
              <a:rPr lang="en-US" sz="4400" b="1" dirty="0" smtClean="0">
                <a:solidFill>
                  <a:prstClr val="white"/>
                </a:solidFill>
                <a:latin typeface="Century Gothic"/>
              </a:rPr>
              <a:t>hallenges</a:t>
            </a:r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 for CS with </a:t>
            </a:r>
          </a:p>
          <a:p>
            <a:pPr algn="ctr"/>
            <a:r>
              <a:rPr lang="en-US" sz="4400" i="1" dirty="0" smtClean="0">
                <a:solidFill>
                  <a:prstClr val="white"/>
                </a:solidFill>
                <a:latin typeface="Century Gothic"/>
              </a:rPr>
              <a:t>synthetic</a:t>
            </a:r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 knowledge bases.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653474" y="826042"/>
            <a:ext cx="7743040" cy="1664414"/>
          </a:xfrm>
          <a:prstGeom prst="rect">
            <a:avLst/>
          </a:prstGeom>
          <a:noFill/>
          <a:ln w="1016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8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lobe_west_2048.jpg"/>
          <p:cNvPicPr/>
          <p:nvPr/>
        </p:nvPicPr>
        <p:blipFill>
          <a:blip r:embed="rId3">
            <a:alphaModFix amt="62762"/>
            <a:extLst/>
          </a:blip>
          <a:stretch>
            <a:fillRect/>
          </a:stretch>
        </p:blipFill>
        <p:spPr>
          <a:xfrm>
            <a:off x="1120589" y="-20946"/>
            <a:ext cx="3495803" cy="6900940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33" name="thesmosmoni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5940" y="781939"/>
            <a:ext cx="2676116" cy="156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MSH06_yellowrock_seismic_station_09-25-06_med.png"/>
          <p:cNvPicPr/>
          <p:nvPr/>
        </p:nvPicPr>
        <p:blipFill>
          <a:blip r:embed="rId5">
            <a:extLst/>
          </a:blip>
          <a:srcRect l="19849" t="11557" r="12060" b="14070"/>
          <a:stretch>
            <a:fillRect/>
          </a:stretch>
        </p:blipFill>
        <p:spPr>
          <a:xfrm>
            <a:off x="6211062" y="1941760"/>
            <a:ext cx="1566366" cy="128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ortable-usarray-seismometer-111006-02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16868" y="3579279"/>
            <a:ext cx="1943108" cy="1288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supercomputer-banks-noaa2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46923" y="5092091"/>
            <a:ext cx="2572783" cy="1677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Brewster_Climate_Station01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08559" y="3107283"/>
            <a:ext cx="1404527" cy="188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Cropped_bridge.png"/>
          <p:cNvPicPr/>
          <p:nvPr/>
        </p:nvPicPr>
        <p:blipFill>
          <a:blip r:embed="rId9">
            <a:extLst/>
          </a:blip>
          <a:srcRect l="39103" t="3780" r="10860"/>
          <a:stretch>
            <a:fillRect/>
          </a:stretch>
        </p:blipFill>
        <p:spPr>
          <a:xfrm>
            <a:off x="4813049" y="2536769"/>
            <a:ext cx="1300489" cy="1618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R0010528.tiff"/>
          <p:cNvPicPr/>
          <p:nvPr/>
        </p:nvPicPr>
        <p:blipFill>
          <a:blip r:embed="rId10">
            <a:extLst/>
          </a:blip>
          <a:srcRect l="22972" t="1158" r="28089" b="1930"/>
          <a:stretch>
            <a:fillRect/>
          </a:stretch>
        </p:blipFill>
        <p:spPr>
          <a:xfrm>
            <a:off x="7718394" y="1052492"/>
            <a:ext cx="1184889" cy="1759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5c74cddf752bffa732fe06d5a857bc741.tif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736558" y="4526272"/>
            <a:ext cx="2165554" cy="1624165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5649695" y="379079"/>
            <a:ext cx="2689057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30">
              <a:defRPr sz="1800">
                <a:solidFill>
                  <a:srgbClr val="000000"/>
                </a:solidFill>
              </a:defRPr>
            </a:pPr>
            <a:r>
              <a:rPr ker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instrument-gathered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4775" y="352845"/>
            <a:ext cx="3711235" cy="6565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Sensor-based</a:t>
            </a:r>
            <a:endParaRPr kumimoji="0" lang="en-US" sz="3600" b="0" i="0" u="none" strike="noStrike" cap="none" spc="0" normalizeH="0" baseline="0" dirty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392" y="2223241"/>
            <a:ext cx="4572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>
              <a:defRPr sz="1800"/>
            </a:pPr>
            <a:r>
              <a:rPr lang="en-US" sz="2800" b="1" dirty="0" smtClean="0"/>
              <a:t>curated </a:t>
            </a:r>
            <a:r>
              <a:rPr lang="en-US" sz="2800" dirty="0" smtClean="0"/>
              <a:t>data structures, national data centers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44392" y="4391154"/>
            <a:ext cx="4572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>
              <a:defRPr sz="1800"/>
            </a:pPr>
            <a:r>
              <a:rPr lang="en-US" sz="2800" dirty="0"/>
              <a:t>student training is </a:t>
            </a:r>
            <a:endParaRPr lang="en-US" sz="2800" dirty="0" smtClean="0"/>
          </a:p>
          <a:p>
            <a:pPr lvl="0">
              <a:defRPr sz="1800"/>
            </a:pPr>
            <a:r>
              <a:rPr lang="en-US" sz="2800" i="1" u="sng" dirty="0"/>
              <a:t>d</a:t>
            </a:r>
            <a:r>
              <a:rPr lang="en-US" sz="2800" i="1" u="sng" dirty="0" smtClean="0"/>
              <a:t>ata-analysis </a:t>
            </a:r>
            <a:r>
              <a:rPr lang="en-US" sz="2800" i="1" u="sng" dirty="0"/>
              <a:t>focused</a:t>
            </a:r>
          </a:p>
        </p:txBody>
      </p:sp>
    </p:spTree>
    <p:extLst>
      <p:ext uri="{BB962C8B-B14F-4D97-AF65-F5344CB8AC3E}">
        <p14:creationId xmlns:p14="http://schemas.microsoft.com/office/powerpoint/2010/main" val="23462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lobe_west_2048.jpg"/>
          <p:cNvPicPr/>
          <p:nvPr/>
        </p:nvPicPr>
        <p:blipFill>
          <a:blip r:embed="rId2">
            <a:alphaModFix amt="63475"/>
            <a:extLst/>
          </a:blip>
          <a:stretch>
            <a:fillRect/>
          </a:stretch>
        </p:blipFill>
        <p:spPr>
          <a:xfrm>
            <a:off x="4616348" y="-20628"/>
            <a:ext cx="3407009" cy="6899751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5" name="IMG_3691_2.jpg"/>
          <p:cNvPicPr/>
          <p:nvPr/>
        </p:nvPicPr>
        <p:blipFill>
          <a:blip r:embed="rId3">
            <a:extLst/>
          </a:blip>
          <a:srcRect t="24890" r="12583"/>
          <a:stretch>
            <a:fillRect/>
          </a:stretch>
        </p:blipFill>
        <p:spPr>
          <a:xfrm>
            <a:off x="2801526" y="4547270"/>
            <a:ext cx="1733327" cy="1992519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6" name="P7300012_2.jpg"/>
          <p:cNvPicPr/>
          <p:nvPr/>
        </p:nvPicPr>
        <p:blipFill>
          <a:blip r:embed="rId4">
            <a:extLst/>
          </a:blip>
          <a:srcRect t="17117" r="11125" b="7781"/>
          <a:stretch>
            <a:fillRect/>
          </a:stretch>
        </p:blipFill>
        <p:spPr>
          <a:xfrm>
            <a:off x="2607434" y="1097992"/>
            <a:ext cx="1795847" cy="2022865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7" name="inclinometer.tif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703" y="1107883"/>
            <a:ext cx="2310607" cy="1541743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8" name="Day+18+a+Student+field+tech+Mark+accurately+measuring+elevation+of+a+control+unit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8689" y="5282601"/>
            <a:ext cx="1743387" cy="1307541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9" name="graphics-Desiree_Plata_n_96098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8842" y="4287013"/>
            <a:ext cx="787792" cy="1184838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50" name="Sessa Angola.jpg"/>
          <p:cNvPicPr/>
          <p:nvPr/>
        </p:nvPicPr>
        <p:blipFill>
          <a:blip r:embed="rId8">
            <a:extLst/>
          </a:blip>
          <a:srcRect b="9644"/>
          <a:stretch>
            <a:fillRect/>
          </a:stretch>
        </p:blipFill>
        <p:spPr>
          <a:xfrm>
            <a:off x="451800" y="2672203"/>
            <a:ext cx="1660423" cy="1592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5010032.jpg"/>
          <p:cNvPicPr/>
          <p:nvPr/>
        </p:nvPicPr>
        <p:blipFill>
          <a:blip r:embed="rId9">
            <a:extLst/>
          </a:blip>
          <a:srcRect l="5599" t="6830" r="20337" b="21669"/>
          <a:stretch>
            <a:fillRect/>
          </a:stretch>
        </p:blipFill>
        <p:spPr>
          <a:xfrm>
            <a:off x="1136689" y="4287013"/>
            <a:ext cx="1805984" cy="1307612"/>
          </a:xfrm>
          <a:prstGeom prst="rect">
            <a:avLst/>
          </a:prstGeom>
          <a:ln w="12700">
            <a:miter lim="400000"/>
          </a:ln>
          <a:effectLst>
            <a:outerShdw blurRad="88900" dist="889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52" name="pasted-image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79899" y="2976159"/>
            <a:ext cx="2118685" cy="1476166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1172117" y="379079"/>
            <a:ext cx="2317192" cy="34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30">
              <a:defRPr sz="1800">
                <a:solidFill>
                  <a:srgbClr val="000000"/>
                </a:solidFill>
              </a:defRPr>
            </a:pPr>
            <a:r>
              <a:rPr ker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human-gathered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46731" y="471255"/>
            <a:ext cx="3711235" cy="6565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sym typeface="Helvetica Light"/>
              </a:rPr>
              <a:t>Sample-based</a:t>
            </a:r>
            <a:endParaRPr kumimoji="0" lang="en-US" sz="3600" b="0" i="0" u="none" strike="noStrike" cap="none" spc="0" normalizeH="0" baseline="0" dirty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8522" y="2352999"/>
            <a:ext cx="452765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 sz="1800"/>
            </a:pPr>
            <a:r>
              <a:rPr lang="en-US" sz="2800" dirty="0"/>
              <a:t>no universal data </a:t>
            </a:r>
            <a:r>
              <a:rPr lang="en-US" sz="2800" dirty="0" smtClean="0"/>
              <a:t>structure, </a:t>
            </a:r>
            <a:r>
              <a:rPr lang="en-US" sz="2800" dirty="0"/>
              <a:t>individually </a:t>
            </a:r>
            <a:r>
              <a:rPr lang="en-US" sz="2800" dirty="0" smtClean="0"/>
              <a:t>managed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4616348" y="4532260"/>
            <a:ext cx="4572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>
              <a:defRPr sz="1800"/>
            </a:pPr>
            <a:r>
              <a:rPr lang="en-US" sz="2800" dirty="0"/>
              <a:t>student training is </a:t>
            </a:r>
            <a:endParaRPr lang="en-US" sz="2800" dirty="0" smtClean="0"/>
          </a:p>
          <a:p>
            <a:pPr lvl="0">
              <a:defRPr sz="1800"/>
            </a:pPr>
            <a:r>
              <a:rPr lang="en-US" sz="2800" i="1" u="sng" dirty="0" smtClean="0"/>
              <a:t>data-generation </a:t>
            </a:r>
            <a:r>
              <a:rPr lang="en-US" sz="2800" i="1" u="sng" dirty="0"/>
              <a:t>focused</a:t>
            </a:r>
          </a:p>
        </p:txBody>
      </p:sp>
    </p:spTree>
    <p:extLst>
      <p:ext uri="{BB962C8B-B14F-4D97-AF65-F5344CB8AC3E}">
        <p14:creationId xmlns:p14="http://schemas.microsoft.com/office/powerpoint/2010/main" val="106894537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25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801" y="788839"/>
            <a:ext cx="8542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Many students not taught how to ask questions with </a:t>
            </a:r>
            <a:r>
              <a:rPr lang="en-US" sz="4800" b="1" i="1" dirty="0">
                <a:solidFill>
                  <a:prstClr val="white"/>
                </a:solidFill>
                <a:latin typeface="Century Gothic"/>
              </a:rPr>
              <a:t>s</a:t>
            </a:r>
            <a:r>
              <a:rPr lang="en-US" sz="4800" b="1" i="1" dirty="0" smtClean="0">
                <a:solidFill>
                  <a:prstClr val="white"/>
                </a:solidFill>
                <a:latin typeface="Century Gothic"/>
              </a:rPr>
              <a:t>ynthetic </a:t>
            </a:r>
            <a:r>
              <a:rPr lang="en-US" sz="4800" b="1" i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lang="en-US" sz="4800" b="1" i="1" dirty="0" smtClean="0">
                <a:solidFill>
                  <a:prstClr val="white"/>
                </a:solidFill>
                <a:latin typeface="Century Gothic"/>
              </a:rPr>
              <a:t>atasets</a:t>
            </a:r>
            <a:endParaRPr lang="en-US" sz="4800" b="1" i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299" y="4811688"/>
            <a:ext cx="8433612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 smtClean="0">
                <a:solidFill>
                  <a:schemeClr val="bg1">
                    <a:lumMod val="50000"/>
                  </a:schemeClr>
                </a:solidFill>
              </a:rPr>
              <a:t>Already some </a:t>
            </a:r>
            <a:r>
              <a:rPr lang="en-US" sz="4000" b="1" i="1" dirty="0" smtClean="0">
                <a:solidFill>
                  <a:schemeClr val="bg1">
                    <a:lumMod val="50000"/>
                  </a:schemeClr>
                </a:solidFill>
              </a:rPr>
              <a:t>schools (Chicago). </a:t>
            </a:r>
            <a:endParaRPr lang="en-US" sz="4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000" b="1" i="1" dirty="0" err="1" smtClean="0">
                <a:solidFill>
                  <a:schemeClr val="bg1">
                    <a:lumMod val="50000"/>
                  </a:schemeClr>
                </a:solidFill>
              </a:rPr>
              <a:t>Paleo</a:t>
            </a:r>
            <a:r>
              <a:rPr lang="en-US" sz="3000" b="1" i="1" dirty="0" smtClean="0">
                <a:solidFill>
                  <a:schemeClr val="bg1">
                    <a:lumMod val="50000"/>
                  </a:schemeClr>
                </a:solidFill>
              </a:rPr>
              <a:t> Course at Stanford this year.</a:t>
            </a:r>
            <a:endParaRPr lang="en-US" sz="3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7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26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099" y="788839"/>
            <a:ext cx="854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Students lack </a:t>
            </a:r>
            <a:r>
              <a:rPr lang="en-US" sz="4800" b="1" dirty="0" smtClean="0">
                <a:solidFill>
                  <a:prstClr val="white"/>
                </a:solidFill>
                <a:latin typeface="Century Gothic"/>
              </a:rPr>
              <a:t>CS &amp; Data Management 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Skill</a:t>
            </a:r>
          </a:p>
        </p:txBody>
      </p:sp>
      <p:sp>
        <p:nvSpPr>
          <p:cNvPr id="2" name="Rectangle 1"/>
          <p:cNvSpPr/>
          <p:nvPr/>
        </p:nvSpPr>
        <p:spPr>
          <a:xfrm>
            <a:off x="419099" y="4659288"/>
            <a:ext cx="8433612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solidFill>
                  <a:prstClr val="white">
                    <a:lumMod val="50000"/>
                  </a:prstClr>
                </a:solidFill>
                <a:latin typeface="Century Gothic"/>
              </a:rPr>
              <a:t>Wait for them to grow up</a:t>
            </a:r>
          </a:p>
          <a:p>
            <a:pPr algn="ctr"/>
            <a:r>
              <a:rPr lang="en-US" sz="3000" b="1" i="1" dirty="0" smtClean="0">
                <a:solidFill>
                  <a:prstClr val="white">
                    <a:lumMod val="50000"/>
                  </a:prstClr>
                </a:solidFill>
                <a:latin typeface="Century Gothic"/>
              </a:rPr>
              <a:t>90% of students take a CS class at Stanford.</a:t>
            </a:r>
            <a:endParaRPr lang="en-US" sz="3000" b="1" i="1" dirty="0">
              <a:solidFill>
                <a:prstClr val="white">
                  <a:lumMod val="50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346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27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099" y="788839"/>
            <a:ext cx="8542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Century Gothic"/>
              </a:rPr>
              <a:t>S</a:t>
            </a:r>
            <a:r>
              <a:rPr lang="en-US" sz="4800" b="1" dirty="0" smtClean="0">
                <a:solidFill>
                  <a:prstClr val="white"/>
                </a:solidFill>
                <a:latin typeface="Century Gothic"/>
              </a:rPr>
              <a:t>keptical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 of even human-generated synthetics.</a:t>
            </a:r>
          </a:p>
          <a:p>
            <a:pPr algn="ctr"/>
            <a:endParaRPr lang="en-US" sz="48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099" y="4659288"/>
            <a:ext cx="8433612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solidFill>
                  <a:schemeClr val="bg1">
                    <a:lumMod val="50000"/>
                  </a:schemeClr>
                </a:solidFill>
              </a:rPr>
              <a:t>Wait </a:t>
            </a:r>
            <a:r>
              <a:rPr lang="en-US" sz="4000" i="1" dirty="0">
                <a:solidFill>
                  <a:schemeClr val="bg1">
                    <a:lumMod val="50000"/>
                  </a:schemeClr>
                </a:solidFill>
              </a:rPr>
              <a:t>for them to die</a:t>
            </a:r>
            <a:r>
              <a:rPr lang="en-US" sz="4000" i="1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 algn="ctr"/>
            <a:r>
              <a:rPr lang="en-US" sz="3000" b="1" i="1" dirty="0" smtClean="0">
                <a:solidFill>
                  <a:schemeClr val="bg1">
                    <a:lumMod val="50000"/>
                  </a:schemeClr>
                </a:solidFill>
              </a:rPr>
              <a:t>Statistical thinking is taking hold</a:t>
            </a:r>
            <a:endParaRPr lang="en-US" sz="3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9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2B1C33D-68CB-F840-8113-CB13624D71F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28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6813" y="943437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entury Gothic"/>
              </a:rPr>
              <a:t>C</a:t>
            </a:r>
            <a:r>
              <a:rPr lang="en-US" sz="4400" b="1" dirty="0" smtClean="0">
                <a:solidFill>
                  <a:prstClr val="white"/>
                </a:solidFill>
                <a:latin typeface="Century Gothic"/>
              </a:rPr>
              <a:t>hallenges</a:t>
            </a:r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 for Geo with </a:t>
            </a:r>
          </a:p>
          <a:p>
            <a:pPr algn="ctr"/>
            <a:r>
              <a:rPr lang="en-US" sz="4400" i="1" dirty="0" smtClean="0">
                <a:solidFill>
                  <a:prstClr val="white"/>
                </a:solidFill>
                <a:latin typeface="Century Gothic"/>
              </a:rPr>
              <a:t>synthetic</a:t>
            </a:r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 knowledge bases.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587" y="4165755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entury Gothic"/>
              </a:rPr>
              <a:t>C</a:t>
            </a:r>
            <a:r>
              <a:rPr lang="en-US" sz="4400" b="1" dirty="0" smtClean="0">
                <a:solidFill>
                  <a:prstClr val="white"/>
                </a:solidFill>
                <a:latin typeface="Century Gothic"/>
              </a:rPr>
              <a:t>hallenges</a:t>
            </a:r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 for CS with </a:t>
            </a:r>
          </a:p>
          <a:p>
            <a:pPr algn="ctr"/>
            <a:r>
              <a:rPr lang="en-US" sz="4400" i="1" dirty="0" smtClean="0">
                <a:solidFill>
                  <a:prstClr val="white"/>
                </a:solidFill>
                <a:latin typeface="Century Gothic"/>
              </a:rPr>
              <a:t>synthetic</a:t>
            </a:r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 knowledge bases.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3764" y="4034194"/>
            <a:ext cx="7743040" cy="1664414"/>
          </a:xfrm>
          <a:prstGeom prst="rect">
            <a:avLst/>
          </a:prstGeom>
          <a:noFill/>
          <a:ln w="1016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4697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29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099" y="2798464"/>
            <a:ext cx="854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prstClr val="white"/>
                </a:solidFill>
                <a:latin typeface="Century Gothic"/>
              </a:rPr>
              <a:t>Challenge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: the right level of abstraction?</a:t>
            </a:r>
            <a:endParaRPr lang="en-US" sz="48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99" y="4279901"/>
            <a:ext cx="8542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prstClr val="white"/>
                </a:solidFill>
                <a:latin typeface="Century Gothic"/>
              </a:rPr>
              <a:t>[CIDR13, SIGMOD14]</a:t>
            </a:r>
            <a:endParaRPr lang="en-US" sz="20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7235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099" y="2644170"/>
            <a:ext cx="8072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Turns out,</a:t>
            </a:r>
          </a:p>
          <a:p>
            <a:pPr algn="ctr"/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Newton was </a:t>
            </a:r>
            <a:r>
              <a:rPr lang="en-US" sz="4800" b="1" i="1" dirty="0" smtClean="0">
                <a:solidFill>
                  <a:prstClr val="white"/>
                </a:solidFill>
                <a:latin typeface="Century Gothic"/>
              </a:rPr>
              <a:t>not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 alone</a:t>
            </a:r>
            <a:endParaRPr lang="en-US" sz="48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1899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958" y="3658787"/>
            <a:ext cx="5491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entury Gothic"/>
                <a:cs typeface="Century Gothic"/>
              </a:rPr>
              <a:t>http://</a:t>
            </a:r>
            <a:r>
              <a:rPr lang="en-US" sz="2800" dirty="0" err="1">
                <a:solidFill>
                  <a:prstClr val="white"/>
                </a:solidFill>
                <a:latin typeface="Century Gothic"/>
                <a:cs typeface="Century Gothic"/>
              </a:rPr>
              <a:t>deepdive.stanford.edu</a:t>
            </a:r>
            <a:r>
              <a:rPr lang="en-US" sz="2800" dirty="0">
                <a:solidFill>
                  <a:prstClr val="white"/>
                </a:solidFill>
                <a:latin typeface="Century Gothic"/>
                <a:cs typeface="Century Gothic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62" y="1994263"/>
            <a:ext cx="7282292" cy="16645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926434"/>
            <a:ext cx="9296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prstClr val="white"/>
                </a:solidFill>
                <a:latin typeface="Century Gothic"/>
                <a:cs typeface="Century Gothic"/>
              </a:rPr>
              <a:t>Think about </a:t>
            </a:r>
            <a:r>
              <a:rPr lang="en-US" sz="4000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features, </a:t>
            </a:r>
            <a:r>
              <a:rPr lang="en-US" sz="4000" dirty="0" smtClean="0">
                <a:solidFill>
                  <a:prstClr val="white"/>
                </a:solidFill>
                <a:latin typeface="Century Gothic"/>
                <a:cs typeface="Century Gothic"/>
              </a:rPr>
              <a:t>not</a:t>
            </a:r>
            <a:r>
              <a:rPr lang="en-US" sz="4000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 algorithms.</a:t>
            </a:r>
            <a:endParaRPr lang="en-US" sz="4000" b="1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847656"/>
            <a:ext cx="914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What</a:t>
            </a:r>
            <a:r>
              <a:rPr lang="en-US" sz="4000" dirty="0" smtClean="0">
                <a:solidFill>
                  <a:prstClr val="white"/>
                </a:solidFill>
                <a:latin typeface="Century Gothic"/>
                <a:cs typeface="Century Gothic"/>
              </a:rPr>
              <a:t> you want, </a:t>
            </a:r>
            <a:r>
              <a:rPr lang="en-US" sz="4000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not how </a:t>
            </a:r>
            <a:r>
              <a:rPr lang="en-US" sz="4000" dirty="0" smtClean="0">
                <a:solidFill>
                  <a:prstClr val="white"/>
                </a:solidFill>
                <a:latin typeface="Century Gothic"/>
                <a:cs typeface="Century Gothic"/>
              </a:rPr>
              <a:t>to get it</a:t>
            </a:r>
            <a:r>
              <a:rPr lang="en-US" sz="4000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.</a:t>
            </a:r>
            <a:endParaRPr lang="en-US" sz="4000" b="1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145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174809" y="1263179"/>
            <a:ext cx="8821861" cy="4271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entury Gothic"/>
                <a:cs typeface="Century Gothic"/>
              </a:rPr>
              <a:t>Task</a:t>
            </a:r>
            <a:endParaRPr lang="en-US" sz="2400" b="1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74811" y="1690345"/>
            <a:ext cx="8821860" cy="1018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prstClr val="black"/>
                </a:solidFill>
                <a:latin typeface="Century Gothic"/>
                <a:cs typeface="Century Gothic"/>
              </a:rPr>
              <a:t>Every character, word, part of speech is a variable</a:t>
            </a:r>
          </a:p>
          <a:p>
            <a:pPr algn="ctr"/>
            <a:r>
              <a:rPr lang="en-US" sz="2400" i="1" dirty="0" smtClean="0">
                <a:solidFill>
                  <a:prstClr val="black"/>
                </a:solidFill>
                <a:latin typeface="Century Gothic"/>
                <a:cs typeface="Century Gothic"/>
              </a:rPr>
              <a:t>Statistical Inference on billions of </a:t>
            </a:r>
            <a:r>
              <a:rPr lang="en-US" sz="2400" i="1" dirty="0">
                <a:solidFill>
                  <a:prstClr val="black"/>
                </a:solidFill>
                <a:latin typeface="Century Gothic"/>
                <a:cs typeface="Century Gothic"/>
              </a:rPr>
              <a:t>v</a:t>
            </a:r>
            <a:r>
              <a:rPr lang="en-US" sz="2400" i="1" dirty="0" smtClean="0">
                <a:solidFill>
                  <a:prstClr val="black"/>
                </a:solidFill>
                <a:latin typeface="Century Gothic"/>
                <a:cs typeface="Century Gothic"/>
              </a:rPr>
              <a:t>ariables.</a:t>
            </a:r>
            <a:endParaRPr lang="en-US" sz="24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46141" y="6305309"/>
            <a:ext cx="457200" cy="365125"/>
          </a:xfrm>
        </p:spPr>
        <p:txBody>
          <a:bodyPr>
            <a:normAutofit/>
          </a:bodyPr>
          <a:lstStyle/>
          <a:p>
            <a:fld id="{72B1C33D-68CB-F840-8113-CB13624D71F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/>
              </a:rPr>
              <a:pPr/>
              <a:t>31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Tw Cen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810" y="3090334"/>
            <a:ext cx="84713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prstClr val="white"/>
                </a:solidFill>
                <a:latin typeface="Century Gothic"/>
              </a:rPr>
              <a:t>User tells us things like:</a:t>
            </a:r>
          </a:p>
          <a:p>
            <a:r>
              <a:rPr lang="en-US" sz="3400" dirty="0" smtClean="0">
                <a:solidFill>
                  <a:prstClr val="white"/>
                </a:solidFill>
                <a:latin typeface="Century Gothic"/>
              </a:rPr>
              <a:t>- (incomplete) dictionaries of places, </a:t>
            </a:r>
            <a:endParaRPr lang="en-US" sz="3400" dirty="0">
              <a:solidFill>
                <a:prstClr val="white"/>
              </a:solidFill>
              <a:latin typeface="Century Gothic"/>
            </a:endParaRPr>
          </a:p>
          <a:p>
            <a:pPr marL="457200" indent="-457200">
              <a:buFontTx/>
              <a:buChar char="-"/>
            </a:pPr>
            <a:r>
              <a:rPr lang="en-US" sz="3400" dirty="0" smtClean="0">
                <a:solidFill>
                  <a:prstClr val="white"/>
                </a:solidFill>
                <a:latin typeface="Century Gothic"/>
              </a:rPr>
              <a:t>How to resolve places to </a:t>
            </a:r>
            <a:r>
              <a:rPr lang="en-US" sz="3400" dirty="0" err="1" smtClean="0">
                <a:solidFill>
                  <a:prstClr val="white"/>
                </a:solidFill>
                <a:latin typeface="Century Gothic"/>
              </a:rPr>
              <a:t>lat</a:t>
            </a:r>
            <a:r>
              <a:rPr lang="en-US" sz="3400" dirty="0" smtClean="0">
                <a:solidFill>
                  <a:prstClr val="white"/>
                </a:solidFill>
                <a:latin typeface="Century Gothic"/>
              </a:rPr>
              <a:t>-longs,</a:t>
            </a:r>
          </a:p>
          <a:p>
            <a:pPr marL="457200" indent="-457200">
              <a:buFontTx/>
              <a:buChar char="-"/>
            </a:pPr>
            <a:r>
              <a:rPr lang="en-US" sz="3400" dirty="0" smtClean="0">
                <a:solidFill>
                  <a:prstClr val="white"/>
                </a:solidFill>
                <a:latin typeface="Century Gothic"/>
              </a:rPr>
              <a:t>words </a:t>
            </a:r>
            <a:r>
              <a:rPr lang="en-US" sz="3400" dirty="0">
                <a:solidFill>
                  <a:prstClr val="white"/>
                </a:solidFill>
                <a:latin typeface="Century Gothic"/>
              </a:rPr>
              <a:t>that indicate a relationship</a:t>
            </a:r>
            <a:r>
              <a:rPr lang="en-US" sz="3400" dirty="0" smtClean="0">
                <a:solidFill>
                  <a:prstClr val="black"/>
                </a:solidFill>
                <a:latin typeface="Century Gothic"/>
              </a:rPr>
              <a:t>,</a:t>
            </a:r>
            <a:r>
              <a:rPr lang="en-US" sz="3400" dirty="0">
                <a:solidFill>
                  <a:prstClr val="black"/>
                </a:solidFill>
                <a:latin typeface="Century Gothic"/>
              </a:rPr>
              <a:t>.</a:t>
            </a:r>
            <a:endParaRPr lang="en-US" sz="3400" dirty="0" smtClean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810" y="5947833"/>
            <a:ext cx="8821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How does a user do it?</a:t>
            </a:r>
            <a:endParaRPr lang="en-US" sz="4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DC1EF">
                    <a:lumMod val="40000"/>
                    <a:lumOff val="60000"/>
                  </a:srgbClr>
                </a:solidFill>
              </a:rPr>
              <a:t>Paleo</a:t>
            </a:r>
            <a:r>
              <a:rPr lang="en-US" dirty="0">
                <a:solidFill>
                  <a:prstClr val="white"/>
                </a:solidFill>
              </a:rPr>
              <a:t>DeepDive: It’s all features!</a:t>
            </a:r>
          </a:p>
        </p:txBody>
      </p:sp>
    </p:spTree>
    <p:extLst>
      <p:ext uri="{BB962C8B-B14F-4D97-AF65-F5344CB8AC3E}">
        <p14:creationId xmlns:p14="http://schemas.microsoft.com/office/powerpoint/2010/main" val="306908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32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304" y="506914"/>
            <a:ext cx="84166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prstClr val="white"/>
                </a:solidFill>
                <a:latin typeface="Century Gothic"/>
              </a:rPr>
              <a:t>Users</a:t>
            </a:r>
            <a:r>
              <a:rPr lang="en-US" sz="3400" dirty="0" smtClean="0">
                <a:solidFill>
                  <a:prstClr val="white"/>
                </a:solidFill>
                <a:latin typeface="Century Gothic"/>
              </a:rPr>
              <a:t>: Features &amp; Transformation</a:t>
            </a:r>
          </a:p>
          <a:p>
            <a:pPr algn="ctr"/>
            <a:r>
              <a:rPr lang="en-US" sz="3400" dirty="0" smtClean="0">
                <a:solidFill>
                  <a:prstClr val="white"/>
                </a:solidFill>
                <a:latin typeface="Century Gothic"/>
              </a:rPr>
              <a:t>(</a:t>
            </a:r>
            <a:r>
              <a:rPr lang="en-US" sz="3400" dirty="0" err="1" smtClean="0">
                <a:solidFill>
                  <a:prstClr val="white"/>
                </a:solidFill>
                <a:latin typeface="Century Gothic"/>
              </a:rPr>
              <a:t>SQL+Python+Scala+Java</a:t>
            </a:r>
            <a:r>
              <a:rPr lang="en-US" sz="3400" dirty="0" smtClean="0">
                <a:solidFill>
                  <a:prstClr val="white"/>
                </a:solidFill>
                <a:latin typeface="Century Gothic"/>
              </a:rPr>
              <a:t>)</a:t>
            </a: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Century Gothic"/>
              </a:rPr>
              <a:t>This is actual code.</a:t>
            </a:r>
          </a:p>
          <a:p>
            <a:pPr algn="ctr"/>
            <a:endParaRPr lang="en-US" sz="3400" dirty="0" smtClea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304" y="5620237"/>
            <a:ext cx="8611583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Century Gothic"/>
              </a:rPr>
              <a:t>No</a:t>
            </a:r>
            <a:r>
              <a:rPr lang="en-US" sz="3200" dirty="0" smtClean="0">
                <a:solidFill>
                  <a:prstClr val="white"/>
                </a:solidFill>
                <a:latin typeface="Century Gothic"/>
              </a:rPr>
              <a:t> reference to algorithms: Just features. </a:t>
            </a:r>
            <a:r>
              <a:rPr lang="en-US" sz="3200" dirty="0">
                <a:solidFill>
                  <a:prstClr val="white"/>
                </a:solidFill>
                <a:latin typeface="Century Gothic"/>
              </a:rPr>
              <a:t>D</a:t>
            </a:r>
            <a:r>
              <a:rPr lang="en-US" sz="3200" dirty="0" smtClean="0">
                <a:solidFill>
                  <a:prstClr val="white"/>
                </a:solidFill>
                <a:latin typeface="Century Gothic"/>
              </a:rPr>
              <a:t>D does the rest. </a:t>
            </a:r>
            <a:r>
              <a:rPr lang="en-US" sz="3200" i="1" dirty="0" smtClean="0">
                <a:solidFill>
                  <a:prstClr val="white"/>
                </a:solidFill>
                <a:latin typeface="Century Gothic"/>
              </a:rPr>
              <a:t>(All code open sourced)</a:t>
            </a:r>
          </a:p>
        </p:txBody>
      </p:sp>
      <p:sp>
        <p:nvSpPr>
          <p:cNvPr id="8" name="Rectangle 7"/>
          <p:cNvSpPr/>
          <p:nvPr/>
        </p:nvSpPr>
        <p:spPr>
          <a:xfrm>
            <a:off x="263303" y="2215610"/>
            <a:ext cx="8611583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Century Gothic"/>
              </a:rPr>
              <a:t>deepdive.inference.factors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: {</a:t>
            </a:r>
          </a:p>
          <a:p>
            <a:r>
              <a:rPr lang="en-US" sz="2400" dirty="0">
                <a:solidFill>
                  <a:prstClr val="black"/>
                </a:solidFill>
                <a:latin typeface="Century Gothic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Century Gothic"/>
              </a:rPr>
              <a:t>smokesFactor.input_query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: </a:t>
            </a:r>
            <a:endParaRPr lang="en-US" sz="2400" dirty="0" smtClean="0">
              <a:solidFill>
                <a:prstClr val="black"/>
              </a:solidFill>
              <a:latin typeface="Century Gothic"/>
            </a:endParaRPr>
          </a:p>
          <a:p>
            <a:r>
              <a:rPr lang="en-US" sz="2400" dirty="0">
                <a:solidFill>
                  <a:prstClr val="black"/>
                </a:solidFill>
                <a:latin typeface="Century Gothic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"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SELECT people.* FROM people"</a:t>
            </a:r>
          </a:p>
          <a:p>
            <a:r>
              <a:rPr lang="en-US" sz="2400" dirty="0">
                <a:solidFill>
                  <a:prstClr val="black"/>
                </a:solidFill>
                <a:latin typeface="Century Gothic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Century Gothic"/>
              </a:rPr>
              <a:t>smokesFactor.function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: </a:t>
            </a:r>
            <a:endParaRPr lang="en-US" sz="2400" dirty="0" smtClean="0">
              <a:solidFill>
                <a:prstClr val="black"/>
              </a:solidFill>
              <a:latin typeface="Century Gothic"/>
            </a:endParaRPr>
          </a:p>
          <a:p>
            <a:r>
              <a:rPr lang="en-US" sz="2400" dirty="0">
                <a:solidFill>
                  <a:prstClr val="black"/>
                </a:solidFill>
                <a:latin typeface="Century Gothic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"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Imply(</a:t>
            </a:r>
            <a:r>
              <a:rPr lang="en-US" sz="2400" dirty="0" err="1">
                <a:solidFill>
                  <a:prstClr val="black"/>
                </a:solidFill>
                <a:latin typeface="Century Gothic"/>
              </a:rPr>
              <a:t>people.smokes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entury Gothic"/>
              </a:rPr>
              <a:t>people.has_cancer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)"</a:t>
            </a:r>
          </a:p>
          <a:p>
            <a:r>
              <a:rPr lang="en-US" sz="2400" dirty="0">
                <a:solidFill>
                  <a:prstClr val="black"/>
                </a:solidFill>
                <a:latin typeface="Century Gothic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Century Gothic"/>
              </a:rPr>
              <a:t>smokesFactor.weight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: "?(</a:t>
            </a:r>
            <a:r>
              <a:rPr lang="en-US" sz="2400" dirty="0" err="1">
                <a:solidFill>
                  <a:prstClr val="black"/>
                </a:solidFill>
                <a:latin typeface="Century Gothic"/>
              </a:rPr>
              <a:t>people.gender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)”}</a:t>
            </a:r>
            <a:endParaRPr lang="en-US" sz="2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3289" y="2215610"/>
            <a:ext cx="322159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If person smokes, influences “have cancer”</a:t>
            </a:r>
            <a:endParaRPr lang="en-US" sz="2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7564" y="4523226"/>
            <a:ext cx="696732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Likelihood </a:t>
            </a:r>
            <a:r>
              <a:rPr lang="en-US" sz="2800" i="1" dirty="0" smtClean="0">
                <a:solidFill>
                  <a:prstClr val="black"/>
                </a:solidFill>
                <a:latin typeface="Century Gothic"/>
              </a:rPr>
              <a:t>may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 depend on gender.</a:t>
            </a:r>
            <a:endParaRPr lang="en-US" sz="2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3303" y="4104733"/>
            <a:ext cx="8611584" cy="4501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5890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33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274838"/>
            <a:ext cx="9137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How do you debug? </a:t>
            </a:r>
            <a:r>
              <a:rPr lang="en-US" sz="4800" b="1" dirty="0" smtClean="0">
                <a:solidFill>
                  <a:prstClr val="white"/>
                </a:solidFill>
                <a:latin typeface="Century Gothic"/>
              </a:rPr>
              <a:t>Calibration plots.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00" t="12481" r="71678" b="15866"/>
          <a:stretch/>
        </p:blipFill>
        <p:spPr>
          <a:xfrm>
            <a:off x="3674163" y="4038717"/>
            <a:ext cx="1858615" cy="11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1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Chart 55"/>
          <p:cNvGraphicFramePr/>
          <p:nvPr>
            <p:extLst>
              <p:ext uri="{D42A27DB-BD31-4B8C-83A1-F6EECF244321}">
                <p14:modId xmlns:p14="http://schemas.microsoft.com/office/powerpoint/2010/main" val="438512303"/>
              </p:ext>
            </p:extLst>
          </p:nvPr>
        </p:nvGraphicFramePr>
        <p:xfrm>
          <a:off x="849212" y="1100798"/>
          <a:ext cx="5935351" cy="494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2651362" y="4288044"/>
            <a:ext cx="795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Ideal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8" name="Chart 57"/>
          <p:cNvGraphicFramePr/>
          <p:nvPr>
            <p:extLst>
              <p:ext uri="{D42A27DB-BD31-4B8C-83A1-F6EECF244321}">
                <p14:modId xmlns:p14="http://schemas.microsoft.com/office/powerpoint/2010/main" val="2839175472"/>
              </p:ext>
            </p:extLst>
          </p:nvPr>
        </p:nvGraphicFramePr>
        <p:xfrm>
          <a:off x="849212" y="1100798"/>
          <a:ext cx="5935351" cy="494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2314201" y="3534251"/>
            <a:ext cx="975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FA3C4"/>
                </a:solidFill>
                <a:latin typeface="Calibri"/>
              </a:rPr>
              <a:t>Actual</a:t>
            </a:r>
            <a:endParaRPr lang="en-US" sz="2400" dirty="0">
              <a:solidFill>
                <a:srgbClr val="5FA3C4"/>
              </a:solidFill>
              <a:latin typeface="Calibri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703548" y="1863389"/>
            <a:ext cx="4350785" cy="2940472"/>
            <a:chOff x="5185667" y="1863389"/>
            <a:chExt cx="4350785" cy="2940472"/>
          </a:xfrm>
        </p:grpSpPr>
        <p:grpSp>
          <p:nvGrpSpPr>
            <p:cNvPr id="61" name="Group 60"/>
            <p:cNvGrpSpPr/>
            <p:nvPr/>
          </p:nvGrpSpPr>
          <p:grpSpPr>
            <a:xfrm>
              <a:off x="5185667" y="1863389"/>
              <a:ext cx="4350785" cy="2940472"/>
              <a:chOff x="5185667" y="1780299"/>
              <a:chExt cx="4350785" cy="2940472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5185667" y="1780299"/>
                <a:ext cx="4350785" cy="2940472"/>
                <a:chOff x="5185667" y="1780299"/>
                <a:chExt cx="4350785" cy="2940472"/>
              </a:xfrm>
            </p:grpSpPr>
            <p:sp>
              <p:nvSpPr>
                <p:cNvPr id="65" name="Oval 64"/>
                <p:cNvSpPr/>
                <p:nvPr/>
              </p:nvSpPr>
              <p:spPr>
                <a:xfrm>
                  <a:off x="5688185" y="1780299"/>
                  <a:ext cx="478654" cy="478654"/>
                </a:xfrm>
                <a:prstGeom prst="ellipse">
                  <a:avLst/>
                </a:prstGeom>
                <a:noFill/>
                <a:ln w="31750">
                  <a:solidFill>
                    <a:srgbClr val="5FA3C4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66" name="Straight Connector 65"/>
                <p:cNvCxnSpPr>
                  <a:stCxn id="65" idx="4"/>
                </p:cNvCxnSpPr>
                <p:nvPr/>
              </p:nvCxnSpPr>
              <p:spPr>
                <a:xfrm>
                  <a:off x="5927512" y="2258953"/>
                  <a:ext cx="0" cy="256531"/>
                </a:xfrm>
                <a:prstGeom prst="line">
                  <a:avLst/>
                </a:prstGeom>
                <a:noFill/>
                <a:ln w="31750">
                  <a:solidFill>
                    <a:srgbClr val="5FA3C4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67" name="Rectangle 66"/>
                <p:cNvSpPr/>
                <p:nvPr/>
              </p:nvSpPr>
              <p:spPr>
                <a:xfrm>
                  <a:off x="5185667" y="2832730"/>
                  <a:ext cx="4197920" cy="1835620"/>
                </a:xfrm>
                <a:prstGeom prst="rect">
                  <a:avLst/>
                </a:prstGeom>
                <a:noFill/>
                <a:ln w="31750">
                  <a:solidFill>
                    <a:srgbClr val="5FA3C4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5430861" y="2781779"/>
                  <a:ext cx="4105591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 smtClean="0">
                      <a:solidFill>
                        <a:prstClr val="white"/>
                      </a:solidFill>
                      <a:latin typeface="Calibri"/>
                    </a:rPr>
                    <a:t>(</a:t>
                  </a:r>
                  <a:r>
                    <a:rPr lang="en-US" sz="2400" dirty="0" err="1" smtClean="0">
                      <a:solidFill>
                        <a:prstClr val="white"/>
                      </a:solidFill>
                      <a:latin typeface="Calibri"/>
                    </a:rPr>
                    <a:t>Autoceta</a:t>
                  </a:r>
                  <a:r>
                    <a:rPr lang="en-US" sz="2400" dirty="0">
                      <a:solidFill>
                        <a:prstClr val="white"/>
                      </a:solidFill>
                      <a:latin typeface="Calibri"/>
                    </a:rPr>
                    <a:t>, </a:t>
                  </a:r>
                  <a:r>
                    <a:rPr lang="en-US" sz="2400" dirty="0" err="1" smtClean="0">
                      <a:solidFill>
                        <a:prstClr val="white"/>
                      </a:solidFill>
                      <a:latin typeface="Calibri"/>
                    </a:rPr>
                    <a:t>Cetacea</a:t>
                  </a:r>
                  <a:r>
                    <a:rPr lang="en-US" sz="2400" dirty="0" smtClean="0">
                      <a:solidFill>
                        <a:prstClr val="white"/>
                      </a:solidFill>
                      <a:latin typeface="Calibri"/>
                    </a:rPr>
                    <a:t>)</a:t>
                  </a:r>
                  <a:endParaRPr lang="en-US" sz="2400" dirty="0">
                    <a:solidFill>
                      <a:prstClr val="white"/>
                    </a:solidFill>
                    <a:latin typeface="Calibri"/>
                  </a:endParaRPr>
                </a:p>
                <a:p>
                  <a:r>
                    <a:rPr lang="en-US" sz="2400" dirty="0" smtClean="0">
                      <a:solidFill>
                        <a:prstClr val="white"/>
                      </a:solidFill>
                      <a:latin typeface="Calibri"/>
                    </a:rPr>
                    <a:t>(</a:t>
                  </a:r>
                  <a:r>
                    <a:rPr lang="en-US" sz="2400" dirty="0" err="1" smtClean="0">
                      <a:solidFill>
                        <a:prstClr val="white"/>
                      </a:solidFill>
                      <a:latin typeface="Calibri"/>
                    </a:rPr>
                    <a:t>Aulophyseter</a:t>
                  </a:r>
                  <a:r>
                    <a:rPr lang="en-US" sz="2400" dirty="0">
                      <a:solidFill>
                        <a:prstClr val="white"/>
                      </a:solidFill>
                      <a:latin typeface="Calibri"/>
                    </a:rPr>
                    <a:t>, </a:t>
                  </a:r>
                  <a:r>
                    <a:rPr lang="en-US" sz="2400" dirty="0" err="1" smtClean="0">
                      <a:solidFill>
                        <a:prstClr val="white"/>
                      </a:solidFill>
                      <a:latin typeface="Calibri"/>
                    </a:rPr>
                    <a:t>Hoplocetinae</a:t>
                  </a:r>
                  <a:r>
                    <a:rPr lang="en-US" sz="2400" dirty="0" smtClean="0">
                      <a:solidFill>
                        <a:prstClr val="white"/>
                      </a:solidFill>
                      <a:latin typeface="Calibri"/>
                    </a:rPr>
                    <a:t>)</a:t>
                  </a:r>
                  <a:endParaRPr lang="en-US" sz="2400" dirty="0">
                    <a:solidFill>
                      <a:prstClr val="white"/>
                    </a:solidFill>
                    <a:latin typeface="Calibri"/>
                  </a:endParaRPr>
                </a:p>
                <a:p>
                  <a:r>
                    <a:rPr lang="en-US" sz="2400" dirty="0" smtClean="0">
                      <a:solidFill>
                        <a:prstClr val="white"/>
                      </a:solidFill>
                      <a:latin typeface="Calibri"/>
                    </a:rPr>
                    <a:t>(</a:t>
                  </a:r>
                  <a:r>
                    <a:rPr lang="en-US" sz="2400" dirty="0" err="1" smtClean="0">
                      <a:solidFill>
                        <a:prstClr val="white"/>
                      </a:solidFill>
                      <a:latin typeface="Calibri"/>
                    </a:rPr>
                    <a:t>Acantharodeia</a:t>
                  </a:r>
                  <a:r>
                    <a:rPr lang="en-US" sz="2400" dirty="0">
                      <a:solidFill>
                        <a:prstClr val="white"/>
                      </a:solidFill>
                      <a:latin typeface="Calibri"/>
                    </a:rPr>
                    <a:t>, </a:t>
                  </a:r>
                  <a:r>
                    <a:rPr lang="en-US" sz="2400" dirty="0" err="1" smtClean="0">
                      <a:solidFill>
                        <a:prstClr val="white"/>
                      </a:solidFill>
                      <a:latin typeface="Calibri"/>
                    </a:rPr>
                    <a:t>Dasypodidae</a:t>
                  </a:r>
                  <a:r>
                    <a:rPr lang="en-US" sz="2400" dirty="0" smtClean="0">
                      <a:solidFill>
                        <a:prstClr val="white"/>
                      </a:solidFill>
                      <a:latin typeface="Calibri"/>
                    </a:rPr>
                    <a:t>)</a:t>
                  </a:r>
                  <a:endParaRPr lang="en-US" sz="2400" dirty="0">
                    <a:solidFill>
                      <a:prstClr val="white"/>
                    </a:solidFill>
                    <a:latin typeface="Calibri"/>
                  </a:endParaRPr>
                </a:p>
                <a:p>
                  <a:r>
                    <a:rPr lang="en-US" sz="2400" dirty="0" smtClean="0">
                      <a:solidFill>
                        <a:prstClr val="white"/>
                      </a:solidFill>
                      <a:latin typeface="Calibri"/>
                    </a:rPr>
                    <a:t>(</a:t>
                  </a:r>
                  <a:r>
                    <a:rPr lang="en-US" sz="2400" dirty="0" err="1" smtClean="0">
                      <a:solidFill>
                        <a:prstClr val="white"/>
                      </a:solidFill>
                      <a:latin typeface="Calibri"/>
                    </a:rPr>
                    <a:t>Acdestis</a:t>
                  </a:r>
                  <a:r>
                    <a:rPr lang="en-US" sz="2400" dirty="0">
                      <a:solidFill>
                        <a:prstClr val="white"/>
                      </a:solidFill>
                      <a:latin typeface="Calibri"/>
                    </a:rPr>
                    <a:t>, </a:t>
                  </a:r>
                  <a:r>
                    <a:rPr lang="en-US" sz="2400" dirty="0" err="1" smtClean="0">
                      <a:solidFill>
                        <a:prstClr val="white"/>
                      </a:solidFill>
                      <a:latin typeface="Calibri"/>
                    </a:rPr>
                    <a:t>Caenolestidae</a:t>
                  </a:r>
                  <a:r>
                    <a:rPr lang="en-US" sz="2400" dirty="0" smtClean="0">
                      <a:solidFill>
                        <a:prstClr val="white"/>
                      </a:solidFill>
                      <a:latin typeface="Calibri"/>
                    </a:rPr>
                    <a:t>)</a:t>
                  </a:r>
                </a:p>
                <a:p>
                  <a:r>
                    <a:rPr lang="en-US" sz="2400" dirty="0" smtClean="0">
                      <a:solidFill>
                        <a:prstClr val="white"/>
                      </a:solidFill>
                      <a:latin typeface="Calibri"/>
                    </a:rPr>
                    <a:t>(</a:t>
                  </a:r>
                  <a:r>
                    <a:rPr lang="en-US" sz="2400" dirty="0" err="1" smtClean="0">
                      <a:solidFill>
                        <a:prstClr val="white"/>
                      </a:solidFill>
                      <a:latin typeface="Calibri"/>
                    </a:rPr>
                    <a:t>Castoridae</a:t>
                  </a:r>
                  <a:r>
                    <a:rPr lang="en-US" sz="2400" dirty="0" smtClean="0">
                      <a:solidFill>
                        <a:prstClr val="white"/>
                      </a:solidFill>
                      <a:latin typeface="Calibri"/>
                    </a:rPr>
                    <a:t>, </a:t>
                  </a:r>
                  <a:r>
                    <a:rPr lang="en-US" sz="2400" dirty="0" err="1" smtClean="0">
                      <a:solidFill>
                        <a:prstClr val="white"/>
                      </a:solidFill>
                      <a:latin typeface="Calibri"/>
                    </a:rPr>
                    <a:t>Boreofiber</a:t>
                  </a:r>
                  <a:r>
                    <a:rPr lang="en-US" sz="2400" dirty="0" smtClean="0">
                      <a:solidFill>
                        <a:prstClr val="white"/>
                      </a:solidFill>
                      <a:latin typeface="Calibri"/>
                    </a:rPr>
                    <a:t>)</a:t>
                  </a:r>
                </a:p>
              </p:txBody>
            </p:sp>
            <p:pic>
              <p:nvPicPr>
                <p:cNvPr id="69" name="Picture 68" descr="1206574733930851359Ryan_Taylor_Green_Tick.svg.med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66755" y="2876498"/>
                  <a:ext cx="297160" cy="342079"/>
                </a:xfrm>
                <a:prstGeom prst="rect">
                  <a:avLst/>
                </a:prstGeom>
              </p:spPr>
            </p:pic>
            <p:pic>
              <p:nvPicPr>
                <p:cNvPr id="70" name="Picture 69" descr="1206574733930851359Ryan_Taylor_Green_Tick.svg.med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66755" y="3238420"/>
                  <a:ext cx="297160" cy="342079"/>
                </a:xfrm>
                <a:prstGeom prst="rect">
                  <a:avLst/>
                </a:prstGeom>
              </p:spPr>
            </p:pic>
            <p:pic>
              <p:nvPicPr>
                <p:cNvPr id="71" name="Picture 70" descr="1206574733930851359Ryan_Taylor_Green_Tick.svg.med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66755" y="3618385"/>
                  <a:ext cx="297160" cy="342079"/>
                </a:xfrm>
                <a:prstGeom prst="rect">
                  <a:avLst/>
                </a:prstGeom>
              </p:spPr>
            </p:pic>
            <p:pic>
              <p:nvPicPr>
                <p:cNvPr id="72" name="Picture 71" descr="1206574733930851359Ryan_Taylor_Green_Tick.svg.med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66755" y="3949831"/>
                  <a:ext cx="297160" cy="342079"/>
                </a:xfrm>
                <a:prstGeom prst="rect">
                  <a:avLst/>
                </a:prstGeom>
              </p:spPr>
            </p:pic>
          </p:grpSp>
          <p:sp>
            <p:nvSpPr>
              <p:cNvPr id="64" name="Rectangle 63"/>
              <p:cNvSpPr/>
              <p:nvPr/>
            </p:nvSpPr>
            <p:spPr>
              <a:xfrm>
                <a:off x="5489657" y="2390473"/>
                <a:ext cx="404679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 err="1" smtClean="0">
                    <a:solidFill>
                      <a:srgbClr val="5FA3C4"/>
                    </a:solidFill>
                    <a:latin typeface="Calibri"/>
                  </a:rPr>
                  <a:t>BelongsTo</a:t>
                </a:r>
                <a:r>
                  <a:rPr lang="en-US" sz="2400" b="1" dirty="0" smtClean="0">
                    <a:solidFill>
                      <a:srgbClr val="5FA3C4"/>
                    </a:solidFill>
                    <a:latin typeface="Calibri"/>
                  </a:rPr>
                  <a:t>(Taxon, Taxon)</a:t>
                </a:r>
              </a:p>
            </p:txBody>
          </p:sp>
        </p:grpSp>
        <p:pic>
          <p:nvPicPr>
            <p:cNvPr id="62" name="Picture 61" descr="polls_525px_X_mark.svg_1531_677876_answer_2_x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496" y="4419065"/>
              <a:ext cx="290591" cy="33237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0" y="169333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white"/>
                </a:solidFill>
                <a:latin typeface="Calibri"/>
              </a:rPr>
              <a:t>Meaningful </a:t>
            </a:r>
            <a:r>
              <a:rPr lang="en-US" sz="4400" dirty="0" smtClean="0">
                <a:solidFill>
                  <a:prstClr val="white"/>
                </a:solidFill>
                <a:latin typeface="Calibri"/>
              </a:rPr>
              <a:t>probability</a:t>
            </a:r>
            <a:r>
              <a:rPr lang="en-US" sz="4400" b="1" dirty="0" smtClean="0">
                <a:solidFill>
                  <a:prstClr val="white"/>
                </a:solidFill>
                <a:latin typeface="Calibri"/>
              </a:rPr>
              <a:t>, not just </a:t>
            </a:r>
            <a:r>
              <a:rPr lang="en-US" sz="4400" dirty="0" smtClean="0">
                <a:solidFill>
                  <a:prstClr val="white"/>
                </a:solidFill>
                <a:latin typeface="Calibri"/>
              </a:rPr>
              <a:t>scores</a:t>
            </a:r>
            <a:endParaRPr lang="en-US" sz="4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40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6" grpId="0">
        <p:bldAsOne/>
      </p:bldGraphic>
      <p:bldP spid="57" grpId="0"/>
      <p:bldGraphic spid="58" grpId="0">
        <p:bldAsOne/>
      </p:bldGraphic>
      <p:bldP spid="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005199336"/>
              </p:ext>
            </p:extLst>
          </p:nvPr>
        </p:nvGraphicFramePr>
        <p:xfrm>
          <a:off x="1572478" y="910102"/>
          <a:ext cx="5742682" cy="4942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Curved Connector 14"/>
          <p:cNvCxnSpPr/>
          <p:nvPr/>
        </p:nvCxnSpPr>
        <p:spPr>
          <a:xfrm rot="10800000" flipV="1">
            <a:off x="4652863" y="4280002"/>
            <a:ext cx="593476" cy="276231"/>
          </a:xfrm>
          <a:prstGeom prst="curvedConnector3">
            <a:avLst>
              <a:gd name="adj1" fmla="val 14336"/>
            </a:avLst>
          </a:prstGeom>
          <a:ln w="38100">
            <a:solidFill>
              <a:srgbClr val="5FA3C4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>
            <a:off x="5505271" y="4280002"/>
            <a:ext cx="666561" cy="276236"/>
          </a:xfrm>
          <a:prstGeom prst="curvedConnector3">
            <a:avLst>
              <a:gd name="adj1" fmla="val 14718"/>
            </a:avLst>
          </a:prstGeom>
          <a:ln w="38100">
            <a:solidFill>
              <a:srgbClr val="5FA3C4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10061" y="3977756"/>
            <a:ext cx="77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5FA3C4"/>
                </a:solidFill>
                <a:latin typeface="Calibri"/>
              </a:rPr>
              <a:t>Goal</a:t>
            </a:r>
            <a:endParaRPr lang="en-US" sz="2400" b="1" dirty="0">
              <a:solidFill>
                <a:srgbClr val="5FA3C4"/>
              </a:solidFill>
              <a:latin typeface="Calibri"/>
            </a:endParaRPr>
          </a:p>
        </p:txBody>
      </p:sp>
      <p:sp>
        <p:nvSpPr>
          <p:cNvPr id="46" name="Left Brace 45"/>
          <p:cNvSpPr/>
          <p:nvPr/>
        </p:nvSpPr>
        <p:spPr>
          <a:xfrm rot="5400000">
            <a:off x="6847012" y="1443073"/>
            <a:ext cx="205790" cy="364991"/>
          </a:xfrm>
          <a:prstGeom prst="leftBrace">
            <a:avLst/>
          </a:prstGeom>
          <a:noFill/>
          <a:ln w="31750">
            <a:solidFill>
              <a:srgbClr val="5FA3C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Left Brace 46"/>
          <p:cNvSpPr/>
          <p:nvPr/>
        </p:nvSpPr>
        <p:spPr>
          <a:xfrm rot="5400000">
            <a:off x="4894573" y="-144378"/>
            <a:ext cx="205790" cy="3539889"/>
          </a:xfrm>
          <a:prstGeom prst="leftBrace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01736" y="757248"/>
            <a:ext cx="2015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Candidates for </a:t>
            </a:r>
          </a:p>
          <a:p>
            <a:pPr algn="ctr"/>
            <a:r>
              <a:rPr lang="en-US" sz="2400" dirty="0" smtClean="0"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improvement</a:t>
            </a:r>
            <a:endParaRPr lang="en-US" sz="2400" dirty="0">
              <a:solidFill>
                <a:srgbClr val="C0504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58647" y="754609"/>
            <a:ext cx="1182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5FA3C4"/>
                </a:solidFill>
                <a:latin typeface="Calibri"/>
              </a:rPr>
              <a:t>Output </a:t>
            </a:r>
          </a:p>
          <a:p>
            <a:pPr algn="ctr"/>
            <a:r>
              <a:rPr lang="en-US" sz="2400" dirty="0" smtClean="0">
                <a:solidFill>
                  <a:srgbClr val="5FA3C4"/>
                </a:solidFill>
                <a:latin typeface="Calibri"/>
              </a:rPr>
              <a:t>to users</a:t>
            </a:r>
            <a:endParaRPr lang="en-US" sz="2400" dirty="0">
              <a:solidFill>
                <a:srgbClr val="5FA3C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18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 animBg="1"/>
      <p:bldP spid="47" grpId="0" animBg="1"/>
      <p:bldP spid="48" grpId="0"/>
      <p:bldP spid="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36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274838"/>
            <a:ext cx="9137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Suggests it may be </a:t>
            </a:r>
            <a:r>
              <a:rPr lang="en-US" sz="4800" b="1" dirty="0" smtClean="0">
                <a:solidFill>
                  <a:prstClr val="white"/>
                </a:solidFill>
                <a:latin typeface="Century Gothic"/>
              </a:rPr>
              <a:t>possible 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to think about features </a:t>
            </a:r>
            <a:r>
              <a:rPr lang="en-US" sz="4800" b="1" dirty="0" smtClean="0">
                <a:solidFill>
                  <a:prstClr val="white"/>
                </a:solidFill>
                <a:latin typeface="Century Gothic"/>
              </a:rPr>
              <a:t>not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 algorithms using probabilities</a:t>
            </a:r>
          </a:p>
        </p:txBody>
      </p:sp>
    </p:spTree>
    <p:extLst>
      <p:ext uri="{BB962C8B-B14F-4D97-AF65-F5344CB8AC3E}">
        <p14:creationId xmlns:p14="http://schemas.microsoft.com/office/powerpoint/2010/main" val="150932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37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099" y="2798464"/>
            <a:ext cx="854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prstClr val="white"/>
                </a:solidFill>
                <a:latin typeface="Century Gothic"/>
              </a:rPr>
              <a:t>Challenge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: Supporting Feature Engineering.</a:t>
            </a:r>
            <a:endParaRPr lang="en-US" sz="48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99" y="4168069"/>
            <a:ext cx="8390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prstClr val="white"/>
                </a:solidFill>
                <a:latin typeface="Century Gothic"/>
              </a:rPr>
              <a:t>[CIDR13, VLDB13, SIGMOD14,NIPS12]</a:t>
            </a:r>
            <a:endParaRPr lang="en-US" sz="20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729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Feature Engineering: A Key Challenge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" y="1260901"/>
            <a:ext cx="664842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prstClr val="white"/>
                </a:solidFill>
                <a:latin typeface="Calibri"/>
              </a:rPr>
              <a:t>Good features </a:t>
            </a:r>
            <a:r>
              <a:rPr lang="en-US" sz="2800" i="1" dirty="0" smtClean="0">
                <a:solidFill>
                  <a:prstClr val="white"/>
                </a:solidFill>
                <a:latin typeface="Calibri"/>
              </a:rPr>
              <a:t>allow a simple model to beat a complex model. 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[Halevy et al. 09]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401389" y="3468688"/>
            <a:ext cx="4341222" cy="2063750"/>
            <a:chOff x="2373312" y="3468688"/>
            <a:chExt cx="5334000" cy="2063749"/>
          </a:xfrm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2373312" y="3475038"/>
              <a:ext cx="2209800" cy="685800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5286" rIns="90000" bIns="45000" anchor="ctr"/>
            <a:lstStyle/>
            <a:p>
              <a:pPr algn="ctr">
                <a:buFont typeface="Times New Roman" pitchFamily="16" charset="0"/>
                <a:buNone/>
                <a:tabLst>
                  <a:tab pos="723900" algn="l"/>
                  <a:tab pos="1447800" algn="l"/>
                </a:tabLst>
                <a:defRPr/>
              </a:pPr>
              <a:r>
                <a:rPr lang="en-US" sz="2600" b="1" dirty="0">
                  <a:latin typeface="Calibri"/>
                  <a:ea typeface="Droid Sans Fallback" charset="0"/>
                </a:rPr>
                <a:t>Explore</a:t>
              </a:r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5421312" y="3475038"/>
              <a:ext cx="2286000" cy="685800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5286" rIns="90000" bIns="45000" anchor="ctr"/>
            <a:lstStyle/>
            <a:p>
              <a:pPr algn="ctr">
                <a:buFont typeface="Times New Roman" pitchFamily="16" charset="0"/>
                <a:buNone/>
                <a:tabLst>
                  <a:tab pos="723900" algn="l"/>
                  <a:tab pos="1447800" algn="l"/>
                </a:tabLst>
                <a:defRPr/>
              </a:pPr>
              <a:r>
                <a:rPr lang="en-US" sz="2600" b="1" dirty="0">
                  <a:latin typeface="Calibri"/>
                  <a:ea typeface="Droid Sans Fallback" charset="0"/>
                </a:rPr>
                <a:t>Extract</a:t>
              </a:r>
            </a:p>
          </p:txBody>
        </p:sp>
        <p:sp>
          <p:nvSpPr>
            <p:cNvPr id="14" name="Oval 7"/>
            <p:cNvSpPr>
              <a:spLocks noChangeArrowheads="1"/>
            </p:cNvSpPr>
            <p:nvPr/>
          </p:nvSpPr>
          <p:spPr bwMode="auto">
            <a:xfrm>
              <a:off x="3898899" y="4819649"/>
              <a:ext cx="2308225" cy="71278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5286" rIns="90000" bIns="45000" anchor="ctr"/>
            <a:lstStyle/>
            <a:p>
              <a:pPr algn="ctr">
                <a:buFont typeface="Times New Roman" pitchFamily="16" charset="0"/>
                <a:buNone/>
                <a:tabLst>
                  <a:tab pos="723900" algn="l"/>
                  <a:tab pos="1447800" algn="l"/>
                </a:tabLst>
                <a:defRPr/>
              </a:pPr>
              <a:r>
                <a:rPr lang="en-US" sz="2600" b="1" dirty="0" smtClean="0">
                  <a:latin typeface="Calibri"/>
                  <a:ea typeface="Droid Sans Fallback" charset="0"/>
                </a:rPr>
                <a:t>Evaluate</a:t>
              </a:r>
              <a:endParaRPr lang="en-US" sz="2600" b="1" dirty="0">
                <a:latin typeface="Calibri"/>
                <a:ea typeface="Droid Sans Fallback" charset="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4125912" y="4160837"/>
              <a:ext cx="1524000" cy="43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6168" rIns="90000" bIns="45000"/>
            <a:lstStyle>
              <a:lvl1pPr eaLnBrk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Droid Sans Fallback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/>
              <a:r>
                <a:rPr lang="en-US" sz="2800" b="1" dirty="0">
                  <a:solidFill>
                    <a:srgbClr val="0066FF"/>
                  </a:solidFill>
                </a:rPr>
                <a:t>E3 Cycle</a:t>
              </a:r>
            </a:p>
          </p:txBody>
        </p:sp>
        <p:cxnSp>
          <p:nvCxnSpPr>
            <p:cNvPr id="16" name="Curved Connector 12"/>
            <p:cNvCxnSpPr>
              <a:cxnSpLocks noChangeShapeType="1"/>
              <a:stCxn id="13" idx="4"/>
              <a:endCxn id="14" idx="6"/>
            </p:cNvCxnSpPr>
            <p:nvPr/>
          </p:nvCxnSpPr>
          <p:spPr bwMode="auto">
            <a:xfrm rot="5400000">
              <a:off x="5878078" y="4489810"/>
              <a:ext cx="1015206" cy="357263"/>
            </a:xfrm>
            <a:prstGeom prst="curvedConnector2">
              <a:avLst/>
            </a:prstGeom>
            <a:noFill/>
            <a:ln w="50800">
              <a:solidFill>
                <a:srgbClr val="0066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Curved Connector 19"/>
            <p:cNvCxnSpPr>
              <a:cxnSpLocks noChangeShapeType="1"/>
              <a:stCxn id="14" idx="2"/>
              <a:endCxn id="12" idx="4"/>
            </p:cNvCxnSpPr>
            <p:nvPr/>
          </p:nvCxnSpPr>
          <p:spPr bwMode="auto">
            <a:xfrm rot="10800000">
              <a:off x="3478214" y="4160838"/>
              <a:ext cx="420687" cy="1015207"/>
            </a:xfrm>
            <a:prstGeom prst="curvedConnector2">
              <a:avLst/>
            </a:prstGeom>
            <a:noFill/>
            <a:ln w="50800">
              <a:solidFill>
                <a:srgbClr val="0066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Curved Connector 12"/>
            <p:cNvCxnSpPr>
              <a:cxnSpLocks noChangeShapeType="1"/>
              <a:stCxn id="12" idx="0"/>
              <a:endCxn id="13" idx="0"/>
            </p:cNvCxnSpPr>
            <p:nvPr/>
          </p:nvCxnSpPr>
          <p:spPr bwMode="auto">
            <a:xfrm rot="5400000" flipH="1" flipV="1">
              <a:off x="5021262" y="1931988"/>
              <a:ext cx="12700" cy="3086099"/>
            </a:xfrm>
            <a:prstGeom prst="curvedConnector3">
              <a:avLst>
                <a:gd name="adj1" fmla="val 2828560"/>
              </a:avLst>
            </a:prstGeom>
            <a:noFill/>
            <a:ln w="50800">
              <a:solidFill>
                <a:srgbClr val="0066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" name="TextBox 19"/>
          <p:cNvSpPr txBox="1"/>
          <p:nvPr/>
        </p:nvSpPr>
        <p:spPr>
          <a:xfrm>
            <a:off x="0" y="3083509"/>
            <a:ext cx="2633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Grunt-work </a:t>
            </a:r>
          </a:p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data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libri"/>
              </a:rPr>
              <a:t>munging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15898" y="3083509"/>
            <a:ext cx="2633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Features from </a:t>
            </a: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data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2440" y="4698991"/>
            <a:ext cx="3320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Evaluate quality against </a:t>
            </a: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data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641" y="2331976"/>
            <a:ext cx="8006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Observed what we call </a:t>
            </a:r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E3 cycle 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[CIDR13, Vision]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640" y="5818653"/>
            <a:ext cx="800608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alibri"/>
              </a:rPr>
              <a:t>Claim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: Getting through this cycle quickly is the key.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013" y="1344349"/>
            <a:ext cx="1939987" cy="8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9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39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9" b="25729"/>
          <a:stretch/>
        </p:blipFill>
        <p:spPr bwMode="auto">
          <a:xfrm>
            <a:off x="1368445" y="2733333"/>
            <a:ext cx="6407110" cy="13913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8445" y="4389120"/>
            <a:ext cx="640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</a:rPr>
              <a:t>swank.stanford.edu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8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mtClean="0"/>
              <a:t>Millennia </a:t>
            </a:r>
            <a:r>
              <a:rPr lang="en-US" dirty="0" smtClean="0"/>
              <a:t>of Knowledge in Libraries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955"/>
            <a:ext cx="9144000" cy="566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40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099" y="1232682"/>
            <a:ext cx="854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Century Gothic"/>
              </a:rPr>
              <a:t>M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achines that can </a:t>
            </a:r>
          </a:p>
          <a:p>
            <a:pPr algn="ctr"/>
            <a:r>
              <a:rPr lang="en-US" sz="4800" b="1" dirty="0" smtClean="0">
                <a:solidFill>
                  <a:prstClr val="white"/>
                </a:solidFill>
                <a:latin typeface="Century Gothic"/>
              </a:rPr>
              <a:t>read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 may be coming.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099" y="3357720"/>
            <a:ext cx="8542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Science with </a:t>
            </a:r>
            <a:r>
              <a:rPr lang="en-US" sz="4800" b="1" dirty="0" smtClean="0">
                <a:solidFill>
                  <a:prstClr val="white"/>
                </a:solidFill>
                <a:latin typeface="Century Gothic"/>
              </a:rPr>
              <a:t>synthetic data </a:t>
            </a:r>
            <a:r>
              <a:rPr lang="en-US" sz="4800" dirty="0" smtClean="0">
                <a:solidFill>
                  <a:prstClr val="white"/>
                </a:solidFill>
                <a:latin typeface="Century Gothic"/>
              </a:rPr>
              <a:t>is an emerging challenge for CS and Domains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entury Gothic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37088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Now: freely available &amp; digita</a:t>
            </a:r>
            <a:r>
              <a:rPr lang="en-US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5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144000" cy="46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3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099" y="2705725"/>
            <a:ext cx="7973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The world’s scientific knowledge is </a:t>
            </a:r>
            <a:r>
              <a:rPr lang="en-US" sz="4400" b="1" dirty="0" smtClean="0">
                <a:solidFill>
                  <a:prstClr val="white"/>
                </a:solidFill>
                <a:latin typeface="Century Gothic"/>
              </a:rPr>
              <a:t>accessible</a:t>
            </a:r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.</a:t>
            </a:r>
            <a:endParaRPr lang="en-US" sz="44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9100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r>
              <a:rPr lang="en-US" dirty="0" smtClean="0"/>
              <a:t>But we’re still human	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739" y="1697905"/>
            <a:ext cx="584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8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099" y="2705725"/>
            <a:ext cx="79738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The world’s scientific knowledge is </a:t>
            </a:r>
            <a:r>
              <a:rPr lang="en-US" sz="4400" b="1" dirty="0" smtClean="0">
                <a:solidFill>
                  <a:prstClr val="white"/>
                </a:solidFill>
                <a:latin typeface="Century Gothic"/>
              </a:rPr>
              <a:t>accessible</a:t>
            </a:r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, but not </a:t>
            </a:r>
            <a:r>
              <a:rPr lang="en-US" sz="4400" b="1" dirty="0" smtClean="0">
                <a:solidFill>
                  <a:prstClr val="white"/>
                </a:solidFill>
                <a:latin typeface="Century Gothic"/>
              </a:rPr>
              <a:t>readable</a:t>
            </a:r>
            <a:r>
              <a:rPr lang="en-US" sz="4400" dirty="0" smtClean="0">
                <a:solidFill>
                  <a:prstClr val="white"/>
                </a:solidFill>
                <a:latin typeface="Century Gothic"/>
              </a:rPr>
              <a:t>.</a:t>
            </a:r>
            <a:endParaRPr lang="en-US" sz="4400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1538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9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05" y="857400"/>
            <a:ext cx="4560485" cy="3009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104" y="5336401"/>
            <a:ext cx="8170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Century Gothic"/>
              </a:rPr>
              <a:t>Dark Data:</a:t>
            </a:r>
          </a:p>
          <a:p>
            <a:pPr algn="ctr"/>
            <a:r>
              <a:rPr lang="en-US" sz="4000" dirty="0" smtClean="0">
                <a:solidFill>
                  <a:prstClr val="white"/>
                </a:solidFill>
                <a:latin typeface="Century Gothic"/>
              </a:rPr>
              <a:t>the great unseen mass of data</a:t>
            </a:r>
            <a:endParaRPr lang="en-US" sz="4000" dirty="0">
              <a:solidFill>
                <a:prstClr val="white"/>
              </a:solidFill>
              <a:latin typeface="Century Gothic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832712"/>
              </p:ext>
            </p:extLst>
          </p:nvPr>
        </p:nvGraphicFramePr>
        <p:xfrm>
          <a:off x="4572000" y="11241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28452" y="3793008"/>
            <a:ext cx="430873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entury Gothic"/>
              </a:rPr>
              <a:t>Dark Energy/Matter</a:t>
            </a:r>
          </a:p>
          <a:p>
            <a:pPr algn="ctr"/>
            <a:r>
              <a:rPr lang="en-US" sz="3200" dirty="0" smtClean="0">
                <a:solidFill>
                  <a:prstClr val="white"/>
                </a:solidFill>
                <a:latin typeface="Century Gothic"/>
              </a:rPr>
              <a:t>(96%)</a:t>
            </a:r>
            <a:endParaRPr lang="en-US" sz="32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8690" y="272624"/>
            <a:ext cx="34566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entury Gothic"/>
              </a:rPr>
              <a:t>Visible (4%)</a:t>
            </a:r>
            <a:endParaRPr lang="en-US" sz="3200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5" name="Straight Arrow Connector 4"/>
          <p:cNvCxnSpPr>
            <a:stCxn id="8" idx="2"/>
          </p:cNvCxnSpPr>
          <p:nvPr/>
        </p:nvCxnSpPr>
        <p:spPr>
          <a:xfrm>
            <a:off x="6567006" y="857400"/>
            <a:ext cx="442724" cy="525051"/>
          </a:xfrm>
          <a:prstGeom prst="straightConnector1">
            <a:avLst/>
          </a:prstGeom>
          <a:ln w="635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865034" y="2684526"/>
            <a:ext cx="546630" cy="1108484"/>
          </a:xfrm>
          <a:prstGeom prst="straightConnector1">
            <a:avLst/>
          </a:prstGeom>
          <a:ln w="635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91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6" grpId="0">
        <p:bldAsOne/>
      </p:bldGraphic>
      <p:bldP spid="2" grpId="0"/>
      <p:bldP spid="8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1374</TotalTime>
  <Words>1025</Words>
  <Application>Microsoft Macintosh PowerPoint</Application>
  <PresentationFormat>On-screen Show (4:3)</PresentationFormat>
  <Paragraphs>228</Paragraphs>
  <Slides>40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1_Perception</vt:lpstr>
      <vt:lpstr>White</vt:lpstr>
      <vt:lpstr>Black</vt:lpstr>
      <vt:lpstr>Can Knowledge Bases Help Accelerate Science?</vt:lpstr>
      <vt:lpstr>PowerPoint Presentation</vt:lpstr>
      <vt:lpstr>PowerPoint Presentation</vt:lpstr>
      <vt:lpstr>Millennia of Knowledge in Libraries</vt:lpstr>
      <vt:lpstr>Now: freely available &amp; digital</vt:lpstr>
      <vt:lpstr>PowerPoint Presentation</vt:lpstr>
      <vt:lpstr>But we’re still human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are buried in tables, but not in a self-contained way</vt:lpstr>
      <vt:lpstr>Data are buried in tables,  but not in a self-contained way</vt:lpstr>
      <vt:lpstr>PowerPoint Presentation</vt:lpstr>
      <vt:lpstr>PowerPoint Presentation</vt:lpstr>
      <vt:lpstr>PaleoDeepDive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PaleoDeepDive: It’s all features!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 Engineering: A Key Challenge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 Zhang</dc:creator>
  <cp:lastModifiedBy>Christopher Re</cp:lastModifiedBy>
  <cp:revision>609</cp:revision>
  <cp:lastPrinted>2014-04-09T16:33:21Z</cp:lastPrinted>
  <dcterms:created xsi:type="dcterms:W3CDTF">2014-04-09T00:22:04Z</dcterms:created>
  <dcterms:modified xsi:type="dcterms:W3CDTF">2014-04-12T14:32:05Z</dcterms:modified>
</cp:coreProperties>
</file>