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702" r:id="rId2"/>
  </p:sldMasterIdLst>
  <p:notesMasterIdLst>
    <p:notesMasterId r:id="rId34"/>
  </p:notesMasterIdLst>
  <p:handoutMasterIdLst>
    <p:handoutMasterId r:id="rId35"/>
  </p:handoutMasterIdLst>
  <p:sldIdLst>
    <p:sldId id="256" r:id="rId3"/>
    <p:sldId id="288" r:id="rId4"/>
    <p:sldId id="310" r:id="rId5"/>
    <p:sldId id="262" r:id="rId6"/>
    <p:sldId id="312" r:id="rId7"/>
    <p:sldId id="311" r:id="rId8"/>
    <p:sldId id="283" r:id="rId9"/>
    <p:sldId id="314" r:id="rId10"/>
    <p:sldId id="315" r:id="rId11"/>
    <p:sldId id="313" r:id="rId12"/>
    <p:sldId id="263" r:id="rId13"/>
    <p:sldId id="264" r:id="rId14"/>
    <p:sldId id="265" r:id="rId15"/>
    <p:sldId id="266" r:id="rId16"/>
    <p:sldId id="267" r:id="rId17"/>
    <p:sldId id="268" r:id="rId18"/>
    <p:sldId id="269" r:id="rId19"/>
    <p:sldId id="270" r:id="rId20"/>
    <p:sldId id="271" r:id="rId21"/>
    <p:sldId id="272" r:id="rId22"/>
    <p:sldId id="295" r:id="rId23"/>
    <p:sldId id="296" r:id="rId24"/>
    <p:sldId id="298" r:id="rId25"/>
    <p:sldId id="299" r:id="rId26"/>
    <p:sldId id="300" r:id="rId27"/>
    <p:sldId id="301" r:id="rId28"/>
    <p:sldId id="302" r:id="rId29"/>
    <p:sldId id="303" r:id="rId30"/>
    <p:sldId id="304" r:id="rId31"/>
    <p:sldId id="305" r:id="rId32"/>
    <p:sldId id="306" r:id="rId3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a:srgbClr val="008000"/>
    <a:srgbClr val="0000FF"/>
    <a:srgbClr val="FF0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89" autoAdjust="0"/>
    <p:restoredTop sz="93281" autoAdjust="0"/>
  </p:normalViewPr>
  <p:slideViewPr>
    <p:cSldViewPr>
      <p:cViewPr>
        <p:scale>
          <a:sx n="76" d="100"/>
          <a:sy n="76" d="100"/>
        </p:scale>
        <p:origin x="-1194" y="-48"/>
      </p:cViewPr>
      <p:guideLst>
        <p:guide orient="horz" pos="2160"/>
        <p:guide pos="2880"/>
      </p:guideLst>
    </p:cSldViewPr>
  </p:slideViewPr>
  <p:notesTextViewPr>
    <p:cViewPr>
      <p:scale>
        <a:sx n="100" d="100"/>
        <a:sy n="100" d="100"/>
      </p:scale>
      <p:origin x="0" y="0"/>
    </p:cViewPr>
  </p:notesTextViewPr>
  <p:sorterViewPr>
    <p:cViewPr>
      <p:scale>
        <a:sx n="51" d="100"/>
        <a:sy n="51" d="100"/>
      </p:scale>
      <p:origin x="0" y="0"/>
    </p:cViewPr>
  </p:sorterViewPr>
  <p:notesViewPr>
    <p:cSldViewPr>
      <p:cViewPr varScale="1">
        <p:scale>
          <a:sx n="53" d="100"/>
          <a:sy n="53" d="100"/>
        </p:scale>
        <p:origin x="-1836"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D3E28C4F-4FE9-4D22-93D8-487A4D01D983}" type="datetimeFigureOut">
              <a:rPr lang="en-US" smtClean="0"/>
              <a:pPr/>
              <a:t>4/10/2014</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BD5F390F-F66B-4732-9C46-6C80D0575FA0}" type="slidenum">
              <a:rPr lang="en-US" smtClean="0"/>
              <a:pPr/>
              <a:t>‹#›</a:t>
            </a:fld>
            <a:endParaRPr lang="en-US"/>
          </a:p>
        </p:txBody>
      </p:sp>
    </p:spTree>
    <p:extLst>
      <p:ext uri="{BB962C8B-B14F-4D97-AF65-F5344CB8AC3E}">
        <p14:creationId xmlns:p14="http://schemas.microsoft.com/office/powerpoint/2010/main" val="706496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E18CB36-612C-4E4A-AC83-E89476AEC2BF}" type="datetimeFigureOut">
              <a:rPr lang="en-US" smtClean="0"/>
              <a:pPr/>
              <a:t>4/10/2014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EE707532-839C-41A2-9E71-D5288AEAE66A}" type="slidenum">
              <a:rPr lang="en-US" smtClean="0"/>
              <a:pPr/>
              <a:t>‹#›</a:t>
            </a:fld>
            <a:endParaRPr lang="en-US"/>
          </a:p>
        </p:txBody>
      </p:sp>
    </p:spTree>
    <p:extLst>
      <p:ext uri="{BB962C8B-B14F-4D97-AF65-F5344CB8AC3E}">
        <p14:creationId xmlns:p14="http://schemas.microsoft.com/office/powerpoint/2010/main" val="2786649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E707532-839C-41A2-9E71-D5288AEAE66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example</a:t>
            </a:r>
            <a:r>
              <a:rPr lang="en-US" baseline="0" dirty="0" smtClean="0"/>
              <a:t>, the input to the reducer for the set {1,2} has key {1,2} (POINT), and the list of values that were associated with that key in the various key-value pairs (POINT).</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15</a:t>
            </a:fld>
            <a:endParaRPr lang="en-US"/>
          </a:p>
        </p:txBody>
      </p:sp>
    </p:spTree>
    <p:extLst>
      <p:ext uri="{BB962C8B-B14F-4D97-AF65-F5344CB8AC3E}">
        <p14:creationId xmlns:p14="http://schemas.microsoft.com/office/powerpoint/2010/main" val="21811160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total computation time is not insignificant.  There are 4.5 million pairs,</a:t>
            </a:r>
            <a:r>
              <a:rPr lang="en-US" baseline="0" dirty="0" smtClean="0"/>
              <a:t> and each takes some work to process, even in main memory.  Suppose a 100 milliseconds of computation was required for each pair.  That’s about 120 hours work, shared among all the cores at all the compute nodes.  Not insubstantial, but you can get it done in an hour by using 10 16-core compute nodes.</a:t>
            </a:r>
          </a:p>
          <a:p>
            <a:endParaRPr lang="en-US" baseline="0" dirty="0" smtClean="0"/>
          </a:p>
          <a:p>
            <a:r>
              <a:rPr lang="en-US" baseline="0" dirty="0" smtClean="0"/>
              <a:t>Click 1: The problem is that there are 3000 drugs.</a:t>
            </a:r>
          </a:p>
          <a:p>
            <a:endParaRPr lang="en-US" baseline="0" dirty="0" smtClean="0"/>
          </a:p>
          <a:p>
            <a:r>
              <a:rPr lang="en-US" baseline="0" dirty="0" smtClean="0"/>
              <a:t>Click 2: And the mapper for each drug created 2999 key-value pairs, one for each of the other drugs.</a:t>
            </a:r>
          </a:p>
          <a:p>
            <a:endParaRPr lang="en-US" baseline="0" dirty="0" smtClean="0"/>
          </a:p>
          <a:p>
            <a:r>
              <a:rPr lang="en-US" baseline="0" dirty="0" smtClean="0"/>
              <a:t>Click 3: And for each key-value pair a megabyte had to be communicated from mappers to reducers.</a:t>
            </a:r>
          </a:p>
          <a:p>
            <a:endParaRPr lang="en-US" baseline="0" dirty="0" smtClean="0"/>
          </a:p>
          <a:p>
            <a:r>
              <a:rPr lang="en-US" baseline="0" dirty="0" smtClean="0"/>
              <a:t>Click 4: You multiply that together and you get 9 terabytes, or 90 </a:t>
            </a:r>
            <a:r>
              <a:rPr lang="en-US" baseline="0" dirty="0" err="1" smtClean="0"/>
              <a:t>teraBITS</a:t>
            </a:r>
            <a:r>
              <a:rPr lang="en-US" baseline="0" dirty="0" smtClean="0"/>
              <a:t>.  You try to squeeze that through a 1 gigabit Ethernet, or anything with that speed, and it means</a:t>
            </a:r>
          </a:p>
          <a:p>
            <a:endParaRPr lang="en-US" baseline="0" dirty="0" smtClean="0"/>
          </a:p>
          <a:p>
            <a:r>
              <a:rPr lang="en-US" baseline="0" dirty="0" smtClean="0"/>
              <a:t>Click 5: 90,000 seconds, or about 30 hours, of network use.  And that’s assuming there are no other jobs competing for the network.  </a:t>
            </a:r>
          </a:p>
        </p:txBody>
      </p:sp>
      <p:sp>
        <p:nvSpPr>
          <p:cNvPr id="4" name="Slide Number Placeholder 3"/>
          <p:cNvSpPr>
            <a:spLocks noGrp="1"/>
          </p:cNvSpPr>
          <p:nvPr>
            <p:ph type="sldNum" sz="quarter" idx="10"/>
          </p:nvPr>
        </p:nvSpPr>
        <p:spPr/>
        <p:txBody>
          <a:bodyPr/>
          <a:lstStyle/>
          <a:p>
            <a:fld id="{EE707532-839C-41A2-9E71-D5288AEAE66A}" type="slidenum">
              <a:rPr lang="en-US" smtClean="0"/>
              <a:pPr/>
              <a:t>16</a:t>
            </a:fld>
            <a:endParaRPr lang="en-US"/>
          </a:p>
        </p:txBody>
      </p:sp>
    </p:spTree>
    <p:extLst>
      <p:ext uri="{BB962C8B-B14F-4D97-AF65-F5344CB8AC3E}">
        <p14:creationId xmlns:p14="http://schemas.microsoft.com/office/powerpoint/2010/main" val="9196238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see how we can reduce the communication without</a:t>
            </a:r>
            <a:r>
              <a:rPr lang="en-US" baseline="0" dirty="0" smtClean="0"/>
              <a:t> increasing the computation cost.  The problem is that each megabyte-long record gets replicated almost 3000 times.  If we don’t replicate it at all, then everything has to be done by one reducer, and therefore by one Reduce task.  That means no parallelism at all in the reduce part, and the wall-clock time is too great, even if the communication is really small.  But there are compromises that can be made.</a:t>
            </a:r>
          </a:p>
          <a:p>
            <a:endParaRPr lang="en-US" baseline="0" dirty="0" smtClean="0"/>
          </a:p>
          <a:p>
            <a:r>
              <a:rPr lang="en-US" baseline="0" dirty="0" smtClean="0"/>
              <a:t>Click 1: We can group the drugs into several groups.  The more groups we use, the more parallelism we can get, but the greater the communication cost.  In a sense, the original attempt grouped drugs into 3000 groups of size 1, which gives the maximum parallelism but also the maximum communication cost.  We’ll focus on an example: 30 groups of 100 drugs each.</a:t>
            </a:r>
          </a:p>
          <a:p>
            <a:endParaRPr lang="en-US" baseline="0" dirty="0" smtClean="0"/>
          </a:p>
          <a:p>
            <a:r>
              <a:rPr lang="en-US" baseline="0" dirty="0" smtClean="0"/>
              <a:t>Click 2:  To be specific, the first 100 drugs will be group 1, the next 100 are group 2, and so on.</a:t>
            </a:r>
          </a:p>
          <a:p>
            <a:endParaRPr lang="en-US" baseline="0" dirty="0" smtClean="0"/>
          </a:p>
          <a:p>
            <a:r>
              <a:rPr lang="en-US" baseline="0" dirty="0" smtClean="0"/>
              <a:t>Click 3: I will use the notation g(</a:t>
            </a:r>
            <a:r>
              <a:rPr lang="en-US" baseline="0" dirty="0" err="1" smtClean="0"/>
              <a:t>i</a:t>
            </a:r>
            <a:r>
              <a:rPr lang="en-US" baseline="0" dirty="0" smtClean="0"/>
              <a:t>) to mean the number of the group to which the </a:t>
            </a:r>
            <a:r>
              <a:rPr lang="en-US" baseline="0" dirty="0" err="1" smtClean="0"/>
              <a:t>i-th</a:t>
            </a:r>
            <a:r>
              <a:rPr lang="en-US" baseline="0" dirty="0" smtClean="0"/>
              <a:t> drug belongs.</a:t>
            </a:r>
          </a:p>
        </p:txBody>
      </p:sp>
      <p:sp>
        <p:nvSpPr>
          <p:cNvPr id="4" name="Slide Number Placeholder 3"/>
          <p:cNvSpPr>
            <a:spLocks noGrp="1"/>
          </p:cNvSpPr>
          <p:nvPr>
            <p:ph type="sldNum" sz="quarter" idx="10"/>
          </p:nvPr>
        </p:nvSpPr>
        <p:spPr/>
        <p:txBody>
          <a:bodyPr/>
          <a:lstStyle/>
          <a:p>
            <a:fld id="{EE707532-839C-41A2-9E71-D5288AEAE66A}" type="slidenum">
              <a:rPr lang="en-US" smtClean="0"/>
              <a:pPr/>
              <a:t>17</a:t>
            </a:fld>
            <a:endParaRPr lang="en-US"/>
          </a:p>
        </p:txBody>
      </p:sp>
    </p:spTree>
    <p:extLst>
      <p:ext uri="{BB962C8B-B14F-4D97-AF65-F5344CB8AC3E}">
        <p14:creationId xmlns:p14="http://schemas.microsoft.com/office/powerpoint/2010/main" val="13719021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the new Map function.</a:t>
            </a:r>
          </a:p>
          <a:p>
            <a:endParaRPr lang="en-US" dirty="0" smtClean="0"/>
          </a:p>
          <a:p>
            <a:r>
              <a:rPr lang="en-US" dirty="0" smtClean="0"/>
              <a:t>Click</a:t>
            </a:r>
            <a:r>
              <a:rPr lang="en-US" baseline="0" dirty="0" smtClean="0"/>
              <a:t> 1: Now, a key is a set of two groups, rather than a set of two drugs.  Keys actually look the same; they are a pair of numbers (DRAW {</a:t>
            </a:r>
            <a:r>
              <a:rPr lang="en-US" baseline="0" dirty="0" err="1" smtClean="0"/>
              <a:t>m,n</a:t>
            </a:r>
            <a:r>
              <a:rPr lang="en-US" baseline="0" dirty="0" smtClean="0"/>
              <a:t>}).  But now, n and m are interpreted as numbers of groups, rather than drugs.  And of course, in this case, the range of the numbers is 1-30, rather than 1-3000.</a:t>
            </a:r>
          </a:p>
          <a:p>
            <a:endParaRPr lang="en-US" baseline="0" dirty="0" smtClean="0"/>
          </a:p>
          <a:p>
            <a:r>
              <a:rPr lang="en-US" baseline="0" dirty="0" smtClean="0"/>
              <a:t>Click 2: Now, for each drug </a:t>
            </a:r>
            <a:r>
              <a:rPr lang="en-US" baseline="0" dirty="0" err="1" smtClean="0"/>
              <a:t>i</a:t>
            </a:r>
            <a:r>
              <a:rPr lang="en-US" baseline="0" dirty="0" smtClean="0"/>
              <a:t>, we produce 29 key-value pairs.</a:t>
            </a:r>
          </a:p>
          <a:p>
            <a:endParaRPr lang="en-US" baseline="0" dirty="0" smtClean="0"/>
          </a:p>
          <a:p>
            <a:r>
              <a:rPr lang="en-US" baseline="0" dirty="0" smtClean="0"/>
              <a:t>Click 3: For each group number besides g(</a:t>
            </a:r>
            <a:r>
              <a:rPr lang="en-US" baseline="0" dirty="0" err="1" smtClean="0"/>
              <a:t>i</a:t>
            </a:r>
            <a:r>
              <a:rPr lang="en-US" baseline="0" dirty="0" smtClean="0"/>
              <a:t>) – the group drug </a:t>
            </a:r>
            <a:r>
              <a:rPr lang="en-US" baseline="0" dirty="0" err="1" smtClean="0"/>
              <a:t>i</a:t>
            </a:r>
            <a:r>
              <a:rPr lang="en-US" baseline="0" dirty="0" smtClean="0"/>
              <a:t> belongs to – we have one key-value pair whose key consists of g(</a:t>
            </a:r>
            <a:r>
              <a:rPr lang="en-US" baseline="0" dirty="0" err="1" smtClean="0"/>
              <a:t>i</a:t>
            </a:r>
            <a:r>
              <a:rPr lang="en-US" baseline="0" dirty="0" smtClean="0"/>
              <a:t>) and the other group number.</a:t>
            </a:r>
          </a:p>
          <a:p>
            <a:endParaRPr lang="en-US" baseline="0" dirty="0" smtClean="0"/>
          </a:p>
          <a:p>
            <a:r>
              <a:rPr lang="en-US" baseline="0" dirty="0" smtClean="0"/>
              <a:t>Click 4: and in all 29 key-value pairs, the value is the record associated with drug </a:t>
            </a:r>
            <a:r>
              <a:rPr lang="en-US" baseline="0" dirty="0" err="1" smtClean="0"/>
              <a:t>i</a:t>
            </a:r>
            <a:r>
              <a:rPr lang="en-US" baseline="0" dirty="0" smtClean="0"/>
              <a:t>, coupled with the number </a:t>
            </a:r>
            <a:r>
              <a:rPr lang="en-US" baseline="0" dirty="0" err="1" smtClean="0"/>
              <a:t>i</a:t>
            </a:r>
            <a:r>
              <a:rPr lang="en-US" baseline="0" dirty="0" smtClean="0"/>
              <a:t> itself.  The reason we need to attach the drug number to its data is that, unlike in the earlier case, the reducer will not know what drugs the records represent, unless the drug itself is attached to it or embedded as a component of the record itself.</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18</a:t>
            </a:fld>
            <a:endParaRPr lang="en-US"/>
          </a:p>
        </p:txBody>
      </p:sp>
    </p:spTree>
    <p:extLst>
      <p:ext uri="{BB962C8B-B14F-4D97-AF65-F5344CB8AC3E}">
        <p14:creationId xmlns:p14="http://schemas.microsoft.com/office/powerpoint/2010/main" val="22103805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 reducer corresponds</a:t>
            </a:r>
            <a:r>
              <a:rPr lang="en-US" baseline="0" dirty="0" smtClean="0"/>
              <a:t> to a key consisting of two group numbers.  The list associated with that key consists of 200 drug records, 100 for each of the two groups.</a:t>
            </a:r>
          </a:p>
          <a:p>
            <a:endParaRPr lang="en-US" baseline="0" dirty="0" smtClean="0"/>
          </a:p>
          <a:p>
            <a:r>
              <a:rPr lang="en-US" baseline="0" dirty="0" smtClean="0"/>
              <a:t>Click 1: The reducer for the pair of groups is responsible for comparing each pair of drugs that are one from each of the groups.</a:t>
            </a:r>
          </a:p>
          <a:p>
            <a:endParaRPr lang="en-US" baseline="0" dirty="0" smtClean="0"/>
          </a:p>
          <a:p>
            <a:r>
              <a:rPr lang="en-US" baseline="0" dirty="0" smtClean="0"/>
              <a:t>Click 2: There is a tricky matter of who compares drugs in the same group.  29 different reducers get all the drugs from group n, and we don’t want them all to do it.  A simple rule is to compare pairs of drugs in group n if m is one more than n, in the end-around sense.  That is, for n from 1 to 29, m is one more than n, and for n=30, m is 1.</a:t>
            </a:r>
          </a:p>
          <a:p>
            <a:endParaRPr lang="en-US" baseline="0" dirty="0" smtClean="0"/>
          </a:p>
          <a:p>
            <a:r>
              <a:rPr lang="en-US" baseline="0" dirty="0" smtClean="0"/>
              <a:t>Click 3: As a result, each pair of drugs is compared at exactly one reducer.  The total computation cost doing the comparisons is thus the same as it was when a reducer was responsible for only one pair.  There might be a small amount of overhead as the Reduce function organizes the 200 records and moves its attention from one pair to another, but it’s small compared to the real work of doing the statistical tests.  In fact, since a good part of the statistics-gathering involves only one of the two members of a pair, working in large groups actually saves some of the </a:t>
            </a:r>
            <a:r>
              <a:rPr lang="en-US" baseline="0" dirty="0" err="1" smtClean="0"/>
              <a:t>comptation</a:t>
            </a:r>
            <a:r>
              <a:rPr lang="en-US" baseline="0" dirty="0" smtClean="0"/>
              <a:t>.  But computation time is not the big story.</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19</a:t>
            </a:fld>
            <a:endParaRPr lang="en-US"/>
          </a:p>
        </p:txBody>
      </p:sp>
    </p:spTree>
    <p:extLst>
      <p:ext uri="{BB962C8B-B14F-4D97-AF65-F5344CB8AC3E}">
        <p14:creationId xmlns:p14="http://schemas.microsoft.com/office/powerpoint/2010/main" val="799470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changes is the communication cost.</a:t>
            </a:r>
          </a:p>
          <a:p>
            <a:endParaRPr lang="en-US" dirty="0" smtClean="0"/>
          </a:p>
          <a:p>
            <a:r>
              <a:rPr lang="en-US" dirty="0" smtClean="0"/>
              <a:t>Click 1: We still have 3000 drugs, and each</a:t>
            </a:r>
            <a:r>
              <a:rPr lang="en-US" baseline="0" dirty="0" smtClean="0"/>
              <a:t> has a 1 megabyte record.  But now, the mappers make 29 copies of each of these records rather than 2999.  That’s a big difference.</a:t>
            </a:r>
          </a:p>
          <a:p>
            <a:endParaRPr lang="en-US" baseline="0" dirty="0" smtClean="0"/>
          </a:p>
          <a:p>
            <a:r>
              <a:rPr lang="en-US" baseline="0" dirty="0" smtClean="0"/>
              <a:t>Click 2: The actual communication cost goes down from 9 terabytes to 87 gigabytes – still substantial, but manageable on a student’s computing budget.</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20</a:t>
            </a:fld>
            <a:endParaRPr lang="en-US"/>
          </a:p>
        </p:txBody>
      </p:sp>
    </p:spTree>
    <p:extLst>
      <p:ext uri="{BB962C8B-B14F-4D97-AF65-F5344CB8AC3E}">
        <p14:creationId xmlns:p14="http://schemas.microsoft.com/office/powerpoint/2010/main" val="21690001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this unit I’m going to build some theory for map-reduce algorithms.  This theory will eventually lead us to some lower bounds, and that in turn lets us assert that particular algorithms are as efficient as a map-reduce algorithm for a problem can be.</a:t>
            </a:r>
          </a:p>
          <a:p>
            <a:endParaRPr lang="en-US" baseline="0" dirty="0" smtClean="0"/>
          </a:p>
          <a:p>
            <a:r>
              <a:rPr lang="en-US" baseline="0" dirty="0" smtClean="0"/>
              <a:t>There are several ingredients to the theory.  First, we need the notion of reducer size – the maximum amount of data that a reducer can have as input.  We also need the notion of replication rate – the average number of key-value pairs generated by a mapper on one input.  One goal is to prove lower bounds on the replication rate as a function of reducer size.  That is, the smaller the reducer size, the bigger the replication rate.</a:t>
            </a:r>
          </a:p>
          <a:p>
            <a:endParaRPr lang="en-US" baseline="0" dirty="0" smtClean="0"/>
          </a:p>
          <a:p>
            <a:r>
              <a:rPr lang="en-US" baseline="0" dirty="0" smtClean="0"/>
              <a:t>Another essential ingredient to the theory is the mapping schema – a description of how outputs for a problem relate to inputs.  We characterize a problem by its mapping schema, and we use properties of that schema to put an upper bound on how many outputs can be covered by one reducer with a given reducer size.  That in turn lets us get lower bounds on replication rate as a function of the reducer size.</a:t>
            </a:r>
          </a:p>
        </p:txBody>
      </p:sp>
      <p:sp>
        <p:nvSpPr>
          <p:cNvPr id="4" name="Slide Number Placeholder 3"/>
          <p:cNvSpPr>
            <a:spLocks noGrp="1"/>
          </p:cNvSpPr>
          <p:nvPr>
            <p:ph type="sldNum" sz="quarter" idx="10"/>
          </p:nvPr>
        </p:nvSpPr>
        <p:spPr/>
        <p:txBody>
          <a:bodyPr/>
          <a:lstStyle/>
          <a:p>
            <a:fld id="{EE707532-839C-41A2-9E71-D5288AEAE66A}" type="slidenum">
              <a:rPr lang="en-US" smtClean="0"/>
              <a:pPr/>
              <a:t>21</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We’re now going to introduce a</a:t>
            </a:r>
            <a:r>
              <a:rPr lang="en-US" baseline="0" dirty="0" smtClean="0"/>
              <a:t> model that lets us discuss the best way to trade off communication for the number of reducers used.   The elements of the model are simple, but the conclusions are interesting.</a:t>
            </a:r>
          </a:p>
          <a:p>
            <a:endParaRPr lang="en-US" baseline="0" dirty="0" smtClean="0"/>
          </a:p>
          <a:p>
            <a:r>
              <a:rPr lang="en-US" baseline="0" dirty="0" smtClean="0"/>
              <a:t>Click 1: There is a set of inputs.  In the drug-interaction example we just talked about, each drug and its megabyte-long record is an input.</a:t>
            </a:r>
          </a:p>
          <a:p>
            <a:endParaRPr lang="en-US" baseline="0" dirty="0" smtClean="0"/>
          </a:p>
          <a:p>
            <a:r>
              <a:rPr lang="en-US" baseline="0" dirty="0" smtClean="0"/>
              <a:t>Click 2: And there is a set of outputs.  The output for a pair of drugs is the conclusion whether there is a statistically significant interaction between these two drugs.</a:t>
            </a:r>
          </a:p>
          <a:p>
            <a:endParaRPr lang="en-US" baseline="0" dirty="0" smtClean="0"/>
          </a:p>
          <a:p>
            <a:r>
              <a:rPr lang="en-US" baseline="0" dirty="0" smtClean="0"/>
              <a:t>Click 3: And there is a many-many relationship between inputs and outputs.  Each output requires certain inputs to compute its value.  In the drug-interaction example, each output pair, say {</a:t>
            </a:r>
            <a:r>
              <a:rPr lang="en-US" baseline="0" dirty="0" err="1" smtClean="0"/>
              <a:t>i,j</a:t>
            </a:r>
            <a:r>
              <a:rPr lang="en-US" baseline="0" dirty="0" smtClean="0"/>
              <a:t>}, is related to two inputs: </a:t>
            </a:r>
            <a:r>
              <a:rPr lang="en-US" baseline="0" dirty="0" err="1" smtClean="0"/>
              <a:t>i</a:t>
            </a:r>
            <a:r>
              <a:rPr lang="en-US" baseline="0" dirty="0" smtClean="0"/>
              <a:t> and j.  It is common for outputs to depend on two inputs, but there are important examples where outputs depend on many more than 2 inputs.</a:t>
            </a:r>
          </a:p>
          <a:p>
            <a:endParaRPr lang="en-US" baseline="0" dirty="0" smtClean="0"/>
          </a:p>
          <a:p>
            <a:r>
              <a:rPr lang="en-US" baseline="0" dirty="0" smtClean="0"/>
              <a:t>Often, the inputs are sent as values – in key-value pairs – to the reducer where the outputs that need them are computed.  However, in other cases, the key-value pairs could be computed in some complex way from the inputs.  We don’t need to distinguish these cases.  We connect an input to those outputs such that the mapper for that input creates some key-value pair necessary to compute that output.</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22</a:t>
            </a:fld>
            <a:endParaRPr lang="en-US"/>
          </a:p>
        </p:txBody>
      </p:sp>
    </p:spTree>
    <p:extLst>
      <p:ext uri="{BB962C8B-B14F-4D97-AF65-F5344CB8AC3E}">
        <p14:creationId xmlns:p14="http://schemas.microsoft.com/office/powerpoint/2010/main" val="20132232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what the many-many mapping looks like between</a:t>
            </a:r>
            <a:r>
              <a:rPr lang="en-US" baseline="0" dirty="0" smtClean="0"/>
              <a:t> inputs and outputs for the drug-interaction problem, with four inputs.  In this case, there are 6 outputs, each corresponding to one of the six pairs of drugs.</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23</a:t>
            </a:fld>
            <a:endParaRPr lang="en-US"/>
          </a:p>
        </p:txBody>
      </p:sp>
    </p:spTree>
    <p:extLst>
      <p:ext uri="{BB962C8B-B14F-4D97-AF65-F5344CB8AC3E}">
        <p14:creationId xmlns:p14="http://schemas.microsoft.com/office/powerpoint/2010/main" val="912020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an example where outputs depend on very many inputs.  We want to multiply n-by-n matrices.</a:t>
            </a:r>
            <a:r>
              <a:rPr lang="en-US" baseline="0" dirty="0" smtClean="0"/>
              <a:t>  There are thus 2n-squared inputs, one for each of the elements of the two input matrices, and n-squared outputs, one for each element of the result matrix.</a:t>
            </a:r>
          </a:p>
          <a:p>
            <a:endParaRPr lang="en-US" baseline="0" dirty="0" smtClean="0"/>
          </a:p>
          <a:p>
            <a:r>
              <a:rPr lang="en-US" baseline="0" dirty="0" smtClean="0"/>
              <a:t>Click 1: Look at a single output, say in row </a:t>
            </a:r>
            <a:r>
              <a:rPr lang="en-US" baseline="0" dirty="0" err="1" smtClean="0"/>
              <a:t>i</a:t>
            </a:r>
            <a:r>
              <a:rPr lang="en-US" baseline="0" dirty="0" smtClean="0"/>
              <a:t> and column j.  </a:t>
            </a:r>
          </a:p>
          <a:p>
            <a:endParaRPr lang="en-US" baseline="0" dirty="0" smtClean="0"/>
          </a:p>
          <a:p>
            <a:r>
              <a:rPr lang="en-US" baseline="0" dirty="0" smtClean="0"/>
              <a:t>Click 2: If you remember your matrix multiplication, you know that this one output is computed by taking the dot product of the </a:t>
            </a:r>
            <a:r>
              <a:rPr lang="en-US" baseline="0" dirty="0" err="1" smtClean="0"/>
              <a:t>i-th</a:t>
            </a:r>
            <a:r>
              <a:rPr lang="en-US" baseline="0" dirty="0" smtClean="0"/>
              <a:t> row and j-</a:t>
            </a:r>
            <a:r>
              <a:rPr lang="en-US" baseline="0" dirty="0" err="1" smtClean="0"/>
              <a:t>th</a:t>
            </a:r>
            <a:r>
              <a:rPr lang="en-US" baseline="0" dirty="0" smtClean="0"/>
              <a:t> column.</a:t>
            </a:r>
          </a:p>
          <a:p>
            <a:endParaRPr lang="en-US" baseline="0" dirty="0" smtClean="0"/>
          </a:p>
          <a:p>
            <a:r>
              <a:rPr lang="en-US" baseline="0" dirty="0" smtClean="0"/>
              <a:t>Click 3: Thus, each output is related to 2n inputs.</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24</a:t>
            </a:fld>
            <a:endParaRPr lang="en-US"/>
          </a:p>
        </p:txBody>
      </p:sp>
    </p:spTree>
    <p:extLst>
      <p:ext uri="{BB962C8B-B14F-4D97-AF65-F5344CB8AC3E}">
        <p14:creationId xmlns:p14="http://schemas.microsoft.com/office/powerpoint/2010/main" val="1384289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 want to start by reviewing</a:t>
            </a:r>
            <a:r>
              <a:rPr lang="en-US" baseline="0" dirty="0" smtClean="0"/>
              <a:t> and introducing some notation for describing important components of a map-reduce job.  We need to distinguish between Map functions, map tasks, and mappers, and the same for “Reduce.”</a:t>
            </a:r>
          </a:p>
          <a:p>
            <a:endParaRPr lang="en-US" baseline="0" dirty="0" smtClean="0"/>
          </a:p>
          <a:p>
            <a:r>
              <a:rPr lang="en-US" baseline="0" dirty="0" smtClean="0"/>
              <a:t>Click 1: Remember, a map-reduce job is defined by a map function and a reduce function.  These are the two pieces of code you have to write to make the job go.   Everything else you do is really setting parameters for </a:t>
            </a:r>
            <a:r>
              <a:rPr lang="en-US" baseline="0" dirty="0" err="1" smtClean="0"/>
              <a:t>Hadoop</a:t>
            </a:r>
            <a:r>
              <a:rPr lang="en-US" baseline="0" dirty="0" smtClean="0"/>
              <a:t> or another system like it.</a:t>
            </a:r>
          </a:p>
          <a:p>
            <a:endParaRPr lang="en-US" baseline="0" dirty="0" smtClean="0"/>
          </a:p>
          <a:p>
            <a:r>
              <a:rPr lang="en-US" baseline="0" dirty="0" smtClean="0"/>
              <a:t>Click 2: A Map Task applies the Map function to each input in a chuck of the input file.</a:t>
            </a:r>
          </a:p>
          <a:p>
            <a:endParaRPr lang="en-US" baseline="0" dirty="0" smtClean="0"/>
          </a:p>
          <a:p>
            <a:r>
              <a:rPr lang="en-US" baseline="0" dirty="0" smtClean="0"/>
              <a:t>Click 3: And a Reduce Task applies the reduce function to each of a collection of key-value-list pairs.  Remember that behind the scenes, key-value pairs are organized by key and the Reduce task is presented with pairs consisting of a key and the list of all the values associated with that key that were generated by the Map tasks.</a:t>
            </a:r>
          </a:p>
          <a:p>
            <a:endParaRPr lang="en-US" baseline="0" dirty="0" smtClean="0"/>
          </a:p>
          <a:p>
            <a:r>
              <a:rPr lang="en-US" baseline="0" dirty="0" smtClean="0"/>
              <a:t>Click 4: When we talk about the computation cost of map-reduce algorithms, we need terminology that is more fine-grained than tasks.  So I’m going to use the term “mapper” to refer to the application of the map function to one input.  A Map Task then consists of many mappers.</a:t>
            </a:r>
          </a:p>
          <a:p>
            <a:endParaRPr lang="en-US" baseline="0" dirty="0" smtClean="0"/>
          </a:p>
          <a:p>
            <a:r>
              <a:rPr lang="en-US" baseline="0" dirty="0" smtClean="0"/>
              <a:t>Click 5: Similarly,  I’ll refer to the application of he Reduce function to a single key and its associated list of values as a “reducer.”  A reduce task then consists of one or more reducers.</a:t>
            </a:r>
          </a:p>
          <a:p>
            <a:endParaRPr lang="en-US" baseline="0" dirty="0" smtClean="0"/>
          </a:p>
          <a:p>
            <a:r>
              <a:rPr lang="en-US" baseline="0" dirty="0" smtClean="0"/>
              <a:t>It is important to observe that it doesn’t matter how the mappers are grouped into Map tasks, nor does it matter how the reducers are grouped into Reduce tasks.  In practice, the system will group mappers according to the physical location of their inputs, and will group reducers into as many Reduce tasks as it uses, based on some random hash function.  The important point is that mappers and reducers are the fundamental units of computation during a map-reduce job.</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4</a:t>
            </a:fld>
            <a:endParaRPr lang="en-US"/>
          </a:p>
        </p:txBody>
      </p:sp>
    </p:spTree>
    <p:extLst>
      <p:ext uri="{BB962C8B-B14F-4D97-AF65-F5344CB8AC3E}">
        <p14:creationId xmlns:p14="http://schemas.microsoft.com/office/powerpoint/2010/main" val="5776977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We’re going to talk about two parameters that describe</a:t>
            </a:r>
            <a:r>
              <a:rPr lang="en-US" baseline="0" dirty="0" smtClean="0"/>
              <a:t> a map-reduce algorithm.  The first, which we’ll talk about here, is the reducer size.  Next, we’ll talk about replication rate, which is a measure of how high the communication cost is.</a:t>
            </a:r>
          </a:p>
          <a:p>
            <a:endParaRPr lang="en-US" baseline="0" dirty="0" smtClean="0"/>
          </a:p>
          <a:p>
            <a:r>
              <a:rPr lang="en-US" baseline="0" dirty="0" smtClean="0"/>
              <a:t>Click 1: The reducer size for an algorithm, which we’ll denote q in what follows, is the maximum number of inputs that we allow for one reducer.  Remember, a reducer is a key and its list of values, so we are really putting an upper limit on how long this list can be.</a:t>
            </a:r>
          </a:p>
          <a:p>
            <a:endParaRPr lang="en-US" baseline="0" dirty="0" smtClean="0"/>
          </a:p>
          <a:p>
            <a:r>
              <a:rPr lang="en-US" baseline="0" dirty="0" smtClean="0"/>
              <a:t>Click 2: One reason we might want to put such a limit on reducer size is so that we are able to execute the Reduce function for one reducer in main memory.  But there might be other reasons.  For example, we might want to put a smaller limit on reducer size to force there to be lots of available parallelism.</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25</a:t>
            </a:fld>
            <a:endParaRPr lang="en-US"/>
          </a:p>
        </p:txBody>
      </p:sp>
    </p:spTree>
    <p:extLst>
      <p:ext uri="{BB962C8B-B14F-4D97-AF65-F5344CB8AC3E}">
        <p14:creationId xmlns:p14="http://schemas.microsoft.com/office/powerpoint/2010/main" val="1466999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let’s introduce the other important parameter</a:t>
            </a:r>
            <a:r>
              <a:rPr lang="en-US" baseline="0" dirty="0" smtClean="0"/>
              <a:t> of map-reduce algorithms, the replication rate.</a:t>
            </a:r>
          </a:p>
          <a:p>
            <a:endParaRPr lang="en-US" baseline="0" dirty="0" smtClean="0"/>
          </a:p>
          <a:p>
            <a:r>
              <a:rPr lang="en-US" baseline="0" dirty="0" smtClean="0"/>
              <a:t>Click 1: Formally, it is the average number of key-value pairs created by one mapper.  Or put another way, it is the average number of outputs to which an input is connected.  For many problems, this fan-out will be the same for all inputs.</a:t>
            </a:r>
          </a:p>
          <a:p>
            <a:endParaRPr lang="en-US" baseline="0" dirty="0" smtClean="0"/>
          </a:p>
          <a:p>
            <a:r>
              <a:rPr lang="en-US" baseline="0" dirty="0" smtClean="0"/>
              <a:t>Click 2: We’ll use r throughout the discussion to stand for the replication rate.</a:t>
            </a:r>
          </a:p>
          <a:p>
            <a:endParaRPr lang="en-US" baseline="0" dirty="0" smtClean="0"/>
          </a:p>
          <a:p>
            <a:r>
              <a:rPr lang="en-US" baseline="0" dirty="0" smtClean="0"/>
              <a:t>Click 3: It helps to think of replication rate as the communication cost per input.</a:t>
            </a:r>
          </a:p>
          <a:p>
            <a:endParaRPr lang="en-US" baseline="0" dirty="0" smtClean="0"/>
          </a:p>
          <a:p>
            <a:r>
              <a:rPr lang="en-US" baseline="0" dirty="0" smtClean="0"/>
              <a:t>Click 4: The relationship between reducer size and replication rate depends on the number of reducers we need and the input size.  If there are p reducers, each receiving q inputs, and the number of inputs is capital I (POINT), then the replication rate will be pq divided by I.</a:t>
            </a:r>
          </a:p>
          <a:p>
            <a:endParaRPr lang="en-US" baseline="0" dirty="0" smtClean="0"/>
          </a:p>
          <a:p>
            <a:r>
              <a:rPr lang="en-US" baseline="0" dirty="0" smtClean="0"/>
              <a:t>I should point out that I’m going to make a simplification here to avoid a substantial amount of mathematics.  I’m assuming that each reducer has the same number of inputs, and that number is the maximum allowed, that is, q.  If some of the p reducers got fewer inputs, then the replication rate would be smaller.  But usually, we get the lowest possible replication rate for a given q by using reducers with exactly q inputs each.</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26</a:t>
            </a:fld>
            <a:endParaRPr lang="en-US"/>
          </a:p>
        </p:txBody>
      </p:sp>
    </p:spTree>
    <p:extLst>
      <p:ext uri="{BB962C8B-B14F-4D97-AF65-F5344CB8AC3E}">
        <p14:creationId xmlns:p14="http://schemas.microsoft.com/office/powerpoint/2010/main" val="23288797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Let’s see how r and q relate for the drug interaction problem we discussed</a:t>
            </a:r>
            <a:r>
              <a:rPr lang="en-US" baseline="0" dirty="0" smtClean="0"/>
              <a:t> earlier.</a:t>
            </a:r>
          </a:p>
          <a:p>
            <a:endParaRPr lang="en-US" baseline="0" dirty="0" smtClean="0"/>
          </a:p>
          <a:p>
            <a:r>
              <a:rPr lang="en-US" baseline="0" dirty="0" smtClean="0"/>
              <a:t>Click 1: Let d be the number of drugs.  In our example, we used d=3000, but there’s nothing special about that.  Let’s also suppose we divide the drugs into g groups of equal size, so each group consists of d/g drugs.</a:t>
            </a:r>
          </a:p>
          <a:p>
            <a:endParaRPr lang="en-US" baseline="0" dirty="0" smtClean="0"/>
          </a:p>
          <a:p>
            <a:r>
              <a:rPr lang="en-US" baseline="0" dirty="0" smtClean="0"/>
              <a:t>Click 2: A reducer corresponds to a pair of groups, so the number of inputs each reducer needs is twice the number of drugs in a group, or 2d/g.</a:t>
            </a:r>
          </a:p>
          <a:p>
            <a:endParaRPr lang="en-US" baseline="0" dirty="0" smtClean="0"/>
          </a:p>
          <a:p>
            <a:r>
              <a:rPr lang="en-US" baseline="0" dirty="0" smtClean="0"/>
              <a:t>Click 3: We can figure out the replication rate directly, since each drug is sent to g-1 reducers one reducer for each pair consisting of its group and one of the other groups.  We’ll assume g is fairly large, so we’ll drop the “minus 1” and say the replication rate is g.</a:t>
            </a:r>
          </a:p>
          <a:p>
            <a:endParaRPr lang="en-US" baseline="0" dirty="0" smtClean="0"/>
          </a:p>
          <a:p>
            <a:r>
              <a:rPr lang="en-US" baseline="0" dirty="0" smtClean="0"/>
              <a:t>Click 4: Now, we have r and q in terms of g (POINT to both).  We can eliminate g and get r = 2d/q.  This is interesting.   It says that the replication rate and reducer size are </a:t>
            </a:r>
            <a:r>
              <a:rPr lang="en-US" baseline="0" dirty="0" err="1" smtClean="0"/>
              <a:t>inversly</a:t>
            </a:r>
            <a:r>
              <a:rPr lang="en-US" baseline="0" dirty="0" smtClean="0"/>
              <a:t> proportional to each other.  That makes a lot of sense.  It says the more work we can throw on one reducer, and therefore the less parallelism we get, the smaller will be the communication cost.</a:t>
            </a:r>
          </a:p>
          <a:p>
            <a:endParaRPr lang="en-US" baseline="0" dirty="0" smtClean="0"/>
          </a:p>
          <a:p>
            <a:r>
              <a:rPr lang="en-US" baseline="0" dirty="0" smtClean="0"/>
              <a:t>Click 5: There might be some confusion with the relationship r = pq/I (POINT) from the previous slide.  Superficially, it looks like r grows in proportion to q, not inversely.  But p is also a variable here, and p is inversely proportional to the SQUARE of q.  We can see that the earlier equation for r holds as  well if we substitute for p, q, and I.  P is g-squared over 2 (POINT to both).  q is 2d/g (POINT to both), and I is d (POINT).  Multiply these out, and you get r = g, which we knew from analysis of what the mappers do.  Actually, it’s not g; it’s g-1.  But p isn’t really g-squared over 2 (POINT), its g choose 2, or g times g-1 over 2.  The approximations even out.</a:t>
            </a:r>
          </a:p>
        </p:txBody>
      </p:sp>
      <p:sp>
        <p:nvSpPr>
          <p:cNvPr id="4" name="Slide Number Placeholder 3"/>
          <p:cNvSpPr>
            <a:spLocks noGrp="1"/>
          </p:cNvSpPr>
          <p:nvPr>
            <p:ph type="sldNum" sz="quarter" idx="10"/>
          </p:nvPr>
        </p:nvSpPr>
        <p:spPr/>
        <p:txBody>
          <a:bodyPr/>
          <a:lstStyle/>
          <a:p>
            <a:fld id="{EE707532-839C-41A2-9E71-D5288AEAE66A}" type="slidenum">
              <a:rPr lang="en-US" smtClean="0"/>
              <a:pPr/>
              <a:t>27</a:t>
            </a:fld>
            <a:endParaRPr lang="en-US"/>
          </a:p>
        </p:txBody>
      </p:sp>
    </p:spTree>
    <p:extLst>
      <p:ext uri="{BB962C8B-B14F-4D97-AF65-F5344CB8AC3E}">
        <p14:creationId xmlns:p14="http://schemas.microsoft.com/office/powerpoint/2010/main" val="38749964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we saw so far can</a:t>
            </a:r>
            <a:r>
              <a:rPr lang="en-US" baseline="0" dirty="0" smtClean="0"/>
              <a:t> be interpreted as an upper bound on the best possible replication rate for any reducer size.</a:t>
            </a:r>
          </a:p>
          <a:p>
            <a:endParaRPr lang="en-US" baseline="0" dirty="0" smtClean="0"/>
          </a:p>
          <a:p>
            <a:r>
              <a:rPr lang="en-US" baseline="0" dirty="0" smtClean="0"/>
              <a:t>Click 1: In general, when we give an algorithm and analyze its replication rate in terms of q, we get an upper bound on the smallest possible r for that q.  Surely, the smallest r cannot be greater than the actual r we get for the algorithm.</a:t>
            </a:r>
          </a:p>
          <a:p>
            <a:endParaRPr lang="en-US" baseline="0" dirty="0" smtClean="0"/>
          </a:p>
          <a:p>
            <a:r>
              <a:rPr lang="en-US" baseline="0" dirty="0" smtClean="0"/>
              <a:t>Click 2: However, to really understand map-reduce algorithms, we need to find lower bounds on r as a function of q as well.  The analogy would be sorting on a serial machine.  We have algorithms like </a:t>
            </a:r>
            <a:r>
              <a:rPr lang="en-US" baseline="0" dirty="0" err="1" smtClean="0"/>
              <a:t>mergesort</a:t>
            </a:r>
            <a:r>
              <a:rPr lang="en-US" baseline="0" dirty="0" smtClean="0"/>
              <a:t> that take n log n time on input of size n.  That’s good to know, but it only becomes impressive because we also have an n log n lower bound on ANY algorithm that does general sorting.</a:t>
            </a:r>
          </a:p>
          <a:p>
            <a:endParaRPr lang="en-US" baseline="0" dirty="0" smtClean="0"/>
          </a:p>
          <a:p>
            <a:r>
              <a:rPr lang="en-US" baseline="0" dirty="0" smtClean="0"/>
              <a:t>Click 3: So what we want to address now is how one could go about proving that r cannot be less than a certain function of q.</a:t>
            </a:r>
          </a:p>
        </p:txBody>
      </p:sp>
      <p:sp>
        <p:nvSpPr>
          <p:cNvPr id="4" name="Slide Number Placeholder 3"/>
          <p:cNvSpPr>
            <a:spLocks noGrp="1"/>
          </p:cNvSpPr>
          <p:nvPr>
            <p:ph type="sldNum" sz="quarter" idx="10"/>
          </p:nvPr>
        </p:nvSpPr>
        <p:spPr/>
        <p:txBody>
          <a:bodyPr/>
          <a:lstStyle/>
          <a:p>
            <a:fld id="{EE707532-839C-41A2-9E71-D5288AEAE66A}" type="slidenum">
              <a:rPr lang="en-US" smtClean="0"/>
              <a:pPr/>
              <a:t>28</a:t>
            </a:fld>
            <a:endParaRPr lang="en-US"/>
          </a:p>
        </p:txBody>
      </p:sp>
    </p:spTree>
    <p:extLst>
      <p:ext uri="{BB962C8B-B14F-4D97-AF65-F5344CB8AC3E}">
        <p14:creationId xmlns:p14="http://schemas.microsoft.com/office/powerpoint/2010/main" val="2451834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order to prove lower bounds on replication rate, we need to be able to talk about every possible algorithm that solves a problem.  We can’t do that in general, but for many interesting problems, we can abstract enough of what any map-reduce algorithm can do that it is possible to make some useful claims about how much replication is needed.</a:t>
            </a:r>
          </a:p>
          <a:p>
            <a:endParaRPr lang="en-US" baseline="0" dirty="0" smtClean="0"/>
          </a:p>
          <a:p>
            <a:r>
              <a:rPr lang="en-US" baseline="0" dirty="0" smtClean="0"/>
              <a:t>Click 1: So let’s define a mapping schema for a given problem, and for a given reducer size q to be an assignment of each input to a set of one or more reducers.  There are two conditions this assignment must obey in order for the mapping schema to be considered as solving the problem with this reducer size.</a:t>
            </a:r>
          </a:p>
          <a:p>
            <a:endParaRPr lang="en-US" baseline="0" dirty="0" smtClean="0"/>
          </a:p>
          <a:p>
            <a:r>
              <a:rPr lang="en-US" baseline="0" dirty="0" smtClean="0"/>
              <a:t>Click 2: First, of course, we can’t assign more than q inputs to any one reducer.</a:t>
            </a:r>
          </a:p>
          <a:p>
            <a:endParaRPr lang="en-US" baseline="0" dirty="0" smtClean="0"/>
          </a:p>
          <a:p>
            <a:r>
              <a:rPr lang="en-US" baseline="0" dirty="0" smtClean="0"/>
              <a:t>Click 3: But in order for there to be any way of computing the outputs correctly, using this mapping schema, there is another condition that must be satisfied.  For each output, there is at least one reducer that is capable of computing that output.  In order to compute an output, the reducer must have, as inputs, all the inputs on which that output depends.</a:t>
            </a:r>
          </a:p>
          <a:p>
            <a:endParaRPr lang="en-US" baseline="0" dirty="0" smtClean="0"/>
          </a:p>
          <a:p>
            <a:r>
              <a:rPr lang="en-US" baseline="0" dirty="0" smtClean="0"/>
              <a:t>Click 4: When a reducer gets all the inputs an output needs, we’ll say the reducer “covers” the output.</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29</a:t>
            </a:fld>
            <a:endParaRPr lang="en-US"/>
          </a:p>
        </p:txBody>
      </p:sp>
    </p:spTree>
    <p:extLst>
      <p:ext uri="{BB962C8B-B14F-4D97-AF65-F5344CB8AC3E}">
        <p14:creationId xmlns:p14="http://schemas.microsoft.com/office/powerpoint/2010/main" val="1348174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a:t>
            </a:r>
            <a:r>
              <a:rPr lang="en-US" baseline="0" dirty="0" smtClean="0"/>
              <a:t> two really important points I want you to bear in mind about mapping schemas.</a:t>
            </a:r>
          </a:p>
          <a:p>
            <a:endParaRPr lang="en-US" baseline="0" dirty="0" smtClean="0"/>
          </a:p>
          <a:p>
            <a:r>
              <a:rPr lang="en-US" baseline="0" dirty="0" smtClean="0"/>
              <a:t>Click 1: First, from any map-reduce algorithm we can find a mapping schema.  The mapping schema doesn’t tell all about the algorithm.  For example it doesn’t say HOW the outputs are computed from the inputs.  It doesn’t tell us, in a case where several reducers each have all the inputs needed to produce an output which of them actually produces it.  It doesn’t say how the mappers generate key-value pairs so that the right reducers will get a given input.  But we can be sure that if there is an output such that no reducer gets all the inputs that that output needs, then the algorithm cannot correctly produce that output – it’s just guessing.</a:t>
            </a:r>
          </a:p>
          <a:p>
            <a:endParaRPr lang="en-US" baseline="0" dirty="0" smtClean="0"/>
          </a:p>
          <a:p>
            <a:r>
              <a:rPr lang="en-US" baseline="0" dirty="0" smtClean="0"/>
              <a:t>Click 2: And I also want you to observe that it is the requirement for a mapping schema that makes map-reduce algorithms a special case of parallel algorithms in general.  We can’t just take any parallel algorithm and implement it as a single map-reduce job.</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30</a:t>
            </a:fld>
            <a:endParaRPr lang="en-US"/>
          </a:p>
        </p:txBody>
      </p:sp>
    </p:spTree>
    <p:extLst>
      <p:ext uri="{BB962C8B-B14F-4D97-AF65-F5344CB8AC3E}">
        <p14:creationId xmlns:p14="http://schemas.microsoft.com/office/powerpoint/2010/main" val="8440883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a:t>
            </a:r>
            <a:r>
              <a:rPr lang="en-US" baseline="0" dirty="0" smtClean="0"/>
              <a:t> want to apply the mapping-schema idea to the problem of drug interactions and get a lower bound on replication rate as a function of the reducer size q.  As we shall see, the algorithm we already suggested for the problem is almost as good as is possible.</a:t>
            </a:r>
          </a:p>
          <a:p>
            <a:endParaRPr lang="en-US" baseline="0" dirty="0" smtClean="0"/>
          </a:p>
          <a:p>
            <a:r>
              <a:rPr lang="en-US" baseline="0" dirty="0" smtClean="0"/>
              <a:t>Click 1: We’ll again assume that there are d drugs to compare, and the limit on the reducer size is q.</a:t>
            </a:r>
          </a:p>
          <a:p>
            <a:endParaRPr lang="en-US" baseline="0" dirty="0" smtClean="0"/>
          </a:p>
          <a:p>
            <a:r>
              <a:rPr lang="en-US" baseline="0" dirty="0" smtClean="0"/>
              <a:t>Click 2: First, the critical observation in all lower bound proofs is to put an upper bound on how many outputs a reducer can cover.  In this case, the reducer gets q drug records as inputs.  The only outputs it can cover are the pairs of drugs that it has received.  There are q-choose-2 of these, which I’m going to approximate as q-squared/2.  Technically, the exact number is q times q-1 over 2, but for large q there is negligible difference.</a:t>
            </a:r>
          </a:p>
          <a:p>
            <a:endParaRPr lang="en-US" baseline="0" dirty="0" smtClean="0"/>
          </a:p>
          <a:p>
            <a:r>
              <a:rPr lang="en-US" baseline="0" dirty="0" smtClean="0"/>
              <a:t>Click 3: But among all the reducers, there are d-choose-2 outputs that must be covered.  Again, I’ll approximate the “choose 2” by squaring and dividing by 2, so there are approximately d-squared over 2 outputs to cover somewhere.</a:t>
            </a:r>
          </a:p>
          <a:p>
            <a:endParaRPr lang="en-US" baseline="0" dirty="0" smtClean="0"/>
          </a:p>
          <a:p>
            <a:r>
              <a:rPr lang="en-US" baseline="0" dirty="0" smtClean="0"/>
              <a:t>Click 4: So if we divide the number of outputs (POINT) by the number of outputs one reducer can cover (POINT), we get the minimum number of reducers that must exist.  In this case, that number is d-squared over q-squared (POINT).</a:t>
            </a:r>
          </a:p>
          <a:p>
            <a:endParaRPr lang="en-US" baseline="0" dirty="0" smtClean="0"/>
          </a:p>
          <a:p>
            <a:r>
              <a:rPr lang="en-US" baseline="0" dirty="0" smtClean="0"/>
              <a:t>Click 5: The replication rate is the number of reducers (POINT to d2/q2) times the number of inputs per reducer (POINT to q) divided by the total number of inputs (POINT to d), which gives us r greater than or equal to d/q.  There is our lower bound on replication rate for ANY algorithm that solves the drug-interaction problem.</a:t>
            </a:r>
          </a:p>
          <a:p>
            <a:endParaRPr lang="en-US" baseline="0" dirty="0" smtClean="0"/>
          </a:p>
          <a:p>
            <a:r>
              <a:rPr lang="en-US" baseline="0" dirty="0" smtClean="0"/>
              <a:t>I should confess that I am being a little sloppy here.  I’m assuming that the algorithm has every reducer getting all q of the inputs it is entitled to.  I should do a little more math and consider the possibility that different reducers get different numbers of inputs smaller than q.  However, it doesn’t matter in the end; we still get the same lower bound.</a:t>
            </a:r>
          </a:p>
          <a:p>
            <a:endParaRPr lang="en-US" baseline="0" dirty="0" smtClean="0"/>
          </a:p>
          <a:p>
            <a:r>
              <a:rPr lang="en-US" baseline="0" dirty="0" smtClean="0"/>
              <a:t>Click 6: Notice that the lower bound r &gt;= d/q (DRAW) is half the replication rate that the algorithm we described, using g groups, uses.  If you check back to that discussion, you will find that we had r = g, the number of groups (POINT), and we also determined that q was 2d/g (POINT).  If you turn this equation around, you get g = 2d/g (POINT), or r = 2d/g (DRAW), since r and g are the same (POINT).</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31</a:t>
            </a:fld>
            <a:endParaRPr lang="en-US"/>
          </a:p>
        </p:txBody>
      </p:sp>
    </p:spTree>
    <p:extLst>
      <p:ext uri="{BB962C8B-B14F-4D97-AF65-F5344CB8AC3E}">
        <p14:creationId xmlns:p14="http://schemas.microsoft.com/office/powerpoint/2010/main" val="2467068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 want to start by reviewing</a:t>
            </a:r>
            <a:r>
              <a:rPr lang="en-US" baseline="0" dirty="0" smtClean="0"/>
              <a:t> and introducing some notation for describing important components of a map-reduce job.  We need to distinguish between Map functions, map tasks, and mappers, and the same for “Reduce.”</a:t>
            </a:r>
          </a:p>
          <a:p>
            <a:endParaRPr lang="en-US" baseline="0" dirty="0" smtClean="0"/>
          </a:p>
          <a:p>
            <a:r>
              <a:rPr lang="en-US" baseline="0" dirty="0" smtClean="0"/>
              <a:t>Click 1: Remember, a map-reduce job is defined by a map function and a reduce function.  These are the two pieces of code you have to write to make the job go.   Everything else you do is really setting parameters for </a:t>
            </a:r>
            <a:r>
              <a:rPr lang="en-US" baseline="0" dirty="0" err="1" smtClean="0"/>
              <a:t>Hadoop</a:t>
            </a:r>
            <a:r>
              <a:rPr lang="en-US" baseline="0" dirty="0" smtClean="0"/>
              <a:t> or another system like it.</a:t>
            </a:r>
          </a:p>
          <a:p>
            <a:endParaRPr lang="en-US" baseline="0" dirty="0" smtClean="0"/>
          </a:p>
          <a:p>
            <a:r>
              <a:rPr lang="en-US" baseline="0" dirty="0" smtClean="0"/>
              <a:t>Click 2: A Map Task applies the Map function to each input in a chuck of the input file.</a:t>
            </a:r>
          </a:p>
          <a:p>
            <a:endParaRPr lang="en-US" baseline="0" dirty="0" smtClean="0"/>
          </a:p>
          <a:p>
            <a:r>
              <a:rPr lang="en-US" baseline="0" dirty="0" smtClean="0"/>
              <a:t>Click 3: And a Reduce Task applies the reduce function to each of a collection of key-value-list pairs.  Remember that behind the scenes, key-value pairs are organized by key and the Reduce task is presented with pairs consisting of a key and the list of all the values associated with that key that were generated by the Map tasks.</a:t>
            </a:r>
          </a:p>
          <a:p>
            <a:endParaRPr lang="en-US" baseline="0" dirty="0" smtClean="0"/>
          </a:p>
          <a:p>
            <a:r>
              <a:rPr lang="en-US" baseline="0" dirty="0" smtClean="0"/>
              <a:t>Click 4: When we talk about the computation cost of map-reduce algorithms, we need terminology that is more fine-grained than tasks.  So I’m going to use the term “mapper” to refer to the application of the map function to one input.  A Map Task then consists of many mappers.</a:t>
            </a:r>
          </a:p>
          <a:p>
            <a:endParaRPr lang="en-US" baseline="0" dirty="0" smtClean="0"/>
          </a:p>
          <a:p>
            <a:r>
              <a:rPr lang="en-US" baseline="0" dirty="0" smtClean="0"/>
              <a:t>Click 5: Similarly,  I’ll refer to the application of he Reduce function to a single key and its associated list of values as a “reducer.”  A reduce task then consists of one or more reducers.</a:t>
            </a:r>
          </a:p>
          <a:p>
            <a:endParaRPr lang="en-US" baseline="0" dirty="0" smtClean="0"/>
          </a:p>
          <a:p>
            <a:r>
              <a:rPr lang="en-US" baseline="0" dirty="0" smtClean="0"/>
              <a:t>It is important to observe that it doesn’t matter how the mappers are grouped into Map tasks, nor does it matter how the reducers are grouped into Reduce tasks.  In practice, the system will group mappers according to the physical location of their inputs, and will group reducers into as many Reduce tasks as it uses, based on some random hash function.  The important point is that mappers and reducers are the fundamental units of computation during a map-reduce job.</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5</a:t>
            </a:fld>
            <a:endParaRPr lang="en-US"/>
          </a:p>
        </p:txBody>
      </p:sp>
    </p:spTree>
    <p:extLst>
      <p:ext uri="{BB962C8B-B14F-4D97-AF65-F5344CB8AC3E}">
        <p14:creationId xmlns:p14="http://schemas.microsoft.com/office/powerpoint/2010/main" val="577697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E707532-839C-41A2-9E71-D5288AEAE66A}" type="slidenum">
              <a:rPr lang="en-US" smtClean="0">
                <a:solidFill>
                  <a:prstClr val="black"/>
                </a:solidFill>
              </a:rPr>
              <a:pPr/>
              <a:t>7</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E707532-839C-41A2-9E71-D5288AEAE66A}" type="slidenum">
              <a:rPr lang="en-US" smtClean="0">
                <a:solidFill>
                  <a:prstClr val="black"/>
                </a:solidFill>
              </a:rPr>
              <a:pPr/>
              <a:t>10</a:t>
            </a:fld>
            <a:endParaRPr 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see a problem that comes up when you are not careful about communication cost, I want to talk about a real project in Stanford’s data-mining project course.  The data being used was </a:t>
            </a:r>
            <a:r>
              <a:rPr lang="en-US" baseline="0" dirty="0" err="1" smtClean="0"/>
              <a:t>anonymized</a:t>
            </a:r>
            <a:r>
              <a:rPr lang="en-US" baseline="0" dirty="0" smtClean="0"/>
              <a:t> information about a million patients over 20 years: the medications they were given, and their medical conditions.  The records were preprocessed to keep information about each drug in a separate record.  That record contains the relevant medical history of each patient who took the drug.  The average drug’s record was about a megabyte long.  So it doesn’t look like a really big database.  A few gigabytes of data.  What could go wrong?</a:t>
            </a:r>
          </a:p>
          <a:p>
            <a:endParaRPr lang="en-US" baseline="0" dirty="0" smtClean="0"/>
          </a:p>
          <a:p>
            <a:r>
              <a:rPr lang="en-US" baseline="0" dirty="0" smtClean="0"/>
              <a:t>Click 1: The goal is to find drug interactions.  So for example, you could calculate the fraction of people taking drug A who subsequently got a heart attack, and the same for drug B.  Then, look at the intersection of the two sets of patients, and see if they were significantly more likely to get a heart attack.</a:t>
            </a:r>
          </a:p>
          <a:p>
            <a:endParaRPr lang="en-US" baseline="0" dirty="0" smtClean="0"/>
          </a:p>
          <a:p>
            <a:r>
              <a:rPr lang="en-US" baseline="0" dirty="0" smtClean="0"/>
              <a:t>Click 2: So we need to look at each pair of drugs and do a statistical analysis of their two records.  There are 4.5 million pairs of drugs in this study, so that is a lot of computation.  But as we shall see, if we are not careful, the communication cost is so high that it makes it impossible to do the study using map-reduce.</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11</a:t>
            </a:fld>
            <a:endParaRPr lang="en-US"/>
          </a:p>
        </p:txBody>
      </p:sp>
    </p:spTree>
    <p:extLst>
      <p:ext uri="{BB962C8B-B14F-4D97-AF65-F5344CB8AC3E}">
        <p14:creationId xmlns:p14="http://schemas.microsoft.com/office/powerpoint/2010/main" val="9107229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what in a sense is the obvious way</a:t>
            </a:r>
            <a:r>
              <a:rPr lang="en-US" baseline="0" dirty="0" smtClean="0"/>
              <a:t> to do the comparisons using map-reduce.</a:t>
            </a:r>
          </a:p>
          <a:p>
            <a:endParaRPr lang="en-US" baseline="0" dirty="0" smtClean="0"/>
          </a:p>
          <a:p>
            <a:r>
              <a:rPr lang="en-US" baseline="0" dirty="0" smtClean="0"/>
              <a:t>Click 1: We’ll have a key for each pair of drugs </a:t>
            </a:r>
            <a:r>
              <a:rPr lang="en-US" baseline="0" dirty="0" err="1" smtClean="0"/>
              <a:t>i</a:t>
            </a:r>
            <a:r>
              <a:rPr lang="en-US" baseline="0" dirty="0" smtClean="0"/>
              <a:t> and j. You can think of the set as a sorted list – it’s the same thing, really.</a:t>
            </a:r>
          </a:p>
          <a:p>
            <a:endParaRPr lang="en-US" baseline="0" dirty="0" smtClean="0"/>
          </a:p>
          <a:p>
            <a:r>
              <a:rPr lang="en-US" baseline="0" dirty="0" smtClean="0"/>
              <a:t>Click 2: The value will be the megabyte-long record for one of these two drugs.</a:t>
            </a:r>
          </a:p>
          <a:p>
            <a:endParaRPr lang="en-US" baseline="0" dirty="0" smtClean="0"/>
          </a:p>
          <a:p>
            <a:r>
              <a:rPr lang="en-US" baseline="0" dirty="0" smtClean="0"/>
              <a:t>Click 3: So what does the mapper do.  Say given drug </a:t>
            </a:r>
            <a:r>
              <a:rPr lang="en-US" baseline="0" dirty="0" err="1" smtClean="0"/>
              <a:t>i</a:t>
            </a:r>
            <a:r>
              <a:rPr lang="en-US" baseline="0" dirty="0" smtClean="0"/>
              <a:t> and its record.  The mapper needs to generate 2999 key-value pairs, one for each other drug j.  The key-value pair for j has the key {</a:t>
            </a:r>
            <a:r>
              <a:rPr lang="en-US" baseline="0" dirty="0" err="1" smtClean="0"/>
              <a:t>i,j</a:t>
            </a:r>
            <a:r>
              <a:rPr lang="en-US" baseline="0" dirty="0" smtClean="0"/>
              <a:t>} (POINT), and the value is the record for </a:t>
            </a:r>
            <a:r>
              <a:rPr lang="en-US" baseline="0" dirty="0" err="1" smtClean="0"/>
              <a:t>i</a:t>
            </a:r>
            <a:r>
              <a:rPr lang="en-US" baseline="0" dirty="0" smtClean="0"/>
              <a:t> (POINT).  Note that the mapper doesn’t know the record for j; it only sees </a:t>
            </a:r>
            <a:r>
              <a:rPr lang="en-US" baseline="0" dirty="0" err="1" smtClean="0"/>
              <a:t>i</a:t>
            </a:r>
            <a:r>
              <a:rPr lang="en-US" baseline="0" dirty="0" smtClean="0"/>
              <a:t> and its record.</a:t>
            </a:r>
          </a:p>
          <a:p>
            <a:endParaRPr lang="en-US" baseline="0" dirty="0" smtClean="0"/>
          </a:p>
          <a:p>
            <a:r>
              <a:rPr lang="en-US" baseline="0" dirty="0" smtClean="0"/>
              <a:t>Click 4: And what does a reducer get.  Say the reducer is the one for key {</a:t>
            </a:r>
            <a:r>
              <a:rPr lang="en-US" baseline="0" dirty="0" err="1" smtClean="0"/>
              <a:t>i,j</a:t>
            </a:r>
            <a:r>
              <a:rPr lang="en-US" baseline="0" dirty="0" smtClean="0"/>
              <a:t>}.  This reducer is going to get two key-value pairs, one from the mapper for </a:t>
            </a:r>
            <a:r>
              <a:rPr lang="en-US" baseline="0" dirty="0" err="1" smtClean="0"/>
              <a:t>i</a:t>
            </a:r>
            <a:r>
              <a:rPr lang="en-US" baseline="0" dirty="0" smtClean="0"/>
              <a:t> and the other from the mapper for j.  Formally, the input to the reducer is its key {</a:t>
            </a:r>
            <a:r>
              <a:rPr lang="en-US" baseline="0" dirty="0" err="1" smtClean="0"/>
              <a:t>i,j</a:t>
            </a:r>
            <a:r>
              <a:rPr lang="en-US" baseline="0" dirty="0" smtClean="0"/>
              <a:t>} (POINT) and the list of the two values associated with this key – the records for </a:t>
            </a:r>
            <a:r>
              <a:rPr lang="en-US" baseline="0" dirty="0" err="1" smtClean="0"/>
              <a:t>i</a:t>
            </a:r>
            <a:r>
              <a:rPr lang="en-US" baseline="0" dirty="0" smtClean="0"/>
              <a:t> and j (POINT).</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12</a:t>
            </a:fld>
            <a:endParaRPr lang="en-US"/>
          </a:p>
        </p:txBody>
      </p:sp>
    </p:spTree>
    <p:extLst>
      <p:ext uri="{BB962C8B-B14F-4D97-AF65-F5344CB8AC3E}">
        <p14:creationId xmlns:p14="http://schemas.microsoft.com/office/powerpoint/2010/main" val="2957636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 look at a baby example, to see the idea.  In this example there are three drugs, rather than 3000.  There will be three mappers, one for each of the three drugs.  There are also three reducers, one for each of the pairs</a:t>
            </a:r>
            <a:r>
              <a:rPr lang="en-US" baseline="0" dirty="0" smtClean="0"/>
              <a:t> of drugs.  It is a coincidence that the number of mappers and reducers is the same.  In the real problem, there were 3000 mappers and 4.5 million reducers, and for any number of drugs greater than 3 there will be more reducers than mappers.</a:t>
            </a:r>
            <a:endParaRPr lang="en-US" dirty="0" smtClean="0"/>
          </a:p>
          <a:p>
            <a:endParaRPr lang="en-US" dirty="0" smtClean="0"/>
          </a:p>
          <a:p>
            <a:r>
              <a:rPr lang="en-US" dirty="0" smtClean="0"/>
              <a:t>Click 1: The mapper for drug 1 produces a key-value pair, where the key is the set {1,2},</a:t>
            </a:r>
            <a:r>
              <a:rPr lang="en-US" baseline="0" dirty="0" smtClean="0"/>
              <a:t> and the value is the megabyte or so of the data about the patients taking that drug.</a:t>
            </a:r>
          </a:p>
          <a:p>
            <a:endParaRPr lang="en-US" baseline="0" dirty="0" smtClean="0"/>
          </a:p>
          <a:p>
            <a:r>
              <a:rPr lang="en-US" baseline="0" dirty="0" smtClean="0"/>
              <a:t>Click 2: The mapper for drug 1 also produces another key-value pair.  The value is the same – the record for drug 1.  But the key is different.  Here it is the set {1,3}.  In general, the mapper for drug 1 will produce a much larger number of key-value pairs. The number of key-value pairs is one less than the number of drugs.  Each key-value pair has a key that is the set containing 1 and one of the other drug numbers.  The value is always the same – the record for drug 1.</a:t>
            </a:r>
          </a:p>
          <a:p>
            <a:endParaRPr lang="en-US" baseline="0" dirty="0" smtClean="0"/>
          </a:p>
          <a:p>
            <a:r>
              <a:rPr lang="en-US" baseline="0" dirty="0" smtClean="0"/>
              <a:t>Click 3: And the other two mappers do essentially the same thing, but with their drug number and with the record for that drug.</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13</a:t>
            </a:fld>
            <a:endParaRPr lang="en-US"/>
          </a:p>
        </p:txBody>
      </p:sp>
    </p:spTree>
    <p:extLst>
      <p:ext uri="{BB962C8B-B14F-4D97-AF65-F5344CB8AC3E}">
        <p14:creationId xmlns:p14="http://schemas.microsoft.com/office/powerpoint/2010/main" val="1847457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these six key-value pairs are generated by the mappers, they are sent to the</a:t>
            </a:r>
            <a:r>
              <a:rPr lang="en-US" baseline="0" dirty="0" smtClean="0"/>
              <a:t> reducer for their key.</a:t>
            </a:r>
          </a:p>
          <a:p>
            <a:endParaRPr lang="en-US" baseline="0" dirty="0" smtClean="0"/>
          </a:p>
          <a:p>
            <a:r>
              <a:rPr lang="en-US" baseline="0" dirty="0" smtClean="0"/>
              <a:t>Click 1: (just let it happen)  And once they arrive at the reducer, they are combined into a key and its list of values. (go to next slide)</a:t>
            </a:r>
            <a:endParaRPr lang="en-US" dirty="0"/>
          </a:p>
        </p:txBody>
      </p:sp>
      <p:sp>
        <p:nvSpPr>
          <p:cNvPr id="4" name="Slide Number Placeholder 3"/>
          <p:cNvSpPr>
            <a:spLocks noGrp="1"/>
          </p:cNvSpPr>
          <p:nvPr>
            <p:ph type="sldNum" sz="quarter" idx="10"/>
          </p:nvPr>
        </p:nvSpPr>
        <p:spPr/>
        <p:txBody>
          <a:bodyPr/>
          <a:lstStyle/>
          <a:p>
            <a:fld id="{EE707532-839C-41A2-9E71-D5288AEAE66A}" type="slidenum">
              <a:rPr lang="en-US" smtClean="0"/>
              <a:pPr/>
              <a:t>14</a:t>
            </a:fld>
            <a:endParaRPr lang="en-US"/>
          </a:p>
        </p:txBody>
      </p:sp>
    </p:spTree>
    <p:extLst>
      <p:ext uri="{BB962C8B-B14F-4D97-AF65-F5344CB8AC3E}">
        <p14:creationId xmlns:p14="http://schemas.microsoft.com/office/powerpoint/2010/main" val="4144289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5400" b="1"/>
            </a:lvl1pPr>
            <a:extLst/>
          </a:lstStyle>
          <a:p>
            <a:r>
              <a:rPr kumimoji="0" lang="en-US" dirty="0" smtClean="0"/>
              <a:t>Click to edit Master title style</a:t>
            </a:r>
            <a:endParaRPr kumimoji="0" lang="en-US" dirty="0"/>
          </a:p>
        </p:txBody>
      </p:sp>
      <p:sp>
        <p:nvSpPr>
          <p:cNvPr id="3" name="Subtitle 2"/>
          <p:cNvSpPr>
            <a:spLocks noGrp="1"/>
          </p:cNvSpPr>
          <p:nvPr>
            <p:ph type="subTitle" idx="1"/>
          </p:nvPr>
        </p:nvSpPr>
        <p:spPr>
          <a:xfrm>
            <a:off x="685800" y="5257800"/>
            <a:ext cx="8077200" cy="1295400"/>
          </a:xfrm>
        </p:spPr>
        <p:txBody>
          <a:bodyPr lIns="118872" tIns="0" rIns="45720" bIns="0" anchor="t">
            <a:normAutofit/>
          </a:bodyPr>
          <a:lstStyle>
            <a:lvl1pPr marL="0" indent="0" algn="l">
              <a:buNone/>
              <a:defRPr sz="3200" b="1">
                <a:solidFill>
                  <a:srgbClr val="FFFFFF"/>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479C7330-4CE8-48F7-9D58-15F746E13FB9}" type="datetime1">
              <a:rPr lang="en-US" smtClean="0"/>
              <a:t>4/10/2014</a:t>
            </a:fld>
            <a:endParaRPr lang="en-US"/>
          </a:p>
        </p:txBody>
      </p:sp>
      <p:sp>
        <p:nvSpPr>
          <p:cNvPr id="5" name="Footer Placeholder 4"/>
          <p:cNvSpPr>
            <a:spLocks noGrp="1"/>
          </p:cNvSpPr>
          <p:nvPr>
            <p:ph type="ftr" sz="quarter" idx="11"/>
          </p:nvPr>
        </p:nvSpPr>
        <p:spPr/>
        <p:txBody>
          <a:bodyPr/>
          <a:lstStyle/>
          <a:p>
            <a:r>
              <a:rPr lang="en-US" smtClean="0"/>
              <a:t>Mining of Massive Datasets. Leskovec, Rajaraman and Ullman. Stanford University</a:t>
            </a:r>
            <a:endParaRPr lang="en-US" dirty="0"/>
          </a:p>
        </p:txBody>
      </p:sp>
      <p:sp>
        <p:nvSpPr>
          <p:cNvPr id="6" name="Slide Number Placeholder 5"/>
          <p:cNvSpPr>
            <a:spLocks noGrp="1"/>
          </p:cNvSpPr>
          <p:nvPr>
            <p:ph type="sldNum" sz="quarter" idx="12"/>
          </p:nvPr>
        </p:nvSpPr>
        <p:spPr/>
        <p:txBody>
          <a:bodyPr/>
          <a:lstStyle/>
          <a:p>
            <a:fld id="{19B12225-5612-419B-A8D5-4B8EEE4C217E}"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4F9DA65-BB84-49AE-865D-17FA935BCB90}" type="datetime1">
              <a:rPr lang="en-US" smtClean="0"/>
              <a:t>4/10/2014</a:t>
            </a:fld>
            <a:endParaRPr lang="en-US"/>
          </a:p>
        </p:txBody>
      </p:sp>
      <p:sp>
        <p:nvSpPr>
          <p:cNvPr id="5" name="Footer Placeholder 4"/>
          <p:cNvSpPr>
            <a:spLocks noGrp="1"/>
          </p:cNvSpPr>
          <p:nvPr>
            <p:ph type="ftr" sz="quarter" idx="11"/>
          </p:nvPr>
        </p:nvSpPr>
        <p:spPr/>
        <p:txBody>
          <a:bodyPr/>
          <a:lstStyle/>
          <a:p>
            <a:r>
              <a:rPr lang="en-US" smtClean="0"/>
              <a:t>Mining of Massive Datasets. Leskovec, Rajaraman and Ullman. Stanford University</a:t>
            </a:r>
            <a:endParaRPr lang="en-US"/>
          </a:p>
        </p:txBody>
      </p:sp>
      <p:sp>
        <p:nvSpPr>
          <p:cNvPr id="6" name="Slide Number Placeholder 5"/>
          <p:cNvSpPr>
            <a:spLocks noGrp="1"/>
          </p:cNvSpPr>
          <p:nvPr>
            <p:ph type="sldNum" sz="quarter" idx="12"/>
          </p:nvPr>
        </p:nvSpPr>
        <p:spPr/>
        <p:txBody>
          <a:bodyPr/>
          <a:lstStyle/>
          <a:p>
            <a:fld id="{19B12225-5612-419B-A8D5-4B8EEE4C217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66E137-08FA-4CDA-8725-3545AA5F9FAC}" type="datetime1">
              <a:rPr lang="en-US" smtClean="0"/>
              <a:t>4/10/2014</a:t>
            </a:fld>
            <a:endParaRPr lang="en-US"/>
          </a:p>
        </p:txBody>
      </p:sp>
      <p:sp>
        <p:nvSpPr>
          <p:cNvPr id="5" name="Footer Placeholder 4"/>
          <p:cNvSpPr>
            <a:spLocks noGrp="1"/>
          </p:cNvSpPr>
          <p:nvPr>
            <p:ph type="ftr" sz="quarter" idx="11"/>
          </p:nvPr>
        </p:nvSpPr>
        <p:spPr>
          <a:xfrm>
            <a:off x="2640597" y="6377459"/>
            <a:ext cx="3836404" cy="365125"/>
          </a:xfrm>
        </p:spPr>
        <p:txBody>
          <a:bodyPr/>
          <a:lstStyle/>
          <a:p>
            <a:r>
              <a:rPr lang="en-US" smtClean="0"/>
              <a:t>Mining of Massive Datasets. Leskovec, Rajaraman and Ullman. Stanford University</a:t>
            </a:r>
            <a:endParaRPr lang="en-US"/>
          </a:p>
        </p:txBody>
      </p:sp>
      <p:sp>
        <p:nvSpPr>
          <p:cNvPr id="6" name="Slide Number Placeholder 5"/>
          <p:cNvSpPr>
            <a:spLocks noGrp="1"/>
          </p:cNvSpPr>
          <p:nvPr>
            <p:ph type="sldNum" sz="quarter" idx="12"/>
          </p:nvPr>
        </p:nvSpPr>
        <p:spPr/>
        <p:txBody>
          <a:bodyPr/>
          <a:lstStyle/>
          <a:p>
            <a:fld id="{19B12225-5612-419B-A8D5-4B8EEE4C217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920" y="273629"/>
            <a:ext cx="8226720" cy="1143480"/>
          </a:xfrm>
        </p:spPr>
        <p:txBody>
          <a:bodyPr tIns="41473" bIns="41473"/>
          <a:lstStyle/>
          <a:p>
            <a:r>
              <a:rPr lang="en-US" smtClean="0"/>
              <a:t>Click to edit Master title style</a:t>
            </a:r>
            <a:endParaRPr lang="en-US"/>
          </a:p>
        </p:txBody>
      </p:sp>
      <p:sp>
        <p:nvSpPr>
          <p:cNvPr id="3" name="Text Placeholder 2"/>
          <p:cNvSpPr>
            <a:spLocks noGrp="1"/>
          </p:cNvSpPr>
          <p:nvPr>
            <p:ph type="body" sz="half" idx="1"/>
          </p:nvPr>
        </p:nvSpPr>
        <p:spPr>
          <a:xfrm>
            <a:off x="457920" y="1604329"/>
            <a:ext cx="4043520" cy="4524955"/>
          </a:xfrm>
        </p:spPr>
        <p:txBody>
          <a:bodyPr rIns="82945" bIns="4147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39680" y="1604329"/>
            <a:ext cx="4044960" cy="4524955"/>
          </a:xfrm>
        </p:spPr>
        <p:txBody>
          <a:bodyPr rIns="82945" bIns="41473"/>
          <a:lstStyle/>
          <a:p>
            <a:endParaRPr lang="en-US"/>
          </a:p>
        </p:txBody>
      </p:sp>
      <p:sp>
        <p:nvSpPr>
          <p:cNvPr id="5" name="Date Placeholder 4"/>
          <p:cNvSpPr>
            <a:spLocks noGrp="1"/>
          </p:cNvSpPr>
          <p:nvPr>
            <p:ph type="dt" idx="10"/>
          </p:nvPr>
        </p:nvSpPr>
        <p:spPr>
          <a:xfrm>
            <a:off x="457920" y="6247376"/>
            <a:ext cx="2126880" cy="472370"/>
          </a:xfrm>
        </p:spPr>
        <p:txBody>
          <a:bodyPr tIns="41473"/>
          <a:lstStyle>
            <a:lvl1pPr>
              <a:defRPr/>
            </a:lvl1pPr>
          </a:lstStyle>
          <a:p>
            <a:fld id="{B54C64C9-F705-476E-B769-508EAD066D70}" type="datetime1">
              <a:rPr lang="en-US" smtClean="0"/>
              <a:t>4/10/2014</a:t>
            </a:fld>
            <a:endParaRPr lang="en-GB"/>
          </a:p>
        </p:txBody>
      </p:sp>
      <p:sp>
        <p:nvSpPr>
          <p:cNvPr id="6" name="Footer Placeholder 5"/>
          <p:cNvSpPr>
            <a:spLocks noGrp="1"/>
          </p:cNvSpPr>
          <p:nvPr>
            <p:ph type="ftr" idx="11"/>
          </p:nvPr>
        </p:nvSpPr>
        <p:spPr>
          <a:xfrm>
            <a:off x="3126240" y="6247376"/>
            <a:ext cx="2897280" cy="472370"/>
          </a:xfrm>
        </p:spPr>
        <p:txBody>
          <a:bodyPr tIns="41473"/>
          <a:lstStyle>
            <a:lvl1pPr>
              <a:defRPr/>
            </a:lvl1pPr>
          </a:lstStyle>
          <a:p>
            <a:r>
              <a:rPr lang="en-US" smtClean="0"/>
              <a:t>Mining of Massive Datasets. Leskovec, Rajaraman and Ullman. Stanford University</a:t>
            </a:r>
            <a:endParaRPr lang="en-GB"/>
          </a:p>
        </p:txBody>
      </p:sp>
      <p:sp>
        <p:nvSpPr>
          <p:cNvPr id="7" name="Slide Number Placeholder 6"/>
          <p:cNvSpPr>
            <a:spLocks noGrp="1"/>
          </p:cNvSpPr>
          <p:nvPr>
            <p:ph type="sldNum" idx="12"/>
          </p:nvPr>
        </p:nvSpPr>
        <p:spPr>
          <a:xfrm>
            <a:off x="6554880" y="6247376"/>
            <a:ext cx="2128320" cy="472370"/>
          </a:xfrm>
        </p:spPr>
        <p:txBody>
          <a:bodyPr lIns="82945" tIns="41473" rIns="82945"/>
          <a:lstStyle>
            <a:lvl1pPr>
              <a:defRPr/>
            </a:lvl1pPr>
          </a:lstStyle>
          <a:p>
            <a:fld id="{10066599-523B-4641-9CCC-17D83CD935ED}" type="slidenum">
              <a:rPr lang="en-GB"/>
              <a:pPr/>
              <a:t>‹#›</a:t>
            </a:fld>
            <a:endParaRPr lang="en-GB"/>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5400" b="1"/>
            </a:lvl1pPr>
            <a:extLst/>
          </a:lstStyle>
          <a:p>
            <a:r>
              <a:rPr kumimoji="0" lang="en-US" dirty="0" smtClean="0"/>
              <a:t>Click to edit Master title style</a:t>
            </a:r>
            <a:endParaRPr kumimoji="0" lang="en-US" dirty="0"/>
          </a:p>
        </p:txBody>
      </p:sp>
      <p:sp>
        <p:nvSpPr>
          <p:cNvPr id="3" name="Subtitle 2"/>
          <p:cNvSpPr>
            <a:spLocks noGrp="1"/>
          </p:cNvSpPr>
          <p:nvPr>
            <p:ph type="subTitle" idx="1"/>
          </p:nvPr>
        </p:nvSpPr>
        <p:spPr>
          <a:xfrm>
            <a:off x="685800" y="5257800"/>
            <a:ext cx="8077200" cy="1295400"/>
          </a:xfrm>
        </p:spPr>
        <p:txBody>
          <a:bodyPr lIns="118872" tIns="0" rIns="45720" bIns="0" anchor="t">
            <a:normAutofit/>
          </a:bodyPr>
          <a:lstStyle>
            <a:lvl1pPr marL="0" indent="0" algn="l">
              <a:buNone/>
              <a:defRPr sz="3200" b="1">
                <a:solidFill>
                  <a:srgbClr val="FFFFFF"/>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479C7330-4CE8-48F7-9D58-15F746E13FB9}" type="datetime1">
              <a:rPr lang="en-US" smtClean="0">
                <a:solidFill>
                  <a:prstClr val="white">
                    <a:tint val="95000"/>
                  </a:prstClr>
                </a:solidFill>
              </a:rPr>
              <a:pPr/>
              <a:t>4/10/2014</a:t>
            </a:fld>
            <a:endParaRPr lang="en-US">
              <a:solidFill>
                <a:prstClr val="white">
                  <a:tint val="95000"/>
                </a:prstClr>
              </a:solidFill>
            </a:endParaRPr>
          </a:p>
        </p:txBody>
      </p:sp>
      <p:sp>
        <p:nvSpPr>
          <p:cNvPr id="5" name="Footer Placeholder 4"/>
          <p:cNvSpPr>
            <a:spLocks noGrp="1"/>
          </p:cNvSpPr>
          <p:nvPr>
            <p:ph type="ftr" sz="quarter" idx="11"/>
          </p:nvPr>
        </p:nvSpPr>
        <p:spPr/>
        <p:txBody>
          <a:bodyPr/>
          <a:lstStyle/>
          <a:p>
            <a:r>
              <a:rPr lang="en-US" smtClean="0">
                <a:solidFill>
                  <a:prstClr val="white">
                    <a:tint val="95000"/>
                  </a:prstClr>
                </a:solidFill>
              </a:rPr>
              <a:t>Mining of Massive Datasets. Leskovec, Rajaraman and Ullman. Stanford University</a:t>
            </a:r>
            <a:endParaRPr lang="en-US" dirty="0">
              <a:solidFill>
                <a:prstClr val="white">
                  <a:tint val="95000"/>
                </a:prstClr>
              </a:solidFill>
            </a:endParaRPr>
          </a:p>
        </p:txBody>
      </p:sp>
      <p:sp>
        <p:nvSpPr>
          <p:cNvPr id="6" name="Slide Number Placeholder 5"/>
          <p:cNvSpPr>
            <a:spLocks noGrp="1"/>
          </p:cNvSpPr>
          <p:nvPr>
            <p:ph type="sldNum" sz="quarter" idx="12"/>
          </p:nvPr>
        </p:nvSpPr>
        <p:spPr/>
        <p:txBody>
          <a:bodyPr/>
          <a:lstStyle/>
          <a:p>
            <a:fld id="{19B12225-5612-419B-A8D5-4B8EEE4C217E}" type="slidenum">
              <a:rPr lang="en-US" smtClean="0">
                <a:solidFill>
                  <a:prstClr val="white">
                    <a:tint val="95000"/>
                  </a:prstClr>
                </a:solidFill>
              </a:rPr>
              <a:pPr/>
              <a:t>‹#›</a:t>
            </a:fld>
            <a:endParaRPr lang="en-US">
              <a:solidFill>
                <a:prstClr val="white">
                  <a:tint val="95000"/>
                </a:prstClr>
              </a:solidFill>
            </a:endParaRP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Tree>
    <p:extLst>
      <p:ext uri="{BB962C8B-B14F-4D97-AF65-F5344CB8AC3E}">
        <p14:creationId xmlns:p14="http://schemas.microsoft.com/office/powerpoint/2010/main" val="99228154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686800" cy="987552"/>
          </a:xfrm>
        </p:spPr>
        <p:txBody>
          <a:bodyPr>
            <a:noAutofit/>
          </a:bodyPr>
          <a:lstStyle>
            <a:lvl1pPr>
              <a:defRPr lang="en-US" dirty="0"/>
            </a:lvl1pPr>
            <a:extLst/>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normAutofit/>
          </a:bodyPr>
          <a:lstStyle>
            <a:lvl1pPr>
              <a:defRPr sz="3200"/>
            </a:lvl1pPr>
            <a:lvl2pPr>
              <a:defRPr sz="2800"/>
            </a:lvl2pPr>
            <a:lvl3pPr>
              <a:defRPr sz="2400"/>
            </a:lvl3pPr>
            <a:lvl4pPr>
              <a:defRPr sz="200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6" name="Slide Number Placeholder 5"/>
          <p:cNvSpPr>
            <a:spLocks noGrp="1"/>
          </p:cNvSpPr>
          <p:nvPr>
            <p:ph type="sldNum" sz="quarter" idx="12"/>
          </p:nvPr>
        </p:nvSpPr>
        <p:spPr/>
        <p:txBody>
          <a:bodyPr/>
          <a:lstStyle>
            <a:lvl1pPr>
              <a:defRPr sz="1200" baseline="0"/>
            </a:lvl1pPr>
          </a:lstStyle>
          <a:p>
            <a:fld id="{19B12225-5612-419B-A8D5-4B8EEE4C217E}" type="slidenum">
              <a:rPr lang="en-US" smtClean="0">
                <a:solidFill>
                  <a:prstClr val="black">
                    <a:tint val="95000"/>
                  </a:prstClr>
                </a:solidFill>
              </a:rPr>
              <a:pPr/>
              <a:t>‹#›</a:t>
            </a:fld>
            <a:endParaRPr lang="en-US" dirty="0">
              <a:solidFill>
                <a:prstClr val="black">
                  <a:tint val="95000"/>
                </a:prstClr>
              </a:solidFill>
            </a:endParaRPr>
          </a:p>
        </p:txBody>
      </p:sp>
    </p:spTree>
    <p:extLst>
      <p:ext uri="{BB962C8B-B14F-4D97-AF65-F5344CB8AC3E}">
        <p14:creationId xmlns:p14="http://schemas.microsoft.com/office/powerpoint/2010/main" val="207595587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16F2FC2-BB9B-4501-A64A-1D405DFCD284}" type="datetime1">
              <a:rPr lang="en-US" smtClean="0">
                <a:solidFill>
                  <a:prstClr val="white">
                    <a:tint val="95000"/>
                  </a:prstClr>
                </a:solidFill>
              </a:rPr>
              <a:pPr/>
              <a:t>4/10/2014</a:t>
            </a:fld>
            <a:endParaRPr lang="en-US">
              <a:solidFill>
                <a:prstClr val="white">
                  <a:tint val="95000"/>
                </a:prstClr>
              </a:solidFill>
            </a:endParaRPr>
          </a:p>
        </p:txBody>
      </p:sp>
      <p:sp>
        <p:nvSpPr>
          <p:cNvPr id="5" name="Footer Placeholder 4"/>
          <p:cNvSpPr>
            <a:spLocks noGrp="1"/>
          </p:cNvSpPr>
          <p:nvPr>
            <p:ph type="ftr" sz="quarter" idx="11"/>
          </p:nvPr>
        </p:nvSpPr>
        <p:spPr/>
        <p:txBody>
          <a:bodyPr/>
          <a:lstStyle/>
          <a:p>
            <a:r>
              <a:rPr lang="en-US" smtClean="0">
                <a:solidFill>
                  <a:prstClr val="white">
                    <a:tint val="95000"/>
                  </a:prstClr>
                </a:solidFill>
              </a:rPr>
              <a:t>Mining of Massive Datasets. Leskovec, Rajaraman and Ullman. Stanford University</a:t>
            </a:r>
            <a:endParaRPr lang="en-US">
              <a:solidFill>
                <a:prstClr val="white">
                  <a:tint val="95000"/>
                </a:prstClr>
              </a:solidFill>
            </a:endParaRPr>
          </a:p>
        </p:txBody>
      </p:sp>
      <p:sp>
        <p:nvSpPr>
          <p:cNvPr id="6" name="Slide Number Placeholder 5"/>
          <p:cNvSpPr>
            <a:spLocks noGrp="1"/>
          </p:cNvSpPr>
          <p:nvPr>
            <p:ph type="sldNum" sz="quarter" idx="12"/>
          </p:nvPr>
        </p:nvSpPr>
        <p:spPr/>
        <p:txBody>
          <a:bodyPr/>
          <a:lstStyle/>
          <a:p>
            <a:fld id="{19B12225-5612-419B-A8D5-4B8EEE4C217E}" type="slidenum">
              <a:rPr lang="en-US" smtClean="0">
                <a:solidFill>
                  <a:prstClr val="white">
                    <a:tint val="95000"/>
                  </a:prstClr>
                </a:solidFill>
              </a:rPr>
              <a:pPr/>
              <a:t>‹#›</a:t>
            </a:fld>
            <a:endParaRPr lang="en-US">
              <a:solidFill>
                <a:prstClr val="white">
                  <a:tint val="95000"/>
                </a:prstClr>
              </a:solidFill>
            </a:endParaRPr>
          </a:p>
        </p:txBody>
      </p:sp>
    </p:spTree>
    <p:extLst>
      <p:ext uri="{BB962C8B-B14F-4D97-AF65-F5344CB8AC3E}">
        <p14:creationId xmlns:p14="http://schemas.microsoft.com/office/powerpoint/2010/main" val="85475122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295400"/>
            <a:ext cx="4038600" cy="5257800"/>
          </a:xfrm>
        </p:spPr>
        <p:txBody>
          <a:bodyPr lIns="91440">
            <a:normAutofit/>
          </a:bodyPr>
          <a:lstStyle>
            <a:lvl1pPr>
              <a:defRPr sz="3200"/>
            </a:lvl1pPr>
            <a:lvl2pPr>
              <a:defRPr sz="2800"/>
            </a:lvl2pPr>
            <a:lvl3pPr>
              <a:defRPr sz="2400"/>
            </a:lvl3pPr>
            <a:lvl4pPr>
              <a:defRPr sz="2000"/>
            </a:lvl4pPr>
            <a:lvl5pPr>
              <a:defRPr sz="2000"/>
            </a:lvl5pPr>
            <a:lvl6pPr>
              <a:defRPr sz="1800"/>
            </a:lvl6pPr>
            <a:lvl7pPr>
              <a:defRPr sz="1800"/>
            </a:lvl7pPr>
            <a:lvl8pPr>
              <a:defRPr sz="1800"/>
            </a:lvl8pPr>
            <a:lvl9pPr>
              <a:defRPr sz="1800"/>
            </a:lvl9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Content Placeholder 3"/>
          <p:cNvSpPr>
            <a:spLocks noGrp="1"/>
          </p:cNvSpPr>
          <p:nvPr>
            <p:ph sz="half" idx="2"/>
          </p:nvPr>
        </p:nvSpPr>
        <p:spPr>
          <a:xfrm>
            <a:off x="4648200" y="1295400"/>
            <a:ext cx="4038600" cy="5257800"/>
          </a:xfrm>
        </p:spPr>
        <p:txBody>
          <a:bodyPr>
            <a:normAutofit/>
          </a:bodyPr>
          <a:lstStyle>
            <a:lvl1pPr>
              <a:defRPr sz="3200"/>
            </a:lvl1pPr>
            <a:lvl2pPr>
              <a:defRPr sz="2800"/>
            </a:lvl2pPr>
            <a:lvl3pPr>
              <a:defRPr sz="2400"/>
            </a:lvl3pPr>
            <a:lvl4pPr>
              <a:defRPr sz="2000"/>
            </a:lvl4pPr>
            <a:lvl5pPr>
              <a:defRPr sz="20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40863B-248B-44EE-B105-5B695F0FC236}" type="datetime1">
              <a:rPr lang="en-US" smtClean="0">
                <a:solidFill>
                  <a:prstClr val="black">
                    <a:tint val="95000"/>
                  </a:prstClr>
                </a:solidFill>
              </a:rPr>
              <a:pPr/>
              <a:t>4/10/2014</a:t>
            </a:fld>
            <a:endParaRPr lang="en-US">
              <a:solidFill>
                <a:prstClr val="black">
                  <a:tint val="9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95000"/>
                  </a:prstClr>
                </a:solidFill>
              </a:rPr>
              <a:t>Mining of Massive Datasets. Leskovec, Rajaraman and Ullman. Stanford University</a:t>
            </a:r>
            <a:endParaRPr lang="en-US">
              <a:solidFill>
                <a:prstClr val="black">
                  <a:tint val="95000"/>
                </a:prstClr>
              </a:solidFill>
            </a:endParaRPr>
          </a:p>
        </p:txBody>
      </p:sp>
      <p:sp>
        <p:nvSpPr>
          <p:cNvPr id="7" name="Slide Number Placeholder 6"/>
          <p:cNvSpPr>
            <a:spLocks noGrp="1"/>
          </p:cNvSpPr>
          <p:nvPr>
            <p:ph type="sldNum" sz="quarter" idx="12"/>
          </p:nvPr>
        </p:nvSpPr>
        <p:spPr/>
        <p:txBody>
          <a:bodyPr/>
          <a:lstStyle/>
          <a:p>
            <a:fld id="{19B12225-5612-419B-A8D5-4B8EEE4C217E}"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376985122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0CF02E7-FC57-4F06-96DC-6D61D3B11F6E}" type="datetime1">
              <a:rPr lang="en-US" smtClean="0">
                <a:solidFill>
                  <a:prstClr val="black">
                    <a:tint val="95000"/>
                  </a:prstClr>
                </a:solidFill>
              </a:rPr>
              <a:pPr/>
              <a:t>4/10/2014</a:t>
            </a:fld>
            <a:endParaRPr lang="en-US">
              <a:solidFill>
                <a:prstClr val="black">
                  <a:tint val="9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95000"/>
                  </a:prstClr>
                </a:solidFill>
              </a:rPr>
              <a:t>Mining of Massive Datasets. Leskovec, Rajaraman and Ullman. Stanford University</a:t>
            </a:r>
            <a:endParaRPr lang="en-US">
              <a:solidFill>
                <a:prstClr val="black">
                  <a:tint val="95000"/>
                </a:prstClr>
              </a:solidFill>
            </a:endParaRPr>
          </a:p>
        </p:txBody>
      </p:sp>
      <p:sp>
        <p:nvSpPr>
          <p:cNvPr id="9" name="Slide Number Placeholder 8"/>
          <p:cNvSpPr>
            <a:spLocks noGrp="1"/>
          </p:cNvSpPr>
          <p:nvPr>
            <p:ph type="sldNum" sz="quarter" idx="12"/>
          </p:nvPr>
        </p:nvSpPr>
        <p:spPr/>
        <p:txBody>
          <a:bodyPr/>
          <a:lstStyle/>
          <a:p>
            <a:fld id="{19B12225-5612-419B-A8D5-4B8EEE4C217E}"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304831322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21CBE1-4CBA-44C9-838C-77ADBAC1F8A2}" type="datetime1">
              <a:rPr lang="en-US" smtClean="0">
                <a:solidFill>
                  <a:prstClr val="black">
                    <a:tint val="95000"/>
                  </a:prstClr>
                </a:solidFill>
              </a:rPr>
              <a:pPr/>
              <a:t>4/10/2014</a:t>
            </a:fld>
            <a:endParaRPr lang="en-US">
              <a:solidFill>
                <a:prstClr val="black">
                  <a:tint val="9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95000"/>
                  </a:prstClr>
                </a:solidFill>
              </a:rPr>
              <a:t>Mining of Massive Datasets. Leskovec, Rajaraman and Ullman. Stanford University</a:t>
            </a:r>
            <a:endParaRPr lang="en-US">
              <a:solidFill>
                <a:prstClr val="black">
                  <a:tint val="95000"/>
                </a:prstClr>
              </a:solidFill>
            </a:endParaRPr>
          </a:p>
        </p:txBody>
      </p:sp>
      <p:sp>
        <p:nvSpPr>
          <p:cNvPr id="5" name="Slide Number Placeholder 4"/>
          <p:cNvSpPr>
            <a:spLocks noGrp="1"/>
          </p:cNvSpPr>
          <p:nvPr>
            <p:ph type="sldNum" sz="quarter" idx="12"/>
          </p:nvPr>
        </p:nvSpPr>
        <p:spPr/>
        <p:txBody>
          <a:bodyPr/>
          <a:lstStyle/>
          <a:p>
            <a:fld id="{19B12225-5612-419B-A8D5-4B8EEE4C217E}"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46420383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CE81B-E021-4957-93E3-79B1FDE179A2}" type="datetime1">
              <a:rPr lang="en-US" smtClean="0">
                <a:solidFill>
                  <a:prstClr val="black">
                    <a:tint val="95000"/>
                  </a:prstClr>
                </a:solidFill>
              </a:rPr>
              <a:pPr/>
              <a:t>4/10/2014</a:t>
            </a:fld>
            <a:endParaRPr lang="en-US">
              <a:solidFill>
                <a:prstClr val="black">
                  <a:tint val="9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95000"/>
                  </a:prstClr>
                </a:solidFill>
              </a:rPr>
              <a:t>Mining of Massive Datasets. Leskovec, Rajaraman and Ullman. Stanford University</a:t>
            </a:r>
            <a:endParaRPr lang="en-US">
              <a:solidFill>
                <a:prstClr val="black">
                  <a:tint val="95000"/>
                </a:prstClr>
              </a:solidFill>
            </a:endParaRPr>
          </a:p>
        </p:txBody>
      </p:sp>
      <p:sp>
        <p:nvSpPr>
          <p:cNvPr id="4" name="Slide Number Placeholder 3"/>
          <p:cNvSpPr>
            <a:spLocks noGrp="1"/>
          </p:cNvSpPr>
          <p:nvPr>
            <p:ph type="sldNum" sz="quarter" idx="12"/>
          </p:nvPr>
        </p:nvSpPr>
        <p:spPr/>
        <p:txBody>
          <a:bodyPr/>
          <a:lstStyle/>
          <a:p>
            <a:fld id="{19B12225-5612-419B-A8D5-4B8EEE4C217E}"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244441740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686800" cy="987552"/>
          </a:xfrm>
        </p:spPr>
        <p:txBody>
          <a:bodyPr>
            <a:noAutofit/>
          </a:bodyPr>
          <a:lstStyle>
            <a:lvl1pPr>
              <a:defRPr lang="en-US" dirty="0"/>
            </a:lvl1pPr>
            <a:extLst/>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normAutofit/>
          </a:bodyPr>
          <a:lstStyle>
            <a:lvl1pPr>
              <a:defRPr sz="3200"/>
            </a:lvl1pPr>
            <a:lvl2pPr>
              <a:defRPr sz="2800"/>
            </a:lvl2pPr>
            <a:lvl3pPr>
              <a:defRPr sz="2400"/>
            </a:lvl3pPr>
            <a:lvl4pPr>
              <a:defRPr sz="200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6" name="Slide Number Placeholder 5"/>
          <p:cNvSpPr>
            <a:spLocks noGrp="1"/>
          </p:cNvSpPr>
          <p:nvPr>
            <p:ph type="sldNum" sz="quarter" idx="12"/>
          </p:nvPr>
        </p:nvSpPr>
        <p:spPr/>
        <p:txBody>
          <a:bodyPr/>
          <a:lstStyle>
            <a:lvl1pPr>
              <a:defRPr sz="1200" baseline="0"/>
            </a:lvl1pPr>
          </a:lstStyle>
          <a:p>
            <a:fld id="{19B12225-5612-419B-A8D5-4B8EEE4C217E}"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947EA96-B7F4-4F79-A79B-FBC8F44320DC}" type="datetime1">
              <a:rPr lang="en-US" smtClean="0">
                <a:solidFill>
                  <a:prstClr val="black">
                    <a:tint val="95000"/>
                  </a:prstClr>
                </a:solidFill>
              </a:rPr>
              <a:pPr/>
              <a:t>4/10/2014</a:t>
            </a:fld>
            <a:endParaRPr lang="en-US">
              <a:solidFill>
                <a:prstClr val="black">
                  <a:tint val="9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95000"/>
                  </a:prstClr>
                </a:solidFill>
              </a:rPr>
              <a:t>Mining of Massive Datasets. Leskovec, Rajaraman and Ullman. Stanford University</a:t>
            </a:r>
            <a:endParaRPr lang="en-US">
              <a:solidFill>
                <a:prstClr val="black">
                  <a:tint val="95000"/>
                </a:prstClr>
              </a:solidFill>
            </a:endParaRPr>
          </a:p>
        </p:txBody>
      </p:sp>
      <p:sp>
        <p:nvSpPr>
          <p:cNvPr id="7" name="Slide Number Placeholder 6"/>
          <p:cNvSpPr>
            <a:spLocks noGrp="1"/>
          </p:cNvSpPr>
          <p:nvPr>
            <p:ph type="sldNum" sz="quarter" idx="12"/>
          </p:nvPr>
        </p:nvSpPr>
        <p:spPr/>
        <p:txBody>
          <a:bodyPr/>
          <a:lstStyle/>
          <a:p>
            <a:fld id="{19B12225-5612-419B-A8D5-4B8EEE4C217E}" type="slidenum">
              <a:rPr lang="en-US" smtClean="0">
                <a:solidFill>
                  <a:prstClr val="black">
                    <a:tint val="95000"/>
                  </a:prstClr>
                </a:solidFill>
              </a:rPr>
              <a:pPr/>
              <a:t>‹#›</a:t>
            </a:fld>
            <a:endParaRPr lang="en-US">
              <a:solidFill>
                <a:prstClr val="black">
                  <a:tint val="95000"/>
                </a:prstClr>
              </a:solidFill>
            </a:endParaRP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Tree>
    <p:extLst>
      <p:ext uri="{BB962C8B-B14F-4D97-AF65-F5344CB8AC3E}">
        <p14:creationId xmlns:p14="http://schemas.microsoft.com/office/powerpoint/2010/main" val="3412176760"/>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647A801F-1A2D-4373-93F5-E8FD50FE0F8E}" type="datetime1">
              <a:rPr lang="en-US" smtClean="0">
                <a:solidFill>
                  <a:prstClr val="black">
                    <a:tint val="95000"/>
                  </a:prstClr>
                </a:solidFill>
              </a:rPr>
              <a:pPr/>
              <a:t>4/10/2014</a:t>
            </a:fld>
            <a:endParaRPr lang="en-US">
              <a:solidFill>
                <a:prstClr val="black">
                  <a:tint val="95000"/>
                </a:prstClr>
              </a:solidFill>
            </a:endParaRP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en-US" smtClean="0">
                <a:solidFill>
                  <a:prstClr val="white">
                    <a:shade val="50000"/>
                  </a:prstClr>
                </a:solidFill>
              </a:rPr>
              <a:t>Mining of Massive Datasets. Leskovec, Rajaraman and Ullman. Stanford University</a:t>
            </a:r>
            <a:endParaRPr lang="en-US">
              <a:solidFill>
                <a:prstClr val="white">
                  <a:shade val="50000"/>
                </a:prstClr>
              </a:solidFill>
            </a:endParaRPr>
          </a:p>
        </p:txBody>
      </p:sp>
      <p:sp>
        <p:nvSpPr>
          <p:cNvPr id="7" name="Slide Number Placeholder 6"/>
          <p:cNvSpPr>
            <a:spLocks noGrp="1"/>
          </p:cNvSpPr>
          <p:nvPr>
            <p:ph type="sldNum" sz="quarter" idx="12"/>
          </p:nvPr>
        </p:nvSpPr>
        <p:spPr>
          <a:xfrm>
            <a:off x="8339328" y="1170432"/>
            <a:ext cx="733864" cy="201168"/>
          </a:xfrm>
        </p:spPr>
        <p:txBody>
          <a:bodyPr/>
          <a:lstStyle/>
          <a:p>
            <a:fld id="{19B12225-5612-419B-A8D5-4B8EEE4C217E}"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340559716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4F9DA65-BB84-49AE-865D-17FA935BCB90}" type="datetime1">
              <a:rPr lang="en-US" smtClean="0">
                <a:solidFill>
                  <a:prstClr val="black">
                    <a:tint val="95000"/>
                  </a:prstClr>
                </a:solidFill>
              </a:rPr>
              <a:pPr/>
              <a:t>4/10/2014</a:t>
            </a:fld>
            <a:endParaRPr lang="en-US">
              <a:solidFill>
                <a:prstClr val="black">
                  <a:tint val="9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95000"/>
                  </a:prstClr>
                </a:solidFill>
              </a:rPr>
              <a:t>Mining of Massive Datasets. Leskovec, Rajaraman and Ullman. Stanford University</a:t>
            </a:r>
            <a:endParaRPr lang="en-US">
              <a:solidFill>
                <a:prstClr val="black">
                  <a:tint val="95000"/>
                </a:prstClr>
              </a:solidFill>
            </a:endParaRPr>
          </a:p>
        </p:txBody>
      </p:sp>
      <p:sp>
        <p:nvSpPr>
          <p:cNvPr id="6" name="Slide Number Placeholder 5"/>
          <p:cNvSpPr>
            <a:spLocks noGrp="1"/>
          </p:cNvSpPr>
          <p:nvPr>
            <p:ph type="sldNum" sz="quarter" idx="12"/>
          </p:nvPr>
        </p:nvSpPr>
        <p:spPr/>
        <p:txBody>
          <a:bodyPr/>
          <a:lstStyle/>
          <a:p>
            <a:fld id="{19B12225-5612-419B-A8D5-4B8EEE4C217E}"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3041477375"/>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66E137-08FA-4CDA-8725-3545AA5F9FAC}" type="datetime1">
              <a:rPr lang="en-US" smtClean="0">
                <a:solidFill>
                  <a:prstClr val="black">
                    <a:tint val="95000"/>
                  </a:prstClr>
                </a:solidFill>
              </a:rPr>
              <a:pPr/>
              <a:t>4/10/2014</a:t>
            </a:fld>
            <a:endParaRPr lang="en-US">
              <a:solidFill>
                <a:prstClr val="black">
                  <a:tint val="95000"/>
                </a:prstClr>
              </a:solidFill>
            </a:endParaRPr>
          </a:p>
        </p:txBody>
      </p:sp>
      <p:sp>
        <p:nvSpPr>
          <p:cNvPr id="5" name="Footer Placeholder 4"/>
          <p:cNvSpPr>
            <a:spLocks noGrp="1"/>
          </p:cNvSpPr>
          <p:nvPr>
            <p:ph type="ftr" sz="quarter" idx="11"/>
          </p:nvPr>
        </p:nvSpPr>
        <p:spPr>
          <a:xfrm>
            <a:off x="2640597" y="6377459"/>
            <a:ext cx="3836404" cy="365125"/>
          </a:xfrm>
        </p:spPr>
        <p:txBody>
          <a:bodyPr/>
          <a:lstStyle/>
          <a:p>
            <a:r>
              <a:rPr lang="en-US" smtClean="0">
                <a:solidFill>
                  <a:prstClr val="black">
                    <a:tint val="95000"/>
                  </a:prstClr>
                </a:solidFill>
              </a:rPr>
              <a:t>Mining of Massive Datasets. Leskovec, Rajaraman and Ullman. Stanford University</a:t>
            </a:r>
            <a:endParaRPr lang="en-US">
              <a:solidFill>
                <a:prstClr val="black">
                  <a:tint val="95000"/>
                </a:prstClr>
              </a:solidFill>
            </a:endParaRPr>
          </a:p>
        </p:txBody>
      </p:sp>
      <p:sp>
        <p:nvSpPr>
          <p:cNvPr id="6" name="Slide Number Placeholder 5"/>
          <p:cNvSpPr>
            <a:spLocks noGrp="1"/>
          </p:cNvSpPr>
          <p:nvPr>
            <p:ph type="sldNum" sz="quarter" idx="12"/>
          </p:nvPr>
        </p:nvSpPr>
        <p:spPr/>
        <p:txBody>
          <a:bodyPr/>
          <a:lstStyle/>
          <a:p>
            <a:fld id="{19B12225-5612-419B-A8D5-4B8EEE4C217E}"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3342340721"/>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920" y="273629"/>
            <a:ext cx="8226720" cy="1143480"/>
          </a:xfrm>
        </p:spPr>
        <p:txBody>
          <a:bodyPr tIns="41473" bIns="41473"/>
          <a:lstStyle/>
          <a:p>
            <a:r>
              <a:rPr lang="en-US" smtClean="0"/>
              <a:t>Click to edit Master title style</a:t>
            </a:r>
            <a:endParaRPr lang="en-US"/>
          </a:p>
        </p:txBody>
      </p:sp>
      <p:sp>
        <p:nvSpPr>
          <p:cNvPr id="3" name="Text Placeholder 2"/>
          <p:cNvSpPr>
            <a:spLocks noGrp="1"/>
          </p:cNvSpPr>
          <p:nvPr>
            <p:ph type="body" sz="half" idx="1"/>
          </p:nvPr>
        </p:nvSpPr>
        <p:spPr>
          <a:xfrm>
            <a:off x="457920" y="1604329"/>
            <a:ext cx="4043520" cy="4524955"/>
          </a:xfrm>
        </p:spPr>
        <p:txBody>
          <a:bodyPr rIns="82945" bIns="41473"/>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39680" y="1604329"/>
            <a:ext cx="4044960" cy="4524955"/>
          </a:xfrm>
        </p:spPr>
        <p:txBody>
          <a:bodyPr rIns="82945" bIns="41473"/>
          <a:lstStyle/>
          <a:p>
            <a:endParaRPr lang="en-US"/>
          </a:p>
        </p:txBody>
      </p:sp>
      <p:sp>
        <p:nvSpPr>
          <p:cNvPr id="5" name="Date Placeholder 4"/>
          <p:cNvSpPr>
            <a:spLocks noGrp="1"/>
          </p:cNvSpPr>
          <p:nvPr>
            <p:ph type="dt" idx="10"/>
          </p:nvPr>
        </p:nvSpPr>
        <p:spPr>
          <a:xfrm>
            <a:off x="457920" y="6247376"/>
            <a:ext cx="2126880" cy="472370"/>
          </a:xfrm>
        </p:spPr>
        <p:txBody>
          <a:bodyPr tIns="41473"/>
          <a:lstStyle>
            <a:lvl1pPr>
              <a:defRPr/>
            </a:lvl1pPr>
          </a:lstStyle>
          <a:p>
            <a:fld id="{B54C64C9-F705-476E-B769-508EAD066D70}" type="datetime1">
              <a:rPr lang="en-US" smtClean="0">
                <a:solidFill>
                  <a:prstClr val="black">
                    <a:tint val="95000"/>
                  </a:prstClr>
                </a:solidFill>
              </a:rPr>
              <a:pPr/>
              <a:t>4/10/2014</a:t>
            </a:fld>
            <a:endParaRPr lang="en-GB">
              <a:solidFill>
                <a:prstClr val="black">
                  <a:tint val="95000"/>
                </a:prstClr>
              </a:solidFill>
            </a:endParaRPr>
          </a:p>
        </p:txBody>
      </p:sp>
      <p:sp>
        <p:nvSpPr>
          <p:cNvPr id="6" name="Footer Placeholder 5"/>
          <p:cNvSpPr>
            <a:spLocks noGrp="1"/>
          </p:cNvSpPr>
          <p:nvPr>
            <p:ph type="ftr" idx="11"/>
          </p:nvPr>
        </p:nvSpPr>
        <p:spPr>
          <a:xfrm>
            <a:off x="3126240" y="6247376"/>
            <a:ext cx="2897280" cy="472370"/>
          </a:xfrm>
        </p:spPr>
        <p:txBody>
          <a:bodyPr tIns="41473"/>
          <a:lstStyle>
            <a:lvl1pPr>
              <a:defRPr/>
            </a:lvl1pPr>
          </a:lstStyle>
          <a:p>
            <a:r>
              <a:rPr lang="en-US" smtClean="0">
                <a:solidFill>
                  <a:prstClr val="black">
                    <a:tint val="95000"/>
                  </a:prstClr>
                </a:solidFill>
              </a:rPr>
              <a:t>Mining of Massive Datasets. Leskovec, Rajaraman and Ullman. Stanford University</a:t>
            </a:r>
            <a:endParaRPr lang="en-GB">
              <a:solidFill>
                <a:prstClr val="black">
                  <a:tint val="95000"/>
                </a:prstClr>
              </a:solidFill>
            </a:endParaRPr>
          </a:p>
        </p:txBody>
      </p:sp>
      <p:sp>
        <p:nvSpPr>
          <p:cNvPr id="7" name="Slide Number Placeholder 6"/>
          <p:cNvSpPr>
            <a:spLocks noGrp="1"/>
          </p:cNvSpPr>
          <p:nvPr>
            <p:ph type="sldNum" idx="12"/>
          </p:nvPr>
        </p:nvSpPr>
        <p:spPr>
          <a:xfrm>
            <a:off x="6554880" y="6247376"/>
            <a:ext cx="2128320" cy="472370"/>
          </a:xfrm>
        </p:spPr>
        <p:txBody>
          <a:bodyPr lIns="82945" tIns="41473" rIns="82945"/>
          <a:lstStyle>
            <a:lvl1pPr>
              <a:defRPr/>
            </a:lvl1pPr>
          </a:lstStyle>
          <a:p>
            <a:fld id="{10066599-523B-4641-9CCC-17D83CD935ED}" type="slidenum">
              <a:rPr lang="en-GB">
                <a:solidFill>
                  <a:prstClr val="black">
                    <a:tint val="95000"/>
                  </a:prstClr>
                </a:solidFill>
              </a:rPr>
              <a:pPr/>
              <a:t>‹#›</a:t>
            </a:fld>
            <a:endParaRPr lang="en-GB">
              <a:solidFill>
                <a:prstClr val="black">
                  <a:tint val="95000"/>
                </a:prstClr>
              </a:solidFill>
            </a:endParaRPr>
          </a:p>
        </p:txBody>
      </p:sp>
    </p:spTree>
    <p:extLst>
      <p:ext uri="{BB962C8B-B14F-4D97-AF65-F5344CB8AC3E}">
        <p14:creationId xmlns:p14="http://schemas.microsoft.com/office/powerpoint/2010/main" val="109316824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16F2FC2-BB9B-4501-A64A-1D405DFCD284}" type="datetime1">
              <a:rPr lang="en-US" smtClean="0"/>
              <a:t>4/10/2014</a:t>
            </a:fld>
            <a:endParaRPr lang="en-US"/>
          </a:p>
        </p:txBody>
      </p:sp>
      <p:sp>
        <p:nvSpPr>
          <p:cNvPr id="5" name="Footer Placeholder 4"/>
          <p:cNvSpPr>
            <a:spLocks noGrp="1"/>
          </p:cNvSpPr>
          <p:nvPr>
            <p:ph type="ftr" sz="quarter" idx="11"/>
          </p:nvPr>
        </p:nvSpPr>
        <p:spPr/>
        <p:txBody>
          <a:bodyPr/>
          <a:lstStyle/>
          <a:p>
            <a:r>
              <a:rPr lang="en-US" smtClean="0"/>
              <a:t>Mining of Massive Datasets. Leskovec, Rajaraman and Ullman. Stanford University</a:t>
            </a:r>
            <a:endParaRPr lang="en-US"/>
          </a:p>
        </p:txBody>
      </p:sp>
      <p:sp>
        <p:nvSpPr>
          <p:cNvPr id="6" name="Slide Number Placeholder 5"/>
          <p:cNvSpPr>
            <a:spLocks noGrp="1"/>
          </p:cNvSpPr>
          <p:nvPr>
            <p:ph type="sldNum" sz="quarter" idx="12"/>
          </p:nvPr>
        </p:nvSpPr>
        <p:spPr/>
        <p:txBody>
          <a:bodyPr/>
          <a:lstStyle/>
          <a:p>
            <a:fld id="{19B12225-5612-419B-A8D5-4B8EEE4C217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295400"/>
            <a:ext cx="4038600" cy="5257800"/>
          </a:xfrm>
        </p:spPr>
        <p:txBody>
          <a:bodyPr lIns="91440">
            <a:normAutofit/>
          </a:bodyPr>
          <a:lstStyle>
            <a:lvl1pPr>
              <a:defRPr sz="3200"/>
            </a:lvl1pPr>
            <a:lvl2pPr>
              <a:defRPr sz="2800"/>
            </a:lvl2pPr>
            <a:lvl3pPr>
              <a:defRPr sz="2400"/>
            </a:lvl3pPr>
            <a:lvl4pPr>
              <a:defRPr sz="2000"/>
            </a:lvl4pPr>
            <a:lvl5pPr>
              <a:defRPr sz="2000"/>
            </a:lvl5pPr>
            <a:lvl6pPr>
              <a:defRPr sz="1800"/>
            </a:lvl6pPr>
            <a:lvl7pPr>
              <a:defRPr sz="1800"/>
            </a:lvl7pPr>
            <a:lvl8pPr>
              <a:defRPr sz="1800"/>
            </a:lvl8pPr>
            <a:lvl9pPr>
              <a:defRPr sz="1800"/>
            </a:lvl9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Content Placeholder 3"/>
          <p:cNvSpPr>
            <a:spLocks noGrp="1"/>
          </p:cNvSpPr>
          <p:nvPr>
            <p:ph sz="half" idx="2"/>
          </p:nvPr>
        </p:nvSpPr>
        <p:spPr>
          <a:xfrm>
            <a:off x="4648200" y="1295400"/>
            <a:ext cx="4038600" cy="5257800"/>
          </a:xfrm>
        </p:spPr>
        <p:txBody>
          <a:bodyPr>
            <a:normAutofit/>
          </a:bodyPr>
          <a:lstStyle>
            <a:lvl1pPr>
              <a:defRPr sz="3200"/>
            </a:lvl1pPr>
            <a:lvl2pPr>
              <a:defRPr sz="2800"/>
            </a:lvl2pPr>
            <a:lvl3pPr>
              <a:defRPr sz="2400"/>
            </a:lvl3pPr>
            <a:lvl4pPr>
              <a:defRPr sz="2000"/>
            </a:lvl4pPr>
            <a:lvl5pPr>
              <a:defRPr sz="20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40863B-248B-44EE-B105-5B695F0FC236}" type="datetime1">
              <a:rPr lang="en-US" smtClean="0"/>
              <a:t>4/10/2014</a:t>
            </a:fld>
            <a:endParaRPr lang="en-US"/>
          </a:p>
        </p:txBody>
      </p:sp>
      <p:sp>
        <p:nvSpPr>
          <p:cNvPr id="6" name="Footer Placeholder 5"/>
          <p:cNvSpPr>
            <a:spLocks noGrp="1"/>
          </p:cNvSpPr>
          <p:nvPr>
            <p:ph type="ftr" sz="quarter" idx="11"/>
          </p:nvPr>
        </p:nvSpPr>
        <p:spPr/>
        <p:txBody>
          <a:bodyPr/>
          <a:lstStyle/>
          <a:p>
            <a:r>
              <a:rPr lang="en-US" smtClean="0"/>
              <a:t>Mining of Massive Datasets. Leskovec, Rajaraman and Ullman. Stanford University</a:t>
            </a:r>
            <a:endParaRPr lang="en-US"/>
          </a:p>
        </p:txBody>
      </p:sp>
      <p:sp>
        <p:nvSpPr>
          <p:cNvPr id="7" name="Slide Number Placeholder 6"/>
          <p:cNvSpPr>
            <a:spLocks noGrp="1"/>
          </p:cNvSpPr>
          <p:nvPr>
            <p:ph type="sldNum" sz="quarter" idx="12"/>
          </p:nvPr>
        </p:nvSpPr>
        <p:spPr/>
        <p:txBody>
          <a:bodyPr/>
          <a:lstStyle/>
          <a:p>
            <a:fld id="{19B12225-5612-419B-A8D5-4B8EEE4C217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0CF02E7-FC57-4F06-96DC-6D61D3B11F6E}" type="datetime1">
              <a:rPr lang="en-US" smtClean="0"/>
              <a:t>4/10/2014</a:t>
            </a:fld>
            <a:endParaRPr lang="en-US"/>
          </a:p>
        </p:txBody>
      </p:sp>
      <p:sp>
        <p:nvSpPr>
          <p:cNvPr id="8" name="Footer Placeholder 7"/>
          <p:cNvSpPr>
            <a:spLocks noGrp="1"/>
          </p:cNvSpPr>
          <p:nvPr>
            <p:ph type="ftr" sz="quarter" idx="11"/>
          </p:nvPr>
        </p:nvSpPr>
        <p:spPr/>
        <p:txBody>
          <a:bodyPr/>
          <a:lstStyle/>
          <a:p>
            <a:r>
              <a:rPr lang="en-US" smtClean="0"/>
              <a:t>Mining of Massive Datasets. Leskovec, Rajaraman and Ullman. Stanford University</a:t>
            </a:r>
            <a:endParaRPr lang="en-US"/>
          </a:p>
        </p:txBody>
      </p:sp>
      <p:sp>
        <p:nvSpPr>
          <p:cNvPr id="9" name="Slide Number Placeholder 8"/>
          <p:cNvSpPr>
            <a:spLocks noGrp="1"/>
          </p:cNvSpPr>
          <p:nvPr>
            <p:ph type="sldNum" sz="quarter" idx="12"/>
          </p:nvPr>
        </p:nvSpPr>
        <p:spPr/>
        <p:txBody>
          <a:bodyPr/>
          <a:lstStyle/>
          <a:p>
            <a:fld id="{19B12225-5612-419B-A8D5-4B8EEE4C217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21CBE1-4CBA-44C9-838C-77ADBAC1F8A2}" type="datetime1">
              <a:rPr lang="en-US" smtClean="0"/>
              <a:t>4/10/2014</a:t>
            </a:fld>
            <a:endParaRPr lang="en-US"/>
          </a:p>
        </p:txBody>
      </p:sp>
      <p:sp>
        <p:nvSpPr>
          <p:cNvPr id="4" name="Footer Placeholder 3"/>
          <p:cNvSpPr>
            <a:spLocks noGrp="1"/>
          </p:cNvSpPr>
          <p:nvPr>
            <p:ph type="ftr" sz="quarter" idx="11"/>
          </p:nvPr>
        </p:nvSpPr>
        <p:spPr/>
        <p:txBody>
          <a:bodyPr/>
          <a:lstStyle/>
          <a:p>
            <a:r>
              <a:rPr lang="en-US" smtClean="0"/>
              <a:t>Mining of Massive Datasets. Leskovec, Rajaraman and Ullman. Stanford University</a:t>
            </a:r>
            <a:endParaRPr lang="en-US"/>
          </a:p>
        </p:txBody>
      </p:sp>
      <p:sp>
        <p:nvSpPr>
          <p:cNvPr id="5" name="Slide Number Placeholder 4"/>
          <p:cNvSpPr>
            <a:spLocks noGrp="1"/>
          </p:cNvSpPr>
          <p:nvPr>
            <p:ph type="sldNum" sz="quarter" idx="12"/>
          </p:nvPr>
        </p:nvSpPr>
        <p:spPr/>
        <p:txBody>
          <a:bodyPr/>
          <a:lstStyle/>
          <a:p>
            <a:fld id="{19B12225-5612-419B-A8D5-4B8EEE4C217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CE81B-E021-4957-93E3-79B1FDE179A2}" type="datetime1">
              <a:rPr lang="en-US" smtClean="0"/>
              <a:t>4/10/2014</a:t>
            </a:fld>
            <a:endParaRPr lang="en-US"/>
          </a:p>
        </p:txBody>
      </p:sp>
      <p:sp>
        <p:nvSpPr>
          <p:cNvPr id="3" name="Footer Placeholder 2"/>
          <p:cNvSpPr>
            <a:spLocks noGrp="1"/>
          </p:cNvSpPr>
          <p:nvPr>
            <p:ph type="ftr" sz="quarter" idx="11"/>
          </p:nvPr>
        </p:nvSpPr>
        <p:spPr/>
        <p:txBody>
          <a:bodyPr/>
          <a:lstStyle/>
          <a:p>
            <a:r>
              <a:rPr lang="en-US" smtClean="0"/>
              <a:t>Mining of Massive Datasets. Leskovec, Rajaraman and Ullman. Stanford University</a:t>
            </a:r>
            <a:endParaRPr lang="en-US"/>
          </a:p>
        </p:txBody>
      </p:sp>
      <p:sp>
        <p:nvSpPr>
          <p:cNvPr id="4" name="Slide Number Placeholder 3"/>
          <p:cNvSpPr>
            <a:spLocks noGrp="1"/>
          </p:cNvSpPr>
          <p:nvPr>
            <p:ph type="sldNum" sz="quarter" idx="12"/>
          </p:nvPr>
        </p:nvSpPr>
        <p:spPr/>
        <p:txBody>
          <a:bodyPr/>
          <a:lstStyle/>
          <a:p>
            <a:fld id="{19B12225-5612-419B-A8D5-4B8EEE4C217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947EA96-B7F4-4F79-A79B-FBC8F44320DC}" type="datetime1">
              <a:rPr lang="en-US" smtClean="0"/>
              <a:t>4/10/2014</a:t>
            </a:fld>
            <a:endParaRPr lang="en-US"/>
          </a:p>
        </p:txBody>
      </p:sp>
      <p:sp>
        <p:nvSpPr>
          <p:cNvPr id="6" name="Footer Placeholder 5"/>
          <p:cNvSpPr>
            <a:spLocks noGrp="1"/>
          </p:cNvSpPr>
          <p:nvPr>
            <p:ph type="ftr" sz="quarter" idx="11"/>
          </p:nvPr>
        </p:nvSpPr>
        <p:spPr/>
        <p:txBody>
          <a:bodyPr/>
          <a:lstStyle/>
          <a:p>
            <a:r>
              <a:rPr lang="en-US" smtClean="0"/>
              <a:t>Mining of Massive Datasets. Leskovec, Rajaraman and Ullman. Stanford University</a:t>
            </a:r>
            <a:endParaRPr lang="en-US"/>
          </a:p>
        </p:txBody>
      </p:sp>
      <p:sp>
        <p:nvSpPr>
          <p:cNvPr id="7" name="Slide Number Placeholder 6"/>
          <p:cNvSpPr>
            <a:spLocks noGrp="1"/>
          </p:cNvSpPr>
          <p:nvPr>
            <p:ph type="sldNum" sz="quarter" idx="12"/>
          </p:nvPr>
        </p:nvSpPr>
        <p:spPr/>
        <p:txBody>
          <a:bodyPr/>
          <a:lstStyle/>
          <a:p>
            <a:fld id="{19B12225-5612-419B-A8D5-4B8EEE4C217E}"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647A801F-1A2D-4373-93F5-E8FD50FE0F8E}" type="datetime1">
              <a:rPr lang="en-US" smtClean="0"/>
              <a:t>4/10/2014</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en-US" smtClean="0"/>
              <a:t>Mining of Massive Datasets. Leskovec, Rajaraman and Ullman. Stanford University</a:t>
            </a:r>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19B12225-5612-419B-A8D5-4B8EEE4C217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02108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1"/>
            <a:ext cx="9143999" cy="102107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199" y="152400"/>
            <a:ext cx="8686799" cy="83820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457200" y="1295400"/>
            <a:ext cx="8534400" cy="5257801"/>
          </a:xfrm>
          <a:prstGeom prst="rect">
            <a:avLst/>
          </a:prstGeom>
        </p:spPr>
        <p:txBody>
          <a:bodyPr vert="horz" lIns="54864" tIns="91440" rtlCol="0">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4" name="Date Placeholder 3"/>
          <p:cNvSpPr>
            <a:spLocks noGrp="1"/>
          </p:cNvSpPr>
          <p:nvPr>
            <p:ph type="dt" sz="half" idx="2"/>
          </p:nvPr>
        </p:nvSpPr>
        <p:spPr>
          <a:xfrm>
            <a:off x="457200" y="6583680"/>
            <a:ext cx="2133600" cy="274320"/>
          </a:xfrm>
          <a:prstGeom prst="rect">
            <a:avLst/>
          </a:prstGeom>
        </p:spPr>
        <p:txBody>
          <a:bodyPr vert="horz" lIns="109728" rIns="45720" bIns="0" rtlCol="0" anchor="b"/>
          <a:lstStyle>
            <a:lvl1pPr algn="l" eaLnBrk="1" latinLnBrk="0" hangingPunct="1">
              <a:defRPr kumimoji="0" sz="900">
                <a:solidFill>
                  <a:schemeClr val="tx1">
                    <a:tint val="95000"/>
                  </a:schemeClr>
                </a:solidFill>
                <a:latin typeface="Calibri" pitchFamily="34" charset="0"/>
                <a:cs typeface="Calibri" pitchFamily="34" charset="0"/>
              </a:defRPr>
            </a:lvl1pPr>
            <a:extLst/>
          </a:lstStyle>
          <a:p>
            <a:fld id="{FD2B5135-DF74-4D24-9539-46E0E4E44F97}" type="datetime1">
              <a:rPr lang="en-US" smtClean="0"/>
              <a:t>4/10/2014</a:t>
            </a:fld>
            <a:endParaRPr lang="en-US"/>
          </a:p>
        </p:txBody>
      </p:sp>
      <p:sp>
        <p:nvSpPr>
          <p:cNvPr id="5" name="Footer Placeholder 4"/>
          <p:cNvSpPr>
            <a:spLocks noGrp="1"/>
          </p:cNvSpPr>
          <p:nvPr>
            <p:ph type="ftr" sz="quarter" idx="3"/>
          </p:nvPr>
        </p:nvSpPr>
        <p:spPr>
          <a:xfrm>
            <a:off x="2640596" y="6583680"/>
            <a:ext cx="5507719" cy="274320"/>
          </a:xfrm>
          <a:prstGeom prst="rect">
            <a:avLst/>
          </a:prstGeom>
        </p:spPr>
        <p:txBody>
          <a:bodyPr vert="horz" lIns="45720" rIns="45720" bIns="0" rtlCol="0" anchor="b"/>
          <a:lstStyle>
            <a:lvl1pPr algn="l" eaLnBrk="1" latinLnBrk="0" hangingPunct="1">
              <a:defRPr kumimoji="0" sz="900">
                <a:solidFill>
                  <a:schemeClr val="tx1">
                    <a:tint val="95000"/>
                  </a:schemeClr>
                </a:solidFill>
                <a:latin typeface="Calibri" pitchFamily="34" charset="0"/>
                <a:cs typeface="Calibri" pitchFamily="34" charset="0"/>
              </a:defRPr>
            </a:lvl1pPr>
            <a:extLst/>
          </a:lstStyle>
          <a:p>
            <a:r>
              <a:rPr lang="en-US" smtClean="0"/>
              <a:t>Mining of Massive Datasets. Leskovec, Rajaraman and Ullman. Stanford University</a:t>
            </a:r>
            <a:endParaRPr lang="en-US" dirty="0"/>
          </a:p>
        </p:txBody>
      </p:sp>
      <p:sp>
        <p:nvSpPr>
          <p:cNvPr id="6" name="Slide Number Placeholder 5"/>
          <p:cNvSpPr>
            <a:spLocks noGrp="1"/>
          </p:cNvSpPr>
          <p:nvPr>
            <p:ph type="sldNum" sz="quarter" idx="4"/>
          </p:nvPr>
        </p:nvSpPr>
        <p:spPr>
          <a:xfrm>
            <a:off x="8204396" y="6583680"/>
            <a:ext cx="733864" cy="274320"/>
          </a:xfrm>
          <a:prstGeom prst="rect">
            <a:avLst/>
          </a:prstGeom>
        </p:spPr>
        <p:txBody>
          <a:bodyPr vert="horz" bIns="0" rtlCol="0" anchor="b"/>
          <a:lstStyle>
            <a:lvl1pPr algn="r" eaLnBrk="1" latinLnBrk="0" hangingPunct="1">
              <a:defRPr kumimoji="0" sz="900">
                <a:solidFill>
                  <a:schemeClr val="tx1">
                    <a:tint val="95000"/>
                  </a:schemeClr>
                </a:solidFill>
                <a:latin typeface="Calibri" pitchFamily="34" charset="0"/>
                <a:cs typeface="Calibri" pitchFamily="34" charset="0"/>
              </a:defRPr>
            </a:lvl1pPr>
            <a:extLst/>
          </a:lstStyle>
          <a:p>
            <a:fld id="{19B12225-5612-419B-A8D5-4B8EEE4C217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5" r:id="rId12"/>
  </p:sldLayoutIdLst>
  <p:timing>
    <p:tnLst>
      <p:par>
        <p:cTn id="1" dur="indefinite" restart="never" nodeType="tmRoot"/>
      </p:par>
    </p:tnLst>
  </p:timing>
  <p:hf hdr="0"/>
  <p:txStyles>
    <p:titleStyle>
      <a:lvl1pPr algn="l" rtl="0" eaLnBrk="1" latinLnBrk="0" hangingPunct="1">
        <a:spcBef>
          <a:spcPct val="0"/>
        </a:spcBef>
        <a:buNone/>
        <a:defRPr kumimoji="0" sz="48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Calibri" pitchFamily="34" charset="0"/>
          <a:ea typeface="+mn-ea"/>
          <a:cs typeface="Calibri" pitchFamily="34" charset="0"/>
        </a:defRPr>
      </a:lvl1pPr>
      <a:lvl2pPr marL="731520" indent="-274320" algn="l" rtl="0" eaLnBrk="1" latinLnBrk="0" hangingPunct="1">
        <a:spcBef>
          <a:spcPct val="20000"/>
        </a:spcBef>
        <a:buClr>
          <a:schemeClr val="accent2"/>
        </a:buClr>
        <a:buSzPct val="100000"/>
        <a:buFont typeface="Wingdings" pitchFamily="2" charset="2"/>
        <a:buChar char="§"/>
        <a:defRPr kumimoji="0" sz="2800" kern="1200">
          <a:solidFill>
            <a:schemeClr val="tx1"/>
          </a:solidFill>
          <a:latin typeface="Calibri" pitchFamily="34" charset="0"/>
          <a:ea typeface="+mn-ea"/>
          <a:cs typeface="Calibri" pitchFamily="34" charset="0"/>
        </a:defRPr>
      </a:lvl2pPr>
      <a:lvl3pPr marL="996696" indent="-228600" algn="l" rtl="0" eaLnBrk="1" latinLnBrk="0" hangingPunct="1">
        <a:spcBef>
          <a:spcPct val="20000"/>
        </a:spcBef>
        <a:buClr>
          <a:schemeClr val="accent3"/>
        </a:buClr>
        <a:buSzPct val="100000"/>
        <a:buFont typeface="Wingdings" pitchFamily="2" charset="2"/>
        <a:buChar char="§"/>
        <a:defRPr kumimoji="0" sz="2400" kern="1200">
          <a:solidFill>
            <a:schemeClr val="tx1"/>
          </a:solidFill>
          <a:latin typeface="Calibri" pitchFamily="34" charset="0"/>
          <a:ea typeface="+mn-ea"/>
          <a:cs typeface="Calibri" pitchFamily="34" charset="0"/>
        </a:defRPr>
      </a:lvl3pPr>
      <a:lvl4pPr marL="1216152" indent="-182880" algn="l" rtl="0" eaLnBrk="1" latinLnBrk="0" hangingPunct="1">
        <a:spcBef>
          <a:spcPct val="20000"/>
        </a:spcBef>
        <a:buClr>
          <a:schemeClr val="accent4"/>
        </a:buClr>
        <a:buSzPct val="100000"/>
        <a:buFont typeface="Wingdings" pitchFamily="2" charset="2"/>
        <a:buChar char="§"/>
        <a:defRPr kumimoji="0" sz="2000" kern="1200">
          <a:solidFill>
            <a:schemeClr val="tx1"/>
          </a:solidFill>
          <a:latin typeface="Calibri" pitchFamily="34" charset="0"/>
          <a:ea typeface="+mn-ea"/>
          <a:cs typeface="Calibri" pitchFamily="34" charset="0"/>
        </a:defRPr>
      </a:lvl4pPr>
      <a:lvl5pPr marL="1426464" indent="-182880" algn="l" rtl="0" eaLnBrk="1" latinLnBrk="0" hangingPunct="1">
        <a:spcBef>
          <a:spcPct val="20000"/>
        </a:spcBef>
        <a:buClr>
          <a:schemeClr val="accent5"/>
        </a:buClr>
        <a:buSzPct val="100000"/>
        <a:buFont typeface="Wingdings" pitchFamily="2" charset="2"/>
        <a:buChar char="§"/>
        <a:defRPr kumimoji="0" lang="en-US" sz="2000" kern="1200" smtClean="0">
          <a:solidFill>
            <a:schemeClr val="tx1"/>
          </a:solidFill>
          <a:latin typeface="Calibri" pitchFamily="34" charset="0"/>
          <a:ea typeface="+mn-ea"/>
          <a:cs typeface="Calibri" pitchFamily="34" charset="0"/>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02108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7" name="Rectangle 6"/>
          <p:cNvSpPr/>
          <p:nvPr/>
        </p:nvSpPr>
        <p:spPr bwMode="ltGray">
          <a:xfrm>
            <a:off x="0" y="1"/>
            <a:ext cx="9143999" cy="102107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a:endParaRPr lang="en-US">
              <a:solidFill>
                <a:prstClr val="white"/>
              </a:solidFill>
            </a:endParaRPr>
          </a:p>
        </p:txBody>
      </p:sp>
      <p:sp>
        <p:nvSpPr>
          <p:cNvPr id="2" name="Title Placeholder 1"/>
          <p:cNvSpPr>
            <a:spLocks noGrp="1"/>
          </p:cNvSpPr>
          <p:nvPr>
            <p:ph type="title"/>
          </p:nvPr>
        </p:nvSpPr>
        <p:spPr>
          <a:xfrm>
            <a:off x="457199" y="152400"/>
            <a:ext cx="8686799" cy="83820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457200" y="1295400"/>
            <a:ext cx="8534400" cy="5257801"/>
          </a:xfrm>
          <a:prstGeom prst="rect">
            <a:avLst/>
          </a:prstGeom>
        </p:spPr>
        <p:txBody>
          <a:bodyPr vert="horz" lIns="54864" tIns="91440" rtlCol="0">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4" name="Date Placeholder 3"/>
          <p:cNvSpPr>
            <a:spLocks noGrp="1"/>
          </p:cNvSpPr>
          <p:nvPr>
            <p:ph type="dt" sz="half" idx="2"/>
          </p:nvPr>
        </p:nvSpPr>
        <p:spPr>
          <a:xfrm>
            <a:off x="457200" y="6583680"/>
            <a:ext cx="2133600" cy="274320"/>
          </a:xfrm>
          <a:prstGeom prst="rect">
            <a:avLst/>
          </a:prstGeom>
        </p:spPr>
        <p:txBody>
          <a:bodyPr vert="horz" lIns="109728" rIns="45720" bIns="0" rtlCol="0" anchor="b"/>
          <a:lstStyle>
            <a:lvl1pPr algn="l" eaLnBrk="1" latinLnBrk="0" hangingPunct="1">
              <a:defRPr kumimoji="0" sz="900">
                <a:solidFill>
                  <a:schemeClr val="tx1">
                    <a:tint val="95000"/>
                  </a:schemeClr>
                </a:solidFill>
                <a:latin typeface="Calibri" pitchFamily="34" charset="0"/>
                <a:cs typeface="Calibri" pitchFamily="34" charset="0"/>
              </a:defRPr>
            </a:lvl1pPr>
            <a:extLst/>
          </a:lstStyle>
          <a:p>
            <a:fld id="{FD2B5135-DF74-4D24-9539-46E0E4E44F97}" type="datetime1">
              <a:rPr lang="en-US" smtClean="0">
                <a:solidFill>
                  <a:prstClr val="black">
                    <a:tint val="95000"/>
                  </a:prstClr>
                </a:solidFill>
              </a:rPr>
              <a:pPr/>
              <a:t>4/10/2014</a:t>
            </a:fld>
            <a:endParaRPr lang="en-US">
              <a:solidFill>
                <a:prstClr val="black">
                  <a:tint val="95000"/>
                </a:prstClr>
              </a:solidFill>
            </a:endParaRPr>
          </a:p>
        </p:txBody>
      </p:sp>
      <p:sp>
        <p:nvSpPr>
          <p:cNvPr id="5" name="Footer Placeholder 4"/>
          <p:cNvSpPr>
            <a:spLocks noGrp="1"/>
          </p:cNvSpPr>
          <p:nvPr>
            <p:ph type="ftr" sz="quarter" idx="3"/>
          </p:nvPr>
        </p:nvSpPr>
        <p:spPr>
          <a:xfrm>
            <a:off x="2640596" y="6583680"/>
            <a:ext cx="5507719" cy="274320"/>
          </a:xfrm>
          <a:prstGeom prst="rect">
            <a:avLst/>
          </a:prstGeom>
        </p:spPr>
        <p:txBody>
          <a:bodyPr vert="horz" lIns="45720" rIns="45720" bIns="0" rtlCol="0" anchor="b"/>
          <a:lstStyle>
            <a:lvl1pPr algn="l" eaLnBrk="1" latinLnBrk="0" hangingPunct="1">
              <a:defRPr kumimoji="0" sz="900">
                <a:solidFill>
                  <a:schemeClr val="tx1">
                    <a:tint val="95000"/>
                  </a:schemeClr>
                </a:solidFill>
                <a:latin typeface="Calibri" pitchFamily="34" charset="0"/>
                <a:cs typeface="Calibri" pitchFamily="34" charset="0"/>
              </a:defRPr>
            </a:lvl1pPr>
            <a:extLst/>
          </a:lstStyle>
          <a:p>
            <a:r>
              <a:rPr lang="en-US" smtClean="0">
                <a:solidFill>
                  <a:prstClr val="black">
                    <a:tint val="95000"/>
                  </a:prstClr>
                </a:solidFill>
              </a:rPr>
              <a:t>Mining of Massive Datasets. Leskovec, Rajaraman and Ullman. Stanford University</a:t>
            </a:r>
            <a:endParaRPr lang="en-US" dirty="0">
              <a:solidFill>
                <a:prstClr val="black">
                  <a:tint val="95000"/>
                </a:prstClr>
              </a:solidFill>
            </a:endParaRPr>
          </a:p>
        </p:txBody>
      </p:sp>
      <p:sp>
        <p:nvSpPr>
          <p:cNvPr id="6" name="Slide Number Placeholder 5"/>
          <p:cNvSpPr>
            <a:spLocks noGrp="1"/>
          </p:cNvSpPr>
          <p:nvPr>
            <p:ph type="sldNum" sz="quarter" idx="4"/>
          </p:nvPr>
        </p:nvSpPr>
        <p:spPr>
          <a:xfrm>
            <a:off x="8204396" y="6583680"/>
            <a:ext cx="733864" cy="274320"/>
          </a:xfrm>
          <a:prstGeom prst="rect">
            <a:avLst/>
          </a:prstGeom>
        </p:spPr>
        <p:txBody>
          <a:bodyPr vert="horz" bIns="0" rtlCol="0" anchor="b"/>
          <a:lstStyle>
            <a:lvl1pPr algn="r" eaLnBrk="1" latinLnBrk="0" hangingPunct="1">
              <a:defRPr kumimoji="0" sz="900">
                <a:solidFill>
                  <a:schemeClr val="tx1">
                    <a:tint val="95000"/>
                  </a:schemeClr>
                </a:solidFill>
                <a:latin typeface="Calibri" pitchFamily="34" charset="0"/>
                <a:cs typeface="Calibri" pitchFamily="34" charset="0"/>
              </a:defRPr>
            </a:lvl1pPr>
            <a:extLst/>
          </a:lstStyle>
          <a:p>
            <a:fld id="{19B12225-5612-419B-A8D5-4B8EEE4C217E}" type="slidenum">
              <a:rPr lang="en-US" smtClean="0">
                <a:solidFill>
                  <a:prstClr val="black">
                    <a:tint val="95000"/>
                  </a:prstClr>
                </a:solidFill>
              </a:rPr>
              <a:pPr/>
              <a:t>‹#›</a:t>
            </a:fld>
            <a:endParaRPr lang="en-US">
              <a:solidFill>
                <a:prstClr val="black">
                  <a:tint val="95000"/>
                </a:prstClr>
              </a:solidFill>
            </a:endParaRPr>
          </a:p>
        </p:txBody>
      </p:sp>
    </p:spTree>
    <p:extLst>
      <p:ext uri="{BB962C8B-B14F-4D97-AF65-F5344CB8AC3E}">
        <p14:creationId xmlns:p14="http://schemas.microsoft.com/office/powerpoint/2010/main" val="1675906971"/>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Lst>
  <p:timing>
    <p:tnLst>
      <p:par>
        <p:cTn id="1" dur="indefinite" restart="never" nodeType="tmRoot"/>
      </p:par>
    </p:tnLst>
  </p:timing>
  <p:hf hdr="0"/>
  <p:txStyles>
    <p:titleStyle>
      <a:lvl1pPr algn="l" rtl="0" eaLnBrk="1" latinLnBrk="0" hangingPunct="1">
        <a:spcBef>
          <a:spcPct val="0"/>
        </a:spcBef>
        <a:buNone/>
        <a:defRPr kumimoji="0" sz="48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Calibri" pitchFamily="34" charset="0"/>
          <a:ea typeface="+mn-ea"/>
          <a:cs typeface="Calibri" pitchFamily="34" charset="0"/>
        </a:defRPr>
      </a:lvl1pPr>
      <a:lvl2pPr marL="731520" indent="-274320" algn="l" rtl="0" eaLnBrk="1" latinLnBrk="0" hangingPunct="1">
        <a:spcBef>
          <a:spcPct val="20000"/>
        </a:spcBef>
        <a:buClr>
          <a:schemeClr val="accent2"/>
        </a:buClr>
        <a:buSzPct val="100000"/>
        <a:buFont typeface="Wingdings" pitchFamily="2" charset="2"/>
        <a:buChar char="§"/>
        <a:defRPr kumimoji="0" sz="2800" kern="1200">
          <a:solidFill>
            <a:schemeClr val="tx1"/>
          </a:solidFill>
          <a:latin typeface="Calibri" pitchFamily="34" charset="0"/>
          <a:ea typeface="+mn-ea"/>
          <a:cs typeface="Calibri" pitchFamily="34" charset="0"/>
        </a:defRPr>
      </a:lvl2pPr>
      <a:lvl3pPr marL="996696" indent="-228600" algn="l" rtl="0" eaLnBrk="1" latinLnBrk="0" hangingPunct="1">
        <a:spcBef>
          <a:spcPct val="20000"/>
        </a:spcBef>
        <a:buClr>
          <a:schemeClr val="accent3"/>
        </a:buClr>
        <a:buSzPct val="100000"/>
        <a:buFont typeface="Wingdings" pitchFamily="2" charset="2"/>
        <a:buChar char="§"/>
        <a:defRPr kumimoji="0" sz="2400" kern="1200">
          <a:solidFill>
            <a:schemeClr val="tx1"/>
          </a:solidFill>
          <a:latin typeface="Calibri" pitchFamily="34" charset="0"/>
          <a:ea typeface="+mn-ea"/>
          <a:cs typeface="Calibri" pitchFamily="34" charset="0"/>
        </a:defRPr>
      </a:lvl3pPr>
      <a:lvl4pPr marL="1216152" indent="-182880" algn="l" rtl="0" eaLnBrk="1" latinLnBrk="0" hangingPunct="1">
        <a:spcBef>
          <a:spcPct val="20000"/>
        </a:spcBef>
        <a:buClr>
          <a:schemeClr val="accent4"/>
        </a:buClr>
        <a:buSzPct val="100000"/>
        <a:buFont typeface="Wingdings" pitchFamily="2" charset="2"/>
        <a:buChar char="§"/>
        <a:defRPr kumimoji="0" sz="2000" kern="1200">
          <a:solidFill>
            <a:schemeClr val="tx1"/>
          </a:solidFill>
          <a:latin typeface="Calibri" pitchFamily="34" charset="0"/>
          <a:ea typeface="+mn-ea"/>
          <a:cs typeface="Calibri" pitchFamily="34" charset="0"/>
        </a:defRPr>
      </a:lvl4pPr>
      <a:lvl5pPr marL="1426464" indent="-182880" algn="l" rtl="0" eaLnBrk="1" latinLnBrk="0" hangingPunct="1">
        <a:spcBef>
          <a:spcPct val="20000"/>
        </a:spcBef>
        <a:buClr>
          <a:schemeClr val="accent5"/>
        </a:buClr>
        <a:buSzPct val="100000"/>
        <a:buFont typeface="Wingdings" pitchFamily="2" charset="2"/>
        <a:buChar char="§"/>
        <a:defRPr kumimoji="0" lang="en-US" sz="2000" kern="1200" smtClean="0">
          <a:solidFill>
            <a:schemeClr val="tx1"/>
          </a:solidFill>
          <a:latin typeface="Calibri" pitchFamily="34" charset="0"/>
          <a:ea typeface="+mn-ea"/>
          <a:cs typeface="Calibri" pitchFamily="34" charset="0"/>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304800" y="838200"/>
            <a:ext cx="8458200" cy="1295400"/>
          </a:xfrm>
          <a:prstGeom prst="rect">
            <a:avLst/>
          </a:prstGeo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rtl="0" eaLnBrk="1" latinLnBrk="0" hangingPunct="1">
              <a:spcBef>
                <a:spcPct val="0"/>
              </a:spcBef>
              <a:buNone/>
              <a:defRPr kumimoji="0" sz="5400" b="1" kern="1200">
                <a:solidFill>
                  <a:schemeClr val="accent1">
                    <a:satMod val="150000"/>
                  </a:schemeClr>
                </a:solidFill>
                <a:effectLst/>
                <a:latin typeface="+mj-lt"/>
                <a:ea typeface="+mj-ea"/>
                <a:cs typeface="+mj-cs"/>
              </a:defRPr>
            </a:lvl1pPr>
            <a:extLst/>
          </a:lstStyle>
          <a:p>
            <a:r>
              <a:rPr lang="en-US" dirty="0" smtClean="0">
                <a:solidFill>
                  <a:srgbClr val="CC0000"/>
                </a:solidFill>
              </a:rPr>
              <a:t>Teaching About </a:t>
            </a:r>
            <a:r>
              <a:rPr lang="en-US" dirty="0" err="1" smtClean="0">
                <a:solidFill>
                  <a:srgbClr val="CC0000"/>
                </a:solidFill>
              </a:rPr>
              <a:t>MapReduce</a:t>
            </a:r>
            <a:endParaRPr lang="en-US" dirty="0">
              <a:solidFill>
                <a:srgbClr val="CC0000"/>
              </a:solidFill>
            </a:endParaRPr>
          </a:p>
        </p:txBody>
      </p:sp>
      <p:sp>
        <p:nvSpPr>
          <p:cNvPr id="9" name="Rectangle 3"/>
          <p:cNvSpPr>
            <a:spLocks noGrp="1" noChangeArrowheads="1"/>
          </p:cNvSpPr>
          <p:nvPr>
            <p:ph type="ctrTitle"/>
          </p:nvPr>
        </p:nvSpPr>
        <p:spPr>
          <a:xfrm>
            <a:off x="533400" y="2590800"/>
            <a:ext cx="8229600" cy="2286000"/>
          </a:xfrm>
        </p:spPr>
        <p:txBody>
          <a:bodyPr>
            <a:noAutofit/>
          </a:bodyPr>
          <a:lstStyle/>
          <a:p>
            <a:r>
              <a:rPr lang="en-US" sz="3600" dirty="0" smtClean="0">
                <a:solidFill>
                  <a:srgbClr val="FF9900"/>
                </a:solidFill>
              </a:rPr>
              <a:t>Basics of </a:t>
            </a:r>
            <a:r>
              <a:rPr lang="en-US" sz="3600" dirty="0" err="1" smtClean="0">
                <a:solidFill>
                  <a:srgbClr val="FF9900"/>
                </a:solidFill>
              </a:rPr>
              <a:t>MapReduce</a:t>
            </a:r>
            <a:r>
              <a:rPr lang="en-US" sz="3600" dirty="0" smtClean="0">
                <a:solidFill>
                  <a:srgbClr val="FF9900"/>
                </a:solidFill>
              </a:rPr>
              <a:t/>
            </a:r>
            <a:br>
              <a:rPr lang="en-US" sz="3600" dirty="0" smtClean="0">
                <a:solidFill>
                  <a:srgbClr val="FF9900"/>
                </a:solidFill>
              </a:rPr>
            </a:br>
            <a:r>
              <a:rPr lang="en-US" sz="3600" dirty="0" smtClean="0">
                <a:solidFill>
                  <a:srgbClr val="FF9900"/>
                </a:solidFill>
              </a:rPr>
              <a:t>Stanford CS341 Project Course</a:t>
            </a:r>
            <a:br>
              <a:rPr lang="en-US" sz="3600" dirty="0" smtClean="0">
                <a:solidFill>
                  <a:srgbClr val="FF9900"/>
                </a:solidFill>
              </a:rPr>
            </a:br>
            <a:r>
              <a:rPr lang="en-US" sz="3600" dirty="0" smtClean="0">
                <a:solidFill>
                  <a:srgbClr val="FF9900"/>
                </a:solidFill>
              </a:rPr>
              <a:t>Algorithm Theory for </a:t>
            </a:r>
            <a:r>
              <a:rPr lang="en-US" sz="3600" dirty="0" err="1" smtClean="0">
                <a:solidFill>
                  <a:srgbClr val="FF9900"/>
                </a:solidFill>
              </a:rPr>
              <a:t>MapReduce</a:t>
            </a:r>
            <a:endParaRPr lang="en-US" sz="3600" dirty="0">
              <a:solidFill>
                <a:srgbClr val="FF9900"/>
              </a:solidFill>
            </a:endParaRPr>
          </a:p>
        </p:txBody>
      </p:sp>
      <p:sp>
        <p:nvSpPr>
          <p:cNvPr id="4" name="TextBox 3"/>
          <p:cNvSpPr txBox="1"/>
          <p:nvPr/>
        </p:nvSpPr>
        <p:spPr>
          <a:xfrm>
            <a:off x="788096" y="5473571"/>
            <a:ext cx="6690360" cy="1077218"/>
          </a:xfrm>
          <a:prstGeom prst="rect">
            <a:avLst/>
          </a:prstGeom>
          <a:noFill/>
        </p:spPr>
        <p:txBody>
          <a:bodyPr wrap="square" rtlCol="0">
            <a:spAutoFit/>
          </a:bodyPr>
          <a:lstStyle/>
          <a:p>
            <a:r>
              <a:rPr lang="en-US" sz="3600" b="1" dirty="0" smtClean="0">
                <a:latin typeface="+mj-lt"/>
                <a:cs typeface="Calibri" pitchFamily="34" charset="0"/>
              </a:rPr>
              <a:t>Jeffrey D. Ullman</a:t>
            </a:r>
            <a:endParaRPr lang="en-US" sz="3200" b="1" dirty="0" smtClean="0">
              <a:latin typeface="+mj-lt"/>
              <a:cs typeface="Calibri" pitchFamily="34" charset="0"/>
            </a:endParaRPr>
          </a:p>
          <a:p>
            <a:r>
              <a:rPr lang="en-US" sz="2800" b="1" dirty="0" smtClean="0">
                <a:latin typeface="+mj-lt"/>
                <a:cs typeface="Calibri" pitchFamily="34" charset="0"/>
              </a:rPr>
              <a:t>Stanford University</a:t>
            </a:r>
            <a:endParaRPr lang="en-US" sz="3600" b="1" dirty="0" smtClean="0">
              <a:latin typeface="+mj-lt"/>
              <a:cs typeface="Calibri" pitchFamily="34" charset="0"/>
            </a:endParaRPr>
          </a:p>
        </p:txBody>
      </p:sp>
      <p:pic>
        <p:nvPicPr>
          <p:cNvPr id="5" name="Picture 6" descr="http://asia.stanford.edu/images/StanfordSealSmall.jpg"/>
          <p:cNvPicPr>
            <a:picLocks noChangeAspect="1" noChangeArrowheads="1"/>
          </p:cNvPicPr>
          <p:nvPr/>
        </p:nvPicPr>
        <p:blipFill>
          <a:blip r:embed="rId3" cstate="print"/>
          <a:srcRect/>
          <a:stretch>
            <a:fillRect/>
          </a:stretch>
        </p:blipFill>
        <p:spPr bwMode="auto">
          <a:xfrm>
            <a:off x="7452360" y="5166360"/>
            <a:ext cx="1691640" cy="1691640"/>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381000" y="914400"/>
            <a:ext cx="8077200" cy="1447800"/>
          </a:xfrm>
          <a:prstGeom prst="rect">
            <a:avLst/>
          </a:prstGeom>
        </p:spPr>
        <p:txBody>
          <a:bodyPr vert="horz" lIns="91440" tIns="0" rIns="45720" bIns="0" rtlCol="0" anchor="t">
            <a:normAutofit fontScale="85000" lnSpcReduction="10000"/>
            <a:scene3d>
              <a:camera prst="orthographicFront"/>
              <a:lightRig rig="threePt" dir="t">
                <a:rot lat="0" lon="0" rev="4800000"/>
              </a:lightRig>
            </a:scene3d>
            <a:sp3d prstMaterial="matte">
              <a:bevelT w="50800" h="10160"/>
            </a:sp3d>
          </a:bodyPr>
          <a:lstStyle>
            <a:lvl1pPr algn="l" rtl="0" eaLnBrk="1" latinLnBrk="0" hangingPunct="1">
              <a:spcBef>
                <a:spcPct val="0"/>
              </a:spcBef>
              <a:buNone/>
              <a:defRPr kumimoji="0" sz="5400" b="1" kern="1200">
                <a:solidFill>
                  <a:schemeClr val="accent1">
                    <a:satMod val="150000"/>
                  </a:schemeClr>
                </a:solidFill>
                <a:effectLst/>
                <a:latin typeface="+mj-lt"/>
                <a:ea typeface="+mj-ea"/>
                <a:cs typeface="+mj-cs"/>
              </a:defRPr>
            </a:lvl1pPr>
            <a:extLst/>
          </a:lstStyle>
          <a:p>
            <a:r>
              <a:rPr lang="en-US" dirty="0" smtClean="0">
                <a:solidFill>
                  <a:srgbClr val="CC0000"/>
                </a:solidFill>
              </a:rPr>
              <a:t>The Drug-Interaction Project – An Example Worth Teaching</a:t>
            </a:r>
            <a:endParaRPr lang="en-US" dirty="0">
              <a:solidFill>
                <a:srgbClr val="CC0000"/>
              </a:solidFill>
            </a:endParaRPr>
          </a:p>
        </p:txBody>
      </p:sp>
      <p:sp>
        <p:nvSpPr>
          <p:cNvPr id="9" name="Rectangle 3"/>
          <p:cNvSpPr>
            <a:spLocks noGrp="1" noChangeArrowheads="1"/>
          </p:cNvSpPr>
          <p:nvPr>
            <p:ph type="ctrTitle"/>
          </p:nvPr>
        </p:nvSpPr>
        <p:spPr>
          <a:xfrm>
            <a:off x="533400" y="2590800"/>
            <a:ext cx="8077200" cy="2286000"/>
          </a:xfrm>
        </p:spPr>
        <p:txBody>
          <a:bodyPr>
            <a:noAutofit/>
          </a:bodyPr>
          <a:lstStyle/>
          <a:p>
            <a:r>
              <a:rPr lang="en-US" sz="3600" dirty="0" smtClean="0">
                <a:solidFill>
                  <a:srgbClr val="FF9900"/>
                </a:solidFill>
              </a:rPr>
              <a:t>Initial Attempt</a:t>
            </a:r>
            <a:br>
              <a:rPr lang="en-US" sz="3600" dirty="0" smtClean="0">
                <a:solidFill>
                  <a:srgbClr val="FF9900"/>
                </a:solidFill>
              </a:rPr>
            </a:br>
            <a:r>
              <a:rPr lang="en-US" sz="3600" dirty="0" smtClean="0">
                <a:solidFill>
                  <a:srgbClr val="FF9900"/>
                </a:solidFill>
              </a:rPr>
              <a:t>Improvement That Worked</a:t>
            </a:r>
            <a:br>
              <a:rPr lang="en-US" sz="3600" dirty="0" smtClean="0">
                <a:solidFill>
                  <a:srgbClr val="FF9900"/>
                </a:solidFill>
              </a:rPr>
            </a:br>
            <a:r>
              <a:rPr lang="en-US" sz="3600" dirty="0" smtClean="0">
                <a:solidFill>
                  <a:srgbClr val="FF9900"/>
                </a:solidFill>
              </a:rPr>
              <a:t>The Theory of </a:t>
            </a:r>
            <a:r>
              <a:rPr lang="en-US" sz="3600" dirty="0" err="1" smtClean="0">
                <a:solidFill>
                  <a:srgbClr val="FF9900"/>
                </a:solidFill>
              </a:rPr>
              <a:t>MapReduce</a:t>
            </a:r>
            <a:r>
              <a:rPr lang="en-US" sz="3600" dirty="0" smtClean="0">
                <a:solidFill>
                  <a:srgbClr val="FF9900"/>
                </a:solidFill>
              </a:rPr>
              <a:t> Algorithms That Resulted</a:t>
            </a:r>
            <a:endParaRPr lang="en-US" sz="3600" dirty="0">
              <a:solidFill>
                <a:srgbClr val="FF9900"/>
              </a:solidFill>
            </a:endParaRPr>
          </a:p>
        </p:txBody>
      </p:sp>
    </p:spTree>
    <p:extLst>
      <p:ext uri="{BB962C8B-B14F-4D97-AF65-F5344CB8AC3E}">
        <p14:creationId xmlns:p14="http://schemas.microsoft.com/office/powerpoint/2010/main" val="66227828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“Drug Interaction” Problem</a:t>
            </a:r>
            <a:endParaRPr lang="en-US" dirty="0"/>
          </a:p>
        </p:txBody>
      </p:sp>
      <p:sp>
        <p:nvSpPr>
          <p:cNvPr id="3" name="Content Placeholder 2"/>
          <p:cNvSpPr>
            <a:spLocks noGrp="1"/>
          </p:cNvSpPr>
          <p:nvPr>
            <p:ph idx="1"/>
          </p:nvPr>
        </p:nvSpPr>
        <p:spPr/>
        <p:txBody>
          <a:bodyPr/>
          <a:lstStyle/>
          <a:p>
            <a:r>
              <a:rPr lang="en-US" dirty="0" smtClean="0"/>
              <a:t>Several years ago, one CS341 team used data from Stanford Medical School.</a:t>
            </a:r>
          </a:p>
          <a:p>
            <a:r>
              <a:rPr lang="en-US" dirty="0" smtClean="0"/>
              <a:t>Data consists of records for 3000 drugs.</a:t>
            </a:r>
          </a:p>
          <a:p>
            <a:pPr lvl="1"/>
            <a:r>
              <a:rPr lang="en-US" dirty="0" smtClean="0"/>
              <a:t>List of patients taking, dates, diagnoses.</a:t>
            </a:r>
          </a:p>
          <a:p>
            <a:pPr lvl="1"/>
            <a:r>
              <a:rPr lang="en-US" dirty="0" smtClean="0"/>
              <a:t>About 1M of data per drug.</a:t>
            </a:r>
          </a:p>
          <a:p>
            <a:r>
              <a:rPr lang="en-US" dirty="0" smtClean="0"/>
              <a:t>Problem is to find drug interactions.</a:t>
            </a:r>
          </a:p>
          <a:p>
            <a:pPr lvl="1"/>
            <a:r>
              <a:rPr lang="en-US" dirty="0" smtClean="0">
                <a:solidFill>
                  <a:srgbClr val="00B050"/>
                </a:solidFill>
              </a:rPr>
              <a:t>Example</a:t>
            </a:r>
            <a:r>
              <a:rPr lang="en-US" dirty="0" smtClean="0"/>
              <a:t>: two drugs that when taken together increase the risk of heart attack.</a:t>
            </a:r>
          </a:p>
          <a:p>
            <a:r>
              <a:rPr lang="en-US" dirty="0" smtClean="0"/>
              <a:t>Must examine each pair of drugs and compare their data using a Chi-Squared test.</a:t>
            </a:r>
            <a:endParaRPr lang="en-US" dirty="0"/>
          </a:p>
        </p:txBody>
      </p:sp>
      <p:sp>
        <p:nvSpPr>
          <p:cNvPr id="6" name="Slide Number Placeholder 5"/>
          <p:cNvSpPr>
            <a:spLocks noGrp="1"/>
          </p:cNvSpPr>
          <p:nvPr>
            <p:ph type="sldNum" sz="quarter" idx="12"/>
          </p:nvPr>
        </p:nvSpPr>
        <p:spPr/>
        <p:txBody>
          <a:bodyPr/>
          <a:lstStyle/>
          <a:p>
            <a:fld id="{19B12225-5612-419B-A8D5-4B8EEE4C217E}" type="slidenum">
              <a:rPr lang="en-US" smtClean="0"/>
              <a:pPr/>
              <a:t>11</a:t>
            </a:fld>
            <a:endParaRPr lang="en-US"/>
          </a:p>
        </p:txBody>
      </p:sp>
    </p:spTree>
    <p:extLst>
      <p:ext uri="{BB962C8B-B14F-4D97-AF65-F5344CB8AC3E}">
        <p14:creationId xmlns:p14="http://schemas.microsoft.com/office/powerpoint/2010/main" val="2924425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a:t>
            </a:r>
            <a:r>
              <a:rPr lang="en-US" dirty="0" err="1" smtClean="0"/>
              <a:t>MapReduce</a:t>
            </a:r>
            <a:r>
              <a:rPr lang="en-US" dirty="0" smtClean="0"/>
              <a:t> Algorithm</a:t>
            </a:r>
            <a:endParaRPr lang="en-US" dirty="0"/>
          </a:p>
        </p:txBody>
      </p:sp>
      <p:sp>
        <p:nvSpPr>
          <p:cNvPr id="3" name="Content Placeholder 2"/>
          <p:cNvSpPr>
            <a:spLocks noGrp="1"/>
          </p:cNvSpPr>
          <p:nvPr>
            <p:ph idx="1"/>
          </p:nvPr>
        </p:nvSpPr>
        <p:spPr/>
        <p:txBody>
          <a:bodyPr/>
          <a:lstStyle/>
          <a:p>
            <a:r>
              <a:rPr lang="en-US" dirty="0" smtClean="0"/>
              <a:t>The first attempt used the following plan:</a:t>
            </a:r>
          </a:p>
          <a:p>
            <a:pPr lvl="1"/>
            <a:r>
              <a:rPr lang="en-US" dirty="0" smtClean="0"/>
              <a:t>Key = set of two drugs {</a:t>
            </a:r>
            <a:r>
              <a:rPr lang="en-US" i="1" dirty="0" err="1" smtClean="0"/>
              <a:t>i</a:t>
            </a:r>
            <a:r>
              <a:rPr lang="en-US" dirty="0" smtClean="0"/>
              <a:t>, </a:t>
            </a:r>
            <a:r>
              <a:rPr lang="en-US" i="1" dirty="0" smtClean="0"/>
              <a:t>j</a:t>
            </a:r>
            <a:r>
              <a:rPr lang="en-US" dirty="0" smtClean="0"/>
              <a:t>}.</a:t>
            </a:r>
          </a:p>
          <a:p>
            <a:pPr lvl="1"/>
            <a:r>
              <a:rPr lang="en-US" dirty="0" smtClean="0"/>
              <a:t>Value = the record for one of these drugs.</a:t>
            </a:r>
          </a:p>
          <a:p>
            <a:r>
              <a:rPr lang="en-US" dirty="0" smtClean="0"/>
              <a:t>Given drug </a:t>
            </a:r>
            <a:r>
              <a:rPr lang="en-US" i="1" dirty="0" err="1" smtClean="0"/>
              <a:t>i</a:t>
            </a:r>
            <a:r>
              <a:rPr lang="en-US" dirty="0" smtClean="0"/>
              <a:t> and its record </a:t>
            </a:r>
            <a:r>
              <a:rPr lang="en-US" i="1" dirty="0" err="1" smtClean="0"/>
              <a:t>R</a:t>
            </a:r>
            <a:r>
              <a:rPr lang="en-US" i="1" baseline="-25000" dirty="0" err="1" smtClean="0"/>
              <a:t>i</a:t>
            </a:r>
            <a:r>
              <a:rPr lang="en-US" dirty="0" smtClean="0"/>
              <a:t>, the mapper generates all key-value pairs ({</a:t>
            </a:r>
            <a:r>
              <a:rPr lang="en-US" i="1" dirty="0" err="1"/>
              <a:t>i</a:t>
            </a:r>
            <a:r>
              <a:rPr lang="en-US" dirty="0"/>
              <a:t>, </a:t>
            </a:r>
            <a:r>
              <a:rPr lang="en-US" i="1" dirty="0"/>
              <a:t>j</a:t>
            </a:r>
            <a:r>
              <a:rPr lang="en-US" dirty="0" smtClean="0"/>
              <a:t>}, </a:t>
            </a:r>
            <a:r>
              <a:rPr lang="en-US" i="1" dirty="0" err="1"/>
              <a:t>R</a:t>
            </a:r>
            <a:r>
              <a:rPr lang="en-US" i="1" baseline="-25000" dirty="0" err="1"/>
              <a:t>i</a:t>
            </a:r>
            <a:r>
              <a:rPr lang="en-US" dirty="0" smtClean="0"/>
              <a:t>), where </a:t>
            </a:r>
            <a:r>
              <a:rPr lang="en-US" i="1" dirty="0" smtClean="0"/>
              <a:t>j</a:t>
            </a:r>
            <a:r>
              <a:rPr lang="en-US" dirty="0" smtClean="0"/>
              <a:t> is any other drug besides </a:t>
            </a:r>
            <a:r>
              <a:rPr lang="en-US" i="1" dirty="0" err="1" smtClean="0"/>
              <a:t>i</a:t>
            </a:r>
            <a:r>
              <a:rPr lang="en-US" dirty="0" smtClean="0"/>
              <a:t>.</a:t>
            </a:r>
          </a:p>
          <a:p>
            <a:r>
              <a:rPr lang="en-US" dirty="0" smtClean="0"/>
              <a:t>Each reducer receives its key and a list of the two records for that pair: </a:t>
            </a:r>
            <a:r>
              <a:rPr lang="en-US" dirty="0"/>
              <a:t>({</a:t>
            </a:r>
            <a:r>
              <a:rPr lang="en-US" i="1" dirty="0" err="1"/>
              <a:t>i</a:t>
            </a:r>
            <a:r>
              <a:rPr lang="en-US" dirty="0"/>
              <a:t>, </a:t>
            </a:r>
            <a:r>
              <a:rPr lang="en-US" i="1" dirty="0"/>
              <a:t>j</a:t>
            </a:r>
            <a:r>
              <a:rPr lang="en-US" dirty="0"/>
              <a:t>}, </a:t>
            </a:r>
            <a:r>
              <a:rPr lang="en-US" dirty="0" smtClean="0"/>
              <a:t>[</a:t>
            </a:r>
            <a:r>
              <a:rPr lang="en-US" i="1" dirty="0" err="1" smtClean="0"/>
              <a:t>R</a:t>
            </a:r>
            <a:r>
              <a:rPr lang="en-US" i="1" baseline="-25000" dirty="0" err="1" smtClean="0"/>
              <a:t>i</a:t>
            </a:r>
            <a:r>
              <a:rPr lang="en-US" dirty="0" smtClean="0"/>
              <a:t>,</a:t>
            </a:r>
            <a:r>
              <a:rPr lang="en-US" i="1" dirty="0" smtClean="0"/>
              <a:t> </a:t>
            </a:r>
            <a:r>
              <a:rPr lang="en-US" i="1" dirty="0" err="1" smtClean="0"/>
              <a:t>R</a:t>
            </a:r>
            <a:r>
              <a:rPr lang="en-US" i="1" baseline="-25000" dirty="0" err="1" smtClean="0"/>
              <a:t>j</a:t>
            </a:r>
            <a:r>
              <a:rPr lang="en-US" dirty="0" smtClean="0"/>
              <a:t>]).</a:t>
            </a:r>
            <a:endParaRPr lang="en-US" dirty="0"/>
          </a:p>
        </p:txBody>
      </p:sp>
      <p:sp>
        <p:nvSpPr>
          <p:cNvPr id="6" name="Slide Number Placeholder 5"/>
          <p:cNvSpPr>
            <a:spLocks noGrp="1"/>
          </p:cNvSpPr>
          <p:nvPr>
            <p:ph type="sldNum" sz="quarter" idx="12"/>
          </p:nvPr>
        </p:nvSpPr>
        <p:spPr/>
        <p:txBody>
          <a:bodyPr/>
          <a:lstStyle/>
          <a:p>
            <a:fld id="{19B12225-5612-419B-A8D5-4B8EEE4C217E}" type="slidenum">
              <a:rPr lang="en-US" smtClean="0"/>
              <a:pPr/>
              <a:t>12</a:t>
            </a:fld>
            <a:endParaRPr lang="en-US"/>
          </a:p>
        </p:txBody>
      </p:sp>
    </p:spTree>
    <p:extLst>
      <p:ext uri="{BB962C8B-B14F-4D97-AF65-F5344CB8AC3E}">
        <p14:creationId xmlns:p14="http://schemas.microsoft.com/office/powerpoint/2010/main" val="4209872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92D050"/>
                </a:solidFill>
              </a:rPr>
              <a:t>Example</a:t>
            </a:r>
            <a:r>
              <a:rPr lang="en-US" dirty="0" smtClean="0"/>
              <a:t>: Three Drugs</a:t>
            </a:r>
            <a:endParaRPr lang="en-US" dirty="0"/>
          </a:p>
        </p:txBody>
      </p:sp>
      <p:sp>
        <p:nvSpPr>
          <p:cNvPr id="5" name="Slide Number Placeholder 4"/>
          <p:cNvSpPr>
            <a:spLocks noGrp="1"/>
          </p:cNvSpPr>
          <p:nvPr>
            <p:ph type="sldNum" sz="quarter" idx="12"/>
          </p:nvPr>
        </p:nvSpPr>
        <p:spPr/>
        <p:txBody>
          <a:bodyPr/>
          <a:lstStyle/>
          <a:p>
            <a:fld id="{19B12225-5612-419B-A8D5-4B8EEE4C217E}" type="slidenum">
              <a:rPr lang="en-US" smtClean="0"/>
              <a:pPr/>
              <a:t>13</a:t>
            </a:fld>
            <a:endParaRPr lang="en-US"/>
          </a:p>
        </p:txBody>
      </p:sp>
      <p:sp>
        <p:nvSpPr>
          <p:cNvPr id="6" name="Rectangle 5"/>
          <p:cNvSpPr/>
          <p:nvPr/>
        </p:nvSpPr>
        <p:spPr>
          <a:xfrm>
            <a:off x="304800" y="3048000"/>
            <a:ext cx="1243208" cy="9906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Mapper</a:t>
            </a:r>
          </a:p>
          <a:p>
            <a:pPr algn="ctr"/>
            <a:r>
              <a:rPr lang="en-US" dirty="0" smtClean="0">
                <a:solidFill>
                  <a:schemeClr val="tx1"/>
                </a:solidFill>
              </a:rPr>
              <a:t>for drug 2</a:t>
            </a:r>
            <a:endParaRPr lang="en-US" dirty="0">
              <a:solidFill>
                <a:schemeClr val="tx1"/>
              </a:solidFill>
            </a:endParaRPr>
          </a:p>
        </p:txBody>
      </p:sp>
      <p:sp>
        <p:nvSpPr>
          <p:cNvPr id="7" name="Rectangle 6"/>
          <p:cNvSpPr/>
          <p:nvPr/>
        </p:nvSpPr>
        <p:spPr>
          <a:xfrm>
            <a:off x="304800" y="1371600"/>
            <a:ext cx="1219200" cy="9906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Mapper</a:t>
            </a:r>
          </a:p>
          <a:p>
            <a:pPr algn="ctr"/>
            <a:r>
              <a:rPr lang="en-US" dirty="0" smtClean="0">
                <a:solidFill>
                  <a:schemeClr val="tx1"/>
                </a:solidFill>
              </a:rPr>
              <a:t>for drug 1</a:t>
            </a:r>
            <a:endParaRPr lang="en-US" dirty="0">
              <a:solidFill>
                <a:schemeClr val="tx1"/>
              </a:solidFill>
            </a:endParaRPr>
          </a:p>
        </p:txBody>
      </p:sp>
      <p:sp>
        <p:nvSpPr>
          <p:cNvPr id="8" name="Rectangle 7"/>
          <p:cNvSpPr/>
          <p:nvPr/>
        </p:nvSpPr>
        <p:spPr>
          <a:xfrm>
            <a:off x="304800" y="4724400"/>
            <a:ext cx="1207718" cy="9906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Mapper</a:t>
            </a:r>
          </a:p>
          <a:p>
            <a:pPr algn="ctr"/>
            <a:r>
              <a:rPr lang="en-US" dirty="0" smtClean="0">
                <a:solidFill>
                  <a:schemeClr val="tx1"/>
                </a:solidFill>
              </a:rPr>
              <a:t>for drug 3</a:t>
            </a:r>
            <a:endParaRPr lang="en-US" dirty="0">
              <a:solidFill>
                <a:schemeClr val="tx1"/>
              </a:solidFill>
            </a:endParaRPr>
          </a:p>
        </p:txBody>
      </p:sp>
      <p:grpSp>
        <p:nvGrpSpPr>
          <p:cNvPr id="14" name="Group 13"/>
          <p:cNvGrpSpPr/>
          <p:nvPr/>
        </p:nvGrpSpPr>
        <p:grpSpPr>
          <a:xfrm>
            <a:off x="1752600" y="1371600"/>
            <a:ext cx="2176743" cy="457200"/>
            <a:chOff x="2014257" y="1752600"/>
            <a:chExt cx="2176743" cy="457200"/>
          </a:xfrm>
        </p:grpSpPr>
        <p:sp>
          <p:nvSpPr>
            <p:cNvPr id="9" name="Rectangle 8"/>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1 data</a:t>
              </a:r>
              <a:endParaRPr lang="en-US" dirty="0">
                <a:solidFill>
                  <a:srgbClr val="002060"/>
                </a:solidFill>
              </a:endParaRPr>
            </a:p>
          </p:txBody>
        </p:sp>
        <p:sp>
          <p:nvSpPr>
            <p:cNvPr id="10" name="TextBox 9"/>
            <p:cNvSpPr txBox="1"/>
            <p:nvPr/>
          </p:nvSpPr>
          <p:spPr>
            <a:xfrm>
              <a:off x="2014257" y="1803748"/>
              <a:ext cx="652743" cy="369332"/>
            </a:xfrm>
            <a:prstGeom prst="rect">
              <a:avLst/>
            </a:prstGeom>
            <a:noFill/>
          </p:spPr>
          <p:txBody>
            <a:bodyPr wrap="none" rtlCol="0">
              <a:spAutoFit/>
            </a:bodyPr>
            <a:lstStyle/>
            <a:p>
              <a:r>
                <a:rPr lang="en-US" dirty="0" smtClean="0"/>
                <a:t>{1, 2}</a:t>
              </a:r>
              <a:endParaRPr lang="en-US" dirty="0"/>
            </a:p>
          </p:txBody>
        </p:sp>
      </p:grpSp>
      <p:sp>
        <p:nvSpPr>
          <p:cNvPr id="11" name="Rectangle 10"/>
          <p:cNvSpPr/>
          <p:nvPr/>
        </p:nvSpPr>
        <p:spPr>
          <a:xfrm>
            <a:off x="6629400" y="1371600"/>
            <a:ext cx="1219200" cy="990600"/>
          </a:xfrm>
          <a:prstGeom prst="rect">
            <a:avLst/>
          </a:prstGeom>
          <a:solidFill>
            <a:schemeClr val="tx2">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Reducer</a:t>
            </a:r>
          </a:p>
          <a:p>
            <a:pPr algn="ctr"/>
            <a:r>
              <a:rPr lang="en-US" dirty="0" smtClean="0">
                <a:solidFill>
                  <a:schemeClr val="tx1"/>
                </a:solidFill>
              </a:rPr>
              <a:t>for {1,2}</a:t>
            </a:r>
            <a:endParaRPr lang="en-US" dirty="0">
              <a:solidFill>
                <a:schemeClr val="tx1"/>
              </a:solidFill>
            </a:endParaRPr>
          </a:p>
        </p:txBody>
      </p:sp>
      <p:sp>
        <p:nvSpPr>
          <p:cNvPr id="12" name="Rectangle 11"/>
          <p:cNvSpPr/>
          <p:nvPr/>
        </p:nvSpPr>
        <p:spPr>
          <a:xfrm>
            <a:off x="6629400" y="4724400"/>
            <a:ext cx="1219200" cy="990600"/>
          </a:xfrm>
          <a:prstGeom prst="rect">
            <a:avLst/>
          </a:prstGeom>
          <a:solidFill>
            <a:schemeClr val="tx2">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Reducer</a:t>
            </a:r>
          </a:p>
          <a:p>
            <a:pPr algn="ctr"/>
            <a:r>
              <a:rPr lang="en-US" dirty="0" smtClean="0">
                <a:solidFill>
                  <a:schemeClr val="tx1"/>
                </a:solidFill>
              </a:rPr>
              <a:t>for {2,3}</a:t>
            </a:r>
            <a:endParaRPr lang="en-US" dirty="0">
              <a:solidFill>
                <a:schemeClr val="tx1"/>
              </a:solidFill>
            </a:endParaRPr>
          </a:p>
        </p:txBody>
      </p:sp>
      <p:sp>
        <p:nvSpPr>
          <p:cNvPr id="13" name="Rectangle 12"/>
          <p:cNvSpPr/>
          <p:nvPr/>
        </p:nvSpPr>
        <p:spPr>
          <a:xfrm>
            <a:off x="6629400" y="3048000"/>
            <a:ext cx="1219200" cy="990600"/>
          </a:xfrm>
          <a:prstGeom prst="rect">
            <a:avLst/>
          </a:prstGeom>
          <a:solidFill>
            <a:schemeClr val="tx2">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Reducer</a:t>
            </a:r>
          </a:p>
          <a:p>
            <a:pPr algn="ctr"/>
            <a:r>
              <a:rPr lang="en-US" dirty="0" smtClean="0">
                <a:solidFill>
                  <a:schemeClr val="tx1"/>
                </a:solidFill>
              </a:rPr>
              <a:t>for {1,3}</a:t>
            </a:r>
            <a:endParaRPr lang="en-US" dirty="0">
              <a:solidFill>
                <a:schemeClr val="tx1"/>
              </a:solidFill>
            </a:endParaRPr>
          </a:p>
        </p:txBody>
      </p:sp>
      <p:grpSp>
        <p:nvGrpSpPr>
          <p:cNvPr id="15" name="Group 14"/>
          <p:cNvGrpSpPr/>
          <p:nvPr/>
        </p:nvGrpSpPr>
        <p:grpSpPr>
          <a:xfrm>
            <a:off x="1752600" y="2129911"/>
            <a:ext cx="2176743" cy="457200"/>
            <a:chOff x="2014257" y="1752600"/>
            <a:chExt cx="2176743" cy="457200"/>
          </a:xfrm>
        </p:grpSpPr>
        <p:sp>
          <p:nvSpPr>
            <p:cNvPr id="16" name="Rectangle 15"/>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1 data</a:t>
              </a:r>
              <a:endParaRPr lang="en-US" dirty="0">
                <a:solidFill>
                  <a:srgbClr val="002060"/>
                </a:solidFill>
              </a:endParaRPr>
            </a:p>
          </p:txBody>
        </p:sp>
        <p:sp>
          <p:nvSpPr>
            <p:cNvPr id="17" name="TextBox 16"/>
            <p:cNvSpPr txBox="1"/>
            <p:nvPr/>
          </p:nvSpPr>
          <p:spPr>
            <a:xfrm>
              <a:off x="2014257" y="1803748"/>
              <a:ext cx="652743" cy="369332"/>
            </a:xfrm>
            <a:prstGeom prst="rect">
              <a:avLst/>
            </a:prstGeom>
            <a:noFill/>
          </p:spPr>
          <p:txBody>
            <a:bodyPr wrap="none" rtlCol="0">
              <a:spAutoFit/>
            </a:bodyPr>
            <a:lstStyle/>
            <a:p>
              <a:r>
                <a:rPr lang="en-US" dirty="0" smtClean="0"/>
                <a:t>{1, 3}</a:t>
              </a:r>
              <a:endParaRPr lang="en-US" dirty="0"/>
            </a:p>
          </p:txBody>
        </p:sp>
      </p:grpSp>
      <p:grpSp>
        <p:nvGrpSpPr>
          <p:cNvPr id="21" name="Group 20"/>
          <p:cNvGrpSpPr/>
          <p:nvPr/>
        </p:nvGrpSpPr>
        <p:grpSpPr>
          <a:xfrm>
            <a:off x="1752600" y="3048000"/>
            <a:ext cx="2176743" cy="457200"/>
            <a:chOff x="2014257" y="1752600"/>
            <a:chExt cx="2176743" cy="457200"/>
          </a:xfrm>
        </p:grpSpPr>
        <p:sp>
          <p:nvSpPr>
            <p:cNvPr id="22" name="Rectangle 21"/>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2 data</a:t>
              </a:r>
              <a:endParaRPr lang="en-US" dirty="0">
                <a:solidFill>
                  <a:srgbClr val="002060"/>
                </a:solidFill>
              </a:endParaRPr>
            </a:p>
          </p:txBody>
        </p:sp>
        <p:sp>
          <p:nvSpPr>
            <p:cNvPr id="23" name="TextBox 22"/>
            <p:cNvSpPr txBox="1"/>
            <p:nvPr/>
          </p:nvSpPr>
          <p:spPr>
            <a:xfrm>
              <a:off x="2014257" y="1803748"/>
              <a:ext cx="652743" cy="369332"/>
            </a:xfrm>
            <a:prstGeom prst="rect">
              <a:avLst/>
            </a:prstGeom>
            <a:noFill/>
          </p:spPr>
          <p:txBody>
            <a:bodyPr wrap="none" rtlCol="0">
              <a:spAutoFit/>
            </a:bodyPr>
            <a:lstStyle/>
            <a:p>
              <a:r>
                <a:rPr lang="en-US" dirty="0" smtClean="0"/>
                <a:t>{1, 2}</a:t>
              </a:r>
              <a:endParaRPr lang="en-US" dirty="0"/>
            </a:p>
          </p:txBody>
        </p:sp>
      </p:grpSp>
      <p:grpSp>
        <p:nvGrpSpPr>
          <p:cNvPr id="24" name="Group 23"/>
          <p:cNvGrpSpPr/>
          <p:nvPr/>
        </p:nvGrpSpPr>
        <p:grpSpPr>
          <a:xfrm>
            <a:off x="1752600" y="3810000"/>
            <a:ext cx="2176743" cy="457200"/>
            <a:chOff x="2014257" y="1752600"/>
            <a:chExt cx="2176743" cy="457200"/>
          </a:xfrm>
        </p:grpSpPr>
        <p:sp>
          <p:nvSpPr>
            <p:cNvPr id="25" name="Rectangle 24"/>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2 data</a:t>
              </a:r>
              <a:endParaRPr lang="en-US" dirty="0">
                <a:solidFill>
                  <a:srgbClr val="002060"/>
                </a:solidFill>
              </a:endParaRPr>
            </a:p>
          </p:txBody>
        </p:sp>
        <p:sp>
          <p:nvSpPr>
            <p:cNvPr id="26" name="TextBox 25"/>
            <p:cNvSpPr txBox="1"/>
            <p:nvPr/>
          </p:nvSpPr>
          <p:spPr>
            <a:xfrm>
              <a:off x="2014257" y="1803748"/>
              <a:ext cx="652743" cy="369332"/>
            </a:xfrm>
            <a:prstGeom prst="rect">
              <a:avLst/>
            </a:prstGeom>
            <a:noFill/>
          </p:spPr>
          <p:txBody>
            <a:bodyPr wrap="none" rtlCol="0">
              <a:spAutoFit/>
            </a:bodyPr>
            <a:lstStyle/>
            <a:p>
              <a:r>
                <a:rPr lang="en-US" dirty="0" smtClean="0"/>
                <a:t>{2, 3}</a:t>
              </a:r>
              <a:endParaRPr lang="en-US" dirty="0"/>
            </a:p>
          </p:txBody>
        </p:sp>
      </p:grpSp>
      <p:grpSp>
        <p:nvGrpSpPr>
          <p:cNvPr id="27" name="Group 26"/>
          <p:cNvGrpSpPr/>
          <p:nvPr/>
        </p:nvGrpSpPr>
        <p:grpSpPr>
          <a:xfrm>
            <a:off x="1752600" y="4702294"/>
            <a:ext cx="2176743" cy="457200"/>
            <a:chOff x="2014257" y="1752600"/>
            <a:chExt cx="2176743" cy="457200"/>
          </a:xfrm>
        </p:grpSpPr>
        <p:sp>
          <p:nvSpPr>
            <p:cNvPr id="28" name="Rectangle 27"/>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3 data</a:t>
              </a:r>
              <a:endParaRPr lang="en-US" dirty="0">
                <a:solidFill>
                  <a:srgbClr val="002060"/>
                </a:solidFill>
              </a:endParaRPr>
            </a:p>
          </p:txBody>
        </p:sp>
        <p:sp>
          <p:nvSpPr>
            <p:cNvPr id="29" name="TextBox 28"/>
            <p:cNvSpPr txBox="1"/>
            <p:nvPr/>
          </p:nvSpPr>
          <p:spPr>
            <a:xfrm>
              <a:off x="2014257" y="1803748"/>
              <a:ext cx="652743" cy="369332"/>
            </a:xfrm>
            <a:prstGeom prst="rect">
              <a:avLst/>
            </a:prstGeom>
            <a:noFill/>
          </p:spPr>
          <p:txBody>
            <a:bodyPr wrap="none" rtlCol="0">
              <a:spAutoFit/>
            </a:bodyPr>
            <a:lstStyle/>
            <a:p>
              <a:r>
                <a:rPr lang="en-US" dirty="0" smtClean="0"/>
                <a:t>{1, 3}</a:t>
              </a:r>
              <a:endParaRPr lang="en-US" dirty="0"/>
            </a:p>
          </p:txBody>
        </p:sp>
      </p:grpSp>
      <p:grpSp>
        <p:nvGrpSpPr>
          <p:cNvPr id="30" name="Group 29"/>
          <p:cNvGrpSpPr/>
          <p:nvPr/>
        </p:nvGrpSpPr>
        <p:grpSpPr>
          <a:xfrm>
            <a:off x="1752600" y="5449680"/>
            <a:ext cx="2176743" cy="457200"/>
            <a:chOff x="2014257" y="1752600"/>
            <a:chExt cx="2176743" cy="457200"/>
          </a:xfrm>
        </p:grpSpPr>
        <p:sp>
          <p:nvSpPr>
            <p:cNvPr id="31" name="Rectangle 30"/>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3 data</a:t>
              </a:r>
              <a:endParaRPr lang="en-US" dirty="0">
                <a:solidFill>
                  <a:srgbClr val="002060"/>
                </a:solidFill>
              </a:endParaRPr>
            </a:p>
          </p:txBody>
        </p:sp>
        <p:sp>
          <p:nvSpPr>
            <p:cNvPr id="32" name="TextBox 31"/>
            <p:cNvSpPr txBox="1"/>
            <p:nvPr/>
          </p:nvSpPr>
          <p:spPr>
            <a:xfrm>
              <a:off x="2014257" y="1803748"/>
              <a:ext cx="652743" cy="369332"/>
            </a:xfrm>
            <a:prstGeom prst="rect">
              <a:avLst/>
            </a:prstGeom>
            <a:noFill/>
          </p:spPr>
          <p:txBody>
            <a:bodyPr wrap="none" rtlCol="0">
              <a:spAutoFit/>
            </a:bodyPr>
            <a:lstStyle/>
            <a:p>
              <a:r>
                <a:rPr lang="en-US" dirty="0" smtClean="0"/>
                <a:t>{2, 3}</a:t>
              </a:r>
              <a:endParaRPr lang="en-US" dirty="0"/>
            </a:p>
          </p:txBody>
        </p:sp>
      </p:grpSp>
    </p:spTree>
    <p:extLst>
      <p:ext uri="{BB962C8B-B14F-4D97-AF65-F5344CB8AC3E}">
        <p14:creationId xmlns:p14="http://schemas.microsoft.com/office/powerpoint/2010/main" val="4192324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92D050"/>
                </a:solidFill>
              </a:rPr>
              <a:t>Example</a:t>
            </a:r>
            <a:r>
              <a:rPr lang="en-US" dirty="0" smtClean="0"/>
              <a:t>: Three Drugs</a:t>
            </a:r>
            <a:endParaRPr lang="en-US" dirty="0"/>
          </a:p>
        </p:txBody>
      </p:sp>
      <p:sp>
        <p:nvSpPr>
          <p:cNvPr id="5" name="Slide Number Placeholder 4"/>
          <p:cNvSpPr>
            <a:spLocks noGrp="1"/>
          </p:cNvSpPr>
          <p:nvPr>
            <p:ph type="sldNum" sz="quarter" idx="12"/>
          </p:nvPr>
        </p:nvSpPr>
        <p:spPr/>
        <p:txBody>
          <a:bodyPr/>
          <a:lstStyle/>
          <a:p>
            <a:fld id="{19B12225-5612-419B-A8D5-4B8EEE4C217E}" type="slidenum">
              <a:rPr lang="en-US" smtClean="0"/>
              <a:pPr/>
              <a:t>14</a:t>
            </a:fld>
            <a:endParaRPr lang="en-US"/>
          </a:p>
        </p:txBody>
      </p:sp>
      <p:sp>
        <p:nvSpPr>
          <p:cNvPr id="6" name="Rectangle 5"/>
          <p:cNvSpPr/>
          <p:nvPr/>
        </p:nvSpPr>
        <p:spPr>
          <a:xfrm>
            <a:off x="304800" y="3048000"/>
            <a:ext cx="1243208" cy="9906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Mapper</a:t>
            </a:r>
          </a:p>
          <a:p>
            <a:pPr algn="ctr"/>
            <a:r>
              <a:rPr lang="en-US" dirty="0" smtClean="0">
                <a:solidFill>
                  <a:schemeClr val="tx1"/>
                </a:solidFill>
              </a:rPr>
              <a:t>for drug 2</a:t>
            </a:r>
            <a:endParaRPr lang="en-US" dirty="0">
              <a:solidFill>
                <a:schemeClr val="tx1"/>
              </a:solidFill>
            </a:endParaRPr>
          </a:p>
        </p:txBody>
      </p:sp>
      <p:sp>
        <p:nvSpPr>
          <p:cNvPr id="7" name="Rectangle 6"/>
          <p:cNvSpPr/>
          <p:nvPr/>
        </p:nvSpPr>
        <p:spPr>
          <a:xfrm>
            <a:off x="304800" y="1371600"/>
            <a:ext cx="1219200" cy="9906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Mapper</a:t>
            </a:r>
          </a:p>
          <a:p>
            <a:pPr algn="ctr"/>
            <a:r>
              <a:rPr lang="en-US" dirty="0" smtClean="0">
                <a:solidFill>
                  <a:schemeClr val="tx1"/>
                </a:solidFill>
              </a:rPr>
              <a:t>for drug 1</a:t>
            </a:r>
            <a:endParaRPr lang="en-US" dirty="0">
              <a:solidFill>
                <a:schemeClr val="tx1"/>
              </a:solidFill>
            </a:endParaRPr>
          </a:p>
        </p:txBody>
      </p:sp>
      <p:sp>
        <p:nvSpPr>
          <p:cNvPr id="8" name="Rectangle 7"/>
          <p:cNvSpPr/>
          <p:nvPr/>
        </p:nvSpPr>
        <p:spPr>
          <a:xfrm>
            <a:off x="304800" y="4724400"/>
            <a:ext cx="1207718" cy="9906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Mapper</a:t>
            </a:r>
          </a:p>
          <a:p>
            <a:pPr algn="ctr"/>
            <a:r>
              <a:rPr lang="en-US" dirty="0" smtClean="0">
                <a:solidFill>
                  <a:schemeClr val="tx1"/>
                </a:solidFill>
              </a:rPr>
              <a:t>for drug 3</a:t>
            </a:r>
            <a:endParaRPr lang="en-US" dirty="0">
              <a:solidFill>
                <a:schemeClr val="tx1"/>
              </a:solidFill>
            </a:endParaRPr>
          </a:p>
        </p:txBody>
      </p:sp>
      <p:grpSp>
        <p:nvGrpSpPr>
          <p:cNvPr id="14" name="Group 13"/>
          <p:cNvGrpSpPr/>
          <p:nvPr/>
        </p:nvGrpSpPr>
        <p:grpSpPr>
          <a:xfrm>
            <a:off x="1752600" y="1371600"/>
            <a:ext cx="2176743" cy="457200"/>
            <a:chOff x="2014257" y="1752600"/>
            <a:chExt cx="2176743" cy="457200"/>
          </a:xfrm>
        </p:grpSpPr>
        <p:sp>
          <p:nvSpPr>
            <p:cNvPr id="9" name="Rectangle 8"/>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1 data</a:t>
              </a:r>
              <a:endParaRPr lang="en-US" dirty="0">
                <a:solidFill>
                  <a:srgbClr val="002060"/>
                </a:solidFill>
              </a:endParaRPr>
            </a:p>
          </p:txBody>
        </p:sp>
        <p:sp>
          <p:nvSpPr>
            <p:cNvPr id="10" name="TextBox 9"/>
            <p:cNvSpPr txBox="1"/>
            <p:nvPr/>
          </p:nvSpPr>
          <p:spPr>
            <a:xfrm>
              <a:off x="2014257" y="1803748"/>
              <a:ext cx="652743" cy="369332"/>
            </a:xfrm>
            <a:prstGeom prst="rect">
              <a:avLst/>
            </a:prstGeom>
            <a:noFill/>
          </p:spPr>
          <p:txBody>
            <a:bodyPr wrap="none" rtlCol="0">
              <a:spAutoFit/>
            </a:bodyPr>
            <a:lstStyle/>
            <a:p>
              <a:r>
                <a:rPr lang="en-US" dirty="0" smtClean="0"/>
                <a:t>{1, 2}</a:t>
              </a:r>
              <a:endParaRPr lang="en-US" dirty="0"/>
            </a:p>
          </p:txBody>
        </p:sp>
      </p:grpSp>
      <p:sp>
        <p:nvSpPr>
          <p:cNvPr id="11" name="Rectangle 10"/>
          <p:cNvSpPr/>
          <p:nvPr/>
        </p:nvSpPr>
        <p:spPr>
          <a:xfrm>
            <a:off x="6629400" y="1371600"/>
            <a:ext cx="1219200" cy="990600"/>
          </a:xfrm>
          <a:prstGeom prst="rect">
            <a:avLst/>
          </a:prstGeom>
          <a:solidFill>
            <a:schemeClr val="tx2">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Reducer</a:t>
            </a:r>
          </a:p>
          <a:p>
            <a:pPr algn="ctr"/>
            <a:r>
              <a:rPr lang="en-US" dirty="0" smtClean="0">
                <a:solidFill>
                  <a:schemeClr val="tx1"/>
                </a:solidFill>
              </a:rPr>
              <a:t>for {1,2}</a:t>
            </a:r>
            <a:endParaRPr lang="en-US" dirty="0">
              <a:solidFill>
                <a:schemeClr val="tx1"/>
              </a:solidFill>
            </a:endParaRPr>
          </a:p>
        </p:txBody>
      </p:sp>
      <p:sp>
        <p:nvSpPr>
          <p:cNvPr id="12" name="Rectangle 11"/>
          <p:cNvSpPr/>
          <p:nvPr/>
        </p:nvSpPr>
        <p:spPr>
          <a:xfrm>
            <a:off x="6629400" y="4724400"/>
            <a:ext cx="1219200" cy="990600"/>
          </a:xfrm>
          <a:prstGeom prst="rect">
            <a:avLst/>
          </a:prstGeom>
          <a:solidFill>
            <a:schemeClr val="tx2">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Reducer</a:t>
            </a:r>
          </a:p>
          <a:p>
            <a:pPr algn="ctr"/>
            <a:r>
              <a:rPr lang="en-US" dirty="0" smtClean="0">
                <a:solidFill>
                  <a:schemeClr val="tx1"/>
                </a:solidFill>
              </a:rPr>
              <a:t>for {2,3}</a:t>
            </a:r>
            <a:endParaRPr lang="en-US" dirty="0">
              <a:solidFill>
                <a:schemeClr val="tx1"/>
              </a:solidFill>
            </a:endParaRPr>
          </a:p>
        </p:txBody>
      </p:sp>
      <p:sp>
        <p:nvSpPr>
          <p:cNvPr id="13" name="Rectangle 12"/>
          <p:cNvSpPr/>
          <p:nvPr/>
        </p:nvSpPr>
        <p:spPr>
          <a:xfrm>
            <a:off x="6629400" y="3048000"/>
            <a:ext cx="1219200" cy="990600"/>
          </a:xfrm>
          <a:prstGeom prst="rect">
            <a:avLst/>
          </a:prstGeom>
          <a:solidFill>
            <a:schemeClr val="tx2">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Reducer</a:t>
            </a:r>
          </a:p>
          <a:p>
            <a:pPr algn="ctr"/>
            <a:r>
              <a:rPr lang="en-US" dirty="0" smtClean="0">
                <a:solidFill>
                  <a:schemeClr val="tx1"/>
                </a:solidFill>
              </a:rPr>
              <a:t>for {1,3}</a:t>
            </a:r>
            <a:endParaRPr lang="en-US" dirty="0">
              <a:solidFill>
                <a:schemeClr val="tx1"/>
              </a:solidFill>
            </a:endParaRPr>
          </a:p>
        </p:txBody>
      </p:sp>
      <p:grpSp>
        <p:nvGrpSpPr>
          <p:cNvPr id="15" name="Group 14"/>
          <p:cNvGrpSpPr/>
          <p:nvPr/>
        </p:nvGrpSpPr>
        <p:grpSpPr>
          <a:xfrm>
            <a:off x="1752600" y="2129911"/>
            <a:ext cx="2176743" cy="457200"/>
            <a:chOff x="2014257" y="1752600"/>
            <a:chExt cx="2176743" cy="457200"/>
          </a:xfrm>
        </p:grpSpPr>
        <p:sp>
          <p:nvSpPr>
            <p:cNvPr id="16" name="Rectangle 15"/>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1 data</a:t>
              </a:r>
              <a:endParaRPr lang="en-US" dirty="0">
                <a:solidFill>
                  <a:srgbClr val="002060"/>
                </a:solidFill>
              </a:endParaRPr>
            </a:p>
          </p:txBody>
        </p:sp>
        <p:sp>
          <p:nvSpPr>
            <p:cNvPr id="17" name="TextBox 16"/>
            <p:cNvSpPr txBox="1"/>
            <p:nvPr/>
          </p:nvSpPr>
          <p:spPr>
            <a:xfrm>
              <a:off x="2014257" y="1803748"/>
              <a:ext cx="652743" cy="369332"/>
            </a:xfrm>
            <a:prstGeom prst="rect">
              <a:avLst/>
            </a:prstGeom>
            <a:noFill/>
          </p:spPr>
          <p:txBody>
            <a:bodyPr wrap="none" rtlCol="0">
              <a:spAutoFit/>
            </a:bodyPr>
            <a:lstStyle/>
            <a:p>
              <a:r>
                <a:rPr lang="en-US" dirty="0" smtClean="0"/>
                <a:t>{1, 3}</a:t>
              </a:r>
              <a:endParaRPr lang="en-US" dirty="0"/>
            </a:p>
          </p:txBody>
        </p:sp>
      </p:grpSp>
      <p:grpSp>
        <p:nvGrpSpPr>
          <p:cNvPr id="21" name="Group 20"/>
          <p:cNvGrpSpPr/>
          <p:nvPr/>
        </p:nvGrpSpPr>
        <p:grpSpPr>
          <a:xfrm>
            <a:off x="1752600" y="3041029"/>
            <a:ext cx="2176743" cy="457200"/>
            <a:chOff x="2014257" y="1752600"/>
            <a:chExt cx="2176743" cy="457200"/>
          </a:xfrm>
        </p:grpSpPr>
        <p:sp>
          <p:nvSpPr>
            <p:cNvPr id="22" name="Rectangle 21"/>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2 data</a:t>
              </a:r>
              <a:endParaRPr lang="en-US" dirty="0">
                <a:solidFill>
                  <a:srgbClr val="002060"/>
                </a:solidFill>
              </a:endParaRPr>
            </a:p>
          </p:txBody>
        </p:sp>
        <p:sp>
          <p:nvSpPr>
            <p:cNvPr id="23" name="TextBox 22"/>
            <p:cNvSpPr txBox="1"/>
            <p:nvPr/>
          </p:nvSpPr>
          <p:spPr>
            <a:xfrm>
              <a:off x="2014257" y="1803748"/>
              <a:ext cx="652743" cy="369332"/>
            </a:xfrm>
            <a:prstGeom prst="rect">
              <a:avLst/>
            </a:prstGeom>
            <a:noFill/>
          </p:spPr>
          <p:txBody>
            <a:bodyPr wrap="none" rtlCol="0">
              <a:spAutoFit/>
            </a:bodyPr>
            <a:lstStyle/>
            <a:p>
              <a:r>
                <a:rPr lang="en-US" dirty="0" smtClean="0"/>
                <a:t>{1, 2}</a:t>
              </a:r>
              <a:endParaRPr lang="en-US" dirty="0"/>
            </a:p>
          </p:txBody>
        </p:sp>
      </p:grpSp>
      <p:grpSp>
        <p:nvGrpSpPr>
          <p:cNvPr id="24" name="Group 23"/>
          <p:cNvGrpSpPr/>
          <p:nvPr/>
        </p:nvGrpSpPr>
        <p:grpSpPr>
          <a:xfrm>
            <a:off x="1752600" y="3810000"/>
            <a:ext cx="2176743" cy="457200"/>
            <a:chOff x="2014257" y="1752600"/>
            <a:chExt cx="2176743" cy="457200"/>
          </a:xfrm>
        </p:grpSpPr>
        <p:sp>
          <p:nvSpPr>
            <p:cNvPr id="25" name="Rectangle 24"/>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2 data</a:t>
              </a:r>
              <a:endParaRPr lang="en-US" dirty="0">
                <a:solidFill>
                  <a:srgbClr val="002060"/>
                </a:solidFill>
              </a:endParaRPr>
            </a:p>
          </p:txBody>
        </p:sp>
        <p:sp>
          <p:nvSpPr>
            <p:cNvPr id="26" name="TextBox 25"/>
            <p:cNvSpPr txBox="1"/>
            <p:nvPr/>
          </p:nvSpPr>
          <p:spPr>
            <a:xfrm>
              <a:off x="2014257" y="1803748"/>
              <a:ext cx="652743" cy="369332"/>
            </a:xfrm>
            <a:prstGeom prst="rect">
              <a:avLst/>
            </a:prstGeom>
            <a:noFill/>
          </p:spPr>
          <p:txBody>
            <a:bodyPr wrap="none" rtlCol="0">
              <a:spAutoFit/>
            </a:bodyPr>
            <a:lstStyle/>
            <a:p>
              <a:r>
                <a:rPr lang="en-US" dirty="0" smtClean="0"/>
                <a:t>{2, 3}</a:t>
              </a:r>
              <a:endParaRPr lang="en-US" dirty="0"/>
            </a:p>
          </p:txBody>
        </p:sp>
      </p:grpSp>
      <p:grpSp>
        <p:nvGrpSpPr>
          <p:cNvPr id="27" name="Group 26"/>
          <p:cNvGrpSpPr/>
          <p:nvPr/>
        </p:nvGrpSpPr>
        <p:grpSpPr>
          <a:xfrm>
            <a:off x="1752600" y="4702294"/>
            <a:ext cx="2176743" cy="457200"/>
            <a:chOff x="2014257" y="1752600"/>
            <a:chExt cx="2176743" cy="457200"/>
          </a:xfrm>
        </p:grpSpPr>
        <p:sp>
          <p:nvSpPr>
            <p:cNvPr id="28" name="Rectangle 27"/>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3 data</a:t>
              </a:r>
              <a:endParaRPr lang="en-US" dirty="0">
                <a:solidFill>
                  <a:srgbClr val="002060"/>
                </a:solidFill>
              </a:endParaRPr>
            </a:p>
          </p:txBody>
        </p:sp>
        <p:sp>
          <p:nvSpPr>
            <p:cNvPr id="29" name="TextBox 28"/>
            <p:cNvSpPr txBox="1"/>
            <p:nvPr/>
          </p:nvSpPr>
          <p:spPr>
            <a:xfrm>
              <a:off x="2014257" y="1803748"/>
              <a:ext cx="652743" cy="369332"/>
            </a:xfrm>
            <a:prstGeom prst="rect">
              <a:avLst/>
            </a:prstGeom>
            <a:noFill/>
          </p:spPr>
          <p:txBody>
            <a:bodyPr wrap="none" rtlCol="0">
              <a:spAutoFit/>
            </a:bodyPr>
            <a:lstStyle/>
            <a:p>
              <a:r>
                <a:rPr lang="en-US" dirty="0" smtClean="0"/>
                <a:t>{1, 3}</a:t>
              </a:r>
              <a:endParaRPr lang="en-US" dirty="0"/>
            </a:p>
          </p:txBody>
        </p:sp>
      </p:grpSp>
      <p:grpSp>
        <p:nvGrpSpPr>
          <p:cNvPr id="30" name="Group 29"/>
          <p:cNvGrpSpPr/>
          <p:nvPr/>
        </p:nvGrpSpPr>
        <p:grpSpPr>
          <a:xfrm>
            <a:off x="1752600" y="5449680"/>
            <a:ext cx="2176743" cy="457200"/>
            <a:chOff x="2014257" y="1752600"/>
            <a:chExt cx="2176743" cy="457200"/>
          </a:xfrm>
        </p:grpSpPr>
        <p:sp>
          <p:nvSpPr>
            <p:cNvPr id="31" name="Rectangle 30"/>
            <p:cNvSpPr/>
            <p:nvPr/>
          </p:nvSpPr>
          <p:spPr>
            <a:xfrm>
              <a:off x="2667000" y="17526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3 data</a:t>
              </a:r>
              <a:endParaRPr lang="en-US" dirty="0">
                <a:solidFill>
                  <a:srgbClr val="002060"/>
                </a:solidFill>
              </a:endParaRPr>
            </a:p>
          </p:txBody>
        </p:sp>
        <p:sp>
          <p:nvSpPr>
            <p:cNvPr id="32" name="TextBox 31"/>
            <p:cNvSpPr txBox="1"/>
            <p:nvPr/>
          </p:nvSpPr>
          <p:spPr>
            <a:xfrm>
              <a:off x="2014257" y="1803748"/>
              <a:ext cx="652743" cy="369332"/>
            </a:xfrm>
            <a:prstGeom prst="rect">
              <a:avLst/>
            </a:prstGeom>
            <a:noFill/>
          </p:spPr>
          <p:txBody>
            <a:bodyPr wrap="none" rtlCol="0">
              <a:spAutoFit/>
            </a:bodyPr>
            <a:lstStyle/>
            <a:p>
              <a:r>
                <a:rPr lang="en-US" dirty="0" smtClean="0"/>
                <a:t>{2, 3}</a:t>
              </a:r>
              <a:endParaRPr lang="en-US" dirty="0"/>
            </a:p>
          </p:txBody>
        </p:sp>
      </p:grpSp>
    </p:spTree>
    <p:extLst>
      <p:ext uri="{BB962C8B-B14F-4D97-AF65-F5344CB8AC3E}">
        <p14:creationId xmlns:p14="http://schemas.microsoft.com/office/powerpoint/2010/main" val="212017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2.77778E-7 2.51619E-6 L 0.22274 2.51619E-6 " pathEditMode="relative" rAng="0" ptsTypes="AA">
                                      <p:cBhvr>
                                        <p:cTn id="6" dur="2000" fill="hold"/>
                                        <p:tgtEl>
                                          <p:spTgt spid="14"/>
                                        </p:tgtEl>
                                        <p:attrNameLst>
                                          <p:attrName>ppt_x</p:attrName>
                                          <p:attrName>ppt_y</p:attrName>
                                        </p:attrNameLst>
                                      </p:cBhvr>
                                      <p:rCtr x="11128" y="0"/>
                                    </p:animMotion>
                                  </p:childTnLst>
                                </p:cTn>
                              </p:par>
                              <p:par>
                                <p:cTn id="7" presetID="42" presetClass="path" presetSubtype="0" accel="50000" decel="50000" fill="hold" nodeType="withEffect">
                                  <p:stCondLst>
                                    <p:cond delay="0"/>
                                  </p:stCondLst>
                                  <p:childTnLst>
                                    <p:animMotion origin="layout" path="M -2.77778E-7 -3.27475E-6 L 0.22274 0.12257 " pathEditMode="relative" rAng="0" ptsTypes="AA">
                                      <p:cBhvr>
                                        <p:cTn id="8" dur="2000" fill="hold"/>
                                        <p:tgtEl>
                                          <p:spTgt spid="15"/>
                                        </p:tgtEl>
                                        <p:attrNameLst>
                                          <p:attrName>ppt_x</p:attrName>
                                          <p:attrName>ppt_y</p:attrName>
                                        </p:attrNameLst>
                                      </p:cBhvr>
                                      <p:rCtr x="11128" y="6129"/>
                                    </p:animMotion>
                                  </p:childTnLst>
                                </p:cTn>
                              </p:par>
                              <p:par>
                                <p:cTn id="9" presetID="42" presetClass="path" presetSubtype="0" accel="50000" decel="50000" fill="hold" nodeType="withEffect">
                                  <p:stCondLst>
                                    <p:cond delay="0"/>
                                  </p:stCondLst>
                                  <p:childTnLst>
                                    <p:animMotion origin="layout" path="M -2.77778E-7 -7.30805E-7 L 0.22274 -0.15449 " pathEditMode="relative" rAng="0" ptsTypes="AA">
                                      <p:cBhvr>
                                        <p:cTn id="10" dur="2000" fill="hold"/>
                                        <p:tgtEl>
                                          <p:spTgt spid="21"/>
                                        </p:tgtEl>
                                        <p:attrNameLst>
                                          <p:attrName>ppt_x</p:attrName>
                                          <p:attrName>ppt_y</p:attrName>
                                        </p:attrNameLst>
                                      </p:cBhvr>
                                      <p:rCtr x="11128" y="-7724"/>
                                    </p:animMotion>
                                  </p:childTnLst>
                                </p:cTn>
                              </p:par>
                              <p:par>
                                <p:cTn id="11" presetID="42" presetClass="path" presetSubtype="0" accel="50000" decel="50000" fill="hold" nodeType="withEffect">
                                  <p:stCondLst>
                                    <p:cond delay="0"/>
                                  </p:stCondLst>
                                  <p:childTnLst>
                                    <p:animMotion origin="layout" path="M -2.77778E-7 -4.12581E-6 L 0.22274 0.13321 " pathEditMode="relative" rAng="0" ptsTypes="AA">
                                      <p:cBhvr>
                                        <p:cTn id="12" dur="2000" fill="hold"/>
                                        <p:tgtEl>
                                          <p:spTgt spid="24"/>
                                        </p:tgtEl>
                                        <p:attrNameLst>
                                          <p:attrName>ppt_x</p:attrName>
                                          <p:attrName>ppt_y</p:attrName>
                                        </p:attrNameLst>
                                      </p:cBhvr>
                                      <p:rCtr x="11128" y="6660"/>
                                    </p:animMotion>
                                  </p:childTnLst>
                                </p:cTn>
                              </p:par>
                              <p:par>
                                <p:cTn id="13" presetID="42" presetClass="path" presetSubtype="0" accel="50000" decel="50000" fill="hold" nodeType="withEffect">
                                  <p:stCondLst>
                                    <p:cond delay="0"/>
                                  </p:stCondLst>
                                  <p:childTnLst>
                                    <p:animMotion origin="layout" path="M -2.77778E-7 3.62627E-6 L 0.22274 -0.16328 " pathEditMode="relative" rAng="0" ptsTypes="AA">
                                      <p:cBhvr>
                                        <p:cTn id="14" dur="2000" fill="hold"/>
                                        <p:tgtEl>
                                          <p:spTgt spid="27"/>
                                        </p:tgtEl>
                                        <p:attrNameLst>
                                          <p:attrName>ppt_x</p:attrName>
                                          <p:attrName>ppt_y</p:attrName>
                                        </p:attrNameLst>
                                      </p:cBhvr>
                                      <p:rCtr x="11128" y="-8164"/>
                                    </p:animMotion>
                                  </p:childTnLst>
                                </p:cTn>
                              </p:par>
                              <p:par>
                                <p:cTn id="15" presetID="42" presetClass="path" presetSubtype="0" accel="50000" decel="50000" fill="hold" nodeType="withEffect">
                                  <p:stCondLst>
                                    <p:cond delay="0"/>
                                  </p:stCondLst>
                                  <p:childTnLst>
                                    <p:animMotion origin="layout" path="M -2.77778E-7 -3.29325E-6 L 0.22274 -0.01688 " pathEditMode="relative" rAng="0" ptsTypes="AA">
                                      <p:cBhvr>
                                        <p:cTn id="16" dur="2000" fill="hold"/>
                                        <p:tgtEl>
                                          <p:spTgt spid="30"/>
                                        </p:tgtEl>
                                        <p:attrNameLst>
                                          <p:attrName>ppt_x</p:attrName>
                                          <p:attrName>ppt_y</p:attrName>
                                        </p:attrNameLst>
                                      </p:cBhvr>
                                      <p:rCtr x="11128" y="-85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92D050"/>
                </a:solidFill>
              </a:rPr>
              <a:t>Example</a:t>
            </a:r>
            <a:r>
              <a:rPr lang="en-US" dirty="0" smtClean="0"/>
              <a:t>: Three Drugs</a:t>
            </a:r>
            <a:endParaRPr lang="en-US" dirty="0"/>
          </a:p>
        </p:txBody>
      </p:sp>
      <p:sp>
        <p:nvSpPr>
          <p:cNvPr id="5" name="Slide Number Placeholder 4"/>
          <p:cNvSpPr>
            <a:spLocks noGrp="1"/>
          </p:cNvSpPr>
          <p:nvPr>
            <p:ph type="sldNum" sz="quarter" idx="12"/>
          </p:nvPr>
        </p:nvSpPr>
        <p:spPr/>
        <p:txBody>
          <a:bodyPr/>
          <a:lstStyle/>
          <a:p>
            <a:fld id="{19B12225-5612-419B-A8D5-4B8EEE4C217E}" type="slidenum">
              <a:rPr lang="en-US" smtClean="0"/>
              <a:pPr/>
              <a:t>15</a:t>
            </a:fld>
            <a:endParaRPr lang="en-US"/>
          </a:p>
        </p:txBody>
      </p:sp>
      <p:sp>
        <p:nvSpPr>
          <p:cNvPr id="9" name="Rectangle 8"/>
          <p:cNvSpPr/>
          <p:nvPr/>
        </p:nvSpPr>
        <p:spPr>
          <a:xfrm>
            <a:off x="2971800" y="16383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1 data</a:t>
            </a:r>
            <a:endParaRPr lang="en-US" dirty="0">
              <a:solidFill>
                <a:srgbClr val="002060"/>
              </a:solidFill>
            </a:endParaRPr>
          </a:p>
        </p:txBody>
      </p:sp>
      <p:sp>
        <p:nvSpPr>
          <p:cNvPr id="10" name="TextBox 9"/>
          <p:cNvSpPr txBox="1"/>
          <p:nvPr/>
        </p:nvSpPr>
        <p:spPr>
          <a:xfrm>
            <a:off x="2319057" y="1638300"/>
            <a:ext cx="652743" cy="369332"/>
          </a:xfrm>
          <a:prstGeom prst="rect">
            <a:avLst/>
          </a:prstGeom>
          <a:noFill/>
        </p:spPr>
        <p:txBody>
          <a:bodyPr wrap="none" rtlCol="0">
            <a:spAutoFit/>
          </a:bodyPr>
          <a:lstStyle/>
          <a:p>
            <a:r>
              <a:rPr lang="en-US" dirty="0" smtClean="0"/>
              <a:t>{1, 2}</a:t>
            </a:r>
            <a:endParaRPr lang="en-US" dirty="0"/>
          </a:p>
        </p:txBody>
      </p:sp>
      <p:sp>
        <p:nvSpPr>
          <p:cNvPr id="11" name="Rectangle 10"/>
          <p:cNvSpPr/>
          <p:nvPr/>
        </p:nvSpPr>
        <p:spPr>
          <a:xfrm>
            <a:off x="6629400" y="1371600"/>
            <a:ext cx="1219200" cy="990600"/>
          </a:xfrm>
          <a:prstGeom prst="rect">
            <a:avLst/>
          </a:prstGeom>
          <a:solidFill>
            <a:schemeClr val="tx2">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Reducer</a:t>
            </a:r>
          </a:p>
          <a:p>
            <a:pPr algn="ctr"/>
            <a:r>
              <a:rPr lang="en-US" dirty="0" smtClean="0">
                <a:solidFill>
                  <a:schemeClr val="tx1"/>
                </a:solidFill>
              </a:rPr>
              <a:t>for {1,2}</a:t>
            </a:r>
            <a:endParaRPr lang="en-US" dirty="0">
              <a:solidFill>
                <a:schemeClr val="tx1"/>
              </a:solidFill>
            </a:endParaRPr>
          </a:p>
        </p:txBody>
      </p:sp>
      <p:sp>
        <p:nvSpPr>
          <p:cNvPr id="12" name="Rectangle 11"/>
          <p:cNvSpPr/>
          <p:nvPr/>
        </p:nvSpPr>
        <p:spPr>
          <a:xfrm>
            <a:off x="6629400" y="4724400"/>
            <a:ext cx="1219200" cy="990600"/>
          </a:xfrm>
          <a:prstGeom prst="rect">
            <a:avLst/>
          </a:prstGeom>
          <a:solidFill>
            <a:schemeClr val="tx2">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Reducer</a:t>
            </a:r>
          </a:p>
          <a:p>
            <a:pPr algn="ctr"/>
            <a:r>
              <a:rPr lang="en-US" dirty="0" smtClean="0">
                <a:solidFill>
                  <a:schemeClr val="tx1"/>
                </a:solidFill>
              </a:rPr>
              <a:t>for {2,3}</a:t>
            </a:r>
            <a:endParaRPr lang="en-US" dirty="0">
              <a:solidFill>
                <a:schemeClr val="tx1"/>
              </a:solidFill>
            </a:endParaRPr>
          </a:p>
        </p:txBody>
      </p:sp>
      <p:sp>
        <p:nvSpPr>
          <p:cNvPr id="13" name="Rectangle 12"/>
          <p:cNvSpPr/>
          <p:nvPr/>
        </p:nvSpPr>
        <p:spPr>
          <a:xfrm>
            <a:off x="6629400" y="3048000"/>
            <a:ext cx="1219200" cy="990600"/>
          </a:xfrm>
          <a:prstGeom prst="rect">
            <a:avLst/>
          </a:prstGeom>
          <a:solidFill>
            <a:schemeClr val="tx2">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Reducer</a:t>
            </a:r>
          </a:p>
          <a:p>
            <a:pPr algn="ctr"/>
            <a:r>
              <a:rPr lang="en-US" dirty="0" smtClean="0">
                <a:solidFill>
                  <a:schemeClr val="tx1"/>
                </a:solidFill>
              </a:rPr>
              <a:t>for {1,3}</a:t>
            </a:r>
            <a:endParaRPr lang="en-US" dirty="0">
              <a:solidFill>
                <a:schemeClr val="tx1"/>
              </a:solidFill>
            </a:endParaRPr>
          </a:p>
        </p:txBody>
      </p:sp>
      <p:sp>
        <p:nvSpPr>
          <p:cNvPr id="16" name="Rectangle 15"/>
          <p:cNvSpPr/>
          <p:nvPr/>
        </p:nvSpPr>
        <p:spPr>
          <a:xfrm>
            <a:off x="2971800" y="33147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1 data</a:t>
            </a:r>
            <a:endParaRPr lang="en-US" dirty="0">
              <a:solidFill>
                <a:srgbClr val="002060"/>
              </a:solidFill>
            </a:endParaRPr>
          </a:p>
        </p:txBody>
      </p:sp>
      <p:sp>
        <p:nvSpPr>
          <p:cNvPr id="22" name="Rectangle 21"/>
          <p:cNvSpPr/>
          <p:nvPr/>
        </p:nvSpPr>
        <p:spPr>
          <a:xfrm>
            <a:off x="4724400" y="164803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2 data</a:t>
            </a:r>
            <a:endParaRPr lang="en-US" dirty="0">
              <a:solidFill>
                <a:srgbClr val="002060"/>
              </a:solidFill>
            </a:endParaRPr>
          </a:p>
        </p:txBody>
      </p:sp>
      <p:sp>
        <p:nvSpPr>
          <p:cNvPr id="25" name="Rectangle 24"/>
          <p:cNvSpPr/>
          <p:nvPr/>
        </p:nvSpPr>
        <p:spPr>
          <a:xfrm>
            <a:off x="2971799" y="49911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2 data</a:t>
            </a:r>
            <a:endParaRPr lang="en-US" dirty="0">
              <a:solidFill>
                <a:srgbClr val="002060"/>
              </a:solidFill>
            </a:endParaRPr>
          </a:p>
        </p:txBody>
      </p:sp>
      <p:sp>
        <p:nvSpPr>
          <p:cNvPr id="26" name="TextBox 25"/>
          <p:cNvSpPr txBox="1"/>
          <p:nvPr/>
        </p:nvSpPr>
        <p:spPr>
          <a:xfrm>
            <a:off x="2319055" y="5006758"/>
            <a:ext cx="652743" cy="369332"/>
          </a:xfrm>
          <a:prstGeom prst="rect">
            <a:avLst/>
          </a:prstGeom>
          <a:noFill/>
        </p:spPr>
        <p:txBody>
          <a:bodyPr wrap="none" rtlCol="0">
            <a:spAutoFit/>
          </a:bodyPr>
          <a:lstStyle/>
          <a:p>
            <a:r>
              <a:rPr lang="en-US" dirty="0" smtClean="0"/>
              <a:t>{2, 3}</a:t>
            </a:r>
            <a:endParaRPr lang="en-US" dirty="0"/>
          </a:p>
        </p:txBody>
      </p:sp>
      <p:sp>
        <p:nvSpPr>
          <p:cNvPr id="28" name="Rectangle 27"/>
          <p:cNvSpPr/>
          <p:nvPr/>
        </p:nvSpPr>
        <p:spPr>
          <a:xfrm>
            <a:off x="4724400" y="3334162"/>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3 data</a:t>
            </a:r>
            <a:endParaRPr lang="en-US" dirty="0">
              <a:solidFill>
                <a:srgbClr val="002060"/>
              </a:solidFill>
            </a:endParaRPr>
          </a:p>
        </p:txBody>
      </p:sp>
      <p:sp>
        <p:nvSpPr>
          <p:cNvPr id="29" name="TextBox 28"/>
          <p:cNvSpPr txBox="1"/>
          <p:nvPr/>
        </p:nvSpPr>
        <p:spPr>
          <a:xfrm>
            <a:off x="2319056" y="3358634"/>
            <a:ext cx="652743" cy="369332"/>
          </a:xfrm>
          <a:prstGeom prst="rect">
            <a:avLst/>
          </a:prstGeom>
          <a:noFill/>
        </p:spPr>
        <p:txBody>
          <a:bodyPr wrap="none" rtlCol="0">
            <a:spAutoFit/>
          </a:bodyPr>
          <a:lstStyle/>
          <a:p>
            <a:r>
              <a:rPr lang="en-US" dirty="0" smtClean="0"/>
              <a:t>{1, 3}</a:t>
            </a:r>
            <a:endParaRPr lang="en-US" dirty="0"/>
          </a:p>
        </p:txBody>
      </p:sp>
      <p:sp>
        <p:nvSpPr>
          <p:cNvPr id="31" name="Rectangle 30"/>
          <p:cNvSpPr/>
          <p:nvPr/>
        </p:nvSpPr>
        <p:spPr>
          <a:xfrm>
            <a:off x="4724400" y="4991100"/>
            <a:ext cx="1524000" cy="457200"/>
          </a:xfrm>
          <a:prstGeom prst="rect">
            <a:avLst/>
          </a:prstGeom>
          <a:solidFill>
            <a:schemeClr val="accent5">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Drug 3 data</a:t>
            </a:r>
            <a:endParaRPr lang="en-US" dirty="0">
              <a:solidFill>
                <a:srgbClr val="002060"/>
              </a:solidFill>
            </a:endParaRPr>
          </a:p>
        </p:txBody>
      </p:sp>
    </p:spTree>
    <p:extLst>
      <p:ext uri="{BB962C8B-B14F-4D97-AF65-F5344CB8AC3E}">
        <p14:creationId xmlns:p14="http://schemas.microsoft.com/office/powerpoint/2010/main" val="9884463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Went Wrong?</a:t>
            </a:r>
            <a:endParaRPr lang="en-US" dirty="0"/>
          </a:p>
        </p:txBody>
      </p:sp>
      <p:sp>
        <p:nvSpPr>
          <p:cNvPr id="3" name="Content Placeholder 2"/>
          <p:cNvSpPr>
            <a:spLocks noGrp="1"/>
          </p:cNvSpPr>
          <p:nvPr>
            <p:ph idx="1"/>
          </p:nvPr>
        </p:nvSpPr>
        <p:spPr/>
        <p:txBody>
          <a:bodyPr/>
          <a:lstStyle/>
          <a:p>
            <a:r>
              <a:rPr lang="en-US" dirty="0" smtClean="0"/>
              <a:t>3000 drugs</a:t>
            </a:r>
          </a:p>
          <a:p>
            <a:r>
              <a:rPr lang="en-US" dirty="0" smtClean="0"/>
              <a:t>times 2999 key-value pairs per drug</a:t>
            </a:r>
          </a:p>
          <a:p>
            <a:r>
              <a:rPr lang="en-US" dirty="0" smtClean="0"/>
              <a:t>times 1,000,000 bytes per key-value pair</a:t>
            </a:r>
          </a:p>
          <a:p>
            <a:r>
              <a:rPr lang="en-US" dirty="0" smtClean="0"/>
              <a:t>= 9 terabytes communicated over a 1Gb Ethernet</a:t>
            </a:r>
          </a:p>
          <a:p>
            <a:r>
              <a:rPr lang="en-US" dirty="0" smtClean="0"/>
              <a:t>= 90,000 seconds of network use.</a:t>
            </a:r>
            <a:endParaRPr lang="en-US" dirty="0"/>
          </a:p>
        </p:txBody>
      </p:sp>
      <p:sp>
        <p:nvSpPr>
          <p:cNvPr id="6" name="Slide Number Placeholder 5"/>
          <p:cNvSpPr>
            <a:spLocks noGrp="1"/>
          </p:cNvSpPr>
          <p:nvPr>
            <p:ph type="sldNum" sz="quarter" idx="12"/>
          </p:nvPr>
        </p:nvSpPr>
        <p:spPr/>
        <p:txBody>
          <a:bodyPr/>
          <a:lstStyle/>
          <a:p>
            <a:fld id="{19B12225-5612-419B-A8D5-4B8EEE4C217E}" type="slidenum">
              <a:rPr lang="en-US" smtClean="0"/>
              <a:pPr/>
              <a:t>16</a:t>
            </a:fld>
            <a:endParaRPr lang="en-US"/>
          </a:p>
        </p:txBody>
      </p:sp>
    </p:spTree>
    <p:extLst>
      <p:ext uri="{BB962C8B-B14F-4D97-AF65-F5344CB8AC3E}">
        <p14:creationId xmlns:p14="http://schemas.microsoft.com/office/powerpoint/2010/main" val="1863604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Better Approach</a:t>
            </a:r>
            <a:endParaRPr lang="en-US" dirty="0"/>
          </a:p>
        </p:txBody>
      </p:sp>
      <p:sp>
        <p:nvSpPr>
          <p:cNvPr id="3" name="Content Placeholder 2"/>
          <p:cNvSpPr>
            <a:spLocks noGrp="1"/>
          </p:cNvSpPr>
          <p:nvPr>
            <p:ph idx="1"/>
          </p:nvPr>
        </p:nvSpPr>
        <p:spPr/>
        <p:txBody>
          <a:bodyPr/>
          <a:lstStyle/>
          <a:p>
            <a:r>
              <a:rPr lang="en-US" dirty="0" smtClean="0"/>
              <a:t>The way to handle this problem is to use fewer keys with longer lists of values.</a:t>
            </a:r>
          </a:p>
          <a:p>
            <a:r>
              <a:rPr lang="en-US" dirty="0" smtClean="0"/>
              <a:t>Suppose we group the drugs into 30 groups of 100 drugs each.</a:t>
            </a:r>
          </a:p>
          <a:p>
            <a:pPr lvl="1"/>
            <a:r>
              <a:rPr lang="en-US" dirty="0" smtClean="0"/>
              <a:t>Say G</a:t>
            </a:r>
            <a:r>
              <a:rPr lang="en-US" baseline="-25000" dirty="0" smtClean="0"/>
              <a:t>1</a:t>
            </a:r>
            <a:r>
              <a:rPr lang="en-US" dirty="0" smtClean="0"/>
              <a:t> = drugs 1-100, G</a:t>
            </a:r>
            <a:r>
              <a:rPr lang="en-US" baseline="-25000" dirty="0" smtClean="0"/>
              <a:t>2</a:t>
            </a:r>
            <a:r>
              <a:rPr lang="en-US" dirty="0" smtClean="0"/>
              <a:t> = drugs 101-200,…, G</a:t>
            </a:r>
            <a:r>
              <a:rPr lang="en-US" baseline="-25000" dirty="0" smtClean="0"/>
              <a:t>30</a:t>
            </a:r>
            <a:r>
              <a:rPr lang="en-US" dirty="0" smtClean="0"/>
              <a:t> = drugs 2901-3000.</a:t>
            </a:r>
          </a:p>
        </p:txBody>
      </p:sp>
      <p:sp>
        <p:nvSpPr>
          <p:cNvPr id="6" name="Slide Number Placeholder 5"/>
          <p:cNvSpPr>
            <a:spLocks noGrp="1"/>
          </p:cNvSpPr>
          <p:nvPr>
            <p:ph type="sldNum" sz="quarter" idx="12"/>
          </p:nvPr>
        </p:nvSpPr>
        <p:spPr/>
        <p:txBody>
          <a:bodyPr/>
          <a:lstStyle/>
          <a:p>
            <a:fld id="{19B12225-5612-419B-A8D5-4B8EEE4C217E}" type="slidenum">
              <a:rPr lang="en-US" smtClean="0"/>
              <a:pPr/>
              <a:t>17</a:t>
            </a:fld>
            <a:endParaRPr lang="en-US"/>
          </a:p>
        </p:txBody>
      </p:sp>
    </p:spTree>
    <p:extLst>
      <p:ext uri="{BB962C8B-B14F-4D97-AF65-F5344CB8AC3E}">
        <p14:creationId xmlns:p14="http://schemas.microsoft.com/office/powerpoint/2010/main" val="716075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Map Function</a:t>
            </a:r>
            <a:endParaRPr lang="en-US" dirty="0"/>
          </a:p>
        </p:txBody>
      </p:sp>
      <p:sp>
        <p:nvSpPr>
          <p:cNvPr id="3" name="Content Placeholder 2"/>
          <p:cNvSpPr>
            <a:spLocks noGrp="1"/>
          </p:cNvSpPr>
          <p:nvPr>
            <p:ph idx="1"/>
          </p:nvPr>
        </p:nvSpPr>
        <p:spPr/>
        <p:txBody>
          <a:bodyPr/>
          <a:lstStyle/>
          <a:p>
            <a:r>
              <a:rPr lang="en-US" dirty="0" smtClean="0"/>
              <a:t>A key is a set of two group numbers.</a:t>
            </a:r>
          </a:p>
          <a:p>
            <a:r>
              <a:rPr lang="en-US" dirty="0" smtClean="0"/>
              <a:t>The mapper for drug </a:t>
            </a:r>
            <a:r>
              <a:rPr lang="en-US" i="1" dirty="0" err="1" smtClean="0"/>
              <a:t>i</a:t>
            </a:r>
            <a:r>
              <a:rPr lang="en-US" dirty="0" smtClean="0"/>
              <a:t> produces 29 key-value </a:t>
            </a:r>
            <a:r>
              <a:rPr lang="en-US" smtClean="0"/>
              <a:t>pairs.</a:t>
            </a:r>
            <a:endParaRPr lang="en-US" dirty="0" smtClean="0"/>
          </a:p>
          <a:p>
            <a:pPr lvl="1"/>
            <a:r>
              <a:rPr lang="en-US" dirty="0" smtClean="0"/>
              <a:t>Each key is the set containing the group of drug </a:t>
            </a:r>
            <a:r>
              <a:rPr lang="en-US" dirty="0" err="1" smtClean="0"/>
              <a:t>i</a:t>
            </a:r>
            <a:r>
              <a:rPr lang="en-US" dirty="0" smtClean="0"/>
              <a:t> and one of the other group numbers.</a:t>
            </a:r>
          </a:p>
          <a:p>
            <a:pPr lvl="1"/>
            <a:r>
              <a:rPr lang="en-US" dirty="0" smtClean="0"/>
              <a:t>The value is a pair consisting of the drug number </a:t>
            </a:r>
            <a:r>
              <a:rPr lang="en-US" i="1" dirty="0" err="1" smtClean="0"/>
              <a:t>i</a:t>
            </a:r>
            <a:r>
              <a:rPr lang="en-US" dirty="0" smtClean="0"/>
              <a:t> and the megabyte-long record for drug </a:t>
            </a:r>
            <a:r>
              <a:rPr lang="en-US" i="1" dirty="0" err="1" smtClean="0"/>
              <a:t>i</a:t>
            </a:r>
            <a:r>
              <a:rPr lang="en-US" dirty="0" smtClean="0"/>
              <a:t>.</a:t>
            </a:r>
            <a:endParaRPr lang="en-US" dirty="0"/>
          </a:p>
        </p:txBody>
      </p:sp>
      <p:sp>
        <p:nvSpPr>
          <p:cNvPr id="6" name="Slide Number Placeholder 5"/>
          <p:cNvSpPr>
            <a:spLocks noGrp="1"/>
          </p:cNvSpPr>
          <p:nvPr>
            <p:ph type="sldNum" sz="quarter" idx="12"/>
          </p:nvPr>
        </p:nvSpPr>
        <p:spPr/>
        <p:txBody>
          <a:bodyPr/>
          <a:lstStyle/>
          <a:p>
            <a:fld id="{19B12225-5612-419B-A8D5-4B8EEE4C217E}" type="slidenum">
              <a:rPr lang="en-US" smtClean="0"/>
              <a:pPr/>
              <a:t>18</a:t>
            </a:fld>
            <a:endParaRPr lang="en-US"/>
          </a:p>
        </p:txBody>
      </p:sp>
    </p:spTree>
    <p:extLst>
      <p:ext uri="{BB962C8B-B14F-4D97-AF65-F5344CB8AC3E}">
        <p14:creationId xmlns:p14="http://schemas.microsoft.com/office/powerpoint/2010/main" val="2685774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Reduce Function</a:t>
            </a:r>
            <a:endParaRPr lang="en-US" dirty="0"/>
          </a:p>
        </p:txBody>
      </p:sp>
      <p:sp>
        <p:nvSpPr>
          <p:cNvPr id="3" name="Content Placeholder 2"/>
          <p:cNvSpPr>
            <a:spLocks noGrp="1"/>
          </p:cNvSpPr>
          <p:nvPr>
            <p:ph idx="1"/>
          </p:nvPr>
        </p:nvSpPr>
        <p:spPr/>
        <p:txBody>
          <a:bodyPr/>
          <a:lstStyle/>
          <a:p>
            <a:r>
              <a:rPr lang="en-US" dirty="0" smtClean="0"/>
              <a:t>The reducer for pair of groups {</a:t>
            </a:r>
            <a:r>
              <a:rPr lang="en-US" i="1" dirty="0" smtClean="0"/>
              <a:t>m</a:t>
            </a:r>
            <a:r>
              <a:rPr lang="en-US" dirty="0" smtClean="0"/>
              <a:t>, </a:t>
            </a:r>
            <a:r>
              <a:rPr lang="en-US" i="1" dirty="0" smtClean="0"/>
              <a:t>n</a:t>
            </a:r>
            <a:r>
              <a:rPr lang="en-US" dirty="0" smtClean="0"/>
              <a:t>} gets that key and a list of 200 drug records – the drugs belonging to groups </a:t>
            </a:r>
            <a:r>
              <a:rPr lang="en-US" i="1" dirty="0" smtClean="0"/>
              <a:t>m</a:t>
            </a:r>
            <a:r>
              <a:rPr lang="en-US" dirty="0" smtClean="0"/>
              <a:t> and </a:t>
            </a:r>
            <a:r>
              <a:rPr lang="en-US" i="1" dirty="0" smtClean="0"/>
              <a:t>n</a:t>
            </a:r>
            <a:r>
              <a:rPr lang="en-US" dirty="0" smtClean="0"/>
              <a:t>.</a:t>
            </a:r>
          </a:p>
          <a:p>
            <a:r>
              <a:rPr lang="en-US" dirty="0" smtClean="0"/>
              <a:t>Its job is to compare each record from group </a:t>
            </a:r>
            <a:r>
              <a:rPr lang="en-US" i="1" dirty="0" smtClean="0"/>
              <a:t>m</a:t>
            </a:r>
            <a:r>
              <a:rPr lang="en-US" dirty="0" smtClean="0"/>
              <a:t> with each record from group </a:t>
            </a:r>
            <a:r>
              <a:rPr lang="en-US" i="1" dirty="0" smtClean="0"/>
              <a:t>n</a:t>
            </a:r>
            <a:r>
              <a:rPr lang="en-US" dirty="0" smtClean="0"/>
              <a:t>.</a:t>
            </a:r>
          </a:p>
          <a:p>
            <a:pPr lvl="1"/>
            <a:r>
              <a:rPr lang="en-US" dirty="0" smtClean="0">
                <a:solidFill>
                  <a:srgbClr val="0070C0"/>
                </a:solidFill>
              </a:rPr>
              <a:t>Special case</a:t>
            </a:r>
            <a:r>
              <a:rPr lang="en-US" dirty="0" smtClean="0"/>
              <a:t>: also compare records in group </a:t>
            </a:r>
            <a:r>
              <a:rPr lang="en-US" i="1" dirty="0" smtClean="0"/>
              <a:t>n</a:t>
            </a:r>
            <a:r>
              <a:rPr lang="en-US" dirty="0" smtClean="0"/>
              <a:t> with each other, if </a:t>
            </a:r>
            <a:r>
              <a:rPr lang="en-US" i="1" dirty="0" smtClean="0"/>
              <a:t>m</a:t>
            </a:r>
            <a:r>
              <a:rPr lang="en-US" dirty="0" smtClean="0"/>
              <a:t> = </a:t>
            </a:r>
            <a:r>
              <a:rPr lang="en-US" i="1" dirty="0" smtClean="0"/>
              <a:t>n</a:t>
            </a:r>
            <a:r>
              <a:rPr lang="en-US" dirty="0" smtClean="0"/>
              <a:t>+1 or if </a:t>
            </a:r>
            <a:r>
              <a:rPr lang="en-US" i="1" dirty="0" smtClean="0"/>
              <a:t>n</a:t>
            </a:r>
            <a:r>
              <a:rPr lang="en-US" dirty="0" smtClean="0"/>
              <a:t> = 30 and </a:t>
            </a:r>
            <a:r>
              <a:rPr lang="en-US" i="1" dirty="0" smtClean="0"/>
              <a:t>m</a:t>
            </a:r>
            <a:r>
              <a:rPr lang="en-US" dirty="0" smtClean="0"/>
              <a:t> = 1.</a:t>
            </a:r>
          </a:p>
          <a:p>
            <a:r>
              <a:rPr lang="en-US" dirty="0" smtClean="0"/>
              <a:t>Notice each pair </a:t>
            </a:r>
            <a:r>
              <a:rPr lang="en-US" smtClean="0"/>
              <a:t>of records </a:t>
            </a:r>
            <a:r>
              <a:rPr lang="en-US" dirty="0" smtClean="0"/>
              <a:t>is compared at exactly one reducer, so the total computation is not increased.</a:t>
            </a:r>
            <a:endParaRPr lang="en-US" dirty="0"/>
          </a:p>
        </p:txBody>
      </p:sp>
      <p:sp>
        <p:nvSpPr>
          <p:cNvPr id="6" name="Slide Number Placeholder 5"/>
          <p:cNvSpPr>
            <a:spLocks noGrp="1"/>
          </p:cNvSpPr>
          <p:nvPr>
            <p:ph type="sldNum" sz="quarter" idx="12"/>
          </p:nvPr>
        </p:nvSpPr>
        <p:spPr/>
        <p:txBody>
          <a:bodyPr/>
          <a:lstStyle/>
          <a:p>
            <a:fld id="{19B12225-5612-419B-A8D5-4B8EEE4C217E}" type="slidenum">
              <a:rPr lang="en-US" smtClean="0"/>
              <a:pPr/>
              <a:t>19</a:t>
            </a:fld>
            <a:endParaRPr lang="en-US"/>
          </a:p>
        </p:txBody>
      </p:sp>
    </p:spTree>
    <p:extLst>
      <p:ext uri="{BB962C8B-B14F-4D97-AF65-F5344CB8AC3E}">
        <p14:creationId xmlns:p14="http://schemas.microsoft.com/office/powerpoint/2010/main" val="79873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915400" cy="835152"/>
          </a:xfrm>
        </p:spPr>
        <p:txBody>
          <a:bodyPr/>
          <a:lstStyle/>
          <a:p>
            <a:r>
              <a:rPr lang="en-US" sz="4000" dirty="0" smtClean="0"/>
              <a:t>Free Book – </a:t>
            </a:r>
            <a:r>
              <a:rPr lang="en-US" sz="4000" dirty="0" err="1" smtClean="0"/>
              <a:t>MapReduce</a:t>
            </a:r>
            <a:r>
              <a:rPr lang="en-US" sz="4000" dirty="0" smtClean="0"/>
              <a:t> and Much More</a:t>
            </a:r>
            <a:endParaRPr lang="en-US" sz="4000" dirty="0"/>
          </a:p>
        </p:txBody>
      </p:sp>
      <p:sp>
        <p:nvSpPr>
          <p:cNvPr id="3" name="Content Placeholder 2"/>
          <p:cNvSpPr>
            <a:spLocks noGrp="1"/>
          </p:cNvSpPr>
          <p:nvPr>
            <p:ph idx="1"/>
          </p:nvPr>
        </p:nvSpPr>
        <p:spPr/>
        <p:txBody>
          <a:bodyPr/>
          <a:lstStyle/>
          <a:p>
            <a:r>
              <a:rPr lang="en-US" i="1" dirty="0" smtClean="0">
                <a:solidFill>
                  <a:srgbClr val="00B050"/>
                </a:solidFill>
              </a:rPr>
              <a:t>Mining of Massive Datasets</a:t>
            </a:r>
            <a:r>
              <a:rPr lang="en-US" dirty="0" smtClean="0"/>
              <a:t>, J. </a:t>
            </a:r>
            <a:r>
              <a:rPr lang="en-US" dirty="0" err="1" smtClean="0"/>
              <a:t>Leskovec</a:t>
            </a:r>
            <a:r>
              <a:rPr lang="en-US" dirty="0" smtClean="0"/>
              <a:t>, A. </a:t>
            </a:r>
            <a:r>
              <a:rPr lang="en-US" dirty="0" err="1" smtClean="0"/>
              <a:t>Rajaraman</a:t>
            </a:r>
            <a:r>
              <a:rPr lang="en-US" dirty="0" smtClean="0"/>
              <a:t>, J. D. Ullman.</a:t>
            </a:r>
          </a:p>
          <a:p>
            <a:r>
              <a:rPr lang="en-US" dirty="0" smtClean="0"/>
              <a:t>Available for free download at </a:t>
            </a:r>
            <a:r>
              <a:rPr lang="en-US" dirty="0" smtClean="0">
                <a:solidFill>
                  <a:srgbClr val="FF0000"/>
                </a:solidFill>
              </a:rPr>
              <a:t>i.stanford.edu/~</a:t>
            </a:r>
            <a:r>
              <a:rPr lang="en-US" dirty="0" err="1" smtClean="0">
                <a:solidFill>
                  <a:srgbClr val="FF0000"/>
                </a:solidFill>
              </a:rPr>
              <a:t>ullman</a:t>
            </a:r>
            <a:r>
              <a:rPr lang="en-US" dirty="0" smtClean="0">
                <a:solidFill>
                  <a:srgbClr val="FF0000"/>
                </a:solidFill>
              </a:rPr>
              <a:t>/mmds.html</a:t>
            </a:r>
          </a:p>
        </p:txBody>
      </p:sp>
      <p:sp>
        <p:nvSpPr>
          <p:cNvPr id="4" name="Slide Number Placeholder 3"/>
          <p:cNvSpPr>
            <a:spLocks noGrp="1"/>
          </p:cNvSpPr>
          <p:nvPr>
            <p:ph type="sldNum" sz="quarter" idx="12"/>
          </p:nvPr>
        </p:nvSpPr>
        <p:spPr/>
        <p:txBody>
          <a:bodyPr/>
          <a:lstStyle/>
          <a:p>
            <a:fld id="{19B12225-5612-419B-A8D5-4B8EEE4C217E}" type="slidenum">
              <a:rPr lang="en-US" smtClean="0"/>
              <a:pPr/>
              <a:t>2</a:t>
            </a:fld>
            <a:endParaRPr lang="en-US" dirty="0"/>
          </a:p>
        </p:txBody>
      </p:sp>
      <p:pic>
        <p:nvPicPr>
          <p:cNvPr id="1026" name="Picture 2" descr="C:\Users\Jeff\Desktop\mmd_cov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3438626"/>
            <a:ext cx="1895475" cy="2813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2121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8534400" cy="987552"/>
          </a:xfrm>
        </p:spPr>
        <p:txBody>
          <a:bodyPr/>
          <a:lstStyle/>
          <a:p>
            <a:r>
              <a:rPr lang="en-US" dirty="0" smtClean="0"/>
              <a:t>Why It Works</a:t>
            </a:r>
            <a:endParaRPr lang="en-US" dirty="0"/>
          </a:p>
        </p:txBody>
      </p:sp>
      <p:sp>
        <p:nvSpPr>
          <p:cNvPr id="3" name="Content Placeholder 2"/>
          <p:cNvSpPr>
            <a:spLocks noGrp="1"/>
          </p:cNvSpPr>
          <p:nvPr>
            <p:ph idx="1"/>
          </p:nvPr>
        </p:nvSpPr>
        <p:spPr/>
        <p:txBody>
          <a:bodyPr/>
          <a:lstStyle/>
          <a:p>
            <a:r>
              <a:rPr lang="en-US" dirty="0" smtClean="0"/>
              <a:t>The big difference is in the communication requirement.</a:t>
            </a:r>
          </a:p>
          <a:p>
            <a:r>
              <a:rPr lang="en-US" dirty="0" smtClean="0"/>
              <a:t>Now, each of 3000 drugs’ 1MB records is replicated 29 times.</a:t>
            </a:r>
          </a:p>
          <a:p>
            <a:pPr lvl="1"/>
            <a:r>
              <a:rPr lang="en-US" dirty="0" smtClean="0"/>
              <a:t>Communication cost = 87GB, vs. 9TB.</a:t>
            </a:r>
            <a:endParaRPr lang="en-US" dirty="0"/>
          </a:p>
        </p:txBody>
      </p:sp>
      <p:sp>
        <p:nvSpPr>
          <p:cNvPr id="6" name="Slide Number Placeholder 5"/>
          <p:cNvSpPr>
            <a:spLocks noGrp="1"/>
          </p:cNvSpPr>
          <p:nvPr>
            <p:ph type="sldNum" sz="quarter" idx="12"/>
          </p:nvPr>
        </p:nvSpPr>
        <p:spPr/>
        <p:txBody>
          <a:bodyPr/>
          <a:lstStyle/>
          <a:p>
            <a:fld id="{19B12225-5612-419B-A8D5-4B8EEE4C217E}" type="slidenum">
              <a:rPr lang="en-US" smtClean="0"/>
              <a:pPr/>
              <a:t>20</a:t>
            </a:fld>
            <a:endParaRPr lang="en-US"/>
          </a:p>
        </p:txBody>
      </p:sp>
    </p:spTree>
    <p:extLst>
      <p:ext uri="{BB962C8B-B14F-4D97-AF65-F5344CB8AC3E}">
        <p14:creationId xmlns:p14="http://schemas.microsoft.com/office/powerpoint/2010/main" val="3473830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685800" y="914400"/>
            <a:ext cx="7772400" cy="1447800"/>
          </a:xfrm>
          <a:prstGeom prst="rect">
            <a:avLst/>
          </a:prstGeom>
        </p:spPr>
        <p:txBody>
          <a:bodyPr vert="horz" lIns="91440" tIns="0" rIns="45720" bIns="0" rtlCol="0" anchor="t">
            <a:normAutofit fontScale="92500" lnSpcReduction="10000"/>
            <a:scene3d>
              <a:camera prst="orthographicFront"/>
              <a:lightRig rig="threePt" dir="t">
                <a:rot lat="0" lon="0" rev="4800000"/>
              </a:lightRig>
            </a:scene3d>
            <a:sp3d prstMaterial="matte">
              <a:bevelT w="50800" h="10160"/>
            </a:sp3d>
          </a:bodyPr>
          <a:lstStyle>
            <a:lvl1pPr algn="l" rtl="0" eaLnBrk="1" latinLnBrk="0" hangingPunct="1">
              <a:spcBef>
                <a:spcPct val="0"/>
              </a:spcBef>
              <a:buNone/>
              <a:defRPr kumimoji="0" sz="5400" b="1" kern="1200">
                <a:solidFill>
                  <a:schemeClr val="accent1">
                    <a:satMod val="150000"/>
                  </a:schemeClr>
                </a:solidFill>
                <a:effectLst/>
                <a:latin typeface="+mj-lt"/>
                <a:ea typeface="+mj-ea"/>
                <a:cs typeface="+mj-cs"/>
              </a:defRPr>
            </a:lvl1pPr>
            <a:extLst/>
          </a:lstStyle>
          <a:p>
            <a:r>
              <a:rPr lang="en-US" dirty="0" smtClean="0">
                <a:solidFill>
                  <a:srgbClr val="CC0000"/>
                </a:solidFill>
              </a:rPr>
              <a:t>Theory of Map-Reduce Algorithms</a:t>
            </a:r>
            <a:endParaRPr lang="en-US" dirty="0">
              <a:solidFill>
                <a:srgbClr val="CC0000"/>
              </a:solidFill>
            </a:endParaRPr>
          </a:p>
        </p:txBody>
      </p:sp>
      <p:sp>
        <p:nvSpPr>
          <p:cNvPr id="9" name="Rectangle 3"/>
          <p:cNvSpPr>
            <a:spLocks noGrp="1" noChangeArrowheads="1"/>
          </p:cNvSpPr>
          <p:nvPr>
            <p:ph type="ctrTitle"/>
          </p:nvPr>
        </p:nvSpPr>
        <p:spPr>
          <a:xfrm>
            <a:off x="1219200" y="2590800"/>
            <a:ext cx="7391400" cy="2286000"/>
          </a:xfrm>
        </p:spPr>
        <p:txBody>
          <a:bodyPr>
            <a:noAutofit/>
          </a:bodyPr>
          <a:lstStyle/>
          <a:p>
            <a:r>
              <a:rPr lang="en-US" sz="3600" dirty="0" smtClean="0">
                <a:solidFill>
                  <a:srgbClr val="FF9900"/>
                </a:solidFill>
              </a:rPr>
              <a:t>Reducer Size</a:t>
            </a:r>
            <a:br>
              <a:rPr lang="en-US" sz="3600" dirty="0" smtClean="0">
                <a:solidFill>
                  <a:srgbClr val="FF9900"/>
                </a:solidFill>
              </a:rPr>
            </a:br>
            <a:r>
              <a:rPr lang="en-US" sz="3600" dirty="0" smtClean="0">
                <a:solidFill>
                  <a:srgbClr val="FF9900"/>
                </a:solidFill>
              </a:rPr>
              <a:t>Replication Rate</a:t>
            </a:r>
            <a:br>
              <a:rPr lang="en-US" sz="3600" dirty="0" smtClean="0">
                <a:solidFill>
                  <a:srgbClr val="FF9900"/>
                </a:solidFill>
              </a:rPr>
            </a:br>
            <a:r>
              <a:rPr lang="en-US" sz="3600" dirty="0" smtClean="0">
                <a:solidFill>
                  <a:srgbClr val="FF9900"/>
                </a:solidFill>
              </a:rPr>
              <a:t>Mapping Schemas</a:t>
            </a:r>
            <a:br>
              <a:rPr lang="en-US" sz="3600" dirty="0" smtClean="0">
                <a:solidFill>
                  <a:srgbClr val="FF9900"/>
                </a:solidFill>
              </a:rPr>
            </a:br>
            <a:r>
              <a:rPr lang="en-US" sz="3600" dirty="0" smtClean="0">
                <a:solidFill>
                  <a:srgbClr val="FF9900"/>
                </a:solidFill>
              </a:rPr>
              <a:t>Lower Bounds</a:t>
            </a:r>
            <a:endParaRPr lang="en-US" sz="3600" dirty="0">
              <a:solidFill>
                <a:srgbClr val="FF9900"/>
              </a:solidFill>
            </a:endParaRPr>
          </a:p>
        </p:txBody>
      </p:sp>
    </p:spTree>
    <p:extLst>
      <p:ext uri="{BB962C8B-B14F-4D97-AF65-F5344CB8AC3E}">
        <p14:creationId xmlns:p14="http://schemas.microsoft.com/office/powerpoint/2010/main" val="2895511938"/>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A Model for Map-Reduce Algorithms</a:t>
            </a:r>
            <a:endParaRPr lang="en-US" sz="4000" dirty="0"/>
          </a:p>
        </p:txBody>
      </p:sp>
      <p:sp>
        <p:nvSpPr>
          <p:cNvPr id="3" name="Content Placeholder 2"/>
          <p:cNvSpPr>
            <a:spLocks noGrp="1"/>
          </p:cNvSpPr>
          <p:nvPr>
            <p:ph idx="1"/>
          </p:nvPr>
        </p:nvSpPr>
        <p:spPr/>
        <p:txBody>
          <a:bodyPr/>
          <a:lstStyle/>
          <a:p>
            <a:pPr marL="633222" indent="-514350">
              <a:buFont typeface="+mj-lt"/>
              <a:buAutoNum type="arabicPeriod"/>
            </a:pPr>
            <a:r>
              <a:rPr lang="en-US" dirty="0" smtClean="0"/>
              <a:t>A set of </a:t>
            </a:r>
            <a:r>
              <a:rPr lang="en-US" i="1" dirty="0" smtClean="0">
                <a:solidFill>
                  <a:srgbClr val="FF0000"/>
                </a:solidFill>
              </a:rPr>
              <a:t>inputs</a:t>
            </a:r>
            <a:r>
              <a:rPr lang="en-US" dirty="0" smtClean="0"/>
              <a:t>.</a:t>
            </a:r>
          </a:p>
          <a:p>
            <a:pPr lvl="1"/>
            <a:r>
              <a:rPr lang="en-US" dirty="0" smtClean="0">
                <a:solidFill>
                  <a:srgbClr val="00B050"/>
                </a:solidFill>
              </a:rPr>
              <a:t>Example</a:t>
            </a:r>
            <a:r>
              <a:rPr lang="en-US" dirty="0" smtClean="0"/>
              <a:t>: the drug records.</a:t>
            </a:r>
          </a:p>
          <a:p>
            <a:pPr marL="633222" indent="-514350">
              <a:buFont typeface="+mj-lt"/>
              <a:buAutoNum type="arabicPeriod"/>
            </a:pPr>
            <a:r>
              <a:rPr lang="en-US" dirty="0" smtClean="0"/>
              <a:t>A set of </a:t>
            </a:r>
            <a:r>
              <a:rPr lang="en-US" i="1" dirty="0" smtClean="0">
                <a:solidFill>
                  <a:srgbClr val="FF0000"/>
                </a:solidFill>
              </a:rPr>
              <a:t>outputs</a:t>
            </a:r>
            <a:r>
              <a:rPr lang="en-US" dirty="0" smtClean="0"/>
              <a:t>.</a:t>
            </a:r>
          </a:p>
          <a:p>
            <a:pPr lvl="1"/>
            <a:r>
              <a:rPr lang="en-US" dirty="0" smtClean="0">
                <a:solidFill>
                  <a:srgbClr val="00B050"/>
                </a:solidFill>
              </a:rPr>
              <a:t>Example</a:t>
            </a:r>
            <a:r>
              <a:rPr lang="en-US" dirty="0" smtClean="0"/>
              <a:t>: One output for each pair of drugs.</a:t>
            </a:r>
          </a:p>
          <a:p>
            <a:pPr marL="633222" indent="-514350">
              <a:buFont typeface="+mj-lt"/>
              <a:buAutoNum type="arabicPeriod"/>
            </a:pPr>
            <a:r>
              <a:rPr lang="en-US" dirty="0" smtClean="0"/>
              <a:t>A many-many relationship between each output and the inputs needed to compute it.</a:t>
            </a:r>
          </a:p>
          <a:p>
            <a:pPr lvl="1"/>
            <a:r>
              <a:rPr lang="en-US" dirty="0" smtClean="0">
                <a:solidFill>
                  <a:srgbClr val="00B050"/>
                </a:solidFill>
              </a:rPr>
              <a:t>Example</a:t>
            </a:r>
            <a:r>
              <a:rPr lang="en-US" dirty="0" smtClean="0"/>
              <a:t>: The output for the pair of drugs {</a:t>
            </a:r>
            <a:r>
              <a:rPr lang="en-US" i="1" dirty="0" err="1" smtClean="0"/>
              <a:t>i</a:t>
            </a:r>
            <a:r>
              <a:rPr lang="en-US" dirty="0" smtClean="0"/>
              <a:t>, </a:t>
            </a:r>
            <a:r>
              <a:rPr lang="en-US" i="1" dirty="0" smtClean="0"/>
              <a:t>j</a:t>
            </a:r>
            <a:r>
              <a:rPr lang="en-US" dirty="0" smtClean="0"/>
              <a:t>} is related to inputs </a:t>
            </a:r>
            <a:r>
              <a:rPr lang="en-US" i="1" dirty="0" err="1" smtClean="0"/>
              <a:t>i</a:t>
            </a:r>
            <a:r>
              <a:rPr lang="en-US" dirty="0" smtClean="0"/>
              <a:t> and </a:t>
            </a:r>
            <a:r>
              <a:rPr lang="en-US" i="1" dirty="0" smtClean="0"/>
              <a:t>j</a:t>
            </a:r>
            <a:r>
              <a:rPr lang="en-US" dirty="0" smtClean="0"/>
              <a:t>.</a:t>
            </a:r>
          </a:p>
        </p:txBody>
      </p:sp>
      <p:sp>
        <p:nvSpPr>
          <p:cNvPr id="6" name="Slide Number Placeholder 5"/>
          <p:cNvSpPr>
            <a:spLocks noGrp="1"/>
          </p:cNvSpPr>
          <p:nvPr>
            <p:ph type="sldNum" sz="quarter" idx="12"/>
          </p:nvPr>
        </p:nvSpPr>
        <p:spPr/>
        <p:txBody>
          <a:bodyPr/>
          <a:lstStyle/>
          <a:p>
            <a:fld id="{19B12225-5612-419B-A8D5-4B8EEE4C217E}" type="slidenum">
              <a:rPr lang="en-US" smtClean="0"/>
              <a:pPr/>
              <a:t>22</a:t>
            </a:fld>
            <a:endParaRPr lang="en-US"/>
          </a:p>
        </p:txBody>
      </p:sp>
    </p:spTree>
    <p:extLst>
      <p:ext uri="{BB962C8B-B14F-4D97-AF65-F5344CB8AC3E}">
        <p14:creationId xmlns:p14="http://schemas.microsoft.com/office/powerpoint/2010/main" val="781624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92D050"/>
                </a:solidFill>
              </a:rPr>
              <a:t>Example</a:t>
            </a:r>
            <a:r>
              <a:rPr lang="en-US" dirty="0" smtClean="0"/>
              <a:t>: Drug Inputs/Outputs</a:t>
            </a:r>
            <a:endParaRPr lang="en-US" dirty="0"/>
          </a:p>
        </p:txBody>
      </p:sp>
      <p:sp>
        <p:nvSpPr>
          <p:cNvPr id="5" name="Slide Number Placeholder 4"/>
          <p:cNvSpPr>
            <a:spLocks noGrp="1"/>
          </p:cNvSpPr>
          <p:nvPr>
            <p:ph type="sldNum" sz="quarter" idx="12"/>
          </p:nvPr>
        </p:nvSpPr>
        <p:spPr/>
        <p:txBody>
          <a:bodyPr/>
          <a:lstStyle/>
          <a:p>
            <a:fld id="{19B12225-5612-419B-A8D5-4B8EEE4C217E}" type="slidenum">
              <a:rPr lang="en-US" smtClean="0"/>
              <a:pPr/>
              <a:t>23</a:t>
            </a:fld>
            <a:endParaRPr lang="en-US"/>
          </a:p>
        </p:txBody>
      </p:sp>
      <p:sp>
        <p:nvSpPr>
          <p:cNvPr id="7" name="Rectangle 6"/>
          <p:cNvSpPr/>
          <p:nvPr/>
        </p:nvSpPr>
        <p:spPr>
          <a:xfrm>
            <a:off x="838200" y="2057400"/>
            <a:ext cx="914400" cy="457200"/>
          </a:xfrm>
          <a:prstGeom prst="rect">
            <a:avLst/>
          </a:prstGeom>
          <a:solidFill>
            <a:schemeClr val="accent4">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Drug 1</a:t>
            </a:r>
            <a:endParaRPr lang="en-US" dirty="0">
              <a:solidFill>
                <a:schemeClr val="tx1"/>
              </a:solidFill>
            </a:endParaRPr>
          </a:p>
        </p:txBody>
      </p:sp>
      <p:sp>
        <p:nvSpPr>
          <p:cNvPr id="8" name="Rectangle 7"/>
          <p:cNvSpPr/>
          <p:nvPr/>
        </p:nvSpPr>
        <p:spPr>
          <a:xfrm>
            <a:off x="838200" y="2895600"/>
            <a:ext cx="914400" cy="457200"/>
          </a:xfrm>
          <a:prstGeom prst="rect">
            <a:avLst/>
          </a:prstGeom>
          <a:solidFill>
            <a:schemeClr val="accent4">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Drug 2</a:t>
            </a:r>
            <a:endParaRPr lang="en-US" dirty="0">
              <a:solidFill>
                <a:schemeClr val="tx1"/>
              </a:solidFill>
            </a:endParaRPr>
          </a:p>
        </p:txBody>
      </p:sp>
      <p:sp>
        <p:nvSpPr>
          <p:cNvPr id="9" name="Rectangle 8"/>
          <p:cNvSpPr/>
          <p:nvPr/>
        </p:nvSpPr>
        <p:spPr>
          <a:xfrm>
            <a:off x="838200" y="3775553"/>
            <a:ext cx="914400" cy="457200"/>
          </a:xfrm>
          <a:prstGeom prst="rect">
            <a:avLst/>
          </a:prstGeom>
          <a:solidFill>
            <a:schemeClr val="accent4">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Drug 3</a:t>
            </a:r>
            <a:endParaRPr lang="en-US" dirty="0">
              <a:solidFill>
                <a:schemeClr val="tx1"/>
              </a:solidFill>
            </a:endParaRPr>
          </a:p>
        </p:txBody>
      </p:sp>
      <p:sp>
        <p:nvSpPr>
          <p:cNvPr id="10" name="Rectangle 9"/>
          <p:cNvSpPr/>
          <p:nvPr/>
        </p:nvSpPr>
        <p:spPr>
          <a:xfrm>
            <a:off x="838200" y="4648200"/>
            <a:ext cx="914400" cy="457200"/>
          </a:xfrm>
          <a:prstGeom prst="rect">
            <a:avLst/>
          </a:prstGeom>
          <a:solidFill>
            <a:schemeClr val="accent4">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Drug 4</a:t>
            </a:r>
            <a:endParaRPr lang="en-US" dirty="0">
              <a:solidFill>
                <a:schemeClr val="tx1"/>
              </a:solidFill>
            </a:endParaRPr>
          </a:p>
        </p:txBody>
      </p:sp>
      <p:sp>
        <p:nvSpPr>
          <p:cNvPr id="11" name="Rectangle 10"/>
          <p:cNvSpPr/>
          <p:nvPr/>
        </p:nvSpPr>
        <p:spPr>
          <a:xfrm>
            <a:off x="4914900" y="1752600"/>
            <a:ext cx="1219200" cy="5334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Output 1-2</a:t>
            </a:r>
            <a:endParaRPr lang="en-US" dirty="0">
              <a:solidFill>
                <a:schemeClr val="tx1"/>
              </a:solidFill>
            </a:endParaRPr>
          </a:p>
        </p:txBody>
      </p:sp>
      <p:sp>
        <p:nvSpPr>
          <p:cNvPr id="12" name="Rectangle 11"/>
          <p:cNvSpPr/>
          <p:nvPr/>
        </p:nvSpPr>
        <p:spPr>
          <a:xfrm>
            <a:off x="4876800" y="2636729"/>
            <a:ext cx="1295400" cy="5334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Output 1-3</a:t>
            </a:r>
            <a:endParaRPr lang="en-US" dirty="0">
              <a:solidFill>
                <a:schemeClr val="tx1"/>
              </a:solidFill>
            </a:endParaRPr>
          </a:p>
        </p:txBody>
      </p:sp>
      <p:sp>
        <p:nvSpPr>
          <p:cNvPr id="13" name="Rectangle 12"/>
          <p:cNvSpPr/>
          <p:nvPr/>
        </p:nvSpPr>
        <p:spPr>
          <a:xfrm>
            <a:off x="4876800" y="5257800"/>
            <a:ext cx="1295400" cy="5334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Output 2-4</a:t>
            </a:r>
            <a:endParaRPr lang="en-US" dirty="0">
              <a:solidFill>
                <a:schemeClr val="tx1"/>
              </a:solidFill>
            </a:endParaRPr>
          </a:p>
        </p:txBody>
      </p:sp>
      <p:sp>
        <p:nvSpPr>
          <p:cNvPr id="14" name="Rectangle 13"/>
          <p:cNvSpPr/>
          <p:nvPr/>
        </p:nvSpPr>
        <p:spPr>
          <a:xfrm>
            <a:off x="4876800" y="3533905"/>
            <a:ext cx="1295400" cy="5334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Output 1-4</a:t>
            </a:r>
            <a:endParaRPr lang="en-US" dirty="0">
              <a:solidFill>
                <a:schemeClr val="tx1"/>
              </a:solidFill>
            </a:endParaRPr>
          </a:p>
        </p:txBody>
      </p:sp>
      <p:sp>
        <p:nvSpPr>
          <p:cNvPr id="15" name="Rectangle 14"/>
          <p:cNvSpPr/>
          <p:nvPr/>
        </p:nvSpPr>
        <p:spPr>
          <a:xfrm>
            <a:off x="4876800" y="4409684"/>
            <a:ext cx="1295400" cy="5334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Output 2-3</a:t>
            </a:r>
            <a:endParaRPr lang="en-US" dirty="0">
              <a:solidFill>
                <a:schemeClr val="tx1"/>
              </a:solidFill>
            </a:endParaRPr>
          </a:p>
        </p:txBody>
      </p:sp>
      <p:sp>
        <p:nvSpPr>
          <p:cNvPr id="16" name="Rectangle 15"/>
          <p:cNvSpPr/>
          <p:nvPr/>
        </p:nvSpPr>
        <p:spPr>
          <a:xfrm>
            <a:off x="4876800" y="6096000"/>
            <a:ext cx="1295400" cy="533400"/>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Output 3-4</a:t>
            </a:r>
            <a:endParaRPr lang="en-US" dirty="0">
              <a:solidFill>
                <a:schemeClr val="tx1"/>
              </a:solidFill>
            </a:endParaRPr>
          </a:p>
        </p:txBody>
      </p:sp>
      <p:cxnSp>
        <p:nvCxnSpPr>
          <p:cNvPr id="18" name="Straight Connector 17"/>
          <p:cNvCxnSpPr>
            <a:stCxn id="7" idx="3"/>
            <a:endCxn id="11" idx="1"/>
          </p:cNvCxnSpPr>
          <p:nvPr/>
        </p:nvCxnSpPr>
        <p:spPr>
          <a:xfrm flipV="1">
            <a:off x="1752600" y="2019300"/>
            <a:ext cx="3162300" cy="266700"/>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21" name="Straight Connector 20"/>
          <p:cNvCxnSpPr>
            <a:stCxn id="7" idx="3"/>
            <a:endCxn id="12" idx="1"/>
          </p:cNvCxnSpPr>
          <p:nvPr/>
        </p:nvCxnSpPr>
        <p:spPr>
          <a:xfrm>
            <a:off x="1752600" y="2286000"/>
            <a:ext cx="3124200" cy="617429"/>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24" name="Straight Connector 23"/>
          <p:cNvCxnSpPr>
            <a:stCxn id="7" idx="3"/>
            <a:endCxn id="14" idx="1"/>
          </p:cNvCxnSpPr>
          <p:nvPr/>
        </p:nvCxnSpPr>
        <p:spPr>
          <a:xfrm>
            <a:off x="1752600" y="2286000"/>
            <a:ext cx="3124200" cy="1514605"/>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26" name="Straight Connector 25"/>
          <p:cNvCxnSpPr>
            <a:stCxn id="8" idx="3"/>
            <a:endCxn id="11" idx="1"/>
          </p:cNvCxnSpPr>
          <p:nvPr/>
        </p:nvCxnSpPr>
        <p:spPr>
          <a:xfrm flipV="1">
            <a:off x="1752600" y="2019300"/>
            <a:ext cx="3162300" cy="1104900"/>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28" name="Straight Connector 27"/>
          <p:cNvCxnSpPr>
            <a:stCxn id="8" idx="3"/>
            <a:endCxn id="15" idx="1"/>
          </p:cNvCxnSpPr>
          <p:nvPr/>
        </p:nvCxnSpPr>
        <p:spPr>
          <a:xfrm>
            <a:off x="1752600" y="3124200"/>
            <a:ext cx="3124200" cy="1552184"/>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30" name="Straight Connector 29"/>
          <p:cNvCxnSpPr>
            <a:stCxn id="8" idx="3"/>
            <a:endCxn id="13" idx="1"/>
          </p:cNvCxnSpPr>
          <p:nvPr/>
        </p:nvCxnSpPr>
        <p:spPr>
          <a:xfrm>
            <a:off x="1752600" y="3124200"/>
            <a:ext cx="3124200" cy="2400300"/>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32" name="Straight Connector 31"/>
          <p:cNvCxnSpPr>
            <a:stCxn id="9" idx="3"/>
            <a:endCxn id="12" idx="1"/>
          </p:cNvCxnSpPr>
          <p:nvPr/>
        </p:nvCxnSpPr>
        <p:spPr>
          <a:xfrm flipV="1">
            <a:off x="1752600" y="2903429"/>
            <a:ext cx="3124200" cy="1100724"/>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34" name="Straight Connector 33"/>
          <p:cNvCxnSpPr>
            <a:stCxn id="9" idx="3"/>
            <a:endCxn id="15" idx="1"/>
          </p:cNvCxnSpPr>
          <p:nvPr/>
        </p:nvCxnSpPr>
        <p:spPr>
          <a:xfrm>
            <a:off x="1752600" y="4004153"/>
            <a:ext cx="3124200" cy="672231"/>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36" name="Straight Connector 35"/>
          <p:cNvCxnSpPr>
            <a:stCxn id="9" idx="3"/>
            <a:endCxn id="16" idx="1"/>
          </p:cNvCxnSpPr>
          <p:nvPr/>
        </p:nvCxnSpPr>
        <p:spPr>
          <a:xfrm>
            <a:off x="1752600" y="4004153"/>
            <a:ext cx="3124200" cy="2358547"/>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38" name="Straight Connector 37"/>
          <p:cNvCxnSpPr>
            <a:stCxn id="10" idx="3"/>
            <a:endCxn id="14" idx="1"/>
          </p:cNvCxnSpPr>
          <p:nvPr/>
        </p:nvCxnSpPr>
        <p:spPr>
          <a:xfrm flipV="1">
            <a:off x="1752600" y="3800605"/>
            <a:ext cx="3124200" cy="1076195"/>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40" name="Straight Connector 39"/>
          <p:cNvCxnSpPr>
            <a:stCxn id="10" idx="3"/>
            <a:endCxn id="13" idx="1"/>
          </p:cNvCxnSpPr>
          <p:nvPr/>
        </p:nvCxnSpPr>
        <p:spPr>
          <a:xfrm>
            <a:off x="1752600" y="4876800"/>
            <a:ext cx="3124200" cy="647700"/>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42" name="Straight Connector 41"/>
          <p:cNvCxnSpPr>
            <a:stCxn id="10" idx="3"/>
            <a:endCxn id="16" idx="1"/>
          </p:cNvCxnSpPr>
          <p:nvPr/>
        </p:nvCxnSpPr>
        <p:spPr>
          <a:xfrm>
            <a:off x="1752600" y="4876800"/>
            <a:ext cx="3124200" cy="1485900"/>
          </a:xfrm>
          <a:prstGeom prst="line">
            <a:avLst/>
          </a:prstGeom>
          <a:ln w="28575" cmpd="sng"/>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834000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92D050"/>
                </a:solidFill>
              </a:rPr>
              <a:t>Example</a:t>
            </a:r>
            <a:r>
              <a:rPr lang="en-US" dirty="0" smtClean="0"/>
              <a:t>: Matrix Multiplication</a:t>
            </a:r>
            <a:endParaRPr lang="en-US" dirty="0"/>
          </a:p>
        </p:txBody>
      </p:sp>
      <p:sp>
        <p:nvSpPr>
          <p:cNvPr id="5" name="Slide Number Placeholder 4"/>
          <p:cNvSpPr>
            <a:spLocks noGrp="1"/>
          </p:cNvSpPr>
          <p:nvPr>
            <p:ph type="sldNum" sz="quarter" idx="12"/>
          </p:nvPr>
        </p:nvSpPr>
        <p:spPr/>
        <p:txBody>
          <a:bodyPr/>
          <a:lstStyle/>
          <a:p>
            <a:fld id="{19B12225-5612-419B-A8D5-4B8EEE4C217E}" type="slidenum">
              <a:rPr lang="en-US" smtClean="0"/>
              <a:pPr/>
              <a:t>24</a:t>
            </a:fld>
            <a:endParaRPr lang="en-US"/>
          </a:p>
        </p:txBody>
      </p:sp>
      <p:sp>
        <p:nvSpPr>
          <p:cNvPr id="6" name="Rectangle 5"/>
          <p:cNvSpPr/>
          <p:nvPr/>
        </p:nvSpPr>
        <p:spPr>
          <a:xfrm>
            <a:off x="685800" y="2438400"/>
            <a:ext cx="1828800" cy="1828800"/>
          </a:xfrm>
          <a:prstGeom prst="rect">
            <a:avLst/>
          </a:prstGeom>
          <a:noFill/>
          <a:ln cmpd="sng">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124200" y="2438400"/>
            <a:ext cx="1828800" cy="1828800"/>
          </a:xfrm>
          <a:prstGeom prst="rect">
            <a:avLst/>
          </a:prstGeom>
          <a:noFill/>
          <a:ln cmpd="sng">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270321" y="2438400"/>
            <a:ext cx="1828800" cy="1828800"/>
          </a:xfrm>
          <a:prstGeom prst="rect">
            <a:avLst/>
          </a:prstGeom>
          <a:noFill/>
          <a:ln cmpd="sng">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642909" y="3121967"/>
            <a:ext cx="352982" cy="461665"/>
          </a:xfrm>
          <a:prstGeom prst="rect">
            <a:avLst/>
          </a:prstGeom>
          <a:noFill/>
        </p:spPr>
        <p:txBody>
          <a:bodyPr wrap="none" rtlCol="0">
            <a:spAutoFit/>
          </a:bodyPr>
          <a:lstStyle/>
          <a:p>
            <a:r>
              <a:rPr lang="en-US" sz="2400" dirty="0" smtClean="0">
                <a:sym typeface="Symbol"/>
              </a:rPr>
              <a:t></a:t>
            </a:r>
            <a:endParaRPr lang="en-US" sz="2400" dirty="0"/>
          </a:p>
        </p:txBody>
      </p:sp>
      <p:sp>
        <p:nvSpPr>
          <p:cNvPr id="10" name="TextBox 9"/>
          <p:cNvSpPr txBox="1"/>
          <p:nvPr/>
        </p:nvSpPr>
        <p:spPr>
          <a:xfrm>
            <a:off x="5484888" y="3214300"/>
            <a:ext cx="303288" cy="369332"/>
          </a:xfrm>
          <a:prstGeom prst="rect">
            <a:avLst/>
          </a:prstGeom>
          <a:noFill/>
        </p:spPr>
        <p:txBody>
          <a:bodyPr wrap="none" rtlCol="0">
            <a:spAutoFit/>
          </a:bodyPr>
          <a:lstStyle/>
          <a:p>
            <a:r>
              <a:rPr lang="en-US" dirty="0" smtClean="0"/>
              <a:t>=</a:t>
            </a:r>
            <a:endParaRPr lang="en-US" dirty="0"/>
          </a:p>
        </p:txBody>
      </p:sp>
      <p:grpSp>
        <p:nvGrpSpPr>
          <p:cNvPr id="16" name="Group 15"/>
          <p:cNvGrpSpPr/>
          <p:nvPr/>
        </p:nvGrpSpPr>
        <p:grpSpPr>
          <a:xfrm>
            <a:off x="5901017" y="1886675"/>
            <a:ext cx="1524476" cy="1330611"/>
            <a:chOff x="5901017" y="1886675"/>
            <a:chExt cx="1524476" cy="1330611"/>
          </a:xfrm>
        </p:grpSpPr>
        <p:sp>
          <p:nvSpPr>
            <p:cNvPr id="11" name="TextBox 10"/>
            <p:cNvSpPr txBox="1"/>
            <p:nvPr/>
          </p:nvSpPr>
          <p:spPr>
            <a:xfrm>
              <a:off x="5901017" y="2847954"/>
              <a:ext cx="237566" cy="369332"/>
            </a:xfrm>
            <a:prstGeom prst="rect">
              <a:avLst/>
            </a:prstGeom>
            <a:noFill/>
          </p:spPr>
          <p:txBody>
            <a:bodyPr wrap="none" rtlCol="0">
              <a:spAutoFit/>
            </a:bodyPr>
            <a:lstStyle/>
            <a:p>
              <a:r>
                <a:rPr lang="en-US" i="1" dirty="0" err="1" smtClean="0"/>
                <a:t>i</a:t>
              </a:r>
              <a:endParaRPr lang="en-US" i="1" dirty="0"/>
            </a:p>
          </p:txBody>
        </p:sp>
        <p:sp>
          <p:nvSpPr>
            <p:cNvPr id="12" name="TextBox 11"/>
            <p:cNvSpPr txBox="1"/>
            <p:nvPr/>
          </p:nvSpPr>
          <p:spPr>
            <a:xfrm>
              <a:off x="7184721" y="1886675"/>
              <a:ext cx="240772" cy="369332"/>
            </a:xfrm>
            <a:prstGeom prst="rect">
              <a:avLst/>
            </a:prstGeom>
            <a:noFill/>
          </p:spPr>
          <p:txBody>
            <a:bodyPr wrap="none" rtlCol="0">
              <a:spAutoFit/>
            </a:bodyPr>
            <a:lstStyle/>
            <a:p>
              <a:r>
                <a:rPr lang="en-US" i="1" dirty="0" smtClean="0"/>
                <a:t>j</a:t>
              </a:r>
              <a:endParaRPr lang="en-US" i="1" dirty="0"/>
            </a:p>
          </p:txBody>
        </p:sp>
        <p:sp>
          <p:nvSpPr>
            <p:cNvPr id="15" name="Rectangle 14"/>
            <p:cNvSpPr/>
            <p:nvPr/>
          </p:nvSpPr>
          <p:spPr>
            <a:xfrm>
              <a:off x="7188555" y="2891135"/>
              <a:ext cx="236937" cy="275861"/>
            </a:xfrm>
            <a:prstGeom prst="rect">
              <a:avLst/>
            </a:prstGeom>
            <a:solidFill>
              <a:schemeClr val="accent1">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p:cNvGrpSpPr/>
          <p:nvPr/>
        </p:nvGrpSpPr>
        <p:grpSpPr>
          <a:xfrm>
            <a:off x="282264" y="1839371"/>
            <a:ext cx="4149508" cy="2450212"/>
            <a:chOff x="282264" y="1886675"/>
            <a:chExt cx="4149508" cy="2450212"/>
          </a:xfrm>
        </p:grpSpPr>
        <p:sp>
          <p:nvSpPr>
            <p:cNvPr id="13" name="TextBox 12"/>
            <p:cNvSpPr txBox="1"/>
            <p:nvPr/>
          </p:nvSpPr>
          <p:spPr>
            <a:xfrm>
              <a:off x="4191000" y="1886675"/>
              <a:ext cx="240772" cy="369332"/>
            </a:xfrm>
            <a:prstGeom prst="rect">
              <a:avLst/>
            </a:prstGeom>
            <a:noFill/>
          </p:spPr>
          <p:txBody>
            <a:bodyPr wrap="none" rtlCol="0">
              <a:spAutoFit/>
            </a:bodyPr>
            <a:lstStyle/>
            <a:p>
              <a:r>
                <a:rPr lang="en-US" i="1" dirty="0" smtClean="0"/>
                <a:t>j</a:t>
              </a:r>
              <a:endParaRPr lang="en-US" i="1" dirty="0"/>
            </a:p>
          </p:txBody>
        </p:sp>
        <p:sp>
          <p:nvSpPr>
            <p:cNvPr id="14" name="TextBox 13"/>
            <p:cNvSpPr txBox="1"/>
            <p:nvPr/>
          </p:nvSpPr>
          <p:spPr>
            <a:xfrm>
              <a:off x="282264" y="2844968"/>
              <a:ext cx="237566" cy="369332"/>
            </a:xfrm>
            <a:prstGeom prst="rect">
              <a:avLst/>
            </a:prstGeom>
            <a:noFill/>
          </p:spPr>
          <p:txBody>
            <a:bodyPr wrap="none" rtlCol="0">
              <a:spAutoFit/>
            </a:bodyPr>
            <a:lstStyle/>
            <a:p>
              <a:r>
                <a:rPr lang="en-US" i="1" dirty="0" err="1" smtClean="0"/>
                <a:t>i</a:t>
              </a:r>
              <a:endParaRPr lang="en-US" i="1" dirty="0"/>
            </a:p>
          </p:txBody>
        </p:sp>
        <p:sp>
          <p:nvSpPr>
            <p:cNvPr id="17" name="Rectangle 16"/>
            <p:cNvSpPr/>
            <p:nvPr/>
          </p:nvSpPr>
          <p:spPr>
            <a:xfrm>
              <a:off x="663879" y="2908298"/>
              <a:ext cx="1828800" cy="323165"/>
            </a:xfrm>
            <a:prstGeom prst="rect">
              <a:avLst/>
            </a:prstGeom>
            <a:solidFill>
              <a:schemeClr val="accent4">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5400000">
              <a:off x="3355790" y="3260904"/>
              <a:ext cx="1828800" cy="323165"/>
            </a:xfrm>
            <a:prstGeom prst="rect">
              <a:avLst/>
            </a:prstGeom>
            <a:solidFill>
              <a:schemeClr val="accent4">
                <a:lumMod val="20000"/>
                <a:lumOff val="80000"/>
              </a:schemeClr>
            </a:solidFill>
            <a:ln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858806" y="1296535"/>
            <a:ext cx="6359588" cy="2743201"/>
            <a:chOff x="858806" y="1296535"/>
            <a:chExt cx="6359588" cy="2743201"/>
          </a:xfrm>
        </p:grpSpPr>
        <p:cxnSp>
          <p:nvCxnSpPr>
            <p:cNvPr id="28" name="Straight Connector 27"/>
            <p:cNvCxnSpPr>
              <a:endCxn id="15" idx="1"/>
            </p:cNvCxnSpPr>
            <p:nvPr/>
          </p:nvCxnSpPr>
          <p:spPr>
            <a:xfrm flipV="1">
              <a:off x="4270190" y="3029066"/>
              <a:ext cx="2918365" cy="23652"/>
            </a:xfrm>
            <a:prstGeom prst="line">
              <a:avLst/>
            </a:prstGeom>
            <a:ln w="28575" cmpd="sng"/>
          </p:spPr>
          <p:style>
            <a:lnRef idx="1">
              <a:schemeClr val="dk1"/>
            </a:lnRef>
            <a:fillRef idx="0">
              <a:schemeClr val="dk1"/>
            </a:fillRef>
            <a:effectRef idx="0">
              <a:schemeClr val="dk1"/>
            </a:effectRef>
            <a:fontRef idx="minor">
              <a:schemeClr val="tx1"/>
            </a:fontRef>
          </p:style>
        </p:cxnSp>
        <p:sp>
          <p:nvSpPr>
            <p:cNvPr id="43" name="Freeform 42"/>
            <p:cNvSpPr/>
            <p:nvPr/>
          </p:nvSpPr>
          <p:spPr>
            <a:xfrm>
              <a:off x="1219200" y="1524000"/>
              <a:ext cx="5965521" cy="1505634"/>
            </a:xfrm>
            <a:custGeom>
              <a:avLst/>
              <a:gdLst>
                <a:gd name="connsiteX0" fmla="*/ 0 w 4885151"/>
                <a:gd name="connsiteY0" fmla="*/ 1258236 h 1283288"/>
                <a:gd name="connsiteX1" fmla="*/ 726510 w 4885151"/>
                <a:gd name="connsiteY1" fmla="*/ 456570 h 1283288"/>
                <a:gd name="connsiteX2" fmla="*/ 1966586 w 4885151"/>
                <a:gd name="connsiteY2" fmla="*/ 30685 h 1283288"/>
                <a:gd name="connsiteX3" fmla="*/ 4885151 w 4885151"/>
                <a:gd name="connsiteY3" fmla="*/ 1283288 h 1283288"/>
              </a:gdLst>
              <a:ahLst/>
              <a:cxnLst>
                <a:cxn ang="0">
                  <a:pos x="connsiteX0" y="connsiteY0"/>
                </a:cxn>
                <a:cxn ang="0">
                  <a:pos x="connsiteX1" y="connsiteY1"/>
                </a:cxn>
                <a:cxn ang="0">
                  <a:pos x="connsiteX2" y="connsiteY2"/>
                </a:cxn>
                <a:cxn ang="0">
                  <a:pos x="connsiteX3" y="connsiteY3"/>
                </a:cxn>
              </a:cxnLst>
              <a:rect l="l" t="t" r="r" b="b"/>
              <a:pathLst>
                <a:path w="4885151" h="1283288">
                  <a:moveTo>
                    <a:pt x="0" y="1258236"/>
                  </a:moveTo>
                  <a:cubicBezTo>
                    <a:pt x="199373" y="959699"/>
                    <a:pt x="398746" y="661162"/>
                    <a:pt x="726510" y="456570"/>
                  </a:cubicBezTo>
                  <a:cubicBezTo>
                    <a:pt x="1054274" y="251978"/>
                    <a:pt x="1273479" y="-107101"/>
                    <a:pt x="1966586" y="30685"/>
                  </a:cubicBezTo>
                  <a:cubicBezTo>
                    <a:pt x="2659693" y="168471"/>
                    <a:pt x="3772422" y="725879"/>
                    <a:pt x="4885151" y="1283288"/>
                  </a:cubicBezTo>
                </a:path>
              </a:pathLst>
            </a:cu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p:cNvCxnSpPr>
              <a:endCxn id="15" idx="1"/>
            </p:cNvCxnSpPr>
            <p:nvPr/>
          </p:nvCxnSpPr>
          <p:spPr>
            <a:xfrm>
              <a:off x="4255271" y="2668135"/>
              <a:ext cx="2933284" cy="360931"/>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31" name="Straight Connector 30"/>
            <p:cNvCxnSpPr>
              <a:endCxn id="15" idx="1"/>
            </p:cNvCxnSpPr>
            <p:nvPr/>
          </p:nvCxnSpPr>
          <p:spPr>
            <a:xfrm flipV="1">
              <a:off x="4255271" y="3029066"/>
              <a:ext cx="2933284" cy="371036"/>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34" name="Straight Connector 33"/>
            <p:cNvCxnSpPr>
              <a:endCxn id="15" idx="1"/>
            </p:cNvCxnSpPr>
            <p:nvPr/>
          </p:nvCxnSpPr>
          <p:spPr>
            <a:xfrm flipV="1">
              <a:off x="4255271" y="3029066"/>
              <a:ext cx="2933284" cy="705870"/>
            </a:xfrm>
            <a:prstGeom prst="line">
              <a:avLst/>
            </a:prstGeom>
            <a:ln w="28575" cmpd="sng"/>
          </p:spPr>
          <p:style>
            <a:lnRef idx="1">
              <a:schemeClr val="dk1"/>
            </a:lnRef>
            <a:fillRef idx="0">
              <a:schemeClr val="dk1"/>
            </a:fillRef>
            <a:effectRef idx="0">
              <a:schemeClr val="dk1"/>
            </a:effectRef>
            <a:fontRef idx="minor">
              <a:schemeClr val="tx1"/>
            </a:fontRef>
          </p:style>
        </p:cxnSp>
        <p:cxnSp>
          <p:nvCxnSpPr>
            <p:cNvPr id="37" name="Straight Connector 36"/>
            <p:cNvCxnSpPr>
              <a:endCxn id="15" idx="1"/>
            </p:cNvCxnSpPr>
            <p:nvPr/>
          </p:nvCxnSpPr>
          <p:spPr>
            <a:xfrm flipV="1">
              <a:off x="4255271" y="3029066"/>
              <a:ext cx="2933284" cy="1010670"/>
            </a:xfrm>
            <a:prstGeom prst="line">
              <a:avLst/>
            </a:prstGeom>
            <a:ln w="28575" cmpd="sng"/>
          </p:spPr>
          <p:style>
            <a:lnRef idx="1">
              <a:schemeClr val="dk1"/>
            </a:lnRef>
            <a:fillRef idx="0">
              <a:schemeClr val="dk1"/>
            </a:fillRef>
            <a:effectRef idx="0">
              <a:schemeClr val="dk1"/>
            </a:effectRef>
            <a:fontRef idx="minor">
              <a:schemeClr val="tx1"/>
            </a:fontRef>
          </p:style>
        </p:cxnSp>
        <p:sp>
          <p:nvSpPr>
            <p:cNvPr id="40" name="Freeform 39"/>
            <p:cNvSpPr/>
            <p:nvPr/>
          </p:nvSpPr>
          <p:spPr>
            <a:xfrm>
              <a:off x="2209800" y="2072475"/>
              <a:ext cx="4952695" cy="960145"/>
            </a:xfrm>
            <a:custGeom>
              <a:avLst/>
              <a:gdLst>
                <a:gd name="connsiteX0" fmla="*/ 0 w 4885151"/>
                <a:gd name="connsiteY0" fmla="*/ 1258236 h 1283288"/>
                <a:gd name="connsiteX1" fmla="*/ 726510 w 4885151"/>
                <a:gd name="connsiteY1" fmla="*/ 456570 h 1283288"/>
                <a:gd name="connsiteX2" fmla="*/ 1966586 w 4885151"/>
                <a:gd name="connsiteY2" fmla="*/ 30685 h 1283288"/>
                <a:gd name="connsiteX3" fmla="*/ 4885151 w 4885151"/>
                <a:gd name="connsiteY3" fmla="*/ 1283288 h 1283288"/>
              </a:gdLst>
              <a:ahLst/>
              <a:cxnLst>
                <a:cxn ang="0">
                  <a:pos x="connsiteX0" y="connsiteY0"/>
                </a:cxn>
                <a:cxn ang="0">
                  <a:pos x="connsiteX1" y="connsiteY1"/>
                </a:cxn>
                <a:cxn ang="0">
                  <a:pos x="connsiteX2" y="connsiteY2"/>
                </a:cxn>
                <a:cxn ang="0">
                  <a:pos x="connsiteX3" y="connsiteY3"/>
                </a:cxn>
              </a:cxnLst>
              <a:rect l="l" t="t" r="r" b="b"/>
              <a:pathLst>
                <a:path w="4885151" h="1283288">
                  <a:moveTo>
                    <a:pt x="0" y="1258236"/>
                  </a:moveTo>
                  <a:cubicBezTo>
                    <a:pt x="199373" y="959699"/>
                    <a:pt x="398746" y="661162"/>
                    <a:pt x="726510" y="456570"/>
                  </a:cubicBezTo>
                  <a:cubicBezTo>
                    <a:pt x="1054274" y="251978"/>
                    <a:pt x="1273479" y="-107101"/>
                    <a:pt x="1966586" y="30685"/>
                  </a:cubicBezTo>
                  <a:cubicBezTo>
                    <a:pt x="2659693" y="168471"/>
                    <a:pt x="3772422" y="725879"/>
                    <a:pt x="4885151" y="1283288"/>
                  </a:cubicBezTo>
                </a:path>
              </a:pathLst>
            </a:cu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40"/>
            <p:cNvSpPr/>
            <p:nvPr/>
          </p:nvSpPr>
          <p:spPr>
            <a:xfrm>
              <a:off x="1890081" y="1886675"/>
              <a:ext cx="5328313" cy="1145945"/>
            </a:xfrm>
            <a:custGeom>
              <a:avLst/>
              <a:gdLst>
                <a:gd name="connsiteX0" fmla="*/ 0 w 4885151"/>
                <a:gd name="connsiteY0" fmla="*/ 1258236 h 1283288"/>
                <a:gd name="connsiteX1" fmla="*/ 726510 w 4885151"/>
                <a:gd name="connsiteY1" fmla="*/ 456570 h 1283288"/>
                <a:gd name="connsiteX2" fmla="*/ 1966586 w 4885151"/>
                <a:gd name="connsiteY2" fmla="*/ 30685 h 1283288"/>
                <a:gd name="connsiteX3" fmla="*/ 4885151 w 4885151"/>
                <a:gd name="connsiteY3" fmla="*/ 1283288 h 1283288"/>
              </a:gdLst>
              <a:ahLst/>
              <a:cxnLst>
                <a:cxn ang="0">
                  <a:pos x="connsiteX0" y="connsiteY0"/>
                </a:cxn>
                <a:cxn ang="0">
                  <a:pos x="connsiteX1" y="connsiteY1"/>
                </a:cxn>
                <a:cxn ang="0">
                  <a:pos x="connsiteX2" y="connsiteY2"/>
                </a:cxn>
                <a:cxn ang="0">
                  <a:pos x="connsiteX3" y="connsiteY3"/>
                </a:cxn>
              </a:cxnLst>
              <a:rect l="l" t="t" r="r" b="b"/>
              <a:pathLst>
                <a:path w="4885151" h="1283288">
                  <a:moveTo>
                    <a:pt x="0" y="1258236"/>
                  </a:moveTo>
                  <a:cubicBezTo>
                    <a:pt x="199373" y="959699"/>
                    <a:pt x="398746" y="661162"/>
                    <a:pt x="726510" y="456570"/>
                  </a:cubicBezTo>
                  <a:cubicBezTo>
                    <a:pt x="1054274" y="251978"/>
                    <a:pt x="1273479" y="-107101"/>
                    <a:pt x="1966586" y="30685"/>
                  </a:cubicBezTo>
                  <a:cubicBezTo>
                    <a:pt x="2659693" y="168471"/>
                    <a:pt x="3772422" y="725879"/>
                    <a:pt x="4885151" y="1283288"/>
                  </a:cubicBezTo>
                </a:path>
              </a:pathLst>
            </a:cu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a:off x="1509081" y="1676400"/>
              <a:ext cx="5643949" cy="1368559"/>
            </a:xfrm>
            <a:custGeom>
              <a:avLst/>
              <a:gdLst>
                <a:gd name="connsiteX0" fmla="*/ 0 w 4885151"/>
                <a:gd name="connsiteY0" fmla="*/ 1258236 h 1283288"/>
                <a:gd name="connsiteX1" fmla="*/ 726510 w 4885151"/>
                <a:gd name="connsiteY1" fmla="*/ 456570 h 1283288"/>
                <a:gd name="connsiteX2" fmla="*/ 1966586 w 4885151"/>
                <a:gd name="connsiteY2" fmla="*/ 30685 h 1283288"/>
                <a:gd name="connsiteX3" fmla="*/ 4885151 w 4885151"/>
                <a:gd name="connsiteY3" fmla="*/ 1283288 h 1283288"/>
              </a:gdLst>
              <a:ahLst/>
              <a:cxnLst>
                <a:cxn ang="0">
                  <a:pos x="connsiteX0" y="connsiteY0"/>
                </a:cxn>
                <a:cxn ang="0">
                  <a:pos x="connsiteX1" y="connsiteY1"/>
                </a:cxn>
                <a:cxn ang="0">
                  <a:pos x="connsiteX2" y="connsiteY2"/>
                </a:cxn>
                <a:cxn ang="0">
                  <a:pos x="connsiteX3" y="connsiteY3"/>
                </a:cxn>
              </a:cxnLst>
              <a:rect l="l" t="t" r="r" b="b"/>
              <a:pathLst>
                <a:path w="4885151" h="1283288">
                  <a:moveTo>
                    <a:pt x="0" y="1258236"/>
                  </a:moveTo>
                  <a:cubicBezTo>
                    <a:pt x="199373" y="959699"/>
                    <a:pt x="398746" y="661162"/>
                    <a:pt x="726510" y="456570"/>
                  </a:cubicBezTo>
                  <a:cubicBezTo>
                    <a:pt x="1054274" y="251978"/>
                    <a:pt x="1273479" y="-107101"/>
                    <a:pt x="1966586" y="30685"/>
                  </a:cubicBezTo>
                  <a:cubicBezTo>
                    <a:pt x="2659693" y="168471"/>
                    <a:pt x="3772422" y="725879"/>
                    <a:pt x="4885151" y="1283288"/>
                  </a:cubicBezTo>
                </a:path>
              </a:pathLst>
            </a:cu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43"/>
            <p:cNvSpPr/>
            <p:nvPr/>
          </p:nvSpPr>
          <p:spPr>
            <a:xfrm>
              <a:off x="858806" y="1296535"/>
              <a:ext cx="6329749" cy="1757318"/>
            </a:xfrm>
            <a:custGeom>
              <a:avLst/>
              <a:gdLst>
                <a:gd name="connsiteX0" fmla="*/ 0 w 4885151"/>
                <a:gd name="connsiteY0" fmla="*/ 1258236 h 1283288"/>
                <a:gd name="connsiteX1" fmla="*/ 726510 w 4885151"/>
                <a:gd name="connsiteY1" fmla="*/ 456570 h 1283288"/>
                <a:gd name="connsiteX2" fmla="*/ 1966586 w 4885151"/>
                <a:gd name="connsiteY2" fmla="*/ 30685 h 1283288"/>
                <a:gd name="connsiteX3" fmla="*/ 4885151 w 4885151"/>
                <a:gd name="connsiteY3" fmla="*/ 1283288 h 1283288"/>
              </a:gdLst>
              <a:ahLst/>
              <a:cxnLst>
                <a:cxn ang="0">
                  <a:pos x="connsiteX0" y="connsiteY0"/>
                </a:cxn>
                <a:cxn ang="0">
                  <a:pos x="connsiteX1" y="connsiteY1"/>
                </a:cxn>
                <a:cxn ang="0">
                  <a:pos x="connsiteX2" y="connsiteY2"/>
                </a:cxn>
                <a:cxn ang="0">
                  <a:pos x="connsiteX3" y="connsiteY3"/>
                </a:cxn>
              </a:cxnLst>
              <a:rect l="l" t="t" r="r" b="b"/>
              <a:pathLst>
                <a:path w="4885151" h="1283288">
                  <a:moveTo>
                    <a:pt x="0" y="1258236"/>
                  </a:moveTo>
                  <a:cubicBezTo>
                    <a:pt x="199373" y="959699"/>
                    <a:pt x="398746" y="661162"/>
                    <a:pt x="726510" y="456570"/>
                  </a:cubicBezTo>
                  <a:cubicBezTo>
                    <a:pt x="1054274" y="251978"/>
                    <a:pt x="1273479" y="-107101"/>
                    <a:pt x="1966586" y="30685"/>
                  </a:cubicBezTo>
                  <a:cubicBezTo>
                    <a:pt x="2659693" y="168471"/>
                    <a:pt x="3772422" y="725879"/>
                    <a:pt x="4885151" y="1283288"/>
                  </a:cubicBezTo>
                </a:path>
              </a:pathLst>
            </a:custGeom>
            <a:noFill/>
            <a:ln w="190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180596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Reducer Size</a:t>
            </a:r>
            <a:endParaRPr lang="en-US" dirty="0"/>
          </a:p>
        </p:txBody>
      </p:sp>
      <p:sp>
        <p:nvSpPr>
          <p:cNvPr id="3" name="Content Placeholder 2"/>
          <p:cNvSpPr>
            <a:spLocks noGrp="1"/>
          </p:cNvSpPr>
          <p:nvPr>
            <p:ph idx="1"/>
          </p:nvPr>
        </p:nvSpPr>
        <p:spPr/>
        <p:txBody>
          <a:bodyPr/>
          <a:lstStyle/>
          <a:p>
            <a:r>
              <a:rPr lang="en-US" i="1" dirty="0" smtClean="0">
                <a:solidFill>
                  <a:srgbClr val="FF0000"/>
                </a:solidFill>
              </a:rPr>
              <a:t>Reducer size</a:t>
            </a:r>
            <a:r>
              <a:rPr lang="en-US" dirty="0" smtClean="0"/>
              <a:t>, denoted </a:t>
            </a:r>
            <a:r>
              <a:rPr lang="en-US" dirty="0" smtClean="0">
                <a:solidFill>
                  <a:schemeClr val="accent1">
                    <a:lumMod val="60000"/>
                    <a:lumOff val="40000"/>
                  </a:schemeClr>
                </a:solidFill>
              </a:rPr>
              <a:t>q</a:t>
            </a:r>
            <a:r>
              <a:rPr lang="en-US" dirty="0" smtClean="0"/>
              <a:t>, is the maximum number of inputs that a given reducer can have.</a:t>
            </a:r>
          </a:p>
          <a:p>
            <a:pPr lvl="1"/>
            <a:r>
              <a:rPr lang="en-US" dirty="0" smtClean="0"/>
              <a:t>I.e., the length of the value list.</a:t>
            </a:r>
          </a:p>
          <a:p>
            <a:r>
              <a:rPr lang="en-US" dirty="0" smtClean="0"/>
              <a:t>Limit might be based on how many inputs can be handled in main memory.</a:t>
            </a:r>
          </a:p>
          <a:p>
            <a:r>
              <a:rPr lang="en-US" dirty="0" smtClean="0"/>
              <a:t>Or: make </a:t>
            </a:r>
            <a:r>
              <a:rPr lang="en-US" dirty="0">
                <a:solidFill>
                  <a:schemeClr val="accent1">
                    <a:lumMod val="60000"/>
                    <a:lumOff val="40000"/>
                  </a:schemeClr>
                </a:solidFill>
              </a:rPr>
              <a:t>q</a:t>
            </a:r>
            <a:r>
              <a:rPr lang="en-US" dirty="0" smtClean="0"/>
              <a:t> low to force lots of parallelism.</a:t>
            </a:r>
            <a:endParaRPr lang="en-US" dirty="0"/>
          </a:p>
        </p:txBody>
      </p:sp>
      <p:sp>
        <p:nvSpPr>
          <p:cNvPr id="6" name="Slide Number Placeholder 5"/>
          <p:cNvSpPr>
            <a:spLocks noGrp="1"/>
          </p:cNvSpPr>
          <p:nvPr>
            <p:ph type="sldNum" sz="quarter" idx="12"/>
          </p:nvPr>
        </p:nvSpPr>
        <p:spPr/>
        <p:txBody>
          <a:bodyPr/>
          <a:lstStyle/>
          <a:p>
            <a:fld id="{19B12225-5612-419B-A8D5-4B8EEE4C217E}" type="slidenum">
              <a:rPr lang="en-US" smtClean="0"/>
              <a:pPr/>
              <a:t>25</a:t>
            </a:fld>
            <a:endParaRPr lang="en-US"/>
          </a:p>
        </p:txBody>
      </p:sp>
    </p:spTree>
    <p:extLst>
      <p:ext uri="{BB962C8B-B14F-4D97-AF65-F5344CB8AC3E}">
        <p14:creationId xmlns:p14="http://schemas.microsoft.com/office/powerpoint/2010/main" val="905361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Replication Rate</a:t>
            </a:r>
            <a:endParaRPr lang="en-US" dirty="0"/>
          </a:p>
        </p:txBody>
      </p:sp>
      <p:sp>
        <p:nvSpPr>
          <p:cNvPr id="3" name="Content Placeholder 2"/>
          <p:cNvSpPr>
            <a:spLocks noGrp="1"/>
          </p:cNvSpPr>
          <p:nvPr>
            <p:ph idx="1"/>
          </p:nvPr>
        </p:nvSpPr>
        <p:spPr/>
        <p:txBody>
          <a:bodyPr/>
          <a:lstStyle/>
          <a:p>
            <a:r>
              <a:rPr lang="en-US" dirty="0" smtClean="0"/>
              <a:t>The average number of key-value pairs created by each mapper is the </a:t>
            </a:r>
            <a:r>
              <a:rPr lang="en-US" i="1" dirty="0" smtClean="0">
                <a:solidFill>
                  <a:srgbClr val="FF0000"/>
                </a:solidFill>
              </a:rPr>
              <a:t>replication rate</a:t>
            </a:r>
            <a:r>
              <a:rPr lang="en-US" dirty="0" smtClean="0"/>
              <a:t>.</a:t>
            </a:r>
          </a:p>
          <a:p>
            <a:pPr lvl="1"/>
            <a:r>
              <a:rPr lang="en-US" dirty="0" smtClean="0"/>
              <a:t>Denoted </a:t>
            </a:r>
            <a:r>
              <a:rPr lang="en-US" dirty="0" smtClean="0">
                <a:solidFill>
                  <a:srgbClr val="00B0F0"/>
                </a:solidFill>
              </a:rPr>
              <a:t>r</a:t>
            </a:r>
            <a:r>
              <a:rPr lang="en-US" dirty="0" smtClean="0"/>
              <a:t>.</a:t>
            </a:r>
          </a:p>
          <a:p>
            <a:r>
              <a:rPr lang="en-US" dirty="0" smtClean="0"/>
              <a:t>Represents the communication cost per input.</a:t>
            </a:r>
          </a:p>
          <a:p>
            <a:pPr lvl="1"/>
            <a:r>
              <a:rPr lang="en-US" dirty="0" smtClean="0"/>
              <a:t>Often communication cost dominates computation in </a:t>
            </a:r>
            <a:r>
              <a:rPr lang="en-US" dirty="0" err="1" smtClean="0"/>
              <a:t>MapReduce</a:t>
            </a:r>
            <a:r>
              <a:rPr lang="en-US" dirty="0" smtClean="0"/>
              <a:t> algorithms.</a:t>
            </a:r>
          </a:p>
        </p:txBody>
      </p:sp>
      <p:sp>
        <p:nvSpPr>
          <p:cNvPr id="6" name="Slide Number Placeholder 5"/>
          <p:cNvSpPr>
            <a:spLocks noGrp="1"/>
          </p:cNvSpPr>
          <p:nvPr>
            <p:ph type="sldNum" sz="quarter" idx="12"/>
          </p:nvPr>
        </p:nvSpPr>
        <p:spPr/>
        <p:txBody>
          <a:bodyPr/>
          <a:lstStyle/>
          <a:p>
            <a:fld id="{19B12225-5612-419B-A8D5-4B8EEE4C217E}" type="slidenum">
              <a:rPr lang="en-US" smtClean="0"/>
              <a:pPr/>
              <a:t>26</a:t>
            </a:fld>
            <a:endParaRPr lang="en-US"/>
          </a:p>
        </p:txBody>
      </p:sp>
    </p:spTree>
    <p:extLst>
      <p:ext uri="{BB962C8B-B14F-4D97-AF65-F5344CB8AC3E}">
        <p14:creationId xmlns:p14="http://schemas.microsoft.com/office/powerpoint/2010/main" val="29024909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92D050"/>
                </a:solidFill>
              </a:rPr>
              <a:t>Example</a:t>
            </a:r>
            <a:r>
              <a:rPr lang="en-US" dirty="0" smtClean="0"/>
              <a:t>: Drug Interaction</a:t>
            </a:r>
            <a:endParaRPr lang="en-US" dirty="0"/>
          </a:p>
        </p:txBody>
      </p:sp>
      <p:sp>
        <p:nvSpPr>
          <p:cNvPr id="3" name="Content Placeholder 2"/>
          <p:cNvSpPr>
            <a:spLocks noGrp="1"/>
          </p:cNvSpPr>
          <p:nvPr>
            <p:ph idx="1"/>
          </p:nvPr>
        </p:nvSpPr>
        <p:spPr/>
        <p:txBody>
          <a:bodyPr/>
          <a:lstStyle/>
          <a:p>
            <a:r>
              <a:rPr lang="en-US" dirty="0" smtClean="0"/>
              <a:t>Suppose we use g groups and d drugs.</a:t>
            </a:r>
          </a:p>
          <a:p>
            <a:r>
              <a:rPr lang="en-US" dirty="0" smtClean="0"/>
              <a:t>A reducer needs two groups, so </a:t>
            </a:r>
            <a:r>
              <a:rPr lang="en-US" dirty="0" smtClean="0">
                <a:solidFill>
                  <a:schemeClr val="accent1">
                    <a:lumMod val="60000"/>
                    <a:lumOff val="40000"/>
                  </a:schemeClr>
                </a:solidFill>
              </a:rPr>
              <a:t>q</a:t>
            </a:r>
            <a:r>
              <a:rPr lang="en-US" dirty="0" smtClean="0"/>
              <a:t> = 2d/g.</a:t>
            </a:r>
          </a:p>
          <a:p>
            <a:r>
              <a:rPr lang="en-US" dirty="0" smtClean="0"/>
              <a:t>Each of the d inputs is sent to g-1 reducers, or approximately </a:t>
            </a:r>
            <a:r>
              <a:rPr lang="en-US" dirty="0" smtClean="0">
                <a:solidFill>
                  <a:srgbClr val="00B0F0"/>
                </a:solidFill>
              </a:rPr>
              <a:t>r</a:t>
            </a:r>
            <a:r>
              <a:rPr lang="en-US" dirty="0" smtClean="0"/>
              <a:t> = g.</a:t>
            </a:r>
          </a:p>
          <a:p>
            <a:r>
              <a:rPr lang="en-US" dirty="0" smtClean="0"/>
              <a:t>Replace g by </a:t>
            </a:r>
            <a:r>
              <a:rPr lang="en-US" dirty="0">
                <a:solidFill>
                  <a:srgbClr val="00B0F0"/>
                </a:solidFill>
              </a:rPr>
              <a:t>r</a:t>
            </a:r>
            <a:r>
              <a:rPr lang="en-US" dirty="0" smtClean="0"/>
              <a:t> in </a:t>
            </a:r>
            <a:r>
              <a:rPr lang="en-US" dirty="0">
                <a:solidFill>
                  <a:schemeClr val="accent1">
                    <a:lumMod val="60000"/>
                    <a:lumOff val="40000"/>
                  </a:schemeClr>
                </a:solidFill>
              </a:rPr>
              <a:t>q</a:t>
            </a:r>
            <a:r>
              <a:rPr lang="en-US" dirty="0"/>
              <a:t> = 2d/g </a:t>
            </a:r>
            <a:r>
              <a:rPr lang="en-US" dirty="0" smtClean="0"/>
              <a:t>to get </a:t>
            </a:r>
            <a:r>
              <a:rPr lang="en-US" dirty="0" smtClean="0">
                <a:solidFill>
                  <a:srgbClr val="00B0F0"/>
                </a:solidFill>
              </a:rPr>
              <a:t>r</a:t>
            </a:r>
            <a:r>
              <a:rPr lang="en-US" dirty="0" smtClean="0"/>
              <a:t> = 2d/</a:t>
            </a:r>
            <a:r>
              <a:rPr lang="en-US" dirty="0" smtClean="0">
                <a:solidFill>
                  <a:schemeClr val="accent1">
                    <a:lumMod val="60000"/>
                    <a:lumOff val="40000"/>
                  </a:schemeClr>
                </a:solidFill>
              </a:rPr>
              <a:t>q</a:t>
            </a:r>
            <a:r>
              <a:rPr lang="en-US" dirty="0" smtClean="0"/>
              <a:t>.</a:t>
            </a:r>
          </a:p>
        </p:txBody>
      </p:sp>
      <p:sp>
        <p:nvSpPr>
          <p:cNvPr id="6" name="Slide Number Placeholder 5"/>
          <p:cNvSpPr>
            <a:spLocks noGrp="1"/>
          </p:cNvSpPr>
          <p:nvPr>
            <p:ph type="sldNum" sz="quarter" idx="12"/>
          </p:nvPr>
        </p:nvSpPr>
        <p:spPr/>
        <p:txBody>
          <a:bodyPr/>
          <a:lstStyle/>
          <a:p>
            <a:fld id="{19B12225-5612-419B-A8D5-4B8EEE4C217E}" type="slidenum">
              <a:rPr lang="en-US" smtClean="0"/>
              <a:pPr/>
              <a:t>27</a:t>
            </a:fld>
            <a:endParaRPr lang="en-US"/>
          </a:p>
        </p:txBody>
      </p:sp>
      <p:grpSp>
        <p:nvGrpSpPr>
          <p:cNvPr id="8" name="Group 7"/>
          <p:cNvGrpSpPr/>
          <p:nvPr/>
        </p:nvGrpSpPr>
        <p:grpSpPr>
          <a:xfrm>
            <a:off x="2895600" y="3886200"/>
            <a:ext cx="3810000" cy="2038529"/>
            <a:chOff x="2895600" y="3886200"/>
            <a:chExt cx="3810000" cy="2038529"/>
          </a:xfrm>
        </p:grpSpPr>
        <p:sp>
          <p:nvSpPr>
            <p:cNvPr id="4" name="TextBox 3"/>
            <p:cNvSpPr txBox="1"/>
            <p:nvPr/>
          </p:nvSpPr>
          <p:spPr>
            <a:xfrm>
              <a:off x="2895600" y="4724400"/>
              <a:ext cx="3280065" cy="1200329"/>
            </a:xfrm>
            <a:prstGeom prst="rect">
              <a:avLst/>
            </a:prstGeom>
            <a:noFill/>
          </p:spPr>
          <p:txBody>
            <a:bodyPr wrap="none" rtlCol="0">
              <a:spAutoFit/>
            </a:bodyPr>
            <a:lstStyle/>
            <a:p>
              <a:r>
                <a:rPr lang="en-US" sz="2400" dirty="0" smtClean="0"/>
                <a:t>Tradeoff!</a:t>
              </a:r>
            </a:p>
            <a:p>
              <a:r>
                <a:rPr lang="en-US" sz="2400" dirty="0" smtClean="0"/>
                <a:t>The bigger the reducers,</a:t>
              </a:r>
            </a:p>
            <a:p>
              <a:r>
                <a:rPr lang="en-US" sz="2400" dirty="0" smtClean="0"/>
                <a:t>the less communication.</a:t>
              </a:r>
              <a:endParaRPr lang="en-US" sz="2400" dirty="0"/>
            </a:p>
          </p:txBody>
        </p:sp>
        <p:cxnSp>
          <p:nvCxnSpPr>
            <p:cNvPr id="7" name="Straight Arrow Connector 6"/>
            <p:cNvCxnSpPr>
              <a:stCxn id="4" idx="0"/>
            </p:cNvCxnSpPr>
            <p:nvPr/>
          </p:nvCxnSpPr>
          <p:spPr>
            <a:xfrm flipV="1">
              <a:off x="4535633" y="3886200"/>
              <a:ext cx="2169967" cy="838200"/>
            </a:xfrm>
            <a:prstGeom prst="straightConnector1">
              <a:avLst/>
            </a:prstGeom>
            <a:ln w="28575" cmpd="sng">
              <a:tailEnd type="arrow"/>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123480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Upper and Lower Bounds on </a:t>
            </a:r>
            <a:r>
              <a:rPr lang="en-US" dirty="0" smtClean="0">
                <a:solidFill>
                  <a:srgbClr val="00B0F0"/>
                </a:solidFill>
              </a:rPr>
              <a:t>r</a:t>
            </a:r>
            <a:endParaRPr lang="en-US" dirty="0">
              <a:solidFill>
                <a:srgbClr val="00B0F0"/>
              </a:solidFill>
            </a:endParaRPr>
          </a:p>
        </p:txBody>
      </p:sp>
      <p:sp>
        <p:nvSpPr>
          <p:cNvPr id="3" name="Content Placeholder 2"/>
          <p:cNvSpPr>
            <a:spLocks noGrp="1"/>
          </p:cNvSpPr>
          <p:nvPr>
            <p:ph idx="1"/>
          </p:nvPr>
        </p:nvSpPr>
        <p:spPr/>
        <p:txBody>
          <a:bodyPr/>
          <a:lstStyle/>
          <a:p>
            <a:r>
              <a:rPr lang="en-US" dirty="0" smtClean="0"/>
              <a:t>What we did gives an upper bound on </a:t>
            </a:r>
            <a:r>
              <a:rPr lang="en-US" dirty="0" smtClean="0">
                <a:solidFill>
                  <a:srgbClr val="00B0F0"/>
                </a:solidFill>
              </a:rPr>
              <a:t>r</a:t>
            </a:r>
            <a:r>
              <a:rPr lang="en-US" dirty="0" smtClean="0"/>
              <a:t> as a function of </a:t>
            </a:r>
            <a:r>
              <a:rPr lang="en-US" dirty="0">
                <a:solidFill>
                  <a:schemeClr val="accent1">
                    <a:lumMod val="60000"/>
                    <a:lumOff val="40000"/>
                  </a:schemeClr>
                </a:solidFill>
              </a:rPr>
              <a:t>q</a:t>
            </a:r>
            <a:r>
              <a:rPr lang="en-US" dirty="0" smtClean="0"/>
              <a:t>.</a:t>
            </a:r>
          </a:p>
          <a:p>
            <a:r>
              <a:rPr lang="en-US" dirty="0" smtClean="0"/>
              <a:t>When we teach </a:t>
            </a:r>
            <a:r>
              <a:rPr lang="en-US" dirty="0" err="1" smtClean="0"/>
              <a:t>MapReduce</a:t>
            </a:r>
            <a:r>
              <a:rPr lang="en-US" dirty="0" smtClean="0"/>
              <a:t> algorithms, lower bounds (proofs we cannot do better) are as important as the algorithms themselves.</a:t>
            </a:r>
          </a:p>
          <a:p>
            <a:pPr lvl="1"/>
            <a:r>
              <a:rPr lang="en-US" dirty="0" smtClean="0"/>
              <a:t>In this case, proofs that you cannot have lower </a:t>
            </a:r>
            <a:r>
              <a:rPr lang="en-US" dirty="0">
                <a:solidFill>
                  <a:srgbClr val="00B0F0"/>
                </a:solidFill>
              </a:rPr>
              <a:t>r</a:t>
            </a:r>
            <a:r>
              <a:rPr lang="en-US" dirty="0" smtClean="0"/>
              <a:t> for a given </a:t>
            </a:r>
            <a:r>
              <a:rPr lang="en-US" dirty="0">
                <a:solidFill>
                  <a:schemeClr val="accent1">
                    <a:lumMod val="60000"/>
                    <a:lumOff val="40000"/>
                  </a:schemeClr>
                </a:solidFill>
              </a:rPr>
              <a:t>q</a:t>
            </a:r>
            <a:r>
              <a:rPr lang="en-US" dirty="0" smtClean="0"/>
              <a:t>.</a:t>
            </a:r>
            <a:endParaRPr lang="en-US" dirty="0"/>
          </a:p>
        </p:txBody>
      </p:sp>
      <p:sp>
        <p:nvSpPr>
          <p:cNvPr id="6" name="Slide Number Placeholder 5"/>
          <p:cNvSpPr>
            <a:spLocks noGrp="1"/>
          </p:cNvSpPr>
          <p:nvPr>
            <p:ph type="sldNum" sz="quarter" idx="12"/>
          </p:nvPr>
        </p:nvSpPr>
        <p:spPr/>
        <p:txBody>
          <a:bodyPr/>
          <a:lstStyle/>
          <a:p>
            <a:fld id="{19B12225-5612-419B-A8D5-4B8EEE4C217E}" type="slidenum">
              <a:rPr lang="en-US" smtClean="0"/>
              <a:pPr/>
              <a:t>28</a:t>
            </a:fld>
            <a:endParaRPr lang="en-US"/>
          </a:p>
        </p:txBody>
      </p:sp>
    </p:spTree>
    <p:extLst>
      <p:ext uri="{BB962C8B-B14F-4D97-AF65-F5344CB8AC3E}">
        <p14:creationId xmlns:p14="http://schemas.microsoft.com/office/powerpoint/2010/main" val="31279852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Proofs Need Mapping Schemas</a:t>
            </a:r>
            <a:endParaRPr lang="en-US" dirty="0"/>
          </a:p>
        </p:txBody>
      </p:sp>
      <p:sp>
        <p:nvSpPr>
          <p:cNvPr id="3" name="Content Placeholder 2"/>
          <p:cNvSpPr>
            <a:spLocks noGrp="1"/>
          </p:cNvSpPr>
          <p:nvPr>
            <p:ph idx="1"/>
          </p:nvPr>
        </p:nvSpPr>
        <p:spPr/>
        <p:txBody>
          <a:bodyPr/>
          <a:lstStyle/>
          <a:p>
            <a:r>
              <a:rPr lang="en-US" dirty="0" smtClean="0"/>
              <a:t>A </a:t>
            </a:r>
            <a:r>
              <a:rPr lang="en-US" i="1" dirty="0" smtClean="0">
                <a:solidFill>
                  <a:srgbClr val="FF0000"/>
                </a:solidFill>
              </a:rPr>
              <a:t>mapping schema </a:t>
            </a:r>
            <a:r>
              <a:rPr lang="en-US" dirty="0" smtClean="0"/>
              <a:t>for a problem and a reducer size </a:t>
            </a:r>
            <a:r>
              <a:rPr lang="en-US" dirty="0">
                <a:solidFill>
                  <a:schemeClr val="accent1">
                    <a:lumMod val="60000"/>
                    <a:lumOff val="40000"/>
                  </a:schemeClr>
                </a:solidFill>
              </a:rPr>
              <a:t>q</a:t>
            </a:r>
            <a:r>
              <a:rPr lang="en-US" dirty="0" smtClean="0"/>
              <a:t> is an assignment of inputs to sets of reducers, with two conditions:</a:t>
            </a:r>
          </a:p>
          <a:p>
            <a:pPr marL="925830" lvl="1" indent="-514350">
              <a:buFont typeface="+mj-lt"/>
              <a:buAutoNum type="arabicPeriod"/>
            </a:pPr>
            <a:r>
              <a:rPr lang="en-US" dirty="0" smtClean="0"/>
              <a:t>No reducer is assigned more than </a:t>
            </a:r>
            <a:r>
              <a:rPr lang="en-US" dirty="0" smtClean="0">
                <a:solidFill>
                  <a:schemeClr val="accent1">
                    <a:lumMod val="60000"/>
                    <a:lumOff val="40000"/>
                  </a:schemeClr>
                </a:solidFill>
              </a:rPr>
              <a:t>q</a:t>
            </a:r>
            <a:r>
              <a:rPr lang="en-US" dirty="0" smtClean="0"/>
              <a:t> inputs.</a:t>
            </a:r>
          </a:p>
          <a:p>
            <a:pPr marL="925830" lvl="1" indent="-514350">
              <a:buFont typeface="+mj-lt"/>
              <a:buAutoNum type="arabicPeriod"/>
            </a:pPr>
            <a:r>
              <a:rPr lang="en-US" dirty="0" smtClean="0"/>
              <a:t>For every output, there is some reducer that receives all of the inputs associated with that output.</a:t>
            </a:r>
          </a:p>
          <a:p>
            <a:pPr marL="1191006" lvl="2" indent="-514350"/>
            <a:r>
              <a:rPr lang="en-US" dirty="0" smtClean="0"/>
              <a:t>Say the reducer </a:t>
            </a:r>
            <a:r>
              <a:rPr lang="en-US" i="1" dirty="0" smtClean="0">
                <a:solidFill>
                  <a:srgbClr val="FF0000"/>
                </a:solidFill>
              </a:rPr>
              <a:t>covers</a:t>
            </a:r>
            <a:r>
              <a:rPr lang="en-US" dirty="0" smtClean="0"/>
              <a:t> the output.</a:t>
            </a:r>
          </a:p>
        </p:txBody>
      </p:sp>
      <p:sp>
        <p:nvSpPr>
          <p:cNvPr id="6" name="Slide Number Placeholder 5"/>
          <p:cNvSpPr>
            <a:spLocks noGrp="1"/>
          </p:cNvSpPr>
          <p:nvPr>
            <p:ph type="sldNum" sz="quarter" idx="12"/>
          </p:nvPr>
        </p:nvSpPr>
        <p:spPr/>
        <p:txBody>
          <a:bodyPr/>
          <a:lstStyle/>
          <a:p>
            <a:fld id="{19B12225-5612-419B-A8D5-4B8EEE4C217E}" type="slidenum">
              <a:rPr lang="en-US" smtClean="0"/>
              <a:pPr/>
              <a:t>29</a:t>
            </a:fld>
            <a:endParaRPr lang="en-US"/>
          </a:p>
        </p:txBody>
      </p:sp>
    </p:spTree>
    <p:extLst>
      <p:ext uri="{BB962C8B-B14F-4D97-AF65-F5344CB8AC3E}">
        <p14:creationId xmlns:p14="http://schemas.microsoft.com/office/powerpoint/2010/main" val="373269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err="1" smtClean="0"/>
              <a:t>MapReduce</a:t>
            </a:r>
            <a:r>
              <a:rPr lang="en-US" dirty="0" smtClean="0"/>
              <a:t>?</a:t>
            </a:r>
            <a:endParaRPr lang="en-US" dirty="0"/>
          </a:p>
        </p:txBody>
      </p:sp>
      <p:sp>
        <p:nvSpPr>
          <p:cNvPr id="3" name="Content Placeholder 2"/>
          <p:cNvSpPr>
            <a:spLocks noGrp="1"/>
          </p:cNvSpPr>
          <p:nvPr>
            <p:ph idx="1"/>
          </p:nvPr>
        </p:nvSpPr>
        <p:spPr>
          <a:xfrm>
            <a:off x="228600" y="1295400"/>
            <a:ext cx="8763000" cy="5257800"/>
          </a:xfrm>
        </p:spPr>
        <p:txBody>
          <a:bodyPr>
            <a:normAutofit/>
          </a:bodyPr>
          <a:lstStyle/>
          <a:p>
            <a:r>
              <a:rPr lang="en-US" dirty="0" smtClean="0"/>
              <a:t>A programming system designed by Jeff Dean and Sanjay </a:t>
            </a:r>
            <a:r>
              <a:rPr lang="en-US" dirty="0" err="1" smtClean="0"/>
              <a:t>Ghemawat</a:t>
            </a:r>
            <a:r>
              <a:rPr lang="en-US" dirty="0" smtClean="0"/>
              <a:t> at Google for </a:t>
            </a:r>
            <a:r>
              <a:rPr lang="en-US" dirty="0" smtClean="0">
                <a:solidFill>
                  <a:srgbClr val="00B050"/>
                </a:solidFill>
              </a:rPr>
              <a:t>easy</a:t>
            </a:r>
            <a:r>
              <a:rPr lang="en-US" dirty="0" smtClean="0"/>
              <a:t> parallel programming on </a:t>
            </a:r>
            <a:r>
              <a:rPr lang="en-US" dirty="0" smtClean="0">
                <a:solidFill>
                  <a:srgbClr val="00B050"/>
                </a:solidFill>
              </a:rPr>
              <a:t>commodity</a:t>
            </a:r>
            <a:r>
              <a:rPr lang="en-US" dirty="0" smtClean="0"/>
              <a:t> hardware.</a:t>
            </a:r>
          </a:p>
          <a:p>
            <a:r>
              <a:rPr lang="en-US" dirty="0" smtClean="0"/>
              <a:t>Uses a distributed file system that replicates chunks </a:t>
            </a:r>
            <a:r>
              <a:rPr lang="en-US" dirty="0"/>
              <a:t>(typically 64MB) to </a:t>
            </a:r>
            <a:r>
              <a:rPr lang="en-US" dirty="0" smtClean="0"/>
              <a:t>protect against loss of data.</a:t>
            </a:r>
          </a:p>
          <a:p>
            <a:r>
              <a:rPr lang="en-US" dirty="0" smtClean="0"/>
              <a:t>Architected so hardware failures do not necessitate restart of the entire job.</a:t>
            </a:r>
          </a:p>
          <a:p>
            <a:r>
              <a:rPr lang="en-US" dirty="0" smtClean="0"/>
              <a:t>Apache Hadoop is the most popular open-source implementation of the idea.</a:t>
            </a:r>
            <a:endParaRPr lang="en-US" dirty="0"/>
          </a:p>
        </p:txBody>
      </p:sp>
      <p:sp>
        <p:nvSpPr>
          <p:cNvPr id="4" name="Slide Number Placeholder 3"/>
          <p:cNvSpPr>
            <a:spLocks noGrp="1"/>
          </p:cNvSpPr>
          <p:nvPr>
            <p:ph type="sldNum" sz="quarter" idx="12"/>
          </p:nvPr>
        </p:nvSpPr>
        <p:spPr/>
        <p:txBody>
          <a:bodyPr/>
          <a:lstStyle/>
          <a:p>
            <a:fld id="{19B12225-5612-419B-A8D5-4B8EEE4C217E}" type="slidenum">
              <a:rPr lang="en-US" smtClean="0"/>
              <a:pPr/>
              <a:t>3</a:t>
            </a:fld>
            <a:endParaRPr lang="en-US" dirty="0"/>
          </a:p>
        </p:txBody>
      </p:sp>
    </p:spTree>
    <p:extLst>
      <p:ext uri="{BB962C8B-B14F-4D97-AF65-F5344CB8AC3E}">
        <p14:creationId xmlns:p14="http://schemas.microsoft.com/office/powerpoint/2010/main" val="14965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Schemas – (2)</a:t>
            </a:r>
            <a:endParaRPr lang="en-US" dirty="0"/>
          </a:p>
        </p:txBody>
      </p:sp>
      <p:sp>
        <p:nvSpPr>
          <p:cNvPr id="3" name="Content Placeholder 2"/>
          <p:cNvSpPr>
            <a:spLocks noGrp="1"/>
          </p:cNvSpPr>
          <p:nvPr>
            <p:ph idx="1"/>
          </p:nvPr>
        </p:nvSpPr>
        <p:spPr/>
        <p:txBody>
          <a:bodyPr/>
          <a:lstStyle/>
          <a:p>
            <a:r>
              <a:rPr lang="en-US" dirty="0" smtClean="0"/>
              <a:t>Every map-reduce algorithm has a mapping schema.</a:t>
            </a:r>
          </a:p>
          <a:p>
            <a:r>
              <a:rPr lang="en-US" dirty="0" smtClean="0"/>
              <a:t>The requirement that there be a mapping schema is what distinguishes map-reduce algorithms from general parallel algorithms.</a:t>
            </a:r>
          </a:p>
        </p:txBody>
      </p:sp>
      <p:sp>
        <p:nvSpPr>
          <p:cNvPr id="6" name="Slide Number Placeholder 5"/>
          <p:cNvSpPr>
            <a:spLocks noGrp="1"/>
          </p:cNvSpPr>
          <p:nvPr>
            <p:ph type="sldNum" sz="quarter" idx="12"/>
          </p:nvPr>
        </p:nvSpPr>
        <p:spPr/>
        <p:txBody>
          <a:bodyPr/>
          <a:lstStyle/>
          <a:p>
            <a:fld id="{19B12225-5612-419B-A8D5-4B8EEE4C217E}" type="slidenum">
              <a:rPr lang="en-US" smtClean="0"/>
              <a:pPr/>
              <a:t>30</a:t>
            </a:fld>
            <a:endParaRPr lang="en-US"/>
          </a:p>
        </p:txBody>
      </p:sp>
    </p:spTree>
    <p:extLst>
      <p:ext uri="{BB962C8B-B14F-4D97-AF65-F5344CB8AC3E}">
        <p14:creationId xmlns:p14="http://schemas.microsoft.com/office/powerpoint/2010/main" val="21645614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92D050"/>
                </a:solidFill>
              </a:rPr>
              <a:t>Example</a:t>
            </a:r>
            <a:r>
              <a:rPr lang="en-US" dirty="0" smtClean="0"/>
              <a:t>: Drug Interactions</a:t>
            </a:r>
            <a:endParaRPr lang="en-US" dirty="0"/>
          </a:p>
        </p:txBody>
      </p:sp>
      <p:sp>
        <p:nvSpPr>
          <p:cNvPr id="3" name="Content Placeholder 2"/>
          <p:cNvSpPr>
            <a:spLocks noGrp="1"/>
          </p:cNvSpPr>
          <p:nvPr>
            <p:ph idx="1"/>
          </p:nvPr>
        </p:nvSpPr>
        <p:spPr/>
        <p:txBody>
          <a:bodyPr>
            <a:normAutofit/>
          </a:bodyPr>
          <a:lstStyle/>
          <a:p>
            <a:r>
              <a:rPr lang="en-US" dirty="0"/>
              <a:t>d</a:t>
            </a:r>
            <a:r>
              <a:rPr lang="en-US" dirty="0" smtClean="0"/>
              <a:t> drugs, reducer size </a:t>
            </a:r>
            <a:r>
              <a:rPr lang="en-US" dirty="0" smtClean="0">
                <a:solidFill>
                  <a:schemeClr val="accent1">
                    <a:lumMod val="60000"/>
                    <a:lumOff val="40000"/>
                  </a:schemeClr>
                </a:solidFill>
              </a:rPr>
              <a:t>q</a:t>
            </a:r>
            <a:r>
              <a:rPr lang="en-US" dirty="0" smtClean="0"/>
              <a:t>.</a:t>
            </a:r>
          </a:p>
          <a:p>
            <a:r>
              <a:rPr lang="en-US" dirty="0" smtClean="0"/>
              <a:t>Each drug has to meet each of the d-1 other drugs at some reducer.</a:t>
            </a:r>
          </a:p>
          <a:p>
            <a:r>
              <a:rPr lang="en-US" dirty="0" smtClean="0"/>
              <a:t>If a drug is sent to a reducer, then at most </a:t>
            </a:r>
            <a:r>
              <a:rPr lang="en-US" dirty="0" smtClean="0">
                <a:solidFill>
                  <a:schemeClr val="accent1">
                    <a:lumMod val="60000"/>
                    <a:lumOff val="40000"/>
                  </a:schemeClr>
                </a:solidFill>
              </a:rPr>
              <a:t>q</a:t>
            </a:r>
            <a:r>
              <a:rPr lang="en-US" dirty="0" smtClean="0"/>
              <a:t>-1 other drugs are there.</a:t>
            </a:r>
          </a:p>
          <a:p>
            <a:r>
              <a:rPr lang="en-US" dirty="0" smtClean="0"/>
              <a:t>Thus, each drug is sent to at least (d-1)/(</a:t>
            </a:r>
            <a:r>
              <a:rPr lang="en-US" dirty="0" smtClean="0">
                <a:solidFill>
                  <a:schemeClr val="accent1">
                    <a:lumMod val="60000"/>
                    <a:lumOff val="40000"/>
                  </a:schemeClr>
                </a:solidFill>
              </a:rPr>
              <a:t>q</a:t>
            </a:r>
            <a:r>
              <a:rPr lang="en-US" dirty="0" smtClean="0"/>
              <a:t>-1) reducers, and </a:t>
            </a:r>
            <a:r>
              <a:rPr lang="en-US" dirty="0">
                <a:solidFill>
                  <a:srgbClr val="00B0F0"/>
                </a:solidFill>
              </a:rPr>
              <a:t>r</a:t>
            </a:r>
            <a:r>
              <a:rPr lang="en-US" dirty="0" smtClean="0"/>
              <a:t> </a:t>
            </a:r>
            <a:r>
              <a:rPr lang="en-US" u="sng" dirty="0" smtClean="0"/>
              <a:t>&gt;</a:t>
            </a:r>
            <a:r>
              <a:rPr lang="en-US" dirty="0" smtClean="0"/>
              <a:t> </a:t>
            </a:r>
            <a:r>
              <a:rPr lang="en-US" dirty="0" smtClean="0">
                <a:sym typeface="Symbol"/>
              </a:rPr>
              <a:t></a:t>
            </a:r>
            <a:r>
              <a:rPr lang="en-US" dirty="0" smtClean="0"/>
              <a:t>(d-1)/(</a:t>
            </a:r>
            <a:r>
              <a:rPr lang="en-US" dirty="0" smtClean="0">
                <a:solidFill>
                  <a:schemeClr val="accent1">
                    <a:lumMod val="60000"/>
                    <a:lumOff val="40000"/>
                  </a:schemeClr>
                </a:solidFill>
              </a:rPr>
              <a:t>q</a:t>
            </a:r>
            <a:r>
              <a:rPr lang="en-US" dirty="0" smtClean="0"/>
              <a:t>-1)</a:t>
            </a:r>
            <a:r>
              <a:rPr lang="en-US" dirty="0" smtClean="0">
                <a:sym typeface="Symbol"/>
              </a:rPr>
              <a:t></a:t>
            </a:r>
            <a:r>
              <a:rPr lang="en-US" dirty="0" smtClean="0"/>
              <a:t>.</a:t>
            </a:r>
          </a:p>
          <a:p>
            <a:r>
              <a:rPr lang="en-US" dirty="0" smtClean="0"/>
              <a:t>Half the </a:t>
            </a:r>
            <a:r>
              <a:rPr lang="en-US" dirty="0">
                <a:solidFill>
                  <a:srgbClr val="00B0F0"/>
                </a:solidFill>
              </a:rPr>
              <a:t>r</a:t>
            </a:r>
            <a:r>
              <a:rPr lang="en-US" dirty="0" smtClean="0"/>
              <a:t> from the algorithm we described.</a:t>
            </a:r>
          </a:p>
          <a:p>
            <a:r>
              <a:rPr lang="en-US" dirty="0" smtClean="0"/>
              <a:t>Better algorithm gives </a:t>
            </a:r>
            <a:r>
              <a:rPr lang="en-US" dirty="0">
                <a:solidFill>
                  <a:srgbClr val="00B0F0"/>
                </a:solidFill>
              </a:rPr>
              <a:t>r</a:t>
            </a:r>
            <a:r>
              <a:rPr lang="en-US" dirty="0" smtClean="0"/>
              <a:t> = d/</a:t>
            </a:r>
            <a:r>
              <a:rPr lang="en-US" dirty="0" smtClean="0">
                <a:solidFill>
                  <a:schemeClr val="accent1">
                    <a:lumMod val="60000"/>
                    <a:lumOff val="40000"/>
                  </a:schemeClr>
                </a:solidFill>
              </a:rPr>
              <a:t>q</a:t>
            </a:r>
            <a:r>
              <a:rPr lang="en-US" dirty="0" smtClean="0"/>
              <a:t> + 1, so lower bound is actually tight.</a:t>
            </a:r>
          </a:p>
        </p:txBody>
      </p:sp>
      <p:sp>
        <p:nvSpPr>
          <p:cNvPr id="6" name="Slide Number Placeholder 5"/>
          <p:cNvSpPr>
            <a:spLocks noGrp="1"/>
          </p:cNvSpPr>
          <p:nvPr>
            <p:ph type="sldNum" sz="quarter" idx="12"/>
          </p:nvPr>
        </p:nvSpPr>
        <p:spPr/>
        <p:txBody>
          <a:bodyPr/>
          <a:lstStyle/>
          <a:p>
            <a:fld id="{19B12225-5612-419B-A8D5-4B8EEE4C217E}" type="slidenum">
              <a:rPr lang="en-US" smtClean="0"/>
              <a:pPr/>
              <a:t>31</a:t>
            </a:fld>
            <a:endParaRPr lang="en-US"/>
          </a:p>
        </p:txBody>
      </p:sp>
    </p:spTree>
    <p:extLst>
      <p:ext uri="{BB962C8B-B14F-4D97-AF65-F5344CB8AC3E}">
        <p14:creationId xmlns:p14="http://schemas.microsoft.com/office/powerpoint/2010/main" val="4223578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Mappers and Reducers</a:t>
            </a:r>
            <a:endParaRPr lang="en-US" dirty="0"/>
          </a:p>
        </p:txBody>
      </p:sp>
      <p:sp>
        <p:nvSpPr>
          <p:cNvPr id="3" name="Content Placeholder 2"/>
          <p:cNvSpPr>
            <a:spLocks noGrp="1"/>
          </p:cNvSpPr>
          <p:nvPr>
            <p:ph idx="1"/>
          </p:nvPr>
        </p:nvSpPr>
        <p:spPr/>
        <p:txBody>
          <a:bodyPr>
            <a:normAutofit/>
          </a:bodyPr>
          <a:lstStyle/>
          <a:p>
            <a:r>
              <a:rPr lang="en-US" i="1" dirty="0" err="1" smtClean="0">
                <a:solidFill>
                  <a:srgbClr val="FF0000"/>
                </a:solidFill>
              </a:rPr>
              <a:t>MapReduce</a:t>
            </a:r>
            <a:r>
              <a:rPr lang="en-US" i="1" dirty="0" smtClean="0">
                <a:solidFill>
                  <a:srgbClr val="FF0000"/>
                </a:solidFill>
              </a:rPr>
              <a:t> job </a:t>
            </a:r>
            <a:r>
              <a:rPr lang="en-US" dirty="0" smtClean="0"/>
              <a:t>= Map function + Reduce function.</a:t>
            </a:r>
          </a:p>
          <a:p>
            <a:r>
              <a:rPr lang="en-US" i="1" dirty="0" smtClean="0">
                <a:solidFill>
                  <a:srgbClr val="FF0000"/>
                </a:solidFill>
              </a:rPr>
              <a:t>Map function </a:t>
            </a:r>
            <a:r>
              <a:rPr lang="en-US" dirty="0" smtClean="0"/>
              <a:t>converts a single input element into any number of </a:t>
            </a:r>
            <a:r>
              <a:rPr lang="en-US" i="1" dirty="0" smtClean="0">
                <a:solidFill>
                  <a:srgbClr val="FF0000"/>
                </a:solidFill>
              </a:rPr>
              <a:t>key-value pairs</a:t>
            </a:r>
            <a:r>
              <a:rPr lang="en-US" dirty="0" smtClean="0"/>
              <a:t>.</a:t>
            </a:r>
          </a:p>
          <a:p>
            <a:r>
              <a:rPr lang="en-US" i="1" dirty="0">
                <a:solidFill>
                  <a:srgbClr val="FF0000"/>
                </a:solidFill>
              </a:rPr>
              <a:t>Mapper</a:t>
            </a:r>
            <a:r>
              <a:rPr lang="en-US" dirty="0"/>
              <a:t> = application of the Map function to a single input</a:t>
            </a:r>
            <a:r>
              <a:rPr lang="en-US" dirty="0" smtClean="0"/>
              <a:t>.</a:t>
            </a:r>
          </a:p>
          <a:p>
            <a:r>
              <a:rPr lang="en-US" i="1" dirty="0" smtClean="0">
                <a:solidFill>
                  <a:srgbClr val="FF0000"/>
                </a:solidFill>
              </a:rPr>
              <a:t>Map Task </a:t>
            </a:r>
            <a:r>
              <a:rPr lang="en-US" dirty="0" smtClean="0"/>
              <a:t>= Map-function execution on a chunk of inputs.</a:t>
            </a:r>
          </a:p>
          <a:p>
            <a:r>
              <a:rPr lang="en-US" dirty="0" smtClean="0"/>
              <a:t>Behind the scenes, the system sorts all generated key-value pairs by key.</a:t>
            </a:r>
          </a:p>
        </p:txBody>
      </p:sp>
      <p:sp>
        <p:nvSpPr>
          <p:cNvPr id="6" name="Slide Number Placeholder 5"/>
          <p:cNvSpPr>
            <a:spLocks noGrp="1"/>
          </p:cNvSpPr>
          <p:nvPr>
            <p:ph type="sldNum" sz="quarter" idx="12"/>
          </p:nvPr>
        </p:nvSpPr>
        <p:spPr/>
        <p:txBody>
          <a:bodyPr/>
          <a:lstStyle/>
          <a:p>
            <a:fld id="{19B12225-5612-419B-A8D5-4B8EEE4C217E}" type="slidenum">
              <a:rPr lang="en-US" smtClean="0"/>
              <a:pPr/>
              <a:t>4</a:t>
            </a:fld>
            <a:endParaRPr lang="en-US" dirty="0"/>
          </a:p>
        </p:txBody>
      </p:sp>
    </p:spTree>
    <p:extLst>
      <p:ext uri="{BB962C8B-B14F-4D97-AF65-F5344CB8AC3E}">
        <p14:creationId xmlns:p14="http://schemas.microsoft.com/office/powerpoint/2010/main" val="833316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Mappers and Reducers – (2)</a:t>
            </a:r>
            <a:endParaRPr lang="en-US" dirty="0"/>
          </a:p>
        </p:txBody>
      </p:sp>
      <p:sp>
        <p:nvSpPr>
          <p:cNvPr id="3" name="Content Placeholder 2"/>
          <p:cNvSpPr>
            <a:spLocks noGrp="1"/>
          </p:cNvSpPr>
          <p:nvPr>
            <p:ph idx="1"/>
          </p:nvPr>
        </p:nvSpPr>
        <p:spPr/>
        <p:txBody>
          <a:bodyPr/>
          <a:lstStyle/>
          <a:p>
            <a:r>
              <a:rPr lang="en-US" i="1" dirty="0" smtClean="0">
                <a:solidFill>
                  <a:srgbClr val="FF0000"/>
                </a:solidFill>
              </a:rPr>
              <a:t>Reduce function </a:t>
            </a:r>
            <a:r>
              <a:rPr lang="en-US" dirty="0" smtClean="0"/>
              <a:t>takes a single key and its list of associated values and produces outputs.</a:t>
            </a:r>
          </a:p>
          <a:p>
            <a:r>
              <a:rPr lang="en-US" i="1" dirty="0">
                <a:solidFill>
                  <a:srgbClr val="FF0000"/>
                </a:solidFill>
              </a:rPr>
              <a:t>Reducer</a:t>
            </a:r>
            <a:r>
              <a:rPr lang="en-US" dirty="0"/>
              <a:t> = application of the Reduce function to a single key-(list of values) pair</a:t>
            </a:r>
            <a:r>
              <a:rPr lang="en-US" dirty="0" smtClean="0"/>
              <a:t>.</a:t>
            </a:r>
          </a:p>
          <a:p>
            <a:r>
              <a:rPr lang="en-US" i="1" dirty="0" smtClean="0">
                <a:solidFill>
                  <a:srgbClr val="FF0000"/>
                </a:solidFill>
              </a:rPr>
              <a:t>Reduce Task </a:t>
            </a:r>
            <a:r>
              <a:rPr lang="en-US" dirty="0" smtClean="0"/>
              <a:t>= Reduce-function execution on one or more key-(list of values) pairs.</a:t>
            </a:r>
          </a:p>
        </p:txBody>
      </p:sp>
      <p:sp>
        <p:nvSpPr>
          <p:cNvPr id="6" name="Slide Number Placeholder 5"/>
          <p:cNvSpPr>
            <a:spLocks noGrp="1"/>
          </p:cNvSpPr>
          <p:nvPr>
            <p:ph type="sldNum" sz="quarter" idx="12"/>
          </p:nvPr>
        </p:nvSpPr>
        <p:spPr/>
        <p:txBody>
          <a:bodyPr/>
          <a:lstStyle/>
          <a:p>
            <a:fld id="{19B12225-5612-419B-A8D5-4B8EEE4C217E}" type="slidenum">
              <a:rPr lang="en-US" smtClean="0"/>
              <a:pPr/>
              <a:t>5</a:t>
            </a:fld>
            <a:endParaRPr lang="en-US" dirty="0"/>
          </a:p>
        </p:txBody>
      </p:sp>
    </p:spTree>
    <p:extLst>
      <p:ext uri="{BB962C8B-B14F-4D97-AF65-F5344CB8AC3E}">
        <p14:creationId xmlns:p14="http://schemas.microsoft.com/office/powerpoint/2010/main" val="2538100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Execution of a </a:t>
            </a:r>
            <a:r>
              <a:rPr lang="en-US" dirty="0" err="1" smtClean="0"/>
              <a:t>MapReduce</a:t>
            </a:r>
            <a:r>
              <a:rPr lang="en-US" dirty="0" smtClean="0"/>
              <a:t> Job</a:t>
            </a:r>
            <a:endParaRPr lang="en-US" dirty="0"/>
          </a:p>
        </p:txBody>
      </p:sp>
      <p:sp>
        <p:nvSpPr>
          <p:cNvPr id="3" name="Content Placeholder 2"/>
          <p:cNvSpPr>
            <a:spLocks noGrp="1"/>
          </p:cNvSpPr>
          <p:nvPr>
            <p:ph idx="1"/>
          </p:nvPr>
        </p:nvSpPr>
        <p:spPr/>
        <p:txBody>
          <a:bodyPr/>
          <a:lstStyle/>
          <a:p>
            <a:pPr marL="633222" indent="-514350">
              <a:buFont typeface="+mj-lt"/>
              <a:buAutoNum type="arabicPeriod"/>
            </a:pPr>
            <a:r>
              <a:rPr lang="en-US" dirty="0" smtClean="0"/>
              <a:t>The Map tasks run in parallel at all the compute nodes where chunks of the file are found.</a:t>
            </a:r>
          </a:p>
          <a:p>
            <a:pPr marL="633222" indent="-514350">
              <a:buFont typeface="+mj-lt"/>
              <a:buAutoNum type="arabicPeriod"/>
            </a:pPr>
            <a:r>
              <a:rPr lang="en-US" dirty="0" smtClean="0"/>
              <a:t>After all Map tasks complete, the key-value pairs generated are sorted by key and turned into key-(list of values) pairs.</a:t>
            </a:r>
          </a:p>
          <a:p>
            <a:pPr marL="633222" indent="-514350">
              <a:buFont typeface="+mj-lt"/>
              <a:buAutoNum type="arabicPeriod"/>
            </a:pPr>
            <a:r>
              <a:rPr lang="en-US" dirty="0" smtClean="0"/>
              <a:t>Some number of Reduce tasks execute in parallel and together handle each key and its value list independently, producing output.</a:t>
            </a:r>
            <a:endParaRPr lang="en-US" dirty="0"/>
          </a:p>
        </p:txBody>
      </p:sp>
      <p:sp>
        <p:nvSpPr>
          <p:cNvPr id="4" name="Slide Number Placeholder 3"/>
          <p:cNvSpPr>
            <a:spLocks noGrp="1"/>
          </p:cNvSpPr>
          <p:nvPr>
            <p:ph type="sldNum" sz="quarter" idx="12"/>
          </p:nvPr>
        </p:nvSpPr>
        <p:spPr/>
        <p:txBody>
          <a:bodyPr/>
          <a:lstStyle/>
          <a:p>
            <a:fld id="{19B12225-5612-419B-A8D5-4B8EEE4C217E}" type="slidenum">
              <a:rPr lang="en-US" smtClean="0"/>
              <a:pPr/>
              <a:t>6</a:t>
            </a:fld>
            <a:endParaRPr lang="en-US" dirty="0"/>
          </a:p>
        </p:txBody>
      </p:sp>
    </p:spTree>
    <p:extLst>
      <p:ext uri="{BB962C8B-B14F-4D97-AF65-F5344CB8AC3E}">
        <p14:creationId xmlns:p14="http://schemas.microsoft.com/office/powerpoint/2010/main" val="110019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685800" y="1219200"/>
            <a:ext cx="7772400" cy="1143000"/>
          </a:xfrm>
          <a:prstGeom prst="rect">
            <a:avLst/>
          </a:prstGeom>
        </p:spPr>
        <p:txBody>
          <a:bodyPr vert="horz" lIns="91440" tIns="0" rIns="45720" bIns="0" rtlCol="0" anchor="t">
            <a:normAutofit fontScale="85000" lnSpcReduction="20000"/>
            <a:scene3d>
              <a:camera prst="orthographicFront"/>
              <a:lightRig rig="threePt" dir="t">
                <a:rot lat="0" lon="0" rev="4800000"/>
              </a:lightRig>
            </a:scene3d>
            <a:sp3d prstMaterial="matte">
              <a:bevelT w="50800" h="10160"/>
            </a:sp3d>
          </a:bodyPr>
          <a:lstStyle>
            <a:lvl1pPr algn="l" rtl="0" eaLnBrk="1" latinLnBrk="0" hangingPunct="1">
              <a:spcBef>
                <a:spcPct val="0"/>
              </a:spcBef>
              <a:buNone/>
              <a:defRPr kumimoji="0" sz="5400" b="1" kern="1200">
                <a:solidFill>
                  <a:schemeClr val="accent1">
                    <a:satMod val="150000"/>
                  </a:schemeClr>
                </a:solidFill>
                <a:effectLst/>
                <a:latin typeface="+mj-lt"/>
                <a:ea typeface="+mj-ea"/>
                <a:cs typeface="+mj-cs"/>
              </a:defRPr>
            </a:lvl1pPr>
            <a:extLst/>
          </a:lstStyle>
          <a:p>
            <a:r>
              <a:rPr lang="en-US" dirty="0" smtClean="0">
                <a:solidFill>
                  <a:srgbClr val="CC0000"/>
                </a:solidFill>
              </a:rPr>
              <a:t>CS341 Data-Mining Project Course at Stanford</a:t>
            </a:r>
            <a:endParaRPr lang="en-US" dirty="0">
              <a:solidFill>
                <a:srgbClr val="CC0000"/>
              </a:solidFill>
            </a:endParaRPr>
          </a:p>
        </p:txBody>
      </p:sp>
      <p:sp>
        <p:nvSpPr>
          <p:cNvPr id="9" name="Rectangle 3"/>
          <p:cNvSpPr>
            <a:spLocks noGrp="1" noChangeArrowheads="1"/>
          </p:cNvSpPr>
          <p:nvPr>
            <p:ph type="ctrTitle"/>
          </p:nvPr>
        </p:nvSpPr>
        <p:spPr>
          <a:xfrm>
            <a:off x="533400" y="2590800"/>
            <a:ext cx="8077200" cy="2286000"/>
          </a:xfrm>
        </p:spPr>
        <p:txBody>
          <a:bodyPr>
            <a:noAutofit/>
          </a:bodyPr>
          <a:lstStyle/>
          <a:p>
            <a:r>
              <a:rPr lang="en-US" sz="3600" dirty="0" smtClean="0">
                <a:solidFill>
                  <a:srgbClr val="FF9900"/>
                </a:solidFill>
              </a:rPr>
              <a:t>Taught each Spring by Jure </a:t>
            </a:r>
            <a:r>
              <a:rPr lang="en-US" sz="3600" dirty="0" err="1" smtClean="0">
                <a:solidFill>
                  <a:srgbClr val="FF9900"/>
                </a:solidFill>
              </a:rPr>
              <a:t>Leskovec</a:t>
            </a:r>
            <a:r>
              <a:rPr lang="en-US" sz="3600" dirty="0" smtClean="0">
                <a:solidFill>
                  <a:srgbClr val="FF9900"/>
                </a:solidFill>
              </a:rPr>
              <a:t>, </a:t>
            </a:r>
            <a:r>
              <a:rPr lang="en-US" sz="3600" dirty="0" err="1" smtClean="0">
                <a:solidFill>
                  <a:srgbClr val="FF9900"/>
                </a:solidFill>
              </a:rPr>
              <a:t>Anand</a:t>
            </a:r>
            <a:r>
              <a:rPr lang="en-US" sz="3600" dirty="0" smtClean="0">
                <a:solidFill>
                  <a:srgbClr val="FF9900"/>
                </a:solidFill>
              </a:rPr>
              <a:t> </a:t>
            </a:r>
            <a:r>
              <a:rPr lang="en-US" sz="3600" dirty="0" err="1" smtClean="0">
                <a:solidFill>
                  <a:srgbClr val="FF9900"/>
                </a:solidFill>
              </a:rPr>
              <a:t>Rajaraman</a:t>
            </a:r>
            <a:r>
              <a:rPr lang="en-US" sz="3600" dirty="0" smtClean="0">
                <a:solidFill>
                  <a:srgbClr val="FF9900"/>
                </a:solidFill>
              </a:rPr>
              <a:t>, and Jeff Ullman</a:t>
            </a:r>
            <a:endParaRPr lang="en-US" sz="3600" dirty="0">
              <a:solidFill>
                <a:srgbClr val="FF9900"/>
              </a:solidFill>
            </a:endParaRPr>
          </a:p>
        </p:txBody>
      </p:sp>
    </p:spTree>
    <p:extLst>
      <p:ext uri="{BB962C8B-B14F-4D97-AF65-F5344CB8AC3E}">
        <p14:creationId xmlns:p14="http://schemas.microsoft.com/office/powerpoint/2010/main" val="12159001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 of Course</a:t>
            </a:r>
            <a:endParaRPr lang="en-US" dirty="0"/>
          </a:p>
        </p:txBody>
      </p:sp>
      <p:sp>
        <p:nvSpPr>
          <p:cNvPr id="3" name="Content Placeholder 2"/>
          <p:cNvSpPr>
            <a:spLocks noGrp="1"/>
          </p:cNvSpPr>
          <p:nvPr>
            <p:ph idx="1"/>
          </p:nvPr>
        </p:nvSpPr>
        <p:spPr/>
        <p:txBody>
          <a:bodyPr/>
          <a:lstStyle/>
          <a:p>
            <a:r>
              <a:rPr lang="en-US" dirty="0" smtClean="0"/>
              <a:t>About 10 days prior to the start, students who took </a:t>
            </a:r>
            <a:r>
              <a:rPr lang="en-US" dirty="0" err="1" smtClean="0"/>
              <a:t>Jure’s</a:t>
            </a:r>
            <a:r>
              <a:rPr lang="en-US" dirty="0" smtClean="0"/>
              <a:t> CS246 lecture course are invited to attend an information session.</a:t>
            </a:r>
          </a:p>
          <a:p>
            <a:r>
              <a:rPr lang="en-US" dirty="0" smtClean="0"/>
              <a:t>We tell them about the datasets that are available.</a:t>
            </a:r>
          </a:p>
          <a:p>
            <a:pPr lvl="1"/>
            <a:r>
              <a:rPr lang="en-US" dirty="0"/>
              <a:t>O</a:t>
            </a:r>
            <a:r>
              <a:rPr lang="en-US" dirty="0" smtClean="0"/>
              <a:t>ften contributed by startups who are looking for some help.</a:t>
            </a:r>
          </a:p>
          <a:p>
            <a:pPr lvl="1"/>
            <a:r>
              <a:rPr lang="en-US" dirty="0" smtClean="0"/>
              <a:t>But we also have Twitter feeds, Wikipedia history, many others.</a:t>
            </a:r>
            <a:endParaRPr lang="en-US" dirty="0"/>
          </a:p>
        </p:txBody>
      </p:sp>
      <p:sp>
        <p:nvSpPr>
          <p:cNvPr id="4" name="Slide Number Placeholder 3"/>
          <p:cNvSpPr>
            <a:spLocks noGrp="1"/>
          </p:cNvSpPr>
          <p:nvPr>
            <p:ph type="sldNum" sz="quarter" idx="12"/>
          </p:nvPr>
        </p:nvSpPr>
        <p:spPr/>
        <p:txBody>
          <a:bodyPr/>
          <a:lstStyle/>
          <a:p>
            <a:fld id="{19B12225-5612-419B-A8D5-4B8EEE4C217E}" type="slidenum">
              <a:rPr lang="en-US" smtClean="0">
                <a:solidFill>
                  <a:prstClr val="black">
                    <a:tint val="95000"/>
                  </a:prstClr>
                </a:solidFill>
              </a:rPr>
              <a:pPr/>
              <a:t>8</a:t>
            </a:fld>
            <a:endParaRPr lang="en-US" dirty="0">
              <a:solidFill>
                <a:prstClr val="black">
                  <a:tint val="95000"/>
                </a:prstClr>
              </a:solidFill>
            </a:endParaRPr>
          </a:p>
        </p:txBody>
      </p:sp>
    </p:spTree>
    <p:extLst>
      <p:ext uri="{BB962C8B-B14F-4D97-AF65-F5344CB8AC3E}">
        <p14:creationId xmlns:p14="http://schemas.microsoft.com/office/powerpoint/2010/main" val="2203143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 – (2)</a:t>
            </a:r>
            <a:endParaRPr lang="en-US" dirty="0"/>
          </a:p>
        </p:txBody>
      </p:sp>
      <p:sp>
        <p:nvSpPr>
          <p:cNvPr id="3" name="Content Placeholder 2"/>
          <p:cNvSpPr>
            <a:spLocks noGrp="1"/>
          </p:cNvSpPr>
          <p:nvPr>
            <p:ph idx="1"/>
          </p:nvPr>
        </p:nvSpPr>
        <p:spPr/>
        <p:txBody>
          <a:bodyPr/>
          <a:lstStyle/>
          <a:p>
            <a:r>
              <a:rPr lang="en-US" dirty="0" smtClean="0"/>
              <a:t>Students, in teams of 3, submit brief proposals for projects.</a:t>
            </a:r>
          </a:p>
          <a:p>
            <a:pPr lvl="1"/>
            <a:r>
              <a:rPr lang="en-US" dirty="0" smtClean="0"/>
              <a:t>What data will they use?</a:t>
            </a:r>
          </a:p>
          <a:p>
            <a:pPr lvl="1"/>
            <a:r>
              <a:rPr lang="en-US" dirty="0" smtClean="0"/>
              <a:t>What do they hope to achieve?</a:t>
            </a:r>
          </a:p>
          <a:p>
            <a:pPr lvl="1"/>
            <a:r>
              <a:rPr lang="en-US" dirty="0" smtClean="0"/>
              <a:t>How will they evaluate their results?</a:t>
            </a:r>
          </a:p>
          <a:p>
            <a:r>
              <a:rPr lang="en-US" dirty="0" smtClean="0"/>
              <a:t>The three faculty evaluate proposals and we select about 12 teams.</a:t>
            </a:r>
          </a:p>
          <a:p>
            <a:pPr lvl="1"/>
            <a:r>
              <a:rPr lang="en-US" dirty="0" smtClean="0"/>
              <a:t>About 4 coached by each faculty.</a:t>
            </a:r>
          </a:p>
          <a:p>
            <a:pPr lvl="1"/>
            <a:r>
              <a:rPr lang="en-US" dirty="0" smtClean="0"/>
              <a:t>This year, 13/19 teams were selected.</a:t>
            </a:r>
            <a:endParaRPr lang="en-US" dirty="0"/>
          </a:p>
        </p:txBody>
      </p:sp>
      <p:sp>
        <p:nvSpPr>
          <p:cNvPr id="4" name="Slide Number Placeholder 3"/>
          <p:cNvSpPr>
            <a:spLocks noGrp="1"/>
          </p:cNvSpPr>
          <p:nvPr>
            <p:ph type="sldNum" sz="quarter" idx="12"/>
          </p:nvPr>
        </p:nvSpPr>
        <p:spPr/>
        <p:txBody>
          <a:bodyPr/>
          <a:lstStyle/>
          <a:p>
            <a:fld id="{19B12225-5612-419B-A8D5-4B8EEE4C217E}" type="slidenum">
              <a:rPr lang="en-US" smtClean="0">
                <a:solidFill>
                  <a:prstClr val="black">
                    <a:tint val="95000"/>
                  </a:prstClr>
                </a:solidFill>
              </a:rPr>
              <a:pPr/>
              <a:t>9</a:t>
            </a:fld>
            <a:endParaRPr lang="en-US" dirty="0">
              <a:solidFill>
                <a:prstClr val="black">
                  <a:tint val="95000"/>
                </a:prstClr>
              </a:solidFill>
            </a:endParaRPr>
          </a:p>
        </p:txBody>
      </p:sp>
    </p:spTree>
    <p:extLst>
      <p:ext uri="{BB962C8B-B14F-4D97-AF65-F5344CB8AC3E}">
        <p14:creationId xmlns:p14="http://schemas.microsoft.com/office/powerpoint/2010/main" val="910023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Jure Color Scheme">
      <a:dk1>
        <a:sysClr val="windowText" lastClr="000000"/>
      </a:dk1>
      <a:lt1>
        <a:sysClr val="window" lastClr="FFFFFF"/>
      </a:lt1>
      <a:dk2>
        <a:srgbClr val="5A6378"/>
      </a:dk2>
      <a:lt2>
        <a:srgbClr val="D4D4D6"/>
      </a:lt2>
      <a:accent1>
        <a:srgbClr val="F0AD00"/>
      </a:accent1>
      <a:accent2>
        <a:srgbClr val="7030A0"/>
      </a:accent2>
      <a:accent3>
        <a:srgbClr val="00B0F0"/>
      </a:accent3>
      <a:accent4>
        <a:srgbClr val="D60093"/>
      </a:accent4>
      <a:accent5>
        <a:srgbClr val="008000"/>
      </a:accent5>
      <a:accent6>
        <a:srgbClr val="FF6600"/>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ln cmpd="sng"/>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cmpd="sng"/>
      </a:spPr>
      <a:bodyPr/>
      <a:lstStyle/>
      <a:style>
        <a:lnRef idx="1">
          <a:schemeClr val="dk1"/>
        </a:lnRef>
        <a:fillRef idx="0">
          <a:schemeClr val="dk1"/>
        </a:fillRef>
        <a:effectRef idx="0">
          <a:schemeClr val="dk1"/>
        </a:effectRef>
        <a:fontRef idx="minor">
          <a:schemeClr val="tx1"/>
        </a:fontRef>
      </a:style>
    </a:lnDef>
  </a:objectDefaults>
  <a:extraClrSchemeLst/>
</a:theme>
</file>

<file path=ppt/theme/theme2.xml><?xml version="1.0" encoding="utf-8"?>
<a:theme xmlns:a="http://schemas.openxmlformats.org/drawingml/2006/main" name="3_Module">
  <a:themeElements>
    <a:clrScheme name="Jure Color Scheme">
      <a:dk1>
        <a:sysClr val="windowText" lastClr="000000"/>
      </a:dk1>
      <a:lt1>
        <a:sysClr val="window" lastClr="FFFFFF"/>
      </a:lt1>
      <a:dk2>
        <a:srgbClr val="5A6378"/>
      </a:dk2>
      <a:lt2>
        <a:srgbClr val="D4D4D6"/>
      </a:lt2>
      <a:accent1>
        <a:srgbClr val="F0AD00"/>
      </a:accent1>
      <a:accent2>
        <a:srgbClr val="7030A0"/>
      </a:accent2>
      <a:accent3>
        <a:srgbClr val="00B0F0"/>
      </a:accent3>
      <a:accent4>
        <a:srgbClr val="D60093"/>
      </a:accent4>
      <a:accent5>
        <a:srgbClr val="008000"/>
      </a:accent5>
      <a:accent6>
        <a:srgbClr val="FF6600"/>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ln cmpd="sng"/>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cmpd="sng"/>
      </a:spPr>
      <a:bodyPr/>
      <a:lstStyle/>
      <a:style>
        <a:lnRef idx="1">
          <a:schemeClr val="dk1"/>
        </a:lnRef>
        <a:fillRef idx="0">
          <a:schemeClr val="dk1"/>
        </a:fillRef>
        <a:effectRef idx="0">
          <a:schemeClr val="dk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7885</TotalTime>
  <Words>6768</Words>
  <Application>Microsoft Office PowerPoint</Application>
  <PresentationFormat>On-screen Show (4:3)</PresentationFormat>
  <Paragraphs>439</Paragraphs>
  <Slides>31</Slides>
  <Notes>26</Notes>
  <HiddenSlides>0</HiddenSlides>
  <MMClips>0</MMClips>
  <ScaleCrop>false</ScaleCrop>
  <HeadingPairs>
    <vt:vector size="4" baseType="variant">
      <vt:variant>
        <vt:lpstr>Theme</vt:lpstr>
      </vt:variant>
      <vt:variant>
        <vt:i4>2</vt:i4>
      </vt:variant>
      <vt:variant>
        <vt:lpstr>Slide Titles</vt:lpstr>
      </vt:variant>
      <vt:variant>
        <vt:i4>31</vt:i4>
      </vt:variant>
    </vt:vector>
  </HeadingPairs>
  <TitlesOfParts>
    <vt:vector size="33" baseType="lpstr">
      <vt:lpstr>Module</vt:lpstr>
      <vt:lpstr>3_Module</vt:lpstr>
      <vt:lpstr>Basics of MapReduce Stanford CS341 Project Course Algorithm Theory for MapReduce</vt:lpstr>
      <vt:lpstr>Free Book – MapReduce and Much More</vt:lpstr>
      <vt:lpstr>What Is MapReduce?</vt:lpstr>
      <vt:lpstr>Mappers and Reducers</vt:lpstr>
      <vt:lpstr>Mappers and Reducers – (2)</vt:lpstr>
      <vt:lpstr>Execution of a MapReduce Job</vt:lpstr>
      <vt:lpstr>Taught each Spring by Jure Leskovec, Anand Rajaraman, and Jeff Ullman</vt:lpstr>
      <vt:lpstr>Organization of Course</vt:lpstr>
      <vt:lpstr>Organization – (2)</vt:lpstr>
      <vt:lpstr>Initial Attempt Improvement That Worked The Theory of MapReduce Algorithms That Resulted</vt:lpstr>
      <vt:lpstr>The “Drug Interaction” Problem</vt:lpstr>
      <vt:lpstr>Initial MapReduce Algorithm</vt:lpstr>
      <vt:lpstr>Example: Three Drugs</vt:lpstr>
      <vt:lpstr>Example: Three Drugs</vt:lpstr>
      <vt:lpstr>Example: Three Drugs</vt:lpstr>
      <vt:lpstr>What Went Wrong?</vt:lpstr>
      <vt:lpstr>A Better Approach</vt:lpstr>
      <vt:lpstr>The Map Function</vt:lpstr>
      <vt:lpstr>The Reduce Function</vt:lpstr>
      <vt:lpstr>Why It Works</vt:lpstr>
      <vt:lpstr>Reducer Size Replication Rate Mapping Schemas Lower Bounds</vt:lpstr>
      <vt:lpstr>A Model for Map-Reduce Algorithms</vt:lpstr>
      <vt:lpstr>Example: Drug Inputs/Outputs</vt:lpstr>
      <vt:lpstr>Example: Matrix Multiplication</vt:lpstr>
      <vt:lpstr>Reducer Size</vt:lpstr>
      <vt:lpstr>Replication Rate</vt:lpstr>
      <vt:lpstr>Example: Drug Interaction</vt:lpstr>
      <vt:lpstr>Upper and Lower Bounds on r</vt:lpstr>
      <vt:lpstr>Proofs Need Mapping Schemas</vt:lpstr>
      <vt:lpstr>Mapping Schemas – (2)</vt:lpstr>
      <vt:lpstr>Example: Drug Interactions</vt:lpstr>
    </vt:vector>
  </TitlesOfParts>
  <Company>Carnegie Mellon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jure</dc:creator>
  <cp:lastModifiedBy>Jeff</cp:lastModifiedBy>
  <cp:revision>551</cp:revision>
  <dcterms:created xsi:type="dcterms:W3CDTF">2009-06-12T17:14:38Z</dcterms:created>
  <dcterms:modified xsi:type="dcterms:W3CDTF">2014-04-11T01:40:53Z</dcterms:modified>
</cp:coreProperties>
</file>