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385" r:id="rId2"/>
    <p:sldId id="387" r:id="rId3"/>
    <p:sldId id="388" r:id="rId4"/>
    <p:sldId id="391" r:id="rId5"/>
    <p:sldId id="404" r:id="rId6"/>
    <p:sldId id="390" r:id="rId7"/>
    <p:sldId id="265" r:id="rId8"/>
    <p:sldId id="392" r:id="rId9"/>
    <p:sldId id="394" r:id="rId10"/>
    <p:sldId id="282" r:id="rId11"/>
    <p:sldId id="286" r:id="rId12"/>
    <p:sldId id="395" r:id="rId13"/>
    <p:sldId id="293" r:id="rId14"/>
    <p:sldId id="295" r:id="rId15"/>
    <p:sldId id="296" r:id="rId16"/>
    <p:sldId id="379" r:id="rId17"/>
    <p:sldId id="378" r:id="rId18"/>
    <p:sldId id="301" r:id="rId19"/>
    <p:sldId id="302" r:id="rId20"/>
    <p:sldId id="303" r:id="rId21"/>
    <p:sldId id="304" r:id="rId22"/>
    <p:sldId id="306" r:id="rId23"/>
    <p:sldId id="352" r:id="rId24"/>
    <p:sldId id="307" r:id="rId25"/>
    <p:sldId id="338" r:id="rId26"/>
    <p:sldId id="346" r:id="rId27"/>
    <p:sldId id="339" r:id="rId28"/>
    <p:sldId id="333" r:id="rId29"/>
    <p:sldId id="374" r:id="rId30"/>
    <p:sldId id="396" r:id="rId31"/>
    <p:sldId id="398" r:id="rId32"/>
    <p:sldId id="399" r:id="rId33"/>
    <p:sldId id="400" r:id="rId34"/>
    <p:sldId id="401" r:id="rId35"/>
    <p:sldId id="402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796A"/>
    <a:srgbClr val="EEECE2"/>
    <a:srgbClr val="1D7940"/>
    <a:srgbClr val="2E683D"/>
    <a:srgbClr val="C9BDB3"/>
    <a:srgbClr val="E2E0BE"/>
    <a:srgbClr val="A5998A"/>
    <a:srgbClr val="80766E"/>
    <a:srgbClr val="1B7A20"/>
    <a:srgbClr val="25CC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474" autoAdjust="0"/>
  </p:normalViewPr>
  <p:slideViewPr>
    <p:cSldViewPr snapToGrid="0" snapToObjects="1">
      <p:cViewPr>
        <p:scale>
          <a:sx n="70" d="100"/>
          <a:sy n="70" d="100"/>
        </p:scale>
        <p:origin x="-1386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7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10484143198501"/>
          <c:y val="6.3608940912803294E-2"/>
          <c:w val="0.63789014793009902"/>
          <c:h val="0.9067068866612220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c:spPr>
          <c:explosion val="25"/>
          <c:dPt>
            <c:idx val="0"/>
            <c:bubble3D val="0"/>
          </c:dPt>
          <c:dPt>
            <c:idx val="1"/>
            <c:bubble3D val="0"/>
            <c:explosion val="15"/>
            <c:spPr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</c:v>
                </c:pt>
                <c:pt idx="1">
                  <c:v>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69"/>
      </c:pieChart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441E6B-ED7E-40D4-877F-5B62A775839B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10E9A8-C2DD-475E-85C8-D96C9E19D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982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0E9A8-C2DD-475E-85C8-D96C9E19D98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439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0E9A8-C2DD-475E-85C8-D96C9E19D98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656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Animate</a:t>
            </a:r>
            <a:r>
              <a:rPr lang="en-US" baseline="0" dirty="0" smtClean="0"/>
              <a:t> this one using </a:t>
            </a:r>
            <a:r>
              <a:rPr lang="en-US" baseline="0" dirty="0" err="1" smtClean="0"/>
              <a:t>flyin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0E9A8-C2DD-475E-85C8-D96C9E19D98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939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Enter</a:t>
            </a:r>
            <a:r>
              <a:rPr lang="en-US" baseline="0" dirty="0" smtClean="0"/>
              <a:t> one bullet a 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0E9A8-C2DD-475E-85C8-D96C9E19D98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549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3FBC-2439-F849-B262-C644C8E7928F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54C5D-5CB3-6D46-A512-77F105B0A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7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3FBC-2439-F849-B262-C644C8E7928F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54C5D-5CB3-6D46-A512-77F105B0A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618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3FBC-2439-F849-B262-C644C8E7928F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54C5D-5CB3-6D46-A512-77F105B0A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130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3FBC-2439-F849-B262-C644C8E7928F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54C5D-5CB3-6D46-A512-77F105B0A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02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3FBC-2439-F849-B262-C644C8E7928F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54C5D-5CB3-6D46-A512-77F105B0A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110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3FBC-2439-F849-B262-C644C8E7928F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54C5D-5CB3-6D46-A512-77F105B0A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804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3FBC-2439-F849-B262-C644C8E7928F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54C5D-5CB3-6D46-A512-77F105B0A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357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3FBC-2439-F849-B262-C644C8E7928F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54C5D-5CB3-6D46-A512-77F105B0A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11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3FBC-2439-F849-B262-C644C8E7928F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54C5D-5CB3-6D46-A512-77F105B0A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323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3FBC-2439-F849-B262-C644C8E7928F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54C5D-5CB3-6D46-A512-77F105B0A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50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3FBC-2439-F849-B262-C644C8E7928F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54C5D-5CB3-6D46-A512-77F105B0A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519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F3FBC-2439-F849-B262-C644C8E7928F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454C5D-5CB3-6D46-A512-77F105B0A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046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10" Type="http://schemas.openxmlformats.org/officeDocument/2006/relationships/image" Target="../media/image14.emf"/><Relationship Id="rId4" Type="http://schemas.openxmlformats.org/officeDocument/2006/relationships/image" Target="../media/image8.emf"/><Relationship Id="rId9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4377976"/>
            <a:ext cx="891198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/>
                <a:ea typeface="Helvetica" pitchFamily="-1" charset="0"/>
                <a:cs typeface="Arial"/>
                <a:sym typeface="Helvetica" pitchFamily="-1" charset="0"/>
              </a:rPr>
              <a:t>Xihong Lin</a:t>
            </a:r>
          </a:p>
          <a:p>
            <a:pPr algn="ctr">
              <a:spcAft>
                <a:spcPts val="600"/>
              </a:spcAft>
            </a:pPr>
            <a:r>
              <a:rPr lang="en-US" sz="3200" b="1" dirty="0" smtClean="0">
                <a:latin typeface="Arial"/>
                <a:ea typeface="Helvetica" pitchFamily="-1" charset="0"/>
                <a:cs typeface="Arial"/>
                <a:sym typeface="Helvetica" pitchFamily="-1" charset="0"/>
              </a:rPr>
              <a:t>Harvard T.H. Chan School of Public Health</a:t>
            </a:r>
          </a:p>
          <a:p>
            <a:pPr algn="ctr">
              <a:spcAft>
                <a:spcPts val="600"/>
              </a:spcAft>
            </a:pPr>
            <a:r>
              <a:rPr lang="en-US" sz="3200" b="1" dirty="0" smtClean="0">
                <a:latin typeface="Arial"/>
                <a:ea typeface="Helvetica" pitchFamily="-1" charset="0"/>
                <a:cs typeface="Arial"/>
                <a:sym typeface="Helvetica" pitchFamily="-1" charset="0"/>
              </a:rPr>
              <a:t>Harvard Faculty of Arts and Sciences</a:t>
            </a:r>
          </a:p>
          <a:p>
            <a:pPr algn="ctr"/>
            <a:endParaRPr lang="en-US" sz="32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68" r="55409" b="20610"/>
          <a:stretch/>
        </p:blipFill>
        <p:spPr>
          <a:xfrm>
            <a:off x="0" y="0"/>
            <a:ext cx="9144000" cy="42026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546" y="1366896"/>
            <a:ext cx="84889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 pitchFamily="34" charset="0"/>
                <a:cs typeface="Arial" panose="020B0604020202020204" pitchFamily="34" charset="0"/>
              </a:rPr>
              <a:t>Discussions of Emery Brown’s Talk on</a:t>
            </a:r>
          </a:p>
          <a:p>
            <a:pPr algn="ctr"/>
            <a:endParaRPr lang="en-US" sz="3200" b="1" dirty="0" smtClean="0">
              <a:latin typeface="Arial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smtClean="0">
                <a:latin typeface="Arial" pitchFamily="34" charset="0"/>
                <a:cs typeface="Arial" panose="020B0604020202020204" pitchFamily="34" charset="0"/>
              </a:rPr>
              <a:t>STATISTICS </a:t>
            </a:r>
            <a:r>
              <a:rPr lang="en-US" sz="3200" b="1" dirty="0">
                <a:latin typeface="Arial" pitchFamily="34" charset="0"/>
                <a:cs typeface="Arial" panose="020B0604020202020204" pitchFamily="34" charset="0"/>
              </a:rPr>
              <a:t>AND BIG DATA CHALLENGES IN NEUROSCIENCE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90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103628" y="0"/>
            <a:ext cx="4040372" cy="68500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-1625" y="4977593"/>
            <a:ext cx="8836938" cy="710860"/>
          </a:xfrm>
          <a:prstGeom prst="rect">
            <a:avLst/>
          </a:prstGeom>
          <a:solidFill>
            <a:srgbClr val="15716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" y="5001556"/>
            <a:ext cx="883531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/>
                <a:cs typeface="Arial"/>
              </a:rPr>
              <a:t>Whole Genome Sequencing Studies (WGS)</a:t>
            </a:r>
            <a:endParaRPr lang="en-US" sz="3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28393"/>
          <a:stretch/>
        </p:blipFill>
        <p:spPr>
          <a:xfrm>
            <a:off x="0" y="419101"/>
            <a:ext cx="9144000" cy="43083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0421" y="5805536"/>
            <a:ext cx="8884692" cy="543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 dirty="0" smtClean="0">
                <a:solidFill>
                  <a:srgbClr val="595959"/>
                </a:solidFill>
                <a:latin typeface="Arial"/>
                <a:cs typeface="Arial"/>
              </a:rPr>
              <a:t>Challenges and Opportunities</a:t>
            </a:r>
          </a:p>
        </p:txBody>
      </p:sp>
    </p:spTree>
    <p:extLst>
      <p:ext uri="{BB962C8B-B14F-4D97-AF65-F5344CB8AC3E}">
        <p14:creationId xmlns:p14="http://schemas.microsoft.com/office/powerpoint/2010/main" val="328203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33686" y="0"/>
            <a:ext cx="6276629" cy="685799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-2" y="431308"/>
            <a:ext cx="5691604" cy="623001"/>
          </a:xfrm>
          <a:prstGeom prst="rect">
            <a:avLst/>
          </a:prstGeom>
          <a:solidFill>
            <a:srgbClr val="15716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" y="395489"/>
            <a:ext cx="558968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smtClean="0">
                <a:solidFill>
                  <a:schemeClr val="bg1"/>
                </a:solidFill>
                <a:latin typeface="Arial"/>
                <a:cs typeface="Arial"/>
              </a:rPr>
              <a:t>Whole Human Genomes</a:t>
            </a:r>
            <a:endParaRPr lang="en-US" sz="3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9138" y="1139870"/>
            <a:ext cx="77057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  <a:latin typeface="Arial"/>
                <a:ea typeface="Helvetica" pitchFamily="-1" charset="0"/>
                <a:cs typeface="Arial"/>
                <a:sym typeface="Helvetica" pitchFamily="-1" charset="0"/>
              </a:rPr>
              <a:t>Each Whole Human Genome </a:t>
            </a:r>
            <a:br>
              <a:rPr lang="en-US" sz="2800" b="1" dirty="0" smtClean="0">
                <a:solidFill>
                  <a:srgbClr val="595959"/>
                </a:solidFill>
                <a:latin typeface="Arial"/>
                <a:ea typeface="Helvetica" pitchFamily="-1" charset="0"/>
                <a:cs typeface="Arial"/>
                <a:sym typeface="Helvetica" pitchFamily="-1" charset="0"/>
              </a:rPr>
            </a:br>
            <a:r>
              <a:rPr lang="en-US" sz="2800" b="1" dirty="0" smtClean="0">
                <a:solidFill>
                  <a:srgbClr val="595959"/>
                </a:solidFill>
                <a:latin typeface="Arial"/>
                <a:ea typeface="Helvetica" pitchFamily="-1" charset="0"/>
                <a:cs typeface="Arial"/>
                <a:sym typeface="Helvetica" pitchFamily="-1" charset="0"/>
              </a:rPr>
              <a:t>Contains 3 Billion </a:t>
            </a:r>
            <a:r>
              <a:rPr lang="en-US" sz="2800" b="1" dirty="0" err="1" smtClean="0">
                <a:solidFill>
                  <a:srgbClr val="595959"/>
                </a:solidFill>
                <a:latin typeface="Arial"/>
                <a:ea typeface="Helvetica" pitchFamily="-1" charset="0"/>
                <a:cs typeface="Arial"/>
                <a:sym typeface="Helvetica" pitchFamily="-1" charset="0"/>
              </a:rPr>
              <a:t>Basepairs</a:t>
            </a:r>
            <a:endParaRPr lang="en-US" sz="2800" b="1" dirty="0" smtClean="0">
              <a:solidFill>
                <a:srgbClr val="595959"/>
              </a:solidFill>
              <a:latin typeface="Arial"/>
              <a:ea typeface="Helvetica" pitchFamily="-1" charset="0"/>
              <a:cs typeface="Arial"/>
              <a:sym typeface="Helvetica" pitchFamily="-1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686" y="2141015"/>
            <a:ext cx="6276629" cy="418441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090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7987"/>
            <a:ext cx="9144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" y="666508"/>
            <a:ext cx="9144001" cy="623001"/>
          </a:xfrm>
          <a:prstGeom prst="rect">
            <a:avLst/>
          </a:prstGeom>
          <a:solidFill>
            <a:srgbClr val="15716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50388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smtClean="0">
                <a:solidFill>
                  <a:schemeClr val="bg1"/>
                </a:solidFill>
                <a:latin typeface="Arial"/>
                <a:cs typeface="Arial"/>
              </a:rPr>
              <a:t>WGS Covers 100% of the Genome</a:t>
            </a:r>
            <a:endParaRPr lang="en-US" sz="3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3967104836"/>
              </p:ext>
            </p:extLst>
          </p:nvPr>
        </p:nvGraphicFramePr>
        <p:xfrm>
          <a:off x="0" y="1010880"/>
          <a:ext cx="8943019" cy="5629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351416" y="3886200"/>
            <a:ext cx="1991564" cy="1513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Proxima Nova Semibold"/>
                <a:cs typeface="Proxima Nova Semibold"/>
              </a:rPr>
              <a:t>Rare Variants</a:t>
            </a:r>
            <a:br>
              <a:rPr lang="en-US" sz="3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Proxima Nova Semibold"/>
                <a:cs typeface="Proxima Nova Semibold"/>
              </a:rPr>
            </a:br>
            <a:r>
              <a:rPr lang="en-US" sz="3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Proxima Nova Semibold"/>
                <a:cs typeface="Proxima Nova Semibold"/>
              </a:rPr>
              <a:t>&gt;90%</a:t>
            </a:r>
            <a:endParaRPr lang="en-US" sz="3400" b="1" dirty="0">
              <a:solidFill>
                <a:schemeClr val="tx1">
                  <a:lumMod val="65000"/>
                  <a:lumOff val="35000"/>
                </a:schemeClr>
              </a:solidFill>
              <a:latin typeface="Proxima Nova Semibold"/>
              <a:cs typeface="Proxima Nova Semibold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82542" y="2422093"/>
            <a:ext cx="1991564" cy="1650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 smtClean="0">
                <a:solidFill>
                  <a:srgbClr val="404040"/>
                </a:solidFill>
                <a:latin typeface="Proxima Nova Semibold"/>
                <a:cs typeface="Proxima Nova Semibold"/>
              </a:rPr>
              <a:t>GWAS Common Variants</a:t>
            </a:r>
          </a:p>
          <a:p>
            <a:pPr algn="ctr">
              <a:lnSpc>
                <a:spcPct val="90000"/>
              </a:lnSpc>
            </a:pPr>
            <a:r>
              <a:rPr lang="en-US" sz="2800" b="1" dirty="0" smtClean="0">
                <a:solidFill>
                  <a:srgbClr val="404040"/>
                </a:solidFill>
                <a:latin typeface="Proxima Nova Semibold"/>
                <a:cs typeface="Proxima Nova Semibold"/>
              </a:rPr>
              <a:t>&lt;10%</a:t>
            </a:r>
            <a:endParaRPr lang="en-US" sz="2800" b="1" dirty="0">
              <a:solidFill>
                <a:srgbClr val="404040"/>
              </a:solidFill>
              <a:latin typeface="Proxima Nova Semibold"/>
              <a:cs typeface="Proxima Nova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427027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-1" y="3056722"/>
            <a:ext cx="9144001" cy="13336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ular Callout 32"/>
          <p:cNvSpPr/>
          <p:nvPr/>
        </p:nvSpPr>
        <p:spPr>
          <a:xfrm>
            <a:off x="4992040" y="181671"/>
            <a:ext cx="3069315" cy="2522183"/>
          </a:xfrm>
          <a:prstGeom prst="wedgeRectCallout">
            <a:avLst>
              <a:gd name="adj1" fmla="val 5703"/>
              <a:gd name="adj2" fmla="val 62180"/>
            </a:avLst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ular Callout 18"/>
          <p:cNvSpPr/>
          <p:nvPr/>
        </p:nvSpPr>
        <p:spPr>
          <a:xfrm>
            <a:off x="811428" y="181671"/>
            <a:ext cx="2654781" cy="2507431"/>
          </a:xfrm>
          <a:prstGeom prst="wedgeRectCallout">
            <a:avLst>
              <a:gd name="adj1" fmla="val -1232"/>
              <a:gd name="adj2" fmla="val 63203"/>
            </a:avLst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ular Callout 17"/>
          <p:cNvSpPr/>
          <p:nvPr/>
        </p:nvSpPr>
        <p:spPr>
          <a:xfrm rot="10800000">
            <a:off x="2060112" y="4680446"/>
            <a:ext cx="5102442" cy="1991347"/>
          </a:xfrm>
          <a:prstGeom prst="wedgeRectCallout">
            <a:avLst>
              <a:gd name="adj1" fmla="val -1338"/>
              <a:gd name="adj2" fmla="val 62057"/>
            </a:avLst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/>
          <p:cNvSpPr/>
          <p:nvPr/>
        </p:nvSpPr>
        <p:spPr>
          <a:xfrm>
            <a:off x="0" y="3081099"/>
            <a:ext cx="8788275" cy="1277913"/>
          </a:xfrm>
          <a:prstGeom prst="rightArrow">
            <a:avLst/>
          </a:prstGeom>
          <a:solidFill>
            <a:srgbClr val="157163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11428" y="1972299"/>
            <a:ext cx="2654781" cy="65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 smtClean="0">
                <a:solidFill>
                  <a:srgbClr val="595959"/>
                </a:solidFill>
                <a:latin typeface="Arial"/>
                <a:cs typeface="Arial"/>
              </a:rPr>
              <a:t>1000 Genomes </a:t>
            </a:r>
            <a:br>
              <a:rPr lang="en-US" sz="2000" b="1" dirty="0" smtClean="0">
                <a:solidFill>
                  <a:srgbClr val="595959"/>
                </a:solidFill>
                <a:latin typeface="Arial"/>
                <a:cs typeface="Arial"/>
              </a:rPr>
            </a:br>
            <a:r>
              <a:rPr lang="en-US" sz="2000" b="1" dirty="0" smtClean="0">
                <a:solidFill>
                  <a:srgbClr val="595959"/>
                </a:solidFill>
                <a:latin typeface="Arial"/>
                <a:cs typeface="Arial"/>
              </a:rPr>
              <a:t>N=1000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92040" y="2024236"/>
            <a:ext cx="3069315" cy="65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 smtClean="0">
                <a:solidFill>
                  <a:srgbClr val="595959"/>
                </a:solidFill>
                <a:latin typeface="Arial"/>
                <a:cs typeface="Arial"/>
              </a:rPr>
              <a:t>GSP(NHGRI)</a:t>
            </a:r>
            <a:br>
              <a:rPr lang="en-US" sz="2000" b="1" dirty="0" smtClean="0">
                <a:solidFill>
                  <a:srgbClr val="595959"/>
                </a:solidFill>
                <a:latin typeface="Arial"/>
                <a:cs typeface="Arial"/>
              </a:rPr>
            </a:br>
            <a:r>
              <a:rPr lang="en-US" sz="2000" b="1" dirty="0" smtClean="0">
                <a:solidFill>
                  <a:srgbClr val="595959"/>
                </a:solidFill>
                <a:latin typeface="Arial"/>
                <a:cs typeface="Arial"/>
              </a:rPr>
              <a:t>N=200,000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61832" y="3027339"/>
            <a:ext cx="1160271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 smtClean="0">
                <a:solidFill>
                  <a:srgbClr val="595959"/>
                </a:solidFill>
                <a:latin typeface="Arial"/>
                <a:cs typeface="Arial"/>
              </a:rPr>
              <a:t>2008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37435" y="4031591"/>
            <a:ext cx="113770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 smtClean="0">
                <a:solidFill>
                  <a:srgbClr val="595959"/>
                </a:solidFill>
                <a:latin typeface="Arial"/>
                <a:cs typeface="Arial"/>
              </a:rPr>
              <a:t>2015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24855" y="3035221"/>
            <a:ext cx="113770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 smtClean="0">
                <a:solidFill>
                  <a:srgbClr val="595959"/>
                </a:solidFill>
                <a:latin typeface="Arial"/>
                <a:cs typeface="Arial"/>
              </a:rPr>
              <a:t>2016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84469" y="5158717"/>
            <a:ext cx="1700171" cy="928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 err="1" smtClean="0">
                <a:solidFill>
                  <a:srgbClr val="595959"/>
                </a:solidFill>
                <a:latin typeface="Arial"/>
                <a:cs typeface="Arial"/>
              </a:rPr>
              <a:t>TOPMed</a:t>
            </a:r>
            <a:r>
              <a:rPr lang="en-US" sz="2000" b="1" dirty="0" smtClean="0">
                <a:solidFill>
                  <a:srgbClr val="595959"/>
                </a:solidFill>
                <a:latin typeface="Arial"/>
                <a:cs typeface="Arial"/>
              </a:rPr>
              <a:t> (NHLBI)</a:t>
            </a:r>
          </a:p>
          <a:p>
            <a:pPr algn="ctr">
              <a:lnSpc>
                <a:spcPct val="90000"/>
              </a:lnSpc>
            </a:pPr>
            <a:r>
              <a:rPr lang="en-US" sz="2000" b="1" dirty="0" smtClean="0">
                <a:solidFill>
                  <a:srgbClr val="595959"/>
                </a:solidFill>
                <a:latin typeface="Arial"/>
                <a:cs typeface="Arial"/>
              </a:rPr>
              <a:t>N=75,000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66924" y="3399823"/>
            <a:ext cx="446903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spc="200" dirty="0" smtClean="0">
                <a:solidFill>
                  <a:schemeClr val="bg1"/>
                </a:solidFill>
                <a:latin typeface="Arial"/>
                <a:cs typeface="Arial"/>
              </a:rPr>
              <a:t>WGS Timeline</a:t>
            </a:r>
            <a:endParaRPr lang="en-US" sz="3400" b="1" spc="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2138781" y="3395571"/>
            <a:ext cx="0" cy="112476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608788" y="3939281"/>
            <a:ext cx="0" cy="112476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587194" y="3391065"/>
            <a:ext cx="0" cy="112476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583" y="310607"/>
            <a:ext cx="1949191" cy="16178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7516" y="4938730"/>
            <a:ext cx="3340211" cy="150233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4835" y="354980"/>
            <a:ext cx="2427894" cy="161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7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9" grpId="0" animBg="1"/>
      <p:bldP spid="18" grpId="0" animBg="1"/>
      <p:bldP spid="6" grpId="0"/>
      <p:bldP spid="8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431308"/>
            <a:ext cx="9144000" cy="623001"/>
          </a:xfrm>
          <a:prstGeom prst="rect">
            <a:avLst/>
          </a:prstGeom>
          <a:solidFill>
            <a:srgbClr val="15716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" y="430049"/>
            <a:ext cx="91439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>
                <a:solidFill>
                  <a:schemeClr val="bg1"/>
                </a:solidFill>
                <a:latin typeface="Arial"/>
                <a:cs typeface="Arial"/>
              </a:rPr>
              <a:t>TopMed</a:t>
            </a:r>
            <a:r>
              <a:rPr lang="en-US" sz="3000" b="1" dirty="0" smtClean="0">
                <a:solidFill>
                  <a:schemeClr val="bg1"/>
                </a:solidFill>
                <a:latin typeface="Arial"/>
                <a:cs typeface="Arial"/>
              </a:rPr>
              <a:t> WG Sequences (Jan 2016, N=15,000)</a:t>
            </a:r>
            <a:endParaRPr lang="en-US" sz="3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aphicFrame>
        <p:nvGraphicFramePr>
          <p:cNvPr id="7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8956415"/>
              </p:ext>
            </p:extLst>
          </p:nvPr>
        </p:nvGraphicFramePr>
        <p:xfrm>
          <a:off x="1183736" y="1965277"/>
          <a:ext cx="6776528" cy="4463651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320498"/>
                <a:gridCol w="3456030"/>
              </a:tblGrid>
              <a:tr h="38921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Arial"/>
                          <a:cs typeface="Arial"/>
                        </a:rPr>
                        <a:t>Frequency</a:t>
                      </a:r>
                      <a:endParaRPr lang="en-US" sz="2800" b="1" dirty="0">
                        <a:latin typeface="Arial"/>
                        <a:cs typeface="Arial"/>
                      </a:endParaRPr>
                    </a:p>
                  </a:txBody>
                  <a:tcPr marL="80256" marR="80256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Arial"/>
                          <a:cs typeface="Arial"/>
                        </a:rPr>
                        <a:t># SNPs </a:t>
                      </a:r>
                      <a:r>
                        <a:rPr lang="en-US" sz="2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2800" dirty="0" smtClean="0">
                          <a:latin typeface="Arial"/>
                          <a:cs typeface="Arial"/>
                        </a:rPr>
                        <a:t>(% Total)</a:t>
                      </a:r>
                      <a:endParaRPr lang="en-US" sz="2800" dirty="0">
                        <a:latin typeface="Arial"/>
                        <a:cs typeface="Arial"/>
                      </a:endParaRPr>
                    </a:p>
                  </a:txBody>
                  <a:tcPr marL="80256" marR="80256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61872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Arial"/>
                          <a:cs typeface="Arial"/>
                        </a:rPr>
                        <a:t>Singletons</a:t>
                      </a:r>
                      <a:endParaRPr lang="en-US" sz="2800" b="1" dirty="0">
                        <a:latin typeface="Arial"/>
                        <a:cs typeface="Arial"/>
                      </a:endParaRPr>
                    </a:p>
                  </a:txBody>
                  <a:tcPr marL="80256" marR="80256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Arial"/>
                          <a:cs typeface="Arial"/>
                        </a:rPr>
                        <a:t>60.6M  (44%)</a:t>
                      </a:r>
                      <a:endParaRPr lang="en-US" sz="2800" b="1" dirty="0">
                        <a:latin typeface="Arial"/>
                        <a:cs typeface="Arial"/>
                      </a:endParaRPr>
                    </a:p>
                  </a:txBody>
                  <a:tcPr marL="80256" marR="80256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61872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Arial"/>
                          <a:cs typeface="Arial"/>
                        </a:rPr>
                        <a:t>Doubletons</a:t>
                      </a:r>
                      <a:endParaRPr lang="en-US" sz="2800" b="1" dirty="0">
                        <a:latin typeface="Arial"/>
                        <a:cs typeface="Arial"/>
                      </a:endParaRPr>
                    </a:p>
                  </a:txBody>
                  <a:tcPr marL="80256" marR="80256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Arial"/>
                          <a:cs typeface="Arial"/>
                        </a:rPr>
                        <a:t>19.2M  (14%)</a:t>
                      </a:r>
                      <a:endParaRPr lang="en-US" sz="2800" b="1" dirty="0">
                        <a:latin typeface="Arial"/>
                        <a:cs typeface="Arial"/>
                      </a:endParaRPr>
                    </a:p>
                  </a:txBody>
                  <a:tcPr marL="80256" marR="80256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85184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Arial"/>
                          <a:cs typeface="Arial"/>
                        </a:rPr>
                        <a:t>Doubletons</a:t>
                      </a:r>
                      <a:r>
                        <a:rPr lang="en-US" sz="2800" b="1" baseline="0" dirty="0" smtClean="0">
                          <a:latin typeface="Arial"/>
                          <a:cs typeface="Arial"/>
                        </a:rPr>
                        <a:t> - </a:t>
                      </a:r>
                      <a:r>
                        <a:rPr lang="en-US" sz="2800" b="1" dirty="0" smtClean="0">
                          <a:latin typeface="Arial"/>
                          <a:cs typeface="Arial"/>
                        </a:rPr>
                        <a:t> .1%</a:t>
                      </a:r>
                      <a:endParaRPr lang="en-US" sz="2800" b="1" dirty="0">
                        <a:latin typeface="Arial"/>
                        <a:cs typeface="Arial"/>
                      </a:endParaRPr>
                    </a:p>
                  </a:txBody>
                  <a:tcPr marL="80256" marR="80256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Arial"/>
                          <a:cs typeface="Arial"/>
                        </a:rPr>
                        <a:t>32.0M </a:t>
                      </a:r>
                      <a:r>
                        <a:rPr lang="en-US" sz="2800" b="1" baseline="0" dirty="0" smtClean="0">
                          <a:latin typeface="Arial"/>
                          <a:cs typeface="Arial"/>
                        </a:rPr>
                        <a:t> (23%)</a:t>
                      </a:r>
                      <a:endParaRPr lang="en-US" sz="2800" b="1" dirty="0">
                        <a:latin typeface="Arial"/>
                        <a:cs typeface="Arial"/>
                      </a:endParaRPr>
                    </a:p>
                  </a:txBody>
                  <a:tcPr marL="80256" marR="80256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61872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Arial"/>
                          <a:cs typeface="Arial"/>
                        </a:rPr>
                        <a:t>.1% - 1% </a:t>
                      </a:r>
                      <a:endParaRPr lang="en-US" sz="2800" b="1" dirty="0">
                        <a:latin typeface="Arial"/>
                        <a:cs typeface="Arial"/>
                      </a:endParaRPr>
                    </a:p>
                  </a:txBody>
                  <a:tcPr marL="80256" marR="80256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Arial"/>
                          <a:cs typeface="Arial"/>
                        </a:rPr>
                        <a:t>13.6M  (9.8%)</a:t>
                      </a:r>
                      <a:endParaRPr lang="en-US" sz="2800" b="1" dirty="0">
                        <a:latin typeface="Arial"/>
                        <a:cs typeface="Arial"/>
                      </a:endParaRPr>
                    </a:p>
                  </a:txBody>
                  <a:tcPr marL="80256" marR="80256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61872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Arial"/>
                          <a:cs typeface="Arial"/>
                        </a:rPr>
                        <a:t>1 - 10%</a:t>
                      </a:r>
                      <a:endParaRPr lang="en-US" sz="2800" b="1" dirty="0">
                        <a:latin typeface="Arial"/>
                        <a:cs typeface="Arial"/>
                      </a:endParaRPr>
                    </a:p>
                  </a:txBody>
                  <a:tcPr marL="80256" marR="80256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Arial"/>
                          <a:cs typeface="Arial"/>
                        </a:rPr>
                        <a:t>  7.2M  (5.2%)</a:t>
                      </a:r>
                      <a:endParaRPr lang="en-US" sz="2800" b="1" dirty="0">
                        <a:latin typeface="Arial"/>
                        <a:cs typeface="Arial"/>
                      </a:endParaRPr>
                    </a:p>
                  </a:txBody>
                  <a:tcPr marL="80256" marR="80256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61872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Arial"/>
                          <a:cs typeface="Arial"/>
                        </a:rPr>
                        <a:t>&gt;</a:t>
                      </a:r>
                      <a:r>
                        <a:rPr lang="en-US" sz="2800" b="1" baseline="0" dirty="0" smtClean="0">
                          <a:latin typeface="Arial"/>
                          <a:cs typeface="Arial"/>
                        </a:rPr>
                        <a:t> 10%</a:t>
                      </a:r>
                      <a:endParaRPr lang="en-US" sz="2800" b="1" dirty="0">
                        <a:latin typeface="Arial"/>
                        <a:cs typeface="Arial"/>
                      </a:endParaRPr>
                    </a:p>
                  </a:txBody>
                  <a:tcPr marL="80256" marR="80256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Arial"/>
                          <a:cs typeface="Arial"/>
                        </a:rPr>
                        <a:t>  5.7M  (4.1%)</a:t>
                      </a:r>
                      <a:endParaRPr lang="en-US" sz="2800" b="1" dirty="0">
                        <a:latin typeface="Arial"/>
                        <a:cs typeface="Arial"/>
                      </a:endParaRPr>
                    </a:p>
                  </a:txBody>
                  <a:tcPr marL="80256" marR="80256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458268" y="6428928"/>
            <a:ext cx="3361805" cy="378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Courtesy of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Abecasis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52" y="1070140"/>
            <a:ext cx="8553893" cy="5632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400" b="1" dirty="0" smtClean="0">
                <a:solidFill>
                  <a:srgbClr val="595959"/>
                </a:solidFill>
                <a:latin typeface="Arial"/>
                <a:ea typeface="Helvetica" pitchFamily="-1" charset="0"/>
                <a:cs typeface="Arial"/>
                <a:sym typeface="Helvetica" pitchFamily="-1" charset="0"/>
              </a:rPr>
              <a:t>44% of SNPs Seen in Single Persons</a:t>
            </a:r>
          </a:p>
        </p:txBody>
      </p:sp>
    </p:spTree>
    <p:extLst>
      <p:ext uri="{BB962C8B-B14F-4D97-AF65-F5344CB8AC3E}">
        <p14:creationId xmlns:p14="http://schemas.microsoft.com/office/powerpoint/2010/main" val="166116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103628" y="0"/>
            <a:ext cx="4040372" cy="68500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626" y="338714"/>
            <a:ext cx="5810668" cy="710860"/>
          </a:xfrm>
          <a:prstGeom prst="rect">
            <a:avLst/>
          </a:prstGeom>
          <a:solidFill>
            <a:srgbClr val="15716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252" y="362677"/>
            <a:ext cx="580904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/>
                <a:cs typeface="Arial"/>
              </a:rPr>
              <a:t>How Big are the WGS Data?</a:t>
            </a:r>
            <a:endParaRPr lang="en-US" sz="3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883" y="1328356"/>
            <a:ext cx="7350235" cy="514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52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103628" y="0"/>
            <a:ext cx="4040372" cy="68500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26" y="338714"/>
            <a:ext cx="9144000" cy="710860"/>
          </a:xfrm>
          <a:prstGeom prst="rect">
            <a:avLst/>
          </a:prstGeom>
          <a:solidFill>
            <a:srgbClr val="15716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52" y="406772"/>
            <a:ext cx="9142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white"/>
                </a:solidFill>
                <a:latin typeface="Arial"/>
                <a:cs typeface="Arial"/>
              </a:rPr>
              <a:t>GSP: 3.0 x 10</a:t>
            </a:r>
            <a:r>
              <a:rPr lang="en-US" sz="2800" b="1" baseline="30000" dirty="0" smtClean="0">
                <a:solidFill>
                  <a:prstClr val="white"/>
                </a:solidFill>
                <a:latin typeface="Arial"/>
                <a:cs typeface="Arial"/>
              </a:rPr>
              <a:t>16</a:t>
            </a:r>
            <a:r>
              <a:rPr lang="en-US" sz="2800" b="1" dirty="0" smtClean="0">
                <a:solidFill>
                  <a:prstClr val="white"/>
                </a:solidFill>
                <a:latin typeface="Arial"/>
                <a:cs typeface="Arial"/>
              </a:rPr>
              <a:t> Sequenced Bases (N=200,000)</a:t>
            </a:r>
            <a:endParaRPr lang="en-US" sz="2800" b="1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" y="1186910"/>
            <a:ext cx="9143998" cy="875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 smtClean="0">
                <a:solidFill>
                  <a:srgbClr val="595959"/>
                </a:solidFill>
                <a:latin typeface="Arial"/>
                <a:ea typeface="Helvetica" pitchFamily="-1" charset="0"/>
                <a:cs typeface="Arial"/>
                <a:sym typeface="Helvetica" pitchFamily="-1" charset="0"/>
              </a:rPr>
              <a:t>On the same scale as the number of grains </a:t>
            </a:r>
            <a:br>
              <a:rPr lang="en-US" sz="2800" b="1" dirty="0" smtClean="0">
                <a:solidFill>
                  <a:srgbClr val="595959"/>
                </a:solidFill>
                <a:latin typeface="Arial"/>
                <a:ea typeface="Helvetica" pitchFamily="-1" charset="0"/>
                <a:cs typeface="Arial"/>
                <a:sym typeface="Helvetica" pitchFamily="-1" charset="0"/>
              </a:rPr>
            </a:br>
            <a:r>
              <a:rPr lang="en-US" sz="2800" b="1" dirty="0" smtClean="0">
                <a:solidFill>
                  <a:srgbClr val="595959"/>
                </a:solidFill>
                <a:latin typeface="Arial"/>
                <a:ea typeface="Helvetica" pitchFamily="-1" charset="0"/>
                <a:cs typeface="Arial"/>
                <a:sym typeface="Helvetica" pitchFamily="-1" charset="0"/>
              </a:rPr>
              <a:t>of sand in a large beach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879" y="2153454"/>
            <a:ext cx="6856243" cy="437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31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" y="4722125"/>
            <a:ext cx="9144000" cy="244554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1" y="1746320"/>
            <a:ext cx="8991357" cy="29720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Tx/>
              <a:buSzPct val="110000"/>
              <a:buFont typeface="Arial"/>
              <a:buChar char="•"/>
            </a:pPr>
            <a:r>
              <a:rPr lang="en-US" sz="2600" b="1" dirty="0">
                <a:latin typeface="Arial"/>
                <a:cs typeface="Arial"/>
              </a:rPr>
              <a:t>4 Centers for Complex Disease </a:t>
            </a:r>
            <a:r>
              <a:rPr lang="en-US" sz="2600" b="1" dirty="0" smtClean="0">
                <a:latin typeface="Arial"/>
                <a:cs typeface="Arial"/>
              </a:rPr>
              <a:t>Genomics</a:t>
            </a:r>
          </a:p>
          <a:p>
            <a:pPr marL="0" indent="0">
              <a:spcBef>
                <a:spcPts val="0"/>
              </a:spcBef>
              <a:buClrTx/>
              <a:buSzPct val="110000"/>
              <a:buNone/>
            </a:pPr>
            <a:r>
              <a:rPr lang="en-US" sz="2600" b="1" dirty="0" smtClean="0">
                <a:latin typeface="Arial"/>
                <a:cs typeface="Arial"/>
              </a:rPr>
              <a:t>			(Baylor, Broad, NY, Wash U)</a:t>
            </a:r>
            <a:endParaRPr lang="en-US" sz="2600" b="1" dirty="0">
              <a:latin typeface="Arial"/>
              <a:cs typeface="Arial"/>
            </a:endParaRPr>
          </a:p>
          <a:p>
            <a:pPr>
              <a:buClrTx/>
              <a:buSzPct val="110000"/>
              <a:buFont typeface="Arial"/>
              <a:buChar char="•"/>
            </a:pPr>
            <a:r>
              <a:rPr lang="en-US" sz="2600" b="1" dirty="0">
                <a:latin typeface="Arial"/>
                <a:cs typeface="Arial"/>
              </a:rPr>
              <a:t>4 Centers for Mendelian </a:t>
            </a:r>
            <a:r>
              <a:rPr lang="en-US" sz="2600" b="1" dirty="0" smtClean="0">
                <a:latin typeface="Arial"/>
                <a:cs typeface="Arial"/>
              </a:rPr>
              <a:t>Disease Genomics</a:t>
            </a:r>
          </a:p>
          <a:p>
            <a:pPr marL="0" indent="0">
              <a:spcBef>
                <a:spcPts val="0"/>
              </a:spcBef>
              <a:buClrTx/>
              <a:buSzPct val="110000"/>
              <a:buNone/>
            </a:pPr>
            <a:r>
              <a:rPr lang="en-US" sz="2600" b="1" dirty="0" smtClean="0">
                <a:latin typeface="Arial"/>
                <a:cs typeface="Arial"/>
              </a:rPr>
              <a:t>			(Baylor, Broad, U Wash, Yale) </a:t>
            </a:r>
          </a:p>
          <a:p>
            <a:pPr>
              <a:buClrTx/>
              <a:buSzPct val="110000"/>
              <a:buFont typeface="Arial"/>
              <a:buChar char="•"/>
            </a:pPr>
            <a:r>
              <a:rPr lang="en-US" sz="2600" b="1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3 Analysis Centers</a:t>
            </a:r>
          </a:p>
          <a:p>
            <a:pPr marL="2398712" lvl="7" indent="0">
              <a:buClrTx/>
              <a:buSzPct val="110000"/>
              <a:buNone/>
            </a:pPr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	</a:t>
            </a:r>
            <a:r>
              <a:rPr lang="en-US" sz="2600" b="1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(Harvard, Stanford, Vanderbilt)</a:t>
            </a:r>
          </a:p>
          <a:p>
            <a:pPr>
              <a:buClrTx/>
              <a:buSzPct val="110000"/>
              <a:buFont typeface="Arial"/>
              <a:buChar char="•"/>
            </a:pPr>
            <a:endParaRPr lang="en-US" sz="2600" b="1" dirty="0"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76428"/>
            <a:ext cx="8537634" cy="623001"/>
          </a:xfrm>
          <a:prstGeom prst="rect">
            <a:avLst/>
          </a:prstGeom>
          <a:solidFill>
            <a:srgbClr val="15716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" y="376788"/>
            <a:ext cx="85376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bg1"/>
                </a:solidFill>
                <a:latin typeface="Arial"/>
                <a:cs typeface="Arial"/>
              </a:rPr>
              <a:t>NHGRI Genome Sequencing Program (GSP)</a:t>
            </a:r>
          </a:p>
          <a:p>
            <a:pPr algn="ctr"/>
            <a:r>
              <a:rPr lang="en-US" sz="30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en-US" sz="3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455" y="4858603"/>
            <a:ext cx="4681090" cy="1926930"/>
          </a:xfrm>
          <a:prstGeom prst="rect">
            <a:avLst/>
          </a:prstGeom>
          <a:ln>
            <a:solidFill>
              <a:srgbClr val="A6A6A6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252" y="971174"/>
            <a:ext cx="5472546" cy="4801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 smtClean="0">
                <a:solidFill>
                  <a:srgbClr val="595959"/>
                </a:solidFill>
                <a:latin typeface="Arial"/>
                <a:ea typeface="Helvetica" pitchFamily="-1" charset="0"/>
                <a:cs typeface="Arial"/>
                <a:sym typeface="Helvetica" pitchFamily="-1" charset="0"/>
              </a:rPr>
              <a:t>(Budget=416M)</a:t>
            </a:r>
          </a:p>
        </p:txBody>
      </p:sp>
    </p:spTree>
    <p:extLst>
      <p:ext uri="{BB962C8B-B14F-4D97-AF65-F5344CB8AC3E}">
        <p14:creationId xmlns:p14="http://schemas.microsoft.com/office/powerpoint/2010/main" val="274788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626" y="260314"/>
            <a:ext cx="7014882" cy="710860"/>
          </a:xfrm>
          <a:prstGeom prst="rect">
            <a:avLst/>
          </a:prstGeom>
          <a:solidFill>
            <a:srgbClr val="15716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252" y="266639"/>
            <a:ext cx="70132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smtClean="0">
                <a:solidFill>
                  <a:schemeClr val="bg1"/>
                </a:solidFill>
                <a:latin typeface="Arial"/>
                <a:cs typeface="Arial"/>
              </a:rPr>
              <a:t>First Goal of WGS Analysis:</a:t>
            </a:r>
            <a:endParaRPr lang="en-US" sz="3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52" y="971174"/>
            <a:ext cx="5472546" cy="5632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400" b="1" dirty="0" smtClean="0">
                <a:solidFill>
                  <a:srgbClr val="595959"/>
                </a:solidFill>
                <a:latin typeface="Arial"/>
                <a:ea typeface="Helvetica" pitchFamily="-1" charset="0"/>
                <a:cs typeface="Arial"/>
                <a:sym typeface="Helvetica" pitchFamily="-1" charset="0"/>
              </a:rPr>
              <a:t>Signal Detection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5757038"/>
            <a:ext cx="9145626" cy="875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 smtClean="0">
                <a:solidFill>
                  <a:srgbClr val="595959"/>
                </a:solidFill>
                <a:latin typeface="Arial"/>
                <a:ea typeface="Helvetica" pitchFamily="-1" charset="0"/>
                <a:cs typeface="Arial"/>
                <a:sym typeface="Helvetica" pitchFamily="-1" charset="0"/>
              </a:rPr>
              <a:t>Scan the genome to identify genetic regions or constructs associated with diseases/traits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272" y="1789387"/>
            <a:ext cx="7211456" cy="377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08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4593113" y="874526"/>
            <a:ext cx="4581815" cy="597563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265785"/>
            <a:ext cx="9144001" cy="608741"/>
          </a:xfrm>
          <a:prstGeom prst="rect">
            <a:avLst/>
          </a:prstGeom>
          <a:solidFill>
            <a:srgbClr val="15716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21135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/>
                <a:cs typeface="Arial"/>
              </a:rPr>
              <a:t>Analytic Challenges in WGS</a:t>
            </a:r>
            <a:endParaRPr lang="en-US" sz="3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" y="1330847"/>
            <a:ext cx="4554852" cy="571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400" b="1" dirty="0" smtClean="0">
                <a:solidFill>
                  <a:srgbClr val="595959"/>
                </a:solidFill>
                <a:latin typeface="Arial"/>
                <a:ea typeface="Helvetica" pitchFamily="-1" charset="0"/>
                <a:cs typeface="Arial"/>
                <a:sym typeface="Helvetica" pitchFamily="-1" charset="0"/>
              </a:rPr>
              <a:t>2005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54852" y="1330847"/>
            <a:ext cx="4581814" cy="571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400" b="1" dirty="0" smtClean="0">
                <a:solidFill>
                  <a:srgbClr val="595959"/>
                </a:solidFill>
                <a:latin typeface="Arial"/>
                <a:ea typeface="Helvetica" pitchFamily="-1" charset="0"/>
                <a:cs typeface="Arial"/>
                <a:sym typeface="Helvetica" pitchFamily="-1" charset="0"/>
              </a:rPr>
              <a:t>2015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" y="4634799"/>
            <a:ext cx="4554850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 smtClean="0">
                <a:solidFill>
                  <a:srgbClr val="595959"/>
                </a:solidFill>
                <a:latin typeface="Arial"/>
                <a:ea typeface="Helvetica" pitchFamily="-1" charset="0"/>
                <a:cs typeface="Arial"/>
                <a:sym typeface="Helvetica" pitchFamily="-1" charset="0"/>
              </a:rPr>
              <a:t>Small n, Large 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018" y="2108777"/>
            <a:ext cx="3970673" cy="223350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85780" y="4634798"/>
            <a:ext cx="4589148" cy="950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Aft>
                <a:spcPts val="1200"/>
              </a:spcAft>
            </a:pPr>
            <a:r>
              <a:rPr lang="en-US" sz="2800" b="1" dirty="0" smtClean="0">
                <a:solidFill>
                  <a:srgbClr val="595959"/>
                </a:solidFill>
                <a:latin typeface="Arial"/>
                <a:ea typeface="Helvetica" pitchFamily="-1" charset="0"/>
                <a:cs typeface="Arial"/>
                <a:sym typeface="Helvetica" pitchFamily="-1" charset="0"/>
              </a:rPr>
              <a:t>Large n, Huge p</a:t>
            </a:r>
          </a:p>
          <a:p>
            <a:pPr algn="ctr">
              <a:lnSpc>
                <a:spcPct val="80000"/>
              </a:lnSpc>
              <a:spcAft>
                <a:spcPts val="1200"/>
              </a:spcAft>
            </a:pPr>
            <a:r>
              <a:rPr lang="en-US" sz="2800" b="1" dirty="0" smtClean="0">
                <a:solidFill>
                  <a:srgbClr val="595959"/>
                </a:solidFill>
                <a:latin typeface="Arial"/>
                <a:ea typeface="Helvetica" pitchFamily="-1" charset="0"/>
                <a:cs typeface="Arial"/>
                <a:sym typeface="Helvetica" pitchFamily="-1" charset="0"/>
              </a:rPr>
              <a:t>p increases with n</a:t>
            </a:r>
            <a:endParaRPr lang="en-US" sz="2400" b="1" dirty="0" smtClean="0">
              <a:solidFill>
                <a:srgbClr val="595959"/>
              </a:solidFill>
              <a:latin typeface="Arial"/>
              <a:ea typeface="Helvetica" pitchFamily="-1" charset="0"/>
              <a:cs typeface="Arial"/>
              <a:sym typeface="Helvetica" pitchFamily="-1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497" y="2446902"/>
            <a:ext cx="2724815" cy="181654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56497" y="5892695"/>
            <a:ext cx="7382285" cy="599195"/>
            <a:chOff x="956497" y="5892695"/>
            <a:chExt cx="7382285" cy="599195"/>
          </a:xfrm>
        </p:grpSpPr>
        <p:sp>
          <p:nvSpPr>
            <p:cNvPr id="22" name="Rectangle 21"/>
            <p:cNvSpPr/>
            <p:nvPr/>
          </p:nvSpPr>
          <p:spPr>
            <a:xfrm>
              <a:off x="956498" y="5892695"/>
              <a:ext cx="7382284" cy="5991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56497" y="5933999"/>
              <a:ext cx="7382285" cy="487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800" b="1" dirty="0" smtClean="0">
                  <a:solidFill>
                    <a:schemeClr val="accent6">
                      <a:lumMod val="75000"/>
                    </a:schemeClr>
                  </a:solidFill>
                  <a:latin typeface="Arial"/>
                  <a:ea typeface="Helvetica" pitchFamily="-1" charset="0"/>
                  <a:cs typeface="Arial"/>
                  <a:sym typeface="Helvetica" pitchFamily="-1" charset="0"/>
                </a:rPr>
                <a:t>Methods need to be scalable to big WGS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510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562039"/>
            <a:ext cx="9144000" cy="639516"/>
          </a:xfrm>
          <a:prstGeom prst="rect">
            <a:avLst/>
          </a:prstGeom>
          <a:solidFill>
            <a:srgbClr val="15716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0" y="54422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Neuroimaging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0" y="1378019"/>
            <a:ext cx="2769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rgbClr val="595959"/>
              </a:solidFill>
              <a:latin typeface="Arial"/>
              <a:ea typeface="Helvetica" pitchFamily="-1" charset="0"/>
              <a:cs typeface="Arial"/>
              <a:sym typeface="Helvetica" pitchFamily="-1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4849" y="1847169"/>
            <a:ext cx="2733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rgbClr val="595959"/>
              </a:solidFill>
              <a:latin typeface="Arial"/>
              <a:ea typeface="Helvetica" pitchFamily="-1" charset="0"/>
              <a:cs typeface="Arial"/>
              <a:sym typeface="Helvetica" pitchFamily="-1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97001" y="1732409"/>
            <a:ext cx="2756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6" descr="hg_level2"/>
          <p:cNvPicPr>
            <a:picLocks noChangeAspect="1" noChangeArrowheads="1"/>
          </p:cNvPicPr>
          <p:nvPr/>
        </p:nvPicPr>
        <p:blipFill>
          <a:blip r:embed="rId2" cstate="print"/>
          <a:srcRect l="18750" t="16875" r="21001" b="29250"/>
          <a:stretch>
            <a:fillRect/>
          </a:stretch>
        </p:blipFill>
        <p:spPr bwMode="auto">
          <a:xfrm>
            <a:off x="307975" y="1647255"/>
            <a:ext cx="2932729" cy="366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AutoShape 4" descr="Image result for brain initiativ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8" name="Picture 6" descr="http://www.infiniteunknown.net/wp-content/uploads/2013/04/Obama-has-announced-a-100-million-dollar-brain-mapping-projec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587" y="1647255"/>
            <a:ext cx="5294749" cy="366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14631" y="5800299"/>
            <a:ext cx="9206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While House 100 Million Brain Mapping Project</a:t>
            </a: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(2013)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1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4"/>
          <p:cNvSpPr txBox="1">
            <a:spLocks/>
          </p:cNvSpPr>
          <p:nvPr/>
        </p:nvSpPr>
        <p:spPr>
          <a:xfrm>
            <a:off x="255329" y="1294950"/>
            <a:ext cx="4496410" cy="4169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SzPct val="110000"/>
              <a:buFont typeface="Arial"/>
              <a:buChar char="•"/>
            </a:pPr>
            <a:r>
              <a:rPr lang="en-US" sz="2800" b="1" dirty="0">
                <a:latin typeface="Arial"/>
                <a:cs typeface="Arial"/>
              </a:rPr>
              <a:t>Signals are weak </a:t>
            </a:r>
            <a:r>
              <a:rPr lang="en-US" sz="2800" b="1" dirty="0" smtClean="0">
                <a:latin typeface="Arial"/>
                <a:cs typeface="Arial"/>
              </a:rPr>
              <a:t/>
            </a:r>
            <a:br>
              <a:rPr lang="en-US" sz="2800" b="1" dirty="0" smtClean="0">
                <a:latin typeface="Arial"/>
                <a:cs typeface="Arial"/>
              </a:rPr>
            </a:br>
            <a:r>
              <a:rPr lang="en-US" sz="2800" b="1" dirty="0" smtClean="0">
                <a:latin typeface="Arial"/>
                <a:cs typeface="Arial"/>
              </a:rPr>
              <a:t>and sparse</a:t>
            </a:r>
            <a:endParaRPr lang="en-US" sz="2800" b="1" dirty="0">
              <a:latin typeface="Arial"/>
              <a:cs typeface="Arial"/>
            </a:endParaRPr>
          </a:p>
          <a:p>
            <a:pPr>
              <a:buClrTx/>
              <a:buSzPct val="110000"/>
              <a:buFont typeface="Arial"/>
              <a:buChar char="•"/>
            </a:pPr>
            <a:r>
              <a:rPr lang="en-US" sz="2600" b="1" dirty="0">
                <a:latin typeface="Arial"/>
                <a:cs typeface="Arial"/>
              </a:rPr>
              <a:t>Inference: </a:t>
            </a:r>
            <a:r>
              <a:rPr lang="en-US" sz="2600" b="1" dirty="0" smtClean="0">
                <a:latin typeface="Arial"/>
                <a:cs typeface="Arial"/>
              </a:rPr>
              <a:t>Test </a:t>
            </a:r>
            <a:r>
              <a:rPr lang="en-US" sz="2600" b="1" dirty="0">
                <a:latin typeface="Arial"/>
                <a:cs typeface="Arial"/>
              </a:rPr>
              <a:t>for </a:t>
            </a:r>
            <a:r>
              <a:rPr lang="en-US" sz="2600" b="1" dirty="0" smtClean="0">
                <a:latin typeface="Arial"/>
                <a:cs typeface="Arial"/>
              </a:rPr>
              <a:t/>
            </a:r>
            <a:br>
              <a:rPr lang="en-US" sz="2600" b="1" dirty="0" smtClean="0">
                <a:latin typeface="Arial"/>
                <a:cs typeface="Arial"/>
              </a:rPr>
            </a:br>
            <a:r>
              <a:rPr lang="en-US" sz="2600" b="1" dirty="0" smtClean="0">
                <a:latin typeface="Arial"/>
                <a:cs typeface="Arial"/>
              </a:rPr>
              <a:t>high</a:t>
            </a:r>
            <a:r>
              <a:rPr lang="en-US" sz="2600" b="1" dirty="0">
                <a:latin typeface="Arial"/>
                <a:cs typeface="Arial"/>
              </a:rPr>
              <a:t>-dimensional weak and sparse </a:t>
            </a:r>
            <a:r>
              <a:rPr lang="en-US" sz="2600" b="1" dirty="0" smtClean="0">
                <a:latin typeface="Arial"/>
                <a:cs typeface="Arial"/>
              </a:rPr>
              <a:t>alternative</a:t>
            </a:r>
            <a:endParaRPr lang="en-US" sz="2600" b="1" dirty="0">
              <a:latin typeface="Arial"/>
              <a:cs typeface="Arial"/>
            </a:endParaRPr>
          </a:p>
          <a:p>
            <a:pPr>
              <a:buClrTx/>
              <a:buSzPct val="110000"/>
              <a:buFont typeface="Arial"/>
              <a:buChar char="•"/>
            </a:pPr>
            <a:r>
              <a:rPr lang="en-US" sz="2600" b="1" dirty="0" smtClean="0">
                <a:latin typeface="Arial"/>
                <a:cs typeface="Arial"/>
              </a:rPr>
              <a:t>Gain power by incorporating bioinformatic  </a:t>
            </a:r>
            <a:r>
              <a:rPr lang="en-US" sz="2600" b="1" dirty="0">
                <a:latin typeface="Arial"/>
                <a:cs typeface="Arial"/>
              </a:rPr>
              <a:t>information of functionality of </a:t>
            </a:r>
            <a:r>
              <a:rPr lang="en-US" sz="2600" b="1" dirty="0" smtClean="0">
                <a:latin typeface="Arial"/>
                <a:cs typeface="Arial"/>
              </a:rPr>
              <a:t>variants, e.g., ENCODE. </a:t>
            </a:r>
            <a:endParaRPr lang="en-US" sz="2600" b="1" dirty="0">
              <a:latin typeface="Arial"/>
              <a:cs typeface="Arial"/>
            </a:endParaRPr>
          </a:p>
          <a:p>
            <a:pPr>
              <a:spcBef>
                <a:spcPts val="3200"/>
              </a:spcBef>
              <a:spcAft>
                <a:spcPts val="1200"/>
              </a:spcAft>
              <a:buClrTx/>
              <a:buSzPct val="110000"/>
              <a:buFont typeface="Arial"/>
              <a:buChar char="•"/>
            </a:pPr>
            <a:endParaRPr lang="en-US" sz="2800" b="1" dirty="0">
              <a:latin typeface="Arial"/>
              <a:cs typeface="Arial"/>
            </a:endParaRPr>
          </a:p>
        </p:txBody>
      </p:sp>
      <p:sp>
        <p:nvSpPr>
          <p:cNvPr id="12" name="Content Placeholder 4"/>
          <p:cNvSpPr txBox="1">
            <a:spLocks/>
          </p:cNvSpPr>
          <p:nvPr/>
        </p:nvSpPr>
        <p:spPr>
          <a:xfrm>
            <a:off x="4634956" y="4458628"/>
            <a:ext cx="4306494" cy="19274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Tx/>
              <a:buSzPct val="110000"/>
              <a:buNone/>
            </a:pPr>
            <a:r>
              <a:rPr lang="en-US" sz="2800" b="1" dirty="0">
                <a:latin typeface="Arial"/>
                <a:cs typeface="Arial"/>
              </a:rPr>
              <a:t>Analysis units and sizes not well defined: </a:t>
            </a:r>
            <a:endParaRPr lang="en-US" sz="2800" b="1" dirty="0" smtClean="0">
              <a:latin typeface="Arial"/>
              <a:cs typeface="Arial"/>
            </a:endParaRPr>
          </a:p>
          <a:p>
            <a:pPr marL="0" indent="0" algn="ctr">
              <a:buClrTx/>
              <a:buSzPct val="110000"/>
              <a:buNone/>
            </a:pPr>
            <a:r>
              <a:rPr lang="en-US" sz="2800" b="1" dirty="0" smtClean="0">
                <a:solidFill>
                  <a:srgbClr val="E46C0A"/>
                </a:solidFill>
                <a:latin typeface="Arial"/>
                <a:cs typeface="Arial"/>
              </a:rPr>
              <a:t>Non-coding </a:t>
            </a:r>
            <a:r>
              <a:rPr lang="en-US" sz="2800" b="1" dirty="0">
                <a:solidFill>
                  <a:srgbClr val="E46C0A"/>
                </a:solidFill>
                <a:latin typeface="Arial"/>
                <a:cs typeface="Arial"/>
              </a:rPr>
              <a:t>regions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265785"/>
            <a:ext cx="9144001" cy="608741"/>
          </a:xfrm>
          <a:prstGeom prst="rect">
            <a:avLst/>
          </a:prstGeom>
          <a:solidFill>
            <a:srgbClr val="15716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0" y="21135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/>
                <a:cs typeface="Arial"/>
              </a:rPr>
              <a:t>Analytic Challenges in WGS</a:t>
            </a:r>
            <a:endParaRPr lang="en-US" sz="3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955" y="1791564"/>
            <a:ext cx="4306494" cy="248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8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" y="2081712"/>
            <a:ext cx="9136667" cy="384996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-1" y="919385"/>
            <a:ext cx="9144001" cy="608741"/>
          </a:xfrm>
          <a:prstGeom prst="rect">
            <a:avLst/>
          </a:prstGeom>
          <a:solidFill>
            <a:srgbClr val="15716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" y="667601"/>
            <a:ext cx="9144000" cy="1138773"/>
          </a:xfrm>
          <a:prstGeom prst="rect">
            <a:avLst/>
          </a:prstGeom>
          <a:solidFill>
            <a:srgbClr val="1C79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smtClean="0">
                <a:solidFill>
                  <a:schemeClr val="bg1"/>
                </a:solidFill>
                <a:latin typeface="Arial"/>
                <a:cs typeface="Arial"/>
              </a:rPr>
              <a:t>Statisticians + Computational Biologists </a:t>
            </a:r>
          </a:p>
          <a:p>
            <a:pPr algn="ctr"/>
            <a:r>
              <a:rPr lang="en-US" sz="3400" b="1" dirty="0" smtClean="0">
                <a:solidFill>
                  <a:schemeClr val="bg1"/>
                </a:solidFill>
                <a:latin typeface="Arial"/>
                <a:cs typeface="Arial"/>
              </a:rPr>
              <a:t>= Path to WGS Analysis</a:t>
            </a:r>
            <a:endParaRPr lang="en-US" sz="3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56"/>
          <a:stretch/>
        </p:blipFill>
        <p:spPr bwMode="auto">
          <a:xfrm>
            <a:off x="345991" y="2474748"/>
            <a:ext cx="3446463" cy="298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56"/>
          <a:stretch/>
        </p:blipFill>
        <p:spPr bwMode="auto">
          <a:xfrm>
            <a:off x="4958099" y="2474748"/>
            <a:ext cx="3848429" cy="298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eft-Right Arrow 2"/>
          <p:cNvSpPr/>
          <p:nvPr/>
        </p:nvSpPr>
        <p:spPr>
          <a:xfrm>
            <a:off x="3808530" y="3938377"/>
            <a:ext cx="1141531" cy="490288"/>
          </a:xfrm>
          <a:prstGeom prst="leftRightArrow">
            <a:avLst/>
          </a:prstGeom>
          <a:solidFill>
            <a:srgbClr val="15716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62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33686" y="1"/>
            <a:ext cx="6276629" cy="685799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" y="395489"/>
            <a:ext cx="9143998" cy="615553"/>
          </a:xfrm>
          <a:prstGeom prst="rect">
            <a:avLst/>
          </a:prstGeom>
          <a:solidFill>
            <a:srgbClr val="157163"/>
          </a:solidFill>
        </p:spPr>
        <p:txBody>
          <a:bodyPr wrap="square" rtlCol="0">
            <a:spAutoFit/>
          </a:bodyPr>
          <a:lstStyle/>
          <a:p>
            <a:pPr algn="ctr"/>
            <a:endParaRPr lang="en-US" sz="3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78327" y="1083341"/>
            <a:ext cx="5287309" cy="427274"/>
          </a:xfrm>
          <a:prstGeom prst="rect">
            <a:avLst/>
          </a:prstGeom>
          <a:solidFill>
            <a:schemeClr val="bg1"/>
          </a:solidFill>
          <a:ln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157163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" y="386825"/>
            <a:ext cx="91439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bg1"/>
                </a:solidFill>
                <a:latin typeface="Arial"/>
                <a:cs typeface="Arial"/>
              </a:rPr>
              <a:t>Very </a:t>
            </a:r>
            <a:r>
              <a:rPr lang="en-US" sz="3000" b="1" dirty="0">
                <a:solidFill>
                  <a:schemeClr val="bg1"/>
                </a:solidFill>
                <a:latin typeface="Arial"/>
                <a:cs typeface="Arial"/>
              </a:rPr>
              <a:t>Sparse Genotype Matrix in Region (X</a:t>
            </a:r>
            <a:r>
              <a:rPr lang="en-US" sz="3000" b="1" dirty="0" smtClean="0">
                <a:solidFill>
                  <a:schemeClr val="bg1"/>
                </a:solidFill>
                <a:latin typeface="Arial"/>
                <a:cs typeface="Arial"/>
              </a:rPr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20761" y="1033544"/>
            <a:ext cx="5002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157163"/>
                </a:solidFill>
                <a:latin typeface="Arial"/>
                <a:cs typeface="Arial"/>
              </a:rPr>
              <a:t>n=500, </a:t>
            </a:r>
            <a:r>
              <a:rPr lang="en-US" sz="2400" b="1" dirty="0" smtClean="0">
                <a:solidFill>
                  <a:srgbClr val="157163"/>
                </a:solidFill>
                <a:latin typeface="Arial"/>
                <a:cs typeface="Arial"/>
              </a:rPr>
              <a:t>d=100 SNPs in a gene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370543" y="1634899"/>
            <a:ext cx="1699729" cy="504793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865967" y="1634899"/>
            <a:ext cx="1699729" cy="504793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7" r="25998"/>
          <a:stretch/>
        </p:blipFill>
        <p:spPr>
          <a:xfrm>
            <a:off x="2205312" y="1634899"/>
            <a:ext cx="2058358" cy="50479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8" r="29295"/>
          <a:stretch/>
        </p:blipFill>
        <p:spPr>
          <a:xfrm>
            <a:off x="4773637" y="1634899"/>
            <a:ext cx="1839384" cy="50479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23204" y="5606936"/>
            <a:ext cx="1705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CHRNA3</a:t>
            </a:r>
            <a:endParaRPr lang="en-US" sz="2800" b="1" dirty="0">
              <a:solidFill>
                <a:schemeClr val="tx2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081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11163" y="368489"/>
            <a:ext cx="4203769" cy="685846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b="1" dirty="0"/>
          </a:p>
        </p:txBody>
      </p:sp>
      <p:sp>
        <p:nvSpPr>
          <p:cNvPr id="12" name="Content Placeholder 4"/>
          <p:cNvSpPr txBox="1">
            <a:spLocks/>
          </p:cNvSpPr>
          <p:nvPr/>
        </p:nvSpPr>
        <p:spPr>
          <a:xfrm>
            <a:off x="304495" y="1579418"/>
            <a:ext cx="4203769" cy="39485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Tx/>
              <a:buSzPct val="110000"/>
              <a:buNone/>
            </a:pPr>
            <a:endParaRPr lang="en-US" sz="3200" b="1" dirty="0" smtClean="0">
              <a:latin typeface="Arial"/>
              <a:cs typeface="Arial"/>
            </a:endParaRPr>
          </a:p>
          <a:p>
            <a:pPr marL="0" indent="0" algn="ctr">
              <a:buClrTx/>
              <a:buSzPct val="110000"/>
              <a:buNone/>
            </a:pPr>
            <a:endParaRPr lang="en-US" sz="3200" b="1" dirty="0">
              <a:latin typeface="Arial"/>
              <a:cs typeface="Arial"/>
            </a:endParaRPr>
          </a:p>
          <a:p>
            <a:pPr marL="0" indent="0" algn="ctr">
              <a:buClrTx/>
              <a:buSzPct val="110000"/>
              <a:buNone/>
            </a:pPr>
            <a:endParaRPr lang="en-US" sz="3200" b="1" dirty="0"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553311"/>
            <a:ext cx="6783903" cy="516408"/>
          </a:xfrm>
          <a:prstGeom prst="rect">
            <a:avLst/>
          </a:prstGeom>
          <a:solidFill>
            <a:srgbClr val="15716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-1" y="515720"/>
            <a:ext cx="9144001" cy="553998"/>
          </a:xfrm>
          <a:prstGeom prst="rect">
            <a:avLst/>
          </a:prstGeom>
          <a:solidFill>
            <a:srgbClr val="157163"/>
          </a:solidFill>
        </p:spPr>
        <p:txBody>
          <a:bodyPr wrap="square" rtlCol="0">
            <a:spAutoFit/>
          </a:bodyPr>
          <a:lstStyle/>
          <a:p>
            <a:pPr algn="ctr"/>
            <a:endParaRPr lang="en-US" sz="3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4533320" y="1579419"/>
            <a:ext cx="5012462" cy="51400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656" y="1654156"/>
            <a:ext cx="4453344" cy="3550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16816"/>
            <a:ext cx="9144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Challenges in Rare Variant Analysis of WGS Data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64221" y="1600829"/>
            <a:ext cx="3452494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Simple single SNP analysis does not 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work</a:t>
            </a: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Need to perform region-based 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inference</a:t>
            </a: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Estimation is very difficult</a:t>
            </a:r>
          </a:p>
          <a:p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149" y="5197610"/>
            <a:ext cx="3428640" cy="1611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64669" y="6094367"/>
            <a:ext cx="115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  <a:latin typeface="Arial"/>
                <a:cs typeface="Arial"/>
              </a:rPr>
              <a:t>CHRNA3</a:t>
            </a:r>
            <a:endParaRPr lang="en-US" b="1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408" y="1154093"/>
            <a:ext cx="1804987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481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611811" y="1486"/>
            <a:ext cx="4533319" cy="68580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-1" y="423710"/>
            <a:ext cx="9144001" cy="608741"/>
          </a:xfrm>
          <a:prstGeom prst="rect">
            <a:avLst/>
          </a:prstGeom>
          <a:solidFill>
            <a:srgbClr val="15716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136478" y="3557537"/>
            <a:ext cx="4531126" cy="333133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b="1" dirty="0" smtClean="0">
              <a:solidFill>
                <a:srgbClr val="595959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595959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600" b="1" dirty="0" smtClean="0">
                <a:solidFill>
                  <a:srgbClr val="595959"/>
                </a:solidFill>
                <a:latin typeface="Arial"/>
                <a:cs typeface="Arial"/>
              </a:rPr>
              <a:t>Sequencing Kernel Association Test (SKAT)</a:t>
            </a:r>
          </a:p>
          <a:p>
            <a:r>
              <a:rPr lang="en-US" sz="2600" b="1" dirty="0" smtClean="0">
                <a:solidFill>
                  <a:srgbClr val="595959"/>
                </a:solidFill>
                <a:latin typeface="Arial"/>
                <a:cs typeface="Arial"/>
              </a:rPr>
              <a:t>Wu, Lee, et al, 2011, AJHG. 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4572565" y="4759329"/>
            <a:ext cx="4581205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595959"/>
                </a:solidFill>
                <a:latin typeface="Arial"/>
                <a:cs typeface="Arial"/>
              </a:rPr>
              <a:t>Generalized Higher </a:t>
            </a:r>
            <a:r>
              <a:rPr lang="en-US" sz="2200" b="1" dirty="0" smtClean="0">
                <a:solidFill>
                  <a:srgbClr val="595959"/>
                </a:solidFill>
                <a:latin typeface="Arial"/>
                <a:cs typeface="Arial"/>
              </a:rPr>
              <a:t>Criticism:</a:t>
            </a:r>
            <a:endParaRPr lang="en-US" sz="2200" b="1" dirty="0">
              <a:solidFill>
                <a:srgbClr val="595959"/>
              </a:solidFill>
              <a:latin typeface="Arial"/>
              <a:cs typeface="Arial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 err="1" smtClean="0">
                <a:solidFill>
                  <a:srgbClr val="595959"/>
                </a:solidFill>
                <a:latin typeface="Arial"/>
                <a:cs typeface="Arial"/>
              </a:rPr>
              <a:t>Murkerjee</a:t>
            </a:r>
            <a:r>
              <a:rPr lang="en-US" sz="2200" b="1" dirty="0" smtClean="0">
                <a:solidFill>
                  <a:srgbClr val="595959"/>
                </a:solidFill>
                <a:latin typeface="Arial"/>
                <a:cs typeface="Arial"/>
              </a:rPr>
              <a:t>, et al, Ann. Stat, 2015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 smtClean="0">
                <a:solidFill>
                  <a:srgbClr val="595959"/>
                </a:solidFill>
                <a:latin typeface="Arial"/>
                <a:cs typeface="Arial"/>
              </a:rPr>
              <a:t>Barnett</a:t>
            </a:r>
            <a:r>
              <a:rPr lang="en-US" sz="2200" b="1" dirty="0">
                <a:solidFill>
                  <a:srgbClr val="595959"/>
                </a:solidFill>
                <a:latin typeface="Arial"/>
                <a:cs typeface="Arial"/>
              </a:rPr>
              <a:t>, et al 2016  </a:t>
            </a:r>
            <a:r>
              <a:rPr lang="en-US" sz="2200" b="1" dirty="0" smtClean="0">
                <a:solidFill>
                  <a:srgbClr val="595959"/>
                </a:solidFill>
                <a:latin typeface="Arial"/>
                <a:cs typeface="Arial"/>
              </a:rPr>
              <a:t>(</a:t>
            </a:r>
            <a:r>
              <a:rPr lang="en-US" sz="2200" b="1" dirty="0">
                <a:solidFill>
                  <a:srgbClr val="595959"/>
                </a:solidFill>
                <a:latin typeface="Arial"/>
                <a:cs typeface="Arial"/>
              </a:rPr>
              <a:t>JASA), in press.</a:t>
            </a:r>
          </a:p>
        </p:txBody>
      </p:sp>
      <p:pic>
        <p:nvPicPr>
          <p:cNvPr id="7172" name="Picture 4" descr="C:\Users\XLIN\AppData\Local\Microsoft\Windows\Temporary Internet Files\Content.Outlook\C08XF40E\eq1_bol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411" y="1142393"/>
            <a:ext cx="1802637" cy="49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64131" y="1142393"/>
            <a:ext cx="1241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Model:</a:t>
            </a:r>
            <a:endParaRPr lang="en-US" sz="2800" b="1" dirty="0"/>
          </a:p>
        </p:txBody>
      </p:sp>
      <p:pic>
        <p:nvPicPr>
          <p:cNvPr id="7173" name="Picture 5" descr="C:\Users\XLIN\AppData\Local\Microsoft\Windows\Temporary Internet Files\Content.Outlook\C08XF40E\eq2_bol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292" y="1639921"/>
            <a:ext cx="1433015" cy="53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11812" y="2002044"/>
            <a:ext cx="4533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595959"/>
                </a:solidFill>
                <a:latin typeface="Arial"/>
                <a:cs typeface="Arial"/>
              </a:rPr>
              <a:t>Sparse Alternative</a:t>
            </a:r>
            <a:endParaRPr lang="en-US" sz="2400" b="1" dirty="0">
              <a:solidFill>
                <a:srgbClr val="595959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924284"/>
            <a:ext cx="4611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595959"/>
                </a:solidFill>
                <a:latin typeface="Arial"/>
                <a:cs typeface="Arial"/>
              </a:rPr>
              <a:t>Dense Alternative</a:t>
            </a:r>
            <a:endParaRPr lang="en-US" sz="2400" b="1" dirty="0">
              <a:solidFill>
                <a:srgbClr val="595959"/>
              </a:solidFill>
              <a:latin typeface="Arial"/>
              <a:cs typeface="Arial"/>
            </a:endParaRPr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27" y="2521885"/>
            <a:ext cx="3141247" cy="1831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807" y="2573725"/>
            <a:ext cx="2893325" cy="16884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458270"/>
            <a:ext cx="91451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Test for Dense &amp; Sparse 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High</a:t>
            </a:r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-Dimensional 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Alternatives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20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8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" y="1638995"/>
            <a:ext cx="9144001" cy="479111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386583"/>
            <a:ext cx="9144000" cy="608741"/>
          </a:xfrm>
          <a:prstGeom prst="rect">
            <a:avLst/>
          </a:prstGeom>
          <a:solidFill>
            <a:srgbClr val="15716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0" y="357031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bg1"/>
                </a:solidFill>
                <a:latin typeface="Arial"/>
                <a:cs typeface="Arial"/>
              </a:rPr>
              <a:t>Causal Inference In Network-Based Intervention</a:t>
            </a:r>
            <a:endParaRPr lang="en-US" sz="3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-1" y="1037176"/>
            <a:ext cx="10235822" cy="6018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SzPct val="110000"/>
              <a:buNone/>
            </a:pPr>
            <a:r>
              <a:rPr lang="en-US" sz="2800" b="1" dirty="0" smtClean="0">
                <a:latin typeface="Arial"/>
                <a:cs typeface="Arial"/>
              </a:rPr>
              <a:t>Construct Social Networks Using Cell Phone Records</a:t>
            </a:r>
          </a:p>
          <a:p>
            <a:pPr marL="0" indent="0">
              <a:spcBef>
                <a:spcPts val="3200"/>
              </a:spcBef>
              <a:spcAft>
                <a:spcPts val="1200"/>
              </a:spcAft>
              <a:buClrTx/>
              <a:buSzPct val="110000"/>
              <a:buNone/>
            </a:pPr>
            <a:endParaRPr lang="en-US" sz="2800" b="1" dirty="0"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9673" y="1883303"/>
            <a:ext cx="3761738" cy="3912208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Content Placeholder 4"/>
          <p:cNvSpPr txBox="1">
            <a:spLocks/>
          </p:cNvSpPr>
          <p:nvPr/>
        </p:nvSpPr>
        <p:spPr>
          <a:xfrm>
            <a:off x="4919674" y="5847880"/>
            <a:ext cx="3761738" cy="5545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Tx/>
              <a:buSzPct val="110000"/>
              <a:buNone/>
            </a:pPr>
            <a:r>
              <a:rPr lang="en-US" sz="2400" b="1" dirty="0" smtClean="0">
                <a:latin typeface="Arial"/>
                <a:cs typeface="Arial"/>
              </a:rPr>
              <a:t>Network of HIV Infection</a:t>
            </a:r>
            <a:endParaRPr lang="en-US" sz="2400" b="1" dirty="0">
              <a:latin typeface="Arial"/>
              <a:cs typeface="Arial"/>
            </a:endParaRPr>
          </a:p>
          <a:p>
            <a:pPr marL="0" indent="0">
              <a:spcBef>
                <a:spcPts val="3200"/>
              </a:spcBef>
              <a:spcAft>
                <a:spcPts val="1200"/>
              </a:spcAft>
              <a:buClrTx/>
              <a:buSzPct val="110000"/>
              <a:buNone/>
            </a:pPr>
            <a:endParaRPr lang="en-US" sz="2800" b="1" dirty="0">
              <a:latin typeface="Arial"/>
              <a:cs typeface="Arial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488390" y="3344688"/>
            <a:ext cx="676063" cy="8977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7859693" y="3344688"/>
            <a:ext cx="676063" cy="8977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35"/>
          <p:cNvSpPr/>
          <p:nvPr/>
        </p:nvSpPr>
        <p:spPr>
          <a:xfrm>
            <a:off x="5813176" y="4035275"/>
            <a:ext cx="194728" cy="167869"/>
          </a:xfrm>
          <a:prstGeom prst="triangle">
            <a:avLst/>
          </a:prstGeom>
          <a:solidFill>
            <a:srgbClr val="0000FF"/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36"/>
          <p:cNvSpPr/>
          <p:nvPr/>
        </p:nvSpPr>
        <p:spPr>
          <a:xfrm>
            <a:off x="7170816" y="2654957"/>
            <a:ext cx="194728" cy="167869"/>
          </a:xfrm>
          <a:prstGeom prst="triangle">
            <a:avLst/>
          </a:prstGeom>
          <a:solidFill>
            <a:srgbClr val="0000FF"/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37"/>
          <p:cNvSpPr/>
          <p:nvPr/>
        </p:nvSpPr>
        <p:spPr>
          <a:xfrm>
            <a:off x="7769346" y="4896521"/>
            <a:ext cx="194728" cy="167869"/>
          </a:xfrm>
          <a:prstGeom prst="triangle">
            <a:avLst/>
          </a:prstGeom>
          <a:solidFill>
            <a:srgbClr val="0000FF"/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60562" y="1875125"/>
            <a:ext cx="3802853" cy="392038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8" name="Group 87"/>
          <p:cNvGrpSpPr/>
          <p:nvPr/>
        </p:nvGrpSpPr>
        <p:grpSpPr>
          <a:xfrm>
            <a:off x="596048" y="2034908"/>
            <a:ext cx="3532257" cy="2000367"/>
            <a:chOff x="596048" y="2107898"/>
            <a:chExt cx="3532257" cy="2136113"/>
          </a:xfrm>
        </p:grpSpPr>
        <p:sp>
          <p:nvSpPr>
            <p:cNvPr id="81" name="Curved Down Arrow 80"/>
            <p:cNvSpPr/>
            <p:nvPr/>
          </p:nvSpPr>
          <p:spPr>
            <a:xfrm>
              <a:off x="1452530" y="2107898"/>
              <a:ext cx="1802888" cy="514394"/>
            </a:xfrm>
            <a:prstGeom prst="curvedDownArrow">
              <a:avLst/>
            </a:prstGeom>
            <a:solidFill>
              <a:srgbClr val="C9BDB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845443">
              <a:off x="596048" y="2311355"/>
              <a:ext cx="1497605" cy="1497605"/>
            </a:xfrm>
            <a:prstGeom prst="rect">
              <a:avLst/>
            </a:prstGeom>
          </p:spPr>
        </p:pic>
        <p:sp>
          <p:nvSpPr>
            <p:cNvPr id="84" name="Curved Down Arrow 83"/>
            <p:cNvSpPr/>
            <p:nvPr/>
          </p:nvSpPr>
          <p:spPr>
            <a:xfrm flipH="1" flipV="1">
              <a:off x="1452530" y="3729617"/>
              <a:ext cx="1802888" cy="514394"/>
            </a:xfrm>
            <a:prstGeom prst="curvedDownArrow">
              <a:avLst/>
            </a:prstGeom>
            <a:solidFill>
              <a:srgbClr val="C9BDB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7" name="Curved Down Arrow 86"/>
            <p:cNvSpPr/>
            <p:nvPr/>
          </p:nvSpPr>
          <p:spPr>
            <a:xfrm rot="19721061" flipH="1" flipV="1">
              <a:off x="1903554" y="3019516"/>
              <a:ext cx="1677276" cy="552072"/>
            </a:xfrm>
            <a:prstGeom prst="curvedDownArrow">
              <a:avLst/>
            </a:prstGeom>
            <a:solidFill>
              <a:srgbClr val="C9BDB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498156">
              <a:off x="2630700" y="2482764"/>
              <a:ext cx="1497605" cy="1497605"/>
            </a:xfrm>
            <a:prstGeom prst="rect">
              <a:avLst/>
            </a:prstGeom>
          </p:spPr>
        </p:pic>
      </p:grpSp>
      <p:sp>
        <p:nvSpPr>
          <p:cNvPr id="89" name="Down Arrow 88"/>
          <p:cNvSpPr/>
          <p:nvPr/>
        </p:nvSpPr>
        <p:spPr>
          <a:xfrm>
            <a:off x="2183061" y="4144845"/>
            <a:ext cx="341827" cy="472504"/>
          </a:xfrm>
          <a:prstGeom prst="downArrow">
            <a:avLst/>
          </a:prstGeom>
          <a:solidFill>
            <a:srgbClr val="C9BDB3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1678188" y="4829076"/>
            <a:ext cx="1693400" cy="124080"/>
          </a:xfrm>
          <a:prstGeom prst="rect">
            <a:avLst/>
          </a:prstGeom>
          <a:solidFill>
            <a:srgbClr val="C9BDB3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3076012" y="4611876"/>
            <a:ext cx="560791" cy="522713"/>
          </a:xfrm>
          <a:prstGeom prst="ellipse">
            <a:avLst/>
          </a:prstGeom>
          <a:solidFill>
            <a:srgbClr val="25CC2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Content Placeholder 4"/>
          <p:cNvSpPr txBox="1">
            <a:spLocks/>
          </p:cNvSpPr>
          <p:nvPr/>
        </p:nvSpPr>
        <p:spPr>
          <a:xfrm>
            <a:off x="874438" y="3800142"/>
            <a:ext cx="1199413" cy="6018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SzPct val="110000"/>
              <a:buNone/>
            </a:pPr>
            <a:r>
              <a:rPr lang="en-US" sz="2400" b="1" dirty="0" smtClean="0">
                <a:latin typeface="Arial"/>
                <a:cs typeface="Arial"/>
              </a:rPr>
              <a:t>7 min</a:t>
            </a:r>
            <a:endParaRPr lang="en-US" sz="2400" b="1" dirty="0">
              <a:latin typeface="Arial"/>
              <a:cs typeface="Arial"/>
            </a:endParaRPr>
          </a:p>
          <a:p>
            <a:pPr marL="0" indent="0">
              <a:spcBef>
                <a:spcPts val="3200"/>
              </a:spcBef>
              <a:spcAft>
                <a:spcPts val="1200"/>
              </a:spcAft>
              <a:buClrTx/>
              <a:buSzPct val="110000"/>
              <a:buNone/>
            </a:pPr>
            <a:endParaRPr lang="en-US" sz="2800" b="1" dirty="0">
              <a:latin typeface="Arial"/>
              <a:cs typeface="Arial"/>
            </a:endParaRPr>
          </a:p>
        </p:txBody>
      </p:sp>
      <p:sp>
        <p:nvSpPr>
          <p:cNvPr id="98" name="Content Placeholder 4"/>
          <p:cNvSpPr txBox="1">
            <a:spLocks/>
          </p:cNvSpPr>
          <p:nvPr/>
        </p:nvSpPr>
        <p:spPr>
          <a:xfrm>
            <a:off x="2066955" y="2837424"/>
            <a:ext cx="1199413" cy="6018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SzPct val="110000"/>
              <a:buNone/>
            </a:pPr>
            <a:r>
              <a:rPr lang="en-US" sz="2400" b="1" dirty="0" smtClean="0">
                <a:latin typeface="Arial"/>
                <a:cs typeface="Arial"/>
              </a:rPr>
              <a:t>3 min</a:t>
            </a:r>
            <a:endParaRPr lang="en-US" sz="2400" b="1" dirty="0">
              <a:latin typeface="Arial"/>
              <a:cs typeface="Arial"/>
            </a:endParaRPr>
          </a:p>
          <a:p>
            <a:pPr marL="0" indent="0">
              <a:spcBef>
                <a:spcPts val="3200"/>
              </a:spcBef>
              <a:spcAft>
                <a:spcPts val="1200"/>
              </a:spcAft>
              <a:buClrTx/>
              <a:buSzPct val="110000"/>
              <a:buNone/>
            </a:pPr>
            <a:endParaRPr lang="en-US" sz="2800" b="1" dirty="0">
              <a:latin typeface="Arial"/>
              <a:cs typeface="Arial"/>
            </a:endParaRPr>
          </a:p>
        </p:txBody>
      </p:sp>
      <p:sp>
        <p:nvSpPr>
          <p:cNvPr id="99" name="Content Placeholder 4"/>
          <p:cNvSpPr txBox="1">
            <a:spLocks/>
          </p:cNvSpPr>
          <p:nvPr/>
        </p:nvSpPr>
        <p:spPr>
          <a:xfrm>
            <a:off x="3112909" y="1931289"/>
            <a:ext cx="1199413" cy="6018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SzPct val="110000"/>
              <a:buNone/>
            </a:pPr>
            <a:r>
              <a:rPr lang="en-US" sz="2400" b="1" dirty="0" smtClean="0">
                <a:latin typeface="Arial"/>
                <a:cs typeface="Arial"/>
              </a:rPr>
              <a:t>5 min</a:t>
            </a:r>
            <a:endParaRPr lang="en-US" sz="2400" b="1" dirty="0">
              <a:latin typeface="Arial"/>
              <a:cs typeface="Arial"/>
            </a:endParaRPr>
          </a:p>
          <a:p>
            <a:pPr marL="0" indent="0">
              <a:spcBef>
                <a:spcPts val="3200"/>
              </a:spcBef>
              <a:spcAft>
                <a:spcPts val="1200"/>
              </a:spcAft>
              <a:buClrTx/>
              <a:buSzPct val="110000"/>
              <a:buNone/>
            </a:pPr>
            <a:endParaRPr lang="en-US" sz="2800" b="1" dirty="0">
              <a:latin typeface="Arial"/>
              <a:cs typeface="Arial"/>
            </a:endParaRPr>
          </a:p>
        </p:txBody>
      </p:sp>
      <p:sp>
        <p:nvSpPr>
          <p:cNvPr id="100" name="Content Placeholder 4"/>
          <p:cNvSpPr txBox="1">
            <a:spLocks/>
          </p:cNvSpPr>
          <p:nvPr/>
        </p:nvSpPr>
        <p:spPr>
          <a:xfrm>
            <a:off x="560562" y="5253288"/>
            <a:ext cx="3802853" cy="6018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Tx/>
              <a:buSzPct val="110000"/>
              <a:buNone/>
            </a:pPr>
            <a:r>
              <a:rPr lang="en-US" sz="2400" b="1" dirty="0" smtClean="0">
                <a:latin typeface="Arial"/>
                <a:cs typeface="Arial"/>
              </a:rPr>
              <a:t>15 min (3 calls)</a:t>
            </a:r>
            <a:endParaRPr lang="en-US" sz="2400" b="1" dirty="0">
              <a:latin typeface="Arial"/>
              <a:cs typeface="Arial"/>
            </a:endParaRPr>
          </a:p>
          <a:p>
            <a:pPr marL="0" indent="0">
              <a:spcBef>
                <a:spcPts val="3200"/>
              </a:spcBef>
              <a:spcAft>
                <a:spcPts val="1200"/>
              </a:spcAft>
              <a:buClrTx/>
              <a:buSzPct val="110000"/>
              <a:buNone/>
            </a:pPr>
            <a:endParaRPr lang="en-US" sz="2800" b="1" dirty="0">
              <a:latin typeface="Arial"/>
              <a:cs typeface="Arial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1172134" y="4626122"/>
            <a:ext cx="560791" cy="522713"/>
          </a:xfrm>
          <a:prstGeom prst="ellipse">
            <a:avLst/>
          </a:prstGeom>
          <a:solidFill>
            <a:srgbClr val="25CC2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919674" y="6402460"/>
            <a:ext cx="4074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err="1" smtClean="0">
                <a:solidFill>
                  <a:srgbClr val="595959"/>
                </a:solidFill>
                <a:latin typeface="Arial"/>
                <a:cs typeface="Arial"/>
              </a:rPr>
              <a:t>Jukka-Pekka</a:t>
            </a:r>
            <a:r>
              <a:rPr lang="en-US" sz="2000" b="1" dirty="0" smtClean="0">
                <a:solidFill>
                  <a:srgbClr val="595959"/>
                </a:solidFill>
                <a:latin typeface="Arial"/>
                <a:cs typeface="Arial"/>
              </a:rPr>
              <a:t> (JP) </a:t>
            </a:r>
            <a:r>
              <a:rPr lang="en-US" sz="2000" b="1" dirty="0" err="1" smtClean="0">
                <a:solidFill>
                  <a:srgbClr val="595959"/>
                </a:solidFill>
                <a:latin typeface="Arial"/>
                <a:cs typeface="Arial"/>
              </a:rPr>
              <a:t>Onnela</a:t>
            </a:r>
            <a:r>
              <a:rPr lang="en-US" sz="2000" b="1" dirty="0" smtClean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endParaRPr lang="en-US" sz="2000" b="1" dirty="0">
              <a:solidFill>
                <a:srgbClr val="59595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477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076353"/>
            <a:ext cx="4919674" cy="63563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-1" y="459573"/>
            <a:ext cx="7666919" cy="608741"/>
          </a:xfrm>
          <a:prstGeom prst="rect">
            <a:avLst/>
          </a:prstGeom>
          <a:solidFill>
            <a:srgbClr val="15716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242753" y="1110166"/>
            <a:ext cx="5832660" cy="601818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SzPct val="110000"/>
              <a:buNone/>
            </a:pPr>
            <a:r>
              <a:rPr lang="en-US" sz="2800" b="1" dirty="0" smtClean="0">
                <a:latin typeface="Arial"/>
                <a:cs typeface="Arial"/>
              </a:rPr>
              <a:t>Traditional Random Intervention</a:t>
            </a:r>
            <a:endParaRPr lang="en-US" sz="2800" b="1" dirty="0">
              <a:latin typeface="Arial"/>
              <a:cs typeface="Arial"/>
            </a:endParaRPr>
          </a:p>
          <a:p>
            <a:pPr marL="0" indent="0">
              <a:spcBef>
                <a:spcPts val="3200"/>
              </a:spcBef>
              <a:spcAft>
                <a:spcPts val="1200"/>
              </a:spcAft>
              <a:buClrTx/>
              <a:buSzPct val="110000"/>
              <a:buNone/>
            </a:pPr>
            <a:endParaRPr lang="en-US" sz="2800" b="1" dirty="0">
              <a:latin typeface="Arial"/>
              <a:cs typeface="Arial"/>
            </a:endParaRPr>
          </a:p>
        </p:txBody>
      </p:sp>
      <p:sp>
        <p:nvSpPr>
          <p:cNvPr id="16" name="Content Placeholder 4"/>
          <p:cNvSpPr txBox="1">
            <a:spLocks/>
          </p:cNvSpPr>
          <p:nvPr/>
        </p:nvSpPr>
        <p:spPr>
          <a:xfrm>
            <a:off x="211674" y="5888092"/>
            <a:ext cx="4226631" cy="5545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Tx/>
              <a:buSzPct val="110000"/>
              <a:buNone/>
            </a:pPr>
            <a:r>
              <a:rPr lang="en-US" sz="2400" b="1" dirty="0" smtClean="0">
                <a:latin typeface="Arial"/>
                <a:cs typeface="Arial"/>
              </a:rPr>
              <a:t>Before</a:t>
            </a:r>
            <a:endParaRPr lang="en-US" sz="2400" b="1" dirty="0">
              <a:latin typeface="Arial"/>
              <a:cs typeface="Arial"/>
            </a:endParaRPr>
          </a:p>
          <a:p>
            <a:pPr marL="0" indent="0">
              <a:spcBef>
                <a:spcPts val="3200"/>
              </a:spcBef>
              <a:spcAft>
                <a:spcPts val="1200"/>
              </a:spcAft>
              <a:buClrTx/>
              <a:buSzPct val="110000"/>
              <a:buNone/>
            </a:pPr>
            <a:endParaRPr lang="en-US" sz="2800" b="1" dirty="0">
              <a:latin typeface="Arial"/>
              <a:cs typeface="Arial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92" y="1956293"/>
            <a:ext cx="3761738" cy="3912208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Content Placeholder 4"/>
          <p:cNvSpPr txBox="1">
            <a:spLocks/>
          </p:cNvSpPr>
          <p:nvPr/>
        </p:nvSpPr>
        <p:spPr>
          <a:xfrm>
            <a:off x="4758157" y="5888092"/>
            <a:ext cx="4226631" cy="5545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Tx/>
              <a:buSzPct val="110000"/>
              <a:buNone/>
            </a:pPr>
            <a:r>
              <a:rPr lang="en-US" sz="2400" b="1" dirty="0" smtClean="0">
                <a:latin typeface="Arial"/>
                <a:cs typeface="Arial"/>
              </a:rPr>
              <a:t>After</a:t>
            </a:r>
            <a:endParaRPr lang="en-US" sz="2400" b="1" dirty="0">
              <a:latin typeface="Arial"/>
              <a:cs typeface="Arial"/>
            </a:endParaRPr>
          </a:p>
          <a:p>
            <a:pPr marL="0" indent="0">
              <a:spcBef>
                <a:spcPts val="3200"/>
              </a:spcBef>
              <a:spcAft>
                <a:spcPts val="1200"/>
              </a:spcAft>
              <a:buClrTx/>
              <a:buSzPct val="110000"/>
              <a:buNone/>
            </a:pPr>
            <a:endParaRPr lang="en-US" sz="2800" b="1" dirty="0">
              <a:latin typeface="Arial"/>
              <a:cs typeface="Arial"/>
            </a:endParaRPr>
          </a:p>
        </p:txBody>
      </p:sp>
      <p:sp>
        <p:nvSpPr>
          <p:cNvPr id="2" name="Isosceles Triangle 1"/>
          <p:cNvSpPr/>
          <p:nvPr/>
        </p:nvSpPr>
        <p:spPr>
          <a:xfrm>
            <a:off x="1355165" y="4101843"/>
            <a:ext cx="194728" cy="167869"/>
          </a:xfrm>
          <a:prstGeom prst="triangle">
            <a:avLst/>
          </a:prstGeom>
          <a:solidFill>
            <a:srgbClr val="0000FF"/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2719222" y="2721525"/>
            <a:ext cx="194728" cy="167869"/>
          </a:xfrm>
          <a:prstGeom prst="triangle">
            <a:avLst/>
          </a:prstGeom>
          <a:solidFill>
            <a:srgbClr val="0000FF"/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/>
          <p:cNvSpPr/>
          <p:nvPr/>
        </p:nvSpPr>
        <p:spPr>
          <a:xfrm>
            <a:off x="3310454" y="4969511"/>
            <a:ext cx="194728" cy="167869"/>
          </a:xfrm>
          <a:prstGeom prst="triangle">
            <a:avLst/>
          </a:prstGeom>
          <a:solidFill>
            <a:srgbClr val="0000FF"/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937054" y="3757065"/>
            <a:ext cx="109480" cy="109480"/>
          </a:xfrm>
          <a:prstGeom prst="ellipse">
            <a:avLst/>
          </a:prstGeom>
          <a:solidFill>
            <a:srgbClr val="0000FF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882314" y="4684866"/>
            <a:ext cx="109480" cy="109480"/>
          </a:xfrm>
          <a:prstGeom prst="ellipse">
            <a:avLst/>
          </a:prstGeom>
          <a:solidFill>
            <a:srgbClr val="0000FF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608568" y="4630126"/>
            <a:ext cx="109480" cy="109480"/>
          </a:xfrm>
          <a:prstGeom prst="ellipse">
            <a:avLst/>
          </a:prstGeom>
          <a:solidFill>
            <a:srgbClr val="0000FF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346949" y="2911290"/>
            <a:ext cx="109480" cy="109480"/>
          </a:xfrm>
          <a:prstGeom prst="ellipse">
            <a:avLst/>
          </a:prstGeom>
          <a:solidFill>
            <a:srgbClr val="0000FF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374985" y="2508123"/>
            <a:ext cx="109480" cy="109480"/>
          </a:xfrm>
          <a:prstGeom prst="ellipse">
            <a:avLst/>
          </a:prstGeom>
          <a:solidFill>
            <a:srgbClr val="0000FF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255714" y="5465822"/>
            <a:ext cx="109480" cy="109480"/>
          </a:xfrm>
          <a:prstGeom prst="ellipse">
            <a:avLst/>
          </a:prstGeom>
          <a:solidFill>
            <a:srgbClr val="0000FF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951600" y="4960469"/>
            <a:ext cx="109480" cy="109480"/>
          </a:xfrm>
          <a:prstGeom prst="ellipse">
            <a:avLst/>
          </a:prstGeom>
          <a:solidFill>
            <a:srgbClr val="0000FF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339650" y="2219079"/>
            <a:ext cx="109480" cy="109480"/>
          </a:xfrm>
          <a:prstGeom prst="ellipse">
            <a:avLst/>
          </a:prstGeom>
          <a:solidFill>
            <a:srgbClr val="0000FF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269598" y="2404470"/>
            <a:ext cx="317055" cy="317055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833266" y="3663926"/>
            <a:ext cx="317055" cy="317055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844165" y="4864119"/>
            <a:ext cx="317055" cy="317055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488390" y="3417678"/>
            <a:ext cx="676063" cy="8977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4919673" y="1956293"/>
            <a:ext cx="3761738" cy="3912208"/>
            <a:chOff x="4919673" y="1956293"/>
            <a:chExt cx="3761738" cy="391220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19673" y="1956293"/>
              <a:ext cx="3761738" cy="3912208"/>
            </a:xfrm>
            <a:prstGeom prst="rect">
              <a:avLst/>
            </a:prstGeom>
            <a:ln>
              <a:solidFill>
                <a:srgbClr val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5" name="Rectangle 34"/>
            <p:cNvSpPr/>
            <p:nvPr/>
          </p:nvSpPr>
          <p:spPr>
            <a:xfrm>
              <a:off x="7859693" y="3417678"/>
              <a:ext cx="676063" cy="8977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Isosceles Triangle 35"/>
            <p:cNvSpPr/>
            <p:nvPr/>
          </p:nvSpPr>
          <p:spPr>
            <a:xfrm>
              <a:off x="5813176" y="4108265"/>
              <a:ext cx="194728" cy="167869"/>
            </a:xfrm>
            <a:prstGeom prst="triangle">
              <a:avLst/>
            </a:prstGeom>
            <a:solidFill>
              <a:srgbClr val="0000FF"/>
            </a:solidFill>
            <a:ln>
              <a:solidFill>
                <a:srgbClr val="7F7F7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Isosceles Triangle 36"/>
            <p:cNvSpPr/>
            <p:nvPr/>
          </p:nvSpPr>
          <p:spPr>
            <a:xfrm>
              <a:off x="7170816" y="2727947"/>
              <a:ext cx="194728" cy="167869"/>
            </a:xfrm>
            <a:prstGeom prst="triangle">
              <a:avLst/>
            </a:prstGeom>
            <a:solidFill>
              <a:srgbClr val="0000FF"/>
            </a:solidFill>
            <a:ln>
              <a:solidFill>
                <a:srgbClr val="7F7F7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Isosceles Triangle 37"/>
            <p:cNvSpPr/>
            <p:nvPr/>
          </p:nvSpPr>
          <p:spPr>
            <a:xfrm>
              <a:off x="7769346" y="4969511"/>
              <a:ext cx="194728" cy="167869"/>
            </a:xfrm>
            <a:prstGeom prst="triangle">
              <a:avLst/>
            </a:prstGeom>
            <a:solidFill>
              <a:srgbClr val="0000FF"/>
            </a:solidFill>
            <a:ln>
              <a:solidFill>
                <a:srgbClr val="7F7F7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6848477" y="2527405"/>
              <a:ext cx="109480" cy="1094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7797654" y="2219079"/>
              <a:ext cx="109480" cy="1094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7647392" y="2226378"/>
              <a:ext cx="109480" cy="1094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7735615" y="3056391"/>
              <a:ext cx="109480" cy="1094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7804953" y="3173170"/>
              <a:ext cx="109480" cy="1094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7412985" y="2770870"/>
              <a:ext cx="109480" cy="1094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7346253" y="2954210"/>
              <a:ext cx="109480" cy="1094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7204089" y="3008950"/>
              <a:ext cx="109480" cy="1094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7400993" y="2638789"/>
              <a:ext cx="109480" cy="1094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7555275" y="2750173"/>
              <a:ext cx="109480" cy="1094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7123375" y="2602125"/>
              <a:ext cx="109480" cy="1094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5379578" y="3764364"/>
              <a:ext cx="109480" cy="1094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5324838" y="4684866"/>
              <a:ext cx="109480" cy="1094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6054573" y="4630126"/>
              <a:ext cx="109480" cy="1094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5231721" y="4775227"/>
              <a:ext cx="109480" cy="1094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5953164" y="4754639"/>
              <a:ext cx="109480" cy="1094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5773034" y="4344607"/>
              <a:ext cx="109480" cy="1094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5905122" y="4387527"/>
              <a:ext cx="109480" cy="1094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5953164" y="3998785"/>
              <a:ext cx="109480" cy="1094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6030512" y="4123897"/>
              <a:ext cx="109480" cy="1094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703696" y="4214972"/>
              <a:ext cx="109480" cy="1094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6077181" y="4253372"/>
              <a:ext cx="109480" cy="1094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6029740" y="4370151"/>
              <a:ext cx="109480" cy="1094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5770809" y="3992363"/>
              <a:ext cx="109480" cy="1094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7557438" y="5063522"/>
              <a:ext cx="109480" cy="1094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7769346" y="5582601"/>
              <a:ext cx="109480" cy="1094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8426276" y="4960469"/>
              <a:ext cx="109480" cy="1094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7899835" y="5187602"/>
              <a:ext cx="109480" cy="1094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7735615" y="5216798"/>
              <a:ext cx="109480" cy="1094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7845095" y="4775227"/>
              <a:ext cx="109480" cy="1094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7647392" y="4860031"/>
              <a:ext cx="109480" cy="1094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7858204" y="5473121"/>
              <a:ext cx="109480" cy="1094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8030338" y="5031716"/>
              <a:ext cx="109480" cy="1094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640240" y="6427140"/>
            <a:ext cx="4441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595959"/>
                </a:solidFill>
                <a:latin typeface="Arial"/>
                <a:cs typeface="Arial"/>
              </a:rPr>
              <a:t>Victor </a:t>
            </a:r>
            <a:r>
              <a:rPr lang="en-US" sz="2000" b="1" dirty="0" err="1" smtClean="0">
                <a:solidFill>
                  <a:srgbClr val="595959"/>
                </a:solidFill>
                <a:latin typeface="Arial"/>
                <a:cs typeface="Arial"/>
              </a:rPr>
              <a:t>DeGruttola</a:t>
            </a:r>
            <a:r>
              <a:rPr lang="en-US" sz="2000" b="1" dirty="0" smtClean="0">
                <a:solidFill>
                  <a:srgbClr val="595959"/>
                </a:solidFill>
                <a:latin typeface="Arial"/>
                <a:cs typeface="Arial"/>
              </a:rPr>
              <a:t> and JP </a:t>
            </a:r>
            <a:r>
              <a:rPr lang="en-US" sz="2000" b="1" dirty="0" err="1" smtClean="0">
                <a:solidFill>
                  <a:srgbClr val="595959"/>
                </a:solidFill>
                <a:latin typeface="Arial"/>
                <a:cs typeface="Arial"/>
              </a:rPr>
              <a:t>Onnela</a:t>
            </a:r>
            <a:endParaRPr lang="en-US" sz="2000" b="1" dirty="0">
              <a:solidFill>
                <a:srgbClr val="595959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24640" y="423360"/>
            <a:ext cx="803033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1"/>
                </a:solidFill>
                <a:latin typeface="Arial"/>
                <a:cs typeface="Arial"/>
              </a:rPr>
              <a:t>HIV Infection: # of People Infected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02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120" y="1910440"/>
            <a:ext cx="3761738" cy="3912208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6" name="Isosceles Triangle 45"/>
          <p:cNvSpPr/>
          <p:nvPr/>
        </p:nvSpPr>
        <p:spPr>
          <a:xfrm>
            <a:off x="1355165" y="4101843"/>
            <a:ext cx="194728" cy="167869"/>
          </a:xfrm>
          <a:prstGeom prst="triangle">
            <a:avLst/>
          </a:prstGeom>
          <a:solidFill>
            <a:srgbClr val="0000FF"/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Isosceles Triangle 46"/>
          <p:cNvSpPr/>
          <p:nvPr/>
        </p:nvSpPr>
        <p:spPr>
          <a:xfrm>
            <a:off x="2719222" y="2721525"/>
            <a:ext cx="194728" cy="167869"/>
          </a:xfrm>
          <a:prstGeom prst="triangle">
            <a:avLst/>
          </a:prstGeom>
          <a:solidFill>
            <a:srgbClr val="0000FF"/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Isosceles Triangle 47"/>
          <p:cNvSpPr/>
          <p:nvPr/>
        </p:nvSpPr>
        <p:spPr>
          <a:xfrm>
            <a:off x="3310454" y="4969511"/>
            <a:ext cx="194728" cy="167869"/>
          </a:xfrm>
          <a:prstGeom prst="triangle">
            <a:avLst/>
          </a:prstGeom>
          <a:solidFill>
            <a:srgbClr val="0000FF"/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937054" y="3757065"/>
            <a:ext cx="109480" cy="109480"/>
          </a:xfrm>
          <a:prstGeom prst="ellipse">
            <a:avLst/>
          </a:prstGeom>
          <a:solidFill>
            <a:srgbClr val="0000FF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882314" y="4684866"/>
            <a:ext cx="109480" cy="109480"/>
          </a:xfrm>
          <a:prstGeom prst="ellipse">
            <a:avLst/>
          </a:prstGeom>
          <a:solidFill>
            <a:srgbClr val="0000FF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1608568" y="4630126"/>
            <a:ext cx="109480" cy="109480"/>
          </a:xfrm>
          <a:prstGeom prst="ellipse">
            <a:avLst/>
          </a:prstGeom>
          <a:solidFill>
            <a:srgbClr val="0000FF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3346949" y="2911290"/>
            <a:ext cx="109480" cy="109480"/>
          </a:xfrm>
          <a:prstGeom prst="ellipse">
            <a:avLst/>
          </a:prstGeom>
          <a:solidFill>
            <a:srgbClr val="0000FF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2374985" y="2508123"/>
            <a:ext cx="109480" cy="109480"/>
          </a:xfrm>
          <a:prstGeom prst="ellipse">
            <a:avLst/>
          </a:prstGeom>
          <a:solidFill>
            <a:srgbClr val="0000FF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3255714" y="5465822"/>
            <a:ext cx="109480" cy="109480"/>
          </a:xfrm>
          <a:prstGeom prst="ellipse">
            <a:avLst/>
          </a:prstGeom>
          <a:solidFill>
            <a:srgbClr val="0000FF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3951600" y="4960469"/>
            <a:ext cx="109480" cy="109480"/>
          </a:xfrm>
          <a:prstGeom prst="ellipse">
            <a:avLst/>
          </a:prstGeom>
          <a:solidFill>
            <a:srgbClr val="0000FF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3339650" y="2219079"/>
            <a:ext cx="109480" cy="109480"/>
          </a:xfrm>
          <a:prstGeom prst="ellipse">
            <a:avLst/>
          </a:prstGeom>
          <a:solidFill>
            <a:srgbClr val="0000FF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1" y="1076353"/>
            <a:ext cx="5472753" cy="63563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459573"/>
            <a:ext cx="5594308" cy="608741"/>
          </a:xfrm>
          <a:prstGeom prst="rect">
            <a:avLst/>
          </a:prstGeom>
          <a:solidFill>
            <a:srgbClr val="15716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" y="421983"/>
            <a:ext cx="8205027" cy="646331"/>
          </a:xfrm>
          <a:prstGeom prst="rect">
            <a:avLst/>
          </a:prstGeom>
          <a:solidFill>
            <a:srgbClr val="1C79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/>
                <a:cs typeface="Arial"/>
              </a:rPr>
              <a:t>HIV </a:t>
            </a:r>
            <a:r>
              <a:rPr lang="en-US" sz="3600" b="1" dirty="0">
                <a:solidFill>
                  <a:schemeClr val="bg1"/>
                </a:solidFill>
                <a:latin typeface="Arial"/>
                <a:cs typeface="Arial"/>
              </a:rPr>
              <a:t>Infection: # of People Infected  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1" y="1110166"/>
            <a:ext cx="5426847" cy="6018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SzPct val="110000"/>
              <a:buNone/>
            </a:pPr>
            <a:r>
              <a:rPr lang="en-US" sz="2800" b="1" dirty="0" smtClean="0">
                <a:latin typeface="Arial"/>
                <a:cs typeface="Arial"/>
              </a:rPr>
              <a:t>Network Based Intervention</a:t>
            </a:r>
            <a:endParaRPr lang="en-US" sz="2800" b="1" dirty="0">
              <a:latin typeface="Arial"/>
              <a:cs typeface="Arial"/>
            </a:endParaRPr>
          </a:p>
        </p:txBody>
      </p:sp>
      <p:sp>
        <p:nvSpPr>
          <p:cNvPr id="16" name="Content Placeholder 4"/>
          <p:cNvSpPr txBox="1">
            <a:spLocks/>
          </p:cNvSpPr>
          <p:nvPr/>
        </p:nvSpPr>
        <p:spPr>
          <a:xfrm>
            <a:off x="211674" y="6052252"/>
            <a:ext cx="4226631" cy="5545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Tx/>
              <a:buSzPct val="110000"/>
              <a:buNone/>
            </a:pPr>
            <a:r>
              <a:rPr lang="en-US" sz="2400" b="1" dirty="0" smtClean="0">
                <a:latin typeface="Arial"/>
                <a:cs typeface="Arial"/>
              </a:rPr>
              <a:t>Before</a:t>
            </a:r>
            <a:endParaRPr lang="en-US" sz="2400" b="1" dirty="0">
              <a:latin typeface="Arial"/>
              <a:cs typeface="Arial"/>
            </a:endParaRPr>
          </a:p>
          <a:p>
            <a:pPr marL="0" indent="0">
              <a:spcBef>
                <a:spcPts val="3200"/>
              </a:spcBef>
              <a:spcAft>
                <a:spcPts val="1200"/>
              </a:spcAft>
              <a:buClrTx/>
              <a:buSzPct val="110000"/>
              <a:buNone/>
            </a:pPr>
            <a:endParaRPr lang="en-US" sz="2800" b="1" dirty="0">
              <a:latin typeface="Arial"/>
              <a:cs typeface="Arial"/>
            </a:endParaRPr>
          </a:p>
        </p:txBody>
      </p:sp>
      <p:sp>
        <p:nvSpPr>
          <p:cNvPr id="12" name="Content Placeholder 4"/>
          <p:cNvSpPr txBox="1">
            <a:spLocks/>
          </p:cNvSpPr>
          <p:nvPr/>
        </p:nvSpPr>
        <p:spPr>
          <a:xfrm>
            <a:off x="4758157" y="6052252"/>
            <a:ext cx="4226631" cy="5545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Tx/>
              <a:buSzPct val="110000"/>
              <a:buNone/>
            </a:pPr>
            <a:r>
              <a:rPr lang="en-US" sz="2400" b="1" dirty="0" smtClean="0">
                <a:latin typeface="Arial"/>
                <a:cs typeface="Arial"/>
              </a:rPr>
              <a:t>After</a:t>
            </a:r>
            <a:endParaRPr lang="en-US" sz="2400" b="1" dirty="0">
              <a:latin typeface="Arial"/>
              <a:cs typeface="Arial"/>
            </a:endParaRPr>
          </a:p>
          <a:p>
            <a:pPr marL="0" indent="0">
              <a:spcBef>
                <a:spcPts val="3200"/>
              </a:spcBef>
              <a:spcAft>
                <a:spcPts val="1200"/>
              </a:spcAft>
              <a:buClrTx/>
              <a:buSzPct val="110000"/>
              <a:buNone/>
            </a:pPr>
            <a:endParaRPr lang="en-US" sz="2800" b="1" dirty="0"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88390" y="3417678"/>
            <a:ext cx="676063" cy="8977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155793" y="4918720"/>
            <a:ext cx="506390" cy="317055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2569520" y="2667219"/>
            <a:ext cx="506390" cy="317055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1202973" y="4040240"/>
            <a:ext cx="506390" cy="317055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919673" y="1963592"/>
            <a:ext cx="3761738" cy="3912208"/>
            <a:chOff x="4919673" y="1963592"/>
            <a:chExt cx="3761738" cy="391220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19673" y="1963592"/>
              <a:ext cx="3761738" cy="3912208"/>
            </a:xfrm>
            <a:prstGeom prst="rect">
              <a:avLst/>
            </a:prstGeom>
            <a:ln>
              <a:solidFill>
                <a:srgbClr val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6" name="Isosceles Triangle 35"/>
            <p:cNvSpPr/>
            <p:nvPr/>
          </p:nvSpPr>
          <p:spPr>
            <a:xfrm>
              <a:off x="5813176" y="4108265"/>
              <a:ext cx="194728" cy="167869"/>
            </a:xfrm>
            <a:prstGeom prst="triangle">
              <a:avLst/>
            </a:prstGeom>
            <a:solidFill>
              <a:srgbClr val="0000FF"/>
            </a:solidFill>
            <a:ln>
              <a:solidFill>
                <a:srgbClr val="7F7F7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Isosceles Triangle 36"/>
            <p:cNvSpPr/>
            <p:nvPr/>
          </p:nvSpPr>
          <p:spPr>
            <a:xfrm>
              <a:off x="7170816" y="2727947"/>
              <a:ext cx="194728" cy="167869"/>
            </a:xfrm>
            <a:prstGeom prst="triangle">
              <a:avLst/>
            </a:prstGeom>
            <a:solidFill>
              <a:srgbClr val="0000FF"/>
            </a:solidFill>
            <a:ln>
              <a:solidFill>
                <a:srgbClr val="7F7F7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Isosceles Triangle 37"/>
            <p:cNvSpPr/>
            <p:nvPr/>
          </p:nvSpPr>
          <p:spPr>
            <a:xfrm>
              <a:off x="7769346" y="4969511"/>
              <a:ext cx="194728" cy="167869"/>
            </a:xfrm>
            <a:prstGeom prst="triangle">
              <a:avLst/>
            </a:prstGeom>
            <a:solidFill>
              <a:srgbClr val="0000FF"/>
            </a:solidFill>
            <a:ln>
              <a:solidFill>
                <a:srgbClr val="7F7F7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866997" y="3371979"/>
              <a:ext cx="676063" cy="8977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6852130" y="2516293"/>
              <a:ext cx="109480" cy="1094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7804958" y="2914936"/>
              <a:ext cx="109480" cy="1094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7914438" y="3024416"/>
              <a:ext cx="109480" cy="1094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7488975" y="2171638"/>
              <a:ext cx="109480" cy="1094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7765106" y="5582601"/>
              <a:ext cx="109480" cy="1094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8406552" y="4967768"/>
              <a:ext cx="109480" cy="1094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6056819" y="4630126"/>
              <a:ext cx="109480" cy="1094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5340621" y="4684866"/>
              <a:ext cx="109480" cy="1094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5383541" y="3757065"/>
              <a:ext cx="109480" cy="1094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5372108" y="3602922"/>
              <a:ext cx="109480" cy="1094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5231141" y="4611305"/>
              <a:ext cx="109480" cy="1094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7629191" y="5349043"/>
              <a:ext cx="109480" cy="1094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8530630" y="5077248"/>
              <a:ext cx="109480" cy="10948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231141" y="6514208"/>
            <a:ext cx="3753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Victor </a:t>
            </a:r>
            <a:r>
              <a:rPr lang="en-US" sz="2000" b="1" dirty="0" err="1" smtClean="0">
                <a:solidFill>
                  <a:srgbClr val="0070C0"/>
                </a:solidFill>
              </a:rPr>
              <a:t>DeGruttola</a:t>
            </a:r>
            <a:r>
              <a:rPr lang="en-US" sz="2000" b="1" dirty="0" smtClean="0">
                <a:solidFill>
                  <a:srgbClr val="0070C0"/>
                </a:solidFill>
              </a:rPr>
              <a:t> and JP </a:t>
            </a:r>
            <a:r>
              <a:rPr lang="en-US" sz="2000" b="1" dirty="0" err="1" smtClean="0">
                <a:solidFill>
                  <a:srgbClr val="0070C0"/>
                </a:solidFill>
              </a:rPr>
              <a:t>Onnela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4119" y="2617603"/>
            <a:ext cx="8237291" cy="107721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</a:rPr>
              <a:t>Biotatisticans</a:t>
            </a:r>
            <a:r>
              <a:rPr lang="en-US" sz="3200" b="1" dirty="0" smtClean="0">
                <a:solidFill>
                  <a:schemeClr val="bg1"/>
                </a:solidFill>
              </a:rPr>
              <a:t> + Computer Scientists  </a:t>
            </a:r>
          </a:p>
          <a:p>
            <a:r>
              <a:rPr lang="en-US" sz="3200" b="1" dirty="0" smtClean="0">
                <a:solidFill>
                  <a:schemeClr val="bg1"/>
                </a:solidFill>
              </a:rPr>
              <a:t>= Powerful Innovative Ideas</a:t>
            </a:r>
          </a:p>
        </p:txBody>
      </p:sp>
    </p:spTree>
    <p:extLst>
      <p:ext uri="{BB962C8B-B14F-4D97-AF65-F5344CB8AC3E}">
        <p14:creationId xmlns:p14="http://schemas.microsoft.com/office/powerpoint/2010/main" val="380986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4"/>
          <p:cNvSpPr txBox="1">
            <a:spLocks/>
          </p:cNvSpPr>
          <p:nvPr/>
        </p:nvSpPr>
        <p:spPr>
          <a:xfrm>
            <a:off x="270068" y="1759012"/>
            <a:ext cx="8873932" cy="47782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90000"/>
              </a:lnSpc>
              <a:buClrTx/>
              <a:buSzPct val="110000"/>
              <a:buFont typeface="Arial"/>
              <a:buChar char="•"/>
            </a:pPr>
            <a:r>
              <a:rPr lang="en-US" sz="2800" b="1" dirty="0" smtClean="0">
                <a:latin typeface="Arial"/>
                <a:cs typeface="Arial"/>
              </a:rPr>
              <a:t>How to design network-based studies?</a:t>
            </a:r>
          </a:p>
          <a:p>
            <a:pPr lvl="2">
              <a:lnSpc>
                <a:spcPct val="90000"/>
              </a:lnSpc>
              <a:spcAft>
                <a:spcPts val="1200"/>
              </a:spcAft>
              <a:buClrTx/>
              <a:buSzPct val="110000"/>
              <a:buFont typeface="Arial"/>
              <a:buChar char="•"/>
            </a:pPr>
            <a:r>
              <a:rPr lang="en-US" sz="2600" b="1" dirty="0" smtClean="0">
                <a:latin typeface="Arial"/>
                <a:cs typeface="Arial"/>
              </a:rPr>
              <a:t>Random sampling is not effective</a:t>
            </a:r>
          </a:p>
          <a:p>
            <a:pPr lvl="2">
              <a:lnSpc>
                <a:spcPct val="90000"/>
              </a:lnSpc>
              <a:buClrTx/>
              <a:buSzPct val="110000"/>
              <a:buFont typeface="Arial"/>
              <a:buChar char="•"/>
            </a:pPr>
            <a:r>
              <a:rPr lang="en-US" sz="2600" b="1" dirty="0" smtClean="0">
                <a:latin typeface="Arial"/>
                <a:cs typeface="Arial"/>
              </a:rPr>
              <a:t>Biased sampling</a:t>
            </a:r>
          </a:p>
          <a:p>
            <a:pPr marL="685800" lvl="2" indent="0">
              <a:lnSpc>
                <a:spcPct val="90000"/>
              </a:lnSpc>
              <a:buClrTx/>
              <a:buSzPct val="110000"/>
              <a:buNone/>
            </a:pPr>
            <a:endParaRPr lang="en-US" sz="2600" b="1" dirty="0" smtClean="0">
              <a:latin typeface="Arial"/>
              <a:cs typeface="Arial"/>
            </a:endParaRPr>
          </a:p>
          <a:p>
            <a:pPr lvl="1">
              <a:lnSpc>
                <a:spcPct val="90000"/>
              </a:lnSpc>
              <a:buClrTx/>
              <a:buSzPct val="110000"/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Arial"/>
                <a:cs typeface="Arial"/>
              </a:rPr>
              <a:t>Causal inference for network-based </a:t>
            </a:r>
            <a:r>
              <a:rPr lang="en-US" sz="2800" b="1" dirty="0">
                <a:latin typeface="Arial"/>
                <a:cs typeface="Arial"/>
              </a:rPr>
              <a:t>s</a:t>
            </a:r>
            <a:r>
              <a:rPr lang="en-US" sz="2800" b="1" dirty="0" smtClean="0">
                <a:latin typeface="Arial"/>
                <a:cs typeface="Arial"/>
              </a:rPr>
              <a:t>tudies</a:t>
            </a:r>
          </a:p>
          <a:p>
            <a:pPr lvl="2">
              <a:lnSpc>
                <a:spcPct val="90000"/>
              </a:lnSpc>
              <a:buClrTx/>
              <a:buSzPct val="110000"/>
              <a:buFont typeface="Arial" panose="020B0604020202020204" pitchFamily="34" charset="0"/>
              <a:buChar char="•"/>
            </a:pPr>
            <a:r>
              <a:rPr lang="en-US" sz="2600" b="1" dirty="0">
                <a:latin typeface="Arial"/>
                <a:cs typeface="Arial"/>
              </a:rPr>
              <a:t> </a:t>
            </a:r>
            <a:r>
              <a:rPr lang="en-US" sz="2600" b="1" dirty="0" smtClean="0">
                <a:latin typeface="Arial"/>
                <a:cs typeface="Arial"/>
              </a:rPr>
              <a:t>The Stable </a:t>
            </a:r>
            <a:r>
              <a:rPr lang="en-US" sz="2600" b="1" dirty="0">
                <a:latin typeface="Arial"/>
                <a:cs typeface="Arial"/>
              </a:rPr>
              <a:t>Unit Treatment </a:t>
            </a:r>
            <a:r>
              <a:rPr lang="en-US" sz="2600" b="1" dirty="0" smtClean="0">
                <a:latin typeface="Arial"/>
                <a:cs typeface="Arial"/>
              </a:rPr>
              <a:t>Value Assumption </a:t>
            </a:r>
            <a:r>
              <a:rPr lang="en-US" sz="2600" b="1" dirty="0">
                <a:latin typeface="Arial"/>
                <a:cs typeface="Arial"/>
              </a:rPr>
              <a:t>(SUTVA</a:t>
            </a:r>
            <a:r>
              <a:rPr lang="en-US" sz="2600" b="1" dirty="0" smtClean="0">
                <a:latin typeface="Arial"/>
                <a:cs typeface="Arial"/>
              </a:rPr>
              <a:t>)  (subjects are independent) is violated.</a:t>
            </a:r>
          </a:p>
          <a:p>
            <a:pPr lvl="2">
              <a:lnSpc>
                <a:spcPct val="90000"/>
              </a:lnSpc>
              <a:spcBef>
                <a:spcPts val="1800"/>
              </a:spcBef>
              <a:buClrTx/>
              <a:buSzPct val="110000"/>
              <a:buFont typeface="Arial" panose="020B0604020202020204" pitchFamily="34" charset="0"/>
              <a:buChar char="•"/>
            </a:pPr>
            <a:r>
              <a:rPr lang="en-US" sz="2600" b="1" dirty="0">
                <a:latin typeface="Arial"/>
                <a:cs typeface="Arial"/>
              </a:rPr>
              <a:t> </a:t>
            </a:r>
            <a:r>
              <a:rPr lang="en-US" sz="2600" b="1" dirty="0" smtClean="0">
                <a:latin typeface="Arial"/>
                <a:cs typeface="Arial"/>
              </a:rPr>
              <a:t>Need causal </a:t>
            </a:r>
            <a:r>
              <a:rPr lang="en-US" sz="2600" b="1" dirty="0">
                <a:latin typeface="Arial"/>
                <a:cs typeface="Arial"/>
              </a:rPr>
              <a:t>inference in the presence of interference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278285"/>
            <a:ext cx="9144000" cy="1018252"/>
          </a:xfrm>
          <a:prstGeom prst="rect">
            <a:avLst/>
          </a:prstGeom>
          <a:solidFill>
            <a:srgbClr val="15716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0" y="278285"/>
            <a:ext cx="94169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/>
                <a:cs typeface="Arial"/>
              </a:rPr>
              <a:t>Statistical Challenges in Network-Based Intervention Studies</a:t>
            </a:r>
            <a:endParaRPr lang="en-US" sz="3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423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7987"/>
            <a:ext cx="9144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0" t="17458" r="11893"/>
          <a:stretch/>
        </p:blipFill>
        <p:spPr>
          <a:xfrm>
            <a:off x="1" y="1163490"/>
            <a:ext cx="5080221" cy="533284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942465" y="1141652"/>
            <a:ext cx="6283422" cy="537651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" y="737700"/>
            <a:ext cx="822739" cy="5758633"/>
          </a:xfrm>
          <a:prstGeom prst="rect">
            <a:avLst/>
          </a:prstGeom>
          <a:solidFill>
            <a:srgbClr val="EEECE2"/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2942465" y="1302064"/>
            <a:ext cx="7266060" cy="51942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SzPct val="110000"/>
              <a:buFont typeface="Arial"/>
              <a:buChar char="•"/>
            </a:pPr>
            <a:r>
              <a:rPr lang="en-US" sz="28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Promote research on study </a:t>
            </a:r>
            <a:r>
              <a:rPr lang="en-US" sz="28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design </a:t>
            </a:r>
            <a:endParaRPr lang="en-US" sz="2800" b="1" dirty="0" smtClean="0">
              <a:solidFill>
                <a:prstClr val="black">
                  <a:lumMod val="65000"/>
                  <a:lumOff val="35000"/>
                </a:prstClr>
              </a:solidFill>
              <a:latin typeface="Arial"/>
              <a:cs typeface="Arial"/>
            </a:endParaRPr>
          </a:p>
          <a:p>
            <a:pPr>
              <a:buClrTx/>
              <a:buSzPct val="110000"/>
              <a:buFont typeface="Arial"/>
              <a:buChar char="•"/>
            </a:pPr>
            <a:r>
              <a:rPr lang="en-US" sz="28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Promote statistical inference </a:t>
            </a:r>
          </a:p>
          <a:p>
            <a:pPr lvl="1">
              <a:buClrTx/>
              <a:buSzPct val="110000"/>
              <a:buFont typeface="Arial"/>
              <a:buChar char="•"/>
            </a:pPr>
            <a:r>
              <a:rPr lang="en-US" sz="2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Motivated by cutting-edge </a:t>
            </a:r>
            <a:r>
              <a:rPr lang="en-US" sz="2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science</a:t>
            </a:r>
          </a:p>
          <a:p>
            <a:pPr lvl="1">
              <a:buClrTx/>
              <a:buSzPct val="110000"/>
              <a:buFont typeface="Arial"/>
              <a:buChar char="•"/>
            </a:pPr>
            <a:r>
              <a:rPr lang="en-US" sz="2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Integrating </a:t>
            </a:r>
            <a:r>
              <a:rPr lang="en-US" sz="2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domain </a:t>
            </a:r>
            <a:r>
              <a:rPr lang="en-US" sz="2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science</a:t>
            </a:r>
          </a:p>
          <a:p>
            <a:pPr lvl="1">
              <a:buClrTx/>
              <a:buSzPct val="110000"/>
              <a:buFont typeface="Arial"/>
              <a:buChar char="•"/>
            </a:pPr>
            <a:r>
              <a:rPr lang="en-US" sz="2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With realistic </a:t>
            </a:r>
            <a:r>
              <a:rPr lang="en-US" sz="2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assumptions</a:t>
            </a:r>
            <a:endParaRPr lang="en-US" sz="2600" b="1" dirty="0" smtClean="0">
              <a:solidFill>
                <a:prstClr val="black">
                  <a:lumMod val="65000"/>
                  <a:lumOff val="35000"/>
                </a:prstClr>
              </a:solidFill>
              <a:latin typeface="Arial"/>
              <a:cs typeface="Arial"/>
            </a:endParaRPr>
          </a:p>
          <a:p>
            <a:pPr lvl="1">
              <a:buClrTx/>
              <a:buSzPct val="110000"/>
              <a:buFont typeface="Arial"/>
              <a:buChar char="•"/>
            </a:pPr>
            <a:r>
              <a:rPr lang="en-US" sz="2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Beyond estimation </a:t>
            </a:r>
            <a:endParaRPr lang="en-US" sz="2600" b="1" dirty="0" smtClean="0">
              <a:solidFill>
                <a:prstClr val="black">
                  <a:lumMod val="65000"/>
                  <a:lumOff val="35000"/>
                </a:prstClr>
              </a:solidFill>
              <a:latin typeface="Arial"/>
              <a:cs typeface="Arial"/>
            </a:endParaRPr>
          </a:p>
          <a:p>
            <a:pPr lvl="1">
              <a:buClrTx/>
              <a:buSzPct val="110000"/>
              <a:buFont typeface="Arial"/>
              <a:buChar char="•"/>
            </a:pPr>
            <a:r>
              <a:rPr lang="en-US" sz="2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Scalable</a:t>
            </a:r>
          </a:p>
          <a:p>
            <a:pPr>
              <a:buClrTx/>
              <a:buSzPct val="110000"/>
              <a:buFont typeface="Arial"/>
              <a:buChar char="•"/>
            </a:pPr>
            <a:r>
              <a:rPr lang="en-US" sz="28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Promote collaboration between statisticians and computer scientists/</a:t>
            </a:r>
            <a:r>
              <a:rPr lang="en-US" sz="28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informaticians</a:t>
            </a:r>
            <a:r>
              <a:rPr lang="en-US" sz="28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-3" y="489956"/>
            <a:ext cx="9225890" cy="623001"/>
          </a:xfrm>
          <a:prstGeom prst="rect">
            <a:avLst/>
          </a:prstGeom>
          <a:solidFill>
            <a:srgbClr val="15716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407348"/>
            <a:ext cx="922588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prstClr val="white"/>
                </a:solidFill>
                <a:latin typeface="Arial"/>
                <a:cs typeface="Arial"/>
              </a:rPr>
              <a:t>A Few Final Words of Statistics in Big Data  </a:t>
            </a:r>
            <a:endParaRPr lang="en-US" sz="3400" b="1" dirty="0">
              <a:solidFill>
                <a:prstClr val="white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715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-16468" y="2041465"/>
            <a:ext cx="9142375" cy="81531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562039"/>
            <a:ext cx="9144000" cy="639516"/>
          </a:xfrm>
          <a:prstGeom prst="rect">
            <a:avLst/>
          </a:prstGeom>
          <a:solidFill>
            <a:srgbClr val="15716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0" y="54422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/>
                <a:cs typeface="Arial"/>
              </a:rPr>
              <a:t>Big Data: Genome</a:t>
            </a:r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Arial"/>
                <a:cs typeface="Arial"/>
              </a:rPr>
              <a:t>Exposome</a:t>
            </a:r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 and Phenome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9681" y="2041465"/>
            <a:ext cx="8912601" cy="4092560"/>
            <a:chOff x="69681" y="2041465"/>
            <a:chExt cx="8912601" cy="4092560"/>
          </a:xfrm>
        </p:grpSpPr>
        <p:sp>
          <p:nvSpPr>
            <p:cNvPr id="45" name="TextBox 44"/>
            <p:cNvSpPr txBox="1"/>
            <p:nvPr/>
          </p:nvSpPr>
          <p:spPr>
            <a:xfrm>
              <a:off x="69681" y="2041465"/>
              <a:ext cx="2769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595959"/>
                  </a:solidFill>
                  <a:latin typeface="Arial"/>
                  <a:ea typeface="Helvetica" pitchFamily="-1" charset="0"/>
                  <a:cs typeface="Arial"/>
                  <a:sym typeface="Helvetica" pitchFamily="-1" charset="0"/>
                </a:rPr>
                <a:t>Whole Genome Sequencing</a:t>
              </a: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609" y="3377175"/>
              <a:ext cx="2638126" cy="2574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9" name="Group 8"/>
            <p:cNvGrpSpPr/>
            <p:nvPr/>
          </p:nvGrpSpPr>
          <p:grpSpPr>
            <a:xfrm>
              <a:off x="3051694" y="2281095"/>
              <a:ext cx="5930588" cy="3852930"/>
              <a:chOff x="3092452" y="2233971"/>
              <a:chExt cx="5930588" cy="3852930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3179928" y="2281095"/>
                <a:ext cx="273397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rgbClr val="595959"/>
                    </a:solidFill>
                    <a:latin typeface="Arial"/>
                    <a:ea typeface="Helvetica" pitchFamily="-1" charset="0"/>
                    <a:cs typeface="Arial"/>
                    <a:sym typeface="Helvetica" pitchFamily="-1" charset="0"/>
                  </a:rPr>
                  <a:t>Smartphone Data</a:t>
                </a:r>
              </a:p>
            </p:txBody>
          </p:sp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2452" y="3377175"/>
                <a:ext cx="2924536" cy="25744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5" name="Group 4"/>
              <p:cNvGrpSpPr/>
              <p:nvPr/>
            </p:nvGrpSpPr>
            <p:grpSpPr>
              <a:xfrm>
                <a:off x="6266782" y="2233971"/>
                <a:ext cx="2756258" cy="3852930"/>
                <a:chOff x="6266782" y="2233971"/>
                <a:chExt cx="2756258" cy="3852930"/>
              </a:xfrm>
            </p:grpSpPr>
            <p:sp>
              <p:nvSpPr>
                <p:cNvPr id="2" name="TextBox 1"/>
                <p:cNvSpPr txBox="1"/>
                <p:nvPr/>
              </p:nvSpPr>
              <p:spPr>
                <a:xfrm>
                  <a:off x="6266782" y="2233971"/>
                  <a:ext cx="275625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b="1" dirty="0" smtClean="0">
                      <a:solidFill>
                        <a:schemeClr val="accent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Neuroimaging</a:t>
                  </a:r>
                  <a:endParaRPr lang="en-US" sz="24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2" name="Picture 6" descr="hg_level2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l="18750" t="16875" r="21001" b="29250"/>
                <a:stretch>
                  <a:fillRect/>
                </a:stretch>
              </p:blipFill>
              <p:spPr bwMode="auto">
                <a:xfrm>
                  <a:off x="6456663" y="3377175"/>
                  <a:ext cx="2566373" cy="27097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sp>
        <p:nvSpPr>
          <p:cNvPr id="20" name="Oval 19"/>
          <p:cNvSpPr/>
          <p:nvPr/>
        </p:nvSpPr>
        <p:spPr>
          <a:xfrm rot="5400000">
            <a:off x="5073169" y="2719707"/>
            <a:ext cx="5125937" cy="3043882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68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7987"/>
            <a:ext cx="9144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0" t="17458" r="11893"/>
          <a:stretch/>
        </p:blipFill>
        <p:spPr>
          <a:xfrm>
            <a:off x="233950" y="1130661"/>
            <a:ext cx="5080221" cy="572733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29065" y="1118065"/>
            <a:ext cx="5996819" cy="573993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" y="1118064"/>
            <a:ext cx="685799" cy="5739935"/>
          </a:xfrm>
          <a:prstGeom prst="rect">
            <a:avLst/>
          </a:prstGeom>
          <a:solidFill>
            <a:srgbClr val="EEECE2"/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2774060" y="1288012"/>
            <a:ext cx="6451827" cy="54126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Tx/>
              <a:buSzPct val="110000"/>
              <a:buFont typeface="Arial"/>
              <a:buChar char="•"/>
            </a:pPr>
            <a:r>
              <a:rPr lang="en-US" sz="2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Cloud </a:t>
            </a:r>
            <a:r>
              <a:rPr lang="en-US" sz="2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computing (</a:t>
            </a:r>
            <a:r>
              <a:rPr lang="en-US" sz="26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e.g</a:t>
            </a:r>
            <a:r>
              <a:rPr lang="en-US" sz="2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 S10 grants for Big </a:t>
            </a:r>
            <a:r>
              <a:rPr lang="en-US" sz="2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Data?). </a:t>
            </a:r>
            <a:endParaRPr lang="en-US" sz="2600" b="1" dirty="0" smtClean="0">
              <a:solidFill>
                <a:prstClr val="black">
                  <a:lumMod val="65000"/>
                  <a:lumOff val="35000"/>
                </a:prstClr>
              </a:solidFill>
              <a:latin typeface="Arial"/>
              <a:cs typeface="Arial"/>
            </a:endParaRPr>
          </a:p>
          <a:p>
            <a:pPr marL="349250" lvl="1" indent="0">
              <a:buClrTx/>
              <a:buSzPct val="110000"/>
              <a:buNone/>
            </a:pPr>
            <a:endParaRPr lang="en-US" sz="2600" b="1" dirty="0" smtClean="0">
              <a:solidFill>
                <a:prstClr val="black">
                  <a:lumMod val="65000"/>
                  <a:lumOff val="35000"/>
                </a:prstClr>
              </a:solidFill>
              <a:latin typeface="Arial"/>
              <a:cs typeface="Arial"/>
            </a:endParaRPr>
          </a:p>
          <a:p>
            <a:pPr lvl="1">
              <a:buClrTx/>
              <a:buSzPct val="110000"/>
              <a:buFont typeface="Arial"/>
              <a:buChar char="•"/>
            </a:pPr>
            <a:r>
              <a:rPr lang="en-US" sz="2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R</a:t>
            </a:r>
            <a:r>
              <a:rPr lang="en-US" sz="2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esource sharing:</a:t>
            </a:r>
          </a:p>
          <a:p>
            <a:pPr lvl="2">
              <a:spcAft>
                <a:spcPts val="1800"/>
              </a:spcAft>
              <a:buClrTx/>
              <a:buSzPct val="110000"/>
              <a:buFont typeface="Arial"/>
              <a:buChar char="•"/>
            </a:pPr>
            <a:r>
              <a:rPr lang="en-US" sz="2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Promote and support scalable statistical software development</a:t>
            </a:r>
          </a:p>
          <a:p>
            <a:pPr lvl="2">
              <a:buClrTx/>
              <a:buSzPct val="110000"/>
              <a:buFont typeface="Arial"/>
              <a:buChar char="•"/>
            </a:pPr>
            <a:r>
              <a:rPr lang="en-US" sz="2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Develop </a:t>
            </a:r>
            <a:r>
              <a:rPr lang="en-US" sz="2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e</a:t>
            </a:r>
            <a:r>
              <a:rPr lang="en-US" sz="2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fficient </a:t>
            </a:r>
            <a:r>
              <a:rPr lang="en-US" sz="2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d</a:t>
            </a:r>
            <a:r>
              <a:rPr lang="en-US" sz="2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ata sharing and storage </a:t>
            </a:r>
            <a:r>
              <a:rPr lang="en-US" sz="2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strategies</a:t>
            </a:r>
          </a:p>
          <a:p>
            <a:pPr marL="685800" lvl="2" indent="0">
              <a:buClrTx/>
              <a:buSzPct val="110000"/>
              <a:buNone/>
            </a:pPr>
            <a:endParaRPr lang="en-US" sz="2600" b="1" dirty="0" smtClean="0">
              <a:solidFill>
                <a:prstClr val="black">
                  <a:lumMod val="65000"/>
                  <a:lumOff val="35000"/>
                </a:prstClr>
              </a:solidFill>
              <a:latin typeface="Arial"/>
              <a:cs typeface="Arial"/>
            </a:endParaRPr>
          </a:p>
          <a:p>
            <a:pPr lvl="2">
              <a:buClrTx/>
              <a:buSzPct val="110000"/>
              <a:buFont typeface="Arial"/>
              <a:buChar char="•"/>
            </a:pPr>
            <a:r>
              <a:rPr lang="en-US" sz="2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Promote data sharing beyond genetic data (</a:t>
            </a:r>
            <a:r>
              <a:rPr lang="en-US" sz="2600" b="1" dirty="0" err="1" smtClean="0">
                <a:solidFill>
                  <a:srgbClr val="C00000"/>
                </a:solidFill>
                <a:latin typeface="Arial"/>
                <a:cs typeface="Arial"/>
              </a:rPr>
              <a:t>dbGAP</a:t>
            </a:r>
            <a:r>
              <a:rPr lang="en-US" sz="26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and NIH Data Common)</a:t>
            </a:r>
            <a:endParaRPr lang="en-US" sz="2600" b="1" dirty="0">
              <a:solidFill>
                <a:prstClr val="black">
                  <a:lumMod val="65000"/>
                  <a:lumOff val="35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178455"/>
            <a:ext cx="9225890" cy="623001"/>
          </a:xfrm>
          <a:prstGeom prst="rect">
            <a:avLst/>
          </a:prstGeom>
          <a:solidFill>
            <a:srgbClr val="15716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" y="247458"/>
            <a:ext cx="92258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prstClr val="white"/>
                </a:solidFill>
                <a:latin typeface="Arial"/>
                <a:cs typeface="Arial"/>
              </a:rPr>
              <a:t>Data Science Research Computing Infrastructure</a:t>
            </a:r>
            <a:endParaRPr lang="en-US" sz="3000" b="1" dirty="0">
              <a:solidFill>
                <a:prstClr val="white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058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2" y="308714"/>
            <a:ext cx="9144001" cy="608741"/>
          </a:xfrm>
          <a:prstGeom prst="rect">
            <a:avLst/>
          </a:prstGeom>
          <a:solidFill>
            <a:srgbClr val="15716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-10798" y="28084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/>
                <a:cs typeface="Arial"/>
              </a:rPr>
              <a:t>Traditional Computing Cluster</a:t>
            </a:r>
            <a:endParaRPr lang="en-US" sz="3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392275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583" y="2389670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365" y="2391916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0952" y="2392275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7618" y="2392275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2392275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984087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583" y="2988781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365" y="2983728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0952" y="2991386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7618" y="2991386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2991386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4156780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583" y="4154175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365" y="4156421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4252" y="4167003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918" y="4167003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300" y="4167003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158" y="4752412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941" y="4749807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8723" y="4752053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6610" y="4762635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3276" y="4762635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658" y="4762635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4" name="Group 33"/>
          <p:cNvGrpSpPr>
            <a:grpSpLocks noChangeAspect="1"/>
          </p:cNvGrpSpPr>
          <p:nvPr/>
        </p:nvGrpSpPr>
        <p:grpSpPr>
          <a:xfrm>
            <a:off x="1341610" y="1109136"/>
            <a:ext cx="403879" cy="914400"/>
            <a:chOff x="3284046" y="3789882"/>
            <a:chExt cx="1314614" cy="2976347"/>
          </a:xfrm>
        </p:grpSpPr>
        <p:sp>
          <p:nvSpPr>
            <p:cNvPr id="35" name="Oval 34"/>
            <p:cNvSpPr/>
            <p:nvPr/>
          </p:nvSpPr>
          <p:spPr>
            <a:xfrm>
              <a:off x="3492403" y="3789882"/>
              <a:ext cx="914400" cy="914400"/>
            </a:xfrm>
            <a:prstGeom prst="ellips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cxnSp>
          <p:nvCxnSpPr>
            <p:cNvPr id="36" name="Straight Connector 35"/>
            <p:cNvCxnSpPr>
              <a:stCxn id="35" idx="4"/>
            </p:cNvCxnSpPr>
            <p:nvPr/>
          </p:nvCxnSpPr>
          <p:spPr>
            <a:xfrm flipH="1">
              <a:off x="3948799" y="4704282"/>
              <a:ext cx="804" cy="128809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3373344" y="5992379"/>
              <a:ext cx="575455" cy="77385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948799" y="5992379"/>
              <a:ext cx="575455" cy="77385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3284046" y="5159002"/>
              <a:ext cx="1314614" cy="992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>
            <a:grpSpLocks noChangeAspect="1"/>
          </p:cNvGrpSpPr>
          <p:nvPr/>
        </p:nvGrpSpPr>
        <p:grpSpPr>
          <a:xfrm>
            <a:off x="1391510" y="5780089"/>
            <a:ext cx="403879" cy="914400"/>
            <a:chOff x="3284046" y="3789882"/>
            <a:chExt cx="1314614" cy="2976347"/>
          </a:xfrm>
          <a:solidFill>
            <a:srgbClr val="FF0000"/>
          </a:solidFill>
        </p:grpSpPr>
        <p:sp>
          <p:nvSpPr>
            <p:cNvPr id="41" name="Oval 40"/>
            <p:cNvSpPr/>
            <p:nvPr/>
          </p:nvSpPr>
          <p:spPr>
            <a:xfrm>
              <a:off x="3492403" y="3789882"/>
              <a:ext cx="914399" cy="914400"/>
            </a:xfrm>
            <a:prstGeom prst="ellipse">
              <a:avLst/>
            </a:prstGeom>
            <a:solidFill>
              <a:srgbClr val="E86447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cxnSp>
          <p:nvCxnSpPr>
            <p:cNvPr id="42" name="Straight Connector 41"/>
            <p:cNvCxnSpPr>
              <a:stCxn id="41" idx="4"/>
            </p:cNvCxnSpPr>
            <p:nvPr/>
          </p:nvCxnSpPr>
          <p:spPr>
            <a:xfrm flipH="1">
              <a:off x="3948799" y="4704282"/>
              <a:ext cx="804" cy="1288097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3373344" y="5992379"/>
              <a:ext cx="575455" cy="773850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3948799" y="5992379"/>
              <a:ext cx="575455" cy="773850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3284046" y="5159002"/>
              <a:ext cx="1314614" cy="9921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>
            <a:grpSpLocks noChangeAspect="1"/>
          </p:cNvGrpSpPr>
          <p:nvPr/>
        </p:nvGrpSpPr>
        <p:grpSpPr>
          <a:xfrm>
            <a:off x="7443124" y="1162707"/>
            <a:ext cx="403879" cy="914400"/>
            <a:chOff x="3284046" y="3789882"/>
            <a:chExt cx="1314614" cy="2976347"/>
          </a:xfrm>
          <a:solidFill>
            <a:srgbClr val="AFA5F9"/>
          </a:solidFill>
        </p:grpSpPr>
        <p:sp>
          <p:nvSpPr>
            <p:cNvPr id="47" name="Oval 46"/>
            <p:cNvSpPr/>
            <p:nvPr/>
          </p:nvSpPr>
          <p:spPr>
            <a:xfrm>
              <a:off x="3492403" y="3789882"/>
              <a:ext cx="914400" cy="9144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cxnSp>
          <p:nvCxnSpPr>
            <p:cNvPr id="48" name="Straight Connector 47"/>
            <p:cNvCxnSpPr>
              <a:stCxn id="47" idx="4"/>
            </p:cNvCxnSpPr>
            <p:nvPr/>
          </p:nvCxnSpPr>
          <p:spPr>
            <a:xfrm flipH="1">
              <a:off x="3948799" y="4704282"/>
              <a:ext cx="804" cy="1288097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3373344" y="5992379"/>
              <a:ext cx="575455" cy="773850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3948799" y="5992379"/>
              <a:ext cx="575455" cy="773850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3284046" y="5159002"/>
              <a:ext cx="1314614" cy="9921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>
            <a:grpSpLocks noChangeAspect="1"/>
          </p:cNvGrpSpPr>
          <p:nvPr/>
        </p:nvGrpSpPr>
        <p:grpSpPr>
          <a:xfrm>
            <a:off x="7287513" y="5752040"/>
            <a:ext cx="403879" cy="914400"/>
            <a:chOff x="3284046" y="3789882"/>
            <a:chExt cx="1314614" cy="2976347"/>
          </a:xfrm>
          <a:solidFill>
            <a:srgbClr val="FFFF00"/>
          </a:solidFill>
        </p:grpSpPr>
        <p:sp>
          <p:nvSpPr>
            <p:cNvPr id="53" name="Oval 52"/>
            <p:cNvSpPr/>
            <p:nvPr/>
          </p:nvSpPr>
          <p:spPr>
            <a:xfrm>
              <a:off x="3492403" y="3789882"/>
              <a:ext cx="914400" cy="914400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cxnSp>
          <p:nvCxnSpPr>
            <p:cNvPr id="54" name="Straight Connector 53"/>
            <p:cNvCxnSpPr>
              <a:stCxn id="53" idx="4"/>
            </p:cNvCxnSpPr>
            <p:nvPr/>
          </p:nvCxnSpPr>
          <p:spPr>
            <a:xfrm flipH="1">
              <a:off x="3948799" y="4704282"/>
              <a:ext cx="804" cy="1288097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3373344" y="5992379"/>
              <a:ext cx="575455" cy="773850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3948799" y="5992379"/>
              <a:ext cx="575455" cy="773850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V="1">
              <a:off x="3284046" y="5159002"/>
              <a:ext cx="1314614" cy="9921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174432" y="1050744"/>
            <a:ext cx="927493" cy="1109136"/>
            <a:chOff x="3873107" y="3005664"/>
            <a:chExt cx="1509032" cy="1680008"/>
          </a:xfrm>
        </p:grpSpPr>
        <p:sp>
          <p:nvSpPr>
            <p:cNvPr id="59" name="Can 58"/>
            <p:cNvSpPr/>
            <p:nvPr/>
          </p:nvSpPr>
          <p:spPr>
            <a:xfrm>
              <a:off x="4728966" y="4228472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0" name="Can 59"/>
            <p:cNvSpPr/>
            <p:nvPr/>
          </p:nvSpPr>
          <p:spPr>
            <a:xfrm>
              <a:off x="3873107" y="4223844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1" name="Can 60"/>
            <p:cNvSpPr/>
            <p:nvPr/>
          </p:nvSpPr>
          <p:spPr>
            <a:xfrm>
              <a:off x="4729360" y="3641063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2" name="Can 61"/>
            <p:cNvSpPr/>
            <p:nvPr/>
          </p:nvSpPr>
          <p:spPr>
            <a:xfrm>
              <a:off x="3873501" y="3636435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3" name="Can 62"/>
            <p:cNvSpPr/>
            <p:nvPr/>
          </p:nvSpPr>
          <p:spPr>
            <a:xfrm>
              <a:off x="4742059" y="3010292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4" name="Can 63"/>
            <p:cNvSpPr/>
            <p:nvPr/>
          </p:nvSpPr>
          <p:spPr>
            <a:xfrm>
              <a:off x="3886200" y="3005664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26742" y="5638800"/>
            <a:ext cx="927493" cy="1109136"/>
            <a:chOff x="3873107" y="3005664"/>
            <a:chExt cx="1509032" cy="1680008"/>
          </a:xfrm>
        </p:grpSpPr>
        <p:sp>
          <p:nvSpPr>
            <p:cNvPr id="66" name="Can 65"/>
            <p:cNvSpPr/>
            <p:nvPr/>
          </p:nvSpPr>
          <p:spPr>
            <a:xfrm>
              <a:off x="4728966" y="4228472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7" name="Can 66"/>
            <p:cNvSpPr/>
            <p:nvPr/>
          </p:nvSpPr>
          <p:spPr>
            <a:xfrm>
              <a:off x="3873107" y="4223844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8" name="Can 67"/>
            <p:cNvSpPr/>
            <p:nvPr/>
          </p:nvSpPr>
          <p:spPr>
            <a:xfrm>
              <a:off x="4729360" y="3641063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9" name="Can 68"/>
            <p:cNvSpPr/>
            <p:nvPr/>
          </p:nvSpPr>
          <p:spPr>
            <a:xfrm>
              <a:off x="3873501" y="3636435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0" name="Can 69"/>
            <p:cNvSpPr/>
            <p:nvPr/>
          </p:nvSpPr>
          <p:spPr>
            <a:xfrm>
              <a:off x="4742059" y="3010292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1" name="Can 70"/>
            <p:cNvSpPr/>
            <p:nvPr/>
          </p:nvSpPr>
          <p:spPr>
            <a:xfrm>
              <a:off x="3886200" y="3005664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8101331" y="1064152"/>
            <a:ext cx="927493" cy="1109136"/>
            <a:chOff x="3873107" y="3005664"/>
            <a:chExt cx="1509032" cy="1680008"/>
          </a:xfrm>
        </p:grpSpPr>
        <p:sp>
          <p:nvSpPr>
            <p:cNvPr id="73" name="Can 72"/>
            <p:cNvSpPr/>
            <p:nvPr/>
          </p:nvSpPr>
          <p:spPr>
            <a:xfrm>
              <a:off x="4728966" y="4228472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4" name="Can 73"/>
            <p:cNvSpPr/>
            <p:nvPr/>
          </p:nvSpPr>
          <p:spPr>
            <a:xfrm>
              <a:off x="3873107" y="4223844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5" name="Can 74"/>
            <p:cNvSpPr/>
            <p:nvPr/>
          </p:nvSpPr>
          <p:spPr>
            <a:xfrm>
              <a:off x="4729360" y="3641063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6" name="Can 75"/>
            <p:cNvSpPr/>
            <p:nvPr/>
          </p:nvSpPr>
          <p:spPr>
            <a:xfrm>
              <a:off x="3873501" y="3636435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7" name="Can 76"/>
            <p:cNvSpPr/>
            <p:nvPr/>
          </p:nvSpPr>
          <p:spPr>
            <a:xfrm>
              <a:off x="4742059" y="3010292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8" name="Can 77"/>
            <p:cNvSpPr/>
            <p:nvPr/>
          </p:nvSpPr>
          <p:spPr>
            <a:xfrm>
              <a:off x="3886200" y="3005664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8115687" y="5638800"/>
            <a:ext cx="927493" cy="1109136"/>
            <a:chOff x="3873107" y="3005664"/>
            <a:chExt cx="1509032" cy="1680008"/>
          </a:xfrm>
        </p:grpSpPr>
        <p:sp>
          <p:nvSpPr>
            <p:cNvPr id="80" name="Can 79"/>
            <p:cNvSpPr/>
            <p:nvPr/>
          </p:nvSpPr>
          <p:spPr>
            <a:xfrm>
              <a:off x="4728966" y="4228472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81" name="Can 80"/>
            <p:cNvSpPr/>
            <p:nvPr/>
          </p:nvSpPr>
          <p:spPr>
            <a:xfrm>
              <a:off x="3873107" y="4223844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82" name="Can 81"/>
            <p:cNvSpPr/>
            <p:nvPr/>
          </p:nvSpPr>
          <p:spPr>
            <a:xfrm>
              <a:off x="4729360" y="3641063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83" name="Can 82"/>
            <p:cNvSpPr/>
            <p:nvPr/>
          </p:nvSpPr>
          <p:spPr>
            <a:xfrm>
              <a:off x="3873501" y="3636435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84" name="Can 83"/>
            <p:cNvSpPr/>
            <p:nvPr/>
          </p:nvSpPr>
          <p:spPr>
            <a:xfrm>
              <a:off x="4742059" y="3010292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85" name="Can 84"/>
            <p:cNvSpPr/>
            <p:nvPr/>
          </p:nvSpPr>
          <p:spPr>
            <a:xfrm>
              <a:off x="3886200" y="3005664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2728884" y="1894098"/>
            <a:ext cx="1638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Geneva" pitchFamily="125" charset="-128"/>
                <a:cs typeface="Arial"/>
              </a:rPr>
              <a:t>Computer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Geneva" pitchFamily="125" charset="-128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17257" y="2165845"/>
            <a:ext cx="1330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595959"/>
                </a:solidFill>
                <a:latin typeface="Arial"/>
                <a:ea typeface="Geneva" pitchFamily="125" charset="-128"/>
                <a:cs typeface="Arial"/>
              </a:rPr>
              <a:t>Storage</a:t>
            </a:r>
            <a:endParaRPr lang="en-US" sz="2400" b="1" dirty="0">
              <a:solidFill>
                <a:srgbClr val="595959"/>
              </a:solidFill>
              <a:latin typeface="Arial"/>
              <a:ea typeface="Geneva" pitchFamily="125" charset="-128"/>
              <a:cs typeface="Arial"/>
            </a:endParaRPr>
          </a:p>
        </p:txBody>
      </p:sp>
      <p:cxnSp>
        <p:nvCxnSpPr>
          <p:cNvPr id="90" name="Straight Connector 89"/>
          <p:cNvCxnSpPr/>
          <p:nvPr/>
        </p:nvCxnSpPr>
        <p:spPr>
          <a:xfrm>
            <a:off x="0" y="3861312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V="1">
            <a:off x="4584829" y="795210"/>
            <a:ext cx="0" cy="604996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2075564" y="923674"/>
            <a:ext cx="4992873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Arial"/>
                <a:ea typeface="Geneva" pitchFamily="125" charset="-128"/>
                <a:cs typeface="Arial"/>
              </a:rPr>
              <a:t>NO Sharing of Infrastructure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Arial"/>
              <a:ea typeface="Geneva" pitchFamily="125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202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 128"/>
          <p:cNvSpPr/>
          <p:nvPr/>
        </p:nvSpPr>
        <p:spPr>
          <a:xfrm>
            <a:off x="2244143" y="15624"/>
            <a:ext cx="4655714" cy="68580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-1" y="308255"/>
            <a:ext cx="9144001" cy="608741"/>
          </a:xfrm>
          <a:prstGeom prst="rect">
            <a:avLst/>
          </a:prstGeom>
          <a:solidFill>
            <a:srgbClr val="15716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031460" y="2347375"/>
            <a:ext cx="5068479" cy="2984020"/>
          </a:xfrm>
          <a:prstGeom prst="rect">
            <a:avLst/>
          </a:prstGeom>
          <a:solidFill>
            <a:srgbClr val="FFFF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" y="24986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/>
                <a:cs typeface="Arial"/>
              </a:rPr>
              <a:t>Cloud Data Processing</a:t>
            </a:r>
            <a:endParaRPr lang="en-US" sz="3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1358487" y="1179918"/>
            <a:ext cx="403879" cy="914400"/>
            <a:chOff x="3284046" y="3789882"/>
            <a:chExt cx="1314614" cy="2976347"/>
          </a:xfrm>
        </p:grpSpPr>
        <p:sp>
          <p:nvSpPr>
            <p:cNvPr id="15" name="Oval 14"/>
            <p:cNvSpPr/>
            <p:nvPr/>
          </p:nvSpPr>
          <p:spPr>
            <a:xfrm>
              <a:off x="3492403" y="3789882"/>
              <a:ext cx="914400" cy="914400"/>
            </a:xfrm>
            <a:prstGeom prst="ellips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cxnSp>
          <p:nvCxnSpPr>
            <p:cNvPr id="16" name="Straight Connector 15"/>
            <p:cNvCxnSpPr>
              <a:stCxn id="15" idx="4"/>
            </p:cNvCxnSpPr>
            <p:nvPr/>
          </p:nvCxnSpPr>
          <p:spPr>
            <a:xfrm flipH="1">
              <a:off x="3948799" y="4704282"/>
              <a:ext cx="804" cy="128809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3373344" y="5992379"/>
              <a:ext cx="575455" cy="77385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948799" y="5992379"/>
              <a:ext cx="575455" cy="77385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3284046" y="5159002"/>
              <a:ext cx="1314614" cy="992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1396974" y="5651628"/>
            <a:ext cx="403879" cy="914400"/>
            <a:chOff x="3284046" y="3789882"/>
            <a:chExt cx="1314614" cy="2976347"/>
          </a:xfrm>
          <a:solidFill>
            <a:srgbClr val="FF0000"/>
          </a:solidFill>
        </p:grpSpPr>
        <p:sp>
          <p:nvSpPr>
            <p:cNvPr id="22" name="Oval 21"/>
            <p:cNvSpPr/>
            <p:nvPr/>
          </p:nvSpPr>
          <p:spPr>
            <a:xfrm>
              <a:off x="3492403" y="3789882"/>
              <a:ext cx="914399" cy="914400"/>
            </a:xfrm>
            <a:prstGeom prst="ellipse">
              <a:avLst/>
            </a:prstGeom>
            <a:solidFill>
              <a:srgbClr val="E86447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cxnSp>
          <p:nvCxnSpPr>
            <p:cNvPr id="23" name="Straight Connector 22"/>
            <p:cNvCxnSpPr>
              <a:stCxn id="22" idx="4"/>
            </p:cNvCxnSpPr>
            <p:nvPr/>
          </p:nvCxnSpPr>
          <p:spPr>
            <a:xfrm flipH="1">
              <a:off x="3948799" y="4704282"/>
              <a:ext cx="804" cy="1288097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3373344" y="5992379"/>
              <a:ext cx="575455" cy="773850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948799" y="5992379"/>
              <a:ext cx="575455" cy="773850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3284046" y="5159002"/>
              <a:ext cx="1314614" cy="9921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>
            <a:grpSpLocks noChangeAspect="1"/>
          </p:cNvGrpSpPr>
          <p:nvPr/>
        </p:nvGrpSpPr>
        <p:grpSpPr>
          <a:xfrm>
            <a:off x="7318845" y="1195376"/>
            <a:ext cx="403879" cy="914400"/>
            <a:chOff x="3284046" y="3789882"/>
            <a:chExt cx="1314614" cy="2976347"/>
          </a:xfrm>
          <a:solidFill>
            <a:srgbClr val="AFA5F9"/>
          </a:solidFill>
        </p:grpSpPr>
        <p:sp>
          <p:nvSpPr>
            <p:cNvPr id="28" name="Oval 27"/>
            <p:cNvSpPr/>
            <p:nvPr/>
          </p:nvSpPr>
          <p:spPr>
            <a:xfrm>
              <a:off x="3492403" y="3789882"/>
              <a:ext cx="914400" cy="914400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cxnSp>
          <p:nvCxnSpPr>
            <p:cNvPr id="29" name="Straight Connector 28"/>
            <p:cNvCxnSpPr>
              <a:stCxn id="28" idx="4"/>
            </p:cNvCxnSpPr>
            <p:nvPr/>
          </p:nvCxnSpPr>
          <p:spPr>
            <a:xfrm flipH="1">
              <a:off x="3948799" y="4704282"/>
              <a:ext cx="804" cy="1288097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3373344" y="5992379"/>
              <a:ext cx="575455" cy="773850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3948799" y="5992379"/>
              <a:ext cx="575455" cy="773850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3284046" y="5159002"/>
              <a:ext cx="1314614" cy="9921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>
            <a:grpSpLocks noChangeAspect="1"/>
          </p:cNvGrpSpPr>
          <p:nvPr/>
        </p:nvGrpSpPr>
        <p:grpSpPr>
          <a:xfrm>
            <a:off x="7317896" y="5664456"/>
            <a:ext cx="403879" cy="914400"/>
            <a:chOff x="3284046" y="3789882"/>
            <a:chExt cx="1314614" cy="2976347"/>
          </a:xfrm>
          <a:solidFill>
            <a:srgbClr val="FFFF00"/>
          </a:solidFill>
        </p:grpSpPr>
        <p:sp>
          <p:nvSpPr>
            <p:cNvPr id="34" name="Oval 33"/>
            <p:cNvSpPr/>
            <p:nvPr/>
          </p:nvSpPr>
          <p:spPr>
            <a:xfrm>
              <a:off x="3492403" y="3789882"/>
              <a:ext cx="914400" cy="914400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cxnSp>
          <p:nvCxnSpPr>
            <p:cNvPr id="35" name="Straight Connector 34"/>
            <p:cNvCxnSpPr>
              <a:stCxn id="34" idx="4"/>
            </p:cNvCxnSpPr>
            <p:nvPr/>
          </p:nvCxnSpPr>
          <p:spPr>
            <a:xfrm flipH="1">
              <a:off x="3948799" y="4704282"/>
              <a:ext cx="804" cy="1288097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3373344" y="5992379"/>
              <a:ext cx="575455" cy="773850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3948799" y="5992379"/>
              <a:ext cx="575455" cy="773850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3284046" y="5159002"/>
              <a:ext cx="1314614" cy="9921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141891" y="1067679"/>
            <a:ext cx="927493" cy="1109136"/>
            <a:chOff x="3873107" y="3005664"/>
            <a:chExt cx="1509032" cy="1680008"/>
          </a:xfrm>
        </p:grpSpPr>
        <p:sp>
          <p:nvSpPr>
            <p:cNvPr id="40" name="Can 39"/>
            <p:cNvSpPr/>
            <p:nvPr/>
          </p:nvSpPr>
          <p:spPr>
            <a:xfrm>
              <a:off x="4728966" y="4228472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1" name="Can 40"/>
            <p:cNvSpPr/>
            <p:nvPr/>
          </p:nvSpPr>
          <p:spPr>
            <a:xfrm>
              <a:off x="3873107" y="4223844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2" name="Can 41"/>
            <p:cNvSpPr/>
            <p:nvPr/>
          </p:nvSpPr>
          <p:spPr>
            <a:xfrm>
              <a:off x="4729360" y="3641063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3" name="Can 42"/>
            <p:cNvSpPr/>
            <p:nvPr/>
          </p:nvSpPr>
          <p:spPr>
            <a:xfrm>
              <a:off x="3873501" y="3636435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4" name="Can 43"/>
            <p:cNvSpPr/>
            <p:nvPr/>
          </p:nvSpPr>
          <p:spPr>
            <a:xfrm>
              <a:off x="4742059" y="3010292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5" name="Can 44"/>
            <p:cNvSpPr/>
            <p:nvPr/>
          </p:nvSpPr>
          <p:spPr>
            <a:xfrm>
              <a:off x="3886200" y="3005664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63237" y="5638800"/>
            <a:ext cx="927493" cy="1109136"/>
            <a:chOff x="3873107" y="3005664"/>
            <a:chExt cx="1509032" cy="1680008"/>
          </a:xfrm>
        </p:grpSpPr>
        <p:sp>
          <p:nvSpPr>
            <p:cNvPr id="47" name="Can 46"/>
            <p:cNvSpPr/>
            <p:nvPr/>
          </p:nvSpPr>
          <p:spPr>
            <a:xfrm>
              <a:off x="4728966" y="4228472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8" name="Can 47"/>
            <p:cNvSpPr/>
            <p:nvPr/>
          </p:nvSpPr>
          <p:spPr>
            <a:xfrm>
              <a:off x="3873107" y="4223844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9" name="Can 48"/>
            <p:cNvSpPr/>
            <p:nvPr/>
          </p:nvSpPr>
          <p:spPr>
            <a:xfrm>
              <a:off x="4729360" y="3641063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0" name="Can 49"/>
            <p:cNvSpPr/>
            <p:nvPr/>
          </p:nvSpPr>
          <p:spPr>
            <a:xfrm>
              <a:off x="3873501" y="3636435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1" name="Can 50"/>
            <p:cNvSpPr/>
            <p:nvPr/>
          </p:nvSpPr>
          <p:spPr>
            <a:xfrm>
              <a:off x="4742059" y="3010292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2" name="Can 51"/>
            <p:cNvSpPr/>
            <p:nvPr/>
          </p:nvSpPr>
          <p:spPr>
            <a:xfrm>
              <a:off x="3886200" y="3005664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8088260" y="1067679"/>
            <a:ext cx="927493" cy="1109136"/>
            <a:chOff x="3873107" y="3005664"/>
            <a:chExt cx="1509032" cy="1680008"/>
          </a:xfrm>
        </p:grpSpPr>
        <p:sp>
          <p:nvSpPr>
            <p:cNvPr id="54" name="Can 53"/>
            <p:cNvSpPr/>
            <p:nvPr/>
          </p:nvSpPr>
          <p:spPr>
            <a:xfrm>
              <a:off x="4728966" y="4228472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5" name="Can 54"/>
            <p:cNvSpPr/>
            <p:nvPr/>
          </p:nvSpPr>
          <p:spPr>
            <a:xfrm>
              <a:off x="3873107" y="4223844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6" name="Can 55"/>
            <p:cNvSpPr/>
            <p:nvPr/>
          </p:nvSpPr>
          <p:spPr>
            <a:xfrm>
              <a:off x="4729360" y="3641063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7" name="Can 56"/>
            <p:cNvSpPr/>
            <p:nvPr/>
          </p:nvSpPr>
          <p:spPr>
            <a:xfrm>
              <a:off x="3873501" y="3636435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8" name="Can 57"/>
            <p:cNvSpPr/>
            <p:nvPr/>
          </p:nvSpPr>
          <p:spPr>
            <a:xfrm>
              <a:off x="4742059" y="3010292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9" name="Can 58"/>
            <p:cNvSpPr/>
            <p:nvPr/>
          </p:nvSpPr>
          <p:spPr>
            <a:xfrm>
              <a:off x="3886200" y="3005664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8093790" y="5638800"/>
            <a:ext cx="927493" cy="1109136"/>
            <a:chOff x="3873107" y="3005664"/>
            <a:chExt cx="1509032" cy="1680008"/>
          </a:xfrm>
        </p:grpSpPr>
        <p:sp>
          <p:nvSpPr>
            <p:cNvPr id="61" name="Can 60"/>
            <p:cNvSpPr/>
            <p:nvPr/>
          </p:nvSpPr>
          <p:spPr>
            <a:xfrm>
              <a:off x="4728966" y="4228472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2" name="Can 61"/>
            <p:cNvSpPr/>
            <p:nvPr/>
          </p:nvSpPr>
          <p:spPr>
            <a:xfrm>
              <a:off x="3873107" y="4223844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3" name="Can 62"/>
            <p:cNvSpPr/>
            <p:nvPr/>
          </p:nvSpPr>
          <p:spPr>
            <a:xfrm>
              <a:off x="4729360" y="3641063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4" name="Can 63"/>
            <p:cNvSpPr/>
            <p:nvPr/>
          </p:nvSpPr>
          <p:spPr>
            <a:xfrm>
              <a:off x="3873501" y="3636435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5" name="Can 64"/>
            <p:cNvSpPr/>
            <p:nvPr/>
          </p:nvSpPr>
          <p:spPr>
            <a:xfrm>
              <a:off x="4742059" y="3010292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6" name="Can 65"/>
            <p:cNvSpPr/>
            <p:nvPr/>
          </p:nvSpPr>
          <p:spPr>
            <a:xfrm>
              <a:off x="3886200" y="3005664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98" name="TextBox 97"/>
          <p:cNvSpPr txBox="1"/>
          <p:nvPr/>
        </p:nvSpPr>
        <p:spPr>
          <a:xfrm>
            <a:off x="2031460" y="1506890"/>
            <a:ext cx="508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595959"/>
                </a:solidFill>
                <a:latin typeface="Arial"/>
                <a:ea typeface="Geneva" pitchFamily="125" charset="-128"/>
                <a:cs typeface="Arial"/>
              </a:rPr>
              <a:t>Advantage #1: Elasticity</a:t>
            </a:r>
            <a:endParaRPr lang="en-US" sz="2800" b="1" dirty="0">
              <a:solidFill>
                <a:srgbClr val="595959"/>
              </a:solidFill>
              <a:latin typeface="Arial"/>
              <a:ea typeface="Geneva" pitchFamily="125" charset="-128"/>
              <a:cs typeface="Arial"/>
            </a:endParaRPr>
          </a:p>
        </p:txBody>
      </p:sp>
      <p:pic>
        <p:nvPicPr>
          <p:cNvPr id="99" name="Picture 9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818" y="2349980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601" y="2347375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383" y="2349621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049" y="2349980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715" y="2349980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097" y="2349980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818" y="2949091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601" y="2946486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383" y="2948732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049" y="2949091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715" y="2949091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097" y="2949091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818" y="3546471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601" y="3543866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383" y="3546112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049" y="3546471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715" y="3546471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097" y="3546471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460" y="4145341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243" y="4142736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9025" y="4144982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5691" y="4145341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357" y="4145341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739" y="4145341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818" y="4740973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601" y="4738368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383" y="4740614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049" y="4740973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715" y="4740973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097" y="4740973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3517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/>
          <p:cNvSpPr/>
          <p:nvPr/>
        </p:nvSpPr>
        <p:spPr>
          <a:xfrm>
            <a:off x="2244143" y="15624"/>
            <a:ext cx="4655714" cy="68580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-1" y="308255"/>
            <a:ext cx="9144001" cy="608741"/>
          </a:xfrm>
          <a:prstGeom prst="rect">
            <a:avLst/>
          </a:prstGeom>
          <a:solidFill>
            <a:srgbClr val="15716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" y="24986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/>
                <a:cs typeface="Arial"/>
              </a:rPr>
              <a:t>Cloud Data Processing</a:t>
            </a:r>
            <a:endParaRPr lang="en-US" sz="3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31214" y="2355572"/>
            <a:ext cx="1691640" cy="1188720"/>
          </a:xfrm>
          <a:prstGeom prst="rect">
            <a:avLst/>
          </a:prstGeom>
          <a:solidFill>
            <a:schemeClr val="tx2">
              <a:lumMod val="60000"/>
              <a:lumOff val="40000"/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33800" y="2355572"/>
            <a:ext cx="3364992" cy="1188720"/>
          </a:xfrm>
          <a:prstGeom prst="rect">
            <a:avLst/>
          </a:prstGeom>
          <a:solidFill>
            <a:srgbClr val="AFA5F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84865" y="3544292"/>
            <a:ext cx="4224528" cy="178308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30524" y="3550294"/>
            <a:ext cx="841248" cy="1783080"/>
          </a:xfrm>
          <a:prstGeom prst="rect">
            <a:avLst/>
          </a:prstGeom>
          <a:solidFill>
            <a:srgbClr val="FF3300">
              <a:alpha val="6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1358487" y="1179918"/>
            <a:ext cx="403879" cy="914400"/>
            <a:chOff x="3284046" y="3789882"/>
            <a:chExt cx="1314614" cy="2976347"/>
          </a:xfrm>
        </p:grpSpPr>
        <p:sp>
          <p:nvSpPr>
            <p:cNvPr id="15" name="Oval 14"/>
            <p:cNvSpPr/>
            <p:nvPr/>
          </p:nvSpPr>
          <p:spPr>
            <a:xfrm>
              <a:off x="3492403" y="3789882"/>
              <a:ext cx="914400" cy="914400"/>
            </a:xfrm>
            <a:prstGeom prst="ellips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cxnSp>
          <p:nvCxnSpPr>
            <p:cNvPr id="16" name="Straight Connector 15"/>
            <p:cNvCxnSpPr>
              <a:stCxn id="15" idx="4"/>
            </p:cNvCxnSpPr>
            <p:nvPr/>
          </p:nvCxnSpPr>
          <p:spPr>
            <a:xfrm flipH="1">
              <a:off x="3948799" y="4704282"/>
              <a:ext cx="804" cy="128809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3373344" y="5992379"/>
              <a:ext cx="575455" cy="77385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948799" y="5992379"/>
              <a:ext cx="575455" cy="77385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3284046" y="5159002"/>
              <a:ext cx="1314614" cy="992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1396974" y="5651628"/>
            <a:ext cx="403879" cy="914400"/>
            <a:chOff x="3284046" y="3789882"/>
            <a:chExt cx="1314614" cy="2976347"/>
          </a:xfrm>
          <a:solidFill>
            <a:srgbClr val="FF0000"/>
          </a:solidFill>
        </p:grpSpPr>
        <p:sp>
          <p:nvSpPr>
            <p:cNvPr id="22" name="Oval 21"/>
            <p:cNvSpPr/>
            <p:nvPr/>
          </p:nvSpPr>
          <p:spPr>
            <a:xfrm>
              <a:off x="3492403" y="3789882"/>
              <a:ext cx="914399" cy="914400"/>
            </a:xfrm>
            <a:prstGeom prst="ellipse">
              <a:avLst/>
            </a:prstGeom>
            <a:solidFill>
              <a:srgbClr val="E86447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cxnSp>
          <p:nvCxnSpPr>
            <p:cNvPr id="23" name="Straight Connector 22"/>
            <p:cNvCxnSpPr>
              <a:stCxn id="22" idx="4"/>
            </p:cNvCxnSpPr>
            <p:nvPr/>
          </p:nvCxnSpPr>
          <p:spPr>
            <a:xfrm flipH="1">
              <a:off x="3948799" y="4704282"/>
              <a:ext cx="804" cy="1288097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3373344" y="5992379"/>
              <a:ext cx="575455" cy="773850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948799" y="5992379"/>
              <a:ext cx="575455" cy="773850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3284046" y="5159002"/>
              <a:ext cx="1314614" cy="9921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>
            <a:grpSpLocks noChangeAspect="1"/>
          </p:cNvGrpSpPr>
          <p:nvPr/>
        </p:nvGrpSpPr>
        <p:grpSpPr>
          <a:xfrm>
            <a:off x="7318845" y="1195376"/>
            <a:ext cx="403879" cy="914400"/>
            <a:chOff x="3284046" y="3789882"/>
            <a:chExt cx="1314614" cy="2976347"/>
          </a:xfrm>
          <a:solidFill>
            <a:srgbClr val="AFA5F9"/>
          </a:solidFill>
        </p:grpSpPr>
        <p:sp>
          <p:nvSpPr>
            <p:cNvPr id="28" name="Oval 27"/>
            <p:cNvSpPr/>
            <p:nvPr/>
          </p:nvSpPr>
          <p:spPr>
            <a:xfrm>
              <a:off x="3492403" y="3789882"/>
              <a:ext cx="914400" cy="914400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cxnSp>
          <p:nvCxnSpPr>
            <p:cNvPr id="29" name="Straight Connector 28"/>
            <p:cNvCxnSpPr>
              <a:stCxn id="28" idx="4"/>
            </p:cNvCxnSpPr>
            <p:nvPr/>
          </p:nvCxnSpPr>
          <p:spPr>
            <a:xfrm flipH="1">
              <a:off x="3948799" y="4704282"/>
              <a:ext cx="804" cy="1288097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3373344" y="5992379"/>
              <a:ext cx="575455" cy="773850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3948799" y="5992379"/>
              <a:ext cx="575455" cy="773850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3284046" y="5159002"/>
              <a:ext cx="1314614" cy="9921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>
            <a:grpSpLocks noChangeAspect="1"/>
          </p:cNvGrpSpPr>
          <p:nvPr/>
        </p:nvGrpSpPr>
        <p:grpSpPr>
          <a:xfrm>
            <a:off x="7317896" y="5664456"/>
            <a:ext cx="403879" cy="914400"/>
            <a:chOff x="3284046" y="3789882"/>
            <a:chExt cx="1314614" cy="2976347"/>
          </a:xfrm>
          <a:solidFill>
            <a:srgbClr val="FFFF00"/>
          </a:solidFill>
        </p:grpSpPr>
        <p:sp>
          <p:nvSpPr>
            <p:cNvPr id="34" name="Oval 33"/>
            <p:cNvSpPr/>
            <p:nvPr/>
          </p:nvSpPr>
          <p:spPr>
            <a:xfrm>
              <a:off x="3492403" y="3789882"/>
              <a:ext cx="914400" cy="914400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cxnSp>
          <p:nvCxnSpPr>
            <p:cNvPr id="35" name="Straight Connector 34"/>
            <p:cNvCxnSpPr>
              <a:stCxn id="34" idx="4"/>
            </p:cNvCxnSpPr>
            <p:nvPr/>
          </p:nvCxnSpPr>
          <p:spPr>
            <a:xfrm flipH="1">
              <a:off x="3948799" y="4704282"/>
              <a:ext cx="804" cy="1288097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3373344" y="5992379"/>
              <a:ext cx="575455" cy="773850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3948799" y="5992379"/>
              <a:ext cx="575455" cy="773850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3284046" y="5159002"/>
              <a:ext cx="1314614" cy="9921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141891" y="1067679"/>
            <a:ext cx="927493" cy="1109136"/>
            <a:chOff x="3873107" y="3005664"/>
            <a:chExt cx="1509032" cy="1680008"/>
          </a:xfrm>
        </p:grpSpPr>
        <p:sp>
          <p:nvSpPr>
            <p:cNvPr id="40" name="Can 39"/>
            <p:cNvSpPr/>
            <p:nvPr/>
          </p:nvSpPr>
          <p:spPr>
            <a:xfrm>
              <a:off x="4728966" y="4228472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1" name="Can 40"/>
            <p:cNvSpPr/>
            <p:nvPr/>
          </p:nvSpPr>
          <p:spPr>
            <a:xfrm>
              <a:off x="3873107" y="4223844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2" name="Can 41"/>
            <p:cNvSpPr/>
            <p:nvPr/>
          </p:nvSpPr>
          <p:spPr>
            <a:xfrm>
              <a:off x="4729360" y="3641063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3" name="Can 42"/>
            <p:cNvSpPr/>
            <p:nvPr/>
          </p:nvSpPr>
          <p:spPr>
            <a:xfrm>
              <a:off x="3873501" y="3636435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4" name="Can 43"/>
            <p:cNvSpPr/>
            <p:nvPr/>
          </p:nvSpPr>
          <p:spPr>
            <a:xfrm>
              <a:off x="4742059" y="3010292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5" name="Can 44"/>
            <p:cNvSpPr/>
            <p:nvPr/>
          </p:nvSpPr>
          <p:spPr>
            <a:xfrm>
              <a:off x="3886200" y="3005664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63237" y="5638800"/>
            <a:ext cx="927493" cy="1109136"/>
            <a:chOff x="3873107" y="3005664"/>
            <a:chExt cx="1509032" cy="1680008"/>
          </a:xfrm>
        </p:grpSpPr>
        <p:sp>
          <p:nvSpPr>
            <p:cNvPr id="47" name="Can 46"/>
            <p:cNvSpPr/>
            <p:nvPr/>
          </p:nvSpPr>
          <p:spPr>
            <a:xfrm>
              <a:off x="4728966" y="4228472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8" name="Can 47"/>
            <p:cNvSpPr/>
            <p:nvPr/>
          </p:nvSpPr>
          <p:spPr>
            <a:xfrm>
              <a:off x="3873107" y="4223844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9" name="Can 48"/>
            <p:cNvSpPr/>
            <p:nvPr/>
          </p:nvSpPr>
          <p:spPr>
            <a:xfrm>
              <a:off x="4729360" y="3641063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0" name="Can 49"/>
            <p:cNvSpPr/>
            <p:nvPr/>
          </p:nvSpPr>
          <p:spPr>
            <a:xfrm>
              <a:off x="3873501" y="3636435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1" name="Can 50"/>
            <p:cNvSpPr/>
            <p:nvPr/>
          </p:nvSpPr>
          <p:spPr>
            <a:xfrm>
              <a:off x="4742059" y="3010292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2" name="Can 51"/>
            <p:cNvSpPr/>
            <p:nvPr/>
          </p:nvSpPr>
          <p:spPr>
            <a:xfrm>
              <a:off x="3886200" y="3005664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8088260" y="1067679"/>
            <a:ext cx="927493" cy="1109136"/>
            <a:chOff x="3873107" y="3005664"/>
            <a:chExt cx="1509032" cy="1680008"/>
          </a:xfrm>
        </p:grpSpPr>
        <p:sp>
          <p:nvSpPr>
            <p:cNvPr id="54" name="Can 53"/>
            <p:cNvSpPr/>
            <p:nvPr/>
          </p:nvSpPr>
          <p:spPr>
            <a:xfrm>
              <a:off x="4728966" y="4228472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5" name="Can 54"/>
            <p:cNvSpPr/>
            <p:nvPr/>
          </p:nvSpPr>
          <p:spPr>
            <a:xfrm>
              <a:off x="3873107" y="4223844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6" name="Can 55"/>
            <p:cNvSpPr/>
            <p:nvPr/>
          </p:nvSpPr>
          <p:spPr>
            <a:xfrm>
              <a:off x="4729360" y="3641063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7" name="Can 56"/>
            <p:cNvSpPr/>
            <p:nvPr/>
          </p:nvSpPr>
          <p:spPr>
            <a:xfrm>
              <a:off x="3873501" y="3636435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8" name="Can 57"/>
            <p:cNvSpPr/>
            <p:nvPr/>
          </p:nvSpPr>
          <p:spPr>
            <a:xfrm>
              <a:off x="4742059" y="3010292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9" name="Can 58"/>
            <p:cNvSpPr/>
            <p:nvPr/>
          </p:nvSpPr>
          <p:spPr>
            <a:xfrm>
              <a:off x="3886200" y="3005664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8093790" y="5638800"/>
            <a:ext cx="927493" cy="1109136"/>
            <a:chOff x="3873107" y="3005664"/>
            <a:chExt cx="1509032" cy="1680008"/>
          </a:xfrm>
        </p:grpSpPr>
        <p:sp>
          <p:nvSpPr>
            <p:cNvPr id="61" name="Can 60"/>
            <p:cNvSpPr/>
            <p:nvPr/>
          </p:nvSpPr>
          <p:spPr>
            <a:xfrm>
              <a:off x="4728966" y="4228472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2" name="Can 61"/>
            <p:cNvSpPr/>
            <p:nvPr/>
          </p:nvSpPr>
          <p:spPr>
            <a:xfrm>
              <a:off x="3873107" y="4223844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3" name="Can 62"/>
            <p:cNvSpPr/>
            <p:nvPr/>
          </p:nvSpPr>
          <p:spPr>
            <a:xfrm>
              <a:off x="4729360" y="3641063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4" name="Can 63"/>
            <p:cNvSpPr/>
            <p:nvPr/>
          </p:nvSpPr>
          <p:spPr>
            <a:xfrm>
              <a:off x="3873501" y="3636435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5" name="Can 64"/>
            <p:cNvSpPr/>
            <p:nvPr/>
          </p:nvSpPr>
          <p:spPr>
            <a:xfrm>
              <a:off x="4742059" y="3010292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6" name="Can 65"/>
            <p:cNvSpPr/>
            <p:nvPr/>
          </p:nvSpPr>
          <p:spPr>
            <a:xfrm>
              <a:off x="3886200" y="3005664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818" y="2349980"/>
            <a:ext cx="838200" cy="593027"/>
          </a:xfrm>
          <a:prstGeom prst="rect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601" y="2347375"/>
            <a:ext cx="838200" cy="593027"/>
          </a:xfrm>
          <a:prstGeom prst="rect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383" y="2349621"/>
            <a:ext cx="838200" cy="593027"/>
          </a:xfrm>
          <a:prstGeom prst="rect">
            <a:avLst/>
          </a:prstGeom>
          <a:solidFill>
            <a:srgbClr val="AFA5F9"/>
          </a:solidFill>
          <a:ln>
            <a:solidFill>
              <a:schemeClr val="tx1"/>
            </a:solidFill>
          </a:ln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049" y="2349980"/>
            <a:ext cx="838200" cy="593027"/>
          </a:xfrm>
          <a:prstGeom prst="rect">
            <a:avLst/>
          </a:prstGeom>
          <a:solidFill>
            <a:srgbClr val="AFA5F9"/>
          </a:solidFill>
          <a:ln>
            <a:solidFill>
              <a:schemeClr val="tx1"/>
            </a:solidFill>
          </a:ln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715" y="2349980"/>
            <a:ext cx="838200" cy="593027"/>
          </a:xfrm>
          <a:prstGeom prst="rect">
            <a:avLst/>
          </a:prstGeom>
          <a:solidFill>
            <a:srgbClr val="AFA5F9"/>
          </a:solidFill>
          <a:ln>
            <a:solidFill>
              <a:schemeClr val="tx1"/>
            </a:solidFill>
          </a:ln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097" y="2349980"/>
            <a:ext cx="838200" cy="593027"/>
          </a:xfrm>
          <a:prstGeom prst="rect">
            <a:avLst/>
          </a:prstGeom>
          <a:solidFill>
            <a:srgbClr val="AFA5F9"/>
          </a:solidFill>
          <a:ln>
            <a:solidFill>
              <a:schemeClr val="tx1"/>
            </a:solidFill>
          </a:ln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818" y="2949091"/>
            <a:ext cx="838200" cy="593027"/>
          </a:xfrm>
          <a:prstGeom prst="rect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601" y="2946486"/>
            <a:ext cx="838200" cy="593027"/>
          </a:xfrm>
          <a:prstGeom prst="rect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383" y="2948732"/>
            <a:ext cx="838200" cy="593027"/>
          </a:xfrm>
          <a:prstGeom prst="rect">
            <a:avLst/>
          </a:prstGeom>
          <a:solidFill>
            <a:srgbClr val="AFA5F9"/>
          </a:solidFill>
          <a:ln>
            <a:solidFill>
              <a:schemeClr val="tx1"/>
            </a:solidFill>
          </a:ln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049" y="2949091"/>
            <a:ext cx="838200" cy="593027"/>
          </a:xfrm>
          <a:prstGeom prst="rect">
            <a:avLst/>
          </a:prstGeom>
          <a:solidFill>
            <a:srgbClr val="AFA5F9"/>
          </a:solidFill>
          <a:ln>
            <a:solidFill>
              <a:schemeClr val="tx1"/>
            </a:solidFill>
          </a:ln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715" y="2949091"/>
            <a:ext cx="838200" cy="593027"/>
          </a:xfrm>
          <a:prstGeom prst="rect">
            <a:avLst/>
          </a:prstGeom>
          <a:solidFill>
            <a:srgbClr val="AFA5F9"/>
          </a:solidFill>
          <a:ln>
            <a:solidFill>
              <a:schemeClr val="tx1"/>
            </a:solidFill>
          </a:ln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097" y="2949091"/>
            <a:ext cx="838200" cy="593027"/>
          </a:xfrm>
          <a:prstGeom prst="rect">
            <a:avLst/>
          </a:prstGeom>
          <a:solidFill>
            <a:srgbClr val="AFA5F9"/>
          </a:solidFill>
          <a:ln>
            <a:solidFill>
              <a:schemeClr val="tx1"/>
            </a:solidFill>
          </a:ln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818" y="3546471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601" y="3543866"/>
            <a:ext cx="838200" cy="593027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383" y="3546112"/>
            <a:ext cx="838200" cy="593027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049" y="3546471"/>
            <a:ext cx="838200" cy="593027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715" y="3546471"/>
            <a:ext cx="838200" cy="593027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097" y="3546471"/>
            <a:ext cx="838200" cy="593027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460" y="4145341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243" y="4142736"/>
            <a:ext cx="838200" cy="593027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9025" y="4144982"/>
            <a:ext cx="838200" cy="593027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5691" y="4145341"/>
            <a:ext cx="838200" cy="593027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357" y="4145341"/>
            <a:ext cx="838200" cy="593027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739" y="4145341"/>
            <a:ext cx="838200" cy="593027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818" y="4740973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601" y="4738368"/>
            <a:ext cx="838200" cy="593027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383" y="4740614"/>
            <a:ext cx="838200" cy="593027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049" y="4740973"/>
            <a:ext cx="838200" cy="593027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715" y="4740973"/>
            <a:ext cx="838200" cy="593027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097" y="4740973"/>
            <a:ext cx="838200" cy="593027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</p:pic>
      <p:sp>
        <p:nvSpPr>
          <p:cNvPr id="98" name="TextBox 97"/>
          <p:cNvSpPr txBox="1"/>
          <p:nvPr/>
        </p:nvSpPr>
        <p:spPr>
          <a:xfrm>
            <a:off x="2031460" y="1506890"/>
            <a:ext cx="508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595959"/>
                </a:solidFill>
                <a:latin typeface="Arial"/>
                <a:ea typeface="Geneva" pitchFamily="125" charset="-128"/>
                <a:cs typeface="Arial"/>
              </a:rPr>
              <a:t>Advantage #1: Elasticity</a:t>
            </a:r>
            <a:endParaRPr lang="en-US" sz="2800" b="1" dirty="0">
              <a:solidFill>
                <a:srgbClr val="595959"/>
              </a:solidFill>
              <a:latin typeface="Arial"/>
              <a:ea typeface="Geneva" pitchFamily="125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191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Rectangle 129"/>
          <p:cNvSpPr/>
          <p:nvPr/>
        </p:nvSpPr>
        <p:spPr>
          <a:xfrm>
            <a:off x="2244143" y="1026"/>
            <a:ext cx="4655714" cy="6858003"/>
          </a:xfrm>
          <a:prstGeom prst="rect">
            <a:avLst/>
          </a:prstGeom>
          <a:solidFill>
            <a:schemeClr val="bg2"/>
          </a:solidFill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031460" y="4722859"/>
            <a:ext cx="3382431" cy="595632"/>
          </a:xfrm>
          <a:prstGeom prst="rect">
            <a:avLst/>
          </a:prstGeom>
          <a:solidFill>
            <a:srgbClr val="E86447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-1" y="308255"/>
            <a:ext cx="9144001" cy="608741"/>
          </a:xfrm>
          <a:prstGeom prst="rect">
            <a:avLst/>
          </a:prstGeom>
          <a:solidFill>
            <a:srgbClr val="15716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" y="24986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/>
                <a:cs typeface="Arial"/>
              </a:rPr>
              <a:t>Cloud Data Processing</a:t>
            </a:r>
            <a:endParaRPr lang="en-US" sz="3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1358487" y="1179918"/>
            <a:ext cx="403879" cy="914400"/>
            <a:chOff x="3284046" y="3789882"/>
            <a:chExt cx="1314614" cy="2976347"/>
          </a:xfrm>
        </p:grpSpPr>
        <p:sp>
          <p:nvSpPr>
            <p:cNvPr id="15" name="Oval 14"/>
            <p:cNvSpPr/>
            <p:nvPr/>
          </p:nvSpPr>
          <p:spPr>
            <a:xfrm>
              <a:off x="3492403" y="3789882"/>
              <a:ext cx="914400" cy="914400"/>
            </a:xfrm>
            <a:prstGeom prst="ellips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cxnSp>
          <p:nvCxnSpPr>
            <p:cNvPr id="16" name="Straight Connector 15"/>
            <p:cNvCxnSpPr>
              <a:stCxn id="15" idx="4"/>
            </p:cNvCxnSpPr>
            <p:nvPr/>
          </p:nvCxnSpPr>
          <p:spPr>
            <a:xfrm flipH="1">
              <a:off x="3948799" y="4704282"/>
              <a:ext cx="804" cy="128809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3373344" y="5992379"/>
              <a:ext cx="575455" cy="77385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948799" y="5992379"/>
              <a:ext cx="575455" cy="77385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3284046" y="5159002"/>
              <a:ext cx="1314614" cy="992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1396974" y="5651628"/>
            <a:ext cx="403879" cy="914400"/>
            <a:chOff x="3284046" y="3789882"/>
            <a:chExt cx="1314614" cy="2976347"/>
          </a:xfrm>
          <a:solidFill>
            <a:srgbClr val="FF0000"/>
          </a:solidFill>
        </p:grpSpPr>
        <p:sp>
          <p:nvSpPr>
            <p:cNvPr id="22" name="Oval 21"/>
            <p:cNvSpPr/>
            <p:nvPr/>
          </p:nvSpPr>
          <p:spPr>
            <a:xfrm>
              <a:off x="3492403" y="3789882"/>
              <a:ext cx="914399" cy="914400"/>
            </a:xfrm>
            <a:prstGeom prst="ellipse">
              <a:avLst/>
            </a:prstGeom>
            <a:solidFill>
              <a:srgbClr val="E86447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cxnSp>
          <p:nvCxnSpPr>
            <p:cNvPr id="23" name="Straight Connector 22"/>
            <p:cNvCxnSpPr>
              <a:stCxn id="22" idx="4"/>
            </p:cNvCxnSpPr>
            <p:nvPr/>
          </p:nvCxnSpPr>
          <p:spPr>
            <a:xfrm flipH="1">
              <a:off x="3948799" y="4704282"/>
              <a:ext cx="804" cy="1288097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3373344" y="5992379"/>
              <a:ext cx="575455" cy="773850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948799" y="5992379"/>
              <a:ext cx="575455" cy="773850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3284046" y="5159002"/>
              <a:ext cx="1314614" cy="9921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>
            <a:grpSpLocks noChangeAspect="1"/>
          </p:cNvGrpSpPr>
          <p:nvPr/>
        </p:nvGrpSpPr>
        <p:grpSpPr>
          <a:xfrm>
            <a:off x="7318845" y="1195376"/>
            <a:ext cx="403879" cy="914400"/>
            <a:chOff x="3284046" y="3789882"/>
            <a:chExt cx="1314614" cy="2976347"/>
          </a:xfrm>
          <a:solidFill>
            <a:srgbClr val="AFA5F9"/>
          </a:solidFill>
        </p:grpSpPr>
        <p:sp>
          <p:nvSpPr>
            <p:cNvPr id="28" name="Oval 27"/>
            <p:cNvSpPr/>
            <p:nvPr/>
          </p:nvSpPr>
          <p:spPr>
            <a:xfrm>
              <a:off x="3492403" y="3789882"/>
              <a:ext cx="914400" cy="914400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cxnSp>
          <p:nvCxnSpPr>
            <p:cNvPr id="29" name="Straight Connector 28"/>
            <p:cNvCxnSpPr>
              <a:stCxn id="28" idx="4"/>
            </p:cNvCxnSpPr>
            <p:nvPr/>
          </p:nvCxnSpPr>
          <p:spPr>
            <a:xfrm flipH="1">
              <a:off x="3948799" y="4704282"/>
              <a:ext cx="804" cy="1288097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3373344" y="5992379"/>
              <a:ext cx="575455" cy="773850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3948799" y="5992379"/>
              <a:ext cx="575455" cy="773850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3284046" y="5159002"/>
              <a:ext cx="1314614" cy="9921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>
            <a:grpSpLocks noChangeAspect="1"/>
          </p:cNvGrpSpPr>
          <p:nvPr/>
        </p:nvGrpSpPr>
        <p:grpSpPr>
          <a:xfrm>
            <a:off x="7317896" y="5664456"/>
            <a:ext cx="403879" cy="914400"/>
            <a:chOff x="3284046" y="3789882"/>
            <a:chExt cx="1314614" cy="2976347"/>
          </a:xfrm>
          <a:solidFill>
            <a:srgbClr val="FFFF00"/>
          </a:solidFill>
        </p:grpSpPr>
        <p:sp>
          <p:nvSpPr>
            <p:cNvPr id="34" name="Oval 33"/>
            <p:cNvSpPr/>
            <p:nvPr/>
          </p:nvSpPr>
          <p:spPr>
            <a:xfrm>
              <a:off x="3492403" y="3789882"/>
              <a:ext cx="914400" cy="914400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cxnSp>
          <p:nvCxnSpPr>
            <p:cNvPr id="35" name="Straight Connector 34"/>
            <p:cNvCxnSpPr>
              <a:stCxn id="34" idx="4"/>
            </p:cNvCxnSpPr>
            <p:nvPr/>
          </p:nvCxnSpPr>
          <p:spPr>
            <a:xfrm flipH="1">
              <a:off x="3948799" y="4704282"/>
              <a:ext cx="804" cy="1288097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3373344" y="5992379"/>
              <a:ext cx="575455" cy="773850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3948799" y="5992379"/>
              <a:ext cx="575455" cy="773850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3284046" y="5159002"/>
              <a:ext cx="1314614" cy="9921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141891" y="1067679"/>
            <a:ext cx="927493" cy="1109136"/>
            <a:chOff x="3873107" y="3005664"/>
            <a:chExt cx="1509032" cy="1680008"/>
          </a:xfrm>
        </p:grpSpPr>
        <p:sp>
          <p:nvSpPr>
            <p:cNvPr id="40" name="Can 39"/>
            <p:cNvSpPr/>
            <p:nvPr/>
          </p:nvSpPr>
          <p:spPr>
            <a:xfrm>
              <a:off x="4728966" y="4228472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1" name="Can 40"/>
            <p:cNvSpPr/>
            <p:nvPr/>
          </p:nvSpPr>
          <p:spPr>
            <a:xfrm>
              <a:off x="3873107" y="4223844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2" name="Can 41"/>
            <p:cNvSpPr/>
            <p:nvPr/>
          </p:nvSpPr>
          <p:spPr>
            <a:xfrm>
              <a:off x="4729360" y="3641063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3" name="Can 42"/>
            <p:cNvSpPr/>
            <p:nvPr/>
          </p:nvSpPr>
          <p:spPr>
            <a:xfrm>
              <a:off x="3873501" y="3636435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4" name="Can 43"/>
            <p:cNvSpPr/>
            <p:nvPr/>
          </p:nvSpPr>
          <p:spPr>
            <a:xfrm>
              <a:off x="4742059" y="3010292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5" name="Can 44"/>
            <p:cNvSpPr/>
            <p:nvPr/>
          </p:nvSpPr>
          <p:spPr>
            <a:xfrm>
              <a:off x="3886200" y="3005664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63237" y="5638800"/>
            <a:ext cx="927493" cy="1109136"/>
            <a:chOff x="3873107" y="3005664"/>
            <a:chExt cx="1509032" cy="1680008"/>
          </a:xfrm>
        </p:grpSpPr>
        <p:sp>
          <p:nvSpPr>
            <p:cNvPr id="47" name="Can 46"/>
            <p:cNvSpPr/>
            <p:nvPr/>
          </p:nvSpPr>
          <p:spPr>
            <a:xfrm>
              <a:off x="4728966" y="4228472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8" name="Can 47"/>
            <p:cNvSpPr/>
            <p:nvPr/>
          </p:nvSpPr>
          <p:spPr>
            <a:xfrm>
              <a:off x="3873107" y="4223844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9" name="Can 48"/>
            <p:cNvSpPr/>
            <p:nvPr/>
          </p:nvSpPr>
          <p:spPr>
            <a:xfrm>
              <a:off x="4729360" y="3641063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0" name="Can 49"/>
            <p:cNvSpPr/>
            <p:nvPr/>
          </p:nvSpPr>
          <p:spPr>
            <a:xfrm>
              <a:off x="3873501" y="3636435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1" name="Can 50"/>
            <p:cNvSpPr/>
            <p:nvPr/>
          </p:nvSpPr>
          <p:spPr>
            <a:xfrm>
              <a:off x="4742059" y="3010292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2" name="Can 51"/>
            <p:cNvSpPr/>
            <p:nvPr/>
          </p:nvSpPr>
          <p:spPr>
            <a:xfrm>
              <a:off x="3886200" y="3005664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8088260" y="1067679"/>
            <a:ext cx="927493" cy="1109136"/>
            <a:chOff x="3873107" y="3005664"/>
            <a:chExt cx="1509032" cy="1680008"/>
          </a:xfrm>
        </p:grpSpPr>
        <p:sp>
          <p:nvSpPr>
            <p:cNvPr id="54" name="Can 53"/>
            <p:cNvSpPr/>
            <p:nvPr/>
          </p:nvSpPr>
          <p:spPr>
            <a:xfrm>
              <a:off x="4728966" y="4228472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5" name="Can 54"/>
            <p:cNvSpPr/>
            <p:nvPr/>
          </p:nvSpPr>
          <p:spPr>
            <a:xfrm>
              <a:off x="3873107" y="4223844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6" name="Can 55"/>
            <p:cNvSpPr/>
            <p:nvPr/>
          </p:nvSpPr>
          <p:spPr>
            <a:xfrm>
              <a:off x="4729360" y="3641063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7" name="Can 56"/>
            <p:cNvSpPr/>
            <p:nvPr/>
          </p:nvSpPr>
          <p:spPr>
            <a:xfrm>
              <a:off x="3873501" y="3636435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8" name="Can 57"/>
            <p:cNvSpPr/>
            <p:nvPr/>
          </p:nvSpPr>
          <p:spPr>
            <a:xfrm>
              <a:off x="4742059" y="3010292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9" name="Can 58"/>
            <p:cNvSpPr/>
            <p:nvPr/>
          </p:nvSpPr>
          <p:spPr>
            <a:xfrm>
              <a:off x="3886200" y="3005664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8093790" y="5638800"/>
            <a:ext cx="927493" cy="1109136"/>
            <a:chOff x="3873107" y="3005664"/>
            <a:chExt cx="1509032" cy="1680008"/>
          </a:xfrm>
        </p:grpSpPr>
        <p:sp>
          <p:nvSpPr>
            <p:cNvPr id="61" name="Can 60"/>
            <p:cNvSpPr/>
            <p:nvPr/>
          </p:nvSpPr>
          <p:spPr>
            <a:xfrm>
              <a:off x="4728966" y="4228472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2" name="Can 61"/>
            <p:cNvSpPr/>
            <p:nvPr/>
          </p:nvSpPr>
          <p:spPr>
            <a:xfrm>
              <a:off x="3873107" y="4223844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3" name="Can 62"/>
            <p:cNvSpPr/>
            <p:nvPr/>
          </p:nvSpPr>
          <p:spPr>
            <a:xfrm>
              <a:off x="4729360" y="3641063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4" name="Can 63"/>
            <p:cNvSpPr/>
            <p:nvPr/>
          </p:nvSpPr>
          <p:spPr>
            <a:xfrm>
              <a:off x="3873501" y="3636435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5" name="Can 64"/>
            <p:cNvSpPr/>
            <p:nvPr/>
          </p:nvSpPr>
          <p:spPr>
            <a:xfrm>
              <a:off x="4742059" y="3010292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6" name="Can 65"/>
            <p:cNvSpPr/>
            <p:nvPr/>
          </p:nvSpPr>
          <p:spPr>
            <a:xfrm>
              <a:off x="3886200" y="3005664"/>
              <a:ext cx="640080" cy="4572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98" name="TextBox 97"/>
          <p:cNvSpPr txBox="1"/>
          <p:nvPr/>
        </p:nvSpPr>
        <p:spPr>
          <a:xfrm>
            <a:off x="2031460" y="1506890"/>
            <a:ext cx="508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595959"/>
                </a:solidFill>
                <a:latin typeface="Arial"/>
                <a:ea typeface="Geneva" pitchFamily="125" charset="-128"/>
                <a:cs typeface="Arial"/>
              </a:rPr>
              <a:t>Advantage #1: Elasticity</a:t>
            </a:r>
            <a:endParaRPr lang="en-US" sz="2800" b="1" dirty="0">
              <a:solidFill>
                <a:srgbClr val="595959"/>
              </a:solidFill>
              <a:latin typeface="Arial"/>
              <a:ea typeface="Geneva" pitchFamily="125" charset="-128"/>
              <a:cs typeface="Arial"/>
            </a:endParaRP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818" y="2337076"/>
            <a:ext cx="838200" cy="593027"/>
          </a:xfrm>
          <a:prstGeom prst="rect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601" y="2334471"/>
            <a:ext cx="838200" cy="593027"/>
          </a:xfrm>
          <a:prstGeom prst="rect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383" y="2336717"/>
            <a:ext cx="838200" cy="593027"/>
          </a:xfrm>
          <a:prstGeom prst="rect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049" y="2337076"/>
            <a:ext cx="838200" cy="593027"/>
          </a:xfrm>
          <a:prstGeom prst="rect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715" y="2338376"/>
            <a:ext cx="838200" cy="593027"/>
          </a:xfrm>
          <a:prstGeom prst="rect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097" y="2337076"/>
            <a:ext cx="838200" cy="593027"/>
          </a:xfrm>
          <a:prstGeom prst="rect">
            <a:avLst/>
          </a:prstGeom>
          <a:solidFill>
            <a:srgbClr val="AFA5F9"/>
          </a:solidFill>
          <a:ln>
            <a:solidFill>
              <a:schemeClr val="tx1"/>
            </a:solidFill>
          </a:ln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818" y="2936187"/>
            <a:ext cx="838200" cy="593027"/>
          </a:xfrm>
          <a:prstGeom prst="rect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601" y="2933582"/>
            <a:ext cx="838200" cy="593027"/>
          </a:xfrm>
          <a:prstGeom prst="rect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383" y="2935828"/>
            <a:ext cx="838200" cy="593027"/>
          </a:xfrm>
          <a:prstGeom prst="rect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049" y="2936187"/>
            <a:ext cx="838200" cy="593027"/>
          </a:xfrm>
          <a:prstGeom prst="rect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715" y="2936187"/>
            <a:ext cx="838200" cy="593027"/>
          </a:xfrm>
          <a:prstGeom prst="rect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097" y="2936187"/>
            <a:ext cx="838200" cy="593027"/>
          </a:xfrm>
          <a:prstGeom prst="rect">
            <a:avLst/>
          </a:prstGeom>
          <a:solidFill>
            <a:srgbClr val="AFA5F9"/>
          </a:solidFill>
          <a:ln>
            <a:solidFill>
              <a:schemeClr val="tx1"/>
            </a:solidFill>
          </a:ln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818" y="3533567"/>
            <a:ext cx="838200" cy="593027"/>
          </a:xfrm>
          <a:prstGeom prst="rect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601" y="3530962"/>
            <a:ext cx="838200" cy="593027"/>
          </a:xfrm>
          <a:prstGeom prst="rect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383" y="3533208"/>
            <a:ext cx="838200" cy="593027"/>
          </a:xfrm>
          <a:prstGeom prst="rect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049" y="3533567"/>
            <a:ext cx="838200" cy="593027"/>
          </a:xfrm>
          <a:prstGeom prst="rect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715" y="3533567"/>
            <a:ext cx="838200" cy="593027"/>
          </a:xfrm>
          <a:prstGeom prst="rect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097" y="3533567"/>
            <a:ext cx="838200" cy="593027"/>
          </a:xfrm>
          <a:prstGeom prst="rect">
            <a:avLst/>
          </a:prstGeom>
          <a:solidFill>
            <a:srgbClr val="AFA5F9"/>
          </a:solidFill>
          <a:ln>
            <a:solidFill>
              <a:schemeClr val="tx1"/>
            </a:solidFill>
          </a:ln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460" y="4132437"/>
            <a:ext cx="838200" cy="593027"/>
          </a:xfrm>
          <a:prstGeom prst="rect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243" y="4129832"/>
            <a:ext cx="838200" cy="593027"/>
          </a:xfrm>
          <a:prstGeom prst="rect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9025" y="4132078"/>
            <a:ext cx="838200" cy="593027"/>
          </a:xfrm>
          <a:prstGeom prst="rect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5691" y="4132437"/>
            <a:ext cx="838200" cy="593027"/>
          </a:xfrm>
          <a:prstGeom prst="rect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357" y="4132437"/>
            <a:ext cx="838200" cy="593027"/>
          </a:xfrm>
          <a:prstGeom prst="rect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739" y="4132437"/>
            <a:ext cx="838200" cy="593027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818" y="4728069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601" y="4725464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383" y="4727710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049" y="4728069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715" y="4728069"/>
            <a:ext cx="838200" cy="593027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0557" y="4728069"/>
            <a:ext cx="838200" cy="593027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1103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 152"/>
          <p:cNvSpPr/>
          <p:nvPr/>
        </p:nvSpPr>
        <p:spPr>
          <a:xfrm>
            <a:off x="2244143" y="15624"/>
            <a:ext cx="4655714" cy="68580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-1" y="308255"/>
            <a:ext cx="9144001" cy="608741"/>
          </a:xfrm>
          <a:prstGeom prst="rect">
            <a:avLst/>
          </a:prstGeom>
          <a:solidFill>
            <a:srgbClr val="15716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Rectangle 153"/>
          <p:cNvSpPr/>
          <p:nvPr/>
        </p:nvSpPr>
        <p:spPr>
          <a:xfrm>
            <a:off x="2031460" y="2347375"/>
            <a:ext cx="5068479" cy="2984020"/>
          </a:xfrm>
          <a:prstGeom prst="rect">
            <a:avLst/>
          </a:prstGeom>
          <a:solidFill>
            <a:srgbClr val="FFFF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" y="24986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/>
                <a:cs typeface="Arial"/>
              </a:rPr>
              <a:t>Cloud Data Processing</a:t>
            </a:r>
            <a:endParaRPr lang="en-US" sz="3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1358487" y="1179918"/>
            <a:ext cx="403879" cy="914400"/>
            <a:chOff x="3284046" y="3789882"/>
            <a:chExt cx="1314614" cy="2976347"/>
          </a:xfrm>
        </p:grpSpPr>
        <p:sp>
          <p:nvSpPr>
            <p:cNvPr id="15" name="Oval 14"/>
            <p:cNvSpPr/>
            <p:nvPr/>
          </p:nvSpPr>
          <p:spPr>
            <a:xfrm>
              <a:off x="3492403" y="3789882"/>
              <a:ext cx="914400" cy="914400"/>
            </a:xfrm>
            <a:prstGeom prst="ellips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cxnSp>
          <p:nvCxnSpPr>
            <p:cNvPr id="16" name="Straight Connector 15"/>
            <p:cNvCxnSpPr>
              <a:stCxn id="15" idx="4"/>
            </p:cNvCxnSpPr>
            <p:nvPr/>
          </p:nvCxnSpPr>
          <p:spPr>
            <a:xfrm flipH="1">
              <a:off x="3948799" y="4704282"/>
              <a:ext cx="804" cy="128809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3373344" y="5992379"/>
              <a:ext cx="575455" cy="77385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948799" y="5992379"/>
              <a:ext cx="575455" cy="77385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3284046" y="5159002"/>
              <a:ext cx="1314614" cy="992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1396974" y="5651628"/>
            <a:ext cx="403879" cy="914400"/>
            <a:chOff x="3284046" y="3789882"/>
            <a:chExt cx="1314614" cy="2976347"/>
          </a:xfrm>
          <a:solidFill>
            <a:srgbClr val="FF0000"/>
          </a:solidFill>
        </p:grpSpPr>
        <p:sp>
          <p:nvSpPr>
            <p:cNvPr id="22" name="Oval 21"/>
            <p:cNvSpPr/>
            <p:nvPr/>
          </p:nvSpPr>
          <p:spPr>
            <a:xfrm>
              <a:off x="3492403" y="3789882"/>
              <a:ext cx="914399" cy="914400"/>
            </a:xfrm>
            <a:prstGeom prst="ellipse">
              <a:avLst/>
            </a:prstGeom>
            <a:solidFill>
              <a:srgbClr val="E86447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cxnSp>
          <p:nvCxnSpPr>
            <p:cNvPr id="23" name="Straight Connector 22"/>
            <p:cNvCxnSpPr>
              <a:stCxn id="22" idx="4"/>
            </p:cNvCxnSpPr>
            <p:nvPr/>
          </p:nvCxnSpPr>
          <p:spPr>
            <a:xfrm flipH="1">
              <a:off x="3948799" y="4704282"/>
              <a:ext cx="804" cy="1288097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3373344" y="5992379"/>
              <a:ext cx="575455" cy="773850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948799" y="5992379"/>
              <a:ext cx="575455" cy="773850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3284046" y="5159002"/>
              <a:ext cx="1314614" cy="9921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>
            <a:grpSpLocks noChangeAspect="1"/>
          </p:cNvGrpSpPr>
          <p:nvPr/>
        </p:nvGrpSpPr>
        <p:grpSpPr>
          <a:xfrm>
            <a:off x="7318845" y="1195376"/>
            <a:ext cx="403879" cy="914400"/>
            <a:chOff x="3284046" y="3789882"/>
            <a:chExt cx="1314614" cy="2976347"/>
          </a:xfrm>
          <a:solidFill>
            <a:srgbClr val="AFA5F9"/>
          </a:solidFill>
        </p:grpSpPr>
        <p:sp>
          <p:nvSpPr>
            <p:cNvPr id="28" name="Oval 27"/>
            <p:cNvSpPr/>
            <p:nvPr/>
          </p:nvSpPr>
          <p:spPr>
            <a:xfrm>
              <a:off x="3492403" y="3789882"/>
              <a:ext cx="914400" cy="914400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cxnSp>
          <p:nvCxnSpPr>
            <p:cNvPr id="29" name="Straight Connector 28"/>
            <p:cNvCxnSpPr>
              <a:stCxn id="28" idx="4"/>
            </p:cNvCxnSpPr>
            <p:nvPr/>
          </p:nvCxnSpPr>
          <p:spPr>
            <a:xfrm flipH="1">
              <a:off x="3948799" y="4704282"/>
              <a:ext cx="804" cy="1288097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3373344" y="5992379"/>
              <a:ext cx="575455" cy="773850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3948799" y="5992379"/>
              <a:ext cx="575455" cy="773850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3284046" y="5159002"/>
              <a:ext cx="1314614" cy="9921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>
            <a:grpSpLocks noChangeAspect="1"/>
          </p:cNvGrpSpPr>
          <p:nvPr/>
        </p:nvGrpSpPr>
        <p:grpSpPr>
          <a:xfrm>
            <a:off x="7317896" y="5664456"/>
            <a:ext cx="403879" cy="914400"/>
            <a:chOff x="3284046" y="3789882"/>
            <a:chExt cx="1314614" cy="2976347"/>
          </a:xfrm>
          <a:solidFill>
            <a:srgbClr val="FFFF00"/>
          </a:solidFill>
        </p:grpSpPr>
        <p:sp>
          <p:nvSpPr>
            <p:cNvPr id="34" name="Oval 33"/>
            <p:cNvSpPr/>
            <p:nvPr/>
          </p:nvSpPr>
          <p:spPr>
            <a:xfrm>
              <a:off x="3492403" y="3789882"/>
              <a:ext cx="914400" cy="914400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cxnSp>
          <p:nvCxnSpPr>
            <p:cNvPr id="35" name="Straight Connector 34"/>
            <p:cNvCxnSpPr>
              <a:stCxn id="34" idx="4"/>
            </p:cNvCxnSpPr>
            <p:nvPr/>
          </p:nvCxnSpPr>
          <p:spPr>
            <a:xfrm flipH="1">
              <a:off x="3948799" y="4704282"/>
              <a:ext cx="804" cy="1288097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3373344" y="5992379"/>
              <a:ext cx="575455" cy="773850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3948799" y="5992379"/>
              <a:ext cx="575455" cy="773850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3284046" y="5159002"/>
              <a:ext cx="1314614" cy="9921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Can 87"/>
          <p:cNvSpPr/>
          <p:nvPr/>
        </p:nvSpPr>
        <p:spPr>
          <a:xfrm>
            <a:off x="4682527" y="4220872"/>
            <a:ext cx="640080" cy="457200"/>
          </a:xfrm>
          <a:prstGeom prst="ca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89" name="Can 88"/>
          <p:cNvSpPr/>
          <p:nvPr/>
        </p:nvSpPr>
        <p:spPr>
          <a:xfrm>
            <a:off x="3826668" y="4216244"/>
            <a:ext cx="640080" cy="457200"/>
          </a:xfrm>
          <a:prstGeom prst="ca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3725449" y="3555785"/>
            <a:ext cx="841248" cy="5943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1" name="Can 90"/>
          <p:cNvSpPr/>
          <p:nvPr/>
        </p:nvSpPr>
        <p:spPr>
          <a:xfrm>
            <a:off x="4682921" y="3633463"/>
            <a:ext cx="640080" cy="457200"/>
          </a:xfrm>
          <a:prstGeom prst="ca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2" name="Can 91"/>
          <p:cNvSpPr/>
          <p:nvPr/>
        </p:nvSpPr>
        <p:spPr>
          <a:xfrm>
            <a:off x="3827062" y="3628835"/>
            <a:ext cx="640080" cy="457200"/>
          </a:xfrm>
          <a:prstGeom prst="ca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3" name="Can 92"/>
          <p:cNvSpPr/>
          <p:nvPr/>
        </p:nvSpPr>
        <p:spPr>
          <a:xfrm>
            <a:off x="4681022" y="3009991"/>
            <a:ext cx="640080" cy="457200"/>
          </a:xfrm>
          <a:prstGeom prst="ca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4" name="Can 93"/>
          <p:cNvSpPr/>
          <p:nvPr/>
        </p:nvSpPr>
        <p:spPr>
          <a:xfrm>
            <a:off x="3839761" y="3019961"/>
            <a:ext cx="640080" cy="457200"/>
          </a:xfrm>
          <a:prstGeom prst="ca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818" y="2349981"/>
            <a:ext cx="838200" cy="6003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601" y="2349980"/>
            <a:ext cx="838200" cy="5977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383" y="2349980"/>
            <a:ext cx="838200" cy="5999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049" y="2349980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715" y="2349980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097" y="2349980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818" y="2956390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601" y="2953785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7416" y="2949091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097" y="2949091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818" y="3553770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601" y="3551165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7416" y="3546471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097" y="3546471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460" y="4152640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243" y="4150035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357" y="4152640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9038" y="4152640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818" y="4755572"/>
            <a:ext cx="838200" cy="5904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601" y="4752966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383" y="4755212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049" y="4755571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715" y="4755571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396" y="4755571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0" name="Rectangle 149"/>
          <p:cNvSpPr/>
          <p:nvPr/>
        </p:nvSpPr>
        <p:spPr>
          <a:xfrm>
            <a:off x="4568869" y="3548376"/>
            <a:ext cx="841248" cy="5943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51" name="Rectangle 150"/>
          <p:cNvSpPr/>
          <p:nvPr/>
        </p:nvSpPr>
        <p:spPr>
          <a:xfrm>
            <a:off x="3727621" y="2956390"/>
            <a:ext cx="841248" cy="5943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3728100" y="4154096"/>
            <a:ext cx="841248" cy="5943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1460" y="1195376"/>
            <a:ext cx="506847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595959"/>
                </a:solidFill>
                <a:latin typeface="Arial"/>
                <a:ea typeface="Geneva" pitchFamily="125" charset="-128"/>
                <a:cs typeface="Arial"/>
              </a:rPr>
              <a:t>Advantage #2: </a:t>
            </a:r>
            <a:br>
              <a:rPr lang="en-US" sz="2800" b="1" dirty="0">
                <a:solidFill>
                  <a:srgbClr val="595959"/>
                </a:solidFill>
                <a:latin typeface="Arial"/>
                <a:ea typeface="Geneva" pitchFamily="125" charset="-128"/>
                <a:cs typeface="Arial"/>
              </a:rPr>
            </a:br>
            <a:r>
              <a:rPr lang="en-US" sz="2800" b="1" dirty="0">
                <a:solidFill>
                  <a:srgbClr val="595959"/>
                </a:solidFill>
                <a:latin typeface="Arial"/>
                <a:ea typeface="Geneva" pitchFamily="125" charset="-128"/>
                <a:cs typeface="Arial"/>
              </a:rPr>
              <a:t>Data Sharing ≠ Data Copying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29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2203468" y="2652362"/>
            <a:ext cx="2552700" cy="2578100"/>
            <a:chOff x="2203468" y="2652362"/>
            <a:chExt cx="2552700" cy="25781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03468" y="2652362"/>
              <a:ext cx="2552700" cy="25781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Rectangle 27"/>
            <p:cNvSpPr/>
            <p:nvPr/>
          </p:nvSpPr>
          <p:spPr>
            <a:xfrm>
              <a:off x="2532802" y="3605537"/>
              <a:ext cx="1131367" cy="609864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  <a:latin typeface="Proxima Nova Bold"/>
                  <a:cs typeface="Proxima Nova Bold"/>
                </a:rPr>
                <a:t>Data Science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911770" y="4985623"/>
            <a:ext cx="2393495" cy="1700680"/>
            <a:chOff x="3911770" y="4985623"/>
            <a:chExt cx="2393495" cy="170068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11770" y="4985623"/>
              <a:ext cx="1700680" cy="170068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572000" y="5252788"/>
              <a:ext cx="17332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Environment</a:t>
              </a:r>
              <a:endPara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90115" y="4989884"/>
            <a:ext cx="2665374" cy="1696419"/>
            <a:chOff x="390115" y="4989884"/>
            <a:chExt cx="2665374" cy="169641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59070" y="4989884"/>
              <a:ext cx="1696419" cy="169641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90115" y="5835963"/>
              <a:ext cx="12794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Lifestyle </a:t>
              </a:r>
              <a:endPara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78254" y="2541957"/>
            <a:ext cx="2358255" cy="2272890"/>
            <a:chOff x="278254" y="2541957"/>
            <a:chExt cx="2358255" cy="227289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8254" y="3116473"/>
              <a:ext cx="1698374" cy="169837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87192" y="2541957"/>
              <a:ext cx="2049317" cy="928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000" b="1" dirty="0" smtClean="0">
                  <a:solidFill>
                    <a:srgbClr val="595959"/>
                  </a:solidFill>
                  <a:latin typeface="Arial"/>
                  <a:cs typeface="Arial"/>
                </a:rPr>
                <a:t>Smart </a:t>
              </a:r>
              <a:br>
                <a:rPr lang="en-US" sz="2000" b="1" dirty="0" smtClean="0">
                  <a:solidFill>
                    <a:srgbClr val="595959"/>
                  </a:solidFill>
                  <a:latin typeface="Arial"/>
                  <a:cs typeface="Arial"/>
                </a:rPr>
              </a:br>
              <a:r>
                <a:rPr lang="en-US" sz="2000" b="1" dirty="0" smtClean="0">
                  <a:solidFill>
                    <a:srgbClr val="595959"/>
                  </a:solidFill>
                  <a:latin typeface="Arial"/>
                  <a:cs typeface="Arial"/>
                </a:rPr>
                <a:t>Phone </a:t>
              </a:r>
              <a:br>
                <a:rPr lang="en-US" sz="2000" b="1" dirty="0" smtClean="0">
                  <a:solidFill>
                    <a:srgbClr val="595959"/>
                  </a:solidFill>
                  <a:latin typeface="Arial"/>
                  <a:cs typeface="Arial"/>
                </a:rPr>
              </a:br>
              <a:r>
                <a:rPr lang="en-US" sz="2000" b="1" dirty="0" smtClean="0">
                  <a:solidFill>
                    <a:srgbClr val="595959"/>
                  </a:solidFill>
                  <a:latin typeface="Arial"/>
                  <a:cs typeface="Arial"/>
                </a:rPr>
                <a:t>Data</a:t>
              </a:r>
              <a:endParaRPr lang="en-US" sz="2000" b="1" dirty="0">
                <a:solidFill>
                  <a:srgbClr val="595959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36509" y="1232030"/>
            <a:ext cx="2611358" cy="1688797"/>
            <a:chOff x="436509" y="1232030"/>
            <a:chExt cx="2611358" cy="1688797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>
              <a:alphaModFix amt="74000"/>
            </a:blip>
            <a:stretch>
              <a:fillRect/>
            </a:stretch>
          </p:blipFill>
          <p:spPr>
            <a:xfrm>
              <a:off x="1359070" y="1232030"/>
              <a:ext cx="1688797" cy="1688797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436509" y="1295447"/>
              <a:ext cx="15401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595959"/>
                  </a:solidFill>
                  <a:latin typeface="Arial"/>
                  <a:cs typeface="Arial"/>
                </a:rPr>
                <a:t>Genomics</a:t>
              </a:r>
              <a:endParaRPr lang="en-US" sz="2000" b="1" dirty="0">
                <a:solidFill>
                  <a:srgbClr val="595959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898597" y="1232031"/>
            <a:ext cx="2628253" cy="1688797"/>
            <a:chOff x="3898597" y="1232031"/>
            <a:chExt cx="2628253" cy="168879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98597" y="1232031"/>
              <a:ext cx="1688797" cy="168879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698049" y="1237889"/>
              <a:ext cx="18288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595959"/>
                  </a:solidFill>
                  <a:latin typeface="Arial"/>
                  <a:cs typeface="Arial"/>
                </a:rPr>
                <a:t>Clinical EMR</a:t>
              </a:r>
              <a:endParaRPr lang="en-US" b="1" dirty="0">
                <a:solidFill>
                  <a:srgbClr val="595959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-1" y="249089"/>
            <a:ext cx="5175093" cy="608741"/>
          </a:xfrm>
          <a:prstGeom prst="rect">
            <a:avLst/>
          </a:prstGeom>
          <a:solidFill>
            <a:srgbClr val="15716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0" y="193562"/>
            <a:ext cx="5175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/>
                <a:cs typeface="Arial"/>
              </a:rPr>
              <a:t>Connected Health</a:t>
            </a:r>
            <a:endParaRPr lang="en-US" sz="3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075613" y="2402961"/>
            <a:ext cx="1560808" cy="16092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6645826" y="5178467"/>
            <a:ext cx="2695730" cy="1464536"/>
            <a:chOff x="6645826" y="5178467"/>
            <a:chExt cx="2695730" cy="146453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45826" y="5178467"/>
              <a:ext cx="1464536" cy="146453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/>
            <p:cNvSpPr txBox="1"/>
            <p:nvPr/>
          </p:nvSpPr>
          <p:spPr>
            <a:xfrm>
              <a:off x="7225545" y="5192083"/>
              <a:ext cx="21160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595959"/>
                  </a:solidFill>
                  <a:latin typeface="Arial"/>
                  <a:cs typeface="Arial"/>
                </a:rPr>
                <a:t>Health </a:t>
              </a:r>
              <a:br>
                <a:rPr lang="en-US" sz="2000" b="1" dirty="0" smtClean="0">
                  <a:solidFill>
                    <a:srgbClr val="595959"/>
                  </a:solidFill>
                  <a:latin typeface="Arial"/>
                  <a:cs typeface="Arial"/>
                </a:rPr>
              </a:br>
              <a:r>
                <a:rPr lang="en-US" sz="2000" b="1" dirty="0" smtClean="0">
                  <a:solidFill>
                    <a:srgbClr val="595959"/>
                  </a:solidFill>
                  <a:latin typeface="Arial"/>
                  <a:cs typeface="Arial"/>
                </a:rPr>
                <a:t>Policy</a:t>
              </a:r>
              <a:endParaRPr lang="en-US" sz="2000" b="1" dirty="0">
                <a:solidFill>
                  <a:srgbClr val="595959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645826" y="3143405"/>
            <a:ext cx="2737459" cy="1623714"/>
            <a:chOff x="6645826" y="3143405"/>
            <a:chExt cx="2737459" cy="162371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6645826" y="3283771"/>
              <a:ext cx="1483348" cy="148334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7420898" y="3143405"/>
              <a:ext cx="196238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0" b="1" dirty="0" smtClean="0">
                  <a:solidFill>
                    <a:srgbClr val="595959"/>
                  </a:solidFill>
                  <a:latin typeface="Arial"/>
                  <a:cs typeface="Arial"/>
                </a:rPr>
                <a:t>Precision </a:t>
              </a:r>
              <a:br>
                <a:rPr lang="en-US" sz="2000" b="1" dirty="0" smtClean="0">
                  <a:solidFill>
                    <a:srgbClr val="595959"/>
                  </a:solidFill>
                  <a:latin typeface="Arial"/>
                  <a:cs typeface="Arial"/>
                </a:rPr>
              </a:br>
              <a:r>
                <a:rPr lang="en-US" sz="2000" b="1" dirty="0" smtClean="0">
                  <a:solidFill>
                    <a:srgbClr val="595959"/>
                  </a:solidFill>
                  <a:latin typeface="Arial"/>
                  <a:cs typeface="Arial"/>
                </a:rPr>
                <a:t>Prevention </a:t>
              </a:r>
              <a:br>
                <a:rPr lang="en-US" sz="2000" b="1" dirty="0" smtClean="0">
                  <a:solidFill>
                    <a:srgbClr val="595959"/>
                  </a:solidFill>
                  <a:latin typeface="Arial"/>
                  <a:cs typeface="Arial"/>
                </a:rPr>
              </a:br>
              <a:r>
                <a:rPr lang="en-US" sz="2000" b="1" dirty="0" smtClean="0">
                  <a:solidFill>
                    <a:srgbClr val="595959"/>
                  </a:solidFill>
                  <a:latin typeface="Arial"/>
                  <a:cs typeface="Arial"/>
                </a:rPr>
                <a:t>&amp; Precision </a:t>
              </a:r>
              <a:br>
                <a:rPr lang="en-US" sz="2000" b="1" dirty="0" smtClean="0">
                  <a:solidFill>
                    <a:srgbClr val="595959"/>
                  </a:solidFill>
                  <a:latin typeface="Arial"/>
                  <a:cs typeface="Arial"/>
                </a:rPr>
              </a:br>
              <a:r>
                <a:rPr lang="en-US" sz="2000" b="1" dirty="0" smtClean="0">
                  <a:solidFill>
                    <a:srgbClr val="595959"/>
                  </a:solidFill>
                  <a:latin typeface="Arial"/>
                  <a:cs typeface="Arial"/>
                </a:rPr>
                <a:t>Medicine</a:t>
              </a:r>
              <a:endParaRPr lang="en-US" sz="2000" b="1" dirty="0">
                <a:solidFill>
                  <a:srgbClr val="595959"/>
                </a:solidFill>
                <a:latin typeface="Arial"/>
                <a:cs typeface="Arial"/>
              </a:endParaRPr>
            </a:p>
          </p:txBody>
        </p:sp>
      </p:grpSp>
      <p:cxnSp>
        <p:nvCxnSpPr>
          <p:cNvPr id="22" name="Straight Arrow Connector 21"/>
          <p:cNvCxnSpPr/>
          <p:nvPr/>
        </p:nvCxnSpPr>
        <p:spPr>
          <a:xfrm>
            <a:off x="2690519" y="2765955"/>
            <a:ext cx="178740" cy="2538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976628" y="3964546"/>
            <a:ext cx="41520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4068705" y="2765955"/>
            <a:ext cx="178740" cy="2538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690519" y="4882575"/>
            <a:ext cx="178740" cy="2538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4092218" y="4882575"/>
            <a:ext cx="178740" cy="2538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6636421" y="1280849"/>
            <a:ext cx="2790658" cy="1542908"/>
            <a:chOff x="6636421" y="1280849"/>
            <a:chExt cx="2790658" cy="1542908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36421" y="1317344"/>
              <a:ext cx="1506413" cy="1506413"/>
            </a:xfrm>
            <a:prstGeom prst="rect">
              <a:avLst/>
            </a:prstGeom>
            <a:ln w="6350" cmpd="sng"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TextBox 32"/>
            <p:cNvSpPr txBox="1"/>
            <p:nvPr/>
          </p:nvSpPr>
          <p:spPr>
            <a:xfrm>
              <a:off x="7464692" y="1280849"/>
              <a:ext cx="19623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0" b="1" dirty="0" smtClean="0">
                  <a:solidFill>
                    <a:srgbClr val="595959"/>
                  </a:solidFill>
                  <a:latin typeface="Arial"/>
                  <a:cs typeface="Arial"/>
                </a:rPr>
                <a:t>Causes of </a:t>
              </a:r>
              <a:br>
                <a:rPr lang="en-US" sz="2000" b="1" dirty="0" smtClean="0">
                  <a:solidFill>
                    <a:srgbClr val="595959"/>
                  </a:solidFill>
                  <a:latin typeface="Arial"/>
                  <a:cs typeface="Arial"/>
                </a:rPr>
              </a:br>
              <a:r>
                <a:rPr lang="en-US" sz="2000" b="1" dirty="0" smtClean="0">
                  <a:solidFill>
                    <a:srgbClr val="595959"/>
                  </a:solidFill>
                  <a:latin typeface="Arial"/>
                  <a:cs typeface="Arial"/>
                </a:rPr>
                <a:t>Diseases</a:t>
              </a:r>
              <a:endParaRPr lang="en-US" sz="2000" b="1" dirty="0">
                <a:solidFill>
                  <a:srgbClr val="595959"/>
                </a:solidFill>
                <a:latin typeface="Arial"/>
                <a:cs typeface="Arial"/>
              </a:endParaRPr>
            </a:p>
          </p:txBody>
        </p:sp>
      </p:grpSp>
      <p:cxnSp>
        <p:nvCxnSpPr>
          <p:cNvPr id="34" name="Straight Arrow Connector 33"/>
          <p:cNvCxnSpPr/>
          <p:nvPr/>
        </p:nvCxnSpPr>
        <p:spPr>
          <a:xfrm>
            <a:off x="5061181" y="4012225"/>
            <a:ext cx="1575240" cy="17040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4603569" y="4025445"/>
            <a:ext cx="204947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190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144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70200"/>
            <a:ext cx="6400800" cy="175260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1670533"/>
            <a:ext cx="9144001" cy="411042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" y="450508"/>
            <a:ext cx="9144001" cy="623001"/>
          </a:xfrm>
          <a:prstGeom prst="rect">
            <a:avLst/>
          </a:prstGeom>
          <a:solidFill>
            <a:srgbClr val="15716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434388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smtClean="0">
                <a:solidFill>
                  <a:schemeClr val="bg1"/>
                </a:solidFill>
                <a:latin typeface="Arial"/>
                <a:cs typeface="Arial"/>
              </a:rPr>
              <a:t>Th</a:t>
            </a:r>
            <a:r>
              <a:rPr lang="en-US" sz="3400" b="1" dirty="0" smtClean="0">
                <a:solidFill>
                  <a:schemeClr val="bg1"/>
                </a:solidFill>
                <a:latin typeface="Arial"/>
                <a:cs typeface="Arial"/>
              </a:rPr>
              <a:t>e Value of Big Data: The Analytics</a:t>
            </a:r>
            <a:endParaRPr lang="en-US" sz="3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Oval 8"/>
          <p:cNvSpPr/>
          <p:nvPr/>
        </p:nvSpPr>
        <p:spPr>
          <a:xfrm>
            <a:off x="813770" y="2355139"/>
            <a:ext cx="3732643" cy="3412808"/>
          </a:xfrm>
          <a:prstGeom prst="ellipse">
            <a:avLst/>
          </a:prstGeom>
          <a:solidFill>
            <a:schemeClr val="bg1"/>
          </a:solidFill>
          <a:ln w="952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374262" y="3400176"/>
            <a:ext cx="1958452" cy="1876975"/>
          </a:xfrm>
          <a:prstGeom prst="ellipse">
            <a:avLst/>
          </a:prstGeom>
          <a:solidFill>
            <a:srgbClr val="64415A">
              <a:alpha val="6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749527" y="2472350"/>
            <a:ext cx="1965277" cy="1744569"/>
          </a:xfrm>
          <a:prstGeom prst="ellipse">
            <a:avLst/>
          </a:prstGeom>
          <a:solidFill>
            <a:srgbClr val="99AD1C">
              <a:alpha val="6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992252" y="3389646"/>
            <a:ext cx="1932593" cy="1862273"/>
          </a:xfrm>
          <a:prstGeom prst="ellipse">
            <a:avLst/>
          </a:prstGeom>
          <a:solidFill>
            <a:srgbClr val="BC603A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27105" y="3113803"/>
            <a:ext cx="2176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Proxima Nova Semibold"/>
                <a:cs typeface="Proxima Nova Semibold"/>
              </a:rPr>
              <a:t>S</a:t>
            </a:r>
            <a:r>
              <a:rPr lang="en-US" sz="2400" b="1" dirty="0" smtClean="0">
                <a:solidFill>
                  <a:prstClr val="black"/>
                </a:solidFill>
                <a:latin typeface="Proxima Nova Semibold"/>
                <a:cs typeface="Proxima Nova Semibold"/>
              </a:rPr>
              <a:t>tatistics</a:t>
            </a:r>
            <a:endParaRPr lang="en-US" sz="2400" b="1" dirty="0">
              <a:solidFill>
                <a:prstClr val="black"/>
              </a:solidFill>
              <a:latin typeface="Proxima Nova Semibold"/>
              <a:cs typeface="Proxima Nova Semibold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" y="3958440"/>
            <a:ext cx="2268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prstClr val="black"/>
                </a:solidFill>
                <a:latin typeface="Proxima Nova Semibold"/>
                <a:cs typeface="Proxima Nova Semibold"/>
              </a:rPr>
              <a:t>Computer Science</a:t>
            </a:r>
            <a:endParaRPr lang="en-US" sz="2200" b="1" dirty="0">
              <a:solidFill>
                <a:prstClr val="black"/>
              </a:solidFill>
              <a:latin typeface="Proxima Nova Semibold"/>
              <a:cs typeface="Proxima Nova Semibold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76875" y="4105338"/>
            <a:ext cx="22998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prstClr val="black"/>
                </a:solidFill>
                <a:latin typeface="Proxima Nova Semibold"/>
                <a:cs typeface="Proxima Nova Semibold"/>
              </a:rPr>
              <a:t>Informatics</a:t>
            </a:r>
            <a:endParaRPr lang="en-US" sz="2200" b="1" dirty="0">
              <a:solidFill>
                <a:prstClr val="black"/>
              </a:solidFill>
              <a:latin typeface="Proxima Nova Semibold"/>
              <a:cs typeface="Proxima Nova Semibold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5154739" y="3368911"/>
            <a:ext cx="685586" cy="413114"/>
          </a:xfrm>
          <a:prstGeom prst="rightArrow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                  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34139" y="1670533"/>
            <a:ext cx="25733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3200" b="1" dirty="0" smtClean="0">
                <a:latin typeface="Arial"/>
                <a:cs typeface="Arial"/>
              </a:rPr>
              <a:t>The goal is Inference</a:t>
            </a:r>
            <a:endParaRPr lang="en-US" sz="3200" b="1" dirty="0"/>
          </a:p>
        </p:txBody>
      </p:sp>
      <p:sp>
        <p:nvSpPr>
          <p:cNvPr id="10" name="Right Arrow 9"/>
          <p:cNvSpPr/>
          <p:nvPr/>
        </p:nvSpPr>
        <p:spPr>
          <a:xfrm>
            <a:off x="5268035" y="3836936"/>
            <a:ext cx="846161" cy="449214"/>
          </a:xfrm>
          <a:prstGeom prst="rightArrow">
            <a:avLst/>
          </a:prstGeom>
          <a:solidFill>
            <a:srgbClr val="1C796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-25587" y="5990088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l"/>
                <a:cs typeface="Aril"/>
              </a:rPr>
              <a:t>Transform data into knowledge</a:t>
            </a:r>
            <a:r>
              <a:rPr lang="en-US" sz="2800" b="1" dirty="0" smtClean="0">
                <a:solidFill>
                  <a:srgbClr val="595959"/>
                </a:solidFill>
                <a:latin typeface="Aril"/>
                <a:cs typeface="Aril"/>
              </a:rPr>
              <a:t>: </a:t>
            </a:r>
            <a:r>
              <a:rPr lang="en-US" sz="2800" b="1" dirty="0" smtClean="0">
                <a:solidFill>
                  <a:srgbClr val="C00000"/>
                </a:solidFill>
                <a:latin typeface="Aril"/>
                <a:cs typeface="Aril"/>
              </a:rPr>
              <a:t>Inference</a:t>
            </a:r>
            <a:endParaRPr lang="en-US" sz="2800" b="1" dirty="0">
              <a:solidFill>
                <a:srgbClr val="C00000"/>
              </a:solidFill>
              <a:latin typeface="Aril"/>
              <a:cs typeface="Aril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41" y="3149500"/>
            <a:ext cx="2573337" cy="2273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49482" y="1670533"/>
            <a:ext cx="3952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Core of Data Science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06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144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70200"/>
            <a:ext cx="6400800" cy="175260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1534261"/>
            <a:ext cx="9144001" cy="411042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" y="450508"/>
            <a:ext cx="9144001" cy="623001"/>
          </a:xfrm>
          <a:prstGeom prst="rect">
            <a:avLst/>
          </a:prstGeom>
          <a:solidFill>
            <a:srgbClr val="15716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-1" y="463141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smtClean="0">
                <a:solidFill>
                  <a:schemeClr val="bg1"/>
                </a:solidFill>
                <a:latin typeface="Arial"/>
                <a:cs typeface="Arial"/>
              </a:rPr>
              <a:t>Position Statisticians in Big Data </a:t>
            </a:r>
            <a:endParaRPr lang="en-US" sz="3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32532" y="2377905"/>
            <a:ext cx="2176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Proxima Nova Semibold"/>
                <a:cs typeface="Proxima Nova Semibold"/>
              </a:rPr>
              <a:t> </a:t>
            </a:r>
            <a:endParaRPr lang="en-US" sz="2400" b="1" dirty="0">
              <a:solidFill>
                <a:prstClr val="black"/>
              </a:solidFill>
              <a:latin typeface="Proxima Nova Semibold"/>
              <a:cs typeface="Proxima Nova Semibold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4101" y="3873004"/>
            <a:ext cx="22688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prstClr val="black"/>
                </a:solidFill>
                <a:latin typeface="Proxima Nova Semibold"/>
                <a:cs typeface="Proxima Nova Semibold"/>
              </a:rPr>
              <a:t> </a:t>
            </a:r>
            <a:endParaRPr lang="en-US" sz="2200" b="1" dirty="0">
              <a:solidFill>
                <a:prstClr val="black"/>
              </a:solidFill>
              <a:latin typeface="Proxima Nova Semibold"/>
              <a:cs typeface="Proxima Nova Semibold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97658" y="3894418"/>
            <a:ext cx="22998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prstClr val="black"/>
                </a:solidFill>
                <a:latin typeface="Proxima Nova Semibold"/>
                <a:cs typeface="Proxima Nova Semibold"/>
              </a:rPr>
              <a:t> </a:t>
            </a:r>
            <a:endParaRPr lang="en-US" sz="2200" b="1" dirty="0">
              <a:solidFill>
                <a:prstClr val="black"/>
              </a:solidFill>
              <a:latin typeface="Proxima Nova Semibold"/>
              <a:cs typeface="Proxima Nova Semibold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5154739" y="3368911"/>
            <a:ext cx="685586" cy="413114"/>
          </a:xfrm>
          <a:prstGeom prst="rightArrow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                  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34142" y="1621676"/>
            <a:ext cx="2573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3200" b="1" dirty="0" smtClean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endParaRPr lang="en-US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6094674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 smtClean="0">
                <a:solidFill>
                  <a:srgbClr val="595959"/>
                </a:solidFill>
                <a:latin typeface="Aril"/>
                <a:cs typeface="Aril"/>
              </a:rPr>
              <a:t> </a:t>
            </a:r>
            <a:endParaRPr lang="en-US" sz="2300" b="1" dirty="0">
              <a:solidFill>
                <a:srgbClr val="595959"/>
              </a:solidFill>
              <a:latin typeface="Aril"/>
              <a:cs typeface="Ari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1914425"/>
            <a:ext cx="78713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Statistician must intellectually be engaged as scientists.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36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625" y="968021"/>
            <a:ext cx="9144000" cy="606142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-59143" y="204716"/>
            <a:ext cx="9201517" cy="709209"/>
          </a:xfrm>
          <a:prstGeom prst="rect">
            <a:avLst/>
          </a:prstGeom>
          <a:solidFill>
            <a:srgbClr val="15716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14403" y="352468"/>
            <a:ext cx="882959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chemeClr val="bg1"/>
                </a:solidFill>
                <a:latin typeface="Arial"/>
                <a:cs typeface="Arial"/>
              </a:rPr>
              <a:t>60-Year Success: Biostatistics Culture</a:t>
            </a:r>
            <a:endParaRPr lang="en-US" sz="3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631" y="4331009"/>
            <a:ext cx="5171485" cy="2275093"/>
          </a:xfrm>
          <a:prstGeom prst="rect">
            <a:avLst/>
          </a:prstGeom>
          <a:ln>
            <a:solidFill>
              <a:srgbClr val="7F7F7F"/>
            </a:solidFill>
          </a:ln>
        </p:spPr>
      </p:pic>
      <p:sp>
        <p:nvSpPr>
          <p:cNvPr id="21" name="Content Placeholder 4"/>
          <p:cNvSpPr txBox="1">
            <a:spLocks/>
          </p:cNvSpPr>
          <p:nvPr/>
        </p:nvSpPr>
        <p:spPr>
          <a:xfrm>
            <a:off x="136478" y="1146411"/>
            <a:ext cx="6701057" cy="23972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SzPct val="110000"/>
              <a:buFont typeface="Arial"/>
              <a:buChar char="•"/>
            </a:pPr>
            <a:r>
              <a:rPr lang="en-US" sz="2800" b="1" dirty="0">
                <a:latin typeface="Arial"/>
                <a:cs typeface="Arial"/>
              </a:rPr>
              <a:t>Engage in </a:t>
            </a:r>
            <a:r>
              <a:rPr lang="en-US" sz="2800" b="1" dirty="0" smtClean="0">
                <a:latin typeface="Arial"/>
                <a:cs typeface="Arial"/>
              </a:rPr>
              <a:t>cutting</a:t>
            </a:r>
            <a:r>
              <a:rPr lang="en-US" sz="2800" b="1" dirty="0">
                <a:latin typeface="Arial"/>
                <a:cs typeface="Arial"/>
              </a:rPr>
              <a:t>-edge </a:t>
            </a:r>
            <a:r>
              <a:rPr lang="en-US" sz="2800" b="1" dirty="0" smtClean="0">
                <a:latin typeface="Arial"/>
                <a:cs typeface="Arial"/>
              </a:rPr>
              <a:t>science</a:t>
            </a:r>
          </a:p>
          <a:p>
            <a:pPr>
              <a:buClrTx/>
              <a:buSzPct val="110000"/>
              <a:buFont typeface="Arial"/>
              <a:buChar char="•"/>
            </a:pPr>
            <a:r>
              <a:rPr lang="en-US" sz="2800" b="1" dirty="0">
                <a:latin typeface="Arial"/>
                <a:cs typeface="Arial"/>
              </a:rPr>
              <a:t>Let scientific collaboration </a:t>
            </a:r>
            <a:br>
              <a:rPr lang="en-US" sz="2800" b="1" dirty="0">
                <a:latin typeface="Arial"/>
                <a:cs typeface="Arial"/>
              </a:rPr>
            </a:br>
            <a:r>
              <a:rPr lang="en-US" sz="2800" b="1" dirty="0">
                <a:latin typeface="Arial"/>
                <a:cs typeface="Arial"/>
              </a:rPr>
              <a:t>drive method </a:t>
            </a:r>
            <a:r>
              <a:rPr lang="en-US" sz="2800" b="1" dirty="0" smtClean="0">
                <a:latin typeface="Arial"/>
                <a:cs typeface="Arial"/>
              </a:rPr>
              <a:t>development</a:t>
            </a:r>
          </a:p>
          <a:p>
            <a:pPr>
              <a:buClrTx/>
              <a:buSzPct val="110000"/>
              <a:buFont typeface="Arial"/>
              <a:buChar char="•"/>
            </a:pPr>
            <a:r>
              <a:rPr lang="en-US" sz="2800" b="1" dirty="0" smtClean="0">
                <a:latin typeface="Arial"/>
                <a:cs typeface="Arial"/>
              </a:rPr>
              <a:t>Let substantive </a:t>
            </a:r>
            <a:r>
              <a:rPr lang="en-US" sz="2800" b="1" dirty="0">
                <a:latin typeface="Arial"/>
                <a:cs typeface="Arial"/>
              </a:rPr>
              <a:t>s</a:t>
            </a:r>
            <a:r>
              <a:rPr lang="en-US" sz="2800" b="1" dirty="0" smtClean="0">
                <a:latin typeface="Arial"/>
                <a:cs typeface="Arial"/>
              </a:rPr>
              <a:t>cientists be strong advocates for biostatisticians</a:t>
            </a:r>
            <a:endParaRPr lang="en-US" sz="2800" b="1" dirty="0">
              <a:latin typeface="Arial"/>
              <a:cs typeface="Arial"/>
            </a:endParaRPr>
          </a:p>
          <a:p>
            <a:pPr marL="0" indent="0">
              <a:buClrTx/>
              <a:buSzPct val="110000"/>
              <a:buNone/>
            </a:pPr>
            <a:endParaRPr lang="en-US" sz="2800" b="1" dirty="0">
              <a:latin typeface="Arial"/>
              <a:cs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804832" y="1146411"/>
            <a:ext cx="1991276" cy="5711589"/>
            <a:chOff x="6804832" y="913925"/>
            <a:chExt cx="1991276" cy="5702996"/>
          </a:xfrm>
        </p:grpSpPr>
        <p:grpSp>
          <p:nvGrpSpPr>
            <p:cNvPr id="5" name="Group 4"/>
            <p:cNvGrpSpPr/>
            <p:nvPr/>
          </p:nvGrpSpPr>
          <p:grpSpPr>
            <a:xfrm>
              <a:off x="6934155" y="1050554"/>
              <a:ext cx="1716950" cy="5405169"/>
              <a:chOff x="6934155" y="1050554"/>
              <a:chExt cx="1716950" cy="5405169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6934155" y="1050554"/>
                <a:ext cx="1716950" cy="1716950"/>
                <a:chOff x="7083115" y="1191674"/>
                <a:chExt cx="1716950" cy="1716950"/>
              </a:xfrm>
              <a:solidFill>
                <a:srgbClr val="C9BDB3"/>
              </a:solidFill>
            </p:grpSpPr>
            <p:sp>
              <p:nvSpPr>
                <p:cNvPr id="7" name="Oval 6"/>
                <p:cNvSpPr/>
                <p:nvPr/>
              </p:nvSpPr>
              <p:spPr>
                <a:xfrm>
                  <a:off x="7083115" y="1191674"/>
                  <a:ext cx="1716950" cy="171695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7173302" y="1630710"/>
                  <a:ext cx="1556205" cy="769441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 b="1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/>
                      <a:cs typeface="Arial"/>
                    </a:rPr>
                    <a:t>Better Research</a:t>
                  </a:r>
                  <a:endParaRPr lang="en-US" sz="2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38" name="Group 37"/>
              <p:cNvGrpSpPr/>
              <p:nvPr/>
            </p:nvGrpSpPr>
            <p:grpSpPr>
              <a:xfrm>
                <a:off x="6934155" y="2903446"/>
                <a:ext cx="1716950" cy="1716950"/>
                <a:chOff x="7083115" y="3044566"/>
                <a:chExt cx="1716950" cy="1716950"/>
              </a:xfrm>
            </p:grpSpPr>
            <p:sp>
              <p:nvSpPr>
                <p:cNvPr id="19" name="Oval 18"/>
                <p:cNvSpPr/>
                <p:nvPr/>
              </p:nvSpPr>
              <p:spPr>
                <a:xfrm>
                  <a:off x="7083115" y="3044566"/>
                  <a:ext cx="1716950" cy="1716950"/>
                </a:xfrm>
                <a:prstGeom prst="ellipse">
                  <a:avLst/>
                </a:prstGeom>
                <a:solidFill>
                  <a:srgbClr val="C9BDB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7165462" y="3271800"/>
                  <a:ext cx="1556205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/>
                      <a:cs typeface="Arial"/>
                    </a:rPr>
                    <a:t>Better Prevention and Treatment</a:t>
                  </a:r>
                </a:p>
              </p:txBody>
            </p:sp>
          </p:grpSp>
          <p:grpSp>
            <p:nvGrpSpPr>
              <p:cNvPr id="39" name="Group 38"/>
              <p:cNvGrpSpPr/>
              <p:nvPr/>
            </p:nvGrpSpPr>
            <p:grpSpPr>
              <a:xfrm>
                <a:off x="6934155" y="4738773"/>
                <a:ext cx="1716950" cy="1716950"/>
                <a:chOff x="7083115" y="4879893"/>
                <a:chExt cx="1716950" cy="1716950"/>
              </a:xfrm>
            </p:grpSpPr>
            <p:sp>
              <p:nvSpPr>
                <p:cNvPr id="20" name="Oval 19"/>
                <p:cNvSpPr/>
                <p:nvPr/>
              </p:nvSpPr>
              <p:spPr>
                <a:xfrm>
                  <a:off x="7083115" y="4879893"/>
                  <a:ext cx="1716950" cy="1716950"/>
                </a:xfrm>
                <a:prstGeom prst="ellipse">
                  <a:avLst/>
                </a:prstGeom>
                <a:solidFill>
                  <a:srgbClr val="C9BDB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7165462" y="5366600"/>
                  <a:ext cx="1556205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 b="1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/>
                      <a:cs typeface="Arial"/>
                    </a:rPr>
                    <a:t>Better Health</a:t>
                  </a:r>
                  <a:endParaRPr lang="en-US" sz="2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  <a:cs typeface="Arial"/>
                  </a:endParaRPr>
                </a:p>
              </p:txBody>
            </p:sp>
          </p:grpSp>
        </p:grpSp>
        <p:sp>
          <p:nvSpPr>
            <p:cNvPr id="34" name="Rounded Rectangle 33"/>
            <p:cNvSpPr/>
            <p:nvPr/>
          </p:nvSpPr>
          <p:spPr>
            <a:xfrm>
              <a:off x="6804832" y="913925"/>
              <a:ext cx="1991276" cy="5702996"/>
            </a:xfrm>
            <a:prstGeom prst="roundRect">
              <a:avLst>
                <a:gd name="adj" fmla="val 46195"/>
              </a:avLst>
            </a:prstGeom>
            <a:noFill/>
            <a:ln w="19050" cmpd="sng">
              <a:solidFill>
                <a:srgbClr val="7F7F7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ight Arrow 42"/>
          <p:cNvSpPr/>
          <p:nvPr/>
        </p:nvSpPr>
        <p:spPr>
          <a:xfrm>
            <a:off x="5789660" y="5156678"/>
            <a:ext cx="1047875" cy="428534"/>
          </a:xfrm>
          <a:prstGeom prst="rightArrow">
            <a:avLst/>
          </a:prstGeom>
          <a:solidFill>
            <a:srgbClr val="C9BDB3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7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308" y="1883049"/>
            <a:ext cx="9143966" cy="3853690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366994"/>
            <a:ext cx="9144001" cy="608741"/>
          </a:xfrm>
          <a:prstGeom prst="rect">
            <a:avLst/>
          </a:prstGeom>
          <a:solidFill>
            <a:srgbClr val="15716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32284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  <a:latin typeface="Arial"/>
                <a:cs typeface="Arial"/>
              </a:rPr>
              <a:t>More Partnership and Advocates in Big Data</a:t>
            </a:r>
            <a:endParaRPr lang="en-US" sz="3200" b="1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6" name="Oval 5"/>
          <p:cNvSpPr/>
          <p:nvPr/>
        </p:nvSpPr>
        <p:spPr>
          <a:xfrm>
            <a:off x="3258016" y="1218416"/>
            <a:ext cx="2627969" cy="2627969"/>
          </a:xfrm>
          <a:prstGeom prst="ellipse">
            <a:avLst/>
          </a:prstGeom>
          <a:solidFill>
            <a:srgbClr val="1D794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153294" y="3742882"/>
            <a:ext cx="2627969" cy="2627969"/>
          </a:xfrm>
          <a:prstGeom prst="ellipse">
            <a:avLst/>
          </a:prstGeom>
          <a:solidFill>
            <a:srgbClr val="5C8D9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305638" y="3742882"/>
            <a:ext cx="2627969" cy="2627969"/>
          </a:xfrm>
          <a:prstGeom prst="ellipse">
            <a:avLst/>
          </a:prstGeom>
          <a:solidFill>
            <a:srgbClr val="A5998A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58016" y="2287840"/>
            <a:ext cx="2627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2F2F2"/>
                </a:solidFill>
                <a:latin typeface="Arial"/>
                <a:ea typeface="Geneva" pitchFamily="125" charset="-128"/>
                <a:cs typeface="Arial"/>
              </a:rPr>
              <a:t>Statisticians</a:t>
            </a:r>
            <a:endParaRPr lang="en-US" sz="2800" b="1" dirty="0">
              <a:solidFill>
                <a:srgbClr val="F2F2F2"/>
              </a:solidFill>
              <a:latin typeface="Arial"/>
              <a:ea typeface="Geneva" pitchFamily="125" charset="-128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53294" y="4659038"/>
            <a:ext cx="26279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2F2F2"/>
                </a:solidFill>
                <a:latin typeface="Arial"/>
                <a:ea typeface="Geneva" pitchFamily="125" charset="-128"/>
                <a:cs typeface="Arial"/>
              </a:rPr>
              <a:t>Substantive Scientists</a:t>
            </a:r>
            <a:endParaRPr lang="en-US" sz="2800" b="1" dirty="0">
              <a:solidFill>
                <a:srgbClr val="F2F2F2"/>
              </a:solidFill>
              <a:latin typeface="Arial"/>
              <a:ea typeface="Geneva" pitchFamily="125" charset="-128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71078" y="4513283"/>
            <a:ext cx="27116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prstClr val="white">
                    <a:lumMod val="95000"/>
                  </a:prstClr>
                </a:solidFill>
                <a:latin typeface="Arial"/>
                <a:ea typeface="Geneva" pitchFamily="125" charset="-128"/>
                <a:cs typeface="Arial"/>
              </a:rPr>
              <a:t>Informaticians</a:t>
            </a:r>
            <a:endParaRPr lang="en-US" sz="2800" b="1" dirty="0" smtClean="0">
              <a:solidFill>
                <a:prstClr val="white">
                  <a:lumMod val="95000"/>
                </a:prstClr>
              </a:solidFill>
              <a:latin typeface="Arial"/>
              <a:ea typeface="Geneva" pitchFamily="125" charset="-128"/>
              <a:cs typeface="Arial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prstClr val="white">
                    <a:lumMod val="95000"/>
                  </a:prstClr>
                </a:solidFill>
                <a:latin typeface="Arial"/>
                <a:ea typeface="Geneva" pitchFamily="125" charset="-128"/>
                <a:cs typeface="Arial"/>
              </a:rPr>
              <a:t>/Computer Scientists</a:t>
            </a:r>
            <a:endParaRPr lang="en-US" sz="2800" b="1" dirty="0">
              <a:solidFill>
                <a:prstClr val="white">
                  <a:lumMod val="95000"/>
                </a:prstClr>
              </a:solidFill>
              <a:latin typeface="Arial"/>
              <a:ea typeface="Geneva" pitchFamily="125" charset="-128"/>
              <a:cs typeface="Arial"/>
            </a:endParaRPr>
          </a:p>
        </p:txBody>
      </p:sp>
      <p:sp>
        <p:nvSpPr>
          <p:cNvPr id="22" name="Left-Right Arrow 21"/>
          <p:cNvSpPr/>
          <p:nvPr/>
        </p:nvSpPr>
        <p:spPr>
          <a:xfrm rot="18781562">
            <a:off x="2632217" y="3152657"/>
            <a:ext cx="817503" cy="484950"/>
          </a:xfrm>
          <a:prstGeom prst="leftRightArrow">
            <a:avLst/>
          </a:prstGeom>
          <a:solidFill>
            <a:srgbClr val="E46C0A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Left-Right Arrow 23"/>
          <p:cNvSpPr/>
          <p:nvPr/>
        </p:nvSpPr>
        <p:spPr>
          <a:xfrm rot="2818438" flipH="1">
            <a:off x="5696974" y="3146946"/>
            <a:ext cx="817503" cy="484950"/>
          </a:xfrm>
          <a:prstGeom prst="leftRightArrow">
            <a:avLst/>
          </a:prstGeom>
          <a:solidFill>
            <a:srgbClr val="E46C0A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Left-Right Arrow 24"/>
          <p:cNvSpPr/>
          <p:nvPr/>
        </p:nvSpPr>
        <p:spPr>
          <a:xfrm flipH="1">
            <a:off x="4031887" y="4873733"/>
            <a:ext cx="1041016" cy="484950"/>
          </a:xfrm>
          <a:prstGeom prst="leftRightArrow">
            <a:avLst/>
          </a:prstGeom>
          <a:solidFill>
            <a:srgbClr val="E46C0A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879532" y="3558036"/>
            <a:ext cx="3480180" cy="3116344"/>
          </a:xfrm>
          <a:prstGeom prst="ellipse">
            <a:avLst/>
          </a:prstGeom>
          <a:noFill/>
          <a:ln w="22225" cmpd="sng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92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5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144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70200"/>
            <a:ext cx="6400800" cy="175260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8241" y="1465299"/>
            <a:ext cx="9067516" cy="524629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" y="450508"/>
            <a:ext cx="9144001" cy="623001"/>
          </a:xfrm>
          <a:prstGeom prst="rect">
            <a:avLst/>
          </a:prstGeom>
          <a:solidFill>
            <a:srgbClr val="15716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-1" y="463141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smtClean="0">
                <a:solidFill>
                  <a:schemeClr val="bg1"/>
                </a:solidFill>
                <a:latin typeface="Arial"/>
                <a:cs typeface="Arial"/>
              </a:rPr>
              <a:t>Statistical Inference in Big Data </a:t>
            </a:r>
            <a:endParaRPr lang="en-US" sz="3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32532" y="2377905"/>
            <a:ext cx="2176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Proxima Nova Semibold"/>
                <a:cs typeface="Proxima Nova Semibold"/>
              </a:rPr>
              <a:t> </a:t>
            </a:r>
            <a:endParaRPr lang="en-US" sz="2400" b="1" dirty="0">
              <a:solidFill>
                <a:prstClr val="black"/>
              </a:solidFill>
              <a:latin typeface="Proxima Nova Semibold"/>
              <a:cs typeface="Proxima Nova Semibold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4101" y="3873004"/>
            <a:ext cx="22688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prstClr val="black"/>
                </a:solidFill>
                <a:latin typeface="Proxima Nova Semibold"/>
                <a:cs typeface="Proxima Nova Semibold"/>
              </a:rPr>
              <a:t> </a:t>
            </a:r>
            <a:endParaRPr lang="en-US" sz="2200" b="1" dirty="0">
              <a:solidFill>
                <a:prstClr val="black"/>
              </a:solidFill>
              <a:latin typeface="Proxima Nova Semibold"/>
              <a:cs typeface="Proxima Nova Semibold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97658" y="3894418"/>
            <a:ext cx="22998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prstClr val="black"/>
                </a:solidFill>
                <a:latin typeface="Proxima Nova Semibold"/>
                <a:cs typeface="Proxima Nova Semibold"/>
              </a:rPr>
              <a:t> </a:t>
            </a:r>
            <a:endParaRPr lang="en-US" sz="2200" b="1" dirty="0">
              <a:solidFill>
                <a:prstClr val="black"/>
              </a:solidFill>
              <a:latin typeface="Proxima Nova Semibold"/>
              <a:cs typeface="Proxima Nova Semibold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5154739" y="3368911"/>
            <a:ext cx="685586" cy="413114"/>
          </a:xfrm>
          <a:prstGeom prst="rightArrow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                  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8243" y="1465298"/>
            <a:ext cx="9144000" cy="635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Demonstrate the value of inference: better and more new  scientific discoveries.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Incorporate domain science knowledge in developing practically powerful and effective inference procedures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SzPct val="100000"/>
            </a:pPr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Inference: Estimation, 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confidence statement.</a:t>
            </a:r>
            <a:endParaRPr lang="en-US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00000"/>
            </a:pPr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Make inference procedures 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scalable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to big data and tangible to emerging data science platforms (cloud computing)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81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6452</TotalTime>
  <Words>805</Words>
  <Application>Microsoft Office PowerPoint</Application>
  <PresentationFormat>On-screen Show (4:3)</PresentationFormat>
  <Paragraphs>211</Paragraphs>
  <Slides>35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HSPH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Shaina Andelman</dc:creator>
  <cp:lastModifiedBy>Lin</cp:lastModifiedBy>
  <cp:revision>279</cp:revision>
  <dcterms:created xsi:type="dcterms:W3CDTF">2016-03-01T18:10:51Z</dcterms:created>
  <dcterms:modified xsi:type="dcterms:W3CDTF">2016-06-09T14:11:29Z</dcterms:modified>
</cp:coreProperties>
</file>