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2" type="sldNum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4F4F4"/>
          </a:solidFill>
          <a:ln cap="flat" cmpd="sng" w="25400">
            <a:solidFill>
              <a:srgbClr val="2A5E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1085850"/>
            <a:ext cx="9144000" cy="114300"/>
          </a:xfrm>
          <a:prstGeom prst="rect">
            <a:avLst/>
          </a:prstGeom>
          <a:solidFill>
            <a:srgbClr val="F4F4F4"/>
          </a:solidFill>
          <a:ln cap="flat" cmpd="sng" w="25400">
            <a:solidFill>
              <a:srgbClr val="2A5E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2840051"/>
            <a:ext cx="7772400" cy="7847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ctrTitle"/>
          </p:nvPr>
        </p:nvSpPr>
        <p:spPr>
          <a:xfrm>
            <a:off x="685800" y="1583341"/>
            <a:ext cx="7772400" cy="11597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4406307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history-lab.org/" TargetMode="External"/><Relationship Id="rId4" Type="http://schemas.openxmlformats.org/officeDocument/2006/relationships/hyperlink" Target="mailto:info@history-lab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Relationship Id="rId5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ddis cover.jpg" id="42" name="Shape 42"/>
          <p:cNvPicPr preferRelativeResize="0"/>
          <p:nvPr/>
        </p:nvPicPr>
        <p:blipFill rotWithShape="1">
          <a:blip r:embed="rId3">
            <a:alphaModFix/>
          </a:blip>
          <a:srcRect b="2712" l="0" r="0" t="3098"/>
          <a:stretch/>
        </p:blipFill>
        <p:spPr>
          <a:xfrm>
            <a:off x="-165925" y="149400"/>
            <a:ext cx="3932100" cy="48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3766175" y="149400"/>
            <a:ext cx="52311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3100"/>
              <a:t>What’s Wrong With this Picture?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2800"/>
              <a:t>Teaching and/or Research in the Social Sciences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31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200"/>
              <a:t>Matthew Connelly, Columbia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3-20 at 6.28.22 AM.png" id="106" name="Shape 106"/>
          <p:cNvPicPr preferRelativeResize="0"/>
          <p:nvPr/>
        </p:nvPicPr>
        <p:blipFill rotWithShape="1">
          <a:blip r:embed="rId3">
            <a:alphaModFix/>
          </a:blip>
          <a:srcRect b="0" l="2238" r="0" t="13397"/>
          <a:stretch/>
        </p:blipFill>
        <p:spPr>
          <a:xfrm>
            <a:off x="3274125" y="94762"/>
            <a:ext cx="4844849" cy="1887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20 at 6.30.46 AM.png" id="107" name="Shape 107"/>
          <p:cNvPicPr preferRelativeResize="0"/>
          <p:nvPr/>
        </p:nvPicPr>
        <p:blipFill rotWithShape="1">
          <a:blip r:embed="rId4">
            <a:alphaModFix/>
          </a:blip>
          <a:srcRect b="2270" l="0" r="0" t="7647"/>
          <a:stretch/>
        </p:blipFill>
        <p:spPr>
          <a:xfrm>
            <a:off x="1983350" y="1976200"/>
            <a:ext cx="6991350" cy="30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65900" y="148225"/>
            <a:ext cx="26880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300">
                <a:solidFill>
                  <a:schemeClr val="dk1"/>
                </a:solidFill>
              </a:rPr>
              <a:t>Discovering More Obscure Events</a:t>
            </a:r>
            <a:r>
              <a:rPr b="1" lang="en-US" sz="2300">
                <a:solidFill>
                  <a:schemeClr val="dk1"/>
                </a:solidFill>
              </a:rPr>
              <a:t> Through Topic Modeling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0" y="0"/>
            <a:ext cx="228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300">
                <a:solidFill>
                  <a:schemeClr val="dk1"/>
                </a:solidFill>
              </a:rPr>
              <a:t>Using Machine Learning to Identify Patterns and Anomalies in Official Secrecy</a:t>
            </a:r>
          </a:p>
        </p:txBody>
      </p:sp>
      <p:pic>
        <p:nvPicPr>
          <p:cNvPr descr="Screen Shot 2017-03-20 at 6.41.13 AM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625" y="0"/>
            <a:ext cx="65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recy and hr.tiff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9400"/>
            <a:ext cx="9144000" cy="4575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20 at 6.39.50 AM.png" id="120" name="Shape 120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>
            <a:off x="3955125" y="336275"/>
            <a:ext cx="5067224" cy="172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3-20 at 8.57.43 AM.pn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849" y="1270612"/>
            <a:ext cx="3576374" cy="3472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20 at 8.57.16 AM.png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24" y="1161624"/>
            <a:ext cx="5022749" cy="3753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20 at 9.00.28 AM.png"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050" y="0"/>
            <a:ext cx="5295900" cy="10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427575" y="97004"/>
            <a:ext cx="4083598" cy="5062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131637Z JUL 73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FM AMEMBASSY LONDON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SECSTATE WASHDC 2588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 AMEMBASSY ISLAMABAD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AMEMBASSY NEW DELHI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AMEMBASSY TEHRAN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E C R E T LONDON 08078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LIMDIS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TAGS:  PFOR, AF, PK, IR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SUBJECT:  AFGHAN KING'S VIEWS ON IRAN AND PAKISTAN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 ON JULY 11 FCO SOUTH ASIA DEPT. HEAD CHALMERS GAVE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(AND VISITING MADRAS CONGEN PALMER) HIGHLIGHTS OF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DISCUSSION HE HAD HAD WITH KING ZAHIR AT AIRPORT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 TO KING'S DEPARTURE.  DISCUSSION CENTERED 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 WITH IRAN AND PAKISTAN.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KING SAID SHAH WAS NICE FELLOW BUT HE TENDED 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WORLD ENTIRELY WITH IRAN AS THE CENTER.  SHAH ALWAYS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LECTURED KING ON SOVIET THREAT.  KING'S STANDARD REPLY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THAT AFGHANISTAN HAS PECULIAR GEOGRAPHIC POSITION 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POOR.  AS LONG AS THESE FACTS UNCHANGED, AFGHAN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CANNOT CHANGE.  NEVERTHELESS, SHAH KEEPS PREACHING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GOSPEL.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 </a:t>
            </a: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KING SAID SHAH IS A PROUD MAN AND PAKISTANIS KNOW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IT.  THEY PLAY UP MARTIAL IMAGE OF IRANIAN MILITARY IN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ORDER TO GET ACCESS TO IRANIAN ARMOURY, IF NOT ALSO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SOLDIERY, IN TIME OF CONFLICT.  IN TRUTH, KING COM-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MENTED, IRANIANS ARE NOT MUCH AS FIGHTERS.  IF HE WERE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BRING DOWN SAY 3,000 OF HIS PATHANS AGAINST IRANIAN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ARMY SOMETIME, WORLD WOULD BE TREATED TO IMPRESSIVE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VIEW OF IRANIAN RETREAT.  </a:t>
            </a: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MEANTIME HE WAS KEEPING 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 ON SITUATION.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 CHALMERS WAS IMPRESSED BY KING'S CANDIDNESS 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PERSPICACITY.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ANNENBERG</a:t>
            </a:r>
          </a:p>
        </p:txBody>
      </p:sp>
      <p:pic>
        <p:nvPicPr>
          <p:cNvPr descr="off topic cables.tiff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31" y="1031787"/>
            <a:ext cx="3218956" cy="39617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562587" y="185192"/>
            <a:ext cx="29458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Diplomats Go “Off Topic”</a:t>
            </a:r>
          </a:p>
        </p:txBody>
      </p:sp>
      <p:sp>
        <p:nvSpPr>
          <p:cNvPr id="135" name="Shape 135"/>
          <p:cNvSpPr/>
          <p:nvPr/>
        </p:nvSpPr>
        <p:spPr>
          <a:xfrm rot="970189">
            <a:off x="3704728" y="3466427"/>
            <a:ext cx="628388" cy="19875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683CD"/>
              </a:gs>
              <a:gs pos="100000">
                <a:srgbClr val="91C5FF"/>
              </a:gs>
            </a:gsLst>
            <a:lin ang="16200000" scaled="0"/>
          </a:gradFill>
          <a:ln cap="flat" cmpd="sng" w="9525">
            <a:solidFill>
              <a:srgbClr val="347EB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152475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History Lab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http://history-lab.org/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Email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info@history-lab.org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ddis cover.jpg" id="48" name="Shape 48"/>
          <p:cNvPicPr preferRelativeResize="0"/>
          <p:nvPr/>
        </p:nvPicPr>
        <p:blipFill rotWithShape="1">
          <a:blip r:embed="rId3">
            <a:alphaModFix/>
          </a:blip>
          <a:srcRect b="2712" l="0" r="0" t="3098"/>
          <a:stretch/>
        </p:blipFill>
        <p:spPr>
          <a:xfrm>
            <a:off x="-165925" y="149400"/>
            <a:ext cx="3932100" cy="48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3766175" y="149400"/>
            <a:ext cx="52311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3100"/>
              <a:t>The Landscape of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3100"/>
              <a:t>Social Science Teaching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3100"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/>
              <a:t>Lectures and seminars rather than labs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/>
              <a:t>Books rather than articles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/>
              <a:t>Collaboration and co-authorship can be unusual, and risky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3-20 at 5.52.24 AM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75" y="801720"/>
            <a:ext cx="4397850" cy="4238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20 at 5.57.49 AM.png" id="55" name="Shape 55"/>
          <p:cNvPicPr preferRelativeResize="0"/>
          <p:nvPr/>
        </p:nvPicPr>
        <p:blipFill rotWithShape="1">
          <a:blip r:embed="rId4">
            <a:alphaModFix/>
          </a:blip>
          <a:srcRect b="0" l="0" r="33708" t="0"/>
          <a:stretch/>
        </p:blipFill>
        <p:spPr>
          <a:xfrm>
            <a:off x="4248375" y="1363500"/>
            <a:ext cx="4397850" cy="3677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20 at 6.00.41 AM.png"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1050" y="694400"/>
            <a:ext cx="3373736" cy="740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0" y="60725"/>
            <a:ext cx="9722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600"/>
              <a:t>Lessons of the Past: The Rise and Demise of Cliometrics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mulative pages declassified copy.png"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379" y="78274"/>
            <a:ext cx="7255200" cy="5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56100" y="188000"/>
            <a:ext cx="1749000" cy="4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1800"/>
              <a:t>Big (Textual)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1800"/>
              <a:t>Data: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Number of Pages Declassified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umber of Pages Declassified Each Year png.pn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945" y="29723"/>
            <a:ext cx="7227300" cy="50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27979" y="178491"/>
            <a:ext cx="1405500" cy="34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2300"/>
              <a:t>Missing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3-20 at 9.11.54 AM.png" id="74" name="Shape 74"/>
          <p:cNvPicPr preferRelativeResize="0"/>
          <p:nvPr/>
        </p:nvPicPr>
        <p:blipFill rotWithShape="1">
          <a:blip r:embed="rId3">
            <a:alphaModFix/>
          </a:blip>
          <a:srcRect b="46048" l="0" r="0" t="0"/>
          <a:stretch/>
        </p:blipFill>
        <p:spPr>
          <a:xfrm>
            <a:off x="0" y="3344423"/>
            <a:ext cx="9144001" cy="1655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20 at 9.11.43 AM.png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599" y="185350"/>
            <a:ext cx="6666798" cy="31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22093" y="132078"/>
            <a:ext cx="9230275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Department Cables: The First Electronic Records System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Designed to Capture Metadata and Stop Unauthorized Leaks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10" y="1099916"/>
            <a:ext cx="2780933" cy="365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3120" l="0" r="43961" t="27216"/>
          <a:stretch/>
        </p:blipFill>
        <p:spPr>
          <a:xfrm>
            <a:off x="3432850" y="1099916"/>
            <a:ext cx="2380898" cy="357484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6163858" y="1173182"/>
            <a:ext cx="2698199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Failed: Ironically, electronic records make massive “Wikileaks” possible.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4294967295" type="title"/>
          </p:nvPr>
        </p:nvSpPr>
        <p:spPr>
          <a:xfrm>
            <a:off x="95349" y="-86000"/>
            <a:ext cx="25743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Identifying and Rank Ordering Events Through Traffic Analysis</a:t>
            </a:r>
          </a:p>
        </p:txBody>
      </p:sp>
      <p:pic>
        <p:nvPicPr>
          <p:cNvPr descr="cable counts.tiff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2239" y="137415"/>
            <a:ext cx="3912571" cy="488041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568260" y="137415"/>
            <a:ext cx="2285779" cy="160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1.9 million cables we want to find statistical change points corresponding with different kinds of events like…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568260" y="1602083"/>
            <a:ext cx="1312115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(Cyprus coup)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568260" y="2998355"/>
            <a:ext cx="140205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(Fall of Saigon)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2669656" y="4153601"/>
            <a:ext cx="227258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(UN General Assembly Sessions)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nk ordered events.tiff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957" y="114643"/>
            <a:ext cx="3933660" cy="473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3185" t="0"/>
          <a:stretch/>
        </p:blipFill>
        <p:spPr>
          <a:xfrm>
            <a:off x="4884750" y="1701916"/>
            <a:ext cx="3792600" cy="32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150803" y="3686212"/>
            <a:ext cx="3792543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3-20 at 6.25.48 AM.png"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2237" y="114649"/>
            <a:ext cx="4517624" cy="15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