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72" r:id="rId2"/>
    <p:sldMasterId id="2147483694" r:id="rId3"/>
  </p:sldMasterIdLst>
  <p:notesMasterIdLst>
    <p:notesMasterId r:id="rId20"/>
  </p:notesMasterIdLst>
  <p:handoutMasterIdLst>
    <p:handoutMasterId r:id="rId21"/>
  </p:handoutMasterIdLst>
  <p:sldIdLst>
    <p:sldId id="269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8" r:id="rId13"/>
    <p:sldId id="309" r:id="rId14"/>
    <p:sldId id="305" r:id="rId15"/>
    <p:sldId id="306" r:id="rId16"/>
    <p:sldId id="310" r:id="rId17"/>
    <p:sldId id="307" r:id="rId18"/>
    <p:sldId id="31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01" autoAdjust="0"/>
    <p:restoredTop sz="95400" autoAdjust="0"/>
  </p:normalViewPr>
  <p:slideViewPr>
    <p:cSldViewPr snapToGrid="0">
      <p:cViewPr>
        <p:scale>
          <a:sx n="66" d="100"/>
          <a:sy n="66" d="100"/>
        </p:scale>
        <p:origin x="-512" y="-3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2333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D2BC6-B65A-4AFD-8A08-38629BAD1A10}" type="datetimeFigureOut">
              <a:rPr lang="en-US" smtClean="0"/>
              <a:t>3/19/17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D711-F4C8-475D-AC93-159126018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87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ADB76-9683-485F-AFDF-E6A9BCF8CED9}" type="datetimeFigureOut">
              <a:rPr lang="en-US" smtClean="0"/>
              <a:t>3/19/17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97884-6729-4CDF-A1E5-AA64556B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42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97884-6729-4CDF-A1E5-AA64556B60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73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26343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838200" y="2338296"/>
            <a:ext cx="10515600" cy="1863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0"/>
          </p:nvPr>
        </p:nvSpPr>
        <p:spPr>
          <a:xfrm>
            <a:off x="838200" y="4221163"/>
            <a:ext cx="10515600" cy="15128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447800"/>
            <a:ext cx="6172200" cy="4413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82613" y="142876"/>
            <a:ext cx="9028112" cy="685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613" y="1447800"/>
            <a:ext cx="3932237" cy="442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61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61100"/>
            <a:ext cx="2743200" cy="365125"/>
          </a:xfrm>
          <a:prstGeom prst="rect">
            <a:avLst/>
          </a:prstGeom>
        </p:spPr>
        <p:txBody>
          <a:bodyPr/>
          <a:lstStyle/>
          <a:p>
            <a:fld id="{545BB2E6-134B-4AE2-B67D-B4794DC0C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48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61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61100"/>
            <a:ext cx="2743200" cy="365125"/>
          </a:xfrm>
          <a:prstGeom prst="rect">
            <a:avLst/>
          </a:prstGeom>
        </p:spPr>
        <p:txBody>
          <a:bodyPr/>
          <a:lstStyle/>
          <a:p>
            <a:fld id="{545BB2E6-134B-4AE2-B67D-B4794DC0C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28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61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61100"/>
            <a:ext cx="2743200" cy="365125"/>
          </a:xfrm>
          <a:prstGeom prst="rect">
            <a:avLst/>
          </a:prstGeom>
        </p:spPr>
        <p:txBody>
          <a:bodyPr/>
          <a:lstStyle/>
          <a:p>
            <a:fld id="{545BB2E6-134B-4AE2-B67D-B4794DC0C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29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709738"/>
            <a:ext cx="11036300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4589463"/>
            <a:ext cx="110363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61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61100"/>
            <a:ext cx="2743200" cy="365125"/>
          </a:xfrm>
          <a:prstGeom prst="rect">
            <a:avLst/>
          </a:prstGeom>
        </p:spPr>
        <p:txBody>
          <a:bodyPr/>
          <a:lstStyle/>
          <a:p>
            <a:fld id="{545BB2E6-134B-4AE2-B67D-B4794DC0C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10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106" y="1560190"/>
            <a:ext cx="541512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1227" y="1560190"/>
            <a:ext cx="5624668" cy="43513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61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61100"/>
            <a:ext cx="2743200" cy="365125"/>
          </a:xfrm>
          <a:prstGeom prst="rect">
            <a:avLst/>
          </a:prstGeom>
        </p:spPr>
        <p:txBody>
          <a:bodyPr/>
          <a:lstStyle/>
          <a:p>
            <a:fld id="{545BB2E6-134B-4AE2-B67D-B4794DC0C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83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106" y="1404938"/>
            <a:ext cx="544369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106" y="2228850"/>
            <a:ext cx="544369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9800" y="1404938"/>
            <a:ext cx="54879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9800" y="2228850"/>
            <a:ext cx="54879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76105" y="80387"/>
            <a:ext cx="11039790" cy="103498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61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61100"/>
            <a:ext cx="2743200" cy="365125"/>
          </a:xfrm>
          <a:prstGeom prst="rect">
            <a:avLst/>
          </a:prstGeom>
        </p:spPr>
        <p:txBody>
          <a:bodyPr/>
          <a:lstStyle/>
          <a:p>
            <a:fld id="{545BB2E6-134B-4AE2-B67D-B4794DC0C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63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61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61100"/>
            <a:ext cx="2743200" cy="365125"/>
          </a:xfrm>
          <a:prstGeom prst="rect">
            <a:avLst/>
          </a:prstGeom>
        </p:spPr>
        <p:txBody>
          <a:bodyPr/>
          <a:lstStyle/>
          <a:p>
            <a:fld id="{545BB2E6-134B-4AE2-B67D-B4794DC0C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01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61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61100"/>
            <a:ext cx="2743200" cy="365125"/>
          </a:xfrm>
          <a:prstGeom prst="rect">
            <a:avLst/>
          </a:prstGeom>
        </p:spPr>
        <p:txBody>
          <a:bodyPr/>
          <a:lstStyle/>
          <a:p>
            <a:fld id="{545BB2E6-134B-4AE2-B67D-B4794DC0C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58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613" y="142876"/>
            <a:ext cx="9028112" cy="685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447800"/>
            <a:ext cx="6172200" cy="4413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613" y="1447800"/>
            <a:ext cx="3932237" cy="442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61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61100"/>
            <a:ext cx="2743200" cy="365125"/>
          </a:xfrm>
          <a:prstGeom prst="rect">
            <a:avLst/>
          </a:prstGeom>
        </p:spPr>
        <p:txBody>
          <a:bodyPr/>
          <a:lstStyle/>
          <a:p>
            <a:fld id="{545BB2E6-134B-4AE2-B67D-B4794DC0C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67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Relationship Id="rId9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11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838200" y="2393950"/>
            <a:ext cx="10515600" cy="1863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67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ctr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914400" indent="0" algn="ctr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371600" indent="0" algn="ctr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828800" indent="0" algn="ctr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41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105" y="80387"/>
            <a:ext cx="11039790" cy="10349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105" y="1825625"/>
            <a:ext cx="1103979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26343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51922" y="6263435"/>
            <a:ext cx="15018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2"/>
                </a:solidFill>
              </a:defRPr>
            </a:lvl1pPr>
          </a:lstStyle>
          <a:p>
            <a:fld id="{F17980CC-AE52-414B-9A3F-754B64CD36BE}" type="datetimeFigureOut">
              <a:rPr lang="en-US" smtClean="0"/>
              <a:pPr/>
              <a:t>3/19/17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69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75000"/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32" userDrawn="1">
          <p15:clr>
            <a:srgbClr val="F26B43"/>
          </p15:clr>
        </p15:guide>
        <p15:guide id="4" orient="horz" pos="4104" userDrawn="1">
          <p15:clr>
            <a:srgbClr val="F26B43"/>
          </p15:clr>
        </p15:guide>
        <p15:guide id="5" pos="3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4237958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951595" y="1415854"/>
            <a:ext cx="10070226" cy="105873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28908" y="429276"/>
            <a:ext cx="10515600" cy="8041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 smtClean="0"/>
              <a:t>Columbia </a:t>
            </a:r>
            <a:r>
              <a:rPr lang="en-US" sz="4400" b="1" dirty="0" err="1" smtClean="0"/>
              <a:t>Collaboratory</a:t>
            </a:r>
            <a:endParaRPr lang="en-US" sz="4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95965" y="2975087"/>
            <a:ext cx="3189796" cy="523220"/>
          </a:xfrm>
          <a:prstGeom prst="rect">
            <a:avLst/>
          </a:prstGeom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5"/>
                </a:solidFill>
              </a:rPr>
              <a:t>Kathleen McKeown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29376" y="3187162"/>
            <a:ext cx="3913193" cy="1231106"/>
          </a:xfrm>
          <a:prstGeom prst="rect">
            <a:avLst/>
          </a:prstGeom>
        </p:spPr>
        <p:txBody>
          <a:bodyPr wrap="square" rtlCol="0" anchor="b">
            <a:spAutoFit/>
          </a:bodyPr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Columbia University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Data Science Institute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09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Computational Literacy for Public Policy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publicpolicy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" r="850"/>
          <a:stretch>
            <a:fillRect/>
          </a:stretch>
        </p:blipFill>
        <p:spPr>
          <a:xfrm>
            <a:off x="7504249" y="1075118"/>
            <a:ext cx="4687751" cy="3173408"/>
          </a:xfrm>
        </p:spPr>
      </p:pic>
      <p:sp>
        <p:nvSpPr>
          <p:cNvPr id="7" name="Rectangle 6"/>
          <p:cNvSpPr/>
          <p:nvPr/>
        </p:nvSpPr>
        <p:spPr>
          <a:xfrm>
            <a:off x="211658" y="1585577"/>
            <a:ext cx="635395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/>
              <a:t>Enable public </a:t>
            </a:r>
            <a:r>
              <a:rPr lang="en-US" sz="2800" dirty="0"/>
              <a:t>policy master’s students </a:t>
            </a:r>
            <a:r>
              <a:rPr lang="en-US" sz="2800" dirty="0" smtClean="0"/>
              <a:t>to </a:t>
            </a:r>
            <a:r>
              <a:rPr lang="en-US" sz="2800" dirty="0"/>
              <a:t>perform rudimentary data </a:t>
            </a:r>
            <a:r>
              <a:rPr lang="en-US" sz="2800" dirty="0" smtClean="0"/>
              <a:t>analysis</a:t>
            </a:r>
            <a:br>
              <a:rPr lang="en-US" sz="2800" dirty="0" smtClean="0"/>
            </a:br>
            <a:endParaRPr lang="en-US" sz="2800" dirty="0" smtClean="0"/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S</a:t>
            </a:r>
            <a:r>
              <a:rPr lang="en-US" sz="2800" dirty="0" smtClean="0"/>
              <a:t>ome </a:t>
            </a:r>
            <a:r>
              <a:rPr lang="en-US" sz="2800" dirty="0"/>
              <a:t>degree of computational literacy as a baseline </a:t>
            </a:r>
            <a:r>
              <a:rPr lang="en-US" sz="2800" dirty="0" smtClean="0"/>
              <a:t>requirement for any policy maker  </a:t>
            </a:r>
            <a:br>
              <a:rPr lang="en-US" sz="2800" dirty="0" smtClean="0"/>
            </a:br>
            <a:endParaRPr lang="en-US" sz="2800" dirty="0" smtClean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Prepare policy makers and decision experts who are “bi-</a:t>
            </a:r>
            <a:r>
              <a:rPr lang="en-US" sz="2800" dirty="0" err="1" smtClean="0"/>
              <a:t>cultureal</a:t>
            </a:r>
            <a:r>
              <a:rPr lang="en-US" sz="2800" dirty="0" smtClean="0"/>
              <a:t>”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51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Goal: define a solvable problem, identify the data needed to solve it and either develop initial program or collaborate with data scientist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Computer Science for Policy</a:t>
            </a:r>
          </a:p>
          <a:p>
            <a:pPr lvl="1"/>
            <a:r>
              <a:rPr lang="en-US" dirty="0" smtClean="0"/>
              <a:t>Algorithmic thinking, python, machine learning, communication to non-technical policy experts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Capstone workshop: a project in policy requiring coding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642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30" y="211681"/>
            <a:ext cx="11039790" cy="1034981"/>
          </a:xfrm>
        </p:spPr>
        <p:txBody>
          <a:bodyPr>
            <a:noAutofit/>
          </a:bodyPr>
          <a:lstStyle/>
          <a:p>
            <a:r>
              <a:rPr lang="en-US" sz="3400" dirty="0"/>
              <a:t>Analysis to Action: Harnessing Big Data for Action in Public Health</a:t>
            </a:r>
            <a:br>
              <a:rPr lang="en-US" sz="3400" dirty="0"/>
            </a:b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8" y="1844869"/>
            <a:ext cx="7197528" cy="4351338"/>
          </a:xfrm>
        </p:spPr>
        <p:txBody>
          <a:bodyPr/>
          <a:lstStyle/>
          <a:p>
            <a:r>
              <a:rPr lang="en-US" dirty="0" smtClean="0"/>
              <a:t>Will </a:t>
            </a:r>
            <a:r>
              <a:rPr lang="en-US" dirty="0"/>
              <a:t>guide students to use big data for simulation and </a:t>
            </a:r>
            <a:r>
              <a:rPr lang="en-US" dirty="0" smtClean="0"/>
              <a:t>predictive purposes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ynamic visualization </a:t>
            </a:r>
            <a:r>
              <a:rPr lang="en-US" dirty="0"/>
              <a:t>through a language shared by population health scientists, practitioners, advocates, and policymakers</a:t>
            </a:r>
            <a:r>
              <a:rPr lang="en-US" dirty="0"/>
              <a:t> </a:t>
            </a:r>
          </a:p>
        </p:txBody>
      </p:sp>
      <p:pic>
        <p:nvPicPr>
          <p:cNvPr id="4" name="Picture 3" descr="C11-Health-Analytics-720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14" r="6770"/>
          <a:stretch/>
        </p:blipFill>
        <p:spPr>
          <a:xfrm>
            <a:off x="7612483" y="1000677"/>
            <a:ext cx="4579517" cy="3415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61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Bio-statistics, epidemiology, social and behavioral science, health policy and management, health communications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Train students in the visual and documentary translation of data to non-scientific audiences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Tableau desktop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050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Pilot: Data, Past, Present and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Undergraduate course</a:t>
            </a:r>
            <a:r>
              <a:rPr lang="en-US" dirty="0"/>
              <a:t> </a:t>
            </a:r>
            <a:r>
              <a:rPr lang="en-US" dirty="0" smtClean="0"/>
              <a:t>taught by historian and applied mathematician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ore </a:t>
            </a:r>
            <a:r>
              <a:rPr lang="en-US" dirty="0"/>
              <a:t>curriculum </a:t>
            </a:r>
            <a:r>
              <a:rPr lang="en-US" dirty="0" smtClean="0"/>
              <a:t>of knowledge </a:t>
            </a:r>
            <a:r>
              <a:rPr lang="en-US" dirty="0"/>
              <a:t>every citizen needs to understand </a:t>
            </a:r>
            <a:r>
              <a:rPr lang="en-US" dirty="0" smtClean="0"/>
              <a:t>the role </a:t>
            </a:r>
            <a:r>
              <a:rPr lang="en-US" dirty="0"/>
              <a:t>of data in our lives for the next century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eminar form:  </a:t>
            </a:r>
            <a:r>
              <a:rPr lang="en-US" dirty="0"/>
              <a:t>a combination of directed readings, discussion</a:t>
            </a:r>
            <a:r>
              <a:rPr lang="en-US" dirty="0" smtClean="0"/>
              <a:t>, and </a:t>
            </a:r>
            <a:r>
              <a:rPr lang="en-US" dirty="0"/>
              <a:t>practice among advanced students</a:t>
            </a:r>
            <a:r>
              <a:rPr lang="en-US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863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105" y="998144"/>
            <a:ext cx="11039790" cy="523684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Technical track and humanist track</a:t>
            </a:r>
            <a:endParaRPr lang="en-US" dirty="0"/>
          </a:p>
          <a:p>
            <a:r>
              <a:rPr lang="en-US" dirty="0" smtClean="0"/>
              <a:t>Intro: Data Science Today</a:t>
            </a:r>
          </a:p>
          <a:p>
            <a:pPr lvl="2"/>
            <a:r>
              <a:rPr lang="en-US" dirty="0"/>
              <a:t>Boyd, </a:t>
            </a:r>
            <a:r>
              <a:rPr lang="en-US" dirty="0" err="1"/>
              <a:t>Danah</a:t>
            </a:r>
            <a:r>
              <a:rPr lang="en-US" dirty="0"/>
              <a:t>, and Kate Crawford. 2012. "Critical questions for big data: Provocations for a cultural, technological, and scholarly phenomenon." Information, Communication &amp; Society 15.5: 662-679</a:t>
            </a:r>
            <a:r>
              <a:rPr lang="en-US" dirty="0" smtClean="0"/>
              <a:t>.</a:t>
            </a:r>
          </a:p>
          <a:p>
            <a:r>
              <a:rPr lang="en-US" dirty="0"/>
              <a:t>Making sense of data: early cultural and mathematical explorations; Laplace, Gauss, Legendre </a:t>
            </a:r>
            <a:endParaRPr lang="en-US" dirty="0" smtClean="0"/>
          </a:p>
          <a:p>
            <a:pPr lvl="2"/>
            <a:r>
              <a:rPr lang="en-US" dirty="0" err="1"/>
              <a:t>Desrosieres</a:t>
            </a:r>
            <a:r>
              <a:rPr lang="en-US" dirty="0"/>
              <a:t>, Alain. "Judges and Astronomers" in The Politics of Large Numbers: A History of Statistical Reasoning. Cambridge, Mass.: Harvard University Press, 1998, </a:t>
            </a:r>
            <a:r>
              <a:rPr lang="en-US" dirty="0" err="1"/>
              <a:t>ch</a:t>
            </a:r>
            <a:r>
              <a:rPr lang="en-US" dirty="0"/>
              <a:t> 2</a:t>
            </a:r>
            <a:r>
              <a:rPr lang="en-US" dirty="0" smtClean="0"/>
              <a:t>.</a:t>
            </a:r>
          </a:p>
          <a:p>
            <a:r>
              <a:rPr lang="en-US" dirty="0"/>
              <a:t>State statistics, average "men" and social </a:t>
            </a:r>
            <a:r>
              <a:rPr lang="en-US" dirty="0" smtClean="0"/>
              <a:t>mathematics</a:t>
            </a:r>
          </a:p>
          <a:p>
            <a:pPr lvl="2"/>
            <a:r>
              <a:rPr lang="en-US" dirty="0" err="1"/>
              <a:t>Adolphe</a:t>
            </a:r>
            <a:r>
              <a:rPr lang="en-US" dirty="0"/>
              <a:t> </a:t>
            </a:r>
            <a:r>
              <a:rPr lang="en-US" dirty="0" err="1"/>
              <a:t>Quetelet</a:t>
            </a:r>
            <a:r>
              <a:rPr lang="en-US" dirty="0"/>
              <a:t>, “Preface” and “Introductory,” A Treatise on Man (1842), </a:t>
            </a:r>
            <a:endParaRPr lang="en-US" dirty="0" smtClean="0"/>
          </a:p>
          <a:p>
            <a:pPr lvl="2"/>
            <a:r>
              <a:rPr lang="en-US" dirty="0" err="1"/>
              <a:t>Desrosieres</a:t>
            </a:r>
            <a:r>
              <a:rPr lang="en-US" dirty="0"/>
              <a:t>, Alain. "Averages and the Realism of Aggregates" </a:t>
            </a:r>
            <a:endParaRPr lang="en-US" dirty="0" smtClean="0"/>
          </a:p>
          <a:p>
            <a:r>
              <a:rPr lang="en-US" dirty="0"/>
              <a:t>Data, science and eugenics: "statistics" and the birth of p-</a:t>
            </a:r>
            <a:r>
              <a:rPr lang="en-US" dirty="0" smtClean="0"/>
              <a:t>values</a:t>
            </a:r>
          </a:p>
          <a:p>
            <a:pPr lvl="2"/>
            <a:r>
              <a:rPr lang="en-US" dirty="0"/>
              <a:t>Stephen J. Gould, </a:t>
            </a:r>
            <a:r>
              <a:rPr lang="en-US" dirty="0" err="1"/>
              <a:t>Mismeasure</a:t>
            </a:r>
            <a:r>
              <a:rPr lang="en-US" dirty="0"/>
              <a:t> of Man, </a:t>
            </a:r>
            <a:r>
              <a:rPr lang="en-US" dirty="0" err="1"/>
              <a:t>ch.</a:t>
            </a:r>
            <a:r>
              <a:rPr lang="en-US" dirty="0"/>
              <a:t> </a:t>
            </a:r>
            <a:r>
              <a:rPr lang="en-US" dirty="0" smtClean="0"/>
              <a:t>3</a:t>
            </a:r>
          </a:p>
          <a:p>
            <a:pPr lvl="2"/>
            <a:r>
              <a:rPr lang="en-US" dirty="0" err="1"/>
              <a:t>Desrosieres</a:t>
            </a:r>
            <a:r>
              <a:rPr lang="en-US" dirty="0"/>
              <a:t>, Alain. "Correlation and the Realism of Causes," 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157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mix of approaches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Variety in how much programming the students do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Variety in needs for the discipline</a:t>
            </a:r>
          </a:p>
          <a:p>
            <a:pPr lvl="2"/>
            <a:r>
              <a:rPr lang="en-US" dirty="0" smtClean="0"/>
              <a:t>Visualization </a:t>
            </a:r>
            <a:r>
              <a:rPr lang="en-US" dirty="0" err="1" smtClean="0"/>
              <a:t>vs</a:t>
            </a:r>
            <a:r>
              <a:rPr lang="en-US" dirty="0" smtClean="0"/>
              <a:t> python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Common theme: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487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Background</a:t>
            </a:r>
            <a:endParaRPr lang="en-US" sz="4800" b="1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0" y="1825625"/>
            <a:ext cx="11615895" cy="4351338"/>
          </a:xfrm>
        </p:spPr>
        <p:txBody>
          <a:bodyPr/>
          <a:lstStyle/>
          <a:p>
            <a:r>
              <a:rPr lang="en-US" dirty="0" smtClean="0"/>
              <a:t>Taskforce of Deans</a:t>
            </a:r>
            <a:br>
              <a:rPr lang="en-US" dirty="0" smtClean="0"/>
            </a:br>
            <a:r>
              <a:rPr lang="en-US" dirty="0" smtClean="0"/>
              <a:t>and Data Science</a:t>
            </a:r>
            <a:br>
              <a:rPr lang="en-US" dirty="0" smtClean="0"/>
            </a:br>
            <a:r>
              <a:rPr lang="en-US" dirty="0" smtClean="0"/>
              <a:t>Directorate</a:t>
            </a:r>
            <a:br>
              <a:rPr lang="en-US" dirty="0" smtClean="0"/>
            </a:br>
            <a:r>
              <a:rPr lang="en-US" dirty="0" smtClean="0"/>
              <a:t>discuss what is</a:t>
            </a:r>
            <a:br>
              <a:rPr lang="en-US" dirty="0" smtClean="0"/>
            </a:br>
            <a:r>
              <a:rPr lang="en-US" dirty="0" smtClean="0"/>
              <a:t>needed across</a:t>
            </a:r>
            <a:br>
              <a:rPr lang="en-US" dirty="0" smtClean="0"/>
            </a:br>
            <a:r>
              <a:rPr lang="en-US" dirty="0" smtClean="0"/>
              <a:t>university</a:t>
            </a:r>
            <a:endParaRPr lang="en-US" dirty="0"/>
          </a:p>
        </p:txBody>
      </p:sp>
      <p:pic>
        <p:nvPicPr>
          <p:cNvPr id="12" name="Picture 11" descr="C8-720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691" y="1291251"/>
            <a:ext cx="8224309" cy="462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082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Collaboratory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Team taught classes across schools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Enables pairing of data scientists with discipline specialists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Funding for course development and deployment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Designed by Patricia </a:t>
            </a:r>
            <a:r>
              <a:rPr lang="en-US" dirty="0" err="1" smtClean="0"/>
              <a:t>Culligan</a:t>
            </a:r>
            <a:r>
              <a:rPr lang="en-US" dirty="0" smtClean="0"/>
              <a:t>, Associate Director, DSI and Richard Witten, Advisor to the President of Columbia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254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for 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18 received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Four funded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Three additional pilots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New 2017 RFP out now</a:t>
            </a:r>
          </a:p>
        </p:txBody>
      </p:sp>
    </p:spTree>
    <p:extLst>
      <p:ext uri="{BB962C8B-B14F-4D97-AF65-F5344CB8AC3E}">
        <p14:creationId xmlns:p14="http://schemas.microsoft.com/office/powerpoint/2010/main" val="4241430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Suite of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346" y="1402262"/>
            <a:ext cx="11039790" cy="4351338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Points Unknown: New Frameworks for Investigation &amp; Creative Expression through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Mapping</a:t>
            </a:r>
          </a:p>
          <a:p>
            <a:pPr lvl="1"/>
            <a:r>
              <a:rPr lang="en-US" dirty="0" smtClean="0"/>
              <a:t>Journalism, Graduate School of Architecture, Planning and Preservation</a:t>
            </a:r>
          </a:p>
          <a:p>
            <a:r>
              <a:rPr lang="en-US" dirty="0">
                <a:solidFill>
                  <a:srgbClr val="00467F"/>
                </a:solidFill>
              </a:rPr>
              <a:t>Programming, Technology and Analytics Curriculum for Columbia Business </a:t>
            </a:r>
            <a:r>
              <a:rPr lang="en-US" dirty="0" smtClean="0">
                <a:solidFill>
                  <a:srgbClr val="00467F"/>
                </a:solidFill>
              </a:rPr>
              <a:t>School</a:t>
            </a:r>
          </a:p>
          <a:p>
            <a:pPr lvl="1"/>
            <a:r>
              <a:rPr lang="en-US" dirty="0" smtClean="0"/>
              <a:t>Business School and School of Engineering</a:t>
            </a:r>
          </a:p>
          <a:p>
            <a:r>
              <a:rPr lang="en-US" dirty="0">
                <a:solidFill>
                  <a:srgbClr val="00467F"/>
                </a:solidFill>
              </a:rPr>
              <a:t>Computational Literacy for Public </a:t>
            </a:r>
            <a:r>
              <a:rPr lang="en-US" dirty="0" smtClean="0">
                <a:solidFill>
                  <a:srgbClr val="00467F"/>
                </a:solidFill>
              </a:rPr>
              <a:t>Policy</a:t>
            </a:r>
          </a:p>
          <a:p>
            <a:pPr lvl="1"/>
            <a:r>
              <a:rPr lang="en-US" dirty="0" smtClean="0"/>
              <a:t>School of International and Public Affairs, School of Engineering</a:t>
            </a:r>
          </a:p>
          <a:p>
            <a:r>
              <a:rPr lang="en-US" dirty="0">
                <a:solidFill>
                  <a:srgbClr val="00467F"/>
                </a:solidFill>
              </a:rPr>
              <a:t>Analysis to Action: Harnessing Big Data for Action in Public </a:t>
            </a:r>
            <a:r>
              <a:rPr lang="en-US" dirty="0" smtClean="0">
                <a:solidFill>
                  <a:srgbClr val="00467F"/>
                </a:solidFill>
              </a:rPr>
              <a:t>Health</a:t>
            </a:r>
          </a:p>
          <a:p>
            <a:pPr lvl="1"/>
            <a:r>
              <a:rPr lang="en-US" dirty="0" smtClean="0"/>
              <a:t>School of Public Health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358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105" y="195850"/>
            <a:ext cx="11039790" cy="103498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Points Unknown: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Location shapes the news: spatial processes</a:t>
            </a:r>
            <a:br>
              <a:rPr lang="en-US" dirty="0" smtClean="0"/>
            </a:br>
            <a:r>
              <a:rPr lang="en-US" dirty="0" smtClean="0"/>
              <a:t>are at the foundation of reporting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U</a:t>
            </a:r>
            <a:r>
              <a:rPr lang="en-US" dirty="0" smtClean="0"/>
              <a:t>rban </a:t>
            </a:r>
            <a:r>
              <a:rPr lang="en-US" dirty="0"/>
              <a:t>planning, and urbanism is optimized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only </a:t>
            </a:r>
            <a:r>
              <a:rPr lang="en-US" dirty="0"/>
              <a:t>in the context of </a:t>
            </a:r>
            <a:r>
              <a:rPr lang="en-US" dirty="0" smtClean="0"/>
              <a:t>spatial </a:t>
            </a:r>
            <a:r>
              <a:rPr lang="en-US" dirty="0"/>
              <a:t>analytics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its </a:t>
            </a:r>
            <a:r>
              <a:rPr lang="en-US" dirty="0"/>
              <a:t>digital underpinnings.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To be “digitally literate” in this context is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understand </a:t>
            </a:r>
            <a:r>
              <a:rPr lang="en-US" dirty="0"/>
              <a:t>how data defines and is part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infrastructure of the city.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904457"/>
            <a:ext cx="123339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New Frameworks for Investigation &amp; Creative Expression through Mapping</a:t>
            </a:r>
            <a:br>
              <a:rPr lang="en-US" sz="3200" dirty="0"/>
            </a:br>
            <a:endParaRPr lang="en-US" sz="3200" dirty="0"/>
          </a:p>
        </p:txBody>
      </p:sp>
      <p:pic>
        <p:nvPicPr>
          <p:cNvPr id="5" name="Picture 4" descr="ig U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208" y="1674549"/>
            <a:ext cx="2859792" cy="45027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4129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year development </a:t>
            </a:r>
          </a:p>
          <a:p>
            <a:r>
              <a:rPr lang="en-US" dirty="0" smtClean="0"/>
              <a:t>Will offer  formal training in spatial data analysis and visualization</a:t>
            </a:r>
          </a:p>
          <a:p>
            <a:r>
              <a:rPr lang="en-US" dirty="0" smtClean="0"/>
              <a:t>Five week module, 4 hour sessions</a:t>
            </a:r>
          </a:p>
          <a:p>
            <a:pPr lvl="1"/>
            <a:r>
              <a:rPr lang="en-US" dirty="0" smtClean="0"/>
              <a:t>Will include visits to newsrooms to see mapping practices</a:t>
            </a:r>
          </a:p>
          <a:p>
            <a:pPr lvl="1"/>
            <a:r>
              <a:rPr lang="en-US" dirty="0" smtClean="0"/>
              <a:t> Basic mapping techniques, geo-referencing, creating new spatial data, raster data, web mapping</a:t>
            </a:r>
          </a:p>
          <a:p>
            <a:pPr lvl="1"/>
            <a:r>
              <a:rPr lang="en-US" dirty="0" smtClean="0"/>
              <a:t>Integration of narrative and spatial practices</a:t>
            </a:r>
          </a:p>
          <a:p>
            <a:r>
              <a:rPr lang="en-US" dirty="0" smtClean="0"/>
              <a:t>Transitioned to a core course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66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797" y="211682"/>
            <a:ext cx="11039790" cy="1034981"/>
          </a:xfrm>
        </p:spPr>
        <p:txBody>
          <a:bodyPr>
            <a:noAutofit/>
          </a:bodyPr>
          <a:lstStyle/>
          <a:p>
            <a:r>
              <a:rPr lang="en-US" sz="3600" dirty="0"/>
              <a:t>Programming, Technology and Analytics Curriculum for Columbia Business School</a:t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4" name="Content Placeholder 3" descr="C9-Business-Analytics-720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63" r="44913" b="14963"/>
          <a:stretch/>
        </p:blipFill>
        <p:spPr>
          <a:xfrm>
            <a:off x="8119983" y="1031145"/>
            <a:ext cx="4072017" cy="2913539"/>
          </a:xfrm>
        </p:spPr>
      </p:pic>
      <p:sp>
        <p:nvSpPr>
          <p:cNvPr id="5" name="TextBox 4"/>
          <p:cNvSpPr txBox="1"/>
          <p:nvPr/>
        </p:nvSpPr>
        <p:spPr>
          <a:xfrm>
            <a:off x="327108" y="1520259"/>
            <a:ext cx="1127561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/>
              <a:t>Tech workers have moved from the back </a:t>
            </a:r>
            <a:br>
              <a:rPr lang="en-US" sz="3200" dirty="0" smtClean="0"/>
            </a:br>
            <a:r>
              <a:rPr lang="en-US" sz="3200" dirty="0" smtClean="0"/>
              <a:t>office to the C-suite</a:t>
            </a:r>
            <a:br>
              <a:rPr lang="en-US" sz="3200" dirty="0" smtClean="0"/>
            </a:br>
            <a:endParaRPr lang="en-US" sz="3200" dirty="0" smtClean="0"/>
          </a:p>
          <a:p>
            <a:pPr marL="457200" indent="-457200">
              <a:buFont typeface="Arial"/>
              <a:buChar char="•"/>
            </a:pPr>
            <a:r>
              <a:rPr lang="en-US" sz="3200" dirty="0" smtClean="0"/>
              <a:t>A new series of courses will prepare students </a:t>
            </a:r>
            <a:br>
              <a:rPr lang="en-US" sz="3200" dirty="0" smtClean="0"/>
            </a:br>
            <a:r>
              <a:rPr lang="en-US" sz="3200" dirty="0" smtClean="0"/>
              <a:t>to succeed in a data-intensive world</a:t>
            </a:r>
          </a:p>
          <a:p>
            <a:pPr marL="1371600" lvl="2" indent="-457200">
              <a:buFont typeface="Arial"/>
              <a:buChar char="•"/>
            </a:pPr>
            <a:r>
              <a:rPr lang="en-US" sz="3200" dirty="0" smtClean="0"/>
              <a:t>Programming;  gathering, managing and interpreting data</a:t>
            </a:r>
            <a:br>
              <a:rPr lang="en-US" sz="3200" dirty="0" smtClean="0"/>
            </a:br>
            <a:endParaRPr lang="en-US" sz="3200" dirty="0" smtClean="0"/>
          </a:p>
          <a:p>
            <a:pPr marL="457200" indent="-457200">
              <a:buFont typeface="Arial"/>
              <a:buChar char="•"/>
            </a:pPr>
            <a:r>
              <a:rPr lang="en-US" sz="3200" dirty="0"/>
              <a:t>I</a:t>
            </a:r>
            <a:r>
              <a:rPr lang="en-US" sz="3200" dirty="0" smtClean="0"/>
              <a:t>ndustry</a:t>
            </a:r>
            <a:r>
              <a:rPr lang="en-US" sz="3200" dirty="0"/>
              <a:t>-specific electives such as digital advertising and sports analytics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0226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Suite of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Intro to </a:t>
            </a:r>
            <a:r>
              <a:rPr lang="en-US" dirty="0" smtClean="0"/>
              <a:t>Python, Intro </a:t>
            </a:r>
            <a:r>
              <a:rPr lang="en-US" dirty="0"/>
              <a:t>to </a:t>
            </a:r>
            <a:r>
              <a:rPr lang="en-US" dirty="0" smtClean="0"/>
              <a:t>Databases, Digital Literacy, Data </a:t>
            </a:r>
            <a:r>
              <a:rPr lang="en-US" dirty="0"/>
              <a:t>Analytics in </a:t>
            </a:r>
            <a:r>
              <a:rPr lang="en-US" dirty="0" smtClean="0"/>
              <a:t>Python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Quantitative Pricing &amp; Revenue </a:t>
            </a:r>
            <a:r>
              <a:rPr lang="en-US" dirty="0" smtClean="0"/>
              <a:t>Analytics, Internet </a:t>
            </a:r>
            <a:r>
              <a:rPr lang="en-US" dirty="0"/>
              <a:t>&amp; Online </a:t>
            </a:r>
            <a:r>
              <a:rPr lang="en-US" dirty="0" smtClean="0"/>
              <a:t>Advertising, Sports Analytics, Business Analytics, Online Markets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Collaboration between Business students and engineering students on </a:t>
            </a:r>
            <a:r>
              <a:rPr lang="en-US" dirty="0" err="1" smtClean="0"/>
              <a:t>projecs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085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lumbia-Data-Science-PowerPoint-Template-01">
  <a:themeElements>
    <a:clrScheme name="Columbia University">
      <a:dk1>
        <a:sysClr val="windowText" lastClr="000000"/>
      </a:dk1>
      <a:lt1>
        <a:sysClr val="window" lastClr="FFFFFF"/>
      </a:lt1>
      <a:dk2>
        <a:srgbClr val="005DAA"/>
      </a:dk2>
      <a:lt2>
        <a:srgbClr val="E7E6E6"/>
      </a:lt2>
      <a:accent1>
        <a:srgbClr val="005DAA"/>
      </a:accent1>
      <a:accent2>
        <a:srgbClr val="F44336"/>
      </a:accent2>
      <a:accent3>
        <a:srgbClr val="A5A5A5"/>
      </a:accent3>
      <a:accent4>
        <a:srgbClr val="FFC107"/>
      </a:accent4>
      <a:accent5>
        <a:srgbClr val="8CD2F4"/>
      </a:accent5>
      <a:accent6>
        <a:srgbClr val="4CAF50"/>
      </a:accent6>
      <a:hlink>
        <a:srgbClr val="005DAA"/>
      </a:hlink>
      <a:folHlink>
        <a:srgbClr val="9C27B0"/>
      </a:folHlink>
    </a:clrScheme>
    <a:fontScheme name="Custom 1">
      <a:majorFont>
        <a:latin typeface="Trajan Pro 3"/>
        <a:ea typeface=""/>
        <a:cs typeface=""/>
      </a:majorFont>
      <a:minorFont>
        <a:latin typeface="Garamond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anchor="b"/>
      <a:lstStyle>
        <a:defPPr>
          <a:defRPr dirty="0" smtClean="0">
            <a:solidFill>
              <a:schemeClr val="accent5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Columbia-Data-Science-PowerPoint-Template-01.potx" id="{56573585-C98F-4B49-9C78-4E0902C2FD87}" vid="{54A0C6D8-CC2D-49C2-A8D1-FFA51C22816F}"/>
    </a:ext>
  </a:extLst>
</a:theme>
</file>

<file path=ppt/theme/theme2.xml><?xml version="1.0" encoding="utf-8"?>
<a:theme xmlns:a="http://schemas.openxmlformats.org/drawingml/2006/main" name="Columbia Data Science - Light Theme">
  <a:themeElements>
    <a:clrScheme name="Columbia University">
      <a:dk1>
        <a:sysClr val="windowText" lastClr="000000"/>
      </a:dk1>
      <a:lt1>
        <a:sysClr val="window" lastClr="FFFFFF"/>
      </a:lt1>
      <a:dk2>
        <a:srgbClr val="005DAA"/>
      </a:dk2>
      <a:lt2>
        <a:srgbClr val="E7E6E6"/>
      </a:lt2>
      <a:accent1>
        <a:srgbClr val="005DAA"/>
      </a:accent1>
      <a:accent2>
        <a:srgbClr val="F44336"/>
      </a:accent2>
      <a:accent3>
        <a:srgbClr val="A5A5A5"/>
      </a:accent3>
      <a:accent4>
        <a:srgbClr val="FFC107"/>
      </a:accent4>
      <a:accent5>
        <a:srgbClr val="8CD2F4"/>
      </a:accent5>
      <a:accent6>
        <a:srgbClr val="4CAF50"/>
      </a:accent6>
      <a:hlink>
        <a:srgbClr val="005DAA"/>
      </a:hlink>
      <a:folHlink>
        <a:srgbClr val="9C27B0"/>
      </a:folHlink>
    </a:clrScheme>
    <a:fontScheme name="Custom 1">
      <a:majorFont>
        <a:latin typeface="Trajan Pro 3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olumbia-Data-Science-PowerPoint-Template-01.potx" id="{56573585-C98F-4B49-9C78-4E0902C2FD87}" vid="{2C8056E9-68DC-494E-9730-93AEE9A1B250}"/>
    </a:ext>
  </a:extLst>
</a:theme>
</file>

<file path=ppt/theme/theme3.xml><?xml version="1.0" encoding="utf-8"?>
<a:theme xmlns:a="http://schemas.openxmlformats.org/drawingml/2006/main" name="Logo Slide">
  <a:themeElements>
    <a:clrScheme name="Columbia University">
      <a:dk1>
        <a:sysClr val="windowText" lastClr="000000"/>
      </a:dk1>
      <a:lt1>
        <a:sysClr val="window" lastClr="FFFFFF"/>
      </a:lt1>
      <a:dk2>
        <a:srgbClr val="005DAA"/>
      </a:dk2>
      <a:lt2>
        <a:srgbClr val="E7E6E6"/>
      </a:lt2>
      <a:accent1>
        <a:srgbClr val="005DAA"/>
      </a:accent1>
      <a:accent2>
        <a:srgbClr val="F44336"/>
      </a:accent2>
      <a:accent3>
        <a:srgbClr val="A5A5A5"/>
      </a:accent3>
      <a:accent4>
        <a:srgbClr val="FFC107"/>
      </a:accent4>
      <a:accent5>
        <a:srgbClr val="8CD2F4"/>
      </a:accent5>
      <a:accent6>
        <a:srgbClr val="4CAF50"/>
      </a:accent6>
      <a:hlink>
        <a:srgbClr val="005DAA"/>
      </a:hlink>
      <a:folHlink>
        <a:srgbClr val="9C27B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olumbia-Data-Science-PowerPoint-Template-01.potx" id="{56573585-C98F-4B49-9C78-4E0902C2FD87}" vid="{420086AA-19B3-47E2-9E54-2C84FD4C1F9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Columbia-Data-Science-PowerPoint-Template-01</Template>
  <TotalTime>981</TotalTime>
  <Words>506</Words>
  <Application>Microsoft Macintosh PowerPoint</Application>
  <PresentationFormat>Custom</PresentationFormat>
  <Paragraphs>87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Columbia-Data-Science-PowerPoint-Template-01</vt:lpstr>
      <vt:lpstr>Columbia Data Science - Light Theme</vt:lpstr>
      <vt:lpstr>Logo Slide</vt:lpstr>
      <vt:lpstr>PowerPoint Presentation</vt:lpstr>
      <vt:lpstr>Background</vt:lpstr>
      <vt:lpstr>Collaboratory</vt:lpstr>
      <vt:lpstr>Request for proposals</vt:lpstr>
      <vt:lpstr>Suite of classes</vt:lpstr>
      <vt:lpstr>Points Unknown:  </vt:lpstr>
      <vt:lpstr>The Course</vt:lpstr>
      <vt:lpstr>Programming, Technology and Analytics Curriculum for Columbia Business School </vt:lpstr>
      <vt:lpstr>Suite of Classes</vt:lpstr>
      <vt:lpstr>Computational Literacy for Public Policy </vt:lpstr>
      <vt:lpstr>The Course</vt:lpstr>
      <vt:lpstr>Analysis to Action: Harnessing Big Data for Action in Public Health </vt:lpstr>
      <vt:lpstr>The Course</vt:lpstr>
      <vt:lpstr>Pilot: Data, Past, Present and Future</vt:lpstr>
      <vt:lpstr>The Course</vt:lpstr>
      <vt:lpstr>In Sum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Stark</dc:creator>
  <cp:lastModifiedBy>Kathy</cp:lastModifiedBy>
  <cp:revision>155</cp:revision>
  <dcterms:created xsi:type="dcterms:W3CDTF">2015-02-20T12:45:44Z</dcterms:created>
  <dcterms:modified xsi:type="dcterms:W3CDTF">2017-03-20T01:15:03Z</dcterms:modified>
</cp:coreProperties>
</file>