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86" r:id="rId2"/>
    <p:sldId id="384" r:id="rId3"/>
    <p:sldId id="371" r:id="rId4"/>
    <p:sldId id="317" r:id="rId5"/>
    <p:sldId id="316" r:id="rId6"/>
    <p:sldId id="355" r:id="rId7"/>
    <p:sldId id="332" r:id="rId8"/>
    <p:sldId id="363" r:id="rId9"/>
    <p:sldId id="372" r:id="rId10"/>
    <p:sldId id="356" r:id="rId11"/>
    <p:sldId id="320" r:id="rId12"/>
    <p:sldId id="324" r:id="rId13"/>
    <p:sldId id="362" r:id="rId14"/>
    <p:sldId id="380" r:id="rId15"/>
    <p:sldId id="381" r:id="rId16"/>
    <p:sldId id="366" r:id="rId17"/>
    <p:sldId id="368" r:id="rId18"/>
  </p:sldIdLst>
  <p:sldSz cx="9144000" cy="6858000" type="screen4x3"/>
  <p:notesSz cx="7023100" cy="9309100"/>
  <p:embeddedFontLst>
    <p:embeddedFont>
      <p:font typeface="GE Inspira Pitch" panose="020B0604020202020204" charset="0"/>
      <p:regular r:id="rId21"/>
      <p:bold r:id="rId22"/>
      <p: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anose="020F0603030400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1">
          <p15:clr>
            <a:srgbClr val="A4A3A4"/>
          </p15:clr>
        </p15:guide>
        <p15:guide id="2" orient="horz" pos="3758">
          <p15:clr>
            <a:srgbClr val="A4A3A4"/>
          </p15:clr>
        </p15:guide>
        <p15:guide id="3" orient="horz" pos="1062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2849">
          <p15:clr>
            <a:srgbClr val="A4A3A4"/>
          </p15:clr>
        </p15:guide>
        <p15:guide id="6" orient="horz" pos="2153">
          <p15:clr>
            <a:srgbClr val="A4A3A4"/>
          </p15:clr>
        </p15:guide>
        <p15:guide id="7" orient="horz" pos="5442">
          <p15:clr>
            <a:srgbClr val="A4A3A4"/>
          </p15:clr>
        </p15:guide>
        <p15:guide id="8" orient="horz" pos="1954">
          <p15:clr>
            <a:srgbClr val="A4A3A4"/>
          </p15:clr>
        </p15:guide>
        <p15:guide id="9" pos="219">
          <p15:clr>
            <a:srgbClr val="A4A3A4"/>
          </p15:clr>
        </p15:guide>
        <p15:guide id="10" pos="5551">
          <p15:clr>
            <a:srgbClr val="A4A3A4"/>
          </p15:clr>
        </p15:guide>
        <p15:guide id="11" pos="2879">
          <p15:clr>
            <a:srgbClr val="A4A3A4"/>
          </p15:clr>
        </p15:guide>
        <p15:guide id="12" pos="1521">
          <p15:clr>
            <a:srgbClr val="A4A3A4"/>
          </p15:clr>
        </p15:guide>
        <p15:guide id="13" pos="4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orient="horz" pos="5727" userDrawn="1">
          <p15:clr>
            <a:srgbClr val="A4A3A4"/>
          </p15:clr>
        </p15:guide>
        <p15:guide id="3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C73B9"/>
    <a:srgbClr val="7A7A7A"/>
    <a:srgbClr val="6B6B6B"/>
    <a:srgbClr val="767676"/>
    <a:srgbClr val="4C4C4C"/>
    <a:srgbClr val="656565"/>
    <a:srgbClr val="CD007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34" autoAdjust="0"/>
    <p:restoredTop sz="84563" autoAdjust="0"/>
  </p:normalViewPr>
  <p:slideViewPr>
    <p:cSldViewPr snapToGrid="0">
      <p:cViewPr varScale="1">
        <p:scale>
          <a:sx n="66" d="100"/>
          <a:sy n="66" d="100"/>
        </p:scale>
        <p:origin x="546" y="72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76"/>
    </p:cViewPr>
  </p:sorterViewPr>
  <p:notesViewPr>
    <p:cSldViewPr snapToGrid="0">
      <p:cViewPr varScale="1">
        <p:scale>
          <a:sx n="80" d="100"/>
          <a:sy n="80" d="100"/>
        </p:scale>
        <p:origin x="2328" y="96"/>
      </p:cViewPr>
      <p:guideLst>
        <p:guide orient="horz" pos="2932"/>
        <p:guide orient="horz" pos="5727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2805118110237"/>
          <c:y val="3.7484498031496061E-2"/>
          <c:w val="0.83305528215223101"/>
          <c:h val="0.87518184055118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90-93</c:v>
                </c:pt>
                <c:pt idx="1">
                  <c:v>94-97</c:v>
                </c:pt>
                <c:pt idx="2">
                  <c:v>98-01</c:v>
                </c:pt>
                <c:pt idx="3">
                  <c:v>02-05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1.17</c:v>
                </c:pt>
                <c:pt idx="1">
                  <c:v>0.46500000000000002</c:v>
                </c:pt>
                <c:pt idx="2">
                  <c:v>0.215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51-4003-AEAD-B90B9F9DE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461672"/>
        <c:axId val="568461280"/>
      </c:barChart>
      <c:catAx>
        <c:axId val="56846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61280"/>
        <c:crosses val="autoZero"/>
        <c:auto val="1"/>
        <c:lblAlgn val="ctr"/>
        <c:lblOffset val="100"/>
        <c:noMultiLvlLbl val="0"/>
      </c:catAx>
      <c:valAx>
        <c:axId val="56846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Hard Alpha Heat per </a:t>
                </a:r>
                <a:r>
                  <a:rPr lang="en-US" baseline="0" dirty="0" err="1">
                    <a:solidFill>
                      <a:schemeClr val="tx1"/>
                    </a:solidFill>
                  </a:rPr>
                  <a:t>Mlbs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0833395395898121E-2"/>
              <c:y val="0.23570452343420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6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3" y="8645302"/>
            <a:ext cx="1535505" cy="4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22"/>
          <p:cNvSpPr txBox="1">
            <a:spLocks noChangeArrowheads="1"/>
          </p:cNvSpPr>
          <p:nvPr/>
        </p:nvSpPr>
        <p:spPr bwMode="auto">
          <a:xfrm>
            <a:off x="2806048" y="8715343"/>
            <a:ext cx="3861109" cy="3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r">
              <a:lnSpc>
                <a:spcPts val="1067"/>
              </a:lnSpc>
            </a:pPr>
            <a:fld id="{A71D0E58-FD61-4272-9084-B83B0922CC45}" type="slidenum">
              <a:rPr lang="en-US" altLang="en-US" sz="900">
                <a:solidFill>
                  <a:srgbClr val="1E4191"/>
                </a:solidFill>
              </a:rPr>
              <a:pPr algn="r">
                <a:lnSpc>
                  <a:spcPts val="1067"/>
                </a:lnSpc>
              </a:pPr>
              <a:t>‹#›</a:t>
            </a:fld>
            <a:r>
              <a:rPr lang="en-US" alt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067"/>
              </a:lnSpc>
            </a:pPr>
            <a:r>
              <a:rPr lang="en-US" alt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alt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9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3" y="8645302"/>
            <a:ext cx="1535505" cy="4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220663"/>
            <a:ext cx="5559425" cy="417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888" y="4506509"/>
            <a:ext cx="5501961" cy="416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5" tIns="46652" rIns="93305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29" name="Text Box 14"/>
          <p:cNvSpPr txBox="1">
            <a:spLocks noChangeArrowheads="1"/>
          </p:cNvSpPr>
          <p:nvPr/>
        </p:nvSpPr>
        <p:spPr bwMode="auto">
          <a:xfrm>
            <a:off x="2806048" y="8715343"/>
            <a:ext cx="3861109" cy="3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r">
              <a:lnSpc>
                <a:spcPts val="1067"/>
              </a:lnSpc>
            </a:pPr>
            <a:fld id="{76197744-0D2E-4A56-9395-4803A91D0805}" type="slidenum">
              <a:rPr lang="en-US" altLang="en-US" sz="900">
                <a:solidFill>
                  <a:srgbClr val="1E4191"/>
                </a:solidFill>
              </a:rPr>
              <a:pPr algn="r">
                <a:lnSpc>
                  <a:spcPts val="1067"/>
                </a:lnSpc>
              </a:pPr>
              <a:t>‹#›</a:t>
            </a:fld>
            <a:r>
              <a:rPr lang="en-US" alt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067"/>
              </a:lnSpc>
            </a:pPr>
            <a:r>
              <a:rPr lang="en-US" alt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alt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5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7629" y="8841098"/>
            <a:ext cx="3043876" cy="4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81" tIns="44140" rIns="88281" bIns="44140"/>
          <a:lstStyle>
            <a:lvl1pPr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5848" indent="-286864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7458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6441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65424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24407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83390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42373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901356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fld id="{091AB58B-D2DE-45FE-8843-07D9CAFD8DFA}" type="slidenum">
              <a:rPr lang="en-US" altLang="en-US" sz="1000">
                <a:latin typeface="Times New Roman" panose="02020603050405020304" pitchFamily="18" charset="0"/>
              </a:rPr>
              <a:pPr/>
              <a:t>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7629" y="8841098"/>
            <a:ext cx="3043876" cy="4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81" tIns="44140" rIns="88281" bIns="44140"/>
          <a:lstStyle>
            <a:lvl1pPr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5848" indent="-286864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7458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6441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65424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24407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83390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42373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901356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fld id="{AFC9AC09-6B4F-4084-8C28-C4E63185514C}" type="slidenum">
              <a:rPr lang="en-US" altLang="en-US" sz="1000"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0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7629" y="8841098"/>
            <a:ext cx="3043876" cy="4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81" tIns="44140" rIns="88281" bIns="44140"/>
          <a:lstStyle>
            <a:lvl1pPr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5848" indent="-286864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7458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6441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65424" indent="-229492" defTabSz="890874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24407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83390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42373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901356" indent="-229492" defTabSz="89087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fld id="{1747DBC3-386C-4D33-B92B-AE62AA67355D}" type="slidenum">
              <a:rPr lang="en-US" altLang="en-US" sz="1000">
                <a:latin typeface="Times New Roman" panose="02020603050405020304" pitchFamily="18" charset="0"/>
              </a:rPr>
              <a:pPr/>
              <a:t>16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84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68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24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0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2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762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96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727200"/>
            <a:ext cx="8459788" cy="423703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2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11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5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2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6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3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8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24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2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r">
              <a:lnSpc>
                <a:spcPct val="90000"/>
              </a:lnSpc>
            </a:pPr>
            <a:fld id="{563A41AC-03CC-4714-AA60-745F114DE36A}" type="slidenum">
              <a:rPr lang="en-US" altLang="en-US" sz="900" smtClean="0"/>
              <a:pPr algn="r">
                <a:lnSpc>
                  <a:spcPct val="90000"/>
                </a:lnSpc>
              </a:pPr>
              <a:t>‹#›</a:t>
            </a:fld>
            <a:endParaRPr lang="en-US" alt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anose="020F0603030400020203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Aviation Industry Quality Oversight of  Critical Titanium Engine Components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z="2800" dirty="0"/>
              <a:t>Tim Mouzakis: FAA, Engine &amp; Propeller Directorate</a:t>
            </a:r>
          </a:p>
          <a:p>
            <a:pPr marL="0" indent="0" eaLnBrk="1" hangingPunct="1"/>
            <a:r>
              <a:rPr lang="en-US" altLang="en-US" sz="2800" b="1" dirty="0"/>
              <a:t>Andy Woodfield: GE Aviation</a:t>
            </a:r>
          </a:p>
          <a:p>
            <a:pPr marL="0" indent="0" eaLnBrk="1" hangingPunct="1"/>
            <a:endParaRPr lang="en-US" altLang="en-US" sz="2800" dirty="0"/>
          </a:p>
          <a:p>
            <a:pPr marL="0" indent="0" eaLnBrk="1" hangingPunct="1"/>
            <a:r>
              <a:rPr lang="en-US" altLang="en-US" sz="2000" dirty="0"/>
              <a:t>Presented at the Workshop on Subsea Bolts Performance and</a:t>
            </a:r>
          </a:p>
          <a:p>
            <a:pPr marL="0" indent="0" eaLnBrk="1" hangingPunct="1"/>
            <a:r>
              <a:rPr lang="en-US" altLang="en-US" sz="2000" dirty="0"/>
              <a:t>Critical Drill-Through Equipment Fasteners</a:t>
            </a:r>
          </a:p>
          <a:p>
            <a:pPr marL="0" indent="0" eaLnBrk="1" hangingPunct="1"/>
            <a:endParaRPr lang="en-US" altLang="en-US" sz="2000" dirty="0"/>
          </a:p>
          <a:p>
            <a:pPr marL="0" indent="0" eaLnBrk="1" hangingPunct="1"/>
            <a:r>
              <a:rPr lang="en-US" altLang="en-US" sz="2000" dirty="0"/>
              <a:t>April 11,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Hard Alpha Inclusion Statistics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176588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533821" y="5385364"/>
            <a:ext cx="77199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~100x reduction in rate since JETQC formation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5418499"/>
              </p:ext>
            </p:extLst>
          </p:nvPr>
        </p:nvGraphicFramePr>
        <p:xfrm>
          <a:off x="1278293" y="1279525"/>
          <a:ext cx="5706607" cy="374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042"/>
          <p:cNvSpPr>
            <a:spLocks noChangeArrowheads="1"/>
          </p:cNvSpPr>
          <p:nvPr/>
        </p:nvSpPr>
        <p:spPr bwMode="auto">
          <a:xfrm rot="1481380" flipV="1">
            <a:off x="2055625" y="2555915"/>
            <a:ext cx="656918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AutoShape 1042"/>
          <p:cNvSpPr>
            <a:spLocks noChangeArrowheads="1"/>
          </p:cNvSpPr>
          <p:nvPr/>
        </p:nvSpPr>
        <p:spPr bwMode="auto">
          <a:xfrm rot="20118620">
            <a:off x="2055343" y="1864820"/>
            <a:ext cx="663112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075" y="183101"/>
            <a:ext cx="8459788" cy="99853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Typical PQ Titanium Process Map</a:t>
            </a:r>
          </a:p>
        </p:txBody>
      </p:sp>
      <p:sp>
        <p:nvSpPr>
          <p:cNvPr id="9219" name="Rectangle 1028"/>
          <p:cNvSpPr>
            <a:spLocks noChangeArrowheads="1"/>
          </p:cNvSpPr>
          <p:nvPr/>
        </p:nvSpPr>
        <p:spPr bwMode="auto">
          <a:xfrm>
            <a:off x="484094" y="1715619"/>
            <a:ext cx="1653988" cy="14320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u="sng" dirty="0"/>
              <a:t>Raw Materials</a:t>
            </a:r>
          </a:p>
          <a:p>
            <a:pPr algn="ctr"/>
            <a:r>
              <a:rPr lang="en-US" altLang="en-US" sz="1400" dirty="0" err="1"/>
              <a:t>Ti</a:t>
            </a:r>
            <a:r>
              <a:rPr lang="en-US" altLang="en-US" sz="1400" dirty="0"/>
              <a:t> sponge</a:t>
            </a:r>
          </a:p>
          <a:p>
            <a:pPr algn="ctr"/>
            <a:r>
              <a:rPr lang="en-US" altLang="en-US" sz="1400" dirty="0"/>
              <a:t>Master alloy</a:t>
            </a:r>
          </a:p>
          <a:p>
            <a:pPr algn="ctr"/>
            <a:r>
              <a:rPr lang="en-US" altLang="en-US" sz="1400" dirty="0"/>
              <a:t>Elementals</a:t>
            </a:r>
          </a:p>
          <a:p>
            <a:pPr algn="ctr"/>
            <a:r>
              <a:rPr lang="en-US" altLang="en-US" sz="1400" dirty="0"/>
              <a:t>Revert (chip/solids)</a:t>
            </a:r>
          </a:p>
          <a:p>
            <a:pPr algn="ctr"/>
            <a:r>
              <a:rPr lang="en-US" altLang="en-US" sz="1400" dirty="0" err="1"/>
              <a:t>Ti</a:t>
            </a:r>
            <a:r>
              <a:rPr lang="en-US" altLang="en-US" sz="1400" dirty="0"/>
              <a:t> dioxide</a:t>
            </a:r>
            <a:endParaRPr lang="en-US" altLang="en-US" sz="2800" dirty="0"/>
          </a:p>
        </p:txBody>
      </p:sp>
      <p:sp>
        <p:nvSpPr>
          <p:cNvPr id="9232" name="AutoShape 1056"/>
          <p:cNvSpPr>
            <a:spLocks noChangeArrowheads="1"/>
          </p:cNvSpPr>
          <p:nvPr/>
        </p:nvSpPr>
        <p:spPr bwMode="auto">
          <a:xfrm>
            <a:off x="1783977" y="4894156"/>
            <a:ext cx="89647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1028"/>
          <p:cNvSpPr>
            <a:spLocks noChangeArrowheads="1"/>
          </p:cNvSpPr>
          <p:nvPr/>
        </p:nvSpPr>
        <p:spPr bwMode="auto">
          <a:xfrm>
            <a:off x="2717516" y="1526196"/>
            <a:ext cx="1352549" cy="8673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Hearth Melt:</a:t>
            </a:r>
          </a:p>
          <a:p>
            <a:pPr algn="ctr"/>
            <a:r>
              <a:rPr lang="en-US" altLang="en-US" sz="1400" dirty="0"/>
              <a:t>Electron Beam</a:t>
            </a:r>
          </a:p>
          <a:p>
            <a:pPr algn="ctr"/>
            <a:r>
              <a:rPr lang="en-US" altLang="en-US" sz="1400" dirty="0"/>
              <a:t>Plasma Arc</a:t>
            </a:r>
          </a:p>
        </p:txBody>
      </p:sp>
      <p:sp>
        <p:nvSpPr>
          <p:cNvPr id="27" name="Rectangle 1028"/>
          <p:cNvSpPr>
            <a:spLocks noChangeArrowheads="1"/>
          </p:cNvSpPr>
          <p:nvPr/>
        </p:nvSpPr>
        <p:spPr bwMode="auto">
          <a:xfrm>
            <a:off x="4539781" y="1526196"/>
            <a:ext cx="1300137" cy="8673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Vacuum Arc </a:t>
            </a:r>
          </a:p>
          <a:p>
            <a:pPr algn="ctr"/>
            <a:r>
              <a:rPr lang="en-US" altLang="en-US" sz="1800" dirty="0" err="1"/>
              <a:t>Remelt</a:t>
            </a:r>
            <a:endParaRPr lang="en-US" altLang="en-US" sz="1800" dirty="0"/>
          </a:p>
        </p:txBody>
      </p:sp>
      <p:sp>
        <p:nvSpPr>
          <p:cNvPr id="28" name="Rectangle 1028"/>
          <p:cNvSpPr>
            <a:spLocks noChangeArrowheads="1"/>
          </p:cNvSpPr>
          <p:nvPr/>
        </p:nvSpPr>
        <p:spPr bwMode="auto">
          <a:xfrm>
            <a:off x="533401" y="4728042"/>
            <a:ext cx="1250576" cy="789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Billet </a:t>
            </a:r>
          </a:p>
          <a:p>
            <a:pPr algn="ctr"/>
            <a:r>
              <a:rPr lang="en-US" altLang="en-US" sz="1800" dirty="0"/>
              <a:t>Conversion</a:t>
            </a:r>
          </a:p>
        </p:txBody>
      </p:sp>
      <p:sp>
        <p:nvSpPr>
          <p:cNvPr id="33" name="Rectangle 1028"/>
          <p:cNvSpPr>
            <a:spLocks noChangeArrowheads="1"/>
          </p:cNvSpPr>
          <p:nvPr/>
        </p:nvSpPr>
        <p:spPr bwMode="auto">
          <a:xfrm>
            <a:off x="4545104" y="2527506"/>
            <a:ext cx="1291044" cy="789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Vacuum Arc </a:t>
            </a:r>
          </a:p>
          <a:p>
            <a:pPr algn="ctr"/>
            <a:r>
              <a:rPr lang="en-US" altLang="en-US" sz="1800" dirty="0" err="1"/>
              <a:t>Remelt</a:t>
            </a:r>
            <a:endParaRPr lang="en-US" altLang="en-US" sz="1800" dirty="0"/>
          </a:p>
        </p:txBody>
      </p:sp>
      <p:sp>
        <p:nvSpPr>
          <p:cNvPr id="34" name="Rectangle 1028"/>
          <p:cNvSpPr>
            <a:spLocks noChangeArrowheads="1"/>
          </p:cNvSpPr>
          <p:nvPr/>
        </p:nvSpPr>
        <p:spPr bwMode="auto">
          <a:xfrm>
            <a:off x="6311151" y="2527506"/>
            <a:ext cx="1291044" cy="789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Vacuum Arc </a:t>
            </a:r>
          </a:p>
          <a:p>
            <a:pPr algn="ctr"/>
            <a:r>
              <a:rPr lang="en-US" altLang="en-US" sz="1800" dirty="0" err="1"/>
              <a:t>Remelt</a:t>
            </a:r>
            <a:endParaRPr lang="en-US" altLang="en-US" sz="1800" dirty="0"/>
          </a:p>
        </p:txBody>
      </p:sp>
      <p:sp>
        <p:nvSpPr>
          <p:cNvPr id="35" name="Rectangle 1028"/>
          <p:cNvSpPr>
            <a:spLocks noChangeArrowheads="1"/>
          </p:cNvSpPr>
          <p:nvPr/>
        </p:nvSpPr>
        <p:spPr bwMode="auto">
          <a:xfrm>
            <a:off x="2680448" y="4728042"/>
            <a:ext cx="1201270" cy="789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Billet </a:t>
            </a:r>
          </a:p>
          <a:p>
            <a:pPr algn="ctr"/>
            <a:r>
              <a:rPr lang="en-US" altLang="en-US" sz="1800" dirty="0"/>
              <a:t>Inspection</a:t>
            </a:r>
            <a:endParaRPr lang="en-US" altLang="en-US" sz="1600" dirty="0"/>
          </a:p>
          <a:p>
            <a:pPr algn="ctr"/>
            <a:r>
              <a:rPr lang="en-US" altLang="en-US" sz="1400" dirty="0"/>
              <a:t>Ultrasonic</a:t>
            </a:r>
            <a:endParaRPr lang="en-US" altLang="en-US" sz="1600" dirty="0"/>
          </a:p>
        </p:txBody>
      </p:sp>
      <p:sp>
        <p:nvSpPr>
          <p:cNvPr id="36" name="Rectangle 1028"/>
          <p:cNvSpPr>
            <a:spLocks noChangeArrowheads="1"/>
          </p:cNvSpPr>
          <p:nvPr/>
        </p:nvSpPr>
        <p:spPr bwMode="auto">
          <a:xfrm>
            <a:off x="2725266" y="2527506"/>
            <a:ext cx="1344709" cy="789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Vacuum Arc </a:t>
            </a:r>
          </a:p>
          <a:p>
            <a:pPr algn="ctr"/>
            <a:r>
              <a:rPr lang="en-US" altLang="en-US" sz="1800" dirty="0" err="1"/>
              <a:t>Remelt</a:t>
            </a:r>
            <a:endParaRPr lang="en-US" altLang="en-US" sz="1800" dirty="0"/>
          </a:p>
        </p:txBody>
      </p:sp>
      <p:sp>
        <p:nvSpPr>
          <p:cNvPr id="37" name="Rectangle 1028"/>
          <p:cNvSpPr>
            <a:spLocks noChangeArrowheads="1"/>
          </p:cNvSpPr>
          <p:nvPr/>
        </p:nvSpPr>
        <p:spPr bwMode="auto">
          <a:xfrm>
            <a:off x="4778188" y="4728042"/>
            <a:ext cx="1282015" cy="7894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Component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en-US" sz="1800" dirty="0"/>
              <a:t>Forging</a:t>
            </a:r>
          </a:p>
        </p:txBody>
      </p:sp>
      <p:sp>
        <p:nvSpPr>
          <p:cNvPr id="38" name="Rectangle 1028"/>
          <p:cNvSpPr>
            <a:spLocks noChangeArrowheads="1"/>
          </p:cNvSpPr>
          <p:nvPr/>
        </p:nvSpPr>
        <p:spPr bwMode="auto">
          <a:xfrm>
            <a:off x="6949882" y="4582212"/>
            <a:ext cx="1277595" cy="1081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pPr algn="ctr"/>
            <a:r>
              <a:rPr lang="en-US" altLang="en-US" sz="1800" dirty="0"/>
              <a:t>Forging</a:t>
            </a:r>
          </a:p>
          <a:p>
            <a:pPr algn="ctr"/>
            <a:r>
              <a:rPr lang="en-US" altLang="en-US" sz="1800" dirty="0"/>
              <a:t>Inspection:</a:t>
            </a:r>
          </a:p>
          <a:p>
            <a:pPr algn="ctr"/>
            <a:r>
              <a:rPr lang="en-US" altLang="en-US" sz="1400" dirty="0"/>
              <a:t>Ultrasonic</a:t>
            </a:r>
          </a:p>
          <a:p>
            <a:pPr algn="ctr"/>
            <a:r>
              <a:rPr lang="en-US" altLang="en-US" sz="1400" dirty="0" err="1"/>
              <a:t>Macroetch</a:t>
            </a:r>
            <a:endParaRPr lang="en-US" altLang="en-US" sz="1400" dirty="0"/>
          </a:p>
        </p:txBody>
      </p:sp>
      <p:sp>
        <p:nvSpPr>
          <p:cNvPr id="39" name="AutoShape 1056"/>
          <p:cNvSpPr>
            <a:spLocks noChangeArrowheads="1"/>
          </p:cNvSpPr>
          <p:nvPr/>
        </p:nvSpPr>
        <p:spPr bwMode="auto">
          <a:xfrm>
            <a:off x="3888509" y="4894156"/>
            <a:ext cx="89647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" name="AutoShape 1056"/>
          <p:cNvSpPr>
            <a:spLocks noChangeArrowheads="1"/>
          </p:cNvSpPr>
          <p:nvPr/>
        </p:nvSpPr>
        <p:spPr bwMode="auto">
          <a:xfrm>
            <a:off x="6060203" y="4894156"/>
            <a:ext cx="89647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AutoShape 1056"/>
          <p:cNvSpPr>
            <a:spLocks noChangeArrowheads="1"/>
          </p:cNvSpPr>
          <p:nvPr/>
        </p:nvSpPr>
        <p:spPr bwMode="auto">
          <a:xfrm>
            <a:off x="4069976" y="1760082"/>
            <a:ext cx="469805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" name="AutoShape 1056"/>
          <p:cNvSpPr>
            <a:spLocks noChangeArrowheads="1"/>
          </p:cNvSpPr>
          <p:nvPr/>
        </p:nvSpPr>
        <p:spPr bwMode="auto">
          <a:xfrm>
            <a:off x="4076561" y="2714196"/>
            <a:ext cx="469805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AutoShape 1056"/>
          <p:cNvSpPr>
            <a:spLocks noChangeArrowheads="1"/>
          </p:cNvSpPr>
          <p:nvPr/>
        </p:nvSpPr>
        <p:spPr bwMode="auto">
          <a:xfrm>
            <a:off x="5845112" y="2714196"/>
            <a:ext cx="469805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727699" y="1771851"/>
            <a:ext cx="137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HM+VAR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79985" y="2708333"/>
            <a:ext cx="107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3XVAR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PQ Process </a:t>
            </a:r>
            <a:r>
              <a:rPr lang="en-US" altLang="en-US" sz="3600" dirty="0">
                <a:solidFill>
                  <a:schemeClr val="tx1"/>
                </a:solidFill>
              </a:rPr>
              <a:t>Improvements (Post-1990)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55992"/>
            <a:ext cx="8459788" cy="423703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 err="1"/>
              <a:t>Ti</a:t>
            </a:r>
            <a:r>
              <a:rPr lang="en-US" altLang="en-US" sz="2000" dirty="0"/>
              <a:t> sponge manufacturing processes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/>
              <a:t>Input raw materials/control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/>
              <a:t>Hearth melt processes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/>
              <a:t>Electrode conditioning/processing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/>
              <a:t>Shop floor layout and housekeeping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Personnel training and increased level of awareness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/>
              <a:t>Training and hazard reviews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000" dirty="0"/>
              <a:t>Billet / forging inspection sensitivity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130819"/>
            <a:ext cx="8459788" cy="42370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/>
              <a:t>Hard alpha survey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&gt;100 sources identified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dirty="0"/>
              <a:t>HDI survey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&gt;30 sources identified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dirty="0"/>
              <a:t>Sharing of inclusion sources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Annually via industry statistics summary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dirty="0"/>
              <a:t>Hard alpha characterization methods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FAA program to create standards + industry round-robin</a:t>
            </a:r>
          </a:p>
          <a:p>
            <a:pPr>
              <a:lnSpc>
                <a:spcPct val="70000"/>
              </a:lnSpc>
            </a:pPr>
            <a:endParaRPr lang="en-US" sz="1800" dirty="0"/>
          </a:p>
          <a:p>
            <a:pPr>
              <a:lnSpc>
                <a:spcPct val="70000"/>
              </a:lnSpc>
            </a:pPr>
            <a:r>
              <a:rPr lang="en-US" sz="1800" dirty="0"/>
              <a:t>OEM hazard reviews / training at Suppliers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Annual OEM oversight of PQ </a:t>
            </a:r>
            <a:r>
              <a:rPr lang="en-US" sz="1600" dirty="0" err="1"/>
              <a:t>Ti</a:t>
            </a:r>
            <a:r>
              <a:rPr lang="en-US" sz="1600" dirty="0"/>
              <a:t> suppliers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Proactive Initiatives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  <p:extLst>
      <p:ext uri="{BB962C8B-B14F-4D97-AF65-F5344CB8AC3E}">
        <p14:creationId xmlns:p14="http://schemas.microsoft.com/office/powerpoint/2010/main" val="311391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818" y="1176694"/>
            <a:ext cx="8742218" cy="4237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Oversight</a:t>
            </a:r>
            <a:r>
              <a:rPr lang="en-US" sz="2000" dirty="0"/>
              <a:t> by regulating body  … FAA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Industry</a:t>
            </a:r>
            <a:r>
              <a:rPr lang="en-US" sz="2000" dirty="0"/>
              <a:t> definition of problem: </a:t>
            </a:r>
            <a:r>
              <a:rPr lang="en-US" sz="2000" dirty="0" err="1"/>
              <a:t>Ti</a:t>
            </a:r>
            <a:r>
              <a:rPr lang="en-US" sz="2000" dirty="0"/>
              <a:t> melt inclusions … flight safety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Measure/Publish</a:t>
            </a:r>
            <a:r>
              <a:rPr lang="en-US" sz="2000" dirty="0"/>
              <a:t> problem/near-miss/no problem rates … process improvement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Proactive</a:t>
            </a:r>
            <a:r>
              <a:rPr lang="en-US" sz="2000" dirty="0"/>
              <a:t> industry initiatives … drive process improvement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Protect</a:t>
            </a:r>
            <a:r>
              <a:rPr lang="en-US" sz="2000" dirty="0"/>
              <a:t> company proprietary information … establish trust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Encourage</a:t>
            </a:r>
            <a:r>
              <a:rPr lang="en-US" sz="2000" dirty="0"/>
              <a:t> global participation … entire industry assessment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JETQC: Takeaways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96982" y="2438399"/>
            <a:ext cx="8950036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107" y="1176694"/>
            <a:ext cx="8459788" cy="4237038"/>
          </a:xfrm>
        </p:spPr>
        <p:txBody>
          <a:bodyPr/>
          <a:lstStyle/>
          <a:p>
            <a:r>
              <a:rPr lang="en-US" sz="2000" b="1" dirty="0"/>
              <a:t>Rotor Integrity Sub-Committee (RISC)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1800" dirty="0"/>
              <a:t>Probabilistic design methods for PQ rotor materials</a:t>
            </a:r>
          </a:p>
          <a:p>
            <a:r>
              <a:rPr lang="en-US" sz="2000" b="1" dirty="0"/>
              <a:t>Advisory Circulars</a:t>
            </a:r>
            <a:endParaRPr lang="en-US" altLang="en-US" sz="2000" dirty="0"/>
          </a:p>
          <a:p>
            <a:pPr lvl="1"/>
            <a:r>
              <a:rPr lang="en-US" altLang="en-US" sz="1800" dirty="0"/>
              <a:t>AC 33.15-1: Manufacturing Process of Premium Quality Titanium Alloy Rotating Engine components</a:t>
            </a:r>
          </a:p>
          <a:p>
            <a:pPr lvl="1"/>
            <a:r>
              <a:rPr lang="en-US" altLang="en-US" sz="1800" dirty="0"/>
              <a:t>AC 33.14-1: Damage Tolerance for High Energy Turbine Engine Rotors</a:t>
            </a:r>
          </a:p>
          <a:p>
            <a:endParaRPr lang="en-US" sz="2000" b="1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Related FAA Initiatives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57" y="3162571"/>
            <a:ext cx="2930425" cy="3340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82" y="3162136"/>
            <a:ext cx="310922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0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8119"/>
            <a:ext cx="8459788" cy="4237038"/>
          </a:xfrm>
        </p:spPr>
        <p:txBody>
          <a:bodyPr/>
          <a:lstStyle/>
          <a:p>
            <a:r>
              <a:rPr lang="en-US" altLang="en-US" sz="2000" dirty="0"/>
              <a:t>JETQC formation: ~100x reduction in PQ </a:t>
            </a:r>
            <a:r>
              <a:rPr lang="en-US" altLang="en-US" sz="2000" dirty="0" err="1"/>
              <a:t>Ti</a:t>
            </a:r>
            <a:r>
              <a:rPr lang="en-US" altLang="en-US" sz="2000" dirty="0"/>
              <a:t> inclusion rate </a:t>
            </a:r>
          </a:p>
          <a:p>
            <a:pPr lvl="1"/>
            <a:r>
              <a:rPr lang="en-US" altLang="en-US" sz="1800" dirty="0"/>
              <a:t>Tremendous effort by suppliers to identify/eliminate potential inclusion sources</a:t>
            </a:r>
          </a:p>
          <a:p>
            <a:pPr lvl="1"/>
            <a:r>
              <a:rPr lang="en-US" altLang="en-US" sz="1800" dirty="0"/>
              <a:t>JETQC melt-related inclusion surveillance has promoted a reduced frequency</a:t>
            </a:r>
          </a:p>
          <a:p>
            <a:endParaRPr lang="en-US" altLang="en-US" sz="1400" dirty="0"/>
          </a:p>
          <a:p>
            <a:r>
              <a:rPr lang="en-US" altLang="en-US" sz="2000" dirty="0"/>
              <a:t>JETQC Approach</a:t>
            </a:r>
          </a:p>
          <a:p>
            <a:pPr lvl="1"/>
            <a:r>
              <a:rPr lang="en-US" altLang="en-US" sz="1800" dirty="0"/>
              <a:t>FAA + PQ </a:t>
            </a:r>
            <a:r>
              <a:rPr lang="en-US" altLang="en-US" sz="1800" dirty="0" err="1"/>
              <a:t>Ti</a:t>
            </a:r>
            <a:r>
              <a:rPr lang="en-US" altLang="en-US" sz="1800" dirty="0"/>
              <a:t> suppliers + OEMs</a:t>
            </a:r>
          </a:p>
          <a:p>
            <a:pPr lvl="1"/>
            <a:r>
              <a:rPr lang="en-US" altLang="en-US" sz="1800" dirty="0"/>
              <a:t>Specification … reporting … statistics … spotlight effect</a:t>
            </a:r>
          </a:p>
          <a:p>
            <a:pPr lvl="1"/>
            <a:r>
              <a:rPr lang="en-US" altLang="en-US" sz="1800" dirty="0"/>
              <a:t>Process improvements, including NDE -&gt; probabilistic design update</a:t>
            </a:r>
          </a:p>
          <a:p>
            <a:pPr lvl="1"/>
            <a:r>
              <a:rPr lang="en-US" altLang="en-US" sz="1800" dirty="0"/>
              <a:t>Proactive initiatives</a:t>
            </a:r>
          </a:p>
          <a:p>
            <a:pPr lvl="1"/>
            <a:r>
              <a:rPr lang="en-US" altLang="en-US" sz="1800" dirty="0"/>
              <a:t>Global expansion … comprehensive industry status</a:t>
            </a:r>
          </a:p>
          <a:p>
            <a:endParaRPr lang="en-US" altLang="en-US" sz="14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  <p:extLst>
      <p:ext uri="{BB962C8B-B14F-4D97-AF65-F5344CB8AC3E}">
        <p14:creationId xmlns:p14="http://schemas.microsoft.com/office/powerpoint/2010/main" val="30878266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148702"/>
            <a:ext cx="8459788" cy="4237038"/>
          </a:xfrm>
        </p:spPr>
        <p:txBody>
          <a:bodyPr/>
          <a:lstStyle/>
          <a:p>
            <a:r>
              <a:rPr lang="en-US" sz="2000" dirty="0"/>
              <a:t>FAA</a:t>
            </a:r>
          </a:p>
          <a:p>
            <a:endParaRPr lang="en-US" sz="2000" dirty="0"/>
          </a:p>
          <a:p>
            <a:r>
              <a:rPr lang="en-US" sz="2000" dirty="0"/>
              <a:t>Suppliers</a:t>
            </a:r>
          </a:p>
          <a:p>
            <a:endParaRPr lang="en-US" sz="2000" dirty="0"/>
          </a:p>
          <a:p>
            <a:r>
              <a:rPr lang="en-US" sz="2000" dirty="0"/>
              <a:t>Engine producers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  <p:extLst>
      <p:ext uri="{BB962C8B-B14F-4D97-AF65-F5344CB8AC3E}">
        <p14:creationId xmlns:p14="http://schemas.microsoft.com/office/powerpoint/2010/main" val="77997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… Details during audits have become very important …</a:t>
            </a:r>
          </a:p>
          <a:p>
            <a:r>
              <a:rPr lang="en-US" sz="2400" dirty="0"/>
              <a:t>… Weak reporting of incidents (failure or not) when not mandated …</a:t>
            </a:r>
          </a:p>
          <a:p>
            <a:r>
              <a:rPr lang="en-US" sz="2400" dirty="0"/>
              <a:t>… Learning from failures and near-failures …</a:t>
            </a:r>
          </a:p>
          <a:p>
            <a:r>
              <a:rPr lang="en-US" sz="2400" dirty="0"/>
              <a:t>… True failure rate not known …</a:t>
            </a:r>
          </a:p>
          <a:p>
            <a:r>
              <a:rPr lang="en-US" sz="2400" dirty="0"/>
              <a:t>… Improved understanding of failures will require better failure analysis and reporting/sharing</a:t>
            </a:r>
          </a:p>
          <a:p>
            <a:r>
              <a:rPr lang="en-US" sz="2400" dirty="0"/>
              <a:t>… Probabilistic component of performance requires understanding of distributions and how they aggregate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comments from Monday PM</a:t>
            </a:r>
          </a:p>
        </p:txBody>
      </p:sp>
    </p:spTree>
    <p:extLst>
      <p:ext uri="{BB962C8B-B14F-4D97-AF65-F5344CB8AC3E}">
        <p14:creationId xmlns:p14="http://schemas.microsoft.com/office/powerpoint/2010/main" val="135307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148702"/>
            <a:ext cx="8459788" cy="4237038"/>
          </a:xfrm>
        </p:spPr>
        <p:txBody>
          <a:bodyPr/>
          <a:lstStyle/>
          <a:p>
            <a:r>
              <a:rPr lang="en-US" sz="2000" dirty="0"/>
              <a:t>Background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Premium Quality </a:t>
            </a:r>
            <a:r>
              <a:rPr lang="en-US" sz="1800" dirty="0" err="1"/>
              <a:t>Ti</a:t>
            </a:r>
            <a:r>
              <a:rPr lang="en-US" sz="1800" dirty="0"/>
              <a:t> Melting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/>
              <a:t>Ti</a:t>
            </a:r>
            <a:r>
              <a:rPr lang="en-US" sz="1800" dirty="0"/>
              <a:t> Melt Inclusion Types</a:t>
            </a:r>
          </a:p>
          <a:p>
            <a:r>
              <a:rPr lang="en-US" sz="2000" dirty="0"/>
              <a:t>Jet Engine Titanium Quality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Purpose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Operations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Statistics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Improvements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Initiatives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Reporting</a:t>
            </a:r>
          </a:p>
          <a:p>
            <a:r>
              <a:rPr lang="en-US" sz="2000" dirty="0"/>
              <a:t>Other Related FAA Initiatives</a:t>
            </a:r>
          </a:p>
          <a:p>
            <a:r>
              <a:rPr lang="en-US" sz="2000" dirty="0"/>
              <a:t>Summary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  <p:extLst>
      <p:ext uri="{BB962C8B-B14F-4D97-AF65-F5344CB8AC3E}">
        <p14:creationId xmlns:p14="http://schemas.microsoft.com/office/powerpoint/2010/main" val="333429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Premium Quality </a:t>
            </a:r>
            <a:r>
              <a:rPr lang="en-US" altLang="en-US" sz="3600" dirty="0" err="1"/>
              <a:t>Ti</a:t>
            </a:r>
            <a:r>
              <a:rPr lang="en-US" altLang="en-US" sz="3600" dirty="0"/>
              <a:t> Melting: Pre-1990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33475"/>
            <a:ext cx="8459788" cy="4237038"/>
          </a:xfrm>
        </p:spPr>
        <p:txBody>
          <a:bodyPr/>
          <a:lstStyle/>
          <a:p>
            <a:pPr marL="1588" lvl="1" indent="0" eaLnBrk="1" hangingPunct="1">
              <a:buNone/>
            </a:pPr>
            <a:r>
              <a:rPr lang="en-US" altLang="en-US" sz="2000" dirty="0"/>
              <a:t>Multiple in-service engine shut-downs from </a:t>
            </a:r>
            <a:r>
              <a:rPr lang="en-US" altLang="en-US" sz="2000" dirty="0" err="1"/>
              <a:t>Ti</a:t>
            </a:r>
            <a:r>
              <a:rPr lang="en-US" altLang="en-US" sz="2000" dirty="0"/>
              <a:t> melt-related inclusions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Some were uncontained component failures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0" indent="0" eaLnBrk="1" hangingPunct="1"/>
            <a:r>
              <a:rPr lang="en-US" altLang="en-US" sz="2000" dirty="0"/>
              <a:t>Premium Quality (PQ) melt practice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2XVAR (Double Vacuum Arc </a:t>
            </a:r>
            <a:r>
              <a:rPr lang="en-US" altLang="en-US" sz="1800" dirty="0" err="1"/>
              <a:t>Remelt</a:t>
            </a:r>
            <a:r>
              <a:rPr lang="en-US" altLang="en-US" sz="1800" dirty="0"/>
              <a:t>) or 3XVAR</a:t>
            </a:r>
          </a:p>
          <a:p>
            <a:pPr lvl="2" eaLnBrk="1" hangingPunct="1">
              <a:buFont typeface="GE Inspira Pitch" panose="020F0603030400020203" pitchFamily="34" charset="0"/>
              <a:buChar char="‒"/>
            </a:pPr>
            <a:r>
              <a:rPr lang="en-US" altLang="en-US" sz="1600" dirty="0"/>
              <a:t>3XVAR predominant PQ melt practice by late ‘80’s</a:t>
            </a:r>
          </a:p>
          <a:p>
            <a:pPr marL="0" indent="0" eaLnBrk="1" hangingPunct="1"/>
            <a:endParaRPr lang="en-US" altLang="en-US" sz="2000" dirty="0"/>
          </a:p>
          <a:p>
            <a:pPr marL="0" indent="0" eaLnBrk="1" hangingPunct="1"/>
            <a:r>
              <a:rPr lang="en-US" altLang="en-US" sz="2000" dirty="0"/>
              <a:t>Quality inspection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Billet immersion ultrasonic inspection</a:t>
            </a:r>
          </a:p>
          <a:p>
            <a:pPr lvl="2" eaLnBrk="1" hangingPunct="1">
              <a:buFont typeface="GE Inspira Pitch" panose="020F0603030400020203" pitchFamily="34" charset="0"/>
              <a:buChar char="‒"/>
            </a:pPr>
            <a:r>
              <a:rPr lang="en-US" altLang="en-US" sz="1600" dirty="0"/>
              <a:t>Typically to a #3 FBH (47 mils) standard in 80’s </a:t>
            </a:r>
          </a:p>
          <a:p>
            <a:pPr lvl="2" eaLnBrk="1" hangingPunct="1">
              <a:buFont typeface="GE Inspira Pitch" panose="020F0603030400020203" pitchFamily="34" charset="0"/>
              <a:buChar char="‒"/>
            </a:pPr>
            <a:r>
              <a:rPr lang="en-US" altLang="en-US" sz="1600" dirty="0"/>
              <a:t>Largest billet sizes to an even larger standard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94" y="1151845"/>
            <a:ext cx="2286198" cy="4334632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Ti</a:t>
            </a:r>
            <a:r>
              <a:rPr lang="en-US" altLang="en-US" sz="3600" dirty="0"/>
              <a:t> Melt Related Inclusions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151845"/>
            <a:ext cx="8459787" cy="423703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b="1" dirty="0"/>
              <a:t>Alpha stabilized</a:t>
            </a:r>
            <a:r>
              <a:rPr lang="en-US" sz="2000" dirty="0"/>
              <a:t>:</a:t>
            </a:r>
          </a:p>
          <a:p>
            <a:pPr lvl="1" eaLnBrk="1" hangingPunct="1">
              <a:defRPr/>
            </a:pPr>
            <a:r>
              <a:rPr lang="en-US" sz="1800" dirty="0"/>
              <a:t>Hard alpha inclusions (high </a:t>
            </a:r>
            <a:r>
              <a:rPr lang="en-US" sz="1800" dirty="0">
                <a:solidFill>
                  <a:schemeClr val="tx1"/>
                </a:solidFill>
              </a:rPr>
              <a:t>hardness</a:t>
            </a:r>
            <a:r>
              <a:rPr lang="en-US" sz="1800" dirty="0"/>
              <a:t> /</a:t>
            </a:r>
          </a:p>
          <a:p>
            <a:pPr marL="1588" lvl="1" indent="0" defTabSz="342900" eaLnBrk="1" hangingPunct="1">
              <a:buNone/>
              <a:defRPr/>
            </a:pPr>
            <a:r>
              <a:rPr lang="en-US" sz="1800" dirty="0"/>
              <a:t>	low ductility)</a:t>
            </a:r>
          </a:p>
          <a:p>
            <a:pPr lvl="2" eaLnBrk="1" hangingPunct="1">
              <a:defRPr/>
            </a:pPr>
            <a:r>
              <a:rPr lang="en-US" sz="1600" dirty="0"/>
              <a:t>Premature failure concern</a:t>
            </a:r>
          </a:p>
          <a:p>
            <a:pPr lvl="1" eaLnBrk="1" hangingPunct="1">
              <a:defRPr/>
            </a:pPr>
            <a:r>
              <a:rPr lang="en-US" sz="1800" dirty="0"/>
              <a:t>Type II inclusions (Al segregation,</a:t>
            </a:r>
          </a:p>
          <a:p>
            <a:pPr marL="1588" lvl="1" indent="0" eaLnBrk="1" hangingPunct="1">
              <a:buFont typeface="GE Inspira Pitch" panose="020F0603030400020203" pitchFamily="34" charset="0"/>
              <a:buNone/>
              <a:defRPr/>
            </a:pPr>
            <a:r>
              <a:rPr lang="en-US" sz="1800" dirty="0"/>
              <a:t>       </a:t>
            </a:r>
            <a:r>
              <a:rPr lang="en-US" sz="1800" dirty="0">
                <a:solidFill>
                  <a:schemeClr val="tx1"/>
                </a:solidFill>
              </a:rPr>
              <a:t>hardness</a:t>
            </a:r>
            <a:r>
              <a:rPr lang="en-US" sz="1800" dirty="0"/>
              <a:t> &lt;&lt; hard alpha)</a:t>
            </a:r>
          </a:p>
          <a:p>
            <a:pPr lvl="2" eaLnBrk="1" hangingPunct="1">
              <a:defRPr/>
            </a:pPr>
            <a:r>
              <a:rPr lang="en-US" sz="1600" dirty="0"/>
              <a:t>One premature in-service failure </a:t>
            </a:r>
          </a:p>
          <a:p>
            <a:pPr marL="455613" lvl="2" indent="0" eaLnBrk="1" hangingPunct="1">
              <a:buNone/>
              <a:defRPr/>
            </a:pPr>
            <a:endParaRPr lang="en-US" sz="1800" dirty="0"/>
          </a:p>
          <a:p>
            <a:pPr marL="0" indent="0" eaLnBrk="1" hangingPunct="1">
              <a:defRPr/>
            </a:pPr>
            <a:r>
              <a:rPr lang="en-US" sz="2000" b="1" dirty="0"/>
              <a:t>Beta stabilized</a:t>
            </a:r>
            <a:r>
              <a:rPr lang="en-US" sz="2000" dirty="0"/>
              <a:t>:</a:t>
            </a:r>
          </a:p>
          <a:p>
            <a:pPr lvl="1" eaLnBrk="1" hangingPunct="1">
              <a:defRPr/>
            </a:pPr>
            <a:r>
              <a:rPr lang="en-US" sz="1800" dirty="0"/>
              <a:t>High density inclusions</a:t>
            </a:r>
          </a:p>
          <a:p>
            <a:pPr lvl="2" eaLnBrk="1" hangingPunct="1">
              <a:defRPr/>
            </a:pPr>
            <a:r>
              <a:rPr lang="en-US" sz="1600" dirty="0"/>
              <a:t>No known in-service failures</a:t>
            </a:r>
          </a:p>
          <a:p>
            <a:pPr lvl="2" eaLnBrk="1" hangingPunct="1">
              <a:defRPr/>
            </a:pPr>
            <a:r>
              <a:rPr lang="en-US" sz="1600" dirty="0"/>
              <a:t>Some reduction in fatigue capability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118100" y="2794907"/>
            <a:ext cx="1276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Hard Alpha 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7251700" y="3323883"/>
            <a:ext cx="13890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Type II Alpha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5449607" y="523330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HDI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07" y="1258590"/>
            <a:ext cx="2200847" cy="2145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JETQC Background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1186219"/>
            <a:ext cx="8459788" cy="4237038"/>
          </a:xfrm>
        </p:spPr>
        <p:txBody>
          <a:bodyPr/>
          <a:lstStyle/>
          <a:p>
            <a:pPr marL="0" indent="0" eaLnBrk="1" hangingPunct="1"/>
            <a:r>
              <a:rPr lang="en-US" altLang="en-US" sz="2000" dirty="0">
                <a:solidFill>
                  <a:schemeClr val="tx1"/>
                </a:solidFill>
              </a:rPr>
              <a:t>JETQC = </a:t>
            </a:r>
            <a:r>
              <a:rPr lang="en-US" altLang="en-US" sz="2000" b="1" dirty="0">
                <a:solidFill>
                  <a:schemeClr val="tx1"/>
                </a:solidFill>
              </a:rPr>
              <a:t>J</a:t>
            </a:r>
            <a:r>
              <a:rPr lang="en-US" altLang="en-US" sz="2000" dirty="0">
                <a:solidFill>
                  <a:schemeClr val="tx1"/>
                </a:solidFill>
              </a:rPr>
              <a:t>et </a:t>
            </a:r>
            <a:r>
              <a:rPr lang="en-US" altLang="en-US" sz="2000" b="1" dirty="0">
                <a:solidFill>
                  <a:schemeClr val="tx1"/>
                </a:solidFill>
              </a:rPr>
              <a:t>E</a:t>
            </a:r>
            <a:r>
              <a:rPr lang="en-US" altLang="en-US" sz="2000" dirty="0">
                <a:solidFill>
                  <a:schemeClr val="tx1"/>
                </a:solidFill>
              </a:rPr>
              <a:t>ngine </a:t>
            </a:r>
            <a:r>
              <a:rPr lang="en-US" altLang="en-US" sz="2000" b="1" dirty="0">
                <a:solidFill>
                  <a:schemeClr val="tx1"/>
                </a:solidFill>
              </a:rPr>
              <a:t>T</a:t>
            </a:r>
            <a:r>
              <a:rPr lang="en-US" altLang="en-US" sz="2000" dirty="0">
                <a:solidFill>
                  <a:schemeClr val="tx1"/>
                </a:solidFill>
              </a:rPr>
              <a:t>itanium </a:t>
            </a:r>
            <a:r>
              <a:rPr lang="en-US" altLang="en-US" sz="2000" b="1" dirty="0">
                <a:solidFill>
                  <a:schemeClr val="tx1"/>
                </a:solidFill>
              </a:rPr>
              <a:t>Q</a:t>
            </a:r>
            <a:r>
              <a:rPr lang="en-US" altLang="en-US" sz="2000" dirty="0">
                <a:solidFill>
                  <a:schemeClr val="tx1"/>
                </a:solidFill>
              </a:rPr>
              <a:t>uality </a:t>
            </a:r>
            <a:r>
              <a:rPr lang="en-US" altLang="en-US" sz="2000" b="1" dirty="0">
                <a:solidFill>
                  <a:schemeClr val="tx1"/>
                </a:solidFill>
              </a:rPr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ommittee</a:t>
            </a:r>
          </a:p>
          <a:p>
            <a:pPr marL="0" indent="0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en-US" sz="2000" dirty="0">
                <a:solidFill>
                  <a:schemeClr val="tx1"/>
                </a:solidFill>
              </a:rPr>
              <a:t>Formed in 1990 under auspices of Federal Aviation Administration (FAA)</a:t>
            </a:r>
          </a:p>
          <a:p>
            <a:pPr lvl="1" eaLnBrk="1" hangingPunct="1"/>
            <a:r>
              <a:rPr lang="en-US" altLang="en-US" sz="1800" dirty="0">
                <a:solidFill>
                  <a:schemeClr val="tx1"/>
                </a:solidFill>
              </a:rPr>
              <a:t>In response to 1989 Sioux City DC10 accident attributed to a hard alpha inclusion</a:t>
            </a:r>
          </a:p>
          <a:p>
            <a:pPr marL="0" indent="0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en-US" sz="2000" dirty="0">
                <a:solidFill>
                  <a:schemeClr val="tx1"/>
                </a:solidFill>
              </a:rPr>
              <a:t>Purpose: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Share PQ </a:t>
            </a:r>
            <a:r>
              <a:rPr lang="en-US" altLang="en-US" sz="1800" dirty="0" err="1">
                <a:solidFill>
                  <a:schemeClr val="tx1"/>
                </a:solidFill>
              </a:rPr>
              <a:t>Ti</a:t>
            </a:r>
            <a:r>
              <a:rPr lang="en-US" altLang="en-US" sz="1800" dirty="0">
                <a:solidFill>
                  <a:schemeClr val="tx1"/>
                </a:solidFill>
              </a:rPr>
              <a:t> inclusion data -&gt; early warning system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Quarterly Industry PQ data compiled annually and reported back to all </a:t>
            </a:r>
            <a:r>
              <a:rPr lang="en-US" altLang="en-US" sz="1600" dirty="0" err="1">
                <a:solidFill>
                  <a:schemeClr val="tx1"/>
                </a:solidFill>
              </a:rPr>
              <a:t>Ti</a:t>
            </a:r>
            <a:r>
              <a:rPr lang="en-US" altLang="en-US" sz="1600" dirty="0">
                <a:solidFill>
                  <a:schemeClr val="tx1"/>
                </a:solidFill>
              </a:rPr>
              <a:t> alloy suppliers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Individual </a:t>
            </a:r>
            <a:r>
              <a:rPr lang="en-US" altLang="en-US" sz="1600" dirty="0" err="1">
                <a:solidFill>
                  <a:schemeClr val="tx1"/>
                </a:solidFill>
              </a:rPr>
              <a:t>Ti</a:t>
            </a:r>
            <a:r>
              <a:rPr lang="en-US" altLang="en-US" sz="1600" dirty="0">
                <a:solidFill>
                  <a:schemeClr val="tx1"/>
                </a:solidFill>
              </a:rPr>
              <a:t> alloy supplier proprietary information is protected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Compiled data (frequency / size) used for probabilistic rotor design</a:t>
            </a:r>
          </a:p>
          <a:p>
            <a:pPr marL="1588" lvl="1" indent="0" eaLnBrk="1" hangingPunct="1">
              <a:buNone/>
            </a:pPr>
            <a:endParaRPr lang="en-US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JETQC Participation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54048"/>
            <a:ext cx="8459788" cy="4237037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2000" dirty="0"/>
              <a:t>Federal Aviation Authority (FAA)</a:t>
            </a:r>
          </a:p>
          <a:p>
            <a:pPr marL="1588" lvl="1" indent="0">
              <a:buNone/>
            </a:pPr>
            <a:endParaRPr lang="en-US" altLang="en-US" sz="2000" dirty="0"/>
          </a:p>
          <a:p>
            <a:pPr marL="1588" lvl="1" indent="0">
              <a:buNone/>
            </a:pPr>
            <a:r>
              <a:rPr lang="en-US" altLang="en-US" sz="2000" dirty="0"/>
              <a:t>Current PQ </a:t>
            </a:r>
            <a:r>
              <a:rPr lang="en-US" altLang="en-US" sz="2000" dirty="0" err="1"/>
              <a:t>Ti</a:t>
            </a:r>
            <a:r>
              <a:rPr lang="en-US" altLang="en-US" sz="2000" dirty="0"/>
              <a:t> suppliers provide </a:t>
            </a:r>
            <a:r>
              <a:rPr lang="en-US" altLang="en-US" sz="2000" dirty="0" err="1"/>
              <a:t>Ti</a:t>
            </a:r>
            <a:r>
              <a:rPr lang="en-US" altLang="en-US" sz="2000" dirty="0"/>
              <a:t> alloy inclusion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 ATI		TIMET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 </a:t>
            </a:r>
            <a:r>
              <a:rPr lang="en-US" altLang="en-US" sz="1800" dirty="0" err="1"/>
              <a:t>Arconic</a:t>
            </a:r>
            <a:r>
              <a:rPr lang="en-US" altLang="en-US" sz="1800" dirty="0"/>
              <a:t>	VSMPO	</a:t>
            </a:r>
          </a:p>
          <a:p>
            <a:pPr lvl="1"/>
            <a:endParaRPr lang="en-US" altLang="en-US" sz="1800" dirty="0"/>
          </a:p>
          <a:p>
            <a:pPr marL="1588" lvl="1" indent="0">
              <a:buNone/>
            </a:pPr>
            <a:r>
              <a:rPr lang="en-US" altLang="en-US" sz="2000" dirty="0"/>
              <a:t>Current US and EU engine producers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GE 		Honeywell	MTU 		Pratt &amp; Whitney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Rolls-Royce	Safran		Williams International	</a:t>
            </a:r>
          </a:p>
          <a:p>
            <a:pPr lvl="2"/>
            <a:endParaRPr lang="en-US" altLang="en-US" sz="2000" dirty="0"/>
          </a:p>
          <a:p>
            <a:pPr marL="1588" lvl="1" indent="0">
              <a:buNone/>
            </a:pPr>
            <a:r>
              <a:rPr lang="en-US" altLang="en-US" sz="2000" dirty="0"/>
              <a:t>JETQC membership is currently expanding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New suppliers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New engine producers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164449"/>
            <a:ext cx="8459788" cy="423703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Reportable OEM covered specifications</a:t>
            </a:r>
          </a:p>
          <a:p>
            <a:pPr lvl="2">
              <a:buFont typeface="GE Inspira Pitch" panose="020F0603030400020203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</a:rPr>
              <a:t>&gt;100 specifications, &gt; 10 alloys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Ti</a:t>
            </a:r>
            <a:r>
              <a:rPr lang="en-US" sz="1800" dirty="0">
                <a:solidFill>
                  <a:schemeClr val="tx1"/>
                </a:solidFill>
              </a:rPr>
              <a:t> supplier reporting requirements (billet, bar, plate) </a:t>
            </a:r>
            <a:r>
              <a:rPr lang="en-US" sz="1800" b="1" dirty="0">
                <a:solidFill>
                  <a:schemeClr val="tx1"/>
                </a:solidFill>
              </a:rPr>
              <a:t>(near-miss)</a:t>
            </a:r>
          </a:p>
          <a:p>
            <a:pPr lvl="2">
              <a:buFont typeface="GE Inspira Pitch" panose="020F0603030400020203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</a:rPr>
              <a:t>Quarterly, inclusions reported immediately to the affected OEM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OEM reporting requirements (component) </a:t>
            </a:r>
            <a:r>
              <a:rPr lang="en-US" sz="1800" b="1" dirty="0">
                <a:solidFill>
                  <a:schemeClr val="tx1"/>
                </a:solidFill>
              </a:rPr>
              <a:t>(near-miss or failure)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GE Inspira Pitch" panose="020F0603030400020203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</a:rPr>
              <a:t>When found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 format for inclusion reporting </a:t>
            </a:r>
            <a:r>
              <a:rPr lang="en-US" sz="1800" u="sng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chemeClr val="tx1"/>
                </a:solidFill>
              </a:rPr>
              <a:t> volumes … </a:t>
            </a:r>
            <a:r>
              <a:rPr lang="en-US" sz="1800" b="1" dirty="0">
                <a:solidFill>
                  <a:schemeClr val="tx1"/>
                </a:solidFill>
              </a:rPr>
              <a:t>near-miss/failure rate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GE Inspira Pitch" panose="020F0603030400020203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</a:rPr>
              <a:t>Inclusion characterization: sonic and chemical &amp; root cause assessment / confidence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Format for inclusion reporting back to the industry</a:t>
            </a:r>
          </a:p>
          <a:p>
            <a:pPr lvl="2">
              <a:buFont typeface="GE Inspira Pitch" panose="020F0603030400020203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</a:rPr>
              <a:t>Volume, # of inclusions / types, location in heat, root cause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membership</a:t>
            </a:r>
          </a:p>
          <a:p>
            <a:pPr lvl="2">
              <a:buFont typeface="GE Inspira Pitch" panose="020F0603030400020203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</a:rPr>
              <a:t>Suppliers, OEMs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JETQC-001 Specification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</p:spTree>
    <p:extLst>
      <p:ext uri="{BB962C8B-B14F-4D97-AF65-F5344CB8AC3E}">
        <p14:creationId xmlns:p14="http://schemas.microsoft.com/office/powerpoint/2010/main" val="296320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JETQC-001 Specification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136" y="6594481"/>
            <a:ext cx="77817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JETQC Presentation at the Workshop on Subsea Bolts Performance and Critical Drill-Through Equipment Fasteners (April 11, 2017)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58"/>
          <a:stretch/>
        </p:blipFill>
        <p:spPr>
          <a:xfrm>
            <a:off x="2061928" y="1183343"/>
            <a:ext cx="4995125" cy="52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20073"/>
      </p:ext>
    </p:extLst>
  </p:cSld>
  <p:clrMapOvr>
    <a:masterClrMapping/>
  </p:clrMapOvr>
</p:sld>
</file>

<file path=ppt/theme/theme1.xml><?xml version="1.0" encoding="utf-8"?>
<a:theme xmlns:a="http://schemas.openxmlformats.org/drawingml/2006/main" name="GE Inspira template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GE Inspira templat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GE Inspira templat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10743</TotalTime>
  <Words>1046</Words>
  <Application>Microsoft Office PowerPoint</Application>
  <PresentationFormat>On-screen Show (4:3)</PresentationFormat>
  <Paragraphs>204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 New Roman</vt:lpstr>
      <vt:lpstr>Arial</vt:lpstr>
      <vt:lpstr>Wingdings</vt:lpstr>
      <vt:lpstr>GE Inspira Pitch</vt:lpstr>
      <vt:lpstr>GE Inspira template</vt:lpstr>
      <vt:lpstr>Aviation Industry Quality Oversight of  Critical Titanium Engine Components</vt:lpstr>
      <vt:lpstr>Selected comments from Monday PM</vt:lpstr>
      <vt:lpstr>Outline</vt:lpstr>
      <vt:lpstr>Premium Quality Ti Melting: Pre-1990</vt:lpstr>
      <vt:lpstr>Ti Melt Related Inclusions</vt:lpstr>
      <vt:lpstr>JETQC Background</vt:lpstr>
      <vt:lpstr>JETQC Participation</vt:lpstr>
      <vt:lpstr>JETQC-001 Specification</vt:lpstr>
      <vt:lpstr>JETQC-001 Specification</vt:lpstr>
      <vt:lpstr>Hard Alpha Inclusion Statistics</vt:lpstr>
      <vt:lpstr>Typical PQ Titanium Process Map</vt:lpstr>
      <vt:lpstr>PQ Process Improvements (Post-1990)</vt:lpstr>
      <vt:lpstr>Proactive Initiatives</vt:lpstr>
      <vt:lpstr>JETQC: Takeaways</vt:lpstr>
      <vt:lpstr>Other Related FAA Initiatives</vt:lpstr>
      <vt:lpstr>Summary</vt:lpstr>
      <vt:lpstr>Acknowledgements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PowerPoint Template</dc:title>
  <dc:subject/>
  <dc:creator>Woodfield, Andy (GE Aviation, US)</dc:creator>
  <cp:keywords>September 22, 2004 – Version 1.1</cp:keywords>
  <dc:description>General Electric Company 2004</dc:description>
  <cp:lastModifiedBy>Palmer, Joseph</cp:lastModifiedBy>
  <cp:revision>220</cp:revision>
  <cp:lastPrinted>2017-02-06T20:43:23Z</cp:lastPrinted>
  <dcterms:created xsi:type="dcterms:W3CDTF">2004-06-11T17:32:41Z</dcterms:created>
  <dcterms:modified xsi:type="dcterms:W3CDTF">2017-04-11T20:39:07Z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</Properties>
</file>