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4005" r:id="rId5"/>
  </p:sldMasterIdLst>
  <p:notesMasterIdLst>
    <p:notesMasterId r:id="rId27"/>
  </p:notesMasterIdLst>
  <p:handoutMasterIdLst>
    <p:handoutMasterId r:id="rId28"/>
  </p:handoutMasterIdLst>
  <p:sldIdLst>
    <p:sldId id="468" r:id="rId6"/>
    <p:sldId id="484" r:id="rId7"/>
    <p:sldId id="487" r:id="rId8"/>
    <p:sldId id="486" r:id="rId9"/>
    <p:sldId id="485" r:id="rId10"/>
    <p:sldId id="489" r:id="rId11"/>
    <p:sldId id="490" r:id="rId12"/>
    <p:sldId id="469" r:id="rId13"/>
    <p:sldId id="503" r:id="rId14"/>
    <p:sldId id="473" r:id="rId15"/>
    <p:sldId id="474" r:id="rId16"/>
    <p:sldId id="475" r:id="rId17"/>
    <p:sldId id="472" r:id="rId18"/>
    <p:sldId id="502" r:id="rId19"/>
    <p:sldId id="496" r:id="rId20"/>
    <p:sldId id="492" r:id="rId21"/>
    <p:sldId id="494" r:id="rId22"/>
    <p:sldId id="495" r:id="rId23"/>
    <p:sldId id="482" r:id="rId24"/>
    <p:sldId id="479" r:id="rId25"/>
    <p:sldId id="488" r:id="rId26"/>
  </p:sldIdLst>
  <p:sldSz cx="9144000" cy="5143500" type="screen16x9"/>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15:clr>
            <a:srgbClr val="A4A3A4"/>
          </p15:clr>
        </p15:guide>
        <p15:guide id="2" orient="horz" pos="2887">
          <p15:clr>
            <a:srgbClr val="A4A3A4"/>
          </p15:clr>
        </p15:guide>
        <p15:guide id="3" orient="horz" pos="479">
          <p15:clr>
            <a:srgbClr val="A4A3A4"/>
          </p15:clr>
        </p15:guide>
        <p15:guide id="4" orient="horz" pos="252">
          <p15:clr>
            <a:srgbClr val="A4A3A4"/>
          </p15:clr>
        </p15:guide>
        <p15:guide id="5" orient="horz" pos="2700">
          <p15:clr>
            <a:srgbClr val="A4A3A4"/>
          </p15:clr>
        </p15:guide>
        <p15:guide id="6" orient="horz" pos="564">
          <p15:clr>
            <a:srgbClr val="A4A3A4"/>
          </p15:clr>
        </p15:guide>
        <p15:guide id="7" pos="3312">
          <p15:clr>
            <a:srgbClr val="A4A3A4"/>
          </p15:clr>
        </p15:guide>
        <p15:guide id="8" pos="288">
          <p15:clr>
            <a:srgbClr val="A4A3A4"/>
          </p15:clr>
        </p15:guide>
        <p15:guide id="9" pos="5302">
          <p15:clr>
            <a:srgbClr val="A4A3A4"/>
          </p15:clr>
        </p15:guide>
        <p15:guide id="10" pos="5472">
          <p15:clr>
            <a:srgbClr val="A4A3A4"/>
          </p15:clr>
        </p15:guide>
        <p15:guide id="11" pos="558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F"/>
    <a:srgbClr val="00773D"/>
    <a:srgbClr val="616265"/>
    <a:srgbClr val="DDF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72" autoAdjust="0"/>
    <p:restoredTop sz="94280" autoAdjust="0"/>
  </p:normalViewPr>
  <p:slideViewPr>
    <p:cSldViewPr>
      <p:cViewPr varScale="1">
        <p:scale>
          <a:sx n="149" d="100"/>
          <a:sy n="149" d="100"/>
        </p:scale>
        <p:origin x="654" y="114"/>
      </p:cViewPr>
      <p:guideLst>
        <p:guide orient="horz"/>
        <p:guide orient="horz" pos="2887"/>
        <p:guide orient="horz" pos="479"/>
        <p:guide orient="horz" pos="252"/>
        <p:guide orient="horz" pos="2700"/>
        <p:guide orient="horz" pos="564"/>
        <p:guide pos="3312"/>
        <p:guide pos="288"/>
        <p:guide pos="5302"/>
        <p:guide pos="5472"/>
        <p:guide pos="5588"/>
      </p:guideLst>
    </p:cSldViewPr>
  </p:slideViewPr>
  <p:outlineViewPr>
    <p:cViewPr>
      <p:scale>
        <a:sx n="33" d="100"/>
        <a:sy n="33" d="100"/>
      </p:scale>
      <p:origin x="0" y="-23394"/>
    </p:cViewPr>
  </p:outlineViewPr>
  <p:notesTextViewPr>
    <p:cViewPr>
      <p:scale>
        <a:sx n="100" d="100"/>
        <a:sy n="100" d="100"/>
      </p:scale>
      <p:origin x="0" y="0"/>
    </p:cViewPr>
  </p:notesTextViewPr>
  <p:sorterViewPr>
    <p:cViewPr>
      <p:scale>
        <a:sx n="130" d="100"/>
        <a:sy n="130" d="100"/>
      </p:scale>
      <p:origin x="0" y="0"/>
    </p:cViewPr>
  </p:sorterViewPr>
  <p:notesViewPr>
    <p:cSldViewPr>
      <p:cViewPr varScale="1">
        <p:scale>
          <a:sx n="54" d="100"/>
          <a:sy n="54" d="100"/>
        </p:scale>
        <p:origin x="28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2691A-6457-4EE1-A471-AFF097911FC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C9F2BDBA-87C7-4D15-B8CD-2075EF6FF2F2}">
      <dgm:prSet phldrT="[Text]" custT="1"/>
      <dgm:spPr>
        <a:solidFill>
          <a:srgbClr val="002060"/>
        </a:solidFill>
      </dgm:spPr>
      <dgm:t>
        <a:bodyPr/>
        <a:lstStyle/>
        <a:p>
          <a:endParaRPr lang="en-US" sz="1800" b="1" dirty="0"/>
        </a:p>
      </dgm:t>
    </dgm:pt>
    <dgm:pt modelId="{72BF98DE-5599-4FC7-A51E-81AC00D76417}" type="parTrans" cxnId="{FFD0AE08-DADE-4D48-A8E6-834FF62639DA}">
      <dgm:prSet/>
      <dgm:spPr/>
      <dgm:t>
        <a:bodyPr/>
        <a:lstStyle/>
        <a:p>
          <a:endParaRPr lang="en-US"/>
        </a:p>
      </dgm:t>
    </dgm:pt>
    <dgm:pt modelId="{F76AA494-4A24-46C1-82FE-3AB8AA73BE02}" type="sibTrans" cxnId="{FFD0AE08-DADE-4D48-A8E6-834FF62639DA}">
      <dgm:prSet/>
      <dgm:spPr/>
      <dgm:t>
        <a:bodyPr/>
        <a:lstStyle/>
        <a:p>
          <a:endParaRPr lang="en-US"/>
        </a:p>
      </dgm:t>
    </dgm:pt>
    <dgm:pt modelId="{45AF8FCC-BC6D-43AF-A3DA-0EDB5A9B8F1C}">
      <dgm:prSet phldrT="[Text]" custT="1"/>
      <dgm:spPr>
        <a:solidFill>
          <a:srgbClr val="00B0F0"/>
        </a:solidFill>
      </dgm:spPr>
      <dgm:t>
        <a:bodyPr lIns="0" rIns="0"/>
        <a:lstStyle/>
        <a:p>
          <a:r>
            <a:rPr lang="en-US" sz="1200" b="1" dirty="0"/>
            <a:t>Vehicle Efficiency</a:t>
          </a:r>
        </a:p>
      </dgm:t>
    </dgm:pt>
    <dgm:pt modelId="{1579FE8A-D5E6-4226-893D-BC83E3CC0142}" type="parTrans" cxnId="{A9E025CC-4D77-4232-A986-27D9E5867554}">
      <dgm:prSet/>
      <dgm:spPr/>
      <dgm:t>
        <a:bodyPr/>
        <a:lstStyle/>
        <a:p>
          <a:endParaRPr lang="en-US"/>
        </a:p>
      </dgm:t>
    </dgm:pt>
    <dgm:pt modelId="{53CD662E-C1C1-4927-838D-B4BCD28E3AA3}" type="sibTrans" cxnId="{A9E025CC-4D77-4232-A986-27D9E5867554}">
      <dgm:prSet/>
      <dgm:spPr/>
      <dgm:t>
        <a:bodyPr/>
        <a:lstStyle/>
        <a:p>
          <a:endParaRPr lang="en-US"/>
        </a:p>
      </dgm:t>
    </dgm:pt>
    <dgm:pt modelId="{0769BEA8-48DB-4AB8-B8BD-41EA8893F924}">
      <dgm:prSet phldrT="[Text]" custT="1"/>
      <dgm:spPr>
        <a:solidFill>
          <a:srgbClr val="FFC000"/>
        </a:solidFill>
      </dgm:spPr>
      <dgm:t>
        <a:bodyPr lIns="0" rIns="0"/>
        <a:lstStyle/>
        <a:p>
          <a:r>
            <a:rPr lang="en-US" sz="1200" b="1" dirty="0"/>
            <a:t>Shared Mobility</a:t>
          </a:r>
        </a:p>
      </dgm:t>
    </dgm:pt>
    <dgm:pt modelId="{9868A07C-0310-45C8-9233-26346CC41842}" type="parTrans" cxnId="{9F6E2442-1C6D-4320-9D12-25B4D0519878}">
      <dgm:prSet/>
      <dgm:spPr/>
      <dgm:t>
        <a:bodyPr/>
        <a:lstStyle/>
        <a:p>
          <a:endParaRPr lang="en-US"/>
        </a:p>
      </dgm:t>
    </dgm:pt>
    <dgm:pt modelId="{7A36C243-DD73-4714-8E8D-7196E375886F}" type="sibTrans" cxnId="{9F6E2442-1C6D-4320-9D12-25B4D0519878}">
      <dgm:prSet/>
      <dgm:spPr/>
      <dgm:t>
        <a:bodyPr/>
        <a:lstStyle/>
        <a:p>
          <a:endParaRPr lang="en-US"/>
        </a:p>
      </dgm:t>
    </dgm:pt>
    <dgm:pt modelId="{10B030CF-6E23-41CA-AAFA-94E7C6191893}">
      <dgm:prSet phldrT="[Text]" custT="1"/>
      <dgm:spPr>
        <a:solidFill>
          <a:srgbClr val="FF6600"/>
        </a:solidFill>
      </dgm:spPr>
      <dgm:t>
        <a:bodyPr lIns="0" rIns="0"/>
        <a:lstStyle/>
        <a:p>
          <a:endParaRPr lang="en-US" sz="1800" b="1" dirty="0"/>
        </a:p>
      </dgm:t>
    </dgm:pt>
    <dgm:pt modelId="{9570CE41-08E2-4BB4-86BB-B8FB11A114F9}" type="parTrans" cxnId="{D161A642-0082-422B-94A7-071B2BB26BD1}">
      <dgm:prSet/>
      <dgm:spPr/>
      <dgm:t>
        <a:bodyPr/>
        <a:lstStyle/>
        <a:p>
          <a:endParaRPr lang="en-US"/>
        </a:p>
      </dgm:t>
    </dgm:pt>
    <dgm:pt modelId="{CD650B57-AD95-44C7-89F2-481122C30542}" type="sibTrans" cxnId="{D161A642-0082-422B-94A7-071B2BB26BD1}">
      <dgm:prSet/>
      <dgm:spPr/>
      <dgm:t>
        <a:bodyPr/>
        <a:lstStyle/>
        <a:p>
          <a:endParaRPr lang="en-US"/>
        </a:p>
      </dgm:t>
    </dgm:pt>
    <dgm:pt modelId="{FED6DE21-F555-47AF-91C6-9EF368DEF563}">
      <dgm:prSet phldrT="[Text]" custT="1"/>
      <dgm:spPr>
        <a:solidFill>
          <a:srgbClr val="92D050"/>
        </a:solidFill>
        <a:ln>
          <a:solidFill>
            <a:schemeClr val="bg1"/>
          </a:solidFill>
        </a:ln>
      </dgm:spPr>
      <dgm:t>
        <a:bodyPr lIns="0" tIns="0" rIns="0" bIns="0" anchor="ctr" anchorCtr="0"/>
        <a:lstStyle/>
        <a:p>
          <a:pPr algn="l"/>
          <a:endParaRPr lang="en-US" sz="1600" b="0" dirty="0"/>
        </a:p>
      </dgm:t>
    </dgm:pt>
    <dgm:pt modelId="{F527ECA5-2BC5-4C0E-A7D5-CAB805E10ED5}" type="parTrans" cxnId="{55BEB750-8637-46E7-8C13-B3780DEF7B5C}">
      <dgm:prSet/>
      <dgm:spPr/>
      <dgm:t>
        <a:bodyPr/>
        <a:lstStyle/>
        <a:p>
          <a:endParaRPr lang="en-US"/>
        </a:p>
      </dgm:t>
    </dgm:pt>
    <dgm:pt modelId="{71AC7FA1-58F1-4B2D-92D4-09B9517CCF71}" type="sibTrans" cxnId="{55BEB750-8637-46E7-8C13-B3780DEF7B5C}">
      <dgm:prSet/>
      <dgm:spPr/>
      <dgm:t>
        <a:bodyPr/>
        <a:lstStyle/>
        <a:p>
          <a:endParaRPr lang="en-US"/>
        </a:p>
      </dgm:t>
    </dgm:pt>
    <dgm:pt modelId="{3B0D18D1-E203-40B2-A2F4-565E31933318}">
      <dgm:prSet custT="1"/>
      <dgm:spPr>
        <a:solidFill>
          <a:srgbClr val="C00000"/>
        </a:solidFill>
      </dgm:spPr>
      <dgm:t>
        <a:bodyPr lIns="0" rIns="0"/>
        <a:lstStyle/>
        <a:p>
          <a:endParaRPr lang="en-US" sz="1800" b="1" dirty="0"/>
        </a:p>
      </dgm:t>
    </dgm:pt>
    <dgm:pt modelId="{49E2D8B5-1C3D-44D2-890D-C3C268723E45}" type="parTrans" cxnId="{6B0FF9C2-481F-42B5-952C-8A6EBEF6EB13}">
      <dgm:prSet/>
      <dgm:spPr/>
      <dgm:t>
        <a:bodyPr/>
        <a:lstStyle/>
        <a:p>
          <a:endParaRPr lang="en-US"/>
        </a:p>
      </dgm:t>
    </dgm:pt>
    <dgm:pt modelId="{4F7FF146-F0C9-4D7C-BECB-708FBA2BE253}" type="sibTrans" cxnId="{6B0FF9C2-481F-42B5-952C-8A6EBEF6EB13}">
      <dgm:prSet/>
      <dgm:spPr/>
      <dgm:t>
        <a:bodyPr/>
        <a:lstStyle/>
        <a:p>
          <a:endParaRPr lang="en-US"/>
        </a:p>
      </dgm:t>
    </dgm:pt>
    <dgm:pt modelId="{A8B11077-7C70-469B-8040-9FD9E9E7442F}" type="pres">
      <dgm:prSet presAssocID="{3502691A-6457-4EE1-A471-AFF097911FCB}" presName="Name0" presStyleCnt="0">
        <dgm:presLayoutVars>
          <dgm:chMax val="1"/>
          <dgm:dir/>
          <dgm:animLvl val="ctr"/>
          <dgm:resizeHandles val="exact"/>
        </dgm:presLayoutVars>
      </dgm:prSet>
      <dgm:spPr/>
      <dgm:t>
        <a:bodyPr/>
        <a:lstStyle/>
        <a:p>
          <a:endParaRPr lang="en-US"/>
        </a:p>
      </dgm:t>
    </dgm:pt>
    <dgm:pt modelId="{B8F14166-88BD-4944-BDF9-4CA1649CC4AA}" type="pres">
      <dgm:prSet presAssocID="{C9F2BDBA-87C7-4D15-B8CD-2075EF6FF2F2}" presName="centerShape" presStyleLbl="node0" presStyleIdx="0" presStyleCnt="1" custLinFactNeighborX="442" custLinFactNeighborY="442"/>
      <dgm:spPr/>
      <dgm:t>
        <a:bodyPr/>
        <a:lstStyle/>
        <a:p>
          <a:endParaRPr lang="en-US"/>
        </a:p>
      </dgm:t>
    </dgm:pt>
    <dgm:pt modelId="{9DBAA2FB-2C23-43E8-98B9-D1FA98F3A646}" type="pres">
      <dgm:prSet presAssocID="{45AF8FCC-BC6D-43AF-A3DA-0EDB5A9B8F1C}" presName="node" presStyleLbl="node1" presStyleIdx="0" presStyleCnt="5" custScaleX="120752" custScaleY="120752">
        <dgm:presLayoutVars>
          <dgm:bulletEnabled val="1"/>
        </dgm:presLayoutVars>
      </dgm:prSet>
      <dgm:spPr/>
      <dgm:t>
        <a:bodyPr/>
        <a:lstStyle/>
        <a:p>
          <a:endParaRPr lang="en-US"/>
        </a:p>
      </dgm:t>
    </dgm:pt>
    <dgm:pt modelId="{70929569-25D5-4C4B-82AE-C3F4080A01B4}" type="pres">
      <dgm:prSet presAssocID="{45AF8FCC-BC6D-43AF-A3DA-0EDB5A9B8F1C}" presName="dummy" presStyleCnt="0"/>
      <dgm:spPr/>
    </dgm:pt>
    <dgm:pt modelId="{E5290322-1830-4E9A-9788-AEE0E1925B2B}" type="pres">
      <dgm:prSet presAssocID="{53CD662E-C1C1-4927-838D-B4BCD28E3AA3}" presName="sibTrans" presStyleLbl="sibTrans2D1" presStyleIdx="0" presStyleCnt="5"/>
      <dgm:spPr/>
      <dgm:t>
        <a:bodyPr/>
        <a:lstStyle/>
        <a:p>
          <a:endParaRPr lang="en-US"/>
        </a:p>
      </dgm:t>
    </dgm:pt>
    <dgm:pt modelId="{32F06D86-81C2-4F90-995C-95DCA00DF05C}" type="pres">
      <dgm:prSet presAssocID="{3B0D18D1-E203-40B2-A2F4-565E31933318}" presName="node" presStyleLbl="node1" presStyleIdx="1" presStyleCnt="5" custScaleX="120752" custScaleY="120752">
        <dgm:presLayoutVars>
          <dgm:bulletEnabled val="1"/>
        </dgm:presLayoutVars>
      </dgm:prSet>
      <dgm:spPr/>
      <dgm:t>
        <a:bodyPr/>
        <a:lstStyle/>
        <a:p>
          <a:endParaRPr lang="en-US"/>
        </a:p>
      </dgm:t>
    </dgm:pt>
    <dgm:pt modelId="{F3CBC1A5-6AF9-4EEC-BB42-4EA247EC76EE}" type="pres">
      <dgm:prSet presAssocID="{3B0D18D1-E203-40B2-A2F4-565E31933318}" presName="dummy" presStyleCnt="0"/>
      <dgm:spPr/>
    </dgm:pt>
    <dgm:pt modelId="{743A8F4D-305B-470C-99CB-66367C745F3A}" type="pres">
      <dgm:prSet presAssocID="{4F7FF146-F0C9-4D7C-BECB-708FBA2BE253}" presName="sibTrans" presStyleLbl="sibTrans2D1" presStyleIdx="1" presStyleCnt="5"/>
      <dgm:spPr/>
      <dgm:t>
        <a:bodyPr/>
        <a:lstStyle/>
        <a:p>
          <a:endParaRPr lang="en-US"/>
        </a:p>
      </dgm:t>
    </dgm:pt>
    <dgm:pt modelId="{505DFE3A-76C1-4696-8C5B-15967C37BF7E}" type="pres">
      <dgm:prSet presAssocID="{0769BEA8-48DB-4AB8-B8BD-41EA8893F924}" presName="node" presStyleLbl="node1" presStyleIdx="2" presStyleCnt="5" custScaleX="120752" custScaleY="120752">
        <dgm:presLayoutVars>
          <dgm:bulletEnabled val="1"/>
        </dgm:presLayoutVars>
      </dgm:prSet>
      <dgm:spPr/>
      <dgm:t>
        <a:bodyPr/>
        <a:lstStyle/>
        <a:p>
          <a:endParaRPr lang="en-US"/>
        </a:p>
      </dgm:t>
    </dgm:pt>
    <dgm:pt modelId="{C309DB43-6C33-4B27-A52A-9A9ECCAFCCF0}" type="pres">
      <dgm:prSet presAssocID="{0769BEA8-48DB-4AB8-B8BD-41EA8893F924}" presName="dummy" presStyleCnt="0"/>
      <dgm:spPr/>
    </dgm:pt>
    <dgm:pt modelId="{DE4CC8D8-735D-47D7-A7AF-3D6CF34BFF57}" type="pres">
      <dgm:prSet presAssocID="{7A36C243-DD73-4714-8E8D-7196E375886F}" presName="sibTrans" presStyleLbl="sibTrans2D1" presStyleIdx="2" presStyleCnt="5"/>
      <dgm:spPr/>
      <dgm:t>
        <a:bodyPr/>
        <a:lstStyle/>
        <a:p>
          <a:endParaRPr lang="en-US"/>
        </a:p>
      </dgm:t>
    </dgm:pt>
    <dgm:pt modelId="{957EDA99-7243-43B9-ADE6-D694895A8547}" type="pres">
      <dgm:prSet presAssocID="{10B030CF-6E23-41CA-AAFA-94E7C6191893}" presName="node" presStyleLbl="node1" presStyleIdx="3" presStyleCnt="5" custScaleX="120752" custScaleY="120752">
        <dgm:presLayoutVars>
          <dgm:bulletEnabled val="1"/>
        </dgm:presLayoutVars>
      </dgm:prSet>
      <dgm:spPr/>
      <dgm:t>
        <a:bodyPr/>
        <a:lstStyle/>
        <a:p>
          <a:endParaRPr lang="en-US"/>
        </a:p>
      </dgm:t>
    </dgm:pt>
    <dgm:pt modelId="{F246CDEE-19BE-46F3-91F6-E56EFE2C9CCD}" type="pres">
      <dgm:prSet presAssocID="{10B030CF-6E23-41CA-AAFA-94E7C6191893}" presName="dummy" presStyleCnt="0"/>
      <dgm:spPr/>
    </dgm:pt>
    <dgm:pt modelId="{7D2C284C-B43B-48FD-B7B0-15CA3C53A0D3}" type="pres">
      <dgm:prSet presAssocID="{CD650B57-AD95-44C7-89F2-481122C30542}" presName="sibTrans" presStyleLbl="sibTrans2D1" presStyleIdx="3" presStyleCnt="5"/>
      <dgm:spPr/>
      <dgm:t>
        <a:bodyPr/>
        <a:lstStyle/>
        <a:p>
          <a:endParaRPr lang="en-US"/>
        </a:p>
      </dgm:t>
    </dgm:pt>
    <dgm:pt modelId="{FFB9673B-D422-4F11-9178-BA6E02EC705E}" type="pres">
      <dgm:prSet presAssocID="{FED6DE21-F555-47AF-91C6-9EF368DEF563}" presName="node" presStyleLbl="node1" presStyleIdx="4" presStyleCnt="5" custScaleX="120752" custScaleY="120752">
        <dgm:presLayoutVars>
          <dgm:bulletEnabled val="1"/>
        </dgm:presLayoutVars>
      </dgm:prSet>
      <dgm:spPr/>
      <dgm:t>
        <a:bodyPr/>
        <a:lstStyle/>
        <a:p>
          <a:endParaRPr lang="en-US"/>
        </a:p>
      </dgm:t>
    </dgm:pt>
    <dgm:pt modelId="{45FD2F48-78DC-40A5-9419-5B282A3B5C26}" type="pres">
      <dgm:prSet presAssocID="{FED6DE21-F555-47AF-91C6-9EF368DEF563}" presName="dummy" presStyleCnt="0"/>
      <dgm:spPr/>
    </dgm:pt>
    <dgm:pt modelId="{A0349D48-9035-4CEE-BB1C-7E7E231CBE42}" type="pres">
      <dgm:prSet presAssocID="{71AC7FA1-58F1-4B2D-92D4-09B9517CCF71}" presName="sibTrans" presStyleLbl="sibTrans2D1" presStyleIdx="4" presStyleCnt="5"/>
      <dgm:spPr/>
      <dgm:t>
        <a:bodyPr/>
        <a:lstStyle/>
        <a:p>
          <a:endParaRPr lang="en-US"/>
        </a:p>
      </dgm:t>
    </dgm:pt>
  </dgm:ptLst>
  <dgm:cxnLst>
    <dgm:cxn modelId="{FFD0AE08-DADE-4D48-A8E6-834FF62639DA}" srcId="{3502691A-6457-4EE1-A471-AFF097911FCB}" destId="{C9F2BDBA-87C7-4D15-B8CD-2075EF6FF2F2}" srcOrd="0" destOrd="0" parTransId="{72BF98DE-5599-4FC7-A51E-81AC00D76417}" sibTransId="{F76AA494-4A24-46C1-82FE-3AB8AA73BE02}"/>
    <dgm:cxn modelId="{A51CFCFB-7D82-4951-8B2C-3DF822366E7C}" type="presOf" srcId="{71AC7FA1-58F1-4B2D-92D4-09B9517CCF71}" destId="{A0349D48-9035-4CEE-BB1C-7E7E231CBE42}" srcOrd="0" destOrd="0" presId="urn:microsoft.com/office/officeart/2005/8/layout/radial6"/>
    <dgm:cxn modelId="{0D07A064-FE9F-4417-9535-211B10F1710E}" type="presOf" srcId="{7A36C243-DD73-4714-8E8D-7196E375886F}" destId="{DE4CC8D8-735D-47D7-A7AF-3D6CF34BFF57}" srcOrd="0" destOrd="0" presId="urn:microsoft.com/office/officeart/2005/8/layout/radial6"/>
    <dgm:cxn modelId="{55BEB750-8637-46E7-8C13-B3780DEF7B5C}" srcId="{C9F2BDBA-87C7-4D15-B8CD-2075EF6FF2F2}" destId="{FED6DE21-F555-47AF-91C6-9EF368DEF563}" srcOrd="4" destOrd="0" parTransId="{F527ECA5-2BC5-4C0E-A7D5-CAB805E10ED5}" sibTransId="{71AC7FA1-58F1-4B2D-92D4-09B9517CCF71}"/>
    <dgm:cxn modelId="{F459403B-1544-4F12-A002-EFEC99813E83}" type="presOf" srcId="{45AF8FCC-BC6D-43AF-A3DA-0EDB5A9B8F1C}" destId="{9DBAA2FB-2C23-43E8-98B9-D1FA98F3A646}" srcOrd="0" destOrd="0" presId="urn:microsoft.com/office/officeart/2005/8/layout/radial6"/>
    <dgm:cxn modelId="{CF5CFCD6-E452-4A24-B44C-224E0699C444}" type="presOf" srcId="{4F7FF146-F0C9-4D7C-BECB-708FBA2BE253}" destId="{743A8F4D-305B-470C-99CB-66367C745F3A}" srcOrd="0" destOrd="0" presId="urn:microsoft.com/office/officeart/2005/8/layout/radial6"/>
    <dgm:cxn modelId="{A9E025CC-4D77-4232-A986-27D9E5867554}" srcId="{C9F2BDBA-87C7-4D15-B8CD-2075EF6FF2F2}" destId="{45AF8FCC-BC6D-43AF-A3DA-0EDB5A9B8F1C}" srcOrd="0" destOrd="0" parTransId="{1579FE8A-D5E6-4226-893D-BC83E3CC0142}" sibTransId="{53CD662E-C1C1-4927-838D-B4BCD28E3AA3}"/>
    <dgm:cxn modelId="{6B0FF9C2-481F-42B5-952C-8A6EBEF6EB13}" srcId="{C9F2BDBA-87C7-4D15-B8CD-2075EF6FF2F2}" destId="{3B0D18D1-E203-40B2-A2F4-565E31933318}" srcOrd="1" destOrd="0" parTransId="{49E2D8B5-1C3D-44D2-890D-C3C268723E45}" sibTransId="{4F7FF146-F0C9-4D7C-BECB-708FBA2BE253}"/>
    <dgm:cxn modelId="{87BE7360-740F-46C7-90E8-B4AA596F7E36}" type="presOf" srcId="{C9F2BDBA-87C7-4D15-B8CD-2075EF6FF2F2}" destId="{B8F14166-88BD-4944-BDF9-4CA1649CC4AA}" srcOrd="0" destOrd="0" presId="urn:microsoft.com/office/officeart/2005/8/layout/radial6"/>
    <dgm:cxn modelId="{9F6E2442-1C6D-4320-9D12-25B4D0519878}" srcId="{C9F2BDBA-87C7-4D15-B8CD-2075EF6FF2F2}" destId="{0769BEA8-48DB-4AB8-B8BD-41EA8893F924}" srcOrd="2" destOrd="0" parTransId="{9868A07C-0310-45C8-9233-26346CC41842}" sibTransId="{7A36C243-DD73-4714-8E8D-7196E375886F}"/>
    <dgm:cxn modelId="{63E53CE9-0654-44BE-852D-593150277510}" type="presOf" srcId="{0769BEA8-48DB-4AB8-B8BD-41EA8893F924}" destId="{505DFE3A-76C1-4696-8C5B-15967C37BF7E}" srcOrd="0" destOrd="0" presId="urn:microsoft.com/office/officeart/2005/8/layout/radial6"/>
    <dgm:cxn modelId="{A1048EF6-6EA2-4C2C-AD0D-E12E8258134B}" type="presOf" srcId="{CD650B57-AD95-44C7-89F2-481122C30542}" destId="{7D2C284C-B43B-48FD-B7B0-15CA3C53A0D3}" srcOrd="0" destOrd="0" presId="urn:microsoft.com/office/officeart/2005/8/layout/radial6"/>
    <dgm:cxn modelId="{CA310A2D-5096-4ADB-990D-FB8258F55C3B}" type="presOf" srcId="{53CD662E-C1C1-4927-838D-B4BCD28E3AA3}" destId="{E5290322-1830-4E9A-9788-AEE0E1925B2B}" srcOrd="0" destOrd="0" presId="urn:microsoft.com/office/officeart/2005/8/layout/radial6"/>
    <dgm:cxn modelId="{0A78F473-140F-41F8-837C-C88032E43BCE}" type="presOf" srcId="{3502691A-6457-4EE1-A471-AFF097911FCB}" destId="{A8B11077-7C70-469B-8040-9FD9E9E7442F}" srcOrd="0" destOrd="0" presId="urn:microsoft.com/office/officeart/2005/8/layout/radial6"/>
    <dgm:cxn modelId="{3EB7558F-E4C5-426B-9795-E86082A1430B}" type="presOf" srcId="{10B030CF-6E23-41CA-AAFA-94E7C6191893}" destId="{957EDA99-7243-43B9-ADE6-D694895A8547}" srcOrd="0" destOrd="0" presId="urn:microsoft.com/office/officeart/2005/8/layout/radial6"/>
    <dgm:cxn modelId="{BE96731B-D5C5-4B4C-83C7-12DECAD97EC4}" type="presOf" srcId="{FED6DE21-F555-47AF-91C6-9EF368DEF563}" destId="{FFB9673B-D422-4F11-9178-BA6E02EC705E}" srcOrd="0" destOrd="0" presId="urn:microsoft.com/office/officeart/2005/8/layout/radial6"/>
    <dgm:cxn modelId="{C6B53A9A-E26D-46E5-831D-DA854F38B900}" type="presOf" srcId="{3B0D18D1-E203-40B2-A2F4-565E31933318}" destId="{32F06D86-81C2-4F90-995C-95DCA00DF05C}" srcOrd="0" destOrd="0" presId="urn:microsoft.com/office/officeart/2005/8/layout/radial6"/>
    <dgm:cxn modelId="{D161A642-0082-422B-94A7-071B2BB26BD1}" srcId="{C9F2BDBA-87C7-4D15-B8CD-2075EF6FF2F2}" destId="{10B030CF-6E23-41CA-AAFA-94E7C6191893}" srcOrd="3" destOrd="0" parTransId="{9570CE41-08E2-4BB4-86BB-B8FB11A114F9}" sibTransId="{CD650B57-AD95-44C7-89F2-481122C30542}"/>
    <dgm:cxn modelId="{9C665180-474F-4166-8939-DCF4876C2F2A}" type="presParOf" srcId="{A8B11077-7C70-469B-8040-9FD9E9E7442F}" destId="{B8F14166-88BD-4944-BDF9-4CA1649CC4AA}" srcOrd="0" destOrd="0" presId="urn:microsoft.com/office/officeart/2005/8/layout/radial6"/>
    <dgm:cxn modelId="{3B7D8F82-6F11-4D86-85B3-BA2E19D87926}" type="presParOf" srcId="{A8B11077-7C70-469B-8040-9FD9E9E7442F}" destId="{9DBAA2FB-2C23-43E8-98B9-D1FA98F3A646}" srcOrd="1" destOrd="0" presId="urn:microsoft.com/office/officeart/2005/8/layout/radial6"/>
    <dgm:cxn modelId="{8E5D302B-A8FB-44DD-ACE8-8A71F27BE298}" type="presParOf" srcId="{A8B11077-7C70-469B-8040-9FD9E9E7442F}" destId="{70929569-25D5-4C4B-82AE-C3F4080A01B4}" srcOrd="2" destOrd="0" presId="urn:microsoft.com/office/officeart/2005/8/layout/radial6"/>
    <dgm:cxn modelId="{D722B6FA-E557-4C13-8DFB-7A170A8E1B70}" type="presParOf" srcId="{A8B11077-7C70-469B-8040-9FD9E9E7442F}" destId="{E5290322-1830-4E9A-9788-AEE0E1925B2B}" srcOrd="3" destOrd="0" presId="urn:microsoft.com/office/officeart/2005/8/layout/radial6"/>
    <dgm:cxn modelId="{484E85BD-62AE-4927-8497-36B65FF5BC73}" type="presParOf" srcId="{A8B11077-7C70-469B-8040-9FD9E9E7442F}" destId="{32F06D86-81C2-4F90-995C-95DCA00DF05C}" srcOrd="4" destOrd="0" presId="urn:microsoft.com/office/officeart/2005/8/layout/radial6"/>
    <dgm:cxn modelId="{00882EE1-6A67-4278-BCDA-C925FBC983DB}" type="presParOf" srcId="{A8B11077-7C70-469B-8040-9FD9E9E7442F}" destId="{F3CBC1A5-6AF9-4EEC-BB42-4EA247EC76EE}" srcOrd="5" destOrd="0" presId="urn:microsoft.com/office/officeart/2005/8/layout/radial6"/>
    <dgm:cxn modelId="{D774C05F-E9B7-4E62-B272-96311746CC44}" type="presParOf" srcId="{A8B11077-7C70-469B-8040-9FD9E9E7442F}" destId="{743A8F4D-305B-470C-99CB-66367C745F3A}" srcOrd="6" destOrd="0" presId="urn:microsoft.com/office/officeart/2005/8/layout/radial6"/>
    <dgm:cxn modelId="{7DD3A79E-4518-450F-BEFD-4545489B65D8}" type="presParOf" srcId="{A8B11077-7C70-469B-8040-9FD9E9E7442F}" destId="{505DFE3A-76C1-4696-8C5B-15967C37BF7E}" srcOrd="7" destOrd="0" presId="urn:microsoft.com/office/officeart/2005/8/layout/radial6"/>
    <dgm:cxn modelId="{39DB8625-8693-4166-8B92-357AAE32EDB7}" type="presParOf" srcId="{A8B11077-7C70-469B-8040-9FD9E9E7442F}" destId="{C309DB43-6C33-4B27-A52A-9A9ECCAFCCF0}" srcOrd="8" destOrd="0" presId="urn:microsoft.com/office/officeart/2005/8/layout/radial6"/>
    <dgm:cxn modelId="{0F964EAD-B760-4C6B-97A1-D69C857E0FDC}" type="presParOf" srcId="{A8B11077-7C70-469B-8040-9FD9E9E7442F}" destId="{DE4CC8D8-735D-47D7-A7AF-3D6CF34BFF57}" srcOrd="9" destOrd="0" presId="urn:microsoft.com/office/officeart/2005/8/layout/radial6"/>
    <dgm:cxn modelId="{1D1639F0-599F-4DFE-8862-463AB8C4721B}" type="presParOf" srcId="{A8B11077-7C70-469B-8040-9FD9E9E7442F}" destId="{957EDA99-7243-43B9-ADE6-D694895A8547}" srcOrd="10" destOrd="0" presId="urn:microsoft.com/office/officeart/2005/8/layout/radial6"/>
    <dgm:cxn modelId="{C54DEE43-2B8E-4D5D-AAB8-EFF88629AC9B}" type="presParOf" srcId="{A8B11077-7C70-469B-8040-9FD9E9E7442F}" destId="{F246CDEE-19BE-46F3-91F6-E56EFE2C9CCD}" srcOrd="11" destOrd="0" presId="urn:microsoft.com/office/officeart/2005/8/layout/radial6"/>
    <dgm:cxn modelId="{F54DDBBE-DE22-48D5-9184-12D6A3CCD749}" type="presParOf" srcId="{A8B11077-7C70-469B-8040-9FD9E9E7442F}" destId="{7D2C284C-B43B-48FD-B7B0-15CA3C53A0D3}" srcOrd="12" destOrd="0" presId="urn:microsoft.com/office/officeart/2005/8/layout/radial6"/>
    <dgm:cxn modelId="{0EE645AD-FD85-4D80-AAAA-60016223CC0D}" type="presParOf" srcId="{A8B11077-7C70-469B-8040-9FD9E9E7442F}" destId="{FFB9673B-D422-4F11-9178-BA6E02EC705E}" srcOrd="13" destOrd="0" presId="urn:microsoft.com/office/officeart/2005/8/layout/radial6"/>
    <dgm:cxn modelId="{3C36F357-1E13-4513-9E1F-6934E1A10C49}" type="presParOf" srcId="{A8B11077-7C70-469B-8040-9FD9E9E7442F}" destId="{45FD2F48-78DC-40A5-9419-5B282A3B5C26}" srcOrd="14" destOrd="0" presId="urn:microsoft.com/office/officeart/2005/8/layout/radial6"/>
    <dgm:cxn modelId="{7BF910DE-9124-41E7-88CB-A4D305A946F6}" type="presParOf" srcId="{A8B11077-7C70-469B-8040-9FD9E9E7442F}" destId="{A0349D48-9035-4CEE-BB1C-7E7E231CBE42}"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49D48-9035-4CEE-BB1C-7E7E231CBE42}">
      <dsp:nvSpPr>
        <dsp:cNvPr id="0" name=""/>
        <dsp:cNvSpPr/>
      </dsp:nvSpPr>
      <dsp:spPr>
        <a:xfrm>
          <a:off x="1164057" y="441891"/>
          <a:ext cx="2873616" cy="2873616"/>
        </a:xfrm>
        <a:prstGeom prst="blockArc">
          <a:avLst>
            <a:gd name="adj1" fmla="val 11880000"/>
            <a:gd name="adj2" fmla="val 16200000"/>
            <a:gd name="adj3" fmla="val 463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2C284C-B43B-48FD-B7B0-15CA3C53A0D3}">
      <dsp:nvSpPr>
        <dsp:cNvPr id="0" name=""/>
        <dsp:cNvSpPr/>
      </dsp:nvSpPr>
      <dsp:spPr>
        <a:xfrm>
          <a:off x="1164057" y="441891"/>
          <a:ext cx="2873616" cy="2873616"/>
        </a:xfrm>
        <a:prstGeom prst="blockArc">
          <a:avLst>
            <a:gd name="adj1" fmla="val 7560000"/>
            <a:gd name="adj2" fmla="val 11880000"/>
            <a:gd name="adj3" fmla="val 463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4CC8D8-735D-47D7-A7AF-3D6CF34BFF57}">
      <dsp:nvSpPr>
        <dsp:cNvPr id="0" name=""/>
        <dsp:cNvSpPr/>
      </dsp:nvSpPr>
      <dsp:spPr>
        <a:xfrm>
          <a:off x="1164057" y="441891"/>
          <a:ext cx="2873616" cy="2873616"/>
        </a:xfrm>
        <a:prstGeom prst="blockArc">
          <a:avLst>
            <a:gd name="adj1" fmla="val 3240000"/>
            <a:gd name="adj2" fmla="val 7560000"/>
            <a:gd name="adj3" fmla="val 463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3A8F4D-305B-470C-99CB-66367C745F3A}">
      <dsp:nvSpPr>
        <dsp:cNvPr id="0" name=""/>
        <dsp:cNvSpPr/>
      </dsp:nvSpPr>
      <dsp:spPr>
        <a:xfrm>
          <a:off x="1164057" y="441891"/>
          <a:ext cx="2873616" cy="2873616"/>
        </a:xfrm>
        <a:prstGeom prst="blockArc">
          <a:avLst>
            <a:gd name="adj1" fmla="val 20520000"/>
            <a:gd name="adj2" fmla="val 3240000"/>
            <a:gd name="adj3" fmla="val 463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290322-1830-4E9A-9788-AEE0E1925B2B}">
      <dsp:nvSpPr>
        <dsp:cNvPr id="0" name=""/>
        <dsp:cNvSpPr/>
      </dsp:nvSpPr>
      <dsp:spPr>
        <a:xfrm>
          <a:off x="1164057" y="441891"/>
          <a:ext cx="2873616" cy="2873616"/>
        </a:xfrm>
        <a:prstGeom prst="blockArc">
          <a:avLst>
            <a:gd name="adj1" fmla="val 16200000"/>
            <a:gd name="adj2" fmla="val 20520000"/>
            <a:gd name="adj3" fmla="val 463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F14166-88BD-4944-BDF9-4CA1649CC4AA}">
      <dsp:nvSpPr>
        <dsp:cNvPr id="0" name=""/>
        <dsp:cNvSpPr/>
      </dsp:nvSpPr>
      <dsp:spPr>
        <a:xfrm>
          <a:off x="1952896" y="1230730"/>
          <a:ext cx="1320752" cy="1320752"/>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1" kern="1200" dirty="0"/>
        </a:p>
      </dsp:txBody>
      <dsp:txXfrm>
        <a:off x="2146316" y="1424150"/>
        <a:ext cx="933912" cy="933912"/>
      </dsp:txXfrm>
    </dsp:sp>
    <dsp:sp modelId="{9DBAA2FB-2C23-43E8-98B9-D1FA98F3A646}">
      <dsp:nvSpPr>
        <dsp:cNvPr id="0" name=""/>
        <dsp:cNvSpPr/>
      </dsp:nvSpPr>
      <dsp:spPr>
        <a:xfrm>
          <a:off x="2042673" y="-83017"/>
          <a:ext cx="1116384" cy="1116384"/>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a:t>Vehicle Efficiency</a:t>
          </a:r>
        </a:p>
      </dsp:txBody>
      <dsp:txXfrm>
        <a:off x="2206164" y="80474"/>
        <a:ext cx="789402" cy="789402"/>
      </dsp:txXfrm>
    </dsp:sp>
    <dsp:sp modelId="{32F06D86-81C2-4F90-995C-95DCA00DF05C}">
      <dsp:nvSpPr>
        <dsp:cNvPr id="0" name=""/>
        <dsp:cNvSpPr/>
      </dsp:nvSpPr>
      <dsp:spPr>
        <a:xfrm>
          <a:off x="3377505" y="886794"/>
          <a:ext cx="1116384" cy="1116384"/>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endParaRPr lang="en-US" sz="1800" b="1" kern="1200" dirty="0"/>
        </a:p>
      </dsp:txBody>
      <dsp:txXfrm>
        <a:off x="3540996" y="1050285"/>
        <a:ext cx="789402" cy="789402"/>
      </dsp:txXfrm>
    </dsp:sp>
    <dsp:sp modelId="{505DFE3A-76C1-4696-8C5B-15967C37BF7E}">
      <dsp:nvSpPr>
        <dsp:cNvPr id="0" name=""/>
        <dsp:cNvSpPr/>
      </dsp:nvSpPr>
      <dsp:spPr>
        <a:xfrm>
          <a:off x="2867644" y="2455982"/>
          <a:ext cx="1116384" cy="1116384"/>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a:t>Shared Mobility</a:t>
          </a:r>
        </a:p>
      </dsp:txBody>
      <dsp:txXfrm>
        <a:off x="3031135" y="2619473"/>
        <a:ext cx="789402" cy="789402"/>
      </dsp:txXfrm>
    </dsp:sp>
    <dsp:sp modelId="{957EDA99-7243-43B9-ADE6-D694895A8547}">
      <dsp:nvSpPr>
        <dsp:cNvPr id="0" name=""/>
        <dsp:cNvSpPr/>
      </dsp:nvSpPr>
      <dsp:spPr>
        <a:xfrm>
          <a:off x="1217702" y="2455982"/>
          <a:ext cx="1116384" cy="1116384"/>
        </a:xfrm>
        <a:prstGeom prst="ellipse">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endParaRPr lang="en-US" sz="1800" b="1" kern="1200" dirty="0"/>
        </a:p>
      </dsp:txBody>
      <dsp:txXfrm>
        <a:off x="1381193" y="2619473"/>
        <a:ext cx="789402" cy="789402"/>
      </dsp:txXfrm>
    </dsp:sp>
    <dsp:sp modelId="{FFB9673B-D422-4F11-9178-BA6E02EC705E}">
      <dsp:nvSpPr>
        <dsp:cNvPr id="0" name=""/>
        <dsp:cNvSpPr/>
      </dsp:nvSpPr>
      <dsp:spPr>
        <a:xfrm>
          <a:off x="707841" y="886794"/>
          <a:ext cx="1116384" cy="1116384"/>
        </a:xfrm>
        <a:prstGeom prst="ellipse">
          <a:avLst/>
        </a:prstGeom>
        <a:solidFill>
          <a:srgbClr val="92D05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711200">
            <a:lnSpc>
              <a:spcPct val="90000"/>
            </a:lnSpc>
            <a:spcBef>
              <a:spcPct val="0"/>
            </a:spcBef>
            <a:spcAft>
              <a:spcPct val="35000"/>
            </a:spcAft>
          </a:pPr>
          <a:endParaRPr lang="en-US" sz="1600" b="0" kern="1200" dirty="0"/>
        </a:p>
      </dsp:txBody>
      <dsp:txXfrm>
        <a:off x="871332" y="1050285"/>
        <a:ext cx="789402" cy="78940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1"/>
          </a:xfrm>
          <a:prstGeom prst="rect">
            <a:avLst/>
          </a:prstGeom>
        </p:spPr>
        <p:txBody>
          <a:bodyPr vert="horz" lIns="93171" tIns="46586" rIns="93171" bIns="46586"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970938" y="1"/>
            <a:ext cx="3037840" cy="464821"/>
          </a:xfrm>
          <a:prstGeom prst="rect">
            <a:avLst/>
          </a:prstGeom>
        </p:spPr>
        <p:txBody>
          <a:bodyPr vert="horz" wrap="square" lIns="93171" tIns="46586" rIns="93171" bIns="46586" numCol="1" anchor="t" anchorCtr="0" compatLnSpc="1">
            <a:prstTxWarp prst="textNoShape">
              <a:avLst/>
            </a:prstTxWarp>
          </a:bodyPr>
          <a:lstStyle>
            <a:lvl1pPr algn="r" eaLnBrk="1" hangingPunct="1">
              <a:defRPr sz="1200"/>
            </a:lvl1pPr>
          </a:lstStyle>
          <a:p>
            <a:pPr>
              <a:defRPr/>
            </a:pPr>
            <a:fld id="{CE75F653-4469-4010-9320-FE13C5A44D09}" type="datetime1">
              <a:rPr lang="en-US" altLang="en-US"/>
              <a:pPr>
                <a:defRPr/>
              </a:pPr>
              <a:t>7/16/2018</a:t>
            </a:fld>
            <a:endParaRPr lang="en-US" altLang="en-US"/>
          </a:p>
        </p:txBody>
      </p:sp>
      <p:sp>
        <p:nvSpPr>
          <p:cNvPr id="4" name="Footer Placeholder 3"/>
          <p:cNvSpPr>
            <a:spLocks noGrp="1"/>
          </p:cNvSpPr>
          <p:nvPr>
            <p:ph type="ftr" sz="quarter" idx="2"/>
          </p:nvPr>
        </p:nvSpPr>
        <p:spPr>
          <a:xfrm>
            <a:off x="0" y="8829968"/>
            <a:ext cx="3037840" cy="464821"/>
          </a:xfrm>
          <a:prstGeom prst="rect">
            <a:avLst/>
          </a:prstGeom>
        </p:spPr>
        <p:txBody>
          <a:bodyPr vert="horz" lIns="93171" tIns="46586" rIns="93171" bIns="46586"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970938" y="8829968"/>
            <a:ext cx="3037840" cy="464821"/>
          </a:xfrm>
          <a:prstGeom prst="rect">
            <a:avLst/>
          </a:prstGeom>
        </p:spPr>
        <p:txBody>
          <a:bodyPr vert="horz" wrap="square" lIns="93171" tIns="46586" rIns="93171" bIns="46586" numCol="1" anchor="b" anchorCtr="0" compatLnSpc="1">
            <a:prstTxWarp prst="textNoShape">
              <a:avLst/>
            </a:prstTxWarp>
          </a:bodyPr>
          <a:lstStyle>
            <a:lvl1pPr algn="r" eaLnBrk="1" hangingPunct="1">
              <a:defRPr sz="1200"/>
            </a:lvl1pPr>
          </a:lstStyle>
          <a:p>
            <a:pPr>
              <a:defRPr/>
            </a:pPr>
            <a:fld id="{B94B2273-516B-4A95-8E2A-2CBBB0F00648}" type="slidenum">
              <a:rPr lang="en-US" altLang="en-US"/>
              <a:pPr>
                <a:defRPr/>
              </a:pPr>
              <a:t>‹#›</a:t>
            </a:fld>
            <a:endParaRPr lang="en-US" altLang="en-US"/>
          </a:p>
        </p:txBody>
      </p:sp>
    </p:spTree>
    <p:extLst>
      <p:ext uri="{BB962C8B-B14F-4D97-AF65-F5344CB8AC3E}">
        <p14:creationId xmlns:p14="http://schemas.microsoft.com/office/powerpoint/2010/main" val="25795071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1"/>
          </a:xfrm>
          <a:prstGeom prst="rect">
            <a:avLst/>
          </a:prstGeom>
        </p:spPr>
        <p:txBody>
          <a:bodyPr vert="horz" lIns="93171" tIns="46586" rIns="93171" bIns="46586"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1"/>
            <a:ext cx="3037840" cy="464821"/>
          </a:xfrm>
          <a:prstGeom prst="rect">
            <a:avLst/>
          </a:prstGeom>
        </p:spPr>
        <p:txBody>
          <a:bodyPr vert="horz" wrap="square" lIns="93171" tIns="46586" rIns="93171" bIns="46586" numCol="1" anchor="t" anchorCtr="0" compatLnSpc="1">
            <a:prstTxWarp prst="textNoShape">
              <a:avLst/>
            </a:prstTxWarp>
          </a:bodyPr>
          <a:lstStyle>
            <a:lvl1pPr algn="r" eaLnBrk="1" hangingPunct="1">
              <a:defRPr sz="1200">
                <a:latin typeface="Calibri" pitchFamily="34" charset="0"/>
              </a:defRPr>
            </a:lvl1pPr>
          </a:lstStyle>
          <a:p>
            <a:pPr>
              <a:defRPr/>
            </a:pPr>
            <a:fld id="{F2685ECC-B12A-4615-8356-E487042BD907}" type="datetime1">
              <a:rPr lang="en-US" altLang="en-US"/>
              <a:pPr>
                <a:defRPr/>
              </a:pPr>
              <a:t>7/16/2018</a:t>
            </a:fld>
            <a:endParaRPr lang="en-US" alt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1" tIns="46586" rIns="93171" bIns="46586" rtlCol="0" anchor="ctr"/>
          <a:lstStyle/>
          <a:p>
            <a:pPr lvl="0"/>
            <a:endParaRPr lang="en-US" noProof="0"/>
          </a:p>
        </p:txBody>
      </p:sp>
      <p:sp>
        <p:nvSpPr>
          <p:cNvPr id="5" name="Notes Placeholder 4"/>
          <p:cNvSpPr>
            <a:spLocks noGrp="1"/>
          </p:cNvSpPr>
          <p:nvPr>
            <p:ph type="body" sz="quarter" idx="3"/>
          </p:nvPr>
        </p:nvSpPr>
        <p:spPr>
          <a:xfrm>
            <a:off x="701040" y="4415792"/>
            <a:ext cx="5608320" cy="4183381"/>
          </a:xfrm>
          <a:prstGeom prst="rect">
            <a:avLst/>
          </a:prstGeom>
        </p:spPr>
        <p:txBody>
          <a:bodyPr vert="horz" lIns="93171" tIns="46586" rIns="93171" bIns="4658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8"/>
            <a:ext cx="3037840" cy="464821"/>
          </a:xfrm>
          <a:prstGeom prst="rect">
            <a:avLst/>
          </a:prstGeom>
        </p:spPr>
        <p:txBody>
          <a:bodyPr vert="horz" lIns="93171" tIns="46586" rIns="93171" bIns="46586"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8"/>
            <a:ext cx="3037840" cy="464821"/>
          </a:xfrm>
          <a:prstGeom prst="rect">
            <a:avLst/>
          </a:prstGeom>
        </p:spPr>
        <p:txBody>
          <a:bodyPr vert="horz" wrap="square" lIns="93171" tIns="46586" rIns="93171" bIns="46586"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3566E1A-4C3B-4AC9-AD49-A704EDEAD169}" type="slidenum">
              <a:rPr lang="en-US" altLang="en-US"/>
              <a:pPr>
                <a:defRPr/>
              </a:pPr>
              <a:t>‹#›</a:t>
            </a:fld>
            <a:endParaRPr lang="en-US" altLang="en-US"/>
          </a:p>
        </p:txBody>
      </p:sp>
    </p:spTree>
    <p:extLst>
      <p:ext uri="{BB962C8B-B14F-4D97-AF65-F5344CB8AC3E}">
        <p14:creationId xmlns:p14="http://schemas.microsoft.com/office/powerpoint/2010/main" val="140524591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566E1A-4C3B-4AC9-AD49-A704EDEAD169}" type="slidenum">
              <a:rPr lang="en-US" altLang="en-US" smtClean="0"/>
              <a:pPr>
                <a:defRPr/>
              </a:pPr>
              <a:t>1</a:t>
            </a:fld>
            <a:endParaRPr lang="en-US" altLang="en-US"/>
          </a:p>
        </p:txBody>
      </p:sp>
    </p:spTree>
    <p:extLst>
      <p:ext uri="{BB962C8B-B14F-4D97-AF65-F5344CB8AC3E}">
        <p14:creationId xmlns:p14="http://schemas.microsoft.com/office/powerpoint/2010/main" val="570907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D5F8651-8D77-40CA-8318-AE160B33E724}"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5884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83566E1A-4C3B-4AC9-AD49-A704EDEAD16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31774"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5479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83566E1A-4C3B-4AC9-AD49-A704EDEAD16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31774"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72479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AE Box">
    <p:bg>
      <p:bgPr>
        <a:solidFill>
          <a:schemeClr val="accent2"/>
        </a:solidFill>
        <a:effectLst/>
      </p:bgPr>
    </p:bg>
    <p:spTree>
      <p:nvGrpSpPr>
        <p:cNvPr id="1" name=""/>
        <p:cNvGrpSpPr/>
        <p:nvPr/>
      </p:nvGrpSpPr>
      <p:grpSpPr>
        <a:xfrm>
          <a:off x="0" y="0"/>
          <a:ext cx="0" cy="0"/>
          <a:chOff x="0" y="0"/>
          <a:chExt cx="0" cy="0"/>
        </a:xfrm>
      </p:grpSpPr>
      <p:pic>
        <p:nvPicPr>
          <p:cNvPr id="4" name="Picture 6" descr="int_sae_vrt_blk_rgb_pos.png"/>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864" y="4260851"/>
            <a:ext cx="9207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p:cNvGrpSpPr>
            <a:grpSpLocks/>
          </p:cNvGrpSpPr>
          <p:nvPr userDrawn="1"/>
        </p:nvGrpSpPr>
        <p:grpSpPr bwMode="auto">
          <a:xfrm>
            <a:off x="0" y="0"/>
            <a:ext cx="9144000" cy="5143500"/>
            <a:chOff x="0" y="0"/>
            <a:chExt cx="9144000" cy="6858000"/>
          </a:xfrm>
        </p:grpSpPr>
        <p:sp>
          <p:nvSpPr>
            <p:cNvPr id="6" name="Rectangle 5"/>
            <p:cNvSpPr/>
            <p:nvPr userDrawn="1"/>
          </p:nvSpPr>
          <p:spPr bwMode="hidden">
            <a:xfrm>
              <a:off x="0" y="0"/>
              <a:ext cx="45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p:cNvSpPr/>
            <p:nvPr userDrawn="1"/>
          </p:nvSpPr>
          <p:spPr bwMode="hidden">
            <a:xfrm>
              <a:off x="8686800" y="0"/>
              <a:ext cx="45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p:cNvSpPr/>
            <p:nvPr userDrawn="1"/>
          </p:nvSpPr>
          <p:spPr bwMode="hidden">
            <a:xfrm>
              <a:off x="0" y="5054600"/>
              <a:ext cx="9144000" cy="180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grpSp>
      <p:sp>
        <p:nvSpPr>
          <p:cNvPr id="2" name="Title 1"/>
          <p:cNvSpPr>
            <a:spLocks noGrp="1"/>
          </p:cNvSpPr>
          <p:nvPr>
            <p:ph type="title"/>
          </p:nvPr>
        </p:nvSpPr>
        <p:spPr>
          <a:xfrm>
            <a:off x="685800" y="314325"/>
            <a:ext cx="7735824" cy="1257301"/>
          </a:xfrm>
        </p:spPr>
        <p:txBody>
          <a:bodyPr anchor="b"/>
          <a:lstStyle>
            <a:lvl1pPr>
              <a:defRPr sz="2100" cap="all" baseline="0">
                <a:solidFill>
                  <a:schemeClr val="bg1"/>
                </a:solidFill>
              </a:defRPr>
            </a:lvl1pPr>
          </a:lstStyle>
          <a:p>
            <a:r>
              <a:rPr lang="en-US" dirty="0"/>
              <a:t>Click to edit Master title style</a:t>
            </a:r>
          </a:p>
        </p:txBody>
      </p:sp>
      <p:sp>
        <p:nvSpPr>
          <p:cNvPr id="14" name="Text Placeholder 13"/>
          <p:cNvSpPr>
            <a:spLocks noGrp="1"/>
          </p:cNvSpPr>
          <p:nvPr>
            <p:ph type="body" sz="quarter" idx="10"/>
          </p:nvPr>
        </p:nvSpPr>
        <p:spPr>
          <a:xfrm>
            <a:off x="685803" y="1628774"/>
            <a:ext cx="7731125" cy="1933575"/>
          </a:xfrm>
        </p:spPr>
        <p:txBody>
          <a:bodyPr/>
          <a:lstStyle>
            <a:lvl1pPr marL="0" indent="0">
              <a:buFont typeface="Arial" pitchFamily="34" charset="0"/>
              <a:buNone/>
              <a:defRPr sz="2100" b="0">
                <a:solidFill>
                  <a:srgbClr val="FFFFFF"/>
                </a:solidFill>
                <a:latin typeface="+mn-lt"/>
              </a:defRPr>
            </a:lvl1pPr>
            <a:lvl2pPr marL="0" indent="0">
              <a:buFont typeface="Arial" pitchFamily="34" charset="0"/>
              <a:buNone/>
              <a:defRPr sz="2100" b="0">
                <a:latin typeface="+mn-lt"/>
              </a:defRPr>
            </a:lvl2pPr>
            <a:lvl3pPr marL="0" indent="0">
              <a:buNone/>
              <a:defRPr sz="2100" b="0">
                <a:latin typeface="+mn-lt"/>
              </a:defRPr>
            </a:lvl3pPr>
            <a:lvl4pPr marL="0" indent="0">
              <a:buNone/>
              <a:defRPr sz="2100" b="0">
                <a:latin typeface="+mn-lt"/>
              </a:defRPr>
            </a:lvl4pPr>
            <a:lvl5pPr marL="0" indent="0">
              <a:buFont typeface="Arial" pitchFamily="34" charset="0"/>
              <a:buNone/>
              <a:defRPr sz="2100" b="0">
                <a:latin typeface="+mn-lt"/>
              </a:defRPr>
            </a:lvl5pPr>
            <a:lvl6pPr marL="0" indent="0">
              <a:spcBef>
                <a:spcPts val="0"/>
              </a:spcBef>
              <a:buNone/>
              <a:defRPr sz="2100"/>
            </a:lvl6pPr>
            <a:lvl7pPr marL="0" indent="0">
              <a:spcBef>
                <a:spcPts val="0"/>
              </a:spcBef>
              <a:buNone/>
              <a:defRPr sz="2100"/>
            </a:lvl7pPr>
            <a:lvl8pPr marL="0" indent="0">
              <a:spcBef>
                <a:spcPts val="0"/>
              </a:spcBef>
              <a:buNone/>
              <a:defRPr sz="2100"/>
            </a:lvl8pPr>
            <a:lvl9pPr marL="0" indent="0">
              <a:spcBef>
                <a:spcPts val="0"/>
              </a:spcBef>
              <a:buNone/>
              <a:defRPr sz="2100"/>
            </a:lvl9pPr>
          </a:lstStyle>
          <a:p>
            <a:pPr lvl="0"/>
            <a:r>
              <a:rPr lang="en-US" dirty="0"/>
              <a:t>Click to edit Master text styles</a:t>
            </a:r>
          </a:p>
        </p:txBody>
      </p:sp>
      <p:sp>
        <p:nvSpPr>
          <p:cNvPr id="10" name="Rectangle 9"/>
          <p:cNvSpPr/>
          <p:nvPr userDrawn="1"/>
        </p:nvSpPr>
        <p:spPr bwMode="hidden">
          <a:xfrm>
            <a:off x="0" y="1"/>
            <a:ext cx="9144000" cy="31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484218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Two Columns Slide">
    <p:bg>
      <p:bgPr>
        <a:solidFill>
          <a:schemeClr val="accent2"/>
        </a:solidFill>
        <a:effectLst/>
      </p:bgPr>
    </p:bg>
    <p:spTree>
      <p:nvGrpSpPr>
        <p:cNvPr id="1" name=""/>
        <p:cNvGrpSpPr/>
        <p:nvPr/>
      </p:nvGrpSpPr>
      <p:grpSpPr>
        <a:xfrm>
          <a:off x="0" y="0"/>
          <a:ext cx="0" cy="0"/>
          <a:chOff x="0" y="0"/>
          <a:chExt cx="0" cy="0"/>
        </a:xfrm>
      </p:grpSpPr>
      <p:sp>
        <p:nvSpPr>
          <p:cNvPr id="12" name="Rectangle 1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911224"/>
            <a:ext cx="4050792"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636008" y="911224"/>
            <a:ext cx="4050792"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5"/>
          </p:nvPr>
        </p:nvSpPr>
        <p:spPr/>
        <p:txBody>
          <a:bodyPr/>
          <a:lstStyle>
            <a:lvl1pPr>
              <a:defRPr/>
            </a:lvl1pPr>
          </a:lstStyle>
          <a:p>
            <a:pPr>
              <a:defRPr/>
            </a:pPr>
            <a:fld id="{63891691-B56E-49FC-8628-C4A3451CD361}" type="slidenum">
              <a:rPr lang="en-US" altLang="en-US"/>
              <a:pPr>
                <a:defRPr/>
              </a:pPr>
              <a:t>‹#›</a:t>
            </a:fld>
            <a:endParaRPr lang="en-US" altLang="en-US"/>
          </a:p>
        </p:txBody>
      </p:sp>
      <p:sp>
        <p:nvSpPr>
          <p:cNvPr id="14" name="Footer Placeholder 3">
            <a:extLst>
              <a:ext uri="{FF2B5EF4-FFF2-40B4-BE49-F238E27FC236}">
                <a16:creationId xmlns:a16="http://schemas.microsoft.com/office/drawing/2014/main" id="{3999AF92-483B-45A8-A776-1E63EC0D58C5}"/>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193311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wo-thirds Slide">
    <p:bg>
      <p:bgPr>
        <a:solidFill>
          <a:schemeClr val="accent2"/>
        </a:solidFill>
        <a:effectLst/>
      </p:bgPr>
    </p:bg>
    <p:spTree>
      <p:nvGrpSpPr>
        <p:cNvPr id="1" name=""/>
        <p:cNvGrpSpPr/>
        <p:nvPr/>
      </p:nvGrpSpPr>
      <p:grpSpPr>
        <a:xfrm>
          <a:off x="0" y="0"/>
          <a:ext cx="0" cy="0"/>
          <a:chOff x="0" y="0"/>
          <a:chExt cx="0" cy="0"/>
        </a:xfrm>
      </p:grpSpPr>
      <p:sp>
        <p:nvSpPr>
          <p:cNvPr id="12" name="Rectangle 1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911224"/>
            <a:ext cx="544068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6035040" y="911224"/>
            <a:ext cx="265176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5"/>
          </p:nvPr>
        </p:nvSpPr>
        <p:spPr/>
        <p:txBody>
          <a:bodyPr/>
          <a:lstStyle>
            <a:lvl1pPr>
              <a:defRPr/>
            </a:lvl1pPr>
          </a:lstStyle>
          <a:p>
            <a:pPr>
              <a:defRPr/>
            </a:pPr>
            <a:fld id="{E66E83C2-B232-43D7-91B4-ADEDE4A4F45E}" type="slidenum">
              <a:rPr lang="en-US" altLang="en-US"/>
              <a:pPr>
                <a:defRPr/>
              </a:pPr>
              <a:t>‹#›</a:t>
            </a:fld>
            <a:endParaRPr lang="en-US" altLang="en-US"/>
          </a:p>
        </p:txBody>
      </p:sp>
      <p:sp>
        <p:nvSpPr>
          <p:cNvPr id="14" name="Footer Placeholder 3">
            <a:extLst>
              <a:ext uri="{FF2B5EF4-FFF2-40B4-BE49-F238E27FC236}">
                <a16:creationId xmlns:a16="http://schemas.microsoft.com/office/drawing/2014/main" id="{FF509C9B-765E-421F-9BA4-06C7DA3CFC08}"/>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136447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Bottom Two Columns Slide">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911227"/>
            <a:ext cx="8229600" cy="1255903"/>
          </a:xfrm>
        </p:spPr>
        <p:txBody>
          <a:bodyPr/>
          <a:lstStyle>
            <a:lvl1pPr>
              <a:defRPr/>
            </a:lvl1pPr>
          </a:lstStyle>
          <a:p>
            <a:pPr lvl="0"/>
            <a:r>
              <a:rPr lang="en-US"/>
              <a:t>Click to edit Master text styles</a:t>
            </a:r>
          </a:p>
          <a:p>
            <a:pPr lvl="1"/>
            <a:r>
              <a:rPr lang="en-US"/>
              <a:t>Second level</a:t>
            </a:r>
          </a:p>
          <a:p>
            <a:pPr lvl="2"/>
            <a:r>
              <a:rPr lang="en-US"/>
              <a:t>Third level</a:t>
            </a:r>
          </a:p>
        </p:txBody>
      </p:sp>
      <p:sp>
        <p:nvSpPr>
          <p:cNvPr id="14" name="Content Placeholder 13"/>
          <p:cNvSpPr>
            <a:spLocks noGrp="1"/>
          </p:cNvSpPr>
          <p:nvPr>
            <p:ph sz="quarter" idx="13"/>
          </p:nvPr>
        </p:nvSpPr>
        <p:spPr>
          <a:xfrm>
            <a:off x="457200" y="2286000"/>
            <a:ext cx="4050792" cy="22860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6"/>
          <p:cNvSpPr>
            <a:spLocks noGrp="1"/>
          </p:cNvSpPr>
          <p:nvPr>
            <p:ph sz="quarter" idx="14"/>
          </p:nvPr>
        </p:nvSpPr>
        <p:spPr>
          <a:xfrm>
            <a:off x="4636008" y="2286000"/>
            <a:ext cx="4050792" cy="22860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6"/>
          </p:nvPr>
        </p:nvSpPr>
        <p:spPr/>
        <p:txBody>
          <a:bodyPr/>
          <a:lstStyle>
            <a:lvl1pPr>
              <a:defRPr/>
            </a:lvl1pPr>
          </a:lstStyle>
          <a:p>
            <a:pPr>
              <a:defRPr/>
            </a:pPr>
            <a:fld id="{BB22E78C-67F3-4EEF-A5C7-209EFDA91B03}" type="slidenum">
              <a:rPr lang="en-US" altLang="en-US"/>
              <a:pPr>
                <a:defRPr/>
              </a:pPr>
              <a:t>‹#›</a:t>
            </a:fld>
            <a:endParaRPr lang="en-US" altLang="en-US"/>
          </a:p>
        </p:txBody>
      </p:sp>
      <p:sp>
        <p:nvSpPr>
          <p:cNvPr id="13" name="Footer Placeholder 3">
            <a:extLst>
              <a:ext uri="{FF2B5EF4-FFF2-40B4-BE49-F238E27FC236}">
                <a16:creationId xmlns:a16="http://schemas.microsoft.com/office/drawing/2014/main" id="{520C2F58-B081-4E07-8A31-6133D1E5CBE1}"/>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28739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x Columns with Captions Slide">
    <p:bg>
      <p:bgPr>
        <a:solidFill>
          <a:schemeClr val="accent2"/>
        </a:solidFill>
        <a:effectLst/>
      </p:bgPr>
    </p:bg>
    <p:spTree>
      <p:nvGrpSpPr>
        <p:cNvPr id="1" name=""/>
        <p:cNvGrpSpPr/>
        <p:nvPr/>
      </p:nvGrpSpPr>
      <p:grpSpPr>
        <a:xfrm>
          <a:off x="0" y="0"/>
          <a:ext cx="0" cy="0"/>
          <a:chOff x="0" y="0"/>
          <a:chExt cx="0" cy="0"/>
        </a:xfrm>
      </p:grpSpPr>
      <p:sp>
        <p:nvSpPr>
          <p:cNvPr id="28" name="Rectangle 27"/>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17" name="Content Placeholder 16"/>
          <p:cNvSpPr>
            <a:spLocks noGrp="1"/>
          </p:cNvSpPr>
          <p:nvPr>
            <p:ph sz="quarter" idx="13"/>
          </p:nvPr>
        </p:nvSpPr>
        <p:spPr>
          <a:xfrm>
            <a:off x="457200" y="914400"/>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8"/>
          <p:cNvSpPr>
            <a:spLocks noGrp="1"/>
          </p:cNvSpPr>
          <p:nvPr>
            <p:ph sz="quarter" idx="14"/>
          </p:nvPr>
        </p:nvSpPr>
        <p:spPr>
          <a:xfrm>
            <a:off x="3246120" y="914400"/>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0"/>
          <p:cNvSpPr>
            <a:spLocks noGrp="1"/>
          </p:cNvSpPr>
          <p:nvPr>
            <p:ph sz="quarter" idx="15"/>
          </p:nvPr>
        </p:nvSpPr>
        <p:spPr>
          <a:xfrm>
            <a:off x="6035040" y="914400"/>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6"/>
          </p:nvPr>
        </p:nvSpPr>
        <p:spPr>
          <a:xfrm>
            <a:off x="45720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16" name="Text Placeholder 13"/>
          <p:cNvSpPr>
            <a:spLocks noGrp="1"/>
          </p:cNvSpPr>
          <p:nvPr>
            <p:ph type="body" sz="quarter" idx="17"/>
          </p:nvPr>
        </p:nvSpPr>
        <p:spPr>
          <a:xfrm>
            <a:off x="324612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18" name="Text Placeholder 13"/>
          <p:cNvSpPr>
            <a:spLocks noGrp="1"/>
          </p:cNvSpPr>
          <p:nvPr>
            <p:ph type="body" sz="quarter" idx="18"/>
          </p:nvPr>
        </p:nvSpPr>
        <p:spPr>
          <a:xfrm>
            <a:off x="603504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20" name="Content Placeholder 16"/>
          <p:cNvSpPr>
            <a:spLocks noGrp="1"/>
          </p:cNvSpPr>
          <p:nvPr>
            <p:ph sz="quarter" idx="19"/>
          </p:nvPr>
        </p:nvSpPr>
        <p:spPr>
          <a:xfrm>
            <a:off x="457200" y="2854139"/>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18"/>
          <p:cNvSpPr>
            <a:spLocks noGrp="1"/>
          </p:cNvSpPr>
          <p:nvPr>
            <p:ph sz="quarter" idx="20"/>
          </p:nvPr>
        </p:nvSpPr>
        <p:spPr>
          <a:xfrm>
            <a:off x="3246120" y="2854139"/>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0"/>
          <p:cNvSpPr>
            <a:spLocks noGrp="1"/>
          </p:cNvSpPr>
          <p:nvPr>
            <p:ph sz="quarter" idx="21"/>
          </p:nvPr>
        </p:nvSpPr>
        <p:spPr>
          <a:xfrm>
            <a:off x="6035040" y="2854139"/>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3"/>
          <p:cNvSpPr>
            <a:spLocks noGrp="1"/>
          </p:cNvSpPr>
          <p:nvPr>
            <p:ph type="body" sz="quarter" idx="22"/>
          </p:nvPr>
        </p:nvSpPr>
        <p:spPr>
          <a:xfrm>
            <a:off x="45720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25" name="Text Placeholder 13"/>
          <p:cNvSpPr>
            <a:spLocks noGrp="1"/>
          </p:cNvSpPr>
          <p:nvPr>
            <p:ph type="body" sz="quarter" idx="23"/>
          </p:nvPr>
        </p:nvSpPr>
        <p:spPr>
          <a:xfrm>
            <a:off x="324612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26" name="Text Placeholder 13"/>
          <p:cNvSpPr>
            <a:spLocks noGrp="1"/>
          </p:cNvSpPr>
          <p:nvPr>
            <p:ph type="body" sz="quarter" idx="24"/>
          </p:nvPr>
        </p:nvSpPr>
        <p:spPr>
          <a:xfrm>
            <a:off x="603504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30" name="Slide Number Placeholder 5"/>
          <p:cNvSpPr>
            <a:spLocks noGrp="1"/>
          </p:cNvSpPr>
          <p:nvPr>
            <p:ph type="sldNum" sz="quarter" idx="26"/>
          </p:nvPr>
        </p:nvSpPr>
        <p:spPr/>
        <p:txBody>
          <a:bodyPr/>
          <a:lstStyle>
            <a:lvl1pPr>
              <a:defRPr/>
            </a:lvl1pPr>
          </a:lstStyle>
          <a:p>
            <a:pPr>
              <a:defRPr/>
            </a:pPr>
            <a:fld id="{7C739B36-0907-42A6-B73C-58A2296EA796}" type="slidenum">
              <a:rPr lang="en-US" altLang="en-US"/>
              <a:pPr>
                <a:defRPr/>
              </a:pPr>
              <a:t>‹#›</a:t>
            </a:fld>
            <a:endParaRPr lang="en-US" altLang="en-US"/>
          </a:p>
        </p:txBody>
      </p:sp>
      <p:sp>
        <p:nvSpPr>
          <p:cNvPr id="32" name="Footer Placeholder 3">
            <a:extLst>
              <a:ext uri="{FF2B5EF4-FFF2-40B4-BE49-F238E27FC236}">
                <a16:creationId xmlns:a16="http://schemas.microsoft.com/office/drawing/2014/main" id="{E9A5C5C5-6360-4329-B9C2-D139E7EE067D}"/>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60274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40"/>
            <a:ext cx="3703320" cy="552212"/>
          </a:xfrm>
        </p:spPr>
        <p:txBody>
          <a:bodyPr lIns="91440" rIns="91440" anchor="ctr">
            <a:normAutofit/>
          </a:bodyPr>
          <a:lstStyle>
            <a:lvl1pPr marL="0" indent="0">
              <a:buNone/>
              <a:defRPr sz="1500" b="0" cap="all"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40"/>
            <a:ext cx="3703320" cy="552212"/>
          </a:xfrm>
        </p:spPr>
        <p:txBody>
          <a:bodyPr lIns="91440" rIns="91440" anchor="ctr">
            <a:normAutofit/>
          </a:bodyPr>
          <a:lstStyle>
            <a:lvl1pPr marL="0" indent="0">
              <a:buNone/>
              <a:defRPr sz="1500" b="0" cap="all"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325" y="4845051"/>
            <a:ext cx="1854200" cy="273050"/>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13663AE4-35F6-499B-9F87-C4CA02561236}" type="slidenum">
              <a:rPr lang="en-US"/>
              <a:pPr>
                <a:defRPr/>
              </a:pPr>
              <a:t>‹#›</a:t>
            </a:fld>
            <a:endParaRPr lang="en-US"/>
          </a:p>
        </p:txBody>
      </p:sp>
      <p:sp>
        <p:nvSpPr>
          <p:cNvPr id="11" name="Footer Placeholder 3">
            <a:extLst>
              <a:ext uri="{FF2B5EF4-FFF2-40B4-BE49-F238E27FC236}">
                <a16:creationId xmlns:a16="http://schemas.microsoft.com/office/drawing/2014/main" id="{4DE7B772-CA8C-4788-A5E4-6448CD7064EA}"/>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1786504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911224"/>
            <a:ext cx="822960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B1125E26-2685-4EB9-BF3C-67019F20DFA1}" type="slidenum">
              <a:rPr lang="en-US" altLang="en-US"/>
              <a:pPr>
                <a:defRPr/>
              </a:pPr>
              <a:t>‹#›</a:t>
            </a:fld>
            <a:endParaRPr lang="en-US" altLang="en-US"/>
          </a:p>
        </p:txBody>
      </p:sp>
      <p:sp>
        <p:nvSpPr>
          <p:cNvPr id="9" name="Footer Placeholder 3">
            <a:extLst>
              <a:ext uri="{FF2B5EF4-FFF2-40B4-BE49-F238E27FC236}">
                <a16:creationId xmlns:a16="http://schemas.microsoft.com/office/drawing/2014/main" id="{3CCE7968-E24C-4DDF-B5A4-AC4D4BFA80FA}"/>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2408883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e-third Slide">
    <p:bg>
      <p:bgPr>
        <a:solidFill>
          <a:schemeClr val="accent2"/>
        </a:solidFill>
        <a:effectLst/>
      </p:bgPr>
    </p:bg>
    <p:spTree>
      <p:nvGrpSpPr>
        <p:cNvPr id="1" name=""/>
        <p:cNvGrpSpPr/>
        <p:nvPr/>
      </p:nvGrpSpPr>
      <p:grpSpPr>
        <a:xfrm>
          <a:off x="0" y="0"/>
          <a:ext cx="0" cy="0"/>
          <a:chOff x="0" y="0"/>
          <a:chExt cx="0" cy="0"/>
        </a:xfrm>
      </p:grpSpPr>
      <p:sp>
        <p:nvSpPr>
          <p:cNvPr id="12" name="Rectangle 1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911224"/>
            <a:ext cx="265176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246120" y="911224"/>
            <a:ext cx="544068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5"/>
          </p:nvPr>
        </p:nvSpPr>
        <p:spPr/>
        <p:txBody>
          <a:bodyPr/>
          <a:lstStyle>
            <a:lvl1pPr>
              <a:defRPr/>
            </a:lvl1pPr>
          </a:lstStyle>
          <a:p>
            <a:pPr>
              <a:defRPr/>
            </a:pPr>
            <a:fld id="{271AF728-EF0A-408A-99C2-76F360C1F5B2}" type="slidenum">
              <a:rPr lang="en-US" altLang="en-US"/>
              <a:pPr>
                <a:defRPr/>
              </a:pPr>
              <a:t>‹#›</a:t>
            </a:fld>
            <a:endParaRPr lang="en-US" altLang="en-US"/>
          </a:p>
        </p:txBody>
      </p:sp>
      <p:sp>
        <p:nvSpPr>
          <p:cNvPr id="13" name="Footer Placeholder 3">
            <a:extLst>
              <a:ext uri="{FF2B5EF4-FFF2-40B4-BE49-F238E27FC236}">
                <a16:creationId xmlns:a16="http://schemas.microsoft.com/office/drawing/2014/main" id="{4E4E8C5D-F596-4F7D-8D44-71FA70CAF79F}"/>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811082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Two Columns Slide">
    <p:bg>
      <p:bgPr>
        <a:solidFill>
          <a:schemeClr val="accent2"/>
        </a:solidFill>
        <a:effectLst/>
      </p:bgPr>
    </p:bg>
    <p:spTree>
      <p:nvGrpSpPr>
        <p:cNvPr id="1" name=""/>
        <p:cNvGrpSpPr/>
        <p:nvPr/>
      </p:nvGrpSpPr>
      <p:grpSpPr>
        <a:xfrm>
          <a:off x="0" y="0"/>
          <a:ext cx="0" cy="0"/>
          <a:chOff x="0" y="0"/>
          <a:chExt cx="0" cy="0"/>
        </a:xfrm>
      </p:grpSpPr>
      <p:sp>
        <p:nvSpPr>
          <p:cNvPr id="12" name="Rectangle 1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911224"/>
            <a:ext cx="4050792"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636008" y="911224"/>
            <a:ext cx="4050792"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5"/>
          </p:nvPr>
        </p:nvSpPr>
        <p:spPr/>
        <p:txBody>
          <a:bodyPr/>
          <a:lstStyle>
            <a:lvl1pPr>
              <a:defRPr/>
            </a:lvl1pPr>
          </a:lstStyle>
          <a:p>
            <a:pPr>
              <a:defRPr/>
            </a:pPr>
            <a:fld id="{63891691-B56E-49FC-8628-C4A3451CD361}" type="slidenum">
              <a:rPr lang="en-US" altLang="en-US"/>
              <a:pPr>
                <a:defRPr/>
              </a:pPr>
              <a:t>‹#›</a:t>
            </a:fld>
            <a:endParaRPr lang="en-US" altLang="en-US"/>
          </a:p>
        </p:txBody>
      </p:sp>
      <p:sp>
        <p:nvSpPr>
          <p:cNvPr id="14" name="Footer Placeholder 3">
            <a:extLst>
              <a:ext uri="{FF2B5EF4-FFF2-40B4-BE49-F238E27FC236}">
                <a16:creationId xmlns:a16="http://schemas.microsoft.com/office/drawing/2014/main" id="{29E02190-1337-4CA4-BC59-989F08C18E8A}"/>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3327088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Two-thirds Slide">
    <p:bg>
      <p:bgPr>
        <a:solidFill>
          <a:schemeClr val="accent2"/>
        </a:solidFill>
        <a:effectLst/>
      </p:bgPr>
    </p:bg>
    <p:spTree>
      <p:nvGrpSpPr>
        <p:cNvPr id="1" name=""/>
        <p:cNvGrpSpPr/>
        <p:nvPr/>
      </p:nvGrpSpPr>
      <p:grpSpPr>
        <a:xfrm>
          <a:off x="0" y="0"/>
          <a:ext cx="0" cy="0"/>
          <a:chOff x="0" y="0"/>
          <a:chExt cx="0" cy="0"/>
        </a:xfrm>
      </p:grpSpPr>
      <p:sp>
        <p:nvSpPr>
          <p:cNvPr id="12" name="Rectangle 1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911224"/>
            <a:ext cx="544068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6035040" y="911224"/>
            <a:ext cx="265176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5"/>
          </p:nvPr>
        </p:nvSpPr>
        <p:spPr>
          <a:xfrm>
            <a:off x="6553200" y="4895056"/>
            <a:ext cx="2133600" cy="128588"/>
          </a:xfrm>
        </p:spPr>
        <p:txBody>
          <a:bodyPr/>
          <a:lstStyle>
            <a:lvl1pPr>
              <a:defRPr/>
            </a:lvl1pPr>
          </a:lstStyle>
          <a:p>
            <a:pPr>
              <a:defRPr/>
            </a:pPr>
            <a:fld id="{E66E83C2-B232-43D7-91B4-ADEDE4A4F45E}" type="slidenum">
              <a:rPr lang="en-US" altLang="en-US"/>
              <a:pPr>
                <a:defRPr/>
              </a:pPr>
              <a:t>‹#›</a:t>
            </a:fld>
            <a:endParaRPr lang="en-US" altLang="en-US"/>
          </a:p>
        </p:txBody>
      </p:sp>
      <p:sp>
        <p:nvSpPr>
          <p:cNvPr id="14" name="Footer Placeholder 3">
            <a:extLst>
              <a:ext uri="{FF2B5EF4-FFF2-40B4-BE49-F238E27FC236}">
                <a16:creationId xmlns:a16="http://schemas.microsoft.com/office/drawing/2014/main" id="{DF7A8296-0D4F-481A-BE08-E40A12CA583B}"/>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3549858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Bottom Two Columns Slide">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911226"/>
            <a:ext cx="8229600" cy="1255903"/>
          </a:xfrm>
        </p:spPr>
        <p:txBody>
          <a:bodyPr/>
          <a:lstStyle>
            <a:lvl1pPr>
              <a:defRPr/>
            </a:lvl1pPr>
          </a:lstStyle>
          <a:p>
            <a:pPr lvl="0"/>
            <a:r>
              <a:rPr lang="en-US"/>
              <a:t>Click to edit Master text styles</a:t>
            </a:r>
          </a:p>
          <a:p>
            <a:pPr lvl="1"/>
            <a:r>
              <a:rPr lang="en-US"/>
              <a:t>Second level</a:t>
            </a:r>
          </a:p>
          <a:p>
            <a:pPr lvl="2"/>
            <a:r>
              <a:rPr lang="en-US"/>
              <a:t>Third level</a:t>
            </a:r>
          </a:p>
        </p:txBody>
      </p:sp>
      <p:sp>
        <p:nvSpPr>
          <p:cNvPr id="14" name="Content Placeholder 13"/>
          <p:cNvSpPr>
            <a:spLocks noGrp="1"/>
          </p:cNvSpPr>
          <p:nvPr>
            <p:ph sz="quarter" idx="13"/>
          </p:nvPr>
        </p:nvSpPr>
        <p:spPr>
          <a:xfrm>
            <a:off x="457200" y="2286000"/>
            <a:ext cx="4050792" cy="22860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6"/>
          <p:cNvSpPr>
            <a:spLocks noGrp="1"/>
          </p:cNvSpPr>
          <p:nvPr>
            <p:ph sz="quarter" idx="14"/>
          </p:nvPr>
        </p:nvSpPr>
        <p:spPr>
          <a:xfrm>
            <a:off x="4636008" y="2286000"/>
            <a:ext cx="4050792" cy="22860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6"/>
          </p:nvPr>
        </p:nvSpPr>
        <p:spPr/>
        <p:txBody>
          <a:bodyPr/>
          <a:lstStyle>
            <a:lvl1pPr>
              <a:defRPr/>
            </a:lvl1pPr>
          </a:lstStyle>
          <a:p>
            <a:pPr>
              <a:defRPr/>
            </a:pPr>
            <a:fld id="{BB22E78C-67F3-4EEF-A5C7-209EFDA91B03}" type="slidenum">
              <a:rPr lang="en-US" altLang="en-US"/>
              <a:pPr>
                <a:defRPr/>
              </a:pPr>
              <a:t>‹#›</a:t>
            </a:fld>
            <a:endParaRPr lang="en-US" altLang="en-US"/>
          </a:p>
        </p:txBody>
      </p:sp>
      <p:sp>
        <p:nvSpPr>
          <p:cNvPr id="13" name="Footer Placeholder 3">
            <a:extLst>
              <a:ext uri="{FF2B5EF4-FFF2-40B4-BE49-F238E27FC236}">
                <a16:creationId xmlns:a16="http://schemas.microsoft.com/office/drawing/2014/main" id="{85B35575-8680-48DA-A368-0CA761184106}"/>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55304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Image Backgro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58368"/>
            <a:ext cx="7620000" cy="548640"/>
          </a:xfrm>
        </p:spPr>
        <p:txBody>
          <a:bodyPr>
            <a:noAutofit/>
          </a:bodyPr>
          <a:lstStyle>
            <a:lvl1pPr>
              <a:defRPr sz="3700" b="1">
                <a:solidFill>
                  <a:srgbClr val="FFFFFF"/>
                </a:solidFill>
              </a:defRPr>
            </a:lvl1pPr>
          </a:lstStyle>
          <a:p>
            <a:r>
              <a:rPr lang="en-US" dirty="0"/>
              <a:t>Click to edit Master title style</a:t>
            </a:r>
          </a:p>
        </p:txBody>
      </p:sp>
      <p:sp>
        <p:nvSpPr>
          <p:cNvPr id="10" name="Text Placeholder 9"/>
          <p:cNvSpPr>
            <a:spLocks noGrp="1"/>
          </p:cNvSpPr>
          <p:nvPr>
            <p:ph type="body" sz="quarter" idx="13"/>
          </p:nvPr>
        </p:nvSpPr>
        <p:spPr>
          <a:xfrm>
            <a:off x="762000" y="1428750"/>
            <a:ext cx="7620000" cy="2834640"/>
          </a:xfrm>
        </p:spPr>
        <p:txBody>
          <a:bodyPr/>
          <a:lstStyle>
            <a:lvl1pPr marL="0" marR="0" indent="0" algn="l" defTabSz="914378" rtl="0" eaLnBrk="1" fontAlgn="auto" latinLnBrk="0" hangingPunct="1">
              <a:lnSpc>
                <a:spcPct val="100000"/>
              </a:lnSpc>
              <a:spcBef>
                <a:spcPts val="0"/>
              </a:spcBef>
              <a:spcAft>
                <a:spcPts val="400"/>
              </a:spcAft>
              <a:buClrTx/>
              <a:buSzTx/>
              <a:buFontTx/>
              <a:buNone/>
              <a:tabLst/>
              <a:defRPr b="0">
                <a:solidFill>
                  <a:srgbClr val="FFFFFF"/>
                </a:solidFill>
              </a:defRPr>
            </a:lvl1pPr>
            <a:lvl2pPr marL="173034" marR="0" indent="-173034" algn="l" defTabSz="914378" rtl="0" eaLnBrk="1" fontAlgn="auto" latinLnBrk="0" hangingPunct="1">
              <a:lnSpc>
                <a:spcPct val="100000"/>
              </a:lnSpc>
              <a:spcBef>
                <a:spcPts val="0"/>
              </a:spcBef>
              <a:spcAft>
                <a:spcPts val="400"/>
              </a:spcAft>
              <a:buClrTx/>
              <a:buSzTx/>
              <a:buFont typeface="Arial" pitchFamily="34" charset="0"/>
              <a:buChar char="•"/>
              <a:tabLst/>
              <a:defRPr b="0">
                <a:solidFill>
                  <a:srgbClr val="FFFFFF"/>
                </a:solidFill>
              </a:defRPr>
            </a:lvl2pPr>
            <a:lvl3pPr marL="460364" indent="-230183">
              <a:lnSpc>
                <a:spcPct val="100000"/>
              </a:lnSpc>
              <a:spcBef>
                <a:spcPts val="0"/>
              </a:spcBef>
              <a:buFont typeface="Arial" pitchFamily="34" charset="0"/>
              <a:buChar char="–"/>
              <a:defRPr b="0"/>
            </a:lvl3pPr>
            <a:lvl4pPr marL="798493" indent="-171446">
              <a:lnSpc>
                <a:spcPct val="100000"/>
              </a:lnSpc>
              <a:spcBef>
                <a:spcPts val="0"/>
              </a:spcBef>
              <a:buFont typeface="Arial" pitchFamily="34" charset="0"/>
              <a:buChar char="•"/>
              <a:defRPr sz="1200" b="0"/>
            </a:lvl4pPr>
            <a:lvl5pPr marL="798493" indent="-171446">
              <a:lnSpc>
                <a:spcPct val="100000"/>
              </a:lnSpc>
              <a:spcBef>
                <a:spcPts val="0"/>
              </a:spcBef>
              <a:buFont typeface="Arial" pitchFamily="34" charset="0"/>
              <a:buChar char="•"/>
              <a:defRPr sz="1200" b="0"/>
            </a:lvl5pPr>
            <a:lvl6pPr marL="798493" indent="-171446">
              <a:lnSpc>
                <a:spcPct val="100000"/>
              </a:lnSpc>
              <a:spcBef>
                <a:spcPts val="0"/>
              </a:spcBef>
              <a:buFont typeface="Arial" pitchFamily="34" charset="0"/>
              <a:buChar char="•"/>
              <a:defRPr sz="1200" b="0"/>
            </a:lvl6pPr>
            <a:lvl7pPr marL="798493" indent="-171446">
              <a:lnSpc>
                <a:spcPct val="100000"/>
              </a:lnSpc>
              <a:spcBef>
                <a:spcPts val="0"/>
              </a:spcBef>
              <a:buFont typeface="Arial" pitchFamily="34" charset="0"/>
              <a:buChar char="•"/>
              <a:defRPr sz="1200" b="0"/>
            </a:lvl7pPr>
            <a:lvl8pPr marL="798493" indent="-171446">
              <a:lnSpc>
                <a:spcPct val="100000"/>
              </a:lnSpc>
              <a:spcBef>
                <a:spcPts val="0"/>
              </a:spcBef>
              <a:buFont typeface="Arial" pitchFamily="34" charset="0"/>
              <a:buChar char="•"/>
              <a:defRPr sz="1200" b="0"/>
            </a:lvl8pPr>
            <a:lvl9pPr marL="798493" indent="-171446">
              <a:lnSpc>
                <a:spcPct val="100000"/>
              </a:lnSpc>
              <a:spcBef>
                <a:spcPts val="0"/>
              </a:spcBef>
              <a:buFont typeface="Arial" pitchFamily="34" charset="0"/>
              <a:buChar char="•"/>
              <a:defRPr sz="1200" b="0"/>
            </a:lvl9pPr>
          </a:lstStyle>
          <a:p>
            <a:pPr lvl="0"/>
            <a:r>
              <a:rPr lang="en-US" dirty="0"/>
              <a:t>Click to edit Master text styles</a:t>
            </a:r>
          </a:p>
          <a:p>
            <a:pPr lvl="1"/>
            <a:r>
              <a:rPr lang="en-US" dirty="0"/>
              <a:t>Second level</a:t>
            </a:r>
          </a:p>
        </p:txBody>
      </p:sp>
      <p:sp>
        <p:nvSpPr>
          <p:cNvPr id="8" name="Slide Number Placeholder 5"/>
          <p:cNvSpPr>
            <a:spLocks noGrp="1"/>
          </p:cNvSpPr>
          <p:nvPr>
            <p:ph type="sldNum" sz="quarter" idx="15"/>
          </p:nvPr>
        </p:nvSpPr>
        <p:spPr/>
        <p:txBody>
          <a:bodyPr/>
          <a:lstStyle>
            <a:lvl1pPr>
              <a:defRPr>
                <a:solidFill>
                  <a:schemeClr val="bg1"/>
                </a:solidFill>
              </a:defRPr>
            </a:lvl1pPr>
          </a:lstStyle>
          <a:p>
            <a:pPr>
              <a:defRPr/>
            </a:pPr>
            <a:fld id="{350D60DE-BC1C-4992-A7A0-B3593F29BCE1}" type="slidenum">
              <a:rPr lang="en-US" altLang="en-US"/>
              <a:pPr>
                <a:defRPr/>
              </a:pPr>
              <a:t>‹#›</a:t>
            </a:fld>
            <a:endParaRPr lang="en-US" altLang="en-US"/>
          </a:p>
        </p:txBody>
      </p:sp>
    </p:spTree>
    <p:extLst>
      <p:ext uri="{BB962C8B-B14F-4D97-AF65-F5344CB8AC3E}">
        <p14:creationId xmlns:p14="http://schemas.microsoft.com/office/powerpoint/2010/main" val="3428124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Columns with Captions Slide">
    <p:bg>
      <p:bgPr>
        <a:solidFill>
          <a:schemeClr val="accent2"/>
        </a:solidFill>
        <a:effectLst/>
      </p:bgPr>
    </p:bg>
    <p:spTree>
      <p:nvGrpSpPr>
        <p:cNvPr id="1" name=""/>
        <p:cNvGrpSpPr/>
        <p:nvPr/>
      </p:nvGrpSpPr>
      <p:grpSpPr>
        <a:xfrm>
          <a:off x="0" y="0"/>
          <a:ext cx="0" cy="0"/>
          <a:chOff x="0" y="0"/>
          <a:chExt cx="0" cy="0"/>
        </a:xfrm>
      </p:grpSpPr>
      <p:sp>
        <p:nvSpPr>
          <p:cNvPr id="28" name="Rectangle 27"/>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17" name="Content Placeholder 16"/>
          <p:cNvSpPr>
            <a:spLocks noGrp="1"/>
          </p:cNvSpPr>
          <p:nvPr>
            <p:ph sz="quarter" idx="13"/>
          </p:nvPr>
        </p:nvSpPr>
        <p:spPr>
          <a:xfrm>
            <a:off x="457200" y="914400"/>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8"/>
          <p:cNvSpPr>
            <a:spLocks noGrp="1"/>
          </p:cNvSpPr>
          <p:nvPr>
            <p:ph sz="quarter" idx="14"/>
          </p:nvPr>
        </p:nvSpPr>
        <p:spPr>
          <a:xfrm>
            <a:off x="3246120" y="914400"/>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0"/>
          <p:cNvSpPr>
            <a:spLocks noGrp="1"/>
          </p:cNvSpPr>
          <p:nvPr>
            <p:ph sz="quarter" idx="15"/>
          </p:nvPr>
        </p:nvSpPr>
        <p:spPr>
          <a:xfrm>
            <a:off x="6035040" y="914400"/>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6"/>
          </p:nvPr>
        </p:nvSpPr>
        <p:spPr>
          <a:xfrm>
            <a:off x="45720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16" name="Text Placeholder 13"/>
          <p:cNvSpPr>
            <a:spLocks noGrp="1"/>
          </p:cNvSpPr>
          <p:nvPr>
            <p:ph type="body" sz="quarter" idx="17"/>
          </p:nvPr>
        </p:nvSpPr>
        <p:spPr>
          <a:xfrm>
            <a:off x="324612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18" name="Text Placeholder 13"/>
          <p:cNvSpPr>
            <a:spLocks noGrp="1"/>
          </p:cNvSpPr>
          <p:nvPr>
            <p:ph type="body" sz="quarter" idx="18"/>
          </p:nvPr>
        </p:nvSpPr>
        <p:spPr>
          <a:xfrm>
            <a:off x="603504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20" name="Content Placeholder 16"/>
          <p:cNvSpPr>
            <a:spLocks noGrp="1"/>
          </p:cNvSpPr>
          <p:nvPr>
            <p:ph sz="quarter" idx="19"/>
          </p:nvPr>
        </p:nvSpPr>
        <p:spPr>
          <a:xfrm>
            <a:off x="457200" y="2854139"/>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18"/>
          <p:cNvSpPr>
            <a:spLocks noGrp="1"/>
          </p:cNvSpPr>
          <p:nvPr>
            <p:ph sz="quarter" idx="20"/>
          </p:nvPr>
        </p:nvSpPr>
        <p:spPr>
          <a:xfrm>
            <a:off x="3246120" y="2854139"/>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0"/>
          <p:cNvSpPr>
            <a:spLocks noGrp="1"/>
          </p:cNvSpPr>
          <p:nvPr>
            <p:ph sz="quarter" idx="21"/>
          </p:nvPr>
        </p:nvSpPr>
        <p:spPr>
          <a:xfrm>
            <a:off x="6035040" y="2854139"/>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3"/>
          <p:cNvSpPr>
            <a:spLocks noGrp="1"/>
          </p:cNvSpPr>
          <p:nvPr>
            <p:ph type="body" sz="quarter" idx="22"/>
          </p:nvPr>
        </p:nvSpPr>
        <p:spPr>
          <a:xfrm>
            <a:off x="45720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25" name="Text Placeholder 13"/>
          <p:cNvSpPr>
            <a:spLocks noGrp="1"/>
          </p:cNvSpPr>
          <p:nvPr>
            <p:ph type="body" sz="quarter" idx="23"/>
          </p:nvPr>
        </p:nvSpPr>
        <p:spPr>
          <a:xfrm>
            <a:off x="324612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26" name="Text Placeholder 13"/>
          <p:cNvSpPr>
            <a:spLocks noGrp="1"/>
          </p:cNvSpPr>
          <p:nvPr>
            <p:ph type="body" sz="quarter" idx="24"/>
          </p:nvPr>
        </p:nvSpPr>
        <p:spPr>
          <a:xfrm>
            <a:off x="603504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30" name="Slide Number Placeholder 5"/>
          <p:cNvSpPr>
            <a:spLocks noGrp="1"/>
          </p:cNvSpPr>
          <p:nvPr>
            <p:ph type="sldNum" sz="quarter" idx="26"/>
          </p:nvPr>
        </p:nvSpPr>
        <p:spPr/>
        <p:txBody>
          <a:bodyPr/>
          <a:lstStyle>
            <a:lvl1pPr>
              <a:defRPr/>
            </a:lvl1pPr>
          </a:lstStyle>
          <a:p>
            <a:pPr>
              <a:defRPr/>
            </a:pPr>
            <a:fld id="{7C739B36-0907-42A6-B73C-58A2296EA796}" type="slidenum">
              <a:rPr lang="en-US" altLang="en-US"/>
              <a:pPr>
                <a:defRPr/>
              </a:pPr>
              <a:t>‹#›</a:t>
            </a:fld>
            <a:endParaRPr lang="en-US" altLang="en-US"/>
          </a:p>
        </p:txBody>
      </p:sp>
      <p:sp>
        <p:nvSpPr>
          <p:cNvPr id="32" name="Footer Placeholder 3">
            <a:extLst>
              <a:ext uri="{FF2B5EF4-FFF2-40B4-BE49-F238E27FC236}">
                <a16:creationId xmlns:a16="http://schemas.microsoft.com/office/drawing/2014/main" id="{0EC0370B-AE1B-4564-82F7-E8B8735D0D01}"/>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4136478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325" y="4845050"/>
            <a:ext cx="1854200" cy="273050"/>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13663AE4-35F6-499B-9F87-C4CA02561236}" type="slidenum">
              <a:rPr lang="en-US"/>
              <a:pPr>
                <a:defRPr/>
              </a:pPr>
              <a:t>‹#›</a:t>
            </a:fld>
            <a:endParaRPr lang="en-US"/>
          </a:p>
        </p:txBody>
      </p:sp>
      <p:sp>
        <p:nvSpPr>
          <p:cNvPr id="11" name="Footer Placeholder 3">
            <a:extLst>
              <a:ext uri="{FF2B5EF4-FFF2-40B4-BE49-F238E27FC236}">
                <a16:creationId xmlns:a16="http://schemas.microsoft.com/office/drawing/2014/main" id="{62FB090E-C744-466C-BC28-7B632A5FCF07}"/>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49030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325" y="4845050"/>
            <a:ext cx="1854200" cy="2730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761BD56-C87A-4A7F-A7A9-62144489695E}" type="slidenum">
              <a:rPr lang="en-US"/>
              <a:pPr>
                <a:defRPr/>
              </a:pPr>
              <a:t>‹#›</a:t>
            </a:fld>
            <a:endParaRPr lang="en-US"/>
          </a:p>
        </p:txBody>
      </p:sp>
      <p:sp>
        <p:nvSpPr>
          <p:cNvPr id="9" name="Footer Placeholder 3">
            <a:extLst>
              <a:ext uri="{FF2B5EF4-FFF2-40B4-BE49-F238E27FC236}">
                <a16:creationId xmlns:a16="http://schemas.microsoft.com/office/drawing/2014/main" id="{B82A1FEF-5327-48D2-8A11-AF6E3B588E73}"/>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3768127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Slide">
    <p:bg>
      <p:bgPr>
        <a:solidFill>
          <a:srgbClr val="0073D2"/>
        </a:solidFill>
        <a:effectLst/>
      </p:bgPr>
    </p:bg>
    <p:spTree>
      <p:nvGrpSpPr>
        <p:cNvPr id="1" name=""/>
        <p:cNvGrpSpPr/>
        <p:nvPr/>
      </p:nvGrpSpPr>
      <p:grpSpPr>
        <a:xfrm>
          <a:off x="0" y="0"/>
          <a:ext cx="0" cy="0"/>
          <a:chOff x="0" y="0"/>
          <a:chExt cx="0" cy="0"/>
        </a:xfrm>
      </p:grpSpPr>
      <p:sp>
        <p:nvSpPr>
          <p:cNvPr id="4" name="Freeform 3"/>
          <p:cNvSpPr/>
          <p:nvPr userDrawn="1"/>
        </p:nvSpPr>
        <p:spPr bwMode="hidden">
          <a:xfrm>
            <a:off x="0" y="409575"/>
            <a:ext cx="9144000" cy="47339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cxnSp>
        <p:nvCxnSpPr>
          <p:cNvPr id="5" name="Straight Connector 4"/>
          <p:cNvCxnSpPr/>
          <p:nvPr userDrawn="1"/>
        </p:nvCxnSpPr>
        <p:spPr>
          <a:xfrm>
            <a:off x="457200" y="4827986"/>
            <a:ext cx="8229600" cy="1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57200" y="4869566"/>
            <a:ext cx="2130425" cy="92333"/>
          </a:xfrm>
          <a:prstGeom prst="rect">
            <a:avLst/>
          </a:prstGeom>
          <a:noFill/>
        </p:spPr>
        <p:txBody>
          <a:bodyPr lIns="0" tIns="0" rIns="0" bIns="0">
            <a:spAutoFit/>
          </a:bodyPr>
          <a:lstStyle/>
          <a:p>
            <a:pPr eaLnBrk="1" fontAlgn="auto" hangingPunct="1">
              <a:spcBef>
                <a:spcPts val="0"/>
              </a:spcBef>
              <a:spcAft>
                <a:spcPts val="0"/>
              </a:spcAft>
              <a:defRPr/>
            </a:pPr>
            <a:r>
              <a:rPr lang="en-US" sz="600" b="1" cap="all" dirty="0">
                <a:solidFill>
                  <a:prstClr val="black"/>
                </a:solidFill>
                <a:latin typeface="Arial"/>
                <a:ea typeface="ＭＳ Ｐゴシック" panose="020B0600070205080204" pitchFamily="34" charset="-128"/>
              </a:rPr>
              <a:t>SAE INTERNATIONAL</a:t>
            </a:r>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8" name="Slide Number Placeholder 5"/>
          <p:cNvSpPr>
            <a:spLocks noGrp="1"/>
          </p:cNvSpPr>
          <p:nvPr>
            <p:ph type="sldNum" sz="quarter" idx="11"/>
          </p:nvPr>
        </p:nvSpPr>
        <p:spPr>
          <a:xfrm>
            <a:off x="6553200" y="4855369"/>
            <a:ext cx="2133600" cy="128588"/>
          </a:xfrm>
        </p:spPr>
        <p:txBody>
          <a:bodyPr/>
          <a:lstStyle>
            <a:lvl1pPr>
              <a:defRPr/>
            </a:lvl1pPr>
          </a:lstStyle>
          <a:p>
            <a:pPr>
              <a:defRPr/>
            </a:pPr>
            <a:fld id="{18B73A64-FDB2-47E7-800A-3010EFD92008}" type="slidenum">
              <a:rPr lang="en-US">
                <a:solidFill>
                  <a:prstClr val="black"/>
                </a:solidFill>
              </a:rPr>
              <a:pPr>
                <a:defRPr/>
              </a:pPr>
              <a:t>‹#›</a:t>
            </a:fld>
            <a:endParaRPr lang="en-US">
              <a:solidFill>
                <a:prstClr val="black"/>
              </a:solidFill>
            </a:endParaRPr>
          </a:p>
        </p:txBody>
      </p:sp>
      <p:sp>
        <p:nvSpPr>
          <p:cNvPr id="9" name="Footer Placeholder 3">
            <a:extLst>
              <a:ext uri="{FF2B5EF4-FFF2-40B4-BE49-F238E27FC236}">
                <a16:creationId xmlns:a16="http://schemas.microsoft.com/office/drawing/2014/main" id="{978946DC-C8EA-48B9-9FE8-8F462024DB8D}"/>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3047181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131910" y="0"/>
            <a:ext cx="9012090" cy="5143500"/>
          </a:xfrm>
          <a:prstGeom prst="rect">
            <a:avLst/>
          </a:prstGeom>
          <a:gradFill flip="none" rotWithShape="1">
            <a:gsLst>
              <a:gs pos="18000">
                <a:schemeClr val="accent6">
                  <a:lumMod val="5000"/>
                  <a:lumOff val="95000"/>
                </a:schemeClr>
              </a:gs>
              <a:gs pos="87000">
                <a:srgbClr val="E1EFE9"/>
              </a:gs>
              <a:gs pos="73000">
                <a:srgbClr val="E1EFE9"/>
              </a:gs>
              <a:gs pos="100000">
                <a:srgbClr val="E1EF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1942416" y="239482"/>
            <a:ext cx="6589199" cy="560618"/>
          </a:xfrm>
        </p:spPr>
        <p:txBody>
          <a:bodyPr/>
          <a:lstStyle>
            <a:lvl1pPr>
              <a:defRPr b="1">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03717" y="1155142"/>
            <a:ext cx="7770324" cy="3382925"/>
          </a:xfrm>
        </p:spPr>
        <p:txBody>
          <a:bodyPr/>
          <a:lstStyle>
            <a:lvl1pPr>
              <a:defRPr>
                <a:solidFill>
                  <a:schemeClr val="tx1">
                    <a:lumMod val="95000"/>
                    <a:lumOff val="5000"/>
                  </a:schemeClr>
                </a:solidFill>
                <a:latin typeface="Calibri" panose="020F0502020204030204" pitchFamily="34" charset="0"/>
                <a:cs typeface="Calibri" panose="020F0502020204030204" pitchFamily="34" charset="0"/>
              </a:defRPr>
            </a:lvl1pPr>
            <a:lvl2pPr>
              <a:defRPr>
                <a:solidFill>
                  <a:schemeClr val="tx1">
                    <a:lumMod val="95000"/>
                    <a:lumOff val="5000"/>
                  </a:schemeClr>
                </a:solidFill>
                <a:latin typeface="Calibri" panose="020F0502020204030204" pitchFamily="34" charset="0"/>
                <a:cs typeface="Calibri" panose="020F0502020204030204" pitchFamily="34" charset="0"/>
              </a:defRPr>
            </a:lvl2pPr>
            <a:lvl3pPr>
              <a:defRPr>
                <a:solidFill>
                  <a:schemeClr val="tx1">
                    <a:lumMod val="95000"/>
                    <a:lumOff val="5000"/>
                  </a:schemeClr>
                </a:solidFill>
                <a:latin typeface="Calibri" panose="020F0502020204030204" pitchFamily="34" charset="0"/>
                <a:cs typeface="Calibri" panose="020F0502020204030204" pitchFamily="34" charset="0"/>
              </a:defRPr>
            </a:lvl3pPr>
            <a:lvl4pPr>
              <a:defRPr>
                <a:solidFill>
                  <a:schemeClr val="tx1">
                    <a:lumMod val="95000"/>
                    <a:lumOff val="5000"/>
                  </a:schemeClr>
                </a:solidFill>
                <a:latin typeface="Calibri" panose="020F0502020204030204" pitchFamily="34" charset="0"/>
                <a:cs typeface="Calibri" panose="020F0502020204030204" pitchFamily="34" charset="0"/>
              </a:defRPr>
            </a:lvl4pPr>
            <a:lvl5pPr>
              <a:defRPr>
                <a:solidFill>
                  <a:schemeClr val="tx1">
                    <a:lumMod val="95000"/>
                    <a:lumOff val="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10" name="Freeform 11"/>
          <p:cNvSpPr/>
          <p:nvPr userDrawn="1"/>
        </p:nvSpPr>
        <p:spPr bwMode="auto">
          <a:xfrm flipV="1">
            <a:off x="59" y="533396"/>
            <a:ext cx="1358356" cy="381004"/>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6">
              <a:lumMod val="75000"/>
            </a:schemeClr>
          </a:solidFill>
          <a:ln>
            <a:noFill/>
          </a:ln>
          <a:effectLst>
            <a:outerShdw blurRad="215900" dist="38100" dir="5100000" sx="104000" sy="104000" algn="tl" rotWithShape="0">
              <a:prstClr val="black">
                <a:alpha val="44000"/>
              </a:prstClr>
            </a:outerShdw>
          </a:effectLst>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descr="EPA-Transparent-background"/>
          <p:cNvPicPr>
            <a:picLocks noChangeAspect="1" noChangeArrowheads="1"/>
          </p:cNvPicPr>
          <p:nvPr userDrawn="1"/>
        </p:nvPicPr>
        <p:blipFill>
          <a:blip r:embed="rId2" cstate="print"/>
          <a:srcRect/>
          <a:stretch>
            <a:fillRect/>
          </a:stretch>
        </p:blipFill>
        <p:spPr bwMode="auto">
          <a:xfrm>
            <a:off x="298022" y="52256"/>
            <a:ext cx="505696" cy="374453"/>
          </a:xfrm>
          <a:prstGeom prst="rect">
            <a:avLst/>
          </a:prstGeom>
          <a:ln>
            <a:noFill/>
          </a:ln>
          <a:effectLst>
            <a:outerShdw blurRad="292100" dist="139700" dir="2700000" sx="95000" sy="95000" algn="tl" rotWithShape="0">
              <a:srgbClr val="333333">
                <a:alpha val="46000"/>
              </a:srgbClr>
            </a:outerShdw>
          </a:effectLst>
        </p:spPr>
      </p:pic>
      <p:sp>
        <p:nvSpPr>
          <p:cNvPr id="11" name="Footer Placeholder 3">
            <a:extLst>
              <a:ext uri="{FF2B5EF4-FFF2-40B4-BE49-F238E27FC236}">
                <a16:creationId xmlns:a16="http://schemas.microsoft.com/office/drawing/2014/main" id="{4F5E0B84-0C47-4F59-B0DE-556554B9B150}"/>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1521631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ontent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 name="Straight Connector 4"/>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956470"/>
            <a:ext cx="822960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B1125E26-2685-4EB9-BF3C-67019F20DFA1}" type="slidenum">
              <a:rPr lang="en-US" altLang="en-US"/>
              <a:pPr>
                <a:defRPr/>
              </a:pPr>
              <a:t>‹#›</a:t>
            </a:fld>
            <a:endParaRPr lang="en-US" altLang="en-US"/>
          </a:p>
        </p:txBody>
      </p:sp>
      <p:sp>
        <p:nvSpPr>
          <p:cNvPr id="11" name="Date Placeholder 3">
            <a:extLst>
              <a:ext uri="{FF2B5EF4-FFF2-40B4-BE49-F238E27FC236}">
                <a16:creationId xmlns:a16="http://schemas.microsoft.com/office/drawing/2014/main" id="{544173FB-66DC-4274-8CEA-1A455F18095D}"/>
              </a:ext>
            </a:extLst>
          </p:cNvPr>
          <p:cNvSpPr>
            <a:spLocks noGrp="1"/>
          </p:cNvSpPr>
          <p:nvPr>
            <p:ph type="dt" sz="half" idx="2"/>
          </p:nvPr>
        </p:nvSpPr>
        <p:spPr>
          <a:xfrm>
            <a:off x="457200" y="4793640"/>
            <a:ext cx="2133600"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9" name="Footer Placeholder 3">
            <a:extLst>
              <a:ext uri="{FF2B5EF4-FFF2-40B4-BE49-F238E27FC236}">
                <a16:creationId xmlns:a16="http://schemas.microsoft.com/office/drawing/2014/main" id="{E36EE20D-780A-47D8-A625-5C61EADA90CB}"/>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3444407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ontent Slide">
    <p:bg>
      <p:bgPr>
        <a:solidFill>
          <a:schemeClr val="accent2"/>
        </a:solidFill>
        <a:effectLst/>
      </p:bgPr>
    </p:bg>
    <p:spTree>
      <p:nvGrpSpPr>
        <p:cNvPr id="1" name=""/>
        <p:cNvGrpSpPr/>
        <p:nvPr/>
      </p:nvGrpSpPr>
      <p:grpSpPr>
        <a:xfrm>
          <a:off x="0" y="0"/>
          <a:ext cx="0" cy="0"/>
          <a:chOff x="0" y="0"/>
          <a:chExt cx="0" cy="0"/>
        </a:xfrm>
      </p:grpSpPr>
      <p:sp>
        <p:nvSpPr>
          <p:cNvPr id="4" name="Freeform 3"/>
          <p:cNvSpPr/>
          <p:nvPr userDrawn="1"/>
        </p:nvSpPr>
        <p:spPr bwMode="hidden">
          <a:xfrm>
            <a:off x="0" y="409575"/>
            <a:ext cx="9144000" cy="47339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cxnSp>
        <p:nvCxnSpPr>
          <p:cNvPr id="5" name="Straight Connector 4"/>
          <p:cNvCxnSpPr/>
          <p:nvPr userDrawn="1"/>
        </p:nvCxnSpPr>
        <p:spPr>
          <a:xfrm>
            <a:off x="457200" y="4827986"/>
            <a:ext cx="8229600" cy="1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57200" y="4869566"/>
            <a:ext cx="2130425" cy="92333"/>
          </a:xfrm>
          <a:prstGeom prst="rect">
            <a:avLst/>
          </a:prstGeom>
          <a:noFill/>
        </p:spPr>
        <p:txBody>
          <a:bodyPr lIns="0" tIns="0" rIns="0" bIns="0">
            <a:spAutoFit/>
          </a:bodyPr>
          <a:lstStyle/>
          <a:p>
            <a:pPr eaLnBrk="1" fontAlgn="auto" hangingPunct="1">
              <a:spcBef>
                <a:spcPts val="0"/>
              </a:spcBef>
              <a:spcAft>
                <a:spcPts val="0"/>
              </a:spcAft>
              <a:defRPr/>
            </a:pPr>
            <a:r>
              <a:rPr lang="en-US" sz="600" b="1" cap="all" dirty="0">
                <a:solidFill>
                  <a:prstClr val="black"/>
                </a:solidFill>
                <a:latin typeface="Arial"/>
                <a:ea typeface="ＭＳ Ｐゴシック" panose="020B0600070205080204" pitchFamily="34" charset="-128"/>
              </a:rPr>
              <a:t>SAE INTERNATIONAL</a:t>
            </a:r>
          </a:p>
        </p:txBody>
      </p:sp>
      <p:sp>
        <p:nvSpPr>
          <p:cNvPr id="3" name="Content Placeholder 2"/>
          <p:cNvSpPr>
            <a:spLocks noGrp="1"/>
          </p:cNvSpPr>
          <p:nvPr>
            <p:ph idx="1"/>
          </p:nvPr>
        </p:nvSpPr>
        <p:spPr>
          <a:xfrm>
            <a:off x="457200" y="911224"/>
            <a:ext cx="822960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8" name="Slide Number Placeholder 5"/>
          <p:cNvSpPr>
            <a:spLocks noGrp="1"/>
          </p:cNvSpPr>
          <p:nvPr>
            <p:ph type="sldNum" sz="quarter" idx="11"/>
          </p:nvPr>
        </p:nvSpPr>
        <p:spPr>
          <a:xfrm>
            <a:off x="6553200" y="4855369"/>
            <a:ext cx="2133600" cy="128588"/>
          </a:xfrm>
        </p:spPr>
        <p:txBody>
          <a:bodyPr/>
          <a:lstStyle>
            <a:lvl1pPr>
              <a:defRPr/>
            </a:lvl1pPr>
          </a:lstStyle>
          <a:p>
            <a:pPr>
              <a:defRPr/>
            </a:pPr>
            <a:fld id="{18B73A64-FDB2-47E7-800A-3010EFD92008}" type="slidenum">
              <a:rPr lang="en-US">
                <a:solidFill>
                  <a:prstClr val="black"/>
                </a:solidFill>
              </a:rPr>
              <a:pPr>
                <a:defRPr/>
              </a:pPr>
              <a:t>‹#›</a:t>
            </a:fld>
            <a:endParaRPr lang="en-US">
              <a:solidFill>
                <a:prstClr val="black"/>
              </a:solidFill>
            </a:endParaRPr>
          </a:p>
        </p:txBody>
      </p:sp>
      <p:sp>
        <p:nvSpPr>
          <p:cNvPr id="9" name="Footer Placeholder 3">
            <a:extLst>
              <a:ext uri="{FF2B5EF4-FFF2-40B4-BE49-F238E27FC236}">
                <a16:creationId xmlns:a16="http://schemas.microsoft.com/office/drawing/2014/main" id="{9732D656-A841-45F5-9299-B5E7F6F4D131}"/>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2619385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D650E1DB-50DC-4CEE-8469-967FC6C47A6F}" type="slidenum">
              <a:rPr lang="en-US"/>
              <a:pPr>
                <a:defRPr/>
              </a:pPr>
              <a:t>‹#›</a:t>
            </a:fld>
            <a:endParaRPr lang="en-US"/>
          </a:p>
        </p:txBody>
      </p:sp>
      <p:sp>
        <p:nvSpPr>
          <p:cNvPr id="4" name="Footer Placeholder 3">
            <a:extLst>
              <a:ext uri="{FF2B5EF4-FFF2-40B4-BE49-F238E27FC236}">
                <a16:creationId xmlns:a16="http://schemas.microsoft.com/office/drawing/2014/main" id="{ED054716-3A24-46E2-8D9D-7717FE7717BD}"/>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1863520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SAE Box">
    <p:bg>
      <p:bgPr>
        <a:solidFill>
          <a:schemeClr val="accent2"/>
        </a:solidFill>
        <a:effectLst/>
      </p:bgPr>
    </p:bg>
    <p:spTree>
      <p:nvGrpSpPr>
        <p:cNvPr id="1" name=""/>
        <p:cNvGrpSpPr/>
        <p:nvPr/>
      </p:nvGrpSpPr>
      <p:grpSpPr>
        <a:xfrm>
          <a:off x="0" y="0"/>
          <a:ext cx="0" cy="0"/>
          <a:chOff x="0" y="0"/>
          <a:chExt cx="0" cy="0"/>
        </a:xfrm>
      </p:grpSpPr>
      <p:pic>
        <p:nvPicPr>
          <p:cNvPr id="4" name="Picture 6" descr="int_sae_vrt_blk_rgb_pos.png"/>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864" y="4260851"/>
            <a:ext cx="9207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p:cNvGrpSpPr>
            <a:grpSpLocks/>
          </p:cNvGrpSpPr>
          <p:nvPr userDrawn="1"/>
        </p:nvGrpSpPr>
        <p:grpSpPr bwMode="auto">
          <a:xfrm>
            <a:off x="0" y="0"/>
            <a:ext cx="9144000" cy="5143500"/>
            <a:chOff x="0" y="0"/>
            <a:chExt cx="9144000" cy="6858000"/>
          </a:xfrm>
        </p:grpSpPr>
        <p:sp>
          <p:nvSpPr>
            <p:cNvPr id="6" name="Rectangle 5"/>
            <p:cNvSpPr/>
            <p:nvPr userDrawn="1"/>
          </p:nvSpPr>
          <p:spPr bwMode="hidden">
            <a:xfrm>
              <a:off x="0" y="0"/>
              <a:ext cx="45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p:cNvSpPr/>
            <p:nvPr userDrawn="1"/>
          </p:nvSpPr>
          <p:spPr bwMode="hidden">
            <a:xfrm>
              <a:off x="8686800" y="0"/>
              <a:ext cx="45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p:cNvSpPr/>
            <p:nvPr userDrawn="1"/>
          </p:nvSpPr>
          <p:spPr bwMode="hidden">
            <a:xfrm>
              <a:off x="0" y="5054600"/>
              <a:ext cx="9144000" cy="180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grpSp>
      <p:sp>
        <p:nvSpPr>
          <p:cNvPr id="2" name="Title 1"/>
          <p:cNvSpPr>
            <a:spLocks noGrp="1"/>
          </p:cNvSpPr>
          <p:nvPr>
            <p:ph type="title"/>
          </p:nvPr>
        </p:nvSpPr>
        <p:spPr>
          <a:xfrm>
            <a:off x="685800" y="314325"/>
            <a:ext cx="7735824" cy="1257301"/>
          </a:xfrm>
        </p:spPr>
        <p:txBody>
          <a:bodyPr anchor="b"/>
          <a:lstStyle>
            <a:lvl1pPr>
              <a:defRPr sz="2100" cap="all" baseline="0">
                <a:solidFill>
                  <a:schemeClr val="bg1"/>
                </a:solidFill>
              </a:defRPr>
            </a:lvl1pPr>
          </a:lstStyle>
          <a:p>
            <a:r>
              <a:rPr lang="en-US" dirty="0"/>
              <a:t>Click to edit Master title style</a:t>
            </a:r>
          </a:p>
        </p:txBody>
      </p:sp>
      <p:sp>
        <p:nvSpPr>
          <p:cNvPr id="14" name="Text Placeholder 13"/>
          <p:cNvSpPr>
            <a:spLocks noGrp="1"/>
          </p:cNvSpPr>
          <p:nvPr>
            <p:ph type="body" sz="quarter" idx="10"/>
          </p:nvPr>
        </p:nvSpPr>
        <p:spPr>
          <a:xfrm>
            <a:off x="685803" y="1628774"/>
            <a:ext cx="7731125" cy="1933575"/>
          </a:xfrm>
        </p:spPr>
        <p:txBody>
          <a:bodyPr/>
          <a:lstStyle>
            <a:lvl1pPr marL="0" indent="0">
              <a:buFont typeface="Arial" pitchFamily="34" charset="0"/>
              <a:buNone/>
              <a:defRPr sz="2100" b="0">
                <a:solidFill>
                  <a:srgbClr val="FFFFFF"/>
                </a:solidFill>
                <a:latin typeface="+mn-lt"/>
              </a:defRPr>
            </a:lvl1pPr>
            <a:lvl2pPr marL="0" indent="0">
              <a:buFont typeface="Arial" pitchFamily="34" charset="0"/>
              <a:buNone/>
              <a:defRPr sz="2100" b="0">
                <a:latin typeface="+mn-lt"/>
              </a:defRPr>
            </a:lvl2pPr>
            <a:lvl3pPr marL="0" indent="0">
              <a:buNone/>
              <a:defRPr sz="2100" b="0">
                <a:latin typeface="+mn-lt"/>
              </a:defRPr>
            </a:lvl3pPr>
            <a:lvl4pPr marL="0" indent="0">
              <a:buNone/>
              <a:defRPr sz="2100" b="0">
                <a:latin typeface="+mn-lt"/>
              </a:defRPr>
            </a:lvl4pPr>
            <a:lvl5pPr marL="0" indent="0">
              <a:buFont typeface="Arial" pitchFamily="34" charset="0"/>
              <a:buNone/>
              <a:defRPr sz="2100" b="0">
                <a:latin typeface="+mn-lt"/>
              </a:defRPr>
            </a:lvl5pPr>
            <a:lvl6pPr marL="0" indent="0">
              <a:spcBef>
                <a:spcPts val="0"/>
              </a:spcBef>
              <a:buNone/>
              <a:defRPr sz="2100"/>
            </a:lvl6pPr>
            <a:lvl7pPr marL="0" indent="0">
              <a:spcBef>
                <a:spcPts val="0"/>
              </a:spcBef>
              <a:buNone/>
              <a:defRPr sz="2100"/>
            </a:lvl7pPr>
            <a:lvl8pPr marL="0" indent="0">
              <a:spcBef>
                <a:spcPts val="0"/>
              </a:spcBef>
              <a:buNone/>
              <a:defRPr sz="2100"/>
            </a:lvl8pPr>
            <a:lvl9pPr marL="0" indent="0">
              <a:spcBef>
                <a:spcPts val="0"/>
              </a:spcBef>
              <a:buNone/>
              <a:defRPr sz="2100"/>
            </a:lvl9pPr>
          </a:lstStyle>
          <a:p>
            <a:pPr lvl="0"/>
            <a:r>
              <a:rPr lang="en-US" dirty="0"/>
              <a:t>Click to edit Master text styles</a:t>
            </a:r>
          </a:p>
        </p:txBody>
      </p:sp>
      <p:sp>
        <p:nvSpPr>
          <p:cNvPr id="10" name="Rectangle 9"/>
          <p:cNvSpPr/>
          <p:nvPr userDrawn="1"/>
        </p:nvSpPr>
        <p:spPr bwMode="hidden">
          <a:xfrm>
            <a:off x="0" y="1"/>
            <a:ext cx="9144000" cy="31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484218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with Image Backgro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58368"/>
            <a:ext cx="7620000" cy="548640"/>
          </a:xfrm>
        </p:spPr>
        <p:txBody>
          <a:bodyPr>
            <a:noAutofit/>
          </a:bodyPr>
          <a:lstStyle>
            <a:lvl1pPr>
              <a:defRPr sz="3700" b="1">
                <a:solidFill>
                  <a:srgbClr val="FFFFFF"/>
                </a:solidFill>
              </a:defRPr>
            </a:lvl1pPr>
          </a:lstStyle>
          <a:p>
            <a:r>
              <a:rPr lang="en-US" dirty="0"/>
              <a:t>Click to edit Master title style</a:t>
            </a:r>
          </a:p>
        </p:txBody>
      </p:sp>
      <p:sp>
        <p:nvSpPr>
          <p:cNvPr id="10" name="Text Placeholder 9"/>
          <p:cNvSpPr>
            <a:spLocks noGrp="1"/>
          </p:cNvSpPr>
          <p:nvPr>
            <p:ph type="body" sz="quarter" idx="13"/>
          </p:nvPr>
        </p:nvSpPr>
        <p:spPr>
          <a:xfrm>
            <a:off x="762000" y="1428750"/>
            <a:ext cx="7620000" cy="2834640"/>
          </a:xfrm>
        </p:spPr>
        <p:txBody>
          <a:bodyPr/>
          <a:lstStyle>
            <a:lvl1pPr marL="0" marR="0" indent="0" algn="l" defTabSz="914378" rtl="0" eaLnBrk="1" fontAlgn="auto" latinLnBrk="0" hangingPunct="1">
              <a:lnSpc>
                <a:spcPct val="100000"/>
              </a:lnSpc>
              <a:spcBef>
                <a:spcPts val="0"/>
              </a:spcBef>
              <a:spcAft>
                <a:spcPts val="400"/>
              </a:spcAft>
              <a:buClrTx/>
              <a:buSzTx/>
              <a:buFontTx/>
              <a:buNone/>
              <a:tabLst/>
              <a:defRPr b="0">
                <a:solidFill>
                  <a:srgbClr val="FFFFFF"/>
                </a:solidFill>
              </a:defRPr>
            </a:lvl1pPr>
            <a:lvl2pPr marL="173034" marR="0" indent="-173034" algn="l" defTabSz="914378" rtl="0" eaLnBrk="1" fontAlgn="auto" latinLnBrk="0" hangingPunct="1">
              <a:lnSpc>
                <a:spcPct val="100000"/>
              </a:lnSpc>
              <a:spcBef>
                <a:spcPts val="0"/>
              </a:spcBef>
              <a:spcAft>
                <a:spcPts val="400"/>
              </a:spcAft>
              <a:buClrTx/>
              <a:buSzTx/>
              <a:buFont typeface="Arial" pitchFamily="34" charset="0"/>
              <a:buChar char="•"/>
              <a:tabLst/>
              <a:defRPr b="0">
                <a:solidFill>
                  <a:srgbClr val="FFFFFF"/>
                </a:solidFill>
              </a:defRPr>
            </a:lvl2pPr>
            <a:lvl3pPr marL="460364" indent="-230183">
              <a:lnSpc>
                <a:spcPct val="100000"/>
              </a:lnSpc>
              <a:spcBef>
                <a:spcPts val="0"/>
              </a:spcBef>
              <a:buFont typeface="Arial" pitchFamily="34" charset="0"/>
              <a:buChar char="–"/>
              <a:defRPr b="0"/>
            </a:lvl3pPr>
            <a:lvl4pPr marL="798493" indent="-171446">
              <a:lnSpc>
                <a:spcPct val="100000"/>
              </a:lnSpc>
              <a:spcBef>
                <a:spcPts val="0"/>
              </a:spcBef>
              <a:buFont typeface="Arial" pitchFamily="34" charset="0"/>
              <a:buChar char="•"/>
              <a:defRPr sz="1200" b="0"/>
            </a:lvl4pPr>
            <a:lvl5pPr marL="798493" indent="-171446">
              <a:lnSpc>
                <a:spcPct val="100000"/>
              </a:lnSpc>
              <a:spcBef>
                <a:spcPts val="0"/>
              </a:spcBef>
              <a:buFont typeface="Arial" pitchFamily="34" charset="0"/>
              <a:buChar char="•"/>
              <a:defRPr sz="1200" b="0"/>
            </a:lvl5pPr>
            <a:lvl6pPr marL="798493" indent="-171446">
              <a:lnSpc>
                <a:spcPct val="100000"/>
              </a:lnSpc>
              <a:spcBef>
                <a:spcPts val="0"/>
              </a:spcBef>
              <a:buFont typeface="Arial" pitchFamily="34" charset="0"/>
              <a:buChar char="•"/>
              <a:defRPr sz="1200" b="0"/>
            </a:lvl6pPr>
            <a:lvl7pPr marL="798493" indent="-171446">
              <a:lnSpc>
                <a:spcPct val="100000"/>
              </a:lnSpc>
              <a:spcBef>
                <a:spcPts val="0"/>
              </a:spcBef>
              <a:buFont typeface="Arial" pitchFamily="34" charset="0"/>
              <a:buChar char="•"/>
              <a:defRPr sz="1200" b="0"/>
            </a:lvl7pPr>
            <a:lvl8pPr marL="798493" indent="-171446">
              <a:lnSpc>
                <a:spcPct val="100000"/>
              </a:lnSpc>
              <a:spcBef>
                <a:spcPts val="0"/>
              </a:spcBef>
              <a:buFont typeface="Arial" pitchFamily="34" charset="0"/>
              <a:buChar char="•"/>
              <a:defRPr sz="1200" b="0"/>
            </a:lvl8pPr>
            <a:lvl9pPr marL="798493" indent="-171446">
              <a:lnSpc>
                <a:spcPct val="100000"/>
              </a:lnSpc>
              <a:spcBef>
                <a:spcPts val="0"/>
              </a:spcBef>
              <a:buFont typeface="Arial" pitchFamily="34" charset="0"/>
              <a:buChar char="•"/>
              <a:defRPr sz="1200" b="0"/>
            </a:lvl9pPr>
          </a:lstStyle>
          <a:p>
            <a:pPr lvl="0"/>
            <a:r>
              <a:rPr lang="en-US" dirty="0"/>
              <a:t>Click to edit Master text styles</a:t>
            </a:r>
          </a:p>
          <a:p>
            <a:pPr lvl="1"/>
            <a:r>
              <a:rPr lang="en-US" dirty="0"/>
              <a:t>Second level</a:t>
            </a:r>
          </a:p>
        </p:txBody>
      </p:sp>
      <p:sp>
        <p:nvSpPr>
          <p:cNvPr id="8" name="Slide Number Placeholder 5"/>
          <p:cNvSpPr>
            <a:spLocks noGrp="1"/>
          </p:cNvSpPr>
          <p:nvPr>
            <p:ph type="sldNum" sz="quarter" idx="15"/>
          </p:nvPr>
        </p:nvSpPr>
        <p:spPr/>
        <p:txBody>
          <a:bodyPr/>
          <a:lstStyle>
            <a:lvl1pPr>
              <a:defRPr>
                <a:solidFill>
                  <a:schemeClr val="bg1"/>
                </a:solidFill>
              </a:defRPr>
            </a:lvl1pPr>
          </a:lstStyle>
          <a:p>
            <a:pPr>
              <a:defRPr/>
            </a:pPr>
            <a:fld id="{350D60DE-BC1C-4992-A7A0-B3593F29BCE1}" type="slidenum">
              <a:rPr lang="en-US" altLang="en-US"/>
              <a:pPr>
                <a:defRPr/>
              </a:pPr>
              <a:t>‹#›</a:t>
            </a:fld>
            <a:endParaRPr lang="en-US" altLang="en-US"/>
          </a:p>
        </p:txBody>
      </p:sp>
    </p:spTree>
    <p:extLst>
      <p:ext uri="{BB962C8B-B14F-4D97-AF65-F5344CB8AC3E}">
        <p14:creationId xmlns:p14="http://schemas.microsoft.com/office/powerpoint/2010/main" val="342812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with Color Backgro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58368"/>
            <a:ext cx="7620000" cy="548640"/>
          </a:xfrm>
        </p:spPr>
        <p:txBody>
          <a:bodyPr>
            <a:noAutofit/>
          </a:bodyPr>
          <a:lstStyle>
            <a:lvl1pPr>
              <a:defRPr sz="3700" b="1">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62000" y="1428750"/>
            <a:ext cx="7620000" cy="2834640"/>
          </a:xfrm>
        </p:spPr>
        <p:txBody>
          <a:bodyPr/>
          <a:lstStyle>
            <a:lvl1pPr marL="0" indent="0">
              <a:lnSpc>
                <a:spcPct val="100000"/>
              </a:lnSpc>
              <a:spcBef>
                <a:spcPts val="0"/>
              </a:spcBef>
              <a:buFontTx/>
              <a:buNone/>
              <a:defRPr b="0">
                <a:solidFill>
                  <a:schemeClr val="bg1"/>
                </a:solidFill>
              </a:defRPr>
            </a:lvl1pPr>
            <a:lvl2pPr marL="173034" indent="-173034">
              <a:lnSpc>
                <a:spcPct val="100000"/>
              </a:lnSpc>
              <a:spcBef>
                <a:spcPts val="0"/>
              </a:spcBef>
              <a:buFont typeface="Arial" pitchFamily="34" charset="0"/>
              <a:buChar char="•"/>
              <a:defRPr b="0">
                <a:solidFill>
                  <a:schemeClr val="bg1"/>
                </a:solidFill>
              </a:defRPr>
            </a:lvl2pPr>
            <a:lvl3pPr marL="460364" indent="-230183">
              <a:lnSpc>
                <a:spcPct val="100000"/>
              </a:lnSpc>
              <a:spcBef>
                <a:spcPts val="0"/>
              </a:spcBef>
              <a:buFont typeface="Arial" pitchFamily="34" charset="0"/>
              <a:buChar char="–"/>
              <a:defRPr b="0">
                <a:solidFill>
                  <a:schemeClr val="bg1"/>
                </a:solidFill>
              </a:defRPr>
            </a:lvl3pPr>
            <a:lvl4pPr marL="798493" indent="-171446">
              <a:lnSpc>
                <a:spcPct val="100000"/>
              </a:lnSpc>
              <a:spcBef>
                <a:spcPts val="0"/>
              </a:spcBef>
              <a:buFont typeface="Arial" pitchFamily="34" charset="0"/>
              <a:buChar char="•"/>
              <a:defRPr sz="1200" b="0">
                <a:solidFill>
                  <a:schemeClr val="bg1"/>
                </a:solidFill>
              </a:defRPr>
            </a:lvl4pPr>
            <a:lvl5pPr marL="798493" indent="-171446">
              <a:lnSpc>
                <a:spcPct val="100000"/>
              </a:lnSpc>
              <a:spcBef>
                <a:spcPts val="0"/>
              </a:spcBef>
              <a:buFont typeface="Arial" pitchFamily="34" charset="0"/>
              <a:buChar char="•"/>
              <a:defRPr sz="1200" b="0">
                <a:solidFill>
                  <a:schemeClr val="bg1"/>
                </a:solidFill>
              </a:defRPr>
            </a:lvl5pPr>
            <a:lvl6pPr marL="798493" indent="-171446">
              <a:lnSpc>
                <a:spcPct val="100000"/>
              </a:lnSpc>
              <a:spcBef>
                <a:spcPts val="0"/>
              </a:spcBef>
              <a:buFont typeface="Arial" pitchFamily="34" charset="0"/>
              <a:buChar char="•"/>
              <a:defRPr sz="1200" b="0">
                <a:solidFill>
                  <a:schemeClr val="bg1"/>
                </a:solidFill>
              </a:defRPr>
            </a:lvl6pPr>
            <a:lvl7pPr marL="798493" indent="-171446">
              <a:lnSpc>
                <a:spcPct val="100000"/>
              </a:lnSpc>
              <a:spcBef>
                <a:spcPts val="0"/>
              </a:spcBef>
              <a:buFont typeface="Arial" pitchFamily="34" charset="0"/>
              <a:buChar char="•"/>
              <a:defRPr sz="1200" b="0">
                <a:solidFill>
                  <a:schemeClr val="bg1"/>
                </a:solidFill>
              </a:defRPr>
            </a:lvl7pPr>
            <a:lvl8pPr marL="798493" indent="-171446">
              <a:lnSpc>
                <a:spcPct val="100000"/>
              </a:lnSpc>
              <a:spcBef>
                <a:spcPts val="0"/>
              </a:spcBef>
              <a:buFont typeface="Arial" pitchFamily="34" charset="0"/>
              <a:buChar char="•"/>
              <a:defRPr sz="1200" b="0">
                <a:solidFill>
                  <a:schemeClr val="bg1"/>
                </a:solidFill>
              </a:defRPr>
            </a:lvl8pPr>
            <a:lvl9pPr marL="798493" indent="-171446">
              <a:lnSpc>
                <a:spcPct val="100000"/>
              </a:lnSpc>
              <a:spcBef>
                <a:spcPts val="0"/>
              </a:spcBef>
              <a:buFont typeface="Arial" pitchFamily="34" charset="0"/>
              <a:buChar char="•"/>
              <a:defRPr sz="1200" b="0">
                <a:solidFill>
                  <a:schemeClr val="bg1"/>
                </a:solidFill>
              </a:defRPr>
            </a:lvl9pPr>
          </a:lstStyle>
          <a:p>
            <a:pPr lvl="0"/>
            <a:r>
              <a:rPr lang="en-US"/>
              <a:t>Click to edit Master text styles</a:t>
            </a:r>
          </a:p>
        </p:txBody>
      </p:sp>
      <p:sp>
        <p:nvSpPr>
          <p:cNvPr id="8" name="Slide Number Placeholder 5"/>
          <p:cNvSpPr>
            <a:spLocks noGrp="1"/>
          </p:cNvSpPr>
          <p:nvPr>
            <p:ph type="sldNum" sz="quarter" idx="15"/>
          </p:nvPr>
        </p:nvSpPr>
        <p:spPr/>
        <p:txBody>
          <a:bodyPr/>
          <a:lstStyle>
            <a:lvl1pPr>
              <a:defRPr>
                <a:solidFill>
                  <a:schemeClr val="bg1"/>
                </a:solidFill>
              </a:defRPr>
            </a:lvl1pPr>
          </a:lstStyle>
          <a:p>
            <a:pPr>
              <a:defRPr/>
            </a:pPr>
            <a:fld id="{D7BD96DF-911D-47F7-A420-7933A3E752B5}" type="slidenum">
              <a:rPr lang="en-US" altLang="en-US"/>
              <a:pPr>
                <a:defRPr/>
              </a:pPr>
              <a:t>‹#›</a:t>
            </a:fld>
            <a:endParaRPr lang="en-US" altLang="en-US"/>
          </a:p>
        </p:txBody>
      </p:sp>
    </p:spTree>
    <p:extLst>
      <p:ext uri="{BB962C8B-B14F-4D97-AF65-F5344CB8AC3E}">
        <p14:creationId xmlns:p14="http://schemas.microsoft.com/office/powerpoint/2010/main" val="4088477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with Color Backgro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58368"/>
            <a:ext cx="7620000" cy="548640"/>
          </a:xfrm>
        </p:spPr>
        <p:txBody>
          <a:bodyPr>
            <a:noAutofit/>
          </a:bodyPr>
          <a:lstStyle>
            <a:lvl1pPr>
              <a:defRPr sz="3700" b="1">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62000" y="1428750"/>
            <a:ext cx="7620000" cy="2834640"/>
          </a:xfrm>
        </p:spPr>
        <p:txBody>
          <a:bodyPr/>
          <a:lstStyle>
            <a:lvl1pPr marL="0" indent="0">
              <a:lnSpc>
                <a:spcPct val="100000"/>
              </a:lnSpc>
              <a:spcBef>
                <a:spcPts val="0"/>
              </a:spcBef>
              <a:buFontTx/>
              <a:buNone/>
              <a:defRPr b="0">
                <a:solidFill>
                  <a:schemeClr val="bg1"/>
                </a:solidFill>
              </a:defRPr>
            </a:lvl1pPr>
            <a:lvl2pPr marL="173034" indent="-173034">
              <a:lnSpc>
                <a:spcPct val="100000"/>
              </a:lnSpc>
              <a:spcBef>
                <a:spcPts val="0"/>
              </a:spcBef>
              <a:buFont typeface="Arial" pitchFamily="34" charset="0"/>
              <a:buChar char="•"/>
              <a:defRPr b="0">
                <a:solidFill>
                  <a:schemeClr val="bg1"/>
                </a:solidFill>
              </a:defRPr>
            </a:lvl2pPr>
            <a:lvl3pPr marL="460364" indent="-230183">
              <a:lnSpc>
                <a:spcPct val="100000"/>
              </a:lnSpc>
              <a:spcBef>
                <a:spcPts val="0"/>
              </a:spcBef>
              <a:buFont typeface="Arial" pitchFamily="34" charset="0"/>
              <a:buChar char="–"/>
              <a:defRPr b="0">
                <a:solidFill>
                  <a:schemeClr val="bg1"/>
                </a:solidFill>
              </a:defRPr>
            </a:lvl3pPr>
            <a:lvl4pPr marL="798493" indent="-171446">
              <a:lnSpc>
                <a:spcPct val="100000"/>
              </a:lnSpc>
              <a:spcBef>
                <a:spcPts val="0"/>
              </a:spcBef>
              <a:buFont typeface="Arial" pitchFamily="34" charset="0"/>
              <a:buChar char="•"/>
              <a:defRPr sz="1200" b="0">
                <a:solidFill>
                  <a:schemeClr val="bg1"/>
                </a:solidFill>
              </a:defRPr>
            </a:lvl4pPr>
            <a:lvl5pPr marL="798493" indent="-171446">
              <a:lnSpc>
                <a:spcPct val="100000"/>
              </a:lnSpc>
              <a:spcBef>
                <a:spcPts val="0"/>
              </a:spcBef>
              <a:buFont typeface="Arial" pitchFamily="34" charset="0"/>
              <a:buChar char="•"/>
              <a:defRPr sz="1200" b="0">
                <a:solidFill>
                  <a:schemeClr val="bg1"/>
                </a:solidFill>
              </a:defRPr>
            </a:lvl5pPr>
            <a:lvl6pPr marL="798493" indent="-171446">
              <a:lnSpc>
                <a:spcPct val="100000"/>
              </a:lnSpc>
              <a:spcBef>
                <a:spcPts val="0"/>
              </a:spcBef>
              <a:buFont typeface="Arial" pitchFamily="34" charset="0"/>
              <a:buChar char="•"/>
              <a:defRPr sz="1200" b="0">
                <a:solidFill>
                  <a:schemeClr val="bg1"/>
                </a:solidFill>
              </a:defRPr>
            </a:lvl6pPr>
            <a:lvl7pPr marL="798493" indent="-171446">
              <a:lnSpc>
                <a:spcPct val="100000"/>
              </a:lnSpc>
              <a:spcBef>
                <a:spcPts val="0"/>
              </a:spcBef>
              <a:buFont typeface="Arial" pitchFamily="34" charset="0"/>
              <a:buChar char="•"/>
              <a:defRPr sz="1200" b="0">
                <a:solidFill>
                  <a:schemeClr val="bg1"/>
                </a:solidFill>
              </a:defRPr>
            </a:lvl7pPr>
            <a:lvl8pPr marL="798493" indent="-171446">
              <a:lnSpc>
                <a:spcPct val="100000"/>
              </a:lnSpc>
              <a:spcBef>
                <a:spcPts val="0"/>
              </a:spcBef>
              <a:buFont typeface="Arial" pitchFamily="34" charset="0"/>
              <a:buChar char="•"/>
              <a:defRPr sz="1200" b="0">
                <a:solidFill>
                  <a:schemeClr val="bg1"/>
                </a:solidFill>
              </a:defRPr>
            </a:lvl8pPr>
            <a:lvl9pPr marL="798493" indent="-171446">
              <a:lnSpc>
                <a:spcPct val="100000"/>
              </a:lnSpc>
              <a:spcBef>
                <a:spcPts val="0"/>
              </a:spcBef>
              <a:buFont typeface="Arial" pitchFamily="34" charset="0"/>
              <a:buChar char="•"/>
              <a:defRPr sz="1200" b="0">
                <a:solidFill>
                  <a:schemeClr val="bg1"/>
                </a:solidFill>
              </a:defRPr>
            </a:lvl9pPr>
          </a:lstStyle>
          <a:p>
            <a:pPr lvl="0"/>
            <a:r>
              <a:rPr lang="en-US"/>
              <a:t>Click to edit Master text styles</a:t>
            </a:r>
          </a:p>
        </p:txBody>
      </p:sp>
      <p:sp>
        <p:nvSpPr>
          <p:cNvPr id="8" name="Slide Number Placeholder 5"/>
          <p:cNvSpPr>
            <a:spLocks noGrp="1"/>
          </p:cNvSpPr>
          <p:nvPr>
            <p:ph type="sldNum" sz="quarter" idx="15"/>
          </p:nvPr>
        </p:nvSpPr>
        <p:spPr/>
        <p:txBody>
          <a:bodyPr/>
          <a:lstStyle>
            <a:lvl1pPr>
              <a:defRPr>
                <a:solidFill>
                  <a:schemeClr val="bg1"/>
                </a:solidFill>
              </a:defRPr>
            </a:lvl1pPr>
          </a:lstStyle>
          <a:p>
            <a:pPr>
              <a:defRPr/>
            </a:pPr>
            <a:fld id="{D7BD96DF-911D-47F7-A420-7933A3E752B5}" type="slidenum">
              <a:rPr lang="en-US" altLang="en-US"/>
              <a:pPr>
                <a:defRPr/>
              </a:pPr>
              <a:t>‹#›</a:t>
            </a:fld>
            <a:endParaRPr lang="en-US" altLang="en-US"/>
          </a:p>
        </p:txBody>
      </p:sp>
    </p:spTree>
    <p:extLst>
      <p:ext uri="{BB962C8B-B14F-4D97-AF65-F5344CB8AC3E}">
        <p14:creationId xmlns:p14="http://schemas.microsoft.com/office/powerpoint/2010/main" val="4088477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 Color Background">
    <p:bg>
      <p:bgPr>
        <a:solidFill>
          <a:schemeClr val="accent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762000" y="657224"/>
            <a:ext cx="7620000" cy="3429000"/>
          </a:xfrm>
        </p:spPr>
        <p:txBody>
          <a:bodyPr>
            <a:noAutofit/>
          </a:bodyPr>
          <a:lstStyle>
            <a:lvl1pPr marL="0" indent="0">
              <a:lnSpc>
                <a:spcPct val="100000"/>
              </a:lnSpc>
              <a:spcBef>
                <a:spcPts val="0"/>
              </a:spcBef>
              <a:spcAft>
                <a:spcPts val="0"/>
              </a:spcAft>
              <a:buFontTx/>
              <a:buNone/>
              <a:defRPr sz="3700" b="1" cap="all" baseline="0">
                <a:solidFill>
                  <a:schemeClr val="bg1"/>
                </a:solidFill>
                <a:latin typeface="+mj-lt"/>
              </a:defRPr>
            </a:lvl1pPr>
            <a:lvl2pPr marL="0" indent="0">
              <a:lnSpc>
                <a:spcPct val="100000"/>
              </a:lnSpc>
              <a:spcBef>
                <a:spcPts val="0"/>
              </a:spcBef>
              <a:buFontTx/>
              <a:buNone/>
              <a:defRPr sz="3700" b="0">
                <a:solidFill>
                  <a:schemeClr val="bg1"/>
                </a:solidFill>
              </a:defRPr>
            </a:lvl2pPr>
            <a:lvl3pPr marL="0" indent="0">
              <a:lnSpc>
                <a:spcPct val="100000"/>
              </a:lnSpc>
              <a:spcBef>
                <a:spcPts val="0"/>
              </a:spcBef>
              <a:buFontTx/>
              <a:buNone/>
              <a:defRPr sz="3700" b="0">
                <a:solidFill>
                  <a:schemeClr val="bg1"/>
                </a:solidFill>
              </a:defRPr>
            </a:lvl3pPr>
            <a:lvl4pPr marL="0" indent="0">
              <a:lnSpc>
                <a:spcPct val="100000"/>
              </a:lnSpc>
              <a:spcBef>
                <a:spcPts val="0"/>
              </a:spcBef>
              <a:buFontTx/>
              <a:buNone/>
              <a:defRPr sz="3700" b="0">
                <a:solidFill>
                  <a:schemeClr val="bg1"/>
                </a:solidFill>
              </a:defRPr>
            </a:lvl4pPr>
            <a:lvl5pPr marL="0" indent="0">
              <a:lnSpc>
                <a:spcPct val="100000"/>
              </a:lnSpc>
              <a:spcBef>
                <a:spcPts val="0"/>
              </a:spcBef>
              <a:buFontTx/>
              <a:buNone/>
              <a:defRPr sz="3700" b="0">
                <a:solidFill>
                  <a:schemeClr val="bg1"/>
                </a:solidFill>
              </a:defRPr>
            </a:lvl5pPr>
            <a:lvl6pPr marL="0" indent="0">
              <a:lnSpc>
                <a:spcPct val="100000"/>
              </a:lnSpc>
              <a:spcBef>
                <a:spcPts val="0"/>
              </a:spcBef>
              <a:buFontTx/>
              <a:buNone/>
              <a:defRPr sz="3700" b="0">
                <a:solidFill>
                  <a:schemeClr val="bg1"/>
                </a:solidFill>
              </a:defRPr>
            </a:lvl6pPr>
            <a:lvl7pPr marL="0" indent="0">
              <a:lnSpc>
                <a:spcPct val="100000"/>
              </a:lnSpc>
              <a:spcBef>
                <a:spcPts val="0"/>
              </a:spcBef>
              <a:buFontTx/>
              <a:buNone/>
              <a:defRPr sz="3700" b="0">
                <a:solidFill>
                  <a:schemeClr val="bg1"/>
                </a:solidFill>
              </a:defRPr>
            </a:lvl7pPr>
            <a:lvl8pPr marL="0" indent="0">
              <a:lnSpc>
                <a:spcPct val="100000"/>
              </a:lnSpc>
              <a:spcBef>
                <a:spcPts val="0"/>
              </a:spcBef>
              <a:buFontTx/>
              <a:buNone/>
              <a:defRPr sz="3700" b="0">
                <a:solidFill>
                  <a:schemeClr val="bg1"/>
                </a:solidFill>
              </a:defRPr>
            </a:lvl8pPr>
            <a:lvl9pPr marL="0" indent="0">
              <a:lnSpc>
                <a:spcPct val="100000"/>
              </a:lnSpc>
              <a:spcBef>
                <a:spcPts val="0"/>
              </a:spcBef>
              <a:buFontTx/>
              <a:buNone/>
              <a:defRPr sz="3700" b="0">
                <a:solidFill>
                  <a:schemeClr val="bg1"/>
                </a:solidFill>
              </a:defRPr>
            </a:lvl9pPr>
          </a:lstStyle>
          <a:p>
            <a:pPr lvl="0"/>
            <a:r>
              <a:rPr lang="en-US"/>
              <a:t>Click to edit Master text styles</a:t>
            </a:r>
          </a:p>
          <a:p>
            <a:pPr lvl="1"/>
            <a:r>
              <a:rPr lang="en-US"/>
              <a:t>Second level</a:t>
            </a:r>
          </a:p>
        </p:txBody>
      </p:sp>
      <p:sp>
        <p:nvSpPr>
          <p:cNvPr id="7" name="Slide Number Placeholder 5"/>
          <p:cNvSpPr>
            <a:spLocks noGrp="1"/>
          </p:cNvSpPr>
          <p:nvPr>
            <p:ph type="sldNum" sz="quarter" idx="15"/>
          </p:nvPr>
        </p:nvSpPr>
        <p:spPr/>
        <p:txBody>
          <a:bodyPr/>
          <a:lstStyle>
            <a:lvl1pPr>
              <a:defRPr>
                <a:solidFill>
                  <a:schemeClr val="bg1"/>
                </a:solidFill>
              </a:defRPr>
            </a:lvl1pPr>
          </a:lstStyle>
          <a:p>
            <a:pPr>
              <a:defRPr/>
            </a:pPr>
            <a:fld id="{6FDE5A04-22F7-4DEA-9A4A-0EC16A601A66}" type="slidenum">
              <a:rPr lang="en-US" altLang="en-US"/>
              <a:pPr>
                <a:defRPr/>
              </a:pPr>
              <a:t>‹#›</a:t>
            </a:fld>
            <a:endParaRPr lang="en-US" altLang="en-US"/>
          </a:p>
        </p:txBody>
      </p:sp>
    </p:spTree>
    <p:extLst>
      <p:ext uri="{BB962C8B-B14F-4D97-AF65-F5344CB8AC3E}">
        <p14:creationId xmlns:p14="http://schemas.microsoft.com/office/powerpoint/2010/main" val="602322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p:nvPr>
        </p:nvSpPr>
        <p:spPr>
          <a:xfrm>
            <a:off x="457200" y="137160"/>
            <a:ext cx="7696200" cy="502920"/>
          </a:xfrm>
        </p:spPr>
        <p:txBody>
          <a:bodyPr/>
          <a:lstStyle>
            <a:lvl1pPr>
              <a:defRPr sz="180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dirty="0"/>
              <a:t>Click to edit Master title style</a:t>
            </a:r>
          </a:p>
        </p:txBody>
      </p:sp>
      <p:sp>
        <p:nvSpPr>
          <p:cNvPr id="9" name="Footer Placeholder 3"/>
          <p:cNvSpPr txBox="1">
            <a:spLocks/>
          </p:cNvSpPr>
          <p:nvPr userDrawn="1"/>
        </p:nvSpPr>
        <p:spPr>
          <a:xfrm>
            <a:off x="3475038"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eaLnBrk="1" hangingPunct="1">
              <a:defRPr/>
            </a:pPr>
            <a:endParaRPr lang="en-US" sz="800" b="1" dirty="0"/>
          </a:p>
        </p:txBody>
      </p:sp>
      <p:pic>
        <p:nvPicPr>
          <p:cNvPr id="11" name="Picture 17" descr="EPA-Transparent-background"/>
          <p:cNvPicPr>
            <a:picLocks noChangeAspect="1" noChangeArrowheads="1"/>
          </p:cNvPicPr>
          <p:nvPr userDrawn="1"/>
        </p:nvPicPr>
        <p:blipFill>
          <a:blip r:embed="rId2"/>
          <a:srcRect/>
          <a:stretch>
            <a:fillRect/>
          </a:stretch>
        </p:blipFill>
        <p:spPr bwMode="auto">
          <a:xfrm>
            <a:off x="8264810" y="137161"/>
            <a:ext cx="457200" cy="451593"/>
          </a:xfrm>
          <a:prstGeom prst="rect">
            <a:avLst/>
          </a:prstGeom>
          <a:ln>
            <a:noFill/>
          </a:ln>
          <a:effectLst>
            <a:outerShdw blurRad="292100" dist="139700" dir="2700000" algn="tl" rotWithShape="0">
              <a:srgbClr val="333333">
                <a:alpha val="65000"/>
              </a:srgbClr>
            </a:outerShdw>
          </a:effectLst>
        </p:spPr>
      </p:pic>
      <p:sp>
        <p:nvSpPr>
          <p:cNvPr id="13" name="Slide Number Placeholder 3">
            <a:extLst>
              <a:ext uri="{FF2B5EF4-FFF2-40B4-BE49-F238E27FC236}">
                <a16:creationId xmlns:a16="http://schemas.microsoft.com/office/drawing/2014/main" id="{E926E119-836C-4850-BAA1-057894C49DCB}"/>
              </a:ext>
            </a:extLst>
          </p:cNvPr>
          <p:cNvSpPr>
            <a:spLocks noGrp="1"/>
          </p:cNvSpPr>
          <p:nvPr>
            <p:ph type="sldNum" sz="quarter" idx="15"/>
          </p:nvPr>
        </p:nvSpPr>
        <p:spPr>
          <a:xfrm>
            <a:off x="6553200" y="4895056"/>
            <a:ext cx="2133600" cy="128588"/>
          </a:xfrm>
        </p:spPr>
        <p:txBody>
          <a:bodyPr/>
          <a:lstStyle>
            <a:lvl1pPr>
              <a:defRPr/>
            </a:lvl1pPr>
          </a:lstStyle>
          <a:p>
            <a:pPr>
              <a:defRPr/>
            </a:pPr>
            <a:fld id="{E66E83C2-B232-43D7-91B4-ADEDE4A4F45E}" type="slidenum">
              <a:rPr lang="en-US" altLang="en-US"/>
              <a:pPr>
                <a:defRPr/>
              </a:pPr>
              <a:t>‹#›</a:t>
            </a:fld>
            <a:endParaRPr lang="en-US" altLang="en-US"/>
          </a:p>
        </p:txBody>
      </p:sp>
      <p:cxnSp>
        <p:nvCxnSpPr>
          <p:cNvPr id="15" name="Straight Connector 14">
            <a:extLst>
              <a:ext uri="{FF2B5EF4-FFF2-40B4-BE49-F238E27FC236}">
                <a16:creationId xmlns:a16="http://schemas.microsoft.com/office/drawing/2014/main" id="{0A75695C-77E8-4FD7-9932-8B6B961202D5}"/>
              </a:ext>
            </a:extLst>
          </p:cNvPr>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A0255CFA-1BF1-4835-9DBB-79B57E59AE52}"/>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887710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One-third Slide">
    <p:bg>
      <p:bgPr>
        <a:solidFill>
          <a:schemeClr val="accent2"/>
        </a:solidFill>
        <a:effectLst/>
      </p:bgPr>
    </p:bg>
    <p:spTree>
      <p:nvGrpSpPr>
        <p:cNvPr id="1" name=""/>
        <p:cNvGrpSpPr/>
        <p:nvPr/>
      </p:nvGrpSpPr>
      <p:grpSpPr>
        <a:xfrm>
          <a:off x="0" y="0"/>
          <a:ext cx="0" cy="0"/>
          <a:chOff x="0" y="0"/>
          <a:chExt cx="0" cy="0"/>
        </a:xfrm>
      </p:grpSpPr>
      <p:sp>
        <p:nvSpPr>
          <p:cNvPr id="12" name="Rectangle 1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911224"/>
            <a:ext cx="265176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246120" y="911224"/>
            <a:ext cx="544068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5"/>
          </p:nvPr>
        </p:nvSpPr>
        <p:spPr/>
        <p:txBody>
          <a:bodyPr/>
          <a:lstStyle>
            <a:lvl1pPr>
              <a:defRPr/>
            </a:lvl1pPr>
          </a:lstStyle>
          <a:p>
            <a:pPr>
              <a:defRPr/>
            </a:pPr>
            <a:fld id="{271AF728-EF0A-408A-99C2-76F360C1F5B2}" type="slidenum">
              <a:rPr lang="en-US" altLang="en-US"/>
              <a:pPr>
                <a:defRPr/>
              </a:pPr>
              <a:t>‹#›</a:t>
            </a:fld>
            <a:endParaRPr lang="en-US" altLang="en-US"/>
          </a:p>
        </p:txBody>
      </p:sp>
      <p:sp>
        <p:nvSpPr>
          <p:cNvPr id="14" name="Footer Placeholder 3">
            <a:extLst>
              <a:ext uri="{FF2B5EF4-FFF2-40B4-BE49-F238E27FC236}">
                <a16:creationId xmlns:a16="http://schemas.microsoft.com/office/drawing/2014/main" id="{11B73301-E6DF-49DB-87C1-B3E7C465A89C}"/>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4154187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Two Columns Slide">
    <p:bg>
      <p:bgPr>
        <a:solidFill>
          <a:schemeClr val="accent2"/>
        </a:solidFill>
        <a:effectLst/>
      </p:bgPr>
    </p:bg>
    <p:spTree>
      <p:nvGrpSpPr>
        <p:cNvPr id="1" name=""/>
        <p:cNvGrpSpPr/>
        <p:nvPr/>
      </p:nvGrpSpPr>
      <p:grpSpPr>
        <a:xfrm>
          <a:off x="0" y="0"/>
          <a:ext cx="0" cy="0"/>
          <a:chOff x="0" y="0"/>
          <a:chExt cx="0" cy="0"/>
        </a:xfrm>
      </p:grpSpPr>
      <p:sp>
        <p:nvSpPr>
          <p:cNvPr id="12" name="Rectangle 1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911224"/>
            <a:ext cx="4050792"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636008" y="911224"/>
            <a:ext cx="4050792"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5"/>
          </p:nvPr>
        </p:nvSpPr>
        <p:spPr/>
        <p:txBody>
          <a:bodyPr/>
          <a:lstStyle>
            <a:lvl1pPr>
              <a:defRPr/>
            </a:lvl1pPr>
          </a:lstStyle>
          <a:p>
            <a:pPr>
              <a:defRPr/>
            </a:pPr>
            <a:fld id="{63891691-B56E-49FC-8628-C4A3451CD361}" type="slidenum">
              <a:rPr lang="en-US" altLang="en-US"/>
              <a:pPr>
                <a:defRPr/>
              </a:pPr>
              <a:t>‹#›</a:t>
            </a:fld>
            <a:endParaRPr lang="en-US" altLang="en-US"/>
          </a:p>
        </p:txBody>
      </p:sp>
      <p:sp>
        <p:nvSpPr>
          <p:cNvPr id="14" name="Footer Placeholder 3">
            <a:extLst>
              <a:ext uri="{FF2B5EF4-FFF2-40B4-BE49-F238E27FC236}">
                <a16:creationId xmlns:a16="http://schemas.microsoft.com/office/drawing/2014/main" id="{4E2DD04B-E53A-458E-B0E7-7D39EFDCD581}"/>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1933113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Two-thirds Slide">
    <p:bg>
      <p:bgPr>
        <a:solidFill>
          <a:schemeClr val="accent2"/>
        </a:solidFill>
        <a:effectLst/>
      </p:bgPr>
    </p:bg>
    <p:spTree>
      <p:nvGrpSpPr>
        <p:cNvPr id="1" name=""/>
        <p:cNvGrpSpPr/>
        <p:nvPr/>
      </p:nvGrpSpPr>
      <p:grpSpPr>
        <a:xfrm>
          <a:off x="0" y="0"/>
          <a:ext cx="0" cy="0"/>
          <a:chOff x="0" y="0"/>
          <a:chExt cx="0" cy="0"/>
        </a:xfrm>
      </p:grpSpPr>
      <p:sp>
        <p:nvSpPr>
          <p:cNvPr id="12" name="Rectangle 1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911224"/>
            <a:ext cx="544068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6035040" y="911224"/>
            <a:ext cx="265176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5"/>
          </p:nvPr>
        </p:nvSpPr>
        <p:spPr/>
        <p:txBody>
          <a:bodyPr/>
          <a:lstStyle>
            <a:lvl1pPr>
              <a:defRPr/>
            </a:lvl1pPr>
          </a:lstStyle>
          <a:p>
            <a:pPr>
              <a:defRPr/>
            </a:pPr>
            <a:fld id="{E66E83C2-B232-43D7-91B4-ADEDE4A4F45E}" type="slidenum">
              <a:rPr lang="en-US" altLang="en-US"/>
              <a:pPr>
                <a:defRPr/>
              </a:pPr>
              <a:t>‹#›</a:t>
            </a:fld>
            <a:endParaRPr lang="en-US" altLang="en-US"/>
          </a:p>
        </p:txBody>
      </p:sp>
      <p:sp>
        <p:nvSpPr>
          <p:cNvPr id="14" name="Footer Placeholder 3">
            <a:extLst>
              <a:ext uri="{FF2B5EF4-FFF2-40B4-BE49-F238E27FC236}">
                <a16:creationId xmlns:a16="http://schemas.microsoft.com/office/drawing/2014/main" id="{08E627FB-9801-40DC-BA73-C9BF93DC8163}"/>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136447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Bottom Two Columns Slide">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911227"/>
            <a:ext cx="8229600" cy="1255903"/>
          </a:xfrm>
        </p:spPr>
        <p:txBody>
          <a:bodyPr/>
          <a:lstStyle>
            <a:lvl1pPr>
              <a:defRPr/>
            </a:lvl1pPr>
          </a:lstStyle>
          <a:p>
            <a:pPr lvl="0"/>
            <a:r>
              <a:rPr lang="en-US"/>
              <a:t>Click to edit Master text styles</a:t>
            </a:r>
          </a:p>
          <a:p>
            <a:pPr lvl="1"/>
            <a:r>
              <a:rPr lang="en-US"/>
              <a:t>Second level</a:t>
            </a:r>
          </a:p>
          <a:p>
            <a:pPr lvl="2"/>
            <a:r>
              <a:rPr lang="en-US"/>
              <a:t>Third level</a:t>
            </a:r>
          </a:p>
        </p:txBody>
      </p:sp>
      <p:sp>
        <p:nvSpPr>
          <p:cNvPr id="14" name="Content Placeholder 13"/>
          <p:cNvSpPr>
            <a:spLocks noGrp="1"/>
          </p:cNvSpPr>
          <p:nvPr>
            <p:ph sz="quarter" idx="13"/>
          </p:nvPr>
        </p:nvSpPr>
        <p:spPr>
          <a:xfrm>
            <a:off x="457200" y="2286000"/>
            <a:ext cx="4050792" cy="22860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6"/>
          <p:cNvSpPr>
            <a:spLocks noGrp="1"/>
          </p:cNvSpPr>
          <p:nvPr>
            <p:ph sz="quarter" idx="14"/>
          </p:nvPr>
        </p:nvSpPr>
        <p:spPr>
          <a:xfrm>
            <a:off x="4636008" y="2286000"/>
            <a:ext cx="4050792" cy="22860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6"/>
          </p:nvPr>
        </p:nvSpPr>
        <p:spPr/>
        <p:txBody>
          <a:bodyPr/>
          <a:lstStyle>
            <a:lvl1pPr>
              <a:defRPr/>
            </a:lvl1pPr>
          </a:lstStyle>
          <a:p>
            <a:pPr>
              <a:defRPr/>
            </a:pPr>
            <a:fld id="{BB22E78C-67F3-4EEF-A5C7-209EFDA91B03}" type="slidenum">
              <a:rPr lang="en-US" altLang="en-US"/>
              <a:pPr>
                <a:defRPr/>
              </a:pPr>
              <a:t>‹#›</a:t>
            </a:fld>
            <a:endParaRPr lang="en-US" altLang="en-US"/>
          </a:p>
        </p:txBody>
      </p:sp>
      <p:sp>
        <p:nvSpPr>
          <p:cNvPr id="13" name="Footer Placeholder 3">
            <a:extLst>
              <a:ext uri="{FF2B5EF4-FFF2-40B4-BE49-F238E27FC236}">
                <a16:creationId xmlns:a16="http://schemas.microsoft.com/office/drawing/2014/main" id="{250897D3-0124-4ED7-ABAA-6D89AEE1814A}"/>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287390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x Columns with Captions Slide">
    <p:bg>
      <p:bgPr>
        <a:solidFill>
          <a:schemeClr val="accent2"/>
        </a:solidFill>
        <a:effectLst/>
      </p:bgPr>
    </p:bg>
    <p:spTree>
      <p:nvGrpSpPr>
        <p:cNvPr id="1" name=""/>
        <p:cNvGrpSpPr/>
        <p:nvPr/>
      </p:nvGrpSpPr>
      <p:grpSpPr>
        <a:xfrm>
          <a:off x="0" y="0"/>
          <a:ext cx="0" cy="0"/>
          <a:chOff x="0" y="0"/>
          <a:chExt cx="0" cy="0"/>
        </a:xfrm>
      </p:grpSpPr>
      <p:sp>
        <p:nvSpPr>
          <p:cNvPr id="28" name="Rectangle 27"/>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17" name="Content Placeholder 16"/>
          <p:cNvSpPr>
            <a:spLocks noGrp="1"/>
          </p:cNvSpPr>
          <p:nvPr>
            <p:ph sz="quarter" idx="13"/>
          </p:nvPr>
        </p:nvSpPr>
        <p:spPr>
          <a:xfrm>
            <a:off x="457200" y="914400"/>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8"/>
          <p:cNvSpPr>
            <a:spLocks noGrp="1"/>
          </p:cNvSpPr>
          <p:nvPr>
            <p:ph sz="quarter" idx="14"/>
          </p:nvPr>
        </p:nvSpPr>
        <p:spPr>
          <a:xfrm>
            <a:off x="3246120" y="914400"/>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0"/>
          <p:cNvSpPr>
            <a:spLocks noGrp="1"/>
          </p:cNvSpPr>
          <p:nvPr>
            <p:ph sz="quarter" idx="15"/>
          </p:nvPr>
        </p:nvSpPr>
        <p:spPr>
          <a:xfrm>
            <a:off x="6035040" y="914400"/>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6"/>
          </p:nvPr>
        </p:nvSpPr>
        <p:spPr>
          <a:xfrm>
            <a:off x="45720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16" name="Text Placeholder 13"/>
          <p:cNvSpPr>
            <a:spLocks noGrp="1"/>
          </p:cNvSpPr>
          <p:nvPr>
            <p:ph type="body" sz="quarter" idx="17"/>
          </p:nvPr>
        </p:nvSpPr>
        <p:spPr>
          <a:xfrm>
            <a:off x="324612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18" name="Text Placeholder 13"/>
          <p:cNvSpPr>
            <a:spLocks noGrp="1"/>
          </p:cNvSpPr>
          <p:nvPr>
            <p:ph type="body" sz="quarter" idx="18"/>
          </p:nvPr>
        </p:nvSpPr>
        <p:spPr>
          <a:xfrm>
            <a:off x="603504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20" name="Content Placeholder 16"/>
          <p:cNvSpPr>
            <a:spLocks noGrp="1"/>
          </p:cNvSpPr>
          <p:nvPr>
            <p:ph sz="quarter" idx="19"/>
          </p:nvPr>
        </p:nvSpPr>
        <p:spPr>
          <a:xfrm>
            <a:off x="457200" y="2854139"/>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18"/>
          <p:cNvSpPr>
            <a:spLocks noGrp="1"/>
          </p:cNvSpPr>
          <p:nvPr>
            <p:ph sz="quarter" idx="20"/>
          </p:nvPr>
        </p:nvSpPr>
        <p:spPr>
          <a:xfrm>
            <a:off x="3246120" y="2854139"/>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0"/>
          <p:cNvSpPr>
            <a:spLocks noGrp="1"/>
          </p:cNvSpPr>
          <p:nvPr>
            <p:ph sz="quarter" idx="21"/>
          </p:nvPr>
        </p:nvSpPr>
        <p:spPr>
          <a:xfrm>
            <a:off x="6035040" y="2854139"/>
            <a:ext cx="2651760" cy="128016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3"/>
          <p:cNvSpPr>
            <a:spLocks noGrp="1"/>
          </p:cNvSpPr>
          <p:nvPr>
            <p:ph type="body" sz="quarter" idx="22"/>
          </p:nvPr>
        </p:nvSpPr>
        <p:spPr>
          <a:xfrm>
            <a:off x="45720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25" name="Text Placeholder 13"/>
          <p:cNvSpPr>
            <a:spLocks noGrp="1"/>
          </p:cNvSpPr>
          <p:nvPr>
            <p:ph type="body" sz="quarter" idx="23"/>
          </p:nvPr>
        </p:nvSpPr>
        <p:spPr>
          <a:xfrm>
            <a:off x="324612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26" name="Text Placeholder 13"/>
          <p:cNvSpPr>
            <a:spLocks noGrp="1"/>
          </p:cNvSpPr>
          <p:nvPr>
            <p:ph type="body" sz="quarter" idx="24"/>
          </p:nvPr>
        </p:nvSpPr>
        <p:spPr>
          <a:xfrm>
            <a:off x="603504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a:t>Click to edit Master text styles</a:t>
            </a:r>
          </a:p>
        </p:txBody>
      </p:sp>
      <p:sp>
        <p:nvSpPr>
          <p:cNvPr id="30" name="Slide Number Placeholder 5"/>
          <p:cNvSpPr>
            <a:spLocks noGrp="1"/>
          </p:cNvSpPr>
          <p:nvPr>
            <p:ph type="sldNum" sz="quarter" idx="26"/>
          </p:nvPr>
        </p:nvSpPr>
        <p:spPr/>
        <p:txBody>
          <a:bodyPr/>
          <a:lstStyle>
            <a:lvl1pPr>
              <a:defRPr/>
            </a:lvl1pPr>
          </a:lstStyle>
          <a:p>
            <a:pPr>
              <a:defRPr/>
            </a:pPr>
            <a:fld id="{7C739B36-0907-42A6-B73C-58A2296EA796}" type="slidenum">
              <a:rPr lang="en-US" altLang="en-US"/>
              <a:pPr>
                <a:defRPr/>
              </a:pPr>
              <a:t>‹#›</a:t>
            </a:fld>
            <a:endParaRPr lang="en-US" altLang="en-US"/>
          </a:p>
        </p:txBody>
      </p:sp>
      <p:sp>
        <p:nvSpPr>
          <p:cNvPr id="32" name="Footer Placeholder 3">
            <a:extLst>
              <a:ext uri="{FF2B5EF4-FFF2-40B4-BE49-F238E27FC236}">
                <a16:creationId xmlns:a16="http://schemas.microsoft.com/office/drawing/2014/main" id="{3C0380E2-93B5-41FC-AC59-88B5CCD51968}"/>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602742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40"/>
            <a:ext cx="3703320" cy="552212"/>
          </a:xfrm>
        </p:spPr>
        <p:txBody>
          <a:bodyPr lIns="91440" rIns="91440" anchor="ctr">
            <a:normAutofit/>
          </a:bodyPr>
          <a:lstStyle>
            <a:lvl1pPr marL="0" indent="0">
              <a:buNone/>
              <a:defRPr sz="1500" b="0" cap="all"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40"/>
            <a:ext cx="3703320" cy="552212"/>
          </a:xfrm>
        </p:spPr>
        <p:txBody>
          <a:bodyPr lIns="91440" rIns="91440" anchor="ctr">
            <a:normAutofit/>
          </a:bodyPr>
          <a:lstStyle>
            <a:lvl1pPr marL="0" indent="0">
              <a:buNone/>
              <a:defRPr sz="1500" b="0" cap="all"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325" y="4845051"/>
            <a:ext cx="1854200" cy="273050"/>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13663AE4-35F6-499B-9F87-C4CA02561236}" type="slidenum">
              <a:rPr lang="en-US"/>
              <a:pPr>
                <a:defRPr/>
              </a:pPr>
              <a:t>‹#›</a:t>
            </a:fld>
            <a:endParaRPr lang="en-US"/>
          </a:p>
        </p:txBody>
      </p:sp>
      <p:sp>
        <p:nvSpPr>
          <p:cNvPr id="11" name="Footer Placeholder 3">
            <a:extLst>
              <a:ext uri="{FF2B5EF4-FFF2-40B4-BE49-F238E27FC236}">
                <a16:creationId xmlns:a16="http://schemas.microsoft.com/office/drawing/2014/main" id="{E8CA7589-A832-4FF8-839A-7AEEFA793EFB}"/>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1786504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325" y="4845051"/>
            <a:ext cx="1854200" cy="2730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761BD56-C87A-4A7F-A7A9-62144489695E}" type="slidenum">
              <a:rPr lang="en-US"/>
              <a:pPr>
                <a:defRPr/>
              </a:pPr>
              <a:t>‹#›</a:t>
            </a:fld>
            <a:endParaRPr lang="en-US"/>
          </a:p>
        </p:txBody>
      </p:sp>
      <p:sp>
        <p:nvSpPr>
          <p:cNvPr id="9" name="Footer Placeholder 3">
            <a:extLst>
              <a:ext uri="{FF2B5EF4-FFF2-40B4-BE49-F238E27FC236}">
                <a16:creationId xmlns:a16="http://schemas.microsoft.com/office/drawing/2014/main" id="{6B9435DE-8825-45BE-AB30-D9E06831A947}"/>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183753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AE Box">
    <p:bg>
      <p:bgPr>
        <a:solidFill>
          <a:schemeClr val="accent2"/>
        </a:solidFill>
        <a:effectLst/>
      </p:bgPr>
    </p:bg>
    <p:spTree>
      <p:nvGrpSpPr>
        <p:cNvPr id="1" name=""/>
        <p:cNvGrpSpPr/>
        <p:nvPr/>
      </p:nvGrpSpPr>
      <p:grpSpPr>
        <a:xfrm>
          <a:off x="0" y="0"/>
          <a:ext cx="0" cy="0"/>
          <a:chOff x="0" y="0"/>
          <a:chExt cx="0" cy="0"/>
        </a:xfrm>
      </p:grpSpPr>
      <p:pic>
        <p:nvPicPr>
          <p:cNvPr id="4" name="Picture 6" descr="int_sae_vrt_blk_rgb_pos.png"/>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863" y="4260850"/>
            <a:ext cx="9207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p:cNvGrpSpPr>
            <a:grpSpLocks/>
          </p:cNvGrpSpPr>
          <p:nvPr userDrawn="1"/>
        </p:nvGrpSpPr>
        <p:grpSpPr bwMode="auto">
          <a:xfrm>
            <a:off x="0" y="0"/>
            <a:ext cx="9144000" cy="5143500"/>
            <a:chOff x="0" y="0"/>
            <a:chExt cx="9144000" cy="6858000"/>
          </a:xfrm>
        </p:grpSpPr>
        <p:sp>
          <p:nvSpPr>
            <p:cNvPr id="6" name="Rectangle 5"/>
            <p:cNvSpPr/>
            <p:nvPr userDrawn="1"/>
          </p:nvSpPr>
          <p:spPr bwMode="hidden">
            <a:xfrm>
              <a:off x="0" y="0"/>
              <a:ext cx="45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userDrawn="1"/>
          </p:nvSpPr>
          <p:spPr bwMode="hidden">
            <a:xfrm>
              <a:off x="8686800" y="0"/>
              <a:ext cx="45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userDrawn="1"/>
          </p:nvSpPr>
          <p:spPr bwMode="hidden">
            <a:xfrm>
              <a:off x="0" y="5054600"/>
              <a:ext cx="9144000" cy="180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 name="Title 1"/>
          <p:cNvSpPr>
            <a:spLocks noGrp="1"/>
          </p:cNvSpPr>
          <p:nvPr>
            <p:ph type="title"/>
          </p:nvPr>
        </p:nvSpPr>
        <p:spPr>
          <a:xfrm>
            <a:off x="685800" y="314324"/>
            <a:ext cx="7735824" cy="1257301"/>
          </a:xfrm>
        </p:spPr>
        <p:txBody>
          <a:bodyPr anchor="b"/>
          <a:lstStyle>
            <a:lvl1pPr>
              <a:defRPr sz="2100" cap="all" baseline="0">
                <a:solidFill>
                  <a:schemeClr val="bg1"/>
                </a:solidFill>
              </a:defRPr>
            </a:lvl1pPr>
          </a:lstStyle>
          <a:p>
            <a:r>
              <a:rPr lang="en-US" dirty="0"/>
              <a:t>Click to edit Master title style</a:t>
            </a:r>
          </a:p>
        </p:txBody>
      </p:sp>
      <p:sp>
        <p:nvSpPr>
          <p:cNvPr id="14" name="Text Placeholder 13"/>
          <p:cNvSpPr>
            <a:spLocks noGrp="1"/>
          </p:cNvSpPr>
          <p:nvPr>
            <p:ph type="body" sz="quarter" idx="10"/>
          </p:nvPr>
        </p:nvSpPr>
        <p:spPr>
          <a:xfrm>
            <a:off x="685802" y="1628774"/>
            <a:ext cx="7731125" cy="1933575"/>
          </a:xfrm>
        </p:spPr>
        <p:txBody>
          <a:bodyPr/>
          <a:lstStyle>
            <a:lvl1pPr marL="0" indent="0">
              <a:buFont typeface="Arial" pitchFamily="34" charset="0"/>
              <a:buNone/>
              <a:defRPr sz="2100" b="0">
                <a:solidFill>
                  <a:srgbClr val="FFFFFF"/>
                </a:solidFill>
                <a:latin typeface="+mn-lt"/>
              </a:defRPr>
            </a:lvl1pPr>
            <a:lvl2pPr marL="0" indent="0">
              <a:buFont typeface="Arial" pitchFamily="34" charset="0"/>
              <a:buNone/>
              <a:defRPr sz="2100" b="0">
                <a:latin typeface="+mn-lt"/>
              </a:defRPr>
            </a:lvl2pPr>
            <a:lvl3pPr marL="0" indent="0">
              <a:buNone/>
              <a:defRPr sz="2100" b="0">
                <a:latin typeface="+mn-lt"/>
              </a:defRPr>
            </a:lvl3pPr>
            <a:lvl4pPr marL="0" indent="0">
              <a:buNone/>
              <a:defRPr sz="2100" b="0">
                <a:latin typeface="+mn-lt"/>
              </a:defRPr>
            </a:lvl4pPr>
            <a:lvl5pPr marL="0" indent="0">
              <a:buFont typeface="Arial" pitchFamily="34" charset="0"/>
              <a:buNone/>
              <a:defRPr sz="2100" b="0">
                <a:latin typeface="+mn-lt"/>
              </a:defRPr>
            </a:lvl5pPr>
            <a:lvl6pPr marL="0" indent="0">
              <a:spcBef>
                <a:spcPts val="0"/>
              </a:spcBef>
              <a:buNone/>
              <a:defRPr sz="2100"/>
            </a:lvl6pPr>
            <a:lvl7pPr marL="0" indent="0">
              <a:spcBef>
                <a:spcPts val="0"/>
              </a:spcBef>
              <a:buNone/>
              <a:defRPr sz="2100"/>
            </a:lvl7pPr>
            <a:lvl8pPr marL="0" indent="0">
              <a:spcBef>
                <a:spcPts val="0"/>
              </a:spcBef>
              <a:buNone/>
              <a:defRPr sz="2100"/>
            </a:lvl8pPr>
            <a:lvl9pPr marL="0" indent="0">
              <a:spcBef>
                <a:spcPts val="0"/>
              </a:spcBef>
              <a:buNone/>
              <a:defRPr sz="2100"/>
            </a:lvl9pPr>
          </a:lstStyle>
          <a:p>
            <a:pPr lvl="0"/>
            <a:r>
              <a:rPr lang="en-US" dirty="0"/>
              <a:t>Click to edit Master text styles</a:t>
            </a:r>
          </a:p>
        </p:txBody>
      </p:sp>
      <p:sp>
        <p:nvSpPr>
          <p:cNvPr id="10" name="Rectangle 9"/>
          <p:cNvSpPr/>
          <p:nvPr userDrawn="1"/>
        </p:nvSpPr>
        <p:spPr bwMode="hidden">
          <a:xfrm>
            <a:off x="0" y="0"/>
            <a:ext cx="9144000" cy="31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198976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 Slide">
    <p:bg>
      <p:bgPr>
        <a:solidFill>
          <a:srgbClr val="0073D2"/>
        </a:solidFill>
        <a:effectLst/>
      </p:bgPr>
    </p:bg>
    <p:spTree>
      <p:nvGrpSpPr>
        <p:cNvPr id="1" name=""/>
        <p:cNvGrpSpPr/>
        <p:nvPr/>
      </p:nvGrpSpPr>
      <p:grpSpPr>
        <a:xfrm>
          <a:off x="0" y="0"/>
          <a:ext cx="0" cy="0"/>
          <a:chOff x="0" y="0"/>
          <a:chExt cx="0" cy="0"/>
        </a:xfrm>
      </p:grpSpPr>
      <p:sp>
        <p:nvSpPr>
          <p:cNvPr id="4" name="Freeform 3"/>
          <p:cNvSpPr/>
          <p:nvPr userDrawn="1"/>
        </p:nvSpPr>
        <p:spPr bwMode="hidden">
          <a:xfrm>
            <a:off x="0" y="409575"/>
            <a:ext cx="9144000" cy="47339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cxnSp>
        <p:nvCxnSpPr>
          <p:cNvPr id="5" name="Straight Connector 4"/>
          <p:cNvCxnSpPr/>
          <p:nvPr userDrawn="1"/>
        </p:nvCxnSpPr>
        <p:spPr>
          <a:xfrm>
            <a:off x="457200" y="4827986"/>
            <a:ext cx="8229600" cy="1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57200" y="4869566"/>
            <a:ext cx="2130425" cy="92333"/>
          </a:xfrm>
          <a:prstGeom prst="rect">
            <a:avLst/>
          </a:prstGeom>
          <a:noFill/>
        </p:spPr>
        <p:txBody>
          <a:bodyPr lIns="0" tIns="0" rIns="0" bIns="0">
            <a:spAutoFit/>
          </a:bodyPr>
          <a:lstStyle/>
          <a:p>
            <a:pPr eaLnBrk="1" fontAlgn="auto" hangingPunct="1">
              <a:spcBef>
                <a:spcPts val="0"/>
              </a:spcBef>
              <a:spcAft>
                <a:spcPts val="0"/>
              </a:spcAft>
              <a:defRPr/>
            </a:pPr>
            <a:r>
              <a:rPr lang="en-US" sz="600" b="1" cap="all" dirty="0">
                <a:solidFill>
                  <a:prstClr val="black"/>
                </a:solidFill>
                <a:latin typeface="Arial"/>
                <a:ea typeface="ＭＳ Ｐゴシック" panose="020B0600070205080204" pitchFamily="34" charset="-128"/>
              </a:rPr>
              <a:t>SAE INTERNATIONAL</a:t>
            </a:r>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8" name="Slide Number Placeholder 5"/>
          <p:cNvSpPr>
            <a:spLocks noGrp="1"/>
          </p:cNvSpPr>
          <p:nvPr>
            <p:ph type="sldNum" sz="quarter" idx="11"/>
          </p:nvPr>
        </p:nvSpPr>
        <p:spPr>
          <a:xfrm>
            <a:off x="6553200" y="4855369"/>
            <a:ext cx="2133600" cy="128588"/>
          </a:xfrm>
        </p:spPr>
        <p:txBody>
          <a:bodyPr/>
          <a:lstStyle>
            <a:lvl1pPr>
              <a:defRPr/>
            </a:lvl1pPr>
          </a:lstStyle>
          <a:p>
            <a:pPr>
              <a:defRPr/>
            </a:pPr>
            <a:fld id="{18B73A64-FDB2-47E7-800A-3010EFD92008}" type="slidenum">
              <a:rPr lang="en-US">
                <a:solidFill>
                  <a:prstClr val="black"/>
                </a:solidFill>
              </a:rPr>
              <a:pPr>
                <a:defRPr/>
              </a:pPr>
              <a:t>‹#›</a:t>
            </a:fld>
            <a:endParaRPr lang="en-US">
              <a:solidFill>
                <a:prstClr val="black"/>
              </a:solidFill>
            </a:endParaRPr>
          </a:p>
        </p:txBody>
      </p:sp>
      <p:sp>
        <p:nvSpPr>
          <p:cNvPr id="9" name="Footer Placeholder 3">
            <a:extLst>
              <a:ext uri="{FF2B5EF4-FFF2-40B4-BE49-F238E27FC236}">
                <a16:creationId xmlns:a16="http://schemas.microsoft.com/office/drawing/2014/main" id="{9CFE01F0-01C6-442F-814E-A6A75EDAD744}"/>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3047181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131910" y="0"/>
            <a:ext cx="9012090" cy="5143500"/>
          </a:xfrm>
          <a:prstGeom prst="rect">
            <a:avLst/>
          </a:prstGeom>
          <a:gradFill flip="none" rotWithShape="1">
            <a:gsLst>
              <a:gs pos="18000">
                <a:schemeClr val="accent6">
                  <a:lumMod val="5000"/>
                  <a:lumOff val="95000"/>
                </a:schemeClr>
              </a:gs>
              <a:gs pos="87000">
                <a:srgbClr val="E1EFE9"/>
              </a:gs>
              <a:gs pos="73000">
                <a:srgbClr val="E1EFE9"/>
              </a:gs>
              <a:gs pos="100000">
                <a:srgbClr val="E1EF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1942416" y="239482"/>
            <a:ext cx="6589199" cy="560618"/>
          </a:xfrm>
        </p:spPr>
        <p:txBody>
          <a:bodyPr/>
          <a:lstStyle>
            <a:lvl1pPr>
              <a:defRPr b="1">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03717" y="1155142"/>
            <a:ext cx="7770324" cy="3382925"/>
          </a:xfrm>
        </p:spPr>
        <p:txBody>
          <a:bodyPr/>
          <a:lstStyle>
            <a:lvl1pPr>
              <a:defRPr>
                <a:solidFill>
                  <a:schemeClr val="tx1">
                    <a:lumMod val="95000"/>
                    <a:lumOff val="5000"/>
                  </a:schemeClr>
                </a:solidFill>
                <a:latin typeface="Calibri" panose="020F0502020204030204" pitchFamily="34" charset="0"/>
                <a:cs typeface="Calibri" panose="020F0502020204030204" pitchFamily="34" charset="0"/>
              </a:defRPr>
            </a:lvl1pPr>
            <a:lvl2pPr>
              <a:defRPr>
                <a:solidFill>
                  <a:schemeClr val="tx1">
                    <a:lumMod val="95000"/>
                    <a:lumOff val="5000"/>
                  </a:schemeClr>
                </a:solidFill>
                <a:latin typeface="Calibri" panose="020F0502020204030204" pitchFamily="34" charset="0"/>
                <a:cs typeface="Calibri" panose="020F0502020204030204" pitchFamily="34" charset="0"/>
              </a:defRPr>
            </a:lvl2pPr>
            <a:lvl3pPr>
              <a:defRPr>
                <a:solidFill>
                  <a:schemeClr val="tx1">
                    <a:lumMod val="95000"/>
                    <a:lumOff val="5000"/>
                  </a:schemeClr>
                </a:solidFill>
                <a:latin typeface="Calibri" panose="020F0502020204030204" pitchFamily="34" charset="0"/>
                <a:cs typeface="Calibri" panose="020F0502020204030204" pitchFamily="34" charset="0"/>
              </a:defRPr>
            </a:lvl3pPr>
            <a:lvl4pPr>
              <a:defRPr>
                <a:solidFill>
                  <a:schemeClr val="tx1">
                    <a:lumMod val="95000"/>
                    <a:lumOff val="5000"/>
                  </a:schemeClr>
                </a:solidFill>
                <a:latin typeface="Calibri" panose="020F0502020204030204" pitchFamily="34" charset="0"/>
                <a:cs typeface="Calibri" panose="020F0502020204030204" pitchFamily="34" charset="0"/>
              </a:defRPr>
            </a:lvl4pPr>
            <a:lvl5pPr>
              <a:defRPr>
                <a:solidFill>
                  <a:schemeClr val="tx1">
                    <a:lumMod val="95000"/>
                    <a:lumOff val="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10" name="Freeform 11"/>
          <p:cNvSpPr/>
          <p:nvPr userDrawn="1"/>
        </p:nvSpPr>
        <p:spPr bwMode="auto">
          <a:xfrm flipV="1">
            <a:off x="59" y="533396"/>
            <a:ext cx="1358356" cy="381004"/>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6">
              <a:lumMod val="75000"/>
            </a:schemeClr>
          </a:solidFill>
          <a:ln>
            <a:noFill/>
          </a:ln>
          <a:effectLst>
            <a:outerShdw blurRad="215900" dist="38100" dir="5100000" sx="104000" sy="104000" algn="tl" rotWithShape="0">
              <a:prstClr val="black">
                <a:alpha val="44000"/>
              </a:prstClr>
            </a:outerShdw>
          </a:effectLst>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descr="EPA-Transparent-background"/>
          <p:cNvPicPr>
            <a:picLocks noChangeAspect="1" noChangeArrowheads="1"/>
          </p:cNvPicPr>
          <p:nvPr userDrawn="1"/>
        </p:nvPicPr>
        <p:blipFill>
          <a:blip r:embed="rId2" cstate="print"/>
          <a:srcRect/>
          <a:stretch>
            <a:fillRect/>
          </a:stretch>
        </p:blipFill>
        <p:spPr bwMode="auto">
          <a:xfrm>
            <a:off x="298022" y="52256"/>
            <a:ext cx="505696" cy="374453"/>
          </a:xfrm>
          <a:prstGeom prst="rect">
            <a:avLst/>
          </a:prstGeom>
          <a:ln>
            <a:noFill/>
          </a:ln>
          <a:effectLst>
            <a:outerShdw blurRad="292100" dist="139700" dir="2700000" sx="95000" sy="95000" algn="tl" rotWithShape="0">
              <a:srgbClr val="333333">
                <a:alpha val="46000"/>
              </a:srgbClr>
            </a:outerShdw>
          </a:effectLst>
        </p:spPr>
      </p:pic>
      <p:sp>
        <p:nvSpPr>
          <p:cNvPr id="11" name="Footer Placeholder 3">
            <a:extLst>
              <a:ext uri="{FF2B5EF4-FFF2-40B4-BE49-F238E27FC236}">
                <a16:creationId xmlns:a16="http://schemas.microsoft.com/office/drawing/2014/main" id="{AA65FD37-84D2-489F-8DA1-4442C6F71030}"/>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1521631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ontent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 name="Straight Connector 4"/>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956470"/>
            <a:ext cx="822960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9" name="Slide Number Placeholder 3">
            <a:extLst>
              <a:ext uri="{FF2B5EF4-FFF2-40B4-BE49-F238E27FC236}">
                <a16:creationId xmlns:a16="http://schemas.microsoft.com/office/drawing/2014/main" id="{68C58D23-2818-409D-BE88-A5959A1F3780}"/>
              </a:ext>
            </a:extLst>
          </p:cNvPr>
          <p:cNvSpPr>
            <a:spLocks noGrp="1"/>
          </p:cNvSpPr>
          <p:nvPr>
            <p:ph type="sldNum" sz="quarter" idx="15"/>
          </p:nvPr>
        </p:nvSpPr>
        <p:spPr>
          <a:xfrm>
            <a:off x="6553200" y="4895056"/>
            <a:ext cx="2133600" cy="128588"/>
          </a:xfrm>
        </p:spPr>
        <p:txBody>
          <a:bodyPr/>
          <a:lstStyle>
            <a:lvl1pPr>
              <a:defRPr/>
            </a:lvl1pPr>
          </a:lstStyle>
          <a:p>
            <a:pPr>
              <a:defRPr/>
            </a:pPr>
            <a:fld id="{E66E83C2-B232-43D7-91B4-ADEDE4A4F45E}" type="slidenum">
              <a:rPr lang="en-US" altLang="en-US"/>
              <a:pPr>
                <a:defRPr/>
              </a:pPr>
              <a:t>‹#›</a:t>
            </a:fld>
            <a:endParaRPr lang="en-US" altLang="en-US"/>
          </a:p>
        </p:txBody>
      </p:sp>
      <p:sp>
        <p:nvSpPr>
          <p:cNvPr id="13" name="Footer Placeholder 3">
            <a:extLst>
              <a:ext uri="{FF2B5EF4-FFF2-40B4-BE49-F238E27FC236}">
                <a16:creationId xmlns:a16="http://schemas.microsoft.com/office/drawing/2014/main" id="{5A2364ED-F4CF-4C63-AC8E-8E2E62A51F0D}"/>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3444407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Content Slide">
    <p:bg>
      <p:bgPr>
        <a:solidFill>
          <a:schemeClr val="accent2"/>
        </a:solidFill>
        <a:effectLst/>
      </p:bgPr>
    </p:bg>
    <p:spTree>
      <p:nvGrpSpPr>
        <p:cNvPr id="1" name=""/>
        <p:cNvGrpSpPr/>
        <p:nvPr/>
      </p:nvGrpSpPr>
      <p:grpSpPr>
        <a:xfrm>
          <a:off x="0" y="0"/>
          <a:ext cx="0" cy="0"/>
          <a:chOff x="0" y="0"/>
          <a:chExt cx="0" cy="0"/>
        </a:xfrm>
      </p:grpSpPr>
      <p:sp>
        <p:nvSpPr>
          <p:cNvPr id="4" name="Freeform 3"/>
          <p:cNvSpPr/>
          <p:nvPr userDrawn="1"/>
        </p:nvSpPr>
        <p:spPr bwMode="hidden">
          <a:xfrm>
            <a:off x="0" y="409575"/>
            <a:ext cx="9144000" cy="47339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cxnSp>
        <p:nvCxnSpPr>
          <p:cNvPr id="5" name="Straight Connector 4"/>
          <p:cNvCxnSpPr/>
          <p:nvPr userDrawn="1"/>
        </p:nvCxnSpPr>
        <p:spPr>
          <a:xfrm>
            <a:off x="457200" y="4827986"/>
            <a:ext cx="8229600" cy="1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57200" y="4869566"/>
            <a:ext cx="2130425" cy="92333"/>
          </a:xfrm>
          <a:prstGeom prst="rect">
            <a:avLst/>
          </a:prstGeom>
          <a:noFill/>
        </p:spPr>
        <p:txBody>
          <a:bodyPr lIns="0" tIns="0" rIns="0" bIns="0">
            <a:spAutoFit/>
          </a:bodyPr>
          <a:lstStyle/>
          <a:p>
            <a:pPr eaLnBrk="1" fontAlgn="auto" hangingPunct="1">
              <a:spcBef>
                <a:spcPts val="0"/>
              </a:spcBef>
              <a:spcAft>
                <a:spcPts val="0"/>
              </a:spcAft>
              <a:defRPr/>
            </a:pPr>
            <a:r>
              <a:rPr lang="en-US" sz="600" b="1" cap="all" dirty="0">
                <a:solidFill>
                  <a:prstClr val="black"/>
                </a:solidFill>
                <a:latin typeface="Arial"/>
                <a:ea typeface="ＭＳ Ｐゴシック" panose="020B0600070205080204" pitchFamily="34" charset="-128"/>
              </a:rPr>
              <a:t>SAE INTERNATIONAL</a:t>
            </a:r>
          </a:p>
        </p:txBody>
      </p:sp>
      <p:sp>
        <p:nvSpPr>
          <p:cNvPr id="3" name="Content Placeholder 2"/>
          <p:cNvSpPr>
            <a:spLocks noGrp="1"/>
          </p:cNvSpPr>
          <p:nvPr>
            <p:ph idx="1"/>
          </p:nvPr>
        </p:nvSpPr>
        <p:spPr>
          <a:xfrm>
            <a:off x="457200" y="911224"/>
            <a:ext cx="822960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8" name="Slide Number Placeholder 5"/>
          <p:cNvSpPr>
            <a:spLocks noGrp="1"/>
          </p:cNvSpPr>
          <p:nvPr>
            <p:ph type="sldNum" sz="quarter" idx="11"/>
          </p:nvPr>
        </p:nvSpPr>
        <p:spPr>
          <a:xfrm>
            <a:off x="6553200" y="4855369"/>
            <a:ext cx="2133600" cy="128588"/>
          </a:xfrm>
        </p:spPr>
        <p:txBody>
          <a:bodyPr/>
          <a:lstStyle>
            <a:lvl1pPr>
              <a:defRPr/>
            </a:lvl1pPr>
          </a:lstStyle>
          <a:p>
            <a:pPr>
              <a:defRPr/>
            </a:pPr>
            <a:fld id="{18B73A64-FDB2-47E7-800A-3010EFD92008}" type="slidenum">
              <a:rPr lang="en-US">
                <a:solidFill>
                  <a:prstClr val="black"/>
                </a:solidFill>
              </a:rPr>
              <a:pPr>
                <a:defRPr/>
              </a:pPr>
              <a:t>‹#›</a:t>
            </a:fld>
            <a:endParaRPr lang="en-US">
              <a:solidFill>
                <a:prstClr val="black"/>
              </a:solidFill>
            </a:endParaRPr>
          </a:p>
        </p:txBody>
      </p:sp>
      <p:sp>
        <p:nvSpPr>
          <p:cNvPr id="9" name="Footer Placeholder 3">
            <a:extLst>
              <a:ext uri="{FF2B5EF4-FFF2-40B4-BE49-F238E27FC236}">
                <a16:creationId xmlns:a16="http://schemas.microsoft.com/office/drawing/2014/main" id="{C2673BFA-55C1-4B35-A638-8C580A61E4A3}"/>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2619385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D650E1DB-50DC-4CEE-8469-967FC6C47A6F}" type="slidenum">
              <a:rPr lang="en-US"/>
              <a:pPr>
                <a:defRPr/>
              </a:pPr>
              <a:t>‹#›</a:t>
            </a:fld>
            <a:endParaRPr lang="en-US"/>
          </a:p>
        </p:txBody>
      </p:sp>
    </p:spTree>
    <p:extLst>
      <p:ext uri="{BB962C8B-B14F-4D97-AF65-F5344CB8AC3E}">
        <p14:creationId xmlns:p14="http://schemas.microsoft.com/office/powerpoint/2010/main" val="1863520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Content Slide">
    <p:bg>
      <p:bgPr>
        <a:solidFill>
          <a:schemeClr val="accent2"/>
        </a:solidFill>
        <a:effectLst/>
      </p:bgPr>
    </p:bg>
    <p:spTree>
      <p:nvGrpSpPr>
        <p:cNvPr id="1" name=""/>
        <p:cNvGrpSpPr/>
        <p:nvPr/>
      </p:nvGrpSpPr>
      <p:grpSpPr>
        <a:xfrm>
          <a:off x="0" y="0"/>
          <a:ext cx="0" cy="0"/>
          <a:chOff x="0" y="0"/>
          <a:chExt cx="0" cy="0"/>
        </a:xfrm>
      </p:grpSpPr>
      <p:sp>
        <p:nvSpPr>
          <p:cNvPr id="4" name="Freeform 3"/>
          <p:cNvSpPr/>
          <p:nvPr userDrawn="1"/>
        </p:nvSpPr>
        <p:spPr bwMode="hidden">
          <a:xfrm>
            <a:off x="0" y="409575"/>
            <a:ext cx="9144000" cy="47339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cxnSp>
        <p:nvCxnSpPr>
          <p:cNvPr id="5" name="Straight Connector 4"/>
          <p:cNvCxnSpPr/>
          <p:nvPr userDrawn="1"/>
        </p:nvCxnSpPr>
        <p:spPr>
          <a:xfrm>
            <a:off x="457200" y="4827986"/>
            <a:ext cx="8229600" cy="1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57200" y="4869566"/>
            <a:ext cx="2130425" cy="92333"/>
          </a:xfrm>
          <a:prstGeom prst="rect">
            <a:avLst/>
          </a:prstGeom>
          <a:noFill/>
        </p:spPr>
        <p:txBody>
          <a:bodyPr lIns="0" tIns="0" rIns="0" bIns="0">
            <a:spAutoFit/>
          </a:bodyPr>
          <a:lstStyle/>
          <a:p>
            <a:pPr eaLnBrk="1" fontAlgn="auto" hangingPunct="1">
              <a:spcBef>
                <a:spcPts val="0"/>
              </a:spcBef>
              <a:spcAft>
                <a:spcPts val="0"/>
              </a:spcAft>
              <a:defRPr/>
            </a:pPr>
            <a:r>
              <a:rPr lang="en-US" sz="600" b="1" cap="all" dirty="0">
                <a:solidFill>
                  <a:prstClr val="black"/>
                </a:solidFill>
                <a:latin typeface="Arial"/>
                <a:ea typeface="ＭＳ Ｐゴシック" panose="020B0600070205080204" pitchFamily="34" charset="-128"/>
              </a:rPr>
              <a:t>SAE INTERNATIONAL</a:t>
            </a:r>
          </a:p>
        </p:txBody>
      </p:sp>
      <p:sp>
        <p:nvSpPr>
          <p:cNvPr id="3" name="Content Placeholder 2"/>
          <p:cNvSpPr>
            <a:spLocks noGrp="1"/>
          </p:cNvSpPr>
          <p:nvPr>
            <p:ph idx="1"/>
          </p:nvPr>
        </p:nvSpPr>
        <p:spPr>
          <a:xfrm>
            <a:off x="457200" y="911224"/>
            <a:ext cx="822960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8" name="Slide Number Placeholder 5"/>
          <p:cNvSpPr>
            <a:spLocks noGrp="1"/>
          </p:cNvSpPr>
          <p:nvPr>
            <p:ph type="sldNum" sz="quarter" idx="11"/>
          </p:nvPr>
        </p:nvSpPr>
        <p:spPr>
          <a:xfrm>
            <a:off x="6553200" y="4855369"/>
            <a:ext cx="2133600" cy="128588"/>
          </a:xfrm>
        </p:spPr>
        <p:txBody>
          <a:bodyPr/>
          <a:lstStyle>
            <a:lvl1pPr>
              <a:defRPr/>
            </a:lvl1pPr>
          </a:lstStyle>
          <a:p>
            <a:pPr>
              <a:defRPr/>
            </a:pPr>
            <a:fld id="{18B73A64-FDB2-47E7-800A-3010EFD92008}" type="slidenum">
              <a:rPr lang="en-US">
                <a:solidFill>
                  <a:prstClr val="black"/>
                </a:solidFill>
              </a:rPr>
              <a:pPr>
                <a:defRPr/>
              </a:pPr>
              <a:t>‹#›</a:t>
            </a:fld>
            <a:endParaRPr lang="en-US">
              <a:solidFill>
                <a:prstClr val="black"/>
              </a:solidFill>
            </a:endParaRPr>
          </a:p>
        </p:txBody>
      </p:sp>
      <p:sp>
        <p:nvSpPr>
          <p:cNvPr id="11" name="Footer Placeholder 4"/>
          <p:cNvSpPr>
            <a:spLocks noGrp="1"/>
          </p:cNvSpPr>
          <p:nvPr>
            <p:ph type="ftr" sz="quarter" idx="12"/>
          </p:nvPr>
        </p:nvSpPr>
        <p:spPr>
          <a:xfrm>
            <a:off x="3044825" y="4836228"/>
            <a:ext cx="5029200" cy="159544"/>
          </a:xfrm>
          <a:prstGeom prst="rect">
            <a:avLst/>
          </a:prstGeom>
        </p:spPr>
        <p:txBody>
          <a:bodyPr/>
          <a:lstStyle>
            <a:lvl1pPr>
              <a:defRPr sz="600" b="1">
                <a:latin typeface="+mn-lt"/>
              </a:defRPr>
            </a:lvl1pPr>
          </a:lstStyle>
          <a:p>
            <a:pPr algn="r">
              <a:defRPr/>
            </a:pPr>
            <a:r>
              <a:rPr lang="en-US" dirty="0"/>
              <a:t>US ENVIRONMENTAL PROTECTION AGENCY </a:t>
            </a:r>
          </a:p>
        </p:txBody>
      </p:sp>
    </p:spTree>
    <p:extLst>
      <p:ext uri="{BB962C8B-B14F-4D97-AF65-F5344CB8AC3E}">
        <p14:creationId xmlns:p14="http://schemas.microsoft.com/office/powerpoint/2010/main" val="2679698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Content Slide">
    <p:bg>
      <p:bgPr>
        <a:solidFill>
          <a:schemeClr val="accent2"/>
        </a:solidFill>
        <a:effectLst/>
      </p:bgPr>
    </p:bg>
    <p:spTree>
      <p:nvGrpSpPr>
        <p:cNvPr id="1" name=""/>
        <p:cNvGrpSpPr/>
        <p:nvPr/>
      </p:nvGrpSpPr>
      <p:grpSpPr>
        <a:xfrm>
          <a:off x="0" y="0"/>
          <a:ext cx="0" cy="0"/>
          <a:chOff x="0" y="0"/>
          <a:chExt cx="0" cy="0"/>
        </a:xfrm>
      </p:grpSpPr>
      <p:sp>
        <p:nvSpPr>
          <p:cNvPr id="4" name="Freeform 3"/>
          <p:cNvSpPr/>
          <p:nvPr userDrawn="1"/>
        </p:nvSpPr>
        <p:spPr bwMode="hidden">
          <a:xfrm>
            <a:off x="0" y="409575"/>
            <a:ext cx="9144000" cy="47339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cxnSp>
        <p:nvCxnSpPr>
          <p:cNvPr id="5" name="Straight Connector 4"/>
          <p:cNvCxnSpPr/>
          <p:nvPr userDrawn="1"/>
        </p:nvCxnSpPr>
        <p:spPr>
          <a:xfrm>
            <a:off x="457200" y="4827986"/>
            <a:ext cx="8229600" cy="1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57200" y="4869566"/>
            <a:ext cx="2130425" cy="92333"/>
          </a:xfrm>
          <a:prstGeom prst="rect">
            <a:avLst/>
          </a:prstGeom>
          <a:noFill/>
        </p:spPr>
        <p:txBody>
          <a:bodyPr lIns="0" tIns="0" rIns="0" bIns="0">
            <a:spAutoFit/>
          </a:bodyPr>
          <a:lstStyle/>
          <a:p>
            <a:pPr eaLnBrk="1" fontAlgn="auto" hangingPunct="1">
              <a:spcBef>
                <a:spcPts val="0"/>
              </a:spcBef>
              <a:spcAft>
                <a:spcPts val="0"/>
              </a:spcAft>
              <a:defRPr/>
            </a:pPr>
            <a:r>
              <a:rPr lang="en-US" sz="600" b="1" cap="all" dirty="0">
                <a:solidFill>
                  <a:prstClr val="black"/>
                </a:solidFill>
                <a:latin typeface="Arial"/>
                <a:ea typeface="ＭＳ Ｐゴシック" panose="020B0600070205080204" pitchFamily="34" charset="-128"/>
              </a:rPr>
              <a:t>SAE INTERNATIONAL</a:t>
            </a:r>
          </a:p>
        </p:txBody>
      </p:sp>
      <p:sp>
        <p:nvSpPr>
          <p:cNvPr id="3" name="Content Placeholder 2"/>
          <p:cNvSpPr>
            <a:spLocks noGrp="1"/>
          </p:cNvSpPr>
          <p:nvPr>
            <p:ph idx="1"/>
          </p:nvPr>
        </p:nvSpPr>
        <p:spPr>
          <a:xfrm>
            <a:off x="457200" y="911224"/>
            <a:ext cx="822960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8" name="Slide Number Placeholder 5"/>
          <p:cNvSpPr>
            <a:spLocks noGrp="1"/>
          </p:cNvSpPr>
          <p:nvPr>
            <p:ph type="sldNum" sz="quarter" idx="11"/>
          </p:nvPr>
        </p:nvSpPr>
        <p:spPr>
          <a:xfrm>
            <a:off x="6553200" y="4855369"/>
            <a:ext cx="2133600" cy="128588"/>
          </a:xfrm>
        </p:spPr>
        <p:txBody>
          <a:bodyPr/>
          <a:lstStyle>
            <a:lvl1pPr>
              <a:defRPr/>
            </a:lvl1pPr>
          </a:lstStyle>
          <a:p>
            <a:pPr>
              <a:defRPr/>
            </a:pPr>
            <a:fld id="{18B73A64-FDB2-47E7-800A-3010EFD92008}" type="slidenum">
              <a:rPr lang="en-US">
                <a:solidFill>
                  <a:prstClr val="black"/>
                </a:solidFill>
              </a:rPr>
              <a:pPr>
                <a:defRPr/>
              </a:pPr>
              <a:t>‹#›</a:t>
            </a:fld>
            <a:endParaRPr lang="en-US">
              <a:solidFill>
                <a:prstClr val="black"/>
              </a:solidFill>
            </a:endParaRPr>
          </a:p>
        </p:txBody>
      </p:sp>
      <p:sp>
        <p:nvSpPr>
          <p:cNvPr id="11" name="Footer Placeholder 4"/>
          <p:cNvSpPr>
            <a:spLocks noGrp="1"/>
          </p:cNvSpPr>
          <p:nvPr>
            <p:ph type="ftr" sz="quarter" idx="12"/>
          </p:nvPr>
        </p:nvSpPr>
        <p:spPr>
          <a:xfrm>
            <a:off x="3044825" y="4836228"/>
            <a:ext cx="5029200" cy="159544"/>
          </a:xfrm>
          <a:prstGeom prst="rect">
            <a:avLst/>
          </a:prstGeom>
        </p:spPr>
        <p:txBody>
          <a:bodyPr/>
          <a:lstStyle>
            <a:lvl1pPr>
              <a:defRPr sz="600" b="1">
                <a:latin typeface="+mn-lt"/>
              </a:defRPr>
            </a:lvl1pPr>
          </a:lstStyle>
          <a:p>
            <a:pPr algn="r">
              <a:defRPr/>
            </a:pPr>
            <a:r>
              <a:rPr lang="en-US" dirty="0"/>
              <a:t>US ENVIRONMENTAL PROTECTION AGENCY </a:t>
            </a:r>
          </a:p>
        </p:txBody>
      </p:sp>
    </p:spTree>
    <p:extLst>
      <p:ext uri="{BB962C8B-B14F-4D97-AF65-F5344CB8AC3E}">
        <p14:creationId xmlns:p14="http://schemas.microsoft.com/office/powerpoint/2010/main" val="26978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with Image Backgro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58368"/>
            <a:ext cx="7620000" cy="548640"/>
          </a:xfrm>
        </p:spPr>
        <p:txBody>
          <a:bodyPr>
            <a:noAutofit/>
          </a:bodyPr>
          <a:lstStyle>
            <a:lvl1pPr>
              <a:defRPr sz="3700" b="1">
                <a:solidFill>
                  <a:srgbClr val="FFFFFF"/>
                </a:solidFill>
              </a:defRPr>
            </a:lvl1pPr>
          </a:lstStyle>
          <a:p>
            <a:r>
              <a:rPr lang="en-US" dirty="0"/>
              <a:t>Click to edit Master title style</a:t>
            </a:r>
          </a:p>
        </p:txBody>
      </p:sp>
      <p:sp>
        <p:nvSpPr>
          <p:cNvPr id="10" name="Text Placeholder 9"/>
          <p:cNvSpPr>
            <a:spLocks noGrp="1"/>
          </p:cNvSpPr>
          <p:nvPr>
            <p:ph type="body" sz="quarter" idx="13"/>
          </p:nvPr>
        </p:nvSpPr>
        <p:spPr>
          <a:xfrm>
            <a:off x="762000" y="1428750"/>
            <a:ext cx="7620000" cy="2834640"/>
          </a:xfrm>
        </p:spPr>
        <p:txBody>
          <a:bodyPr/>
          <a:lstStyle>
            <a:lvl1pPr marL="0" marR="0" indent="0" algn="l" defTabSz="914400" rtl="0" eaLnBrk="1" fontAlgn="auto" latinLnBrk="0" hangingPunct="1">
              <a:lnSpc>
                <a:spcPct val="100000"/>
              </a:lnSpc>
              <a:spcBef>
                <a:spcPts val="0"/>
              </a:spcBef>
              <a:spcAft>
                <a:spcPts val="400"/>
              </a:spcAft>
              <a:buClrTx/>
              <a:buSzTx/>
              <a:buFontTx/>
              <a:buNone/>
              <a:tabLst/>
              <a:defRPr b="0">
                <a:solidFill>
                  <a:srgbClr val="FFFFFF"/>
                </a:solidFill>
              </a:defRPr>
            </a:lvl1pPr>
            <a:lvl2pPr marL="173038" marR="0" indent="-173038" algn="l" defTabSz="914400" rtl="0" eaLnBrk="1" fontAlgn="auto" latinLnBrk="0" hangingPunct="1">
              <a:lnSpc>
                <a:spcPct val="100000"/>
              </a:lnSpc>
              <a:spcBef>
                <a:spcPts val="0"/>
              </a:spcBef>
              <a:spcAft>
                <a:spcPts val="400"/>
              </a:spcAft>
              <a:buClrTx/>
              <a:buSzTx/>
              <a:buFont typeface="Arial" pitchFamily="34" charset="0"/>
              <a:buChar char="•"/>
              <a:tabLst/>
              <a:defRPr b="0">
                <a:solidFill>
                  <a:srgbClr val="FFFFFF"/>
                </a:solidFill>
              </a:defRPr>
            </a:lvl2pPr>
            <a:lvl3pPr marL="460375" indent="-230188">
              <a:lnSpc>
                <a:spcPct val="100000"/>
              </a:lnSpc>
              <a:spcBef>
                <a:spcPts val="0"/>
              </a:spcBef>
              <a:buFont typeface="Arial" pitchFamily="34" charset="0"/>
              <a:buChar char="–"/>
              <a:defRPr b="0"/>
            </a:lvl3pPr>
            <a:lvl4pPr marL="798513" indent="-171450">
              <a:lnSpc>
                <a:spcPct val="100000"/>
              </a:lnSpc>
              <a:spcBef>
                <a:spcPts val="0"/>
              </a:spcBef>
              <a:buFont typeface="Arial" pitchFamily="34" charset="0"/>
              <a:buChar char="•"/>
              <a:defRPr sz="1200" b="0"/>
            </a:lvl4pPr>
            <a:lvl5pPr marL="798513" indent="-171450">
              <a:lnSpc>
                <a:spcPct val="100000"/>
              </a:lnSpc>
              <a:spcBef>
                <a:spcPts val="0"/>
              </a:spcBef>
              <a:buFont typeface="Arial" pitchFamily="34" charset="0"/>
              <a:buChar char="•"/>
              <a:defRPr sz="1200" b="0"/>
            </a:lvl5pPr>
            <a:lvl6pPr marL="798513" indent="-171450">
              <a:lnSpc>
                <a:spcPct val="100000"/>
              </a:lnSpc>
              <a:spcBef>
                <a:spcPts val="0"/>
              </a:spcBef>
              <a:buFont typeface="Arial" pitchFamily="34" charset="0"/>
              <a:buChar char="•"/>
              <a:defRPr sz="1200" b="0"/>
            </a:lvl6pPr>
            <a:lvl7pPr marL="798513" indent="-171450">
              <a:lnSpc>
                <a:spcPct val="100000"/>
              </a:lnSpc>
              <a:spcBef>
                <a:spcPts val="0"/>
              </a:spcBef>
              <a:buFont typeface="Arial" pitchFamily="34" charset="0"/>
              <a:buChar char="•"/>
              <a:defRPr sz="1200" b="0"/>
            </a:lvl7pPr>
            <a:lvl8pPr marL="798513" indent="-171450">
              <a:lnSpc>
                <a:spcPct val="100000"/>
              </a:lnSpc>
              <a:spcBef>
                <a:spcPts val="0"/>
              </a:spcBef>
              <a:buFont typeface="Arial" pitchFamily="34" charset="0"/>
              <a:buChar char="•"/>
              <a:defRPr sz="1200" b="0"/>
            </a:lvl8pPr>
            <a:lvl9pPr marL="798513" indent="-171450">
              <a:lnSpc>
                <a:spcPct val="100000"/>
              </a:lnSpc>
              <a:spcBef>
                <a:spcPts val="0"/>
              </a:spcBef>
              <a:buFont typeface="Arial" pitchFamily="34" charset="0"/>
              <a:buChar char="•"/>
              <a:defRPr sz="1200" b="0"/>
            </a:lvl9pPr>
          </a:lstStyle>
          <a:p>
            <a:pPr lvl="0"/>
            <a:r>
              <a:rPr lang="en-US" dirty="0"/>
              <a:t>Click to edit Master text styles</a:t>
            </a:r>
          </a:p>
          <a:p>
            <a:pPr lvl="1"/>
            <a:r>
              <a:rPr lang="en-US" dirty="0"/>
              <a:t>Second level</a:t>
            </a:r>
          </a:p>
        </p:txBody>
      </p:sp>
      <p:sp>
        <p:nvSpPr>
          <p:cNvPr id="8" name="Slide Number Placeholder 5"/>
          <p:cNvSpPr>
            <a:spLocks noGrp="1"/>
          </p:cNvSpPr>
          <p:nvPr>
            <p:ph type="sldNum" sz="quarter" idx="15"/>
          </p:nvPr>
        </p:nvSpPr>
        <p:spPr/>
        <p:txBody>
          <a:bodyPr/>
          <a:lstStyle>
            <a:lvl1pPr>
              <a:defRPr>
                <a:solidFill>
                  <a:schemeClr val="bg1"/>
                </a:solidFill>
              </a:defRPr>
            </a:lvl1pPr>
          </a:lstStyle>
          <a:p>
            <a:pPr>
              <a:defRPr/>
            </a:pPr>
            <a:fld id="{350D60DE-BC1C-4992-A7A0-B3593F29BCE1}" type="slidenum">
              <a:rPr lang="en-US" altLang="en-US"/>
              <a:pPr>
                <a:defRPr/>
              </a:pPr>
              <a:t>‹#›</a:t>
            </a:fld>
            <a:endParaRPr lang="en-US" altLang="en-US"/>
          </a:p>
        </p:txBody>
      </p:sp>
    </p:spTree>
    <p:extLst>
      <p:ext uri="{BB962C8B-B14F-4D97-AF65-F5344CB8AC3E}">
        <p14:creationId xmlns:p14="http://schemas.microsoft.com/office/powerpoint/2010/main" val="203822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with Color Backgro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58368"/>
            <a:ext cx="7620000" cy="548640"/>
          </a:xfrm>
        </p:spPr>
        <p:txBody>
          <a:bodyPr>
            <a:noAutofit/>
          </a:bodyPr>
          <a:lstStyle>
            <a:lvl1pPr>
              <a:defRPr sz="3700" b="1">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62000" y="1428750"/>
            <a:ext cx="7620000" cy="2834640"/>
          </a:xfrm>
        </p:spPr>
        <p:txBody>
          <a:bodyPr/>
          <a:lstStyle>
            <a:lvl1pPr marL="0" indent="0">
              <a:lnSpc>
                <a:spcPct val="100000"/>
              </a:lnSpc>
              <a:spcBef>
                <a:spcPts val="0"/>
              </a:spcBef>
              <a:buFontTx/>
              <a:buNone/>
              <a:defRPr b="0">
                <a:solidFill>
                  <a:schemeClr val="bg1"/>
                </a:solidFill>
              </a:defRPr>
            </a:lvl1pPr>
            <a:lvl2pPr marL="173038" indent="-173038">
              <a:lnSpc>
                <a:spcPct val="100000"/>
              </a:lnSpc>
              <a:spcBef>
                <a:spcPts val="0"/>
              </a:spcBef>
              <a:buFont typeface="Arial" pitchFamily="34" charset="0"/>
              <a:buChar char="•"/>
              <a:defRPr b="0">
                <a:solidFill>
                  <a:schemeClr val="bg1"/>
                </a:solidFill>
              </a:defRPr>
            </a:lvl2pPr>
            <a:lvl3pPr marL="460375" indent="-230188">
              <a:lnSpc>
                <a:spcPct val="100000"/>
              </a:lnSpc>
              <a:spcBef>
                <a:spcPts val="0"/>
              </a:spcBef>
              <a:buFont typeface="Arial" pitchFamily="34" charset="0"/>
              <a:buChar char="–"/>
              <a:defRPr b="0">
                <a:solidFill>
                  <a:schemeClr val="bg1"/>
                </a:solidFill>
              </a:defRPr>
            </a:lvl3pPr>
            <a:lvl4pPr marL="798513" indent="-171450">
              <a:lnSpc>
                <a:spcPct val="100000"/>
              </a:lnSpc>
              <a:spcBef>
                <a:spcPts val="0"/>
              </a:spcBef>
              <a:buFont typeface="Arial" pitchFamily="34" charset="0"/>
              <a:buChar char="•"/>
              <a:defRPr sz="1200" b="0">
                <a:solidFill>
                  <a:schemeClr val="bg1"/>
                </a:solidFill>
              </a:defRPr>
            </a:lvl4pPr>
            <a:lvl5pPr marL="798513" indent="-171450">
              <a:lnSpc>
                <a:spcPct val="100000"/>
              </a:lnSpc>
              <a:spcBef>
                <a:spcPts val="0"/>
              </a:spcBef>
              <a:buFont typeface="Arial" pitchFamily="34" charset="0"/>
              <a:buChar char="•"/>
              <a:defRPr sz="1200" b="0">
                <a:solidFill>
                  <a:schemeClr val="bg1"/>
                </a:solidFill>
              </a:defRPr>
            </a:lvl5pPr>
            <a:lvl6pPr marL="798513" indent="-171450">
              <a:lnSpc>
                <a:spcPct val="100000"/>
              </a:lnSpc>
              <a:spcBef>
                <a:spcPts val="0"/>
              </a:spcBef>
              <a:buFont typeface="Arial" pitchFamily="34" charset="0"/>
              <a:buChar char="•"/>
              <a:defRPr sz="1200" b="0">
                <a:solidFill>
                  <a:schemeClr val="bg1"/>
                </a:solidFill>
              </a:defRPr>
            </a:lvl6pPr>
            <a:lvl7pPr marL="798513" indent="-171450">
              <a:lnSpc>
                <a:spcPct val="100000"/>
              </a:lnSpc>
              <a:spcBef>
                <a:spcPts val="0"/>
              </a:spcBef>
              <a:buFont typeface="Arial" pitchFamily="34" charset="0"/>
              <a:buChar char="•"/>
              <a:defRPr sz="1200" b="0">
                <a:solidFill>
                  <a:schemeClr val="bg1"/>
                </a:solidFill>
              </a:defRPr>
            </a:lvl7pPr>
            <a:lvl8pPr marL="798513" indent="-171450">
              <a:lnSpc>
                <a:spcPct val="100000"/>
              </a:lnSpc>
              <a:spcBef>
                <a:spcPts val="0"/>
              </a:spcBef>
              <a:buFont typeface="Arial" pitchFamily="34" charset="0"/>
              <a:buChar char="•"/>
              <a:defRPr sz="1200" b="0">
                <a:solidFill>
                  <a:schemeClr val="bg1"/>
                </a:solidFill>
              </a:defRPr>
            </a:lvl8pPr>
            <a:lvl9pPr marL="798513" indent="-171450">
              <a:lnSpc>
                <a:spcPct val="100000"/>
              </a:lnSpc>
              <a:spcBef>
                <a:spcPts val="0"/>
              </a:spcBef>
              <a:buFont typeface="Arial" pitchFamily="34" charset="0"/>
              <a:buChar char="•"/>
              <a:defRPr sz="1200" b="0">
                <a:solidFill>
                  <a:schemeClr val="bg1"/>
                </a:solidFill>
              </a:defRPr>
            </a:lvl9pPr>
          </a:lstStyle>
          <a:p>
            <a:pPr lvl="0"/>
            <a:r>
              <a:rPr lang="en-US"/>
              <a:t>Click to edit Master text styles</a:t>
            </a:r>
          </a:p>
        </p:txBody>
      </p:sp>
      <p:sp>
        <p:nvSpPr>
          <p:cNvPr id="8" name="Slide Number Placeholder 5"/>
          <p:cNvSpPr>
            <a:spLocks noGrp="1"/>
          </p:cNvSpPr>
          <p:nvPr>
            <p:ph type="sldNum" sz="quarter" idx="15"/>
          </p:nvPr>
        </p:nvSpPr>
        <p:spPr/>
        <p:txBody>
          <a:bodyPr/>
          <a:lstStyle>
            <a:lvl1pPr>
              <a:defRPr>
                <a:solidFill>
                  <a:schemeClr val="bg1"/>
                </a:solidFill>
              </a:defRPr>
            </a:lvl1pPr>
          </a:lstStyle>
          <a:p>
            <a:pPr>
              <a:defRPr/>
            </a:pPr>
            <a:fld id="{D7BD96DF-911D-47F7-A420-7933A3E752B5}" type="slidenum">
              <a:rPr lang="en-US" altLang="en-US"/>
              <a:pPr>
                <a:defRPr/>
              </a:pPr>
              <a:t>‹#›</a:t>
            </a:fld>
            <a:endParaRPr lang="en-US" altLang="en-US"/>
          </a:p>
        </p:txBody>
      </p:sp>
    </p:spTree>
    <p:extLst>
      <p:ext uri="{BB962C8B-B14F-4D97-AF65-F5344CB8AC3E}">
        <p14:creationId xmlns:p14="http://schemas.microsoft.com/office/powerpoint/2010/main" val="2379656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Color Background">
    <p:bg>
      <p:bgPr>
        <a:solidFill>
          <a:schemeClr val="accent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762000" y="657224"/>
            <a:ext cx="7620000" cy="3429000"/>
          </a:xfrm>
        </p:spPr>
        <p:txBody>
          <a:bodyPr>
            <a:noAutofit/>
          </a:bodyPr>
          <a:lstStyle>
            <a:lvl1pPr marL="0" indent="0">
              <a:lnSpc>
                <a:spcPct val="100000"/>
              </a:lnSpc>
              <a:spcBef>
                <a:spcPts val="0"/>
              </a:spcBef>
              <a:spcAft>
                <a:spcPts val="0"/>
              </a:spcAft>
              <a:buFontTx/>
              <a:buNone/>
              <a:defRPr sz="3700" b="1" cap="all" baseline="0">
                <a:solidFill>
                  <a:schemeClr val="bg1"/>
                </a:solidFill>
                <a:latin typeface="+mj-lt"/>
              </a:defRPr>
            </a:lvl1pPr>
            <a:lvl2pPr marL="0" indent="0">
              <a:lnSpc>
                <a:spcPct val="100000"/>
              </a:lnSpc>
              <a:spcBef>
                <a:spcPts val="0"/>
              </a:spcBef>
              <a:buFontTx/>
              <a:buNone/>
              <a:defRPr sz="3700" b="0">
                <a:solidFill>
                  <a:schemeClr val="bg1"/>
                </a:solidFill>
              </a:defRPr>
            </a:lvl2pPr>
            <a:lvl3pPr marL="0" indent="0">
              <a:lnSpc>
                <a:spcPct val="100000"/>
              </a:lnSpc>
              <a:spcBef>
                <a:spcPts val="0"/>
              </a:spcBef>
              <a:buFontTx/>
              <a:buNone/>
              <a:defRPr sz="3700" b="0">
                <a:solidFill>
                  <a:schemeClr val="bg1"/>
                </a:solidFill>
              </a:defRPr>
            </a:lvl3pPr>
            <a:lvl4pPr marL="0" indent="0">
              <a:lnSpc>
                <a:spcPct val="100000"/>
              </a:lnSpc>
              <a:spcBef>
                <a:spcPts val="0"/>
              </a:spcBef>
              <a:buFontTx/>
              <a:buNone/>
              <a:defRPr sz="3700" b="0">
                <a:solidFill>
                  <a:schemeClr val="bg1"/>
                </a:solidFill>
              </a:defRPr>
            </a:lvl4pPr>
            <a:lvl5pPr marL="0" indent="0">
              <a:lnSpc>
                <a:spcPct val="100000"/>
              </a:lnSpc>
              <a:spcBef>
                <a:spcPts val="0"/>
              </a:spcBef>
              <a:buFontTx/>
              <a:buNone/>
              <a:defRPr sz="3700" b="0">
                <a:solidFill>
                  <a:schemeClr val="bg1"/>
                </a:solidFill>
              </a:defRPr>
            </a:lvl5pPr>
            <a:lvl6pPr marL="0" indent="0">
              <a:lnSpc>
                <a:spcPct val="100000"/>
              </a:lnSpc>
              <a:spcBef>
                <a:spcPts val="0"/>
              </a:spcBef>
              <a:buFontTx/>
              <a:buNone/>
              <a:defRPr sz="3700" b="0">
                <a:solidFill>
                  <a:schemeClr val="bg1"/>
                </a:solidFill>
              </a:defRPr>
            </a:lvl6pPr>
            <a:lvl7pPr marL="0" indent="0">
              <a:lnSpc>
                <a:spcPct val="100000"/>
              </a:lnSpc>
              <a:spcBef>
                <a:spcPts val="0"/>
              </a:spcBef>
              <a:buFontTx/>
              <a:buNone/>
              <a:defRPr sz="3700" b="0">
                <a:solidFill>
                  <a:schemeClr val="bg1"/>
                </a:solidFill>
              </a:defRPr>
            </a:lvl7pPr>
            <a:lvl8pPr marL="0" indent="0">
              <a:lnSpc>
                <a:spcPct val="100000"/>
              </a:lnSpc>
              <a:spcBef>
                <a:spcPts val="0"/>
              </a:spcBef>
              <a:buFontTx/>
              <a:buNone/>
              <a:defRPr sz="3700" b="0">
                <a:solidFill>
                  <a:schemeClr val="bg1"/>
                </a:solidFill>
              </a:defRPr>
            </a:lvl8pPr>
            <a:lvl9pPr marL="0" indent="0">
              <a:lnSpc>
                <a:spcPct val="100000"/>
              </a:lnSpc>
              <a:spcBef>
                <a:spcPts val="0"/>
              </a:spcBef>
              <a:buFontTx/>
              <a:buNone/>
              <a:defRPr sz="3700" b="0">
                <a:solidFill>
                  <a:schemeClr val="bg1"/>
                </a:solidFill>
              </a:defRPr>
            </a:lvl9pPr>
          </a:lstStyle>
          <a:p>
            <a:pPr lvl="0"/>
            <a:r>
              <a:rPr lang="en-US"/>
              <a:t>Click to edit Master text styles</a:t>
            </a:r>
          </a:p>
          <a:p>
            <a:pPr lvl="1"/>
            <a:r>
              <a:rPr lang="en-US"/>
              <a:t>Second level</a:t>
            </a:r>
          </a:p>
        </p:txBody>
      </p:sp>
      <p:sp>
        <p:nvSpPr>
          <p:cNvPr id="7" name="Slide Number Placeholder 5"/>
          <p:cNvSpPr>
            <a:spLocks noGrp="1"/>
          </p:cNvSpPr>
          <p:nvPr>
            <p:ph type="sldNum" sz="quarter" idx="15"/>
          </p:nvPr>
        </p:nvSpPr>
        <p:spPr/>
        <p:txBody>
          <a:bodyPr/>
          <a:lstStyle>
            <a:lvl1pPr>
              <a:defRPr>
                <a:solidFill>
                  <a:schemeClr val="bg1"/>
                </a:solidFill>
              </a:defRPr>
            </a:lvl1pPr>
          </a:lstStyle>
          <a:p>
            <a:pPr>
              <a:defRPr/>
            </a:pPr>
            <a:fld id="{6FDE5A04-22F7-4DEA-9A4A-0EC16A601A66}" type="slidenum">
              <a:rPr lang="en-US" altLang="en-US"/>
              <a:pPr>
                <a:defRPr/>
              </a:pPr>
              <a:t>‹#›</a:t>
            </a:fld>
            <a:endParaRPr lang="en-US" altLang="en-US"/>
          </a:p>
        </p:txBody>
      </p:sp>
    </p:spTree>
    <p:extLst>
      <p:ext uri="{BB962C8B-B14F-4D97-AF65-F5344CB8AC3E}">
        <p14:creationId xmlns:p14="http://schemas.microsoft.com/office/powerpoint/2010/main" val="300374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p:nvPr>
        </p:nvSpPr>
        <p:spPr>
          <a:xfrm>
            <a:off x="457200" y="137160"/>
            <a:ext cx="7696200" cy="502920"/>
          </a:xfrm>
        </p:spPr>
        <p:txBody>
          <a:bodyPr/>
          <a:lstStyle>
            <a:lvl1pPr>
              <a:defRPr sz="1800">
                <a:latin typeface="Calibri" panose="020F0502020204030204" pitchFamily="34" charset="0"/>
                <a:cs typeface="Calibri" panose="020F0502020204030204" pitchFamily="34" charset="0"/>
              </a:defRPr>
            </a:lvl1pPr>
          </a:lstStyle>
          <a:p>
            <a:r>
              <a:rPr lang="en-US" dirty="0"/>
              <a:t>Click to edit Master title style</a:t>
            </a:r>
          </a:p>
        </p:txBody>
      </p:sp>
      <p:sp>
        <p:nvSpPr>
          <p:cNvPr id="9" name="Footer Placeholder 3"/>
          <p:cNvSpPr txBox="1">
            <a:spLocks/>
          </p:cNvSpPr>
          <p:nvPr userDrawn="1"/>
        </p:nvSpPr>
        <p:spPr>
          <a:xfrm>
            <a:off x="3475038"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eaLnBrk="1" hangingPunct="1">
              <a:defRPr/>
            </a:pPr>
            <a:endParaRPr lang="en-US" sz="800" b="1" dirty="0"/>
          </a:p>
        </p:txBody>
      </p:sp>
      <p:pic>
        <p:nvPicPr>
          <p:cNvPr id="11" name="Picture 17" descr="EPA-Transparent-background"/>
          <p:cNvPicPr>
            <a:picLocks noChangeAspect="1" noChangeArrowheads="1"/>
          </p:cNvPicPr>
          <p:nvPr userDrawn="1"/>
        </p:nvPicPr>
        <p:blipFill>
          <a:blip r:embed="rId2"/>
          <a:srcRect/>
          <a:stretch>
            <a:fillRect/>
          </a:stretch>
        </p:blipFill>
        <p:spPr bwMode="auto">
          <a:xfrm>
            <a:off x="8264810" y="137161"/>
            <a:ext cx="457200" cy="451593"/>
          </a:xfrm>
          <a:prstGeom prst="rect">
            <a:avLst/>
          </a:prstGeom>
          <a:ln>
            <a:noFill/>
          </a:ln>
          <a:effectLst>
            <a:outerShdw blurRad="292100" dist="139700" dir="2700000" algn="tl" rotWithShape="0">
              <a:srgbClr val="333333">
                <a:alpha val="65000"/>
              </a:srgbClr>
            </a:outerShdw>
          </a:effectLst>
        </p:spPr>
      </p:pic>
      <p:sp>
        <p:nvSpPr>
          <p:cNvPr id="12" name="Slide Number Placeholder 3">
            <a:extLst>
              <a:ext uri="{FF2B5EF4-FFF2-40B4-BE49-F238E27FC236}">
                <a16:creationId xmlns:a16="http://schemas.microsoft.com/office/drawing/2014/main" id="{0DF53630-94C3-4B51-904A-A3D04DD3D5EC}"/>
              </a:ext>
            </a:extLst>
          </p:cNvPr>
          <p:cNvSpPr>
            <a:spLocks noGrp="1"/>
          </p:cNvSpPr>
          <p:nvPr>
            <p:ph type="sldNum" sz="quarter" idx="15"/>
          </p:nvPr>
        </p:nvSpPr>
        <p:spPr>
          <a:xfrm>
            <a:off x="6553200" y="4895056"/>
            <a:ext cx="2133600" cy="128588"/>
          </a:xfrm>
        </p:spPr>
        <p:txBody>
          <a:bodyPr/>
          <a:lstStyle>
            <a:lvl1pPr>
              <a:defRPr/>
            </a:lvl1pPr>
          </a:lstStyle>
          <a:p>
            <a:pPr>
              <a:defRPr/>
            </a:pPr>
            <a:fld id="{E66E83C2-B232-43D7-91B4-ADEDE4A4F45E}" type="slidenum">
              <a:rPr lang="en-US" altLang="en-US"/>
              <a:pPr>
                <a:defRPr/>
              </a:pPr>
              <a:t>‹#›</a:t>
            </a:fld>
            <a:endParaRPr lang="en-US" altLang="en-US"/>
          </a:p>
        </p:txBody>
      </p:sp>
      <p:sp>
        <p:nvSpPr>
          <p:cNvPr id="13" name="Footer Placeholder 3">
            <a:extLst>
              <a:ext uri="{FF2B5EF4-FFF2-40B4-BE49-F238E27FC236}">
                <a16:creationId xmlns:a16="http://schemas.microsoft.com/office/drawing/2014/main" id="{E8D4F560-5722-460D-AD78-E42D9422275B}"/>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cxnSp>
        <p:nvCxnSpPr>
          <p:cNvPr id="14" name="Straight Connector 13">
            <a:extLst>
              <a:ext uri="{FF2B5EF4-FFF2-40B4-BE49-F238E27FC236}">
                <a16:creationId xmlns:a16="http://schemas.microsoft.com/office/drawing/2014/main" id="{8948AFD6-4179-4806-9F7D-73D50F47B212}"/>
              </a:ext>
            </a:extLst>
          </p:cNvPr>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710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ne-third Slide">
    <p:bg>
      <p:bgPr>
        <a:solidFill>
          <a:schemeClr val="accent2"/>
        </a:solidFill>
        <a:effectLst/>
      </p:bgPr>
    </p:bg>
    <p:spTree>
      <p:nvGrpSpPr>
        <p:cNvPr id="1" name=""/>
        <p:cNvGrpSpPr/>
        <p:nvPr/>
      </p:nvGrpSpPr>
      <p:grpSpPr>
        <a:xfrm>
          <a:off x="0" y="0"/>
          <a:ext cx="0" cy="0"/>
          <a:chOff x="0" y="0"/>
          <a:chExt cx="0" cy="0"/>
        </a:xfrm>
      </p:grpSpPr>
      <p:sp>
        <p:nvSpPr>
          <p:cNvPr id="12" name="Rectangle 11"/>
          <p:cNvSpPr/>
          <p:nvPr userDrawn="1"/>
        </p:nvSpPr>
        <p:spPr>
          <a:xfrm>
            <a:off x="0" y="742950"/>
            <a:ext cx="9144000" cy="440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457200" y="4827589"/>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Content Placeholder 5"/>
          <p:cNvSpPr>
            <a:spLocks noGrp="1"/>
          </p:cNvSpPr>
          <p:nvPr>
            <p:ph sz="quarter" idx="12"/>
          </p:nvPr>
        </p:nvSpPr>
        <p:spPr>
          <a:xfrm>
            <a:off x="457200" y="911224"/>
            <a:ext cx="265176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246120" y="911224"/>
            <a:ext cx="5440680" cy="36576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5"/>
          </p:nvPr>
        </p:nvSpPr>
        <p:spPr/>
        <p:txBody>
          <a:bodyPr/>
          <a:lstStyle>
            <a:lvl1pPr>
              <a:defRPr/>
            </a:lvl1pPr>
          </a:lstStyle>
          <a:p>
            <a:pPr>
              <a:defRPr/>
            </a:pPr>
            <a:fld id="{271AF728-EF0A-408A-99C2-76F360C1F5B2}" type="slidenum">
              <a:rPr lang="en-US" altLang="en-US"/>
              <a:pPr>
                <a:defRPr/>
              </a:pPr>
              <a:t>‹#›</a:t>
            </a:fld>
            <a:endParaRPr lang="en-US" altLang="en-US"/>
          </a:p>
        </p:txBody>
      </p:sp>
      <p:sp>
        <p:nvSpPr>
          <p:cNvPr id="14" name="Footer Placeholder 3">
            <a:extLst>
              <a:ext uri="{FF2B5EF4-FFF2-40B4-BE49-F238E27FC236}">
                <a16:creationId xmlns:a16="http://schemas.microsoft.com/office/drawing/2014/main" id="{A556F318-F52A-4A3A-9AC0-6497DCC8048C}"/>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4154187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6525"/>
            <a:ext cx="822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911225"/>
            <a:ext cx="8229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246438" y="4873625"/>
            <a:ext cx="2895600" cy="128588"/>
          </a:xfrm>
          <a:prstGeom prst="rect">
            <a:avLst/>
          </a:prstGeom>
        </p:spPr>
        <p:txBody>
          <a:bodyPr vert="horz" lIns="0" tIns="0" rIns="0" bIns="0" rtlCol="0" anchor="b" anchorCtr="0"/>
          <a:lstStyle>
            <a:lvl1pPr algn="l" eaLnBrk="1" fontAlgn="auto" hangingPunct="1">
              <a:spcBef>
                <a:spcPts val="0"/>
              </a:spcBef>
              <a:spcAft>
                <a:spcPts val="0"/>
              </a:spcAft>
              <a:defRPr sz="800" b="0">
                <a:solidFill>
                  <a:schemeClr val="tx1"/>
                </a:solidFill>
                <a:latin typeface="+mj-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873625"/>
            <a:ext cx="2133600" cy="128588"/>
          </a:xfrm>
          <a:prstGeom prst="rect">
            <a:avLst/>
          </a:prstGeom>
        </p:spPr>
        <p:txBody>
          <a:bodyPr vert="horz" wrap="square" lIns="0" tIns="0" rIns="0" bIns="0" numCol="1" anchor="b" anchorCtr="0" compatLnSpc="1">
            <a:prstTxWarp prst="textNoShape">
              <a:avLst/>
            </a:prstTxWarp>
          </a:bodyPr>
          <a:lstStyle>
            <a:lvl1pPr algn="r" eaLnBrk="1" hangingPunct="1">
              <a:defRPr sz="800"/>
            </a:lvl1pPr>
          </a:lstStyle>
          <a:p>
            <a:pPr>
              <a:defRPr/>
            </a:pPr>
            <a:fld id="{0C87C272-AC6D-497A-A513-1AE35D807E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3988" r:id="rId4"/>
    <p:sldLayoutId id="2147483989" r:id="rId5"/>
    <p:sldLayoutId id="2147483990" r:id="rId6"/>
    <p:sldLayoutId id="2147483991" r:id="rId7"/>
    <p:sldLayoutId id="2147484026" r:id="rId8"/>
    <p:sldLayoutId id="2147484027" r:id="rId9"/>
    <p:sldLayoutId id="2147484028" r:id="rId10"/>
    <p:sldLayoutId id="2147484029" r:id="rId11"/>
    <p:sldLayoutId id="2147484030" r:id="rId12"/>
    <p:sldLayoutId id="2147484031" r:id="rId13"/>
    <p:sldLayoutId id="2147484032" r:id="rId14"/>
    <p:sldLayoutId id="2147483992" r:id="rId15"/>
    <p:sldLayoutId id="2147483993" r:id="rId16"/>
    <p:sldLayoutId id="2147483994" r:id="rId17"/>
    <p:sldLayoutId id="2147483995" r:id="rId18"/>
    <p:sldLayoutId id="2147483997" r:id="rId19"/>
    <p:sldLayoutId id="2147483999" r:id="rId20"/>
    <p:sldLayoutId id="2147484003" r:id="rId21"/>
    <p:sldLayoutId id="2147484004" r:id="rId22"/>
    <p:sldLayoutId id="2147484033" r:id="rId23"/>
    <p:sldLayoutId id="2147484034" r:id="rId24"/>
    <p:sldLayoutId id="2147484035" r:id="rId25"/>
    <p:sldLayoutId id="2147484036" r:id="rId26"/>
    <p:sldLayoutId id="2147484037" r:id="rId27"/>
  </p:sldLayoutIdLst>
  <p:hf hdr="0" ftr="0" dt="0"/>
  <p:txStyles>
    <p:titleStyle>
      <a:lvl1pPr algn="l" rtl="0" eaLnBrk="0" fontAlgn="base" hangingPunct="0">
        <a:spcBef>
          <a:spcPct val="0"/>
        </a:spcBef>
        <a:spcAft>
          <a:spcPct val="0"/>
        </a:spcAft>
        <a:defRPr b="1" kern="12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b="1">
          <a:solidFill>
            <a:schemeClr val="bg1"/>
          </a:solidFill>
          <a:latin typeface="Arial" charset="0"/>
          <a:ea typeface="ＭＳ Ｐゴシック" charset="0"/>
          <a:cs typeface="ＭＳ Ｐゴシック" charset="0"/>
        </a:defRPr>
      </a:lvl6pPr>
      <a:lvl7pPr marL="914400" algn="l" rtl="0" fontAlgn="base">
        <a:spcBef>
          <a:spcPct val="0"/>
        </a:spcBef>
        <a:spcAft>
          <a:spcPct val="0"/>
        </a:spcAft>
        <a:defRPr b="1">
          <a:solidFill>
            <a:schemeClr val="bg1"/>
          </a:solidFill>
          <a:latin typeface="Arial" charset="0"/>
          <a:ea typeface="ＭＳ Ｐゴシック" charset="0"/>
          <a:cs typeface="ＭＳ Ｐゴシック" charset="0"/>
        </a:defRPr>
      </a:lvl7pPr>
      <a:lvl8pPr marL="1371600" algn="l" rtl="0" fontAlgn="base">
        <a:spcBef>
          <a:spcPct val="0"/>
        </a:spcBef>
        <a:spcAft>
          <a:spcPct val="0"/>
        </a:spcAft>
        <a:defRPr b="1">
          <a:solidFill>
            <a:schemeClr val="bg1"/>
          </a:solidFill>
          <a:latin typeface="Arial" charset="0"/>
          <a:ea typeface="ＭＳ Ｐゴシック" charset="0"/>
          <a:cs typeface="ＭＳ Ｐゴシック" charset="0"/>
        </a:defRPr>
      </a:lvl8pPr>
      <a:lvl9pPr marL="1828800" algn="l" rtl="0" fontAlgn="base">
        <a:spcBef>
          <a:spcPct val="0"/>
        </a:spcBef>
        <a:spcAft>
          <a:spcPct val="0"/>
        </a:spcAft>
        <a:defRPr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0"/>
        </a:spcBef>
        <a:spcAft>
          <a:spcPts val="400"/>
        </a:spcAft>
        <a:buFont typeface="Arial" panose="020B0604020202020204" pitchFamily="34" charset="0"/>
        <a:defRPr sz="1400" b="1" kern="1200">
          <a:solidFill>
            <a:schemeClr val="tx1"/>
          </a:solidFill>
          <a:latin typeface="+mj-lt"/>
          <a:ea typeface="ＭＳ Ｐゴシック" charset="0"/>
          <a:cs typeface="ＭＳ Ｐゴシック" charset="0"/>
        </a:defRPr>
      </a:lvl1pPr>
      <a:lvl2pPr marL="742950" indent="-285750" algn="l" rtl="0" eaLnBrk="0" fontAlgn="base" hangingPunct="0">
        <a:spcBef>
          <a:spcPct val="0"/>
        </a:spcBef>
        <a:spcAft>
          <a:spcPts val="400"/>
        </a:spcAft>
        <a:buFont typeface="Arial" panose="020B0604020202020204" pitchFamily="34" charset="0"/>
        <a:defRPr sz="1400" kern="1200">
          <a:solidFill>
            <a:schemeClr val="tx1"/>
          </a:solidFill>
          <a:latin typeface="+mn-lt"/>
          <a:ea typeface="ＭＳ Ｐゴシック" charset="0"/>
          <a:cs typeface="+mn-cs"/>
        </a:defRPr>
      </a:lvl2pPr>
      <a:lvl3pPr marL="174625" indent="-174625" algn="l" rtl="0" eaLnBrk="0" fontAlgn="base" hangingPunct="0">
        <a:spcBef>
          <a:spcPct val="0"/>
        </a:spcBef>
        <a:spcAft>
          <a:spcPts val="400"/>
        </a:spcAft>
        <a:buFont typeface="Arial" panose="020B0604020202020204" pitchFamily="34" charset="0"/>
        <a:buChar char="•"/>
        <a:defRPr sz="1400" kern="1200">
          <a:solidFill>
            <a:schemeClr val="tx1"/>
          </a:solidFill>
          <a:latin typeface="+mn-lt"/>
          <a:ea typeface="ＭＳ Ｐゴシック" charset="0"/>
          <a:cs typeface="+mn-cs"/>
        </a:defRPr>
      </a:lvl3pPr>
      <a:lvl4pPr marL="465138" indent="-233363"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4pPr>
      <a:lvl5pPr marL="682625" indent="-171450"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5pPr>
      <a:lvl6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25" indent="-230188"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6525"/>
            <a:ext cx="822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911225"/>
            <a:ext cx="8229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4873626"/>
            <a:ext cx="2133600" cy="128588"/>
          </a:xfrm>
          <a:prstGeom prst="rect">
            <a:avLst/>
          </a:prstGeom>
        </p:spPr>
        <p:txBody>
          <a:bodyPr vert="horz" wrap="square" lIns="0" tIns="0" rIns="0" bIns="0" numCol="1" anchor="b" anchorCtr="0" compatLnSpc="1">
            <a:prstTxWarp prst="textNoShape">
              <a:avLst/>
            </a:prstTxWarp>
          </a:bodyPr>
          <a:lstStyle>
            <a:lvl1pPr algn="r" eaLnBrk="1" hangingPunct="1">
              <a:defRPr sz="800"/>
            </a:lvl1pPr>
          </a:lstStyle>
          <a:p>
            <a:pPr>
              <a:defRPr/>
            </a:pPr>
            <a:fld id="{0C87C272-AC6D-497A-A513-1AE35D807E15}" type="slidenum">
              <a:rPr lang="en-US" altLang="en-US"/>
              <a:pPr>
                <a:defRPr/>
              </a:pPr>
              <a:t>‹#›</a:t>
            </a:fld>
            <a:endParaRPr lang="en-US" altLang="en-US"/>
          </a:p>
        </p:txBody>
      </p:sp>
      <p:sp>
        <p:nvSpPr>
          <p:cNvPr id="7" name="Footer Placeholder 3">
            <a:extLst>
              <a:ext uri="{FF2B5EF4-FFF2-40B4-BE49-F238E27FC236}">
                <a16:creationId xmlns:a16="http://schemas.microsoft.com/office/drawing/2014/main" id="{CD5CD1F0-E931-4684-A4E9-784176AF5BC4}"/>
              </a:ext>
            </a:extLst>
          </p:cNvPr>
          <p:cNvSpPr txBox="1">
            <a:spLocks/>
          </p:cNvSpPr>
          <p:nvPr userDrawn="1"/>
        </p:nvSpPr>
        <p:spPr>
          <a:xfrm>
            <a:off x="3119775" y="4873625"/>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20505512"/>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 id="2147484038" r:id="rId18"/>
    <p:sldLayoutId id="2147484039" r:id="rId19"/>
  </p:sldLayoutIdLst>
  <p:hf hdr="0" ftr="0" dt="0"/>
  <p:txStyles>
    <p:titleStyle>
      <a:lvl1pPr algn="l" rtl="0" eaLnBrk="0" fontAlgn="base" hangingPunct="0">
        <a:spcBef>
          <a:spcPct val="0"/>
        </a:spcBef>
        <a:spcAft>
          <a:spcPct val="0"/>
        </a:spcAft>
        <a:defRPr b="1" kern="12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5pPr>
      <a:lvl6pPr marL="457189" algn="l" rtl="0" fontAlgn="base">
        <a:spcBef>
          <a:spcPct val="0"/>
        </a:spcBef>
        <a:spcAft>
          <a:spcPct val="0"/>
        </a:spcAft>
        <a:defRPr b="1">
          <a:solidFill>
            <a:schemeClr val="bg1"/>
          </a:solidFill>
          <a:latin typeface="Arial" charset="0"/>
          <a:ea typeface="ＭＳ Ｐゴシック" charset="0"/>
          <a:cs typeface="ＭＳ Ｐゴシック" charset="0"/>
        </a:defRPr>
      </a:lvl6pPr>
      <a:lvl7pPr marL="914378" algn="l" rtl="0" fontAlgn="base">
        <a:spcBef>
          <a:spcPct val="0"/>
        </a:spcBef>
        <a:spcAft>
          <a:spcPct val="0"/>
        </a:spcAft>
        <a:defRPr b="1">
          <a:solidFill>
            <a:schemeClr val="bg1"/>
          </a:solidFill>
          <a:latin typeface="Arial" charset="0"/>
          <a:ea typeface="ＭＳ Ｐゴシック" charset="0"/>
          <a:cs typeface="ＭＳ Ｐゴシック" charset="0"/>
        </a:defRPr>
      </a:lvl7pPr>
      <a:lvl8pPr marL="1371566" algn="l" rtl="0" fontAlgn="base">
        <a:spcBef>
          <a:spcPct val="0"/>
        </a:spcBef>
        <a:spcAft>
          <a:spcPct val="0"/>
        </a:spcAft>
        <a:defRPr b="1">
          <a:solidFill>
            <a:schemeClr val="bg1"/>
          </a:solidFill>
          <a:latin typeface="Arial" charset="0"/>
          <a:ea typeface="ＭＳ Ｐゴシック" charset="0"/>
          <a:cs typeface="ＭＳ Ｐゴシック" charset="0"/>
        </a:defRPr>
      </a:lvl8pPr>
      <a:lvl9pPr marL="1828754" algn="l" rtl="0" fontAlgn="base">
        <a:spcBef>
          <a:spcPct val="0"/>
        </a:spcBef>
        <a:spcAft>
          <a:spcPct val="0"/>
        </a:spcAft>
        <a:defRPr b="1">
          <a:solidFill>
            <a:schemeClr val="bg1"/>
          </a:solidFill>
          <a:latin typeface="Arial" charset="0"/>
          <a:ea typeface="ＭＳ Ｐゴシック" charset="0"/>
          <a:cs typeface="ＭＳ Ｐゴシック" charset="0"/>
        </a:defRPr>
      </a:lvl9pPr>
    </p:titleStyle>
    <p:bodyStyle>
      <a:lvl1pPr marL="342892" indent="-342892" algn="l" rtl="0" eaLnBrk="0" fontAlgn="base" hangingPunct="0">
        <a:spcBef>
          <a:spcPct val="0"/>
        </a:spcBef>
        <a:spcAft>
          <a:spcPts val="400"/>
        </a:spcAft>
        <a:buFont typeface="Arial" panose="020B0604020202020204" pitchFamily="34" charset="0"/>
        <a:defRPr sz="1400" b="1" kern="1200">
          <a:solidFill>
            <a:schemeClr val="tx1"/>
          </a:solidFill>
          <a:latin typeface="+mj-lt"/>
          <a:ea typeface="ＭＳ Ｐゴシック" charset="0"/>
          <a:cs typeface="ＭＳ Ｐゴシック" charset="0"/>
        </a:defRPr>
      </a:lvl1pPr>
      <a:lvl2pPr marL="742931" indent="-285743" algn="l" rtl="0" eaLnBrk="0" fontAlgn="base" hangingPunct="0">
        <a:spcBef>
          <a:spcPct val="0"/>
        </a:spcBef>
        <a:spcAft>
          <a:spcPts val="400"/>
        </a:spcAft>
        <a:buFont typeface="Arial" panose="020B0604020202020204" pitchFamily="34" charset="0"/>
        <a:defRPr sz="1400" kern="1200">
          <a:solidFill>
            <a:schemeClr val="tx1"/>
          </a:solidFill>
          <a:latin typeface="+mn-lt"/>
          <a:ea typeface="ＭＳ Ｐゴシック" charset="0"/>
          <a:cs typeface="+mn-cs"/>
        </a:defRPr>
      </a:lvl2pPr>
      <a:lvl3pPr marL="174621" indent="-174621" algn="l" rtl="0" eaLnBrk="0" fontAlgn="base" hangingPunct="0">
        <a:spcBef>
          <a:spcPct val="0"/>
        </a:spcBef>
        <a:spcAft>
          <a:spcPts val="400"/>
        </a:spcAft>
        <a:buFont typeface="Arial" panose="020B0604020202020204" pitchFamily="34" charset="0"/>
        <a:buChar char="•"/>
        <a:defRPr sz="1400" kern="1200">
          <a:solidFill>
            <a:schemeClr val="tx1"/>
          </a:solidFill>
          <a:latin typeface="+mn-lt"/>
          <a:ea typeface="ＭＳ Ｐゴシック" charset="0"/>
          <a:cs typeface="+mn-cs"/>
        </a:defRPr>
      </a:lvl3pPr>
      <a:lvl4pPr marL="465126" indent="-233357"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4pPr>
      <a:lvl5pPr marL="682608" indent="-171446"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5pPr>
      <a:lvl6pPr marL="976289" indent="-231770"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289" indent="-231770"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01" indent="-230183"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289" indent="-231770"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8.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cid:image003.png@01D4190E.352C01A0"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hyperlink" Target="https://nepis.epa.gov/Exe/ZyPDF.cgi/P100MS0E.PDF?Dockey=P100MS0E.PDF" TargetMode="External"/><Relationship Id="rId2" Type="http://schemas.openxmlformats.org/officeDocument/2006/relationships/hyperlink" Target="https://doi.org/10.1017/bca.2015.13" TargetMode="External"/><Relationship Id="rId1" Type="http://schemas.openxmlformats.org/officeDocument/2006/relationships/slideLayout" Target="../slideLayouts/slideLayout32.xml"/><Relationship Id="rId6" Type="http://schemas.openxmlformats.org/officeDocument/2006/relationships/hyperlink" Target="https://www.epa.gov/regulations-emissions-vehicles-and-engines/greenhouse-gas-ghg-emission-standards-light-duty-vehicles" TargetMode="External"/><Relationship Id="rId5" Type="http://schemas.openxmlformats.org/officeDocument/2006/relationships/hyperlink" Target="https://www.epa.gov/fuel-economy-trends" TargetMode="External"/><Relationship Id="rId4" Type="http://schemas.openxmlformats.org/officeDocument/2006/relationships/hyperlink" Target="https://nepis.epa.gov/Exe/ZyPDF.cgi/P100N11T.PDF?Dockey=P100N11T.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nepis.epa.gov/Exe/ZyPDF.cgi?Dockey=P100PUSX.PDF" TargetMode="External"/><Relationship Id="rId2" Type="http://schemas.openxmlformats.org/officeDocument/2006/relationships/hyperlink" Target="https://www.epa.gov/vehicle-and-fuel-emissions-testing/benchmarking-advanced-low-emission-light-duty-vehicle-technology#test-data"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6851" y="514350"/>
            <a:ext cx="7735888" cy="1114425"/>
          </a:xfrm>
        </p:spPr>
        <p:txBody>
          <a:bodyPr rtlCol="0">
            <a:noAutofit/>
          </a:bodyPr>
          <a:lstStyle/>
          <a:p>
            <a:pPr marL="287338" indent="-287338" eaLnBrk="1" fontAlgn="auto" hangingPunct="1">
              <a:lnSpc>
                <a:spcPct val="90000"/>
              </a:lnSpc>
              <a:spcAft>
                <a:spcPts val="0"/>
              </a:spcAft>
              <a:defRPr/>
            </a:pPr>
            <a:r>
              <a:rPr lang="en-US" sz="280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 Academies of Science</a:t>
            </a:r>
            <a:r>
              <a:rPr lang="en-US" sz="2400" cap="none" dirty="0">
                <a:latin typeface="Calibri" panose="020F0502020204030204" pitchFamily="34" charset="0"/>
                <a:cs typeface="Calibri" panose="020F0502020204030204" pitchFamily="34" charset="0"/>
              </a:rPr>
              <a:t/>
            </a:r>
            <a:br>
              <a:rPr lang="en-US" sz="2400" cap="none" dirty="0">
                <a:latin typeface="Calibri" panose="020F0502020204030204" pitchFamily="34" charset="0"/>
                <a:cs typeface="Calibri" panose="020F0502020204030204" pitchFamily="34" charset="0"/>
              </a:rPr>
            </a:br>
            <a:r>
              <a:rPr lang="en-US" sz="180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Committee on the Assessment of Technologies for </a:t>
            </a:r>
            <a:br>
              <a:rPr lang="en-US" sz="180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800" cap="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Improving Fuel Economy of Light-Duty Vehicles – Phase 3</a:t>
            </a:r>
            <a:endParaRPr lang="en-US" sz="3600" cap="none" dirty="0">
              <a:solidFill>
                <a:srgbClr val="FFC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21508" name="Subtitle 1"/>
          <p:cNvSpPr>
            <a:spLocks noGrp="1"/>
          </p:cNvSpPr>
          <p:nvPr>
            <p:ph type="body" sz="quarter" idx="10"/>
          </p:nvPr>
        </p:nvSpPr>
        <p:spPr>
          <a:xfrm>
            <a:off x="2057400" y="2114550"/>
            <a:ext cx="4758917" cy="1503968"/>
          </a:xfrm>
        </p:spPr>
        <p:txBody>
          <a:bodyPr/>
          <a:lstStyle/>
          <a:p>
            <a:pPr lvl="1" eaLnBrk="1" hangingPunct="1"/>
            <a:r>
              <a:rPr lang="en-US" altLang="en-US" sz="1800" b="1"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Bill Charmley</a:t>
            </a:r>
            <a:r>
              <a:rPr lang="en-US" altLang="en-US" sz="1400" b="1"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  </a:t>
            </a:r>
            <a:r>
              <a:rPr lang="en-US" altLang="en-US" sz="1800" b="1"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Director</a:t>
            </a:r>
            <a:endParaRPr lang="en-US" altLang="en-US" sz="1400" b="1"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endParaRPr>
          </a:p>
          <a:p>
            <a:pPr marL="228600" lvl="1" eaLnBrk="1" hangingPunct="1">
              <a:spcAft>
                <a:spcPts val="0"/>
              </a:spcAft>
            </a:pPr>
            <a:r>
              <a:rPr lang="en-US" altLang="en-US" sz="1400"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Assessment and Standards Division</a:t>
            </a:r>
          </a:p>
          <a:p>
            <a:pPr marL="228600" lvl="1" eaLnBrk="1" hangingPunct="1">
              <a:spcAft>
                <a:spcPts val="0"/>
              </a:spcAft>
            </a:pPr>
            <a:r>
              <a:rPr lang="en-US" altLang="en-US" sz="1400"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National Vehicle and Fuel Emissions Laboratory</a:t>
            </a:r>
          </a:p>
          <a:p>
            <a:pPr marL="228600" lvl="1" eaLnBrk="1" hangingPunct="1">
              <a:spcAft>
                <a:spcPts val="0"/>
              </a:spcAft>
            </a:pPr>
            <a:r>
              <a:rPr lang="en-US" altLang="en-US" sz="1400"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Office of Transportation and Air Quality</a:t>
            </a:r>
          </a:p>
          <a:p>
            <a:pPr lvl="1" eaLnBrk="1" hangingPunct="1"/>
            <a:endParaRPr lang="en-US" altLang="en-US" sz="1400"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endParaRPr>
          </a:p>
          <a:p>
            <a:pPr lvl="1" eaLnBrk="1" hangingPunct="1"/>
            <a:r>
              <a:rPr lang="en-US" alt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cs typeface="Calibri" panose="020F0502020204030204" pitchFamily="34" charset="0"/>
              </a:rPr>
              <a:t>July 16, 2018</a:t>
            </a:r>
          </a:p>
          <a:p>
            <a:pPr lvl="1" eaLnBrk="1" hangingPunct="1"/>
            <a:endParaRPr lang="en-US" altLang="en-US" sz="1600" dirty="0">
              <a:solidFill>
                <a:schemeClr val="bg1"/>
              </a:solidFill>
              <a:ea typeface="ＭＳ Ｐゴシック" panose="020B0600070205080204" pitchFamily="34" charset="-128"/>
            </a:endParaRPr>
          </a:p>
          <a:p>
            <a:pPr lvl="1" eaLnBrk="1" hangingPunct="1"/>
            <a:endParaRPr lang="en-US" altLang="en-US" sz="1600" dirty="0">
              <a:solidFill>
                <a:schemeClr val="bg1"/>
              </a:solidFill>
              <a:ea typeface="ＭＳ Ｐゴシック" panose="020B0600070205080204" pitchFamily="34" charset="-128"/>
            </a:endParaRPr>
          </a:p>
          <a:p>
            <a:pPr lvl="1" eaLnBrk="1" hangingPunct="1"/>
            <a:endParaRPr lang="en-US" altLang="en-US" sz="1600" dirty="0">
              <a:solidFill>
                <a:schemeClr val="bg1"/>
              </a:solidFill>
              <a:ea typeface="ＭＳ Ｐゴシック" panose="020B0600070205080204" pitchFamily="34" charset="-128"/>
            </a:endParaRPr>
          </a:p>
        </p:txBody>
      </p:sp>
      <p:pic>
        <p:nvPicPr>
          <p:cNvPr id="5" name="Picture 17" descr="EPA-Transparent-background"/>
          <p:cNvPicPr>
            <a:picLocks noChangeAspect="1" noChangeArrowheads="1"/>
          </p:cNvPicPr>
          <p:nvPr/>
        </p:nvPicPr>
        <p:blipFill>
          <a:blip r:embed="rId3"/>
          <a:srcRect/>
          <a:stretch>
            <a:fillRect/>
          </a:stretch>
        </p:blipFill>
        <p:spPr bwMode="auto">
          <a:xfrm>
            <a:off x="666851" y="2038350"/>
            <a:ext cx="1165225" cy="1150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9883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52042303"/>
              </p:ext>
            </p:extLst>
          </p:nvPr>
        </p:nvGraphicFramePr>
        <p:xfrm>
          <a:off x="0" y="640080"/>
          <a:ext cx="8909160" cy="4572000"/>
        </p:xfrm>
        <a:graphic>
          <a:graphicData uri="http://schemas.openxmlformats.org/drawingml/2006/table">
            <a:tbl>
              <a:tblPr firstRow="1" bandRow="1">
                <a:tableStyleId>{5C22544A-7EE6-4342-B048-85BDC9FD1C3A}</a:tableStyleId>
              </a:tblPr>
              <a:tblGrid>
                <a:gridCol w="8909160">
                  <a:extLst>
                    <a:ext uri="{9D8B030D-6E8A-4147-A177-3AD203B41FA5}">
                      <a16:colId xmlns:a16="http://schemas.microsoft.com/office/drawing/2014/main" val="20000"/>
                    </a:ext>
                  </a:extLst>
                </a:gridCol>
              </a:tblGrid>
              <a:tr h="4178637">
                <a:tc>
                  <a:txBody>
                    <a:bodyPr/>
                    <a:lstStyle/>
                    <a:p>
                      <a:pPr marL="0" marR="0" lvl="0" indent="0" algn="l" defTabSz="457189" rtl="0" eaLnBrk="1" fontAlgn="auto" latinLnBrk="0" hangingPunct="1">
                        <a:lnSpc>
                          <a:spcPct val="100000"/>
                        </a:lnSpc>
                        <a:spcBef>
                          <a:spcPts val="0"/>
                        </a:spcBef>
                        <a:spcAft>
                          <a:spcPts val="0"/>
                        </a:spcAft>
                        <a:buClr>
                          <a:schemeClr val="accent1"/>
                        </a:buClr>
                        <a:buSzPct val="80000"/>
                        <a:buFontTx/>
                        <a:buNone/>
                        <a:tabLst/>
                        <a:defRPr/>
                      </a:pPr>
                      <a:r>
                        <a:rPr lang="en-US" sz="1600" b="1" dirty="0">
                          <a:solidFill>
                            <a:schemeClr val="tx1"/>
                          </a:solidFill>
                        </a:rPr>
                        <a:t>   Technology Effectiveness:  Gasoline Engine Benchmarking</a:t>
                      </a:r>
                      <a:endParaRPr lang="en-US" sz="1600" b="1" u="sng" kern="1200" dirty="0">
                        <a:solidFill>
                          <a:schemeClr val="tx1"/>
                        </a:solidFill>
                        <a:latin typeface="Calibri" panose="020F0502020204030204" pitchFamily="34" charset="0"/>
                        <a:ea typeface="+mn-ea"/>
                        <a:cs typeface="Calibri" panose="020F0502020204030204" pitchFamily="34" charset="0"/>
                      </a:endParaRPr>
                    </a:p>
                    <a:p>
                      <a:pPr marL="457189" marR="0" lvl="1" indent="0" algn="l" defTabSz="457189" rtl="0" eaLnBrk="1" fontAlgn="auto" latinLnBrk="0" hangingPunct="1">
                        <a:lnSpc>
                          <a:spcPct val="100000"/>
                        </a:lnSpc>
                        <a:spcBef>
                          <a:spcPts val="0"/>
                        </a:spcBef>
                        <a:spcAft>
                          <a:spcPts val="0"/>
                        </a:spcAft>
                        <a:buClr>
                          <a:schemeClr val="accent1"/>
                        </a:buClr>
                        <a:buSzPct val="80000"/>
                        <a:buFontTx/>
                        <a:buNone/>
                        <a:tabLst/>
                        <a:defRPr/>
                      </a:pPr>
                      <a:endParaRPr lang="en-US" sz="400" b="1" u="sng" kern="1200" dirty="0">
                        <a:solidFill>
                          <a:schemeClr val="accent2">
                            <a:lumMod val="75000"/>
                          </a:schemeClr>
                        </a:solidFill>
                        <a:latin typeface="Calibri" panose="020F0502020204030204" pitchFamily="34" charset="0"/>
                        <a:ea typeface="+mn-ea"/>
                        <a:cs typeface="Calibri" panose="020F0502020204030204" pitchFamily="34" charset="0"/>
                      </a:endParaRPr>
                    </a:p>
                    <a:p>
                      <a:pPr marL="457189" marR="0" lvl="1" indent="0" algn="l" defTabSz="457189" rtl="0" eaLnBrk="1" fontAlgn="auto" latinLnBrk="0" hangingPunct="1">
                        <a:lnSpc>
                          <a:spcPct val="100000"/>
                        </a:lnSpc>
                        <a:spcBef>
                          <a:spcPts val="0"/>
                        </a:spcBef>
                        <a:spcAft>
                          <a:spcPts val="0"/>
                        </a:spcAft>
                        <a:buClr>
                          <a:schemeClr val="accent1"/>
                        </a:buClr>
                        <a:buSzPct val="80000"/>
                        <a:buFontTx/>
                        <a:buNone/>
                        <a:tabLst/>
                        <a:defRPr/>
                      </a:pPr>
                      <a:r>
                        <a:rPr lang="en-US" sz="1100" b="1" u="sng" kern="1200" dirty="0">
                          <a:solidFill>
                            <a:schemeClr val="accent2">
                              <a:lumMod val="75000"/>
                            </a:schemeClr>
                          </a:solidFill>
                          <a:latin typeface="Calibri" panose="020F0502020204030204" pitchFamily="34" charset="0"/>
                          <a:ea typeface="+mn-ea"/>
                          <a:cs typeface="Calibri" panose="020F0502020204030204" pitchFamily="34" charset="0"/>
                        </a:rPr>
                        <a:t>Turbocharged engines</a:t>
                      </a:r>
                      <a:endParaRPr lang="en-US" sz="11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5800" lvl="1"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1.6L Ford EcoBoost –2013 Ford Focus (Euro)</a:t>
                      </a:r>
                    </a:p>
                    <a:p>
                      <a:pPr marL="685800" lvl="1"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1.6L Ford EcoBoost – 2013 Ford Escape</a:t>
                      </a:r>
                    </a:p>
                    <a:p>
                      <a:pPr marL="685800" lvl="1"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1.6L PSA Valvetronic turbo – 2012 Peugeot</a:t>
                      </a:r>
                    </a:p>
                    <a:p>
                      <a:pPr marL="685800" lvl="1"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2.7L V6 EcoBoost (2015 Ford F150)</a:t>
                      </a:r>
                      <a:r>
                        <a:rPr lang="en-US" sz="800" dirty="0">
                          <a:latin typeface="Calibri" panose="020F0502020204030204" pitchFamily="34" charset="0"/>
                          <a:cs typeface="Calibri" panose="020F0502020204030204" pitchFamily="34" charset="0"/>
                        </a:rPr>
                        <a:t>F150)</a:t>
                      </a:r>
                    </a:p>
                    <a:p>
                      <a:pPr marL="685800" lvl="1"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1.5L I4 (2016 Honda Civic)</a:t>
                      </a:r>
                    </a:p>
                    <a:p>
                      <a:pPr marL="685800" lvl="1"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2.5L I4 Skyactiv-G (Mazda CX-9)</a:t>
                      </a:r>
                    </a:p>
                    <a:p>
                      <a:pPr marL="685800" lvl="1" indent="0" defTabSz="457189">
                        <a:buClr>
                          <a:schemeClr val="accent1"/>
                        </a:buClr>
                        <a:buSzPct val="80000"/>
                        <a:buFontTx/>
                        <a:buNone/>
                        <a:defRPr/>
                      </a:pPr>
                      <a:r>
                        <a:rPr lang="en-US" sz="900" b="0" kern="1200" dirty="0">
                          <a:solidFill>
                            <a:srgbClr val="002060"/>
                          </a:solidFill>
                          <a:latin typeface="Calibri" panose="020F0502020204030204" pitchFamily="34" charset="0"/>
                          <a:ea typeface="+mn-ea"/>
                          <a:cs typeface="Calibri" panose="020F0502020204030204" pitchFamily="34" charset="0"/>
                        </a:rPr>
                        <a:t>Applied publicly available engine maps</a:t>
                      </a:r>
                      <a:r>
                        <a:rPr lang="en-US" sz="900" b="1" kern="1200" dirty="0">
                          <a:solidFill>
                            <a:srgbClr val="002060"/>
                          </a:solidFill>
                          <a:latin typeface="Calibri" panose="020F0502020204030204" pitchFamily="34" charset="0"/>
                          <a:ea typeface="+mn-ea"/>
                          <a:cs typeface="Calibri" panose="020F0502020204030204" pitchFamily="34" charset="0"/>
                        </a:rPr>
                        <a:t>:</a:t>
                      </a:r>
                    </a:p>
                    <a:p>
                      <a:pPr marL="914389" lvl="2"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1.0L I3 EcoBoost (2014 Ford Fiesta) (more efficient than the 2013 Ford 1.6L EcoBoost)</a:t>
                      </a:r>
                    </a:p>
                    <a:p>
                      <a:pPr marL="914389" lvl="2"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2.0L I4 (VW) with and without Miller cycle operation</a:t>
                      </a:r>
                    </a:p>
                    <a:p>
                      <a:pPr marL="914389" lvl="2"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1.4L I4 (VW) – from a copyrighted 2016 Ricardo Report</a:t>
                      </a:r>
                    </a:p>
                    <a:p>
                      <a:pPr marL="1257258" marR="0" lvl="2" indent="-342891" algn="l" defTabSz="457189" rtl="0" eaLnBrk="1" fontAlgn="auto" latinLnBrk="0" hangingPunct="1">
                        <a:lnSpc>
                          <a:spcPct val="100000"/>
                        </a:lnSpc>
                        <a:spcBef>
                          <a:spcPts val="0"/>
                        </a:spcBef>
                        <a:spcAft>
                          <a:spcPts val="0"/>
                        </a:spcAft>
                        <a:buClr>
                          <a:schemeClr val="accent1"/>
                        </a:buClr>
                        <a:buSzPct val="80000"/>
                        <a:buFont typeface="Wingdings" panose="05000000000000000000" pitchFamily="2" charset="2"/>
                        <a:buChar char="§"/>
                        <a:tabLst/>
                        <a:defRPr/>
                      </a:pPr>
                      <a:endParaRPr lang="en-US" sz="300" b="1" dirty="0">
                        <a:solidFill>
                          <a:schemeClr val="tx1"/>
                        </a:solidFill>
                        <a:latin typeface="Calibri" panose="020F0502020204030204" pitchFamily="34" charset="0"/>
                        <a:cs typeface="Calibri" panose="020F0502020204030204" pitchFamily="34" charset="0"/>
                      </a:endParaRPr>
                    </a:p>
                    <a:p>
                      <a:pPr marL="457189" marR="0" lvl="1" indent="0" algn="l" defTabSz="457189" rtl="0" eaLnBrk="1" fontAlgn="auto" latinLnBrk="0" hangingPunct="1">
                        <a:lnSpc>
                          <a:spcPct val="100000"/>
                        </a:lnSpc>
                        <a:spcBef>
                          <a:spcPts val="0"/>
                        </a:spcBef>
                        <a:spcAft>
                          <a:spcPts val="0"/>
                        </a:spcAft>
                        <a:buClr>
                          <a:schemeClr val="accent1"/>
                        </a:buClr>
                        <a:buSzPct val="80000"/>
                        <a:buFontTx/>
                        <a:buNone/>
                        <a:tabLst/>
                        <a:defRPr/>
                      </a:pPr>
                      <a:r>
                        <a:rPr lang="en-US" sz="1100" b="1" u="sng" kern="1200" dirty="0">
                          <a:solidFill>
                            <a:schemeClr val="accent2">
                              <a:lumMod val="75000"/>
                            </a:schemeClr>
                          </a:solidFill>
                          <a:latin typeface="Calibri" panose="020F0502020204030204" pitchFamily="34" charset="0"/>
                          <a:ea typeface="+mn-ea"/>
                          <a:cs typeface="Calibri" panose="020F0502020204030204" pitchFamily="34" charset="0"/>
                        </a:rPr>
                        <a:t>Naturally aspirated engines</a:t>
                      </a:r>
                    </a:p>
                    <a:p>
                      <a:pPr marL="685800" lvl="1" indent="0" algn="l" defTabSz="457189" rtl="0" eaLnBrk="1" latinLnBrk="0" hangingPunct="1">
                        <a:buClr>
                          <a:schemeClr val="accent1"/>
                        </a:buClr>
                        <a:buSzPct val="80000"/>
                        <a:buFontTx/>
                        <a:buNone/>
                        <a:defRPr/>
                      </a:pPr>
                      <a:r>
                        <a:rPr lang="it-IT" sz="800" kern="1200" dirty="0">
                          <a:solidFill>
                            <a:schemeClr val="dk1"/>
                          </a:solidFill>
                          <a:latin typeface="Calibri" panose="020F0502020204030204" pitchFamily="34" charset="0"/>
                          <a:ea typeface="+mn-ea"/>
                          <a:cs typeface="Calibri" panose="020F0502020204030204" pitchFamily="34" charset="0"/>
                        </a:rPr>
                        <a:t>2.5L I4 Ecotec engine - 2013 GM Malibu</a:t>
                      </a:r>
                      <a:endParaRPr lang="en-US" sz="800" kern="1200" dirty="0">
                        <a:solidFill>
                          <a:schemeClr val="dk1"/>
                        </a:solidFill>
                        <a:latin typeface="Calibri" panose="020F0502020204030204" pitchFamily="34" charset="0"/>
                        <a:ea typeface="+mn-ea"/>
                        <a:cs typeface="Calibri" panose="020F0502020204030204" pitchFamily="34" charset="0"/>
                      </a:endParaRPr>
                    </a:p>
                    <a:p>
                      <a:pPr marL="685800" lvl="1" indent="0" algn="l" defTabSz="457189" rtl="0" eaLnBrk="1" latinLnBrk="0" hangingPunct="1">
                        <a:buClr>
                          <a:schemeClr val="accent1"/>
                        </a:buClr>
                        <a:buSzPct val="80000"/>
                        <a:buFontTx/>
                        <a:buNone/>
                        <a:defRPr/>
                      </a:pPr>
                      <a:r>
                        <a:rPr lang="en-US" sz="800" kern="1200" dirty="0">
                          <a:solidFill>
                            <a:schemeClr val="dk1"/>
                          </a:solidFill>
                          <a:latin typeface="Calibri" panose="020F0502020204030204" pitchFamily="34" charset="0"/>
                          <a:ea typeface="+mn-ea"/>
                          <a:cs typeface="Calibri" panose="020F0502020204030204" pitchFamily="34" charset="0"/>
                        </a:rPr>
                        <a:t>2.5L I4 Skyactiv – 2014 Mazda 6</a:t>
                      </a:r>
                    </a:p>
                    <a:p>
                      <a:pPr marL="685800" lvl="1" indent="0" algn="l" defTabSz="457189" rtl="0" eaLnBrk="1" latinLnBrk="0" hangingPunct="1">
                        <a:buClr>
                          <a:schemeClr val="accent1"/>
                        </a:buClr>
                        <a:buSzPct val="80000"/>
                        <a:buFontTx/>
                        <a:buNone/>
                        <a:defRPr/>
                      </a:pPr>
                      <a:r>
                        <a:rPr lang="en-US" sz="800" kern="1200" dirty="0">
                          <a:solidFill>
                            <a:schemeClr val="dk1"/>
                          </a:solidFill>
                          <a:latin typeface="Calibri" panose="020F0502020204030204" pitchFamily="34" charset="0"/>
                          <a:ea typeface="+mn-ea"/>
                          <a:cs typeface="Calibri" panose="020F0502020204030204" pitchFamily="34" charset="0"/>
                        </a:rPr>
                        <a:t>2.0L I4 Skyactiv – 2014 Mazda 3 (13:1 CR)</a:t>
                      </a:r>
                    </a:p>
                    <a:p>
                      <a:pPr marL="685800" lvl="1" indent="0" algn="l" defTabSz="457189" rtl="0" eaLnBrk="1" latinLnBrk="0" hangingPunct="1">
                        <a:buClr>
                          <a:schemeClr val="accent1"/>
                        </a:buClr>
                        <a:buSzPct val="80000"/>
                        <a:buFontTx/>
                        <a:buNone/>
                        <a:defRPr/>
                      </a:pPr>
                      <a:r>
                        <a:rPr lang="en-US" sz="800" kern="1200" dirty="0">
                          <a:solidFill>
                            <a:schemeClr val="dk1"/>
                          </a:solidFill>
                          <a:latin typeface="Calibri" panose="020F0502020204030204" pitchFamily="34" charset="0"/>
                          <a:ea typeface="+mn-ea"/>
                          <a:cs typeface="Calibri" panose="020F0502020204030204" pitchFamily="34" charset="0"/>
                        </a:rPr>
                        <a:t>2.0L I4 Skyactiv – 2014 Mazda 3 (14:1 CR – Euro)</a:t>
                      </a:r>
                    </a:p>
                    <a:p>
                      <a:pPr marL="685800" lvl="1" indent="0" algn="l" defTabSz="457189" rtl="0" eaLnBrk="1" latinLnBrk="0" hangingPunct="1">
                        <a:buClr>
                          <a:schemeClr val="accent1"/>
                        </a:buClr>
                        <a:buSzPct val="80000"/>
                        <a:buFontTx/>
                        <a:buNone/>
                        <a:defRPr/>
                      </a:pPr>
                      <a:r>
                        <a:rPr lang="en-US" sz="800" kern="1200" dirty="0">
                          <a:solidFill>
                            <a:schemeClr val="dk1"/>
                          </a:solidFill>
                          <a:latin typeface="Calibri" panose="020F0502020204030204" pitchFamily="34" charset="0"/>
                          <a:ea typeface="+mn-ea"/>
                          <a:cs typeface="Calibri" panose="020F0502020204030204" pitchFamily="34" charset="0"/>
                        </a:rPr>
                        <a:t>4.3L V6 Ecotec3 with cylinder deac - 2014 GM Silverado 1500 2WD</a:t>
                      </a:r>
                    </a:p>
                    <a:p>
                      <a:pPr marL="685800" lvl="1" indent="0" algn="l" defTabSz="457189" rtl="0" eaLnBrk="1" latinLnBrk="0" hangingPunct="1">
                        <a:buClr>
                          <a:schemeClr val="accent1"/>
                        </a:buClr>
                        <a:buSzPct val="80000"/>
                        <a:buFontTx/>
                        <a:buNone/>
                        <a:defRPr/>
                      </a:pPr>
                      <a:r>
                        <a:rPr lang="en-US" sz="800" kern="1200" dirty="0">
                          <a:solidFill>
                            <a:schemeClr val="tx1"/>
                          </a:solidFill>
                          <a:latin typeface="Calibri" panose="020F0502020204030204" pitchFamily="34" charset="0"/>
                          <a:ea typeface="+mn-ea"/>
                          <a:cs typeface="Calibri" panose="020F0502020204030204" pitchFamily="34" charset="0"/>
                        </a:rPr>
                        <a:t>2.5L I4 Toyota TNGA – 2018 Toyota Camry (in-process)</a:t>
                      </a:r>
                      <a:endParaRPr lang="en-US" sz="800" dirty="0">
                        <a:solidFill>
                          <a:schemeClr val="tx1"/>
                        </a:solidFill>
                        <a:latin typeface="Calibri" panose="020F0502020204030204" pitchFamily="34" charset="0"/>
                        <a:cs typeface="Calibri" panose="020F0502020204030204" pitchFamily="34" charset="0"/>
                      </a:endParaRPr>
                    </a:p>
                    <a:p>
                      <a:pPr marL="685789" marR="0" lvl="1" indent="0" algn="l" defTabSz="457189" rtl="0" eaLnBrk="1" fontAlgn="auto" latinLnBrk="0" hangingPunct="1">
                        <a:lnSpc>
                          <a:spcPct val="100000"/>
                        </a:lnSpc>
                        <a:spcBef>
                          <a:spcPts val="0"/>
                        </a:spcBef>
                        <a:spcAft>
                          <a:spcPts val="0"/>
                        </a:spcAft>
                        <a:buClr>
                          <a:schemeClr val="accent1"/>
                        </a:buClr>
                        <a:buSzPct val="80000"/>
                        <a:buFont typeface="Wingdings 3" charset="2"/>
                        <a:buNone/>
                        <a:tabLst/>
                        <a:defRPr/>
                      </a:pPr>
                      <a:r>
                        <a:rPr lang="en-US" sz="900" b="0" kern="1200" dirty="0">
                          <a:solidFill>
                            <a:srgbClr val="002060"/>
                          </a:solidFill>
                          <a:latin typeface="Calibri" panose="020F0502020204030204" pitchFamily="34" charset="0"/>
                          <a:ea typeface="+mn-ea"/>
                          <a:cs typeface="Calibri" panose="020F0502020204030204" pitchFamily="34" charset="0"/>
                        </a:rPr>
                        <a:t>Applied publicly available maps:</a:t>
                      </a:r>
                    </a:p>
                    <a:p>
                      <a:pPr marL="914389" marR="0" lvl="1" indent="0" algn="l" defTabSz="457189" rtl="0" eaLnBrk="1" fontAlgn="auto" latinLnBrk="0" hangingPunct="1">
                        <a:lnSpc>
                          <a:spcPct val="100000"/>
                        </a:lnSpc>
                        <a:spcBef>
                          <a:spcPts val="0"/>
                        </a:spcBef>
                        <a:spcAft>
                          <a:spcPts val="0"/>
                        </a:spcAft>
                        <a:buClr>
                          <a:schemeClr val="accent1"/>
                        </a:buClr>
                        <a:buSzPct val="80000"/>
                        <a:buFontTx/>
                        <a:buNone/>
                        <a:tabLst/>
                        <a:defRPr/>
                      </a:pPr>
                      <a:r>
                        <a:rPr lang="en-US" sz="800" kern="1200" dirty="0">
                          <a:solidFill>
                            <a:schemeClr val="tx1"/>
                          </a:solidFill>
                          <a:latin typeface="Calibri" panose="020F0502020204030204" pitchFamily="34" charset="0"/>
                          <a:ea typeface="+mn-ea"/>
                          <a:cs typeface="Calibri" panose="020F0502020204030204" pitchFamily="34" charset="0"/>
                        </a:rPr>
                        <a:t>2.5L </a:t>
                      </a:r>
                      <a:r>
                        <a:rPr lang="en-US" sz="800" kern="1200" dirty="0">
                          <a:solidFill>
                            <a:schemeClr val="dk1"/>
                          </a:solidFill>
                          <a:latin typeface="Calibri" panose="020F0502020204030204" pitchFamily="34" charset="0"/>
                          <a:ea typeface="+mn-ea"/>
                          <a:cs typeface="Calibri" panose="020F0502020204030204" pitchFamily="34" charset="0"/>
                        </a:rPr>
                        <a:t>I4 TNGA prototype engine (from Toyota Aachen paper)</a:t>
                      </a:r>
                    </a:p>
                    <a:p>
                      <a:pPr marL="457189" marR="0" lvl="1" indent="0" algn="l" defTabSz="457189" rtl="0" eaLnBrk="1" fontAlgn="auto" latinLnBrk="0" hangingPunct="1">
                        <a:lnSpc>
                          <a:spcPct val="100000"/>
                        </a:lnSpc>
                        <a:spcBef>
                          <a:spcPts val="0"/>
                        </a:spcBef>
                        <a:spcAft>
                          <a:spcPts val="0"/>
                        </a:spcAft>
                        <a:buClr>
                          <a:schemeClr val="accent1"/>
                        </a:buClr>
                        <a:buSzPct val="80000"/>
                        <a:buFontTx/>
                        <a:buNone/>
                        <a:tabLst/>
                        <a:defRPr/>
                      </a:pPr>
                      <a:endParaRPr lang="en-US" sz="300" b="1" u="sng" dirty="0">
                        <a:solidFill>
                          <a:schemeClr val="tx1"/>
                        </a:solidFill>
                        <a:latin typeface="Calibri" panose="020F0502020204030204" pitchFamily="34" charset="0"/>
                        <a:cs typeface="Calibri" panose="020F0502020204030204" pitchFamily="34" charset="0"/>
                      </a:endParaRPr>
                    </a:p>
                    <a:p>
                      <a:pPr marL="457189" marR="0" lvl="1" indent="0" algn="l" defTabSz="457189" rtl="0" eaLnBrk="1" fontAlgn="auto" latinLnBrk="0" hangingPunct="1">
                        <a:lnSpc>
                          <a:spcPct val="100000"/>
                        </a:lnSpc>
                        <a:spcBef>
                          <a:spcPts val="0"/>
                        </a:spcBef>
                        <a:spcAft>
                          <a:spcPts val="0"/>
                        </a:spcAft>
                        <a:buClr>
                          <a:schemeClr val="accent1"/>
                        </a:buClr>
                        <a:buSzPct val="80000"/>
                        <a:buFontTx/>
                        <a:buNone/>
                        <a:tabLst/>
                        <a:defRPr/>
                      </a:pPr>
                      <a:r>
                        <a:rPr lang="en-US" sz="1100" b="1" u="sng" kern="1200" dirty="0">
                          <a:solidFill>
                            <a:schemeClr val="accent2">
                              <a:lumMod val="75000"/>
                            </a:schemeClr>
                          </a:solidFill>
                          <a:latin typeface="Calibri" panose="020F0502020204030204" pitchFamily="34" charset="0"/>
                          <a:ea typeface="+mn-ea"/>
                          <a:cs typeface="Calibri" panose="020F0502020204030204" pitchFamily="34" charset="0"/>
                        </a:rPr>
                        <a:t>Cylinder deactivation</a:t>
                      </a:r>
                    </a:p>
                    <a:p>
                      <a:pPr marL="685789" marR="0" lvl="2" indent="0" algn="l" defTabSz="457189" rtl="0" eaLnBrk="1" fontAlgn="auto" latinLnBrk="0" hangingPunct="1">
                        <a:lnSpc>
                          <a:spcPct val="100000"/>
                        </a:lnSpc>
                        <a:spcBef>
                          <a:spcPts val="0"/>
                        </a:spcBef>
                        <a:spcAft>
                          <a:spcPts val="0"/>
                        </a:spcAft>
                        <a:buClr>
                          <a:schemeClr val="accent1"/>
                        </a:buClr>
                        <a:buSzPct val="80000"/>
                        <a:buFontTx/>
                        <a:buNone/>
                        <a:tabLst/>
                        <a:defRPr/>
                      </a:pPr>
                      <a:r>
                        <a:rPr lang="en-US" sz="800" kern="1200" dirty="0">
                          <a:solidFill>
                            <a:schemeClr val="dk1"/>
                          </a:solidFill>
                          <a:latin typeface="Calibri" panose="020F0502020204030204" pitchFamily="34" charset="0"/>
                          <a:ea typeface="+mn-ea"/>
                          <a:cs typeface="Calibri" panose="020F0502020204030204" pitchFamily="34" charset="0"/>
                        </a:rPr>
                        <a:t>4.3L V6 Ecotec3 with cylinder deac - 2014 GM Silverado 1500 2WD</a:t>
                      </a:r>
                    </a:p>
                    <a:p>
                      <a:pPr marL="685800" marR="0" lvl="1" indent="0" algn="l" defTabSz="457189" rtl="0" eaLnBrk="1" fontAlgn="auto" latinLnBrk="0" hangingPunct="1">
                        <a:lnSpc>
                          <a:spcPct val="100000"/>
                        </a:lnSpc>
                        <a:spcBef>
                          <a:spcPts val="0"/>
                        </a:spcBef>
                        <a:spcAft>
                          <a:spcPts val="0"/>
                        </a:spcAft>
                        <a:buClr>
                          <a:schemeClr val="accent1"/>
                        </a:buClr>
                        <a:buSzPct val="80000"/>
                        <a:buFontTx/>
                        <a:buNone/>
                        <a:tabLst/>
                        <a:defRPr/>
                      </a:pPr>
                      <a:r>
                        <a:rPr lang="en-US" sz="800" kern="1200" dirty="0">
                          <a:solidFill>
                            <a:schemeClr val="tx1"/>
                          </a:solidFill>
                          <a:latin typeface="Calibri" panose="020F0502020204030204" pitchFamily="34" charset="0"/>
                          <a:ea typeface="+mn-ea"/>
                          <a:cs typeface="Calibri" panose="020F0502020204030204" pitchFamily="34" charset="0"/>
                        </a:rPr>
                        <a:t>6.2L V8 GM – 2011 Tula</a:t>
                      </a:r>
                      <a:r>
                        <a:rPr lang="en-US" sz="800" kern="1200" baseline="0" dirty="0">
                          <a:solidFill>
                            <a:schemeClr val="tx1"/>
                          </a:solidFill>
                          <a:latin typeface="Calibri" panose="020F0502020204030204" pitchFamily="34" charset="0"/>
                          <a:ea typeface="+mn-ea"/>
                          <a:cs typeface="Calibri" panose="020F0502020204030204" pitchFamily="34" charset="0"/>
                        </a:rPr>
                        <a:t> demonstration of ‘dynamic skip fire’ in GMC </a:t>
                      </a:r>
                      <a:r>
                        <a:rPr lang="en-US" sz="800" kern="1200" dirty="0">
                          <a:solidFill>
                            <a:schemeClr val="tx1"/>
                          </a:solidFill>
                          <a:latin typeface="Calibri" panose="020F0502020204030204" pitchFamily="34" charset="0"/>
                          <a:ea typeface="+mn-ea"/>
                          <a:cs typeface="Calibri" panose="020F0502020204030204" pitchFamily="34" charset="0"/>
                        </a:rPr>
                        <a:t>Denali</a:t>
                      </a:r>
                    </a:p>
                    <a:p>
                      <a:pPr marL="685800" marR="0" lvl="1" indent="0" algn="l" defTabSz="457189" rtl="0" eaLnBrk="1" fontAlgn="auto" latinLnBrk="0" hangingPunct="1">
                        <a:lnSpc>
                          <a:spcPct val="100000"/>
                        </a:lnSpc>
                        <a:spcBef>
                          <a:spcPts val="0"/>
                        </a:spcBef>
                        <a:spcAft>
                          <a:spcPts val="0"/>
                        </a:spcAft>
                        <a:buClr>
                          <a:schemeClr val="accent1"/>
                        </a:buClr>
                        <a:buSzPct val="80000"/>
                        <a:buFontTx/>
                        <a:buNone/>
                        <a:tabLst/>
                        <a:defRPr/>
                      </a:pPr>
                      <a:r>
                        <a:rPr lang="en-US" sz="800" kern="1200" dirty="0">
                          <a:solidFill>
                            <a:schemeClr val="tx1"/>
                          </a:solidFill>
                          <a:latin typeface="Calibri" panose="020F0502020204030204" pitchFamily="34" charset="0"/>
                          <a:ea typeface="+mn-ea"/>
                          <a:cs typeface="Calibri" panose="020F0502020204030204" pitchFamily="34" charset="0"/>
                        </a:rPr>
                        <a:t>1.8L I4 VW – 2015 Tula </a:t>
                      </a:r>
                      <a:r>
                        <a:rPr lang="en-US" sz="800" kern="1200" baseline="0" dirty="0">
                          <a:solidFill>
                            <a:schemeClr val="tx1"/>
                          </a:solidFill>
                          <a:latin typeface="Calibri" panose="020F0502020204030204" pitchFamily="34" charset="0"/>
                          <a:ea typeface="+mn-ea"/>
                          <a:cs typeface="Calibri" panose="020F0502020204030204" pitchFamily="34" charset="0"/>
                        </a:rPr>
                        <a:t>demonstration of ‘dynamic skip fire’ in VW Jetta (in-process)</a:t>
                      </a:r>
                      <a:endParaRPr lang="en-US" sz="800" kern="1200" dirty="0">
                        <a:solidFill>
                          <a:schemeClr val="tx1"/>
                        </a:solidFill>
                        <a:latin typeface="Calibri" panose="020F0502020204030204" pitchFamily="34" charset="0"/>
                        <a:ea typeface="+mn-ea"/>
                        <a:cs typeface="Calibri" panose="020F0502020204030204" pitchFamily="34" charset="0"/>
                      </a:endParaRPr>
                    </a:p>
                    <a:p>
                      <a:pPr marL="685789" marR="0" lvl="1" indent="0" algn="l" defTabSz="457189" rtl="0" eaLnBrk="1" fontAlgn="auto" latinLnBrk="0" hangingPunct="1">
                        <a:lnSpc>
                          <a:spcPct val="100000"/>
                        </a:lnSpc>
                        <a:spcBef>
                          <a:spcPts val="0"/>
                        </a:spcBef>
                        <a:spcAft>
                          <a:spcPts val="0"/>
                        </a:spcAft>
                        <a:buClr>
                          <a:schemeClr val="accent1"/>
                        </a:buClr>
                        <a:buSzPct val="80000"/>
                        <a:buFont typeface="Wingdings 3" charset="2"/>
                        <a:buNone/>
                        <a:tabLst/>
                        <a:defRPr/>
                      </a:pPr>
                      <a:r>
                        <a:rPr lang="en-US" sz="900" b="0" kern="1200" dirty="0">
                          <a:solidFill>
                            <a:schemeClr val="accent2">
                              <a:lumMod val="75000"/>
                            </a:schemeClr>
                          </a:solidFill>
                          <a:latin typeface="Calibri" panose="020F0502020204030204" pitchFamily="34" charset="0"/>
                          <a:ea typeface="+mn-ea"/>
                          <a:cs typeface="Calibri" panose="020F0502020204030204" pitchFamily="34" charset="0"/>
                        </a:rPr>
                        <a:t>Applied publicly available data:</a:t>
                      </a:r>
                    </a:p>
                    <a:p>
                      <a:pPr marL="914389" marR="0" lvl="1" indent="0" algn="l" defTabSz="457189" rtl="0" eaLnBrk="1" fontAlgn="auto" latinLnBrk="0" hangingPunct="1">
                        <a:lnSpc>
                          <a:spcPct val="100000"/>
                        </a:lnSpc>
                        <a:spcBef>
                          <a:spcPts val="0"/>
                        </a:spcBef>
                        <a:spcAft>
                          <a:spcPts val="0"/>
                        </a:spcAft>
                        <a:buClr>
                          <a:schemeClr val="accent1"/>
                        </a:buClr>
                        <a:buSzPct val="80000"/>
                        <a:buFontTx/>
                        <a:buNone/>
                        <a:tabLst/>
                        <a:defRPr/>
                      </a:pPr>
                      <a:r>
                        <a:rPr lang="en-US" sz="800" kern="1200" dirty="0">
                          <a:solidFill>
                            <a:schemeClr val="tx1"/>
                          </a:solidFill>
                          <a:latin typeface="Calibri" panose="020F0502020204030204" pitchFamily="34" charset="0"/>
                          <a:ea typeface="+mn-ea"/>
                          <a:cs typeface="Calibri" panose="020F0502020204030204" pitchFamily="34" charset="0"/>
                        </a:rPr>
                        <a:t>Tula ‘Dynamic Skip Fire’</a:t>
                      </a:r>
                      <a:r>
                        <a:rPr lang="en-US" sz="800" kern="1200" baseline="0" dirty="0">
                          <a:solidFill>
                            <a:schemeClr val="tx1"/>
                          </a:solidFill>
                          <a:latin typeface="Calibri" panose="020F0502020204030204" pitchFamily="34" charset="0"/>
                          <a:ea typeface="+mn-ea"/>
                          <a:cs typeface="Calibri" panose="020F0502020204030204" pitchFamily="34" charset="0"/>
                        </a:rPr>
                        <a:t> I4 turbocharged and V8</a:t>
                      </a:r>
                      <a:r>
                        <a:rPr lang="en-US" sz="800" kern="1200" dirty="0">
                          <a:solidFill>
                            <a:schemeClr val="tx1"/>
                          </a:solidFill>
                          <a:latin typeface="Calibri" panose="020F0502020204030204" pitchFamily="34" charset="0"/>
                          <a:ea typeface="+mn-ea"/>
                          <a:cs typeface="Calibri" panose="020F0502020204030204" pitchFamily="34" charset="0"/>
                        </a:rPr>
                        <a:t> naturally</a:t>
                      </a:r>
                      <a:r>
                        <a:rPr lang="en-US" sz="800" kern="1200" baseline="0" dirty="0">
                          <a:solidFill>
                            <a:schemeClr val="tx1"/>
                          </a:solidFill>
                          <a:latin typeface="Calibri" panose="020F0502020204030204" pitchFamily="34" charset="0"/>
                          <a:ea typeface="+mn-ea"/>
                          <a:cs typeface="Calibri" panose="020F0502020204030204" pitchFamily="34" charset="0"/>
                        </a:rPr>
                        <a:t> aspirated engines</a:t>
                      </a:r>
                      <a:endParaRPr lang="en-US" sz="800" kern="1200" dirty="0">
                        <a:solidFill>
                          <a:schemeClr val="tx1"/>
                        </a:solidFill>
                        <a:latin typeface="Calibri" panose="020F0502020204030204" pitchFamily="34" charset="0"/>
                        <a:ea typeface="+mn-ea"/>
                        <a:cs typeface="Calibri" panose="020F0502020204030204" pitchFamily="34" charset="0"/>
                      </a:endParaRPr>
                    </a:p>
                    <a:p>
                      <a:pPr marL="647684" lvl="1" indent="-342891" defTabSz="457189">
                        <a:buClr>
                          <a:schemeClr val="accent1"/>
                        </a:buClr>
                        <a:buSzPct val="80000"/>
                        <a:buFont typeface="Wingdings 3" charset="2"/>
                        <a:buChar char=""/>
                        <a:defRPr/>
                      </a:pPr>
                      <a:endParaRPr lang="en-US" sz="300" dirty="0">
                        <a:solidFill>
                          <a:schemeClr val="tx1"/>
                        </a:solidFill>
                        <a:latin typeface="Calibri" panose="020F0502020204030204" pitchFamily="34" charset="0"/>
                        <a:cs typeface="Calibri" panose="020F0502020204030204" pitchFamily="34" charset="0"/>
                      </a:endParaRPr>
                    </a:p>
                    <a:p>
                      <a:pPr marL="457189" lvl="1" indent="0" defTabSz="457189">
                        <a:buClr>
                          <a:schemeClr val="accent1"/>
                        </a:buClr>
                        <a:buSzPct val="80000"/>
                        <a:buFontTx/>
                        <a:buNone/>
                        <a:defRPr/>
                      </a:pPr>
                      <a:r>
                        <a:rPr lang="en-US" sz="1100" b="1" u="sng" dirty="0">
                          <a:solidFill>
                            <a:schemeClr val="accent2">
                              <a:lumMod val="75000"/>
                            </a:schemeClr>
                          </a:solidFill>
                          <a:latin typeface="Calibri" panose="020F0502020204030204" pitchFamily="34" charset="0"/>
                          <a:cs typeface="Calibri" panose="020F0502020204030204" pitchFamily="34" charset="0"/>
                        </a:rPr>
                        <a:t>Other EPA testing &amp;</a:t>
                      </a:r>
                      <a:r>
                        <a:rPr lang="en-US" sz="1100" b="1" u="sng" baseline="0" dirty="0">
                          <a:solidFill>
                            <a:schemeClr val="accent2">
                              <a:lumMod val="75000"/>
                            </a:schemeClr>
                          </a:solidFill>
                          <a:latin typeface="Calibri" panose="020F0502020204030204" pitchFamily="34" charset="0"/>
                          <a:cs typeface="Calibri" panose="020F0502020204030204" pitchFamily="34" charset="0"/>
                        </a:rPr>
                        <a:t> </a:t>
                      </a:r>
                      <a:r>
                        <a:rPr lang="en-US" sz="1100" b="1" u="sng" dirty="0">
                          <a:solidFill>
                            <a:schemeClr val="accent2">
                              <a:lumMod val="75000"/>
                            </a:schemeClr>
                          </a:solidFill>
                          <a:latin typeface="Calibri" panose="020F0502020204030204" pitchFamily="34" charset="0"/>
                          <a:cs typeface="Calibri" panose="020F0502020204030204" pitchFamily="34" charset="0"/>
                        </a:rPr>
                        <a:t>modeling </a:t>
                      </a:r>
                    </a:p>
                    <a:p>
                      <a:pPr marL="685800" lvl="1"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Prototype Mazda SkyActiv with 14:1 CR + Cooled EGR and high energy ignition</a:t>
                      </a:r>
                    </a:p>
                    <a:p>
                      <a:pPr marL="685800" lvl="1" indent="0" defTabSz="457189">
                        <a:buClr>
                          <a:schemeClr val="accent1"/>
                        </a:buClr>
                        <a:buSzPct val="80000"/>
                        <a:buFontTx/>
                        <a:buNone/>
                        <a:defRPr/>
                      </a:pPr>
                      <a:r>
                        <a:rPr lang="en-US" sz="800" dirty="0">
                          <a:solidFill>
                            <a:schemeClr val="tx1"/>
                          </a:solidFill>
                          <a:latin typeface="Calibri" panose="020F0502020204030204" pitchFamily="34" charset="0"/>
                          <a:cs typeface="Calibri" panose="020F0502020204030204" pitchFamily="34" charset="0"/>
                        </a:rPr>
                        <a:t>GT-Power modeling of cooled-EGR and Variable Nozzle Turbocharger/Variable Geometry Turbocharger (VNT/VGT) </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90493">
                <a:tc>
                  <a:txBody>
                    <a:bodyPr/>
                    <a:lstStyle/>
                    <a:p>
                      <a:pPr marL="685800" lvl="1" indent="0" defTabSz="457189">
                        <a:buClr>
                          <a:schemeClr val="accent1"/>
                        </a:buClr>
                        <a:buSzPct val="80000"/>
                        <a:buFontTx/>
                        <a:buNone/>
                        <a:defRPr/>
                      </a:pP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2386418"/>
                  </a:ext>
                </a:extLst>
              </a:tr>
            </a:tbl>
          </a:graphicData>
        </a:graphic>
      </p:graphicFrame>
      <p:grpSp>
        <p:nvGrpSpPr>
          <p:cNvPr id="9" name="Group 8"/>
          <p:cNvGrpSpPr/>
          <p:nvPr/>
        </p:nvGrpSpPr>
        <p:grpSpPr>
          <a:xfrm>
            <a:off x="6190789" y="3247466"/>
            <a:ext cx="2626040" cy="1749895"/>
            <a:chOff x="6831368" y="2872980"/>
            <a:chExt cx="4643480" cy="3350944"/>
          </a:xfrm>
          <a:solidFill>
            <a:schemeClr val="bg1"/>
          </a:solidFill>
        </p:grpSpPr>
        <p:pic>
          <p:nvPicPr>
            <p:cNvPr id="10" name="Picture 9"/>
            <p:cNvPicPr>
              <a:picLocks/>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621"/>
            <a:stretch/>
          </p:blipFill>
          <p:spPr>
            <a:xfrm>
              <a:off x="6853825" y="3416076"/>
              <a:ext cx="4405139" cy="2807848"/>
            </a:xfrm>
            <a:prstGeom prst="rect">
              <a:avLst/>
            </a:prstGeom>
            <a:grpFill/>
          </p:spPr>
        </p:pic>
        <p:sp>
          <p:nvSpPr>
            <p:cNvPr id="11" name="TextBox 10"/>
            <p:cNvSpPr txBox="1"/>
            <p:nvPr/>
          </p:nvSpPr>
          <p:spPr>
            <a:xfrm>
              <a:off x="6831368" y="2872980"/>
              <a:ext cx="4643480" cy="618842"/>
            </a:xfrm>
            <a:prstGeom prst="rect">
              <a:avLst/>
            </a:prstGeom>
            <a:grpFill/>
          </p:spPr>
          <p:txBody>
            <a:bodyPr wrap="none" rtlCol="0">
              <a:spAutoFit/>
            </a:bodyPr>
            <a:lstStyle/>
            <a:p>
              <a:pPr algn="ctr" defTabSz="914378"/>
              <a:r>
                <a:rPr lang="en-US" sz="900" b="1" dirty="0">
                  <a:solidFill>
                    <a:prstClr val="black"/>
                  </a:solidFill>
                </a:rPr>
                <a:t>2015 Ford F150 2.7L EcoBoost Engine</a:t>
              </a:r>
            </a:p>
            <a:p>
              <a:pPr algn="ctr" defTabSz="914378"/>
              <a:r>
                <a:rPr lang="en-US" sz="600" dirty="0">
                  <a:solidFill>
                    <a:prstClr val="black"/>
                  </a:solidFill>
                </a:rPr>
                <a:t>Current Production Engine, 24-bar BMEP, Turbocharged GDI with DCP</a:t>
              </a:r>
            </a:p>
          </p:txBody>
        </p:sp>
      </p:grpSp>
      <p:pic>
        <p:nvPicPr>
          <p:cNvPr id="14" name="Picture 3" descr="C:\Documents and Settings\jkargul\My Documents\my Pictures for work\130417 Teathered Ecoboost engine\IMG_4679.JPG"/>
          <p:cNvPicPr>
            <a:picLocks noChangeAspect="1" noChangeArrowheads="1"/>
          </p:cNvPicPr>
          <p:nvPr/>
        </p:nvPicPr>
        <p:blipFill>
          <a:blip r:embed="rId4" cstate="print"/>
          <a:srcRect/>
          <a:stretch>
            <a:fillRect/>
          </a:stretch>
        </p:blipFill>
        <p:spPr bwMode="auto">
          <a:xfrm rot="548954">
            <a:off x="6190718" y="989593"/>
            <a:ext cx="2580969" cy="19356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Title 1"/>
          <p:cNvSpPr>
            <a:spLocks noGrp="1"/>
          </p:cNvSpPr>
          <p:nvPr>
            <p:ph type="title"/>
          </p:nvPr>
        </p:nvSpPr>
        <p:spPr/>
        <p:txBody>
          <a:bodyPr/>
          <a:lstStyle/>
          <a:p>
            <a:r>
              <a:rPr lang="en-US" sz="2400" dirty="0">
                <a:effectLst>
                  <a:outerShdw blurRad="38100" dist="38100" dir="2700000" algn="tl">
                    <a:srgbClr val="000000">
                      <a:alpha val="43137"/>
                    </a:srgbClr>
                  </a:outerShdw>
                </a:effectLst>
              </a:rPr>
              <a:t>EPA In-depth Evaluation of Advanced Powertrains</a:t>
            </a:r>
            <a:endParaRPr lang="en-US" sz="2400" b="0" dirty="0">
              <a:effectLst>
                <a:outerShdw blurRad="38100" dist="38100" dir="2700000" algn="tl">
                  <a:srgbClr val="000000">
                    <a:alpha val="43137"/>
                  </a:srgbClr>
                </a:outerShdw>
              </a:effectLst>
            </a:endParaRPr>
          </a:p>
        </p:txBody>
      </p:sp>
      <p:sp>
        <p:nvSpPr>
          <p:cNvPr id="2" name="Slide Number Placeholder 1">
            <a:extLst>
              <a:ext uri="{FF2B5EF4-FFF2-40B4-BE49-F238E27FC236}">
                <a16:creationId xmlns:a16="http://schemas.microsoft.com/office/drawing/2014/main" id="{65D8E5F9-9E7C-4639-9F20-098F3FC32DCC}"/>
              </a:ext>
            </a:extLst>
          </p:cNvPr>
          <p:cNvSpPr>
            <a:spLocks noGrp="1"/>
          </p:cNvSpPr>
          <p:nvPr>
            <p:ph type="sldNum" sz="quarter" idx="15"/>
          </p:nvPr>
        </p:nvSpPr>
        <p:spPr/>
        <p:txBody>
          <a:bodyPr/>
          <a:lstStyle/>
          <a:p>
            <a:pPr>
              <a:defRPr/>
            </a:pPr>
            <a:fld id="{B1125E26-2685-4EB9-BF3C-67019F20DFA1}" type="slidenum">
              <a:rPr lang="en-US" altLang="en-US" smtClean="0"/>
              <a:pPr>
                <a:defRPr/>
              </a:pPr>
              <a:t>10</a:t>
            </a:fld>
            <a:endParaRPr lang="en-US" altLang="en-US"/>
          </a:p>
        </p:txBody>
      </p:sp>
      <p:sp>
        <p:nvSpPr>
          <p:cNvPr id="13" name="Footer Placeholder 2"/>
          <p:cNvSpPr txBox="1">
            <a:spLocks/>
          </p:cNvSpPr>
          <p:nvPr/>
        </p:nvSpPr>
        <p:spPr>
          <a:xfrm>
            <a:off x="3514725" y="4869657"/>
            <a:ext cx="211455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endParaRPr lang="en-US" sz="900" dirty="0">
              <a:solidFill>
                <a:prstClr val="black"/>
              </a:solidFill>
              <a:latin typeface="Calibri" panose="020F0502020204030204" pitchFamily="34" charset="0"/>
              <a:cs typeface="Calibri" panose="020F0502020204030204" pitchFamily="34" charset="0"/>
            </a:endParaRPr>
          </a:p>
        </p:txBody>
      </p:sp>
      <p:sp>
        <p:nvSpPr>
          <p:cNvPr id="12" name="Footer Placeholder 3">
            <a:extLst>
              <a:ext uri="{FF2B5EF4-FFF2-40B4-BE49-F238E27FC236}">
                <a16:creationId xmlns:a16="http://schemas.microsoft.com/office/drawing/2014/main" id="{EA0BB218-2962-424C-9C39-E70AE0351B8D}"/>
              </a:ext>
            </a:extLst>
          </p:cNvPr>
          <p:cNvSpPr txBox="1">
            <a:spLocks/>
          </p:cNvSpPr>
          <p:nvPr/>
        </p:nvSpPr>
        <p:spPr>
          <a:xfrm>
            <a:off x="3124200" y="4959350"/>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r>
              <a:rPr lang="en-US" b="1" dirty="0"/>
              <a:t>US EPA - Office of Transportation and Air Quality</a:t>
            </a:r>
          </a:p>
        </p:txBody>
      </p:sp>
    </p:spTree>
    <p:extLst>
      <p:ext uri="{BB962C8B-B14F-4D97-AF65-F5344CB8AC3E}">
        <p14:creationId xmlns:p14="http://schemas.microsoft.com/office/powerpoint/2010/main" val="2188101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4525" y="742950"/>
            <a:ext cx="5906762" cy="4042336"/>
          </a:xfrm>
        </p:spPr>
        <p:txBody>
          <a:bodyPr>
            <a:noAutofit/>
          </a:bodyPr>
          <a:lstStyle/>
          <a:p>
            <a:pPr marL="0" indent="0">
              <a:spcBef>
                <a:spcPts val="0"/>
              </a:spcBef>
              <a:spcAft>
                <a:spcPts val="0"/>
              </a:spcAft>
            </a:pPr>
            <a:endParaRPr lang="en-US" sz="525" u="sng" dirty="0"/>
          </a:p>
          <a:p>
            <a:pPr marL="0" indent="0" defTabSz="342892" eaLnBrk="1" fontAlgn="auto" hangingPunct="1">
              <a:spcBef>
                <a:spcPts val="0"/>
              </a:spcBef>
              <a:spcAft>
                <a:spcPts val="0"/>
              </a:spcAft>
              <a:buClr>
                <a:schemeClr val="accent1"/>
              </a:buClr>
              <a:buSzPct val="80000"/>
              <a:defRPr/>
            </a:pPr>
            <a:r>
              <a:rPr lang="en-US" sz="1200" u="sng" dirty="0">
                <a:solidFill>
                  <a:schemeClr val="accent2">
                    <a:lumMod val="75000"/>
                  </a:schemeClr>
                </a:solidFill>
                <a:latin typeface="Calibri" panose="020F0502020204030204" pitchFamily="34" charset="0"/>
                <a:ea typeface="+mn-ea"/>
                <a:cs typeface="Calibri" panose="020F0502020204030204" pitchFamily="34" charset="0"/>
              </a:rPr>
              <a:t>Benchmarked key transmissions to obtain efficiency and operational maps</a:t>
            </a:r>
          </a:p>
          <a:p>
            <a:pPr marL="345674" lvl="3" indent="0" defTabSz="342884" eaLnBrk="1" hangingPunct="1">
              <a:spcBef>
                <a:spcPts val="0"/>
              </a:spcBef>
              <a:spcAft>
                <a:spcPts val="0"/>
              </a:spcAft>
              <a:buClr>
                <a:schemeClr val="accent1"/>
              </a:buClr>
              <a:buSzPct val="80000"/>
              <a:buNone/>
              <a:defRPr/>
            </a:pPr>
            <a:r>
              <a:rPr lang="en-US" sz="1050" dirty="0">
                <a:ea typeface="+mn-ea"/>
              </a:rPr>
              <a:t>GM 6T40 6-speed automatic transmission (AT) from 2013 MY Malibu</a:t>
            </a:r>
          </a:p>
          <a:p>
            <a:pPr marL="345674" lvl="3" indent="0" defTabSz="342884" eaLnBrk="1" hangingPunct="1">
              <a:spcBef>
                <a:spcPts val="0"/>
              </a:spcBef>
              <a:spcAft>
                <a:spcPts val="0"/>
              </a:spcAft>
              <a:buClr>
                <a:schemeClr val="accent1"/>
              </a:buClr>
              <a:buSzPct val="80000"/>
              <a:buNone/>
              <a:defRPr/>
            </a:pPr>
            <a:r>
              <a:rPr lang="en-US" sz="1050" dirty="0">
                <a:ea typeface="+mn-ea"/>
              </a:rPr>
              <a:t>2014 GM Silverado 6-speed</a:t>
            </a:r>
          </a:p>
          <a:p>
            <a:pPr marL="345674" lvl="3" indent="0" defTabSz="342884" eaLnBrk="1" hangingPunct="1">
              <a:spcBef>
                <a:spcPts val="0"/>
              </a:spcBef>
              <a:spcAft>
                <a:spcPts val="0"/>
              </a:spcAft>
              <a:buClr>
                <a:schemeClr val="accent1"/>
              </a:buClr>
              <a:buSzPct val="80000"/>
              <a:buNone/>
              <a:defRPr/>
            </a:pPr>
            <a:r>
              <a:rPr lang="en-US" sz="1050" dirty="0">
                <a:ea typeface="+mn-ea"/>
              </a:rPr>
              <a:t>FCA 845RE 8-speed AT from 2014 Ram 1500 Pickup Truck</a:t>
            </a:r>
          </a:p>
          <a:p>
            <a:pPr marL="345674" lvl="3" indent="0" defTabSz="342884" eaLnBrk="1" hangingPunct="1">
              <a:spcBef>
                <a:spcPts val="0"/>
              </a:spcBef>
              <a:spcAft>
                <a:spcPts val="0"/>
              </a:spcAft>
              <a:buClr>
                <a:schemeClr val="accent1"/>
              </a:buClr>
              <a:buSzPct val="80000"/>
              <a:buNone/>
              <a:defRPr/>
            </a:pPr>
            <a:r>
              <a:rPr lang="en-US" sz="1050" dirty="0">
                <a:ea typeface="+mn-ea"/>
              </a:rPr>
              <a:t>Jatco CVT8 transmission</a:t>
            </a:r>
          </a:p>
          <a:p>
            <a:pPr marL="345674" lvl="3" indent="0" defTabSz="342884" eaLnBrk="1" hangingPunct="1">
              <a:spcBef>
                <a:spcPts val="0"/>
              </a:spcBef>
              <a:spcAft>
                <a:spcPts val="0"/>
              </a:spcAft>
              <a:buClr>
                <a:schemeClr val="accent1"/>
              </a:buClr>
              <a:buSzPct val="80000"/>
              <a:buNone/>
              <a:defRPr/>
            </a:pPr>
            <a:r>
              <a:rPr lang="en-US" sz="1050" dirty="0"/>
              <a:t>2016 Honda CVT</a:t>
            </a:r>
          </a:p>
          <a:p>
            <a:pPr marL="0" indent="-183345" defTabSz="342892" eaLnBrk="1" fontAlgn="auto" hangingPunct="1">
              <a:spcBef>
                <a:spcPts val="0"/>
              </a:spcBef>
              <a:spcAft>
                <a:spcPts val="0"/>
              </a:spcAft>
              <a:buClr>
                <a:schemeClr val="accent1"/>
              </a:buClr>
              <a:buSzPct val="80000"/>
              <a:defRPr/>
            </a:pPr>
            <a:endParaRPr lang="en-US" sz="1000" dirty="0">
              <a:solidFill>
                <a:schemeClr val="accent2">
                  <a:lumMod val="75000"/>
                </a:schemeClr>
              </a:solidFill>
              <a:latin typeface="Calibri" panose="020F0502020204030204" pitchFamily="34" charset="0"/>
              <a:cs typeface="Calibri" panose="020F0502020204030204" pitchFamily="34" charset="0"/>
            </a:endParaRPr>
          </a:p>
          <a:p>
            <a:pPr marL="0" indent="-183345" defTabSz="342892" eaLnBrk="1" fontAlgn="auto" hangingPunct="1">
              <a:spcBef>
                <a:spcPts val="0"/>
              </a:spcBef>
              <a:spcAft>
                <a:spcPts val="0"/>
              </a:spcAft>
              <a:buClr>
                <a:schemeClr val="accent1"/>
              </a:buClr>
              <a:buSzPct val="80000"/>
              <a:defRPr/>
            </a:pPr>
            <a:r>
              <a:rPr lang="en-US" sz="1200" u="sng" dirty="0">
                <a:solidFill>
                  <a:schemeClr val="accent2">
                    <a:lumMod val="75000"/>
                  </a:schemeClr>
                </a:solidFill>
                <a:latin typeface="Calibri" panose="020F0502020204030204" pitchFamily="34" charset="0"/>
                <a:cs typeface="Calibri" panose="020F0502020204030204" pitchFamily="34" charset="0"/>
              </a:rPr>
              <a:t>Applied transmission maps provided by industry</a:t>
            </a:r>
          </a:p>
          <a:p>
            <a:pPr marL="510374" lvl="5" indent="0" defTabSz="342884">
              <a:spcAft>
                <a:spcPts val="0"/>
              </a:spcAft>
              <a:buClr>
                <a:schemeClr val="accent1"/>
              </a:buClr>
              <a:buSzPct val="80000"/>
              <a:buNone/>
              <a:defRPr/>
            </a:pPr>
            <a:r>
              <a:rPr lang="en-US" sz="1050" dirty="0"/>
              <a:t>DCT 6-speed</a:t>
            </a:r>
          </a:p>
          <a:p>
            <a:pPr marL="510374" lvl="5" indent="0" defTabSz="342884">
              <a:spcAft>
                <a:spcPts val="0"/>
              </a:spcAft>
              <a:buClr>
                <a:schemeClr val="accent1"/>
              </a:buClr>
              <a:buSzPct val="80000"/>
              <a:buNone/>
              <a:defRPr/>
            </a:pPr>
            <a:r>
              <a:rPr lang="en-US" sz="1050" dirty="0"/>
              <a:t>DCT 7-speed </a:t>
            </a:r>
          </a:p>
          <a:p>
            <a:pPr marL="510374" lvl="5" indent="0" defTabSz="342884">
              <a:spcAft>
                <a:spcPts val="0"/>
              </a:spcAft>
              <a:buClr>
                <a:schemeClr val="accent1"/>
              </a:buClr>
              <a:buSzPct val="80000"/>
              <a:buNone/>
              <a:defRPr/>
            </a:pPr>
            <a:r>
              <a:rPr lang="en-US" sz="1050" dirty="0"/>
              <a:t>CVT</a:t>
            </a:r>
          </a:p>
          <a:p>
            <a:pPr marL="510374" lvl="5" indent="0" defTabSz="342884">
              <a:spcAft>
                <a:spcPts val="0"/>
              </a:spcAft>
              <a:buClr>
                <a:schemeClr val="accent1"/>
              </a:buClr>
              <a:buSzPct val="80000"/>
              <a:buNone/>
              <a:defRPr/>
            </a:pPr>
            <a:r>
              <a:rPr lang="en-US" sz="1050" dirty="0"/>
              <a:t>Jatco CVT7 </a:t>
            </a:r>
          </a:p>
          <a:p>
            <a:pPr marL="510374" lvl="5" indent="0" defTabSz="342884">
              <a:spcAft>
                <a:spcPts val="0"/>
              </a:spcAft>
              <a:buClr>
                <a:schemeClr val="accent1"/>
              </a:buClr>
              <a:buSzPct val="80000"/>
              <a:buNone/>
              <a:defRPr/>
            </a:pPr>
            <a:r>
              <a:rPr lang="en-US" sz="1050" dirty="0"/>
              <a:t>Jatco CVT8 </a:t>
            </a:r>
          </a:p>
          <a:p>
            <a:pPr marL="510374" lvl="5" indent="0" defTabSz="342884">
              <a:spcAft>
                <a:spcPts val="0"/>
              </a:spcAft>
              <a:buClr>
                <a:schemeClr val="accent1"/>
              </a:buClr>
              <a:buSzPct val="80000"/>
              <a:buNone/>
              <a:defRPr/>
            </a:pPr>
            <a:r>
              <a:rPr lang="en-US" sz="1050" dirty="0"/>
              <a:t>Toyota CVT </a:t>
            </a:r>
          </a:p>
          <a:p>
            <a:pPr marL="345674" lvl="3" indent="0" defTabSz="342884" eaLnBrk="1" hangingPunct="1">
              <a:spcBef>
                <a:spcPts val="0"/>
              </a:spcBef>
              <a:spcAft>
                <a:spcPts val="0"/>
              </a:spcAft>
              <a:buClr>
                <a:schemeClr val="accent1"/>
              </a:buClr>
              <a:buSzPct val="80000"/>
              <a:buNone/>
              <a:defRPr/>
            </a:pPr>
            <a:endParaRPr lang="en-US" sz="900" dirty="0">
              <a:ea typeface="+mn-ea"/>
            </a:endParaRPr>
          </a:p>
          <a:p>
            <a:pPr marL="0" indent="0" defTabSz="342892" eaLnBrk="1" fontAlgn="auto" hangingPunct="1">
              <a:spcBef>
                <a:spcPts val="0"/>
              </a:spcBef>
              <a:spcAft>
                <a:spcPts val="0"/>
              </a:spcAft>
              <a:buClr>
                <a:schemeClr val="accent1"/>
              </a:buClr>
              <a:buSzPct val="80000"/>
              <a:defRPr/>
            </a:pPr>
            <a:r>
              <a:rPr lang="en-US" sz="1200" u="sng" dirty="0">
                <a:solidFill>
                  <a:schemeClr val="accent2">
                    <a:lumMod val="75000"/>
                  </a:schemeClr>
                </a:solidFill>
                <a:latin typeface="Calibri" panose="020F0502020204030204" pitchFamily="34" charset="0"/>
                <a:ea typeface="+mn-ea"/>
                <a:cs typeface="Calibri" panose="020F0502020204030204" pitchFamily="34" charset="0"/>
              </a:rPr>
              <a:t>Benchmarked several vehicles to characterize transmission shift schedules, </a:t>
            </a:r>
            <a:br>
              <a:rPr lang="en-US" sz="1200" u="sng" dirty="0">
                <a:solidFill>
                  <a:schemeClr val="accent2">
                    <a:lumMod val="75000"/>
                  </a:schemeClr>
                </a:solidFill>
                <a:latin typeface="Calibri" panose="020F0502020204030204" pitchFamily="34" charset="0"/>
                <a:ea typeface="+mn-ea"/>
                <a:cs typeface="Calibri" panose="020F0502020204030204" pitchFamily="34" charset="0"/>
              </a:rPr>
            </a:br>
            <a:r>
              <a:rPr lang="en-US" sz="1200" u="sng" dirty="0">
                <a:solidFill>
                  <a:schemeClr val="accent2">
                    <a:lumMod val="75000"/>
                  </a:schemeClr>
                </a:solidFill>
                <a:latin typeface="Calibri" panose="020F0502020204030204" pitchFamily="34" charset="0"/>
                <a:ea typeface="+mn-ea"/>
                <a:cs typeface="Calibri" panose="020F0502020204030204" pitchFamily="34" charset="0"/>
              </a:rPr>
              <a:t>torque convertor lock-up, and vehicle controls</a:t>
            </a:r>
          </a:p>
          <a:p>
            <a:pPr marL="345674" lvl="3" indent="0" defTabSz="342884" eaLnBrk="1" hangingPunct="1">
              <a:spcBef>
                <a:spcPts val="0"/>
              </a:spcBef>
              <a:spcAft>
                <a:spcPts val="0"/>
              </a:spcAft>
              <a:buClr>
                <a:schemeClr val="accent1"/>
              </a:buClr>
              <a:buSzPct val="80000"/>
              <a:buNone/>
              <a:defRPr/>
            </a:pPr>
            <a:r>
              <a:rPr lang="en-US" sz="1050" dirty="0">
                <a:ea typeface="+mn-ea"/>
              </a:rPr>
              <a:t>2013 GM Malibu – 6-speed AT</a:t>
            </a:r>
          </a:p>
          <a:p>
            <a:pPr marL="345674" lvl="3" indent="0" defTabSz="342884" eaLnBrk="1" hangingPunct="1">
              <a:spcBef>
                <a:spcPts val="0"/>
              </a:spcBef>
              <a:spcAft>
                <a:spcPts val="0"/>
              </a:spcAft>
              <a:buClr>
                <a:schemeClr val="accent1"/>
              </a:buClr>
              <a:buSzPct val="80000"/>
              <a:buNone/>
              <a:defRPr/>
            </a:pPr>
            <a:r>
              <a:rPr lang="en-US" sz="1050" dirty="0">
                <a:ea typeface="+mn-ea"/>
              </a:rPr>
              <a:t>2014 Dodge Chargers – 5-speed AT &amp; 8-speed AT </a:t>
            </a:r>
          </a:p>
          <a:p>
            <a:pPr marL="345674" lvl="3" indent="0" defTabSz="342884" eaLnBrk="1" hangingPunct="1">
              <a:spcBef>
                <a:spcPts val="0"/>
              </a:spcBef>
              <a:spcAft>
                <a:spcPts val="0"/>
              </a:spcAft>
              <a:buClr>
                <a:schemeClr val="accent1"/>
              </a:buClr>
              <a:buSzPct val="80000"/>
              <a:buNone/>
              <a:defRPr/>
            </a:pPr>
            <a:r>
              <a:rPr lang="en-US" sz="1050" dirty="0">
                <a:ea typeface="+mn-ea"/>
              </a:rPr>
              <a:t>2015 Volvo S60 </a:t>
            </a:r>
            <a:r>
              <a:rPr lang="en-US" sz="1050" dirty="0"/>
              <a:t>–</a:t>
            </a:r>
            <a:r>
              <a:rPr lang="en-US" sz="1050" dirty="0">
                <a:ea typeface="+mn-ea"/>
              </a:rPr>
              <a:t> 8 speed AT</a:t>
            </a:r>
          </a:p>
          <a:p>
            <a:pPr marL="345674" lvl="3" indent="0" defTabSz="342884" eaLnBrk="1" hangingPunct="1">
              <a:spcBef>
                <a:spcPts val="0"/>
              </a:spcBef>
              <a:spcAft>
                <a:spcPts val="0"/>
              </a:spcAft>
              <a:buClr>
                <a:schemeClr val="accent1"/>
              </a:buClr>
              <a:buSzPct val="80000"/>
              <a:buNone/>
              <a:defRPr/>
            </a:pPr>
            <a:r>
              <a:rPr lang="en-US" sz="1050" dirty="0">
                <a:ea typeface="+mn-ea"/>
              </a:rPr>
              <a:t>Ford F150 and GM Silverado </a:t>
            </a:r>
            <a:r>
              <a:rPr lang="en-US" sz="1050" dirty="0"/>
              <a:t>–</a:t>
            </a:r>
            <a:r>
              <a:rPr lang="en-US" sz="1050" dirty="0">
                <a:ea typeface="+mn-ea"/>
              </a:rPr>
              <a:t> 6-speed</a:t>
            </a:r>
          </a:p>
          <a:p>
            <a:pPr marL="345674" lvl="3" indent="0" defTabSz="342884" eaLnBrk="1" hangingPunct="1">
              <a:spcBef>
                <a:spcPts val="0"/>
              </a:spcBef>
              <a:spcAft>
                <a:spcPts val="0"/>
              </a:spcAft>
              <a:buClr>
                <a:schemeClr val="accent1"/>
              </a:buClr>
              <a:buSzPct val="80000"/>
              <a:buNone/>
              <a:defRPr/>
            </a:pPr>
            <a:r>
              <a:rPr lang="en-US" sz="1050" dirty="0">
                <a:ea typeface="+mn-ea"/>
              </a:rPr>
              <a:t>Ram 1500 HFE </a:t>
            </a:r>
            <a:r>
              <a:rPr lang="en-US" sz="1050" dirty="0"/>
              <a:t>–</a:t>
            </a:r>
            <a:r>
              <a:rPr lang="en-US" sz="1050" dirty="0">
                <a:ea typeface="+mn-ea"/>
              </a:rPr>
              <a:t> </a:t>
            </a:r>
            <a:r>
              <a:rPr lang="en-US" sz="1050" dirty="0"/>
              <a:t>8 speed AT</a:t>
            </a:r>
            <a:endParaRPr lang="en-US" sz="1050" dirty="0">
              <a:ea typeface="+mn-ea"/>
            </a:endParaRPr>
          </a:p>
          <a:p>
            <a:pPr marL="345674" lvl="3" indent="0" defTabSz="342884" eaLnBrk="1" hangingPunct="1">
              <a:spcBef>
                <a:spcPts val="0"/>
              </a:spcBef>
              <a:spcAft>
                <a:spcPts val="0"/>
              </a:spcAft>
              <a:buClr>
                <a:schemeClr val="accent1"/>
              </a:buClr>
              <a:buSzPct val="80000"/>
              <a:buNone/>
              <a:defRPr/>
            </a:pPr>
            <a:r>
              <a:rPr lang="en-US" sz="1050" dirty="0">
                <a:ea typeface="+mn-ea"/>
              </a:rPr>
              <a:t>2016 Honda CVT</a:t>
            </a:r>
          </a:p>
          <a:p>
            <a:pPr marL="345674" lvl="3" indent="0" defTabSz="342884" eaLnBrk="1" hangingPunct="1">
              <a:spcBef>
                <a:spcPts val="0"/>
              </a:spcBef>
              <a:spcAft>
                <a:spcPts val="0"/>
              </a:spcAft>
              <a:buClr>
                <a:schemeClr val="accent1"/>
              </a:buClr>
              <a:buSzPct val="80000"/>
              <a:buNone/>
              <a:defRPr/>
            </a:pPr>
            <a:r>
              <a:rPr lang="en-US" sz="1050" dirty="0">
                <a:ea typeface="+mn-ea"/>
              </a:rPr>
              <a:t>More than a dozen other late model vehicles (next slide)</a:t>
            </a:r>
          </a:p>
          <a:p>
            <a:pPr marL="345674" lvl="3" indent="0" defTabSz="342884" eaLnBrk="1" hangingPunct="1">
              <a:spcBef>
                <a:spcPts val="0"/>
              </a:spcBef>
              <a:spcAft>
                <a:spcPts val="0"/>
              </a:spcAft>
              <a:buClr>
                <a:schemeClr val="accent1"/>
              </a:buClr>
              <a:buSzPct val="80000"/>
              <a:buNone/>
              <a:defRPr/>
            </a:pPr>
            <a:endParaRPr lang="en-US" sz="1050" dirty="0">
              <a:ea typeface="+mn-ea"/>
            </a:endParaRPr>
          </a:p>
        </p:txBody>
      </p:sp>
      <p:sp>
        <p:nvSpPr>
          <p:cNvPr id="2" name="Title 1"/>
          <p:cNvSpPr>
            <a:spLocks noGrp="1"/>
          </p:cNvSpPr>
          <p:nvPr>
            <p:ph type="title"/>
          </p:nvPr>
        </p:nvSpPr>
        <p:spPr>
          <a:xfrm>
            <a:off x="402625" y="158741"/>
            <a:ext cx="7696200" cy="502920"/>
          </a:xfrm>
        </p:spPr>
        <p:txBody>
          <a:bodyPr/>
          <a:lstStyle/>
          <a:p>
            <a:r>
              <a:rPr lang="en-US" sz="2400" dirty="0">
                <a:effectLst>
                  <a:outerShdw blurRad="38100" dist="38100" dir="2700000" algn="tl">
                    <a:srgbClr val="000000">
                      <a:alpha val="43137"/>
                    </a:srgbClr>
                  </a:outerShdw>
                </a:effectLst>
              </a:rPr>
              <a:t>Technology Effectiveness:  Transmission Benchmarking</a:t>
            </a:r>
          </a:p>
        </p:txBody>
      </p:sp>
      <p:grpSp>
        <p:nvGrpSpPr>
          <p:cNvPr id="8" name="Group 7"/>
          <p:cNvGrpSpPr/>
          <p:nvPr/>
        </p:nvGrpSpPr>
        <p:grpSpPr>
          <a:xfrm>
            <a:off x="6262357" y="852519"/>
            <a:ext cx="2675065" cy="3853460"/>
            <a:chOff x="6296403" y="1873869"/>
            <a:chExt cx="3348751" cy="4904717"/>
          </a:xfrm>
        </p:grpSpPr>
        <p:pic>
          <p:nvPicPr>
            <p:cNvPr id="6" name="Content Placeholder 3"/>
            <p:cNvPicPr>
              <a:picLocks/>
            </p:cNvPicPr>
            <p:nvPr/>
          </p:nvPicPr>
          <p:blipFill>
            <a:blip r:embed="rId3" cstate="print">
              <a:extLst>
                <a:ext uri="{28A0092B-C50C-407E-A947-70E740481C1C}">
                  <a14:useLocalDpi xmlns:a14="http://schemas.microsoft.com/office/drawing/2010/main" val="0"/>
                </a:ext>
              </a:extLst>
            </a:blip>
            <a:srcRect/>
            <a:stretch>
              <a:fillRect/>
            </a:stretch>
          </p:blipFill>
          <p:spPr>
            <a:xfrm>
              <a:off x="6388069" y="4303359"/>
              <a:ext cx="3102781" cy="2475227"/>
            </a:xfrm>
            <a:prstGeom prst="rect">
              <a:avLst/>
            </a:prstGeom>
            <a:solidFill>
              <a:schemeClr val="accent1"/>
            </a:solidFill>
            <a:ln w="19050">
              <a:solidFill>
                <a:schemeClr val="accent1"/>
              </a:solidFill>
            </a:ln>
          </p:spPr>
        </p:pic>
        <p:pic>
          <p:nvPicPr>
            <p:cNvPr id="7" name="Picture 9" descr="C:\Documents and Settings\Knewman\Desktop\untit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6403" y="1873869"/>
              <a:ext cx="3277719" cy="1941271"/>
            </a:xfrm>
            <a:prstGeom prst="rect">
              <a:avLst/>
            </a:prstGeom>
            <a:noFill/>
            <a:ln w="22225">
              <a:solidFill>
                <a:schemeClr val="accent1"/>
              </a:solidFill>
            </a:ln>
            <a:extLst/>
          </p:spPr>
        </p:pic>
        <p:sp>
          <p:nvSpPr>
            <p:cNvPr id="4" name="TextBox 3"/>
            <p:cNvSpPr txBox="1"/>
            <p:nvPr/>
          </p:nvSpPr>
          <p:spPr>
            <a:xfrm>
              <a:off x="6358344" y="3815140"/>
              <a:ext cx="3286810" cy="470089"/>
            </a:xfrm>
            <a:prstGeom prst="rect">
              <a:avLst/>
            </a:prstGeom>
            <a:noFill/>
          </p:spPr>
          <p:txBody>
            <a:bodyPr wrap="square" rtlCol="0">
              <a:spAutoFit/>
            </a:bodyPr>
            <a:lstStyle/>
            <a:p>
              <a:pPr algn="ctr" defTabSz="914355"/>
              <a:r>
                <a:rPr lang="en-US" sz="900" b="1" kern="0" dirty="0">
                  <a:solidFill>
                    <a:prstClr val="black"/>
                  </a:solidFill>
                </a:rPr>
                <a:t>Transmission Benchmarking and Resultant Torque/Speed/Efficiency Curve</a:t>
              </a:r>
            </a:p>
          </p:txBody>
        </p:sp>
      </p:grpSp>
      <p:sp>
        <p:nvSpPr>
          <p:cNvPr id="9" name="Footer Placeholder 2"/>
          <p:cNvSpPr txBox="1">
            <a:spLocks/>
          </p:cNvSpPr>
          <p:nvPr/>
        </p:nvSpPr>
        <p:spPr>
          <a:xfrm>
            <a:off x="3514725" y="4869657"/>
            <a:ext cx="211455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endParaRPr lang="en-US" sz="900" dirty="0">
              <a:solidFill>
                <a:prstClr val="black"/>
              </a:solidFill>
              <a:latin typeface="Calibri" panose="020F0502020204030204" pitchFamily="34" charset="0"/>
              <a:cs typeface="Calibri" panose="020F0502020204030204" pitchFamily="34" charset="0"/>
            </a:endParaRPr>
          </a:p>
        </p:txBody>
      </p:sp>
      <p:sp>
        <p:nvSpPr>
          <p:cNvPr id="12" name="Slide Number Placeholder 1">
            <a:extLst>
              <a:ext uri="{FF2B5EF4-FFF2-40B4-BE49-F238E27FC236}">
                <a16:creationId xmlns:a16="http://schemas.microsoft.com/office/drawing/2014/main" id="{56A4FB5A-2D55-47CB-85F7-874165AC8E1A}"/>
              </a:ext>
            </a:extLst>
          </p:cNvPr>
          <p:cNvSpPr>
            <a:spLocks noGrp="1"/>
          </p:cNvSpPr>
          <p:nvPr>
            <p:ph type="sldNum" sz="quarter" idx="15"/>
          </p:nvPr>
        </p:nvSpPr>
        <p:spPr>
          <a:xfrm>
            <a:off x="6553200" y="4873626"/>
            <a:ext cx="2133600" cy="128588"/>
          </a:xfrm>
        </p:spPr>
        <p:txBody>
          <a:bodyPr/>
          <a:lstStyle/>
          <a:p>
            <a:pPr>
              <a:defRPr/>
            </a:pPr>
            <a:fld id="{B1125E26-2685-4EB9-BF3C-67019F20DFA1}" type="slidenum">
              <a:rPr lang="en-US" altLang="en-US" smtClean="0"/>
              <a:pPr>
                <a:defRPr/>
              </a:pPr>
              <a:t>11</a:t>
            </a:fld>
            <a:endParaRPr lang="en-US" altLang="en-US"/>
          </a:p>
        </p:txBody>
      </p:sp>
    </p:spTree>
    <p:extLst>
      <p:ext uri="{BB962C8B-B14F-4D97-AF65-F5344CB8AC3E}">
        <p14:creationId xmlns:p14="http://schemas.microsoft.com/office/powerpoint/2010/main" val="2875360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C76ABC8-E218-4F8F-B29D-C68AED7E989C}"/>
              </a:ext>
            </a:extLst>
          </p:cNvPr>
          <p:cNvSpPr>
            <a:spLocks noGrp="1"/>
          </p:cNvSpPr>
          <p:nvPr>
            <p:ph type="title"/>
          </p:nvPr>
        </p:nvSpPr>
        <p:spPr>
          <a:xfrm>
            <a:off x="457200" y="202947"/>
            <a:ext cx="7696200" cy="502920"/>
          </a:xfrm>
        </p:spPr>
        <p:txBody>
          <a:bodyPr/>
          <a:lstStyle/>
          <a:p>
            <a:r>
              <a:rPr lang="en-US" sz="2000" dirty="0">
                <a:effectLst>
                  <a:outerShdw blurRad="38100" dist="38100" dir="2700000" algn="tl">
                    <a:srgbClr val="000000">
                      <a:alpha val="43137"/>
                    </a:srgbClr>
                  </a:outerShdw>
                </a:effectLst>
              </a:rPr>
              <a:t>Technology Effectiveness: Gasoline and Diesel Vehicle Benchmarking</a:t>
            </a:r>
          </a:p>
        </p:txBody>
      </p:sp>
      <p:sp>
        <p:nvSpPr>
          <p:cNvPr id="5" name="Slide Number Placeholder 4">
            <a:extLst>
              <a:ext uri="{FF2B5EF4-FFF2-40B4-BE49-F238E27FC236}">
                <a16:creationId xmlns:a16="http://schemas.microsoft.com/office/drawing/2014/main" id="{BC4952B3-36E0-41F2-BB01-476B6168EC8E}"/>
              </a:ext>
            </a:extLst>
          </p:cNvPr>
          <p:cNvSpPr>
            <a:spLocks noGrp="1"/>
          </p:cNvSpPr>
          <p:nvPr>
            <p:ph type="sldNum" sz="quarter" idx="15"/>
          </p:nvPr>
        </p:nvSpPr>
        <p:spPr>
          <a:xfrm>
            <a:off x="6588410" y="4895056"/>
            <a:ext cx="2133600" cy="128588"/>
          </a:xfrm>
        </p:spPr>
        <p:txBody>
          <a:bodyPr/>
          <a:lstStyle/>
          <a:p>
            <a:pPr defTabSz="685800" fontAlgn="auto">
              <a:spcBef>
                <a:spcPts val="0"/>
              </a:spcBef>
              <a:spcAft>
                <a:spcPts val="0"/>
              </a:spcAft>
              <a:defRPr/>
            </a:pPr>
            <a:fld id="{B1125E26-2685-4EB9-BF3C-67019F20DFA1}" type="slidenum">
              <a:rPr lang="en-US" altLang="en-US">
                <a:solidFill>
                  <a:prstClr val="black"/>
                </a:solidFill>
                <a:latin typeface="Arial"/>
                <a:ea typeface="+mn-ea"/>
              </a:rPr>
              <a:pPr defTabSz="685800" fontAlgn="auto">
                <a:spcBef>
                  <a:spcPts val="0"/>
                </a:spcBef>
                <a:spcAft>
                  <a:spcPts val="0"/>
                </a:spcAft>
                <a:defRPr/>
              </a:pPr>
              <a:t>12</a:t>
            </a:fld>
            <a:endParaRPr lang="en-US" altLang="en-US">
              <a:solidFill>
                <a:prstClr val="black"/>
              </a:solidFill>
              <a:latin typeface="Arial"/>
              <a:ea typeface="+mn-ea"/>
            </a:endParaRPr>
          </a:p>
        </p:txBody>
      </p:sp>
      <p:sp>
        <p:nvSpPr>
          <p:cNvPr id="2" name="Rectangle 1">
            <a:extLst>
              <a:ext uri="{FF2B5EF4-FFF2-40B4-BE49-F238E27FC236}">
                <a16:creationId xmlns:a16="http://schemas.microsoft.com/office/drawing/2014/main" id="{E5783B6C-EC54-4742-AEBE-258F8ED58912}"/>
              </a:ext>
            </a:extLst>
          </p:cNvPr>
          <p:cNvSpPr/>
          <p:nvPr/>
        </p:nvSpPr>
        <p:spPr>
          <a:xfrm>
            <a:off x="5410200" y="819150"/>
            <a:ext cx="3625723" cy="3777957"/>
          </a:xfrm>
          <a:prstGeom prst="rect">
            <a:avLst/>
          </a:prstGeom>
        </p:spPr>
        <p:txBody>
          <a:bodyPr wrap="square">
            <a:spAutoFit/>
          </a:bodyPr>
          <a:lstStyle/>
          <a:p>
            <a:pPr defTabSz="342892" eaLnBrk="1" fontAlgn="auto" hangingPunct="1">
              <a:spcBef>
                <a:spcPts val="0"/>
              </a:spcBef>
              <a:spcAft>
                <a:spcPts val="0"/>
              </a:spcAft>
              <a:buClr>
                <a:srgbClr val="1CADE4"/>
              </a:buClr>
              <a:buSzPct val="80000"/>
              <a:defRPr/>
            </a:pPr>
            <a:r>
              <a:rPr lang="en-US" sz="1350" b="1" u="sng" dirty="0">
                <a:solidFill>
                  <a:srgbClr val="2683C6">
                    <a:lumMod val="75000"/>
                  </a:srgbClr>
                </a:solidFill>
                <a:latin typeface="Calibri" panose="020F0502020204030204" pitchFamily="34" charset="0"/>
                <a:ea typeface="+mn-ea"/>
                <a:cs typeface="Calibri" panose="020F0502020204030204" pitchFamily="34" charset="0"/>
              </a:rPr>
              <a:t>Benchmarked Vehicles With Turbo Engines</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2013 Escape </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2013 Focus (Euro)</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2014 RAM 1500 EcoDiesel </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2015 Ford F-150  (6-speed)</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2017 Ford F-150  (10-speed)</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2015 Volvo S60 T5</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2016 Acura ILX </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2016 Malibu 1.5L turbo </a:t>
            </a:r>
          </a:p>
          <a:p>
            <a:pPr marL="0" lvl="1" defTabSz="685800" eaLnBrk="1" fontAlgn="auto" hangingPunct="1">
              <a:spcBef>
                <a:spcPts val="0"/>
              </a:spcBef>
              <a:spcAft>
                <a:spcPts val="0"/>
              </a:spcAft>
            </a:pPr>
            <a:r>
              <a:rPr lang="en-US" sz="1200" dirty="0">
                <a:latin typeface="Calibri" panose="020F0502020204030204" pitchFamily="34" charset="0"/>
                <a:ea typeface="+mn-ea"/>
                <a:cs typeface="Calibri" panose="020F0502020204030204" pitchFamily="34" charset="0"/>
              </a:rPr>
              <a:t>2016 Honda Civic 1.5L turbo</a:t>
            </a:r>
          </a:p>
          <a:p>
            <a:pPr marL="0" lvl="1" defTabSz="685800" eaLnBrk="1" fontAlgn="auto" hangingPunct="1">
              <a:spcBef>
                <a:spcPts val="0"/>
              </a:spcBef>
              <a:spcAft>
                <a:spcPts val="0"/>
              </a:spcAft>
            </a:pPr>
            <a:r>
              <a:rPr lang="en-US" sz="1200" dirty="0">
                <a:latin typeface="Calibri" panose="020F0502020204030204" pitchFamily="34" charset="0"/>
                <a:ea typeface="+mn-ea"/>
                <a:cs typeface="Calibri" panose="020F0502020204030204" pitchFamily="34" charset="0"/>
              </a:rPr>
              <a:t>2016 Mazda CX-9 2.5L turbo</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cs typeface="Calibri" panose="020F0502020204030204" pitchFamily="34" charset="0"/>
              </a:rPr>
              <a:t>2015 VW Jetta (VW 1.8L I4 </a:t>
            </a:r>
            <a:r>
              <a:rPr lang="en-US" sz="1200" dirty="0">
                <a:latin typeface="Calibri" panose="020F0502020204030204" pitchFamily="34" charset="0"/>
                <a:cs typeface="Calibri" panose="020F0502020204030204" pitchFamily="34" charset="0"/>
              </a:rPr>
              <a:t>with Tula ‘Dynamic Skip Fire’  in-process)</a:t>
            </a:r>
          </a:p>
          <a:p>
            <a:pPr marL="216694" lvl="1" defTabSz="685800" eaLnBrk="1" fontAlgn="auto" hangingPunct="1">
              <a:spcBef>
                <a:spcPts val="600"/>
              </a:spcBef>
              <a:spcAft>
                <a:spcPts val="0"/>
              </a:spcAft>
            </a:pPr>
            <a:r>
              <a:rPr lang="en-US" sz="1200" b="1" dirty="0">
                <a:solidFill>
                  <a:srgbClr val="2683C6">
                    <a:lumMod val="75000"/>
                  </a:srgbClr>
                </a:solidFill>
                <a:latin typeface="Calibri" panose="020F0502020204030204" pitchFamily="34" charset="0"/>
                <a:ea typeface="+mn-ea"/>
                <a:cs typeface="Calibri" panose="020F0502020204030204" pitchFamily="34" charset="0"/>
              </a:rPr>
              <a:t>Applied publicly available data:</a:t>
            </a:r>
          </a:p>
          <a:p>
            <a:pPr marL="228600" lvl="1" defTabSz="685800" eaLnBrk="1" fontAlgn="auto" hangingPunct="1">
              <a:spcBef>
                <a:spcPts val="0"/>
              </a:spcBef>
              <a:spcAft>
                <a:spcPts val="0"/>
              </a:spcAft>
            </a:pPr>
            <a:r>
              <a:rPr lang="en-US" sz="1200" dirty="0">
                <a:latin typeface="Calibri" panose="020F0502020204030204" pitchFamily="34" charset="0"/>
                <a:ea typeface="+mn-ea"/>
                <a:cs typeface="Calibri" panose="020F0502020204030204" pitchFamily="34" charset="0"/>
              </a:rPr>
              <a:t>Tula 'Dynamic Skip Fire' on I4 Turbocharged </a:t>
            </a:r>
          </a:p>
          <a:p>
            <a:pPr marL="228600" defTabSz="685800" eaLnBrk="1" fontAlgn="auto" hangingPunct="1">
              <a:spcBef>
                <a:spcPts val="600"/>
              </a:spcBef>
              <a:spcAft>
                <a:spcPts val="0"/>
              </a:spcAft>
            </a:pPr>
            <a:r>
              <a:rPr lang="en-US" sz="1200" b="1" dirty="0">
                <a:solidFill>
                  <a:srgbClr val="2683C6">
                    <a:lumMod val="75000"/>
                  </a:srgbClr>
                </a:solidFill>
                <a:latin typeface="Calibri" panose="020F0502020204030204" pitchFamily="34" charset="0"/>
                <a:cs typeface="Calibri" panose="020F0502020204030204" pitchFamily="34" charset="0"/>
              </a:rPr>
              <a:t>Planned Future Vehicles</a:t>
            </a:r>
          </a:p>
          <a:p>
            <a:pPr marL="228600" defTabSz="685800" eaLnBrk="1" fontAlgn="auto" hangingPunct="1">
              <a:spcBef>
                <a:spcPts val="0"/>
              </a:spcBef>
              <a:spcAft>
                <a:spcPts val="0"/>
              </a:spcAft>
            </a:pPr>
            <a:r>
              <a:rPr lang="en-US" sz="1200" b="1" dirty="0">
                <a:solidFill>
                  <a:prstClr val="black"/>
                </a:solidFill>
                <a:latin typeface="Calibri" panose="020F0502020204030204" pitchFamily="34" charset="0"/>
                <a:cs typeface="Calibri" panose="020F0502020204030204" pitchFamily="34" charset="0"/>
              </a:rPr>
              <a:t>2018 Jeep Wrangler (2.0L I4 with </a:t>
            </a:r>
            <a:r>
              <a:rPr lang="en-US" sz="1200" b="1" dirty="0" err="1">
                <a:solidFill>
                  <a:prstClr val="black"/>
                </a:solidFill>
                <a:latin typeface="Calibri" panose="020F0502020204030204" pitchFamily="34" charset="0"/>
                <a:cs typeface="Calibri" panose="020F0502020204030204" pitchFamily="34" charset="0"/>
              </a:rPr>
              <a:t>eTorque</a:t>
            </a:r>
            <a:r>
              <a:rPr lang="en-US" sz="1200" b="1" dirty="0">
                <a:solidFill>
                  <a:prstClr val="black"/>
                </a:solidFill>
                <a:latin typeface="Calibri" panose="020F0502020204030204" pitchFamily="34" charset="0"/>
                <a:cs typeface="Calibri" panose="020F0502020204030204" pitchFamily="34" charset="0"/>
              </a:rPr>
              <a:t>)</a:t>
            </a:r>
          </a:p>
          <a:p>
            <a:pPr marL="228600" defTabSz="685800" eaLnBrk="1" fontAlgn="auto" hangingPunct="1">
              <a:spcBef>
                <a:spcPts val="0"/>
              </a:spcBef>
              <a:spcAft>
                <a:spcPts val="0"/>
              </a:spcAft>
            </a:pPr>
            <a:r>
              <a:rPr lang="en-US" sz="1200" b="1" dirty="0">
                <a:solidFill>
                  <a:prstClr val="black"/>
                </a:solidFill>
                <a:latin typeface="Calibri" panose="020F0502020204030204" pitchFamily="34" charset="0"/>
                <a:cs typeface="Calibri" panose="020F0502020204030204" pitchFamily="34" charset="0"/>
              </a:rPr>
              <a:t>2019 Infiniti QX50 (2.0L I4 with variable CR)</a:t>
            </a:r>
          </a:p>
          <a:p>
            <a:pPr marL="228600" defTabSz="685800" eaLnBrk="1" fontAlgn="auto" hangingPunct="1">
              <a:spcBef>
                <a:spcPts val="0"/>
              </a:spcBef>
              <a:spcAft>
                <a:spcPts val="0"/>
              </a:spcAft>
            </a:pPr>
            <a:r>
              <a:rPr lang="en-US" sz="1200" b="1" dirty="0">
                <a:solidFill>
                  <a:prstClr val="black"/>
                </a:solidFill>
                <a:latin typeface="Calibri" panose="020F0502020204030204" pitchFamily="34" charset="0"/>
                <a:cs typeface="Calibri" panose="020F0502020204030204" pitchFamily="34" charset="0"/>
              </a:rPr>
              <a:t>2019 Mazda 3 (2.0L SkyActiv X SPCCI)</a:t>
            </a:r>
            <a:endParaRPr lang="en-US" sz="1200" b="1" dirty="0">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F65CF8AA-D44D-472F-A1D8-A03EB554A59D}"/>
              </a:ext>
            </a:extLst>
          </p:cNvPr>
          <p:cNvSpPr/>
          <p:nvPr/>
        </p:nvSpPr>
        <p:spPr>
          <a:xfrm>
            <a:off x="297247" y="819150"/>
            <a:ext cx="4708922" cy="3962623"/>
          </a:xfrm>
          <a:prstGeom prst="rect">
            <a:avLst/>
          </a:prstGeom>
        </p:spPr>
        <p:txBody>
          <a:bodyPr wrap="square">
            <a:spAutoFit/>
          </a:bodyPr>
          <a:lstStyle/>
          <a:p>
            <a:pPr defTabSz="342892" eaLnBrk="1" fontAlgn="auto" hangingPunct="1">
              <a:spcBef>
                <a:spcPts val="0"/>
              </a:spcBef>
              <a:spcAft>
                <a:spcPts val="0"/>
              </a:spcAft>
              <a:buClr>
                <a:srgbClr val="1CADE4"/>
              </a:buClr>
              <a:buSzPct val="80000"/>
              <a:defRPr/>
            </a:pPr>
            <a:r>
              <a:rPr lang="en-US" sz="1350" b="1" u="sng" dirty="0">
                <a:solidFill>
                  <a:srgbClr val="2683C6">
                    <a:lumMod val="75000"/>
                  </a:srgbClr>
                </a:solidFill>
                <a:latin typeface="Calibri" panose="020F0502020204030204" pitchFamily="34" charset="0"/>
                <a:ea typeface="+mn-ea"/>
                <a:cs typeface="Calibri" panose="020F0502020204030204" pitchFamily="34" charset="0"/>
              </a:rPr>
              <a:t>Benchmarked Vehicles With Naturally Aspirated Engines</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2013 Chevrolet Malibu (base)</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2013 Chevrolet Malibu Eco </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2013 Chevrolet Volt </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2013 Mercedes E350  </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2013 Altima SV</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2014 US Mazda 6</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2014 US Mazda 3</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2014 Dodge Charger 5-spd</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2014 Dodge Charger 8-spd</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2014 RAM 1500 HFE </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2014 Chevy Silverado 1500 2WD</a:t>
            </a:r>
          </a:p>
          <a:p>
            <a:pPr marL="0" lvl="1" defTabSz="685800" eaLnBrk="1" fontAlgn="auto" hangingPunct="1">
              <a:spcBef>
                <a:spcPts val="0"/>
              </a:spcBef>
              <a:spcAft>
                <a:spcPts val="0"/>
              </a:spcAft>
            </a:pPr>
            <a:r>
              <a:rPr lang="en-US" sz="1200" dirty="0">
                <a:solidFill>
                  <a:prstClr val="black"/>
                </a:solidFill>
                <a:latin typeface="Calibri" panose="020F0502020204030204" pitchFamily="34" charset="0"/>
                <a:ea typeface="+mn-ea"/>
                <a:cs typeface="Calibri" panose="020F0502020204030204" pitchFamily="34" charset="0"/>
              </a:rPr>
              <a:t>2016 Chevrolet Malibu </a:t>
            </a:r>
          </a:p>
          <a:p>
            <a:pPr marL="0" lvl="1" defTabSz="685800" eaLnBrk="1" fontAlgn="auto" hangingPunct="1">
              <a:spcBef>
                <a:spcPts val="0"/>
              </a:spcBef>
              <a:spcAft>
                <a:spcPts val="0"/>
              </a:spcAft>
            </a:pPr>
            <a:r>
              <a:rPr lang="en-US" sz="1200" dirty="0">
                <a:latin typeface="Calibri" panose="020F0502020204030204" pitchFamily="34" charset="0"/>
                <a:ea typeface="+mn-ea"/>
                <a:cs typeface="Calibri" panose="020F0502020204030204" pitchFamily="34" charset="0"/>
              </a:rPr>
              <a:t>2018 Toyota Camry TNGA</a:t>
            </a:r>
          </a:p>
          <a:p>
            <a:pPr marL="0" lvl="1" defTabSz="685800" eaLnBrk="1" fontAlgn="auto" hangingPunct="1">
              <a:spcBef>
                <a:spcPts val="0"/>
              </a:spcBef>
              <a:spcAft>
                <a:spcPts val="0"/>
              </a:spcAft>
            </a:pPr>
            <a:r>
              <a:rPr lang="en-US" sz="1200" dirty="0">
                <a:latin typeface="Calibri" panose="020F0502020204030204" pitchFamily="34" charset="0"/>
                <a:ea typeface="+mn-ea"/>
                <a:cs typeface="Calibri" panose="020F0502020204030204" pitchFamily="34" charset="0"/>
              </a:rPr>
              <a:t>2011 GMC Denali (GM 6.2L V8 with Tula ‘Dynamic Skip Fire’)</a:t>
            </a:r>
          </a:p>
          <a:p>
            <a:pPr marL="216694" lvl="1" defTabSz="685800" eaLnBrk="1" fontAlgn="auto" hangingPunct="1">
              <a:spcBef>
                <a:spcPts val="600"/>
              </a:spcBef>
              <a:spcAft>
                <a:spcPts val="0"/>
              </a:spcAft>
            </a:pPr>
            <a:r>
              <a:rPr lang="en-US" sz="1200" b="1" dirty="0">
                <a:solidFill>
                  <a:srgbClr val="2683C6">
                    <a:lumMod val="75000"/>
                  </a:srgbClr>
                </a:solidFill>
                <a:latin typeface="Calibri" panose="020F0502020204030204" pitchFamily="34" charset="0"/>
                <a:ea typeface="+mn-ea"/>
                <a:cs typeface="Calibri" panose="020F0502020204030204" pitchFamily="34" charset="0"/>
              </a:rPr>
              <a:t>Applied publicly available data:</a:t>
            </a:r>
          </a:p>
          <a:p>
            <a:pPr marL="228600" lvl="1" defTabSz="685800" eaLnBrk="1" fontAlgn="auto" hangingPunct="1">
              <a:spcBef>
                <a:spcPts val="0"/>
              </a:spcBef>
              <a:spcAft>
                <a:spcPts val="0"/>
              </a:spcAft>
            </a:pPr>
            <a:r>
              <a:rPr lang="en-US" sz="1200" dirty="0">
                <a:latin typeface="Calibri" panose="020F0502020204030204" pitchFamily="34" charset="0"/>
                <a:ea typeface="+mn-ea"/>
                <a:cs typeface="Calibri" panose="020F0502020204030204" pitchFamily="34" charset="0"/>
              </a:rPr>
              <a:t>Tula 'Dynamic Skip Fire' on V8 naturally aspirated</a:t>
            </a:r>
          </a:p>
          <a:p>
            <a:pPr marL="228600" defTabSz="685800" eaLnBrk="1" fontAlgn="auto" hangingPunct="1">
              <a:spcBef>
                <a:spcPts val="600"/>
              </a:spcBef>
              <a:spcAft>
                <a:spcPts val="0"/>
              </a:spcAft>
            </a:pPr>
            <a:r>
              <a:rPr lang="en-US" sz="1200" b="1" dirty="0">
                <a:solidFill>
                  <a:srgbClr val="2683C6">
                    <a:lumMod val="75000"/>
                  </a:srgbClr>
                </a:solidFill>
                <a:latin typeface="Calibri" panose="020F0502020204030204" pitchFamily="34" charset="0"/>
                <a:ea typeface="+mn-ea"/>
                <a:cs typeface="Calibri" panose="020F0502020204030204" pitchFamily="34" charset="0"/>
              </a:rPr>
              <a:t>Planned Future Vehicles</a:t>
            </a:r>
          </a:p>
          <a:p>
            <a:pPr marL="228600" defTabSz="685800" eaLnBrk="1" fontAlgn="auto" hangingPunct="1">
              <a:spcBef>
                <a:spcPts val="25"/>
              </a:spcBef>
              <a:spcAft>
                <a:spcPts val="0"/>
              </a:spcAft>
            </a:pPr>
            <a:r>
              <a:rPr lang="en-US" sz="1200" b="1" dirty="0">
                <a:solidFill>
                  <a:prstClr val="black"/>
                </a:solidFill>
                <a:latin typeface="Calibri" panose="020F0502020204030204" pitchFamily="34" charset="0"/>
                <a:ea typeface="+mn-ea"/>
                <a:cs typeface="Calibri" panose="020F0502020204030204" pitchFamily="34" charset="0"/>
              </a:rPr>
              <a:t>2019 Chevrolet Silverado (5.3L with DFM cylinder </a:t>
            </a:r>
            <a:r>
              <a:rPr lang="en-US" sz="1200" b="1" dirty="0" err="1">
                <a:solidFill>
                  <a:prstClr val="black"/>
                </a:solidFill>
                <a:latin typeface="Calibri" panose="020F0502020204030204" pitchFamily="34" charset="0"/>
                <a:ea typeface="+mn-ea"/>
                <a:cs typeface="Calibri" panose="020F0502020204030204" pitchFamily="34" charset="0"/>
              </a:rPr>
              <a:t>deac</a:t>
            </a:r>
            <a:r>
              <a:rPr lang="en-US" sz="1200" b="1" dirty="0">
                <a:solidFill>
                  <a:prstClr val="black"/>
                </a:solidFill>
                <a:latin typeface="Calibri" panose="020F0502020204030204" pitchFamily="34" charset="0"/>
                <a:ea typeface="+mn-ea"/>
                <a:cs typeface="Calibri" panose="020F0502020204030204" pitchFamily="34" charset="0"/>
              </a:rPr>
              <a:t>)</a:t>
            </a:r>
          </a:p>
          <a:p>
            <a:pPr marL="228600" defTabSz="685800" eaLnBrk="1" fontAlgn="auto" hangingPunct="1">
              <a:spcBef>
                <a:spcPts val="25"/>
              </a:spcBef>
              <a:spcAft>
                <a:spcPts val="0"/>
              </a:spcAft>
            </a:pPr>
            <a:r>
              <a:rPr lang="en-US" sz="1200" b="1" dirty="0">
                <a:solidFill>
                  <a:prstClr val="black"/>
                </a:solidFill>
                <a:latin typeface="Calibri" panose="020F0502020204030204" pitchFamily="34" charset="0"/>
                <a:ea typeface="+mn-ea"/>
                <a:cs typeface="Calibri" panose="020F0502020204030204" pitchFamily="34" charset="0"/>
              </a:rPr>
              <a:t>2018 Mazda 6 (2.5L I4 with cylinder </a:t>
            </a:r>
            <a:r>
              <a:rPr lang="en-US" sz="1200" b="1" dirty="0" err="1">
                <a:solidFill>
                  <a:prstClr val="black"/>
                </a:solidFill>
                <a:latin typeface="Calibri" panose="020F0502020204030204" pitchFamily="34" charset="0"/>
                <a:ea typeface="+mn-ea"/>
                <a:cs typeface="Calibri" panose="020F0502020204030204" pitchFamily="34" charset="0"/>
              </a:rPr>
              <a:t>deac</a:t>
            </a:r>
            <a:r>
              <a:rPr lang="en-US" sz="1200" b="1" dirty="0">
                <a:solidFill>
                  <a:prstClr val="black"/>
                </a:solidFill>
                <a:latin typeface="Calibri" panose="020F0502020204030204" pitchFamily="34" charset="0"/>
                <a:ea typeface="+mn-ea"/>
                <a:cs typeface="Calibri" panose="020F0502020204030204" pitchFamily="34" charset="0"/>
              </a:rPr>
              <a:t>)</a:t>
            </a:r>
            <a:endParaRPr lang="en-US" sz="1200" b="1" dirty="0">
              <a:latin typeface="Calibri" panose="020F0502020204030204" pitchFamily="34" charset="0"/>
              <a:ea typeface="+mn-ea"/>
              <a:cs typeface="Calibri" panose="020F0502020204030204" pitchFamily="34" charset="0"/>
            </a:endParaRPr>
          </a:p>
        </p:txBody>
      </p:sp>
      <p:grpSp>
        <p:nvGrpSpPr>
          <p:cNvPr id="8" name="Group 46">
            <a:extLst>
              <a:ext uri="{FF2B5EF4-FFF2-40B4-BE49-F238E27FC236}">
                <a16:creationId xmlns:a16="http://schemas.microsoft.com/office/drawing/2014/main" id="{A9333F95-ECE6-4AFA-B8F2-E4C77787C6D9}"/>
              </a:ext>
            </a:extLst>
          </p:cNvPr>
          <p:cNvGrpSpPr>
            <a:grpSpLocks/>
          </p:cNvGrpSpPr>
          <p:nvPr/>
        </p:nvGrpSpPr>
        <p:grpSpPr bwMode="auto">
          <a:xfrm rot="-583116">
            <a:off x="2402669" y="1279950"/>
            <a:ext cx="2889438" cy="1627911"/>
            <a:chOff x="4222816" y="1107484"/>
            <a:chExt cx="1788258" cy="1238365"/>
          </a:xfrm>
        </p:grpSpPr>
        <p:pic>
          <p:nvPicPr>
            <p:cNvPr id="12" name="Picture 11">
              <a:extLst>
                <a:ext uri="{FF2B5EF4-FFF2-40B4-BE49-F238E27FC236}">
                  <a16:creationId xmlns:a16="http://schemas.microsoft.com/office/drawing/2014/main" id="{00D95E77-4A7D-43E7-828D-E63CA13B81D4}"/>
                </a:ext>
              </a:extLst>
            </p:cNvPr>
            <p:cNvPicPr>
              <a:picLocks noChangeAspect="1"/>
            </p:cNvPicPr>
            <p:nvPr/>
          </p:nvPicPr>
          <p:blipFill>
            <a:blip r:embed="rId2"/>
            <a:stretch>
              <a:fillRect/>
            </a:stretch>
          </p:blipFill>
          <p:spPr>
            <a:xfrm rot="565701">
              <a:off x="4281388" y="1107484"/>
              <a:ext cx="1729686" cy="12311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3" name="Rectangle 12">
              <a:extLst>
                <a:ext uri="{FF2B5EF4-FFF2-40B4-BE49-F238E27FC236}">
                  <a16:creationId xmlns:a16="http://schemas.microsoft.com/office/drawing/2014/main" id="{85BAF2F7-063B-413A-952E-FEA916772B54}"/>
                </a:ext>
              </a:extLst>
            </p:cNvPr>
            <p:cNvSpPr/>
            <p:nvPr/>
          </p:nvSpPr>
          <p:spPr>
            <a:xfrm rot="561227">
              <a:off x="4222816" y="2181242"/>
              <a:ext cx="1704613" cy="150503"/>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7DE0DD00-217B-4A2A-920C-746F58AD0EA6}"/>
                </a:ext>
              </a:extLst>
            </p:cNvPr>
            <p:cNvSpPr txBox="1"/>
            <p:nvPr/>
          </p:nvSpPr>
          <p:spPr>
            <a:xfrm rot="549102">
              <a:off x="4596732" y="2153857"/>
              <a:ext cx="866556" cy="191992"/>
            </a:xfrm>
            <a:prstGeom prst="rect">
              <a:avLst/>
            </a:prstGeom>
            <a:noFill/>
          </p:spPr>
          <p:txBody>
            <a:bodyPr wrap="none">
              <a:spAutoFit/>
            </a:bodyPr>
            <a:lstStyle/>
            <a:p>
              <a:pPr algn="ctr">
                <a:defRPr/>
              </a:pPr>
              <a:r>
                <a:rPr lang="en-US" sz="1000" b="1" dirty="0">
                  <a:ln w="1270">
                    <a:noFill/>
                  </a:ln>
                  <a:solidFill>
                    <a:schemeClr val="bg1"/>
                  </a:solidFill>
                  <a:latin typeface="Calibri" panose="020F0502020204030204" pitchFamily="34" charset="0"/>
                  <a:cs typeface="Calibri" panose="020F0502020204030204" pitchFamily="34" charset="0"/>
                </a:rPr>
                <a:t>Vehicle Dyno Testing</a:t>
              </a:r>
            </a:p>
          </p:txBody>
        </p:sp>
      </p:grpSp>
    </p:spTree>
    <p:extLst>
      <p:ext uri="{BB962C8B-B14F-4D97-AF65-F5344CB8AC3E}">
        <p14:creationId xmlns:p14="http://schemas.microsoft.com/office/powerpoint/2010/main" val="3986841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084B94-59D0-4AB6-98E8-8485FC97EA36}"/>
              </a:ext>
            </a:extLst>
          </p:cNvPr>
          <p:cNvSpPr/>
          <p:nvPr/>
        </p:nvSpPr>
        <p:spPr>
          <a:xfrm>
            <a:off x="76200" y="4803079"/>
            <a:ext cx="8915400" cy="70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2508" y="141416"/>
            <a:ext cx="7315200" cy="461665"/>
          </a:xfrm>
          <a:prstGeom prst="rect">
            <a:avLst/>
          </a:prstGeom>
        </p:spPr>
        <p:txBody>
          <a:bodyPr wrap="square">
            <a:spAutoFit/>
          </a:bodyPr>
          <a:lstStyle/>
          <a:p>
            <a:pPr defTabSz="685800" eaLnBrk="1" fontAlgn="auto" hangingPunct="1">
              <a:spcBef>
                <a:spcPts val="0"/>
              </a:spcBef>
              <a:spcAft>
                <a:spcPts val="0"/>
              </a:spcAft>
              <a:defRPr/>
            </a:pPr>
            <a:r>
              <a:rPr lang="en-US" sz="2400" b="1" kern="0" dirty="0">
                <a:solidFill>
                  <a:prstClr val="white"/>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EPA Investigation on Power/Fuel Economy Tradeoffs</a:t>
            </a:r>
          </a:p>
        </p:txBody>
      </p:sp>
      <p:sp>
        <p:nvSpPr>
          <p:cNvPr id="7" name="TextBox 6">
            <a:extLst>
              <a:ext uri="{FF2B5EF4-FFF2-40B4-BE49-F238E27FC236}">
                <a16:creationId xmlns:a16="http://schemas.microsoft.com/office/drawing/2014/main" id="{38745499-DA58-4E73-AAE2-FF6162971AE8}"/>
              </a:ext>
            </a:extLst>
          </p:cNvPr>
          <p:cNvSpPr txBox="1"/>
          <p:nvPr/>
        </p:nvSpPr>
        <p:spPr>
          <a:xfrm>
            <a:off x="126972" y="774417"/>
            <a:ext cx="3073428" cy="4331955"/>
          </a:xfrm>
          <a:prstGeom prst="rect">
            <a:avLst/>
          </a:prstGeom>
          <a:noFill/>
        </p:spPr>
        <p:txBody>
          <a:bodyPr wrap="square" rtlCol="0">
            <a:spAutoFit/>
          </a:bodyPr>
          <a:lstStyle/>
          <a:p>
            <a:pPr defTabSz="685800" eaLnBrk="1" fontAlgn="auto" hangingPunct="1">
              <a:spcBef>
                <a:spcPts val="0"/>
              </a:spcBef>
              <a:spcAft>
                <a:spcPts val="0"/>
              </a:spcAft>
            </a:pPr>
            <a:r>
              <a:rPr lang="en-US" sz="1300" dirty="0">
                <a:solidFill>
                  <a:prstClr val="black"/>
                </a:solidFill>
                <a:latin typeface="Calibri" panose="020F0502020204030204" pitchFamily="34" charset="0"/>
                <a:ea typeface="+mn-ea"/>
                <a:cs typeface="Calibri" panose="020F0502020204030204" pitchFamily="34" charset="0"/>
              </a:rPr>
              <a:t>ALPHA full vehicle simulation was used to determine </a:t>
            </a:r>
            <a:r>
              <a:rPr lang="en-US" sz="1300" dirty="0">
                <a:solidFill>
                  <a:srgbClr val="C00000"/>
                </a:solidFill>
                <a:latin typeface="Calibri" panose="020F0502020204030204" pitchFamily="34" charset="0"/>
                <a:ea typeface="+mn-ea"/>
                <a:cs typeface="Calibri" panose="020F0502020204030204" pitchFamily="34" charset="0"/>
              </a:rPr>
              <a:t>0-60 acceleration performance </a:t>
            </a:r>
            <a:r>
              <a:rPr lang="en-US" sz="1300" dirty="0">
                <a:latin typeface="Calibri" panose="020F0502020204030204" pitchFamily="34" charset="0"/>
                <a:ea typeface="+mn-ea"/>
                <a:cs typeface="Calibri" panose="020F0502020204030204" pitchFamily="34" charset="0"/>
              </a:rPr>
              <a:t>and</a:t>
            </a:r>
            <a:r>
              <a:rPr lang="en-US" sz="1300" dirty="0">
                <a:solidFill>
                  <a:srgbClr val="C00000"/>
                </a:solidFill>
                <a:latin typeface="Calibri" panose="020F0502020204030204" pitchFamily="34" charset="0"/>
                <a:ea typeface="+mn-ea"/>
                <a:cs typeface="Calibri" panose="020F0502020204030204" pitchFamily="34" charset="0"/>
              </a:rPr>
              <a:t> CO</a:t>
            </a:r>
            <a:r>
              <a:rPr lang="en-US" sz="1300" baseline="-25000" dirty="0">
                <a:solidFill>
                  <a:srgbClr val="C00000"/>
                </a:solidFill>
                <a:latin typeface="Calibri" panose="020F0502020204030204" pitchFamily="34" charset="0"/>
                <a:ea typeface="+mn-ea"/>
                <a:cs typeface="Calibri" panose="020F0502020204030204" pitchFamily="34" charset="0"/>
              </a:rPr>
              <a:t>2</a:t>
            </a:r>
            <a:r>
              <a:rPr lang="en-US" sz="1300" dirty="0">
                <a:solidFill>
                  <a:srgbClr val="C00000"/>
                </a:solidFill>
                <a:latin typeface="Calibri" panose="020F0502020204030204" pitchFamily="34" charset="0"/>
                <a:ea typeface="+mn-ea"/>
                <a:cs typeface="Calibri" panose="020F0502020204030204" pitchFamily="34" charset="0"/>
              </a:rPr>
              <a:t> emissions </a:t>
            </a:r>
            <a:r>
              <a:rPr lang="en-US" sz="1300" dirty="0">
                <a:solidFill>
                  <a:prstClr val="black"/>
                </a:solidFill>
                <a:latin typeface="Calibri" panose="020F0502020204030204" pitchFamily="34" charset="0"/>
                <a:ea typeface="+mn-ea"/>
                <a:cs typeface="Calibri" panose="020F0502020204030204" pitchFamily="34" charset="0"/>
              </a:rPr>
              <a:t>for a generic vehicle with five different powertrains:</a:t>
            </a:r>
          </a:p>
          <a:p>
            <a:pPr marL="214313" indent="-127397" defTabSz="685800" eaLnBrk="1" fontAlgn="auto" hangingPunct="1">
              <a:spcBef>
                <a:spcPts val="0"/>
              </a:spcBef>
              <a:spcAft>
                <a:spcPts val="0"/>
              </a:spcAft>
              <a:buFont typeface="Arial" panose="020B0604020202020204" pitchFamily="34" charset="0"/>
              <a:buChar char="•"/>
            </a:pPr>
            <a:r>
              <a:rPr lang="en-US" sz="1300" dirty="0">
                <a:solidFill>
                  <a:prstClr val="black"/>
                </a:solidFill>
                <a:latin typeface="Calibri" panose="020F0502020204030204" pitchFamily="34" charset="0"/>
                <a:ea typeface="+mn-ea"/>
                <a:cs typeface="Calibri" panose="020F0502020204030204" pitchFamily="34" charset="0"/>
              </a:rPr>
              <a:t>1980 carbureted engine + 3AT</a:t>
            </a:r>
          </a:p>
          <a:p>
            <a:pPr marL="214313" indent="-127397" defTabSz="685800" eaLnBrk="1" fontAlgn="auto" hangingPunct="1">
              <a:spcBef>
                <a:spcPts val="0"/>
              </a:spcBef>
              <a:spcAft>
                <a:spcPts val="0"/>
              </a:spcAft>
              <a:buFont typeface="Arial" panose="020B0604020202020204" pitchFamily="34" charset="0"/>
              <a:buChar char="•"/>
            </a:pPr>
            <a:r>
              <a:rPr lang="en-US" sz="1300" dirty="0">
                <a:solidFill>
                  <a:prstClr val="black"/>
                </a:solidFill>
                <a:latin typeface="Calibri" panose="020F0502020204030204" pitchFamily="34" charset="0"/>
                <a:ea typeface="+mn-ea"/>
                <a:cs typeface="Calibri" panose="020F0502020204030204" pitchFamily="34" charset="0"/>
              </a:rPr>
              <a:t>2007 PFI engine + 5AT</a:t>
            </a:r>
          </a:p>
          <a:p>
            <a:pPr marL="214313" indent="-127397" defTabSz="685800" eaLnBrk="1" fontAlgn="auto" hangingPunct="1">
              <a:spcBef>
                <a:spcPts val="0"/>
              </a:spcBef>
              <a:spcAft>
                <a:spcPts val="0"/>
              </a:spcAft>
              <a:buFont typeface="Arial" panose="020B0604020202020204" pitchFamily="34" charset="0"/>
              <a:buChar char="•"/>
            </a:pPr>
            <a:r>
              <a:rPr lang="en-US" sz="1300" dirty="0">
                <a:solidFill>
                  <a:prstClr val="black"/>
                </a:solidFill>
                <a:latin typeface="Calibri" panose="020F0502020204030204" pitchFamily="34" charset="0"/>
                <a:ea typeface="+mn-ea"/>
                <a:cs typeface="Calibri" panose="020F0502020204030204" pitchFamily="34" charset="0"/>
              </a:rPr>
              <a:t>2013 GDI engine + 6AT</a:t>
            </a:r>
          </a:p>
          <a:p>
            <a:pPr marL="214313" indent="-127397" defTabSz="685800" eaLnBrk="1" fontAlgn="auto" hangingPunct="1">
              <a:spcBef>
                <a:spcPts val="0"/>
              </a:spcBef>
              <a:spcAft>
                <a:spcPts val="0"/>
              </a:spcAft>
              <a:buFont typeface="Arial" panose="020B0604020202020204" pitchFamily="34" charset="0"/>
              <a:buChar char="•"/>
            </a:pPr>
            <a:r>
              <a:rPr lang="en-US" sz="1300" dirty="0">
                <a:solidFill>
                  <a:prstClr val="black"/>
                </a:solidFill>
                <a:latin typeface="Calibri" panose="020F0502020204030204" pitchFamily="34" charset="0"/>
                <a:ea typeface="+mn-ea"/>
                <a:cs typeface="Calibri" panose="020F0502020204030204" pitchFamily="34" charset="0"/>
              </a:rPr>
              <a:t>2017 TC engine + 8AT</a:t>
            </a:r>
          </a:p>
          <a:p>
            <a:pPr marL="214313" indent="-127397" defTabSz="685800" eaLnBrk="1" fontAlgn="auto" hangingPunct="1">
              <a:spcBef>
                <a:spcPts val="0"/>
              </a:spcBef>
              <a:spcAft>
                <a:spcPts val="900"/>
              </a:spcAft>
              <a:buFont typeface="Arial" panose="020B0604020202020204" pitchFamily="34" charset="0"/>
              <a:buChar char="•"/>
            </a:pPr>
            <a:r>
              <a:rPr lang="en-US" sz="1300" dirty="0">
                <a:solidFill>
                  <a:prstClr val="black"/>
                </a:solidFill>
                <a:latin typeface="Calibri" panose="020F0502020204030204" pitchFamily="34" charset="0"/>
                <a:ea typeface="+mn-ea"/>
                <a:cs typeface="Calibri" panose="020F0502020204030204" pitchFamily="34" charset="0"/>
              </a:rPr>
              <a:t>Future (2025) TC engine + adv 8AT</a:t>
            </a:r>
          </a:p>
          <a:p>
            <a:pPr defTabSz="685800" eaLnBrk="1" fontAlgn="auto" hangingPunct="1">
              <a:spcBef>
                <a:spcPts val="0"/>
              </a:spcBef>
              <a:spcAft>
                <a:spcPts val="0"/>
              </a:spcAft>
            </a:pPr>
            <a:r>
              <a:rPr lang="en-US" sz="1300" dirty="0">
                <a:solidFill>
                  <a:prstClr val="black"/>
                </a:solidFill>
                <a:latin typeface="Calibri" panose="020F0502020204030204" pitchFamily="34" charset="0"/>
                <a:ea typeface="+mn-ea"/>
                <a:cs typeface="Calibri" panose="020F0502020204030204" pitchFamily="34" charset="0"/>
              </a:rPr>
              <a:t>Engine power was swept, keeping other parameters constant.</a:t>
            </a:r>
          </a:p>
          <a:p>
            <a:pPr defTabSz="685800" eaLnBrk="1" fontAlgn="auto" hangingPunct="1">
              <a:spcBef>
                <a:spcPts val="0"/>
              </a:spcBef>
              <a:spcAft>
                <a:spcPts val="0"/>
              </a:spcAft>
            </a:pPr>
            <a:r>
              <a:rPr lang="en-US" sz="1300" dirty="0">
                <a:solidFill>
                  <a:prstClr val="black"/>
                </a:solidFill>
                <a:latin typeface="Calibri" panose="020F0502020204030204" pitchFamily="34" charset="0"/>
                <a:ea typeface="+mn-ea"/>
                <a:cs typeface="Calibri" panose="020F0502020204030204" pitchFamily="34" charset="0"/>
              </a:rPr>
              <a:t>The tradeoff (</a:t>
            </a:r>
            <a:r>
              <a:rPr lang="en-US" sz="1300" u="sng" dirty="0">
                <a:solidFill>
                  <a:prstClr val="black"/>
                </a:solidFill>
                <a:latin typeface="Calibri" panose="020F0502020204030204" pitchFamily="34" charset="0"/>
                <a:ea typeface="+mn-ea"/>
                <a:cs typeface="Calibri" panose="020F0502020204030204" pitchFamily="34" charset="0"/>
              </a:rPr>
              <a:t>percent change in CO</a:t>
            </a:r>
            <a:r>
              <a:rPr lang="en-US" sz="1300" u="sng" baseline="-25000" dirty="0">
                <a:solidFill>
                  <a:prstClr val="black"/>
                </a:solidFill>
                <a:latin typeface="Calibri" panose="020F0502020204030204" pitchFamily="34" charset="0"/>
                <a:ea typeface="+mn-ea"/>
                <a:cs typeface="Calibri" panose="020F0502020204030204" pitchFamily="34" charset="0"/>
              </a:rPr>
              <a:t>2</a:t>
            </a:r>
            <a:r>
              <a:rPr lang="en-US" sz="1300" u="sng" dirty="0">
                <a:solidFill>
                  <a:prstClr val="black"/>
                </a:solidFill>
                <a:latin typeface="Calibri" panose="020F0502020204030204" pitchFamily="34" charset="0"/>
                <a:ea typeface="+mn-ea"/>
                <a:cs typeface="Calibri" panose="020F0502020204030204" pitchFamily="34" charset="0"/>
              </a:rPr>
              <a:t> per percent change in acceleration time</a:t>
            </a:r>
            <a:r>
              <a:rPr lang="en-US" sz="1300" dirty="0">
                <a:solidFill>
                  <a:prstClr val="black"/>
                </a:solidFill>
                <a:latin typeface="Calibri" panose="020F0502020204030204" pitchFamily="34" charset="0"/>
                <a:ea typeface="+mn-ea"/>
                <a:cs typeface="Calibri" panose="020F0502020204030204" pitchFamily="34" charset="0"/>
              </a:rPr>
              <a:t>) was examined, over 0-60 times of fleet in the year indicated.</a:t>
            </a:r>
          </a:p>
          <a:p>
            <a:pPr defTabSz="685800" eaLnBrk="1" fontAlgn="auto" hangingPunct="1">
              <a:spcBef>
                <a:spcPts val="0"/>
              </a:spcBef>
              <a:spcAft>
                <a:spcPts val="0"/>
              </a:spcAft>
            </a:pPr>
            <a:r>
              <a:rPr lang="en-US" sz="1100" i="1" dirty="0">
                <a:solidFill>
                  <a:prstClr val="black"/>
                </a:solidFill>
                <a:latin typeface="Calibri" panose="020F0502020204030204" pitchFamily="34" charset="0"/>
                <a:ea typeface="+mn-ea"/>
                <a:cs typeface="Calibri" panose="020F0502020204030204" pitchFamily="34" charset="0"/>
              </a:rPr>
              <a:t>Caveat: This simplified analysis assumes only changes to engine power, and not other vehicle parameters.</a:t>
            </a:r>
          </a:p>
          <a:p>
            <a:pPr marL="91440" defTabSz="685800" eaLnBrk="1" fontAlgn="auto" hangingPunct="1">
              <a:spcBef>
                <a:spcPts val="0"/>
              </a:spcBef>
              <a:spcAft>
                <a:spcPts val="0"/>
              </a:spcAft>
            </a:pPr>
            <a:r>
              <a:rPr lang="en-US" sz="800" dirty="0">
                <a:solidFill>
                  <a:prstClr val="black"/>
                </a:solidFill>
                <a:latin typeface="Calibri" panose="020F0502020204030204" pitchFamily="34" charset="0"/>
                <a:ea typeface="+mn-ea"/>
                <a:cs typeface="Calibri" panose="020F0502020204030204" pitchFamily="34" charset="0"/>
              </a:rPr>
              <a:t>Published in part in: Moskalik, A., Bolon, K., Newman, K., and Cherry, J. (2018) "Representing GHG Reduction Technologies in the Future Fleet with Full Vehicle Simulation," SAE Technical Paper 2018-01-1273, doi:10.4271/2018-01-1273.</a:t>
            </a:r>
          </a:p>
          <a:p>
            <a:pPr marL="91440" defTabSz="685800" eaLnBrk="1" fontAlgn="auto" hangingPunct="1">
              <a:spcBef>
                <a:spcPts val="0"/>
              </a:spcBef>
              <a:spcAft>
                <a:spcPts val="0"/>
              </a:spcAft>
            </a:pPr>
            <a:r>
              <a:rPr lang="en-US" sz="800" dirty="0">
                <a:solidFill>
                  <a:prstClr val="black"/>
                </a:solidFill>
                <a:latin typeface="Calibri" panose="020F0502020204030204" pitchFamily="34" charset="0"/>
                <a:ea typeface="+mn-ea"/>
                <a:cs typeface="Calibri" panose="020F0502020204030204" pitchFamily="34" charset="0"/>
              </a:rPr>
              <a:t>Publication of further results in process.</a:t>
            </a:r>
          </a:p>
        </p:txBody>
      </p:sp>
      <p:graphicFrame>
        <p:nvGraphicFramePr>
          <p:cNvPr id="10" name="Table 9">
            <a:extLst>
              <a:ext uri="{FF2B5EF4-FFF2-40B4-BE49-F238E27FC236}">
                <a16:creationId xmlns:a16="http://schemas.microsoft.com/office/drawing/2014/main" id="{C36C7E51-E7E3-4DDC-BABB-F2B7C7583B6E}"/>
              </a:ext>
            </a:extLst>
          </p:cNvPr>
          <p:cNvGraphicFramePr>
            <a:graphicFrameLocks noGrp="1"/>
          </p:cNvGraphicFramePr>
          <p:nvPr>
            <p:extLst>
              <p:ext uri="{D42A27DB-BD31-4B8C-83A1-F6EECF244321}">
                <p14:modId xmlns:p14="http://schemas.microsoft.com/office/powerpoint/2010/main" val="1954418378"/>
              </p:ext>
            </p:extLst>
          </p:nvPr>
        </p:nvGraphicFramePr>
        <p:xfrm>
          <a:off x="5873645" y="3105151"/>
          <a:ext cx="3138853" cy="1242187"/>
        </p:xfrm>
        <a:graphic>
          <a:graphicData uri="http://schemas.openxmlformats.org/drawingml/2006/table">
            <a:tbl>
              <a:tblPr firstRow="1" firstCol="1" bandRow="1">
                <a:tableStyleId>{073A0DAA-6AF3-43AB-8588-CEC1D06C72B9}</a:tableStyleId>
              </a:tblPr>
              <a:tblGrid>
                <a:gridCol w="1016360">
                  <a:extLst>
                    <a:ext uri="{9D8B030D-6E8A-4147-A177-3AD203B41FA5}">
                      <a16:colId xmlns:a16="http://schemas.microsoft.com/office/drawing/2014/main" val="1241897875"/>
                    </a:ext>
                  </a:extLst>
                </a:gridCol>
                <a:gridCol w="520595">
                  <a:extLst>
                    <a:ext uri="{9D8B030D-6E8A-4147-A177-3AD203B41FA5}">
                      <a16:colId xmlns:a16="http://schemas.microsoft.com/office/drawing/2014/main" val="1739474576"/>
                    </a:ext>
                  </a:extLst>
                </a:gridCol>
                <a:gridCol w="457200">
                  <a:extLst>
                    <a:ext uri="{9D8B030D-6E8A-4147-A177-3AD203B41FA5}">
                      <a16:colId xmlns:a16="http://schemas.microsoft.com/office/drawing/2014/main" val="768418322"/>
                    </a:ext>
                  </a:extLst>
                </a:gridCol>
                <a:gridCol w="584188">
                  <a:extLst>
                    <a:ext uri="{9D8B030D-6E8A-4147-A177-3AD203B41FA5}">
                      <a16:colId xmlns:a16="http://schemas.microsoft.com/office/drawing/2014/main" val="4294162469"/>
                    </a:ext>
                  </a:extLst>
                </a:gridCol>
                <a:gridCol w="560510">
                  <a:extLst>
                    <a:ext uri="{9D8B030D-6E8A-4147-A177-3AD203B41FA5}">
                      <a16:colId xmlns:a16="http://schemas.microsoft.com/office/drawing/2014/main" val="1652509044"/>
                    </a:ext>
                  </a:extLst>
                </a:gridCol>
              </a:tblGrid>
              <a:tr h="256730">
                <a:tc>
                  <a:txBody>
                    <a:bodyPr/>
                    <a:lstStyle/>
                    <a:p>
                      <a:pPr marL="0" marR="0">
                        <a:lnSpc>
                          <a:spcPct val="107000"/>
                        </a:lnSpc>
                        <a:spcBef>
                          <a:spcPts val="0"/>
                        </a:spcBef>
                        <a:spcAft>
                          <a:spcPts val="0"/>
                        </a:spcAft>
                      </a:pPr>
                      <a:r>
                        <a:rPr lang="en-US" sz="800" dirty="0">
                          <a:effectLst/>
                        </a:rPr>
                        <a:t>US 06 Data:</a:t>
                      </a:r>
                    </a:p>
                    <a:p>
                      <a:pPr marL="0" marR="0">
                        <a:lnSpc>
                          <a:spcPct val="107000"/>
                        </a:lnSpc>
                        <a:spcBef>
                          <a:spcPts val="0"/>
                        </a:spcBef>
                        <a:spcAft>
                          <a:spcPts val="0"/>
                        </a:spcAft>
                      </a:pPr>
                      <a:r>
                        <a:rPr lang="en-US" sz="800" dirty="0">
                          <a:effectLst/>
                        </a:rPr>
                        <a:t>Powertrain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b"/>
                </a:tc>
                <a:tc>
                  <a:txBody>
                    <a:bodyPr/>
                    <a:lstStyle/>
                    <a:p>
                      <a:pPr marL="0" marR="0">
                        <a:lnSpc>
                          <a:spcPct val="107000"/>
                        </a:lnSpc>
                        <a:spcBef>
                          <a:spcPts val="0"/>
                        </a:spcBef>
                        <a:spcAft>
                          <a:spcPts val="0"/>
                        </a:spcAft>
                      </a:pPr>
                      <a:r>
                        <a:rPr lang="en-US" sz="800" dirty="0">
                          <a:effectLst/>
                        </a:rPr>
                        <a:t>0-60</a:t>
                      </a:r>
                    </a:p>
                    <a:p>
                      <a:pPr marL="0" marR="0">
                        <a:lnSpc>
                          <a:spcPct val="107000"/>
                        </a:lnSpc>
                        <a:spcBef>
                          <a:spcPts val="0"/>
                        </a:spcBef>
                        <a:spcAft>
                          <a:spcPts val="0"/>
                        </a:spcAft>
                      </a:pPr>
                      <a:r>
                        <a:rPr lang="en-US" sz="800" dirty="0">
                          <a:effectLst/>
                        </a:rPr>
                        <a:t>average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b"/>
                </a:tc>
                <a:tc>
                  <a:txBody>
                    <a:bodyPr/>
                    <a:lstStyle/>
                    <a:p>
                      <a:pPr marL="0" marR="0">
                        <a:lnSpc>
                          <a:spcPct val="107000"/>
                        </a:lnSpc>
                        <a:spcBef>
                          <a:spcPts val="0"/>
                        </a:spcBef>
                        <a:spcAft>
                          <a:spcPts val="0"/>
                        </a:spcAft>
                      </a:pPr>
                      <a:r>
                        <a:rPr lang="en-US" sz="800" dirty="0">
                          <a:effectLst/>
                        </a:rPr>
                        <a:t>CO</a:t>
                      </a:r>
                      <a:r>
                        <a:rPr lang="en-US" sz="800" baseline="-25000" dirty="0">
                          <a:effectLst/>
                        </a:rPr>
                        <a:t>2</a:t>
                      </a:r>
                      <a:r>
                        <a:rPr lang="en-US" sz="800" dirty="0">
                          <a:effectLst/>
                        </a:rPr>
                        <a:t> @</a:t>
                      </a:r>
                    </a:p>
                    <a:p>
                      <a:pPr marL="0" marR="0">
                        <a:lnSpc>
                          <a:spcPct val="107000"/>
                        </a:lnSpc>
                        <a:spcBef>
                          <a:spcPts val="0"/>
                        </a:spcBef>
                        <a:spcAft>
                          <a:spcPts val="0"/>
                        </a:spcAft>
                      </a:pPr>
                      <a:r>
                        <a:rPr lang="en-US" sz="800" dirty="0">
                          <a:effectLst/>
                        </a:rPr>
                        <a:t>0-60 av.</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b"/>
                </a:tc>
                <a:tc>
                  <a:txBody>
                    <a:bodyPr/>
                    <a:lstStyle/>
                    <a:p>
                      <a:pPr marL="0" marR="0">
                        <a:lnSpc>
                          <a:spcPct val="107000"/>
                        </a:lnSpc>
                        <a:spcBef>
                          <a:spcPts val="0"/>
                        </a:spcBef>
                        <a:spcAft>
                          <a:spcPts val="0"/>
                        </a:spcAft>
                      </a:pPr>
                      <a:r>
                        <a:rPr lang="en-US" sz="800" dirty="0">
                          <a:effectLst/>
                        </a:rPr>
                        <a:t>Slope, </a:t>
                      </a:r>
                    </a:p>
                    <a:p>
                      <a:pPr marL="0" marR="0">
                        <a:lnSpc>
                          <a:spcPct val="107000"/>
                        </a:lnSpc>
                        <a:spcBef>
                          <a:spcPts val="0"/>
                        </a:spcBef>
                        <a:spcAft>
                          <a:spcPts val="0"/>
                        </a:spcAft>
                      </a:pPr>
                      <a:r>
                        <a:rPr lang="en-US" sz="800" dirty="0">
                          <a:effectLst/>
                        </a:rPr>
                        <a:t>10</a:t>
                      </a:r>
                      <a:r>
                        <a:rPr lang="en-US" sz="800" baseline="30000" dirty="0">
                          <a:effectLst/>
                        </a:rPr>
                        <a:t>th</a:t>
                      </a:r>
                      <a:r>
                        <a:rPr lang="en-US" sz="800" dirty="0">
                          <a:effectLst/>
                        </a:rPr>
                        <a:t>-90</a:t>
                      </a:r>
                      <a:r>
                        <a:rPr lang="en-US" sz="800" baseline="30000" dirty="0">
                          <a:effectLst/>
                        </a:rPr>
                        <a:t>th</a:t>
                      </a: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b"/>
                </a:tc>
                <a:tc>
                  <a:txBody>
                    <a:bodyPr/>
                    <a:lstStyle/>
                    <a:p>
                      <a:pPr marL="0" marR="0">
                        <a:lnSpc>
                          <a:spcPct val="107000"/>
                        </a:lnSpc>
                        <a:spcBef>
                          <a:spcPts val="0"/>
                        </a:spcBef>
                        <a:spcAft>
                          <a:spcPts val="0"/>
                        </a:spcAft>
                      </a:pPr>
                      <a:r>
                        <a:rPr lang="en-US" sz="800" dirty="0">
                          <a:effectLst/>
                        </a:rPr>
                        <a:t>(%∆ CO</a:t>
                      </a:r>
                      <a:r>
                        <a:rPr lang="en-US" sz="800" baseline="-25000" dirty="0">
                          <a:effectLst/>
                        </a:rPr>
                        <a:t>2</a:t>
                      </a:r>
                      <a:r>
                        <a:rPr lang="en-US" sz="800" dirty="0">
                          <a:effectLst/>
                        </a:rPr>
                        <a:t>)/</a:t>
                      </a:r>
                    </a:p>
                    <a:p>
                      <a:pPr marL="0" marR="0">
                        <a:lnSpc>
                          <a:spcPct val="107000"/>
                        </a:lnSpc>
                        <a:spcBef>
                          <a:spcPts val="0"/>
                        </a:spcBef>
                        <a:spcAft>
                          <a:spcPts val="0"/>
                        </a:spcAft>
                      </a:pPr>
                      <a:r>
                        <a:rPr lang="en-US" sz="800" dirty="0">
                          <a:effectLst/>
                        </a:rPr>
                        <a:t>(%∆ 0-60)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extLst>
                  <a:ext uri="{0D108BD9-81ED-4DB2-BD59-A6C34878D82A}">
                    <a16:rowId xmlns:a16="http://schemas.microsoft.com/office/drawing/2014/main" val="116688732"/>
                  </a:ext>
                </a:extLst>
              </a:tr>
              <a:tr h="150671">
                <a:tc>
                  <a:txBody>
                    <a:bodyPr/>
                    <a:lstStyle/>
                    <a:p>
                      <a:pPr marL="0" marR="0">
                        <a:lnSpc>
                          <a:spcPct val="107000"/>
                        </a:lnSpc>
                        <a:spcBef>
                          <a:spcPts val="0"/>
                        </a:spcBef>
                        <a:spcAft>
                          <a:spcPts val="0"/>
                        </a:spcAft>
                      </a:pPr>
                      <a:r>
                        <a:rPr lang="en-US" sz="800" dirty="0">
                          <a:effectLst/>
                        </a:rPr>
                        <a:t>1980 carbureted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tc>
                  <a:txBody>
                    <a:bodyPr/>
                    <a:lstStyle/>
                    <a:p>
                      <a:pPr marL="0" marR="0">
                        <a:lnSpc>
                          <a:spcPct val="107000"/>
                        </a:lnSpc>
                        <a:spcBef>
                          <a:spcPts val="0"/>
                        </a:spcBef>
                        <a:spcAft>
                          <a:spcPts val="0"/>
                        </a:spcAft>
                      </a:pPr>
                      <a:r>
                        <a:rPr lang="en-US" sz="800" dirty="0">
                          <a:effectLst/>
                        </a:rPr>
                        <a:t>15.57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a:effectLst/>
                        </a:rPr>
                        <a:t>402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a:effectLst/>
                        </a:rPr>
                        <a:t>-3.8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solidFill>
                            <a:srgbClr val="C00000"/>
                          </a:solidFill>
                          <a:effectLst/>
                        </a:rPr>
                        <a:t>-0.15</a:t>
                      </a:r>
                      <a:endParaRPr lang="en-US" sz="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extLst>
                  <a:ext uri="{0D108BD9-81ED-4DB2-BD59-A6C34878D82A}">
                    <a16:rowId xmlns:a16="http://schemas.microsoft.com/office/drawing/2014/main" val="825957391"/>
                  </a:ext>
                </a:extLst>
              </a:tr>
              <a:tr h="150671">
                <a:tc>
                  <a:txBody>
                    <a:bodyPr/>
                    <a:lstStyle/>
                    <a:p>
                      <a:pPr marL="0" marR="0">
                        <a:lnSpc>
                          <a:spcPct val="107000"/>
                        </a:lnSpc>
                        <a:spcBef>
                          <a:spcPts val="0"/>
                        </a:spcBef>
                        <a:spcAft>
                          <a:spcPts val="0"/>
                        </a:spcAft>
                      </a:pPr>
                      <a:r>
                        <a:rPr lang="en-US" sz="800" dirty="0">
                          <a:effectLst/>
                        </a:rPr>
                        <a:t>2007 PFI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tc>
                  <a:txBody>
                    <a:bodyPr/>
                    <a:lstStyle/>
                    <a:p>
                      <a:pPr marL="0" marR="0">
                        <a:lnSpc>
                          <a:spcPct val="107000"/>
                        </a:lnSpc>
                        <a:spcBef>
                          <a:spcPts val="0"/>
                        </a:spcBef>
                        <a:spcAft>
                          <a:spcPts val="0"/>
                        </a:spcAft>
                      </a:pPr>
                      <a:r>
                        <a:rPr lang="en-US" sz="800" dirty="0">
                          <a:effectLst/>
                        </a:rPr>
                        <a:t>8.91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340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a:effectLst/>
                        </a:rPr>
                        <a:t>-2.9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solidFill>
                            <a:srgbClr val="C00000"/>
                          </a:solidFill>
                          <a:effectLst/>
                        </a:rPr>
                        <a:t>-0.07</a:t>
                      </a:r>
                      <a:endParaRPr lang="en-US" sz="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extLst>
                  <a:ext uri="{0D108BD9-81ED-4DB2-BD59-A6C34878D82A}">
                    <a16:rowId xmlns:a16="http://schemas.microsoft.com/office/drawing/2014/main" val="3811652856"/>
                  </a:ext>
                </a:extLst>
              </a:tr>
              <a:tr h="150671">
                <a:tc>
                  <a:txBody>
                    <a:bodyPr/>
                    <a:lstStyle/>
                    <a:p>
                      <a:pPr marL="0" marR="0">
                        <a:lnSpc>
                          <a:spcPct val="107000"/>
                        </a:lnSpc>
                        <a:spcBef>
                          <a:spcPts val="0"/>
                        </a:spcBef>
                        <a:spcAft>
                          <a:spcPts val="0"/>
                        </a:spcAft>
                      </a:pPr>
                      <a:r>
                        <a:rPr lang="en-US" sz="800" dirty="0">
                          <a:effectLst/>
                        </a:rPr>
                        <a:t>2013 GDI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tc>
                  <a:txBody>
                    <a:bodyPr/>
                    <a:lstStyle/>
                    <a:p>
                      <a:pPr marL="0" marR="0">
                        <a:lnSpc>
                          <a:spcPct val="107000"/>
                        </a:lnSpc>
                        <a:spcBef>
                          <a:spcPts val="0"/>
                        </a:spcBef>
                        <a:spcAft>
                          <a:spcPts val="0"/>
                        </a:spcAft>
                      </a:pPr>
                      <a:r>
                        <a:rPr lang="en-US" sz="800" dirty="0">
                          <a:effectLst/>
                        </a:rPr>
                        <a:t>8.39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323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a:effectLst/>
                        </a:rPr>
                        <a:t>-3.3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solidFill>
                            <a:srgbClr val="C00000"/>
                          </a:solidFill>
                          <a:effectLst/>
                        </a:rPr>
                        <a:t>-0.08</a:t>
                      </a:r>
                      <a:endParaRPr lang="en-US" sz="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extLst>
                  <a:ext uri="{0D108BD9-81ED-4DB2-BD59-A6C34878D82A}">
                    <a16:rowId xmlns:a16="http://schemas.microsoft.com/office/drawing/2014/main" val="852074498"/>
                  </a:ext>
                </a:extLst>
              </a:tr>
              <a:tr h="150671">
                <a:tc>
                  <a:txBody>
                    <a:bodyPr/>
                    <a:lstStyle/>
                    <a:p>
                      <a:pPr marL="0" marR="0">
                        <a:lnSpc>
                          <a:spcPct val="107000"/>
                        </a:lnSpc>
                        <a:spcBef>
                          <a:spcPts val="0"/>
                        </a:spcBef>
                        <a:spcAft>
                          <a:spcPts val="0"/>
                        </a:spcAft>
                      </a:pPr>
                      <a:r>
                        <a:rPr lang="en-US" sz="800" dirty="0">
                          <a:effectLst/>
                        </a:rPr>
                        <a:t>2017 Atkinson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tc>
                  <a:txBody>
                    <a:bodyPr/>
                    <a:lstStyle/>
                    <a:p>
                      <a:pPr marL="0" marR="0">
                        <a:lnSpc>
                          <a:spcPct val="107000"/>
                        </a:lnSpc>
                        <a:spcBef>
                          <a:spcPts val="0"/>
                        </a:spcBef>
                        <a:spcAft>
                          <a:spcPts val="0"/>
                        </a:spcAft>
                      </a:pPr>
                      <a:r>
                        <a:rPr lang="en-US" sz="800" dirty="0">
                          <a:effectLst/>
                        </a:rPr>
                        <a:t>8.16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283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-0.7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solidFill>
                            <a:srgbClr val="C00000"/>
                          </a:solidFill>
                          <a:effectLst/>
                        </a:rPr>
                        <a:t>-0.021</a:t>
                      </a:r>
                      <a:endParaRPr lang="en-US" sz="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extLst>
                  <a:ext uri="{0D108BD9-81ED-4DB2-BD59-A6C34878D82A}">
                    <a16:rowId xmlns:a16="http://schemas.microsoft.com/office/drawing/2014/main" val="1568732674"/>
                  </a:ext>
                </a:extLst>
              </a:tr>
              <a:tr h="150671">
                <a:tc>
                  <a:txBody>
                    <a:bodyPr/>
                    <a:lstStyle/>
                    <a:p>
                      <a:pPr marL="0" marR="0">
                        <a:lnSpc>
                          <a:spcPct val="107000"/>
                        </a:lnSpc>
                        <a:spcBef>
                          <a:spcPts val="0"/>
                        </a:spcBef>
                        <a:spcAft>
                          <a:spcPts val="0"/>
                        </a:spcAft>
                      </a:pPr>
                      <a:r>
                        <a:rPr lang="en-US" sz="800" dirty="0">
                          <a:effectLst/>
                        </a:rPr>
                        <a:t>2025 24bar turbo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tc>
                  <a:txBody>
                    <a:bodyPr/>
                    <a:lstStyle/>
                    <a:p>
                      <a:pPr marL="0" marR="0">
                        <a:lnSpc>
                          <a:spcPct val="107000"/>
                        </a:lnSpc>
                        <a:spcBef>
                          <a:spcPts val="0"/>
                        </a:spcBef>
                        <a:spcAft>
                          <a:spcPts val="0"/>
                        </a:spcAft>
                      </a:pPr>
                      <a:r>
                        <a:rPr lang="en-US" sz="800" dirty="0">
                          <a:effectLst/>
                        </a:rPr>
                        <a:t>7.69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a:effectLst/>
                        </a:rPr>
                        <a:t>282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-0.6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solidFill>
                            <a:srgbClr val="C00000"/>
                          </a:solidFill>
                          <a:effectLst/>
                        </a:rPr>
                        <a:t>-0.017</a:t>
                      </a:r>
                      <a:endParaRPr lang="en-US" sz="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extLst>
                  <a:ext uri="{0D108BD9-81ED-4DB2-BD59-A6C34878D82A}">
                    <a16:rowId xmlns:a16="http://schemas.microsoft.com/office/drawing/2014/main" val="3974825957"/>
                  </a:ext>
                </a:extLst>
              </a:tr>
            </a:tbl>
          </a:graphicData>
        </a:graphic>
      </p:graphicFrame>
      <p:graphicFrame>
        <p:nvGraphicFramePr>
          <p:cNvPr id="11" name="Table 10">
            <a:extLst>
              <a:ext uri="{FF2B5EF4-FFF2-40B4-BE49-F238E27FC236}">
                <a16:creationId xmlns:a16="http://schemas.microsoft.com/office/drawing/2014/main" id="{2A86EEB1-5431-49D2-A2A3-1505698A1A14}"/>
              </a:ext>
            </a:extLst>
          </p:cNvPr>
          <p:cNvGraphicFramePr>
            <a:graphicFrameLocks noGrp="1"/>
          </p:cNvGraphicFramePr>
          <p:nvPr>
            <p:extLst>
              <p:ext uri="{D42A27DB-BD31-4B8C-83A1-F6EECF244321}">
                <p14:modId xmlns:p14="http://schemas.microsoft.com/office/powerpoint/2010/main" val="3912572335"/>
              </p:ext>
            </p:extLst>
          </p:nvPr>
        </p:nvGraphicFramePr>
        <p:xfrm>
          <a:off x="5874730" y="819150"/>
          <a:ext cx="3137768" cy="1242187"/>
        </p:xfrm>
        <a:graphic>
          <a:graphicData uri="http://schemas.openxmlformats.org/drawingml/2006/table">
            <a:tbl>
              <a:tblPr firstRow="1" firstCol="1" bandRow="1">
                <a:tableStyleId>{073A0DAA-6AF3-43AB-8588-CEC1D06C72B9}</a:tableStyleId>
              </a:tblPr>
              <a:tblGrid>
                <a:gridCol w="1016360">
                  <a:extLst>
                    <a:ext uri="{9D8B030D-6E8A-4147-A177-3AD203B41FA5}">
                      <a16:colId xmlns:a16="http://schemas.microsoft.com/office/drawing/2014/main" val="1305041346"/>
                    </a:ext>
                  </a:extLst>
                </a:gridCol>
                <a:gridCol w="521208">
                  <a:extLst>
                    <a:ext uri="{9D8B030D-6E8A-4147-A177-3AD203B41FA5}">
                      <a16:colId xmlns:a16="http://schemas.microsoft.com/office/drawing/2014/main" val="836384491"/>
                    </a:ext>
                  </a:extLst>
                </a:gridCol>
                <a:gridCol w="457200">
                  <a:extLst>
                    <a:ext uri="{9D8B030D-6E8A-4147-A177-3AD203B41FA5}">
                      <a16:colId xmlns:a16="http://schemas.microsoft.com/office/drawing/2014/main" val="95444413"/>
                    </a:ext>
                  </a:extLst>
                </a:gridCol>
                <a:gridCol w="585216">
                  <a:extLst>
                    <a:ext uri="{9D8B030D-6E8A-4147-A177-3AD203B41FA5}">
                      <a16:colId xmlns:a16="http://schemas.microsoft.com/office/drawing/2014/main" val="2289192188"/>
                    </a:ext>
                  </a:extLst>
                </a:gridCol>
                <a:gridCol w="557784">
                  <a:extLst>
                    <a:ext uri="{9D8B030D-6E8A-4147-A177-3AD203B41FA5}">
                      <a16:colId xmlns:a16="http://schemas.microsoft.com/office/drawing/2014/main" val="2210376288"/>
                    </a:ext>
                  </a:extLst>
                </a:gridCol>
              </a:tblGrid>
              <a:tr h="257906">
                <a:tc>
                  <a:txBody>
                    <a:bodyPr/>
                    <a:lstStyle/>
                    <a:p>
                      <a:pPr marL="0" marR="0">
                        <a:lnSpc>
                          <a:spcPct val="107000"/>
                        </a:lnSpc>
                        <a:spcBef>
                          <a:spcPts val="0"/>
                        </a:spcBef>
                        <a:spcAft>
                          <a:spcPts val="0"/>
                        </a:spcAft>
                      </a:pPr>
                      <a:r>
                        <a:rPr lang="en-US" sz="800" dirty="0">
                          <a:effectLst/>
                        </a:rPr>
                        <a:t>Comb. Cycle Data:</a:t>
                      </a:r>
                    </a:p>
                    <a:p>
                      <a:pPr marL="0" marR="0">
                        <a:lnSpc>
                          <a:spcPct val="107000"/>
                        </a:lnSpc>
                        <a:spcBef>
                          <a:spcPts val="0"/>
                        </a:spcBef>
                        <a:spcAft>
                          <a:spcPts val="0"/>
                        </a:spcAft>
                      </a:pPr>
                      <a:r>
                        <a:rPr lang="en-US" sz="800" dirty="0">
                          <a:effectLst/>
                        </a:rPr>
                        <a:t>Powertrain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b"/>
                </a:tc>
                <a:tc>
                  <a:txBody>
                    <a:bodyPr/>
                    <a:lstStyle/>
                    <a:p>
                      <a:pPr marL="0" marR="0">
                        <a:lnSpc>
                          <a:spcPct val="107000"/>
                        </a:lnSpc>
                        <a:spcBef>
                          <a:spcPts val="0"/>
                        </a:spcBef>
                        <a:spcAft>
                          <a:spcPts val="0"/>
                        </a:spcAft>
                      </a:pPr>
                      <a:r>
                        <a:rPr lang="en-US" sz="800" dirty="0">
                          <a:effectLst/>
                        </a:rPr>
                        <a:t>0-60</a:t>
                      </a:r>
                    </a:p>
                    <a:p>
                      <a:pPr marL="0" marR="0">
                        <a:lnSpc>
                          <a:spcPct val="107000"/>
                        </a:lnSpc>
                        <a:spcBef>
                          <a:spcPts val="0"/>
                        </a:spcBef>
                        <a:spcAft>
                          <a:spcPts val="0"/>
                        </a:spcAft>
                      </a:pPr>
                      <a:r>
                        <a:rPr lang="en-US" sz="800" dirty="0">
                          <a:effectLst/>
                        </a:rPr>
                        <a:t>average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b"/>
                </a:tc>
                <a:tc>
                  <a:txBody>
                    <a:bodyPr/>
                    <a:lstStyle/>
                    <a:p>
                      <a:pPr marL="0" marR="0">
                        <a:lnSpc>
                          <a:spcPct val="107000"/>
                        </a:lnSpc>
                        <a:spcBef>
                          <a:spcPts val="0"/>
                        </a:spcBef>
                        <a:spcAft>
                          <a:spcPts val="0"/>
                        </a:spcAft>
                      </a:pPr>
                      <a:r>
                        <a:rPr lang="en-US" sz="800">
                          <a:effectLst/>
                        </a:rPr>
                        <a:t>CO</a:t>
                      </a:r>
                      <a:r>
                        <a:rPr lang="en-US" sz="800" baseline="-25000">
                          <a:effectLst/>
                        </a:rPr>
                        <a:t>2</a:t>
                      </a:r>
                      <a:r>
                        <a:rPr lang="en-US" sz="800">
                          <a:effectLst/>
                        </a:rPr>
                        <a:t> @</a:t>
                      </a:r>
                    </a:p>
                    <a:p>
                      <a:pPr marL="0" marR="0">
                        <a:lnSpc>
                          <a:spcPct val="107000"/>
                        </a:lnSpc>
                        <a:spcBef>
                          <a:spcPts val="0"/>
                        </a:spcBef>
                        <a:spcAft>
                          <a:spcPts val="0"/>
                        </a:spcAft>
                      </a:pPr>
                      <a:r>
                        <a:rPr lang="en-US" sz="800">
                          <a:effectLst/>
                        </a:rPr>
                        <a:t>0-60 av.</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b"/>
                </a:tc>
                <a:tc>
                  <a:txBody>
                    <a:bodyPr/>
                    <a:lstStyle/>
                    <a:p>
                      <a:pPr marL="0" marR="0">
                        <a:lnSpc>
                          <a:spcPct val="107000"/>
                        </a:lnSpc>
                        <a:spcBef>
                          <a:spcPts val="0"/>
                        </a:spcBef>
                        <a:spcAft>
                          <a:spcPts val="0"/>
                        </a:spcAft>
                      </a:pPr>
                      <a:r>
                        <a:rPr lang="en-US" sz="800" dirty="0">
                          <a:effectLst/>
                        </a:rPr>
                        <a:t>Slope, </a:t>
                      </a:r>
                    </a:p>
                    <a:p>
                      <a:pPr marL="0" marR="0">
                        <a:lnSpc>
                          <a:spcPct val="107000"/>
                        </a:lnSpc>
                        <a:spcBef>
                          <a:spcPts val="0"/>
                        </a:spcBef>
                        <a:spcAft>
                          <a:spcPts val="0"/>
                        </a:spcAft>
                      </a:pPr>
                      <a:r>
                        <a:rPr lang="en-US" sz="800" dirty="0">
                          <a:effectLst/>
                        </a:rPr>
                        <a:t>10</a:t>
                      </a:r>
                      <a:r>
                        <a:rPr lang="en-US" sz="800" baseline="30000" dirty="0">
                          <a:effectLst/>
                        </a:rPr>
                        <a:t>th</a:t>
                      </a:r>
                      <a:r>
                        <a:rPr lang="en-US" sz="800" dirty="0">
                          <a:effectLst/>
                        </a:rPr>
                        <a:t>-90</a:t>
                      </a:r>
                      <a:r>
                        <a:rPr lang="en-US" sz="800" baseline="30000" dirty="0">
                          <a:effectLst/>
                        </a:rPr>
                        <a:t>th</a:t>
                      </a: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b"/>
                </a:tc>
                <a:tc>
                  <a:txBody>
                    <a:bodyPr/>
                    <a:lstStyle/>
                    <a:p>
                      <a:pPr marL="0" marR="0">
                        <a:lnSpc>
                          <a:spcPct val="107000"/>
                        </a:lnSpc>
                        <a:spcBef>
                          <a:spcPts val="0"/>
                        </a:spcBef>
                        <a:spcAft>
                          <a:spcPts val="0"/>
                        </a:spcAft>
                      </a:pPr>
                      <a:r>
                        <a:rPr lang="en-US" sz="800" dirty="0">
                          <a:effectLst/>
                        </a:rPr>
                        <a:t>(%∆ CO</a:t>
                      </a:r>
                      <a:r>
                        <a:rPr lang="en-US" sz="800" baseline="-25000" dirty="0">
                          <a:effectLst/>
                        </a:rPr>
                        <a:t>2</a:t>
                      </a:r>
                      <a:r>
                        <a:rPr lang="en-US" sz="800" dirty="0">
                          <a:effectLst/>
                        </a:rPr>
                        <a:t>)/</a:t>
                      </a:r>
                    </a:p>
                    <a:p>
                      <a:pPr marL="0" marR="0">
                        <a:lnSpc>
                          <a:spcPct val="107000"/>
                        </a:lnSpc>
                        <a:spcBef>
                          <a:spcPts val="0"/>
                        </a:spcBef>
                        <a:spcAft>
                          <a:spcPts val="0"/>
                        </a:spcAft>
                      </a:pPr>
                      <a:r>
                        <a:rPr lang="en-US" sz="800" dirty="0">
                          <a:effectLst/>
                        </a:rPr>
                        <a:t>(%∆ 0-60)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extLst>
                  <a:ext uri="{0D108BD9-81ED-4DB2-BD59-A6C34878D82A}">
                    <a16:rowId xmlns:a16="http://schemas.microsoft.com/office/drawing/2014/main" val="773643200"/>
                  </a:ext>
                </a:extLst>
              </a:tr>
              <a:tr h="155926">
                <a:tc>
                  <a:txBody>
                    <a:bodyPr/>
                    <a:lstStyle/>
                    <a:p>
                      <a:pPr marL="0" marR="0">
                        <a:lnSpc>
                          <a:spcPct val="107000"/>
                        </a:lnSpc>
                        <a:spcBef>
                          <a:spcPts val="0"/>
                        </a:spcBef>
                        <a:spcAft>
                          <a:spcPts val="0"/>
                        </a:spcAft>
                      </a:pPr>
                      <a:r>
                        <a:rPr lang="en-US" sz="800" dirty="0">
                          <a:effectLst/>
                        </a:rPr>
                        <a:t>1980 carbureted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tc>
                  <a:txBody>
                    <a:bodyPr/>
                    <a:lstStyle/>
                    <a:p>
                      <a:pPr marL="0" marR="0">
                        <a:lnSpc>
                          <a:spcPct val="107000"/>
                        </a:lnSpc>
                        <a:spcBef>
                          <a:spcPts val="0"/>
                        </a:spcBef>
                        <a:spcAft>
                          <a:spcPts val="0"/>
                        </a:spcAft>
                      </a:pPr>
                      <a:r>
                        <a:rPr lang="en-US" sz="800" dirty="0">
                          <a:effectLst/>
                        </a:rPr>
                        <a:t>15.57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a:effectLst/>
                        </a:rPr>
                        <a:t>375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a:effectLst/>
                        </a:rPr>
                        <a:t>-10.5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solidFill>
                            <a:srgbClr val="C00000"/>
                          </a:solidFill>
                          <a:effectLst/>
                        </a:rPr>
                        <a:t>-0.43</a:t>
                      </a:r>
                      <a:endParaRPr lang="en-US" sz="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extLst>
                  <a:ext uri="{0D108BD9-81ED-4DB2-BD59-A6C34878D82A}">
                    <a16:rowId xmlns:a16="http://schemas.microsoft.com/office/drawing/2014/main" val="2508631943"/>
                  </a:ext>
                </a:extLst>
              </a:tr>
              <a:tr h="155926">
                <a:tc>
                  <a:txBody>
                    <a:bodyPr/>
                    <a:lstStyle/>
                    <a:p>
                      <a:pPr marL="0" marR="0">
                        <a:lnSpc>
                          <a:spcPct val="107000"/>
                        </a:lnSpc>
                        <a:spcBef>
                          <a:spcPts val="0"/>
                        </a:spcBef>
                        <a:spcAft>
                          <a:spcPts val="0"/>
                        </a:spcAft>
                      </a:pPr>
                      <a:r>
                        <a:rPr lang="en-US" sz="800" dirty="0">
                          <a:effectLst/>
                        </a:rPr>
                        <a:t>2007 PFI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tc>
                  <a:txBody>
                    <a:bodyPr/>
                    <a:lstStyle/>
                    <a:p>
                      <a:pPr marL="0" marR="0">
                        <a:lnSpc>
                          <a:spcPct val="107000"/>
                        </a:lnSpc>
                        <a:spcBef>
                          <a:spcPts val="0"/>
                        </a:spcBef>
                        <a:spcAft>
                          <a:spcPts val="0"/>
                        </a:spcAft>
                      </a:pPr>
                      <a:r>
                        <a:rPr lang="en-US" sz="800" dirty="0">
                          <a:effectLst/>
                        </a:rPr>
                        <a:t>8.91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281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-12.1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solidFill>
                            <a:srgbClr val="C00000"/>
                          </a:solidFill>
                          <a:effectLst/>
                        </a:rPr>
                        <a:t>-0.37</a:t>
                      </a:r>
                      <a:endParaRPr lang="en-US" sz="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extLst>
                  <a:ext uri="{0D108BD9-81ED-4DB2-BD59-A6C34878D82A}">
                    <a16:rowId xmlns:a16="http://schemas.microsoft.com/office/drawing/2014/main" val="274139732"/>
                  </a:ext>
                </a:extLst>
              </a:tr>
              <a:tr h="155926">
                <a:tc>
                  <a:txBody>
                    <a:bodyPr/>
                    <a:lstStyle/>
                    <a:p>
                      <a:pPr marL="0" marR="0">
                        <a:lnSpc>
                          <a:spcPct val="107000"/>
                        </a:lnSpc>
                        <a:spcBef>
                          <a:spcPts val="0"/>
                        </a:spcBef>
                        <a:spcAft>
                          <a:spcPts val="0"/>
                        </a:spcAft>
                      </a:pPr>
                      <a:r>
                        <a:rPr lang="en-US" sz="800" dirty="0">
                          <a:effectLst/>
                        </a:rPr>
                        <a:t>2013 GDI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tc>
                  <a:txBody>
                    <a:bodyPr/>
                    <a:lstStyle/>
                    <a:p>
                      <a:pPr marL="0" marR="0">
                        <a:lnSpc>
                          <a:spcPct val="107000"/>
                        </a:lnSpc>
                        <a:spcBef>
                          <a:spcPts val="0"/>
                        </a:spcBef>
                        <a:spcAft>
                          <a:spcPts val="0"/>
                        </a:spcAft>
                      </a:pPr>
                      <a:r>
                        <a:rPr lang="en-US" sz="800" dirty="0">
                          <a:effectLst/>
                        </a:rPr>
                        <a:t>8.39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254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-9.3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solidFill>
                            <a:srgbClr val="C00000"/>
                          </a:solidFill>
                          <a:effectLst/>
                        </a:rPr>
                        <a:t>-0.30</a:t>
                      </a:r>
                      <a:endParaRPr lang="en-US" sz="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extLst>
                  <a:ext uri="{0D108BD9-81ED-4DB2-BD59-A6C34878D82A}">
                    <a16:rowId xmlns:a16="http://schemas.microsoft.com/office/drawing/2014/main" val="786267628"/>
                  </a:ext>
                </a:extLst>
              </a:tr>
              <a:tr h="155926">
                <a:tc>
                  <a:txBody>
                    <a:bodyPr/>
                    <a:lstStyle/>
                    <a:p>
                      <a:pPr marL="0" marR="0">
                        <a:lnSpc>
                          <a:spcPct val="107000"/>
                        </a:lnSpc>
                        <a:spcBef>
                          <a:spcPts val="0"/>
                        </a:spcBef>
                        <a:spcAft>
                          <a:spcPts val="0"/>
                        </a:spcAft>
                      </a:pPr>
                      <a:r>
                        <a:rPr lang="en-US" sz="800" dirty="0">
                          <a:effectLst/>
                        </a:rPr>
                        <a:t>2017 Atkinson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tc>
                  <a:txBody>
                    <a:bodyPr/>
                    <a:lstStyle/>
                    <a:p>
                      <a:pPr marL="0" marR="0">
                        <a:lnSpc>
                          <a:spcPct val="107000"/>
                        </a:lnSpc>
                        <a:spcBef>
                          <a:spcPts val="0"/>
                        </a:spcBef>
                        <a:spcAft>
                          <a:spcPts val="0"/>
                        </a:spcAft>
                      </a:pPr>
                      <a:r>
                        <a:rPr lang="en-US" sz="800">
                          <a:effectLst/>
                        </a:rPr>
                        <a:t>8.16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a:effectLst/>
                        </a:rPr>
                        <a:t>210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-9.1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solidFill>
                            <a:srgbClr val="C00000"/>
                          </a:solidFill>
                          <a:effectLst/>
                        </a:rPr>
                        <a:t>-0.35</a:t>
                      </a:r>
                      <a:endParaRPr lang="en-US" sz="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extLst>
                  <a:ext uri="{0D108BD9-81ED-4DB2-BD59-A6C34878D82A}">
                    <a16:rowId xmlns:a16="http://schemas.microsoft.com/office/drawing/2014/main" val="1893402413"/>
                  </a:ext>
                </a:extLst>
              </a:tr>
              <a:tr h="155926">
                <a:tc>
                  <a:txBody>
                    <a:bodyPr/>
                    <a:lstStyle/>
                    <a:p>
                      <a:pPr marL="0" marR="0">
                        <a:lnSpc>
                          <a:spcPct val="107000"/>
                        </a:lnSpc>
                        <a:spcBef>
                          <a:spcPts val="0"/>
                        </a:spcBef>
                        <a:spcAft>
                          <a:spcPts val="0"/>
                        </a:spcAft>
                      </a:pPr>
                      <a:r>
                        <a:rPr lang="en-US" sz="800" dirty="0">
                          <a:effectLst/>
                        </a:rPr>
                        <a:t>2025 24bar turbo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tc>
                <a:tc>
                  <a:txBody>
                    <a:bodyPr/>
                    <a:lstStyle/>
                    <a:p>
                      <a:pPr marL="0" marR="0">
                        <a:lnSpc>
                          <a:spcPct val="107000"/>
                        </a:lnSpc>
                        <a:spcBef>
                          <a:spcPts val="0"/>
                        </a:spcBef>
                        <a:spcAft>
                          <a:spcPts val="0"/>
                        </a:spcAft>
                      </a:pPr>
                      <a:r>
                        <a:rPr lang="en-US" sz="800" dirty="0">
                          <a:effectLst/>
                        </a:rPr>
                        <a:t>7.69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195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effectLst/>
                        </a:rPr>
                        <a:t>-3.4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tc>
                  <a:txBody>
                    <a:bodyPr/>
                    <a:lstStyle/>
                    <a:p>
                      <a:pPr marL="0" marR="0">
                        <a:lnSpc>
                          <a:spcPct val="107000"/>
                        </a:lnSpc>
                        <a:spcBef>
                          <a:spcPts val="0"/>
                        </a:spcBef>
                        <a:spcAft>
                          <a:spcPts val="0"/>
                        </a:spcAft>
                      </a:pPr>
                      <a:r>
                        <a:rPr lang="en-US" sz="800" dirty="0">
                          <a:solidFill>
                            <a:srgbClr val="C00000"/>
                          </a:solidFill>
                          <a:effectLst/>
                        </a:rPr>
                        <a:t>-0.14</a:t>
                      </a:r>
                      <a:endParaRPr lang="en-US" sz="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27432" marB="27432" anchor="ctr"/>
                </a:tc>
                <a:extLst>
                  <a:ext uri="{0D108BD9-81ED-4DB2-BD59-A6C34878D82A}">
                    <a16:rowId xmlns:a16="http://schemas.microsoft.com/office/drawing/2014/main" val="4023366457"/>
                  </a:ext>
                </a:extLst>
              </a:tr>
            </a:tbl>
          </a:graphicData>
        </a:graphic>
      </p:graphicFrame>
      <p:sp>
        <p:nvSpPr>
          <p:cNvPr id="52" name="TextBox 51">
            <a:extLst>
              <a:ext uri="{FF2B5EF4-FFF2-40B4-BE49-F238E27FC236}">
                <a16:creationId xmlns:a16="http://schemas.microsoft.com/office/drawing/2014/main" id="{4D39DCA0-E2B4-47A7-98E4-B60F751F4D8B}"/>
              </a:ext>
            </a:extLst>
          </p:cNvPr>
          <p:cNvSpPr txBox="1"/>
          <p:nvPr/>
        </p:nvSpPr>
        <p:spPr>
          <a:xfrm>
            <a:off x="3065397" y="750492"/>
            <a:ext cx="2725803" cy="300082"/>
          </a:xfrm>
          <a:prstGeom prst="rect">
            <a:avLst/>
          </a:prstGeom>
          <a:noFill/>
        </p:spPr>
        <p:txBody>
          <a:bodyPr wrap="square" rtlCol="0">
            <a:spAutoFit/>
          </a:bodyPr>
          <a:lstStyle/>
          <a:p>
            <a:pPr defTabSz="685800" eaLnBrk="1" fontAlgn="auto" hangingPunct="1">
              <a:spcBef>
                <a:spcPts val="0"/>
              </a:spcBef>
              <a:spcAft>
                <a:spcPts val="0"/>
              </a:spcAft>
            </a:pPr>
            <a:r>
              <a:rPr lang="en-US" sz="1350" b="1" dirty="0">
                <a:solidFill>
                  <a:prstClr val="black"/>
                </a:solidFill>
                <a:latin typeface="Calibri" panose="020F0502020204030204" pitchFamily="34" charset="0"/>
                <a:ea typeface="+mn-ea"/>
                <a:cs typeface="Calibri" panose="020F0502020204030204" pitchFamily="34" charset="0"/>
              </a:rPr>
              <a:t>Combined FTP-HW Cycle</a:t>
            </a:r>
          </a:p>
        </p:txBody>
      </p:sp>
      <p:sp>
        <p:nvSpPr>
          <p:cNvPr id="53" name="TextBox 52">
            <a:extLst>
              <a:ext uri="{FF2B5EF4-FFF2-40B4-BE49-F238E27FC236}">
                <a16:creationId xmlns:a16="http://schemas.microsoft.com/office/drawing/2014/main" id="{3FDE2164-25A9-4BDE-AD27-DE2E392D88DB}"/>
              </a:ext>
            </a:extLst>
          </p:cNvPr>
          <p:cNvSpPr txBox="1"/>
          <p:nvPr/>
        </p:nvSpPr>
        <p:spPr>
          <a:xfrm>
            <a:off x="3065397" y="2835086"/>
            <a:ext cx="2725803" cy="300082"/>
          </a:xfrm>
          <a:prstGeom prst="rect">
            <a:avLst/>
          </a:prstGeom>
          <a:noFill/>
        </p:spPr>
        <p:txBody>
          <a:bodyPr wrap="square" rtlCol="0">
            <a:spAutoFit/>
          </a:bodyPr>
          <a:lstStyle/>
          <a:p>
            <a:pPr defTabSz="685800" eaLnBrk="1" fontAlgn="auto" hangingPunct="1">
              <a:spcBef>
                <a:spcPts val="0"/>
              </a:spcBef>
              <a:spcAft>
                <a:spcPts val="0"/>
              </a:spcAft>
            </a:pPr>
            <a:r>
              <a:rPr lang="en-US" sz="1350" b="1" dirty="0">
                <a:solidFill>
                  <a:prstClr val="black"/>
                </a:solidFill>
                <a:latin typeface="Calibri" panose="020F0502020204030204" pitchFamily="34" charset="0"/>
                <a:ea typeface="+mn-ea"/>
                <a:cs typeface="Calibri" panose="020F0502020204030204" pitchFamily="34" charset="0"/>
              </a:rPr>
              <a:t>US06 </a:t>
            </a:r>
            <a:r>
              <a:rPr lang="en-US" sz="1350" dirty="0">
                <a:solidFill>
                  <a:prstClr val="black"/>
                </a:solidFill>
                <a:latin typeface="Calibri" panose="020F0502020204030204" pitchFamily="34" charset="0"/>
                <a:ea typeface="+mn-ea"/>
                <a:cs typeface="Calibri" panose="020F0502020204030204" pitchFamily="34" charset="0"/>
              </a:rPr>
              <a:t>(more aggressive cycle)</a:t>
            </a:r>
          </a:p>
        </p:txBody>
      </p:sp>
      <p:sp>
        <p:nvSpPr>
          <p:cNvPr id="4" name="Slide Number Placeholder 3">
            <a:extLst>
              <a:ext uri="{FF2B5EF4-FFF2-40B4-BE49-F238E27FC236}">
                <a16:creationId xmlns:a16="http://schemas.microsoft.com/office/drawing/2014/main" id="{CB402064-5BBE-4BF2-AC40-2AF4221BE2E3}"/>
              </a:ext>
            </a:extLst>
          </p:cNvPr>
          <p:cNvSpPr>
            <a:spLocks noGrp="1"/>
          </p:cNvSpPr>
          <p:nvPr>
            <p:ph type="sldNum" sz="quarter" idx="15"/>
          </p:nvPr>
        </p:nvSpPr>
        <p:spPr>
          <a:xfrm>
            <a:off x="6553200" y="4948313"/>
            <a:ext cx="2133600" cy="128588"/>
          </a:xfrm>
        </p:spPr>
        <p:txBody>
          <a:bodyPr/>
          <a:lstStyle/>
          <a:p>
            <a:pPr defTabSz="685800" fontAlgn="auto">
              <a:spcBef>
                <a:spcPts val="0"/>
              </a:spcBef>
              <a:spcAft>
                <a:spcPts val="0"/>
              </a:spcAft>
              <a:defRPr/>
            </a:pPr>
            <a:fld id="{B1125E26-2685-4EB9-BF3C-67019F20DFA1}" type="slidenum">
              <a:rPr lang="en-US" altLang="en-US">
                <a:solidFill>
                  <a:prstClr val="black"/>
                </a:solidFill>
                <a:latin typeface="Arial"/>
                <a:ea typeface="+mn-ea"/>
              </a:rPr>
              <a:pPr defTabSz="685800" fontAlgn="auto">
                <a:spcBef>
                  <a:spcPts val="0"/>
                </a:spcBef>
                <a:spcAft>
                  <a:spcPts val="0"/>
                </a:spcAft>
                <a:defRPr/>
              </a:pPr>
              <a:t>13</a:t>
            </a:fld>
            <a:endParaRPr lang="en-US" altLang="en-US" dirty="0">
              <a:solidFill>
                <a:prstClr val="black"/>
              </a:solidFill>
              <a:latin typeface="Arial"/>
              <a:ea typeface="+mn-ea"/>
            </a:endParaRPr>
          </a:p>
        </p:txBody>
      </p:sp>
      <p:sp>
        <p:nvSpPr>
          <p:cNvPr id="16" name="TextBox 15">
            <a:extLst>
              <a:ext uri="{FF2B5EF4-FFF2-40B4-BE49-F238E27FC236}">
                <a16:creationId xmlns:a16="http://schemas.microsoft.com/office/drawing/2014/main" id="{D8129849-DF0E-40A2-9FE6-4A43E9C6EB9E}"/>
              </a:ext>
            </a:extLst>
          </p:cNvPr>
          <p:cNvSpPr txBox="1"/>
          <p:nvPr/>
        </p:nvSpPr>
        <p:spPr>
          <a:xfrm>
            <a:off x="5794020" y="1984369"/>
            <a:ext cx="3273780" cy="923330"/>
          </a:xfrm>
          <a:prstGeom prst="rect">
            <a:avLst/>
          </a:prstGeom>
          <a:noFill/>
        </p:spPr>
        <p:txBody>
          <a:bodyPr wrap="square" rtlCol="0">
            <a:spAutoFit/>
          </a:bodyPr>
          <a:lstStyle/>
          <a:p>
            <a:pPr defTabSz="685800" eaLnBrk="1" fontAlgn="auto" hangingPunct="1">
              <a:spcBef>
                <a:spcPts val="0"/>
              </a:spcBef>
              <a:spcAft>
                <a:spcPts val="0"/>
              </a:spcAft>
            </a:pPr>
            <a:r>
              <a:rPr lang="en-US" sz="1300" dirty="0">
                <a:solidFill>
                  <a:prstClr val="black"/>
                </a:solidFill>
                <a:latin typeface="Calibri" panose="020F0502020204030204" pitchFamily="34" charset="0"/>
                <a:ea typeface="+mn-ea"/>
                <a:cs typeface="Calibri" panose="020F0502020204030204" pitchFamily="34" charset="0"/>
              </a:rPr>
              <a:t>Combined cycle tradeoffs change only slightly over 1980-2017, but may be much “flatter” in the future, indicating that increasing performance has less effect on CO</a:t>
            </a:r>
            <a:r>
              <a:rPr lang="en-US" sz="1300" baseline="-25000" dirty="0">
                <a:solidFill>
                  <a:prstClr val="black"/>
                </a:solidFill>
                <a:latin typeface="Calibri" panose="020F0502020204030204" pitchFamily="34" charset="0"/>
                <a:ea typeface="+mn-ea"/>
                <a:cs typeface="Calibri" panose="020F0502020204030204" pitchFamily="34" charset="0"/>
              </a:rPr>
              <a:t>2</a:t>
            </a:r>
            <a:r>
              <a:rPr lang="en-US" sz="1300" dirty="0">
                <a:solidFill>
                  <a:prstClr val="black"/>
                </a:solidFill>
                <a:latin typeface="Calibri" panose="020F0502020204030204" pitchFamily="34" charset="0"/>
                <a:ea typeface="+mn-ea"/>
                <a:cs typeface="Calibri" panose="020F0502020204030204" pitchFamily="34" charset="0"/>
              </a:rPr>
              <a:t>.</a:t>
            </a:r>
          </a:p>
        </p:txBody>
      </p:sp>
      <p:sp>
        <p:nvSpPr>
          <p:cNvPr id="17" name="TextBox 16">
            <a:extLst>
              <a:ext uri="{FF2B5EF4-FFF2-40B4-BE49-F238E27FC236}">
                <a16:creationId xmlns:a16="http://schemas.microsoft.com/office/drawing/2014/main" id="{6E38AD25-B802-4E38-A76A-140F8954FCE1}"/>
              </a:ext>
            </a:extLst>
          </p:cNvPr>
          <p:cNvSpPr txBox="1"/>
          <p:nvPr/>
        </p:nvSpPr>
        <p:spPr>
          <a:xfrm>
            <a:off x="5793564" y="4292416"/>
            <a:ext cx="3226938" cy="692497"/>
          </a:xfrm>
          <a:prstGeom prst="rect">
            <a:avLst/>
          </a:prstGeom>
          <a:noFill/>
        </p:spPr>
        <p:txBody>
          <a:bodyPr wrap="square" rtlCol="0">
            <a:spAutoFit/>
          </a:bodyPr>
          <a:lstStyle/>
          <a:p>
            <a:pPr defTabSz="685800" eaLnBrk="1" fontAlgn="auto" hangingPunct="1">
              <a:spcBef>
                <a:spcPts val="0"/>
              </a:spcBef>
              <a:spcAft>
                <a:spcPts val="0"/>
              </a:spcAft>
            </a:pPr>
            <a:r>
              <a:rPr lang="en-US" sz="1300" dirty="0">
                <a:solidFill>
                  <a:prstClr val="black"/>
                </a:solidFill>
                <a:latin typeface="Calibri" panose="020F0502020204030204" pitchFamily="34" charset="0"/>
                <a:ea typeface="+mn-ea"/>
                <a:cs typeface="Calibri" panose="020F0502020204030204" pitchFamily="34" charset="0"/>
              </a:rPr>
              <a:t>US06 tradeoffs are generally much flatter, and tradeoffs may be approaching zero for more the aggressive US06 cycle.</a:t>
            </a:r>
          </a:p>
        </p:txBody>
      </p:sp>
      <p:pic>
        <p:nvPicPr>
          <p:cNvPr id="12" name="Picture 11">
            <a:extLst>
              <a:ext uri="{FF2B5EF4-FFF2-40B4-BE49-F238E27FC236}">
                <a16:creationId xmlns:a16="http://schemas.microsoft.com/office/drawing/2014/main" id="{373683E8-E902-4CCB-8DDF-C76BCF6E1714}"/>
              </a:ext>
            </a:extLst>
          </p:cNvPr>
          <p:cNvPicPr>
            <a:picLocks noChangeAspect="1"/>
          </p:cNvPicPr>
          <p:nvPr/>
        </p:nvPicPr>
        <p:blipFill>
          <a:blip r:embed="rId2"/>
          <a:stretch>
            <a:fillRect/>
          </a:stretch>
        </p:blipFill>
        <p:spPr>
          <a:xfrm>
            <a:off x="3167536" y="3105150"/>
            <a:ext cx="2521524" cy="176707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DC2CEF4-EA59-4B67-AAA3-909DE0C2A5C7}"/>
              </a:ext>
            </a:extLst>
          </p:cNvPr>
          <p:cNvPicPr>
            <a:picLocks noChangeAspect="1"/>
          </p:cNvPicPr>
          <p:nvPr/>
        </p:nvPicPr>
        <p:blipFill>
          <a:blip r:embed="rId3"/>
          <a:stretch>
            <a:fillRect/>
          </a:stretch>
        </p:blipFill>
        <p:spPr>
          <a:xfrm>
            <a:off x="3167536" y="991572"/>
            <a:ext cx="2521524" cy="17670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3829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CF60BF95-8384-490B-A7FD-36D0D4893E70}"/>
              </a:ext>
            </a:extLst>
          </p:cNvPr>
          <p:cNvSpPr>
            <a:spLocks noGrp="1"/>
          </p:cNvSpPr>
          <p:nvPr>
            <p:ph type="title"/>
          </p:nvPr>
        </p:nvSpPr>
        <p:spPr/>
        <p:txBody>
          <a:bodyPr/>
          <a:lstStyle/>
          <a:p>
            <a:pPr marL="384572" indent="-384572"/>
            <a:r>
              <a:rPr lang="en-US" dirty="0">
                <a:effectLst>
                  <a:outerShdw blurRad="38100" dist="38100" dir="2700000" algn="tl">
                    <a:srgbClr val="000000">
                      <a:alpha val="43137"/>
                    </a:srgbClr>
                  </a:outerShdw>
                </a:effectLst>
                <a:sym typeface="Wingdings" panose="05000000000000000000" pitchFamily="2" charset="2"/>
              </a:rPr>
              <a:t>EPA Uses Detailed Benchmark Data and Models to Project Longer-term (2025+) Potential for Next-Generation Internal Combustion Engines and Vehicles</a:t>
            </a:r>
            <a:endParaRPr lang="en-US" sz="1600" b="0" dirty="0"/>
          </a:p>
        </p:txBody>
      </p:sp>
      <p:sp>
        <p:nvSpPr>
          <p:cNvPr id="4" name="Slide Number Placeholder 3">
            <a:extLst>
              <a:ext uri="{FF2B5EF4-FFF2-40B4-BE49-F238E27FC236}">
                <a16:creationId xmlns:a16="http://schemas.microsoft.com/office/drawing/2014/main" id="{905566FF-A9FA-49C7-BEFF-7158E62D7BB7}"/>
              </a:ext>
            </a:extLst>
          </p:cNvPr>
          <p:cNvSpPr>
            <a:spLocks noGrp="1"/>
          </p:cNvSpPr>
          <p:nvPr>
            <p:ph type="sldNum" sz="quarter" idx="15"/>
          </p:nvPr>
        </p:nvSpPr>
        <p:spPr/>
        <p:txBody>
          <a:bodyPr/>
          <a:lstStyle/>
          <a:p>
            <a:pPr>
              <a:defRPr/>
            </a:pPr>
            <a:fld id="{18B73A64-FDB2-47E7-800A-3010EFD92008}" type="slidenum">
              <a:rPr lang="en-US" smtClean="0">
                <a:solidFill>
                  <a:prstClr val="black"/>
                </a:solidFill>
              </a:rPr>
              <a:pPr>
                <a:defRPr/>
              </a:pPr>
              <a:t>14</a:t>
            </a:fld>
            <a:endParaRPr lang="en-US">
              <a:solidFill>
                <a:prstClr val="black"/>
              </a:solidFill>
            </a:endParaRPr>
          </a:p>
        </p:txBody>
      </p:sp>
      <p:pic>
        <p:nvPicPr>
          <p:cNvPr id="15" name="Picture 14">
            <a:extLst>
              <a:ext uri="{FF2B5EF4-FFF2-40B4-BE49-F238E27FC236}">
                <a16:creationId xmlns:a16="http://schemas.microsoft.com/office/drawing/2014/main" id="{E8341FBE-F07C-4661-B79E-8FFA70E38F0D}"/>
              </a:ext>
            </a:extLst>
          </p:cNvPr>
          <p:cNvPicPr>
            <a:picLocks noChangeAspect="1"/>
          </p:cNvPicPr>
          <p:nvPr/>
        </p:nvPicPr>
        <p:blipFill>
          <a:blip r:embed="rId2"/>
          <a:stretch>
            <a:fillRect/>
          </a:stretch>
        </p:blipFill>
        <p:spPr>
          <a:xfrm>
            <a:off x="3285690" y="814105"/>
            <a:ext cx="2504962" cy="1744804"/>
          </a:xfrm>
          <a:prstGeom prst="rect">
            <a:avLst/>
          </a:prstGeom>
          <a:ln>
            <a:solidFill>
              <a:schemeClr val="tx1"/>
            </a:solidFill>
          </a:ln>
          <a:effectLst>
            <a:outerShdw blurRad="76200" dist="63500" dir="2700000" algn="tl" rotWithShape="0">
              <a:srgbClr val="333333">
                <a:alpha val="65000"/>
              </a:srgbClr>
            </a:outerShdw>
          </a:effectLst>
        </p:spPr>
      </p:pic>
      <p:sp>
        <p:nvSpPr>
          <p:cNvPr id="2" name="Rectangle 1">
            <a:extLst>
              <a:ext uri="{FF2B5EF4-FFF2-40B4-BE49-F238E27FC236}">
                <a16:creationId xmlns:a16="http://schemas.microsoft.com/office/drawing/2014/main" id="{74B34151-4FC8-4438-A702-0A3DEE29D472}"/>
              </a:ext>
            </a:extLst>
          </p:cNvPr>
          <p:cNvSpPr/>
          <p:nvPr/>
        </p:nvSpPr>
        <p:spPr>
          <a:xfrm>
            <a:off x="3130244" y="2627526"/>
            <a:ext cx="2834523" cy="1849224"/>
          </a:xfrm>
          <a:prstGeom prst="rect">
            <a:avLst/>
          </a:prstGeom>
        </p:spPr>
        <p:txBody>
          <a:bodyPr wrap="square">
            <a:spAutoFit/>
          </a:bodyPr>
          <a:lstStyle/>
          <a:p>
            <a:pPr>
              <a:lnSpc>
                <a:spcPts val="1440"/>
              </a:lnSpc>
              <a:spcBef>
                <a:spcPts val="0"/>
              </a:spcBef>
              <a:spcAft>
                <a:spcPts val="450"/>
              </a:spcAft>
            </a:pPr>
            <a:r>
              <a:rPr lang="en-US" sz="1500" b="1" u="sng" dirty="0">
                <a:latin typeface="Calibri" panose="020F0502020204030204" pitchFamily="34" charset="0"/>
                <a:ea typeface="Times New Roman" panose="02020603050405020304" pitchFamily="18" charset="0"/>
                <a:cs typeface="Calibri" panose="020F0502020204030204" pitchFamily="34" charset="0"/>
              </a:rPr>
              <a:t>Effect on CO</a:t>
            </a:r>
            <a:r>
              <a:rPr lang="en-US" sz="1500" b="1" u="sng" baseline="-25000" dirty="0">
                <a:latin typeface="Calibri" panose="020F0502020204030204" pitchFamily="34" charset="0"/>
                <a:ea typeface="Times New Roman" panose="02020603050405020304" pitchFamily="18" charset="0"/>
                <a:cs typeface="Calibri" panose="020F0502020204030204" pitchFamily="34" charset="0"/>
              </a:rPr>
              <a:t>2</a:t>
            </a:r>
            <a:r>
              <a:rPr lang="en-US" sz="1500" b="1" u="sng" dirty="0">
                <a:latin typeface="Calibri" panose="020F0502020204030204" pitchFamily="34" charset="0"/>
                <a:ea typeface="Times New Roman" panose="02020603050405020304" pitchFamily="18" charset="0"/>
                <a:cs typeface="Calibri" panose="020F0502020204030204" pitchFamily="34" charset="0"/>
              </a:rPr>
              <a:t> Depends on Factors</a:t>
            </a:r>
          </a:p>
          <a:p>
            <a:pPr marL="128588" lvl="1" indent="-128588">
              <a:lnSpc>
                <a:spcPts val="1440"/>
              </a:lnSpc>
              <a:spcBef>
                <a:spcPts val="0"/>
              </a:spcBef>
              <a:spcAft>
                <a:spcPts val="200"/>
              </a:spcAft>
              <a:buFont typeface="Arial" panose="020B0604020202020204" pitchFamily="34" charset="0"/>
              <a:buChar char="•"/>
            </a:pPr>
            <a:r>
              <a:rPr lang="en-US" sz="1500" dirty="0">
                <a:latin typeface="Calibri" panose="020F0502020204030204" pitchFamily="34" charset="0"/>
                <a:ea typeface="Times New Roman" panose="02020603050405020304" pitchFamily="18" charset="0"/>
                <a:cs typeface="Calibri" panose="020F0502020204030204" pitchFamily="34" charset="0"/>
              </a:rPr>
              <a:t>Engine size v. vehicle loading</a:t>
            </a:r>
          </a:p>
          <a:p>
            <a:pPr marL="128588" lvl="1" indent="-128588">
              <a:lnSpc>
                <a:spcPts val="1440"/>
              </a:lnSpc>
              <a:spcBef>
                <a:spcPts val="0"/>
              </a:spcBef>
              <a:spcAft>
                <a:spcPts val="200"/>
              </a:spcAft>
              <a:buFont typeface="Arial" panose="020B0604020202020204" pitchFamily="34" charset="0"/>
              <a:buChar char="•"/>
            </a:pPr>
            <a:r>
              <a:rPr lang="en-US" sz="1500" dirty="0">
                <a:latin typeface="Calibri" panose="020F0502020204030204" pitchFamily="34" charset="0"/>
                <a:ea typeface="Times New Roman" panose="02020603050405020304" pitchFamily="18" charset="0"/>
                <a:cs typeface="Calibri" panose="020F0502020204030204" pitchFamily="34" charset="0"/>
              </a:rPr>
              <a:t>Implementation &amp; architecture </a:t>
            </a:r>
            <a:br>
              <a:rPr lang="en-US" sz="1500" dirty="0">
                <a:latin typeface="Calibri" panose="020F0502020204030204" pitchFamily="34" charset="0"/>
                <a:ea typeface="Times New Roman" panose="02020603050405020304" pitchFamily="18" charset="0"/>
                <a:cs typeface="Calibri" panose="020F0502020204030204" pitchFamily="34" charset="0"/>
              </a:rPr>
            </a:br>
            <a:r>
              <a:rPr lang="en-US" sz="1200" dirty="0">
                <a:latin typeface="Calibri" panose="020F0502020204030204" pitchFamily="34" charset="0"/>
                <a:ea typeface="Times New Roman" panose="02020603050405020304" pitchFamily="18" charset="0"/>
                <a:cs typeface="Calibri" panose="020F0502020204030204" pitchFamily="34" charset="0"/>
              </a:rPr>
              <a:t>(e.g., I4, V6 etc.)</a:t>
            </a:r>
            <a:endParaRPr lang="en-US" sz="1500" dirty="0">
              <a:latin typeface="Calibri" panose="020F0502020204030204" pitchFamily="34" charset="0"/>
              <a:ea typeface="Times New Roman" panose="02020603050405020304" pitchFamily="18" charset="0"/>
              <a:cs typeface="Calibri" panose="020F0502020204030204" pitchFamily="34" charset="0"/>
            </a:endParaRPr>
          </a:p>
          <a:p>
            <a:pPr marL="128588" lvl="1" indent="-128588">
              <a:lnSpc>
                <a:spcPts val="1440"/>
              </a:lnSpc>
              <a:spcBef>
                <a:spcPts val="0"/>
              </a:spcBef>
              <a:spcAft>
                <a:spcPts val="200"/>
              </a:spcAft>
              <a:buFont typeface="Arial" panose="020B0604020202020204" pitchFamily="34" charset="0"/>
              <a:buChar char="•"/>
            </a:pPr>
            <a:r>
              <a:rPr lang="en-US" sz="1500" dirty="0">
                <a:latin typeface="Calibri" panose="020F0502020204030204" pitchFamily="34" charset="0"/>
                <a:ea typeface="Times New Roman" panose="02020603050405020304" pitchFamily="18" charset="0"/>
                <a:cs typeface="Calibri" panose="020F0502020204030204" pitchFamily="34" charset="0"/>
              </a:rPr>
              <a:t>Implementation of strategies </a:t>
            </a:r>
            <a:br>
              <a:rPr lang="en-US" sz="1500" dirty="0">
                <a:latin typeface="Calibri" panose="020F0502020204030204" pitchFamily="34" charset="0"/>
                <a:ea typeface="Times New Roman" panose="02020603050405020304" pitchFamily="18" charset="0"/>
                <a:cs typeface="Calibri" panose="020F0502020204030204" pitchFamily="34" charset="0"/>
              </a:rPr>
            </a:br>
            <a:r>
              <a:rPr lang="en-US" sz="1200" dirty="0">
                <a:latin typeface="Calibri" panose="020F0502020204030204" pitchFamily="34" charset="0"/>
                <a:ea typeface="Times New Roman" panose="02020603050405020304" pitchFamily="18" charset="0"/>
                <a:cs typeface="Calibri" panose="020F0502020204030204" pitchFamily="34" charset="0"/>
              </a:rPr>
              <a:t>(e.g., cylinder </a:t>
            </a:r>
            <a:r>
              <a:rPr lang="en-US" sz="1200" dirty="0" err="1">
                <a:latin typeface="Calibri" panose="020F0502020204030204" pitchFamily="34" charset="0"/>
                <a:ea typeface="Times New Roman" panose="02020603050405020304" pitchFamily="18" charset="0"/>
                <a:cs typeface="Calibri" panose="020F0502020204030204" pitchFamily="34" charset="0"/>
              </a:rPr>
              <a:t>deacFC</a:t>
            </a:r>
            <a:r>
              <a:rPr lang="en-US" sz="1200" dirty="0">
                <a:latin typeface="Calibri" panose="020F0502020204030204" pitchFamily="34" charset="0"/>
                <a:ea typeface="Times New Roman" panose="02020603050405020304" pitchFamily="18" charset="0"/>
                <a:cs typeface="Calibri" panose="020F0502020204030204" pitchFamily="34" charset="0"/>
              </a:rPr>
              <a:t> fly zone)</a:t>
            </a:r>
          </a:p>
          <a:p>
            <a:pPr marL="128588" lvl="1" indent="-128588">
              <a:lnSpc>
                <a:spcPts val="1440"/>
              </a:lnSpc>
              <a:spcBef>
                <a:spcPts val="0"/>
              </a:spcBef>
              <a:spcAft>
                <a:spcPts val="200"/>
              </a:spcAft>
              <a:buFont typeface="Arial" panose="020B0604020202020204" pitchFamily="34" charset="0"/>
              <a:buChar char="•"/>
            </a:pPr>
            <a:r>
              <a:rPr lang="en-US" sz="1500" dirty="0">
                <a:latin typeface="Calibri" panose="020F0502020204030204" pitchFamily="34" charset="0"/>
                <a:ea typeface="Times New Roman" panose="02020603050405020304" pitchFamily="18" charset="0"/>
                <a:cs typeface="Calibri" panose="020F0502020204030204" pitchFamily="34" charset="0"/>
              </a:rPr>
              <a:t>Other elements in powertrain </a:t>
            </a:r>
            <a:r>
              <a:rPr lang="en-US" sz="1200" dirty="0">
                <a:latin typeface="Calibri" panose="020F0502020204030204" pitchFamily="34" charset="0"/>
                <a:ea typeface="Times New Roman" panose="02020603050405020304" pitchFamily="18" charset="0"/>
                <a:cs typeface="Calibri" panose="020F0502020204030204" pitchFamily="34" charset="0"/>
              </a:rPr>
              <a:t>(e.g., where transmission allows engine to operate)</a:t>
            </a:r>
            <a:endParaRPr lang="en-US" sz="15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C4B1AB2E-F1E5-4678-ABD5-78F0197DA803}"/>
              </a:ext>
            </a:extLst>
          </p:cNvPr>
          <p:cNvPicPr>
            <a:picLocks noChangeAspect="1"/>
          </p:cNvPicPr>
          <p:nvPr/>
        </p:nvPicPr>
        <p:blipFill>
          <a:blip r:embed="rId3"/>
          <a:stretch>
            <a:fillRect/>
          </a:stretch>
        </p:blipFill>
        <p:spPr>
          <a:xfrm>
            <a:off x="76501" y="801860"/>
            <a:ext cx="3010760" cy="3981505"/>
          </a:xfrm>
          <a:prstGeom prst="rect">
            <a:avLst/>
          </a:prstGeom>
          <a:ln>
            <a:solidFill>
              <a:schemeClr val="tx1"/>
            </a:solidFill>
          </a:ln>
          <a:effectLst>
            <a:outerShdw blurRad="190500" dist="63500" dir="2700000" algn="tl" rotWithShape="0">
              <a:srgbClr val="333333">
                <a:alpha val="65000"/>
              </a:srgbClr>
            </a:outerShdw>
          </a:effectLst>
        </p:spPr>
      </p:pic>
      <p:pic>
        <p:nvPicPr>
          <p:cNvPr id="11" name="Picture 10">
            <a:extLst>
              <a:ext uri="{FF2B5EF4-FFF2-40B4-BE49-F238E27FC236}">
                <a16:creationId xmlns:a16="http://schemas.microsoft.com/office/drawing/2014/main" id="{8397EE5B-5C47-4479-BD1E-88691B070615}"/>
              </a:ext>
            </a:extLst>
          </p:cNvPr>
          <p:cNvPicPr>
            <a:picLocks noChangeAspect="1"/>
          </p:cNvPicPr>
          <p:nvPr/>
        </p:nvPicPr>
        <p:blipFill>
          <a:blip r:embed="rId4"/>
          <a:stretch>
            <a:fillRect/>
          </a:stretch>
        </p:blipFill>
        <p:spPr>
          <a:xfrm>
            <a:off x="6007750" y="801860"/>
            <a:ext cx="3037898" cy="3981505"/>
          </a:xfrm>
          <a:prstGeom prst="rect">
            <a:avLst/>
          </a:prstGeom>
          <a:ln>
            <a:solidFill>
              <a:schemeClr val="tx1"/>
            </a:solidFill>
          </a:ln>
          <a:effectLst>
            <a:outerShdw blurRad="190500" dist="63500" dir="2700000" algn="tl" rotWithShape="0">
              <a:srgbClr val="333333">
                <a:alpha val="65000"/>
              </a:srgbClr>
            </a:outerShdw>
          </a:effectLst>
        </p:spPr>
      </p:pic>
      <p:sp>
        <p:nvSpPr>
          <p:cNvPr id="14" name="Rectangle 13">
            <a:extLst>
              <a:ext uri="{FF2B5EF4-FFF2-40B4-BE49-F238E27FC236}">
                <a16:creationId xmlns:a16="http://schemas.microsoft.com/office/drawing/2014/main" id="{28130549-0CC6-4EB6-89B6-945F5CF1C9F9}"/>
              </a:ext>
            </a:extLst>
          </p:cNvPr>
          <p:cNvSpPr/>
          <p:nvPr/>
        </p:nvSpPr>
        <p:spPr>
          <a:xfrm>
            <a:off x="6486030" y="4629381"/>
            <a:ext cx="2016899" cy="196208"/>
          </a:xfrm>
          <a:prstGeom prst="rect">
            <a:avLst/>
          </a:prstGeom>
        </p:spPr>
        <p:txBody>
          <a:bodyPr wrap="none">
            <a:spAutoFit/>
          </a:bodyPr>
          <a:lstStyle/>
          <a:p>
            <a:r>
              <a:rPr lang="en-US" sz="675" b="1" dirty="0" err="1">
                <a:solidFill>
                  <a:schemeClr val="accent1">
                    <a:lumMod val="50000"/>
                  </a:schemeClr>
                </a:solidFill>
                <a:ea typeface="Times New Roman" panose="02020603050405020304" pitchFamily="18" charset="0"/>
                <a:cs typeface="Times New Roman" panose="02020603050405020304" pitchFamily="18" charset="0"/>
              </a:rPr>
              <a:t>deacFC</a:t>
            </a:r>
            <a:r>
              <a:rPr lang="en-US" sz="675" b="1" dirty="0">
                <a:solidFill>
                  <a:schemeClr val="accent1">
                    <a:lumMod val="50000"/>
                  </a:schemeClr>
                </a:solidFill>
                <a:ea typeface="Times New Roman" panose="02020603050405020304" pitchFamily="18" charset="0"/>
                <a:cs typeface="Times New Roman" panose="02020603050405020304" pitchFamily="18" charset="0"/>
              </a:rPr>
              <a:t>  -</a:t>
            </a:r>
            <a:r>
              <a:rPr lang="en-US" sz="675" dirty="0">
                <a:solidFill>
                  <a:schemeClr val="accent1">
                    <a:lumMod val="50000"/>
                  </a:schemeClr>
                </a:solidFill>
                <a:ea typeface="Times New Roman" panose="02020603050405020304" pitchFamily="18" charset="0"/>
                <a:cs typeface="Times New Roman" panose="02020603050405020304" pitchFamily="18" charset="0"/>
              </a:rPr>
              <a:t> </a:t>
            </a:r>
            <a:r>
              <a:rPr lang="en-US" sz="675" b="1" u="sng" dirty="0">
                <a:solidFill>
                  <a:schemeClr val="accent1">
                    <a:lumMod val="50000"/>
                  </a:schemeClr>
                </a:solidFill>
                <a:ea typeface="Times New Roman" panose="02020603050405020304" pitchFamily="18" charset="0"/>
                <a:cs typeface="Times New Roman" panose="02020603050405020304" pitchFamily="18" charset="0"/>
              </a:rPr>
              <a:t>F</a:t>
            </a:r>
            <a:r>
              <a:rPr lang="en-US" altLang="en-US" sz="675" dirty="0">
                <a:solidFill>
                  <a:schemeClr val="accent1">
                    <a:lumMod val="50000"/>
                  </a:schemeClr>
                </a:solidFill>
                <a:ea typeface="Times New Roman" panose="02020603050405020304" pitchFamily="18" charset="0"/>
              </a:rPr>
              <a:t>ull </a:t>
            </a:r>
            <a:r>
              <a:rPr lang="en-US" altLang="en-US" sz="675" b="1" u="sng" dirty="0">
                <a:solidFill>
                  <a:schemeClr val="accent1">
                    <a:lumMod val="50000"/>
                  </a:schemeClr>
                </a:solidFill>
                <a:ea typeface="Times New Roman" panose="02020603050405020304" pitchFamily="18" charset="0"/>
              </a:rPr>
              <a:t>C</a:t>
            </a:r>
            <a:r>
              <a:rPr lang="en-US" altLang="en-US" sz="675" dirty="0">
                <a:solidFill>
                  <a:schemeClr val="accent1">
                    <a:lumMod val="50000"/>
                  </a:schemeClr>
                </a:solidFill>
                <a:ea typeface="Times New Roman" panose="02020603050405020304" pitchFamily="18" charset="0"/>
              </a:rPr>
              <a:t>ontinuous cylinder </a:t>
            </a:r>
            <a:r>
              <a:rPr lang="en-US" altLang="en-US" sz="675" b="1" u="sng" dirty="0">
                <a:solidFill>
                  <a:schemeClr val="accent1">
                    <a:lumMod val="50000"/>
                  </a:schemeClr>
                </a:solidFill>
                <a:ea typeface="Times New Roman" panose="02020603050405020304" pitchFamily="18" charset="0"/>
              </a:rPr>
              <a:t>deac</a:t>
            </a:r>
            <a:r>
              <a:rPr lang="en-US" altLang="en-US" sz="675" dirty="0">
                <a:solidFill>
                  <a:schemeClr val="accent1">
                    <a:lumMod val="50000"/>
                  </a:schemeClr>
                </a:solidFill>
                <a:ea typeface="Times New Roman" panose="02020603050405020304" pitchFamily="18" charset="0"/>
              </a:rPr>
              <a:t>tivation</a:t>
            </a:r>
            <a:endParaRPr lang="en-US" sz="675" dirty="0">
              <a:solidFill>
                <a:schemeClr val="accent1">
                  <a:lumMod val="50000"/>
                </a:schemeClr>
              </a:solidFill>
            </a:endParaRPr>
          </a:p>
        </p:txBody>
      </p:sp>
      <p:sp>
        <p:nvSpPr>
          <p:cNvPr id="16" name="Rectangle 15">
            <a:extLst>
              <a:ext uri="{FF2B5EF4-FFF2-40B4-BE49-F238E27FC236}">
                <a16:creationId xmlns:a16="http://schemas.microsoft.com/office/drawing/2014/main" id="{C812893F-9A8C-4E91-AA33-F962F52403B9}"/>
              </a:ext>
            </a:extLst>
          </p:cNvPr>
          <p:cNvSpPr/>
          <p:nvPr/>
        </p:nvSpPr>
        <p:spPr>
          <a:xfrm>
            <a:off x="629331" y="4629381"/>
            <a:ext cx="2016899" cy="196208"/>
          </a:xfrm>
          <a:prstGeom prst="rect">
            <a:avLst/>
          </a:prstGeom>
        </p:spPr>
        <p:txBody>
          <a:bodyPr wrap="none">
            <a:spAutoFit/>
          </a:bodyPr>
          <a:lstStyle/>
          <a:p>
            <a:r>
              <a:rPr lang="en-US" sz="675" b="1" dirty="0" err="1">
                <a:solidFill>
                  <a:schemeClr val="accent1">
                    <a:lumMod val="50000"/>
                  </a:schemeClr>
                </a:solidFill>
                <a:ea typeface="Times New Roman" panose="02020603050405020304" pitchFamily="18" charset="0"/>
                <a:cs typeface="Times New Roman" panose="02020603050405020304" pitchFamily="18" charset="0"/>
              </a:rPr>
              <a:t>deacFC</a:t>
            </a:r>
            <a:r>
              <a:rPr lang="en-US" sz="675" b="1" dirty="0">
                <a:solidFill>
                  <a:schemeClr val="accent1">
                    <a:lumMod val="50000"/>
                  </a:schemeClr>
                </a:solidFill>
                <a:ea typeface="Times New Roman" panose="02020603050405020304" pitchFamily="18" charset="0"/>
                <a:cs typeface="Times New Roman" panose="02020603050405020304" pitchFamily="18" charset="0"/>
              </a:rPr>
              <a:t>  -</a:t>
            </a:r>
            <a:r>
              <a:rPr lang="en-US" sz="675" dirty="0">
                <a:solidFill>
                  <a:schemeClr val="accent1">
                    <a:lumMod val="50000"/>
                  </a:schemeClr>
                </a:solidFill>
                <a:ea typeface="Times New Roman" panose="02020603050405020304" pitchFamily="18" charset="0"/>
                <a:cs typeface="Times New Roman" panose="02020603050405020304" pitchFamily="18" charset="0"/>
              </a:rPr>
              <a:t> </a:t>
            </a:r>
            <a:r>
              <a:rPr lang="en-US" sz="675" b="1" u="sng" dirty="0">
                <a:solidFill>
                  <a:schemeClr val="accent1">
                    <a:lumMod val="50000"/>
                  </a:schemeClr>
                </a:solidFill>
                <a:ea typeface="Times New Roman" panose="02020603050405020304" pitchFamily="18" charset="0"/>
                <a:cs typeface="Times New Roman" panose="02020603050405020304" pitchFamily="18" charset="0"/>
              </a:rPr>
              <a:t>F</a:t>
            </a:r>
            <a:r>
              <a:rPr lang="en-US" altLang="en-US" sz="675" dirty="0">
                <a:solidFill>
                  <a:schemeClr val="accent1">
                    <a:lumMod val="50000"/>
                  </a:schemeClr>
                </a:solidFill>
                <a:ea typeface="Times New Roman" panose="02020603050405020304" pitchFamily="18" charset="0"/>
              </a:rPr>
              <a:t>ull </a:t>
            </a:r>
            <a:r>
              <a:rPr lang="en-US" altLang="en-US" sz="675" b="1" u="sng" dirty="0">
                <a:solidFill>
                  <a:schemeClr val="accent1">
                    <a:lumMod val="50000"/>
                  </a:schemeClr>
                </a:solidFill>
                <a:ea typeface="Times New Roman" panose="02020603050405020304" pitchFamily="18" charset="0"/>
              </a:rPr>
              <a:t>C</a:t>
            </a:r>
            <a:r>
              <a:rPr lang="en-US" altLang="en-US" sz="675" dirty="0">
                <a:solidFill>
                  <a:schemeClr val="accent1">
                    <a:lumMod val="50000"/>
                  </a:schemeClr>
                </a:solidFill>
                <a:ea typeface="Times New Roman" panose="02020603050405020304" pitchFamily="18" charset="0"/>
              </a:rPr>
              <a:t>ontinuous cylinder </a:t>
            </a:r>
            <a:r>
              <a:rPr lang="en-US" altLang="en-US" sz="675" b="1" u="sng" dirty="0">
                <a:solidFill>
                  <a:schemeClr val="accent1">
                    <a:lumMod val="50000"/>
                  </a:schemeClr>
                </a:solidFill>
                <a:ea typeface="Times New Roman" panose="02020603050405020304" pitchFamily="18" charset="0"/>
              </a:rPr>
              <a:t>deac</a:t>
            </a:r>
            <a:r>
              <a:rPr lang="en-US" altLang="en-US" sz="675" dirty="0">
                <a:solidFill>
                  <a:schemeClr val="accent1">
                    <a:lumMod val="50000"/>
                  </a:schemeClr>
                </a:solidFill>
                <a:ea typeface="Times New Roman" panose="02020603050405020304" pitchFamily="18" charset="0"/>
              </a:rPr>
              <a:t>tivation</a:t>
            </a:r>
            <a:endParaRPr lang="en-US" sz="675" dirty="0">
              <a:solidFill>
                <a:schemeClr val="accent1">
                  <a:lumMod val="50000"/>
                </a:schemeClr>
              </a:solidFill>
            </a:endParaRPr>
          </a:p>
        </p:txBody>
      </p:sp>
      <p:sp>
        <p:nvSpPr>
          <p:cNvPr id="12" name="TextBox 11">
            <a:extLst>
              <a:ext uri="{FF2B5EF4-FFF2-40B4-BE49-F238E27FC236}">
                <a16:creationId xmlns:a16="http://schemas.microsoft.com/office/drawing/2014/main" id="{99CE3201-4DFB-43A4-81BA-9D1737C19FC9}"/>
              </a:ext>
            </a:extLst>
          </p:cNvPr>
          <p:cNvSpPr txBox="1"/>
          <p:nvPr/>
        </p:nvSpPr>
        <p:spPr>
          <a:xfrm>
            <a:off x="3204001" y="4490881"/>
            <a:ext cx="2668340" cy="276999"/>
          </a:xfrm>
          <a:prstGeom prst="rect">
            <a:avLst/>
          </a:prstGeom>
          <a:noFill/>
        </p:spPr>
        <p:txBody>
          <a:bodyPr wrap="square" rtlCol="0">
            <a:spAutoFit/>
          </a:bodyPr>
          <a:lstStyle/>
          <a:p>
            <a:r>
              <a:rPr lang="en-US" sz="600" dirty="0"/>
              <a:t>Reference:  EPA Presentation at </a:t>
            </a:r>
            <a:r>
              <a:rPr lang="en-US" sz="600" kern="0" dirty="0"/>
              <a:t>SAE 2018 High Efficiency IC Engine Symposium, D. Barba, April 2018</a:t>
            </a:r>
          </a:p>
        </p:txBody>
      </p:sp>
    </p:spTree>
    <p:extLst>
      <p:ext uri="{BB962C8B-B14F-4D97-AF65-F5344CB8AC3E}">
        <p14:creationId xmlns:p14="http://schemas.microsoft.com/office/powerpoint/2010/main" val="3606697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C4D8-7F35-426E-A0A3-39C554852B2B}"/>
              </a:ext>
            </a:extLst>
          </p:cNvPr>
          <p:cNvSpPr>
            <a:spLocks noGrp="1"/>
          </p:cNvSpPr>
          <p:nvPr>
            <p:ph type="title"/>
          </p:nvPr>
        </p:nvSpPr>
        <p:spPr/>
        <p:txBody>
          <a:bodyPr/>
          <a:lstStyle/>
          <a:p>
            <a:r>
              <a:rPr lang="en-US" sz="2400" dirty="0">
                <a:effectLst>
                  <a:outerShdw blurRad="38100" dist="38100" dir="2700000" algn="tl">
                    <a:srgbClr val="000000">
                      <a:alpha val="43137"/>
                    </a:srgbClr>
                  </a:outerShdw>
                </a:effectLst>
              </a:rPr>
              <a:t>Emerging Trends in . . .</a:t>
            </a:r>
          </a:p>
        </p:txBody>
      </p:sp>
      <p:sp>
        <p:nvSpPr>
          <p:cNvPr id="3" name="Slide Number Placeholder 2">
            <a:extLst>
              <a:ext uri="{FF2B5EF4-FFF2-40B4-BE49-F238E27FC236}">
                <a16:creationId xmlns:a16="http://schemas.microsoft.com/office/drawing/2014/main" id="{7ACAA274-1F77-453D-AE19-E9AFEFC7AD18}"/>
              </a:ext>
            </a:extLst>
          </p:cNvPr>
          <p:cNvSpPr>
            <a:spLocks noGrp="1"/>
          </p:cNvSpPr>
          <p:nvPr>
            <p:ph type="sldNum" sz="quarter" idx="15"/>
          </p:nvPr>
        </p:nvSpPr>
        <p:spPr>
          <a:xfrm>
            <a:off x="6588410" y="4895056"/>
            <a:ext cx="2133600" cy="128588"/>
          </a:xfrm>
        </p:spPr>
        <p:txBody>
          <a:bodyPr/>
          <a:lstStyle/>
          <a:p>
            <a:pPr>
              <a:defRPr/>
            </a:pPr>
            <a:fld id="{18B73A64-FDB2-47E7-800A-3010EFD92008}" type="slidenum">
              <a:rPr lang="en-US" smtClean="0">
                <a:solidFill>
                  <a:prstClr val="black"/>
                </a:solidFill>
              </a:rPr>
              <a:pPr>
                <a:defRPr/>
              </a:pPr>
              <a:t>15</a:t>
            </a:fld>
            <a:endParaRPr lang="en-US">
              <a:solidFill>
                <a:prstClr val="black"/>
              </a:solidFill>
            </a:endParaRPr>
          </a:p>
        </p:txBody>
      </p:sp>
      <p:pic>
        <p:nvPicPr>
          <p:cNvPr id="5" name="Picture 4">
            <a:extLst>
              <a:ext uri="{FF2B5EF4-FFF2-40B4-BE49-F238E27FC236}">
                <a16:creationId xmlns:a16="http://schemas.microsoft.com/office/drawing/2014/main" id="{01BF580A-C24B-43F6-BA61-29596E3E4987}"/>
              </a:ext>
            </a:extLst>
          </p:cNvPr>
          <p:cNvPicPr>
            <a:picLocks noChangeAspect="1"/>
          </p:cNvPicPr>
          <p:nvPr/>
        </p:nvPicPr>
        <p:blipFill rotWithShape="1">
          <a:blip r:embed="rId2"/>
          <a:srcRect l="779" t="27369" r="489" b="18363"/>
          <a:stretch/>
        </p:blipFill>
        <p:spPr>
          <a:xfrm>
            <a:off x="457200" y="855049"/>
            <a:ext cx="2456795" cy="1285902"/>
          </a:xfrm>
          <a:prstGeom prst="rect">
            <a:avLst/>
          </a:prstGeom>
          <a:ln>
            <a:solidFill>
              <a:schemeClr val="bg1">
                <a:lumMod val="50000"/>
              </a:schemeClr>
            </a:solidFill>
          </a:ln>
          <a:effectLst>
            <a:outerShdw blurRad="292100" dist="63500" dir="2700000" algn="tl" rotWithShape="0">
              <a:srgbClr val="333333">
                <a:alpha val="65000"/>
              </a:srgbClr>
            </a:outerShdw>
          </a:effectLst>
        </p:spPr>
      </p:pic>
      <p:pic>
        <p:nvPicPr>
          <p:cNvPr id="7" name="Picture 38" descr="cid:image003.png@01D4190E.352C01A0">
            <a:extLst>
              <a:ext uri="{FF2B5EF4-FFF2-40B4-BE49-F238E27FC236}">
                <a16:creationId xmlns:a16="http://schemas.microsoft.com/office/drawing/2014/main" id="{DE9D4E1C-A7D6-44EC-A419-942092ABC9D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93694" y="3009342"/>
            <a:ext cx="2571902" cy="1654854"/>
          </a:xfrm>
          <a:prstGeom prst="rect">
            <a:avLst/>
          </a:prstGeom>
          <a:ln>
            <a:solidFill>
              <a:schemeClr val="bg1">
                <a:lumMod val="65000"/>
              </a:schemeClr>
            </a:solidFill>
          </a:ln>
          <a:effectLst>
            <a:outerShdw blurRad="292100" dist="635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BE0E36D-830B-49C6-9D3A-1D4B30EB185D}"/>
              </a:ext>
            </a:extLst>
          </p:cNvPr>
          <p:cNvSpPr/>
          <p:nvPr/>
        </p:nvSpPr>
        <p:spPr>
          <a:xfrm>
            <a:off x="7548966" y="3586978"/>
            <a:ext cx="1515646" cy="1077218"/>
          </a:xfrm>
          <a:prstGeom prst="rect">
            <a:avLst/>
          </a:prstGeom>
        </p:spPr>
        <p:txBody>
          <a:bodyPr wrap="square">
            <a:spAutoFit/>
          </a:bodyPr>
          <a:lstStyle/>
          <a:p>
            <a:r>
              <a:rPr lang="en-US" sz="800" dirty="0">
                <a:solidFill>
                  <a:srgbClr val="333333"/>
                </a:solidFill>
                <a:latin typeface="Calibri" panose="020F0502020204030204" pitchFamily="34" charset="0"/>
                <a:cs typeface="Calibri" panose="020F0502020204030204" pitchFamily="34" charset="0"/>
              </a:rPr>
              <a:t>Walker, Jonathan and Charlie Johnson. </a:t>
            </a:r>
            <a:r>
              <a:rPr lang="en-US" sz="800" i="1" dirty="0">
                <a:solidFill>
                  <a:srgbClr val="333333"/>
                </a:solidFill>
                <a:latin typeface="Calibri" panose="020F0502020204030204" pitchFamily="34" charset="0"/>
                <a:cs typeface="Calibri" panose="020F0502020204030204" pitchFamily="34" charset="0"/>
              </a:rPr>
              <a:t>Peak Car</a:t>
            </a:r>
          </a:p>
          <a:p>
            <a:r>
              <a:rPr lang="en-US" sz="800" i="1" dirty="0">
                <a:solidFill>
                  <a:srgbClr val="333333"/>
                </a:solidFill>
                <a:latin typeface="Calibri" panose="020F0502020204030204" pitchFamily="34" charset="0"/>
                <a:cs typeface="Calibri" panose="020F0502020204030204" pitchFamily="34" charset="0"/>
              </a:rPr>
              <a:t>Ownership: The Market Opportunity of Electric</a:t>
            </a:r>
          </a:p>
          <a:p>
            <a:r>
              <a:rPr lang="en-US" sz="800" i="1" dirty="0">
                <a:solidFill>
                  <a:srgbClr val="333333"/>
                </a:solidFill>
                <a:latin typeface="Calibri" panose="020F0502020204030204" pitchFamily="34" charset="0"/>
                <a:cs typeface="Calibri" panose="020F0502020204030204" pitchFamily="34" charset="0"/>
              </a:rPr>
              <a:t>Automated Mobility Services</a:t>
            </a:r>
            <a:r>
              <a:rPr lang="en-US" sz="800" dirty="0">
                <a:solidFill>
                  <a:srgbClr val="333333"/>
                </a:solidFill>
                <a:latin typeface="Calibri" panose="020F0502020204030204" pitchFamily="34" charset="0"/>
                <a:cs typeface="Calibri" panose="020F0502020204030204" pitchFamily="34" charset="0"/>
              </a:rPr>
              <a:t>.</a:t>
            </a:r>
          </a:p>
          <a:p>
            <a:r>
              <a:rPr lang="en-US" sz="800" dirty="0">
                <a:solidFill>
                  <a:srgbClr val="333333"/>
                </a:solidFill>
                <a:latin typeface="Calibri" panose="020F0502020204030204" pitchFamily="34" charset="0"/>
                <a:cs typeface="Calibri" panose="020F0502020204030204" pitchFamily="34" charset="0"/>
              </a:rPr>
              <a:t>Rocky Mountain Institute, 2016.</a:t>
            </a:r>
          </a:p>
          <a:p>
            <a:r>
              <a:rPr lang="en-US" sz="800" dirty="0">
                <a:solidFill>
                  <a:srgbClr val="082B8D"/>
                </a:solidFill>
                <a:latin typeface="Calibri" panose="020F0502020204030204" pitchFamily="34" charset="0"/>
                <a:cs typeface="Calibri" panose="020F0502020204030204" pitchFamily="34" charset="0"/>
              </a:rPr>
              <a:t>http://www.rmi.org/peak_car_ownership</a:t>
            </a:r>
            <a:endParaRPr lang="en-US" sz="800"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271A99FB-6AAD-4844-AD13-0D185C607E6D}"/>
              </a:ext>
            </a:extLst>
          </p:cNvPr>
          <p:cNvGrpSpPr/>
          <p:nvPr/>
        </p:nvGrpSpPr>
        <p:grpSpPr>
          <a:xfrm>
            <a:off x="386819" y="2523722"/>
            <a:ext cx="2081063" cy="1977877"/>
            <a:chOff x="628030" y="2660099"/>
            <a:chExt cx="2081063" cy="1977877"/>
          </a:xfrm>
        </p:grpSpPr>
        <p:sp>
          <p:nvSpPr>
            <p:cNvPr id="8" name="Rectangle 7">
              <a:extLst>
                <a:ext uri="{FF2B5EF4-FFF2-40B4-BE49-F238E27FC236}">
                  <a16:creationId xmlns:a16="http://schemas.microsoft.com/office/drawing/2014/main" id="{137BF08B-BD64-40F8-89C4-26DEA4E4DB71}"/>
                </a:ext>
              </a:extLst>
            </p:cNvPr>
            <p:cNvSpPr/>
            <p:nvPr/>
          </p:nvSpPr>
          <p:spPr>
            <a:xfrm>
              <a:off x="689474" y="2660099"/>
              <a:ext cx="2019619" cy="1977877"/>
            </a:xfrm>
            <a:prstGeom prst="rect">
              <a:avLst/>
            </a:prstGeom>
            <a:solidFill>
              <a:schemeClr val="bg1"/>
            </a:solidFill>
            <a:ln w="9525">
              <a:solidFill>
                <a:schemeClr val="bg1">
                  <a:lumMod val="65000"/>
                </a:schemeClr>
              </a:solidFill>
            </a:ln>
            <a:effectLst>
              <a:outerShdw blurRad="292100" dist="635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5" descr="image007">
              <a:extLst>
                <a:ext uri="{FF2B5EF4-FFF2-40B4-BE49-F238E27FC236}">
                  <a16:creationId xmlns:a16="http://schemas.microsoft.com/office/drawing/2014/main" id="{BA632A68-C7F1-43D8-9220-212B5CE852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030" y="2700154"/>
              <a:ext cx="2017388" cy="189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a:extLst>
              <a:ext uri="{FF2B5EF4-FFF2-40B4-BE49-F238E27FC236}">
                <a16:creationId xmlns:a16="http://schemas.microsoft.com/office/drawing/2014/main" id="{7A56CB66-9C93-4603-ADBF-B147743FBCE5}"/>
              </a:ext>
            </a:extLst>
          </p:cNvPr>
          <p:cNvSpPr/>
          <p:nvPr/>
        </p:nvSpPr>
        <p:spPr>
          <a:xfrm>
            <a:off x="2635317" y="3307777"/>
            <a:ext cx="1751252" cy="1200329"/>
          </a:xfrm>
          <a:prstGeom prst="rect">
            <a:avLst/>
          </a:prstGeom>
        </p:spPr>
        <p:txBody>
          <a:bodyPr wrap="square">
            <a:spAutoFit/>
          </a:bodyPr>
          <a:lstStyle/>
          <a:p>
            <a:r>
              <a:rPr lang="en-US" sz="800" dirty="0" err="1">
                <a:solidFill>
                  <a:srgbClr val="404040"/>
                </a:solidFill>
                <a:latin typeface="Calibri" panose="020F0502020204030204" pitchFamily="34" charset="0"/>
                <a:cs typeface="Calibri" panose="020F0502020204030204" pitchFamily="34" charset="0"/>
              </a:rPr>
              <a:t>Clewlow</a:t>
            </a:r>
            <a:r>
              <a:rPr lang="en-US" sz="800" dirty="0">
                <a:solidFill>
                  <a:srgbClr val="404040"/>
                </a:solidFill>
                <a:latin typeface="Calibri" panose="020F0502020204030204" pitchFamily="34" charset="0"/>
                <a:cs typeface="Calibri" panose="020F0502020204030204" pitchFamily="34" charset="0"/>
              </a:rPr>
              <a:t>, Regina R. and </a:t>
            </a:r>
            <a:r>
              <a:rPr lang="en-US" sz="800" dirty="0" err="1">
                <a:solidFill>
                  <a:srgbClr val="404040"/>
                </a:solidFill>
                <a:latin typeface="Calibri" panose="020F0502020204030204" pitchFamily="34" charset="0"/>
                <a:cs typeface="Calibri" panose="020F0502020204030204" pitchFamily="34" charset="0"/>
              </a:rPr>
              <a:t>Gouri</a:t>
            </a:r>
            <a:r>
              <a:rPr lang="en-US" sz="800" dirty="0">
                <a:solidFill>
                  <a:srgbClr val="404040"/>
                </a:solidFill>
                <a:latin typeface="Calibri" panose="020F0502020204030204" pitchFamily="34" charset="0"/>
                <a:cs typeface="Calibri" panose="020F0502020204030204" pitchFamily="34" charset="0"/>
              </a:rPr>
              <a:t> S. Mishra (2017) </a:t>
            </a:r>
            <a:r>
              <a:rPr lang="en-US" sz="800" i="1" dirty="0">
                <a:solidFill>
                  <a:srgbClr val="404040"/>
                </a:solidFill>
                <a:latin typeface="Calibri" panose="020F0502020204030204" pitchFamily="34" charset="0"/>
                <a:cs typeface="Calibri" panose="020F0502020204030204" pitchFamily="34" charset="0"/>
              </a:rPr>
              <a:t>Disruptive Transportation: The Adoption, Utilization, and Impacts of</a:t>
            </a:r>
          </a:p>
          <a:p>
            <a:r>
              <a:rPr lang="en-US" sz="800" i="1" dirty="0">
                <a:solidFill>
                  <a:srgbClr val="404040"/>
                </a:solidFill>
                <a:latin typeface="Calibri" panose="020F0502020204030204" pitchFamily="34" charset="0"/>
                <a:cs typeface="Calibri" panose="020F0502020204030204" pitchFamily="34" charset="0"/>
              </a:rPr>
              <a:t>Ride-Hailing in the United States</a:t>
            </a:r>
            <a:r>
              <a:rPr lang="en-US" sz="800" dirty="0">
                <a:solidFill>
                  <a:srgbClr val="404040"/>
                </a:solidFill>
                <a:latin typeface="Calibri" panose="020F0502020204030204" pitchFamily="34" charset="0"/>
                <a:cs typeface="Calibri" panose="020F0502020204030204" pitchFamily="34" charset="0"/>
              </a:rPr>
              <a:t>. Institute of Transportation Studies, University of California, Davis, Research</a:t>
            </a:r>
          </a:p>
          <a:p>
            <a:r>
              <a:rPr lang="en-US" sz="800" dirty="0">
                <a:solidFill>
                  <a:srgbClr val="404040"/>
                </a:solidFill>
                <a:latin typeface="Calibri" panose="020F0502020204030204" pitchFamily="34" charset="0"/>
                <a:cs typeface="Calibri" panose="020F0502020204030204" pitchFamily="34" charset="0"/>
              </a:rPr>
              <a:t>Report UCD-ITS-RR-17-07</a:t>
            </a:r>
            <a:endParaRPr lang="en-US" sz="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1F070F4-9707-4ECE-94EF-1F647170FBEA}"/>
              </a:ext>
            </a:extLst>
          </p:cNvPr>
          <p:cNvSpPr txBox="1"/>
          <p:nvPr/>
        </p:nvSpPr>
        <p:spPr>
          <a:xfrm>
            <a:off x="3052729" y="855049"/>
            <a:ext cx="690061" cy="400110"/>
          </a:xfrm>
          <a:prstGeom prst="rect">
            <a:avLst/>
          </a:prstGeom>
          <a:noFill/>
        </p:spPr>
        <p:txBody>
          <a:bodyPr wrap="none" rtlCol="0">
            <a:spAutoFit/>
          </a:bodyPr>
          <a:lstStyle/>
          <a:p>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PEVs</a:t>
            </a:r>
          </a:p>
        </p:txBody>
      </p:sp>
      <p:sp>
        <p:nvSpPr>
          <p:cNvPr id="14" name="TextBox 13">
            <a:extLst>
              <a:ext uri="{FF2B5EF4-FFF2-40B4-BE49-F238E27FC236}">
                <a16:creationId xmlns:a16="http://schemas.microsoft.com/office/drawing/2014/main" id="{F499468F-7F3F-4834-B5E0-3673E2311D2A}"/>
              </a:ext>
            </a:extLst>
          </p:cNvPr>
          <p:cNvSpPr txBox="1"/>
          <p:nvPr/>
        </p:nvSpPr>
        <p:spPr>
          <a:xfrm>
            <a:off x="7548965" y="846159"/>
            <a:ext cx="1209171" cy="707886"/>
          </a:xfrm>
          <a:prstGeom prst="rect">
            <a:avLst/>
          </a:prstGeom>
          <a:noFill/>
        </p:spPr>
        <p:txBody>
          <a:bodyPr wrap="square" rtlCol="0">
            <a:spAutoFit/>
          </a:bodyPr>
          <a:lstStyle>
            <a:defPPr>
              <a:defRPr lang="en-US"/>
            </a:defPPr>
            <a:lvl1pPr>
              <a:defRPr sz="2000" b="1">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dirty="0"/>
              <a:t>Energy Storage</a:t>
            </a:r>
          </a:p>
        </p:txBody>
      </p:sp>
      <p:sp>
        <p:nvSpPr>
          <p:cNvPr id="15" name="TextBox 14">
            <a:extLst>
              <a:ext uri="{FF2B5EF4-FFF2-40B4-BE49-F238E27FC236}">
                <a16:creationId xmlns:a16="http://schemas.microsoft.com/office/drawing/2014/main" id="{BF6523DB-2BD9-4EC8-A983-70C236A53D17}"/>
              </a:ext>
            </a:extLst>
          </p:cNvPr>
          <p:cNvSpPr txBox="1"/>
          <p:nvPr/>
        </p:nvSpPr>
        <p:spPr>
          <a:xfrm>
            <a:off x="2583429" y="2531175"/>
            <a:ext cx="1396015" cy="707886"/>
          </a:xfrm>
          <a:prstGeom prst="rect">
            <a:avLst/>
          </a:prstGeom>
          <a:noFill/>
        </p:spPr>
        <p:txBody>
          <a:bodyPr wrap="square" rtlCol="0">
            <a:spAutoFit/>
          </a:bodyPr>
          <a:lstStyle>
            <a:defPPr>
              <a:defRPr lang="en-US"/>
            </a:defPPr>
            <a:lvl1pPr>
              <a:defRPr sz="2000" b="1">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dirty="0"/>
              <a:t>Shared Mobility</a:t>
            </a:r>
          </a:p>
        </p:txBody>
      </p:sp>
      <p:sp>
        <p:nvSpPr>
          <p:cNvPr id="16" name="TextBox 15">
            <a:extLst>
              <a:ext uri="{FF2B5EF4-FFF2-40B4-BE49-F238E27FC236}">
                <a16:creationId xmlns:a16="http://schemas.microsoft.com/office/drawing/2014/main" id="{B8F2185C-C998-48F7-9703-46782C230E5A}"/>
              </a:ext>
            </a:extLst>
          </p:cNvPr>
          <p:cNvSpPr txBox="1"/>
          <p:nvPr/>
        </p:nvSpPr>
        <p:spPr>
          <a:xfrm>
            <a:off x="7548965" y="3009342"/>
            <a:ext cx="1460593" cy="400110"/>
          </a:xfrm>
          <a:prstGeom prst="rect">
            <a:avLst/>
          </a:prstGeom>
          <a:noFill/>
        </p:spPr>
        <p:txBody>
          <a:bodyPr wrap="none" rtlCol="0">
            <a:spAutoFit/>
          </a:bodyPr>
          <a:lstStyle/>
          <a:p>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Automation</a:t>
            </a:r>
          </a:p>
        </p:txBody>
      </p:sp>
      <p:pic>
        <p:nvPicPr>
          <p:cNvPr id="20" name="Picture 19">
            <a:extLst>
              <a:ext uri="{FF2B5EF4-FFF2-40B4-BE49-F238E27FC236}">
                <a16:creationId xmlns:a16="http://schemas.microsoft.com/office/drawing/2014/main" id="{0D796E94-492E-46FD-A0F4-60FB4E51A55E}"/>
              </a:ext>
            </a:extLst>
          </p:cNvPr>
          <p:cNvPicPr>
            <a:picLocks noChangeAspect="1"/>
          </p:cNvPicPr>
          <p:nvPr/>
        </p:nvPicPr>
        <p:blipFill>
          <a:blip r:embed="rId6"/>
          <a:stretch>
            <a:fillRect/>
          </a:stretch>
        </p:blipFill>
        <p:spPr>
          <a:xfrm>
            <a:off x="4744578" y="855049"/>
            <a:ext cx="2670133" cy="1849588"/>
          </a:xfrm>
          <a:prstGeom prst="rect">
            <a:avLst/>
          </a:prstGeom>
          <a:solidFill>
            <a:schemeClr val="accent2"/>
          </a:solidFill>
          <a:ln>
            <a:solidFill>
              <a:schemeClr val="bg1">
                <a:lumMod val="65000"/>
              </a:schemeClr>
            </a:solidFill>
          </a:ln>
          <a:effectLst>
            <a:outerShdw blurRad="292100" dist="63500" dir="2700000" algn="tl" rotWithShape="0">
              <a:srgbClr val="333333">
                <a:alpha val="65000"/>
              </a:srgbClr>
            </a:outerShdw>
          </a:effectLst>
        </p:spPr>
      </p:pic>
      <p:sp>
        <p:nvSpPr>
          <p:cNvPr id="22" name="Rectangle 21">
            <a:extLst>
              <a:ext uri="{FF2B5EF4-FFF2-40B4-BE49-F238E27FC236}">
                <a16:creationId xmlns:a16="http://schemas.microsoft.com/office/drawing/2014/main" id="{5A2A0F99-DA89-47D8-8E03-AF5AC91ADD5C}"/>
              </a:ext>
            </a:extLst>
          </p:cNvPr>
          <p:cNvSpPr/>
          <p:nvPr/>
        </p:nvSpPr>
        <p:spPr>
          <a:xfrm>
            <a:off x="7548965" y="1996751"/>
            <a:ext cx="1409451" cy="707886"/>
          </a:xfrm>
          <a:prstGeom prst="rect">
            <a:avLst/>
          </a:prstGeom>
        </p:spPr>
        <p:txBody>
          <a:bodyPr wrap="square">
            <a:spAutoFit/>
          </a:bodyPr>
          <a:lstStyle/>
          <a:p>
            <a:r>
              <a:rPr lang="en-US" sz="800" dirty="0">
                <a:solidFill>
                  <a:srgbClr val="404040"/>
                </a:solidFill>
                <a:latin typeface="Calibri" panose="020F0502020204030204" pitchFamily="34" charset="0"/>
                <a:cs typeface="Calibri" panose="020F0502020204030204" pitchFamily="34" charset="0"/>
              </a:rPr>
              <a:t>Batteries and Electrification R&amp;D Overview, US DOE Office of Energy Efficiency and Renewable Energy, Steven Boyd, June 18, 2018</a:t>
            </a:r>
            <a:endParaRPr lang="en-US" sz="8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E3F0EA44-12AA-4313-8A70-658257FFB23B}"/>
              </a:ext>
            </a:extLst>
          </p:cNvPr>
          <p:cNvSpPr txBox="1"/>
          <p:nvPr/>
        </p:nvSpPr>
        <p:spPr>
          <a:xfrm>
            <a:off x="3036157" y="1820979"/>
            <a:ext cx="1269143" cy="33855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Argonne National Laboratory</a:t>
            </a:r>
          </a:p>
        </p:txBody>
      </p:sp>
    </p:spTree>
    <p:extLst>
      <p:ext uri="{BB962C8B-B14F-4D97-AF65-F5344CB8AC3E}">
        <p14:creationId xmlns:p14="http://schemas.microsoft.com/office/powerpoint/2010/main" val="3160779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0184-EAEE-492D-B9BA-E6F4E0C370B6}"/>
              </a:ext>
            </a:extLst>
          </p:cNvPr>
          <p:cNvSpPr>
            <a:spLocks noGrp="1"/>
          </p:cNvSpPr>
          <p:nvPr>
            <p:ph type="title"/>
          </p:nvPr>
        </p:nvSpPr>
        <p:spPr>
          <a:xfrm>
            <a:off x="152400" y="159620"/>
            <a:ext cx="7833732" cy="502920"/>
          </a:xfrm>
        </p:spPr>
        <p:txBody>
          <a:bodyPr/>
          <a:lstStyle/>
          <a:p>
            <a:r>
              <a:rPr lang="en-US" sz="2400" dirty="0">
                <a:effectLst>
                  <a:outerShdw blurRad="38100" dist="38100" dir="2700000" algn="tl">
                    <a:srgbClr val="000000">
                      <a:alpha val="43137"/>
                    </a:srgbClr>
                  </a:outerShdw>
                </a:effectLst>
              </a:rPr>
              <a:t>Emerging Trends Will Impact Energy Use and the Environment</a:t>
            </a:r>
          </a:p>
        </p:txBody>
      </p:sp>
      <p:sp>
        <p:nvSpPr>
          <p:cNvPr id="4" name="Slide Number Placeholder 3">
            <a:extLst>
              <a:ext uri="{FF2B5EF4-FFF2-40B4-BE49-F238E27FC236}">
                <a16:creationId xmlns:a16="http://schemas.microsoft.com/office/drawing/2014/main" id="{5D11580A-F452-4218-9DDF-F691A8C0B156}"/>
              </a:ext>
            </a:extLst>
          </p:cNvPr>
          <p:cNvSpPr>
            <a:spLocks noGrp="1"/>
          </p:cNvSpPr>
          <p:nvPr>
            <p:ph type="sldNum" sz="quarter" idx="15"/>
          </p:nvPr>
        </p:nvSpPr>
        <p:spPr>
          <a:xfrm>
            <a:off x="6588410" y="4895056"/>
            <a:ext cx="2133600" cy="128588"/>
          </a:xfrm>
        </p:spPr>
        <p:txBody>
          <a:bodyPr/>
          <a:lstStyle/>
          <a:p>
            <a:pPr>
              <a:defRPr/>
            </a:pPr>
            <a:fld id="{B1125E26-2685-4EB9-BF3C-67019F20DFA1}" type="slidenum">
              <a:rPr lang="en-US" altLang="en-US" smtClean="0"/>
              <a:pPr>
                <a:defRPr/>
              </a:pPr>
              <a:t>16</a:t>
            </a:fld>
            <a:endParaRPr lang="en-US" altLang="en-US"/>
          </a:p>
        </p:txBody>
      </p:sp>
      <p:grpSp>
        <p:nvGrpSpPr>
          <p:cNvPr id="5" name="Group 4">
            <a:extLst>
              <a:ext uri="{FF2B5EF4-FFF2-40B4-BE49-F238E27FC236}">
                <a16:creationId xmlns:a16="http://schemas.microsoft.com/office/drawing/2014/main" id="{2895BDA6-6428-4BFA-AEF6-F33A7C1A1DE4}"/>
              </a:ext>
            </a:extLst>
          </p:cNvPr>
          <p:cNvGrpSpPr/>
          <p:nvPr/>
        </p:nvGrpSpPr>
        <p:grpSpPr>
          <a:xfrm>
            <a:off x="-76200" y="911201"/>
            <a:ext cx="5201731" cy="3489349"/>
            <a:chOff x="1405225" y="731935"/>
            <a:chExt cx="8640899" cy="4879867"/>
          </a:xfrm>
        </p:grpSpPr>
        <p:graphicFrame>
          <p:nvGraphicFramePr>
            <p:cNvPr id="6" name="Content Placeholder 5">
              <a:extLst>
                <a:ext uri="{FF2B5EF4-FFF2-40B4-BE49-F238E27FC236}">
                  <a16:creationId xmlns:a16="http://schemas.microsoft.com/office/drawing/2014/main" id="{426E5ABF-848E-4907-90AA-2277059DCD26}"/>
                </a:ext>
              </a:extLst>
            </p:cNvPr>
            <p:cNvGraphicFramePr>
              <a:graphicFrameLocks/>
            </p:cNvGraphicFramePr>
            <p:nvPr>
              <p:extLst>
                <p:ext uri="{D42A27DB-BD31-4B8C-83A1-F6EECF244321}">
                  <p14:modId xmlns:p14="http://schemas.microsoft.com/office/powerpoint/2010/main" val="2213445958"/>
                </p:ext>
              </p:extLst>
            </p:nvPr>
          </p:nvGraphicFramePr>
          <p:xfrm>
            <a:off x="1405225" y="731935"/>
            <a:ext cx="8640899" cy="4879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A005026-06E2-4D87-91EB-A8A64C21EDA1}"/>
                </a:ext>
              </a:extLst>
            </p:cNvPr>
            <p:cNvSpPr txBox="1"/>
            <p:nvPr/>
          </p:nvSpPr>
          <p:spPr>
            <a:xfrm>
              <a:off x="7283792" y="2311373"/>
              <a:ext cx="1379105" cy="629630"/>
            </a:xfrm>
            <a:prstGeom prst="rect">
              <a:avLst/>
            </a:prstGeom>
            <a:noFill/>
          </p:spPr>
          <p:txBody>
            <a:bodyPr wrap="square" rtlCol="0">
              <a:spAutoFit/>
            </a:bodyPr>
            <a:lstStyle/>
            <a:p>
              <a:pPr algn="ctr"/>
              <a:r>
                <a:rPr lang="en-US" sz="1200" b="1" dirty="0">
                  <a:solidFill>
                    <a:schemeClr val="bg1"/>
                  </a:solidFill>
                </a:rPr>
                <a:t>System Effects</a:t>
              </a:r>
            </a:p>
          </p:txBody>
        </p:sp>
        <p:sp>
          <p:nvSpPr>
            <p:cNvPr id="8" name="TextBox 7">
              <a:extLst>
                <a:ext uri="{FF2B5EF4-FFF2-40B4-BE49-F238E27FC236}">
                  <a16:creationId xmlns:a16="http://schemas.microsoft.com/office/drawing/2014/main" id="{73768257-E5A3-4713-8013-33FA76DC4C44}"/>
                </a:ext>
              </a:extLst>
            </p:cNvPr>
            <p:cNvSpPr txBox="1"/>
            <p:nvPr/>
          </p:nvSpPr>
          <p:spPr>
            <a:xfrm>
              <a:off x="2628323" y="2419483"/>
              <a:ext cx="1833384" cy="545679"/>
            </a:xfrm>
            <a:prstGeom prst="rect">
              <a:avLst/>
            </a:prstGeom>
            <a:noFill/>
          </p:spPr>
          <p:txBody>
            <a:bodyPr wrap="square" rtlCol="0">
              <a:spAutoFit/>
            </a:bodyPr>
            <a:lstStyle/>
            <a:p>
              <a:pPr lvl="0" algn="ctr"/>
              <a:r>
                <a:rPr lang="en-US" sz="1000" b="1" dirty="0">
                  <a:solidFill>
                    <a:schemeClr val="bg1"/>
                  </a:solidFill>
                </a:rPr>
                <a:t>Fuels and </a:t>
              </a:r>
            </a:p>
            <a:p>
              <a:pPr lvl="0" algn="ctr"/>
              <a:r>
                <a:rPr lang="en-US" sz="1000" b="1" dirty="0">
                  <a:solidFill>
                    <a:schemeClr val="bg1"/>
                  </a:solidFill>
                </a:rPr>
                <a:t>Electrification</a:t>
              </a:r>
            </a:p>
          </p:txBody>
        </p:sp>
        <p:sp>
          <p:nvSpPr>
            <p:cNvPr id="9" name="TextBox 8">
              <a:extLst>
                <a:ext uri="{FF2B5EF4-FFF2-40B4-BE49-F238E27FC236}">
                  <a16:creationId xmlns:a16="http://schemas.microsoft.com/office/drawing/2014/main" id="{776DA587-43EB-41EA-AC1C-A1167E563E58}"/>
                </a:ext>
              </a:extLst>
            </p:cNvPr>
            <p:cNvSpPr txBox="1"/>
            <p:nvPr/>
          </p:nvSpPr>
          <p:spPr>
            <a:xfrm>
              <a:off x="3526036" y="4652708"/>
              <a:ext cx="1794430" cy="602597"/>
            </a:xfrm>
            <a:prstGeom prst="rect">
              <a:avLst/>
            </a:prstGeom>
            <a:noFill/>
          </p:spPr>
          <p:txBody>
            <a:bodyPr wrap="square" rtlCol="0">
              <a:spAutoFit/>
            </a:bodyPr>
            <a:lstStyle/>
            <a:p>
              <a:pPr algn="ctr"/>
              <a:r>
                <a:rPr lang="en-US" sz="1100" b="1" dirty="0">
                  <a:solidFill>
                    <a:schemeClr val="bg1"/>
                  </a:solidFill>
                </a:rPr>
                <a:t>Built </a:t>
              </a:r>
            </a:p>
            <a:p>
              <a:pPr algn="ctr"/>
              <a:r>
                <a:rPr lang="en-US" sz="1100" b="1" dirty="0">
                  <a:solidFill>
                    <a:schemeClr val="bg1"/>
                  </a:solidFill>
                </a:rPr>
                <a:t>Environment</a:t>
              </a:r>
            </a:p>
          </p:txBody>
        </p:sp>
        <p:sp>
          <p:nvSpPr>
            <p:cNvPr id="10" name="TextBox 9">
              <a:extLst>
                <a:ext uri="{FF2B5EF4-FFF2-40B4-BE49-F238E27FC236}">
                  <a16:creationId xmlns:a16="http://schemas.microsoft.com/office/drawing/2014/main" id="{49AC1F09-9427-4D25-9B54-36887AC0FAD1}"/>
                </a:ext>
              </a:extLst>
            </p:cNvPr>
            <p:cNvSpPr txBox="1"/>
            <p:nvPr/>
          </p:nvSpPr>
          <p:spPr>
            <a:xfrm>
              <a:off x="4755856" y="2889243"/>
              <a:ext cx="1939637" cy="881482"/>
            </a:xfrm>
            <a:prstGeom prst="rect">
              <a:avLst/>
            </a:prstGeom>
            <a:noFill/>
          </p:spPr>
          <p:txBody>
            <a:bodyPr wrap="square" rtlCol="0">
              <a:spAutoFit/>
            </a:bodyPr>
            <a:lstStyle/>
            <a:p>
              <a:pPr algn="ctr"/>
              <a:r>
                <a:rPr lang="en-US" sz="1200" b="1" dirty="0">
                  <a:solidFill>
                    <a:schemeClr val="bg1"/>
                  </a:solidFill>
                </a:rPr>
                <a:t>CAVs </a:t>
              </a:r>
            </a:p>
            <a:p>
              <a:pPr algn="ctr"/>
              <a:r>
                <a:rPr lang="en-US" sz="1200" b="1" dirty="0">
                  <a:solidFill>
                    <a:schemeClr val="bg1"/>
                  </a:solidFill>
                </a:rPr>
                <a:t>and the </a:t>
              </a:r>
            </a:p>
            <a:p>
              <a:pPr algn="ctr"/>
              <a:r>
                <a:rPr lang="en-US" sz="1200" b="1" dirty="0">
                  <a:solidFill>
                    <a:schemeClr val="bg1"/>
                  </a:solidFill>
                </a:rPr>
                <a:t>Environment</a:t>
              </a:r>
            </a:p>
          </p:txBody>
        </p:sp>
      </p:grpSp>
      <p:sp>
        <p:nvSpPr>
          <p:cNvPr id="11" name="TextBox 10">
            <a:extLst>
              <a:ext uri="{FF2B5EF4-FFF2-40B4-BE49-F238E27FC236}">
                <a16:creationId xmlns:a16="http://schemas.microsoft.com/office/drawing/2014/main" id="{FEAC2C5B-0FE7-4CCC-8700-BE02FDB6AD9A}"/>
              </a:ext>
            </a:extLst>
          </p:cNvPr>
          <p:cNvSpPr txBox="1"/>
          <p:nvPr/>
        </p:nvSpPr>
        <p:spPr>
          <a:xfrm>
            <a:off x="5106038" y="967126"/>
            <a:ext cx="3702843" cy="2691699"/>
          </a:xfrm>
          <a:prstGeom prst="rect">
            <a:avLst/>
          </a:prstGeom>
          <a:noFill/>
        </p:spPr>
        <p:txBody>
          <a:bodyPr wrap="square" rtlCol="0">
            <a:spAutoFit/>
          </a:bodyPr>
          <a:lstStyle/>
          <a:p>
            <a:pPr marL="285750" indent="-285750">
              <a:lnSpc>
                <a:spcPts val="2000"/>
              </a:lnSpc>
              <a:spcAft>
                <a:spcPts val="600"/>
              </a:spcAft>
              <a:buFont typeface="Arial" panose="020B0604020202020204" pitchFamily="34" charset="0"/>
              <a:buChar char="•"/>
            </a:pPr>
            <a:r>
              <a:rPr lang="en-US" sz="1400" dirty="0">
                <a:latin typeface="Calibri" panose="020F0502020204030204" pitchFamily="34" charset="0"/>
                <a:cs typeface="Calibri" panose="020F0502020204030204" pitchFamily="34" charset="0"/>
              </a:rPr>
              <a:t>Vehicle optimization, drive smoothing, and decision-making protocols</a:t>
            </a:r>
          </a:p>
          <a:p>
            <a:pPr marL="285750" indent="-285750">
              <a:lnSpc>
                <a:spcPts val="2000"/>
              </a:lnSpc>
              <a:spcAft>
                <a:spcPts val="600"/>
              </a:spcAft>
              <a:buFont typeface="Arial" panose="020B0604020202020204" pitchFamily="34" charset="0"/>
              <a:buChar char="•"/>
            </a:pPr>
            <a:r>
              <a:rPr lang="en-US" sz="1400" dirty="0">
                <a:latin typeface="Calibri" panose="020F0502020204030204" pitchFamily="34" charset="0"/>
                <a:cs typeface="Calibri" panose="020F0502020204030204" pitchFamily="34" charset="0"/>
              </a:rPr>
              <a:t>System-wide factors such as connectivity, routing, and travel demand</a:t>
            </a:r>
          </a:p>
          <a:p>
            <a:pPr marL="285750" indent="-285750">
              <a:lnSpc>
                <a:spcPts val="2000"/>
              </a:lnSpc>
              <a:spcAft>
                <a:spcPts val="600"/>
              </a:spcAft>
              <a:buFont typeface="Arial" panose="020B0604020202020204" pitchFamily="34" charset="0"/>
              <a:buChar char="•"/>
            </a:pPr>
            <a:r>
              <a:rPr lang="en-US" sz="1400" dirty="0">
                <a:latin typeface="Calibri" panose="020F0502020204030204" pitchFamily="34" charset="0"/>
                <a:cs typeface="Calibri" panose="020F0502020204030204" pitchFamily="34" charset="0"/>
              </a:rPr>
              <a:t>Shared mobility’s influence on right-sizing, mode-shifting, peak travel</a:t>
            </a:r>
          </a:p>
          <a:p>
            <a:pPr marL="285750" indent="-285750">
              <a:lnSpc>
                <a:spcPts val="2000"/>
              </a:lnSpc>
              <a:spcAft>
                <a:spcPts val="600"/>
              </a:spcAft>
              <a:buFont typeface="Arial" panose="020B0604020202020204" pitchFamily="34" charset="0"/>
              <a:buChar char="•"/>
            </a:pPr>
            <a:r>
              <a:rPr lang="en-US" sz="1400" dirty="0">
                <a:latin typeface="Calibri" panose="020F0502020204030204" pitchFamily="34" charset="0"/>
                <a:cs typeface="Calibri" panose="020F0502020204030204" pitchFamily="34" charset="0"/>
              </a:rPr>
              <a:t>The built environment’s influence on a transforming transportation system</a:t>
            </a:r>
          </a:p>
          <a:p>
            <a:pPr marL="285750" indent="-285750">
              <a:lnSpc>
                <a:spcPts val="2000"/>
              </a:lnSpc>
              <a:spcAft>
                <a:spcPts val="600"/>
              </a:spcAft>
              <a:buFont typeface="Arial" panose="020B0604020202020204" pitchFamily="34" charset="0"/>
              <a:buChar char="•"/>
            </a:pPr>
            <a:r>
              <a:rPr lang="en-US" sz="1400" dirty="0">
                <a:latin typeface="Calibri" panose="020F0502020204030204" pitchFamily="34" charset="0"/>
                <a:cs typeface="Calibri" panose="020F0502020204030204" pitchFamily="34" charset="0"/>
              </a:rPr>
              <a:t>Fuel choices and refueling infrastructure</a:t>
            </a:r>
          </a:p>
        </p:txBody>
      </p:sp>
      <p:sp>
        <p:nvSpPr>
          <p:cNvPr id="12" name="TextBox 11">
            <a:extLst>
              <a:ext uri="{FF2B5EF4-FFF2-40B4-BE49-F238E27FC236}">
                <a16:creationId xmlns:a16="http://schemas.microsoft.com/office/drawing/2014/main" id="{727752EC-EDD8-4E4C-B05B-CB59AF8D4E88}"/>
              </a:ext>
            </a:extLst>
          </p:cNvPr>
          <p:cNvSpPr txBox="1"/>
          <p:nvPr/>
        </p:nvSpPr>
        <p:spPr>
          <a:xfrm>
            <a:off x="382267" y="4508204"/>
            <a:ext cx="4816760" cy="338554"/>
          </a:xfrm>
          <a:prstGeom prst="rect">
            <a:avLst/>
          </a:prstGeom>
          <a:noFill/>
        </p:spPr>
        <p:txBody>
          <a:bodyPr wrap="square" rtlCol="0">
            <a:spAutoFit/>
          </a:bodyPr>
          <a:lstStyle/>
          <a:p>
            <a:r>
              <a:rPr lang="en-US" sz="800" i="1" dirty="0">
                <a:latin typeface="Calibri" panose="020F0502020204030204" pitchFamily="34" charset="0"/>
                <a:cs typeface="Calibri" panose="020F0502020204030204" pitchFamily="34" charset="0"/>
              </a:rPr>
              <a:t>Source: </a:t>
            </a:r>
            <a:r>
              <a:rPr lang="en-US" sz="800" dirty="0">
                <a:latin typeface="Calibri" panose="020F0502020204030204" pitchFamily="34" charset="0"/>
                <a:cs typeface="Calibri" panose="020F0502020204030204" pitchFamily="34" charset="0"/>
              </a:rPr>
              <a:t>Simon K.; Alson, J; Snapp, L; Hula, A. “Can Transportation Emission Reductions be Achieved Autonomously?” </a:t>
            </a:r>
            <a:r>
              <a:rPr lang="en-US" sz="800" i="1" dirty="0">
                <a:latin typeface="Calibri" panose="020F0502020204030204" pitchFamily="34" charset="0"/>
                <a:cs typeface="Calibri" panose="020F0502020204030204" pitchFamily="34" charset="0"/>
              </a:rPr>
              <a:t>Environ. Sci. Technol</a:t>
            </a:r>
            <a:r>
              <a:rPr lang="en-US" sz="800" dirty="0">
                <a:latin typeface="Calibri" panose="020F0502020204030204" pitchFamily="34" charset="0"/>
                <a:cs typeface="Calibri" panose="020F0502020204030204" pitchFamily="34" charset="0"/>
              </a:rPr>
              <a:t>., 2015, 49 (24), pp 13910–13911. </a:t>
            </a:r>
          </a:p>
        </p:txBody>
      </p:sp>
      <p:sp>
        <p:nvSpPr>
          <p:cNvPr id="3" name="TextBox 2">
            <a:extLst>
              <a:ext uri="{FF2B5EF4-FFF2-40B4-BE49-F238E27FC236}">
                <a16:creationId xmlns:a16="http://schemas.microsoft.com/office/drawing/2014/main" id="{970A7005-5FB7-44EC-8EFF-E33FCF0840A1}"/>
              </a:ext>
            </a:extLst>
          </p:cNvPr>
          <p:cNvSpPr txBox="1"/>
          <p:nvPr/>
        </p:nvSpPr>
        <p:spPr>
          <a:xfrm>
            <a:off x="4505972" y="3723374"/>
            <a:ext cx="4409428" cy="523220"/>
          </a:xfrm>
          <a:prstGeom prst="rect">
            <a:avLst/>
          </a:prstGeom>
          <a:noFill/>
          <a:ln w="19050">
            <a:solidFill>
              <a:srgbClr val="FF0000"/>
            </a:solidFill>
          </a:ln>
        </p:spPr>
        <p:txBody>
          <a:bodyPr wrap="square" rtlCol="0">
            <a:spAutoFit/>
          </a:bodyPr>
          <a:lstStyle/>
          <a:p>
            <a:pPr algn="ctr"/>
            <a:r>
              <a:rPr lang="en-US" sz="1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Analytical work to date shows a wide range of estimates </a:t>
            </a:r>
          </a:p>
          <a:p>
            <a:pPr algn="ctr"/>
            <a:r>
              <a:rPr lang="en-US" sz="1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potential environmental impacts from new mobility</a:t>
            </a:r>
          </a:p>
        </p:txBody>
      </p:sp>
    </p:spTree>
    <p:extLst>
      <p:ext uri="{BB962C8B-B14F-4D97-AF65-F5344CB8AC3E}">
        <p14:creationId xmlns:p14="http://schemas.microsoft.com/office/powerpoint/2010/main" val="2939002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D385-83C8-4B95-9AF7-B7C70FE99A21}"/>
              </a:ext>
            </a:extLst>
          </p:cNvPr>
          <p:cNvSpPr>
            <a:spLocks noGrp="1"/>
          </p:cNvSpPr>
          <p:nvPr>
            <p:ph type="title"/>
          </p:nvPr>
        </p:nvSpPr>
        <p:spPr>
          <a:xfrm>
            <a:off x="450343" y="143202"/>
            <a:ext cx="7696200" cy="502920"/>
          </a:xfrm>
        </p:spPr>
        <p:txBody>
          <a:bodyPr/>
          <a:lstStyle/>
          <a:p>
            <a:r>
              <a:rPr lang="en-US" sz="2400" dirty="0">
                <a:effectLst>
                  <a:outerShdw blurRad="38100" dist="38100" dir="2700000" algn="tl">
                    <a:srgbClr val="000000">
                      <a:alpha val="43137"/>
                    </a:srgbClr>
                  </a:outerShdw>
                </a:effectLst>
              </a:rPr>
              <a:t>Recommendations from EPA/OTAQ </a:t>
            </a:r>
          </a:p>
        </p:txBody>
      </p:sp>
      <p:sp>
        <p:nvSpPr>
          <p:cNvPr id="4" name="Slide Number Placeholder 3">
            <a:extLst>
              <a:ext uri="{FF2B5EF4-FFF2-40B4-BE49-F238E27FC236}">
                <a16:creationId xmlns:a16="http://schemas.microsoft.com/office/drawing/2014/main" id="{88212751-FDA0-471D-85D7-2FF48AA73DF2}"/>
              </a:ext>
            </a:extLst>
          </p:cNvPr>
          <p:cNvSpPr>
            <a:spLocks noGrp="1"/>
          </p:cNvSpPr>
          <p:nvPr>
            <p:ph type="sldNum" sz="quarter" idx="15"/>
          </p:nvPr>
        </p:nvSpPr>
        <p:spPr>
          <a:xfrm>
            <a:off x="6588410" y="4895056"/>
            <a:ext cx="2133600" cy="128588"/>
          </a:xfrm>
        </p:spPr>
        <p:txBody>
          <a:bodyPr/>
          <a:lstStyle/>
          <a:p>
            <a:pPr>
              <a:defRPr/>
            </a:pPr>
            <a:fld id="{B1125E26-2685-4EB9-BF3C-67019F20DFA1}" type="slidenum">
              <a:rPr lang="en-US" altLang="en-US" smtClean="0"/>
              <a:pPr>
                <a:defRPr/>
              </a:pPr>
              <a:t>17</a:t>
            </a:fld>
            <a:endParaRPr lang="en-US" altLang="en-US"/>
          </a:p>
        </p:txBody>
      </p:sp>
      <p:sp>
        <p:nvSpPr>
          <p:cNvPr id="5" name="Content Placeholder 6">
            <a:extLst>
              <a:ext uri="{FF2B5EF4-FFF2-40B4-BE49-F238E27FC236}">
                <a16:creationId xmlns:a16="http://schemas.microsoft.com/office/drawing/2014/main" id="{71A65B95-2F16-44E7-B65E-DB9EB6BFB1E7}"/>
              </a:ext>
            </a:extLst>
          </p:cNvPr>
          <p:cNvSpPr txBox="1">
            <a:spLocks/>
          </p:cNvSpPr>
          <p:nvPr/>
        </p:nvSpPr>
        <p:spPr>
          <a:xfrm>
            <a:off x="450343" y="830851"/>
            <a:ext cx="8229600" cy="4225290"/>
          </a:xfrm>
          <a:prstGeom prst="rect">
            <a:avLst/>
          </a:prstGeom>
        </p:spPr>
        <p:txBody>
          <a:bodyPr anchor="t"/>
          <a:lstStyle>
            <a:lvl1pPr marL="342892" indent="-342892" algn="l" rtl="0" eaLnBrk="0" fontAlgn="base" hangingPunct="0">
              <a:spcBef>
                <a:spcPct val="0"/>
              </a:spcBef>
              <a:spcAft>
                <a:spcPts val="400"/>
              </a:spcAft>
              <a:buFont typeface="Arial" panose="020B0604020202020204" pitchFamily="34" charset="0"/>
              <a:defRPr sz="1400" b="1" kern="1200">
                <a:solidFill>
                  <a:schemeClr val="tx1"/>
                </a:solidFill>
                <a:latin typeface="+mj-lt"/>
                <a:ea typeface="ＭＳ Ｐゴシック" charset="0"/>
                <a:cs typeface="ＭＳ Ｐゴシック" charset="0"/>
              </a:defRPr>
            </a:lvl1pPr>
            <a:lvl2pPr marL="742931" indent="-285743" algn="l" rtl="0" eaLnBrk="0" fontAlgn="base" hangingPunct="0">
              <a:spcBef>
                <a:spcPct val="0"/>
              </a:spcBef>
              <a:spcAft>
                <a:spcPts val="400"/>
              </a:spcAft>
              <a:buFont typeface="Arial" panose="020B0604020202020204" pitchFamily="34" charset="0"/>
              <a:defRPr sz="1400" kern="1200">
                <a:solidFill>
                  <a:schemeClr val="tx1"/>
                </a:solidFill>
                <a:latin typeface="+mn-lt"/>
                <a:ea typeface="ＭＳ Ｐゴシック" charset="0"/>
                <a:cs typeface="+mn-cs"/>
              </a:defRPr>
            </a:lvl2pPr>
            <a:lvl3pPr marL="174621" indent="-174621" algn="l" rtl="0" eaLnBrk="0" fontAlgn="base" hangingPunct="0">
              <a:spcBef>
                <a:spcPct val="0"/>
              </a:spcBef>
              <a:spcAft>
                <a:spcPts val="400"/>
              </a:spcAft>
              <a:buFont typeface="Arial" panose="020B0604020202020204" pitchFamily="34" charset="0"/>
              <a:buChar char="•"/>
              <a:defRPr sz="1400" kern="1200">
                <a:solidFill>
                  <a:schemeClr val="tx1"/>
                </a:solidFill>
                <a:latin typeface="+mn-lt"/>
                <a:ea typeface="ＭＳ Ｐゴシック" charset="0"/>
                <a:cs typeface="+mn-cs"/>
              </a:defRPr>
            </a:lvl3pPr>
            <a:lvl4pPr marL="465126" indent="-233357"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4pPr>
            <a:lvl5pPr marL="682608" indent="-171446"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5pPr>
            <a:lvl6pPr marL="976289" indent="-231770"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289" indent="-231770"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01" indent="-230183"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289" indent="-231770"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a:lstStyle>
          <a:p>
            <a:pPr marL="0" indent="0">
              <a:defRPr/>
            </a:pPr>
            <a:r>
              <a:rPr lang="en-US" sz="1200" dirty="0">
                <a:latin typeface="Calibri" panose="020F0502020204030204" pitchFamily="34" charset="0"/>
                <a:cs typeface="Calibri" panose="020F0502020204030204" pitchFamily="34" charset="0"/>
              </a:rPr>
              <a:t>What areas of technical and policy matters does EPA suggest the Committee focus on for the 2025-2035 time frame?</a:t>
            </a:r>
          </a:p>
          <a:p>
            <a:pPr marL="681981" lvl="4" indent="-342265">
              <a:defRPr/>
            </a:pPr>
            <a:endParaRPr lang="en-US" sz="850" b="1" dirty="0">
              <a:solidFill>
                <a:srgbClr val="002060"/>
              </a:solidFill>
              <a:latin typeface="Calibri" panose="020F0502020204030204" pitchFamily="34" charset="0"/>
              <a:cs typeface="Calibri" panose="020F0502020204030204" pitchFamily="34" charset="0"/>
            </a:endParaRPr>
          </a:p>
          <a:p>
            <a:pPr marL="342265" indent="-342265">
              <a:buFont typeface="Arial" panose="020B0604020202020204" pitchFamily="34" charset="0"/>
              <a:buChar char="•"/>
              <a:defRPr/>
            </a:pPr>
            <a:r>
              <a:rPr lang="en-US" sz="1200" b="1" dirty="0">
                <a:solidFill>
                  <a:srgbClr val="002060"/>
                </a:solidFill>
                <a:latin typeface="Calibri" panose="020F0502020204030204" pitchFamily="34" charset="0"/>
                <a:cs typeface="Calibri" panose="020F0502020204030204" pitchFamily="34" charset="0"/>
              </a:rPr>
              <a:t>How and when will the transportation paradigm shift?</a:t>
            </a:r>
          </a:p>
          <a:p>
            <a:pPr marL="620719" lvl="4" indent="-182880">
              <a:spcAft>
                <a:spcPts val="0"/>
              </a:spcAft>
              <a:buFont typeface="Wingdings" panose="05000000000000000000" pitchFamily="2" charset="2"/>
              <a:buChar char="§"/>
              <a:defRPr/>
            </a:pPr>
            <a:r>
              <a:rPr lang="en-US" sz="1000" dirty="0">
                <a:latin typeface="Calibri" panose="020F0502020204030204" pitchFamily="34" charset="0"/>
                <a:cs typeface="Calibri" panose="020F0502020204030204" pitchFamily="34" charset="0"/>
              </a:rPr>
              <a:t>When will EVs reach a tipping point in market acceptance for consumer market?</a:t>
            </a:r>
          </a:p>
          <a:p>
            <a:pPr marL="620719" lvl="4" indent="-182880">
              <a:spcAft>
                <a:spcPts val="0"/>
              </a:spcAft>
              <a:buFont typeface="Wingdings" panose="05000000000000000000" pitchFamily="2" charset="2"/>
              <a:buChar char="§"/>
              <a:defRPr/>
            </a:pPr>
            <a:r>
              <a:rPr lang="en-US" sz="1000" dirty="0">
                <a:latin typeface="Calibri" panose="020F0502020204030204" pitchFamily="34" charset="0"/>
                <a:cs typeface="Calibri" panose="020F0502020204030204" pitchFamily="34" charset="0"/>
              </a:rPr>
              <a:t>Will shared mobility enhance or replace transit? Under what conditions? </a:t>
            </a:r>
          </a:p>
          <a:p>
            <a:pPr marL="620719" lvl="4" indent="-182880">
              <a:spcAft>
                <a:spcPts val="0"/>
              </a:spcAft>
              <a:buFont typeface="Wingdings" panose="05000000000000000000" pitchFamily="2" charset="2"/>
              <a:buChar char="§"/>
              <a:defRPr/>
            </a:pPr>
            <a:r>
              <a:rPr lang="en-US" sz="1000" dirty="0">
                <a:latin typeface="Calibri" panose="020F0502020204030204" pitchFamily="34" charset="0"/>
                <a:cs typeface="Calibri" panose="020F0502020204030204" pitchFamily="34" charset="0"/>
              </a:rPr>
              <a:t>When will automated mobility services capture the US mobility market?</a:t>
            </a:r>
          </a:p>
          <a:p>
            <a:pPr marL="437839" lvl="4" indent="0">
              <a:spcAft>
                <a:spcPts val="0"/>
              </a:spcAft>
              <a:buNone/>
              <a:defRPr/>
            </a:pPr>
            <a:endParaRPr lang="en-US" sz="850" dirty="0">
              <a:latin typeface="Calibri" panose="020F0502020204030204" pitchFamily="34" charset="0"/>
              <a:cs typeface="Calibri" panose="020F0502020204030204" pitchFamily="34" charset="0"/>
            </a:endParaRPr>
          </a:p>
          <a:p>
            <a:pPr marL="342265" indent="-342265">
              <a:buFont typeface="Arial" panose="020B0604020202020204" pitchFamily="34" charset="0"/>
              <a:buChar char="•"/>
              <a:defRPr/>
            </a:pPr>
            <a:r>
              <a:rPr lang="en-US" sz="1200" b="1" dirty="0">
                <a:solidFill>
                  <a:srgbClr val="002060"/>
                </a:solidFill>
                <a:latin typeface="Calibri" panose="020F0502020204030204" pitchFamily="34" charset="0"/>
                <a:cs typeface="Calibri" panose="020F0502020204030204" pitchFamily="34" charset="0"/>
              </a:rPr>
              <a:t>What are the energy and environmental impacts of such a shift?</a:t>
            </a:r>
          </a:p>
          <a:p>
            <a:pPr marL="620719" lvl="4" indent="-182880">
              <a:buFont typeface="Wingdings" panose="05000000000000000000" pitchFamily="2" charset="2"/>
              <a:buChar char="§"/>
              <a:defRPr/>
            </a:pPr>
            <a:r>
              <a:rPr lang="en-US" sz="1000" dirty="0">
                <a:latin typeface="Calibri" panose="020F0502020204030204" pitchFamily="34" charset="0"/>
                <a:cs typeface="Calibri" panose="020F0502020204030204" pitchFamily="34" charset="0"/>
              </a:rPr>
              <a:t>With the emergence of autonomous vehicles, what factors will be important to address to have a positive environmental result?</a:t>
            </a:r>
          </a:p>
          <a:p>
            <a:pPr marL="620719" lvl="4" indent="-182880">
              <a:buFont typeface="Wingdings" panose="05000000000000000000" pitchFamily="2" charset="2"/>
              <a:buChar char="§"/>
              <a:defRPr/>
            </a:pPr>
            <a:r>
              <a:rPr lang="en-US" sz="1000" dirty="0">
                <a:latin typeface="Calibri" panose="020F0502020204030204" pitchFamily="34" charset="0"/>
                <a:cs typeface="Calibri" panose="020F0502020204030204" pitchFamily="34" charset="0"/>
              </a:rPr>
              <a:t>What does the fleet makeup in 2030-2035 mean for criteria pollutants?</a:t>
            </a:r>
          </a:p>
          <a:p>
            <a:pPr marL="338328" lvl="3" indent="-338328">
              <a:buFont typeface="Arial" panose="020B0604020202020204" pitchFamily="34" charset="0"/>
              <a:buChar char="•"/>
              <a:defRPr/>
            </a:pPr>
            <a:r>
              <a:rPr lang="en-US" b="1" dirty="0">
                <a:solidFill>
                  <a:srgbClr val="002060"/>
                </a:solidFill>
                <a:latin typeface="Calibri" panose="020F0502020204030204" pitchFamily="34" charset="0"/>
                <a:cs typeface="Calibri" panose="020F0502020204030204" pitchFamily="34" charset="0"/>
              </a:rPr>
              <a:t>How can we best assess this future?</a:t>
            </a:r>
          </a:p>
          <a:p>
            <a:pPr marL="620719" lvl="4" indent="-182880">
              <a:buFont typeface="Wingdings" panose="05000000000000000000" pitchFamily="2" charset="2"/>
              <a:buChar char="§"/>
            </a:pPr>
            <a:r>
              <a:rPr lang="en-US" sz="1000" dirty="0">
                <a:latin typeface="Calibri" panose="020F0502020204030204" pitchFamily="34" charset="0"/>
                <a:cs typeface="Calibri" panose="020F0502020204030204" pitchFamily="34" charset="0"/>
              </a:rPr>
              <a:t>How can we use data to more quickly model the rapidly emerging changes in transportation?</a:t>
            </a:r>
          </a:p>
          <a:p>
            <a:pPr marL="338328" lvl="3" indent="-338328">
              <a:buFont typeface="Arial" panose="020B0604020202020204" pitchFamily="34" charset="0"/>
              <a:buChar char="•"/>
            </a:pPr>
            <a:r>
              <a:rPr lang="en-US" b="1" dirty="0">
                <a:solidFill>
                  <a:srgbClr val="002060"/>
                </a:solidFill>
                <a:latin typeface="Calibri" panose="020F0502020204030204" pitchFamily="34" charset="0"/>
                <a:cs typeface="Calibri" panose="020F0502020204030204" pitchFamily="34" charset="0"/>
              </a:rPr>
              <a:t>What is the most effective framework for future GHG standards?</a:t>
            </a:r>
          </a:p>
          <a:p>
            <a:pPr marL="620719" lvl="4" indent="-182880">
              <a:buFont typeface="Wingdings" panose="05000000000000000000" pitchFamily="2" charset="2"/>
              <a:buChar char="§"/>
            </a:pPr>
            <a:r>
              <a:rPr lang="en-US" sz="1000" dirty="0">
                <a:latin typeface="Calibri" panose="020F0502020204030204" pitchFamily="34" charset="0"/>
                <a:cs typeface="Calibri" panose="020F0502020204030204" pitchFamily="34" charset="0"/>
              </a:rPr>
              <a:t>Test procedures and fuels established in 1975 do not capture real world driving and/or changes to low carbon fuels -- f</a:t>
            </a:r>
            <a:r>
              <a:rPr lang="en-US" sz="1000" dirty="0">
                <a:solidFill>
                  <a:srgbClr val="000000"/>
                </a:solidFill>
                <a:latin typeface="Calibri" panose="020F0502020204030204" pitchFamily="34" charset="0"/>
                <a:cs typeface="Calibri" panose="020F0502020204030204" pitchFamily="34" charset="0"/>
              </a:rPr>
              <a:t>uture vehicle ownership and/or mobility scenarios will most likely not be represented by the FTP and Highway test cycles</a:t>
            </a:r>
          </a:p>
          <a:p>
            <a:pPr marL="1095692" lvl="7" indent="-182880">
              <a:buSzPct val="80000"/>
              <a:buFont typeface="Wingdings" panose="05000000000000000000" pitchFamily="2" charset="2"/>
              <a:buChar char="§"/>
            </a:pPr>
            <a:r>
              <a:rPr lang="en-US" sz="1000" dirty="0">
                <a:solidFill>
                  <a:srgbClr val="000000"/>
                </a:solidFill>
                <a:latin typeface="Calibri" panose="020F0502020204030204" pitchFamily="34" charset="0"/>
                <a:cs typeface="Calibri" panose="020F0502020204030204" pitchFamily="34" charset="0"/>
              </a:rPr>
              <a:t>In its 2015 report the NAS recommended the application of 5-cycle testing to better represent real-world driving</a:t>
            </a:r>
            <a:endParaRPr lang="en-US" sz="1000" dirty="0">
              <a:cs typeface="Arial"/>
            </a:endParaRPr>
          </a:p>
          <a:p>
            <a:pPr marL="621792" lvl="4" indent="-182880">
              <a:buFont typeface="Wingdings" panose="05000000000000000000" pitchFamily="2" charset="2"/>
              <a:buChar char="§"/>
            </a:pPr>
            <a:r>
              <a:rPr lang="en-US" sz="1000" dirty="0">
                <a:solidFill>
                  <a:srgbClr val="000000"/>
                </a:solidFill>
                <a:latin typeface="Calibri" panose="020F0502020204030204" pitchFamily="34" charset="0"/>
                <a:cs typeface="Calibri" panose="020F0502020204030204" pitchFamily="34" charset="0"/>
              </a:rPr>
              <a:t>Are there aspects of the current GHG regulations and test procedures that could better incentivize reducing “real-world” emissions over reducing emissions on the test cycles?</a:t>
            </a:r>
          </a:p>
          <a:p>
            <a:pPr marL="621792" lvl="4" indent="-182880">
              <a:buFont typeface="Wingdings" panose="05000000000000000000" pitchFamily="2" charset="2"/>
              <a:buChar char="§"/>
            </a:pPr>
            <a:r>
              <a:rPr lang="en-US" sz="1000" dirty="0">
                <a:solidFill>
                  <a:srgbClr val="000000"/>
                </a:solidFill>
                <a:latin typeface="Calibri" panose="020F0502020204030204" pitchFamily="34" charset="0"/>
                <a:cs typeface="Calibri" panose="020F0502020204030204" pitchFamily="34" charset="0"/>
              </a:rPr>
              <a:t>What </a:t>
            </a:r>
            <a:r>
              <a:rPr lang="en-US" sz="1000" dirty="0">
                <a:latin typeface="Calibri" panose="020F0502020204030204" pitchFamily="34" charset="0"/>
                <a:cs typeface="Calibri" panose="020F0502020204030204" pitchFamily="34" charset="0"/>
              </a:rPr>
              <a:t>other</a:t>
            </a:r>
            <a:r>
              <a:rPr lang="en-US" sz="1000" dirty="0">
                <a:solidFill>
                  <a:srgbClr val="000000"/>
                </a:solidFill>
                <a:latin typeface="Calibri" panose="020F0502020204030204" pitchFamily="34" charset="0"/>
                <a:cs typeface="Calibri" panose="020F0502020204030204" pitchFamily="34" charset="0"/>
              </a:rPr>
              <a:t> regulatory frameworks might be available to reduce GHG emissions under changing ownership and mobility solutions?</a:t>
            </a:r>
          </a:p>
          <a:p>
            <a:pPr marL="338328" lvl="2" indent="-338328"/>
            <a:r>
              <a:rPr lang="en-US" sz="1200" b="1" dirty="0">
                <a:solidFill>
                  <a:srgbClr val="002060"/>
                </a:solidFill>
                <a:latin typeface="Calibri" panose="020F0502020204030204" pitchFamily="34" charset="0"/>
                <a:cs typeface="Calibri" panose="020F0502020204030204" pitchFamily="34" charset="0"/>
              </a:rPr>
              <a:t>NAS recommendations on strengths &amp; weaknesses of EPA’s methodologies and approaches, areas where EPA should focus</a:t>
            </a:r>
          </a:p>
        </p:txBody>
      </p:sp>
    </p:spTree>
    <p:extLst>
      <p:ext uri="{BB962C8B-B14F-4D97-AF65-F5344CB8AC3E}">
        <p14:creationId xmlns:p14="http://schemas.microsoft.com/office/powerpoint/2010/main" val="23145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D385-83C8-4B95-9AF7-B7C70FE99A21}"/>
              </a:ext>
            </a:extLst>
          </p:cNvPr>
          <p:cNvSpPr>
            <a:spLocks noGrp="1"/>
          </p:cNvSpPr>
          <p:nvPr>
            <p:ph type="title"/>
          </p:nvPr>
        </p:nvSpPr>
        <p:spPr>
          <a:xfrm>
            <a:off x="457200" y="209550"/>
            <a:ext cx="7696200" cy="502920"/>
          </a:xfrm>
        </p:spPr>
        <p:txBody>
          <a:bodyPr/>
          <a:lstStyle/>
          <a:p>
            <a:r>
              <a:rPr lang="en-US" sz="2800" dirty="0">
                <a:effectLst>
                  <a:outerShdw blurRad="38100" dist="38100" dir="2700000" algn="tl">
                    <a:srgbClr val="000000">
                      <a:alpha val="43137"/>
                    </a:srgbClr>
                  </a:outerShdw>
                </a:effectLst>
              </a:rPr>
              <a:t>Conclusions</a:t>
            </a:r>
          </a:p>
        </p:txBody>
      </p:sp>
      <p:sp>
        <p:nvSpPr>
          <p:cNvPr id="4" name="Slide Number Placeholder 3">
            <a:extLst>
              <a:ext uri="{FF2B5EF4-FFF2-40B4-BE49-F238E27FC236}">
                <a16:creationId xmlns:a16="http://schemas.microsoft.com/office/drawing/2014/main" id="{88212751-FDA0-471D-85D7-2FF48AA73DF2}"/>
              </a:ext>
            </a:extLst>
          </p:cNvPr>
          <p:cNvSpPr>
            <a:spLocks noGrp="1"/>
          </p:cNvSpPr>
          <p:nvPr>
            <p:ph type="sldNum" sz="quarter" idx="15"/>
          </p:nvPr>
        </p:nvSpPr>
        <p:spPr>
          <a:xfrm>
            <a:off x="6588410" y="4895056"/>
            <a:ext cx="2133600" cy="128588"/>
          </a:xfrm>
        </p:spPr>
        <p:txBody>
          <a:bodyPr/>
          <a:lstStyle/>
          <a:p>
            <a:pPr>
              <a:defRPr/>
            </a:pPr>
            <a:fld id="{B1125E26-2685-4EB9-BF3C-67019F20DFA1}" type="slidenum">
              <a:rPr lang="en-US" altLang="en-US" smtClean="0"/>
              <a:pPr>
                <a:defRPr/>
              </a:pPr>
              <a:t>18</a:t>
            </a:fld>
            <a:endParaRPr lang="en-US" altLang="en-US"/>
          </a:p>
        </p:txBody>
      </p:sp>
      <p:sp>
        <p:nvSpPr>
          <p:cNvPr id="5" name="Content Placeholder 6">
            <a:extLst>
              <a:ext uri="{FF2B5EF4-FFF2-40B4-BE49-F238E27FC236}">
                <a16:creationId xmlns:a16="http://schemas.microsoft.com/office/drawing/2014/main" id="{71A65B95-2F16-44E7-B65E-DB9EB6BFB1E7}"/>
              </a:ext>
            </a:extLst>
          </p:cNvPr>
          <p:cNvSpPr txBox="1">
            <a:spLocks/>
          </p:cNvSpPr>
          <p:nvPr/>
        </p:nvSpPr>
        <p:spPr>
          <a:xfrm>
            <a:off x="340010" y="1276350"/>
            <a:ext cx="8382000" cy="3158490"/>
          </a:xfrm>
          <a:prstGeom prst="rect">
            <a:avLst/>
          </a:prstGeom>
        </p:spPr>
        <p:txBody>
          <a:bodyPr/>
          <a:lstStyle>
            <a:lvl1pPr marL="342892" indent="-342892" algn="l" rtl="0" eaLnBrk="0" fontAlgn="base" hangingPunct="0">
              <a:spcBef>
                <a:spcPct val="0"/>
              </a:spcBef>
              <a:spcAft>
                <a:spcPts val="400"/>
              </a:spcAft>
              <a:buFont typeface="Arial" panose="020B0604020202020204" pitchFamily="34" charset="0"/>
              <a:defRPr sz="1400" b="1" kern="1200">
                <a:solidFill>
                  <a:schemeClr val="tx1"/>
                </a:solidFill>
                <a:latin typeface="+mj-lt"/>
                <a:ea typeface="ＭＳ Ｐゴシック" charset="0"/>
                <a:cs typeface="ＭＳ Ｐゴシック" charset="0"/>
              </a:defRPr>
            </a:lvl1pPr>
            <a:lvl2pPr marL="742931" indent="-285743" algn="l" rtl="0" eaLnBrk="0" fontAlgn="base" hangingPunct="0">
              <a:spcBef>
                <a:spcPct val="0"/>
              </a:spcBef>
              <a:spcAft>
                <a:spcPts val="400"/>
              </a:spcAft>
              <a:buFont typeface="Arial" panose="020B0604020202020204" pitchFamily="34" charset="0"/>
              <a:defRPr sz="1400" kern="1200">
                <a:solidFill>
                  <a:schemeClr val="tx1"/>
                </a:solidFill>
                <a:latin typeface="+mn-lt"/>
                <a:ea typeface="ＭＳ Ｐゴシック" charset="0"/>
                <a:cs typeface="+mn-cs"/>
              </a:defRPr>
            </a:lvl2pPr>
            <a:lvl3pPr marL="174621" indent="-174621" algn="l" rtl="0" eaLnBrk="0" fontAlgn="base" hangingPunct="0">
              <a:spcBef>
                <a:spcPct val="0"/>
              </a:spcBef>
              <a:spcAft>
                <a:spcPts val="400"/>
              </a:spcAft>
              <a:buFont typeface="Arial" panose="020B0604020202020204" pitchFamily="34" charset="0"/>
              <a:buChar char="•"/>
              <a:defRPr sz="1400" kern="1200">
                <a:solidFill>
                  <a:schemeClr val="tx1"/>
                </a:solidFill>
                <a:latin typeface="+mn-lt"/>
                <a:ea typeface="ＭＳ Ｐゴシック" charset="0"/>
                <a:cs typeface="+mn-cs"/>
              </a:defRPr>
            </a:lvl3pPr>
            <a:lvl4pPr marL="465126" indent="-233357"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4pPr>
            <a:lvl5pPr marL="682608" indent="-171446"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5pPr>
            <a:lvl6pPr marL="976289" indent="-231770"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289" indent="-231770"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01" indent="-230183"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289" indent="-231770" algn="l" defTabSz="914378"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a:lstStyle>
          <a:p>
            <a:pPr>
              <a:buFont typeface="Arial" panose="020B0604020202020204" pitchFamily="34" charset="0"/>
              <a:buChar char="•"/>
              <a:defRPr/>
            </a:pPr>
            <a:r>
              <a:rPr lang="en-US" sz="1800" b="0" dirty="0">
                <a:latin typeface="Calibri" panose="020F0502020204030204" pitchFamily="34" charset="0"/>
                <a:cs typeface="Calibri" panose="020F0502020204030204" pitchFamily="34" charset="0"/>
              </a:rPr>
              <a:t>EPA appreciates the Committee members’ commitment to this effort, and stands ready to assist in any way that would be most valuable for the Committee.</a:t>
            </a:r>
          </a:p>
          <a:p>
            <a:pPr lvl="1">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1800" b="0" dirty="0">
                <a:latin typeface="Calibri" panose="020F0502020204030204" pitchFamily="34" charset="0"/>
                <a:cs typeface="Calibri" panose="020F0502020204030204" pitchFamily="34" charset="0"/>
              </a:rPr>
              <a:t>As we’ve done for past NAS Committees, EPA would be glad to assist the Committee in understanding any of our technical work in more detail, including an open invitation to visit NVFEL for further technical dialog.</a:t>
            </a:r>
          </a:p>
          <a:p>
            <a:pPr>
              <a:buFont typeface="Arial" panose="020B0604020202020204" pitchFamily="34" charset="0"/>
              <a:buChar char="•"/>
            </a:pPr>
            <a:endParaRPr lang="en-US" sz="1800" b="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1800" b="0" dirty="0">
                <a:latin typeface="Calibri" panose="020F0502020204030204" pitchFamily="34" charset="0"/>
                <a:cs typeface="Calibri" panose="020F0502020204030204" pitchFamily="34" charset="0"/>
              </a:rPr>
              <a:t>The Committee’s report expected to be issued in 2020-2021 will be valuable in informing U.S. transportation environmental policies for the 2025-2035 timeframe.</a:t>
            </a:r>
          </a:p>
          <a:p>
            <a:pPr>
              <a:buFont typeface="Arial" panose="020B0604020202020204" pitchFamily="34" charset="0"/>
              <a:buChar char="•"/>
            </a:pPr>
            <a:endParaRPr lang="en-US" sz="18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3887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F380-4225-4B02-BEAE-DB8DE725A4EC}"/>
              </a:ext>
            </a:extLst>
          </p:cNvPr>
          <p:cNvSpPr>
            <a:spLocks noGrp="1"/>
          </p:cNvSpPr>
          <p:nvPr>
            <p:ph type="title"/>
          </p:nvPr>
        </p:nvSpPr>
        <p:spPr>
          <a:xfrm>
            <a:off x="381000" y="1885950"/>
            <a:ext cx="7696200" cy="502920"/>
          </a:xfrm>
        </p:spPr>
        <p:txBody>
          <a:bodyPr/>
          <a:lstStyle/>
          <a:p>
            <a:pPr algn="ctr"/>
            <a:r>
              <a:rPr lang="en-US" sz="3200" dirty="0">
                <a:solidFill>
                  <a:srgbClr val="0070C0"/>
                </a:solidFill>
                <a:effectLst/>
              </a:rPr>
              <a:t>Appendix:  </a:t>
            </a:r>
            <a:br>
              <a:rPr lang="en-US" sz="3200" dirty="0">
                <a:solidFill>
                  <a:srgbClr val="0070C0"/>
                </a:solidFill>
                <a:effectLst/>
              </a:rPr>
            </a:br>
            <a:r>
              <a:rPr lang="en-US" sz="3200" dirty="0">
                <a:solidFill>
                  <a:srgbClr val="0070C0"/>
                </a:solidFill>
                <a:effectLst/>
              </a:rPr>
              <a:t>EPA Publications and Reports</a:t>
            </a:r>
          </a:p>
        </p:txBody>
      </p:sp>
      <p:sp>
        <p:nvSpPr>
          <p:cNvPr id="4" name="Slide Number Placeholder 3">
            <a:extLst>
              <a:ext uri="{FF2B5EF4-FFF2-40B4-BE49-F238E27FC236}">
                <a16:creationId xmlns:a16="http://schemas.microsoft.com/office/drawing/2014/main" id="{80C9371E-1797-4D6A-88A8-621F1AD42A27}"/>
              </a:ext>
            </a:extLst>
          </p:cNvPr>
          <p:cNvSpPr>
            <a:spLocks noGrp="1"/>
          </p:cNvSpPr>
          <p:nvPr>
            <p:ph type="sldNum" sz="quarter" idx="15"/>
          </p:nvPr>
        </p:nvSpPr>
        <p:spPr>
          <a:xfrm>
            <a:off x="6588410" y="4895056"/>
            <a:ext cx="2133600" cy="128588"/>
          </a:xfrm>
        </p:spPr>
        <p:txBody>
          <a:bodyPr/>
          <a:lstStyle/>
          <a:p>
            <a:pPr>
              <a:defRPr/>
            </a:pPr>
            <a:fld id="{B1125E26-2685-4EB9-BF3C-67019F20DFA1}" type="slidenum">
              <a:rPr lang="en-US" altLang="en-US" smtClean="0"/>
              <a:pPr>
                <a:defRPr/>
              </a:pPr>
              <a:t>19</a:t>
            </a:fld>
            <a:endParaRPr lang="en-US" altLang="en-US"/>
          </a:p>
        </p:txBody>
      </p:sp>
    </p:spTree>
    <p:extLst>
      <p:ext uri="{BB962C8B-B14F-4D97-AF65-F5344CB8AC3E}">
        <p14:creationId xmlns:p14="http://schemas.microsoft.com/office/powerpoint/2010/main" val="3729965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BFEE-1292-4C7C-9EE7-B84F97A91CA8}"/>
              </a:ext>
            </a:extLst>
          </p:cNvPr>
          <p:cNvSpPr>
            <a:spLocks noGrp="1"/>
          </p:cNvSpPr>
          <p:nvPr>
            <p:ph type="title"/>
          </p:nvPr>
        </p:nvSpPr>
        <p:spPr>
          <a:xfrm>
            <a:off x="457200" y="163830"/>
            <a:ext cx="7696200" cy="502920"/>
          </a:xfrm>
        </p:spPr>
        <p:txBody>
          <a:bodyPr/>
          <a:lstStyle/>
          <a:p>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a:t>
            </a:r>
          </a:p>
        </p:txBody>
      </p:sp>
      <p:sp>
        <p:nvSpPr>
          <p:cNvPr id="4" name="Slide Number Placeholder 3">
            <a:extLst>
              <a:ext uri="{FF2B5EF4-FFF2-40B4-BE49-F238E27FC236}">
                <a16:creationId xmlns:a16="http://schemas.microsoft.com/office/drawing/2014/main" id="{E9C4577D-0971-4697-82C0-8A99B07A1375}"/>
              </a:ext>
            </a:extLst>
          </p:cNvPr>
          <p:cNvSpPr>
            <a:spLocks noGrp="1"/>
          </p:cNvSpPr>
          <p:nvPr>
            <p:ph type="sldNum" sz="quarter" idx="15"/>
          </p:nvPr>
        </p:nvSpPr>
        <p:spPr/>
        <p:txBody>
          <a:bodyPr/>
          <a:lstStyle/>
          <a:p>
            <a:pPr>
              <a:defRPr/>
            </a:pPr>
            <a:fld id="{350D60DE-BC1C-4992-A7A0-B3593F29BCE1}" type="slidenum">
              <a:rPr lang="en-US" altLang="en-US" smtClean="0"/>
              <a:pPr>
                <a:defRPr/>
              </a:pPr>
              <a:t>2</a:t>
            </a:fld>
            <a:endParaRPr lang="en-US" altLang="en-US"/>
          </a:p>
        </p:txBody>
      </p:sp>
      <p:sp>
        <p:nvSpPr>
          <p:cNvPr id="5" name="Content Placeholder 4">
            <a:extLst>
              <a:ext uri="{FF2B5EF4-FFF2-40B4-BE49-F238E27FC236}">
                <a16:creationId xmlns:a16="http://schemas.microsoft.com/office/drawing/2014/main" id="{F4D19B0A-9527-4908-ACED-DBA0527151AC}"/>
              </a:ext>
            </a:extLst>
          </p:cNvPr>
          <p:cNvSpPr>
            <a:spLocks noGrp="1"/>
          </p:cNvSpPr>
          <p:nvPr>
            <p:ph idx="4294967295"/>
          </p:nvPr>
        </p:nvSpPr>
        <p:spPr>
          <a:xfrm>
            <a:off x="609600" y="742950"/>
            <a:ext cx="8229600" cy="3657600"/>
          </a:xfrm>
        </p:spPr>
        <p:txBody>
          <a:bodyPr/>
          <a:lstStyle/>
          <a:p>
            <a:pPr>
              <a:buFont typeface="Arial" panose="020B0604020202020204" pitchFamily="34" charset="0"/>
              <a:buChar char="•"/>
            </a:pPr>
            <a:r>
              <a:rPr lang="en-US" sz="1800" b="0" dirty="0">
                <a:latin typeface="Calibri" panose="020F0502020204030204" pitchFamily="34" charset="0"/>
                <a:cs typeface="Calibri" panose="020F0502020204030204" pitchFamily="34" charset="0"/>
              </a:rPr>
              <a:t>Introduction to OTAQ and NVFEL</a:t>
            </a:r>
          </a:p>
          <a:p>
            <a:pPr lvl="6"/>
            <a:endParaRPr lang="en-US" sz="1600" b="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1800" b="0" dirty="0">
                <a:latin typeface="Calibri" panose="020F0502020204030204" pitchFamily="34" charset="0"/>
                <a:cs typeface="Calibri" panose="020F0502020204030204" pitchFamily="34" charset="0"/>
              </a:rPr>
              <a:t>The Committee’s Charge is Vitally Important</a:t>
            </a:r>
          </a:p>
          <a:p>
            <a:pPr lvl="4"/>
            <a:endParaRPr lang="en-US" sz="1600" b="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1800" b="0" dirty="0">
                <a:latin typeface="Calibri" panose="020F0502020204030204" pitchFamily="34" charset="0"/>
                <a:cs typeface="Calibri" panose="020F0502020204030204" pitchFamily="34" charset="0"/>
              </a:rPr>
              <a:t>NAS Recommendations Inform EPA’s Work</a:t>
            </a:r>
          </a:p>
          <a:p>
            <a:pPr lvl="4"/>
            <a:endParaRPr lang="en-US" sz="1600" b="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1800" b="0" dirty="0">
                <a:latin typeface="Calibri" panose="020F0502020204030204" pitchFamily="34" charset="0"/>
                <a:cs typeface="Calibri" panose="020F0502020204030204" pitchFamily="34" charset="0"/>
              </a:rPr>
              <a:t>EPA’s recent work</a:t>
            </a:r>
          </a:p>
          <a:p>
            <a:pPr lvl="4"/>
            <a:endParaRPr lang="en-US" sz="1600" b="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1800" b="0" dirty="0">
                <a:latin typeface="Calibri" panose="020F0502020204030204" pitchFamily="34" charset="0"/>
                <a:cs typeface="Calibri" panose="020F0502020204030204" pitchFamily="34" charset="0"/>
              </a:rPr>
              <a:t>Recommendations</a:t>
            </a:r>
          </a:p>
          <a:p>
            <a:pPr lvl="3"/>
            <a:endParaRPr lang="en-US" sz="1600" b="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1800" b="0" dirty="0">
                <a:latin typeface="Calibri" panose="020F0502020204030204" pitchFamily="34" charset="0"/>
                <a:cs typeface="Calibri" panose="020F0502020204030204" pitchFamily="34" charset="0"/>
              </a:rPr>
              <a:t>Conclusions</a:t>
            </a:r>
          </a:p>
          <a:p>
            <a:pPr lvl="4"/>
            <a:endParaRPr lang="en-US" sz="1600" b="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1800" b="0" dirty="0">
                <a:latin typeface="Calibri" panose="020F0502020204030204" pitchFamily="34" charset="0"/>
                <a:cs typeface="Calibri" panose="020F0502020204030204" pitchFamily="34" charset="0"/>
              </a:rPr>
              <a:t>Appendix:  EPA publications and reports citations</a:t>
            </a:r>
          </a:p>
          <a:p>
            <a:pPr>
              <a:buFont typeface="Arial" panose="020B0604020202020204" pitchFamily="34" charset="0"/>
              <a:buChar char="•"/>
            </a:pPr>
            <a:endParaRPr lang="en-US" sz="2000" b="0" dirty="0"/>
          </a:p>
        </p:txBody>
      </p:sp>
      <p:pic>
        <p:nvPicPr>
          <p:cNvPr id="6" name="Picture 17" descr="EPA-Transparent-background">
            <a:extLst>
              <a:ext uri="{FF2B5EF4-FFF2-40B4-BE49-F238E27FC236}">
                <a16:creationId xmlns:a16="http://schemas.microsoft.com/office/drawing/2014/main" id="{4DAE38FD-1855-4F23-BF73-CFFAC800FBD8}"/>
              </a:ext>
            </a:extLst>
          </p:cNvPr>
          <p:cNvPicPr>
            <a:picLocks noChangeAspect="1" noChangeArrowheads="1"/>
          </p:cNvPicPr>
          <p:nvPr/>
        </p:nvPicPr>
        <p:blipFill>
          <a:blip r:embed="rId2"/>
          <a:srcRect/>
          <a:stretch>
            <a:fillRect/>
          </a:stretch>
        </p:blipFill>
        <p:spPr bwMode="auto">
          <a:xfrm>
            <a:off x="8153400" y="113219"/>
            <a:ext cx="533400" cy="526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1386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E964EA-8E6F-4E09-B587-99B8168B77B1}"/>
              </a:ext>
            </a:extLst>
          </p:cNvPr>
          <p:cNvSpPr/>
          <p:nvPr/>
        </p:nvSpPr>
        <p:spPr>
          <a:xfrm>
            <a:off x="0" y="0"/>
            <a:ext cx="9144000" cy="5209118"/>
          </a:xfrm>
          <a:prstGeom prst="rect">
            <a:avLst/>
          </a:prstGeom>
          <a:solidFill>
            <a:schemeClr val="bg1"/>
          </a:solidFill>
        </p:spPr>
        <p:txBody>
          <a:bodyPr wrap="square">
            <a:spAutoFit/>
          </a:bodyPr>
          <a:lstStyle/>
          <a:p>
            <a:pPr>
              <a:spcAft>
                <a:spcPts val="0"/>
              </a:spcAft>
            </a:pPr>
            <a:r>
              <a:rPr lang="en-US" sz="1200" b="1" dirty="0">
                <a:latin typeface="Calibri" panose="020F0502020204030204" pitchFamily="34" charset="0"/>
                <a:cs typeface="Calibri" panose="020F0502020204030204" pitchFamily="34" charset="0"/>
              </a:rPr>
              <a:t>SAE Papers</a:t>
            </a:r>
          </a:p>
          <a:p>
            <a:pPr>
              <a:spcAft>
                <a:spcPts val="0"/>
              </a:spcAft>
            </a:pPr>
            <a:r>
              <a:rPr lang="en-US" sz="700" b="1" dirty="0">
                <a:solidFill>
                  <a:srgbClr val="0070C0"/>
                </a:solidFill>
                <a:latin typeface="Calibri" panose="020F0502020204030204" pitchFamily="34" charset="0"/>
                <a:cs typeface="Calibri" panose="020F0502020204030204" pitchFamily="34" charset="0"/>
              </a:rPr>
              <a:t>2013 SAE Paper Citations</a:t>
            </a:r>
          </a:p>
          <a:p>
            <a:pPr marL="227013" indent="-227013">
              <a:spcAft>
                <a:spcPts val="0"/>
              </a:spcAft>
              <a:buFont typeface="Wingdings" panose="05000000000000000000" pitchFamily="2" charset="2"/>
              <a:buChar char="q"/>
            </a:pPr>
            <a:r>
              <a:rPr lang="en-US" sz="700" dirty="0" err="1">
                <a:latin typeface="Calibri" panose="020F0502020204030204" pitchFamily="34" charset="0"/>
                <a:cs typeface="Calibri" panose="020F0502020204030204" pitchFamily="34" charset="0"/>
              </a:rPr>
              <a:t>Sciance</a:t>
            </a:r>
            <a:r>
              <a:rPr lang="en-US" sz="700" dirty="0">
                <a:latin typeface="Calibri" panose="020F0502020204030204" pitchFamily="34" charset="0"/>
                <a:cs typeface="Calibri" panose="020F0502020204030204" pitchFamily="34" charset="0"/>
              </a:rPr>
              <a:t>, F., Nelson, B., </a:t>
            </a:r>
            <a:r>
              <a:rPr lang="en-US" sz="700" dirty="0" err="1">
                <a:latin typeface="Calibri" panose="020F0502020204030204" pitchFamily="34" charset="0"/>
                <a:cs typeface="Calibri" panose="020F0502020204030204" pitchFamily="34" charset="0"/>
              </a:rPr>
              <a:t>Yassine</a:t>
            </a:r>
            <a:r>
              <a:rPr lang="en-US" sz="700" dirty="0">
                <a:latin typeface="Calibri" panose="020F0502020204030204" pitchFamily="34" charset="0"/>
                <a:cs typeface="Calibri" panose="020F0502020204030204" pitchFamily="34" charset="0"/>
              </a:rPr>
              <a:t>, M., Patti, A. et al., "</a:t>
            </a:r>
            <a:r>
              <a:rPr lang="en-US" sz="700" b="1" dirty="0">
                <a:latin typeface="Calibri" panose="020F0502020204030204" pitchFamily="34" charset="0"/>
                <a:cs typeface="Calibri" panose="020F0502020204030204" pitchFamily="34" charset="0"/>
              </a:rPr>
              <a:t>Developing the AC17 Efficiency Test for Mobile Air Conditioners</a:t>
            </a:r>
            <a:r>
              <a:rPr lang="en-US" sz="700" dirty="0">
                <a:latin typeface="Calibri" panose="020F0502020204030204" pitchFamily="34" charset="0"/>
                <a:cs typeface="Calibri" panose="020F0502020204030204" pitchFamily="34" charset="0"/>
              </a:rPr>
              <a:t>," SAE Technical Paper 2013-01-0569, 2013, https://doi.org/10.4271/2013-01-0569.</a:t>
            </a:r>
          </a:p>
          <a:p>
            <a:pPr marL="227013" indent="-227013">
              <a:spcAft>
                <a:spcPts val="0"/>
              </a:spcAft>
              <a:buFont typeface="Wingdings" panose="05000000000000000000" pitchFamily="2" charset="2"/>
              <a:buChar char="q"/>
            </a:pPr>
            <a:r>
              <a:rPr lang="en-US" sz="700" dirty="0" err="1">
                <a:latin typeface="Calibri" panose="020F0502020204030204" pitchFamily="34" charset="0"/>
                <a:cs typeface="Calibri" panose="020F0502020204030204" pitchFamily="34" charset="0"/>
              </a:rPr>
              <a:t>Dagci</a:t>
            </a:r>
            <a:r>
              <a:rPr lang="en-US" sz="700" dirty="0">
                <a:latin typeface="Calibri" panose="020F0502020204030204" pitchFamily="34" charset="0"/>
                <a:cs typeface="Calibri" panose="020F0502020204030204" pitchFamily="34" charset="0"/>
              </a:rPr>
              <a:t>, O., Pereira, N., and Cherry, J., "</a:t>
            </a:r>
            <a:r>
              <a:rPr lang="en-US" sz="700" b="1" dirty="0">
                <a:latin typeface="Calibri" panose="020F0502020204030204" pitchFamily="34" charset="0"/>
                <a:cs typeface="Calibri" panose="020F0502020204030204" pitchFamily="34" charset="0"/>
              </a:rPr>
              <a:t>Maneuver-Based Battery-in-the-Loop Testing - Bringing Reality to Lab</a:t>
            </a:r>
            <a:r>
              <a:rPr lang="en-US" sz="700" dirty="0">
                <a:latin typeface="Calibri" panose="020F0502020204030204" pitchFamily="34" charset="0"/>
                <a:cs typeface="Calibri" panose="020F0502020204030204" pitchFamily="34" charset="0"/>
              </a:rPr>
              <a:t>," SAE Int. J. Alt. Power. 2(1):7-17, 2013, https://doi.org/10.4271/2013-01-0157.</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Lee, B., Lee, S., Cherry, J., Neam, A. et al., "</a:t>
            </a:r>
            <a:r>
              <a:rPr lang="en-US" sz="700" b="1" dirty="0">
                <a:latin typeface="Calibri" panose="020F0502020204030204" pitchFamily="34" charset="0"/>
                <a:cs typeface="Calibri" panose="020F0502020204030204" pitchFamily="34" charset="0"/>
              </a:rPr>
              <a:t>Development of Advanced Light-Duty Powertrain and Hybrid Analysis Tool</a:t>
            </a:r>
            <a:r>
              <a:rPr lang="en-US" sz="700" dirty="0">
                <a:latin typeface="Calibri" panose="020F0502020204030204" pitchFamily="34" charset="0"/>
                <a:cs typeface="Calibri" panose="020F0502020204030204" pitchFamily="34" charset="0"/>
              </a:rPr>
              <a:t>," SAE Technical Paper 2013-01-0808, 2013, https://doi.org/10.4271/2013-01-0808.</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Lee, S., Lee, B., McDonald, J., Sanchez, L. et al., "</a:t>
            </a:r>
            <a:r>
              <a:rPr lang="en-US" sz="700" b="1" dirty="0">
                <a:latin typeface="Calibri" panose="020F0502020204030204" pitchFamily="34" charset="0"/>
                <a:cs typeface="Calibri" panose="020F0502020204030204" pitchFamily="34" charset="0"/>
              </a:rPr>
              <a:t>Modeling and Validation of Power-Split and P2 Parallel Hybrid Electric Vehicles</a:t>
            </a:r>
            <a:r>
              <a:rPr lang="en-US" sz="700" dirty="0">
                <a:latin typeface="Calibri" panose="020F0502020204030204" pitchFamily="34" charset="0"/>
                <a:cs typeface="Calibri" panose="020F0502020204030204" pitchFamily="34" charset="0"/>
              </a:rPr>
              <a:t>," SAE Technical Paper 2013-01-1470, 2013, https://doi.org/10.4271/2013-01-1470.</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Lee, S., Lee, B., McDonald, J., and Nam, E., "</a:t>
            </a:r>
            <a:r>
              <a:rPr lang="en-US" sz="700" b="1" dirty="0">
                <a:latin typeface="Calibri" panose="020F0502020204030204" pitchFamily="34" charset="0"/>
                <a:cs typeface="Calibri" panose="020F0502020204030204" pitchFamily="34" charset="0"/>
              </a:rPr>
              <a:t>Modeling and Validation of Lithium-Ion Automotive Battery Packs</a:t>
            </a:r>
            <a:r>
              <a:rPr lang="en-US" sz="700" dirty="0">
                <a:latin typeface="Calibri" panose="020F0502020204030204" pitchFamily="34" charset="0"/>
                <a:cs typeface="Calibri" panose="020F0502020204030204" pitchFamily="34" charset="0"/>
              </a:rPr>
              <a:t>," SAE Technical Paper 2013-01-1539, 2013, https://doi.org/10.4271/2013-01-1539.</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Caffrey, C., Bolon, K., Harris, H., </a:t>
            </a:r>
            <a:r>
              <a:rPr lang="en-US" sz="700" dirty="0" err="1">
                <a:latin typeface="Calibri" panose="020F0502020204030204" pitchFamily="34" charset="0"/>
                <a:cs typeface="Calibri" panose="020F0502020204030204" pitchFamily="34" charset="0"/>
              </a:rPr>
              <a:t>Kolwich</a:t>
            </a:r>
            <a:r>
              <a:rPr lang="en-US" sz="700" dirty="0">
                <a:latin typeface="Calibri" panose="020F0502020204030204" pitchFamily="34" charset="0"/>
                <a:cs typeface="Calibri" panose="020F0502020204030204" pitchFamily="34" charset="0"/>
              </a:rPr>
              <a:t>, G. et al., "</a:t>
            </a:r>
            <a:r>
              <a:rPr lang="en-US" sz="700" b="1" dirty="0">
                <a:latin typeface="Calibri" panose="020F0502020204030204" pitchFamily="34" charset="0"/>
                <a:cs typeface="Calibri" panose="020F0502020204030204" pitchFamily="34" charset="0"/>
              </a:rPr>
              <a:t>Cost-Effectiveness of a Lightweight Design for 2017-2020: An Assessment of a Midsize Crossover Utility Vehicle</a:t>
            </a:r>
            <a:r>
              <a:rPr lang="en-US" sz="700" dirty="0">
                <a:latin typeface="Calibri" panose="020F0502020204030204" pitchFamily="34" charset="0"/>
                <a:cs typeface="Calibri" panose="020F0502020204030204" pitchFamily="34" charset="0"/>
              </a:rPr>
              <a:t>," SAE Technical Paper 2013-01-0656, 2013, https://doi.org/10.4271/2013-01-0656.</a:t>
            </a:r>
          </a:p>
          <a:p>
            <a:pPr>
              <a:spcAft>
                <a:spcPts val="0"/>
              </a:spcAft>
            </a:pPr>
            <a:r>
              <a:rPr lang="en-US" sz="700" b="1" dirty="0">
                <a:solidFill>
                  <a:srgbClr val="0070C0"/>
                </a:solidFill>
                <a:latin typeface="Calibri" panose="020F0502020204030204" pitchFamily="34" charset="0"/>
                <a:cs typeface="Calibri" panose="020F0502020204030204" pitchFamily="34" charset="0"/>
              </a:rPr>
              <a:t>2014 SAE Paper Citations</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Hula, A., Alson, J., Bunker, A., and Bolon, K., "</a:t>
            </a:r>
            <a:r>
              <a:rPr lang="en-US" sz="700" b="1" dirty="0">
                <a:latin typeface="Calibri" panose="020F0502020204030204" pitchFamily="34" charset="0"/>
                <a:cs typeface="Calibri" panose="020F0502020204030204" pitchFamily="34" charset="0"/>
              </a:rPr>
              <a:t>Analysis of Technology Adoption Rates in New Vehicles</a:t>
            </a:r>
            <a:r>
              <a:rPr lang="en-US" sz="700" dirty="0">
                <a:latin typeface="Calibri" panose="020F0502020204030204" pitchFamily="34" charset="0"/>
                <a:cs typeface="Calibri" panose="020F0502020204030204" pitchFamily="34" charset="0"/>
              </a:rPr>
              <a:t>," SAE Technical Paper 2014-01-0781, 2014, doi:10.4271/2014-01-0781.</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Lee, S., Cherry, J., Lee, B., McDonald, J. et al., "</a:t>
            </a:r>
            <a:r>
              <a:rPr lang="en-US" sz="700" b="1" dirty="0">
                <a:latin typeface="Calibri" panose="020F0502020204030204" pitchFamily="34" charset="0"/>
                <a:cs typeface="Calibri" panose="020F0502020204030204" pitchFamily="34" charset="0"/>
              </a:rPr>
              <a:t>HIL Development and Validation of Lithium-Ion Battery Packs</a:t>
            </a:r>
            <a:r>
              <a:rPr lang="en-US" sz="700" dirty="0">
                <a:latin typeface="Calibri" panose="020F0502020204030204" pitchFamily="34" charset="0"/>
                <a:cs typeface="Calibri" panose="020F0502020204030204" pitchFamily="34" charset="0"/>
              </a:rPr>
              <a:t>," SAE Technical Paper 2014-01-1863, 2014, doi:10.4271/2014-01-1863.</a:t>
            </a:r>
          </a:p>
          <a:p>
            <a:pPr>
              <a:spcAft>
                <a:spcPts val="0"/>
              </a:spcAft>
            </a:pPr>
            <a:r>
              <a:rPr lang="en-US" sz="700" b="1" dirty="0">
                <a:solidFill>
                  <a:srgbClr val="0070C0"/>
                </a:solidFill>
                <a:latin typeface="Calibri" panose="020F0502020204030204" pitchFamily="34" charset="0"/>
                <a:cs typeface="Calibri" panose="020F0502020204030204" pitchFamily="34" charset="0"/>
              </a:rPr>
              <a:t>2015 SAE Paper Citations</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Newman, K., Kargul, J., and Barba, D., "</a:t>
            </a:r>
            <a:r>
              <a:rPr lang="en-US" sz="700" b="1" dirty="0">
                <a:latin typeface="Calibri" panose="020F0502020204030204" pitchFamily="34" charset="0"/>
                <a:cs typeface="Calibri" panose="020F0502020204030204" pitchFamily="34" charset="0"/>
              </a:rPr>
              <a:t>Development and Testing of an Automatic Transmission Shift Schedule Algorithm for Vehicle Simulation</a:t>
            </a:r>
            <a:r>
              <a:rPr lang="en-US" sz="700" dirty="0">
                <a:latin typeface="Calibri" panose="020F0502020204030204" pitchFamily="34" charset="0"/>
                <a:cs typeface="Calibri" panose="020F0502020204030204" pitchFamily="34" charset="0"/>
              </a:rPr>
              <a:t>," SAE Int. J. Engines 8(3):2015, doi:10.4271/2015-01-1142.</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Newman, K., Kargul, J., and Barba, D., "</a:t>
            </a:r>
            <a:r>
              <a:rPr lang="en-US" sz="700" b="1" dirty="0">
                <a:latin typeface="Calibri" panose="020F0502020204030204" pitchFamily="34" charset="0"/>
                <a:cs typeface="Calibri" panose="020F0502020204030204" pitchFamily="34" charset="0"/>
              </a:rPr>
              <a:t>Benchmarking and Modeling of a Conventional Mid-Size Car Using ALPHA</a:t>
            </a:r>
            <a:r>
              <a:rPr lang="en-US" sz="700" dirty="0">
                <a:latin typeface="Calibri" panose="020F0502020204030204" pitchFamily="34" charset="0"/>
                <a:cs typeface="Calibri" panose="020F0502020204030204" pitchFamily="34" charset="0"/>
              </a:rPr>
              <a:t>," SAE Technical Paper 2015-01-1140, 2015, doi:10.4271/2015-01-1140.</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Stuhldreher, M., Schenk, C., Brakora, J., Hawkins, D. et al., "</a:t>
            </a:r>
            <a:r>
              <a:rPr lang="en-US" sz="700" b="1" dirty="0">
                <a:latin typeface="Calibri" panose="020F0502020204030204" pitchFamily="34" charset="0"/>
                <a:cs typeface="Calibri" panose="020F0502020204030204" pitchFamily="34" charset="0"/>
              </a:rPr>
              <a:t>Downsized Boosted Engine Benchmarking and Results</a:t>
            </a:r>
            <a:r>
              <a:rPr lang="en-US" sz="700" dirty="0">
                <a:latin typeface="Calibri" panose="020F0502020204030204" pitchFamily="34" charset="0"/>
                <a:cs typeface="Calibri" panose="020F0502020204030204" pitchFamily="34" charset="0"/>
              </a:rPr>
              <a:t>," SAE Technical Paper 2015-01-1266, 2015, doi:10.4271/2015-01-1266.</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Moskalik, A., Dekraker, P., Kargul, J., and Barba, D., "</a:t>
            </a:r>
            <a:r>
              <a:rPr lang="en-US" sz="700" b="1" dirty="0">
                <a:latin typeface="Calibri" panose="020F0502020204030204" pitchFamily="34" charset="0"/>
                <a:cs typeface="Calibri" panose="020F0502020204030204" pitchFamily="34" charset="0"/>
              </a:rPr>
              <a:t>Vehicle Component Benchmarking Using a Chassis Dynamometer</a:t>
            </a:r>
            <a:r>
              <a:rPr lang="en-US" sz="700" dirty="0">
                <a:latin typeface="Calibri" panose="020F0502020204030204" pitchFamily="34" charset="0"/>
                <a:cs typeface="Calibri" panose="020F0502020204030204" pitchFamily="34" charset="0"/>
              </a:rPr>
              <a:t>," SAE Int. J. Mater. </a:t>
            </a:r>
            <a:r>
              <a:rPr lang="en-US" sz="700" dirty="0" err="1">
                <a:latin typeface="Calibri" panose="020F0502020204030204" pitchFamily="34" charset="0"/>
                <a:cs typeface="Calibri" panose="020F0502020204030204" pitchFamily="34" charset="0"/>
              </a:rPr>
              <a:t>Manf</a:t>
            </a:r>
            <a:r>
              <a:rPr lang="en-US" sz="700" dirty="0">
                <a:latin typeface="Calibri" panose="020F0502020204030204" pitchFamily="34" charset="0"/>
                <a:cs typeface="Calibri" panose="020F0502020204030204" pitchFamily="34" charset="0"/>
              </a:rPr>
              <a:t>. 8(3):2015, doi:10.4271/2015-01-0589.</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Safoutin, M., Cherry, J., McDonald, J., and Lee, S., "</a:t>
            </a:r>
            <a:r>
              <a:rPr lang="en-US" sz="700" b="1" dirty="0">
                <a:latin typeface="Calibri" panose="020F0502020204030204" pitchFamily="34" charset="0"/>
                <a:cs typeface="Calibri" panose="020F0502020204030204" pitchFamily="34" charset="0"/>
              </a:rPr>
              <a:t>Effect of Current and SOC on Round-Trip Energy Efficiency of a Lithium-Iron Phosphate (LiFePO4) Battery Pack</a:t>
            </a:r>
            <a:r>
              <a:rPr lang="en-US" sz="700" dirty="0">
                <a:latin typeface="Calibri" panose="020F0502020204030204" pitchFamily="34" charset="0"/>
                <a:cs typeface="Calibri" panose="020F0502020204030204" pitchFamily="34" charset="0"/>
              </a:rPr>
              <a:t>," SAE Technical Paper 2015-01-1186, 2015, doi:10.4271/2015-01-1186.</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Newman, K., Dekraker, P., Zhang, H., Sanchez, J. et al., "</a:t>
            </a:r>
            <a:r>
              <a:rPr lang="en-US" sz="700" b="1" dirty="0">
                <a:latin typeface="Calibri" panose="020F0502020204030204" pitchFamily="34" charset="0"/>
                <a:cs typeface="Calibri" panose="020F0502020204030204" pitchFamily="34" charset="0"/>
              </a:rPr>
              <a:t>Development of Greenhouse Gas Emissions Model (GEM) for Heavy- and Medium-Duty Vehicle Compliance</a:t>
            </a:r>
            <a:r>
              <a:rPr lang="en-US" sz="700" dirty="0">
                <a:latin typeface="Calibri" panose="020F0502020204030204" pitchFamily="34" charset="0"/>
                <a:cs typeface="Calibri" panose="020F0502020204030204" pitchFamily="34" charset="0"/>
              </a:rPr>
              <a:t>," SAE Int. J. </a:t>
            </a:r>
            <a:r>
              <a:rPr lang="en-US" sz="700" dirty="0" err="1">
                <a:latin typeface="Calibri" panose="020F0502020204030204" pitchFamily="34" charset="0"/>
                <a:cs typeface="Calibri" panose="020F0502020204030204" pitchFamily="34" charset="0"/>
              </a:rPr>
              <a:t>Commer</a:t>
            </a:r>
            <a:r>
              <a:rPr lang="en-US" sz="700" dirty="0">
                <a:latin typeface="Calibri" panose="020F0502020204030204" pitchFamily="34" charset="0"/>
                <a:cs typeface="Calibri" panose="020F0502020204030204" pitchFamily="34" charset="0"/>
              </a:rPr>
              <a:t>. </a:t>
            </a:r>
            <a:r>
              <a:rPr lang="en-US" sz="700" dirty="0" err="1">
                <a:latin typeface="Calibri" panose="020F0502020204030204" pitchFamily="34" charset="0"/>
                <a:cs typeface="Calibri" panose="020F0502020204030204" pitchFamily="34" charset="0"/>
              </a:rPr>
              <a:t>Veh</a:t>
            </a:r>
            <a:r>
              <a:rPr lang="en-US" sz="700" dirty="0">
                <a:latin typeface="Calibri" panose="020F0502020204030204" pitchFamily="34" charset="0"/>
                <a:cs typeface="Calibri" panose="020F0502020204030204" pitchFamily="34" charset="0"/>
              </a:rPr>
              <a:t>. 8(2):2015, doi:10.4271/2015-01-2771.</a:t>
            </a:r>
          </a:p>
          <a:p>
            <a:pPr>
              <a:spcAft>
                <a:spcPts val="0"/>
              </a:spcAft>
            </a:pPr>
            <a:r>
              <a:rPr lang="en-US" sz="700" b="1" dirty="0">
                <a:solidFill>
                  <a:srgbClr val="0070C0"/>
                </a:solidFill>
                <a:latin typeface="Calibri" panose="020F0502020204030204" pitchFamily="34" charset="0"/>
                <a:cs typeface="Calibri" panose="020F0502020204030204" pitchFamily="34" charset="0"/>
              </a:rPr>
              <a:t>2016 SAE Paper Citations</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Kargul, J., Moskalik, A., Barba, D., Newman, K. et al., "</a:t>
            </a:r>
            <a:r>
              <a:rPr lang="en-US" sz="700" b="1" dirty="0">
                <a:latin typeface="Calibri" panose="020F0502020204030204" pitchFamily="34" charset="0"/>
                <a:cs typeface="Calibri" panose="020F0502020204030204" pitchFamily="34" charset="0"/>
              </a:rPr>
              <a:t>Estimating GHG Reduction from Combinations of Current Best-Available and Future Powertrain and Vehicle Technologies for a Midsized Car Using EPA’s ALPHA Model</a:t>
            </a:r>
            <a:r>
              <a:rPr lang="en-US" sz="700" dirty="0">
                <a:latin typeface="Calibri" panose="020F0502020204030204" pitchFamily="34" charset="0"/>
                <a:cs typeface="Calibri" panose="020F0502020204030204" pitchFamily="34" charset="0"/>
              </a:rPr>
              <a:t>," SAE Technical Paper 2016-01-0910, 2016, doi:10.4271/2016-01-0910.</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Moskalik, A., Hula, A., Barba, D., and Kargul, J., "</a:t>
            </a:r>
            <a:r>
              <a:rPr lang="en-US" sz="700" b="1" dirty="0">
                <a:latin typeface="Calibri" panose="020F0502020204030204" pitchFamily="34" charset="0"/>
                <a:cs typeface="Calibri" panose="020F0502020204030204" pitchFamily="34" charset="0"/>
              </a:rPr>
              <a:t>Investigating the Effect of Advanced Automatic Transmissions on Fuel Consumption Using Vehicle Testing and Modeling</a:t>
            </a:r>
            <a:r>
              <a:rPr lang="en-US" sz="700" dirty="0">
                <a:latin typeface="Calibri" panose="020F0502020204030204" pitchFamily="34" charset="0"/>
                <a:cs typeface="Calibri" panose="020F0502020204030204" pitchFamily="34" charset="0"/>
              </a:rPr>
              <a:t>," SAE Int. J. Engines 9(3):2016, doi:10.4271/2016-01-1142.</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Newman, K., Doorlag, M., and Barba, D., "</a:t>
            </a:r>
            <a:r>
              <a:rPr lang="en-US" sz="700" b="1" dirty="0">
                <a:latin typeface="Calibri" panose="020F0502020204030204" pitchFamily="34" charset="0"/>
                <a:cs typeface="Calibri" panose="020F0502020204030204" pitchFamily="34" charset="0"/>
              </a:rPr>
              <a:t>Modeling of a Conventional Mid-Size Car with CVT Using ALPHA and Comparable Powertrain Technologies</a:t>
            </a:r>
            <a:r>
              <a:rPr lang="en-US" sz="700" dirty="0">
                <a:latin typeface="Calibri" panose="020F0502020204030204" pitchFamily="34" charset="0"/>
                <a:cs typeface="Calibri" panose="020F0502020204030204" pitchFamily="34" charset="0"/>
              </a:rPr>
              <a:t>," SAE Technical Paper 2016-01-1141, 2016, doi:10.4271/2016-01-1141.</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Ellies, B., Schenk, C., and Dekraker, P., "</a:t>
            </a:r>
            <a:r>
              <a:rPr lang="en-US" sz="700" b="1" dirty="0">
                <a:latin typeface="Calibri" panose="020F0502020204030204" pitchFamily="34" charset="0"/>
                <a:cs typeface="Calibri" panose="020F0502020204030204" pitchFamily="34" charset="0"/>
              </a:rPr>
              <a:t>Benchmarking and Hardware-in-the-Loop Operation of a 2014 MAZDA SkyActiv 2.0L 13:1 Compression Ratio Engine</a:t>
            </a:r>
            <a:r>
              <a:rPr lang="en-US" sz="700" dirty="0">
                <a:latin typeface="Calibri" panose="020F0502020204030204" pitchFamily="34" charset="0"/>
                <a:cs typeface="Calibri" panose="020F0502020204030204" pitchFamily="34" charset="0"/>
              </a:rPr>
              <a:t>," SAE Technical Paper 2016-01-1007, 2016, doi:10.4271/2016-01-1007.</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Stuhldreher, M., "</a:t>
            </a:r>
            <a:r>
              <a:rPr lang="en-US" sz="700" b="1" dirty="0">
                <a:latin typeface="Calibri" panose="020F0502020204030204" pitchFamily="34" charset="0"/>
                <a:cs typeface="Calibri" panose="020F0502020204030204" pitchFamily="34" charset="0"/>
              </a:rPr>
              <a:t>Fuel Efficiency Mapping of a 2014 6-Cylinder GM EcoTec 4.3L Engine with Cylinder Deactivation</a:t>
            </a:r>
            <a:r>
              <a:rPr lang="en-US" sz="700" dirty="0">
                <a:latin typeface="Calibri" panose="020F0502020204030204" pitchFamily="34" charset="0"/>
                <a:cs typeface="Calibri" panose="020F0502020204030204" pitchFamily="34" charset="0"/>
              </a:rPr>
              <a:t>," SAE Technical Paper 2016-01-0662, 2016, doi:10.4271/2016-01-0662.</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Newman, K. and Dekraker, P., "</a:t>
            </a:r>
            <a:r>
              <a:rPr lang="en-US" sz="700" b="1" dirty="0">
                <a:latin typeface="Calibri" panose="020F0502020204030204" pitchFamily="34" charset="0"/>
                <a:cs typeface="Calibri" panose="020F0502020204030204" pitchFamily="34" charset="0"/>
              </a:rPr>
              <a:t>Modeling the Effects of Transmission Gear Count, Ratio Progression, and Final Drive Ratio on Fuel Economy and Performance Using ALPHA</a:t>
            </a:r>
            <a:r>
              <a:rPr lang="en-US" sz="700" dirty="0">
                <a:latin typeface="Calibri" panose="020F0502020204030204" pitchFamily="34" charset="0"/>
                <a:cs typeface="Calibri" panose="020F0502020204030204" pitchFamily="34" charset="0"/>
              </a:rPr>
              <a:t>," SAE Technical Paper 2016-01-1143, 2016, doi:10.4271/2016-01-1143.</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Lee, S., Schenk, C., and McDonald, J., "</a:t>
            </a:r>
            <a:r>
              <a:rPr lang="en-US" sz="700" b="1" dirty="0">
                <a:latin typeface="Calibri" panose="020F0502020204030204" pitchFamily="34" charset="0"/>
                <a:cs typeface="Calibri" panose="020F0502020204030204" pitchFamily="34" charset="0"/>
              </a:rPr>
              <a:t>Air Flow Optimization and Calibration in High-Compression-Ratio Naturally Aspirated SI Engines with Cooled-EGR</a:t>
            </a:r>
            <a:r>
              <a:rPr lang="en-US" sz="700" dirty="0">
                <a:latin typeface="Calibri" panose="020F0502020204030204" pitchFamily="34" charset="0"/>
                <a:cs typeface="Calibri" panose="020F0502020204030204" pitchFamily="34" charset="0"/>
              </a:rPr>
              <a:t>," SAE Technical Paper 2016-01-0565, 2016, doi:10.4271/2016-01-0565.</a:t>
            </a:r>
          </a:p>
          <a:p>
            <a:pPr>
              <a:spcAft>
                <a:spcPts val="0"/>
              </a:spcAft>
            </a:pPr>
            <a:r>
              <a:rPr lang="en-US" sz="700" b="1" dirty="0">
                <a:solidFill>
                  <a:srgbClr val="0070C0"/>
                </a:solidFill>
                <a:latin typeface="Calibri" panose="020F0502020204030204" pitchFamily="34" charset="0"/>
                <a:cs typeface="Calibri" panose="020F0502020204030204" pitchFamily="34" charset="0"/>
              </a:rPr>
              <a:t>2017 SAE Paper Citations</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Dekraker, P., Stuhldreher, M., and Kim, Y., "</a:t>
            </a:r>
            <a:r>
              <a:rPr lang="en-US" sz="700" b="1" dirty="0">
                <a:latin typeface="Calibri" panose="020F0502020204030204" pitchFamily="34" charset="0"/>
                <a:cs typeface="Calibri" panose="020F0502020204030204" pitchFamily="34" charset="0"/>
              </a:rPr>
              <a:t>Characterizing Factors Influencing SI Engine Transient Fuel Consumption for Vehicle Simulation in ALPHA</a:t>
            </a:r>
            <a:r>
              <a:rPr lang="en-US" sz="700" dirty="0">
                <a:latin typeface="Calibri" panose="020F0502020204030204" pitchFamily="34" charset="0"/>
                <a:cs typeface="Calibri" panose="020F0502020204030204" pitchFamily="34" charset="0"/>
              </a:rPr>
              <a:t>," SAE Int. J. Engines 10(2):2017, doi:10.4271/2017-01-0533.</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Dekraker, P., Kargul, J., Moskalik, A., Newman, K. et al., "</a:t>
            </a:r>
            <a:r>
              <a:rPr lang="en-US" sz="700" b="1" dirty="0">
                <a:latin typeface="Calibri" panose="020F0502020204030204" pitchFamily="34" charset="0"/>
                <a:cs typeface="Calibri" panose="020F0502020204030204" pitchFamily="34" charset="0"/>
              </a:rPr>
              <a:t>Fleet-Level Modeling of Real World Factors Influencing Greenhouse Gas Emission Simulation in ALPHA</a:t>
            </a:r>
            <a:r>
              <a:rPr lang="en-US" sz="700" dirty="0">
                <a:latin typeface="Calibri" panose="020F0502020204030204" pitchFamily="34" charset="0"/>
                <a:cs typeface="Calibri" panose="020F0502020204030204" pitchFamily="34" charset="0"/>
              </a:rPr>
              <a:t>," SAE Int. J. Fuels </a:t>
            </a:r>
            <a:r>
              <a:rPr lang="en-US" sz="700" dirty="0" err="1">
                <a:latin typeface="Calibri" panose="020F0502020204030204" pitchFamily="34" charset="0"/>
                <a:cs typeface="Calibri" panose="020F0502020204030204" pitchFamily="34" charset="0"/>
              </a:rPr>
              <a:t>Lubr</a:t>
            </a:r>
            <a:r>
              <a:rPr lang="en-US" sz="700" dirty="0">
                <a:latin typeface="Calibri" panose="020F0502020204030204" pitchFamily="34" charset="0"/>
                <a:cs typeface="Calibri" panose="020F0502020204030204" pitchFamily="34" charset="0"/>
              </a:rPr>
              <a:t>. 10(1):2017, doi:10.4271/2017-01-0899.</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Schenk, C. and Dekraker, P., "</a:t>
            </a:r>
            <a:r>
              <a:rPr lang="en-US" sz="700" b="1" dirty="0">
                <a:latin typeface="Calibri" panose="020F0502020204030204" pitchFamily="34" charset="0"/>
                <a:cs typeface="Calibri" panose="020F0502020204030204" pitchFamily="34" charset="0"/>
              </a:rPr>
              <a:t>Potential Fuel Economy Improvements from the Implementation of cEGR and CDA on an Atkinson Cycle Engine</a:t>
            </a:r>
            <a:r>
              <a:rPr lang="en-US" sz="700" dirty="0">
                <a:latin typeface="Calibri" panose="020F0502020204030204" pitchFamily="34" charset="0"/>
                <a:cs typeface="Calibri" panose="020F0502020204030204" pitchFamily="34" charset="0"/>
              </a:rPr>
              <a:t>," SAE Technical Paper 2017-01-1016, 2017, doi:10.4271/2017-01-1016.</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Lee, S., Cherry, J., Safoutin, M., and McDonald, J., "</a:t>
            </a:r>
            <a:r>
              <a:rPr lang="en-US" sz="700" b="1" dirty="0">
                <a:latin typeface="Calibri" panose="020F0502020204030204" pitchFamily="34" charset="0"/>
                <a:cs typeface="Calibri" panose="020F0502020204030204" pitchFamily="34" charset="0"/>
              </a:rPr>
              <a:t>Modeling and Validation of 12V Lead-Acid Battery for Stop-Start Technology</a:t>
            </a:r>
            <a:r>
              <a:rPr lang="en-US" sz="700" dirty="0">
                <a:latin typeface="Calibri" panose="020F0502020204030204" pitchFamily="34" charset="0"/>
                <a:cs typeface="Calibri" panose="020F0502020204030204" pitchFamily="34" charset="0"/>
              </a:rPr>
              <a:t>," SAE Technical Paper 2017-01-1211, 2017, doi:10.4271/2017-01-1211.</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Stuhldreher, M., Kim, Y., Kargul, J., Moskalik, A. et al., "</a:t>
            </a:r>
            <a:r>
              <a:rPr lang="en-US" sz="700" b="1" dirty="0">
                <a:latin typeface="Calibri" panose="020F0502020204030204" pitchFamily="34" charset="0"/>
                <a:cs typeface="Calibri" panose="020F0502020204030204" pitchFamily="34" charset="0"/>
              </a:rPr>
              <a:t>Testing and Benchmarking a 2014 GM Silverado 6L80 Six Speed Automatic Transmission</a:t>
            </a:r>
            <a:r>
              <a:rPr lang="en-US" sz="700" dirty="0">
                <a:latin typeface="Calibri" panose="020F0502020204030204" pitchFamily="34" charset="0"/>
                <a:cs typeface="Calibri" panose="020F0502020204030204" pitchFamily="34" charset="0"/>
              </a:rPr>
              <a:t>," SAE Technical Paper 2017-01-5020, 2017, doi:10.4271/2017-01-5020.</a:t>
            </a:r>
          </a:p>
          <a:p>
            <a:pPr>
              <a:spcAft>
                <a:spcPts val="0"/>
              </a:spcAft>
            </a:pPr>
            <a:r>
              <a:rPr lang="en-US" sz="700" b="1" dirty="0">
                <a:solidFill>
                  <a:srgbClr val="0070C0"/>
                </a:solidFill>
                <a:latin typeface="Calibri" panose="020F0502020204030204" pitchFamily="34" charset="0"/>
                <a:cs typeface="Calibri" panose="020F0502020204030204" pitchFamily="34" charset="0"/>
              </a:rPr>
              <a:t>2018 SAE Paper Citations</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Dennis Robertson, Graham Conway, Chris Chadwell, Joseph McDonald, Daniel Barba, Mark Stuhldreher, Aaron </a:t>
            </a:r>
            <a:r>
              <a:rPr lang="en-US" sz="700" dirty="0" err="1">
                <a:latin typeface="Calibri" panose="020F0502020204030204" pitchFamily="34" charset="0"/>
                <a:cs typeface="Calibri" panose="020F0502020204030204" pitchFamily="34" charset="0"/>
              </a:rPr>
              <a:t>Birckett</a:t>
            </a:r>
            <a:r>
              <a:rPr lang="en-US" sz="700" dirty="0">
                <a:latin typeface="Calibri" panose="020F0502020204030204" pitchFamily="34" charset="0"/>
                <a:cs typeface="Calibri" panose="020F0502020204030204" pitchFamily="34" charset="0"/>
              </a:rPr>
              <a:t>, "</a:t>
            </a:r>
            <a:r>
              <a:rPr lang="en-US" sz="700" b="1" dirty="0">
                <a:latin typeface="Calibri" panose="020F0502020204030204" pitchFamily="34" charset="0"/>
                <a:cs typeface="Calibri" panose="020F0502020204030204" pitchFamily="34" charset="0"/>
              </a:rPr>
              <a:t>Predictive GT-Power Simulation for VNT matching on a 1.6 L GDI Turbo Engine</a:t>
            </a:r>
            <a:r>
              <a:rPr lang="en-US" sz="700" dirty="0">
                <a:latin typeface="Calibri" panose="020F0502020204030204" pitchFamily="34" charset="0"/>
                <a:cs typeface="Calibri" panose="020F0502020204030204" pitchFamily="34" charset="0"/>
              </a:rPr>
              <a:t>," SAE Technical Paper 2018-01-0161, 2018, doi:10.4271/2018-01-0161.</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Mark Stuhldreher, John Kargul, Daniel Barba, Joseph McDonald, Stanislav Bohac, Paul Dekraker, Andrew Moskalik, "</a:t>
            </a:r>
            <a:r>
              <a:rPr lang="en-US" sz="700" b="1" dirty="0">
                <a:latin typeface="Calibri" panose="020F0502020204030204" pitchFamily="34" charset="0"/>
                <a:cs typeface="Calibri" panose="020F0502020204030204" pitchFamily="34" charset="0"/>
              </a:rPr>
              <a:t>Benchmarking a 2016 Honda Civic 1.5-liter L15B7 Turbocharged Engine and Evaluating the Future Efficiency Potential of Turbocharged Engines</a:t>
            </a:r>
            <a:r>
              <a:rPr lang="en-US" sz="700" dirty="0">
                <a:latin typeface="Calibri" panose="020F0502020204030204" pitchFamily="34" charset="0"/>
                <a:cs typeface="Calibri" panose="020F0502020204030204" pitchFamily="34" charset="0"/>
              </a:rPr>
              <a:t>," SAE Technical Paper 2018-01-0319, 2018, doi:10.4271/2018-01-0319.</a:t>
            </a:r>
          </a:p>
          <a:p>
            <a:pPr marL="227013" indent="-227013">
              <a:spcAft>
                <a:spcPts val="0"/>
              </a:spcAft>
              <a:buFont typeface="Wingdings" panose="05000000000000000000" pitchFamily="2" charset="2"/>
              <a:buChar char="q"/>
            </a:pPr>
            <a:r>
              <a:rPr lang="en-US" sz="700" dirty="0" err="1">
                <a:latin typeface="Calibri" panose="020F0502020204030204" pitchFamily="34" charset="0"/>
                <a:cs typeface="Calibri" panose="020F0502020204030204" pitchFamily="34" charset="0"/>
              </a:rPr>
              <a:t>SoDuk</a:t>
            </a:r>
            <a:r>
              <a:rPr lang="en-US" sz="700" dirty="0">
                <a:latin typeface="Calibri" panose="020F0502020204030204" pitchFamily="34" charset="0"/>
                <a:cs typeface="Calibri" panose="020F0502020204030204" pitchFamily="34" charset="0"/>
              </a:rPr>
              <a:t> Lee, Jeff Cherry, Michael Safoutin, Anthony Neam, Joseph McDonald, Kevin Newman, "</a:t>
            </a:r>
            <a:r>
              <a:rPr lang="en-US" sz="700" b="1" dirty="0">
                <a:latin typeface="Calibri" panose="020F0502020204030204" pitchFamily="34" charset="0"/>
                <a:cs typeface="Calibri" panose="020F0502020204030204" pitchFamily="34" charset="0"/>
              </a:rPr>
              <a:t>Modeling and Controls Development of 48V Mild Hybrid Electric Vehicles</a:t>
            </a:r>
            <a:r>
              <a:rPr lang="en-US" sz="700" dirty="0">
                <a:latin typeface="Calibri" panose="020F0502020204030204" pitchFamily="34" charset="0"/>
                <a:cs typeface="Calibri" panose="020F0502020204030204" pitchFamily="34" charset="0"/>
              </a:rPr>
              <a:t>," SAE Technical Paper 2018-01-0413, 2018, doi:10.4271/2018-01-0413.</a:t>
            </a:r>
          </a:p>
          <a:p>
            <a:pPr marL="227013" indent="-227013">
              <a:spcAft>
                <a:spcPts val="0"/>
              </a:spcAft>
              <a:buFont typeface="Wingdings" panose="05000000000000000000" pitchFamily="2" charset="2"/>
              <a:buChar char="q"/>
            </a:pPr>
            <a:r>
              <a:rPr lang="en-US" sz="700" dirty="0" err="1">
                <a:latin typeface="Calibri" panose="020F0502020204030204" pitchFamily="34" charset="0"/>
                <a:cs typeface="Calibri" panose="020F0502020204030204" pitchFamily="34" charset="0"/>
              </a:rPr>
              <a:t>SoDuk</a:t>
            </a:r>
            <a:r>
              <a:rPr lang="en-US" sz="700" dirty="0">
                <a:latin typeface="Calibri" panose="020F0502020204030204" pitchFamily="34" charset="0"/>
                <a:cs typeface="Calibri" panose="020F0502020204030204" pitchFamily="34" charset="0"/>
              </a:rPr>
              <a:t> Lee, Jeff Cherry, Michael Safoutin, Joseph McDonald, Michael Olechiw , "</a:t>
            </a:r>
            <a:r>
              <a:rPr lang="en-US" sz="700" b="1" dirty="0">
                <a:latin typeface="Calibri" panose="020F0502020204030204" pitchFamily="34" charset="0"/>
                <a:cs typeface="Calibri" panose="020F0502020204030204" pitchFamily="34" charset="0"/>
              </a:rPr>
              <a:t>Modeling and Validation of 48 V Mild Hybrid Lithium-ion Battery Pack</a:t>
            </a:r>
            <a:r>
              <a:rPr lang="en-US" sz="700" dirty="0">
                <a:latin typeface="Calibri" panose="020F0502020204030204" pitchFamily="34" charset="0"/>
                <a:cs typeface="Calibri" panose="020F0502020204030204" pitchFamily="34" charset="0"/>
              </a:rPr>
              <a:t>," SAE Technical Paper 2018-01-0433, 2018, doi:10.4271/2018-01-0433.</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Kevin Bolon, Andrew Moskalik, Kevin Newman, Aaron Hula, Anthony Neam, Brandon Mikkelsen, "</a:t>
            </a:r>
            <a:r>
              <a:rPr lang="en-US" sz="700" b="1" dirty="0">
                <a:latin typeface="Calibri" panose="020F0502020204030204" pitchFamily="34" charset="0"/>
                <a:cs typeface="Calibri" panose="020F0502020204030204" pitchFamily="34" charset="0"/>
              </a:rPr>
              <a:t>Characterization of GHG Reduction Technologies in the Existing Fleet</a:t>
            </a:r>
            <a:r>
              <a:rPr lang="en-US" sz="700" dirty="0">
                <a:latin typeface="Calibri" panose="020F0502020204030204" pitchFamily="34" charset="0"/>
                <a:cs typeface="Calibri" panose="020F0502020204030204" pitchFamily="34" charset="0"/>
              </a:rPr>
              <a:t>," SAE Technical Paper 2018-01-1268, 2018, doi:10.4271/2018-01-1268.</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Andrew Moskalik, Kevin Bolon, Kevin Newman, Jeff Cherry, "</a:t>
            </a:r>
            <a:r>
              <a:rPr lang="en-US" sz="700" b="1" dirty="0">
                <a:latin typeface="Calibri" panose="020F0502020204030204" pitchFamily="34" charset="0"/>
                <a:cs typeface="Calibri" panose="020F0502020204030204" pitchFamily="34" charset="0"/>
              </a:rPr>
              <a:t>Representing GHG Reduction Technologies in the Future Fleet with Full Vehicle Simulation</a:t>
            </a:r>
            <a:r>
              <a:rPr lang="en-US" sz="700" dirty="0">
                <a:latin typeface="Calibri" panose="020F0502020204030204" pitchFamily="34" charset="0"/>
                <a:cs typeface="Calibri" panose="020F0502020204030204" pitchFamily="34" charset="0"/>
              </a:rPr>
              <a:t>," SAE Technical Paper 2018-01-1273, 2018, doi:10.4271/2018-01-1273.</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Paul Dekraker, Daniel Barba, Andrew Moskalik, Karla Butters, "</a:t>
            </a:r>
            <a:r>
              <a:rPr lang="en-US" sz="700" b="1" dirty="0">
                <a:latin typeface="Calibri" panose="020F0502020204030204" pitchFamily="34" charset="0"/>
                <a:cs typeface="Calibri" panose="020F0502020204030204" pitchFamily="34" charset="0"/>
              </a:rPr>
              <a:t>Constructing Engine Maps for Full Vehicle Simulation Modeling</a:t>
            </a:r>
            <a:r>
              <a:rPr lang="en-US" sz="700" dirty="0">
                <a:latin typeface="Calibri" panose="020F0502020204030204" pitchFamily="34" charset="0"/>
                <a:cs typeface="Calibri" panose="020F0502020204030204" pitchFamily="34" charset="0"/>
              </a:rPr>
              <a:t> ," SAE Technical Paper 2018-01-1412, 2018, doi:10.4271/2018-01-1412.</a:t>
            </a:r>
          </a:p>
          <a:p>
            <a:pPr marL="227013" indent="-227013">
              <a:spcAft>
                <a:spcPts val="0"/>
              </a:spcAft>
              <a:buFont typeface="Wingdings" panose="05000000000000000000" pitchFamily="2" charset="2"/>
              <a:buChar char="q"/>
            </a:pPr>
            <a:r>
              <a:rPr lang="en-US" sz="700" dirty="0">
                <a:latin typeface="Calibri" panose="020F0502020204030204" pitchFamily="34" charset="0"/>
                <a:cs typeface="Calibri" panose="020F0502020204030204" pitchFamily="34" charset="0"/>
              </a:rPr>
              <a:t>Graham Conway, Dennis Robertson, Chris Chadwell, Joseph McDonald, John Kargul, Daniel Barba, Mark Stuhldreher, "</a:t>
            </a:r>
            <a:r>
              <a:rPr lang="en-US" sz="700" b="1" dirty="0">
                <a:latin typeface="Calibri" panose="020F0502020204030204" pitchFamily="34" charset="0"/>
                <a:cs typeface="Calibri" panose="020F0502020204030204" pitchFamily="34" charset="0"/>
              </a:rPr>
              <a:t>Evaluation of Emerging Technologies on a 1.6 L Turbocharged GDI Engine</a:t>
            </a:r>
            <a:r>
              <a:rPr lang="en-US" sz="700" dirty="0">
                <a:latin typeface="Calibri" panose="020F0502020204030204" pitchFamily="34" charset="0"/>
                <a:cs typeface="Calibri" panose="020F0502020204030204" pitchFamily="34" charset="0"/>
              </a:rPr>
              <a:t>," SAE Technical Paper 2018-01-1423, 2018, doi:10.4271/2018-01-1423.</a:t>
            </a:r>
          </a:p>
        </p:txBody>
      </p:sp>
      <p:sp>
        <p:nvSpPr>
          <p:cNvPr id="4" name="Slide Number Placeholder 3">
            <a:extLst>
              <a:ext uri="{FF2B5EF4-FFF2-40B4-BE49-F238E27FC236}">
                <a16:creationId xmlns:a16="http://schemas.microsoft.com/office/drawing/2014/main" id="{56B20FF5-B0EE-4F53-86AE-F93A2CB698B5}"/>
              </a:ext>
            </a:extLst>
          </p:cNvPr>
          <p:cNvSpPr>
            <a:spLocks noGrp="1"/>
          </p:cNvSpPr>
          <p:nvPr>
            <p:ph type="sldNum" sz="quarter" idx="15"/>
          </p:nvPr>
        </p:nvSpPr>
        <p:spPr>
          <a:xfrm>
            <a:off x="6629400" y="4937854"/>
            <a:ext cx="2133600" cy="128588"/>
          </a:xfrm>
        </p:spPr>
        <p:txBody>
          <a:bodyPr/>
          <a:lstStyle/>
          <a:p>
            <a:pPr>
              <a:defRPr/>
            </a:pPr>
            <a:fld id="{B1125E26-2685-4EB9-BF3C-67019F20DFA1}" type="slidenum">
              <a:rPr lang="en-US" altLang="en-US" smtClean="0"/>
              <a:pPr>
                <a:defRPr/>
              </a:pPr>
              <a:t>20</a:t>
            </a:fld>
            <a:endParaRPr lang="en-US" altLang="en-US" dirty="0"/>
          </a:p>
        </p:txBody>
      </p:sp>
      <p:pic>
        <p:nvPicPr>
          <p:cNvPr id="8" name="Picture 17" descr="EPA-Transparent-background">
            <a:extLst>
              <a:ext uri="{FF2B5EF4-FFF2-40B4-BE49-F238E27FC236}">
                <a16:creationId xmlns:a16="http://schemas.microsoft.com/office/drawing/2014/main" id="{B969E753-021E-4C40-AFBD-87A8A4CE5696}"/>
              </a:ext>
            </a:extLst>
          </p:cNvPr>
          <p:cNvPicPr>
            <a:picLocks noChangeAspect="1" noChangeArrowheads="1"/>
          </p:cNvPicPr>
          <p:nvPr/>
        </p:nvPicPr>
        <p:blipFill>
          <a:blip r:embed="rId2"/>
          <a:srcRect/>
          <a:stretch>
            <a:fillRect/>
          </a:stretch>
        </p:blipFill>
        <p:spPr bwMode="auto">
          <a:xfrm>
            <a:off x="8534400" y="83141"/>
            <a:ext cx="436562" cy="431209"/>
          </a:xfrm>
          <a:prstGeom prst="rect">
            <a:avLst/>
          </a:prstGeom>
          <a:ln>
            <a:noFill/>
          </a:ln>
          <a:effectLst>
            <a:outerShdw blurRad="292100" dist="139700" dir="2700000" algn="tl" rotWithShape="0">
              <a:srgbClr val="333333">
                <a:alpha val="65000"/>
              </a:srgbClr>
            </a:outerShdw>
          </a:effectLst>
        </p:spPr>
      </p:pic>
      <p:sp>
        <p:nvSpPr>
          <p:cNvPr id="6" name="Footer Placeholder 3">
            <a:extLst>
              <a:ext uri="{FF2B5EF4-FFF2-40B4-BE49-F238E27FC236}">
                <a16:creationId xmlns:a16="http://schemas.microsoft.com/office/drawing/2014/main" id="{EC38E088-9352-4CB4-ACFF-558ECDA36BE0}"/>
              </a:ext>
            </a:extLst>
          </p:cNvPr>
          <p:cNvSpPr txBox="1">
            <a:spLocks/>
          </p:cNvSpPr>
          <p:nvPr/>
        </p:nvSpPr>
        <p:spPr>
          <a:xfrm>
            <a:off x="3119775" y="4933950"/>
            <a:ext cx="2895600" cy="171450"/>
          </a:xfrm>
          <a:prstGeom prst="rect">
            <a:avLst/>
          </a:prstGeom>
        </p:spPr>
        <p:txBody>
          <a:bodyPr lIns="0" tIns="0" rIns="0" bIns="0" anchor="b"/>
          <a:lstStyle>
            <a:defPPr>
              <a:defRPr lang="en-US"/>
            </a:defPPr>
            <a:lvl1pPr algn="l" rtl="0" fontAlgn="auto">
              <a:spcBef>
                <a:spcPts val="0"/>
              </a:spcBef>
              <a:spcAft>
                <a:spcPts val="0"/>
              </a:spcAft>
              <a:defRPr sz="800" b="0" kern="1200">
                <a:solidFill>
                  <a:schemeClr val="tx1"/>
                </a:solidFill>
                <a:latin typeface="+mj-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defRPr/>
            </a:pPr>
            <a:endParaRPr lang="en-US" b="1" dirty="0"/>
          </a:p>
        </p:txBody>
      </p:sp>
    </p:spTree>
    <p:extLst>
      <p:ext uri="{BB962C8B-B14F-4D97-AF65-F5344CB8AC3E}">
        <p14:creationId xmlns:p14="http://schemas.microsoft.com/office/powerpoint/2010/main" val="1449201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6674B6-D3B9-4C0C-9CAC-68CCB5122874}"/>
              </a:ext>
            </a:extLst>
          </p:cNvPr>
          <p:cNvSpPr>
            <a:spLocks noGrp="1"/>
          </p:cNvSpPr>
          <p:nvPr>
            <p:ph type="title"/>
          </p:nvPr>
        </p:nvSpPr>
        <p:spPr/>
        <p:txBody>
          <a:bodyPr/>
          <a:lstStyle/>
          <a:p>
            <a:r>
              <a:rPr lang="en-US" dirty="0"/>
              <a:t>Additional publications and reports</a:t>
            </a:r>
          </a:p>
        </p:txBody>
      </p:sp>
      <p:sp>
        <p:nvSpPr>
          <p:cNvPr id="4" name="Slide Number Placeholder 3">
            <a:extLst>
              <a:ext uri="{FF2B5EF4-FFF2-40B4-BE49-F238E27FC236}">
                <a16:creationId xmlns:a16="http://schemas.microsoft.com/office/drawing/2014/main" id="{57C47E66-7692-4817-A815-421BD3A75ED1}"/>
              </a:ext>
            </a:extLst>
          </p:cNvPr>
          <p:cNvSpPr>
            <a:spLocks noGrp="1"/>
          </p:cNvSpPr>
          <p:nvPr>
            <p:ph type="sldNum" sz="quarter" idx="15"/>
          </p:nvPr>
        </p:nvSpPr>
        <p:spPr/>
        <p:txBody>
          <a:bodyPr/>
          <a:lstStyle/>
          <a:p>
            <a:pPr>
              <a:defRPr/>
            </a:pPr>
            <a:fld id="{B1125E26-2685-4EB9-BF3C-67019F20DFA1}" type="slidenum">
              <a:rPr lang="en-US" altLang="en-US" smtClean="0"/>
              <a:pPr>
                <a:defRPr/>
              </a:pPr>
              <a:t>21</a:t>
            </a:fld>
            <a:endParaRPr lang="en-US" altLang="en-US"/>
          </a:p>
        </p:txBody>
      </p:sp>
      <p:sp>
        <p:nvSpPr>
          <p:cNvPr id="3" name="Rectangle 2">
            <a:extLst>
              <a:ext uri="{FF2B5EF4-FFF2-40B4-BE49-F238E27FC236}">
                <a16:creationId xmlns:a16="http://schemas.microsoft.com/office/drawing/2014/main" id="{CA72FB5B-ECAB-4EF7-9BE7-A1193D47728F}"/>
              </a:ext>
            </a:extLst>
          </p:cNvPr>
          <p:cNvSpPr/>
          <p:nvPr/>
        </p:nvSpPr>
        <p:spPr>
          <a:xfrm>
            <a:off x="304800" y="1200150"/>
            <a:ext cx="8229600" cy="3447098"/>
          </a:xfrm>
          <a:prstGeom prst="rect">
            <a:avLst/>
          </a:prstGeom>
        </p:spPr>
        <p:txBody>
          <a:bodyPr wrap="square">
            <a:spAutoFit/>
          </a:bodyPr>
          <a:lstStyle/>
          <a:p>
            <a:pPr marL="171450" indent="-171450">
              <a:buFont typeface="Wingdings" panose="05000000000000000000" pitchFamily="2" charset="2"/>
              <a:buChar char="q"/>
            </a:pPr>
            <a:r>
              <a:rPr lang="en-US" sz="1000" dirty="0">
                <a:latin typeface="Calibri" panose="020F0502020204030204" pitchFamily="34" charset="0"/>
                <a:cs typeface="Calibri" panose="020F0502020204030204" pitchFamily="34" charset="0"/>
              </a:rPr>
              <a:t>“Searching for Hidden Costs:  A Technology-Based Approach to the Energy Efficiency Gap in Light-Duty Vehicles,” Helfand et al. (2016), Energy Policy 98: 590-606  </a:t>
            </a:r>
          </a:p>
          <a:p>
            <a:pPr marL="171450" indent="-171450">
              <a:buFont typeface="Wingdings" panose="05000000000000000000" pitchFamily="2" charset="2"/>
              <a:buChar char="q"/>
            </a:pPr>
            <a:endParaRPr lang="en-US" sz="1000" dirty="0">
              <a:latin typeface="Calibri" panose="020F0502020204030204" pitchFamily="34" charset="0"/>
              <a:cs typeface="Calibri" panose="020F0502020204030204" pitchFamily="34" charset="0"/>
              <a:hlinkClick r:id="rId2"/>
            </a:endParaRPr>
          </a:p>
          <a:p>
            <a:pPr marL="171450" indent="-171450">
              <a:buFont typeface="Wingdings" panose="05000000000000000000" pitchFamily="2" charset="2"/>
              <a:buChar char="q"/>
            </a:pPr>
            <a:r>
              <a:rPr lang="en-US" sz="1000" dirty="0">
                <a:latin typeface="Calibri" panose="020F0502020204030204" pitchFamily="34" charset="0"/>
                <a:cs typeface="Calibri" panose="020F0502020204030204" pitchFamily="34" charset="0"/>
                <a:hlinkClick r:id="rId2"/>
              </a:rPr>
              <a:t>The Energy Efficiency Gap in EPA’s Benefit-Cost Analysis of Vehicle Greenhouse Gas Regulations: A Case Study,” Journal of Benefit-Cost Analysis, 2015, doi:10.1017/bca.2015.13, Gloria Helfand and Reid Dorsey-Palmateer</a:t>
            </a:r>
            <a:endParaRPr lang="en-US" sz="1000" dirty="0">
              <a:latin typeface="Calibri" panose="020F0502020204030204" pitchFamily="34" charset="0"/>
              <a:cs typeface="Calibri" panose="020F0502020204030204" pitchFamily="34" charset="0"/>
            </a:endParaRPr>
          </a:p>
          <a:p>
            <a:pPr marL="171450" indent="-171450">
              <a:buFont typeface="Wingdings" panose="05000000000000000000" pitchFamily="2" charset="2"/>
              <a:buChar char="q"/>
            </a:pPr>
            <a:endParaRPr lang="en-US" sz="1000" dirty="0">
              <a:latin typeface="Calibri" panose="020F0502020204030204" pitchFamily="34" charset="0"/>
              <a:cs typeface="Calibri" panose="020F0502020204030204" pitchFamily="34" charset="0"/>
              <a:hlinkClick r:id="rId3"/>
            </a:endParaRPr>
          </a:p>
          <a:p>
            <a:pPr marL="171450" lvl="0" indent="-171450">
              <a:buFont typeface="Wingdings" panose="05000000000000000000" pitchFamily="2" charset="2"/>
              <a:buChar char="q"/>
            </a:pPr>
            <a:r>
              <a:rPr lang="en-US" sz="1000" dirty="0">
                <a:latin typeface="Calibri" panose="020F0502020204030204" pitchFamily="34" charset="0"/>
                <a:cs typeface="Calibri" panose="020F0502020204030204" pitchFamily="34" charset="0"/>
              </a:rPr>
              <a:t>“Critical factors affecting life cycle assessments of material choice for vehicle mass reduction,” Troy </a:t>
            </a:r>
            <a:r>
              <a:rPr lang="en-US" sz="1000" dirty="0" err="1">
                <a:latin typeface="Calibri" panose="020F0502020204030204" pitchFamily="34" charset="0"/>
                <a:cs typeface="Calibri" panose="020F0502020204030204" pitchFamily="34" charset="0"/>
              </a:rPr>
              <a:t>Hottle</a:t>
            </a:r>
            <a:r>
              <a:rPr lang="en-US" sz="1000" dirty="0">
                <a:latin typeface="Calibri" panose="020F0502020204030204" pitchFamily="34" charset="0"/>
                <a:cs typeface="Calibri" panose="020F0502020204030204" pitchFamily="34" charset="0"/>
              </a:rPr>
              <a:t>, Cheryl Caffrey, Joseph McDonald, Rebecca Dodder.  Transportation Research Part D 56 (2017) 241-257.  </a:t>
            </a:r>
          </a:p>
          <a:p>
            <a:pPr lvl="0"/>
            <a:endParaRPr lang="en-US" sz="1000" dirty="0">
              <a:latin typeface="Calibri" panose="020F0502020204030204" pitchFamily="34" charset="0"/>
              <a:cs typeface="Calibri" panose="020F0502020204030204" pitchFamily="34" charset="0"/>
            </a:endParaRPr>
          </a:p>
          <a:p>
            <a:pPr marL="171450" lvl="0" indent="-171450">
              <a:buFont typeface="Wingdings" panose="05000000000000000000" pitchFamily="2" charset="2"/>
              <a:buChar char="q"/>
            </a:pPr>
            <a:r>
              <a:rPr lang="en-US" sz="1000" dirty="0">
                <a:latin typeface="Calibri" panose="020F0502020204030204" pitchFamily="34" charset="0"/>
                <a:cs typeface="Calibri" panose="020F0502020204030204" pitchFamily="34" charset="0"/>
              </a:rPr>
              <a:t>“Can Transportation Emission Reductions be Achieved Autonomously?” Simon K.; Alson, J; Snapp, L; Hula, A.  </a:t>
            </a:r>
            <a:r>
              <a:rPr lang="en-US" sz="1000" i="1" dirty="0">
                <a:latin typeface="Calibri" panose="020F0502020204030204" pitchFamily="34" charset="0"/>
                <a:cs typeface="Calibri" panose="020F0502020204030204" pitchFamily="34" charset="0"/>
              </a:rPr>
              <a:t>Environ. Sci. Technol</a:t>
            </a:r>
            <a:r>
              <a:rPr lang="en-US" sz="1000" dirty="0">
                <a:latin typeface="Calibri" panose="020F0502020204030204" pitchFamily="34" charset="0"/>
                <a:cs typeface="Calibri" panose="020F0502020204030204" pitchFamily="34" charset="0"/>
              </a:rPr>
              <a:t>., 2015, 49 (24), pp 13910–13911.</a:t>
            </a:r>
          </a:p>
          <a:p>
            <a:pPr marL="171450" indent="-171450">
              <a:buFont typeface="Wingdings" panose="05000000000000000000" pitchFamily="2" charset="2"/>
              <a:buChar char="q"/>
            </a:pPr>
            <a:endParaRPr lang="en-US" sz="1000" dirty="0">
              <a:latin typeface="Calibri" panose="020F0502020204030204" pitchFamily="34" charset="0"/>
              <a:cs typeface="Calibri" panose="020F0502020204030204" pitchFamily="34" charset="0"/>
            </a:endParaRPr>
          </a:p>
          <a:p>
            <a:pPr marL="171450" indent="-171450">
              <a:buFont typeface="Wingdings" panose="05000000000000000000" pitchFamily="2" charset="2"/>
              <a:buChar char="q"/>
            </a:pPr>
            <a:r>
              <a:rPr lang="en-US" sz="1000" dirty="0">
                <a:latin typeface="Calibri" panose="020F0502020204030204" pitchFamily="34" charset="0"/>
                <a:cs typeface="Calibri" panose="020F0502020204030204" pitchFamily="34" charset="0"/>
                <a:hlinkClick r:id="rId3"/>
              </a:rPr>
              <a:t>Mass Reduction and Cost Analysis—Light-Duty Pickup Truck Model Years 2020-2025 </a:t>
            </a:r>
            <a:r>
              <a:rPr lang="en-US" sz="1000" dirty="0">
                <a:latin typeface="Calibri" panose="020F0502020204030204" pitchFamily="34" charset="0"/>
                <a:cs typeface="Calibri" panose="020F0502020204030204" pitchFamily="34" charset="0"/>
              </a:rPr>
              <a:t>(EPA-420-R-15-006, June 2015) </a:t>
            </a:r>
          </a:p>
          <a:p>
            <a:pPr marL="171450" indent="-171450">
              <a:buFont typeface="Wingdings" panose="05000000000000000000" pitchFamily="2" charset="2"/>
              <a:buChar char="q"/>
            </a:pPr>
            <a:endParaRPr lang="en-US" sz="1000" dirty="0">
              <a:latin typeface="Calibri" panose="020F0502020204030204" pitchFamily="34" charset="0"/>
              <a:cs typeface="Calibri" panose="020F0502020204030204" pitchFamily="34" charset="0"/>
              <a:hlinkClick r:id="rId4"/>
            </a:endParaRPr>
          </a:p>
          <a:p>
            <a:pPr marL="171450" indent="-171450">
              <a:buFont typeface="Wingdings" panose="05000000000000000000" pitchFamily="2" charset="2"/>
              <a:buChar char="q"/>
            </a:pPr>
            <a:r>
              <a:rPr lang="en-US" sz="1000" dirty="0">
                <a:latin typeface="Calibri" panose="020F0502020204030204" pitchFamily="34" charset="0"/>
                <a:cs typeface="Calibri" panose="020F0502020204030204" pitchFamily="34" charset="0"/>
                <a:hlinkClick r:id="rId4"/>
              </a:rPr>
              <a:t>The Rebound Effect from Fuel Efficiency Standards: Measurement and Projection to 2035 </a:t>
            </a:r>
            <a:r>
              <a:rPr lang="en-US" sz="1000" dirty="0">
                <a:latin typeface="Calibri" panose="020F0502020204030204" pitchFamily="34" charset="0"/>
                <a:cs typeface="Calibri" panose="020F0502020204030204" pitchFamily="34" charset="0"/>
              </a:rPr>
              <a:t>(EPA-420-R-15-012, June 2015) </a:t>
            </a:r>
          </a:p>
          <a:p>
            <a:pPr marL="171450" indent="-171450">
              <a:buFont typeface="Wingdings" panose="05000000000000000000" pitchFamily="2" charset="2"/>
              <a:buChar char="q"/>
            </a:pPr>
            <a:endParaRPr lang="en-US" sz="1000" dirty="0">
              <a:latin typeface="Calibri" panose="020F0502020204030204" pitchFamily="34" charset="0"/>
              <a:cs typeface="Calibri" panose="020F0502020204030204" pitchFamily="34" charset="0"/>
            </a:endParaRPr>
          </a:p>
          <a:p>
            <a:pPr marL="171450" lvl="0" indent="-171450">
              <a:buFont typeface="Wingdings" panose="05000000000000000000" pitchFamily="2" charset="2"/>
              <a:buChar char="q"/>
            </a:pPr>
            <a:r>
              <a:rPr lang="en-US" sz="1000" u="sng" dirty="0">
                <a:latin typeface="Calibri" panose="020F0502020204030204" pitchFamily="34" charset="0"/>
                <a:cs typeface="Calibri" panose="020F0502020204030204" pitchFamily="34" charset="0"/>
                <a:hlinkClick r:id="rId5"/>
              </a:rPr>
              <a:t>Light-Duty Automotive Technology, Carbon Dioxide Emissions, and Fuel Economy Trends Report</a:t>
            </a:r>
            <a:endParaRPr lang="en-US" sz="1000" u="sng" dirty="0">
              <a:latin typeface="Calibri" panose="020F0502020204030204" pitchFamily="34" charset="0"/>
              <a:cs typeface="Calibri" panose="020F0502020204030204" pitchFamily="34" charset="0"/>
            </a:endParaRPr>
          </a:p>
          <a:p>
            <a:pPr marL="171450" lvl="0" indent="-171450">
              <a:buFont typeface="Wingdings" panose="05000000000000000000" pitchFamily="2" charset="2"/>
              <a:buChar char="q"/>
            </a:pPr>
            <a:endParaRPr lang="en-US" sz="1000" dirty="0">
              <a:latin typeface="Calibri" panose="020F0502020204030204" pitchFamily="34" charset="0"/>
              <a:cs typeface="Calibri" panose="020F0502020204030204" pitchFamily="34" charset="0"/>
            </a:endParaRPr>
          </a:p>
          <a:p>
            <a:pPr marL="171450" indent="-171450">
              <a:buFont typeface="Wingdings" panose="05000000000000000000" pitchFamily="2" charset="2"/>
              <a:buChar char="q"/>
            </a:pPr>
            <a:r>
              <a:rPr lang="en-US" sz="1000" u="sng" dirty="0">
                <a:latin typeface="Calibri" panose="020F0502020204030204" pitchFamily="34" charset="0"/>
                <a:cs typeface="Calibri" panose="020F0502020204030204" pitchFamily="34" charset="0"/>
                <a:hlinkClick r:id="rId6"/>
              </a:rPr>
              <a:t>GHG Emission Standards for Light-Duty Vehicles: Manufacturer Performance Report</a:t>
            </a:r>
            <a:endParaRPr lang="en-US" sz="1000" dirty="0">
              <a:latin typeface="Calibri" panose="020F0502020204030204" pitchFamily="34" charset="0"/>
              <a:cs typeface="Calibri" panose="020F0502020204030204" pitchFamily="34" charset="0"/>
            </a:endParaRPr>
          </a:p>
          <a:p>
            <a:r>
              <a:rPr lang="en-US" dirty="0"/>
              <a:t> </a:t>
            </a:r>
          </a:p>
          <a:p>
            <a:pPr>
              <a:buFont typeface="Arial" panose="020B0604020202020204" pitchFamily="34" charset="0"/>
              <a:buChar char="•"/>
            </a:pPr>
            <a:endParaRPr lang="en-US" sz="10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220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3D2FD0E-FED6-47A0-B4BD-F56F4A518E8E}"/>
              </a:ext>
            </a:extLst>
          </p:cNvPr>
          <p:cNvSpPr txBox="1"/>
          <p:nvPr/>
        </p:nvSpPr>
        <p:spPr>
          <a:xfrm>
            <a:off x="228600" y="590550"/>
            <a:ext cx="4267200" cy="3816429"/>
          </a:xfrm>
          <a:prstGeom prst="rect">
            <a:avLst/>
          </a:prstGeom>
          <a:noFill/>
        </p:spPr>
        <p:txBody>
          <a:bodyPr wrap="square" rtlCol="0">
            <a:spAutoFit/>
          </a:bodyPr>
          <a:lstStyle/>
          <a:p>
            <a:r>
              <a:rPr lang="en-US" sz="3600" b="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EPA’s Mission</a:t>
            </a:r>
            <a:endParaRPr lang="en-US" sz="3600" b="1" dirty="0">
              <a:solidFill>
                <a:srgbClr val="0070C0"/>
              </a:solidFill>
              <a:latin typeface="Calibri" panose="020F0502020204030204" pitchFamily="34" charset="0"/>
              <a:cs typeface="Calibri" panose="020F0502020204030204" pitchFamily="34" charset="0"/>
            </a:endParaRPr>
          </a:p>
          <a:p>
            <a:pPr algn="ctr"/>
            <a:endParaRPr lang="en-US" sz="3600" b="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sz="1600" i="1" dirty="0">
                <a:latin typeface="Calibri" panose="020F0502020204030204" pitchFamily="34" charset="0"/>
                <a:cs typeface="Calibri" panose="020F0502020204030204" pitchFamily="34" charset="0"/>
              </a:rPr>
              <a:t>To protect human health and the environment.</a:t>
            </a:r>
          </a:p>
          <a:p>
            <a:pPr algn="ctr"/>
            <a:endParaRPr lang="en-US" sz="2000" b="1" dirty="0">
              <a:solidFill>
                <a:srgbClr val="0070C0"/>
              </a:solidFill>
              <a:latin typeface="Calibri" panose="020F0502020204030204" pitchFamily="34" charset="0"/>
              <a:cs typeface="Calibri" panose="020F0502020204030204" pitchFamily="34" charset="0"/>
            </a:endParaRPr>
          </a:p>
          <a:p>
            <a:pPr algn="ctr"/>
            <a:endParaRPr lang="en-US" sz="2000" b="1" dirty="0">
              <a:solidFill>
                <a:srgbClr val="0070C0"/>
              </a:solidFill>
              <a:latin typeface="Calibri" panose="020F0502020204030204" pitchFamily="34" charset="0"/>
              <a:cs typeface="Calibri" panose="020F0502020204030204" pitchFamily="34" charset="0"/>
            </a:endParaRPr>
          </a:p>
          <a:p>
            <a:pPr algn="ctr"/>
            <a:r>
              <a:rPr lang="en-US" b="1" dirty="0">
                <a:solidFill>
                  <a:srgbClr val="0070C0"/>
                </a:solidFill>
                <a:latin typeface="Calibri" panose="020F0502020204030204" pitchFamily="34" charset="0"/>
                <a:cs typeface="Calibri" panose="020F0502020204030204" pitchFamily="34" charset="0"/>
              </a:rPr>
              <a:t>Office of Transportation and Air Quality</a:t>
            </a:r>
          </a:p>
          <a:p>
            <a:pPr algn="ctr"/>
            <a:r>
              <a:rPr lang="en-US" sz="1400" i="1" dirty="0">
                <a:latin typeface="Calibri" panose="020F0502020204030204" pitchFamily="34" charset="0"/>
                <a:cs typeface="Calibri" panose="020F0502020204030204" pitchFamily="34" charset="0"/>
              </a:rPr>
              <a:t>To protect human health and the environment </a:t>
            </a:r>
          </a:p>
          <a:p>
            <a:pPr algn="ctr"/>
            <a:r>
              <a:rPr lang="en-US" sz="1400" i="1" dirty="0">
                <a:latin typeface="Calibri" panose="020F0502020204030204" pitchFamily="34" charset="0"/>
                <a:cs typeface="Calibri" panose="020F0502020204030204" pitchFamily="34" charset="0"/>
              </a:rPr>
              <a:t>by reducing air pollution and greenhouse gas emissions </a:t>
            </a:r>
          </a:p>
          <a:p>
            <a:pPr algn="ctr"/>
            <a:r>
              <a:rPr lang="en-US" sz="1400" i="1" dirty="0">
                <a:latin typeface="Calibri" panose="020F0502020204030204" pitchFamily="34" charset="0"/>
                <a:cs typeface="Calibri" panose="020F0502020204030204" pitchFamily="34" charset="0"/>
              </a:rPr>
              <a:t>from mobile sources and the fuels that power them, </a:t>
            </a:r>
          </a:p>
          <a:p>
            <a:pPr algn="ctr"/>
            <a:r>
              <a:rPr lang="en-US" sz="1400" i="1" dirty="0">
                <a:latin typeface="Calibri" panose="020F0502020204030204" pitchFamily="34" charset="0"/>
                <a:cs typeface="Calibri" panose="020F0502020204030204" pitchFamily="34" charset="0"/>
              </a:rPr>
              <a:t>advancing clean fuels and technology, </a:t>
            </a:r>
          </a:p>
          <a:p>
            <a:pPr algn="ctr"/>
            <a:r>
              <a:rPr lang="en-US" sz="1400" i="1" dirty="0">
                <a:latin typeface="Calibri" panose="020F0502020204030204" pitchFamily="34" charset="0"/>
                <a:cs typeface="Calibri" panose="020F0502020204030204" pitchFamily="34" charset="0"/>
              </a:rPr>
              <a:t>and encouraging business practices and travel choices </a:t>
            </a:r>
          </a:p>
          <a:p>
            <a:pPr algn="ctr"/>
            <a:r>
              <a:rPr lang="en-US" sz="1400" i="1" dirty="0">
                <a:latin typeface="Calibri" panose="020F0502020204030204" pitchFamily="34" charset="0"/>
                <a:cs typeface="Calibri" panose="020F0502020204030204" pitchFamily="34" charset="0"/>
              </a:rPr>
              <a:t>that minimize emissions.</a:t>
            </a:r>
          </a:p>
          <a:p>
            <a:pPr algn="ctr"/>
            <a:endParaRPr lang="en-US" sz="1200" dirty="0">
              <a:latin typeface="Book Antiqua" panose="02040602050305030304" pitchFamily="18" charset="0"/>
              <a:cs typeface="Calibri" panose="020F0502020204030204" pitchFamily="34" charset="0"/>
            </a:endParaRPr>
          </a:p>
        </p:txBody>
      </p:sp>
      <p:pic>
        <p:nvPicPr>
          <p:cNvPr id="7" name="Content Placeholder 6">
            <a:extLst>
              <a:ext uri="{FF2B5EF4-FFF2-40B4-BE49-F238E27FC236}">
                <a16:creationId xmlns:a16="http://schemas.microsoft.com/office/drawing/2014/main" id="{F1915286-D101-4C6B-BABC-D63BFBE0B36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16599"/>
          <a:stretch/>
        </p:blipFill>
        <p:spPr>
          <a:xfrm>
            <a:off x="4694238" y="57150"/>
            <a:ext cx="4343401" cy="4688118"/>
          </a:xfrm>
        </p:spPr>
      </p:pic>
      <p:sp>
        <p:nvSpPr>
          <p:cNvPr id="5" name="Slide Number Placeholder 4">
            <a:extLst>
              <a:ext uri="{FF2B5EF4-FFF2-40B4-BE49-F238E27FC236}">
                <a16:creationId xmlns:a16="http://schemas.microsoft.com/office/drawing/2014/main" id="{F28E1A8A-787F-43D0-AC67-9011E192CA6D}"/>
              </a:ext>
            </a:extLst>
          </p:cNvPr>
          <p:cNvSpPr>
            <a:spLocks noGrp="1"/>
          </p:cNvSpPr>
          <p:nvPr>
            <p:ph type="sldNum" sz="quarter" idx="12"/>
          </p:nvPr>
        </p:nvSpPr>
        <p:spPr/>
        <p:txBody>
          <a:bodyPr/>
          <a:lstStyle/>
          <a:p>
            <a:pPr>
              <a:defRPr/>
            </a:pPr>
            <a:fld id="{B1125E26-2685-4EB9-BF3C-67019F20DFA1}" type="slidenum">
              <a:rPr lang="en-US" altLang="en-US" smtClean="0"/>
              <a:pPr>
                <a:defRPr/>
              </a:pPr>
              <a:t>3</a:t>
            </a:fld>
            <a:endParaRPr lang="en-US" altLang="en-US"/>
          </a:p>
        </p:txBody>
      </p:sp>
      <p:pic>
        <p:nvPicPr>
          <p:cNvPr id="10" name="Picture 17" descr="EPA-Transparent-background">
            <a:extLst>
              <a:ext uri="{FF2B5EF4-FFF2-40B4-BE49-F238E27FC236}">
                <a16:creationId xmlns:a16="http://schemas.microsoft.com/office/drawing/2014/main" id="{9A1E08B1-4C64-4C76-A2F3-2193DC33EC2C}"/>
              </a:ext>
            </a:extLst>
          </p:cNvPr>
          <p:cNvPicPr>
            <a:picLocks noGrp="1" noChangeAspect="1" noChangeArrowheads="1"/>
          </p:cNvPicPr>
          <p:nvPr>
            <p:ph sz="half" idx="2"/>
          </p:nvPr>
        </p:nvPicPr>
        <p:blipFill>
          <a:blip r:embed="rId3"/>
          <a:srcRect/>
          <a:stretch>
            <a:fillRect/>
          </a:stretch>
        </p:blipFill>
        <p:spPr bwMode="auto">
          <a:xfrm>
            <a:off x="3048000" y="182950"/>
            <a:ext cx="1143000" cy="1127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337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9C3719-9D11-475D-A07C-87A771B2D991}"/>
              </a:ext>
            </a:extLst>
          </p:cNvPr>
          <p:cNvSpPr>
            <a:spLocks noGrp="1"/>
          </p:cNvSpPr>
          <p:nvPr>
            <p:ph type="title"/>
          </p:nvPr>
        </p:nvSpPr>
        <p:spPr>
          <a:xfrm>
            <a:off x="381000" y="137160"/>
            <a:ext cx="8458200" cy="502920"/>
          </a:xfrm>
        </p:spPr>
        <p:txBody>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EPA’s National Vehicle and Fuel Emissions Laboratory</a:t>
            </a:r>
          </a:p>
        </p:txBody>
      </p:sp>
      <p:pic>
        <p:nvPicPr>
          <p:cNvPr id="6" name="Content Placeholder 5">
            <a:extLst>
              <a:ext uri="{FF2B5EF4-FFF2-40B4-BE49-F238E27FC236}">
                <a16:creationId xmlns:a16="http://schemas.microsoft.com/office/drawing/2014/main" id="{3DFCCD10-FB0F-478F-B257-3DBA25ACC414}"/>
              </a:ext>
            </a:extLst>
          </p:cNvPr>
          <p:cNvPicPr>
            <a:picLocks noGrp="1" noChangeAspect="1"/>
          </p:cNvPicPr>
          <p:nvPr>
            <p:ph sz="quarter" idx="12"/>
          </p:nvPr>
        </p:nvPicPr>
        <p:blipFill>
          <a:blip r:embed="rId2"/>
          <a:stretch>
            <a:fillRect/>
          </a:stretch>
        </p:blipFill>
        <p:spPr>
          <a:xfrm>
            <a:off x="4959735" y="742950"/>
            <a:ext cx="4184266" cy="1676399"/>
          </a:xfrm>
          <a:prstGeom prst="rect">
            <a:avLst/>
          </a:prstGeom>
          <a:ln>
            <a:noFill/>
          </a:ln>
          <a:effectLst>
            <a:outerShdw blurRad="127000" dist="76200" dir="2700000" algn="tl" rotWithShape="0">
              <a:srgbClr val="333333">
                <a:alpha val="65000"/>
              </a:srgbClr>
            </a:outerShdw>
          </a:effectLst>
        </p:spPr>
      </p:pic>
      <p:sp>
        <p:nvSpPr>
          <p:cNvPr id="9" name="Content Placeholder 8">
            <a:extLst>
              <a:ext uri="{FF2B5EF4-FFF2-40B4-BE49-F238E27FC236}">
                <a16:creationId xmlns:a16="http://schemas.microsoft.com/office/drawing/2014/main" id="{058AB9B4-DCC5-4B2B-9E8E-FBA176D0AEF7}"/>
              </a:ext>
            </a:extLst>
          </p:cNvPr>
          <p:cNvSpPr>
            <a:spLocks noGrp="1"/>
          </p:cNvSpPr>
          <p:nvPr>
            <p:ph sz="quarter" idx="13"/>
          </p:nvPr>
        </p:nvSpPr>
        <p:spPr>
          <a:xfrm>
            <a:off x="152400" y="895350"/>
            <a:ext cx="4648200" cy="3886200"/>
          </a:xfrm>
        </p:spPr>
        <p:txBody>
          <a:bodyPr/>
          <a:lstStyle/>
          <a:p>
            <a:pPr marL="228600" indent="-228600">
              <a:lnSpc>
                <a:spcPts val="1700"/>
              </a:lnSpc>
              <a:spcAft>
                <a:spcPts val="800"/>
              </a:spcAft>
              <a:buFont typeface="Arial" panose="020B0604020202020204" pitchFamily="34" charset="0"/>
              <a:buChar char="•"/>
            </a:pPr>
            <a:r>
              <a:rPr lang="en-US" sz="1600" b="0" dirty="0">
                <a:latin typeface="Calibri" panose="020F0502020204030204" pitchFamily="34" charset="0"/>
                <a:cs typeface="Calibri" panose="020F0502020204030204" pitchFamily="34" charset="0"/>
              </a:rPr>
              <a:t>State of the art, ISO 14001 certified, national laboratory responsible for testing, certification, and research on air emissions from a wide range of transportation sources</a:t>
            </a:r>
          </a:p>
          <a:p>
            <a:pPr marL="228600" indent="-228600">
              <a:lnSpc>
                <a:spcPts val="1700"/>
              </a:lnSpc>
              <a:spcAft>
                <a:spcPts val="800"/>
              </a:spcAft>
              <a:buFont typeface="Arial" panose="020B0604020202020204" pitchFamily="34" charset="0"/>
              <a:buChar char="•"/>
            </a:pPr>
            <a:r>
              <a:rPr lang="en-US" sz="1600" b="0" dirty="0">
                <a:latin typeface="Calibri" panose="020F0502020204030204" pitchFamily="34" charset="0"/>
                <a:cs typeface="Calibri" panose="020F0502020204030204" pitchFamily="34" charset="0"/>
              </a:rPr>
              <a:t>Tests cars, trucks and engines to ensure they meet emissions standards throughout their useful lifetime</a:t>
            </a:r>
          </a:p>
          <a:p>
            <a:pPr marL="228600" indent="-228600">
              <a:lnSpc>
                <a:spcPts val="1700"/>
              </a:lnSpc>
              <a:spcAft>
                <a:spcPts val="800"/>
              </a:spcAft>
              <a:buFont typeface="Arial" panose="020B0604020202020204" pitchFamily="34" charset="0"/>
              <a:buChar char="•"/>
            </a:pPr>
            <a:r>
              <a:rPr lang="en-US" sz="1600" b="0" dirty="0">
                <a:latin typeface="Calibri" panose="020F0502020204030204" pitchFamily="34" charset="0"/>
                <a:cs typeface="Calibri" panose="020F0502020204030204" pitchFamily="34" charset="0"/>
              </a:rPr>
              <a:t>Researches and performs testing to inform new and updated emissions standards for air pollutants</a:t>
            </a:r>
          </a:p>
          <a:p>
            <a:pPr marL="228600" indent="-228600">
              <a:lnSpc>
                <a:spcPts val="1700"/>
              </a:lnSpc>
              <a:spcAft>
                <a:spcPts val="800"/>
              </a:spcAft>
              <a:buFont typeface="Arial" panose="020B0604020202020204" pitchFamily="34" charset="0"/>
              <a:buChar char="•"/>
            </a:pPr>
            <a:r>
              <a:rPr lang="en-US" sz="1600" b="0" dirty="0">
                <a:latin typeface="Calibri" panose="020F0502020204030204" pitchFamily="34" charset="0"/>
                <a:cs typeface="Calibri" panose="020F0502020204030204" pitchFamily="34" charset="0"/>
              </a:rPr>
              <a:t>Develops and implements test methods for measuring emissions from vehicles and engines</a:t>
            </a:r>
          </a:p>
          <a:p>
            <a:pPr marL="228600" indent="-228600">
              <a:lnSpc>
                <a:spcPts val="1700"/>
              </a:lnSpc>
              <a:spcAft>
                <a:spcPts val="800"/>
              </a:spcAft>
              <a:buFont typeface="Arial" panose="020B0604020202020204" pitchFamily="34" charset="0"/>
              <a:buChar char="•"/>
            </a:pPr>
            <a:r>
              <a:rPr lang="en-US" sz="1600" b="0" dirty="0">
                <a:latin typeface="Calibri" panose="020F0502020204030204" pitchFamily="34" charset="0"/>
                <a:cs typeface="Calibri" panose="020F0502020204030204" pitchFamily="34" charset="0"/>
              </a:rPr>
              <a:t>Assesses promising emissions reduction technologies</a:t>
            </a:r>
          </a:p>
          <a:p>
            <a:pPr marL="228600" indent="-228600">
              <a:lnSpc>
                <a:spcPts val="1700"/>
              </a:lnSpc>
              <a:spcAft>
                <a:spcPts val="800"/>
              </a:spcAft>
              <a:buFont typeface="Arial" panose="020B0604020202020204" pitchFamily="34" charset="0"/>
              <a:buChar char="•"/>
            </a:pPr>
            <a:r>
              <a:rPr lang="en-US" sz="1600" b="0" dirty="0">
                <a:latin typeface="Calibri" panose="020F0502020204030204" pitchFamily="34" charset="0"/>
                <a:cs typeface="Calibri" panose="020F0502020204030204" pitchFamily="34" charset="0"/>
              </a:rPr>
              <a:t>Benchmark for all other automotive emissions labs world-wide: ISO/IEC 17025 accredited – the gold standard for data quality</a:t>
            </a:r>
          </a:p>
        </p:txBody>
      </p:sp>
      <p:sp>
        <p:nvSpPr>
          <p:cNvPr id="5" name="Slide Number Placeholder 4">
            <a:extLst>
              <a:ext uri="{FF2B5EF4-FFF2-40B4-BE49-F238E27FC236}">
                <a16:creationId xmlns:a16="http://schemas.microsoft.com/office/drawing/2014/main" id="{C5B19415-1C7A-4C8A-86F8-28DC657193DF}"/>
              </a:ext>
            </a:extLst>
          </p:cNvPr>
          <p:cNvSpPr>
            <a:spLocks noGrp="1"/>
          </p:cNvSpPr>
          <p:nvPr>
            <p:ph type="sldNum" sz="quarter" idx="15"/>
          </p:nvPr>
        </p:nvSpPr>
        <p:spPr/>
        <p:txBody>
          <a:bodyPr/>
          <a:lstStyle/>
          <a:p>
            <a:pPr>
              <a:defRPr/>
            </a:pPr>
            <a:fld id="{B1125E26-2685-4EB9-BF3C-67019F20DFA1}" type="slidenum">
              <a:rPr lang="en-US" altLang="en-US" smtClean="0"/>
              <a:pPr>
                <a:defRPr/>
              </a:pPr>
              <a:t>4</a:t>
            </a:fld>
            <a:endParaRPr lang="en-US" altLang="en-US" dirty="0"/>
          </a:p>
        </p:txBody>
      </p:sp>
      <p:sp>
        <p:nvSpPr>
          <p:cNvPr id="7" name="TextBox 6">
            <a:extLst>
              <a:ext uri="{FF2B5EF4-FFF2-40B4-BE49-F238E27FC236}">
                <a16:creationId xmlns:a16="http://schemas.microsoft.com/office/drawing/2014/main" id="{58A50993-E7FC-40BA-9B70-8B3569B4DCF9}"/>
              </a:ext>
            </a:extLst>
          </p:cNvPr>
          <p:cNvSpPr txBox="1"/>
          <p:nvPr/>
        </p:nvSpPr>
        <p:spPr>
          <a:xfrm>
            <a:off x="4959735" y="2419349"/>
            <a:ext cx="4184266" cy="270173"/>
          </a:xfrm>
          <a:prstGeom prst="rect">
            <a:avLst/>
          </a:prstGeom>
          <a:solidFill>
            <a:schemeClr val="bg2"/>
          </a:solidFill>
          <a:effectLst>
            <a:outerShdw blurRad="127000" dist="76200" dir="2700000" algn="bl" rotWithShape="0">
              <a:prstClr val="black">
                <a:alpha val="65000"/>
              </a:prstClr>
            </a:outerShdw>
          </a:effectLst>
        </p:spPr>
        <p:txBody>
          <a:bodyPr/>
          <a:lstStyle/>
          <a:p>
            <a:pPr algn="ctr">
              <a:defRPr/>
            </a:pPr>
            <a:r>
              <a:rPr lang="en-US" sz="1200" b="1" i="1" dirty="0">
                <a:latin typeface="Calibri" pitchFamily="34" charset="0"/>
                <a:cs typeface="Calibri" pitchFamily="34" charset="0"/>
              </a:rPr>
              <a:t>Ann Arbor, MI</a:t>
            </a:r>
          </a:p>
        </p:txBody>
      </p:sp>
      <p:pic>
        <p:nvPicPr>
          <p:cNvPr id="10" name="Picture 17" descr="EPA-Transparent-background">
            <a:extLst>
              <a:ext uri="{FF2B5EF4-FFF2-40B4-BE49-F238E27FC236}">
                <a16:creationId xmlns:a16="http://schemas.microsoft.com/office/drawing/2014/main" id="{E48401D6-C55B-4B97-A7FF-1D847F48E82C}"/>
              </a:ext>
            </a:extLst>
          </p:cNvPr>
          <p:cNvPicPr>
            <a:picLocks noChangeAspect="1" noChangeArrowheads="1"/>
          </p:cNvPicPr>
          <p:nvPr/>
        </p:nvPicPr>
        <p:blipFill>
          <a:blip r:embed="rId3"/>
          <a:srcRect/>
          <a:stretch>
            <a:fillRect/>
          </a:stretch>
        </p:blipFill>
        <p:spPr bwMode="auto">
          <a:xfrm>
            <a:off x="8404310" y="82027"/>
            <a:ext cx="564980" cy="55805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F3C0C79-0127-4F39-864C-472E4C3E3023}"/>
              </a:ext>
            </a:extLst>
          </p:cNvPr>
          <p:cNvSpPr txBox="1"/>
          <p:nvPr/>
        </p:nvSpPr>
        <p:spPr>
          <a:xfrm>
            <a:off x="5119923" y="2976820"/>
            <a:ext cx="3863890" cy="1323439"/>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solidFill>
                  <a:srgbClr val="002060"/>
                </a:solidFill>
                <a:latin typeface="Calibri" panose="020F0502020204030204" pitchFamily="34" charset="0"/>
                <a:cs typeface="Calibri" panose="020F0502020204030204" pitchFamily="34" charset="0"/>
              </a:rPr>
              <a:t>Light-duty chassis testing</a:t>
            </a:r>
          </a:p>
          <a:p>
            <a:pPr marL="285750" indent="-285750">
              <a:buFont typeface="Wingdings" panose="05000000000000000000" pitchFamily="2" charset="2"/>
              <a:buChar char="ü"/>
            </a:pPr>
            <a:r>
              <a:rPr lang="en-US" sz="1600" dirty="0">
                <a:solidFill>
                  <a:srgbClr val="002060"/>
                </a:solidFill>
                <a:latin typeface="Calibri" panose="020F0502020204030204" pitchFamily="34" charset="0"/>
                <a:cs typeface="Calibri" panose="020F0502020204030204" pitchFamily="34" charset="0"/>
              </a:rPr>
              <a:t>Heavy-duty chassis testing</a:t>
            </a:r>
          </a:p>
          <a:p>
            <a:pPr marL="285750" indent="-285750">
              <a:buFont typeface="Wingdings" panose="05000000000000000000" pitchFamily="2" charset="2"/>
              <a:buChar char="ü"/>
            </a:pPr>
            <a:r>
              <a:rPr lang="en-US" sz="1600" dirty="0">
                <a:solidFill>
                  <a:srgbClr val="002060"/>
                </a:solidFill>
                <a:latin typeface="Calibri" panose="020F0502020204030204" pitchFamily="34" charset="0"/>
                <a:cs typeface="Calibri" panose="020F0502020204030204" pitchFamily="34" charset="0"/>
              </a:rPr>
              <a:t>Engine emissions testing</a:t>
            </a:r>
          </a:p>
          <a:p>
            <a:pPr marL="285750" indent="-285750">
              <a:buFont typeface="Wingdings" panose="05000000000000000000" pitchFamily="2" charset="2"/>
              <a:buChar char="ü"/>
            </a:pPr>
            <a:r>
              <a:rPr lang="en-US" sz="1600" dirty="0">
                <a:solidFill>
                  <a:srgbClr val="002060"/>
                </a:solidFill>
                <a:latin typeface="Calibri" panose="020F0502020204030204" pitchFamily="34" charset="0"/>
                <a:cs typeface="Calibri" panose="020F0502020204030204" pitchFamily="34" charset="0"/>
              </a:rPr>
              <a:t>Portable emission measurement systems</a:t>
            </a:r>
          </a:p>
          <a:p>
            <a:pPr marL="285750" indent="-285750">
              <a:buFont typeface="Wingdings" panose="05000000000000000000" pitchFamily="2" charset="2"/>
              <a:buChar char="ü"/>
            </a:pPr>
            <a:r>
              <a:rPr lang="en-US" sz="1600" dirty="0">
                <a:solidFill>
                  <a:srgbClr val="002060"/>
                </a:solidFill>
                <a:latin typeface="Calibri" panose="020F0502020204030204" pitchFamily="34" charset="0"/>
                <a:cs typeface="Calibri" panose="020F0502020204030204" pitchFamily="34" charset="0"/>
              </a:rPr>
              <a:t>Fuels and chemistry analysis</a:t>
            </a:r>
            <a:endParaRPr lang="en-US"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13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C29A82-21B1-46FF-BA9F-A86D4EF94625}"/>
              </a:ext>
            </a:extLst>
          </p:cNvPr>
          <p:cNvSpPr>
            <a:spLocks noGrp="1"/>
          </p:cNvSpPr>
          <p:nvPr>
            <p:ph type="title"/>
          </p:nvPr>
        </p:nvSpPr>
        <p:spPr/>
        <p:txBody>
          <a:bodyPr/>
          <a:lstStyle/>
          <a:p>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NAS Committee’s Charge is Vitally Important</a:t>
            </a:r>
          </a:p>
        </p:txBody>
      </p:sp>
      <p:sp>
        <p:nvSpPr>
          <p:cNvPr id="5" name="Slide Number Placeholder 4">
            <a:extLst>
              <a:ext uri="{FF2B5EF4-FFF2-40B4-BE49-F238E27FC236}">
                <a16:creationId xmlns:a16="http://schemas.microsoft.com/office/drawing/2014/main" id="{D6481AFC-178B-420B-9B8E-9A02FE4FB8F7}"/>
              </a:ext>
            </a:extLst>
          </p:cNvPr>
          <p:cNvSpPr>
            <a:spLocks noGrp="1"/>
          </p:cNvSpPr>
          <p:nvPr>
            <p:ph type="sldNum" sz="quarter" idx="15"/>
          </p:nvPr>
        </p:nvSpPr>
        <p:spPr/>
        <p:txBody>
          <a:bodyPr/>
          <a:lstStyle/>
          <a:p>
            <a:pPr>
              <a:defRPr/>
            </a:pPr>
            <a:fld id="{B1125E26-2685-4EB9-BF3C-67019F20DFA1}" type="slidenum">
              <a:rPr lang="en-US" altLang="en-US" smtClean="0"/>
              <a:pPr>
                <a:defRPr/>
              </a:pPr>
              <a:t>5</a:t>
            </a:fld>
            <a:endParaRPr lang="en-US" altLang="en-US"/>
          </a:p>
        </p:txBody>
      </p:sp>
      <p:sp>
        <p:nvSpPr>
          <p:cNvPr id="2" name="Content Placeholder 1">
            <a:extLst>
              <a:ext uri="{FF2B5EF4-FFF2-40B4-BE49-F238E27FC236}">
                <a16:creationId xmlns:a16="http://schemas.microsoft.com/office/drawing/2014/main" id="{050C852A-0C5B-4C17-8901-66EC8B43A556}"/>
              </a:ext>
            </a:extLst>
          </p:cNvPr>
          <p:cNvSpPr>
            <a:spLocks noGrp="1"/>
          </p:cNvSpPr>
          <p:nvPr>
            <p:ph idx="4294967295"/>
          </p:nvPr>
        </p:nvSpPr>
        <p:spPr>
          <a:xfrm>
            <a:off x="437707" y="895350"/>
            <a:ext cx="7924800" cy="3108325"/>
          </a:xfrm>
        </p:spPr>
        <p:txBody>
          <a:bodyPr/>
          <a:lstStyle/>
          <a:p>
            <a:pPr>
              <a:buFont typeface="Arial" panose="020B0604020202020204" pitchFamily="34" charset="0"/>
              <a:buChar char="•"/>
            </a:pPr>
            <a:r>
              <a:rPr lang="en-US" sz="2000" b="0" dirty="0">
                <a:latin typeface="Calibri" panose="020F0502020204030204" pitchFamily="34" charset="0"/>
                <a:cs typeface="Calibri" panose="020F0502020204030204" pitchFamily="34" charset="0"/>
              </a:rPr>
              <a:t>2025-2035 is a critical time frame for the transportation sector, especially the light-duty sector</a:t>
            </a:r>
          </a:p>
          <a:p>
            <a:pPr lvl="5"/>
            <a:endParaRPr lang="en-US" sz="1800" b="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000" b="0" dirty="0">
                <a:latin typeface="Calibri" panose="020F0502020204030204" pitchFamily="34" charset="0"/>
                <a:cs typeface="Calibri" panose="020F0502020204030204" pitchFamily="34" charset="0"/>
              </a:rPr>
              <a:t>The industry, marketplace, and consumers will be changing rapidly – how will this impact Federal and state policies?</a:t>
            </a:r>
          </a:p>
          <a:p>
            <a:pPr lvl="3"/>
            <a:endParaRPr lang="en-US" sz="1800" b="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000" b="0" dirty="0">
                <a:latin typeface="Calibri" panose="020F0502020204030204" pitchFamily="34" charset="0"/>
                <a:cs typeface="Calibri" panose="020F0502020204030204" pitchFamily="34" charset="0"/>
              </a:rPr>
              <a:t>For EPA, what will this mean for emissions, air quality, the climate, the environment, and public health?</a:t>
            </a:r>
          </a:p>
          <a:p>
            <a:pPr lvl="3"/>
            <a:endParaRPr lang="en-US" sz="1800" b="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000" b="0" dirty="0">
                <a:latin typeface="Calibri" panose="020F0502020204030204" pitchFamily="34" charset="0"/>
                <a:cs typeface="Calibri" panose="020F0502020204030204" pitchFamily="34" charset="0"/>
              </a:rPr>
              <a:t>OTAQ is a resource for this Committee</a:t>
            </a:r>
          </a:p>
          <a:p>
            <a:pPr lvl="1">
              <a:buFont typeface="Arial" panose="020B0604020202020204" pitchFamily="34" charset="0"/>
              <a:buChar char="•"/>
            </a:pPr>
            <a:r>
              <a:rPr lang="en-US" sz="1800" dirty="0">
                <a:latin typeface="Calibri" panose="020F0502020204030204" pitchFamily="34" charset="0"/>
                <a:cs typeface="Calibri" panose="020F0502020204030204" pitchFamily="34" charset="0"/>
              </a:rPr>
              <a:t>For the 2010 and 2015 report committees, OTAQ provided ~20 technical presentations as well as data, reports, and assessments</a:t>
            </a:r>
            <a:endParaRPr lang="en-US" sz="1800" b="0" dirty="0">
              <a:latin typeface="Calibri" panose="020F0502020204030204" pitchFamily="34" charset="0"/>
              <a:cs typeface="Calibri" panose="020F0502020204030204" pitchFamily="34" charset="0"/>
            </a:endParaRPr>
          </a:p>
        </p:txBody>
      </p:sp>
      <p:pic>
        <p:nvPicPr>
          <p:cNvPr id="6" name="Picture 17" descr="EPA-Transparent-background">
            <a:extLst>
              <a:ext uri="{FF2B5EF4-FFF2-40B4-BE49-F238E27FC236}">
                <a16:creationId xmlns:a16="http://schemas.microsoft.com/office/drawing/2014/main" id="{1C2881F6-EF32-4A3B-AA06-7F9C02B0C631}"/>
              </a:ext>
            </a:extLst>
          </p:cNvPr>
          <p:cNvPicPr>
            <a:picLocks noChangeAspect="1" noChangeArrowheads="1"/>
          </p:cNvPicPr>
          <p:nvPr/>
        </p:nvPicPr>
        <p:blipFill>
          <a:blip r:embed="rId2"/>
          <a:srcRect/>
          <a:stretch>
            <a:fillRect/>
          </a:stretch>
        </p:blipFill>
        <p:spPr bwMode="auto">
          <a:xfrm>
            <a:off x="8109120" y="94223"/>
            <a:ext cx="564980" cy="558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0253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337756-6633-42A1-876E-3B90BABF013C}"/>
              </a:ext>
            </a:extLst>
          </p:cNvPr>
          <p:cNvSpPr>
            <a:spLocks noGrp="1"/>
          </p:cNvSpPr>
          <p:nvPr>
            <p:ph type="title"/>
          </p:nvPr>
        </p:nvSpPr>
        <p:spPr>
          <a:xfrm>
            <a:off x="228600" y="137160"/>
            <a:ext cx="7924800" cy="502920"/>
          </a:xfrm>
        </p:spPr>
        <p:txBody>
          <a:bodyPr/>
          <a:lstStyle/>
          <a:p>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NAS Recommendations Inform EPA’s Work</a:t>
            </a:r>
          </a:p>
        </p:txBody>
      </p:sp>
      <p:sp>
        <p:nvSpPr>
          <p:cNvPr id="6" name="Slide Number Placeholder 5">
            <a:extLst>
              <a:ext uri="{FF2B5EF4-FFF2-40B4-BE49-F238E27FC236}">
                <a16:creationId xmlns:a16="http://schemas.microsoft.com/office/drawing/2014/main" id="{A3C2ECDC-B0B5-4732-8DA0-5F95817135B2}"/>
              </a:ext>
            </a:extLst>
          </p:cNvPr>
          <p:cNvSpPr>
            <a:spLocks noGrp="1"/>
          </p:cNvSpPr>
          <p:nvPr>
            <p:ph type="sldNum" sz="quarter" idx="15"/>
          </p:nvPr>
        </p:nvSpPr>
        <p:spPr/>
        <p:txBody>
          <a:bodyPr/>
          <a:lstStyle/>
          <a:p>
            <a:pPr>
              <a:defRPr/>
            </a:pPr>
            <a:fld id="{E66E83C2-B232-43D7-91B4-ADEDE4A4F45E}" type="slidenum">
              <a:rPr lang="en-US" altLang="en-US" smtClean="0"/>
              <a:pPr>
                <a:defRPr/>
              </a:pPr>
              <a:t>6</a:t>
            </a:fld>
            <a:endParaRPr lang="en-US" altLang="en-US"/>
          </a:p>
        </p:txBody>
      </p:sp>
      <p:sp>
        <p:nvSpPr>
          <p:cNvPr id="8" name="Content Placeholder 7">
            <a:extLst>
              <a:ext uri="{FF2B5EF4-FFF2-40B4-BE49-F238E27FC236}">
                <a16:creationId xmlns:a16="http://schemas.microsoft.com/office/drawing/2014/main" id="{B0945D80-0201-442E-AEA0-7AAFC5F23756}"/>
              </a:ext>
            </a:extLst>
          </p:cNvPr>
          <p:cNvSpPr>
            <a:spLocks noGrp="1"/>
          </p:cNvSpPr>
          <p:nvPr>
            <p:ph idx="4294967295"/>
          </p:nvPr>
        </p:nvSpPr>
        <p:spPr>
          <a:xfrm>
            <a:off x="304800" y="820499"/>
            <a:ext cx="8467725" cy="3894137"/>
          </a:xfrm>
        </p:spPr>
        <p:txBody>
          <a:bodyPr/>
          <a:lstStyle/>
          <a:p>
            <a:pPr marL="0" indent="0"/>
            <a:r>
              <a:rPr lang="en-US" sz="1600" dirty="0">
                <a:latin typeface="Calibri" panose="020F0502020204030204" pitchFamily="34" charset="0"/>
                <a:cs typeface="Calibri" panose="020F0502020204030204" pitchFamily="34" charset="0"/>
              </a:rPr>
              <a:t>EPA followed through on many recommendations from the 2015 NAS Report.  Examples:</a:t>
            </a:r>
          </a:p>
          <a:p>
            <a:pPr>
              <a:buFont typeface="Arial" panose="020B0604020202020204" pitchFamily="34" charset="0"/>
              <a:buChar char="•"/>
            </a:pPr>
            <a:r>
              <a:rPr lang="en-US" u="sng" dirty="0">
                <a:latin typeface="Calibri" panose="020F0502020204030204" pitchFamily="34" charset="0"/>
                <a:cs typeface="Calibri" panose="020F0502020204030204" pitchFamily="34" charset="0"/>
              </a:rPr>
              <a:t>Full vehicle simulations and teardown cost analysis </a:t>
            </a:r>
            <a:r>
              <a:rPr lang="en-US" b="0" dirty="0">
                <a:latin typeface="Calibri" panose="020F0502020204030204" pitchFamily="34" charset="0"/>
                <a:cs typeface="Calibri" panose="020F0502020204030204" pitchFamily="34" charset="0"/>
              </a:rPr>
              <a:t>(Recommendation 8.3):  </a:t>
            </a:r>
            <a:r>
              <a:rPr lang="en-US" sz="1100" b="0" i="1" dirty="0">
                <a:latin typeface="Calibri" panose="020F0502020204030204" pitchFamily="34" charset="0"/>
                <a:cs typeface="Calibri" panose="020F0502020204030204" pitchFamily="34" charset="0"/>
              </a:rPr>
              <a:t>“The committee notes that the use of full vehicle simulation modeling in combination with lumped parameter modeling and teardown studies contributed substantially to the value of the Agencies’ estimates of fuel consumption and costs, and it therefore recommends they continue to increase the use of these methods to improve their analysis.”</a:t>
            </a:r>
          </a:p>
          <a:p>
            <a:pPr lvl="1">
              <a:buClr>
                <a:srgbClr val="0070C0"/>
              </a:buClr>
              <a:buFont typeface="Wingdings" panose="05000000000000000000" pitchFamily="2" charset="2"/>
              <a:buChar char="Ø"/>
            </a:pPr>
            <a:r>
              <a:rPr lang="en-US" sz="1200" b="0" dirty="0">
                <a:latin typeface="Calibri" panose="020F0502020204030204" pitchFamily="34" charset="0"/>
                <a:cs typeface="Calibri" panose="020F0502020204030204" pitchFamily="34" charset="0"/>
              </a:rPr>
              <a:t>EPA </a:t>
            </a:r>
            <a:r>
              <a:rPr lang="en-US" sz="1200" dirty="0">
                <a:latin typeface="Calibri" panose="020F0502020204030204" pitchFamily="34" charset="0"/>
                <a:cs typeface="Calibri" panose="020F0502020204030204" pitchFamily="34" charset="0"/>
              </a:rPr>
              <a:t>has continued cost teardown studies of fuel efficient technologies, including diesel engines, updated turbo-downsized engine, 8-speed transmissions, CVTs, high-efficiency gearbox, mild hybrids, cost updates to past teardowns </a:t>
            </a:r>
          </a:p>
          <a:p>
            <a:pPr lvl="1">
              <a:buClr>
                <a:srgbClr val="0070C0"/>
              </a:buClr>
              <a:buFont typeface="Wingdings" panose="05000000000000000000" pitchFamily="2" charset="2"/>
              <a:buChar char="Ø"/>
            </a:pPr>
            <a:r>
              <a:rPr lang="en-US" sz="1200" dirty="0">
                <a:latin typeface="Calibri" panose="020F0502020204030204" pitchFamily="34" charset="0"/>
                <a:cs typeface="Calibri" panose="020F0502020204030204" pitchFamily="34" charset="0"/>
              </a:rPr>
              <a:t>EPA has continued to enhance the ALPHA full-vehicle simulation model</a:t>
            </a:r>
          </a:p>
          <a:p>
            <a:pPr>
              <a:buFont typeface="Arial" panose="020B0604020202020204" pitchFamily="34" charset="0"/>
              <a:buChar char="•"/>
            </a:pPr>
            <a:r>
              <a:rPr lang="en-US" u="sng" dirty="0">
                <a:latin typeface="Calibri" panose="020F0502020204030204" pitchFamily="34" charset="0"/>
                <a:cs typeface="Calibri" panose="020F0502020204030204" pitchFamily="34" charset="0"/>
              </a:rPr>
              <a:t>Engine maps </a:t>
            </a:r>
            <a:r>
              <a:rPr lang="en-US" b="0" dirty="0">
                <a:latin typeface="Calibri" panose="020F0502020204030204" pitchFamily="34" charset="0"/>
                <a:cs typeface="Calibri" panose="020F0502020204030204" pitchFamily="34" charset="0"/>
              </a:rPr>
              <a:t>(Recommendation 2.1):  </a:t>
            </a:r>
            <a:r>
              <a:rPr lang="en-US" sz="1100" b="0" dirty="0">
                <a:latin typeface="Calibri" panose="020F0502020204030204" pitchFamily="34" charset="0"/>
                <a:cs typeface="Calibri" panose="020F0502020204030204" pitchFamily="34" charset="0"/>
              </a:rPr>
              <a:t>“</a:t>
            </a:r>
            <a:r>
              <a:rPr lang="en-US" sz="1100" b="0" i="1" dirty="0">
                <a:latin typeface="Calibri" panose="020F0502020204030204" pitchFamily="34" charset="0"/>
                <a:cs typeface="Calibri" panose="020F0502020204030204" pitchFamily="34" charset="0"/>
              </a:rPr>
              <a:t>For spark ignition engines these [full vehicle] simulations should be directed toward the most effective technologies that could be applied by the 2025 MY to support the midterm review of the CAFE standards.  The simulations should use either engine maps based on measured test data or an engine-model-generated map derived from a validated baseline map in which all parameters except the new technology of interest are held constant.”  </a:t>
            </a:r>
          </a:p>
          <a:p>
            <a:pPr lvl="1">
              <a:buClr>
                <a:srgbClr val="0070C0"/>
              </a:buClr>
              <a:buFont typeface="Wingdings" panose="05000000000000000000" pitchFamily="2" charset="2"/>
              <a:buChar char="Ø"/>
            </a:pPr>
            <a:r>
              <a:rPr lang="en-US" sz="1100" dirty="0">
                <a:latin typeface="Calibri" panose="020F0502020204030204" pitchFamily="34" charset="0"/>
                <a:cs typeface="Calibri" panose="020F0502020204030204" pitchFamily="34" charset="0"/>
              </a:rPr>
              <a:t>EPA/NVFEL has performed benchmarking testing on more than 30 vehicles and all completed test results are publicly available</a:t>
            </a:r>
          </a:p>
          <a:p>
            <a:pPr lvl="1">
              <a:buClr>
                <a:srgbClr val="0070C0"/>
              </a:buClr>
              <a:buFont typeface="Wingdings" panose="05000000000000000000" pitchFamily="2" charset="2"/>
              <a:buChar char="Ø"/>
            </a:pPr>
            <a:r>
              <a:rPr lang="en-US" sz="1100" b="0" dirty="0">
                <a:latin typeface="Calibri" panose="020F0502020204030204" pitchFamily="34" charset="0"/>
                <a:cs typeface="Calibri" panose="020F0502020204030204" pitchFamily="34" charset="0"/>
              </a:rPr>
              <a:t>See next slides for vehicle listings, and Appendix for publication citations; benchmarking data packets available at:</a:t>
            </a:r>
          </a:p>
          <a:p>
            <a:pPr marL="457200" lvl="1" indent="0"/>
            <a:r>
              <a:rPr lang="en-US" sz="800" dirty="0">
                <a:latin typeface="Calibri" panose="020F0502020204030204" pitchFamily="34" charset="0"/>
                <a:cs typeface="Calibri" panose="020F0502020204030204" pitchFamily="34" charset="0"/>
                <a:hlinkClick r:id="rId2"/>
              </a:rPr>
              <a:t>https://www.epa.gov/vehicle-and-fuel-emissions-testing/benchmarking-advanced-low-emission-light-duty-vehicle-technology#test-data</a:t>
            </a:r>
            <a:endParaRPr lang="en-US" sz="8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u="sng" dirty="0">
                <a:latin typeface="Calibri" panose="020F0502020204030204" pitchFamily="34" charset="0"/>
                <a:cs typeface="Calibri" panose="020F0502020204030204" pitchFamily="34" charset="0"/>
              </a:rPr>
              <a:t>Manufacturer Learning-by-doing Cost Reductions </a:t>
            </a:r>
            <a:r>
              <a:rPr lang="en-US" b="0" dirty="0">
                <a:latin typeface="Calibri" panose="020F0502020204030204" pitchFamily="34" charset="0"/>
                <a:cs typeface="Calibri" panose="020F0502020204030204" pitchFamily="34" charset="0"/>
              </a:rPr>
              <a:t>(Recommendation 7.2):  </a:t>
            </a:r>
            <a:r>
              <a:rPr lang="en-US" sz="1100" b="0" i="1" dirty="0">
                <a:latin typeface="Calibri" panose="020F0502020204030204" pitchFamily="34" charset="0"/>
                <a:cs typeface="Calibri" panose="020F0502020204030204" pitchFamily="34" charset="0"/>
              </a:rPr>
              <a:t>“The Agencies should also continue to conduct and review empirical evidence for the cost reductions that occur in the automobile industry with volume, especially for large-volume technologies that will be relied on to meet the CAFE/GHG standards.”</a:t>
            </a:r>
          </a:p>
          <a:p>
            <a:pPr lvl="1">
              <a:buClr>
                <a:srgbClr val="0070C0"/>
              </a:buClr>
              <a:buFont typeface="Wingdings" panose="05000000000000000000" pitchFamily="2" charset="2"/>
              <a:buChar char="Ø"/>
            </a:pPr>
            <a:r>
              <a:rPr lang="en-US" sz="1100" b="0" i="1" dirty="0">
                <a:latin typeface="Calibri" panose="020F0502020204030204" pitchFamily="34" charset="0"/>
                <a:cs typeface="Calibri" panose="020F0502020204030204" pitchFamily="34" charset="0"/>
              </a:rPr>
              <a:t>EPA commissioned a Learning literature review and assessment.  Peer-reviewed report:  </a:t>
            </a:r>
            <a:r>
              <a:rPr lang="en-US" sz="800" i="1" dirty="0">
                <a:latin typeface="Calibri" panose="020F0502020204030204" pitchFamily="34" charset="0"/>
                <a:cs typeface="Calibri" panose="020F0502020204030204" pitchFamily="34" charset="0"/>
                <a:hlinkClick r:id="rId3"/>
              </a:rPr>
              <a:t>https://nepis.epa.gov/Exe/ZyPDF.cgi?Dockey=P100PUSX.PDF</a:t>
            </a:r>
            <a:endParaRPr lang="en-US" sz="1100" i="1" dirty="0">
              <a:latin typeface="Calibri" panose="020F0502020204030204" pitchFamily="34" charset="0"/>
              <a:cs typeface="Calibri" panose="020F0502020204030204" pitchFamily="34" charset="0"/>
            </a:endParaRPr>
          </a:p>
          <a:p>
            <a:pPr lvl="1">
              <a:buClr>
                <a:srgbClr val="0070C0"/>
              </a:buClr>
              <a:buFont typeface="Wingdings" panose="05000000000000000000" pitchFamily="2" charset="2"/>
              <a:buChar char="Ø"/>
            </a:pPr>
            <a:endParaRPr lang="en-US" sz="1100" b="0" i="1" dirty="0">
              <a:latin typeface="Calibri" panose="020F0502020204030204" pitchFamily="34" charset="0"/>
              <a:cs typeface="Calibri" panose="020F0502020204030204" pitchFamily="34" charset="0"/>
            </a:endParaRPr>
          </a:p>
          <a:p>
            <a:pPr lvl="1">
              <a:buFont typeface="Arial" panose="020B0604020202020204" pitchFamily="34" charset="0"/>
              <a:buChar char="•"/>
            </a:pPr>
            <a:endParaRPr lang="en-US" dirty="0"/>
          </a:p>
          <a:p>
            <a:pPr marL="0" indent="0"/>
            <a:endParaRPr lang="en-US" b="0" dirty="0"/>
          </a:p>
        </p:txBody>
      </p:sp>
    </p:spTree>
    <p:extLst>
      <p:ext uri="{BB962C8B-B14F-4D97-AF65-F5344CB8AC3E}">
        <p14:creationId xmlns:p14="http://schemas.microsoft.com/office/powerpoint/2010/main" val="665807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8B6FAD-1BB0-44B6-A74F-C32BE0EA401E}"/>
              </a:ext>
            </a:extLst>
          </p:cNvPr>
          <p:cNvSpPr>
            <a:spLocks noGrp="1"/>
          </p:cNvSpPr>
          <p:nvPr>
            <p:ph type="title"/>
          </p:nvPr>
        </p:nvSpPr>
        <p:spPr/>
        <p:txBody>
          <a:bodyPr anchor="ct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EPA’s Recent Work</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AB03543-E379-49EB-BC3A-4FA7D172E2CC}"/>
              </a:ext>
            </a:extLst>
          </p:cNvPr>
          <p:cNvSpPr>
            <a:spLocks noGrp="1"/>
          </p:cNvSpPr>
          <p:nvPr>
            <p:ph type="sldNum" sz="quarter" idx="15"/>
          </p:nvPr>
        </p:nvSpPr>
        <p:spPr/>
        <p:txBody>
          <a:bodyPr/>
          <a:lstStyle/>
          <a:p>
            <a:pPr>
              <a:defRPr/>
            </a:pPr>
            <a:fld id="{B1125E26-2685-4EB9-BF3C-67019F20DFA1}" type="slidenum">
              <a:rPr lang="en-US" altLang="en-US" smtClean="0"/>
              <a:pPr>
                <a:defRPr/>
              </a:pPr>
              <a:t>7</a:t>
            </a:fld>
            <a:endParaRPr lang="en-US" altLang="en-US" dirty="0"/>
          </a:p>
        </p:txBody>
      </p:sp>
      <p:sp>
        <p:nvSpPr>
          <p:cNvPr id="7" name="Content Placeholder 6">
            <a:extLst>
              <a:ext uri="{FF2B5EF4-FFF2-40B4-BE49-F238E27FC236}">
                <a16:creationId xmlns:a16="http://schemas.microsoft.com/office/drawing/2014/main" id="{94C80F3F-9B50-491D-A9A6-AB89EE86EA60}"/>
              </a:ext>
            </a:extLst>
          </p:cNvPr>
          <p:cNvSpPr>
            <a:spLocks noGrp="1"/>
          </p:cNvSpPr>
          <p:nvPr>
            <p:ph idx="4294967295"/>
          </p:nvPr>
        </p:nvSpPr>
        <p:spPr>
          <a:xfrm>
            <a:off x="533400" y="819150"/>
            <a:ext cx="8229600" cy="3723251"/>
          </a:xfrm>
        </p:spPr>
        <p:txBody>
          <a:bodyPr/>
          <a:lstStyle/>
          <a:p>
            <a:pPr>
              <a:buFont typeface="Arial" panose="020B0604020202020204" pitchFamily="34" charset="0"/>
              <a:buChar char="•"/>
              <a:defRPr/>
            </a:pPr>
            <a:r>
              <a:rPr lang="en-US" sz="1600" b="0" dirty="0">
                <a:latin typeface="Calibri" panose="020F0502020204030204" pitchFamily="34" charset="0"/>
                <a:cs typeface="Calibri" panose="020F0502020204030204" pitchFamily="34" charset="0"/>
              </a:rPr>
              <a:t>NVFEL </a:t>
            </a:r>
            <a:r>
              <a:rPr lang="en-US" sz="1600" dirty="0">
                <a:solidFill>
                  <a:srgbClr val="002060"/>
                </a:solidFill>
                <a:latin typeface="Calibri" panose="020F0502020204030204" pitchFamily="34" charset="0"/>
                <a:cs typeface="Calibri" panose="020F0502020204030204" pitchFamily="34" charset="0"/>
              </a:rPr>
              <a:t>benchmarking testing of 30 vehicles </a:t>
            </a:r>
            <a:r>
              <a:rPr lang="en-US" sz="1600" b="0" dirty="0">
                <a:latin typeface="Calibri" panose="020F0502020204030204" pitchFamily="34" charset="0"/>
                <a:cs typeface="Calibri" panose="020F0502020204030204" pitchFamily="34" charset="0"/>
              </a:rPr>
              <a:t>across wide range of powertrains &amp; segments</a:t>
            </a:r>
          </a:p>
          <a:p>
            <a:pPr marL="674370" lvl="1" indent="-274320">
              <a:spcAft>
                <a:spcPts val="600"/>
              </a:spcAft>
              <a:buFont typeface="Courier New" panose="02070309020205020404" pitchFamily="49" charset="0"/>
              <a:buChar char="o"/>
              <a:defRPr/>
            </a:pPr>
            <a:r>
              <a:rPr lang="en-US" sz="1200" dirty="0">
                <a:latin typeface="Calibri" panose="020F0502020204030204" pitchFamily="34" charset="0"/>
                <a:cs typeface="Calibri" panose="020F0502020204030204" pitchFamily="34" charset="0"/>
              </a:rPr>
              <a:t>Provides critical up-to-date engine and transmissions inputs for vehicle simulation modeling; all data are publicly available </a:t>
            </a:r>
          </a:p>
          <a:p>
            <a:pPr>
              <a:buFont typeface="Arial" panose="020B0604020202020204" pitchFamily="34" charset="0"/>
              <a:buChar char="•"/>
              <a:defRPr/>
            </a:pPr>
            <a:r>
              <a:rPr lang="en-US" sz="1600" b="0" dirty="0">
                <a:latin typeface="Calibri" panose="020F0502020204030204" pitchFamily="34" charset="0"/>
                <a:cs typeface="Calibri" panose="020F0502020204030204" pitchFamily="34" charset="0"/>
              </a:rPr>
              <a:t>In-house </a:t>
            </a:r>
            <a:r>
              <a:rPr lang="en-US" sz="1600" dirty="0">
                <a:solidFill>
                  <a:srgbClr val="002060"/>
                </a:solidFill>
                <a:latin typeface="Calibri" panose="020F0502020204030204" pitchFamily="34" charset="0"/>
                <a:cs typeface="Calibri" panose="020F0502020204030204" pitchFamily="34" charset="0"/>
              </a:rPr>
              <a:t>full-vehicle simulation modeling </a:t>
            </a:r>
            <a:r>
              <a:rPr lang="en-US" sz="1600" b="0" dirty="0">
                <a:latin typeface="Calibri" panose="020F0502020204030204" pitchFamily="34" charset="0"/>
                <a:cs typeface="Calibri" panose="020F0502020204030204" pitchFamily="34" charset="0"/>
              </a:rPr>
              <a:t>(ALPHA)</a:t>
            </a:r>
          </a:p>
          <a:p>
            <a:pPr>
              <a:buFont typeface="Arial" panose="020B0604020202020204" pitchFamily="34" charset="0"/>
              <a:buChar char="•"/>
              <a:defRPr/>
            </a:pPr>
            <a:r>
              <a:rPr lang="en-US" sz="1600" b="0" dirty="0">
                <a:latin typeface="Calibri" panose="020F0502020204030204" pitchFamily="34" charset="0"/>
                <a:cs typeface="Calibri" panose="020F0502020204030204" pitchFamily="34" charset="0"/>
              </a:rPr>
              <a:t>In-house </a:t>
            </a:r>
            <a:r>
              <a:rPr lang="en-US" sz="1600" dirty="0">
                <a:solidFill>
                  <a:srgbClr val="002060"/>
                </a:solidFill>
                <a:latin typeface="Calibri" panose="020F0502020204030204" pitchFamily="34" charset="0"/>
                <a:cs typeface="Calibri" panose="020F0502020204030204" pitchFamily="34" charset="0"/>
              </a:rPr>
              <a:t>technology/cost optimization modeling </a:t>
            </a:r>
            <a:r>
              <a:rPr lang="en-US" sz="1600" b="0" dirty="0">
                <a:latin typeface="Calibri" panose="020F0502020204030204" pitchFamily="34" charset="0"/>
                <a:cs typeface="Calibri" panose="020F0502020204030204" pitchFamily="34" charset="0"/>
              </a:rPr>
              <a:t>(OMEGA)</a:t>
            </a:r>
          </a:p>
          <a:p>
            <a:pPr>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Cost teardown studies </a:t>
            </a:r>
            <a:r>
              <a:rPr lang="en-US" sz="1600" b="0" dirty="0">
                <a:latin typeface="Calibri" panose="020F0502020204030204" pitchFamily="34" charset="0"/>
                <a:cs typeface="Calibri" panose="020F0502020204030204" pitchFamily="34" charset="0"/>
              </a:rPr>
              <a:t>of key technologies</a:t>
            </a:r>
          </a:p>
          <a:p>
            <a:pPr>
              <a:buFont typeface="Arial" panose="020B0604020202020204" pitchFamily="34" charset="0"/>
              <a:buChar char="•"/>
            </a:pPr>
            <a:r>
              <a:rPr lang="en-US" sz="1600" b="0" dirty="0">
                <a:latin typeface="Calibri" panose="020F0502020204030204" pitchFamily="34" charset="0"/>
                <a:cs typeface="Calibri" panose="020F0502020204030204" pitchFamily="34" charset="0"/>
              </a:rPr>
              <a:t>Updated </a:t>
            </a:r>
            <a:r>
              <a:rPr lang="en-US" sz="1600" dirty="0">
                <a:solidFill>
                  <a:srgbClr val="002060"/>
                </a:solidFill>
                <a:latin typeface="Calibri" panose="020F0502020204030204" pitchFamily="34" charset="0"/>
                <a:cs typeface="Calibri" panose="020F0502020204030204" pitchFamily="34" charset="0"/>
              </a:rPr>
              <a:t>baseline vehicle fleet </a:t>
            </a:r>
            <a:r>
              <a:rPr lang="en-US" sz="1600" b="0" dirty="0">
                <a:latin typeface="Calibri" panose="020F0502020204030204" pitchFamily="34" charset="0"/>
                <a:cs typeface="Calibri" panose="020F0502020204030204" pitchFamily="34" charset="0"/>
              </a:rPr>
              <a:t>to MY2016 (MY2017 update ongoing)</a:t>
            </a:r>
          </a:p>
          <a:p>
            <a:pPr>
              <a:buFont typeface="Arial" panose="020B0604020202020204" pitchFamily="34" charset="0"/>
              <a:buChar char="•"/>
            </a:pPr>
            <a:r>
              <a:rPr lang="en-US" sz="1600" b="0" dirty="0">
                <a:latin typeface="Calibri" panose="020F0502020204030204" pitchFamily="34" charset="0"/>
                <a:cs typeface="Calibri" panose="020F0502020204030204" pitchFamily="34" charset="0"/>
              </a:rPr>
              <a:t>Continued studies of </a:t>
            </a:r>
            <a:r>
              <a:rPr lang="en-US" sz="1600" dirty="0">
                <a:solidFill>
                  <a:srgbClr val="002060"/>
                </a:solidFill>
                <a:latin typeface="Calibri" panose="020F0502020204030204" pitchFamily="34" charset="0"/>
                <a:cs typeface="Calibri" panose="020F0502020204030204" pitchFamily="34" charset="0"/>
              </a:rPr>
              <a:t>VMT rebound </a:t>
            </a:r>
            <a:r>
              <a:rPr lang="en-US" sz="1600" b="0" dirty="0">
                <a:latin typeface="Calibri" panose="020F0502020204030204" pitchFamily="34" charset="0"/>
                <a:cs typeface="Calibri" panose="020F0502020204030204" pitchFamily="34" charset="0"/>
              </a:rPr>
              <a:t>effect</a:t>
            </a:r>
          </a:p>
          <a:p>
            <a:pPr>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Consumer issues</a:t>
            </a:r>
            <a:r>
              <a:rPr lang="en-US" sz="1600" b="0" dirty="0">
                <a:latin typeface="Calibri" panose="020F0502020204030204" pitchFamily="34" charset="0"/>
                <a:cs typeface="Calibri" panose="020F0502020204030204" pitchFamily="34" charset="0"/>
              </a:rPr>
              <a:t>:</a:t>
            </a:r>
          </a:p>
          <a:p>
            <a:pPr marL="674370" lvl="1" indent="-274320">
              <a:spcAft>
                <a:spcPts val="0"/>
              </a:spcAft>
              <a:buFont typeface="Courier New" panose="02070309020205020404" pitchFamily="49" charset="0"/>
              <a:buChar char="o"/>
            </a:pPr>
            <a:r>
              <a:rPr lang="en-US" dirty="0">
                <a:latin typeface="Calibri" panose="020F0502020204030204" pitchFamily="34" charset="0"/>
                <a:cs typeface="Calibri" panose="020F0502020204030204" pitchFamily="34" charset="0"/>
              </a:rPr>
              <a:t>Role of fuel economy in purchase decisions</a:t>
            </a:r>
          </a:p>
          <a:p>
            <a:pPr marL="674370" lvl="1" indent="-274320">
              <a:spcAft>
                <a:spcPts val="0"/>
              </a:spcAft>
              <a:buFont typeface="Courier New" panose="02070309020205020404" pitchFamily="49" charset="0"/>
              <a:buChar char="o"/>
            </a:pPr>
            <a:r>
              <a:rPr lang="en-US" dirty="0">
                <a:solidFill>
                  <a:srgbClr val="002060"/>
                </a:solidFill>
                <a:latin typeface="Calibri" panose="020F0502020204030204" pitchFamily="34" charset="0"/>
                <a:cs typeface="Calibri" panose="020F0502020204030204" pitchFamily="34" charset="0"/>
              </a:rPr>
              <a:t>Consumer satisfaction </a:t>
            </a:r>
            <a:r>
              <a:rPr lang="en-US" dirty="0">
                <a:latin typeface="Calibri" panose="020F0502020204030204" pitchFamily="34" charset="0"/>
                <a:cs typeface="Calibri" panose="020F0502020204030204" pitchFamily="34" charset="0"/>
              </a:rPr>
              <a:t>with fuel efficient technologies </a:t>
            </a:r>
            <a:r>
              <a:rPr lang="en-US" sz="1200" dirty="0">
                <a:latin typeface="Calibri" panose="020F0502020204030204" pitchFamily="34" charset="0"/>
                <a:cs typeface="Calibri" panose="020F0502020204030204" pitchFamily="34" charset="0"/>
              </a:rPr>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     (research through professional auto reviews and Strategic Vision data of new car owner surveys)</a:t>
            </a:r>
          </a:p>
          <a:p>
            <a:pPr marL="674370" lvl="1" indent="-274320">
              <a:spcAft>
                <a:spcPts val="0"/>
              </a:spcAft>
              <a:buFont typeface="Courier New" panose="02070309020205020404" pitchFamily="49" charset="0"/>
              <a:buChar char="o"/>
            </a:pPr>
            <a:r>
              <a:rPr lang="en-US" dirty="0">
                <a:latin typeface="Calibri" panose="020F0502020204030204" pitchFamily="34" charset="0"/>
                <a:cs typeface="Calibri" panose="020F0502020204030204" pitchFamily="34" charset="0"/>
              </a:rPr>
              <a:t>Consumer </a:t>
            </a:r>
            <a:r>
              <a:rPr lang="en-US" dirty="0">
                <a:solidFill>
                  <a:srgbClr val="002060"/>
                </a:solidFill>
                <a:latin typeface="Calibri" panose="020F0502020204030204" pitchFamily="34" charset="0"/>
                <a:cs typeface="Calibri" panose="020F0502020204030204" pitchFamily="34" charset="0"/>
              </a:rPr>
              <a:t>willingness to pay </a:t>
            </a:r>
            <a:r>
              <a:rPr lang="en-US" dirty="0">
                <a:latin typeface="Calibri" panose="020F0502020204030204" pitchFamily="34" charset="0"/>
                <a:cs typeface="Calibri" panose="020F0502020204030204" pitchFamily="34" charset="0"/>
              </a:rPr>
              <a:t>(WTP) for vehicle attributes </a:t>
            </a:r>
            <a:r>
              <a:rPr lang="en-US" sz="1200" dirty="0">
                <a:latin typeface="Calibri" panose="020F0502020204030204" pitchFamily="34" charset="0"/>
                <a:cs typeface="Calibri" panose="020F0502020204030204" pitchFamily="34" charset="0"/>
              </a:rPr>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     (commissioned study through RTI, with subject matter expert Dr. David Greene)</a:t>
            </a:r>
          </a:p>
          <a:p>
            <a:pPr marL="674370" lvl="1" indent="-274320">
              <a:spcAft>
                <a:spcPts val="0"/>
              </a:spcAft>
              <a:buFont typeface="Courier New" panose="02070309020205020404" pitchFamily="49" charset="0"/>
              <a:buChar char="o"/>
            </a:pPr>
            <a:r>
              <a:rPr lang="en-US" dirty="0">
                <a:solidFill>
                  <a:srgbClr val="002060"/>
                </a:solidFill>
                <a:latin typeface="Calibri" panose="020F0502020204030204" pitchFamily="34" charset="0"/>
                <a:cs typeface="Calibri" panose="020F0502020204030204" pitchFamily="34" charset="0"/>
              </a:rPr>
              <a:t>Potential tradeoffs </a:t>
            </a:r>
          </a:p>
          <a:p>
            <a:pPr marL="674370" lvl="1" indent="-274320">
              <a:spcAft>
                <a:spcPts val="0"/>
              </a:spcAft>
              <a:buFont typeface="Courier New" panose="02070309020205020404" pitchFamily="49" charset="0"/>
              <a:buChar char="o"/>
            </a:pPr>
            <a:r>
              <a:rPr lang="en-US" dirty="0">
                <a:latin typeface="Calibri" panose="020F0502020204030204" pitchFamily="34" charset="0"/>
                <a:cs typeface="Calibri" panose="020F0502020204030204" pitchFamily="34" charset="0"/>
              </a:rPr>
              <a:t>Affordability</a:t>
            </a:r>
          </a:p>
          <a:p>
            <a:pPr marL="674370" lvl="1" indent="-274320">
              <a:spcAft>
                <a:spcPts val="0"/>
              </a:spcAft>
              <a:buFont typeface="Courier New" panose="02070309020205020404" pitchFamily="49" charset="0"/>
              <a:buChar char="o"/>
            </a:pPr>
            <a:r>
              <a:rPr lang="en-US" dirty="0">
                <a:latin typeface="Calibri" panose="020F0502020204030204" pitchFamily="34" charset="0"/>
                <a:cs typeface="Calibri" panose="020F0502020204030204" pitchFamily="34" charset="0"/>
              </a:rPr>
              <a:t>Energy paradox </a:t>
            </a:r>
            <a:r>
              <a:rPr lang="en-US" sz="1200" dirty="0">
                <a:latin typeface="Calibri" panose="020F0502020204030204" pitchFamily="34" charset="0"/>
                <a:cs typeface="Calibri" panose="020F0502020204030204" pitchFamily="34" charset="0"/>
              </a:rPr>
              <a:t>(or “energy efficiency gap”)</a:t>
            </a:r>
          </a:p>
        </p:txBody>
      </p:sp>
    </p:spTree>
    <p:extLst>
      <p:ext uri="{BB962C8B-B14F-4D97-AF65-F5344CB8AC3E}">
        <p14:creationId xmlns:p14="http://schemas.microsoft.com/office/powerpoint/2010/main" val="1861558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739" y="172684"/>
            <a:ext cx="8763000" cy="450340"/>
          </a:xfrm>
        </p:spPr>
        <p:txBody>
          <a:bodyPr/>
          <a:lstStyle/>
          <a:p>
            <a:pPr>
              <a:defRP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EPA Technical Information Available to the Public</a:t>
            </a:r>
          </a:p>
        </p:txBody>
      </p:sp>
      <p:sp>
        <p:nvSpPr>
          <p:cNvPr id="41" name="Title 2"/>
          <p:cNvSpPr txBox="1">
            <a:spLocks/>
          </p:cNvSpPr>
          <p:nvPr/>
        </p:nvSpPr>
        <p:spPr bwMode="auto">
          <a:xfrm>
            <a:off x="228600" y="874358"/>
            <a:ext cx="2667000" cy="155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b="1" kern="12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b="1">
                <a:solidFill>
                  <a:schemeClr val="bg1"/>
                </a:solidFill>
                <a:latin typeface="Arial" charset="0"/>
                <a:ea typeface="ＭＳ Ｐゴシック" charset="0"/>
                <a:cs typeface="ＭＳ Ｐゴシック" charset="0"/>
              </a:defRPr>
            </a:lvl6pPr>
            <a:lvl7pPr marL="914400" algn="l" rtl="0" fontAlgn="base">
              <a:spcBef>
                <a:spcPct val="0"/>
              </a:spcBef>
              <a:spcAft>
                <a:spcPct val="0"/>
              </a:spcAft>
              <a:defRPr b="1">
                <a:solidFill>
                  <a:schemeClr val="bg1"/>
                </a:solidFill>
                <a:latin typeface="Arial" charset="0"/>
                <a:ea typeface="ＭＳ Ｐゴシック" charset="0"/>
                <a:cs typeface="ＭＳ Ｐゴシック" charset="0"/>
              </a:defRPr>
            </a:lvl7pPr>
            <a:lvl8pPr marL="1371600" algn="l" rtl="0" fontAlgn="base">
              <a:spcBef>
                <a:spcPct val="0"/>
              </a:spcBef>
              <a:spcAft>
                <a:spcPct val="0"/>
              </a:spcAft>
              <a:defRPr b="1">
                <a:solidFill>
                  <a:schemeClr val="bg1"/>
                </a:solidFill>
                <a:latin typeface="Arial" charset="0"/>
                <a:ea typeface="ＭＳ Ｐゴシック" charset="0"/>
                <a:cs typeface="ＭＳ Ｐゴシック" charset="0"/>
              </a:defRPr>
            </a:lvl8pPr>
            <a:lvl9pPr marL="1828800" algn="l" rtl="0" fontAlgn="base">
              <a:spcBef>
                <a:spcPct val="0"/>
              </a:spcBef>
              <a:spcAft>
                <a:spcPct val="0"/>
              </a:spcAft>
              <a:defRPr b="1">
                <a:solidFill>
                  <a:schemeClr val="bg1"/>
                </a:solidFill>
                <a:latin typeface="Arial" charset="0"/>
                <a:ea typeface="ＭＳ Ｐゴシック" charset="0"/>
                <a:cs typeface="ＭＳ Ｐゴシック" charset="0"/>
              </a:defRPr>
            </a:lvl9pPr>
          </a:lstStyle>
          <a:p>
            <a:pPr>
              <a:spcAft>
                <a:spcPts val="600"/>
              </a:spcAft>
              <a:defRPr/>
            </a:pPr>
            <a:r>
              <a:rPr lang="en-US" sz="1400" dirty="0">
                <a:solidFill>
                  <a:schemeClr val="tx1"/>
                </a:solidFill>
                <a:latin typeface="Calibri" panose="020F0502020204030204" pitchFamily="34" charset="0"/>
                <a:cs typeface="Calibri" panose="020F0502020204030204" pitchFamily="34" charset="0"/>
              </a:rPr>
              <a:t>Wide range of peer-reviewed publications and presentations:</a:t>
            </a:r>
          </a:p>
          <a:p>
            <a:pPr marL="117475" indent="-117475">
              <a:lnSpc>
                <a:spcPts val="1500"/>
              </a:lnSpc>
              <a:spcAft>
                <a:spcPts val="300"/>
              </a:spcAft>
              <a:buFont typeface="Arial" panose="020B0604020202020204" pitchFamily="34" charset="0"/>
              <a:buChar char="•"/>
              <a:defRPr/>
            </a:pPr>
            <a:r>
              <a:rPr lang="en-US" sz="1400" b="0" dirty="0">
                <a:solidFill>
                  <a:schemeClr val="tx1"/>
                </a:solidFill>
                <a:latin typeface="Calibri" panose="020F0502020204030204" pitchFamily="34" charset="0"/>
                <a:cs typeface="Calibri" panose="020F0502020204030204" pitchFamily="34" charset="0"/>
              </a:rPr>
              <a:t>Technical reports</a:t>
            </a:r>
          </a:p>
          <a:p>
            <a:pPr marL="117475" indent="-117475">
              <a:lnSpc>
                <a:spcPts val="1500"/>
              </a:lnSpc>
              <a:spcAft>
                <a:spcPts val="300"/>
              </a:spcAft>
              <a:buFont typeface="Arial" panose="020B0604020202020204" pitchFamily="34" charset="0"/>
              <a:buChar char="•"/>
              <a:defRPr/>
            </a:pPr>
            <a:r>
              <a:rPr lang="en-US" sz="1400" b="0" dirty="0">
                <a:solidFill>
                  <a:schemeClr val="tx1"/>
                </a:solidFill>
                <a:latin typeface="Calibri" panose="020F0502020204030204" pitchFamily="34" charset="0"/>
                <a:cs typeface="Calibri" panose="020F0502020204030204" pitchFamily="34" charset="0"/>
              </a:rPr>
              <a:t>Publications, including more than 30 SAE papers since 2013</a:t>
            </a:r>
          </a:p>
          <a:p>
            <a:pPr marL="117475" indent="-117475">
              <a:lnSpc>
                <a:spcPts val="1500"/>
              </a:lnSpc>
              <a:spcAft>
                <a:spcPts val="300"/>
              </a:spcAft>
              <a:buFont typeface="Arial" panose="020B0604020202020204" pitchFamily="34" charset="0"/>
              <a:buChar char="•"/>
              <a:defRPr/>
            </a:pPr>
            <a:r>
              <a:rPr lang="en-US" sz="1400" b="0" dirty="0">
                <a:solidFill>
                  <a:schemeClr val="tx1"/>
                </a:solidFill>
                <a:latin typeface="Calibri" panose="020F0502020204030204" pitchFamily="34" charset="0"/>
                <a:cs typeface="Calibri" panose="020F0502020204030204" pitchFamily="34" charset="0"/>
              </a:rPr>
              <a:t>Technical conference presentations</a:t>
            </a:r>
          </a:p>
        </p:txBody>
      </p:sp>
      <p:sp>
        <p:nvSpPr>
          <p:cNvPr id="62" name="Slide Number Placeholder 3"/>
          <p:cNvSpPr txBox="1">
            <a:spLocks/>
          </p:cNvSpPr>
          <p:nvPr/>
        </p:nvSpPr>
        <p:spPr bwMode="auto">
          <a:xfrm>
            <a:off x="6553200" y="4873228"/>
            <a:ext cx="2133600" cy="128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defPPr>
              <a:defRPr lang="en-US"/>
            </a:defPPr>
            <a:lvl1pPr algn="r" rtl="0" eaLnBrk="1" fontAlgn="base" hangingPunct="1">
              <a:spcBef>
                <a:spcPct val="0"/>
              </a:spcBef>
              <a:spcAft>
                <a:spcPct val="0"/>
              </a:spcAft>
              <a:defRPr sz="8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ABFBA225-1ABD-43D1-B407-EF7EC71AC4B8}" type="slidenum">
              <a:rPr lang="en-US" altLang="en-US"/>
              <a:pPr>
                <a:defRPr/>
              </a:pPr>
              <a:t>8</a:t>
            </a:fld>
            <a:endParaRPr lang="en-US" altLang="en-US" dirty="0"/>
          </a:p>
        </p:txBody>
      </p:sp>
      <p:pic>
        <p:nvPicPr>
          <p:cNvPr id="4" name="Picture 3">
            <a:extLst>
              <a:ext uri="{FF2B5EF4-FFF2-40B4-BE49-F238E27FC236}">
                <a16:creationId xmlns:a16="http://schemas.microsoft.com/office/drawing/2014/main" id="{E5A8FE15-60E5-4C6A-8F4E-034C63DB2761}"/>
              </a:ext>
            </a:extLst>
          </p:cNvPr>
          <p:cNvPicPr>
            <a:picLocks noChangeAspect="1"/>
          </p:cNvPicPr>
          <p:nvPr/>
        </p:nvPicPr>
        <p:blipFill>
          <a:blip r:embed="rId3"/>
          <a:stretch>
            <a:fillRect/>
          </a:stretch>
        </p:blipFill>
        <p:spPr>
          <a:xfrm>
            <a:off x="3017780" y="759098"/>
            <a:ext cx="5960443" cy="3412852"/>
          </a:xfrm>
          <a:prstGeom prst="rect">
            <a:avLst/>
          </a:prstGeom>
        </p:spPr>
      </p:pic>
      <p:grpSp>
        <p:nvGrpSpPr>
          <p:cNvPr id="26630" name="Group 3"/>
          <p:cNvGrpSpPr>
            <a:grpSpLocks/>
          </p:cNvGrpSpPr>
          <p:nvPr/>
        </p:nvGrpSpPr>
        <p:grpSpPr bwMode="auto">
          <a:xfrm>
            <a:off x="76200" y="2571750"/>
            <a:ext cx="3581400" cy="2190016"/>
            <a:chOff x="431969" y="2737038"/>
            <a:chExt cx="3238981" cy="1881227"/>
          </a:xfrm>
        </p:grpSpPr>
        <p:pic>
          <p:nvPicPr>
            <p:cNvPr id="36" name="Picture 35"/>
            <p:cNvPicPr>
              <a:picLocks noChangeAspect="1"/>
            </p:cNvPicPr>
            <p:nvPr/>
          </p:nvPicPr>
          <p:blipFill>
            <a:blip r:embed="rId4"/>
            <a:stretch>
              <a:fillRect/>
            </a:stretch>
          </p:blipFill>
          <p:spPr>
            <a:xfrm>
              <a:off x="1912209" y="2764722"/>
              <a:ext cx="1020710" cy="1326219"/>
            </a:xfrm>
            <a:prstGeom prst="rect">
              <a:avLst/>
            </a:prstGeom>
            <a:ln>
              <a:solidFill>
                <a:schemeClr val="tx1"/>
              </a:solidFill>
            </a:ln>
            <a:effectLst>
              <a:outerShdw blurRad="50800" dist="38100" dir="13500000" algn="br" rotWithShape="0">
                <a:prstClr val="black">
                  <a:alpha val="40000"/>
                </a:prstClr>
              </a:outerShdw>
            </a:effectLst>
          </p:spPr>
        </p:pic>
        <p:pic>
          <p:nvPicPr>
            <p:cNvPr id="38" name="Picture 37"/>
            <p:cNvPicPr>
              <a:picLocks noChangeAspect="1"/>
            </p:cNvPicPr>
            <p:nvPr/>
          </p:nvPicPr>
          <p:blipFill>
            <a:blip r:embed="rId5"/>
            <a:stretch>
              <a:fillRect/>
            </a:stretch>
          </p:blipFill>
          <p:spPr>
            <a:xfrm>
              <a:off x="2651632" y="3292046"/>
              <a:ext cx="1019318" cy="1326219"/>
            </a:xfrm>
            <a:prstGeom prst="rect">
              <a:avLst/>
            </a:prstGeom>
            <a:ln>
              <a:solidFill>
                <a:schemeClr val="tx1"/>
              </a:solidFill>
            </a:ln>
            <a:effectLst>
              <a:outerShdw blurRad="50800" dist="38100" dir="13500000" algn="br" rotWithShape="0">
                <a:prstClr val="black">
                  <a:alpha val="40000"/>
                </a:prstClr>
              </a:outerShdw>
            </a:effectLst>
          </p:spPr>
        </p:pic>
        <p:pic>
          <p:nvPicPr>
            <p:cNvPr id="39" name="Picture 38"/>
            <p:cNvPicPr>
              <a:picLocks noChangeAspect="1"/>
            </p:cNvPicPr>
            <p:nvPr/>
          </p:nvPicPr>
          <p:blipFill>
            <a:blip r:embed="rId6"/>
            <a:stretch>
              <a:fillRect/>
            </a:stretch>
          </p:blipFill>
          <p:spPr>
            <a:xfrm>
              <a:off x="431969" y="2737038"/>
              <a:ext cx="1022103" cy="1326219"/>
            </a:xfrm>
            <a:prstGeom prst="rect">
              <a:avLst/>
            </a:prstGeom>
            <a:ln>
              <a:solidFill>
                <a:schemeClr val="tx1"/>
              </a:solidFill>
            </a:ln>
            <a:effectLst>
              <a:outerShdw blurRad="50800" dist="38100" dir="13500000" algn="br" rotWithShape="0">
                <a:prstClr val="black">
                  <a:alpha val="40000"/>
                </a:prstClr>
              </a:outerShdw>
            </a:effectLst>
          </p:spPr>
        </p:pic>
        <p:pic>
          <p:nvPicPr>
            <p:cNvPr id="37" name="Picture 36"/>
            <p:cNvPicPr>
              <a:picLocks noChangeAspect="1"/>
            </p:cNvPicPr>
            <p:nvPr/>
          </p:nvPicPr>
          <p:blipFill>
            <a:blip r:embed="rId7"/>
            <a:stretch>
              <a:fillRect/>
            </a:stretch>
          </p:blipFill>
          <p:spPr>
            <a:xfrm>
              <a:off x="1154683" y="3278863"/>
              <a:ext cx="1023495" cy="1326219"/>
            </a:xfrm>
            <a:prstGeom prst="rect">
              <a:avLst/>
            </a:prstGeom>
            <a:ln>
              <a:solidFill>
                <a:schemeClr val="tx1"/>
              </a:solidFill>
            </a:ln>
            <a:effectLst>
              <a:outerShdw blurRad="50800" dist="38100" dir="13500000" algn="br" rotWithShape="0">
                <a:prstClr val="black">
                  <a:alpha val="40000"/>
                </a:prstClr>
              </a:outerShdw>
            </a:effectLst>
          </p:spPr>
        </p:pic>
      </p:grpSp>
      <p:sp>
        <p:nvSpPr>
          <p:cNvPr id="5" name="Slide Number Placeholder 4">
            <a:extLst>
              <a:ext uri="{FF2B5EF4-FFF2-40B4-BE49-F238E27FC236}">
                <a16:creationId xmlns:a16="http://schemas.microsoft.com/office/drawing/2014/main" id="{C137D809-567E-4264-962F-F641AD674959}"/>
              </a:ext>
            </a:extLst>
          </p:cNvPr>
          <p:cNvSpPr>
            <a:spLocks noGrp="1"/>
          </p:cNvSpPr>
          <p:nvPr>
            <p:ph type="sldNum" sz="quarter" idx="11"/>
          </p:nvPr>
        </p:nvSpPr>
        <p:spPr/>
        <p:txBody>
          <a:bodyPr/>
          <a:lstStyle/>
          <a:p>
            <a:pPr>
              <a:defRPr/>
            </a:pPr>
            <a:fld id="{B1125E26-2685-4EB9-BF3C-67019F20DFA1}" type="slidenum">
              <a:rPr lang="en-US" altLang="en-US" smtClean="0"/>
              <a:pPr>
                <a:defRPr/>
              </a:pPr>
              <a:t>8</a:t>
            </a:fld>
            <a:endParaRPr lang="en-US" altLang="en-US"/>
          </a:p>
        </p:txBody>
      </p:sp>
      <p:pic>
        <p:nvPicPr>
          <p:cNvPr id="27" name="Picture 17" descr="EPA-Transparent-background">
            <a:extLst>
              <a:ext uri="{FF2B5EF4-FFF2-40B4-BE49-F238E27FC236}">
                <a16:creationId xmlns:a16="http://schemas.microsoft.com/office/drawing/2014/main" id="{3D88B49C-47AD-4E2F-8881-8653F4FCF085}"/>
              </a:ext>
            </a:extLst>
          </p:cNvPr>
          <p:cNvPicPr>
            <a:picLocks noChangeAspect="1" noChangeArrowheads="1"/>
          </p:cNvPicPr>
          <p:nvPr/>
        </p:nvPicPr>
        <p:blipFill>
          <a:blip r:embed="rId8"/>
          <a:srcRect/>
          <a:stretch>
            <a:fillRect/>
          </a:stretch>
        </p:blipFill>
        <p:spPr bwMode="auto">
          <a:xfrm>
            <a:off x="8146473" y="82823"/>
            <a:ext cx="564980" cy="558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290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36F2EA-23F4-4AD7-93C3-5CF5E5872175}"/>
              </a:ext>
            </a:extLst>
          </p:cNvPr>
          <p:cNvSpPr>
            <a:spLocks noGrp="1"/>
          </p:cNvSpPr>
          <p:nvPr>
            <p:ph type="title"/>
          </p:nvPr>
        </p:nvSpPr>
        <p:spPr>
          <a:xfrm>
            <a:off x="266700" y="177088"/>
            <a:ext cx="8229600" cy="502920"/>
          </a:xfrm>
        </p:spPr>
        <p:txBody>
          <a:bodyPr/>
          <a:lstStyle/>
          <a:p>
            <a:r>
              <a:rPr lang="en-US" sz="2400" dirty="0"/>
              <a:t>EPA continually assesses latest developments</a:t>
            </a:r>
          </a:p>
        </p:txBody>
      </p:sp>
      <p:sp>
        <p:nvSpPr>
          <p:cNvPr id="8" name="Content Placeholder 7">
            <a:extLst>
              <a:ext uri="{FF2B5EF4-FFF2-40B4-BE49-F238E27FC236}">
                <a16:creationId xmlns:a16="http://schemas.microsoft.com/office/drawing/2014/main" id="{A4CB995D-D7AE-4FBF-B9B7-FC24524AC1D4}"/>
              </a:ext>
            </a:extLst>
          </p:cNvPr>
          <p:cNvSpPr>
            <a:spLocks noGrp="1"/>
          </p:cNvSpPr>
          <p:nvPr>
            <p:ph sz="quarter" idx="12"/>
          </p:nvPr>
        </p:nvSpPr>
        <p:spPr>
          <a:xfrm>
            <a:off x="304800" y="1276350"/>
            <a:ext cx="2667000" cy="3216274"/>
          </a:xfrm>
          <a:ln w="25400">
            <a:noFill/>
          </a:ln>
        </p:spPr>
        <p:txBody>
          <a:bodyPr/>
          <a:lstStyle/>
          <a:p>
            <a:r>
              <a:rPr lang="en-US" sz="850" dirty="0">
                <a:solidFill>
                  <a:srgbClr val="002060"/>
                </a:solidFill>
              </a:rPr>
              <a:t>Aachen Colloquium, 2015 &amp; 2016</a:t>
            </a:r>
          </a:p>
          <a:p>
            <a:r>
              <a:rPr lang="en-US" sz="850" dirty="0">
                <a:solidFill>
                  <a:srgbClr val="002060"/>
                </a:solidFill>
              </a:rPr>
              <a:t>Advanced Automotive Battery Conference, 2014-2017</a:t>
            </a:r>
          </a:p>
          <a:p>
            <a:r>
              <a:rPr lang="en-US" sz="850" dirty="0">
                <a:solidFill>
                  <a:srgbClr val="002060"/>
                </a:solidFill>
              </a:rPr>
              <a:t>Allied Social Sciences Association Annual Conference, 2014-2018</a:t>
            </a:r>
          </a:p>
          <a:p>
            <a:r>
              <a:rPr lang="en-US" sz="850" dirty="0">
                <a:solidFill>
                  <a:srgbClr val="002060"/>
                </a:solidFill>
              </a:rPr>
              <a:t>Asilomar Transportation and Energy Conference, 2015 &amp; 2017</a:t>
            </a:r>
          </a:p>
          <a:p>
            <a:r>
              <a:rPr lang="en-US" sz="850" dirty="0">
                <a:solidFill>
                  <a:srgbClr val="002060"/>
                </a:solidFill>
              </a:rPr>
              <a:t>ASME ICE Fall Technical Conference, 2014-2017</a:t>
            </a:r>
          </a:p>
          <a:p>
            <a:r>
              <a:rPr lang="en-US" sz="850" dirty="0">
                <a:solidFill>
                  <a:srgbClr val="002060"/>
                </a:solidFill>
              </a:rPr>
              <a:t>Association of Environmental &amp; Resource Economists Conference, 2015-2017</a:t>
            </a:r>
          </a:p>
          <a:p>
            <a:r>
              <a:rPr lang="en-US" sz="850" dirty="0">
                <a:solidFill>
                  <a:srgbClr val="002060"/>
                </a:solidFill>
              </a:rPr>
              <a:t>Automotive World Megatrends Fuel Economy Detroit, 2014, 2016 &amp; 2017</a:t>
            </a:r>
          </a:p>
          <a:p>
            <a:r>
              <a:rPr lang="en-US" sz="850" dirty="0">
                <a:solidFill>
                  <a:srgbClr val="002060"/>
                </a:solidFill>
              </a:rPr>
              <a:t>Autonomous and Connected Detroit, 2017</a:t>
            </a:r>
          </a:p>
          <a:p>
            <a:r>
              <a:rPr lang="en-US" sz="850" dirty="0">
                <a:solidFill>
                  <a:srgbClr val="002060"/>
                </a:solidFill>
              </a:rPr>
              <a:t>Clemson University Global Tire Conference, 2017</a:t>
            </a:r>
          </a:p>
          <a:p>
            <a:r>
              <a:rPr lang="en-US" sz="850" dirty="0">
                <a:solidFill>
                  <a:srgbClr val="002060"/>
                </a:solidFill>
              </a:rPr>
              <a:t>CTI Symposium USA: Automotive Transmissions, </a:t>
            </a:r>
            <a:r>
              <a:rPr lang="en-US" sz="850" dirty="0" err="1">
                <a:solidFill>
                  <a:srgbClr val="002060"/>
                </a:solidFill>
              </a:rPr>
              <a:t>HEV</a:t>
            </a:r>
            <a:r>
              <a:rPr lang="en-US" sz="850" dirty="0">
                <a:solidFill>
                  <a:srgbClr val="002060"/>
                </a:solidFill>
              </a:rPr>
              <a:t> and EV Drives, 2014-2018</a:t>
            </a:r>
          </a:p>
          <a:p>
            <a:r>
              <a:rPr lang="en-US" sz="850" dirty="0">
                <a:solidFill>
                  <a:srgbClr val="002060"/>
                </a:solidFill>
              </a:rPr>
              <a:t>DOE Annual Merit Review , 2014-2018</a:t>
            </a:r>
          </a:p>
          <a:p>
            <a:r>
              <a:rPr lang="en-US" sz="850" dirty="0">
                <a:solidFill>
                  <a:srgbClr val="002060"/>
                </a:solidFill>
              </a:rPr>
              <a:t>DOE Cross Cut Lean Exhaust Emissions Reduction Simulation, 2014-2017</a:t>
            </a:r>
          </a:p>
          <a:p>
            <a:r>
              <a:rPr lang="en-US" sz="850" dirty="0">
                <a:solidFill>
                  <a:srgbClr val="002060"/>
                </a:solidFill>
              </a:rPr>
              <a:t>Electric Vehicle Symposium (</a:t>
            </a:r>
            <a:r>
              <a:rPr lang="en-US" sz="850" dirty="0" err="1">
                <a:solidFill>
                  <a:srgbClr val="002060"/>
                </a:solidFill>
              </a:rPr>
              <a:t>EVS29</a:t>
            </a:r>
            <a:r>
              <a:rPr lang="en-US" sz="850" dirty="0">
                <a:solidFill>
                  <a:srgbClr val="002060"/>
                </a:solidFill>
              </a:rPr>
              <a:t> &amp; 30), 2016 &amp; 2017</a:t>
            </a:r>
          </a:p>
        </p:txBody>
      </p:sp>
      <p:sp>
        <p:nvSpPr>
          <p:cNvPr id="4" name="Slide Number Placeholder 3">
            <a:extLst>
              <a:ext uri="{FF2B5EF4-FFF2-40B4-BE49-F238E27FC236}">
                <a16:creationId xmlns:a16="http://schemas.microsoft.com/office/drawing/2014/main" id="{19C7A650-2DB4-4EF5-9620-CB284DBE8FFE}"/>
              </a:ext>
            </a:extLst>
          </p:cNvPr>
          <p:cNvSpPr>
            <a:spLocks noGrp="1"/>
          </p:cNvSpPr>
          <p:nvPr>
            <p:ph type="sldNum" sz="quarter" idx="15"/>
          </p:nvPr>
        </p:nvSpPr>
        <p:spPr/>
        <p:txBody>
          <a:bodyPr/>
          <a:lstStyle/>
          <a:p>
            <a:pPr>
              <a:defRPr/>
            </a:pPr>
            <a:fld id="{B1125E26-2685-4EB9-BF3C-67019F20DFA1}" type="slidenum">
              <a:rPr lang="en-US" altLang="en-US" smtClean="0"/>
              <a:pPr>
                <a:defRPr/>
              </a:pPr>
              <a:t>9</a:t>
            </a:fld>
            <a:endParaRPr lang="en-US" altLang="en-US"/>
          </a:p>
        </p:txBody>
      </p:sp>
      <p:sp>
        <p:nvSpPr>
          <p:cNvPr id="7" name="TextBox 6">
            <a:extLst>
              <a:ext uri="{FF2B5EF4-FFF2-40B4-BE49-F238E27FC236}">
                <a16:creationId xmlns:a16="http://schemas.microsoft.com/office/drawing/2014/main" id="{F0627DA1-A5CD-4F0F-9D79-0195F7E791D3}"/>
              </a:ext>
            </a:extLst>
          </p:cNvPr>
          <p:cNvSpPr txBox="1"/>
          <p:nvPr/>
        </p:nvSpPr>
        <p:spPr>
          <a:xfrm>
            <a:off x="266700" y="726614"/>
            <a:ext cx="8648700"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In addition to our own research, EPA keeps abreast of latest developments through review of hundreds of papers/reports in the literature, attending technical conferences, and stakeholder dialog.  Example conferences attended by EPA staff in recent years:</a:t>
            </a:r>
          </a:p>
        </p:txBody>
      </p:sp>
      <p:sp>
        <p:nvSpPr>
          <p:cNvPr id="12" name="Content Placeholder 7">
            <a:extLst>
              <a:ext uri="{FF2B5EF4-FFF2-40B4-BE49-F238E27FC236}">
                <a16:creationId xmlns:a16="http://schemas.microsoft.com/office/drawing/2014/main" id="{7D978DD9-ED4C-4C3F-AF81-F32F3D3592B9}"/>
              </a:ext>
            </a:extLst>
          </p:cNvPr>
          <p:cNvSpPr txBox="1">
            <a:spLocks/>
          </p:cNvSpPr>
          <p:nvPr/>
        </p:nvSpPr>
        <p:spPr bwMode="auto">
          <a:xfrm>
            <a:off x="6096000" y="1260476"/>
            <a:ext cx="2787396" cy="3216274"/>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ts val="400"/>
              </a:spcAft>
              <a:buFont typeface="Arial" panose="020B0604020202020204" pitchFamily="34" charset="0"/>
              <a:defRPr sz="1400" b="1" kern="1200">
                <a:solidFill>
                  <a:schemeClr val="tx1"/>
                </a:solidFill>
                <a:latin typeface="+mj-lt"/>
                <a:ea typeface="ＭＳ Ｐゴシック" charset="0"/>
                <a:cs typeface="ＭＳ Ｐゴシック" charset="0"/>
              </a:defRPr>
            </a:lvl1pPr>
            <a:lvl2pPr marL="742950" indent="-285750" algn="l" rtl="0" eaLnBrk="0" fontAlgn="base" hangingPunct="0">
              <a:spcBef>
                <a:spcPct val="0"/>
              </a:spcBef>
              <a:spcAft>
                <a:spcPts val="400"/>
              </a:spcAft>
              <a:buFont typeface="Arial" panose="020B0604020202020204" pitchFamily="34" charset="0"/>
              <a:defRPr sz="1400" kern="1200">
                <a:solidFill>
                  <a:schemeClr val="tx1"/>
                </a:solidFill>
                <a:latin typeface="+mn-lt"/>
                <a:ea typeface="ＭＳ Ｐゴシック" charset="0"/>
                <a:cs typeface="+mn-cs"/>
              </a:defRPr>
            </a:lvl2pPr>
            <a:lvl3pPr marL="174625" indent="-174625" algn="l" rtl="0" eaLnBrk="0" fontAlgn="base" hangingPunct="0">
              <a:spcBef>
                <a:spcPct val="0"/>
              </a:spcBef>
              <a:spcAft>
                <a:spcPts val="400"/>
              </a:spcAft>
              <a:buFont typeface="Arial" panose="020B0604020202020204" pitchFamily="34" charset="0"/>
              <a:buChar char="•"/>
              <a:defRPr sz="1400" kern="1200">
                <a:solidFill>
                  <a:schemeClr val="tx1"/>
                </a:solidFill>
                <a:latin typeface="+mn-lt"/>
                <a:ea typeface="ＭＳ Ｐゴシック" charset="0"/>
                <a:cs typeface="+mn-cs"/>
              </a:defRPr>
            </a:lvl3pPr>
            <a:lvl4pPr marL="465138" indent="-233363"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4pPr>
            <a:lvl5pPr marL="682625" indent="-171450"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5pPr>
            <a:lvl6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25" indent="-230188"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a:lstStyle>
          <a:p>
            <a:r>
              <a:rPr lang="en-US" sz="850" dirty="0">
                <a:solidFill>
                  <a:schemeClr val="bg2">
                    <a:lumMod val="50000"/>
                  </a:schemeClr>
                </a:solidFill>
              </a:rPr>
              <a:t>SAE Thermal Management Systems Symposium , 2015 &amp; 2016</a:t>
            </a:r>
          </a:p>
          <a:p>
            <a:r>
              <a:rPr lang="en-US" sz="850" dirty="0">
                <a:solidFill>
                  <a:schemeClr val="bg2">
                    <a:lumMod val="50000"/>
                  </a:schemeClr>
                </a:solidFill>
              </a:rPr>
              <a:t>SAE World Congress, 2014-2018</a:t>
            </a:r>
          </a:p>
          <a:p>
            <a:r>
              <a:rPr lang="en-US" sz="850" dirty="0">
                <a:solidFill>
                  <a:schemeClr val="bg2">
                    <a:lumMod val="50000"/>
                  </a:schemeClr>
                </a:solidFill>
              </a:rPr>
              <a:t>Society for Benefit-Cost Analysis Annual Conference, 2015-2018</a:t>
            </a:r>
          </a:p>
          <a:p>
            <a:r>
              <a:rPr lang="en-US" sz="850" dirty="0">
                <a:solidFill>
                  <a:schemeClr val="bg2">
                    <a:lumMod val="50000"/>
                  </a:schemeClr>
                </a:solidFill>
              </a:rPr>
              <a:t>Society of Plastics Engineers </a:t>
            </a:r>
            <a:r>
              <a:rPr lang="en-US" sz="850" dirty="0" err="1">
                <a:solidFill>
                  <a:schemeClr val="bg2">
                    <a:lumMod val="50000"/>
                  </a:schemeClr>
                </a:solidFill>
              </a:rPr>
              <a:t>AutoEPCON</a:t>
            </a:r>
            <a:r>
              <a:rPr lang="en-US" sz="850" dirty="0">
                <a:solidFill>
                  <a:schemeClr val="bg2">
                    <a:lumMod val="50000"/>
                  </a:schemeClr>
                </a:solidFill>
              </a:rPr>
              <a:t>, 2017</a:t>
            </a:r>
          </a:p>
          <a:p>
            <a:r>
              <a:rPr lang="en-US" sz="850" dirty="0">
                <a:solidFill>
                  <a:schemeClr val="bg2">
                    <a:lumMod val="50000"/>
                  </a:schemeClr>
                </a:solidFill>
              </a:rPr>
              <a:t>The Battery Show Europe, 2018</a:t>
            </a:r>
          </a:p>
          <a:p>
            <a:r>
              <a:rPr lang="en-US" sz="850" dirty="0">
                <a:solidFill>
                  <a:schemeClr val="bg2">
                    <a:lumMod val="50000"/>
                  </a:schemeClr>
                </a:solidFill>
              </a:rPr>
              <a:t>The Battery Show, North America Conference, 2014-2018</a:t>
            </a:r>
          </a:p>
          <a:p>
            <a:r>
              <a:rPr lang="en-US" sz="850" dirty="0">
                <a:solidFill>
                  <a:schemeClr val="bg2">
                    <a:lumMod val="50000"/>
                  </a:schemeClr>
                </a:solidFill>
              </a:rPr>
              <a:t>Transport Canada </a:t>
            </a:r>
            <a:r>
              <a:rPr lang="en-US" sz="850" dirty="0" err="1">
                <a:solidFill>
                  <a:schemeClr val="bg2">
                    <a:lumMod val="50000"/>
                  </a:schemeClr>
                </a:solidFill>
              </a:rPr>
              <a:t>eTV</a:t>
            </a:r>
            <a:r>
              <a:rPr lang="en-US" sz="850" dirty="0">
                <a:solidFill>
                  <a:schemeClr val="bg2">
                    <a:lumMod val="50000"/>
                  </a:schemeClr>
                </a:solidFill>
              </a:rPr>
              <a:t> Forum, 2016</a:t>
            </a:r>
          </a:p>
          <a:p>
            <a:r>
              <a:rPr lang="en-US" sz="850" dirty="0">
                <a:solidFill>
                  <a:schemeClr val="bg2">
                    <a:lumMod val="50000"/>
                  </a:schemeClr>
                </a:solidFill>
              </a:rPr>
              <a:t>Transportation Research Board Annual Meeting, 2014-2018</a:t>
            </a:r>
          </a:p>
          <a:p>
            <a:r>
              <a:rPr lang="en-US" sz="850" dirty="0">
                <a:solidFill>
                  <a:schemeClr val="bg2">
                    <a:lumMod val="50000"/>
                  </a:schemeClr>
                </a:solidFill>
              </a:rPr>
              <a:t>TU Automotive Detroit 2018, 2018</a:t>
            </a:r>
          </a:p>
          <a:p>
            <a:r>
              <a:rPr lang="en-US" sz="850" dirty="0">
                <a:solidFill>
                  <a:schemeClr val="bg2">
                    <a:lumMod val="50000"/>
                  </a:schemeClr>
                </a:solidFill>
              </a:rPr>
              <a:t>U. Michigan Transportation Economics, Energy, &amp; Environment, 2014-2017</a:t>
            </a:r>
          </a:p>
          <a:p>
            <a:r>
              <a:rPr lang="en-US" sz="850" dirty="0">
                <a:solidFill>
                  <a:schemeClr val="bg2">
                    <a:lumMod val="50000"/>
                  </a:schemeClr>
                </a:solidFill>
              </a:rPr>
              <a:t>U. Michigan Transportation Research Institute Powertrain Conference, 2017 &amp; 2018</a:t>
            </a:r>
          </a:p>
          <a:p>
            <a:r>
              <a:rPr lang="en-US" sz="850" dirty="0">
                <a:solidFill>
                  <a:schemeClr val="bg2">
                    <a:lumMod val="50000"/>
                  </a:schemeClr>
                </a:solidFill>
              </a:rPr>
              <a:t>U. of Michigan/</a:t>
            </a:r>
            <a:r>
              <a:rPr lang="en-US" sz="850" dirty="0" err="1">
                <a:solidFill>
                  <a:schemeClr val="bg2">
                    <a:lumMod val="50000"/>
                  </a:schemeClr>
                </a:solidFill>
              </a:rPr>
              <a:t>MSU</a:t>
            </a:r>
            <a:r>
              <a:rPr lang="en-US" sz="850" dirty="0">
                <a:solidFill>
                  <a:schemeClr val="bg2">
                    <a:lumMod val="50000"/>
                  </a:schemeClr>
                </a:solidFill>
              </a:rPr>
              <a:t>/W. Michigan University Environmental and Energy Economics Day, 2014-2017</a:t>
            </a:r>
          </a:p>
          <a:p>
            <a:r>
              <a:rPr lang="en-US" sz="850" dirty="0">
                <a:solidFill>
                  <a:schemeClr val="bg2">
                    <a:lumMod val="50000"/>
                  </a:schemeClr>
                </a:solidFill>
              </a:rPr>
              <a:t>Vienna Motor Symposium, 2015-2018</a:t>
            </a:r>
          </a:p>
          <a:p>
            <a:r>
              <a:rPr lang="en-US" sz="850" dirty="0">
                <a:solidFill>
                  <a:schemeClr val="bg2">
                    <a:lumMod val="50000"/>
                  </a:schemeClr>
                </a:solidFill>
              </a:rPr>
              <a:t>Wards Auto Outlook Conference, 2017</a:t>
            </a:r>
          </a:p>
          <a:p>
            <a:endParaRPr lang="en-US" sz="850" dirty="0">
              <a:solidFill>
                <a:schemeClr val="bg2">
                  <a:lumMod val="50000"/>
                </a:schemeClr>
              </a:solidFill>
            </a:endParaRPr>
          </a:p>
        </p:txBody>
      </p:sp>
      <p:sp>
        <p:nvSpPr>
          <p:cNvPr id="13" name="Content Placeholder 7">
            <a:extLst>
              <a:ext uri="{FF2B5EF4-FFF2-40B4-BE49-F238E27FC236}">
                <a16:creationId xmlns:a16="http://schemas.microsoft.com/office/drawing/2014/main" id="{315B9575-0D8C-4815-A527-CC26EF28108C}"/>
              </a:ext>
            </a:extLst>
          </p:cNvPr>
          <p:cNvSpPr txBox="1">
            <a:spLocks/>
          </p:cNvSpPr>
          <p:nvPr/>
        </p:nvSpPr>
        <p:spPr bwMode="auto">
          <a:xfrm>
            <a:off x="3200400" y="1281491"/>
            <a:ext cx="2667000" cy="3216274"/>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ts val="400"/>
              </a:spcAft>
              <a:buFont typeface="Arial" panose="020B0604020202020204" pitchFamily="34" charset="0"/>
              <a:defRPr sz="1400" b="1" kern="1200">
                <a:solidFill>
                  <a:schemeClr val="tx1"/>
                </a:solidFill>
                <a:latin typeface="+mj-lt"/>
                <a:ea typeface="ＭＳ Ｐゴシック" charset="0"/>
                <a:cs typeface="ＭＳ Ｐゴシック" charset="0"/>
              </a:defRPr>
            </a:lvl1pPr>
            <a:lvl2pPr marL="742950" indent="-285750" algn="l" rtl="0" eaLnBrk="0" fontAlgn="base" hangingPunct="0">
              <a:spcBef>
                <a:spcPct val="0"/>
              </a:spcBef>
              <a:spcAft>
                <a:spcPts val="400"/>
              </a:spcAft>
              <a:buFont typeface="Arial" panose="020B0604020202020204" pitchFamily="34" charset="0"/>
              <a:defRPr sz="1400" kern="1200">
                <a:solidFill>
                  <a:schemeClr val="tx1"/>
                </a:solidFill>
                <a:latin typeface="+mn-lt"/>
                <a:ea typeface="ＭＳ Ｐゴシック" charset="0"/>
                <a:cs typeface="+mn-cs"/>
              </a:defRPr>
            </a:lvl2pPr>
            <a:lvl3pPr marL="174625" indent="-174625" algn="l" rtl="0" eaLnBrk="0" fontAlgn="base" hangingPunct="0">
              <a:spcBef>
                <a:spcPct val="0"/>
              </a:spcBef>
              <a:spcAft>
                <a:spcPts val="400"/>
              </a:spcAft>
              <a:buFont typeface="Arial" panose="020B0604020202020204" pitchFamily="34" charset="0"/>
              <a:buChar char="•"/>
              <a:defRPr sz="1400" kern="1200">
                <a:solidFill>
                  <a:schemeClr val="tx1"/>
                </a:solidFill>
                <a:latin typeface="+mn-lt"/>
                <a:ea typeface="ＭＳ Ｐゴシック" charset="0"/>
                <a:cs typeface="+mn-cs"/>
              </a:defRPr>
            </a:lvl3pPr>
            <a:lvl4pPr marL="465138" indent="-233363"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4pPr>
            <a:lvl5pPr marL="682625" indent="-171450" algn="l" rtl="0" eaLnBrk="0" fontAlgn="base" hangingPunct="0">
              <a:spcBef>
                <a:spcPct val="0"/>
              </a:spcBef>
              <a:spcAft>
                <a:spcPts val="400"/>
              </a:spcAft>
              <a:buFont typeface="Arial" panose="020B0604020202020204" pitchFamily="34" charset="0"/>
              <a:buChar char="•"/>
              <a:defRPr sz="1200" kern="1200">
                <a:solidFill>
                  <a:schemeClr val="tx1"/>
                </a:solidFill>
                <a:latin typeface="+mn-lt"/>
                <a:ea typeface="ＭＳ Ｐゴシック" charset="0"/>
                <a:cs typeface="+mn-cs"/>
              </a:defRPr>
            </a:lvl5pPr>
            <a:lvl6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25" indent="-230188"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a:lstStyle>
          <a:p>
            <a:r>
              <a:rPr lang="en-US" sz="850" dirty="0">
                <a:solidFill>
                  <a:schemeClr val="accent4">
                    <a:lumMod val="75000"/>
                  </a:schemeClr>
                </a:solidFill>
              </a:rPr>
              <a:t>ETH Conference on Combustion Generated Nanoparticles, 2017 &amp; 2018</a:t>
            </a:r>
          </a:p>
          <a:p>
            <a:r>
              <a:rPr lang="en-US" sz="850" dirty="0" err="1">
                <a:solidFill>
                  <a:schemeClr val="accent4">
                    <a:lumMod val="75000"/>
                  </a:schemeClr>
                </a:solidFill>
              </a:rPr>
              <a:t>FKFS</a:t>
            </a:r>
            <a:r>
              <a:rPr lang="en-US" sz="850" dirty="0">
                <a:solidFill>
                  <a:schemeClr val="accent4">
                    <a:lumMod val="75000"/>
                  </a:schemeClr>
                </a:solidFill>
              </a:rPr>
              <a:t> Progress in Vehicle Aerodynamics , 2017</a:t>
            </a:r>
          </a:p>
          <a:p>
            <a:r>
              <a:rPr lang="en-US" sz="850" dirty="0">
                <a:solidFill>
                  <a:schemeClr val="accent4">
                    <a:lumMod val="75000"/>
                  </a:schemeClr>
                </a:solidFill>
              </a:rPr>
              <a:t>Global Automotive Lightweight Materials - Detroit Conference, 2014, 2015 &amp; 2017</a:t>
            </a:r>
          </a:p>
          <a:p>
            <a:r>
              <a:rPr lang="en-US" sz="850" dirty="0">
                <a:solidFill>
                  <a:schemeClr val="accent4">
                    <a:lumMod val="75000"/>
                  </a:schemeClr>
                </a:solidFill>
              </a:rPr>
              <a:t>Great Designs in Steel, 2014-2018</a:t>
            </a:r>
          </a:p>
          <a:p>
            <a:r>
              <a:rPr lang="en-US" sz="850" dirty="0">
                <a:solidFill>
                  <a:schemeClr val="accent4">
                    <a:lumMod val="75000"/>
                  </a:schemeClr>
                </a:solidFill>
              </a:rPr>
              <a:t>International Energy Economics Association meeting, 2014</a:t>
            </a:r>
          </a:p>
          <a:p>
            <a:r>
              <a:rPr lang="en-US" sz="850" dirty="0" err="1">
                <a:solidFill>
                  <a:schemeClr val="accent4">
                    <a:lumMod val="75000"/>
                  </a:schemeClr>
                </a:solidFill>
              </a:rPr>
              <a:t>ITB</a:t>
            </a:r>
            <a:r>
              <a:rPr lang="en-US" sz="850" dirty="0">
                <a:solidFill>
                  <a:schemeClr val="accent4">
                    <a:lumMod val="75000"/>
                  </a:schemeClr>
                </a:solidFill>
              </a:rPr>
              <a:t> Advanced Thermal Management, 2017-2018</a:t>
            </a:r>
          </a:p>
          <a:p>
            <a:r>
              <a:rPr lang="en-US" sz="850" dirty="0" err="1">
                <a:solidFill>
                  <a:schemeClr val="accent4">
                    <a:lumMod val="75000"/>
                  </a:schemeClr>
                </a:solidFill>
              </a:rPr>
              <a:t>Mathworks</a:t>
            </a:r>
            <a:r>
              <a:rPr lang="en-US" sz="850" dirty="0">
                <a:solidFill>
                  <a:schemeClr val="accent4">
                    <a:lumMod val="75000"/>
                  </a:schemeClr>
                </a:solidFill>
              </a:rPr>
              <a:t> Automotive Conference, 2014-2018</a:t>
            </a:r>
          </a:p>
          <a:p>
            <a:r>
              <a:rPr lang="en-US" sz="850" dirty="0">
                <a:solidFill>
                  <a:schemeClr val="accent4">
                    <a:lumMod val="75000"/>
                  </a:schemeClr>
                </a:solidFill>
              </a:rPr>
              <a:t>North American Automotive Metals Conference, 2015</a:t>
            </a:r>
          </a:p>
          <a:p>
            <a:r>
              <a:rPr lang="en-US" sz="850" dirty="0">
                <a:solidFill>
                  <a:schemeClr val="accent4">
                    <a:lumMod val="75000"/>
                  </a:schemeClr>
                </a:solidFill>
              </a:rPr>
              <a:t>SAE Government-Industry Meeting, 2014 - 2018</a:t>
            </a:r>
          </a:p>
          <a:p>
            <a:r>
              <a:rPr lang="en-US" sz="850" dirty="0">
                <a:solidFill>
                  <a:schemeClr val="accent4">
                    <a:lumMod val="75000"/>
                  </a:schemeClr>
                </a:solidFill>
              </a:rPr>
              <a:t>SAE High-Efficiency IC Engine Symposium, 2016-2018</a:t>
            </a:r>
          </a:p>
          <a:p>
            <a:r>
              <a:rPr lang="en-US" sz="850" dirty="0">
                <a:solidFill>
                  <a:schemeClr val="accent4">
                    <a:lumMod val="75000"/>
                  </a:schemeClr>
                </a:solidFill>
              </a:rPr>
              <a:t>SAE Hybrid &amp; Electric Vehicle Technologies Symposium, 2015-2018</a:t>
            </a:r>
          </a:p>
          <a:p>
            <a:r>
              <a:rPr lang="en-US" sz="850" dirty="0">
                <a:solidFill>
                  <a:schemeClr val="accent4">
                    <a:lumMod val="75000"/>
                  </a:schemeClr>
                </a:solidFill>
              </a:rPr>
              <a:t>SAE Light-duty Emissions Control Symposium, 2014 &amp; 2017</a:t>
            </a:r>
          </a:p>
          <a:p>
            <a:r>
              <a:rPr lang="en-US" sz="850" dirty="0">
                <a:solidFill>
                  <a:schemeClr val="accent4">
                    <a:lumMod val="75000"/>
                  </a:schemeClr>
                </a:solidFill>
              </a:rPr>
              <a:t>SAE North American International Powertrain Conference, 2015-2017</a:t>
            </a:r>
          </a:p>
        </p:txBody>
      </p:sp>
    </p:spTree>
    <p:extLst>
      <p:ext uri="{BB962C8B-B14F-4D97-AF65-F5344CB8AC3E}">
        <p14:creationId xmlns:p14="http://schemas.microsoft.com/office/powerpoint/2010/main" val="847902800"/>
      </p:ext>
    </p:extLst>
  </p:cSld>
  <p:clrMapOvr>
    <a:masterClrMapping/>
  </p:clrMapOvr>
</p:sld>
</file>

<file path=ppt/theme/theme1.xml><?xml version="1.0" encoding="utf-8"?>
<a:theme xmlns:a="http://schemas.openxmlformats.org/drawingml/2006/main" name="sae_ppt_4X3">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ae_ppt_4X3">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FB7E540BFC3C4DA98B5099C932ED88" ma:contentTypeVersion="29" ma:contentTypeDescription="Create a new document." ma:contentTypeScope="" ma:versionID="a4715d236d54d4cdfafc245396fd6e2c">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b05fb00f-7218-49c6-b71c-2be07acd2e39" xmlns:ns6="a1fd00dd-160a-4bfd-a542-4ddfbae2a96a" targetNamespace="http://schemas.microsoft.com/office/2006/metadata/properties" ma:root="true" ma:fieldsID="5717873a061717357695e260aaee5817" ns1:_="" ns2:_="" ns3:_="" ns4:_="" ns5:_="" ns6:_="">
    <xsd:import namespace="http://schemas.microsoft.com/sharepoint/v3"/>
    <xsd:import namespace="4ffa91fb-a0ff-4ac5-b2db-65c790d184a4"/>
    <xsd:import namespace="http://schemas.microsoft.com/sharepoint.v3"/>
    <xsd:import namespace="http://schemas.microsoft.com/sharepoint/v3/fields"/>
    <xsd:import namespace="b05fb00f-7218-49c6-b71c-2be07acd2e39"/>
    <xsd:import namespace="a1fd00dd-160a-4bfd-a542-4ddfbae2a96a"/>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SharedWithUsers" minOccurs="0"/>
                <xsd:element ref="ns5:SharedWithDetails" minOccurs="0"/>
                <xsd:element ref="ns5:LastSharedByUser" minOccurs="0"/>
                <xsd:element ref="ns5:LastSharedByTime" minOccurs="0"/>
                <xsd:element ref="ns6:MediaServiceMetadata" minOccurs="0"/>
                <xsd:element ref="ns6:MediaServiceFastMetadata" minOccurs="0"/>
                <xsd:element ref="ns6:MediaServiceDateTaken" minOccurs="0"/>
                <xsd:element ref="ns6:MediaServiceAutoTags" minOccurs="0"/>
                <xsd:element ref="ns6: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description="" ma:hidden="true" ma:list="{aec54597-794d-48fd-aaaa-4eaa50f4ff1d}" ma:internalName="TaxCatchAllLabel" ma:readOnly="true" ma:showField="CatchAllDataLabel" ma:web="7d8dd676-26ca-4e08-b90f-b4e0026a58ac">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description="" ma:hidden="true" ma:list="{aec54597-794d-48fd-aaaa-4eaa50f4ff1d}" ma:internalName="TaxCatchAll" ma:showField="CatchAllData" ma:web="7d8dd676-26ca-4e08-b90f-b4e0026a58ac">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5fb00f-7218-49c6-b71c-2be07acd2e39"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description="" ma:internalName="SharedWithDetails" ma:readOnly="true">
      <xsd:simpleType>
        <xsd:restriction base="dms:Note">
          <xsd:maxLength value="255"/>
        </xsd:restriction>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1fd00dd-160a-4bfd-a542-4ddfbae2a96a"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DateTaken" ma:index="35" nillable="true" ma:displayName="MediaServiceDateTaken" ma:hidden="true" ma:internalName="MediaServiceDateTaken" ma:readOnly="true">
      <xsd:simpleType>
        <xsd:restriction base="dms:Text"/>
      </xsd:simpleType>
    </xsd:element>
    <xsd:element name="MediaServiceAutoTags" ma:index="36" nillable="true" ma:displayName="MediaServiceAutoTags" ma:internalName="MediaServiceAutoTags" ma:readOnly="true">
      <xsd:simpleType>
        <xsd:restriction base="dms:Text"/>
      </xsd:simpleType>
    </xsd:element>
    <xsd:element name="MediaServiceLocation" ma:index="37"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2018-05-01T18:45:21+00:00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1A492920-D786-4497-B6D7-221A558226C3}">
  <ds:schemaRefs>
    <ds:schemaRef ds:uri="http://schemas.microsoft.com/sharepoint/v3/contenttype/forms"/>
  </ds:schemaRefs>
</ds:datastoreItem>
</file>

<file path=customXml/itemProps2.xml><?xml version="1.0" encoding="utf-8"?>
<ds:datastoreItem xmlns:ds="http://schemas.openxmlformats.org/officeDocument/2006/customXml" ds:itemID="{7D4D003E-23C1-4E91-89F2-34F56433FD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b05fb00f-7218-49c6-b71c-2be07acd2e39"/>
    <ds:schemaRef ds:uri="a1fd00dd-160a-4bfd-a542-4ddfbae2a9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89DF47-A5F9-40D6-B481-E79EAF37284B}">
  <ds:schemaRefs>
    <ds:schemaRef ds:uri="4ffa91fb-a0ff-4ac5-b2db-65c790d184a4"/>
    <ds:schemaRef ds:uri="http://www.w3.org/XML/1998/namespace"/>
    <ds:schemaRef ds:uri="http://schemas.microsoft.com/sharepoint.v3"/>
    <ds:schemaRef ds:uri="http://schemas.microsoft.com/office/2006/documentManagement/types"/>
    <ds:schemaRef ds:uri="http://purl.org/dc/dcmitype/"/>
    <ds:schemaRef ds:uri="http://schemas.microsoft.com/office/infopath/2007/PartnerControls"/>
    <ds:schemaRef ds:uri="http://schemas.microsoft.com/office/2006/metadata/properties"/>
    <ds:schemaRef ds:uri="a1fd00dd-160a-4bfd-a542-4ddfbae2a96a"/>
    <ds:schemaRef ds:uri="http://purl.org/dc/terms/"/>
    <ds:schemaRef ds:uri="http://schemas.openxmlformats.org/package/2006/metadata/core-properties"/>
    <ds:schemaRef ds:uri="http://purl.org/dc/elements/1.1/"/>
    <ds:schemaRef ds:uri="b05fb00f-7218-49c6-b71c-2be07acd2e39"/>
    <ds:schemaRef ds:uri="http://schemas.microsoft.com/sharepoint/v3/field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sae_ppt_4X3.potx</Template>
  <TotalTime>7068</TotalTime>
  <Words>4021</Words>
  <Application>Microsoft Office PowerPoint</Application>
  <PresentationFormat>On-screen Show (16:9)</PresentationFormat>
  <Paragraphs>472</Paragraphs>
  <Slides>21</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ＭＳ Ｐゴシック</vt:lpstr>
      <vt:lpstr>ＭＳ Ｐゴシック</vt:lpstr>
      <vt:lpstr>Arial</vt:lpstr>
      <vt:lpstr>Book Antiqua</vt:lpstr>
      <vt:lpstr>Calibri</vt:lpstr>
      <vt:lpstr>Courier New</vt:lpstr>
      <vt:lpstr>Times New Roman</vt:lpstr>
      <vt:lpstr>Wingdings</vt:lpstr>
      <vt:lpstr>Wingdings 3</vt:lpstr>
      <vt:lpstr>sae_ppt_4X3</vt:lpstr>
      <vt:lpstr>2_sae_ppt_4X3</vt:lpstr>
      <vt:lpstr>National Academies of Science Committee on the Assessment of Technologies for  Improving Fuel Economy of Light-Duty Vehicles – Phase 3</vt:lpstr>
      <vt:lpstr>Outline</vt:lpstr>
      <vt:lpstr>PowerPoint Presentation</vt:lpstr>
      <vt:lpstr>EPA’s National Vehicle and Fuel Emissions Laboratory</vt:lpstr>
      <vt:lpstr>This NAS Committee’s Charge is Vitally Important</vt:lpstr>
      <vt:lpstr>NAS Recommendations Inform EPA’s Work</vt:lpstr>
      <vt:lpstr>EPA’s Recent Work</vt:lpstr>
      <vt:lpstr>EPA Technical Information Available to the Public</vt:lpstr>
      <vt:lpstr>EPA continually assesses latest developments</vt:lpstr>
      <vt:lpstr>EPA In-depth Evaluation of Advanced Powertrains</vt:lpstr>
      <vt:lpstr>Technology Effectiveness:  Transmission Benchmarking</vt:lpstr>
      <vt:lpstr>Technology Effectiveness: Gasoline and Diesel Vehicle Benchmarking</vt:lpstr>
      <vt:lpstr>PowerPoint Presentation</vt:lpstr>
      <vt:lpstr>EPA Uses Detailed Benchmark Data and Models to Project Longer-term (2025+) Potential for Next-Generation Internal Combustion Engines and Vehicles</vt:lpstr>
      <vt:lpstr>Emerging Trends in . . .</vt:lpstr>
      <vt:lpstr>Emerging Trends Will Impact Energy Use and the Environment</vt:lpstr>
      <vt:lpstr>Recommendations from EPA/OTAQ </vt:lpstr>
      <vt:lpstr>Conclusions</vt:lpstr>
      <vt:lpstr>Appendix:   EPA Publications and Reports</vt:lpstr>
      <vt:lpstr>PowerPoint Presentation</vt:lpstr>
      <vt:lpstr>Additional publications and reports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SAE Blue,  Arial Bold 21pt on one or two lines</dc:title>
  <dc:creator>Tom</dc:creator>
  <cp:lastModifiedBy>Kerxhalli-Kleinfield, Michaela</cp:lastModifiedBy>
  <cp:revision>386</cp:revision>
  <cp:lastPrinted>2018-07-11T12:45:11Z</cp:lastPrinted>
  <dcterms:created xsi:type="dcterms:W3CDTF">2013-05-16T21:51:37Z</dcterms:created>
  <dcterms:modified xsi:type="dcterms:W3CDTF">2018-07-16T11:54:17Z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0x010100C5FB7E540BFC3C4DA98B5099C932ED88</vt:lpwstr>
  </property>
  <property fmtid="{D5CDD505-2E9C-101B-9397-08002B2CF9AE}" pid="3" name="TaxKeyword">
    <vt:lpwstr/>
  </property>
  <property fmtid="{D5CDD505-2E9C-101B-9397-08002B2CF9AE}" pid="4" name="EPA Subject">
    <vt:lpwstr/>
  </property>
  <property fmtid="{D5CDD505-2E9C-101B-9397-08002B2CF9AE}" pid="5" name="Document Type">
    <vt:lpwstr/>
  </property>
</Properties>
</file>