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532" r:id="rId2"/>
    <p:sldId id="897" r:id="rId3"/>
    <p:sldId id="898" r:id="rId4"/>
    <p:sldId id="901" r:id="rId5"/>
    <p:sldId id="902" r:id="rId6"/>
    <p:sldId id="838" r:id="rId7"/>
    <p:sldId id="839" r:id="rId8"/>
    <p:sldId id="840" r:id="rId9"/>
    <p:sldId id="842" r:id="rId10"/>
    <p:sldId id="846" r:id="rId11"/>
    <p:sldId id="847" r:id="rId12"/>
    <p:sldId id="848" r:id="rId13"/>
    <p:sldId id="849" r:id="rId14"/>
    <p:sldId id="850" r:id="rId15"/>
    <p:sldId id="851" r:id="rId16"/>
    <p:sldId id="904" r:id="rId17"/>
    <p:sldId id="862" r:id="rId18"/>
    <p:sldId id="863" r:id="rId19"/>
    <p:sldId id="864" r:id="rId20"/>
    <p:sldId id="865" r:id="rId21"/>
    <p:sldId id="867" r:id="rId22"/>
    <p:sldId id="866" r:id="rId23"/>
    <p:sldId id="868" r:id="rId24"/>
    <p:sldId id="869" r:id="rId25"/>
    <p:sldId id="870" r:id="rId26"/>
    <p:sldId id="871" r:id="rId27"/>
    <p:sldId id="872" r:id="rId28"/>
    <p:sldId id="873" r:id="rId29"/>
    <p:sldId id="874" r:id="rId30"/>
    <p:sldId id="875" r:id="rId31"/>
    <p:sldId id="876" r:id="rId32"/>
    <p:sldId id="877" r:id="rId33"/>
    <p:sldId id="878" r:id="rId34"/>
    <p:sldId id="879" r:id="rId35"/>
    <p:sldId id="880" r:id="rId36"/>
    <p:sldId id="881" r:id="rId37"/>
    <p:sldId id="882" r:id="rId38"/>
    <p:sldId id="883" r:id="rId39"/>
    <p:sldId id="884" r:id="rId40"/>
    <p:sldId id="885" r:id="rId41"/>
    <p:sldId id="888" r:id="rId42"/>
    <p:sldId id="887" r:id="rId43"/>
    <p:sldId id="886" r:id="rId44"/>
    <p:sldId id="889" r:id="rId45"/>
    <p:sldId id="890" r:id="rId46"/>
    <p:sldId id="892" r:id="rId47"/>
    <p:sldId id="891" r:id="rId48"/>
    <p:sldId id="893" r:id="rId49"/>
    <p:sldId id="817" r:id="rId50"/>
    <p:sldId id="899" r:id="rId51"/>
    <p:sldId id="900" r:id="rId52"/>
  </p:sldIdLst>
  <p:sldSz cx="9144000" cy="6858000" type="screen4x3"/>
  <p:notesSz cx="7099300" cy="10234613"/>
  <p:defaultTextStyle>
    <a:defPPr>
      <a:defRPr lang="nl-NL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F26"/>
    <a:srgbClr val="FF8F2A"/>
    <a:srgbClr val="CB6C1D"/>
    <a:srgbClr val="FF0000"/>
    <a:srgbClr val="000000"/>
    <a:srgbClr val="009900"/>
    <a:srgbClr val="33CC33"/>
    <a:srgbClr val="DCD884"/>
    <a:srgbClr val="D1DCBC"/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74" autoAdjust="0"/>
    <p:restoredTop sz="95707" autoAdjust="0"/>
  </p:normalViewPr>
  <p:slideViewPr>
    <p:cSldViewPr>
      <p:cViewPr varScale="1">
        <p:scale>
          <a:sx n="74" d="100"/>
          <a:sy n="74" d="100"/>
        </p:scale>
        <p:origin x="-86" y="-4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414" y="-96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031" cy="51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l" defTabSz="914918">
              <a:defRPr sz="1200" b="0"/>
            </a:lvl1pPr>
          </a:lstStyle>
          <a:p>
            <a:endParaRPr lang="nl-NL"/>
          </a:p>
        </p:txBody>
      </p:sp>
      <p:sp>
        <p:nvSpPr>
          <p:cNvPr id="825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608" y="1"/>
            <a:ext cx="3076031" cy="51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defTabSz="914918">
              <a:defRPr sz="1200" b="0"/>
            </a:lvl1pPr>
          </a:lstStyle>
          <a:p>
            <a:endParaRPr lang="nl-NL"/>
          </a:p>
        </p:txBody>
      </p:sp>
      <p:sp>
        <p:nvSpPr>
          <p:cNvPr id="825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568"/>
            <a:ext cx="3076031" cy="51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l" defTabSz="914918">
              <a:defRPr sz="1200" b="0"/>
            </a:lvl1pPr>
          </a:lstStyle>
          <a:p>
            <a:endParaRPr lang="nl-NL"/>
          </a:p>
        </p:txBody>
      </p:sp>
      <p:sp>
        <p:nvSpPr>
          <p:cNvPr id="825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608" y="9721568"/>
            <a:ext cx="3076031" cy="51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 defTabSz="914918">
              <a:defRPr sz="1200" b="0"/>
            </a:lvl1pPr>
          </a:lstStyle>
          <a:p>
            <a:fld id="{38D0C961-4A64-4AB1-BC2E-489F478306A9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031" cy="51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2" tIns="47382" rIns="94762" bIns="47382" numCol="1" anchor="t" anchorCtr="0" compatLnSpc="1">
            <a:prstTxWarp prst="textNoShape">
              <a:avLst/>
            </a:prstTxWarp>
          </a:bodyPr>
          <a:lstStyle>
            <a:lvl1pPr algn="l" defTabSz="947947">
              <a:defRPr sz="1200" b="0"/>
            </a:lvl1pPr>
          </a:lstStyle>
          <a:p>
            <a:endParaRPr lang="nl-NL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608" y="0"/>
            <a:ext cx="3076031" cy="51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2" tIns="47382" rIns="94762" bIns="47382" numCol="1" anchor="t" anchorCtr="0" compatLnSpc="1">
            <a:prstTxWarp prst="textNoShape">
              <a:avLst/>
            </a:prstTxWarp>
          </a:bodyPr>
          <a:lstStyle>
            <a:lvl1pPr algn="r" defTabSz="947947">
              <a:defRPr sz="1200" b="0"/>
            </a:lvl1pPr>
          </a:lstStyle>
          <a:p>
            <a:endParaRPr lang="nl-NL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0784"/>
            <a:ext cx="5680105" cy="460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2" tIns="47382" rIns="94762" bIns="47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19923"/>
            <a:ext cx="3076031" cy="51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2" tIns="47382" rIns="94762" bIns="47382" numCol="1" anchor="b" anchorCtr="0" compatLnSpc="1">
            <a:prstTxWarp prst="textNoShape">
              <a:avLst/>
            </a:prstTxWarp>
          </a:bodyPr>
          <a:lstStyle>
            <a:lvl1pPr algn="l" defTabSz="947947">
              <a:defRPr sz="1200" b="0"/>
            </a:lvl1pPr>
          </a:lstStyle>
          <a:p>
            <a:endParaRPr lang="nl-NL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608" y="9719923"/>
            <a:ext cx="3076031" cy="51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2" tIns="47382" rIns="94762" bIns="47382" numCol="1" anchor="b" anchorCtr="0" compatLnSpc="1">
            <a:prstTxWarp prst="textNoShape">
              <a:avLst/>
            </a:prstTxWarp>
          </a:bodyPr>
          <a:lstStyle>
            <a:lvl1pPr algn="r" defTabSz="947947">
              <a:defRPr sz="1200" b="0"/>
            </a:lvl1pPr>
          </a:lstStyle>
          <a:p>
            <a:fld id="{DFD55435-1504-4D85-9A88-91C28598F255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C785A-F4F1-4A88-A252-07D4A3CBB4D9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E58B1-E028-4E9E-87C7-2840070A9B4F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07213" y="66675"/>
            <a:ext cx="2057400" cy="605948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35013" y="66675"/>
            <a:ext cx="6019800" cy="605948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7AA30-E95F-4E42-BCE6-6994D19B8FEC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BA24E39B-B8FC-4DED-8CDC-64A9AE972BB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FD48D-2BFC-4D45-A496-1F5C36C51D04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63713" y="1600200"/>
            <a:ext cx="338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00663" y="1600200"/>
            <a:ext cx="33861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ECA52-80EF-45F9-9BCE-C17366C78198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3E69-C66D-4484-B5F6-52E377D82238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ABD4C-CF68-473B-AC5A-6E7528E26649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A7966-F0DD-42B1-A333-8426615AB4E3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6EE84-473E-4002-BB4E-C703AE29D33D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BA16A-6EF8-4F62-A15D-40BB1A273EA2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right_images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588" y="0"/>
            <a:ext cx="2193925" cy="685800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0"/>
            <a:ext cx="2257425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38000"/>
                </a:schemeClr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1036" name="Picture 12" descr="logozw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5592763"/>
            <a:ext cx="985837" cy="715962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611188" y="188913"/>
            <a:ext cx="8532812" cy="863600"/>
          </a:xfrm>
          <a:prstGeom prst="rect">
            <a:avLst/>
          </a:prstGeom>
          <a:gradFill rotWithShape="1">
            <a:gsLst>
              <a:gs pos="0">
                <a:srgbClr val="9F9F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8356600" y="0"/>
          <a:ext cx="787400" cy="6858000"/>
        </p:xfrm>
        <a:graphic>
          <a:graphicData uri="http://schemas.openxmlformats.org/presentationml/2006/ole">
            <p:oleObj spid="_x0000_s1042" name="Image" r:id="rId16" imgW="787024" imgH="5079365" progId="Photoshop.Image.6">
              <p:embed/>
            </p:oleObj>
          </a:graphicData>
        </a:graphic>
      </p:graphicFrame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8313738" y="0"/>
            <a:ext cx="823912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38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1600200"/>
            <a:ext cx="69230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5013" y="666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hier om titel te bewerken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Calibri" pitchFamily="34" charset="0"/>
              </a:defRPr>
            </a:lvl1pPr>
          </a:lstStyle>
          <a:p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Calibri" pitchFamily="34" charset="0"/>
              </a:defRPr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Calibri" pitchFamily="34" charset="0"/>
              </a:defRPr>
            </a:lvl1pPr>
          </a:lstStyle>
          <a:p>
            <a:fld id="{3CB415ED-FAD2-4749-800B-731B59FA8A1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3" name="Picture 21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77980" y="187194"/>
            <a:ext cx="866052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4.png"/><Relationship Id="rId18" Type="http://schemas.openxmlformats.org/officeDocument/2006/relationships/oleObject" Target="../embeddings/oleObject6.bin"/><Relationship Id="rId26" Type="http://schemas.openxmlformats.org/officeDocument/2006/relationships/image" Target="../media/image45.png"/><Relationship Id="rId3" Type="http://schemas.openxmlformats.org/officeDocument/2006/relationships/image" Target="../media/image26.png"/><Relationship Id="rId21" Type="http://schemas.openxmlformats.org/officeDocument/2006/relationships/oleObject" Target="../embeddings/oleObject7.bin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43.pn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23" Type="http://schemas.openxmlformats.org/officeDocument/2006/relationships/image" Target="../media/image42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4.png"/><Relationship Id="rId18" Type="http://schemas.openxmlformats.org/officeDocument/2006/relationships/oleObject" Target="../embeddings/oleObject10.bin"/><Relationship Id="rId26" Type="http://schemas.openxmlformats.org/officeDocument/2006/relationships/image" Target="../media/image45.png"/><Relationship Id="rId3" Type="http://schemas.openxmlformats.org/officeDocument/2006/relationships/image" Target="../media/image26.png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43.pn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23" Type="http://schemas.openxmlformats.org/officeDocument/2006/relationships/image" Target="../media/image42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51.png"/><Relationship Id="rId26" Type="http://schemas.openxmlformats.org/officeDocument/2006/relationships/image" Target="../media/image54.png"/><Relationship Id="rId3" Type="http://schemas.openxmlformats.org/officeDocument/2006/relationships/image" Target="../media/image32.png"/><Relationship Id="rId21" Type="http://schemas.openxmlformats.org/officeDocument/2006/relationships/oleObject" Target="../embeddings/oleObject15.bin"/><Relationship Id="rId7" Type="http://schemas.openxmlformats.org/officeDocument/2006/relationships/image" Target="../media/image44.png"/><Relationship Id="rId12" Type="http://schemas.openxmlformats.org/officeDocument/2006/relationships/image" Target="../media/image39.png"/><Relationship Id="rId17" Type="http://schemas.openxmlformats.org/officeDocument/2006/relationships/image" Target="../media/image50.png"/><Relationship Id="rId25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4.png"/><Relationship Id="rId20" Type="http://schemas.openxmlformats.org/officeDocument/2006/relationships/image" Target="../media/image30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24" Type="http://schemas.openxmlformats.org/officeDocument/2006/relationships/image" Target="../media/image26.png"/><Relationship Id="rId5" Type="http://schemas.openxmlformats.org/officeDocument/2006/relationships/image" Target="../media/image47.png"/><Relationship Id="rId15" Type="http://schemas.openxmlformats.org/officeDocument/2006/relationships/image" Target="../media/image49.png"/><Relationship Id="rId23" Type="http://schemas.openxmlformats.org/officeDocument/2006/relationships/image" Target="../media/image31.png"/><Relationship Id="rId10" Type="http://schemas.openxmlformats.org/officeDocument/2006/relationships/image" Target="../media/image38.png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14" Type="http://schemas.openxmlformats.org/officeDocument/2006/relationships/oleObject" Target="../embeddings/oleObject13.bin"/><Relationship Id="rId2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51.png"/><Relationship Id="rId26" Type="http://schemas.openxmlformats.org/officeDocument/2006/relationships/image" Target="../media/image54.png"/><Relationship Id="rId3" Type="http://schemas.openxmlformats.org/officeDocument/2006/relationships/image" Target="../media/image32.png"/><Relationship Id="rId21" Type="http://schemas.openxmlformats.org/officeDocument/2006/relationships/oleObject" Target="../embeddings/oleObject19.bin"/><Relationship Id="rId7" Type="http://schemas.openxmlformats.org/officeDocument/2006/relationships/image" Target="../media/image44.png"/><Relationship Id="rId12" Type="http://schemas.openxmlformats.org/officeDocument/2006/relationships/image" Target="../media/image39.png"/><Relationship Id="rId17" Type="http://schemas.openxmlformats.org/officeDocument/2006/relationships/image" Target="../media/image50.png"/><Relationship Id="rId25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4.png"/><Relationship Id="rId20" Type="http://schemas.openxmlformats.org/officeDocument/2006/relationships/image" Target="../media/image30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24" Type="http://schemas.openxmlformats.org/officeDocument/2006/relationships/image" Target="../media/image26.png"/><Relationship Id="rId5" Type="http://schemas.openxmlformats.org/officeDocument/2006/relationships/image" Target="../media/image47.png"/><Relationship Id="rId15" Type="http://schemas.openxmlformats.org/officeDocument/2006/relationships/image" Target="../media/image49.png"/><Relationship Id="rId23" Type="http://schemas.openxmlformats.org/officeDocument/2006/relationships/image" Target="../media/image31.png"/><Relationship Id="rId28" Type="http://schemas.openxmlformats.org/officeDocument/2006/relationships/oleObject" Target="../embeddings/oleObject20.bin"/><Relationship Id="rId10" Type="http://schemas.openxmlformats.org/officeDocument/2006/relationships/image" Target="../media/image38.png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14" Type="http://schemas.openxmlformats.org/officeDocument/2006/relationships/oleObject" Target="../embeddings/oleObject17.bin"/><Relationship Id="rId22" Type="http://schemas.openxmlformats.org/officeDocument/2006/relationships/image" Target="../media/image52.png"/><Relationship Id="rId27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27.jpeg"/><Relationship Id="rId26" Type="http://schemas.openxmlformats.org/officeDocument/2006/relationships/image" Target="../media/image54.png"/><Relationship Id="rId3" Type="http://schemas.openxmlformats.org/officeDocument/2006/relationships/image" Target="../media/image32.png"/><Relationship Id="rId21" Type="http://schemas.openxmlformats.org/officeDocument/2006/relationships/oleObject" Target="../embeddings/oleObject24.bin"/><Relationship Id="rId7" Type="http://schemas.openxmlformats.org/officeDocument/2006/relationships/image" Target="../media/image44.png"/><Relationship Id="rId12" Type="http://schemas.openxmlformats.org/officeDocument/2006/relationships/image" Target="../media/image39.png"/><Relationship Id="rId17" Type="http://schemas.openxmlformats.org/officeDocument/2006/relationships/image" Target="../media/image50.png"/><Relationship Id="rId25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4.png"/><Relationship Id="rId20" Type="http://schemas.openxmlformats.org/officeDocument/2006/relationships/image" Target="../media/image30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24" Type="http://schemas.openxmlformats.org/officeDocument/2006/relationships/image" Target="../media/image26.png"/><Relationship Id="rId5" Type="http://schemas.openxmlformats.org/officeDocument/2006/relationships/image" Target="../media/image47.png"/><Relationship Id="rId15" Type="http://schemas.openxmlformats.org/officeDocument/2006/relationships/image" Target="../media/image49.png"/><Relationship Id="rId23" Type="http://schemas.openxmlformats.org/officeDocument/2006/relationships/image" Target="../media/image31.png"/><Relationship Id="rId28" Type="http://schemas.openxmlformats.org/officeDocument/2006/relationships/oleObject" Target="../embeddings/oleObject25.bin"/><Relationship Id="rId10" Type="http://schemas.openxmlformats.org/officeDocument/2006/relationships/image" Target="../media/image38.png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14" Type="http://schemas.openxmlformats.org/officeDocument/2006/relationships/oleObject" Target="../embeddings/oleObject22.bin"/><Relationship Id="rId22" Type="http://schemas.openxmlformats.org/officeDocument/2006/relationships/image" Target="../media/image52.png"/><Relationship Id="rId27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26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straininfo.ugent.be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0.bin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28.bin"/><Relationship Id="rId9" Type="http://schemas.openxmlformats.org/officeDocument/2006/relationships/oleObject" Target="../embeddings/oleObject3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9.bin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38.bin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37.bin"/><Relationship Id="rId9" Type="http://schemas.openxmlformats.org/officeDocument/2006/relationships/oleObject" Target="../embeddings/oleObject4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8.bin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47.bin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6.bin"/><Relationship Id="rId9" Type="http://schemas.openxmlformats.org/officeDocument/2006/relationships/oleObject" Target="../embeddings/oleObject51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7.bin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6.bin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5.bin"/><Relationship Id="rId9" Type="http://schemas.openxmlformats.org/officeDocument/2006/relationships/oleObject" Target="../embeddings/oleObject60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tools.envotestsite.org/ontogrator/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1537" name="Object 33"/>
          <p:cNvGraphicFramePr>
            <a:graphicFrameLocks noChangeAspect="1"/>
          </p:cNvGraphicFramePr>
          <p:nvPr/>
        </p:nvGraphicFramePr>
        <p:xfrm>
          <a:off x="0" y="404813"/>
          <a:ext cx="9144000" cy="6072187"/>
        </p:xfrm>
        <a:graphic>
          <a:graphicData uri="http://schemas.openxmlformats.org/presentationml/2006/ole">
            <p:oleObj spid="_x0000_s661537" name="Image" r:id="rId3" imgW="6019048" imgH="4177778" progId="Photoshop.Image.6">
              <p:embed/>
            </p:oleObj>
          </a:graphicData>
        </a:graphic>
      </p:graphicFrame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0" y="442913"/>
            <a:ext cx="9159875" cy="59785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1508" name="Rectangle 4"/>
          <p:cNvSpPr>
            <a:spLocks noChangeArrowheads="1"/>
          </p:cNvSpPr>
          <p:nvPr/>
        </p:nvSpPr>
        <p:spPr bwMode="auto">
          <a:xfrm>
            <a:off x="60325" y="3643314"/>
            <a:ext cx="904081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400" dirty="0">
                <a:latin typeface="Calibri" pitchFamily="34" charset="0"/>
              </a:rPr>
              <a:t>reducing microbial</a:t>
            </a:r>
            <a:br>
              <a:rPr lang="en-US" sz="4400" dirty="0">
                <a:latin typeface="Calibri" pitchFamily="34" charset="0"/>
              </a:rPr>
            </a:br>
            <a:r>
              <a:rPr lang="en-US" sz="4400" dirty="0">
                <a:latin typeface="Calibri" pitchFamily="34" charset="0"/>
              </a:rPr>
              <a:t>data entropy</a:t>
            </a:r>
            <a:endParaRPr lang="nl-BE" sz="4400" dirty="0">
              <a:latin typeface="Calibri" pitchFamily="34" charset="0"/>
            </a:endParaRPr>
          </a:p>
        </p:txBody>
      </p:sp>
      <p:grpSp>
        <p:nvGrpSpPr>
          <p:cNvPr id="661509" name="Group 5"/>
          <p:cNvGrpSpPr>
            <a:grpSpLocks noChangeAspect="1"/>
          </p:cNvGrpSpPr>
          <p:nvPr/>
        </p:nvGrpSpPr>
        <p:grpSpPr bwMode="auto">
          <a:xfrm>
            <a:off x="187325" y="2389188"/>
            <a:ext cx="3959225" cy="685800"/>
            <a:chOff x="-172" y="720"/>
            <a:chExt cx="2769" cy="480"/>
          </a:xfrm>
        </p:grpSpPr>
        <p:sp>
          <p:nvSpPr>
            <p:cNvPr id="661510" name="Oval 6"/>
            <p:cNvSpPr>
              <a:spLocks noChangeAspect="1" noChangeArrowheads="1"/>
            </p:cNvSpPr>
            <p:nvPr/>
          </p:nvSpPr>
          <p:spPr bwMode="auto">
            <a:xfrm>
              <a:off x="-172" y="720"/>
              <a:ext cx="480" cy="48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S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  <p:sp>
          <p:nvSpPr>
            <p:cNvPr id="661511" name="Oval 7"/>
            <p:cNvSpPr>
              <a:spLocks noChangeAspect="1" noChangeArrowheads="1"/>
            </p:cNvSpPr>
            <p:nvPr/>
          </p:nvSpPr>
          <p:spPr bwMode="auto">
            <a:xfrm>
              <a:off x="278" y="720"/>
              <a:ext cx="480" cy="48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T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  <p:sp>
          <p:nvSpPr>
            <p:cNvPr id="661512" name="Oval 8"/>
            <p:cNvSpPr>
              <a:spLocks noChangeAspect="1" noChangeArrowheads="1"/>
            </p:cNvSpPr>
            <p:nvPr/>
          </p:nvSpPr>
          <p:spPr bwMode="auto">
            <a:xfrm>
              <a:off x="743" y="720"/>
              <a:ext cx="480" cy="48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R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  <p:sp>
          <p:nvSpPr>
            <p:cNvPr id="661513" name="Oval 9"/>
            <p:cNvSpPr>
              <a:spLocks noChangeAspect="1" noChangeArrowheads="1"/>
            </p:cNvSpPr>
            <p:nvPr/>
          </p:nvSpPr>
          <p:spPr bwMode="auto">
            <a:xfrm>
              <a:off x="1202" y="720"/>
              <a:ext cx="480" cy="48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A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  <p:sp>
          <p:nvSpPr>
            <p:cNvPr id="661514" name="Oval 10"/>
            <p:cNvSpPr>
              <a:spLocks noChangeAspect="1" noChangeArrowheads="1"/>
            </p:cNvSpPr>
            <p:nvPr/>
          </p:nvSpPr>
          <p:spPr bwMode="auto">
            <a:xfrm>
              <a:off x="1652" y="720"/>
              <a:ext cx="480" cy="48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I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  <p:sp>
          <p:nvSpPr>
            <p:cNvPr id="661515" name="Oval 11"/>
            <p:cNvSpPr>
              <a:spLocks noChangeAspect="1" noChangeArrowheads="1"/>
            </p:cNvSpPr>
            <p:nvPr/>
          </p:nvSpPr>
          <p:spPr bwMode="auto">
            <a:xfrm>
              <a:off x="2117" y="720"/>
              <a:ext cx="480" cy="48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N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</p:grpSp>
      <p:grpSp>
        <p:nvGrpSpPr>
          <p:cNvPr id="661516" name="Group 12"/>
          <p:cNvGrpSpPr>
            <a:grpSpLocks noChangeAspect="1"/>
          </p:cNvGrpSpPr>
          <p:nvPr/>
        </p:nvGrpSpPr>
        <p:grpSpPr bwMode="auto">
          <a:xfrm>
            <a:off x="4125913" y="2389188"/>
            <a:ext cx="2652712" cy="687387"/>
            <a:chOff x="2599" y="720"/>
            <a:chExt cx="1854" cy="480"/>
          </a:xfrm>
        </p:grpSpPr>
        <p:sp>
          <p:nvSpPr>
            <p:cNvPr id="661517" name="Oval 13"/>
            <p:cNvSpPr>
              <a:spLocks noChangeAspect="1" noChangeArrowheads="1"/>
            </p:cNvSpPr>
            <p:nvPr/>
          </p:nvSpPr>
          <p:spPr bwMode="auto">
            <a:xfrm>
              <a:off x="2599" y="720"/>
              <a:ext cx="480" cy="480"/>
            </a:xfrm>
            <a:prstGeom prst="ellipse">
              <a:avLst/>
            </a:prstGeom>
            <a:solidFill>
              <a:srgbClr val="9933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I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  <p:sp>
          <p:nvSpPr>
            <p:cNvPr id="661518" name="Oval 14"/>
            <p:cNvSpPr>
              <a:spLocks noChangeAspect="1" noChangeArrowheads="1"/>
            </p:cNvSpPr>
            <p:nvPr/>
          </p:nvSpPr>
          <p:spPr bwMode="auto">
            <a:xfrm>
              <a:off x="3049" y="720"/>
              <a:ext cx="480" cy="480"/>
            </a:xfrm>
            <a:prstGeom prst="ellipse">
              <a:avLst/>
            </a:prstGeom>
            <a:solidFill>
              <a:srgbClr val="9933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N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  <p:sp>
          <p:nvSpPr>
            <p:cNvPr id="661519" name="Oval 15"/>
            <p:cNvSpPr>
              <a:spLocks noChangeAspect="1" noChangeArrowheads="1"/>
            </p:cNvSpPr>
            <p:nvPr/>
          </p:nvSpPr>
          <p:spPr bwMode="auto">
            <a:xfrm>
              <a:off x="3514" y="720"/>
              <a:ext cx="480" cy="480"/>
            </a:xfrm>
            <a:prstGeom prst="ellipse">
              <a:avLst/>
            </a:prstGeom>
            <a:solidFill>
              <a:srgbClr val="9933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F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  <p:sp>
          <p:nvSpPr>
            <p:cNvPr id="661520" name="Oval 16"/>
            <p:cNvSpPr>
              <a:spLocks noChangeAspect="1" noChangeArrowheads="1"/>
            </p:cNvSpPr>
            <p:nvPr/>
          </p:nvSpPr>
          <p:spPr bwMode="auto">
            <a:xfrm>
              <a:off x="3973" y="720"/>
              <a:ext cx="480" cy="480"/>
            </a:xfrm>
            <a:prstGeom prst="ellipse">
              <a:avLst/>
            </a:prstGeom>
            <a:solidFill>
              <a:srgbClr val="9933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O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</p:grpSp>
      <p:grpSp>
        <p:nvGrpSpPr>
          <p:cNvPr id="661521" name="Group 17"/>
          <p:cNvGrpSpPr>
            <a:grpSpLocks noChangeAspect="1"/>
          </p:cNvGrpSpPr>
          <p:nvPr/>
        </p:nvGrpSpPr>
        <p:grpSpPr bwMode="auto">
          <a:xfrm>
            <a:off x="6921500" y="2389188"/>
            <a:ext cx="1993900" cy="685800"/>
            <a:chOff x="4508" y="720"/>
            <a:chExt cx="1395" cy="480"/>
          </a:xfrm>
        </p:grpSpPr>
        <p:sp>
          <p:nvSpPr>
            <p:cNvPr id="661522" name="Oval 18"/>
            <p:cNvSpPr>
              <a:spLocks noChangeAspect="1" noChangeArrowheads="1"/>
            </p:cNvSpPr>
            <p:nvPr/>
          </p:nvSpPr>
          <p:spPr bwMode="auto">
            <a:xfrm>
              <a:off x="4508" y="720"/>
              <a:ext cx="480" cy="480"/>
            </a:xfrm>
            <a:prstGeom prst="ellipse">
              <a:avLst/>
            </a:prstGeom>
            <a:solidFill>
              <a:srgbClr val="00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N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  <p:sp>
          <p:nvSpPr>
            <p:cNvPr id="661523" name="Oval 19"/>
            <p:cNvSpPr>
              <a:spLocks noChangeAspect="1" noChangeArrowheads="1"/>
            </p:cNvSpPr>
            <p:nvPr/>
          </p:nvSpPr>
          <p:spPr bwMode="auto">
            <a:xfrm>
              <a:off x="4958" y="720"/>
              <a:ext cx="480" cy="480"/>
            </a:xfrm>
            <a:prstGeom prst="ellipse">
              <a:avLst/>
            </a:prstGeom>
            <a:solidFill>
              <a:srgbClr val="00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E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  <p:sp>
          <p:nvSpPr>
            <p:cNvPr id="661524" name="Oval 20"/>
            <p:cNvSpPr>
              <a:spLocks noChangeAspect="1" noChangeArrowheads="1"/>
            </p:cNvSpPr>
            <p:nvPr/>
          </p:nvSpPr>
          <p:spPr bwMode="auto">
            <a:xfrm>
              <a:off x="5423" y="720"/>
              <a:ext cx="480" cy="480"/>
            </a:xfrm>
            <a:prstGeom prst="ellipse">
              <a:avLst/>
            </a:prstGeom>
            <a:solidFill>
              <a:srgbClr val="00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fr-BE" sz="3200">
                  <a:solidFill>
                    <a:schemeClr val="bg1"/>
                  </a:solidFill>
                  <a:latin typeface="Myriad Web" pitchFamily="34" charset="0"/>
                </a:rPr>
                <a:t>T</a:t>
              </a:r>
              <a:endParaRPr lang="en-GB" sz="3200">
                <a:solidFill>
                  <a:schemeClr val="bg1"/>
                </a:solidFill>
                <a:latin typeface="Myriad Web" pitchFamily="34" charset="0"/>
              </a:endParaRPr>
            </a:p>
          </p:txBody>
        </p:sp>
      </p:grpSp>
      <p:sp>
        <p:nvSpPr>
          <p:cNvPr id="661525" name="Oval 21"/>
          <p:cNvSpPr>
            <a:spLocks noChangeArrowheads="1"/>
          </p:cNvSpPr>
          <p:nvPr/>
        </p:nvSpPr>
        <p:spPr bwMode="auto">
          <a:xfrm>
            <a:off x="6781800" y="2954338"/>
            <a:ext cx="107950" cy="1079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61526" name="Picture 22" descr="ubic_splash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441325"/>
          </a:xfrm>
          <a:prstGeom prst="rect">
            <a:avLst/>
          </a:prstGeom>
          <a:noFill/>
        </p:spPr>
      </p:pic>
      <p:pic>
        <p:nvPicPr>
          <p:cNvPr id="661527" name="Picture 23" descr="ubic_splash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27788"/>
            <a:ext cx="9144000" cy="441325"/>
          </a:xfrm>
          <a:prstGeom prst="rect">
            <a:avLst/>
          </a:prstGeom>
          <a:noFill/>
        </p:spPr>
      </p:pic>
      <p:sp>
        <p:nvSpPr>
          <p:cNvPr id="661528" name="Rectangle 24"/>
          <p:cNvSpPr>
            <a:spLocks noChangeArrowheads="1"/>
          </p:cNvSpPr>
          <p:nvPr/>
        </p:nvSpPr>
        <p:spPr bwMode="auto">
          <a:xfrm>
            <a:off x="84138" y="627063"/>
            <a:ext cx="88566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b="0" dirty="0" err="1">
                <a:solidFill>
                  <a:schemeClr val="tx2"/>
                </a:solidFill>
                <a:latin typeface="Calibri" pitchFamily="34" charset="0"/>
              </a:rPr>
              <a:t>Desiging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</a:rPr>
              <a:t> the Microbial Research Commons</a:t>
            </a:r>
            <a:endParaRPr lang="en-GB" b="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61529" name="Text Box 25"/>
          <p:cNvSpPr txBox="1">
            <a:spLocks noChangeArrowheads="1"/>
          </p:cNvSpPr>
          <p:nvPr/>
        </p:nvSpPr>
        <p:spPr bwMode="auto">
          <a:xfrm>
            <a:off x="4435077" y="992188"/>
            <a:ext cx="4705904" cy="276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latin typeface="Calibri" pitchFamily="34" charset="0"/>
              </a:rPr>
              <a:t>National Academy of Sciences, Washington DC, USA, 8-9  October 2009</a:t>
            </a:r>
            <a:endParaRPr lang="en-GB" sz="1200" dirty="0">
              <a:latin typeface="Calibri" pitchFamily="34" charset="0"/>
            </a:endParaRPr>
          </a:p>
        </p:txBody>
      </p:sp>
      <p:sp>
        <p:nvSpPr>
          <p:cNvPr id="661530" name="Rectangle 26"/>
          <p:cNvSpPr>
            <a:spLocks noChangeArrowheads="1"/>
          </p:cNvSpPr>
          <p:nvPr/>
        </p:nvSpPr>
        <p:spPr bwMode="auto">
          <a:xfrm>
            <a:off x="179388" y="966788"/>
            <a:ext cx="8888412" cy="365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61531" name="Picture 27" descr="logoz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5592763"/>
            <a:ext cx="985837" cy="715962"/>
          </a:xfrm>
          <a:prstGeom prst="rect">
            <a:avLst/>
          </a:prstGeom>
          <a:noFill/>
        </p:spPr>
      </p:pic>
      <p:grpSp>
        <p:nvGrpSpPr>
          <p:cNvPr id="661539" name="Group 35"/>
          <p:cNvGrpSpPr>
            <a:grpSpLocks/>
          </p:cNvGrpSpPr>
          <p:nvPr/>
        </p:nvGrpSpPr>
        <p:grpSpPr bwMode="auto">
          <a:xfrm>
            <a:off x="7524750" y="5772150"/>
            <a:ext cx="1568450" cy="588963"/>
            <a:chOff x="4740" y="3612"/>
            <a:chExt cx="988" cy="371"/>
          </a:xfrm>
        </p:grpSpPr>
        <p:sp>
          <p:nvSpPr>
            <p:cNvPr id="661538" name="Rectangle 34"/>
            <p:cNvSpPr>
              <a:spLocks noChangeArrowheads="1"/>
            </p:cNvSpPr>
            <p:nvPr/>
          </p:nvSpPr>
          <p:spPr bwMode="auto">
            <a:xfrm>
              <a:off x="4740" y="3612"/>
              <a:ext cx="988" cy="37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nl-NL"/>
            </a:p>
          </p:txBody>
        </p:sp>
        <p:pic>
          <p:nvPicPr>
            <p:cNvPr id="661533" name="Picture 2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85" y="3637"/>
              <a:ext cx="907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6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66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6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6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6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6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6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6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6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6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6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07" grpId="0" animBg="1"/>
      <p:bldP spid="661508" grpId="0" autoUpdateAnimBg="0"/>
      <p:bldP spid="661525" grpId="0" animBg="1"/>
      <p:bldP spid="661528" grpId="0" autoUpdateAnimBg="0"/>
      <p:bldP spid="661529" grpId="0" autoUpdateAnimBg="0"/>
      <p:bldP spid="6615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Oval 2"/>
          <p:cNvSpPr>
            <a:spLocks noChangeArrowheads="1"/>
          </p:cNvSpPr>
          <p:nvPr/>
        </p:nvSpPr>
        <p:spPr bwMode="auto">
          <a:xfrm>
            <a:off x="6094413" y="2997200"/>
            <a:ext cx="144462" cy="1444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07587" name="Oval 3"/>
          <p:cNvSpPr>
            <a:spLocks noChangeArrowheads="1"/>
          </p:cNvSpPr>
          <p:nvPr/>
        </p:nvSpPr>
        <p:spPr bwMode="auto">
          <a:xfrm>
            <a:off x="3176588" y="3005138"/>
            <a:ext cx="144462" cy="144462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07588" name="Oval 4"/>
          <p:cNvSpPr>
            <a:spLocks noChangeArrowheads="1"/>
          </p:cNvSpPr>
          <p:nvPr/>
        </p:nvSpPr>
        <p:spPr bwMode="auto">
          <a:xfrm>
            <a:off x="5940425" y="2781300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075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636838"/>
            <a:ext cx="4318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7590" name="Object 6"/>
          <p:cNvGraphicFramePr>
            <a:graphicFrameLocks noChangeAspect="1"/>
          </p:cNvGraphicFramePr>
          <p:nvPr/>
        </p:nvGraphicFramePr>
        <p:xfrm>
          <a:off x="4356100" y="3951288"/>
          <a:ext cx="431800" cy="414337"/>
        </p:xfrm>
        <a:graphic>
          <a:graphicData uri="http://schemas.openxmlformats.org/presentationml/2006/ole">
            <p:oleObj spid="_x0000_s1026050" name="Image" r:id="rId4" imgW="1219048" imgH="1168254" progId="Photoshop.Image.6">
              <p:embed/>
            </p:oleObj>
          </a:graphicData>
        </a:graphic>
      </p:graphicFrame>
      <p:pic>
        <p:nvPicPr>
          <p:cNvPr id="70759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941888"/>
            <a:ext cx="6477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592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413" y="6092825"/>
            <a:ext cx="720725" cy="34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593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9925" y="1844675"/>
            <a:ext cx="72072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7594" name="Object 10"/>
          <p:cNvGraphicFramePr>
            <a:graphicFrameLocks noChangeAspect="1"/>
          </p:cNvGraphicFramePr>
          <p:nvPr/>
        </p:nvGraphicFramePr>
        <p:xfrm>
          <a:off x="4284663" y="6308725"/>
          <a:ext cx="720725" cy="271463"/>
        </p:xfrm>
        <a:graphic>
          <a:graphicData uri="http://schemas.openxmlformats.org/presentationml/2006/ole">
            <p:oleObj spid="_x0000_s1026051" name="Image" r:id="rId8" imgW="1345557" imgH="507578" progId="Photoshop.Image.6">
              <p:embed/>
            </p:oleObj>
          </a:graphicData>
        </a:graphic>
      </p:graphicFrame>
      <p:pic>
        <p:nvPicPr>
          <p:cNvPr id="70759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5661025"/>
            <a:ext cx="720725" cy="269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596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35150" y="1412875"/>
            <a:ext cx="649288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597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35375" y="5229225"/>
            <a:ext cx="6016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598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68538" y="2420938"/>
            <a:ext cx="457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599" name="Picture 1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6750" y="5026025"/>
            <a:ext cx="563563" cy="41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600" name="Picture 1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27538" y="1341438"/>
            <a:ext cx="1008062" cy="219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601" name="Picture 1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32463" y="3333750"/>
            <a:ext cx="990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602" name="Picture 18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4438" y="4221163"/>
            <a:ext cx="696912" cy="644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603" name="Picture 1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357313" y="3492500"/>
            <a:ext cx="11430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7604" name="Object 20"/>
          <p:cNvGraphicFramePr>
            <a:graphicFrameLocks noChangeAspect="1"/>
          </p:cNvGraphicFramePr>
          <p:nvPr/>
        </p:nvGraphicFramePr>
        <p:xfrm>
          <a:off x="6011863" y="2349500"/>
          <a:ext cx="515937" cy="625475"/>
        </p:xfrm>
        <a:graphic>
          <a:graphicData uri="http://schemas.openxmlformats.org/presentationml/2006/ole">
            <p:oleObj spid="_x0000_s1026052" name="Image" r:id="rId18" imgW="1866667" imgH="2260317" progId="Photoshop.Image.6">
              <p:embed/>
            </p:oleObj>
          </a:graphicData>
        </a:graphic>
      </p:graphicFrame>
      <p:pic>
        <p:nvPicPr>
          <p:cNvPr id="707605" name="Picture 2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27638" y="4716463"/>
            <a:ext cx="428625" cy="60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606" name="Picture 2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779838" y="2636838"/>
            <a:ext cx="360362" cy="360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7607" name="Object 23"/>
          <p:cNvGraphicFramePr>
            <a:graphicFrameLocks noChangeAspect="1"/>
          </p:cNvGraphicFramePr>
          <p:nvPr/>
        </p:nvGraphicFramePr>
        <p:xfrm>
          <a:off x="7956550" y="3946525"/>
          <a:ext cx="647700" cy="419100"/>
        </p:xfrm>
        <a:graphic>
          <a:graphicData uri="http://schemas.openxmlformats.org/presentationml/2006/ole">
            <p:oleObj spid="_x0000_s1026053" name="Image" r:id="rId21" imgW="6653968" imgH="4304762" progId="Photoshop.Image.6">
              <p:embed/>
            </p:oleObj>
          </a:graphicData>
        </a:graphic>
      </p:graphicFrame>
      <p:pic>
        <p:nvPicPr>
          <p:cNvPr id="707608" name="Picture 24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975" y="5229225"/>
            <a:ext cx="708025" cy="434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609" name="Picture 2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795963" y="4149725"/>
            <a:ext cx="6016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610" name="Picture 2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059113" y="3429000"/>
            <a:ext cx="587375" cy="11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611" name="Picture 27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7688" y="5805488"/>
            <a:ext cx="746125" cy="258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612" name="Picture 28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7375" y="2565400"/>
            <a:ext cx="612775" cy="749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7613" name="Picture 29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2349500"/>
            <a:ext cx="858837" cy="28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707614" name="AutoShape 30"/>
          <p:cNvCxnSpPr>
            <a:cxnSpLocks noChangeShapeType="1"/>
            <a:stCxn id="0" idx="0"/>
            <a:endCxn id="0" idx="1"/>
          </p:cNvCxnSpPr>
          <p:nvPr/>
        </p:nvCxnSpPr>
        <p:spPr bwMode="auto">
          <a:xfrm flipV="1">
            <a:off x="1114425" y="1643063"/>
            <a:ext cx="720725" cy="70643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15" name="AutoShape 31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1543050" y="2492375"/>
            <a:ext cx="725488" cy="809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16" name="AutoShape 32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1114425" y="2635250"/>
            <a:ext cx="814388" cy="8572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17" name="AutoShape 33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1928813" y="2725738"/>
            <a:ext cx="568325" cy="7667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18" name="AutoShape 34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2160588" y="1871663"/>
            <a:ext cx="336550" cy="5492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19" name="AutoShape 35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2484438" y="1450975"/>
            <a:ext cx="1943100" cy="1920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20" name="AutoShape 36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2725738" y="2573338"/>
            <a:ext cx="1054100" cy="2444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21" name="AutoShape 37"/>
          <p:cNvCxnSpPr>
            <a:cxnSpLocks noChangeShapeType="1"/>
            <a:stCxn id="0" idx="3"/>
            <a:endCxn id="0" idx="2"/>
          </p:cNvCxnSpPr>
          <p:nvPr/>
        </p:nvCxnSpPr>
        <p:spPr bwMode="auto">
          <a:xfrm flipV="1">
            <a:off x="2725738" y="1560513"/>
            <a:ext cx="2206625" cy="10128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22" name="AutoShape 38"/>
          <p:cNvCxnSpPr>
            <a:cxnSpLocks noChangeShapeType="1"/>
            <a:stCxn id="0" idx="0"/>
            <a:endCxn id="0" idx="2"/>
          </p:cNvCxnSpPr>
          <p:nvPr/>
        </p:nvCxnSpPr>
        <p:spPr bwMode="auto">
          <a:xfrm flipV="1">
            <a:off x="3960813" y="1560513"/>
            <a:ext cx="971550" cy="10763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23" name="AutoShape 39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4140200" y="2817813"/>
            <a:ext cx="792163" cy="349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24" name="AutoShape 40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4932363" y="1560513"/>
            <a:ext cx="215900" cy="10763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25" name="AutoShape 41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5364163" y="2662238"/>
            <a:ext cx="647700" cy="1905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26" name="AutoShape 42"/>
          <p:cNvCxnSpPr>
            <a:cxnSpLocks noChangeShapeType="1"/>
            <a:stCxn id="0" idx="2"/>
            <a:endCxn id="0" idx="1"/>
          </p:cNvCxnSpPr>
          <p:nvPr/>
        </p:nvCxnSpPr>
        <p:spPr bwMode="auto">
          <a:xfrm>
            <a:off x="4932363" y="1560513"/>
            <a:ext cx="1079500" cy="11017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27" name="AutoShape 43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5435600" y="1450975"/>
            <a:ext cx="1584325" cy="5635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28" name="AutoShape 44"/>
          <p:cNvCxnSpPr>
            <a:cxnSpLocks noChangeShapeType="1"/>
            <a:stCxn id="0" idx="3"/>
            <a:endCxn id="0" idx="2"/>
          </p:cNvCxnSpPr>
          <p:nvPr/>
        </p:nvCxnSpPr>
        <p:spPr bwMode="auto">
          <a:xfrm flipV="1">
            <a:off x="6527800" y="2182813"/>
            <a:ext cx="852488" cy="4794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29" name="AutoShape 45"/>
          <p:cNvCxnSpPr>
            <a:cxnSpLocks noChangeShapeType="1"/>
            <a:stCxn id="0" idx="0"/>
            <a:endCxn id="0" idx="2"/>
          </p:cNvCxnSpPr>
          <p:nvPr/>
        </p:nvCxnSpPr>
        <p:spPr bwMode="auto">
          <a:xfrm flipH="1" flipV="1">
            <a:off x="7380288" y="2182813"/>
            <a:ext cx="1133475" cy="3825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30" name="AutoShape 46"/>
          <p:cNvCxnSpPr>
            <a:cxnSpLocks noChangeShapeType="1"/>
            <a:stCxn id="0" idx="1"/>
            <a:endCxn id="0" idx="3"/>
          </p:cNvCxnSpPr>
          <p:nvPr/>
        </p:nvCxnSpPr>
        <p:spPr bwMode="auto">
          <a:xfrm flipH="1" flipV="1">
            <a:off x="6527800" y="2662238"/>
            <a:ext cx="1679575" cy="2778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31" name="AutoShape 47"/>
          <p:cNvCxnSpPr>
            <a:cxnSpLocks noChangeShapeType="1"/>
            <a:stCxn id="0" idx="1"/>
            <a:endCxn id="0" idx="3"/>
          </p:cNvCxnSpPr>
          <p:nvPr/>
        </p:nvCxnSpPr>
        <p:spPr bwMode="auto">
          <a:xfrm flipH="1">
            <a:off x="6723063" y="2940050"/>
            <a:ext cx="1484312" cy="5461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32" name="AutoShape 48"/>
          <p:cNvCxnSpPr>
            <a:cxnSpLocks noChangeShapeType="1"/>
            <a:stCxn id="0" idx="0"/>
            <a:endCxn id="0" idx="2"/>
          </p:cNvCxnSpPr>
          <p:nvPr/>
        </p:nvCxnSpPr>
        <p:spPr bwMode="auto">
          <a:xfrm flipV="1">
            <a:off x="6227763" y="2974975"/>
            <a:ext cx="42862" cy="3587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33" name="AutoShape 49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6097588" y="3638550"/>
            <a:ext cx="130175" cy="5111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34" name="AutoShape 50"/>
          <p:cNvCxnSpPr>
            <a:cxnSpLocks noChangeShapeType="1"/>
            <a:stCxn id="0" idx="2"/>
            <a:endCxn id="0" idx="1"/>
          </p:cNvCxnSpPr>
          <p:nvPr/>
        </p:nvCxnSpPr>
        <p:spPr bwMode="auto">
          <a:xfrm>
            <a:off x="6227763" y="3638550"/>
            <a:ext cx="1728787" cy="5175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35" name="AutoShape 51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6397625" y="4156075"/>
            <a:ext cx="1558925" cy="1158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36" name="AutoShape 52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8280400" y="3314700"/>
            <a:ext cx="233363" cy="6318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37" name="AutoShape 53"/>
          <p:cNvCxnSpPr>
            <a:cxnSpLocks noChangeShapeType="1"/>
            <a:stCxn id="0" idx="0"/>
            <a:endCxn id="0" idx="2"/>
          </p:cNvCxnSpPr>
          <p:nvPr/>
        </p:nvCxnSpPr>
        <p:spPr bwMode="auto">
          <a:xfrm flipV="1">
            <a:off x="7299325" y="4365625"/>
            <a:ext cx="981075" cy="6604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38" name="AutoShape 54"/>
          <p:cNvCxnSpPr>
            <a:cxnSpLocks noChangeShapeType="1"/>
            <a:endCxn id="0" idx="2"/>
          </p:cNvCxnSpPr>
          <p:nvPr/>
        </p:nvCxnSpPr>
        <p:spPr bwMode="auto">
          <a:xfrm flipV="1">
            <a:off x="7756525" y="4365625"/>
            <a:ext cx="523875" cy="13620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39" name="AutoShape 55"/>
          <p:cNvCxnSpPr>
            <a:cxnSpLocks noChangeShapeType="1"/>
            <a:stCxn id="0" idx="2"/>
          </p:cNvCxnSpPr>
          <p:nvPr/>
        </p:nvCxnSpPr>
        <p:spPr bwMode="auto">
          <a:xfrm>
            <a:off x="7299325" y="5445125"/>
            <a:ext cx="457200" cy="2825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40" name="AutoShape 56"/>
          <p:cNvCxnSpPr>
            <a:cxnSpLocks noChangeShapeType="1"/>
            <a:stCxn id="0" idx="1"/>
            <a:endCxn id="0" idx="0"/>
          </p:cNvCxnSpPr>
          <p:nvPr/>
        </p:nvCxnSpPr>
        <p:spPr bwMode="auto">
          <a:xfrm flipH="1">
            <a:off x="6000750" y="5235575"/>
            <a:ext cx="1016000" cy="5699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41" name="AutoShape 57"/>
          <p:cNvCxnSpPr>
            <a:cxnSpLocks noChangeShapeType="1"/>
            <a:endCxn id="0" idx="3"/>
          </p:cNvCxnSpPr>
          <p:nvPr/>
        </p:nvCxnSpPr>
        <p:spPr bwMode="auto">
          <a:xfrm flipH="1" flipV="1">
            <a:off x="6373813" y="5935663"/>
            <a:ext cx="1168400" cy="920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42" name="AutoShape 58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5005388" y="5935663"/>
            <a:ext cx="622300" cy="5095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43" name="AutoShape 59"/>
          <p:cNvCxnSpPr>
            <a:cxnSpLocks noChangeShapeType="1"/>
            <a:stCxn id="0" idx="3"/>
          </p:cNvCxnSpPr>
          <p:nvPr/>
        </p:nvCxnSpPr>
        <p:spPr bwMode="auto">
          <a:xfrm flipV="1">
            <a:off x="5005388" y="6027738"/>
            <a:ext cx="2536825" cy="4175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44" name="AutoShape 60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3937000" y="5473700"/>
            <a:ext cx="708025" cy="8350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45" name="AutoShape 61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4237038" y="5016500"/>
            <a:ext cx="990600" cy="3349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46" name="AutoShape 62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4237038" y="5351463"/>
            <a:ext cx="1390650" cy="5842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47" name="AutoShape 63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5441950" y="5316538"/>
            <a:ext cx="558800" cy="4889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48" name="AutoShape 64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5656263" y="5016500"/>
            <a:ext cx="1360487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49" name="AutoShape 65"/>
          <p:cNvCxnSpPr>
            <a:cxnSpLocks noChangeShapeType="1"/>
            <a:stCxn id="0" idx="3"/>
            <a:endCxn id="0" idx="2"/>
          </p:cNvCxnSpPr>
          <p:nvPr/>
        </p:nvCxnSpPr>
        <p:spPr bwMode="auto">
          <a:xfrm flipV="1">
            <a:off x="5656263" y="4394200"/>
            <a:ext cx="441325" cy="6223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50" name="AutoShape 66"/>
          <p:cNvCxnSpPr>
            <a:cxnSpLocks noChangeShapeType="1"/>
            <a:stCxn id="0" idx="0"/>
            <a:endCxn id="0" idx="2"/>
          </p:cNvCxnSpPr>
          <p:nvPr/>
        </p:nvCxnSpPr>
        <p:spPr bwMode="auto">
          <a:xfrm flipH="1" flipV="1">
            <a:off x="6097588" y="4394200"/>
            <a:ext cx="1201737" cy="6318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51" name="AutoShape 67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4787900" y="4159250"/>
            <a:ext cx="1008063" cy="1127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52" name="AutoShape 68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4787900" y="3486150"/>
            <a:ext cx="944563" cy="6731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53" name="AutoShape 69"/>
          <p:cNvCxnSpPr>
            <a:cxnSpLocks noChangeShapeType="1"/>
            <a:stCxn id="0" idx="0"/>
            <a:endCxn id="0" idx="2"/>
          </p:cNvCxnSpPr>
          <p:nvPr/>
        </p:nvCxnSpPr>
        <p:spPr bwMode="auto">
          <a:xfrm flipV="1">
            <a:off x="4572000" y="3068638"/>
            <a:ext cx="576263" cy="8826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54" name="AutoShape 70"/>
          <p:cNvCxnSpPr>
            <a:cxnSpLocks noChangeShapeType="1"/>
            <a:stCxn id="0" idx="0"/>
            <a:endCxn id="0" idx="2"/>
          </p:cNvCxnSpPr>
          <p:nvPr/>
        </p:nvCxnSpPr>
        <p:spPr bwMode="auto">
          <a:xfrm flipH="1" flipV="1">
            <a:off x="5148263" y="3068638"/>
            <a:ext cx="1079500" cy="2651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55" name="AutoShape 71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4572000" y="4365625"/>
            <a:ext cx="869950" cy="3508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56" name="AutoShape 72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3937000" y="4365625"/>
            <a:ext cx="635000" cy="863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57" name="AutoShape 73"/>
          <p:cNvCxnSpPr>
            <a:cxnSpLocks noChangeShapeType="1"/>
            <a:stCxn id="0" idx="0"/>
            <a:endCxn id="0" idx="3"/>
          </p:cNvCxnSpPr>
          <p:nvPr/>
        </p:nvCxnSpPr>
        <p:spPr bwMode="auto">
          <a:xfrm flipH="1" flipV="1">
            <a:off x="3181350" y="4543425"/>
            <a:ext cx="75565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58" name="AutoShape 74"/>
          <p:cNvCxnSpPr>
            <a:cxnSpLocks noChangeShapeType="1"/>
            <a:stCxn id="0" idx="1"/>
            <a:endCxn id="0" idx="3"/>
          </p:cNvCxnSpPr>
          <p:nvPr/>
        </p:nvCxnSpPr>
        <p:spPr bwMode="auto">
          <a:xfrm flipH="1">
            <a:off x="3181350" y="4159250"/>
            <a:ext cx="1174750" cy="3841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59" name="AutoShape 75"/>
          <p:cNvCxnSpPr>
            <a:cxnSpLocks noChangeShapeType="1"/>
            <a:stCxn id="0" idx="1"/>
            <a:endCxn id="0" idx="2"/>
          </p:cNvCxnSpPr>
          <p:nvPr/>
        </p:nvCxnSpPr>
        <p:spPr bwMode="auto">
          <a:xfrm flipH="1" flipV="1">
            <a:off x="3352800" y="3543300"/>
            <a:ext cx="1003300" cy="6159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60" name="AutoShape 76"/>
          <p:cNvCxnSpPr>
            <a:cxnSpLocks noChangeShapeType="1"/>
            <a:stCxn id="0" idx="0"/>
            <a:endCxn id="0" idx="2"/>
          </p:cNvCxnSpPr>
          <p:nvPr/>
        </p:nvCxnSpPr>
        <p:spPr bwMode="auto">
          <a:xfrm flipH="1" flipV="1">
            <a:off x="3960813" y="2997200"/>
            <a:ext cx="611187" cy="9540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61" name="AutoShape 77"/>
          <p:cNvCxnSpPr>
            <a:cxnSpLocks noChangeShapeType="1"/>
            <a:stCxn id="0" idx="0"/>
            <a:endCxn id="0" idx="2"/>
          </p:cNvCxnSpPr>
          <p:nvPr/>
        </p:nvCxnSpPr>
        <p:spPr bwMode="auto">
          <a:xfrm flipV="1">
            <a:off x="3352800" y="2997200"/>
            <a:ext cx="608013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62" name="AutoShape 78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2500313" y="3486150"/>
            <a:ext cx="558800" cy="1285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63" name="AutoShape 79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1928813" y="3736975"/>
            <a:ext cx="904875" cy="4841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64" name="AutoShape 80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1692275" y="3736975"/>
            <a:ext cx="236538" cy="19240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65" name="AutoShape 81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1928813" y="3736975"/>
            <a:ext cx="765175" cy="14922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66" name="AutoShape 82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2693988" y="4865688"/>
            <a:ext cx="139700" cy="36353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67" name="AutoShape 83"/>
          <p:cNvCxnSpPr>
            <a:cxnSpLocks noChangeShapeType="1"/>
            <a:stCxn id="0" idx="1"/>
            <a:endCxn id="0" idx="0"/>
          </p:cNvCxnSpPr>
          <p:nvPr/>
        </p:nvCxnSpPr>
        <p:spPr bwMode="auto">
          <a:xfrm flipH="1">
            <a:off x="1692275" y="5446713"/>
            <a:ext cx="647700" cy="2143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68" name="AutoShape 84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2693988" y="5664200"/>
            <a:ext cx="77787" cy="4286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69" name="AutoShape 85"/>
          <p:cNvCxnSpPr>
            <a:cxnSpLocks noChangeShapeType="1"/>
            <a:stCxn id="0" idx="2"/>
            <a:endCxn id="0" idx="1"/>
          </p:cNvCxnSpPr>
          <p:nvPr/>
        </p:nvCxnSpPr>
        <p:spPr bwMode="auto">
          <a:xfrm>
            <a:off x="1692275" y="5930900"/>
            <a:ext cx="719138" cy="3349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70" name="AutoShape 86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132138" y="6265863"/>
            <a:ext cx="1152525" cy="1793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71" name="AutoShape 87"/>
          <p:cNvCxnSpPr>
            <a:cxnSpLocks noChangeShapeType="1"/>
            <a:stCxn id="0" idx="3"/>
            <a:endCxn id="0" idx="2"/>
          </p:cNvCxnSpPr>
          <p:nvPr/>
        </p:nvCxnSpPr>
        <p:spPr bwMode="auto">
          <a:xfrm flipV="1">
            <a:off x="3132138" y="5473700"/>
            <a:ext cx="804862" cy="7921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72" name="AutoShape 88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3048000" y="5351463"/>
            <a:ext cx="587375" cy="952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73" name="AutoShape 89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1114425" y="2635250"/>
            <a:ext cx="577850" cy="30257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74" name="AutoShape 90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2500313" y="3614738"/>
            <a:ext cx="1855787" cy="5445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75" name="AutoShape 91"/>
          <p:cNvCxnSpPr>
            <a:cxnSpLocks noChangeShapeType="1"/>
            <a:stCxn id="0" idx="0"/>
            <a:endCxn id="0" idx="2"/>
          </p:cNvCxnSpPr>
          <p:nvPr/>
        </p:nvCxnSpPr>
        <p:spPr bwMode="auto">
          <a:xfrm flipV="1">
            <a:off x="2833688" y="3543300"/>
            <a:ext cx="519112" cy="6778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76" name="AutoShape 92"/>
          <p:cNvCxnSpPr>
            <a:cxnSpLocks noChangeShapeType="1"/>
            <a:stCxn id="0" idx="1"/>
            <a:endCxn id="0" idx="0"/>
          </p:cNvCxnSpPr>
          <p:nvPr/>
        </p:nvCxnSpPr>
        <p:spPr bwMode="auto">
          <a:xfrm flipH="1">
            <a:off x="1928813" y="2817813"/>
            <a:ext cx="1851025" cy="6746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77" name="AutoShape 93"/>
          <p:cNvCxnSpPr>
            <a:cxnSpLocks noChangeShapeType="1"/>
            <a:stCxn id="0" idx="0"/>
            <a:endCxn id="0" idx="2"/>
          </p:cNvCxnSpPr>
          <p:nvPr/>
        </p:nvCxnSpPr>
        <p:spPr bwMode="auto">
          <a:xfrm flipH="1" flipV="1">
            <a:off x="2497138" y="2725738"/>
            <a:ext cx="855662" cy="7032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78" name="AutoShape 94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2160588" y="1871663"/>
            <a:ext cx="1800225" cy="7651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79" name="AutoShape 95"/>
          <p:cNvCxnSpPr>
            <a:cxnSpLocks noChangeShapeType="1"/>
            <a:stCxn id="0" idx="2"/>
            <a:endCxn id="0" idx="1"/>
          </p:cNvCxnSpPr>
          <p:nvPr/>
        </p:nvCxnSpPr>
        <p:spPr bwMode="auto">
          <a:xfrm>
            <a:off x="4932363" y="1560513"/>
            <a:ext cx="3275012" cy="137953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80" name="AutoShape 96"/>
          <p:cNvCxnSpPr>
            <a:cxnSpLocks noChangeShapeType="1"/>
            <a:stCxn id="0" idx="0"/>
            <a:endCxn id="0" idx="2"/>
          </p:cNvCxnSpPr>
          <p:nvPr/>
        </p:nvCxnSpPr>
        <p:spPr bwMode="auto">
          <a:xfrm flipV="1">
            <a:off x="4572000" y="1560513"/>
            <a:ext cx="360363" cy="23907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81" name="AutoShape 97"/>
          <p:cNvCxnSpPr>
            <a:cxnSpLocks noChangeShapeType="1"/>
            <a:stCxn id="0" idx="0"/>
            <a:endCxn id="0" idx="3"/>
          </p:cNvCxnSpPr>
          <p:nvPr/>
        </p:nvCxnSpPr>
        <p:spPr bwMode="auto">
          <a:xfrm flipH="1" flipV="1">
            <a:off x="6527800" y="2662238"/>
            <a:ext cx="1752600" cy="12842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82" name="AutoShape 98"/>
          <p:cNvCxnSpPr>
            <a:cxnSpLocks noChangeShapeType="1"/>
            <a:stCxn id="0" idx="0"/>
            <a:endCxn id="0" idx="2"/>
          </p:cNvCxnSpPr>
          <p:nvPr/>
        </p:nvCxnSpPr>
        <p:spPr bwMode="auto">
          <a:xfrm flipH="1" flipV="1">
            <a:off x="7380288" y="2182813"/>
            <a:ext cx="900112" cy="17637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83" name="AutoShape 99"/>
          <p:cNvCxnSpPr>
            <a:cxnSpLocks noChangeShapeType="1"/>
            <a:stCxn id="0" idx="0"/>
            <a:endCxn id="0" idx="2"/>
          </p:cNvCxnSpPr>
          <p:nvPr/>
        </p:nvCxnSpPr>
        <p:spPr bwMode="auto">
          <a:xfrm flipV="1">
            <a:off x="7299325" y="2182813"/>
            <a:ext cx="80963" cy="28432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84" name="AutoShape 100"/>
          <p:cNvCxnSpPr>
            <a:cxnSpLocks noChangeShapeType="1"/>
            <a:stCxn id="0" idx="0"/>
            <a:endCxn id="0" idx="2"/>
          </p:cNvCxnSpPr>
          <p:nvPr/>
        </p:nvCxnSpPr>
        <p:spPr bwMode="auto">
          <a:xfrm flipH="1" flipV="1">
            <a:off x="6227763" y="3638550"/>
            <a:ext cx="1071562" cy="13874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85" name="AutoShape 101"/>
          <p:cNvCxnSpPr>
            <a:cxnSpLocks noChangeShapeType="1"/>
            <a:endCxn id="0" idx="0"/>
          </p:cNvCxnSpPr>
          <p:nvPr/>
        </p:nvCxnSpPr>
        <p:spPr bwMode="auto">
          <a:xfrm flipH="1">
            <a:off x="4645025" y="5300663"/>
            <a:ext cx="2303463" cy="10080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86" name="AutoShape 102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647700" y="2635250"/>
            <a:ext cx="466725" cy="23066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87" name="AutoShape 103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647700" y="5326063"/>
            <a:ext cx="1044575" cy="3349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88" name="AutoShape 104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971550" y="4543425"/>
            <a:ext cx="1512888" cy="5905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89" name="AutoShape 105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971550" y="3486150"/>
            <a:ext cx="2087563" cy="16478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90" name="AutoShape 106"/>
          <p:cNvCxnSpPr>
            <a:cxnSpLocks noChangeShapeType="1"/>
            <a:stCxn id="0" idx="0"/>
            <a:endCxn id="0" idx="2"/>
          </p:cNvCxnSpPr>
          <p:nvPr/>
        </p:nvCxnSpPr>
        <p:spPr bwMode="auto">
          <a:xfrm flipH="1" flipV="1">
            <a:off x="3352800" y="3543300"/>
            <a:ext cx="584200" cy="16859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91" name="AutoShape 107"/>
          <p:cNvCxnSpPr>
            <a:cxnSpLocks noChangeShapeType="1"/>
            <a:stCxn id="0" idx="0"/>
            <a:endCxn id="0" idx="2"/>
          </p:cNvCxnSpPr>
          <p:nvPr/>
        </p:nvCxnSpPr>
        <p:spPr bwMode="auto">
          <a:xfrm flipV="1">
            <a:off x="3937000" y="2997200"/>
            <a:ext cx="23813" cy="22320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07692" name="Text Box 108"/>
          <p:cNvSpPr txBox="1">
            <a:spLocks noChangeArrowheads="1"/>
          </p:cNvSpPr>
          <p:nvPr/>
        </p:nvSpPr>
        <p:spPr bwMode="auto">
          <a:xfrm>
            <a:off x="7480300" y="5645150"/>
            <a:ext cx="49053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4000">
                <a:latin typeface="Arial" charset="0"/>
              </a:rPr>
              <a:t>?</a:t>
            </a:r>
            <a:endParaRPr lang="nl-NL" sz="4000">
              <a:latin typeface="Arial" charset="0"/>
            </a:endParaRPr>
          </a:p>
        </p:txBody>
      </p:sp>
      <p:cxnSp>
        <p:nvCxnSpPr>
          <p:cNvPr id="707693" name="AutoShape 109"/>
          <p:cNvCxnSpPr>
            <a:cxnSpLocks noChangeShapeType="1"/>
            <a:stCxn id="0" idx="0"/>
            <a:endCxn id="0" idx="2"/>
          </p:cNvCxnSpPr>
          <p:nvPr/>
        </p:nvCxnSpPr>
        <p:spPr bwMode="auto">
          <a:xfrm flipH="1" flipV="1">
            <a:off x="4572000" y="4365625"/>
            <a:ext cx="73025" cy="19431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7694" name="AutoShape 110"/>
          <p:cNvCxnSpPr>
            <a:cxnSpLocks noChangeShapeType="1"/>
            <a:stCxn id="0" idx="0"/>
            <a:endCxn id="0" idx="2"/>
          </p:cNvCxnSpPr>
          <p:nvPr/>
        </p:nvCxnSpPr>
        <p:spPr bwMode="auto">
          <a:xfrm flipV="1">
            <a:off x="4645025" y="5316538"/>
            <a:ext cx="796925" cy="9921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0769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Integration strategy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7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0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0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0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0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07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0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0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0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0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0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0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0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0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0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0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0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07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0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0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0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0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0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07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0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0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0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0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0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0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70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07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0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07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70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70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0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0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70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70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70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07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0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07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07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70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0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0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70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0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70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0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0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70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70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8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0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70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70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70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70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70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70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70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70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0"/>
                                        <p:tgtEl>
                                          <p:spTgt spid="70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70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000"/>
                                        <p:tgtEl>
                                          <p:spTgt spid="70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000"/>
                                        <p:tgtEl>
                                          <p:spTgt spid="70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Oval 2"/>
          <p:cNvSpPr>
            <a:spLocks noChangeArrowheads="1"/>
          </p:cNvSpPr>
          <p:nvPr/>
        </p:nvSpPr>
        <p:spPr bwMode="auto">
          <a:xfrm>
            <a:off x="6094413" y="2997200"/>
            <a:ext cx="144462" cy="144463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08611" name="Oval 3"/>
          <p:cNvSpPr>
            <a:spLocks noChangeArrowheads="1"/>
          </p:cNvSpPr>
          <p:nvPr/>
        </p:nvSpPr>
        <p:spPr bwMode="auto">
          <a:xfrm>
            <a:off x="3176588" y="5300663"/>
            <a:ext cx="144462" cy="144462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08612" name="Oval 4"/>
          <p:cNvSpPr>
            <a:spLocks noChangeArrowheads="1"/>
          </p:cNvSpPr>
          <p:nvPr/>
        </p:nvSpPr>
        <p:spPr bwMode="auto">
          <a:xfrm>
            <a:off x="3003550" y="5084763"/>
            <a:ext cx="479425" cy="576262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08613" name="Oval 5"/>
          <p:cNvSpPr>
            <a:spLocks noChangeArrowheads="1"/>
          </p:cNvSpPr>
          <p:nvPr/>
        </p:nvSpPr>
        <p:spPr bwMode="auto">
          <a:xfrm>
            <a:off x="6094413" y="5300663"/>
            <a:ext cx="144462" cy="144462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08614" name="Oval 6"/>
          <p:cNvSpPr>
            <a:spLocks noChangeArrowheads="1"/>
          </p:cNvSpPr>
          <p:nvPr/>
        </p:nvSpPr>
        <p:spPr bwMode="auto">
          <a:xfrm>
            <a:off x="5940425" y="5076825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08615" name="AutoShape 7"/>
          <p:cNvCxnSpPr>
            <a:cxnSpLocks noChangeShapeType="1"/>
            <a:stCxn id="708616" idx="0"/>
          </p:cNvCxnSpPr>
          <p:nvPr/>
        </p:nvCxnSpPr>
        <p:spPr bwMode="auto">
          <a:xfrm flipH="1" flipV="1">
            <a:off x="2790825" y="1676400"/>
            <a:ext cx="458788" cy="1328738"/>
          </a:xfrm>
          <a:prstGeom prst="straightConnector1">
            <a:avLst/>
          </a:prstGeom>
          <a:noFill/>
          <a:ln w="9525">
            <a:noFill/>
            <a:prstDash val="dash"/>
            <a:round/>
            <a:headEnd/>
            <a:tailEnd/>
          </a:ln>
          <a:effectLst/>
        </p:spPr>
      </p:cxnSp>
      <p:sp>
        <p:nvSpPr>
          <p:cNvPr id="708616" name="Oval 8"/>
          <p:cNvSpPr>
            <a:spLocks noChangeArrowheads="1"/>
          </p:cNvSpPr>
          <p:nvPr/>
        </p:nvSpPr>
        <p:spPr bwMode="auto">
          <a:xfrm>
            <a:off x="3176588" y="3005138"/>
            <a:ext cx="144462" cy="144462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08617" name="Oval 9"/>
          <p:cNvSpPr>
            <a:spLocks noChangeArrowheads="1"/>
          </p:cNvSpPr>
          <p:nvPr/>
        </p:nvSpPr>
        <p:spPr bwMode="auto">
          <a:xfrm>
            <a:off x="3013075" y="2781300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08618" name="Oval 10"/>
          <p:cNvSpPr>
            <a:spLocks noChangeArrowheads="1"/>
          </p:cNvSpPr>
          <p:nvPr/>
        </p:nvSpPr>
        <p:spPr bwMode="auto">
          <a:xfrm>
            <a:off x="5940425" y="2781300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0861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636838"/>
            <a:ext cx="4318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8620" name="Object 12"/>
          <p:cNvGraphicFramePr>
            <a:graphicFrameLocks noChangeAspect="1"/>
          </p:cNvGraphicFramePr>
          <p:nvPr/>
        </p:nvGraphicFramePr>
        <p:xfrm>
          <a:off x="4356100" y="3951288"/>
          <a:ext cx="431800" cy="414337"/>
        </p:xfrm>
        <a:graphic>
          <a:graphicData uri="http://schemas.openxmlformats.org/presentationml/2006/ole">
            <p:oleObj spid="_x0000_s1027074" name="Image" r:id="rId4" imgW="1219048" imgH="1168254" progId="Photoshop.Image.6">
              <p:embed/>
            </p:oleObj>
          </a:graphicData>
        </a:graphic>
      </p:graphicFrame>
      <p:pic>
        <p:nvPicPr>
          <p:cNvPr id="708621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941888"/>
            <a:ext cx="6477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22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413" y="6092825"/>
            <a:ext cx="720725" cy="34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23" name="Picture 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9925" y="1844675"/>
            <a:ext cx="72072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8624" name="Object 16"/>
          <p:cNvGraphicFramePr>
            <a:graphicFrameLocks noChangeAspect="1"/>
          </p:cNvGraphicFramePr>
          <p:nvPr/>
        </p:nvGraphicFramePr>
        <p:xfrm>
          <a:off x="4284663" y="6308725"/>
          <a:ext cx="720725" cy="271463"/>
        </p:xfrm>
        <a:graphic>
          <a:graphicData uri="http://schemas.openxmlformats.org/presentationml/2006/ole">
            <p:oleObj spid="_x0000_s1027075" name="Image" r:id="rId8" imgW="1345557" imgH="507578" progId="Photoshop.Image.6">
              <p:embed/>
            </p:oleObj>
          </a:graphicData>
        </a:graphic>
      </p:graphicFrame>
      <p:pic>
        <p:nvPicPr>
          <p:cNvPr id="708625" name="Picture 1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5661025"/>
            <a:ext cx="720725" cy="269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26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35150" y="1412875"/>
            <a:ext cx="649288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27" name="Picture 1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35375" y="5229225"/>
            <a:ext cx="6016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28" name="Picture 2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68538" y="2420938"/>
            <a:ext cx="457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29" name="Picture 2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6750" y="5026025"/>
            <a:ext cx="563563" cy="41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30" name="Picture 2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27538" y="1341438"/>
            <a:ext cx="1008062" cy="219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31" name="Picture 2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32463" y="3333750"/>
            <a:ext cx="990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32" name="Picture 24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4438" y="4221163"/>
            <a:ext cx="696912" cy="644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33" name="Picture 2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357313" y="3492500"/>
            <a:ext cx="11430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8634" name="Object 26"/>
          <p:cNvGraphicFramePr>
            <a:graphicFrameLocks noChangeAspect="1"/>
          </p:cNvGraphicFramePr>
          <p:nvPr/>
        </p:nvGraphicFramePr>
        <p:xfrm>
          <a:off x="6011863" y="2349500"/>
          <a:ext cx="515937" cy="625475"/>
        </p:xfrm>
        <a:graphic>
          <a:graphicData uri="http://schemas.openxmlformats.org/presentationml/2006/ole">
            <p:oleObj spid="_x0000_s1027076" name="Image" r:id="rId18" imgW="1866667" imgH="2260317" progId="Photoshop.Image.6">
              <p:embed/>
            </p:oleObj>
          </a:graphicData>
        </a:graphic>
      </p:graphicFrame>
      <p:pic>
        <p:nvPicPr>
          <p:cNvPr id="708635" name="Picture 2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27638" y="4716463"/>
            <a:ext cx="428625" cy="60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36" name="Picture 2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779838" y="2636838"/>
            <a:ext cx="360362" cy="360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8637" name="Object 29"/>
          <p:cNvGraphicFramePr>
            <a:graphicFrameLocks noChangeAspect="1"/>
          </p:cNvGraphicFramePr>
          <p:nvPr/>
        </p:nvGraphicFramePr>
        <p:xfrm>
          <a:off x="7956550" y="3946525"/>
          <a:ext cx="647700" cy="419100"/>
        </p:xfrm>
        <a:graphic>
          <a:graphicData uri="http://schemas.openxmlformats.org/presentationml/2006/ole">
            <p:oleObj spid="_x0000_s1027077" name="Image" r:id="rId21" imgW="6653968" imgH="4304762" progId="Photoshop.Image.6">
              <p:embed/>
            </p:oleObj>
          </a:graphicData>
        </a:graphic>
      </p:graphicFrame>
      <p:pic>
        <p:nvPicPr>
          <p:cNvPr id="708638" name="Picture 30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975" y="5229225"/>
            <a:ext cx="708025" cy="434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39" name="Picture 31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795963" y="4149725"/>
            <a:ext cx="6016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40" name="Picture 3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059113" y="3429000"/>
            <a:ext cx="587375" cy="11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41" name="Picture 33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7688" y="5805488"/>
            <a:ext cx="746125" cy="258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42" name="Picture 34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7375" y="2565400"/>
            <a:ext cx="612775" cy="749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8643" name="Picture 35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2349500"/>
            <a:ext cx="858837" cy="28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08644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Integration strategy</a:t>
            </a:r>
            <a:endParaRPr lang="nl-NL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08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24913 0.15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08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27153 -0.043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086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" y="-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5938 -0.26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086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-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16997 -0.541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086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-2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-0.6316 -0.036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08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" y="-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2033 -0.715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08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-35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2434 -0.615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08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3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0.22691 0.094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08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08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0.20486 -0.54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08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-2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0.4724 -0.136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08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-6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0.02327 -0.4849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08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24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231 L 0.31423 0.139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08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18177 -0.0912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08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4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463 L 0.54341 -0.1409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086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24 L 0.60225 0.1497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086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" y="7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1.48148E-6 L 0.2533 0.1476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086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7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115 L 0.20417 0.3921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086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19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19652 0.5097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08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25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18073 0.345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08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" y="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0.09358 -0.032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086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1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29254 0.3143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15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842 0.4578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086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22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-0.46667 -0.036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086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" y="-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9634" name="AutoShape 2"/>
          <p:cNvCxnSpPr>
            <a:cxnSpLocks noChangeShapeType="1"/>
            <a:stCxn id="709685" idx="1"/>
            <a:endCxn id="0" idx="2"/>
          </p:cNvCxnSpPr>
          <p:nvPr/>
        </p:nvCxnSpPr>
        <p:spPr bwMode="auto">
          <a:xfrm flipH="1" flipV="1">
            <a:off x="1604963" y="1925638"/>
            <a:ext cx="1592262" cy="110013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35" name="AutoShape 3"/>
          <p:cNvCxnSpPr>
            <a:cxnSpLocks noChangeShapeType="1"/>
          </p:cNvCxnSpPr>
          <p:nvPr/>
        </p:nvCxnSpPr>
        <p:spPr bwMode="auto">
          <a:xfrm flipH="1" flipV="1">
            <a:off x="2795588" y="1676400"/>
            <a:ext cx="458787" cy="13287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pic>
        <p:nvPicPr>
          <p:cNvPr id="7096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5450" y="1479550"/>
            <a:ext cx="6016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09637" name="Oval 5"/>
          <p:cNvSpPr>
            <a:spLocks noChangeArrowheads="1"/>
          </p:cNvSpPr>
          <p:nvPr/>
        </p:nvSpPr>
        <p:spPr bwMode="auto">
          <a:xfrm>
            <a:off x="6094413" y="2997200"/>
            <a:ext cx="144462" cy="144463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09638" name="AutoShape 6"/>
          <p:cNvCxnSpPr>
            <a:cxnSpLocks noChangeShapeType="1"/>
            <a:stCxn id="0" idx="2"/>
            <a:endCxn id="709637" idx="0"/>
          </p:cNvCxnSpPr>
          <p:nvPr/>
        </p:nvCxnSpPr>
        <p:spPr bwMode="auto">
          <a:xfrm>
            <a:off x="5807075" y="1724025"/>
            <a:ext cx="360363" cy="12731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pic>
        <p:nvPicPr>
          <p:cNvPr id="70963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484313"/>
            <a:ext cx="457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4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1725" y="3254375"/>
            <a:ext cx="696913" cy="644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709641" name="AutoShape 9"/>
          <p:cNvCxnSpPr>
            <a:cxnSpLocks noChangeShapeType="1"/>
            <a:stCxn id="0" idx="1"/>
            <a:endCxn id="709637" idx="6"/>
          </p:cNvCxnSpPr>
          <p:nvPr/>
        </p:nvCxnSpPr>
        <p:spPr bwMode="auto">
          <a:xfrm flipH="1" flipV="1">
            <a:off x="6238875" y="3070225"/>
            <a:ext cx="1212850" cy="5064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42" name="AutoShape 10"/>
          <p:cNvCxnSpPr>
            <a:cxnSpLocks noChangeShapeType="1"/>
            <a:stCxn id="0" idx="2"/>
            <a:endCxn id="709637" idx="0"/>
          </p:cNvCxnSpPr>
          <p:nvPr/>
        </p:nvCxnSpPr>
        <p:spPr bwMode="auto">
          <a:xfrm flipH="1">
            <a:off x="6167438" y="1789113"/>
            <a:ext cx="649287" cy="12080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pic>
        <p:nvPicPr>
          <p:cNvPr id="709643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3200" y="5002213"/>
            <a:ext cx="708025" cy="434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44" name="Picture 1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3663" y="5548313"/>
            <a:ext cx="746125" cy="258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45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01875" y="6561138"/>
            <a:ext cx="587375" cy="11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46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19438" y="6308725"/>
            <a:ext cx="6016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09647" name="Oval 15"/>
          <p:cNvSpPr>
            <a:spLocks noChangeArrowheads="1"/>
          </p:cNvSpPr>
          <p:nvPr/>
        </p:nvSpPr>
        <p:spPr bwMode="auto">
          <a:xfrm>
            <a:off x="3176588" y="5300663"/>
            <a:ext cx="144462" cy="144462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09648" name="AutoShape 16"/>
          <p:cNvCxnSpPr>
            <a:cxnSpLocks noChangeShapeType="1"/>
            <a:stCxn id="709647" idx="1"/>
            <a:endCxn id="0" idx="3"/>
          </p:cNvCxnSpPr>
          <p:nvPr/>
        </p:nvCxnSpPr>
        <p:spPr bwMode="auto">
          <a:xfrm flipH="1" flipV="1">
            <a:off x="2181225" y="5219700"/>
            <a:ext cx="1016000" cy="101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49" name="AutoShape 17"/>
          <p:cNvCxnSpPr>
            <a:cxnSpLocks noChangeShapeType="1"/>
            <a:stCxn id="709647" idx="2"/>
            <a:endCxn id="0" idx="3"/>
          </p:cNvCxnSpPr>
          <p:nvPr/>
        </p:nvCxnSpPr>
        <p:spPr bwMode="auto">
          <a:xfrm flipH="1">
            <a:off x="2109788" y="5373688"/>
            <a:ext cx="10668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50" name="AutoShape 18"/>
          <p:cNvCxnSpPr>
            <a:cxnSpLocks noChangeShapeType="1"/>
            <a:stCxn id="709647" idx="3"/>
            <a:endCxn id="0" idx="0"/>
          </p:cNvCxnSpPr>
          <p:nvPr/>
        </p:nvCxnSpPr>
        <p:spPr bwMode="auto">
          <a:xfrm flipH="1">
            <a:off x="2595563" y="5424488"/>
            <a:ext cx="601662" cy="11366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51" name="AutoShape 19"/>
          <p:cNvCxnSpPr>
            <a:cxnSpLocks noChangeShapeType="1"/>
            <a:stCxn id="709647" idx="4"/>
            <a:endCxn id="0" idx="0"/>
          </p:cNvCxnSpPr>
          <p:nvPr/>
        </p:nvCxnSpPr>
        <p:spPr bwMode="auto">
          <a:xfrm>
            <a:off x="3249613" y="5445125"/>
            <a:ext cx="171450" cy="863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09652" name="Oval 20"/>
          <p:cNvSpPr>
            <a:spLocks noChangeArrowheads="1"/>
          </p:cNvSpPr>
          <p:nvPr/>
        </p:nvSpPr>
        <p:spPr bwMode="auto">
          <a:xfrm>
            <a:off x="3003550" y="5084763"/>
            <a:ext cx="479425" cy="576262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09653" name="Picture 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97688" y="4519613"/>
            <a:ext cx="11430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54" name="Picture 2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72125" y="6130925"/>
            <a:ext cx="360363" cy="360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55" name="Picture 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2213" y="5727700"/>
            <a:ext cx="428625" cy="60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9656" name="Object 24"/>
          <p:cNvGraphicFramePr>
            <a:graphicFrameLocks noChangeAspect="1"/>
          </p:cNvGraphicFramePr>
          <p:nvPr/>
        </p:nvGraphicFramePr>
        <p:xfrm>
          <a:off x="6297613" y="6323013"/>
          <a:ext cx="647700" cy="419100"/>
        </p:xfrm>
        <a:graphic>
          <a:graphicData uri="http://schemas.openxmlformats.org/presentationml/2006/ole">
            <p:oleObj spid="_x0000_s1028098" name="Image" r:id="rId13" imgW="6653968" imgH="4304762" progId="Photoshop.Image.6">
              <p:embed/>
            </p:oleObj>
          </a:graphicData>
        </a:graphic>
      </p:graphicFrame>
      <p:graphicFrame>
        <p:nvGraphicFramePr>
          <p:cNvPr id="709657" name="Object 25"/>
          <p:cNvGraphicFramePr>
            <a:graphicFrameLocks noChangeAspect="1"/>
          </p:cNvGraphicFramePr>
          <p:nvPr/>
        </p:nvGraphicFramePr>
        <p:xfrm>
          <a:off x="7872413" y="5027613"/>
          <a:ext cx="515937" cy="625475"/>
        </p:xfrm>
        <a:graphic>
          <a:graphicData uri="http://schemas.openxmlformats.org/presentationml/2006/ole">
            <p:oleObj spid="_x0000_s1028099" name="Image" r:id="rId14" imgW="1866667" imgH="2260317" progId="Photoshop.Image.6">
              <p:embed/>
            </p:oleObj>
          </a:graphicData>
        </a:graphic>
      </p:graphicFrame>
      <p:cxnSp>
        <p:nvCxnSpPr>
          <p:cNvPr id="709658" name="AutoShape 26"/>
          <p:cNvCxnSpPr>
            <a:cxnSpLocks noChangeShapeType="1"/>
            <a:stCxn id="709659" idx="3"/>
            <a:endCxn id="0" idx="0"/>
          </p:cNvCxnSpPr>
          <p:nvPr/>
        </p:nvCxnSpPr>
        <p:spPr bwMode="auto">
          <a:xfrm flipH="1">
            <a:off x="5753100" y="5424488"/>
            <a:ext cx="361950" cy="70643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09659" name="Oval 27"/>
          <p:cNvSpPr>
            <a:spLocks noChangeArrowheads="1"/>
          </p:cNvSpPr>
          <p:nvPr/>
        </p:nvSpPr>
        <p:spPr bwMode="auto">
          <a:xfrm>
            <a:off x="6094413" y="5300663"/>
            <a:ext cx="144462" cy="144462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09660" name="AutoShape 28"/>
          <p:cNvCxnSpPr>
            <a:cxnSpLocks noChangeShapeType="1"/>
            <a:stCxn id="709659" idx="5"/>
            <a:endCxn id="0" idx="0"/>
          </p:cNvCxnSpPr>
          <p:nvPr/>
        </p:nvCxnSpPr>
        <p:spPr bwMode="auto">
          <a:xfrm>
            <a:off x="6218238" y="5424488"/>
            <a:ext cx="403225" cy="8985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61" name="AutoShape 29"/>
          <p:cNvCxnSpPr>
            <a:cxnSpLocks noChangeShapeType="1"/>
            <a:stCxn id="709659" idx="6"/>
            <a:endCxn id="0" idx="1"/>
          </p:cNvCxnSpPr>
          <p:nvPr/>
        </p:nvCxnSpPr>
        <p:spPr bwMode="auto">
          <a:xfrm>
            <a:off x="6238875" y="5373688"/>
            <a:ext cx="1303338" cy="6540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62" name="AutoShape 30"/>
          <p:cNvCxnSpPr>
            <a:cxnSpLocks noChangeShapeType="1"/>
            <a:stCxn id="709659" idx="6"/>
            <a:endCxn id="0" idx="1"/>
          </p:cNvCxnSpPr>
          <p:nvPr/>
        </p:nvCxnSpPr>
        <p:spPr bwMode="auto">
          <a:xfrm flipV="1">
            <a:off x="6238875" y="5340350"/>
            <a:ext cx="1633538" cy="333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63" name="AutoShape 31"/>
          <p:cNvCxnSpPr>
            <a:cxnSpLocks noChangeShapeType="1"/>
            <a:stCxn id="709659" idx="7"/>
            <a:endCxn id="0" idx="1"/>
          </p:cNvCxnSpPr>
          <p:nvPr/>
        </p:nvCxnSpPr>
        <p:spPr bwMode="auto">
          <a:xfrm flipV="1">
            <a:off x="6218238" y="4641850"/>
            <a:ext cx="679450" cy="6794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09664" name="Oval 32"/>
          <p:cNvSpPr>
            <a:spLocks noChangeArrowheads="1"/>
          </p:cNvSpPr>
          <p:nvPr/>
        </p:nvSpPr>
        <p:spPr bwMode="auto">
          <a:xfrm>
            <a:off x="5940425" y="5076825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09665" name="Picture 3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96163" y="2705100"/>
            <a:ext cx="990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66" name="Picture 3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219950" y="1698625"/>
            <a:ext cx="563563" cy="41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67" name="Picture 3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296150" y="2295525"/>
            <a:ext cx="1008063" cy="219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709668" name="AutoShape 36"/>
          <p:cNvCxnSpPr>
            <a:cxnSpLocks noChangeShapeType="1"/>
            <a:stCxn id="709637" idx="7"/>
            <a:endCxn id="0" idx="1"/>
          </p:cNvCxnSpPr>
          <p:nvPr/>
        </p:nvCxnSpPr>
        <p:spPr bwMode="auto">
          <a:xfrm flipV="1">
            <a:off x="6218238" y="1908175"/>
            <a:ext cx="1001712" cy="11096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69" name="AutoShape 37"/>
          <p:cNvCxnSpPr>
            <a:cxnSpLocks noChangeShapeType="1"/>
            <a:stCxn id="709637" idx="6"/>
            <a:endCxn id="0" idx="1"/>
          </p:cNvCxnSpPr>
          <p:nvPr/>
        </p:nvCxnSpPr>
        <p:spPr bwMode="auto">
          <a:xfrm flipV="1">
            <a:off x="6238875" y="2405063"/>
            <a:ext cx="1057275" cy="6651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70" name="AutoShape 38"/>
          <p:cNvCxnSpPr>
            <a:cxnSpLocks noChangeShapeType="1"/>
            <a:stCxn id="709637" idx="5"/>
            <a:endCxn id="0" idx="1"/>
          </p:cNvCxnSpPr>
          <p:nvPr/>
        </p:nvCxnSpPr>
        <p:spPr bwMode="auto">
          <a:xfrm flipV="1">
            <a:off x="6218238" y="2857500"/>
            <a:ext cx="1177925" cy="2635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pic>
        <p:nvPicPr>
          <p:cNvPr id="709671" name="Picture 39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1538" y="3159125"/>
            <a:ext cx="6477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9672" name="Object 40"/>
          <p:cNvGraphicFramePr>
            <a:graphicFrameLocks noChangeAspect="1"/>
          </p:cNvGraphicFramePr>
          <p:nvPr/>
        </p:nvGraphicFramePr>
        <p:xfrm>
          <a:off x="2430463" y="1404938"/>
          <a:ext cx="720725" cy="271462"/>
        </p:xfrm>
        <a:graphic>
          <a:graphicData uri="http://schemas.openxmlformats.org/presentationml/2006/ole">
            <p:oleObj spid="_x0000_s1028100" name="Image" r:id="rId19" imgW="1345557" imgH="507578" progId="Photoshop.Image.6">
              <p:embed/>
            </p:oleObj>
          </a:graphicData>
        </a:graphic>
      </p:graphicFrame>
      <p:pic>
        <p:nvPicPr>
          <p:cNvPr id="709673" name="Picture 4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52825" y="1427163"/>
            <a:ext cx="720725" cy="269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09674" name="Object 42"/>
          <p:cNvGraphicFramePr>
            <a:graphicFrameLocks noChangeAspect="1"/>
          </p:cNvGraphicFramePr>
          <p:nvPr/>
        </p:nvGraphicFramePr>
        <p:xfrm>
          <a:off x="1887538" y="3644900"/>
          <a:ext cx="431800" cy="414338"/>
        </p:xfrm>
        <a:graphic>
          <a:graphicData uri="http://schemas.openxmlformats.org/presentationml/2006/ole">
            <p:oleObj spid="_x0000_s1028101" name="Image" r:id="rId21" imgW="1219048" imgH="1168254" progId="Photoshop.Image.6">
              <p:embed/>
            </p:oleObj>
          </a:graphicData>
        </a:graphic>
      </p:graphicFrame>
      <p:pic>
        <p:nvPicPr>
          <p:cNvPr id="709675" name="Picture 43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4600" y="1587500"/>
            <a:ext cx="72072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76" name="Picture 44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911600" y="2060575"/>
            <a:ext cx="649288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77" name="Picture 45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655888" y="3717925"/>
            <a:ext cx="4318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78" name="Picture 46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013" y="2373313"/>
            <a:ext cx="720725" cy="34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709679" name="AutoShape 47"/>
          <p:cNvCxnSpPr>
            <a:cxnSpLocks noChangeShapeType="1"/>
            <a:stCxn id="709685" idx="3"/>
            <a:endCxn id="0" idx="0"/>
          </p:cNvCxnSpPr>
          <p:nvPr/>
        </p:nvCxnSpPr>
        <p:spPr bwMode="auto">
          <a:xfrm flipH="1">
            <a:off x="2871788" y="3128963"/>
            <a:ext cx="325437" cy="5889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80" name="AutoShape 48"/>
          <p:cNvCxnSpPr>
            <a:cxnSpLocks noChangeShapeType="1"/>
            <a:stCxn id="709685" idx="2"/>
            <a:endCxn id="0" idx="3"/>
          </p:cNvCxnSpPr>
          <p:nvPr/>
        </p:nvCxnSpPr>
        <p:spPr bwMode="auto">
          <a:xfrm flipH="1">
            <a:off x="2319338" y="3078163"/>
            <a:ext cx="857250" cy="774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81" name="AutoShape 49"/>
          <p:cNvCxnSpPr>
            <a:cxnSpLocks noChangeShapeType="1"/>
            <a:stCxn id="709685" idx="2"/>
            <a:endCxn id="0" idx="3"/>
          </p:cNvCxnSpPr>
          <p:nvPr/>
        </p:nvCxnSpPr>
        <p:spPr bwMode="auto">
          <a:xfrm flipH="1">
            <a:off x="1519238" y="3078163"/>
            <a:ext cx="1657350" cy="2730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82" name="AutoShape 50"/>
          <p:cNvCxnSpPr>
            <a:cxnSpLocks noChangeShapeType="1"/>
            <a:stCxn id="709685" idx="2"/>
            <a:endCxn id="0" idx="3"/>
          </p:cNvCxnSpPr>
          <p:nvPr/>
        </p:nvCxnSpPr>
        <p:spPr bwMode="auto">
          <a:xfrm flipH="1" flipV="1">
            <a:off x="1582738" y="2546350"/>
            <a:ext cx="1593850" cy="5318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83" name="AutoShape 51"/>
          <p:cNvCxnSpPr>
            <a:cxnSpLocks noChangeShapeType="1"/>
            <a:stCxn id="709685" idx="0"/>
            <a:endCxn id="0" idx="2"/>
          </p:cNvCxnSpPr>
          <p:nvPr/>
        </p:nvCxnSpPr>
        <p:spPr bwMode="auto">
          <a:xfrm flipV="1">
            <a:off x="3249613" y="1697038"/>
            <a:ext cx="663575" cy="13081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09684" name="AutoShape 52"/>
          <p:cNvCxnSpPr>
            <a:cxnSpLocks noChangeShapeType="1"/>
            <a:stCxn id="709685" idx="7"/>
            <a:endCxn id="0" idx="1"/>
          </p:cNvCxnSpPr>
          <p:nvPr/>
        </p:nvCxnSpPr>
        <p:spPr bwMode="auto">
          <a:xfrm flipV="1">
            <a:off x="3300413" y="2290763"/>
            <a:ext cx="611187" cy="7350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09685" name="Oval 53"/>
          <p:cNvSpPr>
            <a:spLocks noChangeArrowheads="1"/>
          </p:cNvSpPr>
          <p:nvPr/>
        </p:nvSpPr>
        <p:spPr bwMode="auto">
          <a:xfrm>
            <a:off x="3176588" y="3005138"/>
            <a:ext cx="144462" cy="144462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09686" name="Oval 54"/>
          <p:cNvSpPr>
            <a:spLocks noChangeArrowheads="1"/>
          </p:cNvSpPr>
          <p:nvPr/>
        </p:nvSpPr>
        <p:spPr bwMode="auto">
          <a:xfrm>
            <a:off x="3013075" y="2781300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09687" name="Oval 55"/>
          <p:cNvSpPr>
            <a:spLocks noChangeArrowheads="1"/>
          </p:cNvSpPr>
          <p:nvPr/>
        </p:nvSpPr>
        <p:spPr bwMode="auto">
          <a:xfrm>
            <a:off x="5940425" y="2781300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09688" name="Picture 56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0200" y="2636838"/>
            <a:ext cx="754063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89" name="Picture 57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5963" y="2636838"/>
            <a:ext cx="75406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90" name="Picture 58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8613" y="4949825"/>
            <a:ext cx="75406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9691" name="Picture 59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5963" y="4941888"/>
            <a:ext cx="75406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09692" name="Rectangle 6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Integration strategy</a:t>
            </a:r>
            <a:endParaRPr lang="nl-NL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9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96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09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09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09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096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0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0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09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096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09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09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09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096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09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9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0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0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0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0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09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09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09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0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0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0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0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70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0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70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0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70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70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70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70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70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70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70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5450" y="1479550"/>
            <a:ext cx="6016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0659" name="Oval 3"/>
          <p:cNvSpPr>
            <a:spLocks noChangeArrowheads="1"/>
          </p:cNvSpPr>
          <p:nvPr/>
        </p:nvSpPr>
        <p:spPr bwMode="auto">
          <a:xfrm>
            <a:off x="6094413" y="2997200"/>
            <a:ext cx="144462" cy="1444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10660" name="AutoShape 4"/>
          <p:cNvCxnSpPr>
            <a:cxnSpLocks noChangeShapeType="1"/>
            <a:stCxn id="0" idx="2"/>
            <a:endCxn id="710659" idx="0"/>
          </p:cNvCxnSpPr>
          <p:nvPr/>
        </p:nvCxnSpPr>
        <p:spPr bwMode="auto">
          <a:xfrm>
            <a:off x="5807075" y="1724025"/>
            <a:ext cx="360363" cy="12731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pic>
        <p:nvPicPr>
          <p:cNvPr id="7106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484313"/>
            <a:ext cx="457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6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1725" y="3254375"/>
            <a:ext cx="696913" cy="644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710663" name="AutoShape 7"/>
          <p:cNvCxnSpPr>
            <a:cxnSpLocks noChangeShapeType="1"/>
            <a:stCxn id="0" idx="1"/>
            <a:endCxn id="710659" idx="6"/>
          </p:cNvCxnSpPr>
          <p:nvPr/>
        </p:nvCxnSpPr>
        <p:spPr bwMode="auto">
          <a:xfrm flipH="1" flipV="1">
            <a:off x="6238875" y="3070225"/>
            <a:ext cx="1212850" cy="5064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664" name="AutoShape 8"/>
          <p:cNvCxnSpPr>
            <a:cxnSpLocks noChangeShapeType="1"/>
            <a:stCxn id="0" idx="2"/>
            <a:endCxn id="710659" idx="0"/>
          </p:cNvCxnSpPr>
          <p:nvPr/>
        </p:nvCxnSpPr>
        <p:spPr bwMode="auto">
          <a:xfrm flipH="1">
            <a:off x="6167438" y="1789113"/>
            <a:ext cx="649287" cy="12080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pic>
        <p:nvPicPr>
          <p:cNvPr id="710665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3200" y="5002213"/>
            <a:ext cx="708025" cy="434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666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3663" y="5548313"/>
            <a:ext cx="746125" cy="258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667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01875" y="6561138"/>
            <a:ext cx="587375" cy="11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668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19438" y="6308725"/>
            <a:ext cx="6016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0669" name="Oval 13"/>
          <p:cNvSpPr>
            <a:spLocks noChangeArrowheads="1"/>
          </p:cNvSpPr>
          <p:nvPr/>
        </p:nvSpPr>
        <p:spPr bwMode="auto">
          <a:xfrm>
            <a:off x="3176588" y="5300663"/>
            <a:ext cx="144462" cy="1444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10670" name="AutoShape 14"/>
          <p:cNvCxnSpPr>
            <a:cxnSpLocks noChangeShapeType="1"/>
            <a:stCxn id="710669" idx="1"/>
            <a:endCxn id="0" idx="3"/>
          </p:cNvCxnSpPr>
          <p:nvPr/>
        </p:nvCxnSpPr>
        <p:spPr bwMode="auto">
          <a:xfrm flipH="1" flipV="1">
            <a:off x="2181225" y="5219700"/>
            <a:ext cx="1016000" cy="101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671" name="AutoShape 15"/>
          <p:cNvCxnSpPr>
            <a:cxnSpLocks noChangeShapeType="1"/>
            <a:stCxn id="710669" idx="2"/>
            <a:endCxn id="0" idx="3"/>
          </p:cNvCxnSpPr>
          <p:nvPr/>
        </p:nvCxnSpPr>
        <p:spPr bwMode="auto">
          <a:xfrm flipH="1">
            <a:off x="2109788" y="5373688"/>
            <a:ext cx="10668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672" name="AutoShape 16"/>
          <p:cNvCxnSpPr>
            <a:cxnSpLocks noChangeShapeType="1"/>
            <a:stCxn id="710669" idx="3"/>
            <a:endCxn id="0" idx="0"/>
          </p:cNvCxnSpPr>
          <p:nvPr/>
        </p:nvCxnSpPr>
        <p:spPr bwMode="auto">
          <a:xfrm flipH="1">
            <a:off x="2595563" y="5424488"/>
            <a:ext cx="601662" cy="11366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673" name="AutoShape 17"/>
          <p:cNvCxnSpPr>
            <a:cxnSpLocks noChangeShapeType="1"/>
            <a:stCxn id="710669" idx="4"/>
            <a:endCxn id="0" idx="0"/>
          </p:cNvCxnSpPr>
          <p:nvPr/>
        </p:nvCxnSpPr>
        <p:spPr bwMode="auto">
          <a:xfrm>
            <a:off x="3249613" y="5445125"/>
            <a:ext cx="171450" cy="863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10674" name="Oval 18"/>
          <p:cNvSpPr>
            <a:spLocks noChangeArrowheads="1"/>
          </p:cNvSpPr>
          <p:nvPr/>
        </p:nvSpPr>
        <p:spPr bwMode="auto">
          <a:xfrm>
            <a:off x="3003550" y="5084763"/>
            <a:ext cx="479425" cy="5762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10675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97688" y="4519613"/>
            <a:ext cx="11430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676" name="Picture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72125" y="6130925"/>
            <a:ext cx="360363" cy="360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677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2213" y="5727700"/>
            <a:ext cx="428625" cy="60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10678" name="Object 22"/>
          <p:cNvGraphicFramePr>
            <a:graphicFrameLocks noChangeAspect="1"/>
          </p:cNvGraphicFramePr>
          <p:nvPr/>
        </p:nvGraphicFramePr>
        <p:xfrm>
          <a:off x="6297613" y="6323013"/>
          <a:ext cx="647700" cy="419100"/>
        </p:xfrm>
        <a:graphic>
          <a:graphicData uri="http://schemas.openxmlformats.org/presentationml/2006/ole">
            <p:oleObj spid="_x0000_s1029122" name="Image" r:id="rId13" imgW="6653968" imgH="4304762" progId="Photoshop.Image.6">
              <p:embed/>
            </p:oleObj>
          </a:graphicData>
        </a:graphic>
      </p:graphicFrame>
      <p:graphicFrame>
        <p:nvGraphicFramePr>
          <p:cNvPr id="710679" name="Object 23"/>
          <p:cNvGraphicFramePr>
            <a:graphicFrameLocks noChangeAspect="1"/>
          </p:cNvGraphicFramePr>
          <p:nvPr/>
        </p:nvGraphicFramePr>
        <p:xfrm>
          <a:off x="7872413" y="5027613"/>
          <a:ext cx="515937" cy="625475"/>
        </p:xfrm>
        <a:graphic>
          <a:graphicData uri="http://schemas.openxmlformats.org/presentationml/2006/ole">
            <p:oleObj spid="_x0000_s1029123" name="Image" r:id="rId14" imgW="1866667" imgH="2260317" progId="Photoshop.Image.6">
              <p:embed/>
            </p:oleObj>
          </a:graphicData>
        </a:graphic>
      </p:graphicFrame>
      <p:cxnSp>
        <p:nvCxnSpPr>
          <p:cNvPr id="710680" name="AutoShape 24"/>
          <p:cNvCxnSpPr>
            <a:cxnSpLocks noChangeShapeType="1"/>
            <a:stCxn id="710681" idx="3"/>
            <a:endCxn id="0" idx="0"/>
          </p:cNvCxnSpPr>
          <p:nvPr/>
        </p:nvCxnSpPr>
        <p:spPr bwMode="auto">
          <a:xfrm flipH="1">
            <a:off x="5753100" y="5424488"/>
            <a:ext cx="361950" cy="70643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10681" name="Oval 25"/>
          <p:cNvSpPr>
            <a:spLocks noChangeArrowheads="1"/>
          </p:cNvSpPr>
          <p:nvPr/>
        </p:nvSpPr>
        <p:spPr bwMode="auto">
          <a:xfrm>
            <a:off x="6094413" y="5300663"/>
            <a:ext cx="144462" cy="1444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10682" name="AutoShape 26"/>
          <p:cNvCxnSpPr>
            <a:cxnSpLocks noChangeShapeType="1"/>
            <a:stCxn id="710681" idx="5"/>
            <a:endCxn id="0" idx="0"/>
          </p:cNvCxnSpPr>
          <p:nvPr/>
        </p:nvCxnSpPr>
        <p:spPr bwMode="auto">
          <a:xfrm>
            <a:off x="6218238" y="5424488"/>
            <a:ext cx="403225" cy="8985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683" name="AutoShape 27"/>
          <p:cNvCxnSpPr>
            <a:cxnSpLocks noChangeShapeType="1"/>
            <a:stCxn id="710681" idx="6"/>
            <a:endCxn id="0" idx="1"/>
          </p:cNvCxnSpPr>
          <p:nvPr/>
        </p:nvCxnSpPr>
        <p:spPr bwMode="auto">
          <a:xfrm>
            <a:off x="6238875" y="5373688"/>
            <a:ext cx="1303338" cy="6540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684" name="AutoShape 28"/>
          <p:cNvCxnSpPr>
            <a:cxnSpLocks noChangeShapeType="1"/>
            <a:stCxn id="710681" idx="6"/>
            <a:endCxn id="0" idx="1"/>
          </p:cNvCxnSpPr>
          <p:nvPr/>
        </p:nvCxnSpPr>
        <p:spPr bwMode="auto">
          <a:xfrm flipV="1">
            <a:off x="6238875" y="5340350"/>
            <a:ext cx="1633538" cy="333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685" name="AutoShape 29"/>
          <p:cNvCxnSpPr>
            <a:cxnSpLocks noChangeShapeType="1"/>
            <a:stCxn id="710681" idx="7"/>
            <a:endCxn id="0" idx="1"/>
          </p:cNvCxnSpPr>
          <p:nvPr/>
        </p:nvCxnSpPr>
        <p:spPr bwMode="auto">
          <a:xfrm flipV="1">
            <a:off x="6218238" y="4641850"/>
            <a:ext cx="679450" cy="6794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10686" name="Oval 30"/>
          <p:cNvSpPr>
            <a:spLocks noChangeArrowheads="1"/>
          </p:cNvSpPr>
          <p:nvPr/>
        </p:nvSpPr>
        <p:spPr bwMode="auto">
          <a:xfrm>
            <a:off x="5940425" y="5076825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10687" name="Picture 3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96163" y="2705100"/>
            <a:ext cx="990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688" name="Picture 3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219950" y="1698625"/>
            <a:ext cx="563563" cy="41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689" name="Picture 3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296150" y="2295525"/>
            <a:ext cx="1008063" cy="219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710690" name="AutoShape 34"/>
          <p:cNvCxnSpPr>
            <a:cxnSpLocks noChangeShapeType="1"/>
            <a:stCxn id="710659" idx="7"/>
            <a:endCxn id="0" idx="1"/>
          </p:cNvCxnSpPr>
          <p:nvPr/>
        </p:nvCxnSpPr>
        <p:spPr bwMode="auto">
          <a:xfrm flipV="1">
            <a:off x="6218238" y="1908175"/>
            <a:ext cx="1001712" cy="11096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691" name="AutoShape 35"/>
          <p:cNvCxnSpPr>
            <a:cxnSpLocks noChangeShapeType="1"/>
            <a:stCxn id="710659" idx="6"/>
            <a:endCxn id="0" idx="1"/>
          </p:cNvCxnSpPr>
          <p:nvPr/>
        </p:nvCxnSpPr>
        <p:spPr bwMode="auto">
          <a:xfrm flipV="1">
            <a:off x="6238875" y="2405063"/>
            <a:ext cx="1057275" cy="6651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692" name="AutoShape 36"/>
          <p:cNvCxnSpPr>
            <a:cxnSpLocks noChangeShapeType="1"/>
            <a:stCxn id="710659" idx="5"/>
            <a:endCxn id="0" idx="1"/>
          </p:cNvCxnSpPr>
          <p:nvPr/>
        </p:nvCxnSpPr>
        <p:spPr bwMode="auto">
          <a:xfrm flipV="1">
            <a:off x="6218238" y="2857500"/>
            <a:ext cx="1177925" cy="2635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pic>
        <p:nvPicPr>
          <p:cNvPr id="710693" name="Picture 37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1538" y="3159125"/>
            <a:ext cx="6477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10694" name="Object 38"/>
          <p:cNvGraphicFramePr>
            <a:graphicFrameLocks noChangeAspect="1"/>
          </p:cNvGraphicFramePr>
          <p:nvPr/>
        </p:nvGraphicFramePr>
        <p:xfrm>
          <a:off x="2430463" y="1404938"/>
          <a:ext cx="720725" cy="271462"/>
        </p:xfrm>
        <a:graphic>
          <a:graphicData uri="http://schemas.openxmlformats.org/presentationml/2006/ole">
            <p:oleObj spid="_x0000_s1029124" name="Image" r:id="rId19" imgW="1345557" imgH="507578" progId="Photoshop.Image.6">
              <p:embed/>
            </p:oleObj>
          </a:graphicData>
        </a:graphic>
      </p:graphicFrame>
      <p:pic>
        <p:nvPicPr>
          <p:cNvPr id="710695" name="Picture 39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52825" y="1427163"/>
            <a:ext cx="720725" cy="269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10696" name="Object 40"/>
          <p:cNvGraphicFramePr>
            <a:graphicFrameLocks noChangeAspect="1"/>
          </p:cNvGraphicFramePr>
          <p:nvPr/>
        </p:nvGraphicFramePr>
        <p:xfrm>
          <a:off x="1887538" y="3644900"/>
          <a:ext cx="431800" cy="414338"/>
        </p:xfrm>
        <a:graphic>
          <a:graphicData uri="http://schemas.openxmlformats.org/presentationml/2006/ole">
            <p:oleObj spid="_x0000_s1029125" name="Image" r:id="rId21" imgW="1219048" imgH="1168254" progId="Photoshop.Image.6">
              <p:embed/>
            </p:oleObj>
          </a:graphicData>
        </a:graphic>
      </p:graphicFrame>
      <p:pic>
        <p:nvPicPr>
          <p:cNvPr id="710697" name="Picture 41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4600" y="1587500"/>
            <a:ext cx="72072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698" name="Picture 42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911600" y="2060575"/>
            <a:ext cx="649288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699" name="Picture 43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655888" y="3717925"/>
            <a:ext cx="4318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700" name="Picture 44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013" y="2373313"/>
            <a:ext cx="720725" cy="34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710701" name="AutoShape 45"/>
          <p:cNvCxnSpPr>
            <a:cxnSpLocks noChangeShapeType="1"/>
            <a:stCxn id="710710" idx="3"/>
            <a:endCxn id="0" idx="0"/>
          </p:cNvCxnSpPr>
          <p:nvPr/>
        </p:nvCxnSpPr>
        <p:spPr bwMode="auto">
          <a:xfrm flipH="1">
            <a:off x="2871788" y="3128963"/>
            <a:ext cx="325437" cy="5889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702" name="AutoShape 46"/>
          <p:cNvCxnSpPr>
            <a:cxnSpLocks noChangeShapeType="1"/>
            <a:stCxn id="710710" idx="2"/>
            <a:endCxn id="0" idx="3"/>
          </p:cNvCxnSpPr>
          <p:nvPr/>
        </p:nvCxnSpPr>
        <p:spPr bwMode="auto">
          <a:xfrm flipH="1">
            <a:off x="2319338" y="3078163"/>
            <a:ext cx="857250" cy="774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703" name="AutoShape 47"/>
          <p:cNvCxnSpPr>
            <a:cxnSpLocks noChangeShapeType="1"/>
            <a:stCxn id="710710" idx="2"/>
            <a:endCxn id="0" idx="3"/>
          </p:cNvCxnSpPr>
          <p:nvPr/>
        </p:nvCxnSpPr>
        <p:spPr bwMode="auto">
          <a:xfrm flipH="1">
            <a:off x="1519238" y="3078163"/>
            <a:ext cx="1657350" cy="2730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704" name="AutoShape 48"/>
          <p:cNvCxnSpPr>
            <a:cxnSpLocks noChangeShapeType="1"/>
            <a:stCxn id="710710" idx="2"/>
            <a:endCxn id="0" idx="3"/>
          </p:cNvCxnSpPr>
          <p:nvPr/>
        </p:nvCxnSpPr>
        <p:spPr bwMode="auto">
          <a:xfrm flipH="1" flipV="1">
            <a:off x="1582738" y="2546350"/>
            <a:ext cx="1593850" cy="5318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705" name="AutoShape 49"/>
          <p:cNvCxnSpPr>
            <a:cxnSpLocks noChangeShapeType="1"/>
            <a:stCxn id="710710" idx="1"/>
            <a:endCxn id="0" idx="2"/>
          </p:cNvCxnSpPr>
          <p:nvPr/>
        </p:nvCxnSpPr>
        <p:spPr bwMode="auto">
          <a:xfrm flipH="1" flipV="1">
            <a:off x="1604963" y="1925638"/>
            <a:ext cx="1592262" cy="110013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706" name="AutoShape 50"/>
          <p:cNvCxnSpPr>
            <a:cxnSpLocks noChangeShapeType="1"/>
            <a:stCxn id="710710" idx="0"/>
            <a:endCxn id="0" idx="2"/>
          </p:cNvCxnSpPr>
          <p:nvPr/>
        </p:nvCxnSpPr>
        <p:spPr bwMode="auto">
          <a:xfrm flipH="1" flipV="1">
            <a:off x="2790825" y="1676400"/>
            <a:ext cx="458788" cy="13287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707" name="AutoShape 51"/>
          <p:cNvCxnSpPr>
            <a:cxnSpLocks noChangeShapeType="1"/>
            <a:stCxn id="710710" idx="0"/>
            <a:endCxn id="0" idx="2"/>
          </p:cNvCxnSpPr>
          <p:nvPr/>
        </p:nvCxnSpPr>
        <p:spPr bwMode="auto">
          <a:xfrm flipV="1">
            <a:off x="3249613" y="1697038"/>
            <a:ext cx="663575" cy="13081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0708" name="AutoShape 52"/>
          <p:cNvCxnSpPr>
            <a:cxnSpLocks noChangeShapeType="1"/>
            <a:stCxn id="710710" idx="7"/>
            <a:endCxn id="0" idx="1"/>
          </p:cNvCxnSpPr>
          <p:nvPr/>
        </p:nvCxnSpPr>
        <p:spPr bwMode="auto">
          <a:xfrm flipV="1">
            <a:off x="3300413" y="2290763"/>
            <a:ext cx="611187" cy="7350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10709" name="Rectangle 53"/>
          <p:cNvSpPr>
            <a:spLocks noChangeArrowheads="1"/>
          </p:cNvSpPr>
          <p:nvPr/>
        </p:nvSpPr>
        <p:spPr bwMode="auto">
          <a:xfrm>
            <a:off x="0" y="0"/>
            <a:ext cx="838835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10710" name="Oval 54"/>
          <p:cNvSpPr>
            <a:spLocks noChangeArrowheads="1"/>
          </p:cNvSpPr>
          <p:nvPr/>
        </p:nvSpPr>
        <p:spPr bwMode="auto">
          <a:xfrm>
            <a:off x="3176588" y="3005138"/>
            <a:ext cx="144462" cy="1444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10711" name="AutoShape 55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624263" y="3068638"/>
            <a:ext cx="21717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710712" name="AutoShape 56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3622675" y="5373688"/>
            <a:ext cx="2173288" cy="79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710713" name="AutoShape 57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3246438" y="3500438"/>
            <a:ext cx="1587" cy="14493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710714" name="AutoShape 58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6173788" y="3500438"/>
            <a:ext cx="0" cy="14414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710715" name="Line 59"/>
          <p:cNvSpPr>
            <a:spLocks noChangeShapeType="1"/>
          </p:cNvSpPr>
          <p:nvPr/>
        </p:nvSpPr>
        <p:spPr bwMode="auto">
          <a:xfrm>
            <a:off x="3641725" y="3405188"/>
            <a:ext cx="2132013" cy="1644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10716" name="Line 60"/>
          <p:cNvSpPr>
            <a:spLocks noChangeShapeType="1"/>
          </p:cNvSpPr>
          <p:nvPr/>
        </p:nvSpPr>
        <p:spPr bwMode="auto">
          <a:xfrm flipV="1">
            <a:off x="3598863" y="3378200"/>
            <a:ext cx="2189162" cy="1722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10717" name="Oval 61"/>
          <p:cNvSpPr>
            <a:spLocks noChangeArrowheads="1"/>
          </p:cNvSpPr>
          <p:nvPr/>
        </p:nvSpPr>
        <p:spPr bwMode="auto">
          <a:xfrm>
            <a:off x="3013075" y="2781300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10718" name="Oval 62"/>
          <p:cNvSpPr>
            <a:spLocks noChangeArrowheads="1"/>
          </p:cNvSpPr>
          <p:nvPr/>
        </p:nvSpPr>
        <p:spPr bwMode="auto">
          <a:xfrm>
            <a:off x="5940425" y="2781300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10719" name="Picture 63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0200" y="2636838"/>
            <a:ext cx="754063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720" name="Picture 64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5963" y="2636838"/>
            <a:ext cx="75406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721" name="Picture 6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8613" y="4949825"/>
            <a:ext cx="75406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0722" name="Picture 66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5963" y="4941888"/>
            <a:ext cx="75406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0723" name="Rectangle 67"/>
          <p:cNvSpPr>
            <a:spLocks noChangeArrowheads="1"/>
          </p:cNvSpPr>
          <p:nvPr/>
        </p:nvSpPr>
        <p:spPr bwMode="auto">
          <a:xfrm>
            <a:off x="2838450" y="2847975"/>
            <a:ext cx="792163" cy="444500"/>
          </a:xfrm>
          <a:prstGeom prst="rect">
            <a:avLst/>
          </a:prstGeom>
          <a:solidFill>
            <a:srgbClr val="FFCC00">
              <a:alpha val="85001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fr-BE" sz="1200" b="0">
                <a:latin typeface="Arial" charset="0"/>
              </a:rPr>
              <a:t>specimen</a:t>
            </a:r>
          </a:p>
          <a:p>
            <a:r>
              <a:rPr lang="fr-BE" sz="1200" b="0">
                <a:latin typeface="Arial" charset="0"/>
              </a:rPr>
              <a:t>knuckle</a:t>
            </a:r>
            <a:endParaRPr lang="nl-NL" sz="1200" b="0">
              <a:latin typeface="Arial" charset="0"/>
            </a:endParaRPr>
          </a:p>
        </p:txBody>
      </p:sp>
      <p:sp>
        <p:nvSpPr>
          <p:cNvPr id="710724" name="Rectangle 68"/>
          <p:cNvSpPr>
            <a:spLocks noChangeArrowheads="1"/>
          </p:cNvSpPr>
          <p:nvPr/>
        </p:nvSpPr>
        <p:spPr bwMode="auto">
          <a:xfrm>
            <a:off x="5772150" y="2847975"/>
            <a:ext cx="792163" cy="444500"/>
          </a:xfrm>
          <a:prstGeom prst="rect">
            <a:avLst/>
          </a:prstGeom>
          <a:solidFill>
            <a:srgbClr val="FFCC00">
              <a:alpha val="85001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fr-BE" sz="1200" b="0">
                <a:latin typeface="Arial" charset="0"/>
              </a:rPr>
              <a:t>sequence</a:t>
            </a:r>
          </a:p>
          <a:p>
            <a:r>
              <a:rPr lang="fr-BE" sz="1200" b="0">
                <a:latin typeface="Arial" charset="0"/>
              </a:rPr>
              <a:t>knuckle</a:t>
            </a:r>
            <a:endParaRPr lang="nl-NL" sz="1200" b="0">
              <a:latin typeface="Arial" charset="0"/>
            </a:endParaRPr>
          </a:p>
        </p:txBody>
      </p:sp>
      <p:sp>
        <p:nvSpPr>
          <p:cNvPr id="710725" name="Rectangle 69"/>
          <p:cNvSpPr>
            <a:spLocks noChangeArrowheads="1"/>
          </p:cNvSpPr>
          <p:nvPr/>
        </p:nvSpPr>
        <p:spPr bwMode="auto">
          <a:xfrm>
            <a:off x="2838450" y="5160963"/>
            <a:ext cx="792163" cy="444500"/>
          </a:xfrm>
          <a:prstGeom prst="rect">
            <a:avLst/>
          </a:prstGeom>
          <a:solidFill>
            <a:srgbClr val="FFCC00">
              <a:alpha val="85001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fr-BE" sz="1200" b="0">
                <a:latin typeface="Arial" charset="0"/>
              </a:rPr>
              <a:t>literature</a:t>
            </a:r>
          </a:p>
          <a:p>
            <a:r>
              <a:rPr lang="fr-BE" sz="1200" b="0">
                <a:latin typeface="Arial" charset="0"/>
              </a:rPr>
              <a:t>knuckle</a:t>
            </a:r>
            <a:endParaRPr lang="nl-NL" sz="1200" b="0">
              <a:latin typeface="Arial" charset="0"/>
            </a:endParaRPr>
          </a:p>
        </p:txBody>
      </p:sp>
      <p:sp>
        <p:nvSpPr>
          <p:cNvPr id="710726" name="Rectangle 70"/>
          <p:cNvSpPr>
            <a:spLocks noChangeArrowheads="1"/>
          </p:cNvSpPr>
          <p:nvPr/>
        </p:nvSpPr>
        <p:spPr bwMode="auto">
          <a:xfrm>
            <a:off x="5772150" y="5160963"/>
            <a:ext cx="792163" cy="444500"/>
          </a:xfrm>
          <a:prstGeom prst="rect">
            <a:avLst/>
          </a:prstGeom>
          <a:solidFill>
            <a:srgbClr val="FFCC00">
              <a:alpha val="85001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fr-BE" sz="1200" b="0">
                <a:latin typeface="Arial" charset="0"/>
              </a:rPr>
              <a:t>taxonomy</a:t>
            </a:r>
          </a:p>
          <a:p>
            <a:r>
              <a:rPr lang="fr-BE" sz="1200" b="0">
                <a:latin typeface="Arial" charset="0"/>
              </a:rPr>
              <a:t>knuckle</a:t>
            </a:r>
            <a:endParaRPr lang="nl-NL" sz="1200" b="0">
              <a:latin typeface="Arial" charset="0"/>
            </a:endParaRPr>
          </a:p>
        </p:txBody>
      </p:sp>
      <p:pic>
        <p:nvPicPr>
          <p:cNvPr id="710727" name="Picture 71" descr="logozw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5592763"/>
            <a:ext cx="985837" cy="715962"/>
          </a:xfrm>
          <a:prstGeom prst="rect">
            <a:avLst/>
          </a:prstGeom>
          <a:noFill/>
        </p:spPr>
      </p:pic>
      <p:sp>
        <p:nvSpPr>
          <p:cNvPr id="710728" name="Rectangle 72"/>
          <p:cNvSpPr>
            <a:spLocks noChangeArrowheads="1"/>
          </p:cNvSpPr>
          <p:nvPr/>
        </p:nvSpPr>
        <p:spPr bwMode="auto">
          <a:xfrm>
            <a:off x="611188" y="188913"/>
            <a:ext cx="8532812" cy="863600"/>
          </a:xfrm>
          <a:prstGeom prst="rect">
            <a:avLst/>
          </a:prstGeom>
          <a:gradFill rotWithShape="1">
            <a:gsLst>
              <a:gs pos="0">
                <a:srgbClr val="9F9F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10729" name="Rectangle 7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Integration strategy</a:t>
            </a:r>
            <a:endParaRPr lang="nl-NL"/>
          </a:p>
        </p:txBody>
      </p:sp>
      <p:graphicFrame>
        <p:nvGraphicFramePr>
          <p:cNvPr id="710730" name="Object 74"/>
          <p:cNvGraphicFramePr>
            <a:graphicFrameLocks noChangeAspect="1"/>
          </p:cNvGraphicFramePr>
          <p:nvPr/>
        </p:nvGraphicFramePr>
        <p:xfrm>
          <a:off x="8356600" y="0"/>
          <a:ext cx="787400" cy="6858000"/>
        </p:xfrm>
        <a:graphic>
          <a:graphicData uri="http://schemas.openxmlformats.org/presentationml/2006/ole">
            <p:oleObj spid="_x0000_s1029126" name="Image" r:id="rId28" imgW="787024" imgH="5079365" progId="Photoshop.Image.6">
              <p:embed/>
            </p:oleObj>
          </a:graphicData>
        </a:graphic>
      </p:graphicFrame>
      <p:sp>
        <p:nvSpPr>
          <p:cNvPr id="710731" name="Rectangle 75"/>
          <p:cNvSpPr>
            <a:spLocks noChangeArrowheads="1"/>
          </p:cNvSpPr>
          <p:nvPr/>
        </p:nvSpPr>
        <p:spPr bwMode="auto">
          <a:xfrm>
            <a:off x="8353425" y="0"/>
            <a:ext cx="784225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38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07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07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07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10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107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107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107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107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107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107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107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107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0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0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0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0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0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0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0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0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0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0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0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0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715" grpId="0" animBg="1"/>
      <p:bldP spid="710716" grpId="0" animBg="1"/>
      <p:bldP spid="710723" grpId="0" animBg="1"/>
      <p:bldP spid="710724" grpId="0" animBg="1"/>
      <p:bldP spid="710725" grpId="0" animBg="1"/>
      <p:bldP spid="7107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5450" y="1479550"/>
            <a:ext cx="6016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1683" name="Oval 3"/>
          <p:cNvSpPr>
            <a:spLocks noChangeArrowheads="1"/>
          </p:cNvSpPr>
          <p:nvPr/>
        </p:nvSpPr>
        <p:spPr bwMode="auto">
          <a:xfrm>
            <a:off x="6094413" y="2997200"/>
            <a:ext cx="144462" cy="1444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11684" name="AutoShape 4"/>
          <p:cNvCxnSpPr>
            <a:cxnSpLocks noChangeShapeType="1"/>
            <a:stCxn id="0" idx="2"/>
            <a:endCxn id="711683" idx="0"/>
          </p:cNvCxnSpPr>
          <p:nvPr/>
        </p:nvCxnSpPr>
        <p:spPr bwMode="auto">
          <a:xfrm>
            <a:off x="5807075" y="1724025"/>
            <a:ext cx="360363" cy="12731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pic>
        <p:nvPicPr>
          <p:cNvPr id="711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484313"/>
            <a:ext cx="457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68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1725" y="3254375"/>
            <a:ext cx="696913" cy="644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711687" name="AutoShape 7"/>
          <p:cNvCxnSpPr>
            <a:cxnSpLocks noChangeShapeType="1"/>
            <a:stCxn id="0" idx="1"/>
            <a:endCxn id="711683" idx="6"/>
          </p:cNvCxnSpPr>
          <p:nvPr/>
        </p:nvCxnSpPr>
        <p:spPr bwMode="auto">
          <a:xfrm flipH="1" flipV="1">
            <a:off x="6238875" y="3070225"/>
            <a:ext cx="1212850" cy="5064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688" name="AutoShape 8"/>
          <p:cNvCxnSpPr>
            <a:cxnSpLocks noChangeShapeType="1"/>
            <a:stCxn id="0" idx="2"/>
            <a:endCxn id="711683" idx="0"/>
          </p:cNvCxnSpPr>
          <p:nvPr/>
        </p:nvCxnSpPr>
        <p:spPr bwMode="auto">
          <a:xfrm flipH="1">
            <a:off x="6167438" y="1789113"/>
            <a:ext cx="649287" cy="12080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pic>
        <p:nvPicPr>
          <p:cNvPr id="711689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3200" y="5002213"/>
            <a:ext cx="708025" cy="434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690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3663" y="5548313"/>
            <a:ext cx="746125" cy="258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691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01875" y="6561138"/>
            <a:ext cx="587375" cy="11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692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19438" y="6308725"/>
            <a:ext cx="6016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3176588" y="5300663"/>
            <a:ext cx="144462" cy="1444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11694" name="AutoShape 14"/>
          <p:cNvCxnSpPr>
            <a:cxnSpLocks noChangeShapeType="1"/>
            <a:stCxn id="711693" idx="1"/>
            <a:endCxn id="0" idx="3"/>
          </p:cNvCxnSpPr>
          <p:nvPr/>
        </p:nvCxnSpPr>
        <p:spPr bwMode="auto">
          <a:xfrm flipH="1" flipV="1">
            <a:off x="2181225" y="5219700"/>
            <a:ext cx="1016000" cy="101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695" name="AutoShape 15"/>
          <p:cNvCxnSpPr>
            <a:cxnSpLocks noChangeShapeType="1"/>
            <a:stCxn id="711693" idx="2"/>
            <a:endCxn id="0" idx="3"/>
          </p:cNvCxnSpPr>
          <p:nvPr/>
        </p:nvCxnSpPr>
        <p:spPr bwMode="auto">
          <a:xfrm flipH="1">
            <a:off x="2109788" y="5373688"/>
            <a:ext cx="10668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696" name="AutoShape 16"/>
          <p:cNvCxnSpPr>
            <a:cxnSpLocks noChangeShapeType="1"/>
            <a:stCxn id="711693" idx="3"/>
            <a:endCxn id="0" idx="0"/>
          </p:cNvCxnSpPr>
          <p:nvPr/>
        </p:nvCxnSpPr>
        <p:spPr bwMode="auto">
          <a:xfrm flipH="1">
            <a:off x="2595563" y="5424488"/>
            <a:ext cx="601662" cy="11366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697" name="AutoShape 17"/>
          <p:cNvCxnSpPr>
            <a:cxnSpLocks noChangeShapeType="1"/>
            <a:stCxn id="711693" idx="4"/>
            <a:endCxn id="0" idx="0"/>
          </p:cNvCxnSpPr>
          <p:nvPr/>
        </p:nvCxnSpPr>
        <p:spPr bwMode="auto">
          <a:xfrm>
            <a:off x="3249613" y="5445125"/>
            <a:ext cx="171450" cy="863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11698" name="Oval 18"/>
          <p:cNvSpPr>
            <a:spLocks noChangeArrowheads="1"/>
          </p:cNvSpPr>
          <p:nvPr/>
        </p:nvSpPr>
        <p:spPr bwMode="auto">
          <a:xfrm>
            <a:off x="3003550" y="5084763"/>
            <a:ext cx="479425" cy="5762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11699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97688" y="4519613"/>
            <a:ext cx="114300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700" name="Picture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72125" y="6130925"/>
            <a:ext cx="360363" cy="360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701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2213" y="5727700"/>
            <a:ext cx="428625" cy="60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11702" name="Object 22"/>
          <p:cNvGraphicFramePr>
            <a:graphicFrameLocks noChangeAspect="1"/>
          </p:cNvGraphicFramePr>
          <p:nvPr/>
        </p:nvGraphicFramePr>
        <p:xfrm>
          <a:off x="6297613" y="6323013"/>
          <a:ext cx="647700" cy="419100"/>
        </p:xfrm>
        <a:graphic>
          <a:graphicData uri="http://schemas.openxmlformats.org/presentationml/2006/ole">
            <p:oleObj spid="_x0000_s1030146" name="Image" r:id="rId13" imgW="6653968" imgH="4304762" progId="Photoshop.Image.6">
              <p:embed/>
            </p:oleObj>
          </a:graphicData>
        </a:graphic>
      </p:graphicFrame>
      <p:graphicFrame>
        <p:nvGraphicFramePr>
          <p:cNvPr id="711703" name="Object 23"/>
          <p:cNvGraphicFramePr>
            <a:graphicFrameLocks noChangeAspect="1"/>
          </p:cNvGraphicFramePr>
          <p:nvPr/>
        </p:nvGraphicFramePr>
        <p:xfrm>
          <a:off x="7872413" y="5027613"/>
          <a:ext cx="515937" cy="625475"/>
        </p:xfrm>
        <a:graphic>
          <a:graphicData uri="http://schemas.openxmlformats.org/presentationml/2006/ole">
            <p:oleObj spid="_x0000_s1030147" name="Image" r:id="rId14" imgW="1866667" imgH="2260317" progId="Photoshop.Image.6">
              <p:embed/>
            </p:oleObj>
          </a:graphicData>
        </a:graphic>
      </p:graphicFrame>
      <p:cxnSp>
        <p:nvCxnSpPr>
          <p:cNvPr id="711704" name="AutoShape 24"/>
          <p:cNvCxnSpPr>
            <a:cxnSpLocks noChangeShapeType="1"/>
            <a:stCxn id="711705" idx="3"/>
            <a:endCxn id="0" idx="0"/>
          </p:cNvCxnSpPr>
          <p:nvPr/>
        </p:nvCxnSpPr>
        <p:spPr bwMode="auto">
          <a:xfrm flipH="1">
            <a:off x="5753100" y="5424488"/>
            <a:ext cx="361950" cy="70643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11705" name="Oval 25"/>
          <p:cNvSpPr>
            <a:spLocks noChangeArrowheads="1"/>
          </p:cNvSpPr>
          <p:nvPr/>
        </p:nvSpPr>
        <p:spPr bwMode="auto">
          <a:xfrm>
            <a:off x="6094413" y="5300663"/>
            <a:ext cx="144462" cy="1444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11706" name="AutoShape 26"/>
          <p:cNvCxnSpPr>
            <a:cxnSpLocks noChangeShapeType="1"/>
            <a:stCxn id="711705" idx="5"/>
            <a:endCxn id="0" idx="0"/>
          </p:cNvCxnSpPr>
          <p:nvPr/>
        </p:nvCxnSpPr>
        <p:spPr bwMode="auto">
          <a:xfrm>
            <a:off x="6218238" y="5424488"/>
            <a:ext cx="403225" cy="8985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07" name="AutoShape 27"/>
          <p:cNvCxnSpPr>
            <a:cxnSpLocks noChangeShapeType="1"/>
            <a:stCxn id="711705" idx="6"/>
            <a:endCxn id="0" idx="1"/>
          </p:cNvCxnSpPr>
          <p:nvPr/>
        </p:nvCxnSpPr>
        <p:spPr bwMode="auto">
          <a:xfrm>
            <a:off x="6238875" y="5373688"/>
            <a:ext cx="1303338" cy="6540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08" name="AutoShape 28"/>
          <p:cNvCxnSpPr>
            <a:cxnSpLocks noChangeShapeType="1"/>
            <a:stCxn id="711705" idx="6"/>
            <a:endCxn id="0" idx="1"/>
          </p:cNvCxnSpPr>
          <p:nvPr/>
        </p:nvCxnSpPr>
        <p:spPr bwMode="auto">
          <a:xfrm flipV="1">
            <a:off x="6238875" y="5340350"/>
            <a:ext cx="1633538" cy="333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09" name="AutoShape 29"/>
          <p:cNvCxnSpPr>
            <a:cxnSpLocks noChangeShapeType="1"/>
            <a:stCxn id="711705" idx="7"/>
            <a:endCxn id="0" idx="1"/>
          </p:cNvCxnSpPr>
          <p:nvPr/>
        </p:nvCxnSpPr>
        <p:spPr bwMode="auto">
          <a:xfrm flipV="1">
            <a:off x="6218238" y="4641850"/>
            <a:ext cx="679450" cy="6794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11710" name="Oval 30"/>
          <p:cNvSpPr>
            <a:spLocks noChangeArrowheads="1"/>
          </p:cNvSpPr>
          <p:nvPr/>
        </p:nvSpPr>
        <p:spPr bwMode="auto">
          <a:xfrm>
            <a:off x="5940425" y="5076825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11711" name="Picture 3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96163" y="2705100"/>
            <a:ext cx="990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712" name="Picture 3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219950" y="1698625"/>
            <a:ext cx="563563" cy="41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713" name="Picture 3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296150" y="2295525"/>
            <a:ext cx="1008063" cy="219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711714" name="AutoShape 34"/>
          <p:cNvCxnSpPr>
            <a:cxnSpLocks noChangeShapeType="1"/>
            <a:stCxn id="711683" idx="7"/>
            <a:endCxn id="0" idx="1"/>
          </p:cNvCxnSpPr>
          <p:nvPr/>
        </p:nvCxnSpPr>
        <p:spPr bwMode="auto">
          <a:xfrm flipV="1">
            <a:off x="6218238" y="1908175"/>
            <a:ext cx="1001712" cy="11096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15" name="AutoShape 35"/>
          <p:cNvCxnSpPr>
            <a:cxnSpLocks noChangeShapeType="1"/>
            <a:stCxn id="711683" idx="6"/>
            <a:endCxn id="0" idx="1"/>
          </p:cNvCxnSpPr>
          <p:nvPr/>
        </p:nvCxnSpPr>
        <p:spPr bwMode="auto">
          <a:xfrm flipV="1">
            <a:off x="6238875" y="2405063"/>
            <a:ext cx="1057275" cy="6651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16" name="AutoShape 36"/>
          <p:cNvCxnSpPr>
            <a:cxnSpLocks noChangeShapeType="1"/>
            <a:stCxn id="711683" idx="5"/>
            <a:endCxn id="0" idx="1"/>
          </p:cNvCxnSpPr>
          <p:nvPr/>
        </p:nvCxnSpPr>
        <p:spPr bwMode="auto">
          <a:xfrm flipV="1">
            <a:off x="6218238" y="2857500"/>
            <a:ext cx="1177925" cy="2635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pic>
        <p:nvPicPr>
          <p:cNvPr id="711717" name="Picture 37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1538" y="3159125"/>
            <a:ext cx="6477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11718" name="Object 38"/>
          <p:cNvGraphicFramePr>
            <a:graphicFrameLocks noChangeAspect="1"/>
          </p:cNvGraphicFramePr>
          <p:nvPr/>
        </p:nvGraphicFramePr>
        <p:xfrm>
          <a:off x="2430463" y="1404938"/>
          <a:ext cx="720725" cy="271462"/>
        </p:xfrm>
        <a:graphic>
          <a:graphicData uri="http://schemas.openxmlformats.org/presentationml/2006/ole">
            <p:oleObj spid="_x0000_s1030148" name="Image" r:id="rId19" imgW="1345557" imgH="507578" progId="Photoshop.Image.6">
              <p:embed/>
            </p:oleObj>
          </a:graphicData>
        </a:graphic>
      </p:graphicFrame>
      <p:pic>
        <p:nvPicPr>
          <p:cNvPr id="711719" name="Picture 39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52825" y="1427163"/>
            <a:ext cx="720725" cy="269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11720" name="Object 40"/>
          <p:cNvGraphicFramePr>
            <a:graphicFrameLocks noChangeAspect="1"/>
          </p:cNvGraphicFramePr>
          <p:nvPr/>
        </p:nvGraphicFramePr>
        <p:xfrm>
          <a:off x="1887538" y="3644900"/>
          <a:ext cx="431800" cy="414338"/>
        </p:xfrm>
        <a:graphic>
          <a:graphicData uri="http://schemas.openxmlformats.org/presentationml/2006/ole">
            <p:oleObj spid="_x0000_s1030149" name="Image" r:id="rId21" imgW="1219048" imgH="1168254" progId="Photoshop.Image.6">
              <p:embed/>
            </p:oleObj>
          </a:graphicData>
        </a:graphic>
      </p:graphicFrame>
      <p:pic>
        <p:nvPicPr>
          <p:cNvPr id="711721" name="Picture 41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4600" y="1587500"/>
            <a:ext cx="72072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722" name="Picture 42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911600" y="2060575"/>
            <a:ext cx="649288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723" name="Picture 43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655888" y="3717925"/>
            <a:ext cx="4318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724" name="Picture 44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013" y="2373313"/>
            <a:ext cx="720725" cy="34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711725" name="AutoShape 45"/>
          <p:cNvCxnSpPr>
            <a:cxnSpLocks noChangeShapeType="1"/>
            <a:stCxn id="711734" idx="3"/>
            <a:endCxn id="0" idx="0"/>
          </p:cNvCxnSpPr>
          <p:nvPr/>
        </p:nvCxnSpPr>
        <p:spPr bwMode="auto">
          <a:xfrm flipH="1">
            <a:off x="2871788" y="3128963"/>
            <a:ext cx="325437" cy="58896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26" name="AutoShape 46"/>
          <p:cNvCxnSpPr>
            <a:cxnSpLocks noChangeShapeType="1"/>
            <a:stCxn id="711734" idx="2"/>
            <a:endCxn id="0" idx="3"/>
          </p:cNvCxnSpPr>
          <p:nvPr/>
        </p:nvCxnSpPr>
        <p:spPr bwMode="auto">
          <a:xfrm flipH="1">
            <a:off x="2319338" y="3078163"/>
            <a:ext cx="857250" cy="774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27" name="AutoShape 47"/>
          <p:cNvCxnSpPr>
            <a:cxnSpLocks noChangeShapeType="1"/>
            <a:stCxn id="711734" idx="2"/>
            <a:endCxn id="0" idx="3"/>
          </p:cNvCxnSpPr>
          <p:nvPr/>
        </p:nvCxnSpPr>
        <p:spPr bwMode="auto">
          <a:xfrm flipH="1">
            <a:off x="1519238" y="3078163"/>
            <a:ext cx="1657350" cy="2730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28" name="AutoShape 48"/>
          <p:cNvCxnSpPr>
            <a:cxnSpLocks noChangeShapeType="1"/>
            <a:stCxn id="711734" idx="2"/>
            <a:endCxn id="0" idx="3"/>
          </p:cNvCxnSpPr>
          <p:nvPr/>
        </p:nvCxnSpPr>
        <p:spPr bwMode="auto">
          <a:xfrm flipH="1" flipV="1">
            <a:off x="1582738" y="2546350"/>
            <a:ext cx="1593850" cy="5318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29" name="AutoShape 49"/>
          <p:cNvCxnSpPr>
            <a:cxnSpLocks noChangeShapeType="1"/>
            <a:stCxn id="711734" idx="1"/>
            <a:endCxn id="0" idx="2"/>
          </p:cNvCxnSpPr>
          <p:nvPr/>
        </p:nvCxnSpPr>
        <p:spPr bwMode="auto">
          <a:xfrm flipH="1" flipV="1">
            <a:off x="1604963" y="1925638"/>
            <a:ext cx="1592262" cy="110013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30" name="AutoShape 50"/>
          <p:cNvCxnSpPr>
            <a:cxnSpLocks noChangeShapeType="1"/>
            <a:stCxn id="711734" idx="0"/>
            <a:endCxn id="0" idx="2"/>
          </p:cNvCxnSpPr>
          <p:nvPr/>
        </p:nvCxnSpPr>
        <p:spPr bwMode="auto">
          <a:xfrm flipH="1" flipV="1">
            <a:off x="2790825" y="1676400"/>
            <a:ext cx="458788" cy="13287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31" name="AutoShape 51"/>
          <p:cNvCxnSpPr>
            <a:cxnSpLocks noChangeShapeType="1"/>
            <a:stCxn id="711734" idx="0"/>
            <a:endCxn id="0" idx="2"/>
          </p:cNvCxnSpPr>
          <p:nvPr/>
        </p:nvCxnSpPr>
        <p:spPr bwMode="auto">
          <a:xfrm flipV="1">
            <a:off x="3249613" y="1697038"/>
            <a:ext cx="663575" cy="13081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711732" name="AutoShape 52"/>
          <p:cNvCxnSpPr>
            <a:cxnSpLocks noChangeShapeType="1"/>
            <a:stCxn id="711734" idx="7"/>
            <a:endCxn id="0" idx="1"/>
          </p:cNvCxnSpPr>
          <p:nvPr/>
        </p:nvCxnSpPr>
        <p:spPr bwMode="auto">
          <a:xfrm flipV="1">
            <a:off x="3300413" y="2290763"/>
            <a:ext cx="611187" cy="7350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711733" name="Rectangle 53"/>
          <p:cNvSpPr>
            <a:spLocks noChangeArrowheads="1"/>
          </p:cNvSpPr>
          <p:nvPr/>
        </p:nvSpPr>
        <p:spPr bwMode="auto">
          <a:xfrm>
            <a:off x="0" y="0"/>
            <a:ext cx="838835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11734" name="Oval 54"/>
          <p:cNvSpPr>
            <a:spLocks noChangeArrowheads="1"/>
          </p:cNvSpPr>
          <p:nvPr/>
        </p:nvSpPr>
        <p:spPr bwMode="auto">
          <a:xfrm>
            <a:off x="3176588" y="3005138"/>
            <a:ext cx="144462" cy="1444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711735" name="AutoShape 55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624263" y="3068638"/>
            <a:ext cx="21717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711736" name="AutoShape 56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3622675" y="5373688"/>
            <a:ext cx="2173288" cy="79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711737" name="AutoShape 57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3246438" y="3500438"/>
            <a:ext cx="1587" cy="14493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711738" name="AutoShape 58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6173788" y="3500438"/>
            <a:ext cx="0" cy="14414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711739" name="Line 59"/>
          <p:cNvSpPr>
            <a:spLocks noChangeShapeType="1"/>
          </p:cNvSpPr>
          <p:nvPr/>
        </p:nvSpPr>
        <p:spPr bwMode="auto">
          <a:xfrm>
            <a:off x="3641725" y="3405188"/>
            <a:ext cx="2132013" cy="1644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11740" name="Line 60"/>
          <p:cNvSpPr>
            <a:spLocks noChangeShapeType="1"/>
          </p:cNvSpPr>
          <p:nvPr/>
        </p:nvSpPr>
        <p:spPr bwMode="auto">
          <a:xfrm flipV="1">
            <a:off x="3598863" y="3378200"/>
            <a:ext cx="2189162" cy="1722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11741" name="Oval 61"/>
          <p:cNvSpPr>
            <a:spLocks noChangeArrowheads="1"/>
          </p:cNvSpPr>
          <p:nvPr/>
        </p:nvSpPr>
        <p:spPr bwMode="auto">
          <a:xfrm>
            <a:off x="3013075" y="2781300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11742" name="Oval 62"/>
          <p:cNvSpPr>
            <a:spLocks noChangeArrowheads="1"/>
          </p:cNvSpPr>
          <p:nvPr/>
        </p:nvSpPr>
        <p:spPr bwMode="auto">
          <a:xfrm>
            <a:off x="5940425" y="2781300"/>
            <a:ext cx="479425" cy="5762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711743" name="Picture 63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0200" y="2636838"/>
            <a:ext cx="754063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744" name="Picture 64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5963" y="2636838"/>
            <a:ext cx="75406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745" name="Picture 6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8613" y="4949825"/>
            <a:ext cx="75406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1746" name="Picture 66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5963" y="4941888"/>
            <a:ext cx="75406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1747" name="Rectangle 67"/>
          <p:cNvSpPr>
            <a:spLocks noChangeArrowheads="1"/>
          </p:cNvSpPr>
          <p:nvPr/>
        </p:nvSpPr>
        <p:spPr bwMode="auto">
          <a:xfrm>
            <a:off x="2838450" y="2847975"/>
            <a:ext cx="792163" cy="444500"/>
          </a:xfrm>
          <a:prstGeom prst="rect">
            <a:avLst/>
          </a:prstGeom>
          <a:solidFill>
            <a:srgbClr val="FFCC00">
              <a:alpha val="85001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fr-BE" sz="1200" b="0">
                <a:latin typeface="Arial" charset="0"/>
              </a:rPr>
              <a:t>specimen</a:t>
            </a:r>
          </a:p>
          <a:p>
            <a:r>
              <a:rPr lang="fr-BE" sz="1200" b="0">
                <a:latin typeface="Arial" charset="0"/>
              </a:rPr>
              <a:t>knuckle</a:t>
            </a:r>
            <a:endParaRPr lang="nl-NL" sz="1200" b="0">
              <a:latin typeface="Arial" charset="0"/>
            </a:endParaRPr>
          </a:p>
        </p:txBody>
      </p:sp>
      <p:sp>
        <p:nvSpPr>
          <p:cNvPr id="711748" name="Rectangle 68"/>
          <p:cNvSpPr>
            <a:spLocks noChangeArrowheads="1"/>
          </p:cNvSpPr>
          <p:nvPr/>
        </p:nvSpPr>
        <p:spPr bwMode="auto">
          <a:xfrm>
            <a:off x="5772150" y="2847975"/>
            <a:ext cx="792163" cy="444500"/>
          </a:xfrm>
          <a:prstGeom prst="rect">
            <a:avLst/>
          </a:prstGeom>
          <a:solidFill>
            <a:srgbClr val="FFCC00">
              <a:alpha val="85001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fr-BE" sz="1200" b="0">
                <a:latin typeface="Arial" charset="0"/>
              </a:rPr>
              <a:t>sequence</a:t>
            </a:r>
          </a:p>
          <a:p>
            <a:r>
              <a:rPr lang="fr-BE" sz="1200" b="0">
                <a:latin typeface="Arial" charset="0"/>
              </a:rPr>
              <a:t>knuckle</a:t>
            </a:r>
            <a:endParaRPr lang="nl-NL" sz="1200" b="0">
              <a:latin typeface="Arial" charset="0"/>
            </a:endParaRPr>
          </a:p>
        </p:txBody>
      </p:sp>
      <p:sp>
        <p:nvSpPr>
          <p:cNvPr id="711749" name="Rectangle 69"/>
          <p:cNvSpPr>
            <a:spLocks noChangeArrowheads="1"/>
          </p:cNvSpPr>
          <p:nvPr/>
        </p:nvSpPr>
        <p:spPr bwMode="auto">
          <a:xfrm>
            <a:off x="2838450" y="5160963"/>
            <a:ext cx="792163" cy="444500"/>
          </a:xfrm>
          <a:prstGeom prst="rect">
            <a:avLst/>
          </a:prstGeom>
          <a:solidFill>
            <a:srgbClr val="FFCC00">
              <a:alpha val="85001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fr-BE" sz="1200" b="0">
                <a:latin typeface="Arial" charset="0"/>
              </a:rPr>
              <a:t>literature</a:t>
            </a:r>
          </a:p>
          <a:p>
            <a:r>
              <a:rPr lang="fr-BE" sz="1200" b="0">
                <a:latin typeface="Arial" charset="0"/>
              </a:rPr>
              <a:t>knuckle</a:t>
            </a:r>
            <a:endParaRPr lang="nl-NL" sz="1200" b="0">
              <a:latin typeface="Arial" charset="0"/>
            </a:endParaRPr>
          </a:p>
        </p:txBody>
      </p:sp>
      <p:sp>
        <p:nvSpPr>
          <p:cNvPr id="711750" name="Rectangle 70"/>
          <p:cNvSpPr>
            <a:spLocks noChangeArrowheads="1"/>
          </p:cNvSpPr>
          <p:nvPr/>
        </p:nvSpPr>
        <p:spPr bwMode="auto">
          <a:xfrm>
            <a:off x="5772150" y="5160963"/>
            <a:ext cx="792163" cy="444500"/>
          </a:xfrm>
          <a:prstGeom prst="rect">
            <a:avLst/>
          </a:prstGeom>
          <a:solidFill>
            <a:srgbClr val="FFCC00">
              <a:alpha val="85001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fr-BE" sz="1200" b="0">
                <a:latin typeface="Arial" charset="0"/>
              </a:rPr>
              <a:t>taxonomy</a:t>
            </a:r>
          </a:p>
          <a:p>
            <a:r>
              <a:rPr lang="fr-BE" sz="1200" b="0">
                <a:latin typeface="Arial" charset="0"/>
              </a:rPr>
              <a:t>knuckle</a:t>
            </a:r>
            <a:endParaRPr lang="nl-NL" sz="1200" b="0">
              <a:latin typeface="Arial" charset="0"/>
            </a:endParaRPr>
          </a:p>
        </p:txBody>
      </p:sp>
      <p:pic>
        <p:nvPicPr>
          <p:cNvPr id="711751" name="Picture 71" descr="logozw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5592763"/>
            <a:ext cx="985837" cy="715962"/>
          </a:xfrm>
          <a:prstGeom prst="rect">
            <a:avLst/>
          </a:prstGeom>
          <a:noFill/>
        </p:spPr>
      </p:pic>
      <p:sp>
        <p:nvSpPr>
          <p:cNvPr id="711752" name="Rectangle 72"/>
          <p:cNvSpPr>
            <a:spLocks noChangeArrowheads="1"/>
          </p:cNvSpPr>
          <p:nvPr/>
        </p:nvSpPr>
        <p:spPr bwMode="auto">
          <a:xfrm>
            <a:off x="611188" y="188913"/>
            <a:ext cx="8532812" cy="863600"/>
          </a:xfrm>
          <a:prstGeom prst="rect">
            <a:avLst/>
          </a:prstGeom>
          <a:gradFill rotWithShape="1">
            <a:gsLst>
              <a:gs pos="0">
                <a:srgbClr val="9F9F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11753" name="Rectangle 7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Integration strategy</a:t>
            </a:r>
            <a:endParaRPr lang="nl-NL"/>
          </a:p>
        </p:txBody>
      </p:sp>
      <p:graphicFrame>
        <p:nvGraphicFramePr>
          <p:cNvPr id="711754" name="Object 74"/>
          <p:cNvGraphicFramePr>
            <a:graphicFrameLocks noChangeAspect="1"/>
          </p:cNvGraphicFramePr>
          <p:nvPr/>
        </p:nvGraphicFramePr>
        <p:xfrm>
          <a:off x="8356600" y="0"/>
          <a:ext cx="787400" cy="6858000"/>
        </p:xfrm>
        <a:graphic>
          <a:graphicData uri="http://schemas.openxmlformats.org/presentationml/2006/ole">
            <p:oleObj spid="_x0000_s1030150" name="Image" r:id="rId28" imgW="787024" imgH="5079365" progId="Photoshop.Image.6">
              <p:embed/>
            </p:oleObj>
          </a:graphicData>
        </a:graphic>
      </p:graphicFrame>
      <p:sp>
        <p:nvSpPr>
          <p:cNvPr id="711755" name="Rectangle 75"/>
          <p:cNvSpPr>
            <a:spLocks noChangeArrowheads="1"/>
          </p:cNvSpPr>
          <p:nvPr/>
        </p:nvSpPr>
        <p:spPr bwMode="auto">
          <a:xfrm>
            <a:off x="8353425" y="0"/>
            <a:ext cx="784225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38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730" name="Picture 2" descr="logoz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5592763"/>
            <a:ext cx="985837" cy="715962"/>
          </a:xfrm>
          <a:prstGeom prst="rect">
            <a:avLst/>
          </a:prstGeom>
          <a:noFill/>
        </p:spPr>
      </p:pic>
      <p:sp>
        <p:nvSpPr>
          <p:cNvPr id="713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Knuckles-and-nodes </a:t>
            </a:r>
            <a:endParaRPr lang="nl-NL"/>
          </a:p>
        </p:txBody>
      </p:sp>
      <p:graphicFrame>
        <p:nvGraphicFramePr>
          <p:cNvPr id="713732" name="Object 4"/>
          <p:cNvGraphicFramePr>
            <a:graphicFrameLocks noChangeAspect="1"/>
          </p:cNvGraphicFramePr>
          <p:nvPr/>
        </p:nvGraphicFramePr>
        <p:xfrm>
          <a:off x="1476375" y="2636838"/>
          <a:ext cx="7200900" cy="3435350"/>
        </p:xfrm>
        <a:graphic>
          <a:graphicData uri="http://schemas.openxmlformats.org/presentationml/2006/ole">
            <p:oleObj spid="_x0000_s1031170" name="Image" r:id="rId4" imgW="14400000" imgH="6869841" progId="Photoshop.Image.6">
              <p:embed/>
            </p:oleObj>
          </a:graphicData>
        </a:graphic>
      </p:graphicFrame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071802" y="6524625"/>
            <a:ext cx="5575734" cy="2791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nl-NL" sz="1200" b="0" dirty="0" err="1">
                <a:latin typeface="Calibri" pitchFamily="34" charset="0"/>
              </a:rPr>
              <a:t>source</a:t>
            </a:r>
            <a:r>
              <a:rPr lang="nl-NL" sz="1200" b="0" dirty="0">
                <a:latin typeface="Calibri" pitchFamily="34" charset="0"/>
              </a:rPr>
              <a:t>: </a:t>
            </a:r>
            <a:r>
              <a:rPr lang="nl-NL" sz="1200" dirty="0">
                <a:latin typeface="Calibri" pitchFamily="34" charset="0"/>
              </a:rPr>
              <a:t>Stein L.D. (2003)</a:t>
            </a:r>
            <a:r>
              <a:rPr lang="nl-NL" sz="1200" b="0" dirty="0">
                <a:latin typeface="Calibri" pitchFamily="34" charset="0"/>
              </a:rPr>
              <a:t>. </a:t>
            </a:r>
            <a:r>
              <a:rPr lang="nl-NL" sz="1200" b="0" dirty="0" err="1">
                <a:latin typeface="Calibri" pitchFamily="34" charset="0"/>
              </a:rPr>
              <a:t>Integrating</a:t>
            </a:r>
            <a:r>
              <a:rPr lang="nl-NL" sz="1200" b="0" dirty="0">
                <a:latin typeface="Calibri" pitchFamily="34" charset="0"/>
              </a:rPr>
              <a:t> </a:t>
            </a:r>
            <a:r>
              <a:rPr lang="nl-NL" sz="1200" b="0" dirty="0" err="1">
                <a:latin typeface="Calibri" pitchFamily="34" charset="0"/>
              </a:rPr>
              <a:t>biological</a:t>
            </a:r>
            <a:r>
              <a:rPr lang="nl-NL" sz="1200" b="0" dirty="0">
                <a:latin typeface="Calibri" pitchFamily="34" charset="0"/>
              </a:rPr>
              <a:t> databases. </a:t>
            </a:r>
            <a:r>
              <a:rPr lang="nl-NL" sz="1200" b="0" i="1" dirty="0">
                <a:latin typeface="Calibri" pitchFamily="34" charset="0"/>
              </a:rPr>
              <a:t>Nat </a:t>
            </a:r>
            <a:r>
              <a:rPr lang="nl-NL" sz="1200" b="0" i="1" dirty="0" err="1">
                <a:latin typeface="Calibri" pitchFamily="34" charset="0"/>
              </a:rPr>
              <a:t>Rev</a:t>
            </a:r>
            <a:r>
              <a:rPr lang="nl-NL" sz="1200" b="0" i="1" dirty="0">
                <a:latin typeface="Calibri" pitchFamily="34" charset="0"/>
              </a:rPr>
              <a:t> Genet</a:t>
            </a:r>
            <a:r>
              <a:rPr lang="nl-NL" sz="1200" b="0" dirty="0">
                <a:latin typeface="Calibri" pitchFamily="34" charset="0"/>
              </a:rPr>
              <a:t> </a:t>
            </a:r>
            <a:r>
              <a:rPr lang="nl-NL" sz="1200" dirty="0">
                <a:latin typeface="Calibri" pitchFamily="34" charset="0"/>
              </a:rPr>
              <a:t>4(5)</a:t>
            </a:r>
            <a:r>
              <a:rPr lang="nl-NL" sz="1200" b="0" dirty="0">
                <a:latin typeface="Calibri" pitchFamily="34" charset="0"/>
              </a:rPr>
              <a:t>, 337-45.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Whole</a:t>
            </a:r>
            <a:r>
              <a:rPr lang="fr-BE" dirty="0"/>
              <a:t> </a:t>
            </a:r>
            <a:r>
              <a:rPr lang="fr-BE" dirty="0" err="1"/>
              <a:t>genome</a:t>
            </a:r>
            <a:r>
              <a:rPr lang="fr-BE" dirty="0"/>
              <a:t> </a:t>
            </a:r>
            <a:r>
              <a:rPr lang="fr-BE" dirty="0" err="1"/>
              <a:t>strains</a:t>
            </a:r>
            <a:endParaRPr lang="nl-NL" dirty="0"/>
          </a:p>
        </p:txBody>
      </p:sp>
      <p:sp>
        <p:nvSpPr>
          <p:cNvPr id="696323" name="AutoShape 3"/>
          <p:cNvSpPr>
            <a:spLocks noChangeArrowheads="1"/>
          </p:cNvSpPr>
          <p:nvPr/>
        </p:nvSpPr>
        <p:spPr bwMode="auto">
          <a:xfrm rot="-7051597">
            <a:off x="4966495" y="1370806"/>
            <a:ext cx="1579562" cy="19526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0066FF"/>
              </a:gs>
              <a:gs pos="100000">
                <a:srgbClr val="00FFFF"/>
              </a:gs>
            </a:gsLst>
            <a:lin ang="5400000" scaled="1"/>
          </a:gradFill>
          <a:ln w="3175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696324" name="AutoShape 4"/>
          <p:cNvSpPr>
            <a:spLocks noChangeArrowheads="1"/>
          </p:cNvSpPr>
          <p:nvPr/>
        </p:nvSpPr>
        <p:spPr bwMode="auto">
          <a:xfrm rot="-27762469">
            <a:off x="5395912" y="3181351"/>
            <a:ext cx="1368425" cy="172085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CC3300"/>
              </a:gs>
              <a:gs pos="100000">
                <a:srgbClr val="FF9900"/>
              </a:gs>
            </a:gsLst>
            <a:lin ang="5400000" scaled="1"/>
          </a:gradFill>
          <a:ln w="3175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696325" name="AutoShape 5"/>
          <p:cNvSpPr>
            <a:spLocks noChangeArrowheads="1"/>
          </p:cNvSpPr>
          <p:nvPr/>
        </p:nvSpPr>
        <p:spPr bwMode="auto">
          <a:xfrm rot="-2616214">
            <a:off x="4854575" y="4676775"/>
            <a:ext cx="1284288" cy="176688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008000"/>
              </a:gs>
              <a:gs pos="100000">
                <a:srgbClr val="99FF33"/>
              </a:gs>
            </a:gsLst>
            <a:lin ang="5400000" scaled="1"/>
          </a:gradFill>
          <a:ln w="31750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cxnSp>
        <p:nvCxnSpPr>
          <p:cNvPr id="696326" name="AutoShape 6"/>
          <p:cNvCxnSpPr>
            <a:cxnSpLocks noChangeShapeType="1"/>
            <a:endCxn id="696323" idx="0"/>
          </p:cNvCxnSpPr>
          <p:nvPr/>
        </p:nvCxnSpPr>
        <p:spPr bwMode="auto">
          <a:xfrm flipV="1">
            <a:off x="2541588" y="2806700"/>
            <a:ext cx="2335212" cy="1220788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cxnSp>
      <p:cxnSp>
        <p:nvCxnSpPr>
          <p:cNvPr id="696327" name="AutoShape 7"/>
          <p:cNvCxnSpPr>
            <a:cxnSpLocks noChangeShapeType="1"/>
            <a:endCxn id="696324" idx="0"/>
          </p:cNvCxnSpPr>
          <p:nvPr/>
        </p:nvCxnSpPr>
        <p:spPr bwMode="auto">
          <a:xfrm flipV="1">
            <a:off x="4276725" y="4233863"/>
            <a:ext cx="947738" cy="16033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cxnSp>
      <p:cxnSp>
        <p:nvCxnSpPr>
          <p:cNvPr id="696328" name="AutoShape 8"/>
          <p:cNvCxnSpPr>
            <a:cxnSpLocks noChangeShapeType="1"/>
            <a:endCxn id="696325" idx="0"/>
          </p:cNvCxnSpPr>
          <p:nvPr/>
        </p:nvCxnSpPr>
        <p:spPr bwMode="auto">
          <a:xfrm>
            <a:off x="4276725" y="4394200"/>
            <a:ext cx="598488" cy="515938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cxn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39975" y="6219835"/>
            <a:ext cx="1455738" cy="309563"/>
            <a:chOff x="1474" y="3918"/>
            <a:chExt cx="917" cy="195"/>
          </a:xfrm>
        </p:grpSpPr>
        <p:sp>
          <p:nvSpPr>
            <p:cNvPr id="696330" name="Line 10"/>
            <p:cNvSpPr>
              <a:spLocks noChangeShapeType="1"/>
            </p:cNvSpPr>
            <p:nvPr/>
          </p:nvSpPr>
          <p:spPr bwMode="auto">
            <a:xfrm flipV="1">
              <a:off x="1755" y="3925"/>
              <a:ext cx="438" cy="2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nl-NL">
                <a:latin typeface="Calibri" pitchFamily="34" charset="0"/>
              </a:endParaRPr>
            </a:p>
          </p:txBody>
        </p:sp>
        <p:sp>
          <p:nvSpPr>
            <p:cNvPr id="696331" name="Text Box 11"/>
            <p:cNvSpPr txBox="1">
              <a:spLocks noChangeArrowheads="1"/>
            </p:cNvSpPr>
            <p:nvPr/>
          </p:nvSpPr>
          <p:spPr bwMode="auto">
            <a:xfrm>
              <a:off x="1474" y="3918"/>
              <a:ext cx="917" cy="1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fr-BE" sz="1400">
                  <a:solidFill>
                    <a:schemeClr val="bg2"/>
                  </a:solidFill>
                  <a:latin typeface="Calibri" pitchFamily="34" charset="0"/>
                </a:rPr>
                <a:t>sequence change</a:t>
              </a:r>
              <a:endParaRPr lang="nl-NL" sz="1400">
                <a:solidFill>
                  <a:schemeClr val="bg2"/>
                </a:solidFill>
                <a:latin typeface="Calibri" pitchFamily="34" charset="0"/>
              </a:endParaRPr>
            </a:p>
          </p:txBody>
        </p:sp>
      </p:grpSp>
      <p:sp>
        <p:nvSpPr>
          <p:cNvPr id="696332" name="Text Box 12"/>
          <p:cNvSpPr txBox="1">
            <a:spLocks noChangeArrowheads="1"/>
          </p:cNvSpPr>
          <p:nvPr/>
        </p:nvSpPr>
        <p:spPr bwMode="auto">
          <a:xfrm>
            <a:off x="6588125" y="1557338"/>
            <a:ext cx="879769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fr-BE" sz="1600">
                <a:latin typeface="Calibri" pitchFamily="34" charset="0"/>
              </a:rPr>
              <a:t>Bacteria</a:t>
            </a:r>
            <a:endParaRPr lang="nl-NL" sz="1600">
              <a:latin typeface="Calibri" pitchFamily="34" charset="0"/>
            </a:endParaRPr>
          </a:p>
        </p:txBody>
      </p:sp>
      <p:sp>
        <p:nvSpPr>
          <p:cNvPr id="696333" name="Text Box 13"/>
          <p:cNvSpPr txBox="1">
            <a:spLocks noChangeArrowheads="1"/>
          </p:cNvSpPr>
          <p:nvPr/>
        </p:nvSpPr>
        <p:spPr bwMode="auto">
          <a:xfrm>
            <a:off x="6156325" y="6092825"/>
            <a:ext cx="858353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fr-BE" sz="1600" dirty="0" err="1">
                <a:latin typeface="Calibri" pitchFamily="34" charset="0"/>
              </a:rPr>
              <a:t>Eukarya</a:t>
            </a:r>
            <a:endParaRPr lang="nl-NL" sz="1600" dirty="0">
              <a:latin typeface="Calibri" pitchFamily="34" charset="0"/>
            </a:endParaRPr>
          </a:p>
        </p:txBody>
      </p:sp>
      <p:sp>
        <p:nvSpPr>
          <p:cNvPr id="696334" name="Text Box 14"/>
          <p:cNvSpPr txBox="1">
            <a:spLocks noChangeArrowheads="1"/>
          </p:cNvSpPr>
          <p:nvPr/>
        </p:nvSpPr>
        <p:spPr bwMode="auto">
          <a:xfrm>
            <a:off x="7019925" y="3644900"/>
            <a:ext cx="879385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fr-BE" sz="1600">
                <a:latin typeface="Calibri" pitchFamily="34" charset="0"/>
              </a:rPr>
              <a:t>Archaea</a:t>
            </a:r>
            <a:endParaRPr lang="nl-NL" sz="1600">
              <a:latin typeface="Calibri" pitchFamily="34" charset="0"/>
            </a:endParaRPr>
          </a:p>
        </p:txBody>
      </p:sp>
      <p:sp>
        <p:nvSpPr>
          <p:cNvPr id="696335" name="Text Box 15"/>
          <p:cNvSpPr txBox="1">
            <a:spLocks noChangeArrowheads="1"/>
          </p:cNvSpPr>
          <p:nvPr/>
        </p:nvSpPr>
        <p:spPr bwMode="auto">
          <a:xfrm>
            <a:off x="1665288" y="3763963"/>
            <a:ext cx="673880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1600">
                <a:latin typeface="Calibri" pitchFamily="34" charset="0"/>
              </a:rPr>
              <a:t>origin</a:t>
            </a:r>
          </a:p>
          <a:p>
            <a:r>
              <a:rPr lang="fr-BE" sz="1600">
                <a:latin typeface="Calibri" pitchFamily="34" charset="0"/>
              </a:rPr>
              <a:t>of life</a:t>
            </a:r>
            <a:endParaRPr lang="nl-NL" sz="1600">
              <a:latin typeface="Calibri" pitchFamily="34" charset="0"/>
            </a:endParaRPr>
          </a:p>
        </p:txBody>
      </p:sp>
      <p:sp>
        <p:nvSpPr>
          <p:cNvPr id="696336" name="Text Box 16"/>
          <p:cNvSpPr txBox="1">
            <a:spLocks noChangeArrowheads="1"/>
          </p:cNvSpPr>
          <p:nvPr/>
        </p:nvSpPr>
        <p:spPr bwMode="auto">
          <a:xfrm>
            <a:off x="5435600" y="2133600"/>
            <a:ext cx="1258976" cy="3099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1400" b="0" dirty="0">
                <a:latin typeface="Calibri" pitchFamily="34" charset="0"/>
              </a:rPr>
              <a:t>360/685 (53%)</a:t>
            </a:r>
            <a:endParaRPr lang="nl-NL" sz="1400" b="0" dirty="0">
              <a:latin typeface="Calibri" pitchFamily="34" charset="0"/>
            </a:endParaRPr>
          </a:p>
        </p:txBody>
      </p:sp>
      <p:sp>
        <p:nvSpPr>
          <p:cNvPr id="696337" name="Text Box 17"/>
          <p:cNvSpPr txBox="1">
            <a:spLocks noChangeArrowheads="1"/>
          </p:cNvSpPr>
          <p:nvPr/>
        </p:nvSpPr>
        <p:spPr bwMode="auto">
          <a:xfrm>
            <a:off x="5802313" y="3916363"/>
            <a:ext cx="1076233" cy="3099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1400" b="0" dirty="0">
                <a:latin typeface="Calibri" pitchFamily="34" charset="0"/>
              </a:rPr>
              <a:t>43/53 (81%)</a:t>
            </a:r>
            <a:endParaRPr lang="nl-NL" sz="1400" b="0" dirty="0">
              <a:latin typeface="Calibri" pitchFamily="34" charset="0"/>
            </a:endParaRPr>
          </a:p>
        </p:txBody>
      </p:sp>
      <p:sp>
        <p:nvSpPr>
          <p:cNvPr id="696338" name="Text Box 18"/>
          <p:cNvSpPr txBox="1">
            <a:spLocks noChangeArrowheads="1"/>
          </p:cNvSpPr>
          <p:nvPr/>
        </p:nvSpPr>
        <p:spPr bwMode="auto">
          <a:xfrm>
            <a:off x="5292725" y="5661025"/>
            <a:ext cx="1076233" cy="3099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1400" b="0" dirty="0">
                <a:latin typeface="Calibri" pitchFamily="34" charset="0"/>
              </a:rPr>
              <a:t>25/95 (26%)</a:t>
            </a:r>
            <a:endParaRPr lang="nl-NL" sz="1400" b="0" dirty="0">
              <a:latin typeface="Calibri" pitchFamily="34" charset="0"/>
            </a:endParaRPr>
          </a:p>
        </p:txBody>
      </p:sp>
      <p:sp>
        <p:nvSpPr>
          <p:cNvPr id="696339" name="Line 19"/>
          <p:cNvSpPr>
            <a:spLocks noChangeShapeType="1"/>
          </p:cNvSpPr>
          <p:nvPr/>
        </p:nvSpPr>
        <p:spPr bwMode="auto">
          <a:xfrm>
            <a:off x="2525713" y="4027488"/>
            <a:ext cx="1751012" cy="3667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pic>
        <p:nvPicPr>
          <p:cNvPr id="696340" name="Picture 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1412875"/>
            <a:ext cx="1512887" cy="139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69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6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6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69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9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6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6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9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69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6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6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23" grpId="0" animBg="1"/>
      <p:bldP spid="696324" grpId="0" animBg="1"/>
      <p:bldP spid="696325" grpId="0" animBg="1"/>
      <p:bldP spid="696332" grpId="0"/>
      <p:bldP spid="696333" grpId="0"/>
      <p:bldP spid="696334" grpId="0"/>
      <p:bldP spid="696335" grpId="0"/>
      <p:bldP spid="696336" grpId="0"/>
      <p:bldP spid="696337" grpId="0"/>
      <p:bldP spid="696338" grpId="0"/>
      <p:bldP spid="6963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The </a:t>
            </a:r>
            <a:r>
              <a:rPr lang="fr-BE" dirty="0" err="1"/>
              <a:t>perpetual</a:t>
            </a:r>
            <a:r>
              <a:rPr lang="fr-BE" dirty="0"/>
              <a:t> beta</a:t>
            </a:r>
            <a:endParaRPr lang="nl-NL" dirty="0"/>
          </a:p>
        </p:txBody>
      </p:sp>
      <p:pic>
        <p:nvPicPr>
          <p:cNvPr id="4" name="Tijdelijke aanduiding voor inhoud 8" descr="si_logo_800x126.png">
            <a:hlinkClick r:id="rId2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34" y="2967785"/>
            <a:ext cx="7739113" cy="121891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727044" y="4005868"/>
            <a:ext cx="2048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chemeClr val="bg1">
                    <a:lumMod val="65000"/>
                  </a:schemeClr>
                </a:solidFill>
              </a:rPr>
              <a:t>BETA</a:t>
            </a:r>
            <a:endParaRPr lang="nl-NL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Smart </a:t>
            </a:r>
            <a:r>
              <a:rPr lang="fr-BE" dirty="0" err="1"/>
              <a:t>search</a:t>
            </a:r>
            <a:endParaRPr lang="nl-NL" dirty="0"/>
          </a:p>
        </p:txBody>
      </p:sp>
      <p:sp>
        <p:nvSpPr>
          <p:cNvPr id="4" name="Toelichting met afgeronde rechthoek 3"/>
          <p:cNvSpPr/>
          <p:nvPr/>
        </p:nvSpPr>
        <p:spPr>
          <a:xfrm>
            <a:off x="2135016" y="3547600"/>
            <a:ext cx="3071834" cy="1643074"/>
          </a:xfrm>
          <a:prstGeom prst="wedgeRoundRectCallout">
            <a:avLst>
              <a:gd name="adj1" fmla="val -46586"/>
              <a:gd name="adj2" fmla="val -131673"/>
              <a:gd name="adj3" fmla="val 16667"/>
            </a:avLst>
          </a:prstGeom>
          <a:gradFill>
            <a:gsLst>
              <a:gs pos="0">
                <a:srgbClr val="CB6C1D"/>
              </a:gs>
              <a:gs pos="80000">
                <a:srgbClr val="FF8F2A"/>
              </a:gs>
              <a:gs pos="100000">
                <a:srgbClr val="FF8F2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 err="1">
                <a:latin typeface="Calibri" pitchFamily="34" charset="0"/>
              </a:rPr>
              <a:t>SmartSearch</a:t>
            </a:r>
            <a:r>
              <a:rPr lang="en-US" sz="1800" dirty="0">
                <a:latin typeface="Calibri" pitchFamily="34" charset="0"/>
              </a:rPr>
              <a:t>: enter</a:t>
            </a:r>
            <a:r>
              <a:rPr lang="en-US" sz="600" dirty="0">
                <a:latin typeface="Calibri" pitchFamily="34" charset="0"/>
              </a:rPr>
              <a:t/>
            </a:r>
            <a:br>
              <a:rPr lang="en-US" sz="600" dirty="0">
                <a:latin typeface="Calibri" pitchFamily="34" charset="0"/>
              </a:rPr>
            </a:br>
            <a:endParaRPr lang="en-US" sz="600" dirty="0">
              <a:latin typeface="Calibri" pitchFamily="34" charset="0"/>
            </a:endParaRPr>
          </a:p>
          <a:p>
            <a:pPr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</a:rPr>
              <a:t> strain numbers</a:t>
            </a:r>
          </a:p>
          <a:p>
            <a:pPr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</a:rPr>
              <a:t> taxonomic names</a:t>
            </a:r>
          </a:p>
          <a:p>
            <a:pPr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</a:rPr>
              <a:t> INSDC accession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Smart </a:t>
            </a:r>
            <a:r>
              <a:rPr lang="fr-BE" dirty="0" err="1"/>
              <a:t>search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190138" y="262029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b="1" dirty="0">
                <a:latin typeface="Calibri" pitchFamily="34" charset="0"/>
              </a:rPr>
              <a:t>LMG 6923</a:t>
            </a:r>
            <a:endParaRPr lang="en-US" sz="1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4508E-6 L 0.18455 0.20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1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72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78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-460870"/>
            <a:ext cx="7000924" cy="7016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125457" lon="19744675" rev="823617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1" name="Groep 10"/>
          <p:cNvGrpSpPr/>
          <p:nvPr/>
        </p:nvGrpSpPr>
        <p:grpSpPr>
          <a:xfrm>
            <a:off x="6429388" y="6906985"/>
            <a:ext cx="2616000" cy="8952227"/>
            <a:chOff x="642910" y="214293"/>
            <a:chExt cx="2616000" cy="8952227"/>
          </a:xfrm>
        </p:grpSpPr>
        <p:pic>
          <p:nvPicPr>
            <p:cNvPr id="8" name="Afbeelding 7" descr="est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98" y="214293"/>
              <a:ext cx="2376424" cy="2880000"/>
            </a:xfrm>
            <a:prstGeom prst="rect">
              <a:avLst/>
            </a:prstGeom>
          </p:spPr>
        </p:pic>
        <p:pic>
          <p:nvPicPr>
            <p:cNvPr id="9" name="Afbeelding 8" descr="visconti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10" y="3250407"/>
              <a:ext cx="2616000" cy="2880000"/>
            </a:xfrm>
            <a:prstGeom prst="rect">
              <a:avLst/>
            </a:prstGeom>
          </p:spPr>
        </p:pic>
        <p:pic>
          <p:nvPicPr>
            <p:cNvPr id="10" name="Afbeelding 9" descr="medici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910" y="6286520"/>
              <a:ext cx="2616000" cy="2880000"/>
            </a:xfrm>
            <a:prstGeom prst="rect">
              <a:avLst/>
            </a:prstGeom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1643050"/>
            <a:ext cx="5524538" cy="4143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78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78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7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7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7196E-7 L 0.00035 -2.418 " pathEditMode="relative" rAng="0" ptsTypes="AA">
                                      <p:cBhvr>
                                        <p:cTn id="15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</a:t>
            </a:r>
            <a:r>
              <a:rPr lang="fr-BE" dirty="0" err="1"/>
              <a:t>passport</a:t>
            </a:r>
            <a:endParaRPr lang="nl-NL" dirty="0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3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0813" y="1389063"/>
            <a:ext cx="7754937" cy="54213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6993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0813" y="1389063"/>
            <a:ext cx="7759700" cy="54244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2074863" y="1268413"/>
            <a:ext cx="5616575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nl-NL"/>
          </a:p>
        </p:txBody>
      </p:sp>
      <p:pic>
        <p:nvPicPr>
          <p:cNvPr id="69939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0813" y="1389063"/>
            <a:ext cx="7759700" cy="54244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94275" y="1314450"/>
            <a:ext cx="1562100" cy="5419725"/>
            <a:chOff x="3156" y="744"/>
            <a:chExt cx="984" cy="3414"/>
          </a:xfrm>
        </p:grpSpPr>
        <p:sp>
          <p:nvSpPr>
            <p:cNvPr id="699399" name="Line 7"/>
            <p:cNvSpPr>
              <a:spLocks noChangeShapeType="1"/>
            </p:cNvSpPr>
            <p:nvPr/>
          </p:nvSpPr>
          <p:spPr bwMode="auto">
            <a:xfrm flipV="1">
              <a:off x="3156" y="744"/>
              <a:ext cx="0" cy="340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99400" name="Line 8"/>
            <p:cNvSpPr>
              <a:spLocks noChangeShapeType="1"/>
            </p:cNvSpPr>
            <p:nvPr/>
          </p:nvSpPr>
          <p:spPr bwMode="auto">
            <a:xfrm flipV="1">
              <a:off x="4140" y="750"/>
              <a:ext cx="0" cy="340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387475" y="4011613"/>
            <a:ext cx="7702550" cy="1265237"/>
            <a:chOff x="884" y="2443"/>
            <a:chExt cx="4852" cy="797"/>
          </a:xfrm>
        </p:grpSpPr>
        <p:sp>
          <p:nvSpPr>
            <p:cNvPr id="699402" name="Line 10"/>
            <p:cNvSpPr>
              <a:spLocks noChangeShapeType="1"/>
            </p:cNvSpPr>
            <p:nvPr/>
          </p:nvSpPr>
          <p:spPr bwMode="auto">
            <a:xfrm flipH="1" flipV="1">
              <a:off x="884" y="2443"/>
              <a:ext cx="4848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99403" name="Line 11"/>
            <p:cNvSpPr>
              <a:spLocks noChangeShapeType="1"/>
            </p:cNvSpPr>
            <p:nvPr/>
          </p:nvSpPr>
          <p:spPr bwMode="auto">
            <a:xfrm flipH="1" flipV="1">
              <a:off x="888" y="3240"/>
              <a:ext cx="4848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699404" name="Rectangle 12"/>
          <p:cNvSpPr>
            <a:spLocks noChangeArrowheads="1"/>
          </p:cNvSpPr>
          <p:nvPr/>
        </p:nvSpPr>
        <p:spPr bwMode="auto">
          <a:xfrm>
            <a:off x="5305425" y="2593975"/>
            <a:ext cx="1800225" cy="387350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nl-BE" sz="1200" b="0">
                <a:latin typeface="Calibri" pitchFamily="34" charset="0"/>
              </a:rPr>
              <a:t>error in NCIMB 8233</a:t>
            </a:r>
            <a:r>
              <a:rPr lang="nl-BE" sz="1200" b="0" baseline="30000">
                <a:latin typeface="Calibri" pitchFamily="34" charset="0"/>
              </a:rPr>
              <a:t>T</a:t>
            </a:r>
            <a:endParaRPr lang="nl-BE" sz="1200" b="0">
              <a:latin typeface="Calibri" pitchFamily="34" charset="0"/>
            </a:endParaRPr>
          </a:p>
          <a:p>
            <a:r>
              <a:rPr lang="nl-BE" sz="1200" b="0">
                <a:latin typeface="Calibri" pitchFamily="34" charset="0"/>
              </a:rPr>
              <a:t>RIA 1038 </a:t>
            </a:r>
            <a:r>
              <a:rPr lang="nl-BE" sz="1200" b="0">
                <a:latin typeface="Calibri" pitchFamily="34" charset="0"/>
                <a:sym typeface="Symbol" pitchFamily="18" charset="2"/>
              </a:rPr>
              <a:t> RIA 1040</a:t>
            </a:r>
            <a:endParaRPr lang="en-GB" sz="1200" b="0">
              <a:latin typeface="Calibri" pitchFamily="34" charset="0"/>
            </a:endParaRPr>
          </a:p>
        </p:txBody>
      </p:sp>
      <p:sp>
        <p:nvSpPr>
          <p:cNvPr id="699405" name="Rectangle 13"/>
          <p:cNvSpPr>
            <a:spLocks noChangeArrowheads="1"/>
          </p:cNvSpPr>
          <p:nvPr/>
        </p:nvSpPr>
        <p:spPr bwMode="auto">
          <a:xfrm>
            <a:off x="2895600" y="5337175"/>
            <a:ext cx="1981200" cy="404813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nl-BE" sz="1200" b="0">
                <a:latin typeface="Calibri" pitchFamily="34" charset="0"/>
              </a:rPr>
              <a:t>error in DSM 40066</a:t>
            </a:r>
            <a:r>
              <a:rPr lang="nl-BE" sz="1200" b="0" baseline="30000">
                <a:latin typeface="Calibri" pitchFamily="34" charset="0"/>
              </a:rPr>
              <a:t>T</a:t>
            </a:r>
            <a:r>
              <a:rPr lang="nl-BE" sz="1200" b="0">
                <a:latin typeface="Calibri" pitchFamily="34" charset="0"/>
              </a:rPr>
              <a:t/>
            </a:r>
            <a:br>
              <a:rPr lang="nl-BE" sz="1200" b="0">
                <a:latin typeface="Calibri" pitchFamily="34" charset="0"/>
              </a:rPr>
            </a:br>
            <a:r>
              <a:rPr lang="nl-BE" sz="1200" b="0">
                <a:latin typeface="Calibri" pitchFamily="34" charset="0"/>
              </a:rPr>
              <a:t>CBS 498.68 </a:t>
            </a:r>
            <a:r>
              <a:rPr lang="nl-BE" sz="1200" b="0">
                <a:latin typeface="Calibri" pitchFamily="34" charset="0"/>
                <a:sym typeface="Symbol" pitchFamily="18" charset="2"/>
              </a:rPr>
              <a:t> CBS 500.68</a:t>
            </a:r>
            <a:endParaRPr lang="en-GB" sz="1200" b="0">
              <a:latin typeface="Calibri" pitchFamily="34" charset="0"/>
            </a:endParaRPr>
          </a:p>
        </p:txBody>
      </p:sp>
      <p:pic>
        <p:nvPicPr>
          <p:cNvPr id="699406" name="Picture 1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0813" y="1389063"/>
            <a:ext cx="7759700" cy="54244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699407" name="Rectangle 15"/>
          <p:cNvSpPr>
            <a:spLocks noChangeArrowheads="1"/>
          </p:cNvSpPr>
          <p:nvPr/>
        </p:nvSpPr>
        <p:spPr bwMode="auto">
          <a:xfrm>
            <a:off x="4994275" y="4010025"/>
            <a:ext cx="1563688" cy="1262063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99408" name="Rectangle 16"/>
          <p:cNvSpPr>
            <a:spLocks noChangeArrowheads="1"/>
          </p:cNvSpPr>
          <p:nvPr/>
        </p:nvSpPr>
        <p:spPr bwMode="auto">
          <a:xfrm>
            <a:off x="2032000" y="2017713"/>
            <a:ext cx="2960688" cy="1990725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99409" name="Rectangle 17"/>
          <p:cNvSpPr>
            <a:spLocks noChangeArrowheads="1"/>
          </p:cNvSpPr>
          <p:nvPr/>
        </p:nvSpPr>
        <p:spPr bwMode="auto">
          <a:xfrm>
            <a:off x="6564313" y="5276850"/>
            <a:ext cx="1049337" cy="922338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99410" name="Text Box 18"/>
          <p:cNvSpPr txBox="1">
            <a:spLocks noChangeArrowheads="1"/>
          </p:cNvSpPr>
          <p:nvPr/>
        </p:nvSpPr>
        <p:spPr bwMode="auto">
          <a:xfrm>
            <a:off x="4648200" y="3920817"/>
            <a:ext cx="2265363" cy="14208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r>
              <a:rPr lang="nl-BE" sz="2100" b="0" i="1" dirty="0">
                <a:latin typeface="Calibri" pitchFamily="34" charset="0"/>
              </a:rPr>
              <a:t>"GARBAGE IN GARBAGE OUT" PRINCIPLE</a:t>
            </a:r>
            <a:endParaRPr lang="en-GB" sz="2100" b="0" i="1" dirty="0">
              <a:latin typeface="Calibri" pitchFamily="34" charset="0"/>
            </a:endParaRPr>
          </a:p>
        </p:txBody>
      </p:sp>
      <p:sp>
        <p:nvSpPr>
          <p:cNvPr id="699411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Cross-</a:t>
            </a:r>
            <a:r>
              <a:rPr lang="fr-BE" dirty="0" err="1"/>
              <a:t>checking</a:t>
            </a:r>
            <a:endParaRPr lang="nl-NL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99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99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9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9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9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9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9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9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9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9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404" grpId="0" animBg="1" autoUpdateAnimBg="0"/>
      <p:bldP spid="699405" grpId="0" animBg="1" autoUpdateAnimBg="0"/>
      <p:bldP spid="699407" grpId="0" animBg="1"/>
      <p:bldP spid="699408" grpId="0" animBg="1"/>
      <p:bldP spid="699409" grpId="0" animBg="1"/>
      <p:bldP spid="699410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</a:t>
            </a:r>
            <a:r>
              <a:rPr lang="fr-BE" dirty="0" err="1"/>
              <a:t>passport</a:t>
            </a:r>
            <a:endParaRPr lang="nl-NL" dirty="0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browser</a:t>
            </a:r>
            <a:endParaRPr lang="nl-NL" dirty="0"/>
          </a:p>
        </p:txBody>
      </p:sp>
      <p:pic>
        <p:nvPicPr>
          <p:cNvPr id="4" name="Tijdelijke aanduiding voor inhoud 2" descr="straininfo2-catalogbrowser-CCUG74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28" y="1105232"/>
            <a:ext cx="7911714" cy="5697538"/>
          </a:xfrm>
          <a:prstGeom prst="rect">
            <a:avLst/>
          </a:prstGeom>
        </p:spPr>
      </p:pic>
      <p:sp>
        <p:nvSpPr>
          <p:cNvPr id="5" name="Toelichting met afgeronde rechthoek 4"/>
          <p:cNvSpPr/>
          <p:nvPr/>
        </p:nvSpPr>
        <p:spPr>
          <a:xfrm>
            <a:off x="5072066" y="3214686"/>
            <a:ext cx="3071834" cy="1643074"/>
          </a:xfrm>
          <a:prstGeom prst="wedgeRoundRectCallout">
            <a:avLst>
              <a:gd name="adj1" fmla="val -46586"/>
              <a:gd name="adj2" fmla="val -131673"/>
              <a:gd name="adj3" fmla="val 16667"/>
            </a:avLst>
          </a:prstGeom>
          <a:gradFill>
            <a:gsLst>
              <a:gs pos="0">
                <a:srgbClr val="CB6C1D"/>
              </a:gs>
              <a:gs pos="80000">
                <a:srgbClr val="FF8F2A"/>
              </a:gs>
              <a:gs pos="100000">
                <a:srgbClr val="FF8F2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latin typeface="Calibri" pitchFamily="34" charset="0"/>
              </a:rPr>
              <a:t>Permanent URL</a:t>
            </a:r>
            <a:r>
              <a:rPr lang="en-US" sz="600" dirty="0">
                <a:latin typeface="Calibri" pitchFamily="34" charset="0"/>
              </a:rPr>
              <a:t/>
            </a:r>
            <a:br>
              <a:rPr lang="en-US" sz="600" dirty="0">
                <a:latin typeface="Calibri" pitchFamily="34" charset="0"/>
              </a:rPr>
            </a:br>
            <a:endParaRPr lang="en-US" sz="600" dirty="0">
              <a:latin typeface="Calibri" pitchFamily="34" charset="0"/>
            </a:endParaRPr>
          </a:p>
          <a:p>
            <a:pPr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</a:rPr>
              <a:t> based on culture ID</a:t>
            </a:r>
          </a:p>
          <a:p>
            <a:pPr marL="96838" indent="-96838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</a:rPr>
              <a:t> guaranteed link, even if  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 BRC changes online catalog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034E-6 L 0.18437 0.207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browser</a:t>
            </a:r>
            <a:endParaRPr lang="nl-NL" dirty="0"/>
          </a:p>
        </p:txBody>
      </p:sp>
      <p:pic>
        <p:nvPicPr>
          <p:cNvPr id="4" name="Tijdelijke aanduiding voor inhoud 2" descr="straininfo2-catalogbrowser-CCUG74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28" y="1105232"/>
            <a:ext cx="7911714" cy="56975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browser</a:t>
            </a:r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4508E-6 L 0.18472 0.207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1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browser</a:t>
            </a:r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Original online </a:t>
            </a:r>
            <a:r>
              <a:rPr lang="fr-BE" dirty="0" err="1"/>
              <a:t>catalog</a:t>
            </a:r>
            <a:endParaRPr lang="nl-N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4508E-6 L 0.18472 0.207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1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</a:t>
            </a:r>
            <a:r>
              <a:rPr lang="fr-BE" dirty="0" err="1"/>
              <a:t>passport</a:t>
            </a:r>
            <a:endParaRPr lang="nl-NL" dirty="0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distribution</a:t>
            </a:r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3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3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5903"/>
            <a:ext cx="9166621" cy="716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</a:t>
            </a:r>
            <a:r>
              <a:rPr lang="fr-BE" dirty="0" err="1"/>
              <a:t>passport</a:t>
            </a:r>
            <a:endParaRPr lang="nl-NL" dirty="0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exchange </a:t>
            </a:r>
            <a:r>
              <a:rPr lang="fr-BE" dirty="0" err="1"/>
              <a:t>history</a:t>
            </a:r>
            <a:endParaRPr lang="nl-NL" dirty="0"/>
          </a:p>
        </p:txBody>
      </p:sp>
      <p:pic>
        <p:nvPicPr>
          <p:cNvPr id="3" name="Tijdelijke aanduiding voor inhoud 2" descr="makehistri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" y="2028840"/>
            <a:ext cx="7800975" cy="354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exchange </a:t>
            </a:r>
            <a:r>
              <a:rPr lang="fr-BE" dirty="0" err="1"/>
              <a:t>history</a:t>
            </a:r>
            <a:endParaRPr lang="nl-NL" dirty="0"/>
          </a:p>
        </p:txBody>
      </p:sp>
      <p:pic>
        <p:nvPicPr>
          <p:cNvPr id="10455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13"/>
          <a:stretch>
            <a:fillRect/>
          </a:stretch>
        </p:blipFill>
        <p:spPr bwMode="auto">
          <a:xfrm>
            <a:off x="142844" y="1928802"/>
            <a:ext cx="8900700" cy="38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exchange </a:t>
            </a:r>
            <a:r>
              <a:rPr lang="fr-BE" dirty="0" err="1"/>
              <a:t>history</a:t>
            </a:r>
            <a:endParaRPr lang="nl-NL" dirty="0"/>
          </a:p>
        </p:txBody>
      </p:sp>
      <p:pic>
        <p:nvPicPr>
          <p:cNvPr id="10455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13"/>
          <a:stretch>
            <a:fillRect/>
          </a:stretch>
        </p:blipFill>
        <p:spPr bwMode="auto">
          <a:xfrm>
            <a:off x="142844" y="1928802"/>
            <a:ext cx="8900700" cy="38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DNA_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0732" y="2397890"/>
            <a:ext cx="500066" cy="500066"/>
          </a:xfrm>
          <a:prstGeom prst="rect">
            <a:avLst/>
          </a:prstGeom>
        </p:spPr>
      </p:pic>
      <p:pic>
        <p:nvPicPr>
          <p:cNvPr id="6" name="Afbeelding 5" descr="DNA_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04698" y="4826782"/>
            <a:ext cx="500066" cy="500066"/>
          </a:xfrm>
          <a:prstGeom prst="rect">
            <a:avLst/>
          </a:prstGeom>
        </p:spPr>
      </p:pic>
      <p:pic>
        <p:nvPicPr>
          <p:cNvPr id="7" name="Afbeelding 6" descr="DNA_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9614" y="4247186"/>
            <a:ext cx="500066" cy="500066"/>
          </a:xfrm>
          <a:prstGeom prst="rect">
            <a:avLst/>
          </a:prstGeom>
        </p:spPr>
      </p:pic>
      <p:pic>
        <p:nvPicPr>
          <p:cNvPr id="8" name="Afbeelding 7" descr="DNA_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28" y="4214818"/>
            <a:ext cx="500066" cy="5000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exchange </a:t>
            </a:r>
            <a:r>
              <a:rPr lang="fr-BE" dirty="0" err="1"/>
              <a:t>history</a:t>
            </a:r>
            <a:endParaRPr lang="nl-NL" dirty="0"/>
          </a:p>
        </p:txBody>
      </p:sp>
      <p:pic>
        <p:nvPicPr>
          <p:cNvPr id="10455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13"/>
          <a:stretch>
            <a:fillRect/>
          </a:stretch>
        </p:blipFill>
        <p:spPr bwMode="auto">
          <a:xfrm>
            <a:off x="142844" y="1928802"/>
            <a:ext cx="8900700" cy="38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 descr="red_cros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424" y="2968004"/>
            <a:ext cx="619128" cy="619128"/>
          </a:xfrm>
          <a:prstGeom prst="rect">
            <a:avLst/>
          </a:prstGeom>
        </p:spPr>
      </p:pic>
      <p:pic>
        <p:nvPicPr>
          <p:cNvPr id="5" name="Afbeelding 4" descr="red_cros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424" y="3554125"/>
            <a:ext cx="619128" cy="619128"/>
          </a:xfrm>
          <a:prstGeom prst="rect">
            <a:avLst/>
          </a:prstGeom>
        </p:spPr>
      </p:pic>
      <p:pic>
        <p:nvPicPr>
          <p:cNvPr id="6" name="Afbeelding 5" descr="red_cros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424" y="4142255"/>
            <a:ext cx="619128" cy="61912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</a:t>
            </a:r>
            <a:r>
              <a:rPr lang="fr-BE" dirty="0" err="1"/>
              <a:t>passport</a:t>
            </a:r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</a:t>
            </a:r>
            <a:r>
              <a:rPr lang="fr-BE" dirty="0" err="1"/>
              <a:t>passport</a:t>
            </a:r>
            <a:endParaRPr lang="nl-NL" dirty="0"/>
          </a:p>
        </p:txBody>
      </p:sp>
      <p:pic>
        <p:nvPicPr>
          <p:cNvPr id="5" name="Tijdelijke aanduiding voor inhoud 2" descr="straininfo2-LMG6923-histriedi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943" y="1500174"/>
            <a:ext cx="7096651" cy="53224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</a:t>
            </a:r>
            <a:r>
              <a:rPr lang="fr-BE" dirty="0" err="1"/>
              <a:t>passport</a:t>
            </a:r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5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7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</a:t>
            </a:r>
            <a:r>
              <a:rPr lang="fr-BE" dirty="0"/>
              <a:t> </a:t>
            </a:r>
            <a:r>
              <a:rPr lang="fr-BE" dirty="0" err="1"/>
              <a:t>passport</a:t>
            </a:r>
            <a:endParaRPr lang="nl-NL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66675"/>
            <a:ext cx="8229600" cy="1143000"/>
          </a:xfrm>
        </p:spPr>
        <p:txBody>
          <a:bodyPr/>
          <a:lstStyle/>
          <a:p>
            <a:r>
              <a:rPr lang="fr-BE" dirty="0" err="1"/>
              <a:t>StrainInfo</a:t>
            </a:r>
            <a:r>
              <a:rPr lang="fr-BE" dirty="0"/>
              <a:t> </a:t>
            </a:r>
            <a:r>
              <a:rPr lang="fr-BE" dirty="0" err="1"/>
              <a:t>indexing</a:t>
            </a:r>
            <a:endParaRPr lang="nl-NL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17588" y="1125538"/>
            <a:ext cx="7802562" cy="5581650"/>
            <a:chOff x="845" y="709"/>
            <a:chExt cx="4915" cy="3516"/>
          </a:xfrm>
        </p:grpSpPr>
        <p:graphicFrame>
          <p:nvGraphicFramePr>
            <p:cNvPr id="703492" name="Object 4"/>
            <p:cNvGraphicFramePr>
              <a:graphicFrameLocks noChangeAspect="1"/>
            </p:cNvGraphicFramePr>
            <p:nvPr/>
          </p:nvGraphicFramePr>
          <p:xfrm>
            <a:off x="862" y="709"/>
            <a:ext cx="4898" cy="3516"/>
          </p:xfrm>
          <a:graphic>
            <a:graphicData uri="http://schemas.openxmlformats.org/presentationml/2006/ole">
              <p:oleObj spid="_x0000_s1048578" name="Image" r:id="rId3" imgW="12698413" imgH="9117460" progId="Photoshop.Image.6">
                <p:embed/>
              </p:oleObj>
            </a:graphicData>
          </a:graphic>
        </p:graphicFrame>
        <p:graphicFrame>
          <p:nvGraphicFramePr>
            <p:cNvPr id="703493" name="Object 5"/>
            <p:cNvGraphicFramePr>
              <a:graphicFrameLocks noChangeAspect="1"/>
            </p:cNvGraphicFramePr>
            <p:nvPr/>
          </p:nvGraphicFramePr>
          <p:xfrm>
            <a:off x="1208" y="3521"/>
            <a:ext cx="538" cy="518"/>
          </p:xfrm>
          <a:graphic>
            <a:graphicData uri="http://schemas.openxmlformats.org/presentationml/2006/ole">
              <p:oleObj spid="_x0000_s1048579" name="Image" r:id="rId4" imgW="1358730" imgH="1307937" progId="Photoshop.Image.6">
                <p:embed/>
              </p:oleObj>
            </a:graphicData>
          </a:graphic>
        </p:graphicFrame>
        <p:graphicFrame>
          <p:nvGraphicFramePr>
            <p:cNvPr id="703494" name="Object 6"/>
            <p:cNvGraphicFramePr>
              <a:graphicFrameLocks noChangeAspect="1"/>
            </p:cNvGraphicFramePr>
            <p:nvPr/>
          </p:nvGraphicFramePr>
          <p:xfrm>
            <a:off x="981" y="3003"/>
            <a:ext cx="538" cy="518"/>
          </p:xfrm>
          <a:graphic>
            <a:graphicData uri="http://schemas.openxmlformats.org/presentationml/2006/ole">
              <p:oleObj spid="_x0000_s1048580" name="Image" r:id="rId5" imgW="1358730" imgH="1307937" progId="Photoshop.Image.6">
                <p:embed/>
              </p:oleObj>
            </a:graphicData>
          </a:graphic>
        </p:graphicFrame>
        <p:graphicFrame>
          <p:nvGraphicFramePr>
            <p:cNvPr id="703495" name="Object 7"/>
            <p:cNvGraphicFramePr>
              <a:graphicFrameLocks noChangeAspect="1"/>
            </p:cNvGraphicFramePr>
            <p:nvPr/>
          </p:nvGraphicFramePr>
          <p:xfrm>
            <a:off x="845" y="1914"/>
            <a:ext cx="538" cy="518"/>
          </p:xfrm>
          <a:graphic>
            <a:graphicData uri="http://schemas.openxmlformats.org/presentationml/2006/ole">
              <p:oleObj spid="_x0000_s1048581" name="Image" r:id="rId6" imgW="1358730" imgH="1307937" progId="Photoshop.Image.6">
                <p:embed/>
              </p:oleObj>
            </a:graphicData>
          </a:graphic>
        </p:graphicFrame>
        <p:graphicFrame>
          <p:nvGraphicFramePr>
            <p:cNvPr id="703496" name="Object 8"/>
            <p:cNvGraphicFramePr>
              <a:graphicFrameLocks noChangeAspect="1"/>
            </p:cNvGraphicFramePr>
            <p:nvPr/>
          </p:nvGraphicFramePr>
          <p:xfrm>
            <a:off x="1420" y="1344"/>
            <a:ext cx="538" cy="518"/>
          </p:xfrm>
          <a:graphic>
            <a:graphicData uri="http://schemas.openxmlformats.org/presentationml/2006/ole">
              <p:oleObj spid="_x0000_s1048582" name="Image" r:id="rId7" imgW="1358730" imgH="1307937" progId="Photoshop.Image.6">
                <p:embed/>
              </p:oleObj>
            </a:graphicData>
          </a:graphic>
        </p:graphicFrame>
        <p:graphicFrame>
          <p:nvGraphicFramePr>
            <p:cNvPr id="703497" name="Object 9"/>
            <p:cNvGraphicFramePr>
              <a:graphicFrameLocks noChangeAspect="1"/>
            </p:cNvGraphicFramePr>
            <p:nvPr/>
          </p:nvGraphicFramePr>
          <p:xfrm>
            <a:off x="1791" y="2115"/>
            <a:ext cx="538" cy="518"/>
          </p:xfrm>
          <a:graphic>
            <a:graphicData uri="http://schemas.openxmlformats.org/presentationml/2006/ole">
              <p:oleObj spid="_x0000_s1048583" name="Image" r:id="rId8" imgW="1358730" imgH="1307937" progId="Photoshop.Image.6">
                <p:embed/>
              </p:oleObj>
            </a:graphicData>
          </a:graphic>
        </p:graphicFrame>
        <p:graphicFrame>
          <p:nvGraphicFramePr>
            <p:cNvPr id="703498" name="Object 10"/>
            <p:cNvGraphicFramePr>
              <a:graphicFrameLocks noChangeAspect="1"/>
            </p:cNvGraphicFramePr>
            <p:nvPr/>
          </p:nvGraphicFramePr>
          <p:xfrm>
            <a:off x="2245" y="935"/>
            <a:ext cx="538" cy="518"/>
          </p:xfrm>
          <a:graphic>
            <a:graphicData uri="http://schemas.openxmlformats.org/presentationml/2006/ole">
              <p:oleObj spid="_x0000_s1048584" name="Image" r:id="rId9" imgW="1358730" imgH="1307937" progId="Photoshop.Image.6">
                <p:embed/>
              </p:oleObj>
            </a:graphicData>
          </a:graphic>
        </p:graphicFrame>
        <p:graphicFrame>
          <p:nvGraphicFramePr>
            <p:cNvPr id="703499" name="Object 11"/>
            <p:cNvGraphicFramePr>
              <a:graphicFrameLocks noChangeAspect="1"/>
            </p:cNvGraphicFramePr>
            <p:nvPr/>
          </p:nvGraphicFramePr>
          <p:xfrm>
            <a:off x="2941" y="709"/>
            <a:ext cx="538" cy="518"/>
          </p:xfrm>
          <a:graphic>
            <a:graphicData uri="http://schemas.openxmlformats.org/presentationml/2006/ole">
              <p:oleObj spid="_x0000_s1048585" name="Image" r:id="rId10" imgW="1358730" imgH="1307937" progId="Photoshop.Image.6">
                <p:embed/>
              </p:oleObj>
            </a:graphicData>
          </a:graphic>
        </p:graphicFrame>
        <p:graphicFrame>
          <p:nvGraphicFramePr>
            <p:cNvPr id="703500" name="Object 12"/>
            <p:cNvGraphicFramePr>
              <a:graphicFrameLocks noChangeAspect="1"/>
            </p:cNvGraphicFramePr>
            <p:nvPr/>
          </p:nvGraphicFramePr>
          <p:xfrm>
            <a:off x="2109" y="3148"/>
            <a:ext cx="771" cy="116"/>
          </p:xfrm>
          <a:graphic>
            <a:graphicData uri="http://schemas.openxmlformats.org/presentationml/2006/ole">
              <p:oleObj spid="_x0000_s1048586" name="Image" r:id="rId11" imgW="63358" imgH="177465" progId="Photoshop.Image.6">
                <p:embed/>
              </p:oleObj>
            </a:graphicData>
          </a:graphic>
        </p:graphicFrame>
      </p:grpSp>
      <p:sp>
        <p:nvSpPr>
          <p:cNvPr id="703501" name="Text Box 13"/>
          <p:cNvSpPr txBox="1">
            <a:spLocks noChangeArrowheads="1"/>
          </p:cNvSpPr>
          <p:nvPr/>
        </p:nvSpPr>
        <p:spPr bwMode="auto">
          <a:xfrm>
            <a:off x="7158038" y="6356350"/>
            <a:ext cx="10858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1200" b="0"/>
              <a:t>StrainInfo.net</a:t>
            </a:r>
          </a:p>
          <a:p>
            <a:r>
              <a:rPr lang="fr-BE" sz="1200" b="0"/>
              <a:t>sync-server</a:t>
            </a:r>
            <a:endParaRPr lang="nl-NL" sz="1200" b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72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-460870"/>
            <a:ext cx="7000924" cy="7016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125457" lon="19744675" rev="823617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82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14290"/>
            <a:ext cx="4445000" cy="459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66675"/>
            <a:ext cx="8229600" cy="1143000"/>
          </a:xfrm>
        </p:spPr>
        <p:txBody>
          <a:bodyPr/>
          <a:lstStyle/>
          <a:p>
            <a:r>
              <a:rPr lang="fr-BE" dirty="0" err="1"/>
              <a:t>StrainInfo</a:t>
            </a:r>
            <a:r>
              <a:rPr lang="fr-BE" dirty="0"/>
              <a:t> </a:t>
            </a:r>
            <a:r>
              <a:rPr lang="fr-BE" dirty="0" err="1"/>
              <a:t>indexing</a:t>
            </a:r>
            <a:r>
              <a:rPr lang="fr-BE" dirty="0"/>
              <a:t> (pull)</a:t>
            </a:r>
            <a:endParaRPr lang="nl-NL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17588" y="1125538"/>
            <a:ext cx="7802562" cy="5581650"/>
            <a:chOff x="845" y="709"/>
            <a:chExt cx="4915" cy="3516"/>
          </a:xfrm>
        </p:grpSpPr>
        <p:graphicFrame>
          <p:nvGraphicFramePr>
            <p:cNvPr id="704516" name="Object 4"/>
            <p:cNvGraphicFramePr>
              <a:graphicFrameLocks noChangeAspect="1"/>
            </p:cNvGraphicFramePr>
            <p:nvPr/>
          </p:nvGraphicFramePr>
          <p:xfrm>
            <a:off x="862" y="709"/>
            <a:ext cx="4898" cy="3516"/>
          </p:xfrm>
          <a:graphic>
            <a:graphicData uri="http://schemas.openxmlformats.org/presentationml/2006/ole">
              <p:oleObj spid="_x0000_s1049602" name="Image" r:id="rId3" imgW="12698413" imgH="9117460" progId="Photoshop.Image.6">
                <p:embed/>
              </p:oleObj>
            </a:graphicData>
          </a:graphic>
        </p:graphicFrame>
        <p:graphicFrame>
          <p:nvGraphicFramePr>
            <p:cNvPr id="704517" name="Object 5"/>
            <p:cNvGraphicFramePr>
              <a:graphicFrameLocks noChangeAspect="1"/>
            </p:cNvGraphicFramePr>
            <p:nvPr/>
          </p:nvGraphicFramePr>
          <p:xfrm>
            <a:off x="1208" y="3521"/>
            <a:ext cx="538" cy="518"/>
          </p:xfrm>
          <a:graphic>
            <a:graphicData uri="http://schemas.openxmlformats.org/presentationml/2006/ole">
              <p:oleObj spid="_x0000_s1049603" name="Image" r:id="rId4" imgW="1358730" imgH="1307937" progId="Photoshop.Image.6">
                <p:embed/>
              </p:oleObj>
            </a:graphicData>
          </a:graphic>
        </p:graphicFrame>
        <p:graphicFrame>
          <p:nvGraphicFramePr>
            <p:cNvPr id="704518" name="Object 6"/>
            <p:cNvGraphicFramePr>
              <a:graphicFrameLocks noChangeAspect="1"/>
            </p:cNvGraphicFramePr>
            <p:nvPr/>
          </p:nvGraphicFramePr>
          <p:xfrm>
            <a:off x="981" y="3003"/>
            <a:ext cx="538" cy="518"/>
          </p:xfrm>
          <a:graphic>
            <a:graphicData uri="http://schemas.openxmlformats.org/presentationml/2006/ole">
              <p:oleObj spid="_x0000_s1049604" name="Image" r:id="rId5" imgW="1358730" imgH="1307937" progId="Photoshop.Image.6">
                <p:embed/>
              </p:oleObj>
            </a:graphicData>
          </a:graphic>
        </p:graphicFrame>
        <p:graphicFrame>
          <p:nvGraphicFramePr>
            <p:cNvPr id="704519" name="Object 7"/>
            <p:cNvGraphicFramePr>
              <a:graphicFrameLocks noChangeAspect="1"/>
            </p:cNvGraphicFramePr>
            <p:nvPr/>
          </p:nvGraphicFramePr>
          <p:xfrm>
            <a:off x="845" y="1914"/>
            <a:ext cx="538" cy="518"/>
          </p:xfrm>
          <a:graphic>
            <a:graphicData uri="http://schemas.openxmlformats.org/presentationml/2006/ole">
              <p:oleObj spid="_x0000_s1049605" name="Image" r:id="rId6" imgW="1358730" imgH="1307937" progId="Photoshop.Image.6">
                <p:embed/>
              </p:oleObj>
            </a:graphicData>
          </a:graphic>
        </p:graphicFrame>
        <p:graphicFrame>
          <p:nvGraphicFramePr>
            <p:cNvPr id="704520" name="Object 8"/>
            <p:cNvGraphicFramePr>
              <a:graphicFrameLocks noChangeAspect="1"/>
            </p:cNvGraphicFramePr>
            <p:nvPr/>
          </p:nvGraphicFramePr>
          <p:xfrm>
            <a:off x="1420" y="1344"/>
            <a:ext cx="538" cy="518"/>
          </p:xfrm>
          <a:graphic>
            <a:graphicData uri="http://schemas.openxmlformats.org/presentationml/2006/ole">
              <p:oleObj spid="_x0000_s1049606" name="Image" r:id="rId7" imgW="1358730" imgH="1307937" progId="Photoshop.Image.6">
                <p:embed/>
              </p:oleObj>
            </a:graphicData>
          </a:graphic>
        </p:graphicFrame>
        <p:graphicFrame>
          <p:nvGraphicFramePr>
            <p:cNvPr id="704521" name="Object 9"/>
            <p:cNvGraphicFramePr>
              <a:graphicFrameLocks noChangeAspect="1"/>
            </p:cNvGraphicFramePr>
            <p:nvPr/>
          </p:nvGraphicFramePr>
          <p:xfrm>
            <a:off x="1791" y="2115"/>
            <a:ext cx="538" cy="518"/>
          </p:xfrm>
          <a:graphic>
            <a:graphicData uri="http://schemas.openxmlformats.org/presentationml/2006/ole">
              <p:oleObj spid="_x0000_s1049607" name="Image" r:id="rId8" imgW="1358730" imgH="1307937" progId="Photoshop.Image.6">
                <p:embed/>
              </p:oleObj>
            </a:graphicData>
          </a:graphic>
        </p:graphicFrame>
        <p:graphicFrame>
          <p:nvGraphicFramePr>
            <p:cNvPr id="704522" name="Object 10"/>
            <p:cNvGraphicFramePr>
              <a:graphicFrameLocks noChangeAspect="1"/>
            </p:cNvGraphicFramePr>
            <p:nvPr/>
          </p:nvGraphicFramePr>
          <p:xfrm>
            <a:off x="2245" y="935"/>
            <a:ext cx="538" cy="518"/>
          </p:xfrm>
          <a:graphic>
            <a:graphicData uri="http://schemas.openxmlformats.org/presentationml/2006/ole">
              <p:oleObj spid="_x0000_s1049608" name="Image" r:id="rId9" imgW="1358730" imgH="1307937" progId="Photoshop.Image.6">
                <p:embed/>
              </p:oleObj>
            </a:graphicData>
          </a:graphic>
        </p:graphicFrame>
        <p:graphicFrame>
          <p:nvGraphicFramePr>
            <p:cNvPr id="704523" name="Object 11"/>
            <p:cNvGraphicFramePr>
              <a:graphicFrameLocks noChangeAspect="1"/>
            </p:cNvGraphicFramePr>
            <p:nvPr/>
          </p:nvGraphicFramePr>
          <p:xfrm>
            <a:off x="2941" y="709"/>
            <a:ext cx="538" cy="518"/>
          </p:xfrm>
          <a:graphic>
            <a:graphicData uri="http://schemas.openxmlformats.org/presentationml/2006/ole">
              <p:oleObj spid="_x0000_s1049609" name="Image" r:id="rId10" imgW="1358730" imgH="1307937" progId="Photoshop.Image.6">
                <p:embed/>
              </p:oleObj>
            </a:graphicData>
          </a:graphic>
        </p:graphicFrame>
        <p:graphicFrame>
          <p:nvGraphicFramePr>
            <p:cNvPr id="704524" name="Object 12"/>
            <p:cNvGraphicFramePr>
              <a:graphicFrameLocks noChangeAspect="1"/>
            </p:cNvGraphicFramePr>
            <p:nvPr/>
          </p:nvGraphicFramePr>
          <p:xfrm>
            <a:off x="2109" y="3148"/>
            <a:ext cx="771" cy="116"/>
          </p:xfrm>
          <a:graphic>
            <a:graphicData uri="http://schemas.openxmlformats.org/presentationml/2006/ole">
              <p:oleObj spid="_x0000_s1049610" name="Image" r:id="rId11" imgW="63358" imgH="177465" progId="Photoshop.Image.6">
                <p:embed/>
              </p:oleObj>
            </a:graphicData>
          </a:graphic>
        </p:graphicFrame>
      </p:grpSp>
      <p:sp>
        <p:nvSpPr>
          <p:cNvPr id="704525" name="Text Box 13"/>
          <p:cNvSpPr txBox="1">
            <a:spLocks noChangeArrowheads="1"/>
          </p:cNvSpPr>
          <p:nvPr/>
        </p:nvSpPr>
        <p:spPr bwMode="auto">
          <a:xfrm>
            <a:off x="7158038" y="6356350"/>
            <a:ext cx="10858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1200" b="0"/>
              <a:t>StrainInfo.net</a:t>
            </a:r>
          </a:p>
          <a:p>
            <a:r>
              <a:rPr lang="fr-BE" sz="1200" b="0"/>
              <a:t>sync-server</a:t>
            </a:r>
            <a:endParaRPr lang="nl-NL" sz="1200" b="0"/>
          </a:p>
        </p:txBody>
      </p:sp>
      <p:sp>
        <p:nvSpPr>
          <p:cNvPr id="704526" name="Line 14"/>
          <p:cNvSpPr>
            <a:spLocks noChangeShapeType="1"/>
          </p:cNvSpPr>
          <p:nvPr/>
        </p:nvSpPr>
        <p:spPr bwMode="auto">
          <a:xfrm flipH="1" flipV="1">
            <a:off x="7631113" y="3557588"/>
            <a:ext cx="317500" cy="59213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27" name="Line 15"/>
          <p:cNvSpPr>
            <a:spLocks noChangeShapeType="1"/>
          </p:cNvSpPr>
          <p:nvPr/>
        </p:nvSpPr>
        <p:spPr bwMode="auto">
          <a:xfrm flipH="1">
            <a:off x="1691235" y="2724150"/>
            <a:ext cx="3688802" cy="520756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28" name="Line 16"/>
          <p:cNvSpPr>
            <a:spLocks noChangeShapeType="1"/>
          </p:cNvSpPr>
          <p:nvPr/>
        </p:nvSpPr>
        <p:spPr bwMode="auto">
          <a:xfrm flipH="1">
            <a:off x="3196354" y="2947988"/>
            <a:ext cx="2215434" cy="65296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29" name="Line 17"/>
          <p:cNvSpPr>
            <a:spLocks noChangeShapeType="1"/>
          </p:cNvSpPr>
          <p:nvPr/>
        </p:nvSpPr>
        <p:spPr bwMode="auto">
          <a:xfrm flipH="1">
            <a:off x="2714625" y="2492375"/>
            <a:ext cx="2762250" cy="317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30" name="Line 18"/>
          <p:cNvSpPr>
            <a:spLocks noChangeShapeType="1"/>
          </p:cNvSpPr>
          <p:nvPr/>
        </p:nvSpPr>
        <p:spPr bwMode="auto">
          <a:xfrm flipH="1" flipV="1">
            <a:off x="4070350" y="1971675"/>
            <a:ext cx="1582738" cy="2651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31" name="Line 19"/>
          <p:cNvSpPr>
            <a:spLocks noChangeShapeType="1"/>
          </p:cNvSpPr>
          <p:nvPr/>
        </p:nvSpPr>
        <p:spPr bwMode="auto">
          <a:xfrm flipH="1" flipV="1">
            <a:off x="5165725" y="1590675"/>
            <a:ext cx="727075" cy="3413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32" name="Line 20"/>
          <p:cNvSpPr>
            <a:spLocks noChangeShapeType="1"/>
          </p:cNvSpPr>
          <p:nvPr/>
        </p:nvSpPr>
        <p:spPr bwMode="auto">
          <a:xfrm flipH="1">
            <a:off x="5815013" y="3552825"/>
            <a:ext cx="560387" cy="8350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6541" y="4831978"/>
            <a:ext cx="1692000" cy="15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70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0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0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0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0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0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70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26" grpId="0" animBg="1"/>
      <p:bldP spid="704527" grpId="0" animBg="1"/>
      <p:bldP spid="704528" grpId="0" animBg="1"/>
      <p:bldP spid="704529" grpId="0" animBg="1"/>
      <p:bldP spid="704530" grpId="0" animBg="1"/>
      <p:bldP spid="704531" grpId="0" animBg="1"/>
      <p:bldP spid="7045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 descr="straininfo1-DSM31-sour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1118772"/>
            <a:ext cx="5214974" cy="4739120"/>
          </a:xfrm>
          <a:prstGeom prst="rect">
            <a:avLst/>
          </a:prstGeom>
        </p:spPr>
      </p:pic>
      <p:sp>
        <p:nvSpPr>
          <p:cNvPr id="70451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66675"/>
            <a:ext cx="8229600" cy="1143000"/>
          </a:xfrm>
        </p:spPr>
        <p:txBody>
          <a:bodyPr/>
          <a:lstStyle/>
          <a:p>
            <a:r>
              <a:rPr lang="fr-BE" dirty="0" err="1"/>
              <a:t>StrainInfo</a:t>
            </a:r>
            <a:r>
              <a:rPr lang="fr-BE" dirty="0"/>
              <a:t> </a:t>
            </a:r>
            <a:r>
              <a:rPr lang="fr-BE" dirty="0" err="1"/>
              <a:t>indexing</a:t>
            </a:r>
            <a:r>
              <a:rPr lang="fr-BE" dirty="0"/>
              <a:t> (pull)</a:t>
            </a:r>
            <a:endParaRPr lang="nl-NL" dirty="0"/>
          </a:p>
        </p:txBody>
      </p:sp>
      <p:sp>
        <p:nvSpPr>
          <p:cNvPr id="704525" name="Text Box 13"/>
          <p:cNvSpPr txBox="1">
            <a:spLocks noChangeArrowheads="1"/>
          </p:cNvSpPr>
          <p:nvPr/>
        </p:nvSpPr>
        <p:spPr bwMode="auto">
          <a:xfrm>
            <a:off x="7158038" y="6356350"/>
            <a:ext cx="10858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1200" b="0"/>
              <a:t>StrainInfo.net</a:t>
            </a:r>
          </a:p>
          <a:p>
            <a:r>
              <a:rPr lang="fr-BE" sz="1200" b="0"/>
              <a:t>sync-server</a:t>
            </a:r>
            <a:endParaRPr lang="nl-NL" sz="1200" b="0"/>
          </a:p>
        </p:txBody>
      </p: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6541" y="4831978"/>
            <a:ext cx="1692000" cy="15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Tijdelijke aanduiding voor inhoud 8" descr="sa-ds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14030">
            <a:off x="419524" y="1659319"/>
            <a:ext cx="2571768" cy="2084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Tijdelijke aanduiding voor inhoud 8" descr="sa-ds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334"/>
          <a:stretch>
            <a:fillRect/>
          </a:stretch>
        </p:blipFill>
        <p:spPr>
          <a:xfrm rot="21237786">
            <a:off x="1031027" y="1480482"/>
            <a:ext cx="2792652" cy="2093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Tijdelijke aanduiding voor afbeelding 4" descr="sa-cip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701"/>
          <a:stretch>
            <a:fillRect/>
          </a:stretch>
        </p:blipFill>
        <p:spPr>
          <a:xfrm rot="578965">
            <a:off x="2009376" y="1745341"/>
            <a:ext cx="3100480" cy="20755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PIJL-OMHOOG 27"/>
          <p:cNvSpPr/>
          <p:nvPr/>
        </p:nvSpPr>
        <p:spPr>
          <a:xfrm>
            <a:off x="7000892" y="3214686"/>
            <a:ext cx="714380" cy="1571636"/>
          </a:xfrm>
          <a:prstGeom prst="upArrow">
            <a:avLst/>
          </a:prstGeom>
          <a:gradFill>
            <a:gsLst>
              <a:gs pos="0">
                <a:srgbClr val="CB6C1D"/>
              </a:gs>
              <a:gs pos="80000">
                <a:srgbClr val="FF8F2A"/>
              </a:gs>
              <a:gs pos="100000">
                <a:srgbClr val="FF8F26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latin typeface="Calibri" pitchFamily="34" charset="0"/>
              </a:rPr>
              <a:t>PULL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66675"/>
            <a:ext cx="8229600" cy="1143000"/>
          </a:xfrm>
        </p:spPr>
        <p:txBody>
          <a:bodyPr/>
          <a:lstStyle/>
          <a:p>
            <a:r>
              <a:rPr lang="fr-BE" dirty="0" err="1"/>
              <a:t>StrainInfo</a:t>
            </a:r>
            <a:r>
              <a:rPr lang="fr-BE" dirty="0"/>
              <a:t> </a:t>
            </a:r>
            <a:r>
              <a:rPr lang="fr-BE" dirty="0" err="1"/>
              <a:t>indexing</a:t>
            </a:r>
            <a:r>
              <a:rPr lang="fr-BE" dirty="0"/>
              <a:t> (pull)</a:t>
            </a:r>
            <a:endParaRPr lang="nl-NL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17588" y="1125538"/>
            <a:ext cx="7802562" cy="5581650"/>
            <a:chOff x="845" y="709"/>
            <a:chExt cx="4915" cy="3516"/>
          </a:xfrm>
        </p:grpSpPr>
        <p:graphicFrame>
          <p:nvGraphicFramePr>
            <p:cNvPr id="704516" name="Object 4"/>
            <p:cNvGraphicFramePr>
              <a:graphicFrameLocks noChangeAspect="1"/>
            </p:cNvGraphicFramePr>
            <p:nvPr/>
          </p:nvGraphicFramePr>
          <p:xfrm>
            <a:off x="862" y="709"/>
            <a:ext cx="4898" cy="3516"/>
          </p:xfrm>
          <a:graphic>
            <a:graphicData uri="http://schemas.openxmlformats.org/presentationml/2006/ole">
              <p:oleObj spid="_x0000_s1051650" name="Image" r:id="rId3" imgW="12698413" imgH="9117460" progId="Photoshop.Image.6">
                <p:embed/>
              </p:oleObj>
            </a:graphicData>
          </a:graphic>
        </p:graphicFrame>
        <p:graphicFrame>
          <p:nvGraphicFramePr>
            <p:cNvPr id="704517" name="Object 5"/>
            <p:cNvGraphicFramePr>
              <a:graphicFrameLocks noChangeAspect="1"/>
            </p:cNvGraphicFramePr>
            <p:nvPr/>
          </p:nvGraphicFramePr>
          <p:xfrm>
            <a:off x="1208" y="3521"/>
            <a:ext cx="538" cy="518"/>
          </p:xfrm>
          <a:graphic>
            <a:graphicData uri="http://schemas.openxmlformats.org/presentationml/2006/ole">
              <p:oleObj spid="_x0000_s1051651" name="Image" r:id="rId4" imgW="1358730" imgH="1307937" progId="Photoshop.Image.6">
                <p:embed/>
              </p:oleObj>
            </a:graphicData>
          </a:graphic>
        </p:graphicFrame>
        <p:graphicFrame>
          <p:nvGraphicFramePr>
            <p:cNvPr id="704518" name="Object 6"/>
            <p:cNvGraphicFramePr>
              <a:graphicFrameLocks noChangeAspect="1"/>
            </p:cNvGraphicFramePr>
            <p:nvPr/>
          </p:nvGraphicFramePr>
          <p:xfrm>
            <a:off x="981" y="3003"/>
            <a:ext cx="538" cy="518"/>
          </p:xfrm>
          <a:graphic>
            <a:graphicData uri="http://schemas.openxmlformats.org/presentationml/2006/ole">
              <p:oleObj spid="_x0000_s1051652" name="Image" r:id="rId5" imgW="1358730" imgH="1307937" progId="Photoshop.Image.6">
                <p:embed/>
              </p:oleObj>
            </a:graphicData>
          </a:graphic>
        </p:graphicFrame>
        <p:graphicFrame>
          <p:nvGraphicFramePr>
            <p:cNvPr id="704519" name="Object 7"/>
            <p:cNvGraphicFramePr>
              <a:graphicFrameLocks noChangeAspect="1"/>
            </p:cNvGraphicFramePr>
            <p:nvPr/>
          </p:nvGraphicFramePr>
          <p:xfrm>
            <a:off x="845" y="1914"/>
            <a:ext cx="538" cy="518"/>
          </p:xfrm>
          <a:graphic>
            <a:graphicData uri="http://schemas.openxmlformats.org/presentationml/2006/ole">
              <p:oleObj spid="_x0000_s1051653" name="Image" r:id="rId6" imgW="1358730" imgH="1307937" progId="Photoshop.Image.6">
                <p:embed/>
              </p:oleObj>
            </a:graphicData>
          </a:graphic>
        </p:graphicFrame>
        <p:graphicFrame>
          <p:nvGraphicFramePr>
            <p:cNvPr id="704520" name="Object 8"/>
            <p:cNvGraphicFramePr>
              <a:graphicFrameLocks noChangeAspect="1"/>
            </p:cNvGraphicFramePr>
            <p:nvPr/>
          </p:nvGraphicFramePr>
          <p:xfrm>
            <a:off x="1420" y="1344"/>
            <a:ext cx="538" cy="518"/>
          </p:xfrm>
          <a:graphic>
            <a:graphicData uri="http://schemas.openxmlformats.org/presentationml/2006/ole">
              <p:oleObj spid="_x0000_s1051654" name="Image" r:id="rId7" imgW="1358730" imgH="1307937" progId="Photoshop.Image.6">
                <p:embed/>
              </p:oleObj>
            </a:graphicData>
          </a:graphic>
        </p:graphicFrame>
        <p:graphicFrame>
          <p:nvGraphicFramePr>
            <p:cNvPr id="704521" name="Object 9"/>
            <p:cNvGraphicFramePr>
              <a:graphicFrameLocks noChangeAspect="1"/>
            </p:cNvGraphicFramePr>
            <p:nvPr/>
          </p:nvGraphicFramePr>
          <p:xfrm>
            <a:off x="1791" y="2115"/>
            <a:ext cx="538" cy="518"/>
          </p:xfrm>
          <a:graphic>
            <a:graphicData uri="http://schemas.openxmlformats.org/presentationml/2006/ole">
              <p:oleObj spid="_x0000_s1051655" name="Image" r:id="rId8" imgW="1358730" imgH="1307937" progId="Photoshop.Image.6">
                <p:embed/>
              </p:oleObj>
            </a:graphicData>
          </a:graphic>
        </p:graphicFrame>
        <p:graphicFrame>
          <p:nvGraphicFramePr>
            <p:cNvPr id="704522" name="Object 10"/>
            <p:cNvGraphicFramePr>
              <a:graphicFrameLocks noChangeAspect="1"/>
            </p:cNvGraphicFramePr>
            <p:nvPr/>
          </p:nvGraphicFramePr>
          <p:xfrm>
            <a:off x="2245" y="935"/>
            <a:ext cx="538" cy="518"/>
          </p:xfrm>
          <a:graphic>
            <a:graphicData uri="http://schemas.openxmlformats.org/presentationml/2006/ole">
              <p:oleObj spid="_x0000_s1051656" name="Image" r:id="rId9" imgW="1358730" imgH="1307937" progId="Photoshop.Image.6">
                <p:embed/>
              </p:oleObj>
            </a:graphicData>
          </a:graphic>
        </p:graphicFrame>
        <p:graphicFrame>
          <p:nvGraphicFramePr>
            <p:cNvPr id="704523" name="Object 11"/>
            <p:cNvGraphicFramePr>
              <a:graphicFrameLocks noChangeAspect="1"/>
            </p:cNvGraphicFramePr>
            <p:nvPr/>
          </p:nvGraphicFramePr>
          <p:xfrm>
            <a:off x="2941" y="709"/>
            <a:ext cx="538" cy="518"/>
          </p:xfrm>
          <a:graphic>
            <a:graphicData uri="http://schemas.openxmlformats.org/presentationml/2006/ole">
              <p:oleObj spid="_x0000_s1051657" name="Image" r:id="rId10" imgW="1358730" imgH="1307937" progId="Photoshop.Image.6">
                <p:embed/>
              </p:oleObj>
            </a:graphicData>
          </a:graphic>
        </p:graphicFrame>
        <p:graphicFrame>
          <p:nvGraphicFramePr>
            <p:cNvPr id="704524" name="Object 12"/>
            <p:cNvGraphicFramePr>
              <a:graphicFrameLocks noChangeAspect="1"/>
            </p:cNvGraphicFramePr>
            <p:nvPr/>
          </p:nvGraphicFramePr>
          <p:xfrm>
            <a:off x="2109" y="3148"/>
            <a:ext cx="771" cy="116"/>
          </p:xfrm>
          <a:graphic>
            <a:graphicData uri="http://schemas.openxmlformats.org/presentationml/2006/ole">
              <p:oleObj spid="_x0000_s1051658" name="Image" r:id="rId11" imgW="63358" imgH="177465" progId="Photoshop.Image.6">
                <p:embed/>
              </p:oleObj>
            </a:graphicData>
          </a:graphic>
        </p:graphicFrame>
      </p:grpSp>
      <p:sp>
        <p:nvSpPr>
          <p:cNvPr id="704525" name="Text Box 13"/>
          <p:cNvSpPr txBox="1">
            <a:spLocks noChangeArrowheads="1"/>
          </p:cNvSpPr>
          <p:nvPr/>
        </p:nvSpPr>
        <p:spPr bwMode="auto">
          <a:xfrm>
            <a:off x="7158038" y="6356350"/>
            <a:ext cx="10858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1200" b="0"/>
              <a:t>StrainInfo.net</a:t>
            </a:r>
          </a:p>
          <a:p>
            <a:r>
              <a:rPr lang="fr-BE" sz="1200" b="0"/>
              <a:t>sync-server</a:t>
            </a:r>
            <a:endParaRPr lang="nl-NL" sz="1200" b="0"/>
          </a:p>
        </p:txBody>
      </p:sp>
      <p:sp>
        <p:nvSpPr>
          <p:cNvPr id="704526" name="Line 14"/>
          <p:cNvSpPr>
            <a:spLocks noChangeShapeType="1"/>
          </p:cNvSpPr>
          <p:nvPr/>
        </p:nvSpPr>
        <p:spPr bwMode="auto">
          <a:xfrm flipH="1" flipV="1">
            <a:off x="7631113" y="3557588"/>
            <a:ext cx="317500" cy="59213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27" name="Line 15"/>
          <p:cNvSpPr>
            <a:spLocks noChangeShapeType="1"/>
          </p:cNvSpPr>
          <p:nvPr/>
        </p:nvSpPr>
        <p:spPr bwMode="auto">
          <a:xfrm flipH="1">
            <a:off x="1691235" y="2724150"/>
            <a:ext cx="3688802" cy="520756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28" name="Line 16"/>
          <p:cNvSpPr>
            <a:spLocks noChangeShapeType="1"/>
          </p:cNvSpPr>
          <p:nvPr/>
        </p:nvSpPr>
        <p:spPr bwMode="auto">
          <a:xfrm flipH="1">
            <a:off x="3196354" y="2947988"/>
            <a:ext cx="2215434" cy="65296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29" name="Line 17"/>
          <p:cNvSpPr>
            <a:spLocks noChangeShapeType="1"/>
          </p:cNvSpPr>
          <p:nvPr/>
        </p:nvSpPr>
        <p:spPr bwMode="auto">
          <a:xfrm flipH="1">
            <a:off x="2714625" y="2492375"/>
            <a:ext cx="2762250" cy="317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30" name="Line 18"/>
          <p:cNvSpPr>
            <a:spLocks noChangeShapeType="1"/>
          </p:cNvSpPr>
          <p:nvPr/>
        </p:nvSpPr>
        <p:spPr bwMode="auto">
          <a:xfrm flipH="1" flipV="1">
            <a:off x="4070350" y="1971675"/>
            <a:ext cx="1582738" cy="2651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31" name="Line 19"/>
          <p:cNvSpPr>
            <a:spLocks noChangeShapeType="1"/>
          </p:cNvSpPr>
          <p:nvPr/>
        </p:nvSpPr>
        <p:spPr bwMode="auto">
          <a:xfrm flipH="1" flipV="1">
            <a:off x="5165725" y="1590675"/>
            <a:ext cx="727075" cy="3413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4532" name="Line 20"/>
          <p:cNvSpPr>
            <a:spLocks noChangeShapeType="1"/>
          </p:cNvSpPr>
          <p:nvPr/>
        </p:nvSpPr>
        <p:spPr bwMode="auto">
          <a:xfrm flipH="1">
            <a:off x="5815013" y="3552825"/>
            <a:ext cx="560387" cy="8350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66675"/>
            <a:ext cx="8229600" cy="1143000"/>
          </a:xfrm>
        </p:spPr>
        <p:txBody>
          <a:bodyPr/>
          <a:lstStyle/>
          <a:p>
            <a:r>
              <a:rPr lang="fr-BE" dirty="0" err="1"/>
              <a:t>StrainInfo</a:t>
            </a:r>
            <a:r>
              <a:rPr lang="fr-BE" dirty="0"/>
              <a:t> </a:t>
            </a:r>
            <a:r>
              <a:rPr lang="fr-BE" dirty="0" err="1"/>
              <a:t>indexing</a:t>
            </a:r>
            <a:r>
              <a:rPr lang="fr-BE" dirty="0"/>
              <a:t> (push)</a:t>
            </a:r>
            <a:endParaRPr lang="nl-NL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17588" y="1125538"/>
            <a:ext cx="7802562" cy="5581650"/>
            <a:chOff x="845" y="709"/>
            <a:chExt cx="4915" cy="3516"/>
          </a:xfrm>
        </p:grpSpPr>
        <p:graphicFrame>
          <p:nvGraphicFramePr>
            <p:cNvPr id="705540" name="Object 4"/>
            <p:cNvGraphicFramePr>
              <a:graphicFrameLocks noChangeAspect="1"/>
            </p:cNvGraphicFramePr>
            <p:nvPr/>
          </p:nvGraphicFramePr>
          <p:xfrm>
            <a:off x="862" y="709"/>
            <a:ext cx="4898" cy="3516"/>
          </p:xfrm>
          <a:graphic>
            <a:graphicData uri="http://schemas.openxmlformats.org/presentationml/2006/ole">
              <p:oleObj spid="_x0000_s1050626" name="Image" r:id="rId3" imgW="12698413" imgH="9117460" progId="Photoshop.Image.6">
                <p:embed/>
              </p:oleObj>
            </a:graphicData>
          </a:graphic>
        </p:graphicFrame>
        <p:graphicFrame>
          <p:nvGraphicFramePr>
            <p:cNvPr id="705541" name="Object 5"/>
            <p:cNvGraphicFramePr>
              <a:graphicFrameLocks noChangeAspect="1"/>
            </p:cNvGraphicFramePr>
            <p:nvPr/>
          </p:nvGraphicFramePr>
          <p:xfrm>
            <a:off x="1208" y="3521"/>
            <a:ext cx="538" cy="518"/>
          </p:xfrm>
          <a:graphic>
            <a:graphicData uri="http://schemas.openxmlformats.org/presentationml/2006/ole">
              <p:oleObj spid="_x0000_s1050627" name="Image" r:id="rId4" imgW="1358730" imgH="1307937" progId="Photoshop.Image.6">
                <p:embed/>
              </p:oleObj>
            </a:graphicData>
          </a:graphic>
        </p:graphicFrame>
        <p:graphicFrame>
          <p:nvGraphicFramePr>
            <p:cNvPr id="705542" name="Object 6"/>
            <p:cNvGraphicFramePr>
              <a:graphicFrameLocks noChangeAspect="1"/>
            </p:cNvGraphicFramePr>
            <p:nvPr/>
          </p:nvGraphicFramePr>
          <p:xfrm>
            <a:off x="981" y="3003"/>
            <a:ext cx="538" cy="518"/>
          </p:xfrm>
          <a:graphic>
            <a:graphicData uri="http://schemas.openxmlformats.org/presentationml/2006/ole">
              <p:oleObj spid="_x0000_s1050628" name="Image" r:id="rId5" imgW="1358730" imgH="1307937" progId="Photoshop.Image.6">
                <p:embed/>
              </p:oleObj>
            </a:graphicData>
          </a:graphic>
        </p:graphicFrame>
        <p:graphicFrame>
          <p:nvGraphicFramePr>
            <p:cNvPr id="705543" name="Object 7"/>
            <p:cNvGraphicFramePr>
              <a:graphicFrameLocks noChangeAspect="1"/>
            </p:cNvGraphicFramePr>
            <p:nvPr/>
          </p:nvGraphicFramePr>
          <p:xfrm>
            <a:off x="845" y="1914"/>
            <a:ext cx="538" cy="518"/>
          </p:xfrm>
          <a:graphic>
            <a:graphicData uri="http://schemas.openxmlformats.org/presentationml/2006/ole">
              <p:oleObj spid="_x0000_s1050629" name="Image" r:id="rId6" imgW="1358730" imgH="1307937" progId="Photoshop.Image.6">
                <p:embed/>
              </p:oleObj>
            </a:graphicData>
          </a:graphic>
        </p:graphicFrame>
        <p:graphicFrame>
          <p:nvGraphicFramePr>
            <p:cNvPr id="705544" name="Object 8"/>
            <p:cNvGraphicFramePr>
              <a:graphicFrameLocks noChangeAspect="1"/>
            </p:cNvGraphicFramePr>
            <p:nvPr/>
          </p:nvGraphicFramePr>
          <p:xfrm>
            <a:off x="1420" y="1344"/>
            <a:ext cx="538" cy="518"/>
          </p:xfrm>
          <a:graphic>
            <a:graphicData uri="http://schemas.openxmlformats.org/presentationml/2006/ole">
              <p:oleObj spid="_x0000_s1050630" name="Image" r:id="rId7" imgW="1358730" imgH="1307937" progId="Photoshop.Image.6">
                <p:embed/>
              </p:oleObj>
            </a:graphicData>
          </a:graphic>
        </p:graphicFrame>
        <p:graphicFrame>
          <p:nvGraphicFramePr>
            <p:cNvPr id="705545" name="Object 9"/>
            <p:cNvGraphicFramePr>
              <a:graphicFrameLocks noChangeAspect="1"/>
            </p:cNvGraphicFramePr>
            <p:nvPr/>
          </p:nvGraphicFramePr>
          <p:xfrm>
            <a:off x="1791" y="2115"/>
            <a:ext cx="538" cy="518"/>
          </p:xfrm>
          <a:graphic>
            <a:graphicData uri="http://schemas.openxmlformats.org/presentationml/2006/ole">
              <p:oleObj spid="_x0000_s1050631" name="Image" r:id="rId8" imgW="1358730" imgH="1307937" progId="Photoshop.Image.6">
                <p:embed/>
              </p:oleObj>
            </a:graphicData>
          </a:graphic>
        </p:graphicFrame>
        <p:graphicFrame>
          <p:nvGraphicFramePr>
            <p:cNvPr id="705546" name="Object 10"/>
            <p:cNvGraphicFramePr>
              <a:graphicFrameLocks noChangeAspect="1"/>
            </p:cNvGraphicFramePr>
            <p:nvPr/>
          </p:nvGraphicFramePr>
          <p:xfrm>
            <a:off x="2245" y="935"/>
            <a:ext cx="538" cy="518"/>
          </p:xfrm>
          <a:graphic>
            <a:graphicData uri="http://schemas.openxmlformats.org/presentationml/2006/ole">
              <p:oleObj spid="_x0000_s1050632" name="Image" r:id="rId9" imgW="1358730" imgH="1307937" progId="Photoshop.Image.6">
                <p:embed/>
              </p:oleObj>
            </a:graphicData>
          </a:graphic>
        </p:graphicFrame>
        <p:graphicFrame>
          <p:nvGraphicFramePr>
            <p:cNvPr id="705547" name="Object 11"/>
            <p:cNvGraphicFramePr>
              <a:graphicFrameLocks noChangeAspect="1"/>
            </p:cNvGraphicFramePr>
            <p:nvPr/>
          </p:nvGraphicFramePr>
          <p:xfrm>
            <a:off x="2941" y="709"/>
            <a:ext cx="538" cy="518"/>
          </p:xfrm>
          <a:graphic>
            <a:graphicData uri="http://schemas.openxmlformats.org/presentationml/2006/ole">
              <p:oleObj spid="_x0000_s1050633" name="Image" r:id="rId10" imgW="1358730" imgH="1307937" progId="Photoshop.Image.6">
                <p:embed/>
              </p:oleObj>
            </a:graphicData>
          </a:graphic>
        </p:graphicFrame>
        <p:graphicFrame>
          <p:nvGraphicFramePr>
            <p:cNvPr id="705548" name="Object 12"/>
            <p:cNvGraphicFramePr>
              <a:graphicFrameLocks noChangeAspect="1"/>
            </p:cNvGraphicFramePr>
            <p:nvPr/>
          </p:nvGraphicFramePr>
          <p:xfrm>
            <a:off x="2109" y="3148"/>
            <a:ext cx="771" cy="116"/>
          </p:xfrm>
          <a:graphic>
            <a:graphicData uri="http://schemas.openxmlformats.org/presentationml/2006/ole">
              <p:oleObj spid="_x0000_s1050634" name="Image" r:id="rId11" imgW="63358" imgH="177465" progId="Photoshop.Image.6">
                <p:embed/>
              </p:oleObj>
            </a:graphicData>
          </a:graphic>
        </p:graphicFrame>
      </p:grpSp>
      <p:sp>
        <p:nvSpPr>
          <p:cNvPr id="705549" name="Text Box 13"/>
          <p:cNvSpPr txBox="1">
            <a:spLocks noChangeArrowheads="1"/>
          </p:cNvSpPr>
          <p:nvPr/>
        </p:nvSpPr>
        <p:spPr bwMode="auto">
          <a:xfrm>
            <a:off x="7158038" y="6356350"/>
            <a:ext cx="10858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1200" b="0"/>
              <a:t>StrainInfo.net</a:t>
            </a:r>
          </a:p>
          <a:p>
            <a:r>
              <a:rPr lang="fr-BE" sz="1200" b="0"/>
              <a:t>sync-server</a:t>
            </a:r>
            <a:endParaRPr lang="nl-NL" sz="1200" b="0"/>
          </a:p>
        </p:txBody>
      </p:sp>
      <p:sp>
        <p:nvSpPr>
          <p:cNvPr id="705550" name="Line 14"/>
          <p:cNvSpPr>
            <a:spLocks noChangeShapeType="1"/>
          </p:cNvSpPr>
          <p:nvPr/>
        </p:nvSpPr>
        <p:spPr bwMode="auto">
          <a:xfrm flipH="1" flipV="1">
            <a:off x="7631113" y="3557588"/>
            <a:ext cx="317500" cy="59213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5551" name="Line 15"/>
          <p:cNvSpPr>
            <a:spLocks noChangeShapeType="1"/>
          </p:cNvSpPr>
          <p:nvPr/>
        </p:nvSpPr>
        <p:spPr bwMode="auto">
          <a:xfrm flipH="1">
            <a:off x="1717675" y="2724150"/>
            <a:ext cx="3662363" cy="5349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5552" name="Line 16"/>
          <p:cNvSpPr>
            <a:spLocks noChangeShapeType="1"/>
          </p:cNvSpPr>
          <p:nvPr/>
        </p:nvSpPr>
        <p:spPr bwMode="auto">
          <a:xfrm flipH="1">
            <a:off x="3228975" y="2947988"/>
            <a:ext cx="2182813" cy="64293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5553" name="Line 17"/>
          <p:cNvSpPr>
            <a:spLocks noChangeShapeType="1"/>
          </p:cNvSpPr>
          <p:nvPr/>
        </p:nvSpPr>
        <p:spPr bwMode="auto">
          <a:xfrm flipH="1">
            <a:off x="2714625" y="2492375"/>
            <a:ext cx="2762250" cy="317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5554" name="Line 18"/>
          <p:cNvSpPr>
            <a:spLocks noChangeShapeType="1"/>
          </p:cNvSpPr>
          <p:nvPr/>
        </p:nvSpPr>
        <p:spPr bwMode="auto">
          <a:xfrm flipH="1" flipV="1">
            <a:off x="4070350" y="1971675"/>
            <a:ext cx="1582738" cy="2651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5555" name="Line 19"/>
          <p:cNvSpPr>
            <a:spLocks noChangeShapeType="1"/>
          </p:cNvSpPr>
          <p:nvPr/>
        </p:nvSpPr>
        <p:spPr bwMode="auto">
          <a:xfrm flipH="1" flipV="1">
            <a:off x="5165725" y="1590675"/>
            <a:ext cx="727075" cy="3413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705556" name="Line 20"/>
          <p:cNvSpPr>
            <a:spLocks noChangeShapeType="1"/>
          </p:cNvSpPr>
          <p:nvPr/>
        </p:nvSpPr>
        <p:spPr bwMode="auto">
          <a:xfrm flipH="1">
            <a:off x="5815013" y="3552825"/>
            <a:ext cx="560387" cy="8350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 flipH="1" flipV="1">
            <a:off x="7623380" y="3558410"/>
            <a:ext cx="317500" cy="59213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H="1">
            <a:off x="1683502" y="2724972"/>
            <a:ext cx="3688802" cy="520756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H="1">
            <a:off x="3188621" y="2948810"/>
            <a:ext cx="2215434" cy="65296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 flipH="1">
            <a:off x="2706892" y="2493197"/>
            <a:ext cx="2762250" cy="317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H="1" flipV="1">
            <a:off x="4062617" y="1972497"/>
            <a:ext cx="1582738" cy="2651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 flipV="1">
            <a:off x="5157992" y="1591497"/>
            <a:ext cx="727075" cy="3413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 flipH="1">
            <a:off x="5807280" y="3553647"/>
            <a:ext cx="560387" cy="8350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0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0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70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70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70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70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70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50" grpId="0" animBg="1"/>
      <p:bldP spid="705551" grpId="0" animBg="1"/>
      <p:bldP spid="705552" grpId="0" animBg="1"/>
      <p:bldP spid="705553" grpId="0" animBg="1"/>
      <p:bldP spid="705554" grpId="0" animBg="1"/>
      <p:bldP spid="705555" grpId="0" animBg="1"/>
      <p:bldP spid="70555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StrainInfo</a:t>
            </a:r>
            <a:r>
              <a:rPr lang="fr-BE" dirty="0"/>
              <a:t> </a:t>
            </a:r>
            <a:r>
              <a:rPr lang="fr-BE" dirty="0" err="1"/>
              <a:t>indexing</a:t>
            </a:r>
            <a:r>
              <a:rPr lang="fr-BE" dirty="0"/>
              <a:t> (push)</a:t>
            </a:r>
            <a:endParaRPr lang="nl-N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66675"/>
            <a:ext cx="8229600" cy="1143000"/>
          </a:xfrm>
        </p:spPr>
        <p:txBody>
          <a:bodyPr/>
          <a:lstStyle/>
          <a:p>
            <a:r>
              <a:rPr lang="fr-BE" dirty="0" err="1"/>
              <a:t>StrainInfo</a:t>
            </a:r>
            <a:r>
              <a:rPr lang="fr-BE" dirty="0"/>
              <a:t> </a:t>
            </a:r>
            <a:r>
              <a:rPr lang="fr-BE" dirty="0" err="1"/>
              <a:t>indexing</a:t>
            </a:r>
            <a:r>
              <a:rPr lang="fr-BE" dirty="0"/>
              <a:t> (pull)</a:t>
            </a:r>
            <a:endParaRPr lang="nl-NL" dirty="0"/>
          </a:p>
        </p:txBody>
      </p:sp>
      <p:sp>
        <p:nvSpPr>
          <p:cNvPr id="704525" name="Text Box 13"/>
          <p:cNvSpPr txBox="1">
            <a:spLocks noChangeArrowheads="1"/>
          </p:cNvSpPr>
          <p:nvPr/>
        </p:nvSpPr>
        <p:spPr bwMode="auto">
          <a:xfrm>
            <a:off x="7158038" y="6356350"/>
            <a:ext cx="10858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1200" b="0"/>
              <a:t>StrainInfo.net</a:t>
            </a:r>
          </a:p>
          <a:p>
            <a:r>
              <a:rPr lang="fr-BE" sz="1200" b="0"/>
              <a:t>sync-server</a:t>
            </a:r>
            <a:endParaRPr lang="nl-NL" sz="1200" b="0"/>
          </a:p>
        </p:txBody>
      </p: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6541" y="4831978"/>
            <a:ext cx="1692000" cy="15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straininfo1-doc-xmlcultureout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182101"/>
            <a:ext cx="7000924" cy="3394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PIJL-OMHOOG 27"/>
          <p:cNvSpPr/>
          <p:nvPr/>
        </p:nvSpPr>
        <p:spPr>
          <a:xfrm rot="8126707">
            <a:off x="6163667" y="3596618"/>
            <a:ext cx="714380" cy="1571636"/>
          </a:xfrm>
          <a:prstGeom prst="upArrow">
            <a:avLst/>
          </a:prstGeom>
          <a:gradFill>
            <a:gsLst>
              <a:gs pos="0">
                <a:srgbClr val="CB6C1D"/>
              </a:gs>
              <a:gs pos="80000">
                <a:srgbClr val="FF8F2A"/>
              </a:gs>
              <a:gs pos="100000">
                <a:srgbClr val="FF8F26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latin typeface="Calibri" pitchFamily="34" charset="0"/>
              </a:rPr>
              <a:t>PUSH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StrainInfo</a:t>
            </a:r>
            <a:r>
              <a:rPr lang="fr-BE" dirty="0"/>
              <a:t> </a:t>
            </a:r>
            <a:r>
              <a:rPr lang="fr-BE" dirty="0" err="1"/>
              <a:t>indexing</a:t>
            </a:r>
            <a:r>
              <a:rPr lang="fr-BE" dirty="0"/>
              <a:t> (push)</a:t>
            </a: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StrainInfo</a:t>
            </a:r>
            <a:r>
              <a:rPr lang="fr-BE" dirty="0"/>
              <a:t> </a:t>
            </a:r>
            <a:r>
              <a:rPr lang="fr-BE" dirty="0" err="1"/>
              <a:t>indexing</a:t>
            </a:r>
            <a:r>
              <a:rPr lang="fr-BE" dirty="0"/>
              <a:t> (push)</a:t>
            </a: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128" y="1105232"/>
            <a:ext cx="7905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Ontogration</a:t>
            </a:r>
            <a:endParaRPr lang="nl-NL" dirty="0"/>
          </a:p>
        </p:txBody>
      </p:sp>
      <p:pic>
        <p:nvPicPr>
          <p:cNvPr id="10772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969" y="1481139"/>
            <a:ext cx="8428749" cy="494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927851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The End</a:t>
            </a:r>
            <a:endParaRPr lang="nl-NL"/>
          </a:p>
        </p:txBody>
      </p:sp>
      <p:pic>
        <p:nvPicPr>
          <p:cNvPr id="7260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49263"/>
            <a:ext cx="4232275" cy="554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26021" name="Rectangle 5"/>
          <p:cNvSpPr>
            <a:spLocks noChangeArrowheads="1"/>
          </p:cNvSpPr>
          <p:nvPr/>
        </p:nvSpPr>
        <p:spPr bwMode="auto">
          <a:xfrm>
            <a:off x="971550" y="4848225"/>
            <a:ext cx="2592388" cy="122078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26022" name="Rectangle 6"/>
          <p:cNvSpPr>
            <a:spLocks noChangeArrowheads="1"/>
          </p:cNvSpPr>
          <p:nvPr/>
        </p:nvSpPr>
        <p:spPr bwMode="auto">
          <a:xfrm>
            <a:off x="1260475" y="5373688"/>
            <a:ext cx="703263" cy="1873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26023" name="Rectangle 7"/>
          <p:cNvSpPr>
            <a:spLocks noChangeArrowheads="1"/>
          </p:cNvSpPr>
          <p:nvPr/>
        </p:nvSpPr>
        <p:spPr bwMode="auto">
          <a:xfrm>
            <a:off x="-252413" y="333375"/>
            <a:ext cx="5045076" cy="28733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26024" name="Rectangle 8"/>
          <p:cNvSpPr>
            <a:spLocks noChangeArrowheads="1"/>
          </p:cNvSpPr>
          <p:nvPr/>
        </p:nvSpPr>
        <p:spPr bwMode="auto">
          <a:xfrm>
            <a:off x="-36513" y="260350"/>
            <a:ext cx="649288" cy="61436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26025" name="Text Box 9"/>
          <p:cNvSpPr txBox="1">
            <a:spLocks noChangeArrowheads="1"/>
          </p:cNvSpPr>
          <p:nvPr/>
        </p:nvSpPr>
        <p:spPr bwMode="auto">
          <a:xfrm>
            <a:off x="201613" y="5441950"/>
            <a:ext cx="3532868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  <a:latin typeface="Calibri" pitchFamily="34" charset="0"/>
              </a:rPr>
              <a:t>www.</a:t>
            </a:r>
            <a:r>
              <a:rPr lang="fr-BE" sz="3200" dirty="0">
                <a:solidFill>
                  <a:srgbClr val="6699FF"/>
                </a:solidFill>
                <a:latin typeface="Calibri" pitchFamily="34" charset="0"/>
              </a:rPr>
              <a:t>Strain</a:t>
            </a:r>
            <a:r>
              <a:rPr lang="fr-BE" sz="3200" dirty="0">
                <a:solidFill>
                  <a:schemeClr val="bg1"/>
                </a:solidFill>
                <a:latin typeface="Calibri" pitchFamily="34" charset="0"/>
              </a:rPr>
              <a:t>Info</a:t>
            </a:r>
            <a:r>
              <a:rPr lang="fr-BE" sz="3200" dirty="0">
                <a:solidFill>
                  <a:srgbClr val="6699FF"/>
                </a:solidFill>
                <a:latin typeface="Calibri" pitchFamily="34" charset="0"/>
              </a:rPr>
              <a:t>.net</a:t>
            </a:r>
          </a:p>
        </p:txBody>
      </p:sp>
      <p:sp>
        <p:nvSpPr>
          <p:cNvPr id="726026" name="Rectangle 10"/>
          <p:cNvSpPr>
            <a:spLocks noChangeArrowheads="1"/>
          </p:cNvSpPr>
          <p:nvPr/>
        </p:nvSpPr>
        <p:spPr bwMode="auto">
          <a:xfrm>
            <a:off x="708025" y="4621213"/>
            <a:ext cx="1223963" cy="36036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sp>
        <p:nvSpPr>
          <p:cNvPr id="726027" name="Rectangle 11"/>
          <p:cNvSpPr>
            <a:spLocks noChangeArrowheads="1"/>
          </p:cNvSpPr>
          <p:nvPr/>
        </p:nvSpPr>
        <p:spPr bwMode="auto">
          <a:xfrm rot="19980000">
            <a:off x="611188" y="2028825"/>
            <a:ext cx="839787" cy="463550"/>
          </a:xfrm>
          <a:prstGeom prst="rect">
            <a:avLst/>
          </a:prstGeom>
          <a:solidFill>
            <a:srgbClr val="FFCC00">
              <a:alpha val="8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fr-BE" sz="3200" b="0" dirty="0">
                <a:latin typeface="Agency FB" pitchFamily="34" charset="0"/>
              </a:rPr>
              <a:t>WEB </a:t>
            </a:r>
            <a:endParaRPr lang="nl-NL" sz="3200" b="0" dirty="0">
              <a:latin typeface="Agency FB" pitchFamily="34" charset="0"/>
            </a:endParaRPr>
          </a:p>
        </p:txBody>
      </p:sp>
      <p:sp>
        <p:nvSpPr>
          <p:cNvPr id="726028" name="Rectangle 12"/>
          <p:cNvSpPr>
            <a:spLocks noChangeArrowheads="1"/>
          </p:cNvSpPr>
          <p:nvPr/>
        </p:nvSpPr>
        <p:spPr bwMode="auto">
          <a:xfrm>
            <a:off x="4572000" y="6985000"/>
            <a:ext cx="4594225" cy="346578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Mohamed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Amar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Laboratoire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de Microbiologie et Biologie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Moléculaire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Centre National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pour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la Recherche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Scientifique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et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Technique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Morocco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David Ruiz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Arahal</a:t>
            </a:r>
            <a:endParaRPr lang="fr-BE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en-US" sz="1000" dirty="0" err="1">
                <a:solidFill>
                  <a:schemeClr val="bg1"/>
                </a:solidFill>
                <a:latin typeface="Calibri" pitchFamily="34" charset="0"/>
              </a:rPr>
              <a:t>Colleccion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Calibri" pitchFamily="34" charset="0"/>
              </a:rPr>
              <a:t>Española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1000" dirty="0" err="1">
                <a:solidFill>
                  <a:schemeClr val="bg1"/>
                </a:solidFill>
                <a:latin typeface="Calibri" pitchFamily="34" charset="0"/>
              </a:rPr>
              <a:t>Cultivos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Calibri" pitchFamily="34" charset="0"/>
              </a:rPr>
              <a:t>Tipo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Spain</a:t>
            </a:r>
            <a:endParaRPr lang="fr-BE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fr-BE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Michael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Ashburner</a:t>
            </a:r>
            <a:endParaRPr lang="fr-BE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Department of Genetics, University of Cambridge, 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UK</a:t>
            </a:r>
            <a:endParaRPr lang="fr-BE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fr-BE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Christine Campbell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Culture Collection of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Algae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and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Protozoa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,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Scottish Association for Marine Science,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UK</a:t>
            </a: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Serge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Casaregola</a:t>
            </a:r>
            <a:endParaRPr lang="fr-BE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Centre International de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Resources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Microbiennes,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INRA,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France</a:t>
            </a: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Bernard De Baets</a:t>
            </a:r>
          </a:p>
          <a:p>
            <a:pPr algn="l"/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Research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Unit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Knowledge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-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based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Systems</a:t>
            </a:r>
          </a:p>
          <a:p>
            <a:pPr algn="l"/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Ghent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University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,</a:t>
            </a:r>
          </a:p>
          <a:p>
            <a:pPr algn="l"/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fr-BE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Tom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Dedeurwaerdere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Centre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for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the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Philosophy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Law, </a:t>
            </a: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Université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Catholique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Louvain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Tom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Degroote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Laboratory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Microbiology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Ghent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University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Philippe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Desmeth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Belgian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Federal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Science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Policy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Paul De Vos</a:t>
            </a:r>
          </a:p>
          <a:p>
            <a:pPr algn="l"/>
            <a:r>
              <a:rPr lang="fr-BE" sz="1000" dirty="0" err="1">
                <a:solidFill>
                  <a:srgbClr val="FFFFFF"/>
                </a:solidFill>
                <a:latin typeface="Calibri" pitchFamily="34" charset="0"/>
              </a:rPr>
              <a:t>Laboratory</a:t>
            </a:r>
            <a:r>
              <a:rPr lang="fr-BE" sz="1000" dirty="0">
                <a:solidFill>
                  <a:srgbClr val="FFFFFF"/>
                </a:solidFill>
                <a:latin typeface="Calibri" pitchFamily="34" charset="0"/>
              </a:rPr>
              <a:t> of </a:t>
            </a:r>
            <a:r>
              <a:rPr lang="fr-BE" sz="1000" dirty="0" err="1">
                <a:solidFill>
                  <a:srgbClr val="FFFFFF"/>
                </a:solidFill>
                <a:latin typeface="Calibri" pitchFamily="34" charset="0"/>
              </a:rPr>
              <a:t>Microbiology</a:t>
            </a:r>
            <a:r>
              <a:rPr lang="fr-BE" sz="1000" dirty="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fr-BE" sz="1000" dirty="0" err="1">
                <a:solidFill>
                  <a:srgbClr val="FFFFFF"/>
                </a:solidFill>
                <a:latin typeface="Calibri" pitchFamily="34" charset="0"/>
              </a:rPr>
              <a:t>Ghent</a:t>
            </a:r>
            <a:r>
              <a:rPr lang="fr-BE" sz="1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fr-BE" sz="1000" dirty="0" err="1">
                <a:solidFill>
                  <a:srgbClr val="FFFFFF"/>
                </a:solidFill>
                <a:latin typeface="Calibri" pitchFamily="34" charset="0"/>
              </a:rPr>
              <a:t>University</a:t>
            </a:r>
            <a:endParaRPr lang="fr-BE" sz="1000" dirty="0">
              <a:solidFill>
                <a:srgbClr val="FFFFFF"/>
              </a:solidFill>
              <a:latin typeface="Calibri" pitchFamily="34" charset="0"/>
            </a:endParaRPr>
          </a:p>
          <a:p>
            <a:pPr algn="l"/>
            <a:r>
              <a:rPr lang="fr-BE" sz="1000" dirty="0" err="1">
                <a:solidFill>
                  <a:srgbClr val="FFFFFF"/>
                </a:solidFill>
                <a:latin typeface="Calibri" pitchFamily="34" charset="0"/>
              </a:rPr>
              <a:t>Belgium</a:t>
            </a:r>
            <a:endParaRPr lang="fr-BE" sz="1000" dirty="0">
              <a:solidFill>
                <a:srgbClr val="FFFFFF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Jean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Euzéby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International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Committee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Systematics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Prokaryotes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France</a:t>
            </a: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Enevold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Falsen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Culture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Collection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University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Göteborg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Sweden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Dawn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Field</a:t>
            </a: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Molecular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Evolution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and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Bioinformatics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Section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Oxford Centre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for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Ecology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and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Hydrology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United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Kingdom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George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Garrity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/>
            </a:r>
            <a:br>
              <a:rPr lang="nl-NL" sz="1400" dirty="0">
                <a:solidFill>
                  <a:srgbClr val="FFCC00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NamesforLife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USA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Frank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Oliver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Glöckner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Microbial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Genomics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Group,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Max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Planck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Institute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for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Marine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Microbiology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Germany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Tanya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Gray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Molecular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Evolution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and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Bioinformatics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Section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Oxford Centre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for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Ecology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and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Hydrology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United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Kingdom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Nicole Henry</a:t>
            </a: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Belgian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Federal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Science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Policy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Ian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Jameson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CSIRO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Microalgae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Research, </a:t>
            </a: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Marine and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Atmospheric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Research,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Australia</a:t>
            </a: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Danielle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Janssens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BCCM</a:t>
            </a:r>
            <a:r>
              <a:rPr lang="nl-NL" sz="1000" baseline="30000" dirty="0">
                <a:solidFill>
                  <a:schemeClr val="bg1"/>
                </a:solidFill>
                <a:latin typeface="Calibri" pitchFamily="34" charset="0"/>
              </a:rPr>
              <a:t>TM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/LMG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Bacteria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Collection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Ghent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University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Nikos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Kyrpides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Department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Energy Joint Genome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Institute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USA</a:t>
            </a: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Mikah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Krichevski</a:t>
            </a:r>
            <a:endParaRPr lang="fr-BE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United States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Federation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of Culture Collections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USA</a:t>
            </a: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Frithjof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Küpper</a:t>
            </a:r>
            <a:endParaRPr lang="fr-BE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Culture Collection of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Algae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and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Protozoa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,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Scottish Association for Marine Science,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UK</a:t>
            </a: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José Miguel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López-Coronado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Colección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Española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Cultivos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Tipo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Universidad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de Valencia,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Spain</a:t>
            </a: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Juncai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Ma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Information Network Center, Institute for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Microbiology</a:t>
            </a:r>
            <a:endParaRPr lang="fr-BE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Chinese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Academy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of Sciences,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China</a:t>
            </a: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Kevin Mc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Cluskey</a:t>
            </a:r>
            <a:endParaRPr lang="fr-BE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Fungal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Genetic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Stock Center,</a:t>
            </a:r>
          </a:p>
          <a:p>
            <a:pPr algn="l"/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School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Biological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Sciences,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USA</a:t>
            </a: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Ed Moore</a:t>
            </a: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Culture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Collection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University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Göteborg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Sweden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Norman Morrison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School of Computer Science, University of Manchester, 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UK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Antti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Pesonen</a:t>
            </a:r>
            <a:endParaRPr lang="fr-BE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VTT culture collection, </a:t>
            </a:r>
          </a:p>
          <a:p>
            <a:pPr algn="l"/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Finland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Vincent Robert</a:t>
            </a: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Centraalbureau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voor Schimmelcultures,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The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Netherlands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Paolo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Romano</a:t>
            </a: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Bioinformatica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Proteomica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Strutturale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Istituto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Nazionale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per la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Ricerca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sul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Cancro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Italy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Mark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Segal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Environmental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Protection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Agency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USA</a:t>
            </a: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Jean Swings</a:t>
            </a: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Laboratory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Microbiology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Ghent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University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Marija-Liisa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Suihko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VTT culture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collection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Finland</a:t>
            </a: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Ken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Ichiro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Suzuki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NITE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Biological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Resource Center, </a:t>
            </a: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Japan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Hideaki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Sugawara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Center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for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Information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Biology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National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Institute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Genetics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Japan</a:t>
            </a: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Masako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Takashima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Japanese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Collection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Microorganisms,</a:t>
            </a: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RIKEN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Bioresource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Center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Japan</a:t>
            </a:r>
          </a:p>
          <a:p>
            <a:pPr algn="l"/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Brian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Tindall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Deutsche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Sammlung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von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Mikroorganismen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und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Zellkulturen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Germany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Paul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Uhlir</a:t>
            </a:r>
            <a:endParaRPr lang="fr-BE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U.S. National </a:t>
            </a:r>
            <a:r>
              <a:rPr lang="fr-BE" sz="1000" dirty="0" err="1">
                <a:solidFill>
                  <a:schemeClr val="bg1"/>
                </a:solidFill>
                <a:latin typeface="Calibri" pitchFamily="34" charset="0"/>
              </a:rPr>
              <a:t>Committee</a:t>
            </a:r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 for CODATA</a:t>
            </a:r>
          </a:p>
          <a:p>
            <a:pPr algn="l"/>
            <a:r>
              <a:rPr lang="fr-BE" sz="1000" dirty="0">
                <a:solidFill>
                  <a:schemeClr val="bg1"/>
                </a:solidFill>
                <a:latin typeface="Calibri" pitchFamily="34" charset="0"/>
              </a:rPr>
              <a:t>USA</a:t>
            </a:r>
          </a:p>
          <a:p>
            <a:pPr algn="l"/>
            <a:endParaRPr lang="fr-BE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Bart Van Brabant</a:t>
            </a:r>
          </a:p>
          <a:p>
            <a:pPr algn="l"/>
            <a:r>
              <a:rPr lang="fr-BE" sz="1000" dirty="0" err="1">
                <a:solidFill>
                  <a:srgbClr val="FFFFFF"/>
                </a:solidFill>
                <a:latin typeface="Calibri" pitchFamily="34" charset="0"/>
              </a:rPr>
              <a:t>Laboratory</a:t>
            </a:r>
            <a:r>
              <a:rPr lang="fr-BE" sz="1000" dirty="0">
                <a:solidFill>
                  <a:srgbClr val="FFFFFF"/>
                </a:solidFill>
                <a:latin typeface="Calibri" pitchFamily="34" charset="0"/>
              </a:rPr>
              <a:t> of </a:t>
            </a:r>
            <a:r>
              <a:rPr lang="fr-BE" sz="1000" dirty="0" err="1">
                <a:solidFill>
                  <a:srgbClr val="FFFFFF"/>
                </a:solidFill>
                <a:latin typeface="Calibri" pitchFamily="34" charset="0"/>
              </a:rPr>
              <a:t>Microbiology</a:t>
            </a:r>
            <a:r>
              <a:rPr lang="fr-BE" sz="1000" dirty="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fr-BE" sz="1000" dirty="0" err="1">
                <a:solidFill>
                  <a:srgbClr val="FFFFFF"/>
                </a:solidFill>
                <a:latin typeface="Calibri" pitchFamily="34" charset="0"/>
              </a:rPr>
              <a:t>Ghent</a:t>
            </a:r>
            <a:r>
              <a:rPr lang="fr-BE" sz="1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fr-BE" sz="1000" dirty="0" err="1">
                <a:solidFill>
                  <a:srgbClr val="FFFFFF"/>
                </a:solidFill>
                <a:latin typeface="Calibri" pitchFamily="34" charset="0"/>
              </a:rPr>
              <a:t>University</a:t>
            </a:r>
            <a:endParaRPr lang="fr-BE" sz="1000" dirty="0">
              <a:solidFill>
                <a:srgbClr val="FFFFFF"/>
              </a:solidFill>
              <a:latin typeface="Calibri" pitchFamily="34" charset="0"/>
            </a:endParaRPr>
          </a:p>
          <a:p>
            <a:pPr algn="l"/>
            <a:r>
              <a:rPr lang="fr-BE" sz="1000" dirty="0" err="1">
                <a:solidFill>
                  <a:srgbClr val="FFFFFF"/>
                </a:solidFill>
                <a:latin typeface="Calibri" pitchFamily="34" charset="0"/>
              </a:rPr>
              <a:t>Belgium</a:t>
            </a:r>
            <a:endParaRPr lang="fr-BE" sz="10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Peter Vandamme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Laboratory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Microbiology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Ghent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University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Claudine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Vereecke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BCCM</a:t>
            </a:r>
            <a:r>
              <a:rPr lang="nl-NL" sz="1000" baseline="30000" dirty="0">
                <a:solidFill>
                  <a:schemeClr val="bg1"/>
                </a:solidFill>
                <a:latin typeface="Calibri" pitchFamily="34" charset="0"/>
              </a:rPr>
              <a:t>TM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/LMG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Bacteria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Collection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Ghent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University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Bert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Verslyppe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/>
            </a:r>
            <a:br>
              <a:rPr lang="nl-NL" sz="1400" dirty="0">
                <a:solidFill>
                  <a:srgbClr val="FFCC00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Department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Applied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Mathematics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and Computer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Science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Ghent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University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</a:t>
            </a: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/>
            </a:r>
            <a:br>
              <a:rPr lang="nl-NL" sz="1400" dirty="0">
                <a:solidFill>
                  <a:srgbClr val="FFCC00"/>
                </a:solidFill>
                <a:latin typeface="Calibri" pitchFamily="34" charset="0"/>
              </a:rPr>
            </a:b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John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Wilbanks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Science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Commons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USA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Anne Willems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Laboratory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Microbiology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Ghent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University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Belgium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Xianhua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Zhou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Information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Network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Center,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Institute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Microbiology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br>
              <a:rPr lang="nl-NL" sz="1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Chinese </a:t>
            </a:r>
            <a:r>
              <a:rPr lang="nl-NL" sz="1000" dirty="0" err="1">
                <a:solidFill>
                  <a:schemeClr val="bg1"/>
                </a:solidFill>
                <a:latin typeface="Calibri" pitchFamily="34" charset="0"/>
              </a:rPr>
              <a:t>Academy</a:t>
            </a:r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 of Sciences, </a:t>
            </a:r>
          </a:p>
          <a:p>
            <a:pPr algn="l"/>
            <a:r>
              <a:rPr lang="nl-NL" sz="1000" dirty="0">
                <a:solidFill>
                  <a:schemeClr val="bg1"/>
                </a:solidFill>
                <a:latin typeface="Calibri" pitchFamily="34" charset="0"/>
              </a:rPr>
              <a:t>China</a:t>
            </a:r>
          </a:p>
        </p:txBody>
      </p:sp>
      <p:sp>
        <p:nvSpPr>
          <p:cNvPr id="726029" name="Rectangle 13"/>
          <p:cNvSpPr>
            <a:spLocks noChangeArrowheads="1"/>
          </p:cNvSpPr>
          <p:nvPr/>
        </p:nvSpPr>
        <p:spPr bwMode="auto">
          <a:xfrm>
            <a:off x="4572000" y="619125"/>
            <a:ext cx="4594225" cy="19719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fr-BE" sz="1400" dirty="0">
                <a:solidFill>
                  <a:schemeClr val="bg1"/>
                </a:solidFill>
                <a:latin typeface="Calibri" pitchFamily="34" charset="0"/>
              </a:rPr>
              <a:t>StrainInfo.net team</a:t>
            </a: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Peter Dawyndt</a:t>
            </a: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Bernard De Baets</a:t>
            </a: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Paul De Vos</a:t>
            </a: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Wim De Smet</a:t>
            </a: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Wim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Gillis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Bert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Verslyppe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/>
            </a:r>
            <a:br>
              <a:rPr lang="nl-NL" sz="1400" dirty="0">
                <a:solidFill>
                  <a:srgbClr val="FFCC00"/>
                </a:solidFill>
                <a:latin typeface="Calibri" pitchFamily="34" charset="0"/>
              </a:rPr>
            </a:br>
            <a:endParaRPr lang="nl-NL" sz="1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26030" name="Rectangle 14"/>
          <p:cNvSpPr>
            <a:spLocks noChangeArrowheads="1"/>
          </p:cNvSpPr>
          <p:nvPr/>
        </p:nvSpPr>
        <p:spPr bwMode="auto">
          <a:xfrm>
            <a:off x="4572000" y="6961188"/>
            <a:ext cx="4594225" cy="16026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If all microorganisms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disappeared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from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earth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, </a:t>
            </a:r>
          </a:p>
          <a:p>
            <a:pPr algn="l"/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within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50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years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all life on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earth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would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end</a:t>
            </a:r>
          </a:p>
          <a:p>
            <a:pPr algn="l"/>
            <a:endParaRPr lang="fr-BE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If all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human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beings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disappeared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from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earth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/>
            </a:r>
            <a:br>
              <a:rPr lang="nl-NL" sz="1400" dirty="0">
                <a:solidFill>
                  <a:srgbClr val="FFCC00"/>
                </a:solidFill>
                <a:latin typeface="Calibri" pitchFamily="34" charset="0"/>
              </a:rPr>
            </a:b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within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50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years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all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forms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of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life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would</a:t>
            </a:r>
            <a:r>
              <a:rPr lang="nl-NL" sz="1400" dirty="0">
                <a:solidFill>
                  <a:srgbClr val="FFCC00"/>
                </a:solidFill>
                <a:latin typeface="Calibri" pitchFamily="34" charset="0"/>
              </a:rPr>
              <a:t> </a:t>
            </a:r>
            <a:r>
              <a:rPr lang="nl-NL" sz="1400" dirty="0" err="1">
                <a:solidFill>
                  <a:srgbClr val="FFCC00"/>
                </a:solidFill>
                <a:latin typeface="Calibri" pitchFamily="34" charset="0"/>
              </a:rPr>
              <a:t>flourish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l"/>
            <a:endParaRPr lang="fr-BE" sz="1400" dirty="0">
              <a:solidFill>
                <a:srgbClr val="FFCC00"/>
              </a:solidFill>
              <a:latin typeface="Calibri" pitchFamily="34" charset="0"/>
            </a:endParaRPr>
          </a:p>
          <a:p>
            <a:pPr algn="r"/>
            <a:r>
              <a:rPr lang="fr-BE" sz="1400" dirty="0">
                <a:solidFill>
                  <a:srgbClr val="FFCC00"/>
                </a:solidFill>
                <a:latin typeface="Calibri" pitchFamily="34" charset="0"/>
                <a:cs typeface="Arial" charset="0"/>
              </a:rPr>
              <a:t>—</a:t>
            </a:r>
            <a:r>
              <a:rPr lang="fr-BE" sz="1400" dirty="0">
                <a:solidFill>
                  <a:srgbClr val="FFCC00"/>
                </a:solidFill>
                <a:latin typeface="Calibri" pitchFamily="34" charset="0"/>
              </a:rPr>
              <a:t> Jonas </a:t>
            </a:r>
            <a:r>
              <a:rPr lang="fr-BE" sz="1400" dirty="0" err="1">
                <a:solidFill>
                  <a:srgbClr val="FFCC00"/>
                </a:solidFill>
                <a:latin typeface="Calibri" pitchFamily="34" charset="0"/>
              </a:rPr>
              <a:t>Sulk</a:t>
            </a:r>
            <a:endParaRPr lang="nl-NL" sz="1400" dirty="0">
              <a:solidFill>
                <a:srgbClr val="FFCC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26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26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6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2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2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150"/>
                                        <p:tgtEl>
                                          <p:spTgt spid="726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150"/>
                                        <p:tgtEl>
                                          <p:spTgt spid="726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50"/>
                                        <p:tgtEl>
                                          <p:spTgt spid="726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25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6 L -0.00087 -0.55902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726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7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23699E-6 L 0.00086 -6.4393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30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00086 -0.31527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726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5" grpId="0"/>
      <p:bldP spid="726027" grpId="0" animBg="1"/>
      <p:bldP spid="726028" grpId="0"/>
      <p:bldP spid="726029" grpId="0"/>
      <p:bldP spid="726029" grpId="1"/>
      <p:bldP spid="7260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72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83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798" y="714356"/>
            <a:ext cx="8688404" cy="535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Rechthoek 3"/>
          <p:cNvSpPr/>
          <p:nvPr/>
        </p:nvSpPr>
        <p:spPr>
          <a:xfrm>
            <a:off x="5929322" y="6286520"/>
            <a:ext cx="300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Calibri" pitchFamily="34" charset="0"/>
              </a:rPr>
              <a:t>From: Lincoln Stein (2002). Creating a bioinformatics nation. Nature 417, 119-120.</a:t>
            </a:r>
            <a:endParaRPr lang="nl-NL" sz="12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72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ep 21"/>
          <p:cNvGrpSpPr/>
          <p:nvPr/>
        </p:nvGrpSpPr>
        <p:grpSpPr>
          <a:xfrm>
            <a:off x="2119295" y="2178128"/>
            <a:ext cx="5238787" cy="1679500"/>
            <a:chOff x="2428860" y="2035252"/>
            <a:chExt cx="5238787" cy="1679500"/>
          </a:xfrm>
        </p:grpSpPr>
        <p:sp>
          <p:nvSpPr>
            <p:cNvPr id="12" name="Tekstvak 11"/>
            <p:cNvSpPr txBox="1"/>
            <p:nvPr/>
          </p:nvSpPr>
          <p:spPr>
            <a:xfrm>
              <a:off x="3667119" y="2035252"/>
              <a:ext cx="3786214" cy="1200329"/>
            </a:xfrm>
            <a:prstGeom prst="rect">
              <a:avLst/>
            </a:prstGeom>
            <a:noFill/>
            <a:effectLst>
              <a:reflection blurRad="6350" stA="50000" endA="300" endPos="555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Calibri" pitchFamily="34" charset="0"/>
                </a:rPr>
                <a:t>microbial</a:t>
              </a:r>
              <a:endParaRPr lang="nl-NL" sz="7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3667119" y="2606756"/>
              <a:ext cx="4000528" cy="1107996"/>
            </a:xfrm>
            <a:prstGeom prst="rect">
              <a:avLst/>
            </a:prstGeom>
            <a:noFill/>
            <a:effectLst>
              <a:reflection blurRad="6350" stA="50000" endA="300" endPos="555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6600" spc="270" dirty="0">
                  <a:solidFill>
                    <a:schemeClr val="bg1"/>
                  </a:solidFill>
                  <a:latin typeface="Calibri" pitchFamily="34" charset="0"/>
                </a:rPr>
                <a:t>commons</a:t>
              </a:r>
              <a:endParaRPr lang="nl-NL" spc="27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3" name="Groep 10"/>
            <p:cNvGrpSpPr/>
            <p:nvPr/>
          </p:nvGrpSpPr>
          <p:grpSpPr>
            <a:xfrm>
              <a:off x="2428860" y="2321004"/>
              <a:ext cx="1214446" cy="1214446"/>
              <a:chOff x="2643174" y="3571876"/>
              <a:chExt cx="1643074" cy="1571636"/>
            </a:xfrm>
            <a:effectLst>
              <a:reflection blurRad="6350" stA="50000" endA="300" endPos="55500" dist="50800" dir="5400000" sy="-100000" algn="bl" rotWithShape="0"/>
            </a:effectLst>
          </p:grpSpPr>
          <p:sp>
            <p:nvSpPr>
              <p:cNvPr id="15" name="Ovaal 14"/>
              <p:cNvSpPr/>
              <p:nvPr/>
            </p:nvSpPr>
            <p:spPr>
              <a:xfrm>
                <a:off x="3416385" y="4219020"/>
                <a:ext cx="214314" cy="214314"/>
              </a:xfrm>
              <a:prstGeom prst="ellipse">
                <a:avLst/>
              </a:prstGeom>
              <a:solidFill>
                <a:srgbClr val="FFC000"/>
              </a:solidFill>
              <a:ln w="762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Afgeronde rechthoek 15"/>
              <p:cNvSpPr/>
              <p:nvPr/>
            </p:nvSpPr>
            <p:spPr>
              <a:xfrm rot="8852257">
                <a:off x="3431556" y="4596873"/>
                <a:ext cx="645023" cy="225781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Afgeronde rechthoek 16"/>
              <p:cNvSpPr/>
              <p:nvPr/>
            </p:nvSpPr>
            <p:spPr>
              <a:xfrm rot="5882042">
                <a:off x="2694868" y="4020069"/>
                <a:ext cx="616978" cy="236044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Ovaal 17"/>
              <p:cNvSpPr/>
              <p:nvPr/>
            </p:nvSpPr>
            <p:spPr>
              <a:xfrm>
                <a:off x="2993360" y="4658293"/>
                <a:ext cx="214314" cy="214314"/>
              </a:xfrm>
              <a:prstGeom prst="ellipse">
                <a:avLst/>
              </a:prstGeom>
              <a:solidFill>
                <a:srgbClr val="FFC000"/>
              </a:solidFill>
              <a:ln w="762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Ovaal 18"/>
              <p:cNvSpPr/>
              <p:nvPr/>
            </p:nvSpPr>
            <p:spPr>
              <a:xfrm>
                <a:off x="3369889" y="3792347"/>
                <a:ext cx="214314" cy="214314"/>
              </a:xfrm>
              <a:prstGeom prst="ellipse">
                <a:avLst/>
              </a:prstGeom>
              <a:solidFill>
                <a:srgbClr val="FFC000"/>
              </a:solidFill>
              <a:ln w="762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Afgeronde rechthoek 19"/>
              <p:cNvSpPr/>
              <p:nvPr/>
            </p:nvSpPr>
            <p:spPr>
              <a:xfrm>
                <a:off x="2643174" y="3571876"/>
                <a:ext cx="1643074" cy="1571636"/>
              </a:xfrm>
              <a:prstGeom prst="roundRect">
                <a:avLst>
                  <a:gd name="adj" fmla="val 12889"/>
                </a:avLst>
              </a:prstGeom>
              <a:noFill/>
              <a:ln w="76200" cmpd="sng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Ovaal 20"/>
              <p:cNvSpPr/>
              <p:nvPr/>
            </p:nvSpPr>
            <p:spPr>
              <a:xfrm>
                <a:off x="3802991" y="3941673"/>
                <a:ext cx="214314" cy="214314"/>
              </a:xfrm>
              <a:prstGeom prst="ellipse">
                <a:avLst/>
              </a:prstGeom>
              <a:solidFill>
                <a:srgbClr val="FFC000"/>
              </a:solidFill>
              <a:ln w="762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hoek 5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72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2119295" y="2178128"/>
            <a:ext cx="5238787" cy="1679500"/>
            <a:chOff x="2119295" y="2178128"/>
            <a:chExt cx="5238787" cy="1679500"/>
          </a:xfrm>
        </p:grpSpPr>
        <p:sp>
          <p:nvSpPr>
            <p:cNvPr id="12" name="Tekstvak 11"/>
            <p:cNvSpPr txBox="1"/>
            <p:nvPr/>
          </p:nvSpPr>
          <p:spPr>
            <a:xfrm>
              <a:off x="3357554" y="2178128"/>
              <a:ext cx="3786214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Calibri" pitchFamily="34" charset="0"/>
                </a:rPr>
                <a:t>microbial</a:t>
              </a:r>
              <a:endParaRPr lang="nl-NL" sz="7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3357554" y="2749632"/>
              <a:ext cx="4000528" cy="11079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6600" spc="270" dirty="0">
                  <a:solidFill>
                    <a:schemeClr val="bg1"/>
                  </a:solidFill>
                  <a:latin typeface="Calibri" pitchFamily="34" charset="0"/>
                </a:rPr>
                <a:t>commons</a:t>
              </a:r>
              <a:endParaRPr lang="nl-NL" spc="27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3" name="Groep 10"/>
            <p:cNvGrpSpPr/>
            <p:nvPr/>
          </p:nvGrpSpPr>
          <p:grpSpPr>
            <a:xfrm>
              <a:off x="2119295" y="2463880"/>
              <a:ext cx="1214446" cy="1214446"/>
              <a:chOff x="2643174" y="3571876"/>
              <a:chExt cx="1643074" cy="1571636"/>
            </a:xfrm>
            <a:effectLst/>
          </p:grpSpPr>
          <p:sp>
            <p:nvSpPr>
              <p:cNvPr id="15" name="Ovaal 14"/>
              <p:cNvSpPr/>
              <p:nvPr/>
            </p:nvSpPr>
            <p:spPr>
              <a:xfrm>
                <a:off x="3416385" y="4219020"/>
                <a:ext cx="214314" cy="214314"/>
              </a:xfrm>
              <a:prstGeom prst="ellipse">
                <a:avLst/>
              </a:prstGeom>
              <a:solidFill>
                <a:srgbClr val="FFC000"/>
              </a:solidFill>
              <a:ln w="762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Afgeronde rechthoek 15"/>
              <p:cNvSpPr/>
              <p:nvPr/>
            </p:nvSpPr>
            <p:spPr>
              <a:xfrm rot="8852257">
                <a:off x="3431556" y="4596873"/>
                <a:ext cx="645023" cy="225781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Afgeronde rechthoek 16"/>
              <p:cNvSpPr/>
              <p:nvPr/>
            </p:nvSpPr>
            <p:spPr>
              <a:xfrm rot="5882042">
                <a:off x="2694868" y="4020069"/>
                <a:ext cx="616978" cy="236044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Ovaal 17"/>
              <p:cNvSpPr/>
              <p:nvPr/>
            </p:nvSpPr>
            <p:spPr>
              <a:xfrm>
                <a:off x="2993360" y="4658293"/>
                <a:ext cx="214314" cy="214314"/>
              </a:xfrm>
              <a:prstGeom prst="ellipse">
                <a:avLst/>
              </a:prstGeom>
              <a:solidFill>
                <a:srgbClr val="FFC000"/>
              </a:solidFill>
              <a:ln w="762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Ovaal 18"/>
              <p:cNvSpPr/>
              <p:nvPr/>
            </p:nvSpPr>
            <p:spPr>
              <a:xfrm>
                <a:off x="3369889" y="3792347"/>
                <a:ext cx="214314" cy="214314"/>
              </a:xfrm>
              <a:prstGeom prst="ellipse">
                <a:avLst/>
              </a:prstGeom>
              <a:solidFill>
                <a:srgbClr val="FFC000"/>
              </a:solidFill>
              <a:ln w="762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Afgeronde rechthoek 19"/>
              <p:cNvSpPr/>
              <p:nvPr/>
            </p:nvSpPr>
            <p:spPr>
              <a:xfrm>
                <a:off x="2643174" y="3571876"/>
                <a:ext cx="1643074" cy="1571636"/>
              </a:xfrm>
              <a:prstGeom prst="roundRect">
                <a:avLst>
                  <a:gd name="adj" fmla="val 12889"/>
                </a:avLst>
              </a:prstGeom>
              <a:noFill/>
              <a:ln w="76200" cmpd="sng">
                <a:solidFill>
                  <a:srgbClr val="FFC000"/>
                </a:solidFill>
                <a:prstDash val="sysDash"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Ovaal 20"/>
              <p:cNvSpPr/>
              <p:nvPr/>
            </p:nvSpPr>
            <p:spPr>
              <a:xfrm>
                <a:off x="3802991" y="3941673"/>
                <a:ext cx="214314" cy="214314"/>
              </a:xfrm>
              <a:prstGeom prst="ellipse">
                <a:avLst/>
              </a:prstGeom>
              <a:solidFill>
                <a:srgbClr val="FFC000"/>
              </a:solidFill>
              <a:ln w="762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Tekstvak 21"/>
          <p:cNvSpPr txBox="1"/>
          <p:nvPr/>
        </p:nvSpPr>
        <p:spPr>
          <a:xfrm>
            <a:off x="2643174" y="4214818"/>
            <a:ext cx="2736647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  <a:latin typeface="Calibri" pitchFamily="34" charset="0"/>
              </a:rPr>
              <a:t>open </a:t>
            </a:r>
            <a:r>
              <a:rPr lang="fr-BE" sz="4000" dirty="0" err="1">
                <a:solidFill>
                  <a:schemeClr val="bg1"/>
                </a:solidFill>
                <a:latin typeface="Calibri" pitchFamily="34" charset="0"/>
              </a:rPr>
              <a:t>access</a:t>
            </a:r>
            <a:endParaRPr lang="nl-NL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4786314" y="1285860"/>
            <a:ext cx="190084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alibri" pitchFamily="34" charset="0"/>
              </a:rPr>
              <a:t>free software</a:t>
            </a:r>
            <a:endParaRPr lang="nl-NL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714348" y="1571612"/>
            <a:ext cx="220765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4800" dirty="0">
                <a:solidFill>
                  <a:schemeClr val="bg1"/>
                </a:solidFill>
                <a:latin typeface="Calibri" pitchFamily="34" charset="0"/>
              </a:rPr>
              <a:t>web 2.0</a:t>
            </a:r>
            <a:endParaRPr lang="nl-NL" sz="4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6500826" y="3786190"/>
            <a:ext cx="218604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3200" dirty="0" err="1">
                <a:solidFill>
                  <a:schemeClr val="bg1"/>
                </a:solidFill>
                <a:latin typeface="Calibri" pitchFamily="34" charset="0"/>
              </a:rPr>
              <a:t>biodiversity</a:t>
            </a:r>
            <a:endParaRPr lang="nl-NL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1285852" y="3916924"/>
            <a:ext cx="279018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dirty="0" err="1">
                <a:solidFill>
                  <a:schemeClr val="bg1"/>
                </a:solidFill>
                <a:latin typeface="Calibri" pitchFamily="34" charset="0"/>
              </a:rPr>
              <a:t>human</a:t>
            </a:r>
            <a:r>
              <a:rPr lang="fr-BE" dirty="0">
                <a:solidFill>
                  <a:schemeClr val="bg1"/>
                </a:solidFill>
                <a:latin typeface="Calibri" pitchFamily="34" charset="0"/>
              </a:rPr>
              <a:t> computation</a:t>
            </a:r>
            <a:endParaRPr lang="nl-NL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3214678" y="2000240"/>
            <a:ext cx="150695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1600" dirty="0" err="1">
                <a:solidFill>
                  <a:schemeClr val="bg1"/>
                </a:solidFill>
                <a:latin typeface="Calibri" pitchFamily="34" charset="0"/>
              </a:rPr>
              <a:t>interoperability</a:t>
            </a:r>
            <a:endParaRPr lang="nl-NL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4929190" y="4845618"/>
            <a:ext cx="122604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dirty="0" err="1">
                <a:solidFill>
                  <a:schemeClr val="bg1"/>
                </a:solidFill>
                <a:latin typeface="Calibri" pitchFamily="34" charset="0"/>
              </a:rPr>
              <a:t>bacteria</a:t>
            </a:r>
            <a:endParaRPr lang="nl-NL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1214414" y="3357562"/>
            <a:ext cx="860685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dirty="0" err="1">
                <a:solidFill>
                  <a:schemeClr val="bg1"/>
                </a:solidFill>
                <a:latin typeface="Calibri" pitchFamily="34" charset="0"/>
              </a:rPr>
              <a:t>algae</a:t>
            </a:r>
            <a:endParaRPr lang="nl-NL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1571604" y="1142984"/>
            <a:ext cx="2324675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alibri" pitchFamily="34" charset="0"/>
              </a:rPr>
              <a:t>publish</a:t>
            </a:r>
            <a:r>
              <a:rPr lang="fr-BE" sz="2400" dirty="0">
                <a:solidFill>
                  <a:schemeClr val="bg1"/>
                </a:solidFill>
                <a:latin typeface="Calibri" pitchFamily="34" charset="0"/>
              </a:rPr>
              <a:t> or </a:t>
            </a:r>
            <a:r>
              <a:rPr lang="fr-BE" sz="2400" dirty="0" err="1">
                <a:solidFill>
                  <a:schemeClr val="bg1"/>
                </a:solidFill>
                <a:latin typeface="Calibri" pitchFamily="34" charset="0"/>
              </a:rPr>
              <a:t>perish</a:t>
            </a:r>
            <a:endParaRPr lang="nl-NL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2000232" y="4857760"/>
            <a:ext cx="205011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dirty="0" err="1">
                <a:solidFill>
                  <a:schemeClr val="bg1"/>
                </a:solidFill>
                <a:latin typeface="Calibri" pitchFamily="34" charset="0"/>
              </a:rPr>
              <a:t>metagenomics</a:t>
            </a:r>
            <a:endParaRPr lang="nl-NL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6215074" y="714356"/>
            <a:ext cx="1196482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4800" dirty="0">
                <a:solidFill>
                  <a:schemeClr val="bg1"/>
                </a:solidFill>
                <a:latin typeface="Calibri" pitchFamily="34" charset="0"/>
              </a:rPr>
              <a:t>BRC</a:t>
            </a:r>
            <a:endParaRPr lang="nl-NL" sz="4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3571868" y="1500174"/>
            <a:ext cx="137569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800" dirty="0" err="1">
                <a:solidFill>
                  <a:schemeClr val="bg1"/>
                </a:solidFill>
                <a:latin typeface="Calibri" pitchFamily="34" charset="0"/>
              </a:rPr>
              <a:t>biofuels</a:t>
            </a:r>
            <a:endParaRPr lang="nl-NL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3857620" y="905516"/>
            <a:ext cx="2327625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800" dirty="0" err="1">
                <a:solidFill>
                  <a:schemeClr val="bg1"/>
                </a:solidFill>
                <a:latin typeface="Calibri" pitchFamily="34" charset="0"/>
              </a:rPr>
              <a:t>barcode</a:t>
            </a:r>
            <a:r>
              <a:rPr lang="fr-BE" sz="2800" dirty="0">
                <a:solidFill>
                  <a:schemeClr val="bg1"/>
                </a:solidFill>
                <a:latin typeface="Calibri" pitchFamily="34" charset="0"/>
              </a:rPr>
              <a:t> of life</a:t>
            </a:r>
            <a:endParaRPr lang="nl-NL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5286380" y="5181913"/>
            <a:ext cx="292375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alibri" pitchFamily="34" charset="0"/>
              </a:rPr>
              <a:t>general</a:t>
            </a:r>
            <a:r>
              <a:rPr lang="fr-BE" sz="2400" dirty="0">
                <a:solidFill>
                  <a:schemeClr val="bg1"/>
                </a:solidFill>
                <a:latin typeface="Calibri" pitchFamily="34" charset="0"/>
              </a:rPr>
              <a:t> public </a:t>
            </a:r>
            <a:r>
              <a:rPr lang="fr-BE" sz="2400" dirty="0" err="1">
                <a:solidFill>
                  <a:schemeClr val="bg1"/>
                </a:solidFill>
                <a:latin typeface="Calibri" pitchFamily="34" charset="0"/>
              </a:rPr>
              <a:t>license</a:t>
            </a:r>
            <a:endParaRPr lang="nl-NL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3500430" y="3714752"/>
            <a:ext cx="250087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alibri" pitchFamily="34" charset="0"/>
              </a:rPr>
              <a:t>genome</a:t>
            </a:r>
            <a:r>
              <a:rPr lang="fr-BE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BE" sz="2400" dirty="0" err="1">
                <a:solidFill>
                  <a:schemeClr val="bg1"/>
                </a:solidFill>
                <a:latin typeface="Calibri" pitchFamily="34" charset="0"/>
              </a:rPr>
              <a:t>sequence</a:t>
            </a:r>
            <a:endParaRPr lang="nl-NL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Tekstvak 36"/>
          <p:cNvSpPr txBox="1"/>
          <p:nvPr/>
        </p:nvSpPr>
        <p:spPr>
          <a:xfrm>
            <a:off x="6429388" y="2000240"/>
            <a:ext cx="2183098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1600" dirty="0" err="1">
                <a:solidFill>
                  <a:schemeClr val="bg1"/>
                </a:solidFill>
                <a:latin typeface="Calibri" pitchFamily="34" charset="0"/>
              </a:rPr>
              <a:t>aggregation</a:t>
            </a:r>
            <a:r>
              <a:rPr lang="fr-BE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BE" sz="1600" dirty="0" err="1">
                <a:solidFill>
                  <a:schemeClr val="bg1"/>
                </a:solidFill>
                <a:latin typeface="Calibri" pitchFamily="34" charset="0"/>
              </a:rPr>
              <a:t>technology</a:t>
            </a:r>
            <a:endParaRPr lang="nl-NL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8" name="Tekstvak 37"/>
          <p:cNvSpPr txBox="1"/>
          <p:nvPr/>
        </p:nvSpPr>
        <p:spPr>
          <a:xfrm>
            <a:off x="428596" y="2285992"/>
            <a:ext cx="110370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alibri" pitchFamily="34" charset="0"/>
              </a:rPr>
              <a:t>habitat</a:t>
            </a:r>
            <a:endParaRPr lang="nl-NL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1768758" y="500042"/>
            <a:ext cx="367504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3200" dirty="0" err="1">
                <a:solidFill>
                  <a:schemeClr val="bg1"/>
                </a:solidFill>
                <a:latin typeface="Calibri" pitchFamily="34" charset="0"/>
              </a:rPr>
              <a:t>intellectual</a:t>
            </a:r>
            <a:r>
              <a:rPr lang="fr-BE" sz="32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BE" sz="3200" dirty="0" err="1">
                <a:solidFill>
                  <a:schemeClr val="bg1"/>
                </a:solidFill>
                <a:latin typeface="Calibri" pitchFamily="34" charset="0"/>
              </a:rPr>
              <a:t>property</a:t>
            </a:r>
            <a:endParaRPr lang="nl-NL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0" name="Tekstvak 39"/>
          <p:cNvSpPr txBox="1"/>
          <p:nvPr/>
        </p:nvSpPr>
        <p:spPr>
          <a:xfrm>
            <a:off x="2571736" y="5572140"/>
            <a:ext cx="3382273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800" dirty="0">
                <a:solidFill>
                  <a:schemeClr val="bg1"/>
                </a:solidFill>
                <a:latin typeface="Calibri" pitchFamily="34" charset="0"/>
              </a:rPr>
              <a:t>collaborative </a:t>
            </a:r>
            <a:r>
              <a:rPr lang="fr-BE" sz="2800" dirty="0" err="1">
                <a:solidFill>
                  <a:schemeClr val="bg1"/>
                </a:solidFill>
                <a:latin typeface="Calibri" pitchFamily="34" charset="0"/>
              </a:rPr>
              <a:t>systems</a:t>
            </a:r>
            <a:endParaRPr lang="nl-NL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5572132" y="4357694"/>
            <a:ext cx="224798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000" dirty="0" err="1">
                <a:solidFill>
                  <a:schemeClr val="bg1"/>
                </a:solidFill>
                <a:latin typeface="Calibri" pitchFamily="34" charset="0"/>
              </a:rPr>
              <a:t>encyclopedia</a:t>
            </a:r>
            <a:r>
              <a:rPr lang="fr-BE" sz="2000" dirty="0">
                <a:solidFill>
                  <a:schemeClr val="bg1"/>
                </a:solidFill>
                <a:latin typeface="Calibri" pitchFamily="34" charset="0"/>
              </a:rPr>
              <a:t> of life</a:t>
            </a:r>
            <a:endParaRPr lang="nl-NL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1500166" y="5076849"/>
            <a:ext cx="292176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3600" dirty="0" err="1">
                <a:solidFill>
                  <a:schemeClr val="bg1"/>
                </a:solidFill>
                <a:latin typeface="Calibri" pitchFamily="34" charset="0"/>
              </a:rPr>
              <a:t>biotech</a:t>
            </a:r>
            <a:r>
              <a:rPr lang="nl-NL" sz="3600" dirty="0" err="1">
                <a:solidFill>
                  <a:schemeClr val="bg1"/>
                </a:solidFill>
                <a:latin typeface="Calibri" pitchFamily="34" charset="0"/>
              </a:rPr>
              <a:t>nology</a:t>
            </a:r>
            <a:endParaRPr lang="fr-BE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3" name="Tekstvak 42"/>
          <p:cNvSpPr txBox="1"/>
          <p:nvPr/>
        </p:nvSpPr>
        <p:spPr>
          <a:xfrm>
            <a:off x="785786" y="4286256"/>
            <a:ext cx="195547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alibri" pitchFamily="34" charset="0"/>
              </a:rPr>
              <a:t>semantic</a:t>
            </a:r>
            <a:r>
              <a:rPr lang="fr-BE" sz="2400" dirty="0">
                <a:solidFill>
                  <a:schemeClr val="bg1"/>
                </a:solidFill>
                <a:latin typeface="Calibri" pitchFamily="34" charset="0"/>
              </a:rPr>
              <a:t> web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6143636" y="4714884"/>
            <a:ext cx="2425280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800" dirty="0">
                <a:solidFill>
                  <a:schemeClr val="bg1"/>
                </a:solidFill>
                <a:latin typeface="Calibri" pitchFamily="34" charset="0"/>
              </a:rPr>
              <a:t>DNA </a:t>
            </a:r>
            <a:r>
              <a:rPr lang="fr-BE" sz="2800" dirty="0" err="1">
                <a:solidFill>
                  <a:schemeClr val="bg1"/>
                </a:solidFill>
                <a:latin typeface="Calibri" pitchFamily="34" charset="0"/>
              </a:rPr>
              <a:t>barcoding</a:t>
            </a:r>
            <a:endParaRPr lang="nl-NL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5" name="Tekstvak 44"/>
          <p:cNvSpPr txBox="1"/>
          <p:nvPr/>
        </p:nvSpPr>
        <p:spPr>
          <a:xfrm>
            <a:off x="7244257" y="2500306"/>
            <a:ext cx="1722331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000" dirty="0" err="1">
                <a:solidFill>
                  <a:schemeClr val="bg1"/>
                </a:solidFill>
                <a:latin typeface="Calibri" pitchFamily="34" charset="0"/>
              </a:rPr>
              <a:t>bioinformatics</a:t>
            </a:r>
            <a:endParaRPr lang="nl-NL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4857752" y="1928802"/>
            <a:ext cx="1458156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alibri" pitchFamily="34" charset="0"/>
              </a:rPr>
              <a:t>taxonomy</a:t>
            </a:r>
            <a:endParaRPr lang="nl-NL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7" name="Tekstvak 46"/>
          <p:cNvSpPr txBox="1"/>
          <p:nvPr/>
        </p:nvSpPr>
        <p:spPr>
          <a:xfrm>
            <a:off x="5500694" y="1643050"/>
            <a:ext cx="1819985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alibri" pitchFamily="34" charset="0"/>
              </a:rPr>
              <a:t>web services</a:t>
            </a:r>
            <a:endParaRPr lang="nl-NL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8" name="Tekstvak 47"/>
          <p:cNvSpPr txBox="1"/>
          <p:nvPr/>
        </p:nvSpPr>
        <p:spPr>
          <a:xfrm>
            <a:off x="642910" y="2857496"/>
            <a:ext cx="140294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alibri" pitchFamily="34" charset="0"/>
              </a:rPr>
              <a:t>specimen</a:t>
            </a:r>
            <a:endParaRPr lang="nl-NL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2928926" y="1643050"/>
            <a:ext cx="619080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1600" dirty="0" err="1">
                <a:solidFill>
                  <a:schemeClr val="bg1"/>
                </a:solidFill>
                <a:latin typeface="Calibri" pitchFamily="34" charset="0"/>
              </a:rPr>
              <a:t>fungi</a:t>
            </a:r>
            <a:endParaRPr lang="nl-NL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0" name="Tekstvak 49"/>
          <p:cNvSpPr txBox="1"/>
          <p:nvPr/>
        </p:nvSpPr>
        <p:spPr>
          <a:xfrm>
            <a:off x="7429520" y="3000372"/>
            <a:ext cx="1254382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4400" dirty="0">
                <a:solidFill>
                  <a:schemeClr val="bg1"/>
                </a:solidFill>
                <a:latin typeface="Calibri" pitchFamily="34" charset="0"/>
              </a:rPr>
              <a:t>MTA</a:t>
            </a:r>
            <a:endParaRPr lang="nl-NL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" name="Tekstvak 50"/>
          <p:cNvSpPr txBox="1"/>
          <p:nvPr/>
        </p:nvSpPr>
        <p:spPr>
          <a:xfrm>
            <a:off x="7143768" y="2857496"/>
            <a:ext cx="858248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1600" dirty="0">
                <a:solidFill>
                  <a:schemeClr val="bg1"/>
                </a:solidFill>
                <a:latin typeface="Calibri" pitchFamily="34" charset="0"/>
              </a:rPr>
              <a:t>archaea</a:t>
            </a:r>
            <a:endParaRPr lang="nl-NL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" name="Tekstvak 51"/>
          <p:cNvSpPr txBox="1"/>
          <p:nvPr/>
        </p:nvSpPr>
        <p:spPr>
          <a:xfrm>
            <a:off x="5857884" y="4071942"/>
            <a:ext cx="598242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1600" dirty="0">
                <a:solidFill>
                  <a:schemeClr val="bg1"/>
                </a:solidFill>
                <a:latin typeface="Calibri" pitchFamily="34" charset="0"/>
              </a:rPr>
              <a:t>virus</a:t>
            </a:r>
            <a:endParaRPr lang="nl-NL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3" name="Tekstvak 52"/>
          <p:cNvSpPr txBox="1"/>
          <p:nvPr/>
        </p:nvSpPr>
        <p:spPr>
          <a:xfrm>
            <a:off x="714348" y="3714752"/>
            <a:ext cx="832280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1600" dirty="0" err="1">
                <a:solidFill>
                  <a:schemeClr val="bg1"/>
                </a:solidFill>
                <a:latin typeface="Calibri" pitchFamily="34" charset="0"/>
              </a:rPr>
              <a:t>cell</a:t>
            </a:r>
            <a:r>
              <a:rPr lang="fr-BE" sz="1600" dirty="0">
                <a:solidFill>
                  <a:schemeClr val="bg1"/>
                </a:solidFill>
                <a:latin typeface="Calibri" pitchFamily="34" charset="0"/>
              </a:rPr>
              <a:t> line</a:t>
            </a:r>
            <a:endParaRPr lang="nl-NL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4" name="Tekstvak 53"/>
          <p:cNvSpPr txBox="1"/>
          <p:nvPr/>
        </p:nvSpPr>
        <p:spPr>
          <a:xfrm>
            <a:off x="4143372" y="4857760"/>
            <a:ext cx="705066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1600" dirty="0">
                <a:solidFill>
                  <a:schemeClr val="bg1"/>
                </a:solidFill>
                <a:latin typeface="Calibri" pitchFamily="34" charset="0"/>
              </a:rPr>
              <a:t>phage</a:t>
            </a:r>
            <a:endParaRPr lang="nl-NL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5" name="Tekstvak 54"/>
          <p:cNvSpPr txBox="1"/>
          <p:nvPr/>
        </p:nvSpPr>
        <p:spPr>
          <a:xfrm>
            <a:off x="4572000" y="5214950"/>
            <a:ext cx="633700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fr-BE" sz="1600" dirty="0" err="1">
                <a:solidFill>
                  <a:schemeClr val="bg1"/>
                </a:solidFill>
                <a:latin typeface="Calibri" pitchFamily="34" charset="0"/>
              </a:rPr>
              <a:t>yeast</a:t>
            </a:r>
            <a:endParaRPr lang="nl-NL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959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1684338"/>
            <a:ext cx="10082213" cy="9721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79958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57238" y="-1684338"/>
            <a:ext cx="10082213" cy="9721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80004" name="Picture 68" descr="scienti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" y="4876800"/>
            <a:ext cx="2116138" cy="1981200"/>
          </a:xfrm>
          <a:prstGeom prst="rect">
            <a:avLst/>
          </a:prstGeom>
          <a:noFill/>
        </p:spPr>
      </p:pic>
      <p:sp>
        <p:nvSpPr>
          <p:cNvPr id="680005" name="AutoShape 69"/>
          <p:cNvSpPr>
            <a:spLocks noChangeArrowheads="1"/>
          </p:cNvSpPr>
          <p:nvPr/>
        </p:nvSpPr>
        <p:spPr bwMode="auto">
          <a:xfrm>
            <a:off x="2054225" y="3263900"/>
            <a:ext cx="3946535" cy="1398588"/>
          </a:xfrm>
          <a:prstGeom prst="wedgeRoundRectCallout">
            <a:avLst>
              <a:gd name="adj1" fmla="val -52296"/>
              <a:gd name="adj2" fmla="val 80306"/>
              <a:gd name="adj3" fmla="val 16667"/>
            </a:avLst>
          </a:prstGeom>
          <a:solidFill>
            <a:srgbClr val="FFCC00">
              <a:alpha val="8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82800" rIns="90000" bIns="82800"/>
          <a:lstStyle/>
          <a:p>
            <a:pPr algn="just"/>
            <a:r>
              <a:rPr lang="fr-BE" b="0" dirty="0" err="1">
                <a:latin typeface="Calibri" pitchFamily="34" charset="0"/>
              </a:rPr>
              <a:t>need</a:t>
            </a:r>
            <a:r>
              <a:rPr lang="fr-BE" b="0" dirty="0">
                <a:latin typeface="Calibri" pitchFamily="34" charset="0"/>
              </a:rPr>
              <a:t> to </a:t>
            </a:r>
            <a:r>
              <a:rPr lang="fr-BE" b="0" dirty="0" err="1">
                <a:latin typeface="Calibri" pitchFamily="34" charset="0"/>
              </a:rPr>
              <a:t>find</a:t>
            </a:r>
            <a:r>
              <a:rPr lang="fr-BE" b="0" dirty="0">
                <a:latin typeface="Calibri" pitchFamily="34" charset="0"/>
              </a:rPr>
              <a:t> all the 16S rRNA </a:t>
            </a:r>
            <a:r>
              <a:rPr lang="fr-BE" b="0" dirty="0" err="1">
                <a:latin typeface="Calibri" pitchFamily="34" charset="0"/>
              </a:rPr>
              <a:t>genes</a:t>
            </a:r>
            <a:r>
              <a:rPr lang="fr-BE" b="0" dirty="0">
                <a:latin typeface="Calibri" pitchFamily="34" charset="0"/>
              </a:rPr>
              <a:t> of the </a:t>
            </a:r>
            <a:r>
              <a:rPr lang="fr-BE" b="0" i="1" dirty="0" err="1">
                <a:latin typeface="Calibri" pitchFamily="34" charset="0"/>
              </a:rPr>
              <a:t>Pseudomonas</a:t>
            </a:r>
            <a:r>
              <a:rPr lang="fr-BE" b="0" dirty="0">
                <a:latin typeface="Calibri" pitchFamily="34" charset="0"/>
              </a:rPr>
              <a:t> </a:t>
            </a:r>
            <a:r>
              <a:rPr lang="fr-BE" b="0" dirty="0" err="1">
                <a:latin typeface="Calibri" pitchFamily="34" charset="0"/>
              </a:rPr>
              <a:t>strains</a:t>
            </a:r>
            <a:r>
              <a:rPr lang="fr-BE" b="0" dirty="0">
                <a:latin typeface="Calibri" pitchFamily="34" charset="0"/>
              </a:rPr>
              <a:t> </a:t>
            </a:r>
            <a:r>
              <a:rPr lang="fr-BE" b="0" dirty="0" err="1">
                <a:latin typeface="Calibri" pitchFamily="34" charset="0"/>
              </a:rPr>
              <a:t>isolated</a:t>
            </a:r>
            <a:r>
              <a:rPr lang="fr-BE" b="0" dirty="0">
                <a:latin typeface="Calibri" pitchFamily="34" charset="0"/>
              </a:rPr>
              <a:t> </a:t>
            </a:r>
            <a:r>
              <a:rPr lang="fr-BE" b="0" dirty="0" err="1">
                <a:latin typeface="Calibri" pitchFamily="34" charset="0"/>
              </a:rPr>
              <a:t>from</a:t>
            </a:r>
            <a:r>
              <a:rPr lang="fr-BE" b="0" dirty="0">
                <a:latin typeface="Calibri" pitchFamily="34" charset="0"/>
              </a:rPr>
              <a:t> </a:t>
            </a:r>
            <a:r>
              <a:rPr lang="fr-BE" b="0" dirty="0" err="1">
                <a:latin typeface="Calibri" pitchFamily="34" charset="0"/>
              </a:rPr>
              <a:t>soil</a:t>
            </a:r>
            <a:endParaRPr lang="nl-NL" b="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0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0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680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80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80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005" grpId="0" animBg="1"/>
      <p:bldP spid="68000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809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57238" y="-1684338"/>
            <a:ext cx="10082213" cy="9721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609725" y="-307975"/>
            <a:ext cx="5699125" cy="5583238"/>
            <a:chOff x="1014" y="-194"/>
            <a:chExt cx="3590" cy="3517"/>
          </a:xfrm>
        </p:grpSpPr>
        <p:sp>
          <p:nvSpPr>
            <p:cNvPr id="715780" name="AutoShape 4"/>
            <p:cNvSpPr>
              <a:spLocks noChangeArrowheads="1"/>
            </p:cNvSpPr>
            <p:nvPr/>
          </p:nvSpPr>
          <p:spPr bwMode="auto">
            <a:xfrm>
              <a:off x="1772" y="815"/>
              <a:ext cx="68" cy="608"/>
            </a:xfrm>
            <a:prstGeom prst="can">
              <a:avLst>
                <a:gd name="adj" fmla="val 32329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81" name="AutoShape 5"/>
            <p:cNvSpPr>
              <a:spLocks noChangeArrowheads="1"/>
            </p:cNvSpPr>
            <p:nvPr/>
          </p:nvSpPr>
          <p:spPr bwMode="auto">
            <a:xfrm>
              <a:off x="1082" y="1790"/>
              <a:ext cx="68" cy="725"/>
            </a:xfrm>
            <a:prstGeom prst="can">
              <a:avLst>
                <a:gd name="adj" fmla="val 38550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82" name="AutoShape 6"/>
            <p:cNvSpPr>
              <a:spLocks noChangeArrowheads="1"/>
            </p:cNvSpPr>
            <p:nvPr/>
          </p:nvSpPr>
          <p:spPr bwMode="auto">
            <a:xfrm>
              <a:off x="1384" y="2398"/>
              <a:ext cx="68" cy="907"/>
            </a:xfrm>
            <a:prstGeom prst="can">
              <a:avLst>
                <a:gd name="adj" fmla="val 48228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83" name="AutoShape 7"/>
            <p:cNvSpPr>
              <a:spLocks noChangeArrowheads="1"/>
            </p:cNvSpPr>
            <p:nvPr/>
          </p:nvSpPr>
          <p:spPr bwMode="auto">
            <a:xfrm>
              <a:off x="1711" y="752"/>
              <a:ext cx="196" cy="159"/>
            </a:xfrm>
            <a:prstGeom prst="can">
              <a:avLst>
                <a:gd name="adj" fmla="val 37764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84" name="AutoShape 8"/>
            <p:cNvSpPr>
              <a:spLocks noChangeArrowheads="1"/>
            </p:cNvSpPr>
            <p:nvPr/>
          </p:nvSpPr>
          <p:spPr bwMode="auto">
            <a:xfrm>
              <a:off x="1326" y="1160"/>
              <a:ext cx="68" cy="662"/>
            </a:xfrm>
            <a:prstGeom prst="can">
              <a:avLst>
                <a:gd name="adj" fmla="val 35200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85" name="AutoShape 9"/>
            <p:cNvSpPr>
              <a:spLocks noChangeArrowheads="1"/>
            </p:cNvSpPr>
            <p:nvPr/>
          </p:nvSpPr>
          <p:spPr bwMode="auto">
            <a:xfrm rot="6888595">
              <a:off x="2260" y="548"/>
              <a:ext cx="68" cy="1008"/>
            </a:xfrm>
            <a:prstGeom prst="can">
              <a:avLst>
                <a:gd name="adj" fmla="val 154618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86" name="AutoShape 10"/>
            <p:cNvSpPr>
              <a:spLocks noChangeArrowheads="1"/>
            </p:cNvSpPr>
            <p:nvPr/>
          </p:nvSpPr>
          <p:spPr bwMode="auto">
            <a:xfrm>
              <a:off x="1265" y="1087"/>
              <a:ext cx="196" cy="159"/>
            </a:xfrm>
            <a:prstGeom prst="can">
              <a:avLst>
                <a:gd name="adj" fmla="val 37764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87" name="AutoShape 11"/>
            <p:cNvSpPr>
              <a:spLocks noChangeArrowheads="1"/>
            </p:cNvSpPr>
            <p:nvPr/>
          </p:nvSpPr>
          <p:spPr bwMode="auto">
            <a:xfrm rot="5674046">
              <a:off x="2058" y="572"/>
              <a:ext cx="68" cy="1317"/>
            </a:xfrm>
            <a:prstGeom prst="can">
              <a:avLst>
                <a:gd name="adj" fmla="val 70028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88" name="AutoShape 12"/>
            <p:cNvSpPr>
              <a:spLocks noChangeArrowheads="1"/>
            </p:cNvSpPr>
            <p:nvPr/>
          </p:nvSpPr>
          <p:spPr bwMode="auto">
            <a:xfrm>
              <a:off x="3849" y="801"/>
              <a:ext cx="68" cy="608"/>
            </a:xfrm>
            <a:prstGeom prst="can">
              <a:avLst>
                <a:gd name="adj" fmla="val 32329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89" name="AutoShape 13"/>
            <p:cNvSpPr>
              <a:spLocks noChangeArrowheads="1"/>
            </p:cNvSpPr>
            <p:nvPr/>
          </p:nvSpPr>
          <p:spPr bwMode="auto">
            <a:xfrm>
              <a:off x="3788" y="738"/>
              <a:ext cx="196" cy="159"/>
            </a:xfrm>
            <a:prstGeom prst="can">
              <a:avLst>
                <a:gd name="adj" fmla="val 37764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90" name="AutoShape 14"/>
            <p:cNvSpPr>
              <a:spLocks noChangeArrowheads="1"/>
            </p:cNvSpPr>
            <p:nvPr/>
          </p:nvSpPr>
          <p:spPr bwMode="auto">
            <a:xfrm>
              <a:off x="4386" y="1146"/>
              <a:ext cx="68" cy="662"/>
            </a:xfrm>
            <a:prstGeom prst="can">
              <a:avLst>
                <a:gd name="adj" fmla="val 35200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91" name="AutoShape 15"/>
            <p:cNvSpPr>
              <a:spLocks noChangeArrowheads="1"/>
            </p:cNvSpPr>
            <p:nvPr/>
          </p:nvSpPr>
          <p:spPr bwMode="auto">
            <a:xfrm>
              <a:off x="4325" y="1073"/>
              <a:ext cx="196" cy="159"/>
            </a:xfrm>
            <a:prstGeom prst="can">
              <a:avLst>
                <a:gd name="adj" fmla="val 37764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92" name="AutoShape 16"/>
            <p:cNvSpPr>
              <a:spLocks noChangeArrowheads="1"/>
            </p:cNvSpPr>
            <p:nvPr/>
          </p:nvSpPr>
          <p:spPr bwMode="auto">
            <a:xfrm rot="14651798">
              <a:off x="3358" y="544"/>
              <a:ext cx="68" cy="1008"/>
            </a:xfrm>
            <a:prstGeom prst="can">
              <a:avLst>
                <a:gd name="adj" fmla="val 154618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93" name="AutoShape 17"/>
            <p:cNvSpPr>
              <a:spLocks noChangeArrowheads="1"/>
            </p:cNvSpPr>
            <p:nvPr/>
          </p:nvSpPr>
          <p:spPr bwMode="auto">
            <a:xfrm rot="15881426">
              <a:off x="3662" y="563"/>
              <a:ext cx="68" cy="1317"/>
            </a:xfrm>
            <a:prstGeom prst="can">
              <a:avLst>
                <a:gd name="adj" fmla="val 70028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94" name="AutoShape 18"/>
            <p:cNvSpPr>
              <a:spLocks noChangeArrowheads="1"/>
            </p:cNvSpPr>
            <p:nvPr/>
          </p:nvSpPr>
          <p:spPr bwMode="auto">
            <a:xfrm>
              <a:off x="2603" y="867"/>
              <a:ext cx="482" cy="625"/>
            </a:xfrm>
            <a:prstGeom prst="can">
              <a:avLst>
                <a:gd name="adj" fmla="val 26924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95" name="AutoShape 19"/>
            <p:cNvSpPr>
              <a:spLocks noChangeArrowheads="1"/>
            </p:cNvSpPr>
            <p:nvPr/>
          </p:nvSpPr>
          <p:spPr bwMode="auto">
            <a:xfrm>
              <a:off x="2812" y="-194"/>
              <a:ext cx="68" cy="1134"/>
            </a:xfrm>
            <a:prstGeom prst="can">
              <a:avLst>
                <a:gd name="adj" fmla="val 60298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98" name="AutoShape 22"/>
            <p:cNvSpPr>
              <a:spLocks noChangeArrowheads="1"/>
            </p:cNvSpPr>
            <p:nvPr/>
          </p:nvSpPr>
          <p:spPr bwMode="auto">
            <a:xfrm rot="-28116621">
              <a:off x="1844" y="760"/>
              <a:ext cx="68" cy="1618"/>
            </a:xfrm>
            <a:prstGeom prst="can">
              <a:avLst>
                <a:gd name="adj" fmla="val 86033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799" name="AutoShape 23"/>
            <p:cNvSpPr>
              <a:spLocks noChangeArrowheads="1"/>
            </p:cNvSpPr>
            <p:nvPr/>
          </p:nvSpPr>
          <p:spPr bwMode="auto">
            <a:xfrm rot="13831057">
              <a:off x="2048" y="1060"/>
              <a:ext cx="68" cy="1688"/>
            </a:xfrm>
            <a:prstGeom prst="can">
              <a:avLst>
                <a:gd name="adj" fmla="val 8975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800" name="AutoShape 24"/>
            <p:cNvSpPr>
              <a:spLocks noChangeArrowheads="1"/>
            </p:cNvSpPr>
            <p:nvPr/>
          </p:nvSpPr>
          <p:spPr bwMode="auto">
            <a:xfrm>
              <a:off x="1324" y="2329"/>
              <a:ext cx="196" cy="159"/>
            </a:xfrm>
            <a:prstGeom prst="can">
              <a:avLst>
                <a:gd name="adj" fmla="val 37764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801" name="AutoShape 25"/>
            <p:cNvSpPr>
              <a:spLocks noChangeArrowheads="1"/>
            </p:cNvSpPr>
            <p:nvPr/>
          </p:nvSpPr>
          <p:spPr bwMode="auto">
            <a:xfrm>
              <a:off x="1014" y="1718"/>
              <a:ext cx="196" cy="159"/>
            </a:xfrm>
            <a:prstGeom prst="can">
              <a:avLst>
                <a:gd name="adj" fmla="val 37764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802" name="AutoShape 26"/>
            <p:cNvSpPr>
              <a:spLocks noChangeArrowheads="1"/>
            </p:cNvSpPr>
            <p:nvPr/>
          </p:nvSpPr>
          <p:spPr bwMode="auto">
            <a:xfrm rot="-36349006">
              <a:off x="3746" y="837"/>
              <a:ext cx="68" cy="1618"/>
            </a:xfrm>
            <a:prstGeom prst="can">
              <a:avLst>
                <a:gd name="adj" fmla="val 86033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803" name="AutoShape 27"/>
            <p:cNvSpPr>
              <a:spLocks noChangeArrowheads="1"/>
            </p:cNvSpPr>
            <p:nvPr/>
          </p:nvSpPr>
          <p:spPr bwMode="auto">
            <a:xfrm rot="7811082">
              <a:off x="3561" y="1076"/>
              <a:ext cx="68" cy="1688"/>
            </a:xfrm>
            <a:prstGeom prst="can">
              <a:avLst>
                <a:gd name="adj" fmla="val 8975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804" name="AutoShape 28"/>
            <p:cNvSpPr>
              <a:spLocks noChangeArrowheads="1"/>
            </p:cNvSpPr>
            <p:nvPr/>
          </p:nvSpPr>
          <p:spPr bwMode="auto">
            <a:xfrm>
              <a:off x="4158" y="2416"/>
              <a:ext cx="68" cy="907"/>
            </a:xfrm>
            <a:prstGeom prst="can">
              <a:avLst>
                <a:gd name="adj" fmla="val 48228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805" name="AutoShape 29"/>
            <p:cNvSpPr>
              <a:spLocks noChangeArrowheads="1"/>
            </p:cNvSpPr>
            <p:nvPr/>
          </p:nvSpPr>
          <p:spPr bwMode="auto">
            <a:xfrm>
              <a:off x="4098" y="2347"/>
              <a:ext cx="196" cy="159"/>
            </a:xfrm>
            <a:prstGeom prst="can">
              <a:avLst>
                <a:gd name="adj" fmla="val 37764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806" name="AutoShape 30"/>
            <p:cNvSpPr>
              <a:spLocks noChangeArrowheads="1"/>
            </p:cNvSpPr>
            <p:nvPr/>
          </p:nvSpPr>
          <p:spPr bwMode="auto">
            <a:xfrm>
              <a:off x="4469" y="1929"/>
              <a:ext cx="68" cy="725"/>
            </a:xfrm>
            <a:prstGeom prst="can">
              <a:avLst>
                <a:gd name="adj" fmla="val 38550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5807" name="AutoShape 31"/>
            <p:cNvSpPr>
              <a:spLocks noChangeArrowheads="1"/>
            </p:cNvSpPr>
            <p:nvPr/>
          </p:nvSpPr>
          <p:spPr bwMode="auto">
            <a:xfrm>
              <a:off x="4408" y="1857"/>
              <a:ext cx="196" cy="159"/>
            </a:xfrm>
            <a:prstGeom prst="can">
              <a:avLst>
                <a:gd name="adj" fmla="val 37764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aphicFrame>
        <p:nvGraphicFramePr>
          <p:cNvPr id="715812" name="Object 36"/>
          <p:cNvGraphicFramePr>
            <a:graphicFrameLocks noChangeAspect="1"/>
          </p:cNvGraphicFramePr>
          <p:nvPr/>
        </p:nvGraphicFramePr>
        <p:xfrm>
          <a:off x="1381125" y="187325"/>
          <a:ext cx="6457950" cy="5402263"/>
        </p:xfrm>
        <a:graphic>
          <a:graphicData uri="http://schemas.openxmlformats.org/presentationml/2006/ole">
            <p:oleObj spid="_x0000_s1020930" name="Image" r:id="rId4" imgW="8317460" imgH="8469841" progId="Photoshop.Image.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12766E-6 L -0.00086 -0.68524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15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1684338"/>
            <a:ext cx="10082213" cy="9721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8851" name="AutoShape 3"/>
          <p:cNvSpPr>
            <a:spLocks noChangeArrowheads="1"/>
          </p:cNvSpPr>
          <p:nvPr/>
        </p:nvSpPr>
        <p:spPr bwMode="auto">
          <a:xfrm>
            <a:off x="3762375" y="2720975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52" name="AutoShape 4"/>
          <p:cNvSpPr>
            <a:spLocks noChangeArrowheads="1"/>
          </p:cNvSpPr>
          <p:nvPr/>
        </p:nvSpPr>
        <p:spPr bwMode="auto">
          <a:xfrm>
            <a:off x="3651250" y="2587625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53" name="AutoShape 5"/>
          <p:cNvSpPr>
            <a:spLocks noChangeArrowheads="1"/>
          </p:cNvSpPr>
          <p:nvPr/>
        </p:nvSpPr>
        <p:spPr bwMode="auto">
          <a:xfrm>
            <a:off x="5191125" y="2792413"/>
            <a:ext cx="107950" cy="719137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54" name="AutoShape 6"/>
          <p:cNvSpPr>
            <a:spLocks noChangeArrowheads="1"/>
          </p:cNvSpPr>
          <p:nvPr/>
        </p:nvSpPr>
        <p:spPr bwMode="auto">
          <a:xfrm>
            <a:off x="5086350" y="2614613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55" name="AutoShape 7"/>
          <p:cNvSpPr>
            <a:spLocks noChangeArrowheads="1"/>
          </p:cNvSpPr>
          <p:nvPr/>
        </p:nvSpPr>
        <p:spPr bwMode="auto">
          <a:xfrm rot="6705422">
            <a:off x="4084638" y="2571750"/>
            <a:ext cx="107950" cy="539750"/>
          </a:xfrm>
          <a:prstGeom prst="can">
            <a:avLst>
              <a:gd name="adj" fmla="val 52153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56" name="AutoShape 8"/>
          <p:cNvSpPr>
            <a:spLocks noChangeArrowheads="1"/>
          </p:cNvSpPr>
          <p:nvPr/>
        </p:nvSpPr>
        <p:spPr bwMode="auto">
          <a:xfrm rot="-6494516">
            <a:off x="4859338" y="2587625"/>
            <a:ext cx="107950" cy="539750"/>
          </a:xfrm>
          <a:prstGeom prst="can">
            <a:avLst>
              <a:gd name="adj" fmla="val 52153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57" name="AutoShape 9"/>
          <p:cNvSpPr>
            <a:spLocks noChangeArrowheads="1"/>
          </p:cNvSpPr>
          <p:nvPr/>
        </p:nvSpPr>
        <p:spPr bwMode="auto">
          <a:xfrm>
            <a:off x="4271963" y="2654300"/>
            <a:ext cx="484187" cy="508000"/>
          </a:xfrm>
          <a:prstGeom prst="can">
            <a:avLst>
              <a:gd name="adj" fmla="val 39621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58" name="AutoShape 10"/>
          <p:cNvSpPr>
            <a:spLocks noChangeArrowheads="1"/>
          </p:cNvSpPr>
          <p:nvPr/>
        </p:nvSpPr>
        <p:spPr bwMode="auto">
          <a:xfrm rot="-28116621">
            <a:off x="3981450" y="2855913"/>
            <a:ext cx="107950" cy="539750"/>
          </a:xfrm>
          <a:prstGeom prst="can">
            <a:avLst>
              <a:gd name="adj" fmla="val 18079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4460875" y="2254250"/>
            <a:ext cx="107950" cy="503238"/>
          </a:xfrm>
          <a:prstGeom prst="can">
            <a:avLst>
              <a:gd name="adj" fmla="val 16856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60" name="AutoShape 12"/>
          <p:cNvSpPr>
            <a:spLocks noChangeArrowheads="1"/>
          </p:cNvSpPr>
          <p:nvPr/>
        </p:nvSpPr>
        <p:spPr bwMode="auto">
          <a:xfrm rot="-36349006">
            <a:off x="4926013" y="2874963"/>
            <a:ext cx="107950" cy="539750"/>
          </a:xfrm>
          <a:prstGeom prst="can">
            <a:avLst>
              <a:gd name="adj" fmla="val 18079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3690938" y="3268663"/>
            <a:ext cx="107950" cy="719137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62" name="AutoShape 14"/>
          <p:cNvSpPr>
            <a:spLocks noChangeArrowheads="1"/>
          </p:cNvSpPr>
          <p:nvPr/>
        </p:nvSpPr>
        <p:spPr bwMode="auto">
          <a:xfrm>
            <a:off x="5226050" y="3317875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63" name="AutoShape 15"/>
          <p:cNvSpPr>
            <a:spLocks noChangeArrowheads="1"/>
          </p:cNvSpPr>
          <p:nvPr/>
        </p:nvSpPr>
        <p:spPr bwMode="auto">
          <a:xfrm>
            <a:off x="2813050" y="1293813"/>
            <a:ext cx="107950" cy="965200"/>
          </a:xfrm>
          <a:prstGeom prst="can">
            <a:avLst>
              <a:gd name="adj" fmla="val 32329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64" name="AutoShape 16"/>
          <p:cNvSpPr>
            <a:spLocks noChangeArrowheads="1"/>
          </p:cNvSpPr>
          <p:nvPr/>
        </p:nvSpPr>
        <p:spPr bwMode="auto">
          <a:xfrm>
            <a:off x="1717675" y="2841625"/>
            <a:ext cx="107950" cy="1150938"/>
          </a:xfrm>
          <a:prstGeom prst="can">
            <a:avLst>
              <a:gd name="adj" fmla="val 38550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65" name="AutoShape 17"/>
          <p:cNvSpPr>
            <a:spLocks noChangeArrowheads="1"/>
          </p:cNvSpPr>
          <p:nvPr/>
        </p:nvSpPr>
        <p:spPr bwMode="auto">
          <a:xfrm>
            <a:off x="2197100" y="3806825"/>
            <a:ext cx="107950" cy="1439863"/>
          </a:xfrm>
          <a:prstGeom prst="can">
            <a:avLst>
              <a:gd name="adj" fmla="val 4822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66" name="AutoShape 18"/>
          <p:cNvSpPr>
            <a:spLocks noChangeArrowheads="1"/>
          </p:cNvSpPr>
          <p:nvPr/>
        </p:nvSpPr>
        <p:spPr bwMode="auto">
          <a:xfrm>
            <a:off x="2716213" y="1193800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67" name="AutoShape 19"/>
          <p:cNvSpPr>
            <a:spLocks noChangeArrowheads="1"/>
          </p:cNvSpPr>
          <p:nvPr/>
        </p:nvSpPr>
        <p:spPr bwMode="auto">
          <a:xfrm>
            <a:off x="2105025" y="1841500"/>
            <a:ext cx="107950" cy="1050925"/>
          </a:xfrm>
          <a:prstGeom prst="can">
            <a:avLst>
              <a:gd name="adj" fmla="val 35200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68" name="AutoShape 20"/>
          <p:cNvSpPr>
            <a:spLocks noChangeArrowheads="1"/>
          </p:cNvSpPr>
          <p:nvPr/>
        </p:nvSpPr>
        <p:spPr bwMode="auto">
          <a:xfrm rot="6888595">
            <a:off x="3587750" y="869950"/>
            <a:ext cx="107950" cy="1600200"/>
          </a:xfrm>
          <a:prstGeom prst="can">
            <a:avLst>
              <a:gd name="adj" fmla="val 15461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69" name="AutoShape 21"/>
          <p:cNvSpPr>
            <a:spLocks noChangeArrowheads="1"/>
          </p:cNvSpPr>
          <p:nvPr/>
        </p:nvSpPr>
        <p:spPr bwMode="auto">
          <a:xfrm>
            <a:off x="2008188" y="1725613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70" name="AutoShape 22"/>
          <p:cNvSpPr>
            <a:spLocks noChangeArrowheads="1"/>
          </p:cNvSpPr>
          <p:nvPr/>
        </p:nvSpPr>
        <p:spPr bwMode="auto">
          <a:xfrm rot="5674046">
            <a:off x="3266282" y="908844"/>
            <a:ext cx="107950" cy="2090737"/>
          </a:xfrm>
          <a:prstGeom prst="can">
            <a:avLst>
              <a:gd name="adj" fmla="val 7002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71" name="AutoShape 23"/>
          <p:cNvSpPr>
            <a:spLocks noChangeArrowheads="1"/>
          </p:cNvSpPr>
          <p:nvPr/>
        </p:nvSpPr>
        <p:spPr bwMode="auto">
          <a:xfrm>
            <a:off x="6110288" y="1271588"/>
            <a:ext cx="107950" cy="965200"/>
          </a:xfrm>
          <a:prstGeom prst="can">
            <a:avLst>
              <a:gd name="adj" fmla="val 32329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72" name="AutoShape 24"/>
          <p:cNvSpPr>
            <a:spLocks noChangeArrowheads="1"/>
          </p:cNvSpPr>
          <p:nvPr/>
        </p:nvSpPr>
        <p:spPr bwMode="auto">
          <a:xfrm>
            <a:off x="6013450" y="1171575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73" name="AutoShape 25"/>
          <p:cNvSpPr>
            <a:spLocks noChangeArrowheads="1"/>
          </p:cNvSpPr>
          <p:nvPr/>
        </p:nvSpPr>
        <p:spPr bwMode="auto">
          <a:xfrm>
            <a:off x="6962775" y="1819275"/>
            <a:ext cx="107950" cy="1050925"/>
          </a:xfrm>
          <a:prstGeom prst="can">
            <a:avLst>
              <a:gd name="adj" fmla="val 35200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74" name="AutoShape 26"/>
          <p:cNvSpPr>
            <a:spLocks noChangeArrowheads="1"/>
          </p:cNvSpPr>
          <p:nvPr/>
        </p:nvSpPr>
        <p:spPr bwMode="auto">
          <a:xfrm>
            <a:off x="6865938" y="1703388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75" name="AutoShape 27"/>
          <p:cNvSpPr>
            <a:spLocks noChangeArrowheads="1"/>
          </p:cNvSpPr>
          <p:nvPr/>
        </p:nvSpPr>
        <p:spPr bwMode="auto">
          <a:xfrm rot="14651798">
            <a:off x="5330825" y="863600"/>
            <a:ext cx="107950" cy="1600200"/>
          </a:xfrm>
          <a:prstGeom prst="can">
            <a:avLst>
              <a:gd name="adj" fmla="val 15461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76" name="AutoShape 28"/>
          <p:cNvSpPr>
            <a:spLocks noChangeArrowheads="1"/>
          </p:cNvSpPr>
          <p:nvPr/>
        </p:nvSpPr>
        <p:spPr bwMode="auto">
          <a:xfrm rot="15881426">
            <a:off x="5812632" y="894556"/>
            <a:ext cx="107950" cy="2090737"/>
          </a:xfrm>
          <a:prstGeom prst="can">
            <a:avLst>
              <a:gd name="adj" fmla="val 7002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77" name="AutoShape 29"/>
          <p:cNvSpPr>
            <a:spLocks noChangeArrowheads="1"/>
          </p:cNvSpPr>
          <p:nvPr/>
        </p:nvSpPr>
        <p:spPr bwMode="auto">
          <a:xfrm>
            <a:off x="6205538" y="3346450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78" name="AutoShape 30"/>
          <p:cNvSpPr>
            <a:spLocks noChangeArrowheads="1"/>
          </p:cNvSpPr>
          <p:nvPr/>
        </p:nvSpPr>
        <p:spPr bwMode="auto">
          <a:xfrm>
            <a:off x="6094413" y="3213100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79" name="AutoShape 31"/>
          <p:cNvSpPr>
            <a:spLocks noChangeArrowheads="1"/>
          </p:cNvSpPr>
          <p:nvPr/>
        </p:nvSpPr>
        <p:spPr bwMode="auto">
          <a:xfrm>
            <a:off x="8001000" y="3429000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7896225" y="3251200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81" name="AutoShape 33"/>
          <p:cNvSpPr>
            <a:spLocks noChangeArrowheads="1"/>
          </p:cNvSpPr>
          <p:nvPr/>
        </p:nvSpPr>
        <p:spPr bwMode="auto">
          <a:xfrm>
            <a:off x="4132263" y="1376363"/>
            <a:ext cx="765175" cy="992187"/>
          </a:xfrm>
          <a:prstGeom prst="can">
            <a:avLst>
              <a:gd name="adj" fmla="val 2692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82" name="AutoShape 34"/>
          <p:cNvSpPr>
            <a:spLocks noChangeArrowheads="1"/>
          </p:cNvSpPr>
          <p:nvPr/>
        </p:nvSpPr>
        <p:spPr bwMode="auto">
          <a:xfrm>
            <a:off x="4464050" y="-307975"/>
            <a:ext cx="107950" cy="1800225"/>
          </a:xfrm>
          <a:prstGeom prst="can">
            <a:avLst>
              <a:gd name="adj" fmla="val 6029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83" name="AutoShape 35"/>
          <p:cNvSpPr>
            <a:spLocks noChangeArrowheads="1"/>
          </p:cNvSpPr>
          <p:nvPr/>
        </p:nvSpPr>
        <p:spPr bwMode="auto">
          <a:xfrm rot="-28116621">
            <a:off x="2927351" y="1206500"/>
            <a:ext cx="107950" cy="2568575"/>
          </a:xfrm>
          <a:prstGeom prst="can">
            <a:avLst>
              <a:gd name="adj" fmla="val 86033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84" name="AutoShape 36"/>
          <p:cNvSpPr>
            <a:spLocks noChangeArrowheads="1"/>
          </p:cNvSpPr>
          <p:nvPr/>
        </p:nvSpPr>
        <p:spPr bwMode="auto">
          <a:xfrm rot="13831057">
            <a:off x="3251200" y="1682750"/>
            <a:ext cx="107950" cy="2679700"/>
          </a:xfrm>
          <a:prstGeom prst="can">
            <a:avLst>
              <a:gd name="adj" fmla="val 89755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85" name="AutoShape 37"/>
          <p:cNvSpPr>
            <a:spLocks noChangeArrowheads="1"/>
          </p:cNvSpPr>
          <p:nvPr/>
        </p:nvSpPr>
        <p:spPr bwMode="auto">
          <a:xfrm rot="-36349006">
            <a:off x="5946776" y="1328737"/>
            <a:ext cx="107950" cy="2568575"/>
          </a:xfrm>
          <a:prstGeom prst="can">
            <a:avLst>
              <a:gd name="adj" fmla="val 86033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86" name="AutoShape 38"/>
          <p:cNvSpPr>
            <a:spLocks noChangeArrowheads="1"/>
          </p:cNvSpPr>
          <p:nvPr/>
        </p:nvSpPr>
        <p:spPr bwMode="auto">
          <a:xfrm rot="6705422">
            <a:off x="6633369" y="3129756"/>
            <a:ext cx="107950" cy="719138"/>
          </a:xfrm>
          <a:prstGeom prst="can">
            <a:avLst>
              <a:gd name="adj" fmla="val 69486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87" name="AutoShape 39"/>
          <p:cNvSpPr>
            <a:spLocks noChangeArrowheads="1"/>
          </p:cNvSpPr>
          <p:nvPr/>
        </p:nvSpPr>
        <p:spPr bwMode="auto">
          <a:xfrm rot="-6494516">
            <a:off x="7577932" y="3151981"/>
            <a:ext cx="107950" cy="719137"/>
          </a:xfrm>
          <a:prstGeom prst="can">
            <a:avLst>
              <a:gd name="adj" fmla="val 69486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88" name="AutoShape 40"/>
          <p:cNvSpPr>
            <a:spLocks noChangeArrowheads="1"/>
          </p:cNvSpPr>
          <p:nvPr/>
        </p:nvSpPr>
        <p:spPr bwMode="auto">
          <a:xfrm>
            <a:off x="6904038" y="3335338"/>
            <a:ext cx="484187" cy="508000"/>
          </a:xfrm>
          <a:prstGeom prst="can">
            <a:avLst>
              <a:gd name="adj" fmla="val 39621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89" name="AutoShape 41"/>
          <p:cNvSpPr>
            <a:spLocks noChangeArrowheads="1"/>
          </p:cNvSpPr>
          <p:nvPr/>
        </p:nvSpPr>
        <p:spPr bwMode="auto">
          <a:xfrm rot="-28116621">
            <a:off x="6539707" y="3483769"/>
            <a:ext cx="107950" cy="719137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90" name="AutoShape 42"/>
          <p:cNvSpPr>
            <a:spLocks noChangeArrowheads="1"/>
          </p:cNvSpPr>
          <p:nvPr/>
        </p:nvSpPr>
        <p:spPr bwMode="auto">
          <a:xfrm>
            <a:off x="7092950" y="3068638"/>
            <a:ext cx="107950" cy="360362"/>
          </a:xfrm>
          <a:prstGeom prst="can">
            <a:avLst>
              <a:gd name="adj" fmla="val 12070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91" name="AutoShape 43"/>
          <p:cNvSpPr>
            <a:spLocks noChangeArrowheads="1"/>
          </p:cNvSpPr>
          <p:nvPr/>
        </p:nvSpPr>
        <p:spPr bwMode="auto">
          <a:xfrm rot="-36349006">
            <a:off x="7601744" y="3513931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92" name="AutoShape 44"/>
          <p:cNvSpPr>
            <a:spLocks noChangeArrowheads="1"/>
          </p:cNvSpPr>
          <p:nvPr/>
        </p:nvSpPr>
        <p:spPr bwMode="auto">
          <a:xfrm rot="7811082">
            <a:off x="5653088" y="1708150"/>
            <a:ext cx="107950" cy="2679700"/>
          </a:xfrm>
          <a:prstGeom prst="can">
            <a:avLst>
              <a:gd name="adj" fmla="val 89755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93" name="AutoShape 45"/>
          <p:cNvSpPr>
            <a:spLocks noChangeArrowheads="1"/>
          </p:cNvSpPr>
          <p:nvPr/>
        </p:nvSpPr>
        <p:spPr bwMode="auto">
          <a:xfrm>
            <a:off x="6600825" y="3835400"/>
            <a:ext cx="107950" cy="1439863"/>
          </a:xfrm>
          <a:prstGeom prst="can">
            <a:avLst>
              <a:gd name="adj" fmla="val 4822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94" name="AutoShape 46"/>
          <p:cNvSpPr>
            <a:spLocks noChangeArrowheads="1"/>
          </p:cNvSpPr>
          <p:nvPr/>
        </p:nvSpPr>
        <p:spPr bwMode="auto">
          <a:xfrm>
            <a:off x="6111875" y="4005263"/>
            <a:ext cx="107950" cy="719137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95" name="AutoShape 47"/>
          <p:cNvSpPr>
            <a:spLocks noChangeArrowheads="1"/>
          </p:cNvSpPr>
          <p:nvPr/>
        </p:nvSpPr>
        <p:spPr bwMode="auto">
          <a:xfrm>
            <a:off x="8050213" y="4076700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96" name="AutoShape 48"/>
          <p:cNvSpPr>
            <a:spLocks noChangeArrowheads="1"/>
          </p:cNvSpPr>
          <p:nvPr/>
        </p:nvSpPr>
        <p:spPr bwMode="auto">
          <a:xfrm>
            <a:off x="6997700" y="2947988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97" name="AutoShape 49"/>
          <p:cNvSpPr>
            <a:spLocks noChangeArrowheads="1"/>
          </p:cNvSpPr>
          <p:nvPr/>
        </p:nvSpPr>
        <p:spPr bwMode="auto">
          <a:xfrm>
            <a:off x="6505575" y="3725863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98" name="AutoShape 50"/>
          <p:cNvSpPr>
            <a:spLocks noChangeArrowheads="1"/>
          </p:cNvSpPr>
          <p:nvPr/>
        </p:nvSpPr>
        <p:spPr bwMode="auto">
          <a:xfrm>
            <a:off x="1609725" y="2727325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899" name="AutoShape 51"/>
          <p:cNvSpPr>
            <a:spLocks noChangeArrowheads="1"/>
          </p:cNvSpPr>
          <p:nvPr/>
        </p:nvSpPr>
        <p:spPr bwMode="auto">
          <a:xfrm>
            <a:off x="2101850" y="3697288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900" name="AutoShape 52"/>
          <p:cNvSpPr>
            <a:spLocks noChangeArrowheads="1"/>
          </p:cNvSpPr>
          <p:nvPr/>
        </p:nvSpPr>
        <p:spPr bwMode="auto">
          <a:xfrm>
            <a:off x="3584575" y="3097213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901" name="AutoShape 53"/>
          <p:cNvSpPr>
            <a:spLocks noChangeArrowheads="1"/>
          </p:cNvSpPr>
          <p:nvPr/>
        </p:nvSpPr>
        <p:spPr bwMode="auto">
          <a:xfrm>
            <a:off x="5121275" y="3152775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902" name="AutoShape 54"/>
          <p:cNvSpPr>
            <a:spLocks noChangeArrowheads="1"/>
          </p:cNvSpPr>
          <p:nvPr/>
        </p:nvSpPr>
        <p:spPr bwMode="auto">
          <a:xfrm>
            <a:off x="6005513" y="3833813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8903" name="AutoShape 55"/>
          <p:cNvSpPr>
            <a:spLocks noChangeArrowheads="1"/>
          </p:cNvSpPr>
          <p:nvPr/>
        </p:nvSpPr>
        <p:spPr bwMode="auto">
          <a:xfrm>
            <a:off x="7945438" y="3911600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1684338"/>
            <a:ext cx="10082213" cy="9721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6803" name="AutoShape 3"/>
          <p:cNvSpPr>
            <a:spLocks noChangeArrowheads="1"/>
          </p:cNvSpPr>
          <p:nvPr/>
        </p:nvSpPr>
        <p:spPr bwMode="auto">
          <a:xfrm>
            <a:off x="3762375" y="2720975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04" name="AutoShape 4"/>
          <p:cNvSpPr>
            <a:spLocks noChangeArrowheads="1"/>
          </p:cNvSpPr>
          <p:nvPr/>
        </p:nvSpPr>
        <p:spPr bwMode="auto">
          <a:xfrm>
            <a:off x="3763963" y="2627313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05" name="AutoShape 5"/>
          <p:cNvSpPr>
            <a:spLocks noChangeArrowheads="1"/>
          </p:cNvSpPr>
          <p:nvPr/>
        </p:nvSpPr>
        <p:spPr bwMode="auto">
          <a:xfrm>
            <a:off x="3651250" y="2587625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06" name="AutoShape 6"/>
          <p:cNvSpPr>
            <a:spLocks noChangeArrowheads="1"/>
          </p:cNvSpPr>
          <p:nvPr/>
        </p:nvSpPr>
        <p:spPr bwMode="auto">
          <a:xfrm>
            <a:off x="5191125" y="2792413"/>
            <a:ext cx="107950" cy="719137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07" name="AutoShape 7"/>
          <p:cNvSpPr>
            <a:spLocks noChangeArrowheads="1"/>
          </p:cNvSpPr>
          <p:nvPr/>
        </p:nvSpPr>
        <p:spPr bwMode="auto">
          <a:xfrm>
            <a:off x="5194300" y="2640013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08" name="AutoShape 8"/>
          <p:cNvSpPr>
            <a:spLocks noChangeArrowheads="1"/>
          </p:cNvSpPr>
          <p:nvPr/>
        </p:nvSpPr>
        <p:spPr bwMode="auto">
          <a:xfrm>
            <a:off x="5086350" y="2614613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09" name="AutoShape 9"/>
          <p:cNvSpPr>
            <a:spLocks noChangeArrowheads="1"/>
          </p:cNvSpPr>
          <p:nvPr/>
        </p:nvSpPr>
        <p:spPr bwMode="auto">
          <a:xfrm rot="6705422">
            <a:off x="4084638" y="2571750"/>
            <a:ext cx="107950" cy="539750"/>
          </a:xfrm>
          <a:prstGeom prst="can">
            <a:avLst>
              <a:gd name="adj" fmla="val 52153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 rot="-6494516">
            <a:off x="4859338" y="2587625"/>
            <a:ext cx="107950" cy="539750"/>
          </a:xfrm>
          <a:prstGeom prst="can">
            <a:avLst>
              <a:gd name="adj" fmla="val 52153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11" name="AutoShape 11"/>
          <p:cNvSpPr>
            <a:spLocks noChangeArrowheads="1"/>
          </p:cNvSpPr>
          <p:nvPr/>
        </p:nvSpPr>
        <p:spPr bwMode="auto">
          <a:xfrm rot="-6494516">
            <a:off x="4625182" y="2796381"/>
            <a:ext cx="107950" cy="287337"/>
          </a:xfrm>
          <a:prstGeom prst="can">
            <a:avLst>
              <a:gd name="adj" fmla="val 2776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 rot="6705422">
            <a:off x="4302919" y="2783681"/>
            <a:ext cx="107950" cy="287338"/>
          </a:xfrm>
          <a:prstGeom prst="can">
            <a:avLst>
              <a:gd name="adj" fmla="val 2776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13" name="AutoShape 13"/>
          <p:cNvSpPr>
            <a:spLocks noChangeArrowheads="1"/>
          </p:cNvSpPr>
          <p:nvPr/>
        </p:nvSpPr>
        <p:spPr bwMode="auto">
          <a:xfrm>
            <a:off x="4271963" y="2654300"/>
            <a:ext cx="484187" cy="508000"/>
          </a:xfrm>
          <a:prstGeom prst="can">
            <a:avLst>
              <a:gd name="adj" fmla="val 39621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14" name="AutoShape 14"/>
          <p:cNvSpPr>
            <a:spLocks noChangeArrowheads="1"/>
          </p:cNvSpPr>
          <p:nvPr/>
        </p:nvSpPr>
        <p:spPr bwMode="auto">
          <a:xfrm rot="-28116621">
            <a:off x="3981450" y="2855913"/>
            <a:ext cx="107950" cy="539750"/>
          </a:xfrm>
          <a:prstGeom prst="can">
            <a:avLst>
              <a:gd name="adj" fmla="val 18079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15" name="AutoShape 15"/>
          <p:cNvSpPr>
            <a:spLocks noChangeArrowheads="1"/>
          </p:cNvSpPr>
          <p:nvPr/>
        </p:nvSpPr>
        <p:spPr bwMode="auto">
          <a:xfrm rot="-28116621">
            <a:off x="4302919" y="2875756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16" name="AutoShape 16"/>
          <p:cNvSpPr>
            <a:spLocks noChangeArrowheads="1"/>
          </p:cNvSpPr>
          <p:nvPr/>
        </p:nvSpPr>
        <p:spPr bwMode="auto">
          <a:xfrm>
            <a:off x="4460875" y="2254250"/>
            <a:ext cx="107950" cy="503238"/>
          </a:xfrm>
          <a:prstGeom prst="can">
            <a:avLst>
              <a:gd name="adj" fmla="val 16856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17" name="AutoShape 17"/>
          <p:cNvSpPr>
            <a:spLocks noChangeArrowheads="1"/>
          </p:cNvSpPr>
          <p:nvPr/>
        </p:nvSpPr>
        <p:spPr bwMode="auto">
          <a:xfrm rot="-36349006">
            <a:off x="4926013" y="2874963"/>
            <a:ext cx="107950" cy="539750"/>
          </a:xfrm>
          <a:prstGeom prst="can">
            <a:avLst>
              <a:gd name="adj" fmla="val 18079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18" name="AutoShape 18"/>
          <p:cNvSpPr>
            <a:spLocks noChangeArrowheads="1"/>
          </p:cNvSpPr>
          <p:nvPr/>
        </p:nvSpPr>
        <p:spPr bwMode="auto">
          <a:xfrm rot="-36349006">
            <a:off x="4593432" y="2853531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19" name="AutoShape 19"/>
          <p:cNvSpPr>
            <a:spLocks noChangeArrowheads="1"/>
          </p:cNvSpPr>
          <p:nvPr/>
        </p:nvSpPr>
        <p:spPr bwMode="auto">
          <a:xfrm>
            <a:off x="3690938" y="3268663"/>
            <a:ext cx="107950" cy="719137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20" name="AutoShape 20"/>
          <p:cNvSpPr>
            <a:spLocks noChangeArrowheads="1"/>
          </p:cNvSpPr>
          <p:nvPr/>
        </p:nvSpPr>
        <p:spPr bwMode="auto">
          <a:xfrm>
            <a:off x="5226050" y="3317875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21" name="AutoShape 21"/>
          <p:cNvSpPr>
            <a:spLocks noChangeArrowheads="1"/>
          </p:cNvSpPr>
          <p:nvPr/>
        </p:nvSpPr>
        <p:spPr bwMode="auto">
          <a:xfrm>
            <a:off x="2813050" y="1293813"/>
            <a:ext cx="107950" cy="965200"/>
          </a:xfrm>
          <a:prstGeom prst="can">
            <a:avLst>
              <a:gd name="adj" fmla="val 32329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22" name="AutoShape 22"/>
          <p:cNvSpPr>
            <a:spLocks noChangeArrowheads="1"/>
          </p:cNvSpPr>
          <p:nvPr/>
        </p:nvSpPr>
        <p:spPr bwMode="auto">
          <a:xfrm>
            <a:off x="1717675" y="2841625"/>
            <a:ext cx="107950" cy="1150938"/>
          </a:xfrm>
          <a:prstGeom prst="can">
            <a:avLst>
              <a:gd name="adj" fmla="val 38550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23" name="AutoShape 23"/>
          <p:cNvSpPr>
            <a:spLocks noChangeArrowheads="1"/>
          </p:cNvSpPr>
          <p:nvPr/>
        </p:nvSpPr>
        <p:spPr bwMode="auto">
          <a:xfrm>
            <a:off x="2197100" y="3806825"/>
            <a:ext cx="107950" cy="1439863"/>
          </a:xfrm>
          <a:prstGeom prst="can">
            <a:avLst>
              <a:gd name="adj" fmla="val 4822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24" name="AutoShape 24"/>
          <p:cNvSpPr>
            <a:spLocks noChangeArrowheads="1"/>
          </p:cNvSpPr>
          <p:nvPr/>
        </p:nvSpPr>
        <p:spPr bwMode="auto">
          <a:xfrm>
            <a:off x="2814638" y="1260475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25" name="AutoShape 25"/>
          <p:cNvSpPr>
            <a:spLocks noChangeArrowheads="1"/>
          </p:cNvSpPr>
          <p:nvPr/>
        </p:nvSpPr>
        <p:spPr bwMode="auto">
          <a:xfrm>
            <a:off x="2716213" y="1193800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26" name="AutoShape 26"/>
          <p:cNvSpPr>
            <a:spLocks noChangeArrowheads="1"/>
          </p:cNvSpPr>
          <p:nvPr/>
        </p:nvSpPr>
        <p:spPr bwMode="auto">
          <a:xfrm>
            <a:off x="2105025" y="1841500"/>
            <a:ext cx="107950" cy="1050925"/>
          </a:xfrm>
          <a:prstGeom prst="can">
            <a:avLst>
              <a:gd name="adj" fmla="val 35200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27" name="AutoShape 27"/>
          <p:cNvSpPr>
            <a:spLocks noChangeArrowheads="1"/>
          </p:cNvSpPr>
          <p:nvPr/>
        </p:nvSpPr>
        <p:spPr bwMode="auto">
          <a:xfrm>
            <a:off x="1717675" y="2759075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28" name="AutoShape 28"/>
          <p:cNvSpPr>
            <a:spLocks noChangeArrowheads="1"/>
          </p:cNvSpPr>
          <p:nvPr/>
        </p:nvSpPr>
        <p:spPr bwMode="auto">
          <a:xfrm>
            <a:off x="2197100" y="3716338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29" name="AutoShape 29"/>
          <p:cNvSpPr>
            <a:spLocks noChangeArrowheads="1"/>
          </p:cNvSpPr>
          <p:nvPr/>
        </p:nvSpPr>
        <p:spPr bwMode="auto">
          <a:xfrm>
            <a:off x="2105025" y="1760538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30" name="AutoShape 30"/>
          <p:cNvSpPr>
            <a:spLocks noChangeArrowheads="1"/>
          </p:cNvSpPr>
          <p:nvPr/>
        </p:nvSpPr>
        <p:spPr bwMode="auto">
          <a:xfrm rot="6888595">
            <a:off x="3587750" y="869950"/>
            <a:ext cx="107950" cy="1600200"/>
          </a:xfrm>
          <a:prstGeom prst="can">
            <a:avLst>
              <a:gd name="adj" fmla="val 15461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31" name="AutoShape 31"/>
          <p:cNvSpPr>
            <a:spLocks noChangeArrowheads="1"/>
          </p:cNvSpPr>
          <p:nvPr/>
        </p:nvSpPr>
        <p:spPr bwMode="auto">
          <a:xfrm>
            <a:off x="2008188" y="1725613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32" name="AutoShape 32"/>
          <p:cNvSpPr>
            <a:spLocks noChangeArrowheads="1"/>
          </p:cNvSpPr>
          <p:nvPr/>
        </p:nvSpPr>
        <p:spPr bwMode="auto">
          <a:xfrm rot="5674046">
            <a:off x="3266282" y="908844"/>
            <a:ext cx="107950" cy="2090737"/>
          </a:xfrm>
          <a:prstGeom prst="can">
            <a:avLst>
              <a:gd name="adj" fmla="val 7002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33" name="AutoShape 33"/>
          <p:cNvSpPr>
            <a:spLocks noChangeArrowheads="1"/>
          </p:cNvSpPr>
          <p:nvPr/>
        </p:nvSpPr>
        <p:spPr bwMode="auto">
          <a:xfrm>
            <a:off x="6110288" y="1271588"/>
            <a:ext cx="107950" cy="965200"/>
          </a:xfrm>
          <a:prstGeom prst="can">
            <a:avLst>
              <a:gd name="adj" fmla="val 32329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34" name="AutoShape 34"/>
          <p:cNvSpPr>
            <a:spLocks noChangeArrowheads="1"/>
          </p:cNvSpPr>
          <p:nvPr/>
        </p:nvSpPr>
        <p:spPr bwMode="auto">
          <a:xfrm>
            <a:off x="6110288" y="1187450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35" name="AutoShape 35"/>
          <p:cNvSpPr>
            <a:spLocks noChangeArrowheads="1"/>
          </p:cNvSpPr>
          <p:nvPr/>
        </p:nvSpPr>
        <p:spPr bwMode="auto">
          <a:xfrm>
            <a:off x="6013450" y="1171575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36" name="AutoShape 36"/>
          <p:cNvSpPr>
            <a:spLocks noChangeArrowheads="1"/>
          </p:cNvSpPr>
          <p:nvPr/>
        </p:nvSpPr>
        <p:spPr bwMode="auto">
          <a:xfrm>
            <a:off x="6962775" y="1819275"/>
            <a:ext cx="107950" cy="1050925"/>
          </a:xfrm>
          <a:prstGeom prst="can">
            <a:avLst>
              <a:gd name="adj" fmla="val 35200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37" name="AutoShape 37"/>
          <p:cNvSpPr>
            <a:spLocks noChangeArrowheads="1"/>
          </p:cNvSpPr>
          <p:nvPr/>
        </p:nvSpPr>
        <p:spPr bwMode="auto">
          <a:xfrm>
            <a:off x="6964363" y="1722438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38" name="AutoShape 38"/>
          <p:cNvSpPr>
            <a:spLocks noChangeArrowheads="1"/>
          </p:cNvSpPr>
          <p:nvPr/>
        </p:nvSpPr>
        <p:spPr bwMode="auto">
          <a:xfrm>
            <a:off x="6865938" y="1703388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39" name="AutoShape 39"/>
          <p:cNvSpPr>
            <a:spLocks noChangeArrowheads="1"/>
          </p:cNvSpPr>
          <p:nvPr/>
        </p:nvSpPr>
        <p:spPr bwMode="auto">
          <a:xfrm rot="14651798">
            <a:off x="5330825" y="863600"/>
            <a:ext cx="107950" cy="1600200"/>
          </a:xfrm>
          <a:prstGeom prst="can">
            <a:avLst>
              <a:gd name="adj" fmla="val 15461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40" name="AutoShape 40"/>
          <p:cNvSpPr>
            <a:spLocks noChangeArrowheads="1"/>
          </p:cNvSpPr>
          <p:nvPr/>
        </p:nvSpPr>
        <p:spPr bwMode="auto">
          <a:xfrm rot="15881426">
            <a:off x="5812632" y="894556"/>
            <a:ext cx="107950" cy="2090737"/>
          </a:xfrm>
          <a:prstGeom prst="can">
            <a:avLst>
              <a:gd name="adj" fmla="val 7002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41" name="AutoShape 41"/>
          <p:cNvSpPr>
            <a:spLocks noChangeArrowheads="1"/>
          </p:cNvSpPr>
          <p:nvPr/>
        </p:nvSpPr>
        <p:spPr bwMode="auto">
          <a:xfrm>
            <a:off x="6205538" y="3346450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42" name="AutoShape 42"/>
          <p:cNvSpPr>
            <a:spLocks noChangeArrowheads="1"/>
          </p:cNvSpPr>
          <p:nvPr/>
        </p:nvSpPr>
        <p:spPr bwMode="auto">
          <a:xfrm>
            <a:off x="6207125" y="3235325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43" name="AutoShape 43"/>
          <p:cNvSpPr>
            <a:spLocks noChangeArrowheads="1"/>
          </p:cNvSpPr>
          <p:nvPr/>
        </p:nvSpPr>
        <p:spPr bwMode="auto">
          <a:xfrm>
            <a:off x="6094413" y="3213100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44" name="AutoShape 44"/>
          <p:cNvSpPr>
            <a:spLocks noChangeArrowheads="1"/>
          </p:cNvSpPr>
          <p:nvPr/>
        </p:nvSpPr>
        <p:spPr bwMode="auto">
          <a:xfrm>
            <a:off x="8001000" y="3429000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45" name="AutoShape 45"/>
          <p:cNvSpPr>
            <a:spLocks noChangeArrowheads="1"/>
          </p:cNvSpPr>
          <p:nvPr/>
        </p:nvSpPr>
        <p:spPr bwMode="auto">
          <a:xfrm>
            <a:off x="7999413" y="3271838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46" name="AutoShape 46"/>
          <p:cNvSpPr>
            <a:spLocks noChangeArrowheads="1"/>
          </p:cNvSpPr>
          <p:nvPr/>
        </p:nvSpPr>
        <p:spPr bwMode="auto">
          <a:xfrm rot="14651798">
            <a:off x="4933157" y="1712119"/>
            <a:ext cx="107950" cy="287337"/>
          </a:xfrm>
          <a:prstGeom prst="can">
            <a:avLst>
              <a:gd name="adj" fmla="val 2776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47" name="AutoShape 47"/>
          <p:cNvSpPr>
            <a:spLocks noChangeArrowheads="1"/>
          </p:cNvSpPr>
          <p:nvPr/>
        </p:nvSpPr>
        <p:spPr bwMode="auto">
          <a:xfrm rot="15881426">
            <a:off x="4949032" y="1874044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48" name="AutoShape 48"/>
          <p:cNvSpPr>
            <a:spLocks noChangeArrowheads="1"/>
          </p:cNvSpPr>
          <p:nvPr/>
        </p:nvSpPr>
        <p:spPr bwMode="auto">
          <a:xfrm>
            <a:off x="7896225" y="3251200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49" name="AutoShape 49"/>
          <p:cNvSpPr>
            <a:spLocks noChangeArrowheads="1"/>
          </p:cNvSpPr>
          <p:nvPr/>
        </p:nvSpPr>
        <p:spPr bwMode="auto">
          <a:xfrm>
            <a:off x="4459288" y="2133600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50" name="AutoShape 50"/>
          <p:cNvSpPr>
            <a:spLocks noChangeArrowheads="1"/>
          </p:cNvSpPr>
          <p:nvPr/>
        </p:nvSpPr>
        <p:spPr bwMode="auto">
          <a:xfrm rot="6888595">
            <a:off x="4013994" y="1721644"/>
            <a:ext cx="107950" cy="287338"/>
          </a:xfrm>
          <a:prstGeom prst="can">
            <a:avLst>
              <a:gd name="adj" fmla="val 2776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51" name="AutoShape 51"/>
          <p:cNvSpPr>
            <a:spLocks noChangeArrowheads="1"/>
          </p:cNvSpPr>
          <p:nvPr/>
        </p:nvSpPr>
        <p:spPr bwMode="auto">
          <a:xfrm rot="5674046">
            <a:off x="3952082" y="1862931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52" name="AutoShape 52"/>
          <p:cNvSpPr>
            <a:spLocks noChangeArrowheads="1"/>
          </p:cNvSpPr>
          <p:nvPr/>
        </p:nvSpPr>
        <p:spPr bwMode="auto">
          <a:xfrm>
            <a:off x="4132263" y="1376363"/>
            <a:ext cx="765175" cy="992187"/>
          </a:xfrm>
          <a:prstGeom prst="can">
            <a:avLst>
              <a:gd name="adj" fmla="val 2692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53" name="AutoShape 53"/>
          <p:cNvSpPr>
            <a:spLocks noChangeArrowheads="1"/>
          </p:cNvSpPr>
          <p:nvPr/>
        </p:nvSpPr>
        <p:spPr bwMode="auto">
          <a:xfrm>
            <a:off x="4464050" y="-307975"/>
            <a:ext cx="107950" cy="1800225"/>
          </a:xfrm>
          <a:prstGeom prst="can">
            <a:avLst>
              <a:gd name="adj" fmla="val 6029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716854" name="Picture 54" descr="worki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3388" y="1636713"/>
            <a:ext cx="568325" cy="427037"/>
          </a:xfrm>
          <a:prstGeom prst="rect">
            <a:avLst/>
          </a:prstGeom>
          <a:noFill/>
        </p:spPr>
      </p:pic>
      <p:sp>
        <p:nvSpPr>
          <p:cNvPr id="716855" name="AutoShape 55"/>
          <p:cNvSpPr>
            <a:spLocks noChangeArrowheads="1"/>
          </p:cNvSpPr>
          <p:nvPr/>
        </p:nvSpPr>
        <p:spPr bwMode="auto">
          <a:xfrm>
            <a:off x="4464050" y="-530225"/>
            <a:ext cx="107950" cy="287337"/>
          </a:xfrm>
          <a:prstGeom prst="can">
            <a:avLst>
              <a:gd name="adj" fmla="val 46975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56" name="AutoShape 56"/>
          <p:cNvSpPr>
            <a:spLocks noChangeArrowheads="1"/>
          </p:cNvSpPr>
          <p:nvPr/>
        </p:nvSpPr>
        <p:spPr bwMode="auto">
          <a:xfrm rot="-28116621">
            <a:off x="2927351" y="1206500"/>
            <a:ext cx="107950" cy="2568575"/>
          </a:xfrm>
          <a:prstGeom prst="can">
            <a:avLst>
              <a:gd name="adj" fmla="val 86033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57" name="AutoShape 57"/>
          <p:cNvSpPr>
            <a:spLocks noChangeArrowheads="1"/>
          </p:cNvSpPr>
          <p:nvPr/>
        </p:nvSpPr>
        <p:spPr bwMode="auto">
          <a:xfrm rot="13831057">
            <a:off x="3251200" y="1682750"/>
            <a:ext cx="107950" cy="2679700"/>
          </a:xfrm>
          <a:prstGeom prst="can">
            <a:avLst>
              <a:gd name="adj" fmla="val 89755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58" name="AutoShape 58"/>
          <p:cNvSpPr>
            <a:spLocks noChangeArrowheads="1"/>
          </p:cNvSpPr>
          <p:nvPr/>
        </p:nvSpPr>
        <p:spPr bwMode="auto">
          <a:xfrm rot="-36349006">
            <a:off x="5946776" y="1328737"/>
            <a:ext cx="107950" cy="2568575"/>
          </a:xfrm>
          <a:prstGeom prst="can">
            <a:avLst>
              <a:gd name="adj" fmla="val 86033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59" name="AutoShape 59"/>
          <p:cNvSpPr>
            <a:spLocks noChangeArrowheads="1"/>
          </p:cNvSpPr>
          <p:nvPr/>
        </p:nvSpPr>
        <p:spPr bwMode="auto">
          <a:xfrm rot="6705422">
            <a:off x="6633369" y="3129756"/>
            <a:ext cx="107950" cy="719138"/>
          </a:xfrm>
          <a:prstGeom prst="can">
            <a:avLst>
              <a:gd name="adj" fmla="val 69486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60" name="AutoShape 60"/>
          <p:cNvSpPr>
            <a:spLocks noChangeArrowheads="1"/>
          </p:cNvSpPr>
          <p:nvPr/>
        </p:nvSpPr>
        <p:spPr bwMode="auto">
          <a:xfrm rot="-6494516">
            <a:off x="7577932" y="3151981"/>
            <a:ext cx="107950" cy="719137"/>
          </a:xfrm>
          <a:prstGeom prst="can">
            <a:avLst>
              <a:gd name="adj" fmla="val 69486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61" name="AutoShape 61"/>
          <p:cNvSpPr>
            <a:spLocks noChangeArrowheads="1"/>
          </p:cNvSpPr>
          <p:nvPr/>
        </p:nvSpPr>
        <p:spPr bwMode="auto">
          <a:xfrm rot="-6494516">
            <a:off x="7250907" y="3480594"/>
            <a:ext cx="107950" cy="287337"/>
          </a:xfrm>
          <a:prstGeom prst="can">
            <a:avLst>
              <a:gd name="adj" fmla="val 2776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62" name="AutoShape 62"/>
          <p:cNvSpPr>
            <a:spLocks noChangeArrowheads="1"/>
          </p:cNvSpPr>
          <p:nvPr/>
        </p:nvSpPr>
        <p:spPr bwMode="auto">
          <a:xfrm rot="6705422">
            <a:off x="6957219" y="3474244"/>
            <a:ext cx="107950" cy="287338"/>
          </a:xfrm>
          <a:prstGeom prst="can">
            <a:avLst>
              <a:gd name="adj" fmla="val 2776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63" name="AutoShape 63"/>
          <p:cNvSpPr>
            <a:spLocks noChangeArrowheads="1"/>
          </p:cNvSpPr>
          <p:nvPr/>
        </p:nvSpPr>
        <p:spPr bwMode="auto">
          <a:xfrm>
            <a:off x="6904038" y="3335338"/>
            <a:ext cx="484187" cy="508000"/>
          </a:xfrm>
          <a:prstGeom prst="can">
            <a:avLst>
              <a:gd name="adj" fmla="val 39621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64" name="AutoShape 64"/>
          <p:cNvSpPr>
            <a:spLocks noChangeArrowheads="1"/>
          </p:cNvSpPr>
          <p:nvPr/>
        </p:nvSpPr>
        <p:spPr bwMode="auto">
          <a:xfrm rot="-28116621">
            <a:off x="6539707" y="3483769"/>
            <a:ext cx="107950" cy="719137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65" name="AutoShape 65"/>
          <p:cNvSpPr>
            <a:spLocks noChangeArrowheads="1"/>
          </p:cNvSpPr>
          <p:nvPr/>
        </p:nvSpPr>
        <p:spPr bwMode="auto">
          <a:xfrm rot="-28116621">
            <a:off x="6963569" y="3558381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66" name="AutoShape 66"/>
          <p:cNvSpPr>
            <a:spLocks noChangeArrowheads="1"/>
          </p:cNvSpPr>
          <p:nvPr/>
        </p:nvSpPr>
        <p:spPr bwMode="auto">
          <a:xfrm>
            <a:off x="7092950" y="3068638"/>
            <a:ext cx="107950" cy="360362"/>
          </a:xfrm>
          <a:prstGeom prst="can">
            <a:avLst>
              <a:gd name="adj" fmla="val 12070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67" name="AutoShape 67"/>
          <p:cNvSpPr>
            <a:spLocks noChangeArrowheads="1"/>
          </p:cNvSpPr>
          <p:nvPr/>
        </p:nvSpPr>
        <p:spPr bwMode="auto">
          <a:xfrm rot="-36349006">
            <a:off x="7601744" y="3513931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68" name="AutoShape 68"/>
          <p:cNvSpPr>
            <a:spLocks noChangeArrowheads="1"/>
          </p:cNvSpPr>
          <p:nvPr/>
        </p:nvSpPr>
        <p:spPr bwMode="auto">
          <a:xfrm rot="-36349006">
            <a:off x="7182644" y="3542506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69" name="AutoShape 69"/>
          <p:cNvSpPr>
            <a:spLocks noChangeArrowheads="1"/>
          </p:cNvSpPr>
          <p:nvPr/>
        </p:nvSpPr>
        <p:spPr bwMode="auto">
          <a:xfrm rot="7811082">
            <a:off x="5653088" y="1708150"/>
            <a:ext cx="107950" cy="2679700"/>
          </a:xfrm>
          <a:prstGeom prst="can">
            <a:avLst>
              <a:gd name="adj" fmla="val 89755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70" name="AutoShape 70"/>
          <p:cNvSpPr>
            <a:spLocks noChangeArrowheads="1"/>
          </p:cNvSpPr>
          <p:nvPr/>
        </p:nvSpPr>
        <p:spPr bwMode="auto">
          <a:xfrm>
            <a:off x="6600825" y="3835400"/>
            <a:ext cx="107950" cy="1439863"/>
          </a:xfrm>
          <a:prstGeom prst="can">
            <a:avLst>
              <a:gd name="adj" fmla="val 48228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71" name="AutoShape 71"/>
          <p:cNvSpPr>
            <a:spLocks noChangeArrowheads="1"/>
          </p:cNvSpPr>
          <p:nvPr/>
        </p:nvSpPr>
        <p:spPr bwMode="auto">
          <a:xfrm>
            <a:off x="7092950" y="2968625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72" name="AutoShape 72"/>
          <p:cNvSpPr>
            <a:spLocks noChangeArrowheads="1"/>
          </p:cNvSpPr>
          <p:nvPr/>
        </p:nvSpPr>
        <p:spPr bwMode="auto">
          <a:xfrm>
            <a:off x="6600825" y="3754438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73" name="AutoShape 73"/>
          <p:cNvSpPr>
            <a:spLocks noChangeArrowheads="1"/>
          </p:cNvSpPr>
          <p:nvPr/>
        </p:nvSpPr>
        <p:spPr bwMode="auto">
          <a:xfrm>
            <a:off x="6111875" y="4005263"/>
            <a:ext cx="107950" cy="719137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74" name="AutoShape 74"/>
          <p:cNvSpPr>
            <a:spLocks noChangeArrowheads="1"/>
          </p:cNvSpPr>
          <p:nvPr/>
        </p:nvSpPr>
        <p:spPr bwMode="auto">
          <a:xfrm>
            <a:off x="8050213" y="4076700"/>
            <a:ext cx="107950" cy="719138"/>
          </a:xfrm>
          <a:prstGeom prst="can">
            <a:avLst>
              <a:gd name="adj" fmla="val 24087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716875" name="Picture 75" descr="worki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1663" y="3535363"/>
            <a:ext cx="406400" cy="303212"/>
          </a:xfrm>
          <a:prstGeom prst="rect">
            <a:avLst/>
          </a:prstGeom>
          <a:noFill/>
        </p:spPr>
      </p:pic>
      <p:pic>
        <p:nvPicPr>
          <p:cNvPr id="716876" name="Picture 76" descr="worki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7525" y="2852738"/>
            <a:ext cx="406400" cy="303212"/>
          </a:xfrm>
          <a:prstGeom prst="rect">
            <a:avLst/>
          </a:prstGeom>
          <a:noFill/>
        </p:spPr>
      </p:pic>
      <p:sp>
        <p:nvSpPr>
          <p:cNvPr id="716877" name="AutoShape 77"/>
          <p:cNvSpPr>
            <a:spLocks noChangeArrowheads="1"/>
          </p:cNvSpPr>
          <p:nvPr/>
        </p:nvSpPr>
        <p:spPr bwMode="auto">
          <a:xfrm rot="-28116621">
            <a:off x="4007644" y="1983581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78" name="AutoShape 78"/>
          <p:cNvSpPr>
            <a:spLocks noChangeArrowheads="1"/>
          </p:cNvSpPr>
          <p:nvPr/>
        </p:nvSpPr>
        <p:spPr bwMode="auto">
          <a:xfrm>
            <a:off x="3689350" y="3128963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79" name="AutoShape 79"/>
          <p:cNvSpPr>
            <a:spLocks noChangeArrowheads="1"/>
          </p:cNvSpPr>
          <p:nvPr/>
        </p:nvSpPr>
        <p:spPr bwMode="auto">
          <a:xfrm>
            <a:off x="5226050" y="3178175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80" name="AutoShape 80"/>
          <p:cNvSpPr>
            <a:spLocks noChangeArrowheads="1"/>
          </p:cNvSpPr>
          <p:nvPr/>
        </p:nvSpPr>
        <p:spPr bwMode="auto">
          <a:xfrm rot="13831057">
            <a:off x="4172744" y="2120106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81" name="AutoShape 81"/>
          <p:cNvSpPr>
            <a:spLocks noChangeArrowheads="1"/>
          </p:cNvSpPr>
          <p:nvPr/>
        </p:nvSpPr>
        <p:spPr bwMode="auto">
          <a:xfrm rot="-36349006">
            <a:off x="4883944" y="1986756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82" name="AutoShape 82"/>
          <p:cNvSpPr>
            <a:spLocks noChangeArrowheads="1"/>
          </p:cNvSpPr>
          <p:nvPr/>
        </p:nvSpPr>
        <p:spPr bwMode="auto">
          <a:xfrm rot="7811082">
            <a:off x="4739482" y="2132806"/>
            <a:ext cx="107950" cy="287337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83" name="AutoShape 83"/>
          <p:cNvSpPr>
            <a:spLocks noChangeArrowheads="1"/>
          </p:cNvSpPr>
          <p:nvPr/>
        </p:nvSpPr>
        <p:spPr bwMode="auto">
          <a:xfrm>
            <a:off x="6997700" y="2947988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84" name="AutoShape 84"/>
          <p:cNvSpPr>
            <a:spLocks noChangeArrowheads="1"/>
          </p:cNvSpPr>
          <p:nvPr/>
        </p:nvSpPr>
        <p:spPr bwMode="auto">
          <a:xfrm>
            <a:off x="6505575" y="3725863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85" name="AutoShape 85"/>
          <p:cNvSpPr>
            <a:spLocks noChangeArrowheads="1"/>
          </p:cNvSpPr>
          <p:nvPr/>
        </p:nvSpPr>
        <p:spPr bwMode="auto">
          <a:xfrm>
            <a:off x="1609725" y="2727325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86" name="AutoShape 86"/>
          <p:cNvSpPr>
            <a:spLocks noChangeArrowheads="1"/>
          </p:cNvSpPr>
          <p:nvPr/>
        </p:nvSpPr>
        <p:spPr bwMode="auto">
          <a:xfrm>
            <a:off x="2101850" y="3697288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87" name="AutoShape 87"/>
          <p:cNvSpPr>
            <a:spLocks noChangeArrowheads="1"/>
          </p:cNvSpPr>
          <p:nvPr/>
        </p:nvSpPr>
        <p:spPr bwMode="auto">
          <a:xfrm>
            <a:off x="3584575" y="3097213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88" name="AutoShape 88"/>
          <p:cNvSpPr>
            <a:spLocks noChangeArrowheads="1"/>
          </p:cNvSpPr>
          <p:nvPr/>
        </p:nvSpPr>
        <p:spPr bwMode="auto">
          <a:xfrm>
            <a:off x="5121275" y="3152775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89" name="AutoShape 89"/>
          <p:cNvSpPr>
            <a:spLocks noChangeArrowheads="1"/>
          </p:cNvSpPr>
          <p:nvPr/>
        </p:nvSpPr>
        <p:spPr bwMode="auto">
          <a:xfrm>
            <a:off x="6110288" y="3854450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90" name="AutoShape 90"/>
          <p:cNvSpPr>
            <a:spLocks noChangeArrowheads="1"/>
          </p:cNvSpPr>
          <p:nvPr/>
        </p:nvSpPr>
        <p:spPr bwMode="auto">
          <a:xfrm>
            <a:off x="8050213" y="3927475"/>
            <a:ext cx="107950" cy="287338"/>
          </a:xfrm>
          <a:prstGeom prst="can">
            <a:avLst>
              <a:gd name="adj" fmla="val 9624"/>
            </a:avLst>
          </a:prstGeom>
          <a:gradFill rotWithShape="1">
            <a:gsLst>
              <a:gs pos="0">
                <a:schemeClr val="bg2"/>
              </a:gs>
              <a:gs pos="100000">
                <a:srgbClr val="FFFF00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91" name="AutoShape 91"/>
          <p:cNvSpPr>
            <a:spLocks noChangeArrowheads="1"/>
          </p:cNvSpPr>
          <p:nvPr/>
        </p:nvSpPr>
        <p:spPr bwMode="auto">
          <a:xfrm>
            <a:off x="6005513" y="3833813"/>
            <a:ext cx="311150" cy="252412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16892" name="AutoShape 92"/>
          <p:cNvSpPr>
            <a:spLocks noChangeArrowheads="1"/>
          </p:cNvSpPr>
          <p:nvPr/>
        </p:nvSpPr>
        <p:spPr bwMode="auto">
          <a:xfrm>
            <a:off x="7945438" y="3911600"/>
            <a:ext cx="311150" cy="252413"/>
          </a:xfrm>
          <a:prstGeom prst="can">
            <a:avLst>
              <a:gd name="adj" fmla="val 37764"/>
            </a:avLst>
          </a:prstGeom>
          <a:gradFill rotWithShape="1"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716893" name="Picture 93" descr="scienti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5449888"/>
            <a:ext cx="1503363" cy="1408112"/>
          </a:xfrm>
          <a:prstGeom prst="rect">
            <a:avLst/>
          </a:prstGeom>
          <a:noFill/>
        </p:spPr>
      </p:pic>
      <p:sp>
        <p:nvSpPr>
          <p:cNvPr id="716894" name="AutoShape 94"/>
          <p:cNvSpPr>
            <a:spLocks noChangeArrowheads="1"/>
          </p:cNvSpPr>
          <p:nvPr/>
        </p:nvSpPr>
        <p:spPr bwMode="auto">
          <a:xfrm>
            <a:off x="2051050" y="5805488"/>
            <a:ext cx="3517900" cy="963612"/>
          </a:xfrm>
          <a:prstGeom prst="wedgeRoundRectCallout">
            <a:avLst>
              <a:gd name="adj1" fmla="val -71389"/>
              <a:gd name="adj2" fmla="val -43079"/>
              <a:gd name="adj3" fmla="val 16667"/>
            </a:avLst>
          </a:prstGeom>
          <a:solidFill>
            <a:srgbClr val="FFCC00">
              <a:alpha val="8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82800" rIns="90000" bIns="82800"/>
          <a:lstStyle/>
          <a:p>
            <a:pPr algn="just"/>
            <a:r>
              <a:rPr lang="fr-BE" sz="1600" b="0" dirty="0" err="1">
                <a:latin typeface="Calibri" pitchFamily="34" charset="0"/>
              </a:rPr>
              <a:t>need</a:t>
            </a:r>
            <a:r>
              <a:rPr lang="fr-BE" sz="1600" b="0" dirty="0">
                <a:latin typeface="Calibri" pitchFamily="34" charset="0"/>
              </a:rPr>
              <a:t> to </a:t>
            </a:r>
            <a:r>
              <a:rPr lang="fr-BE" sz="1600" b="0" dirty="0" err="1">
                <a:latin typeface="Calibri" pitchFamily="34" charset="0"/>
              </a:rPr>
              <a:t>find</a:t>
            </a:r>
            <a:r>
              <a:rPr lang="fr-BE" sz="1600" b="0" dirty="0">
                <a:latin typeface="Calibri" pitchFamily="34" charset="0"/>
              </a:rPr>
              <a:t> all the 16S rRNA </a:t>
            </a:r>
            <a:r>
              <a:rPr lang="fr-BE" sz="1600" b="0" dirty="0" err="1">
                <a:latin typeface="Calibri" pitchFamily="34" charset="0"/>
              </a:rPr>
              <a:t>genes</a:t>
            </a:r>
            <a:r>
              <a:rPr lang="fr-BE" sz="1600" b="0" dirty="0">
                <a:latin typeface="Calibri" pitchFamily="34" charset="0"/>
              </a:rPr>
              <a:t> of the </a:t>
            </a:r>
            <a:r>
              <a:rPr lang="fr-BE" sz="1600" b="0" i="1" dirty="0" err="1">
                <a:latin typeface="Calibri" pitchFamily="34" charset="0"/>
              </a:rPr>
              <a:t>Pseudomonas</a:t>
            </a:r>
            <a:r>
              <a:rPr lang="fr-BE" sz="1600" b="0" dirty="0">
                <a:latin typeface="Calibri" pitchFamily="34" charset="0"/>
              </a:rPr>
              <a:t> </a:t>
            </a:r>
            <a:r>
              <a:rPr lang="fr-BE" sz="1600" b="0" dirty="0" err="1">
                <a:latin typeface="Calibri" pitchFamily="34" charset="0"/>
              </a:rPr>
              <a:t>strains</a:t>
            </a:r>
            <a:r>
              <a:rPr lang="fr-BE" sz="1600" b="0" dirty="0">
                <a:latin typeface="Calibri" pitchFamily="34" charset="0"/>
              </a:rPr>
              <a:t> </a:t>
            </a:r>
            <a:r>
              <a:rPr lang="fr-BE" sz="1600" b="0" dirty="0" err="1">
                <a:latin typeface="Calibri" pitchFamily="34" charset="0"/>
              </a:rPr>
              <a:t>isolated</a:t>
            </a:r>
            <a:r>
              <a:rPr lang="fr-BE" sz="1600" b="0" dirty="0">
                <a:latin typeface="Calibri" pitchFamily="34" charset="0"/>
              </a:rPr>
              <a:t> </a:t>
            </a:r>
            <a:r>
              <a:rPr lang="fr-BE" sz="1600" b="0" dirty="0" err="1">
                <a:latin typeface="Calibri" pitchFamily="34" charset="0"/>
              </a:rPr>
              <a:t>from</a:t>
            </a:r>
            <a:r>
              <a:rPr lang="fr-BE" sz="1600" b="0" dirty="0">
                <a:latin typeface="Calibri" pitchFamily="34" charset="0"/>
              </a:rPr>
              <a:t> </a:t>
            </a:r>
            <a:r>
              <a:rPr lang="fr-BE" sz="1600" b="0" dirty="0" err="1">
                <a:latin typeface="Calibri" pitchFamily="34" charset="0"/>
              </a:rPr>
              <a:t>soil</a:t>
            </a:r>
            <a:endParaRPr lang="nl-NL" sz="1600" b="0" dirty="0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88889E-6 -4.44444E-6 L 0.07622 -1.00694 " pathEditMode="relative" rAng="0" ptsTypes="AA">
                                      <p:cBhvr>
                                        <p:cTn id="15" dur="2300" fill="hold"/>
                                        <p:tgtEl>
                                          <p:spTgt spid="716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-50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7" presetClass="exit" presetSubtype="10" fill="hold" grpId="1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1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1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93889E-18 L 2.77778E-6 0.25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16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16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00"/>
                            </p:stCondLst>
                            <p:childTnLst>
                              <p:par>
                                <p:cTn id="3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" dur="500"/>
                                        <p:tgtEl>
                                          <p:spTgt spid="71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71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71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1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71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71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71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16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716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30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10885 -0.06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16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3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17101 -0.0182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16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" y="-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22292 0.100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16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5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0.19114 0.2094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16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10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0.18351 0.2055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16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10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0.21354 0.12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168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6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0.1901 -0.0226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1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1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0712 -0.069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16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-3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6 L 3.61111E-6 0.050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16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300"/>
                            </p:stCondLst>
                            <p:childTnLst>
                              <p:par>
                                <p:cTn id="7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6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6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16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16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6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6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16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16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16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1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8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6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16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1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16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1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5" dur="500"/>
                                        <p:tgtEl>
                                          <p:spTgt spid="71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71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1" dur="500"/>
                                        <p:tgtEl>
                                          <p:spTgt spid="71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4" dur="500"/>
                                        <p:tgtEl>
                                          <p:spTgt spid="71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300"/>
                            </p:stCondLst>
                            <p:childTnLst>
                              <p:par>
                                <p:cTn id="14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972 L 0.00017 0.10648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716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532 L -0.00017 0.13981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716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625 L 0.00017 0.18009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716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273 L 0.00052 0.1261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716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-0.00017 0.1092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16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6 L -0.00017 0.1266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7168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00018 0.0273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16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44 L 0.00017 0.1787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1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-0.03716 -0.01968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716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1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-0.04514 0.01944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7168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1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L 0.04479 0.0268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716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13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0.03958 -0.01806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716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300"/>
                            </p:stCondLst>
                            <p:childTnLst>
                              <p:par>
                                <p:cTn id="1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16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16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16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16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1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1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1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716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16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716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16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1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800"/>
                            </p:stCondLst>
                            <p:childTnLst>
                              <p:par>
                                <p:cTn id="2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3" dur="500"/>
                                        <p:tgtEl>
                                          <p:spTgt spid="71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6" dur="500"/>
                                        <p:tgtEl>
                                          <p:spTgt spid="71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9" dur="500"/>
                                        <p:tgtEl>
                                          <p:spTgt spid="716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2" dur="500"/>
                                        <p:tgtEl>
                                          <p:spTgt spid="71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5" dur="500"/>
                                        <p:tgtEl>
                                          <p:spTgt spid="71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8" dur="500"/>
                                        <p:tgtEl>
                                          <p:spTgt spid="71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1" dur="5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4" dur="500"/>
                                        <p:tgtEl>
                                          <p:spTgt spid="71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1300"/>
                            </p:stCondLst>
                            <p:childTnLst>
                              <p:par>
                                <p:cTn id="2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05504 -0.0301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7168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15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-0.07031 0.03009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716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5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0.06788 0.03958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71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2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0.05643 -0.02523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716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-13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0035 0.08287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716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00034 0.06388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0.00053 0.08495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7168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007 0.08518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7168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3300"/>
                            </p:stCondLst>
                            <p:childTnLst>
                              <p:par>
                                <p:cTn id="25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6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716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16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1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16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16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16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3800"/>
                            </p:stCondLst>
                            <p:childTnLst>
                              <p:par>
                                <p:cTn id="27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0" dur="500"/>
                                        <p:tgtEl>
                                          <p:spTgt spid="71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3" dur="500"/>
                                        <p:tgtEl>
                                          <p:spTgt spid="71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6" dur="500"/>
                                        <p:tgtEl>
                                          <p:spTgt spid="716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9" dur="500"/>
                                        <p:tgtEl>
                                          <p:spTgt spid="71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4300"/>
                            </p:stCondLst>
                            <p:childTnLst>
                              <p:par>
                                <p:cTn id="29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1.11111E-6 0.06273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716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1.11111E-6 0.08565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7168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0035 0.06458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716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0017 0.08542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716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6300"/>
                            </p:stCondLst>
                            <p:childTnLst>
                              <p:par>
                                <p:cTn id="30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716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16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716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716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4" grpId="0" animBg="1"/>
      <p:bldP spid="716804" grpId="1" animBg="1"/>
      <p:bldP spid="716804" grpId="2" animBg="1"/>
      <p:bldP spid="716807" grpId="0" animBg="1"/>
      <p:bldP spid="716807" grpId="1" animBg="1"/>
      <p:bldP spid="716807" grpId="2" animBg="1"/>
      <p:bldP spid="716811" grpId="0" animBg="1"/>
      <p:bldP spid="716811" grpId="1" animBg="1"/>
      <p:bldP spid="716811" grpId="2" animBg="1"/>
      <p:bldP spid="716812" grpId="0" animBg="1"/>
      <p:bldP spid="716812" grpId="1" animBg="1"/>
      <p:bldP spid="716812" grpId="2" animBg="1"/>
      <p:bldP spid="716815" grpId="0" animBg="1"/>
      <p:bldP spid="716815" grpId="1" animBg="1"/>
      <p:bldP spid="716815" grpId="2" animBg="1"/>
      <p:bldP spid="716818" grpId="0" animBg="1"/>
      <p:bldP spid="716818" grpId="1" animBg="1"/>
      <p:bldP spid="716818" grpId="2" animBg="1"/>
      <p:bldP spid="716824" grpId="0" animBg="1"/>
      <p:bldP spid="716824" grpId="1" animBg="1"/>
      <p:bldP spid="716824" grpId="2" animBg="1"/>
      <p:bldP spid="716827" grpId="0" animBg="1"/>
      <p:bldP spid="716827" grpId="1" animBg="1"/>
      <p:bldP spid="716827" grpId="2" animBg="1"/>
      <p:bldP spid="716828" grpId="0" animBg="1"/>
      <p:bldP spid="716828" grpId="1" animBg="1"/>
      <p:bldP spid="716828" grpId="2" animBg="1"/>
      <p:bldP spid="716829" grpId="0" animBg="1"/>
      <p:bldP spid="716829" grpId="1" animBg="1"/>
      <p:bldP spid="716829" grpId="2" animBg="1"/>
      <p:bldP spid="716834" grpId="0" animBg="1"/>
      <p:bldP spid="716834" grpId="1" animBg="1"/>
      <p:bldP spid="716834" grpId="2" animBg="1"/>
      <p:bldP spid="716837" grpId="0" animBg="1"/>
      <p:bldP spid="716837" grpId="1" animBg="1"/>
      <p:bldP spid="716837" grpId="2" animBg="1"/>
      <p:bldP spid="716842" grpId="0" animBg="1"/>
      <p:bldP spid="716842" grpId="1" animBg="1"/>
      <p:bldP spid="716842" grpId="2" animBg="1"/>
      <p:bldP spid="716845" grpId="0" animBg="1"/>
      <p:bldP spid="716845" grpId="1" animBg="1"/>
      <p:bldP spid="716845" grpId="2" animBg="1"/>
      <p:bldP spid="716846" grpId="0" animBg="1"/>
      <p:bldP spid="716846" grpId="1" animBg="1"/>
      <p:bldP spid="716846" grpId="2" animBg="1"/>
      <p:bldP spid="716847" grpId="0" animBg="1"/>
      <p:bldP spid="716847" grpId="1" animBg="1"/>
      <p:bldP spid="716847" grpId="2" animBg="1"/>
      <p:bldP spid="716849" grpId="0" animBg="1"/>
      <p:bldP spid="716849" grpId="1" animBg="1"/>
      <p:bldP spid="716849" grpId="2" animBg="1"/>
      <p:bldP spid="716850" grpId="0" animBg="1"/>
      <p:bldP spid="716850" grpId="1" animBg="1"/>
      <p:bldP spid="716850" grpId="2" animBg="1"/>
      <p:bldP spid="716851" grpId="0" animBg="1"/>
      <p:bldP spid="716851" grpId="1" animBg="1"/>
      <p:bldP spid="716851" grpId="2" animBg="1"/>
      <p:bldP spid="716855" grpId="0" animBg="1"/>
      <p:bldP spid="716855" grpId="1" animBg="1"/>
      <p:bldP spid="716861" grpId="0" animBg="1"/>
      <p:bldP spid="716861" grpId="1" animBg="1"/>
      <p:bldP spid="716861" grpId="2" animBg="1"/>
      <p:bldP spid="716862" grpId="0" animBg="1"/>
      <p:bldP spid="716862" grpId="1" animBg="1"/>
      <p:bldP spid="716862" grpId="2" animBg="1"/>
      <p:bldP spid="716865" grpId="0" animBg="1"/>
      <p:bldP spid="716865" grpId="1" animBg="1"/>
      <p:bldP spid="716865" grpId="2" animBg="1"/>
      <p:bldP spid="716868" grpId="0" animBg="1"/>
      <p:bldP spid="716868" grpId="1" animBg="1"/>
      <p:bldP spid="716868" grpId="2" animBg="1"/>
      <p:bldP spid="716871" grpId="0" animBg="1"/>
      <p:bldP spid="716871" grpId="1" animBg="1"/>
      <p:bldP spid="716871" grpId="2" animBg="1"/>
      <p:bldP spid="716872" grpId="0" animBg="1"/>
      <p:bldP spid="716872" grpId="1" animBg="1"/>
      <p:bldP spid="716872" grpId="2" animBg="1"/>
      <p:bldP spid="716877" grpId="0" animBg="1"/>
      <p:bldP spid="716877" grpId="1" animBg="1"/>
      <p:bldP spid="716877" grpId="2" animBg="1"/>
      <p:bldP spid="716878" grpId="0" animBg="1"/>
      <p:bldP spid="716878" grpId="1" animBg="1"/>
      <p:bldP spid="716878" grpId="2" animBg="1"/>
      <p:bldP spid="716879" grpId="0" animBg="1"/>
      <p:bldP spid="716879" grpId="1" animBg="1"/>
      <p:bldP spid="716879" grpId="2" animBg="1"/>
      <p:bldP spid="716880" grpId="0" animBg="1"/>
      <p:bldP spid="716880" grpId="1" animBg="1"/>
      <p:bldP spid="716880" grpId="2" animBg="1"/>
      <p:bldP spid="716881" grpId="0" animBg="1"/>
      <p:bldP spid="716881" grpId="1" animBg="1"/>
      <p:bldP spid="716881" grpId="2" animBg="1"/>
      <p:bldP spid="716882" grpId="0" animBg="1"/>
      <p:bldP spid="716882" grpId="1" animBg="1"/>
      <p:bldP spid="716882" grpId="2" animBg="1"/>
      <p:bldP spid="716889" grpId="0" animBg="1"/>
      <p:bldP spid="716889" grpId="1" animBg="1"/>
      <p:bldP spid="716889" grpId="2" animBg="1"/>
      <p:bldP spid="716890" grpId="0" animBg="1"/>
      <p:bldP spid="716890" grpId="1" animBg="1"/>
      <p:bldP spid="716890" grpId="2" animBg="1"/>
      <p:bldP spid="716894" grpId="0" animBg="1"/>
      <p:bldP spid="716894" grpId="1" animBg="1"/>
      <p:bldP spid="716894" grpId="2" animBg="1"/>
    </p:bld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29819</TotalTime>
  <Words>396</Words>
  <Application>Microsoft Office PowerPoint</Application>
  <PresentationFormat>Diavoorstelling (4:3)</PresentationFormat>
  <Paragraphs>326</Paragraphs>
  <Slides>51</Slides>
  <Notes>0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3" baseType="lpstr">
      <vt:lpstr>Standaardontwerp</vt:lpstr>
      <vt:lpstr>Image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Integration strategy</vt:lpstr>
      <vt:lpstr>Integration strategy</vt:lpstr>
      <vt:lpstr>Integration strategy</vt:lpstr>
      <vt:lpstr>Integration strategy</vt:lpstr>
      <vt:lpstr>Integration strategy</vt:lpstr>
      <vt:lpstr>Knuckles-and-nodes </vt:lpstr>
      <vt:lpstr>Whole genome strains</vt:lpstr>
      <vt:lpstr>The perpetual beta</vt:lpstr>
      <vt:lpstr>Smart search</vt:lpstr>
      <vt:lpstr>Smart search</vt:lpstr>
      <vt:lpstr>Strain passport</vt:lpstr>
      <vt:lpstr>Cross-checking</vt:lpstr>
      <vt:lpstr>Strain passport</vt:lpstr>
      <vt:lpstr>Strain browser</vt:lpstr>
      <vt:lpstr>Strain browser</vt:lpstr>
      <vt:lpstr>Strain browser</vt:lpstr>
      <vt:lpstr>Strain browser</vt:lpstr>
      <vt:lpstr>Original online catalog</vt:lpstr>
      <vt:lpstr>Strain passport</vt:lpstr>
      <vt:lpstr>Strain distribution</vt:lpstr>
      <vt:lpstr>Strain passport</vt:lpstr>
      <vt:lpstr>Strain exchange history</vt:lpstr>
      <vt:lpstr>Strain exchange history</vt:lpstr>
      <vt:lpstr>Strain exchange history</vt:lpstr>
      <vt:lpstr>Strain exchange history</vt:lpstr>
      <vt:lpstr>Strain passport</vt:lpstr>
      <vt:lpstr>Strain passport</vt:lpstr>
      <vt:lpstr>Strain passport</vt:lpstr>
      <vt:lpstr>Strain passport</vt:lpstr>
      <vt:lpstr>StrainInfo indexing</vt:lpstr>
      <vt:lpstr>StrainInfo indexing (pull)</vt:lpstr>
      <vt:lpstr>StrainInfo indexing (pull)</vt:lpstr>
      <vt:lpstr>StrainInfo indexing (pull)</vt:lpstr>
      <vt:lpstr>StrainInfo indexing (push)</vt:lpstr>
      <vt:lpstr>StrainInfo indexing (push)</vt:lpstr>
      <vt:lpstr>StrainInfo indexing (pull)</vt:lpstr>
      <vt:lpstr>StrainInfo indexing (push)</vt:lpstr>
      <vt:lpstr>StrainInfo indexing (push)</vt:lpstr>
      <vt:lpstr>Ontogration</vt:lpstr>
      <vt:lpstr>The End</vt:lpstr>
      <vt:lpstr>Dia 50</vt:lpstr>
      <vt:lpstr>Dia 51</vt:lpstr>
    </vt:vector>
  </TitlesOfParts>
  <Company>UGent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UGent</dc:creator>
  <cp:lastModifiedBy>Peter Dawyndt</cp:lastModifiedBy>
  <cp:revision>151</cp:revision>
  <dcterms:created xsi:type="dcterms:W3CDTF">2006-04-22T13:48:01Z</dcterms:created>
  <dcterms:modified xsi:type="dcterms:W3CDTF">2009-10-08T18:30:03Z</dcterms:modified>
</cp:coreProperties>
</file>