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855" r:id="rId2"/>
    <p:sldMasterId id="2147483951" r:id="rId3"/>
    <p:sldMasterId id="2147483965" r:id="rId4"/>
    <p:sldMasterId id="2147484058" r:id="rId5"/>
    <p:sldMasterId id="2147484129" r:id="rId6"/>
    <p:sldMasterId id="2147484197" r:id="rId7"/>
    <p:sldMasterId id="2147484266" r:id="rId8"/>
    <p:sldMasterId id="2147484307" r:id="rId9"/>
    <p:sldMasterId id="2147484373" r:id="rId10"/>
    <p:sldMasterId id="2147484385" r:id="rId11"/>
    <p:sldMasterId id="2147484387" r:id="rId12"/>
    <p:sldMasterId id="2147484400" r:id="rId13"/>
    <p:sldMasterId id="2147484412" r:id="rId14"/>
  </p:sldMasterIdLst>
  <p:notesMasterIdLst>
    <p:notesMasterId r:id="rId47"/>
  </p:notesMasterIdLst>
  <p:handoutMasterIdLst>
    <p:handoutMasterId r:id="rId48"/>
  </p:handoutMasterIdLst>
  <p:sldIdLst>
    <p:sldId id="860" r:id="rId15"/>
    <p:sldId id="1281" r:id="rId16"/>
    <p:sldId id="1282" r:id="rId17"/>
    <p:sldId id="1390" r:id="rId18"/>
    <p:sldId id="1283" r:id="rId19"/>
    <p:sldId id="1285" r:id="rId20"/>
    <p:sldId id="1388" r:id="rId21"/>
    <p:sldId id="1288" r:id="rId22"/>
    <p:sldId id="1308" r:id="rId23"/>
    <p:sldId id="1392" r:id="rId24"/>
    <p:sldId id="1395" r:id="rId25"/>
    <p:sldId id="1394" r:id="rId26"/>
    <p:sldId id="1059" r:id="rId27"/>
    <p:sldId id="1067" r:id="rId28"/>
    <p:sldId id="1183" r:id="rId29"/>
    <p:sldId id="1393" r:id="rId30"/>
    <p:sldId id="1315" r:id="rId31"/>
    <p:sldId id="1319" r:id="rId32"/>
    <p:sldId id="1384" r:id="rId33"/>
    <p:sldId id="1332" r:id="rId34"/>
    <p:sldId id="1054" r:id="rId35"/>
    <p:sldId id="1063" r:id="rId36"/>
    <p:sldId id="1360" r:id="rId37"/>
    <p:sldId id="1365" r:id="rId38"/>
    <p:sldId id="1385" r:id="rId39"/>
    <p:sldId id="1193" r:id="rId40"/>
    <p:sldId id="1104" r:id="rId41"/>
    <p:sldId id="1389" r:id="rId42"/>
    <p:sldId id="1386" r:id="rId43"/>
    <p:sldId id="1391" r:id="rId44"/>
    <p:sldId id="1387" r:id="rId45"/>
    <p:sldId id="1330" r:id="rId4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urosciences ADCS UC San Diego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99" autoAdjust="0"/>
    <p:restoredTop sz="94660"/>
  </p:normalViewPr>
  <p:slideViewPr>
    <p:cSldViewPr>
      <p:cViewPr varScale="1">
        <p:scale>
          <a:sx n="108" d="100"/>
          <a:sy n="108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964229A4-088B-334D-98D7-4B6AB19BEAC4}" type="datetimeFigureOut">
              <a:rPr lang="en-US" smtClean="0"/>
              <a:pPr/>
              <a:t>11/26/2010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C4C327A8-81E0-664A-AFA8-A806A0BB8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8" tIns="46150" rIns="92298" bIns="461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AF2967E0-ACC0-4334-95AD-02B8DF6B3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83585-5D0E-421D-8712-D8A307F571C1}" type="slidenum">
              <a:rPr lang="en-US"/>
              <a:pPr/>
              <a:t>1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6739"/>
            <a:ext cx="2971800" cy="469661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3003446	Petersen, Ronald C	MN	04-15-2009</a:t>
            </a:r>
          </a:p>
        </p:txBody>
      </p:sp>
      <p:sp>
        <p:nvSpPr>
          <p:cNvPr id="9219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6088" y="219498"/>
            <a:ext cx="10288588" cy="7845452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826739"/>
            <a:ext cx="2971800" cy="469661"/>
          </a:xfrm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</a:rPr>
              <a:t>3003446	Petersen, Ronald C	MN	04-15-2009</a:t>
            </a:r>
          </a:p>
        </p:txBody>
      </p:sp>
      <p:sp>
        <p:nvSpPr>
          <p:cNvPr id="717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16088" y="219498"/>
            <a:ext cx="10288588" cy="7845452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28BB9-DE0C-46CB-9FC0-80771D3950E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4" y="8831580"/>
            <a:ext cx="2973387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3" rIns="92285" bIns="46143" anchor="b"/>
          <a:lstStyle/>
          <a:p>
            <a:pPr algn="r">
              <a:spcBef>
                <a:spcPct val="0"/>
              </a:spcBef>
            </a:pPr>
            <a:fld id="{9445825D-01B3-47C6-978F-821B10BA2B0D}" type="slidenum">
              <a:rPr lang="en-US" sz="1200"/>
              <a:pPr algn="r">
                <a:spcBef>
                  <a:spcPct val="0"/>
                </a:spcBef>
              </a:pPr>
              <a:t>13</a:t>
            </a:fld>
            <a:endParaRPr lang="en-US" sz="1200" dirty="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700088"/>
            <a:ext cx="4641850" cy="3482975"/>
          </a:xfrm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1"/>
            <a:ext cx="5029200" cy="4181766"/>
          </a:xfrm>
          <a:noFill/>
          <a:ln/>
        </p:spPr>
        <p:txBody>
          <a:bodyPr lIns="92285" tIns="46143" rIns="92285" bIns="46143" anchor="t"/>
          <a:lstStyle/>
          <a:p>
            <a:pPr>
              <a:spcBef>
                <a:spcPct val="0"/>
              </a:spcBef>
            </a:pPr>
            <a:r>
              <a:rPr lang="en-US" smtClean="0"/>
              <a:t>Scale ranges from -20% (cyan) to +20% (yellow)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6973C-8BD3-4C3A-8DFA-AE848D619AF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9D41E-142D-4F72-8C9F-C8015CCAEEBA}" type="slidenum">
              <a:rPr lang="en-US"/>
              <a:pPr/>
              <a:t>15</a:t>
            </a:fld>
            <a:endParaRPr lang="en-US"/>
          </a:p>
        </p:txBody>
      </p:sp>
      <p:sp>
        <p:nvSpPr>
          <p:cNvPr id="1590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698500"/>
            <a:ext cx="4645025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43220-E247-4058-86BE-10CB8287634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4177"/>
            <a:ext cx="5487988" cy="4184993"/>
          </a:xfrm>
          <a:noFill/>
          <a:ln/>
        </p:spPr>
        <p:txBody>
          <a:bodyPr lIns="89730" tIns="44865" rIns="89730" bIns="44865" anchor="t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DB166-F43D-467D-AA36-539ABBE867CE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Tau and pTau181p concentrations are highest in AD compared to NC and next highest in MCI vs NC.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Ab1-42 is lowest in AD, highest in NC and intermedicate in MCI.  Tau/Ab1-42 and pTau/Ab1-42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Ratio values are highest in AD compared to NC and next highest in MCI vs NC.  These differences 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Are expected for these ADNI populations and comparable with data from published studies.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C0753-E1D9-4BDE-90A1-3EA3A116D51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544D8-CFAA-46CD-A030-CF9E1C3BDF6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3AA9A-166B-4C47-A637-2A0FFF2C8FBE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BA9A6-84CA-4C35-9F6A-BB9CB5BD062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3" y="6369411"/>
            <a:ext cx="5027779" cy="27333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83DEC-EE50-4198-BE04-7902051347C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6E546-0BA0-4E8C-95B9-FD75856C217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E43CC-9215-457A-8FA5-61BF62F0EDE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91" y="4415478"/>
            <a:ext cx="5487618" cy="418431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746" indent="-230746">
              <a:spcBef>
                <a:spcPct val="0"/>
              </a:spcBef>
              <a:buAutoNum type="arabicParenBoth"/>
            </a:pPr>
            <a:r>
              <a:rPr lang="en-US" dirty="0" smtClean="0"/>
              <a:t>142 measures of grey matter (GM) density, volume, and cortical thickness were extracted from baseline scans.  </a:t>
            </a:r>
          </a:p>
          <a:p>
            <a:pPr marL="230746" indent="-230746">
              <a:spcBef>
                <a:spcPct val="0"/>
              </a:spcBef>
              <a:buAutoNum type="arabicParenBoth"/>
            </a:pPr>
            <a:endParaRPr lang="en-US" dirty="0" smtClean="0"/>
          </a:p>
          <a:p>
            <a:pPr marL="230746" indent="-230746">
              <a:spcBef>
                <a:spcPct val="0"/>
              </a:spcBef>
              <a:buAutoNum type="arabicParenBoth"/>
            </a:pPr>
            <a:r>
              <a:rPr lang="en-US" dirty="0" smtClean="0"/>
              <a:t>GWAS, using PLINK, were performed on each phenotype using quality controlled genotype and scan data including 530,992 of 620,903 single nucleotide polymorphisms (SNPs) and 733 of 818 participants (175 AD, 354 </a:t>
            </a:r>
            <a:r>
              <a:rPr lang="en-US" dirty="0" err="1" smtClean="0"/>
              <a:t>amnestic</a:t>
            </a:r>
            <a:r>
              <a:rPr lang="en-US" dirty="0" smtClean="0"/>
              <a:t> mild cognitive impairment, MCI, and 204 healthy controls, HC). </a:t>
            </a:r>
          </a:p>
          <a:p>
            <a:pPr marL="230746" indent="-230746">
              <a:spcBef>
                <a:spcPct val="0"/>
              </a:spcBef>
              <a:buAutoNum type="arabicParenBoth"/>
            </a:pPr>
            <a:endParaRPr lang="en-US" dirty="0" smtClean="0"/>
          </a:p>
          <a:p>
            <a:pPr marL="230746" indent="-230746">
              <a:spcBef>
                <a:spcPct val="0"/>
              </a:spcBef>
              <a:buAutoNum type="arabicParenBoth"/>
            </a:pPr>
            <a:r>
              <a:rPr lang="en-US" dirty="0" smtClean="0"/>
              <a:t>Hierarchical clustering and heat maps were used to analyze the GWAS results and associations are reported at two significance thresholds (p&lt;10</a:t>
            </a:r>
            <a:r>
              <a:rPr lang="en-US" baseline="30000" dirty="0" smtClean="0"/>
              <a:t>-7</a:t>
            </a:r>
            <a:r>
              <a:rPr lang="en-US" dirty="0" smtClean="0"/>
              <a:t> and p&lt;10</a:t>
            </a:r>
            <a:r>
              <a:rPr lang="en-US" baseline="30000" dirty="0" smtClean="0"/>
              <a:t>-6</a:t>
            </a:r>
            <a:r>
              <a:rPr lang="en-US" dirty="0" smtClean="0"/>
              <a:t>).  As expected, SNPs in the APOE and TOMM40 genes were confirmed as markers strongly associated with multiple brain regions.  Other top SNPs were proximal to the EPHA4, TP63 and NXPH1 genes.  </a:t>
            </a:r>
          </a:p>
          <a:p>
            <a:pPr marL="230746" indent="-230746">
              <a:spcBef>
                <a:spcPct val="0"/>
              </a:spcBef>
              <a:buAutoNum type="arabicParenBoth"/>
            </a:pPr>
            <a:endParaRPr lang="en-US" dirty="0" smtClean="0"/>
          </a:p>
          <a:p>
            <a:pPr marL="230746" indent="-230746">
              <a:spcBef>
                <a:spcPct val="0"/>
              </a:spcBef>
              <a:buAutoNum type="arabicParenBoth"/>
            </a:pPr>
            <a:r>
              <a:rPr lang="en-US" dirty="0" smtClean="0"/>
              <a:t>Detailed image analyses of rs6463843 (flanking NXPH1) revealed reduced global and regional GM density across diagnostic groups in TT relative to GG </a:t>
            </a:r>
            <a:r>
              <a:rPr lang="en-US" dirty="0" err="1" smtClean="0"/>
              <a:t>homozygotes</a:t>
            </a:r>
            <a:r>
              <a:rPr lang="en-US" dirty="0" smtClean="0"/>
              <a:t>.  Interaction analysis indicated that AD patients homozygous for the T allele showed differential vulnerability to right </a:t>
            </a:r>
            <a:r>
              <a:rPr lang="en-US" dirty="0" err="1" smtClean="0"/>
              <a:t>hippocampal</a:t>
            </a:r>
            <a:r>
              <a:rPr lang="en-US" dirty="0" smtClean="0"/>
              <a:t> GM density loss.  NXPH1 codes for a protein implicated in promotion of adhesion between dendrites and axons, a key factor in synaptic integrity, the loss of which is a hallmark of AD.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A5FE4-5EC2-40F8-8735-184616CB042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2"/>
            <a:ext cx="5486400" cy="41825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967E0-ACC0-4334-95AD-02B8DF6B3B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416A1-65F2-4B7D-8EC8-BE18C08C7D6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D35C-1AB7-48A4-A659-8146F9FD32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967E0-ACC0-4334-95AD-02B8DF6B3B5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85577-9DA2-4FD9-9752-F9EF3194D2DB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370295"/>
            <a:ext cx="5486400" cy="274373"/>
          </a:xfrm>
          <a:ln/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1" charset="-128"/>
              </a:rPr>
              <a:t>Engagement of the Global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1" charset="-128"/>
              </a:rPr>
              <a:t>ADNI-like studies now underway in Australia, Japan, China and Europe.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4ADFD-9E15-4817-B08A-CC4AAF8C2671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91" y="4415478"/>
            <a:ext cx="5487618" cy="418431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3921C-EEB5-4C35-B528-1E3FBFD4F2F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5" y="4417045"/>
            <a:ext cx="5027779" cy="418275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44650" y="369888"/>
            <a:ext cx="10147300" cy="76104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10143"/>
            <a:ext cx="6400800" cy="413174"/>
          </a:xfrm>
          <a:noFill/>
          <a:ln/>
        </p:spPr>
        <p:txBody>
          <a:bodyPr/>
          <a:lstStyle/>
          <a:p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E64A3-1E9F-4364-B823-6497042E36F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5" y="6367849"/>
            <a:ext cx="5027779" cy="276455"/>
          </a:xfrm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46DB1-2028-4829-B372-360189AEBA0B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0CEEA-AD2F-411C-ACF1-00A54E0CDB1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F077D-AEF3-45E3-A299-43D3E844195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91" y="4415478"/>
            <a:ext cx="5487618" cy="418431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3003446	Petersen, Ronald C	MN	04-15-2009</a:t>
            </a:r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01813" y="219075"/>
            <a:ext cx="10458451" cy="784542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0F53F-FFB9-433E-8BC8-C5EC0B67A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10B39-B875-4B4E-8D00-A56063B47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0B94-94E8-4A4F-9580-0905396D64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4773-90C4-49B2-8766-1BD044D43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1002-7ACF-46F4-BFB3-CB48B7BD3CC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4F2C-2792-4DF0-BB0A-B808BEDD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403-5E69-46A9-B2D9-22BC1540879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FF3D-1E37-4F74-8522-5CEB027A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C89B-3AC4-4184-9C3B-74BD6B0FD29B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32B9-8123-4BBB-B32B-E9BEB652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57C4-026E-4F2E-A0B2-490E980F83F0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8E4F-1CE7-4863-A7C2-1C775C2BB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280E-2D91-4F04-99A4-B600B245E8F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AAD-95E8-464B-8AD7-7A24478D1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6584-1431-4C91-854A-AF8B1F5E439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2137-4157-4DA0-9EDC-D18811C6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25E2-5B73-4CA5-A1F8-B812C77A640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AABB-B1DB-4ADC-8AF3-A4527BD6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DDD7-AA2C-4E60-B831-63A746C1CD7D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2B11-F71A-46A4-82DE-41300953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A6F8-01AC-44BD-9AE2-6704B4176EE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57D1-970D-4A53-9CA7-17F225929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9F5DC-CF7B-4252-B68E-9BF77386E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F768-C99B-424D-99E5-1D7BB1D62B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FDE4-A072-4B75-A4D4-0B6F4456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0B94-94E8-4A4F-9580-0905396D64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4773-90C4-49B2-8766-1BD044D43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1002-7ACF-46F4-BFB3-CB48B7BD3CC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4F2C-2792-4DF0-BB0A-B808BEDD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200" b="1">
                <a:solidFill>
                  <a:srgbClr val="1B43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02E613-BAAB-4791-8E3D-7D6C4853E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0" name="Picture 8" descr="BC_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</p:spPr>
      </p:pic>
      <p:pic>
        <p:nvPicPr>
          <p:cNvPr id="3082" name="Picture 10" descr="blue_f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65900"/>
            <a:ext cx="9145588" cy="292100"/>
          </a:xfrm>
          <a:prstGeom prst="rect">
            <a:avLst/>
          </a:prstGeom>
          <a:noFill/>
        </p:spPr>
      </p:pic>
      <p:pic>
        <p:nvPicPr>
          <p:cNvPr id="3083" name="Picture 11" descr="FNIH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1514475" cy="4746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4F0-7725-4DDD-9F78-226DE9448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1361-5147-43A5-A130-1B91AF9A69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9BB65-60CA-40D1-A44F-C68220D7CC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3291-1748-44BB-ADDE-686A7BAC4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2A4DA-0AA6-46A8-9685-B0EBB4014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901BE-FA84-4DF2-9AE7-532649A7A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0A15-9A71-4ABE-9CAF-16D7CC7FC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2F90-623E-4BBB-86A2-CCE4E6B6CB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F1AE8-39E3-4007-9100-E8B2EE5A29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8A811-D7EF-4D58-B4FC-2B999295DF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A36BC-2C1B-4121-A9CB-664878C996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C624-3CF8-4FCA-8591-28D2C2BBB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0F53F-FFB9-433E-8BC8-C5EC0B67A3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7918-2078-469E-84C9-2028C3F277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18CA98-53DD-49E6-B918-73ADA16897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792CC-6991-4579-BAB4-131FD55C0A6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5D60-9D98-4482-95B9-14CBE77F898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403-5E69-46A9-B2D9-22BC1540879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FF3D-1E37-4F74-8522-5CEB027A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371B-0437-4005-80CE-06E54E592A2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75D0-7E9D-4CAC-B806-6C2C3F884B9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D33E-DA37-4CE5-94C6-360BD9D7BF1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35821-80C7-42D4-A5B4-01AC9C297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10B39-B875-4B4E-8D00-A56063B4791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9F5DC-CF7B-4252-B68E-9BF77386E8B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0A15-9A71-4ABE-9CAF-16D7CC7FC1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C89B-3AC4-4184-9C3B-74BD6B0FD29B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32B9-8123-4BBB-B32B-E9BEB652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0F53F-FFB9-433E-8BC8-C5EC0B67A3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7918-2078-469E-84C9-2028C3F277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57C4-026E-4F2E-A0B2-490E980F83F0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8E4F-1CE7-4863-A7C2-1C775C2BB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18CA98-53DD-49E6-B918-73ADA16897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792CC-6991-4579-BAB4-131FD55C0A6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5D60-9D98-4482-95B9-14CBE77F898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371B-0437-4005-80CE-06E54E592A2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75D0-7E9D-4CAC-B806-6C2C3F884B9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D33E-DA37-4CE5-94C6-360BD9D7BF1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35821-80C7-42D4-A5B4-01AC9C297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10B39-B875-4B4E-8D00-A56063B4791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9F5DC-CF7B-4252-B68E-9BF77386E8B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0A15-9A71-4ABE-9CAF-16D7CC7FC1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280E-2D91-4F04-99A4-B600B245E8F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AAD-95E8-464B-8AD7-7A24478D1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6584-1431-4C91-854A-AF8B1F5E439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2137-4157-4DA0-9EDC-D18811C6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25E2-5B73-4CA5-A1F8-B812C77A640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AABB-B1DB-4ADC-8AF3-A4527BD6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DDD7-AA2C-4E60-B831-63A746C1CD7D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2B11-F71A-46A4-82DE-41300953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7918-2078-469E-84C9-2028C3F277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A6F8-01AC-44BD-9AE2-6704B4176EE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57D1-970D-4A53-9CA7-17F225929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F768-C99B-424D-99E5-1D7BB1D62B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FDE4-A072-4B75-A4D4-0B6F4456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0B94-94E8-4A4F-9580-0905396D64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4773-90C4-49B2-8766-1BD044D43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1002-7ACF-46F4-BFB3-CB48B7BD3CC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4F2C-2792-4DF0-BB0A-B808BEDD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9" y="2130442"/>
            <a:ext cx="77718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6200"/>
            <a:ext cx="639969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00CE-C892-4A31-A2F4-008AE9A4E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4992-25D0-4DFB-9166-F3202BB7E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917"/>
            <a:ext cx="77732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713"/>
            <a:ext cx="777322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2D1-329B-487E-BDE8-1CBF30CC8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33" y="1600206"/>
            <a:ext cx="40488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600206"/>
            <a:ext cx="40488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5080-4AFD-435B-9D9A-3F0EE4954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5113"/>
            <a:ext cx="40405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875"/>
            <a:ext cx="4040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5113"/>
            <a:ext cx="4041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875"/>
            <a:ext cx="4041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9CF3-59BE-4EA7-914C-F97CBEEA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04BB-CFE1-416E-8D5D-F47A68DCA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18CA98-53DD-49E6-B918-73ADA16897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BA78-9BE2-4B56-8376-C81F739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3050"/>
            <a:ext cx="300796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8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5103"/>
            <a:ext cx="300796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43B1-88A7-4053-81EA-C174073C7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3" y="4800600"/>
            <a:ext cx="54872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3" y="612775"/>
            <a:ext cx="54872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3" y="5367338"/>
            <a:ext cx="54872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A1E9-8B50-4EAD-9B3B-62EB6BCFC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C060-A651-41F9-A166-311085484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4655"/>
            <a:ext cx="205684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4655"/>
            <a:ext cx="60407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42EE-199F-46C3-B2C6-9F1DE947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7" y="274655"/>
            <a:ext cx="8230152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3341-DAFB-4C25-A485-14BFDBC27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7" y="274638"/>
            <a:ext cx="8230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33" y="1600206"/>
            <a:ext cx="404881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600206"/>
            <a:ext cx="40488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2EBF-8BA3-453F-A9CC-F55D293D0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7366-E73A-4467-98A5-4D454638E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2363C-00E7-4ACE-8E6E-251D07F54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7E3F-621A-42DC-995D-D6EC8EC21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792CC-6991-4579-BAB4-131FD55C0A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5C8-2082-48BD-BE57-703516A8B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311E3-0B8B-4E5F-89FE-DF30FD0F9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66D31-5297-4EB9-AD80-5B93BB7B4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687-1B25-4BB4-B326-870FF8C7E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942B-F541-4164-8856-FF57949D3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5E08-8FC0-41DE-9AA2-2B897B60B3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1569-D490-4788-96B0-75113D893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35ED-C82B-4AFE-92E3-AECB7FACB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9599-398E-43C7-83CA-4F26240F69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A03C-3D5A-481B-A89C-7DF1D5402B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5D60-9D98-4482-95B9-14CBE77F8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B9D4-1EE1-4813-947C-46658591CB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0F53F-FFB9-433E-8BC8-C5EC0B67A3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37918-2078-469E-84C9-2028C3F277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118CA98-53DD-49E6-B918-73ADA168973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792CC-6991-4579-BAB4-131FD55C0A6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25D60-9D98-4482-95B9-14CBE77F898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371B-0437-4005-80CE-06E54E592A2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75D0-7E9D-4CAC-B806-6C2C3F884B9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D33E-DA37-4CE5-94C6-360BD9D7BF1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35821-80C7-42D4-A5B4-01AC9C297BC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A371B-0437-4005-80CE-06E54E592A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10B39-B875-4B4E-8D00-A56063B4791D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9F5DC-CF7B-4252-B68E-9BF77386E8B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30A15-9A71-4ABE-9CAF-16D7CC7FC12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8486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7" y="2130426"/>
            <a:ext cx="77718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52" y="3886200"/>
            <a:ext cx="639969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00CE-C892-4A31-A2F4-008AE9A4E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4992-25D0-4DFB-9166-F3202BB7E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68" y="4406901"/>
            <a:ext cx="777322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968" y="2906713"/>
            <a:ext cx="777322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2D1-329B-487E-BDE8-1CBF30CC8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925" y="1600201"/>
            <a:ext cx="40488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600201"/>
            <a:ext cx="40488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5080-4AFD-435B-9D9A-3F0EE49542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24" y="1535113"/>
            <a:ext cx="40405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24" y="2174875"/>
            <a:ext cx="40405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5113"/>
            <a:ext cx="4041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875"/>
            <a:ext cx="4041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9CF3-59BE-4EA7-914C-F97CBEEA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04BB-CFE1-416E-8D5D-F47A68DCA9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75D0-7E9D-4CAC-B806-6C2C3F884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BA78-9BE2-4B56-8376-C81F739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4" y="273050"/>
            <a:ext cx="300796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7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24" y="1435101"/>
            <a:ext cx="300796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43B1-88A7-4053-81EA-C174073C7C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05" y="4800600"/>
            <a:ext cx="54872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05" y="612775"/>
            <a:ext cx="54872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05" y="5367338"/>
            <a:ext cx="54872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A1E9-8B50-4EAD-9B3B-62EB6BCFC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C060-A651-41F9-A166-311085484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229" y="274639"/>
            <a:ext cx="205684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924" y="274639"/>
            <a:ext cx="60407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42EE-199F-46C3-B2C6-9F1DE947F7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25" y="274639"/>
            <a:ext cx="8230152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3341-DAFB-4C25-A485-14BFDBC27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25" y="274638"/>
            <a:ext cx="8230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25" y="1600201"/>
            <a:ext cx="404881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61" y="1600201"/>
            <a:ext cx="40488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2EBF-8BA3-453F-A9CC-F55D293D0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5040-F898-44D6-B96B-23815B352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43AA-6220-47F2-8343-83E7D426EB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2024-877B-40F7-B7D3-F84A12E9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4D33E-DA37-4CE5-94C6-360BD9D7BF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1568-56EA-40F3-9A5C-B989BD8C0F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996C-7706-4092-80D3-66E2F94024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6457-C006-4CC8-9A73-8DD02B5303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9C7C-3187-4F25-A732-4DD0B9A0A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0566-579D-4834-86C8-4EFDBDB076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EDD0E-B09D-4B66-A4A0-3BE359B58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E823-3AFE-4B1A-A746-FBD906EB8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4BEB-39A5-4EA1-8EF8-BCE7668A06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E731-9F07-4D4B-9E30-49FBEF7CDD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2428-E28A-4482-9EFB-3B3174A13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35821-80C7-42D4-A5B4-01AC9C297B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80BF-3880-45EE-8E77-C0CDAA57E5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403-5E69-46A9-B2D9-22BC1540879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FF3D-1E37-4F74-8522-5CEB027A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C89B-3AC4-4184-9C3B-74BD6B0FD29B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532B9-8123-4BBB-B32B-E9BEB652B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57C4-026E-4F2E-A0B2-490E980F83F0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8E4F-1CE7-4863-A7C2-1C775C2BB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280E-2D91-4F04-99A4-B600B245E8FC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AAD-95E8-464B-8AD7-7A24478D1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6584-1431-4C91-854A-AF8B1F5E439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2137-4157-4DA0-9EDC-D18811C6D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25E2-5B73-4CA5-A1F8-B812C77A640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AABB-B1DB-4ADC-8AF3-A4527BD6B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DDD7-AA2C-4E60-B831-63A746C1CD7D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2B11-F71A-46A4-82DE-41300953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A6F8-01AC-44BD-9AE2-6704B4176EE3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57D1-970D-4A53-9CA7-17F225929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F768-C99B-424D-99E5-1D7BB1D62BFF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FDE4-A072-4B75-A4D4-0B6F4456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FA9CA2-0CD8-4D30-93B5-FA4CC37321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C_Header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4450"/>
            <a:ext cx="9144000" cy="13398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B682E5-EA82-4B80-8862-198C83D114A4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blue_fa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65900"/>
            <a:ext cx="9145588" cy="2921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9CFF37-85CD-438B-989E-BF2675C4C936}" type="slidenum">
              <a:rPr lang="en-US">
                <a:latin typeface="Tahoma" pitchFamily="34" charset="0"/>
              </a:rPr>
              <a:pPr>
                <a:defRPr/>
              </a:pPr>
              <a:t>‹#›</a:t>
            </a:fld>
            <a:endParaRPr lang="en-US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FA9CA2-0CD8-4D30-93B5-FA4CC373216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  <p:sldLayoutId id="214748439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5CC7527-CFCF-4FDB-8C11-4472949B07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11/26/2010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22DC37-92CC-4B32-8C71-C180B0C669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FA9CA2-0CD8-4D30-93B5-FA4CC373216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76DA27A8-F6E8-4B6A-8A7A-624B102F7FCF}" type="datetimeFigureOut">
              <a:rPr lang="en-US" b="1">
                <a:ea typeface="+mn-ea"/>
                <a:cs typeface="Arial" charset="0"/>
              </a:rPr>
              <a:pPr eaLnBrk="1" hangingPunct="1">
                <a:defRPr/>
              </a:pPr>
              <a:t>11/26/2010</a:t>
            </a:fld>
            <a:endParaRPr lang="en-US" b="1"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endParaRPr lang="en-US" b="1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63E40894-262E-4241-8AFC-30CC6AC3A04D}" type="slidenum">
              <a:rPr lang="en-US" b="1">
                <a:ea typeface="+mn-ea"/>
                <a:cs typeface="Arial" charset="0"/>
              </a:rPr>
              <a:pPr eaLnBrk="1" hangingPunct="1">
                <a:defRPr/>
              </a:pPr>
              <a:t>‹#›</a:t>
            </a:fld>
            <a:endParaRPr lang="en-US" b="1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27" y="274638"/>
            <a:ext cx="823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27" y="1600206"/>
            <a:ext cx="82301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27" y="6245225"/>
            <a:ext cx="2134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27" y="6245225"/>
            <a:ext cx="2896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27" y="6245225"/>
            <a:ext cx="2134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C24FCC9F-A56B-4E6A-B776-0DDC8A15B212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4B4273E6-65F2-4F92-8D10-547084546180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4FA9CA2-0CD8-4D30-93B5-FA4CC373216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25" y="274638"/>
            <a:ext cx="8230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25" y="1600201"/>
            <a:ext cx="82301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25" y="6245225"/>
            <a:ext cx="2134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25" y="6245225"/>
            <a:ext cx="2896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25" y="6245225"/>
            <a:ext cx="21341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C24FCC9F-A56B-4E6A-B776-0DDC8A15B212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5F35E526-9B9D-47A6-B488-D4662A9613C5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76DA27A8-F6E8-4B6A-8A7A-624B102F7FCF}" type="datetimeFigureOut">
              <a:rPr lang="en-US" b="1">
                <a:cs typeface="Arial" charset="0"/>
              </a:rPr>
              <a:pPr eaLnBrk="1" hangingPunct="1">
                <a:defRPr/>
              </a:pPr>
              <a:t>11/26/2010</a:t>
            </a:fld>
            <a:endParaRPr lang="en-US" b="1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endParaRPr lang="en-US" b="1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63E40894-262E-4241-8AFC-30CC6AC3A04D}" type="slidenum">
              <a:rPr lang="en-US" b="1">
                <a:cs typeface="Arial" charset="0"/>
              </a:rPr>
              <a:pPr eaLnBrk="1" hangingPunct="1">
                <a:defRPr/>
              </a:pPr>
              <a:t>‹#›</a:t>
            </a:fld>
            <a:endParaRPr lang="en-US" b="1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76DA27A8-F6E8-4B6A-8A7A-624B102F7FCF}" type="datetimeFigureOut">
              <a:rPr lang="en-US" b="1">
                <a:cs typeface="Arial" charset="0"/>
              </a:rPr>
              <a:pPr eaLnBrk="1" hangingPunct="1">
                <a:defRPr/>
              </a:pPr>
              <a:t>11/26/2010</a:t>
            </a:fld>
            <a:endParaRPr lang="en-US" b="1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endParaRPr lang="en-US" b="1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defRPr/>
            </a:pPr>
            <a:fld id="{63E40894-262E-4241-8AFC-30CC6AC3A04D}" type="slidenum">
              <a:rPr lang="en-US" b="1">
                <a:cs typeface="Arial" charset="0"/>
              </a:rPr>
              <a:pPr eaLnBrk="1" hangingPunct="1">
                <a:defRPr/>
              </a:pPr>
              <a:t>‹#›</a:t>
            </a:fld>
            <a:endParaRPr lang="en-US" b="1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od/ocpl/resources/HHS_Sone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nih.gov/icd/od/ocpl/resources/NIH_logo.htm" TargetMode="Externa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od/ocpl/resources/NIH_log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hyperlink" Target="http://www.nih.gov/icd/od/ocpl/resources/HHS_Sone.htm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adni-info.org/" TargetMode="External"/><Relationship Id="rId7" Type="http://schemas.openxmlformats.org/officeDocument/2006/relationships/hyperlink" Target="http://www.nih.gov/icd/od/ocpl/resources/HHS_Sone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9.png"/><Relationship Id="rId5" Type="http://schemas.openxmlformats.org/officeDocument/2006/relationships/hyperlink" Target="http://www.nih.gov/icd/od/ocpl/resources/NIH_logo.htm" TargetMode="Externa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od/ocpl/resources/HHS_Son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http://www.nih.gov/icd/od/ocpl/resources/NIH_logo.ht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od/ocpl/resources/NIH_logo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hyperlink" Target="http://www.nih.gov/icd/od/ocpl/resources/HHS_Sone.htm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.gov/icd/od/ocpl/resources/NIH_logo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hyperlink" Target="http://www.nih.gov/icd/od/ocpl/resources/HHS_Sone.htm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Alzheimer’s Disease </a:t>
            </a:r>
            <a:r>
              <a:rPr lang="en-US" dirty="0" err="1" smtClean="0"/>
              <a:t>Neuroimaging</a:t>
            </a:r>
            <a:r>
              <a:rPr lang="en-US" dirty="0" smtClean="0"/>
              <a:t> Initiative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December, 2010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094038" y="6107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83" name="Rectangle 75"/>
          <p:cNvSpPr>
            <a:spLocks noChangeArrowheads="1"/>
          </p:cNvSpPr>
          <p:nvPr/>
        </p:nvSpPr>
        <p:spPr bwMode="auto">
          <a:xfrm>
            <a:off x="0" y="2476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rPr>
              <a:t>  ADAS Cog 11</a:t>
            </a:r>
          </a:p>
        </p:txBody>
      </p:sp>
      <p:sp>
        <p:nvSpPr>
          <p:cNvPr id="1323086" name="Text Box 78"/>
          <p:cNvSpPr txBox="1">
            <a:spLocks noChangeArrowheads="1"/>
          </p:cNvSpPr>
          <p:nvPr/>
        </p:nvSpPr>
        <p:spPr bwMode="auto">
          <a:xfrm>
            <a:off x="138113" y="60213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2" charset="0"/>
            </a:endParaRPr>
          </a:p>
        </p:txBody>
      </p:sp>
      <p:pic>
        <p:nvPicPr>
          <p:cNvPr id="5124" name="Picture 7" descr="figure-ADAS11spag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371600"/>
            <a:ext cx="4572000" cy="457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125" name="Picture 8" descr="figure-ADAS11mean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1371600"/>
            <a:ext cx="4570412" cy="45704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Feb-09;  N. Schuff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4903" t="18182" r="28432" b="33333"/>
          <a:stretch>
            <a:fillRect/>
          </a:stretch>
        </p:blipFill>
        <p:spPr bwMode="auto">
          <a:xfrm>
            <a:off x="914400" y="0"/>
            <a:ext cx="7239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0" y="3683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atin typeface="Times New Roman" pitchFamily="18" charset="0"/>
              </a:rPr>
              <a:t>ADNI Conversion Rates</a:t>
            </a:r>
            <a:endParaRPr lang="en-US" sz="4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2400" y="1600200"/>
          <a:ext cx="8839201" cy="3429000"/>
        </p:xfrm>
        <a:graphic>
          <a:graphicData uri="http://schemas.openxmlformats.org/drawingml/2006/table">
            <a:tbl>
              <a:tblPr/>
              <a:tblGrid>
                <a:gridCol w="1091089"/>
                <a:gridCol w="3763567"/>
                <a:gridCol w="398454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Normal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ＭＳ Ｐゴシック" charset="-128"/>
                        </a:rPr>
                        <a:t>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MCI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MCI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" charset="2"/>
                          <a:ea typeface="ＭＳ Ｐゴシック" charset="-128"/>
                        </a:rPr>
                        <a:t>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0-1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1.4% (0.0-3.2)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16.0%  (11.3-20.4)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1-2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2.4% (0.0-4.7)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23.9% (19.0-29.5)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0.0% (0.0-3.4)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9.1% (5.8-13.5)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2225"/>
            <a:ext cx="9144000" cy="9255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Mean Cortical Thickness Change </a:t>
            </a:r>
            <a:br>
              <a:rPr lang="en-US" sz="3200" b="1" dirty="0" smtClean="0">
                <a:solidFill>
                  <a:schemeClr val="accent1"/>
                </a:solidFill>
                <a:cs typeface="Arial" charset="0"/>
              </a:rPr>
            </a:br>
            <a:r>
              <a:rPr lang="en-US" sz="3200" dirty="0" smtClean="0">
                <a:solidFill>
                  <a:schemeClr val="accent1"/>
                </a:solidFill>
                <a:cs typeface="Arial" charset="0"/>
              </a:rPr>
              <a:t>(</a:t>
            </a:r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over 12 </a:t>
            </a:r>
            <a:r>
              <a:rPr lang="en-US" sz="3200" dirty="0" smtClean="0">
                <a:solidFill>
                  <a:schemeClr val="accent1"/>
                </a:solidFill>
                <a:cs typeface="Arial" charset="0"/>
              </a:rPr>
              <a:t>m</a:t>
            </a:r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onths)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845300" y="6553200"/>
            <a:ext cx="229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</a:rPr>
              <a:t>Holland et al.</a:t>
            </a:r>
            <a:endParaRPr lang="en-US" sz="2800">
              <a:solidFill>
                <a:schemeClr val="tx1"/>
              </a:solidFill>
              <a:latin typeface="Times" pitchFamily="1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23750" y="3927308"/>
            <a:ext cx="492443" cy="22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Diagnosed as NC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23750" y="1167243"/>
            <a:ext cx="492443" cy="21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Diagnosed as AD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0613" y="2843213"/>
            <a:ext cx="342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455025" y="2632075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>
                <a:solidFill>
                  <a:schemeClr val="bg1"/>
                </a:solidFill>
              </a:rPr>
              <a:t>+2%</a:t>
            </a:r>
            <a:endParaRPr lang="en-US" sz="2800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8455025" y="4852988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>
                <a:solidFill>
                  <a:schemeClr val="bg1"/>
                </a:solidFill>
              </a:rPr>
              <a:t>-2%</a:t>
            </a:r>
            <a:endParaRPr lang="en-US" sz="2800">
              <a:solidFill>
                <a:schemeClr val="bg1"/>
              </a:solidFill>
              <a:latin typeface="Times" pitchFamily="1" charset="0"/>
            </a:endParaRP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920750"/>
            <a:ext cx="39719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038" y="931863"/>
            <a:ext cx="39814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" y="3678238"/>
            <a:ext cx="39211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657600"/>
            <a:ext cx="39306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4"/>
          <p:cNvSpPr txBox="1">
            <a:spLocks noChangeArrowheads="1"/>
          </p:cNvSpPr>
          <p:nvPr/>
        </p:nvSpPr>
        <p:spPr bwMode="auto">
          <a:xfrm>
            <a:off x="1676400" y="6396038"/>
            <a:ext cx="167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Lateral View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>
            <a:off x="5791200" y="6396038"/>
            <a:ext cx="163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Medial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Statistical ROI’s of 12-Month </a:t>
            </a:r>
            <a:r>
              <a:rPr lang="en-US" sz="2800" b="1" dirty="0" err="1" smtClean="0">
                <a:solidFill>
                  <a:schemeClr val="accent1"/>
                </a:solidFill>
              </a:rPr>
              <a:t>CMRglDecline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762000"/>
            <a:ext cx="8534400" cy="5791200"/>
            <a:chOff x="1676400" y="1230866"/>
            <a:chExt cx="5757322" cy="434749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76400" y="1230866"/>
              <a:ext cx="5757322" cy="4347499"/>
              <a:chOff x="1676400" y="1230866"/>
              <a:chExt cx="5757322" cy="4347499"/>
            </a:xfrm>
          </p:grpSpPr>
          <p:pic>
            <p:nvPicPr>
              <p:cNvPr id="25606" name="Picture 7" descr="K:\Adam Documents\Reiman_data\Figure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10277" y="1279634"/>
                <a:ext cx="5723445" cy="4298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07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1230866"/>
                <a:ext cx="986969" cy="56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100">
                    <a:solidFill>
                      <a:schemeClr val="bg1"/>
                    </a:solidFill>
                  </a:rPr>
                  <a:t>AD</a:t>
                </a:r>
              </a:p>
            </p:txBody>
          </p:sp>
          <p:sp>
            <p:nvSpPr>
              <p:cNvPr id="25608" name="TextBox 3"/>
              <p:cNvSpPr txBox="1">
                <a:spLocks noChangeArrowheads="1"/>
              </p:cNvSpPr>
              <p:nvPr/>
            </p:nvSpPr>
            <p:spPr bwMode="auto">
              <a:xfrm>
                <a:off x="1676400" y="3200401"/>
                <a:ext cx="1809444" cy="56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100">
                    <a:solidFill>
                      <a:schemeClr val="bg1"/>
                    </a:solidFill>
                  </a:rPr>
                  <a:t>MCI</a:t>
                </a:r>
              </a:p>
            </p:txBody>
          </p:sp>
        </p:grpSp>
        <p:sp>
          <p:nvSpPr>
            <p:cNvPr id="25605" name="TextBox 6"/>
            <p:cNvSpPr txBox="1">
              <a:spLocks noChangeArrowheads="1"/>
            </p:cNvSpPr>
            <p:nvPr/>
          </p:nvSpPr>
          <p:spPr bwMode="auto">
            <a:xfrm>
              <a:off x="4114800" y="1230868"/>
              <a:ext cx="1066799" cy="79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8996363" cy="704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ADNI 1 Baseline </a:t>
            </a:r>
            <a:r>
              <a:rPr lang="en-US" sz="2800" dirty="0"/>
              <a:t>PIB data (N=101)</a:t>
            </a:r>
            <a:endParaRPr lang="en-US" sz="4400" dirty="0"/>
          </a:p>
        </p:txBody>
      </p:sp>
      <p:pic>
        <p:nvPicPr>
          <p:cNvPr id="158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8" y="1023938"/>
            <a:ext cx="54229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38400" y="4648200"/>
            <a:ext cx="6608763" cy="925513"/>
            <a:chOff x="1501" y="2922"/>
            <a:chExt cx="4163" cy="583"/>
          </a:xfrm>
        </p:grpSpPr>
        <p:sp>
          <p:nvSpPr>
            <p:cNvPr id="1589253" name="Line 5"/>
            <p:cNvSpPr>
              <a:spLocks noChangeShapeType="1"/>
            </p:cNvSpPr>
            <p:nvPr/>
          </p:nvSpPr>
          <p:spPr bwMode="auto">
            <a:xfrm flipV="1">
              <a:off x="1501" y="2922"/>
              <a:ext cx="2883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9254" name="Text Box 6"/>
            <p:cNvSpPr txBox="1">
              <a:spLocks noChangeArrowheads="1"/>
            </p:cNvSpPr>
            <p:nvPr/>
          </p:nvSpPr>
          <p:spPr bwMode="auto">
            <a:xfrm>
              <a:off x="4464" y="2928"/>
              <a:ext cx="120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FFFF00"/>
                  </a:solidFill>
                </a:rPr>
                <a:t>Cutoff &gt; 1.46 PIB+</a:t>
              </a:r>
            </a:p>
            <a:p>
              <a:pPr eaLnBrk="0" hangingPunct="0"/>
              <a:r>
                <a:rPr lang="en-US" sz="1800" b="1" dirty="0">
                  <a:solidFill>
                    <a:srgbClr val="FFFF00"/>
                  </a:solidFill>
                </a:rPr>
                <a:t>(Berkeley Data)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22525" y="5715000"/>
            <a:ext cx="1463675" cy="1101725"/>
            <a:chOff x="1526" y="3600"/>
            <a:chExt cx="922" cy="694"/>
          </a:xfrm>
        </p:grpSpPr>
        <p:sp>
          <p:nvSpPr>
            <p:cNvPr id="1589256" name="Text Box 8"/>
            <p:cNvSpPr txBox="1">
              <a:spLocks noChangeArrowheads="1"/>
            </p:cNvSpPr>
            <p:nvPr/>
          </p:nvSpPr>
          <p:spPr bwMode="auto">
            <a:xfrm>
              <a:off x="1536" y="3600"/>
              <a:ext cx="9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Normals</a:t>
              </a:r>
            </a:p>
          </p:txBody>
        </p:sp>
        <p:sp>
          <p:nvSpPr>
            <p:cNvPr id="1589257" name="Text Box 9"/>
            <p:cNvSpPr txBox="1">
              <a:spLocks noChangeArrowheads="1"/>
            </p:cNvSpPr>
            <p:nvPr/>
          </p:nvSpPr>
          <p:spPr bwMode="auto">
            <a:xfrm>
              <a:off x="1526" y="3852"/>
              <a:ext cx="8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9/19 (47%)</a:t>
              </a:r>
            </a:p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PIB+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86200" y="5715000"/>
            <a:ext cx="1714500" cy="1082675"/>
            <a:chOff x="2448" y="3600"/>
            <a:chExt cx="1080" cy="682"/>
          </a:xfrm>
        </p:grpSpPr>
        <p:sp>
          <p:nvSpPr>
            <p:cNvPr id="1589259" name="Text Box 11"/>
            <p:cNvSpPr txBox="1">
              <a:spLocks noChangeArrowheads="1"/>
            </p:cNvSpPr>
            <p:nvPr/>
          </p:nvSpPr>
          <p:spPr bwMode="auto">
            <a:xfrm>
              <a:off x="2448" y="3600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MCI</a:t>
              </a:r>
            </a:p>
          </p:txBody>
        </p:sp>
        <p:sp>
          <p:nvSpPr>
            <p:cNvPr id="1589260" name="Text Box 12"/>
            <p:cNvSpPr txBox="1">
              <a:spLocks noChangeArrowheads="1"/>
            </p:cNvSpPr>
            <p:nvPr/>
          </p:nvSpPr>
          <p:spPr bwMode="auto">
            <a:xfrm>
              <a:off x="2496" y="3840"/>
              <a:ext cx="10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47/63 (68%) </a:t>
              </a:r>
            </a:p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PIB+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10200" y="5715000"/>
            <a:ext cx="1790700" cy="1082675"/>
            <a:chOff x="3408" y="3600"/>
            <a:chExt cx="1128" cy="682"/>
          </a:xfrm>
        </p:grpSpPr>
        <p:sp>
          <p:nvSpPr>
            <p:cNvPr id="1589262" name="Text Box 14"/>
            <p:cNvSpPr txBox="1">
              <a:spLocks noChangeArrowheads="1"/>
            </p:cNvSpPr>
            <p:nvPr/>
          </p:nvSpPr>
          <p:spPr bwMode="auto">
            <a:xfrm>
              <a:off x="3408" y="360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AD</a:t>
              </a:r>
            </a:p>
          </p:txBody>
        </p:sp>
        <p:sp>
          <p:nvSpPr>
            <p:cNvPr id="1589263" name="Text Box 15"/>
            <p:cNvSpPr txBox="1">
              <a:spLocks noChangeArrowheads="1"/>
            </p:cNvSpPr>
            <p:nvPr/>
          </p:nvSpPr>
          <p:spPr bwMode="auto">
            <a:xfrm>
              <a:off x="3504" y="3840"/>
              <a:ext cx="10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17/19 (89%) </a:t>
              </a:r>
            </a:p>
            <a:p>
              <a:pPr eaLnBrk="0" hangingPunct="0"/>
              <a:r>
                <a:rPr lang="en-US" b="1">
                  <a:solidFill>
                    <a:schemeClr val="tx2"/>
                  </a:solidFill>
                </a:rPr>
                <a:t>PIB+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410" name="Text Box 2"/>
          <p:cNvSpPr txBox="1">
            <a:spLocks noChangeArrowheads="1"/>
          </p:cNvSpPr>
          <p:nvPr/>
        </p:nvSpPr>
        <p:spPr bwMode="auto">
          <a:xfrm>
            <a:off x="0" y="762000"/>
            <a:ext cx="939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en-US" sz="3000" b="1">
                <a:latin typeface="Arial" charset="0"/>
              </a:rPr>
              <a:t>Follow-Up of PIB-Positive ADNI MCI’s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133975" y="1898650"/>
            <a:ext cx="305117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 b="1">
              <a:solidFill>
                <a:srgbClr val="66FFFF"/>
              </a:solidFill>
              <a:latin typeface="Arial" charset="0"/>
            </a:endParaRPr>
          </a:p>
          <a:p>
            <a:pPr algn="ctr" eaLnBrk="1" hangingPunct="1"/>
            <a:endParaRPr lang="en-US" sz="1800" b="1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076450" y="61595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cs typeface="Tahoma" pitchFamily="34" charset="0"/>
              </a:rPr>
              <a:t> </a:t>
            </a:r>
            <a:endParaRPr lang="en-US" sz="1400">
              <a:solidFill>
                <a:schemeClr val="tx1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784475" y="4606925"/>
            <a:ext cx="3154518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PiB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(+)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                   </a:t>
            </a:r>
            <a:r>
              <a:rPr lang="en-US" sz="800" dirty="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47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Converters to AD</a:t>
            </a:r>
            <a:r>
              <a:rPr lang="en-US" sz="1000" b="1" dirty="0">
                <a:solidFill>
                  <a:srgbClr val="FFFF99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21 </a:t>
            </a:r>
            <a:endParaRPr lang="en-US" sz="24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776538" y="3168650"/>
            <a:ext cx="30575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FF99"/>
                </a:solidFill>
                <a:latin typeface="Arial" charset="0"/>
              </a:rPr>
              <a:t>PiB</a:t>
            </a: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(-)</a:t>
            </a:r>
            <a:r>
              <a:rPr lang="en-US" sz="1800" dirty="0">
                <a:solidFill>
                  <a:srgbClr val="FFFF00"/>
                </a:solidFill>
                <a:latin typeface="Arial" charset="0"/>
              </a:rPr>
              <a:t>               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US" sz="1200" dirty="0">
                <a:solidFill>
                  <a:srgbClr val="FFFF00"/>
                </a:solidFill>
                <a:latin typeface="Arial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18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Converters to AD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870200" y="2006600"/>
            <a:ext cx="32623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66FFFF"/>
                </a:solidFill>
                <a:latin typeface="Arial" charset="0"/>
              </a:rPr>
              <a:t>    ADNI PiB MCI’s</a:t>
            </a:r>
          </a:p>
          <a:p>
            <a:pPr algn="ctr" eaLnBrk="1" hangingPunct="1"/>
            <a:r>
              <a:rPr lang="en-US" sz="1800" b="1">
                <a:solidFill>
                  <a:srgbClr val="66FFFF"/>
                </a:solidFill>
                <a:latin typeface="Arial" charset="0"/>
              </a:rPr>
              <a:t>      N = 65, 12 mo. follow-up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678113" y="4621213"/>
            <a:ext cx="37957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692400" y="3063875"/>
            <a:ext cx="37671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-8281" y="1228725"/>
          <a:ext cx="9168848" cy="3257550"/>
        </p:xfrm>
        <a:graphic>
          <a:graphicData uri="http://schemas.openxmlformats.org/presentationml/2006/ole">
            <p:oleObj spid="_x0000_s727042" name="Worksheet" r:id="rId4" imgW="6553200" imgH="2038350" progId="Excel.Sheet.8">
              <p:embed/>
            </p:oleObj>
          </a:graphicData>
        </a:graphic>
      </p:graphicFrame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2286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ADNI BASELINE CSF biomarker concentrations show the expected average differences between AD and MCI and NC 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467474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/>
              </a:rPr>
              <a:t>p&lt;0.0001, for each of the 5 biomarker tests for AD vs NC and for MCI vs NC. 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/>
              </a:rPr>
              <a:t>For AD vs MCI:p&lt;0.005, Tau; p&lt;0.01, A</a:t>
            </a: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000000"/>
                </a:solidFill>
                <a:latin typeface="Arial"/>
              </a:rPr>
              <a:t>1-42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; p&lt;0.01, P-Tau </a:t>
            </a:r>
            <a:r>
              <a:rPr lang="en-US" sz="1600" baseline="-25000">
                <a:solidFill>
                  <a:srgbClr val="000000"/>
                </a:solidFill>
                <a:latin typeface="Arial"/>
              </a:rPr>
              <a:t>181P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; p&lt;0.0005, Tau/A</a:t>
            </a: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000000"/>
                </a:solidFill>
                <a:latin typeface="Arial"/>
              </a:rPr>
              <a:t>1-42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; p&lt;0.005, P-Tau </a:t>
            </a:r>
            <a:r>
              <a:rPr lang="en-US" sz="1600" baseline="-25000">
                <a:solidFill>
                  <a:srgbClr val="000000"/>
                </a:solidFill>
                <a:latin typeface="Arial"/>
              </a:rPr>
              <a:t>181P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/A</a:t>
            </a:r>
            <a:r>
              <a:rPr lang="en-US" sz="16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600" baseline="-25000">
                <a:solidFill>
                  <a:srgbClr val="000000"/>
                </a:solidFill>
                <a:latin typeface="Arial"/>
              </a:rPr>
              <a:t>1-42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.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  <a:latin typeface="Arial"/>
              </a:rPr>
              <a:t>Mann-Whitney test for statistical differences used for these non-normally distributed data 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349" y="533403"/>
            <a:ext cx="8282609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617220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Ab</a:t>
            </a:r>
            <a:r>
              <a:rPr lang="en-US" sz="1000" baseline="-30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1-42</a:t>
            </a:r>
            <a:r>
              <a:rPr lang="en-US" sz="1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 concentrations in CSF, collected at the baseline visit, of 37 ADNI MCI subjects who at their one year visit converted to a diagnosis of probable AD.  The data points for the MCI→AD converters are presented as a horizontal dot plot with the x axis scale identical to that of the Ab</a:t>
            </a:r>
            <a:r>
              <a:rPr lang="en-US" sz="1000" baseline="-25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1-42</a:t>
            </a:r>
            <a:r>
              <a:rPr lang="en-US" sz="1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 frequency plot for the entire ADNI MCI group.  The vertical line indicates the Ab</a:t>
            </a:r>
            <a:r>
              <a:rPr lang="en-US" sz="1000" baseline="-25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1-42</a:t>
            </a:r>
            <a:r>
              <a:rPr lang="en-US" sz="1000">
                <a:solidFill>
                  <a:srgbClr val="000000"/>
                </a:solidFill>
                <a:latin typeface="Arial"/>
                <a:ea typeface="Times New Roman" pitchFamily="18" charset="0"/>
                <a:cs typeface="Arial" pitchFamily="34" charset="0"/>
              </a:rPr>
              <a:t> cutoff concentration obtained from ROC analysis of an ADNI-independent cohort of autopsy-based AD subjects’ CSF. 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98783" y="25402"/>
            <a:ext cx="8150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	MCI </a:t>
            </a:r>
            <a:r>
              <a:rPr lang="en-US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progressors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to AD at YEAR 1(n=37)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419587" y="1965325"/>
            <a:ext cx="2661306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/>
              </a:rPr>
              <a:t>MCI converters to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5334000"/>
          </a:xfrm>
        </p:spPr>
        <p:txBody>
          <a:bodyPr/>
          <a:lstStyle/>
          <a:p>
            <a:pPr marL="609600" indent="-609600"/>
            <a:r>
              <a:rPr lang="en-US" sz="2000" b="1" dirty="0"/>
              <a:t>RBM has agreed to run 1,000 samples using the full panel (500 at baseline, 500 at one year):</a:t>
            </a:r>
          </a:p>
          <a:p>
            <a:pPr marL="1371600" lvl="2" indent="-457200"/>
            <a:r>
              <a:rPr lang="en-US" sz="1600" b="1" dirty="0"/>
              <a:t>300 MCI samples each </a:t>
            </a:r>
          </a:p>
          <a:p>
            <a:pPr marL="1371600" lvl="2" indent="-457200"/>
            <a:r>
              <a:rPr lang="en-US" sz="1600" b="1" dirty="0"/>
              <a:t>100 AD samples each</a:t>
            </a:r>
          </a:p>
          <a:p>
            <a:pPr marL="1371600" lvl="2" indent="-457200"/>
            <a:r>
              <a:rPr lang="en-US" sz="1600" b="1" dirty="0"/>
              <a:t>100 control samples each </a:t>
            </a:r>
          </a:p>
          <a:p>
            <a:pPr marL="609600" indent="-609600"/>
            <a:r>
              <a:rPr lang="en-US" sz="2000" b="1" dirty="0"/>
              <a:t>Include all subjects with CSF and PIB PET data.  </a:t>
            </a:r>
          </a:p>
          <a:p>
            <a:pPr marL="609600" indent="-609600"/>
            <a:r>
              <a:rPr lang="en-US" sz="2000" b="1" dirty="0"/>
              <a:t>Try to balance non-</a:t>
            </a:r>
            <a:r>
              <a:rPr lang="en-US" sz="2000" b="1" dirty="0" err="1"/>
              <a:t>progressor</a:t>
            </a:r>
            <a:r>
              <a:rPr lang="en-US" sz="2000" b="1" dirty="0"/>
              <a:t> MCI </a:t>
            </a:r>
            <a:r>
              <a:rPr lang="en-US" sz="2000" b="1" dirty="0" err="1"/>
              <a:t>vs</a:t>
            </a:r>
            <a:r>
              <a:rPr lang="en-US" sz="2000" b="1" dirty="0"/>
              <a:t> progressing MCI.  </a:t>
            </a:r>
          </a:p>
          <a:p>
            <a:pPr marL="609600" indent="-609600"/>
            <a:endParaRPr lang="en-US" sz="2000" b="1" dirty="0"/>
          </a:p>
          <a:p>
            <a:pPr marL="609600" indent="-609600"/>
            <a:endParaRPr lang="en-US" sz="2000" b="1" dirty="0"/>
          </a:p>
          <a:p>
            <a:pPr marL="609600" indent="-609600"/>
            <a:endParaRPr lang="en-US" sz="1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6663" y="152400"/>
            <a:ext cx="408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Recommendation for revised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Project Plan study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NEED FOR VALIDATED BIOMARKERS FOR AD TRIALS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Biomarkers useful in Phase 2 to make decisions about Phase 3 (e.g. doses)</a:t>
            </a:r>
          </a:p>
          <a:p>
            <a:pPr eaLnBrk="1" hangingPunct="1"/>
            <a:r>
              <a:rPr lang="en-US" b="1" smtClean="0"/>
              <a:t>Biomarkers useful in Phase 3</a:t>
            </a:r>
          </a:p>
          <a:p>
            <a:pPr lvl="1" eaLnBrk="1" hangingPunct="1"/>
            <a:r>
              <a:rPr lang="en-US" b="1" smtClean="0"/>
              <a:t>Provide additional evidence to support primary outcome findings</a:t>
            </a:r>
          </a:p>
          <a:p>
            <a:pPr lvl="1" eaLnBrk="1" hangingPunct="1"/>
            <a:r>
              <a:rPr lang="en-US" b="1" smtClean="0"/>
              <a:t>Provide evidence for “disease modification” and not simply symptomatic improvement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98588"/>
            <a:ext cx="4928152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81002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Hippocampal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atrophy rates (L+R) –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free surfer data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– in ADNI subjects with CSF A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</a:rPr>
              <a:t>b</a:t>
            </a:r>
            <a:r>
              <a:rPr lang="en-US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1-42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&gt;192 pg/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mL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or &lt;192 pg/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mL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37044" y="3124200"/>
          <a:ext cx="4306957" cy="2468880"/>
        </p:xfrm>
        <a:graphic>
          <a:graphicData uri="http://schemas.openxmlformats.org/drawingml/2006/table">
            <a:tbl>
              <a:tblPr/>
              <a:tblGrid>
                <a:gridCol w="927652"/>
                <a:gridCol w="1722783"/>
                <a:gridCol w="165652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1-42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&lt;192pg/mL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1-42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&gt;192pg/mL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ALL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-5.6±4.7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-2.6±4.1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AD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-8.0±5.9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-4.2±3.5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MCI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-4.8±3.6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-2.9±3.7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NC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-3.6±3.2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-2.2±4.3</a:t>
                      </a:r>
                    </a:p>
                  </a:txBody>
                  <a:tcPr marL="79513" marR="795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1341" y="1828802"/>
            <a:ext cx="46320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Hippocampal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 % atrophy rates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(BL→12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mos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), for ADNI subjects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with A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charset="0"/>
              </a:rPr>
              <a:t>b</a:t>
            </a:r>
            <a:r>
              <a:rPr lang="en-US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1-42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&lt; 192 or &gt;192 pg/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mL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565" y="5562600"/>
            <a:ext cx="417443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These data show that in ADNI AD, MCI and NC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subjects the rate of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hippocampal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 atrophy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increases 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at a significantly higher rate in 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subjects with Ab</a:t>
            </a:r>
            <a:r>
              <a:rPr lang="en-US" sz="14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1-42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 &lt;192 pg/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mL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 cutoff 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concentration compared to those &gt;192 pg/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mL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438400"/>
          <a:ext cx="7467600" cy="3200400"/>
        </p:xfrm>
        <a:graphic>
          <a:graphicData uri="http://schemas.openxmlformats.org/drawingml/2006/table">
            <a:tbl>
              <a:tblPr/>
              <a:tblGrid>
                <a:gridCol w="2689751"/>
                <a:gridCol w="3008275"/>
                <a:gridCol w="884787"/>
                <a:gridCol w="884787"/>
              </a:tblGrid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Sample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MMSE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803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RAVLT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607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ADAS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592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CDR SOB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449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accent1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12322" name="TextBox 6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 OF CLINICAL/COGNITIVE TESTS</a:t>
            </a:r>
            <a:b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25% CHANGE 1YR STUDY (2 ARM) 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AD</a:t>
            </a: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4A5EB9-2E89-45A3-94C0-9A99C28DFCA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1.5T MRI Comparisons - AD (n=69)</a:t>
            </a:r>
          </a:p>
        </p:txBody>
      </p:sp>
      <p:graphicFrame>
        <p:nvGraphicFramePr>
          <p:cNvPr id="83046" name="Group 102"/>
          <p:cNvGraphicFramePr>
            <a:graphicFrameLocks noGrp="1"/>
          </p:cNvGraphicFramePr>
          <p:nvPr/>
        </p:nvGraphicFramePr>
        <p:xfrm>
          <a:off x="1066800" y="1371600"/>
          <a:ext cx="6858000" cy="4754880"/>
        </p:xfrm>
        <a:graphic>
          <a:graphicData uri="http://schemas.openxmlformats.org/drawingml/2006/table">
            <a:tbl>
              <a:tblPr/>
              <a:tblGrid>
                <a:gridCol w="1722438"/>
                <a:gridCol w="3001962"/>
                <a:gridCol w="1066800"/>
                <a:gridCol w="533400"/>
                <a:gridCol w="5334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Lab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SS/arm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Alexander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L. Hippo. 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Dale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Whole Brain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Schuff - 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Hippocampus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Dale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Dale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Hippocampus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Studholme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Temporal lobe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Schuff - 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Studhome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CV -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Fox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VBSI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Fox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BSI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CV - % 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halkboard" pitchFamily="84" charset="0"/>
                          <a:ea typeface="ＭＳ Ｐゴシック" pitchFamily="84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halkboard" pitchFamily="84" charset="0"/>
                        <a:ea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219200" y="2286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/>
            <a:endParaRPr lang="en-US" sz="4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136525"/>
            <a:ext cx="87630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 Unicode MS" pitchFamily="34" charset="-128"/>
              </a:rPr>
              <a:t>ADNI Genotyping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887413"/>
            <a:ext cx="8915400" cy="5818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Initial goal: high density genome wide scan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Identified major microarray platforms for GWAS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Compared marker selection strategies, HapMap coverage of genome, performance &amp; reliability, as well as cost/sample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Illumina platform was selected by consensus of the Genetics Committee &amp; ISAB for this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TGen (Phoenix, AZ) was selected to perform the assays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Illumina Human 610-Quad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174750" y="0"/>
            <a:ext cx="7239000" cy="1143000"/>
          </a:xfrm>
        </p:spPr>
        <p:txBody>
          <a:bodyPr/>
          <a:lstStyle/>
          <a:p>
            <a:r>
              <a:rPr lang="en-US" dirty="0" smtClean="0"/>
              <a:t>Shen et al 2010: Overview </a:t>
            </a:r>
          </a:p>
        </p:txBody>
      </p:sp>
      <p:pic>
        <p:nvPicPr>
          <p:cNvPr id="53251" name="Picture 1" descr="Saykin 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1558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 descr="\\Catatonia\JOHN\PC\aston\flowdiag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76600"/>
            <a:ext cx="1600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2057400"/>
            <a:ext cx="461665" cy="188577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Arial" charset="0"/>
              </a:rPr>
              <a:t>Baseline MRI Scans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2513013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13"/>
          <p:cNvSpPr txBox="1">
            <a:spLocks noChangeArrowheads="1"/>
          </p:cNvSpPr>
          <p:nvPr/>
        </p:nvSpPr>
        <p:spPr bwMode="auto">
          <a:xfrm>
            <a:off x="871538" y="1295400"/>
            <a:ext cx="2786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FreeSurfer: 56 volume or</a:t>
            </a:r>
          </a:p>
          <a:p>
            <a:pPr algn="r"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cortical thickness measures</a:t>
            </a:r>
          </a:p>
        </p:txBody>
      </p:sp>
      <p:sp>
        <p:nvSpPr>
          <p:cNvPr id="53256" name="TextBox 14"/>
          <p:cNvSpPr txBox="1">
            <a:spLocks noChangeArrowheads="1"/>
          </p:cNvSpPr>
          <p:nvPr/>
        </p:nvSpPr>
        <p:spPr bwMode="auto">
          <a:xfrm>
            <a:off x="533400" y="42021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VBM: 86 GM density measures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9513" y="1219200"/>
            <a:ext cx="2325687" cy="369888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prstClr val="black"/>
                </a:solidFill>
                <a:latin typeface="Calibri"/>
                <a:cs typeface="Arial" charset="0"/>
              </a:rPr>
              <a:t>QC’ed</a:t>
            </a:r>
            <a:r>
              <a:rPr lang="en-US" sz="1800" b="1" dirty="0">
                <a:solidFill>
                  <a:prstClr val="black"/>
                </a:solidFill>
                <a:latin typeface="Calibri"/>
                <a:cs typeface="Arial" charset="0"/>
              </a:rPr>
              <a:t> genotyping data</a:t>
            </a:r>
          </a:p>
        </p:txBody>
      </p:sp>
      <p:sp>
        <p:nvSpPr>
          <p:cNvPr id="53258" name="TextBox 16"/>
          <p:cNvSpPr txBox="1">
            <a:spLocks noChangeArrowheads="1"/>
          </p:cNvSpPr>
          <p:nvPr/>
        </p:nvSpPr>
        <p:spPr bwMode="auto">
          <a:xfrm>
            <a:off x="4805363" y="2209800"/>
            <a:ext cx="2967037" cy="369888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GWAS of Imaging Phenotypes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1295400"/>
            <a:ext cx="3429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436813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716588" y="1905000"/>
            <a:ext cx="608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2750" y="3276600"/>
            <a:ext cx="1949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rot="5400000">
            <a:off x="5715001" y="2895600"/>
            <a:ext cx="609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4" name="TextBox 33"/>
          <p:cNvSpPr txBox="1">
            <a:spLocks noChangeArrowheads="1"/>
          </p:cNvSpPr>
          <p:nvPr/>
        </p:nvSpPr>
        <p:spPr bwMode="auto">
          <a:xfrm>
            <a:off x="6324600" y="3276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Strong associations represented by heat maps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429000" y="5181600"/>
            <a:ext cx="2667000" cy="1143000"/>
            <a:chOff x="618743" y="1219200"/>
            <a:chExt cx="8160624" cy="3541777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618743" y="1219200"/>
              <a:ext cx="8160624" cy="3541777"/>
              <a:chOff x="618743" y="1353311"/>
              <a:chExt cx="8160624" cy="3541777"/>
            </a:xfrm>
          </p:grpSpPr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618743" y="1353311"/>
                <a:ext cx="8160624" cy="1737365"/>
                <a:chOff x="618743" y="1353311"/>
                <a:chExt cx="8160624" cy="1737365"/>
              </a:xfrm>
            </p:grpSpPr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618743" y="1353311"/>
                  <a:ext cx="1737360" cy="1737360"/>
                  <a:chOff x="618743" y="1353311"/>
                  <a:chExt cx="1737360" cy="1737360"/>
                </a:xfrm>
              </p:grpSpPr>
              <p:pic>
                <p:nvPicPr>
                  <p:cNvPr id="5330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8743" y="1353311"/>
                    <a:ext cx="1737360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310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5313" y="1381112"/>
                    <a:ext cx="228599" cy="572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R</a:t>
                    </a:r>
                  </a:p>
                </p:txBody>
              </p:sp>
            </p:grpSp>
            <p:grpSp>
              <p:nvGrpSpPr>
                <p:cNvPr id="6" name="Group 34"/>
                <p:cNvGrpSpPr>
                  <a:grpSpLocks/>
                </p:cNvGrpSpPr>
                <p:nvPr/>
              </p:nvGrpSpPr>
              <p:grpSpPr bwMode="auto">
                <a:xfrm>
                  <a:off x="2417063" y="1353311"/>
                  <a:ext cx="2082912" cy="1737360"/>
                  <a:chOff x="2417063" y="1353311"/>
                  <a:chExt cx="2082912" cy="1737360"/>
                </a:xfrm>
              </p:grpSpPr>
              <p:pic>
                <p:nvPicPr>
                  <p:cNvPr id="5330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417063" y="1353311"/>
                    <a:ext cx="2082912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308" name="Text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913" y="1381112"/>
                    <a:ext cx="228599" cy="572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7" name="Group 35"/>
                <p:cNvGrpSpPr>
                  <a:grpSpLocks/>
                </p:cNvGrpSpPr>
                <p:nvPr/>
              </p:nvGrpSpPr>
              <p:grpSpPr bwMode="auto">
                <a:xfrm>
                  <a:off x="4553711" y="1353312"/>
                  <a:ext cx="2082912" cy="1737360"/>
                  <a:chOff x="4553711" y="1353312"/>
                  <a:chExt cx="2082912" cy="1737360"/>
                </a:xfrm>
              </p:grpSpPr>
              <p:pic>
                <p:nvPicPr>
                  <p:cNvPr id="5330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4553711" y="1353312"/>
                    <a:ext cx="2082912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306" name="Text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2513" y="1381113"/>
                    <a:ext cx="228599" cy="572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9" name="Group 36"/>
                <p:cNvGrpSpPr>
                  <a:grpSpLocks/>
                </p:cNvGrpSpPr>
                <p:nvPr/>
              </p:nvGrpSpPr>
              <p:grpSpPr bwMode="auto">
                <a:xfrm>
                  <a:off x="6696455" y="1353316"/>
                  <a:ext cx="2082912" cy="1737360"/>
                  <a:chOff x="6696455" y="1353316"/>
                  <a:chExt cx="2082912" cy="1737360"/>
                </a:xfrm>
              </p:grpSpPr>
              <p:pic>
                <p:nvPicPr>
                  <p:cNvPr id="5330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696455" y="1353316"/>
                    <a:ext cx="2082912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304" name="Text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6111" y="1381114"/>
                    <a:ext cx="228599" cy="572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618744" y="3157728"/>
                <a:ext cx="6839712" cy="1737360"/>
                <a:chOff x="618744" y="3157728"/>
                <a:chExt cx="6839712" cy="1737360"/>
              </a:xfrm>
            </p:grpSpPr>
            <p:grpSp>
              <p:nvGrpSpPr>
                <p:cNvPr id="12" name="Group 43"/>
                <p:cNvGrpSpPr>
                  <a:grpSpLocks/>
                </p:cNvGrpSpPr>
                <p:nvPr/>
              </p:nvGrpSpPr>
              <p:grpSpPr bwMode="auto">
                <a:xfrm>
                  <a:off x="618744" y="3157728"/>
                  <a:ext cx="2112778" cy="1737360"/>
                  <a:chOff x="618744" y="3157728"/>
                  <a:chExt cx="2112778" cy="1737360"/>
                </a:xfrm>
              </p:grpSpPr>
              <p:pic>
                <p:nvPicPr>
                  <p:cNvPr id="5329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l="4424" t="5304" r="2213" b="2652"/>
                  <a:stretch>
                    <a:fillRect/>
                  </a:stretch>
                </p:blipFill>
                <p:spPr bwMode="auto">
                  <a:xfrm>
                    <a:off x="618744" y="3157728"/>
                    <a:ext cx="2112778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298" name="Text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0111" y="3182111"/>
                    <a:ext cx="228601" cy="572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R</a:t>
                    </a:r>
                  </a:p>
                </p:txBody>
              </p:sp>
            </p:grpSp>
            <p:grpSp>
              <p:nvGrpSpPr>
                <p:cNvPr id="13" name="Group 42"/>
                <p:cNvGrpSpPr>
                  <a:grpSpLocks/>
                </p:cNvGrpSpPr>
                <p:nvPr/>
              </p:nvGrpSpPr>
              <p:grpSpPr bwMode="auto">
                <a:xfrm>
                  <a:off x="2980944" y="3157728"/>
                  <a:ext cx="2112778" cy="1737360"/>
                  <a:chOff x="2980944" y="3157728"/>
                  <a:chExt cx="2112778" cy="1737360"/>
                </a:xfrm>
              </p:grpSpPr>
              <p:pic>
                <p:nvPicPr>
                  <p:cNvPr id="5329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 l="4424" t="5304" r="2213" b="2652"/>
                  <a:stretch>
                    <a:fillRect/>
                  </a:stretch>
                </p:blipFill>
                <p:spPr bwMode="auto">
                  <a:xfrm>
                    <a:off x="2980944" y="3157728"/>
                    <a:ext cx="2112778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296" name="Text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0224" y="3182111"/>
                    <a:ext cx="228601" cy="572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14" name="Group 41"/>
                <p:cNvGrpSpPr>
                  <a:grpSpLocks/>
                </p:cNvGrpSpPr>
                <p:nvPr/>
              </p:nvGrpSpPr>
              <p:grpSpPr bwMode="auto">
                <a:xfrm>
                  <a:off x="5345678" y="3157728"/>
                  <a:ext cx="2112778" cy="1737360"/>
                  <a:chOff x="5345678" y="3157728"/>
                  <a:chExt cx="2112778" cy="1737360"/>
                </a:xfrm>
              </p:grpSpPr>
              <p:pic>
                <p:nvPicPr>
                  <p:cNvPr id="53293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l="4424" t="3978" r="2213" b="3978"/>
                  <a:stretch>
                    <a:fillRect/>
                  </a:stretch>
                </p:blipFill>
                <p:spPr bwMode="auto">
                  <a:xfrm>
                    <a:off x="5345678" y="3157728"/>
                    <a:ext cx="2112778" cy="1737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3294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73279" y="3182111"/>
                    <a:ext cx="228601" cy="572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algn="ctr" eaLnBrk="1" hangingPunct="1"/>
                    <a:r>
                      <a:rPr lang="en-US" sz="1200" b="1">
                        <a:solidFill>
                          <a:prstClr val="white"/>
                        </a:solidFill>
                        <a:latin typeface="Calibri" pitchFamily="34" charset="0"/>
                        <a:cs typeface="Arial" charset="0"/>
                      </a:rPr>
                      <a:t>R</a:t>
                    </a:r>
                  </a:p>
                </p:txBody>
              </p:sp>
            </p:grpSp>
          </p:grpSp>
        </p:grpSp>
        <p:pic>
          <p:nvPicPr>
            <p:cNvPr id="53287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01000" y="3124200"/>
              <a:ext cx="370389" cy="146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66" name="Picture 61" descr="NXPH1_RHippGM.TIF"/>
          <p:cNvPicPr>
            <a:picLocks noChangeAspect="1"/>
          </p:cNvPicPr>
          <p:nvPr/>
        </p:nvPicPr>
        <p:blipFill>
          <a:blip r:embed="rId15" cstate="print"/>
          <a:srcRect r="4382" b="3841"/>
          <a:stretch>
            <a:fillRect/>
          </a:stretch>
        </p:blipFill>
        <p:spPr bwMode="auto">
          <a:xfrm>
            <a:off x="6858000" y="5119688"/>
            <a:ext cx="12969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4114800" y="3200400"/>
            <a:ext cx="4114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53268" name="TextBox 76"/>
          <p:cNvSpPr txBox="1">
            <a:spLocks noChangeArrowheads="1"/>
          </p:cNvSpPr>
          <p:nvPr/>
        </p:nvSpPr>
        <p:spPr bwMode="auto">
          <a:xfrm>
            <a:off x="457200" y="6324600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GWAS of candidate QT</a:t>
            </a:r>
          </a:p>
        </p:txBody>
      </p:sp>
      <p:sp>
        <p:nvSpPr>
          <p:cNvPr id="53269" name="TextBox 77"/>
          <p:cNvSpPr txBox="1">
            <a:spLocks noChangeArrowheads="1"/>
          </p:cNvSpPr>
          <p:nvPr/>
        </p:nvSpPr>
        <p:spPr bwMode="auto">
          <a:xfrm>
            <a:off x="3429000" y="63246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VBM of candidate SNP</a:t>
            </a:r>
          </a:p>
        </p:txBody>
      </p:sp>
      <p:sp>
        <p:nvSpPr>
          <p:cNvPr id="53270" name="TextBox 78"/>
          <p:cNvSpPr txBox="1">
            <a:spLocks noChangeArrowheads="1"/>
          </p:cNvSpPr>
          <p:nvPr/>
        </p:nvSpPr>
        <p:spPr bwMode="auto">
          <a:xfrm>
            <a:off x="6553200" y="6096000"/>
            <a:ext cx="220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Refined modeling of </a:t>
            </a:r>
          </a:p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candidate association</a:t>
            </a:r>
          </a:p>
        </p:txBody>
      </p:sp>
      <p:pic>
        <p:nvPicPr>
          <p:cNvPr id="53271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5181600"/>
            <a:ext cx="2590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Straight Arrow Connector 83"/>
          <p:cNvCxnSpPr/>
          <p:nvPr/>
        </p:nvCxnSpPr>
        <p:spPr>
          <a:xfrm rot="5400000">
            <a:off x="7504113" y="4914900"/>
            <a:ext cx="230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9" idx="0"/>
          </p:cNvCxnSpPr>
          <p:nvPr/>
        </p:nvCxnSpPr>
        <p:spPr>
          <a:xfrm rot="5400000">
            <a:off x="1487488" y="4914900"/>
            <a:ext cx="2270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1722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28600" y="5029200"/>
            <a:ext cx="2743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352800" y="5029200"/>
            <a:ext cx="2819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553200" y="5029200"/>
            <a:ext cx="2133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53278" name="Rectangle 93"/>
          <p:cNvSpPr>
            <a:spLocks noChangeArrowheads="1"/>
          </p:cNvSpPr>
          <p:nvPr/>
        </p:nvSpPr>
        <p:spPr bwMode="auto">
          <a:xfrm>
            <a:off x="6096000" y="1752600"/>
            <a:ext cx="1457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530,992 SNPs</a:t>
            </a:r>
          </a:p>
        </p:txBody>
      </p:sp>
      <p:sp>
        <p:nvSpPr>
          <p:cNvPr id="53279" name="Rectangle 94"/>
          <p:cNvSpPr>
            <a:spLocks noChangeArrowheads="1"/>
          </p:cNvSpPr>
          <p:nvPr/>
        </p:nvSpPr>
        <p:spPr bwMode="auto">
          <a:xfrm>
            <a:off x="3724275" y="2068513"/>
            <a:ext cx="92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142 QTs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1600200" y="4800600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4533901" y="49149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5905501" y="46863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62000" y="3656013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84" name="Picture 52" descr="C:\Documents and Settings\John D. West\Desktop\Color 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088" y="61913"/>
            <a:ext cx="15208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85" name="Picture 9" descr="cfn"/>
          <p:cNvPicPr>
            <a:picLocks noChangeAspect="1" noChangeArrowheads="1"/>
          </p:cNvPicPr>
          <p:nvPr/>
        </p:nvPicPr>
        <p:blipFill>
          <a:blip r:embed="rId18" cstate="print"/>
          <a:srcRect l="13097" t="10957" r="13966" b="16438"/>
          <a:stretch>
            <a:fillRect/>
          </a:stretch>
        </p:blipFill>
        <p:spPr bwMode="auto">
          <a:xfrm>
            <a:off x="8153400" y="22225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37375"/>
          </a:xfrm>
          <a:noFill/>
        </p:spPr>
      </p:pic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2286000" y="2590800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CSF A</a:t>
            </a:r>
            <a:r>
              <a:rPr lang="el-GR" sz="1800" smtClean="0">
                <a:solidFill>
                  <a:prstClr val="black"/>
                </a:solidFill>
                <a:latin typeface="Tahoma" pitchFamily="34" charset="0"/>
              </a:rPr>
              <a:t>β</a:t>
            </a:r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42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667000" y="29718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706688" y="3773488"/>
            <a:ext cx="455612" cy="74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696200" y="25146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6781800" y="48006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791201" y="4343400"/>
            <a:ext cx="152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6858001" y="3810000"/>
            <a:ext cx="152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934994" y="1904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Rectangle 34"/>
          <p:cNvSpPr>
            <a:spLocks noChangeArrowheads="1"/>
          </p:cNvSpPr>
          <p:nvPr/>
        </p:nvSpPr>
        <p:spPr bwMode="auto">
          <a:xfrm>
            <a:off x="2133600" y="3962400"/>
            <a:ext cx="186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Amyloid imaging</a:t>
            </a:r>
          </a:p>
        </p:txBody>
      </p:sp>
      <p:sp>
        <p:nvSpPr>
          <p:cNvPr id="50189" name="Rectangle 35"/>
          <p:cNvSpPr>
            <a:spLocks noChangeArrowheads="1"/>
          </p:cNvSpPr>
          <p:nvPr/>
        </p:nvSpPr>
        <p:spPr bwMode="auto">
          <a:xfrm>
            <a:off x="6553200" y="1371600"/>
            <a:ext cx="109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FDG-PET</a:t>
            </a:r>
          </a:p>
        </p:txBody>
      </p:sp>
      <p:sp>
        <p:nvSpPr>
          <p:cNvPr id="50190" name="Rectangle 36"/>
          <p:cNvSpPr>
            <a:spLocks noChangeArrowheads="1"/>
          </p:cNvSpPr>
          <p:nvPr/>
        </p:nvSpPr>
        <p:spPr bwMode="auto">
          <a:xfrm>
            <a:off x="8042275" y="2743200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MRI hipp</a:t>
            </a:r>
          </a:p>
        </p:txBody>
      </p:sp>
      <p:sp>
        <p:nvSpPr>
          <p:cNvPr id="50191" name="Rectangle 37"/>
          <p:cNvSpPr>
            <a:spLocks noChangeArrowheads="1"/>
          </p:cNvSpPr>
          <p:nvPr/>
        </p:nvSpPr>
        <p:spPr bwMode="auto">
          <a:xfrm>
            <a:off x="5562600" y="3962400"/>
            <a:ext cx="96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CSF tau</a:t>
            </a:r>
          </a:p>
        </p:txBody>
      </p:sp>
      <p:sp>
        <p:nvSpPr>
          <p:cNvPr id="50192" name="Rectangle 38"/>
          <p:cNvSpPr>
            <a:spLocks noChangeArrowheads="1"/>
          </p:cNvSpPr>
          <p:nvPr/>
        </p:nvSpPr>
        <p:spPr bwMode="auto">
          <a:xfrm>
            <a:off x="6705600" y="34290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Cog</a:t>
            </a:r>
          </a:p>
        </p:txBody>
      </p:sp>
      <p:sp>
        <p:nvSpPr>
          <p:cNvPr id="50193" name="Rectangle 39"/>
          <p:cNvSpPr>
            <a:spLocks noChangeArrowheads="1"/>
          </p:cNvSpPr>
          <p:nvPr/>
        </p:nvSpPr>
        <p:spPr bwMode="auto">
          <a:xfrm>
            <a:off x="6705600" y="4876800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smtClean="0">
                <a:solidFill>
                  <a:prstClr val="black"/>
                </a:solidFill>
                <a:latin typeface="Tahoma" pitchFamily="34" charset="0"/>
              </a:rPr>
              <a:t>Fxn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ADNI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EMCI: 200 new subjects</a:t>
            </a:r>
          </a:p>
          <a:p>
            <a:r>
              <a:rPr lang="en-US" dirty="0" smtClean="0"/>
              <a:t>Continued follow-up of LMCI and controls from ADNI 1</a:t>
            </a:r>
          </a:p>
          <a:p>
            <a:r>
              <a:rPr lang="en-US" dirty="0" smtClean="0"/>
              <a:t>All subjects to have LP, AV-45 amyloid imaging, FDG-PET, </a:t>
            </a:r>
            <a:r>
              <a:rPr lang="en-US" dirty="0" err="1" smtClean="0"/>
              <a:t>vMRI</a:t>
            </a:r>
            <a:endParaRPr lang="en-US" dirty="0" smtClean="0"/>
          </a:p>
          <a:p>
            <a:r>
              <a:rPr lang="en-US" dirty="0" smtClean="0"/>
              <a:t>Some adjustments to cognitive assessment</a:t>
            </a:r>
          </a:p>
          <a:p>
            <a:r>
              <a:rPr lang="en-US" dirty="0" smtClean="0"/>
              <a:t>Additional analysis funds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ADNI 2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Continue to follow all EMCI, LMCI and NC from ADNI 1 and ADNI GO for 5 more years</a:t>
            </a:r>
          </a:p>
          <a:p>
            <a:r>
              <a:rPr lang="en-US" dirty="0" smtClean="0"/>
              <a:t>Enroll:</a:t>
            </a:r>
          </a:p>
          <a:p>
            <a:pPr lvl="1"/>
            <a:r>
              <a:rPr lang="en-US" dirty="0" smtClean="0"/>
              <a:t>100 additional EMCI (supplements 200 from GO)</a:t>
            </a:r>
          </a:p>
          <a:p>
            <a:pPr lvl="1"/>
            <a:r>
              <a:rPr lang="en-US" dirty="0" smtClean="0"/>
              <a:t>150 new controls, LMCI, and AD</a:t>
            </a:r>
          </a:p>
          <a:p>
            <a:r>
              <a:rPr lang="en-US" dirty="0" smtClean="0"/>
              <a:t>MRI at 3, 6, months and annually</a:t>
            </a:r>
          </a:p>
          <a:p>
            <a:r>
              <a:rPr lang="en-US" dirty="0" smtClean="0"/>
              <a:t>F18 amyloid (AV-45)/FDG every other year</a:t>
            </a:r>
          </a:p>
          <a:p>
            <a:r>
              <a:rPr lang="en-US" dirty="0" smtClean="0"/>
              <a:t>LP on 100% of subjects at enrollment</a:t>
            </a:r>
          </a:p>
          <a:p>
            <a:r>
              <a:rPr lang="en-US" dirty="0" smtClean="0"/>
              <a:t>Genetics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Enrollment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2751138"/>
            <a:ext cx="8534400" cy="5873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4335463"/>
            <a:ext cx="8534400" cy="5873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57200" y="2020888"/>
            <a:ext cx="82296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110000"/>
              </a:spcBef>
              <a:buClr>
                <a:srgbClr val="C9C2D1"/>
              </a:buClr>
              <a:buSzPct val="120000"/>
              <a:tabLst>
                <a:tab pos="1889125" algn="ctr"/>
                <a:tab pos="3657600" algn="ctr"/>
                <a:tab pos="5318125" algn="ctr"/>
                <a:tab pos="7086600" algn="ctr"/>
              </a:tabLst>
            </a:pPr>
            <a:r>
              <a:rPr lang="en-US" sz="2600" b="1" dirty="0">
                <a:solidFill>
                  <a:srgbClr val="CEB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ADNI 1	ADNI GO	ADNI 2	Cumulative</a:t>
            </a:r>
          </a:p>
          <a:p>
            <a:pPr eaLnBrk="1" hangingPunct="1">
              <a:lnSpc>
                <a:spcPct val="90000"/>
              </a:lnSpc>
              <a:spcBef>
                <a:spcPct val="110000"/>
              </a:spcBef>
              <a:buClr>
                <a:srgbClr val="C9C2D1"/>
              </a:buClr>
              <a:buSzPct val="120000"/>
              <a:tabLst>
                <a:tab pos="1889125" algn="ctr"/>
                <a:tab pos="3657600" algn="ctr"/>
                <a:tab pos="5318125" algn="ctr"/>
                <a:tab pos="7086600" algn="ctr"/>
              </a:tabLst>
            </a:pPr>
            <a:r>
              <a:rPr lang="en-US" sz="2600" b="1" dirty="0">
                <a:solidFill>
                  <a:srgbClr val="CEB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202	–	150	352</a:t>
            </a:r>
          </a:p>
          <a:p>
            <a:pPr eaLnBrk="1" hangingPunct="1">
              <a:lnSpc>
                <a:spcPct val="90000"/>
              </a:lnSpc>
              <a:spcBef>
                <a:spcPct val="110000"/>
              </a:spcBef>
              <a:buClr>
                <a:srgbClr val="C9C2D1"/>
              </a:buClr>
              <a:buSzPct val="120000"/>
              <a:tabLst>
                <a:tab pos="1889125" algn="ctr"/>
                <a:tab pos="3657600" algn="ctr"/>
                <a:tab pos="5318125" algn="ctr"/>
                <a:tab pos="7086600" algn="ctr"/>
              </a:tabLst>
            </a:pPr>
            <a:r>
              <a:rPr lang="en-US" sz="2600" b="1" dirty="0">
                <a:solidFill>
                  <a:srgbClr val="CEB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EMCI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–	200	100	300</a:t>
            </a:r>
          </a:p>
          <a:p>
            <a:pPr eaLnBrk="1" hangingPunct="1">
              <a:lnSpc>
                <a:spcPct val="90000"/>
              </a:lnSpc>
              <a:spcBef>
                <a:spcPct val="110000"/>
              </a:spcBef>
              <a:buClr>
                <a:srgbClr val="C9C2D1"/>
              </a:buClr>
              <a:buSzPct val="120000"/>
              <a:tabLst>
                <a:tab pos="1889125" algn="ctr"/>
                <a:tab pos="3657600" algn="ctr"/>
                <a:tab pos="5318125" algn="ctr"/>
                <a:tab pos="7086600" algn="ctr"/>
              </a:tabLst>
            </a:pPr>
            <a:r>
              <a:rPr lang="en-US" sz="2600" b="1" dirty="0">
                <a:solidFill>
                  <a:srgbClr val="CEB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LMCI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274	–	150	424</a:t>
            </a:r>
          </a:p>
          <a:p>
            <a:pPr eaLnBrk="1" hangingPunct="1">
              <a:lnSpc>
                <a:spcPct val="90000"/>
              </a:lnSpc>
              <a:spcBef>
                <a:spcPct val="110000"/>
              </a:spcBef>
              <a:buClr>
                <a:srgbClr val="C9C2D1"/>
              </a:buClr>
              <a:buSzPct val="120000"/>
              <a:tabLst>
                <a:tab pos="1889125" algn="ctr"/>
                <a:tab pos="3657600" algn="ctr"/>
                <a:tab pos="5318125" algn="ctr"/>
                <a:tab pos="7086600" algn="ctr"/>
              </a:tabLst>
            </a:pPr>
            <a:r>
              <a:rPr lang="en-US" sz="2600" b="1" dirty="0">
                <a:solidFill>
                  <a:srgbClr val="CEB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–	150	</a:t>
            </a:r>
            <a:r>
              <a:rPr lang="en-US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350</a:t>
            </a:r>
            <a:endParaRPr lang="en-US" sz="26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HHS Logo Style One (.gif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96041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IH Logo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172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ADNI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Standardization</a:t>
            </a:r>
            <a:r>
              <a:rPr lang="en-US" dirty="0" smtClean="0"/>
              <a:t>: imaging, biomarkers</a:t>
            </a:r>
          </a:p>
          <a:p>
            <a:r>
              <a:rPr lang="en-US" u="sng" dirty="0" smtClean="0"/>
              <a:t>Neuroscience</a:t>
            </a:r>
            <a:r>
              <a:rPr lang="en-US" dirty="0" smtClean="0"/>
              <a:t>: relationships among biomarker trajectories elucidate neurobiology</a:t>
            </a:r>
          </a:p>
          <a:p>
            <a:r>
              <a:rPr lang="en-US" u="sng" dirty="0" smtClean="0"/>
              <a:t>Trials</a:t>
            </a:r>
            <a:r>
              <a:rPr lang="en-US" dirty="0" smtClean="0"/>
              <a:t>: new understanding of biomarkers has facilitated interventional studies in very early AD</a:t>
            </a:r>
          </a:p>
          <a:p>
            <a:r>
              <a:rPr lang="en-US" u="sng" dirty="0" smtClean="0"/>
              <a:t>Data sharing</a:t>
            </a:r>
            <a:r>
              <a:rPr lang="en-US" dirty="0" smtClean="0"/>
              <a:t>: ADNI has demonstrated the power of real-time public data sharing</a:t>
            </a:r>
          </a:p>
          <a:p>
            <a:r>
              <a:rPr lang="en-US" u="sng" dirty="0" smtClean="0"/>
              <a:t>Collaboration:</a:t>
            </a:r>
            <a:r>
              <a:rPr lang="en-US" dirty="0" smtClean="0"/>
              <a:t> academia, industry, non-profits, regulatory agencies world-wide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GOALS </a:t>
            </a:r>
            <a:r>
              <a:rPr lang="en-US" sz="2000" smtClean="0"/>
              <a:t>OF THE</a:t>
            </a:r>
            <a:r>
              <a:rPr lang="en-US" sz="2800" smtClean="0"/>
              <a:t> ADNI: </a:t>
            </a:r>
            <a:br>
              <a:rPr lang="en-US" sz="2800" smtClean="0"/>
            </a:br>
            <a:r>
              <a:rPr lang="en-US" sz="2800" smtClean="0"/>
              <a:t>LONGITUDINAL MULTI-SITE OBSERVATIONAL STUDY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Major goal is collection of data and samples to establish a brain imaging, biomarker, and clinical database in order to identify the best markers for following disease progression and monitoring treatment response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Determine the optimum methods for acquiring, processing, and distributing images and biomarkers in conjunction with clinical and neuropsychological data in a multi-site context</a:t>
            </a: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“Validate” imaging and biomarker data by correlating with neuropsychological and clinical data. </a:t>
            </a: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Rapid public access of </a:t>
            </a:r>
            <a:r>
              <a:rPr lang="en-US" sz="2400" i="1" smtClean="0"/>
              <a:t>all</a:t>
            </a:r>
            <a:r>
              <a:rPr lang="en-US" sz="2400" smtClean="0"/>
              <a:t> data and access to samples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34820" name="Picture 4" descr="NIH Logo (.gif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172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HS Logo Style One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172216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World  map with time z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838200" y="1447800"/>
            <a:ext cx="20574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 rot="2700000">
            <a:off x="7565231" y="2420144"/>
            <a:ext cx="382588" cy="723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581400" y="1295400"/>
            <a:ext cx="1905000" cy="1981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3958" name="Text Box 6"/>
          <p:cNvSpPr txBox="1">
            <a:spLocks noChangeArrowheads="1"/>
          </p:cNvSpPr>
          <p:nvPr/>
        </p:nvSpPr>
        <p:spPr bwMode="auto">
          <a:xfrm>
            <a:off x="762000" y="3657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-128"/>
                <a:cs typeface="Arial" charset="0"/>
              </a:rPr>
              <a:t>NA-ADNI</a:t>
            </a:r>
          </a:p>
        </p:txBody>
      </p:sp>
      <p:sp>
        <p:nvSpPr>
          <p:cNvPr id="893959" name="Text Box 7"/>
          <p:cNvSpPr txBox="1">
            <a:spLocks noChangeArrowheads="1"/>
          </p:cNvSpPr>
          <p:nvPr/>
        </p:nvSpPr>
        <p:spPr bwMode="auto">
          <a:xfrm>
            <a:off x="7620000" y="2895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Arial" charset="0"/>
              </a:rPr>
              <a:t>J-ADNI</a:t>
            </a:r>
          </a:p>
        </p:txBody>
      </p:sp>
      <p:sp>
        <p:nvSpPr>
          <p:cNvPr id="893960" name="Text Box 8"/>
          <p:cNvSpPr txBox="1">
            <a:spLocks noChangeArrowheads="1"/>
          </p:cNvSpPr>
          <p:nvPr/>
        </p:nvSpPr>
        <p:spPr bwMode="auto">
          <a:xfrm>
            <a:off x="3505200" y="3352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Arial" charset="0"/>
              </a:rPr>
              <a:t>EU-ADNI</a:t>
            </a: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419600" y="1295400"/>
            <a:ext cx="457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408488" y="2492375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7010400" y="3962400"/>
            <a:ext cx="12954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3964" name="Text Box 12"/>
          <p:cNvSpPr txBox="1">
            <a:spLocks noChangeArrowheads="1"/>
          </p:cNvSpPr>
          <p:nvPr/>
        </p:nvSpPr>
        <p:spPr bwMode="auto">
          <a:xfrm>
            <a:off x="3429000" y="5638800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Arial" charset="0"/>
              </a:rPr>
              <a:t>WW-ADNI</a:t>
            </a: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 rot="900000">
            <a:off x="4191000" y="2133600"/>
            <a:ext cx="304800" cy="4460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93966" name="Text Box 14"/>
          <p:cNvSpPr txBox="1">
            <a:spLocks noChangeArrowheads="1"/>
          </p:cNvSpPr>
          <p:nvPr/>
        </p:nvSpPr>
        <p:spPr bwMode="auto">
          <a:xfrm>
            <a:off x="7620000" y="5105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Arial" charset="0"/>
              </a:rPr>
              <a:t>A-ADNI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ADNI as a model for other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Parkinson’s disease</a:t>
            </a:r>
          </a:p>
          <a:p>
            <a:r>
              <a:rPr lang="en-US" dirty="0" smtClean="0"/>
              <a:t>FTD</a:t>
            </a:r>
          </a:p>
          <a:p>
            <a:r>
              <a:rPr lang="en-US" dirty="0" smtClean="0"/>
              <a:t>Atherosclerosis</a:t>
            </a:r>
          </a:p>
          <a:p>
            <a:r>
              <a:rPr lang="en-US" dirty="0" smtClean="0"/>
              <a:t>Interaction with </a:t>
            </a:r>
            <a:r>
              <a:rPr lang="en-US" dirty="0" err="1" smtClean="0"/>
              <a:t>Wellcome</a:t>
            </a:r>
            <a:r>
              <a:rPr lang="en-US" dirty="0" smtClean="0"/>
              <a:t> Trust UK </a:t>
            </a:r>
            <a:r>
              <a:rPr lang="en-US" dirty="0" err="1" smtClean="0"/>
              <a:t>Biobank</a:t>
            </a:r>
            <a:r>
              <a:rPr lang="en-US" dirty="0" smtClean="0"/>
              <a:t> Project through NCI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hlinkClick r:id="rId3"/>
              </a:rPr>
              <a:t>http://www.adni-info.org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http://www.loni.ucla.edu/ADNI</a:t>
            </a:r>
          </a:p>
        </p:txBody>
      </p:sp>
      <p:pic>
        <p:nvPicPr>
          <p:cNvPr id="133123" name="Picture 3" descr="ADNI_Home_Title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21" y="2057400"/>
            <a:ext cx="881538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 descr="NIH Logo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6286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HHS Logo Style One (.gif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96041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06450"/>
          </a:xfrm>
          <a:noFill/>
        </p:spPr>
        <p:txBody>
          <a:bodyPr lIns="90488" tIns="44450" rIns="90488" bIns="44450" anchorCtr="1"/>
          <a:lstStyle/>
          <a:p>
            <a:pPr>
              <a:lnSpc>
                <a:spcPct val="110000"/>
              </a:lnSpc>
            </a:pPr>
            <a:r>
              <a:rPr lang="en-US" sz="4000" smtClean="0"/>
              <a:t>Mild Cognitive Impairment</a:t>
            </a:r>
            <a:endParaRPr lang="en-US" sz="4000" i="1" smtClean="0">
              <a:solidFill>
                <a:schemeClr val="accent1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04850" y="1403350"/>
            <a:ext cx="1879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Normal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24300" y="1403350"/>
            <a:ext cx="11398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MCI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58000" y="1403350"/>
            <a:ext cx="10112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AD</a:t>
            </a:r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2400300" y="2349500"/>
            <a:ext cx="1295400" cy="457200"/>
          </a:xfrm>
          <a:custGeom>
            <a:avLst/>
            <a:gdLst>
              <a:gd name="T0" fmla="*/ 0 w 1920"/>
              <a:gd name="T1" fmla="*/ 144 h 288"/>
              <a:gd name="T2" fmla="*/ 480 w 1920"/>
              <a:gd name="T3" fmla="*/ 144 h 288"/>
              <a:gd name="T4" fmla="*/ 624 w 1920"/>
              <a:gd name="T5" fmla="*/ 0 h 288"/>
              <a:gd name="T6" fmla="*/ 720 w 1920"/>
              <a:gd name="T7" fmla="*/ 288 h 288"/>
              <a:gd name="T8" fmla="*/ 864 w 1920"/>
              <a:gd name="T9" fmla="*/ 0 h 288"/>
              <a:gd name="T10" fmla="*/ 960 w 1920"/>
              <a:gd name="T11" fmla="*/ 288 h 288"/>
              <a:gd name="T12" fmla="*/ 1104 w 1920"/>
              <a:gd name="T13" fmla="*/ 0 h 288"/>
              <a:gd name="T14" fmla="*/ 1200 w 1920"/>
              <a:gd name="T15" fmla="*/ 288 h 288"/>
              <a:gd name="T16" fmla="*/ 1344 w 1920"/>
              <a:gd name="T17" fmla="*/ 0 h 288"/>
              <a:gd name="T18" fmla="*/ 1440 w 1920"/>
              <a:gd name="T19" fmla="*/ 144 h 288"/>
              <a:gd name="T20" fmla="*/ 1920 w 1920"/>
              <a:gd name="T21" fmla="*/ 144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0"/>
              <a:gd name="T34" fmla="*/ 0 h 288"/>
              <a:gd name="T35" fmla="*/ 1920 w 1920"/>
              <a:gd name="T36" fmla="*/ 288 h 2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0" h="288">
                <a:moveTo>
                  <a:pt x="0" y="144"/>
                </a:moveTo>
                <a:lnTo>
                  <a:pt x="480" y="144"/>
                </a:lnTo>
                <a:lnTo>
                  <a:pt x="624" y="0"/>
                </a:lnTo>
                <a:lnTo>
                  <a:pt x="720" y="288"/>
                </a:lnTo>
                <a:lnTo>
                  <a:pt x="864" y="0"/>
                </a:lnTo>
                <a:lnTo>
                  <a:pt x="960" y="288"/>
                </a:lnTo>
                <a:lnTo>
                  <a:pt x="1104" y="0"/>
                </a:lnTo>
                <a:lnTo>
                  <a:pt x="1200" y="288"/>
                </a:lnTo>
                <a:lnTo>
                  <a:pt x="1344" y="0"/>
                </a:lnTo>
                <a:lnTo>
                  <a:pt x="1440" y="144"/>
                </a:lnTo>
                <a:lnTo>
                  <a:pt x="1920" y="144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5372100" y="2349500"/>
            <a:ext cx="1295400" cy="457200"/>
          </a:xfrm>
          <a:custGeom>
            <a:avLst/>
            <a:gdLst>
              <a:gd name="T0" fmla="*/ 0 w 1920"/>
              <a:gd name="T1" fmla="*/ 144 h 288"/>
              <a:gd name="T2" fmla="*/ 480 w 1920"/>
              <a:gd name="T3" fmla="*/ 144 h 288"/>
              <a:gd name="T4" fmla="*/ 624 w 1920"/>
              <a:gd name="T5" fmla="*/ 0 h 288"/>
              <a:gd name="T6" fmla="*/ 720 w 1920"/>
              <a:gd name="T7" fmla="*/ 288 h 288"/>
              <a:gd name="T8" fmla="*/ 864 w 1920"/>
              <a:gd name="T9" fmla="*/ 0 h 288"/>
              <a:gd name="T10" fmla="*/ 960 w 1920"/>
              <a:gd name="T11" fmla="*/ 288 h 288"/>
              <a:gd name="T12" fmla="*/ 1104 w 1920"/>
              <a:gd name="T13" fmla="*/ 0 h 288"/>
              <a:gd name="T14" fmla="*/ 1200 w 1920"/>
              <a:gd name="T15" fmla="*/ 288 h 288"/>
              <a:gd name="T16" fmla="*/ 1344 w 1920"/>
              <a:gd name="T17" fmla="*/ 0 h 288"/>
              <a:gd name="T18" fmla="*/ 1440 w 1920"/>
              <a:gd name="T19" fmla="*/ 144 h 288"/>
              <a:gd name="T20" fmla="*/ 1920 w 1920"/>
              <a:gd name="T21" fmla="*/ 144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0"/>
              <a:gd name="T34" fmla="*/ 0 h 288"/>
              <a:gd name="T35" fmla="*/ 1920 w 1920"/>
              <a:gd name="T36" fmla="*/ 288 h 2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0" h="288">
                <a:moveTo>
                  <a:pt x="0" y="144"/>
                </a:moveTo>
                <a:lnTo>
                  <a:pt x="480" y="144"/>
                </a:lnTo>
                <a:lnTo>
                  <a:pt x="624" y="0"/>
                </a:lnTo>
                <a:lnTo>
                  <a:pt x="720" y="288"/>
                </a:lnTo>
                <a:lnTo>
                  <a:pt x="864" y="0"/>
                </a:lnTo>
                <a:lnTo>
                  <a:pt x="960" y="288"/>
                </a:lnTo>
                <a:lnTo>
                  <a:pt x="1104" y="0"/>
                </a:lnTo>
                <a:lnTo>
                  <a:pt x="1200" y="288"/>
                </a:lnTo>
                <a:lnTo>
                  <a:pt x="1344" y="0"/>
                </a:lnTo>
                <a:lnTo>
                  <a:pt x="1440" y="144"/>
                </a:lnTo>
                <a:lnTo>
                  <a:pt x="1920" y="144"/>
                </a:ln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19100" y="2578100"/>
            <a:ext cx="2057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543300" y="2578100"/>
            <a:ext cx="2057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591300" y="2578100"/>
            <a:ext cx="2057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419100" y="23495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8648700" y="2349500"/>
            <a:ext cx="0" cy="457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19100" y="4873625"/>
            <a:ext cx="8234363" cy="1011238"/>
            <a:chOff x="264" y="3070"/>
            <a:chExt cx="5187" cy="637"/>
          </a:xfrm>
        </p:grpSpPr>
        <p:sp>
          <p:nvSpPr>
            <p:cNvPr id="52238" name="Text Box 14"/>
            <p:cNvSpPr txBox="1">
              <a:spLocks noChangeArrowheads="1"/>
            </p:cNvSpPr>
            <p:nvPr/>
          </p:nvSpPr>
          <p:spPr bwMode="auto">
            <a:xfrm>
              <a:off x="947" y="3265"/>
              <a:ext cx="315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2" charset="0"/>
                </a:rPr>
                <a:t>0</a:t>
              </a:r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>
              <a:off x="264" y="3214"/>
              <a:ext cx="5187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triangle" w="lg" len="lg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 flipV="1">
              <a:off x="264" y="3070"/>
              <a:ext cx="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V="1">
              <a:off x="1946" y="3070"/>
              <a:ext cx="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4629" y="3070"/>
              <a:ext cx="0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2933" y="3265"/>
              <a:ext cx="70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2" charset="0"/>
                </a:rPr>
                <a:t>0.5</a:t>
              </a:r>
            </a:p>
          </p:txBody>
        </p:sp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4837" y="3265"/>
              <a:ext cx="315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2" charset="0"/>
                </a:rPr>
                <a:t>1</a:t>
              </a:r>
            </a:p>
          </p:txBody>
        </p:sp>
      </p:grp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168775" y="5829300"/>
            <a:ext cx="18716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CDR</a:t>
            </a:r>
          </a:p>
        </p:txBody>
      </p:sp>
      <p:sp>
        <p:nvSpPr>
          <p:cNvPr id="16399" name="Text Box 22"/>
          <p:cNvSpPr txBox="1">
            <a:spLocks noChangeArrowheads="1"/>
          </p:cNvSpPr>
          <p:nvPr/>
        </p:nvSpPr>
        <p:spPr bwMode="auto">
          <a:xfrm>
            <a:off x="8342313" y="6450013"/>
            <a:ext cx="67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800" b="1" dirty="0">
                <a:solidFill>
                  <a:srgbClr val="6699FF"/>
                </a:solidFill>
              </a:rPr>
              <a:t>3004153-1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5513388" y="2128838"/>
            <a:ext cx="104775" cy="898525"/>
          </a:xfrm>
          <a:prstGeom prst="rect">
            <a:avLst/>
          </a:prstGeom>
          <a:solidFill>
            <a:srgbClr val="00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562475" y="3225800"/>
            <a:ext cx="2005013" cy="860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ADNI 1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(LMCI)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233738" y="3225800"/>
            <a:ext cx="1871662" cy="860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ADNI 2</a:t>
            </a:r>
            <a:br>
              <a:rPr lang="en-US" sz="2800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</a:br>
            <a:r>
              <a:rPr lang="en-US" sz="2800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(</a:t>
            </a:r>
            <a:r>
              <a:rPr lang="en-US" b="1">
                <a:solidFill>
                  <a:srgbClr val="9CB08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2" charset="0"/>
              </a:rPr>
              <a:t>EMCI)</a:t>
            </a:r>
          </a:p>
        </p:txBody>
      </p:sp>
      <p:pic>
        <p:nvPicPr>
          <p:cNvPr id="26" name="Picture 5" descr="HHS Logo Style One (.gif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96041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NIH Logo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6172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15555 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7" grpId="0" animBg="1"/>
      <p:bldP spid="52247" grpId="1" animBg="1"/>
      <p:bldP spid="52248" grpId="0"/>
      <p:bldP spid="52248" grpId="1"/>
      <p:bldP spid="52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STUDY </a:t>
            </a:r>
            <a:r>
              <a:rPr lang="en-US" b="1" dirty="0" smtClean="0"/>
              <a:t>DESIGN-ADNI1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MCI (n= 400):  0, 6, 12, 18, 24, 36 months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AD (n= 200): 0, 6, 12, 24 months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Controls (n= 200): 0, 6, 12, 24, 36 months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Clinical/neuropsychological evaluations, MRI (1.5 T) at all time points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FDG PET at all time points in 50%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3 T MRI at all time points in 25%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PIB sub-study on 120 subjects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Blood and urine at all time points from all subjects; CSF from 50% of subjects 0, 1 yr, 2 yr (subset); DNA and immortalized cell lines from all subjects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GWAS study 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</p:txBody>
      </p:sp>
      <p:pic>
        <p:nvPicPr>
          <p:cNvPr id="35844" name="Picture 4" descr="NIH Logo (.gif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1722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HS Logo Style One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172216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 Evaluation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Baseline/screening eval and q 6 mo.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Labs, Apo 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Hamilton(S)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MMSE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ADAS-cog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CDR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ADL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Neuropsyc(B and q 6 mo)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Logical Memory(S)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AVLT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Trails A &amp;B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Symbol digit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Clock drawing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Category fluency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4438" cy="1143000"/>
          </a:xfrm>
        </p:spPr>
        <p:txBody>
          <a:bodyPr/>
          <a:lstStyle/>
          <a:p>
            <a:r>
              <a:rPr lang="en-US" sz="2800"/>
              <a:t>ADNI Public-Private Partnership Structure</a:t>
            </a:r>
          </a:p>
        </p:txBody>
      </p:sp>
      <p:pic>
        <p:nvPicPr>
          <p:cNvPr id="3075" name="Picture 3" descr="FNIHlogo2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1219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72200" y="4038600"/>
            <a:ext cx="1582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ヒラギノ角ゴ Pro W3" pitchFamily="48" charset="-128"/>
              </a:rPr>
              <a:t>Neil Buckholtz  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572000" y="3429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3078" name="Picture 6" descr="pfize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05000"/>
            <a:ext cx="663575" cy="423863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905000"/>
            <a:ext cx="685800" cy="333375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828800"/>
            <a:ext cx="685800" cy="331788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4" y="1981216"/>
            <a:ext cx="595313" cy="263525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295400"/>
            <a:ext cx="1143000" cy="468313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2362200"/>
            <a:ext cx="665163" cy="352425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1143000"/>
            <a:ext cx="1163638" cy="263525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3" y="1143016"/>
            <a:ext cx="498475" cy="288925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1447800"/>
            <a:ext cx="498475" cy="295275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1295400"/>
            <a:ext cx="1660525" cy="255588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0801" y="1447816"/>
            <a:ext cx="414338" cy="423863"/>
          </a:xfrm>
          <a:prstGeom prst="rect">
            <a:avLst/>
          </a:prstGeom>
          <a:noFill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24400" y="1447800"/>
            <a:ext cx="663575" cy="409575"/>
          </a:xfrm>
          <a:prstGeom prst="rect">
            <a:avLst/>
          </a:prstGeom>
          <a:noFill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8" y="1066816"/>
            <a:ext cx="2062163" cy="314325"/>
          </a:xfrm>
          <a:prstGeom prst="rect">
            <a:avLst/>
          </a:prstGeom>
          <a:noFill/>
        </p:spPr>
      </p:pic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304800" y="914400"/>
            <a:ext cx="8382000" cy="1905000"/>
          </a:xfrm>
          <a:prstGeom prst="downArrowCallout">
            <a:avLst>
              <a:gd name="adj1" fmla="val 110000"/>
              <a:gd name="adj2" fmla="val 110000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648200" y="4495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657601" y="4664076"/>
            <a:ext cx="2417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ヒラギノ角ゴ Pro W3" pitchFamily="48" charset="-128"/>
              </a:rPr>
              <a:t>PI: Mike Weiner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  <a:ea typeface="ヒラギノ角ゴ Pro W3" pitchFamily="48" charset="-128"/>
              </a:rPr>
              <a:t>Administrative Core:  UCSF 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457200" y="4648200"/>
            <a:ext cx="8382000" cy="1371600"/>
          </a:xfrm>
          <a:prstGeom prst="downArrowCallout">
            <a:avLst>
              <a:gd name="adj1" fmla="val 152778"/>
              <a:gd name="adj2" fmla="val 152778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900">
              <a:solidFill>
                <a:srgbClr val="000000"/>
              </a:solidFill>
              <a:latin typeface="Arial Unicode MS" pitchFamily="34" charset="-128"/>
              <a:ea typeface="+mn-ea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486408" y="2971816"/>
            <a:ext cx="13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David Lee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Alison Drone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7312034" y="4648215"/>
            <a:ext cx="1384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Biostatistics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UCD: Beckett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657600" y="51816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Biomarkers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UPenn:  Trojanowski/Shaw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371606" y="4953015"/>
            <a:ext cx="95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MRI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Mayo: Jack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2362209" y="4922853"/>
            <a:ext cx="1225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Clinical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UCSD:  Aisen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Mayo: Peterson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57209" y="4953016"/>
            <a:ext cx="894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PET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Berkeley: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 Jagust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943601" y="5105415"/>
            <a:ext cx="1366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Informatics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UCLA: Toga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5915025" y="4648215"/>
            <a:ext cx="1409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Publications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BostonU: Green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239000" y="5105415"/>
            <a:ext cx="1653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Neuropathology Core: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8" charset="0"/>
                <a:ea typeface="+mn-ea"/>
              </a:rPr>
              <a:t>WashU: Morris</a:t>
            </a:r>
          </a:p>
        </p:txBody>
      </p: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5400" y="1524016"/>
            <a:ext cx="1143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86600" y="1524000"/>
            <a:ext cx="129539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58000" y="1905000"/>
            <a:ext cx="838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57800" y="1905000"/>
            <a:ext cx="1371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67200" y="1828800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" y="1066816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2505078" y="6019800"/>
            <a:ext cx="4429125" cy="3762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latin typeface="Arial Unicode MS" pitchFamily="34" charset="-128"/>
                <a:ea typeface="+mn-ea"/>
              </a:rPr>
              <a:t>57 Clinical Sites: ADNI PIs and Cores</a:t>
            </a:r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76608" y="3581400"/>
            <a:ext cx="2790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427047" y="4648215"/>
            <a:ext cx="3012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CC"/>
                </a:solidFill>
                <a:latin typeface="Times New Roman" pitchFamily="18" charset="0"/>
                <a:ea typeface="+mn-ea"/>
              </a:rPr>
              <a:t>ADNI Executive Steering Committee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671877" y="3048002"/>
            <a:ext cx="30107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latin typeface="Arial Unicode MS" pitchFamily="34" charset="-128"/>
                <a:ea typeface="+mn-ea"/>
              </a:rPr>
              <a:t>Private/Philanthropic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latin typeface="Arial Unicode MS" pitchFamily="34" charset="-128"/>
                <a:ea typeface="+mn-ea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latin typeface="Arial Unicode MS" pitchFamily="34" charset="-128"/>
                <a:ea typeface="+mn-ea"/>
              </a:rPr>
              <a:t>Public</a:t>
            </a:r>
          </a:p>
        </p:txBody>
      </p:sp>
      <p:pic>
        <p:nvPicPr>
          <p:cNvPr id="3115" name="Picture 43" descr="logo_bayer_healthcar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38800" y="1600200"/>
            <a:ext cx="1295400" cy="223838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143000" y="4343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</a:rPr>
              <a:t>NIBIB,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</a:rPr>
              <a:t>NINDS, NIMH, NIDA, NCRR, NINR</a:t>
            </a:r>
            <a:endParaRPr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62800" y="3505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/>
                <a:ea typeface="+mn-ea"/>
              </a:rPr>
              <a:t>FDA</a:t>
            </a:r>
          </a:p>
        </p:txBody>
      </p:sp>
      <p:pic>
        <p:nvPicPr>
          <p:cNvPr id="51" name="Picture 4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86400" y="990600"/>
            <a:ext cx="173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4" descr="medpace 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00200" y="1905000"/>
            <a:ext cx="1143000" cy="17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Data and Sample Sharing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Goal is rapid public access of </a:t>
            </a:r>
            <a:r>
              <a:rPr lang="en-US" sz="2400" b="1" i="1" dirty="0" smtClean="0"/>
              <a:t>all raw and processed data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Central repository for all QA’d MRI and PET [Laboratory of </a:t>
            </a:r>
            <a:r>
              <a:rPr lang="en-US" sz="2400" b="1" dirty="0" err="1" smtClean="0"/>
              <a:t>Neuroimaging</a:t>
            </a:r>
            <a:r>
              <a:rPr lang="en-US" sz="2400" b="1" dirty="0" smtClean="0"/>
              <a:t>, UCLA (LONI)]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Clinical data base at UCSD is linked to LONI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Databases- in the public domain, available to all qualified investigators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Sample sharing-Resource Allocation Review Committee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 special 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Data Sharing &amp; Publication Committee (DPC)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dirty="0" smtClean="0"/>
              <a:t>-</a:t>
            </a:r>
            <a:r>
              <a:rPr lang="en-US" sz="2400" b="1" dirty="0" smtClean="0"/>
              <a:t>ADNI Data Use Agreement</a:t>
            </a:r>
            <a:br>
              <a:rPr lang="en-US" sz="2400" b="1" dirty="0" smtClean="0"/>
            </a:br>
            <a:endParaRPr lang="en-US" sz="2400" b="1" dirty="0" smtClean="0"/>
          </a:p>
        </p:txBody>
      </p:sp>
      <p:pic>
        <p:nvPicPr>
          <p:cNvPr id="47108" name="Picture 4" descr="NIH Logo (.gif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286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HHS Logo Style One (.gif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96041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AutoShape 2"/>
          <p:cNvSpPr>
            <a:spLocks noChangeArrowheads="1"/>
          </p:cNvSpPr>
          <p:nvPr/>
        </p:nvSpPr>
        <p:spPr bwMode="auto">
          <a:xfrm>
            <a:off x="49213" y="2044700"/>
            <a:ext cx="9043987" cy="490538"/>
          </a:xfrm>
          <a:prstGeom prst="roundRect">
            <a:avLst>
              <a:gd name="adj" fmla="val 16667"/>
            </a:avLst>
          </a:prstGeom>
          <a:solidFill>
            <a:srgbClr val="003366">
              <a:alpha val="50000"/>
            </a:srgbClr>
          </a:soli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83779" name="AutoShape 3"/>
          <p:cNvSpPr>
            <a:spLocks noChangeArrowheads="1"/>
          </p:cNvSpPr>
          <p:nvPr/>
        </p:nvSpPr>
        <p:spPr bwMode="auto">
          <a:xfrm>
            <a:off x="49213" y="3257550"/>
            <a:ext cx="9043987" cy="665163"/>
          </a:xfrm>
          <a:prstGeom prst="roundRect">
            <a:avLst>
              <a:gd name="adj" fmla="val 16667"/>
            </a:avLst>
          </a:prstGeom>
          <a:solidFill>
            <a:srgbClr val="003366">
              <a:alpha val="50000"/>
            </a:srgbClr>
          </a:solidFill>
          <a:ln w="12700">
            <a:noFill/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83780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altLang="en-US" sz="3000" dirty="0">
                <a:solidFill>
                  <a:srgbClr val="CEB966"/>
                </a:solidFill>
              </a:rPr>
              <a:t>ADNI Demographics</a:t>
            </a:r>
          </a:p>
        </p:txBody>
      </p:sp>
      <p:sp>
        <p:nvSpPr>
          <p:cNvPr id="1483781" name="Text Box 5"/>
          <p:cNvSpPr txBox="1">
            <a:spLocks noChangeArrowheads="1"/>
          </p:cNvSpPr>
          <p:nvPr/>
        </p:nvSpPr>
        <p:spPr bwMode="auto">
          <a:xfrm>
            <a:off x="8201025" y="6450013"/>
            <a:ext cx="815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800">
                <a:solidFill>
                  <a:srgbClr val="6699FF"/>
                </a:solidFill>
              </a:rPr>
              <a:t>CP1307278-1</a:t>
            </a:r>
          </a:p>
        </p:txBody>
      </p:sp>
      <p:sp>
        <p:nvSpPr>
          <p:cNvPr id="1483782" name="Text Box 6"/>
          <p:cNvSpPr txBox="1">
            <a:spLocks noChangeArrowheads="1"/>
          </p:cNvSpPr>
          <p:nvPr/>
        </p:nvSpPr>
        <p:spPr bwMode="auto">
          <a:xfrm>
            <a:off x="179388" y="1284288"/>
            <a:ext cx="8786812" cy="3444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25000"/>
              </a:spcBef>
              <a:tabLst>
                <a:tab pos="233363" algn="l"/>
                <a:tab pos="3316288" algn="ctr"/>
                <a:tab pos="5145088" algn="ctr"/>
                <a:tab pos="6858000" algn="ctr"/>
                <a:tab pos="8170863" algn="ctr"/>
              </a:tabLst>
            </a:pPr>
            <a:r>
              <a:rPr lang="en-US" sz="1800" dirty="0">
                <a:solidFill>
                  <a:srgbClr val="FF6600"/>
                </a:solidFill>
              </a:rPr>
              <a:t>		</a:t>
            </a:r>
            <a:r>
              <a:rPr lang="en-US" sz="1800" dirty="0">
                <a:solidFill>
                  <a:srgbClr val="CEB966"/>
                </a:solidFill>
              </a:rPr>
              <a:t>Normal controls	MCI	AD</a:t>
            </a:r>
            <a:br>
              <a:rPr lang="en-US" sz="1800" dirty="0">
                <a:solidFill>
                  <a:srgbClr val="CEB966"/>
                </a:solidFill>
              </a:rPr>
            </a:br>
            <a:r>
              <a:rPr lang="en-US" sz="1800" dirty="0">
                <a:solidFill>
                  <a:srgbClr val="CEB966"/>
                </a:solidFill>
              </a:rPr>
              <a:t>		(n=229)	(n=398)	(n=192)	P</a:t>
            </a:r>
          </a:p>
          <a:p>
            <a:pPr>
              <a:lnSpc>
                <a:spcPct val="90000"/>
              </a:lnSpc>
              <a:spcBef>
                <a:spcPct val="125000"/>
              </a:spcBef>
              <a:tabLst>
                <a:tab pos="233363" algn="l"/>
                <a:tab pos="3316288" algn="ctr"/>
                <a:tab pos="5145088" algn="ctr"/>
                <a:tab pos="6858000" algn="ctr"/>
                <a:tab pos="8170863" algn="ctr"/>
              </a:tabLst>
            </a:pPr>
            <a:r>
              <a:rPr lang="en-US" sz="1800" dirty="0">
                <a:solidFill>
                  <a:prstClr val="white"/>
                </a:solidFill>
              </a:rPr>
              <a:t>Age, mean (SD)	76.4 (5.0)	75.3 (7.5)	75.8 (7.4)	 0.15</a:t>
            </a:r>
          </a:p>
          <a:p>
            <a:pPr>
              <a:lnSpc>
                <a:spcPct val="90000"/>
              </a:lnSpc>
              <a:spcBef>
                <a:spcPct val="125000"/>
              </a:spcBef>
              <a:tabLst>
                <a:tab pos="233363" algn="l"/>
                <a:tab pos="3316288" algn="ctr"/>
                <a:tab pos="5145088" algn="ctr"/>
                <a:tab pos="6858000" algn="ctr"/>
                <a:tab pos="8170863" algn="ctr"/>
              </a:tabLst>
            </a:pPr>
            <a:r>
              <a:rPr lang="en-US" sz="1800" dirty="0">
                <a:solidFill>
                  <a:prstClr val="white"/>
                </a:solidFill>
              </a:rPr>
              <a:t>Female (%)	48.0	35.4	47.4	  0.002</a:t>
            </a:r>
          </a:p>
          <a:p>
            <a:pPr>
              <a:lnSpc>
                <a:spcPct val="90000"/>
              </a:lnSpc>
              <a:spcBef>
                <a:spcPct val="125000"/>
              </a:spcBef>
              <a:tabLst>
                <a:tab pos="233363" algn="l"/>
                <a:tab pos="3316288" algn="ctr"/>
                <a:tab pos="5145088" algn="ctr"/>
                <a:tab pos="6858000" algn="ctr"/>
                <a:tab pos="8170863" algn="ctr"/>
              </a:tabLst>
            </a:pPr>
            <a:r>
              <a:rPr lang="en-US" sz="1800" dirty="0">
                <a:solidFill>
                  <a:prstClr val="white"/>
                </a:solidFill>
              </a:rPr>
              <a:t>Years of education,	15.6 (3.1)	16.0 (2.9)	14.7 (3.1)	 &lt;0.001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mean (SD)</a:t>
            </a:r>
          </a:p>
          <a:p>
            <a:pPr>
              <a:lnSpc>
                <a:spcPct val="90000"/>
              </a:lnSpc>
              <a:spcBef>
                <a:spcPct val="125000"/>
              </a:spcBef>
              <a:tabLst>
                <a:tab pos="233363" algn="l"/>
                <a:tab pos="3316288" algn="ctr"/>
                <a:tab pos="5145088" algn="ctr"/>
                <a:tab pos="6858000" algn="ctr"/>
                <a:tab pos="8170863" algn="ctr"/>
              </a:tabLst>
            </a:pPr>
            <a:r>
              <a:rPr lang="en-US" sz="1800" dirty="0">
                <a:solidFill>
                  <a:prstClr val="white"/>
                </a:solidFill>
              </a:rPr>
              <a:t>Apolipoprotein E e4:	26.6	53.5	65.6	 &lt;0.001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Positive (%)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iomarkers presentation Template 12-11-07">
  <a:themeElements>
    <a:clrScheme name="Biomarkers presentation Template 12-11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markers presentation Template 12-11-07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-64" charset="-128"/>
          </a:defRPr>
        </a:defPPr>
      </a:lstStyle>
    </a:lnDef>
  </a:objectDefaults>
  <a:extraClrSchemeLst>
    <a:extraClrScheme>
      <a:clrScheme name="Biomarkers presentation Template 12-11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arkers presentation Template 12-11-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arkers presentation Template 12-11-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arkers presentation Template 12-11-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arkers presentation Template 12-11-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arkers presentation Template 12-11-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arkers presentation Template 12-11-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b="1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b="1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13747</TotalTime>
  <Words>1720</Words>
  <Application>Microsoft Office PowerPoint</Application>
  <PresentationFormat>On-screen Show (4:3)</PresentationFormat>
  <Paragraphs>353</Paragraphs>
  <Slides>32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Apex</vt:lpstr>
      <vt:lpstr>Custom Design</vt:lpstr>
      <vt:lpstr>5_Default Design</vt:lpstr>
      <vt:lpstr>3_Default Design</vt:lpstr>
      <vt:lpstr>2_Apex</vt:lpstr>
      <vt:lpstr>8_Default Design</vt:lpstr>
      <vt:lpstr>1_Default Design</vt:lpstr>
      <vt:lpstr>1_Custom Design</vt:lpstr>
      <vt:lpstr>2_Custom Design</vt:lpstr>
      <vt:lpstr>Biomarkers presentation Template 12-11-07</vt:lpstr>
      <vt:lpstr>Median</vt:lpstr>
      <vt:lpstr>1_Apex</vt:lpstr>
      <vt:lpstr>Office Theme</vt:lpstr>
      <vt:lpstr>4_Apex</vt:lpstr>
      <vt:lpstr>Worksheet</vt:lpstr>
      <vt:lpstr>Alzheimer’s Disease Neuroimaging Initiative </vt:lpstr>
      <vt:lpstr>NEED FOR VALIDATED BIOMARKERS FOR AD TRIALS</vt:lpstr>
      <vt:lpstr>GOALS OF THE ADNI:  LONGITUDINAL MULTI-SITE OBSERVATIONAL STUDY</vt:lpstr>
      <vt:lpstr>Mild Cognitive Impairment</vt:lpstr>
      <vt:lpstr>STUDY DESIGN-ADNI1 </vt:lpstr>
      <vt:lpstr>Subject Evaluation</vt:lpstr>
      <vt:lpstr>ADNI Public-Private Partnership Structure</vt:lpstr>
      <vt:lpstr>Data and Sample Sharing</vt:lpstr>
      <vt:lpstr>Slide 9</vt:lpstr>
      <vt:lpstr>Slide 10</vt:lpstr>
      <vt:lpstr>Slide 11</vt:lpstr>
      <vt:lpstr>Slide 12</vt:lpstr>
      <vt:lpstr>Mean Cortical Thickness Change  (over 12 months)</vt:lpstr>
      <vt:lpstr>Slide 14</vt:lpstr>
      <vt:lpstr>ADNI 1 Baseline PIB data (N=101)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ADNI Genotyping</vt:lpstr>
      <vt:lpstr>Shen et al 2010: Overview </vt:lpstr>
      <vt:lpstr>Slide 25</vt:lpstr>
      <vt:lpstr>ADNI GO</vt:lpstr>
      <vt:lpstr>ADNI 2</vt:lpstr>
      <vt:lpstr>Enrollment</vt:lpstr>
      <vt:lpstr>Summary: ADNI </vt:lpstr>
      <vt:lpstr>Slide 30</vt:lpstr>
      <vt:lpstr>ADNI as a model for other diseases</vt:lpstr>
      <vt:lpstr>http://www.adni-info.org http://www.loni.ucla.edu/ADNI</vt:lpstr>
    </vt:vector>
  </TitlesOfParts>
  <Company>Paul Aisen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Aisen</dc:creator>
  <cp:lastModifiedBy>buckholn</cp:lastModifiedBy>
  <cp:revision>614</cp:revision>
  <cp:lastPrinted>2010-01-22T21:46:37Z</cp:lastPrinted>
  <dcterms:created xsi:type="dcterms:W3CDTF">2010-01-22T23:31:14Z</dcterms:created>
  <dcterms:modified xsi:type="dcterms:W3CDTF">2010-11-26T14:29:46Z</dcterms:modified>
</cp:coreProperties>
</file>