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4"/>
    <p:sldMasterId id="2147483693" r:id="rId5"/>
    <p:sldMasterId id="2147483718" r:id="rId6"/>
  </p:sldMasterIdLst>
  <p:notesMasterIdLst>
    <p:notesMasterId r:id="rId48"/>
  </p:notesMasterIdLst>
  <p:handoutMasterIdLst>
    <p:handoutMasterId r:id="rId49"/>
  </p:handoutMasterIdLst>
  <p:sldIdLst>
    <p:sldId id="352" r:id="rId7"/>
    <p:sldId id="373" r:id="rId8"/>
    <p:sldId id="372" r:id="rId9"/>
    <p:sldId id="371" r:id="rId10"/>
    <p:sldId id="420" r:id="rId11"/>
    <p:sldId id="414" r:id="rId12"/>
    <p:sldId id="413" r:id="rId13"/>
    <p:sldId id="415" r:id="rId14"/>
    <p:sldId id="391" r:id="rId15"/>
    <p:sldId id="370" r:id="rId16"/>
    <p:sldId id="432" r:id="rId17"/>
    <p:sldId id="368" r:id="rId18"/>
    <p:sldId id="431" r:id="rId19"/>
    <p:sldId id="419" r:id="rId20"/>
    <p:sldId id="433" r:id="rId21"/>
    <p:sldId id="382" r:id="rId22"/>
    <p:sldId id="383" r:id="rId23"/>
    <p:sldId id="384" r:id="rId24"/>
    <p:sldId id="385" r:id="rId25"/>
    <p:sldId id="389" r:id="rId26"/>
    <p:sldId id="424" r:id="rId27"/>
    <p:sldId id="425" r:id="rId28"/>
    <p:sldId id="396" r:id="rId29"/>
    <p:sldId id="421" r:id="rId30"/>
    <p:sldId id="398" r:id="rId31"/>
    <p:sldId id="400" r:id="rId32"/>
    <p:sldId id="402" r:id="rId33"/>
    <p:sldId id="404" r:id="rId34"/>
    <p:sldId id="406" r:id="rId35"/>
    <p:sldId id="408" r:id="rId36"/>
    <p:sldId id="410" r:id="rId37"/>
    <p:sldId id="426" r:id="rId38"/>
    <p:sldId id="422" r:id="rId39"/>
    <p:sldId id="411" r:id="rId40"/>
    <p:sldId id="428" r:id="rId41"/>
    <p:sldId id="430" r:id="rId42"/>
    <p:sldId id="429" r:id="rId43"/>
    <p:sldId id="423" r:id="rId44"/>
    <p:sldId id="375" r:id="rId45"/>
    <p:sldId id="376" r:id="rId46"/>
    <p:sldId id="377" r:id="rId4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ver Fox Productions, Inc." initials="SFP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FFFFF"/>
    <a:srgbClr val="000000"/>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554" autoAdjust="0"/>
    <p:restoredTop sz="83379" autoAdjust="0"/>
  </p:normalViewPr>
  <p:slideViewPr>
    <p:cSldViewPr>
      <p:cViewPr varScale="1">
        <p:scale>
          <a:sx n="65" d="100"/>
          <a:sy n="65" d="100"/>
        </p:scale>
        <p:origin x="-1116" y="-90"/>
      </p:cViewPr>
      <p:guideLst>
        <p:guide orient="horz" pos="144"/>
        <p:guide orient="horz" pos="1200"/>
        <p:guide orient="horz" pos="2736"/>
        <p:guide orient="horz" pos="4176"/>
        <p:guide orient="horz" pos="1488"/>
        <p:guide orient="horz" pos="528"/>
        <p:guide orient="horz" pos="1729"/>
        <p:guide orient="horz" pos="1824"/>
        <p:guide pos="2880"/>
        <p:guide pos="865"/>
        <p:guide pos="5518"/>
        <p:guide pos="5280"/>
        <p:guide pos="288"/>
        <p:guide pos="307"/>
      </p:guideLst>
    </p:cSldViewPr>
  </p:slideViewPr>
  <p:notesTextViewPr>
    <p:cViewPr>
      <p:scale>
        <a:sx n="100" d="100"/>
        <a:sy n="100" d="100"/>
      </p:scale>
      <p:origin x="0" y="0"/>
    </p:cViewPr>
  </p:notesTextViewPr>
  <p:sorterViewPr>
    <p:cViewPr>
      <p:scale>
        <a:sx n="140" d="100"/>
        <a:sy n="140" d="100"/>
      </p:scale>
      <p:origin x="0" y="10356"/>
    </p:cViewPr>
  </p:sorterViewPr>
  <p:notesViewPr>
    <p:cSldViewPr showGuides="1">
      <p:cViewPr varScale="1">
        <p:scale>
          <a:sx n="84" d="100"/>
          <a:sy n="84" d="100"/>
        </p:scale>
        <p:origin x="-30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D9FEE-5029-4DBA-9447-8F01A31D67D1}" type="doc">
      <dgm:prSet loTypeId="urn:microsoft.com/office/officeart/2005/8/layout/chevron1" loCatId="process" qsTypeId="urn:microsoft.com/office/officeart/2005/8/quickstyle/simple5" qsCatId="simple" csTypeId="urn:microsoft.com/office/officeart/2005/8/colors/colorful2" csCatId="colorful" phldr="1"/>
      <dgm:spPr/>
      <dgm:t>
        <a:bodyPr/>
        <a:lstStyle/>
        <a:p>
          <a:endParaRPr lang="en-US"/>
        </a:p>
      </dgm:t>
    </dgm:pt>
    <dgm:pt modelId="{1C16D7C5-9091-460D-832E-B20F3DAF66BA}">
      <dgm:prSet phldrT="[Text]" custT="1"/>
      <dgm:spPr>
        <a:solidFill>
          <a:schemeClr val="bg2">
            <a:lumMod val="50000"/>
          </a:schemeClr>
        </a:solidFill>
      </dgm:spPr>
      <dgm:t>
        <a:bodyPr/>
        <a:lstStyle/>
        <a:p>
          <a:r>
            <a:rPr lang="en-US" sz="1200" b="1" dirty="0" smtClean="0">
              <a:effectLst>
                <a:outerShdw blurRad="38100" dist="38100" dir="2700000" algn="tl">
                  <a:srgbClr val="000000">
                    <a:alpha val="43137"/>
                  </a:srgbClr>
                </a:outerShdw>
              </a:effectLst>
              <a:latin typeface="+mn-lt"/>
            </a:rPr>
            <a:t>Data Acquisition and Modeling</a:t>
          </a:r>
          <a:endParaRPr lang="en-US" sz="1200" b="1" dirty="0">
            <a:effectLst>
              <a:outerShdw blurRad="38100" dist="38100" dir="2700000" algn="tl">
                <a:srgbClr val="000000">
                  <a:alpha val="43137"/>
                </a:srgbClr>
              </a:outerShdw>
            </a:effectLst>
            <a:latin typeface="+mn-lt"/>
          </a:endParaRPr>
        </a:p>
      </dgm:t>
    </dgm:pt>
    <dgm:pt modelId="{ED4B48B9-5867-4580-B2B7-324F714D9B89}" type="parTrans" cxnId="{D53AE6DB-46C9-496F-AD08-68D3817999C6}">
      <dgm:prSet/>
      <dgm:spPr/>
      <dgm:t>
        <a:bodyPr/>
        <a:lstStyle/>
        <a:p>
          <a:endParaRPr lang="en-US">
            <a:latin typeface="+mn-lt"/>
          </a:endParaRPr>
        </a:p>
      </dgm:t>
    </dgm:pt>
    <dgm:pt modelId="{FE7772C1-5CEC-4858-8EFD-602CEB69F269}" type="sibTrans" cxnId="{D53AE6DB-46C9-496F-AD08-68D3817999C6}">
      <dgm:prSet/>
      <dgm:spPr/>
      <dgm:t>
        <a:bodyPr/>
        <a:lstStyle/>
        <a:p>
          <a:endParaRPr lang="en-US">
            <a:latin typeface="+mn-lt"/>
          </a:endParaRPr>
        </a:p>
      </dgm:t>
    </dgm:pt>
    <dgm:pt modelId="{A7E93FA0-F2A4-4521-B046-D39FA3B25F76}">
      <dgm:prSet phldrT="[Text]" custT="1"/>
      <dgm:spPr/>
      <dgm:t>
        <a:bodyPr/>
        <a:lstStyle/>
        <a:p>
          <a:r>
            <a:rPr lang="en-US" sz="1200" b="1" dirty="0" smtClean="0">
              <a:effectLst>
                <a:outerShdw blurRad="38100" dist="38100" dir="2700000" algn="tl">
                  <a:srgbClr val="000000">
                    <a:alpha val="43137"/>
                  </a:srgbClr>
                </a:outerShdw>
              </a:effectLst>
              <a:latin typeface="+mn-lt"/>
            </a:rPr>
            <a:t>Collaboration and Visualization</a:t>
          </a:r>
        </a:p>
      </dgm:t>
    </dgm:pt>
    <dgm:pt modelId="{5AF4C33D-C10B-4F31-86BF-8A7D9C8C2140}" type="parTrans" cxnId="{04AF3334-7589-488F-BAA2-D0A169548072}">
      <dgm:prSet/>
      <dgm:spPr/>
      <dgm:t>
        <a:bodyPr/>
        <a:lstStyle/>
        <a:p>
          <a:endParaRPr lang="en-US">
            <a:latin typeface="+mn-lt"/>
          </a:endParaRPr>
        </a:p>
      </dgm:t>
    </dgm:pt>
    <dgm:pt modelId="{4609719B-4028-4405-913F-461BE678BBB2}" type="sibTrans" cxnId="{04AF3334-7589-488F-BAA2-D0A169548072}">
      <dgm:prSet/>
      <dgm:spPr/>
      <dgm:t>
        <a:bodyPr/>
        <a:lstStyle/>
        <a:p>
          <a:endParaRPr lang="en-US">
            <a:latin typeface="+mn-lt"/>
          </a:endParaRPr>
        </a:p>
      </dgm:t>
    </dgm:pt>
    <dgm:pt modelId="{F2258ED8-CC64-4C2E-B3BD-E2A39C55230B}">
      <dgm:prSet phldrT="[Text]" custT="1"/>
      <dgm:spPr/>
      <dgm:t>
        <a:bodyPr/>
        <a:lstStyle/>
        <a:p>
          <a:r>
            <a:rPr lang="en-US" sz="1200" b="1" dirty="0" smtClean="0">
              <a:effectLst>
                <a:outerShdw blurRad="38100" dist="38100" dir="2700000" algn="tl">
                  <a:srgbClr val="000000">
                    <a:alpha val="43137"/>
                  </a:srgbClr>
                </a:outerShdw>
              </a:effectLst>
              <a:latin typeface="+mn-lt"/>
            </a:rPr>
            <a:t>Analysis and Data Mining</a:t>
          </a:r>
          <a:endParaRPr lang="en-US" sz="1200" b="1" dirty="0">
            <a:effectLst>
              <a:outerShdw blurRad="38100" dist="38100" dir="2700000" algn="tl">
                <a:srgbClr val="000000">
                  <a:alpha val="43137"/>
                </a:srgbClr>
              </a:outerShdw>
            </a:effectLst>
            <a:latin typeface="+mn-lt"/>
          </a:endParaRPr>
        </a:p>
      </dgm:t>
    </dgm:pt>
    <dgm:pt modelId="{0B242141-F492-47C3-B6C6-61A87D76227D}" type="parTrans" cxnId="{C3CF902F-26AB-4CD6-A14B-0985FF1923D2}">
      <dgm:prSet/>
      <dgm:spPr/>
      <dgm:t>
        <a:bodyPr/>
        <a:lstStyle/>
        <a:p>
          <a:endParaRPr lang="en-US">
            <a:latin typeface="+mn-lt"/>
          </a:endParaRPr>
        </a:p>
      </dgm:t>
    </dgm:pt>
    <dgm:pt modelId="{D1C7B917-66B2-4370-9B7C-4F65467D289F}" type="sibTrans" cxnId="{C3CF902F-26AB-4CD6-A14B-0985FF1923D2}">
      <dgm:prSet/>
      <dgm:spPr/>
      <dgm:t>
        <a:bodyPr/>
        <a:lstStyle/>
        <a:p>
          <a:endParaRPr lang="en-US">
            <a:latin typeface="+mn-lt"/>
          </a:endParaRPr>
        </a:p>
      </dgm:t>
    </dgm:pt>
    <dgm:pt modelId="{BD1CF9F1-C493-44DC-970D-2E09D7E8FB4E}">
      <dgm:prSet phldrT="[Text]" custT="1"/>
      <dgm:spPr/>
      <dgm:t>
        <a:bodyPr/>
        <a:lstStyle/>
        <a:p>
          <a:r>
            <a:rPr lang="en-US" sz="1200" b="1" dirty="0" smtClean="0">
              <a:effectLst>
                <a:outerShdw blurRad="38100" dist="38100" dir="2700000" algn="tl">
                  <a:srgbClr val="000000">
                    <a:alpha val="43137"/>
                  </a:srgbClr>
                </a:outerShdw>
              </a:effectLst>
              <a:latin typeface="+mn-lt"/>
            </a:rPr>
            <a:t>Disseminate and Share</a:t>
          </a:r>
          <a:endParaRPr lang="en-US" sz="1400" b="1" dirty="0">
            <a:effectLst>
              <a:outerShdw blurRad="38100" dist="38100" dir="2700000" algn="tl">
                <a:srgbClr val="000000">
                  <a:alpha val="43137"/>
                </a:srgbClr>
              </a:outerShdw>
            </a:effectLst>
            <a:latin typeface="+mn-lt"/>
          </a:endParaRPr>
        </a:p>
      </dgm:t>
    </dgm:pt>
    <dgm:pt modelId="{A1CC2672-98A5-404A-BD39-659613DA1BA8}" type="parTrans" cxnId="{3D4F4BF9-C0B4-4CD5-8DBD-29E490023F06}">
      <dgm:prSet/>
      <dgm:spPr/>
      <dgm:t>
        <a:bodyPr/>
        <a:lstStyle/>
        <a:p>
          <a:endParaRPr lang="en-US">
            <a:latin typeface="+mn-lt"/>
          </a:endParaRPr>
        </a:p>
      </dgm:t>
    </dgm:pt>
    <dgm:pt modelId="{B7E1829D-3A08-4775-AAEE-44E7ECDA797D}" type="sibTrans" cxnId="{3D4F4BF9-C0B4-4CD5-8DBD-29E490023F06}">
      <dgm:prSet/>
      <dgm:spPr/>
      <dgm:t>
        <a:bodyPr/>
        <a:lstStyle/>
        <a:p>
          <a:endParaRPr lang="en-US">
            <a:latin typeface="+mn-lt"/>
          </a:endParaRPr>
        </a:p>
      </dgm:t>
    </dgm:pt>
    <dgm:pt modelId="{5E6B3332-0453-4D4C-8834-019811416F57}">
      <dgm:prSet phldrT="[Text]" custT="1"/>
      <dgm:spPr/>
      <dgm:t>
        <a:bodyPr/>
        <a:lstStyle/>
        <a:p>
          <a:r>
            <a:rPr lang="en-US" sz="1200" b="1" dirty="0" smtClean="0">
              <a:effectLst>
                <a:outerShdw blurRad="38100" dist="38100" dir="2700000" algn="tl">
                  <a:srgbClr val="000000">
                    <a:alpha val="43137"/>
                  </a:srgbClr>
                </a:outerShdw>
              </a:effectLst>
              <a:latin typeface="+mn-lt"/>
            </a:rPr>
            <a:t>Archiving and Preservation</a:t>
          </a:r>
          <a:endParaRPr lang="en-US" sz="1200" b="1" dirty="0">
            <a:effectLst>
              <a:outerShdw blurRad="38100" dist="38100" dir="2700000" algn="tl">
                <a:srgbClr val="000000">
                  <a:alpha val="43137"/>
                </a:srgbClr>
              </a:outerShdw>
            </a:effectLst>
            <a:latin typeface="+mn-lt"/>
          </a:endParaRPr>
        </a:p>
      </dgm:t>
    </dgm:pt>
    <dgm:pt modelId="{AF607D07-08AF-430B-A1EF-D32BE05358B3}" type="parTrans" cxnId="{A413E3DE-BDF5-45DE-BAB6-C16A46D4CBD1}">
      <dgm:prSet/>
      <dgm:spPr/>
      <dgm:t>
        <a:bodyPr/>
        <a:lstStyle/>
        <a:p>
          <a:endParaRPr lang="en-US">
            <a:latin typeface="+mn-lt"/>
          </a:endParaRPr>
        </a:p>
      </dgm:t>
    </dgm:pt>
    <dgm:pt modelId="{2919ECB1-8A69-43E1-88C7-3E3E99274CAB}" type="sibTrans" cxnId="{A413E3DE-BDF5-45DE-BAB6-C16A46D4CBD1}">
      <dgm:prSet/>
      <dgm:spPr/>
      <dgm:t>
        <a:bodyPr/>
        <a:lstStyle/>
        <a:p>
          <a:endParaRPr lang="en-US">
            <a:latin typeface="+mn-lt"/>
          </a:endParaRPr>
        </a:p>
      </dgm:t>
    </dgm:pt>
    <dgm:pt modelId="{F9A1910A-A2C9-4382-A3D2-B664ED170EAD}" type="pres">
      <dgm:prSet presAssocID="{F41D9FEE-5029-4DBA-9447-8F01A31D67D1}" presName="Name0" presStyleCnt="0">
        <dgm:presLayoutVars>
          <dgm:dir/>
          <dgm:animLvl val="lvl"/>
          <dgm:resizeHandles val="exact"/>
        </dgm:presLayoutVars>
      </dgm:prSet>
      <dgm:spPr/>
      <dgm:t>
        <a:bodyPr/>
        <a:lstStyle/>
        <a:p>
          <a:endParaRPr lang="en-US"/>
        </a:p>
      </dgm:t>
    </dgm:pt>
    <dgm:pt modelId="{71614CE1-E6C7-4C1E-A82D-356AE4C03E2C}" type="pres">
      <dgm:prSet presAssocID="{1C16D7C5-9091-460D-832E-B20F3DAF66BA}" presName="parTxOnly" presStyleLbl="node1" presStyleIdx="0" presStyleCnt="5">
        <dgm:presLayoutVars>
          <dgm:chMax val="0"/>
          <dgm:chPref val="0"/>
          <dgm:bulletEnabled val="1"/>
        </dgm:presLayoutVars>
      </dgm:prSet>
      <dgm:spPr/>
      <dgm:t>
        <a:bodyPr/>
        <a:lstStyle/>
        <a:p>
          <a:endParaRPr lang="en-US"/>
        </a:p>
      </dgm:t>
    </dgm:pt>
    <dgm:pt modelId="{4773010A-3EBB-4CD9-AE8C-97E32B56F15E}" type="pres">
      <dgm:prSet presAssocID="{FE7772C1-5CEC-4858-8EFD-602CEB69F269}" presName="parTxOnlySpace" presStyleCnt="0"/>
      <dgm:spPr/>
      <dgm:t>
        <a:bodyPr/>
        <a:lstStyle/>
        <a:p>
          <a:endParaRPr lang="en-US"/>
        </a:p>
      </dgm:t>
    </dgm:pt>
    <dgm:pt modelId="{9005D9DC-1D67-40D6-8FE7-5E096E480D0A}" type="pres">
      <dgm:prSet presAssocID="{A7E93FA0-F2A4-4521-B046-D39FA3B25F76}" presName="parTxOnly" presStyleLbl="node1" presStyleIdx="1" presStyleCnt="5">
        <dgm:presLayoutVars>
          <dgm:chMax val="0"/>
          <dgm:chPref val="0"/>
          <dgm:bulletEnabled val="1"/>
        </dgm:presLayoutVars>
      </dgm:prSet>
      <dgm:spPr/>
      <dgm:t>
        <a:bodyPr/>
        <a:lstStyle/>
        <a:p>
          <a:endParaRPr lang="en-US"/>
        </a:p>
      </dgm:t>
    </dgm:pt>
    <dgm:pt modelId="{F123C5AB-1064-4036-98C9-1600F10DE4B7}" type="pres">
      <dgm:prSet presAssocID="{4609719B-4028-4405-913F-461BE678BBB2}" presName="parTxOnlySpace" presStyleCnt="0"/>
      <dgm:spPr/>
      <dgm:t>
        <a:bodyPr/>
        <a:lstStyle/>
        <a:p>
          <a:endParaRPr lang="en-US"/>
        </a:p>
      </dgm:t>
    </dgm:pt>
    <dgm:pt modelId="{6463F73C-DAF3-4CBD-AC26-2B702A8A9BF1}" type="pres">
      <dgm:prSet presAssocID="{F2258ED8-CC64-4C2E-B3BD-E2A39C55230B}" presName="parTxOnly" presStyleLbl="node1" presStyleIdx="2" presStyleCnt="5">
        <dgm:presLayoutVars>
          <dgm:chMax val="0"/>
          <dgm:chPref val="0"/>
          <dgm:bulletEnabled val="1"/>
        </dgm:presLayoutVars>
      </dgm:prSet>
      <dgm:spPr/>
      <dgm:t>
        <a:bodyPr/>
        <a:lstStyle/>
        <a:p>
          <a:endParaRPr lang="en-US"/>
        </a:p>
      </dgm:t>
    </dgm:pt>
    <dgm:pt modelId="{6E253417-718C-454C-9ACC-1064BEAD455A}" type="pres">
      <dgm:prSet presAssocID="{D1C7B917-66B2-4370-9B7C-4F65467D289F}" presName="parTxOnlySpace" presStyleCnt="0"/>
      <dgm:spPr/>
      <dgm:t>
        <a:bodyPr/>
        <a:lstStyle/>
        <a:p>
          <a:endParaRPr lang="en-US"/>
        </a:p>
      </dgm:t>
    </dgm:pt>
    <dgm:pt modelId="{7FE10506-7DC8-4C1B-9274-D390797A5C8B}" type="pres">
      <dgm:prSet presAssocID="{BD1CF9F1-C493-44DC-970D-2E09D7E8FB4E}" presName="parTxOnly" presStyleLbl="node1" presStyleIdx="3" presStyleCnt="5">
        <dgm:presLayoutVars>
          <dgm:chMax val="0"/>
          <dgm:chPref val="0"/>
          <dgm:bulletEnabled val="1"/>
        </dgm:presLayoutVars>
      </dgm:prSet>
      <dgm:spPr/>
      <dgm:t>
        <a:bodyPr/>
        <a:lstStyle/>
        <a:p>
          <a:endParaRPr lang="en-US"/>
        </a:p>
      </dgm:t>
    </dgm:pt>
    <dgm:pt modelId="{BF28E2D6-F66D-4808-8D06-7064C05AC87C}" type="pres">
      <dgm:prSet presAssocID="{B7E1829D-3A08-4775-AAEE-44E7ECDA797D}" presName="parTxOnlySpace" presStyleCnt="0"/>
      <dgm:spPr/>
      <dgm:t>
        <a:bodyPr/>
        <a:lstStyle/>
        <a:p>
          <a:endParaRPr lang="en-US"/>
        </a:p>
      </dgm:t>
    </dgm:pt>
    <dgm:pt modelId="{C44754E7-C020-4969-8C50-35919BEECB23}" type="pres">
      <dgm:prSet presAssocID="{5E6B3332-0453-4D4C-8834-019811416F57}" presName="parTxOnly" presStyleLbl="node1" presStyleIdx="4" presStyleCnt="5" custLinFactNeighborX="54559">
        <dgm:presLayoutVars>
          <dgm:chMax val="0"/>
          <dgm:chPref val="0"/>
          <dgm:bulletEnabled val="1"/>
        </dgm:presLayoutVars>
      </dgm:prSet>
      <dgm:spPr/>
      <dgm:t>
        <a:bodyPr/>
        <a:lstStyle/>
        <a:p>
          <a:endParaRPr lang="en-US"/>
        </a:p>
      </dgm:t>
    </dgm:pt>
  </dgm:ptLst>
  <dgm:cxnLst>
    <dgm:cxn modelId="{BD992DDE-48A3-438E-9B56-C6D3619DC130}" type="presOf" srcId="{5E6B3332-0453-4D4C-8834-019811416F57}" destId="{C44754E7-C020-4969-8C50-35919BEECB23}" srcOrd="0" destOrd="0" presId="urn:microsoft.com/office/officeart/2005/8/layout/chevron1"/>
    <dgm:cxn modelId="{D53AE6DB-46C9-496F-AD08-68D3817999C6}" srcId="{F41D9FEE-5029-4DBA-9447-8F01A31D67D1}" destId="{1C16D7C5-9091-460D-832E-B20F3DAF66BA}" srcOrd="0" destOrd="0" parTransId="{ED4B48B9-5867-4580-B2B7-324F714D9B89}" sibTransId="{FE7772C1-5CEC-4858-8EFD-602CEB69F269}"/>
    <dgm:cxn modelId="{290AF1DA-ED17-42A5-A423-49D31F9B0252}" type="presOf" srcId="{A7E93FA0-F2A4-4521-B046-D39FA3B25F76}" destId="{9005D9DC-1D67-40D6-8FE7-5E096E480D0A}" srcOrd="0" destOrd="0" presId="urn:microsoft.com/office/officeart/2005/8/layout/chevron1"/>
    <dgm:cxn modelId="{F6484541-6AAA-4FDA-8CAE-9D05029571FA}" type="presOf" srcId="{1C16D7C5-9091-460D-832E-B20F3DAF66BA}" destId="{71614CE1-E6C7-4C1E-A82D-356AE4C03E2C}" srcOrd="0" destOrd="0" presId="urn:microsoft.com/office/officeart/2005/8/layout/chevron1"/>
    <dgm:cxn modelId="{3D4F4BF9-C0B4-4CD5-8DBD-29E490023F06}" srcId="{F41D9FEE-5029-4DBA-9447-8F01A31D67D1}" destId="{BD1CF9F1-C493-44DC-970D-2E09D7E8FB4E}" srcOrd="3" destOrd="0" parTransId="{A1CC2672-98A5-404A-BD39-659613DA1BA8}" sibTransId="{B7E1829D-3A08-4775-AAEE-44E7ECDA797D}"/>
    <dgm:cxn modelId="{04AF3334-7589-488F-BAA2-D0A169548072}" srcId="{F41D9FEE-5029-4DBA-9447-8F01A31D67D1}" destId="{A7E93FA0-F2A4-4521-B046-D39FA3B25F76}" srcOrd="1" destOrd="0" parTransId="{5AF4C33D-C10B-4F31-86BF-8A7D9C8C2140}" sibTransId="{4609719B-4028-4405-913F-461BE678BBB2}"/>
    <dgm:cxn modelId="{C3CF902F-26AB-4CD6-A14B-0985FF1923D2}" srcId="{F41D9FEE-5029-4DBA-9447-8F01A31D67D1}" destId="{F2258ED8-CC64-4C2E-B3BD-E2A39C55230B}" srcOrd="2" destOrd="0" parTransId="{0B242141-F492-47C3-B6C6-61A87D76227D}" sibTransId="{D1C7B917-66B2-4370-9B7C-4F65467D289F}"/>
    <dgm:cxn modelId="{7E031BA9-387C-4075-812A-257BBA404DA1}" type="presOf" srcId="{BD1CF9F1-C493-44DC-970D-2E09D7E8FB4E}" destId="{7FE10506-7DC8-4C1B-9274-D390797A5C8B}" srcOrd="0" destOrd="0" presId="urn:microsoft.com/office/officeart/2005/8/layout/chevron1"/>
    <dgm:cxn modelId="{A413E3DE-BDF5-45DE-BAB6-C16A46D4CBD1}" srcId="{F41D9FEE-5029-4DBA-9447-8F01A31D67D1}" destId="{5E6B3332-0453-4D4C-8834-019811416F57}" srcOrd="4" destOrd="0" parTransId="{AF607D07-08AF-430B-A1EF-D32BE05358B3}" sibTransId="{2919ECB1-8A69-43E1-88C7-3E3E99274CAB}"/>
    <dgm:cxn modelId="{AC4B2EDA-0147-44A5-B097-B5F246BD205C}" type="presOf" srcId="{F41D9FEE-5029-4DBA-9447-8F01A31D67D1}" destId="{F9A1910A-A2C9-4382-A3D2-B664ED170EAD}" srcOrd="0" destOrd="0" presId="urn:microsoft.com/office/officeart/2005/8/layout/chevron1"/>
    <dgm:cxn modelId="{0E6BF6D8-44E6-4200-A3F3-366CE9053C15}" type="presOf" srcId="{F2258ED8-CC64-4C2E-B3BD-E2A39C55230B}" destId="{6463F73C-DAF3-4CBD-AC26-2B702A8A9BF1}" srcOrd="0" destOrd="0" presId="urn:microsoft.com/office/officeart/2005/8/layout/chevron1"/>
    <dgm:cxn modelId="{ABA41B21-5FB7-40ED-B583-73E8320BD3E7}" type="presParOf" srcId="{F9A1910A-A2C9-4382-A3D2-B664ED170EAD}" destId="{71614CE1-E6C7-4C1E-A82D-356AE4C03E2C}" srcOrd="0" destOrd="0" presId="urn:microsoft.com/office/officeart/2005/8/layout/chevron1"/>
    <dgm:cxn modelId="{79A8B536-7C4D-4C90-B50D-86652ED0278F}" type="presParOf" srcId="{F9A1910A-A2C9-4382-A3D2-B664ED170EAD}" destId="{4773010A-3EBB-4CD9-AE8C-97E32B56F15E}" srcOrd="1" destOrd="0" presId="urn:microsoft.com/office/officeart/2005/8/layout/chevron1"/>
    <dgm:cxn modelId="{A801B369-81D3-47A2-A911-56EB81348E0B}" type="presParOf" srcId="{F9A1910A-A2C9-4382-A3D2-B664ED170EAD}" destId="{9005D9DC-1D67-40D6-8FE7-5E096E480D0A}" srcOrd="2" destOrd="0" presId="urn:microsoft.com/office/officeart/2005/8/layout/chevron1"/>
    <dgm:cxn modelId="{8A24F765-2B9D-4E58-81D1-40C133A3C774}" type="presParOf" srcId="{F9A1910A-A2C9-4382-A3D2-B664ED170EAD}" destId="{F123C5AB-1064-4036-98C9-1600F10DE4B7}" srcOrd="3" destOrd="0" presId="urn:microsoft.com/office/officeart/2005/8/layout/chevron1"/>
    <dgm:cxn modelId="{B0AB226A-C08F-4A7F-9606-C617377E8A2F}" type="presParOf" srcId="{F9A1910A-A2C9-4382-A3D2-B664ED170EAD}" destId="{6463F73C-DAF3-4CBD-AC26-2B702A8A9BF1}" srcOrd="4" destOrd="0" presId="urn:microsoft.com/office/officeart/2005/8/layout/chevron1"/>
    <dgm:cxn modelId="{B5B2B918-1CDD-42BA-8D7D-E70CBA9AFD45}" type="presParOf" srcId="{F9A1910A-A2C9-4382-A3D2-B664ED170EAD}" destId="{6E253417-718C-454C-9ACC-1064BEAD455A}" srcOrd="5" destOrd="0" presId="urn:microsoft.com/office/officeart/2005/8/layout/chevron1"/>
    <dgm:cxn modelId="{9B15F49C-3FB8-4AE1-BCDE-457E4BBB258A}" type="presParOf" srcId="{F9A1910A-A2C9-4382-A3D2-B664ED170EAD}" destId="{7FE10506-7DC8-4C1B-9274-D390797A5C8B}" srcOrd="6" destOrd="0" presId="urn:microsoft.com/office/officeart/2005/8/layout/chevron1"/>
    <dgm:cxn modelId="{BF4E3D8A-9DD9-4739-89C9-D765981A829B}" type="presParOf" srcId="{F9A1910A-A2C9-4382-A3D2-B664ED170EAD}" destId="{BF28E2D6-F66D-4808-8D06-7064C05AC87C}" srcOrd="7" destOrd="0" presId="urn:microsoft.com/office/officeart/2005/8/layout/chevron1"/>
    <dgm:cxn modelId="{D82DFB1D-AACE-4B60-876D-36C81E59FDB6}" type="presParOf" srcId="{F9A1910A-A2C9-4382-A3D2-B664ED170EAD}" destId="{C44754E7-C020-4969-8C50-35919BEECB23}"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5EEB04-CBEC-4180-95C4-10F681D9ECB7}" type="doc">
      <dgm:prSet loTypeId="urn:microsoft.com/office/officeart/2005/8/layout/default#5" loCatId="list" qsTypeId="urn:microsoft.com/office/officeart/2005/8/quickstyle/3d1" qsCatId="3D" csTypeId="urn:microsoft.com/office/officeart/2005/8/colors/accent1_3" csCatId="accent1" phldr="1"/>
      <dgm:spPr/>
      <dgm:t>
        <a:bodyPr/>
        <a:lstStyle/>
        <a:p>
          <a:endParaRPr lang="en-US"/>
        </a:p>
      </dgm:t>
    </dgm:pt>
    <dgm:pt modelId="{5635837D-FF28-475C-A739-F5DB0E96AE90}">
      <dgm:prSet phldrT="[Text]" custT="1"/>
      <dgm:spPr/>
      <dgm:t>
        <a:bodyPr/>
        <a:lstStyle/>
        <a:p>
          <a:r>
            <a:rPr lang="en-US" sz="1600" dirty="0" smtClean="0">
              <a:solidFill>
                <a:schemeClr val="tx1"/>
              </a:solidFill>
            </a:rPr>
            <a:t>acquisition</a:t>
          </a:r>
          <a:endParaRPr lang="en-US" sz="1600" dirty="0">
            <a:solidFill>
              <a:schemeClr val="tx1"/>
            </a:solidFill>
          </a:endParaRPr>
        </a:p>
      </dgm:t>
    </dgm:pt>
    <dgm:pt modelId="{7472E353-AE1F-49AA-9C27-F75711F5597E}" type="parTrans" cxnId="{B57E1375-C7C5-4B77-B7C4-800B6C55103A}">
      <dgm:prSet/>
      <dgm:spPr/>
      <dgm:t>
        <a:bodyPr/>
        <a:lstStyle/>
        <a:p>
          <a:endParaRPr lang="en-US" sz="2400">
            <a:solidFill>
              <a:schemeClr val="tx1"/>
            </a:solidFill>
          </a:endParaRPr>
        </a:p>
      </dgm:t>
    </dgm:pt>
    <dgm:pt modelId="{59BF671C-EADC-4BD0-A333-7809F82E5BD2}" type="sibTrans" cxnId="{B57E1375-C7C5-4B77-B7C4-800B6C55103A}">
      <dgm:prSet/>
      <dgm:spPr/>
      <dgm:t>
        <a:bodyPr/>
        <a:lstStyle/>
        <a:p>
          <a:endParaRPr lang="en-US" sz="2400">
            <a:solidFill>
              <a:schemeClr val="tx1"/>
            </a:solidFill>
          </a:endParaRPr>
        </a:p>
      </dgm:t>
    </dgm:pt>
    <dgm:pt modelId="{43EA56B8-F0AD-44DB-9B87-0537AF09DBB8}">
      <dgm:prSet phldrT="[Text]" custT="1"/>
      <dgm:spPr/>
      <dgm:t>
        <a:bodyPr/>
        <a:lstStyle/>
        <a:p>
          <a:r>
            <a:rPr lang="en-US" sz="1600" dirty="0" smtClean="0">
              <a:solidFill>
                <a:schemeClr val="tx1"/>
              </a:solidFill>
            </a:rPr>
            <a:t>aggregation</a:t>
          </a:r>
          <a:endParaRPr lang="en-US" sz="1600" dirty="0">
            <a:solidFill>
              <a:schemeClr val="tx1"/>
            </a:solidFill>
          </a:endParaRPr>
        </a:p>
      </dgm:t>
    </dgm:pt>
    <dgm:pt modelId="{F893B952-E006-4748-B33B-60B73C9948B2}" type="parTrans" cxnId="{3E7456D8-C768-41F4-8174-B2DAAFB8FE5E}">
      <dgm:prSet/>
      <dgm:spPr/>
      <dgm:t>
        <a:bodyPr/>
        <a:lstStyle/>
        <a:p>
          <a:endParaRPr lang="en-US" sz="2400">
            <a:solidFill>
              <a:schemeClr val="tx1"/>
            </a:solidFill>
          </a:endParaRPr>
        </a:p>
      </dgm:t>
    </dgm:pt>
    <dgm:pt modelId="{4BF804C6-986C-4B9D-BB93-744EA7B1AB32}" type="sibTrans" cxnId="{3E7456D8-C768-41F4-8174-B2DAAFB8FE5E}">
      <dgm:prSet/>
      <dgm:spPr/>
      <dgm:t>
        <a:bodyPr/>
        <a:lstStyle/>
        <a:p>
          <a:endParaRPr lang="en-US" sz="2400">
            <a:solidFill>
              <a:schemeClr val="tx1"/>
            </a:solidFill>
          </a:endParaRPr>
        </a:p>
      </dgm:t>
    </dgm:pt>
    <dgm:pt modelId="{2078E1D5-FF53-4E21-A8D5-2AC223FD6EE8}">
      <dgm:prSet phldrT="[Text]" custT="1"/>
      <dgm:spPr/>
      <dgm:t>
        <a:bodyPr/>
        <a:lstStyle/>
        <a:p>
          <a:r>
            <a:rPr lang="en-US" sz="1600" dirty="0" smtClean="0">
              <a:solidFill>
                <a:schemeClr val="tx1"/>
              </a:solidFill>
            </a:rPr>
            <a:t>organization</a:t>
          </a:r>
          <a:endParaRPr lang="en-US" sz="1600" dirty="0">
            <a:solidFill>
              <a:schemeClr val="tx1"/>
            </a:solidFill>
          </a:endParaRPr>
        </a:p>
      </dgm:t>
    </dgm:pt>
    <dgm:pt modelId="{86BA344E-0812-4FAD-A36E-B94841E9ADEE}" type="parTrans" cxnId="{D846A8FE-C480-4A89-AF7D-C7EA574D19A8}">
      <dgm:prSet/>
      <dgm:spPr/>
      <dgm:t>
        <a:bodyPr/>
        <a:lstStyle/>
        <a:p>
          <a:endParaRPr lang="en-US" sz="2400">
            <a:solidFill>
              <a:schemeClr val="tx1"/>
            </a:solidFill>
          </a:endParaRPr>
        </a:p>
      </dgm:t>
    </dgm:pt>
    <dgm:pt modelId="{9B9B8645-FAD0-4D2F-A1A1-B609EE3C857E}" type="sibTrans" cxnId="{D846A8FE-C480-4A89-AF7D-C7EA574D19A8}">
      <dgm:prSet/>
      <dgm:spPr/>
      <dgm:t>
        <a:bodyPr/>
        <a:lstStyle/>
        <a:p>
          <a:endParaRPr lang="en-US" sz="2400">
            <a:solidFill>
              <a:schemeClr val="tx1"/>
            </a:solidFill>
          </a:endParaRPr>
        </a:p>
      </dgm:t>
    </dgm:pt>
    <dgm:pt modelId="{754422C7-8015-41AC-B4DD-281A7CF35B6D}">
      <dgm:prSet phldrT="[Text]" custT="1"/>
      <dgm:spPr/>
      <dgm:t>
        <a:bodyPr/>
        <a:lstStyle/>
        <a:p>
          <a:r>
            <a:rPr lang="en-US" sz="1600" dirty="0" smtClean="0">
              <a:solidFill>
                <a:schemeClr val="tx1"/>
              </a:solidFill>
            </a:rPr>
            <a:t>correlation</a:t>
          </a:r>
          <a:endParaRPr lang="en-US" sz="1600" dirty="0">
            <a:solidFill>
              <a:schemeClr val="tx1"/>
            </a:solidFill>
          </a:endParaRPr>
        </a:p>
      </dgm:t>
    </dgm:pt>
    <dgm:pt modelId="{89AA910D-A89F-4106-8A3B-931738E450F3}" type="parTrans" cxnId="{A8052B48-6ABB-42EF-AEEA-3E552D26C883}">
      <dgm:prSet/>
      <dgm:spPr/>
      <dgm:t>
        <a:bodyPr/>
        <a:lstStyle/>
        <a:p>
          <a:endParaRPr lang="en-US" sz="2400">
            <a:solidFill>
              <a:schemeClr val="tx1"/>
            </a:solidFill>
          </a:endParaRPr>
        </a:p>
      </dgm:t>
    </dgm:pt>
    <dgm:pt modelId="{97FD810C-EEDD-4D30-9890-FA9A03E79C8A}" type="sibTrans" cxnId="{A8052B48-6ABB-42EF-AEEA-3E552D26C883}">
      <dgm:prSet/>
      <dgm:spPr/>
      <dgm:t>
        <a:bodyPr/>
        <a:lstStyle/>
        <a:p>
          <a:endParaRPr lang="en-US" sz="2400">
            <a:solidFill>
              <a:schemeClr val="tx1"/>
            </a:solidFill>
          </a:endParaRPr>
        </a:p>
      </dgm:t>
    </dgm:pt>
    <dgm:pt modelId="{896D5D07-9B9A-49BC-8E6C-6B189D9460E4}">
      <dgm:prSet phldrT="[Text]" custT="1"/>
      <dgm:spPr/>
      <dgm:t>
        <a:bodyPr/>
        <a:lstStyle/>
        <a:p>
          <a:r>
            <a:rPr lang="en-US" sz="1600" dirty="0" smtClean="0">
              <a:solidFill>
                <a:schemeClr val="tx1"/>
              </a:solidFill>
            </a:rPr>
            <a:t>interpretation</a:t>
          </a:r>
          <a:endParaRPr lang="en-US" sz="1600" dirty="0">
            <a:solidFill>
              <a:schemeClr val="tx1"/>
            </a:solidFill>
          </a:endParaRPr>
        </a:p>
      </dgm:t>
    </dgm:pt>
    <dgm:pt modelId="{AD4BB227-F6CF-4DFC-B7B6-35AAFFD5A831}" type="parTrans" cxnId="{02C04C22-03D7-41BF-9CB7-F1F88C810774}">
      <dgm:prSet/>
      <dgm:spPr/>
      <dgm:t>
        <a:bodyPr/>
        <a:lstStyle/>
        <a:p>
          <a:endParaRPr lang="en-US" sz="2400">
            <a:solidFill>
              <a:schemeClr val="tx1"/>
            </a:solidFill>
          </a:endParaRPr>
        </a:p>
      </dgm:t>
    </dgm:pt>
    <dgm:pt modelId="{DCF77BE4-CA7B-4F55-931F-41845F46889C}" type="sibTrans" cxnId="{02C04C22-03D7-41BF-9CB7-F1F88C810774}">
      <dgm:prSet/>
      <dgm:spPr/>
      <dgm:t>
        <a:bodyPr/>
        <a:lstStyle/>
        <a:p>
          <a:endParaRPr lang="en-US" sz="2400">
            <a:solidFill>
              <a:schemeClr val="tx1"/>
            </a:solidFill>
          </a:endParaRPr>
        </a:p>
      </dgm:t>
    </dgm:pt>
    <dgm:pt modelId="{0BFAF077-BDF5-41CF-AF61-0C9963710ACF}">
      <dgm:prSet phldrT="[Text]" custT="1"/>
      <dgm:spPr/>
      <dgm:t>
        <a:bodyPr/>
        <a:lstStyle/>
        <a:p>
          <a:r>
            <a:rPr lang="en-US" sz="1600" dirty="0" smtClean="0">
              <a:solidFill>
                <a:schemeClr val="tx1"/>
              </a:solidFill>
            </a:rPr>
            <a:t>inference</a:t>
          </a:r>
          <a:endParaRPr lang="en-US" sz="1600" dirty="0">
            <a:solidFill>
              <a:schemeClr val="tx1"/>
            </a:solidFill>
          </a:endParaRPr>
        </a:p>
      </dgm:t>
    </dgm:pt>
    <dgm:pt modelId="{81728771-23EF-4C46-AF34-BA3878D53F7E}" type="parTrans" cxnId="{3536DA8E-7D9E-4BF5-864B-64ADBF04EF8A}">
      <dgm:prSet/>
      <dgm:spPr/>
      <dgm:t>
        <a:bodyPr/>
        <a:lstStyle/>
        <a:p>
          <a:endParaRPr lang="en-US" sz="2400">
            <a:solidFill>
              <a:schemeClr val="tx1"/>
            </a:solidFill>
          </a:endParaRPr>
        </a:p>
      </dgm:t>
    </dgm:pt>
    <dgm:pt modelId="{2029D51E-BFB5-467A-86AF-67C6BD424FEE}" type="sibTrans" cxnId="{3536DA8E-7D9E-4BF5-864B-64ADBF04EF8A}">
      <dgm:prSet/>
      <dgm:spPr/>
      <dgm:t>
        <a:bodyPr/>
        <a:lstStyle/>
        <a:p>
          <a:endParaRPr lang="en-US" sz="2400">
            <a:solidFill>
              <a:schemeClr val="tx1"/>
            </a:solidFill>
          </a:endParaRPr>
        </a:p>
      </dgm:t>
    </dgm:pt>
    <dgm:pt modelId="{EEF26AD5-2CFC-4A66-8712-63231F6D8185}">
      <dgm:prSet phldrT="[Text]" custT="1"/>
      <dgm:spPr/>
      <dgm:t>
        <a:bodyPr/>
        <a:lstStyle/>
        <a:p>
          <a:r>
            <a:rPr lang="en-US" sz="1600" dirty="0" smtClean="0">
              <a:solidFill>
                <a:schemeClr val="tx1"/>
              </a:solidFill>
            </a:rPr>
            <a:t>discovery</a:t>
          </a:r>
          <a:endParaRPr lang="en-US" sz="1600" dirty="0">
            <a:solidFill>
              <a:schemeClr val="tx1"/>
            </a:solidFill>
          </a:endParaRPr>
        </a:p>
      </dgm:t>
    </dgm:pt>
    <dgm:pt modelId="{A52C9F86-1DF0-4A0E-BD35-12F308EB70E6}" type="parTrans" cxnId="{BF3EDD12-423A-4BF4-914D-050C85AB568B}">
      <dgm:prSet/>
      <dgm:spPr/>
      <dgm:t>
        <a:bodyPr/>
        <a:lstStyle/>
        <a:p>
          <a:endParaRPr lang="en-US" sz="2400">
            <a:solidFill>
              <a:schemeClr val="tx1"/>
            </a:solidFill>
          </a:endParaRPr>
        </a:p>
      </dgm:t>
    </dgm:pt>
    <dgm:pt modelId="{86BDE500-817E-4878-9AEF-3FA941BA20EA}" type="sibTrans" cxnId="{BF3EDD12-423A-4BF4-914D-050C85AB568B}">
      <dgm:prSet/>
      <dgm:spPr/>
      <dgm:t>
        <a:bodyPr/>
        <a:lstStyle/>
        <a:p>
          <a:endParaRPr lang="en-US" sz="2400">
            <a:solidFill>
              <a:schemeClr val="tx1"/>
            </a:solidFill>
          </a:endParaRPr>
        </a:p>
      </dgm:t>
    </dgm:pt>
    <dgm:pt modelId="{87FD7DD6-2FC9-4641-B8E9-5FB3DC53F226}">
      <dgm:prSet phldrT="[Text]" custT="1"/>
      <dgm:spPr/>
      <dgm:t>
        <a:bodyPr/>
        <a:lstStyle/>
        <a:p>
          <a:r>
            <a:rPr lang="en-US" sz="1600" dirty="0" smtClean="0">
              <a:solidFill>
                <a:schemeClr val="tx1"/>
              </a:solidFill>
            </a:rPr>
            <a:t>analysis</a:t>
          </a:r>
          <a:endParaRPr lang="en-US" sz="1600" dirty="0">
            <a:solidFill>
              <a:schemeClr val="tx1"/>
            </a:solidFill>
          </a:endParaRPr>
        </a:p>
      </dgm:t>
    </dgm:pt>
    <dgm:pt modelId="{E4997B6E-2AB2-455D-B8D8-8E5650660E1C}" type="parTrans" cxnId="{221C4C3C-269A-487A-A47E-DB681E66AB7C}">
      <dgm:prSet/>
      <dgm:spPr/>
      <dgm:t>
        <a:bodyPr/>
        <a:lstStyle/>
        <a:p>
          <a:endParaRPr lang="en-US" sz="2400">
            <a:solidFill>
              <a:schemeClr val="tx1"/>
            </a:solidFill>
          </a:endParaRPr>
        </a:p>
      </dgm:t>
    </dgm:pt>
    <dgm:pt modelId="{AB36EEB0-77D4-4D40-A35B-3F5440DCAFCD}" type="sibTrans" cxnId="{221C4C3C-269A-487A-A47E-DB681E66AB7C}">
      <dgm:prSet/>
      <dgm:spPr/>
      <dgm:t>
        <a:bodyPr/>
        <a:lstStyle/>
        <a:p>
          <a:endParaRPr lang="en-US" sz="2400">
            <a:solidFill>
              <a:schemeClr val="tx1"/>
            </a:solidFill>
          </a:endParaRPr>
        </a:p>
      </dgm:t>
    </dgm:pt>
    <dgm:pt modelId="{A12B7E31-24C7-44FB-AC50-7AB8AE5EC18B}" type="pres">
      <dgm:prSet presAssocID="{035EEB04-CBEC-4180-95C4-10F681D9ECB7}" presName="diagram" presStyleCnt="0">
        <dgm:presLayoutVars>
          <dgm:dir/>
          <dgm:resizeHandles val="exact"/>
        </dgm:presLayoutVars>
      </dgm:prSet>
      <dgm:spPr/>
      <dgm:t>
        <a:bodyPr/>
        <a:lstStyle/>
        <a:p>
          <a:endParaRPr lang="en-US"/>
        </a:p>
      </dgm:t>
    </dgm:pt>
    <dgm:pt modelId="{61127ADD-25BA-458F-8F01-E3256A19BF0B}" type="pres">
      <dgm:prSet presAssocID="{5635837D-FF28-475C-A739-F5DB0E96AE90}" presName="node" presStyleLbl="node1" presStyleIdx="0" presStyleCnt="8" custScaleX="128000">
        <dgm:presLayoutVars>
          <dgm:bulletEnabled val="1"/>
        </dgm:presLayoutVars>
      </dgm:prSet>
      <dgm:spPr/>
      <dgm:t>
        <a:bodyPr/>
        <a:lstStyle/>
        <a:p>
          <a:endParaRPr lang="en-US"/>
        </a:p>
      </dgm:t>
    </dgm:pt>
    <dgm:pt modelId="{6155FB34-E305-4D7E-9530-A4C7BD2C233E}" type="pres">
      <dgm:prSet presAssocID="{59BF671C-EADC-4BD0-A333-7809F82E5BD2}" presName="sibTrans" presStyleCnt="0"/>
      <dgm:spPr/>
    </dgm:pt>
    <dgm:pt modelId="{7C780D3B-44D9-4B80-A978-BC44DAC23857}" type="pres">
      <dgm:prSet presAssocID="{EEF26AD5-2CFC-4A66-8712-63231F6D8185}" presName="node" presStyleLbl="node1" presStyleIdx="1" presStyleCnt="8" custScaleX="128000">
        <dgm:presLayoutVars>
          <dgm:bulletEnabled val="1"/>
        </dgm:presLayoutVars>
      </dgm:prSet>
      <dgm:spPr/>
      <dgm:t>
        <a:bodyPr/>
        <a:lstStyle/>
        <a:p>
          <a:endParaRPr lang="en-US"/>
        </a:p>
      </dgm:t>
    </dgm:pt>
    <dgm:pt modelId="{2F6670F0-64E5-4EE1-A7DE-846342D868E2}" type="pres">
      <dgm:prSet presAssocID="{86BDE500-817E-4878-9AEF-3FA941BA20EA}" presName="sibTrans" presStyleCnt="0"/>
      <dgm:spPr/>
    </dgm:pt>
    <dgm:pt modelId="{E1568E52-1A00-452A-85AA-3A00FBC2EAC4}" type="pres">
      <dgm:prSet presAssocID="{43EA56B8-F0AD-44DB-9B87-0537AF09DBB8}" presName="node" presStyleLbl="node1" presStyleIdx="2" presStyleCnt="8" custScaleX="128000">
        <dgm:presLayoutVars>
          <dgm:bulletEnabled val="1"/>
        </dgm:presLayoutVars>
      </dgm:prSet>
      <dgm:spPr/>
      <dgm:t>
        <a:bodyPr/>
        <a:lstStyle/>
        <a:p>
          <a:endParaRPr lang="en-US"/>
        </a:p>
      </dgm:t>
    </dgm:pt>
    <dgm:pt modelId="{07F75761-7BCB-439E-8860-699A57782B2A}" type="pres">
      <dgm:prSet presAssocID="{4BF804C6-986C-4B9D-BB93-744EA7B1AB32}" presName="sibTrans" presStyleCnt="0"/>
      <dgm:spPr/>
    </dgm:pt>
    <dgm:pt modelId="{3796EB93-6AD0-4843-B597-E36987D16B61}" type="pres">
      <dgm:prSet presAssocID="{2078E1D5-FF53-4E21-A8D5-2AC223FD6EE8}" presName="node" presStyleLbl="node1" presStyleIdx="3" presStyleCnt="8" custScaleX="128000">
        <dgm:presLayoutVars>
          <dgm:bulletEnabled val="1"/>
        </dgm:presLayoutVars>
      </dgm:prSet>
      <dgm:spPr/>
      <dgm:t>
        <a:bodyPr/>
        <a:lstStyle/>
        <a:p>
          <a:endParaRPr lang="en-US"/>
        </a:p>
      </dgm:t>
    </dgm:pt>
    <dgm:pt modelId="{A0CF9C59-8400-424D-B929-D3880640B208}" type="pres">
      <dgm:prSet presAssocID="{9B9B8645-FAD0-4D2F-A1A1-B609EE3C857E}" presName="sibTrans" presStyleCnt="0"/>
      <dgm:spPr/>
    </dgm:pt>
    <dgm:pt modelId="{DE1AE663-5FA1-43A6-9840-3C11012B3761}" type="pres">
      <dgm:prSet presAssocID="{754422C7-8015-41AC-B4DD-281A7CF35B6D}" presName="node" presStyleLbl="node1" presStyleIdx="4" presStyleCnt="8" custScaleX="128000">
        <dgm:presLayoutVars>
          <dgm:bulletEnabled val="1"/>
        </dgm:presLayoutVars>
      </dgm:prSet>
      <dgm:spPr/>
      <dgm:t>
        <a:bodyPr/>
        <a:lstStyle/>
        <a:p>
          <a:endParaRPr lang="en-US"/>
        </a:p>
      </dgm:t>
    </dgm:pt>
    <dgm:pt modelId="{AF7F46B9-6023-42DE-A9CB-515EB631ADEA}" type="pres">
      <dgm:prSet presAssocID="{97FD810C-EEDD-4D30-9890-FA9A03E79C8A}" presName="sibTrans" presStyleCnt="0"/>
      <dgm:spPr/>
    </dgm:pt>
    <dgm:pt modelId="{73A20EE5-010B-45A0-92BD-6FB2AAEB7C48}" type="pres">
      <dgm:prSet presAssocID="{87FD7DD6-2FC9-4641-B8E9-5FB3DC53F226}" presName="node" presStyleLbl="node1" presStyleIdx="5" presStyleCnt="8" custScaleX="128000">
        <dgm:presLayoutVars>
          <dgm:bulletEnabled val="1"/>
        </dgm:presLayoutVars>
      </dgm:prSet>
      <dgm:spPr/>
      <dgm:t>
        <a:bodyPr/>
        <a:lstStyle/>
        <a:p>
          <a:endParaRPr lang="en-US"/>
        </a:p>
      </dgm:t>
    </dgm:pt>
    <dgm:pt modelId="{CA0DCB65-09CF-4177-ACB3-F5DDEAB75203}" type="pres">
      <dgm:prSet presAssocID="{AB36EEB0-77D4-4D40-A35B-3F5440DCAFCD}" presName="sibTrans" presStyleCnt="0"/>
      <dgm:spPr/>
    </dgm:pt>
    <dgm:pt modelId="{14B13BD2-6B0A-4C80-BF36-418E4B39FD6D}" type="pres">
      <dgm:prSet presAssocID="{896D5D07-9B9A-49BC-8E6C-6B189D9460E4}" presName="node" presStyleLbl="node1" presStyleIdx="6" presStyleCnt="8" custScaleX="128000">
        <dgm:presLayoutVars>
          <dgm:bulletEnabled val="1"/>
        </dgm:presLayoutVars>
      </dgm:prSet>
      <dgm:spPr/>
      <dgm:t>
        <a:bodyPr/>
        <a:lstStyle/>
        <a:p>
          <a:endParaRPr lang="en-US"/>
        </a:p>
      </dgm:t>
    </dgm:pt>
    <dgm:pt modelId="{28697DCE-1435-48B4-9B3F-B38540CFD85D}" type="pres">
      <dgm:prSet presAssocID="{DCF77BE4-CA7B-4F55-931F-41845F46889C}" presName="sibTrans" presStyleCnt="0"/>
      <dgm:spPr/>
    </dgm:pt>
    <dgm:pt modelId="{DCFEE964-1E2E-4CD3-99BD-B650F6FAEF5E}" type="pres">
      <dgm:prSet presAssocID="{0BFAF077-BDF5-41CF-AF61-0C9963710ACF}" presName="node" presStyleLbl="node1" presStyleIdx="7" presStyleCnt="8" custScaleX="128000">
        <dgm:presLayoutVars>
          <dgm:bulletEnabled val="1"/>
        </dgm:presLayoutVars>
      </dgm:prSet>
      <dgm:spPr/>
      <dgm:t>
        <a:bodyPr/>
        <a:lstStyle/>
        <a:p>
          <a:endParaRPr lang="en-US"/>
        </a:p>
      </dgm:t>
    </dgm:pt>
  </dgm:ptLst>
  <dgm:cxnLst>
    <dgm:cxn modelId="{A8A04C01-1C66-47B8-8E40-F1EF8FBFA93B}" type="presOf" srcId="{2078E1D5-FF53-4E21-A8D5-2AC223FD6EE8}" destId="{3796EB93-6AD0-4843-B597-E36987D16B61}" srcOrd="0" destOrd="0" presId="urn:microsoft.com/office/officeart/2005/8/layout/default#5"/>
    <dgm:cxn modelId="{221C4C3C-269A-487A-A47E-DB681E66AB7C}" srcId="{035EEB04-CBEC-4180-95C4-10F681D9ECB7}" destId="{87FD7DD6-2FC9-4641-B8E9-5FB3DC53F226}" srcOrd="5" destOrd="0" parTransId="{E4997B6E-2AB2-455D-B8D8-8E5650660E1C}" sibTransId="{AB36EEB0-77D4-4D40-A35B-3F5440DCAFCD}"/>
    <dgm:cxn modelId="{3E7456D8-C768-41F4-8174-B2DAAFB8FE5E}" srcId="{035EEB04-CBEC-4180-95C4-10F681D9ECB7}" destId="{43EA56B8-F0AD-44DB-9B87-0537AF09DBB8}" srcOrd="2" destOrd="0" parTransId="{F893B952-E006-4748-B33B-60B73C9948B2}" sibTransId="{4BF804C6-986C-4B9D-BB93-744EA7B1AB32}"/>
    <dgm:cxn modelId="{3536DA8E-7D9E-4BF5-864B-64ADBF04EF8A}" srcId="{035EEB04-CBEC-4180-95C4-10F681D9ECB7}" destId="{0BFAF077-BDF5-41CF-AF61-0C9963710ACF}" srcOrd="7" destOrd="0" parTransId="{81728771-23EF-4C46-AF34-BA3878D53F7E}" sibTransId="{2029D51E-BFB5-467A-86AF-67C6BD424FEE}"/>
    <dgm:cxn modelId="{BF3EDD12-423A-4BF4-914D-050C85AB568B}" srcId="{035EEB04-CBEC-4180-95C4-10F681D9ECB7}" destId="{EEF26AD5-2CFC-4A66-8712-63231F6D8185}" srcOrd="1" destOrd="0" parTransId="{A52C9F86-1DF0-4A0E-BD35-12F308EB70E6}" sibTransId="{86BDE500-817E-4878-9AEF-3FA941BA20EA}"/>
    <dgm:cxn modelId="{D846A8FE-C480-4A89-AF7D-C7EA574D19A8}" srcId="{035EEB04-CBEC-4180-95C4-10F681D9ECB7}" destId="{2078E1D5-FF53-4E21-A8D5-2AC223FD6EE8}" srcOrd="3" destOrd="0" parTransId="{86BA344E-0812-4FAD-A36E-B94841E9ADEE}" sibTransId="{9B9B8645-FAD0-4D2F-A1A1-B609EE3C857E}"/>
    <dgm:cxn modelId="{D7D5B634-74E8-4958-9D8F-9BD5CE68BBDB}" type="presOf" srcId="{896D5D07-9B9A-49BC-8E6C-6B189D9460E4}" destId="{14B13BD2-6B0A-4C80-BF36-418E4B39FD6D}" srcOrd="0" destOrd="0" presId="urn:microsoft.com/office/officeart/2005/8/layout/default#5"/>
    <dgm:cxn modelId="{830FF47E-A2DA-4415-BE36-F2B32960B8F8}" type="presOf" srcId="{87FD7DD6-2FC9-4641-B8E9-5FB3DC53F226}" destId="{73A20EE5-010B-45A0-92BD-6FB2AAEB7C48}" srcOrd="0" destOrd="0" presId="urn:microsoft.com/office/officeart/2005/8/layout/default#5"/>
    <dgm:cxn modelId="{5347E2D6-199C-4B02-962B-C8CB9646119E}" type="presOf" srcId="{5635837D-FF28-475C-A739-F5DB0E96AE90}" destId="{61127ADD-25BA-458F-8F01-E3256A19BF0B}" srcOrd="0" destOrd="0" presId="urn:microsoft.com/office/officeart/2005/8/layout/default#5"/>
    <dgm:cxn modelId="{1D0B8082-940B-4C37-89CD-6DF9F134DB06}" type="presOf" srcId="{0BFAF077-BDF5-41CF-AF61-0C9963710ACF}" destId="{DCFEE964-1E2E-4CD3-99BD-B650F6FAEF5E}" srcOrd="0" destOrd="0" presId="urn:microsoft.com/office/officeart/2005/8/layout/default#5"/>
    <dgm:cxn modelId="{02C04C22-03D7-41BF-9CB7-F1F88C810774}" srcId="{035EEB04-CBEC-4180-95C4-10F681D9ECB7}" destId="{896D5D07-9B9A-49BC-8E6C-6B189D9460E4}" srcOrd="6" destOrd="0" parTransId="{AD4BB227-F6CF-4DFC-B7B6-35AAFFD5A831}" sibTransId="{DCF77BE4-CA7B-4F55-931F-41845F46889C}"/>
    <dgm:cxn modelId="{B57E1375-C7C5-4B77-B7C4-800B6C55103A}" srcId="{035EEB04-CBEC-4180-95C4-10F681D9ECB7}" destId="{5635837D-FF28-475C-A739-F5DB0E96AE90}" srcOrd="0" destOrd="0" parTransId="{7472E353-AE1F-49AA-9C27-F75711F5597E}" sibTransId="{59BF671C-EADC-4BD0-A333-7809F82E5BD2}"/>
    <dgm:cxn modelId="{A8052B48-6ABB-42EF-AEEA-3E552D26C883}" srcId="{035EEB04-CBEC-4180-95C4-10F681D9ECB7}" destId="{754422C7-8015-41AC-B4DD-281A7CF35B6D}" srcOrd="4" destOrd="0" parTransId="{89AA910D-A89F-4106-8A3B-931738E450F3}" sibTransId="{97FD810C-EEDD-4D30-9890-FA9A03E79C8A}"/>
    <dgm:cxn modelId="{D62A5BAE-50F6-4ABC-BFB4-955277C13DCF}" type="presOf" srcId="{EEF26AD5-2CFC-4A66-8712-63231F6D8185}" destId="{7C780D3B-44D9-4B80-A978-BC44DAC23857}" srcOrd="0" destOrd="0" presId="urn:microsoft.com/office/officeart/2005/8/layout/default#5"/>
    <dgm:cxn modelId="{45FDAA5B-611C-492C-8C2C-9F3A959CB8DF}" type="presOf" srcId="{035EEB04-CBEC-4180-95C4-10F681D9ECB7}" destId="{A12B7E31-24C7-44FB-AC50-7AB8AE5EC18B}" srcOrd="0" destOrd="0" presId="urn:microsoft.com/office/officeart/2005/8/layout/default#5"/>
    <dgm:cxn modelId="{64472399-ED8F-4242-AA4C-6FA2E19DDEB6}" type="presOf" srcId="{43EA56B8-F0AD-44DB-9B87-0537AF09DBB8}" destId="{E1568E52-1A00-452A-85AA-3A00FBC2EAC4}" srcOrd="0" destOrd="0" presId="urn:microsoft.com/office/officeart/2005/8/layout/default#5"/>
    <dgm:cxn modelId="{F05E7F22-D171-4667-AF99-81D083550D4B}" type="presOf" srcId="{754422C7-8015-41AC-B4DD-281A7CF35B6D}" destId="{DE1AE663-5FA1-43A6-9840-3C11012B3761}" srcOrd="0" destOrd="0" presId="urn:microsoft.com/office/officeart/2005/8/layout/default#5"/>
    <dgm:cxn modelId="{BC2DD3FB-3DAE-4028-93F1-CA055330963B}" type="presParOf" srcId="{A12B7E31-24C7-44FB-AC50-7AB8AE5EC18B}" destId="{61127ADD-25BA-458F-8F01-E3256A19BF0B}" srcOrd="0" destOrd="0" presId="urn:microsoft.com/office/officeart/2005/8/layout/default#5"/>
    <dgm:cxn modelId="{02C5B491-C5F8-4C85-837E-ADDBC894DFDE}" type="presParOf" srcId="{A12B7E31-24C7-44FB-AC50-7AB8AE5EC18B}" destId="{6155FB34-E305-4D7E-9530-A4C7BD2C233E}" srcOrd="1" destOrd="0" presId="urn:microsoft.com/office/officeart/2005/8/layout/default#5"/>
    <dgm:cxn modelId="{1CBDCDCE-306B-4310-800D-37C05A1A5428}" type="presParOf" srcId="{A12B7E31-24C7-44FB-AC50-7AB8AE5EC18B}" destId="{7C780D3B-44D9-4B80-A978-BC44DAC23857}" srcOrd="2" destOrd="0" presId="urn:microsoft.com/office/officeart/2005/8/layout/default#5"/>
    <dgm:cxn modelId="{031611BA-E8CB-497D-8D21-9E0EE3E38558}" type="presParOf" srcId="{A12B7E31-24C7-44FB-AC50-7AB8AE5EC18B}" destId="{2F6670F0-64E5-4EE1-A7DE-846342D868E2}" srcOrd="3" destOrd="0" presId="urn:microsoft.com/office/officeart/2005/8/layout/default#5"/>
    <dgm:cxn modelId="{BBB5862A-3308-4D26-9556-19AA5F73D3EB}" type="presParOf" srcId="{A12B7E31-24C7-44FB-AC50-7AB8AE5EC18B}" destId="{E1568E52-1A00-452A-85AA-3A00FBC2EAC4}" srcOrd="4" destOrd="0" presId="urn:microsoft.com/office/officeart/2005/8/layout/default#5"/>
    <dgm:cxn modelId="{DC8942FE-6AF1-4AA6-8C37-556BDC737E96}" type="presParOf" srcId="{A12B7E31-24C7-44FB-AC50-7AB8AE5EC18B}" destId="{07F75761-7BCB-439E-8860-699A57782B2A}" srcOrd="5" destOrd="0" presId="urn:microsoft.com/office/officeart/2005/8/layout/default#5"/>
    <dgm:cxn modelId="{3A90713D-2F66-4973-94C9-84F4A37BA819}" type="presParOf" srcId="{A12B7E31-24C7-44FB-AC50-7AB8AE5EC18B}" destId="{3796EB93-6AD0-4843-B597-E36987D16B61}" srcOrd="6" destOrd="0" presId="urn:microsoft.com/office/officeart/2005/8/layout/default#5"/>
    <dgm:cxn modelId="{2B3FE109-7D42-436D-A3EB-BA31C4DF06F0}" type="presParOf" srcId="{A12B7E31-24C7-44FB-AC50-7AB8AE5EC18B}" destId="{A0CF9C59-8400-424D-B929-D3880640B208}" srcOrd="7" destOrd="0" presId="urn:microsoft.com/office/officeart/2005/8/layout/default#5"/>
    <dgm:cxn modelId="{F7D58315-2495-497A-830E-A2D7A21DFA17}" type="presParOf" srcId="{A12B7E31-24C7-44FB-AC50-7AB8AE5EC18B}" destId="{DE1AE663-5FA1-43A6-9840-3C11012B3761}" srcOrd="8" destOrd="0" presId="urn:microsoft.com/office/officeart/2005/8/layout/default#5"/>
    <dgm:cxn modelId="{9CE2B1E4-B81E-4DA5-8886-102955AF78E6}" type="presParOf" srcId="{A12B7E31-24C7-44FB-AC50-7AB8AE5EC18B}" destId="{AF7F46B9-6023-42DE-A9CB-515EB631ADEA}" srcOrd="9" destOrd="0" presId="urn:microsoft.com/office/officeart/2005/8/layout/default#5"/>
    <dgm:cxn modelId="{CA112579-D5AF-492A-86B6-184DA658423E}" type="presParOf" srcId="{A12B7E31-24C7-44FB-AC50-7AB8AE5EC18B}" destId="{73A20EE5-010B-45A0-92BD-6FB2AAEB7C48}" srcOrd="10" destOrd="0" presId="urn:microsoft.com/office/officeart/2005/8/layout/default#5"/>
    <dgm:cxn modelId="{8E7E9C1C-FEB3-479C-BCED-231653A4DE1B}" type="presParOf" srcId="{A12B7E31-24C7-44FB-AC50-7AB8AE5EC18B}" destId="{CA0DCB65-09CF-4177-ACB3-F5DDEAB75203}" srcOrd="11" destOrd="0" presId="urn:microsoft.com/office/officeart/2005/8/layout/default#5"/>
    <dgm:cxn modelId="{9D79F22E-309F-455A-B494-33C4BECE9663}" type="presParOf" srcId="{A12B7E31-24C7-44FB-AC50-7AB8AE5EC18B}" destId="{14B13BD2-6B0A-4C80-BF36-418E4B39FD6D}" srcOrd="12" destOrd="0" presId="urn:microsoft.com/office/officeart/2005/8/layout/default#5"/>
    <dgm:cxn modelId="{C816D943-04E1-4DC6-9C54-1F2C47D7240E}" type="presParOf" srcId="{A12B7E31-24C7-44FB-AC50-7AB8AE5EC18B}" destId="{28697DCE-1435-48B4-9B3F-B38540CFD85D}" srcOrd="13" destOrd="0" presId="urn:microsoft.com/office/officeart/2005/8/layout/default#5"/>
    <dgm:cxn modelId="{BDAEF62C-C788-41F9-97C3-ECFBDB91BC63}" type="presParOf" srcId="{A12B7E31-24C7-44FB-AC50-7AB8AE5EC18B}" destId="{DCFEE964-1E2E-4CD3-99BD-B650F6FAEF5E}" srcOrd="14"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5EEB04-CBEC-4180-95C4-10F681D9ECB7}" type="doc">
      <dgm:prSet loTypeId="urn:microsoft.com/office/officeart/2005/8/layout/default#6" loCatId="list" qsTypeId="urn:microsoft.com/office/officeart/2005/8/quickstyle/3d1" qsCatId="3D" csTypeId="urn:microsoft.com/office/officeart/2005/8/colors/colorful2" csCatId="colorful" phldr="1"/>
      <dgm:spPr/>
      <dgm:t>
        <a:bodyPr/>
        <a:lstStyle/>
        <a:p>
          <a:endParaRPr lang="en-US"/>
        </a:p>
      </dgm:t>
    </dgm:pt>
    <dgm:pt modelId="{5635837D-FF28-475C-A739-F5DB0E96AE90}">
      <dgm:prSet phldrT="[Text]" custT="1"/>
      <dgm:spPr/>
      <dgm:t>
        <a:bodyPr/>
        <a:lstStyle/>
        <a:p>
          <a:r>
            <a:rPr lang="en-US" sz="1600" dirty="0" smtClean="0">
              <a:solidFill>
                <a:schemeClr val="tx1"/>
              </a:solidFill>
            </a:rPr>
            <a:t>storing</a:t>
          </a:r>
          <a:endParaRPr lang="en-US" sz="1600" dirty="0">
            <a:solidFill>
              <a:schemeClr val="tx1"/>
            </a:solidFill>
          </a:endParaRPr>
        </a:p>
      </dgm:t>
    </dgm:pt>
    <dgm:pt modelId="{7472E353-AE1F-49AA-9C27-F75711F5597E}" type="parTrans" cxnId="{B57E1375-C7C5-4B77-B7C4-800B6C55103A}">
      <dgm:prSet/>
      <dgm:spPr/>
      <dgm:t>
        <a:bodyPr/>
        <a:lstStyle/>
        <a:p>
          <a:endParaRPr lang="en-US">
            <a:solidFill>
              <a:schemeClr val="tx1"/>
            </a:solidFill>
          </a:endParaRPr>
        </a:p>
      </dgm:t>
    </dgm:pt>
    <dgm:pt modelId="{59BF671C-EADC-4BD0-A333-7809F82E5BD2}" type="sibTrans" cxnId="{B57E1375-C7C5-4B77-B7C4-800B6C55103A}">
      <dgm:prSet/>
      <dgm:spPr/>
      <dgm:t>
        <a:bodyPr/>
        <a:lstStyle/>
        <a:p>
          <a:endParaRPr lang="en-US">
            <a:solidFill>
              <a:schemeClr val="tx1"/>
            </a:solidFill>
          </a:endParaRPr>
        </a:p>
      </dgm:t>
    </dgm:pt>
    <dgm:pt modelId="{E27497F5-AFD5-4650-B25C-285CEC9DA986}">
      <dgm:prSet custT="1"/>
      <dgm:spPr/>
      <dgm:t>
        <a:bodyPr/>
        <a:lstStyle/>
        <a:p>
          <a:r>
            <a:rPr lang="en-US" sz="1600" dirty="0" smtClean="0">
              <a:solidFill>
                <a:schemeClr val="tx1"/>
              </a:solidFill>
            </a:rPr>
            <a:t>computing</a:t>
          </a:r>
        </a:p>
      </dgm:t>
    </dgm:pt>
    <dgm:pt modelId="{4B977AE2-3A35-47F4-9EA3-77922281C1E1}" type="parTrans" cxnId="{AEE75790-B106-4575-B3AE-F813519EB173}">
      <dgm:prSet/>
      <dgm:spPr/>
      <dgm:t>
        <a:bodyPr/>
        <a:lstStyle/>
        <a:p>
          <a:endParaRPr lang="en-US">
            <a:solidFill>
              <a:schemeClr val="tx1"/>
            </a:solidFill>
          </a:endParaRPr>
        </a:p>
      </dgm:t>
    </dgm:pt>
    <dgm:pt modelId="{9C547D81-1A1D-4F1B-9E09-A4D71B67BCFE}" type="sibTrans" cxnId="{AEE75790-B106-4575-B3AE-F813519EB173}">
      <dgm:prSet/>
      <dgm:spPr/>
      <dgm:t>
        <a:bodyPr/>
        <a:lstStyle/>
        <a:p>
          <a:endParaRPr lang="en-US">
            <a:solidFill>
              <a:schemeClr val="tx1"/>
            </a:solidFill>
          </a:endParaRPr>
        </a:p>
      </dgm:t>
    </dgm:pt>
    <dgm:pt modelId="{BA9A166B-D384-41A2-A36A-8C685FC30E6C}">
      <dgm:prSet custT="1"/>
      <dgm:spPr/>
      <dgm:t>
        <a:bodyPr/>
        <a:lstStyle/>
        <a:p>
          <a:r>
            <a:rPr lang="en-US" sz="1600" dirty="0" smtClean="0">
              <a:solidFill>
                <a:schemeClr val="tx1"/>
              </a:solidFill>
            </a:rPr>
            <a:t>managing</a:t>
          </a:r>
        </a:p>
      </dgm:t>
    </dgm:pt>
    <dgm:pt modelId="{C689FB69-71A0-4B09-AC39-A86A6D6CF751}" type="parTrans" cxnId="{FDF8C92F-FA41-44DD-A64E-25A50CA67378}">
      <dgm:prSet/>
      <dgm:spPr/>
      <dgm:t>
        <a:bodyPr/>
        <a:lstStyle/>
        <a:p>
          <a:endParaRPr lang="en-US">
            <a:solidFill>
              <a:schemeClr val="tx1"/>
            </a:solidFill>
          </a:endParaRPr>
        </a:p>
      </dgm:t>
    </dgm:pt>
    <dgm:pt modelId="{C20397F9-ED04-4EC8-BDBF-804D7B3772D9}" type="sibTrans" cxnId="{FDF8C92F-FA41-44DD-A64E-25A50CA67378}">
      <dgm:prSet/>
      <dgm:spPr/>
      <dgm:t>
        <a:bodyPr/>
        <a:lstStyle/>
        <a:p>
          <a:endParaRPr lang="en-US">
            <a:solidFill>
              <a:schemeClr val="tx1"/>
            </a:solidFill>
          </a:endParaRPr>
        </a:p>
      </dgm:t>
    </dgm:pt>
    <dgm:pt modelId="{E54101B7-1134-4E6C-8418-CFC025DE3446}">
      <dgm:prSet custT="1"/>
      <dgm:spPr/>
      <dgm:t>
        <a:bodyPr/>
        <a:lstStyle/>
        <a:p>
          <a:r>
            <a:rPr lang="en-US" sz="1600" dirty="0" smtClean="0">
              <a:solidFill>
                <a:schemeClr val="tx1"/>
              </a:solidFill>
            </a:rPr>
            <a:t>indexing</a:t>
          </a:r>
          <a:endParaRPr lang="en-US" sz="1600" dirty="0">
            <a:solidFill>
              <a:schemeClr val="tx1"/>
            </a:solidFill>
          </a:endParaRPr>
        </a:p>
      </dgm:t>
    </dgm:pt>
    <dgm:pt modelId="{2616AEF2-F30F-47DA-9CB3-3931F98C5350}" type="parTrans" cxnId="{DF08A122-5AB8-43D7-9263-8AC2856EB559}">
      <dgm:prSet/>
      <dgm:spPr/>
      <dgm:t>
        <a:bodyPr/>
        <a:lstStyle/>
        <a:p>
          <a:endParaRPr lang="en-US">
            <a:solidFill>
              <a:schemeClr val="tx1"/>
            </a:solidFill>
          </a:endParaRPr>
        </a:p>
      </dgm:t>
    </dgm:pt>
    <dgm:pt modelId="{D64197C1-A5C8-4718-B14A-7EDD1E4DC949}" type="sibTrans" cxnId="{DF08A122-5AB8-43D7-9263-8AC2856EB559}">
      <dgm:prSet/>
      <dgm:spPr/>
      <dgm:t>
        <a:bodyPr/>
        <a:lstStyle/>
        <a:p>
          <a:endParaRPr lang="en-US">
            <a:solidFill>
              <a:schemeClr val="tx1"/>
            </a:solidFill>
          </a:endParaRPr>
        </a:p>
      </dgm:t>
    </dgm:pt>
    <dgm:pt modelId="{A12B7E31-24C7-44FB-AC50-7AB8AE5EC18B}" type="pres">
      <dgm:prSet presAssocID="{035EEB04-CBEC-4180-95C4-10F681D9ECB7}" presName="diagram" presStyleCnt="0">
        <dgm:presLayoutVars>
          <dgm:dir/>
          <dgm:resizeHandles val="exact"/>
        </dgm:presLayoutVars>
      </dgm:prSet>
      <dgm:spPr/>
      <dgm:t>
        <a:bodyPr/>
        <a:lstStyle/>
        <a:p>
          <a:endParaRPr lang="en-US"/>
        </a:p>
      </dgm:t>
    </dgm:pt>
    <dgm:pt modelId="{61127ADD-25BA-458F-8F01-E3256A19BF0B}" type="pres">
      <dgm:prSet presAssocID="{5635837D-FF28-475C-A739-F5DB0E96AE90}" presName="node" presStyleLbl="node1" presStyleIdx="0" presStyleCnt="4" custScaleX="111466">
        <dgm:presLayoutVars>
          <dgm:bulletEnabled val="1"/>
        </dgm:presLayoutVars>
      </dgm:prSet>
      <dgm:spPr/>
      <dgm:t>
        <a:bodyPr/>
        <a:lstStyle/>
        <a:p>
          <a:endParaRPr lang="en-US"/>
        </a:p>
      </dgm:t>
    </dgm:pt>
    <dgm:pt modelId="{6155FB34-E305-4D7E-9530-A4C7BD2C233E}" type="pres">
      <dgm:prSet presAssocID="{59BF671C-EADC-4BD0-A333-7809F82E5BD2}" presName="sibTrans" presStyleCnt="0"/>
      <dgm:spPr/>
    </dgm:pt>
    <dgm:pt modelId="{42CF1AB5-525D-456F-9CD3-94916BAF3C48}" type="pres">
      <dgm:prSet presAssocID="{E27497F5-AFD5-4650-B25C-285CEC9DA986}" presName="node" presStyleLbl="node1" presStyleIdx="1" presStyleCnt="4" custScaleX="111466">
        <dgm:presLayoutVars>
          <dgm:bulletEnabled val="1"/>
        </dgm:presLayoutVars>
      </dgm:prSet>
      <dgm:spPr/>
      <dgm:t>
        <a:bodyPr/>
        <a:lstStyle/>
        <a:p>
          <a:endParaRPr lang="en-US"/>
        </a:p>
      </dgm:t>
    </dgm:pt>
    <dgm:pt modelId="{AC4E086B-10C0-402A-8398-BB628181BAAE}" type="pres">
      <dgm:prSet presAssocID="{9C547D81-1A1D-4F1B-9E09-A4D71B67BCFE}" presName="sibTrans" presStyleCnt="0"/>
      <dgm:spPr/>
    </dgm:pt>
    <dgm:pt modelId="{E99290F3-6AB3-4E7F-A882-37B814BB11C7}" type="pres">
      <dgm:prSet presAssocID="{BA9A166B-D384-41A2-A36A-8C685FC30E6C}" presName="node" presStyleLbl="node1" presStyleIdx="2" presStyleCnt="4" custScaleX="111466">
        <dgm:presLayoutVars>
          <dgm:bulletEnabled val="1"/>
        </dgm:presLayoutVars>
      </dgm:prSet>
      <dgm:spPr/>
      <dgm:t>
        <a:bodyPr/>
        <a:lstStyle/>
        <a:p>
          <a:endParaRPr lang="en-US"/>
        </a:p>
      </dgm:t>
    </dgm:pt>
    <dgm:pt modelId="{933D3E36-0ECF-4CBC-BAAB-493D9C286F76}" type="pres">
      <dgm:prSet presAssocID="{C20397F9-ED04-4EC8-BDBF-804D7B3772D9}" presName="sibTrans" presStyleCnt="0"/>
      <dgm:spPr/>
    </dgm:pt>
    <dgm:pt modelId="{47659F47-AB7B-4AA6-BFD2-3C58AE28EE0D}" type="pres">
      <dgm:prSet presAssocID="{E54101B7-1134-4E6C-8418-CFC025DE3446}" presName="node" presStyleLbl="node1" presStyleIdx="3" presStyleCnt="4" custScaleX="111466">
        <dgm:presLayoutVars>
          <dgm:bulletEnabled val="1"/>
        </dgm:presLayoutVars>
      </dgm:prSet>
      <dgm:spPr/>
      <dgm:t>
        <a:bodyPr/>
        <a:lstStyle/>
        <a:p>
          <a:endParaRPr lang="en-US"/>
        </a:p>
      </dgm:t>
    </dgm:pt>
  </dgm:ptLst>
  <dgm:cxnLst>
    <dgm:cxn modelId="{DF08A122-5AB8-43D7-9263-8AC2856EB559}" srcId="{035EEB04-CBEC-4180-95C4-10F681D9ECB7}" destId="{E54101B7-1134-4E6C-8418-CFC025DE3446}" srcOrd="3" destOrd="0" parTransId="{2616AEF2-F30F-47DA-9CB3-3931F98C5350}" sibTransId="{D64197C1-A5C8-4718-B14A-7EDD1E4DC949}"/>
    <dgm:cxn modelId="{AEE75790-B106-4575-B3AE-F813519EB173}" srcId="{035EEB04-CBEC-4180-95C4-10F681D9ECB7}" destId="{E27497F5-AFD5-4650-B25C-285CEC9DA986}" srcOrd="1" destOrd="0" parTransId="{4B977AE2-3A35-47F4-9EA3-77922281C1E1}" sibTransId="{9C547D81-1A1D-4F1B-9E09-A4D71B67BCFE}"/>
    <dgm:cxn modelId="{FB86B329-1A4B-4F10-BE8D-98D19F977DD4}" type="presOf" srcId="{E27497F5-AFD5-4650-B25C-285CEC9DA986}" destId="{42CF1AB5-525D-456F-9CD3-94916BAF3C48}" srcOrd="0" destOrd="0" presId="urn:microsoft.com/office/officeart/2005/8/layout/default#6"/>
    <dgm:cxn modelId="{B57E1375-C7C5-4B77-B7C4-800B6C55103A}" srcId="{035EEB04-CBEC-4180-95C4-10F681D9ECB7}" destId="{5635837D-FF28-475C-A739-F5DB0E96AE90}" srcOrd="0" destOrd="0" parTransId="{7472E353-AE1F-49AA-9C27-F75711F5597E}" sibTransId="{59BF671C-EADC-4BD0-A333-7809F82E5BD2}"/>
    <dgm:cxn modelId="{FDF8C92F-FA41-44DD-A64E-25A50CA67378}" srcId="{035EEB04-CBEC-4180-95C4-10F681D9ECB7}" destId="{BA9A166B-D384-41A2-A36A-8C685FC30E6C}" srcOrd="2" destOrd="0" parTransId="{C689FB69-71A0-4B09-AC39-A86A6D6CF751}" sibTransId="{C20397F9-ED04-4EC8-BDBF-804D7B3772D9}"/>
    <dgm:cxn modelId="{868579EB-85AB-4ADE-98BC-8240C93C0120}" type="presOf" srcId="{5635837D-FF28-475C-A739-F5DB0E96AE90}" destId="{61127ADD-25BA-458F-8F01-E3256A19BF0B}" srcOrd="0" destOrd="0" presId="urn:microsoft.com/office/officeart/2005/8/layout/default#6"/>
    <dgm:cxn modelId="{50BF26EA-972D-4E1C-B709-8012D5A1C19A}" type="presOf" srcId="{E54101B7-1134-4E6C-8418-CFC025DE3446}" destId="{47659F47-AB7B-4AA6-BFD2-3C58AE28EE0D}" srcOrd="0" destOrd="0" presId="urn:microsoft.com/office/officeart/2005/8/layout/default#6"/>
    <dgm:cxn modelId="{5E27F2FB-201C-4419-BA5B-CB2ECF18EBFF}" type="presOf" srcId="{035EEB04-CBEC-4180-95C4-10F681D9ECB7}" destId="{A12B7E31-24C7-44FB-AC50-7AB8AE5EC18B}" srcOrd="0" destOrd="0" presId="urn:microsoft.com/office/officeart/2005/8/layout/default#6"/>
    <dgm:cxn modelId="{C4CBD70A-04A6-4744-B9CB-0D09EB70B782}" type="presOf" srcId="{BA9A166B-D384-41A2-A36A-8C685FC30E6C}" destId="{E99290F3-6AB3-4E7F-A882-37B814BB11C7}" srcOrd="0" destOrd="0" presId="urn:microsoft.com/office/officeart/2005/8/layout/default#6"/>
    <dgm:cxn modelId="{D588D2D6-D35E-43D0-AB74-CCFA494F1BD4}" type="presParOf" srcId="{A12B7E31-24C7-44FB-AC50-7AB8AE5EC18B}" destId="{61127ADD-25BA-458F-8F01-E3256A19BF0B}" srcOrd="0" destOrd="0" presId="urn:microsoft.com/office/officeart/2005/8/layout/default#6"/>
    <dgm:cxn modelId="{F0EAE073-D6C8-4FA1-9980-DDBFBE35AEAE}" type="presParOf" srcId="{A12B7E31-24C7-44FB-AC50-7AB8AE5EC18B}" destId="{6155FB34-E305-4D7E-9530-A4C7BD2C233E}" srcOrd="1" destOrd="0" presId="urn:microsoft.com/office/officeart/2005/8/layout/default#6"/>
    <dgm:cxn modelId="{AE4FE5BB-F3C5-46F9-88F2-5C528ABC46C4}" type="presParOf" srcId="{A12B7E31-24C7-44FB-AC50-7AB8AE5EC18B}" destId="{42CF1AB5-525D-456F-9CD3-94916BAF3C48}" srcOrd="2" destOrd="0" presId="urn:microsoft.com/office/officeart/2005/8/layout/default#6"/>
    <dgm:cxn modelId="{F35AD76F-AC78-40BB-97CF-4D7BB5F7C5A8}" type="presParOf" srcId="{A12B7E31-24C7-44FB-AC50-7AB8AE5EC18B}" destId="{AC4E086B-10C0-402A-8398-BB628181BAAE}" srcOrd="3" destOrd="0" presId="urn:microsoft.com/office/officeart/2005/8/layout/default#6"/>
    <dgm:cxn modelId="{9B69B4BC-A81C-4DC9-A118-E7682E720BF1}" type="presParOf" srcId="{A12B7E31-24C7-44FB-AC50-7AB8AE5EC18B}" destId="{E99290F3-6AB3-4E7F-A882-37B814BB11C7}" srcOrd="4" destOrd="0" presId="urn:microsoft.com/office/officeart/2005/8/layout/default#6"/>
    <dgm:cxn modelId="{126E7C8E-8AC5-4394-AF5A-0A56631B688B}" type="presParOf" srcId="{A12B7E31-24C7-44FB-AC50-7AB8AE5EC18B}" destId="{933D3E36-0ECF-4CBC-BAAB-493D9C286F76}" srcOrd="5" destOrd="0" presId="urn:microsoft.com/office/officeart/2005/8/layout/default#6"/>
    <dgm:cxn modelId="{E43756B8-1F96-44CE-BB53-2A14AD64543B}" type="presParOf" srcId="{A12B7E31-24C7-44FB-AC50-7AB8AE5EC18B}" destId="{47659F47-AB7B-4AA6-BFD2-3C58AE28EE0D}" srcOrd="6" destOrd="0" presId="urn:microsoft.com/office/officeart/2005/8/layout/defaul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14CE1-E6C7-4C1E-A82D-356AE4C03E2C}">
      <dsp:nvSpPr>
        <dsp:cNvPr id="0" name=""/>
        <dsp:cNvSpPr/>
      </dsp:nvSpPr>
      <dsp:spPr>
        <a:xfrm>
          <a:off x="2102" y="121108"/>
          <a:ext cx="1870955" cy="748382"/>
        </a:xfrm>
        <a:prstGeom prst="chevron">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mn-lt"/>
            </a:rPr>
            <a:t>Data Acquisition and Modeling</a:t>
          </a:r>
          <a:endParaRPr lang="en-US" sz="1200" b="1" kern="1200" dirty="0">
            <a:effectLst>
              <a:outerShdw blurRad="38100" dist="38100" dir="2700000" algn="tl">
                <a:srgbClr val="000000">
                  <a:alpha val="43137"/>
                </a:srgbClr>
              </a:outerShdw>
            </a:effectLst>
            <a:latin typeface="+mn-lt"/>
          </a:endParaRPr>
        </a:p>
      </dsp:txBody>
      <dsp:txXfrm>
        <a:off x="376293" y="121108"/>
        <a:ext cx="1122573" cy="748382"/>
      </dsp:txXfrm>
    </dsp:sp>
    <dsp:sp modelId="{9005D9DC-1D67-40D6-8FE7-5E096E480D0A}">
      <dsp:nvSpPr>
        <dsp:cNvPr id="0" name=""/>
        <dsp:cNvSpPr/>
      </dsp:nvSpPr>
      <dsp:spPr>
        <a:xfrm>
          <a:off x="1685962" y="121108"/>
          <a:ext cx="1870955" cy="748382"/>
        </a:xfrm>
        <a:prstGeom prst="chevron">
          <a:avLst/>
        </a:prstGeom>
        <a:gradFill rotWithShape="0">
          <a:gsLst>
            <a:gs pos="0">
              <a:schemeClr val="accent2">
                <a:hueOff val="-2838087"/>
                <a:satOff val="8331"/>
                <a:lumOff val="637"/>
                <a:alphaOff val="0"/>
                <a:shade val="51000"/>
                <a:satMod val="130000"/>
              </a:schemeClr>
            </a:gs>
            <a:gs pos="80000">
              <a:schemeClr val="accent2">
                <a:hueOff val="-2838087"/>
                <a:satOff val="8331"/>
                <a:lumOff val="637"/>
                <a:alphaOff val="0"/>
                <a:shade val="93000"/>
                <a:satMod val="130000"/>
              </a:schemeClr>
            </a:gs>
            <a:gs pos="100000">
              <a:schemeClr val="accent2">
                <a:hueOff val="-2838087"/>
                <a:satOff val="8331"/>
                <a:lumOff val="6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2838087"/>
              <a:satOff val="8331"/>
              <a:lumOff val="637"/>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mn-lt"/>
            </a:rPr>
            <a:t>Collaboration and Visualization</a:t>
          </a:r>
        </a:p>
      </dsp:txBody>
      <dsp:txXfrm>
        <a:off x="2060153" y="121108"/>
        <a:ext cx="1122573" cy="748382"/>
      </dsp:txXfrm>
    </dsp:sp>
    <dsp:sp modelId="{6463F73C-DAF3-4CBD-AC26-2B702A8A9BF1}">
      <dsp:nvSpPr>
        <dsp:cNvPr id="0" name=""/>
        <dsp:cNvSpPr/>
      </dsp:nvSpPr>
      <dsp:spPr>
        <a:xfrm>
          <a:off x="3369822" y="121108"/>
          <a:ext cx="1870955" cy="748382"/>
        </a:xfrm>
        <a:prstGeom prst="chevron">
          <a:avLst/>
        </a:prstGeom>
        <a:gradFill rotWithShape="0">
          <a:gsLst>
            <a:gs pos="0">
              <a:schemeClr val="accent2">
                <a:hueOff val="-5676174"/>
                <a:satOff val="16662"/>
                <a:lumOff val="1274"/>
                <a:alphaOff val="0"/>
                <a:shade val="51000"/>
                <a:satMod val="130000"/>
              </a:schemeClr>
            </a:gs>
            <a:gs pos="80000">
              <a:schemeClr val="accent2">
                <a:hueOff val="-5676174"/>
                <a:satOff val="16662"/>
                <a:lumOff val="1274"/>
                <a:alphaOff val="0"/>
                <a:shade val="93000"/>
                <a:satMod val="130000"/>
              </a:schemeClr>
            </a:gs>
            <a:gs pos="100000">
              <a:schemeClr val="accent2">
                <a:hueOff val="-5676174"/>
                <a:satOff val="16662"/>
                <a:lumOff val="12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5676174"/>
              <a:satOff val="16662"/>
              <a:lumOff val="1274"/>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mn-lt"/>
            </a:rPr>
            <a:t>Analysis and Data Mining</a:t>
          </a:r>
          <a:endParaRPr lang="en-US" sz="1200" b="1" kern="1200" dirty="0">
            <a:effectLst>
              <a:outerShdw blurRad="38100" dist="38100" dir="2700000" algn="tl">
                <a:srgbClr val="000000">
                  <a:alpha val="43137"/>
                </a:srgbClr>
              </a:outerShdw>
            </a:effectLst>
            <a:latin typeface="+mn-lt"/>
          </a:endParaRPr>
        </a:p>
      </dsp:txBody>
      <dsp:txXfrm>
        <a:off x="3744013" y="121108"/>
        <a:ext cx="1122573" cy="748382"/>
      </dsp:txXfrm>
    </dsp:sp>
    <dsp:sp modelId="{7FE10506-7DC8-4C1B-9274-D390797A5C8B}">
      <dsp:nvSpPr>
        <dsp:cNvPr id="0" name=""/>
        <dsp:cNvSpPr/>
      </dsp:nvSpPr>
      <dsp:spPr>
        <a:xfrm>
          <a:off x="5053682" y="121108"/>
          <a:ext cx="1870955" cy="748382"/>
        </a:xfrm>
        <a:prstGeom prst="chevron">
          <a:avLst/>
        </a:prstGeom>
        <a:gradFill rotWithShape="0">
          <a:gsLst>
            <a:gs pos="0">
              <a:schemeClr val="accent2">
                <a:hueOff val="-8514261"/>
                <a:satOff val="24992"/>
                <a:lumOff val="1911"/>
                <a:alphaOff val="0"/>
                <a:shade val="51000"/>
                <a:satMod val="130000"/>
              </a:schemeClr>
            </a:gs>
            <a:gs pos="80000">
              <a:schemeClr val="accent2">
                <a:hueOff val="-8514261"/>
                <a:satOff val="24992"/>
                <a:lumOff val="1911"/>
                <a:alphaOff val="0"/>
                <a:shade val="93000"/>
                <a:satMod val="130000"/>
              </a:schemeClr>
            </a:gs>
            <a:gs pos="100000">
              <a:schemeClr val="accent2">
                <a:hueOff val="-8514261"/>
                <a:satOff val="24992"/>
                <a:lumOff val="19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8514261"/>
              <a:satOff val="24992"/>
              <a:lumOff val="1911"/>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mn-lt"/>
            </a:rPr>
            <a:t>Disseminate and Share</a:t>
          </a:r>
          <a:endParaRPr lang="en-US" sz="1400" b="1" kern="1200" dirty="0">
            <a:effectLst>
              <a:outerShdw blurRad="38100" dist="38100" dir="2700000" algn="tl">
                <a:srgbClr val="000000">
                  <a:alpha val="43137"/>
                </a:srgbClr>
              </a:outerShdw>
            </a:effectLst>
            <a:latin typeface="+mn-lt"/>
          </a:endParaRPr>
        </a:p>
      </dsp:txBody>
      <dsp:txXfrm>
        <a:off x="5427873" y="121108"/>
        <a:ext cx="1122573" cy="748382"/>
      </dsp:txXfrm>
    </dsp:sp>
    <dsp:sp modelId="{C44754E7-C020-4969-8C50-35919BEECB23}">
      <dsp:nvSpPr>
        <dsp:cNvPr id="0" name=""/>
        <dsp:cNvSpPr/>
      </dsp:nvSpPr>
      <dsp:spPr>
        <a:xfrm>
          <a:off x="6739644" y="121108"/>
          <a:ext cx="1870955" cy="748382"/>
        </a:xfrm>
        <a:prstGeom prst="chevron">
          <a:avLst/>
        </a:prstGeom>
        <a:gradFill rotWithShape="0">
          <a:gsLst>
            <a:gs pos="0">
              <a:schemeClr val="accent2">
                <a:hueOff val="-11352349"/>
                <a:satOff val="33323"/>
                <a:lumOff val="2548"/>
                <a:alphaOff val="0"/>
                <a:shade val="51000"/>
                <a:satMod val="130000"/>
              </a:schemeClr>
            </a:gs>
            <a:gs pos="80000">
              <a:schemeClr val="accent2">
                <a:hueOff val="-11352349"/>
                <a:satOff val="33323"/>
                <a:lumOff val="2548"/>
                <a:alphaOff val="0"/>
                <a:shade val="93000"/>
                <a:satMod val="130000"/>
              </a:schemeClr>
            </a:gs>
            <a:gs pos="100000">
              <a:schemeClr val="accent2">
                <a:hueOff val="-11352349"/>
                <a:satOff val="33323"/>
                <a:lumOff val="25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11352349"/>
              <a:satOff val="33323"/>
              <a:lumOff val="2548"/>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mn-lt"/>
            </a:rPr>
            <a:t>Archiving and Preservation</a:t>
          </a:r>
          <a:endParaRPr lang="en-US" sz="1200" b="1" kern="1200" dirty="0">
            <a:effectLst>
              <a:outerShdw blurRad="38100" dist="38100" dir="2700000" algn="tl">
                <a:srgbClr val="000000">
                  <a:alpha val="43137"/>
                </a:srgbClr>
              </a:outerShdw>
            </a:effectLst>
            <a:latin typeface="+mn-lt"/>
          </a:endParaRPr>
        </a:p>
      </dsp:txBody>
      <dsp:txXfrm>
        <a:off x="7113835" y="121108"/>
        <a:ext cx="1122573" cy="748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27ADD-25BA-458F-8F01-E3256A19BF0B}">
      <dsp:nvSpPr>
        <dsp:cNvPr id="0" name=""/>
        <dsp:cNvSpPr/>
      </dsp:nvSpPr>
      <dsp:spPr>
        <a:xfrm>
          <a:off x="403621" y="1190"/>
          <a:ext cx="1371600" cy="642937"/>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acquisition</a:t>
          </a:r>
          <a:endParaRPr lang="en-US" sz="1600" kern="1200" dirty="0">
            <a:solidFill>
              <a:schemeClr val="tx1"/>
            </a:solidFill>
          </a:endParaRPr>
        </a:p>
      </dsp:txBody>
      <dsp:txXfrm>
        <a:off x="403621" y="1190"/>
        <a:ext cx="1371600" cy="642937"/>
      </dsp:txXfrm>
    </dsp:sp>
    <dsp:sp modelId="{7C780D3B-44D9-4B80-A978-BC44DAC23857}">
      <dsp:nvSpPr>
        <dsp:cNvPr id="0" name=""/>
        <dsp:cNvSpPr/>
      </dsp:nvSpPr>
      <dsp:spPr>
        <a:xfrm>
          <a:off x="1882378" y="1190"/>
          <a:ext cx="1371600" cy="642937"/>
        </a:xfrm>
        <a:prstGeom prst="rect">
          <a:avLst/>
        </a:prstGeom>
        <a:gradFill rotWithShape="0">
          <a:gsLst>
            <a:gs pos="0">
              <a:schemeClr val="accent1">
                <a:shade val="80000"/>
                <a:hueOff val="-5182"/>
                <a:satOff val="-4790"/>
                <a:lumOff val="4886"/>
                <a:alphaOff val="0"/>
                <a:shade val="51000"/>
                <a:satMod val="130000"/>
              </a:schemeClr>
            </a:gs>
            <a:gs pos="80000">
              <a:schemeClr val="accent1">
                <a:shade val="80000"/>
                <a:hueOff val="-5182"/>
                <a:satOff val="-4790"/>
                <a:lumOff val="4886"/>
                <a:alphaOff val="0"/>
                <a:shade val="93000"/>
                <a:satMod val="130000"/>
              </a:schemeClr>
            </a:gs>
            <a:gs pos="100000">
              <a:schemeClr val="accent1">
                <a:shade val="80000"/>
                <a:hueOff val="-5182"/>
                <a:satOff val="-4790"/>
                <a:lumOff val="48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discovery</a:t>
          </a:r>
          <a:endParaRPr lang="en-US" sz="1600" kern="1200" dirty="0">
            <a:solidFill>
              <a:schemeClr val="tx1"/>
            </a:solidFill>
          </a:endParaRPr>
        </a:p>
      </dsp:txBody>
      <dsp:txXfrm>
        <a:off x="1882378" y="1190"/>
        <a:ext cx="1371600" cy="642937"/>
      </dsp:txXfrm>
    </dsp:sp>
    <dsp:sp modelId="{E1568E52-1A00-452A-85AA-3A00FBC2EAC4}">
      <dsp:nvSpPr>
        <dsp:cNvPr id="0" name=""/>
        <dsp:cNvSpPr/>
      </dsp:nvSpPr>
      <dsp:spPr>
        <a:xfrm>
          <a:off x="403621" y="751284"/>
          <a:ext cx="1371600" cy="642937"/>
        </a:xfrm>
        <a:prstGeom prst="rect">
          <a:avLst/>
        </a:prstGeom>
        <a:gradFill rotWithShape="0">
          <a:gsLst>
            <a:gs pos="0">
              <a:schemeClr val="accent1">
                <a:shade val="80000"/>
                <a:hueOff val="-10363"/>
                <a:satOff val="-9580"/>
                <a:lumOff val="9771"/>
                <a:alphaOff val="0"/>
                <a:shade val="51000"/>
                <a:satMod val="130000"/>
              </a:schemeClr>
            </a:gs>
            <a:gs pos="80000">
              <a:schemeClr val="accent1">
                <a:shade val="80000"/>
                <a:hueOff val="-10363"/>
                <a:satOff val="-9580"/>
                <a:lumOff val="9771"/>
                <a:alphaOff val="0"/>
                <a:shade val="93000"/>
                <a:satMod val="130000"/>
              </a:schemeClr>
            </a:gs>
            <a:gs pos="100000">
              <a:schemeClr val="accent1">
                <a:shade val="80000"/>
                <a:hueOff val="-10363"/>
                <a:satOff val="-9580"/>
                <a:lumOff val="97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aggregation</a:t>
          </a:r>
          <a:endParaRPr lang="en-US" sz="1600" kern="1200" dirty="0">
            <a:solidFill>
              <a:schemeClr val="tx1"/>
            </a:solidFill>
          </a:endParaRPr>
        </a:p>
      </dsp:txBody>
      <dsp:txXfrm>
        <a:off x="403621" y="751284"/>
        <a:ext cx="1371600" cy="642937"/>
      </dsp:txXfrm>
    </dsp:sp>
    <dsp:sp modelId="{3796EB93-6AD0-4843-B597-E36987D16B61}">
      <dsp:nvSpPr>
        <dsp:cNvPr id="0" name=""/>
        <dsp:cNvSpPr/>
      </dsp:nvSpPr>
      <dsp:spPr>
        <a:xfrm>
          <a:off x="1882378" y="751284"/>
          <a:ext cx="1371600" cy="642937"/>
        </a:xfrm>
        <a:prstGeom prst="rect">
          <a:avLst/>
        </a:prstGeom>
        <a:gradFill rotWithShape="0">
          <a:gsLst>
            <a:gs pos="0">
              <a:schemeClr val="accent1">
                <a:shade val="80000"/>
                <a:hueOff val="-15545"/>
                <a:satOff val="-14370"/>
                <a:lumOff val="14657"/>
                <a:alphaOff val="0"/>
                <a:shade val="51000"/>
                <a:satMod val="130000"/>
              </a:schemeClr>
            </a:gs>
            <a:gs pos="80000">
              <a:schemeClr val="accent1">
                <a:shade val="80000"/>
                <a:hueOff val="-15545"/>
                <a:satOff val="-14370"/>
                <a:lumOff val="14657"/>
                <a:alphaOff val="0"/>
                <a:shade val="93000"/>
                <a:satMod val="130000"/>
              </a:schemeClr>
            </a:gs>
            <a:gs pos="100000">
              <a:schemeClr val="accent1">
                <a:shade val="80000"/>
                <a:hueOff val="-15545"/>
                <a:satOff val="-14370"/>
                <a:lumOff val="146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organization</a:t>
          </a:r>
          <a:endParaRPr lang="en-US" sz="1600" kern="1200" dirty="0">
            <a:solidFill>
              <a:schemeClr val="tx1"/>
            </a:solidFill>
          </a:endParaRPr>
        </a:p>
      </dsp:txBody>
      <dsp:txXfrm>
        <a:off x="1882378" y="751284"/>
        <a:ext cx="1371600" cy="642937"/>
      </dsp:txXfrm>
    </dsp:sp>
    <dsp:sp modelId="{DE1AE663-5FA1-43A6-9840-3C11012B3761}">
      <dsp:nvSpPr>
        <dsp:cNvPr id="0" name=""/>
        <dsp:cNvSpPr/>
      </dsp:nvSpPr>
      <dsp:spPr>
        <a:xfrm>
          <a:off x="403621" y="1501378"/>
          <a:ext cx="1371600" cy="642937"/>
        </a:xfrm>
        <a:prstGeom prst="rect">
          <a:avLst/>
        </a:prstGeom>
        <a:gradFill rotWithShape="0">
          <a:gsLst>
            <a:gs pos="0">
              <a:schemeClr val="accent1">
                <a:shade val="80000"/>
                <a:hueOff val="-20726"/>
                <a:satOff val="-19160"/>
                <a:lumOff val="19543"/>
                <a:alphaOff val="0"/>
                <a:shade val="51000"/>
                <a:satMod val="130000"/>
              </a:schemeClr>
            </a:gs>
            <a:gs pos="80000">
              <a:schemeClr val="accent1">
                <a:shade val="80000"/>
                <a:hueOff val="-20726"/>
                <a:satOff val="-19160"/>
                <a:lumOff val="19543"/>
                <a:alphaOff val="0"/>
                <a:shade val="93000"/>
                <a:satMod val="130000"/>
              </a:schemeClr>
            </a:gs>
            <a:gs pos="100000">
              <a:schemeClr val="accent1">
                <a:shade val="80000"/>
                <a:hueOff val="-20726"/>
                <a:satOff val="-19160"/>
                <a:lumOff val="195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correlation</a:t>
          </a:r>
          <a:endParaRPr lang="en-US" sz="1600" kern="1200" dirty="0">
            <a:solidFill>
              <a:schemeClr val="tx1"/>
            </a:solidFill>
          </a:endParaRPr>
        </a:p>
      </dsp:txBody>
      <dsp:txXfrm>
        <a:off x="403621" y="1501378"/>
        <a:ext cx="1371600" cy="642937"/>
      </dsp:txXfrm>
    </dsp:sp>
    <dsp:sp modelId="{73A20EE5-010B-45A0-92BD-6FB2AAEB7C48}">
      <dsp:nvSpPr>
        <dsp:cNvPr id="0" name=""/>
        <dsp:cNvSpPr/>
      </dsp:nvSpPr>
      <dsp:spPr>
        <a:xfrm>
          <a:off x="1882378" y="1501378"/>
          <a:ext cx="1371600" cy="642937"/>
        </a:xfrm>
        <a:prstGeom prst="rect">
          <a:avLst/>
        </a:prstGeom>
        <a:gradFill rotWithShape="0">
          <a:gsLst>
            <a:gs pos="0">
              <a:schemeClr val="accent1">
                <a:shade val="80000"/>
                <a:hueOff val="-25908"/>
                <a:satOff val="-23950"/>
                <a:lumOff val="24429"/>
                <a:alphaOff val="0"/>
                <a:shade val="51000"/>
                <a:satMod val="130000"/>
              </a:schemeClr>
            </a:gs>
            <a:gs pos="80000">
              <a:schemeClr val="accent1">
                <a:shade val="80000"/>
                <a:hueOff val="-25908"/>
                <a:satOff val="-23950"/>
                <a:lumOff val="24429"/>
                <a:alphaOff val="0"/>
                <a:shade val="93000"/>
                <a:satMod val="130000"/>
              </a:schemeClr>
            </a:gs>
            <a:gs pos="100000">
              <a:schemeClr val="accent1">
                <a:shade val="80000"/>
                <a:hueOff val="-25908"/>
                <a:satOff val="-23950"/>
                <a:lumOff val="244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analysis</a:t>
          </a:r>
          <a:endParaRPr lang="en-US" sz="1600" kern="1200" dirty="0">
            <a:solidFill>
              <a:schemeClr val="tx1"/>
            </a:solidFill>
          </a:endParaRPr>
        </a:p>
      </dsp:txBody>
      <dsp:txXfrm>
        <a:off x="1882378" y="1501378"/>
        <a:ext cx="1371600" cy="642937"/>
      </dsp:txXfrm>
    </dsp:sp>
    <dsp:sp modelId="{14B13BD2-6B0A-4C80-BF36-418E4B39FD6D}">
      <dsp:nvSpPr>
        <dsp:cNvPr id="0" name=""/>
        <dsp:cNvSpPr/>
      </dsp:nvSpPr>
      <dsp:spPr>
        <a:xfrm>
          <a:off x="403621" y="2251471"/>
          <a:ext cx="1371600" cy="642937"/>
        </a:xfrm>
        <a:prstGeom prst="rect">
          <a:avLst/>
        </a:prstGeom>
        <a:gradFill rotWithShape="0">
          <a:gsLst>
            <a:gs pos="0">
              <a:schemeClr val="accent1">
                <a:shade val="80000"/>
                <a:hueOff val="-31090"/>
                <a:satOff val="-28740"/>
                <a:lumOff val="29314"/>
                <a:alphaOff val="0"/>
                <a:shade val="51000"/>
                <a:satMod val="130000"/>
              </a:schemeClr>
            </a:gs>
            <a:gs pos="80000">
              <a:schemeClr val="accent1">
                <a:shade val="80000"/>
                <a:hueOff val="-31090"/>
                <a:satOff val="-28740"/>
                <a:lumOff val="29314"/>
                <a:alphaOff val="0"/>
                <a:shade val="93000"/>
                <a:satMod val="130000"/>
              </a:schemeClr>
            </a:gs>
            <a:gs pos="100000">
              <a:schemeClr val="accent1">
                <a:shade val="80000"/>
                <a:hueOff val="-31090"/>
                <a:satOff val="-28740"/>
                <a:lumOff val="29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interpretation</a:t>
          </a:r>
          <a:endParaRPr lang="en-US" sz="1600" kern="1200" dirty="0">
            <a:solidFill>
              <a:schemeClr val="tx1"/>
            </a:solidFill>
          </a:endParaRPr>
        </a:p>
      </dsp:txBody>
      <dsp:txXfrm>
        <a:off x="403621" y="2251471"/>
        <a:ext cx="1371600" cy="642937"/>
      </dsp:txXfrm>
    </dsp:sp>
    <dsp:sp modelId="{DCFEE964-1E2E-4CD3-99BD-B650F6FAEF5E}">
      <dsp:nvSpPr>
        <dsp:cNvPr id="0" name=""/>
        <dsp:cNvSpPr/>
      </dsp:nvSpPr>
      <dsp:spPr>
        <a:xfrm>
          <a:off x="1882378" y="2251471"/>
          <a:ext cx="1371600" cy="642937"/>
        </a:xfrm>
        <a:prstGeom prst="rect">
          <a:avLst/>
        </a:prstGeom>
        <a:gradFill rotWithShape="0">
          <a:gsLst>
            <a:gs pos="0">
              <a:schemeClr val="accent1">
                <a:shade val="80000"/>
                <a:hueOff val="-36271"/>
                <a:satOff val="-33530"/>
                <a:lumOff val="34200"/>
                <a:alphaOff val="0"/>
                <a:shade val="51000"/>
                <a:satMod val="130000"/>
              </a:schemeClr>
            </a:gs>
            <a:gs pos="80000">
              <a:schemeClr val="accent1">
                <a:shade val="80000"/>
                <a:hueOff val="-36271"/>
                <a:satOff val="-33530"/>
                <a:lumOff val="34200"/>
                <a:alphaOff val="0"/>
                <a:shade val="93000"/>
                <a:satMod val="130000"/>
              </a:schemeClr>
            </a:gs>
            <a:gs pos="100000">
              <a:schemeClr val="accent1">
                <a:shade val="80000"/>
                <a:hueOff val="-36271"/>
                <a:satOff val="-33530"/>
                <a:lumOff val="342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inference</a:t>
          </a:r>
          <a:endParaRPr lang="en-US" sz="1600" kern="1200" dirty="0">
            <a:solidFill>
              <a:schemeClr val="tx1"/>
            </a:solidFill>
          </a:endParaRPr>
        </a:p>
      </dsp:txBody>
      <dsp:txXfrm>
        <a:off x="1882378" y="2251471"/>
        <a:ext cx="1371600" cy="642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27ADD-25BA-458F-8F01-E3256A19BF0B}">
      <dsp:nvSpPr>
        <dsp:cNvPr id="0" name=""/>
        <dsp:cNvSpPr/>
      </dsp:nvSpPr>
      <dsp:spPr>
        <a:xfrm>
          <a:off x="395673" y="1061"/>
          <a:ext cx="1371601" cy="7383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storing</a:t>
          </a:r>
          <a:endParaRPr lang="en-US" sz="1600" kern="1200" dirty="0">
            <a:solidFill>
              <a:schemeClr val="tx1"/>
            </a:solidFill>
          </a:endParaRPr>
        </a:p>
      </dsp:txBody>
      <dsp:txXfrm>
        <a:off x="395673" y="1061"/>
        <a:ext cx="1371601" cy="738306"/>
      </dsp:txXfrm>
    </dsp:sp>
    <dsp:sp modelId="{42CF1AB5-525D-456F-9CD3-94916BAF3C48}">
      <dsp:nvSpPr>
        <dsp:cNvPr id="0" name=""/>
        <dsp:cNvSpPr/>
      </dsp:nvSpPr>
      <dsp:spPr>
        <a:xfrm>
          <a:off x="1890325" y="1061"/>
          <a:ext cx="1371601" cy="738306"/>
        </a:xfrm>
        <a:prstGeom prst="rect">
          <a:avLst/>
        </a:prstGeom>
        <a:gradFill rotWithShape="0">
          <a:gsLst>
            <a:gs pos="0">
              <a:schemeClr val="accent2">
                <a:hueOff val="-3784116"/>
                <a:satOff val="11108"/>
                <a:lumOff val="849"/>
                <a:alphaOff val="0"/>
                <a:shade val="51000"/>
                <a:satMod val="130000"/>
              </a:schemeClr>
            </a:gs>
            <a:gs pos="80000">
              <a:schemeClr val="accent2">
                <a:hueOff val="-3784116"/>
                <a:satOff val="11108"/>
                <a:lumOff val="849"/>
                <a:alphaOff val="0"/>
                <a:shade val="93000"/>
                <a:satMod val="130000"/>
              </a:schemeClr>
            </a:gs>
            <a:gs pos="100000">
              <a:schemeClr val="accent2">
                <a:hueOff val="-3784116"/>
                <a:satOff val="11108"/>
                <a:lumOff val="8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computing</a:t>
          </a:r>
        </a:p>
      </dsp:txBody>
      <dsp:txXfrm>
        <a:off x="1890325" y="1061"/>
        <a:ext cx="1371601" cy="738306"/>
      </dsp:txXfrm>
    </dsp:sp>
    <dsp:sp modelId="{E99290F3-6AB3-4E7F-A882-37B814BB11C7}">
      <dsp:nvSpPr>
        <dsp:cNvPr id="0" name=""/>
        <dsp:cNvSpPr/>
      </dsp:nvSpPr>
      <dsp:spPr>
        <a:xfrm>
          <a:off x="395673" y="862419"/>
          <a:ext cx="1371601" cy="738306"/>
        </a:xfrm>
        <a:prstGeom prst="rect">
          <a:avLst/>
        </a:prstGeom>
        <a:gradFill rotWithShape="0">
          <a:gsLst>
            <a:gs pos="0">
              <a:schemeClr val="accent2">
                <a:hueOff val="-7568232"/>
                <a:satOff val="22215"/>
                <a:lumOff val="1699"/>
                <a:alphaOff val="0"/>
                <a:shade val="51000"/>
                <a:satMod val="130000"/>
              </a:schemeClr>
            </a:gs>
            <a:gs pos="80000">
              <a:schemeClr val="accent2">
                <a:hueOff val="-7568232"/>
                <a:satOff val="22215"/>
                <a:lumOff val="1699"/>
                <a:alphaOff val="0"/>
                <a:shade val="93000"/>
                <a:satMod val="130000"/>
              </a:schemeClr>
            </a:gs>
            <a:gs pos="100000">
              <a:schemeClr val="accent2">
                <a:hueOff val="-7568232"/>
                <a:satOff val="22215"/>
                <a:lumOff val="16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managing</a:t>
          </a:r>
        </a:p>
      </dsp:txBody>
      <dsp:txXfrm>
        <a:off x="395673" y="862419"/>
        <a:ext cx="1371601" cy="738306"/>
      </dsp:txXfrm>
    </dsp:sp>
    <dsp:sp modelId="{47659F47-AB7B-4AA6-BFD2-3C58AE28EE0D}">
      <dsp:nvSpPr>
        <dsp:cNvPr id="0" name=""/>
        <dsp:cNvSpPr/>
      </dsp:nvSpPr>
      <dsp:spPr>
        <a:xfrm>
          <a:off x="1890325" y="862419"/>
          <a:ext cx="1371601" cy="738306"/>
        </a:xfrm>
        <a:prstGeom prst="rect">
          <a:avLst/>
        </a:prstGeom>
        <a:gradFill rotWithShape="0">
          <a:gsLst>
            <a:gs pos="0">
              <a:schemeClr val="accent2">
                <a:hueOff val="-11352349"/>
                <a:satOff val="33323"/>
                <a:lumOff val="2548"/>
                <a:alphaOff val="0"/>
                <a:shade val="51000"/>
                <a:satMod val="130000"/>
              </a:schemeClr>
            </a:gs>
            <a:gs pos="80000">
              <a:schemeClr val="accent2">
                <a:hueOff val="-11352349"/>
                <a:satOff val="33323"/>
                <a:lumOff val="2548"/>
                <a:alphaOff val="0"/>
                <a:shade val="93000"/>
                <a:satMod val="130000"/>
              </a:schemeClr>
            </a:gs>
            <a:gs pos="100000">
              <a:schemeClr val="accent2">
                <a:hueOff val="-11352349"/>
                <a:satOff val="33323"/>
                <a:lumOff val="25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indexing</a:t>
          </a:r>
          <a:endParaRPr lang="en-US" sz="1600" kern="1200" dirty="0">
            <a:solidFill>
              <a:schemeClr val="tx1"/>
            </a:solidFill>
          </a:endParaRPr>
        </a:p>
      </dsp:txBody>
      <dsp:txXfrm>
        <a:off x="1890325" y="862419"/>
        <a:ext cx="1371601" cy="7383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Microsoft Research </a:t>
            </a:r>
            <a:r>
              <a:rPr lang="en-US" dirty="0" smtClean="0"/>
              <a:t>Connections</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3/9/2011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Research Connections</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3/9/2011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3/9/2011 2:37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nvSpPr>
        <p:spPr>
          <a:xfrm>
            <a:off x="0" y="8686800"/>
            <a:ext cx="6248400" cy="457200"/>
          </a:xfrm>
          <a:prstGeom prst="rect">
            <a:avLst/>
          </a:prstGeom>
        </p:spPr>
        <p:txBody>
          <a:bodyPr vert="horz" lIns="91440" tIns="45720" rIns="91440" bIns="45720" rtlCol="0" anchor="b"/>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EC94AB-D64E-4C66-8AA3-862E3B32F1F8}"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EC94AB-D64E-4C66-8AA3-862E3B32F1F8}"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c.f. </a:t>
            </a:r>
            <a:r>
              <a:rPr lang="en-US" dirty="0" err="1" smtClean="0"/>
              <a:t>Wilbanks</a:t>
            </a:r>
            <a:r>
              <a:rPr lang="en-US" dirty="0" smtClean="0"/>
              <a:t>, John “It’s not the Container” presentation</a:t>
            </a:r>
            <a:endParaRPr lang="en-US" dirty="0"/>
          </a:p>
        </p:txBody>
      </p:sp>
      <p:sp>
        <p:nvSpPr>
          <p:cNvPr id="4" name="Slide Number Placeholder 3"/>
          <p:cNvSpPr>
            <a:spLocks noGrp="1"/>
          </p:cNvSpPr>
          <p:nvPr>
            <p:ph type="sldNum" sz="quarter" idx="10"/>
          </p:nvPr>
        </p:nvSpPr>
        <p:spPr/>
        <p:txBody>
          <a:bodyPr/>
          <a:lstStyle/>
          <a:p>
            <a:pPr>
              <a:defRPr/>
            </a:pPr>
            <a:fld id="{65F9DEFE-E4C6-4327-B34F-6C8C81D59939}" type="slidenum">
              <a:rPr lang="en-US" smtClean="0"/>
              <a:pPr>
                <a:defRPr/>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D7485-AE8C-482D-A7D6-9FFB000FEA4F}" type="slidenum">
              <a:rPr lang="en-US" smtClean="0"/>
              <a:pPr/>
              <a:t>19</a:t>
            </a:fld>
            <a:endParaRPr lang="en-US"/>
          </a:p>
        </p:txBody>
      </p:sp>
    </p:spTree>
    <p:extLst>
      <p:ext uri="{BB962C8B-B14F-4D97-AF65-F5344CB8AC3E}">
        <p14:creationId xmlns:p14="http://schemas.microsoft.com/office/powerpoint/2010/main" val="38758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E4917-41D5-4B0D-B20D-FECF0406947E}" type="slidenum">
              <a:rPr lang="en-US" smtClean="0"/>
              <a:t>27</a:t>
            </a:fld>
            <a:endParaRPr lang="en-US"/>
          </a:p>
        </p:txBody>
      </p:sp>
    </p:spTree>
    <p:extLst>
      <p:ext uri="{BB962C8B-B14F-4D97-AF65-F5344CB8AC3E}">
        <p14:creationId xmlns:p14="http://schemas.microsoft.com/office/powerpoint/2010/main" val="300841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1D7485-AE8C-482D-A7D6-9FFB000FEA4F}"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3" descr="\\sfp.silverfoxprod.com\Work\White_Whale\5-10358_Alyssa_Felda\MS_Templates_2011\SFP_Art\4X3 Art\PNG\New folder\MSR_Cloud_Lower Graphic.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fp.silverfoxprod.com\Work\White_Whale\5-10358_Alyssa_Felda\MS_Templates_2011\SFP_Art\4X3 Art\PNG\New folder\MSR_All_Icons.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4651" t="1" b="49611"/>
          <a:stretch/>
        </p:blipFill>
        <p:spPr bwMode="auto">
          <a:xfrm>
            <a:off x="4997302" y="0"/>
            <a:ext cx="4146698" cy="3455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127687"/>
            <a:ext cx="6545521" cy="1218795"/>
          </a:xfrm>
        </p:spPr>
        <p:txBody>
          <a:bodyPr anchor="ctr">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2599" y="3753140"/>
            <a:ext cx="7929563"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 Placeholder 8"/>
          <p:cNvSpPr>
            <a:spLocks noGrp="1"/>
          </p:cNvSpPr>
          <p:nvPr>
            <p:ph type="body" sz="quarter" idx="11" hasCustomPrompt="1"/>
          </p:nvPr>
        </p:nvSpPr>
        <p:spPr>
          <a:xfrm>
            <a:off x="3328988" y="6622501"/>
            <a:ext cx="2486025" cy="166199"/>
          </a:xfrm>
        </p:spPr>
        <p:txBody>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Tree>
    <p:extLst>
      <p:ext uri="{BB962C8B-B14F-4D97-AF65-F5344CB8AC3E}">
        <p14:creationId xmlns:p14="http://schemas.microsoft.com/office/powerpoint/2010/main" val="286274575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18228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1914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0013389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3" descr="\\sfp.silverfoxprod.com\Work\White_Whale\5-10358_Alyssa_Felda\MS_Templates_2011\SFP_Art\4X3 Art\PNG\New folder\MSR_Cloud_Lower Graphic.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fp.silverfoxprod.com\Work\White_Whale\5-10358_Alyssa_Felda\MS_Templates_2011\SFP_Art\4X3 Art\PNG\New folder\MSR_All_Icons.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4651" t="1" b="49611"/>
          <a:stretch/>
        </p:blipFill>
        <p:spPr bwMode="auto">
          <a:xfrm>
            <a:off x="4997302" y="0"/>
            <a:ext cx="4146698" cy="3455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127687"/>
            <a:ext cx="6545521" cy="1218795"/>
          </a:xfrm>
        </p:spPr>
        <p:txBody>
          <a:bodyPr anchor="ctr">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2599" y="3753140"/>
            <a:ext cx="7929563"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 Placeholder 8"/>
          <p:cNvSpPr>
            <a:spLocks noGrp="1"/>
          </p:cNvSpPr>
          <p:nvPr>
            <p:ph type="body" sz="quarter" idx="11" hasCustomPrompt="1"/>
          </p:nvPr>
        </p:nvSpPr>
        <p:spPr>
          <a:xfrm>
            <a:off x="3328988" y="6622501"/>
            <a:ext cx="2486025" cy="166199"/>
          </a:xfrm>
        </p:spPr>
        <p:txBody>
          <a:bodyPr>
            <a:spAutoFit/>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3" descr="\\sfp.silverfoxprod.com\Work\White_Whale\5-10358_Alyssa_Felda\MS_Templates_2011\SFP_Art\4X3 Art\PNG\New folder\MSR_Cloud_Lower Graphic.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048787"/>
            <a:ext cx="7929563" cy="609398"/>
          </a:xfrm>
        </p:spPr>
        <p:txBody>
          <a:bodyPr anchor="ctr" anchorCtr="0">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2601" y="3752332"/>
            <a:ext cx="7929562"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381000" y="281521"/>
            <a:ext cx="8381999" cy="914096"/>
          </a:xfrm>
        </p:spPr>
        <p:txBody>
          <a:bodyPr anchor="t" anchorCtr="0">
            <a:spAutoFit/>
            <a:scene3d>
              <a:camera prst="orthographicFront"/>
              <a:lightRig rig="flat" dir="t"/>
            </a:scene3d>
            <a:sp3d>
              <a:contourClr>
                <a:schemeClr val="tx2"/>
              </a:contourClr>
            </a:sp3d>
          </a:bodyPr>
          <a:lstStyle>
            <a:lvl1pPr marL="0" indent="0" algn="r">
              <a:buFont typeface="Arial" pitchFamily="34" charset="0"/>
              <a:buNone/>
              <a:defRPr kumimoji="0" lang="en-US" sz="6600" b="0" i="0" u="none" strike="noStrike" kern="1200" cap="none" spc="-300" normalizeH="0" baseline="0" noProof="0" dirty="0" smtClean="0">
                <a:ln w="11430"/>
                <a:gradFill>
                  <a:gsLst>
                    <a:gs pos="0">
                      <a:schemeClr val="bg1">
                        <a:alpha val="55000"/>
                      </a:schemeClr>
                    </a:gs>
                    <a:gs pos="88000">
                      <a:schemeClr val="bg1">
                        <a:alpha val="55000"/>
                      </a:schemeClr>
                    </a:gs>
                  </a:gsLst>
                  <a:lin ang="5400000"/>
                </a:gradFill>
                <a:effectLst/>
                <a:uLnTx/>
                <a:uFillTx/>
                <a:latin typeface="+mj-lt"/>
                <a:ea typeface="+mn-ea"/>
                <a:cs typeface="+mn-cs"/>
              </a:defRPr>
            </a:lvl1pPr>
          </a:lstStyle>
          <a:p>
            <a:pPr lvl="0"/>
            <a:r>
              <a:rPr lang="en-US" dirty="0" smtClean="0"/>
              <a:t>click to…</a:t>
            </a:r>
          </a:p>
        </p:txBody>
      </p:sp>
      <p:sp>
        <p:nvSpPr>
          <p:cNvPr id="5" name="Text Placeholder 8"/>
          <p:cNvSpPr>
            <a:spLocks noGrp="1"/>
          </p:cNvSpPr>
          <p:nvPr>
            <p:ph type="body" sz="quarter" idx="11" hasCustomPrompt="1"/>
          </p:nvPr>
        </p:nvSpPr>
        <p:spPr>
          <a:xfrm>
            <a:off x="3328988" y="6622501"/>
            <a:ext cx="2486025" cy="166199"/>
          </a:xfrm>
        </p:spPr>
        <p:txBody>
          <a:bodyPr>
            <a:spAutoFit/>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0"/>
            <a:ext cx="8363938" cy="49609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8"/>
          <p:cNvSpPr>
            <a:spLocks noGrp="1"/>
          </p:cNvSpPr>
          <p:nvPr>
            <p:ph type="body" sz="quarter" idx="11"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6"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5"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spAutoFit/>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sp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6"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spAutoFit/>
          </a:bodyPr>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33600"/>
            <a:ext cx="4114800" cy="1855893"/>
          </a:xfrm>
        </p:spPr>
        <p:txBody>
          <a:bodyPr>
            <a:spAutoFit/>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spAutoFit/>
          </a:bodyPr>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7501" y="2133601"/>
            <a:ext cx="4115872" cy="1855893"/>
          </a:xfrm>
        </p:spPr>
        <p:txBody>
          <a:bodyPr>
            <a:spAutoFit/>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8" name="Slide Number Placeholder 4"/>
          <p:cNvSpPr>
            <a:spLocks noGrp="1"/>
          </p:cNvSpPr>
          <p:nvPr>
            <p:ph type="sldNum" sz="quarter" idx="11"/>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smtClean="0"/>
              <a:t>Click to edit Master title style</a:t>
            </a:r>
            <a:endParaRPr lang="en-US" dirty="0"/>
          </a:p>
        </p:txBody>
      </p:sp>
      <p:sp>
        <p:nvSpPr>
          <p:cNvPr id="3"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4"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3" descr="\\sfp.silverfoxprod.com\Work\White_Whale\5-10358_Alyssa_Felda\MS_Templates_2011\SFP_Art\4X3 Art\PNG\New folder\MSR_Cloud_Lower Graphic.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048787"/>
            <a:ext cx="7929563" cy="609398"/>
          </a:xfrm>
        </p:spPr>
        <p:txBody>
          <a:bodyPr anchor="ctr" anchorCtr="0">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2601" y="3752332"/>
            <a:ext cx="7929562"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381000" y="281521"/>
            <a:ext cx="8381999" cy="914096"/>
          </a:xfrm>
        </p:spPr>
        <p:txBody>
          <a:bodyPr anchor="t" anchorCtr="0">
            <a:spAutoFit/>
            <a:scene3d>
              <a:camera prst="orthographicFront"/>
              <a:lightRig rig="flat" dir="t"/>
            </a:scene3d>
            <a:sp3d>
              <a:contourClr>
                <a:schemeClr val="tx2"/>
              </a:contourClr>
            </a:sp3d>
          </a:bodyPr>
          <a:lstStyle>
            <a:lvl1pPr marL="0" indent="0" algn="r">
              <a:buFont typeface="Arial" pitchFamily="34" charset="0"/>
              <a:buNone/>
              <a:defRPr kumimoji="0" lang="en-US" sz="6600" b="0" i="0" u="none" strike="noStrike" kern="1200" cap="none" spc="-300" normalizeH="0" baseline="0" noProof="0" dirty="0" smtClean="0">
                <a:ln w="11430"/>
                <a:gradFill>
                  <a:gsLst>
                    <a:gs pos="0">
                      <a:schemeClr val="bg1">
                        <a:alpha val="55000"/>
                      </a:schemeClr>
                    </a:gs>
                    <a:gs pos="88000">
                      <a:schemeClr val="bg1">
                        <a:alpha val="55000"/>
                      </a:schemeClr>
                    </a:gs>
                  </a:gsLst>
                  <a:lin ang="5400000"/>
                </a:gradFill>
                <a:effectLst/>
                <a:uLnTx/>
                <a:uFillTx/>
                <a:latin typeface="+mj-lt"/>
                <a:ea typeface="+mn-ea"/>
                <a:cs typeface="+mn-cs"/>
              </a:defRPr>
            </a:lvl1pPr>
          </a:lstStyle>
          <a:p>
            <a:pPr lvl="0"/>
            <a:r>
              <a:rPr lang="en-US" dirty="0" smtClean="0"/>
              <a:t>click to…</a:t>
            </a:r>
          </a:p>
        </p:txBody>
      </p:sp>
      <p:sp>
        <p:nvSpPr>
          <p:cNvPr id="5" name="Text Placeholder 8"/>
          <p:cNvSpPr>
            <a:spLocks noGrp="1"/>
          </p:cNvSpPr>
          <p:nvPr>
            <p:ph type="body" sz="quarter" idx="11" hasCustomPrompt="1"/>
          </p:nvPr>
        </p:nvSpPr>
        <p:spPr>
          <a:xfrm>
            <a:off x="3328988" y="6622501"/>
            <a:ext cx="2486025" cy="166199"/>
          </a:xfrm>
        </p:spPr>
        <p:txBody>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Tree>
    <p:extLst>
      <p:ext uri="{BB962C8B-B14F-4D97-AF65-F5344CB8AC3E}">
        <p14:creationId xmlns:p14="http://schemas.microsoft.com/office/powerpoint/2010/main" val="266910356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3"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spAutoFit/>
          </a:bodyPr>
          <a:lstStyle>
            <a:lvl1pPr>
              <a:defRPr/>
            </a:lvl1pPr>
          </a:lstStyle>
          <a:p>
            <a:r>
              <a:rPr lang="en-US" dirty="0" smtClean="0"/>
              <a:t>Click to edit Master title style</a:t>
            </a:r>
            <a:endParaRPr lang="en-US" dirty="0"/>
          </a:p>
        </p:txBody>
      </p:sp>
      <p:sp>
        <p:nvSpPr>
          <p:cNvPr id="8" name="Content Placeholder 3"/>
          <p:cNvSpPr>
            <a:spLocks noGrp="1"/>
          </p:cNvSpPr>
          <p:nvPr>
            <p:ph sz="half" idx="2"/>
          </p:nvPr>
        </p:nvSpPr>
        <p:spPr>
          <a:xfrm>
            <a:off x="4637501" y="1905000"/>
            <a:ext cx="4115872" cy="2129814"/>
          </a:xfrm>
        </p:spPr>
        <p:txBody>
          <a:bodyPr>
            <a:sp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5"/>
          <p:cNvSpPr>
            <a:spLocks noGrp="1"/>
          </p:cNvSpPr>
          <p:nvPr>
            <p:ph type="ftr" sz="quarter" idx="3"/>
          </p:nvPr>
        </p:nvSpPr>
        <p:spPr>
          <a:xfrm>
            <a:off x="3124200" y="6564914"/>
            <a:ext cx="2895600" cy="258532"/>
          </a:xfrm>
          <a:prstGeom prst="rect">
            <a:avLst/>
          </a:prstGeom>
        </p:spPr>
        <p:txBody>
          <a:bodyPr vert="horz" lIns="91440" tIns="45720" rIns="91440" bIns="45720" rtlCol="0" anchor="ctr">
            <a:spAutoFit/>
          </a:bodyP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lang="en-US" dirty="0" smtClean="0"/>
              <a:t>Microsoft Confidential</a:t>
            </a:r>
            <a:endParaRPr lang="en-US" dirty="0"/>
          </a:p>
        </p:txBody>
      </p:sp>
      <p:sp>
        <p:nvSpPr>
          <p:cNvPr id="14" name="Slide Number Placeholder 6"/>
          <p:cNvSpPr>
            <a:spLocks noGrp="1"/>
          </p:cNvSpPr>
          <p:nvPr>
            <p:ph type="sldNum" sz="quarter" idx="4"/>
          </p:nvPr>
        </p:nvSpPr>
        <p:spPr>
          <a:xfrm>
            <a:off x="185624" y="6564914"/>
            <a:ext cx="2133600" cy="258532"/>
          </a:xfrm>
          <a:prstGeom prst="rect">
            <a:avLst/>
          </a:prstGeom>
        </p:spPr>
        <p:txBody>
          <a:bodyPr vert="horz" lIns="91440" tIns="45720" rIns="91440" bIns="45720" rtlCol="0" anchor="ctr">
            <a:spAutoFit/>
          </a:bodyP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lang="en-US" smtClean="0"/>
              <a:pPr/>
              <a:t>‹#›</a:t>
            </a:fld>
            <a:endParaRPr lang="en-US" dirty="0"/>
          </a:p>
        </p:txBody>
      </p:sp>
      <p:pic>
        <p:nvPicPr>
          <p:cNvPr id="9" name="Picture 4" descr="C:\Users\andrewl\Desktop\200571897-001_FPO.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25860" t="15680" r="17119" b="1619"/>
          <a:stretch/>
        </p:blipFill>
        <p:spPr bwMode="auto">
          <a:xfrm>
            <a:off x="388188" y="1897810"/>
            <a:ext cx="3648973" cy="352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0168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3948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fld id="{704CAED1-1FA9-4569-9762-0F32B15C6546}" type="datetimeFigureOut">
              <a:rPr lang="en-US" smtClean="0"/>
              <a:pPr/>
              <a:t>3/9/2011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9E0FC87C-86CD-4135-9511-463A0DF518FB}" type="slidenum">
              <a:rPr lang="en-US" smtClean="0"/>
              <a:pPr/>
              <a:t>‹#›</a:t>
            </a:fld>
            <a:endParaRPr lang="en-US"/>
          </a:p>
        </p:txBody>
      </p:sp>
      <p:sp>
        <p:nvSpPr>
          <p:cNvPr id="12"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3800390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04CAED1-1FA9-4569-9762-0F32B15C6546}" type="datetimeFigureOut">
              <a:rPr lang="en-US" smtClean="0"/>
              <a:pPr/>
              <a:t>3/9/2011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994583375"/>
      </p:ext>
    </p:extLst>
  </p:cSld>
  <p:clrMapOvr>
    <a:overrideClrMapping bg1="lt1" tx1="dk1" bg2="lt2" tx2="dk2" accent1="accent1" accent2="accent2" accent3="accent3" accent4="accent4" accent5="accent5" accent6="accent6" hlink="hlink" folHlink="folHlink"/>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04CAED1-1FA9-4569-9762-0F32B15C6546}" type="datetimeFigureOut">
              <a:rPr lang="en-US" smtClean="0"/>
              <a:pPr/>
              <a:t>3/9/2011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4036946289"/>
      </p:ext>
    </p:extLst>
  </p:cSld>
  <p:clrMapOvr>
    <a:overrideClrMapping bg1="lt1" tx1="dk1" bg2="lt2" tx2="dk2" accent1="accent1" accent2="accent2" accent3="accent3" accent4="accent4" accent5="accent5" accent6="accent6" hlink="hlink" folHlink="folHlink"/>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04CAED1-1FA9-4569-9762-0F32B15C6546}" type="datetimeFigureOut">
              <a:rPr lang="en-US" smtClean="0"/>
              <a:pPr/>
              <a:t>3/9/2011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4036946289"/>
      </p:ext>
    </p:extLst>
  </p:cSld>
  <p:clrMapOvr>
    <a:overrideClrMapping bg1="lt1" tx1="dk1" bg2="lt2" tx2="dk2" accent1="accent1" accent2="accent2" accent3="accent3" accent4="accent4" accent5="accent5" accent6="accent6" hlink="hlink" folHlink="folHlink"/>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04CAED1-1FA9-4569-9762-0F32B15C6546}" type="datetimeFigureOut">
              <a:rPr lang="en-US" smtClean="0"/>
              <a:pPr/>
              <a:t>3/9/2011</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E0FC87C-86CD-4135-9511-463A0DF518FB}" type="slidenum">
              <a:rPr lang="en-US" smtClean="0"/>
              <a:pPr/>
              <a:t>‹#›</a:t>
            </a:fld>
            <a:endParaRPr lang="en-US"/>
          </a:p>
        </p:txBody>
      </p:sp>
      <p:sp>
        <p:nvSpPr>
          <p:cNvPr id="9"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76318687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0"/>
            <a:ext cx="8363938" cy="49609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8"/>
          <p:cNvSpPr>
            <a:spLocks noGrp="1"/>
          </p:cNvSpPr>
          <p:nvPr>
            <p:ph type="body" sz="quarter" idx="11" hasCustomPrompt="1"/>
          </p:nvPr>
        </p:nvSpPr>
        <p:spPr>
          <a:xfrm>
            <a:off x="3328988" y="6622501"/>
            <a:ext cx="2486025" cy="166199"/>
          </a:xfrm>
        </p:spPr>
        <p:txBody>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6" name="Slide Number Placeholder 4"/>
          <p:cNvSpPr>
            <a:spLocks noGrp="1"/>
          </p:cNvSpPr>
          <p:nvPr>
            <p:ph type="sldNum" sz="quarter" idx="4"/>
          </p:nvPr>
        </p:nvSpPr>
        <p:spPr>
          <a:xfrm>
            <a:off x="190500" y="6619875"/>
            <a:ext cx="2133600" cy="164592"/>
          </a:xfrm>
          <a:prstGeom prst="rect">
            <a:avLst/>
          </a:prstGeom>
        </p:spPr>
        <p:txBody>
          <a:bodyPr vert="horz" lIns="91440" tIns="45720" rIns="91440" bIns="45720" rtlCol="0" anchor="ct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3619301562"/>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04CAED1-1FA9-4569-9762-0F32B15C6546}" type="datetimeFigureOut">
              <a:rPr lang="en-US" smtClean="0"/>
              <a:pPr/>
              <a:t>3/9/2011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507889670"/>
      </p:ext>
    </p:extLst>
  </p:cSld>
  <p:clrMapOvr>
    <a:overrideClrMapping bg1="lt1" tx1="dk1" bg2="lt2" tx2="dk2" accent1="accent1" accent2="accent2" accent3="accent3" accent4="accent4" accent5="accent5" accent6="accent6" hlink="hlink" folHlink="folHlink"/>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6203C1F-4419-42F5-A368-610CE729C83B}" type="datetimeFigureOut">
              <a:rPr lang="en-US" smtClean="0"/>
              <a:t>3/9/2011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B7FF3-F3FC-42BF-B035-B30FADDC1815}" type="slidenum">
              <a:rPr lang="en-US" smtClean="0"/>
              <a:t>‹#›</a:t>
            </a:fld>
            <a:endParaRPr lang="en-US"/>
          </a:p>
        </p:txBody>
      </p:sp>
    </p:spTree>
    <p:extLst>
      <p:ext uri="{BB962C8B-B14F-4D97-AF65-F5344CB8AC3E}">
        <p14:creationId xmlns:p14="http://schemas.microsoft.com/office/powerpoint/2010/main" val="2868798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04CAED1-1FA9-4569-9762-0F32B15C6546}" type="datetimeFigureOut">
              <a:rPr lang="en-US" smtClean="0"/>
              <a:pPr/>
              <a:t>3/9/2011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3423869977"/>
      </p:ext>
    </p:extLst>
  </p:cSld>
  <p:clrMapOvr>
    <a:overrideClrMapping bg1="lt1" tx1="dk1" bg2="lt2" tx2="dk2" accent1="accent1" accent2="accent2" accent3="accent3" accent4="accent4" accent5="accent5" accent6="accent6" hlink="hlink" folHlink="folHlink"/>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04CAED1-1FA9-4569-9762-0F32B15C6546}" type="datetimeFigureOut">
              <a:rPr lang="en-US" smtClean="0"/>
              <a:pPr/>
              <a:t>3/9/2011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3423869977"/>
      </p:ext>
    </p:extLst>
  </p:cSld>
  <p:clrMapOvr>
    <a:overrideClrMapping bg1="lt1" tx1="dk1" bg2="lt2" tx2="dk2" accent1="accent1" accent2="accent2" accent3="accent3" accent4="accent4" accent5="accent5" accent6="accent6" hlink="hlink" folHlink="folHlink"/>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04CAED1-1FA9-4569-9762-0F32B15C6546}" type="datetimeFigureOut">
              <a:rPr lang="en-US" smtClean="0"/>
              <a:pPr/>
              <a:t>3/9/2011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3423869977"/>
      </p:ext>
    </p:extLst>
  </p:cSld>
  <p:clrMapOvr>
    <a:overrideClrMapping bg1="lt1" tx1="dk1" bg2="lt2" tx2="dk2" accent1="accent1" accent2="accent2" accent3="accent3" accent4="accent4" accent5="accent5" accent6="accent6" hlink="hlink" folHlink="folHlink"/>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04CAED1-1FA9-4569-9762-0F32B15C6546}" type="datetimeFigureOut">
              <a:rPr lang="en-US" smtClean="0"/>
              <a:pPr/>
              <a:t>3/9/2011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2199410425"/>
      </p:ext>
    </p:extLst>
  </p:cSld>
  <p:clrMapOvr>
    <a:overrideClrMapping bg1="lt1" tx1="dk1" bg2="lt2" tx2="dk2" accent1="accent1" accent2="accent2" accent3="accent3" accent4="accent4" accent5="accent5" accent6="accent6" hlink="hlink" folHlink="folHlink"/>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709685-C29F-4EEA-8B04-27F39B2967AD}" type="datetimeFigureOut">
              <a:rPr lang="en-US" smtClean="0"/>
              <a:t>3/9/2011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15F34C-1410-400A-ACB2-83D4514790D9}" type="slidenum">
              <a:rPr lang="en-US" smtClean="0"/>
              <a:t>‹#›</a:t>
            </a:fld>
            <a:endParaRPr lang="en-US"/>
          </a:p>
        </p:txBody>
      </p:sp>
    </p:spTree>
    <p:extLst>
      <p:ext uri="{BB962C8B-B14F-4D97-AF65-F5344CB8AC3E}">
        <p14:creationId xmlns:p14="http://schemas.microsoft.com/office/powerpoint/2010/main" val="464867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04CAED1-1FA9-4569-9762-0F32B15C6546}" type="datetimeFigureOut">
              <a:rPr lang="en-US" smtClean="0"/>
              <a:pPr/>
              <a:t>3/8/2011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4109947602"/>
      </p:ext>
    </p:extLst>
  </p:cSld>
  <p:clrMapOvr>
    <a:overrideClrMapping bg1="lt1" tx1="dk1" bg2="lt2" tx2="dk2" accent1="accent1" accent2="accent2" accent3="accent3" accent4="accent4" accent5="accent5" accent6="accent6" hlink="hlink" folHlink="folHlink"/>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0"/>
            <a:ext cx="8363937" cy="2108269"/>
          </a:xfrm>
        </p:spPr>
        <p:txBody>
          <a:bodyPr>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
        <p:nvSpPr>
          <p:cNvPr id="8" name="Footer Placeholder 5"/>
          <p:cNvSpPr>
            <a:spLocks noGrp="1"/>
          </p:cNvSpPr>
          <p:nvPr>
            <p:ph type="ftr" sz="quarter" idx="3"/>
          </p:nvPr>
        </p:nvSpPr>
        <p:spPr>
          <a:xfrm>
            <a:off x="3124200" y="6564914"/>
            <a:ext cx="2895600" cy="258532"/>
          </a:xfrm>
          <a:prstGeom prst="rect">
            <a:avLst/>
          </a:prstGeom>
        </p:spPr>
        <p:txBody>
          <a:bodyPr vert="horz" lIns="91440" tIns="45720" rIns="91440" bIns="45720" rtlCol="0" anchor="ctr">
            <a:spAutoFit/>
          </a:bodyP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lang="en-US" dirty="0"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9436" y="1447800"/>
            <a:ext cx="8363938" cy="49609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5"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339793498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6"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134485766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7501" y="2133601"/>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hasCustomPrompt="1"/>
          </p:nvPr>
        </p:nvSpPr>
        <p:spPr>
          <a:xfrm>
            <a:off x="3328988" y="6622501"/>
            <a:ext cx="2486025" cy="166199"/>
          </a:xfrm>
        </p:spPr>
        <p:txBody>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8" name="Slide Number Placeholder 4"/>
          <p:cNvSpPr>
            <a:spLocks noGrp="1"/>
          </p:cNvSpPr>
          <p:nvPr>
            <p:ph type="sldNum" sz="quarter" idx="11"/>
          </p:nvPr>
        </p:nvSpPr>
        <p:spPr>
          <a:xfrm>
            <a:off x="190500" y="6619875"/>
            <a:ext cx="2133600" cy="164592"/>
          </a:xfrm>
          <a:prstGeom prst="rect">
            <a:avLst/>
          </a:prstGeom>
        </p:spPr>
        <p:txBody>
          <a:bodyPr vert="horz" lIns="91440" tIns="45720" rIns="91440" bIns="45720" rtlCol="0" anchor="ct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79023693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4"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51685278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3"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191176292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mage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dirty="0" smtClean="0"/>
              <a:t>Click to edit Master title style</a:t>
            </a:r>
            <a:endParaRPr lang="en-US" dirty="0"/>
          </a:p>
        </p:txBody>
      </p:sp>
      <p:sp>
        <p:nvSpPr>
          <p:cNvPr id="8" name="Content Placeholder 3"/>
          <p:cNvSpPr>
            <a:spLocks noGrp="1"/>
          </p:cNvSpPr>
          <p:nvPr>
            <p:ph sz="half" idx="2"/>
          </p:nvPr>
        </p:nvSpPr>
        <p:spPr>
          <a:xfrm>
            <a:off x="4637501" y="19050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5"/>
          <p:cNvSpPr>
            <a:spLocks noGrp="1"/>
          </p:cNvSpPr>
          <p:nvPr>
            <p:ph type="ftr" sz="quarter" idx="3"/>
          </p:nvPr>
        </p:nvSpPr>
        <p:spPr>
          <a:xfrm>
            <a:off x="3124200" y="6564914"/>
            <a:ext cx="2895600" cy="258532"/>
          </a:xfrm>
          <a:prstGeom prst="rect">
            <a:avLst/>
          </a:prstGeom>
        </p:spPr>
        <p:txBody>
          <a:bodyPr vert="horz" lIns="91440" tIns="45720" rIns="91440" bIns="45720" rtlCol="0" anchor="ctr">
            <a:spAutoFit/>
          </a:bodyP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lang="en-US" dirty="0" smtClean="0"/>
              <a:t>Microsoft Confidential</a:t>
            </a:r>
            <a:endParaRPr lang="en-US" dirty="0"/>
          </a:p>
        </p:txBody>
      </p:sp>
      <p:sp>
        <p:nvSpPr>
          <p:cNvPr id="14" name="Slide Number Placeholder 6"/>
          <p:cNvSpPr>
            <a:spLocks noGrp="1"/>
          </p:cNvSpPr>
          <p:nvPr>
            <p:ph type="sldNum" sz="quarter" idx="4"/>
          </p:nvPr>
        </p:nvSpPr>
        <p:spPr>
          <a:xfrm>
            <a:off x="185624" y="6564914"/>
            <a:ext cx="2133600" cy="258532"/>
          </a:xfrm>
          <a:prstGeom prst="rect">
            <a:avLst/>
          </a:prstGeom>
        </p:spPr>
        <p:txBody>
          <a:bodyPr vert="horz" lIns="91440" tIns="45720" rIns="91440" bIns="45720" rtlCol="0" anchor="ctr">
            <a:spAutoFit/>
          </a:bodyP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lang="en-US" smtClean="0"/>
              <a:pPr/>
              <a:t>‹#›</a:t>
            </a:fld>
            <a:endParaRPr lang="en-US" dirty="0"/>
          </a:p>
        </p:txBody>
      </p:sp>
      <p:pic>
        <p:nvPicPr>
          <p:cNvPr id="9" name="Picture 4" descr="C:\Users\andrewl\Desktop\200571897-001_FPO.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25860" t="15680" r="17119" b="1619"/>
          <a:stretch/>
        </p:blipFill>
        <p:spPr bwMode="auto">
          <a:xfrm>
            <a:off x="388188" y="1897810"/>
            <a:ext cx="3648973" cy="352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22668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10" descr="\\sfp.silverfoxprod.com\Work\White_Whale\5-10358_Alyssa_Felda\MS_Templates_2011\4x3 Templates\4X3_Art\JPG\Blue Template\5-10358_MRC_4x3_Blue_Footere.jpg"/>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67130" t="95432"/>
          <a:stretch/>
        </p:blipFill>
        <p:spPr bwMode="auto">
          <a:xfrm>
            <a:off x="6138332" y="6544733"/>
            <a:ext cx="3005667" cy="31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7172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chemeClr val="tx1"/>
        </a:buClr>
        <a:buSzPct val="120000"/>
        <a:buFont typeface="Arial" pitchFamily="34" charset="0"/>
        <a:buChar char="•"/>
        <a:defRPr sz="3200" kern="1200">
          <a:gradFill>
            <a:gsLst>
              <a:gs pos="0">
                <a:schemeClr val="tx1"/>
              </a:gs>
              <a:gs pos="86000">
                <a:schemeClr val="tx1"/>
              </a:gs>
            </a:gsLst>
            <a:lin ang="5400000" scaled="0"/>
          </a:gradFill>
          <a:latin typeface="+mj-lt"/>
          <a:ea typeface="+mn-ea"/>
          <a:cs typeface="+mn-cs"/>
        </a:defRPr>
      </a:lvl1pPr>
      <a:lvl2pPr marL="855663" indent="-395288" algn="l" defTabSz="914363" rtl="0" eaLnBrk="1" latinLnBrk="0" hangingPunct="1">
        <a:lnSpc>
          <a:spcPct val="90000"/>
        </a:lnSpc>
        <a:spcBef>
          <a:spcPct val="20000"/>
        </a:spcBef>
        <a:buClr>
          <a:schemeClr val="tx1"/>
        </a:buClr>
        <a:buSzPct val="110000"/>
        <a:buFont typeface="Arial" pitchFamily="34" charset="0"/>
        <a:buChar char="•"/>
        <a:defRPr sz="2800" kern="1200">
          <a:gradFill>
            <a:gsLst>
              <a:gs pos="0">
                <a:schemeClr val="tx1"/>
              </a:gs>
              <a:gs pos="86000">
                <a:schemeClr val="tx1"/>
              </a:gs>
            </a:gsLst>
            <a:lin ang="5400000" scaled="0"/>
          </a:gradFill>
          <a:latin typeface="+mj-lt"/>
          <a:ea typeface="+mn-ea"/>
          <a:cs typeface="+mn-cs"/>
        </a:defRPr>
      </a:lvl2pPr>
      <a:lvl3pPr marL="1258888" indent="-403225" algn="l" defTabSz="914363" rtl="0" eaLnBrk="1" latinLnBrk="0" hangingPunct="1">
        <a:lnSpc>
          <a:spcPct val="90000"/>
        </a:lnSpc>
        <a:spcBef>
          <a:spcPct val="20000"/>
        </a:spcBef>
        <a:buClr>
          <a:schemeClr val="tx1"/>
        </a:buClr>
        <a:buSzPct val="110000"/>
        <a:buFont typeface="Arial" pitchFamily="34" charset="0"/>
        <a:buChar char="•"/>
        <a:defRPr sz="2400" kern="1200">
          <a:gradFill>
            <a:gsLst>
              <a:gs pos="0">
                <a:schemeClr val="tx1"/>
              </a:gs>
              <a:gs pos="86000">
                <a:schemeClr val="tx1"/>
              </a:gs>
            </a:gsLst>
            <a:lin ang="5400000" scaled="0"/>
          </a:gradFill>
          <a:latin typeface="+mj-lt"/>
          <a:ea typeface="+mn-ea"/>
          <a:cs typeface="+mn-cs"/>
        </a:defRPr>
      </a:lvl3pPr>
      <a:lvl4pPr marL="1604963" indent="-346075" algn="l" defTabSz="914363" rtl="0" eaLnBrk="1" latinLnBrk="0" hangingPunct="1">
        <a:lnSpc>
          <a:spcPct val="90000"/>
        </a:lnSpc>
        <a:spcBef>
          <a:spcPct val="20000"/>
        </a:spcBef>
        <a:buClr>
          <a:schemeClr val="tx1"/>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4pPr>
      <a:lvl5pPr marL="1941513" indent="-336550" algn="l" defTabSz="914363" rtl="0" eaLnBrk="1" latinLnBrk="0" hangingPunct="1">
        <a:lnSpc>
          <a:spcPct val="90000"/>
        </a:lnSpc>
        <a:spcBef>
          <a:spcPct val="20000"/>
        </a:spcBef>
        <a:buClr>
          <a:schemeClr val="tx1"/>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10" descr="\\sfp.silverfoxprod.com\Work\White_Whale\5-10358_Alyssa_Felda\MS_Templates_2011\4x3 Templates\4X3_Art\JPG\Blue Template\5-10358_MRC_4x3_Blue_Footere.jpg"/>
          <p:cNvPicPr>
            <a:picLocks noChangeAspect="1" noChangeArrowheads="1"/>
          </p:cNvPicPr>
          <p:nvPr userDrawn="1"/>
        </p:nvPicPr>
        <p:blipFill rotWithShape="1">
          <a:blip r:embed="rId27">
            <a:extLst>
              <a:ext uri="{28A0092B-C50C-407E-A947-70E740481C1C}">
                <a14:useLocalDpi xmlns:a14="http://schemas.microsoft.com/office/drawing/2010/main" val="0"/>
              </a:ext>
            </a:extLst>
          </a:blip>
          <a:srcRect l="67130" t="95432"/>
          <a:stretch/>
        </p:blipFill>
        <p:spPr bwMode="auto">
          <a:xfrm>
            <a:off x="6138332" y="6544733"/>
            <a:ext cx="3005667" cy="31326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7" r:id="rId9"/>
    <p:sldLayoutId id="2147483726" r:id="rId10"/>
    <p:sldLayoutId id="2147483703" r:id="rId11"/>
    <p:sldLayoutId id="2147483704" r:id="rId12"/>
    <p:sldLayoutId id="2147483741" r:id="rId13"/>
    <p:sldLayoutId id="2147483743" r:id="rId14"/>
    <p:sldLayoutId id="2147483744" r:id="rId15"/>
    <p:sldLayoutId id="2147483745" r:id="rId16"/>
    <p:sldLayoutId id="2147483746" r:id="rId17"/>
    <p:sldLayoutId id="2147483748" r:id="rId18"/>
    <p:sldLayoutId id="2147483749" r:id="rId19"/>
    <p:sldLayoutId id="2147483751" r:id="rId20"/>
    <p:sldLayoutId id="2147483752" r:id="rId21"/>
    <p:sldLayoutId id="2147483753" r:id="rId22"/>
    <p:sldLayoutId id="2147483754" r:id="rId23"/>
    <p:sldLayoutId id="2147483755" r:id="rId24"/>
    <p:sldLayoutId id="2147483756" r:id="rId25"/>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val="4E90CD"/>
        </a:buClr>
        <a:buSzPct val="120000"/>
        <a:buFont typeface="Arial" pitchFamily="34" charset="0"/>
        <a:buChar char="•"/>
        <a:defRPr sz="3200" kern="1200">
          <a:gradFill>
            <a:gsLst>
              <a:gs pos="0">
                <a:schemeClr val="tx1"/>
              </a:gs>
              <a:gs pos="86000">
                <a:schemeClr val="tx1"/>
              </a:gs>
            </a:gsLst>
            <a:lin ang="5400000" scaled="0"/>
          </a:gradFill>
          <a:latin typeface="+mj-lt"/>
          <a:ea typeface="+mn-ea"/>
          <a:cs typeface="+mn-cs"/>
        </a:defRPr>
      </a:lvl1pPr>
      <a:lvl2pPr marL="855663" indent="-395288" algn="l" defTabSz="914363" rtl="0" eaLnBrk="1" latinLnBrk="0" hangingPunct="1">
        <a:lnSpc>
          <a:spcPct val="90000"/>
        </a:lnSpc>
        <a:spcBef>
          <a:spcPct val="20000"/>
        </a:spcBef>
        <a:buClr>
          <a:srgbClr val="4E90CD"/>
        </a:buClr>
        <a:buSzPct val="110000"/>
        <a:buFont typeface="Arial" pitchFamily="34" charset="0"/>
        <a:buChar char="•"/>
        <a:defRPr sz="2800" kern="1200">
          <a:gradFill>
            <a:gsLst>
              <a:gs pos="0">
                <a:schemeClr val="tx1"/>
              </a:gs>
              <a:gs pos="86000">
                <a:schemeClr val="tx1"/>
              </a:gs>
            </a:gsLst>
            <a:lin ang="5400000" scaled="0"/>
          </a:gradFill>
          <a:latin typeface="+mj-lt"/>
          <a:ea typeface="+mn-ea"/>
          <a:cs typeface="+mn-cs"/>
        </a:defRPr>
      </a:lvl2pPr>
      <a:lvl3pPr marL="1258888" indent="-403225" algn="l" defTabSz="914363" rtl="0" eaLnBrk="1" latinLnBrk="0" hangingPunct="1">
        <a:lnSpc>
          <a:spcPct val="90000"/>
        </a:lnSpc>
        <a:spcBef>
          <a:spcPct val="20000"/>
        </a:spcBef>
        <a:buClr>
          <a:srgbClr val="4E90CD"/>
        </a:buClr>
        <a:buSzPct val="110000"/>
        <a:buFont typeface="Arial" pitchFamily="34" charset="0"/>
        <a:buChar char="•"/>
        <a:defRPr sz="2400" kern="1200">
          <a:gradFill>
            <a:gsLst>
              <a:gs pos="0">
                <a:schemeClr val="tx1"/>
              </a:gs>
              <a:gs pos="86000">
                <a:schemeClr val="tx1"/>
              </a:gs>
            </a:gsLst>
            <a:lin ang="5400000" scaled="0"/>
          </a:gradFill>
          <a:latin typeface="+mj-lt"/>
          <a:ea typeface="+mn-ea"/>
          <a:cs typeface="+mn-cs"/>
        </a:defRPr>
      </a:lvl3pPr>
      <a:lvl4pPr marL="1604963" indent="-346075"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4pPr>
      <a:lvl5pPr marL="1941513" indent="-336550"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0"/>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hronozoomtimescale.org/" TargetMode="External"/><Relationship Id="rId1" Type="http://schemas.openxmlformats.org/officeDocument/2006/relationships/slideLayout" Target="../slideLayouts/slideLayout3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www.tib-hannover.de/fileadmin/datacite/index.html" TargetMode="External"/><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9.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hyperlink" Target="http://www.pubmedcentral.nih.gov/" TargetMode="External"/><Relationship Id="rId2" Type="http://schemas.openxmlformats.org/officeDocument/2006/relationships/hyperlink" Target="http://publicaccess.nih.gov/policy.htm" TargetMode="External"/><Relationship Id="rId1" Type="http://schemas.openxmlformats.org/officeDocument/2006/relationships/slideLayout" Target="../slideLayouts/slideLayout3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hyperlink" Target="http://bit.ly/DTFDraft" TargetMode="Externa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es.rice.edu/ES/humsoc/Galileo/Images/Astro/Instruments/hevelius_telescope.gif" TargetMode="External"/><Relationship Id="rId7" Type="http://schemas.openxmlformats.org/officeDocument/2006/relationships/image" Target="../media/image11.wmf"/><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6.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hyperlink" Target="http://preserv.eprints.org/" TargetMode="External"/><Relationship Id="rId7" Type="http://schemas.openxmlformats.org/officeDocument/2006/relationships/image" Target="../media/image47.png"/><Relationship Id="rId2" Type="http://schemas.openxmlformats.org/officeDocument/2006/relationships/image" Target="../media/image44.gif"/><Relationship Id="rId1" Type="http://schemas.openxmlformats.org/officeDocument/2006/relationships/slideLayout" Target="../slideLayouts/slideLayout30.xml"/><Relationship Id="rId6" Type="http://schemas.openxmlformats.org/officeDocument/2006/relationships/image" Target="../media/image46.png"/><Relationship Id="rId5" Type="http://schemas.openxmlformats.org/officeDocument/2006/relationships/hyperlink" Target="http://claddier.badc.ac.uk/" TargetMode="Externa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hyperlink" Target="http://www4.wiwiss.fu-berlin.de/bizer/pub/lod-datasets_2009-03-27_colored.png" TargetMode="External"/><Relationship Id="rId4" Type="http://schemas.openxmlformats.org/officeDocument/2006/relationships/image" Target="../media/image49.wmf"/></Relationships>
</file>

<file path=ppt/slides/_rels/slide4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image" Target="../media/image50.png"/><Relationship Id="rId1" Type="http://schemas.openxmlformats.org/officeDocument/2006/relationships/slideLayout" Target="../slideLayouts/slideLayout30.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nfactory.lbl.gov/index.html" TargetMode="Externa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2127687"/>
            <a:ext cx="6545521" cy="1218795"/>
          </a:xfrm>
        </p:spPr>
        <p:txBody>
          <a:bodyPr/>
          <a:lstStyle/>
          <a:p>
            <a:r>
              <a:rPr lang="en-US" dirty="0" smtClean="0"/>
              <a:t>Data-Intensive </a:t>
            </a:r>
            <a:br>
              <a:rPr lang="en-US" dirty="0" smtClean="0"/>
            </a:br>
            <a:r>
              <a:rPr lang="en-US" dirty="0" smtClean="0"/>
              <a:t>Scientific Discovery</a:t>
            </a:r>
            <a:endParaRPr lang="en-US" dirty="0"/>
          </a:p>
        </p:txBody>
      </p:sp>
      <p:sp>
        <p:nvSpPr>
          <p:cNvPr id="4" name="Subtitle 3"/>
          <p:cNvSpPr>
            <a:spLocks noGrp="1"/>
          </p:cNvSpPr>
          <p:nvPr>
            <p:ph type="subTitle" idx="1"/>
          </p:nvPr>
        </p:nvSpPr>
        <p:spPr>
          <a:xfrm>
            <a:off x="482599" y="3753140"/>
            <a:ext cx="7929563" cy="664797"/>
          </a:xfrm>
        </p:spPr>
        <p:txBody>
          <a:bodyPr/>
          <a:lstStyle/>
          <a:p>
            <a:r>
              <a:rPr lang="en-US" dirty="0" smtClean="0"/>
              <a:t>Tony Hey</a:t>
            </a:r>
          </a:p>
          <a:p>
            <a:r>
              <a:rPr lang="en-US" dirty="0" smtClean="0"/>
              <a:t>Microsoft Research</a:t>
            </a:r>
            <a:endParaRPr lang="en-US" dirty="0"/>
          </a:p>
        </p:txBody>
      </p:sp>
    </p:spTree>
    <p:extLst>
      <p:ext uri="{BB962C8B-B14F-4D97-AF65-F5344CB8AC3E}">
        <p14:creationId xmlns:p14="http://schemas.microsoft.com/office/powerpoint/2010/main" val="100211681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075" y="2036064"/>
            <a:ext cx="8187193" cy="4192016"/>
          </a:xfrm>
        </p:spPr>
        <p:txBody>
          <a:bodyPr>
            <a:noAutofit/>
          </a:bodyPr>
          <a:lstStyle/>
          <a:p>
            <a:pPr>
              <a:buNone/>
            </a:pPr>
            <a:r>
              <a:rPr lang="en-US" sz="1800" dirty="0" smtClean="0"/>
              <a:t>Data Acquisition and Modeling</a:t>
            </a:r>
          </a:p>
          <a:p>
            <a:pPr lvl="1"/>
            <a:r>
              <a:rPr lang="en-US" sz="1600" dirty="0" smtClean="0">
                <a:solidFill>
                  <a:srgbClr val="002060"/>
                </a:solidFill>
              </a:rPr>
              <a:t>Data capture from source, cleaning, storage, Clouds, etc.</a:t>
            </a:r>
          </a:p>
          <a:p>
            <a:pPr lvl="1"/>
            <a:r>
              <a:rPr lang="en-US" sz="1600" dirty="0" smtClean="0">
                <a:solidFill>
                  <a:srgbClr val="002060"/>
                </a:solidFill>
              </a:rPr>
              <a:t>Relational and non-relational Databases, workflows, provenance …</a:t>
            </a:r>
          </a:p>
          <a:p>
            <a:pPr>
              <a:buNone/>
            </a:pPr>
            <a:r>
              <a:rPr lang="en-US" sz="1800" dirty="0" smtClean="0"/>
              <a:t>Support Collaboration</a:t>
            </a:r>
          </a:p>
          <a:p>
            <a:pPr lvl="1"/>
            <a:r>
              <a:rPr lang="en-US" sz="1600" dirty="0" smtClean="0">
                <a:solidFill>
                  <a:srgbClr val="002060"/>
                </a:solidFill>
              </a:rPr>
              <a:t>Allow researchers to work together, share context, facilitate interactions</a:t>
            </a:r>
          </a:p>
          <a:p>
            <a:pPr lvl="1"/>
            <a:r>
              <a:rPr lang="en-US" sz="1600" dirty="0" err="1" smtClean="0">
                <a:solidFill>
                  <a:srgbClr val="002060"/>
                </a:solidFill>
              </a:rPr>
              <a:t>Collaboratories</a:t>
            </a:r>
            <a:r>
              <a:rPr lang="en-US" sz="1600" dirty="0" smtClean="0">
                <a:solidFill>
                  <a:srgbClr val="002060"/>
                </a:solidFill>
              </a:rPr>
              <a:t>/Virtual Organizations</a:t>
            </a:r>
          </a:p>
          <a:p>
            <a:pPr>
              <a:buNone/>
            </a:pPr>
            <a:r>
              <a:rPr lang="en-US" sz="1800" dirty="0" smtClean="0"/>
              <a:t>Data Analysis, Data Mining and Visualization</a:t>
            </a:r>
          </a:p>
          <a:p>
            <a:pPr lvl="1"/>
            <a:r>
              <a:rPr lang="en-US" sz="1600" dirty="0" smtClean="0">
                <a:solidFill>
                  <a:srgbClr val="002060"/>
                </a:solidFill>
              </a:rPr>
              <a:t>Data Mining techniques (Machine Learning, OLAP) </a:t>
            </a:r>
          </a:p>
          <a:p>
            <a:pPr lvl="1"/>
            <a:r>
              <a:rPr lang="en-US" sz="1600" dirty="0" smtClean="0">
                <a:solidFill>
                  <a:srgbClr val="002060"/>
                </a:solidFill>
              </a:rPr>
              <a:t>Visualization and visual analytics</a:t>
            </a:r>
            <a:endParaRPr lang="en-US" sz="1800" dirty="0" smtClean="0">
              <a:solidFill>
                <a:srgbClr val="002060"/>
              </a:solidFill>
            </a:endParaRPr>
          </a:p>
          <a:p>
            <a:pPr>
              <a:buNone/>
            </a:pPr>
            <a:r>
              <a:rPr lang="en-US" sz="1800" dirty="0" smtClean="0"/>
              <a:t>Disseminate and Share Research Outputs</a:t>
            </a:r>
          </a:p>
          <a:p>
            <a:pPr lvl="1"/>
            <a:r>
              <a:rPr lang="en-US" sz="1600" dirty="0" smtClean="0">
                <a:solidFill>
                  <a:srgbClr val="002060"/>
                </a:solidFill>
              </a:rPr>
              <a:t>Publish, Present, Blogs, Wikis …</a:t>
            </a:r>
          </a:p>
          <a:p>
            <a:pPr lvl="1"/>
            <a:r>
              <a:rPr lang="en-US" sz="1600" dirty="0" smtClean="0">
                <a:solidFill>
                  <a:srgbClr val="002060"/>
                </a:solidFill>
              </a:rPr>
              <a:t>Review and Rate, social networks, tagging …</a:t>
            </a:r>
          </a:p>
          <a:p>
            <a:pPr>
              <a:buNone/>
            </a:pPr>
            <a:r>
              <a:rPr lang="en-US" sz="1800" dirty="0" smtClean="0"/>
              <a:t>Archiving and Preservation</a:t>
            </a:r>
          </a:p>
          <a:p>
            <a:pPr lvl="1"/>
            <a:r>
              <a:rPr lang="en-US" sz="1600" dirty="0" smtClean="0">
                <a:solidFill>
                  <a:srgbClr val="002060"/>
                </a:solidFill>
              </a:rPr>
              <a:t>Published literature, reference data, </a:t>
            </a:r>
            <a:r>
              <a:rPr lang="en-US" sz="1600" dirty="0" err="1" smtClean="0">
                <a:solidFill>
                  <a:srgbClr val="002060"/>
                </a:solidFill>
              </a:rPr>
              <a:t>curated</a:t>
            </a:r>
            <a:r>
              <a:rPr lang="en-US" sz="1600" dirty="0" smtClean="0">
                <a:solidFill>
                  <a:srgbClr val="002060"/>
                </a:solidFill>
              </a:rPr>
              <a:t> data, etc.</a:t>
            </a:r>
          </a:p>
          <a:p>
            <a:pPr lvl="1"/>
            <a:r>
              <a:rPr lang="en-US" sz="1600" dirty="0" smtClean="0">
                <a:solidFill>
                  <a:srgbClr val="002060"/>
                </a:solidFill>
              </a:rPr>
              <a:t>Digital repositories, semantic computing</a:t>
            </a:r>
          </a:p>
        </p:txBody>
      </p:sp>
      <p:graphicFrame>
        <p:nvGraphicFramePr>
          <p:cNvPr id="21" name="Diagram 20"/>
          <p:cNvGraphicFramePr/>
          <p:nvPr>
            <p:extLst>
              <p:ext uri="{D42A27DB-BD31-4B8C-83A1-F6EECF244321}">
                <p14:modId xmlns:p14="http://schemas.microsoft.com/office/powerpoint/2010/main" val="4180567538"/>
              </p:ext>
            </p:extLst>
          </p:nvPr>
        </p:nvGraphicFramePr>
        <p:xfrm>
          <a:off x="304800" y="798576"/>
          <a:ext cx="86106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228600"/>
            <a:ext cx="5905206" cy="443198"/>
          </a:xfrm>
          <a:prstGeom prst="rect">
            <a:avLst/>
          </a:prstGeom>
          <a:noFill/>
        </p:spPr>
        <p:txBody>
          <a:bodyPr wrap="none" lIns="0" tIns="0" rIns="0" bIns="0" rtlCol="0">
            <a:spAutoFit/>
          </a:bodyPr>
          <a:lstStyle/>
          <a:p>
            <a:pPr>
              <a:lnSpc>
                <a:spcPct val="90000"/>
              </a:lnSpc>
              <a:spcBef>
                <a:spcPct val="20000"/>
              </a:spcBef>
              <a:buClr>
                <a:srgbClr val="4E90CD"/>
              </a:buClr>
              <a:buSzPct val="120000"/>
            </a:pPr>
            <a:r>
              <a:rPr lang="en-US" sz="3200" b="1" dirty="0" smtClean="0">
                <a:gradFill>
                  <a:gsLst>
                    <a:gs pos="0">
                      <a:schemeClr val="tx1"/>
                    </a:gs>
                    <a:gs pos="86000">
                      <a:schemeClr val="tx1"/>
                    </a:gs>
                  </a:gsLst>
                  <a:lin ang="5400000" scaled="0"/>
                </a:gradFill>
              </a:rPr>
              <a:t>Supporting the Data Life Cycle</a:t>
            </a:r>
            <a:endParaRPr lang="en-US" sz="3200" b="1"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4182731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6026958"/>
            <a:ext cx="3789594" cy="492443"/>
          </a:xfrm>
          <a:prstGeom prst="rect">
            <a:avLst/>
          </a:prstGeom>
          <a:noFill/>
        </p:spPr>
        <p:txBody>
          <a:bodyPr wrap="square" lIns="0" tIns="0" rIns="0" bIns="0" rtlCol="0">
            <a:spAutoFit/>
          </a:bodyPr>
          <a:lstStyle/>
          <a:p>
            <a:pPr algn="ctr"/>
            <a:r>
              <a:rPr lang="en-US" sz="1600" b="1" dirty="0" smtClean="0">
                <a:hlinkClick r:id="rId2"/>
              </a:rPr>
              <a:t>www.chronozoomtimescale.org</a:t>
            </a:r>
            <a:r>
              <a:rPr lang="en-US" sz="1600" b="1" dirty="0" smtClean="0"/>
              <a:t> </a:t>
            </a:r>
            <a:br>
              <a:rPr lang="en-US" sz="1600" b="1" dirty="0" smtClean="0"/>
            </a:br>
            <a:r>
              <a:rPr lang="en-US" sz="1600" b="1" i="1" dirty="0" smtClean="0"/>
              <a:t>Walter </a:t>
            </a:r>
            <a:r>
              <a:rPr lang="en-US" sz="1600" b="1" i="1" dirty="0" smtClean="0"/>
              <a:t>Alvarez </a:t>
            </a:r>
            <a:r>
              <a:rPr lang="en-US" sz="1600" b="1" i="1" dirty="0" smtClean="0"/>
              <a:t>with Roland </a:t>
            </a:r>
            <a:r>
              <a:rPr lang="en-US" sz="1600" b="1" i="1" dirty="0" err="1" smtClean="0"/>
              <a:t>Saekow</a:t>
            </a:r>
            <a:endParaRPr lang="en-US" sz="1600" b="1" i="1" dirty="0" smtClean="0">
              <a:gradFill>
                <a:gsLst>
                  <a:gs pos="0">
                    <a:schemeClr val="tx1"/>
                  </a:gs>
                  <a:gs pos="86000">
                    <a:schemeClr val="tx1"/>
                  </a:gs>
                </a:gsLst>
                <a:lin ang="5400000" scaled="0"/>
              </a:gradFill>
            </a:endParaRPr>
          </a:p>
        </p:txBody>
      </p:sp>
      <p:pic>
        <p:nvPicPr>
          <p:cNvPr id="1027" name="Picture 3" descr="Machine generated alternative text: rregular early Milky Way galaxy ??&#10;??&#10;Globular clusters ??&#10;14110.p &amp; LataCat t. tUi&#10;III&#10;*3 .mak r. u*wi otr. iatrwe.— r. ecatirm t,&#10;hatr. e.. 1wb.. b. aö..bv ..m...d øwat .11w&#10;,Iw1aIItL al. r. ag...brr. todr.m.wd.wdr.&#10;is la 111r.ga. r..n. d.l&amp;d b rie i.tie&#10;‘r.!’ Ile  re,e rriw ‘o ‘s&#10;dt,’wdm).&#10;Dark energy and accelerating expansion of the Universe&#10;After inflation, the expansion&#10;of the Universe either...&#10;...frst dece1erat1 then acceeI&#10;E. Cosmic events within the Milky Way&#10;and nearby galaxies&#10;Population Il Stars&#10;??&#10;Population I Stars&#10;I ?1wFawft&#10;I.fr.-_ ‘—&#10;. a  -&#10;w .. ‘t?&#10;— —&#10;.&#10;—&#10;ma&#10;r. I’s!’&#10;.rawa &#10;e-..’-,&#10;D. Cosmic events beyond the Milky Way Galaxy&#10;il&#10;Sd,wn.l. bi*ar t, ita bmi him, .gJ&#10;on Sfr., at iL ‘i Decae ‘n 11w trece 1wne&#10;&amp;q.at.’,.I high eedøtR Nr.e. • fS p 4)3441&#10;fl,e WIatL œr.datat . CO!043i&#10;hiTp&amp;ad.!O423 r.4i&#10;Seq’s ai. .mau-q  r. ma mea 11w beth d a’s&#10;b. I1OlS b.&#10;biOwdi. yeats alla. W. bj b.&#10;m,.w, «.ani. g&#10;C. History of Metallicity&#10;rwwd4 dl. r. b e.3 lise !‘4r.l lb’. LhIimie a&#10;qsaeqhil, al iipÓog.n 4ral 1wis The hear. atla lariat&#10;ae Qenemled on r.; CV l.cb. fuIr. end&#10;,ad IIe4,.a If. ,.at.. l’s’ e.t.at.’. — br If. •.Øel.n. al&#10;ir. diii b.e atid ieq ai al e.. Pq.n f eni r. pa; l1w.&#10;.— )—.&#10;t., e...a iS. n.... .&#10;,&#10;— ..  se CS.&#10;r.__ &amp;..m.iese.. .9.&#10;—atts-.-n.., .m,i&#10;.ÌiI .&#10;,__,  .r.&#10;.. - b aaieq’sd&#10;___ — .... __r.._.&#10;S. .,...d.w..sa’s .*..ps&#10;up,&#10;—&#10;Ir.araf&#10;——&#10;S.. et’s.-., aIr. f.mef.. at it.. Lai..&#10;Mœ O.d i.&amp;r u. f.t&#10;..dlbim..,c,.,c.’s —12th —Sub&#10;qe’d .&amp;alk PmmI .4 r.., Ibsi,. I. itt,&#10;Zeaaly. D. ten. n.. r. f..n.lonn I..l.ry al&#10;U.3enC Chiul Athatlatleci&#10;isen Ithp I?4)-1210&#10;P,oducIrocl&#10;conbnantal-cruii —.---— -—&#10;——s&#10;, 1&#10;,&#10;s——&#10;HbflaylpI.tht.cIonEcs —&#10;end corer.Nal Crust&#10;B....&#10;-—&#10;—&#10;Age v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819400"/>
            <a:ext cx="3408594" cy="2972138"/>
          </a:xfrm>
          <a:prstGeom prst="rect">
            <a:avLst/>
          </a:prstGeom>
          <a:noFill/>
          <a:effectLst>
            <a:outerShdw blurRad="330200" dist="266700" dir="2700000" algn="tl" rotWithShape="0">
              <a:prstClr val="black">
                <a:alpha val="81000"/>
              </a:prstClr>
            </a:outerShdw>
          </a:effectLst>
          <a:extLst>
            <a:ext uri="{909E8E84-426E-40DD-AFC4-6F175D3DCCD1}">
              <a14:hiddenFill xmlns:a14="http://schemas.microsoft.com/office/drawing/2010/main">
                <a:solidFill>
                  <a:srgbClr val="FFFFFF"/>
                </a:solidFill>
              </a14:hiddenFill>
            </a:ext>
          </a:extLst>
        </p:spPr>
      </p:pic>
      <p:pic>
        <p:nvPicPr>
          <p:cNvPr id="1028" name="Picture 4" descr="Machine generated alternative text: (Tetrapods wflh&#10;teirestñally adapted eggs) Eutheñ &#10;(land v,qt.bqa.s with&#10;/ Mammals &#10;Amniotes&#10;Reptiles, dinosaurs, birds&#10;Amphibia °°&#10;salarnanders. et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8548" y="1088475"/>
            <a:ext cx="4129348" cy="974508"/>
          </a:xfrm>
          <a:prstGeom prst="rect">
            <a:avLst/>
          </a:prstGeom>
          <a:noFill/>
          <a:ln>
            <a:solidFill>
              <a:schemeClr val="tx1"/>
            </a:solidFill>
          </a:ln>
          <a:effectLst>
            <a:outerShdw blurRad="330200" dist="266700" dir="2700000" algn="tl" rotWithShape="0">
              <a:prstClr val="black">
                <a:alpha val="81000"/>
              </a:prstClr>
            </a:outerShdw>
          </a:effectLst>
          <a:extLst>
            <a:ext uri="{909E8E84-426E-40DD-AFC4-6F175D3DCCD1}">
              <a14:hiddenFill xmlns:a14="http://schemas.microsoft.com/office/drawing/2010/main">
                <a:solidFill>
                  <a:srgbClr val="FFFFFF"/>
                </a:solidFill>
              </a14:hiddenFill>
            </a:ext>
          </a:extLst>
        </p:spPr>
      </p:pic>
      <p:pic>
        <p:nvPicPr>
          <p:cNvPr id="1029" name="Picture 5" descr="Machine generated alternative text: I&#10;I&#10;.__w-__.-_--,&#10;—&#10;Ardi.4.4Ma&#10;I &#10;iucy3.2 Ma Q &#10;Hominid Phylogeny&#10;I_&#10;1 —&#10;-—&#10;— -&#10;.&#10;. o&#10;— &#10;-&#10;._&#10;I&#10;‚-s.—-.—— &#10;‚———&#10;Eastern Mediterranean&#10;lIN Sapropels &#10;II III’IIIIIII liii IIII IIIIIII II IIIIIIIIII II IIIIIIIIIIII IIIIIIIII&#10;No Nile River In the elongated, flooded canyon&#10;(Eonile-Paleonile interval)&#10;No Nile River in the elongated. flooded canyon&#10;(Eonile-Palec.nhle interval)&#10;No Nile River in the elongated, flooded canyon&#10;(Eonile-Paleonile interval)&#10;Ge,s.w S4..œ&#10;— bdvies mŒ.M pa4arn)&#10;Icflan &gt;IJ’JC&#10;Ii 4i&#10;Oxygen isotopes, 9&#10;Eastern Mediterranean&#10;PaIeoniIeJ&#10;. A dphose: Nile stops flowing&#10;ábr tuv&amp;&#10;..-&#10;—&#10;Neonile&#10;4w&#10;U LS&#10;No rivet: Interval between&#10;Poleonile and Prc’tonile&#10;—01G M.&#10;Swt o PvMo.&#10;-r----&#10;4iocene Series i Phocene Series&#10;Pleistocene Series&#10;Neogene System&#10;.&#10;Cenozoic Era&#10;Quaternary Syste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5921" y="2819400"/>
            <a:ext cx="1507328" cy="1161188"/>
          </a:xfrm>
          <a:prstGeom prst="rect">
            <a:avLst/>
          </a:prstGeom>
          <a:noFill/>
          <a:ln>
            <a:solidFill>
              <a:schemeClr val="tx1"/>
            </a:solidFill>
          </a:ln>
          <a:effectLst>
            <a:outerShdw blurRad="330200" dist="266700" dir="2700000" algn="tl" rotWithShape="0">
              <a:prstClr val="black">
                <a:alpha val="81000"/>
              </a:prstClr>
            </a:outerShdw>
          </a:effectLst>
          <a:extLst>
            <a:ext uri="{909E8E84-426E-40DD-AFC4-6F175D3DCCD1}">
              <a14:hiddenFill xmlns:a14="http://schemas.microsoft.com/office/drawing/2010/main">
                <a:solidFill>
                  <a:srgbClr val="FFFFFF"/>
                </a:solidFill>
              </a14:hiddenFill>
            </a:ext>
          </a:extLst>
        </p:spPr>
      </p:pic>
      <p:pic>
        <p:nvPicPr>
          <p:cNvPr id="1030" name="Picture 6" descr="Machine generated alternative text: 3rd Miflenium B.C.&#10;2nd Millenium B.C.&#10;1st Millenium B.C.&#10;1st Millenium A.D.&#10;t&#10;2nd Millenium A.D.&#10;.__ — —--.—&#10;—(-,— _.!.•_&#10;. b s... &#10;—— _e__œ&#10;m--r&#10;.-.-.-&#10;— _fl&#10;w--.&#10;The Second Pyramid and Great Pyramid at Gaza&#10;The unfinished orante obelisk at Aswan&#10;-:‘ 1&#10;ei.i. 90flr&#10;o..,œp.hoft$i.&#10;N.U bod G&#10;J _..4.&#10;116 D5 573.&#10;q • .&#10;.. ) ¡ q&#10;: : •&#10;Vrforn eter and other records of Nile flow&#10;-- fl_&#10;——&#10;_fl..—.&#10;-. w,&#10;L..Iffiq obd&#10;3rd Millenium B.C.&#10;2nd Millenium B.C.&#10;1st Millenlum B.C.&#10;1st Millenlum A.D.&#10;- — - __o -0OB&#10;e e 0&#10;2nd Millenlum 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8200" y="4114800"/>
            <a:ext cx="3208802" cy="2396396"/>
          </a:xfrm>
          <a:prstGeom prst="rect">
            <a:avLst/>
          </a:prstGeom>
          <a:noFill/>
          <a:ln>
            <a:solidFill>
              <a:schemeClr val="tx1"/>
            </a:solidFill>
          </a:ln>
          <a:effectLst>
            <a:outerShdw blurRad="330200" dist="266700" dir="2700000" algn="tl" rotWithShape="0">
              <a:prstClr val="black">
                <a:alpha val="81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3200042" y="3306418"/>
            <a:ext cx="114330" cy="106203"/>
          </a:xfrm>
          <a:prstGeom prst="rect">
            <a:avLst/>
          </a:prstGeom>
          <a:gradFill>
            <a:gsLst>
              <a:gs pos="0">
                <a:schemeClr val="accent2">
                  <a:lumMod val="50000"/>
                  <a:alpha val="15000"/>
                </a:schemeClr>
              </a:gs>
              <a:gs pos="72000">
                <a:schemeClr val="accent2">
                  <a:alpha val="15000"/>
                </a:schemeClr>
              </a:gs>
              <a:gs pos="100000">
                <a:schemeClr val="accent2">
                  <a:alpha val="15000"/>
                </a:schemeClr>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cxnSp>
        <p:nvCxnSpPr>
          <p:cNvPr id="7" name="Straight Connector 6"/>
          <p:cNvCxnSpPr/>
          <p:nvPr/>
        </p:nvCxnSpPr>
        <p:spPr>
          <a:xfrm rot="16200000" flipV="1">
            <a:off x="2809525" y="2276423"/>
            <a:ext cx="838200" cy="400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943186" y="2057400"/>
            <a:ext cx="3201234"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auto">
          <a:xfrm>
            <a:off x="7043565" y="1088476"/>
            <a:ext cx="114330" cy="106203"/>
          </a:xfrm>
          <a:prstGeom prst="rect">
            <a:avLst/>
          </a:prstGeom>
          <a:gradFill>
            <a:gsLst>
              <a:gs pos="0">
                <a:schemeClr val="accent2">
                  <a:lumMod val="50000"/>
                  <a:alpha val="15000"/>
                </a:schemeClr>
              </a:gs>
              <a:gs pos="72000">
                <a:schemeClr val="accent2">
                  <a:alpha val="15000"/>
                </a:schemeClr>
              </a:gs>
              <a:gs pos="100000">
                <a:schemeClr val="accent2">
                  <a:alpha val="15000"/>
                </a:schemeClr>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cxnSp>
        <p:nvCxnSpPr>
          <p:cNvPr id="42" name="Straight Connector 41"/>
          <p:cNvCxnSpPr/>
          <p:nvPr/>
        </p:nvCxnSpPr>
        <p:spPr>
          <a:xfrm flipH="1" flipV="1">
            <a:off x="7157895" y="1088475"/>
            <a:ext cx="1751033" cy="169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043566" y="1088476"/>
            <a:ext cx="372356" cy="1712003"/>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8866084" y="2800479"/>
            <a:ext cx="57165" cy="53101"/>
          </a:xfrm>
          <a:prstGeom prst="rect">
            <a:avLst/>
          </a:prstGeom>
          <a:gradFill>
            <a:gsLst>
              <a:gs pos="0">
                <a:schemeClr val="accent2">
                  <a:lumMod val="50000"/>
                  <a:alpha val="15000"/>
                </a:schemeClr>
              </a:gs>
              <a:gs pos="72000">
                <a:schemeClr val="accent2">
                  <a:alpha val="15000"/>
                </a:schemeClr>
              </a:gs>
              <a:gs pos="100000">
                <a:schemeClr val="accent2">
                  <a:alpha val="15000"/>
                </a:schemeClr>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cxnSp>
        <p:nvCxnSpPr>
          <p:cNvPr id="54" name="Straight Connector 53"/>
          <p:cNvCxnSpPr/>
          <p:nvPr/>
        </p:nvCxnSpPr>
        <p:spPr>
          <a:xfrm flipH="1">
            <a:off x="7487003" y="2800478"/>
            <a:ext cx="1436246" cy="1314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487003" y="2853579"/>
            <a:ext cx="1436247" cy="3657618"/>
          </a:xfrm>
          <a:prstGeom prst="line">
            <a:avLst/>
          </a:prstGeom>
        </p:spPr>
        <p:style>
          <a:lnRef idx="1">
            <a:schemeClr val="accent1"/>
          </a:lnRef>
          <a:fillRef idx="0">
            <a:schemeClr val="accent1"/>
          </a:fillRef>
          <a:effectRef idx="0">
            <a:schemeClr val="accent1"/>
          </a:effectRef>
          <a:fontRef idx="minor">
            <a:schemeClr val="tx1"/>
          </a:fontRef>
        </p:style>
      </p:cxnSp>
      <p:sp>
        <p:nvSpPr>
          <p:cNvPr id="31" name="Title 30"/>
          <p:cNvSpPr>
            <a:spLocks noGrp="1"/>
          </p:cNvSpPr>
          <p:nvPr>
            <p:ph type="title"/>
          </p:nvPr>
        </p:nvSpPr>
        <p:spPr>
          <a:xfrm>
            <a:off x="228600" y="311902"/>
            <a:ext cx="8754564" cy="443198"/>
          </a:xfrm>
        </p:spPr>
        <p:txBody>
          <a:bodyPr/>
          <a:lstStyle/>
          <a:p>
            <a:r>
              <a:rPr lang="en-US" sz="3200" dirty="0" smtClean="0">
                <a:solidFill>
                  <a:schemeClr val="tx1"/>
                </a:solidFill>
                <a:latin typeface="+mj-lt"/>
              </a:rPr>
              <a:t>New explorations of the history of the universe</a:t>
            </a:r>
            <a:endParaRPr lang="en-US" sz="3200" dirty="0">
              <a:solidFill>
                <a:schemeClr val="tx1"/>
              </a:solidFill>
              <a:latin typeface="+mj-lt"/>
            </a:endParaRPr>
          </a:p>
        </p:txBody>
      </p:sp>
      <p:sp>
        <p:nvSpPr>
          <p:cNvPr id="2" name="TextBox 1"/>
          <p:cNvSpPr txBox="1"/>
          <p:nvPr/>
        </p:nvSpPr>
        <p:spPr>
          <a:xfrm>
            <a:off x="214135" y="1447800"/>
            <a:ext cx="2605265" cy="498598"/>
          </a:xfrm>
          <a:prstGeom prst="rect">
            <a:avLst/>
          </a:prstGeom>
          <a:noFill/>
        </p:spPr>
        <p:txBody>
          <a:bodyPr wrap="none" lIns="0" tIns="0" rIns="0" bIns="0" rtlCol="0">
            <a:spAutoFit/>
          </a:bodyPr>
          <a:lstStyle/>
          <a:p>
            <a:pPr>
              <a:lnSpc>
                <a:spcPct val="90000"/>
              </a:lnSpc>
              <a:spcBef>
                <a:spcPct val="20000"/>
              </a:spcBef>
              <a:buClr>
                <a:srgbClr val="4E90CD"/>
              </a:buClr>
              <a:buSzPct val="120000"/>
            </a:pPr>
            <a:r>
              <a:rPr lang="en-US" sz="3600" b="1" dirty="0" err="1" smtClean="0">
                <a:gradFill>
                  <a:gsLst>
                    <a:gs pos="0">
                      <a:schemeClr val="tx1"/>
                    </a:gs>
                    <a:gs pos="86000">
                      <a:schemeClr val="tx1"/>
                    </a:gs>
                  </a:gsLst>
                  <a:lin ang="5400000" scaled="0"/>
                </a:gradFill>
                <a:latin typeface="Segoe UI Light" pitchFamily="34" charset="0"/>
              </a:rPr>
              <a:t>ChronoZoom</a:t>
            </a:r>
            <a:endParaRPr lang="en-US" sz="3600" b="1" dirty="0">
              <a:gradFill>
                <a:gsLst>
                  <a:gs pos="0">
                    <a:schemeClr val="tx1"/>
                  </a:gs>
                  <a:gs pos="86000">
                    <a:schemeClr val="tx1"/>
                  </a:gs>
                </a:gsLst>
                <a:lin ang="5400000" scaled="0"/>
              </a:gradFill>
              <a:latin typeface="Segoe UI Light" pitchFamily="34" charset="0"/>
            </a:endParaRPr>
          </a:p>
        </p:txBody>
      </p:sp>
    </p:spTree>
    <p:extLst>
      <p:ext uri="{BB962C8B-B14F-4D97-AF65-F5344CB8AC3E}">
        <p14:creationId xmlns:p14="http://schemas.microsoft.com/office/powerpoint/2010/main" val="34352916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2033" y="228600"/>
            <a:ext cx="8661387" cy="792162"/>
          </a:xfrm>
          <a:effectLst/>
        </p:spPr>
        <p:txBody>
          <a:bodyPr>
            <a:noAutofit/>
          </a:bodyPr>
          <a:lstStyle/>
          <a:p>
            <a:pPr>
              <a:defRPr/>
            </a:pPr>
            <a:r>
              <a:rPr lang="en-US" dirty="0" smtClean="0">
                <a:solidFill>
                  <a:schemeClr val="tx1"/>
                </a:solidFill>
                <a:effectLst>
                  <a:innerShdw blurRad="114300">
                    <a:prstClr val="black"/>
                  </a:innerShdw>
                </a:effectLst>
                <a:latin typeface="+mn-lt"/>
              </a:rPr>
              <a:t>Envisioning a New Era of Research Reporting </a:t>
            </a:r>
            <a:endParaRPr lang="en-US" dirty="0">
              <a:solidFill>
                <a:schemeClr val="tx1"/>
              </a:solidFill>
              <a:effectLst>
                <a:innerShdw blurRad="114300">
                  <a:prstClr val="black"/>
                </a:innerShdw>
              </a:effectLst>
              <a:latin typeface="+mn-lt"/>
            </a:endParaRPr>
          </a:p>
        </p:txBody>
      </p:sp>
      <p:pic>
        <p:nvPicPr>
          <p:cNvPr id="33796" name="Picture 2" descr="Seismic-Data"/>
          <p:cNvPicPr>
            <a:picLocks noChangeAspect="1" noChangeArrowheads="1"/>
          </p:cNvPicPr>
          <p:nvPr/>
        </p:nvPicPr>
        <p:blipFill>
          <a:blip r:embed="rId3" cstate="email"/>
          <a:srcRect/>
          <a:stretch>
            <a:fillRect/>
          </a:stretch>
        </p:blipFill>
        <p:spPr bwMode="auto">
          <a:xfrm>
            <a:off x="1485144" y="1559059"/>
            <a:ext cx="5780989" cy="4595013"/>
          </a:xfrm>
          <a:prstGeom prst="rect">
            <a:avLst/>
          </a:prstGeom>
          <a:noFill/>
          <a:ln w="9525">
            <a:noFill/>
            <a:miter lim="800000"/>
            <a:headEnd/>
            <a:tailEnd/>
          </a:ln>
        </p:spPr>
      </p:pic>
      <p:grpSp>
        <p:nvGrpSpPr>
          <p:cNvPr id="2" name="Group 5"/>
          <p:cNvGrpSpPr>
            <a:grpSpLocks/>
          </p:cNvGrpSpPr>
          <p:nvPr/>
        </p:nvGrpSpPr>
        <p:grpSpPr bwMode="auto">
          <a:xfrm>
            <a:off x="5763996" y="4351638"/>
            <a:ext cx="3276600" cy="685800"/>
            <a:chOff x="1100" y="1663"/>
            <a:chExt cx="3660" cy="1210"/>
          </a:xfrm>
        </p:grpSpPr>
        <p:pic>
          <p:nvPicPr>
            <p:cNvPr id="33809" name="Picture 6" descr="gold callout 2"/>
            <p:cNvPicPr>
              <a:picLocks noChangeAspect="1" noChangeArrowheads="1"/>
            </p:cNvPicPr>
            <p:nvPr/>
          </p:nvPicPr>
          <p:blipFill>
            <a:blip r:embed="rId4" cstate="email"/>
            <a:srcRect/>
            <a:stretch>
              <a:fillRect/>
            </a:stretch>
          </p:blipFill>
          <p:spPr bwMode="auto">
            <a:xfrm>
              <a:off x="1100" y="1663"/>
              <a:ext cx="3660" cy="1210"/>
            </a:xfrm>
            <a:prstGeom prst="rect">
              <a:avLst/>
            </a:prstGeom>
            <a:noFill/>
            <a:ln w="9525">
              <a:noFill/>
              <a:miter lim="800000"/>
              <a:headEnd/>
              <a:tailEnd/>
            </a:ln>
          </p:spPr>
        </p:pic>
        <p:sp>
          <p:nvSpPr>
            <p:cNvPr id="23" name="Rectangle 7"/>
            <p:cNvSpPr>
              <a:spLocks noChangeArrowheads="1"/>
            </p:cNvSpPr>
            <p:nvPr/>
          </p:nvSpPr>
          <p:spPr bwMode="auto">
            <a:xfrm>
              <a:off x="3059" y="1797"/>
              <a:ext cx="1510" cy="945"/>
            </a:xfrm>
            <a:prstGeom prst="rect">
              <a:avLst/>
            </a:prstGeom>
            <a:noFill/>
            <a:ln w="9525" algn="ctr">
              <a:noFill/>
              <a:miter lim="800000"/>
              <a:headEnd/>
              <a:tailEnd/>
            </a:ln>
            <a:effectLst/>
          </p:spPr>
          <p:txBody>
            <a:bodyPr wrap="none" anchor="ctr">
              <a:spAutoFit/>
            </a:bodyPr>
            <a:lstStyle/>
            <a:p>
              <a:pPr algn="ctr">
                <a:lnSpc>
                  <a:spcPct val="80000"/>
                </a:lnSpc>
                <a:defRPr/>
              </a:pPr>
              <a:r>
                <a:rPr lang="en-US" dirty="0">
                  <a:solidFill>
                    <a:srgbClr val="000000"/>
                  </a:solidFill>
                  <a:latin typeface="Segoe Semibold" pitchFamily="34" charset="0"/>
                  <a:cs typeface="+mn-cs"/>
                </a:rPr>
                <a:t>Dynamic</a:t>
              </a:r>
              <a:br>
                <a:rPr lang="en-US" dirty="0">
                  <a:solidFill>
                    <a:srgbClr val="000000"/>
                  </a:solidFill>
                  <a:latin typeface="Segoe Semibold" pitchFamily="34" charset="0"/>
                  <a:cs typeface="+mn-cs"/>
                </a:rPr>
              </a:br>
              <a:r>
                <a:rPr lang="en-US" dirty="0">
                  <a:solidFill>
                    <a:srgbClr val="000000"/>
                  </a:solidFill>
                  <a:latin typeface="Segoe Semibold" pitchFamily="34" charset="0"/>
                  <a:cs typeface="+mn-cs"/>
                </a:rPr>
                <a:t>Documents</a:t>
              </a:r>
            </a:p>
          </p:txBody>
        </p:sp>
      </p:grpSp>
      <p:grpSp>
        <p:nvGrpSpPr>
          <p:cNvPr id="3" name="Group 11"/>
          <p:cNvGrpSpPr>
            <a:grpSpLocks/>
          </p:cNvGrpSpPr>
          <p:nvPr/>
        </p:nvGrpSpPr>
        <p:grpSpPr bwMode="auto">
          <a:xfrm>
            <a:off x="6402301" y="2401888"/>
            <a:ext cx="2703513" cy="685800"/>
            <a:chOff x="952" y="4320"/>
            <a:chExt cx="2024" cy="912"/>
          </a:xfrm>
        </p:grpSpPr>
        <p:pic>
          <p:nvPicPr>
            <p:cNvPr id="33807" name="Picture 12" descr="gold callout 3"/>
            <p:cNvPicPr>
              <a:picLocks noChangeAspect="1" noChangeArrowheads="1"/>
            </p:cNvPicPr>
            <p:nvPr/>
          </p:nvPicPr>
          <p:blipFill>
            <a:blip r:embed="rId5" cstate="email"/>
            <a:srcRect/>
            <a:stretch>
              <a:fillRect/>
            </a:stretch>
          </p:blipFill>
          <p:spPr bwMode="auto">
            <a:xfrm flipV="1">
              <a:off x="952" y="4320"/>
              <a:ext cx="2024" cy="912"/>
            </a:xfrm>
            <a:prstGeom prst="rect">
              <a:avLst/>
            </a:prstGeom>
            <a:noFill/>
            <a:ln w="9525">
              <a:noFill/>
              <a:miter lim="800000"/>
              <a:headEnd/>
              <a:tailEnd/>
            </a:ln>
          </p:spPr>
        </p:pic>
        <p:sp>
          <p:nvSpPr>
            <p:cNvPr id="26" name="Rectangle 13"/>
            <p:cNvSpPr>
              <a:spLocks noChangeArrowheads="1"/>
            </p:cNvSpPr>
            <p:nvPr/>
          </p:nvSpPr>
          <p:spPr bwMode="auto">
            <a:xfrm>
              <a:off x="1320" y="4479"/>
              <a:ext cx="1488" cy="712"/>
            </a:xfrm>
            <a:prstGeom prst="rect">
              <a:avLst/>
            </a:prstGeom>
            <a:noFill/>
            <a:ln w="9525" algn="ctr">
              <a:noFill/>
              <a:miter lim="800000"/>
              <a:headEnd/>
              <a:tailEnd/>
            </a:ln>
            <a:effectLst/>
          </p:spPr>
          <p:txBody>
            <a:bodyPr anchor="ctr">
              <a:spAutoFit/>
            </a:bodyPr>
            <a:lstStyle/>
            <a:p>
              <a:pPr algn="ctr">
                <a:lnSpc>
                  <a:spcPct val="80000"/>
                </a:lnSpc>
                <a:defRPr/>
              </a:pPr>
              <a:r>
                <a:rPr lang="en-US" dirty="0">
                  <a:solidFill>
                    <a:srgbClr val="000000"/>
                  </a:solidFill>
                  <a:latin typeface="Segoe Semibold" pitchFamily="34" charset="0"/>
                  <a:cs typeface="+mn-cs"/>
                </a:rPr>
                <a:t>Reputation</a:t>
              </a:r>
            </a:p>
            <a:p>
              <a:pPr algn="ctr">
                <a:lnSpc>
                  <a:spcPct val="80000"/>
                </a:lnSpc>
                <a:defRPr/>
              </a:pPr>
              <a:r>
                <a:rPr lang="en-US" dirty="0">
                  <a:solidFill>
                    <a:srgbClr val="000000"/>
                  </a:solidFill>
                  <a:latin typeface="Segoe Semibold" pitchFamily="34" charset="0"/>
                  <a:cs typeface="+mn-cs"/>
                </a:rPr>
                <a:t>&amp; Influence</a:t>
              </a:r>
            </a:p>
          </p:txBody>
        </p:sp>
      </p:grpSp>
      <p:pic>
        <p:nvPicPr>
          <p:cNvPr id="30" name="Picture 12" descr="gold callout 3"/>
          <p:cNvPicPr>
            <a:picLocks noChangeAspect="1" noChangeArrowheads="1"/>
          </p:cNvPicPr>
          <p:nvPr/>
        </p:nvPicPr>
        <p:blipFill>
          <a:blip r:embed="rId6" cstate="email"/>
          <a:srcRect/>
          <a:stretch>
            <a:fillRect/>
          </a:stretch>
        </p:blipFill>
        <p:spPr bwMode="auto">
          <a:xfrm>
            <a:off x="173832" y="1066800"/>
            <a:ext cx="2398712" cy="838200"/>
          </a:xfrm>
          <a:prstGeom prst="rect">
            <a:avLst/>
          </a:prstGeom>
          <a:noFill/>
          <a:ln w="9525">
            <a:noFill/>
            <a:miter lim="800000"/>
            <a:headEnd/>
            <a:tailEnd/>
          </a:ln>
        </p:spPr>
      </p:pic>
      <p:sp>
        <p:nvSpPr>
          <p:cNvPr id="31" name="Rectangle 13"/>
          <p:cNvSpPr>
            <a:spLocks noChangeArrowheads="1"/>
          </p:cNvSpPr>
          <p:nvPr/>
        </p:nvSpPr>
        <p:spPr bwMode="auto">
          <a:xfrm>
            <a:off x="134144" y="1217612"/>
            <a:ext cx="1987550" cy="534988"/>
          </a:xfrm>
          <a:prstGeom prst="rect">
            <a:avLst/>
          </a:prstGeom>
          <a:noFill/>
          <a:ln w="9525" algn="ctr">
            <a:noFill/>
            <a:miter lim="800000"/>
            <a:headEnd/>
            <a:tailEnd/>
          </a:ln>
          <a:effectLst/>
        </p:spPr>
        <p:txBody>
          <a:bodyPr anchor="ctr">
            <a:spAutoFit/>
          </a:bodyPr>
          <a:lstStyle/>
          <a:p>
            <a:pPr algn="ctr">
              <a:lnSpc>
                <a:spcPct val="80000"/>
              </a:lnSpc>
              <a:defRPr/>
            </a:pPr>
            <a:r>
              <a:rPr lang="en-US" dirty="0">
                <a:solidFill>
                  <a:srgbClr val="000000"/>
                </a:solidFill>
                <a:latin typeface="Segoe Semibold" pitchFamily="34" charset="0"/>
                <a:cs typeface="+mn-cs"/>
              </a:rPr>
              <a:t>Reproducible </a:t>
            </a:r>
          </a:p>
          <a:p>
            <a:pPr algn="ctr">
              <a:lnSpc>
                <a:spcPct val="80000"/>
              </a:lnSpc>
              <a:defRPr/>
            </a:pPr>
            <a:r>
              <a:rPr lang="en-US" dirty="0">
                <a:solidFill>
                  <a:srgbClr val="000000"/>
                </a:solidFill>
                <a:latin typeface="Segoe Semibold" pitchFamily="34" charset="0"/>
                <a:cs typeface="+mn-cs"/>
              </a:rPr>
              <a:t>Research</a:t>
            </a:r>
          </a:p>
        </p:txBody>
      </p:sp>
      <p:grpSp>
        <p:nvGrpSpPr>
          <p:cNvPr id="4" name="Group 9"/>
          <p:cNvGrpSpPr>
            <a:grpSpLocks/>
          </p:cNvGrpSpPr>
          <p:nvPr/>
        </p:nvGrpSpPr>
        <p:grpSpPr bwMode="auto">
          <a:xfrm>
            <a:off x="-29238" y="4694538"/>
            <a:ext cx="2324100" cy="838200"/>
            <a:chOff x="1600" y="664"/>
            <a:chExt cx="1848" cy="912"/>
          </a:xfrm>
        </p:grpSpPr>
        <p:pic>
          <p:nvPicPr>
            <p:cNvPr id="33805" name="Picture 10" descr="gold callout 3"/>
            <p:cNvPicPr>
              <a:picLocks noChangeAspect="1" noChangeArrowheads="1"/>
            </p:cNvPicPr>
            <p:nvPr/>
          </p:nvPicPr>
          <p:blipFill>
            <a:blip r:embed="rId7" cstate="email"/>
            <a:srcRect/>
            <a:stretch>
              <a:fillRect/>
            </a:stretch>
          </p:blipFill>
          <p:spPr bwMode="auto">
            <a:xfrm flipH="1">
              <a:off x="1600" y="664"/>
              <a:ext cx="1848" cy="912"/>
            </a:xfrm>
            <a:prstGeom prst="rect">
              <a:avLst/>
            </a:prstGeom>
            <a:noFill/>
            <a:ln w="9525">
              <a:noFill/>
              <a:miter lim="800000"/>
              <a:headEnd/>
              <a:tailEnd/>
            </a:ln>
          </p:spPr>
        </p:pic>
        <p:sp>
          <p:nvSpPr>
            <p:cNvPr id="34" name="Rectangle 11"/>
            <p:cNvSpPr>
              <a:spLocks noChangeArrowheads="1"/>
            </p:cNvSpPr>
            <p:nvPr/>
          </p:nvSpPr>
          <p:spPr bwMode="auto">
            <a:xfrm flipH="1">
              <a:off x="1915" y="867"/>
              <a:ext cx="1044" cy="583"/>
            </a:xfrm>
            <a:prstGeom prst="rect">
              <a:avLst/>
            </a:prstGeom>
            <a:noFill/>
            <a:ln w="9525" algn="ctr">
              <a:noFill/>
              <a:miter lim="800000"/>
              <a:headEnd/>
              <a:tailEnd/>
            </a:ln>
            <a:effectLst/>
          </p:spPr>
          <p:txBody>
            <a:bodyPr wrap="none" anchor="ctr">
              <a:spAutoFit/>
            </a:bodyPr>
            <a:lstStyle/>
            <a:p>
              <a:pPr algn="ctr">
                <a:lnSpc>
                  <a:spcPct val="80000"/>
                </a:lnSpc>
                <a:defRPr/>
              </a:pPr>
              <a:r>
                <a:rPr lang="en-US" dirty="0">
                  <a:solidFill>
                    <a:srgbClr val="000000"/>
                  </a:solidFill>
                  <a:latin typeface="Segoe Semibold" pitchFamily="34" charset="0"/>
                  <a:cs typeface="+mn-cs"/>
                </a:rPr>
                <a:t>Interactive </a:t>
              </a:r>
              <a:br>
                <a:rPr lang="en-US" dirty="0">
                  <a:solidFill>
                    <a:srgbClr val="000000"/>
                  </a:solidFill>
                  <a:latin typeface="Segoe Semibold" pitchFamily="34" charset="0"/>
                  <a:cs typeface="+mn-cs"/>
                </a:rPr>
              </a:br>
              <a:r>
                <a:rPr lang="en-US" dirty="0">
                  <a:solidFill>
                    <a:srgbClr val="000000"/>
                  </a:solidFill>
                  <a:latin typeface="Segoe Semibold" pitchFamily="34" charset="0"/>
                  <a:cs typeface="+mn-cs"/>
                </a:rPr>
                <a:t>Data</a:t>
              </a:r>
            </a:p>
          </p:txBody>
        </p:sp>
      </p:grpSp>
      <p:grpSp>
        <p:nvGrpSpPr>
          <p:cNvPr id="6" name="Group 5"/>
          <p:cNvGrpSpPr>
            <a:grpSpLocks/>
          </p:cNvGrpSpPr>
          <p:nvPr/>
        </p:nvGrpSpPr>
        <p:grpSpPr bwMode="auto">
          <a:xfrm>
            <a:off x="6078683" y="1185055"/>
            <a:ext cx="2374900" cy="812800"/>
            <a:chOff x="3608" y="720"/>
            <a:chExt cx="1718" cy="912"/>
          </a:xfrm>
        </p:grpSpPr>
        <p:pic>
          <p:nvPicPr>
            <p:cNvPr id="33803" name="Picture 6" descr="gold callout 3"/>
            <p:cNvPicPr>
              <a:picLocks noChangeAspect="1" noChangeArrowheads="1"/>
            </p:cNvPicPr>
            <p:nvPr/>
          </p:nvPicPr>
          <p:blipFill>
            <a:blip r:embed="rId8" cstate="email"/>
            <a:srcRect/>
            <a:stretch>
              <a:fillRect/>
            </a:stretch>
          </p:blipFill>
          <p:spPr bwMode="auto">
            <a:xfrm>
              <a:off x="3608" y="720"/>
              <a:ext cx="1718" cy="912"/>
            </a:xfrm>
            <a:prstGeom prst="rect">
              <a:avLst/>
            </a:prstGeom>
            <a:noFill/>
            <a:ln w="9525">
              <a:noFill/>
              <a:miter lim="800000"/>
              <a:headEnd/>
              <a:tailEnd/>
            </a:ln>
          </p:spPr>
        </p:pic>
        <p:sp>
          <p:nvSpPr>
            <p:cNvPr id="37" name="Rectangle 7"/>
            <p:cNvSpPr>
              <a:spLocks noChangeArrowheads="1"/>
            </p:cNvSpPr>
            <p:nvPr/>
          </p:nvSpPr>
          <p:spPr bwMode="auto">
            <a:xfrm>
              <a:off x="4007" y="1000"/>
              <a:ext cx="1117" cy="352"/>
            </a:xfrm>
            <a:prstGeom prst="rect">
              <a:avLst/>
            </a:prstGeom>
            <a:noFill/>
            <a:ln w="9525" algn="ctr">
              <a:noFill/>
              <a:miter lim="800000"/>
              <a:headEnd/>
              <a:tailEnd/>
            </a:ln>
            <a:effectLst/>
          </p:spPr>
          <p:txBody>
            <a:bodyPr wrap="none" anchor="ctr">
              <a:spAutoFit/>
            </a:bodyPr>
            <a:lstStyle/>
            <a:p>
              <a:pPr algn="ctr">
                <a:lnSpc>
                  <a:spcPct val="80000"/>
                </a:lnSpc>
                <a:defRPr/>
              </a:pPr>
              <a:r>
                <a:rPr lang="en-US" dirty="0">
                  <a:solidFill>
                    <a:srgbClr val="000000"/>
                  </a:solidFill>
                  <a:latin typeface="Segoe Semibold" pitchFamily="34" charset="0"/>
                  <a:cs typeface="+mn-cs"/>
                </a:rPr>
                <a:t>Collaboration</a:t>
              </a:r>
              <a:endParaRPr lang="en-US" sz="2400" dirty="0">
                <a:solidFill>
                  <a:srgbClr val="000000"/>
                </a:solidFill>
                <a:latin typeface="Segoe Semibold" pitchFamily="34" charset="0"/>
                <a:cs typeface="+mn-cs"/>
              </a:endParaRPr>
            </a:p>
          </p:txBody>
        </p:sp>
      </p:grpSp>
    </p:spTree>
    <p:extLst>
      <p:ext uri="{BB962C8B-B14F-4D97-AF65-F5344CB8AC3E}">
        <p14:creationId xmlns:p14="http://schemas.microsoft.com/office/powerpoint/2010/main" val="137154071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228600"/>
            <a:ext cx="8363938" cy="443198"/>
          </a:xfrm>
        </p:spPr>
        <p:txBody>
          <a:bodyPr/>
          <a:lstStyle/>
          <a:p>
            <a:r>
              <a:rPr lang="en-US" sz="3200" b="1" dirty="0" err="1" smtClean="0">
                <a:latin typeface="+mn-lt"/>
              </a:rPr>
              <a:t>Datacite</a:t>
            </a:r>
            <a:r>
              <a:rPr lang="en-US" sz="3200" b="1" dirty="0" smtClean="0">
                <a:latin typeface="+mn-lt"/>
              </a:rPr>
              <a:t> and ORCID</a:t>
            </a:r>
            <a:endParaRPr lang="en-US" sz="3200" b="1" dirty="0">
              <a:latin typeface="+mn-lt"/>
            </a:endParaRPr>
          </a:p>
        </p:txBody>
      </p:sp>
      <p:sp>
        <p:nvSpPr>
          <p:cNvPr id="5" name="Text Placeholder 4"/>
          <p:cNvSpPr>
            <a:spLocks noGrp="1"/>
          </p:cNvSpPr>
          <p:nvPr>
            <p:ph type="body" sz="quarter" idx="10"/>
          </p:nvPr>
        </p:nvSpPr>
        <p:spPr>
          <a:xfrm>
            <a:off x="2304288" y="1008888"/>
            <a:ext cx="6449086" cy="6069354"/>
          </a:xfrm>
        </p:spPr>
        <p:txBody>
          <a:bodyPr/>
          <a:lstStyle/>
          <a:p>
            <a:r>
              <a:rPr lang="en-US" sz="2000" b="1" dirty="0" err="1">
                <a:solidFill>
                  <a:prstClr val="black"/>
                </a:solidFill>
                <a:latin typeface="Arial" pitchFamily="34" charset="0"/>
                <a:cs typeface="Arial" pitchFamily="34" charset="0"/>
              </a:rPr>
              <a:t>DataCite</a:t>
            </a:r>
            <a:r>
              <a:rPr lang="en-US" sz="2000" dirty="0">
                <a:solidFill>
                  <a:prstClr val="black"/>
                </a:solidFill>
                <a:latin typeface="Arial" pitchFamily="34" charset="0"/>
                <a:cs typeface="Arial" pitchFamily="34" charset="0"/>
              </a:rPr>
              <a:t> is an international consortium to establish easier access to scientific research data on the Internet increase acceptance of research data as legitimate, citable contributions to the scientific record, and to support data archiving that will permit results to be verified and re-purposed for future study</a:t>
            </a:r>
            <a:r>
              <a:rPr lang="en-US" sz="2000" dirty="0" smtClean="0">
                <a:solidFill>
                  <a:prstClr val="black"/>
                </a:solidFill>
                <a:latin typeface="Arial" pitchFamily="34" charset="0"/>
                <a:cs typeface="Arial" pitchFamily="34" charset="0"/>
              </a:rPr>
              <a:t>.</a:t>
            </a:r>
          </a:p>
          <a:p>
            <a:endParaRPr lang="en-US" sz="2000" dirty="0">
              <a:solidFill>
                <a:prstClr val="black"/>
              </a:solidFill>
              <a:latin typeface="Arial" pitchFamily="34" charset="0"/>
              <a:cs typeface="Arial" pitchFamily="34" charset="0"/>
            </a:endParaRPr>
          </a:p>
          <a:p>
            <a:r>
              <a:rPr lang="en-US" sz="2000" b="1" dirty="0">
                <a:solidFill>
                  <a:prstClr val="black"/>
                </a:solidFill>
                <a:latin typeface="Arial" pitchFamily="34" charset="0"/>
                <a:cs typeface="Arial" pitchFamily="34" charset="0"/>
              </a:rPr>
              <a:t>ORCID</a:t>
            </a:r>
            <a:r>
              <a:rPr lang="en-US" sz="2000" dirty="0">
                <a:solidFill>
                  <a:prstClr val="black"/>
                </a:solidFill>
                <a:latin typeface="Arial" pitchFamily="34" charset="0"/>
                <a:cs typeface="Arial" pitchFamily="34" charset="0"/>
              </a:rPr>
              <a:t> (Open Research &amp; Contributor ID) aims to solve the author/contributor name ambiguity problem in scholarly communications by creating a central registry of unique identifiers for individual researchers and an open and transparent linking mechanism between ORCID and other current author ID schemes. These identifiers, and the relationships among them, can be linked to the researcher’s output to enhance the scientific discovery process and to improve the efficiency of research funding and collaboration within the research community.</a:t>
            </a:r>
          </a:p>
          <a:p>
            <a:endParaRPr lang="en-US" sz="2400" dirty="0"/>
          </a:p>
        </p:txBody>
      </p:sp>
      <p:sp>
        <p:nvSpPr>
          <p:cNvPr id="6" name="Text Placeholder 5"/>
          <p:cNvSpPr>
            <a:spLocks noGrp="1"/>
          </p:cNvSpPr>
          <p:nvPr>
            <p:ph type="body" sz="quarter" idx="11"/>
          </p:nvPr>
        </p:nvSpPr>
        <p:spPr/>
        <p:txBody>
          <a:bodyPr/>
          <a:lstStyle/>
          <a:p>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84" y="3758542"/>
            <a:ext cx="2028147" cy="1337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DataCit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13" y="1292352"/>
            <a:ext cx="1261120" cy="1377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420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2120" y="853440"/>
            <a:ext cx="8307705" cy="5273040"/>
          </a:xfrm>
        </p:spPr>
        <p:txBody>
          <a:bodyPr>
            <a:noAutofit/>
          </a:bodyPr>
          <a:lstStyle/>
          <a:p>
            <a:pPr marL="3175" indent="-3175">
              <a:buNone/>
            </a:pPr>
            <a:r>
              <a:rPr lang="en-US" sz="2800" dirty="0"/>
              <a:t>Remaining three key areas for action relate to the future of Scholarly Communication and Libraries</a:t>
            </a:r>
            <a:r>
              <a:rPr lang="en-US" sz="2800" dirty="0" smtClean="0"/>
              <a:t>:</a:t>
            </a:r>
          </a:p>
          <a:p>
            <a:pPr marL="3175" indent="-3175">
              <a:buNone/>
            </a:pPr>
            <a:endParaRPr lang="en-US" sz="1200" dirty="0"/>
          </a:p>
          <a:p>
            <a:pPr marL="806450" lvl="0">
              <a:buNone/>
            </a:pPr>
            <a:r>
              <a:rPr lang="en-US" sz="2800" dirty="0" smtClean="0">
                <a:gradFill>
                  <a:gsLst>
                    <a:gs pos="0">
                      <a:srgbClr val="292929"/>
                    </a:gs>
                    <a:gs pos="86000">
                      <a:srgbClr val="292929"/>
                    </a:gs>
                  </a:gsLst>
                  <a:lin ang="5400000" scaled="0"/>
                </a:gradFill>
              </a:rPr>
              <a:t>5.	Establish </a:t>
            </a:r>
            <a:r>
              <a:rPr lang="en-US" sz="2800" dirty="0">
                <a:gradFill>
                  <a:gsLst>
                    <a:gs pos="0">
                      <a:srgbClr val="292929"/>
                    </a:gs>
                    <a:gs pos="86000">
                      <a:srgbClr val="292929"/>
                    </a:gs>
                  </a:gsLst>
                  <a:lin ang="5400000" scaled="0"/>
                </a:gradFill>
              </a:rPr>
              <a:t>Digital Libraries that support the other sciences like the NLM does for Medicine</a:t>
            </a:r>
          </a:p>
          <a:p>
            <a:pPr marL="806450" lvl="0">
              <a:buNone/>
            </a:pPr>
            <a:r>
              <a:rPr lang="en-US" sz="2800" dirty="0" smtClean="0">
                <a:gradFill>
                  <a:gsLst>
                    <a:gs pos="0">
                      <a:srgbClr val="292929"/>
                    </a:gs>
                    <a:gs pos="86000">
                      <a:srgbClr val="292929"/>
                    </a:gs>
                  </a:gsLst>
                  <a:lin ang="5400000" scaled="0"/>
                </a:gradFill>
              </a:rPr>
              <a:t>6.	Fund </a:t>
            </a:r>
            <a:r>
              <a:rPr lang="en-US" sz="2800" dirty="0">
                <a:gradFill>
                  <a:gsLst>
                    <a:gs pos="0">
                      <a:srgbClr val="292929"/>
                    </a:gs>
                    <a:gs pos="86000">
                      <a:srgbClr val="292929"/>
                    </a:gs>
                  </a:gsLst>
                  <a:lin ang="5400000" scaled="0"/>
                </a:gradFill>
              </a:rPr>
              <a:t>development of new authoring tools and publication models</a:t>
            </a:r>
          </a:p>
          <a:p>
            <a:pPr marL="806450" lvl="0">
              <a:buNone/>
            </a:pPr>
            <a:r>
              <a:rPr lang="en-US" sz="2800" dirty="0" smtClean="0">
                <a:gradFill>
                  <a:gsLst>
                    <a:gs pos="0">
                      <a:srgbClr val="292929"/>
                    </a:gs>
                    <a:gs pos="86000">
                      <a:srgbClr val="292929"/>
                    </a:gs>
                  </a:gsLst>
                  <a:lin ang="5400000" scaled="0"/>
                </a:gradFill>
              </a:rPr>
              <a:t>7.	Explore </a:t>
            </a:r>
            <a:r>
              <a:rPr lang="en-US" sz="2800" dirty="0">
                <a:gradFill>
                  <a:gsLst>
                    <a:gs pos="0">
                      <a:srgbClr val="292929"/>
                    </a:gs>
                    <a:gs pos="86000">
                      <a:srgbClr val="292929"/>
                    </a:gs>
                  </a:gsLst>
                  <a:lin ang="5400000" scaled="0"/>
                </a:gradFill>
              </a:rPr>
              <a:t>development of digital data libraries that contain scientific data (not just the metadata)  and support integration with published literature</a:t>
            </a:r>
          </a:p>
        </p:txBody>
      </p:sp>
      <p:sp>
        <p:nvSpPr>
          <p:cNvPr id="5" name="Title 4"/>
          <p:cNvSpPr>
            <a:spLocks noGrp="1"/>
          </p:cNvSpPr>
          <p:nvPr>
            <p:ph type="title"/>
          </p:nvPr>
        </p:nvSpPr>
        <p:spPr>
          <a:xfrm>
            <a:off x="457200" y="223520"/>
            <a:ext cx="8686800" cy="443198"/>
          </a:xfrm>
        </p:spPr>
        <p:txBody>
          <a:bodyPr/>
          <a:lstStyle/>
          <a:p>
            <a:r>
              <a:rPr lang="en-US" dirty="0" smtClean="0">
                <a:solidFill>
                  <a:schemeClr val="tx1"/>
                </a:solidFill>
              </a:rPr>
              <a:t>Jim Gray’s Call to Action (Part 2)</a:t>
            </a:r>
            <a:endParaRPr lang="en-US" dirty="0">
              <a:solidFill>
                <a:schemeClr val="tx1"/>
              </a:solidFill>
            </a:endParaRPr>
          </a:p>
        </p:txBody>
      </p:sp>
    </p:spTree>
    <p:extLst>
      <p:ext uri="{BB962C8B-B14F-4D97-AF65-F5344CB8AC3E}">
        <p14:creationId xmlns:p14="http://schemas.microsoft.com/office/powerpoint/2010/main" val="4850202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39200" cy="5486400"/>
          </a:xfrm>
        </p:spPr>
        <p:txBody>
          <a:bodyPr>
            <a:normAutofit fontScale="92500" lnSpcReduction="10000"/>
          </a:bodyPr>
          <a:lstStyle/>
          <a:p>
            <a:pPr>
              <a:defRPr/>
            </a:pPr>
            <a:endParaRPr lang="en-US" dirty="0" smtClean="0"/>
          </a:p>
          <a:p>
            <a:pPr>
              <a:defRPr/>
            </a:pPr>
            <a:r>
              <a:rPr lang="en-US" dirty="0" smtClean="0"/>
              <a:t>University </a:t>
            </a:r>
            <a:r>
              <a:rPr lang="en-US" dirty="0" smtClean="0"/>
              <a:t>of Michigan’s libraries are canceling some journal subscriptions because of </a:t>
            </a:r>
            <a:r>
              <a:rPr lang="en-US" dirty="0" smtClean="0">
                <a:solidFill>
                  <a:srgbClr val="FF0000"/>
                </a:solidFill>
              </a:rPr>
              <a:t>budget cuts and the increasing costs of the subscriptions</a:t>
            </a:r>
          </a:p>
          <a:p>
            <a:pPr>
              <a:defRPr/>
            </a:pPr>
            <a:r>
              <a:rPr lang="en-US" dirty="0" smtClean="0"/>
              <a:t>University Librarian Paul Courant said that about </a:t>
            </a:r>
            <a:r>
              <a:rPr lang="en-US" dirty="0" smtClean="0">
                <a:solidFill>
                  <a:srgbClr val="FF0000"/>
                </a:solidFill>
              </a:rPr>
              <a:t>2,500 were canceled in the 2007 fiscal year </a:t>
            </a:r>
          </a:p>
          <a:p>
            <a:pPr>
              <a:defRPr/>
            </a:pPr>
            <a:r>
              <a:rPr lang="en-US" dirty="0" smtClean="0"/>
              <a:t>The </a:t>
            </a:r>
            <a:r>
              <a:rPr lang="en-US" dirty="0" smtClean="0">
                <a:solidFill>
                  <a:srgbClr val="FF0000"/>
                </a:solidFill>
              </a:rPr>
              <a:t>University Library budget </a:t>
            </a:r>
            <a:r>
              <a:rPr lang="en-US" dirty="0" smtClean="0"/>
              <a:t>has gone up by an </a:t>
            </a:r>
            <a:r>
              <a:rPr lang="en-US" dirty="0" smtClean="0">
                <a:solidFill>
                  <a:srgbClr val="FF0000"/>
                </a:solidFill>
              </a:rPr>
              <a:t>average of 3.1 percent per year </a:t>
            </a:r>
            <a:r>
              <a:rPr lang="en-US" dirty="0" smtClean="0"/>
              <a:t>since 2004</a:t>
            </a:r>
          </a:p>
          <a:p>
            <a:pPr>
              <a:defRPr/>
            </a:pPr>
            <a:r>
              <a:rPr lang="en-US" dirty="0" smtClean="0"/>
              <a:t>According to Library Journal magazine, the average subscription price of national </a:t>
            </a:r>
            <a:r>
              <a:rPr lang="en-US" dirty="0" smtClean="0">
                <a:solidFill>
                  <a:srgbClr val="FF0000"/>
                </a:solidFill>
              </a:rPr>
              <a:t>arts and humanities journals has increased 6.8 percent per year </a:t>
            </a:r>
            <a:r>
              <a:rPr lang="en-US" dirty="0" smtClean="0"/>
              <a:t>since 2003. National </a:t>
            </a:r>
            <a:r>
              <a:rPr lang="en-US" dirty="0" smtClean="0">
                <a:solidFill>
                  <a:srgbClr val="FF0000"/>
                </a:solidFill>
              </a:rPr>
              <a:t>social science journals increased 9.2 percent</a:t>
            </a:r>
            <a:r>
              <a:rPr lang="en-US" dirty="0" smtClean="0"/>
              <a:t> and national </a:t>
            </a:r>
            <a:r>
              <a:rPr lang="en-US" dirty="0" smtClean="0">
                <a:solidFill>
                  <a:srgbClr val="FF0000"/>
                </a:solidFill>
              </a:rPr>
              <a:t>science journals increased by 8.3 percent</a:t>
            </a:r>
          </a:p>
          <a:p>
            <a:pPr>
              <a:defRPr/>
            </a:pPr>
            <a:endParaRPr lang="en-US" dirty="0"/>
          </a:p>
        </p:txBody>
      </p:sp>
      <p:sp>
        <p:nvSpPr>
          <p:cNvPr id="3" name="Title 2"/>
          <p:cNvSpPr>
            <a:spLocks noGrp="1"/>
          </p:cNvSpPr>
          <p:nvPr>
            <p:ph type="title"/>
          </p:nvPr>
        </p:nvSpPr>
        <p:spPr>
          <a:xfrm>
            <a:off x="304800" y="304800"/>
            <a:ext cx="8686800" cy="609600"/>
          </a:xfrm>
        </p:spPr>
        <p:txBody>
          <a:bodyPr>
            <a:normAutofit/>
          </a:bodyPr>
          <a:lstStyle/>
          <a:p>
            <a:pPr>
              <a:defRPr/>
            </a:pPr>
            <a:r>
              <a:rPr lang="en-US" sz="3600" b="1" dirty="0" smtClean="0">
                <a:effectLst>
                  <a:innerShdw blurRad="114300">
                    <a:prstClr val="black"/>
                  </a:innerShdw>
                </a:effectLst>
              </a:rPr>
              <a:t>The Michigan Daily, September 24, 2007</a:t>
            </a:r>
            <a:endParaRPr lang="en-US" sz="3600" b="1" dirty="0">
              <a:effectLst>
                <a:innerShdw blurRad="114300">
                  <a:prstClr val="black"/>
                </a:innerShdw>
              </a:effectLst>
            </a:endParaRPr>
          </a:p>
        </p:txBody>
      </p:sp>
    </p:spTree>
    <p:extLst>
      <p:ext uri="{BB962C8B-B14F-4D97-AF65-F5344CB8AC3E}">
        <p14:creationId xmlns:p14="http://schemas.microsoft.com/office/powerpoint/2010/main" val="431151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2" y="228600"/>
            <a:ext cx="9144000" cy="443198"/>
          </a:xfrm>
        </p:spPr>
        <p:txBody>
          <a:bodyPr/>
          <a:lstStyle/>
          <a:p>
            <a:pPr>
              <a:defRPr/>
            </a:pPr>
            <a:r>
              <a:rPr lang="en-US" dirty="0" smtClean="0">
                <a:solidFill>
                  <a:schemeClr val="tx1"/>
                </a:solidFill>
              </a:rPr>
              <a:t>Open Access</a:t>
            </a:r>
            <a:r>
              <a:rPr lang="en-US" dirty="0">
                <a:solidFill>
                  <a:schemeClr val="tx1"/>
                </a:solidFill>
              </a:rPr>
              <a:t> </a:t>
            </a:r>
            <a:r>
              <a:rPr lang="en-US" dirty="0" smtClean="0">
                <a:solidFill>
                  <a:schemeClr val="tx1"/>
                </a:solidFill>
              </a:rPr>
              <a:t>and Repositories</a:t>
            </a:r>
            <a:endParaRPr lang="en-US" dirty="0">
              <a:solidFill>
                <a:schemeClr val="tx1"/>
              </a:solidFill>
              <a:effectLst>
                <a:innerShdw blurRad="114300">
                  <a:prstClr val="black"/>
                </a:innerShdw>
              </a:effectLst>
            </a:endParaRPr>
          </a:p>
        </p:txBody>
      </p:sp>
      <p:sp>
        <p:nvSpPr>
          <p:cNvPr id="40963" name="Content Placeholder 2"/>
          <p:cNvSpPr>
            <a:spLocks noGrp="1"/>
          </p:cNvSpPr>
          <p:nvPr>
            <p:ph idx="1"/>
          </p:nvPr>
        </p:nvSpPr>
        <p:spPr>
          <a:xfrm>
            <a:off x="457200" y="990600"/>
            <a:ext cx="8534400" cy="5257800"/>
          </a:xfrm>
        </p:spPr>
        <p:txBody>
          <a:bodyPr>
            <a:noAutofit/>
          </a:bodyPr>
          <a:lstStyle/>
          <a:p>
            <a:pPr marL="0" indent="0">
              <a:buNone/>
            </a:pPr>
            <a:r>
              <a:rPr lang="en-US" sz="2400" dirty="0" smtClean="0"/>
              <a:t>As Dean of Engineering at Southampton I was ‘responsible’ for monitoring the research output of over 200 Faculty and 500 Post Docs and Grad Students</a:t>
            </a:r>
          </a:p>
          <a:p>
            <a:pPr lvl="1"/>
            <a:r>
              <a:rPr lang="en-US" sz="2000" dirty="0" smtClean="0">
                <a:solidFill>
                  <a:srgbClr val="002060"/>
                </a:solidFill>
              </a:rPr>
              <a:t>The University library could not afford to subscribe to all the journals that my staff published in, not to mention conference proceedings and workshop contributions, so we insisted on keeping a digital copy of all output in a University Repository …</a:t>
            </a:r>
          </a:p>
          <a:p>
            <a:pPr marL="0" indent="0">
              <a:buNone/>
            </a:pPr>
            <a:endParaRPr lang="en-US" sz="2400" dirty="0" smtClean="0"/>
          </a:p>
          <a:p>
            <a:pPr marL="0" indent="0">
              <a:buNone/>
            </a:pPr>
            <a:r>
              <a:rPr lang="en-US" sz="2400" dirty="0" smtClean="0"/>
              <a:t>‘Green Open Access’ or ‘Self-Archiving’ has authors making peer-reviewed final drafts of their articles accessible by depositing them in their Institution's OA Repository upon acceptance for publication</a:t>
            </a:r>
          </a:p>
          <a:p>
            <a:pPr lvl="1"/>
            <a:r>
              <a:rPr lang="en-US" sz="2000" dirty="0" smtClean="0">
                <a:solidFill>
                  <a:srgbClr val="002060"/>
                </a:solidFill>
              </a:rPr>
              <a:t>Note that individual papers can be set to be immediately visible outside the institution or set to ‘delayed open access’ as in </a:t>
            </a:r>
            <a:r>
              <a:rPr lang="en-US" sz="2000" dirty="0" err="1" smtClean="0">
                <a:solidFill>
                  <a:srgbClr val="002060"/>
                </a:solidFill>
              </a:rPr>
              <a:t>PubMedCentral</a:t>
            </a:r>
            <a:r>
              <a:rPr lang="en-US" sz="2000" dirty="0" smtClean="0">
                <a:solidFill>
                  <a:srgbClr val="002060"/>
                </a:solidFill>
              </a:rPr>
              <a:t>. Web copies of non-journal versions are allowed by most publishers …</a:t>
            </a:r>
          </a:p>
        </p:txBody>
      </p:sp>
    </p:spTree>
    <p:extLst>
      <p:ext uri="{BB962C8B-B14F-4D97-AF65-F5344CB8AC3E}">
        <p14:creationId xmlns:p14="http://schemas.microsoft.com/office/powerpoint/2010/main" val="224872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6609" b="7814"/>
          <a:stretch/>
        </p:blipFill>
        <p:spPr bwMode="auto">
          <a:xfrm>
            <a:off x="127000" y="228601"/>
            <a:ext cx="8890000"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6800" y="5257800"/>
            <a:ext cx="7014677" cy="830997"/>
          </a:xfrm>
          <a:prstGeom prst="rect">
            <a:avLst/>
          </a:prstGeom>
          <a:noFill/>
        </p:spPr>
        <p:txBody>
          <a:bodyPr wrap="none" rtlCol="0">
            <a:spAutoFit/>
          </a:bodyPr>
          <a:lstStyle/>
          <a:p>
            <a:r>
              <a:rPr lang="en-US" sz="2400" dirty="0" smtClean="0"/>
              <a:t>200,000 requests to 20M requests from 1997 to 2007</a:t>
            </a:r>
          </a:p>
          <a:p>
            <a:pPr marL="285750" indent="-285750">
              <a:buFont typeface="Wingdings" pitchFamily="2" charset="2"/>
              <a:buChar char="Ø"/>
            </a:pPr>
            <a:r>
              <a:rPr lang="en-US" sz="2400" dirty="0" smtClean="0"/>
              <a:t>Graphic demonstration of the power of Open Access</a:t>
            </a:r>
            <a:endParaRPr lang="en-US" sz="2400" dirty="0"/>
          </a:p>
        </p:txBody>
      </p:sp>
    </p:spTree>
    <p:extLst>
      <p:ext uri="{BB962C8B-B14F-4D97-AF65-F5344CB8AC3E}">
        <p14:creationId xmlns:p14="http://schemas.microsoft.com/office/powerpoint/2010/main" val="423854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903" y="228600"/>
            <a:ext cx="9144000" cy="609600"/>
          </a:xfrm>
        </p:spPr>
        <p:txBody>
          <a:bodyPr>
            <a:noAutofit/>
          </a:bodyPr>
          <a:lstStyle/>
          <a:p>
            <a:r>
              <a:rPr lang="en-US" b="1" dirty="0" err="1" smtClean="0">
                <a:solidFill>
                  <a:schemeClr val="tx1"/>
                </a:solidFill>
              </a:rPr>
              <a:t>Webometrics</a:t>
            </a:r>
            <a:r>
              <a:rPr lang="en-US" b="1" dirty="0" smtClean="0">
                <a:solidFill>
                  <a:schemeClr val="tx1"/>
                </a:solidFill>
              </a:rPr>
              <a:t> Google Scholar Ranking</a:t>
            </a:r>
            <a:br>
              <a:rPr lang="en-US" b="1" dirty="0" smtClean="0">
                <a:solidFill>
                  <a:schemeClr val="tx1"/>
                </a:solidFill>
              </a:rPr>
            </a:br>
            <a:r>
              <a:rPr lang="en-US" sz="2800" b="1" dirty="0" smtClean="0">
                <a:solidFill>
                  <a:schemeClr val="tx1"/>
                </a:solidFill>
              </a:rPr>
              <a:t>July 2010</a:t>
            </a:r>
            <a:endParaRPr lang="en-US" sz="2800" b="1" dirty="0">
              <a:solidFill>
                <a:schemeClr val="tx1"/>
              </a:solidFill>
            </a:endParaRPr>
          </a:p>
        </p:txBody>
      </p:sp>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28" t="21230" r="85105" b="9304"/>
          <a:stretch/>
        </p:blipFill>
        <p:spPr bwMode="auto">
          <a:xfrm>
            <a:off x="1150393" y="1188522"/>
            <a:ext cx="2044858" cy="544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27512" y="1175128"/>
            <a:ext cx="4038600" cy="1569660"/>
          </a:xfrm>
          <a:prstGeom prst="rect">
            <a:avLst/>
          </a:prstGeom>
          <a:noFill/>
        </p:spPr>
        <p:txBody>
          <a:bodyPr wrap="square" rtlCol="0">
            <a:spAutoFit/>
          </a:bodyPr>
          <a:lstStyle/>
          <a:p>
            <a:r>
              <a:rPr lang="en-US" sz="2400" dirty="0" smtClean="0">
                <a:solidFill>
                  <a:schemeClr val="accent2">
                    <a:lumMod val="75000"/>
                  </a:schemeClr>
                </a:solidFill>
              </a:rPr>
              <a:t>Southampton	#   21	 </a:t>
            </a:r>
          </a:p>
          <a:p>
            <a:r>
              <a:rPr lang="en-US" sz="2400" dirty="0" err="1">
                <a:solidFill>
                  <a:schemeClr val="accent2">
                    <a:lumMod val="75000"/>
                  </a:schemeClr>
                </a:solidFill>
              </a:rPr>
              <a:t>VirginiaTech</a:t>
            </a:r>
            <a:r>
              <a:rPr lang="en-US" sz="2400" dirty="0">
                <a:solidFill>
                  <a:schemeClr val="accent2">
                    <a:lumMod val="75000"/>
                  </a:schemeClr>
                </a:solidFill>
              </a:rPr>
              <a:t>	</a:t>
            </a:r>
            <a:r>
              <a:rPr lang="en-US" sz="2400" dirty="0" smtClean="0">
                <a:solidFill>
                  <a:schemeClr val="accent2">
                    <a:lumMod val="75000"/>
                  </a:schemeClr>
                </a:solidFill>
              </a:rPr>
              <a:t>	#   </a:t>
            </a:r>
            <a:r>
              <a:rPr lang="en-US" sz="2400" dirty="0">
                <a:solidFill>
                  <a:schemeClr val="accent2">
                    <a:lumMod val="75000"/>
                  </a:schemeClr>
                </a:solidFill>
              </a:rPr>
              <a:t>37	 </a:t>
            </a:r>
          </a:p>
          <a:p>
            <a:r>
              <a:rPr lang="en-US" sz="2400" dirty="0" smtClean="0">
                <a:solidFill>
                  <a:schemeClr val="accent2">
                    <a:lumMod val="75000"/>
                  </a:schemeClr>
                </a:solidFill>
              </a:rPr>
              <a:t>Cambridge 		#   97	 </a:t>
            </a:r>
          </a:p>
          <a:p>
            <a:r>
              <a:rPr lang="en-US" sz="2400" dirty="0" smtClean="0">
                <a:solidFill>
                  <a:schemeClr val="accent2">
                    <a:lumMod val="75000"/>
                  </a:schemeClr>
                </a:solidFill>
              </a:rPr>
              <a:t>Oxford		# 115	 </a:t>
            </a:r>
          </a:p>
        </p:txBody>
      </p:sp>
      <p:sp>
        <p:nvSpPr>
          <p:cNvPr id="4" name="TextBox 3"/>
          <p:cNvSpPr txBox="1"/>
          <p:nvPr/>
        </p:nvSpPr>
        <p:spPr>
          <a:xfrm>
            <a:off x="3733800" y="2895600"/>
            <a:ext cx="5026025" cy="3231654"/>
          </a:xfrm>
          <a:prstGeom prst="rect">
            <a:avLst/>
          </a:prstGeom>
          <a:noFill/>
        </p:spPr>
        <p:txBody>
          <a:bodyPr wrap="square" rtlCol="0">
            <a:spAutoFit/>
          </a:bodyPr>
          <a:lstStyle/>
          <a:p>
            <a:r>
              <a:rPr lang="en-US" sz="2400" dirty="0" smtClean="0"/>
              <a:t>Clearly </a:t>
            </a:r>
            <a:r>
              <a:rPr lang="en-US" sz="2400" u="sng" dirty="0" smtClean="0"/>
              <a:t>not</a:t>
            </a:r>
            <a:r>
              <a:rPr lang="en-US" sz="2400" dirty="0" smtClean="0"/>
              <a:t>  a ‘perfect’ metric - </a:t>
            </a:r>
            <a:br>
              <a:rPr lang="en-US" sz="2400" dirty="0" smtClean="0"/>
            </a:br>
            <a:r>
              <a:rPr lang="en-US" sz="2400" dirty="0" smtClean="0"/>
              <a:t>but equally clearly, this must measure something of relevance for the research reputation of a university …</a:t>
            </a:r>
            <a:br>
              <a:rPr lang="en-US" sz="2400" dirty="0" smtClean="0"/>
            </a:br>
            <a:endParaRPr lang="en-US" sz="2400" dirty="0" smtClean="0"/>
          </a:p>
          <a:p>
            <a:pPr marL="342900" indent="-342900">
              <a:buFont typeface="Arial" pitchFamily="34" charset="0"/>
              <a:buChar char="•"/>
            </a:pPr>
            <a:r>
              <a:rPr lang="en-US" sz="2000" dirty="0" smtClean="0"/>
              <a:t>Institutional Research Repository must be part of the university’s ‘</a:t>
            </a:r>
            <a:r>
              <a:rPr lang="en-US" sz="2000" b="1" dirty="0" smtClean="0"/>
              <a:t>Reputation Management</a:t>
            </a:r>
            <a:r>
              <a:rPr lang="en-US" sz="2000" dirty="0" smtClean="0"/>
              <a:t>’ strategy</a:t>
            </a:r>
            <a:endParaRPr lang="en-US" sz="2000" dirty="0"/>
          </a:p>
        </p:txBody>
      </p:sp>
    </p:spTree>
    <p:extLst>
      <p:ext uri="{BB962C8B-B14F-4D97-AF65-F5344CB8AC3E}">
        <p14:creationId xmlns:p14="http://schemas.microsoft.com/office/powerpoint/2010/main" val="3085693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2" y="238897"/>
            <a:ext cx="9144000" cy="443198"/>
          </a:xfrm>
        </p:spPr>
        <p:txBody>
          <a:bodyPr/>
          <a:lstStyle/>
          <a:p>
            <a:pPr>
              <a:defRPr/>
            </a:pPr>
            <a:r>
              <a:rPr lang="en-US" dirty="0" smtClean="0">
                <a:solidFill>
                  <a:schemeClr val="tx1"/>
                </a:solidFill>
                <a:effectLst>
                  <a:innerShdw blurRad="114300">
                    <a:prstClr val="black"/>
                  </a:innerShdw>
                </a:effectLst>
              </a:rPr>
              <a:t>Future of Research Repositories?</a:t>
            </a:r>
            <a:endParaRPr lang="en-US" dirty="0">
              <a:solidFill>
                <a:schemeClr val="tx1"/>
              </a:solidFill>
              <a:effectLst>
                <a:innerShdw blurRad="114300">
                  <a:prstClr val="black"/>
                </a:innerShdw>
              </a:effectLst>
            </a:endParaRPr>
          </a:p>
        </p:txBody>
      </p:sp>
      <p:sp>
        <p:nvSpPr>
          <p:cNvPr id="40963" name="Content Placeholder 2"/>
          <p:cNvSpPr>
            <a:spLocks noGrp="1"/>
          </p:cNvSpPr>
          <p:nvPr>
            <p:ph idx="1"/>
          </p:nvPr>
        </p:nvSpPr>
        <p:spPr>
          <a:xfrm>
            <a:off x="457200" y="990600"/>
            <a:ext cx="8302625" cy="5562600"/>
          </a:xfrm>
        </p:spPr>
        <p:txBody>
          <a:bodyPr>
            <a:normAutofit/>
          </a:bodyPr>
          <a:lstStyle/>
          <a:p>
            <a:r>
              <a:rPr lang="en-US" sz="2800" dirty="0" smtClean="0"/>
              <a:t>Repositories will contain not only full text versions of research papers but also ‘grey’ literature such as workshop papers, presentations, technical reports and theses</a:t>
            </a:r>
          </a:p>
          <a:p>
            <a:pPr lvl="1">
              <a:buFont typeface="Arial" pitchFamily="34" charset="0"/>
              <a:buChar char="•"/>
            </a:pPr>
            <a:r>
              <a:rPr lang="en-US" dirty="0" smtClean="0">
                <a:solidFill>
                  <a:srgbClr val="002060"/>
                </a:solidFill>
              </a:rPr>
              <a:t>In the future repositories will also contain data, images and software</a:t>
            </a:r>
          </a:p>
          <a:p>
            <a:pPr>
              <a:buFont typeface="Arial" pitchFamily="34" charset="0"/>
              <a:buChar char="•"/>
            </a:pPr>
            <a:r>
              <a:rPr lang="en-US" sz="2800" dirty="0" smtClean="0"/>
              <a:t>Need for federated databases of scientific information and cross database search tools</a:t>
            </a:r>
          </a:p>
          <a:p>
            <a:pPr lvl="1">
              <a:buFont typeface="Arial" pitchFamily="34" charset="0"/>
              <a:buChar char="•"/>
            </a:pPr>
            <a:r>
              <a:rPr lang="en-US" dirty="0" smtClean="0">
                <a:solidFill>
                  <a:srgbClr val="002060"/>
                </a:solidFill>
              </a:rPr>
              <a:t>NIH National Library of Medicine</a:t>
            </a:r>
          </a:p>
          <a:p>
            <a:pPr lvl="1">
              <a:buFont typeface="Arial" pitchFamily="34" charset="0"/>
              <a:buChar char="•"/>
            </a:pPr>
            <a:r>
              <a:rPr lang="en-US" dirty="0" smtClean="0">
                <a:solidFill>
                  <a:srgbClr val="002060"/>
                </a:solidFill>
              </a:rPr>
              <a:t>WorldWideScience.org </a:t>
            </a:r>
          </a:p>
        </p:txBody>
      </p:sp>
    </p:spTree>
    <p:extLst>
      <p:ext uri="{BB962C8B-B14F-4D97-AF65-F5344CB8AC3E}">
        <p14:creationId xmlns:p14="http://schemas.microsoft.com/office/powerpoint/2010/main" val="15843064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228600"/>
            <a:ext cx="8312785" cy="443198"/>
          </a:xfrm>
        </p:spPr>
        <p:txBody>
          <a:bodyPr/>
          <a:lstStyle/>
          <a:p>
            <a:pPr lvl="0"/>
            <a:r>
              <a:rPr lang="en-US" dirty="0" smtClean="0">
                <a:solidFill>
                  <a:schemeClr val="tx1"/>
                </a:solidFill>
              </a:rPr>
              <a:t>A Tidal Wave of Scientific Data</a:t>
            </a:r>
            <a:endParaRPr lang="en-US" dirty="0">
              <a:solidFill>
                <a:schemeClr val="tx1"/>
              </a:solidFill>
            </a:endParaRPr>
          </a:p>
        </p:txBody>
      </p:sp>
      <p:pic>
        <p:nvPicPr>
          <p:cNvPr id="156674" name="Picture 2" descr="http://marinemetadata.org/files/mmi/ACM_frontmatter.png"/>
          <p:cNvPicPr>
            <a:picLocks noChangeAspect="1" noChangeArrowheads="1"/>
          </p:cNvPicPr>
          <p:nvPr/>
        </p:nvPicPr>
        <p:blipFill>
          <a:blip r:embed="rId2" cstate="print"/>
          <a:srcRect/>
          <a:stretch>
            <a:fillRect/>
          </a:stretch>
        </p:blipFill>
        <p:spPr bwMode="auto">
          <a:xfrm>
            <a:off x="2971800" y="1781175"/>
            <a:ext cx="2705100" cy="3629025"/>
          </a:xfrm>
          <a:prstGeom prst="rect">
            <a:avLst/>
          </a:prstGeom>
          <a:ln>
            <a:noFill/>
          </a:ln>
          <a:effectLst>
            <a:outerShdw blurRad="292100" dist="139700" dir="2700000" algn="tl" rotWithShape="0">
              <a:srgbClr val="333333">
                <a:alpha val="65000"/>
              </a:srgbClr>
            </a:outerShdw>
          </a:effectLst>
        </p:spPr>
      </p:pic>
      <p:pic>
        <p:nvPicPr>
          <p:cNvPr id="4" name="Picture 4" descr="http://marinemetadata.org/files/mmi/cover_nature.jpg"/>
          <p:cNvPicPr>
            <a:picLocks noChangeAspect="1" noChangeArrowheads="1"/>
          </p:cNvPicPr>
          <p:nvPr/>
        </p:nvPicPr>
        <p:blipFill>
          <a:blip r:embed="rId3" cstate="print"/>
          <a:srcRect/>
          <a:stretch>
            <a:fillRect/>
          </a:stretch>
        </p:blipFill>
        <p:spPr bwMode="auto">
          <a:xfrm>
            <a:off x="543528" y="1781175"/>
            <a:ext cx="1952022" cy="2602696"/>
          </a:xfrm>
          <a:prstGeom prst="rect">
            <a:avLst/>
          </a:prstGeom>
          <a:ln>
            <a:noFill/>
          </a:ln>
          <a:effectLst>
            <a:outerShdw blurRad="292100" dist="139700" dir="2700000" algn="tl" rotWithShape="0">
              <a:srgbClr val="333333">
                <a:alpha val="65000"/>
              </a:srgbClr>
            </a:outerShdw>
          </a:effectLst>
        </p:spPr>
      </p:pic>
      <p:pic>
        <p:nvPicPr>
          <p:cNvPr id="5" name="Picture 2" descr="North America Issue Cover for Feb 27th 20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1712594"/>
            <a:ext cx="2286000" cy="30118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65009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75505"/>
            <a:ext cx="4114800" cy="5357813"/>
          </a:xfrm>
        </p:spPr>
        <p:txBody>
          <a:bodyPr>
            <a:normAutofit/>
          </a:bodyPr>
          <a:lstStyle/>
          <a:p>
            <a:r>
              <a:rPr lang="en-US" sz="2000" dirty="0" smtClean="0"/>
              <a:t>The </a:t>
            </a:r>
            <a:r>
              <a:rPr lang="en-US" sz="2000" u="sng" dirty="0">
                <a:hlinkClick r:id="rId2"/>
              </a:rPr>
              <a:t>NIH Public Access Policy</a:t>
            </a:r>
            <a:r>
              <a:rPr lang="en-US" sz="2000" dirty="0"/>
              <a:t> ensures that the public has access to the published results of NIH funded research. </a:t>
            </a:r>
            <a:endParaRPr lang="en-US" sz="2000" dirty="0" smtClean="0"/>
          </a:p>
          <a:p>
            <a:endParaRPr lang="en-US" sz="2000" dirty="0" smtClean="0"/>
          </a:p>
          <a:p>
            <a:r>
              <a:rPr lang="en-US" sz="2000" dirty="0" smtClean="0"/>
              <a:t>It </a:t>
            </a:r>
            <a:r>
              <a:rPr lang="en-US" sz="2000" dirty="0"/>
              <a:t>requires scientists to submit final peer-reviewed journal manuscripts that arise from NIH funds to the digital archive </a:t>
            </a:r>
            <a:r>
              <a:rPr lang="en-US" sz="2000" dirty="0">
                <a:hlinkClick r:id="rId3"/>
              </a:rPr>
              <a:t>PubMed Central</a:t>
            </a:r>
            <a:r>
              <a:rPr lang="en-US" sz="2000" dirty="0"/>
              <a:t> </a:t>
            </a:r>
            <a:r>
              <a:rPr lang="en-US" sz="2000" i="1" dirty="0"/>
              <a:t>upon acceptance for publication</a:t>
            </a:r>
            <a:r>
              <a:rPr lang="en-US" sz="2000" dirty="0"/>
              <a:t>.  </a:t>
            </a:r>
            <a:endParaRPr lang="en-US" sz="2000" dirty="0" smtClean="0"/>
          </a:p>
          <a:p>
            <a:endParaRPr lang="en-US" sz="2000" dirty="0" smtClean="0"/>
          </a:p>
          <a:p>
            <a:r>
              <a:rPr lang="en-US" sz="2000" dirty="0" smtClean="0"/>
              <a:t>To </a:t>
            </a:r>
            <a:r>
              <a:rPr lang="en-US" sz="2000" dirty="0"/>
              <a:t>help advance science and improve human health, the Policy requires that these papers are accessible to the public on PubMed Central no later than 12 months after publication</a:t>
            </a:r>
            <a:r>
              <a:rPr lang="en-US" sz="2000" dirty="0" smtClean="0"/>
              <a:t>.</a:t>
            </a:r>
            <a:endParaRPr lang="en-US" sz="2000" dirty="0"/>
          </a:p>
        </p:txBody>
      </p:sp>
      <p:sp>
        <p:nvSpPr>
          <p:cNvPr id="3" name="Title 2"/>
          <p:cNvSpPr>
            <a:spLocks noGrp="1"/>
          </p:cNvSpPr>
          <p:nvPr>
            <p:ph type="title"/>
          </p:nvPr>
        </p:nvSpPr>
        <p:spPr>
          <a:xfrm>
            <a:off x="473676" y="228600"/>
            <a:ext cx="7391400" cy="609600"/>
          </a:xfrm>
        </p:spPr>
        <p:txBody>
          <a:bodyPr>
            <a:normAutofit/>
          </a:bodyPr>
          <a:lstStyle/>
          <a:p>
            <a:r>
              <a:rPr lang="en-US" sz="3200" b="1" dirty="0" smtClean="0">
                <a:latin typeface="+mn-lt"/>
              </a:rPr>
              <a:t> The US NLM and PubMed Central</a:t>
            </a:r>
            <a:endParaRPr lang="en-US" sz="3200" b="1" dirty="0">
              <a:latin typeface="+mn-l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95400"/>
            <a:ext cx="13811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a:grpSpLocks/>
          </p:cNvGrpSpPr>
          <p:nvPr/>
        </p:nvGrpSpPr>
        <p:grpSpPr bwMode="auto">
          <a:xfrm>
            <a:off x="4572000" y="2224087"/>
            <a:ext cx="4335462" cy="2652713"/>
            <a:chOff x="2884" y="2428"/>
            <a:chExt cx="2731" cy="1671"/>
          </a:xfrm>
        </p:grpSpPr>
        <p:sp>
          <p:nvSpPr>
            <p:cNvPr id="6" name="Oval 5"/>
            <p:cNvSpPr>
              <a:spLocks noChangeArrowheads="1"/>
            </p:cNvSpPr>
            <p:nvPr/>
          </p:nvSpPr>
          <p:spPr bwMode="auto">
            <a:xfrm>
              <a:off x="4559" y="2428"/>
              <a:ext cx="272" cy="296"/>
            </a:xfrm>
            <a:prstGeom prst="ellipse">
              <a:avLst/>
            </a:prstGeom>
            <a:noFill/>
            <a:ln w="127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7" name="Oval 6"/>
            <p:cNvSpPr>
              <a:spLocks noChangeArrowheads="1"/>
            </p:cNvSpPr>
            <p:nvPr/>
          </p:nvSpPr>
          <p:spPr bwMode="auto">
            <a:xfrm>
              <a:off x="3795" y="2428"/>
              <a:ext cx="274" cy="296"/>
            </a:xfrm>
            <a:prstGeom prst="ellipse">
              <a:avLst/>
            </a:prstGeom>
            <a:noFill/>
            <a:ln w="127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8" name="Oval 7"/>
            <p:cNvSpPr>
              <a:spLocks noChangeArrowheads="1"/>
            </p:cNvSpPr>
            <p:nvPr/>
          </p:nvSpPr>
          <p:spPr bwMode="auto">
            <a:xfrm>
              <a:off x="3246" y="3126"/>
              <a:ext cx="274" cy="296"/>
            </a:xfrm>
            <a:prstGeom prst="ellipse">
              <a:avLst/>
            </a:prstGeom>
            <a:noFill/>
            <a:ln w="127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9" name="Oval 8"/>
            <p:cNvSpPr>
              <a:spLocks noChangeArrowheads="1"/>
            </p:cNvSpPr>
            <p:nvPr/>
          </p:nvSpPr>
          <p:spPr bwMode="auto">
            <a:xfrm>
              <a:off x="3465" y="3714"/>
              <a:ext cx="274" cy="296"/>
            </a:xfrm>
            <a:prstGeom prst="ellipse">
              <a:avLst/>
            </a:prstGeom>
            <a:noFill/>
            <a:ln w="127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0" name="Oval 9"/>
            <p:cNvSpPr>
              <a:spLocks noChangeArrowheads="1"/>
            </p:cNvSpPr>
            <p:nvPr/>
          </p:nvSpPr>
          <p:spPr bwMode="auto">
            <a:xfrm>
              <a:off x="4784" y="3733"/>
              <a:ext cx="274" cy="296"/>
            </a:xfrm>
            <a:prstGeom prst="ellipse">
              <a:avLst/>
            </a:prstGeom>
            <a:noFill/>
            <a:ln w="127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1" name="Oval 10"/>
            <p:cNvSpPr>
              <a:spLocks noChangeArrowheads="1"/>
            </p:cNvSpPr>
            <p:nvPr/>
          </p:nvSpPr>
          <p:spPr bwMode="auto">
            <a:xfrm>
              <a:off x="4986" y="3118"/>
              <a:ext cx="274" cy="296"/>
            </a:xfrm>
            <a:prstGeom prst="ellipse">
              <a:avLst/>
            </a:prstGeom>
            <a:noFill/>
            <a:ln w="127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2" name="Freeform 11"/>
            <p:cNvSpPr>
              <a:spLocks/>
            </p:cNvSpPr>
            <p:nvPr/>
          </p:nvSpPr>
          <p:spPr bwMode="auto">
            <a:xfrm>
              <a:off x="3627" y="3667"/>
              <a:ext cx="465" cy="417"/>
            </a:xfrm>
            <a:custGeom>
              <a:avLst/>
              <a:gdLst/>
              <a:ahLst/>
              <a:cxnLst>
                <a:cxn ang="0">
                  <a:pos x="220" y="0"/>
                </a:cxn>
                <a:cxn ang="0">
                  <a:pos x="715" y="0"/>
                </a:cxn>
                <a:cxn ang="0">
                  <a:pos x="936" y="439"/>
                </a:cxn>
                <a:cxn ang="0">
                  <a:pos x="715" y="878"/>
                </a:cxn>
                <a:cxn ang="0">
                  <a:pos x="220" y="878"/>
                </a:cxn>
                <a:cxn ang="0">
                  <a:pos x="0" y="431"/>
                </a:cxn>
                <a:cxn ang="0">
                  <a:pos x="220" y="0"/>
                </a:cxn>
              </a:cxnLst>
              <a:rect l="0" t="0" r="r" b="b"/>
              <a:pathLst>
                <a:path w="937" h="879">
                  <a:moveTo>
                    <a:pt x="220" y="0"/>
                  </a:moveTo>
                  <a:lnTo>
                    <a:pt x="715" y="0"/>
                  </a:lnTo>
                  <a:lnTo>
                    <a:pt x="936" y="439"/>
                  </a:lnTo>
                  <a:lnTo>
                    <a:pt x="715" y="878"/>
                  </a:lnTo>
                  <a:lnTo>
                    <a:pt x="220" y="878"/>
                  </a:lnTo>
                  <a:lnTo>
                    <a:pt x="0" y="431"/>
                  </a:lnTo>
                  <a:lnTo>
                    <a:pt x="220" y="0"/>
                  </a:lnTo>
                </a:path>
              </a:pathLst>
            </a:custGeom>
            <a:solidFill>
              <a:srgbClr val="FFFFFF"/>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3" name="Freeform 12"/>
            <p:cNvSpPr>
              <a:spLocks/>
            </p:cNvSpPr>
            <p:nvPr/>
          </p:nvSpPr>
          <p:spPr bwMode="auto">
            <a:xfrm>
              <a:off x="3627" y="3667"/>
              <a:ext cx="467" cy="420"/>
            </a:xfrm>
            <a:custGeom>
              <a:avLst/>
              <a:gdLst/>
              <a:ahLst/>
              <a:cxnLst>
                <a:cxn ang="0">
                  <a:pos x="221" y="0"/>
                </a:cxn>
                <a:cxn ang="0">
                  <a:pos x="718" y="0"/>
                </a:cxn>
                <a:cxn ang="0">
                  <a:pos x="940" y="442"/>
                </a:cxn>
                <a:cxn ang="0">
                  <a:pos x="718" y="884"/>
                </a:cxn>
                <a:cxn ang="0">
                  <a:pos x="221" y="884"/>
                </a:cxn>
                <a:cxn ang="0">
                  <a:pos x="0" y="434"/>
                </a:cxn>
                <a:cxn ang="0">
                  <a:pos x="221" y="0"/>
                </a:cxn>
              </a:cxnLst>
              <a:rect l="0" t="0" r="r" b="b"/>
              <a:pathLst>
                <a:path w="941" h="885">
                  <a:moveTo>
                    <a:pt x="221" y="0"/>
                  </a:moveTo>
                  <a:lnTo>
                    <a:pt x="718" y="0"/>
                  </a:lnTo>
                  <a:lnTo>
                    <a:pt x="940" y="442"/>
                  </a:lnTo>
                  <a:lnTo>
                    <a:pt x="718" y="884"/>
                  </a:lnTo>
                  <a:lnTo>
                    <a:pt x="221" y="884"/>
                  </a:lnTo>
                  <a:lnTo>
                    <a:pt x="0" y="434"/>
                  </a:lnTo>
                  <a:lnTo>
                    <a:pt x="221" y="0"/>
                  </a:lnTo>
                </a:path>
              </a:pathLst>
            </a:custGeom>
            <a:solidFill>
              <a:schemeClr val="bg2"/>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4" name="Freeform 13"/>
            <p:cNvSpPr>
              <a:spLocks/>
            </p:cNvSpPr>
            <p:nvPr/>
          </p:nvSpPr>
          <p:spPr bwMode="auto">
            <a:xfrm>
              <a:off x="3614" y="3656"/>
              <a:ext cx="466" cy="417"/>
            </a:xfrm>
            <a:custGeom>
              <a:avLst/>
              <a:gdLst/>
              <a:ahLst/>
              <a:cxnLst>
                <a:cxn ang="0">
                  <a:pos x="226" y="0"/>
                </a:cxn>
                <a:cxn ang="0">
                  <a:pos x="720" y="0"/>
                </a:cxn>
                <a:cxn ang="0">
                  <a:pos x="940" y="440"/>
                </a:cxn>
                <a:cxn ang="0">
                  <a:pos x="720" y="879"/>
                </a:cxn>
                <a:cxn ang="0">
                  <a:pos x="226" y="879"/>
                </a:cxn>
                <a:cxn ang="0">
                  <a:pos x="0" y="432"/>
                </a:cxn>
                <a:cxn ang="0">
                  <a:pos x="226" y="0"/>
                </a:cxn>
              </a:cxnLst>
              <a:rect l="0" t="0" r="r" b="b"/>
              <a:pathLst>
                <a:path w="941" h="880">
                  <a:moveTo>
                    <a:pt x="226" y="0"/>
                  </a:moveTo>
                  <a:lnTo>
                    <a:pt x="720" y="0"/>
                  </a:lnTo>
                  <a:lnTo>
                    <a:pt x="940" y="440"/>
                  </a:lnTo>
                  <a:lnTo>
                    <a:pt x="720" y="879"/>
                  </a:lnTo>
                  <a:lnTo>
                    <a:pt x="226" y="879"/>
                  </a:lnTo>
                  <a:lnTo>
                    <a:pt x="0" y="432"/>
                  </a:lnTo>
                  <a:lnTo>
                    <a:pt x="226" y="0"/>
                  </a:lnTo>
                </a:path>
              </a:pathLst>
            </a:custGeom>
            <a:solidFill>
              <a:srgbClr val="FFFF99"/>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 name="Rectangle 14"/>
            <p:cNvSpPr>
              <a:spLocks noChangeArrowheads="1"/>
            </p:cNvSpPr>
            <p:nvPr/>
          </p:nvSpPr>
          <p:spPr bwMode="auto">
            <a:xfrm>
              <a:off x="3567" y="3703"/>
              <a:ext cx="6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100000"/>
                </a:lnSpc>
                <a:spcBef>
                  <a:spcPct val="50000"/>
                </a:spcBef>
                <a:buClrTx/>
                <a:buSzTx/>
                <a:buFontTx/>
                <a:buNone/>
              </a:pPr>
              <a:r>
                <a:rPr lang="en-US" sz="1200" b="0">
                  <a:solidFill>
                    <a:srgbClr val="000099"/>
                  </a:solidFill>
                </a:rPr>
                <a:t>Nucleotide sequences</a:t>
              </a:r>
            </a:p>
          </p:txBody>
        </p:sp>
        <p:sp>
          <p:nvSpPr>
            <p:cNvPr id="16" name="Freeform 15"/>
            <p:cNvSpPr>
              <a:spLocks/>
            </p:cNvSpPr>
            <p:nvPr/>
          </p:nvSpPr>
          <p:spPr bwMode="auto">
            <a:xfrm>
              <a:off x="4476" y="3674"/>
              <a:ext cx="454" cy="422"/>
            </a:xfrm>
            <a:custGeom>
              <a:avLst/>
              <a:gdLst/>
              <a:ahLst/>
              <a:cxnLst>
                <a:cxn ang="0">
                  <a:pos x="226" y="0"/>
                </a:cxn>
                <a:cxn ang="0">
                  <a:pos x="721" y="0"/>
                </a:cxn>
                <a:cxn ang="0">
                  <a:pos x="942" y="440"/>
                </a:cxn>
                <a:cxn ang="0">
                  <a:pos x="721" y="887"/>
                </a:cxn>
                <a:cxn ang="0">
                  <a:pos x="226" y="887"/>
                </a:cxn>
                <a:cxn ang="0">
                  <a:pos x="0" y="440"/>
                </a:cxn>
                <a:cxn ang="0">
                  <a:pos x="226" y="0"/>
                </a:cxn>
              </a:cxnLst>
              <a:rect l="0" t="0" r="r" b="b"/>
              <a:pathLst>
                <a:path w="943" h="888">
                  <a:moveTo>
                    <a:pt x="226" y="0"/>
                  </a:moveTo>
                  <a:lnTo>
                    <a:pt x="721" y="0"/>
                  </a:lnTo>
                  <a:lnTo>
                    <a:pt x="942" y="440"/>
                  </a:lnTo>
                  <a:lnTo>
                    <a:pt x="721" y="887"/>
                  </a:lnTo>
                  <a:lnTo>
                    <a:pt x="226" y="887"/>
                  </a:lnTo>
                  <a:lnTo>
                    <a:pt x="0" y="440"/>
                  </a:lnTo>
                  <a:lnTo>
                    <a:pt x="226" y="0"/>
                  </a:lnTo>
                </a:path>
              </a:pathLst>
            </a:custGeom>
            <a:solidFill>
              <a:srgbClr val="FFFFFF"/>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7" name="Freeform 16"/>
            <p:cNvSpPr>
              <a:spLocks/>
            </p:cNvSpPr>
            <p:nvPr/>
          </p:nvSpPr>
          <p:spPr bwMode="auto">
            <a:xfrm>
              <a:off x="4476" y="3674"/>
              <a:ext cx="457" cy="425"/>
            </a:xfrm>
            <a:custGeom>
              <a:avLst/>
              <a:gdLst/>
              <a:ahLst/>
              <a:cxnLst>
                <a:cxn ang="0">
                  <a:pos x="228" y="0"/>
                </a:cxn>
                <a:cxn ang="0">
                  <a:pos x="725" y="0"/>
                </a:cxn>
                <a:cxn ang="0">
                  <a:pos x="947" y="443"/>
                </a:cxn>
                <a:cxn ang="0">
                  <a:pos x="725" y="893"/>
                </a:cxn>
                <a:cxn ang="0">
                  <a:pos x="228" y="893"/>
                </a:cxn>
                <a:cxn ang="0">
                  <a:pos x="0" y="443"/>
                </a:cxn>
                <a:cxn ang="0">
                  <a:pos x="228" y="0"/>
                </a:cxn>
              </a:cxnLst>
              <a:rect l="0" t="0" r="r" b="b"/>
              <a:pathLst>
                <a:path w="948" h="894">
                  <a:moveTo>
                    <a:pt x="228" y="0"/>
                  </a:moveTo>
                  <a:lnTo>
                    <a:pt x="725" y="0"/>
                  </a:lnTo>
                  <a:lnTo>
                    <a:pt x="947" y="443"/>
                  </a:lnTo>
                  <a:lnTo>
                    <a:pt x="725" y="893"/>
                  </a:lnTo>
                  <a:lnTo>
                    <a:pt x="228" y="893"/>
                  </a:lnTo>
                  <a:lnTo>
                    <a:pt x="0" y="443"/>
                  </a:lnTo>
                  <a:lnTo>
                    <a:pt x="228" y="0"/>
                  </a:lnTo>
                </a:path>
              </a:pathLst>
            </a:custGeom>
            <a:solidFill>
              <a:schemeClr val="bg2"/>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8" name="Freeform 17"/>
            <p:cNvSpPr>
              <a:spLocks/>
            </p:cNvSpPr>
            <p:nvPr/>
          </p:nvSpPr>
          <p:spPr bwMode="auto">
            <a:xfrm>
              <a:off x="4466" y="3664"/>
              <a:ext cx="451" cy="421"/>
            </a:xfrm>
            <a:custGeom>
              <a:avLst/>
              <a:gdLst/>
              <a:ahLst/>
              <a:cxnLst>
                <a:cxn ang="0">
                  <a:pos x="227" y="0"/>
                </a:cxn>
                <a:cxn ang="0">
                  <a:pos x="715" y="0"/>
                </a:cxn>
                <a:cxn ang="0">
                  <a:pos x="936" y="447"/>
                </a:cxn>
                <a:cxn ang="0">
                  <a:pos x="715" y="886"/>
                </a:cxn>
                <a:cxn ang="0">
                  <a:pos x="220" y="886"/>
                </a:cxn>
                <a:cxn ang="0">
                  <a:pos x="0" y="439"/>
                </a:cxn>
                <a:cxn ang="0">
                  <a:pos x="227" y="0"/>
                </a:cxn>
              </a:cxnLst>
              <a:rect l="0" t="0" r="r" b="b"/>
              <a:pathLst>
                <a:path w="937" h="887">
                  <a:moveTo>
                    <a:pt x="227" y="0"/>
                  </a:moveTo>
                  <a:lnTo>
                    <a:pt x="715" y="0"/>
                  </a:lnTo>
                  <a:lnTo>
                    <a:pt x="936" y="447"/>
                  </a:lnTo>
                  <a:lnTo>
                    <a:pt x="715" y="886"/>
                  </a:lnTo>
                  <a:lnTo>
                    <a:pt x="220" y="886"/>
                  </a:lnTo>
                  <a:lnTo>
                    <a:pt x="0" y="439"/>
                  </a:lnTo>
                  <a:lnTo>
                    <a:pt x="227" y="0"/>
                  </a:lnTo>
                </a:path>
              </a:pathLst>
            </a:custGeom>
            <a:solidFill>
              <a:schemeClr val="tx2"/>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9" name="Freeform 18"/>
            <p:cNvSpPr>
              <a:spLocks/>
            </p:cNvSpPr>
            <p:nvPr/>
          </p:nvSpPr>
          <p:spPr bwMode="auto">
            <a:xfrm>
              <a:off x="4466" y="3664"/>
              <a:ext cx="454" cy="424"/>
            </a:xfrm>
            <a:custGeom>
              <a:avLst/>
              <a:gdLst/>
              <a:ahLst/>
              <a:cxnLst>
                <a:cxn ang="0">
                  <a:pos x="228" y="0"/>
                </a:cxn>
                <a:cxn ang="0">
                  <a:pos x="719" y="0"/>
                </a:cxn>
                <a:cxn ang="0">
                  <a:pos x="941" y="449"/>
                </a:cxn>
                <a:cxn ang="0">
                  <a:pos x="719" y="891"/>
                </a:cxn>
                <a:cxn ang="0">
                  <a:pos x="221" y="891"/>
                </a:cxn>
                <a:cxn ang="0">
                  <a:pos x="0" y="442"/>
                </a:cxn>
                <a:cxn ang="0">
                  <a:pos x="228" y="0"/>
                </a:cxn>
              </a:cxnLst>
              <a:rect l="0" t="0" r="r" b="b"/>
              <a:pathLst>
                <a:path w="942" h="892">
                  <a:moveTo>
                    <a:pt x="228" y="0"/>
                  </a:moveTo>
                  <a:lnTo>
                    <a:pt x="719" y="0"/>
                  </a:lnTo>
                  <a:lnTo>
                    <a:pt x="941" y="449"/>
                  </a:lnTo>
                  <a:lnTo>
                    <a:pt x="719" y="891"/>
                  </a:lnTo>
                  <a:lnTo>
                    <a:pt x="221" y="891"/>
                  </a:lnTo>
                  <a:lnTo>
                    <a:pt x="0" y="442"/>
                  </a:lnTo>
                  <a:lnTo>
                    <a:pt x="228" y="0"/>
                  </a:lnTo>
                </a:path>
              </a:pathLst>
            </a:custGeom>
            <a:solidFill>
              <a:srgbClr val="FFFF99"/>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0" name="Rectangle 19"/>
            <p:cNvSpPr>
              <a:spLocks noChangeArrowheads="1"/>
            </p:cNvSpPr>
            <p:nvPr/>
          </p:nvSpPr>
          <p:spPr bwMode="auto">
            <a:xfrm>
              <a:off x="4417" y="3720"/>
              <a:ext cx="6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100000"/>
                </a:lnSpc>
                <a:spcBef>
                  <a:spcPct val="50000"/>
                </a:spcBef>
                <a:buClrTx/>
                <a:buSzTx/>
                <a:buFontTx/>
                <a:buNone/>
              </a:pPr>
              <a:r>
                <a:rPr lang="en-US" sz="1200" b="0">
                  <a:solidFill>
                    <a:srgbClr val="000099"/>
                  </a:solidFill>
                </a:rPr>
                <a:t>Protein sequences</a:t>
              </a:r>
            </a:p>
          </p:txBody>
        </p:sp>
        <p:sp>
          <p:nvSpPr>
            <p:cNvPr id="21" name="Freeform 20"/>
            <p:cNvSpPr>
              <a:spLocks/>
            </p:cNvSpPr>
            <p:nvPr/>
          </p:nvSpPr>
          <p:spPr bwMode="auto">
            <a:xfrm>
              <a:off x="3422" y="3064"/>
              <a:ext cx="454" cy="421"/>
            </a:xfrm>
            <a:custGeom>
              <a:avLst/>
              <a:gdLst/>
              <a:ahLst/>
              <a:cxnLst>
                <a:cxn ang="0">
                  <a:pos x="226" y="0"/>
                </a:cxn>
                <a:cxn ang="0">
                  <a:pos x="721" y="0"/>
                </a:cxn>
                <a:cxn ang="0">
                  <a:pos x="941" y="439"/>
                </a:cxn>
                <a:cxn ang="0">
                  <a:pos x="721" y="885"/>
                </a:cxn>
                <a:cxn ang="0">
                  <a:pos x="226" y="885"/>
                </a:cxn>
                <a:cxn ang="0">
                  <a:pos x="0" y="439"/>
                </a:cxn>
                <a:cxn ang="0">
                  <a:pos x="226" y="0"/>
                </a:cxn>
              </a:cxnLst>
              <a:rect l="0" t="0" r="r" b="b"/>
              <a:pathLst>
                <a:path w="942" h="886">
                  <a:moveTo>
                    <a:pt x="226" y="0"/>
                  </a:moveTo>
                  <a:lnTo>
                    <a:pt x="721" y="0"/>
                  </a:lnTo>
                  <a:lnTo>
                    <a:pt x="941" y="439"/>
                  </a:lnTo>
                  <a:lnTo>
                    <a:pt x="721" y="885"/>
                  </a:lnTo>
                  <a:lnTo>
                    <a:pt x="226" y="885"/>
                  </a:lnTo>
                  <a:lnTo>
                    <a:pt x="0" y="439"/>
                  </a:lnTo>
                  <a:lnTo>
                    <a:pt x="226" y="0"/>
                  </a:lnTo>
                </a:path>
              </a:pathLst>
            </a:custGeom>
            <a:solidFill>
              <a:srgbClr val="FFFFFF"/>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2" name="Freeform 21"/>
            <p:cNvSpPr>
              <a:spLocks/>
            </p:cNvSpPr>
            <p:nvPr/>
          </p:nvSpPr>
          <p:spPr bwMode="auto">
            <a:xfrm>
              <a:off x="3421" y="3063"/>
              <a:ext cx="456" cy="423"/>
            </a:xfrm>
            <a:custGeom>
              <a:avLst/>
              <a:gdLst/>
              <a:ahLst/>
              <a:cxnLst>
                <a:cxn ang="0">
                  <a:pos x="228" y="0"/>
                </a:cxn>
                <a:cxn ang="0">
                  <a:pos x="724" y="0"/>
                </a:cxn>
                <a:cxn ang="0">
                  <a:pos x="946" y="442"/>
                </a:cxn>
                <a:cxn ang="0">
                  <a:pos x="724" y="891"/>
                </a:cxn>
                <a:cxn ang="0">
                  <a:pos x="228" y="891"/>
                </a:cxn>
                <a:cxn ang="0">
                  <a:pos x="0" y="442"/>
                </a:cxn>
                <a:cxn ang="0">
                  <a:pos x="228" y="0"/>
                </a:cxn>
              </a:cxnLst>
              <a:rect l="0" t="0" r="r" b="b"/>
              <a:pathLst>
                <a:path w="947" h="892">
                  <a:moveTo>
                    <a:pt x="228" y="0"/>
                  </a:moveTo>
                  <a:lnTo>
                    <a:pt x="724" y="0"/>
                  </a:lnTo>
                  <a:lnTo>
                    <a:pt x="946" y="442"/>
                  </a:lnTo>
                  <a:lnTo>
                    <a:pt x="724" y="891"/>
                  </a:lnTo>
                  <a:lnTo>
                    <a:pt x="228" y="891"/>
                  </a:lnTo>
                  <a:lnTo>
                    <a:pt x="0" y="442"/>
                  </a:lnTo>
                  <a:lnTo>
                    <a:pt x="228" y="0"/>
                  </a:lnTo>
                </a:path>
              </a:pathLst>
            </a:custGeom>
            <a:solidFill>
              <a:schemeClr val="bg2"/>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3" name="Freeform 22"/>
            <p:cNvSpPr>
              <a:spLocks/>
            </p:cNvSpPr>
            <p:nvPr/>
          </p:nvSpPr>
          <p:spPr bwMode="auto">
            <a:xfrm>
              <a:off x="3425" y="3064"/>
              <a:ext cx="449" cy="421"/>
            </a:xfrm>
            <a:custGeom>
              <a:avLst/>
              <a:gdLst/>
              <a:ahLst/>
              <a:cxnLst>
                <a:cxn ang="0">
                  <a:pos x="226" y="0"/>
                </a:cxn>
                <a:cxn ang="0">
                  <a:pos x="720" y="0"/>
                </a:cxn>
                <a:cxn ang="0">
                  <a:pos x="934" y="446"/>
                </a:cxn>
                <a:cxn ang="0">
                  <a:pos x="720" y="885"/>
                </a:cxn>
                <a:cxn ang="0">
                  <a:pos x="219" y="885"/>
                </a:cxn>
                <a:cxn ang="0">
                  <a:pos x="0" y="439"/>
                </a:cxn>
                <a:cxn ang="0">
                  <a:pos x="226" y="0"/>
                </a:cxn>
              </a:cxnLst>
              <a:rect l="0" t="0" r="r" b="b"/>
              <a:pathLst>
                <a:path w="935" h="886">
                  <a:moveTo>
                    <a:pt x="226" y="0"/>
                  </a:moveTo>
                  <a:lnTo>
                    <a:pt x="720" y="0"/>
                  </a:lnTo>
                  <a:lnTo>
                    <a:pt x="934" y="446"/>
                  </a:lnTo>
                  <a:lnTo>
                    <a:pt x="720" y="885"/>
                  </a:lnTo>
                  <a:lnTo>
                    <a:pt x="219" y="885"/>
                  </a:lnTo>
                  <a:lnTo>
                    <a:pt x="0" y="439"/>
                  </a:lnTo>
                  <a:lnTo>
                    <a:pt x="226" y="0"/>
                  </a:lnTo>
                </a:path>
              </a:pathLst>
            </a:custGeom>
            <a:gradFill rotWithShape="0">
              <a:gsLst>
                <a:gs pos="0">
                  <a:srgbClr val="063DE8"/>
                </a:gs>
                <a:gs pos="50000">
                  <a:srgbClr val="063DE8">
                    <a:gamma/>
                    <a:shade val="80000"/>
                    <a:invGamma/>
                  </a:srgbClr>
                </a:gs>
                <a:gs pos="100000">
                  <a:srgbClr val="063DE8"/>
                </a:gs>
              </a:gsLst>
              <a:lin ang="5400000" scaled="1"/>
            </a:gra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4" name="Freeform 23"/>
            <p:cNvSpPr>
              <a:spLocks/>
            </p:cNvSpPr>
            <p:nvPr/>
          </p:nvSpPr>
          <p:spPr bwMode="auto">
            <a:xfrm>
              <a:off x="3422" y="3063"/>
              <a:ext cx="454" cy="423"/>
            </a:xfrm>
            <a:custGeom>
              <a:avLst/>
              <a:gdLst/>
              <a:ahLst/>
              <a:cxnLst>
                <a:cxn ang="0">
                  <a:pos x="227" y="0"/>
                </a:cxn>
                <a:cxn ang="0">
                  <a:pos x="724" y="0"/>
                </a:cxn>
                <a:cxn ang="0">
                  <a:pos x="939" y="449"/>
                </a:cxn>
                <a:cxn ang="0">
                  <a:pos x="724" y="891"/>
                </a:cxn>
                <a:cxn ang="0">
                  <a:pos x="220" y="891"/>
                </a:cxn>
                <a:cxn ang="0">
                  <a:pos x="0" y="442"/>
                </a:cxn>
                <a:cxn ang="0">
                  <a:pos x="227" y="0"/>
                </a:cxn>
              </a:cxnLst>
              <a:rect l="0" t="0" r="r" b="b"/>
              <a:pathLst>
                <a:path w="940" h="892">
                  <a:moveTo>
                    <a:pt x="227" y="0"/>
                  </a:moveTo>
                  <a:lnTo>
                    <a:pt x="724" y="0"/>
                  </a:lnTo>
                  <a:lnTo>
                    <a:pt x="939" y="449"/>
                  </a:lnTo>
                  <a:lnTo>
                    <a:pt x="724" y="891"/>
                  </a:lnTo>
                  <a:lnTo>
                    <a:pt x="220" y="891"/>
                  </a:lnTo>
                  <a:lnTo>
                    <a:pt x="0" y="442"/>
                  </a:lnTo>
                  <a:lnTo>
                    <a:pt x="227" y="0"/>
                  </a:lnTo>
                </a:path>
              </a:pathLst>
            </a:custGeom>
            <a:solidFill>
              <a:srgbClr val="FFFF99"/>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5" name="Rectangle 24"/>
            <p:cNvSpPr>
              <a:spLocks noChangeArrowheads="1"/>
            </p:cNvSpPr>
            <p:nvPr/>
          </p:nvSpPr>
          <p:spPr bwMode="auto">
            <a:xfrm>
              <a:off x="3077" y="2976"/>
              <a:ext cx="4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100000"/>
                </a:lnSpc>
                <a:spcBef>
                  <a:spcPct val="50000"/>
                </a:spcBef>
                <a:buClrTx/>
                <a:buSzTx/>
                <a:buFontTx/>
                <a:buNone/>
              </a:pPr>
              <a:r>
                <a:rPr lang="en-US" sz="1200" b="0"/>
                <a:t>Taxon</a:t>
              </a:r>
            </a:p>
          </p:txBody>
        </p:sp>
        <p:sp>
          <p:nvSpPr>
            <p:cNvPr id="26" name="Rectangle 25"/>
            <p:cNvSpPr>
              <a:spLocks noChangeArrowheads="1"/>
            </p:cNvSpPr>
            <p:nvPr/>
          </p:nvSpPr>
          <p:spPr bwMode="auto">
            <a:xfrm>
              <a:off x="3335" y="3171"/>
              <a:ext cx="5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100000"/>
                </a:lnSpc>
                <a:spcBef>
                  <a:spcPct val="50000"/>
                </a:spcBef>
                <a:buClrTx/>
                <a:buSzTx/>
                <a:buFontTx/>
                <a:buNone/>
              </a:pPr>
              <a:r>
                <a:rPr lang="en-US" sz="1200" b="0">
                  <a:solidFill>
                    <a:srgbClr val="000099"/>
                  </a:solidFill>
                </a:rPr>
                <a:t>Phylogeny</a:t>
              </a:r>
            </a:p>
          </p:txBody>
        </p:sp>
        <p:sp>
          <p:nvSpPr>
            <p:cNvPr id="27" name="Freeform 26"/>
            <p:cNvSpPr>
              <a:spLocks/>
            </p:cNvSpPr>
            <p:nvPr/>
          </p:nvSpPr>
          <p:spPr bwMode="auto">
            <a:xfrm>
              <a:off x="4657" y="3076"/>
              <a:ext cx="454" cy="420"/>
            </a:xfrm>
            <a:custGeom>
              <a:avLst/>
              <a:gdLst/>
              <a:ahLst/>
              <a:cxnLst>
                <a:cxn ang="0">
                  <a:pos x="226" y="0"/>
                </a:cxn>
                <a:cxn ang="0">
                  <a:pos x="721" y="0"/>
                </a:cxn>
                <a:cxn ang="0">
                  <a:pos x="941" y="439"/>
                </a:cxn>
                <a:cxn ang="0">
                  <a:pos x="721" y="885"/>
                </a:cxn>
                <a:cxn ang="0">
                  <a:pos x="226" y="885"/>
                </a:cxn>
                <a:cxn ang="0">
                  <a:pos x="0" y="439"/>
                </a:cxn>
                <a:cxn ang="0">
                  <a:pos x="226" y="0"/>
                </a:cxn>
              </a:cxnLst>
              <a:rect l="0" t="0" r="r" b="b"/>
              <a:pathLst>
                <a:path w="942" h="886">
                  <a:moveTo>
                    <a:pt x="226" y="0"/>
                  </a:moveTo>
                  <a:lnTo>
                    <a:pt x="721" y="0"/>
                  </a:lnTo>
                  <a:lnTo>
                    <a:pt x="941" y="439"/>
                  </a:lnTo>
                  <a:lnTo>
                    <a:pt x="721" y="885"/>
                  </a:lnTo>
                  <a:lnTo>
                    <a:pt x="226" y="885"/>
                  </a:lnTo>
                  <a:lnTo>
                    <a:pt x="0" y="439"/>
                  </a:lnTo>
                  <a:lnTo>
                    <a:pt x="226" y="0"/>
                  </a:lnTo>
                </a:path>
              </a:pathLst>
            </a:custGeom>
            <a:solidFill>
              <a:srgbClr val="FFFFFF"/>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8" name="Freeform 27"/>
            <p:cNvSpPr>
              <a:spLocks/>
            </p:cNvSpPr>
            <p:nvPr/>
          </p:nvSpPr>
          <p:spPr bwMode="auto">
            <a:xfrm>
              <a:off x="4656" y="3074"/>
              <a:ext cx="456" cy="423"/>
            </a:xfrm>
            <a:custGeom>
              <a:avLst/>
              <a:gdLst/>
              <a:ahLst/>
              <a:cxnLst>
                <a:cxn ang="0">
                  <a:pos x="228" y="0"/>
                </a:cxn>
                <a:cxn ang="0">
                  <a:pos x="725" y="0"/>
                </a:cxn>
                <a:cxn ang="0">
                  <a:pos x="947" y="442"/>
                </a:cxn>
                <a:cxn ang="0">
                  <a:pos x="725" y="891"/>
                </a:cxn>
                <a:cxn ang="0">
                  <a:pos x="228" y="891"/>
                </a:cxn>
                <a:cxn ang="0">
                  <a:pos x="0" y="442"/>
                </a:cxn>
                <a:cxn ang="0">
                  <a:pos x="228" y="0"/>
                </a:cxn>
              </a:cxnLst>
              <a:rect l="0" t="0" r="r" b="b"/>
              <a:pathLst>
                <a:path w="948" h="892">
                  <a:moveTo>
                    <a:pt x="228" y="0"/>
                  </a:moveTo>
                  <a:lnTo>
                    <a:pt x="725" y="0"/>
                  </a:lnTo>
                  <a:lnTo>
                    <a:pt x="947" y="442"/>
                  </a:lnTo>
                  <a:lnTo>
                    <a:pt x="725" y="891"/>
                  </a:lnTo>
                  <a:lnTo>
                    <a:pt x="228" y="891"/>
                  </a:lnTo>
                  <a:lnTo>
                    <a:pt x="0" y="442"/>
                  </a:lnTo>
                  <a:lnTo>
                    <a:pt x="228" y="0"/>
                  </a:lnTo>
                </a:path>
              </a:pathLst>
            </a:custGeom>
            <a:solidFill>
              <a:schemeClr val="bg2"/>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9" name="Freeform 28"/>
            <p:cNvSpPr>
              <a:spLocks/>
            </p:cNvSpPr>
            <p:nvPr/>
          </p:nvSpPr>
          <p:spPr bwMode="auto">
            <a:xfrm>
              <a:off x="4659" y="3076"/>
              <a:ext cx="450" cy="420"/>
            </a:xfrm>
            <a:custGeom>
              <a:avLst/>
              <a:gdLst/>
              <a:ahLst/>
              <a:cxnLst>
                <a:cxn ang="0">
                  <a:pos x="226" y="0"/>
                </a:cxn>
                <a:cxn ang="0">
                  <a:pos x="720" y="0"/>
                </a:cxn>
                <a:cxn ang="0">
                  <a:pos x="934" y="446"/>
                </a:cxn>
                <a:cxn ang="0">
                  <a:pos x="720" y="885"/>
                </a:cxn>
                <a:cxn ang="0">
                  <a:pos x="219" y="885"/>
                </a:cxn>
                <a:cxn ang="0">
                  <a:pos x="0" y="439"/>
                </a:cxn>
                <a:cxn ang="0">
                  <a:pos x="226" y="0"/>
                </a:cxn>
              </a:cxnLst>
              <a:rect l="0" t="0" r="r" b="b"/>
              <a:pathLst>
                <a:path w="935" h="886">
                  <a:moveTo>
                    <a:pt x="226" y="0"/>
                  </a:moveTo>
                  <a:lnTo>
                    <a:pt x="720" y="0"/>
                  </a:lnTo>
                  <a:lnTo>
                    <a:pt x="934" y="446"/>
                  </a:lnTo>
                  <a:lnTo>
                    <a:pt x="720" y="885"/>
                  </a:lnTo>
                  <a:lnTo>
                    <a:pt x="219" y="885"/>
                  </a:lnTo>
                  <a:lnTo>
                    <a:pt x="0" y="439"/>
                  </a:lnTo>
                  <a:lnTo>
                    <a:pt x="226" y="0"/>
                  </a:lnTo>
                </a:path>
              </a:pathLst>
            </a:custGeom>
            <a:gradFill rotWithShape="0">
              <a:gsLst>
                <a:gs pos="0">
                  <a:srgbClr val="063DE8"/>
                </a:gs>
                <a:gs pos="50000">
                  <a:srgbClr val="063DE8">
                    <a:gamma/>
                    <a:shade val="80000"/>
                    <a:invGamma/>
                  </a:srgbClr>
                </a:gs>
                <a:gs pos="100000">
                  <a:srgbClr val="063DE8"/>
                </a:gs>
              </a:gsLst>
              <a:lin ang="5400000" scaled="1"/>
            </a:gra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0" name="Freeform 29"/>
            <p:cNvSpPr>
              <a:spLocks/>
            </p:cNvSpPr>
            <p:nvPr/>
          </p:nvSpPr>
          <p:spPr bwMode="auto">
            <a:xfrm>
              <a:off x="4657" y="3074"/>
              <a:ext cx="454" cy="423"/>
            </a:xfrm>
            <a:custGeom>
              <a:avLst/>
              <a:gdLst/>
              <a:ahLst/>
              <a:cxnLst>
                <a:cxn ang="0">
                  <a:pos x="227" y="0"/>
                </a:cxn>
                <a:cxn ang="0">
                  <a:pos x="724" y="0"/>
                </a:cxn>
                <a:cxn ang="0">
                  <a:pos x="939" y="449"/>
                </a:cxn>
                <a:cxn ang="0">
                  <a:pos x="724" y="891"/>
                </a:cxn>
                <a:cxn ang="0">
                  <a:pos x="220" y="891"/>
                </a:cxn>
                <a:cxn ang="0">
                  <a:pos x="0" y="442"/>
                </a:cxn>
                <a:cxn ang="0">
                  <a:pos x="227" y="0"/>
                </a:cxn>
              </a:cxnLst>
              <a:rect l="0" t="0" r="r" b="b"/>
              <a:pathLst>
                <a:path w="940" h="892">
                  <a:moveTo>
                    <a:pt x="227" y="0"/>
                  </a:moveTo>
                  <a:lnTo>
                    <a:pt x="724" y="0"/>
                  </a:lnTo>
                  <a:lnTo>
                    <a:pt x="939" y="449"/>
                  </a:lnTo>
                  <a:lnTo>
                    <a:pt x="724" y="891"/>
                  </a:lnTo>
                  <a:lnTo>
                    <a:pt x="220" y="891"/>
                  </a:lnTo>
                  <a:lnTo>
                    <a:pt x="0" y="442"/>
                  </a:lnTo>
                  <a:lnTo>
                    <a:pt x="227" y="0"/>
                  </a:lnTo>
                </a:path>
              </a:pathLst>
            </a:custGeom>
            <a:gradFill rotWithShape="0">
              <a:gsLst>
                <a:gs pos="0">
                  <a:srgbClr val="009688"/>
                </a:gs>
                <a:gs pos="100000">
                  <a:srgbClr val="009688">
                    <a:gamma/>
                    <a:shade val="69804"/>
                    <a:invGamma/>
                  </a:srgbClr>
                </a:gs>
              </a:gsLst>
              <a:lin ang="2700000" scaled="1"/>
            </a:gra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1" name="Freeform 30"/>
            <p:cNvSpPr>
              <a:spLocks/>
            </p:cNvSpPr>
            <p:nvPr/>
          </p:nvSpPr>
          <p:spPr bwMode="auto">
            <a:xfrm>
              <a:off x="4657" y="3076"/>
              <a:ext cx="454" cy="420"/>
            </a:xfrm>
            <a:custGeom>
              <a:avLst/>
              <a:gdLst/>
              <a:ahLst/>
              <a:cxnLst>
                <a:cxn ang="0">
                  <a:pos x="226" y="0"/>
                </a:cxn>
                <a:cxn ang="0">
                  <a:pos x="721" y="0"/>
                </a:cxn>
                <a:cxn ang="0">
                  <a:pos x="941" y="439"/>
                </a:cxn>
                <a:cxn ang="0">
                  <a:pos x="721" y="885"/>
                </a:cxn>
                <a:cxn ang="0">
                  <a:pos x="226" y="885"/>
                </a:cxn>
                <a:cxn ang="0">
                  <a:pos x="0" y="439"/>
                </a:cxn>
                <a:cxn ang="0">
                  <a:pos x="226" y="0"/>
                </a:cxn>
              </a:cxnLst>
              <a:rect l="0" t="0" r="r" b="b"/>
              <a:pathLst>
                <a:path w="942" h="886">
                  <a:moveTo>
                    <a:pt x="226" y="0"/>
                  </a:moveTo>
                  <a:lnTo>
                    <a:pt x="721" y="0"/>
                  </a:lnTo>
                  <a:lnTo>
                    <a:pt x="941" y="439"/>
                  </a:lnTo>
                  <a:lnTo>
                    <a:pt x="721" y="885"/>
                  </a:lnTo>
                  <a:lnTo>
                    <a:pt x="226" y="885"/>
                  </a:lnTo>
                  <a:lnTo>
                    <a:pt x="0" y="439"/>
                  </a:lnTo>
                  <a:lnTo>
                    <a:pt x="226" y="0"/>
                  </a:lnTo>
                </a:path>
              </a:pathLst>
            </a:custGeom>
            <a:solidFill>
              <a:srgbClr val="FFFFFF"/>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2" name="Freeform 31"/>
            <p:cNvSpPr>
              <a:spLocks/>
            </p:cNvSpPr>
            <p:nvPr/>
          </p:nvSpPr>
          <p:spPr bwMode="auto">
            <a:xfrm>
              <a:off x="4656" y="3074"/>
              <a:ext cx="456" cy="423"/>
            </a:xfrm>
            <a:custGeom>
              <a:avLst/>
              <a:gdLst/>
              <a:ahLst/>
              <a:cxnLst>
                <a:cxn ang="0">
                  <a:pos x="228" y="0"/>
                </a:cxn>
                <a:cxn ang="0">
                  <a:pos x="725" y="0"/>
                </a:cxn>
                <a:cxn ang="0">
                  <a:pos x="947" y="442"/>
                </a:cxn>
                <a:cxn ang="0">
                  <a:pos x="725" y="891"/>
                </a:cxn>
                <a:cxn ang="0">
                  <a:pos x="228" y="891"/>
                </a:cxn>
                <a:cxn ang="0">
                  <a:pos x="0" y="442"/>
                </a:cxn>
                <a:cxn ang="0">
                  <a:pos x="228" y="0"/>
                </a:cxn>
              </a:cxnLst>
              <a:rect l="0" t="0" r="r" b="b"/>
              <a:pathLst>
                <a:path w="948" h="892">
                  <a:moveTo>
                    <a:pt x="228" y="0"/>
                  </a:moveTo>
                  <a:lnTo>
                    <a:pt x="725" y="0"/>
                  </a:lnTo>
                  <a:lnTo>
                    <a:pt x="947" y="442"/>
                  </a:lnTo>
                  <a:lnTo>
                    <a:pt x="725" y="891"/>
                  </a:lnTo>
                  <a:lnTo>
                    <a:pt x="228" y="891"/>
                  </a:lnTo>
                  <a:lnTo>
                    <a:pt x="0" y="442"/>
                  </a:lnTo>
                  <a:lnTo>
                    <a:pt x="228" y="0"/>
                  </a:lnTo>
                </a:path>
              </a:pathLst>
            </a:custGeom>
            <a:solidFill>
              <a:schemeClr val="bg2"/>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3" name="Freeform 32"/>
            <p:cNvSpPr>
              <a:spLocks/>
            </p:cNvSpPr>
            <p:nvPr/>
          </p:nvSpPr>
          <p:spPr bwMode="auto">
            <a:xfrm>
              <a:off x="4659" y="3076"/>
              <a:ext cx="450" cy="420"/>
            </a:xfrm>
            <a:custGeom>
              <a:avLst/>
              <a:gdLst/>
              <a:ahLst/>
              <a:cxnLst>
                <a:cxn ang="0">
                  <a:pos x="226" y="0"/>
                </a:cxn>
                <a:cxn ang="0">
                  <a:pos x="720" y="0"/>
                </a:cxn>
                <a:cxn ang="0">
                  <a:pos x="934" y="446"/>
                </a:cxn>
                <a:cxn ang="0">
                  <a:pos x="720" y="885"/>
                </a:cxn>
                <a:cxn ang="0">
                  <a:pos x="219" y="885"/>
                </a:cxn>
                <a:cxn ang="0">
                  <a:pos x="0" y="439"/>
                </a:cxn>
                <a:cxn ang="0">
                  <a:pos x="226" y="0"/>
                </a:cxn>
              </a:cxnLst>
              <a:rect l="0" t="0" r="r" b="b"/>
              <a:pathLst>
                <a:path w="935" h="886">
                  <a:moveTo>
                    <a:pt x="226" y="0"/>
                  </a:moveTo>
                  <a:lnTo>
                    <a:pt x="720" y="0"/>
                  </a:lnTo>
                  <a:lnTo>
                    <a:pt x="934" y="446"/>
                  </a:lnTo>
                  <a:lnTo>
                    <a:pt x="720" y="885"/>
                  </a:lnTo>
                  <a:lnTo>
                    <a:pt x="219" y="885"/>
                  </a:lnTo>
                  <a:lnTo>
                    <a:pt x="0" y="439"/>
                  </a:lnTo>
                  <a:lnTo>
                    <a:pt x="226" y="0"/>
                  </a:lnTo>
                </a:path>
              </a:pathLst>
            </a:custGeom>
            <a:gradFill rotWithShape="0">
              <a:gsLst>
                <a:gs pos="0">
                  <a:srgbClr val="063DE8"/>
                </a:gs>
                <a:gs pos="50000">
                  <a:srgbClr val="063DE8">
                    <a:gamma/>
                    <a:shade val="80000"/>
                    <a:invGamma/>
                  </a:srgbClr>
                </a:gs>
                <a:gs pos="100000">
                  <a:srgbClr val="063DE8"/>
                </a:gs>
              </a:gsLst>
              <a:lin ang="5400000" scaled="1"/>
            </a:gra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4" name="Freeform 33"/>
            <p:cNvSpPr>
              <a:spLocks/>
            </p:cNvSpPr>
            <p:nvPr/>
          </p:nvSpPr>
          <p:spPr bwMode="auto">
            <a:xfrm>
              <a:off x="4657" y="3074"/>
              <a:ext cx="454" cy="423"/>
            </a:xfrm>
            <a:custGeom>
              <a:avLst/>
              <a:gdLst/>
              <a:ahLst/>
              <a:cxnLst>
                <a:cxn ang="0">
                  <a:pos x="227" y="0"/>
                </a:cxn>
                <a:cxn ang="0">
                  <a:pos x="724" y="0"/>
                </a:cxn>
                <a:cxn ang="0">
                  <a:pos x="939" y="449"/>
                </a:cxn>
                <a:cxn ang="0">
                  <a:pos x="724" y="891"/>
                </a:cxn>
                <a:cxn ang="0">
                  <a:pos x="220" y="891"/>
                </a:cxn>
                <a:cxn ang="0">
                  <a:pos x="0" y="442"/>
                </a:cxn>
                <a:cxn ang="0">
                  <a:pos x="227" y="0"/>
                </a:cxn>
              </a:cxnLst>
              <a:rect l="0" t="0" r="r" b="b"/>
              <a:pathLst>
                <a:path w="940" h="892">
                  <a:moveTo>
                    <a:pt x="227" y="0"/>
                  </a:moveTo>
                  <a:lnTo>
                    <a:pt x="724" y="0"/>
                  </a:lnTo>
                  <a:lnTo>
                    <a:pt x="939" y="449"/>
                  </a:lnTo>
                  <a:lnTo>
                    <a:pt x="724" y="891"/>
                  </a:lnTo>
                  <a:lnTo>
                    <a:pt x="220" y="891"/>
                  </a:lnTo>
                  <a:lnTo>
                    <a:pt x="0" y="442"/>
                  </a:lnTo>
                  <a:lnTo>
                    <a:pt x="227" y="0"/>
                  </a:lnTo>
                </a:path>
              </a:pathLst>
            </a:custGeom>
            <a:solidFill>
              <a:srgbClr val="FFFF99"/>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5" name="Rectangle 34"/>
            <p:cNvSpPr>
              <a:spLocks noChangeArrowheads="1"/>
            </p:cNvSpPr>
            <p:nvPr/>
          </p:nvSpPr>
          <p:spPr bwMode="auto">
            <a:xfrm>
              <a:off x="5157" y="3213"/>
              <a:ext cx="4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100000"/>
                </a:lnSpc>
                <a:spcBef>
                  <a:spcPct val="50000"/>
                </a:spcBef>
                <a:buClrTx/>
                <a:buSzTx/>
                <a:buFontTx/>
                <a:buNone/>
              </a:pPr>
              <a:r>
                <a:rPr lang="en-US" sz="1200" b="0"/>
                <a:t>MMDB</a:t>
              </a:r>
            </a:p>
          </p:txBody>
        </p:sp>
        <p:sp>
          <p:nvSpPr>
            <p:cNvPr id="36" name="Rectangle 35"/>
            <p:cNvSpPr>
              <a:spLocks noChangeArrowheads="1"/>
            </p:cNvSpPr>
            <p:nvPr/>
          </p:nvSpPr>
          <p:spPr bwMode="auto">
            <a:xfrm>
              <a:off x="4574" y="3090"/>
              <a:ext cx="6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100000"/>
                </a:lnSpc>
                <a:spcBef>
                  <a:spcPct val="50000"/>
                </a:spcBef>
                <a:buClrTx/>
                <a:buSzTx/>
                <a:buFontTx/>
                <a:buNone/>
              </a:pPr>
              <a:r>
                <a:rPr lang="en-US" sz="1200" b="0">
                  <a:solidFill>
                    <a:srgbClr val="000099"/>
                  </a:solidFill>
                </a:rPr>
                <a:t>3 -D Structure</a:t>
              </a:r>
            </a:p>
          </p:txBody>
        </p:sp>
        <p:sp>
          <p:nvSpPr>
            <p:cNvPr id="37" name="Line 36"/>
            <p:cNvSpPr>
              <a:spLocks noChangeShapeType="1"/>
            </p:cNvSpPr>
            <p:nvPr/>
          </p:nvSpPr>
          <p:spPr bwMode="auto">
            <a:xfrm>
              <a:off x="4109" y="2900"/>
              <a:ext cx="608" cy="243"/>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38" name="Line 37"/>
            <p:cNvSpPr>
              <a:spLocks noChangeShapeType="1"/>
            </p:cNvSpPr>
            <p:nvPr/>
          </p:nvSpPr>
          <p:spPr bwMode="auto">
            <a:xfrm flipH="1">
              <a:off x="3799" y="2900"/>
              <a:ext cx="704" cy="251"/>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39" name="Line 38"/>
            <p:cNvSpPr>
              <a:spLocks noChangeShapeType="1"/>
            </p:cNvSpPr>
            <p:nvPr/>
          </p:nvSpPr>
          <p:spPr bwMode="auto">
            <a:xfrm>
              <a:off x="3820" y="3367"/>
              <a:ext cx="695" cy="394"/>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40" name="Line 39"/>
            <p:cNvSpPr>
              <a:spLocks noChangeShapeType="1"/>
            </p:cNvSpPr>
            <p:nvPr/>
          </p:nvSpPr>
          <p:spPr bwMode="auto">
            <a:xfrm flipV="1">
              <a:off x="4019" y="3371"/>
              <a:ext cx="675" cy="39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41" name="Line 40"/>
            <p:cNvSpPr>
              <a:spLocks noChangeShapeType="1"/>
            </p:cNvSpPr>
            <p:nvPr/>
          </p:nvSpPr>
          <p:spPr bwMode="auto">
            <a:xfrm flipH="1">
              <a:off x="3851" y="3014"/>
              <a:ext cx="790" cy="637"/>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42" name="Line 41"/>
            <p:cNvSpPr>
              <a:spLocks noChangeShapeType="1"/>
            </p:cNvSpPr>
            <p:nvPr/>
          </p:nvSpPr>
          <p:spPr bwMode="auto">
            <a:xfrm>
              <a:off x="3970" y="3014"/>
              <a:ext cx="714" cy="649"/>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43" name="Freeform 42"/>
            <p:cNvSpPr>
              <a:spLocks/>
            </p:cNvSpPr>
            <p:nvPr/>
          </p:nvSpPr>
          <p:spPr bwMode="auto">
            <a:xfrm>
              <a:off x="3470" y="3136"/>
              <a:ext cx="36" cy="51"/>
            </a:xfrm>
            <a:custGeom>
              <a:avLst/>
              <a:gdLst/>
              <a:ahLst/>
              <a:cxnLst>
                <a:cxn ang="0">
                  <a:pos x="75" y="107"/>
                </a:cxn>
                <a:cxn ang="0">
                  <a:pos x="41" y="0"/>
                </a:cxn>
                <a:cxn ang="0">
                  <a:pos x="27" y="38"/>
                </a:cxn>
                <a:cxn ang="0">
                  <a:pos x="0" y="46"/>
                </a:cxn>
                <a:cxn ang="0">
                  <a:pos x="75" y="107"/>
                </a:cxn>
              </a:cxnLst>
              <a:rect l="0" t="0" r="r" b="b"/>
              <a:pathLst>
                <a:path w="76" h="108">
                  <a:moveTo>
                    <a:pt x="75" y="107"/>
                  </a:moveTo>
                  <a:lnTo>
                    <a:pt x="41" y="0"/>
                  </a:lnTo>
                  <a:lnTo>
                    <a:pt x="27" y="38"/>
                  </a:lnTo>
                  <a:lnTo>
                    <a:pt x="0" y="46"/>
                  </a:lnTo>
                  <a:lnTo>
                    <a:pt x="75" y="107"/>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44" name="Freeform 43"/>
            <p:cNvSpPr>
              <a:spLocks/>
            </p:cNvSpPr>
            <p:nvPr/>
          </p:nvSpPr>
          <p:spPr bwMode="auto">
            <a:xfrm>
              <a:off x="5029" y="3121"/>
              <a:ext cx="36" cy="51"/>
            </a:xfrm>
            <a:custGeom>
              <a:avLst/>
              <a:gdLst/>
              <a:ahLst/>
              <a:cxnLst>
                <a:cxn ang="0">
                  <a:pos x="0" y="107"/>
                </a:cxn>
                <a:cxn ang="0">
                  <a:pos x="33" y="0"/>
                </a:cxn>
                <a:cxn ang="0">
                  <a:pos x="47" y="38"/>
                </a:cxn>
                <a:cxn ang="0">
                  <a:pos x="75" y="46"/>
                </a:cxn>
                <a:cxn ang="0">
                  <a:pos x="0" y="107"/>
                </a:cxn>
              </a:cxnLst>
              <a:rect l="0" t="0" r="r" b="b"/>
              <a:pathLst>
                <a:path w="76" h="108">
                  <a:moveTo>
                    <a:pt x="0" y="107"/>
                  </a:moveTo>
                  <a:lnTo>
                    <a:pt x="33" y="0"/>
                  </a:lnTo>
                  <a:lnTo>
                    <a:pt x="47" y="38"/>
                  </a:lnTo>
                  <a:lnTo>
                    <a:pt x="75" y="46"/>
                  </a:lnTo>
                  <a:lnTo>
                    <a:pt x="0" y="107"/>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45" name="Freeform 44"/>
            <p:cNvSpPr>
              <a:spLocks/>
            </p:cNvSpPr>
            <p:nvPr/>
          </p:nvSpPr>
          <p:spPr bwMode="auto">
            <a:xfrm>
              <a:off x="4837" y="3735"/>
              <a:ext cx="36" cy="52"/>
            </a:xfrm>
            <a:custGeom>
              <a:avLst/>
              <a:gdLst/>
              <a:ahLst/>
              <a:cxnLst>
                <a:cxn ang="0">
                  <a:pos x="0" y="107"/>
                </a:cxn>
                <a:cxn ang="0">
                  <a:pos x="33" y="0"/>
                </a:cxn>
                <a:cxn ang="0">
                  <a:pos x="46" y="38"/>
                </a:cxn>
                <a:cxn ang="0">
                  <a:pos x="74" y="46"/>
                </a:cxn>
                <a:cxn ang="0">
                  <a:pos x="0" y="107"/>
                </a:cxn>
              </a:cxnLst>
              <a:rect l="0" t="0" r="r" b="b"/>
              <a:pathLst>
                <a:path w="75" h="108">
                  <a:moveTo>
                    <a:pt x="0" y="107"/>
                  </a:moveTo>
                  <a:lnTo>
                    <a:pt x="33" y="0"/>
                  </a:lnTo>
                  <a:lnTo>
                    <a:pt x="46" y="38"/>
                  </a:lnTo>
                  <a:lnTo>
                    <a:pt x="74" y="46"/>
                  </a:lnTo>
                  <a:lnTo>
                    <a:pt x="0" y="107"/>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46" name="Freeform 45"/>
            <p:cNvSpPr>
              <a:spLocks/>
            </p:cNvSpPr>
            <p:nvPr/>
          </p:nvSpPr>
          <p:spPr bwMode="auto">
            <a:xfrm>
              <a:off x="3678" y="3724"/>
              <a:ext cx="36" cy="51"/>
            </a:xfrm>
            <a:custGeom>
              <a:avLst/>
              <a:gdLst/>
              <a:ahLst/>
              <a:cxnLst>
                <a:cxn ang="0">
                  <a:pos x="75" y="107"/>
                </a:cxn>
                <a:cxn ang="0">
                  <a:pos x="41" y="0"/>
                </a:cxn>
                <a:cxn ang="0">
                  <a:pos x="27" y="38"/>
                </a:cxn>
                <a:cxn ang="0">
                  <a:pos x="0" y="46"/>
                </a:cxn>
                <a:cxn ang="0">
                  <a:pos x="75" y="107"/>
                </a:cxn>
              </a:cxnLst>
              <a:rect l="0" t="0" r="r" b="b"/>
              <a:pathLst>
                <a:path w="76" h="108">
                  <a:moveTo>
                    <a:pt x="75" y="107"/>
                  </a:moveTo>
                  <a:lnTo>
                    <a:pt x="41" y="0"/>
                  </a:lnTo>
                  <a:lnTo>
                    <a:pt x="27" y="38"/>
                  </a:lnTo>
                  <a:lnTo>
                    <a:pt x="0" y="46"/>
                  </a:lnTo>
                  <a:lnTo>
                    <a:pt x="75" y="107"/>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47" name="Freeform 46"/>
            <p:cNvSpPr>
              <a:spLocks/>
            </p:cNvSpPr>
            <p:nvPr/>
          </p:nvSpPr>
          <p:spPr bwMode="auto">
            <a:xfrm>
              <a:off x="4677" y="3350"/>
              <a:ext cx="47" cy="40"/>
            </a:xfrm>
            <a:custGeom>
              <a:avLst/>
              <a:gdLst/>
              <a:ahLst/>
              <a:cxnLst>
                <a:cxn ang="0">
                  <a:pos x="95" y="0"/>
                </a:cxn>
                <a:cxn ang="0">
                  <a:pos x="0" y="38"/>
                </a:cxn>
                <a:cxn ang="0">
                  <a:pos x="33" y="53"/>
                </a:cxn>
                <a:cxn ang="0">
                  <a:pos x="40" y="84"/>
                </a:cxn>
                <a:cxn ang="0">
                  <a:pos x="95" y="0"/>
                </a:cxn>
              </a:cxnLst>
              <a:rect l="0" t="0" r="r" b="b"/>
              <a:pathLst>
                <a:path w="96" h="85">
                  <a:moveTo>
                    <a:pt x="95" y="0"/>
                  </a:moveTo>
                  <a:lnTo>
                    <a:pt x="0" y="38"/>
                  </a:lnTo>
                  <a:lnTo>
                    <a:pt x="33" y="53"/>
                  </a:lnTo>
                  <a:lnTo>
                    <a:pt x="40" y="84"/>
                  </a:lnTo>
                  <a:lnTo>
                    <a:pt x="95" y="0"/>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48" name="Freeform 47"/>
            <p:cNvSpPr>
              <a:spLocks/>
            </p:cNvSpPr>
            <p:nvPr/>
          </p:nvSpPr>
          <p:spPr bwMode="auto">
            <a:xfrm>
              <a:off x="3810" y="3350"/>
              <a:ext cx="46" cy="40"/>
            </a:xfrm>
            <a:custGeom>
              <a:avLst/>
              <a:gdLst/>
              <a:ahLst/>
              <a:cxnLst>
                <a:cxn ang="0">
                  <a:pos x="0" y="0"/>
                </a:cxn>
                <a:cxn ang="0">
                  <a:pos x="95" y="38"/>
                </a:cxn>
                <a:cxn ang="0">
                  <a:pos x="61" y="53"/>
                </a:cxn>
                <a:cxn ang="0">
                  <a:pos x="54" y="84"/>
                </a:cxn>
                <a:cxn ang="0">
                  <a:pos x="0" y="0"/>
                </a:cxn>
              </a:cxnLst>
              <a:rect l="0" t="0" r="r" b="b"/>
              <a:pathLst>
                <a:path w="96" h="85">
                  <a:moveTo>
                    <a:pt x="0" y="0"/>
                  </a:moveTo>
                  <a:lnTo>
                    <a:pt x="95" y="38"/>
                  </a:lnTo>
                  <a:lnTo>
                    <a:pt x="61" y="53"/>
                  </a:lnTo>
                  <a:lnTo>
                    <a:pt x="54" y="84"/>
                  </a:lnTo>
                  <a:lnTo>
                    <a:pt x="0" y="0"/>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49" name="Freeform 48"/>
            <p:cNvSpPr>
              <a:spLocks/>
            </p:cNvSpPr>
            <p:nvPr/>
          </p:nvSpPr>
          <p:spPr bwMode="auto">
            <a:xfrm>
              <a:off x="3789" y="3126"/>
              <a:ext cx="46" cy="40"/>
            </a:xfrm>
            <a:custGeom>
              <a:avLst/>
              <a:gdLst/>
              <a:ahLst/>
              <a:cxnLst>
                <a:cxn ang="0">
                  <a:pos x="0" y="84"/>
                </a:cxn>
                <a:cxn ang="0">
                  <a:pos x="95" y="46"/>
                </a:cxn>
                <a:cxn ang="0">
                  <a:pos x="61" y="31"/>
                </a:cxn>
                <a:cxn ang="0">
                  <a:pos x="54" y="0"/>
                </a:cxn>
                <a:cxn ang="0">
                  <a:pos x="0" y="84"/>
                </a:cxn>
              </a:cxnLst>
              <a:rect l="0" t="0" r="r" b="b"/>
              <a:pathLst>
                <a:path w="96" h="85">
                  <a:moveTo>
                    <a:pt x="0" y="84"/>
                  </a:moveTo>
                  <a:lnTo>
                    <a:pt x="95" y="46"/>
                  </a:lnTo>
                  <a:lnTo>
                    <a:pt x="61" y="31"/>
                  </a:lnTo>
                  <a:lnTo>
                    <a:pt x="54" y="0"/>
                  </a:lnTo>
                  <a:lnTo>
                    <a:pt x="0" y="84"/>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50" name="Freeform 49"/>
            <p:cNvSpPr>
              <a:spLocks/>
            </p:cNvSpPr>
            <p:nvPr/>
          </p:nvSpPr>
          <p:spPr bwMode="auto">
            <a:xfrm>
              <a:off x="4012" y="3737"/>
              <a:ext cx="47" cy="40"/>
            </a:xfrm>
            <a:custGeom>
              <a:avLst/>
              <a:gdLst/>
              <a:ahLst/>
              <a:cxnLst>
                <a:cxn ang="0">
                  <a:pos x="0" y="84"/>
                </a:cxn>
                <a:cxn ang="0">
                  <a:pos x="96" y="46"/>
                </a:cxn>
                <a:cxn ang="0">
                  <a:pos x="61" y="31"/>
                </a:cxn>
                <a:cxn ang="0">
                  <a:pos x="54" y="0"/>
                </a:cxn>
                <a:cxn ang="0">
                  <a:pos x="0" y="84"/>
                </a:cxn>
              </a:cxnLst>
              <a:rect l="0" t="0" r="r" b="b"/>
              <a:pathLst>
                <a:path w="97" h="85">
                  <a:moveTo>
                    <a:pt x="0" y="84"/>
                  </a:moveTo>
                  <a:lnTo>
                    <a:pt x="96" y="46"/>
                  </a:lnTo>
                  <a:lnTo>
                    <a:pt x="61" y="31"/>
                  </a:lnTo>
                  <a:lnTo>
                    <a:pt x="54" y="0"/>
                  </a:lnTo>
                  <a:lnTo>
                    <a:pt x="0" y="84"/>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51" name="Line 50"/>
            <p:cNvSpPr>
              <a:spLocks noChangeShapeType="1"/>
            </p:cNvSpPr>
            <p:nvPr/>
          </p:nvSpPr>
          <p:spPr bwMode="auto">
            <a:xfrm flipV="1">
              <a:off x="4799" y="3484"/>
              <a:ext cx="174" cy="175"/>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52" name="Freeform 51"/>
            <p:cNvSpPr>
              <a:spLocks/>
            </p:cNvSpPr>
            <p:nvPr/>
          </p:nvSpPr>
          <p:spPr bwMode="auto">
            <a:xfrm>
              <a:off x="4948" y="3471"/>
              <a:ext cx="46" cy="40"/>
            </a:xfrm>
            <a:custGeom>
              <a:avLst/>
              <a:gdLst/>
              <a:ahLst/>
              <a:cxnLst>
                <a:cxn ang="0">
                  <a:pos x="95" y="0"/>
                </a:cxn>
                <a:cxn ang="0">
                  <a:pos x="0" y="38"/>
                </a:cxn>
                <a:cxn ang="0">
                  <a:pos x="33" y="53"/>
                </a:cxn>
                <a:cxn ang="0">
                  <a:pos x="40" y="84"/>
                </a:cxn>
                <a:cxn ang="0">
                  <a:pos x="95" y="0"/>
                </a:cxn>
              </a:cxnLst>
              <a:rect l="0" t="0" r="r" b="b"/>
              <a:pathLst>
                <a:path w="96" h="85">
                  <a:moveTo>
                    <a:pt x="95" y="0"/>
                  </a:moveTo>
                  <a:lnTo>
                    <a:pt x="0" y="38"/>
                  </a:lnTo>
                  <a:lnTo>
                    <a:pt x="33" y="53"/>
                  </a:lnTo>
                  <a:lnTo>
                    <a:pt x="40" y="84"/>
                  </a:lnTo>
                  <a:lnTo>
                    <a:pt x="95" y="0"/>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53" name="Freeform 52"/>
            <p:cNvSpPr>
              <a:spLocks/>
            </p:cNvSpPr>
            <p:nvPr/>
          </p:nvSpPr>
          <p:spPr bwMode="auto">
            <a:xfrm>
              <a:off x="4770" y="3638"/>
              <a:ext cx="46" cy="40"/>
            </a:xfrm>
            <a:custGeom>
              <a:avLst/>
              <a:gdLst/>
              <a:ahLst/>
              <a:cxnLst>
                <a:cxn ang="0">
                  <a:pos x="0" y="84"/>
                </a:cxn>
                <a:cxn ang="0">
                  <a:pos x="95" y="46"/>
                </a:cxn>
                <a:cxn ang="0">
                  <a:pos x="61" y="31"/>
                </a:cxn>
                <a:cxn ang="0">
                  <a:pos x="54" y="0"/>
                </a:cxn>
                <a:cxn ang="0">
                  <a:pos x="0" y="84"/>
                </a:cxn>
              </a:cxnLst>
              <a:rect l="0" t="0" r="r" b="b"/>
              <a:pathLst>
                <a:path w="96" h="85">
                  <a:moveTo>
                    <a:pt x="0" y="84"/>
                  </a:moveTo>
                  <a:lnTo>
                    <a:pt x="95" y="46"/>
                  </a:lnTo>
                  <a:lnTo>
                    <a:pt x="61" y="31"/>
                  </a:lnTo>
                  <a:lnTo>
                    <a:pt x="54" y="0"/>
                  </a:lnTo>
                  <a:lnTo>
                    <a:pt x="0" y="84"/>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54" name="Line 53"/>
            <p:cNvSpPr>
              <a:spLocks noChangeShapeType="1"/>
            </p:cNvSpPr>
            <p:nvPr/>
          </p:nvSpPr>
          <p:spPr bwMode="auto">
            <a:xfrm>
              <a:off x="3560" y="3488"/>
              <a:ext cx="208" cy="167"/>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55" name="Freeform 54"/>
            <p:cNvSpPr>
              <a:spLocks/>
            </p:cNvSpPr>
            <p:nvPr/>
          </p:nvSpPr>
          <p:spPr bwMode="auto">
            <a:xfrm>
              <a:off x="3541" y="3467"/>
              <a:ext cx="46" cy="40"/>
            </a:xfrm>
            <a:custGeom>
              <a:avLst/>
              <a:gdLst/>
              <a:ahLst/>
              <a:cxnLst>
                <a:cxn ang="0">
                  <a:pos x="0" y="0"/>
                </a:cxn>
                <a:cxn ang="0">
                  <a:pos x="95" y="38"/>
                </a:cxn>
                <a:cxn ang="0">
                  <a:pos x="61" y="53"/>
                </a:cxn>
                <a:cxn ang="0">
                  <a:pos x="54" y="84"/>
                </a:cxn>
                <a:cxn ang="0">
                  <a:pos x="0" y="0"/>
                </a:cxn>
              </a:cxnLst>
              <a:rect l="0" t="0" r="r" b="b"/>
              <a:pathLst>
                <a:path w="96" h="85">
                  <a:moveTo>
                    <a:pt x="0" y="0"/>
                  </a:moveTo>
                  <a:lnTo>
                    <a:pt x="95" y="38"/>
                  </a:lnTo>
                  <a:lnTo>
                    <a:pt x="61" y="53"/>
                  </a:lnTo>
                  <a:lnTo>
                    <a:pt x="54" y="84"/>
                  </a:lnTo>
                  <a:lnTo>
                    <a:pt x="0" y="0"/>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56" name="Freeform 55"/>
            <p:cNvSpPr>
              <a:spLocks/>
            </p:cNvSpPr>
            <p:nvPr/>
          </p:nvSpPr>
          <p:spPr bwMode="auto">
            <a:xfrm>
              <a:off x="3746" y="3638"/>
              <a:ext cx="46" cy="40"/>
            </a:xfrm>
            <a:custGeom>
              <a:avLst/>
              <a:gdLst/>
              <a:ahLst/>
              <a:cxnLst>
                <a:cxn ang="0">
                  <a:pos x="95" y="84"/>
                </a:cxn>
                <a:cxn ang="0">
                  <a:pos x="0" y="46"/>
                </a:cxn>
                <a:cxn ang="0">
                  <a:pos x="33" y="31"/>
                </a:cxn>
                <a:cxn ang="0">
                  <a:pos x="40" y="0"/>
                </a:cxn>
                <a:cxn ang="0">
                  <a:pos x="95" y="84"/>
                </a:cxn>
              </a:cxnLst>
              <a:rect l="0" t="0" r="r" b="b"/>
              <a:pathLst>
                <a:path w="96" h="85">
                  <a:moveTo>
                    <a:pt x="95" y="84"/>
                  </a:moveTo>
                  <a:lnTo>
                    <a:pt x="0" y="46"/>
                  </a:lnTo>
                  <a:lnTo>
                    <a:pt x="33" y="31"/>
                  </a:lnTo>
                  <a:lnTo>
                    <a:pt x="40" y="0"/>
                  </a:lnTo>
                  <a:lnTo>
                    <a:pt x="95" y="84"/>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57" name="Freeform 56"/>
            <p:cNvSpPr>
              <a:spLocks/>
            </p:cNvSpPr>
            <p:nvPr/>
          </p:nvSpPr>
          <p:spPr bwMode="auto">
            <a:xfrm>
              <a:off x="4509" y="3748"/>
              <a:ext cx="45" cy="40"/>
            </a:xfrm>
            <a:custGeom>
              <a:avLst/>
              <a:gdLst/>
              <a:ahLst/>
              <a:cxnLst>
                <a:cxn ang="0">
                  <a:pos x="95" y="84"/>
                </a:cxn>
                <a:cxn ang="0">
                  <a:pos x="0" y="46"/>
                </a:cxn>
                <a:cxn ang="0">
                  <a:pos x="33" y="31"/>
                </a:cxn>
                <a:cxn ang="0">
                  <a:pos x="40" y="0"/>
                </a:cxn>
                <a:cxn ang="0">
                  <a:pos x="95" y="84"/>
                </a:cxn>
              </a:cxnLst>
              <a:rect l="0" t="0" r="r" b="b"/>
              <a:pathLst>
                <a:path w="96" h="85">
                  <a:moveTo>
                    <a:pt x="95" y="84"/>
                  </a:moveTo>
                  <a:lnTo>
                    <a:pt x="0" y="46"/>
                  </a:lnTo>
                  <a:lnTo>
                    <a:pt x="33" y="31"/>
                  </a:lnTo>
                  <a:lnTo>
                    <a:pt x="40" y="0"/>
                  </a:lnTo>
                  <a:lnTo>
                    <a:pt x="95" y="84"/>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58" name="Freeform 57"/>
            <p:cNvSpPr>
              <a:spLocks/>
            </p:cNvSpPr>
            <p:nvPr/>
          </p:nvSpPr>
          <p:spPr bwMode="auto">
            <a:xfrm>
              <a:off x="4714" y="3137"/>
              <a:ext cx="46" cy="41"/>
            </a:xfrm>
            <a:custGeom>
              <a:avLst/>
              <a:gdLst/>
              <a:ahLst/>
              <a:cxnLst>
                <a:cxn ang="0">
                  <a:pos x="95" y="84"/>
                </a:cxn>
                <a:cxn ang="0">
                  <a:pos x="0" y="46"/>
                </a:cxn>
                <a:cxn ang="0">
                  <a:pos x="33" y="31"/>
                </a:cxn>
                <a:cxn ang="0">
                  <a:pos x="40" y="0"/>
                </a:cxn>
                <a:cxn ang="0">
                  <a:pos x="95" y="84"/>
                </a:cxn>
              </a:cxnLst>
              <a:rect l="0" t="0" r="r" b="b"/>
              <a:pathLst>
                <a:path w="96" h="85">
                  <a:moveTo>
                    <a:pt x="95" y="84"/>
                  </a:moveTo>
                  <a:lnTo>
                    <a:pt x="0" y="46"/>
                  </a:lnTo>
                  <a:lnTo>
                    <a:pt x="33" y="31"/>
                  </a:lnTo>
                  <a:lnTo>
                    <a:pt x="40" y="0"/>
                  </a:lnTo>
                  <a:lnTo>
                    <a:pt x="95" y="84"/>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59" name="Line 58"/>
            <p:cNvSpPr>
              <a:spLocks noChangeShapeType="1"/>
            </p:cNvSpPr>
            <p:nvPr/>
          </p:nvSpPr>
          <p:spPr bwMode="auto">
            <a:xfrm>
              <a:off x="3857" y="3280"/>
              <a:ext cx="795"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60" name="Freeform 59"/>
            <p:cNvSpPr>
              <a:spLocks/>
            </p:cNvSpPr>
            <p:nvPr/>
          </p:nvSpPr>
          <p:spPr bwMode="auto">
            <a:xfrm>
              <a:off x="4633" y="3264"/>
              <a:ext cx="45" cy="28"/>
            </a:xfrm>
            <a:custGeom>
              <a:avLst/>
              <a:gdLst/>
              <a:ahLst/>
              <a:cxnLst>
                <a:cxn ang="0">
                  <a:pos x="93" y="23"/>
                </a:cxn>
                <a:cxn ang="0">
                  <a:pos x="0" y="0"/>
                </a:cxn>
                <a:cxn ang="0">
                  <a:pos x="13" y="30"/>
                </a:cxn>
                <a:cxn ang="0">
                  <a:pos x="7" y="60"/>
                </a:cxn>
                <a:cxn ang="0">
                  <a:pos x="93" y="23"/>
                </a:cxn>
              </a:cxnLst>
              <a:rect l="0" t="0" r="r" b="b"/>
              <a:pathLst>
                <a:path w="94" h="61">
                  <a:moveTo>
                    <a:pt x="93" y="23"/>
                  </a:moveTo>
                  <a:lnTo>
                    <a:pt x="0" y="0"/>
                  </a:lnTo>
                  <a:lnTo>
                    <a:pt x="13" y="30"/>
                  </a:lnTo>
                  <a:lnTo>
                    <a:pt x="7" y="60"/>
                  </a:lnTo>
                  <a:lnTo>
                    <a:pt x="93" y="23"/>
                  </a:lnTo>
                </a:path>
              </a:pathLst>
            </a:custGeom>
            <a:solidFill>
              <a:schemeClr val="accent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61" name="Freeform 60"/>
            <p:cNvSpPr>
              <a:spLocks/>
            </p:cNvSpPr>
            <p:nvPr/>
          </p:nvSpPr>
          <p:spPr bwMode="auto">
            <a:xfrm>
              <a:off x="3848" y="3264"/>
              <a:ext cx="45" cy="28"/>
            </a:xfrm>
            <a:custGeom>
              <a:avLst/>
              <a:gdLst/>
              <a:ahLst/>
              <a:cxnLst>
                <a:cxn ang="0">
                  <a:pos x="0" y="23"/>
                </a:cxn>
                <a:cxn ang="0">
                  <a:pos x="93" y="0"/>
                </a:cxn>
                <a:cxn ang="0">
                  <a:pos x="79" y="30"/>
                </a:cxn>
                <a:cxn ang="0">
                  <a:pos x="86" y="60"/>
                </a:cxn>
                <a:cxn ang="0">
                  <a:pos x="0" y="23"/>
                </a:cxn>
              </a:cxnLst>
              <a:rect l="0" t="0" r="r" b="b"/>
              <a:pathLst>
                <a:path w="94" h="61">
                  <a:moveTo>
                    <a:pt x="0" y="23"/>
                  </a:moveTo>
                  <a:lnTo>
                    <a:pt x="93" y="0"/>
                  </a:lnTo>
                  <a:lnTo>
                    <a:pt x="79" y="30"/>
                  </a:lnTo>
                  <a:lnTo>
                    <a:pt x="86" y="60"/>
                  </a:lnTo>
                  <a:lnTo>
                    <a:pt x="0" y="23"/>
                  </a:lnTo>
                </a:path>
              </a:pathLst>
            </a:custGeom>
            <a:solidFill>
              <a:schemeClr val="accent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62" name="Line 61"/>
            <p:cNvSpPr>
              <a:spLocks noChangeShapeType="1"/>
            </p:cNvSpPr>
            <p:nvPr/>
          </p:nvSpPr>
          <p:spPr bwMode="auto">
            <a:xfrm>
              <a:off x="4085" y="3879"/>
              <a:ext cx="380"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63" name="Freeform 62"/>
            <p:cNvSpPr>
              <a:spLocks/>
            </p:cNvSpPr>
            <p:nvPr/>
          </p:nvSpPr>
          <p:spPr bwMode="auto">
            <a:xfrm>
              <a:off x="4428" y="3863"/>
              <a:ext cx="46" cy="29"/>
            </a:xfrm>
            <a:custGeom>
              <a:avLst/>
              <a:gdLst/>
              <a:ahLst/>
              <a:cxnLst>
                <a:cxn ang="0">
                  <a:pos x="94" y="23"/>
                </a:cxn>
                <a:cxn ang="0">
                  <a:pos x="0" y="0"/>
                </a:cxn>
                <a:cxn ang="0">
                  <a:pos x="13" y="30"/>
                </a:cxn>
                <a:cxn ang="0">
                  <a:pos x="7" y="60"/>
                </a:cxn>
                <a:cxn ang="0">
                  <a:pos x="94" y="23"/>
                </a:cxn>
              </a:cxnLst>
              <a:rect l="0" t="0" r="r" b="b"/>
              <a:pathLst>
                <a:path w="95" h="61">
                  <a:moveTo>
                    <a:pt x="94" y="23"/>
                  </a:moveTo>
                  <a:lnTo>
                    <a:pt x="0" y="0"/>
                  </a:lnTo>
                  <a:lnTo>
                    <a:pt x="13" y="30"/>
                  </a:lnTo>
                  <a:lnTo>
                    <a:pt x="7" y="60"/>
                  </a:lnTo>
                  <a:lnTo>
                    <a:pt x="94" y="23"/>
                  </a:lnTo>
                </a:path>
              </a:pathLst>
            </a:custGeom>
            <a:solidFill>
              <a:schemeClr val="accent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64" name="Freeform 63"/>
            <p:cNvSpPr>
              <a:spLocks/>
            </p:cNvSpPr>
            <p:nvPr/>
          </p:nvSpPr>
          <p:spPr bwMode="auto">
            <a:xfrm>
              <a:off x="4075" y="3870"/>
              <a:ext cx="45" cy="29"/>
            </a:xfrm>
            <a:custGeom>
              <a:avLst/>
              <a:gdLst/>
              <a:ahLst/>
              <a:cxnLst>
                <a:cxn ang="0">
                  <a:pos x="0" y="23"/>
                </a:cxn>
                <a:cxn ang="0">
                  <a:pos x="93" y="0"/>
                </a:cxn>
                <a:cxn ang="0">
                  <a:pos x="79" y="30"/>
                </a:cxn>
                <a:cxn ang="0">
                  <a:pos x="86" y="60"/>
                </a:cxn>
                <a:cxn ang="0">
                  <a:pos x="0" y="23"/>
                </a:cxn>
              </a:cxnLst>
              <a:rect l="0" t="0" r="r" b="b"/>
              <a:pathLst>
                <a:path w="94" h="61">
                  <a:moveTo>
                    <a:pt x="0" y="23"/>
                  </a:moveTo>
                  <a:lnTo>
                    <a:pt x="93" y="0"/>
                  </a:lnTo>
                  <a:lnTo>
                    <a:pt x="79" y="30"/>
                  </a:lnTo>
                  <a:lnTo>
                    <a:pt x="86" y="60"/>
                  </a:lnTo>
                  <a:lnTo>
                    <a:pt x="0" y="23"/>
                  </a:lnTo>
                </a:path>
              </a:pathLst>
            </a:custGeom>
            <a:solidFill>
              <a:schemeClr val="accent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65" name="Freeform 64"/>
            <p:cNvSpPr>
              <a:spLocks/>
            </p:cNvSpPr>
            <p:nvPr/>
          </p:nvSpPr>
          <p:spPr bwMode="auto">
            <a:xfrm>
              <a:off x="4670" y="3638"/>
              <a:ext cx="46" cy="40"/>
            </a:xfrm>
            <a:custGeom>
              <a:avLst/>
              <a:gdLst/>
              <a:ahLst/>
              <a:cxnLst>
                <a:cxn ang="0">
                  <a:pos x="95" y="84"/>
                </a:cxn>
                <a:cxn ang="0">
                  <a:pos x="0" y="46"/>
                </a:cxn>
                <a:cxn ang="0">
                  <a:pos x="33" y="31"/>
                </a:cxn>
                <a:cxn ang="0">
                  <a:pos x="40" y="0"/>
                </a:cxn>
                <a:cxn ang="0">
                  <a:pos x="95" y="84"/>
                </a:cxn>
              </a:cxnLst>
              <a:rect l="0" t="0" r="r" b="b"/>
              <a:pathLst>
                <a:path w="96" h="85">
                  <a:moveTo>
                    <a:pt x="95" y="84"/>
                  </a:moveTo>
                  <a:lnTo>
                    <a:pt x="0" y="46"/>
                  </a:lnTo>
                  <a:lnTo>
                    <a:pt x="33" y="31"/>
                  </a:lnTo>
                  <a:lnTo>
                    <a:pt x="40" y="0"/>
                  </a:lnTo>
                  <a:lnTo>
                    <a:pt x="95" y="84"/>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66" name="Freeform 65"/>
            <p:cNvSpPr>
              <a:spLocks/>
            </p:cNvSpPr>
            <p:nvPr/>
          </p:nvSpPr>
          <p:spPr bwMode="auto">
            <a:xfrm>
              <a:off x="3840" y="3623"/>
              <a:ext cx="47" cy="40"/>
            </a:xfrm>
            <a:custGeom>
              <a:avLst/>
              <a:gdLst/>
              <a:ahLst/>
              <a:cxnLst>
                <a:cxn ang="0">
                  <a:pos x="0" y="84"/>
                </a:cxn>
                <a:cxn ang="0">
                  <a:pos x="95" y="46"/>
                </a:cxn>
                <a:cxn ang="0">
                  <a:pos x="61" y="31"/>
                </a:cxn>
                <a:cxn ang="0">
                  <a:pos x="54" y="0"/>
                </a:cxn>
                <a:cxn ang="0">
                  <a:pos x="0" y="84"/>
                </a:cxn>
              </a:cxnLst>
              <a:rect l="0" t="0" r="r" b="b"/>
              <a:pathLst>
                <a:path w="96" h="85">
                  <a:moveTo>
                    <a:pt x="0" y="84"/>
                  </a:moveTo>
                  <a:lnTo>
                    <a:pt x="95" y="46"/>
                  </a:lnTo>
                  <a:lnTo>
                    <a:pt x="61" y="31"/>
                  </a:lnTo>
                  <a:lnTo>
                    <a:pt x="54" y="0"/>
                  </a:lnTo>
                  <a:lnTo>
                    <a:pt x="0" y="84"/>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67" name="Freeform 66"/>
            <p:cNvSpPr>
              <a:spLocks/>
            </p:cNvSpPr>
            <p:nvPr/>
          </p:nvSpPr>
          <p:spPr bwMode="auto">
            <a:xfrm>
              <a:off x="3710" y="2556"/>
              <a:ext cx="454" cy="420"/>
            </a:xfrm>
            <a:custGeom>
              <a:avLst/>
              <a:gdLst/>
              <a:ahLst/>
              <a:cxnLst>
                <a:cxn ang="0">
                  <a:pos x="226" y="0"/>
                </a:cxn>
                <a:cxn ang="0">
                  <a:pos x="720" y="0"/>
                </a:cxn>
                <a:cxn ang="0">
                  <a:pos x="940" y="439"/>
                </a:cxn>
                <a:cxn ang="0">
                  <a:pos x="720" y="885"/>
                </a:cxn>
                <a:cxn ang="0">
                  <a:pos x="226" y="885"/>
                </a:cxn>
                <a:cxn ang="0">
                  <a:pos x="0" y="439"/>
                </a:cxn>
                <a:cxn ang="0">
                  <a:pos x="226" y="0"/>
                </a:cxn>
              </a:cxnLst>
              <a:rect l="0" t="0" r="r" b="b"/>
              <a:pathLst>
                <a:path w="941" h="886">
                  <a:moveTo>
                    <a:pt x="226" y="0"/>
                  </a:moveTo>
                  <a:lnTo>
                    <a:pt x="720" y="0"/>
                  </a:lnTo>
                  <a:lnTo>
                    <a:pt x="940" y="439"/>
                  </a:lnTo>
                  <a:lnTo>
                    <a:pt x="720" y="885"/>
                  </a:lnTo>
                  <a:lnTo>
                    <a:pt x="226" y="885"/>
                  </a:lnTo>
                  <a:lnTo>
                    <a:pt x="0" y="439"/>
                  </a:lnTo>
                  <a:lnTo>
                    <a:pt x="226" y="0"/>
                  </a:lnTo>
                </a:path>
              </a:pathLst>
            </a:custGeom>
            <a:solidFill>
              <a:srgbClr val="FFFFFF"/>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68" name="Freeform 67"/>
            <p:cNvSpPr>
              <a:spLocks/>
            </p:cNvSpPr>
            <p:nvPr/>
          </p:nvSpPr>
          <p:spPr bwMode="auto">
            <a:xfrm>
              <a:off x="3710" y="2556"/>
              <a:ext cx="456" cy="423"/>
            </a:xfrm>
            <a:custGeom>
              <a:avLst/>
              <a:gdLst/>
              <a:ahLst/>
              <a:cxnLst>
                <a:cxn ang="0">
                  <a:pos x="228" y="0"/>
                </a:cxn>
                <a:cxn ang="0">
                  <a:pos x="725" y="0"/>
                </a:cxn>
                <a:cxn ang="0">
                  <a:pos x="947" y="442"/>
                </a:cxn>
                <a:cxn ang="0">
                  <a:pos x="725" y="891"/>
                </a:cxn>
                <a:cxn ang="0">
                  <a:pos x="228" y="891"/>
                </a:cxn>
                <a:cxn ang="0">
                  <a:pos x="0" y="442"/>
                </a:cxn>
                <a:cxn ang="0">
                  <a:pos x="228" y="0"/>
                </a:cxn>
              </a:cxnLst>
              <a:rect l="0" t="0" r="r" b="b"/>
              <a:pathLst>
                <a:path w="948" h="892">
                  <a:moveTo>
                    <a:pt x="228" y="0"/>
                  </a:moveTo>
                  <a:lnTo>
                    <a:pt x="725" y="0"/>
                  </a:lnTo>
                  <a:lnTo>
                    <a:pt x="947" y="442"/>
                  </a:lnTo>
                  <a:lnTo>
                    <a:pt x="725" y="891"/>
                  </a:lnTo>
                  <a:lnTo>
                    <a:pt x="228" y="891"/>
                  </a:lnTo>
                  <a:lnTo>
                    <a:pt x="0" y="442"/>
                  </a:lnTo>
                  <a:lnTo>
                    <a:pt x="228" y="0"/>
                  </a:lnTo>
                </a:path>
              </a:pathLst>
            </a:custGeom>
            <a:solidFill>
              <a:schemeClr val="bg2"/>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69" name="Freeform 68"/>
            <p:cNvSpPr>
              <a:spLocks/>
            </p:cNvSpPr>
            <p:nvPr/>
          </p:nvSpPr>
          <p:spPr bwMode="auto">
            <a:xfrm>
              <a:off x="3700" y="2545"/>
              <a:ext cx="451" cy="420"/>
            </a:xfrm>
            <a:custGeom>
              <a:avLst/>
              <a:gdLst/>
              <a:ahLst/>
              <a:cxnLst>
                <a:cxn ang="0">
                  <a:pos x="226" y="0"/>
                </a:cxn>
                <a:cxn ang="0">
                  <a:pos x="721" y="0"/>
                </a:cxn>
                <a:cxn ang="0">
                  <a:pos x="935" y="446"/>
                </a:cxn>
                <a:cxn ang="0">
                  <a:pos x="721" y="885"/>
                </a:cxn>
                <a:cxn ang="0">
                  <a:pos x="219" y="885"/>
                </a:cxn>
                <a:cxn ang="0">
                  <a:pos x="0" y="439"/>
                </a:cxn>
                <a:cxn ang="0">
                  <a:pos x="226" y="0"/>
                </a:cxn>
              </a:cxnLst>
              <a:rect l="0" t="0" r="r" b="b"/>
              <a:pathLst>
                <a:path w="936" h="886">
                  <a:moveTo>
                    <a:pt x="226" y="0"/>
                  </a:moveTo>
                  <a:lnTo>
                    <a:pt x="721" y="0"/>
                  </a:lnTo>
                  <a:lnTo>
                    <a:pt x="935" y="446"/>
                  </a:lnTo>
                  <a:lnTo>
                    <a:pt x="721" y="885"/>
                  </a:lnTo>
                  <a:lnTo>
                    <a:pt x="219" y="885"/>
                  </a:lnTo>
                  <a:lnTo>
                    <a:pt x="0" y="439"/>
                  </a:lnTo>
                  <a:lnTo>
                    <a:pt x="226" y="0"/>
                  </a:lnTo>
                </a:path>
              </a:pathLst>
            </a:custGeom>
            <a:gradFill rotWithShape="0">
              <a:gsLst>
                <a:gs pos="0">
                  <a:srgbClr val="063DE8"/>
                </a:gs>
                <a:gs pos="50000">
                  <a:srgbClr val="063DE8">
                    <a:gamma/>
                    <a:shade val="80000"/>
                    <a:invGamma/>
                  </a:srgbClr>
                </a:gs>
                <a:gs pos="100000">
                  <a:srgbClr val="063DE8"/>
                </a:gs>
              </a:gsLst>
              <a:lin ang="5400000" scaled="1"/>
            </a:gra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70" name="Freeform 69"/>
            <p:cNvSpPr>
              <a:spLocks/>
            </p:cNvSpPr>
            <p:nvPr/>
          </p:nvSpPr>
          <p:spPr bwMode="auto">
            <a:xfrm>
              <a:off x="3700" y="2545"/>
              <a:ext cx="452" cy="423"/>
            </a:xfrm>
            <a:custGeom>
              <a:avLst/>
              <a:gdLst/>
              <a:ahLst/>
              <a:cxnLst>
                <a:cxn ang="0">
                  <a:pos x="227" y="0"/>
                </a:cxn>
                <a:cxn ang="0">
                  <a:pos x="724" y="0"/>
                </a:cxn>
                <a:cxn ang="0">
                  <a:pos x="939" y="449"/>
                </a:cxn>
                <a:cxn ang="0">
                  <a:pos x="724" y="891"/>
                </a:cxn>
                <a:cxn ang="0">
                  <a:pos x="220" y="891"/>
                </a:cxn>
                <a:cxn ang="0">
                  <a:pos x="0" y="442"/>
                </a:cxn>
                <a:cxn ang="0">
                  <a:pos x="227" y="0"/>
                </a:cxn>
              </a:cxnLst>
              <a:rect l="0" t="0" r="r" b="b"/>
              <a:pathLst>
                <a:path w="940" h="892">
                  <a:moveTo>
                    <a:pt x="227" y="0"/>
                  </a:moveTo>
                  <a:lnTo>
                    <a:pt x="724" y="0"/>
                  </a:lnTo>
                  <a:lnTo>
                    <a:pt x="939" y="449"/>
                  </a:lnTo>
                  <a:lnTo>
                    <a:pt x="724" y="891"/>
                  </a:lnTo>
                  <a:lnTo>
                    <a:pt x="220" y="891"/>
                  </a:lnTo>
                  <a:lnTo>
                    <a:pt x="0" y="442"/>
                  </a:lnTo>
                  <a:lnTo>
                    <a:pt x="227" y="0"/>
                  </a:lnTo>
                </a:path>
              </a:pathLst>
            </a:custGeom>
            <a:solidFill>
              <a:srgbClr val="FFFF99"/>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71" name="Rectangle 70"/>
            <p:cNvSpPr>
              <a:spLocks noChangeArrowheads="1"/>
            </p:cNvSpPr>
            <p:nvPr/>
          </p:nvSpPr>
          <p:spPr bwMode="auto">
            <a:xfrm>
              <a:off x="3661" y="2576"/>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100000"/>
                </a:lnSpc>
                <a:spcBef>
                  <a:spcPct val="50000"/>
                </a:spcBef>
                <a:buClrTx/>
                <a:buSzTx/>
                <a:buFontTx/>
                <a:buNone/>
              </a:pPr>
              <a:r>
                <a:rPr lang="en-US" sz="1200" b="0">
                  <a:solidFill>
                    <a:srgbClr val="000099"/>
                  </a:solidFill>
                </a:rPr>
                <a:t>PubMed abstracts</a:t>
              </a:r>
            </a:p>
          </p:txBody>
        </p:sp>
        <p:sp>
          <p:nvSpPr>
            <p:cNvPr id="72" name="Freeform 71"/>
            <p:cNvSpPr>
              <a:spLocks/>
            </p:cNvSpPr>
            <p:nvPr/>
          </p:nvSpPr>
          <p:spPr bwMode="auto">
            <a:xfrm>
              <a:off x="3780" y="2563"/>
              <a:ext cx="36" cy="51"/>
            </a:xfrm>
            <a:custGeom>
              <a:avLst/>
              <a:gdLst/>
              <a:ahLst/>
              <a:cxnLst>
                <a:cxn ang="0">
                  <a:pos x="75" y="107"/>
                </a:cxn>
                <a:cxn ang="0">
                  <a:pos x="41" y="0"/>
                </a:cxn>
                <a:cxn ang="0">
                  <a:pos x="27" y="38"/>
                </a:cxn>
                <a:cxn ang="0">
                  <a:pos x="0" y="46"/>
                </a:cxn>
                <a:cxn ang="0">
                  <a:pos x="75" y="107"/>
                </a:cxn>
              </a:cxnLst>
              <a:rect l="0" t="0" r="r" b="b"/>
              <a:pathLst>
                <a:path w="76" h="108">
                  <a:moveTo>
                    <a:pt x="75" y="107"/>
                  </a:moveTo>
                  <a:lnTo>
                    <a:pt x="41" y="0"/>
                  </a:lnTo>
                  <a:lnTo>
                    <a:pt x="27" y="38"/>
                  </a:lnTo>
                  <a:lnTo>
                    <a:pt x="0" y="46"/>
                  </a:lnTo>
                  <a:lnTo>
                    <a:pt x="75" y="107"/>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73" name="Freeform 72"/>
            <p:cNvSpPr>
              <a:spLocks/>
            </p:cNvSpPr>
            <p:nvPr/>
          </p:nvSpPr>
          <p:spPr bwMode="auto">
            <a:xfrm>
              <a:off x="4083" y="2864"/>
              <a:ext cx="46" cy="41"/>
            </a:xfrm>
            <a:custGeom>
              <a:avLst/>
              <a:gdLst/>
              <a:ahLst/>
              <a:cxnLst>
                <a:cxn ang="0">
                  <a:pos x="0" y="0"/>
                </a:cxn>
                <a:cxn ang="0">
                  <a:pos x="95" y="38"/>
                </a:cxn>
                <a:cxn ang="0">
                  <a:pos x="61" y="53"/>
                </a:cxn>
                <a:cxn ang="0">
                  <a:pos x="54" y="84"/>
                </a:cxn>
                <a:cxn ang="0">
                  <a:pos x="0" y="0"/>
                </a:cxn>
              </a:cxnLst>
              <a:rect l="0" t="0" r="r" b="b"/>
              <a:pathLst>
                <a:path w="96" h="85">
                  <a:moveTo>
                    <a:pt x="0" y="0"/>
                  </a:moveTo>
                  <a:lnTo>
                    <a:pt x="95" y="38"/>
                  </a:lnTo>
                  <a:lnTo>
                    <a:pt x="61" y="53"/>
                  </a:lnTo>
                  <a:lnTo>
                    <a:pt x="54" y="84"/>
                  </a:lnTo>
                  <a:lnTo>
                    <a:pt x="0" y="0"/>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74" name="Freeform 73"/>
            <p:cNvSpPr>
              <a:spLocks/>
            </p:cNvSpPr>
            <p:nvPr/>
          </p:nvSpPr>
          <p:spPr bwMode="auto">
            <a:xfrm>
              <a:off x="3955" y="2972"/>
              <a:ext cx="38" cy="51"/>
            </a:xfrm>
            <a:custGeom>
              <a:avLst/>
              <a:gdLst/>
              <a:ahLst/>
              <a:cxnLst>
                <a:cxn ang="0">
                  <a:pos x="0" y="0"/>
                </a:cxn>
                <a:cxn ang="0">
                  <a:pos x="33" y="107"/>
                </a:cxn>
                <a:cxn ang="0">
                  <a:pos x="47" y="69"/>
                </a:cxn>
                <a:cxn ang="0">
                  <a:pos x="75" y="61"/>
                </a:cxn>
                <a:cxn ang="0">
                  <a:pos x="0" y="0"/>
                </a:cxn>
              </a:cxnLst>
              <a:rect l="0" t="0" r="r" b="b"/>
              <a:pathLst>
                <a:path w="76" h="108">
                  <a:moveTo>
                    <a:pt x="0" y="0"/>
                  </a:moveTo>
                  <a:lnTo>
                    <a:pt x="33" y="107"/>
                  </a:lnTo>
                  <a:lnTo>
                    <a:pt x="47" y="69"/>
                  </a:lnTo>
                  <a:lnTo>
                    <a:pt x="75" y="61"/>
                  </a:lnTo>
                  <a:lnTo>
                    <a:pt x="0" y="0"/>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75" name="Freeform 74"/>
            <p:cNvSpPr>
              <a:spLocks/>
            </p:cNvSpPr>
            <p:nvPr/>
          </p:nvSpPr>
          <p:spPr bwMode="auto">
            <a:xfrm>
              <a:off x="4474" y="2556"/>
              <a:ext cx="453" cy="420"/>
            </a:xfrm>
            <a:custGeom>
              <a:avLst/>
              <a:gdLst/>
              <a:ahLst/>
              <a:cxnLst>
                <a:cxn ang="0">
                  <a:pos x="226" y="0"/>
                </a:cxn>
                <a:cxn ang="0">
                  <a:pos x="720" y="0"/>
                </a:cxn>
                <a:cxn ang="0">
                  <a:pos x="940" y="439"/>
                </a:cxn>
                <a:cxn ang="0">
                  <a:pos x="720" y="885"/>
                </a:cxn>
                <a:cxn ang="0">
                  <a:pos x="226" y="885"/>
                </a:cxn>
                <a:cxn ang="0">
                  <a:pos x="0" y="439"/>
                </a:cxn>
                <a:cxn ang="0">
                  <a:pos x="226" y="0"/>
                </a:cxn>
              </a:cxnLst>
              <a:rect l="0" t="0" r="r" b="b"/>
              <a:pathLst>
                <a:path w="941" h="886">
                  <a:moveTo>
                    <a:pt x="226" y="0"/>
                  </a:moveTo>
                  <a:lnTo>
                    <a:pt x="720" y="0"/>
                  </a:lnTo>
                  <a:lnTo>
                    <a:pt x="940" y="439"/>
                  </a:lnTo>
                  <a:lnTo>
                    <a:pt x="720" y="885"/>
                  </a:lnTo>
                  <a:lnTo>
                    <a:pt x="226" y="885"/>
                  </a:lnTo>
                  <a:lnTo>
                    <a:pt x="0" y="439"/>
                  </a:lnTo>
                  <a:lnTo>
                    <a:pt x="226" y="0"/>
                  </a:lnTo>
                </a:path>
              </a:pathLst>
            </a:custGeom>
            <a:solidFill>
              <a:srgbClr val="FFFFFF"/>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76" name="Freeform 75"/>
            <p:cNvSpPr>
              <a:spLocks/>
            </p:cNvSpPr>
            <p:nvPr/>
          </p:nvSpPr>
          <p:spPr bwMode="auto">
            <a:xfrm>
              <a:off x="4474" y="2556"/>
              <a:ext cx="456" cy="423"/>
            </a:xfrm>
            <a:custGeom>
              <a:avLst/>
              <a:gdLst/>
              <a:ahLst/>
              <a:cxnLst>
                <a:cxn ang="0">
                  <a:pos x="228" y="0"/>
                </a:cxn>
                <a:cxn ang="0">
                  <a:pos x="725" y="0"/>
                </a:cxn>
                <a:cxn ang="0">
                  <a:pos x="947" y="442"/>
                </a:cxn>
                <a:cxn ang="0">
                  <a:pos x="725" y="891"/>
                </a:cxn>
                <a:cxn ang="0">
                  <a:pos x="228" y="891"/>
                </a:cxn>
                <a:cxn ang="0">
                  <a:pos x="0" y="442"/>
                </a:cxn>
                <a:cxn ang="0">
                  <a:pos x="228" y="0"/>
                </a:cxn>
              </a:cxnLst>
              <a:rect l="0" t="0" r="r" b="b"/>
              <a:pathLst>
                <a:path w="948" h="892">
                  <a:moveTo>
                    <a:pt x="228" y="0"/>
                  </a:moveTo>
                  <a:lnTo>
                    <a:pt x="725" y="0"/>
                  </a:lnTo>
                  <a:lnTo>
                    <a:pt x="947" y="442"/>
                  </a:lnTo>
                  <a:lnTo>
                    <a:pt x="725" y="891"/>
                  </a:lnTo>
                  <a:lnTo>
                    <a:pt x="228" y="891"/>
                  </a:lnTo>
                  <a:lnTo>
                    <a:pt x="0" y="442"/>
                  </a:lnTo>
                  <a:lnTo>
                    <a:pt x="228" y="0"/>
                  </a:lnTo>
                </a:path>
              </a:pathLst>
            </a:custGeom>
            <a:solidFill>
              <a:schemeClr val="bg2"/>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77" name="Freeform 76"/>
            <p:cNvSpPr>
              <a:spLocks/>
            </p:cNvSpPr>
            <p:nvPr/>
          </p:nvSpPr>
          <p:spPr bwMode="auto">
            <a:xfrm>
              <a:off x="4463" y="2545"/>
              <a:ext cx="452" cy="420"/>
            </a:xfrm>
            <a:custGeom>
              <a:avLst/>
              <a:gdLst/>
              <a:ahLst/>
              <a:cxnLst>
                <a:cxn ang="0">
                  <a:pos x="226" y="0"/>
                </a:cxn>
                <a:cxn ang="0">
                  <a:pos x="721" y="0"/>
                </a:cxn>
                <a:cxn ang="0">
                  <a:pos x="935" y="446"/>
                </a:cxn>
                <a:cxn ang="0">
                  <a:pos x="721" y="885"/>
                </a:cxn>
                <a:cxn ang="0">
                  <a:pos x="219" y="885"/>
                </a:cxn>
                <a:cxn ang="0">
                  <a:pos x="0" y="439"/>
                </a:cxn>
                <a:cxn ang="0">
                  <a:pos x="226" y="0"/>
                </a:cxn>
              </a:cxnLst>
              <a:rect l="0" t="0" r="r" b="b"/>
              <a:pathLst>
                <a:path w="936" h="886">
                  <a:moveTo>
                    <a:pt x="226" y="0"/>
                  </a:moveTo>
                  <a:lnTo>
                    <a:pt x="721" y="0"/>
                  </a:lnTo>
                  <a:lnTo>
                    <a:pt x="935" y="446"/>
                  </a:lnTo>
                  <a:lnTo>
                    <a:pt x="721" y="885"/>
                  </a:lnTo>
                  <a:lnTo>
                    <a:pt x="219" y="885"/>
                  </a:lnTo>
                  <a:lnTo>
                    <a:pt x="0" y="439"/>
                  </a:lnTo>
                  <a:lnTo>
                    <a:pt x="226" y="0"/>
                  </a:lnTo>
                </a:path>
              </a:pathLst>
            </a:custGeom>
            <a:gradFill rotWithShape="0">
              <a:gsLst>
                <a:gs pos="0">
                  <a:srgbClr val="063DE8"/>
                </a:gs>
                <a:gs pos="50000">
                  <a:srgbClr val="063DE8">
                    <a:gamma/>
                    <a:shade val="80000"/>
                    <a:invGamma/>
                  </a:srgbClr>
                </a:gs>
                <a:gs pos="100000">
                  <a:srgbClr val="063DE8"/>
                </a:gs>
              </a:gsLst>
              <a:lin ang="5400000" scaled="1"/>
            </a:gra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78" name="Freeform 77"/>
            <p:cNvSpPr>
              <a:spLocks/>
            </p:cNvSpPr>
            <p:nvPr/>
          </p:nvSpPr>
          <p:spPr bwMode="auto">
            <a:xfrm>
              <a:off x="4463" y="2545"/>
              <a:ext cx="453" cy="423"/>
            </a:xfrm>
            <a:custGeom>
              <a:avLst/>
              <a:gdLst/>
              <a:ahLst/>
              <a:cxnLst>
                <a:cxn ang="0">
                  <a:pos x="227" y="0"/>
                </a:cxn>
                <a:cxn ang="0">
                  <a:pos x="724" y="0"/>
                </a:cxn>
                <a:cxn ang="0">
                  <a:pos x="939" y="449"/>
                </a:cxn>
                <a:cxn ang="0">
                  <a:pos x="724" y="891"/>
                </a:cxn>
                <a:cxn ang="0">
                  <a:pos x="220" y="891"/>
                </a:cxn>
                <a:cxn ang="0">
                  <a:pos x="0" y="442"/>
                </a:cxn>
                <a:cxn ang="0">
                  <a:pos x="227" y="0"/>
                </a:cxn>
              </a:cxnLst>
              <a:rect l="0" t="0" r="r" b="b"/>
              <a:pathLst>
                <a:path w="940" h="892">
                  <a:moveTo>
                    <a:pt x="227" y="0"/>
                  </a:moveTo>
                  <a:lnTo>
                    <a:pt x="724" y="0"/>
                  </a:lnTo>
                  <a:lnTo>
                    <a:pt x="939" y="449"/>
                  </a:lnTo>
                  <a:lnTo>
                    <a:pt x="724" y="891"/>
                  </a:lnTo>
                  <a:lnTo>
                    <a:pt x="220" y="891"/>
                  </a:lnTo>
                  <a:lnTo>
                    <a:pt x="0" y="442"/>
                  </a:lnTo>
                  <a:lnTo>
                    <a:pt x="227" y="0"/>
                  </a:lnTo>
                </a:path>
              </a:pathLst>
            </a:custGeom>
            <a:solidFill>
              <a:srgbClr val="FFFF99"/>
            </a:solidFill>
            <a:ln w="9525" cap="rnd">
              <a:no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79" name="Rectangle 78"/>
            <p:cNvSpPr>
              <a:spLocks noChangeArrowheads="1"/>
            </p:cNvSpPr>
            <p:nvPr/>
          </p:nvSpPr>
          <p:spPr bwMode="auto">
            <a:xfrm>
              <a:off x="4420" y="2600"/>
              <a:ext cx="5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100000"/>
                </a:lnSpc>
                <a:spcBef>
                  <a:spcPct val="50000"/>
                </a:spcBef>
                <a:buClrTx/>
                <a:buSzTx/>
                <a:buFontTx/>
                <a:buNone/>
              </a:pPr>
              <a:r>
                <a:rPr lang="en-US" sz="1200" b="0">
                  <a:solidFill>
                    <a:srgbClr val="000099"/>
                  </a:solidFill>
                </a:rPr>
                <a:t>Complete Genomes</a:t>
              </a:r>
            </a:p>
          </p:txBody>
        </p:sp>
        <p:sp>
          <p:nvSpPr>
            <p:cNvPr id="80" name="Freeform 79"/>
            <p:cNvSpPr>
              <a:spLocks/>
            </p:cNvSpPr>
            <p:nvPr/>
          </p:nvSpPr>
          <p:spPr bwMode="auto">
            <a:xfrm>
              <a:off x="4542" y="2563"/>
              <a:ext cx="37" cy="51"/>
            </a:xfrm>
            <a:custGeom>
              <a:avLst/>
              <a:gdLst/>
              <a:ahLst/>
              <a:cxnLst>
                <a:cxn ang="0">
                  <a:pos x="75" y="107"/>
                </a:cxn>
                <a:cxn ang="0">
                  <a:pos x="41" y="0"/>
                </a:cxn>
                <a:cxn ang="0">
                  <a:pos x="27" y="38"/>
                </a:cxn>
                <a:cxn ang="0">
                  <a:pos x="0" y="46"/>
                </a:cxn>
                <a:cxn ang="0">
                  <a:pos x="75" y="107"/>
                </a:cxn>
              </a:cxnLst>
              <a:rect l="0" t="0" r="r" b="b"/>
              <a:pathLst>
                <a:path w="76" h="108">
                  <a:moveTo>
                    <a:pt x="75" y="107"/>
                  </a:moveTo>
                  <a:lnTo>
                    <a:pt x="41" y="0"/>
                  </a:lnTo>
                  <a:lnTo>
                    <a:pt x="27" y="38"/>
                  </a:lnTo>
                  <a:lnTo>
                    <a:pt x="0" y="46"/>
                  </a:lnTo>
                  <a:lnTo>
                    <a:pt x="75" y="107"/>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81" name="Freeform 80"/>
            <p:cNvSpPr>
              <a:spLocks/>
            </p:cNvSpPr>
            <p:nvPr/>
          </p:nvSpPr>
          <p:spPr bwMode="auto">
            <a:xfrm>
              <a:off x="4497" y="2872"/>
              <a:ext cx="46" cy="40"/>
            </a:xfrm>
            <a:custGeom>
              <a:avLst/>
              <a:gdLst/>
              <a:ahLst/>
              <a:cxnLst>
                <a:cxn ang="0">
                  <a:pos x="95" y="0"/>
                </a:cxn>
                <a:cxn ang="0">
                  <a:pos x="0" y="38"/>
                </a:cxn>
                <a:cxn ang="0">
                  <a:pos x="33" y="53"/>
                </a:cxn>
                <a:cxn ang="0">
                  <a:pos x="40" y="84"/>
                </a:cxn>
                <a:cxn ang="0">
                  <a:pos x="95" y="0"/>
                </a:cxn>
              </a:cxnLst>
              <a:rect l="0" t="0" r="r" b="b"/>
              <a:pathLst>
                <a:path w="96" h="85">
                  <a:moveTo>
                    <a:pt x="95" y="0"/>
                  </a:moveTo>
                  <a:lnTo>
                    <a:pt x="0" y="38"/>
                  </a:lnTo>
                  <a:lnTo>
                    <a:pt x="33" y="53"/>
                  </a:lnTo>
                  <a:lnTo>
                    <a:pt x="40" y="84"/>
                  </a:lnTo>
                  <a:lnTo>
                    <a:pt x="95" y="0"/>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82" name="Freeform 81"/>
            <p:cNvSpPr>
              <a:spLocks/>
            </p:cNvSpPr>
            <p:nvPr/>
          </p:nvSpPr>
          <p:spPr bwMode="auto">
            <a:xfrm>
              <a:off x="4652" y="2972"/>
              <a:ext cx="36" cy="52"/>
            </a:xfrm>
            <a:custGeom>
              <a:avLst/>
              <a:gdLst/>
              <a:ahLst/>
              <a:cxnLst>
                <a:cxn ang="0">
                  <a:pos x="74" y="0"/>
                </a:cxn>
                <a:cxn ang="0">
                  <a:pos x="40" y="107"/>
                </a:cxn>
                <a:cxn ang="0">
                  <a:pos x="27" y="69"/>
                </a:cxn>
                <a:cxn ang="0">
                  <a:pos x="0" y="61"/>
                </a:cxn>
                <a:cxn ang="0">
                  <a:pos x="74" y="0"/>
                </a:cxn>
              </a:cxnLst>
              <a:rect l="0" t="0" r="r" b="b"/>
              <a:pathLst>
                <a:path w="75" h="108">
                  <a:moveTo>
                    <a:pt x="74" y="0"/>
                  </a:moveTo>
                  <a:lnTo>
                    <a:pt x="40" y="107"/>
                  </a:lnTo>
                  <a:lnTo>
                    <a:pt x="27" y="69"/>
                  </a:lnTo>
                  <a:lnTo>
                    <a:pt x="0" y="61"/>
                  </a:lnTo>
                  <a:lnTo>
                    <a:pt x="74" y="0"/>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83" name="Rectangle 82"/>
            <p:cNvSpPr>
              <a:spLocks noChangeArrowheads="1"/>
            </p:cNvSpPr>
            <p:nvPr/>
          </p:nvSpPr>
          <p:spPr bwMode="auto">
            <a:xfrm>
              <a:off x="3172" y="2544"/>
              <a:ext cx="5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100000"/>
                </a:lnSpc>
                <a:spcBef>
                  <a:spcPct val="50000"/>
                </a:spcBef>
                <a:buClrTx/>
                <a:buSzTx/>
                <a:buFontTx/>
                <a:buNone/>
              </a:pPr>
              <a:r>
                <a:rPr lang="en-US" sz="1200" b="0"/>
                <a:t>PubMed</a:t>
              </a:r>
            </a:p>
          </p:txBody>
        </p:sp>
        <p:sp>
          <p:nvSpPr>
            <p:cNvPr id="84" name="Rectangle 83"/>
            <p:cNvSpPr>
              <a:spLocks noChangeArrowheads="1"/>
            </p:cNvSpPr>
            <p:nvPr/>
          </p:nvSpPr>
          <p:spPr bwMode="auto">
            <a:xfrm>
              <a:off x="4944" y="2546"/>
              <a:ext cx="5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100000"/>
                </a:lnSpc>
                <a:spcBef>
                  <a:spcPct val="50000"/>
                </a:spcBef>
                <a:buClrTx/>
                <a:buSzTx/>
                <a:buFontTx/>
                <a:buNone/>
              </a:pPr>
              <a:r>
                <a:rPr lang="en-US" sz="1200" b="0"/>
                <a:t>Entrez Genomes</a:t>
              </a:r>
            </a:p>
          </p:txBody>
        </p:sp>
        <p:sp>
          <p:nvSpPr>
            <p:cNvPr id="85" name="Line 84"/>
            <p:cNvSpPr>
              <a:spLocks noChangeShapeType="1"/>
            </p:cNvSpPr>
            <p:nvPr/>
          </p:nvSpPr>
          <p:spPr bwMode="auto">
            <a:xfrm>
              <a:off x="4763" y="2942"/>
              <a:ext cx="207" cy="167"/>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86" name="Freeform 85"/>
            <p:cNvSpPr>
              <a:spLocks/>
            </p:cNvSpPr>
            <p:nvPr/>
          </p:nvSpPr>
          <p:spPr bwMode="auto">
            <a:xfrm>
              <a:off x="4744" y="2921"/>
              <a:ext cx="46" cy="40"/>
            </a:xfrm>
            <a:custGeom>
              <a:avLst/>
              <a:gdLst/>
              <a:ahLst/>
              <a:cxnLst>
                <a:cxn ang="0">
                  <a:pos x="0" y="0"/>
                </a:cxn>
                <a:cxn ang="0">
                  <a:pos x="95" y="38"/>
                </a:cxn>
                <a:cxn ang="0">
                  <a:pos x="61" y="53"/>
                </a:cxn>
                <a:cxn ang="0">
                  <a:pos x="54" y="84"/>
                </a:cxn>
                <a:cxn ang="0">
                  <a:pos x="0" y="0"/>
                </a:cxn>
              </a:cxnLst>
              <a:rect l="0" t="0" r="r" b="b"/>
              <a:pathLst>
                <a:path w="96" h="85">
                  <a:moveTo>
                    <a:pt x="0" y="0"/>
                  </a:moveTo>
                  <a:lnTo>
                    <a:pt x="95" y="38"/>
                  </a:lnTo>
                  <a:lnTo>
                    <a:pt x="61" y="53"/>
                  </a:lnTo>
                  <a:lnTo>
                    <a:pt x="54" y="84"/>
                  </a:lnTo>
                  <a:lnTo>
                    <a:pt x="0" y="0"/>
                  </a:lnTo>
                </a:path>
              </a:pathLst>
            </a:custGeom>
            <a:solidFill>
              <a:schemeClr val="accent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87" name="Freeform 86"/>
            <p:cNvSpPr>
              <a:spLocks/>
            </p:cNvSpPr>
            <p:nvPr/>
          </p:nvSpPr>
          <p:spPr bwMode="auto">
            <a:xfrm>
              <a:off x="4948" y="3092"/>
              <a:ext cx="46" cy="40"/>
            </a:xfrm>
            <a:custGeom>
              <a:avLst/>
              <a:gdLst/>
              <a:ahLst/>
              <a:cxnLst>
                <a:cxn ang="0">
                  <a:pos x="95" y="84"/>
                </a:cxn>
                <a:cxn ang="0">
                  <a:pos x="0" y="46"/>
                </a:cxn>
                <a:cxn ang="0">
                  <a:pos x="33" y="31"/>
                </a:cxn>
                <a:cxn ang="0">
                  <a:pos x="40" y="0"/>
                </a:cxn>
                <a:cxn ang="0">
                  <a:pos x="95" y="84"/>
                </a:cxn>
              </a:cxnLst>
              <a:rect l="0" t="0" r="r" b="b"/>
              <a:pathLst>
                <a:path w="96" h="85">
                  <a:moveTo>
                    <a:pt x="95" y="84"/>
                  </a:moveTo>
                  <a:lnTo>
                    <a:pt x="0" y="46"/>
                  </a:lnTo>
                  <a:lnTo>
                    <a:pt x="33" y="31"/>
                  </a:lnTo>
                  <a:lnTo>
                    <a:pt x="40" y="0"/>
                  </a:lnTo>
                  <a:lnTo>
                    <a:pt x="95" y="84"/>
                  </a:lnTo>
                </a:path>
              </a:pathLst>
            </a:custGeom>
            <a:solidFill>
              <a:schemeClr val="accent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88" name="Line 87"/>
            <p:cNvSpPr>
              <a:spLocks noChangeShapeType="1"/>
            </p:cNvSpPr>
            <p:nvPr/>
          </p:nvSpPr>
          <p:spPr bwMode="auto">
            <a:xfrm flipV="1">
              <a:off x="3583" y="2892"/>
              <a:ext cx="176" cy="175"/>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89" name="Freeform 88"/>
            <p:cNvSpPr>
              <a:spLocks/>
            </p:cNvSpPr>
            <p:nvPr/>
          </p:nvSpPr>
          <p:spPr bwMode="auto">
            <a:xfrm>
              <a:off x="3734" y="2879"/>
              <a:ext cx="46" cy="40"/>
            </a:xfrm>
            <a:custGeom>
              <a:avLst/>
              <a:gdLst/>
              <a:ahLst/>
              <a:cxnLst>
                <a:cxn ang="0">
                  <a:pos x="95" y="0"/>
                </a:cxn>
                <a:cxn ang="0">
                  <a:pos x="0" y="38"/>
                </a:cxn>
                <a:cxn ang="0">
                  <a:pos x="33" y="53"/>
                </a:cxn>
                <a:cxn ang="0">
                  <a:pos x="40" y="84"/>
                </a:cxn>
                <a:cxn ang="0">
                  <a:pos x="95" y="0"/>
                </a:cxn>
              </a:cxnLst>
              <a:rect l="0" t="0" r="r" b="b"/>
              <a:pathLst>
                <a:path w="96" h="85">
                  <a:moveTo>
                    <a:pt x="95" y="0"/>
                  </a:moveTo>
                  <a:lnTo>
                    <a:pt x="0" y="38"/>
                  </a:lnTo>
                  <a:lnTo>
                    <a:pt x="33" y="53"/>
                  </a:lnTo>
                  <a:lnTo>
                    <a:pt x="40" y="84"/>
                  </a:lnTo>
                  <a:lnTo>
                    <a:pt x="95" y="0"/>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90" name="Freeform 89"/>
            <p:cNvSpPr>
              <a:spLocks/>
            </p:cNvSpPr>
            <p:nvPr/>
          </p:nvSpPr>
          <p:spPr bwMode="auto">
            <a:xfrm>
              <a:off x="3554" y="3047"/>
              <a:ext cx="46" cy="40"/>
            </a:xfrm>
            <a:custGeom>
              <a:avLst/>
              <a:gdLst/>
              <a:ahLst/>
              <a:cxnLst>
                <a:cxn ang="0">
                  <a:pos x="0" y="84"/>
                </a:cxn>
                <a:cxn ang="0">
                  <a:pos x="95" y="46"/>
                </a:cxn>
                <a:cxn ang="0">
                  <a:pos x="61" y="31"/>
                </a:cxn>
                <a:cxn ang="0">
                  <a:pos x="54" y="0"/>
                </a:cxn>
                <a:cxn ang="0">
                  <a:pos x="0" y="84"/>
                </a:cxn>
              </a:cxnLst>
              <a:rect l="0" t="0" r="r" b="b"/>
              <a:pathLst>
                <a:path w="96" h="85">
                  <a:moveTo>
                    <a:pt x="0" y="84"/>
                  </a:moveTo>
                  <a:lnTo>
                    <a:pt x="95" y="46"/>
                  </a:lnTo>
                  <a:lnTo>
                    <a:pt x="61" y="31"/>
                  </a:lnTo>
                  <a:lnTo>
                    <a:pt x="54" y="0"/>
                  </a:lnTo>
                  <a:lnTo>
                    <a:pt x="0" y="84"/>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91" name="Line 90"/>
            <p:cNvSpPr>
              <a:spLocks noChangeShapeType="1"/>
            </p:cNvSpPr>
            <p:nvPr/>
          </p:nvSpPr>
          <p:spPr bwMode="auto">
            <a:xfrm>
              <a:off x="4119" y="2718"/>
              <a:ext cx="381"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92" name="Freeform 91"/>
            <p:cNvSpPr>
              <a:spLocks/>
            </p:cNvSpPr>
            <p:nvPr/>
          </p:nvSpPr>
          <p:spPr bwMode="auto">
            <a:xfrm>
              <a:off x="4463" y="2702"/>
              <a:ext cx="46" cy="29"/>
            </a:xfrm>
            <a:custGeom>
              <a:avLst/>
              <a:gdLst/>
              <a:ahLst/>
              <a:cxnLst>
                <a:cxn ang="0">
                  <a:pos x="94" y="23"/>
                </a:cxn>
                <a:cxn ang="0">
                  <a:pos x="0" y="0"/>
                </a:cxn>
                <a:cxn ang="0">
                  <a:pos x="13" y="30"/>
                </a:cxn>
                <a:cxn ang="0">
                  <a:pos x="7" y="60"/>
                </a:cxn>
                <a:cxn ang="0">
                  <a:pos x="94" y="23"/>
                </a:cxn>
              </a:cxnLst>
              <a:rect l="0" t="0" r="r" b="b"/>
              <a:pathLst>
                <a:path w="95" h="61">
                  <a:moveTo>
                    <a:pt x="94" y="23"/>
                  </a:moveTo>
                  <a:lnTo>
                    <a:pt x="0" y="0"/>
                  </a:lnTo>
                  <a:lnTo>
                    <a:pt x="13" y="30"/>
                  </a:lnTo>
                  <a:lnTo>
                    <a:pt x="7" y="60"/>
                  </a:lnTo>
                  <a:lnTo>
                    <a:pt x="94" y="23"/>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93" name="Freeform 92"/>
            <p:cNvSpPr>
              <a:spLocks/>
            </p:cNvSpPr>
            <p:nvPr/>
          </p:nvSpPr>
          <p:spPr bwMode="auto">
            <a:xfrm>
              <a:off x="4109" y="2710"/>
              <a:ext cx="45" cy="29"/>
            </a:xfrm>
            <a:custGeom>
              <a:avLst/>
              <a:gdLst/>
              <a:ahLst/>
              <a:cxnLst>
                <a:cxn ang="0">
                  <a:pos x="0" y="23"/>
                </a:cxn>
                <a:cxn ang="0">
                  <a:pos x="93" y="0"/>
                </a:cxn>
                <a:cxn ang="0">
                  <a:pos x="79" y="30"/>
                </a:cxn>
                <a:cxn ang="0">
                  <a:pos x="86" y="60"/>
                </a:cxn>
                <a:cxn ang="0">
                  <a:pos x="0" y="23"/>
                </a:cxn>
              </a:cxnLst>
              <a:rect l="0" t="0" r="r" b="b"/>
              <a:pathLst>
                <a:path w="94" h="61">
                  <a:moveTo>
                    <a:pt x="0" y="23"/>
                  </a:moveTo>
                  <a:lnTo>
                    <a:pt x="93" y="0"/>
                  </a:lnTo>
                  <a:lnTo>
                    <a:pt x="79" y="30"/>
                  </a:lnTo>
                  <a:lnTo>
                    <a:pt x="86" y="60"/>
                  </a:lnTo>
                  <a:lnTo>
                    <a:pt x="0" y="23"/>
                  </a:lnTo>
                </a:path>
              </a:pathLst>
            </a:custGeom>
            <a:solidFill>
              <a:schemeClr val="tx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94" name="Line 93"/>
            <p:cNvSpPr>
              <a:spLocks noChangeShapeType="1"/>
            </p:cNvSpPr>
            <p:nvPr/>
          </p:nvSpPr>
          <p:spPr bwMode="auto">
            <a:xfrm>
              <a:off x="3466" y="2825"/>
              <a:ext cx="255"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95" name="Freeform 94"/>
            <p:cNvSpPr>
              <a:spLocks/>
            </p:cNvSpPr>
            <p:nvPr/>
          </p:nvSpPr>
          <p:spPr bwMode="auto">
            <a:xfrm>
              <a:off x="3715" y="2809"/>
              <a:ext cx="15" cy="28"/>
            </a:xfrm>
            <a:custGeom>
              <a:avLst/>
              <a:gdLst/>
              <a:ahLst/>
              <a:cxnLst>
                <a:cxn ang="0">
                  <a:pos x="30" y="22"/>
                </a:cxn>
                <a:cxn ang="0">
                  <a:pos x="0" y="0"/>
                </a:cxn>
                <a:cxn ang="0">
                  <a:pos x="4" y="29"/>
                </a:cxn>
                <a:cxn ang="0">
                  <a:pos x="2" y="58"/>
                </a:cxn>
                <a:cxn ang="0">
                  <a:pos x="30" y="22"/>
                </a:cxn>
              </a:cxnLst>
              <a:rect l="0" t="0" r="r" b="b"/>
              <a:pathLst>
                <a:path w="31" h="59">
                  <a:moveTo>
                    <a:pt x="30" y="22"/>
                  </a:moveTo>
                  <a:lnTo>
                    <a:pt x="0" y="0"/>
                  </a:lnTo>
                  <a:lnTo>
                    <a:pt x="4" y="29"/>
                  </a:lnTo>
                  <a:lnTo>
                    <a:pt x="2" y="58"/>
                  </a:lnTo>
                  <a:lnTo>
                    <a:pt x="30" y="22"/>
                  </a:lnTo>
                </a:path>
              </a:pathLst>
            </a:custGeom>
            <a:solidFill>
              <a:schemeClr val="accent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96" name="Freeform 95"/>
            <p:cNvSpPr>
              <a:spLocks/>
            </p:cNvSpPr>
            <p:nvPr/>
          </p:nvSpPr>
          <p:spPr bwMode="auto">
            <a:xfrm>
              <a:off x="3463" y="2809"/>
              <a:ext cx="15" cy="28"/>
            </a:xfrm>
            <a:custGeom>
              <a:avLst/>
              <a:gdLst/>
              <a:ahLst/>
              <a:cxnLst>
                <a:cxn ang="0">
                  <a:pos x="0" y="22"/>
                </a:cxn>
                <a:cxn ang="0">
                  <a:pos x="30" y="0"/>
                </a:cxn>
                <a:cxn ang="0">
                  <a:pos x="25" y="29"/>
                </a:cxn>
                <a:cxn ang="0">
                  <a:pos x="28" y="58"/>
                </a:cxn>
                <a:cxn ang="0">
                  <a:pos x="0" y="22"/>
                </a:cxn>
              </a:cxnLst>
              <a:rect l="0" t="0" r="r" b="b"/>
              <a:pathLst>
                <a:path w="31" h="59">
                  <a:moveTo>
                    <a:pt x="0" y="22"/>
                  </a:moveTo>
                  <a:lnTo>
                    <a:pt x="30" y="0"/>
                  </a:lnTo>
                  <a:lnTo>
                    <a:pt x="25" y="29"/>
                  </a:lnTo>
                  <a:lnTo>
                    <a:pt x="28" y="58"/>
                  </a:lnTo>
                  <a:lnTo>
                    <a:pt x="0" y="22"/>
                  </a:lnTo>
                </a:path>
              </a:pathLst>
            </a:custGeom>
            <a:solidFill>
              <a:schemeClr val="accent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97" name="Line 96"/>
            <p:cNvSpPr>
              <a:spLocks noChangeShapeType="1"/>
            </p:cNvSpPr>
            <p:nvPr/>
          </p:nvSpPr>
          <p:spPr bwMode="auto">
            <a:xfrm>
              <a:off x="4828" y="2848"/>
              <a:ext cx="222"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98" name="Freeform 97"/>
            <p:cNvSpPr>
              <a:spLocks/>
            </p:cNvSpPr>
            <p:nvPr/>
          </p:nvSpPr>
          <p:spPr bwMode="auto">
            <a:xfrm>
              <a:off x="5045" y="2832"/>
              <a:ext cx="13" cy="28"/>
            </a:xfrm>
            <a:custGeom>
              <a:avLst/>
              <a:gdLst/>
              <a:ahLst/>
              <a:cxnLst>
                <a:cxn ang="0">
                  <a:pos x="26" y="22"/>
                </a:cxn>
                <a:cxn ang="0">
                  <a:pos x="0" y="0"/>
                </a:cxn>
                <a:cxn ang="0">
                  <a:pos x="3" y="29"/>
                </a:cxn>
                <a:cxn ang="0">
                  <a:pos x="1" y="58"/>
                </a:cxn>
                <a:cxn ang="0">
                  <a:pos x="26" y="22"/>
                </a:cxn>
              </a:cxnLst>
              <a:rect l="0" t="0" r="r" b="b"/>
              <a:pathLst>
                <a:path w="27" h="59">
                  <a:moveTo>
                    <a:pt x="26" y="22"/>
                  </a:moveTo>
                  <a:lnTo>
                    <a:pt x="0" y="0"/>
                  </a:lnTo>
                  <a:lnTo>
                    <a:pt x="3" y="29"/>
                  </a:lnTo>
                  <a:lnTo>
                    <a:pt x="1" y="58"/>
                  </a:lnTo>
                  <a:lnTo>
                    <a:pt x="26" y="22"/>
                  </a:lnTo>
                </a:path>
              </a:pathLst>
            </a:custGeom>
            <a:solidFill>
              <a:schemeClr val="accent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99" name="Freeform 98"/>
            <p:cNvSpPr>
              <a:spLocks/>
            </p:cNvSpPr>
            <p:nvPr/>
          </p:nvSpPr>
          <p:spPr bwMode="auto">
            <a:xfrm>
              <a:off x="4826" y="2832"/>
              <a:ext cx="13" cy="28"/>
            </a:xfrm>
            <a:custGeom>
              <a:avLst/>
              <a:gdLst/>
              <a:ahLst/>
              <a:cxnLst>
                <a:cxn ang="0">
                  <a:pos x="0" y="22"/>
                </a:cxn>
                <a:cxn ang="0">
                  <a:pos x="26" y="0"/>
                </a:cxn>
                <a:cxn ang="0">
                  <a:pos x="22" y="29"/>
                </a:cxn>
                <a:cxn ang="0">
                  <a:pos x="24" y="58"/>
                </a:cxn>
                <a:cxn ang="0">
                  <a:pos x="0" y="22"/>
                </a:cxn>
              </a:cxnLst>
              <a:rect l="0" t="0" r="r" b="b"/>
              <a:pathLst>
                <a:path w="27" h="59">
                  <a:moveTo>
                    <a:pt x="0" y="22"/>
                  </a:moveTo>
                  <a:lnTo>
                    <a:pt x="26" y="0"/>
                  </a:lnTo>
                  <a:lnTo>
                    <a:pt x="22" y="29"/>
                  </a:lnTo>
                  <a:lnTo>
                    <a:pt x="24" y="58"/>
                  </a:lnTo>
                  <a:lnTo>
                    <a:pt x="0" y="22"/>
                  </a:lnTo>
                </a:path>
              </a:pathLst>
            </a:custGeom>
            <a:solidFill>
              <a:schemeClr val="accent1"/>
            </a:solidFill>
            <a:ln w="12700" cap="rnd" cmpd="sng">
              <a:solidFill>
                <a:schemeClr val="tx1"/>
              </a:solidFill>
              <a:prstDash val="solid"/>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00" name="Rectangle 99"/>
            <p:cNvSpPr>
              <a:spLocks noChangeArrowheads="1"/>
            </p:cNvSpPr>
            <p:nvPr/>
          </p:nvSpPr>
          <p:spPr bwMode="auto">
            <a:xfrm>
              <a:off x="2884" y="2732"/>
              <a:ext cx="58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100000"/>
                </a:lnSpc>
                <a:spcBef>
                  <a:spcPct val="50000"/>
                </a:spcBef>
                <a:buClrTx/>
                <a:buSzTx/>
                <a:buFontTx/>
                <a:buNone/>
              </a:pPr>
              <a:r>
                <a:rPr lang="en-US" sz="1200" b="0"/>
                <a:t>Publishers</a:t>
              </a:r>
            </a:p>
          </p:txBody>
        </p:sp>
        <p:sp>
          <p:nvSpPr>
            <p:cNvPr id="101" name="Rectangle 100"/>
            <p:cNvSpPr>
              <a:spLocks noChangeArrowheads="1"/>
            </p:cNvSpPr>
            <p:nvPr/>
          </p:nvSpPr>
          <p:spPr bwMode="auto">
            <a:xfrm>
              <a:off x="5080" y="2770"/>
              <a:ext cx="5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100000"/>
                </a:lnSpc>
                <a:spcBef>
                  <a:spcPct val="50000"/>
                </a:spcBef>
                <a:buClrTx/>
                <a:buSzTx/>
                <a:buFontTx/>
                <a:buNone/>
              </a:pPr>
              <a:r>
                <a:rPr lang="en-US" sz="1200" b="0"/>
                <a:t>Genome Centers</a:t>
              </a:r>
            </a:p>
          </p:txBody>
        </p:sp>
      </p:grpSp>
      <p:sp>
        <p:nvSpPr>
          <p:cNvPr id="4" name="TextBox 3"/>
          <p:cNvSpPr txBox="1"/>
          <p:nvPr/>
        </p:nvSpPr>
        <p:spPr>
          <a:xfrm>
            <a:off x="4852358" y="5100934"/>
            <a:ext cx="3710503" cy="400110"/>
          </a:xfrm>
          <a:prstGeom prst="rect">
            <a:avLst/>
          </a:prstGeom>
          <a:noFill/>
        </p:spPr>
        <p:txBody>
          <a:bodyPr wrap="none" rtlCol="0">
            <a:spAutoFit/>
          </a:bodyPr>
          <a:lstStyle/>
          <a:p>
            <a:r>
              <a:rPr lang="en-US" sz="2000" b="1" dirty="0" err="1"/>
              <a:t>Entrez</a:t>
            </a:r>
            <a:r>
              <a:rPr lang="en-US" sz="2000" b="1" dirty="0"/>
              <a:t> cross-database search </a:t>
            </a:r>
            <a:endParaRPr lang="en-US" sz="2000" dirty="0"/>
          </a:p>
        </p:txBody>
      </p:sp>
    </p:spTree>
    <p:extLst>
      <p:ext uri="{BB962C8B-B14F-4D97-AF65-F5344CB8AC3E}">
        <p14:creationId xmlns:p14="http://schemas.microsoft.com/office/powerpoint/2010/main" val="863858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96174" cy="609398"/>
          </a:xfrm>
        </p:spPr>
        <p:txBody>
          <a:bodyPr>
            <a:normAutofit/>
          </a:bodyPr>
          <a:lstStyle/>
          <a:p>
            <a:r>
              <a:rPr lang="en-US" sz="3200" b="1" dirty="0" err="1">
                <a:latin typeface="+mn-lt"/>
              </a:rPr>
              <a:t>WorldWideScience</a:t>
            </a:r>
            <a:r>
              <a:rPr lang="en-US" sz="3200" b="1" dirty="0">
                <a:latin typeface="+mn-lt"/>
              </a:rPr>
              <a:t> – Facts and Figures</a:t>
            </a:r>
          </a:p>
        </p:txBody>
      </p:sp>
      <p:sp>
        <p:nvSpPr>
          <p:cNvPr id="3" name="Rectangle 2"/>
          <p:cNvSpPr/>
          <p:nvPr/>
        </p:nvSpPr>
        <p:spPr>
          <a:xfrm>
            <a:off x="396082" y="838199"/>
            <a:ext cx="8504236" cy="1877437"/>
          </a:xfrm>
          <a:prstGeom prst="rect">
            <a:avLst/>
          </a:prstGeom>
        </p:spPr>
        <p:txBody>
          <a:bodyPr wrap="square">
            <a:spAutoFit/>
          </a:bodyPr>
          <a:lstStyle/>
          <a:p>
            <a:r>
              <a:rPr lang="en-US" altLang="ja-JP" sz="2400" dirty="0" smtClean="0">
                <a:ea typeface="ＭＳ Ｐゴシック" pitchFamily="1" charset="-128"/>
              </a:rPr>
              <a:t>Tremendous </a:t>
            </a:r>
            <a:r>
              <a:rPr lang="en-US" altLang="ja-JP" sz="2400" dirty="0">
                <a:ea typeface="ＭＳ Ｐゴシック" pitchFamily="1" charset="-128"/>
              </a:rPr>
              <a:t>growth in search content:  from 10 nations to 65 nations in 3 years </a:t>
            </a:r>
          </a:p>
          <a:p>
            <a:r>
              <a:rPr lang="en-US" altLang="ja-JP" sz="2400" dirty="0">
                <a:ea typeface="ＭＳ Ｐゴシック" pitchFamily="1" charset="-128"/>
              </a:rPr>
              <a:t>&gt; 400 million pages</a:t>
            </a:r>
          </a:p>
          <a:p>
            <a:pPr marL="457200" lvl="1" indent="-228600">
              <a:buFont typeface="Arial" pitchFamily="34" charset="0"/>
              <a:buChar char="•"/>
            </a:pPr>
            <a:r>
              <a:rPr lang="en-US" altLang="ja-JP" sz="2200" dirty="0">
                <a:ea typeface="ＭＳ Ｐゴシック" pitchFamily="1" charset="-128"/>
              </a:rPr>
              <a:t>From well-known sources:  </a:t>
            </a:r>
            <a:r>
              <a:rPr lang="en-US" altLang="ja-JP" sz="2200" i="1" dirty="0">
                <a:ea typeface="ＭＳ Ｐゴシック" pitchFamily="1" charset="-128"/>
              </a:rPr>
              <a:t>e.g.,</a:t>
            </a:r>
            <a:r>
              <a:rPr lang="en-US" altLang="ja-JP" sz="2200" dirty="0">
                <a:ea typeface="ＭＳ Ｐゴシック" pitchFamily="1" charset="-128"/>
              </a:rPr>
              <a:t> PubMed, CERN, </a:t>
            </a:r>
            <a:r>
              <a:rPr lang="en-US" altLang="ja-JP" sz="2200" dirty="0" err="1">
                <a:ea typeface="ＭＳ Ｐゴシック" pitchFamily="1" charset="-128"/>
              </a:rPr>
              <a:t>KoreaScience</a:t>
            </a:r>
            <a:endParaRPr lang="en-US" altLang="ja-JP" sz="2200" dirty="0">
              <a:ea typeface="ＭＳ Ｐゴシック" pitchFamily="1" charset="-128"/>
            </a:endParaRPr>
          </a:p>
          <a:p>
            <a:pPr marL="457200" lvl="1" indent="-228600">
              <a:buFont typeface="Arial" pitchFamily="34" charset="0"/>
              <a:buChar char="•"/>
            </a:pPr>
            <a:r>
              <a:rPr lang="en-US" altLang="ja-JP" sz="2200" dirty="0">
                <a:ea typeface="ＭＳ Ｐゴシック" pitchFamily="1" charset="-128"/>
              </a:rPr>
              <a:t>To more obscure sources:  </a:t>
            </a:r>
            <a:r>
              <a:rPr lang="en-US" altLang="ja-JP" sz="2200" i="1" dirty="0">
                <a:ea typeface="ＭＳ Ｐゴシック" pitchFamily="1" charset="-128"/>
              </a:rPr>
              <a:t>e.g.,</a:t>
            </a:r>
            <a:r>
              <a:rPr lang="en-US" altLang="ja-JP" sz="2200" dirty="0">
                <a:ea typeface="ＭＳ Ｐゴシック" pitchFamily="1" charset="-128"/>
              </a:rPr>
              <a:t> Bangladesh Journals Online</a:t>
            </a:r>
            <a:endParaRPr lang="en-US" sz="2200" dirty="0"/>
          </a:p>
        </p:txBody>
      </p:sp>
      <p:pic>
        <p:nvPicPr>
          <p:cNvPr id="7" name="Picture 27" descr="World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2946400"/>
            <a:ext cx="62484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595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96174" cy="609398"/>
          </a:xfrm>
        </p:spPr>
        <p:txBody>
          <a:bodyPr>
            <a:normAutofit/>
          </a:bodyPr>
          <a:lstStyle/>
          <a:p>
            <a:r>
              <a:rPr lang="en-US" sz="3200" b="1" dirty="0">
                <a:latin typeface="+mn-lt"/>
              </a:rPr>
              <a:t>Paul </a:t>
            </a:r>
            <a:r>
              <a:rPr lang="en-US" sz="3200" b="1" dirty="0" err="1">
                <a:latin typeface="+mn-lt"/>
              </a:rPr>
              <a:t>Ginsparg</a:t>
            </a:r>
            <a:r>
              <a:rPr lang="en-US" sz="3200" b="1" dirty="0">
                <a:latin typeface="+mn-lt"/>
              </a:rPr>
              <a:t>: “As We May Read”</a:t>
            </a:r>
          </a:p>
        </p:txBody>
      </p:sp>
      <p:sp>
        <p:nvSpPr>
          <p:cNvPr id="4" name="Rectangle 3"/>
          <p:cNvSpPr/>
          <p:nvPr/>
        </p:nvSpPr>
        <p:spPr>
          <a:xfrm>
            <a:off x="647700" y="1016000"/>
            <a:ext cx="7848600" cy="4524375"/>
          </a:xfrm>
          <a:prstGeom prst="rect">
            <a:avLst/>
          </a:prstGeom>
        </p:spPr>
        <p:txBody>
          <a:bodyPr>
            <a:spAutoFit/>
          </a:bodyPr>
          <a:lstStyle/>
          <a:p>
            <a:pPr>
              <a:defRPr/>
            </a:pPr>
            <a:r>
              <a:rPr lang="en-US" dirty="0">
                <a:latin typeface="+mn-lt"/>
              </a:rPr>
              <a:t> “</a:t>
            </a:r>
            <a:r>
              <a:rPr lang="en-US" sz="2400" dirty="0">
                <a:latin typeface="+mn-lt"/>
              </a:rPr>
              <a:t>On the one-decade time scale, it is likely that more research communities will join some form of global unified archive system without the current partitioning and access restrictions familiar from the paper medium, for the simple reason that it is the best way to communicate knowledge and hence to create new knowledge.”</a:t>
            </a:r>
          </a:p>
          <a:p>
            <a:pPr>
              <a:defRPr/>
            </a:pPr>
            <a:endParaRPr lang="en-US" sz="2400" dirty="0">
              <a:latin typeface="+mn-lt"/>
            </a:endParaRPr>
          </a:p>
          <a:p>
            <a:pPr>
              <a:defRPr/>
            </a:pPr>
            <a:r>
              <a:rPr lang="en-US" sz="2400" dirty="0">
                <a:latin typeface="+mn-lt"/>
              </a:rPr>
              <a:t>“Ironically, it is also possible that the technology of the 21st century will allow the traditional players from a century ago, namely the professional societies and institutional libraries, to return to their dominant role in support of the research Enterprise.”</a:t>
            </a:r>
            <a:endParaRPr lang="en-US" sz="2000" dirty="0">
              <a:latin typeface="+mn-lt"/>
            </a:endParaRPr>
          </a:p>
        </p:txBody>
      </p:sp>
    </p:spTree>
    <p:extLst>
      <p:ext uri="{BB962C8B-B14F-4D97-AF65-F5344CB8AC3E}">
        <p14:creationId xmlns:p14="http://schemas.microsoft.com/office/powerpoint/2010/main" val="3492036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96174" cy="609398"/>
          </a:xfrm>
        </p:spPr>
        <p:txBody>
          <a:bodyPr>
            <a:normAutofit/>
          </a:bodyPr>
          <a:lstStyle/>
          <a:p>
            <a:r>
              <a:rPr lang="en-US" sz="3200" b="1" dirty="0">
                <a:latin typeface="+mn-lt"/>
              </a:rPr>
              <a:t>NSF-OCI </a:t>
            </a:r>
            <a:r>
              <a:rPr lang="en-US" sz="3200" b="1" dirty="0" smtClean="0">
                <a:latin typeface="+mn-lt"/>
              </a:rPr>
              <a:t>Task Force on Data </a:t>
            </a:r>
            <a:r>
              <a:rPr lang="en-US" sz="3200" b="1" dirty="0">
                <a:latin typeface="+mn-lt"/>
              </a:rPr>
              <a:t>and Visualization</a:t>
            </a:r>
          </a:p>
        </p:txBody>
      </p:sp>
      <p:pic>
        <p:nvPicPr>
          <p:cNvPr id="4" name="Picture 3" descr="0017EEBC.jpg"/>
          <p:cNvPicPr/>
          <p:nvPr/>
        </p:nvPicPr>
        <p:blipFill>
          <a:blip r:embed="rId2" cstate="print">
            <a:lum bright="51000" contrast="-72000"/>
          </a:blip>
          <a:stretch>
            <a:fillRect/>
          </a:stretch>
        </p:blipFill>
        <p:spPr>
          <a:xfrm>
            <a:off x="535028" y="1143000"/>
            <a:ext cx="4893565" cy="5178403"/>
          </a:xfrm>
          <a:prstGeom prst="rect">
            <a:avLst/>
          </a:prstGeom>
        </p:spPr>
      </p:pic>
      <p:sp>
        <p:nvSpPr>
          <p:cNvPr id="6" name="Rectangle 3"/>
          <p:cNvSpPr>
            <a:spLocks noChangeArrowheads="1"/>
          </p:cNvSpPr>
          <p:nvPr/>
        </p:nvSpPr>
        <p:spPr bwMode="auto">
          <a:xfrm>
            <a:off x="5428593" y="2571750"/>
            <a:ext cx="35814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lvl="0" algn="ctr" fontAlgn="base">
              <a:spcBef>
                <a:spcPct val="0"/>
              </a:spcBef>
              <a:spcAft>
                <a:spcPct val="0"/>
              </a:spcAft>
              <a:tabLst>
                <a:tab pos="2971800" algn="ctr"/>
                <a:tab pos="3544888" algn="l"/>
              </a:tabLst>
            </a:pPr>
            <a:r>
              <a:rPr lang="en-US" sz="2800" b="1" dirty="0">
                <a:latin typeface="+mj-lt"/>
              </a:rPr>
              <a:t>Advisory Committee on </a:t>
            </a:r>
            <a:r>
              <a:rPr lang="en-US" sz="2800" b="1" dirty="0" smtClean="0">
                <a:latin typeface="+mj-lt"/>
              </a:rPr>
              <a:t>Cyberinfrastructure</a:t>
            </a:r>
          </a:p>
          <a:p>
            <a:pPr marL="0" marR="0" lvl="0" indent="0" algn="ctr" defTabSz="914400" rtl="0" eaLnBrk="1" fontAlgn="base" latinLnBrk="0" hangingPunct="1">
              <a:lnSpc>
                <a:spcPct val="100000"/>
              </a:lnSpc>
              <a:spcBef>
                <a:spcPct val="0"/>
              </a:spcBef>
              <a:spcAft>
                <a:spcPct val="0"/>
              </a:spcAft>
              <a:buClrTx/>
              <a:buSzTx/>
              <a:buFontTx/>
              <a:buNone/>
              <a:tabLst>
                <a:tab pos="2971800" algn="ctr"/>
                <a:tab pos="3544888" algn="l"/>
              </a:tabLst>
            </a:pPr>
            <a:endParaRPr kumimoji="0" lang="en-US" sz="1200" b="1" i="0" u="none" strike="noStrike" cap="none" normalizeH="0" baseline="0" dirty="0" smtClean="0" bmk="OLE_LINK2">
              <a:ln>
                <a:noFill/>
              </a:ln>
              <a:effectLst/>
              <a:latin typeface="+mj-lt"/>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971800" algn="ctr"/>
                <a:tab pos="3544888" algn="l"/>
              </a:tabLst>
            </a:pPr>
            <a:r>
              <a:rPr kumimoji="0" lang="en-US" b="1" i="0" u="none" strike="noStrike" cap="none" normalizeH="0" baseline="0" dirty="0" smtClean="0" bmk="OLE_LINK2">
                <a:ln>
                  <a:noFill/>
                </a:ln>
                <a:effectLst/>
                <a:latin typeface="+mj-lt"/>
                <a:ea typeface="Times New Roman" pitchFamily="18" charset="0"/>
                <a:cs typeface="Times New Roman" pitchFamily="18" charset="0"/>
              </a:rPr>
              <a:t>December 8, 2010</a:t>
            </a:r>
            <a:endParaRPr lang="en-US" sz="2800" b="1" dirty="0" smtClean="0" bmk="OLE_LINK2">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971800" algn="ctr"/>
                <a:tab pos="3544888" algn="l"/>
              </a:tabLst>
            </a:pPr>
            <a:endParaRPr lang="en-US" sz="1050" b="1" dirty="0" bmk="OLE_LINK2">
              <a:latin typeface="+mj-lt"/>
              <a:cs typeface="Times New Roman" pitchFamily="18" charset="0"/>
            </a:endParaRPr>
          </a:p>
          <a:p>
            <a:pPr marL="974725" marR="0" lvl="0" algn="r" defTabSz="914400" rtl="0" eaLnBrk="1" fontAlgn="base" latinLnBrk="0" hangingPunct="1">
              <a:lnSpc>
                <a:spcPct val="100000"/>
              </a:lnSpc>
              <a:spcBef>
                <a:spcPct val="0"/>
              </a:spcBef>
              <a:spcAft>
                <a:spcPct val="0"/>
              </a:spcAft>
              <a:buClrTx/>
              <a:buSzTx/>
              <a:buFontTx/>
              <a:buNone/>
              <a:tabLst>
                <a:tab pos="2971800" algn="ctr"/>
                <a:tab pos="3544888" algn="l"/>
              </a:tabLst>
            </a:pPr>
            <a:r>
              <a:rPr kumimoji="0" lang="en-US" sz="2000" b="1" i="0" u="none" strike="noStrike" cap="none" normalizeH="0" baseline="0" dirty="0" smtClean="0" bmk="OLE_LINK2">
                <a:ln>
                  <a:noFill/>
                </a:ln>
                <a:effectLst/>
                <a:latin typeface="+mj-lt"/>
                <a:cs typeface="Times New Roman" pitchFamily="18" charset="0"/>
              </a:rPr>
              <a:t>Tony Hey, Co-Chair</a:t>
            </a:r>
          </a:p>
          <a:p>
            <a:pPr marL="974725" lvl="1" algn="r" fontAlgn="base">
              <a:spcBef>
                <a:spcPct val="0"/>
              </a:spcBef>
              <a:spcAft>
                <a:spcPct val="0"/>
              </a:spcAft>
              <a:tabLst>
                <a:tab pos="2971800" algn="ctr"/>
                <a:tab pos="3544888" algn="l"/>
              </a:tabLst>
            </a:pPr>
            <a:r>
              <a:rPr lang="en-US" sz="1600" dirty="0" smtClean="0" bmk="OLE_LINK2">
                <a:latin typeface="+mj-lt"/>
                <a:cs typeface="Times New Roman" pitchFamily="18" charset="0"/>
              </a:rPr>
              <a:t>	Microsoft Corporation</a:t>
            </a:r>
            <a:endParaRPr lang="en-US" dirty="0" bmk="OLE_LINK2">
              <a:latin typeface="+mj-lt"/>
              <a:cs typeface="Times New Roman" pitchFamily="18" charset="0"/>
            </a:endParaRPr>
          </a:p>
          <a:p>
            <a:pPr marL="974725" lvl="1" algn="r" fontAlgn="base">
              <a:spcBef>
                <a:spcPct val="0"/>
              </a:spcBef>
              <a:spcAft>
                <a:spcPct val="0"/>
              </a:spcAft>
              <a:tabLst>
                <a:tab pos="2971800" algn="ctr"/>
                <a:tab pos="3544888" algn="l"/>
              </a:tabLst>
            </a:pPr>
            <a:r>
              <a:rPr lang="en-US" sz="2000" b="1" dirty="0" smtClean="0" bmk="OLE_LINK2">
                <a:latin typeface="+mj-lt"/>
                <a:cs typeface="Times New Roman" pitchFamily="18" charset="0"/>
              </a:rPr>
              <a:t>Dan Atkins</a:t>
            </a:r>
            <a:r>
              <a:rPr lang="en-US" sz="2000" b="1" dirty="0" smtClean="0" bmk="OLE_LINK2">
                <a:cs typeface="Times New Roman" pitchFamily="18" charset="0"/>
              </a:rPr>
              <a:t>, </a:t>
            </a:r>
            <a:r>
              <a:rPr lang="en-US" sz="2000" b="1" dirty="0" bmk="OLE_LINK2">
                <a:cs typeface="Times New Roman" pitchFamily="18" charset="0"/>
              </a:rPr>
              <a:t>Co-Chair</a:t>
            </a:r>
            <a:endParaRPr lang="en-US" sz="2000" b="1" dirty="0" smtClean="0" bmk="OLE_LINK2">
              <a:latin typeface="+mj-lt"/>
              <a:cs typeface="Times New Roman" pitchFamily="18" charset="0"/>
            </a:endParaRPr>
          </a:p>
          <a:p>
            <a:pPr marL="974725" lvl="1" algn="r" fontAlgn="base">
              <a:spcBef>
                <a:spcPct val="0"/>
              </a:spcBef>
              <a:spcAft>
                <a:spcPct val="0"/>
              </a:spcAft>
              <a:tabLst>
                <a:tab pos="2971800" algn="ctr"/>
                <a:tab pos="3544888" algn="l"/>
              </a:tabLst>
            </a:pPr>
            <a:r>
              <a:rPr lang="en-US" sz="1600" dirty="0" smtClean="0" bmk="OLE_LINK2">
                <a:latin typeface="+mj-lt"/>
                <a:cs typeface="Times New Roman" pitchFamily="18" charset="0"/>
              </a:rPr>
              <a:t>	University of Michigan</a:t>
            </a:r>
          </a:p>
          <a:p>
            <a:pPr marL="974725" marR="0" lvl="0" algn="r" defTabSz="914400" rtl="0" eaLnBrk="1" fontAlgn="base" latinLnBrk="0" hangingPunct="1">
              <a:lnSpc>
                <a:spcPct val="100000"/>
              </a:lnSpc>
              <a:spcBef>
                <a:spcPct val="0"/>
              </a:spcBef>
              <a:spcAft>
                <a:spcPct val="0"/>
              </a:spcAft>
              <a:buClrTx/>
              <a:buSzTx/>
              <a:buFontTx/>
              <a:buNone/>
              <a:tabLst>
                <a:tab pos="2971800" algn="ctr"/>
                <a:tab pos="3544888" algn="l"/>
              </a:tabLst>
            </a:pPr>
            <a:r>
              <a:rPr kumimoji="0" lang="en-US" sz="2000" b="1" i="0" u="none" strike="noStrike" cap="none" normalizeH="0" baseline="0" dirty="0" smtClean="0" bmk="OLE_LINK2">
                <a:ln>
                  <a:noFill/>
                </a:ln>
                <a:effectLst/>
                <a:latin typeface="+mj-lt"/>
                <a:cs typeface="Times New Roman" pitchFamily="18" charset="0"/>
              </a:rPr>
              <a:t>Margaret</a:t>
            </a:r>
            <a:r>
              <a:rPr kumimoji="0" lang="en-US" sz="2000" b="1" i="0" u="none" strike="noStrike" cap="none" normalizeH="0" dirty="0" smtClean="0" bmk="OLE_LINK2">
                <a:ln>
                  <a:noFill/>
                </a:ln>
                <a:effectLst/>
                <a:latin typeface="+mj-lt"/>
                <a:cs typeface="Times New Roman" pitchFamily="18" charset="0"/>
              </a:rPr>
              <a:t> Hedstrom</a:t>
            </a:r>
            <a:endParaRPr kumimoji="0" lang="en-US" b="1" i="0" u="none" strike="noStrike" cap="none" normalizeH="0" dirty="0" smtClean="0" bmk="OLE_LINK2">
              <a:ln>
                <a:noFill/>
              </a:ln>
              <a:effectLst/>
              <a:latin typeface="+mj-lt"/>
              <a:cs typeface="Times New Roman" pitchFamily="18" charset="0"/>
            </a:endParaRPr>
          </a:p>
          <a:p>
            <a:pPr marL="974725" lvl="1" algn="r" fontAlgn="base">
              <a:spcBef>
                <a:spcPct val="0"/>
              </a:spcBef>
              <a:spcAft>
                <a:spcPct val="0"/>
              </a:spcAft>
              <a:tabLst>
                <a:tab pos="2971800" algn="ctr"/>
                <a:tab pos="3544888" algn="l"/>
              </a:tabLst>
            </a:pPr>
            <a:r>
              <a:rPr lang="en-US" sz="1600" dirty="0" smtClean="0" bmk="OLE_LINK2">
                <a:latin typeface="+mj-lt"/>
                <a:cs typeface="Times New Roman" pitchFamily="18" charset="0"/>
              </a:rPr>
              <a:t>	University </a:t>
            </a:r>
            <a:r>
              <a:rPr lang="en-US" sz="1600" dirty="0" bmk="OLE_LINK2">
                <a:latin typeface="+mj-lt"/>
                <a:cs typeface="Times New Roman" pitchFamily="18" charset="0"/>
              </a:rPr>
              <a:t>of </a:t>
            </a:r>
            <a:r>
              <a:rPr lang="en-US" sz="1600" dirty="0" smtClean="0" bmk="OLE_LINK2">
                <a:latin typeface="+mj-lt"/>
                <a:cs typeface="Times New Roman" pitchFamily="18" charset="0"/>
              </a:rPr>
              <a:t>Michigan</a:t>
            </a:r>
            <a:endParaRPr lang="en-US" sz="1600" dirty="0" bmk="OLE_LINK2">
              <a:latin typeface="+mj-lt"/>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838200"/>
            <a:ext cx="1721993" cy="1733550"/>
          </a:xfrm>
          <a:prstGeom prst="rect">
            <a:avLst/>
          </a:prstGeom>
        </p:spPr>
      </p:pic>
    </p:spTree>
    <p:extLst>
      <p:ext uri="{BB962C8B-B14F-4D97-AF65-F5344CB8AC3E}">
        <p14:creationId xmlns:p14="http://schemas.microsoft.com/office/powerpoint/2010/main" val="2931879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96174" cy="609398"/>
          </a:xfrm>
        </p:spPr>
        <p:txBody>
          <a:bodyPr>
            <a:normAutofit/>
          </a:bodyPr>
          <a:lstStyle/>
          <a:p>
            <a:r>
              <a:rPr lang="en-US" sz="3200" b="1" dirty="0" smtClean="0">
                <a:latin typeface="+mn-lt"/>
              </a:rPr>
              <a:t>Principal Recommendations</a:t>
            </a:r>
            <a:endParaRPr lang="en-US" sz="3200" b="1" dirty="0">
              <a:latin typeface="+mn-lt"/>
            </a:endParaRPr>
          </a:p>
        </p:txBody>
      </p:sp>
      <p:sp>
        <p:nvSpPr>
          <p:cNvPr id="5" name="Rectangle 1"/>
          <p:cNvSpPr>
            <a:spLocks noChangeArrowheads="1"/>
          </p:cNvSpPr>
          <p:nvPr/>
        </p:nvSpPr>
        <p:spPr bwMode="auto">
          <a:xfrm>
            <a:off x="533400" y="958349"/>
            <a:ext cx="8077200"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19100" algn="l"/>
                <a:tab pos="5937250" algn="r"/>
              </a:tabLst>
            </a:pPr>
            <a:r>
              <a:rPr lang="en-US" sz="2000" dirty="0"/>
              <a:t>The Task Force strongly encourages the NSF to create a sustainable data infrastructure fit to support world-class research and innovation. It believes that such infrastructure is essential to sustain the USA’s long-term leadership in scientific research and a legacy which can drive future discoveries, innovation and national prosperity.  </a:t>
            </a:r>
            <a:endParaRPr lang="en-US" sz="2000" dirty="0" smtClean="0"/>
          </a:p>
          <a:p>
            <a:pPr fontAlgn="base">
              <a:spcBef>
                <a:spcPct val="0"/>
              </a:spcBef>
              <a:spcAft>
                <a:spcPct val="0"/>
              </a:spcAft>
              <a:tabLst>
                <a:tab pos="419100" algn="l"/>
                <a:tab pos="5937250" algn="r"/>
              </a:tabLst>
            </a:pPr>
            <a:endParaRPr lang="en-US" sz="2000" dirty="0"/>
          </a:p>
          <a:p>
            <a:pPr fontAlgn="base">
              <a:spcBef>
                <a:spcPct val="0"/>
              </a:spcBef>
              <a:spcAft>
                <a:spcPct val="0"/>
              </a:spcAft>
              <a:tabLst>
                <a:tab pos="419100" algn="l"/>
                <a:tab pos="5937250" algn="r"/>
              </a:tabLst>
            </a:pPr>
            <a:r>
              <a:rPr lang="en-US" sz="2000" dirty="0" smtClean="0"/>
              <a:t>To </a:t>
            </a:r>
            <a:r>
              <a:rPr lang="en-US" sz="2000" dirty="0"/>
              <a:t>help realize this potential the Task Force identified challenges and opportunities which will require focused and sustained investment with clear intent and purpose; these are clustered into six main areas: </a:t>
            </a:r>
          </a:p>
          <a:p>
            <a:pPr marL="457200" lvl="0" indent="-223838" fontAlgn="base">
              <a:spcBef>
                <a:spcPts val="500"/>
              </a:spcBef>
              <a:spcAft>
                <a:spcPct val="0"/>
              </a:spcAft>
              <a:buFont typeface="Arial" pitchFamily="34" charset="0"/>
              <a:buChar char="•"/>
              <a:tabLst>
                <a:tab pos="5937250" algn="r"/>
              </a:tabLst>
            </a:pPr>
            <a:r>
              <a:rPr lang="en-US" sz="2000" dirty="0" smtClean="0">
                <a:latin typeface="+mj-lt"/>
                <a:cs typeface="Arial" pitchFamily="34" charset="0"/>
              </a:rPr>
              <a:t>Infrastructure Delivery</a:t>
            </a:r>
            <a:endParaRPr lang="en-US" sz="2000" dirty="0">
              <a:latin typeface="+mj-lt"/>
              <a:cs typeface="Arial" pitchFamily="34" charset="0"/>
            </a:endParaRPr>
          </a:p>
          <a:p>
            <a:pPr marL="457200" lvl="0" indent="-223838" fontAlgn="base">
              <a:spcBef>
                <a:spcPts val="500"/>
              </a:spcBef>
              <a:spcAft>
                <a:spcPct val="0"/>
              </a:spcAft>
              <a:buFont typeface="Arial" pitchFamily="34" charset="0"/>
              <a:buChar char="•"/>
              <a:tabLst>
                <a:tab pos="5937250" algn="r"/>
              </a:tabLst>
            </a:pPr>
            <a:r>
              <a:rPr lang="en-US" sz="2000" dirty="0" smtClean="0">
                <a:latin typeface="+mj-lt"/>
                <a:cs typeface="Arial" pitchFamily="34" charset="0"/>
              </a:rPr>
              <a:t>Culture </a:t>
            </a:r>
            <a:r>
              <a:rPr lang="en-US" sz="2000" dirty="0">
                <a:latin typeface="+mj-lt"/>
                <a:cs typeface="Arial" pitchFamily="34" charset="0"/>
              </a:rPr>
              <a:t>and Sociological </a:t>
            </a:r>
            <a:r>
              <a:rPr lang="en-US" sz="2000" dirty="0" smtClean="0">
                <a:latin typeface="+mj-lt"/>
                <a:cs typeface="Arial" pitchFamily="34" charset="0"/>
              </a:rPr>
              <a:t>Change</a:t>
            </a:r>
          </a:p>
          <a:p>
            <a:pPr marL="457200" lvl="0" indent="-223838" fontAlgn="base">
              <a:spcBef>
                <a:spcPts val="500"/>
              </a:spcBef>
              <a:spcAft>
                <a:spcPct val="0"/>
              </a:spcAft>
              <a:buFont typeface="Arial" pitchFamily="34" charset="0"/>
              <a:buChar char="•"/>
              <a:tabLst>
                <a:tab pos="5937250" algn="r"/>
              </a:tabLst>
            </a:pPr>
            <a:r>
              <a:rPr lang="en-US" sz="2000" dirty="0" smtClean="0">
                <a:latin typeface="+mj-lt"/>
                <a:cs typeface="Arial" pitchFamily="34" charset="0"/>
              </a:rPr>
              <a:t>Roles </a:t>
            </a:r>
            <a:r>
              <a:rPr lang="en-US" sz="2000" dirty="0">
                <a:latin typeface="+mj-lt"/>
                <a:cs typeface="Arial" pitchFamily="34" charset="0"/>
              </a:rPr>
              <a:t>and </a:t>
            </a:r>
            <a:r>
              <a:rPr lang="en-US" sz="2000" dirty="0" smtClean="0">
                <a:latin typeface="+mj-lt"/>
                <a:cs typeface="Arial" pitchFamily="34" charset="0"/>
              </a:rPr>
              <a:t>Responsibilities</a:t>
            </a:r>
          </a:p>
          <a:p>
            <a:pPr marL="457200" lvl="0" indent="-223838" fontAlgn="base">
              <a:spcBef>
                <a:spcPts val="500"/>
              </a:spcBef>
              <a:spcAft>
                <a:spcPct val="0"/>
              </a:spcAft>
              <a:buFont typeface="Arial" pitchFamily="34" charset="0"/>
              <a:buChar char="•"/>
              <a:tabLst>
                <a:tab pos="5937250" algn="r"/>
              </a:tabLst>
            </a:pPr>
            <a:r>
              <a:rPr lang="en-US" sz="2000" dirty="0" smtClean="0">
                <a:latin typeface="+mj-lt"/>
                <a:cs typeface="Arial" pitchFamily="34" charset="0"/>
              </a:rPr>
              <a:t>Economic Value </a:t>
            </a:r>
            <a:r>
              <a:rPr lang="en-US" sz="2000" dirty="0">
                <a:latin typeface="+mj-lt"/>
                <a:cs typeface="Arial" pitchFamily="34" charset="0"/>
              </a:rPr>
              <a:t>and </a:t>
            </a:r>
            <a:r>
              <a:rPr lang="en-US" sz="2000" dirty="0" smtClean="0">
                <a:latin typeface="+mj-lt"/>
                <a:cs typeface="Arial" pitchFamily="34" charset="0"/>
              </a:rPr>
              <a:t>Sustainability</a:t>
            </a:r>
          </a:p>
          <a:p>
            <a:pPr marL="457200" lvl="0" indent="-223838" fontAlgn="base">
              <a:spcBef>
                <a:spcPts val="500"/>
              </a:spcBef>
              <a:spcAft>
                <a:spcPct val="0"/>
              </a:spcAft>
              <a:buFont typeface="Arial" pitchFamily="34" charset="0"/>
              <a:buChar char="•"/>
              <a:tabLst>
                <a:tab pos="5937250" algn="r"/>
              </a:tabLst>
            </a:pPr>
            <a:r>
              <a:rPr lang="en-US" sz="2000" dirty="0" smtClean="0">
                <a:latin typeface="+mj-lt"/>
                <a:cs typeface="Arial" pitchFamily="34" charset="0"/>
              </a:rPr>
              <a:t>Data </a:t>
            </a:r>
            <a:r>
              <a:rPr lang="en-US" sz="2000" dirty="0">
                <a:latin typeface="+mj-lt"/>
                <a:cs typeface="Arial" pitchFamily="34" charset="0"/>
              </a:rPr>
              <a:t>M</a:t>
            </a:r>
            <a:r>
              <a:rPr lang="en-US" sz="2000" dirty="0" smtClean="0">
                <a:latin typeface="+mj-lt"/>
                <a:cs typeface="Arial" pitchFamily="34" charset="0"/>
              </a:rPr>
              <a:t>anagement </a:t>
            </a:r>
            <a:r>
              <a:rPr lang="en-US" sz="2000" dirty="0">
                <a:latin typeface="+mj-lt"/>
                <a:cs typeface="Arial" pitchFamily="34" charset="0"/>
              </a:rPr>
              <a:t>G</a:t>
            </a:r>
            <a:r>
              <a:rPr lang="en-US" sz="2000" dirty="0" smtClean="0">
                <a:latin typeface="+mj-lt"/>
                <a:cs typeface="Arial" pitchFamily="34" charset="0"/>
              </a:rPr>
              <a:t>uidelines</a:t>
            </a:r>
            <a:r>
              <a:rPr lang="en-US" sz="2000" dirty="0">
                <a:latin typeface="+mj-lt"/>
                <a:cs typeface="Arial" pitchFamily="34" charset="0"/>
              </a:rPr>
              <a:t>	</a:t>
            </a:r>
            <a:endParaRPr lang="en-US" sz="2000" dirty="0" smtClean="0">
              <a:latin typeface="+mj-lt"/>
              <a:cs typeface="Arial" pitchFamily="34" charset="0"/>
            </a:endParaRPr>
          </a:p>
          <a:p>
            <a:pPr marL="457200" lvl="0" indent="-223838" fontAlgn="base">
              <a:spcBef>
                <a:spcPts val="500"/>
              </a:spcBef>
              <a:spcAft>
                <a:spcPct val="0"/>
              </a:spcAft>
              <a:buFont typeface="Arial" pitchFamily="34" charset="0"/>
              <a:buChar char="•"/>
              <a:tabLst>
                <a:tab pos="5937250" algn="r"/>
              </a:tabLst>
            </a:pPr>
            <a:r>
              <a:rPr lang="en-US" sz="2000" dirty="0" smtClean="0">
                <a:latin typeface="+mj-lt"/>
                <a:cs typeface="Arial" pitchFamily="34" charset="0"/>
              </a:rPr>
              <a:t>Ethics</a:t>
            </a:r>
            <a:r>
              <a:rPr lang="en-US" sz="2000" dirty="0">
                <a:latin typeface="+mj-lt"/>
                <a:cs typeface="Arial" pitchFamily="34" charset="0"/>
              </a:rPr>
              <a:t>, Privacy and Intellectual </a:t>
            </a:r>
            <a:r>
              <a:rPr lang="en-US" sz="2000" dirty="0" smtClean="0">
                <a:latin typeface="+mj-lt"/>
                <a:cs typeface="Arial" pitchFamily="34" charset="0"/>
              </a:rPr>
              <a:t>Property</a:t>
            </a:r>
            <a:endParaRPr kumimoji="0" lang="en-US" sz="2000" b="0" i="0" u="none" strike="noStrike" cap="none" normalizeH="0" baseline="0" dirty="0" smtClean="0">
              <a:ln>
                <a:noFill/>
              </a:ln>
              <a:solidFill>
                <a:schemeClr val="tx1"/>
              </a:solidFill>
              <a:effectLst/>
              <a:latin typeface="+mj-lt"/>
              <a:cs typeface="Arial" pitchFamily="34" charset="0"/>
            </a:endParaRPr>
          </a:p>
        </p:txBody>
      </p:sp>
      <p:sp>
        <p:nvSpPr>
          <p:cNvPr id="4" name="TextBox 3"/>
          <p:cNvSpPr txBox="1"/>
          <p:nvPr/>
        </p:nvSpPr>
        <p:spPr>
          <a:xfrm>
            <a:off x="685800" y="6172200"/>
            <a:ext cx="4329519" cy="492443"/>
          </a:xfrm>
          <a:prstGeom prst="rect">
            <a:avLst/>
          </a:prstGeom>
          <a:noFill/>
        </p:spPr>
        <p:txBody>
          <a:bodyPr wrap="none" lIns="0" tIns="0" rIns="0" bIns="0" rtlCol="0">
            <a:spAutoFit/>
          </a:bodyPr>
          <a:lstStyle/>
          <a:p>
            <a:r>
              <a:rPr lang="en-US" sz="3200" dirty="0"/>
              <a:t> </a:t>
            </a:r>
            <a:r>
              <a:rPr lang="en-US" sz="3200" b="1" u="sng" dirty="0" smtClean="0">
                <a:hlinkClick r:id="rId2"/>
              </a:rPr>
              <a:t>http</a:t>
            </a:r>
            <a:r>
              <a:rPr lang="en-US" sz="3200" b="1" u="sng" dirty="0">
                <a:hlinkClick r:id="rId2"/>
              </a:rPr>
              <a:t>://</a:t>
            </a:r>
            <a:r>
              <a:rPr lang="en-US" sz="3200" b="1" u="sng" dirty="0" smtClean="0">
                <a:hlinkClick r:id="rId2"/>
              </a:rPr>
              <a:t>bit.ly/DTFDraft</a:t>
            </a:r>
            <a:endParaRPr lang="en-US" sz="3200" b="1" dirty="0"/>
          </a:p>
        </p:txBody>
      </p:sp>
    </p:spTree>
    <p:extLst>
      <p:ext uri="{BB962C8B-B14F-4D97-AF65-F5344CB8AC3E}">
        <p14:creationId xmlns:p14="http://schemas.microsoft.com/office/powerpoint/2010/main" val="1406174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752600"/>
            <a:ext cx="8077200" cy="3886200"/>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802"/>
            <a:ext cx="8398949" cy="609398"/>
          </a:xfrm>
        </p:spPr>
        <p:txBody>
          <a:bodyPr>
            <a:normAutofit/>
          </a:bodyPr>
          <a:lstStyle/>
          <a:p>
            <a:r>
              <a:rPr lang="en-US" sz="3200" b="1" dirty="0" smtClean="0">
                <a:latin typeface="+mn-lt"/>
                <a:cs typeface="Arial" pitchFamily="34" charset="0"/>
              </a:rPr>
              <a:t>Infrastructure Delivery</a:t>
            </a:r>
            <a:endParaRPr lang="en-US" sz="3200" b="1" dirty="0">
              <a:latin typeface="+mn-lt"/>
            </a:endParaRPr>
          </a:p>
        </p:txBody>
      </p:sp>
      <p:sp>
        <p:nvSpPr>
          <p:cNvPr id="4" name="Rectangle 3"/>
          <p:cNvSpPr/>
          <p:nvPr/>
        </p:nvSpPr>
        <p:spPr>
          <a:xfrm>
            <a:off x="533400" y="685800"/>
            <a:ext cx="8077200" cy="5663089"/>
          </a:xfrm>
          <a:prstGeom prst="rect">
            <a:avLst/>
          </a:prstGeom>
        </p:spPr>
        <p:txBody>
          <a:bodyPr wrap="square">
            <a:spAutoFit/>
          </a:bodyPr>
          <a:lstStyle/>
          <a:p>
            <a:r>
              <a:rPr lang="en-US" b="1" dirty="0" smtClean="0"/>
              <a:t>Issue</a:t>
            </a:r>
            <a:r>
              <a:rPr lang="en-US" dirty="0" smtClean="0"/>
              <a:t>: The requirements </a:t>
            </a:r>
            <a:r>
              <a:rPr lang="en-US" dirty="0"/>
              <a:t>for the sustainable development, delivery and maintenance of long-term data infrastructure have been confused/conflated with those of technical </a:t>
            </a:r>
            <a:r>
              <a:rPr lang="en-US" dirty="0" smtClean="0"/>
              <a:t>experimentation.</a:t>
            </a:r>
          </a:p>
          <a:p>
            <a:endParaRPr lang="en-US" dirty="0" smtClean="0"/>
          </a:p>
          <a:p>
            <a:r>
              <a:rPr lang="en-US" b="1" dirty="0" smtClean="0"/>
              <a:t>Key Recommendation</a:t>
            </a:r>
            <a:r>
              <a:rPr lang="en-US" dirty="0" smtClean="0"/>
              <a:t>: Recognize </a:t>
            </a:r>
            <a:r>
              <a:rPr lang="en-US" dirty="0"/>
              <a:t>data infrastructure and services as </a:t>
            </a:r>
            <a:r>
              <a:rPr lang="en-US" dirty="0" smtClean="0"/>
              <a:t>essential </a:t>
            </a:r>
            <a:r>
              <a:rPr lang="en-US" dirty="0"/>
              <a:t>research assets fundamental to today’s science </a:t>
            </a:r>
            <a:r>
              <a:rPr lang="en-US" dirty="0" smtClean="0"/>
              <a:t>and long-term investments </a:t>
            </a:r>
            <a:r>
              <a:rPr lang="en-US" dirty="0"/>
              <a:t>in national prosperity.  Make specific budget </a:t>
            </a:r>
            <a:r>
              <a:rPr lang="en-US" dirty="0" smtClean="0"/>
              <a:t>provisions </a:t>
            </a:r>
            <a:r>
              <a:rPr lang="en-US" dirty="0"/>
              <a:t>for the establishment and maintenance of data sets/services and the associated software and visualization tools infrastructure.</a:t>
            </a:r>
          </a:p>
          <a:p>
            <a:endParaRPr lang="en-US" dirty="0" smtClean="0"/>
          </a:p>
          <a:p>
            <a:pPr marL="231775"/>
            <a:r>
              <a:rPr lang="en-US" sz="1600" b="1" dirty="0"/>
              <a:t>Supporting Recommendation</a:t>
            </a:r>
            <a:r>
              <a:rPr lang="en-US" sz="1600" dirty="0"/>
              <a:t>: Serve scientific communities’ data service </a:t>
            </a:r>
            <a:r>
              <a:rPr lang="en-US" sz="1600" dirty="0" smtClean="0"/>
              <a:t>requirements through:</a:t>
            </a:r>
          </a:p>
          <a:p>
            <a:pPr marL="457200" indent="-117475">
              <a:buFont typeface="Arial" pitchFamily="34" charset="0"/>
              <a:buChar char="•"/>
            </a:pPr>
            <a:r>
              <a:rPr lang="en-US" sz="1600" dirty="0" smtClean="0"/>
              <a:t>Having key </a:t>
            </a:r>
            <a:r>
              <a:rPr lang="en-US" sz="1600" dirty="0"/>
              <a:t>research domains identify and triage their essential data (including meta data) needing to be retained and archived </a:t>
            </a:r>
            <a:endParaRPr lang="en-US" sz="1600" dirty="0" smtClean="0"/>
          </a:p>
          <a:p>
            <a:pPr marL="457200" indent="-117475">
              <a:buFont typeface="Arial" pitchFamily="34" charset="0"/>
              <a:buChar char="•"/>
            </a:pPr>
            <a:r>
              <a:rPr lang="en-US" sz="1600" dirty="0" smtClean="0"/>
              <a:t>Issuing </a:t>
            </a:r>
            <a:r>
              <a:rPr lang="en-US" sz="1600" dirty="0"/>
              <a:t>an open call for large-scale data services across these science disciplines and across a range of data types</a:t>
            </a:r>
            <a:r>
              <a:rPr lang="en-US" sz="1600" dirty="0" smtClean="0"/>
              <a:t>.</a:t>
            </a:r>
          </a:p>
          <a:p>
            <a:pPr lvl="1" indent="-117475">
              <a:buFont typeface="Arial" pitchFamily="34" charset="0"/>
              <a:buChar char="•"/>
            </a:pPr>
            <a:r>
              <a:rPr lang="en-US" sz="1600" dirty="0"/>
              <a:t>W</a:t>
            </a:r>
            <a:r>
              <a:rPr lang="en-US" sz="1600" dirty="0" smtClean="0"/>
              <a:t>orking </a:t>
            </a:r>
            <a:r>
              <a:rPr lang="en-US" sz="1600" dirty="0"/>
              <a:t>with </a:t>
            </a:r>
            <a:r>
              <a:rPr lang="en-US" sz="1600" dirty="0" smtClean="0"/>
              <a:t>research </a:t>
            </a:r>
            <a:r>
              <a:rPr lang="en-US" sz="1600" dirty="0"/>
              <a:t>community to </a:t>
            </a:r>
            <a:r>
              <a:rPr lang="en-US" sz="1600" dirty="0" smtClean="0"/>
              <a:t>actively </a:t>
            </a:r>
            <a:r>
              <a:rPr lang="en-US" sz="1600" dirty="0"/>
              <a:t>promote open access to </a:t>
            </a:r>
            <a:r>
              <a:rPr lang="en-US" sz="1600" dirty="0" smtClean="0"/>
              <a:t>new </a:t>
            </a:r>
            <a:r>
              <a:rPr lang="en-US" sz="1600" dirty="0"/>
              <a:t>data services.</a:t>
            </a:r>
          </a:p>
          <a:p>
            <a:endParaRPr lang="en-US" sz="1600" dirty="0"/>
          </a:p>
          <a:p>
            <a:r>
              <a:rPr lang="en-US" b="1" dirty="0" smtClean="0"/>
              <a:t>Leading Practices</a:t>
            </a:r>
            <a:r>
              <a:rPr lang="en-US" dirty="0" smtClean="0"/>
              <a:t>:</a:t>
            </a:r>
          </a:p>
          <a:p>
            <a:pPr marL="285750" indent="-285750">
              <a:buFont typeface="Arial" pitchFamily="34" charset="0"/>
              <a:buChar char="•"/>
            </a:pPr>
            <a:r>
              <a:rPr lang="en-US" dirty="0"/>
              <a:t>Incorporated Research Institutions for </a:t>
            </a:r>
            <a:r>
              <a:rPr lang="en-US" dirty="0" smtClean="0"/>
              <a:t>Seismology; The </a:t>
            </a:r>
            <a:r>
              <a:rPr lang="en-US" dirty="0"/>
              <a:t>National Institutes of </a:t>
            </a:r>
            <a:r>
              <a:rPr lang="en-US" dirty="0" smtClean="0"/>
              <a:t>Health: the </a:t>
            </a:r>
            <a:r>
              <a:rPr lang="en-US" dirty="0" err="1" smtClean="0"/>
              <a:t>GenBank</a:t>
            </a:r>
            <a:r>
              <a:rPr lang="en-US" dirty="0" smtClean="0"/>
              <a:t> </a:t>
            </a:r>
            <a:r>
              <a:rPr lang="en-US" dirty="0"/>
              <a:t>and Protein Data Bank </a:t>
            </a:r>
            <a:r>
              <a:rPr lang="en-US" dirty="0" smtClean="0"/>
              <a:t>databases</a:t>
            </a:r>
          </a:p>
        </p:txBody>
      </p:sp>
    </p:spTree>
    <p:extLst>
      <p:ext uri="{BB962C8B-B14F-4D97-AF65-F5344CB8AC3E}">
        <p14:creationId xmlns:p14="http://schemas.microsoft.com/office/powerpoint/2010/main" val="1453869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514600"/>
            <a:ext cx="8077200" cy="2590800"/>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96174" cy="609398"/>
          </a:xfrm>
        </p:spPr>
        <p:txBody>
          <a:bodyPr>
            <a:normAutofit/>
          </a:bodyPr>
          <a:lstStyle/>
          <a:p>
            <a:r>
              <a:rPr lang="en-US" sz="3200" b="1" dirty="0" smtClean="0">
                <a:latin typeface="+mn-lt"/>
                <a:cs typeface="Arial" pitchFamily="34" charset="0"/>
              </a:rPr>
              <a:t>Culture and Sociological Change</a:t>
            </a:r>
            <a:endParaRPr lang="en-US" sz="3200" b="1" dirty="0">
              <a:latin typeface="+mn-lt"/>
            </a:endParaRPr>
          </a:p>
        </p:txBody>
      </p:sp>
      <p:sp>
        <p:nvSpPr>
          <p:cNvPr id="5" name="Rectangle 4"/>
          <p:cNvSpPr/>
          <p:nvPr/>
        </p:nvSpPr>
        <p:spPr>
          <a:xfrm>
            <a:off x="533400" y="914400"/>
            <a:ext cx="8153400" cy="5293757"/>
          </a:xfrm>
          <a:prstGeom prst="rect">
            <a:avLst/>
          </a:prstGeom>
        </p:spPr>
        <p:txBody>
          <a:bodyPr wrap="square">
            <a:spAutoFit/>
          </a:bodyPr>
          <a:lstStyle/>
          <a:p>
            <a:r>
              <a:rPr lang="en-US" b="1" dirty="0" smtClean="0"/>
              <a:t>Issue</a:t>
            </a:r>
            <a:r>
              <a:rPr lang="en-US" dirty="0" smtClean="0"/>
              <a:t>: </a:t>
            </a:r>
            <a:r>
              <a:rPr lang="en-US" dirty="0"/>
              <a:t>Entrenched culture is a roadblock to change in the practice of scientific </a:t>
            </a:r>
            <a:r>
              <a:rPr lang="en-US" dirty="0" smtClean="0"/>
              <a:t>research. </a:t>
            </a:r>
            <a:r>
              <a:rPr lang="en-US" dirty="0"/>
              <a:t>Few researchers place importance on or value the people involved in data management and/or data curation.  This leads to there being inadequate career opportunities for those essential to the future of scientific research and no clear pipeline of expertise to support the required skills and resources.</a:t>
            </a:r>
          </a:p>
          <a:p>
            <a:endParaRPr lang="en-US" dirty="0"/>
          </a:p>
          <a:p>
            <a:r>
              <a:rPr lang="en-US" b="1" dirty="0" smtClean="0"/>
              <a:t>Key Recommendation</a:t>
            </a:r>
            <a:r>
              <a:rPr lang="en-US" dirty="0" smtClean="0"/>
              <a:t>: Introduce new </a:t>
            </a:r>
            <a:r>
              <a:rPr lang="en-US" dirty="0"/>
              <a:t>funding models which have specific data-sharing expectations. </a:t>
            </a:r>
            <a:endParaRPr lang="en-US" dirty="0" smtClean="0"/>
          </a:p>
          <a:p>
            <a:endParaRPr lang="en-US" dirty="0"/>
          </a:p>
          <a:p>
            <a:r>
              <a:rPr lang="en-US" b="1" dirty="0"/>
              <a:t>Key </a:t>
            </a:r>
            <a:r>
              <a:rPr lang="en-US" b="1" dirty="0" smtClean="0"/>
              <a:t>Recommendation</a:t>
            </a:r>
            <a:r>
              <a:rPr lang="en-US" dirty="0" smtClean="0"/>
              <a:t>: </a:t>
            </a:r>
            <a:r>
              <a:rPr lang="en-US" dirty="0"/>
              <a:t>Creat</a:t>
            </a:r>
            <a:r>
              <a:rPr lang="en-US" dirty="0" smtClean="0"/>
              <a:t>e </a:t>
            </a:r>
            <a:r>
              <a:rPr lang="en-US" dirty="0"/>
              <a:t>n</a:t>
            </a:r>
            <a:r>
              <a:rPr lang="en-US" dirty="0" smtClean="0"/>
              <a:t>ew </a:t>
            </a:r>
            <a:r>
              <a:rPr lang="en-US" dirty="0"/>
              <a:t>citation models and tracking in which data and software tool providers are credited with their data contributions.</a:t>
            </a:r>
          </a:p>
          <a:p>
            <a:endParaRPr lang="en-US" dirty="0" smtClean="0"/>
          </a:p>
          <a:p>
            <a:pPr marL="231775"/>
            <a:r>
              <a:rPr lang="en-US" sz="1600" b="1" dirty="0" smtClean="0"/>
              <a:t>Supporting Recommendation</a:t>
            </a:r>
            <a:r>
              <a:rPr lang="en-US" sz="1600" dirty="0"/>
              <a:t>: Encourage ‘freedom of research information’ </a:t>
            </a:r>
            <a:r>
              <a:rPr lang="en-US" sz="1600" dirty="0" smtClean="0"/>
              <a:t>principle where possible to </a:t>
            </a:r>
            <a:r>
              <a:rPr lang="en-US" sz="1600" dirty="0"/>
              <a:t>ensure the </a:t>
            </a:r>
            <a:r>
              <a:rPr lang="en-US" sz="1600" dirty="0" smtClean="0"/>
              <a:t>accessibility of </a:t>
            </a:r>
            <a:r>
              <a:rPr lang="en-US" sz="1600" dirty="0"/>
              <a:t>key scientific data </a:t>
            </a:r>
            <a:r>
              <a:rPr lang="en-US" sz="1600" dirty="0" smtClean="0"/>
              <a:t>by </a:t>
            </a:r>
            <a:r>
              <a:rPr lang="en-US" sz="1600" dirty="0"/>
              <a:t>researchers, society and </a:t>
            </a:r>
            <a:r>
              <a:rPr lang="en-US" sz="1600" dirty="0" smtClean="0"/>
              <a:t>industry.</a:t>
            </a:r>
          </a:p>
          <a:p>
            <a:endParaRPr lang="en-US" dirty="0"/>
          </a:p>
          <a:p>
            <a:r>
              <a:rPr lang="en-US" b="1" dirty="0"/>
              <a:t>Leading Practices </a:t>
            </a:r>
            <a:r>
              <a:rPr lang="en-US" dirty="0" smtClean="0"/>
              <a:t>:</a:t>
            </a:r>
          </a:p>
          <a:p>
            <a:pPr marL="231775" lvl="0"/>
            <a:r>
              <a:rPr lang="en-US" dirty="0"/>
              <a:t>The open data sharing through </a:t>
            </a:r>
            <a:r>
              <a:rPr lang="en-US" i="1" dirty="0"/>
              <a:t>Galaxy Zoo</a:t>
            </a:r>
            <a:r>
              <a:rPr lang="en-US" baseline="30000" dirty="0"/>
              <a:t> </a:t>
            </a:r>
            <a:r>
              <a:rPr lang="en-US" i="1" dirty="0" smtClean="0"/>
              <a:t>, </a:t>
            </a:r>
            <a:r>
              <a:rPr lang="en-US" dirty="0"/>
              <a:t>Microsoft Research’s </a:t>
            </a:r>
            <a:r>
              <a:rPr lang="en-US" i="1" dirty="0"/>
              <a:t>World-Wide Telescope</a:t>
            </a:r>
            <a:r>
              <a:rPr lang="en-US" i="1" baseline="30000" dirty="0"/>
              <a:t> </a:t>
            </a:r>
            <a:r>
              <a:rPr lang="en-US" dirty="0" smtClean="0"/>
              <a:t>, </a:t>
            </a:r>
            <a:r>
              <a:rPr lang="en-US" dirty="0"/>
              <a:t>Google’s </a:t>
            </a:r>
            <a:r>
              <a:rPr lang="en-US" i="1" dirty="0" smtClean="0"/>
              <a:t>Flu Trends</a:t>
            </a:r>
            <a:r>
              <a:rPr lang="en-US" dirty="0" smtClean="0"/>
              <a:t>, </a:t>
            </a:r>
            <a:r>
              <a:rPr lang="en-US" dirty="0"/>
              <a:t>and IBM’s </a:t>
            </a:r>
            <a:r>
              <a:rPr lang="en-US" i="1" dirty="0"/>
              <a:t>Many Eyes</a:t>
            </a:r>
            <a:r>
              <a:rPr lang="en-US" i="1" baseline="30000" dirty="0"/>
              <a:t> </a:t>
            </a:r>
            <a:r>
              <a:rPr lang="en-US" baseline="30000" dirty="0" smtClean="0"/>
              <a:t> </a:t>
            </a:r>
            <a:r>
              <a:rPr lang="en-US" dirty="0" smtClean="0"/>
              <a:t>provide </a:t>
            </a:r>
            <a:r>
              <a:rPr lang="en-US" dirty="0"/>
              <a:t>excellent examples of how open access to scientific data delivers multiple potential benefits.  </a:t>
            </a:r>
            <a:endParaRPr lang="en-US" dirty="0" smtClean="0"/>
          </a:p>
        </p:txBody>
      </p:sp>
    </p:spTree>
    <p:extLst>
      <p:ext uri="{BB962C8B-B14F-4D97-AF65-F5344CB8AC3E}">
        <p14:creationId xmlns:p14="http://schemas.microsoft.com/office/powerpoint/2010/main" val="2055504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362200"/>
            <a:ext cx="8077200" cy="2286000"/>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96174" cy="609398"/>
          </a:xfrm>
        </p:spPr>
        <p:txBody>
          <a:bodyPr>
            <a:normAutofit/>
          </a:bodyPr>
          <a:lstStyle/>
          <a:p>
            <a:r>
              <a:rPr lang="en-US" sz="3200" b="1" dirty="0" smtClean="0">
                <a:latin typeface="+mn-lt"/>
                <a:cs typeface="Arial" pitchFamily="34" charset="0"/>
              </a:rPr>
              <a:t>Roles and Responsibilities</a:t>
            </a:r>
            <a:endParaRPr lang="en-US" sz="3200" b="1" dirty="0">
              <a:latin typeface="+mn-lt"/>
            </a:endParaRPr>
          </a:p>
        </p:txBody>
      </p:sp>
      <p:sp>
        <p:nvSpPr>
          <p:cNvPr id="5" name="Rectangle 4"/>
          <p:cNvSpPr/>
          <p:nvPr/>
        </p:nvSpPr>
        <p:spPr>
          <a:xfrm>
            <a:off x="533400" y="762000"/>
            <a:ext cx="8077200" cy="5816977"/>
          </a:xfrm>
          <a:prstGeom prst="rect">
            <a:avLst/>
          </a:prstGeom>
        </p:spPr>
        <p:txBody>
          <a:bodyPr wrap="square">
            <a:spAutoFit/>
          </a:bodyPr>
          <a:lstStyle/>
          <a:p>
            <a:r>
              <a:rPr lang="en-US" b="1" dirty="0" smtClean="0"/>
              <a:t>Issue</a:t>
            </a:r>
            <a:r>
              <a:rPr lang="en-US" dirty="0" smtClean="0"/>
              <a:t>: </a:t>
            </a:r>
            <a:r>
              <a:rPr lang="en-GB" dirty="0"/>
              <a:t>C</a:t>
            </a:r>
            <a:r>
              <a:rPr lang="en-GB" dirty="0" smtClean="0"/>
              <a:t>onfusion </a:t>
            </a:r>
            <a:r>
              <a:rPr lang="en-GB" dirty="0"/>
              <a:t>and ambiguity over who owns and is responsible for research data.  For example, it is unclear who is accountable for important issues such as the reproducibility of science, data retention, and data accessibility. Current guidelines appear weak and suffer from little or no policing or enforcement; and as a result there is little or no effective accountability.</a:t>
            </a:r>
            <a:endParaRPr lang="en-US" dirty="0" smtClean="0"/>
          </a:p>
          <a:p>
            <a:endParaRPr lang="en-US" dirty="0"/>
          </a:p>
          <a:p>
            <a:r>
              <a:rPr lang="en-US" b="1" dirty="0" smtClean="0"/>
              <a:t>Key Recommendation</a:t>
            </a:r>
            <a:r>
              <a:rPr lang="en-US" dirty="0" smtClean="0"/>
              <a:t>: Orchestrate discussions to determine </a:t>
            </a:r>
            <a:r>
              <a:rPr lang="en-US" dirty="0"/>
              <a:t>a model for data stewardship clarifying data and software services and, most importantly, roles/responsibilities and interdependencies on </a:t>
            </a:r>
            <a:r>
              <a:rPr lang="en-US" dirty="0" smtClean="0"/>
              <a:t>each other’s </a:t>
            </a:r>
            <a:r>
              <a:rPr lang="en-US" dirty="0"/>
              <a:t>services. </a:t>
            </a:r>
          </a:p>
          <a:p>
            <a:endParaRPr lang="en-US" dirty="0" smtClean="0"/>
          </a:p>
          <a:p>
            <a:pPr marL="231775"/>
            <a:r>
              <a:rPr lang="en-US" sz="1600" b="1" dirty="0" smtClean="0"/>
              <a:t>Supporting Recommendation</a:t>
            </a:r>
            <a:r>
              <a:rPr lang="en-US" sz="1600" dirty="0"/>
              <a:t>: The NSF should actively review project Data Management Plans and more directly and intentionally monitor the actual level of data </a:t>
            </a:r>
            <a:r>
              <a:rPr lang="en-US" sz="1600" i="1" dirty="0"/>
              <a:t>openness</a:t>
            </a:r>
            <a:r>
              <a:rPr lang="en-US" sz="1600" dirty="0"/>
              <a:t>, </a:t>
            </a:r>
            <a:r>
              <a:rPr lang="en-US" sz="1600" i="1" dirty="0"/>
              <a:t>accessibility</a:t>
            </a:r>
            <a:r>
              <a:rPr lang="en-US" sz="1600" dirty="0"/>
              <a:t> and level of effective </a:t>
            </a:r>
            <a:r>
              <a:rPr lang="en-US" sz="1600" i="1" dirty="0"/>
              <a:t>sharing</a:t>
            </a:r>
            <a:r>
              <a:rPr lang="en-US" sz="1600" dirty="0"/>
              <a:t> across the projects it sponsors. </a:t>
            </a:r>
            <a:endParaRPr lang="en-US" sz="1600" dirty="0" smtClean="0"/>
          </a:p>
          <a:p>
            <a:endParaRPr lang="en-US" dirty="0"/>
          </a:p>
          <a:p>
            <a:r>
              <a:rPr lang="en-US" b="1" dirty="0"/>
              <a:t>Leading Practices </a:t>
            </a:r>
            <a:r>
              <a:rPr lang="en-US" dirty="0" smtClean="0"/>
              <a:t>: The global data infrastructure associated with the Large </a:t>
            </a:r>
            <a:r>
              <a:rPr lang="en-US" dirty="0"/>
              <a:t>Hadron </a:t>
            </a:r>
            <a:r>
              <a:rPr lang="en-US" dirty="0" smtClean="0"/>
              <a:t>Collider: </a:t>
            </a:r>
            <a:r>
              <a:rPr lang="en-US" i="1" dirty="0" err="1" smtClean="0"/>
              <a:t>DataGrid</a:t>
            </a:r>
            <a:r>
              <a:rPr lang="en-US" dirty="0" smtClean="0"/>
              <a:t> </a:t>
            </a:r>
            <a:r>
              <a:rPr lang="en-US" dirty="0"/>
              <a:t>distributes </a:t>
            </a:r>
            <a:r>
              <a:rPr lang="en-US" dirty="0" err="1"/>
              <a:t>PetaBytes</a:t>
            </a:r>
            <a:r>
              <a:rPr lang="en-US" dirty="0"/>
              <a:t> of data from the </a:t>
            </a:r>
            <a:r>
              <a:rPr lang="en-US" i="1" dirty="0"/>
              <a:t>Tier 0</a:t>
            </a:r>
            <a:r>
              <a:rPr lang="en-US" dirty="0"/>
              <a:t> site at CERN to a network of </a:t>
            </a:r>
            <a:r>
              <a:rPr lang="en-US" i="1" dirty="0"/>
              <a:t>Tier 1</a:t>
            </a:r>
            <a:r>
              <a:rPr lang="en-US" dirty="0"/>
              <a:t> processing and archival sites throughout the world.  This federated design is an essential component of the </a:t>
            </a:r>
            <a:r>
              <a:rPr lang="en-US" dirty="0" err="1"/>
              <a:t>cyberinfrastructure</a:t>
            </a:r>
            <a:r>
              <a:rPr lang="en-US" dirty="0"/>
              <a:t> and key to the international collaboration, indeed, it is a critical feature of the new way in which High-Energy Physics (HEP) research is conducted</a:t>
            </a:r>
            <a:endParaRPr lang="en-US" dirty="0" smtClean="0"/>
          </a:p>
          <a:p>
            <a:endParaRPr lang="en-US" dirty="0" smtClean="0"/>
          </a:p>
        </p:txBody>
      </p:sp>
    </p:spTree>
    <p:extLst>
      <p:ext uri="{BB962C8B-B14F-4D97-AF65-F5344CB8AC3E}">
        <p14:creationId xmlns:p14="http://schemas.microsoft.com/office/powerpoint/2010/main" val="101843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514600"/>
            <a:ext cx="8077200" cy="2286000"/>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96174" cy="609398"/>
          </a:xfrm>
        </p:spPr>
        <p:txBody>
          <a:bodyPr>
            <a:normAutofit/>
          </a:bodyPr>
          <a:lstStyle/>
          <a:p>
            <a:r>
              <a:rPr lang="en-US" sz="3200" b="1" dirty="0" smtClean="0">
                <a:latin typeface="+mn-lt"/>
                <a:cs typeface="Arial" pitchFamily="34" charset="0"/>
              </a:rPr>
              <a:t>Economic Value and Sustainability</a:t>
            </a:r>
            <a:endParaRPr lang="en-US" sz="3200" b="1" dirty="0">
              <a:latin typeface="+mn-lt"/>
            </a:endParaRPr>
          </a:p>
        </p:txBody>
      </p:sp>
      <p:sp>
        <p:nvSpPr>
          <p:cNvPr id="3" name="Rectangle 2"/>
          <p:cNvSpPr/>
          <p:nvPr/>
        </p:nvSpPr>
        <p:spPr>
          <a:xfrm>
            <a:off x="533400" y="914400"/>
            <a:ext cx="8077200" cy="4924425"/>
          </a:xfrm>
          <a:prstGeom prst="rect">
            <a:avLst/>
          </a:prstGeom>
        </p:spPr>
        <p:txBody>
          <a:bodyPr wrap="square">
            <a:spAutoFit/>
          </a:bodyPr>
          <a:lstStyle/>
          <a:p>
            <a:r>
              <a:rPr lang="en-US" b="1" dirty="0" smtClean="0"/>
              <a:t>Issue</a:t>
            </a:r>
            <a:r>
              <a:rPr lang="en-US" dirty="0" smtClean="0"/>
              <a:t>: </a:t>
            </a:r>
            <a:r>
              <a:rPr lang="en-US" dirty="0"/>
              <a:t>U</a:t>
            </a:r>
            <a:r>
              <a:rPr lang="en-US" dirty="0" smtClean="0"/>
              <a:t>nclear </a:t>
            </a:r>
            <a:r>
              <a:rPr lang="en-US" dirty="0"/>
              <a:t>what the actual costs/value should be associated with long-term data management/preservation and there is no easy or agree method with which to determine the opportunity costs from its losing/deleting/neglecting data and software assets. </a:t>
            </a:r>
            <a:r>
              <a:rPr lang="en-US" dirty="0" smtClean="0"/>
              <a:t>Additionally there is a lack of </a:t>
            </a:r>
            <a:r>
              <a:rPr lang="en-US" dirty="0"/>
              <a:t>sustainable service </a:t>
            </a:r>
            <a:r>
              <a:rPr lang="en-US" dirty="0" smtClean="0"/>
              <a:t>or </a:t>
            </a:r>
            <a:r>
              <a:rPr lang="en-US" dirty="0" err="1" smtClean="0"/>
              <a:t>RoI</a:t>
            </a:r>
            <a:r>
              <a:rPr lang="en-US" dirty="0" smtClean="0"/>
              <a:t> models.</a:t>
            </a:r>
          </a:p>
          <a:p>
            <a:endParaRPr lang="en-US" dirty="0"/>
          </a:p>
          <a:p>
            <a:r>
              <a:rPr lang="en-US" b="1" dirty="0" smtClean="0"/>
              <a:t>Key Recommendation</a:t>
            </a:r>
            <a:r>
              <a:rPr lang="en-US" dirty="0" smtClean="0"/>
              <a:t>: Develop </a:t>
            </a:r>
            <a:r>
              <a:rPr lang="en-US" dirty="0"/>
              <a:t>and publish realistic cost models to underpin institutional/national business plans for research repositories/data </a:t>
            </a:r>
            <a:r>
              <a:rPr lang="en-US" dirty="0" smtClean="0"/>
              <a:t>services</a:t>
            </a:r>
          </a:p>
          <a:p>
            <a:pPr lvl="0"/>
            <a:endParaRPr lang="en-US" dirty="0" smtClean="0"/>
          </a:p>
          <a:p>
            <a:pPr marL="231775" lvl="0"/>
            <a:r>
              <a:rPr lang="en-US" sz="1600" b="1" dirty="0" smtClean="0"/>
              <a:t>Supporting Recommendation</a:t>
            </a:r>
            <a:r>
              <a:rPr lang="en-US" sz="1600" dirty="0" smtClean="0"/>
              <a:t>: The </a:t>
            </a:r>
            <a:r>
              <a:rPr lang="en-US" sz="1600" dirty="0"/>
              <a:t>NSF should investigate data and software licensing options with a view to helping supplement research budgets. </a:t>
            </a:r>
            <a:endParaRPr lang="en-US" sz="1600" dirty="0" smtClean="0"/>
          </a:p>
          <a:p>
            <a:pPr marL="231775"/>
            <a:endParaRPr lang="en-US" sz="1600" b="1" dirty="0" smtClean="0"/>
          </a:p>
          <a:p>
            <a:pPr marL="231775"/>
            <a:r>
              <a:rPr lang="en-US" sz="1600" b="1" dirty="0" smtClean="0"/>
              <a:t>Supporting </a:t>
            </a:r>
            <a:r>
              <a:rPr lang="en-US" sz="1600" b="1" dirty="0"/>
              <a:t>Recommendation</a:t>
            </a:r>
            <a:r>
              <a:rPr lang="en-US" sz="1600" dirty="0"/>
              <a:t>: </a:t>
            </a:r>
            <a:r>
              <a:rPr lang="en-US" sz="1600" dirty="0" smtClean="0"/>
              <a:t>Investigate the potential business value derived </a:t>
            </a:r>
            <a:r>
              <a:rPr lang="en-US" sz="1600" dirty="0"/>
              <a:t>from both data and from the software developed as part of the NSF’s research </a:t>
            </a:r>
            <a:r>
              <a:rPr lang="en-US" sz="1600" dirty="0" smtClean="0"/>
              <a:t>investments.</a:t>
            </a:r>
            <a:endParaRPr lang="en-US" sz="1600" dirty="0"/>
          </a:p>
          <a:p>
            <a:endParaRPr lang="en-US" dirty="0"/>
          </a:p>
          <a:p>
            <a:r>
              <a:rPr lang="en-US" b="1" dirty="0"/>
              <a:t>Leading </a:t>
            </a:r>
            <a:r>
              <a:rPr lang="en-US" b="1" dirty="0" smtClean="0"/>
              <a:t>Practices</a:t>
            </a:r>
            <a:r>
              <a:rPr lang="en-US" dirty="0" smtClean="0"/>
              <a:t>: Longitudinal </a:t>
            </a:r>
            <a:r>
              <a:rPr lang="en-US" dirty="0"/>
              <a:t>studies have huge and measurable value and clearly represent critical resources for future research: </a:t>
            </a:r>
          </a:p>
          <a:p>
            <a:pPr marL="461963" lvl="0" indent="-230188">
              <a:buFont typeface="Arial" pitchFamily="34" charset="0"/>
              <a:buChar char="•"/>
            </a:pPr>
            <a:r>
              <a:rPr lang="en-US" dirty="0"/>
              <a:t>Climate change </a:t>
            </a:r>
            <a:r>
              <a:rPr lang="en-US" dirty="0" smtClean="0"/>
              <a:t>data</a:t>
            </a:r>
            <a:endParaRPr lang="en-US" dirty="0"/>
          </a:p>
          <a:p>
            <a:pPr marL="461963" indent="-230188">
              <a:buFont typeface="Arial" pitchFamily="34" charset="0"/>
              <a:buChar char="•"/>
            </a:pPr>
            <a:r>
              <a:rPr lang="en-US" dirty="0"/>
              <a:t>National census </a:t>
            </a:r>
            <a:r>
              <a:rPr lang="en-US" dirty="0" smtClean="0"/>
              <a:t>data</a:t>
            </a:r>
          </a:p>
        </p:txBody>
      </p:sp>
    </p:spTree>
    <p:extLst>
      <p:ext uri="{BB962C8B-B14F-4D97-AF65-F5344CB8AC3E}">
        <p14:creationId xmlns:p14="http://schemas.microsoft.com/office/powerpoint/2010/main" val="4099957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399" y="2362200"/>
            <a:ext cx="8226425" cy="2286000"/>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b="1" dirty="0" smtClean="0">
                <a:latin typeface="+mn-lt"/>
                <a:cs typeface="Arial" pitchFamily="34" charset="0"/>
              </a:rPr>
              <a:t>Data Management </a:t>
            </a:r>
            <a:r>
              <a:rPr lang="en-US" sz="3200" b="1" dirty="0">
                <a:latin typeface="+mn-lt"/>
                <a:cs typeface="Arial" pitchFamily="34" charset="0"/>
              </a:rPr>
              <a:t>G</a:t>
            </a:r>
            <a:r>
              <a:rPr lang="en-US" sz="3200" b="1" dirty="0" smtClean="0">
                <a:latin typeface="+mn-lt"/>
                <a:cs typeface="Arial" pitchFamily="34" charset="0"/>
              </a:rPr>
              <a:t>uidelines</a:t>
            </a:r>
            <a:endParaRPr lang="en-US" sz="3200" b="1" dirty="0">
              <a:latin typeface="+mn-lt"/>
            </a:endParaRPr>
          </a:p>
        </p:txBody>
      </p:sp>
      <p:sp>
        <p:nvSpPr>
          <p:cNvPr id="4" name="Rectangle 3"/>
          <p:cNvSpPr/>
          <p:nvPr/>
        </p:nvSpPr>
        <p:spPr>
          <a:xfrm>
            <a:off x="533399" y="762000"/>
            <a:ext cx="8226425" cy="6032421"/>
          </a:xfrm>
          <a:prstGeom prst="rect">
            <a:avLst/>
          </a:prstGeom>
        </p:spPr>
        <p:txBody>
          <a:bodyPr wrap="square">
            <a:spAutoFit/>
          </a:bodyPr>
          <a:lstStyle/>
          <a:p>
            <a:r>
              <a:rPr lang="en-US" b="1" dirty="0" smtClean="0"/>
              <a:t>Issue</a:t>
            </a:r>
            <a:r>
              <a:rPr lang="en-US" dirty="0" smtClean="0"/>
              <a:t>: </a:t>
            </a:r>
            <a:r>
              <a:rPr lang="en-US" dirty="0"/>
              <a:t>Data management best practices are not well understood across most of the scientific researchers.  This is in part because leading practices have not been sufficiently well identified but also because existing effective approaches and successful solutions are not well promulgated through the scientific community. </a:t>
            </a:r>
            <a:endParaRPr lang="en-US" dirty="0" smtClean="0"/>
          </a:p>
          <a:p>
            <a:endParaRPr lang="en-US" dirty="0"/>
          </a:p>
          <a:p>
            <a:r>
              <a:rPr lang="en-US" b="1" dirty="0" smtClean="0"/>
              <a:t>Key Recommendation</a:t>
            </a:r>
            <a:r>
              <a:rPr lang="en-US" dirty="0" smtClean="0"/>
              <a:t>: Identify </a:t>
            </a:r>
            <a:r>
              <a:rPr lang="en-US" dirty="0"/>
              <a:t>and share best-practices for the critical areas of data </a:t>
            </a:r>
            <a:r>
              <a:rPr lang="en-US" dirty="0" smtClean="0"/>
              <a:t>management.</a:t>
            </a:r>
          </a:p>
          <a:p>
            <a:endParaRPr lang="en-US" dirty="0" smtClean="0"/>
          </a:p>
          <a:p>
            <a:pPr marL="231775"/>
            <a:r>
              <a:rPr lang="en-US" sz="1600" b="1" dirty="0"/>
              <a:t>Supporting Recommendation</a:t>
            </a:r>
            <a:r>
              <a:rPr lang="en-US" sz="1600" dirty="0"/>
              <a:t>: Consider an initial focus on </a:t>
            </a:r>
            <a:r>
              <a:rPr lang="en-US" sz="1600" u="sng" dirty="0"/>
              <a:t>mid-scale</a:t>
            </a:r>
            <a:r>
              <a:rPr lang="en-US" sz="1600" dirty="0"/>
              <a:t> science as there is a large volume of science data which is currently being lost through inadequate focus on data management. </a:t>
            </a:r>
          </a:p>
          <a:p>
            <a:pPr marL="231775"/>
            <a:endParaRPr lang="en-US" sz="1600" b="1" dirty="0" smtClean="0"/>
          </a:p>
          <a:p>
            <a:pPr marL="231775"/>
            <a:r>
              <a:rPr lang="en-US" sz="1600" b="1" dirty="0" smtClean="0"/>
              <a:t>Supporting Recommendation</a:t>
            </a:r>
            <a:r>
              <a:rPr lang="en-US" sz="1600" dirty="0" smtClean="0"/>
              <a:t>: Broker </a:t>
            </a:r>
            <a:r>
              <a:rPr lang="en-US" sz="1600" dirty="0"/>
              <a:t>PI-data center </a:t>
            </a:r>
            <a:r>
              <a:rPr lang="en-US" sz="1600" dirty="0" smtClean="0"/>
              <a:t>relationships/recommendations</a:t>
            </a:r>
          </a:p>
          <a:p>
            <a:pPr marL="231775"/>
            <a:endParaRPr lang="en-US" dirty="0" smtClean="0"/>
          </a:p>
          <a:p>
            <a:r>
              <a:rPr lang="en-US" b="1" dirty="0" smtClean="0"/>
              <a:t>Leading Practices</a:t>
            </a:r>
            <a:r>
              <a:rPr lang="en-US" dirty="0" smtClean="0"/>
              <a:t>: UK’s </a:t>
            </a:r>
            <a:r>
              <a:rPr lang="en-US" dirty="0"/>
              <a:t>Digital Curation Centre </a:t>
            </a:r>
            <a:r>
              <a:rPr lang="en-US" dirty="0" smtClean="0"/>
              <a:t>(</a:t>
            </a:r>
            <a:r>
              <a:rPr lang="en-US" dirty="0"/>
              <a:t>DCC) was a key recommendation in the Joint Information Systems Committee (JISC) </a:t>
            </a:r>
            <a:r>
              <a:rPr lang="en-US" dirty="0" smtClean="0"/>
              <a:t>program. DCC </a:t>
            </a:r>
            <a:r>
              <a:rPr lang="en-US" dirty="0"/>
              <a:t>has produced a set of guidelines for UK researchers needing to create management data plans.  It has issued templates and guidance on how to think about data curation and how to go about considering the policy decisions and any associated legal issues.  These guidelines are heavily exploited by researchers and institutes throughout the </a:t>
            </a:r>
            <a:r>
              <a:rPr lang="en-US" dirty="0" smtClean="0"/>
              <a:t>world.</a:t>
            </a:r>
          </a:p>
        </p:txBody>
      </p:sp>
    </p:spTree>
    <p:extLst>
      <p:ext uri="{BB962C8B-B14F-4D97-AF65-F5344CB8AC3E}">
        <p14:creationId xmlns:p14="http://schemas.microsoft.com/office/powerpoint/2010/main" val="3562206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2600" y="914400"/>
            <a:ext cx="5491480" cy="3352800"/>
          </a:xfrm>
        </p:spPr>
        <p:txBody>
          <a:bodyPr>
            <a:noAutofit/>
          </a:bodyPr>
          <a:lstStyle/>
          <a:p>
            <a:pPr marL="0" indent="0">
              <a:buNone/>
            </a:pPr>
            <a:r>
              <a:rPr lang="en-US" sz="1800" dirty="0" smtClean="0"/>
              <a:t>Thousand years ago – </a:t>
            </a:r>
            <a:r>
              <a:rPr lang="en-US" sz="1800" b="1" dirty="0" smtClean="0"/>
              <a:t>Experimental Science</a:t>
            </a:r>
          </a:p>
          <a:p>
            <a:pPr marL="971550" lvl="1" indent="-514350">
              <a:buClrTx/>
            </a:pPr>
            <a:r>
              <a:rPr lang="en-US" sz="1600" dirty="0" smtClean="0"/>
              <a:t>Description of natural phenomena</a:t>
            </a:r>
          </a:p>
          <a:p>
            <a:pPr marL="0" indent="0">
              <a:buNone/>
            </a:pPr>
            <a:r>
              <a:rPr lang="en-US" sz="1800" dirty="0" smtClean="0"/>
              <a:t>Last few hundred years – </a:t>
            </a:r>
            <a:r>
              <a:rPr lang="en-US" sz="1800" b="1" dirty="0" smtClean="0"/>
              <a:t>Theoretical Science</a:t>
            </a:r>
          </a:p>
          <a:p>
            <a:pPr marL="971550" lvl="1" indent="-514350">
              <a:buClrTx/>
            </a:pPr>
            <a:r>
              <a:rPr lang="en-US" sz="1600" dirty="0" smtClean="0"/>
              <a:t>Newton’s Laws, Maxwell’s Equations…</a:t>
            </a:r>
            <a:endParaRPr lang="en-US" sz="1800" dirty="0" smtClean="0"/>
          </a:p>
          <a:p>
            <a:pPr marL="0" indent="0">
              <a:buNone/>
            </a:pPr>
            <a:r>
              <a:rPr lang="en-US" sz="1800" dirty="0" smtClean="0"/>
              <a:t>Last few decades – </a:t>
            </a:r>
            <a:r>
              <a:rPr lang="en-US" sz="1800" b="1" dirty="0" smtClean="0"/>
              <a:t>Computational Science</a:t>
            </a:r>
          </a:p>
          <a:p>
            <a:pPr marL="971550" lvl="1" indent="-514350">
              <a:buClrTx/>
            </a:pPr>
            <a:r>
              <a:rPr lang="en-US" sz="1600" dirty="0" smtClean="0"/>
              <a:t>Simulation of complex phenomena</a:t>
            </a:r>
            <a:endParaRPr lang="en-US" sz="1800" dirty="0" smtClean="0"/>
          </a:p>
          <a:p>
            <a:pPr marL="0" indent="0">
              <a:buNone/>
            </a:pPr>
            <a:r>
              <a:rPr lang="en-US" sz="1800" dirty="0" smtClean="0"/>
              <a:t>Today – </a:t>
            </a:r>
            <a:r>
              <a:rPr lang="en-US" sz="1800" b="1" dirty="0" smtClean="0"/>
              <a:t>Data-Intensive Science</a:t>
            </a:r>
          </a:p>
          <a:p>
            <a:pPr marL="971550" lvl="1" indent="-514350">
              <a:buClrTx/>
            </a:pPr>
            <a:r>
              <a:rPr lang="en-US" sz="1600" dirty="0" smtClean="0"/>
              <a:t>Scientists overwhelmed with data sets</a:t>
            </a:r>
          </a:p>
          <a:p>
            <a:pPr marL="971550" lvl="1" indent="-514350">
              <a:buNone/>
            </a:pPr>
            <a:r>
              <a:rPr lang="en-US" sz="1600" dirty="0" smtClean="0"/>
              <a:t>	from many different sources </a:t>
            </a:r>
          </a:p>
          <a:p>
            <a:pPr marL="1371600" lvl="2" indent="-457200">
              <a:buClrTx/>
            </a:pPr>
            <a:r>
              <a:rPr lang="en-US" sz="1400" dirty="0" smtClean="0">
                <a:solidFill>
                  <a:schemeClr val="tx1"/>
                </a:solidFill>
              </a:rPr>
              <a:t>Data captured by instruments</a:t>
            </a:r>
          </a:p>
          <a:p>
            <a:pPr marL="1371600" lvl="2" indent="-457200">
              <a:buClrTx/>
            </a:pPr>
            <a:r>
              <a:rPr lang="en-US" sz="1400" dirty="0" smtClean="0">
                <a:solidFill>
                  <a:schemeClr val="tx1"/>
                </a:solidFill>
              </a:rPr>
              <a:t>Data generated by simulations</a:t>
            </a:r>
          </a:p>
          <a:p>
            <a:pPr marL="1371600" lvl="2" indent="-457200">
              <a:buClrTx/>
            </a:pPr>
            <a:r>
              <a:rPr lang="en-US" sz="1400" dirty="0" smtClean="0">
                <a:solidFill>
                  <a:schemeClr val="tx1"/>
                </a:solidFill>
              </a:rPr>
              <a:t>Data generated by sensor networks</a:t>
            </a:r>
          </a:p>
        </p:txBody>
      </p:sp>
      <p:sp>
        <p:nvSpPr>
          <p:cNvPr id="3" name="Title 2"/>
          <p:cNvSpPr>
            <a:spLocks noGrp="1"/>
          </p:cNvSpPr>
          <p:nvPr>
            <p:ph type="title"/>
          </p:nvPr>
        </p:nvSpPr>
        <p:spPr>
          <a:xfrm>
            <a:off x="431800" y="228600"/>
            <a:ext cx="8686800" cy="443198"/>
          </a:xfrm>
        </p:spPr>
        <p:txBody>
          <a:bodyPr/>
          <a:lstStyle/>
          <a:p>
            <a:r>
              <a:rPr lang="en-US" dirty="0" smtClean="0">
                <a:solidFill>
                  <a:schemeClr val="tx1"/>
                </a:solidFill>
              </a:rPr>
              <a:t>Emergence of a Fourth Research Paradigm</a:t>
            </a:r>
            <a:endParaRPr lang="en-US" dirty="0">
              <a:solidFill>
                <a:schemeClr val="tx1"/>
              </a:solidFill>
            </a:endParaRPr>
          </a:p>
        </p:txBody>
      </p:sp>
      <p:pic>
        <p:nvPicPr>
          <p:cNvPr id="4" name="Picture 4" descr="hevelius_telescope-t">
            <a:hlinkClick r:id="rId3"/>
          </p:cNvPr>
          <p:cNvPicPr>
            <a:picLocks noChangeAspect="1" noChangeArrowheads="1"/>
          </p:cNvPicPr>
          <p:nvPr/>
        </p:nvPicPr>
        <p:blipFill>
          <a:blip r:embed="rId4" cstate="print"/>
          <a:srcRect/>
          <a:stretch>
            <a:fillRect/>
          </a:stretch>
        </p:blipFill>
        <p:spPr bwMode="auto">
          <a:xfrm>
            <a:off x="6172200" y="914400"/>
            <a:ext cx="1246188" cy="1447800"/>
          </a:xfrm>
          <a:prstGeom prst="rect">
            <a:avLst/>
          </a:prstGeom>
          <a:noFill/>
          <a:ln w="9525">
            <a:solidFill>
              <a:srgbClr val="333399"/>
            </a:solidFill>
            <a:miter lim="800000"/>
            <a:headEnd/>
            <a:tailEnd/>
          </a:ln>
          <a:effectLst>
            <a:outerShdw dist="35921" dir="2700000" algn="ctr" rotWithShape="0">
              <a:srgbClr val="808080"/>
            </a:outerShdw>
          </a:effectLst>
        </p:spPr>
      </p:pic>
      <p:pic>
        <p:nvPicPr>
          <p:cNvPr id="1030" name="Picture 5" descr="vortices"/>
          <p:cNvPicPr>
            <a:picLocks noChangeAspect="1" noChangeArrowheads="1"/>
          </p:cNvPicPr>
          <p:nvPr/>
        </p:nvPicPr>
        <p:blipFill>
          <a:blip r:embed="rId5" cstate="print"/>
          <a:srcRect/>
          <a:stretch>
            <a:fillRect/>
          </a:stretch>
        </p:blipFill>
        <p:spPr bwMode="auto">
          <a:xfrm>
            <a:off x="7289800" y="3429000"/>
            <a:ext cx="1701800" cy="1320800"/>
          </a:xfrm>
          <a:prstGeom prst="rect">
            <a:avLst/>
          </a:prstGeom>
          <a:noFill/>
          <a:ln w="9525">
            <a:noFill/>
            <a:miter lim="800000"/>
            <a:headEnd/>
            <a:tailEnd/>
          </a:ln>
        </p:spPr>
      </p:pic>
      <p:graphicFrame>
        <p:nvGraphicFramePr>
          <p:cNvPr id="1026" name="Object 6"/>
          <p:cNvGraphicFramePr>
            <a:graphicFrameLocks noChangeAspect="1"/>
          </p:cNvGraphicFramePr>
          <p:nvPr/>
        </p:nvGraphicFramePr>
        <p:xfrm>
          <a:off x="6553200" y="2590800"/>
          <a:ext cx="1822450" cy="771525"/>
        </p:xfrm>
        <a:graphic>
          <a:graphicData uri="http://schemas.openxmlformats.org/presentationml/2006/ole">
            <mc:AlternateContent xmlns:mc="http://schemas.openxmlformats.org/markup-compatibility/2006">
              <mc:Choice xmlns:v="urn:schemas-microsoft-com:vml" Requires="v">
                <p:oleObj spid="_x0000_s1050" name="Equation" r:id="rId6" imgW="1346040" imgH="647640" progId="Equation.3">
                  <p:embed/>
                </p:oleObj>
              </mc:Choice>
              <mc:Fallback>
                <p:oleObj name="Equation" r:id="rId6" imgW="1346040" imgH="647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590800"/>
                        <a:ext cx="1822450" cy="771525"/>
                      </a:xfrm>
                      <a:prstGeom prst="rect">
                        <a:avLst/>
                      </a:prstGeom>
                      <a:solidFill>
                        <a:srgbClr val="EAEAEA"/>
                      </a:solidFill>
                      <a:ln w="9525">
                        <a:solidFill>
                          <a:srgbClr val="333399"/>
                        </a:solidFill>
                        <a:miter lim="800000"/>
                        <a:headEnd/>
                        <a:tailEnd/>
                      </a:ln>
                      <a:effectLst>
                        <a:outerShdw dist="35921" dir="2700000" algn="ctr" rotWithShape="0">
                          <a:srgbClr val="808080"/>
                        </a:outerShdw>
                      </a:effectLst>
                    </p:spPr>
                  </p:pic>
                </p:oleObj>
              </mc:Fallback>
            </mc:AlternateContent>
          </a:graphicData>
        </a:graphic>
      </p:graphicFrame>
      <p:pic>
        <p:nvPicPr>
          <p:cNvPr id="1031" name="Picture 4" descr="http://skyserver.sdss.org/dr2/en/sdss/telescope/images/scope_dusk.web1.jpg"/>
          <p:cNvPicPr>
            <a:picLocks noChangeAspect="1" noChangeArrowheads="1"/>
          </p:cNvPicPr>
          <p:nvPr/>
        </p:nvPicPr>
        <p:blipFill>
          <a:blip r:embed="rId8" cstate="print"/>
          <a:srcRect/>
          <a:stretch>
            <a:fillRect/>
          </a:stretch>
        </p:blipFill>
        <p:spPr bwMode="auto">
          <a:xfrm>
            <a:off x="5791200" y="4267200"/>
            <a:ext cx="1489075" cy="1295400"/>
          </a:xfrm>
          <a:prstGeom prst="rect">
            <a:avLst/>
          </a:prstGeom>
          <a:noFill/>
          <a:ln w="9525">
            <a:noFill/>
            <a:miter lim="800000"/>
            <a:headEnd/>
            <a:tailEnd/>
          </a:ln>
        </p:spPr>
      </p:pic>
      <p:grpSp>
        <p:nvGrpSpPr>
          <p:cNvPr id="5" name="Group 11"/>
          <p:cNvGrpSpPr>
            <a:grpSpLocks/>
          </p:cNvGrpSpPr>
          <p:nvPr/>
        </p:nvGrpSpPr>
        <p:grpSpPr bwMode="auto">
          <a:xfrm>
            <a:off x="6781800" y="5029200"/>
            <a:ext cx="1593850" cy="1398588"/>
            <a:chOff x="7086600" y="1600200"/>
            <a:chExt cx="2430147" cy="2133600"/>
          </a:xfrm>
        </p:grpSpPr>
        <p:pic>
          <p:nvPicPr>
            <p:cNvPr id="1034" name="Picture 11" descr="C:\Users\savasp\AppData\Local\Microsoft\Windows\Temporary Internet Files\Low\Content.IE5\J0MGROLT\j0435242[1].png"/>
            <p:cNvPicPr>
              <a:picLocks noChangeAspect="1" noChangeArrowheads="1"/>
            </p:cNvPicPr>
            <p:nvPr/>
          </p:nvPicPr>
          <p:blipFill>
            <a:blip r:embed="rId9" cstate="print"/>
            <a:srcRect/>
            <a:stretch>
              <a:fillRect/>
            </a:stretch>
          </p:blipFill>
          <p:spPr bwMode="auto">
            <a:xfrm>
              <a:off x="8001000" y="1600200"/>
              <a:ext cx="770253" cy="1524000"/>
            </a:xfrm>
            <a:prstGeom prst="rect">
              <a:avLst/>
            </a:prstGeom>
            <a:noFill/>
            <a:ln w="9525">
              <a:noFill/>
              <a:miter lim="800000"/>
              <a:headEnd/>
              <a:tailEnd/>
            </a:ln>
          </p:spPr>
        </p:pic>
        <p:pic>
          <p:nvPicPr>
            <p:cNvPr id="1035" name="Picture 11" descr="C:\Users\savasp\AppData\Local\Microsoft\Windows\Temporary Internet Files\Low\Content.IE5\J0MGROLT\j0435242[1].png"/>
            <p:cNvPicPr>
              <a:picLocks noChangeAspect="1" noChangeArrowheads="1"/>
            </p:cNvPicPr>
            <p:nvPr/>
          </p:nvPicPr>
          <p:blipFill>
            <a:blip r:embed="rId9" cstate="print"/>
            <a:srcRect/>
            <a:stretch>
              <a:fillRect/>
            </a:stretch>
          </p:blipFill>
          <p:spPr bwMode="auto">
            <a:xfrm>
              <a:off x="7543800" y="1676400"/>
              <a:ext cx="770253" cy="1524000"/>
            </a:xfrm>
            <a:prstGeom prst="rect">
              <a:avLst/>
            </a:prstGeom>
            <a:noFill/>
            <a:ln w="9525">
              <a:noFill/>
              <a:miter lim="800000"/>
              <a:headEnd/>
              <a:tailEnd/>
            </a:ln>
          </p:spPr>
        </p:pic>
        <p:pic>
          <p:nvPicPr>
            <p:cNvPr id="1036" name="Picture 11" descr="C:\Users\savasp\AppData\Local\Microsoft\Windows\Temporary Internet Files\Low\Content.IE5\J0MGROLT\j0435242[1].png"/>
            <p:cNvPicPr>
              <a:picLocks noChangeAspect="1" noChangeArrowheads="1"/>
            </p:cNvPicPr>
            <p:nvPr/>
          </p:nvPicPr>
          <p:blipFill>
            <a:blip r:embed="rId9" cstate="print"/>
            <a:srcRect/>
            <a:stretch>
              <a:fillRect/>
            </a:stretch>
          </p:blipFill>
          <p:spPr bwMode="auto">
            <a:xfrm>
              <a:off x="7086600" y="1752600"/>
              <a:ext cx="770253" cy="1524000"/>
            </a:xfrm>
            <a:prstGeom prst="rect">
              <a:avLst/>
            </a:prstGeom>
            <a:noFill/>
            <a:ln w="9525">
              <a:noFill/>
              <a:miter lim="800000"/>
              <a:headEnd/>
              <a:tailEnd/>
            </a:ln>
          </p:spPr>
        </p:pic>
        <p:pic>
          <p:nvPicPr>
            <p:cNvPr id="1037" name="Picture 11" descr="C:\Users\savasp\AppData\Local\Microsoft\Windows\Temporary Internet Files\Low\Content.IE5\J0MGROLT\j0435242[1].png"/>
            <p:cNvPicPr>
              <a:picLocks noChangeAspect="1" noChangeArrowheads="1"/>
            </p:cNvPicPr>
            <p:nvPr/>
          </p:nvPicPr>
          <p:blipFill>
            <a:blip r:embed="rId9" cstate="print"/>
            <a:srcRect/>
            <a:stretch>
              <a:fillRect/>
            </a:stretch>
          </p:blipFill>
          <p:spPr bwMode="auto">
            <a:xfrm>
              <a:off x="8373747" y="1828800"/>
              <a:ext cx="770253" cy="1524000"/>
            </a:xfrm>
            <a:prstGeom prst="rect">
              <a:avLst/>
            </a:prstGeom>
            <a:noFill/>
            <a:ln w="9525">
              <a:noFill/>
              <a:miter lim="800000"/>
              <a:headEnd/>
              <a:tailEnd/>
            </a:ln>
          </p:spPr>
        </p:pic>
        <p:pic>
          <p:nvPicPr>
            <p:cNvPr id="1038" name="Picture 16" descr="C:\Users\savasp\AppData\Local\Microsoft\Windows\Temporary Internet Files\Low\Content.IE5\J0MGROLT\j0435242[1].png"/>
            <p:cNvPicPr>
              <a:picLocks noChangeAspect="1" noChangeArrowheads="1"/>
            </p:cNvPicPr>
            <p:nvPr/>
          </p:nvPicPr>
          <p:blipFill>
            <a:blip r:embed="rId9" cstate="print"/>
            <a:srcRect/>
            <a:stretch>
              <a:fillRect/>
            </a:stretch>
          </p:blipFill>
          <p:spPr bwMode="auto">
            <a:xfrm>
              <a:off x="7916547" y="1905000"/>
              <a:ext cx="770253" cy="1524000"/>
            </a:xfrm>
            <a:prstGeom prst="rect">
              <a:avLst/>
            </a:prstGeom>
            <a:noFill/>
            <a:ln w="9525">
              <a:noFill/>
              <a:miter lim="800000"/>
              <a:headEnd/>
              <a:tailEnd/>
            </a:ln>
          </p:spPr>
        </p:pic>
        <p:pic>
          <p:nvPicPr>
            <p:cNvPr id="1039" name="Picture 11" descr="C:\Users\savasp\AppData\Local\Microsoft\Windows\Temporary Internet Files\Low\Content.IE5\J0MGROLT\j0435242[1].png"/>
            <p:cNvPicPr>
              <a:picLocks noChangeAspect="1" noChangeArrowheads="1"/>
            </p:cNvPicPr>
            <p:nvPr/>
          </p:nvPicPr>
          <p:blipFill>
            <a:blip r:embed="rId9" cstate="print"/>
            <a:srcRect/>
            <a:stretch>
              <a:fillRect/>
            </a:stretch>
          </p:blipFill>
          <p:spPr bwMode="auto">
            <a:xfrm>
              <a:off x="7459347" y="1981200"/>
              <a:ext cx="770253" cy="1524000"/>
            </a:xfrm>
            <a:prstGeom prst="rect">
              <a:avLst/>
            </a:prstGeom>
            <a:noFill/>
            <a:ln w="9525">
              <a:noFill/>
              <a:miter lim="800000"/>
              <a:headEnd/>
              <a:tailEnd/>
            </a:ln>
          </p:spPr>
        </p:pic>
        <p:pic>
          <p:nvPicPr>
            <p:cNvPr id="1040" name="Picture 11" descr="C:\Users\savasp\AppData\Local\Microsoft\Windows\Temporary Internet Files\Low\Content.IE5\J0MGROLT\j0435242[1].png"/>
            <p:cNvPicPr>
              <a:picLocks noChangeAspect="1" noChangeArrowheads="1"/>
            </p:cNvPicPr>
            <p:nvPr/>
          </p:nvPicPr>
          <p:blipFill>
            <a:blip r:embed="rId9" cstate="print"/>
            <a:srcRect/>
            <a:stretch>
              <a:fillRect/>
            </a:stretch>
          </p:blipFill>
          <p:spPr bwMode="auto">
            <a:xfrm>
              <a:off x="8746494" y="2057400"/>
              <a:ext cx="770253" cy="1524000"/>
            </a:xfrm>
            <a:prstGeom prst="rect">
              <a:avLst/>
            </a:prstGeom>
            <a:noFill/>
            <a:ln w="9525">
              <a:noFill/>
              <a:miter lim="800000"/>
              <a:headEnd/>
              <a:tailEnd/>
            </a:ln>
          </p:spPr>
        </p:pic>
        <p:pic>
          <p:nvPicPr>
            <p:cNvPr id="1041" name="Picture 11" descr="C:\Users\savasp\AppData\Local\Microsoft\Windows\Temporary Internet Files\Low\Content.IE5\J0MGROLT\j0435242[1].png"/>
            <p:cNvPicPr>
              <a:picLocks noChangeAspect="1" noChangeArrowheads="1"/>
            </p:cNvPicPr>
            <p:nvPr/>
          </p:nvPicPr>
          <p:blipFill>
            <a:blip r:embed="rId9" cstate="print"/>
            <a:srcRect/>
            <a:stretch>
              <a:fillRect/>
            </a:stretch>
          </p:blipFill>
          <p:spPr bwMode="auto">
            <a:xfrm>
              <a:off x="8289294" y="2133600"/>
              <a:ext cx="770253" cy="1524000"/>
            </a:xfrm>
            <a:prstGeom prst="rect">
              <a:avLst/>
            </a:prstGeom>
            <a:noFill/>
            <a:ln w="9525">
              <a:noFill/>
              <a:miter lim="800000"/>
              <a:headEnd/>
              <a:tailEnd/>
            </a:ln>
          </p:spPr>
        </p:pic>
        <p:pic>
          <p:nvPicPr>
            <p:cNvPr id="1042" name="Picture 11" descr="C:\Users\savasp\AppData\Local\Microsoft\Windows\Temporary Internet Files\Low\Content.IE5\J0MGROLT\j0435242[1].png"/>
            <p:cNvPicPr>
              <a:picLocks noChangeAspect="1" noChangeArrowheads="1"/>
            </p:cNvPicPr>
            <p:nvPr/>
          </p:nvPicPr>
          <p:blipFill>
            <a:blip r:embed="rId9" cstate="print"/>
            <a:srcRect/>
            <a:stretch>
              <a:fillRect/>
            </a:stretch>
          </p:blipFill>
          <p:spPr bwMode="auto">
            <a:xfrm>
              <a:off x="7832094" y="2209800"/>
              <a:ext cx="770253" cy="1524000"/>
            </a:xfrm>
            <a:prstGeom prst="rect">
              <a:avLst/>
            </a:prstGeom>
            <a:noFill/>
            <a:ln w="9525">
              <a:noFill/>
              <a:miter lim="800000"/>
              <a:headEnd/>
              <a:tailEnd/>
            </a:ln>
          </p:spPr>
        </p:pic>
      </p:grpSp>
      <p:sp>
        <p:nvSpPr>
          <p:cNvPr id="6" name="Rectangle 5"/>
          <p:cNvSpPr/>
          <p:nvPr/>
        </p:nvSpPr>
        <p:spPr>
          <a:xfrm>
            <a:off x="381000" y="4486551"/>
            <a:ext cx="4983480" cy="1384995"/>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p>
            <a:pPr marL="0" lvl="1">
              <a:buNone/>
            </a:pPr>
            <a:r>
              <a:rPr lang="en-US" dirty="0">
                <a:solidFill>
                  <a:srgbClr val="429A16"/>
                </a:solidFill>
              </a:rPr>
              <a:t>eScience is the set of tools and technologies</a:t>
            </a:r>
          </a:p>
          <a:p>
            <a:pPr marL="0" lvl="1">
              <a:buNone/>
            </a:pPr>
            <a:r>
              <a:rPr lang="en-US" dirty="0" smtClean="0">
                <a:solidFill>
                  <a:srgbClr val="429A16"/>
                </a:solidFill>
              </a:rPr>
              <a:t>to </a:t>
            </a:r>
            <a:r>
              <a:rPr lang="en-US" dirty="0">
                <a:solidFill>
                  <a:srgbClr val="429A16"/>
                </a:solidFill>
              </a:rPr>
              <a:t>support data federation and collaboration</a:t>
            </a:r>
          </a:p>
          <a:p>
            <a:pPr marL="457200" lvl="2" indent="-111125">
              <a:buClrTx/>
              <a:buFont typeface="Arial" pitchFamily="34" charset="0"/>
              <a:buChar char="•"/>
            </a:pPr>
            <a:r>
              <a:rPr lang="en-US" sz="1600" dirty="0">
                <a:solidFill>
                  <a:schemeClr val="tx1"/>
                </a:solidFill>
              </a:rPr>
              <a:t>For analysis and data mining</a:t>
            </a:r>
          </a:p>
          <a:p>
            <a:pPr marL="457200" lvl="2" indent="-111125">
              <a:buClrTx/>
              <a:buFont typeface="Arial" pitchFamily="34" charset="0"/>
              <a:buChar char="•"/>
            </a:pPr>
            <a:r>
              <a:rPr lang="en-US" sz="1600" dirty="0">
                <a:solidFill>
                  <a:schemeClr val="tx1"/>
                </a:solidFill>
              </a:rPr>
              <a:t>For data visualization and exploration</a:t>
            </a:r>
          </a:p>
          <a:p>
            <a:pPr marL="457200" lvl="2" indent="-111125">
              <a:buClrTx/>
              <a:buFont typeface="Arial" pitchFamily="34" charset="0"/>
              <a:buChar char="•"/>
            </a:pPr>
            <a:r>
              <a:rPr lang="en-US" sz="1600" dirty="0">
                <a:solidFill>
                  <a:schemeClr val="tx1"/>
                </a:solidFill>
              </a:rPr>
              <a:t>For scholarly communication and dissemination</a:t>
            </a:r>
          </a:p>
        </p:txBody>
      </p:sp>
      <p:sp>
        <p:nvSpPr>
          <p:cNvPr id="7" name="Rectangle 6"/>
          <p:cNvSpPr/>
          <p:nvPr/>
        </p:nvSpPr>
        <p:spPr>
          <a:xfrm>
            <a:off x="441960" y="6234486"/>
            <a:ext cx="2738057" cy="369332"/>
          </a:xfrm>
          <a:prstGeom prst="rect">
            <a:avLst/>
          </a:prstGeom>
        </p:spPr>
        <p:txBody>
          <a:bodyPr wrap="none">
            <a:spAutoFit/>
          </a:bodyPr>
          <a:lstStyle/>
          <a:p>
            <a:pPr>
              <a:buNone/>
            </a:pPr>
            <a:r>
              <a:rPr lang="en-US" dirty="0">
                <a:solidFill>
                  <a:schemeClr val="accent2">
                    <a:lumMod val="75000"/>
                  </a:schemeClr>
                </a:solidFill>
              </a:rPr>
              <a:t>(</a:t>
            </a:r>
            <a:r>
              <a:rPr lang="en-US" i="1" dirty="0">
                <a:solidFill>
                  <a:schemeClr val="accent2">
                    <a:lumMod val="75000"/>
                  </a:schemeClr>
                </a:solidFill>
              </a:rPr>
              <a:t>With thanks to Jim Gray)</a:t>
            </a:r>
          </a:p>
        </p:txBody>
      </p:sp>
    </p:spTree>
    <p:extLst>
      <p:ext uri="{BB962C8B-B14F-4D97-AF65-F5344CB8AC3E}">
        <p14:creationId xmlns:p14="http://schemas.microsoft.com/office/powerpoint/2010/main" val="138000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133600"/>
            <a:ext cx="8077200" cy="2057400"/>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96174" cy="609398"/>
          </a:xfrm>
        </p:spPr>
        <p:txBody>
          <a:bodyPr>
            <a:normAutofit/>
          </a:bodyPr>
          <a:lstStyle/>
          <a:p>
            <a:r>
              <a:rPr lang="en-US" sz="3200" b="1" dirty="0">
                <a:latin typeface="+mn-lt"/>
                <a:cs typeface="Arial" pitchFamily="34" charset="0"/>
              </a:rPr>
              <a:t>Ethics, Privacy and Intellectual Property</a:t>
            </a:r>
            <a:endParaRPr lang="en-US" sz="3200" b="1" dirty="0">
              <a:latin typeface="+mn-lt"/>
            </a:endParaRPr>
          </a:p>
        </p:txBody>
      </p:sp>
      <p:sp>
        <p:nvSpPr>
          <p:cNvPr id="4" name="Rectangle 3"/>
          <p:cNvSpPr/>
          <p:nvPr/>
        </p:nvSpPr>
        <p:spPr>
          <a:xfrm>
            <a:off x="533400" y="762000"/>
            <a:ext cx="8077200" cy="5478423"/>
          </a:xfrm>
          <a:prstGeom prst="rect">
            <a:avLst/>
          </a:prstGeom>
        </p:spPr>
        <p:txBody>
          <a:bodyPr wrap="square">
            <a:spAutoFit/>
          </a:bodyPr>
          <a:lstStyle/>
          <a:p>
            <a:pPr lvl="0"/>
            <a:r>
              <a:rPr lang="en-US" b="1" dirty="0" smtClean="0"/>
              <a:t>Issue</a:t>
            </a:r>
            <a:r>
              <a:rPr lang="en-US" dirty="0" smtClean="0"/>
              <a:t>: </a:t>
            </a:r>
            <a:r>
              <a:rPr lang="en-US" dirty="0"/>
              <a:t>The growth in </a:t>
            </a:r>
            <a:r>
              <a:rPr lang="en-US" dirty="0" err="1"/>
              <a:t>cyberinfrastructure</a:t>
            </a:r>
            <a:r>
              <a:rPr lang="en-US" dirty="0"/>
              <a:t> raises new and far more challenging questions about the </a:t>
            </a:r>
            <a:r>
              <a:rPr lang="en-US" dirty="0" smtClean="0"/>
              <a:t>ethics and protection </a:t>
            </a:r>
            <a:r>
              <a:rPr lang="en-US" dirty="0"/>
              <a:t>of privacy associated with electronic databases involving </a:t>
            </a:r>
            <a:r>
              <a:rPr lang="en-US" dirty="0" smtClean="0"/>
              <a:t>individuals as </a:t>
            </a:r>
            <a:r>
              <a:rPr lang="en-US" dirty="0"/>
              <a:t>well as of organizations</a:t>
            </a:r>
            <a:r>
              <a:rPr lang="en-US" dirty="0" smtClean="0"/>
              <a:t>. </a:t>
            </a:r>
            <a:r>
              <a:rPr lang="en-US" dirty="0"/>
              <a:t>T</a:t>
            </a:r>
            <a:r>
              <a:rPr lang="en-US" dirty="0" smtClean="0"/>
              <a:t>here </a:t>
            </a:r>
            <a:r>
              <a:rPr lang="en-US" dirty="0"/>
              <a:t>are </a:t>
            </a:r>
            <a:r>
              <a:rPr lang="en-US" dirty="0" smtClean="0"/>
              <a:t>equally challenging legal </a:t>
            </a:r>
            <a:r>
              <a:rPr lang="en-US" dirty="0"/>
              <a:t>and business </a:t>
            </a:r>
            <a:r>
              <a:rPr lang="en-US" dirty="0" smtClean="0"/>
              <a:t>issues regarding ownership </a:t>
            </a:r>
            <a:r>
              <a:rPr lang="en-US" dirty="0"/>
              <a:t>of </a:t>
            </a:r>
            <a:r>
              <a:rPr lang="en-US" dirty="0" smtClean="0"/>
              <a:t>data.</a:t>
            </a:r>
          </a:p>
          <a:p>
            <a:endParaRPr lang="en-US" dirty="0"/>
          </a:p>
          <a:p>
            <a:r>
              <a:rPr lang="en-US" b="1" dirty="0" smtClean="0"/>
              <a:t>Key Recommendation</a:t>
            </a:r>
            <a:r>
              <a:rPr lang="en-US" dirty="0" smtClean="0"/>
              <a:t>: </a:t>
            </a:r>
            <a:r>
              <a:rPr lang="en-US" dirty="0"/>
              <a:t>Increase investment on research and training of the research community in privacy-preserving data-access so that PIs can embrace privacy by design with clear guidelines on producing a privacy data plan. </a:t>
            </a:r>
            <a:endParaRPr lang="en-US" dirty="0" smtClean="0"/>
          </a:p>
          <a:p>
            <a:endParaRPr lang="en-US" b="1" dirty="0" smtClean="0"/>
          </a:p>
          <a:p>
            <a:pPr marL="231775"/>
            <a:r>
              <a:rPr lang="en-US" sz="1600" b="1" dirty="0" smtClean="0"/>
              <a:t>Supporting Recommendation</a:t>
            </a:r>
            <a:r>
              <a:rPr lang="en-US" sz="1600" dirty="0"/>
              <a:t>: </a:t>
            </a:r>
            <a:r>
              <a:rPr lang="en-US" sz="1600" dirty="0" smtClean="0"/>
              <a:t>Explore and establish new </a:t>
            </a:r>
            <a:r>
              <a:rPr lang="en-US" sz="1600" dirty="0"/>
              <a:t>data licensing mechanisms. </a:t>
            </a:r>
          </a:p>
          <a:p>
            <a:endParaRPr lang="en-US" dirty="0"/>
          </a:p>
          <a:p>
            <a:r>
              <a:rPr lang="en-US" b="1" dirty="0"/>
              <a:t>Leading Practices </a:t>
            </a:r>
            <a:r>
              <a:rPr lang="en-US" dirty="0" smtClean="0"/>
              <a:t>: It is </a:t>
            </a:r>
            <a:r>
              <a:rPr lang="en-US" dirty="0"/>
              <a:t>easier to find examples of risk associated with failures of privacy, ethics and IP protections than exemplars implementing robust technical and societal solutions allowing to successfully share data for research (be it raw data or access done via privacy-preserving mechanisms). A few examples of these risks include the </a:t>
            </a:r>
            <a:r>
              <a:rPr lang="en-US" dirty="0" smtClean="0"/>
              <a:t>following:</a:t>
            </a:r>
          </a:p>
          <a:p>
            <a:pPr marL="742950" lvl="1" indent="-285750">
              <a:buFont typeface="Arial" pitchFamily="34" charset="0"/>
              <a:buChar char="•"/>
            </a:pPr>
            <a:r>
              <a:rPr lang="en-US" sz="1600" dirty="0" smtClean="0"/>
              <a:t>AOL’s </a:t>
            </a:r>
            <a:r>
              <a:rPr lang="en-US" sz="1600" dirty="0"/>
              <a:t>release </a:t>
            </a:r>
            <a:r>
              <a:rPr lang="en-US" sz="1600" dirty="0" smtClean="0"/>
              <a:t>of ‘</a:t>
            </a:r>
            <a:r>
              <a:rPr lang="en-US" sz="1600" dirty="0" err="1" smtClean="0"/>
              <a:t>anonymized</a:t>
            </a:r>
            <a:r>
              <a:rPr lang="en-US" sz="1600" dirty="0" smtClean="0"/>
              <a:t>’ </a:t>
            </a:r>
            <a:r>
              <a:rPr lang="en-US" sz="1600" dirty="0"/>
              <a:t>user search data leads to PII </a:t>
            </a:r>
            <a:r>
              <a:rPr lang="en-US" sz="1600" dirty="0" smtClean="0"/>
              <a:t>exposure</a:t>
            </a:r>
            <a:endParaRPr lang="en-US" sz="1600" dirty="0"/>
          </a:p>
          <a:p>
            <a:pPr marL="742950" lvl="1" indent="-285750">
              <a:buFont typeface="Arial" pitchFamily="34" charset="0"/>
              <a:buChar char="•"/>
            </a:pPr>
            <a:r>
              <a:rPr lang="en-US" sz="1600" dirty="0" err="1" smtClean="0"/>
              <a:t>Anonymized</a:t>
            </a:r>
            <a:r>
              <a:rPr lang="en-US" sz="1600" dirty="0" smtClean="0"/>
              <a:t> patient </a:t>
            </a:r>
            <a:r>
              <a:rPr lang="en-US" sz="1600" dirty="0"/>
              <a:t>record </a:t>
            </a:r>
            <a:r>
              <a:rPr lang="en-US" sz="1600" dirty="0" smtClean="0"/>
              <a:t>information plus </a:t>
            </a:r>
            <a:r>
              <a:rPr lang="en-US" sz="1600" dirty="0" err="1" smtClean="0"/>
              <a:t>anonymized</a:t>
            </a:r>
            <a:r>
              <a:rPr lang="en-US" sz="1600" dirty="0" smtClean="0"/>
              <a:t> voting data </a:t>
            </a:r>
            <a:r>
              <a:rPr lang="en-US" sz="1600" dirty="0"/>
              <a:t>allows 1997 governor of Massachusetts of the time to be re-identified using only his date of birth, gender and ZIP </a:t>
            </a:r>
            <a:r>
              <a:rPr lang="en-US" sz="1600" dirty="0" smtClean="0"/>
              <a:t>code</a:t>
            </a:r>
            <a:endParaRPr lang="en-US" dirty="0" smtClean="0"/>
          </a:p>
        </p:txBody>
      </p:sp>
    </p:spTree>
    <p:extLst>
      <p:ext uri="{BB962C8B-B14F-4D97-AF65-F5344CB8AC3E}">
        <p14:creationId xmlns:p14="http://schemas.microsoft.com/office/powerpoint/2010/main" val="2950627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500063" y="1436402"/>
            <a:ext cx="7881937" cy="443198"/>
          </a:xfrm>
        </p:spPr>
        <p:txBody>
          <a:bodyPr/>
          <a:lstStyle/>
          <a:p>
            <a:r>
              <a:rPr lang="en-GB" sz="3200" b="1" dirty="0">
                <a:latin typeface="+mn-lt"/>
              </a:rPr>
              <a:t>Future Research </a:t>
            </a:r>
            <a:r>
              <a:rPr lang="en-GB" sz="3200" b="1" dirty="0" err="1" smtClean="0">
                <a:latin typeface="+mn-lt"/>
              </a:rPr>
              <a:t>Cyberin</a:t>
            </a:r>
            <a:r>
              <a:rPr lang="en-GB" sz="3200" b="1" dirty="0" err="1" smtClean="0">
                <a:latin typeface="+mn-lt"/>
              </a:rPr>
              <a:t>frastructure</a:t>
            </a:r>
            <a:endParaRPr lang="en-GB" sz="3200" b="1" dirty="0">
              <a:solidFill>
                <a:srgbClr val="000099"/>
              </a:solidFill>
              <a:latin typeface="+mn-lt"/>
            </a:endParaRPr>
          </a:p>
        </p:txBody>
      </p:sp>
    </p:spTree>
    <p:extLst>
      <p:ext uri="{BB962C8B-B14F-4D97-AF65-F5344CB8AC3E}">
        <p14:creationId xmlns:p14="http://schemas.microsoft.com/office/powerpoint/2010/main" val="152973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228600"/>
            <a:ext cx="3581400" cy="2076303"/>
          </a:xfrm>
          <a:prstGeom prst="rect">
            <a:avLst/>
          </a:prstGeom>
          <a:no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427" t="31411" r="30367" b="51295"/>
          <a:stretch/>
        </p:blipFill>
        <p:spPr bwMode="auto">
          <a:xfrm>
            <a:off x="4533900" y="2327026"/>
            <a:ext cx="4366725" cy="314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7642" t="19571" r="24715" b="16829"/>
          <a:stretch/>
        </p:blipFill>
        <p:spPr bwMode="auto">
          <a:xfrm>
            <a:off x="387778" y="304800"/>
            <a:ext cx="3933194" cy="565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6096000"/>
            <a:ext cx="7848600" cy="369332"/>
          </a:xfrm>
          <a:prstGeom prst="rect">
            <a:avLst/>
          </a:prstGeom>
          <a:noFill/>
        </p:spPr>
        <p:txBody>
          <a:bodyPr wrap="square" rtlCol="0">
            <a:spAutoFit/>
          </a:bodyPr>
          <a:lstStyle/>
          <a:p>
            <a:r>
              <a:rPr lang="en-US" b="1" dirty="0" smtClean="0">
                <a:solidFill>
                  <a:srgbClr val="0070C0"/>
                </a:solidFill>
              </a:rPr>
              <a:t>http://www.epsrc.ac.uk/research/intrevs/escience/Pages/default.aspx</a:t>
            </a:r>
            <a:endParaRPr lang="en-US" b="1" dirty="0">
              <a:solidFill>
                <a:srgbClr val="0070C0"/>
              </a:solidFill>
            </a:endParaRPr>
          </a:p>
        </p:txBody>
      </p:sp>
      <p:sp>
        <p:nvSpPr>
          <p:cNvPr id="6" name="TextBox 5"/>
          <p:cNvSpPr txBox="1"/>
          <p:nvPr/>
        </p:nvSpPr>
        <p:spPr>
          <a:xfrm>
            <a:off x="5830151" y="5638800"/>
            <a:ext cx="1828642" cy="369332"/>
          </a:xfrm>
          <a:prstGeom prst="rect">
            <a:avLst/>
          </a:prstGeom>
          <a:noFill/>
        </p:spPr>
        <p:txBody>
          <a:bodyPr wrap="none" rtlCol="0">
            <a:spAutoFit/>
          </a:bodyPr>
          <a:lstStyle/>
          <a:p>
            <a:r>
              <a:rPr lang="en-US" b="1" dirty="0" smtClean="0"/>
              <a:t>Chair: Dan Atkins</a:t>
            </a:r>
            <a:endParaRPr lang="en-US" b="1" dirty="0"/>
          </a:p>
        </p:txBody>
      </p:sp>
    </p:spTree>
    <p:extLst>
      <p:ext uri="{BB962C8B-B14F-4D97-AF65-F5344CB8AC3E}">
        <p14:creationId xmlns:p14="http://schemas.microsoft.com/office/powerpoint/2010/main" val="1290711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228600"/>
            <a:ext cx="8915400" cy="886397"/>
          </a:xfrm>
        </p:spPr>
        <p:txBody>
          <a:bodyPr/>
          <a:lstStyle/>
          <a:p>
            <a:r>
              <a:rPr lang="en-GB" sz="3200" b="1" dirty="0">
                <a:latin typeface="+mn-lt"/>
              </a:rPr>
              <a:t>Six Key Elements for a Global                   </a:t>
            </a:r>
            <a:r>
              <a:rPr lang="en-GB" sz="3200" b="1" dirty="0" smtClean="0">
                <a:latin typeface="+mn-lt"/>
              </a:rPr>
              <a:t/>
            </a:r>
            <a:br>
              <a:rPr lang="en-GB" sz="3200" b="1" dirty="0" smtClean="0">
                <a:latin typeface="+mn-lt"/>
              </a:rPr>
            </a:br>
            <a:r>
              <a:rPr lang="en-GB" sz="3200" b="1" dirty="0" smtClean="0">
                <a:latin typeface="+mn-lt"/>
              </a:rPr>
              <a:t>e-I</a:t>
            </a:r>
            <a:r>
              <a:rPr lang="en-GB" sz="3200" b="1" dirty="0" smtClean="0">
                <a:latin typeface="+mn-lt"/>
              </a:rPr>
              <a:t>nfrastructure </a:t>
            </a:r>
            <a:r>
              <a:rPr lang="en-GB" sz="3200" b="1" dirty="0">
                <a:latin typeface="+mn-lt"/>
              </a:rPr>
              <a:t>for </a:t>
            </a:r>
            <a:r>
              <a:rPr lang="en-GB" sz="3200" b="1" dirty="0" smtClean="0">
                <a:latin typeface="+mn-lt"/>
              </a:rPr>
              <a:t>e-Science </a:t>
            </a:r>
            <a:r>
              <a:rPr lang="en-GB" sz="3200" b="1" dirty="0" smtClean="0">
                <a:latin typeface="+mn-lt"/>
              </a:rPr>
              <a:t>(2004)</a:t>
            </a:r>
            <a:r>
              <a:rPr lang="en-GB" sz="3200" b="1" dirty="0" smtClean="0">
                <a:solidFill>
                  <a:srgbClr val="000099"/>
                </a:solidFill>
                <a:latin typeface="+mn-lt"/>
              </a:rPr>
              <a:t> </a:t>
            </a:r>
            <a:endParaRPr lang="en-GB" sz="3200" b="1" dirty="0">
              <a:solidFill>
                <a:srgbClr val="000099"/>
              </a:solidFill>
              <a:latin typeface="+mn-lt"/>
            </a:endParaRPr>
          </a:p>
        </p:txBody>
      </p:sp>
      <p:sp>
        <p:nvSpPr>
          <p:cNvPr id="181251" name="Rectangle 3"/>
          <p:cNvSpPr>
            <a:spLocks noGrp="1" noChangeArrowheads="1"/>
          </p:cNvSpPr>
          <p:nvPr>
            <p:ph type="body" idx="1"/>
          </p:nvPr>
        </p:nvSpPr>
        <p:spPr>
          <a:xfrm>
            <a:off x="712787" y="1524000"/>
            <a:ext cx="8047038" cy="4191000"/>
          </a:xfrm>
        </p:spPr>
        <p:txBody>
          <a:bodyPr/>
          <a:lstStyle/>
          <a:p>
            <a:pPr marL="533400" indent="-533400">
              <a:buSzPct val="100000"/>
              <a:buFontTx/>
              <a:buAutoNum type="arabicPeriod"/>
            </a:pPr>
            <a:r>
              <a:rPr lang="en-GB" dirty="0"/>
              <a:t>High bandwidth Research Networks</a:t>
            </a:r>
          </a:p>
          <a:p>
            <a:pPr marL="533400" indent="-533400">
              <a:buSzPct val="100000"/>
              <a:buFontTx/>
              <a:buAutoNum type="arabicPeriod"/>
            </a:pPr>
            <a:r>
              <a:rPr lang="en-GB" dirty="0"/>
              <a:t>Internationally agreed AAA Infrastructure</a:t>
            </a:r>
          </a:p>
          <a:p>
            <a:pPr marL="533400" indent="-533400">
              <a:buSzPct val="100000"/>
              <a:buFontTx/>
              <a:buAutoNum type="arabicPeriod"/>
            </a:pPr>
            <a:r>
              <a:rPr lang="en-GB" dirty="0"/>
              <a:t>Development </a:t>
            </a:r>
            <a:r>
              <a:rPr lang="en-GB" dirty="0" err="1"/>
              <a:t>Centers</a:t>
            </a:r>
            <a:r>
              <a:rPr lang="en-GB" dirty="0"/>
              <a:t> for Open </a:t>
            </a:r>
            <a:r>
              <a:rPr lang="en-GB" dirty="0" smtClean="0"/>
              <a:t>Software</a:t>
            </a:r>
            <a:endParaRPr lang="en-GB" dirty="0"/>
          </a:p>
          <a:p>
            <a:pPr marL="533400" indent="-533400">
              <a:buSzPct val="100000"/>
              <a:buFontTx/>
              <a:buAutoNum type="arabicPeriod"/>
            </a:pPr>
            <a:r>
              <a:rPr lang="en-GB" b="1" dirty="0">
                <a:solidFill>
                  <a:srgbClr val="0000FF"/>
                </a:solidFill>
              </a:rPr>
              <a:t>Technologies and standards for Data Provenance, </a:t>
            </a:r>
            <a:r>
              <a:rPr lang="en-GB" b="1" dirty="0" err="1">
                <a:solidFill>
                  <a:srgbClr val="0000FF"/>
                </a:solidFill>
              </a:rPr>
              <a:t>Curation</a:t>
            </a:r>
            <a:r>
              <a:rPr lang="en-GB" b="1" dirty="0">
                <a:solidFill>
                  <a:srgbClr val="0000FF"/>
                </a:solidFill>
              </a:rPr>
              <a:t> and Preservation</a:t>
            </a:r>
          </a:p>
          <a:p>
            <a:pPr marL="533400" indent="-533400">
              <a:buSzPct val="100000"/>
              <a:buFontTx/>
              <a:buAutoNum type="arabicPeriod"/>
            </a:pPr>
            <a:r>
              <a:rPr lang="en-GB" b="1" dirty="0">
                <a:solidFill>
                  <a:srgbClr val="0000FF"/>
                </a:solidFill>
              </a:rPr>
              <a:t>Open access to Data and Publications via Interoperable Repositories</a:t>
            </a:r>
          </a:p>
          <a:p>
            <a:pPr marL="533400" indent="-533400">
              <a:buSzPct val="100000"/>
              <a:buFontTx/>
              <a:buAutoNum type="arabicPeriod"/>
            </a:pPr>
            <a:r>
              <a:rPr lang="en-GB" dirty="0"/>
              <a:t>Discovery Services and Collaborative Tools</a:t>
            </a:r>
          </a:p>
        </p:txBody>
      </p:sp>
    </p:spTree>
    <p:extLst>
      <p:ext uri="{BB962C8B-B14F-4D97-AF65-F5344CB8AC3E}">
        <p14:creationId xmlns:p14="http://schemas.microsoft.com/office/powerpoint/2010/main" val="416539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189" y="228600"/>
            <a:ext cx="8686800" cy="1143000"/>
          </a:xfrm>
        </p:spPr>
        <p:txBody>
          <a:bodyPr>
            <a:normAutofit/>
          </a:bodyPr>
          <a:lstStyle/>
          <a:p>
            <a:r>
              <a:rPr lang="en-US" sz="3200" b="1" dirty="0" smtClean="0">
                <a:solidFill>
                  <a:schemeClr val="tx1"/>
                </a:solidFill>
                <a:latin typeface="+mn-lt"/>
              </a:rPr>
              <a:t>UK Digital Curation Centre (JISC funded 2004)</a:t>
            </a:r>
            <a:endParaRPr lang="en-US" sz="3200" b="1" dirty="0">
              <a:solidFill>
                <a:schemeClr val="tx1"/>
              </a:solidFill>
              <a:latin typeface="+mn-l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80" t="21246" r="14000" b="7257"/>
          <a:stretch/>
        </p:blipFill>
        <p:spPr bwMode="auto">
          <a:xfrm>
            <a:off x="1676400" y="1219200"/>
            <a:ext cx="596663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52800" y="5943600"/>
            <a:ext cx="2296334" cy="369332"/>
          </a:xfrm>
          <a:prstGeom prst="rect">
            <a:avLst/>
          </a:prstGeom>
          <a:noFill/>
        </p:spPr>
        <p:txBody>
          <a:bodyPr wrap="none" rtlCol="0">
            <a:spAutoFit/>
          </a:bodyPr>
          <a:lstStyle/>
          <a:p>
            <a:r>
              <a:rPr lang="en-US" b="1" dirty="0" smtClean="0">
                <a:solidFill>
                  <a:srgbClr val="0000FF"/>
                </a:solidFill>
              </a:rPr>
              <a:t>http://www.dcc.ac.uk</a:t>
            </a:r>
            <a:endParaRPr lang="en-US" b="1" dirty="0">
              <a:solidFill>
                <a:srgbClr val="0000FF"/>
              </a:solidFill>
            </a:endParaRPr>
          </a:p>
        </p:txBody>
      </p:sp>
    </p:spTree>
    <p:extLst>
      <p:ext uri="{BB962C8B-B14F-4D97-AF65-F5344CB8AC3E}">
        <p14:creationId xmlns:p14="http://schemas.microsoft.com/office/powerpoint/2010/main" val="2234511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4000"/>
            <a:ext cx="5730359" cy="61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77511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066800"/>
            <a:ext cx="7353300" cy="46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80067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ALIBU 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012030"/>
            <a:ext cx="229606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reserv">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399" y="1490662"/>
            <a:ext cx="3259007" cy="178593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LADDI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4406" y="4559300"/>
            <a:ext cx="16383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jisc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119562"/>
            <a:ext cx="1619250"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53757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44500" y="1461802"/>
            <a:ext cx="8915400" cy="443198"/>
          </a:xfrm>
        </p:spPr>
        <p:txBody>
          <a:bodyPr/>
          <a:lstStyle/>
          <a:p>
            <a:r>
              <a:rPr lang="en-GB" sz="3200" b="1" dirty="0">
                <a:latin typeface="+mn-lt"/>
              </a:rPr>
              <a:t>Towards a Semantic Future</a:t>
            </a:r>
            <a:endParaRPr lang="en-GB" sz="3200" b="1" dirty="0">
              <a:solidFill>
                <a:srgbClr val="000099"/>
              </a:solidFill>
              <a:latin typeface="+mn-lt"/>
            </a:endParaRPr>
          </a:p>
        </p:txBody>
      </p:sp>
    </p:spTree>
    <p:extLst>
      <p:ext uri="{BB962C8B-B14F-4D97-AF65-F5344CB8AC3E}">
        <p14:creationId xmlns:p14="http://schemas.microsoft.com/office/powerpoint/2010/main" val="200855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686800" cy="443198"/>
          </a:xfrm>
        </p:spPr>
        <p:txBody>
          <a:bodyPr/>
          <a:lstStyle/>
          <a:p>
            <a:r>
              <a:rPr lang="en-US" dirty="0" smtClean="0">
                <a:solidFill>
                  <a:schemeClr val="tx1"/>
                </a:solidFill>
              </a:rPr>
              <a:t>Semantic Computing</a:t>
            </a:r>
            <a:endParaRPr lang="en-US" dirty="0">
              <a:solidFill>
                <a:schemeClr val="tx1"/>
              </a:solidFill>
            </a:endParaRPr>
          </a:p>
        </p:txBody>
      </p:sp>
      <p:graphicFrame>
        <p:nvGraphicFramePr>
          <p:cNvPr id="8" name="Diagram 7"/>
          <p:cNvGraphicFramePr/>
          <p:nvPr>
            <p:extLst>
              <p:ext uri="{D42A27DB-BD31-4B8C-83A1-F6EECF244321}">
                <p14:modId xmlns:p14="http://schemas.microsoft.com/office/powerpoint/2010/main" val="2491684141"/>
              </p:ext>
            </p:extLst>
          </p:nvPr>
        </p:nvGraphicFramePr>
        <p:xfrm>
          <a:off x="2742216" y="3124200"/>
          <a:ext cx="36576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764354" y="3124200"/>
            <a:ext cx="2130262" cy="2246769"/>
          </a:xfrm>
          <a:prstGeom prst="rect">
            <a:avLst/>
          </a:prstGeom>
          <a:noFill/>
        </p:spPr>
        <p:txBody>
          <a:bodyPr wrap="none" rtlCol="0">
            <a:spAutoFit/>
          </a:bodyPr>
          <a:lstStyle/>
          <a:p>
            <a:pPr algn="r"/>
            <a:r>
              <a:rPr lang="en-US" sz="2800" dirty="0" smtClean="0"/>
              <a:t>In the future</a:t>
            </a:r>
            <a:br>
              <a:rPr lang="en-US" sz="2800" dirty="0" smtClean="0"/>
            </a:br>
            <a:r>
              <a:rPr lang="en-US" sz="2800" dirty="0" smtClean="0"/>
              <a:t> we will need</a:t>
            </a:r>
            <a:br>
              <a:rPr lang="en-US" sz="2800" dirty="0" smtClean="0"/>
            </a:br>
            <a:r>
              <a:rPr lang="en-US" sz="2800" dirty="0" smtClean="0"/>
              <a:t>computers to</a:t>
            </a:r>
            <a:br>
              <a:rPr lang="en-US" sz="2800" dirty="0" smtClean="0"/>
            </a:br>
            <a:r>
              <a:rPr lang="en-US" sz="2800" dirty="0" smtClean="0"/>
              <a:t>help with the</a:t>
            </a:r>
            <a:br>
              <a:rPr lang="en-US" sz="2800" dirty="0" smtClean="0"/>
            </a:br>
            <a:r>
              <a:rPr lang="en-US" sz="2800" b="1" dirty="0" smtClean="0"/>
              <a:t>automatic</a:t>
            </a:r>
          </a:p>
        </p:txBody>
      </p:sp>
      <p:sp>
        <p:nvSpPr>
          <p:cNvPr id="12" name="TextBox 11"/>
          <p:cNvSpPr txBox="1"/>
          <p:nvPr/>
        </p:nvSpPr>
        <p:spPr>
          <a:xfrm>
            <a:off x="6110095" y="3657600"/>
            <a:ext cx="2180790" cy="954107"/>
          </a:xfrm>
          <a:prstGeom prst="rect">
            <a:avLst/>
          </a:prstGeom>
          <a:noFill/>
        </p:spPr>
        <p:txBody>
          <a:bodyPr wrap="none" rtlCol="0">
            <a:spAutoFit/>
          </a:bodyPr>
          <a:lstStyle/>
          <a:p>
            <a:r>
              <a:rPr lang="en-US" sz="2800" dirty="0" smtClean="0"/>
              <a:t>of the world’s</a:t>
            </a:r>
          </a:p>
          <a:p>
            <a:r>
              <a:rPr lang="en-US" sz="2800" b="1" dirty="0" smtClean="0"/>
              <a:t>information</a:t>
            </a:r>
            <a:endParaRPr lang="en-US" sz="2800" b="1" dirty="0"/>
          </a:p>
        </p:txBody>
      </p:sp>
      <p:graphicFrame>
        <p:nvGraphicFramePr>
          <p:cNvPr id="21" name="Diagram 20"/>
          <p:cNvGraphicFramePr/>
          <p:nvPr>
            <p:extLst>
              <p:ext uri="{D42A27DB-BD31-4B8C-83A1-F6EECF244321}">
                <p14:modId xmlns:p14="http://schemas.microsoft.com/office/powerpoint/2010/main" val="2871053694"/>
              </p:ext>
            </p:extLst>
          </p:nvPr>
        </p:nvGraphicFramePr>
        <p:xfrm>
          <a:off x="2742216" y="1143000"/>
          <a:ext cx="3657600" cy="16017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2" name="TextBox 21"/>
          <p:cNvSpPr txBox="1"/>
          <p:nvPr/>
        </p:nvSpPr>
        <p:spPr>
          <a:xfrm>
            <a:off x="6110096" y="1371602"/>
            <a:ext cx="2271904" cy="954107"/>
          </a:xfrm>
          <a:prstGeom prst="rect">
            <a:avLst/>
          </a:prstGeom>
          <a:noFill/>
        </p:spPr>
        <p:txBody>
          <a:bodyPr wrap="none" rtlCol="0">
            <a:spAutoFit/>
          </a:bodyPr>
          <a:lstStyle/>
          <a:p>
            <a:r>
              <a:rPr lang="en-US" sz="2800" dirty="0" smtClean="0"/>
              <a:t>huge amounts</a:t>
            </a:r>
            <a:br>
              <a:rPr lang="en-US" sz="2800" dirty="0" smtClean="0"/>
            </a:br>
            <a:r>
              <a:rPr lang="en-US" sz="2800" dirty="0" smtClean="0"/>
              <a:t>of </a:t>
            </a:r>
            <a:r>
              <a:rPr lang="en-US" sz="2800" b="1" dirty="0" smtClean="0"/>
              <a:t>data</a:t>
            </a:r>
            <a:endParaRPr lang="en-US" sz="2800" b="1" dirty="0"/>
          </a:p>
        </p:txBody>
      </p:sp>
      <p:sp>
        <p:nvSpPr>
          <p:cNvPr id="23" name="TextBox 22"/>
          <p:cNvSpPr txBox="1"/>
          <p:nvPr/>
        </p:nvSpPr>
        <p:spPr>
          <a:xfrm>
            <a:off x="609600" y="1371602"/>
            <a:ext cx="2335575" cy="954107"/>
          </a:xfrm>
          <a:prstGeom prst="rect">
            <a:avLst/>
          </a:prstGeom>
          <a:noFill/>
        </p:spPr>
        <p:txBody>
          <a:bodyPr wrap="none" rtlCol="0">
            <a:spAutoFit/>
          </a:bodyPr>
          <a:lstStyle/>
          <a:p>
            <a:pPr algn="r"/>
            <a:r>
              <a:rPr lang="en-US" sz="2800" dirty="0" smtClean="0"/>
              <a:t>Computers are</a:t>
            </a:r>
            <a:br>
              <a:rPr lang="en-US" sz="2800" dirty="0" smtClean="0"/>
            </a:br>
            <a:r>
              <a:rPr lang="en-US" sz="2800" dirty="0" smtClean="0"/>
              <a:t>great </a:t>
            </a:r>
            <a:r>
              <a:rPr lang="en-US" sz="2800" b="1" dirty="0" smtClean="0"/>
              <a:t>tools</a:t>
            </a:r>
            <a:r>
              <a:rPr lang="en-US" sz="2800" dirty="0" smtClean="0"/>
              <a:t> for</a:t>
            </a:r>
          </a:p>
        </p:txBody>
      </p:sp>
    </p:spTree>
    <p:extLst>
      <p:ext uri="{BB962C8B-B14F-4D97-AF65-F5344CB8AC3E}">
        <p14:creationId xmlns:p14="http://schemas.microsoft.com/office/powerpoint/2010/main" val="41060305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199" y="228600"/>
            <a:ext cx="8229600" cy="443198"/>
          </a:xfrm>
        </p:spPr>
        <p:txBody>
          <a:bodyPr/>
          <a:lstStyle/>
          <a:p>
            <a:r>
              <a:rPr lang="en-US" dirty="0">
                <a:solidFill>
                  <a:schemeClr val="tx1"/>
                </a:solidFill>
              </a:rPr>
              <a:t>X-Info</a:t>
            </a:r>
          </a:p>
        </p:txBody>
      </p:sp>
      <p:sp>
        <p:nvSpPr>
          <p:cNvPr id="22531" name="Rectangle 3"/>
          <p:cNvSpPr>
            <a:spLocks noGrp="1" noChangeArrowheads="1"/>
          </p:cNvSpPr>
          <p:nvPr>
            <p:ph type="body" idx="1"/>
          </p:nvPr>
        </p:nvSpPr>
        <p:spPr>
          <a:xfrm>
            <a:off x="457200" y="838200"/>
            <a:ext cx="8686800" cy="4333939"/>
          </a:xfrm>
        </p:spPr>
        <p:txBody>
          <a:bodyPr/>
          <a:lstStyle/>
          <a:p>
            <a:r>
              <a:rPr lang="en-US" sz="2400" dirty="0"/>
              <a:t>The evolution of X-Info and </a:t>
            </a:r>
            <a:r>
              <a:rPr lang="en-US" sz="2400" dirty="0" smtClean="0"/>
              <a:t>Comp-X for </a:t>
            </a:r>
            <a:r>
              <a:rPr lang="en-US" sz="2400" dirty="0"/>
              <a:t>each discipline X</a:t>
            </a:r>
          </a:p>
          <a:p>
            <a:r>
              <a:rPr lang="en-US" sz="2400" dirty="0"/>
              <a:t>How to codify and represent our knowledge</a:t>
            </a:r>
            <a:r>
              <a:rPr lang="en-US" dirty="0"/>
              <a:t> </a:t>
            </a:r>
          </a:p>
          <a:p>
            <a:pPr>
              <a:buFontTx/>
              <a:buNone/>
            </a:pPr>
            <a:endParaRPr lang="en-US" dirty="0"/>
          </a:p>
        </p:txBody>
      </p:sp>
      <p:sp>
        <p:nvSpPr>
          <p:cNvPr id="22532" name="Rectangle 4"/>
          <p:cNvSpPr>
            <a:spLocks noChangeArrowheads="1"/>
          </p:cNvSpPr>
          <p:nvPr/>
        </p:nvSpPr>
        <p:spPr bwMode="auto">
          <a:xfrm>
            <a:off x="381000" y="4191000"/>
            <a:ext cx="3962400" cy="1752600"/>
          </a:xfrm>
          <a:prstGeom prst="rect">
            <a:avLst/>
          </a:prstGeom>
          <a:noFill/>
          <a:ln w="9525">
            <a:noFill/>
            <a:miter lim="800000"/>
            <a:headEnd/>
            <a:tailEnd/>
          </a:ln>
          <a:effectLst/>
        </p:spPr>
        <p:txBody>
          <a:bodyPr/>
          <a:lstStyle/>
          <a:p>
            <a:pPr marL="342900" indent="-342900">
              <a:buFontTx/>
              <a:buChar char="•"/>
            </a:pPr>
            <a:r>
              <a:rPr lang="en-US" sz="2000" dirty="0"/>
              <a:t>Data ingest  </a:t>
            </a:r>
          </a:p>
          <a:p>
            <a:pPr marL="342900" indent="-342900">
              <a:buFontTx/>
              <a:buChar char="•"/>
            </a:pPr>
            <a:r>
              <a:rPr lang="en-US" sz="2000" dirty="0"/>
              <a:t>Managing a petabyte</a:t>
            </a:r>
          </a:p>
          <a:p>
            <a:pPr marL="342900" indent="-342900">
              <a:buFontTx/>
              <a:buChar char="•"/>
            </a:pPr>
            <a:r>
              <a:rPr lang="en-US" sz="2000" dirty="0"/>
              <a:t>Common schema</a:t>
            </a:r>
          </a:p>
          <a:p>
            <a:pPr marL="342900" indent="-342900">
              <a:buFontTx/>
              <a:buChar char="•"/>
            </a:pPr>
            <a:r>
              <a:rPr lang="en-US" sz="2000" dirty="0"/>
              <a:t>How to organize it </a:t>
            </a:r>
          </a:p>
          <a:p>
            <a:pPr marL="342900" indent="-342900">
              <a:buFontTx/>
              <a:buChar char="•"/>
            </a:pPr>
            <a:r>
              <a:rPr lang="en-US" sz="2000" dirty="0"/>
              <a:t>How to </a:t>
            </a:r>
            <a:r>
              <a:rPr lang="en-US" sz="2000" i="1" dirty="0"/>
              <a:t>re</a:t>
            </a:r>
            <a:r>
              <a:rPr lang="en-US" sz="2000" dirty="0"/>
              <a:t>organize it</a:t>
            </a:r>
          </a:p>
          <a:p>
            <a:pPr marL="342900" indent="-342900">
              <a:buFontTx/>
              <a:buChar char="•"/>
            </a:pPr>
            <a:r>
              <a:rPr lang="en-US" sz="2000" dirty="0"/>
              <a:t>How to share with others</a:t>
            </a:r>
          </a:p>
        </p:txBody>
      </p:sp>
      <p:sp>
        <p:nvSpPr>
          <p:cNvPr id="22533" name="Rectangle 5"/>
          <p:cNvSpPr>
            <a:spLocks noChangeArrowheads="1"/>
          </p:cNvSpPr>
          <p:nvPr/>
        </p:nvSpPr>
        <p:spPr bwMode="auto">
          <a:xfrm>
            <a:off x="4419600" y="4191000"/>
            <a:ext cx="4724400" cy="1589088"/>
          </a:xfrm>
          <a:prstGeom prst="rect">
            <a:avLst/>
          </a:prstGeom>
          <a:noFill/>
          <a:ln w="9525">
            <a:noFill/>
            <a:miter lim="800000"/>
            <a:headEnd/>
            <a:tailEnd/>
          </a:ln>
          <a:effectLst/>
        </p:spPr>
        <p:txBody>
          <a:bodyPr/>
          <a:lstStyle/>
          <a:p>
            <a:pPr marL="342900" indent="-342900">
              <a:lnSpc>
                <a:spcPct val="90000"/>
              </a:lnSpc>
              <a:buFontTx/>
              <a:buChar char="•"/>
            </a:pPr>
            <a:r>
              <a:rPr lang="en-US" sz="2000" dirty="0"/>
              <a:t>Query and Vis tools </a:t>
            </a:r>
          </a:p>
          <a:p>
            <a:pPr marL="342900" indent="-342900">
              <a:lnSpc>
                <a:spcPct val="90000"/>
              </a:lnSpc>
              <a:buFontTx/>
              <a:buChar char="•"/>
            </a:pPr>
            <a:r>
              <a:rPr lang="en-US" sz="2000" dirty="0"/>
              <a:t>Building and executing models</a:t>
            </a:r>
          </a:p>
          <a:p>
            <a:pPr marL="342900" indent="-342900">
              <a:lnSpc>
                <a:spcPct val="90000"/>
              </a:lnSpc>
              <a:buFontTx/>
              <a:buChar char="•"/>
            </a:pPr>
            <a:r>
              <a:rPr lang="en-US" sz="2000" dirty="0"/>
              <a:t>Integrating data and Literature  </a:t>
            </a:r>
          </a:p>
          <a:p>
            <a:pPr marL="342900" indent="-342900">
              <a:lnSpc>
                <a:spcPct val="90000"/>
              </a:lnSpc>
              <a:buFontTx/>
              <a:buChar char="•"/>
            </a:pPr>
            <a:r>
              <a:rPr lang="en-US" sz="2000" dirty="0"/>
              <a:t>Documenting experiments</a:t>
            </a:r>
          </a:p>
          <a:p>
            <a:pPr marL="342900" indent="-342900">
              <a:lnSpc>
                <a:spcPct val="90000"/>
              </a:lnSpc>
              <a:buFontTx/>
              <a:buChar char="•"/>
            </a:pPr>
            <a:r>
              <a:rPr lang="en-US" sz="2000" dirty="0" err="1"/>
              <a:t>Curation</a:t>
            </a:r>
            <a:r>
              <a:rPr lang="en-US" sz="2000" dirty="0"/>
              <a:t> and long-term preservation</a:t>
            </a:r>
          </a:p>
        </p:txBody>
      </p:sp>
      <p:sp>
        <p:nvSpPr>
          <p:cNvPr id="22534" name="Text Box 6"/>
          <p:cNvSpPr txBox="1">
            <a:spLocks noChangeArrowheads="1"/>
          </p:cNvSpPr>
          <p:nvPr/>
        </p:nvSpPr>
        <p:spPr bwMode="auto">
          <a:xfrm>
            <a:off x="2591593" y="3748087"/>
            <a:ext cx="3960813" cy="519113"/>
          </a:xfrm>
          <a:prstGeom prst="rect">
            <a:avLst/>
          </a:prstGeom>
          <a:noFill/>
          <a:ln w="9525">
            <a:noFill/>
            <a:miter lim="800000"/>
            <a:headEnd/>
            <a:tailEnd/>
          </a:ln>
          <a:effectLst/>
        </p:spPr>
        <p:txBody>
          <a:bodyPr wrap="none">
            <a:spAutoFit/>
          </a:bodyPr>
          <a:lstStyle/>
          <a:p>
            <a:r>
              <a:rPr lang="en-US" sz="2800" b="1" dirty="0"/>
              <a:t>The Generic Problems</a:t>
            </a:r>
          </a:p>
        </p:txBody>
      </p:sp>
      <p:grpSp>
        <p:nvGrpSpPr>
          <p:cNvPr id="22535" name="Group 7"/>
          <p:cNvGrpSpPr>
            <a:grpSpLocks/>
          </p:cNvGrpSpPr>
          <p:nvPr/>
        </p:nvGrpSpPr>
        <p:grpSpPr bwMode="auto">
          <a:xfrm>
            <a:off x="1905000" y="1955799"/>
            <a:ext cx="4800600" cy="1701284"/>
            <a:chOff x="720" y="1680"/>
            <a:chExt cx="3964" cy="1223"/>
          </a:xfrm>
        </p:grpSpPr>
        <p:grpSp>
          <p:nvGrpSpPr>
            <p:cNvPr id="22536" name="Group 8"/>
            <p:cNvGrpSpPr>
              <a:grpSpLocks/>
            </p:cNvGrpSpPr>
            <p:nvPr/>
          </p:nvGrpSpPr>
          <p:grpSpPr bwMode="auto">
            <a:xfrm>
              <a:off x="720" y="1680"/>
              <a:ext cx="3964" cy="1223"/>
              <a:chOff x="672" y="624"/>
              <a:chExt cx="4828" cy="1958"/>
            </a:xfrm>
          </p:grpSpPr>
          <p:sp>
            <p:nvSpPr>
              <p:cNvPr id="22537" name="Rectangle 9"/>
              <p:cNvSpPr>
                <a:spLocks noChangeArrowheads="1"/>
              </p:cNvSpPr>
              <p:nvPr/>
            </p:nvSpPr>
            <p:spPr bwMode="auto">
              <a:xfrm>
                <a:off x="720" y="720"/>
                <a:ext cx="1008" cy="384"/>
              </a:xfrm>
              <a:prstGeom prst="rect">
                <a:avLst/>
              </a:prstGeom>
              <a:solidFill>
                <a:srgbClr val="99CCFF">
                  <a:alpha val="73000"/>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lgn="ctr">
                  <a:lnSpc>
                    <a:spcPct val="75000"/>
                  </a:lnSpc>
                </a:pPr>
                <a:r>
                  <a:rPr lang="en-US" sz="1200"/>
                  <a:t>Experiments &amp;</a:t>
                </a:r>
              </a:p>
              <a:p>
                <a:pPr algn="ctr">
                  <a:lnSpc>
                    <a:spcPct val="75000"/>
                  </a:lnSpc>
                </a:pPr>
                <a:r>
                  <a:rPr lang="en-US" sz="1200"/>
                  <a:t>Instruments</a:t>
                </a:r>
              </a:p>
            </p:txBody>
          </p:sp>
          <p:sp>
            <p:nvSpPr>
              <p:cNvPr id="22538" name="Rectangle 10"/>
              <p:cNvSpPr>
                <a:spLocks noChangeArrowheads="1"/>
              </p:cNvSpPr>
              <p:nvPr/>
            </p:nvSpPr>
            <p:spPr bwMode="auto">
              <a:xfrm>
                <a:off x="672" y="2112"/>
                <a:ext cx="1104" cy="336"/>
              </a:xfrm>
              <a:prstGeom prst="rect">
                <a:avLst/>
              </a:prstGeom>
              <a:solidFill>
                <a:srgbClr val="99CCFF">
                  <a:alpha val="73000"/>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lgn="ctr"/>
                <a:r>
                  <a:rPr lang="en-US" sz="1200"/>
                  <a:t>Simulations</a:t>
                </a:r>
              </a:p>
            </p:txBody>
          </p:sp>
          <p:sp>
            <p:nvSpPr>
              <p:cNvPr id="22539" name="AutoShape 11"/>
              <p:cNvSpPr>
                <a:spLocks noChangeArrowheads="1"/>
              </p:cNvSpPr>
              <p:nvPr/>
            </p:nvSpPr>
            <p:spPr bwMode="auto">
              <a:xfrm>
                <a:off x="2208" y="624"/>
                <a:ext cx="1632" cy="1776"/>
              </a:xfrm>
              <a:prstGeom prst="can">
                <a:avLst>
                  <a:gd name="adj" fmla="val 27206"/>
                </a:avLst>
              </a:prstGeom>
              <a:gradFill rotWithShape="1">
                <a:gsLst>
                  <a:gs pos="0">
                    <a:srgbClr val="CC9900"/>
                  </a:gs>
                  <a:gs pos="50000">
                    <a:srgbClr val="CC9900">
                      <a:gamma/>
                      <a:tint val="34902"/>
                      <a:invGamma/>
                    </a:srgbClr>
                  </a:gs>
                  <a:gs pos="100000">
                    <a:srgbClr val="CC9900"/>
                  </a:gs>
                </a:gsLst>
                <a:lin ang="0" scaled="1"/>
              </a:gradFill>
              <a:ln w="9525">
                <a:solidFill>
                  <a:schemeClr val="tx1"/>
                </a:solidFill>
                <a:round/>
                <a:headEnd/>
                <a:tailEnd/>
              </a:ln>
              <a:effectLst/>
            </p:spPr>
            <p:txBody>
              <a:bodyPr wrap="none" anchor="ctr"/>
              <a:lstStyle/>
              <a:p>
                <a:pPr algn="ctr"/>
                <a:endParaRPr lang="en-US" sz="1200"/>
              </a:p>
            </p:txBody>
          </p:sp>
          <p:sp>
            <p:nvSpPr>
              <p:cNvPr id="22540" name="AutoShape 12"/>
              <p:cNvSpPr>
                <a:spLocks noChangeArrowheads="1"/>
              </p:cNvSpPr>
              <p:nvPr/>
            </p:nvSpPr>
            <p:spPr bwMode="auto">
              <a:xfrm rot="-1466637">
                <a:off x="1776" y="1920"/>
                <a:ext cx="672" cy="288"/>
              </a:xfrm>
              <a:prstGeom prst="rightArrow">
                <a:avLst>
                  <a:gd name="adj1" fmla="val 50000"/>
                  <a:gd name="adj2" fmla="val 58333"/>
                </a:avLst>
              </a:prstGeom>
              <a:solidFill>
                <a:srgbClr val="CCFF66"/>
              </a:solidFill>
              <a:ln w="9525">
                <a:solidFill>
                  <a:schemeClr val="tx1"/>
                </a:solidFill>
                <a:miter lim="800000"/>
                <a:headEnd/>
                <a:tailEnd/>
              </a:ln>
              <a:effectLst/>
            </p:spPr>
            <p:txBody>
              <a:bodyPr wrap="none" anchor="ctr"/>
              <a:lstStyle/>
              <a:p>
                <a:pPr algn="ctr"/>
                <a:r>
                  <a:rPr lang="en-US" sz="1200"/>
                  <a:t>facts</a:t>
                </a:r>
              </a:p>
            </p:txBody>
          </p:sp>
          <p:sp>
            <p:nvSpPr>
              <p:cNvPr id="22541" name="AutoShape 13"/>
              <p:cNvSpPr>
                <a:spLocks noChangeArrowheads="1"/>
              </p:cNvSpPr>
              <p:nvPr/>
            </p:nvSpPr>
            <p:spPr bwMode="auto">
              <a:xfrm rot="1606301">
                <a:off x="1775" y="864"/>
                <a:ext cx="672" cy="288"/>
              </a:xfrm>
              <a:prstGeom prst="rightArrow">
                <a:avLst>
                  <a:gd name="adj1" fmla="val 50000"/>
                  <a:gd name="adj2" fmla="val 58333"/>
                </a:avLst>
              </a:prstGeom>
              <a:solidFill>
                <a:srgbClr val="CCFF66"/>
              </a:solidFill>
              <a:ln w="9525">
                <a:solidFill>
                  <a:schemeClr val="tx1"/>
                </a:solidFill>
                <a:miter lim="800000"/>
                <a:headEnd/>
                <a:tailEnd/>
              </a:ln>
              <a:effectLst/>
            </p:spPr>
            <p:txBody>
              <a:bodyPr wrap="none" anchor="ctr"/>
              <a:lstStyle/>
              <a:p>
                <a:pPr algn="ctr"/>
                <a:r>
                  <a:rPr lang="en-US" sz="1200"/>
                  <a:t>facts</a:t>
                </a:r>
              </a:p>
            </p:txBody>
          </p:sp>
          <p:sp>
            <p:nvSpPr>
              <p:cNvPr id="22542" name="AutoShape 14"/>
              <p:cNvSpPr>
                <a:spLocks noChangeArrowheads="1"/>
              </p:cNvSpPr>
              <p:nvPr/>
            </p:nvSpPr>
            <p:spPr bwMode="auto">
              <a:xfrm>
                <a:off x="3744" y="1584"/>
                <a:ext cx="816" cy="306"/>
              </a:xfrm>
              <a:prstGeom prst="rightArrow">
                <a:avLst>
                  <a:gd name="adj1" fmla="val 50000"/>
                  <a:gd name="adj2" fmla="val 66667"/>
                </a:avLst>
              </a:prstGeom>
              <a:solidFill>
                <a:srgbClr val="CCFF66"/>
              </a:solidFill>
              <a:ln w="9525">
                <a:solidFill>
                  <a:schemeClr val="tx1"/>
                </a:solidFill>
                <a:miter lim="800000"/>
                <a:headEnd/>
                <a:tailEnd/>
              </a:ln>
              <a:effectLst/>
            </p:spPr>
            <p:txBody>
              <a:bodyPr wrap="none" anchor="ctr"/>
              <a:lstStyle/>
              <a:p>
                <a:pPr algn="ctr"/>
                <a:r>
                  <a:rPr lang="en-US" sz="1200"/>
                  <a:t>answers</a:t>
                </a:r>
              </a:p>
            </p:txBody>
          </p:sp>
          <p:sp>
            <p:nvSpPr>
              <p:cNvPr id="22543" name="AutoShape 15"/>
              <p:cNvSpPr>
                <a:spLocks noChangeArrowheads="1"/>
              </p:cNvSpPr>
              <p:nvPr/>
            </p:nvSpPr>
            <p:spPr bwMode="auto">
              <a:xfrm flipH="1">
                <a:off x="3696" y="1152"/>
                <a:ext cx="864" cy="336"/>
              </a:xfrm>
              <a:prstGeom prst="rightArrow">
                <a:avLst>
                  <a:gd name="adj1" fmla="val 50000"/>
                  <a:gd name="adj2" fmla="val 64286"/>
                </a:avLst>
              </a:prstGeom>
              <a:solidFill>
                <a:srgbClr val="CCFF66"/>
              </a:solidFill>
              <a:ln w="9525">
                <a:solidFill>
                  <a:schemeClr val="tx1"/>
                </a:solidFill>
                <a:miter lim="800000"/>
                <a:headEnd/>
                <a:tailEnd/>
              </a:ln>
              <a:effectLst/>
            </p:spPr>
            <p:txBody>
              <a:bodyPr wrap="none" anchor="ctr"/>
              <a:lstStyle/>
              <a:p>
                <a:pPr algn="ctr"/>
                <a:r>
                  <a:rPr lang="en-US" sz="1200"/>
                  <a:t>questions</a:t>
                </a:r>
              </a:p>
            </p:txBody>
          </p:sp>
          <p:sp>
            <p:nvSpPr>
              <p:cNvPr id="22544" name="Text Box 16"/>
              <p:cNvSpPr txBox="1">
                <a:spLocks noChangeArrowheads="1"/>
              </p:cNvSpPr>
              <p:nvPr/>
            </p:nvSpPr>
            <p:spPr bwMode="auto">
              <a:xfrm>
                <a:off x="2832" y="1201"/>
                <a:ext cx="529" cy="1381"/>
              </a:xfrm>
              <a:prstGeom prst="rect">
                <a:avLst/>
              </a:prstGeom>
              <a:noFill/>
              <a:ln w="9525">
                <a:noFill/>
                <a:miter lim="800000"/>
                <a:headEnd/>
                <a:tailEnd/>
              </a:ln>
              <a:effectLst/>
            </p:spPr>
            <p:txBody>
              <a:bodyPr>
                <a:spAutoFit/>
              </a:bodyPr>
              <a:lstStyle/>
              <a:p>
                <a:pPr>
                  <a:spcBef>
                    <a:spcPct val="50000"/>
                  </a:spcBef>
                </a:pPr>
                <a:r>
                  <a:rPr lang="en-US" sz="7200" b="1">
                    <a:latin typeface="Times New Roman" pitchFamily="18" charset="0"/>
                  </a:rPr>
                  <a:t> </a:t>
                </a:r>
              </a:p>
            </p:txBody>
          </p:sp>
          <p:pic>
            <p:nvPicPr>
              <p:cNvPr id="22545" name="Picture 17" descr="j0195384"/>
              <p:cNvPicPr>
                <a:picLocks noChangeAspect="1" noChangeArrowheads="1"/>
              </p:cNvPicPr>
              <p:nvPr/>
            </p:nvPicPr>
            <p:blipFill>
              <a:blip r:embed="rId3" cstate="print"/>
              <a:srcRect/>
              <a:stretch>
                <a:fillRect/>
              </a:stretch>
            </p:blipFill>
            <p:spPr bwMode="auto">
              <a:xfrm>
                <a:off x="4560" y="1056"/>
                <a:ext cx="940" cy="960"/>
              </a:xfrm>
              <a:prstGeom prst="rect">
                <a:avLst/>
              </a:prstGeom>
              <a:noFill/>
            </p:spPr>
          </p:pic>
          <p:sp>
            <p:nvSpPr>
              <p:cNvPr id="22546" name="Rectangle 18"/>
              <p:cNvSpPr>
                <a:spLocks noChangeArrowheads="1"/>
              </p:cNvSpPr>
              <p:nvPr/>
            </p:nvSpPr>
            <p:spPr bwMode="auto">
              <a:xfrm>
                <a:off x="672" y="1680"/>
                <a:ext cx="1104" cy="288"/>
              </a:xfrm>
              <a:prstGeom prst="rect">
                <a:avLst/>
              </a:prstGeom>
              <a:solidFill>
                <a:srgbClr val="99CCFF">
                  <a:alpha val="73000"/>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lgn="ctr"/>
                <a:r>
                  <a:rPr lang="en-US" sz="1200" dirty="0"/>
                  <a:t>Literature</a:t>
                </a:r>
              </a:p>
            </p:txBody>
          </p:sp>
          <p:sp>
            <p:nvSpPr>
              <p:cNvPr id="22547" name="Rectangle 19"/>
              <p:cNvSpPr>
                <a:spLocks noChangeArrowheads="1"/>
              </p:cNvSpPr>
              <p:nvPr/>
            </p:nvSpPr>
            <p:spPr bwMode="auto">
              <a:xfrm>
                <a:off x="672" y="1248"/>
                <a:ext cx="1104" cy="288"/>
              </a:xfrm>
              <a:prstGeom prst="rect">
                <a:avLst/>
              </a:prstGeom>
              <a:solidFill>
                <a:srgbClr val="99CCFF">
                  <a:alpha val="73000"/>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lgn="ctr"/>
                <a:r>
                  <a:rPr lang="en-US" sz="1200"/>
                  <a:t>Other Archives</a:t>
                </a:r>
              </a:p>
            </p:txBody>
          </p:sp>
          <p:sp>
            <p:nvSpPr>
              <p:cNvPr id="22548" name="AutoShape 20"/>
              <p:cNvSpPr>
                <a:spLocks noChangeArrowheads="1"/>
              </p:cNvSpPr>
              <p:nvPr/>
            </p:nvSpPr>
            <p:spPr bwMode="auto">
              <a:xfrm>
                <a:off x="1746" y="1200"/>
                <a:ext cx="672" cy="288"/>
              </a:xfrm>
              <a:prstGeom prst="rightArrow">
                <a:avLst>
                  <a:gd name="adj1" fmla="val 50000"/>
                  <a:gd name="adj2" fmla="val 58333"/>
                </a:avLst>
              </a:prstGeom>
              <a:solidFill>
                <a:srgbClr val="CCFF66"/>
              </a:solidFill>
              <a:ln w="9525">
                <a:solidFill>
                  <a:schemeClr val="tx1"/>
                </a:solidFill>
                <a:miter lim="800000"/>
                <a:headEnd/>
                <a:tailEnd/>
              </a:ln>
              <a:effectLst/>
            </p:spPr>
            <p:txBody>
              <a:bodyPr wrap="none" anchor="ctr"/>
              <a:lstStyle/>
              <a:p>
                <a:pPr algn="ctr"/>
                <a:r>
                  <a:rPr lang="en-US" sz="1200"/>
                  <a:t>facts</a:t>
                </a:r>
              </a:p>
            </p:txBody>
          </p:sp>
          <p:sp>
            <p:nvSpPr>
              <p:cNvPr id="22549" name="AutoShape 21"/>
              <p:cNvSpPr>
                <a:spLocks noChangeArrowheads="1"/>
              </p:cNvSpPr>
              <p:nvPr/>
            </p:nvSpPr>
            <p:spPr bwMode="auto">
              <a:xfrm>
                <a:off x="1746" y="1584"/>
                <a:ext cx="672" cy="288"/>
              </a:xfrm>
              <a:prstGeom prst="rightArrow">
                <a:avLst>
                  <a:gd name="adj1" fmla="val 50000"/>
                  <a:gd name="adj2" fmla="val 58333"/>
                </a:avLst>
              </a:prstGeom>
              <a:solidFill>
                <a:srgbClr val="CCFF66"/>
              </a:solidFill>
              <a:ln w="9525">
                <a:solidFill>
                  <a:schemeClr val="tx1"/>
                </a:solidFill>
                <a:miter lim="800000"/>
                <a:headEnd/>
                <a:tailEnd/>
              </a:ln>
              <a:effectLst/>
            </p:spPr>
            <p:txBody>
              <a:bodyPr wrap="none" anchor="ctr"/>
              <a:lstStyle/>
              <a:p>
                <a:pPr algn="ctr"/>
                <a:r>
                  <a:rPr lang="en-US" sz="1200"/>
                  <a:t>facts</a:t>
                </a:r>
              </a:p>
            </p:txBody>
          </p:sp>
        </p:grpSp>
        <p:sp>
          <p:nvSpPr>
            <p:cNvPr id="22550" name="Text Box 22"/>
            <p:cNvSpPr txBox="1">
              <a:spLocks noChangeArrowheads="1"/>
            </p:cNvSpPr>
            <p:nvPr/>
          </p:nvSpPr>
          <p:spPr bwMode="auto">
            <a:xfrm>
              <a:off x="2496" y="2065"/>
              <a:ext cx="282" cy="376"/>
            </a:xfrm>
            <a:prstGeom prst="rect">
              <a:avLst/>
            </a:prstGeom>
            <a:noFill/>
            <a:ln w="9525">
              <a:noFill/>
              <a:miter lim="800000"/>
              <a:headEnd/>
              <a:tailEnd/>
            </a:ln>
            <a:effectLst/>
          </p:spPr>
          <p:txBody>
            <a:bodyPr wrap="none">
              <a:spAutoFit/>
            </a:bodyPr>
            <a:lstStyle/>
            <a:p>
              <a:r>
                <a:rPr lang="en-US" sz="2800" b="1"/>
                <a:t>?</a:t>
              </a:r>
            </a:p>
          </p:txBody>
        </p:sp>
      </p:grpSp>
      <p:sp>
        <p:nvSpPr>
          <p:cNvPr id="24" name="Rectangle 23"/>
          <p:cNvSpPr/>
          <p:nvPr/>
        </p:nvSpPr>
        <p:spPr>
          <a:xfrm>
            <a:off x="441960" y="6234486"/>
            <a:ext cx="2738057" cy="369332"/>
          </a:xfrm>
          <a:prstGeom prst="rect">
            <a:avLst/>
          </a:prstGeom>
        </p:spPr>
        <p:txBody>
          <a:bodyPr wrap="none">
            <a:spAutoFit/>
          </a:bodyPr>
          <a:lstStyle/>
          <a:p>
            <a:pPr>
              <a:buNone/>
            </a:pPr>
            <a:r>
              <a:rPr lang="en-US" dirty="0">
                <a:solidFill>
                  <a:schemeClr val="accent2">
                    <a:lumMod val="75000"/>
                  </a:schemeClr>
                </a:solidFill>
              </a:rPr>
              <a:t>(</a:t>
            </a:r>
            <a:r>
              <a:rPr lang="en-US" i="1" dirty="0">
                <a:solidFill>
                  <a:schemeClr val="accent2">
                    <a:lumMod val="75000"/>
                  </a:schemeClr>
                </a:solidFill>
              </a:rPr>
              <a:t>With thanks to Jim Gray)</a:t>
            </a:r>
          </a:p>
        </p:txBody>
      </p:sp>
    </p:spTree>
    <p:extLst>
      <p:ext uri="{BB962C8B-B14F-4D97-AF65-F5344CB8AC3E}">
        <p14:creationId xmlns:p14="http://schemas.microsoft.com/office/powerpoint/2010/main" val="177178193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pedia/commons/8/89/Linking-Open-Data-diagram_2007-09.png"/>
          <p:cNvPicPr>
            <a:picLocks noChangeAspect="1" noChangeArrowheads="1"/>
          </p:cNvPicPr>
          <p:nvPr/>
        </p:nvPicPr>
        <p:blipFill>
          <a:blip r:embed="rId3" cstate="print"/>
          <a:stretch>
            <a:fillRect/>
          </a:stretch>
        </p:blipFill>
        <p:spPr bwMode="auto">
          <a:xfrm>
            <a:off x="4419600" y="2873318"/>
            <a:ext cx="4416290" cy="3375082"/>
          </a:xfrm>
          <a:prstGeom prst="roundRect">
            <a:avLst>
              <a:gd name="adj" fmla="val 16667"/>
            </a:avLst>
          </a:prstGeom>
          <a:noFill/>
          <a:ln w="9525">
            <a:noFill/>
            <a:miter lim="800000"/>
            <a:headEnd/>
            <a:tailEnd/>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Content Placeholder 4"/>
          <p:cNvSpPr>
            <a:spLocks noGrp="1"/>
          </p:cNvSpPr>
          <p:nvPr>
            <p:ph sz="half" idx="1"/>
          </p:nvPr>
        </p:nvSpPr>
        <p:spPr>
          <a:xfrm>
            <a:off x="304800" y="3505201"/>
            <a:ext cx="5181600" cy="1963614"/>
          </a:xfrm>
        </p:spPr>
        <p:txBody>
          <a:bodyPr/>
          <a:lstStyle/>
          <a:p>
            <a:pPr marL="0" indent="0">
              <a:buNone/>
            </a:pPr>
            <a:r>
              <a:rPr lang="en-US" sz="2400" dirty="0" smtClean="0"/>
              <a:t>A </a:t>
            </a:r>
            <a:r>
              <a:rPr lang="en-US" sz="2400" dirty="0" smtClean="0"/>
              <a:t>knowledge ecosystem: </a:t>
            </a:r>
          </a:p>
          <a:p>
            <a:pPr lvl="1"/>
            <a:r>
              <a:rPr lang="en-US" sz="2000" dirty="0" smtClean="0"/>
              <a:t>A richer authoring experience</a:t>
            </a:r>
          </a:p>
          <a:p>
            <a:pPr lvl="1"/>
            <a:r>
              <a:rPr lang="en-US" sz="2000" dirty="0" smtClean="0"/>
              <a:t>An ecosystem of services</a:t>
            </a:r>
          </a:p>
          <a:p>
            <a:pPr lvl="1"/>
            <a:r>
              <a:rPr lang="en-US" sz="2000" dirty="0" smtClean="0"/>
              <a:t>Semantic storage </a:t>
            </a:r>
          </a:p>
          <a:p>
            <a:pPr lvl="1"/>
            <a:r>
              <a:rPr lang="en-US" sz="2000" dirty="0" smtClean="0"/>
              <a:t>Open, Collaborative,</a:t>
            </a:r>
            <a:br>
              <a:rPr lang="en-US" sz="2000" dirty="0" smtClean="0"/>
            </a:br>
            <a:r>
              <a:rPr lang="en-US" sz="2000" dirty="0" smtClean="0"/>
              <a:t>Interoperable, and Automatic</a:t>
            </a:r>
          </a:p>
        </p:txBody>
      </p:sp>
      <p:sp>
        <p:nvSpPr>
          <p:cNvPr id="6" name="Content Placeholder 5"/>
          <p:cNvSpPr>
            <a:spLocks noGrp="1"/>
          </p:cNvSpPr>
          <p:nvPr>
            <p:ph sz="half" idx="2"/>
          </p:nvPr>
        </p:nvSpPr>
        <p:spPr>
          <a:xfrm>
            <a:off x="4648200" y="1066800"/>
            <a:ext cx="4038600" cy="2590799"/>
          </a:xfrm>
        </p:spPr>
        <p:txBody>
          <a:bodyPr/>
          <a:lstStyle/>
          <a:p>
            <a:r>
              <a:rPr lang="en-US" sz="2000" dirty="0" smtClean="0"/>
              <a:t>Data/information is inter-connected through machine-interpretable information (e.g. </a:t>
            </a:r>
            <a:r>
              <a:rPr lang="en-US" sz="2000" dirty="0" smtClean="0">
                <a:solidFill>
                  <a:schemeClr val="accent1">
                    <a:lumMod val="75000"/>
                  </a:schemeClr>
                </a:solidFill>
              </a:rPr>
              <a:t>paper X</a:t>
            </a:r>
            <a:r>
              <a:rPr lang="en-US" sz="2000" dirty="0" smtClean="0"/>
              <a:t> </a:t>
            </a:r>
            <a:r>
              <a:rPr lang="en-US" sz="2000" b="1" dirty="0" smtClean="0">
                <a:solidFill>
                  <a:schemeClr val="accent3">
                    <a:lumMod val="50000"/>
                  </a:schemeClr>
                </a:solidFill>
              </a:rPr>
              <a:t>is about </a:t>
            </a:r>
            <a:r>
              <a:rPr lang="en-US" sz="2000" dirty="0" smtClean="0">
                <a:solidFill>
                  <a:schemeClr val="accent2">
                    <a:lumMod val="75000"/>
                  </a:schemeClr>
                </a:solidFill>
              </a:rPr>
              <a:t>star Y</a:t>
            </a:r>
            <a:r>
              <a:rPr lang="en-US" sz="2000" dirty="0" smtClean="0"/>
              <a:t>)</a:t>
            </a:r>
          </a:p>
          <a:p>
            <a:r>
              <a:rPr lang="en-US" sz="2000" dirty="0" smtClean="0"/>
              <a:t>Social networks are a special case of ‘data meshes’</a:t>
            </a:r>
            <a:endParaRPr lang="en-US" sz="2000" dirty="0"/>
          </a:p>
        </p:txBody>
      </p:sp>
      <p:sp>
        <p:nvSpPr>
          <p:cNvPr id="3" name="Title 2"/>
          <p:cNvSpPr>
            <a:spLocks noGrp="1"/>
          </p:cNvSpPr>
          <p:nvPr>
            <p:ph type="title"/>
          </p:nvPr>
        </p:nvSpPr>
        <p:spPr>
          <a:xfrm>
            <a:off x="434074" y="228600"/>
            <a:ext cx="8686800" cy="443198"/>
          </a:xfrm>
        </p:spPr>
        <p:txBody>
          <a:bodyPr/>
          <a:lstStyle/>
          <a:p>
            <a:r>
              <a:rPr lang="en-US" dirty="0" smtClean="0">
                <a:solidFill>
                  <a:schemeClr val="tx1"/>
                </a:solidFill>
              </a:rPr>
              <a:t>Moving </a:t>
            </a:r>
            <a:r>
              <a:rPr lang="en-US" dirty="0" smtClean="0">
                <a:solidFill>
                  <a:schemeClr val="tx1"/>
                </a:solidFill>
              </a:rPr>
              <a:t>to </a:t>
            </a:r>
            <a:r>
              <a:rPr lang="en-US" dirty="0" smtClean="0">
                <a:solidFill>
                  <a:schemeClr val="tx1"/>
                </a:solidFill>
              </a:rPr>
              <a:t>a world where all data is linked …</a:t>
            </a:r>
            <a:endParaRPr lang="en-US" dirty="0">
              <a:solidFill>
                <a:schemeClr val="tx1"/>
              </a:solidFill>
            </a:endParaRPr>
          </a:p>
        </p:txBody>
      </p:sp>
      <p:pic>
        <p:nvPicPr>
          <p:cNvPr id="1026" name="Picture 2"/>
          <p:cNvPicPr>
            <a:picLocks noChangeAspect="1" noChangeArrowheads="1"/>
          </p:cNvPicPr>
          <p:nvPr/>
        </p:nvPicPr>
        <p:blipFill>
          <a:blip r:embed="rId4" cstate="print"/>
          <a:srcRect/>
          <a:stretch>
            <a:fillRect/>
          </a:stretch>
        </p:blipFill>
        <p:spPr bwMode="auto">
          <a:xfrm>
            <a:off x="533400" y="990600"/>
            <a:ext cx="4050684" cy="2502203"/>
          </a:xfrm>
          <a:prstGeom prst="rect">
            <a:avLst/>
          </a:prstGeom>
          <a:noFill/>
          <a:ln w="9525">
            <a:noFill/>
            <a:miter lim="800000"/>
            <a:headEnd/>
            <a:tailEnd/>
          </a:ln>
          <a:effectLst/>
        </p:spPr>
      </p:pic>
      <p:sp>
        <p:nvSpPr>
          <p:cNvPr id="8" name="TextBox 4"/>
          <p:cNvSpPr txBox="1">
            <a:spLocks noChangeArrowheads="1"/>
          </p:cNvSpPr>
          <p:nvPr/>
        </p:nvSpPr>
        <p:spPr bwMode="auto">
          <a:xfrm>
            <a:off x="5029200" y="6150936"/>
            <a:ext cx="1596976" cy="276999"/>
          </a:xfrm>
          <a:prstGeom prst="rect">
            <a:avLst/>
          </a:prstGeom>
          <a:noFill/>
          <a:ln w="9525">
            <a:noFill/>
            <a:miter lim="800000"/>
            <a:headEnd/>
            <a:tailEnd/>
          </a:ln>
        </p:spPr>
        <p:txBody>
          <a:bodyPr wrap="none">
            <a:spAutoFit/>
          </a:bodyPr>
          <a:lstStyle/>
          <a:p>
            <a:r>
              <a:rPr lang="en-US" sz="1200" dirty="0"/>
              <a:t>Attribution: </a:t>
            </a:r>
            <a:r>
              <a:rPr lang="en-US" sz="1200" dirty="0" smtClean="0">
                <a:hlinkClick r:id="rId5"/>
              </a:rPr>
              <a:t>Chris </a:t>
            </a:r>
            <a:r>
              <a:rPr lang="en-US" sz="1200" dirty="0" err="1" smtClean="0">
                <a:hlinkClick r:id="rId5"/>
              </a:rPr>
              <a:t>Bizer</a:t>
            </a:r>
            <a:endParaRPr lang="en-US" sz="1200" dirty="0"/>
          </a:p>
        </p:txBody>
      </p:sp>
    </p:spTree>
    <p:extLst>
      <p:ext uri="{BB962C8B-B14F-4D97-AF65-F5344CB8AC3E}">
        <p14:creationId xmlns:p14="http://schemas.microsoft.com/office/powerpoint/2010/main" val="82912592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a:grpSpLocks/>
          </p:cNvGrpSpPr>
          <p:nvPr/>
        </p:nvGrpSpPr>
        <p:grpSpPr bwMode="auto">
          <a:xfrm>
            <a:off x="3352800" y="1676400"/>
            <a:ext cx="3962400" cy="3144838"/>
            <a:chOff x="3352800" y="1676400"/>
            <a:chExt cx="3962400" cy="3144426"/>
          </a:xfrm>
        </p:grpSpPr>
        <p:pic>
          <p:nvPicPr>
            <p:cNvPr id="41019" name="Picture 10" descr="C:\Users\savasp\AppData\Local\Microsoft\Windows\Temporary Internet Files\Low\Content.IE5\MYXTZANW\j0432591[1].png"/>
            <p:cNvPicPr>
              <a:picLocks noChangeAspect="1" noChangeArrowheads="1"/>
            </p:cNvPicPr>
            <p:nvPr/>
          </p:nvPicPr>
          <p:blipFill>
            <a:blip r:embed="rId2" cstate="print"/>
            <a:srcRect/>
            <a:stretch>
              <a:fillRect/>
            </a:stretch>
          </p:blipFill>
          <p:spPr bwMode="auto">
            <a:xfrm>
              <a:off x="4117660" y="1676400"/>
              <a:ext cx="2294580" cy="2294581"/>
            </a:xfrm>
            <a:prstGeom prst="rect">
              <a:avLst/>
            </a:prstGeom>
            <a:noFill/>
            <a:ln w="9525">
              <a:noFill/>
              <a:miter lim="800000"/>
              <a:headEnd/>
              <a:tailEnd/>
            </a:ln>
          </p:spPr>
        </p:pic>
        <p:pic>
          <p:nvPicPr>
            <p:cNvPr id="41020" name="Picture 10" descr="C:\Users\savasp\AppData\Local\Microsoft\Windows\Temporary Internet Files\Low\Content.IE5\MYXTZANW\j0432591[1].png"/>
            <p:cNvPicPr>
              <a:picLocks noChangeAspect="1" noChangeArrowheads="1"/>
            </p:cNvPicPr>
            <p:nvPr/>
          </p:nvPicPr>
          <p:blipFill>
            <a:blip r:embed="rId2" cstate="print"/>
            <a:srcRect/>
            <a:stretch>
              <a:fillRect/>
            </a:stretch>
          </p:blipFill>
          <p:spPr bwMode="auto">
            <a:xfrm>
              <a:off x="5020620" y="2356276"/>
              <a:ext cx="2294580" cy="2294581"/>
            </a:xfrm>
            <a:prstGeom prst="rect">
              <a:avLst/>
            </a:prstGeom>
            <a:noFill/>
            <a:ln w="9525">
              <a:noFill/>
              <a:miter lim="800000"/>
              <a:headEnd/>
              <a:tailEnd/>
            </a:ln>
          </p:spPr>
        </p:pic>
        <p:pic>
          <p:nvPicPr>
            <p:cNvPr id="41021" name="Picture 10" descr="C:\Users\savasp\AppData\Local\Microsoft\Windows\Temporary Internet Files\Low\Content.IE5\MYXTZANW\j0432591[1].png"/>
            <p:cNvPicPr>
              <a:picLocks noChangeAspect="1" noChangeArrowheads="1"/>
            </p:cNvPicPr>
            <p:nvPr/>
          </p:nvPicPr>
          <p:blipFill>
            <a:blip r:embed="rId2" cstate="print"/>
            <a:srcRect/>
            <a:stretch>
              <a:fillRect/>
            </a:stretch>
          </p:blipFill>
          <p:spPr bwMode="auto">
            <a:xfrm>
              <a:off x="3352800" y="2526245"/>
              <a:ext cx="2294580" cy="2294581"/>
            </a:xfrm>
            <a:prstGeom prst="rect">
              <a:avLst/>
            </a:prstGeom>
            <a:noFill/>
            <a:ln w="9525">
              <a:noFill/>
              <a:miter lim="800000"/>
              <a:headEnd/>
              <a:tailEnd/>
            </a:ln>
          </p:spPr>
        </p:pic>
      </p:grpSp>
      <p:sp>
        <p:nvSpPr>
          <p:cNvPr id="3" name="Title 2"/>
          <p:cNvSpPr>
            <a:spLocks noGrp="1"/>
          </p:cNvSpPr>
          <p:nvPr>
            <p:ph type="title"/>
          </p:nvPr>
        </p:nvSpPr>
        <p:spPr>
          <a:xfrm>
            <a:off x="457200" y="228600"/>
            <a:ext cx="8915400" cy="443198"/>
          </a:xfrm>
        </p:spPr>
        <p:txBody>
          <a:bodyPr/>
          <a:lstStyle/>
          <a:p>
            <a:pPr>
              <a:defRPr/>
            </a:pPr>
            <a:r>
              <a:rPr lang="en-US" dirty="0" smtClean="0">
                <a:solidFill>
                  <a:schemeClr val="tx1"/>
                </a:solidFill>
                <a:effectLst>
                  <a:innerShdw blurRad="114300">
                    <a:prstClr val="black"/>
                  </a:innerShdw>
                </a:effectLst>
              </a:rPr>
              <a:t>… and can be stored/analyzed in the Cloud</a:t>
            </a:r>
            <a:endParaRPr lang="en-US" dirty="0">
              <a:solidFill>
                <a:schemeClr val="tx1"/>
              </a:solidFill>
              <a:effectLst>
                <a:innerShdw blurRad="114300">
                  <a:prstClr val="black"/>
                </a:innerShdw>
              </a:effectLst>
            </a:endParaRPr>
          </a:p>
        </p:txBody>
      </p:sp>
      <p:sp>
        <p:nvSpPr>
          <p:cNvPr id="34" name="Rounded Rectangle 33"/>
          <p:cNvSpPr/>
          <p:nvPr/>
        </p:nvSpPr>
        <p:spPr>
          <a:xfrm>
            <a:off x="6516688" y="1142946"/>
            <a:ext cx="1498267" cy="62394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000" dirty="0"/>
              <a:t>scholarly communications</a:t>
            </a:r>
          </a:p>
        </p:txBody>
      </p:sp>
      <p:sp>
        <p:nvSpPr>
          <p:cNvPr id="35" name="Rounded Rectangle 34"/>
          <p:cNvSpPr/>
          <p:nvPr/>
        </p:nvSpPr>
        <p:spPr>
          <a:xfrm>
            <a:off x="4708525" y="1415731"/>
            <a:ext cx="1593172" cy="66230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000" dirty="0"/>
              <a:t>domain-specific services</a:t>
            </a:r>
          </a:p>
        </p:txBody>
      </p:sp>
      <p:grpSp>
        <p:nvGrpSpPr>
          <p:cNvPr id="4" name="Group 33"/>
          <p:cNvGrpSpPr/>
          <p:nvPr/>
        </p:nvGrpSpPr>
        <p:grpSpPr>
          <a:xfrm>
            <a:off x="1447800" y="2819400"/>
            <a:ext cx="2436404" cy="2538015"/>
            <a:chOff x="2743201" y="533400"/>
            <a:chExt cx="4953001" cy="5791202"/>
          </a:xfrm>
          <a:scene3d>
            <a:camera prst="perspectiveHeroicExtremeLeftFacing"/>
            <a:lightRig rig="threePt" dir="t"/>
          </a:scene3d>
        </p:grpSpPr>
        <p:grpSp>
          <p:nvGrpSpPr>
            <p:cNvPr id="5" name="Group 3"/>
            <p:cNvGrpSpPr/>
            <p:nvPr/>
          </p:nvGrpSpPr>
          <p:grpSpPr>
            <a:xfrm>
              <a:off x="2743201" y="533400"/>
              <a:ext cx="4953001" cy="5791202"/>
              <a:chOff x="5382490" y="-12470"/>
              <a:chExt cx="2161309" cy="2527070"/>
            </a:xfrm>
            <a:effectLst>
              <a:outerShdw blurRad="76200" dir="18900000" sy="23000" kx="-1200000" algn="bl" rotWithShape="0">
                <a:prstClr val="black">
                  <a:alpha val="20000"/>
                </a:prstClr>
              </a:outerShdw>
            </a:effectLst>
          </p:grpSpPr>
          <p:sp>
            <p:nvSpPr>
              <p:cNvPr id="58" name="Rectangle 57"/>
              <p:cNvSpPr/>
              <p:nvPr/>
            </p:nvSpPr>
            <p:spPr>
              <a:xfrm>
                <a:off x="5714999" y="220287"/>
                <a:ext cx="1828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59" name="Rectangle 58"/>
              <p:cNvSpPr/>
              <p:nvPr/>
            </p:nvSpPr>
            <p:spPr>
              <a:xfrm>
                <a:off x="5714999" y="519545"/>
                <a:ext cx="1828800" cy="1995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60" name="Picture 8" descr="http://spreadinternetexplorer.com/themes/spreadfirefox/images/IE7.png"/>
              <p:cNvPicPr>
                <a:picLocks noChangeAspect="1" noChangeArrowheads="1"/>
              </p:cNvPicPr>
              <p:nvPr/>
            </p:nvPicPr>
            <p:blipFill>
              <a:blip r:embed="rId3" cstate="print"/>
              <a:srcRect/>
              <a:stretch>
                <a:fillRect/>
              </a:stretch>
            </p:blipFill>
            <p:spPr bwMode="auto">
              <a:xfrm>
                <a:off x="5382490" y="-12470"/>
                <a:ext cx="567858" cy="565266"/>
              </a:xfrm>
              <a:prstGeom prst="rect">
                <a:avLst/>
              </a:prstGeom>
              <a:noFill/>
            </p:spPr>
          </p:pic>
        </p:grpSp>
        <p:pic>
          <p:nvPicPr>
            <p:cNvPr id="53" name="Picture 2"/>
            <p:cNvPicPr>
              <a:picLocks noChangeAspect="1" noChangeArrowheads="1"/>
            </p:cNvPicPr>
            <p:nvPr/>
          </p:nvPicPr>
          <p:blipFill>
            <a:blip r:embed="rId4" cstate="print"/>
            <a:srcRect/>
            <a:stretch>
              <a:fillRect/>
            </a:stretch>
          </p:blipFill>
          <p:spPr bwMode="auto">
            <a:xfrm>
              <a:off x="3657600" y="3048000"/>
              <a:ext cx="2422410" cy="914400"/>
            </a:xfrm>
            <a:prstGeom prst="rect">
              <a:avLst/>
            </a:prstGeom>
            <a:noFill/>
            <a:ln w="9525">
              <a:noFill/>
              <a:miter lim="800000"/>
              <a:headEnd/>
              <a:tailEnd/>
            </a:ln>
            <a:effectLst/>
          </p:spPr>
        </p:pic>
        <p:sp>
          <p:nvSpPr>
            <p:cNvPr id="54" name="Rectangle 53"/>
            <p:cNvSpPr/>
            <p:nvPr/>
          </p:nvSpPr>
          <p:spPr>
            <a:xfrm>
              <a:off x="4876800" y="4495800"/>
              <a:ext cx="2666999" cy="702281"/>
            </a:xfrm>
            <a:prstGeom prst="rect">
              <a:avLst/>
            </a:prstGeom>
          </p:spPr>
          <p:txBody>
            <a:bodyPr>
              <a:spAutoFit/>
            </a:bodyPr>
            <a:lstStyle/>
            <a:p>
              <a:pPr>
                <a:defRPr/>
              </a:pPr>
              <a:r>
                <a:rPr lang="en-US" sz="200" dirty="0">
                  <a:cs typeface="+mn-cs"/>
                </a:rPr>
                <a:t>The Microsoft Technical Computing mission to reduce time to scientific insights is exemplified by the June 13, 2007 release of a set of four free software tools designed to advance AIDS vaccine research. The code for the tools is available now via </a:t>
              </a:r>
              <a:r>
                <a:rPr lang="en-US" sz="200" dirty="0" err="1">
                  <a:cs typeface="+mn-cs"/>
                </a:rPr>
                <a:t>CodePlex</a:t>
              </a:r>
              <a:r>
                <a:rPr lang="en-US" sz="200" dirty="0">
                  <a:cs typeface="+mn-cs"/>
                </a:rPr>
                <a:t>, an online portal created by Microsoft in 2006 to foster collaborative software development projects and host shared source code. Microsoft researchers hope that the tools will help the worldwide scientific community take new strides toward an AIDS vaccine. See more. </a:t>
              </a:r>
            </a:p>
            <a:p>
              <a:pPr>
                <a:defRPr/>
              </a:pPr>
              <a:endParaRPr lang="en-US" sz="200" dirty="0">
                <a:cs typeface="+mn-cs"/>
              </a:endParaRPr>
            </a:p>
          </p:txBody>
        </p:sp>
        <p:pic>
          <p:nvPicPr>
            <p:cNvPr id="55" name="Picture 4"/>
            <p:cNvPicPr>
              <a:picLocks noChangeAspect="1" noChangeArrowheads="1"/>
            </p:cNvPicPr>
            <p:nvPr/>
          </p:nvPicPr>
          <p:blipFill>
            <a:blip r:embed="rId5" cstate="print"/>
            <a:srcRect/>
            <a:stretch>
              <a:fillRect/>
            </a:stretch>
          </p:blipFill>
          <p:spPr bwMode="auto">
            <a:xfrm>
              <a:off x="3810000" y="5105400"/>
              <a:ext cx="1019175" cy="1011395"/>
            </a:xfrm>
            <a:prstGeom prst="rect">
              <a:avLst/>
            </a:prstGeom>
            <a:noFill/>
            <a:ln w="9525">
              <a:noFill/>
              <a:miter lim="800000"/>
              <a:headEnd/>
              <a:tailEnd/>
            </a:ln>
            <a:effectLst/>
          </p:spPr>
        </p:pic>
        <p:pic>
          <p:nvPicPr>
            <p:cNvPr id="56" name="Picture 55" descr="http://www.microsoft.com/mscorp/tc/images/tc-at-microsoft.png"/>
            <p:cNvPicPr>
              <a:picLocks noChangeAspect="1" noChangeArrowheads="1"/>
            </p:cNvPicPr>
            <p:nvPr/>
          </p:nvPicPr>
          <p:blipFill>
            <a:blip r:embed="rId6" cstate="print"/>
            <a:srcRect/>
            <a:stretch>
              <a:fillRect/>
            </a:stretch>
          </p:blipFill>
          <p:spPr bwMode="auto">
            <a:xfrm>
              <a:off x="4495800" y="4191000"/>
              <a:ext cx="3124200" cy="371319"/>
            </a:xfrm>
            <a:prstGeom prst="rect">
              <a:avLst/>
            </a:prstGeom>
            <a:noFill/>
          </p:spPr>
        </p:pic>
        <p:pic>
          <p:nvPicPr>
            <p:cNvPr id="57" name="Picture 9" descr="http://www.microsoft.com/mscorp/tc/images/home.jpg"/>
            <p:cNvPicPr>
              <a:picLocks noChangeAspect="1" noChangeArrowheads="1"/>
            </p:cNvPicPr>
            <p:nvPr/>
          </p:nvPicPr>
          <p:blipFill>
            <a:blip r:embed="rId7" cstate="print"/>
            <a:srcRect/>
            <a:stretch>
              <a:fillRect/>
            </a:stretch>
          </p:blipFill>
          <p:spPr bwMode="auto">
            <a:xfrm>
              <a:off x="3657600" y="1828800"/>
              <a:ext cx="3886200" cy="1060243"/>
            </a:xfrm>
            <a:prstGeom prst="rect">
              <a:avLst/>
            </a:prstGeom>
            <a:noFill/>
          </p:spPr>
        </p:pic>
      </p:grpSp>
      <p:pic>
        <p:nvPicPr>
          <p:cNvPr id="40971" name="Picture 13" descr="C:\Users\savasp\AppData\Local\Microsoft\Windows\Temporary Internet Files\Low\Content.IE5\37XVNZRC\j0432657[1].png"/>
          <p:cNvPicPr>
            <a:picLocks noChangeAspect="1" noChangeArrowheads="1"/>
          </p:cNvPicPr>
          <p:nvPr/>
        </p:nvPicPr>
        <p:blipFill>
          <a:blip r:embed="rId8" cstate="print"/>
          <a:srcRect/>
          <a:stretch>
            <a:fillRect/>
          </a:stretch>
        </p:blipFill>
        <p:spPr bwMode="auto">
          <a:xfrm>
            <a:off x="-457200" y="3810000"/>
            <a:ext cx="2751138" cy="2451100"/>
          </a:xfrm>
          <a:prstGeom prst="rect">
            <a:avLst/>
          </a:prstGeom>
          <a:noFill/>
          <a:ln w="9525">
            <a:noFill/>
            <a:miter lim="800000"/>
            <a:headEnd/>
            <a:tailEnd/>
          </a:ln>
        </p:spPr>
      </p:pic>
      <p:pic>
        <p:nvPicPr>
          <p:cNvPr id="39" name="Picture 17" descr="http://www.underconsideration.com/brandnew/archives/silverlight_detail.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93753" y="2887362"/>
            <a:ext cx="1004275" cy="663970"/>
          </a:xfrm>
          <a:prstGeom prst="rect">
            <a:avLst/>
          </a:prstGeom>
          <a:noFill/>
          <a:scene3d>
            <a:camera prst="perspectiveHeroicExtremeLeftFacing"/>
            <a:lightRig rig="threePt" dir="t"/>
          </a:scene3d>
        </p:spPr>
      </p:pic>
      <p:sp>
        <p:nvSpPr>
          <p:cNvPr id="40" name="Rounded Rectangle 39"/>
          <p:cNvSpPr/>
          <p:nvPr/>
        </p:nvSpPr>
        <p:spPr>
          <a:xfrm>
            <a:off x="7086600" y="2590800"/>
            <a:ext cx="1108556" cy="55730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000" dirty="0"/>
              <a:t>instant messaging</a:t>
            </a:r>
          </a:p>
        </p:txBody>
      </p:sp>
      <p:sp>
        <p:nvSpPr>
          <p:cNvPr id="41" name="Rounded Rectangle 40"/>
          <p:cNvSpPr/>
          <p:nvPr/>
        </p:nvSpPr>
        <p:spPr>
          <a:xfrm>
            <a:off x="6359524" y="2978056"/>
            <a:ext cx="1106537" cy="55730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000" dirty="0"/>
              <a:t>identity</a:t>
            </a:r>
          </a:p>
        </p:txBody>
      </p:sp>
      <p:sp>
        <p:nvSpPr>
          <p:cNvPr id="42" name="Rounded Rectangle 41"/>
          <p:cNvSpPr/>
          <p:nvPr/>
        </p:nvSpPr>
        <p:spPr>
          <a:xfrm>
            <a:off x="7772400" y="3657600"/>
            <a:ext cx="1251922" cy="55730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000" dirty="0"/>
              <a:t>document store</a:t>
            </a:r>
          </a:p>
        </p:txBody>
      </p:sp>
      <p:sp>
        <p:nvSpPr>
          <p:cNvPr id="43" name="Rounded Rectangle 42"/>
          <p:cNvSpPr/>
          <p:nvPr/>
        </p:nvSpPr>
        <p:spPr>
          <a:xfrm>
            <a:off x="6202363" y="1787000"/>
            <a:ext cx="1199420" cy="5593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000" dirty="0"/>
              <a:t>blogs &amp;</a:t>
            </a:r>
            <a:br>
              <a:rPr lang="en-US" sz="1000" dirty="0"/>
            </a:br>
            <a:r>
              <a:rPr lang="en-US" sz="1000" dirty="0"/>
              <a:t>social networking</a:t>
            </a:r>
          </a:p>
        </p:txBody>
      </p:sp>
      <p:sp>
        <p:nvSpPr>
          <p:cNvPr id="44" name="Rounded Rectangle 43"/>
          <p:cNvSpPr/>
          <p:nvPr/>
        </p:nvSpPr>
        <p:spPr>
          <a:xfrm>
            <a:off x="7616825" y="3047475"/>
            <a:ext cx="1106536" cy="5593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mail</a:t>
            </a:r>
          </a:p>
        </p:txBody>
      </p:sp>
      <p:sp>
        <p:nvSpPr>
          <p:cNvPr id="45" name="Rounded Rectangle 44"/>
          <p:cNvSpPr/>
          <p:nvPr/>
        </p:nvSpPr>
        <p:spPr>
          <a:xfrm>
            <a:off x="6908799" y="3328893"/>
            <a:ext cx="1108557" cy="55730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000" dirty="0"/>
              <a:t>notification</a:t>
            </a:r>
          </a:p>
        </p:txBody>
      </p:sp>
      <p:sp>
        <p:nvSpPr>
          <p:cNvPr id="46" name="Rounded Rectangle 45"/>
          <p:cNvSpPr/>
          <p:nvPr/>
        </p:nvSpPr>
        <p:spPr>
          <a:xfrm>
            <a:off x="7391400" y="1600200"/>
            <a:ext cx="1251922" cy="55730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search</a:t>
            </a:r>
          </a:p>
          <a:p>
            <a:pPr algn="ctr">
              <a:defRPr/>
            </a:pPr>
            <a:r>
              <a:rPr lang="en-US" sz="1000" dirty="0"/>
              <a:t>books</a:t>
            </a:r>
          </a:p>
          <a:p>
            <a:pPr algn="ctr">
              <a:defRPr/>
            </a:pPr>
            <a:r>
              <a:rPr lang="en-US" sz="1000" dirty="0"/>
              <a:t>citations</a:t>
            </a:r>
          </a:p>
        </p:txBody>
      </p:sp>
      <p:sp>
        <p:nvSpPr>
          <p:cNvPr id="47" name="Rounded Rectangle 46"/>
          <p:cNvSpPr/>
          <p:nvPr/>
        </p:nvSpPr>
        <p:spPr>
          <a:xfrm>
            <a:off x="5180013" y="914400"/>
            <a:ext cx="1399324" cy="71278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visualization and analysis services</a:t>
            </a:r>
          </a:p>
        </p:txBody>
      </p:sp>
      <p:sp>
        <p:nvSpPr>
          <p:cNvPr id="48" name="Rounded Rectangle 47"/>
          <p:cNvSpPr/>
          <p:nvPr/>
        </p:nvSpPr>
        <p:spPr>
          <a:xfrm>
            <a:off x="6437312" y="4014734"/>
            <a:ext cx="1300383" cy="62394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000" dirty="0"/>
              <a:t>storage/data services</a:t>
            </a:r>
          </a:p>
        </p:txBody>
      </p:sp>
      <p:sp>
        <p:nvSpPr>
          <p:cNvPr id="49" name="Rounded Rectangle 48"/>
          <p:cNvSpPr/>
          <p:nvPr/>
        </p:nvSpPr>
        <p:spPr>
          <a:xfrm>
            <a:off x="7010400" y="4572000"/>
            <a:ext cx="1500287" cy="62394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000" dirty="0"/>
              <a:t>compute</a:t>
            </a:r>
          </a:p>
          <a:p>
            <a:pPr algn="ctr">
              <a:defRPr/>
            </a:pPr>
            <a:r>
              <a:rPr lang="en-US" sz="1000" dirty="0"/>
              <a:t>services</a:t>
            </a:r>
          </a:p>
          <a:p>
            <a:pPr algn="ctr">
              <a:defRPr/>
            </a:pPr>
            <a:r>
              <a:rPr lang="en-US" sz="1000" dirty="0"/>
              <a:t>virtualization</a:t>
            </a:r>
          </a:p>
        </p:txBody>
      </p:sp>
      <p:sp>
        <p:nvSpPr>
          <p:cNvPr id="50" name="Rounded Rectangle 49"/>
          <p:cNvSpPr/>
          <p:nvPr/>
        </p:nvSpPr>
        <p:spPr>
          <a:xfrm>
            <a:off x="685800" y="3048000"/>
            <a:ext cx="1181168" cy="6016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Project </a:t>
            </a:r>
            <a:r>
              <a:rPr lang="en-US" sz="1000" dirty="0" smtClean="0"/>
              <a:t>management</a:t>
            </a:r>
            <a:endParaRPr lang="en-US" sz="1000" dirty="0"/>
          </a:p>
        </p:txBody>
      </p:sp>
      <p:sp>
        <p:nvSpPr>
          <p:cNvPr id="51" name="Rounded Rectangle 50"/>
          <p:cNvSpPr/>
          <p:nvPr/>
        </p:nvSpPr>
        <p:spPr>
          <a:xfrm>
            <a:off x="304800" y="2514600"/>
            <a:ext cx="1181167" cy="59995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Reference management</a:t>
            </a:r>
          </a:p>
        </p:txBody>
      </p:sp>
      <p:sp>
        <p:nvSpPr>
          <p:cNvPr id="31" name="Rounded Rectangle 30"/>
          <p:cNvSpPr/>
          <p:nvPr/>
        </p:nvSpPr>
        <p:spPr>
          <a:xfrm>
            <a:off x="4953000" y="4452843"/>
            <a:ext cx="1251922" cy="55730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000" dirty="0"/>
              <a:t>knowledge management</a:t>
            </a:r>
          </a:p>
        </p:txBody>
      </p:sp>
      <p:sp>
        <p:nvSpPr>
          <p:cNvPr id="32" name="Rounded Rectangle 31"/>
          <p:cNvSpPr/>
          <p:nvPr/>
        </p:nvSpPr>
        <p:spPr>
          <a:xfrm>
            <a:off x="5486400" y="4876800"/>
            <a:ext cx="1251922" cy="55730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000" dirty="0"/>
              <a:t>knowledge discovery</a:t>
            </a:r>
          </a:p>
        </p:txBody>
      </p:sp>
      <p:pic>
        <p:nvPicPr>
          <p:cNvPr id="71" name="Picture 18"/>
          <p:cNvPicPr>
            <a:picLocks noChangeAspect="1" noChangeArrowheads="1"/>
          </p:cNvPicPr>
          <p:nvPr/>
        </p:nvPicPr>
        <p:blipFill>
          <a:blip r:embed="rId10" cstate="print"/>
          <a:srcRect/>
          <a:stretch>
            <a:fillRect/>
          </a:stretch>
        </p:blipFill>
        <p:spPr bwMode="auto">
          <a:xfrm>
            <a:off x="2286000" y="4572000"/>
            <a:ext cx="2667000" cy="1609725"/>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perspectiveHeroicExtremeLeftFacing"/>
            <a:lightRig rig="threePt" dir="t"/>
          </a:scene3d>
        </p:spPr>
      </p:pic>
      <p:sp>
        <p:nvSpPr>
          <p:cNvPr id="36" name="TextBox 35"/>
          <p:cNvSpPr txBox="1"/>
          <p:nvPr/>
        </p:nvSpPr>
        <p:spPr>
          <a:xfrm>
            <a:off x="457200" y="990600"/>
            <a:ext cx="3346494" cy="1200329"/>
          </a:xfrm>
          <a:prstGeom prst="rect">
            <a:avLst/>
          </a:prstGeom>
          <a:noFill/>
        </p:spPr>
        <p:txBody>
          <a:bodyPr wrap="none" rtlCol="0">
            <a:spAutoFit/>
          </a:bodyPr>
          <a:lstStyle/>
          <a:p>
            <a:r>
              <a:rPr lang="en-US" sz="2400" b="1" dirty="0" smtClean="0"/>
              <a:t>Future Research</a:t>
            </a:r>
          </a:p>
          <a:p>
            <a:r>
              <a:rPr lang="en-US" sz="2400" b="1" dirty="0"/>
              <a:t>I</a:t>
            </a:r>
            <a:r>
              <a:rPr lang="en-US" sz="2400" b="1" dirty="0" smtClean="0"/>
              <a:t>nfrastructure will use</a:t>
            </a:r>
          </a:p>
          <a:p>
            <a:r>
              <a:rPr lang="en-US" sz="2400" b="1" dirty="0" smtClean="0"/>
              <a:t>Client + Cloud resources</a:t>
            </a:r>
            <a:endParaRPr lang="en-US" sz="2400" b="1" dirty="0"/>
          </a:p>
        </p:txBody>
      </p:sp>
    </p:spTree>
    <p:extLst>
      <p:ext uri="{BB962C8B-B14F-4D97-AF65-F5344CB8AC3E}">
        <p14:creationId xmlns:p14="http://schemas.microsoft.com/office/powerpoint/2010/main" val="41386479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199" y="228600"/>
            <a:ext cx="8229600" cy="443198"/>
          </a:xfrm>
        </p:spPr>
        <p:txBody>
          <a:bodyPr/>
          <a:lstStyle/>
          <a:p>
            <a:r>
              <a:rPr lang="en-US" dirty="0">
                <a:solidFill>
                  <a:schemeClr val="tx1"/>
                </a:solidFill>
              </a:rPr>
              <a:t>All Scientific Data </a:t>
            </a:r>
            <a:r>
              <a:rPr lang="en-US" dirty="0" smtClean="0">
                <a:solidFill>
                  <a:schemeClr val="tx1"/>
                </a:solidFill>
              </a:rPr>
              <a:t>Online</a:t>
            </a:r>
            <a:endParaRPr lang="en-US" dirty="0">
              <a:solidFill>
                <a:schemeClr val="tx1"/>
              </a:solidFill>
            </a:endParaRPr>
          </a:p>
        </p:txBody>
      </p:sp>
      <p:sp>
        <p:nvSpPr>
          <p:cNvPr id="4" name="Rectangle 3"/>
          <p:cNvSpPr/>
          <p:nvPr/>
        </p:nvSpPr>
        <p:spPr>
          <a:xfrm>
            <a:off x="685800" y="1371600"/>
            <a:ext cx="4800600" cy="4401205"/>
          </a:xfrm>
          <a:prstGeom prst="rect">
            <a:avLst/>
          </a:prstGeom>
        </p:spPr>
        <p:txBody>
          <a:bodyPr wrap="square">
            <a:spAutoFit/>
          </a:bodyPr>
          <a:lstStyle/>
          <a:p>
            <a:pPr marL="285750" indent="-285750">
              <a:spcAft>
                <a:spcPts val="1200"/>
              </a:spcAft>
              <a:buFont typeface="Arial" pitchFamily="34" charset="0"/>
              <a:buChar char="•"/>
            </a:pPr>
            <a:r>
              <a:rPr lang="en-US" sz="2000" dirty="0"/>
              <a:t>Many disciplines overlap and </a:t>
            </a:r>
            <a:r>
              <a:rPr lang="en-US" sz="2000" dirty="0" smtClean="0"/>
              <a:t>use </a:t>
            </a:r>
            <a:r>
              <a:rPr lang="en-US" sz="2000" dirty="0"/>
              <a:t>data from other sciences. </a:t>
            </a:r>
          </a:p>
          <a:p>
            <a:pPr marL="285750" indent="-285750">
              <a:spcAft>
                <a:spcPts val="1200"/>
              </a:spcAft>
              <a:buFont typeface="Arial" pitchFamily="34" charset="0"/>
              <a:buChar char="•"/>
            </a:pPr>
            <a:r>
              <a:rPr lang="en-US" sz="2000" dirty="0"/>
              <a:t>Internet can unify </a:t>
            </a:r>
            <a:r>
              <a:rPr lang="en-US" sz="2000" dirty="0" smtClean="0"/>
              <a:t>all </a:t>
            </a:r>
            <a:r>
              <a:rPr lang="en-US" sz="2000" dirty="0"/>
              <a:t>literature and data</a:t>
            </a:r>
          </a:p>
          <a:p>
            <a:pPr marL="285750" indent="-285750">
              <a:spcAft>
                <a:spcPts val="1200"/>
              </a:spcAft>
              <a:buFont typeface="Arial" pitchFamily="34" charset="0"/>
              <a:buChar char="•"/>
            </a:pPr>
            <a:r>
              <a:rPr lang="en-US" sz="2000" dirty="0"/>
              <a:t>Go from literature </a:t>
            </a:r>
            <a:r>
              <a:rPr lang="en-US" sz="2000" i="1" dirty="0" smtClean="0"/>
              <a:t>to </a:t>
            </a:r>
            <a:r>
              <a:rPr lang="en-US" sz="2000" dirty="0" smtClean="0"/>
              <a:t>computation </a:t>
            </a:r>
            <a:r>
              <a:rPr lang="en-US" sz="2000" i="1" dirty="0" smtClean="0"/>
              <a:t>to </a:t>
            </a:r>
            <a:r>
              <a:rPr lang="en-US" sz="2000" dirty="0"/>
              <a:t>data </a:t>
            </a:r>
            <a:r>
              <a:rPr lang="en-US" sz="2000" i="1" dirty="0" smtClean="0"/>
              <a:t>back </a:t>
            </a:r>
            <a:r>
              <a:rPr lang="en-US" sz="2000" i="1" dirty="0"/>
              <a:t>to </a:t>
            </a:r>
            <a:r>
              <a:rPr lang="en-US" sz="2000" dirty="0"/>
              <a:t>literature. </a:t>
            </a:r>
          </a:p>
          <a:p>
            <a:pPr marL="285750" indent="-285750">
              <a:buFont typeface="Arial" pitchFamily="34" charset="0"/>
              <a:buChar char="•"/>
            </a:pPr>
            <a:r>
              <a:rPr lang="en-US" sz="2000" dirty="0"/>
              <a:t>Information at your </a:t>
            </a:r>
            <a:r>
              <a:rPr lang="en-US" sz="2000" dirty="0" smtClean="0"/>
              <a:t>fingertips – </a:t>
            </a:r>
          </a:p>
          <a:p>
            <a:pPr>
              <a:spcAft>
                <a:spcPts val="1200"/>
              </a:spcAft>
              <a:tabLst>
                <a:tab pos="284163" algn="l"/>
              </a:tabLst>
            </a:pPr>
            <a:r>
              <a:rPr lang="en-US" sz="2000" dirty="0"/>
              <a:t>	</a:t>
            </a:r>
            <a:r>
              <a:rPr lang="en-US" sz="2000" dirty="0" smtClean="0"/>
              <a:t>For everyone, everywhere</a:t>
            </a:r>
            <a:endParaRPr lang="en-US" sz="2000" dirty="0"/>
          </a:p>
          <a:p>
            <a:pPr marL="285750" indent="-285750">
              <a:buFont typeface="Arial" pitchFamily="34" charset="0"/>
              <a:buChar char="•"/>
            </a:pPr>
            <a:r>
              <a:rPr lang="en-US" sz="2000" dirty="0"/>
              <a:t>Increase Scientific </a:t>
            </a:r>
            <a:r>
              <a:rPr lang="en-US" sz="2000" dirty="0" smtClean="0"/>
              <a:t>Information </a:t>
            </a:r>
          </a:p>
          <a:p>
            <a:pPr>
              <a:spcAft>
                <a:spcPts val="1200"/>
              </a:spcAft>
              <a:tabLst>
                <a:tab pos="284163" algn="l"/>
              </a:tabLst>
            </a:pPr>
            <a:r>
              <a:rPr lang="en-US" sz="2000" dirty="0" smtClean="0"/>
              <a:t>	Velocity</a:t>
            </a:r>
            <a:endParaRPr lang="en-US" sz="2000" dirty="0"/>
          </a:p>
          <a:p>
            <a:pPr marL="285750" indent="-285750">
              <a:spcAft>
                <a:spcPts val="1200"/>
              </a:spcAft>
              <a:buFont typeface="Arial" pitchFamily="34" charset="0"/>
              <a:buChar char="•"/>
            </a:pPr>
            <a:r>
              <a:rPr lang="en-US" sz="2000" dirty="0" smtClean="0"/>
              <a:t>Huge </a:t>
            </a:r>
            <a:r>
              <a:rPr lang="en-US" sz="2000" dirty="0"/>
              <a:t>increase in </a:t>
            </a:r>
            <a:r>
              <a:rPr lang="en-US" sz="2000" dirty="0" smtClean="0"/>
              <a:t>Science Productivity</a:t>
            </a:r>
            <a:endParaRPr lang="en-US" sz="2000" dirty="0"/>
          </a:p>
        </p:txBody>
      </p:sp>
      <p:sp>
        <p:nvSpPr>
          <p:cNvPr id="26" name="Rectangle 25"/>
          <p:cNvSpPr/>
          <p:nvPr/>
        </p:nvSpPr>
        <p:spPr>
          <a:xfrm>
            <a:off x="441960" y="6234486"/>
            <a:ext cx="2758319" cy="369332"/>
          </a:xfrm>
          <a:prstGeom prst="rect">
            <a:avLst/>
          </a:prstGeom>
        </p:spPr>
        <p:txBody>
          <a:bodyPr wrap="none">
            <a:spAutoFit/>
          </a:bodyPr>
          <a:lstStyle/>
          <a:p>
            <a:pPr>
              <a:buNone/>
            </a:pPr>
            <a:r>
              <a:rPr lang="en-US" dirty="0" smtClean="0">
                <a:solidFill>
                  <a:schemeClr val="accent2">
                    <a:lumMod val="75000"/>
                  </a:schemeClr>
                </a:solidFill>
              </a:rPr>
              <a:t>(</a:t>
            </a:r>
            <a:r>
              <a:rPr lang="en-US" i="1" dirty="0" smtClean="0">
                <a:solidFill>
                  <a:schemeClr val="accent2">
                    <a:lumMod val="75000"/>
                  </a:schemeClr>
                </a:solidFill>
              </a:rPr>
              <a:t>From Jim Gray’s last talk)</a:t>
            </a:r>
            <a:endParaRPr lang="en-US" i="1" dirty="0">
              <a:solidFill>
                <a:schemeClr val="accent2">
                  <a:lumMod val="75000"/>
                </a:schemeClr>
              </a:solidFill>
            </a:endParaRPr>
          </a:p>
        </p:txBody>
      </p:sp>
      <p:sp>
        <p:nvSpPr>
          <p:cNvPr id="5" name="Isosceles Triangle 4"/>
          <p:cNvSpPr/>
          <p:nvPr/>
        </p:nvSpPr>
        <p:spPr bwMode="auto">
          <a:xfrm>
            <a:off x="6019800" y="1371600"/>
            <a:ext cx="1150620" cy="1143000"/>
          </a:xfrm>
          <a:prstGeom prst="triangle">
            <a:avLst/>
          </a:prstGeom>
          <a:solidFill>
            <a:schemeClr val="bg2">
              <a:lumMod val="2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 name="Trapezoid 5"/>
          <p:cNvSpPr/>
          <p:nvPr/>
        </p:nvSpPr>
        <p:spPr bwMode="auto">
          <a:xfrm>
            <a:off x="5410200" y="2623066"/>
            <a:ext cx="2362200" cy="1143000"/>
          </a:xfrm>
          <a:prstGeom prst="trapezoid">
            <a:avLst>
              <a:gd name="adj" fmla="val 50270"/>
            </a:avLst>
          </a:prstGeom>
          <a:solidFill>
            <a:schemeClr val="bg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9" name="Trapezoid 28"/>
          <p:cNvSpPr/>
          <p:nvPr/>
        </p:nvSpPr>
        <p:spPr bwMode="auto">
          <a:xfrm>
            <a:off x="4876800" y="3886200"/>
            <a:ext cx="3505200" cy="1143000"/>
          </a:xfrm>
          <a:prstGeom prst="trapezoid">
            <a:avLst>
              <a:gd name="adj" fmla="val 46334"/>
            </a:avLst>
          </a:prstGeom>
          <a:solidFill>
            <a:schemeClr val="bg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30" name="Rectangle 29"/>
          <p:cNvSpPr/>
          <p:nvPr/>
        </p:nvSpPr>
        <p:spPr>
          <a:xfrm>
            <a:off x="6553200" y="1676400"/>
            <a:ext cx="2054225" cy="640080"/>
          </a:xfrm>
          <a:prstGeom prst="rect">
            <a:avLst/>
          </a:prstGeom>
          <a:solidFill>
            <a:schemeClr val="bg1">
              <a:alpha val="82000"/>
            </a:schemeClr>
          </a:solidFill>
          <a:ln>
            <a:solidFill>
              <a:schemeClr val="bg2">
                <a:lumMod val="50000"/>
              </a:schemeClr>
            </a:solidFill>
          </a:ln>
        </p:spPr>
        <p:txBody>
          <a:bodyPr wrap="square" anchor="ctr">
            <a:noAutofit/>
          </a:bodyPr>
          <a:lstStyle/>
          <a:p>
            <a:r>
              <a:rPr lang="en-US" b="1" dirty="0" smtClean="0"/>
              <a:t>Literature</a:t>
            </a:r>
            <a:endParaRPr lang="en-US" b="1" dirty="0"/>
          </a:p>
        </p:txBody>
      </p:sp>
      <p:sp>
        <p:nvSpPr>
          <p:cNvPr id="31" name="Rectangle 30"/>
          <p:cNvSpPr/>
          <p:nvPr/>
        </p:nvSpPr>
        <p:spPr>
          <a:xfrm>
            <a:off x="6553201" y="2871400"/>
            <a:ext cx="2054224" cy="640080"/>
          </a:xfrm>
          <a:prstGeom prst="rect">
            <a:avLst/>
          </a:prstGeom>
          <a:solidFill>
            <a:schemeClr val="bg1">
              <a:alpha val="82000"/>
            </a:schemeClr>
          </a:solidFill>
          <a:ln>
            <a:solidFill>
              <a:schemeClr val="bg2">
                <a:lumMod val="50000"/>
              </a:schemeClr>
            </a:solidFill>
          </a:ln>
        </p:spPr>
        <p:txBody>
          <a:bodyPr wrap="square" anchor="ctr">
            <a:noAutofit/>
          </a:bodyPr>
          <a:lstStyle/>
          <a:p>
            <a:r>
              <a:rPr lang="en-US" b="1" dirty="0" smtClean="0"/>
              <a:t>Derived and recombined data</a:t>
            </a:r>
            <a:endParaRPr lang="en-US" b="1" dirty="0"/>
          </a:p>
        </p:txBody>
      </p:sp>
      <p:sp>
        <p:nvSpPr>
          <p:cNvPr id="32" name="Rectangle 31"/>
          <p:cNvSpPr/>
          <p:nvPr/>
        </p:nvSpPr>
        <p:spPr>
          <a:xfrm>
            <a:off x="6553201" y="4137660"/>
            <a:ext cx="2054224" cy="640080"/>
          </a:xfrm>
          <a:prstGeom prst="rect">
            <a:avLst/>
          </a:prstGeom>
          <a:solidFill>
            <a:schemeClr val="bg1">
              <a:alpha val="82000"/>
            </a:schemeClr>
          </a:solidFill>
          <a:ln>
            <a:solidFill>
              <a:schemeClr val="bg2">
                <a:lumMod val="50000"/>
              </a:schemeClr>
            </a:solidFill>
          </a:ln>
        </p:spPr>
        <p:txBody>
          <a:bodyPr wrap="square" anchor="ctr">
            <a:noAutofit/>
          </a:bodyPr>
          <a:lstStyle/>
          <a:p>
            <a:r>
              <a:rPr lang="en-US" b="1" dirty="0" smtClean="0"/>
              <a:t>Raw Data</a:t>
            </a:r>
            <a:endParaRPr lang="en-US" b="1" dirty="0"/>
          </a:p>
        </p:txBody>
      </p:sp>
    </p:spTree>
    <p:extLst>
      <p:ext uri="{BB962C8B-B14F-4D97-AF65-F5344CB8AC3E}">
        <p14:creationId xmlns:p14="http://schemas.microsoft.com/office/powerpoint/2010/main" val="28245355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96174" cy="609398"/>
          </a:xfrm>
        </p:spPr>
        <p:txBody>
          <a:bodyPr>
            <a:normAutofit/>
          </a:bodyPr>
          <a:lstStyle/>
          <a:p>
            <a:r>
              <a:rPr lang="en-US" sz="3200" b="1" dirty="0">
                <a:latin typeface="+mn-lt"/>
              </a:rPr>
              <a:t>Coastal Ocean Observation Lab</a:t>
            </a:r>
          </a:p>
        </p:txBody>
      </p:sp>
      <p:grpSp>
        <p:nvGrpSpPr>
          <p:cNvPr id="8" name="Group 7"/>
          <p:cNvGrpSpPr>
            <a:grpSpLocks/>
          </p:cNvGrpSpPr>
          <p:nvPr/>
        </p:nvGrpSpPr>
        <p:grpSpPr bwMode="auto">
          <a:xfrm>
            <a:off x="519551" y="907977"/>
            <a:ext cx="8091049" cy="5340423"/>
            <a:chOff x="-35740" y="932"/>
            <a:chExt cx="63097" cy="88761"/>
          </a:xfrm>
        </p:grpSpPr>
        <p:sp>
          <p:nvSpPr>
            <p:cNvPr id="9" name="AutoShape 14"/>
            <p:cNvSpPr>
              <a:spLocks noChangeArrowheads="1"/>
            </p:cNvSpPr>
            <p:nvPr/>
          </p:nvSpPr>
          <p:spPr bwMode="auto">
            <a:xfrm>
              <a:off x="-35632" y="932"/>
              <a:ext cx="62989" cy="88761"/>
            </a:xfrm>
            <a:prstGeom prst="rect">
              <a:avLst/>
            </a:prstGeom>
            <a:solidFill>
              <a:schemeClr val="bg1">
                <a:lumMod val="100000"/>
                <a:lumOff val="0"/>
              </a:schemeClr>
            </a:solidFill>
            <a:ln w="15875">
              <a:solidFill>
                <a:schemeClr val="bg2">
                  <a:lumMod val="50000"/>
                  <a:lumOff val="0"/>
                </a:schemeClr>
              </a:solidFill>
              <a:miter lim="800000"/>
              <a:headEnd/>
              <a:tailEnd/>
            </a:ln>
          </p:spPr>
          <p:txBody>
            <a:bodyPr rot="0" vert="horz" wrap="square" lIns="182880" tIns="274320" rIns="182880" bIns="73152" anchor="t" anchorCtr="0" upright="1">
              <a:noAutofit/>
            </a:bodyPr>
            <a:lstStyle/>
            <a:p>
              <a:pPr marL="0" marR="0">
                <a:spcBef>
                  <a:spcPts val="1000"/>
                </a:spcBef>
                <a:spcAft>
                  <a:spcPts val="0"/>
                </a:spcAft>
              </a:pPr>
              <a:r>
                <a:rPr lang="en-US" sz="1600" b="1" dirty="0">
                  <a:effectLst/>
                  <a:latin typeface="Cambria"/>
                  <a:ea typeface="Times New Roman"/>
                  <a:cs typeface="Times New Roman"/>
                </a:rPr>
                <a:t>Oceans of data</a:t>
              </a:r>
            </a:p>
            <a:p>
              <a:pPr marL="0" marR="0">
                <a:spcBef>
                  <a:spcPts val="900"/>
                </a:spcBef>
                <a:spcAft>
                  <a:spcPts val="900"/>
                </a:spcAft>
              </a:pPr>
              <a:r>
                <a:rPr lang="en-US" sz="1400" dirty="0">
                  <a:effectLst/>
                  <a:latin typeface="Times New Roman"/>
                  <a:ea typeface="Times New Roman"/>
                  <a:cs typeface="Calibri"/>
                </a:rPr>
                <a:t>After a boating or aircraft accident at sea, the U.S. Coast Guard historically has relied on current charts and wind gauges to figure out where to hunt for survivors.  But thanks to data originally collected by Rutgers University oceanographers to answer scientific questions about earth-ocean-atmosphere interactions, the USCG has a new resource that promises to literally save lives.  It’s a powerful example that large data sets can drive myriad new and unexpected opportunities and it’s an argument for funding and building robust systems to manage and store the data. </a:t>
              </a:r>
            </a:p>
            <a:p>
              <a:pPr marL="0" marR="0">
                <a:spcBef>
                  <a:spcPts val="900"/>
                </a:spcBef>
                <a:spcAft>
                  <a:spcPts val="900"/>
                </a:spcAft>
              </a:pPr>
              <a:r>
                <a:rPr lang="en-US" sz="1400" dirty="0" smtClean="0">
                  <a:effectLst/>
                  <a:latin typeface="Times New Roman"/>
                  <a:ea typeface="Times New Roman"/>
                  <a:cs typeface="Calibri"/>
                </a:rPr>
                <a:t>At </a:t>
              </a:r>
              <a:r>
                <a:rPr lang="en-US" sz="1400" dirty="0">
                  <a:effectLst/>
                  <a:latin typeface="Times New Roman"/>
                  <a:ea typeface="Times New Roman"/>
                  <a:cs typeface="Calibri"/>
                </a:rPr>
                <a:t>Rutgers University’s Coastal Ocean Observation Lab, scientists have been collecting high frequency radar data that can remotely measure ocean surface waves and currents.  The data are generated from antennae located along the eastern seaboard from Massachusetts to Chesapeake Bay. </a:t>
              </a:r>
              <a:endParaRPr lang="en-US" sz="1400" dirty="0" smtClean="0">
                <a:effectLst/>
                <a:latin typeface="Times New Roman"/>
                <a:ea typeface="Times New Roman"/>
                <a:cs typeface="Calibri"/>
              </a:endParaRPr>
            </a:p>
            <a:p>
              <a:pPr marL="0" marR="0">
                <a:spcBef>
                  <a:spcPts val="900"/>
                </a:spcBef>
                <a:spcAft>
                  <a:spcPts val="900"/>
                </a:spcAft>
              </a:pPr>
              <a:r>
                <a:rPr lang="en-US" sz="1400" dirty="0" smtClean="0">
                  <a:effectLst/>
                  <a:latin typeface="Times New Roman"/>
                  <a:ea typeface="Times New Roman"/>
                  <a:cs typeface="Calibri"/>
                </a:rPr>
                <a:t>One </a:t>
              </a:r>
              <a:r>
                <a:rPr lang="en-US" sz="1400" dirty="0">
                  <a:effectLst/>
                  <a:latin typeface="Times New Roman"/>
                  <a:ea typeface="Times New Roman"/>
                  <a:cs typeface="Calibri"/>
                </a:rPr>
                <a:t>of the group’s frustrations today, unfortunately, is the lack of funding to design and support long-term preservation of data</a:t>
              </a:r>
              <a:r>
                <a:rPr lang="en-US" sz="1400" b="1" dirty="0">
                  <a:effectLst/>
                  <a:latin typeface="Times New Roman"/>
                  <a:ea typeface="Times New Roman"/>
                  <a:cs typeface="Calibri"/>
                </a:rPr>
                <a:t>.  A large fraction of the data the Rutgers team collects has to be thrown out because there is no room to store it and no support within existing research projects to better curate and manage the data.</a:t>
              </a:r>
              <a:r>
                <a:rPr lang="en-US" sz="1400" dirty="0">
                  <a:effectLst/>
                  <a:latin typeface="Times New Roman"/>
                  <a:ea typeface="Times New Roman"/>
                  <a:cs typeface="Calibri"/>
                </a:rPr>
                <a:t>  </a:t>
              </a:r>
              <a:r>
                <a:rPr lang="en-US" sz="1400" b="1" dirty="0">
                  <a:effectLst/>
                  <a:latin typeface="Times New Roman"/>
                  <a:ea typeface="Times New Roman"/>
                  <a:cs typeface="Calibri"/>
                </a:rPr>
                <a:t>“I can get funding to put equipment into the ocean, but not to analyze that data on the back end,” says Schofield.</a:t>
              </a:r>
              <a:endParaRPr lang="en-US" sz="1400" dirty="0">
                <a:effectLst/>
                <a:latin typeface="Times New Roman"/>
                <a:ea typeface="Times New Roman"/>
                <a:cs typeface="Calibri"/>
              </a:endParaRPr>
            </a:p>
          </p:txBody>
        </p:sp>
        <p:sp>
          <p:nvSpPr>
            <p:cNvPr id="10" name="Rectangle 9"/>
            <p:cNvSpPr>
              <a:spLocks noChangeArrowheads="1"/>
            </p:cNvSpPr>
            <p:nvPr/>
          </p:nvSpPr>
          <p:spPr bwMode="auto">
            <a:xfrm>
              <a:off x="-35740" y="932"/>
              <a:ext cx="62987" cy="1838"/>
            </a:xfrm>
            <a:prstGeom prst="rect">
              <a:avLst/>
            </a:prstGeom>
            <a:solidFill>
              <a:schemeClr val="tx2">
                <a:lumMod val="100000"/>
                <a:lumOff val="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182880" tIns="182880" rIns="182880" bIns="365760" anchor="b" anchorCtr="0" upright="1">
              <a:noAutofit/>
            </a:bodyPr>
            <a:lstStyle/>
            <a:p>
              <a:pPr marL="0" marR="0">
                <a:spcBef>
                  <a:spcPts val="1200"/>
                </a:spcBef>
                <a:spcAft>
                  <a:spcPts val="1000"/>
                </a:spcAft>
              </a:pPr>
              <a:r>
                <a:rPr lang="en-US" sz="1000">
                  <a:solidFill>
                    <a:srgbClr val="FFFFFF"/>
                  </a:solidFill>
                  <a:effectLst/>
                  <a:latin typeface="Calibri"/>
                  <a:ea typeface="Calibri"/>
                  <a:cs typeface="Times New Roman"/>
                </a:rPr>
                <a:t> </a:t>
              </a:r>
              <a:endParaRPr lang="en-US" sz="1000">
                <a:effectLst/>
                <a:latin typeface="Calibri"/>
                <a:ea typeface="Calibri"/>
                <a:cs typeface="Times New Roman"/>
              </a:endParaRPr>
            </a:p>
          </p:txBody>
        </p:sp>
      </p:grpSp>
      <p:sp>
        <p:nvSpPr>
          <p:cNvPr id="12" name="Rectangle 11"/>
          <p:cNvSpPr>
            <a:spLocks noChangeArrowheads="1"/>
          </p:cNvSpPr>
          <p:nvPr/>
        </p:nvSpPr>
        <p:spPr bwMode="auto">
          <a:xfrm>
            <a:off x="5410126" y="6050940"/>
            <a:ext cx="2964924" cy="79352"/>
          </a:xfrm>
          <a:prstGeom prst="rect">
            <a:avLst/>
          </a:prstGeom>
          <a:solidFill>
            <a:schemeClr val="accent1">
              <a:lumMod val="100000"/>
              <a:lumOff val="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182880" tIns="182880" rIns="182880" bIns="365760" anchor="b" anchorCtr="0" upright="1">
            <a:noAutofit/>
          </a:bodyPr>
          <a:lstStyle/>
          <a:p>
            <a:pPr marL="0" marR="0">
              <a:spcBef>
                <a:spcPts val="1200"/>
              </a:spcBef>
              <a:spcAft>
                <a:spcPts val="1000"/>
              </a:spcAft>
            </a:pPr>
            <a:r>
              <a:rPr lang="en-US" sz="1000">
                <a:solidFill>
                  <a:srgbClr val="FFFFFF"/>
                </a:solidFill>
                <a:effectLst/>
                <a:latin typeface="Calibri"/>
                <a:ea typeface="Calibri"/>
                <a:cs typeface="Times New Roman"/>
              </a:rPr>
              <a:t> </a:t>
            </a:r>
            <a:endParaRPr lang="en-US" sz="1000">
              <a:effectLst/>
              <a:latin typeface="Calibri"/>
              <a:ea typeface="Calibri"/>
              <a:cs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809" y="5057553"/>
            <a:ext cx="4162425" cy="898398"/>
          </a:xfrm>
          <a:prstGeom prst="rect">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756785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96174" cy="609398"/>
          </a:xfrm>
        </p:spPr>
        <p:txBody>
          <a:bodyPr>
            <a:normAutofit/>
          </a:bodyPr>
          <a:lstStyle/>
          <a:p>
            <a:r>
              <a:rPr lang="en-US" sz="3200" b="1" dirty="0">
                <a:solidFill>
                  <a:schemeClr val="tx1"/>
                </a:solidFill>
                <a:latin typeface="+mn-lt"/>
              </a:rPr>
              <a:t>Galaxy Zoo</a:t>
            </a:r>
          </a:p>
        </p:txBody>
      </p:sp>
      <p:grpSp>
        <p:nvGrpSpPr>
          <p:cNvPr id="4" name="Group 3"/>
          <p:cNvGrpSpPr>
            <a:grpSpLocks/>
          </p:cNvGrpSpPr>
          <p:nvPr/>
        </p:nvGrpSpPr>
        <p:grpSpPr bwMode="auto">
          <a:xfrm>
            <a:off x="533400" y="914422"/>
            <a:ext cx="8077200" cy="5333978"/>
            <a:chOff x="0" y="-1392"/>
            <a:chExt cx="24758" cy="96946"/>
          </a:xfrm>
        </p:grpSpPr>
        <p:sp>
          <p:nvSpPr>
            <p:cNvPr id="5" name="AutoShape 14"/>
            <p:cNvSpPr>
              <a:spLocks noChangeArrowheads="1"/>
            </p:cNvSpPr>
            <p:nvPr/>
          </p:nvSpPr>
          <p:spPr bwMode="auto">
            <a:xfrm>
              <a:off x="0" y="-1392"/>
              <a:ext cx="24758" cy="96946"/>
            </a:xfrm>
            <a:prstGeom prst="rect">
              <a:avLst/>
            </a:prstGeom>
            <a:solidFill>
              <a:schemeClr val="bg1">
                <a:lumMod val="100000"/>
                <a:lumOff val="0"/>
              </a:schemeClr>
            </a:solidFill>
            <a:ln w="15875">
              <a:solidFill>
                <a:schemeClr val="bg2">
                  <a:lumMod val="50000"/>
                  <a:lumOff val="0"/>
                </a:schemeClr>
              </a:solidFill>
              <a:miter lim="800000"/>
              <a:headEnd/>
              <a:tailEnd/>
            </a:ln>
          </p:spPr>
          <p:txBody>
            <a:bodyPr rot="0" vert="horz" wrap="square" lIns="182880" tIns="274320" rIns="182880" bIns="73152" anchor="t" anchorCtr="0" upright="1">
              <a:noAutofit/>
            </a:bodyPr>
            <a:lstStyle/>
            <a:p>
              <a:pPr marL="0" marR="0">
                <a:spcBef>
                  <a:spcPts val="1000"/>
                </a:spcBef>
                <a:spcAft>
                  <a:spcPts val="0"/>
                </a:spcAft>
              </a:pPr>
              <a:r>
                <a:rPr lang="en-US" sz="1600" b="1" dirty="0">
                  <a:effectLst/>
                  <a:latin typeface="Times New Roman" pitchFamily="18" charset="0"/>
                  <a:ea typeface="Times New Roman"/>
                  <a:cs typeface="Times New Roman" pitchFamily="18" charset="0"/>
                </a:rPr>
                <a:t>Citizen Science</a:t>
              </a:r>
            </a:p>
            <a:p>
              <a:pPr marL="0" marR="0">
                <a:spcBef>
                  <a:spcPts val="900"/>
                </a:spcBef>
                <a:spcAft>
                  <a:spcPts val="900"/>
                </a:spcAft>
              </a:pPr>
              <a:r>
                <a:rPr lang="en-US" sz="1400" dirty="0">
                  <a:effectLst/>
                  <a:latin typeface="Times New Roman" pitchFamily="18" charset="0"/>
                  <a:ea typeface="Times New Roman"/>
                  <a:cs typeface="Times New Roman" pitchFamily="18" charset="0"/>
                </a:rPr>
                <a:t>If people do not understand what a cell is how can they understand the ethics and implications of stem-cell research? If the general public does not understand molecules and DNA how can they understand the principals of heredity and risks in healthcare and disease management? Or, put another way, scientific illiteracy undermines citizens' ability to take part in the democratic process</a:t>
              </a:r>
              <a:r>
                <a:rPr lang="en-US" sz="1400" baseline="30000" dirty="0">
                  <a:effectLst/>
                  <a:latin typeface="Times New Roman" pitchFamily="18" charset="0"/>
                  <a:ea typeface="Times New Roman"/>
                  <a:cs typeface="Times New Roman" pitchFamily="18" charset="0"/>
                </a:rPr>
                <a:t> (30)</a:t>
              </a:r>
              <a:r>
                <a:rPr lang="en-US" sz="1400" dirty="0">
                  <a:effectLst/>
                  <a:latin typeface="Times New Roman" pitchFamily="18" charset="0"/>
                  <a:ea typeface="Times New Roman"/>
                  <a:cs typeface="Times New Roman" pitchFamily="18" charset="0"/>
                </a:rPr>
                <a:t> . Although the NSF is not focused on broad-scale education it can catalyze community engagement in exciting scientific discovery and, through this, both advance scientific discovery and help educate US citizens in key scientific principles.</a:t>
              </a:r>
            </a:p>
            <a:p>
              <a:pPr marL="0" marR="0">
                <a:spcBef>
                  <a:spcPts val="900"/>
                </a:spcBef>
                <a:spcAft>
                  <a:spcPts val="900"/>
                </a:spcAft>
              </a:pPr>
              <a:r>
                <a:rPr lang="en-US" sz="1400" dirty="0">
                  <a:effectLst/>
                  <a:latin typeface="Times New Roman" pitchFamily="18" charset="0"/>
                  <a:ea typeface="Times New Roman"/>
                  <a:cs typeface="Times New Roman" pitchFamily="18" charset="0"/>
                </a:rPr>
                <a:t>There are now many examples of meaningful citizen science engagement however Galaxy Zoo</a:t>
              </a:r>
              <a:r>
                <a:rPr lang="en-US" sz="1400" baseline="30000" dirty="0">
                  <a:effectLst/>
                  <a:latin typeface="Times New Roman" pitchFamily="18" charset="0"/>
                  <a:ea typeface="Times New Roman"/>
                  <a:cs typeface="Times New Roman" pitchFamily="18" charset="0"/>
                </a:rPr>
                <a:t> (15)</a:t>
              </a:r>
              <a:r>
                <a:rPr lang="en-US" sz="1400" dirty="0">
                  <a:effectLst/>
                  <a:latin typeface="Times New Roman" pitchFamily="18" charset="0"/>
                  <a:ea typeface="Times New Roman"/>
                  <a:cs typeface="Times New Roman" pitchFamily="18" charset="0"/>
                </a:rPr>
                <a:t> activities give a useful indication of the latent appetite for scientific engagement in society.  This is a collection of online astronomy projects which invite members of the public to assist in classifying galaxies.  In the first year, the initial project boasted over 50 million classifications made by 150,000 individuals in the general public – it quickly became the world's largest database of galaxy shapes.  So successful was the original project that it spawned Galaxy Zoo 2 in February 2009 to classify another 250,000 SDSS galaxies.  The project included unique scientific discoveries such as </a:t>
              </a:r>
              <a:r>
                <a:rPr lang="en-US" sz="1400" dirty="0" err="1">
                  <a:effectLst/>
                  <a:latin typeface="Times New Roman" pitchFamily="18" charset="0"/>
                  <a:ea typeface="Times New Roman"/>
                  <a:cs typeface="Times New Roman" pitchFamily="18" charset="0"/>
                </a:rPr>
                <a:t>Hanny’s</a:t>
              </a:r>
              <a:r>
                <a:rPr lang="en-US" sz="1400" dirty="0">
                  <a:effectLst/>
                  <a:latin typeface="Times New Roman" pitchFamily="18" charset="0"/>
                  <a:ea typeface="Times New Roman"/>
                  <a:cs typeface="Times New Roman" pitchFamily="18" charset="0"/>
                </a:rPr>
                <a:t> </a:t>
              </a:r>
              <a:r>
                <a:rPr lang="en-US" sz="1400" dirty="0" err="1">
                  <a:effectLst/>
                  <a:latin typeface="Times New Roman" pitchFamily="18" charset="0"/>
                  <a:ea typeface="Times New Roman"/>
                  <a:cs typeface="Times New Roman" pitchFamily="18" charset="0"/>
                </a:rPr>
                <a:t>Voorwerp</a:t>
              </a:r>
              <a:r>
                <a:rPr lang="en-US" sz="1400" baseline="30000" dirty="0">
                  <a:effectLst/>
                  <a:latin typeface="Times New Roman" pitchFamily="18" charset="0"/>
                  <a:ea typeface="Times New Roman"/>
                  <a:cs typeface="Times New Roman" pitchFamily="18" charset="0"/>
                </a:rPr>
                <a:t> (31)</a:t>
              </a:r>
              <a:r>
                <a:rPr lang="en-US" sz="1400" dirty="0">
                  <a:effectLst/>
                  <a:latin typeface="Times New Roman" pitchFamily="18" charset="0"/>
                  <a:ea typeface="Times New Roman"/>
                  <a:cs typeface="Times New Roman" pitchFamily="18" charset="0"/>
                </a:rPr>
                <a:t> and ‘Green Pea’ galaxies</a:t>
              </a:r>
              <a:r>
                <a:rPr lang="en-US" sz="1200" dirty="0">
                  <a:effectLst/>
                  <a:latin typeface="Times New Roman" pitchFamily="18" charset="0"/>
                  <a:ea typeface="Times New Roman"/>
                  <a:cs typeface="Times New Roman" pitchFamily="18" charset="0"/>
                </a:rPr>
                <a:t>.</a:t>
              </a:r>
            </a:p>
            <a:p>
              <a:pPr marL="0" marR="0">
                <a:spcBef>
                  <a:spcPts val="0"/>
                </a:spcBef>
                <a:spcAft>
                  <a:spcPts val="1000"/>
                </a:spcAft>
              </a:pPr>
              <a:r>
                <a:rPr lang="en-US" sz="1200" dirty="0">
                  <a:effectLst/>
                  <a:latin typeface="Times New Roman" pitchFamily="18" charset="0"/>
                  <a:ea typeface="Calibri"/>
                  <a:cs typeface="Times New Roman" pitchFamily="18" charset="0"/>
                </a:rPr>
                <a:t> </a:t>
              </a:r>
            </a:p>
          </p:txBody>
        </p:sp>
        <p:sp>
          <p:nvSpPr>
            <p:cNvPr id="7" name="Rectangle 6"/>
            <p:cNvSpPr>
              <a:spLocks noChangeArrowheads="1"/>
            </p:cNvSpPr>
            <p:nvPr/>
          </p:nvSpPr>
          <p:spPr bwMode="auto">
            <a:xfrm>
              <a:off x="14948" y="92468"/>
              <a:ext cx="9088" cy="1450"/>
            </a:xfrm>
            <a:prstGeom prst="rect">
              <a:avLst/>
            </a:prstGeom>
            <a:solidFill>
              <a:schemeClr val="accent1">
                <a:lumMod val="100000"/>
                <a:lumOff val="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182880" tIns="182880" rIns="182880" bIns="365760" anchor="b" anchorCtr="0" upright="1">
              <a:noAutofit/>
            </a:bodyPr>
            <a:lstStyle/>
            <a:p>
              <a:pPr marL="0" marR="0">
                <a:spcBef>
                  <a:spcPts val="1200"/>
                </a:spcBef>
                <a:spcAft>
                  <a:spcPts val="1000"/>
                </a:spcAft>
              </a:pPr>
              <a:r>
                <a:rPr lang="en-US" sz="1000">
                  <a:solidFill>
                    <a:srgbClr val="FFFFFF"/>
                  </a:solidFill>
                  <a:effectLst/>
                  <a:latin typeface="Calibri"/>
                  <a:ea typeface="Calibri"/>
                  <a:cs typeface="Times New Roman"/>
                </a:rPr>
                <a:t> </a:t>
              </a:r>
              <a:endParaRPr lang="en-US" sz="1000">
                <a:effectLst/>
                <a:latin typeface="Calibri"/>
                <a:ea typeface="Calibri"/>
                <a:cs typeface="Times New Roman"/>
              </a:endParaRPr>
            </a:p>
          </p:txBody>
        </p:sp>
      </p:grpSp>
      <p:sp>
        <p:nvSpPr>
          <p:cNvPr id="8" name="Rectangle 7"/>
          <p:cNvSpPr>
            <a:spLocks noChangeArrowheads="1"/>
          </p:cNvSpPr>
          <p:nvPr/>
        </p:nvSpPr>
        <p:spPr bwMode="auto">
          <a:xfrm>
            <a:off x="519551" y="907977"/>
            <a:ext cx="8076943" cy="110586"/>
          </a:xfrm>
          <a:prstGeom prst="rect">
            <a:avLst/>
          </a:prstGeom>
          <a:solidFill>
            <a:schemeClr val="tx2">
              <a:lumMod val="100000"/>
              <a:lumOff val="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182880" tIns="182880" rIns="182880" bIns="365760" anchor="b" anchorCtr="0" upright="1">
            <a:noAutofit/>
          </a:bodyPr>
          <a:lstStyle/>
          <a:p>
            <a:pPr marL="0" marR="0">
              <a:spcBef>
                <a:spcPts val="1200"/>
              </a:spcBef>
              <a:spcAft>
                <a:spcPts val="1000"/>
              </a:spcAft>
            </a:pPr>
            <a:r>
              <a:rPr lang="en-US" sz="1000">
                <a:solidFill>
                  <a:srgbClr val="FFFFFF"/>
                </a:solidFill>
                <a:effectLst/>
                <a:latin typeface="Calibri"/>
                <a:ea typeface="Calibri"/>
                <a:cs typeface="Times New Roman"/>
              </a:rPr>
              <a:t> </a:t>
            </a:r>
            <a:endParaRPr lang="en-US" sz="1000">
              <a:effectLst/>
              <a:latin typeface="Calibri"/>
              <a:ea typeface="Calibri"/>
              <a:cs typeface="Times New Roman"/>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506" y="5123121"/>
            <a:ext cx="5614988" cy="581025"/>
          </a:xfrm>
          <a:prstGeom prst="rect">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353605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96174" cy="609398"/>
          </a:xfrm>
        </p:spPr>
        <p:txBody>
          <a:bodyPr>
            <a:normAutofit/>
          </a:bodyPr>
          <a:lstStyle/>
          <a:p>
            <a:r>
              <a:rPr lang="en-US" sz="3200" b="1" dirty="0" smtClean="0">
                <a:solidFill>
                  <a:schemeClr val="tx1"/>
                </a:solidFill>
                <a:latin typeface="+mn-lt"/>
              </a:rPr>
              <a:t>The Nearby </a:t>
            </a:r>
            <a:r>
              <a:rPr lang="en-US" sz="3200" b="1" dirty="0">
                <a:solidFill>
                  <a:schemeClr val="tx1"/>
                </a:solidFill>
                <a:latin typeface="+mn-lt"/>
              </a:rPr>
              <a:t>Supernova Factory </a:t>
            </a:r>
          </a:p>
        </p:txBody>
      </p:sp>
      <p:sp>
        <p:nvSpPr>
          <p:cNvPr id="11" name="AutoShape 14"/>
          <p:cNvSpPr>
            <a:spLocks noChangeArrowheads="1"/>
          </p:cNvSpPr>
          <p:nvPr/>
        </p:nvSpPr>
        <p:spPr bwMode="auto">
          <a:xfrm>
            <a:off x="533400" y="914400"/>
            <a:ext cx="8077200" cy="5334000"/>
          </a:xfrm>
          <a:prstGeom prst="rect">
            <a:avLst/>
          </a:prstGeom>
          <a:solidFill>
            <a:schemeClr val="bg1">
              <a:lumMod val="100000"/>
              <a:lumOff val="0"/>
            </a:schemeClr>
          </a:solidFill>
          <a:ln w="15875">
            <a:solidFill>
              <a:schemeClr val="bg2">
                <a:lumMod val="50000"/>
                <a:lumOff val="0"/>
              </a:schemeClr>
            </a:solidFill>
            <a:miter lim="800000"/>
            <a:headEnd/>
            <a:tailEnd/>
          </a:ln>
        </p:spPr>
        <p:txBody>
          <a:bodyPr rot="0" vert="horz" wrap="square" lIns="182880" tIns="274320" rIns="182880" bIns="73152" anchor="t" anchorCtr="0" upright="1">
            <a:noAutofit/>
          </a:bodyPr>
          <a:lstStyle/>
          <a:p>
            <a:pPr marL="0" marR="0">
              <a:spcBef>
                <a:spcPts val="1000"/>
              </a:spcBef>
              <a:spcAft>
                <a:spcPts val="0"/>
              </a:spcAft>
            </a:pPr>
            <a:r>
              <a:rPr lang="en-US" sz="1600" b="1" dirty="0" err="1">
                <a:effectLst/>
                <a:latin typeface="Times New Roman" pitchFamily="18" charset="0"/>
                <a:ea typeface="Times New Roman"/>
                <a:cs typeface="Times New Roman" pitchFamily="18" charset="0"/>
              </a:rPr>
              <a:t>RoI</a:t>
            </a:r>
            <a:r>
              <a:rPr lang="en-US" sz="1600" b="1" dirty="0">
                <a:effectLst/>
                <a:latin typeface="Times New Roman" pitchFamily="18" charset="0"/>
                <a:ea typeface="Times New Roman"/>
                <a:cs typeface="Times New Roman" pitchFamily="18" charset="0"/>
              </a:rPr>
              <a:t> of scientific data services</a:t>
            </a:r>
          </a:p>
          <a:p>
            <a:pPr>
              <a:spcBef>
                <a:spcPts val="900"/>
              </a:spcBef>
              <a:spcAft>
                <a:spcPts val="900"/>
              </a:spcAft>
            </a:pPr>
            <a:r>
              <a:rPr lang="en-US" sz="1400" dirty="0">
                <a:effectLst/>
                <a:latin typeface="Times New Roman" pitchFamily="18" charset="0"/>
                <a:ea typeface="Times New Roman"/>
                <a:cs typeface="Times New Roman" pitchFamily="18" charset="0"/>
              </a:rPr>
              <a:t>One of astrophysics’ great quests is to comprehend the mysterious “dark energy” which acts to accelerate the expansion of the </a:t>
            </a:r>
            <a:r>
              <a:rPr lang="en-US" sz="1400" dirty="0" smtClean="0">
                <a:effectLst/>
                <a:latin typeface="Times New Roman" pitchFamily="18" charset="0"/>
                <a:ea typeface="Times New Roman"/>
                <a:cs typeface="Times New Roman" pitchFamily="18" charset="0"/>
              </a:rPr>
              <a:t>universe primarily based on </a:t>
            </a:r>
            <a:r>
              <a:rPr lang="en-US" sz="1400" dirty="0" smtClean="0">
                <a:latin typeface="Times New Roman" pitchFamily="18" charset="0"/>
                <a:ea typeface="Times New Roman"/>
                <a:cs typeface="Times New Roman" pitchFamily="18" charset="0"/>
              </a:rPr>
              <a:t>the </a:t>
            </a:r>
            <a:r>
              <a:rPr lang="en-US" sz="1400" dirty="0" smtClean="0">
                <a:effectLst/>
                <a:latin typeface="Times New Roman" pitchFamily="18" charset="0"/>
                <a:ea typeface="Times New Roman"/>
                <a:cs typeface="Times New Roman" pitchFamily="18" charset="0"/>
              </a:rPr>
              <a:t>study </a:t>
            </a:r>
            <a:r>
              <a:rPr lang="en-US" sz="1400" dirty="0">
                <a:effectLst/>
                <a:latin typeface="Times New Roman" pitchFamily="18" charset="0"/>
                <a:ea typeface="Times New Roman"/>
                <a:cs typeface="Times New Roman" pitchFamily="18" charset="0"/>
              </a:rPr>
              <a:t>of </a:t>
            </a:r>
            <a:r>
              <a:rPr lang="en-US" sz="1400" dirty="0" smtClean="0">
                <a:effectLst/>
                <a:latin typeface="Times New Roman" pitchFamily="18" charset="0"/>
                <a:ea typeface="Times New Roman"/>
                <a:cs typeface="Times New Roman" pitchFamily="18" charset="0"/>
              </a:rPr>
              <a:t>supernovae.  </a:t>
            </a:r>
            <a:r>
              <a:rPr lang="en-US" sz="1400" dirty="0">
                <a:effectLst/>
                <a:latin typeface="Times New Roman" pitchFamily="18" charset="0"/>
                <a:ea typeface="Times New Roman"/>
                <a:cs typeface="Times New Roman" pitchFamily="18" charset="0"/>
              </a:rPr>
              <a:t>The Nearby Supernova Factory (</a:t>
            </a:r>
            <a:r>
              <a:rPr lang="en-US" sz="1400" dirty="0" err="1">
                <a:effectLst/>
                <a:latin typeface="Times New Roman" pitchFamily="18" charset="0"/>
                <a:ea typeface="Times New Roman"/>
                <a:cs typeface="Times New Roman" pitchFamily="18" charset="0"/>
              </a:rPr>
              <a:t>SNfactory</a:t>
            </a:r>
            <a:r>
              <a:rPr lang="en-US" sz="1400" dirty="0">
                <a:effectLst/>
                <a:latin typeface="Times New Roman" pitchFamily="18" charset="0"/>
                <a:ea typeface="Times New Roman"/>
                <a:cs typeface="Times New Roman" pitchFamily="18" charset="0"/>
              </a:rPr>
              <a:t>) is an international astrophysics experiment designed to discover and measure Type </a:t>
            </a:r>
            <a:r>
              <a:rPr lang="en-US" sz="1400" dirty="0" err="1">
                <a:effectLst/>
                <a:latin typeface="Times New Roman" pitchFamily="18" charset="0"/>
                <a:ea typeface="Times New Roman"/>
                <a:cs typeface="Times New Roman" pitchFamily="18" charset="0"/>
              </a:rPr>
              <a:t>Ia</a:t>
            </a:r>
            <a:r>
              <a:rPr lang="en-US" sz="1400" dirty="0">
                <a:effectLst/>
                <a:latin typeface="Times New Roman" pitchFamily="18" charset="0"/>
                <a:ea typeface="Times New Roman"/>
                <a:cs typeface="Times New Roman" pitchFamily="18" charset="0"/>
              </a:rPr>
              <a:t> supernovae in greater number and detail than has ever been done before.  It has about 30 members; about half in the U.S. and the other half in France.  On any given night, the project’s primary telescope which is in Hawaii, is used to collect up to 80 GB of data and is typically operated by a geographically separated group of two to six people. </a:t>
            </a:r>
            <a:r>
              <a:rPr lang="en-US" sz="1400" dirty="0">
                <a:latin typeface="Times New Roman" pitchFamily="18" charset="0"/>
                <a:ea typeface="Times New Roman"/>
                <a:cs typeface="Times New Roman" pitchFamily="18" charset="0"/>
              </a:rPr>
              <a:t>Because </a:t>
            </a:r>
            <a:r>
              <a:rPr lang="en-US" sz="1400" b="1" dirty="0">
                <a:latin typeface="Times New Roman" pitchFamily="18" charset="0"/>
                <a:ea typeface="Times New Roman"/>
                <a:cs typeface="Times New Roman" pitchFamily="18" charset="0"/>
              </a:rPr>
              <a:t>data curation and management were considered a priority in this project, today </a:t>
            </a:r>
            <a:r>
              <a:rPr lang="en-US" sz="1400" b="1" dirty="0" err="1">
                <a:latin typeface="Times New Roman" pitchFamily="18" charset="0"/>
                <a:ea typeface="Times New Roman"/>
                <a:cs typeface="Times New Roman" pitchFamily="18" charset="0"/>
              </a:rPr>
              <a:t>SNfactory</a:t>
            </a:r>
            <a:r>
              <a:rPr lang="en-US" sz="1400" b="1" dirty="0">
                <a:latin typeface="Times New Roman" pitchFamily="18" charset="0"/>
                <a:ea typeface="Times New Roman"/>
                <a:cs typeface="Times New Roman" pitchFamily="18" charset="0"/>
              </a:rPr>
              <a:t> is a shining example of the significant return on investment</a:t>
            </a:r>
            <a:r>
              <a:rPr lang="en-US" sz="1400" dirty="0">
                <a:latin typeface="Times New Roman" pitchFamily="18" charset="0"/>
                <a:ea typeface="Times New Roman"/>
                <a:cs typeface="Times New Roman" pitchFamily="18" charset="0"/>
              </a:rPr>
              <a:t> – both in terms of financial resources and in terms of scientific productivity that </a:t>
            </a:r>
            <a:r>
              <a:rPr lang="en-US" sz="1400" dirty="0" err="1">
                <a:latin typeface="Times New Roman" pitchFamily="18" charset="0"/>
                <a:ea typeface="Times New Roman"/>
                <a:cs typeface="Times New Roman" pitchFamily="18" charset="0"/>
              </a:rPr>
              <a:t>cyberinfrastructure</a:t>
            </a:r>
            <a:r>
              <a:rPr lang="en-US" sz="1400" dirty="0">
                <a:latin typeface="Times New Roman" pitchFamily="18" charset="0"/>
                <a:ea typeface="Times New Roman"/>
                <a:cs typeface="Times New Roman" pitchFamily="18" charset="0"/>
              </a:rPr>
              <a:t> can provide</a:t>
            </a:r>
            <a:r>
              <a:rPr lang="en-US" sz="1400" dirty="0" smtClean="0">
                <a:latin typeface="Times New Roman" pitchFamily="18" charset="0"/>
                <a:ea typeface="Times New Roman"/>
                <a:cs typeface="Times New Roman" pitchFamily="18" charset="0"/>
              </a:rPr>
              <a:t>.</a:t>
            </a:r>
            <a:endParaRPr lang="en-US" sz="1400" dirty="0">
              <a:effectLst/>
              <a:latin typeface="Times New Roman" pitchFamily="18" charset="0"/>
              <a:ea typeface="Times New Roman"/>
              <a:cs typeface="Times New Roman" pitchFamily="18" charset="0"/>
            </a:endParaRPr>
          </a:p>
        </p:txBody>
      </p:sp>
      <p:sp>
        <p:nvSpPr>
          <p:cNvPr id="15" name="Rectangle 14"/>
          <p:cNvSpPr>
            <a:spLocks noChangeArrowheads="1"/>
          </p:cNvSpPr>
          <p:nvPr/>
        </p:nvSpPr>
        <p:spPr bwMode="auto">
          <a:xfrm>
            <a:off x="519551" y="907977"/>
            <a:ext cx="8076943" cy="110586"/>
          </a:xfrm>
          <a:prstGeom prst="rect">
            <a:avLst/>
          </a:prstGeom>
          <a:solidFill>
            <a:schemeClr val="tx2">
              <a:lumMod val="100000"/>
              <a:lumOff val="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182880" tIns="182880" rIns="182880" bIns="365760" anchor="b" anchorCtr="0" upright="1">
            <a:noAutofit/>
          </a:bodyPr>
          <a:lstStyle/>
          <a:p>
            <a:pPr marL="0" marR="0">
              <a:spcBef>
                <a:spcPts val="1200"/>
              </a:spcBef>
              <a:spcAft>
                <a:spcPts val="1000"/>
              </a:spcAft>
            </a:pPr>
            <a:r>
              <a:rPr lang="en-US" sz="1000">
                <a:solidFill>
                  <a:srgbClr val="FFFFFF"/>
                </a:solidFill>
                <a:effectLst/>
                <a:latin typeface="Calibri"/>
                <a:ea typeface="Calibri"/>
                <a:cs typeface="Times New Roman"/>
              </a:rPr>
              <a:t> </a:t>
            </a:r>
            <a:endParaRPr lang="en-US" sz="1000">
              <a:effectLst/>
              <a:latin typeface="Calibri"/>
              <a:ea typeface="Calibri"/>
              <a:cs typeface="Times New Roman"/>
            </a:endParaRPr>
          </a:p>
        </p:txBody>
      </p:sp>
      <p:sp>
        <p:nvSpPr>
          <p:cNvPr id="16" name="Rectangle 15"/>
          <p:cNvSpPr>
            <a:spLocks noChangeArrowheads="1"/>
          </p:cNvSpPr>
          <p:nvPr/>
        </p:nvSpPr>
        <p:spPr bwMode="auto">
          <a:xfrm>
            <a:off x="5410126" y="6092848"/>
            <a:ext cx="2964924" cy="79352"/>
          </a:xfrm>
          <a:prstGeom prst="rect">
            <a:avLst/>
          </a:prstGeom>
          <a:solidFill>
            <a:schemeClr val="accent1">
              <a:lumMod val="100000"/>
              <a:lumOff val="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182880" tIns="182880" rIns="182880" bIns="365760" anchor="b" anchorCtr="0" upright="1">
            <a:noAutofit/>
          </a:bodyPr>
          <a:lstStyle/>
          <a:p>
            <a:pPr marL="0" marR="0">
              <a:spcBef>
                <a:spcPts val="1200"/>
              </a:spcBef>
              <a:spcAft>
                <a:spcPts val="1000"/>
              </a:spcAft>
            </a:pPr>
            <a:r>
              <a:rPr lang="en-US" sz="1000">
                <a:solidFill>
                  <a:srgbClr val="FFFFFF"/>
                </a:solidFill>
                <a:effectLst/>
                <a:latin typeface="Calibri"/>
                <a:ea typeface="Calibri"/>
                <a:cs typeface="Times New Roman"/>
              </a:rPr>
              <a:t> </a:t>
            </a:r>
            <a:endParaRPr lang="en-US" sz="1000">
              <a:effectLst/>
              <a:latin typeface="Calibri"/>
              <a:ea typeface="Calibri"/>
              <a:cs typeface="Times New Roman"/>
            </a:endParaRPr>
          </a:p>
        </p:txBody>
      </p:sp>
      <p:sp>
        <p:nvSpPr>
          <p:cNvPr id="3" name="TextBox 2"/>
          <p:cNvSpPr txBox="1"/>
          <p:nvPr/>
        </p:nvSpPr>
        <p:spPr>
          <a:xfrm>
            <a:off x="685800" y="3647660"/>
            <a:ext cx="6019800" cy="2246769"/>
          </a:xfrm>
          <a:prstGeom prst="rect">
            <a:avLst/>
          </a:prstGeom>
          <a:noFill/>
        </p:spPr>
        <p:txBody>
          <a:bodyPr wrap="square" rtlCol="0">
            <a:spAutoFit/>
          </a:bodyPr>
          <a:lstStyle/>
          <a:p>
            <a:pPr>
              <a:spcBef>
                <a:spcPts val="900"/>
              </a:spcBef>
              <a:spcAft>
                <a:spcPts val="900"/>
              </a:spcAft>
            </a:pPr>
            <a:r>
              <a:rPr lang="en-US" sz="1400" dirty="0">
                <a:latin typeface="Times New Roman" pitchFamily="18" charset="0"/>
                <a:ea typeface="Times New Roman"/>
                <a:cs typeface="Times New Roman" pitchFamily="18" charset="0"/>
              </a:rPr>
              <a:t>The project brought together an interdisciplinary team including physicists, computer scientists, and software engineers.  They put their shoulders to the challenge of creating what came to be known as </a:t>
            </a:r>
            <a:r>
              <a:rPr lang="en-US" sz="1400" b="1" dirty="0" err="1">
                <a:latin typeface="Times New Roman" pitchFamily="18" charset="0"/>
                <a:ea typeface="Times New Roman"/>
                <a:cs typeface="Times New Roman" pitchFamily="18" charset="0"/>
              </a:rPr>
              <a:t>Sunfall</a:t>
            </a:r>
            <a:r>
              <a:rPr lang="en-US" sz="1400" dirty="0">
                <a:latin typeface="Times New Roman" pitchFamily="18" charset="0"/>
                <a:ea typeface="Times New Roman"/>
                <a:cs typeface="Times New Roman" pitchFamily="18" charset="0"/>
              </a:rPr>
              <a:t> (</a:t>
            </a:r>
            <a:r>
              <a:rPr lang="en-US" sz="1400" dirty="0" err="1">
                <a:latin typeface="Times New Roman" pitchFamily="18" charset="0"/>
                <a:ea typeface="Times New Roman"/>
                <a:cs typeface="Times New Roman" pitchFamily="18" charset="0"/>
              </a:rPr>
              <a:t>SuperNova</a:t>
            </a:r>
            <a:r>
              <a:rPr lang="en-US" sz="1400" dirty="0">
                <a:latin typeface="Times New Roman" pitchFamily="18" charset="0"/>
                <a:ea typeface="Times New Roman"/>
                <a:cs typeface="Times New Roman" pitchFamily="18" charset="0"/>
              </a:rPr>
              <a:t> Factory </a:t>
            </a:r>
            <a:r>
              <a:rPr lang="en-US" sz="1400" dirty="0" err="1">
                <a:latin typeface="Times New Roman" pitchFamily="18" charset="0"/>
                <a:ea typeface="Times New Roman"/>
                <a:cs typeface="Times New Roman" pitchFamily="18" charset="0"/>
              </a:rPr>
              <a:t>AssembLy</a:t>
            </a:r>
            <a:r>
              <a:rPr lang="en-US" sz="1400" dirty="0">
                <a:latin typeface="Times New Roman" pitchFamily="18" charset="0"/>
                <a:ea typeface="Times New Roman"/>
                <a:cs typeface="Times New Roman" pitchFamily="18" charset="0"/>
              </a:rPr>
              <a:t> Line). </a:t>
            </a:r>
            <a:r>
              <a:rPr lang="en-US" sz="1400" b="1" dirty="0">
                <a:latin typeface="Times New Roman"/>
                <a:ea typeface="Times New Roman"/>
                <a:cs typeface="Calibri"/>
              </a:rPr>
              <a:t>The solution reduced false supernovae identification by 40%;  it improved scanning and vetting times by 70%; and it reduced labor for search and scanning from 6-8 people working four hours per day to one person working one hour per day.</a:t>
            </a:r>
            <a:r>
              <a:rPr lang="en-US" sz="1400" dirty="0">
                <a:latin typeface="Times New Roman"/>
                <a:ea typeface="Times New Roman"/>
                <a:cs typeface="Calibri"/>
              </a:rPr>
              <a:t>  Not only did the system pay for itself operationally within 1.5 years, but it enabled new science discovery.  It led to ten publications in 2009 in both computer science and physics journals, and three best paper awards in computer science. </a:t>
            </a:r>
          </a:p>
        </p:txBody>
      </p:sp>
      <p:pic>
        <p:nvPicPr>
          <p:cNvPr id="6146" name="Picture 2" descr="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309" y="4191000"/>
            <a:ext cx="1428748" cy="1143000"/>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4281497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838200"/>
            <a:ext cx="8204200" cy="5273040"/>
          </a:xfrm>
        </p:spPr>
        <p:txBody>
          <a:bodyPr>
            <a:noAutofit/>
          </a:bodyPr>
          <a:lstStyle/>
          <a:p>
            <a:pPr>
              <a:spcBef>
                <a:spcPts val="700"/>
              </a:spcBef>
              <a:spcAft>
                <a:spcPts val="1000"/>
              </a:spcAft>
              <a:buNone/>
            </a:pPr>
            <a:r>
              <a:rPr lang="en-US" sz="2800" dirty="0" smtClean="0"/>
              <a:t>Listed 7 key areas for action by Funding Agencies:</a:t>
            </a:r>
          </a:p>
          <a:p>
            <a:pPr marL="803275" indent="-457200">
              <a:spcBef>
                <a:spcPts val="700"/>
              </a:spcBef>
              <a:spcAft>
                <a:spcPts val="1000"/>
              </a:spcAft>
              <a:buClrTx/>
              <a:buSzPct val="100000"/>
              <a:buAutoNum type="arabicPeriod"/>
            </a:pPr>
            <a:r>
              <a:rPr lang="en-US" sz="2800" dirty="0" smtClean="0"/>
              <a:t>Fund both development and support of software tools</a:t>
            </a:r>
          </a:p>
          <a:p>
            <a:pPr marL="803275" indent="-457200">
              <a:spcBef>
                <a:spcPts val="700"/>
              </a:spcBef>
              <a:spcAft>
                <a:spcPts val="1000"/>
              </a:spcAft>
              <a:buClrTx/>
              <a:buSzPct val="100000"/>
              <a:buAutoNum type="arabicPeriod"/>
            </a:pPr>
            <a:r>
              <a:rPr lang="en-US" sz="2800" dirty="0" smtClean="0"/>
              <a:t>Invest at all levels of the finding ‘pyramid’</a:t>
            </a:r>
          </a:p>
          <a:p>
            <a:pPr marL="803275" indent="-457200">
              <a:spcBef>
                <a:spcPts val="700"/>
              </a:spcBef>
              <a:spcAft>
                <a:spcPts val="1000"/>
              </a:spcAft>
              <a:buClrTx/>
              <a:buSzPct val="100000"/>
              <a:buAutoNum type="arabicPeriod"/>
            </a:pPr>
            <a:r>
              <a:rPr lang="en-US" sz="2800" dirty="0" smtClean="0"/>
              <a:t>Fund development of ‘generic’ Laboratory Information Management Systems</a:t>
            </a:r>
          </a:p>
          <a:p>
            <a:pPr marL="803275" indent="-457200">
              <a:spcBef>
                <a:spcPts val="700"/>
              </a:spcBef>
              <a:spcAft>
                <a:spcPts val="1000"/>
              </a:spcAft>
              <a:buClrTx/>
              <a:buSzPct val="100000"/>
              <a:buAutoNum type="arabicPeriod"/>
            </a:pPr>
            <a:r>
              <a:rPr lang="en-US" sz="2800" dirty="0" smtClean="0"/>
              <a:t>Fund research into scientific data management, data analysis, data visualization, new algorithms and tools  </a:t>
            </a:r>
            <a:endParaRPr lang="en-US" sz="2800" dirty="0"/>
          </a:p>
        </p:txBody>
      </p:sp>
      <p:sp>
        <p:nvSpPr>
          <p:cNvPr id="5" name="Title 4"/>
          <p:cNvSpPr>
            <a:spLocks noGrp="1"/>
          </p:cNvSpPr>
          <p:nvPr>
            <p:ph type="title"/>
          </p:nvPr>
        </p:nvSpPr>
        <p:spPr>
          <a:xfrm>
            <a:off x="457200" y="228600"/>
            <a:ext cx="8686800" cy="443198"/>
          </a:xfrm>
        </p:spPr>
        <p:txBody>
          <a:bodyPr/>
          <a:lstStyle/>
          <a:p>
            <a:r>
              <a:rPr lang="en-US" dirty="0" smtClean="0">
                <a:solidFill>
                  <a:schemeClr val="tx1"/>
                </a:solidFill>
              </a:rPr>
              <a:t>Jim Gray’s Call to Action (Part 1)</a:t>
            </a:r>
            <a:endParaRPr lang="en-US" dirty="0">
              <a:solidFill>
                <a:schemeClr val="tx1"/>
              </a:solidFill>
            </a:endParaRPr>
          </a:p>
        </p:txBody>
      </p:sp>
    </p:spTree>
    <p:extLst>
      <p:ext uri="{BB962C8B-B14F-4D97-AF65-F5344CB8AC3E}">
        <p14:creationId xmlns:p14="http://schemas.microsoft.com/office/powerpoint/2010/main" val="33893093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5-10358_MRC_4x3_Blue_Template">
  <a:themeElements>
    <a:clrScheme name="MSRC_TEMPLATE">
      <a:dk1>
        <a:srgbClr val="292929"/>
      </a:dk1>
      <a:lt1>
        <a:srgbClr val="FFFFFF"/>
      </a:lt1>
      <a:dk2>
        <a:srgbClr val="AEAFB3"/>
      </a:dk2>
      <a:lt2>
        <a:srgbClr val="A5D8F5"/>
      </a:lt2>
      <a:accent1>
        <a:srgbClr val="D5D20B"/>
      </a:accent1>
      <a:accent2>
        <a:srgbClr val="5090CE"/>
      </a:accent2>
      <a:accent3>
        <a:srgbClr val="F47737"/>
      </a:accent3>
      <a:accent4>
        <a:srgbClr val="72C269"/>
      </a:accent4>
      <a:accent5>
        <a:srgbClr val="AEAFB3"/>
      </a:accent5>
      <a:accent6>
        <a:srgbClr val="7A4397"/>
      </a:accent6>
      <a:hlink>
        <a:srgbClr val="3F3F9B"/>
      </a:hlink>
      <a:folHlink>
        <a:srgbClr val="3F3F9B"/>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lnSpc>
            <a:spcPct val="90000"/>
          </a:lnSpc>
          <a:spcBef>
            <a:spcPct val="20000"/>
          </a:spcBef>
          <a:buClr>
            <a:srgbClr val="4E90CD"/>
          </a:buClr>
          <a:buSzPct val="120000"/>
          <a:defRPr sz="3200" dirty="0" err="1">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2.xml><?xml version="1.0" encoding="utf-8"?>
<a:theme xmlns:a="http://schemas.openxmlformats.org/drawingml/2006/main" name="5-10358_MRC_4x3_Blue_Bullet_Template">
  <a:themeElements>
    <a:clrScheme name="MSRC_TEMPLATE">
      <a:dk1>
        <a:srgbClr val="292929"/>
      </a:dk1>
      <a:lt1>
        <a:srgbClr val="FFFFFF"/>
      </a:lt1>
      <a:dk2>
        <a:srgbClr val="AEAFB3"/>
      </a:dk2>
      <a:lt2>
        <a:srgbClr val="A5D8F5"/>
      </a:lt2>
      <a:accent1>
        <a:srgbClr val="D5D20B"/>
      </a:accent1>
      <a:accent2>
        <a:srgbClr val="5090CE"/>
      </a:accent2>
      <a:accent3>
        <a:srgbClr val="F47737"/>
      </a:accent3>
      <a:accent4>
        <a:srgbClr val="72C269"/>
      </a:accent4>
      <a:accent5>
        <a:srgbClr val="AEAFB3"/>
      </a:accent5>
      <a:accent6>
        <a:srgbClr val="7A4397"/>
      </a:accent6>
      <a:hlink>
        <a:srgbClr val="3F3F9B"/>
      </a:hlink>
      <a:folHlink>
        <a:srgbClr val="3F3F9B"/>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lnSpc>
            <a:spcPct val="90000"/>
          </a:lnSpc>
          <a:spcBef>
            <a:spcPct val="20000"/>
          </a:spcBef>
          <a:buClr>
            <a:srgbClr val="4E90CD"/>
          </a:buClr>
          <a:buSzPct val="120000"/>
          <a:defRPr sz="3200" dirty="0" err="1">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3.xml><?xml version="1.0" encoding="utf-8"?>
<a:theme xmlns:a="http://schemas.openxmlformats.org/drawingml/2006/main" name="White with Consolas font for code slides">
  <a:themeElements>
    <a:clrScheme name="MSRC_TEMPLATE">
      <a:dk1>
        <a:srgbClr val="292929"/>
      </a:dk1>
      <a:lt1>
        <a:srgbClr val="FFFFFF"/>
      </a:lt1>
      <a:dk2>
        <a:srgbClr val="AEAFB3"/>
      </a:dk2>
      <a:lt2>
        <a:srgbClr val="A5D8F5"/>
      </a:lt2>
      <a:accent1>
        <a:srgbClr val="D5D20B"/>
      </a:accent1>
      <a:accent2>
        <a:srgbClr val="5090CE"/>
      </a:accent2>
      <a:accent3>
        <a:srgbClr val="F47737"/>
      </a:accent3>
      <a:accent4>
        <a:srgbClr val="72C269"/>
      </a:accent4>
      <a:accent5>
        <a:srgbClr val="AEAFB3"/>
      </a:accent5>
      <a:accent6>
        <a:srgbClr val="7A4397"/>
      </a:accent6>
      <a:hlink>
        <a:srgbClr val="3F3F9B"/>
      </a:hlink>
      <a:folHlink>
        <a:srgbClr val="3F3F9B"/>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EC7EEA45EEE4588B02F1990EE9DBD" ma:contentTypeVersion="0" ma:contentTypeDescription="Create a new document." ma:contentTypeScope="" ma:versionID="048bd4e4280abd4238054afd65dede62">
  <xsd:schema xmlns:xsd="http://www.w3.org/2001/XMLSchema" xmlns:xs="http://www.w3.org/2001/XMLSchema" xmlns:p="http://schemas.microsoft.com/office/2006/metadata/properties" xmlns:ns2="230e9df3-be65-4c73-a93b-d1236ebd677e" targetNamespace="http://schemas.microsoft.com/office/2006/metadata/properties" ma:root="true" ma:fieldsID="72f283193d2838fe437b41a1fa5fbe55"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308abd3-f9a7-4703-91dc-050430dc0af3}" ma:internalName="TaxCatchAll" ma:showField="CatchAllData" ma:web="2acf7488-fdcf-4053-983d-a3e61496116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308abd3-f9a7-4703-91dc-050430dc0af3}" ma:internalName="TaxCatchAllLabel" ma:readOnly="true" ma:showField="CatchAllDataLabel" ma:web="2acf7488-fdcf-4053-983d-a3e6149611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ermInfo xmlns="http://schemas.microsoft.com/office/infopath/2007/PartnerControls">
          <TermName xmlns="http://schemas.microsoft.com/office/infopath/2007/PartnerControls">Microsoft Research Connections</TermName>
          <TermId xmlns="http://schemas.microsoft.com/office/infopath/2007/PartnerControls">6069e410-62a9-4f1c-8190-df6675efe5a9</TermId>
        </TermInfo>
      </Terms>
    </TaxKeywordTaxHTField>
    <TaxCatchAll xmlns="230e9df3-be65-4c73-a93b-d1236ebd677e">
      <Value>142</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F5BA63-9A87-4A34-A350-6383B17041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7E7B4F-50E7-45F7-BAB7-A13D3D8A2670}">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www.w3.org/XML/1998/namespace"/>
    <ds:schemaRef ds:uri="230e9df3-be65-4c73-a93b-d1236ebd677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9B1C5115-BC4C-423D-808A-3B0288FEE0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3391</TotalTime>
  <Words>3433</Words>
  <Application>Microsoft Office PowerPoint</Application>
  <PresentationFormat>On-screen Show (4:3)</PresentationFormat>
  <Paragraphs>349</Paragraphs>
  <Slides>41</Slides>
  <Notes>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45" baseType="lpstr">
      <vt:lpstr>5-10358_MRC_4x3_Blue_Template</vt:lpstr>
      <vt:lpstr>5-10358_MRC_4x3_Blue_Bullet_Template</vt:lpstr>
      <vt:lpstr>White with Consolas font for code slides</vt:lpstr>
      <vt:lpstr>Equation</vt:lpstr>
      <vt:lpstr>Data-Intensive  Scientific Discovery</vt:lpstr>
      <vt:lpstr>A Tidal Wave of Scientific Data</vt:lpstr>
      <vt:lpstr>Emergence of a Fourth Research Paradigm</vt:lpstr>
      <vt:lpstr>X-Info</vt:lpstr>
      <vt:lpstr>All Scientific Data Online</vt:lpstr>
      <vt:lpstr>Coastal Ocean Observation Lab</vt:lpstr>
      <vt:lpstr>Galaxy Zoo</vt:lpstr>
      <vt:lpstr>The Nearby Supernova Factory </vt:lpstr>
      <vt:lpstr>Jim Gray’s Call to Action (Part 1)</vt:lpstr>
      <vt:lpstr>PowerPoint Presentation</vt:lpstr>
      <vt:lpstr>New explorations of the history of the universe</vt:lpstr>
      <vt:lpstr>Envisioning a New Era of Research Reporting </vt:lpstr>
      <vt:lpstr>Datacite and ORCID</vt:lpstr>
      <vt:lpstr>Jim Gray’s Call to Action (Part 2)</vt:lpstr>
      <vt:lpstr>The Michigan Daily, September 24, 2007</vt:lpstr>
      <vt:lpstr>Open Access and Repositories</vt:lpstr>
      <vt:lpstr>PowerPoint Presentation</vt:lpstr>
      <vt:lpstr>Webometrics Google Scholar Ranking July 2010</vt:lpstr>
      <vt:lpstr>Future of Research Repositories?</vt:lpstr>
      <vt:lpstr> The US NLM and PubMed Central</vt:lpstr>
      <vt:lpstr>WorldWideScience – Facts and Figures</vt:lpstr>
      <vt:lpstr>Paul Ginsparg: “As We May Read”</vt:lpstr>
      <vt:lpstr>NSF-OCI Task Force on Data and Visualization</vt:lpstr>
      <vt:lpstr>Principal Recommendations</vt:lpstr>
      <vt:lpstr>Infrastructure Delivery</vt:lpstr>
      <vt:lpstr>Culture and Sociological Change</vt:lpstr>
      <vt:lpstr>Roles and Responsibilities</vt:lpstr>
      <vt:lpstr>Economic Value and Sustainability</vt:lpstr>
      <vt:lpstr>Data Management Guidelines</vt:lpstr>
      <vt:lpstr>Ethics, Privacy and Intellectual Property</vt:lpstr>
      <vt:lpstr>Future Research Cyberinfrastructure</vt:lpstr>
      <vt:lpstr>PowerPoint Presentation</vt:lpstr>
      <vt:lpstr>Six Key Elements for a Global                    e-Infrastructure for e-Science (2004) </vt:lpstr>
      <vt:lpstr>UK Digital Curation Centre (JISC funded 2004)</vt:lpstr>
      <vt:lpstr>PowerPoint Presentation</vt:lpstr>
      <vt:lpstr>PowerPoint Presentation</vt:lpstr>
      <vt:lpstr>PowerPoint Presentation</vt:lpstr>
      <vt:lpstr>Towards a Semantic Future</vt:lpstr>
      <vt:lpstr>Semantic Computing</vt:lpstr>
      <vt:lpstr>Moving to a world where all data is linked …</vt:lpstr>
      <vt:lpstr>… and can be stored/analyzed in the Cloud</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 Here&gt;</dc:title>
  <dc:subject>Microsoft Research Connections</dc:subject>
  <dc:creator>&lt;Speaker Name Here&gt;</dc:creator>
  <cp:keywords>Microsoft Research Connections</cp:keywords>
  <dc:description>Use for standard presentations</dc:description>
  <cp:lastModifiedBy>Tony Hey</cp:lastModifiedBy>
  <cp:revision>283</cp:revision>
  <cp:lastPrinted>2010-05-11T05:02:34Z</cp:lastPrinted>
  <dcterms:created xsi:type="dcterms:W3CDTF">2007-08-15T21:15:21Z</dcterms:created>
  <dcterms:modified xsi:type="dcterms:W3CDTF">2011-03-10T05:24:53Z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0x010100422EC7EEA45EEE4588B02F1990EE9DBD</vt:lpwstr>
  </property>
  <property fmtid="{D5CDD505-2E9C-101B-9397-08002B2CF9AE}" pid="3" name="TaxKeyword">
    <vt:lpwstr>142;#Microsoft Research Connections|6069e410-62a9-4f1c-8190-df6675efe5a9</vt:lpwstr>
  </property>
</Properties>
</file>