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1"/>
  </p:sldMasterIdLst>
  <p:notesMasterIdLst>
    <p:notesMasterId r:id="rId40"/>
  </p:notesMasterIdLst>
  <p:handoutMasterIdLst>
    <p:handoutMasterId r:id="rId41"/>
  </p:handoutMasterIdLst>
  <p:sldIdLst>
    <p:sldId id="431" r:id="rId2"/>
    <p:sldId id="434" r:id="rId3"/>
    <p:sldId id="444" r:id="rId4"/>
    <p:sldId id="436" r:id="rId5"/>
    <p:sldId id="439" r:id="rId6"/>
    <p:sldId id="440" r:id="rId7"/>
    <p:sldId id="478" r:id="rId8"/>
    <p:sldId id="483" r:id="rId9"/>
    <p:sldId id="466" r:id="rId10"/>
    <p:sldId id="467" r:id="rId11"/>
    <p:sldId id="469" r:id="rId12"/>
    <p:sldId id="487" r:id="rId13"/>
    <p:sldId id="455" r:id="rId14"/>
    <p:sldId id="452" r:id="rId15"/>
    <p:sldId id="446" r:id="rId16"/>
    <p:sldId id="463" r:id="rId17"/>
    <p:sldId id="447" r:id="rId18"/>
    <p:sldId id="435" r:id="rId19"/>
    <p:sldId id="421" r:id="rId20"/>
    <p:sldId id="429" r:id="rId21"/>
    <p:sldId id="430" r:id="rId22"/>
    <p:sldId id="414" r:id="rId23"/>
    <p:sldId id="415" r:id="rId24"/>
    <p:sldId id="411" r:id="rId25"/>
    <p:sldId id="424" r:id="rId26"/>
    <p:sldId id="473" r:id="rId27"/>
    <p:sldId id="490" r:id="rId28"/>
    <p:sldId id="494" r:id="rId29"/>
    <p:sldId id="501" r:id="rId30"/>
    <p:sldId id="495" r:id="rId31"/>
    <p:sldId id="502" r:id="rId32"/>
    <p:sldId id="496" r:id="rId33"/>
    <p:sldId id="503" r:id="rId34"/>
    <p:sldId id="497" r:id="rId35"/>
    <p:sldId id="504" r:id="rId36"/>
    <p:sldId id="498" r:id="rId37"/>
    <p:sldId id="499" r:id="rId38"/>
    <p:sldId id="500"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CCBB6C"/>
    <a:srgbClr val="EEF4A9"/>
    <a:srgbClr val="F6F3EA"/>
    <a:srgbClr val="464653"/>
    <a:srgbClr val="737CA2"/>
    <a:srgbClr val="FFFFFF"/>
    <a:srgbClr val="1F1F42"/>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080" autoAdjust="0"/>
    <p:restoredTop sz="79568" autoAdjust="0"/>
  </p:normalViewPr>
  <p:slideViewPr>
    <p:cSldViewPr snapToGrid="0">
      <p:cViewPr varScale="1">
        <p:scale>
          <a:sx n="82" d="100"/>
          <a:sy n="82" d="100"/>
        </p:scale>
        <p:origin x="-450" y="-96"/>
      </p:cViewPr>
      <p:guideLst>
        <p:guide orient="horz" pos="189"/>
        <p:guide pos="284"/>
      </p:guideLst>
    </p:cSldViewPr>
  </p:slideViewPr>
  <p:notesTextViewPr>
    <p:cViewPr>
      <p:scale>
        <a:sx n="100" d="100"/>
        <a:sy n="100" d="100"/>
      </p:scale>
      <p:origin x="0" y="0"/>
    </p:cViewPr>
  </p:notesTextViewPr>
  <p:sorterViewPr>
    <p:cViewPr>
      <p:scale>
        <a:sx n="60" d="100"/>
        <a:sy n="60" d="100"/>
      </p:scale>
      <p:origin x="0" y="0"/>
    </p:cViewPr>
  </p:sorterViewPr>
  <p:notesViewPr>
    <p:cSldViewPr snapToGrid="0">
      <p:cViewPr varScale="1">
        <p:scale>
          <a:sx n="93" d="100"/>
          <a:sy n="93" d="100"/>
        </p:scale>
        <p:origin x="-34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56413" cy="457200"/>
          </a:xfrm>
          <a:prstGeom prst="rect">
            <a:avLst/>
          </a:prstGeom>
        </p:spPr>
        <p:txBody>
          <a:bodyPr vert="horz" lIns="91440" tIns="45720" rIns="91440" bIns="45720" rtlCol="0"/>
          <a:lstStyle>
            <a:lvl1pPr algn="l" fontAlgn="auto">
              <a:spcBef>
                <a:spcPts val="0"/>
              </a:spcBef>
              <a:spcAft>
                <a:spcPts val="0"/>
              </a:spcAft>
              <a:defRPr sz="1000">
                <a:latin typeface="Arial"/>
              </a:defRPr>
            </a:lvl1pPr>
          </a:lstStyle>
          <a:p>
            <a:pPr>
              <a:defRPr/>
            </a:pPr>
            <a:r>
              <a:rPr lang="en-US"/>
              <a:t>Daniel Schaffer, TWAS: Improving data access and use for sustainable development in the South</a:t>
            </a:r>
            <a:endParaRPr lang="en-US" dirty="0"/>
          </a:p>
        </p:txBody>
      </p:sp>
      <p:sp>
        <p:nvSpPr>
          <p:cNvPr id="4" name="Footer Placeholder 3"/>
          <p:cNvSpPr>
            <a:spLocks noGrp="1"/>
          </p:cNvSpPr>
          <p:nvPr>
            <p:ph type="ftr" sz="quarter" idx="2"/>
          </p:nvPr>
        </p:nvSpPr>
        <p:spPr>
          <a:xfrm>
            <a:off x="0" y="8685213"/>
            <a:ext cx="6173788" cy="457200"/>
          </a:xfrm>
          <a:prstGeom prst="rect">
            <a:avLst/>
          </a:prstGeom>
        </p:spPr>
        <p:txBody>
          <a:bodyPr vert="horz" lIns="91440" tIns="45720" rIns="91440" bIns="45720" rtlCol="0" anchor="b"/>
          <a:lstStyle>
            <a:lvl1pPr algn="l" fontAlgn="auto">
              <a:spcBef>
                <a:spcPts val="0"/>
              </a:spcBef>
              <a:spcAft>
                <a:spcPts val="0"/>
              </a:spcAft>
              <a:defRPr sz="1000">
                <a:latin typeface="Arial"/>
              </a:defRPr>
            </a:lvl1pPr>
          </a:lstStyle>
          <a:p>
            <a:pPr>
              <a:defRPr/>
            </a:pPr>
            <a:r>
              <a:rPr lang="en-US"/>
              <a:t>The Case for International Sharing of Scientific Data: Focus on Developing Countries. 18-19 April 2011, NAS Keck Center, Washington, DC, USA</a:t>
            </a:r>
            <a:endParaRPr lang="en-US" dirty="0"/>
          </a:p>
        </p:txBody>
      </p:sp>
      <p:sp>
        <p:nvSpPr>
          <p:cNvPr id="5" name="Slide Number Placeholder 4"/>
          <p:cNvSpPr>
            <a:spLocks noGrp="1"/>
          </p:cNvSpPr>
          <p:nvPr>
            <p:ph type="sldNum" sz="quarter" idx="3"/>
          </p:nvPr>
        </p:nvSpPr>
        <p:spPr>
          <a:xfrm>
            <a:off x="6173788" y="8685213"/>
            <a:ext cx="682625" cy="457200"/>
          </a:xfrm>
          <a:prstGeom prst="rect">
            <a:avLst/>
          </a:prstGeom>
        </p:spPr>
        <p:txBody>
          <a:bodyPr vert="horz" lIns="91440" tIns="45720" rIns="91440" bIns="45720" rtlCol="0" anchor="b"/>
          <a:lstStyle>
            <a:lvl1pPr algn="r" fontAlgn="auto">
              <a:spcBef>
                <a:spcPts val="0"/>
              </a:spcBef>
              <a:spcAft>
                <a:spcPts val="0"/>
              </a:spcAft>
              <a:defRPr sz="1400">
                <a:latin typeface="Arial"/>
              </a:defRPr>
            </a:lvl1pPr>
          </a:lstStyle>
          <a:p>
            <a:pPr>
              <a:defRPr/>
            </a:pPr>
            <a:fld id="{29A7B29D-EED9-4F75-8B08-EB236A050F13}" type="slidenum">
              <a:rPr lang="en-US"/>
              <a:pPr>
                <a:defRPr/>
              </a:pPr>
              <a:t>‹#›</a:t>
            </a:fld>
            <a:endParaRPr lang="en-US" dirty="0"/>
          </a:p>
        </p:txBody>
      </p:sp>
    </p:spTree>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856413" cy="263525"/>
          </a:xfrm>
          <a:prstGeom prst="rect">
            <a:avLst/>
          </a:prstGeom>
        </p:spPr>
        <p:txBody>
          <a:bodyPr vert="horz" lIns="91440" tIns="45720" rIns="91440" bIns="45720" rtlCol="0"/>
          <a:lstStyle>
            <a:lvl1pPr algn="l" fontAlgn="auto">
              <a:spcBef>
                <a:spcPts val="0"/>
              </a:spcBef>
              <a:spcAft>
                <a:spcPts val="0"/>
              </a:spcAft>
              <a:defRPr sz="900">
                <a:latin typeface="Arial"/>
              </a:defRPr>
            </a:lvl1pPr>
          </a:lstStyle>
          <a:p>
            <a:pPr>
              <a:defRPr/>
            </a:pPr>
            <a:r>
              <a:rPr lang="en-US"/>
              <a:t>Daniel Schaffer, TWAS: Improving data access and use for sustainable development in the South</a:t>
            </a:r>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1016000"/>
          </a:xfrm>
          <a:prstGeom prst="rect">
            <a:avLst/>
          </a:prstGeom>
          <a:ln>
            <a:noFill/>
          </a:ln>
        </p:spPr>
        <p:txBody>
          <a:bodyPr vert="horz" lIns="91440" tIns="45720" rIns="91440" bIns="45720" rtlCol="0">
            <a:spAutoFit/>
          </a:bodyPr>
          <a:lstStyle/>
          <a:p>
            <a:pPr lvl="0"/>
            <a:r>
              <a:rPr lang="en-AU" noProof="0" dirty="0" smtClean="0"/>
              <a:t>Click to edit Master text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endParaRPr lang="en-US" noProof="0" dirty="0"/>
          </a:p>
        </p:txBody>
      </p:sp>
      <p:sp>
        <p:nvSpPr>
          <p:cNvPr id="6" name="Footer Placeholder 5"/>
          <p:cNvSpPr>
            <a:spLocks noGrp="1"/>
          </p:cNvSpPr>
          <p:nvPr>
            <p:ph type="ftr" sz="quarter" idx="4"/>
          </p:nvPr>
        </p:nvSpPr>
        <p:spPr>
          <a:xfrm>
            <a:off x="0" y="8685213"/>
            <a:ext cx="4540250" cy="457200"/>
          </a:xfrm>
          <a:prstGeom prst="rect">
            <a:avLst/>
          </a:prstGeom>
        </p:spPr>
        <p:txBody>
          <a:bodyPr vert="horz" lIns="91440" tIns="45720" rIns="91440" bIns="45720" rtlCol="0" anchor="b"/>
          <a:lstStyle>
            <a:lvl1pPr algn="l" fontAlgn="auto">
              <a:spcBef>
                <a:spcPts val="0"/>
              </a:spcBef>
              <a:spcAft>
                <a:spcPts val="0"/>
              </a:spcAft>
              <a:defRPr sz="900">
                <a:latin typeface="Arial"/>
              </a:defRPr>
            </a:lvl1pPr>
          </a:lstStyle>
          <a:p>
            <a:pPr>
              <a:defRPr/>
            </a:pPr>
            <a:r>
              <a:rPr lang="en-US"/>
              <a:t>The Case for International Sharing of Scientific Data: Focus on Developing Countries. 18-19 April 2011, NAS Keck Center, Washington, DC, USA</a:t>
            </a:r>
            <a:endParaRPr lang="en-US" dirty="0"/>
          </a:p>
        </p:txBody>
      </p:sp>
      <p:sp>
        <p:nvSpPr>
          <p:cNvPr id="7" name="Slide Number Placeholder 6"/>
          <p:cNvSpPr>
            <a:spLocks noGrp="1"/>
          </p:cNvSpPr>
          <p:nvPr>
            <p:ph type="sldNum" sz="quarter" idx="5"/>
          </p:nvPr>
        </p:nvSpPr>
        <p:spPr>
          <a:xfrm>
            <a:off x="6324600" y="8685213"/>
            <a:ext cx="531813" cy="457200"/>
          </a:xfrm>
          <a:prstGeom prst="rect">
            <a:avLst/>
          </a:prstGeom>
        </p:spPr>
        <p:txBody>
          <a:bodyPr vert="horz" lIns="91440" tIns="45720" rIns="91440" bIns="45720" rtlCol="0" anchor="b"/>
          <a:lstStyle>
            <a:lvl1pPr algn="r" fontAlgn="auto">
              <a:spcBef>
                <a:spcPts val="0"/>
              </a:spcBef>
              <a:spcAft>
                <a:spcPts val="0"/>
              </a:spcAft>
              <a:defRPr sz="1200">
                <a:latin typeface="Arial"/>
              </a:defRPr>
            </a:lvl1pPr>
          </a:lstStyle>
          <a:p>
            <a:pPr>
              <a:defRPr/>
            </a:pPr>
            <a:fld id="{49B6A029-6311-4C2E-BD81-5C910A6E8189}" type="slidenum">
              <a:rPr lang="en-US"/>
              <a:pPr>
                <a:defRPr/>
              </a:pPr>
              <a:t>‹#›</a:t>
            </a:fld>
            <a:endParaRPr lang="en-US" dirty="0"/>
          </a:p>
        </p:txBody>
      </p:sp>
    </p:spTree>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Arial"/>
        <a:ea typeface="+mn-ea"/>
        <a:cs typeface="+mn-cs"/>
      </a:defRPr>
    </a:lvl1pPr>
    <a:lvl2pPr marL="457200" algn="l" defTabSz="457200" rtl="0" eaLnBrk="0" fontAlgn="base" hangingPunct="0">
      <a:spcBef>
        <a:spcPct val="30000"/>
      </a:spcBef>
      <a:spcAft>
        <a:spcPct val="0"/>
      </a:spcAft>
      <a:defRPr sz="1200" kern="1200">
        <a:solidFill>
          <a:schemeClr val="tx1"/>
        </a:solidFill>
        <a:latin typeface="Arial"/>
        <a:ea typeface="+mn-ea"/>
        <a:cs typeface="+mn-cs"/>
      </a:defRPr>
    </a:lvl2pPr>
    <a:lvl3pPr marL="914400" algn="l" defTabSz="457200" rtl="0" eaLnBrk="0" fontAlgn="base" hangingPunct="0">
      <a:spcBef>
        <a:spcPct val="30000"/>
      </a:spcBef>
      <a:spcAft>
        <a:spcPct val="0"/>
      </a:spcAft>
      <a:defRPr sz="1200" kern="1200">
        <a:solidFill>
          <a:schemeClr val="tx1"/>
        </a:solidFill>
        <a:latin typeface="Arial"/>
        <a:ea typeface="+mn-ea"/>
        <a:cs typeface="+mn-cs"/>
      </a:defRPr>
    </a:lvl3pPr>
    <a:lvl4pPr marL="1371600" algn="l" defTabSz="457200" rtl="0" eaLnBrk="0" fontAlgn="base" hangingPunct="0">
      <a:spcBef>
        <a:spcPct val="30000"/>
      </a:spcBef>
      <a:spcAft>
        <a:spcPct val="0"/>
      </a:spcAft>
      <a:defRPr sz="1200" kern="1200">
        <a:solidFill>
          <a:schemeClr val="tx1"/>
        </a:solidFill>
        <a:latin typeface="Arial"/>
        <a:ea typeface="+mn-ea"/>
        <a:cs typeface="+mn-cs"/>
      </a:defRPr>
    </a:lvl4pPr>
    <a:lvl5pPr marL="1828800" algn="l" defTabSz="457200" rtl="0" eaLnBrk="0" fontAlgn="base" hangingPunct="0">
      <a:spcBef>
        <a:spcPct val="30000"/>
      </a:spcBef>
      <a:spcAft>
        <a:spcPct val="0"/>
      </a:spcAft>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B0EE7D-81EC-43FF-B2DC-0D24EDF83F2F}" type="slidenum">
              <a:rPr lang="en-US" smtClean="0">
                <a:latin typeface="Arial" pitchFamily="34" charset="0"/>
              </a:rPr>
              <a:pPr fontAlgn="base">
                <a:spcBef>
                  <a:spcPct val="0"/>
                </a:spcBef>
                <a:spcAft>
                  <a:spcPct val="0"/>
                </a:spcAft>
              </a:pPr>
              <a:t>1</a:t>
            </a:fld>
            <a:endParaRPr lang="en-US" smtClean="0">
              <a:latin typeface="Arial" pitchFamily="34" charset="0"/>
            </a:endParaRPr>
          </a:p>
        </p:txBody>
      </p:sp>
      <p:sp>
        <p:nvSpPr>
          <p:cNvPr id="4915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49158"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xfrm>
            <a:off x="685800" y="4343400"/>
            <a:ext cx="5486400" cy="2019300"/>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Cost of subscription in part alleviated by Internet and subsidized subscription programmes (major publishers, such as HINARI =&gt; Bangladesh)</a:t>
            </a:r>
          </a:p>
          <a:p>
            <a:pPr eaLnBrk="1" hangingPunct="1">
              <a:spcBef>
                <a:spcPct val="0"/>
              </a:spcBef>
            </a:pPr>
            <a:r>
              <a:rPr lang="en-US" smtClean="0">
                <a:latin typeface="Arial" pitchFamily="34" charset="0"/>
              </a:rPr>
              <a:t>At the 2010 BioVisionNxt conference in Alexandria, Egypt, a major point of discussion among young scientists was precisely their lack of financial means =&gt; increasing gap between North and South.</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PloS author's fees: USD 1,300 -2,850 per article</a:t>
            </a:r>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34EA6A-5292-4946-A161-41630C17D757}" type="slidenum">
              <a:rPr lang="en-US" smtClean="0">
                <a:latin typeface="Arial" pitchFamily="34" charset="0"/>
              </a:rPr>
              <a:pPr fontAlgn="base">
                <a:spcBef>
                  <a:spcPct val="0"/>
                </a:spcBef>
                <a:spcAft>
                  <a:spcPct val="0"/>
                </a:spcAft>
              </a:pPr>
              <a:t>10</a:t>
            </a:fld>
            <a:endParaRPr lang="en-US" smtClean="0">
              <a:latin typeface="Arial" pitchFamily="34" charset="0"/>
            </a:endParaRPr>
          </a:p>
        </p:txBody>
      </p:sp>
      <p:sp>
        <p:nvSpPr>
          <p:cNvPr id="5837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8374"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9396"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5939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939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68AF3A-9AAA-49E5-87E3-898AA1E2D4E9}" type="slidenum">
              <a:rPr lang="en-US" smtClean="0">
                <a:latin typeface="Arial" pitchFamily="34" charset="0"/>
              </a:rPr>
              <a:pPr fontAlgn="base">
                <a:spcBef>
                  <a:spcPct val="0"/>
                </a:spcBef>
                <a:spcAft>
                  <a:spcPct val="0"/>
                </a:spcAft>
              </a:pPr>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endParaRPr lang="en-AU" smtClean="0">
              <a:latin typeface="Arial" pitchFamily="34" charset="0"/>
            </a:endParaRPr>
          </a:p>
        </p:txBody>
      </p:sp>
      <p:sp>
        <p:nvSpPr>
          <p:cNvPr id="60419" name="Rectangle 6"/>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endParaRPr lang="en-AU" smtClean="0">
              <a:latin typeface="Arial" pitchFamily="34" charset="0"/>
            </a:endParaRPr>
          </a:p>
        </p:txBody>
      </p:sp>
      <p:sp>
        <p:nvSpPr>
          <p:cNvPr id="6042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3C9435-07B6-4F5C-9CD6-06C90E361C78}" type="slidenum">
              <a:rPr lang="en-AU" smtClean="0">
                <a:latin typeface="Arial" pitchFamily="34" charset="0"/>
              </a:rPr>
              <a:pPr fontAlgn="base">
                <a:spcBef>
                  <a:spcPct val="0"/>
                </a:spcBef>
                <a:spcAft>
                  <a:spcPct val="0"/>
                </a:spcAft>
              </a:pPr>
              <a:t>12</a:t>
            </a:fld>
            <a:endParaRPr lang="en-AU" smtClean="0">
              <a:latin typeface="Arial" pitchFamily="34" charset="0"/>
            </a:endParaRPr>
          </a:p>
        </p:txBody>
      </p:sp>
      <p:sp>
        <p:nvSpPr>
          <p:cNvPr id="60421" name="Rectangle 2"/>
          <p:cNvSpPr>
            <a:spLocks noGrp="1" noRot="1" noChangeAspect="1" noChangeArrowheads="1" noTextEdit="1"/>
          </p:cNvSpPr>
          <p:nvPr>
            <p:ph type="sldImg"/>
          </p:nvPr>
        </p:nvSpPr>
        <p:spPr bwMode="auto">
          <a:xfrm>
            <a:off x="1292225" y="796925"/>
            <a:ext cx="4275138" cy="3206750"/>
          </a:xfrm>
          <a:solidFill>
            <a:srgbClr val="FFFFFF"/>
          </a:solidFill>
          <a:ln>
            <a:solidFill>
              <a:srgbClr val="000000"/>
            </a:solidFill>
            <a:miter lim="800000"/>
            <a:headEnd/>
            <a:tailEnd/>
          </a:ln>
        </p:spPr>
      </p:sp>
      <p:sp>
        <p:nvSpPr>
          <p:cNvPr id="60422" name="Rectangle 3"/>
          <p:cNvSpPr>
            <a:spLocks noGrp="1" noChangeArrowheads="1"/>
          </p:cNvSpPr>
          <p:nvPr>
            <p:ph type="body" idx="1"/>
          </p:nvPr>
        </p:nvSpPr>
        <p:spPr bwMode="auto">
          <a:xfrm>
            <a:off x="838200" y="4343400"/>
            <a:ext cx="5334000" cy="4114800"/>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61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88B654-B218-4666-ABB9-15B518A4431A}" type="slidenum">
              <a:rPr lang="en-US" smtClean="0">
                <a:latin typeface="Arial" pitchFamily="34" charset="0"/>
              </a:rPr>
              <a:pPr fontAlgn="base">
                <a:spcBef>
                  <a:spcPct val="0"/>
                </a:spcBef>
                <a:spcAft>
                  <a:spcPct val="0"/>
                </a:spcAft>
              </a:pPr>
              <a:t>13</a:t>
            </a:fld>
            <a:endParaRPr lang="en-US" smtClean="0">
              <a:latin typeface="Arial" pitchFamily="34" charset="0"/>
            </a:endParaRPr>
          </a:p>
        </p:txBody>
      </p:sp>
      <p:sp>
        <p:nvSpPr>
          <p:cNvPr id="6144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1446"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But if we look more closely at these figures, a slightly different story emerges.</a:t>
            </a:r>
          </a:p>
          <a:p>
            <a:pPr eaLnBrk="1" hangingPunct="1">
              <a:spcBef>
                <a:spcPct val="0"/>
              </a:spcBef>
            </a:pPr>
            <a:r>
              <a:rPr lang="en-US" smtClean="0">
                <a:latin typeface="Arial" pitchFamily="34" charset="0"/>
              </a:rPr>
              <a:t>The progress is not evenly distributed</a:t>
            </a:r>
          </a:p>
        </p:txBody>
      </p:sp>
      <p:sp>
        <p:nvSpPr>
          <p:cNvPr id="6246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6246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247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F648CD8-7590-44E2-B414-AD19DCAF9E04}" type="slidenum">
              <a:rPr lang="en-US" smtClean="0">
                <a:latin typeface="Arial" pitchFamily="34" charset="0"/>
              </a:rPr>
              <a:pPr fontAlgn="base">
                <a:spcBef>
                  <a:spcPct val="0"/>
                </a:spcBef>
                <a:spcAft>
                  <a:spcPct val="0"/>
                </a:spcAft>
              </a:pPr>
              <a:t>14</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2030413"/>
          </a:xfrm>
        </p:spPr>
        <p:txBody>
          <a:bodyPr>
            <a:normAutofit/>
          </a:bodyPr>
          <a:lstStyle/>
          <a:p>
            <a:pPr marL="179388" indent="-179388" eaLnBrk="1" fontAlgn="auto" hangingPunct="1">
              <a:spcBef>
                <a:spcPts val="0"/>
              </a:spcBef>
              <a:spcAft>
                <a:spcPts val="0"/>
              </a:spcAft>
              <a:defRPr/>
            </a:pPr>
            <a:r>
              <a:rPr lang="en-US" dirty="0" smtClean="0">
                <a:noFill/>
              </a:rPr>
              <a:t>G6 of science in South</a:t>
            </a:r>
          </a:p>
          <a:p>
            <a:pPr marL="179388" indent="-179388" eaLnBrk="1" fontAlgn="auto" hangingPunct="1">
              <a:spcBef>
                <a:spcPts val="0"/>
              </a:spcBef>
              <a:spcAft>
                <a:spcPts val="0"/>
              </a:spcAft>
              <a:defRPr/>
            </a:pPr>
            <a:endParaRPr lang="en-US" dirty="0" smtClean="0">
              <a:noFill/>
            </a:endParaRPr>
          </a:p>
          <a:p>
            <a:pPr marL="179388" indent="-179388" eaLnBrk="1" fontAlgn="auto" hangingPunct="1">
              <a:spcBef>
                <a:spcPts val="0"/>
              </a:spcBef>
              <a:spcAft>
                <a:spcPts val="0"/>
              </a:spcAft>
              <a:buFont typeface="Arial"/>
              <a:buChar char="•"/>
              <a:defRPr/>
            </a:pPr>
            <a:r>
              <a:rPr lang="en-US" dirty="0" smtClean="0">
                <a:noFill/>
              </a:rPr>
              <a:t>North-South divide in science publishing may be closing</a:t>
            </a:r>
          </a:p>
          <a:p>
            <a:pPr marL="179388" indent="-179388" eaLnBrk="1" fontAlgn="auto" hangingPunct="1">
              <a:spcBef>
                <a:spcPts val="0"/>
              </a:spcBef>
              <a:spcAft>
                <a:spcPts val="0"/>
              </a:spcAft>
              <a:buFont typeface="Arial"/>
              <a:buChar char="•"/>
              <a:defRPr/>
            </a:pPr>
            <a:r>
              <a:rPr lang="en-US" dirty="0" smtClean="0">
                <a:noFill/>
              </a:rPr>
              <a:t>But the shrinking is due to just a few large countries with rapidly developing economies</a:t>
            </a:r>
          </a:p>
          <a:p>
            <a:pPr marL="179388" indent="-179388" eaLnBrk="1" fontAlgn="auto" hangingPunct="1">
              <a:spcBef>
                <a:spcPts val="0"/>
              </a:spcBef>
              <a:spcAft>
                <a:spcPts val="0"/>
              </a:spcAft>
              <a:buFont typeface="Arial"/>
              <a:buChar char="•"/>
              <a:defRPr/>
            </a:pPr>
            <a:r>
              <a:rPr lang="en-US" dirty="0" smtClean="0">
                <a:noFill/>
              </a:rPr>
              <a:t>Many smaller, poorer developing countries remain science-deprived</a:t>
            </a:r>
            <a:endParaRPr lang="en-US">
              <a:noFill/>
            </a:endParaRPr>
          </a:p>
        </p:txBody>
      </p:sp>
      <p:sp>
        <p:nvSpPr>
          <p:cNvPr id="6349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6349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349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DCD3EA-5B04-4D91-8C10-A29F3F2B530A}" type="slidenum">
              <a:rPr lang="en-US" smtClean="0">
                <a:latin typeface="Arial" pitchFamily="34" charset="0"/>
              </a:rPr>
              <a:pPr fontAlgn="base">
                <a:spcBef>
                  <a:spcPct val="0"/>
                </a:spcBef>
                <a:spcAft>
                  <a:spcPct val="0"/>
                </a:spcAft>
              </a:pPr>
              <a:t>15</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Not in quality or impact but in sheer quantity</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Another indicator: The city of São Paulo in Brazil is now producing more papers than Cambridge.</a:t>
            </a:r>
            <a:endParaRPr lang="en-US" smtClean="0">
              <a:latin typeface="Arial" pitchFamily="34" charset="0"/>
              <a:cs typeface="Arial" pitchFamily="34" charset="0"/>
            </a:endParaRPr>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8F0528-7286-47E1-9ECD-0EE279DCE404}" type="slidenum">
              <a:rPr lang="en-US" smtClean="0">
                <a:latin typeface="Arial" pitchFamily="34" charset="0"/>
              </a:rPr>
              <a:pPr fontAlgn="base">
                <a:spcBef>
                  <a:spcPct val="0"/>
                </a:spcBef>
                <a:spcAft>
                  <a:spcPct val="0"/>
                </a:spcAft>
              </a:pPr>
              <a:t>16</a:t>
            </a:fld>
            <a:endParaRPr lang="en-US" smtClean="0">
              <a:latin typeface="Arial" pitchFamily="34" charset="0"/>
            </a:endParaRPr>
          </a:p>
        </p:txBody>
      </p:sp>
      <p:sp>
        <p:nvSpPr>
          <p:cNvPr id="6451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4518"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xfrm>
            <a:off x="685800" y="4343400"/>
            <a:ext cx="5486400" cy="1716088"/>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On the  other side of the spectrum</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All LDCs, plus several that the World Bank considers Low Income countries, plus several that the RAND Forum considers scientifically lagging, plus a few others that we, TWAS, included.</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44 in Africa (and the whole of Africa = 53 countries)</a:t>
            </a:r>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9DAF9A-5DCC-4B91-ABD9-754114A79515}" type="slidenum">
              <a:rPr lang="en-US" smtClean="0">
                <a:latin typeface="Arial" pitchFamily="34" charset="0"/>
              </a:rPr>
              <a:pPr fontAlgn="base">
                <a:spcBef>
                  <a:spcPct val="0"/>
                </a:spcBef>
                <a:spcAft>
                  <a:spcPct val="0"/>
                </a:spcAft>
              </a:pPr>
              <a:t>17</a:t>
            </a:fld>
            <a:endParaRPr lang="en-US" smtClean="0">
              <a:latin typeface="Arial" pitchFamily="34" charset="0"/>
            </a:endParaRPr>
          </a:p>
        </p:txBody>
      </p:sp>
      <p:sp>
        <p:nvSpPr>
          <p:cNvPr id="6554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554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6656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6656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656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84B9FF-C200-414A-BB20-6CAA642B42D1}" type="slidenum">
              <a:rPr lang="en-US" smtClean="0">
                <a:latin typeface="Arial" pitchFamily="34" charset="0"/>
              </a:rPr>
              <a:pPr fontAlgn="base">
                <a:spcBef>
                  <a:spcPct val="0"/>
                </a:spcBef>
                <a:spcAft>
                  <a:spcPct val="0"/>
                </a:spcAft>
              </a:pPr>
              <a:t>18</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17EEF3-85EF-409A-A61C-6D2361D00595}" type="slidenum">
              <a:rPr lang="en-AU" smtClean="0">
                <a:latin typeface="Arial" pitchFamily="34" charset="0"/>
              </a:rPr>
              <a:pPr fontAlgn="base">
                <a:spcBef>
                  <a:spcPct val="0"/>
                </a:spcBef>
                <a:spcAft>
                  <a:spcPct val="0"/>
                </a:spcAft>
              </a:pPr>
              <a:t>19</a:t>
            </a:fld>
            <a:endParaRPr lang="en-AU" smtClean="0">
              <a:latin typeface="Arial" pitchFamily="34" charset="0"/>
            </a:endParaRPr>
          </a:p>
        </p:txBody>
      </p:sp>
      <p:sp>
        <p:nvSpPr>
          <p:cNvPr id="67587" name="Rectangle 2"/>
          <p:cNvSpPr>
            <a:spLocks noGrp="1" noRot="1" noChangeAspect="1" noChangeArrowheads="1" noTextEdit="1"/>
          </p:cNvSpPr>
          <p:nvPr>
            <p:ph type="sldImg"/>
          </p:nvPr>
        </p:nvSpPr>
        <p:spPr bwMode="auto">
          <a:xfrm>
            <a:off x="1293813" y="796925"/>
            <a:ext cx="4275137" cy="3206750"/>
          </a:xfrm>
          <a:solidFill>
            <a:srgbClr val="FFFFFF"/>
          </a:solidFill>
          <a:ln>
            <a:solidFill>
              <a:srgbClr val="000000"/>
            </a:solidFill>
            <a:miter lim="800000"/>
            <a:headEnd/>
            <a:tailEnd/>
          </a:ln>
        </p:spPr>
      </p:sp>
      <p:sp>
        <p:nvSpPr>
          <p:cNvPr id="67588" name="Rectangle 3"/>
          <p:cNvSpPr>
            <a:spLocks noGrp="1" noChangeArrowheads="1"/>
          </p:cNvSpPr>
          <p:nvPr>
            <p:ph type="body" idx="1"/>
          </p:nvPr>
        </p:nvSpPr>
        <p:spPr bwMode="auto">
          <a:xfrm>
            <a:off x="838200" y="4343400"/>
            <a:ext cx="5233988" cy="2998788"/>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
        <p:nvSpPr>
          <p:cNvPr id="6758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7590"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One of the major attractions for scientists from developing countries was ICTP's library.</a:t>
            </a:r>
          </a:p>
        </p:txBody>
      </p:sp>
      <p:sp>
        <p:nvSpPr>
          <p:cNvPr id="50180"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5018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01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49F63A-1305-4E5B-8C3C-B0DD5E996D73}" type="slidenum">
              <a:rPr lang="en-US" smtClean="0">
                <a:latin typeface="Arial" pitchFamily="34" charset="0"/>
              </a:rPr>
              <a:pPr fontAlgn="base">
                <a:spcBef>
                  <a:spcPct val="0"/>
                </a:spcBef>
                <a:spcAft>
                  <a:spcPct val="0"/>
                </a:spcAft>
              </a:pPr>
              <a:t>2</a:t>
            </a:fld>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A76175-0339-440A-80FE-1192A1A68A38}" type="slidenum">
              <a:rPr lang="en-AU" smtClean="0">
                <a:latin typeface="Arial" pitchFamily="34" charset="0"/>
              </a:rPr>
              <a:pPr fontAlgn="base">
                <a:spcBef>
                  <a:spcPct val="0"/>
                </a:spcBef>
                <a:spcAft>
                  <a:spcPct val="0"/>
                </a:spcAft>
              </a:pPr>
              <a:t>20</a:t>
            </a:fld>
            <a:endParaRPr lang="en-AU" smtClean="0">
              <a:latin typeface="Arial" pitchFamily="34" charset="0"/>
            </a:endParaRPr>
          </a:p>
        </p:txBody>
      </p:sp>
      <p:sp>
        <p:nvSpPr>
          <p:cNvPr id="68611" name="Rectangle 2"/>
          <p:cNvSpPr>
            <a:spLocks noGrp="1" noRot="1" noChangeAspect="1" noChangeArrowheads="1" noTextEdit="1"/>
          </p:cNvSpPr>
          <p:nvPr>
            <p:ph type="sldImg"/>
          </p:nvPr>
        </p:nvSpPr>
        <p:spPr bwMode="auto">
          <a:xfrm>
            <a:off x="1292225" y="796925"/>
            <a:ext cx="4275138" cy="3206750"/>
          </a:xfrm>
          <a:solidFill>
            <a:srgbClr val="FFFFFF"/>
          </a:solidFill>
          <a:ln>
            <a:solidFill>
              <a:srgbClr val="000000"/>
            </a:solidFill>
            <a:miter lim="800000"/>
            <a:headEnd/>
            <a:tailEnd/>
          </a:ln>
        </p:spPr>
      </p:sp>
      <p:sp>
        <p:nvSpPr>
          <p:cNvPr id="68612" name="Rectangle 3"/>
          <p:cNvSpPr>
            <a:spLocks noGrp="1" noChangeArrowheads="1"/>
          </p:cNvSpPr>
          <p:nvPr>
            <p:ph type="body" idx="1"/>
          </p:nvPr>
        </p:nvSpPr>
        <p:spPr bwMode="auto">
          <a:xfrm>
            <a:off x="838200" y="4343400"/>
            <a:ext cx="5334000" cy="4114800"/>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a typeface="ヒラギノ角ゴ Pro W3"/>
              <a:cs typeface="ヒラギノ角ゴ Pro W3"/>
            </a:endParaRPr>
          </a:p>
        </p:txBody>
      </p:sp>
      <p:sp>
        <p:nvSpPr>
          <p:cNvPr id="6861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8614"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2CDC04-1E64-470C-8E8B-E6F24C7A86EF}" type="slidenum">
              <a:rPr lang="en-AU" smtClean="0">
                <a:latin typeface="Arial" pitchFamily="34" charset="0"/>
              </a:rPr>
              <a:pPr fontAlgn="base">
                <a:spcBef>
                  <a:spcPct val="0"/>
                </a:spcBef>
                <a:spcAft>
                  <a:spcPct val="0"/>
                </a:spcAft>
              </a:pPr>
              <a:t>21</a:t>
            </a:fld>
            <a:endParaRPr lang="en-AU" smtClean="0">
              <a:latin typeface="Arial" pitchFamily="34" charset="0"/>
            </a:endParaRPr>
          </a:p>
        </p:txBody>
      </p:sp>
      <p:sp>
        <p:nvSpPr>
          <p:cNvPr id="69635" name="Rectangle 2"/>
          <p:cNvSpPr>
            <a:spLocks noChangeArrowheads="1"/>
          </p:cNvSpPr>
          <p:nvPr/>
        </p:nvSpPr>
        <p:spPr bwMode="auto">
          <a:xfrm>
            <a:off x="4778375" y="0"/>
            <a:ext cx="3654425" cy="457200"/>
          </a:xfrm>
          <a:prstGeom prst="rect">
            <a:avLst/>
          </a:prstGeom>
          <a:noFill/>
          <a:ln w="12700">
            <a:noFill/>
            <a:miter lim="800000"/>
            <a:headEnd/>
            <a:tailEnd/>
          </a:ln>
        </p:spPr>
        <p:txBody>
          <a:bodyPr/>
          <a:lstStyle/>
          <a:p>
            <a:endParaRPr lang="en-US">
              <a:ea typeface="ヒラギノ角ゴ Pro W3"/>
              <a:cs typeface="ヒラギノ角ゴ Pro W3"/>
            </a:endParaRPr>
          </a:p>
        </p:txBody>
      </p:sp>
      <p:sp>
        <p:nvSpPr>
          <p:cNvPr id="69636" name="Rectangle 3"/>
          <p:cNvSpPr>
            <a:spLocks noChangeArrowheads="1"/>
          </p:cNvSpPr>
          <p:nvPr/>
        </p:nvSpPr>
        <p:spPr bwMode="auto">
          <a:xfrm>
            <a:off x="4778375" y="8686800"/>
            <a:ext cx="3654425" cy="457200"/>
          </a:xfrm>
          <a:prstGeom prst="rect">
            <a:avLst/>
          </a:prstGeom>
          <a:noFill/>
          <a:ln w="12700">
            <a:noFill/>
            <a:miter lim="800000"/>
            <a:headEnd/>
            <a:tailEnd/>
          </a:ln>
        </p:spPr>
        <p:txBody>
          <a:bodyPr lIns="101600" tIns="50800" rIns="101600" bIns="50800" anchor="b"/>
          <a:lstStyle/>
          <a:p>
            <a:pPr algn="r" defTabSz="1028700" eaLnBrk="0" hangingPunct="0"/>
            <a:r>
              <a:rPr lang="en-AU" sz="1200">
                <a:ea typeface="ヒラギノ角ゴ Pro W3"/>
                <a:cs typeface="ヒラギノ角ゴ Pro W3"/>
              </a:rPr>
              <a:t>4</a:t>
            </a:r>
          </a:p>
        </p:txBody>
      </p:sp>
      <p:sp>
        <p:nvSpPr>
          <p:cNvPr id="69637" name="Rectangle 4"/>
          <p:cNvSpPr>
            <a:spLocks noChangeArrowheads="1"/>
          </p:cNvSpPr>
          <p:nvPr/>
        </p:nvSpPr>
        <p:spPr bwMode="auto">
          <a:xfrm>
            <a:off x="0" y="8686800"/>
            <a:ext cx="3654425" cy="457200"/>
          </a:xfrm>
          <a:prstGeom prst="rect">
            <a:avLst/>
          </a:prstGeom>
          <a:noFill/>
          <a:ln w="12700">
            <a:noFill/>
            <a:miter lim="800000"/>
            <a:headEnd/>
            <a:tailEnd/>
          </a:ln>
        </p:spPr>
        <p:txBody>
          <a:bodyPr/>
          <a:lstStyle/>
          <a:p>
            <a:endParaRPr lang="en-US">
              <a:ea typeface="ヒラギノ角ゴ Pro W3"/>
              <a:cs typeface="ヒラギノ角ゴ Pro W3"/>
            </a:endParaRPr>
          </a:p>
        </p:txBody>
      </p:sp>
      <p:sp>
        <p:nvSpPr>
          <p:cNvPr id="69638" name="Rectangle 5"/>
          <p:cNvSpPr>
            <a:spLocks noChangeArrowheads="1"/>
          </p:cNvSpPr>
          <p:nvPr/>
        </p:nvSpPr>
        <p:spPr bwMode="auto">
          <a:xfrm>
            <a:off x="0" y="0"/>
            <a:ext cx="3654425" cy="457200"/>
          </a:xfrm>
          <a:prstGeom prst="rect">
            <a:avLst/>
          </a:prstGeom>
          <a:noFill/>
          <a:ln w="12700">
            <a:noFill/>
            <a:miter lim="800000"/>
            <a:headEnd/>
            <a:tailEnd/>
          </a:ln>
        </p:spPr>
        <p:txBody>
          <a:bodyPr/>
          <a:lstStyle/>
          <a:p>
            <a:endParaRPr lang="en-US">
              <a:ea typeface="ヒラギノ角ゴ Pro W3"/>
              <a:cs typeface="ヒラギノ角ゴ Pro W3"/>
            </a:endParaRPr>
          </a:p>
        </p:txBody>
      </p:sp>
      <p:sp>
        <p:nvSpPr>
          <p:cNvPr id="69639" name="Rectangle 6"/>
          <p:cNvSpPr>
            <a:spLocks noGrp="1" noRot="1" noChangeAspect="1" noChangeArrowheads="1" noTextEdit="1"/>
          </p:cNvSpPr>
          <p:nvPr>
            <p:ph type="sldImg"/>
          </p:nvPr>
        </p:nvSpPr>
        <p:spPr bwMode="auto">
          <a:xfrm>
            <a:off x="1293813" y="796925"/>
            <a:ext cx="4275137" cy="3206750"/>
          </a:xfrm>
          <a:solidFill>
            <a:srgbClr val="FFFFFF"/>
          </a:solidFill>
          <a:ln cap="flat">
            <a:solidFill>
              <a:srgbClr val="000000"/>
            </a:solidFill>
            <a:miter lim="800000"/>
            <a:headEnd/>
            <a:tailEnd/>
          </a:ln>
        </p:spPr>
      </p:sp>
      <p:sp>
        <p:nvSpPr>
          <p:cNvPr id="69640" name="Rectangle 7"/>
          <p:cNvSpPr>
            <a:spLocks noGrp="1" noChangeArrowheads="1"/>
          </p:cNvSpPr>
          <p:nvPr>
            <p:ph type="body" idx="1"/>
          </p:nvPr>
        </p:nvSpPr>
        <p:spPr bwMode="auto">
          <a:xfrm>
            <a:off x="838200" y="4343400"/>
            <a:ext cx="5334000" cy="287338"/>
          </a:xfrm>
          <a:noFill/>
        </p:spPr>
        <p:txBody>
          <a:bodyPr wrap="square" lIns="101600" tIns="50800" rIns="101600" bIns="50800" numCol="1" anchor="t" anchorCtr="0" compatLnSpc="1">
            <a:prstTxWarp prst="textNoShape">
              <a:avLst/>
            </a:prstTxWarp>
          </a:bodyPr>
          <a:lstStyle/>
          <a:p>
            <a:pPr eaLnBrk="1" hangingPunct="1">
              <a:spcBef>
                <a:spcPct val="0"/>
              </a:spcBef>
            </a:pPr>
            <a:r>
              <a:rPr lang="en-US" smtClean="0">
                <a:latin typeface="Arial" pitchFamily="34" charset="0"/>
                <a:ea typeface="ヒラギノ角ゴ Pro W3"/>
                <a:cs typeface="ヒラギノ角ゴ Pro W3"/>
              </a:rPr>
              <a:t>As I've mentioned previously….</a:t>
            </a:r>
          </a:p>
        </p:txBody>
      </p:sp>
      <p:sp>
        <p:nvSpPr>
          <p:cNvPr id="69641" name="Footer Placeholder 8"/>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69642" name="Header Placeholder 9"/>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D322D2-556B-4B68-9106-1D86EF3ECD7E}" type="slidenum">
              <a:rPr lang="en-US" smtClean="0">
                <a:latin typeface="Arial" pitchFamily="34" charset="0"/>
                <a:ea typeface="ヒラギノ角ゴ ProN W6"/>
                <a:cs typeface="ヒラギノ角ゴ ProN W6"/>
                <a:sym typeface="Helvetica Neue Bold Condensed"/>
              </a:rPr>
              <a:pPr fontAlgn="base">
                <a:spcBef>
                  <a:spcPct val="0"/>
                </a:spcBef>
                <a:spcAft>
                  <a:spcPct val="0"/>
                </a:spcAft>
              </a:pPr>
              <a:t>22</a:t>
            </a:fld>
            <a:endParaRPr lang="en-US" smtClean="0">
              <a:latin typeface="Arial" pitchFamily="34" charset="0"/>
              <a:ea typeface="ヒラギノ角ゴ ProN W6"/>
              <a:cs typeface="ヒラギノ角ゴ ProN W6"/>
              <a:sym typeface="Helvetica Neue Bold Condensed"/>
            </a:endParaRPr>
          </a:p>
        </p:txBody>
      </p:sp>
      <p:sp>
        <p:nvSpPr>
          <p:cNvPr id="706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cs typeface="Arial" pitchFamily="34" charset="0"/>
              </a:rPr>
              <a:t>get numbers from leena</a:t>
            </a:r>
          </a:p>
          <a:p>
            <a:pPr eaLnBrk="1" hangingPunct="1">
              <a:spcBef>
                <a:spcPct val="0"/>
              </a:spcBef>
            </a:pPr>
            <a:endParaRPr lang="en-US" smtClean="0">
              <a:latin typeface="Arial" pitchFamily="34" charset="0"/>
              <a:cs typeface="Arial" pitchFamily="34" charset="0"/>
            </a:endParaRPr>
          </a:p>
          <a:p>
            <a:pPr eaLnBrk="1" hangingPunct="1">
              <a:spcBef>
                <a:spcPct val="0"/>
              </a:spcBef>
            </a:pPr>
            <a:r>
              <a:rPr lang="en-US" smtClean="0">
                <a:latin typeface="Arial" pitchFamily="34" charset="0"/>
                <a:cs typeface="Arial" pitchFamily="34" charset="0"/>
              </a:rPr>
              <a:t>Organization for Women in Science for the Developing World [women scientists' organization]  OuSD</a:t>
            </a:r>
          </a:p>
        </p:txBody>
      </p:sp>
      <p:sp>
        <p:nvSpPr>
          <p:cNvPr id="7066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066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BEB9CF-1795-455A-9451-96D99404671E}" type="slidenum">
              <a:rPr lang="en-US" smtClean="0">
                <a:latin typeface="Arial" pitchFamily="34" charset="0"/>
                <a:ea typeface="ヒラギノ角ゴ ProN W6"/>
                <a:cs typeface="ヒラギノ角ゴ ProN W6"/>
                <a:sym typeface="Helvetica Neue Bold Condensed"/>
              </a:rPr>
              <a:pPr fontAlgn="base">
                <a:spcBef>
                  <a:spcPct val="0"/>
                </a:spcBef>
                <a:spcAft>
                  <a:spcPct val="0"/>
                </a:spcAft>
              </a:pPr>
              <a:t>23</a:t>
            </a:fld>
            <a:endParaRPr lang="en-US" smtClean="0">
              <a:latin typeface="Arial" pitchFamily="34" charset="0"/>
              <a:ea typeface="ヒラギノ角ゴ ProN W6"/>
              <a:cs typeface="ヒラギノ角ゴ ProN W6"/>
              <a:sym typeface="Helvetica Neue Bold Condensed"/>
            </a:endParaRPr>
          </a:p>
        </p:txBody>
      </p:sp>
      <p:sp>
        <p:nvSpPr>
          <p:cNvPr id="716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60102" name="Rectangle 3"/>
          <p:cNvSpPr>
            <a:spLocks noGrp="1" noChangeArrowheads="1"/>
          </p:cNvSpPr>
          <p:nvPr>
            <p:ph type="body" idx="1"/>
          </p:nvPr>
        </p:nvSpPr>
        <p:spPr bwMode="auto">
          <a:xfrm>
            <a:off x="914400" y="4343400"/>
            <a:ext cx="5029200" cy="846138"/>
          </a:xfrm>
          <a:ln>
            <a:miter lim="800000"/>
            <a:headEnd/>
            <a:tailEnd/>
          </a:ln>
        </p:spPr>
        <p:txBody>
          <a:bodyPr/>
          <a:lstStyle/>
          <a:p>
            <a:pPr eaLnBrk="1" fontAlgn="auto" hangingPunct="1">
              <a:spcBef>
                <a:spcPts val="0"/>
              </a:spcBef>
              <a:spcAft>
                <a:spcPts val="0"/>
              </a:spcAft>
              <a:defRPr/>
            </a:pPr>
            <a:endParaRPr lang="en-US">
              <a:noFill/>
              <a:latin typeface="Arial" pitchFamily="28" charset="0"/>
              <a:ea typeface="Arial" pitchFamily="28" charset="0"/>
              <a:cs typeface="Arial" pitchFamily="28" charset="0"/>
            </a:endParaRPr>
          </a:p>
        </p:txBody>
      </p:sp>
      <p:sp>
        <p:nvSpPr>
          <p:cNvPr id="7168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1686"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7270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270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271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448EEB-306C-47AD-9C7B-246390F54DD9}" type="slidenum">
              <a:rPr lang="en-US" smtClean="0">
                <a:latin typeface="Arial" pitchFamily="34" charset="0"/>
              </a:rPr>
              <a:pPr fontAlgn="base">
                <a:spcBef>
                  <a:spcPct val="0"/>
                </a:spcBef>
                <a:spcAft>
                  <a:spcPct val="0"/>
                </a:spcAft>
              </a:pPr>
              <a:t>24</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DFE77D-D851-4EB2-97BC-AF55B0AF8EA6}" type="slidenum">
              <a:rPr lang="en-AU" smtClean="0">
                <a:latin typeface="Arial" pitchFamily="34" charset="0"/>
              </a:rPr>
              <a:pPr fontAlgn="base">
                <a:spcBef>
                  <a:spcPct val="0"/>
                </a:spcBef>
                <a:spcAft>
                  <a:spcPct val="0"/>
                </a:spcAft>
              </a:pPr>
              <a:t>25</a:t>
            </a:fld>
            <a:endParaRPr lang="en-AU" smtClean="0">
              <a:latin typeface="Arial" pitchFamily="34" charset="0"/>
            </a:endParaRPr>
          </a:p>
        </p:txBody>
      </p:sp>
      <p:sp>
        <p:nvSpPr>
          <p:cNvPr id="7373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ea typeface="ヒラギノ角ゴ Pro W3"/>
                <a:cs typeface="ヒラギノ角ゴ Pro W3"/>
              </a:rPr>
              <a:t>Recognizing the growing strength of science in South, over the past decade TWAS has established and supplied increasing funding for five regional offices.</a:t>
            </a:r>
          </a:p>
          <a:p>
            <a:pPr eaLnBrk="1" hangingPunct="1">
              <a:spcBef>
                <a:spcPct val="0"/>
              </a:spcBef>
            </a:pPr>
            <a:endParaRPr lang="en-US" smtClean="0">
              <a:latin typeface="Arial" pitchFamily="34" charset="0"/>
              <a:ea typeface="ヒラギノ角ゴ Pro W3"/>
              <a:cs typeface="ヒラギノ角ゴ Pro W3"/>
            </a:endParaRPr>
          </a:p>
          <a:p>
            <a:pPr eaLnBrk="1" hangingPunct="1">
              <a:spcBef>
                <a:spcPct val="0"/>
              </a:spcBef>
            </a:pPr>
            <a:r>
              <a:rPr lang="en-US" smtClean="0">
                <a:latin typeface="Arial" pitchFamily="34" charset="0"/>
                <a:ea typeface="ヒラギノ角ゴ Pro W3"/>
                <a:cs typeface="ヒラギノ角ゴ Pro W3"/>
              </a:rPr>
              <a:t>TWAS spanning the globe...</a:t>
            </a:r>
          </a:p>
        </p:txBody>
      </p:sp>
      <p:sp>
        <p:nvSpPr>
          <p:cNvPr id="7373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3734"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xfrm>
            <a:off x="685800" y="4356100"/>
            <a:ext cx="5486400" cy="1933575"/>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So what can professional societies do – and here I'm talking as a TWAS person, i.e. coming from a science academy with a Southern viewpoint – to improve access to data in the developing world at a time of unprecedented change in international science?</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I have some modest proposals that are based largely on what is already happening. </a:t>
            </a:r>
          </a:p>
        </p:txBody>
      </p:sp>
      <p:sp>
        <p:nvSpPr>
          <p:cNvPr id="74756"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475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475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B9F782-16FB-4DDB-A065-56279E864AC3}" type="slidenum">
              <a:rPr lang="en-US" smtClean="0">
                <a:latin typeface="Arial" pitchFamily="34" charset="0"/>
              </a:rPr>
              <a:pPr fontAlgn="base">
                <a:spcBef>
                  <a:spcPct val="0"/>
                </a:spcBef>
                <a:spcAft>
                  <a:spcPct val="0"/>
                </a:spcAft>
              </a:pPr>
              <a:t>26</a:t>
            </a:fld>
            <a:endParaRPr 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Including speaking out against efforts to reduce open access in poor countries such as what occurred last month to scientists in Bangladesh.</a:t>
            </a:r>
          </a:p>
        </p:txBody>
      </p:sp>
      <p:sp>
        <p:nvSpPr>
          <p:cNvPr id="75780"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578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578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C0C49E-6AED-4FAC-9408-2C2402E92E66}" type="slidenum">
              <a:rPr lang="en-US" smtClean="0">
                <a:latin typeface="Arial" pitchFamily="34" charset="0"/>
              </a:rPr>
              <a:pPr fontAlgn="base">
                <a:spcBef>
                  <a:spcPct val="0"/>
                </a:spcBef>
                <a:spcAft>
                  <a:spcPct val="0"/>
                </a:spcAft>
              </a:pPr>
              <a:t>27</a:t>
            </a:fld>
            <a:endParaRPr 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Announcement in February that West Africa Cable System will soon bring direct  high-speed internet connections to West Africa – a boon to scientific community.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Major announcements over the past two months that the cable has arrived.</a:t>
            </a:r>
          </a:p>
        </p:txBody>
      </p:sp>
      <p:sp>
        <p:nvSpPr>
          <p:cNvPr id="7680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680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680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A774E8-C2DC-4FE9-9EA9-BDCA623B6925}" type="slidenum">
              <a:rPr lang="en-US" smtClean="0">
                <a:latin typeface="Arial" pitchFamily="34" charset="0"/>
              </a:rPr>
              <a:pPr fontAlgn="base">
                <a:spcBef>
                  <a:spcPct val="0"/>
                </a:spcBef>
                <a:spcAft>
                  <a:spcPct val="0"/>
                </a:spcAft>
              </a:pPr>
              <a:t>28</a:t>
            </a:fld>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LHC  involves 140 computer centres in 34 countries and processes more than 1 million calculations each day.</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IPCC has made concerted effort to involve developing world scientists (but still a minority and still playing a secondary role [IAC report])</a:t>
            </a:r>
          </a:p>
        </p:txBody>
      </p:sp>
      <p:sp>
        <p:nvSpPr>
          <p:cNvPr id="7782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782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783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42B9D2-6E15-422D-B21D-5AE9CA771FBA}" type="slidenum">
              <a:rPr lang="en-US" smtClean="0">
                <a:latin typeface="Arial" pitchFamily="34" charset="0"/>
              </a:rPr>
              <a:pPr fontAlgn="base">
                <a:spcBef>
                  <a:spcPct val="0"/>
                </a:spcBef>
                <a:spcAft>
                  <a:spcPct val="0"/>
                </a:spcAft>
              </a:pPr>
              <a:t>29</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1FB85C-70CB-449E-A02B-85DC6540CD93}" type="slidenum">
              <a:rPr lang="en-US" smtClean="0">
                <a:latin typeface="Arial" pitchFamily="34" charset="0"/>
              </a:rPr>
              <a:pPr fontAlgn="base">
                <a:spcBef>
                  <a:spcPct val="0"/>
                </a:spcBef>
                <a:spcAft>
                  <a:spcPct val="0"/>
                </a:spcAft>
              </a:pPr>
              <a:t>3</a:t>
            </a:fld>
            <a:endParaRPr lang="en-US" smtClean="0">
              <a:latin typeface="Arial" pitchFamily="34" charset="0"/>
            </a:endParaRPr>
          </a:p>
        </p:txBody>
      </p:sp>
      <p:sp>
        <p:nvSpPr>
          <p:cNvPr id="5120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1206"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INBio has established the most extensive data bases for biodiversity in this biodiversity rich country (booklet). </a:t>
            </a:r>
          </a:p>
        </p:txBody>
      </p:sp>
      <p:sp>
        <p:nvSpPr>
          <p:cNvPr id="7885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885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88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0CA025-62D3-4BA6-AA8B-FCBEAC296FC1}" type="slidenum">
              <a:rPr lang="en-US" smtClean="0">
                <a:latin typeface="Arial" pitchFamily="34" charset="0"/>
              </a:rPr>
              <a:pPr fontAlgn="base">
                <a:spcBef>
                  <a:spcPct val="0"/>
                </a:spcBef>
                <a:spcAft>
                  <a:spcPct val="0"/>
                </a:spcAft>
              </a:pPr>
              <a:t>30</a:t>
            </a:fld>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Both  were conceived at TWAS:</a:t>
            </a:r>
          </a:p>
          <a:p>
            <a:pPr eaLnBrk="1" hangingPunct="1">
              <a:spcBef>
                <a:spcPct val="0"/>
              </a:spcBef>
            </a:pPr>
            <a:r>
              <a:rPr lang="en-US" smtClean="0">
                <a:latin typeface="Arial" pitchFamily="34" charset="0"/>
              </a:rPr>
              <a:t>- INASP in 1992</a:t>
            </a:r>
          </a:p>
          <a:p>
            <a:pPr eaLnBrk="1" hangingPunct="1">
              <a:spcBef>
                <a:spcPct val="0"/>
              </a:spcBef>
            </a:pPr>
            <a:r>
              <a:rPr lang="en-US" smtClean="0">
                <a:latin typeface="Arial" pitchFamily="34" charset="0"/>
              </a:rPr>
              <a:t>- SciDevNet in 2000</a:t>
            </a:r>
          </a:p>
        </p:txBody>
      </p:sp>
      <p:sp>
        <p:nvSpPr>
          <p:cNvPr id="79876"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7987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79878"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1C3410-32BC-42B1-A7D7-4D659B0E955C}" type="slidenum">
              <a:rPr lang="en-US" smtClean="0">
                <a:latin typeface="Arial" pitchFamily="34" charset="0"/>
              </a:rPr>
              <a:pPr fontAlgn="base">
                <a:spcBef>
                  <a:spcPct val="0"/>
                </a:spcBef>
                <a:spcAft>
                  <a:spcPct val="0"/>
                </a:spcAft>
              </a:pPr>
              <a:t>31</a:t>
            </a:fld>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marL="0" lvl="1" eaLnBrk="1" hangingPunct="1">
              <a:spcBef>
                <a:spcPct val="0"/>
              </a:spcBef>
            </a:pPr>
            <a:r>
              <a:rPr lang="en-US" smtClean="0">
                <a:latin typeface="Arial" pitchFamily="34" charset="0"/>
              </a:rPr>
              <a:t>CBERS is a technological cooperation programme between Brazil and China to develop and operate Earth observation satellites.</a:t>
            </a:r>
          </a:p>
          <a:p>
            <a:pPr eaLnBrk="1" hangingPunct="1">
              <a:spcBef>
                <a:spcPct val="0"/>
              </a:spcBef>
            </a:pPr>
            <a:endParaRPr lang="en-US" smtClean="0">
              <a:latin typeface="Arial" pitchFamily="34" charset="0"/>
            </a:endParaRPr>
          </a:p>
        </p:txBody>
      </p:sp>
      <p:sp>
        <p:nvSpPr>
          <p:cNvPr id="80900"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8090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0902"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BFC2B3-912A-4FB7-8CF0-9A0A1C0F7E9C}" type="slidenum">
              <a:rPr lang="en-US" smtClean="0">
                <a:latin typeface="Arial" pitchFamily="34" charset="0"/>
              </a:rPr>
              <a:pPr fontAlgn="base">
                <a:spcBef>
                  <a:spcPct val="0"/>
                </a:spcBef>
                <a:spcAft>
                  <a:spcPct val="0"/>
                </a:spcAft>
              </a:pPr>
              <a:t>32</a:t>
            </a:fld>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xfrm>
            <a:off x="520700" y="4343400"/>
            <a:ext cx="5803900" cy="3786188"/>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Latif Ebrahim Jamal </a:t>
            </a:r>
            <a:r>
              <a:rPr lang="en-US" b="1" smtClean="0">
                <a:latin typeface="Arial" pitchFamily="34" charset="0"/>
              </a:rPr>
              <a:t>National Science Information Center </a:t>
            </a:r>
            <a:r>
              <a:rPr lang="en-US" smtClean="0">
                <a:latin typeface="Arial" pitchFamily="34" charset="0"/>
              </a:rPr>
              <a:t>at the Husein Ebrahim Jamal Research Institute of Chemistry (International Center for Chemical and Biological Sciences, University of Karachi) serves as a hub of information for the dissemination of knowledge in frontier sciences in Pakistan. It provides full access to the world's largest library resources.</a:t>
            </a:r>
          </a:p>
          <a:p>
            <a:pPr eaLnBrk="1" hangingPunct="1">
              <a:spcBef>
                <a:spcPct val="0"/>
              </a:spcBef>
            </a:pPr>
            <a:r>
              <a:rPr lang="en-US" smtClean="0">
                <a:latin typeface="Arial" pitchFamily="34" charset="0"/>
              </a:rPr>
              <a:t>- Digital Library at the </a:t>
            </a:r>
            <a:r>
              <a:rPr lang="en-US" i="1" smtClean="0">
                <a:latin typeface="Arial" pitchFamily="34" charset="0"/>
              </a:rPr>
              <a:t>Center </a:t>
            </a:r>
            <a:r>
              <a:rPr lang="en-US" smtClean="0">
                <a:latin typeface="Arial" pitchFamily="34" charset="0"/>
              </a:rPr>
              <a:t>is organizing regular training courses and focused workshops (video lecture and video conferencing).</a:t>
            </a:r>
          </a:p>
          <a:p>
            <a:pPr eaLnBrk="1" hangingPunct="1">
              <a:spcBef>
                <a:spcPct val="0"/>
              </a:spcBef>
            </a:pPr>
            <a:r>
              <a:rPr lang="en-US" smtClean="0">
                <a:latin typeface="Arial" pitchFamily="34" charset="0"/>
              </a:rPr>
              <a:t>-High speed internet connectivity (16Mb) through NTC</a:t>
            </a:r>
          </a:p>
          <a:p>
            <a:pPr eaLnBrk="1" hangingPunct="1">
              <a:spcBef>
                <a:spcPct val="0"/>
              </a:spcBef>
            </a:pPr>
            <a:r>
              <a:rPr lang="en-US" smtClean="0">
                <a:latin typeface="Arial" pitchFamily="34" charset="0"/>
              </a:rPr>
              <a:t>-Educational intranet connectivity with all major universities of Pakistan through PERN (Pakistan Educational Research Network)</a:t>
            </a:r>
          </a:p>
          <a:p>
            <a:pPr eaLnBrk="1" hangingPunct="1">
              <a:spcBef>
                <a:spcPct val="0"/>
              </a:spcBef>
            </a:pPr>
            <a:r>
              <a:rPr lang="en-US" smtClean="0">
                <a:latin typeface="Arial" pitchFamily="34" charset="0"/>
              </a:rPr>
              <a:t>-Online literature survey through SciFinder Scholar and over 11,500 full-text journals</a:t>
            </a:r>
          </a:p>
          <a:p>
            <a:pPr eaLnBrk="1" hangingPunct="1">
              <a:spcBef>
                <a:spcPct val="0"/>
              </a:spcBef>
            </a:pPr>
            <a:r>
              <a:rPr lang="en-US" smtClean="0">
                <a:latin typeface="Arial" pitchFamily="34" charset="0"/>
              </a:rPr>
              <a:t>-Computer terminals for 188 simultaneous users, connected through a local area network</a:t>
            </a:r>
          </a:p>
          <a:p>
            <a:pPr eaLnBrk="1" hangingPunct="1">
              <a:spcBef>
                <a:spcPct val="0"/>
              </a:spcBef>
            </a:pPr>
            <a:endParaRPr lang="en-US" smtClean="0">
              <a:latin typeface="Arial" pitchFamily="34" charset="0"/>
            </a:endParaRPr>
          </a:p>
          <a:p>
            <a:pPr eaLnBrk="1" hangingPunct="1">
              <a:spcBef>
                <a:spcPct val="0"/>
              </a:spcBef>
            </a:pPr>
            <a:r>
              <a:rPr lang="en-US" b="1" smtClean="0">
                <a:latin typeface="Arial" pitchFamily="34" charset="0"/>
              </a:rPr>
              <a:t>Bibliotheca Alexandrina </a:t>
            </a:r>
            <a:r>
              <a:rPr lang="en-US" smtClean="0">
                <a:latin typeface="Arial" pitchFamily="34" charset="0"/>
              </a:rPr>
              <a:t>offers (among other things not mentioned here): Internet Archive, 6 specialized libraries, 4 Museums, 1 Planetarium, an interactive Virtual Reality environment (allowing researchers to transform two-dimensional data sets into 3-D simulations, and to step inside them), 8 academic research centers -- one is the International School of Information Studies (ISIS).</a:t>
            </a:r>
          </a:p>
        </p:txBody>
      </p:sp>
      <p:sp>
        <p:nvSpPr>
          <p:cNvPr id="8192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8192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19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4FFFB-A229-41DA-A125-D7BAB39BDC1A}" type="slidenum">
              <a:rPr lang="en-US" smtClean="0">
                <a:latin typeface="Arial" pitchFamily="34" charset="0"/>
              </a:rPr>
              <a:pPr fontAlgn="base">
                <a:spcBef>
                  <a:spcPct val="0"/>
                </a:spcBef>
                <a:spcAft>
                  <a:spcPct val="0"/>
                </a:spcAft>
              </a:pPr>
              <a:t>33</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xfrm>
            <a:off x="685800" y="4343400"/>
            <a:ext cx="5486400" cy="1776413"/>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mission of CODATA (Committee on Data for Science and Technology) is to strengthen international science for the benefit of society by promoting improved scientific and technical data management and use.</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Policy – Ethics – Rights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Berlin 9 Open Access Conference scheduled for November 2011 in Washington, DC =&gt; excellent forum for discussions involving developing countries </a:t>
            </a:r>
          </a:p>
        </p:txBody>
      </p:sp>
      <p:sp>
        <p:nvSpPr>
          <p:cNvPr id="8294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8294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29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79942D-20D1-44B0-BC48-8299B29E08A0}" type="slidenum">
              <a:rPr lang="en-US" smtClean="0">
                <a:latin typeface="Arial" pitchFamily="34" charset="0"/>
              </a:rPr>
              <a:pPr fontAlgn="base">
                <a:spcBef>
                  <a:spcPct val="0"/>
                </a:spcBef>
                <a:spcAft>
                  <a:spcPct val="0"/>
                </a:spcAft>
              </a:pPr>
              <a:t>34</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latin typeface="Arial" pitchFamily="34" charset="0"/>
              </a:rPr>
              <a:t>India-Brazil-South Africa (IBSA)</a:t>
            </a:r>
          </a:p>
          <a:p>
            <a:pPr lvl="1" eaLnBrk="1" hangingPunct="1">
              <a:spcBef>
                <a:spcPct val="0"/>
              </a:spcBef>
              <a:buFontTx/>
              <a:buChar char="•"/>
            </a:pPr>
            <a:r>
              <a:rPr lang="en-US" smtClean="0">
                <a:latin typeface="Arial" pitchFamily="34" charset="0"/>
              </a:rPr>
              <a:t>Fosters collaboration in STI in various areas of research cooperation</a:t>
            </a:r>
          </a:p>
          <a:p>
            <a:pPr lvl="2" eaLnBrk="1" hangingPunct="1">
              <a:spcBef>
                <a:spcPct val="0"/>
              </a:spcBef>
              <a:buFontTx/>
              <a:buChar char="•"/>
            </a:pPr>
            <a:r>
              <a:rPr lang="en-US" smtClean="0">
                <a:latin typeface="Arial" pitchFamily="34" charset="0"/>
              </a:rPr>
              <a:t>HIV/AIDS and Nanotechnology (India)</a:t>
            </a:r>
          </a:p>
          <a:p>
            <a:pPr lvl="2" eaLnBrk="1" hangingPunct="1">
              <a:spcBef>
                <a:spcPct val="0"/>
              </a:spcBef>
              <a:buFontTx/>
              <a:buChar char="•"/>
            </a:pPr>
            <a:r>
              <a:rPr lang="en-US" smtClean="0">
                <a:latin typeface="Arial" pitchFamily="34" charset="0"/>
              </a:rPr>
              <a:t>Malaria and Oceanography (Brazil)</a:t>
            </a:r>
          </a:p>
          <a:p>
            <a:pPr lvl="2" eaLnBrk="1" hangingPunct="1">
              <a:spcBef>
                <a:spcPct val="0"/>
              </a:spcBef>
              <a:buFontTx/>
              <a:buChar char="•"/>
            </a:pPr>
            <a:r>
              <a:rPr lang="en-US" smtClean="0">
                <a:latin typeface="Arial" pitchFamily="34" charset="0"/>
              </a:rPr>
              <a:t>Tuberculosis and Biotechnology (South Africa)</a:t>
            </a:r>
          </a:p>
          <a:p>
            <a:pPr eaLnBrk="1" hangingPunct="1">
              <a:spcBef>
                <a:spcPct val="0"/>
              </a:spcBef>
            </a:pPr>
            <a:endParaRPr lang="en-US" smtClean="0">
              <a:latin typeface="Arial" pitchFamily="34" charset="0"/>
            </a:endParaRPr>
          </a:p>
        </p:txBody>
      </p:sp>
      <p:sp>
        <p:nvSpPr>
          <p:cNvPr id="8397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8397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397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7A4F19D-D231-4F8A-9B54-5F5FA332B883}" type="slidenum">
              <a:rPr lang="en-US" smtClean="0">
                <a:latin typeface="Arial" pitchFamily="34" charset="0"/>
              </a:rPr>
              <a:pPr fontAlgn="base">
                <a:spcBef>
                  <a:spcPct val="0"/>
                </a:spcBef>
                <a:spcAft>
                  <a:spcPct val="0"/>
                </a:spcAft>
              </a:pPr>
              <a:t>35</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E5DBD2-6A64-4371-9C0D-4EB63CC9FA48}" type="slidenum">
              <a:rPr lang="en-US" smtClean="0">
                <a:latin typeface="Arial" pitchFamily="34" charset="0"/>
              </a:rPr>
              <a:pPr fontAlgn="base">
                <a:spcBef>
                  <a:spcPct val="0"/>
                </a:spcBef>
                <a:spcAft>
                  <a:spcPct val="0"/>
                </a:spcAft>
              </a:pPr>
              <a:t>36</a:t>
            </a:fld>
            <a:endParaRPr lang="en-US" smtClean="0">
              <a:latin typeface="Arial" pitchFamily="34" charset="0"/>
            </a:endParaRPr>
          </a:p>
        </p:txBody>
      </p:sp>
      <p:sp>
        <p:nvSpPr>
          <p:cNvPr id="8499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4998"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1DDFE4-2705-4A66-A0BB-CD77551301DB}" type="slidenum">
              <a:rPr lang="en-US" smtClean="0">
                <a:latin typeface="Arial" pitchFamily="34" charset="0"/>
              </a:rPr>
              <a:pPr fontAlgn="base">
                <a:spcBef>
                  <a:spcPct val="0"/>
                </a:spcBef>
                <a:spcAft>
                  <a:spcPct val="0"/>
                </a:spcAft>
              </a:pPr>
              <a:t>37</a:t>
            </a:fld>
            <a:endParaRPr lang="en-US" smtClean="0">
              <a:latin typeface="Arial" pitchFamily="34" charset="0"/>
            </a:endParaRPr>
          </a:p>
        </p:txBody>
      </p:sp>
      <p:sp>
        <p:nvSpPr>
          <p:cNvPr id="8602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602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3098800"/>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From top to bottom: </a:t>
            </a:r>
          </a:p>
          <a:p>
            <a:pPr eaLnBrk="1" hangingPunct="1">
              <a:spcBef>
                <a:spcPct val="0"/>
              </a:spcBef>
            </a:pPr>
            <a:r>
              <a:rPr lang="en-US" smtClean="0">
                <a:latin typeface="Arial" pitchFamily="34" charset="0"/>
              </a:rPr>
              <a:t>Xhosa (Ndiyabulela)</a:t>
            </a:r>
          </a:p>
          <a:p>
            <a:pPr eaLnBrk="1" hangingPunct="1">
              <a:spcBef>
                <a:spcPct val="0"/>
              </a:spcBef>
            </a:pPr>
            <a:r>
              <a:rPr lang="en-US" smtClean="0">
                <a:latin typeface="Arial" pitchFamily="34" charset="0"/>
              </a:rPr>
              <a:t>Portuguese (Obrigado)</a:t>
            </a:r>
          </a:p>
          <a:p>
            <a:pPr eaLnBrk="1" hangingPunct="1">
              <a:spcBef>
                <a:spcPct val="0"/>
              </a:spcBef>
            </a:pPr>
            <a:r>
              <a:rPr lang="en-US" smtClean="0">
                <a:latin typeface="Arial" pitchFamily="34" charset="0"/>
              </a:rPr>
              <a:t>Urdu (Shukria)</a:t>
            </a:r>
          </a:p>
          <a:p>
            <a:pPr eaLnBrk="1" hangingPunct="1">
              <a:spcBef>
                <a:spcPct val="0"/>
              </a:spcBef>
            </a:pPr>
            <a:r>
              <a:rPr lang="en-US" smtClean="0">
                <a:latin typeface="Arial" pitchFamily="34" charset="0"/>
              </a:rPr>
              <a:t>Rwandese (Murakoze)</a:t>
            </a:r>
          </a:p>
          <a:p>
            <a:pPr eaLnBrk="1" hangingPunct="1">
              <a:spcBef>
                <a:spcPct val="0"/>
              </a:spcBef>
            </a:pPr>
            <a:r>
              <a:rPr lang="en-US" smtClean="0">
                <a:latin typeface="Arial" pitchFamily="34" charset="0"/>
              </a:rPr>
              <a:t>Chinese (Xie Xie Ni)</a:t>
            </a:r>
          </a:p>
          <a:p>
            <a:pPr eaLnBrk="1" hangingPunct="1">
              <a:spcBef>
                <a:spcPct val="0"/>
              </a:spcBef>
            </a:pPr>
            <a:r>
              <a:rPr lang="en-US" smtClean="0">
                <a:latin typeface="Arial" pitchFamily="34" charset="0"/>
              </a:rPr>
              <a:t>Swahili (Asante)</a:t>
            </a:r>
          </a:p>
          <a:p>
            <a:pPr eaLnBrk="1" hangingPunct="1">
              <a:spcBef>
                <a:spcPct val="0"/>
              </a:spcBef>
            </a:pPr>
            <a:r>
              <a:rPr lang="en-US" smtClean="0">
                <a:latin typeface="Arial" pitchFamily="34" charset="0"/>
              </a:rPr>
              <a:t>Zulu (Ngiyabonga)</a:t>
            </a:r>
          </a:p>
          <a:p>
            <a:pPr eaLnBrk="1" hangingPunct="1">
              <a:spcBef>
                <a:spcPct val="0"/>
              </a:spcBef>
            </a:pPr>
            <a:r>
              <a:rPr lang="en-US" smtClean="0">
                <a:latin typeface="Arial" pitchFamily="34" charset="0"/>
              </a:rPr>
              <a:t>Arabic (Shukran)</a:t>
            </a:r>
          </a:p>
        </p:txBody>
      </p:sp>
      <p:sp>
        <p:nvSpPr>
          <p:cNvPr id="8704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8704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8704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66691B-382A-494E-9221-FA53A52CB9A4}" type="slidenum">
              <a:rPr lang="en-US" smtClean="0">
                <a:latin typeface="Arial" pitchFamily="34" charset="0"/>
              </a:rPr>
              <a:pPr fontAlgn="base">
                <a:spcBef>
                  <a:spcPct val="0"/>
                </a:spcBef>
                <a:spcAft>
                  <a:spcPct val="0"/>
                </a:spcAft>
              </a:pPr>
              <a:t>38</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63EE43-5DDC-4622-8DB9-92F720307407}" type="slidenum">
              <a:rPr lang="en-US" smtClean="0">
                <a:latin typeface="Arial" pitchFamily="34" charset="0"/>
              </a:rPr>
              <a:pPr fontAlgn="base">
                <a:spcBef>
                  <a:spcPct val="0"/>
                </a:spcBef>
                <a:spcAft>
                  <a:spcPct val="0"/>
                </a:spcAft>
              </a:pPr>
              <a:t>4</a:t>
            </a:fld>
            <a:endParaRPr lang="en-US" smtClean="0">
              <a:latin typeface="Arial" pitchFamily="34" charset="0"/>
            </a:endParaRPr>
          </a:p>
        </p:txBody>
      </p:sp>
      <p:sp>
        <p:nvSpPr>
          <p:cNvPr id="5222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2230"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3252"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53253"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3254"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50B2AF-10F5-4E6F-B2DC-6B47D0DFA090}" type="slidenum">
              <a:rPr lang="en-US" smtClean="0">
                <a:latin typeface="Arial" pitchFamily="34" charset="0"/>
              </a:rPr>
              <a:pPr fontAlgn="base">
                <a:spcBef>
                  <a:spcPct val="0"/>
                </a:spcBef>
                <a:spcAft>
                  <a:spcPct val="0"/>
                </a:spcAft>
              </a:pPr>
              <a:t>5</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8CF897-6F84-4EF4-AB96-2D1E2C11FC80}" type="slidenum">
              <a:rPr lang="en-US" smtClean="0">
                <a:latin typeface="Arial" pitchFamily="34" charset="0"/>
              </a:rPr>
              <a:pPr fontAlgn="base">
                <a:spcBef>
                  <a:spcPct val="0"/>
                </a:spcBef>
                <a:spcAft>
                  <a:spcPct val="0"/>
                </a:spcAft>
              </a:pPr>
              <a:t>6</a:t>
            </a:fld>
            <a:endParaRPr lang="en-US" smtClean="0">
              <a:latin typeface="Arial" pitchFamily="34" charset="0"/>
            </a:endParaRPr>
          </a:p>
        </p:txBody>
      </p:sp>
      <p:sp>
        <p:nvSpPr>
          <p:cNvPr id="54277"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4278"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xfrm>
            <a:off x="685800" y="4343400"/>
            <a:ext cx="5486400" cy="2454275"/>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1,250 Exabytes: a stack of CD's 3,750,000 km high ≈ 10 times the distance from Earth to Moon</a:t>
            </a:r>
          </a:p>
          <a:p>
            <a:pPr eaLnBrk="1" hangingPunct="1">
              <a:spcBef>
                <a:spcPct val="0"/>
              </a:spcBef>
            </a:pPr>
            <a:r>
              <a:rPr lang="en-US" smtClean="0">
                <a:latin typeface="Arial" pitchFamily="34" charset="0"/>
              </a:rPr>
              <a:t>The average </a:t>
            </a:r>
            <a:r>
              <a:rPr lang="en-US" i="1" smtClean="0">
                <a:latin typeface="Arial" pitchFamily="34" charset="0"/>
              </a:rPr>
              <a:t>distance</a:t>
            </a:r>
            <a:r>
              <a:rPr lang="en-US" smtClean="0">
                <a:latin typeface="Arial" pitchFamily="34" charset="0"/>
              </a:rPr>
              <a:t> from </a:t>
            </a:r>
            <a:r>
              <a:rPr lang="en-US" i="1" smtClean="0">
                <a:latin typeface="Arial" pitchFamily="34" charset="0"/>
              </a:rPr>
              <a:t>Earth</a:t>
            </a:r>
            <a:r>
              <a:rPr lang="en-US" smtClean="0">
                <a:latin typeface="Arial" pitchFamily="34" charset="0"/>
              </a:rPr>
              <a:t> to </a:t>
            </a:r>
            <a:r>
              <a:rPr lang="en-US" i="1" smtClean="0">
                <a:latin typeface="Arial" pitchFamily="34" charset="0"/>
              </a:rPr>
              <a:t>Moon</a:t>
            </a:r>
            <a:r>
              <a:rPr lang="en-US" smtClean="0">
                <a:latin typeface="Arial" pitchFamily="34" charset="0"/>
              </a:rPr>
              <a:t> is 384,403 km (3,750,000 : 384,403 = 9.8 times)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1 Exabyte = 1,000 Petabytes = 1,000,000 Terabytes = 1,000,000,000 Gigabytes</a:t>
            </a:r>
          </a:p>
          <a:p>
            <a:pPr eaLnBrk="1" hangingPunct="1">
              <a:spcBef>
                <a:spcPct val="0"/>
              </a:spcBef>
            </a:pPr>
            <a:r>
              <a:rPr lang="en-US" smtClean="0">
                <a:latin typeface="Arial" pitchFamily="34" charset="0"/>
              </a:rPr>
              <a:t>1 Gigabyte (one-billionth of an Exabyte) ≈ the bed of a pickup truck filled with paper</a:t>
            </a:r>
          </a:p>
          <a:p>
            <a:pPr eaLnBrk="1" hangingPunct="1">
              <a:spcBef>
                <a:spcPct val="0"/>
              </a:spcBef>
            </a:pPr>
            <a:r>
              <a:rPr lang="en-US" smtClean="0">
                <a:latin typeface="Arial" pitchFamily="34" charset="0"/>
              </a:rPr>
              <a:t>1 Petabyte ≈ 100 years of television ≈ a stack of CDs 3 km high</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1,250 Exabytes = 125,000,000 years of TV</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817C77-B834-43CB-A817-F30C90CFF17E}" type="slidenum">
              <a:rPr lang="en-US" smtClean="0">
                <a:latin typeface="Arial" pitchFamily="34" charset="0"/>
              </a:rPr>
              <a:pPr fontAlgn="base">
                <a:spcBef>
                  <a:spcPct val="0"/>
                </a:spcBef>
                <a:spcAft>
                  <a:spcPct val="0"/>
                </a:spcAft>
              </a:pPr>
              <a:t>7</a:t>
            </a:fld>
            <a:endParaRPr lang="en-US" smtClean="0">
              <a:latin typeface="Arial" pitchFamily="34" charset="0"/>
            </a:endParaRPr>
          </a:p>
        </p:txBody>
      </p:sp>
      <p:sp>
        <p:nvSpPr>
          <p:cNvPr id="55301"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5302" name="Header Placeholder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6324"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56325"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6326"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60D250-EBA9-40BE-907D-CF87E9117D37}" type="slidenum">
              <a:rPr lang="en-US" smtClean="0">
                <a:latin typeface="Arial" pitchFamily="34" charset="0"/>
              </a:rPr>
              <a:pPr fontAlgn="base">
                <a:spcBef>
                  <a:spcPct val="0"/>
                </a:spcBef>
                <a:spcAft>
                  <a:spcPct val="0"/>
                </a:spcAft>
              </a:pPr>
              <a:t>8</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57348" name="Header Placeholder 3"/>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n-US" smtClean="0">
                <a:latin typeface="Arial" pitchFamily="34" charset="0"/>
              </a:rPr>
              <a:t>Daniel Schaffer, TWAS: Improving data access and use for sustainable development in the South</a:t>
            </a:r>
          </a:p>
        </p:txBody>
      </p:sp>
      <p:sp>
        <p:nvSpPr>
          <p:cNvPr id="57349" name="Footer Placeholder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pitchFamily="34" charset="0"/>
              </a:rPr>
              <a:t>The Case for International Sharing of Scientific Data: Focus on Developing Countries. 18-19 April 2011, NAS Keck Center, Washington, DC, USA</a:t>
            </a:r>
          </a:p>
        </p:txBody>
      </p:sp>
      <p:sp>
        <p:nvSpPr>
          <p:cNvPr id="57350" name="Slide Number Placeholder 5"/>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45E2C6-5726-4CB4-8E00-DDC8CD625E9F}" type="slidenum">
              <a:rPr lang="en-US" smtClean="0">
                <a:latin typeface="Arial" pitchFamily="34" charset="0"/>
              </a:rPr>
              <a:pPr fontAlgn="base">
                <a:spcBef>
                  <a:spcPct val="0"/>
                </a:spcBef>
                <a:spcAft>
                  <a:spcPct val="0"/>
                </a:spcAft>
              </a:pPr>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bg1"/>
                </a:solidFill>
                <a:latin typeface="Arial"/>
              </a:defRPr>
            </a:lvl1pPr>
          </a:lstStyle>
          <a:p>
            <a:r>
              <a:rPr lang="en-AU" dirty="0" smtClean="0"/>
              <a:t>Click to edit Master title style</a:t>
            </a:r>
            <a:endParaRPr lang="en-US" dirty="0"/>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bg2"/>
                </a:solidFill>
                <a:latin typeface="Arial"/>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AU" dirty="0" smtClean="0"/>
              <a:t>Click to edit Master subtitle style</a:t>
            </a:r>
            <a:endParaRPr lang="en-US" dirty="0"/>
          </a:p>
        </p:txBody>
      </p:sp>
      <p:sp>
        <p:nvSpPr>
          <p:cNvPr id="10" name="Footer Placeholder 16"/>
          <p:cNvSpPr>
            <a:spLocks noGrp="1"/>
          </p:cNvSpPr>
          <p:nvPr>
            <p:ph type="ftr" sz="quarter" idx="10"/>
          </p:nvPr>
        </p:nvSpPr>
        <p:spPr>
          <a:xfrm>
            <a:off x="800100" y="6354763"/>
            <a:ext cx="7432675" cy="366712"/>
          </a:xfrm>
        </p:spPr>
        <p:txBody>
          <a:bodyPr/>
          <a:lstStyle>
            <a:lvl1pPr>
              <a:defRPr>
                <a:latin typeface="Arial"/>
              </a:defRPr>
            </a:lvl1pPr>
          </a:lstStyle>
          <a:p>
            <a:pPr>
              <a:defRPr/>
            </a:pPr>
            <a:r>
              <a:rPr lang="en-US"/>
              <a:t>Daniel Schaffer, TWAS</a:t>
            </a:r>
            <a:endParaRPr lang="en-US"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AU" dirty="0" smtClean="0"/>
              <a:t>Click to edit Master title style</a:t>
            </a:r>
            <a:endParaRPr lang="en-US" dirty="0"/>
          </a:p>
        </p:txBody>
      </p:sp>
      <p:sp>
        <p:nvSpPr>
          <p:cNvPr id="8" name="Content Placeholder 7"/>
          <p:cNvSpPr>
            <a:spLocks noGrp="1"/>
          </p:cNvSpPr>
          <p:nvPr>
            <p:ph sz="quarter" idx="1"/>
          </p:nvPr>
        </p:nvSpPr>
        <p:spPr>
          <a:xfrm>
            <a:off x="457200" y="1219200"/>
            <a:ext cx="8229600" cy="4937760"/>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Footer Placeholder 2"/>
          <p:cNvSpPr>
            <a:spLocks noGrp="1"/>
          </p:cNvSpPr>
          <p:nvPr>
            <p:ph type="ftr" sz="quarter" idx="10"/>
          </p:nvPr>
        </p:nvSpPr>
        <p:spPr/>
        <p:txBody>
          <a:bodyPr/>
          <a:lstStyle>
            <a:lvl1pPr>
              <a:defRPr/>
            </a:lvl1pPr>
          </a:lstStyle>
          <a:p>
            <a:pPr>
              <a:defRPr/>
            </a:pPr>
            <a:r>
              <a:rPr lang="en-US"/>
              <a:t>Daniel Schaffer, TWAS</a:t>
            </a:r>
            <a:endParaRPr lang="en-US" dirty="0"/>
          </a:p>
        </p:txBody>
      </p:sp>
      <p:sp>
        <p:nvSpPr>
          <p:cNvPr id="5" name="Slide Number Placeholder 22"/>
          <p:cNvSpPr>
            <a:spLocks noGrp="1"/>
          </p:cNvSpPr>
          <p:nvPr>
            <p:ph type="sldNum" sz="quarter" idx="11"/>
          </p:nvPr>
        </p:nvSpPr>
        <p:spPr/>
        <p:txBody>
          <a:bodyPr/>
          <a:lstStyle>
            <a:lvl1pPr>
              <a:defRPr/>
            </a:lvl1pPr>
          </a:lstStyle>
          <a:p>
            <a:pPr>
              <a:defRPr/>
            </a:pPr>
            <a:fld id="{3BBE5783-B8A7-4A7B-9F80-348AFC9EC41E}" type="slidenum">
              <a:rPr lang="en-US"/>
              <a:pPr>
                <a:defRPr/>
              </a:pPr>
              <a:t>‹#›</a:t>
            </a:fld>
            <a:endParaRPr lang="en-US"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lvl1pPr>
              <a:defRPr>
                <a:latin typeface="Arial"/>
              </a:defRPr>
            </a:lvl1pPr>
          </a:lstStyle>
          <a:p>
            <a:r>
              <a:rPr lang="en-AU" dirty="0" smtClean="0"/>
              <a:t>Click to edit Master title style</a:t>
            </a:r>
            <a:endParaRPr lang="en-US" dirty="0"/>
          </a:p>
        </p:txBody>
      </p:sp>
      <p:sp>
        <p:nvSpPr>
          <p:cNvPr id="9" name="Content Placeholder 8"/>
          <p:cNvSpPr>
            <a:spLocks noGrp="1"/>
          </p:cNvSpPr>
          <p:nvPr>
            <p:ph sz="quarter" idx="1"/>
          </p:nvPr>
        </p:nvSpPr>
        <p:spPr>
          <a:xfrm>
            <a:off x="457200" y="1219200"/>
            <a:ext cx="4041648" cy="4937760"/>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Content Placeholder 10"/>
          <p:cNvSpPr>
            <a:spLocks noGrp="1"/>
          </p:cNvSpPr>
          <p:nvPr>
            <p:ph sz="quarter" idx="2"/>
          </p:nvPr>
        </p:nvSpPr>
        <p:spPr>
          <a:xfrm>
            <a:off x="4632198" y="1216152"/>
            <a:ext cx="4041648" cy="4937760"/>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5"/>
          <p:cNvSpPr>
            <a:spLocks noGrp="1"/>
          </p:cNvSpPr>
          <p:nvPr>
            <p:ph type="ftr" sz="quarter" idx="10"/>
          </p:nvPr>
        </p:nvSpPr>
        <p:spPr>
          <a:xfrm>
            <a:off x="1668463" y="6356350"/>
            <a:ext cx="7018337" cy="365125"/>
          </a:xfrm>
        </p:spPr>
        <p:txBody>
          <a:bodyPr/>
          <a:lstStyle>
            <a:lvl1pPr>
              <a:defRPr>
                <a:latin typeface="Arial"/>
              </a:defRPr>
            </a:lvl1pPr>
          </a:lstStyle>
          <a:p>
            <a:pPr>
              <a:defRPr/>
            </a:pPr>
            <a:r>
              <a:rPr lang="en-US"/>
              <a:t>Daniel Schaffer, TWAS</a:t>
            </a:r>
            <a:endParaRPr lang="en-US" dirty="0"/>
          </a:p>
        </p:txBody>
      </p:sp>
      <p:sp>
        <p:nvSpPr>
          <p:cNvPr id="6" name="Slide Number Placeholder 6"/>
          <p:cNvSpPr>
            <a:spLocks noGrp="1"/>
          </p:cNvSpPr>
          <p:nvPr>
            <p:ph type="sldNum" sz="quarter" idx="11"/>
          </p:nvPr>
        </p:nvSpPr>
        <p:spPr/>
        <p:txBody>
          <a:bodyPr/>
          <a:lstStyle>
            <a:lvl1pPr>
              <a:defRPr>
                <a:latin typeface="Arial"/>
              </a:defRPr>
            </a:lvl1pPr>
          </a:lstStyle>
          <a:p>
            <a:pPr>
              <a:defRPr/>
            </a:pPr>
            <a:fld id="{22D15BE8-5F25-4E6A-86DC-2ED282BE9421}" type="slidenum">
              <a:rPr lang="en-US"/>
              <a:pPr>
                <a:defRPr/>
              </a:pPr>
              <a:t>‹#›</a:t>
            </a:fld>
            <a:endParaRPr lang="en-US"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latin typeface="Arial"/>
              </a:defRPr>
            </a:lvl1pPr>
            <a:lvl2pPr>
              <a:buNone/>
              <a:defRPr sz="2000" b="1"/>
            </a:lvl2pPr>
            <a:lvl3pPr>
              <a:buNone/>
              <a:defRPr sz="1800" b="1"/>
            </a:lvl3pPr>
            <a:lvl4pPr>
              <a:buNone/>
              <a:defRPr sz="1600" b="1"/>
            </a:lvl4pPr>
            <a:lvl5pPr>
              <a:buNone/>
              <a:defRPr sz="1600" b="1"/>
            </a:lvl5pPr>
          </a:lstStyle>
          <a:p>
            <a:pPr lvl="0"/>
            <a:r>
              <a:rPr lang="en-AU" dirty="0"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latin typeface="Arial"/>
              </a:defRPr>
            </a:lvl1pPr>
            <a:lvl2pPr>
              <a:buNone/>
              <a:defRPr sz="2000" b="1"/>
            </a:lvl2pPr>
            <a:lvl3pPr>
              <a:buNone/>
              <a:defRPr sz="1800" b="1"/>
            </a:lvl3pPr>
            <a:lvl4pPr>
              <a:buNone/>
              <a:defRPr sz="1600" b="1"/>
            </a:lvl4pPr>
            <a:lvl5pPr>
              <a:buNone/>
              <a:defRPr sz="1600" b="1"/>
            </a:lvl5pPr>
          </a:lstStyle>
          <a:p>
            <a:pPr lvl="0"/>
            <a:r>
              <a:rPr lang="en-AU" dirty="0"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Content Placeholder 12"/>
          <p:cNvSpPr>
            <a:spLocks noGrp="1"/>
          </p:cNvSpPr>
          <p:nvPr>
            <p:ph sz="quarter" idx="4"/>
          </p:nvPr>
        </p:nvSpPr>
        <p:spPr>
          <a:xfrm>
            <a:off x="4648200" y="2133600"/>
            <a:ext cx="4038600" cy="4038600"/>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5" name="Title 1"/>
          <p:cNvSpPr>
            <a:spLocks noGrp="1"/>
          </p:cNvSpPr>
          <p:nvPr>
            <p:ph type="title"/>
          </p:nvPr>
        </p:nvSpPr>
        <p:spPr>
          <a:xfrm>
            <a:off x="457200" y="228600"/>
            <a:ext cx="8229600" cy="914400"/>
          </a:xfrm>
        </p:spPr>
        <p:txBody>
          <a:bodyPr/>
          <a:lstStyle>
            <a:lvl1pPr>
              <a:defRPr>
                <a:latin typeface="Arial"/>
              </a:defRPr>
            </a:lvl1pPr>
          </a:lstStyle>
          <a:p>
            <a:r>
              <a:rPr lang="en-AU" dirty="0" smtClean="0"/>
              <a:t>Click to edit Master title style</a:t>
            </a:r>
            <a:endParaRPr lang="en-US" dirty="0"/>
          </a:p>
        </p:txBody>
      </p:sp>
      <p:sp>
        <p:nvSpPr>
          <p:cNvPr id="7" name="Footer Placeholder 2"/>
          <p:cNvSpPr>
            <a:spLocks noGrp="1"/>
          </p:cNvSpPr>
          <p:nvPr>
            <p:ph type="ftr" sz="quarter" idx="10"/>
          </p:nvPr>
        </p:nvSpPr>
        <p:spPr/>
        <p:txBody>
          <a:bodyPr/>
          <a:lstStyle>
            <a:lvl1pPr>
              <a:defRPr/>
            </a:lvl1pPr>
          </a:lstStyle>
          <a:p>
            <a:pPr>
              <a:defRPr/>
            </a:pPr>
            <a:r>
              <a:rPr lang="en-US"/>
              <a:t>Daniel Schaffer, TWAS</a:t>
            </a:r>
            <a:endParaRPr lang="en-US" dirty="0"/>
          </a:p>
        </p:txBody>
      </p:sp>
      <p:sp>
        <p:nvSpPr>
          <p:cNvPr id="8" name="Slide Number Placeholder 22"/>
          <p:cNvSpPr>
            <a:spLocks noGrp="1"/>
          </p:cNvSpPr>
          <p:nvPr>
            <p:ph type="sldNum" sz="quarter" idx="11"/>
          </p:nvPr>
        </p:nvSpPr>
        <p:spPr/>
        <p:txBody>
          <a:bodyPr/>
          <a:lstStyle>
            <a:lvl1pPr>
              <a:defRPr/>
            </a:lvl1pPr>
          </a:lstStyle>
          <a:p>
            <a:pPr>
              <a:defRPr/>
            </a:pPr>
            <a:fld id="{76923D18-9421-4445-9D50-10A16DC810CE}" type="slidenum">
              <a:rPr lang="en-US"/>
              <a:pPr>
                <a:defRPr/>
              </a:pPr>
              <a:t>‹#›</a:t>
            </a:fld>
            <a:endParaRPr lang="en-US"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2" name="Title 1"/>
          <p:cNvSpPr>
            <a:spLocks noGrp="1"/>
          </p:cNvSpPr>
          <p:nvPr>
            <p:ph type="title"/>
          </p:nvPr>
        </p:nvSpPr>
        <p:spPr>
          <a:xfrm>
            <a:off x="457200" y="228600"/>
            <a:ext cx="8229600" cy="914400"/>
          </a:xfrm>
        </p:spPr>
        <p:txBody>
          <a:bodyPr/>
          <a:lstStyle>
            <a:lvl1pPr>
              <a:defRPr>
                <a:latin typeface="Arial"/>
              </a:defRPr>
            </a:lvl1pPr>
          </a:lstStyle>
          <a:p>
            <a:r>
              <a:rPr lang="en-AU"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atin typeface="Arial"/>
              </a:defRPr>
            </a:lvl1pPr>
          </a:lstStyle>
          <a:p>
            <a:pPr>
              <a:defRPr/>
            </a:pPr>
            <a:r>
              <a:rPr lang="en-US"/>
              <a:t>Daniel Schaffer, TWAS</a:t>
            </a:r>
            <a:endParaRPr lang="en-US" dirty="0"/>
          </a:p>
        </p:txBody>
      </p:sp>
      <p:sp>
        <p:nvSpPr>
          <p:cNvPr id="5" name="Slide Number Placeholder 4"/>
          <p:cNvSpPr>
            <a:spLocks noGrp="1"/>
          </p:cNvSpPr>
          <p:nvPr>
            <p:ph type="sldNum" sz="quarter" idx="11"/>
          </p:nvPr>
        </p:nvSpPr>
        <p:spPr/>
        <p:txBody>
          <a:bodyPr/>
          <a:lstStyle>
            <a:lvl1pPr>
              <a:defRPr>
                <a:latin typeface="Arial"/>
              </a:defRPr>
            </a:lvl1pPr>
          </a:lstStyle>
          <a:p>
            <a:pPr>
              <a:defRPr/>
            </a:pPr>
            <a:fld id="{E7043282-27D2-493E-B8B0-6D2757BE4A29}" type="slidenum">
              <a:rPr lang="en-US"/>
              <a:pPr>
                <a:defRPr/>
              </a:pPr>
              <a:t>‹#›</a:t>
            </a:fld>
            <a:endParaRPr lang="en-US"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6" name="Straight Connector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0">
                <a:solidFill>
                  <a:schemeClr val="bg1">
                    <a:lumMod val="95000"/>
                  </a:schemeClr>
                </a:solidFill>
                <a:latin typeface="Arial"/>
                <a:ea typeface="+mn-ea"/>
                <a:cs typeface="+mn-cs"/>
              </a:defRPr>
            </a:lvl1pPr>
          </a:lstStyle>
          <a:p>
            <a:r>
              <a:rPr lang="en-AU" dirty="0" smtClean="0"/>
              <a:t>Click to edit Master title style</a:t>
            </a:r>
            <a:endParaRPr lang="en-US" dirty="0"/>
          </a:p>
        </p:txBody>
      </p:sp>
      <p:sp>
        <p:nvSpPr>
          <p:cNvPr id="12" name="Content Placeholder 11"/>
          <p:cNvSpPr>
            <a:spLocks noGrp="1"/>
          </p:cNvSpPr>
          <p:nvPr>
            <p:ph sz="quarter" idx="1"/>
          </p:nvPr>
        </p:nvSpPr>
        <p:spPr>
          <a:xfrm>
            <a:off x="304800" y="304799"/>
            <a:ext cx="5715000" cy="5764595"/>
          </a:xfrm>
        </p:spPr>
        <p:txBody>
          <a:bodyPr/>
          <a:lstStyle>
            <a:lvl1pPr>
              <a:defRPr b="1">
                <a:solidFill>
                  <a:schemeClr val="tx1"/>
                </a:solidFill>
                <a:latin typeface="Arial"/>
              </a:defRPr>
            </a:lvl1pPr>
            <a:lvl2pPr>
              <a:defRPr>
                <a:solidFill>
                  <a:schemeClr val="tx1">
                    <a:lumMod val="85000"/>
                    <a:lumOff val="15000"/>
                  </a:schemeClr>
                </a:solidFill>
                <a:latin typeface="Arial"/>
              </a:defRPr>
            </a:lvl2pPr>
            <a:lvl3pPr>
              <a:defRPr>
                <a:solidFill>
                  <a:schemeClr val="tx2"/>
                </a:solidFill>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3" name="Content Placeholder 12"/>
          <p:cNvSpPr>
            <a:spLocks noGrp="1"/>
          </p:cNvSpPr>
          <p:nvPr>
            <p:ph sz="quarter" idx="13"/>
          </p:nvPr>
        </p:nvSpPr>
        <p:spPr>
          <a:xfrm>
            <a:off x="6339321" y="1350772"/>
            <a:ext cx="2498881" cy="4718624"/>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8" name="Footer Placeholder 5"/>
          <p:cNvSpPr>
            <a:spLocks noGrp="1"/>
          </p:cNvSpPr>
          <p:nvPr>
            <p:ph type="ftr" sz="quarter" idx="14"/>
          </p:nvPr>
        </p:nvSpPr>
        <p:spPr/>
        <p:txBody>
          <a:bodyPr/>
          <a:lstStyle>
            <a:lvl1pPr>
              <a:defRPr>
                <a:latin typeface="Arial"/>
              </a:defRPr>
            </a:lvl1pPr>
          </a:lstStyle>
          <a:p>
            <a:pPr>
              <a:defRPr/>
            </a:pPr>
            <a:r>
              <a:rPr lang="en-US"/>
              <a:t>Daniel Schaffer, TWAS</a:t>
            </a:r>
            <a:endParaRPr lang="en-US" dirty="0"/>
          </a:p>
        </p:txBody>
      </p:sp>
      <p:sp>
        <p:nvSpPr>
          <p:cNvPr id="9" name="Slide Number Placeholder 6"/>
          <p:cNvSpPr>
            <a:spLocks noGrp="1"/>
          </p:cNvSpPr>
          <p:nvPr>
            <p:ph type="sldNum" sz="quarter" idx="15"/>
          </p:nvPr>
        </p:nvSpPr>
        <p:spPr/>
        <p:txBody>
          <a:bodyPr/>
          <a:lstStyle>
            <a:lvl1pPr>
              <a:defRPr>
                <a:latin typeface="Arial"/>
              </a:defRPr>
            </a:lvl1pPr>
          </a:lstStyle>
          <a:p>
            <a:pPr>
              <a:defRPr/>
            </a:pPr>
            <a:fld id="{AC23C4BE-4D68-4C78-B0B2-8D5664E49761}" type="slidenum">
              <a:rPr lang="en-US"/>
              <a:pPr>
                <a:defRPr/>
              </a:pPr>
              <a:t>‹#›</a:t>
            </a:fld>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6" name="Straight Connector 5"/>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7" name="Straight Connector 6"/>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8" name="Isosceles Triangle 7"/>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0">
                <a:solidFill>
                  <a:schemeClr val="bg1">
                    <a:lumMod val="95000"/>
                  </a:schemeClr>
                </a:solidFill>
                <a:latin typeface="Arial"/>
                <a:ea typeface="+mn-ea"/>
                <a:cs typeface="+mn-cs"/>
              </a:defRPr>
            </a:lvl1pPr>
          </a:lstStyle>
          <a:p>
            <a:r>
              <a:rPr lang="en-AU" dirty="0" smtClean="0"/>
              <a:t>Click to edit Master title style</a:t>
            </a:r>
            <a:endParaRPr lang="en-US" dirty="0"/>
          </a:p>
        </p:txBody>
      </p:sp>
      <p:sp>
        <p:nvSpPr>
          <p:cNvPr id="12" name="Content Placeholder 11"/>
          <p:cNvSpPr>
            <a:spLocks noGrp="1"/>
          </p:cNvSpPr>
          <p:nvPr>
            <p:ph sz="quarter" idx="1"/>
          </p:nvPr>
        </p:nvSpPr>
        <p:spPr>
          <a:xfrm>
            <a:off x="304800" y="304800"/>
            <a:ext cx="5715000" cy="2735103"/>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5" name="Content Placeholder 11"/>
          <p:cNvSpPr>
            <a:spLocks noGrp="1"/>
          </p:cNvSpPr>
          <p:nvPr>
            <p:ph sz="quarter" idx="13"/>
          </p:nvPr>
        </p:nvSpPr>
        <p:spPr>
          <a:xfrm>
            <a:off x="290513" y="3327560"/>
            <a:ext cx="5715000" cy="2735103"/>
          </a:xfrm>
        </p:spPr>
        <p:txBody>
          <a:bodyPr/>
          <a:lstStyle>
            <a:lvl1pPr>
              <a:defRPr>
                <a:latin typeface="Arial"/>
              </a:defRPr>
            </a:lvl1pPr>
            <a:lvl2pPr>
              <a:defRPr>
                <a:latin typeface="Arial"/>
              </a:defRPr>
            </a:lvl2pPr>
            <a:lvl3pPr>
              <a:defRPr>
                <a:latin typeface="Arial"/>
              </a:defRPr>
            </a:lvl3pPr>
            <a:lvl4pPr>
              <a:defRPr>
                <a:latin typeface="Arial"/>
              </a:defRPr>
            </a:lvl4pPr>
            <a:lvl5pPr>
              <a:defRPr>
                <a:latin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Content Placeholder 12"/>
          <p:cNvSpPr>
            <a:spLocks noGrp="1"/>
          </p:cNvSpPr>
          <p:nvPr>
            <p:ph sz="quarter" idx="14"/>
          </p:nvPr>
        </p:nvSpPr>
        <p:spPr>
          <a:xfrm>
            <a:off x="6339321" y="1290917"/>
            <a:ext cx="2498881" cy="4747245"/>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9" name="Footer Placeholder 5"/>
          <p:cNvSpPr>
            <a:spLocks noGrp="1"/>
          </p:cNvSpPr>
          <p:nvPr>
            <p:ph type="ftr" sz="quarter" idx="15"/>
          </p:nvPr>
        </p:nvSpPr>
        <p:spPr/>
        <p:txBody>
          <a:bodyPr/>
          <a:lstStyle>
            <a:lvl1pPr>
              <a:defRPr>
                <a:latin typeface="Arial"/>
              </a:defRPr>
            </a:lvl1pPr>
          </a:lstStyle>
          <a:p>
            <a:pPr>
              <a:defRPr/>
            </a:pPr>
            <a:r>
              <a:rPr lang="en-US"/>
              <a:t>Daniel Schaffer, TWAS</a:t>
            </a:r>
            <a:endParaRPr lang="en-US" dirty="0"/>
          </a:p>
        </p:txBody>
      </p:sp>
      <p:sp>
        <p:nvSpPr>
          <p:cNvPr id="10" name="Slide Number Placeholder 6"/>
          <p:cNvSpPr>
            <a:spLocks noGrp="1"/>
          </p:cNvSpPr>
          <p:nvPr>
            <p:ph type="sldNum" sz="quarter" idx="16"/>
          </p:nvPr>
        </p:nvSpPr>
        <p:spPr/>
        <p:txBody>
          <a:bodyPr/>
          <a:lstStyle>
            <a:lvl1pPr>
              <a:defRPr>
                <a:latin typeface="Arial"/>
              </a:defRPr>
            </a:lvl1pPr>
          </a:lstStyle>
          <a:p>
            <a:pPr>
              <a:defRPr/>
            </a:pPr>
            <a:fld id="{819491D1-CFB2-4DE8-8B1E-108AC9220B74}" type="slidenum">
              <a:rPr lang="en-US"/>
              <a:pPr>
                <a:defRPr/>
              </a:pPr>
              <a:t>‹#›</a:t>
            </a:fld>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latin typeface="Aria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atin typeface="Arial"/>
              </a:defRPr>
            </a:lvl1pPr>
          </a:lstStyle>
          <a:p>
            <a:pPr lvl="0"/>
            <a:r>
              <a:rPr lang="en-AU" noProof="0" dirty="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atin typeface="Arial"/>
              </a:defRPr>
            </a:lvl1pPr>
            <a:lvl2pPr>
              <a:defRPr sz="1200"/>
            </a:lvl2pPr>
            <a:lvl3pPr>
              <a:defRPr sz="1000"/>
            </a:lvl3pPr>
            <a:lvl4pPr>
              <a:defRPr sz="900"/>
            </a:lvl4pPr>
            <a:lvl5pPr>
              <a:defRPr sz="900"/>
            </a:lvl5pPr>
          </a:lstStyle>
          <a:p>
            <a:pPr lvl="0"/>
            <a:r>
              <a:rPr lang="en-AU" dirty="0" smtClean="0"/>
              <a:t>Click to edit Master text styles</a:t>
            </a:r>
          </a:p>
        </p:txBody>
      </p:sp>
      <p:sp>
        <p:nvSpPr>
          <p:cNvPr id="8" name="Date Placeholder 4"/>
          <p:cNvSpPr>
            <a:spLocks noGrp="1"/>
          </p:cNvSpPr>
          <p:nvPr>
            <p:ph type="dt" sz="half" idx="10"/>
          </p:nvPr>
        </p:nvSpPr>
        <p:spPr>
          <a:xfrm>
            <a:off x="6400800" y="6356350"/>
            <a:ext cx="2289175" cy="365125"/>
          </a:xfrm>
          <a:prstGeom prst="rect">
            <a:avLst/>
          </a:prstGeom>
        </p:spPr>
        <p:txBody>
          <a:bodyPr/>
          <a:lstStyle>
            <a:lvl1pPr fontAlgn="auto">
              <a:spcBef>
                <a:spcPts val="0"/>
              </a:spcBef>
              <a:spcAft>
                <a:spcPts val="0"/>
              </a:spcAft>
              <a:defRPr>
                <a:latin typeface="Arial"/>
              </a:defRPr>
            </a:lvl1pPr>
          </a:lstStyle>
          <a:p>
            <a:pPr>
              <a:defRPr/>
            </a:pPr>
            <a:endParaRPr lang="en-US"/>
          </a:p>
        </p:txBody>
      </p:sp>
      <p:sp>
        <p:nvSpPr>
          <p:cNvPr id="9" name="Footer Placeholder 5"/>
          <p:cNvSpPr>
            <a:spLocks noGrp="1"/>
          </p:cNvSpPr>
          <p:nvPr>
            <p:ph type="ftr" sz="quarter" idx="11"/>
          </p:nvPr>
        </p:nvSpPr>
        <p:spPr/>
        <p:txBody>
          <a:bodyPr/>
          <a:lstStyle>
            <a:lvl1pPr>
              <a:defRPr>
                <a:latin typeface="Arial"/>
              </a:defRPr>
            </a:lvl1pPr>
          </a:lstStyle>
          <a:p>
            <a:pPr>
              <a:defRPr/>
            </a:pPr>
            <a:r>
              <a:rPr lang="en-US"/>
              <a:t>Daniel Schaffer, TWAS</a:t>
            </a:r>
            <a:endParaRPr lang="en-US" dirty="0"/>
          </a:p>
        </p:txBody>
      </p:sp>
      <p:sp>
        <p:nvSpPr>
          <p:cNvPr id="10" name="Slide Number Placeholder 6"/>
          <p:cNvSpPr>
            <a:spLocks noGrp="1"/>
          </p:cNvSpPr>
          <p:nvPr>
            <p:ph type="sldNum" sz="quarter" idx="12"/>
          </p:nvPr>
        </p:nvSpPr>
        <p:spPr/>
        <p:txBody>
          <a:bodyPr/>
          <a:lstStyle>
            <a:lvl1pPr>
              <a:defRPr>
                <a:latin typeface="Arial"/>
              </a:defRPr>
            </a:lvl1pPr>
          </a:lstStyle>
          <a:p>
            <a:pPr>
              <a:defRPr/>
            </a:pPr>
            <a:fld id="{A2B468ED-A988-458E-9076-F015472849FA}" type="slidenum">
              <a:rPr lang="en-US"/>
              <a:pPr>
                <a:defRPr/>
              </a:pPr>
              <a:t>‹#›</a:t>
            </a:fld>
            <a:endParaRPr 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2_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6" name="Isosceles Triangle 5"/>
          <p:cNvSpPr>
            <a:spLocks noChangeAspect="1"/>
          </p:cNvSpPr>
          <p:nvPr/>
        </p:nvSpPr>
        <p:spPr>
          <a:xfrm rot="5400000">
            <a:off x="545465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
        <p:nvSpPr>
          <p:cNvPr id="2" name="Title 1"/>
          <p:cNvSpPr>
            <a:spLocks noGrp="1"/>
          </p:cNvSpPr>
          <p:nvPr>
            <p:ph type="title"/>
          </p:nvPr>
        </p:nvSpPr>
        <p:spPr>
          <a:xfrm>
            <a:off x="5477044" y="500855"/>
            <a:ext cx="3209755" cy="3320799"/>
          </a:xfrm>
          <a:ln>
            <a:solidFill>
              <a:schemeClr val="accent1"/>
            </a:solidFill>
          </a:ln>
        </p:spPr>
        <p:txBody>
          <a:bodyPr lIns="274320" anchor="ctr"/>
          <a:lstStyle>
            <a:lvl1pPr algn="l">
              <a:buNone/>
              <a:defRPr sz="2000" b="0">
                <a:solidFill>
                  <a:schemeClr val="tx1"/>
                </a:solidFill>
                <a:latin typeface="Arial"/>
              </a:defRPr>
            </a:lvl1pPr>
          </a:lstStyle>
          <a:p>
            <a:r>
              <a:rPr lang="en-AU" dirty="0" smtClean="0"/>
              <a:t>Click to edit Master title style</a:t>
            </a:r>
            <a:endParaRPr lang="en-US" dirty="0"/>
          </a:p>
        </p:txBody>
      </p:sp>
      <p:sp>
        <p:nvSpPr>
          <p:cNvPr id="3" name="Picture Placeholder 2"/>
          <p:cNvSpPr>
            <a:spLocks noGrp="1"/>
          </p:cNvSpPr>
          <p:nvPr>
            <p:ph type="pic" idx="1"/>
          </p:nvPr>
        </p:nvSpPr>
        <p:spPr>
          <a:xfrm>
            <a:off x="0" y="0"/>
            <a:ext cx="5250252" cy="6858000"/>
          </a:xfrm>
          <a:solidFill>
            <a:schemeClr val="tx1">
              <a:shade val="50000"/>
            </a:schemeClr>
          </a:solidFill>
          <a:ln>
            <a:noFill/>
          </a:ln>
          <a:effectLst/>
        </p:spPr>
        <p:txBody>
          <a:bodyPr>
            <a:normAutofit/>
          </a:bodyPr>
          <a:lstStyle>
            <a:lvl1pPr marL="0" indent="0">
              <a:spcBef>
                <a:spcPts val="600"/>
              </a:spcBef>
              <a:buNone/>
              <a:defRPr sz="3200">
                <a:latin typeface="Arial"/>
              </a:defRPr>
            </a:lvl1pPr>
          </a:lstStyle>
          <a:p>
            <a:pPr lvl="0"/>
            <a:r>
              <a:rPr lang="en-AU" noProof="0" dirty="0" smtClean="0"/>
              <a:t>Click icon to add picture</a:t>
            </a:r>
            <a:endParaRPr lang="en-US" noProof="0" dirty="0"/>
          </a:p>
        </p:txBody>
      </p:sp>
      <p:sp>
        <p:nvSpPr>
          <p:cNvPr id="4" name="Text Placeholder 3"/>
          <p:cNvSpPr>
            <a:spLocks noGrp="1"/>
          </p:cNvSpPr>
          <p:nvPr>
            <p:ph type="body" sz="half" idx="2"/>
          </p:nvPr>
        </p:nvSpPr>
        <p:spPr>
          <a:xfrm>
            <a:off x="5477044" y="3957738"/>
            <a:ext cx="3209755" cy="2256704"/>
          </a:xfrm>
        </p:spPr>
        <p:txBody>
          <a:bodyPr anchor="ctr"/>
          <a:lstStyle>
            <a:lvl1pPr marL="0" indent="0" algn="l">
              <a:buFontTx/>
              <a:buNone/>
              <a:defRPr sz="1400">
                <a:latin typeface="Arial"/>
              </a:defRPr>
            </a:lvl1pPr>
            <a:lvl2pPr>
              <a:defRPr sz="1200"/>
            </a:lvl2pPr>
            <a:lvl3pPr>
              <a:defRPr sz="1000"/>
            </a:lvl3pPr>
            <a:lvl4pPr>
              <a:defRPr sz="900"/>
            </a:lvl4pPr>
            <a:lvl5pPr>
              <a:defRPr sz="900"/>
            </a:lvl5pPr>
          </a:lstStyle>
          <a:p>
            <a:pPr lvl="0"/>
            <a:r>
              <a:rPr lang="en-AU" dirty="0" smtClean="0"/>
              <a:t>Click to edit Master text styles</a:t>
            </a:r>
          </a:p>
        </p:txBody>
      </p:sp>
      <p:sp>
        <p:nvSpPr>
          <p:cNvPr id="7" name="Footer Placeholder 5"/>
          <p:cNvSpPr>
            <a:spLocks noGrp="1"/>
          </p:cNvSpPr>
          <p:nvPr>
            <p:ph type="ftr" sz="quarter" idx="10"/>
          </p:nvPr>
        </p:nvSpPr>
        <p:spPr>
          <a:xfrm>
            <a:off x="6610350" y="6356350"/>
            <a:ext cx="2076450" cy="365125"/>
          </a:xfrm>
        </p:spPr>
        <p:txBody>
          <a:bodyPr/>
          <a:lstStyle>
            <a:lvl1pPr>
              <a:defRPr>
                <a:latin typeface="Arial"/>
              </a:defRPr>
            </a:lvl1pPr>
          </a:lstStyle>
          <a:p>
            <a:pPr>
              <a:defRPr/>
            </a:pPr>
            <a:r>
              <a:rPr lang="en-US"/>
              <a:t>Daniel Schaffer, TWAS</a:t>
            </a:r>
            <a:endParaRPr lang="en-US" dirty="0"/>
          </a:p>
        </p:txBody>
      </p:sp>
      <p:sp>
        <p:nvSpPr>
          <p:cNvPr id="8" name="Slide Number Placeholder 6"/>
          <p:cNvSpPr>
            <a:spLocks noGrp="1"/>
          </p:cNvSpPr>
          <p:nvPr>
            <p:ph type="sldNum" sz="quarter" idx="11"/>
          </p:nvPr>
        </p:nvSpPr>
        <p:spPr>
          <a:xfrm>
            <a:off x="5648325" y="6356350"/>
            <a:ext cx="893763" cy="365125"/>
          </a:xfrm>
        </p:spPr>
        <p:txBody>
          <a:bodyPr/>
          <a:lstStyle>
            <a:lvl1pPr>
              <a:defRPr>
                <a:latin typeface="Arial"/>
              </a:defRPr>
            </a:lvl1pPr>
          </a:lstStyle>
          <a:p>
            <a:pPr>
              <a:defRPr/>
            </a:pPr>
            <a:fld id="{81EEC481-8DA9-4893-BE81-E446F428C8C6}" type="slidenum">
              <a:rPr lang="en-US"/>
              <a:pPr>
                <a:defRPr/>
              </a:pPr>
              <a:t>‹#›</a:t>
            </a:fld>
            <a:endParaRPr 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AU" smtClean="0"/>
              <a:t>Click to edit Master title style</a:t>
            </a:r>
            <a:endParaRPr lang="en-US" smtClean="0"/>
          </a:p>
        </p:txBody>
      </p:sp>
      <p:sp>
        <p:nvSpPr>
          <p:cNvPr id="1027" name="Text Placeholder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p:txBody>
      </p:sp>
      <p:sp>
        <p:nvSpPr>
          <p:cNvPr id="3" name="Footer Placeholder 2"/>
          <p:cNvSpPr>
            <a:spLocks noGrp="1"/>
          </p:cNvSpPr>
          <p:nvPr>
            <p:ph type="ftr" sz="quarter" idx="3"/>
          </p:nvPr>
        </p:nvSpPr>
        <p:spPr>
          <a:xfrm>
            <a:off x="1657350" y="6356350"/>
            <a:ext cx="7029450" cy="365125"/>
          </a:xfrm>
          <a:prstGeom prst="rect">
            <a:avLst/>
          </a:prstGeom>
        </p:spPr>
        <p:txBody>
          <a:bodyPr vert="horz" anchor="ctr" anchorCtr="0"/>
          <a:lstStyle>
            <a:lvl1pPr algn="r" eaLnBrk="1" fontAlgn="auto" latinLnBrk="0" hangingPunct="1">
              <a:spcBef>
                <a:spcPts val="0"/>
              </a:spcBef>
              <a:spcAft>
                <a:spcPts val="0"/>
              </a:spcAft>
              <a:defRPr kumimoji="0" sz="1000">
                <a:solidFill>
                  <a:schemeClr val="tx2"/>
                </a:solidFill>
                <a:latin typeface="Arial"/>
              </a:defRPr>
            </a:lvl1pPr>
          </a:lstStyle>
          <a:p>
            <a:pPr>
              <a:defRPr/>
            </a:pPr>
            <a:r>
              <a:rPr lang="en-US"/>
              <a:t>Daniel Schaffer, TWAS</a:t>
            </a:r>
            <a:endParaRPr lang="en-US" dirty="0"/>
          </a:p>
        </p:txBody>
      </p:sp>
      <p:sp>
        <p:nvSpPr>
          <p:cNvPr id="23" name="Slide Number Placeholder 22"/>
          <p:cNvSpPr>
            <a:spLocks noGrp="1"/>
          </p:cNvSpPr>
          <p:nvPr>
            <p:ph type="sldNum" sz="quarter" idx="4"/>
          </p:nvPr>
        </p:nvSpPr>
        <p:spPr>
          <a:xfrm>
            <a:off x="612775" y="6356350"/>
            <a:ext cx="893763" cy="365125"/>
          </a:xfrm>
          <a:prstGeom prst="rect">
            <a:avLst/>
          </a:prstGeom>
        </p:spPr>
        <p:txBody>
          <a:bodyPr vert="horz"/>
          <a:lstStyle>
            <a:lvl1pPr algn="l" eaLnBrk="1" fontAlgn="auto" latinLnBrk="0" hangingPunct="1">
              <a:spcBef>
                <a:spcPts val="0"/>
              </a:spcBef>
              <a:spcAft>
                <a:spcPts val="0"/>
              </a:spcAft>
              <a:defRPr kumimoji="0" sz="1400">
                <a:solidFill>
                  <a:schemeClr val="tx2"/>
                </a:solidFill>
                <a:latin typeface="Arial"/>
              </a:defRPr>
            </a:lvl1pPr>
          </a:lstStyle>
          <a:p>
            <a:pPr>
              <a:defRPr/>
            </a:pPr>
            <a:fld id="{B34297A3-69E1-42E0-A0C2-DBC589DB3CE0}" type="slidenum">
              <a:rPr lang="en-US"/>
              <a:pPr>
                <a:defRPr/>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latin typeface="Arial"/>
            </a:endParaRPr>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latin typeface="Arial"/>
            </a:endParaRPr>
          </a:p>
        </p:txBody>
      </p:sp>
    </p:spTree>
  </p:cSld>
  <p:clrMap bg1="lt1" tx1="dk1" bg2="lt2" tx2="dk2" accent1="accent1" accent2="accent2" accent3="accent3" accent4="accent4" accent5="accent5" accent6="accent6" hlink="hlink" folHlink="folHlink"/>
  <p:sldLayoutIdLst>
    <p:sldLayoutId id="2147483764" r:id="rId1"/>
    <p:sldLayoutId id="2147483762" r:id="rId2"/>
    <p:sldLayoutId id="2147483765" r:id="rId3"/>
    <p:sldLayoutId id="2147483763" r:id="rId4"/>
    <p:sldLayoutId id="2147483766" r:id="rId5"/>
    <p:sldLayoutId id="2147483767" r:id="rId6"/>
    <p:sldLayoutId id="2147483768" r:id="rId7"/>
    <p:sldLayoutId id="2147483769" r:id="rId8"/>
    <p:sldLayoutId id="2147483770" r:id="rId9"/>
  </p:sldLayoutIdLst>
  <p:transition spd="med">
    <p:fade/>
  </p:transition>
  <p:timing>
    <p:tnLst>
      <p:par>
        <p:cTn id="1" dur="indefinite" restart="never" nodeType="tmRoot"/>
      </p:par>
    </p:tnLst>
  </p:timing>
  <p:hf hdr="0" dt="0"/>
  <p:txStyles>
    <p:titleStyle>
      <a:lvl1pPr algn="l" rtl="0" eaLnBrk="0" fontAlgn="base" hangingPunct="0">
        <a:spcBef>
          <a:spcPct val="0"/>
        </a:spcBef>
        <a:spcAft>
          <a:spcPct val="0"/>
        </a:spcAft>
        <a:defRPr sz="3200" kern="1200">
          <a:solidFill>
            <a:schemeClr val="tx2"/>
          </a:solidFill>
          <a:latin typeface="Arial"/>
          <a:ea typeface="+mj-ea"/>
          <a:cs typeface="+mj-cs"/>
        </a:defRPr>
      </a:lvl1pPr>
      <a:lvl2pPr algn="l" rtl="0" eaLnBrk="0" fontAlgn="base" hangingPunct="0">
        <a:spcBef>
          <a:spcPct val="0"/>
        </a:spcBef>
        <a:spcAft>
          <a:spcPct val="0"/>
        </a:spcAft>
        <a:defRPr sz="3200">
          <a:solidFill>
            <a:schemeClr val="tx2"/>
          </a:solidFill>
          <a:latin typeface="Arial" pitchFamily="34" charset="0"/>
        </a:defRPr>
      </a:lvl2pPr>
      <a:lvl3pPr algn="l" rtl="0" eaLnBrk="0" fontAlgn="base" hangingPunct="0">
        <a:spcBef>
          <a:spcPct val="0"/>
        </a:spcBef>
        <a:spcAft>
          <a:spcPct val="0"/>
        </a:spcAft>
        <a:defRPr sz="3200">
          <a:solidFill>
            <a:schemeClr val="tx2"/>
          </a:solidFill>
          <a:latin typeface="Arial" pitchFamily="34" charset="0"/>
        </a:defRPr>
      </a:lvl3pPr>
      <a:lvl4pPr algn="l" rtl="0" eaLnBrk="0" fontAlgn="base" hangingPunct="0">
        <a:spcBef>
          <a:spcPct val="0"/>
        </a:spcBef>
        <a:spcAft>
          <a:spcPct val="0"/>
        </a:spcAft>
        <a:defRPr sz="3200">
          <a:solidFill>
            <a:schemeClr val="tx2"/>
          </a:solidFill>
          <a:latin typeface="Arial" pitchFamily="34" charset="0"/>
        </a:defRPr>
      </a:lvl4pPr>
      <a:lvl5pPr algn="l" rtl="0" eaLnBrk="0" fontAlgn="base" hangingPunct="0">
        <a:spcBef>
          <a:spcPct val="0"/>
        </a:spcBef>
        <a:spcAft>
          <a:spcPct val="0"/>
        </a:spcAft>
        <a:defRPr sz="3200">
          <a:solidFill>
            <a:schemeClr val="tx2"/>
          </a:solidFill>
          <a:latin typeface="Arial" pitchFamily="34" charset="0"/>
        </a:defRPr>
      </a:lvl5pPr>
      <a:lvl6pPr marL="457200" algn="l" rtl="0" fontAlgn="base">
        <a:spcBef>
          <a:spcPct val="0"/>
        </a:spcBef>
        <a:spcAft>
          <a:spcPct val="0"/>
        </a:spcAft>
        <a:defRPr sz="3200">
          <a:solidFill>
            <a:schemeClr val="tx2"/>
          </a:solidFill>
          <a:latin typeface="Arial" pitchFamily="34" charset="0"/>
        </a:defRPr>
      </a:lvl6pPr>
      <a:lvl7pPr marL="914400" algn="l" rtl="0" fontAlgn="base">
        <a:spcBef>
          <a:spcPct val="0"/>
        </a:spcBef>
        <a:spcAft>
          <a:spcPct val="0"/>
        </a:spcAft>
        <a:defRPr sz="3200">
          <a:solidFill>
            <a:schemeClr val="tx2"/>
          </a:solidFill>
          <a:latin typeface="Arial" pitchFamily="34" charset="0"/>
        </a:defRPr>
      </a:lvl7pPr>
      <a:lvl8pPr marL="1371600" algn="l" rtl="0" fontAlgn="base">
        <a:spcBef>
          <a:spcPct val="0"/>
        </a:spcBef>
        <a:spcAft>
          <a:spcPct val="0"/>
        </a:spcAft>
        <a:defRPr sz="3200">
          <a:solidFill>
            <a:schemeClr val="tx2"/>
          </a:solidFill>
          <a:latin typeface="Arial" pitchFamily="34" charset="0"/>
        </a:defRPr>
      </a:lvl8pPr>
      <a:lvl9pPr marL="1828800" algn="l" rtl="0" fontAlgn="base">
        <a:spcBef>
          <a:spcPct val="0"/>
        </a:spcBef>
        <a:spcAft>
          <a:spcPct val="0"/>
        </a:spcAft>
        <a:defRPr sz="3200">
          <a:solidFill>
            <a:schemeClr val="tx2"/>
          </a:solidFill>
          <a:latin typeface="Arial" pitchFamily="34" charset="0"/>
        </a:defRPr>
      </a:lvl9pPr>
    </p:titleStyle>
    <p:bodyStyle>
      <a:lvl1pPr marL="273050" indent="-273050" algn="l" rtl="0" eaLnBrk="0" fontAlgn="base" hangingPunct="0">
        <a:spcBef>
          <a:spcPts val="600"/>
        </a:spcBef>
        <a:spcAft>
          <a:spcPct val="0"/>
        </a:spcAft>
        <a:buClr>
          <a:schemeClr val="accent1"/>
        </a:buClr>
        <a:buSzPct val="76000"/>
        <a:buFont typeface="Arial" pitchFamily="34" charset="0"/>
        <a:buChar char="•"/>
        <a:defRPr sz="2600" kern="1200">
          <a:solidFill>
            <a:schemeClr val="tx1"/>
          </a:solidFill>
          <a:latin typeface="Arial"/>
          <a:ea typeface="+mn-ea"/>
          <a:cs typeface="+mn-cs"/>
        </a:defRPr>
      </a:lvl1pPr>
      <a:lvl2pPr marL="547688" indent="-273050" algn="l" rtl="0" eaLnBrk="0" fontAlgn="base" hangingPunct="0">
        <a:spcBef>
          <a:spcPts val="500"/>
        </a:spcBef>
        <a:spcAft>
          <a:spcPct val="0"/>
        </a:spcAft>
        <a:buClr>
          <a:schemeClr val="accent2"/>
        </a:buClr>
        <a:buSzPct val="76000"/>
        <a:buFont typeface="Courier New" pitchFamily="49" charset="0"/>
        <a:buChar char="o"/>
        <a:defRPr sz="2300" kern="1200">
          <a:solidFill>
            <a:schemeClr val="tx2"/>
          </a:solidFill>
          <a:latin typeface="Arial"/>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99B7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5.gif"/><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4"/>
          <p:cNvSpPr>
            <a:spLocks noGrp="1"/>
          </p:cNvSpPr>
          <p:nvPr>
            <p:ph type="ctrTitle"/>
          </p:nvPr>
        </p:nvSpPr>
        <p:spPr/>
        <p:txBody>
          <a:bodyPr/>
          <a:lstStyle/>
          <a:p>
            <a:pPr eaLnBrk="1" hangingPunct="1"/>
            <a:r>
              <a:rPr lang="en-US" sz="2800" smtClean="0">
                <a:solidFill>
                  <a:schemeClr val="tx1"/>
                </a:solidFill>
                <a:latin typeface="Arial" pitchFamily="34" charset="0"/>
              </a:rPr>
              <a:t>Improving Data Access and Use</a:t>
            </a:r>
            <a:br>
              <a:rPr lang="en-US" sz="2800" smtClean="0">
                <a:solidFill>
                  <a:schemeClr val="tx1"/>
                </a:solidFill>
                <a:latin typeface="Arial" pitchFamily="34" charset="0"/>
              </a:rPr>
            </a:br>
            <a:r>
              <a:rPr lang="en-US" sz="2800" smtClean="0">
                <a:solidFill>
                  <a:schemeClr val="tx1"/>
                </a:solidFill>
                <a:latin typeface="Arial" pitchFamily="34" charset="0"/>
              </a:rPr>
              <a:t>for Sustainable Development in the South </a:t>
            </a:r>
            <a:br>
              <a:rPr lang="en-US" sz="2800" smtClean="0">
                <a:solidFill>
                  <a:schemeClr val="tx1"/>
                </a:solidFill>
                <a:latin typeface="Arial" pitchFamily="34" charset="0"/>
              </a:rPr>
            </a:br>
            <a:endParaRPr lang="en-US" sz="2800" smtClean="0">
              <a:solidFill>
                <a:schemeClr val="tx1"/>
              </a:solidFill>
              <a:latin typeface="Arial" pitchFamily="34" charset="0"/>
            </a:endParaRPr>
          </a:p>
        </p:txBody>
      </p:sp>
      <p:sp>
        <p:nvSpPr>
          <p:cNvPr id="3" name="Subtitle 2"/>
          <p:cNvSpPr>
            <a:spLocks noGrp="1"/>
          </p:cNvSpPr>
          <p:nvPr>
            <p:ph type="subTitle" idx="1"/>
          </p:nvPr>
        </p:nvSpPr>
        <p:spPr/>
        <p:txBody>
          <a:bodyPr>
            <a:normAutofit/>
          </a:bodyPr>
          <a:lstStyle/>
          <a:p>
            <a:pPr eaLnBrk="1" fontAlgn="auto" hangingPunct="1">
              <a:spcAft>
                <a:spcPts val="0"/>
              </a:spcAft>
              <a:buFont typeface="Arial"/>
              <a:buNone/>
              <a:defRPr/>
            </a:pPr>
            <a:r>
              <a:rPr lang="en-US" smtClean="0">
                <a:solidFill>
                  <a:schemeClr val="tx1">
                    <a:lumMod val="75000"/>
                    <a:lumOff val="25000"/>
                  </a:schemeClr>
                </a:solidFill>
              </a:rPr>
              <a:t>Daniel Schaffer, Public Information Officer, TWAS, Italy  </a:t>
            </a:r>
            <a:endParaRPr lang="en-US" dirty="0">
              <a:solidFill>
                <a:schemeClr val="tx1">
                  <a:lumMod val="75000"/>
                  <a:lumOff val="25000"/>
                </a:schemeClr>
              </a:solidFill>
            </a:endParaRPr>
          </a:p>
        </p:txBody>
      </p:sp>
      <p:sp>
        <p:nvSpPr>
          <p:cNvPr id="18" name="TextBox 17"/>
          <p:cNvSpPr txBox="1"/>
          <p:nvPr/>
        </p:nvSpPr>
        <p:spPr>
          <a:xfrm>
            <a:off x="800100" y="6119813"/>
            <a:ext cx="7448550" cy="461962"/>
          </a:xfrm>
          <a:prstGeom prst="rect">
            <a:avLst/>
          </a:prstGeom>
          <a:noFill/>
        </p:spPr>
        <p:txBody>
          <a:bodyPr>
            <a:spAutoFit/>
          </a:bodyPr>
          <a:lstStyle/>
          <a:p>
            <a:pPr algn="r" fontAlgn="auto">
              <a:spcBef>
                <a:spcPts val="0"/>
              </a:spcBef>
              <a:spcAft>
                <a:spcPts val="0"/>
              </a:spcAft>
              <a:defRPr/>
            </a:pPr>
            <a:r>
              <a:rPr lang="en-US" sz="1200" dirty="0">
                <a:solidFill>
                  <a:schemeClr val="tx1">
                    <a:lumMod val="65000"/>
                    <a:lumOff val="35000"/>
                  </a:schemeClr>
                </a:solidFill>
                <a:latin typeface="Arial"/>
                <a:cs typeface="Arial"/>
              </a:rPr>
              <a:t>The Case for International Sharing of Scientific Data: Focus on Developing Countries</a:t>
            </a:r>
          </a:p>
          <a:p>
            <a:pPr algn="r" fontAlgn="auto">
              <a:spcBef>
                <a:spcPts val="0"/>
              </a:spcBef>
              <a:spcAft>
                <a:spcPts val="0"/>
              </a:spcAft>
              <a:defRPr/>
            </a:pPr>
            <a:r>
              <a:rPr lang="en-US" sz="1200" dirty="0">
                <a:solidFill>
                  <a:schemeClr val="tx1">
                    <a:lumMod val="65000"/>
                    <a:lumOff val="35000"/>
                  </a:schemeClr>
                </a:solidFill>
                <a:latin typeface="Arial"/>
                <a:cs typeface="Arial"/>
              </a:rPr>
              <a:t>18-19 April 2011, NAS Keck Center, Washington, DC, USA</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9" name="Title 3"/>
          <p:cNvSpPr>
            <a:spLocks noGrp="1"/>
          </p:cNvSpPr>
          <p:nvPr>
            <p:ph type="title"/>
          </p:nvPr>
        </p:nvSpPr>
        <p:spPr/>
        <p:txBody>
          <a:bodyPr/>
          <a:lstStyle/>
          <a:p>
            <a:pPr eaLnBrk="1" fontAlgn="auto" hangingPunct="1">
              <a:spcAft>
                <a:spcPts val="0"/>
              </a:spcAft>
              <a:defRPr/>
            </a:pPr>
            <a:r>
              <a:rPr lang="en-US" sz="2400" b="1" dirty="0" smtClean="0">
                <a:solidFill>
                  <a:schemeClr val="accent1">
                    <a:lumMod val="50000"/>
                  </a:schemeClr>
                </a:solidFill>
              </a:rPr>
              <a:t>Challenges</a:t>
            </a:r>
            <a:br>
              <a:rPr lang="en-US" sz="2400" b="1" dirty="0" smtClean="0">
                <a:solidFill>
                  <a:schemeClr val="accent1">
                    <a:lumMod val="50000"/>
                  </a:schemeClr>
                </a:solidFill>
              </a:rPr>
            </a:br>
            <a:r>
              <a:rPr lang="en-US" sz="2400" b="1" dirty="0" smtClean="0">
                <a:solidFill>
                  <a:schemeClr val="accent1">
                    <a:lumMod val="50000"/>
                  </a:schemeClr>
                </a:solidFill>
              </a:rPr>
              <a:t>in the South</a:t>
            </a:r>
            <a:endParaRPr lang="en-US" sz="2400" b="1" dirty="0">
              <a:solidFill>
                <a:schemeClr val="accent1">
                  <a:lumMod val="50000"/>
                </a:schemeClr>
              </a:solidFill>
            </a:endParaRPr>
          </a:p>
        </p:txBody>
      </p:sp>
      <p:sp>
        <p:nvSpPr>
          <p:cNvPr id="18436" name="Slide Number Placeholder 5"/>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E5AA71DD-D884-45B1-BF30-F3BA76CEA367}" type="slidenum">
              <a:rPr lang="en-US" smtClean="0">
                <a:latin typeface="Arial" pitchFamily="34" charset="0"/>
              </a:rPr>
              <a:pPr fontAlgn="base">
                <a:spcBef>
                  <a:spcPct val="0"/>
                </a:spcBef>
                <a:spcAft>
                  <a:spcPct val="0"/>
                </a:spcAft>
              </a:pPr>
              <a:t>10</a:t>
            </a:fld>
            <a:endParaRPr lang="en-US" smtClean="0">
              <a:latin typeface="Arial" pitchFamily="34" charset="0"/>
            </a:endParaRPr>
          </a:p>
        </p:txBody>
      </p:sp>
      <p:sp>
        <p:nvSpPr>
          <p:cNvPr id="5" name="Content Placeholder 4"/>
          <p:cNvSpPr>
            <a:spLocks noGrp="1"/>
          </p:cNvSpPr>
          <p:nvPr>
            <p:ph sz="quarter" idx="1"/>
          </p:nvPr>
        </p:nvSpPr>
        <p:spPr>
          <a:xfrm>
            <a:off x="304800" y="304800"/>
            <a:ext cx="5715000" cy="5764213"/>
          </a:xfrm>
        </p:spPr>
        <p:txBody>
          <a:bodyPr>
            <a:normAutofit/>
          </a:bodyPr>
          <a:lstStyle/>
          <a:p>
            <a:pPr marL="274320" indent="-274320" eaLnBrk="1" fontAlgn="auto" hangingPunct="1">
              <a:spcAft>
                <a:spcPts val="1200"/>
              </a:spcAft>
              <a:buFont typeface="Arial"/>
              <a:buChar char="•"/>
              <a:defRPr/>
            </a:pPr>
            <a:r>
              <a:rPr lang="en-US" dirty="0" smtClean="0"/>
              <a:t>Limited access to scientific literature</a:t>
            </a:r>
          </a:p>
          <a:p>
            <a:pPr marL="548640" lvl="1" indent="-274320" eaLnBrk="1" fontAlgn="auto" hangingPunct="1">
              <a:spcAft>
                <a:spcPts val="1200"/>
              </a:spcAft>
              <a:buFont typeface="Courier New"/>
              <a:buChar char="o"/>
              <a:defRPr/>
            </a:pPr>
            <a:r>
              <a:rPr lang="en-US" sz="2400" dirty="0" smtClean="0"/>
              <a:t>Historically, cost of subscriptions</a:t>
            </a:r>
          </a:p>
          <a:p>
            <a:pPr marL="548640" lvl="1" indent="-274320" eaLnBrk="1" fontAlgn="auto" hangingPunct="1">
              <a:spcAft>
                <a:spcPts val="1200"/>
              </a:spcAft>
              <a:buFont typeface="Courier New"/>
              <a:buChar char="o"/>
              <a:defRPr/>
            </a:pPr>
            <a:r>
              <a:rPr lang="en-US" sz="2400" dirty="0" smtClean="0"/>
              <a:t>More recently, under open access schemes, shifting financial burden from subscribers to authors</a:t>
            </a:r>
          </a:p>
        </p:txBody>
      </p:sp>
      <p:pic>
        <p:nvPicPr>
          <p:cNvPr id="18438" name="Content Placeholder 43"/>
          <p:cNvPicPr>
            <a:picLocks noGrp="1" noChangeAspect="1"/>
          </p:cNvPicPr>
          <p:nvPr>
            <p:ph sz="quarter" idx="13"/>
          </p:nvPr>
        </p:nvPicPr>
        <p:blipFill>
          <a:blip r:embed="rId3"/>
          <a:srcRect t="-80220" b="-80220"/>
          <a:stretch>
            <a:fillRect/>
          </a:stretch>
        </p:blipFill>
        <p:spPr>
          <a:xfrm>
            <a:off x="6338888" y="1350963"/>
            <a:ext cx="2498725" cy="4718050"/>
          </a:xfrm>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9" name="Title 3"/>
          <p:cNvSpPr>
            <a:spLocks noGrp="1"/>
          </p:cNvSpPr>
          <p:nvPr>
            <p:ph type="title"/>
          </p:nvPr>
        </p:nvSpPr>
        <p:spPr/>
        <p:txBody>
          <a:bodyPr/>
          <a:lstStyle/>
          <a:p>
            <a:pPr eaLnBrk="1" fontAlgn="auto" hangingPunct="1">
              <a:spcAft>
                <a:spcPts val="0"/>
              </a:spcAft>
              <a:defRPr/>
            </a:pPr>
            <a:r>
              <a:rPr lang="en-US" sz="2400" b="1" smtClean="0">
                <a:solidFill>
                  <a:schemeClr val="accent1">
                    <a:lumMod val="50000"/>
                  </a:schemeClr>
                </a:solidFill>
              </a:rPr>
              <a:t>Challenges</a:t>
            </a:r>
            <a:br>
              <a:rPr lang="en-US" sz="2400" b="1" smtClean="0">
                <a:solidFill>
                  <a:schemeClr val="accent1">
                    <a:lumMod val="50000"/>
                  </a:schemeClr>
                </a:solidFill>
              </a:rPr>
            </a:br>
            <a:r>
              <a:rPr lang="en-US" sz="2400" b="1" smtClean="0">
                <a:solidFill>
                  <a:schemeClr val="accent1">
                    <a:lumMod val="50000"/>
                  </a:schemeClr>
                </a:solidFill>
              </a:rPr>
              <a:t>in the South</a:t>
            </a:r>
            <a:endParaRPr lang="en-US" sz="2400" dirty="0"/>
          </a:p>
        </p:txBody>
      </p:sp>
      <p:sp>
        <p:nvSpPr>
          <p:cNvPr id="19460" name="Slide Number Placeholder 5"/>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F7E93134-E5CE-4A12-ABDE-BC99B901FAFC}" type="slidenum">
              <a:rPr lang="en-US" smtClean="0">
                <a:latin typeface="Arial" pitchFamily="34" charset="0"/>
              </a:rPr>
              <a:pPr fontAlgn="base">
                <a:spcBef>
                  <a:spcPct val="0"/>
                </a:spcBef>
                <a:spcAft>
                  <a:spcPct val="0"/>
                </a:spcAft>
              </a:pPr>
              <a:t>11</a:t>
            </a:fld>
            <a:endParaRPr lang="en-US" smtClean="0">
              <a:latin typeface="Arial" pitchFamily="34" charset="0"/>
            </a:endParaRPr>
          </a:p>
        </p:txBody>
      </p:sp>
      <p:sp>
        <p:nvSpPr>
          <p:cNvPr id="5" name="Content Placeholder 4"/>
          <p:cNvSpPr>
            <a:spLocks noGrp="1"/>
          </p:cNvSpPr>
          <p:nvPr>
            <p:ph sz="quarter" idx="1"/>
          </p:nvPr>
        </p:nvSpPr>
        <p:spPr>
          <a:xfrm>
            <a:off x="304800" y="304800"/>
            <a:ext cx="5715000" cy="5764213"/>
          </a:xfrm>
        </p:spPr>
        <p:txBody>
          <a:bodyPr>
            <a:normAutofit/>
          </a:bodyPr>
          <a:lstStyle/>
          <a:p>
            <a:pPr marL="274320" indent="-274320" eaLnBrk="1" fontAlgn="auto" hangingPunct="1">
              <a:spcAft>
                <a:spcPts val="0"/>
              </a:spcAft>
              <a:buFont typeface="Arial"/>
              <a:buChar char="•"/>
              <a:defRPr/>
            </a:pPr>
            <a:r>
              <a:rPr lang="en-US" dirty="0" smtClean="0"/>
              <a:t>Factors hindering </a:t>
            </a:r>
            <a:br>
              <a:rPr lang="en-US" dirty="0" smtClean="0"/>
            </a:br>
            <a:r>
              <a:rPr lang="en-US" dirty="0" smtClean="0"/>
              <a:t>high-quality scientific research </a:t>
            </a:r>
          </a:p>
          <a:p>
            <a:pPr marL="548640" lvl="1" indent="-274320" eaLnBrk="1" fontAlgn="auto" hangingPunct="1">
              <a:spcAft>
                <a:spcPts val="0"/>
              </a:spcAft>
              <a:buFont typeface="Courier New"/>
              <a:buChar char="o"/>
              <a:defRPr/>
            </a:pPr>
            <a:r>
              <a:rPr lang="en-US" dirty="0" smtClean="0"/>
              <a:t>inadequate training</a:t>
            </a:r>
          </a:p>
          <a:p>
            <a:pPr marL="548640" lvl="1" indent="-274320" eaLnBrk="1" fontAlgn="auto" hangingPunct="1">
              <a:spcAft>
                <a:spcPts val="0"/>
              </a:spcAft>
              <a:buFont typeface="Courier New"/>
              <a:buChar char="o"/>
              <a:defRPr/>
            </a:pPr>
            <a:r>
              <a:rPr lang="en-US" dirty="0" smtClean="0"/>
              <a:t>poorly equipped laboratories</a:t>
            </a:r>
          </a:p>
          <a:p>
            <a:pPr marL="548640" lvl="1" indent="-274320" eaLnBrk="1" fontAlgn="auto" hangingPunct="1">
              <a:spcAft>
                <a:spcPts val="0"/>
              </a:spcAft>
              <a:buFont typeface="Courier New"/>
              <a:buChar char="o"/>
              <a:defRPr/>
            </a:pPr>
            <a:r>
              <a:rPr lang="en-US" dirty="0" smtClean="0"/>
              <a:t>excessive teaching responsibilities</a:t>
            </a:r>
          </a:p>
          <a:p>
            <a:pPr marL="548640" lvl="1" indent="-274320" eaLnBrk="1" fontAlgn="auto" hangingPunct="1">
              <a:spcAft>
                <a:spcPts val="0"/>
              </a:spcAft>
              <a:buFont typeface="Courier New"/>
              <a:buChar char="o"/>
              <a:defRPr/>
            </a:pPr>
            <a:r>
              <a:rPr lang="en-US" dirty="0" smtClean="0"/>
              <a:t>limited career opportunities</a:t>
            </a:r>
          </a:p>
          <a:p>
            <a:pPr marL="548640" lvl="1" indent="-274320" eaLnBrk="1" fontAlgn="auto" hangingPunct="1">
              <a:spcAft>
                <a:spcPts val="0"/>
              </a:spcAft>
              <a:buFont typeface="Courier New"/>
              <a:buChar char="o"/>
              <a:defRPr/>
            </a:pPr>
            <a:r>
              <a:rPr lang="en-US" dirty="0" smtClean="0"/>
              <a:t>lack of funding</a:t>
            </a:r>
          </a:p>
        </p:txBody>
      </p:sp>
      <p:pic>
        <p:nvPicPr>
          <p:cNvPr id="19462" name="Content Placeholder 7"/>
          <p:cNvPicPr>
            <a:picLocks noGrp="1" noChangeAspect="1"/>
          </p:cNvPicPr>
          <p:nvPr>
            <p:ph sz="quarter" idx="13"/>
          </p:nvPr>
        </p:nvPicPr>
        <p:blipFill>
          <a:blip r:embed="rId3"/>
          <a:srcRect t="-53987" b="-53987"/>
          <a:stretch>
            <a:fillRect/>
          </a:stretch>
        </p:blipFill>
        <p:spPr>
          <a:xfrm>
            <a:off x="6338888" y="1350963"/>
            <a:ext cx="2498725" cy="4718050"/>
          </a:xfrm>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2668588" y="1079500"/>
            <a:ext cx="169862" cy="457200"/>
          </a:xfrm>
          <a:prstGeom prst="rect">
            <a:avLst/>
          </a:prstGeom>
          <a:noFill/>
          <a:ln w="9525">
            <a:noFill/>
            <a:miter lim="800000"/>
            <a:headEnd/>
            <a:tailEnd/>
          </a:ln>
        </p:spPr>
        <p:txBody>
          <a:bodyPr wrap="none">
            <a:spAutoFit/>
          </a:bodyPr>
          <a:lstStyle/>
          <a:p>
            <a:pPr eaLnBrk="0" hangingPunct="0"/>
            <a:endParaRPr lang="en-US">
              <a:latin typeface="Times" pitchFamily="18" charset="0"/>
            </a:endParaRPr>
          </a:p>
        </p:txBody>
      </p:sp>
      <p:sp>
        <p:nvSpPr>
          <p:cNvPr id="20483" name="Footer Placeholder 10"/>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0484" name="Slide Number Placeholder 9"/>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35A156E2-5539-4257-AE58-EA850D71ED88}" type="slidenum">
              <a:rPr lang="en-US" smtClean="0">
                <a:latin typeface="Arial" pitchFamily="34" charset="0"/>
              </a:rPr>
              <a:pPr fontAlgn="base">
                <a:spcBef>
                  <a:spcPct val="0"/>
                </a:spcBef>
                <a:spcAft>
                  <a:spcPct val="0"/>
                </a:spcAft>
              </a:pPr>
              <a:t>12</a:t>
            </a:fld>
            <a:endParaRPr lang="en-US" smtClean="0">
              <a:latin typeface="Arial" pitchFamily="34" charset="0"/>
            </a:endParaRPr>
          </a:p>
        </p:txBody>
      </p:sp>
      <p:pic>
        <p:nvPicPr>
          <p:cNvPr id="1793041" name="Picture 17"/>
          <p:cNvPicPr>
            <a:picLocks noChangeAspect="1" noChangeArrowheads="1"/>
          </p:cNvPicPr>
          <p:nvPr/>
        </p:nvPicPr>
        <p:blipFill>
          <a:blip r:embed="rId3"/>
          <a:srcRect l="2835" t="2362" r="2835" b="2362"/>
          <a:stretch>
            <a:fillRect/>
          </a:stretch>
        </p:blipFill>
        <p:spPr bwMode="auto">
          <a:xfrm>
            <a:off x="6451600" y="300038"/>
            <a:ext cx="609600" cy="738187"/>
          </a:xfrm>
          <a:prstGeom prst="rect">
            <a:avLst/>
          </a:prstGeom>
          <a:noFill/>
          <a:ln w="3175">
            <a:solidFill>
              <a:schemeClr val="tx2"/>
            </a:solidFill>
            <a:miter lim="800000"/>
            <a:headEnd/>
            <a:tailEnd/>
          </a:ln>
          <a:effectLst>
            <a:outerShdw blurRad="63500" dist="38099" dir="2700000" algn="ctr" rotWithShape="0">
              <a:schemeClr val="bg2">
                <a:alpha val="75000"/>
              </a:schemeClr>
            </a:outerShdw>
          </a:effectLst>
        </p:spPr>
      </p:pic>
      <p:sp>
        <p:nvSpPr>
          <p:cNvPr id="20486" name="Rectangle 18"/>
          <p:cNvSpPr>
            <a:spLocks noChangeArrowheads="1"/>
          </p:cNvSpPr>
          <p:nvPr/>
        </p:nvSpPr>
        <p:spPr bwMode="auto">
          <a:xfrm>
            <a:off x="6338888" y="1195388"/>
            <a:ext cx="2625725" cy="2087562"/>
          </a:xfrm>
          <a:prstGeom prst="rect">
            <a:avLst/>
          </a:prstGeom>
          <a:noFill/>
          <a:ln w="9525">
            <a:noFill/>
            <a:miter lim="800000"/>
            <a:headEnd/>
            <a:tailEnd/>
          </a:ln>
        </p:spPr>
        <p:txBody>
          <a:bodyPr>
            <a:spAutoFit/>
          </a:bodyPr>
          <a:lstStyle/>
          <a:p>
            <a:pPr>
              <a:spcBef>
                <a:spcPct val="20000"/>
              </a:spcBef>
            </a:pPr>
            <a:r>
              <a:rPr lang="en-US" sz="1200" b="1">
                <a:ea typeface="ＭＳ Ｐゴシック"/>
                <a:cs typeface="Arial" pitchFamily="34" charset="0"/>
              </a:rPr>
              <a:t>Aline Edith Mekeu Noutcha</a:t>
            </a:r>
          </a:p>
          <a:p>
            <a:pPr>
              <a:spcBef>
                <a:spcPct val="20000"/>
              </a:spcBef>
            </a:pPr>
            <a:r>
              <a:rPr lang="en-US" sz="1200">
                <a:ea typeface="ＭＳ Ｐゴシック"/>
                <a:cs typeface="Arial" pitchFamily="34" charset="0"/>
              </a:rPr>
              <a:t>Cellular Parasitology Laboratory</a:t>
            </a:r>
            <a:br>
              <a:rPr lang="en-US" sz="1200">
                <a:ea typeface="ＭＳ Ｐゴシック"/>
                <a:cs typeface="Arial" pitchFamily="34" charset="0"/>
              </a:rPr>
            </a:br>
            <a:r>
              <a:rPr lang="en-US" sz="1200">
                <a:ea typeface="ＭＳ Ｐゴシック"/>
                <a:cs typeface="Arial" pitchFamily="34" charset="0"/>
              </a:rPr>
              <a:t>Department of Zoology</a:t>
            </a:r>
            <a:br>
              <a:rPr lang="en-US" sz="1200">
                <a:ea typeface="ＭＳ Ｐゴシック"/>
                <a:cs typeface="Arial" pitchFamily="34" charset="0"/>
              </a:rPr>
            </a:br>
            <a:r>
              <a:rPr lang="en-US" sz="1200">
                <a:ea typeface="ＭＳ Ｐゴシック"/>
                <a:cs typeface="Arial" pitchFamily="34" charset="0"/>
              </a:rPr>
              <a:t>University of Ibadan, Nigeria</a:t>
            </a:r>
          </a:p>
          <a:p>
            <a:pPr>
              <a:spcBef>
                <a:spcPct val="20000"/>
              </a:spcBef>
            </a:pPr>
            <a:r>
              <a:rPr lang="en-US" sz="1200">
                <a:ea typeface="ＭＳ Ｐゴシック"/>
                <a:cs typeface="Arial" pitchFamily="34" charset="0"/>
              </a:rPr>
              <a:t>temporarily at the </a:t>
            </a:r>
          </a:p>
          <a:p>
            <a:pPr>
              <a:spcBef>
                <a:spcPct val="20000"/>
              </a:spcBef>
            </a:pPr>
            <a:r>
              <a:rPr lang="en-US" sz="1200">
                <a:ea typeface="ＭＳ Ｐゴシック"/>
                <a:cs typeface="Arial" pitchFamily="34" charset="0"/>
              </a:rPr>
              <a:t>Faculty of Medicine</a:t>
            </a:r>
            <a:br>
              <a:rPr lang="en-US" sz="1200">
                <a:ea typeface="ＭＳ Ｐゴシック"/>
                <a:cs typeface="Arial" pitchFamily="34" charset="0"/>
              </a:rPr>
            </a:br>
            <a:r>
              <a:rPr lang="en-US" sz="1200">
                <a:ea typeface="ＭＳ Ｐゴシック"/>
                <a:cs typeface="Arial" pitchFamily="34" charset="0"/>
              </a:rPr>
              <a:t>Malaria Research &amp; Training Centre </a:t>
            </a:r>
            <a:br>
              <a:rPr lang="en-US" sz="1200">
                <a:ea typeface="ＭＳ Ｐゴシック"/>
                <a:cs typeface="Arial" pitchFamily="34" charset="0"/>
              </a:rPr>
            </a:br>
            <a:r>
              <a:rPr lang="en-US" sz="1200">
                <a:ea typeface="ＭＳ Ｐゴシック"/>
                <a:cs typeface="Arial" pitchFamily="34" charset="0"/>
              </a:rPr>
              <a:t>Bamako, Mali</a:t>
            </a:r>
          </a:p>
          <a:p>
            <a:pPr>
              <a:spcBef>
                <a:spcPct val="20000"/>
              </a:spcBef>
            </a:pPr>
            <a:r>
              <a:rPr lang="en-US" sz="1200">
                <a:ea typeface="ＭＳ Ｐゴシック"/>
                <a:cs typeface="Arial" pitchFamily="34" charset="0"/>
              </a:rPr>
              <a:t>under an OWSDW postgraduate fellowship</a:t>
            </a:r>
          </a:p>
        </p:txBody>
      </p:sp>
      <p:cxnSp>
        <p:nvCxnSpPr>
          <p:cNvPr id="9" name="Straight Connector 8"/>
          <p:cNvCxnSpPr/>
          <p:nvPr/>
        </p:nvCxnSpPr>
        <p:spPr>
          <a:xfrm>
            <a:off x="450850" y="530225"/>
            <a:ext cx="5178425" cy="9525"/>
          </a:xfrm>
          <a:prstGeom prst="line">
            <a:avLst/>
          </a:prstGeom>
          <a:ln w="177800" cap="flat" cmpd="sng" algn="ctr">
            <a:solidFill>
              <a:srgbClr val="FFFF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50850" y="766763"/>
            <a:ext cx="5470525" cy="6350"/>
          </a:xfrm>
          <a:prstGeom prst="line">
            <a:avLst/>
          </a:prstGeom>
          <a:ln w="177800" cap="flat" cmpd="sng" algn="ctr">
            <a:solidFill>
              <a:srgbClr val="FFFF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0850" y="1020763"/>
            <a:ext cx="2874963" cy="11112"/>
          </a:xfrm>
          <a:prstGeom prst="line">
            <a:avLst/>
          </a:prstGeom>
          <a:ln w="177800" cap="flat" cmpd="sng" algn="ctr">
            <a:solidFill>
              <a:srgbClr val="FFFF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50850" y="5753100"/>
            <a:ext cx="5470525" cy="6350"/>
          </a:xfrm>
          <a:prstGeom prst="line">
            <a:avLst/>
          </a:prstGeom>
          <a:ln w="177800" cap="flat" cmpd="sng" algn="ctr">
            <a:solidFill>
              <a:srgbClr val="FFFF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50850" y="6005513"/>
            <a:ext cx="1038225" cy="23812"/>
          </a:xfrm>
          <a:prstGeom prst="line">
            <a:avLst/>
          </a:prstGeom>
          <a:ln w="177800" cap="flat" cmpd="sng" algn="ctr">
            <a:solidFill>
              <a:srgbClr val="FFFF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492" name="Content Placeholder 12"/>
          <p:cNvSpPr>
            <a:spLocks noGrp="1"/>
          </p:cNvSpPr>
          <p:nvPr>
            <p:ph sz="quarter" idx="1"/>
          </p:nvPr>
        </p:nvSpPr>
        <p:spPr>
          <a:xfrm>
            <a:off x="304800" y="304800"/>
            <a:ext cx="5715000" cy="5764213"/>
          </a:xfrm>
        </p:spPr>
        <p:txBody>
          <a:bodyPr/>
          <a:lstStyle/>
          <a:p>
            <a:pPr marL="0" indent="0" eaLnBrk="1" hangingPunct="1">
              <a:spcBef>
                <a:spcPct val="20000"/>
              </a:spcBef>
              <a:buFont typeface="Arial" pitchFamily="34" charset="0"/>
              <a:buNone/>
            </a:pPr>
            <a:r>
              <a:rPr lang="en-AU" sz="1700" smtClean="0">
                <a:latin typeface="Handwriting - Dakota"/>
                <a:ea typeface="ＭＳ Ｐゴシック"/>
                <a:cs typeface="Handwriting - Dakota"/>
              </a:rPr>
              <a:t>For the past three hours I have been trying to reply to your e-mail but the power has been going off and on every minute. </a:t>
            </a:r>
          </a:p>
          <a:p>
            <a:pPr marL="0" indent="0" eaLnBrk="1" hangingPunct="1">
              <a:spcBef>
                <a:spcPct val="20000"/>
              </a:spcBef>
              <a:buFont typeface="Arial" pitchFamily="34" charset="0"/>
              <a:buNone/>
            </a:pPr>
            <a:r>
              <a:rPr lang="en-AU" sz="1700" smtClean="0">
                <a:latin typeface="Handwriting - Dakota"/>
                <a:ea typeface="ＭＳ Ｐゴシック"/>
                <a:cs typeface="Handwriting - Dakota"/>
              </a:rPr>
              <a:t>Yes, </a:t>
            </a:r>
            <a:r>
              <a:rPr lang="en-US" sz="1700" smtClean="0">
                <a:latin typeface="Handwriting - Dakota"/>
                <a:ea typeface="ＭＳ Ｐゴシック"/>
                <a:cs typeface="Handwriting - Dakota"/>
              </a:rPr>
              <a:t>African science suffers from a lack of funds and expertise. But scientists in Africa also face the following problems:</a:t>
            </a:r>
          </a:p>
          <a:p>
            <a:pPr marL="265113" lvl="1" indent="-265113" eaLnBrk="1" hangingPunct="1">
              <a:spcBef>
                <a:spcPct val="20000"/>
              </a:spcBef>
            </a:pPr>
            <a:r>
              <a:rPr lang="en-US" sz="1700" b="1" smtClean="0">
                <a:solidFill>
                  <a:schemeClr val="tx1"/>
                </a:solidFill>
                <a:latin typeface="Handwriting - Dakota"/>
                <a:ea typeface="ＭＳ Ｐゴシック"/>
                <a:cs typeface="Handwriting - Dakota"/>
              </a:rPr>
              <a:t>Regular power failures. Power-cuts not only delay our work, but also lead to stored samples being damaged or degraded, thereby modifying our results.</a:t>
            </a:r>
          </a:p>
          <a:p>
            <a:pPr marL="265113" lvl="1" indent="-265113" eaLnBrk="1" hangingPunct="1">
              <a:spcBef>
                <a:spcPct val="20000"/>
              </a:spcBef>
            </a:pPr>
            <a:r>
              <a:rPr lang="en-US" sz="1700" b="1" smtClean="0">
                <a:solidFill>
                  <a:schemeClr val="tx1"/>
                </a:solidFill>
                <a:latin typeface="Handwriting - Dakota"/>
                <a:ea typeface="ＭＳ Ｐゴシック"/>
                <a:cs typeface="Handwriting - Dakota"/>
              </a:rPr>
              <a:t>Poor transportation infrastructure, bad roads, cancelled or delayed flights can lead to the thawing of frozen specimens.</a:t>
            </a:r>
          </a:p>
          <a:p>
            <a:pPr marL="265113" lvl="1" indent="-265113" eaLnBrk="1" hangingPunct="1">
              <a:spcBef>
                <a:spcPct val="20000"/>
              </a:spcBef>
            </a:pPr>
            <a:r>
              <a:rPr lang="en-US" sz="1700" b="1" smtClean="0">
                <a:solidFill>
                  <a:schemeClr val="tx1"/>
                </a:solidFill>
                <a:latin typeface="Handwriting - Dakota"/>
                <a:ea typeface="ＭＳ Ｐゴシック"/>
                <a:cs typeface="Handwriting - Dakota"/>
              </a:rPr>
              <a:t>Isolation and absence of library and database facilities. Access to the internet is impossible or difficult in many places due to both power failures and low connection speeds.</a:t>
            </a:r>
          </a:p>
          <a:p>
            <a:pPr marL="265113" lvl="1" indent="-265113" eaLnBrk="1" hangingPunct="1">
              <a:spcBef>
                <a:spcPct val="20000"/>
              </a:spcBef>
            </a:pPr>
            <a:r>
              <a:rPr lang="en-US" sz="1700" b="1" smtClean="0">
                <a:solidFill>
                  <a:schemeClr val="tx1"/>
                </a:solidFill>
                <a:latin typeface="Handwriting - Dakota"/>
                <a:ea typeface="ＭＳ Ｐゴシック"/>
                <a:cs typeface="Handwriting - Dakota"/>
              </a:rPr>
              <a:t>Lack of basic materials. Shortages of reagents occur on an almost daily basis.</a:t>
            </a:r>
          </a:p>
          <a:p>
            <a:pPr marL="0" indent="0" eaLnBrk="1" hangingPunct="1">
              <a:spcBef>
                <a:spcPct val="20000"/>
              </a:spcBef>
              <a:buFont typeface="Arial" pitchFamily="34" charset="0"/>
              <a:buNone/>
            </a:pPr>
            <a:r>
              <a:rPr lang="en-US" sz="1700" smtClean="0">
                <a:latin typeface="Handwriting - Dakota"/>
                <a:ea typeface="ＭＳ Ｐゴシック"/>
                <a:cs typeface="Handwriting - Dakota"/>
              </a:rPr>
              <a:t>I will send this message now in case power goes off again.</a:t>
            </a:r>
          </a:p>
          <a:p>
            <a:pPr marL="0" indent="0" eaLnBrk="1" hangingPunct="1">
              <a:spcBef>
                <a:spcPct val="20000"/>
              </a:spcBef>
              <a:buFont typeface="Arial" pitchFamily="34" charset="0"/>
              <a:buNone/>
            </a:pPr>
            <a:endParaRPr lang="en-US" sz="1700" smtClean="0">
              <a:latin typeface="Handwriting - Dakota"/>
              <a:ea typeface="ＭＳ Ｐゴシック"/>
              <a:cs typeface="Handwriting - Dakota"/>
            </a:endParaRPr>
          </a:p>
          <a:p>
            <a:pPr marL="0" indent="0" eaLnBrk="1" hangingPunct="1">
              <a:buFont typeface="Arial" pitchFamily="34" charset="0"/>
              <a:buNone/>
            </a:pPr>
            <a:endParaRPr lang="en-US" sz="1700" smtClean="0">
              <a:latin typeface="Handwriting - Dakota"/>
              <a:ea typeface="ＭＳ Ｐゴシック"/>
              <a:cs typeface="Handwriting - Dakota"/>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latin typeface="Arial" pitchFamily="34" charset="0"/>
              </a:rPr>
              <a:t>Global Knowledge Production</a:t>
            </a:r>
          </a:p>
        </p:txBody>
      </p:sp>
      <p:sp>
        <p:nvSpPr>
          <p:cNvPr id="21507" name="Rectangle 1"/>
          <p:cNvSpPr>
            <a:spLocks noGrp="1" noChangeArrowheads="1"/>
          </p:cNvSpPr>
          <p:nvPr>
            <p:ph sz="quarter" idx="1"/>
          </p:nvPr>
        </p:nvSpPr>
        <p:spPr>
          <a:xfrm>
            <a:off x="457200" y="1219200"/>
            <a:ext cx="8229600" cy="4937125"/>
          </a:xfrm>
        </p:spPr>
        <p:txBody>
          <a:bodyPr/>
          <a:lstStyle/>
          <a:p>
            <a:pPr eaLnBrk="1" hangingPunct="1">
              <a:buFont typeface="Arial" pitchFamily="34" charset="0"/>
              <a:buNone/>
            </a:pPr>
            <a:r>
              <a:rPr lang="en-US" smtClean="0">
                <a:latin typeface="Arial" pitchFamily="34" charset="0"/>
              </a:rPr>
              <a:t>Two important recent reports on global science:</a:t>
            </a:r>
            <a:br>
              <a:rPr lang="en-US" smtClean="0">
                <a:latin typeface="Arial" pitchFamily="34" charset="0"/>
              </a:rPr>
            </a:br>
            <a:endParaRPr lang="en-US" smtClean="0">
              <a:latin typeface="Arial" pitchFamily="34" charset="0"/>
            </a:endParaRPr>
          </a:p>
          <a:p>
            <a:pPr eaLnBrk="1" hangingPunct="1"/>
            <a:r>
              <a:rPr lang="en-US" smtClean="0">
                <a:latin typeface="Arial" pitchFamily="34" charset="0"/>
              </a:rPr>
              <a:t>UNESCO</a:t>
            </a:r>
            <a:br>
              <a:rPr lang="en-US" smtClean="0">
                <a:latin typeface="Arial" pitchFamily="34" charset="0"/>
              </a:rPr>
            </a:br>
            <a:r>
              <a:rPr lang="en-US" b="1" smtClean="0">
                <a:latin typeface="Arial" pitchFamily="34" charset="0"/>
              </a:rPr>
              <a:t>World Science Report </a:t>
            </a:r>
            <a:r>
              <a:rPr lang="en-US" smtClean="0">
                <a:latin typeface="Arial" pitchFamily="34" charset="0"/>
              </a:rPr>
              <a:t/>
            </a:r>
            <a:br>
              <a:rPr lang="en-US" smtClean="0">
                <a:latin typeface="Arial" pitchFamily="34" charset="0"/>
              </a:rPr>
            </a:br>
            <a:r>
              <a:rPr lang="en-US" smtClean="0">
                <a:latin typeface="Arial" pitchFamily="34" charset="0"/>
              </a:rPr>
              <a:t>Published November 2010</a:t>
            </a:r>
            <a:br>
              <a:rPr lang="en-US" smtClean="0">
                <a:latin typeface="Arial" pitchFamily="34" charset="0"/>
              </a:rPr>
            </a:br>
            <a:endParaRPr lang="en-US" smtClean="0">
              <a:latin typeface="Arial" pitchFamily="34" charset="0"/>
            </a:endParaRPr>
          </a:p>
          <a:p>
            <a:pPr eaLnBrk="1" hangingPunct="1"/>
            <a:r>
              <a:rPr lang="en-US" smtClean="0">
                <a:latin typeface="Arial" pitchFamily="34" charset="0"/>
              </a:rPr>
              <a:t>The Royal Society </a:t>
            </a:r>
            <a:br>
              <a:rPr lang="en-US" smtClean="0">
                <a:latin typeface="Arial" pitchFamily="34" charset="0"/>
              </a:rPr>
            </a:br>
            <a:r>
              <a:rPr lang="en-US" b="1" smtClean="0">
                <a:latin typeface="Arial" pitchFamily="34" charset="0"/>
              </a:rPr>
              <a:t>Knowledge, Networks</a:t>
            </a:r>
            <a:br>
              <a:rPr lang="en-US" b="1" smtClean="0">
                <a:latin typeface="Arial" pitchFamily="34" charset="0"/>
              </a:rPr>
            </a:br>
            <a:r>
              <a:rPr lang="en-US" b="1" smtClean="0">
                <a:latin typeface="Arial" pitchFamily="34" charset="0"/>
              </a:rPr>
              <a:t>and Nations</a:t>
            </a:r>
            <a:r>
              <a:rPr lang="en-US" smtClean="0">
                <a:latin typeface="Arial" pitchFamily="34" charset="0"/>
              </a:rPr>
              <a:t/>
            </a:r>
            <a:br>
              <a:rPr lang="en-US" smtClean="0">
                <a:latin typeface="Arial" pitchFamily="34" charset="0"/>
              </a:rPr>
            </a:br>
            <a:r>
              <a:rPr lang="en-US" smtClean="0">
                <a:latin typeface="Arial" pitchFamily="34" charset="0"/>
              </a:rPr>
              <a:t>Published in March 2011</a:t>
            </a:r>
          </a:p>
        </p:txBody>
      </p:sp>
      <p:pic>
        <p:nvPicPr>
          <p:cNvPr id="5" name="Picture 4" descr="rslogo.jpg"/>
          <p:cNvPicPr>
            <a:picLocks noChangeAspect="1"/>
          </p:cNvPicPr>
          <p:nvPr/>
        </p:nvPicPr>
        <p:blipFill>
          <a:blip r:embed="rId4"/>
          <a:srcRect t="29268" b="30488"/>
          <a:stretch>
            <a:fillRect/>
          </a:stretch>
        </p:blipFill>
        <p:spPr>
          <a:xfrm>
            <a:off x="5482828" y="4714875"/>
            <a:ext cx="1464469" cy="589359"/>
          </a:xfrm>
          <a:prstGeom prst="rect">
            <a:avLst/>
          </a:prstGeom>
          <a:effectLst>
            <a:outerShdw blurRad="50800" dist="38100" dir="2700000">
              <a:srgbClr val="000000">
                <a:alpha val="43000"/>
              </a:srgbClr>
            </a:outerShdw>
            <a:reflection stA="50000" endPos="75000" dist="12700" dir="5400000" sy="-100000" algn="bl" rotWithShape="0"/>
          </a:effectLst>
        </p:spPr>
      </p:pic>
      <p:pic>
        <p:nvPicPr>
          <p:cNvPr id="6" name="Picture 5" descr="LOGO_UNESCO.gif"/>
          <p:cNvPicPr>
            <a:picLocks noChangeAspect="1"/>
          </p:cNvPicPr>
          <p:nvPr/>
        </p:nvPicPr>
        <p:blipFill>
          <a:blip r:embed="rId5"/>
          <a:stretch>
            <a:fillRect/>
          </a:stretch>
        </p:blipFill>
        <p:spPr>
          <a:xfrm>
            <a:off x="5750719" y="3015534"/>
            <a:ext cx="1068928" cy="824102"/>
          </a:xfrm>
          <a:prstGeom prst="rect">
            <a:avLst/>
          </a:prstGeom>
          <a:effectLst>
            <a:outerShdw blurRad="50800" dist="38100" dir="2700000">
              <a:srgbClr val="000000">
                <a:alpha val="43000"/>
              </a:srgbClr>
            </a:outerShdw>
            <a:reflection stA="50000" endPos="75000" dist="12700" dir="5400000" sy="-100000" algn="bl" rotWithShape="0"/>
          </a:effectLst>
        </p:spPr>
      </p:pic>
      <p:sp>
        <p:nvSpPr>
          <p:cNvPr id="21510" name="Footer Placeholder 8"/>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1511" name="Slide Number Placeholder 6"/>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2721AE14-6625-4E48-8582-FB040666AA80}" type="slidenum">
              <a:rPr lang="en-US" smtClean="0">
                <a:latin typeface="Arial" pitchFamily="34" charset="0"/>
              </a:rPr>
              <a:pPr fontAlgn="base">
                <a:spcBef>
                  <a:spcPct val="0"/>
                </a:spcBef>
                <a:spcAft>
                  <a:spcPct val="0"/>
                </a:spcAft>
              </a:pPr>
              <a:t>13</a:t>
            </a:fld>
            <a:endParaRPr lang="en-US" smtClean="0">
              <a:latin typeface="Arial" pitchFamily="34" charset="0"/>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latin typeface="Arial" pitchFamily="34" charset="0"/>
              </a:rPr>
              <a:t>UNESCO's 2010 Science Report </a:t>
            </a:r>
          </a:p>
        </p:txBody>
      </p:sp>
      <p:sp>
        <p:nvSpPr>
          <p:cNvPr id="22531" name="Footer Placeholder 4"/>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2532" name="Slide Number Placeholder 5"/>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78248F68-05E8-4422-A869-774ADEF441E7}" type="slidenum">
              <a:rPr lang="en-US" smtClean="0">
                <a:latin typeface="Arial" pitchFamily="34" charset="0"/>
              </a:rPr>
              <a:pPr fontAlgn="base">
                <a:spcBef>
                  <a:spcPct val="0"/>
                </a:spcBef>
                <a:spcAft>
                  <a:spcPct val="0"/>
                </a:spcAft>
              </a:pPr>
              <a:t>14</a:t>
            </a:fld>
            <a:endParaRPr lang="en-US" smtClean="0">
              <a:latin typeface="Arial" pitchFamily="34" charset="0"/>
            </a:endParaRPr>
          </a:p>
        </p:txBody>
      </p:sp>
      <p:pic>
        <p:nvPicPr>
          <p:cNvPr id="7" name="Picture Placeholder 6" descr="Picture 1.pdf"/>
          <p:cNvPicPr>
            <a:picLocks noGrp="1" noChangeAspect="1"/>
          </p:cNvPicPr>
          <p:nvPr>
            <p:ph sz="quarter" idx="1"/>
          </p:nvPr>
        </p:nvPicPr>
        <p:blipFill>
          <a:blip r:embed="rId3"/>
          <a:srcRect l="-7621" r="-7621"/>
          <a:stretch>
            <a:fillRect/>
          </a:stretch>
        </p:blipFill>
        <p:spPr>
          <a:xfrm>
            <a:off x="457200" y="1219200"/>
            <a:ext cx="4041775" cy="4937125"/>
          </a:xfrm>
          <a:effectLst>
            <a:outerShdw blurRad="292100" dist="139700" dir="2700000">
              <a:srgbClr val="000000">
                <a:alpha val="65000"/>
              </a:srgbClr>
            </a:outerShdw>
          </a:effectLst>
        </p:spPr>
      </p:pic>
      <p:sp>
        <p:nvSpPr>
          <p:cNvPr id="22534" name="Text Placeholder 8"/>
          <p:cNvSpPr>
            <a:spLocks noGrp="1"/>
          </p:cNvSpPr>
          <p:nvPr>
            <p:ph sz="quarter" idx="2"/>
          </p:nvPr>
        </p:nvSpPr>
        <p:spPr>
          <a:xfrm>
            <a:off x="4632325" y="1216025"/>
            <a:ext cx="4041775" cy="4937125"/>
          </a:xfrm>
        </p:spPr>
        <p:txBody>
          <a:bodyPr/>
          <a:lstStyle/>
          <a:p>
            <a:pPr eaLnBrk="1" hangingPunct="1"/>
            <a:r>
              <a:rPr lang="en-US" smtClean="0">
                <a:latin typeface="Arial" pitchFamily="34" charset="0"/>
              </a:rPr>
              <a:t>The percentage of scientific articles published by authors from the developing world in international peer-reviewed journals rose from 30% in 2002 to 38% in 2010.</a:t>
            </a:r>
          </a:p>
          <a:p>
            <a:pPr eaLnBrk="1" hangingPunct="1"/>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9"/>
          <p:cNvSpPr>
            <a:spLocks noGrp="1"/>
          </p:cNvSpPr>
          <p:nvPr>
            <p:ph type="title"/>
          </p:nvPr>
        </p:nvSpPr>
        <p:spPr/>
        <p:txBody>
          <a:bodyPr/>
          <a:lstStyle/>
          <a:p>
            <a:pPr eaLnBrk="1" hangingPunct="1"/>
            <a:r>
              <a:rPr lang="en-US" smtClean="0">
                <a:latin typeface="Arial" pitchFamily="34" charset="0"/>
              </a:rPr>
              <a:t>G6 of science in the South</a:t>
            </a:r>
          </a:p>
        </p:txBody>
      </p:sp>
      <p:sp>
        <p:nvSpPr>
          <p:cNvPr id="23555" name="Footer Placeholder 1"/>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3556" name="Content Placeholder 5"/>
          <p:cNvSpPr>
            <a:spLocks noGrp="1"/>
          </p:cNvSpPr>
          <p:nvPr>
            <p:ph sz="quarter" idx="1"/>
          </p:nvPr>
        </p:nvSpPr>
        <p:spPr>
          <a:xfrm>
            <a:off x="457200" y="1530350"/>
            <a:ext cx="4041775" cy="4625975"/>
          </a:xfrm>
        </p:spPr>
        <p:txBody>
          <a:bodyPr/>
          <a:lstStyle/>
          <a:p>
            <a:pPr eaLnBrk="1" hangingPunct="1"/>
            <a:r>
              <a:rPr lang="en-US" sz="2400" smtClean="0">
                <a:latin typeface="Arial" pitchFamily="34" charset="0"/>
              </a:rPr>
              <a:t>TWAS estimates that just 6 developing countries – China, India, South Korea, Brazil, Taiwan and Turkey – are responsible for 75% of the share of publications by scientists in developing countries. </a:t>
            </a:r>
          </a:p>
          <a:p>
            <a:pPr eaLnBrk="1" hangingPunct="1"/>
            <a:r>
              <a:rPr lang="en-US" sz="2400" smtClean="0">
                <a:latin typeface="Arial" pitchFamily="34" charset="0"/>
              </a:rPr>
              <a:t>China is now playing a role in the South similar to that played by the USA in the world.</a:t>
            </a:r>
          </a:p>
        </p:txBody>
      </p:sp>
      <p:pic>
        <p:nvPicPr>
          <p:cNvPr id="15" name="Content Placeholder 14" descr="Picture 2.pdf">
            <a:hlinkClick r:id="" action="ppaction://hlinkshowjump?jump=nextslide"/>
          </p:cNvPr>
          <p:cNvPicPr>
            <a:picLocks noGrp="1" noChangeAspect="1"/>
          </p:cNvPicPr>
          <p:nvPr>
            <p:ph sz="quarter" idx="2"/>
          </p:nvPr>
        </p:nvPicPr>
        <p:blipFill>
          <a:blip r:embed="rId3"/>
          <a:stretch>
            <a:fillRect/>
          </a:stretch>
        </p:blipFill>
        <p:spPr>
          <a:xfrm>
            <a:off x="4668838" y="3146425"/>
            <a:ext cx="4010025" cy="2659063"/>
          </a:xfrm>
          <a:effectLst>
            <a:outerShdw blurRad="292100" dist="139700" dir="2700000">
              <a:srgbClr val="000000">
                <a:alpha val="65000"/>
              </a:srgbClr>
            </a:outerShdw>
          </a:effectLst>
        </p:spPr>
      </p:pic>
      <p:sp>
        <p:nvSpPr>
          <p:cNvPr id="23558" name="Slide Number Placeholder 6"/>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FB9DC338-4FE1-404E-926E-E5D72C425F5A}" type="slidenum">
              <a:rPr lang="en-US" smtClean="0">
                <a:latin typeface="Arial" pitchFamily="34" charset="0"/>
              </a:rPr>
              <a:pPr fontAlgn="base">
                <a:spcBef>
                  <a:spcPct val="0"/>
                </a:spcBef>
                <a:spcAft>
                  <a:spcPct val="0"/>
                </a:spcAft>
              </a:pPr>
              <a:t>15</a:t>
            </a:fld>
            <a:endParaRPr lang="en-US" smtClean="0">
              <a:latin typeface="Arial" pitchFamily="34" charset="0"/>
            </a:endParaRPr>
          </a:p>
        </p:txBody>
      </p:sp>
      <p:sp>
        <p:nvSpPr>
          <p:cNvPr id="9" name="TextBox 8"/>
          <p:cNvSpPr txBox="1"/>
          <p:nvPr/>
        </p:nvSpPr>
        <p:spPr>
          <a:xfrm>
            <a:off x="5148263" y="1044575"/>
            <a:ext cx="2647950" cy="2308225"/>
          </a:xfrm>
          <a:prstGeom prst="rect">
            <a:avLst/>
          </a:prstGeom>
          <a:noFill/>
        </p:spPr>
        <p:txBody>
          <a:bodyPr wrap="none">
            <a:spAutoFit/>
          </a:bodyPr>
          <a:lstStyle/>
          <a:p>
            <a:pPr fontAlgn="auto">
              <a:spcBef>
                <a:spcPts val="0"/>
              </a:spcBef>
              <a:spcAft>
                <a:spcPts val="0"/>
              </a:spcAft>
              <a:defRPr/>
            </a:pPr>
            <a:r>
              <a:rPr lang="en-US" sz="14400" b="1" dirty="0">
                <a:solidFill>
                  <a:srgbClr val="CCBB6C"/>
                </a:solidFill>
                <a:effectLst>
                  <a:outerShdw blurRad="38100" dist="38100" dir="2700000" algn="tl">
                    <a:srgbClr val="000000">
                      <a:alpha val="43137"/>
                    </a:srgbClr>
                  </a:outerShdw>
                </a:effectLst>
                <a:latin typeface="Arial"/>
                <a:cs typeface="Arial"/>
              </a:rPr>
              <a:t>G6</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4579" name="Slide Number Placeholder 6"/>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CD13530C-E385-476C-8E9F-491E178F1F71}" type="slidenum">
              <a:rPr lang="en-US" smtClean="0">
                <a:latin typeface="Arial" pitchFamily="34" charset="0"/>
              </a:rPr>
              <a:pPr fontAlgn="base">
                <a:spcBef>
                  <a:spcPct val="0"/>
                </a:spcBef>
                <a:spcAft>
                  <a:spcPct val="0"/>
                </a:spcAft>
              </a:pPr>
              <a:t>16</a:t>
            </a:fld>
            <a:endParaRPr lang="en-US" smtClean="0">
              <a:latin typeface="Arial" pitchFamily="34" charset="0"/>
            </a:endParaRPr>
          </a:p>
        </p:txBody>
      </p:sp>
      <p:pic>
        <p:nvPicPr>
          <p:cNvPr id="24580" name="Content Placeholder 5" descr="2011-03-28-Knowledge-networks-nations.pdf"/>
          <p:cNvPicPr>
            <a:picLocks noGrp="1" noChangeAspect="1"/>
          </p:cNvPicPr>
          <p:nvPr>
            <p:ph sz="quarter" idx="1"/>
          </p:nvPr>
        </p:nvPicPr>
        <p:blipFill>
          <a:blip r:embed="rId3"/>
          <a:srcRect t="-430" b="-430"/>
          <a:stretch>
            <a:fillRect/>
          </a:stretch>
        </p:blipFill>
        <p:spPr>
          <a:xfrm>
            <a:off x="304800" y="304800"/>
            <a:ext cx="5715000" cy="5764213"/>
          </a:xfrm>
        </p:spPr>
      </p:pic>
      <p:sp>
        <p:nvSpPr>
          <p:cNvPr id="24581" name="Text Placeholder 3"/>
          <p:cNvSpPr>
            <a:spLocks noGrp="1"/>
          </p:cNvSpPr>
          <p:nvPr>
            <p:ph sz="quarter" idx="13"/>
          </p:nvPr>
        </p:nvSpPr>
        <p:spPr>
          <a:xfrm>
            <a:off x="6338888" y="1350963"/>
            <a:ext cx="2498725" cy="4718050"/>
          </a:xfrm>
        </p:spPr>
        <p:txBody>
          <a:bodyPr/>
          <a:lstStyle/>
          <a:p>
            <a:pPr marL="0" indent="0" eaLnBrk="1" hangingPunct="1">
              <a:buFont typeface="Arial" pitchFamily="34" charset="0"/>
              <a:buNone/>
            </a:pPr>
            <a:r>
              <a:rPr lang="en-US" smtClean="0">
                <a:latin typeface="Arial" pitchFamily="34" charset="0"/>
              </a:rPr>
              <a:t>China is on course to overtake the US in scientific output possibly as soon as 2013 – far earlier than expected</a:t>
            </a:r>
            <a:r>
              <a:rPr lang="en-US" sz="1400" smtClean="0">
                <a:latin typeface="Arial" pitchFamily="34" charset="0"/>
              </a:rPr>
              <a:t>.</a:t>
            </a: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1"/>
          <p:cNvSpPr>
            <a:spLocks noGrp="1"/>
          </p:cNvSpPr>
          <p:nvPr>
            <p:ph type="title"/>
          </p:nvPr>
        </p:nvSpPr>
        <p:spPr/>
        <p:txBody>
          <a:bodyPr/>
          <a:lstStyle/>
          <a:p>
            <a:pPr eaLnBrk="1" hangingPunct="1"/>
            <a:r>
              <a:rPr lang="en-US" smtClean="0">
                <a:latin typeface="Arial" pitchFamily="34" charset="0"/>
              </a:rPr>
              <a:t>G80 of science in the South</a:t>
            </a:r>
          </a:p>
        </p:txBody>
      </p:sp>
      <p:sp>
        <p:nvSpPr>
          <p:cNvPr id="25603" name="Footer Placeholder 1"/>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5604" name="Content Placeholder 5"/>
          <p:cNvSpPr>
            <a:spLocks noGrp="1"/>
          </p:cNvSpPr>
          <p:nvPr>
            <p:ph sz="quarter" idx="1"/>
          </p:nvPr>
        </p:nvSpPr>
        <p:spPr>
          <a:xfrm>
            <a:off x="457200" y="1219200"/>
            <a:ext cx="4041775" cy="4937125"/>
          </a:xfrm>
        </p:spPr>
        <p:txBody>
          <a:bodyPr/>
          <a:lstStyle/>
          <a:p>
            <a:pPr eaLnBrk="1" hangingPunct="1"/>
            <a:r>
              <a:rPr lang="en-US" smtClean="0">
                <a:latin typeface="Arial" pitchFamily="34" charset="0"/>
              </a:rPr>
              <a:t>TWAS also estimates that scientists in 80 of the world's scientifically most lagging countries collectively account for less than 1% of the world's scientific output.</a:t>
            </a:r>
          </a:p>
          <a:p>
            <a:pPr eaLnBrk="1" hangingPunct="1"/>
            <a:r>
              <a:rPr lang="en-US" smtClean="0">
                <a:latin typeface="Arial" pitchFamily="34" charset="0"/>
              </a:rPr>
              <a:t>These countries have  some 1.6 billion people – nearly one-quarter of the world's population. </a:t>
            </a:r>
          </a:p>
        </p:txBody>
      </p:sp>
      <p:pic>
        <p:nvPicPr>
          <p:cNvPr id="11" name="Content Placeholder 10" descr="Picture 5.pdf">
            <a:hlinkClick r:id="" action="ppaction://hlinkshowjump?jump=nextslide"/>
          </p:cNvPr>
          <p:cNvPicPr>
            <a:picLocks noGrp="1" noChangeAspect="1"/>
          </p:cNvPicPr>
          <p:nvPr>
            <p:ph sz="quarter" idx="2"/>
          </p:nvPr>
        </p:nvPicPr>
        <p:blipFill>
          <a:blip r:embed="rId3"/>
          <a:srcRect t="-69367" b="-69367"/>
          <a:stretch>
            <a:fillRect/>
          </a:stretch>
        </p:blipFill>
        <p:spPr>
          <a:xfrm>
            <a:off x="4632325" y="1716088"/>
            <a:ext cx="4041775" cy="4937125"/>
          </a:xfrm>
          <a:effectLst>
            <a:outerShdw blurRad="292100" dist="139700" dir="2700000">
              <a:srgbClr val="000000">
                <a:alpha val="65000"/>
              </a:srgbClr>
            </a:outerShdw>
          </a:effectLst>
        </p:spPr>
      </p:pic>
      <p:sp>
        <p:nvSpPr>
          <p:cNvPr id="25606" name="Slide Number Placeholder 6"/>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0478C0C5-6D6D-472C-B1A7-B92C8C4E2167}" type="slidenum">
              <a:rPr lang="en-US" smtClean="0">
                <a:latin typeface="Arial" pitchFamily="34" charset="0"/>
              </a:rPr>
              <a:pPr fontAlgn="base">
                <a:spcBef>
                  <a:spcPct val="0"/>
                </a:spcBef>
                <a:spcAft>
                  <a:spcPct val="0"/>
                </a:spcAft>
              </a:pPr>
              <a:t>17</a:t>
            </a:fld>
            <a:endParaRPr lang="en-US" smtClean="0">
              <a:latin typeface="Arial" pitchFamily="34" charset="0"/>
            </a:endParaRPr>
          </a:p>
        </p:txBody>
      </p:sp>
      <p:sp>
        <p:nvSpPr>
          <p:cNvPr id="9" name="TextBox 8"/>
          <p:cNvSpPr txBox="1"/>
          <p:nvPr/>
        </p:nvSpPr>
        <p:spPr>
          <a:xfrm>
            <a:off x="4633913" y="1044575"/>
            <a:ext cx="3676650" cy="2308225"/>
          </a:xfrm>
          <a:prstGeom prst="rect">
            <a:avLst/>
          </a:prstGeom>
          <a:noFill/>
        </p:spPr>
        <p:txBody>
          <a:bodyPr wrap="none">
            <a:spAutoFit/>
          </a:bodyPr>
          <a:lstStyle/>
          <a:p>
            <a:pPr algn="ctr" fontAlgn="auto">
              <a:spcBef>
                <a:spcPts val="0"/>
              </a:spcBef>
              <a:spcAft>
                <a:spcPts val="0"/>
              </a:spcAft>
              <a:defRPr/>
            </a:pPr>
            <a:r>
              <a:rPr lang="en-US" sz="14400" b="1" dirty="0">
                <a:solidFill>
                  <a:srgbClr val="CCBB6C"/>
                </a:solidFill>
                <a:effectLst>
                  <a:outerShdw blurRad="38100" dist="38100" dir="2700000" algn="tl">
                    <a:srgbClr val="000000">
                      <a:alpha val="43137"/>
                    </a:srgbClr>
                  </a:outerShdw>
                </a:effectLst>
                <a:latin typeface="Arial"/>
                <a:cs typeface="Arial"/>
              </a:rPr>
              <a:t>G80</a:t>
            </a: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13" name="Title 12"/>
          <p:cNvSpPr>
            <a:spLocks noGrp="1"/>
          </p:cNvSpPr>
          <p:nvPr>
            <p:ph type="title"/>
          </p:nvPr>
        </p:nvSpPr>
        <p:spPr/>
        <p:txBody>
          <a:bodyPr/>
          <a:lstStyle/>
          <a:p>
            <a:pPr eaLnBrk="1" fontAlgn="auto" hangingPunct="1">
              <a:spcAft>
                <a:spcPts val="0"/>
              </a:spcAft>
              <a:defRPr/>
            </a:pPr>
            <a:r>
              <a:rPr lang="en-US" sz="3600" b="1" dirty="0" smtClean="0">
                <a:solidFill>
                  <a:schemeClr val="accent1">
                    <a:lumMod val="50000"/>
                  </a:schemeClr>
                </a:solidFill>
              </a:rPr>
              <a:t>TWAS</a:t>
            </a:r>
            <a:endParaRPr lang="en-US" sz="3600" b="1" dirty="0">
              <a:solidFill>
                <a:schemeClr val="accent1">
                  <a:lumMod val="50000"/>
                </a:schemeClr>
              </a:solidFill>
            </a:endParaRPr>
          </a:p>
        </p:txBody>
      </p:sp>
      <p:sp>
        <p:nvSpPr>
          <p:cNvPr id="26628" name="Slide Number Placeholder 5"/>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449ADC9B-0F96-475D-97E3-5B48B2783E5E}" type="slidenum">
              <a:rPr lang="en-US" smtClean="0">
                <a:latin typeface="Arial" pitchFamily="34" charset="0"/>
              </a:rPr>
              <a:pPr fontAlgn="base">
                <a:spcBef>
                  <a:spcPct val="0"/>
                </a:spcBef>
                <a:spcAft>
                  <a:spcPct val="0"/>
                </a:spcAft>
              </a:pPr>
              <a:t>18</a:t>
            </a:fld>
            <a:endParaRPr lang="en-US" smtClean="0">
              <a:latin typeface="Arial" pitchFamily="34" charset="0"/>
            </a:endParaRPr>
          </a:p>
        </p:txBody>
      </p:sp>
      <p:pic>
        <p:nvPicPr>
          <p:cNvPr id="26629" name="Content Placeholder 10" descr="TWAS_logo_Pantone3015C.png"/>
          <p:cNvPicPr>
            <a:picLocks noGrp="1" noChangeAspect="1"/>
          </p:cNvPicPr>
          <p:nvPr>
            <p:ph sz="quarter" idx="1"/>
          </p:nvPr>
        </p:nvPicPr>
        <p:blipFill>
          <a:blip r:embed="rId3"/>
          <a:srcRect l="-17241" r="-17241"/>
          <a:stretch>
            <a:fillRect/>
          </a:stretch>
        </p:blipFill>
        <p:spPr>
          <a:xfrm>
            <a:off x="279400" y="330200"/>
            <a:ext cx="5765800" cy="5715000"/>
          </a:xfrm>
        </p:spPr>
      </p:pic>
      <p:sp>
        <p:nvSpPr>
          <p:cNvPr id="26630" name="Text Placeholder 13"/>
          <p:cNvSpPr>
            <a:spLocks noGrp="1"/>
          </p:cNvSpPr>
          <p:nvPr>
            <p:ph sz="quarter" idx="13"/>
          </p:nvPr>
        </p:nvSpPr>
        <p:spPr>
          <a:xfrm>
            <a:off x="6338888" y="1350963"/>
            <a:ext cx="2498725" cy="4718050"/>
          </a:xfrm>
        </p:spPr>
        <p:txBody>
          <a:bodyPr/>
          <a:lstStyle/>
          <a:p>
            <a:pPr marL="0" indent="0" eaLnBrk="1" hangingPunct="1">
              <a:buFont typeface="Arial" pitchFamily="34" charset="0"/>
              <a:buNone/>
            </a:pPr>
            <a:r>
              <a:rPr lang="en-US" sz="1600" smtClean="0">
                <a:latin typeface="Arial" pitchFamily="34" charset="0"/>
              </a:rPr>
              <a:t>the academy of sciences for the developing world</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latin typeface="Arial" pitchFamily="34" charset="0"/>
              </a:rPr>
              <a:t>TWAS</a:t>
            </a:r>
            <a:r>
              <a:rPr lang="en-US" sz="2400" smtClean="0">
                <a:solidFill>
                  <a:srgbClr val="737CA2"/>
                </a:solidFill>
                <a:latin typeface="Arial" pitchFamily="34" charset="0"/>
              </a:rPr>
              <a:t>, the academy of sciences for the developing world</a:t>
            </a:r>
            <a:endParaRPr lang="en-US" smtClean="0">
              <a:solidFill>
                <a:srgbClr val="737CA2"/>
              </a:solidFill>
              <a:latin typeface="Arial" pitchFamily="34" charset="0"/>
            </a:endParaRPr>
          </a:p>
        </p:txBody>
      </p:sp>
      <p:pic>
        <p:nvPicPr>
          <p:cNvPr id="2571268" name="Picture 4"/>
          <p:cNvPicPr>
            <a:picLocks noGrp="1" noChangeAspect="1" noChangeArrowheads="1"/>
          </p:cNvPicPr>
          <p:nvPr>
            <p:ph sz="quarter" idx="1"/>
          </p:nvPr>
        </p:nvPicPr>
        <p:blipFill>
          <a:blip r:embed="rId3">
            <a:lum bright="6000"/>
          </a:blip>
          <a:srcRect t="-36107" b="-36107"/>
          <a:stretch>
            <a:fillRect/>
          </a:stretch>
        </p:blipFill>
        <p:spPr>
          <a:xfrm>
            <a:off x="457200" y="1219200"/>
            <a:ext cx="4041775" cy="4937125"/>
          </a:xfrm>
          <a:effectLst>
            <a:outerShdw blurRad="292100" dist="139700" dir="2700000">
              <a:srgbClr val="000000">
                <a:alpha val="65000"/>
              </a:srgbClr>
            </a:outerShdw>
          </a:effectLst>
        </p:spPr>
      </p:pic>
      <p:sp>
        <p:nvSpPr>
          <p:cNvPr id="27652" name="Rectangle 3"/>
          <p:cNvSpPr>
            <a:spLocks noGrp="1" noChangeArrowheads="1"/>
          </p:cNvSpPr>
          <p:nvPr>
            <p:ph sz="quarter" idx="2"/>
          </p:nvPr>
        </p:nvSpPr>
        <p:spPr>
          <a:xfrm>
            <a:off x="4632325" y="1539875"/>
            <a:ext cx="4041775" cy="4937125"/>
          </a:xfrm>
        </p:spPr>
        <p:txBody>
          <a:bodyPr/>
          <a:lstStyle/>
          <a:p>
            <a:pPr eaLnBrk="1" hangingPunct="1">
              <a:lnSpc>
                <a:spcPct val="90000"/>
              </a:lnSpc>
            </a:pPr>
            <a:r>
              <a:rPr lang="en-US" sz="2400" smtClean="0">
                <a:latin typeface="Arial" pitchFamily="34" charset="0"/>
              </a:rPr>
              <a:t>Founded 1983 in Trieste, Italy, by 42 eminent scientists from developing countries, under the leadership of Abdus Salam</a:t>
            </a:r>
          </a:p>
          <a:p>
            <a:pPr eaLnBrk="1" hangingPunct="1">
              <a:lnSpc>
                <a:spcPct val="90000"/>
              </a:lnSpc>
            </a:pPr>
            <a:r>
              <a:rPr lang="en-US" sz="2400" smtClean="0">
                <a:latin typeface="Arial" pitchFamily="34" charset="0"/>
              </a:rPr>
              <a:t>Inaugurated 1985 by the Secretary General of the United Nations, Javier Perez de Cuellar</a:t>
            </a:r>
          </a:p>
          <a:p>
            <a:pPr eaLnBrk="1" hangingPunct="1">
              <a:lnSpc>
                <a:spcPct val="90000"/>
              </a:lnSpc>
            </a:pPr>
            <a:r>
              <a:rPr lang="en-US" sz="2400" smtClean="0">
                <a:latin typeface="Arial" pitchFamily="34" charset="0"/>
              </a:rPr>
              <a:t>Operates under administrative umbrella of UNESCO</a:t>
            </a:r>
          </a:p>
        </p:txBody>
      </p:sp>
      <p:sp>
        <p:nvSpPr>
          <p:cNvPr id="27653" name="Footer Placeholder 5"/>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7654" name="Slide Number Placeholder 6"/>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096C00AF-2A04-4104-8118-89C63DE82FCC}" type="slidenum">
              <a:rPr lang="en-US" smtClean="0">
                <a:latin typeface="Arial" pitchFamily="34" charset="0"/>
              </a:rPr>
              <a:pPr fontAlgn="base">
                <a:spcBef>
                  <a:spcPct val="0"/>
                </a:spcBef>
                <a:spcAft>
                  <a:spcPct val="0"/>
                </a:spcAft>
              </a:pPr>
              <a:t>19</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457200" y="500063"/>
            <a:ext cx="8229600" cy="676275"/>
          </a:xfrm>
        </p:spPr>
        <p:txBody>
          <a:bodyPr/>
          <a:lstStyle/>
          <a:p>
            <a:pPr eaLnBrk="1" hangingPunct="1"/>
            <a:r>
              <a:rPr lang="en-US" smtClean="0">
                <a:latin typeface="Arial" pitchFamily="34" charset="0"/>
              </a:rPr>
              <a:t>How to improve data access and use </a:t>
            </a:r>
            <a:r>
              <a:rPr lang="en-US" b="1" smtClean="0">
                <a:latin typeface="Arial" pitchFamily="34" charset="0"/>
              </a:rPr>
              <a:t>in the South?</a:t>
            </a:r>
            <a:r>
              <a:rPr lang="en-US" smtClean="0">
                <a:latin typeface="Arial" pitchFamily="34" charset="0"/>
              </a:rPr>
              <a:t> </a:t>
            </a:r>
          </a:p>
        </p:txBody>
      </p:sp>
      <p:pic>
        <p:nvPicPr>
          <p:cNvPr id="10" name="Picture Placeholder 9" descr="historicism_newton.jpg"/>
          <p:cNvPicPr>
            <a:picLocks noGrp="1" noChangeAspect="1"/>
          </p:cNvPicPr>
          <p:nvPr>
            <p:ph type="pic" idx="1"/>
          </p:nvPr>
        </p:nvPicPr>
        <p:blipFill>
          <a:blip r:embed="rId3"/>
          <a:srcRect l="-14485" r="-14485"/>
          <a:stretch>
            <a:fillRect/>
          </a:stretch>
        </p:blipFill>
        <p:spPr>
          <a:xfrm>
            <a:off x="457200" y="1905000"/>
            <a:ext cx="8229600" cy="4270375"/>
          </a:xfrm>
          <a:effectLst>
            <a:outerShdw blurRad="292100" dist="139700" dir="2700000" algn="br">
              <a:srgbClr val="000000">
                <a:alpha val="65000"/>
              </a:srgbClr>
            </a:outerShdw>
          </a:effectLst>
        </p:spPr>
      </p:pic>
      <p:sp>
        <p:nvSpPr>
          <p:cNvPr id="12" name="Text Placeholder 11"/>
          <p:cNvSpPr>
            <a:spLocks noGrp="1"/>
          </p:cNvSpPr>
          <p:nvPr>
            <p:ph type="body" sz="half" idx="2"/>
          </p:nvPr>
        </p:nvSpPr>
        <p:spPr/>
        <p:txBody>
          <a:bodyPr>
            <a:normAutofit/>
          </a:bodyPr>
          <a:lstStyle/>
          <a:p>
            <a:pPr eaLnBrk="1" fontAlgn="auto" hangingPunct="1">
              <a:spcAft>
                <a:spcPts val="0"/>
              </a:spcAft>
              <a:defRPr/>
            </a:pPr>
            <a:r>
              <a:rPr lang="en-US">
                <a:solidFill>
                  <a:schemeClr val="bg1">
                    <a:lumMod val="75000"/>
                  </a:schemeClr>
                </a:solidFill>
              </a:rPr>
              <a:t>ICTP library, journal area</a:t>
            </a:r>
          </a:p>
        </p:txBody>
      </p:sp>
      <p:sp>
        <p:nvSpPr>
          <p:cNvPr id="10245" name="Footer Placeholder 1"/>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10246" name="Slide Number Placeholder 5"/>
          <p:cNvSpPr>
            <a:spLocks noGrp="1"/>
          </p:cNvSpPr>
          <p:nvPr>
            <p:ph type="sldNum" sz="quarter" idx="12"/>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BE036FCA-A0B4-49B0-9522-B1AFEFB0AE16}" type="slidenum">
              <a:rPr lang="en-US" smtClean="0">
                <a:latin typeface="Arial" pitchFamily="34" charset="0"/>
              </a:rPr>
              <a:pPr fontAlgn="base">
                <a:spcBef>
                  <a:spcPct val="0"/>
                </a:spcBef>
                <a:spcAft>
                  <a:spcPct val="0"/>
                </a:spcAft>
              </a:pPr>
              <a:t>2</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p:txBody>
          <a:bodyPr/>
          <a:lstStyle/>
          <a:p>
            <a:pPr eaLnBrk="1" hangingPunct="1"/>
            <a:r>
              <a:rPr lang="en-US" smtClean="0">
                <a:latin typeface="Arial" pitchFamily="34" charset="0"/>
              </a:rPr>
              <a:t>TWAS</a:t>
            </a:r>
            <a:r>
              <a:rPr lang="en-US" sz="2400" smtClean="0">
                <a:solidFill>
                  <a:srgbClr val="737CA2"/>
                </a:solidFill>
                <a:latin typeface="Arial" pitchFamily="34" charset="0"/>
              </a:rPr>
              <a:t>, the academy of sciences for the developing world</a:t>
            </a:r>
            <a:endParaRPr lang="en-US" sz="2400" smtClean="0">
              <a:latin typeface="Arial" pitchFamily="34" charset="0"/>
            </a:endParaRPr>
          </a:p>
        </p:txBody>
      </p:sp>
      <p:sp>
        <p:nvSpPr>
          <p:cNvPr id="28675" name="Rectangle 4"/>
          <p:cNvSpPr>
            <a:spLocks noGrp="1" noChangeArrowheads="1"/>
          </p:cNvSpPr>
          <p:nvPr>
            <p:ph sz="quarter" idx="1"/>
          </p:nvPr>
        </p:nvSpPr>
        <p:spPr>
          <a:xfrm>
            <a:off x="457200" y="1463675"/>
            <a:ext cx="8229600" cy="4937125"/>
          </a:xfrm>
        </p:spPr>
        <p:txBody>
          <a:bodyPr/>
          <a:lstStyle/>
          <a:p>
            <a:pPr eaLnBrk="1" hangingPunct="1"/>
            <a:r>
              <a:rPr lang="en-US" b="1" smtClean="0">
                <a:latin typeface="Arial" pitchFamily="34" charset="0"/>
              </a:rPr>
              <a:t>995 Members in 91 countries</a:t>
            </a:r>
          </a:p>
          <a:p>
            <a:pPr lvl="1" eaLnBrk="1" hangingPunct="1"/>
            <a:r>
              <a:rPr lang="en-US" smtClean="0">
                <a:latin typeface="Arial" pitchFamily="34" charset="0"/>
              </a:rPr>
              <a:t>853 “Fellows” in </a:t>
            </a:r>
            <a:br>
              <a:rPr lang="en-US" smtClean="0">
                <a:latin typeface="Arial" pitchFamily="34" charset="0"/>
              </a:rPr>
            </a:br>
            <a:r>
              <a:rPr lang="en-US" smtClean="0">
                <a:latin typeface="Arial" pitchFamily="34" charset="0"/>
              </a:rPr>
              <a:t>74 countries in the South</a:t>
            </a:r>
          </a:p>
          <a:p>
            <a:pPr lvl="1" eaLnBrk="1" hangingPunct="1"/>
            <a:r>
              <a:rPr lang="en-US" smtClean="0">
                <a:latin typeface="Arial" pitchFamily="34" charset="0"/>
              </a:rPr>
              <a:t>142 “Associate Fellows” in </a:t>
            </a:r>
            <a:br>
              <a:rPr lang="en-US" smtClean="0">
                <a:latin typeface="Arial" pitchFamily="34" charset="0"/>
              </a:rPr>
            </a:br>
            <a:r>
              <a:rPr lang="en-US" smtClean="0">
                <a:latin typeface="Arial" pitchFamily="34" charset="0"/>
              </a:rPr>
              <a:t>17 countries in the North</a:t>
            </a:r>
          </a:p>
          <a:p>
            <a:pPr lvl="1" eaLnBrk="1" hangingPunct="1"/>
            <a:r>
              <a:rPr lang="en-US" smtClean="0">
                <a:latin typeface="Arial" pitchFamily="34" charset="0"/>
              </a:rPr>
              <a:t>15 Nobel Laureates</a:t>
            </a:r>
          </a:p>
        </p:txBody>
      </p:sp>
      <p:pic>
        <p:nvPicPr>
          <p:cNvPr id="2573317" name="Picture 5" descr="Murenzi"/>
          <p:cNvPicPr>
            <a:picLocks noChangeAspect="1" noChangeArrowheads="1"/>
          </p:cNvPicPr>
          <p:nvPr/>
        </p:nvPicPr>
        <p:blipFill>
          <a:blip r:embed="rId3">
            <a:lum bright="6000"/>
          </a:blip>
          <a:srcRect b="1433"/>
          <a:stretch>
            <a:fillRect/>
          </a:stretch>
        </p:blipFill>
        <p:spPr bwMode="auto">
          <a:xfrm>
            <a:off x="3084513" y="4318000"/>
            <a:ext cx="1231900" cy="1800225"/>
          </a:xfrm>
          <a:prstGeom prst="rect">
            <a:avLst/>
          </a:prstGeom>
          <a:ln>
            <a:noFill/>
          </a:ln>
          <a:effectLst>
            <a:outerShdw blurRad="292100" dist="139700" dir="2700000" algn="tl" rotWithShape="0">
              <a:srgbClr val="333333">
                <a:alpha val="65000"/>
              </a:srgbClr>
            </a:outerShdw>
          </a:effectLst>
        </p:spPr>
      </p:pic>
      <p:pic>
        <p:nvPicPr>
          <p:cNvPr id="2573319" name="Picture 7" descr="Balu"/>
          <p:cNvPicPr>
            <a:picLocks noChangeAspect="1" noChangeArrowheads="1"/>
          </p:cNvPicPr>
          <p:nvPr/>
        </p:nvPicPr>
        <p:blipFill>
          <a:blip r:embed="rId4">
            <a:lum bright="6000"/>
          </a:blip>
          <a:srcRect/>
          <a:stretch>
            <a:fillRect/>
          </a:stretch>
        </p:blipFill>
        <p:spPr bwMode="auto">
          <a:xfrm>
            <a:off x="7453313" y="4318000"/>
            <a:ext cx="1236662" cy="1800225"/>
          </a:xfrm>
          <a:prstGeom prst="rect">
            <a:avLst/>
          </a:prstGeom>
          <a:ln>
            <a:noFill/>
          </a:ln>
          <a:effectLst>
            <a:outerShdw blurRad="292100" dist="139700" dir="2700000" algn="tl" rotWithShape="0">
              <a:srgbClr val="333333">
                <a:alpha val="65000"/>
              </a:srgbClr>
            </a:outerShdw>
          </a:effectLst>
        </p:spPr>
      </p:pic>
      <p:pic>
        <p:nvPicPr>
          <p:cNvPr id="2573320" name="Picture 8" descr="Palis"/>
          <p:cNvPicPr>
            <a:picLocks noChangeAspect="1" noChangeArrowheads="1"/>
          </p:cNvPicPr>
          <p:nvPr/>
        </p:nvPicPr>
        <p:blipFill>
          <a:blip r:embed="rId5">
            <a:lum bright="6000"/>
          </a:blip>
          <a:srcRect b="4762"/>
          <a:stretch>
            <a:fillRect/>
          </a:stretch>
        </p:blipFill>
        <p:spPr bwMode="auto">
          <a:xfrm>
            <a:off x="4610100" y="2392363"/>
            <a:ext cx="1208088" cy="1714500"/>
          </a:xfrm>
          <a:prstGeom prst="rect">
            <a:avLst/>
          </a:prstGeom>
          <a:ln>
            <a:noFill/>
          </a:ln>
          <a:effectLst>
            <a:outerShdw blurRad="292100" dist="139700" dir="2700000" algn="tl" rotWithShape="0">
              <a:srgbClr val="333333">
                <a:alpha val="65000"/>
              </a:srgbClr>
            </a:outerShdw>
          </a:effectLst>
        </p:spPr>
      </p:pic>
      <p:pic>
        <p:nvPicPr>
          <p:cNvPr id="2573321" name="Picture 9" descr="Atta-ur-Rahman"/>
          <p:cNvPicPr>
            <a:picLocks noChangeAspect="1" noChangeArrowheads="1"/>
          </p:cNvPicPr>
          <p:nvPr/>
        </p:nvPicPr>
        <p:blipFill>
          <a:blip r:embed="rId6">
            <a:lum bright="6000"/>
          </a:blip>
          <a:srcRect/>
          <a:stretch>
            <a:fillRect/>
          </a:stretch>
        </p:blipFill>
        <p:spPr bwMode="auto">
          <a:xfrm>
            <a:off x="341313" y="4318000"/>
            <a:ext cx="1184275" cy="1800225"/>
          </a:xfrm>
          <a:prstGeom prst="rect">
            <a:avLst/>
          </a:prstGeom>
          <a:ln>
            <a:noFill/>
          </a:ln>
          <a:effectLst>
            <a:outerShdw blurRad="292100" dist="139700" dir="2700000" algn="tl" rotWithShape="0">
              <a:srgbClr val="333333">
                <a:alpha val="65000"/>
              </a:srgbClr>
            </a:outerShdw>
          </a:effectLst>
        </p:spPr>
      </p:pic>
      <p:pic>
        <p:nvPicPr>
          <p:cNvPr id="2573325" name="Picture 13" descr="BAI_Chunli"/>
          <p:cNvPicPr>
            <a:picLocks noChangeAspect="1" noChangeArrowheads="1"/>
          </p:cNvPicPr>
          <p:nvPr/>
        </p:nvPicPr>
        <p:blipFill>
          <a:blip r:embed="rId7">
            <a:lum bright="6000"/>
          </a:blip>
          <a:srcRect r="4784" b="8905"/>
          <a:stretch>
            <a:fillRect/>
          </a:stretch>
        </p:blipFill>
        <p:spPr bwMode="auto">
          <a:xfrm>
            <a:off x="4486275" y="4318000"/>
            <a:ext cx="1331913" cy="1800225"/>
          </a:xfrm>
          <a:prstGeom prst="rect">
            <a:avLst/>
          </a:prstGeom>
          <a:ln>
            <a:noFill/>
          </a:ln>
          <a:effectLst>
            <a:outerShdw blurRad="292100" dist="139700" dir="2700000" algn="tl" rotWithShape="0">
              <a:srgbClr val="333333">
                <a:alpha val="65000"/>
              </a:srgbClr>
            </a:outerShdw>
          </a:effectLst>
        </p:spPr>
      </p:pic>
      <p:pic>
        <p:nvPicPr>
          <p:cNvPr id="16" name="Picture 15" descr="Mohamed_Hassan_front_lo.jpg"/>
          <p:cNvPicPr>
            <a:picLocks noChangeAspect="1"/>
          </p:cNvPicPr>
          <p:nvPr/>
        </p:nvPicPr>
        <p:blipFill>
          <a:blip r:embed="rId8">
            <a:lum bright="6000"/>
          </a:blip>
          <a:srcRect/>
          <a:stretch>
            <a:fillRect/>
          </a:stretch>
        </p:blipFill>
        <p:spPr bwMode="auto">
          <a:xfrm>
            <a:off x="7429500" y="2392363"/>
            <a:ext cx="1285875" cy="1714500"/>
          </a:xfrm>
          <a:prstGeom prst="rect">
            <a:avLst/>
          </a:prstGeom>
          <a:ln>
            <a:noFill/>
          </a:ln>
          <a:effectLst>
            <a:outerShdw blurRad="292100" dist="139700" dir="2700000" algn="tl" rotWithShape="0">
              <a:srgbClr val="333333">
                <a:alpha val="65000"/>
              </a:srgbClr>
            </a:outerShdw>
          </a:effectLst>
        </p:spPr>
      </p:pic>
      <p:pic>
        <p:nvPicPr>
          <p:cNvPr id="18" name="Picture 17" descr="middleeastern_1.jpg"/>
          <p:cNvPicPr>
            <a:picLocks noChangeAspect="1"/>
          </p:cNvPicPr>
          <p:nvPr/>
        </p:nvPicPr>
        <p:blipFill>
          <a:blip r:embed="rId9">
            <a:lum bright="6000"/>
          </a:blip>
          <a:srcRect l="53000" t="14000" b="13351"/>
          <a:stretch>
            <a:fillRect/>
          </a:stretch>
        </p:blipFill>
        <p:spPr bwMode="auto">
          <a:xfrm>
            <a:off x="5988050" y="4341813"/>
            <a:ext cx="1295400" cy="1752600"/>
          </a:xfrm>
          <a:prstGeom prst="rect">
            <a:avLst/>
          </a:prstGeom>
          <a:ln>
            <a:noFill/>
          </a:ln>
          <a:effectLst>
            <a:outerShdw blurRad="292100" dist="139700" dir="2700000" algn="tl" rotWithShape="0">
              <a:srgbClr val="333333">
                <a:alpha val="65000"/>
              </a:srgbClr>
            </a:outerShdw>
          </a:effectLst>
        </p:spPr>
      </p:pic>
      <p:pic>
        <p:nvPicPr>
          <p:cNvPr id="19" name="Picture 18" descr="FJBarrantes.jpg"/>
          <p:cNvPicPr>
            <a:picLocks noChangeAspect="1"/>
          </p:cNvPicPr>
          <p:nvPr/>
        </p:nvPicPr>
        <p:blipFill>
          <a:blip r:embed="rId10">
            <a:lum bright="6000"/>
          </a:blip>
          <a:srcRect l="16537" t="4443" r="23341" b="22221"/>
          <a:stretch>
            <a:fillRect/>
          </a:stretch>
        </p:blipFill>
        <p:spPr bwMode="auto">
          <a:xfrm>
            <a:off x="1695450" y="4322763"/>
            <a:ext cx="1219200" cy="17907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1">
            <a:lum bright="6000"/>
          </a:blip>
          <a:srcRect l="21376" t="2061" r="24370" b="22829"/>
          <a:stretch>
            <a:fillRect/>
          </a:stretch>
        </p:blipFill>
        <p:spPr>
          <a:xfrm>
            <a:off x="5988050" y="2392363"/>
            <a:ext cx="1303338" cy="1714500"/>
          </a:xfrm>
          <a:prstGeom prst="rect">
            <a:avLst/>
          </a:prstGeom>
          <a:ln>
            <a:noFill/>
          </a:ln>
          <a:effectLst>
            <a:outerShdw blurRad="292100" dist="139700" dir="2700000" algn="tl" rotWithShape="0">
              <a:srgbClr val="333333">
                <a:alpha val="65000"/>
              </a:srgbClr>
            </a:outerShdw>
          </a:effectLst>
        </p:spPr>
      </p:pic>
      <p:sp>
        <p:nvSpPr>
          <p:cNvPr id="28685" name="Footer Placeholder 14"/>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8686" name="Slide Number Placeholder 16"/>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525FC86D-E3D1-4323-9478-1A46C5D625FE}" type="slidenum">
              <a:rPr lang="en-US" smtClean="0">
                <a:latin typeface="Arial" pitchFamily="34" charset="0"/>
              </a:rPr>
              <a:pPr fontAlgn="base">
                <a:spcBef>
                  <a:spcPct val="0"/>
                </a:spcBef>
                <a:spcAft>
                  <a:spcPct val="0"/>
                </a:spcAft>
              </a:pPr>
              <a:t>20</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latin typeface="Arial" pitchFamily="34" charset="0"/>
              </a:rPr>
              <a:t>TWAS Objectives</a:t>
            </a:r>
          </a:p>
        </p:txBody>
      </p:sp>
      <p:sp>
        <p:nvSpPr>
          <p:cNvPr id="29699" name="Rectangle 3"/>
          <p:cNvSpPr>
            <a:spLocks noGrp="1" noChangeArrowheads="1"/>
          </p:cNvSpPr>
          <p:nvPr>
            <p:ph sz="quarter" idx="1"/>
          </p:nvPr>
        </p:nvSpPr>
        <p:spPr>
          <a:xfrm>
            <a:off x="457200" y="1219200"/>
            <a:ext cx="8229600" cy="4937125"/>
          </a:xfrm>
        </p:spPr>
        <p:txBody>
          <a:bodyPr/>
          <a:lstStyle/>
          <a:p>
            <a:pPr eaLnBrk="1" hangingPunct="1">
              <a:spcAft>
                <a:spcPts val="600"/>
              </a:spcAft>
            </a:pPr>
            <a:r>
              <a:rPr lang="en-US" b="1" smtClean="0">
                <a:latin typeface="Arial" pitchFamily="34" charset="0"/>
              </a:rPr>
              <a:t>Promote excellence </a:t>
            </a:r>
            <a:r>
              <a:rPr lang="en-US" smtClean="0">
                <a:latin typeface="Arial" pitchFamily="34" charset="0"/>
              </a:rPr>
              <a:t>in scientific research in developing countries</a:t>
            </a:r>
          </a:p>
          <a:p>
            <a:pPr eaLnBrk="1" hangingPunct="1">
              <a:spcAft>
                <a:spcPts val="600"/>
              </a:spcAft>
            </a:pPr>
            <a:r>
              <a:rPr lang="en-US" smtClean="0">
                <a:latin typeface="Arial" pitchFamily="34" charset="0"/>
              </a:rPr>
              <a:t>Strengthen </a:t>
            </a:r>
            <a:r>
              <a:rPr lang="en-US" b="1" smtClean="0">
                <a:latin typeface="Arial" pitchFamily="34" charset="0"/>
              </a:rPr>
              <a:t>South-South </a:t>
            </a:r>
            <a:r>
              <a:rPr lang="en-US" smtClean="0">
                <a:latin typeface="Arial" pitchFamily="34" charset="0"/>
              </a:rPr>
              <a:t>collaboration</a:t>
            </a:r>
          </a:p>
          <a:p>
            <a:pPr eaLnBrk="1" hangingPunct="1">
              <a:spcAft>
                <a:spcPts val="600"/>
              </a:spcAft>
            </a:pPr>
            <a:r>
              <a:rPr lang="en-US" smtClean="0">
                <a:latin typeface="Arial" pitchFamily="34" charset="0"/>
              </a:rPr>
              <a:t>Encourage </a:t>
            </a:r>
            <a:r>
              <a:rPr lang="en-US" b="1" smtClean="0">
                <a:latin typeface="Arial" pitchFamily="34" charset="0"/>
              </a:rPr>
              <a:t>South-North </a:t>
            </a:r>
            <a:r>
              <a:rPr lang="en-US" smtClean="0">
                <a:latin typeface="Arial" pitchFamily="34" charset="0"/>
              </a:rPr>
              <a:t>cooperation between individuals and centres of excellence</a:t>
            </a:r>
          </a:p>
          <a:p>
            <a:pPr eaLnBrk="1" hangingPunct="1">
              <a:spcAft>
                <a:spcPts val="600"/>
              </a:spcAft>
            </a:pPr>
            <a:r>
              <a:rPr lang="en-US" smtClean="0">
                <a:latin typeface="Arial" pitchFamily="34" charset="0"/>
              </a:rPr>
              <a:t>Respond to needs of </a:t>
            </a:r>
            <a:r>
              <a:rPr lang="en-US" b="1" smtClean="0">
                <a:latin typeface="Arial" pitchFamily="34" charset="0"/>
              </a:rPr>
              <a:t>young scientists</a:t>
            </a:r>
            <a:r>
              <a:rPr lang="en-US" b="1" smtClean="0">
                <a:solidFill>
                  <a:srgbClr val="737CA2"/>
                </a:solidFill>
                <a:latin typeface="Arial" pitchFamily="34" charset="0"/>
              </a:rPr>
              <a:t> </a:t>
            </a:r>
            <a:r>
              <a:rPr lang="en-US" smtClean="0">
                <a:latin typeface="Arial" pitchFamily="34" charset="0"/>
              </a:rPr>
              <a:t>working under unfavourable conditions</a:t>
            </a:r>
          </a:p>
          <a:p>
            <a:pPr eaLnBrk="1" hangingPunct="1">
              <a:spcAft>
                <a:spcPts val="600"/>
              </a:spcAft>
            </a:pPr>
            <a:r>
              <a:rPr lang="en-US" smtClean="0">
                <a:latin typeface="Arial" pitchFamily="34" charset="0"/>
              </a:rPr>
              <a:t>Engage in </a:t>
            </a:r>
            <a:r>
              <a:rPr lang="en-US" b="1" smtClean="0">
                <a:latin typeface="Arial" pitchFamily="34" charset="0"/>
              </a:rPr>
              <a:t>dissemination of scientific information </a:t>
            </a:r>
            <a:r>
              <a:rPr lang="en-US" smtClean="0">
                <a:latin typeface="Arial" pitchFamily="34" charset="0"/>
              </a:rPr>
              <a:t>and </a:t>
            </a:r>
            <a:r>
              <a:rPr lang="en-US" b="1" smtClean="0">
                <a:latin typeface="Arial" pitchFamily="34" charset="0"/>
              </a:rPr>
              <a:t>sharing of innovative experiences</a:t>
            </a:r>
          </a:p>
        </p:txBody>
      </p:sp>
      <p:sp>
        <p:nvSpPr>
          <p:cNvPr id="29700" name="Footer Placeholder 4"/>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9701" name="Slide Number Placeholder 5"/>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4BB328A9-E231-4829-8055-84B2737381B3}" type="slidenum">
              <a:rPr lang="en-US" smtClean="0">
                <a:latin typeface="Arial" pitchFamily="34" charset="0"/>
              </a:rPr>
              <a:pPr fontAlgn="base">
                <a:spcBef>
                  <a:spcPct val="0"/>
                </a:spcBef>
                <a:spcAft>
                  <a:spcPct val="0"/>
                </a:spcAft>
              </a:pPr>
              <a:t>21</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p:cNvSpPr>
          <p:nvPr>
            <p:ph type="title"/>
          </p:nvPr>
        </p:nvSpPr>
        <p:spPr/>
        <p:txBody>
          <a:bodyPr/>
          <a:lstStyle/>
          <a:p>
            <a:pPr eaLnBrk="1" hangingPunct="1"/>
            <a:r>
              <a:rPr lang="en-US" smtClean="0">
                <a:latin typeface="Arial" pitchFamily="34" charset="0"/>
              </a:rPr>
              <a:t>Capacity-building action by TWAS</a:t>
            </a:r>
            <a:endParaRPr lang="en-AU" smtClean="0">
              <a:latin typeface="Arial" pitchFamily="34" charset="0"/>
            </a:endParaRPr>
          </a:p>
        </p:txBody>
      </p:sp>
      <p:sp>
        <p:nvSpPr>
          <p:cNvPr id="30723" name="Rectangle 5"/>
          <p:cNvSpPr>
            <a:spLocks noGrp="1"/>
          </p:cNvSpPr>
          <p:nvPr>
            <p:ph type="body" idx="1"/>
          </p:nvPr>
        </p:nvSpPr>
        <p:spPr>
          <a:xfrm>
            <a:off x="457200" y="1219200"/>
            <a:ext cx="8229600" cy="4937125"/>
          </a:xfrm>
        </p:spPr>
        <p:txBody>
          <a:bodyPr/>
          <a:lstStyle/>
          <a:p>
            <a:pPr eaLnBrk="1" hangingPunct="1"/>
            <a:r>
              <a:rPr lang="en-AU" smtClean="0">
                <a:latin typeface="Arial" pitchFamily="34" charset="0"/>
              </a:rPr>
              <a:t>Sponsor </a:t>
            </a:r>
            <a:r>
              <a:rPr lang="en-AU" b="1" smtClean="0">
                <a:latin typeface="Arial" pitchFamily="34" charset="0"/>
              </a:rPr>
              <a:t>fellowships </a:t>
            </a:r>
            <a:r>
              <a:rPr lang="en-AU" smtClean="0">
                <a:latin typeface="Arial" pitchFamily="34" charset="0"/>
              </a:rPr>
              <a:t>for students in developing countries, particularly in Africa, to pursue postgraduate and postdoctoral studies at best universities and </a:t>
            </a:r>
            <a:r>
              <a:rPr lang="en-US" smtClean="0">
                <a:latin typeface="Arial" pitchFamily="34" charset="0"/>
              </a:rPr>
              <a:t>research </a:t>
            </a:r>
            <a:r>
              <a:rPr lang="en-AU" smtClean="0">
                <a:latin typeface="Arial" pitchFamily="34" charset="0"/>
              </a:rPr>
              <a:t>institutions in other </a:t>
            </a:r>
            <a:r>
              <a:rPr lang="en-US" smtClean="0">
                <a:latin typeface="Arial" pitchFamily="34" charset="0"/>
              </a:rPr>
              <a:t>developing countries (South-South)</a:t>
            </a:r>
            <a:endParaRPr lang="en-AU" smtClean="0">
              <a:latin typeface="Arial" pitchFamily="34" charset="0"/>
            </a:endParaRPr>
          </a:p>
          <a:p>
            <a:pPr lvl="1" eaLnBrk="1" hangingPunct="1"/>
            <a:r>
              <a:rPr lang="en-AU" smtClean="0">
                <a:latin typeface="Arial" pitchFamily="34" charset="0"/>
              </a:rPr>
              <a:t>TWAS postgraduate and postdoctoral fellowships: supported by Brazil, China, India, Kenya, Malaysia, Mexico, Pakistan and Thailand (some 175 fellowships per year, costing US$2.7 million per year in local expenses)</a:t>
            </a:r>
          </a:p>
          <a:p>
            <a:pPr lvl="1" eaLnBrk="1" hangingPunct="1"/>
            <a:r>
              <a:rPr lang="en-AU" smtClean="0">
                <a:latin typeface="Arial" pitchFamily="34" charset="0"/>
              </a:rPr>
              <a:t>OWSDW postgraduate training fellowships for women students in Africa and LDCs (supported by Sida, Sweden)</a:t>
            </a:r>
          </a:p>
        </p:txBody>
      </p:sp>
      <p:sp>
        <p:nvSpPr>
          <p:cNvPr id="30724" name="Footer Placeholder 4"/>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30725" name="Slide Number Placeholder 5"/>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2F453054-AE55-416C-A881-7C4D131C7FC1}" type="slidenum">
              <a:rPr lang="en-US" smtClean="0">
                <a:latin typeface="Arial" pitchFamily="34" charset="0"/>
              </a:rPr>
              <a:pPr fontAlgn="base">
                <a:spcBef>
                  <a:spcPct val="0"/>
                </a:spcBef>
                <a:spcAft>
                  <a:spcPct val="0"/>
                </a:spcAft>
              </a:pPr>
              <a:t>22</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pPr eaLnBrk="1" hangingPunct="1"/>
            <a:r>
              <a:rPr lang="en-US" smtClean="0">
                <a:latin typeface="Arial" pitchFamily="34" charset="0"/>
              </a:rPr>
              <a:t>Capacity-building action by TWAS</a:t>
            </a:r>
            <a:endParaRPr lang="en-AU" smtClean="0">
              <a:latin typeface="Arial" pitchFamily="34" charset="0"/>
            </a:endParaRPr>
          </a:p>
        </p:txBody>
      </p:sp>
      <p:sp>
        <p:nvSpPr>
          <p:cNvPr id="31747" name="Rectangle 3"/>
          <p:cNvSpPr>
            <a:spLocks noGrp="1"/>
          </p:cNvSpPr>
          <p:nvPr>
            <p:ph sz="quarter" idx="1"/>
          </p:nvPr>
        </p:nvSpPr>
        <p:spPr>
          <a:xfrm>
            <a:off x="457200" y="1219200"/>
            <a:ext cx="4041775" cy="4937125"/>
          </a:xfrm>
        </p:spPr>
        <p:txBody>
          <a:bodyPr/>
          <a:lstStyle/>
          <a:p>
            <a:pPr eaLnBrk="1" hangingPunct="1"/>
            <a:r>
              <a:rPr lang="en-US" b="1" smtClean="0">
                <a:latin typeface="Arial" pitchFamily="34" charset="0"/>
                <a:sym typeface="Helvetica Neue"/>
              </a:rPr>
              <a:t>Grants for individual scientists </a:t>
            </a:r>
          </a:p>
          <a:p>
            <a:pPr lvl="1" eaLnBrk="1" hangingPunct="1"/>
            <a:r>
              <a:rPr lang="en-AU" smtClean="0">
                <a:latin typeface="Arial" pitchFamily="34" charset="0"/>
                <a:sym typeface="Helvetica Neue"/>
              </a:rPr>
              <a:t>Small research grants of USD15,000, largely for equipment and supplies</a:t>
            </a:r>
          </a:p>
          <a:p>
            <a:pPr lvl="1" eaLnBrk="1" hangingPunct="1"/>
            <a:r>
              <a:rPr lang="en-AU" smtClean="0">
                <a:latin typeface="Arial" pitchFamily="34" charset="0"/>
                <a:sym typeface="Helvetica Neue"/>
              </a:rPr>
              <a:t>Focus on young African </a:t>
            </a:r>
            <a:r>
              <a:rPr lang="en-US" smtClean="0">
                <a:latin typeface="Arial" pitchFamily="34" charset="0"/>
                <a:sym typeface="Helvetica Neue"/>
              </a:rPr>
              <a:t>scientists returning after PhD training under TWAS and </a:t>
            </a:r>
            <a:r>
              <a:rPr lang="en-AU" smtClean="0">
                <a:latin typeface="Arial" pitchFamily="34" charset="0"/>
              </a:rPr>
              <a:t>OWSDW </a:t>
            </a:r>
            <a:r>
              <a:rPr lang="en-US" smtClean="0">
                <a:latin typeface="Arial" pitchFamily="34" charset="0"/>
                <a:sym typeface="Helvetica Neue"/>
              </a:rPr>
              <a:t>postgraduate fellowships</a:t>
            </a:r>
          </a:p>
        </p:txBody>
      </p:sp>
      <p:grpSp>
        <p:nvGrpSpPr>
          <p:cNvPr id="2" name="Group 1"/>
          <p:cNvGrpSpPr>
            <a:grpSpLocks/>
          </p:cNvGrpSpPr>
          <p:nvPr/>
        </p:nvGrpSpPr>
        <p:grpSpPr bwMode="auto">
          <a:xfrm>
            <a:off x="5226923" y="1565275"/>
            <a:ext cx="3134320" cy="4134445"/>
            <a:chOff x="0" y="0"/>
            <a:chExt cx="2808" cy="3704"/>
          </a:xfrm>
          <a:effectLst>
            <a:outerShdw blurRad="292100" dist="139700" dir="2700000" algn="br">
              <a:srgbClr val="000000">
                <a:alpha val="65000"/>
              </a:srgbClr>
            </a:outerShdw>
          </a:effectLst>
        </p:grpSpPr>
        <p:pic>
          <p:nvPicPr>
            <p:cNvPr id="259077" name="Picture 2"/>
            <p:cNvPicPr>
              <a:picLocks noChangeAspect="1" noChangeArrowheads="1"/>
            </p:cNvPicPr>
            <p:nvPr/>
          </p:nvPicPr>
          <p:blipFill>
            <a:blip r:embed="rId3">
              <a:lum bright="6000"/>
            </a:blip>
            <a:srcRect l="21832" r="21832"/>
            <a:stretch>
              <a:fillRect/>
            </a:stretch>
          </p:blipFill>
          <p:spPr bwMode="auto">
            <a:xfrm>
              <a:off x="56" y="48"/>
              <a:ext cx="2704" cy="3600"/>
            </a:xfrm>
            <a:prstGeom prst="rect">
              <a:avLst/>
            </a:prstGeom>
            <a:ln>
              <a:noFill/>
            </a:ln>
            <a:effectLst>
              <a:outerShdw blurRad="292100" dist="139700" dir="2700000" algn="tl" rotWithShape="0">
                <a:srgbClr val="333333">
                  <a:alpha val="65000"/>
                </a:srgbClr>
              </a:outerShdw>
            </a:effectLst>
          </p:spPr>
        </p:pic>
        <p:pic>
          <p:nvPicPr>
            <p:cNvPr id="259078" name="Picture 3"/>
            <p:cNvPicPr>
              <a:picLocks noChangeArrowheads="1"/>
            </p:cNvPicPr>
            <p:nvPr/>
          </p:nvPicPr>
          <p:blipFill>
            <a:blip r:embed="rId4">
              <a:lum bright="6000"/>
            </a:blip>
            <a:srcRect/>
            <a:stretch>
              <a:fillRect/>
            </a:stretch>
          </p:blipFill>
          <p:spPr bwMode="auto">
            <a:xfrm>
              <a:off x="0" y="0"/>
              <a:ext cx="2808" cy="3704"/>
            </a:xfrm>
            <a:prstGeom prst="rect">
              <a:avLst/>
            </a:prstGeom>
            <a:noFill/>
            <a:ln>
              <a:noFill/>
            </a:ln>
            <a:effectLst>
              <a:outerShdw blurRad="292100" dist="139700" dir="2700000" algn="tl" rotWithShape="0">
                <a:srgbClr val="333333">
                  <a:alpha val="65000"/>
                </a:srgbClr>
              </a:outerShdw>
            </a:effectLst>
          </p:spPr>
        </p:pic>
      </p:grpSp>
      <p:sp>
        <p:nvSpPr>
          <p:cNvPr id="31749" name="Footer Placeholder 7"/>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31750" name="Slide Number Placeholder 8"/>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F9A3F2C5-6857-4AFA-A352-E2E502C9F870}" type="slidenum">
              <a:rPr lang="en-US" smtClean="0">
                <a:latin typeface="Arial" pitchFamily="34" charset="0"/>
              </a:rPr>
              <a:pPr fontAlgn="base">
                <a:spcBef>
                  <a:spcPct val="0"/>
                </a:spcBef>
                <a:spcAft>
                  <a:spcPct val="0"/>
                </a:spcAft>
              </a:pPr>
              <a:t>23</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p:txBody>
          <a:bodyPr/>
          <a:lstStyle/>
          <a:p>
            <a:pPr eaLnBrk="1" hangingPunct="1"/>
            <a:r>
              <a:rPr lang="en-US" smtClean="0">
                <a:latin typeface="Arial" pitchFamily="34" charset="0"/>
              </a:rPr>
              <a:t>Capacity-building action by TWAS</a:t>
            </a:r>
          </a:p>
        </p:txBody>
      </p:sp>
      <p:sp>
        <p:nvSpPr>
          <p:cNvPr id="32771" name="Rectangle 2"/>
          <p:cNvSpPr>
            <a:spLocks noGrp="1" noChangeArrowheads="1"/>
          </p:cNvSpPr>
          <p:nvPr>
            <p:ph sz="quarter" idx="1"/>
          </p:nvPr>
        </p:nvSpPr>
        <p:spPr>
          <a:xfrm>
            <a:off x="457200" y="1219200"/>
            <a:ext cx="8229600" cy="4937125"/>
          </a:xfrm>
        </p:spPr>
        <p:txBody>
          <a:bodyPr/>
          <a:lstStyle/>
          <a:p>
            <a:pPr eaLnBrk="1" hangingPunct="1"/>
            <a:r>
              <a:rPr lang="en-US" b="1" smtClean="0">
                <a:latin typeface="Arial" pitchFamily="34" charset="0"/>
              </a:rPr>
              <a:t>Grants </a:t>
            </a:r>
            <a:r>
              <a:rPr lang="en-US" smtClean="0">
                <a:latin typeface="Arial" pitchFamily="34" charset="0"/>
              </a:rPr>
              <a:t>(up to USD100,000 over 3 years) </a:t>
            </a:r>
            <a:r>
              <a:rPr lang="en-US" b="1" smtClean="0">
                <a:latin typeface="Arial" pitchFamily="34" charset="0"/>
              </a:rPr>
              <a:t>for research groups </a:t>
            </a:r>
            <a:r>
              <a:rPr lang="en-US" smtClean="0">
                <a:latin typeface="Arial" pitchFamily="34" charset="0"/>
              </a:rPr>
              <a:t>selected on merit.</a:t>
            </a:r>
            <a:r>
              <a:rPr lang="en-US" b="1" smtClean="0">
                <a:latin typeface="Arial" pitchFamily="34" charset="0"/>
              </a:rPr>
              <a:t> </a:t>
            </a:r>
          </a:p>
          <a:p>
            <a:pPr lvl="1" eaLnBrk="1" hangingPunct="1"/>
            <a:r>
              <a:rPr lang="en-US" smtClean="0">
                <a:latin typeface="Arial" pitchFamily="34" charset="0"/>
              </a:rPr>
              <a:t>Examples of the 40 TWAS research units:</a:t>
            </a:r>
          </a:p>
          <a:p>
            <a:pPr lvl="2" eaLnBrk="1" hangingPunct="1"/>
            <a:r>
              <a:rPr lang="en-US" smtClean="0">
                <a:latin typeface="Arial" pitchFamily="34" charset="0"/>
              </a:rPr>
              <a:t>Toxicology Group, Environment Unit, University of Abomey-Calavi, Benin</a:t>
            </a:r>
          </a:p>
          <a:p>
            <a:pPr lvl="2" eaLnBrk="1" hangingPunct="1"/>
            <a:r>
              <a:rPr lang="en-US" smtClean="0">
                <a:latin typeface="Arial" pitchFamily="34" charset="0"/>
              </a:rPr>
              <a:t>Electrochemistry and Polymer Science Group, Department of Chemistry, University Cheikh Anta Diop, Senegal</a:t>
            </a:r>
          </a:p>
          <a:p>
            <a:pPr lvl="2" eaLnBrk="1" hangingPunct="1"/>
            <a:r>
              <a:rPr lang="en-US" smtClean="0">
                <a:latin typeface="Arial" pitchFamily="34" charset="0"/>
              </a:rPr>
              <a:t>Institute of Endemic Diseases, </a:t>
            </a:r>
            <a:br>
              <a:rPr lang="en-US" smtClean="0">
                <a:latin typeface="Arial" pitchFamily="34" charset="0"/>
              </a:rPr>
            </a:br>
            <a:r>
              <a:rPr lang="en-US" smtClean="0">
                <a:latin typeface="Arial" pitchFamily="34" charset="0"/>
              </a:rPr>
              <a:t>University of Khartoum, Sudan</a:t>
            </a:r>
          </a:p>
        </p:txBody>
      </p:sp>
      <p:pic>
        <p:nvPicPr>
          <p:cNvPr id="37891" name="Picture 3"/>
          <p:cNvPicPr>
            <a:picLocks noChangeAspect="1" noChangeArrowheads="1"/>
          </p:cNvPicPr>
          <p:nvPr/>
        </p:nvPicPr>
        <p:blipFill>
          <a:blip r:embed="rId3">
            <a:lum bright="6000"/>
          </a:blip>
          <a:srcRect/>
          <a:stretch>
            <a:fillRect/>
          </a:stretch>
        </p:blipFill>
        <p:spPr bwMode="auto">
          <a:xfrm rot="-360000">
            <a:off x="6034088" y="4121150"/>
            <a:ext cx="1390650" cy="1825625"/>
          </a:xfrm>
          <a:prstGeom prst="rect">
            <a:avLst/>
          </a:prstGeom>
          <a:noFill/>
          <a:ln w="9525">
            <a:noFill/>
            <a:miter lim="800000"/>
            <a:headEnd/>
            <a:tailEnd/>
          </a:ln>
          <a:effectLst>
            <a:outerShdw blurRad="317500" dist="76200" dir="2700000">
              <a:srgbClr val="000000">
                <a:alpha val="43000"/>
              </a:srgbClr>
            </a:outerShdw>
          </a:effectLst>
        </p:spPr>
      </p:pic>
      <p:pic>
        <p:nvPicPr>
          <p:cNvPr id="37892" name="Picture 4"/>
          <p:cNvPicPr>
            <a:picLocks noChangeAspect="1" noChangeArrowheads="1"/>
          </p:cNvPicPr>
          <p:nvPr/>
        </p:nvPicPr>
        <p:blipFill>
          <a:blip r:embed="rId4">
            <a:lum bright="6000"/>
          </a:blip>
          <a:srcRect/>
          <a:stretch>
            <a:fillRect/>
          </a:stretch>
        </p:blipFill>
        <p:spPr bwMode="auto">
          <a:xfrm rot="599999">
            <a:off x="7188200" y="4359275"/>
            <a:ext cx="1390650" cy="1819275"/>
          </a:xfrm>
          <a:prstGeom prst="rect">
            <a:avLst/>
          </a:prstGeom>
          <a:noFill/>
          <a:ln w="9525">
            <a:noFill/>
            <a:miter lim="800000"/>
            <a:headEnd/>
            <a:tailEnd/>
          </a:ln>
          <a:effectLst>
            <a:outerShdw blurRad="317500" dist="76200" dir="2700000">
              <a:srgbClr val="000000">
                <a:alpha val="43000"/>
              </a:srgbClr>
            </a:outerShdw>
          </a:effectLst>
        </p:spPr>
      </p:pic>
      <p:pic>
        <p:nvPicPr>
          <p:cNvPr id="162829" name="Picture 6"/>
          <p:cNvPicPr>
            <a:picLocks noChangeAspect="1" noChangeArrowheads="1"/>
          </p:cNvPicPr>
          <p:nvPr/>
        </p:nvPicPr>
        <p:blipFill>
          <a:blip r:embed="rId5">
            <a:lum bright="6000"/>
          </a:blip>
          <a:srcRect/>
          <a:stretch>
            <a:fillRect/>
          </a:stretch>
        </p:blipFill>
        <p:spPr bwMode="auto">
          <a:xfrm>
            <a:off x="741363" y="4881563"/>
            <a:ext cx="1243012" cy="901700"/>
          </a:xfrm>
          <a:prstGeom prst="rect">
            <a:avLst/>
          </a:prstGeom>
          <a:noFill/>
          <a:ln w="9525">
            <a:noFill/>
            <a:miter lim="800000"/>
            <a:headEnd/>
            <a:tailEnd/>
          </a:ln>
          <a:effectLst>
            <a:outerShdw blurRad="317500" dist="76200" dir="2700000">
              <a:srgbClr val="000000">
                <a:alpha val="43000"/>
              </a:srgbClr>
            </a:outerShdw>
          </a:effectLst>
        </p:spPr>
      </p:pic>
      <p:pic>
        <p:nvPicPr>
          <p:cNvPr id="162827" name="Picture 9"/>
          <p:cNvPicPr>
            <a:picLocks noChangeAspect="1" noChangeArrowheads="1"/>
          </p:cNvPicPr>
          <p:nvPr/>
        </p:nvPicPr>
        <p:blipFill>
          <a:blip r:embed="rId6">
            <a:lum bright="6000"/>
          </a:blip>
          <a:srcRect/>
          <a:stretch>
            <a:fillRect/>
          </a:stretch>
        </p:blipFill>
        <p:spPr bwMode="auto">
          <a:xfrm>
            <a:off x="2179638" y="4878388"/>
            <a:ext cx="1243012" cy="901700"/>
          </a:xfrm>
          <a:prstGeom prst="rect">
            <a:avLst/>
          </a:prstGeom>
          <a:noFill/>
          <a:ln w="9525">
            <a:noFill/>
            <a:miter lim="800000"/>
            <a:headEnd/>
            <a:tailEnd/>
          </a:ln>
          <a:effectLst>
            <a:outerShdw blurRad="317500" dist="76200" dir="2700000">
              <a:srgbClr val="000000">
                <a:alpha val="43000"/>
              </a:srgbClr>
            </a:outerShdw>
          </a:effectLst>
        </p:spPr>
      </p:pic>
      <p:pic>
        <p:nvPicPr>
          <p:cNvPr id="162825" name="Picture 12"/>
          <p:cNvPicPr>
            <a:picLocks noChangeAspect="1" noChangeArrowheads="1"/>
          </p:cNvPicPr>
          <p:nvPr/>
        </p:nvPicPr>
        <p:blipFill>
          <a:blip r:embed="rId7">
            <a:lum bright="6000"/>
          </a:blip>
          <a:srcRect/>
          <a:stretch>
            <a:fillRect/>
          </a:stretch>
        </p:blipFill>
        <p:spPr bwMode="auto">
          <a:xfrm>
            <a:off x="3608388" y="4884738"/>
            <a:ext cx="1243012" cy="901700"/>
          </a:xfrm>
          <a:prstGeom prst="rect">
            <a:avLst/>
          </a:prstGeom>
          <a:noFill/>
          <a:ln w="9525">
            <a:noFill/>
            <a:miter lim="800000"/>
            <a:headEnd/>
            <a:tailEnd/>
          </a:ln>
          <a:effectLst>
            <a:outerShdw blurRad="317500" dist="76200" dir="2700000">
              <a:srgbClr val="000000">
                <a:alpha val="43000"/>
              </a:srgbClr>
            </a:outerShdw>
          </a:effectLst>
        </p:spPr>
      </p:pic>
      <p:sp>
        <p:nvSpPr>
          <p:cNvPr id="32777" name="Footer Placeholder 9"/>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32778" name="Slide Number Placeholder 10"/>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EA65BFDE-2181-4F84-B97A-6502E2A44D61}" type="slidenum">
              <a:rPr lang="en-US" smtClean="0">
                <a:latin typeface="Arial" pitchFamily="34" charset="0"/>
              </a:rPr>
              <a:pPr fontAlgn="base">
                <a:spcBef>
                  <a:spcPct val="0"/>
                </a:spcBef>
                <a:spcAft>
                  <a:spcPct val="0"/>
                </a:spcAft>
              </a:pPr>
              <a:t>24</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4"/>
          <p:cNvSpPr>
            <a:spLocks noGrp="1" noChangeArrowheads="1"/>
          </p:cNvSpPr>
          <p:nvPr>
            <p:ph type="title"/>
          </p:nvPr>
        </p:nvSpPr>
        <p:spPr/>
        <p:txBody>
          <a:bodyPr/>
          <a:lstStyle/>
          <a:p>
            <a:pPr eaLnBrk="1" hangingPunct="1"/>
            <a:r>
              <a:rPr lang="en-AU" smtClean="0">
                <a:latin typeface="Arial" pitchFamily="34" charset="0"/>
              </a:rPr>
              <a:t>TWAS’s HQ and Regional Offices</a:t>
            </a:r>
          </a:p>
        </p:txBody>
      </p:sp>
      <p:grpSp>
        <p:nvGrpSpPr>
          <p:cNvPr id="33795" name="Group 17"/>
          <p:cNvGrpSpPr>
            <a:grpSpLocks/>
          </p:cNvGrpSpPr>
          <p:nvPr/>
        </p:nvGrpSpPr>
        <p:grpSpPr bwMode="auto">
          <a:xfrm>
            <a:off x="417513" y="1509713"/>
            <a:ext cx="8231187" cy="4659312"/>
            <a:chOff x="263" y="951"/>
            <a:chExt cx="5185" cy="2935"/>
          </a:xfrm>
        </p:grpSpPr>
        <p:pic>
          <p:nvPicPr>
            <p:cNvPr id="33798" name="Picture 3"/>
            <p:cNvPicPr>
              <a:picLocks noChangeAspect="1" noChangeArrowheads="1"/>
            </p:cNvPicPr>
            <p:nvPr/>
          </p:nvPicPr>
          <p:blipFill>
            <a:blip r:embed="rId3">
              <a:lum bright="40000" contrast="-70000"/>
            </a:blip>
            <a:srcRect/>
            <a:stretch>
              <a:fillRect/>
            </a:stretch>
          </p:blipFill>
          <p:spPr bwMode="auto">
            <a:xfrm>
              <a:off x="263" y="951"/>
              <a:ext cx="5185" cy="2935"/>
            </a:xfrm>
            <a:prstGeom prst="rect">
              <a:avLst/>
            </a:prstGeom>
            <a:noFill/>
            <a:ln w="9525">
              <a:noFill/>
              <a:miter lim="800000"/>
              <a:headEnd/>
              <a:tailEnd/>
            </a:ln>
          </p:spPr>
        </p:pic>
        <p:sp>
          <p:nvSpPr>
            <p:cNvPr id="33799" name="AutoShape 4"/>
            <p:cNvSpPr>
              <a:spLocks noChangeArrowheads="1"/>
            </p:cNvSpPr>
            <p:nvPr/>
          </p:nvSpPr>
          <p:spPr bwMode="auto">
            <a:xfrm>
              <a:off x="3792" y="2465"/>
              <a:ext cx="150" cy="150"/>
            </a:xfrm>
            <a:prstGeom prst="octagon">
              <a:avLst>
                <a:gd name="adj" fmla="val 29287"/>
              </a:avLst>
            </a:prstGeom>
            <a:solidFill>
              <a:srgbClr val="FF8D38"/>
            </a:solidFill>
            <a:ln w="9525">
              <a:solidFill>
                <a:srgbClr val="000000"/>
              </a:solidFill>
              <a:miter lim="800000"/>
              <a:headEnd/>
              <a:tailEnd/>
            </a:ln>
          </p:spPr>
          <p:txBody>
            <a:bodyPr wrap="none" anchor="ctr"/>
            <a:lstStyle/>
            <a:p>
              <a:pPr algn="ctr"/>
              <a:endParaRPr lang="en-US" sz="2800">
                <a:solidFill>
                  <a:srgbClr val="000000"/>
                </a:solidFill>
                <a:ea typeface="ヒラギノ角ゴ Pro W3"/>
                <a:cs typeface="ヒラギノ角ゴ Pro W3"/>
              </a:endParaRPr>
            </a:p>
          </p:txBody>
        </p:sp>
        <p:sp>
          <p:nvSpPr>
            <p:cNvPr id="33800" name="AutoShape 5"/>
            <p:cNvSpPr>
              <a:spLocks noChangeArrowheads="1"/>
            </p:cNvSpPr>
            <p:nvPr/>
          </p:nvSpPr>
          <p:spPr bwMode="auto">
            <a:xfrm>
              <a:off x="4626" y="1849"/>
              <a:ext cx="150" cy="150"/>
            </a:xfrm>
            <a:prstGeom prst="octagon">
              <a:avLst>
                <a:gd name="adj" fmla="val 29287"/>
              </a:avLst>
            </a:prstGeom>
            <a:solidFill>
              <a:srgbClr val="FF8D38"/>
            </a:solidFill>
            <a:ln w="9525">
              <a:solidFill>
                <a:srgbClr val="000000"/>
              </a:solidFill>
              <a:miter lim="800000"/>
              <a:headEnd/>
              <a:tailEnd/>
            </a:ln>
          </p:spPr>
          <p:txBody>
            <a:bodyPr wrap="none" anchor="ctr"/>
            <a:lstStyle/>
            <a:p>
              <a:pPr algn="ctr"/>
              <a:endParaRPr lang="en-US" sz="2800">
                <a:solidFill>
                  <a:srgbClr val="000000"/>
                </a:solidFill>
                <a:ea typeface="ヒラギノ角ゴ Pro W3"/>
                <a:cs typeface="ヒラギノ角ゴ Pro W3"/>
              </a:endParaRPr>
            </a:p>
          </p:txBody>
        </p:sp>
        <p:sp>
          <p:nvSpPr>
            <p:cNvPr id="33801" name="AutoShape 6"/>
            <p:cNvSpPr>
              <a:spLocks noChangeArrowheads="1"/>
            </p:cNvSpPr>
            <p:nvPr/>
          </p:nvSpPr>
          <p:spPr bwMode="auto">
            <a:xfrm>
              <a:off x="3015" y="2168"/>
              <a:ext cx="150" cy="150"/>
            </a:xfrm>
            <a:prstGeom prst="octagon">
              <a:avLst>
                <a:gd name="adj" fmla="val 29287"/>
              </a:avLst>
            </a:prstGeom>
            <a:solidFill>
              <a:srgbClr val="FF8D38"/>
            </a:solidFill>
            <a:ln w="9525">
              <a:solidFill>
                <a:srgbClr val="000000"/>
              </a:solidFill>
              <a:miter lim="800000"/>
              <a:headEnd/>
              <a:tailEnd/>
            </a:ln>
          </p:spPr>
          <p:txBody>
            <a:bodyPr wrap="none" anchor="ctr"/>
            <a:lstStyle/>
            <a:p>
              <a:pPr algn="ctr"/>
              <a:endParaRPr lang="en-US" sz="2800">
                <a:solidFill>
                  <a:srgbClr val="000000"/>
                </a:solidFill>
                <a:ea typeface="ヒラギノ角ゴ Pro W3"/>
                <a:cs typeface="ヒラギノ角ゴ Pro W3"/>
              </a:endParaRPr>
            </a:p>
          </p:txBody>
        </p:sp>
        <p:sp>
          <p:nvSpPr>
            <p:cNvPr id="33802" name="AutoShape 7"/>
            <p:cNvSpPr>
              <a:spLocks noChangeArrowheads="1"/>
            </p:cNvSpPr>
            <p:nvPr/>
          </p:nvSpPr>
          <p:spPr bwMode="auto">
            <a:xfrm>
              <a:off x="3205" y="2784"/>
              <a:ext cx="150" cy="150"/>
            </a:xfrm>
            <a:prstGeom prst="octagon">
              <a:avLst>
                <a:gd name="adj" fmla="val 29287"/>
              </a:avLst>
            </a:prstGeom>
            <a:solidFill>
              <a:srgbClr val="FF8D38"/>
            </a:solidFill>
            <a:ln w="9525">
              <a:solidFill>
                <a:srgbClr val="000000"/>
              </a:solidFill>
              <a:miter lim="800000"/>
              <a:headEnd/>
              <a:tailEnd/>
            </a:ln>
          </p:spPr>
          <p:txBody>
            <a:bodyPr wrap="none" anchor="ctr"/>
            <a:lstStyle/>
            <a:p>
              <a:pPr algn="ctr"/>
              <a:endParaRPr lang="en-US" sz="2800">
                <a:solidFill>
                  <a:srgbClr val="000000"/>
                </a:solidFill>
                <a:ea typeface="ヒラギノ角ゴ Pro W3"/>
                <a:cs typeface="ヒラギノ角ゴ Pro W3"/>
              </a:endParaRPr>
            </a:p>
          </p:txBody>
        </p:sp>
        <p:sp>
          <p:nvSpPr>
            <p:cNvPr id="2577418" name="Text Box 10"/>
            <p:cNvSpPr txBox="1">
              <a:spLocks noChangeArrowheads="1"/>
            </p:cNvSpPr>
            <p:nvPr/>
          </p:nvSpPr>
          <p:spPr bwMode="auto">
            <a:xfrm>
              <a:off x="2565" y="2750"/>
              <a:ext cx="1581" cy="36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b="1" dirty="0">
                  <a:solidFill>
                    <a:srgbClr val="000000"/>
                  </a:solidFill>
                  <a:effectLst>
                    <a:outerShdw blurRad="38100" dist="38100" dir="2700000" algn="tl">
                      <a:srgbClr val="DDDDDD"/>
                    </a:outerShdw>
                  </a:effectLst>
                  <a:latin typeface="Arial"/>
                  <a:ea typeface="ヒラギノ角ゴ Pro W3" charset="0"/>
                  <a:cs typeface="ヒラギノ角ゴ Pro W3" charset="0"/>
                </a:rPr>
                <a:t>Nairobi</a:t>
              </a:r>
              <a:endParaRPr lang="en-US" sz="2800" b="1" dirty="0">
                <a:solidFill>
                  <a:srgbClr val="000000"/>
                </a:solidFill>
                <a:latin typeface="Arial"/>
                <a:ea typeface="ヒラギノ角ゴ Pro W3" charset="0"/>
                <a:cs typeface="ヒラギノ角ゴ Pro W3" charset="0"/>
              </a:endParaRPr>
            </a:p>
            <a:p>
              <a:pPr fontAlgn="auto">
                <a:spcBef>
                  <a:spcPts val="0"/>
                </a:spcBef>
                <a:spcAft>
                  <a:spcPts val="0"/>
                </a:spcAft>
                <a:defRPr/>
              </a:pPr>
              <a:r>
                <a:rPr lang="en-US" sz="1400" dirty="0">
                  <a:solidFill>
                    <a:srgbClr val="000000"/>
                  </a:solidFill>
                  <a:latin typeface="Arial"/>
                  <a:ea typeface="ヒラギノ角ゴ Pro W3" charset="0"/>
                  <a:cs typeface="ヒラギノ角ゴ Pro W3" charset="0"/>
                </a:rPr>
                <a:t>African Academy of Sciences</a:t>
              </a:r>
              <a:endParaRPr lang="en-US" sz="2800" dirty="0">
                <a:solidFill>
                  <a:srgbClr val="000000"/>
                </a:solidFill>
                <a:latin typeface="Arial"/>
                <a:ea typeface="ヒラギノ角ゴ Pro W3" charset="0"/>
                <a:cs typeface="ヒラギノ角ゴ Pro W3" charset="0"/>
              </a:endParaRPr>
            </a:p>
          </p:txBody>
        </p:sp>
        <p:sp>
          <p:nvSpPr>
            <p:cNvPr id="33804" name="AutoShape 8"/>
            <p:cNvSpPr>
              <a:spLocks noChangeArrowheads="1"/>
            </p:cNvSpPr>
            <p:nvPr/>
          </p:nvSpPr>
          <p:spPr bwMode="auto">
            <a:xfrm>
              <a:off x="1886" y="3188"/>
              <a:ext cx="150" cy="150"/>
            </a:xfrm>
            <a:prstGeom prst="octagon">
              <a:avLst>
                <a:gd name="adj" fmla="val 29287"/>
              </a:avLst>
            </a:prstGeom>
            <a:solidFill>
              <a:srgbClr val="FF8D38"/>
            </a:solidFill>
            <a:ln w="9525">
              <a:solidFill>
                <a:srgbClr val="000000"/>
              </a:solidFill>
              <a:miter lim="800000"/>
              <a:headEnd/>
              <a:tailEnd/>
            </a:ln>
          </p:spPr>
          <p:txBody>
            <a:bodyPr wrap="none" anchor="ctr"/>
            <a:lstStyle/>
            <a:p>
              <a:pPr algn="ctr"/>
              <a:endParaRPr lang="en-US" sz="2800">
                <a:solidFill>
                  <a:srgbClr val="000000"/>
                </a:solidFill>
                <a:ea typeface="ヒラギノ角ゴ Pro W3"/>
                <a:cs typeface="ヒラギノ角ゴ Pro W3"/>
              </a:endParaRPr>
            </a:p>
          </p:txBody>
        </p:sp>
        <p:sp>
          <p:nvSpPr>
            <p:cNvPr id="2577417" name="Text Box 9"/>
            <p:cNvSpPr txBox="1">
              <a:spLocks noChangeArrowheads="1"/>
            </p:cNvSpPr>
            <p:nvPr/>
          </p:nvSpPr>
          <p:spPr bwMode="auto">
            <a:xfrm>
              <a:off x="3792" y="1800"/>
              <a:ext cx="1644" cy="368"/>
            </a:xfrm>
            <a:prstGeom prst="rect">
              <a:avLst/>
            </a:prstGeom>
            <a:noFill/>
            <a:ln w="9525">
              <a:noFill/>
              <a:miter lim="800000"/>
              <a:headEnd/>
              <a:tailEnd/>
            </a:ln>
            <a:effectLst/>
          </p:spPr>
          <p:txBody>
            <a:bodyPr wrap="none">
              <a:spAutoFit/>
            </a:bodyPr>
            <a:lstStyle/>
            <a:p>
              <a:pPr algn="r" fontAlgn="auto">
                <a:spcBef>
                  <a:spcPts val="0"/>
                </a:spcBef>
                <a:spcAft>
                  <a:spcPts val="0"/>
                </a:spcAft>
                <a:defRPr/>
              </a:pPr>
              <a:r>
                <a:rPr lang="en-US" b="1" dirty="0">
                  <a:solidFill>
                    <a:srgbClr val="000000"/>
                  </a:solidFill>
                  <a:effectLst>
                    <a:outerShdw blurRad="38100" dist="38100" dir="2700000" algn="tl">
                      <a:srgbClr val="DDDDDD"/>
                    </a:outerShdw>
                  </a:effectLst>
                  <a:latin typeface="Arial"/>
                  <a:ea typeface="ヒラギノ角ゴ Pro W3" charset="0"/>
                  <a:cs typeface="ヒラギノ角ゴ Pro W3" charset="0"/>
                </a:rPr>
                <a:t>Beijing</a:t>
              </a:r>
              <a:endParaRPr lang="en-US" sz="2800" b="1" dirty="0">
                <a:solidFill>
                  <a:srgbClr val="000000"/>
                </a:solidFill>
                <a:latin typeface="Arial"/>
                <a:ea typeface="ヒラギノ角ゴ Pro W3" charset="0"/>
                <a:cs typeface="ヒラギノ角ゴ Pro W3" charset="0"/>
              </a:endParaRPr>
            </a:p>
            <a:p>
              <a:pPr algn="r" fontAlgn="auto">
                <a:spcBef>
                  <a:spcPts val="0"/>
                </a:spcBef>
                <a:spcAft>
                  <a:spcPts val="0"/>
                </a:spcAft>
                <a:defRPr/>
              </a:pPr>
              <a:r>
                <a:rPr lang="en-US" sz="1400" dirty="0">
                  <a:solidFill>
                    <a:srgbClr val="000000"/>
                  </a:solidFill>
                  <a:latin typeface="Arial"/>
                  <a:ea typeface="ヒラギノ角ゴ Pro W3" charset="0"/>
                  <a:cs typeface="ヒラギノ角ゴ Pro W3" charset="0"/>
                </a:rPr>
                <a:t>Chinese Academy of Sciences</a:t>
              </a:r>
              <a:endParaRPr lang="en-US" sz="2800" dirty="0">
                <a:solidFill>
                  <a:srgbClr val="000000"/>
                </a:solidFill>
                <a:latin typeface="Arial"/>
                <a:ea typeface="ヒラギノ角ゴ Pro W3" charset="0"/>
                <a:cs typeface="ヒラギノ角ゴ Pro W3" charset="0"/>
              </a:endParaRPr>
            </a:p>
          </p:txBody>
        </p:sp>
        <p:sp>
          <p:nvSpPr>
            <p:cNvPr id="2577419" name="Text Box 11"/>
            <p:cNvSpPr txBox="1">
              <a:spLocks noChangeArrowheads="1"/>
            </p:cNvSpPr>
            <p:nvPr/>
          </p:nvSpPr>
          <p:spPr bwMode="auto">
            <a:xfrm>
              <a:off x="672" y="3154"/>
              <a:ext cx="1803" cy="368"/>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000000"/>
                  </a:solidFill>
                  <a:effectLst>
                    <a:outerShdw blurRad="38100" dist="38100" dir="2700000" algn="tl">
                      <a:srgbClr val="DDDDDD"/>
                    </a:outerShdw>
                  </a:effectLst>
                  <a:latin typeface="Arial"/>
                  <a:ea typeface="ヒラギノ角ゴ Pro W3" charset="0"/>
                  <a:cs typeface="ヒラギノ角ゴ Pro W3" charset="0"/>
                </a:rPr>
                <a:t>Rio de </a:t>
              </a:r>
              <a:r>
                <a:rPr lang="en-US" b="1" dirty="0">
                  <a:solidFill>
                    <a:srgbClr val="000000"/>
                  </a:solidFill>
                  <a:effectLst>
                    <a:outerShdw blurRad="38100" dist="38100" dir="2700000" algn="tl">
                      <a:srgbClr val="DDDDDD"/>
                    </a:outerShdw>
                  </a:effectLst>
                  <a:latin typeface="Arial"/>
                  <a:ea typeface="ヒラギノ角ゴ Pro W3" charset="0"/>
                  <a:cs typeface="ヒラギノ角ゴ Pro W3" charset="0"/>
                </a:rPr>
                <a:t>Janeiro</a:t>
              </a:r>
              <a:endParaRPr lang="en-US" sz="1400" b="1" dirty="0">
                <a:solidFill>
                  <a:srgbClr val="000000"/>
                </a:solidFill>
                <a:latin typeface="Arial"/>
                <a:ea typeface="ヒラギノ角ゴ Pro W3" charset="0"/>
                <a:cs typeface="ヒラギノ角ゴ Pro W3" charset="0"/>
              </a:endParaRPr>
            </a:p>
            <a:p>
              <a:pPr fontAlgn="auto">
                <a:spcBef>
                  <a:spcPts val="0"/>
                </a:spcBef>
                <a:spcAft>
                  <a:spcPts val="0"/>
                </a:spcAft>
                <a:defRPr/>
              </a:pPr>
              <a:r>
                <a:rPr lang="en-US" sz="1400" dirty="0">
                  <a:solidFill>
                    <a:srgbClr val="000000"/>
                  </a:solidFill>
                  <a:latin typeface="Arial"/>
                  <a:ea typeface="ヒラギノ角ゴ Pro W3" charset="0"/>
                  <a:cs typeface="ヒラギノ角ゴ Pro W3" charset="0"/>
                </a:rPr>
                <a:t>Brazilian Academy of Sciences</a:t>
              </a:r>
              <a:endParaRPr lang="en-US" sz="2800" dirty="0">
                <a:solidFill>
                  <a:srgbClr val="000000"/>
                </a:solidFill>
                <a:latin typeface="Arial"/>
                <a:ea typeface="ヒラギノ角ゴ Pro W3" charset="0"/>
                <a:cs typeface="ヒラギノ角ゴ Pro W3" charset="0"/>
              </a:endParaRPr>
            </a:p>
          </p:txBody>
        </p:sp>
        <p:sp>
          <p:nvSpPr>
            <p:cNvPr id="2577420" name="Text Box 12"/>
            <p:cNvSpPr txBox="1">
              <a:spLocks noChangeArrowheads="1"/>
            </p:cNvSpPr>
            <p:nvPr/>
          </p:nvSpPr>
          <p:spPr bwMode="auto">
            <a:xfrm>
              <a:off x="2153" y="2134"/>
              <a:ext cx="1300" cy="36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b="1" dirty="0">
                  <a:solidFill>
                    <a:srgbClr val="000000"/>
                  </a:solidFill>
                  <a:effectLst>
                    <a:outerShdw blurRad="38100" dist="38100" dir="2700000" algn="tl">
                      <a:srgbClr val="DDDDDD"/>
                    </a:outerShdw>
                  </a:effectLst>
                  <a:latin typeface="Arial"/>
                  <a:ea typeface="ヒラギノ角ゴ Pro W3" charset="0"/>
                  <a:cs typeface="ヒラギノ角ゴ Pro W3" charset="0"/>
                </a:rPr>
                <a:t>Alexandria</a:t>
              </a:r>
              <a:r>
                <a:rPr lang="en-US" sz="2800" dirty="0">
                  <a:solidFill>
                    <a:srgbClr val="000000"/>
                  </a:solidFill>
                  <a:latin typeface="Arial"/>
                  <a:ea typeface="ヒラギノ角ゴ Pro W3" charset="0"/>
                  <a:cs typeface="ヒラギノ角ゴ Pro W3" charset="0"/>
                </a:rPr>
                <a:t/>
              </a:r>
              <a:br>
                <a:rPr lang="en-US" sz="2800" dirty="0">
                  <a:solidFill>
                    <a:srgbClr val="000000"/>
                  </a:solidFill>
                  <a:latin typeface="Arial"/>
                  <a:ea typeface="ヒラギノ角ゴ Pro W3" charset="0"/>
                  <a:cs typeface="ヒラギノ角ゴ Pro W3" charset="0"/>
                </a:rPr>
              </a:br>
              <a:r>
                <a:rPr lang="en-US" sz="1400" dirty="0">
                  <a:solidFill>
                    <a:srgbClr val="000000"/>
                  </a:solidFill>
                  <a:latin typeface="Arial"/>
                  <a:ea typeface="ヒラギノ角ゴ Pro W3" charset="0"/>
                  <a:cs typeface="ヒラギノ角ゴ Pro W3" charset="0"/>
                </a:rPr>
                <a:t>Bibliotheca Alexandrina</a:t>
              </a:r>
              <a:endParaRPr lang="en-US" sz="2800" dirty="0">
                <a:solidFill>
                  <a:srgbClr val="000000"/>
                </a:solidFill>
                <a:latin typeface="Arial"/>
                <a:ea typeface="ヒラギノ角ゴ Pro W3" charset="0"/>
                <a:cs typeface="ヒラギノ角ゴ Pro W3" charset="0"/>
              </a:endParaRPr>
            </a:p>
          </p:txBody>
        </p:sp>
        <p:sp>
          <p:nvSpPr>
            <p:cNvPr id="2577421" name="Text Box 13"/>
            <p:cNvSpPr txBox="1">
              <a:spLocks noChangeArrowheads="1"/>
            </p:cNvSpPr>
            <p:nvPr/>
          </p:nvSpPr>
          <p:spPr bwMode="auto">
            <a:xfrm>
              <a:off x="3453" y="2430"/>
              <a:ext cx="1385" cy="504"/>
            </a:xfrm>
            <a:prstGeom prst="rect">
              <a:avLst/>
            </a:prstGeom>
            <a:noFill/>
            <a:ln w="9525">
              <a:noFill/>
              <a:miter lim="800000"/>
              <a:headEnd/>
              <a:tailEnd/>
            </a:ln>
            <a:effectLst/>
          </p:spPr>
          <p:txBody>
            <a:bodyPr wrap="none">
              <a:spAutoFit/>
            </a:bodyPr>
            <a:lstStyle/>
            <a:p>
              <a:pPr algn="r" fontAlgn="auto">
                <a:spcBef>
                  <a:spcPts val="0"/>
                </a:spcBef>
                <a:spcAft>
                  <a:spcPts val="0"/>
                </a:spcAft>
                <a:defRPr/>
              </a:pPr>
              <a:r>
                <a:rPr lang="en-US" b="1" dirty="0">
                  <a:solidFill>
                    <a:srgbClr val="000000"/>
                  </a:solidFill>
                  <a:effectLst>
                    <a:outerShdw blurRad="38100" dist="38100" dir="2700000" algn="tl">
                      <a:srgbClr val="DDDDDD"/>
                    </a:outerShdw>
                  </a:effectLst>
                  <a:latin typeface="Arial"/>
                  <a:ea typeface="ヒラギノ角ゴ Pro W3" charset="0"/>
                  <a:cs typeface="ヒラギノ角ゴ Pro W3" charset="0"/>
                </a:rPr>
                <a:t>Bangalore</a:t>
              </a:r>
              <a:endParaRPr lang="en-US" sz="2800" b="1" dirty="0">
                <a:solidFill>
                  <a:srgbClr val="000000"/>
                </a:solidFill>
                <a:latin typeface="Arial"/>
                <a:ea typeface="ヒラギノ角ゴ Pro W3" charset="0"/>
                <a:cs typeface="ヒラギノ角ゴ Pro W3" charset="0"/>
              </a:endParaRPr>
            </a:p>
            <a:p>
              <a:pPr algn="r" fontAlgn="auto">
                <a:spcBef>
                  <a:spcPts val="0"/>
                </a:spcBef>
                <a:spcAft>
                  <a:spcPts val="0"/>
                </a:spcAft>
                <a:defRPr/>
              </a:pPr>
              <a:r>
                <a:rPr lang="en-US" sz="1400" dirty="0">
                  <a:solidFill>
                    <a:srgbClr val="000000"/>
                  </a:solidFill>
                  <a:latin typeface="Arial"/>
                  <a:ea typeface="ヒラギノ角ゴ Pro W3" charset="0"/>
                  <a:cs typeface="ヒラギノ角ゴ Pro W3" charset="0"/>
                </a:rPr>
                <a:t>J.N. Centre for Advanced</a:t>
              </a:r>
              <a:br>
                <a:rPr lang="en-US" sz="1400" dirty="0">
                  <a:solidFill>
                    <a:srgbClr val="000000"/>
                  </a:solidFill>
                  <a:latin typeface="Arial"/>
                  <a:ea typeface="ヒラギノ角ゴ Pro W3" charset="0"/>
                  <a:cs typeface="ヒラギノ角ゴ Pro W3" charset="0"/>
                </a:rPr>
              </a:br>
              <a:r>
                <a:rPr lang="en-US" sz="1400" dirty="0">
                  <a:solidFill>
                    <a:srgbClr val="000000"/>
                  </a:solidFill>
                  <a:latin typeface="Arial"/>
                  <a:ea typeface="ヒラギノ角ゴ Pro W3" charset="0"/>
                  <a:cs typeface="ヒラギノ角ゴ Pro W3" charset="0"/>
                </a:rPr>
                <a:t>Scientific Research</a:t>
              </a:r>
              <a:endParaRPr lang="en-US" sz="2800" dirty="0">
                <a:solidFill>
                  <a:srgbClr val="000000"/>
                </a:solidFill>
                <a:latin typeface="Arial"/>
                <a:ea typeface="ヒラギノ角ゴ Pro W3" charset="0"/>
                <a:cs typeface="ヒラギノ角ゴ Pro W3" charset="0"/>
              </a:endParaRPr>
            </a:p>
          </p:txBody>
        </p:sp>
        <p:sp>
          <p:nvSpPr>
            <p:cNvPr id="33809" name="Text Box 15"/>
            <p:cNvSpPr txBox="1">
              <a:spLocks noChangeArrowheads="1"/>
            </p:cNvSpPr>
            <p:nvPr/>
          </p:nvSpPr>
          <p:spPr bwMode="auto">
            <a:xfrm>
              <a:off x="2377" y="1615"/>
              <a:ext cx="585" cy="368"/>
            </a:xfrm>
            <a:prstGeom prst="rect">
              <a:avLst/>
            </a:prstGeom>
            <a:noFill/>
            <a:ln w="12700">
              <a:noFill/>
              <a:miter lim="800000"/>
              <a:headEnd/>
              <a:tailEnd/>
            </a:ln>
          </p:spPr>
          <p:txBody>
            <a:bodyPr wrap="none">
              <a:spAutoFit/>
            </a:bodyPr>
            <a:lstStyle/>
            <a:p>
              <a:pPr defTabSz="762000" eaLnBrk="0" hangingPunct="0"/>
              <a:r>
                <a:rPr lang="en-US" b="1">
                  <a:solidFill>
                    <a:srgbClr val="000000"/>
                  </a:solidFill>
                  <a:ea typeface="ヒラギノ角ゴ Pro W3"/>
                  <a:cs typeface="ヒラギノ角ゴ Pro W3"/>
                </a:rPr>
                <a:t>Trieste</a:t>
              </a:r>
              <a:endParaRPr lang="en-US" sz="1200" b="1">
                <a:solidFill>
                  <a:srgbClr val="000000"/>
                </a:solidFill>
                <a:ea typeface="ヒラギノ角ゴ Pro W3"/>
                <a:cs typeface="ヒラギノ角ゴ Pro W3"/>
              </a:endParaRPr>
            </a:p>
            <a:p>
              <a:pPr defTabSz="762000" eaLnBrk="0" hangingPunct="0"/>
              <a:r>
                <a:rPr lang="en-US" sz="1400">
                  <a:solidFill>
                    <a:srgbClr val="000000"/>
                  </a:solidFill>
                  <a:ea typeface="ヒラギノ角ゴ Pro W3"/>
                  <a:cs typeface="ヒラギノ角ゴ Pro W3"/>
                </a:rPr>
                <a:t> ICTP</a:t>
              </a:r>
              <a:endParaRPr lang="en-US" sz="1200">
                <a:solidFill>
                  <a:srgbClr val="000000"/>
                </a:solidFill>
                <a:ea typeface="ヒラギノ角ゴ Pro W3"/>
                <a:cs typeface="ヒラギノ角ゴ Pro W3"/>
              </a:endParaRPr>
            </a:p>
          </p:txBody>
        </p:sp>
        <p:sp>
          <p:nvSpPr>
            <p:cNvPr id="33810" name="AutoShape 16"/>
            <p:cNvSpPr>
              <a:spLocks noChangeArrowheads="1"/>
            </p:cNvSpPr>
            <p:nvPr/>
          </p:nvSpPr>
          <p:spPr bwMode="auto">
            <a:xfrm>
              <a:off x="2773" y="1833"/>
              <a:ext cx="218" cy="218"/>
            </a:xfrm>
            <a:prstGeom prst="diamond">
              <a:avLst/>
            </a:prstGeom>
            <a:solidFill>
              <a:schemeClr val="accent1"/>
            </a:solidFill>
            <a:ln w="3175">
              <a:solidFill>
                <a:srgbClr val="000000"/>
              </a:solidFill>
              <a:miter lim="800000"/>
              <a:headEnd/>
              <a:tailEnd/>
            </a:ln>
          </p:spPr>
          <p:txBody>
            <a:bodyPr wrap="none" anchor="ctr"/>
            <a:lstStyle/>
            <a:p>
              <a:endParaRPr lang="en-US">
                <a:ea typeface="ヒラギノ角ゴ Pro W3"/>
                <a:cs typeface="ヒラギノ角ゴ Pro W3"/>
              </a:endParaRPr>
            </a:p>
          </p:txBody>
        </p:sp>
      </p:grpSp>
      <p:sp>
        <p:nvSpPr>
          <p:cNvPr id="33796" name="Footer Placeholder 17"/>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33797" name="Slide Number Placeholder 18"/>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78D7798A-790D-4F88-8742-DFDACF2FF7E2}" type="slidenum">
              <a:rPr lang="en-US" smtClean="0">
                <a:latin typeface="Arial" pitchFamily="34" charset="0"/>
              </a:rPr>
              <a:pPr fontAlgn="base">
                <a:spcBef>
                  <a:spcPct val="0"/>
                </a:spcBef>
                <a:spcAft>
                  <a:spcPct val="0"/>
                </a:spcAft>
              </a:pPr>
              <a:t>25</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34819"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40632122-1FF0-4705-84CE-3A47F69B9300}" type="slidenum">
              <a:rPr lang="en-US" smtClean="0">
                <a:latin typeface="Arial" pitchFamily="34" charset="0"/>
              </a:rPr>
              <a:pPr fontAlgn="base">
                <a:spcBef>
                  <a:spcPct val="0"/>
                </a:spcBef>
                <a:spcAft>
                  <a:spcPct val="0"/>
                </a:spcAft>
              </a:pPr>
              <a:t>26</a:t>
            </a:fld>
            <a:endParaRPr lang="en-US" smtClean="0">
              <a:latin typeface="Arial" pitchFamily="34" charset="0"/>
            </a:endParaRPr>
          </a:p>
        </p:txBody>
      </p:sp>
      <p:pic>
        <p:nvPicPr>
          <p:cNvPr id="10" name="Content Placeholder 9"/>
          <p:cNvPicPr>
            <a:picLocks noGrp="1" noChangeAspect="1"/>
          </p:cNvPicPr>
          <p:nvPr>
            <p:ph sz="quarter" idx="1"/>
          </p:nvPr>
        </p:nvPicPr>
        <p:blipFill>
          <a:blip r:embed="rId3"/>
          <a:srcRect t="-17241" b="-17241"/>
          <a:stretch>
            <a:fillRect/>
          </a:stretch>
        </p:blipFill>
        <p:spPr>
          <a:xfrm>
            <a:off x="304800" y="304800"/>
            <a:ext cx="5715000" cy="5764213"/>
          </a:xfrm>
          <a:effectLst>
            <a:outerShdw blurRad="292100" dist="139700" dir="2700000" algn="tl" rotWithShape="0">
              <a:srgbClr val="333333">
                <a:alpha val="65000"/>
              </a:srgbClr>
            </a:outerShdw>
          </a:effectLst>
        </p:spPr>
      </p:pic>
      <p:sp>
        <p:nvSpPr>
          <p:cNvPr id="34821" name="Content Placeholder 11"/>
          <p:cNvSpPr>
            <a:spLocks noGrp="1"/>
          </p:cNvSpPr>
          <p:nvPr>
            <p:ph sz="quarter" idx="13"/>
          </p:nvPr>
        </p:nvSpPr>
        <p:spPr>
          <a:xfrm>
            <a:off x="6338888" y="1350963"/>
            <a:ext cx="2498725" cy="4718050"/>
          </a:xfrm>
        </p:spPr>
        <p:txBody>
          <a:bodyPr/>
          <a:lstStyle/>
          <a:p>
            <a:pPr marL="0" indent="0" eaLnBrk="1" hangingPunct="1">
              <a:buFont typeface="Arial" pitchFamily="34" charset="0"/>
              <a:buNone/>
            </a:pPr>
            <a:r>
              <a:rPr lang="en-US" smtClean="0">
                <a:latin typeface="Arial" pitchFamily="34" charset="0"/>
              </a:rPr>
              <a:t>How can we manage the growth of data and information for the benefit of all?</a:t>
            </a:r>
          </a:p>
        </p:txBody>
      </p:sp>
      <p:sp>
        <p:nvSpPr>
          <p:cNvPr id="34822" name="TextBox 12"/>
          <p:cNvSpPr txBox="1">
            <a:spLocks noChangeArrowheads="1"/>
          </p:cNvSpPr>
          <p:nvPr/>
        </p:nvSpPr>
        <p:spPr bwMode="auto">
          <a:xfrm>
            <a:off x="4549775" y="5351463"/>
            <a:ext cx="1487488" cy="246062"/>
          </a:xfrm>
          <a:prstGeom prst="rect">
            <a:avLst/>
          </a:prstGeom>
          <a:noFill/>
          <a:ln w="9525">
            <a:noFill/>
            <a:miter lim="800000"/>
            <a:headEnd/>
            <a:tailEnd/>
          </a:ln>
        </p:spPr>
        <p:txBody>
          <a:bodyPr>
            <a:spAutoFit/>
          </a:bodyPr>
          <a:lstStyle/>
          <a:p>
            <a:pPr algn="r"/>
            <a:r>
              <a:rPr lang="en-US" sz="1000">
                <a:solidFill>
                  <a:srgbClr val="BFBFBF"/>
                </a:solidFill>
                <a:cs typeface="Arial" pitchFamily="34" charset="0"/>
              </a:rPr>
              <a:t>wetwebwork/Flickr</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35844"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DA059265-197C-49B6-89C6-1BD69E0C45E4}" type="slidenum">
              <a:rPr lang="en-US" smtClean="0">
                <a:latin typeface="Arial" pitchFamily="34" charset="0"/>
              </a:rPr>
              <a:pPr fontAlgn="base">
                <a:spcBef>
                  <a:spcPct val="0"/>
                </a:spcBef>
                <a:spcAft>
                  <a:spcPct val="0"/>
                </a:spcAft>
              </a:pPr>
              <a:t>27</a:t>
            </a:fld>
            <a:endParaRPr lang="en-US" smtClean="0">
              <a:latin typeface="Arial" pitchFamily="34" charset="0"/>
            </a:endParaRPr>
          </a:p>
        </p:txBody>
      </p:sp>
      <p:sp>
        <p:nvSpPr>
          <p:cNvPr id="8" name="Content Placeholder 7"/>
          <p:cNvSpPr>
            <a:spLocks noGrp="1"/>
          </p:cNvSpPr>
          <p:nvPr>
            <p:ph sz="quarter" idx="1"/>
          </p:nvPr>
        </p:nvSpPr>
        <p:spPr>
          <a:xfrm>
            <a:off x="304800" y="884238"/>
            <a:ext cx="5715000" cy="5184775"/>
          </a:xfrm>
        </p:spPr>
        <p:txBody>
          <a:bodyPr>
            <a:normAutofit/>
          </a:bodyPr>
          <a:lstStyle/>
          <a:p>
            <a:pPr marL="274320" indent="-274320" eaLnBrk="1" fontAlgn="auto" hangingPunct="1">
              <a:spcAft>
                <a:spcPts val="0"/>
              </a:spcAft>
              <a:buFont typeface="Arial"/>
              <a:buChar char="•"/>
              <a:defRPr/>
            </a:pPr>
            <a:r>
              <a:rPr lang="en-US" dirty="0" smtClean="0"/>
              <a:t>Support open access</a:t>
            </a:r>
          </a:p>
          <a:p>
            <a:pPr marL="548640" lvl="1" indent="-274320" eaLnBrk="1" fontAlgn="auto" hangingPunct="1">
              <a:spcAft>
                <a:spcPts val="0"/>
              </a:spcAft>
              <a:buFont typeface="Courier New"/>
              <a:buChar char="o"/>
              <a:defRPr/>
            </a:pPr>
            <a:r>
              <a:rPr lang="en-US" dirty="0" smtClean="0"/>
              <a:t>Public Library of Science (</a:t>
            </a:r>
            <a:r>
              <a:rPr lang="en-US" dirty="0" err="1" smtClean="0"/>
              <a:t>PLoS</a:t>
            </a:r>
            <a:r>
              <a:rPr lang="en-US" dirty="0" smtClean="0"/>
              <a:t>)</a:t>
            </a:r>
          </a:p>
          <a:p>
            <a:pPr marL="548640" lvl="1" indent="-274320" eaLnBrk="1" fontAlgn="auto" hangingPunct="1">
              <a:spcAft>
                <a:spcPts val="0"/>
              </a:spcAft>
              <a:buFont typeface="Courier New"/>
              <a:buChar char="o"/>
              <a:defRPr/>
            </a:pPr>
            <a:r>
              <a:rPr lang="en-US" smtClean="0"/>
              <a:t>BioMed </a:t>
            </a:r>
            <a:r>
              <a:rPr lang="en-US" dirty="0" smtClean="0"/>
              <a:t>Central</a:t>
            </a:r>
          </a:p>
          <a:p>
            <a:pPr marL="548640" lvl="1" indent="-274320" eaLnBrk="1" fontAlgn="auto" hangingPunct="1">
              <a:spcAft>
                <a:spcPts val="0"/>
              </a:spcAft>
              <a:buFont typeface="Courier New"/>
              <a:buChar char="o"/>
              <a:defRPr/>
            </a:pPr>
            <a:r>
              <a:rPr lang="en-US" smtClean="0"/>
              <a:t>Research4Life</a:t>
            </a:r>
            <a:endParaRPr lang="en-US" dirty="0" smtClean="0"/>
          </a:p>
          <a:p>
            <a:pPr marL="822960" lvl="2" eaLnBrk="1" fontAlgn="auto" hangingPunct="1">
              <a:spcAft>
                <a:spcPts val="0"/>
              </a:spcAft>
              <a:buClr>
                <a:schemeClr val="bg1">
                  <a:shade val="50000"/>
                </a:schemeClr>
              </a:buClr>
              <a:buFont typeface="Wingdings 3"/>
              <a:buChar char=""/>
              <a:defRPr/>
            </a:pPr>
            <a:r>
              <a:rPr lang="en-US" dirty="0" smtClean="0"/>
              <a:t>Health Internet Access to Research Initiative </a:t>
            </a:r>
            <a:r>
              <a:rPr lang="en-US" smtClean="0"/>
              <a:t>(HINARI</a:t>
            </a:r>
            <a:r>
              <a:rPr lang="en-US" dirty="0" smtClean="0"/>
              <a:t>)</a:t>
            </a:r>
          </a:p>
          <a:p>
            <a:pPr marL="822960" lvl="2" eaLnBrk="1" fontAlgn="auto" hangingPunct="1">
              <a:spcAft>
                <a:spcPts val="0"/>
              </a:spcAft>
              <a:buClr>
                <a:schemeClr val="bg1">
                  <a:shade val="50000"/>
                </a:schemeClr>
              </a:buClr>
              <a:buFont typeface="Wingdings 3"/>
              <a:buChar char=""/>
              <a:defRPr/>
            </a:pPr>
            <a:r>
              <a:rPr lang="en-US" dirty="0" smtClean="0"/>
              <a:t>Access to Global Research in Agriculture </a:t>
            </a:r>
            <a:r>
              <a:rPr lang="en-US" smtClean="0"/>
              <a:t>(AGORA</a:t>
            </a:r>
            <a:r>
              <a:rPr lang="en-US" dirty="0" smtClean="0"/>
              <a:t>)</a:t>
            </a:r>
          </a:p>
          <a:p>
            <a:pPr marL="822960" lvl="2" eaLnBrk="1" fontAlgn="auto" hangingPunct="1">
              <a:spcAft>
                <a:spcPts val="0"/>
              </a:spcAft>
              <a:buClr>
                <a:schemeClr val="bg1">
                  <a:shade val="50000"/>
                </a:schemeClr>
              </a:buClr>
              <a:buFont typeface="Wingdings 3"/>
              <a:buChar char=""/>
              <a:defRPr/>
            </a:pPr>
            <a:r>
              <a:rPr lang="en-US" dirty="0" smtClean="0"/>
              <a:t>Online Access to Research in the Environment (OARE)</a:t>
            </a:r>
          </a:p>
        </p:txBody>
      </p:sp>
      <p:pic>
        <p:nvPicPr>
          <p:cNvPr id="10" name="Content Placeholder 9"/>
          <p:cNvPicPr>
            <a:picLocks noGrp="1" noChangeAspect="1"/>
          </p:cNvPicPr>
          <p:nvPr>
            <p:ph sz="quarter" idx="13"/>
          </p:nvPr>
        </p:nvPicPr>
        <p:blipFill>
          <a:blip r:embed="rId3"/>
          <a:srcRect t="-29870" b="-29870"/>
          <a:stretch>
            <a:fillRect/>
          </a:stretch>
        </p:blipFill>
        <p:spPr>
          <a:xfrm>
            <a:off x="6338888" y="1350963"/>
            <a:ext cx="2498725" cy="4718050"/>
          </a:xfrm>
          <a:effectLst>
            <a:outerShdw blurRad="292100" dist="139700" dir="2700000" algn="tl" rotWithShape="0">
              <a:srgbClr val="333333">
                <a:alpha val="65000"/>
              </a:srgbClr>
            </a:outerShdw>
          </a:effectLst>
        </p:spPr>
      </p:pic>
      <p:sp>
        <p:nvSpPr>
          <p:cNvPr id="35847" name="TextBox 8"/>
          <p:cNvSpPr txBox="1">
            <a:spLocks noChangeArrowheads="1"/>
          </p:cNvSpPr>
          <p:nvPr/>
        </p:nvSpPr>
        <p:spPr bwMode="auto">
          <a:xfrm>
            <a:off x="7343775" y="5181600"/>
            <a:ext cx="1487488" cy="246063"/>
          </a:xfrm>
          <a:prstGeom prst="rect">
            <a:avLst/>
          </a:prstGeom>
          <a:noFill/>
          <a:ln w="9525">
            <a:noFill/>
            <a:miter lim="800000"/>
            <a:headEnd/>
            <a:tailEnd/>
          </a:ln>
        </p:spPr>
        <p:txBody>
          <a:bodyPr>
            <a:spAutoFit/>
          </a:bodyPr>
          <a:lstStyle/>
          <a:p>
            <a:pPr algn="r"/>
            <a:r>
              <a:rPr lang="en-US" sz="1000">
                <a:solidFill>
                  <a:srgbClr val="BFBFBF"/>
                </a:solidFill>
                <a:cs typeface="Arial" pitchFamily="34" charset="0"/>
              </a:rPr>
              <a:t>Gideon Burton/Flickr</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36868"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B8A4AACF-E1DE-48D5-8DE9-249264BD6048}" type="slidenum">
              <a:rPr lang="en-US" smtClean="0">
                <a:latin typeface="Arial" pitchFamily="34" charset="0"/>
              </a:rPr>
              <a:pPr fontAlgn="base">
                <a:spcBef>
                  <a:spcPct val="0"/>
                </a:spcBef>
                <a:spcAft>
                  <a:spcPct val="0"/>
                </a:spcAft>
              </a:pPr>
              <a:t>28</a:t>
            </a:fld>
            <a:endParaRPr lang="en-US" smtClean="0">
              <a:latin typeface="Arial" pitchFamily="34" charset="0"/>
            </a:endParaRPr>
          </a:p>
        </p:txBody>
      </p:sp>
      <p:pic>
        <p:nvPicPr>
          <p:cNvPr id="36869" name="Content Placeholder 11" descr="Picture 5.pdf"/>
          <p:cNvPicPr>
            <a:picLocks noGrp="1" noChangeAspect="1"/>
          </p:cNvPicPr>
          <p:nvPr>
            <p:ph sz="quarter" idx="1"/>
          </p:nvPr>
        </p:nvPicPr>
        <p:blipFill>
          <a:blip r:embed="rId3"/>
          <a:srcRect l="-3233" r="-3233"/>
          <a:stretch>
            <a:fillRect/>
          </a:stretch>
        </p:blipFill>
        <p:spPr>
          <a:xfrm>
            <a:off x="304800" y="304800"/>
            <a:ext cx="5715000" cy="5764213"/>
          </a:xfrm>
        </p:spPr>
      </p:pic>
      <p:sp>
        <p:nvSpPr>
          <p:cNvPr id="36870" name="Content Placeholder 8"/>
          <p:cNvSpPr>
            <a:spLocks noGrp="1"/>
          </p:cNvSpPr>
          <p:nvPr>
            <p:ph sz="quarter" idx="13"/>
          </p:nvPr>
        </p:nvSpPr>
        <p:spPr>
          <a:xfrm>
            <a:off x="6338888" y="1350963"/>
            <a:ext cx="2619375" cy="4718050"/>
          </a:xfrm>
        </p:spPr>
        <p:txBody>
          <a:bodyPr/>
          <a:lstStyle/>
          <a:p>
            <a:pPr eaLnBrk="1" hangingPunct="1"/>
            <a:r>
              <a:rPr lang="en-US" b="1" smtClean="0">
                <a:latin typeface="Arial" pitchFamily="34" charset="0"/>
              </a:rPr>
              <a:t>Support efforts to expand bandwidth and ICT infrastructure </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37892"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0D8C97BD-1529-4C1A-857F-F40459322AEA}" type="slidenum">
              <a:rPr lang="en-US" smtClean="0">
                <a:latin typeface="Arial" pitchFamily="34" charset="0"/>
              </a:rPr>
              <a:pPr fontAlgn="base">
                <a:spcBef>
                  <a:spcPct val="0"/>
                </a:spcBef>
                <a:spcAft>
                  <a:spcPct val="0"/>
                </a:spcAft>
              </a:pPr>
              <a:t>29</a:t>
            </a:fld>
            <a:endParaRPr lang="en-US" smtClean="0">
              <a:latin typeface="Arial" pitchFamily="34" charset="0"/>
            </a:endParaRPr>
          </a:p>
        </p:txBody>
      </p:sp>
      <p:sp>
        <p:nvSpPr>
          <p:cNvPr id="8" name="Content Placeholder 7"/>
          <p:cNvSpPr>
            <a:spLocks noGrp="1"/>
          </p:cNvSpPr>
          <p:nvPr>
            <p:ph sz="quarter" idx="1"/>
          </p:nvPr>
        </p:nvSpPr>
        <p:spPr>
          <a:xfrm>
            <a:off x="304800" y="2063750"/>
            <a:ext cx="5715000" cy="4005263"/>
          </a:xfrm>
        </p:spPr>
        <p:txBody>
          <a:bodyPr>
            <a:normAutofit/>
          </a:bodyPr>
          <a:lstStyle/>
          <a:p>
            <a:pPr marL="274320" indent="-274320" eaLnBrk="1" fontAlgn="auto" hangingPunct="1">
              <a:spcAft>
                <a:spcPts val="0"/>
              </a:spcAft>
              <a:buFont typeface="Arial"/>
              <a:buChar char="•"/>
              <a:defRPr/>
            </a:pPr>
            <a:r>
              <a:rPr lang="en-US" smtClean="0"/>
              <a:t>Support </a:t>
            </a:r>
            <a:r>
              <a:rPr lang="en-US" dirty="0" smtClean="0"/>
              <a:t>expanded participation of scientists in developing world in international projects</a:t>
            </a:r>
          </a:p>
          <a:p>
            <a:pPr marL="548640" lvl="1" indent="-274320" eaLnBrk="1" fontAlgn="auto" hangingPunct="1">
              <a:spcAft>
                <a:spcPts val="0"/>
              </a:spcAft>
              <a:buFont typeface="Courier New"/>
              <a:buChar char="o"/>
              <a:defRPr/>
            </a:pPr>
            <a:r>
              <a:rPr lang="en-US" smtClean="0"/>
              <a:t>Intergovernmental </a:t>
            </a:r>
            <a:r>
              <a:rPr lang="en-US" dirty="0" smtClean="0"/>
              <a:t>Panel on Climate Change</a:t>
            </a:r>
          </a:p>
          <a:p>
            <a:pPr marL="548640" lvl="1" indent="-274320" eaLnBrk="1" fontAlgn="auto" hangingPunct="1">
              <a:spcAft>
                <a:spcPts val="0"/>
              </a:spcAft>
              <a:buFont typeface="Courier New"/>
              <a:buChar char="o"/>
              <a:defRPr/>
            </a:pPr>
            <a:r>
              <a:rPr lang="en-US" dirty="0" smtClean="0"/>
              <a:t>Large </a:t>
            </a:r>
            <a:r>
              <a:rPr lang="en-US" dirty="0" err="1" smtClean="0"/>
              <a:t>Hadron</a:t>
            </a:r>
            <a:r>
              <a:rPr lang="en-US" dirty="0" smtClean="0"/>
              <a:t> Collider</a:t>
            </a:r>
          </a:p>
        </p:txBody>
      </p:sp>
      <p:pic>
        <p:nvPicPr>
          <p:cNvPr id="37894" name="Content Placeholder 11" descr="LHC_µµ_Flickr.jpg"/>
          <p:cNvPicPr>
            <a:picLocks noGrp="1" noChangeAspect="1"/>
          </p:cNvPicPr>
          <p:nvPr>
            <p:ph sz="quarter" idx="13"/>
          </p:nvPr>
        </p:nvPicPr>
        <p:blipFill>
          <a:blip r:embed="rId3"/>
          <a:srcRect t="-20807" b="-20807"/>
          <a:stretch>
            <a:fillRect/>
          </a:stretch>
        </p:blipFill>
        <p:spPr>
          <a:xfrm>
            <a:off x="6338888" y="1350963"/>
            <a:ext cx="2498725" cy="4718050"/>
          </a:xfrm>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5"/>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11267" name="Title 8"/>
          <p:cNvSpPr>
            <a:spLocks noGrp="1"/>
          </p:cNvSpPr>
          <p:nvPr>
            <p:ph type="title"/>
          </p:nvPr>
        </p:nvSpPr>
        <p:spPr/>
        <p:txBody>
          <a:bodyPr/>
          <a:lstStyle/>
          <a:p>
            <a:pPr eaLnBrk="1" hangingPunct="1"/>
            <a:r>
              <a:rPr lang="en-US" smtClean="0">
                <a:latin typeface="Arial" pitchFamily="34" charset="0"/>
              </a:rPr>
              <a:t>Universal declaration of human rights</a:t>
            </a:r>
          </a:p>
        </p:txBody>
      </p:sp>
      <p:sp>
        <p:nvSpPr>
          <p:cNvPr id="11" name="TextBox 10"/>
          <p:cNvSpPr txBox="1"/>
          <p:nvPr/>
        </p:nvSpPr>
        <p:spPr>
          <a:xfrm>
            <a:off x="800100" y="2109788"/>
            <a:ext cx="3362325" cy="522287"/>
          </a:xfrm>
          <a:prstGeom prst="rect">
            <a:avLst/>
          </a:prstGeom>
          <a:noFill/>
        </p:spPr>
        <p:txBody>
          <a:bodyPr>
            <a:spAutoFit/>
          </a:bodyPr>
          <a:lstStyle/>
          <a:p>
            <a:pPr fontAlgn="auto">
              <a:spcBef>
                <a:spcPts val="0"/>
              </a:spcBef>
              <a:spcAft>
                <a:spcPts val="0"/>
              </a:spcAft>
              <a:defRPr/>
            </a:pPr>
            <a:r>
              <a:rPr lang="en-US" sz="2800" b="1" dirty="0">
                <a:solidFill>
                  <a:schemeClr val="accent1">
                    <a:lumMod val="75000"/>
                  </a:schemeClr>
                </a:solidFill>
                <a:latin typeface="Arial"/>
                <a:cs typeface="Arial"/>
              </a:rPr>
              <a:t>Article 27</a:t>
            </a:r>
          </a:p>
        </p:txBody>
      </p:sp>
      <p:sp>
        <p:nvSpPr>
          <p:cNvPr id="11269" name="TextBox 11"/>
          <p:cNvSpPr txBox="1">
            <a:spLocks noChangeArrowheads="1"/>
          </p:cNvSpPr>
          <p:nvPr/>
        </p:nvSpPr>
        <p:spPr bwMode="auto">
          <a:xfrm>
            <a:off x="1668463" y="2824163"/>
            <a:ext cx="6792912" cy="2554287"/>
          </a:xfrm>
          <a:prstGeom prst="rect">
            <a:avLst/>
          </a:prstGeom>
          <a:noFill/>
          <a:ln w="9525">
            <a:noFill/>
            <a:miter lim="800000"/>
            <a:headEnd/>
            <a:tailEnd/>
          </a:ln>
        </p:spPr>
        <p:txBody>
          <a:bodyPr>
            <a:spAutoFit/>
          </a:bodyPr>
          <a:lstStyle/>
          <a:p>
            <a:r>
              <a:rPr lang="en-US" sz="4000">
                <a:cs typeface="Arial" pitchFamily="34" charset="0"/>
              </a:rPr>
              <a:t>Everyone has the right </a:t>
            </a:r>
            <a:br>
              <a:rPr lang="en-US" sz="4000">
                <a:cs typeface="Arial" pitchFamily="34" charset="0"/>
              </a:rPr>
            </a:br>
            <a:r>
              <a:rPr lang="en-US" sz="4000">
                <a:cs typeface="Arial" pitchFamily="34" charset="0"/>
              </a:rPr>
              <a:t>to share in scientific advancement and </a:t>
            </a:r>
            <a:br>
              <a:rPr lang="en-US" sz="4000">
                <a:cs typeface="Arial" pitchFamily="34" charset="0"/>
              </a:rPr>
            </a:br>
            <a:r>
              <a:rPr lang="en-US" sz="4000">
                <a:cs typeface="Arial" pitchFamily="34" charset="0"/>
              </a:rPr>
              <a:t>its benefits.</a:t>
            </a:r>
            <a:endParaRPr lang="en-US" sz="9600">
              <a:cs typeface="Arial" pitchFamily="34" charset="0"/>
            </a:endParaRPr>
          </a:p>
        </p:txBody>
      </p:sp>
      <p:sp>
        <p:nvSpPr>
          <p:cNvPr id="11270" name="TextBox 12"/>
          <p:cNvSpPr txBox="1">
            <a:spLocks noChangeArrowheads="1"/>
          </p:cNvSpPr>
          <p:nvPr/>
        </p:nvSpPr>
        <p:spPr bwMode="auto">
          <a:xfrm>
            <a:off x="800100" y="2336800"/>
            <a:ext cx="1327150" cy="2308225"/>
          </a:xfrm>
          <a:prstGeom prst="rect">
            <a:avLst/>
          </a:prstGeom>
          <a:noFill/>
          <a:ln w="9525">
            <a:noFill/>
            <a:miter lim="800000"/>
            <a:headEnd/>
            <a:tailEnd/>
          </a:ln>
        </p:spPr>
        <p:txBody>
          <a:bodyPr>
            <a:spAutoFit/>
          </a:bodyPr>
          <a:lstStyle/>
          <a:p>
            <a:r>
              <a:rPr lang="en-US" sz="14400" b="1">
                <a:solidFill>
                  <a:srgbClr val="AF9738"/>
                </a:solidFill>
                <a:latin typeface="Cambria" pitchFamily="18" charset="0"/>
                <a:ea typeface="Cambria" pitchFamily="18" charset="0"/>
                <a:cs typeface="Cambria" pitchFamily="18" charset="0"/>
              </a:rPr>
              <a:t>“</a:t>
            </a:r>
            <a:endParaRPr lang="en-US" sz="14400">
              <a:latin typeface="Gill Sans MT" pitchFamily="34" charset="0"/>
            </a:endParaRPr>
          </a:p>
        </p:txBody>
      </p:sp>
      <p:sp>
        <p:nvSpPr>
          <p:cNvPr id="11271" name="TextBox 13"/>
          <p:cNvSpPr txBox="1">
            <a:spLocks noChangeArrowheads="1"/>
          </p:cNvSpPr>
          <p:nvPr/>
        </p:nvSpPr>
        <p:spPr bwMode="auto">
          <a:xfrm>
            <a:off x="7031038" y="4449763"/>
            <a:ext cx="1235075" cy="2308225"/>
          </a:xfrm>
          <a:prstGeom prst="rect">
            <a:avLst/>
          </a:prstGeom>
          <a:noFill/>
          <a:ln w="9525">
            <a:noFill/>
            <a:miter lim="800000"/>
            <a:headEnd/>
            <a:tailEnd/>
          </a:ln>
        </p:spPr>
        <p:txBody>
          <a:bodyPr>
            <a:spAutoFit/>
          </a:bodyPr>
          <a:lstStyle/>
          <a:p>
            <a:r>
              <a:rPr lang="en-US" sz="14400" b="1">
                <a:solidFill>
                  <a:srgbClr val="AF9738"/>
                </a:solidFill>
                <a:latin typeface="Cambria" pitchFamily="18" charset="0"/>
                <a:ea typeface="Cambria" pitchFamily="18" charset="0"/>
                <a:cs typeface="Cambria" pitchFamily="18" charset="0"/>
              </a:rPr>
              <a:t>”</a:t>
            </a:r>
            <a:endParaRPr lang="en-US" sz="14400">
              <a:latin typeface="Gill Sans MT" pitchFamily="34" charset="0"/>
            </a:endParaRPr>
          </a:p>
        </p:txBody>
      </p:sp>
      <p:sp>
        <p:nvSpPr>
          <p:cNvPr id="11272" name="Slide Number Placeholder 7"/>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A992076F-7EB3-495D-88E8-2E7872226B7D}" type="slidenum">
              <a:rPr lang="en-US" smtClean="0">
                <a:latin typeface="Arial" pitchFamily="34" charset="0"/>
              </a:rPr>
              <a:pPr fontAlgn="base">
                <a:spcBef>
                  <a:spcPct val="0"/>
                </a:spcBef>
                <a:spcAft>
                  <a:spcPct val="0"/>
                </a:spcAft>
              </a:pPr>
              <a:t>3</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smtClean="0">
                <a:solidFill>
                  <a:srgbClr val="756525"/>
                </a:solidFill>
              </a:rPr>
              <a:t>Recommendations</a:t>
            </a:r>
            <a:endParaRPr lang="en-US" dirty="0"/>
          </a:p>
        </p:txBody>
      </p:sp>
      <p:sp>
        <p:nvSpPr>
          <p:cNvPr id="38916"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23EF4589-83C4-44BA-A7F0-C1C40403EDAC}" type="slidenum">
              <a:rPr lang="en-US" smtClean="0">
                <a:latin typeface="Arial" pitchFamily="34" charset="0"/>
              </a:rPr>
              <a:pPr fontAlgn="base">
                <a:spcBef>
                  <a:spcPct val="0"/>
                </a:spcBef>
                <a:spcAft>
                  <a:spcPct val="0"/>
                </a:spcAft>
              </a:pPr>
              <a:t>30</a:t>
            </a:fld>
            <a:endParaRPr lang="en-US" smtClean="0">
              <a:latin typeface="Arial" pitchFamily="34" charset="0"/>
            </a:endParaRPr>
          </a:p>
        </p:txBody>
      </p:sp>
      <p:pic>
        <p:nvPicPr>
          <p:cNvPr id="30" name="Content Placeholder 29" descr="Laboratorio.tif"/>
          <p:cNvPicPr>
            <a:picLocks noGrp="1" noChangeAspect="1"/>
          </p:cNvPicPr>
          <p:nvPr>
            <p:ph sz="quarter" idx="1"/>
          </p:nvPr>
        </p:nvPicPr>
        <p:blipFill>
          <a:blip r:embed="rId3"/>
          <a:srcRect t="-17241" b="-17241"/>
          <a:stretch>
            <a:fillRect/>
          </a:stretch>
        </p:blipFill>
        <p:spPr>
          <a:xfrm>
            <a:off x="304800" y="304800"/>
            <a:ext cx="5715000" cy="5764213"/>
          </a:xfrm>
          <a:effectLst>
            <a:outerShdw blurRad="292100" dist="139700" dir="2700000" algn="tl" rotWithShape="0">
              <a:srgbClr val="333333">
                <a:alpha val="65000"/>
              </a:srgbClr>
            </a:outerShdw>
          </a:effectLst>
        </p:spPr>
      </p:pic>
      <p:sp>
        <p:nvSpPr>
          <p:cNvPr id="38918" name="Content Placeholder 8"/>
          <p:cNvSpPr>
            <a:spLocks noGrp="1"/>
          </p:cNvSpPr>
          <p:nvPr>
            <p:ph sz="quarter" idx="13"/>
          </p:nvPr>
        </p:nvSpPr>
        <p:spPr>
          <a:xfrm>
            <a:off x="6338888" y="1350963"/>
            <a:ext cx="2498725" cy="4718050"/>
          </a:xfrm>
        </p:spPr>
        <p:txBody>
          <a:bodyPr/>
          <a:lstStyle/>
          <a:p>
            <a:pPr eaLnBrk="1" hangingPunct="1"/>
            <a:r>
              <a:rPr lang="en-US" b="1" smtClean="0">
                <a:latin typeface="Arial" pitchFamily="34" charset="0"/>
              </a:rPr>
              <a:t>Support indigenous data and improved data management strategies</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icture 8.pdf"/>
          <p:cNvPicPr>
            <a:picLocks noChangeAspect="1"/>
          </p:cNvPicPr>
          <p:nvPr/>
        </p:nvPicPr>
        <p:blipFill>
          <a:blip r:embed="rId3"/>
          <a:srcRect b="10933"/>
          <a:stretch>
            <a:fillRect/>
          </a:stretch>
        </p:blipFill>
        <p:spPr>
          <a:xfrm>
            <a:off x="450850" y="1768475"/>
            <a:ext cx="5416550" cy="4422775"/>
          </a:xfrm>
          <a:prstGeom prst="rect">
            <a:avLst/>
          </a:prstGeom>
          <a:ln>
            <a:noFill/>
          </a:ln>
          <a:effectLst>
            <a:outerShdw blurRad="292100" dist="139700" dir="2700000" algn="tl" rotWithShape="0">
              <a:srgbClr val="333333">
                <a:alpha val="65000"/>
              </a:srgbClr>
            </a:outerShdw>
          </a:effectLst>
        </p:spPr>
      </p:pic>
      <p:sp>
        <p:nvSpPr>
          <p:cNvPr id="39939" name="Footer Placeholder 1"/>
          <p:cNvSpPr>
            <a:spLocks noGrp="1"/>
          </p:cNvSpPr>
          <p:nvPr>
            <p:ph type="ftr" sz="quarter" idx="15"/>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39941" name="Slide Number Placeholder 3"/>
          <p:cNvSpPr>
            <a:spLocks noGrp="1"/>
          </p:cNvSpPr>
          <p:nvPr>
            <p:ph type="sldNum" sz="quarter" idx="16"/>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8FD28F9A-975A-4934-913D-5C86AC56ADEA}" type="slidenum">
              <a:rPr lang="en-US" smtClean="0">
                <a:latin typeface="Arial" pitchFamily="34" charset="0"/>
              </a:rPr>
              <a:pPr fontAlgn="base">
                <a:spcBef>
                  <a:spcPct val="0"/>
                </a:spcBef>
                <a:spcAft>
                  <a:spcPct val="0"/>
                </a:spcAft>
              </a:pPr>
              <a:t>31</a:t>
            </a:fld>
            <a:endParaRPr lang="en-US" smtClean="0">
              <a:latin typeface="Arial" pitchFamily="34" charset="0"/>
            </a:endParaRPr>
          </a:p>
        </p:txBody>
      </p:sp>
      <p:sp>
        <p:nvSpPr>
          <p:cNvPr id="39942" name="Content Placeholder 11"/>
          <p:cNvSpPr>
            <a:spLocks noGrp="1"/>
          </p:cNvSpPr>
          <p:nvPr>
            <p:ph sz="quarter" idx="14"/>
          </p:nvPr>
        </p:nvSpPr>
        <p:spPr>
          <a:xfrm>
            <a:off x="6338888" y="1290638"/>
            <a:ext cx="2498725" cy="4748212"/>
          </a:xfrm>
        </p:spPr>
        <p:txBody>
          <a:bodyPr/>
          <a:lstStyle/>
          <a:p>
            <a:pPr eaLnBrk="1" hangingPunct="1"/>
            <a:r>
              <a:rPr lang="en-US" b="1" smtClean="0">
                <a:latin typeface="Arial" pitchFamily="34" charset="0"/>
              </a:rPr>
              <a:t>Support quality and availability of journals, data and information produced in the South</a:t>
            </a:r>
          </a:p>
        </p:txBody>
      </p:sp>
      <p:sp>
        <p:nvSpPr>
          <p:cNvPr id="20" name="TextBox 19"/>
          <p:cNvSpPr txBox="1"/>
          <p:nvPr/>
        </p:nvSpPr>
        <p:spPr>
          <a:xfrm>
            <a:off x="3495675" y="3979863"/>
            <a:ext cx="2528888" cy="1754187"/>
          </a:xfrm>
          <a:prstGeom prst="rect">
            <a:avLst/>
          </a:prstGeom>
          <a:noFill/>
        </p:spPr>
        <p:txBody>
          <a:bodyPr>
            <a:spAutoFit/>
          </a:bodyPr>
          <a:lstStyle/>
          <a:p>
            <a:pPr fontAlgn="auto">
              <a:spcBef>
                <a:spcPts val="0"/>
              </a:spcBef>
              <a:spcAft>
                <a:spcPts val="0"/>
              </a:spcAft>
              <a:defRPr/>
            </a:pPr>
            <a:r>
              <a:rPr lang="en-US">
                <a:solidFill>
                  <a:schemeClr val="accent4">
                    <a:lumMod val="50000"/>
                  </a:schemeClr>
                </a:solidFill>
                <a:latin typeface="Handwriting - Dakota"/>
                <a:cs typeface="Handwriting - Dakota"/>
              </a:rPr>
              <a:t>SciDev.Net also hosts science communication workshops to train journalists from developing regions. </a:t>
            </a:r>
          </a:p>
        </p:txBody>
      </p:sp>
      <p:pic>
        <p:nvPicPr>
          <p:cNvPr id="13" name="Picture 12" descr="inasp.JPG"/>
          <p:cNvPicPr>
            <a:picLocks noChangeAspect="1"/>
          </p:cNvPicPr>
          <p:nvPr/>
        </p:nvPicPr>
        <p:blipFill>
          <a:blip r:embed="rId4"/>
          <a:stretch>
            <a:fillRect/>
          </a:stretch>
        </p:blipFill>
        <p:spPr>
          <a:xfrm>
            <a:off x="450850" y="300038"/>
            <a:ext cx="5438775" cy="13763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40964"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E380F2F1-DE37-4CF6-8E64-FCDE1272B70D}" type="slidenum">
              <a:rPr lang="en-US" smtClean="0">
                <a:latin typeface="Arial" pitchFamily="34" charset="0"/>
              </a:rPr>
              <a:pPr fontAlgn="base">
                <a:spcBef>
                  <a:spcPct val="0"/>
                </a:spcBef>
                <a:spcAft>
                  <a:spcPct val="0"/>
                </a:spcAft>
              </a:pPr>
              <a:t>32</a:t>
            </a:fld>
            <a:endParaRPr lang="en-US" smtClean="0">
              <a:latin typeface="Arial" pitchFamily="34" charset="0"/>
            </a:endParaRPr>
          </a:p>
        </p:txBody>
      </p:sp>
      <p:sp>
        <p:nvSpPr>
          <p:cNvPr id="8" name="Content Placeholder 7"/>
          <p:cNvSpPr>
            <a:spLocks noGrp="1"/>
          </p:cNvSpPr>
          <p:nvPr>
            <p:ph sz="quarter" idx="1"/>
          </p:nvPr>
        </p:nvSpPr>
        <p:spPr>
          <a:xfrm>
            <a:off x="304800" y="304800"/>
            <a:ext cx="5715000" cy="5764213"/>
          </a:xfrm>
        </p:spPr>
        <p:txBody>
          <a:bodyPr>
            <a:normAutofit/>
          </a:bodyPr>
          <a:lstStyle/>
          <a:p>
            <a:pPr marL="274320" indent="-274320" eaLnBrk="1" fontAlgn="auto" hangingPunct="1">
              <a:spcAft>
                <a:spcPts val="0"/>
              </a:spcAft>
              <a:buFont typeface="Arial"/>
              <a:buChar char="•"/>
              <a:defRPr/>
            </a:pPr>
            <a:r>
              <a:rPr lang="en-US" dirty="0" smtClean="0"/>
              <a:t>Support South-South data collection and exchange</a:t>
            </a:r>
          </a:p>
          <a:p>
            <a:pPr marL="548640" lvl="1" indent="-274320" eaLnBrk="1" fontAlgn="auto" hangingPunct="1">
              <a:spcAft>
                <a:spcPts val="0"/>
              </a:spcAft>
              <a:buFont typeface="Courier New"/>
              <a:buChar char="o"/>
              <a:defRPr/>
            </a:pPr>
            <a:r>
              <a:rPr lang="en-US" dirty="0" smtClean="0"/>
              <a:t>China–Brazil Earth Resources Satellite (CBERS) programme</a:t>
            </a:r>
          </a:p>
        </p:txBody>
      </p:sp>
      <p:pic>
        <p:nvPicPr>
          <p:cNvPr id="40966" name="Content Placeholder 14" descr="ilustra1_descricao3e4.jpg"/>
          <p:cNvPicPr>
            <a:picLocks noChangeAspect="1"/>
          </p:cNvPicPr>
          <p:nvPr/>
        </p:nvPicPr>
        <p:blipFill>
          <a:blip r:embed="rId3">
            <a:clrChange>
              <a:clrFrom>
                <a:srgbClr val="FFFFFF"/>
              </a:clrFrom>
              <a:clrTo>
                <a:srgbClr val="FFFFFF">
                  <a:alpha val="0"/>
                </a:srgbClr>
              </a:clrTo>
            </a:clrChange>
          </a:blip>
          <a:srcRect t="-10445" b="-13841"/>
          <a:stretch>
            <a:fillRect/>
          </a:stretch>
        </p:blipFill>
        <p:spPr bwMode="auto">
          <a:xfrm>
            <a:off x="6297613" y="1238250"/>
            <a:ext cx="2498725" cy="1905000"/>
          </a:xfrm>
          <a:prstGeom prst="rect">
            <a:avLst/>
          </a:prstGeom>
          <a:noFill/>
          <a:ln w="9525">
            <a:noFill/>
            <a:miter lim="800000"/>
            <a:headEnd/>
            <a:tailEnd/>
          </a:ln>
        </p:spPr>
      </p:pic>
      <p:pic>
        <p:nvPicPr>
          <p:cNvPr id="13" name="Picture 12"/>
          <p:cNvPicPr>
            <a:picLocks noChangeAspect="1"/>
          </p:cNvPicPr>
          <p:nvPr/>
        </p:nvPicPr>
        <p:blipFill>
          <a:blip r:embed="rId4"/>
          <a:stretch>
            <a:fillRect/>
          </a:stretch>
        </p:blipFill>
        <p:spPr>
          <a:xfrm>
            <a:off x="3170238" y="2651125"/>
            <a:ext cx="1914525" cy="2879725"/>
          </a:xfrm>
          <a:prstGeom prst="rect">
            <a:avLst/>
          </a:prstGeom>
          <a:ln>
            <a:noFill/>
          </a:ln>
          <a:effectLst>
            <a:outerShdw blurRad="292100" dist="139700" dir="2700000" algn="tl" rotWithShape="0">
              <a:srgbClr val="333333">
                <a:alpha val="65000"/>
              </a:srgbClr>
            </a:outerShdw>
          </a:effectLst>
        </p:spPr>
      </p:pic>
      <p:pic>
        <p:nvPicPr>
          <p:cNvPr id="14" name="Picture 13" descr="Long-March-4B-Traegerrakete.jpg"/>
          <p:cNvPicPr>
            <a:picLocks noChangeAspect="1"/>
          </p:cNvPicPr>
          <p:nvPr/>
        </p:nvPicPr>
        <p:blipFill>
          <a:blip r:embed="rId5"/>
          <a:stretch>
            <a:fillRect/>
          </a:stretch>
        </p:blipFill>
        <p:spPr>
          <a:xfrm>
            <a:off x="1147763" y="2659063"/>
            <a:ext cx="1730375" cy="28797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41988"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342A5A41-7604-4C4A-A6D1-F0F8F72B05CB}" type="slidenum">
              <a:rPr lang="en-US" smtClean="0">
                <a:latin typeface="Arial" pitchFamily="34" charset="0"/>
              </a:rPr>
              <a:pPr fontAlgn="base">
                <a:spcBef>
                  <a:spcPct val="0"/>
                </a:spcBef>
                <a:spcAft>
                  <a:spcPct val="0"/>
                </a:spcAft>
              </a:pPr>
              <a:t>33</a:t>
            </a:fld>
            <a:endParaRPr lang="en-US" smtClean="0">
              <a:latin typeface="Arial" pitchFamily="34" charset="0"/>
            </a:endParaRPr>
          </a:p>
        </p:txBody>
      </p:sp>
      <p:sp>
        <p:nvSpPr>
          <p:cNvPr id="8" name="Content Placeholder 7"/>
          <p:cNvSpPr>
            <a:spLocks noGrp="1"/>
          </p:cNvSpPr>
          <p:nvPr>
            <p:ph sz="quarter" idx="1"/>
          </p:nvPr>
        </p:nvSpPr>
        <p:spPr>
          <a:xfrm>
            <a:off x="304800" y="304800"/>
            <a:ext cx="5715000" cy="5764213"/>
          </a:xfrm>
        </p:spPr>
        <p:txBody>
          <a:bodyPr>
            <a:normAutofit/>
          </a:bodyPr>
          <a:lstStyle/>
          <a:p>
            <a:pPr marL="548640" lvl="1" indent="-274320" eaLnBrk="1" fontAlgn="auto" hangingPunct="1">
              <a:spcAft>
                <a:spcPts val="0"/>
              </a:spcAft>
              <a:buFont typeface="Courier New"/>
              <a:buChar char="o"/>
              <a:defRPr/>
            </a:pPr>
            <a:r>
              <a:rPr lang="en-US" dirty="0" smtClean="0"/>
              <a:t>L.E.J. National Science Information Center, Karachi, Pakistan</a:t>
            </a:r>
            <a:br>
              <a:rPr lang="en-US" dirty="0" smtClean="0"/>
            </a:br>
            <a:r>
              <a:rPr lang="en-US" sz="1400" dirty="0" smtClean="0"/>
              <a:t>(H.E.J. Research Institute of Chemistry</a:t>
            </a:r>
            <a:br>
              <a:rPr lang="en-US" sz="1400" dirty="0" smtClean="0"/>
            </a:br>
            <a:r>
              <a:rPr lang="en-US" sz="1400" dirty="0" smtClean="0"/>
              <a:t>International Center for Chemical and Biological Sciences</a:t>
            </a:r>
            <a:br>
              <a:rPr lang="en-US" sz="1400" dirty="0" smtClean="0"/>
            </a:br>
            <a:r>
              <a:rPr lang="en-US" sz="1400" dirty="0" smtClean="0"/>
              <a:t>University of Karachi, Pakistan)</a:t>
            </a:r>
            <a:endParaRPr lang="en-US" dirty="0" smtClean="0"/>
          </a:p>
          <a:p>
            <a:pPr marL="548640" lvl="1" indent="-274320" eaLnBrk="1" fontAlgn="auto" hangingPunct="1">
              <a:spcAft>
                <a:spcPts val="0"/>
              </a:spcAft>
              <a:buFont typeface="Courier New"/>
              <a:buChar char="o"/>
              <a:defRPr/>
            </a:pPr>
            <a:endParaRPr lang="en-US" dirty="0" smtClean="0"/>
          </a:p>
          <a:p>
            <a:pPr marL="548640" lvl="1" indent="-274320" eaLnBrk="1" fontAlgn="auto" hangingPunct="1">
              <a:spcAft>
                <a:spcPts val="0"/>
              </a:spcAft>
              <a:buFont typeface="Courier New"/>
              <a:buChar char="o"/>
              <a:defRPr/>
            </a:pPr>
            <a:endParaRPr lang="en-US" dirty="0" smtClean="0"/>
          </a:p>
          <a:p>
            <a:pPr marL="548640" lvl="1" indent="-274320" eaLnBrk="1" fontAlgn="auto" hangingPunct="1">
              <a:spcAft>
                <a:spcPts val="0"/>
              </a:spcAft>
              <a:buFont typeface="Courier New"/>
              <a:buChar char="o"/>
              <a:defRPr/>
            </a:pPr>
            <a:endParaRPr lang="en-US" dirty="0" smtClean="0"/>
          </a:p>
          <a:p>
            <a:pPr marL="548640" lvl="1" indent="-274320" eaLnBrk="1" fontAlgn="auto" hangingPunct="1">
              <a:spcAft>
                <a:spcPts val="0"/>
              </a:spcAft>
              <a:buFont typeface="Courier New"/>
              <a:buChar char="o"/>
              <a:defRPr/>
            </a:pPr>
            <a:endParaRPr lang="en-US" dirty="0" smtClean="0"/>
          </a:p>
          <a:p>
            <a:pPr marL="548640" lvl="1" indent="-274320" eaLnBrk="1" fontAlgn="auto" hangingPunct="1">
              <a:spcAft>
                <a:spcPts val="0"/>
              </a:spcAft>
              <a:buFont typeface="Courier New"/>
              <a:buChar char="o"/>
              <a:defRPr/>
            </a:pPr>
            <a:endParaRPr lang="en-US" dirty="0" smtClean="0"/>
          </a:p>
          <a:p>
            <a:pPr marL="548640" lvl="1" indent="-274320" eaLnBrk="1" fontAlgn="auto" hangingPunct="1">
              <a:spcAft>
                <a:spcPts val="0"/>
              </a:spcAft>
              <a:buFont typeface="Courier New"/>
              <a:buChar char="o"/>
              <a:defRPr/>
            </a:pPr>
            <a:r>
              <a:rPr lang="en-US" dirty="0" smtClean="0"/>
              <a:t>Bibliotheca Alexandrina, Egypt</a:t>
            </a:r>
          </a:p>
          <a:p>
            <a:pPr marL="548640" lvl="1" indent="-274320" eaLnBrk="1" fontAlgn="auto" hangingPunct="1">
              <a:spcAft>
                <a:spcPts val="0"/>
              </a:spcAft>
              <a:buFont typeface="Courier New"/>
              <a:buNone/>
              <a:defRPr/>
            </a:pPr>
            <a:endParaRPr lang="en-US" dirty="0" smtClean="0"/>
          </a:p>
        </p:txBody>
      </p:sp>
      <p:sp>
        <p:nvSpPr>
          <p:cNvPr id="41990" name="Content Placeholder 11"/>
          <p:cNvSpPr>
            <a:spLocks noGrp="1"/>
          </p:cNvSpPr>
          <p:nvPr>
            <p:ph sz="quarter" idx="13"/>
          </p:nvPr>
        </p:nvSpPr>
        <p:spPr>
          <a:xfrm>
            <a:off x="6338888" y="1350963"/>
            <a:ext cx="2498725" cy="4718050"/>
          </a:xfrm>
        </p:spPr>
        <p:txBody>
          <a:bodyPr/>
          <a:lstStyle/>
          <a:p>
            <a:pPr eaLnBrk="1" hangingPunct="1"/>
            <a:r>
              <a:rPr lang="en-US" b="1" smtClean="0">
                <a:latin typeface="Arial" pitchFamily="34" charset="0"/>
              </a:rPr>
              <a:t>Support regional repositories and mirrors in the South</a:t>
            </a:r>
          </a:p>
        </p:txBody>
      </p:sp>
      <p:pic>
        <p:nvPicPr>
          <p:cNvPr id="9" name="Picture 8" descr="digital-library_clip_image0.jpg"/>
          <p:cNvPicPr>
            <a:picLocks noChangeAspect="1"/>
          </p:cNvPicPr>
          <p:nvPr/>
        </p:nvPicPr>
        <p:blipFill>
          <a:blip r:embed="rId3"/>
          <a:srcRect b="11272"/>
          <a:stretch>
            <a:fillRect/>
          </a:stretch>
        </p:blipFill>
        <p:spPr>
          <a:xfrm>
            <a:off x="909638" y="1871663"/>
            <a:ext cx="2484437" cy="1652587"/>
          </a:xfrm>
          <a:prstGeom prst="rect">
            <a:avLst/>
          </a:prstGeom>
          <a:ln>
            <a:noFill/>
          </a:ln>
          <a:effectLst>
            <a:outerShdw blurRad="292100" dist="139700" dir="2700000" algn="tl" rotWithShape="0">
              <a:srgbClr val="333333">
                <a:alpha val="65000"/>
              </a:srgbClr>
            </a:outerShdw>
          </a:effectLst>
        </p:spPr>
      </p:pic>
      <p:pic>
        <p:nvPicPr>
          <p:cNvPr id="10" name="Picture 9" descr="BA_complex.jpg"/>
          <p:cNvPicPr>
            <a:picLocks noChangeAspect="1"/>
          </p:cNvPicPr>
          <p:nvPr/>
        </p:nvPicPr>
        <p:blipFill>
          <a:blip r:embed="rId4"/>
          <a:stretch>
            <a:fillRect/>
          </a:stretch>
        </p:blipFill>
        <p:spPr>
          <a:xfrm>
            <a:off x="909638" y="4371975"/>
            <a:ext cx="2484437" cy="16573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43012"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914306A7-5587-4CF9-8131-4F09D4CD25FE}" type="slidenum">
              <a:rPr lang="en-US" smtClean="0">
                <a:latin typeface="Arial" pitchFamily="34" charset="0"/>
              </a:rPr>
              <a:pPr fontAlgn="base">
                <a:spcBef>
                  <a:spcPct val="0"/>
                </a:spcBef>
                <a:spcAft>
                  <a:spcPct val="0"/>
                </a:spcAft>
              </a:pPr>
              <a:t>34</a:t>
            </a:fld>
            <a:endParaRPr lang="en-US" smtClean="0">
              <a:latin typeface="Arial" pitchFamily="34" charset="0"/>
            </a:endParaRPr>
          </a:p>
        </p:txBody>
      </p:sp>
      <p:sp>
        <p:nvSpPr>
          <p:cNvPr id="8" name="Content Placeholder 7"/>
          <p:cNvSpPr>
            <a:spLocks noGrp="1"/>
          </p:cNvSpPr>
          <p:nvPr>
            <p:ph sz="quarter" idx="1"/>
          </p:nvPr>
        </p:nvSpPr>
        <p:spPr>
          <a:xfrm>
            <a:off x="304800" y="1814513"/>
            <a:ext cx="5715000" cy="4254500"/>
          </a:xfrm>
        </p:spPr>
        <p:txBody>
          <a:bodyPr>
            <a:normAutofit/>
          </a:bodyPr>
          <a:lstStyle/>
          <a:p>
            <a:pPr marL="274320" indent="-274320" eaLnBrk="1" fontAlgn="auto" hangingPunct="1">
              <a:spcAft>
                <a:spcPts val="0"/>
              </a:spcAft>
              <a:buFont typeface="Arial"/>
              <a:buChar char="•"/>
              <a:defRPr/>
            </a:pPr>
            <a:r>
              <a:rPr lang="en-US" dirty="0" smtClean="0"/>
              <a:t>Support developing-world engagement in discussions on data management and use</a:t>
            </a:r>
          </a:p>
          <a:p>
            <a:pPr marL="548640" lvl="1" indent="-274320" eaLnBrk="1" fontAlgn="auto" hangingPunct="1">
              <a:spcAft>
                <a:spcPts val="0"/>
              </a:spcAft>
              <a:buFont typeface="Courier New"/>
              <a:buChar char="o"/>
              <a:defRPr/>
            </a:pPr>
            <a:r>
              <a:rPr lang="en-US" dirty="0" smtClean="0"/>
              <a:t>Southern viewpoint</a:t>
            </a:r>
          </a:p>
          <a:p>
            <a:pPr marL="822960" lvl="2" eaLnBrk="1" fontAlgn="auto" hangingPunct="1">
              <a:spcAft>
                <a:spcPts val="0"/>
              </a:spcAft>
              <a:buClr>
                <a:schemeClr val="bg1">
                  <a:shade val="50000"/>
                </a:schemeClr>
              </a:buClr>
              <a:buFont typeface="Wingdings 3"/>
              <a:buChar char=""/>
              <a:defRPr/>
            </a:pPr>
            <a:r>
              <a:rPr lang="en-US" dirty="0" smtClean="0"/>
              <a:t>CODATA</a:t>
            </a:r>
          </a:p>
          <a:p>
            <a:pPr marL="822960" lvl="2" eaLnBrk="1" fontAlgn="auto" hangingPunct="1">
              <a:spcAft>
                <a:spcPts val="0"/>
              </a:spcAft>
              <a:buClr>
                <a:schemeClr val="bg1">
                  <a:shade val="50000"/>
                </a:schemeClr>
              </a:buClr>
              <a:buFont typeface="Wingdings 3"/>
              <a:buChar char=""/>
              <a:defRPr/>
            </a:pPr>
            <a:r>
              <a:rPr lang="en-US"/>
              <a:t>Berlin 9 Open Access Conference </a:t>
            </a:r>
            <a:endParaRPr lang="en-US" dirty="0" smtClean="0"/>
          </a:p>
        </p:txBody>
      </p:sp>
      <p:pic>
        <p:nvPicPr>
          <p:cNvPr id="13" name="Content Placeholder 12"/>
          <p:cNvPicPr>
            <a:picLocks noGrp="1" noChangeAspect="1"/>
          </p:cNvPicPr>
          <p:nvPr>
            <p:ph sz="quarter" idx="13"/>
          </p:nvPr>
        </p:nvPicPr>
        <p:blipFill>
          <a:blip r:embed="rId3"/>
          <a:srcRect t="-12939" b="-12939"/>
          <a:stretch>
            <a:fillRect/>
          </a:stretch>
        </p:blipFill>
        <p:spPr>
          <a:xfrm>
            <a:off x="6338888" y="1350963"/>
            <a:ext cx="2498725" cy="4718050"/>
          </a:xfrm>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1"/>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b="1" dirty="0" smtClean="0">
                <a:solidFill>
                  <a:srgbClr val="756525"/>
                </a:solidFill>
              </a:rPr>
              <a:t>Recommendations</a:t>
            </a:r>
            <a:endParaRPr lang="en-US" dirty="0"/>
          </a:p>
        </p:txBody>
      </p:sp>
      <p:sp>
        <p:nvSpPr>
          <p:cNvPr id="44036"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4C2404F9-FCB3-4F3A-83EA-0EAA82220006}" type="slidenum">
              <a:rPr lang="en-US" smtClean="0">
                <a:latin typeface="Arial" pitchFamily="34" charset="0"/>
              </a:rPr>
              <a:pPr fontAlgn="base">
                <a:spcBef>
                  <a:spcPct val="0"/>
                </a:spcBef>
                <a:spcAft>
                  <a:spcPct val="0"/>
                </a:spcAft>
              </a:pPr>
              <a:t>35</a:t>
            </a:fld>
            <a:endParaRPr lang="en-US" smtClean="0">
              <a:latin typeface="Arial" pitchFamily="34" charset="0"/>
            </a:endParaRPr>
          </a:p>
        </p:txBody>
      </p:sp>
      <p:sp>
        <p:nvSpPr>
          <p:cNvPr id="16" name="Content Placeholder 15"/>
          <p:cNvSpPr>
            <a:spLocks noGrp="1"/>
          </p:cNvSpPr>
          <p:nvPr>
            <p:ph sz="quarter" idx="1"/>
          </p:nvPr>
        </p:nvSpPr>
        <p:spPr>
          <a:xfrm>
            <a:off x="304800" y="3752850"/>
            <a:ext cx="5715000" cy="2316163"/>
          </a:xfrm>
        </p:spPr>
        <p:txBody>
          <a:bodyPr>
            <a:normAutofit/>
          </a:bodyPr>
          <a:lstStyle/>
          <a:p>
            <a:pPr marL="548640" lvl="1" indent="-274320" eaLnBrk="1" fontAlgn="auto" hangingPunct="1">
              <a:spcAft>
                <a:spcPts val="0"/>
              </a:spcAft>
              <a:buFont typeface="Courier New"/>
              <a:buChar char="o"/>
              <a:defRPr/>
            </a:pPr>
            <a:r>
              <a:rPr lang="en-US" dirty="0" smtClean="0"/>
              <a:t>India's open source drug discovery (</a:t>
            </a:r>
            <a:r>
              <a:rPr lang="en-US"/>
              <a:t>OSDD)</a:t>
            </a:r>
            <a:r>
              <a:rPr lang="en-US" dirty="0" smtClean="0"/>
              <a:t> programme</a:t>
            </a:r>
          </a:p>
          <a:p>
            <a:pPr marL="548640" lvl="1" indent="-274320" eaLnBrk="1" fontAlgn="auto" hangingPunct="1">
              <a:spcAft>
                <a:spcPts val="0"/>
              </a:spcAft>
              <a:buFont typeface="Courier New"/>
              <a:buChar char="o"/>
              <a:defRPr/>
            </a:pPr>
            <a:r>
              <a:rPr lang="en-US" dirty="0" smtClean="0"/>
              <a:t>India-Brazil-South Africa (IBSA) forum</a:t>
            </a:r>
          </a:p>
          <a:p>
            <a:pPr marL="274320" indent="-274320" eaLnBrk="1" fontAlgn="auto" hangingPunct="1">
              <a:spcAft>
                <a:spcPts val="0"/>
              </a:spcAft>
              <a:buFont typeface="Arial"/>
              <a:buNone/>
              <a:defRPr/>
            </a:pPr>
            <a:endParaRPr lang="en-US"/>
          </a:p>
        </p:txBody>
      </p:sp>
      <p:sp>
        <p:nvSpPr>
          <p:cNvPr id="44038" name="Content Placeholder 14"/>
          <p:cNvSpPr>
            <a:spLocks noGrp="1"/>
          </p:cNvSpPr>
          <p:nvPr>
            <p:ph sz="quarter" idx="13"/>
          </p:nvPr>
        </p:nvSpPr>
        <p:spPr>
          <a:xfrm>
            <a:off x="6338888" y="1350963"/>
            <a:ext cx="2805112" cy="4718050"/>
          </a:xfrm>
        </p:spPr>
        <p:txBody>
          <a:bodyPr/>
          <a:lstStyle/>
          <a:p>
            <a:pPr eaLnBrk="1" hangingPunct="1"/>
            <a:r>
              <a:rPr lang="en-US" b="1" smtClean="0">
                <a:latin typeface="Arial" pitchFamily="34" charset="0"/>
              </a:rPr>
              <a:t>Support </a:t>
            </a:r>
            <a:br>
              <a:rPr lang="en-US" b="1" smtClean="0">
                <a:latin typeface="Arial" pitchFamily="34" charset="0"/>
              </a:rPr>
            </a:br>
            <a:r>
              <a:rPr lang="en-US" b="1" smtClean="0">
                <a:latin typeface="Arial" pitchFamily="34" charset="0"/>
              </a:rPr>
              <a:t>best practices </a:t>
            </a:r>
            <a:br>
              <a:rPr lang="en-US" b="1" smtClean="0">
                <a:latin typeface="Arial" pitchFamily="34" charset="0"/>
              </a:rPr>
            </a:br>
            <a:r>
              <a:rPr lang="en-US" b="1" smtClean="0">
                <a:latin typeface="Arial" pitchFamily="34" charset="0"/>
              </a:rPr>
              <a:t>in data management in the South</a:t>
            </a:r>
          </a:p>
        </p:txBody>
      </p:sp>
      <p:pic>
        <p:nvPicPr>
          <p:cNvPr id="10" name="Content Placeholder 16" descr="OSDD_scidevnet.png"/>
          <p:cNvPicPr>
            <a:picLocks noChangeAspect="1"/>
          </p:cNvPicPr>
          <p:nvPr/>
        </p:nvPicPr>
        <p:blipFill>
          <a:blip r:embed="rId3"/>
          <a:stretch>
            <a:fillRect/>
          </a:stretch>
        </p:blipFill>
        <p:spPr>
          <a:xfrm>
            <a:off x="747713" y="304800"/>
            <a:ext cx="5248275"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oter Placeholder 5"/>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45059" name="Title 8"/>
          <p:cNvSpPr>
            <a:spLocks noGrp="1"/>
          </p:cNvSpPr>
          <p:nvPr>
            <p:ph type="title"/>
          </p:nvPr>
        </p:nvSpPr>
        <p:spPr/>
        <p:txBody>
          <a:bodyPr/>
          <a:lstStyle/>
          <a:p>
            <a:pPr eaLnBrk="1" hangingPunct="1"/>
            <a:r>
              <a:rPr lang="en-US" smtClean="0">
                <a:latin typeface="Arial" pitchFamily="34" charset="0"/>
              </a:rPr>
              <a:t>Universal declaration of human rights</a:t>
            </a:r>
          </a:p>
        </p:txBody>
      </p:sp>
      <p:sp>
        <p:nvSpPr>
          <p:cNvPr id="11" name="TextBox 10"/>
          <p:cNvSpPr txBox="1"/>
          <p:nvPr/>
        </p:nvSpPr>
        <p:spPr>
          <a:xfrm>
            <a:off x="800100" y="2109788"/>
            <a:ext cx="3362325" cy="522287"/>
          </a:xfrm>
          <a:prstGeom prst="rect">
            <a:avLst/>
          </a:prstGeom>
          <a:noFill/>
        </p:spPr>
        <p:txBody>
          <a:bodyPr>
            <a:spAutoFit/>
          </a:bodyPr>
          <a:lstStyle/>
          <a:p>
            <a:pPr fontAlgn="auto">
              <a:spcBef>
                <a:spcPts val="0"/>
              </a:spcBef>
              <a:spcAft>
                <a:spcPts val="0"/>
              </a:spcAft>
              <a:defRPr/>
            </a:pPr>
            <a:r>
              <a:rPr lang="en-US" sz="2800" b="1" dirty="0">
                <a:solidFill>
                  <a:schemeClr val="accent1">
                    <a:lumMod val="75000"/>
                  </a:schemeClr>
                </a:solidFill>
                <a:latin typeface="Arial"/>
                <a:cs typeface="Arial"/>
              </a:rPr>
              <a:t>Article 27</a:t>
            </a:r>
          </a:p>
        </p:txBody>
      </p:sp>
      <p:sp>
        <p:nvSpPr>
          <p:cNvPr id="45061" name="TextBox 11"/>
          <p:cNvSpPr txBox="1">
            <a:spLocks noChangeArrowheads="1"/>
          </p:cNvSpPr>
          <p:nvPr/>
        </p:nvSpPr>
        <p:spPr bwMode="auto">
          <a:xfrm>
            <a:off x="1700213" y="2835275"/>
            <a:ext cx="6792912" cy="2554288"/>
          </a:xfrm>
          <a:prstGeom prst="rect">
            <a:avLst/>
          </a:prstGeom>
          <a:noFill/>
          <a:ln w="9525">
            <a:noFill/>
            <a:miter lim="800000"/>
            <a:headEnd/>
            <a:tailEnd/>
          </a:ln>
        </p:spPr>
        <p:txBody>
          <a:bodyPr>
            <a:spAutoFit/>
          </a:bodyPr>
          <a:lstStyle/>
          <a:p>
            <a:r>
              <a:rPr lang="en-US" sz="4000">
                <a:cs typeface="Arial" pitchFamily="34" charset="0"/>
              </a:rPr>
              <a:t>Everyone has the right </a:t>
            </a:r>
            <a:br>
              <a:rPr lang="en-US" sz="4000">
                <a:cs typeface="Arial" pitchFamily="34" charset="0"/>
              </a:rPr>
            </a:br>
            <a:r>
              <a:rPr lang="en-US" sz="4000">
                <a:cs typeface="Arial" pitchFamily="34" charset="0"/>
              </a:rPr>
              <a:t>to share in scientific advancement and </a:t>
            </a:r>
            <a:br>
              <a:rPr lang="en-US" sz="4000">
                <a:cs typeface="Arial" pitchFamily="34" charset="0"/>
              </a:rPr>
            </a:br>
            <a:r>
              <a:rPr lang="en-US" sz="4000">
                <a:cs typeface="Arial" pitchFamily="34" charset="0"/>
              </a:rPr>
              <a:t>its benefits.</a:t>
            </a:r>
            <a:endParaRPr lang="en-US" sz="9600">
              <a:cs typeface="Arial" pitchFamily="34" charset="0"/>
            </a:endParaRPr>
          </a:p>
        </p:txBody>
      </p:sp>
      <p:sp>
        <p:nvSpPr>
          <p:cNvPr id="45062" name="TextBox 12"/>
          <p:cNvSpPr txBox="1">
            <a:spLocks noChangeArrowheads="1"/>
          </p:cNvSpPr>
          <p:nvPr/>
        </p:nvSpPr>
        <p:spPr bwMode="auto">
          <a:xfrm>
            <a:off x="800100" y="2336800"/>
            <a:ext cx="1327150" cy="2308225"/>
          </a:xfrm>
          <a:prstGeom prst="rect">
            <a:avLst/>
          </a:prstGeom>
          <a:noFill/>
          <a:ln w="9525">
            <a:noFill/>
            <a:miter lim="800000"/>
            <a:headEnd/>
            <a:tailEnd/>
          </a:ln>
        </p:spPr>
        <p:txBody>
          <a:bodyPr>
            <a:spAutoFit/>
          </a:bodyPr>
          <a:lstStyle/>
          <a:p>
            <a:r>
              <a:rPr lang="en-US" sz="14400" b="1">
                <a:solidFill>
                  <a:srgbClr val="AF9738"/>
                </a:solidFill>
                <a:latin typeface="Cambria" pitchFamily="18" charset="0"/>
                <a:ea typeface="Cambria" pitchFamily="18" charset="0"/>
                <a:cs typeface="Cambria" pitchFamily="18" charset="0"/>
              </a:rPr>
              <a:t>“</a:t>
            </a:r>
            <a:endParaRPr lang="en-US" sz="14400">
              <a:latin typeface="Gill Sans MT" pitchFamily="34" charset="0"/>
            </a:endParaRPr>
          </a:p>
        </p:txBody>
      </p:sp>
      <p:sp>
        <p:nvSpPr>
          <p:cNvPr id="45063" name="TextBox 13"/>
          <p:cNvSpPr txBox="1">
            <a:spLocks noChangeArrowheads="1"/>
          </p:cNvSpPr>
          <p:nvPr/>
        </p:nvSpPr>
        <p:spPr bwMode="auto">
          <a:xfrm>
            <a:off x="7031038" y="4449763"/>
            <a:ext cx="1235075" cy="2308225"/>
          </a:xfrm>
          <a:prstGeom prst="rect">
            <a:avLst/>
          </a:prstGeom>
          <a:noFill/>
          <a:ln w="9525">
            <a:noFill/>
            <a:miter lim="800000"/>
            <a:headEnd/>
            <a:tailEnd/>
          </a:ln>
        </p:spPr>
        <p:txBody>
          <a:bodyPr>
            <a:spAutoFit/>
          </a:bodyPr>
          <a:lstStyle/>
          <a:p>
            <a:r>
              <a:rPr lang="en-US" sz="14400" b="1">
                <a:solidFill>
                  <a:srgbClr val="AF9738"/>
                </a:solidFill>
                <a:latin typeface="Cambria" pitchFamily="18" charset="0"/>
                <a:ea typeface="Cambria" pitchFamily="18" charset="0"/>
                <a:cs typeface="Cambria" pitchFamily="18" charset="0"/>
              </a:rPr>
              <a:t>”</a:t>
            </a:r>
            <a:endParaRPr lang="en-US" sz="14400">
              <a:latin typeface="Gill Sans MT" pitchFamily="34" charset="0"/>
            </a:endParaRPr>
          </a:p>
        </p:txBody>
      </p:sp>
      <p:sp>
        <p:nvSpPr>
          <p:cNvPr id="45064" name="Slide Number Placeholder 7"/>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80367848-37D0-42F2-82A3-AAAAB31DFF3D}" type="slidenum">
              <a:rPr lang="en-US" smtClean="0">
                <a:latin typeface="Arial" pitchFamily="34" charset="0"/>
              </a:rPr>
              <a:pPr fontAlgn="base">
                <a:spcBef>
                  <a:spcPct val="0"/>
                </a:spcBef>
                <a:spcAft>
                  <a:spcPct val="0"/>
                </a:spcAft>
              </a:pPr>
              <a:t>36</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5"/>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46083" name="Title 8"/>
          <p:cNvSpPr>
            <a:spLocks noGrp="1"/>
          </p:cNvSpPr>
          <p:nvPr>
            <p:ph type="title"/>
          </p:nvPr>
        </p:nvSpPr>
        <p:spPr/>
        <p:txBody>
          <a:bodyPr/>
          <a:lstStyle/>
          <a:p>
            <a:pPr eaLnBrk="1" hangingPunct="1"/>
            <a:r>
              <a:rPr lang="en-US" smtClean="0">
                <a:latin typeface="Arial" pitchFamily="34" charset="0"/>
              </a:rPr>
              <a:t>Universality of science</a:t>
            </a:r>
          </a:p>
        </p:txBody>
      </p:sp>
      <p:sp>
        <p:nvSpPr>
          <p:cNvPr id="11" name="TextBox 10"/>
          <p:cNvSpPr txBox="1"/>
          <p:nvPr/>
        </p:nvSpPr>
        <p:spPr>
          <a:xfrm>
            <a:off x="800100" y="2109788"/>
            <a:ext cx="3362325" cy="522287"/>
          </a:xfrm>
          <a:prstGeom prst="rect">
            <a:avLst/>
          </a:prstGeom>
          <a:noFill/>
        </p:spPr>
        <p:txBody>
          <a:bodyPr>
            <a:spAutoFit/>
          </a:bodyPr>
          <a:lstStyle/>
          <a:p>
            <a:pPr fontAlgn="auto">
              <a:spcBef>
                <a:spcPts val="0"/>
              </a:spcBef>
              <a:spcAft>
                <a:spcPts val="0"/>
              </a:spcAft>
              <a:defRPr/>
            </a:pPr>
            <a:r>
              <a:rPr lang="en-US" sz="2800" b="1" dirty="0" err="1">
                <a:solidFill>
                  <a:schemeClr val="accent1">
                    <a:lumMod val="75000"/>
                  </a:schemeClr>
                </a:solidFill>
                <a:latin typeface="Arial"/>
                <a:cs typeface="Arial"/>
              </a:rPr>
              <a:t>Abdus</a:t>
            </a:r>
            <a:r>
              <a:rPr lang="en-US" sz="2800" b="1" dirty="0">
                <a:solidFill>
                  <a:schemeClr val="accent1">
                    <a:lumMod val="75000"/>
                  </a:schemeClr>
                </a:solidFill>
                <a:latin typeface="Arial"/>
                <a:cs typeface="Arial"/>
              </a:rPr>
              <a:t> Salam</a:t>
            </a:r>
          </a:p>
        </p:txBody>
      </p:sp>
      <p:sp>
        <p:nvSpPr>
          <p:cNvPr id="46085" name="TextBox 11"/>
          <p:cNvSpPr txBox="1">
            <a:spLocks noChangeArrowheads="1"/>
          </p:cNvSpPr>
          <p:nvPr/>
        </p:nvSpPr>
        <p:spPr bwMode="auto">
          <a:xfrm>
            <a:off x="1700213" y="2835275"/>
            <a:ext cx="6792912" cy="1938338"/>
          </a:xfrm>
          <a:prstGeom prst="rect">
            <a:avLst/>
          </a:prstGeom>
          <a:noFill/>
          <a:ln w="9525">
            <a:noFill/>
            <a:miter lim="800000"/>
            <a:headEnd/>
            <a:tailEnd/>
          </a:ln>
        </p:spPr>
        <p:txBody>
          <a:bodyPr>
            <a:spAutoFit/>
          </a:bodyPr>
          <a:lstStyle/>
          <a:p>
            <a:r>
              <a:rPr lang="en-US" sz="4000">
                <a:cs typeface="Arial" pitchFamily="34" charset="0"/>
              </a:rPr>
              <a:t>Scientific thought </a:t>
            </a:r>
            <a:br>
              <a:rPr lang="en-US" sz="4000">
                <a:cs typeface="Arial" pitchFamily="34" charset="0"/>
              </a:rPr>
            </a:br>
            <a:r>
              <a:rPr lang="en-US" sz="4000">
                <a:cs typeface="Arial" pitchFamily="34" charset="0"/>
              </a:rPr>
              <a:t>is the common </a:t>
            </a:r>
            <a:br>
              <a:rPr lang="en-US" sz="4000">
                <a:cs typeface="Arial" pitchFamily="34" charset="0"/>
              </a:rPr>
            </a:br>
            <a:r>
              <a:rPr lang="en-US" sz="4000">
                <a:cs typeface="Arial" pitchFamily="34" charset="0"/>
              </a:rPr>
              <a:t>heritage of mankind.</a:t>
            </a:r>
            <a:endParaRPr lang="en-US" sz="9600">
              <a:cs typeface="Arial" pitchFamily="34" charset="0"/>
            </a:endParaRPr>
          </a:p>
        </p:txBody>
      </p:sp>
      <p:sp>
        <p:nvSpPr>
          <p:cNvPr id="46086" name="TextBox 12"/>
          <p:cNvSpPr txBox="1">
            <a:spLocks noChangeArrowheads="1"/>
          </p:cNvSpPr>
          <p:nvPr/>
        </p:nvSpPr>
        <p:spPr bwMode="auto">
          <a:xfrm>
            <a:off x="800100" y="2336800"/>
            <a:ext cx="1327150" cy="2308225"/>
          </a:xfrm>
          <a:prstGeom prst="rect">
            <a:avLst/>
          </a:prstGeom>
          <a:noFill/>
          <a:ln w="9525">
            <a:noFill/>
            <a:miter lim="800000"/>
            <a:headEnd/>
            <a:tailEnd/>
          </a:ln>
        </p:spPr>
        <p:txBody>
          <a:bodyPr>
            <a:spAutoFit/>
          </a:bodyPr>
          <a:lstStyle/>
          <a:p>
            <a:r>
              <a:rPr lang="en-US" sz="14400" b="1">
                <a:solidFill>
                  <a:srgbClr val="AF9738"/>
                </a:solidFill>
                <a:latin typeface="Cambria" pitchFamily="18" charset="0"/>
                <a:ea typeface="Cambria" pitchFamily="18" charset="0"/>
                <a:cs typeface="Cambria" pitchFamily="18" charset="0"/>
              </a:rPr>
              <a:t>“</a:t>
            </a:r>
            <a:endParaRPr lang="en-US" sz="14400">
              <a:latin typeface="Gill Sans MT" pitchFamily="34" charset="0"/>
            </a:endParaRPr>
          </a:p>
        </p:txBody>
      </p:sp>
      <p:sp>
        <p:nvSpPr>
          <p:cNvPr id="46087" name="TextBox 13"/>
          <p:cNvSpPr txBox="1">
            <a:spLocks noChangeArrowheads="1"/>
          </p:cNvSpPr>
          <p:nvPr/>
        </p:nvSpPr>
        <p:spPr bwMode="auto">
          <a:xfrm>
            <a:off x="6491288" y="3932238"/>
            <a:ext cx="1235075" cy="2308225"/>
          </a:xfrm>
          <a:prstGeom prst="rect">
            <a:avLst/>
          </a:prstGeom>
          <a:noFill/>
          <a:ln w="9525">
            <a:noFill/>
            <a:miter lim="800000"/>
            <a:headEnd/>
            <a:tailEnd/>
          </a:ln>
        </p:spPr>
        <p:txBody>
          <a:bodyPr>
            <a:spAutoFit/>
          </a:bodyPr>
          <a:lstStyle/>
          <a:p>
            <a:r>
              <a:rPr lang="en-US" sz="14400" b="1">
                <a:solidFill>
                  <a:srgbClr val="AF9738"/>
                </a:solidFill>
                <a:latin typeface="Cambria" pitchFamily="18" charset="0"/>
                <a:ea typeface="Cambria" pitchFamily="18" charset="0"/>
                <a:cs typeface="Cambria" pitchFamily="18" charset="0"/>
              </a:rPr>
              <a:t>”</a:t>
            </a:r>
            <a:endParaRPr lang="en-US" sz="14400">
              <a:latin typeface="Gill Sans MT" pitchFamily="34" charset="0"/>
            </a:endParaRPr>
          </a:p>
        </p:txBody>
      </p:sp>
      <p:sp>
        <p:nvSpPr>
          <p:cNvPr id="46088" name="Slide Number Placeholder 7"/>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EDFEBB46-EE11-4D66-AD46-D3C2B13E084E}" type="slidenum">
              <a:rPr lang="en-US" smtClean="0">
                <a:latin typeface="Arial" pitchFamily="34" charset="0"/>
              </a:rPr>
              <a:pPr fontAlgn="base">
                <a:spcBef>
                  <a:spcPct val="0"/>
                </a:spcBef>
                <a:spcAft>
                  <a:spcPct val="0"/>
                </a:spcAft>
              </a:pPr>
              <a:t>37</a:t>
            </a:fld>
            <a:endParaRPr lang="en-US" smtClean="0">
              <a:latin typeface="Arial" pitchFamily="34" charset="0"/>
            </a:endParaRPr>
          </a:p>
        </p:txBody>
      </p:sp>
      <p:pic>
        <p:nvPicPr>
          <p:cNvPr id="10" name="Picture 9" descr="salam.png"/>
          <p:cNvPicPr>
            <a:picLocks noChangeAspect="1"/>
          </p:cNvPicPr>
          <p:nvPr/>
        </p:nvPicPr>
        <p:blipFill>
          <a:blip r:embed="rId3"/>
          <a:stretch>
            <a:fillRect/>
          </a:stretch>
        </p:blipFill>
        <p:spPr>
          <a:xfrm>
            <a:off x="6602413" y="1608138"/>
            <a:ext cx="1698625" cy="23193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19"/>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3" name="Title 2"/>
          <p:cNvSpPr>
            <a:spLocks noGrp="1"/>
          </p:cNvSpPr>
          <p:nvPr>
            <p:ph type="title"/>
          </p:nvPr>
        </p:nvSpPr>
        <p:spPr/>
        <p:txBody>
          <a:bodyPr/>
          <a:lstStyle/>
          <a:p>
            <a:pPr eaLnBrk="1" fontAlgn="auto" hangingPunct="1">
              <a:spcAft>
                <a:spcPts val="0"/>
              </a:spcAft>
              <a:defRPr/>
            </a:pPr>
            <a:r>
              <a:rPr lang="en-US" sz="2800" b="1" dirty="0" smtClean="0">
                <a:solidFill>
                  <a:schemeClr val="accent1">
                    <a:lumMod val="50000"/>
                  </a:schemeClr>
                </a:solidFill>
                <a:effectLst>
                  <a:outerShdw blurRad="38100" dist="38100" dir="2700000" algn="tl">
                    <a:srgbClr val="000000">
                      <a:alpha val="43137"/>
                    </a:srgbClr>
                  </a:outerShdw>
                </a:effectLst>
              </a:rPr>
              <a:t>Thank you</a:t>
            </a:r>
            <a:endParaRPr lang="en-US" sz="2800" b="1" dirty="0">
              <a:solidFill>
                <a:schemeClr val="accent1">
                  <a:lumMod val="50000"/>
                </a:schemeClr>
              </a:solidFill>
              <a:effectLst>
                <a:outerShdw blurRad="38100" dist="38100" dir="2700000" algn="tl">
                  <a:srgbClr val="000000">
                    <a:alpha val="43137"/>
                  </a:srgbClr>
                </a:outerShdw>
              </a:effectLst>
            </a:endParaRPr>
          </a:p>
        </p:txBody>
      </p:sp>
      <p:sp>
        <p:nvSpPr>
          <p:cNvPr id="47108" name="Slide Number Placeholder 12"/>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4C959885-DBA9-411C-9992-8B7F87341E7B}" type="slidenum">
              <a:rPr lang="en-US" smtClean="0">
                <a:latin typeface="Arial" pitchFamily="34" charset="0"/>
              </a:rPr>
              <a:pPr fontAlgn="base">
                <a:spcBef>
                  <a:spcPct val="0"/>
                </a:spcBef>
                <a:spcAft>
                  <a:spcPct val="0"/>
                </a:spcAft>
              </a:pPr>
              <a:t>38</a:t>
            </a:fld>
            <a:endParaRPr lang="en-US" smtClean="0">
              <a:latin typeface="Arial" pitchFamily="34" charset="0"/>
            </a:endParaRPr>
          </a:p>
        </p:txBody>
      </p:sp>
      <p:pic>
        <p:nvPicPr>
          <p:cNvPr id="47109" name="Picture 11" descr="ThankYou_polyglot.png"/>
          <p:cNvPicPr>
            <a:picLocks noChangeAspect="1"/>
          </p:cNvPicPr>
          <p:nvPr/>
        </p:nvPicPr>
        <p:blipFill>
          <a:blip r:embed="rId3"/>
          <a:srcRect/>
          <a:stretch>
            <a:fillRect/>
          </a:stretch>
        </p:blipFill>
        <p:spPr bwMode="auto">
          <a:xfrm>
            <a:off x="450850" y="671513"/>
            <a:ext cx="5103813" cy="5181600"/>
          </a:xfrm>
          <a:prstGeom prst="rect">
            <a:avLst/>
          </a:prstGeom>
          <a:noFill/>
          <a:ln w="9525">
            <a:noFill/>
            <a:miter lim="800000"/>
            <a:headEnd/>
            <a:tailEnd/>
          </a:ln>
        </p:spPr>
      </p:pic>
      <p:sp>
        <p:nvSpPr>
          <p:cNvPr id="15" name="Content Placeholder 16"/>
          <p:cNvSpPr>
            <a:spLocks noGrp="1"/>
          </p:cNvSpPr>
          <p:nvPr>
            <p:ph sz="quarter" idx="13"/>
          </p:nvPr>
        </p:nvSpPr>
        <p:spPr>
          <a:xfrm>
            <a:off x="6338888" y="1350963"/>
            <a:ext cx="2498725" cy="4718050"/>
          </a:xfrm>
        </p:spPr>
        <p:txBody>
          <a:bodyPr>
            <a:noAutofit/>
          </a:bodyPr>
          <a:lstStyle/>
          <a:p>
            <a:pPr marL="0" indent="0" eaLnBrk="1" fontAlgn="auto" hangingPunct="1">
              <a:spcAft>
                <a:spcPts val="0"/>
              </a:spcAft>
              <a:buFont typeface="Arial"/>
              <a:buNone/>
              <a:defRPr/>
            </a:pPr>
            <a:r>
              <a:rPr lang="en-US" sz="1800" b="1" dirty="0" smtClean="0"/>
              <a:t>Daniel Schaffer</a:t>
            </a:r>
            <a:r>
              <a:rPr lang="en-US" sz="1800" dirty="0" smtClean="0">
                <a:solidFill>
                  <a:srgbClr val="756525"/>
                </a:solidFill>
              </a:rPr>
              <a:t/>
            </a:r>
            <a:br>
              <a:rPr lang="en-US" sz="1800" dirty="0" smtClean="0">
                <a:solidFill>
                  <a:srgbClr val="756525"/>
                </a:solidFill>
              </a:rPr>
            </a:br>
            <a:r>
              <a:rPr lang="en-US" sz="1400" dirty="0" smtClean="0">
                <a:solidFill>
                  <a:schemeClr val="tx1">
                    <a:lumMod val="75000"/>
                    <a:lumOff val="25000"/>
                  </a:schemeClr>
                </a:solidFill>
              </a:rPr>
              <a:t>Public Information Officer</a:t>
            </a:r>
            <a:br>
              <a:rPr lang="en-US" sz="1400" dirty="0" smtClean="0">
                <a:solidFill>
                  <a:schemeClr val="tx1">
                    <a:lumMod val="75000"/>
                    <a:lumOff val="25000"/>
                  </a:schemeClr>
                </a:solidFill>
              </a:rPr>
            </a:br>
            <a:r>
              <a:rPr lang="en-US" sz="1400" dirty="0" smtClean="0">
                <a:solidFill>
                  <a:schemeClr val="tx1">
                    <a:lumMod val="75000"/>
                    <a:lumOff val="25000"/>
                  </a:schemeClr>
                </a:solidFill>
              </a:rPr>
              <a:t>TWAS, the academy of sciences for the developing world</a:t>
            </a:r>
            <a:endParaRPr lang="en-US" sz="1800" dirty="0" smtClean="0">
              <a:solidFill>
                <a:schemeClr val="tx1">
                  <a:lumMod val="75000"/>
                  <a:lumOff val="25000"/>
                </a:schemeClr>
              </a:solidFill>
            </a:endParaRPr>
          </a:p>
          <a:p>
            <a:pPr marL="0" indent="0" eaLnBrk="1" fontAlgn="auto" hangingPunct="1">
              <a:spcAft>
                <a:spcPts val="0"/>
              </a:spcAft>
              <a:buFont typeface="Arial"/>
              <a:buNone/>
              <a:defRPr/>
            </a:pPr>
            <a:r>
              <a:rPr lang="en-US" sz="1800" b="1" dirty="0" err="1" smtClean="0">
                <a:solidFill>
                  <a:srgbClr val="000000"/>
                </a:solidFill>
              </a:rPr>
              <a:t>schaffer@twas.org</a:t>
            </a:r>
          </a:p>
          <a:p>
            <a:pPr marL="0" indent="0" eaLnBrk="1" fontAlgn="auto" hangingPunct="1">
              <a:spcAft>
                <a:spcPts val="0"/>
              </a:spcAft>
              <a:buFont typeface="Arial"/>
              <a:buNone/>
              <a:defRPr/>
            </a:pPr>
            <a:r>
              <a:rPr lang="en-US" sz="1800" b="1" dirty="0" err="1" smtClean="0">
                <a:solidFill>
                  <a:srgbClr val="000000"/>
                </a:solidFill>
              </a:rPr>
              <a:t>www.twas.org</a:t>
            </a:r>
            <a:endParaRPr lang="en-US" sz="1800" b="1" dirty="0" smtClean="0">
              <a:solidFill>
                <a:srgbClr val="000000"/>
              </a:solidFill>
            </a:endParaRPr>
          </a:p>
          <a:p>
            <a:pPr marL="274320" indent="-274320" eaLnBrk="1" fontAlgn="auto" hangingPunct="1">
              <a:spcAft>
                <a:spcPts val="0"/>
              </a:spcAft>
              <a:buFont typeface="Arial"/>
              <a:buChar char="•"/>
              <a:defRPr/>
            </a:pPr>
            <a:endParaRPr lang="en-US" sz="1800"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5"/>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12291" name="Slide Number Placeholder 5"/>
          <p:cNvSpPr>
            <a:spLocks noGrp="1"/>
          </p:cNvSpPr>
          <p:nvPr>
            <p:ph type="sldNum" sz="quarter" idx="16"/>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DA3CF521-6B2C-4FC6-BE32-544A95906E5A}" type="slidenum">
              <a:rPr lang="en-US" smtClean="0">
                <a:latin typeface="Arial" pitchFamily="34" charset="0"/>
              </a:rPr>
              <a:pPr fontAlgn="base">
                <a:spcBef>
                  <a:spcPct val="0"/>
                </a:spcBef>
                <a:spcAft>
                  <a:spcPct val="0"/>
                </a:spcAft>
              </a:pPr>
              <a:t>4</a:t>
            </a:fld>
            <a:endParaRPr lang="en-US" smtClean="0">
              <a:latin typeface="Arial" pitchFamily="34" charset="0"/>
            </a:endParaRPr>
          </a:p>
        </p:txBody>
      </p:sp>
      <p:sp>
        <p:nvSpPr>
          <p:cNvPr id="12292" name="Content Placeholder 27"/>
          <p:cNvSpPr>
            <a:spLocks noGrp="1"/>
          </p:cNvSpPr>
          <p:nvPr>
            <p:ph sz="quarter" idx="14"/>
          </p:nvPr>
        </p:nvSpPr>
        <p:spPr>
          <a:xfrm>
            <a:off x="6338888" y="1290638"/>
            <a:ext cx="2498725" cy="4748212"/>
          </a:xfrm>
        </p:spPr>
        <p:txBody>
          <a:bodyPr/>
          <a:lstStyle/>
          <a:p>
            <a:pPr eaLnBrk="1" hangingPunct="1"/>
            <a:r>
              <a:rPr lang="en-US" smtClean="0">
                <a:latin typeface="Arial" pitchFamily="34" charset="0"/>
              </a:rPr>
              <a:t>Scholarly journals are estimated to range between 25,000 and 50,000 worldwide.</a:t>
            </a:r>
          </a:p>
        </p:txBody>
      </p:sp>
      <p:sp>
        <p:nvSpPr>
          <p:cNvPr id="12293" name="TextBox 6"/>
          <p:cNvSpPr txBox="1">
            <a:spLocks noChangeArrowheads="1"/>
          </p:cNvSpPr>
          <p:nvPr/>
        </p:nvSpPr>
        <p:spPr bwMode="auto">
          <a:xfrm>
            <a:off x="3352800" y="6038850"/>
            <a:ext cx="1862138" cy="246063"/>
          </a:xfrm>
          <a:prstGeom prst="rect">
            <a:avLst/>
          </a:prstGeom>
          <a:noFill/>
          <a:ln w="9525">
            <a:noFill/>
            <a:miter lim="800000"/>
            <a:headEnd/>
            <a:tailEnd/>
          </a:ln>
        </p:spPr>
        <p:txBody>
          <a:bodyPr>
            <a:spAutoFit/>
          </a:bodyPr>
          <a:lstStyle/>
          <a:p>
            <a:pPr algn="r"/>
            <a:r>
              <a:rPr lang="en-US" sz="1000">
                <a:solidFill>
                  <a:srgbClr val="BFBFBF"/>
                </a:solidFill>
                <a:cs typeface="Arial" pitchFamily="34" charset="0"/>
              </a:rPr>
              <a:t>Yuxuan.fishy.Wang/Flickr</a:t>
            </a:r>
          </a:p>
        </p:txBody>
      </p:sp>
      <p:sp>
        <p:nvSpPr>
          <p:cNvPr id="12294" name="TextBox 15"/>
          <p:cNvSpPr txBox="1">
            <a:spLocks noChangeArrowheads="1"/>
          </p:cNvSpPr>
          <p:nvPr/>
        </p:nvSpPr>
        <p:spPr bwMode="auto">
          <a:xfrm>
            <a:off x="3317875" y="3014663"/>
            <a:ext cx="1862138" cy="247650"/>
          </a:xfrm>
          <a:prstGeom prst="rect">
            <a:avLst/>
          </a:prstGeom>
          <a:noFill/>
          <a:ln w="9525">
            <a:noFill/>
            <a:miter lim="800000"/>
            <a:headEnd/>
            <a:tailEnd/>
          </a:ln>
        </p:spPr>
        <p:txBody>
          <a:bodyPr>
            <a:spAutoFit/>
          </a:bodyPr>
          <a:lstStyle/>
          <a:p>
            <a:pPr algn="r"/>
            <a:r>
              <a:rPr lang="en-US" sz="1000">
                <a:solidFill>
                  <a:srgbClr val="BFBFBF"/>
                </a:solidFill>
                <a:cs typeface="Arial" pitchFamily="34" charset="0"/>
              </a:rPr>
              <a:t>ICTP library</a:t>
            </a:r>
          </a:p>
        </p:txBody>
      </p:sp>
      <p:pic>
        <p:nvPicPr>
          <p:cNvPr id="29" name="Content Placeholder 11" descr="ICTP_journal_display.jpg"/>
          <p:cNvPicPr>
            <a:picLocks noGrp="1" noChangeAspect="1"/>
          </p:cNvPicPr>
          <p:nvPr>
            <p:ph sz="quarter" idx="13"/>
          </p:nvPr>
        </p:nvPicPr>
        <p:blipFill>
          <a:blip r:embed="rId3"/>
          <a:srcRect b="12020"/>
          <a:stretch>
            <a:fillRect/>
          </a:stretch>
        </p:blipFill>
        <p:spPr>
          <a:xfrm>
            <a:off x="1066800" y="3298825"/>
            <a:ext cx="4152900" cy="2740025"/>
          </a:xfrm>
          <a:effectLst>
            <a:outerShdw blurRad="292100" dist="139700" dir="2700000" algn="tl" rotWithShape="0">
              <a:srgbClr val="333333">
                <a:alpha val="65000"/>
              </a:srgbClr>
            </a:outerShdw>
          </a:effectLst>
        </p:spPr>
      </p:pic>
      <p:pic>
        <p:nvPicPr>
          <p:cNvPr id="30" name="Content Placeholder 14" descr="ICTP_journal_display.jpg"/>
          <p:cNvPicPr>
            <a:picLocks noGrp="1" noChangeAspect="1"/>
          </p:cNvPicPr>
          <p:nvPr>
            <p:ph sz="quarter" idx="1"/>
          </p:nvPr>
        </p:nvPicPr>
        <p:blipFill>
          <a:blip r:embed="rId4"/>
          <a:srcRect l="-19512" r="-19512"/>
          <a:stretch>
            <a:fillRect/>
          </a:stretch>
        </p:blipFill>
        <p:spPr>
          <a:xfrm>
            <a:off x="273050" y="300038"/>
            <a:ext cx="5715000" cy="2735262"/>
          </a:xfrm>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13315" name="Slide Number Placeholder 5"/>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54E0CB27-AC50-4AEB-8E61-C9A6B82043EA}" type="slidenum">
              <a:rPr lang="en-US" smtClean="0">
                <a:latin typeface="Arial" pitchFamily="34" charset="0"/>
              </a:rPr>
              <a:pPr fontAlgn="base">
                <a:spcBef>
                  <a:spcPct val="0"/>
                </a:spcBef>
                <a:spcAft>
                  <a:spcPct val="0"/>
                </a:spcAft>
              </a:pPr>
              <a:t>5</a:t>
            </a:fld>
            <a:endParaRPr lang="en-US" smtClean="0">
              <a:latin typeface="Arial" pitchFamily="34" charset="0"/>
            </a:endParaRPr>
          </a:p>
        </p:txBody>
      </p:sp>
      <p:pic>
        <p:nvPicPr>
          <p:cNvPr id="7" name="Content Placeholder 6" descr="digital_vs_paper.jpg"/>
          <p:cNvPicPr>
            <a:picLocks noGrp="1" noChangeAspect="1"/>
          </p:cNvPicPr>
          <p:nvPr>
            <p:ph sz="quarter" idx="1"/>
          </p:nvPr>
        </p:nvPicPr>
        <p:blipFill>
          <a:blip r:embed="rId3"/>
          <a:srcRect t="-17241" b="-17241"/>
          <a:stretch>
            <a:fillRect/>
          </a:stretch>
        </p:blipFill>
        <p:spPr>
          <a:xfrm>
            <a:off x="304800" y="304800"/>
            <a:ext cx="5715000" cy="5764213"/>
          </a:xfrm>
          <a:effectLst>
            <a:outerShdw blurRad="292100" dist="139700" dir="2700000" algn="tl" rotWithShape="0">
              <a:srgbClr val="333333">
                <a:alpha val="65000"/>
              </a:srgbClr>
            </a:outerShdw>
          </a:effectLst>
        </p:spPr>
      </p:pic>
      <p:sp>
        <p:nvSpPr>
          <p:cNvPr id="13317" name="Text Placeholder 2"/>
          <p:cNvSpPr>
            <a:spLocks noGrp="1"/>
          </p:cNvSpPr>
          <p:nvPr>
            <p:ph sz="quarter" idx="13"/>
          </p:nvPr>
        </p:nvSpPr>
        <p:spPr>
          <a:xfrm>
            <a:off x="6338888" y="1350963"/>
            <a:ext cx="2498725" cy="4718050"/>
          </a:xfrm>
        </p:spPr>
        <p:txBody>
          <a:bodyPr/>
          <a:lstStyle/>
          <a:p>
            <a:pPr eaLnBrk="1" hangingPunct="1"/>
            <a:r>
              <a:rPr lang="en-GB" smtClean="0">
                <a:latin typeface="Arial" pitchFamily="34" charset="0"/>
              </a:rPr>
              <a:t>Some 2.5 million scholary articles are published each year.</a:t>
            </a:r>
          </a:p>
          <a:p>
            <a:pPr eaLnBrk="1" hangingPunct="1"/>
            <a:r>
              <a:rPr lang="en-GB" smtClean="0">
                <a:latin typeface="Arial" pitchFamily="34" charset="0"/>
              </a:rPr>
              <a:t>The output is doubling every 15 years.</a:t>
            </a:r>
            <a:r>
              <a:rPr lang="en-AU" smtClean="0">
                <a:latin typeface="Arial" pitchFamily="34" charset="0"/>
              </a:rPr>
              <a:t> </a:t>
            </a:r>
            <a:endParaRPr lang="en-US" smtClean="0">
              <a:latin typeface="Arial" pitchFamily="34" charset="0"/>
            </a:endParaRPr>
          </a:p>
        </p:txBody>
      </p:sp>
      <p:sp>
        <p:nvSpPr>
          <p:cNvPr id="13318" name="TextBox 7"/>
          <p:cNvSpPr txBox="1">
            <a:spLocks noChangeArrowheads="1"/>
          </p:cNvSpPr>
          <p:nvPr/>
        </p:nvSpPr>
        <p:spPr bwMode="auto">
          <a:xfrm>
            <a:off x="4549775" y="5351463"/>
            <a:ext cx="1487488" cy="246062"/>
          </a:xfrm>
          <a:prstGeom prst="rect">
            <a:avLst/>
          </a:prstGeom>
          <a:noFill/>
          <a:ln w="9525">
            <a:noFill/>
            <a:miter lim="800000"/>
            <a:headEnd/>
            <a:tailEnd/>
          </a:ln>
        </p:spPr>
        <p:txBody>
          <a:bodyPr>
            <a:spAutoFit/>
          </a:bodyPr>
          <a:lstStyle/>
          <a:p>
            <a:pPr algn="r"/>
            <a:r>
              <a:rPr lang="en-US" sz="1000">
                <a:solidFill>
                  <a:srgbClr val="BFBFBF"/>
                </a:solidFill>
                <a:cs typeface="Arial" pitchFamily="34" charset="0"/>
              </a:rPr>
              <a:t>jepoirrier/Flickr</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6"/>
          <p:cNvSpPr>
            <a:spLocks noGrp="1"/>
          </p:cNvSpPr>
          <p:nvPr>
            <p:ph type="title"/>
          </p:nvPr>
        </p:nvSpPr>
        <p:spPr>
          <a:xfrm>
            <a:off x="5476875" y="500063"/>
            <a:ext cx="3209925" cy="3321050"/>
          </a:xfrm>
          <a:ln>
            <a:noFill/>
          </a:ln>
        </p:spPr>
        <p:txBody>
          <a:bodyPr/>
          <a:lstStyle/>
          <a:p>
            <a:pPr eaLnBrk="1" hangingPunct="1"/>
            <a:r>
              <a:rPr lang="en-GB" sz="2400" smtClean="0">
                <a:latin typeface="Arial" pitchFamily="34" charset="0"/>
              </a:rPr>
              <a:t>Scientific information is experiencing its greatest transformation since the first scientific publication appeared more than four centuries ago. </a:t>
            </a:r>
            <a:endParaRPr lang="en-US" sz="2400" smtClean="0">
              <a:latin typeface="Arial" pitchFamily="34" charset="0"/>
            </a:endParaRPr>
          </a:p>
        </p:txBody>
      </p:sp>
      <p:pic>
        <p:nvPicPr>
          <p:cNvPr id="14" name="Picture Placeholder 13" descr="Lawrence Berkeley National Laboratory.jpg"/>
          <p:cNvPicPr>
            <a:picLocks noGrp="1" noChangeAspect="1"/>
          </p:cNvPicPr>
          <p:nvPr>
            <p:ph type="pic" idx="1"/>
          </p:nvPr>
        </p:nvPicPr>
        <p:blipFill>
          <a:blip r:embed="rId3"/>
          <a:srcRect l="-7638" r="-7638"/>
          <a:stretch>
            <a:fillRect/>
          </a:stretch>
        </p:blipFill>
        <p:spPr>
          <a:xfrm>
            <a:off x="0" y="0"/>
            <a:ext cx="5249863" cy="6858000"/>
          </a:xfrm>
        </p:spPr>
      </p:pic>
      <p:sp>
        <p:nvSpPr>
          <p:cNvPr id="15" name="Text Placeholder 14"/>
          <p:cNvSpPr>
            <a:spLocks noGrp="1"/>
          </p:cNvSpPr>
          <p:nvPr>
            <p:ph type="body" sz="half" idx="2"/>
          </p:nvPr>
        </p:nvSpPr>
        <p:spPr>
          <a:xfrm>
            <a:off x="5476875" y="3957638"/>
            <a:ext cx="3209925" cy="2257425"/>
          </a:xfrm>
        </p:spPr>
        <p:txBody>
          <a:bodyPr>
            <a:normAutofit/>
          </a:bodyPr>
          <a:lstStyle/>
          <a:p>
            <a:pPr eaLnBrk="1" fontAlgn="auto" hangingPunct="1">
              <a:spcAft>
                <a:spcPts val="0"/>
              </a:spcAft>
              <a:defRPr/>
            </a:pPr>
            <a:r>
              <a:rPr lang="en-US" sz="1200" b="1" dirty="0" smtClean="0">
                <a:solidFill>
                  <a:schemeClr val="bg1">
                    <a:lumMod val="65000"/>
                  </a:schemeClr>
                </a:solidFill>
              </a:rPr>
              <a:t>Lawrence Berkeley National Laboratory</a:t>
            </a:r>
            <a:r>
              <a:rPr lang="en-US" sz="1200" dirty="0" smtClean="0">
                <a:solidFill>
                  <a:schemeClr val="bg1">
                    <a:lumMod val="65000"/>
                  </a:schemeClr>
                </a:solidFill>
              </a:rPr>
              <a:t/>
            </a:r>
            <a:br>
              <a:rPr lang="en-US" sz="1200" dirty="0" smtClean="0">
                <a:solidFill>
                  <a:schemeClr val="bg1">
                    <a:lumMod val="65000"/>
                  </a:schemeClr>
                </a:solidFill>
              </a:rPr>
            </a:br>
            <a:r>
              <a:rPr lang="en-US" sz="1200" dirty="0" smtClean="0">
                <a:solidFill>
                  <a:schemeClr val="bg1">
                    <a:lumMod val="65000"/>
                  </a:schemeClr>
                </a:solidFill>
              </a:rPr>
              <a:t>Scientific Data on Demand</a:t>
            </a:r>
            <a:br>
              <a:rPr lang="en-US" sz="1200" dirty="0" smtClean="0">
                <a:solidFill>
                  <a:schemeClr val="bg1">
                    <a:lumMod val="65000"/>
                  </a:schemeClr>
                </a:solidFill>
              </a:rPr>
            </a:br>
            <a:r>
              <a:rPr lang="en-US" sz="1200" dirty="0" err="1" smtClean="0">
                <a:solidFill>
                  <a:schemeClr val="bg1">
                    <a:lumMod val="65000"/>
                  </a:schemeClr>
                </a:solidFill>
              </a:rPr>
              <a:t>NERSC’s</a:t>
            </a:r>
            <a:r>
              <a:rPr lang="en-US" sz="1200" dirty="0" smtClean="0">
                <a:solidFill>
                  <a:schemeClr val="bg1">
                    <a:lumMod val="65000"/>
                  </a:schemeClr>
                </a:solidFill>
              </a:rPr>
              <a:t> High Performance Storage System</a:t>
            </a:r>
          </a:p>
        </p:txBody>
      </p:sp>
      <p:sp>
        <p:nvSpPr>
          <p:cNvPr id="14341" name="Footer Placeholder 3"/>
          <p:cNvSpPr>
            <a:spLocks noGrp="1"/>
          </p:cNvSpPr>
          <p:nvPr>
            <p:ph type="ftr" sz="quarter" idx="10"/>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14342" name="Slide Number Placeholder 5"/>
          <p:cNvSpPr>
            <a:spLocks noGrp="1"/>
          </p:cNvSpPr>
          <p:nvPr>
            <p:ph type="sldNum" sz="quarter" idx="11"/>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B3FD67DE-183C-4AB0-90AE-3682B31B2847}" type="slidenum">
              <a:rPr lang="en-US" smtClean="0">
                <a:latin typeface="Arial" pitchFamily="34" charset="0"/>
              </a:rPr>
              <a:pPr fontAlgn="base">
                <a:spcBef>
                  <a:spcPct val="0"/>
                </a:spcBef>
                <a:spcAft>
                  <a:spcPct val="0"/>
                </a:spcAft>
              </a:pPr>
              <a:t>6</a:t>
            </a:fld>
            <a:endParaRPr lang="en-US" smtClean="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2"/>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7" name="Title 6"/>
          <p:cNvSpPr>
            <a:spLocks noGrp="1"/>
          </p:cNvSpPr>
          <p:nvPr>
            <p:ph type="title"/>
          </p:nvPr>
        </p:nvSpPr>
        <p:spPr/>
        <p:txBody>
          <a:bodyPr/>
          <a:lstStyle/>
          <a:p>
            <a:pPr eaLnBrk="1" fontAlgn="auto" hangingPunct="1">
              <a:spcAft>
                <a:spcPts val="0"/>
              </a:spcAft>
              <a:defRPr/>
            </a:pPr>
            <a:r>
              <a:rPr lang="en-US" sz="2400" b="1" dirty="0" smtClean="0">
                <a:solidFill>
                  <a:schemeClr val="accent1">
                    <a:lumMod val="50000"/>
                  </a:schemeClr>
                </a:solidFill>
              </a:rPr>
              <a:t>Data beanstalk</a:t>
            </a:r>
            <a:endParaRPr lang="en-US" sz="2400" b="1" dirty="0">
              <a:solidFill>
                <a:schemeClr val="accent1">
                  <a:lumMod val="50000"/>
                </a:schemeClr>
              </a:solidFill>
            </a:endParaRPr>
          </a:p>
        </p:txBody>
      </p:sp>
      <p:sp>
        <p:nvSpPr>
          <p:cNvPr id="15364" name="Slide Number Placeholder 3"/>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88C42AA0-0898-48EC-A257-65ABBB8FD507}" type="slidenum">
              <a:rPr lang="en-US" smtClean="0">
                <a:latin typeface="Arial" pitchFamily="34" charset="0"/>
              </a:rPr>
              <a:pPr fontAlgn="base">
                <a:spcBef>
                  <a:spcPct val="0"/>
                </a:spcBef>
                <a:spcAft>
                  <a:spcPct val="0"/>
                </a:spcAft>
              </a:pPr>
              <a:t>7</a:t>
            </a:fld>
            <a:endParaRPr lang="en-US" smtClean="0">
              <a:latin typeface="Arial" pitchFamily="34" charset="0"/>
            </a:endParaRPr>
          </a:p>
        </p:txBody>
      </p:sp>
      <p:sp>
        <p:nvSpPr>
          <p:cNvPr id="15365" name="Content Placeholder 7"/>
          <p:cNvSpPr>
            <a:spLocks noGrp="1"/>
          </p:cNvSpPr>
          <p:nvPr>
            <p:ph sz="quarter" idx="1"/>
          </p:nvPr>
        </p:nvSpPr>
        <p:spPr>
          <a:xfrm>
            <a:off x="450850" y="1395413"/>
            <a:ext cx="5715000" cy="4843462"/>
          </a:xfrm>
        </p:spPr>
        <p:txBody>
          <a:bodyPr/>
          <a:lstStyle/>
          <a:p>
            <a:pPr eaLnBrk="1" hangingPunct="1">
              <a:spcAft>
                <a:spcPts val="1800"/>
              </a:spcAft>
            </a:pPr>
            <a:r>
              <a:rPr lang="en-US" b="0" smtClean="0">
                <a:latin typeface="Arial" pitchFamily="34" charset="0"/>
              </a:rPr>
              <a:t>The amount of data generated each year is growing by nearly 60%.</a:t>
            </a:r>
          </a:p>
          <a:p>
            <a:pPr eaLnBrk="1" hangingPunct="1">
              <a:spcAft>
                <a:spcPts val="1800"/>
              </a:spcAft>
            </a:pPr>
            <a:r>
              <a:rPr lang="en-US" b="0" smtClean="0">
                <a:latin typeface="Arial" pitchFamily="34" charset="0"/>
              </a:rPr>
              <a:t>In 2010, the  world generated </a:t>
            </a:r>
            <a:br>
              <a:rPr lang="en-US" b="0" smtClean="0">
                <a:latin typeface="Arial" pitchFamily="34" charset="0"/>
              </a:rPr>
            </a:br>
            <a:r>
              <a:rPr lang="en-US" b="0" smtClean="0">
                <a:latin typeface="Arial" pitchFamily="34" charset="0"/>
              </a:rPr>
              <a:t>1,250 Exabytes of data – a stack of CDs 3,750,000 km high (5 times to the Moon and back).</a:t>
            </a:r>
          </a:p>
          <a:p>
            <a:pPr eaLnBrk="1" hangingPunct="1">
              <a:spcAft>
                <a:spcPts val="1800"/>
              </a:spcAft>
            </a:pPr>
            <a:r>
              <a:rPr lang="en-US" b="0" smtClean="0">
                <a:latin typeface="Arial" pitchFamily="34" charset="0"/>
              </a:rPr>
              <a:t>1,800 Exabytes: estimated amount of total electronic data in existence by 2011.</a:t>
            </a:r>
          </a:p>
        </p:txBody>
      </p:sp>
      <p:pic>
        <p:nvPicPr>
          <p:cNvPr id="10" name="Content Placeholder 9" descr="pile_CD_small.jpg"/>
          <p:cNvPicPr>
            <a:picLocks noGrp="1" noChangeAspect="1"/>
          </p:cNvPicPr>
          <p:nvPr>
            <p:ph sz="quarter" idx="13"/>
          </p:nvPr>
        </p:nvPicPr>
        <p:blipFill>
          <a:blip r:embed="rId3"/>
          <a:srcRect t="-20771" b="-20771"/>
          <a:stretch>
            <a:fillRect/>
          </a:stretch>
        </p:blipFill>
        <p:spPr>
          <a:xfrm>
            <a:off x="6338888" y="1350963"/>
            <a:ext cx="2498725" cy="4718050"/>
          </a:xfrm>
          <a:effectLst>
            <a:outerShdw blurRad="292100" dist="139700" dir="2700000" algn="tl" rotWithShape="0">
              <a:srgbClr val="333333">
                <a:alpha val="65000"/>
              </a:srgbClr>
            </a:outerShdw>
          </a:effectLst>
        </p:spPr>
      </p:pic>
      <p:sp>
        <p:nvSpPr>
          <p:cNvPr id="14" name="TextBox 13"/>
          <p:cNvSpPr txBox="1"/>
          <p:nvPr/>
        </p:nvSpPr>
        <p:spPr>
          <a:xfrm>
            <a:off x="7350125" y="5392738"/>
            <a:ext cx="1487488" cy="246062"/>
          </a:xfrm>
          <a:prstGeom prst="rect">
            <a:avLst/>
          </a:prstGeom>
          <a:noFill/>
        </p:spPr>
        <p:txBody>
          <a:bodyPr>
            <a:spAutoFit/>
          </a:bodyPr>
          <a:lstStyle/>
          <a:p>
            <a:pPr algn="r" fontAlgn="auto">
              <a:spcBef>
                <a:spcPts val="0"/>
              </a:spcBef>
              <a:spcAft>
                <a:spcPts val="0"/>
              </a:spcAft>
              <a:defRPr/>
            </a:pPr>
            <a:r>
              <a:rPr lang="en-US" sz="1000" dirty="0">
                <a:solidFill>
                  <a:schemeClr val="bg1">
                    <a:lumMod val="75000"/>
                  </a:schemeClr>
                </a:solidFill>
                <a:latin typeface="Arial"/>
                <a:cs typeface="Arial"/>
              </a:rPr>
              <a:t>Frederic </a:t>
            </a:r>
            <a:r>
              <a:rPr lang="en-US" sz="1000" dirty="0" err="1">
                <a:solidFill>
                  <a:schemeClr val="bg1">
                    <a:lumMod val="75000"/>
                  </a:schemeClr>
                </a:solidFill>
                <a:latin typeface="Arial"/>
                <a:cs typeface="Arial"/>
              </a:rPr>
              <a:t>Vandaele</a:t>
            </a:r>
            <a:endParaRPr lang="en-US" sz="1000" dirty="0">
              <a:solidFill>
                <a:schemeClr val="bg1">
                  <a:lumMod val="75000"/>
                </a:schemeClr>
              </a:solidFill>
              <a:latin typeface="Arial"/>
              <a:cs typeface="Arial"/>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4"/>
          <p:cNvSpPr>
            <a:spLocks noGrp="1"/>
          </p:cNvSpPr>
          <p:nvPr>
            <p:ph type="ftr" sz="quarter" idx="14"/>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2" name="Title 1"/>
          <p:cNvSpPr>
            <a:spLocks noGrp="1"/>
          </p:cNvSpPr>
          <p:nvPr>
            <p:ph type="title"/>
          </p:nvPr>
        </p:nvSpPr>
        <p:spPr/>
        <p:txBody>
          <a:bodyPr/>
          <a:lstStyle/>
          <a:p>
            <a:pPr eaLnBrk="1" fontAlgn="auto" hangingPunct="1">
              <a:spcAft>
                <a:spcPts val="0"/>
              </a:spcAft>
              <a:defRPr/>
            </a:pP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
            </a:r>
            <a:br>
              <a:rPr lang="en-US" sz="2400" b="1" dirty="0" smtClean="0">
                <a:solidFill>
                  <a:schemeClr val="accent1">
                    <a:lumMod val="50000"/>
                  </a:schemeClr>
                </a:solidFill>
              </a:rPr>
            </a:br>
            <a:r>
              <a:rPr lang="en-US" sz="2400" b="1" dirty="0" smtClean="0">
                <a:solidFill>
                  <a:schemeClr val="accent1">
                    <a:lumMod val="50000"/>
                  </a:schemeClr>
                </a:solidFill>
              </a:rPr>
              <a:t>Global</a:t>
            </a:r>
            <a:br>
              <a:rPr lang="en-US" sz="2400" b="1" dirty="0" smtClean="0">
                <a:solidFill>
                  <a:schemeClr val="accent1">
                    <a:lumMod val="50000"/>
                  </a:schemeClr>
                </a:solidFill>
              </a:rPr>
            </a:br>
            <a:r>
              <a:rPr lang="en-US" sz="2400" b="1" dirty="0" smtClean="0">
                <a:solidFill>
                  <a:schemeClr val="accent1">
                    <a:lumMod val="50000"/>
                  </a:schemeClr>
                </a:solidFill>
              </a:rPr>
              <a:t>Challenges</a:t>
            </a:r>
            <a:endParaRPr lang="en-US" sz="2400" b="1" dirty="0">
              <a:solidFill>
                <a:schemeClr val="accent1">
                  <a:lumMod val="50000"/>
                </a:schemeClr>
              </a:solidFill>
            </a:endParaRPr>
          </a:p>
        </p:txBody>
      </p:sp>
      <p:sp>
        <p:nvSpPr>
          <p:cNvPr id="16388" name="Slide Number Placeholder 5"/>
          <p:cNvSpPr>
            <a:spLocks noGrp="1"/>
          </p:cNvSpPr>
          <p:nvPr>
            <p:ph type="sldNum" sz="quarter" idx="15"/>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4566E93F-8A3F-4C73-A2B9-11077C2DDA1F}" type="slidenum">
              <a:rPr lang="en-US" smtClean="0">
                <a:latin typeface="Arial" pitchFamily="34" charset="0"/>
              </a:rPr>
              <a:pPr fontAlgn="base">
                <a:spcBef>
                  <a:spcPct val="0"/>
                </a:spcBef>
                <a:spcAft>
                  <a:spcPct val="0"/>
                </a:spcAft>
              </a:pPr>
              <a:t>8</a:t>
            </a:fld>
            <a:endParaRPr lang="en-US" smtClean="0">
              <a:latin typeface="Arial" pitchFamily="34" charset="0"/>
            </a:endParaRPr>
          </a:p>
        </p:txBody>
      </p:sp>
      <p:sp>
        <p:nvSpPr>
          <p:cNvPr id="7" name="Content Placeholder 6"/>
          <p:cNvSpPr>
            <a:spLocks noGrp="1"/>
          </p:cNvSpPr>
          <p:nvPr>
            <p:ph sz="quarter" idx="1"/>
          </p:nvPr>
        </p:nvSpPr>
        <p:spPr>
          <a:xfrm>
            <a:off x="304800" y="304800"/>
            <a:ext cx="5715000" cy="5764213"/>
          </a:xfrm>
        </p:spPr>
        <p:txBody>
          <a:bodyPr>
            <a:normAutofit/>
          </a:bodyPr>
          <a:lstStyle/>
          <a:p>
            <a:pPr marL="274320" indent="-274320" eaLnBrk="1" fontAlgn="auto" hangingPunct="1">
              <a:spcAft>
                <a:spcPts val="0"/>
              </a:spcAft>
              <a:buFont typeface="Arial"/>
              <a:buChar char="•"/>
              <a:defRPr/>
            </a:pPr>
            <a:r>
              <a:rPr lang="en-US" dirty="0" smtClean="0"/>
              <a:t>Some are global</a:t>
            </a:r>
          </a:p>
          <a:p>
            <a:pPr marL="548640" lvl="1" indent="-274320" eaLnBrk="1" fontAlgn="auto" hangingPunct="1">
              <a:spcAft>
                <a:spcPts val="0"/>
              </a:spcAft>
              <a:buFont typeface="Courier New"/>
              <a:buChar char="o"/>
              <a:defRPr/>
            </a:pPr>
            <a:r>
              <a:rPr lang="en-US" dirty="0" smtClean="0"/>
              <a:t>data deluge</a:t>
            </a:r>
          </a:p>
          <a:p>
            <a:pPr marL="548640" lvl="1" indent="-274320" eaLnBrk="1" fontAlgn="auto" hangingPunct="1">
              <a:spcAft>
                <a:spcPts val="0"/>
              </a:spcAft>
              <a:buFont typeface="Courier New"/>
              <a:buChar char="o"/>
              <a:defRPr/>
            </a:pPr>
            <a:r>
              <a:rPr lang="en-US" dirty="0" smtClean="0"/>
              <a:t>data management</a:t>
            </a:r>
          </a:p>
          <a:p>
            <a:pPr marL="548640" lvl="1" indent="-274320" eaLnBrk="1" fontAlgn="auto" hangingPunct="1">
              <a:spcAft>
                <a:spcPts val="0"/>
              </a:spcAft>
              <a:buFont typeface="Courier New"/>
              <a:buChar char="o"/>
              <a:defRPr/>
            </a:pPr>
            <a:r>
              <a:rPr lang="en-US" dirty="0" smtClean="0"/>
              <a:t>proprietary data</a:t>
            </a:r>
          </a:p>
          <a:p>
            <a:pPr marL="548640" lvl="1" indent="-274320" eaLnBrk="1" fontAlgn="auto" hangingPunct="1">
              <a:spcAft>
                <a:spcPts val="0"/>
              </a:spcAft>
              <a:buFont typeface="Courier New"/>
              <a:buChar char="o"/>
              <a:defRPr/>
            </a:pPr>
            <a:r>
              <a:rPr lang="en-US" dirty="0" smtClean="0"/>
              <a:t>security</a:t>
            </a:r>
          </a:p>
          <a:p>
            <a:pPr marL="548640" lvl="1" indent="-274320" eaLnBrk="1" fontAlgn="auto" hangingPunct="1">
              <a:spcAft>
                <a:spcPts val="0"/>
              </a:spcAft>
              <a:buFont typeface="Courier New"/>
              <a:buChar char="o"/>
              <a:defRPr/>
            </a:pPr>
            <a:r>
              <a:rPr lang="en-US" dirty="0" smtClean="0"/>
              <a:t>privacy</a:t>
            </a:r>
          </a:p>
          <a:p>
            <a:pPr marL="548640" lvl="1" indent="-274320" eaLnBrk="1" fontAlgn="auto" hangingPunct="1">
              <a:spcAft>
                <a:spcPts val="0"/>
              </a:spcAft>
              <a:buFont typeface="Courier New"/>
              <a:buChar char="o"/>
              <a:defRPr/>
            </a:pPr>
            <a:r>
              <a:rPr lang="en-US" dirty="0" smtClean="0"/>
              <a:t>reluctance to share data</a:t>
            </a:r>
            <a:br>
              <a:rPr lang="en-US" dirty="0" smtClean="0"/>
            </a:br>
            <a:endParaRPr lang="en-US" dirty="0" smtClean="0"/>
          </a:p>
          <a:p>
            <a:pPr marL="274320" indent="-274320" eaLnBrk="1" fontAlgn="auto" hangingPunct="1">
              <a:spcAft>
                <a:spcPts val="0"/>
              </a:spcAft>
              <a:buFont typeface="Arial"/>
              <a:buChar char="•"/>
              <a:defRPr/>
            </a:pPr>
            <a:r>
              <a:rPr lang="en-US" dirty="0" smtClean="0"/>
              <a:t>Some are particular to the South</a:t>
            </a:r>
            <a:endParaRPr lang="en-US" dirty="0"/>
          </a:p>
        </p:txBody>
      </p:sp>
      <p:pic>
        <p:nvPicPr>
          <p:cNvPr id="16390" name="Content Placeholder 15"/>
          <p:cNvPicPr>
            <a:picLocks noGrp="1" noChangeAspect="1"/>
          </p:cNvPicPr>
          <p:nvPr>
            <p:ph sz="quarter" idx="13"/>
          </p:nvPr>
        </p:nvPicPr>
        <p:blipFill>
          <a:blip r:embed="rId3"/>
          <a:srcRect t="-17345" b="-17345"/>
          <a:stretch>
            <a:fillRect/>
          </a:stretch>
        </p:blipFill>
        <p:spPr>
          <a:xfrm>
            <a:off x="6338888" y="1350963"/>
            <a:ext cx="2498725" cy="4718050"/>
          </a:xfr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animEffect transition="in" filter="wipe(left)">
                                      <p:cBhvr>
                                        <p:cTn id="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1"/>
          <p:cNvSpPr>
            <a:spLocks noGrp="1"/>
          </p:cNvSpPr>
          <p:nvPr>
            <p:ph type="ftr" sz="quarter" idx="15"/>
          </p:nvPr>
        </p:nvSpPr>
        <p:spPr bwMode="auto">
          <a:noFill/>
          <a:ln>
            <a:miter lim="800000"/>
            <a:headEnd/>
            <a:tailEnd/>
          </a:ln>
        </p:spPr>
        <p:txBody>
          <a:bodyPr wrap="square" lIns="91440" tIns="45720" rIns="91440" bIns="45720" numCol="1" compatLnSpc="1">
            <a:prstTxWarp prst="textNoShape">
              <a:avLst/>
            </a:prstTxWarp>
          </a:bodyPr>
          <a:lstStyle/>
          <a:p>
            <a:pPr fontAlgn="base">
              <a:spcBef>
                <a:spcPct val="0"/>
              </a:spcBef>
              <a:spcAft>
                <a:spcPct val="0"/>
              </a:spcAft>
            </a:pPr>
            <a:r>
              <a:rPr lang="en-US" smtClean="0">
                <a:latin typeface="Arial" pitchFamily="34" charset="0"/>
              </a:rPr>
              <a:t>Daniel Schaffer, TWAS</a:t>
            </a:r>
          </a:p>
        </p:txBody>
      </p:sp>
      <p:sp>
        <p:nvSpPr>
          <p:cNvPr id="4" name="Title 3"/>
          <p:cNvSpPr>
            <a:spLocks noGrp="1"/>
          </p:cNvSpPr>
          <p:nvPr>
            <p:ph type="title"/>
          </p:nvPr>
        </p:nvSpPr>
        <p:spPr/>
        <p:txBody>
          <a:bodyPr/>
          <a:lstStyle/>
          <a:p>
            <a:pPr eaLnBrk="1" fontAlgn="auto" hangingPunct="1">
              <a:spcAft>
                <a:spcPts val="0"/>
              </a:spcAft>
              <a:defRPr/>
            </a:pPr>
            <a:r>
              <a:rPr lang="en-US" sz="2400" b="1" dirty="0" smtClean="0">
                <a:solidFill>
                  <a:schemeClr val="accent1">
                    <a:lumMod val="50000"/>
                  </a:schemeClr>
                </a:solidFill>
              </a:rPr>
              <a:t>Challenges</a:t>
            </a:r>
            <a:br>
              <a:rPr lang="en-US" sz="2400" b="1" dirty="0" smtClean="0">
                <a:solidFill>
                  <a:schemeClr val="accent1">
                    <a:lumMod val="50000"/>
                  </a:schemeClr>
                </a:solidFill>
              </a:rPr>
            </a:br>
            <a:r>
              <a:rPr lang="en-US" sz="2400" b="1" dirty="0" smtClean="0">
                <a:solidFill>
                  <a:schemeClr val="accent1">
                    <a:lumMod val="50000"/>
                  </a:schemeClr>
                </a:solidFill>
              </a:rPr>
              <a:t>in the South</a:t>
            </a:r>
            <a:endParaRPr lang="en-US" sz="2400" b="1" dirty="0">
              <a:solidFill>
                <a:schemeClr val="accent1">
                  <a:lumMod val="50000"/>
                </a:schemeClr>
              </a:solidFill>
            </a:endParaRPr>
          </a:p>
        </p:txBody>
      </p:sp>
      <p:sp>
        <p:nvSpPr>
          <p:cNvPr id="17412" name="Slide Number Placeholder 5"/>
          <p:cNvSpPr>
            <a:spLocks noGrp="1"/>
          </p:cNvSpPr>
          <p:nvPr>
            <p:ph type="sldNum" sz="quarter" idx="16"/>
          </p:nvPr>
        </p:nvSpPr>
        <p:spPr bwMode="auto">
          <a:noFill/>
          <a:ln>
            <a:miter lim="800000"/>
            <a:headEnd/>
            <a:tailEnd/>
          </a:ln>
        </p:spPr>
        <p:txBody>
          <a:bodyPr wrap="square" lIns="91440" tIns="45720" rIns="91440" bIns="45720" numCol="1" anchor="t" anchorCtr="0" compatLnSpc="1">
            <a:prstTxWarp prst="textNoShape">
              <a:avLst/>
            </a:prstTxWarp>
          </a:bodyPr>
          <a:lstStyle/>
          <a:p>
            <a:pPr fontAlgn="base">
              <a:spcBef>
                <a:spcPct val="0"/>
              </a:spcBef>
              <a:spcAft>
                <a:spcPct val="0"/>
              </a:spcAft>
            </a:pPr>
            <a:fld id="{1FA2D816-ADFD-4FFD-B9E7-31D41898BCE2}" type="slidenum">
              <a:rPr lang="en-US" smtClean="0">
                <a:latin typeface="Arial" pitchFamily="34" charset="0"/>
              </a:rPr>
              <a:pPr fontAlgn="base">
                <a:spcBef>
                  <a:spcPct val="0"/>
                </a:spcBef>
                <a:spcAft>
                  <a:spcPct val="0"/>
                </a:spcAft>
              </a:pPr>
              <a:t>9</a:t>
            </a:fld>
            <a:endParaRPr lang="en-US" smtClean="0">
              <a:latin typeface="Arial" pitchFamily="34" charset="0"/>
            </a:endParaRPr>
          </a:p>
        </p:txBody>
      </p:sp>
      <p:sp>
        <p:nvSpPr>
          <p:cNvPr id="17413" name="Content Placeholder 21"/>
          <p:cNvSpPr>
            <a:spLocks noGrp="1"/>
          </p:cNvSpPr>
          <p:nvPr>
            <p:ph sz="quarter" idx="1"/>
          </p:nvPr>
        </p:nvSpPr>
        <p:spPr>
          <a:xfrm>
            <a:off x="304800" y="304800"/>
            <a:ext cx="5715000" cy="2735263"/>
          </a:xfrm>
        </p:spPr>
        <p:txBody>
          <a:bodyPr/>
          <a:lstStyle/>
          <a:p>
            <a:pPr eaLnBrk="1" hangingPunct="1"/>
            <a:r>
              <a:rPr lang="en-US" smtClean="0">
                <a:latin typeface="Arial" pitchFamily="34" charset="0"/>
              </a:rPr>
              <a:t>Poor internet access </a:t>
            </a:r>
          </a:p>
          <a:p>
            <a:pPr lvl="1" eaLnBrk="1" hangingPunct="1"/>
            <a:r>
              <a:rPr lang="en-US" smtClean="0">
                <a:latin typeface="Arial" pitchFamily="34" charset="0"/>
              </a:rPr>
              <a:t>Limited accessibility to computers</a:t>
            </a:r>
          </a:p>
          <a:p>
            <a:pPr lvl="1" eaLnBrk="1" hangingPunct="1"/>
            <a:r>
              <a:rPr lang="en-US" smtClean="0">
                <a:latin typeface="Arial" pitchFamily="34" charset="0"/>
              </a:rPr>
              <a:t>Low bandwidth</a:t>
            </a:r>
          </a:p>
          <a:p>
            <a:pPr lvl="1" eaLnBrk="1" hangingPunct="1"/>
            <a:r>
              <a:rPr lang="en-US" smtClean="0">
                <a:latin typeface="Arial" pitchFamily="34" charset="0"/>
              </a:rPr>
              <a:t>Still a problem, although less so than 10 or even 5 years ago</a:t>
            </a:r>
          </a:p>
          <a:p>
            <a:pPr eaLnBrk="1" hangingPunct="1"/>
            <a:endParaRPr lang="en-US" smtClean="0">
              <a:latin typeface="Arial" pitchFamily="34" charset="0"/>
            </a:endParaRPr>
          </a:p>
        </p:txBody>
      </p:sp>
      <p:pic>
        <p:nvPicPr>
          <p:cNvPr id="23" name="Content Placeholder 22" descr="Computer_Africa_beginners.png"/>
          <p:cNvPicPr>
            <a:picLocks noGrp="1" noChangeAspect="1"/>
          </p:cNvPicPr>
          <p:nvPr>
            <p:ph sz="quarter" idx="13"/>
          </p:nvPr>
        </p:nvPicPr>
        <p:blipFill>
          <a:blip r:embed="rId3"/>
          <a:srcRect l="-28382" r="-28382"/>
          <a:stretch>
            <a:fillRect/>
          </a:stretch>
        </p:blipFill>
        <p:spPr>
          <a:xfrm>
            <a:off x="290513" y="3327400"/>
            <a:ext cx="5715000" cy="2735263"/>
          </a:xfrm>
          <a:effectLst>
            <a:outerShdw blurRad="292100" dist="139700" dir="2700000" algn="tl" rotWithShape="0">
              <a:srgbClr val="333333">
                <a:alpha val="65000"/>
              </a:srgbClr>
            </a:outerShdw>
          </a:effectLst>
        </p:spPr>
      </p:pic>
      <p:pic>
        <p:nvPicPr>
          <p:cNvPr id="17415" name="Content Placeholder 27"/>
          <p:cNvPicPr>
            <a:picLocks noGrp="1" noChangeAspect="1"/>
          </p:cNvPicPr>
          <p:nvPr>
            <p:ph sz="quarter" idx="14"/>
          </p:nvPr>
        </p:nvPicPr>
        <p:blipFill>
          <a:blip r:embed="rId4"/>
          <a:srcRect t="-82886" b="-82886"/>
          <a:stretch>
            <a:fillRect/>
          </a:stretch>
        </p:blipFill>
        <p:spPr>
          <a:xfrm>
            <a:off x="6338888" y="1290638"/>
            <a:ext cx="2498725" cy="4748212"/>
          </a:xfrm>
        </p:spPr>
      </p:pic>
    </p:spTree>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4059</TotalTime>
  <Words>3853</Words>
  <Application>Microsoft Office PowerPoint</Application>
  <PresentationFormat>On-screen Show (4:3)</PresentationFormat>
  <Paragraphs>442</Paragraphs>
  <Slides>38</Slides>
  <Notes>38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Arial</vt:lpstr>
      <vt:lpstr>Courier New</vt:lpstr>
      <vt:lpstr>Gill Sans MT</vt:lpstr>
      <vt:lpstr>Wingdings 3</vt:lpstr>
      <vt:lpstr>Wingdings</vt:lpstr>
      <vt:lpstr>Cambria</vt:lpstr>
      <vt:lpstr>Times</vt:lpstr>
      <vt:lpstr>ＭＳ Ｐゴシック</vt:lpstr>
      <vt:lpstr>Handwriting - Dakota</vt:lpstr>
      <vt:lpstr>Helvetica Neue</vt:lpstr>
      <vt:lpstr>ヒラギノ角ゴ Pro W3</vt:lpstr>
      <vt:lpstr>ヒラギノ角ゴ ProN W6</vt:lpstr>
      <vt:lpstr>Helvetica Neue Bold Condensed</vt:lpstr>
      <vt:lpstr>Origin</vt:lpstr>
      <vt:lpstr>Improving Data Access and Use for Sustainable Development in the South  </vt:lpstr>
      <vt:lpstr>How to improve data access and use in the South? </vt:lpstr>
      <vt:lpstr>Universal declaration of human rights</vt:lpstr>
      <vt:lpstr>Slide 4</vt:lpstr>
      <vt:lpstr>Slide 5</vt:lpstr>
      <vt:lpstr>Scientific information is experiencing its greatest transformation since the first scientific publication appeared more than four centuries ago. </vt:lpstr>
      <vt:lpstr>Data beanstalk</vt:lpstr>
      <vt:lpstr>        Global Challenges</vt:lpstr>
      <vt:lpstr>Challenges in the South</vt:lpstr>
      <vt:lpstr>Challenges in the South</vt:lpstr>
      <vt:lpstr>Challenges in the South</vt:lpstr>
      <vt:lpstr>Slide 12</vt:lpstr>
      <vt:lpstr>Global Knowledge Production</vt:lpstr>
      <vt:lpstr>UNESCO's 2010 Science Report </vt:lpstr>
      <vt:lpstr>G6 of science in the South</vt:lpstr>
      <vt:lpstr>Slide 16</vt:lpstr>
      <vt:lpstr>G80 of science in the South</vt:lpstr>
      <vt:lpstr>TWAS</vt:lpstr>
      <vt:lpstr>TWAS, the academy of sciences for the developing world</vt:lpstr>
      <vt:lpstr>TWAS, the academy of sciences for the developing world</vt:lpstr>
      <vt:lpstr>TWAS Objectives</vt:lpstr>
      <vt:lpstr>Capacity-building action by TWAS</vt:lpstr>
      <vt:lpstr>Capacity-building action by TWAS</vt:lpstr>
      <vt:lpstr>Capacity-building action by TWAS</vt:lpstr>
      <vt:lpstr>TWAS’s HQ and Regional Offices</vt:lpstr>
      <vt:lpstr>Slide 26</vt:lpstr>
      <vt:lpstr>Recommendations</vt:lpstr>
      <vt:lpstr>Recommendations</vt:lpstr>
      <vt:lpstr>Recommendations</vt:lpstr>
      <vt:lpstr>Recommendations</vt:lpstr>
      <vt:lpstr>Recommendations</vt:lpstr>
      <vt:lpstr>Recommendations</vt:lpstr>
      <vt:lpstr>Recommendations</vt:lpstr>
      <vt:lpstr>Recommendations</vt:lpstr>
      <vt:lpstr>Recommendations</vt:lpstr>
      <vt:lpstr>Universal declaration of human rights</vt:lpstr>
      <vt:lpstr>Universality of science</vt:lpstr>
      <vt:lpstr>Thank you</vt:lpstr>
    </vt:vector>
  </TitlesOfParts>
  <Manager/>
  <Company>TWAS</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Data Access and Use for Sustainable Development in the South  </dc:title>
  <dc:subject/>
  <dc:creator>Daniel Schaffer</dc:creator>
  <cp:keywords/>
  <dc:description>The Case for International Sharing of Scientific Data: Focus on Developing Countries. 18-19 April 2011, NAS Keck Center, Washington, DC, USA</dc:description>
  <cp:lastModifiedBy>Jeana Edkin</cp:lastModifiedBy>
  <cp:revision>875</cp:revision>
  <cp:lastPrinted>2011-04-14T13:31:39Z</cp:lastPrinted>
  <dcterms:created xsi:type="dcterms:W3CDTF">2011-04-14T12:48:23Z</dcterms:created>
  <dcterms:modified xsi:type="dcterms:W3CDTF">2011-04-18T17:40:26Z</dcterms:modified>
  <cp:category/>
</cp:coreProperties>
</file>