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766" r:id="rId1"/>
  </p:sldMasterIdLst>
  <p:notesMasterIdLst>
    <p:notesMasterId r:id="rId16"/>
  </p:notesMasterIdLst>
  <p:handoutMasterIdLst>
    <p:handoutMasterId r:id="rId17"/>
  </p:handoutMasterIdLst>
  <p:sldIdLst>
    <p:sldId id="256" r:id="rId2"/>
    <p:sldId id="271" r:id="rId3"/>
    <p:sldId id="261" r:id="rId4"/>
    <p:sldId id="260" r:id="rId5"/>
    <p:sldId id="269" r:id="rId6"/>
    <p:sldId id="258" r:id="rId7"/>
    <p:sldId id="265" r:id="rId8"/>
    <p:sldId id="270" r:id="rId9"/>
    <p:sldId id="262" r:id="rId10"/>
    <p:sldId id="263" r:id="rId11"/>
    <p:sldId id="264" r:id="rId12"/>
    <p:sldId id="266" r:id="rId13"/>
    <p:sldId id="267"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clrMode="gray"/>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15" autoAdjust="0"/>
    <p:restoredTop sz="82590" autoAdjust="0"/>
  </p:normalViewPr>
  <p:slideViewPr>
    <p:cSldViewPr snapToGrid="0" snapToObjects="1">
      <p:cViewPr varScale="1">
        <p:scale>
          <a:sx n="85" d="100"/>
          <a:sy n="85" d="100"/>
        </p:scale>
        <p:origin x="-1152" y="-96"/>
      </p:cViewPr>
      <p:guideLst>
        <p:guide orient="horz" pos="2160"/>
        <p:guide pos="2880"/>
      </p:guideLst>
    </p:cSldViewPr>
  </p:slideViewPr>
  <p:outlineViewPr>
    <p:cViewPr>
      <p:scale>
        <a:sx n="33" d="100"/>
        <a:sy n="33" d="100"/>
      </p:scale>
      <p:origin x="0" y="9752"/>
    </p:cViewPr>
  </p:outlin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10B46E-BC75-1140-BD5A-F531F5C42199}" type="datetimeFigureOut">
              <a:rPr lang="en-US" smtClean="0"/>
              <a:pPr/>
              <a:t>8/22/11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21A4D9-4D64-984F-9160-7C8A94DD6288}"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E74C85-1FCF-BE40-9223-4D4EBB59934E}" type="datetimeFigureOut">
              <a:rPr lang="en-US" smtClean="0"/>
              <a:pPr/>
              <a:t>8/22/11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8DCC5-79B1-E344-9549-BA68470D9EA8}"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Greetings everyone. We’ve assembled an amazing group of speakers and participants for this very focused meeting.  We have much</a:t>
            </a:r>
            <a:r>
              <a:rPr lang="en-US" baseline="0" dirty="0" smtClean="0"/>
              <a:t> to accomplish in two days, so will dig right in.</a:t>
            </a:r>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The ability to discover the existence of data is a critical requirement for a data-sharing infrastructure.  We can define discovery as being the ability to determine the existence of a set of data objects with specified attributes or characteristics.  The attributes of interest include aspects such as the producer of the data, the date of production, the method or production, a description of its contents, its representation.  Discovery may also include aspects such as levels of quality, certification, or validation by third parties.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Discoverability depends both on the description and representation of data and on tools and services to search for data objects. Data rarely are self-describing . Description  and representation usually take the form of metadata, some of which may be automated if data are generated by instruments such as sensor networks or telescopes. Much metadata creation requires human intervention, making it an expensive process that is often avoided by researchers.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lack of standards and practices for citing data, akin to citing publications, is a barrier to discoverability].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variety of approaches to discovery are possible.  Web search engines that walk the visible internet are one possibility assuming that data descriptions are reachable via standard web protocols.  With the introduction of semantic web technologies and associated crawlers and search engines, location of data-sets of interest based on semantic content becomes possible.  Alternatively, more discipline-specific and structured catalogs can be created.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Provenance, which will be discussed</a:t>
            </a:r>
            <a:r>
              <a:rPr lang="en-US" sz="1200" kern="1200" baseline="0" dirty="0" smtClean="0">
                <a:solidFill>
                  <a:schemeClr val="tx1"/>
                </a:solidFill>
                <a:latin typeface="+mn-lt"/>
                <a:ea typeface="+mn-ea"/>
                <a:cs typeface="+mn-cs"/>
              </a:rPr>
              <a:t> in the first panel, has different meanings in the archival and computer science community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Following objects requires that they be in some units, that we can make relations between those units, and often some actions thereby.</a:t>
            </a: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IP is a broad</a:t>
            </a:r>
            <a:r>
              <a:rPr lang="en-US" sz="1200" kern="1200" baseline="0" dirty="0" smtClean="0">
                <a:solidFill>
                  <a:schemeClr val="tx1"/>
                </a:solidFill>
                <a:latin typeface="+mn-lt"/>
                <a:ea typeface="+mn-ea"/>
                <a:cs typeface="+mn-cs"/>
              </a:rPr>
              <a:t> topic, even with regard to data.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Again, we’ll try to get our focus on the relationship between data IP and citation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are some of the issues at that intersection.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IP</a:t>
            </a:r>
          </a:p>
          <a:p>
            <a:r>
              <a:rPr lang="en-US" sz="1200" kern="1200" baseline="0" dirty="0" smtClean="0">
                <a:solidFill>
                  <a:schemeClr val="tx1"/>
                </a:solidFill>
                <a:latin typeface="+mn-lt"/>
                <a:ea typeface="+mn-ea"/>
                <a:cs typeface="+mn-cs"/>
              </a:rPr>
              <a:t>If we could release everything under CC0 licenses, the world would be a simpler place. That won’t happen</a:t>
            </a:r>
          </a:p>
          <a:p>
            <a:r>
              <a:rPr lang="en-US" sz="1200" kern="1200" baseline="0" dirty="0" smtClean="0">
                <a:solidFill>
                  <a:schemeClr val="tx1"/>
                </a:solidFill>
                <a:latin typeface="+mn-lt"/>
                <a:ea typeface="+mn-ea"/>
                <a:cs typeface="+mn-cs"/>
              </a:rPr>
              <a:t>Need to know what rights are attached, what you can do with 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Open data – in sense of no rights attached, in sense of reusable (structured </a:t>
            </a:r>
            <a:r>
              <a:rPr lang="en-US" sz="1200" kern="1200" baseline="0" dirty="0" err="1" smtClean="0">
                <a:solidFill>
                  <a:schemeClr val="tx1"/>
                </a:solidFill>
                <a:latin typeface="+mn-lt"/>
                <a:ea typeface="+mn-ea"/>
                <a:cs typeface="+mn-cs"/>
              </a:rPr>
              <a:t>vs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pdf</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Open bib – citations per se are facts, and generally not copyrightable.</a:t>
            </a:r>
          </a:p>
          <a:p>
            <a:r>
              <a:rPr lang="en-US" sz="1200" kern="1200" baseline="0" dirty="0" smtClean="0">
                <a:solidFill>
                  <a:schemeClr val="tx1"/>
                </a:solidFill>
                <a:latin typeface="+mn-lt"/>
                <a:ea typeface="+mn-ea"/>
                <a:cs typeface="+mn-cs"/>
              </a:rPr>
              <a:t>Movement toward open bib – let the descriptions, the </a:t>
            </a:r>
            <a:r>
              <a:rPr lang="en-US" sz="1200" kern="1200" baseline="0" dirty="0" err="1" smtClean="0">
                <a:solidFill>
                  <a:schemeClr val="tx1"/>
                </a:solidFill>
                <a:latin typeface="+mn-lt"/>
                <a:ea typeface="+mn-ea"/>
                <a:cs typeface="+mn-cs"/>
              </a:rPr>
              <a:t>metadta</a:t>
            </a:r>
            <a:r>
              <a:rPr lang="en-US" sz="1200" kern="1200" baseline="0" dirty="0" smtClean="0">
                <a:solidFill>
                  <a:schemeClr val="tx1"/>
                </a:solidFill>
                <a:latin typeface="+mn-lt"/>
                <a:ea typeface="+mn-ea"/>
                <a:cs typeface="+mn-cs"/>
              </a:rPr>
              <a:t> go free, then others can map the world of content and ideas. Separate from the </a:t>
            </a:r>
            <a:r>
              <a:rPr lang="en-US" sz="1200" kern="1200" baseline="0" dirty="0" err="1" smtClean="0">
                <a:solidFill>
                  <a:schemeClr val="tx1"/>
                </a:solidFill>
                <a:latin typeface="+mn-lt"/>
                <a:ea typeface="+mn-ea"/>
                <a:cs typeface="+mn-cs"/>
              </a:rPr>
              <a:t>payrwalls</a:t>
            </a:r>
            <a:r>
              <a:rPr lang="en-US" sz="1200" kern="1200" baseline="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Data policy is another thorny thicket.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are a few of the issues at the intersection of data policy and data citation that we hope to address at this meeting.  Will be the </a:t>
            </a:r>
            <a:r>
              <a:rPr lang="en-US" sz="1200" kern="1200" baseline="0" dirty="0" err="1" smtClean="0">
                <a:solidFill>
                  <a:schemeClr val="tx1"/>
                </a:solidFill>
                <a:latin typeface="+mn-lt"/>
                <a:ea typeface="+mn-ea"/>
                <a:cs typeface="+mn-cs"/>
              </a:rPr>
              <a:t>tues</a:t>
            </a:r>
            <a:r>
              <a:rPr lang="en-US" sz="1200" kern="1200" baseline="0" dirty="0" smtClean="0">
                <a:solidFill>
                  <a:schemeClr val="tx1"/>
                </a:solidFill>
                <a:latin typeface="+mn-lt"/>
                <a:ea typeface="+mn-ea"/>
                <a:cs typeface="+mn-cs"/>
              </a:rPr>
              <a:t> morning session, but will arise throughout.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very wordy – you have them in your agenda; won’t parse them further here!  Highlighted key phrases in blue.</a:t>
            </a:r>
          </a:p>
          <a:p>
            <a:endParaRPr lang="en-US" dirty="0" smtClean="0"/>
          </a:p>
          <a:p>
            <a:r>
              <a:rPr lang="en-US" dirty="0" smtClean="0"/>
              <a:t>Origins:</a:t>
            </a:r>
            <a:r>
              <a:rPr lang="en-US" baseline="0" dirty="0" smtClean="0"/>
              <a:t>  months of discussion within BRDI, CODATA, Task Group, and Steering committee to arrive at these.</a:t>
            </a:r>
          </a:p>
          <a:p>
            <a:endParaRPr lang="en-US" baseline="0" dirty="0" smtClean="0"/>
          </a:p>
          <a:p>
            <a:r>
              <a:rPr lang="en-US" baseline="0" dirty="0" smtClean="0"/>
              <a:t>The steering </a:t>
            </a:r>
            <a:r>
              <a:rPr lang="en-US" baseline="0" dirty="0" err="1" smtClean="0"/>
              <a:t>cmte</a:t>
            </a:r>
            <a:r>
              <a:rPr lang="en-US" baseline="0" dirty="0" smtClean="0"/>
              <a:t>, in consultation with the task group, assembled the distinguished group of speakers from around the world </a:t>
            </a:r>
          </a:p>
          <a:p>
            <a:endParaRPr lang="en-US" baseline="0" dirty="0" smtClean="0"/>
          </a:p>
          <a:p>
            <a:r>
              <a:rPr lang="en-US" baseline="0" dirty="0" smtClean="0"/>
              <a:t>Data management, use, reuse, and incentives to share and reuse are hot topics. We cannot address all of them in two days – we have tried to keep our attention narrowly focused on these questions – we are not ignoring the other ones; just taking this rare opportunity to identify answers to key questions that will help the community move forward on standards, practices, and policy.</a:t>
            </a:r>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do we go</a:t>
            </a:r>
            <a:r>
              <a:rPr lang="en-US" baseline="0" dirty="0" smtClean="0"/>
              <a:t> from here? What do we expect the outcomes of the symposium to be?</a:t>
            </a:r>
          </a:p>
          <a:p>
            <a:endParaRPr lang="en-US" baseline="0" dirty="0" smtClean="0"/>
          </a:p>
          <a:p>
            <a:r>
              <a:rPr lang="en-US" sz="1200" kern="1200" dirty="0" smtClean="0">
                <a:solidFill>
                  <a:schemeClr val="tx1"/>
                </a:solidFill>
                <a:latin typeface="+mn-lt"/>
                <a:ea typeface="+mn-ea"/>
                <a:cs typeface="+mn-cs"/>
              </a:rPr>
              <a:t>Chris, the reports bullet is misleading. BRDI will issue an NAS report from this symposium/workshop in 2012, not the CODATA-ICSTI TG. The latter will only do the White Paper in 2012, based on input from the Berkeley meeting (and a survey/questionnaire that is being prepared as well).</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OK, Chris. </a:t>
            </a:r>
            <a:r>
              <a:rPr lang="en-US" sz="1200" kern="1200" smtClean="0">
                <a:solidFill>
                  <a:schemeClr val="tx1"/>
                </a:solidFill>
                <a:latin typeface="+mn-lt"/>
                <a:ea typeface="+mn-ea"/>
                <a:cs typeface="+mn-cs"/>
              </a:rPr>
              <a:t>Just to be clear, under Reports, the Data Citation Best Practices white paper will be by the TG, not the BRDI/NAS.</a:t>
            </a:r>
            <a:endParaRPr lang="en-US" baseline="0" dirty="0" smtClean="0"/>
          </a:p>
        </p:txBody>
      </p:sp>
      <p:sp>
        <p:nvSpPr>
          <p:cNvPr id="4" name="Slide Number Placeholder 3"/>
          <p:cNvSpPr>
            <a:spLocks noGrp="1"/>
          </p:cNvSpPr>
          <p:nvPr>
            <p:ph type="sldNum" sz="quarter" idx="10"/>
          </p:nvPr>
        </p:nvSpPr>
        <p:spPr/>
        <p:txBody>
          <a:bodyPr/>
          <a:lstStyle/>
          <a:p>
            <a:fld id="{1628DCC5-79B1-E344-9549-BA68470D9EA8}"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smoother the event, the more advance planning was involved!</a:t>
            </a:r>
            <a:r>
              <a:rPr lang="en-US" baseline="0" dirty="0" smtClean="0"/>
              <a:t>  And that’s the case here - </a:t>
            </a:r>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ea typeface="ＭＳ Ｐゴシック" charset="-128"/>
                <a:cs typeface="ＭＳ Ｐゴシック" charset="-128"/>
              </a:rPr>
              <a:t>We are all familiar with</a:t>
            </a:r>
            <a:r>
              <a:rPr lang="en-US" baseline="0" dirty="0" smtClean="0">
                <a:latin typeface="+mn-lt"/>
                <a:ea typeface="ＭＳ Ｐゴシック" charset="-128"/>
                <a:cs typeface="ＭＳ Ｐゴシック" charset="-128"/>
              </a:rPr>
              <a:t> the metaphor of the </a:t>
            </a:r>
            <a:r>
              <a:rPr lang="en-US" dirty="0" smtClean="0">
                <a:latin typeface="+mn-lt"/>
                <a:ea typeface="ＭＳ Ｐゴシック" charset="-128"/>
                <a:cs typeface="ＭＳ Ｐゴシック" charset="-128"/>
              </a:rPr>
              <a:t>data deluge … we</a:t>
            </a:r>
            <a:r>
              <a:rPr lang="en-US" baseline="0" dirty="0" smtClean="0">
                <a:latin typeface="+mn-lt"/>
                <a:ea typeface="ＭＳ Ｐゴシック" charset="-128"/>
                <a:cs typeface="ＭＳ Ｐゴシック" charset="-128"/>
              </a:rPr>
              <a:t> are all being drowned in data</a:t>
            </a:r>
          </a:p>
          <a:p>
            <a:endParaRPr lang="en-US" baseline="0" dirty="0" smtClean="0">
              <a:latin typeface="+mn-lt"/>
              <a:ea typeface="ＭＳ Ｐゴシック" charset="-128"/>
              <a:cs typeface="ＭＳ Ｐゴシック" charset="-128"/>
            </a:endParaRPr>
          </a:p>
          <a:p>
            <a:r>
              <a:rPr lang="en-US" baseline="0" dirty="0" smtClean="0">
                <a:latin typeface="+mn-lt"/>
                <a:ea typeface="ＭＳ Ｐゴシック" charset="-128"/>
                <a:cs typeface="ＭＳ Ｐゴシック" charset="-128"/>
              </a:rPr>
              <a:t>And we all may be drowning, period….</a:t>
            </a:r>
          </a:p>
          <a:p>
            <a:endParaRPr lang="en-US" baseline="0" dirty="0" smtClean="0">
              <a:latin typeface="+mn-lt"/>
              <a:ea typeface="ＭＳ Ｐゴシック" charset="-128"/>
              <a:cs typeface="ＭＳ Ｐゴシック" charset="-128"/>
            </a:endParaRPr>
          </a:p>
          <a:p>
            <a:r>
              <a:rPr lang="en-US" baseline="0" dirty="0" smtClean="0">
                <a:latin typeface="+mn-lt"/>
                <a:ea typeface="ＭＳ Ｐゴシック" charset="-128"/>
                <a:cs typeface="ＭＳ Ｐゴシック" charset="-128"/>
              </a:rPr>
              <a:t>Concerns with data capture the prior trends in significant ways</a:t>
            </a:r>
          </a:p>
          <a:p>
            <a:endParaRPr lang="en-US" baseline="0" dirty="0" smtClean="0">
              <a:latin typeface="+mn-lt"/>
              <a:ea typeface="ＭＳ Ｐゴシック" charset="-128"/>
              <a:cs typeface="ＭＳ Ｐゴシック" charset="-128"/>
            </a:endParaRPr>
          </a:p>
          <a:p>
            <a:r>
              <a:rPr lang="en-US" baseline="0" dirty="0" smtClean="0">
                <a:latin typeface="+mn-lt"/>
                <a:ea typeface="ＭＳ Ｐゴシック" charset="-128"/>
                <a:cs typeface="ＭＳ Ｐゴシック" charset="-128"/>
              </a:rPr>
              <a:t>And yet, much of that data is runoff – it is not </a:t>
            </a:r>
            <a:r>
              <a:rPr lang="en-US" baseline="0" dirty="0" err="1" smtClean="0">
                <a:latin typeface="+mn-lt"/>
                <a:ea typeface="ＭＳ Ｐゴシック" charset="-128"/>
                <a:cs typeface="ＭＳ Ｐゴシック" charset="-128"/>
              </a:rPr>
              <a:t>curated</a:t>
            </a:r>
            <a:r>
              <a:rPr lang="en-US" baseline="0" dirty="0" smtClean="0">
                <a:latin typeface="+mn-lt"/>
                <a:ea typeface="ＭＳ Ｐゴシック" charset="-128"/>
                <a:cs typeface="ＭＳ Ｐゴシック" charset="-128"/>
              </a:rPr>
              <a:t>, and maybe should not be kept</a:t>
            </a:r>
          </a:p>
          <a:p>
            <a:endParaRPr lang="en-US" baseline="0" dirty="0" smtClean="0">
              <a:latin typeface="+mn-lt"/>
              <a:ea typeface="ＭＳ Ｐゴシック" charset="-128"/>
              <a:cs typeface="ＭＳ Ｐゴシック" charset="-128"/>
            </a:endParaRPr>
          </a:p>
          <a:p>
            <a:r>
              <a:rPr lang="en-US" baseline="0" dirty="0" smtClean="0">
                <a:latin typeface="+mn-lt"/>
                <a:ea typeface="ＭＳ Ｐゴシック" charset="-128"/>
                <a:cs typeface="ＭＳ Ｐゴシック" charset="-128"/>
              </a:rPr>
              <a:t>We need to identify what is the “right stuff” to keep</a:t>
            </a:r>
          </a:p>
          <a:p>
            <a:endParaRPr lang="en-US" baseline="0" dirty="0" smtClean="0">
              <a:latin typeface="+mn-lt"/>
              <a:ea typeface="ＭＳ Ｐゴシック" charset="-128"/>
              <a:cs typeface="ＭＳ Ｐゴシック" charset="-128"/>
            </a:endParaRPr>
          </a:p>
          <a:p>
            <a:r>
              <a:rPr lang="en-US" baseline="0" dirty="0" smtClean="0">
                <a:latin typeface="+mn-lt"/>
                <a:ea typeface="ＭＳ Ｐゴシック" charset="-128"/>
                <a:cs typeface="ＭＳ Ｐゴシック" charset="-128"/>
              </a:rPr>
              <a:t>The right way to keep it</a:t>
            </a:r>
          </a:p>
          <a:p>
            <a:endParaRPr lang="en-US" baseline="0" dirty="0" smtClean="0">
              <a:latin typeface="+mn-lt"/>
              <a:ea typeface="ＭＳ Ｐゴシック" charset="-128"/>
              <a:cs typeface="ＭＳ Ｐゴシック" charset="-128"/>
            </a:endParaRPr>
          </a:p>
          <a:p>
            <a:r>
              <a:rPr lang="en-US" baseline="0" dirty="0" smtClean="0">
                <a:latin typeface="+mn-lt"/>
                <a:ea typeface="ＭＳ Ｐゴシック" charset="-128"/>
                <a:cs typeface="ＭＳ Ｐゴシック" charset="-128"/>
              </a:rPr>
              <a:t>And the right tools and services to make it useful</a:t>
            </a:r>
          </a:p>
          <a:p>
            <a:r>
              <a:rPr lang="en-US" baseline="0" dirty="0" smtClean="0">
                <a:latin typeface="+mn-lt"/>
                <a:ea typeface="ＭＳ Ｐゴシック" charset="-128"/>
                <a:cs typeface="ＭＳ Ｐゴシック" charset="-128"/>
              </a:rPr>
              <a:t>**</a:t>
            </a:r>
          </a:p>
          <a:p>
            <a:r>
              <a:rPr lang="en-US" baseline="0" dirty="0" smtClean="0">
                <a:latin typeface="+mn-lt"/>
                <a:ea typeface="ＭＳ Ｐゴシック" charset="-128"/>
                <a:cs typeface="ＭＳ Ｐゴシック" charset="-128"/>
              </a:rPr>
              <a:t>Data have become a critical focus for scholarly communication – but we cannot address ALL, or even very many, of those issues here. </a:t>
            </a:r>
          </a:p>
          <a:p>
            <a:endParaRPr lang="en-US" baseline="0" dirty="0" smtClean="0">
              <a:latin typeface="+mn-lt"/>
              <a:ea typeface="ＭＳ Ｐゴシック" charset="-128"/>
              <a:cs typeface="ＭＳ Ｐゴシック" charset="-128"/>
            </a:endParaRPr>
          </a:p>
          <a:p>
            <a:r>
              <a:rPr lang="en-US" baseline="0" dirty="0" smtClean="0">
                <a:latin typeface="+mn-lt"/>
                <a:ea typeface="ＭＳ Ｐゴシック" charset="-128"/>
                <a:cs typeface="ＭＳ Ｐゴシック" charset="-128"/>
              </a:rPr>
              <a:t>Will try to stay as narrowly focused on the issues of data citation and attribution as we can.</a:t>
            </a:r>
          </a:p>
          <a:p>
            <a:endParaRPr lang="en-US" dirty="0">
              <a:latin typeface="+mn-lt"/>
            </a:endParaRPr>
          </a:p>
        </p:txBody>
      </p:sp>
      <p:sp>
        <p:nvSpPr>
          <p:cNvPr id="4" name="Slide Number Placeholder 3"/>
          <p:cNvSpPr>
            <a:spLocks noGrp="1"/>
          </p:cNvSpPr>
          <p:nvPr>
            <p:ph type="sldNum" sz="quarter" idx="10"/>
          </p:nvPr>
        </p:nvSpPr>
        <p:spPr/>
        <p:txBody>
          <a:bodyPr/>
          <a:lstStyle/>
          <a:p>
            <a:pPr>
              <a:defRPr/>
            </a:pPr>
            <a:fld id="{9AA66807-55F6-6446-AB1B-3B0C8572B5C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is</a:t>
            </a:r>
            <a:r>
              <a:rPr lang="en-US" baseline="0" dirty="0" smtClean="0"/>
              <a:t> the question of what ARE data?!  We’ll set that messy question aside also – acknowledging that data are many things to many people.</a:t>
            </a:r>
          </a:p>
          <a:p>
            <a:endParaRPr lang="en-US" baseline="0" dirty="0" smtClean="0"/>
          </a:p>
          <a:p>
            <a:r>
              <a:rPr lang="en-US" baseline="0" dirty="0" smtClean="0"/>
              <a:t>Further, what are data and what data may be shared, reused, or citable, is a separable question.</a:t>
            </a:r>
          </a:p>
          <a:p>
            <a:endParaRPr lang="en-US" baseline="0" dirty="0" smtClean="0"/>
          </a:p>
          <a:p>
            <a:r>
              <a:rPr lang="en-US" baseline="0" dirty="0" smtClean="0"/>
              <a:t>We won’t spend much time on these definitional issues either, except to note that data are in the eye of the beholder – as are data worth citing or making citable!</a:t>
            </a:r>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Much</a:t>
            </a:r>
            <a:r>
              <a:rPr lang="en-US" sz="1200" kern="1200" baseline="0" dirty="0" smtClean="0">
                <a:solidFill>
                  <a:schemeClr val="tx1"/>
                </a:solidFill>
                <a:latin typeface="+mn-lt"/>
                <a:ea typeface="+mn-ea"/>
                <a:cs typeface="+mn-cs"/>
              </a:rPr>
              <a:t> of our concern with data citation and attribution is about building an infrastructure for data practices, policy, and </a:t>
            </a:r>
            <a:r>
              <a:rPr lang="en-US" sz="1200" kern="1200" baseline="0" dirty="0" err="1" smtClean="0">
                <a:solidFill>
                  <a:schemeClr val="tx1"/>
                </a:solidFill>
                <a:latin typeface="+mn-lt"/>
                <a:ea typeface="+mn-ea"/>
                <a:cs typeface="+mn-cs"/>
              </a:rPr>
              <a:t>curation</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Let’s look more specifically what is meant by infrastructure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8 dimensions of infra from the seminal paper by Star &amp; </a:t>
            </a:r>
            <a:r>
              <a:rPr lang="en-US" sz="1200" kern="1200" baseline="0" dirty="0" err="1" smtClean="0">
                <a:solidFill>
                  <a:schemeClr val="tx1"/>
                </a:solidFill>
                <a:latin typeface="+mn-lt"/>
                <a:ea typeface="+mn-ea"/>
                <a:cs typeface="+mn-cs"/>
              </a:rPr>
              <a:t>Ruhleder</a:t>
            </a:r>
            <a:r>
              <a:rPr lang="en-US" sz="1200" kern="1200" baseline="0" dirty="0" smtClean="0">
                <a:solidFill>
                  <a:schemeClr val="tx1"/>
                </a:solidFill>
                <a:latin typeface="+mn-lt"/>
                <a:ea typeface="+mn-ea"/>
                <a:cs typeface="+mn-cs"/>
              </a:rPr>
              <a:t> are nicely captured along two dimensions by Florence Millerand –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the technical end of the spectrum, infra is the embodiment of </a:t>
            </a:r>
            <a:r>
              <a:rPr lang="en-US" sz="1200" kern="1200" baseline="0" dirty="0" err="1" smtClean="0">
                <a:solidFill>
                  <a:schemeClr val="tx1"/>
                </a:solidFill>
                <a:latin typeface="+mn-lt"/>
                <a:ea typeface="+mn-ea"/>
                <a:cs typeface="+mn-cs"/>
              </a:rPr>
              <a:t>stds</a:t>
            </a:r>
            <a:r>
              <a:rPr lang="en-US" sz="1200" kern="1200" baseline="0" dirty="0" smtClean="0">
                <a:solidFill>
                  <a:schemeClr val="tx1"/>
                </a:solidFill>
                <a:latin typeface="+mn-lt"/>
                <a:ea typeface="+mn-ea"/>
                <a:cs typeface="+mn-cs"/>
              </a:rPr>
              <a:t>, and it builds upon an installed base</a:t>
            </a:r>
          </a:p>
          <a:p>
            <a:r>
              <a:rPr lang="en-US" sz="1200" kern="1200" baseline="0" dirty="0" smtClean="0">
                <a:solidFill>
                  <a:schemeClr val="tx1"/>
                </a:solidFill>
                <a:latin typeface="+mn-lt"/>
                <a:ea typeface="+mn-ea"/>
                <a:cs typeface="+mn-cs"/>
              </a:rPr>
              <a:t>At the social end, infra is linked with conventions of practice – whether cataloging or data mgt, and learned as part of membership in a community, whether </a:t>
            </a:r>
            <a:r>
              <a:rPr lang="en-US" sz="1200" kern="1200" baseline="0" dirty="0" err="1" smtClean="0">
                <a:solidFill>
                  <a:schemeClr val="tx1"/>
                </a:solidFill>
                <a:latin typeface="+mn-lt"/>
                <a:ea typeface="+mn-ea"/>
                <a:cs typeface="+mn-cs"/>
              </a:rPr>
              <a:t>libns</a:t>
            </a:r>
            <a:r>
              <a:rPr lang="en-US" sz="1200" kern="1200" baseline="0" dirty="0" smtClean="0">
                <a:solidFill>
                  <a:schemeClr val="tx1"/>
                </a:solidFill>
                <a:latin typeface="+mn-lt"/>
                <a:ea typeface="+mn-ea"/>
                <a:cs typeface="+mn-cs"/>
              </a:rPr>
              <a:t> or literary scholars</a:t>
            </a:r>
          </a:p>
          <a:p>
            <a:r>
              <a:rPr lang="en-US" sz="1200" kern="1200" baseline="0" dirty="0" smtClean="0">
                <a:solidFill>
                  <a:schemeClr val="tx1"/>
                </a:solidFill>
                <a:latin typeface="+mn-lt"/>
                <a:ea typeface="+mn-ea"/>
                <a:cs typeface="+mn-cs"/>
              </a:rPr>
              <a:t>At the local end, infra is very much embedded in activities and arrangements such as how </a:t>
            </a:r>
            <a:r>
              <a:rPr lang="en-US" sz="1200" kern="1200" baseline="0" dirty="0" err="1" smtClean="0">
                <a:solidFill>
                  <a:schemeClr val="tx1"/>
                </a:solidFill>
                <a:latin typeface="+mn-lt"/>
                <a:ea typeface="+mn-ea"/>
                <a:cs typeface="+mn-cs"/>
              </a:rPr>
              <a:t>libs</a:t>
            </a:r>
            <a:r>
              <a:rPr lang="en-US" sz="1200" kern="1200" baseline="0" dirty="0" smtClean="0">
                <a:solidFill>
                  <a:schemeClr val="tx1"/>
                </a:solidFill>
                <a:latin typeface="+mn-lt"/>
                <a:ea typeface="+mn-ea"/>
                <a:cs typeface="+mn-cs"/>
              </a:rPr>
              <a:t> are managed; it may not be visible until it breaks down – online catalog goes offline, the systems that cease to interoperate</a:t>
            </a:r>
          </a:p>
          <a:p>
            <a:r>
              <a:rPr lang="en-US" sz="1200" kern="1200" baseline="0" dirty="0" smtClean="0">
                <a:solidFill>
                  <a:schemeClr val="tx1"/>
                </a:solidFill>
                <a:latin typeface="+mn-lt"/>
                <a:ea typeface="+mn-ea"/>
                <a:cs typeface="+mn-cs"/>
              </a:rPr>
              <a:t>At the global end, infra may have very </a:t>
            </a:r>
            <a:r>
              <a:rPr lang="en-US" sz="1200" kern="1200" baseline="0" dirty="0" err="1" smtClean="0">
                <a:solidFill>
                  <a:schemeClr val="tx1"/>
                </a:solidFill>
                <a:latin typeface="+mn-lt"/>
                <a:ea typeface="+mn-ea"/>
                <a:cs typeface="+mn-cs"/>
              </a:rPr>
              <a:t>broadr</a:t>
            </a:r>
            <a:r>
              <a:rPr lang="en-US" sz="1200" kern="1200" baseline="0" dirty="0" smtClean="0">
                <a:solidFill>
                  <a:schemeClr val="tx1"/>
                </a:solidFill>
                <a:latin typeface="+mn-lt"/>
                <a:ea typeface="+mn-ea"/>
                <a:cs typeface="+mn-cs"/>
              </a:rPr>
              <a:t> each, and be transparent – the inverse of visibility; (Japanese have learned how deeply interconnected and interdependent their power and transportation networks are, sadly)</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8FBD79-2618-F242-81E4-98D1D726A8F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infrastructure for digital objects has many features</a:t>
            </a:r>
            <a:r>
              <a:rPr lang="en-US" baseline="0" dirty="0" smtClean="0"/>
              <a:t> – we’re concerned at this meeting with how they apply to data, attribution, and citation – but must remember that they are part of a larger internet architecture of digital objects</a:t>
            </a:r>
          </a:p>
          <a:p>
            <a:endParaRPr lang="en-US" baseline="0" dirty="0" smtClean="0"/>
          </a:p>
          <a:p>
            <a:r>
              <a:rPr lang="en-US" baseline="0" dirty="0" smtClean="0"/>
              <a:t>I will spend the rest of my time today on a brief overview of these relationships, as background to the issues we will address this week</a:t>
            </a:r>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Central</a:t>
            </a:r>
            <a:r>
              <a:rPr lang="en-US" baseline="0" dirty="0" smtClean="0"/>
              <a:t> concern and driver is why cite data in the first place?</a:t>
            </a:r>
          </a:p>
          <a:p>
            <a:endParaRPr lang="en-US" baseline="0" dirty="0" smtClean="0"/>
          </a:p>
          <a:p>
            <a:r>
              <a:rPr lang="en-US" baseline="0" dirty="0" smtClean="0"/>
              <a:t>Citation and attribution are not the same thing, as should become very clear in today’s presentations.</a:t>
            </a:r>
          </a:p>
          <a:p>
            <a:endParaRPr lang="en-US" baseline="0" dirty="0" smtClean="0"/>
          </a:p>
          <a:p>
            <a:r>
              <a:rPr lang="en-US" baseline="0" dirty="0" smtClean="0"/>
              <a:t>The means to cite also vary widely, and the technical infra is developing rapidly.</a:t>
            </a:r>
            <a:endParaRPr lang="en-US" dirty="0"/>
          </a:p>
        </p:txBody>
      </p:sp>
      <p:sp>
        <p:nvSpPr>
          <p:cNvPr id="4" name="Slide Number Placeholder 3"/>
          <p:cNvSpPr>
            <a:spLocks noGrp="1"/>
          </p:cNvSpPr>
          <p:nvPr>
            <p:ph type="sldNum" sz="quarter" idx="10"/>
          </p:nvPr>
        </p:nvSpPr>
        <p:spPr/>
        <p:txBody>
          <a:bodyPr/>
          <a:lstStyle/>
          <a:p>
            <a:fld id="{1628DCC5-79B1-E344-9549-BA68470D9EA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Usability – really reusability</a:t>
            </a:r>
            <a:r>
              <a:rPr lang="en-US" sz="1200" kern="1200" baseline="0" dirty="0" smtClean="0">
                <a:solidFill>
                  <a:schemeClr val="tx1"/>
                </a:solidFill>
                <a:latin typeface="+mn-lt"/>
                <a:ea typeface="+mn-ea"/>
                <a:cs typeface="+mn-cs"/>
              </a:rPr>
              <a:t> – how valuable is an object if you can’t open it? Need software? Locked up in PDF?</a:t>
            </a:r>
          </a:p>
          <a:p>
            <a:r>
              <a:rPr lang="en-US" sz="1200" kern="1200" baseline="0" dirty="0" smtClean="0">
                <a:solidFill>
                  <a:schemeClr val="tx1"/>
                </a:solidFill>
                <a:latin typeface="+mn-lt"/>
                <a:ea typeface="+mn-ea"/>
                <a:cs typeface="+mn-cs"/>
              </a:rPr>
              <a:t>Related to </a:t>
            </a:r>
            <a:r>
              <a:rPr lang="en-US" sz="1200" kern="1200" baseline="0" dirty="0" err="1" smtClean="0">
                <a:solidFill>
                  <a:schemeClr val="tx1"/>
                </a:solidFill>
                <a:latin typeface="+mn-lt"/>
                <a:ea typeface="+mn-ea"/>
                <a:cs typeface="+mn-cs"/>
              </a:rPr>
              <a:t>discoverabilty</a:t>
            </a:r>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Usability is really</a:t>
            </a:r>
            <a:r>
              <a:rPr lang="en-US" sz="1200" kern="1200" baseline="0" dirty="0" smtClean="0">
                <a:solidFill>
                  <a:schemeClr val="tx1"/>
                </a:solidFill>
                <a:latin typeface="+mn-lt"/>
                <a:ea typeface="+mn-ea"/>
                <a:cs typeface="+mn-cs"/>
              </a:rPr>
              <a:t> messy notion –not much point in citing data that are not usable by others.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Usability could mean any or all of these things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also has notions of TRUST, which are very hard to define or to document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trust fabric is important for usability also.</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628DCC5-79B1-E344-9549-BA68470D9EA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more closely at each of these</a:t>
            </a:r>
          </a:p>
          <a:p>
            <a:endParaRPr lang="en-US" dirty="0" smtClean="0"/>
          </a:p>
          <a:p>
            <a:r>
              <a:rPr lang="en-US" dirty="0" smtClean="0"/>
              <a:t>Identit</a:t>
            </a:r>
            <a:r>
              <a:rPr lang="en-US" baseline="0" dirty="0" smtClean="0"/>
              <a:t>y and persistence are characteristics of the containers of data rather than of the data per se – how we package, name, and label them all will influence the ability to identify them and to ensure (or not) whether they persist.</a:t>
            </a:r>
            <a:endParaRPr lang="en-US" dirty="0" smtClean="0"/>
          </a:p>
          <a:p>
            <a:endParaRPr lang="en-US" dirty="0" smtClean="0"/>
          </a:p>
          <a:p>
            <a:r>
              <a:rPr lang="en-US" dirty="0" smtClean="0"/>
              <a:t>Identity – unique, and in what</a:t>
            </a:r>
            <a:r>
              <a:rPr lang="en-US" baseline="0" dirty="0" smtClean="0"/>
              <a:t> space should it be?</a:t>
            </a:r>
          </a:p>
          <a:p>
            <a:r>
              <a:rPr lang="en-US" baseline="0" dirty="0" smtClean="0"/>
              <a:t>Generic or field specific?</a:t>
            </a:r>
          </a:p>
          <a:p>
            <a:endParaRPr lang="en-US" baseline="0" dirty="0" smtClean="0"/>
          </a:p>
          <a:p>
            <a:r>
              <a:rPr lang="en-US" baseline="0" dirty="0" smtClean="0"/>
              <a:t>Persistence – not all data should be available forever – what needs to be identified and why?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628DCC5-79B1-E344-9549-BA68470D9EA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60CFF39B-B3E0-F242-ACAC-615872C080E4}" type="datetime1">
              <a:rPr lang="en-US" smtClean="0"/>
              <a:pPr/>
              <a:t>8/22/11</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AFC56213-B4C4-4C5C-8EAE-01416D175C4F}"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659C5F-4FA0-A145-821D-298CBD94FAE8}" type="datetime1">
              <a:rPr lang="en-US" smtClean="0"/>
              <a:pPr/>
              <a:t>8/22/11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B48FF-B92A-5841-8450-448CC037D7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F6949B-884E-8042-B333-E721914C69AE}" type="datetime1">
              <a:rPr lang="en-US" smtClean="0"/>
              <a:pPr/>
              <a:t>8/22/11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B48FF-B92A-5841-8450-448CC037D794}"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EFB56C0-D9AC-404F-811F-E681A221B547}" type="datetime1">
              <a:rPr lang="en-US" smtClean="0"/>
              <a:pPr/>
              <a:t>8/22/11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B48FF-B92A-5841-8450-448CC037D794}"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17AD379-1478-6240-90F2-AB485F058F06}" type="datetime1">
              <a:rPr lang="en-US" smtClean="0"/>
              <a:pPr/>
              <a:t>8/22/11</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CCB48FF-B92A-5841-8450-448CC037D794}"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8437CAA-F274-2F44-ADBB-E101A2AEEE47}" type="datetime1">
              <a:rPr lang="en-US" smtClean="0"/>
              <a:pPr/>
              <a:t>8/22/11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B48FF-B92A-5841-8450-448CC037D794}"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A2F85C4-08E0-EB47-A78F-F4662C104C2F}" type="datetime1">
              <a:rPr lang="en-US" smtClean="0"/>
              <a:pPr/>
              <a:t>8/22/11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CB48FF-B92A-5841-8450-448CC037D794}"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C430BA-D8E2-1A43-A246-50B12C08BF3E}" type="datetime1">
              <a:rPr lang="en-US" smtClean="0"/>
              <a:pPr/>
              <a:t>8/22/11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CB48FF-B92A-5841-8450-448CC037D794}"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0B0FE-1B65-4948-8C12-AF2BD51EB668}" type="datetime1">
              <a:rPr lang="en-US" smtClean="0"/>
              <a:pPr/>
              <a:t>8/22/11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CB48FF-B92A-5841-8450-448CC037D794}"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E30386-313A-C24A-8EC4-6671388754E5}" type="datetime1">
              <a:rPr lang="en-US" smtClean="0"/>
              <a:pPr/>
              <a:t>8/22/11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B48FF-B92A-5841-8450-448CC037D794}"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3D4CA3C-472A-C34A-917B-BC4B4E3A4465}" type="datetime1">
              <a:rPr lang="en-US" smtClean="0"/>
              <a:pPr/>
              <a:t>8/22/11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B48FF-B92A-5841-8450-448CC037D794}"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ADCC685-C0F2-6A46-BB38-E06027F4B0B1}" type="datetime1">
              <a:rPr lang="en-US" smtClean="0"/>
              <a:pPr/>
              <a:t>8/22/11</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CCB48FF-B92A-5841-8450-448CC037D794}"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38018"/>
            <a:ext cx="7772400" cy="2416226"/>
          </a:xfrm>
        </p:spPr>
        <p:txBody>
          <a:bodyPr>
            <a:normAutofit/>
          </a:bodyPr>
          <a:lstStyle/>
          <a:p>
            <a:r>
              <a:rPr lang="en-US" dirty="0" smtClean="0"/>
              <a:t>Parse this:</a:t>
            </a:r>
            <a:br>
              <a:rPr lang="en-US" dirty="0" smtClean="0"/>
            </a:br>
            <a:r>
              <a:rPr lang="en-US" dirty="0" smtClean="0"/>
              <a:t>Developing Data Attribution and Citation Practices and Standards</a:t>
            </a:r>
            <a:endParaRPr lang="en-US" dirty="0"/>
          </a:p>
        </p:txBody>
      </p:sp>
      <p:sp>
        <p:nvSpPr>
          <p:cNvPr id="3" name="Subtitle 2"/>
          <p:cNvSpPr>
            <a:spLocks noGrp="1"/>
          </p:cNvSpPr>
          <p:nvPr>
            <p:ph type="subTitle" idx="1"/>
          </p:nvPr>
        </p:nvSpPr>
        <p:spPr/>
        <p:txBody>
          <a:bodyPr>
            <a:normAutofit/>
          </a:bodyPr>
          <a:lstStyle/>
          <a:p>
            <a:r>
              <a:rPr lang="en-US" dirty="0" smtClean="0"/>
              <a:t>22 August 2011</a:t>
            </a:r>
          </a:p>
          <a:p>
            <a:endParaRPr lang="en-US" dirty="0"/>
          </a:p>
        </p:txBody>
      </p:sp>
      <p:sp>
        <p:nvSpPr>
          <p:cNvPr id="4" name="TextBox 3"/>
          <p:cNvSpPr txBox="1"/>
          <p:nvPr/>
        </p:nvSpPr>
        <p:spPr>
          <a:xfrm>
            <a:off x="2742033" y="3800987"/>
            <a:ext cx="5480412" cy="1384995"/>
          </a:xfrm>
          <a:prstGeom prst="rect">
            <a:avLst/>
          </a:prstGeom>
          <a:noFill/>
        </p:spPr>
        <p:txBody>
          <a:bodyPr wrap="none" rtlCol="0">
            <a:spAutoFit/>
          </a:bodyPr>
          <a:lstStyle/>
          <a:p>
            <a:pPr algn="r"/>
            <a:r>
              <a:rPr lang="en-US" sz="2800" dirty="0" smtClean="0">
                <a:latin typeface="+mj-lt"/>
              </a:rPr>
              <a:t>Christine L. Borgman, UCLA</a:t>
            </a:r>
          </a:p>
          <a:p>
            <a:pPr algn="r"/>
            <a:r>
              <a:rPr lang="en-US" sz="2800" dirty="0" smtClean="0">
                <a:latin typeface="+mj-lt"/>
              </a:rPr>
              <a:t>Chair’s Welcome and Keynote</a:t>
            </a:r>
          </a:p>
          <a:p>
            <a:pPr algn="r"/>
            <a:endParaRPr lang="en-US" sz="28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and following digital objects</a:t>
            </a:r>
            <a:endParaRPr lang="en-US" dirty="0"/>
          </a:p>
        </p:txBody>
      </p:sp>
      <p:sp>
        <p:nvSpPr>
          <p:cNvPr id="3" name="Content Placeholder 2"/>
          <p:cNvSpPr>
            <a:spLocks noGrp="1"/>
          </p:cNvSpPr>
          <p:nvPr>
            <p:ph sz="quarter" idx="1"/>
          </p:nvPr>
        </p:nvSpPr>
        <p:spPr/>
        <p:txBody>
          <a:bodyPr>
            <a:normAutofit/>
          </a:bodyPr>
          <a:lstStyle/>
          <a:p>
            <a:r>
              <a:rPr lang="en-US" dirty="0" smtClean="0"/>
              <a:t>Discoverability</a:t>
            </a:r>
          </a:p>
          <a:p>
            <a:pPr lvl="1"/>
            <a:r>
              <a:rPr lang="en-US" dirty="0" smtClean="0"/>
              <a:t>Identify existence</a:t>
            </a:r>
          </a:p>
          <a:p>
            <a:pPr lvl="1"/>
            <a:r>
              <a:rPr lang="en-US" dirty="0" smtClean="0"/>
              <a:t>Locate</a:t>
            </a:r>
          </a:p>
          <a:p>
            <a:pPr lvl="1"/>
            <a:r>
              <a:rPr lang="en-US" dirty="0" smtClean="0"/>
              <a:t>Retrieve</a:t>
            </a:r>
          </a:p>
          <a:p>
            <a:r>
              <a:rPr lang="en-US" dirty="0" smtClean="0"/>
              <a:t>Provenance</a:t>
            </a:r>
          </a:p>
          <a:p>
            <a:pPr lvl="1"/>
            <a:r>
              <a:rPr lang="en-US" dirty="0" smtClean="0"/>
              <a:t>Chain of custody</a:t>
            </a:r>
          </a:p>
          <a:p>
            <a:pPr lvl="1"/>
            <a:r>
              <a:rPr lang="en-US" dirty="0" smtClean="0"/>
              <a:t>Transformations from original state</a:t>
            </a:r>
          </a:p>
          <a:p>
            <a:r>
              <a:rPr lang="en-US" dirty="0" smtClean="0"/>
              <a:t>Relationships</a:t>
            </a:r>
          </a:p>
          <a:p>
            <a:pPr lvl="1"/>
            <a:r>
              <a:rPr lang="en-US" dirty="0" smtClean="0"/>
              <a:t>Units identified</a:t>
            </a:r>
          </a:p>
          <a:p>
            <a:pPr lvl="1"/>
            <a:r>
              <a:rPr lang="en-US" dirty="0" smtClean="0"/>
              <a:t>Links between units</a:t>
            </a:r>
          </a:p>
          <a:p>
            <a:pPr lvl="1"/>
            <a:r>
              <a:rPr lang="en-US" dirty="0" smtClean="0"/>
              <a:t>Actions on relationships </a:t>
            </a:r>
          </a:p>
        </p:txBody>
      </p:sp>
      <p:sp>
        <p:nvSpPr>
          <p:cNvPr id="5" name="Text Box 5"/>
          <p:cNvSpPr txBox="1">
            <a:spLocks noChangeArrowheads="1"/>
          </p:cNvSpPr>
          <p:nvPr/>
        </p:nvSpPr>
        <p:spPr bwMode="auto">
          <a:xfrm>
            <a:off x="5811561" y="6019800"/>
            <a:ext cx="3276600" cy="400110"/>
          </a:xfrm>
          <a:prstGeom prst="rect">
            <a:avLst/>
          </a:prstGeom>
          <a:noFill/>
          <a:ln w="9525">
            <a:noFill/>
            <a:miter lim="800000"/>
            <a:headEnd/>
            <a:tailEnd/>
          </a:ln>
        </p:spPr>
        <p:txBody>
          <a:bodyPr>
            <a:prstTxWarp prst="textNoShape">
              <a:avLst/>
            </a:prstTxWarp>
            <a:spAutoFit/>
          </a:bodyPr>
          <a:lstStyle/>
          <a:p>
            <a:pPr>
              <a:spcBef>
                <a:spcPct val="50000"/>
              </a:spcBef>
            </a:pPr>
            <a:r>
              <a:rPr lang="en-US" sz="1000" dirty="0" smtClean="0">
                <a:latin typeface="Verdana" pitchFamily="-65" charset="0"/>
              </a:rPr>
              <a:t>http://chicagoist.com/2008/10/09/a_gourmet_oasis_provenance_food_and.php</a:t>
            </a:r>
            <a:endParaRPr lang="en-US" dirty="0"/>
          </a:p>
        </p:txBody>
      </p:sp>
      <p:sp>
        <p:nvSpPr>
          <p:cNvPr id="6" name="Slide Number Placeholder 5"/>
          <p:cNvSpPr>
            <a:spLocks noGrp="1"/>
          </p:cNvSpPr>
          <p:nvPr>
            <p:ph type="sldNum" sz="quarter" idx="12"/>
          </p:nvPr>
        </p:nvSpPr>
        <p:spPr/>
        <p:txBody>
          <a:bodyPr/>
          <a:lstStyle/>
          <a:p>
            <a:fld id="{FCCB48FF-B92A-5841-8450-448CC037D794}" type="slidenum">
              <a:rPr lang="en-US" smtClean="0"/>
              <a:pPr/>
              <a:t>10</a:t>
            </a:fld>
            <a:endParaRPr lang="en-US"/>
          </a:p>
        </p:txBody>
      </p:sp>
      <p:pic>
        <p:nvPicPr>
          <p:cNvPr id="7" name="Picture 6" descr="Provenance1.jpg"/>
          <p:cNvPicPr>
            <a:picLocks noChangeAspect="1"/>
          </p:cNvPicPr>
          <p:nvPr/>
        </p:nvPicPr>
        <p:blipFill>
          <a:blip r:embed="rId3"/>
          <a:stretch>
            <a:fillRect/>
          </a:stretch>
        </p:blipFill>
        <p:spPr>
          <a:xfrm>
            <a:off x="5964903" y="1524000"/>
            <a:ext cx="2540000" cy="1905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property</a:t>
            </a:r>
          </a:p>
        </p:txBody>
      </p:sp>
      <p:sp>
        <p:nvSpPr>
          <p:cNvPr id="3" name="Content Placeholder 2"/>
          <p:cNvSpPr>
            <a:spLocks noGrp="1"/>
          </p:cNvSpPr>
          <p:nvPr>
            <p:ph sz="quarter" idx="1"/>
          </p:nvPr>
        </p:nvSpPr>
        <p:spPr/>
        <p:txBody>
          <a:bodyPr>
            <a:normAutofit/>
          </a:bodyPr>
          <a:lstStyle/>
          <a:p>
            <a:r>
              <a:rPr lang="en-US" dirty="0" smtClean="0"/>
              <a:t>What can I do with this object?</a:t>
            </a:r>
          </a:p>
          <a:p>
            <a:r>
              <a:rPr lang="en-US" dirty="0" smtClean="0"/>
              <a:t>What rights are associated?</a:t>
            </a:r>
          </a:p>
          <a:p>
            <a:pPr lvl="1"/>
            <a:r>
              <a:rPr lang="en-US" dirty="0" smtClean="0"/>
              <a:t>Reuse</a:t>
            </a:r>
          </a:p>
          <a:p>
            <a:pPr lvl="1"/>
            <a:r>
              <a:rPr lang="en-US" dirty="0" smtClean="0"/>
              <a:t>Reproduce</a:t>
            </a:r>
          </a:p>
          <a:p>
            <a:pPr lvl="1"/>
            <a:r>
              <a:rPr lang="en-US" dirty="0" smtClean="0"/>
              <a:t>Attribute</a:t>
            </a:r>
          </a:p>
          <a:p>
            <a:r>
              <a:rPr lang="en-US" dirty="0" smtClean="0"/>
              <a:t>Who owns the rights?</a:t>
            </a:r>
          </a:p>
          <a:p>
            <a:r>
              <a:rPr lang="en-US" dirty="0" smtClean="0"/>
              <a:t>How open are data?</a:t>
            </a:r>
          </a:p>
          <a:p>
            <a:pPr lvl="1"/>
            <a:r>
              <a:rPr lang="en-US" dirty="0" smtClean="0"/>
              <a:t>Open data</a:t>
            </a:r>
          </a:p>
          <a:p>
            <a:pPr lvl="1"/>
            <a:r>
              <a:rPr lang="en-US" dirty="0" smtClean="0"/>
              <a:t>Open bibliography</a:t>
            </a:r>
          </a:p>
          <a:p>
            <a:endParaRPr lang="en-US" dirty="0"/>
          </a:p>
        </p:txBody>
      </p:sp>
      <p:pic>
        <p:nvPicPr>
          <p:cNvPr id="4" name="Content Placeholder 7" descr="blue_data.jpg"/>
          <p:cNvPicPr>
            <a:picLocks noChangeAspect="1"/>
          </p:cNvPicPr>
          <p:nvPr/>
        </p:nvPicPr>
        <p:blipFill>
          <a:blip r:embed="rId3"/>
          <a:srcRect l="-18915" r="-18915"/>
          <a:stretch>
            <a:fillRect/>
          </a:stretch>
        </p:blipFill>
        <p:spPr>
          <a:xfrm>
            <a:off x="5278161" y="1219200"/>
            <a:ext cx="4233333" cy="4572000"/>
          </a:xfrm>
          <a:prstGeom prst="rect">
            <a:avLst/>
          </a:prstGeom>
        </p:spPr>
      </p:pic>
      <p:sp>
        <p:nvSpPr>
          <p:cNvPr id="5" name="Text Box 5"/>
          <p:cNvSpPr txBox="1">
            <a:spLocks noChangeArrowheads="1"/>
          </p:cNvSpPr>
          <p:nvPr/>
        </p:nvSpPr>
        <p:spPr bwMode="auto">
          <a:xfrm>
            <a:off x="5811561" y="6019800"/>
            <a:ext cx="3276600" cy="246221"/>
          </a:xfrm>
          <a:prstGeom prst="rect">
            <a:avLst/>
          </a:prstGeom>
          <a:noFill/>
          <a:ln w="9525">
            <a:noFill/>
            <a:miter lim="800000"/>
            <a:headEnd/>
            <a:tailEnd/>
          </a:ln>
        </p:spPr>
        <p:txBody>
          <a:bodyPr>
            <a:prstTxWarp prst="textNoShape">
              <a:avLst/>
            </a:prstTxWarp>
            <a:spAutoFit/>
          </a:bodyPr>
          <a:lstStyle/>
          <a:p>
            <a:pPr>
              <a:spcBef>
                <a:spcPct val="50000"/>
              </a:spcBef>
            </a:pPr>
            <a:r>
              <a:rPr lang="en-US" sz="1000" dirty="0" smtClean="0">
                <a:latin typeface="Verdana" pitchFamily="-65" charset="0"/>
              </a:rPr>
              <a:t>http://</a:t>
            </a:r>
            <a:r>
              <a:rPr lang="en-US" sz="1000" dirty="0" err="1" smtClean="0">
                <a:latin typeface="Verdana" pitchFamily="-65" charset="0"/>
              </a:rPr>
              <a:t>datalib.ed.ac.uk/GRAPHICS/blue_data.gif</a:t>
            </a:r>
            <a:endParaRPr lang="en-US" dirty="0"/>
          </a:p>
        </p:txBody>
      </p:sp>
      <p:sp>
        <p:nvSpPr>
          <p:cNvPr id="6" name="Slide Number Placeholder 5"/>
          <p:cNvSpPr>
            <a:spLocks noGrp="1"/>
          </p:cNvSpPr>
          <p:nvPr>
            <p:ph type="sldNum" sz="quarter" idx="12"/>
          </p:nvPr>
        </p:nvSpPr>
        <p:spPr/>
        <p:txBody>
          <a:bodyPr/>
          <a:lstStyle/>
          <a:p>
            <a:fld id="{FCCB48FF-B92A-5841-8450-448CC037D79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for digital objects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Whose policy?</a:t>
            </a:r>
          </a:p>
          <a:p>
            <a:pPr lvl="1"/>
            <a:r>
              <a:rPr lang="en-US" dirty="0" smtClean="0"/>
              <a:t>Funding agencies</a:t>
            </a:r>
          </a:p>
          <a:p>
            <a:pPr lvl="1"/>
            <a:r>
              <a:rPr lang="en-US" dirty="0" smtClean="0"/>
              <a:t>Publishers</a:t>
            </a:r>
          </a:p>
          <a:p>
            <a:pPr lvl="1"/>
            <a:r>
              <a:rPr lang="en-US" dirty="0" smtClean="0"/>
              <a:t>Data repositories</a:t>
            </a:r>
          </a:p>
          <a:p>
            <a:pPr lvl="1"/>
            <a:r>
              <a:rPr lang="en-US" dirty="0" smtClean="0"/>
              <a:t>Universities</a:t>
            </a:r>
          </a:p>
          <a:p>
            <a:pPr lvl="1"/>
            <a:r>
              <a:rPr lang="en-US" smtClean="0"/>
              <a:t>Investigators…</a:t>
            </a:r>
          </a:p>
          <a:p>
            <a:r>
              <a:rPr lang="en-US" dirty="0" smtClean="0"/>
              <a:t>Types of policy</a:t>
            </a:r>
          </a:p>
          <a:p>
            <a:pPr lvl="1"/>
            <a:r>
              <a:rPr lang="en-US" dirty="0" smtClean="0"/>
              <a:t>What to release</a:t>
            </a:r>
          </a:p>
          <a:p>
            <a:pPr lvl="1"/>
            <a:r>
              <a:rPr lang="en-US" dirty="0" smtClean="0"/>
              <a:t>What description</a:t>
            </a:r>
          </a:p>
          <a:p>
            <a:pPr lvl="1"/>
            <a:r>
              <a:rPr lang="en-US" dirty="0" smtClean="0"/>
              <a:t>What citation</a:t>
            </a:r>
          </a:p>
          <a:p>
            <a:pPr lvl="1"/>
            <a:r>
              <a:rPr lang="en-US" dirty="0" smtClean="0"/>
              <a:t>What attribution</a:t>
            </a:r>
          </a:p>
          <a:p>
            <a:pPr lvl="1"/>
            <a:r>
              <a:rPr lang="en-US" dirty="0" smtClean="0"/>
              <a:t>Who can describe, annotate…</a:t>
            </a:r>
          </a:p>
          <a:p>
            <a:pPr lvl="1"/>
            <a:endParaRPr lang="en-US" dirty="0" smtClean="0"/>
          </a:p>
        </p:txBody>
      </p:sp>
      <p:sp>
        <p:nvSpPr>
          <p:cNvPr id="5" name="Text Box 5"/>
          <p:cNvSpPr txBox="1">
            <a:spLocks noChangeArrowheads="1"/>
          </p:cNvSpPr>
          <p:nvPr/>
        </p:nvSpPr>
        <p:spPr bwMode="auto">
          <a:xfrm>
            <a:off x="5811561" y="6019800"/>
            <a:ext cx="3276600" cy="400110"/>
          </a:xfrm>
          <a:prstGeom prst="rect">
            <a:avLst/>
          </a:prstGeom>
          <a:noFill/>
          <a:ln w="9525">
            <a:noFill/>
            <a:miter lim="800000"/>
            <a:headEnd/>
            <a:tailEnd/>
          </a:ln>
        </p:spPr>
        <p:txBody>
          <a:bodyPr>
            <a:prstTxWarp prst="textNoShape">
              <a:avLst/>
            </a:prstTxWarp>
            <a:spAutoFit/>
          </a:bodyPr>
          <a:lstStyle/>
          <a:p>
            <a:pPr>
              <a:spcBef>
                <a:spcPct val="50000"/>
              </a:spcBef>
            </a:pPr>
            <a:r>
              <a:rPr lang="en-US" sz="1000" dirty="0" err="1" smtClean="0">
                <a:latin typeface="Verdana" pitchFamily="-65" charset="0"/>
              </a:rPr>
              <a:t>http://www.dlorg.eu/index.php/publications/ec-policy/ec-publications-policy</a:t>
            </a:r>
            <a:endParaRPr lang="en-US" dirty="0"/>
          </a:p>
        </p:txBody>
      </p:sp>
      <p:sp>
        <p:nvSpPr>
          <p:cNvPr id="6" name="Slide Number Placeholder 5"/>
          <p:cNvSpPr>
            <a:spLocks noGrp="1"/>
          </p:cNvSpPr>
          <p:nvPr>
            <p:ph type="sldNum" sz="quarter" idx="12"/>
          </p:nvPr>
        </p:nvSpPr>
        <p:spPr/>
        <p:txBody>
          <a:bodyPr/>
          <a:lstStyle/>
          <a:p>
            <a:fld id="{FCCB48FF-B92A-5841-8450-448CC037D794}" type="slidenum">
              <a:rPr lang="en-US" smtClean="0"/>
              <a:pPr/>
              <a:t>12</a:t>
            </a:fld>
            <a:endParaRPr lang="en-US"/>
          </a:p>
        </p:txBody>
      </p:sp>
      <p:pic>
        <p:nvPicPr>
          <p:cNvPr id="7" name="Picture 6" descr="Policy Making.jpg"/>
          <p:cNvPicPr>
            <a:picLocks noChangeAspect="1"/>
          </p:cNvPicPr>
          <p:nvPr/>
        </p:nvPicPr>
        <p:blipFill>
          <a:blip r:embed="rId3"/>
          <a:stretch>
            <a:fillRect/>
          </a:stretch>
        </p:blipFill>
        <p:spPr>
          <a:xfrm>
            <a:off x="3711677" y="1524000"/>
            <a:ext cx="5080000" cy="381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questions for symposium</a:t>
            </a:r>
            <a:endParaRPr lang="en-US" dirty="0"/>
          </a:p>
        </p:txBody>
      </p:sp>
      <p:sp>
        <p:nvSpPr>
          <p:cNvPr id="3" name="Content Placeholder 2"/>
          <p:cNvSpPr>
            <a:spLocks noGrp="1"/>
          </p:cNvSpPr>
          <p:nvPr>
            <p:ph sz="quarter" idx="1"/>
          </p:nvPr>
        </p:nvSpPr>
        <p:spPr/>
        <p:txBody>
          <a:bodyPr>
            <a:normAutofit fontScale="70000" lnSpcReduction="20000"/>
          </a:bodyPr>
          <a:lstStyle/>
          <a:p>
            <a:pPr marL="514350" indent="-514350">
              <a:spcAft>
                <a:spcPts val="1200"/>
              </a:spcAft>
              <a:buFont typeface="+mj-lt"/>
              <a:buAutoNum type="arabicPeriod"/>
            </a:pPr>
            <a:r>
              <a:rPr lang="en-US" dirty="0" smtClean="0"/>
              <a:t>What are the </a:t>
            </a:r>
            <a:r>
              <a:rPr lang="en-US" i="1" dirty="0" smtClean="0">
                <a:solidFill>
                  <a:srgbClr val="0000FF"/>
                </a:solidFill>
              </a:rPr>
              <a:t>major technical issues </a:t>
            </a:r>
            <a:r>
              <a:rPr lang="en-US" dirty="0" smtClean="0"/>
              <a:t>that need to be considered in developing and implementing scientific data citation standards and practices? </a:t>
            </a:r>
          </a:p>
          <a:p>
            <a:pPr marL="514350" indent="-514350">
              <a:spcAft>
                <a:spcPts val="1200"/>
              </a:spcAft>
              <a:buFont typeface="+mj-lt"/>
              <a:buAutoNum type="arabicPeriod"/>
            </a:pPr>
            <a:r>
              <a:rPr lang="en-US" dirty="0" smtClean="0"/>
              <a:t>What are the </a:t>
            </a:r>
            <a:r>
              <a:rPr lang="en-US" i="1" dirty="0" smtClean="0">
                <a:solidFill>
                  <a:srgbClr val="0000FF"/>
                </a:solidFill>
              </a:rPr>
              <a:t>major scientific issues </a:t>
            </a:r>
            <a:r>
              <a:rPr lang="en-US" dirty="0" smtClean="0"/>
              <a:t>that need to be considered in developing and implementing scientific data citation standards and practices? Which ones are </a:t>
            </a:r>
            <a:r>
              <a:rPr lang="en-US" i="1" dirty="0" smtClean="0">
                <a:solidFill>
                  <a:srgbClr val="0000FF"/>
                </a:solidFill>
              </a:rPr>
              <a:t>universal </a:t>
            </a:r>
            <a:r>
              <a:rPr lang="en-US" dirty="0" smtClean="0"/>
              <a:t>for all types of research and which ones are </a:t>
            </a:r>
            <a:r>
              <a:rPr lang="en-US" i="1" dirty="0" smtClean="0">
                <a:solidFill>
                  <a:srgbClr val="0000FF"/>
                </a:solidFill>
              </a:rPr>
              <a:t>field- or context- specifi</a:t>
            </a:r>
            <a:r>
              <a:rPr lang="en-US" i="1" dirty="0" smtClean="0"/>
              <a:t>c</a:t>
            </a:r>
            <a:r>
              <a:rPr lang="en-US" dirty="0" smtClean="0"/>
              <a:t>? </a:t>
            </a:r>
          </a:p>
          <a:p>
            <a:pPr marL="514350" indent="-514350">
              <a:spcAft>
                <a:spcPts val="1200"/>
              </a:spcAft>
              <a:buFont typeface="+mj-lt"/>
              <a:buAutoNum type="arabicPeriod"/>
            </a:pPr>
            <a:r>
              <a:rPr lang="en-US" dirty="0" smtClean="0"/>
              <a:t>What are the </a:t>
            </a:r>
            <a:r>
              <a:rPr lang="en-US" dirty="0" smtClean="0">
                <a:solidFill>
                  <a:srgbClr val="0000FF"/>
                </a:solidFill>
              </a:rPr>
              <a:t>major institutional, financial, legal, and socio-cultural </a:t>
            </a:r>
            <a:r>
              <a:rPr lang="en-US" dirty="0" smtClean="0"/>
              <a:t>issues that need to be considered in developing and implementing scientific data citation standards and practices? Which ones are universal for all types of research and which ones are field- or context-specific? </a:t>
            </a:r>
          </a:p>
          <a:p>
            <a:pPr marL="514350" indent="-514350">
              <a:spcAft>
                <a:spcPts val="1200"/>
              </a:spcAft>
              <a:buFont typeface="+mj-lt"/>
              <a:buAutoNum type="arabicPeriod"/>
            </a:pPr>
            <a:r>
              <a:rPr lang="en-US" dirty="0" smtClean="0"/>
              <a:t>What is the </a:t>
            </a:r>
            <a:r>
              <a:rPr lang="en-US" dirty="0" smtClean="0">
                <a:solidFill>
                  <a:srgbClr val="0000FF"/>
                </a:solidFill>
              </a:rPr>
              <a:t>status of data attribution and citation practices </a:t>
            </a:r>
            <a:r>
              <a:rPr lang="en-US" dirty="0" smtClean="0"/>
              <a:t>in individual fields in the natural and social (economic and political) sciences in United States and internationally? Case Studies. </a:t>
            </a:r>
          </a:p>
          <a:p>
            <a:pPr marL="514350" indent="-514350">
              <a:spcAft>
                <a:spcPts val="1200"/>
              </a:spcAft>
              <a:buFont typeface="+mj-lt"/>
              <a:buAutoNum type="arabicPeriod"/>
            </a:pPr>
            <a:r>
              <a:rPr lang="en-US" dirty="0" smtClean="0">
                <a:solidFill>
                  <a:srgbClr val="0000FF"/>
                </a:solidFill>
              </a:rPr>
              <a:t>Institutional Roles and Perspectives</a:t>
            </a:r>
            <a:r>
              <a:rPr lang="en-US" dirty="0" smtClean="0"/>
              <a:t>:  What are the respective roles and approaches of the main actors in the research enterprise and what are the similarities and differences in disciplines and countries? The roles of research funders, universities, data centers, libraries, scientific societies, and publishers will be explored.</a:t>
            </a:r>
          </a:p>
          <a:p>
            <a:endParaRPr lang="en-US" dirty="0"/>
          </a:p>
        </p:txBody>
      </p:sp>
      <p:sp>
        <p:nvSpPr>
          <p:cNvPr id="4" name="Slide Number Placeholder 3"/>
          <p:cNvSpPr>
            <a:spLocks noGrp="1"/>
          </p:cNvSpPr>
          <p:nvPr>
            <p:ph type="sldNum" sz="quarter" idx="12"/>
          </p:nvPr>
        </p:nvSpPr>
        <p:spPr/>
        <p:txBody>
          <a:bodyPr/>
          <a:lstStyle/>
          <a:p>
            <a:fld id="{FCCB48FF-B92A-5841-8450-448CC037D79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next steps.jpg"/>
          <p:cNvPicPr>
            <a:picLocks noChangeAspect="1"/>
          </p:cNvPicPr>
          <p:nvPr/>
        </p:nvPicPr>
        <p:blipFill>
          <a:blip r:embed="rId3"/>
          <a:stretch>
            <a:fillRect/>
          </a:stretch>
        </p:blipFill>
        <p:spPr>
          <a:xfrm>
            <a:off x="4876800" y="3155950"/>
            <a:ext cx="4267200" cy="3200400"/>
          </a:xfrm>
          <a:prstGeom prst="rect">
            <a:avLst/>
          </a:prstGeom>
        </p:spPr>
      </p:pic>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quarter" idx="1"/>
          </p:nvPr>
        </p:nvSpPr>
        <p:spPr/>
        <p:txBody>
          <a:bodyPr>
            <a:normAutofit/>
          </a:bodyPr>
          <a:lstStyle/>
          <a:p>
            <a:r>
              <a:rPr lang="en-US" dirty="0" smtClean="0"/>
              <a:t>Symposium</a:t>
            </a:r>
          </a:p>
          <a:p>
            <a:pPr lvl="1"/>
            <a:r>
              <a:rPr lang="en-US" dirty="0" smtClean="0"/>
              <a:t>5 panels, Monday morning to noon Tuesday</a:t>
            </a:r>
          </a:p>
          <a:p>
            <a:r>
              <a:rPr lang="en-US" dirty="0" smtClean="0"/>
              <a:t>Workshop</a:t>
            </a:r>
          </a:p>
          <a:p>
            <a:pPr lvl="1"/>
            <a:r>
              <a:rPr lang="en-US" dirty="0" smtClean="0"/>
              <a:t>Tuesday afternoon breakouts</a:t>
            </a:r>
          </a:p>
          <a:p>
            <a:r>
              <a:rPr lang="en-US" dirty="0" smtClean="0"/>
              <a:t>Reports</a:t>
            </a:r>
          </a:p>
          <a:p>
            <a:pPr lvl="1"/>
            <a:r>
              <a:rPr lang="en-US" dirty="0" smtClean="0"/>
              <a:t>BRDI/NAS meeting report</a:t>
            </a:r>
          </a:p>
          <a:p>
            <a:pPr lvl="1"/>
            <a:r>
              <a:rPr lang="en-US" dirty="0" smtClean="0"/>
              <a:t>Data Citation Best Practices</a:t>
            </a:r>
          </a:p>
          <a:p>
            <a:r>
              <a:rPr lang="en-US" smtClean="0"/>
              <a:t>Future </a:t>
            </a:r>
            <a:r>
              <a:rPr lang="en-US" dirty="0" smtClean="0"/>
              <a:t>meetings and activities </a:t>
            </a:r>
          </a:p>
          <a:p>
            <a:pPr lvl="1"/>
            <a:r>
              <a:rPr lang="en-US" dirty="0" smtClean="0"/>
              <a:t>CODATA-ICSTI Task Group</a:t>
            </a:r>
          </a:p>
          <a:p>
            <a:pPr lvl="1"/>
            <a:r>
              <a:rPr lang="en-US" dirty="0" smtClean="0"/>
              <a:t>Standardization work</a:t>
            </a:r>
            <a:endParaRPr lang="en-US" dirty="0"/>
          </a:p>
        </p:txBody>
      </p:sp>
      <p:sp>
        <p:nvSpPr>
          <p:cNvPr id="4" name="Slide Number Placeholder 3"/>
          <p:cNvSpPr>
            <a:spLocks noGrp="1"/>
          </p:cNvSpPr>
          <p:nvPr>
            <p:ph type="sldNum" sz="quarter" idx="12"/>
          </p:nvPr>
        </p:nvSpPr>
        <p:spPr/>
        <p:txBody>
          <a:bodyPr/>
          <a:lstStyle/>
          <a:p>
            <a:fld id="{FCCB48FF-B92A-5841-8450-448CC037D794}" type="slidenum">
              <a:rPr lang="en-US" smtClean="0"/>
              <a:pPr/>
              <a:t>14</a:t>
            </a:fld>
            <a:endParaRPr lang="en-US"/>
          </a:p>
        </p:txBody>
      </p:sp>
      <p:sp>
        <p:nvSpPr>
          <p:cNvPr id="6" name="TextBox 5"/>
          <p:cNvSpPr txBox="1"/>
          <p:nvPr/>
        </p:nvSpPr>
        <p:spPr>
          <a:xfrm>
            <a:off x="4956484" y="6356350"/>
            <a:ext cx="3933720" cy="461665"/>
          </a:xfrm>
          <a:prstGeom prst="rect">
            <a:avLst/>
          </a:prstGeom>
          <a:noFill/>
        </p:spPr>
        <p:txBody>
          <a:bodyPr wrap="square" rtlCol="0">
            <a:spAutoFit/>
          </a:bodyPr>
          <a:lstStyle/>
          <a:p>
            <a:r>
              <a:rPr lang="en-US" sz="1200" dirty="0" smtClean="0"/>
              <a:t>http://cof-interspiritual-mindfulness.blogspot.com/2011/07/from-daily-om-most-fulfilling-road.html</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itle 1"/>
          <p:cNvSpPr>
            <a:spLocks noGrp="1"/>
          </p:cNvSpPr>
          <p:nvPr>
            <p:ph type="title"/>
          </p:nvPr>
        </p:nvSpPr>
        <p:spPr/>
        <p:txBody>
          <a:bodyPr/>
          <a:lstStyle/>
          <a:p>
            <a:r>
              <a:rPr lang="en-US" dirty="0" smtClean="0"/>
              <a:t>Attribution</a:t>
            </a:r>
          </a:p>
        </p:txBody>
      </p:sp>
      <p:sp>
        <p:nvSpPr>
          <p:cNvPr id="3" name="Content Placeholder 2"/>
          <p:cNvSpPr>
            <a:spLocks noGrp="1"/>
          </p:cNvSpPr>
          <p:nvPr>
            <p:ph sz="quarter" idx="1"/>
          </p:nvPr>
        </p:nvSpPr>
        <p:spPr>
          <a:xfrm>
            <a:off x="457200" y="1219200"/>
            <a:ext cx="8229600" cy="4937125"/>
          </a:xfrm>
        </p:spPr>
        <p:txBody>
          <a:bodyPr>
            <a:noAutofit/>
          </a:bodyPr>
          <a:lstStyle/>
          <a:p>
            <a:pPr>
              <a:lnSpc>
                <a:spcPct val="90000"/>
              </a:lnSpc>
            </a:pPr>
            <a:r>
              <a:rPr lang="en-US" sz="2800" dirty="0" smtClean="0"/>
              <a:t>NAS Staff: </a:t>
            </a:r>
            <a:r>
              <a:rPr lang="en-US" sz="2400" dirty="0" smtClean="0"/>
              <a:t>Paul </a:t>
            </a:r>
            <a:r>
              <a:rPr lang="en-US" sz="2400" dirty="0" err="1" smtClean="0"/>
              <a:t>Uhlir</a:t>
            </a:r>
            <a:r>
              <a:rPr lang="en-US" sz="2400" dirty="0" smtClean="0"/>
              <a:t>, Daniel Cohen, Cheryl </a:t>
            </a:r>
            <a:r>
              <a:rPr lang="en-US" sz="2400" dirty="0" err="1" smtClean="0"/>
              <a:t>Levey</a:t>
            </a:r>
            <a:endParaRPr lang="en-US" sz="2800" dirty="0" smtClean="0"/>
          </a:p>
          <a:p>
            <a:pPr>
              <a:lnSpc>
                <a:spcPct val="90000"/>
              </a:lnSpc>
            </a:pPr>
            <a:r>
              <a:rPr lang="en-US" sz="2800" dirty="0" smtClean="0"/>
              <a:t>CODATA Task Group: </a:t>
            </a:r>
            <a:r>
              <a:rPr lang="en-US" sz="2400" dirty="0" smtClean="0"/>
              <a:t>Bonnie Carroll (Co-Chair), Jan </a:t>
            </a:r>
            <a:r>
              <a:rPr lang="en-US" sz="2400" dirty="0" err="1" smtClean="0"/>
              <a:t>Brase</a:t>
            </a:r>
            <a:r>
              <a:rPr lang="en-US" sz="2400" dirty="0" smtClean="0"/>
              <a:t> (Co-Chair), Sarah Callaghan (Co-Chair), Micah Altman, Elisabeth Arnaud, Christine Borgman, Dora Ann Lange </a:t>
            </a:r>
            <a:r>
              <a:rPr lang="en-US" sz="2400" dirty="0" err="1" smtClean="0"/>
              <a:t>Canhos</a:t>
            </a:r>
            <a:r>
              <a:rPr lang="en-US" sz="2400" dirty="0" smtClean="0"/>
              <a:t>, Todd Carpenter, </a:t>
            </a:r>
            <a:r>
              <a:rPr lang="en-US" sz="2400" dirty="0" err="1" smtClean="0"/>
              <a:t>Vishwas</a:t>
            </a:r>
            <a:r>
              <a:rPr lang="en-US" sz="2400" dirty="0" smtClean="0"/>
              <a:t> </a:t>
            </a:r>
            <a:r>
              <a:rPr lang="en-US" sz="2400" dirty="0" err="1" smtClean="0"/>
              <a:t>Chavan</a:t>
            </a:r>
            <a:r>
              <a:rPr lang="en-US" sz="2400" dirty="0" smtClean="0"/>
              <a:t>, Nathan Cunningham, Michael </a:t>
            </a:r>
            <a:r>
              <a:rPr lang="en-US" sz="2400" dirty="0" err="1" smtClean="0"/>
              <a:t>Diepenbroek</a:t>
            </a:r>
            <a:r>
              <a:rPr lang="en-US" sz="2400" dirty="0" smtClean="0"/>
              <a:t>, John </a:t>
            </a:r>
            <a:r>
              <a:rPr lang="en-US" sz="2400" dirty="0" err="1" smtClean="0"/>
              <a:t>Helly</a:t>
            </a:r>
            <a:r>
              <a:rPr lang="en-US" sz="2400" dirty="0" smtClean="0"/>
              <a:t>, </a:t>
            </a:r>
            <a:r>
              <a:rPr lang="en-US" sz="2400" dirty="0" err="1" smtClean="0"/>
              <a:t>Jianhui</a:t>
            </a:r>
            <a:r>
              <a:rPr lang="en-US" sz="2400" dirty="0" smtClean="0"/>
              <a:t> Li, Brian McMahon, Karen </a:t>
            </a:r>
            <a:r>
              <a:rPr lang="en-US" sz="2400" dirty="0" err="1" smtClean="0"/>
              <a:t>Morgenroth</a:t>
            </a:r>
            <a:r>
              <a:rPr lang="en-US" sz="2400" dirty="0" smtClean="0"/>
              <a:t>, Yasuhiro Murayama, </a:t>
            </a:r>
            <a:r>
              <a:rPr lang="en-US" sz="2400" dirty="0" err="1" smtClean="0"/>
              <a:t>Soren</a:t>
            </a:r>
            <a:r>
              <a:rPr lang="en-US" sz="2400" dirty="0" smtClean="0"/>
              <a:t> </a:t>
            </a:r>
            <a:r>
              <a:rPr lang="en-US" sz="2400" dirty="0" err="1" smtClean="0"/>
              <a:t>Roug</a:t>
            </a:r>
            <a:r>
              <a:rPr lang="en-US" sz="2400" dirty="0" smtClean="0"/>
              <a:t>, </a:t>
            </a:r>
            <a:r>
              <a:rPr lang="en-US" sz="2400" dirty="0" err="1" smtClean="0"/>
              <a:t>Helge</a:t>
            </a:r>
            <a:r>
              <a:rPr lang="en-US" sz="2400" dirty="0" smtClean="0"/>
              <a:t> </a:t>
            </a:r>
            <a:r>
              <a:rPr lang="en-US" sz="2400" dirty="0" err="1" smtClean="0"/>
              <a:t>Sagen</a:t>
            </a:r>
            <a:r>
              <a:rPr lang="en-US" sz="2400" dirty="0" smtClean="0"/>
              <a:t>, </a:t>
            </a:r>
            <a:r>
              <a:rPr lang="en-US" sz="2400" dirty="0" err="1" smtClean="0"/>
              <a:t>Eefke</a:t>
            </a:r>
            <a:r>
              <a:rPr lang="en-US" sz="2400" dirty="0" smtClean="0"/>
              <a:t> </a:t>
            </a:r>
            <a:r>
              <a:rPr lang="en-US" sz="2400" dirty="0" err="1" smtClean="0"/>
              <a:t>Smit</a:t>
            </a:r>
            <a:r>
              <a:rPr lang="en-US" sz="2400" dirty="0" smtClean="0"/>
              <a:t>, </a:t>
            </a:r>
            <a:r>
              <a:rPr lang="en-US" sz="2400" dirty="0" err="1" smtClean="0"/>
              <a:t>Martie</a:t>
            </a:r>
            <a:r>
              <a:rPr lang="en-US" sz="2400" dirty="0" smtClean="0"/>
              <a:t> van Deventer, John </a:t>
            </a:r>
            <a:r>
              <a:rPr lang="en-US" sz="2400" dirty="0" err="1" smtClean="0"/>
              <a:t>Wilbanks</a:t>
            </a:r>
            <a:r>
              <a:rPr lang="en-US" sz="2400" dirty="0" smtClean="0"/>
              <a:t>, Koji </a:t>
            </a:r>
            <a:r>
              <a:rPr lang="en-US" sz="2400" dirty="0" err="1" smtClean="0"/>
              <a:t>Zettsu</a:t>
            </a:r>
            <a:r>
              <a:rPr lang="en-US" sz="2400" dirty="0" smtClean="0"/>
              <a:t>;    Paul </a:t>
            </a:r>
            <a:r>
              <a:rPr lang="en-US" sz="2400" dirty="0" err="1" smtClean="0"/>
              <a:t>Uhlir</a:t>
            </a:r>
            <a:r>
              <a:rPr lang="en-US" sz="2400" dirty="0" smtClean="0"/>
              <a:t> and Dan Cohen (Consultants)</a:t>
            </a:r>
            <a:endParaRPr lang="en-US" sz="2800" dirty="0" smtClean="0"/>
          </a:p>
          <a:p>
            <a:pPr>
              <a:lnSpc>
                <a:spcPct val="90000"/>
              </a:lnSpc>
            </a:pPr>
            <a:r>
              <a:rPr lang="en-US" sz="2800" dirty="0" smtClean="0"/>
              <a:t>Symposium Steering Committee: </a:t>
            </a:r>
            <a:r>
              <a:rPr lang="en-US" sz="2400" dirty="0" smtClean="0"/>
              <a:t>Christine Borgman (Chair), Allen </a:t>
            </a:r>
            <a:r>
              <a:rPr lang="en-US" sz="2400" dirty="0" err="1" smtClean="0"/>
              <a:t>Renear</a:t>
            </a:r>
            <a:r>
              <a:rPr lang="en-US" sz="2400" dirty="0" smtClean="0"/>
              <a:t>, Herbert van de </a:t>
            </a:r>
            <a:r>
              <a:rPr lang="en-US" sz="2400" dirty="0" err="1" smtClean="0"/>
              <a:t>Sompel</a:t>
            </a:r>
            <a:r>
              <a:rPr lang="en-US" sz="2400" dirty="0" smtClean="0"/>
              <a:t>, Gary King, Steven Jackson, David </a:t>
            </a:r>
            <a:r>
              <a:rPr lang="en-US" sz="2400" dirty="0" err="1" smtClean="0"/>
              <a:t>Kochalko</a:t>
            </a:r>
            <a:r>
              <a:rPr lang="en-US" sz="2400" dirty="0" smtClean="0"/>
              <a:t>, John </a:t>
            </a:r>
            <a:r>
              <a:rPr lang="en-US" sz="2400" dirty="0" err="1" smtClean="0"/>
              <a:t>Wilbanks</a:t>
            </a:r>
            <a:endParaRPr lang="en-US" sz="2800" dirty="0" smtClean="0"/>
          </a:p>
          <a:p>
            <a:pPr>
              <a:lnSpc>
                <a:spcPct val="90000"/>
              </a:lnSpc>
            </a:pPr>
            <a:r>
              <a:rPr lang="en-US" sz="2800" dirty="0" smtClean="0"/>
              <a:t>Sponsors:  </a:t>
            </a:r>
            <a:r>
              <a:rPr lang="en-US" sz="2400" dirty="0" smtClean="0"/>
              <a:t>Alfred P. Sloan Foundation, the Institute for Museum and Library Services, CODATA,</a:t>
            </a:r>
            <a:r>
              <a:rPr lang="en-US" sz="2400" dirty="0" smtClean="0"/>
              <a:t> Microsoft Research, National Science Foundation</a:t>
            </a:r>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uprise_suprise.jpg"/>
          <p:cNvPicPr>
            <a:picLocks noChangeAspect="1"/>
          </p:cNvPicPr>
          <p:nvPr/>
        </p:nvPicPr>
        <p:blipFill>
          <a:blip r:embed="rId3">
            <a:lum bright="10000" contrast="33000"/>
          </a:blip>
          <a:stretch>
            <a:fillRect/>
          </a:stretch>
        </p:blipFill>
        <p:spPr>
          <a:xfrm>
            <a:off x="1097797" y="768350"/>
            <a:ext cx="7632219" cy="5522976"/>
          </a:xfrm>
          <a:prstGeom prst="rect">
            <a:avLst/>
          </a:prstGeom>
        </p:spPr>
      </p:pic>
      <p:sp>
        <p:nvSpPr>
          <p:cNvPr id="8" name="TextBox 7"/>
          <p:cNvSpPr txBox="1"/>
          <p:nvPr/>
        </p:nvSpPr>
        <p:spPr>
          <a:xfrm>
            <a:off x="990600" y="673616"/>
            <a:ext cx="1827143" cy="58477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dirty="0" smtClean="0"/>
              <a:t>Deluge!!!</a:t>
            </a:r>
            <a:endParaRPr lang="en-US" sz="3200" dirty="0"/>
          </a:p>
        </p:txBody>
      </p:sp>
      <p:sp>
        <p:nvSpPr>
          <p:cNvPr id="9" name="TextBox 8"/>
          <p:cNvSpPr txBox="1"/>
          <p:nvPr/>
        </p:nvSpPr>
        <p:spPr>
          <a:xfrm>
            <a:off x="4261656" y="2311229"/>
            <a:ext cx="1259608" cy="58477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dirty="0" smtClean="0">
                <a:solidFill>
                  <a:schemeClr val="bg1"/>
                </a:solidFill>
              </a:rPr>
              <a:t>Data!</a:t>
            </a:r>
            <a:endParaRPr lang="en-US" sz="3200" b="1" dirty="0">
              <a:solidFill>
                <a:schemeClr val="bg1"/>
              </a:solidFill>
            </a:endParaRPr>
          </a:p>
        </p:txBody>
      </p:sp>
      <p:sp>
        <p:nvSpPr>
          <p:cNvPr id="10" name="TextBox 9"/>
          <p:cNvSpPr txBox="1"/>
          <p:nvPr/>
        </p:nvSpPr>
        <p:spPr>
          <a:xfrm>
            <a:off x="1450681" y="4680290"/>
            <a:ext cx="117111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smtClean="0"/>
              <a:t>Scientists</a:t>
            </a:r>
            <a:endParaRPr lang="en-US" sz="1800" dirty="0"/>
          </a:p>
        </p:txBody>
      </p:sp>
      <p:sp>
        <p:nvSpPr>
          <p:cNvPr id="11" name="TextBox 10"/>
          <p:cNvSpPr txBox="1"/>
          <p:nvPr/>
        </p:nvSpPr>
        <p:spPr>
          <a:xfrm>
            <a:off x="3307597" y="5029200"/>
            <a:ext cx="16764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800" dirty="0" smtClean="0">
                <a:solidFill>
                  <a:srgbClr val="000000"/>
                </a:solidFill>
              </a:rPr>
              <a:t>Social Scientists</a:t>
            </a:r>
            <a:endParaRPr lang="en-US" sz="1800" dirty="0">
              <a:solidFill>
                <a:srgbClr val="000000"/>
              </a:solidFill>
            </a:endParaRPr>
          </a:p>
        </p:txBody>
      </p:sp>
      <p:sp>
        <p:nvSpPr>
          <p:cNvPr id="12" name="TextBox 11"/>
          <p:cNvSpPr txBox="1"/>
          <p:nvPr/>
        </p:nvSpPr>
        <p:spPr>
          <a:xfrm>
            <a:off x="1173997" y="5566886"/>
            <a:ext cx="1828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800" dirty="0" smtClean="0"/>
              <a:t>Funding agencies</a:t>
            </a:r>
            <a:endParaRPr lang="en-US" sz="1800" dirty="0"/>
          </a:p>
        </p:txBody>
      </p:sp>
      <p:sp>
        <p:nvSpPr>
          <p:cNvPr id="13" name="TextBox 12"/>
          <p:cNvSpPr txBox="1"/>
          <p:nvPr/>
        </p:nvSpPr>
        <p:spPr>
          <a:xfrm>
            <a:off x="3917197" y="5638800"/>
            <a:ext cx="1447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smtClean="0"/>
              <a:t>Policy makers</a:t>
            </a:r>
            <a:endParaRPr lang="en-US" sz="1800" dirty="0"/>
          </a:p>
        </p:txBody>
      </p:sp>
      <p:sp>
        <p:nvSpPr>
          <p:cNvPr id="14" name="TextBox 13"/>
          <p:cNvSpPr txBox="1"/>
          <p:nvPr/>
        </p:nvSpPr>
        <p:spPr>
          <a:xfrm>
            <a:off x="6355597" y="5029200"/>
            <a:ext cx="1219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800" dirty="0" smtClean="0">
                <a:solidFill>
                  <a:srgbClr val="000000"/>
                </a:solidFill>
              </a:rPr>
              <a:t>Humanists</a:t>
            </a:r>
            <a:endParaRPr lang="en-US" sz="2000" dirty="0">
              <a:solidFill>
                <a:srgbClr val="000000"/>
              </a:solidFill>
            </a:endParaRPr>
          </a:p>
        </p:txBody>
      </p:sp>
      <p:sp>
        <p:nvSpPr>
          <p:cNvPr id="15" name="TextBox 14"/>
          <p:cNvSpPr txBox="1"/>
          <p:nvPr/>
        </p:nvSpPr>
        <p:spPr>
          <a:xfrm>
            <a:off x="6613580" y="5626014"/>
            <a:ext cx="1113617"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1800" dirty="0" smtClean="0">
                <a:solidFill>
                  <a:srgbClr val="000000"/>
                </a:solidFill>
              </a:rPr>
              <a:t>Librarians</a:t>
            </a:r>
            <a:endParaRPr lang="en-US" sz="1800" dirty="0">
              <a:solidFill>
                <a:srgbClr val="000000"/>
              </a:solidFill>
            </a:endParaRPr>
          </a:p>
        </p:txBody>
      </p:sp>
      <p:sp>
        <p:nvSpPr>
          <p:cNvPr id="16" name="Rectangle 15"/>
          <p:cNvSpPr/>
          <p:nvPr/>
        </p:nvSpPr>
        <p:spPr>
          <a:xfrm>
            <a:off x="1021597" y="6400800"/>
            <a:ext cx="2819400" cy="228600"/>
          </a:xfrm>
          <a:prstGeom prst="rect">
            <a:avLst/>
          </a:prstGeom>
        </p:spPr>
        <p:txBody>
          <a:bodyPr wrap="square">
            <a:spAutoFit/>
          </a:bodyPr>
          <a:lstStyle/>
          <a:p>
            <a:r>
              <a:rPr lang="en-US" sz="900" dirty="0" smtClean="0"/>
              <a:t>http://</a:t>
            </a:r>
            <a:r>
              <a:rPr lang="en-US" sz="900" dirty="0" err="1" smtClean="0"/>
              <a:t>www.guzer.com/pictures/suprise_suprise.jpg</a:t>
            </a:r>
            <a:endParaRPr lang="en-US" sz="900" dirty="0"/>
          </a:p>
        </p:txBody>
      </p:sp>
      <p:sp>
        <p:nvSpPr>
          <p:cNvPr id="17" name="Slide Number Placeholder 16"/>
          <p:cNvSpPr>
            <a:spLocks noGrp="1"/>
          </p:cNvSpPr>
          <p:nvPr>
            <p:ph type="sldNum" sz="quarter" idx="12"/>
          </p:nvPr>
        </p:nvSpPr>
        <p:spPr>
          <a:xfrm>
            <a:off x="8873245" y="6305550"/>
            <a:ext cx="457200" cy="476250"/>
          </a:xfrm>
        </p:spPr>
        <p:txBody>
          <a:bodyPr/>
          <a:lstStyle/>
          <a:p>
            <a:fld id="{A496AF58-4BCE-704D-B90C-C37A398E2CC1}" type="slidenum">
              <a:rPr lang="en-US" smtClean="0"/>
              <a:pPr/>
              <a:t>3</a:t>
            </a:fld>
            <a:endParaRPr lang="en-US"/>
          </a:p>
        </p:txBody>
      </p:sp>
      <p:sp>
        <p:nvSpPr>
          <p:cNvPr id="19" name="TextBox 18"/>
          <p:cNvSpPr txBox="1"/>
          <p:nvPr/>
        </p:nvSpPr>
        <p:spPr>
          <a:xfrm>
            <a:off x="2742891" y="5936218"/>
            <a:ext cx="1129411"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dirty="0" smtClean="0"/>
              <a:t>Publishers</a:t>
            </a:r>
            <a:endParaRPr lang="en-US" dirty="0"/>
          </a:p>
        </p:txBody>
      </p:sp>
      <p:sp>
        <p:nvSpPr>
          <p:cNvPr id="20" name="TextBox 19"/>
          <p:cNvSpPr txBox="1"/>
          <p:nvPr/>
        </p:nvSpPr>
        <p:spPr>
          <a:xfrm>
            <a:off x="5364997" y="5995346"/>
            <a:ext cx="1909146"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Internet architects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DataWordle2-20110804.jpg"/>
          <p:cNvPicPr>
            <a:picLocks noGrp="1" noChangeAspect="1"/>
          </p:cNvPicPr>
          <p:nvPr>
            <p:ph idx="1"/>
          </p:nvPr>
        </p:nvPicPr>
        <p:blipFill>
          <a:blip r:embed="rId3"/>
          <a:srcRect l="-10763" r="-10763"/>
          <a:stretch>
            <a:fillRect/>
          </a:stretch>
        </p:blipFill>
        <p:spPr>
          <a:xfrm>
            <a:off x="-508001" y="869950"/>
            <a:ext cx="9975972" cy="5486400"/>
          </a:xfrm>
        </p:spPr>
      </p:pic>
      <p:sp>
        <p:nvSpPr>
          <p:cNvPr id="2" name="Title 1"/>
          <p:cNvSpPr>
            <a:spLocks noGrp="1"/>
          </p:cNvSpPr>
          <p:nvPr>
            <p:ph type="title"/>
          </p:nvPr>
        </p:nvSpPr>
        <p:spPr>
          <a:xfrm>
            <a:off x="457200" y="0"/>
            <a:ext cx="8229600" cy="1143000"/>
          </a:xfrm>
        </p:spPr>
        <p:txBody>
          <a:bodyPr/>
          <a:lstStyle/>
          <a:p>
            <a:r>
              <a:rPr lang="en-US" dirty="0" smtClean="0"/>
              <a:t>Data</a:t>
            </a:r>
            <a:endParaRPr lang="en-US" dirty="0"/>
          </a:p>
        </p:txBody>
      </p:sp>
      <p:sp>
        <p:nvSpPr>
          <p:cNvPr id="4" name="Slide Number Placeholder 3"/>
          <p:cNvSpPr>
            <a:spLocks noGrp="1"/>
          </p:cNvSpPr>
          <p:nvPr>
            <p:ph type="sldNum" sz="quarter" idx="12"/>
          </p:nvPr>
        </p:nvSpPr>
        <p:spPr/>
        <p:txBody>
          <a:bodyPr/>
          <a:lstStyle/>
          <a:p>
            <a:fld id="{F89FC516-EF0C-304D-8638-A3CCA2C1FB9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CyberinfrastructureDistributions2007.jpg"/>
          <p:cNvPicPr>
            <a:picLocks noGrp="1" noChangeAspect="1"/>
          </p:cNvPicPr>
          <p:nvPr>
            <p:ph idx="1"/>
          </p:nvPr>
        </p:nvPicPr>
        <p:blipFill>
          <a:blip r:embed="rId3"/>
          <a:srcRect l="8064" r="-4488" b="9908"/>
          <a:stretch>
            <a:fillRect/>
          </a:stretch>
        </p:blipFill>
        <p:spPr>
          <a:xfrm>
            <a:off x="1508756" y="349752"/>
            <a:ext cx="8416081" cy="5486400"/>
          </a:xfrm>
        </p:spPr>
      </p:pic>
      <p:sp>
        <p:nvSpPr>
          <p:cNvPr id="2" name="Title 1"/>
          <p:cNvSpPr>
            <a:spLocks noGrp="1"/>
          </p:cNvSpPr>
          <p:nvPr>
            <p:ph type="title"/>
          </p:nvPr>
        </p:nvSpPr>
        <p:spPr/>
        <p:txBody>
          <a:bodyPr/>
          <a:lstStyle/>
          <a:p>
            <a:r>
              <a:rPr lang="en-US" dirty="0" smtClean="0"/>
              <a:t>Infrastructure</a:t>
            </a:r>
            <a:endParaRPr lang="en-US" dirty="0"/>
          </a:p>
        </p:txBody>
      </p:sp>
      <p:sp>
        <p:nvSpPr>
          <p:cNvPr id="5" name="TextBox 4"/>
          <p:cNvSpPr txBox="1"/>
          <p:nvPr/>
        </p:nvSpPr>
        <p:spPr>
          <a:xfrm>
            <a:off x="4737865" y="5940324"/>
            <a:ext cx="4195823" cy="861774"/>
          </a:xfrm>
          <a:prstGeom prst="rect">
            <a:avLst/>
          </a:prstGeom>
          <a:noFill/>
        </p:spPr>
        <p:txBody>
          <a:bodyPr wrap="square" rtlCol="0">
            <a:spAutoFit/>
          </a:bodyPr>
          <a:lstStyle/>
          <a:p>
            <a:r>
              <a:rPr lang="en-US" sz="1000" dirty="0" smtClean="0"/>
              <a:t>Figure: </a:t>
            </a:r>
            <a:r>
              <a:rPr lang="en-US" sz="1000" dirty="0" err="1" smtClean="0"/>
              <a:t>Bowker</a:t>
            </a:r>
            <a:r>
              <a:rPr lang="en-US" sz="1000" dirty="0" smtClean="0"/>
              <a:t>, G. C., Baker, K., Millerand, F., </a:t>
            </a:r>
            <a:r>
              <a:rPr lang="en-US" sz="1000" dirty="0" err="1" smtClean="0"/>
              <a:t>Ribes</a:t>
            </a:r>
            <a:r>
              <a:rPr lang="en-US" sz="1000" dirty="0" smtClean="0"/>
              <a:t>, D., </a:t>
            </a:r>
            <a:r>
              <a:rPr lang="en-US" sz="1000" dirty="0" err="1" smtClean="0"/>
              <a:t>Hunsinger</a:t>
            </a:r>
            <a:r>
              <a:rPr lang="en-US" sz="1000" dirty="0" smtClean="0"/>
              <a:t>, J., </a:t>
            </a:r>
            <a:r>
              <a:rPr lang="en-US" sz="1000" dirty="0" err="1" smtClean="0"/>
              <a:t>Klastrup</a:t>
            </a:r>
            <a:r>
              <a:rPr lang="en-US" sz="1000" dirty="0" smtClean="0"/>
              <a:t>, L. &amp; Allen, M. (2010). Toward Information Infrastructure Studies: Ways of Knowing in a Networked Environment. In </a:t>
            </a:r>
            <a:r>
              <a:rPr lang="en-US" sz="1000" dirty="0" err="1" smtClean="0"/>
              <a:t>Hunsinger</a:t>
            </a:r>
            <a:r>
              <a:rPr lang="en-US" sz="1000" dirty="0" smtClean="0"/>
              <a:t>, J., </a:t>
            </a:r>
            <a:r>
              <a:rPr lang="en-US" sz="1000" dirty="0" err="1" smtClean="0"/>
              <a:t>Klastrup</a:t>
            </a:r>
            <a:r>
              <a:rPr lang="en-US" sz="1000" dirty="0" smtClean="0"/>
              <a:t>, L. &amp; Allen, M. (Eds.). International Handbook of Internet Research. Dordrecht, Springer Netherlands: 97-117.</a:t>
            </a:r>
            <a:endParaRPr lang="en-US" sz="1000" dirty="0"/>
          </a:p>
        </p:txBody>
      </p:sp>
      <p:sp>
        <p:nvSpPr>
          <p:cNvPr id="6" name="TextBox 5"/>
          <p:cNvSpPr txBox="1"/>
          <p:nvPr/>
        </p:nvSpPr>
        <p:spPr>
          <a:xfrm>
            <a:off x="1006757" y="5940324"/>
            <a:ext cx="3731109" cy="553998"/>
          </a:xfrm>
          <a:prstGeom prst="rect">
            <a:avLst/>
          </a:prstGeom>
          <a:noFill/>
        </p:spPr>
        <p:txBody>
          <a:bodyPr wrap="square" rtlCol="0">
            <a:spAutoFit/>
          </a:bodyPr>
          <a:lstStyle/>
          <a:p>
            <a:r>
              <a:rPr lang="en-US" sz="1000" dirty="0" smtClean="0"/>
              <a:t>Star, S. L. &amp; </a:t>
            </a:r>
            <a:r>
              <a:rPr lang="en-US" sz="1000" dirty="0" err="1" smtClean="0"/>
              <a:t>Ruhleder</a:t>
            </a:r>
            <a:r>
              <a:rPr lang="en-US" sz="1000" dirty="0" smtClean="0"/>
              <a:t>, K. (1996). Steps toward an ecology of infrastructure: Design and access for large information spaces. Information Systems Research, 7(1): 111-134.</a:t>
            </a:r>
            <a:endParaRPr lang="en-US" sz="1000" dirty="0"/>
          </a:p>
        </p:txBody>
      </p:sp>
      <p:sp>
        <p:nvSpPr>
          <p:cNvPr id="7" name="Slide Number Placeholder 6"/>
          <p:cNvSpPr>
            <a:spLocks noGrp="1"/>
          </p:cNvSpPr>
          <p:nvPr>
            <p:ph type="sldNum" sz="quarter" idx="12"/>
          </p:nvPr>
        </p:nvSpPr>
        <p:spPr/>
        <p:txBody>
          <a:bodyPr/>
          <a:lstStyle/>
          <a:p>
            <a:fld id="{A496AF58-4BCE-704D-B90C-C37A398E2CC1}"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for digital objects</a:t>
            </a:r>
            <a:endParaRPr lang="en-US" dirty="0"/>
          </a:p>
        </p:txBody>
      </p:sp>
      <p:sp>
        <p:nvSpPr>
          <p:cNvPr id="3" name="Content Placeholder 2"/>
          <p:cNvSpPr>
            <a:spLocks noGrp="1"/>
          </p:cNvSpPr>
          <p:nvPr>
            <p:ph sz="quarter" idx="1"/>
          </p:nvPr>
        </p:nvSpPr>
        <p:spPr/>
        <p:txBody>
          <a:bodyPr>
            <a:normAutofit/>
          </a:bodyPr>
          <a:lstStyle/>
          <a:p>
            <a:r>
              <a:rPr lang="en-US" dirty="0" smtClean="0"/>
              <a:t>Social practice</a:t>
            </a:r>
          </a:p>
          <a:p>
            <a:r>
              <a:rPr lang="en-US" dirty="0" smtClean="0"/>
              <a:t>Usability</a:t>
            </a:r>
          </a:p>
          <a:p>
            <a:r>
              <a:rPr lang="en-US" dirty="0" smtClean="0"/>
              <a:t>Identity </a:t>
            </a:r>
          </a:p>
          <a:p>
            <a:r>
              <a:rPr lang="en-US" dirty="0" smtClean="0"/>
              <a:t>Persistence</a:t>
            </a:r>
          </a:p>
          <a:p>
            <a:r>
              <a:rPr lang="en-US" dirty="0" smtClean="0"/>
              <a:t>Discoverability</a:t>
            </a:r>
          </a:p>
          <a:p>
            <a:r>
              <a:rPr lang="en-US" dirty="0" smtClean="0"/>
              <a:t>Provenance</a:t>
            </a:r>
          </a:p>
          <a:p>
            <a:r>
              <a:rPr lang="en-US" dirty="0" smtClean="0"/>
              <a:t>Relationships</a:t>
            </a:r>
          </a:p>
          <a:p>
            <a:r>
              <a:rPr lang="en-US" dirty="0" smtClean="0"/>
              <a:t>Intellectual property</a:t>
            </a:r>
          </a:p>
          <a:p>
            <a:r>
              <a:rPr lang="en-US" dirty="0" smtClean="0"/>
              <a:t>Policy</a:t>
            </a:r>
          </a:p>
          <a:p>
            <a:endParaRPr lang="en-US" dirty="0" smtClean="0"/>
          </a:p>
        </p:txBody>
      </p:sp>
      <p:pic>
        <p:nvPicPr>
          <p:cNvPr id="4" name="Content Placeholder 7" descr="blue_data.jpg"/>
          <p:cNvPicPr>
            <a:picLocks noChangeAspect="1"/>
          </p:cNvPicPr>
          <p:nvPr/>
        </p:nvPicPr>
        <p:blipFill>
          <a:blip r:embed="rId3"/>
          <a:srcRect l="-18915" r="-18915"/>
          <a:stretch>
            <a:fillRect/>
          </a:stretch>
        </p:blipFill>
        <p:spPr>
          <a:xfrm>
            <a:off x="5278161" y="1219200"/>
            <a:ext cx="4233333" cy="4572000"/>
          </a:xfrm>
          <a:prstGeom prst="rect">
            <a:avLst/>
          </a:prstGeom>
        </p:spPr>
      </p:pic>
      <p:sp>
        <p:nvSpPr>
          <p:cNvPr id="5" name="Text Box 5"/>
          <p:cNvSpPr txBox="1">
            <a:spLocks noChangeArrowheads="1"/>
          </p:cNvSpPr>
          <p:nvPr/>
        </p:nvSpPr>
        <p:spPr bwMode="auto">
          <a:xfrm>
            <a:off x="5811561" y="6019800"/>
            <a:ext cx="3276600" cy="246221"/>
          </a:xfrm>
          <a:prstGeom prst="rect">
            <a:avLst/>
          </a:prstGeom>
          <a:noFill/>
          <a:ln w="9525">
            <a:noFill/>
            <a:miter lim="800000"/>
            <a:headEnd/>
            <a:tailEnd/>
          </a:ln>
        </p:spPr>
        <p:txBody>
          <a:bodyPr>
            <a:prstTxWarp prst="textNoShape">
              <a:avLst/>
            </a:prstTxWarp>
            <a:spAutoFit/>
          </a:bodyPr>
          <a:lstStyle/>
          <a:p>
            <a:pPr>
              <a:spcBef>
                <a:spcPct val="50000"/>
              </a:spcBef>
            </a:pPr>
            <a:r>
              <a:rPr lang="en-US" sz="1000" dirty="0" smtClean="0">
                <a:latin typeface="Verdana" pitchFamily="-65" charset="0"/>
              </a:rPr>
              <a:t>http://</a:t>
            </a:r>
            <a:r>
              <a:rPr lang="en-US" sz="1000" dirty="0" err="1" smtClean="0">
                <a:latin typeface="Verdana" pitchFamily="-65" charset="0"/>
              </a:rPr>
              <a:t>datalib.ed.ac.uk/GRAPHICS/blue_data.gif</a:t>
            </a:r>
            <a:endParaRPr lang="en-US" dirty="0"/>
          </a:p>
        </p:txBody>
      </p:sp>
      <p:sp>
        <p:nvSpPr>
          <p:cNvPr id="6" name="Slide Number Placeholder 5"/>
          <p:cNvSpPr>
            <a:spLocks noGrp="1"/>
          </p:cNvSpPr>
          <p:nvPr>
            <p:ph type="sldNum" sz="quarter" idx="12"/>
          </p:nvPr>
        </p:nvSpPr>
        <p:spPr/>
        <p:txBody>
          <a:bodyPr/>
          <a:lstStyle/>
          <a:p>
            <a:fld id="{FCCB48FF-B92A-5841-8450-448CC037D794}"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practice</a:t>
            </a:r>
          </a:p>
        </p:txBody>
      </p:sp>
      <p:sp>
        <p:nvSpPr>
          <p:cNvPr id="3" name="Content Placeholder 2"/>
          <p:cNvSpPr>
            <a:spLocks noGrp="1"/>
          </p:cNvSpPr>
          <p:nvPr>
            <p:ph sz="quarter" idx="1"/>
          </p:nvPr>
        </p:nvSpPr>
        <p:spPr/>
        <p:txBody>
          <a:bodyPr>
            <a:normAutofit/>
          </a:bodyPr>
          <a:lstStyle/>
          <a:p>
            <a:r>
              <a:rPr lang="en-US" dirty="0" smtClean="0"/>
              <a:t>Why cite data?</a:t>
            </a:r>
          </a:p>
          <a:p>
            <a:pPr lvl="1"/>
            <a:r>
              <a:rPr lang="en-US" dirty="0" smtClean="0"/>
              <a:t>Reproduce research</a:t>
            </a:r>
          </a:p>
          <a:p>
            <a:pPr lvl="1"/>
            <a:r>
              <a:rPr lang="en-US" dirty="0" smtClean="0"/>
              <a:t>Replicate findings</a:t>
            </a:r>
          </a:p>
          <a:p>
            <a:pPr lvl="1"/>
            <a:r>
              <a:rPr lang="en-US" dirty="0" smtClean="0"/>
              <a:t>Reuse data</a:t>
            </a:r>
          </a:p>
          <a:p>
            <a:r>
              <a:rPr lang="en-US" dirty="0" smtClean="0"/>
              <a:t>Why attribute data?</a:t>
            </a:r>
          </a:p>
          <a:p>
            <a:pPr lvl="1"/>
            <a:r>
              <a:rPr lang="en-US" dirty="0" smtClean="0"/>
              <a:t>Social expectation</a:t>
            </a:r>
          </a:p>
          <a:p>
            <a:pPr lvl="1"/>
            <a:r>
              <a:rPr lang="en-US" dirty="0" smtClean="0"/>
              <a:t>Legal responsibility</a:t>
            </a:r>
          </a:p>
          <a:p>
            <a:r>
              <a:rPr lang="en-US" dirty="0" smtClean="0"/>
              <a:t>How to cite data?</a:t>
            </a:r>
          </a:p>
          <a:p>
            <a:pPr lvl="1"/>
            <a:r>
              <a:rPr lang="en-US" dirty="0" smtClean="0"/>
              <a:t>Bibliographic reference</a:t>
            </a:r>
          </a:p>
          <a:p>
            <a:pPr lvl="1"/>
            <a:r>
              <a:rPr lang="en-US" dirty="0" smtClean="0"/>
              <a:t>Identifier</a:t>
            </a:r>
          </a:p>
          <a:p>
            <a:pPr lvl="1"/>
            <a:r>
              <a:rPr lang="en-US" dirty="0" smtClean="0"/>
              <a:t>Link</a:t>
            </a:r>
          </a:p>
        </p:txBody>
      </p:sp>
      <p:sp>
        <p:nvSpPr>
          <p:cNvPr id="6" name="Slide Number Placeholder 5"/>
          <p:cNvSpPr>
            <a:spLocks noGrp="1"/>
          </p:cNvSpPr>
          <p:nvPr>
            <p:ph type="sldNum" sz="quarter" idx="12"/>
          </p:nvPr>
        </p:nvSpPr>
        <p:spPr/>
        <p:txBody>
          <a:bodyPr/>
          <a:lstStyle/>
          <a:p>
            <a:fld id="{FCCB48FF-B92A-5841-8450-448CC037D794}" type="slidenum">
              <a:rPr lang="en-US" smtClean="0"/>
              <a:pPr/>
              <a:t>7</a:t>
            </a:fld>
            <a:endParaRPr lang="en-US"/>
          </a:p>
        </p:txBody>
      </p:sp>
      <p:pic>
        <p:nvPicPr>
          <p:cNvPr id="7" name="Picture 6" descr="collaboration.jpg"/>
          <p:cNvPicPr>
            <a:picLocks noChangeAspect="1"/>
          </p:cNvPicPr>
          <p:nvPr/>
        </p:nvPicPr>
        <p:blipFill>
          <a:blip r:embed="rId3"/>
          <a:stretch>
            <a:fillRect/>
          </a:stretch>
        </p:blipFill>
        <p:spPr>
          <a:xfrm>
            <a:off x="3986757" y="1833716"/>
            <a:ext cx="4979324" cy="2743200"/>
          </a:xfrm>
          <a:prstGeom prst="rect">
            <a:avLst/>
          </a:prstGeom>
        </p:spPr>
      </p:pic>
      <p:sp>
        <p:nvSpPr>
          <p:cNvPr id="8" name="TextBox 7"/>
          <p:cNvSpPr txBox="1"/>
          <p:nvPr/>
        </p:nvSpPr>
        <p:spPr>
          <a:xfrm>
            <a:off x="4876800" y="6096000"/>
            <a:ext cx="3834879" cy="246221"/>
          </a:xfrm>
          <a:prstGeom prst="rect">
            <a:avLst/>
          </a:prstGeom>
          <a:noFill/>
        </p:spPr>
        <p:txBody>
          <a:bodyPr wrap="none" rtlCol="0">
            <a:spAutoFit/>
          </a:bodyPr>
          <a:lstStyle/>
          <a:p>
            <a:r>
              <a:rPr lang="en-US" sz="1000" dirty="0" smtClean="0"/>
              <a:t>http://farm2.static.flickr.com/1207/707625876_46aa44851f_o.jpg</a:t>
            </a:r>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of cited objects </a:t>
            </a:r>
            <a:endParaRPr lang="en-US" dirty="0"/>
          </a:p>
        </p:txBody>
      </p:sp>
      <p:sp>
        <p:nvSpPr>
          <p:cNvPr id="3" name="Content Placeholder 2"/>
          <p:cNvSpPr>
            <a:spLocks noGrp="1"/>
          </p:cNvSpPr>
          <p:nvPr>
            <p:ph sz="quarter" idx="1"/>
          </p:nvPr>
        </p:nvSpPr>
        <p:spPr/>
        <p:txBody>
          <a:bodyPr>
            <a:normAutofit/>
          </a:bodyPr>
          <a:lstStyle/>
          <a:p>
            <a:r>
              <a:rPr lang="en-US" dirty="0" smtClean="0"/>
              <a:t>Identify the form and content</a:t>
            </a:r>
          </a:p>
          <a:p>
            <a:r>
              <a:rPr lang="en-US" dirty="0" smtClean="0"/>
              <a:t>Interpret</a:t>
            </a:r>
          </a:p>
          <a:p>
            <a:r>
              <a:rPr lang="en-US" dirty="0" smtClean="0"/>
              <a:t>Evaluate</a:t>
            </a:r>
          </a:p>
          <a:p>
            <a:r>
              <a:rPr lang="en-US" dirty="0" smtClean="0"/>
              <a:t>Open</a:t>
            </a:r>
          </a:p>
          <a:p>
            <a:r>
              <a:rPr lang="en-US" dirty="0" smtClean="0"/>
              <a:t>Read</a:t>
            </a:r>
          </a:p>
          <a:p>
            <a:r>
              <a:rPr lang="en-US" dirty="0" smtClean="0"/>
              <a:t>Compute upon</a:t>
            </a:r>
          </a:p>
          <a:p>
            <a:r>
              <a:rPr lang="en-US" dirty="0" smtClean="0"/>
              <a:t>Reuse</a:t>
            </a:r>
          </a:p>
          <a:p>
            <a:r>
              <a:rPr lang="en-US" dirty="0" smtClean="0"/>
              <a:t>Combine</a:t>
            </a:r>
          </a:p>
          <a:p>
            <a:r>
              <a:rPr lang="en-US" dirty="0" smtClean="0"/>
              <a:t>Describe</a:t>
            </a:r>
          </a:p>
          <a:p>
            <a:r>
              <a:rPr lang="en-US" dirty="0" smtClean="0"/>
              <a:t>Annotate…</a:t>
            </a:r>
          </a:p>
          <a:p>
            <a:endParaRPr lang="en-US" dirty="0"/>
          </a:p>
        </p:txBody>
      </p:sp>
      <p:sp>
        <p:nvSpPr>
          <p:cNvPr id="6" name="Slide Number Placeholder 5"/>
          <p:cNvSpPr>
            <a:spLocks noGrp="1"/>
          </p:cNvSpPr>
          <p:nvPr>
            <p:ph type="sldNum" sz="quarter" idx="12"/>
          </p:nvPr>
        </p:nvSpPr>
        <p:spPr/>
        <p:txBody>
          <a:bodyPr/>
          <a:lstStyle/>
          <a:p>
            <a:fld id="{FCCB48FF-B92A-5841-8450-448CC037D794}" type="slidenum">
              <a:rPr lang="en-US" smtClean="0"/>
              <a:pPr/>
              <a:t>8</a:t>
            </a:fld>
            <a:endParaRPr lang="en-US"/>
          </a:p>
        </p:txBody>
      </p:sp>
      <p:pic>
        <p:nvPicPr>
          <p:cNvPr id="7" name="Content Placeholder 7" descr="ScienceCoverOldBooks200809.JPG"/>
          <p:cNvPicPr>
            <a:picLocks noChangeAspect="1"/>
          </p:cNvPicPr>
          <p:nvPr/>
        </p:nvPicPr>
        <p:blipFill>
          <a:blip r:embed="rId3"/>
          <a:srcRect l="-14799" r="3555" b="11005"/>
          <a:stretch>
            <a:fillRect/>
          </a:stretch>
        </p:blipFill>
        <p:spPr>
          <a:xfrm>
            <a:off x="4953000" y="1446161"/>
            <a:ext cx="4083808" cy="4572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Identity and persistence of digital objects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Identity </a:t>
            </a:r>
          </a:p>
          <a:p>
            <a:pPr lvl="1"/>
            <a:r>
              <a:rPr lang="en-US" dirty="0" smtClean="0"/>
              <a:t>Identifiers</a:t>
            </a:r>
          </a:p>
          <a:p>
            <a:pPr lvl="2"/>
            <a:r>
              <a:rPr lang="en-US" dirty="0" smtClean="0"/>
              <a:t>DOI, Handles, URI, PURL…</a:t>
            </a:r>
          </a:p>
          <a:p>
            <a:pPr lvl="1"/>
            <a:r>
              <a:rPr lang="en-US" dirty="0" smtClean="0"/>
              <a:t>Naming and namespaces</a:t>
            </a:r>
          </a:p>
          <a:p>
            <a:pPr lvl="2"/>
            <a:r>
              <a:rPr lang="en-US" dirty="0" smtClean="0"/>
              <a:t>Authors/creators: ORCID, VIAF…</a:t>
            </a:r>
          </a:p>
          <a:p>
            <a:pPr lvl="2"/>
            <a:r>
              <a:rPr lang="en-US" dirty="0" smtClean="0"/>
              <a:t>Generic/specific: registry number…</a:t>
            </a:r>
          </a:p>
          <a:p>
            <a:pPr lvl="1"/>
            <a:r>
              <a:rPr lang="en-US" dirty="0" smtClean="0"/>
              <a:t>Description</a:t>
            </a:r>
          </a:p>
          <a:p>
            <a:pPr lvl="2"/>
            <a:r>
              <a:rPr lang="en-US" dirty="0" smtClean="0"/>
              <a:t>Self-describing </a:t>
            </a:r>
          </a:p>
          <a:p>
            <a:pPr lvl="2"/>
            <a:r>
              <a:rPr lang="en-US" dirty="0" smtClean="0"/>
              <a:t>Metadata augmentation </a:t>
            </a:r>
          </a:p>
          <a:p>
            <a:r>
              <a:rPr lang="en-US" dirty="0" smtClean="0"/>
              <a:t>Persistence</a:t>
            </a:r>
          </a:p>
          <a:p>
            <a:pPr lvl="1"/>
            <a:r>
              <a:rPr lang="en-US" dirty="0" smtClean="0"/>
              <a:t>Permanent</a:t>
            </a:r>
          </a:p>
          <a:p>
            <a:pPr lvl="1"/>
            <a:r>
              <a:rPr lang="en-US" dirty="0" smtClean="0"/>
              <a:t>Long-lived</a:t>
            </a:r>
          </a:p>
          <a:p>
            <a:pPr lvl="1"/>
            <a:r>
              <a:rPr lang="en-US" dirty="0" smtClean="0"/>
              <a:t>Scratch spaces</a:t>
            </a:r>
          </a:p>
        </p:txBody>
      </p:sp>
      <p:sp>
        <p:nvSpPr>
          <p:cNvPr id="5" name="Text Box 5"/>
          <p:cNvSpPr txBox="1">
            <a:spLocks noChangeArrowheads="1"/>
          </p:cNvSpPr>
          <p:nvPr/>
        </p:nvSpPr>
        <p:spPr bwMode="auto">
          <a:xfrm>
            <a:off x="5811561" y="6322000"/>
            <a:ext cx="3276600" cy="400110"/>
          </a:xfrm>
          <a:prstGeom prst="rect">
            <a:avLst/>
          </a:prstGeom>
          <a:noFill/>
          <a:ln w="9525">
            <a:noFill/>
            <a:miter lim="800000"/>
            <a:headEnd/>
            <a:tailEnd/>
          </a:ln>
        </p:spPr>
        <p:txBody>
          <a:bodyPr>
            <a:prstTxWarp prst="textNoShape">
              <a:avLst/>
            </a:prstTxWarp>
            <a:spAutoFit/>
          </a:bodyPr>
          <a:lstStyle/>
          <a:p>
            <a:pPr>
              <a:spcBef>
                <a:spcPct val="50000"/>
              </a:spcBef>
            </a:pPr>
            <a:r>
              <a:rPr lang="en-US" sz="1000" dirty="0" smtClean="0">
                <a:latin typeface="Verdana" pitchFamily="-65" charset="0"/>
              </a:rPr>
              <a:t>http://web-interview-questions.blogspot.com/2010_06_21_archive.html</a:t>
            </a:r>
            <a:endParaRPr lang="en-US" dirty="0"/>
          </a:p>
        </p:txBody>
      </p:sp>
      <p:sp>
        <p:nvSpPr>
          <p:cNvPr id="6" name="Slide Number Placeholder 5"/>
          <p:cNvSpPr>
            <a:spLocks noGrp="1"/>
          </p:cNvSpPr>
          <p:nvPr>
            <p:ph type="sldNum" sz="quarter" idx="12"/>
          </p:nvPr>
        </p:nvSpPr>
        <p:spPr/>
        <p:txBody>
          <a:bodyPr/>
          <a:lstStyle/>
          <a:p>
            <a:fld id="{FCCB48FF-B92A-5841-8450-448CC037D794}" type="slidenum">
              <a:rPr lang="en-US" smtClean="0"/>
              <a:pPr/>
              <a:t>9</a:t>
            </a:fld>
            <a:endParaRPr lang="en-US"/>
          </a:p>
        </p:txBody>
      </p:sp>
      <p:pic>
        <p:nvPicPr>
          <p:cNvPr id="7" name="Picture 6" descr="persistentcontent.jpg"/>
          <p:cNvPicPr>
            <a:picLocks noChangeAspect="1"/>
          </p:cNvPicPr>
          <p:nvPr/>
        </p:nvPicPr>
        <p:blipFill>
          <a:blip r:embed="rId3"/>
          <a:srcRect r="31625" b="28125"/>
          <a:stretch>
            <a:fillRect/>
          </a:stretch>
        </p:blipFill>
        <p:spPr>
          <a:xfrm>
            <a:off x="4502426" y="3413760"/>
            <a:ext cx="4641574" cy="2743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3237</TotalTime>
  <Words>2424</Words>
  <Application>Microsoft Macintosh PowerPoint</Application>
  <PresentationFormat>On-screen Show (4:3)</PresentationFormat>
  <Paragraphs>255</Paragraphs>
  <Slides>14</Slides>
  <Notes>14</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Origin</vt:lpstr>
      <vt:lpstr>Parse this: Developing Data Attribution and Citation Practices and Standards</vt:lpstr>
      <vt:lpstr>Attribution</vt:lpstr>
      <vt:lpstr>Slide 3</vt:lpstr>
      <vt:lpstr>Data</vt:lpstr>
      <vt:lpstr>Infrastructure</vt:lpstr>
      <vt:lpstr>Infrastructure for digital objects</vt:lpstr>
      <vt:lpstr>Social practice</vt:lpstr>
      <vt:lpstr>Usability of cited objects </vt:lpstr>
      <vt:lpstr>Identity and persistence of digital objects</vt:lpstr>
      <vt:lpstr>Finding and following digital objects</vt:lpstr>
      <vt:lpstr>Intellectual property</vt:lpstr>
      <vt:lpstr>Policy for digital objects</vt:lpstr>
      <vt:lpstr>Driving questions for symposium</vt:lpstr>
      <vt:lpstr>Next steps</vt:lpstr>
    </vt:vector>
  </TitlesOfParts>
  <Company>GSEIS - UCLA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Parse this: Developing Data Attribution and Citation Practices and Standards</dc:title>
  <dc:creator>Christine Borgman</dc:creator>
  <cp:lastModifiedBy>Christine Borgman</cp:lastModifiedBy>
  <cp:revision>24</cp:revision>
  <cp:lastPrinted>2011-08-19T18:04:01Z</cp:lastPrinted>
  <dcterms:created xsi:type="dcterms:W3CDTF">2011-08-22T15:24:04Z</dcterms:created>
  <dcterms:modified xsi:type="dcterms:W3CDTF">2011-08-22T15:39:20Z</dcterms:modified>
</cp:coreProperties>
</file>