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sldIdLst>
    <p:sldId id="256" r:id="rId2"/>
    <p:sldId id="257" r:id="rId3"/>
    <p:sldId id="263" r:id="rId4"/>
    <p:sldId id="258" r:id="rId5"/>
    <p:sldId id="262" r:id="rId6"/>
    <p:sldId id="268" r:id="rId7"/>
    <p:sldId id="295" r:id="rId8"/>
    <p:sldId id="264" r:id="rId9"/>
    <p:sldId id="267" r:id="rId10"/>
    <p:sldId id="269" r:id="rId11"/>
    <p:sldId id="265" r:id="rId12"/>
    <p:sldId id="270" r:id="rId13"/>
    <p:sldId id="266" r:id="rId14"/>
    <p:sldId id="272" r:id="rId15"/>
    <p:sldId id="273" r:id="rId16"/>
    <p:sldId id="274" r:id="rId17"/>
    <p:sldId id="298" r:id="rId18"/>
    <p:sldId id="278" r:id="rId19"/>
    <p:sldId id="296" r:id="rId20"/>
    <p:sldId id="277" r:id="rId21"/>
    <p:sldId id="280" r:id="rId22"/>
    <p:sldId id="281" r:id="rId23"/>
    <p:sldId id="282" r:id="rId24"/>
    <p:sldId id="260" r:id="rId25"/>
    <p:sldId id="283" r:id="rId26"/>
    <p:sldId id="297" r:id="rId27"/>
    <p:sldId id="284" r:id="rId28"/>
    <p:sldId id="289" r:id="rId29"/>
    <p:sldId id="290" r:id="rId30"/>
    <p:sldId id="291" r:id="rId31"/>
    <p:sldId id="292" r:id="rId32"/>
    <p:sldId id="293" r:id="rId33"/>
    <p:sldId id="294"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7" autoAdjust="0"/>
    <p:restoredTop sz="63306" autoAdjust="0"/>
  </p:normalViewPr>
  <p:slideViewPr>
    <p:cSldViewPr snapToGrid="0" snapToObjects="1">
      <p:cViewPr>
        <p:scale>
          <a:sx n="100" d="100"/>
          <a:sy n="100" d="100"/>
        </p:scale>
        <p:origin x="72"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84051-C3EC-CD4D-8D63-C787653C4CAB}" type="datetimeFigureOut">
              <a:rPr lang="en-US" smtClean="0"/>
              <a:t>8/22/11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51FEF-F83F-564D-842A-0164477C15BF}" type="slidenum">
              <a:rPr lang="en-US" smtClean="0"/>
              <a:t>‹#›</a:t>
            </a:fld>
            <a:endParaRPr lang="en-US"/>
          </a:p>
        </p:txBody>
      </p:sp>
    </p:spTree>
    <p:extLst>
      <p:ext uri="{BB962C8B-B14F-4D97-AF65-F5344CB8AC3E}">
        <p14:creationId xmlns:p14="http://schemas.microsoft.com/office/powerpoint/2010/main" val="2006705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data = easy. But lose control, including credit. Obvious if no license,</a:t>
            </a:r>
            <a:r>
              <a:rPr lang="en-US" baseline="0" dirty="0" smtClean="0"/>
              <a:t> contract or waiver. But true even if any one of those legal mechanisms is used. </a:t>
            </a:r>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a:t>
            </a:fld>
            <a:endParaRPr lang="en-US"/>
          </a:p>
        </p:txBody>
      </p:sp>
    </p:spTree>
    <p:extLst>
      <p:ext uri="{BB962C8B-B14F-4D97-AF65-F5344CB8AC3E}">
        <p14:creationId xmlns:p14="http://schemas.microsoft.com/office/powerpoint/2010/main" val="44342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Automatic when fixed</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10</a:t>
            </a:fld>
            <a:endParaRPr lang="en-US"/>
          </a:p>
        </p:txBody>
      </p:sp>
    </p:spTree>
    <p:extLst>
      <p:ext uri="{BB962C8B-B14F-4D97-AF65-F5344CB8AC3E}">
        <p14:creationId xmlns:p14="http://schemas.microsoft.com/office/powerpoint/2010/main" val="419234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Limited in scope and duration. Most important limit is © does not extend facts. </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one can © fact, but can © collection of facts</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Scientific data not subject © </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But collection of data could be</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11</a:t>
            </a:fld>
            <a:endParaRPr lang="en-US"/>
          </a:p>
        </p:txBody>
      </p:sp>
    </p:spTree>
    <p:extLst>
      <p:ext uri="{BB962C8B-B14F-4D97-AF65-F5344CB8AC3E}">
        <p14:creationId xmlns:p14="http://schemas.microsoft.com/office/powerpoint/2010/main" val="354925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Line is murky, varies by country</a:t>
            </a:r>
          </a:p>
          <a:p>
            <a:pPr lvl="1"/>
            <a:r>
              <a:rPr lang="en-US" sz="1200" kern="1200" dirty="0" smtClean="0">
                <a:solidFill>
                  <a:schemeClr val="tx1"/>
                </a:solidFill>
                <a:effectLst/>
                <a:latin typeface="+mn-lt"/>
                <a:ea typeface="+mn-ea"/>
                <a:cs typeface="+mn-cs"/>
              </a:rPr>
              <a:t>Even where subject to ©, it only extends to original aspects and never facts. </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General rule = can extract facts from © database without infringing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12</a:t>
            </a:fld>
            <a:endParaRPr lang="en-US"/>
          </a:p>
        </p:txBody>
      </p:sp>
    </p:spTree>
    <p:extLst>
      <p:ext uri="{BB962C8B-B14F-4D97-AF65-F5344CB8AC3E}">
        <p14:creationId xmlns:p14="http://schemas.microsoft.com/office/powerpoint/2010/main" val="79925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Not in EU. They have SGDR. </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License can be © or SGDR, or both</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13</a:t>
            </a:fld>
            <a:endParaRPr lang="en-US"/>
          </a:p>
        </p:txBody>
      </p:sp>
    </p:spTree>
    <p:extLst>
      <p:ext uri="{BB962C8B-B14F-4D97-AF65-F5344CB8AC3E}">
        <p14:creationId xmlns:p14="http://schemas.microsoft.com/office/powerpoint/2010/main" val="283039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 CC</a:t>
            </a:r>
          </a:p>
          <a:p>
            <a:r>
              <a:rPr lang="en-US" dirty="0" smtClean="0"/>
              <a:t>IF</a:t>
            </a:r>
            <a:r>
              <a:rPr lang="en-US" baseline="0" dirty="0" smtClean="0"/>
              <a:t> applied to database, license applies to data and databases, all to extent ©. </a:t>
            </a:r>
          </a:p>
          <a:p>
            <a:r>
              <a:rPr lang="en-US" baseline="0" dirty="0" smtClean="0"/>
              <a:t>Use of data that implicates © triggers attribution.</a:t>
            </a:r>
          </a:p>
          <a:p>
            <a:r>
              <a:rPr lang="en-US" baseline="0" dirty="0" smtClean="0"/>
              <a:t>Use of data that does not implicate © - e.g. if in public domain, does not trigger attribution. </a:t>
            </a:r>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14</a:t>
            </a:fld>
            <a:endParaRPr lang="en-US"/>
          </a:p>
        </p:txBody>
      </p:sp>
    </p:spTree>
    <p:extLst>
      <p:ext uri="{BB962C8B-B14F-4D97-AF65-F5344CB8AC3E}">
        <p14:creationId xmlns:p14="http://schemas.microsoft.com/office/powerpoint/2010/main" val="140107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Difficult to decipher © in scientific data and databases, hard to know when license applies. Creates risks.</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Risk that data provider be misled</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Risk that data user will under or over comply</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15</a:t>
            </a:fld>
            <a:endParaRPr lang="en-US"/>
          </a:p>
        </p:txBody>
      </p:sp>
    </p:spTree>
    <p:extLst>
      <p:ext uri="{BB962C8B-B14F-4D97-AF65-F5344CB8AC3E}">
        <p14:creationId xmlns:p14="http://schemas.microsoft.com/office/powerpoint/2010/main" val="339291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Impose burdensome </a:t>
            </a:r>
            <a:r>
              <a:rPr lang="en-US" sz="1200" kern="1200" dirty="0" err="1" smtClean="0">
                <a:solidFill>
                  <a:schemeClr val="tx1"/>
                </a:solidFill>
                <a:effectLst/>
                <a:latin typeface="+mn-lt"/>
                <a:ea typeface="+mn-ea"/>
                <a:cs typeface="+mn-cs"/>
              </a:rPr>
              <a:t>reqts</a:t>
            </a:r>
            <a:r>
              <a:rPr lang="en-US" sz="1200" kern="1200" dirty="0" smtClean="0">
                <a:solidFill>
                  <a:schemeClr val="tx1"/>
                </a:solidFill>
                <a:effectLst/>
                <a:latin typeface="+mn-lt"/>
                <a:ea typeface="+mn-ea"/>
                <a:cs typeface="+mn-cs"/>
              </a:rPr>
              <a:t> – data from many sources, attribution stacking</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16</a:t>
            </a:fld>
            <a:endParaRPr lang="en-US"/>
          </a:p>
        </p:txBody>
      </p:sp>
    </p:spTree>
    <p:extLst>
      <p:ext uri="{BB962C8B-B14F-4D97-AF65-F5344CB8AC3E}">
        <p14:creationId xmlns:p14="http://schemas.microsoft.com/office/powerpoint/2010/main" val="227239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Attribution </a:t>
            </a:r>
            <a:r>
              <a:rPr lang="en-US" sz="1200" kern="1200" dirty="0" err="1" smtClean="0">
                <a:solidFill>
                  <a:schemeClr val="tx1"/>
                </a:solidFill>
                <a:effectLst/>
                <a:latin typeface="+mn-lt"/>
                <a:ea typeface="+mn-ea"/>
                <a:cs typeface="+mn-cs"/>
              </a:rPr>
              <a:t>reqts</a:t>
            </a:r>
            <a:r>
              <a:rPr lang="en-US" sz="1200" kern="1200" dirty="0" smtClean="0">
                <a:solidFill>
                  <a:schemeClr val="tx1"/>
                </a:solidFill>
                <a:effectLst/>
                <a:latin typeface="+mn-lt"/>
                <a:ea typeface="+mn-ea"/>
                <a:cs typeface="+mn-cs"/>
              </a:rPr>
              <a:t> = inflexible. Absurd situations, must cite 1000 diff providers in 1000 ways. Could do all this and still not satisfy norms or expectations</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17</a:t>
            </a:fld>
            <a:endParaRPr lang="en-US"/>
          </a:p>
        </p:txBody>
      </p:sp>
    </p:spTree>
    <p:extLst>
      <p:ext uri="{BB962C8B-B14F-4D97-AF65-F5344CB8AC3E}">
        <p14:creationId xmlns:p14="http://schemas.microsoft.com/office/powerpoint/2010/main" val="260934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Variety of names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19</a:t>
            </a:fld>
            <a:endParaRPr lang="en-US"/>
          </a:p>
        </p:txBody>
      </p:sp>
    </p:spTree>
    <p:extLst>
      <p:ext uri="{BB962C8B-B14F-4D97-AF65-F5344CB8AC3E}">
        <p14:creationId xmlns:p14="http://schemas.microsoft.com/office/powerpoint/2010/main" val="61497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not require underlying right, requires formalities, offer/acceptance, click thru, terms of use. Terms often require attribution.</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20</a:t>
            </a:fld>
            <a:endParaRPr lang="en-US"/>
          </a:p>
        </p:txBody>
      </p:sp>
    </p:spTree>
    <p:extLst>
      <p:ext uri="{BB962C8B-B14F-4D97-AF65-F5344CB8AC3E}">
        <p14:creationId xmlns:p14="http://schemas.microsoft.com/office/powerpoint/2010/main" val="220737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Define terms. Attribution = legally-imposed, remedy is lawsuit. Credit = what we want. Citation = rooted in norms of scholarly communication, purpose to support with evidence, but now proxy for credit. </a:t>
            </a:r>
          </a:p>
          <a:p>
            <a:pPr lvl="1"/>
            <a:r>
              <a:rPr lang="en-US" sz="1200" kern="1200" dirty="0" smtClean="0">
                <a:solidFill>
                  <a:schemeClr val="tx1"/>
                </a:solidFill>
                <a:effectLst/>
                <a:latin typeface="+mn-lt"/>
                <a:ea typeface="+mn-ea"/>
                <a:cs typeface="+mn-cs"/>
              </a:rPr>
              <a:t>Important starting point.</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Attribution </a:t>
            </a:r>
            <a:r>
              <a:rPr lang="en-US" sz="10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expectations for credit or citation standards. When remedy is lawsuit, recognize incongruity.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a:t>
            </a:fld>
            <a:endParaRPr lang="en-US"/>
          </a:p>
        </p:txBody>
      </p:sp>
    </p:spTree>
    <p:extLst>
      <p:ext uri="{BB962C8B-B14F-4D97-AF65-F5344CB8AC3E}">
        <p14:creationId xmlns:p14="http://schemas.microsoft.com/office/powerpoint/2010/main" val="367572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Downsides = confusing obligations, no standardization, each user agreement has diff </a:t>
            </a:r>
            <a:r>
              <a:rPr lang="en-US" sz="1200" kern="1200" dirty="0" err="1" smtClean="0">
                <a:solidFill>
                  <a:schemeClr val="tx1"/>
                </a:solidFill>
                <a:effectLst/>
                <a:latin typeface="+mn-lt"/>
                <a:ea typeface="+mn-ea"/>
                <a:cs typeface="+mn-cs"/>
              </a:rPr>
              <a:t>reqts</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People may avoid data source b/c can’t understand the terms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21</a:t>
            </a:fld>
            <a:endParaRPr lang="en-US"/>
          </a:p>
        </p:txBody>
      </p:sp>
    </p:spTree>
    <p:extLst>
      <p:ext uri="{BB962C8B-B14F-4D97-AF65-F5344CB8AC3E}">
        <p14:creationId xmlns:p14="http://schemas.microsoft.com/office/powerpoint/2010/main" val="2067507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binds parties, unlike licenses. Contracts more limited than licenses in that respect.</a:t>
            </a:r>
          </a:p>
          <a:p>
            <a:r>
              <a:rPr lang="en-US" dirty="0" smtClean="0"/>
              <a:t>If someone obtains licensed data and shares</a:t>
            </a:r>
            <a:r>
              <a:rPr lang="en-US" baseline="0" dirty="0" smtClean="0"/>
              <a:t> it, someone who obtains data from second user still bound by license. </a:t>
            </a:r>
          </a:p>
          <a:p>
            <a:r>
              <a:rPr lang="en-US" baseline="0" dirty="0" smtClean="0"/>
              <a:t>If data had been shared by contract alone, person who obtained data from second user would not be bound by contract terms b/c not party.</a:t>
            </a:r>
          </a:p>
          <a:p>
            <a:r>
              <a:rPr lang="en-US" baseline="0" dirty="0" smtClean="0"/>
              <a:t>In this respect, contracts more limited than licenses. </a:t>
            </a:r>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22</a:t>
            </a:fld>
            <a:endParaRPr lang="en-US"/>
          </a:p>
        </p:txBody>
      </p:sp>
    </p:spTree>
    <p:extLst>
      <p:ext uri="{BB962C8B-B14F-4D97-AF65-F5344CB8AC3E}">
        <p14:creationId xmlns:p14="http://schemas.microsoft.com/office/powerpoint/2010/main" val="411881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Broader reach than licenses. Not tied to right, can take away rights of public. </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23</a:t>
            </a:fld>
            <a:endParaRPr lang="en-US"/>
          </a:p>
        </p:txBody>
      </p:sp>
    </p:spTree>
    <p:extLst>
      <p:ext uri="{BB962C8B-B14F-4D97-AF65-F5344CB8AC3E}">
        <p14:creationId xmlns:p14="http://schemas.microsoft.com/office/powerpoint/2010/main" val="245056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 </a:t>
            </a:r>
            <a:r>
              <a:rPr lang="en-US" sz="1200" kern="1200" dirty="0" err="1" smtClean="0">
                <a:solidFill>
                  <a:schemeClr val="tx1"/>
                </a:solidFill>
                <a:effectLst/>
                <a:latin typeface="+mn-lt"/>
                <a:ea typeface="+mn-ea"/>
                <a:cs typeface="+mn-cs"/>
              </a:rPr>
              <a:t>Govt</a:t>
            </a:r>
            <a:r>
              <a:rPr lang="en-US" sz="1200" kern="1200" dirty="0" smtClean="0">
                <a:solidFill>
                  <a:schemeClr val="tx1"/>
                </a:solidFill>
                <a:effectLst/>
                <a:latin typeface="+mn-lt"/>
                <a:ea typeface="+mn-ea"/>
                <a:cs typeface="+mn-cs"/>
              </a:rPr>
              <a:t> of Canada terms, violation if hurt rep of </a:t>
            </a:r>
            <a:r>
              <a:rPr lang="en-US" sz="1200" kern="1200" dirty="0" err="1" smtClean="0">
                <a:solidFill>
                  <a:schemeClr val="tx1"/>
                </a:solidFill>
                <a:effectLst/>
                <a:latin typeface="+mn-lt"/>
                <a:ea typeface="+mn-ea"/>
                <a:cs typeface="+mn-cs"/>
              </a:rPr>
              <a:t>govt</a:t>
            </a:r>
            <a:r>
              <a:rPr lang="en-US" sz="1200" kern="1200" dirty="0" smtClean="0">
                <a:solidFill>
                  <a:schemeClr val="tx1"/>
                </a:solidFill>
                <a:effectLst/>
                <a:latin typeface="+mn-lt"/>
                <a:ea typeface="+mn-ea"/>
                <a:cs typeface="+mn-cs"/>
              </a:rPr>
              <a:t>, was removed quickly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Troublesome. </a:t>
            </a:r>
            <a:r>
              <a:rPr lang="en-US" sz="1200" kern="1200" dirty="0" err="1" smtClean="0">
                <a:solidFill>
                  <a:schemeClr val="tx1"/>
                </a:solidFill>
                <a:effectLst/>
                <a:latin typeface="+mn-lt"/>
                <a:ea typeface="+mn-ea"/>
                <a:cs typeface="+mn-cs"/>
              </a:rPr>
              <a:t>Esp</a:t>
            </a:r>
            <a:r>
              <a:rPr lang="en-US" sz="1200" kern="1200" dirty="0" smtClean="0">
                <a:solidFill>
                  <a:schemeClr val="tx1"/>
                </a:solidFill>
                <a:effectLst/>
                <a:latin typeface="+mn-lt"/>
                <a:ea typeface="+mn-ea"/>
                <a:cs typeface="+mn-cs"/>
              </a:rPr>
              <a:t> when rarely read or negotiated.</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24</a:t>
            </a:fld>
            <a:endParaRPr lang="en-US"/>
          </a:p>
        </p:txBody>
      </p:sp>
    </p:spTree>
    <p:extLst>
      <p:ext uri="{BB962C8B-B14F-4D97-AF65-F5344CB8AC3E}">
        <p14:creationId xmlns:p14="http://schemas.microsoft.com/office/powerpoint/2010/main" val="94625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Waiver. Can take many forms, but places in pd.</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25</a:t>
            </a:fld>
            <a:endParaRPr lang="en-US"/>
          </a:p>
        </p:txBody>
      </p:sp>
    </p:spTree>
    <p:extLst>
      <p:ext uri="{BB962C8B-B14F-4D97-AF65-F5344CB8AC3E}">
        <p14:creationId xmlns:p14="http://schemas.microsoft.com/office/powerpoint/2010/main" val="1723172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enforceable in all places. </a:t>
            </a:r>
            <a:r>
              <a:rPr lang="en-US" sz="1200" kern="1200" dirty="0" err="1" smtClean="0">
                <a:solidFill>
                  <a:schemeClr val="tx1"/>
                </a:solidFill>
                <a:effectLst/>
                <a:latin typeface="+mn-lt"/>
                <a:ea typeface="+mn-ea"/>
                <a:cs typeface="+mn-cs"/>
              </a:rPr>
              <a:t>CCZero</a:t>
            </a:r>
            <a:r>
              <a:rPr lang="en-US" sz="1200" kern="1200" dirty="0" smtClean="0">
                <a:solidFill>
                  <a:schemeClr val="tx1"/>
                </a:solidFill>
                <a:effectLst/>
                <a:latin typeface="+mn-lt"/>
                <a:ea typeface="+mn-ea"/>
                <a:cs typeface="+mn-cs"/>
              </a:rPr>
              <a:t> – 3 levels, waiver, </a:t>
            </a:r>
            <a:r>
              <a:rPr lang="en-US" sz="1200" kern="1200" dirty="0" err="1" smtClean="0">
                <a:solidFill>
                  <a:schemeClr val="tx1"/>
                </a:solidFill>
                <a:effectLst/>
                <a:latin typeface="+mn-lt"/>
                <a:ea typeface="+mn-ea"/>
                <a:cs typeface="+mn-cs"/>
              </a:rPr>
              <a:t>fall-back</a:t>
            </a:r>
            <a:r>
              <a:rPr lang="en-US" sz="1200" kern="1200" dirty="0" smtClean="0">
                <a:solidFill>
                  <a:schemeClr val="tx1"/>
                </a:solidFill>
                <a:effectLst/>
                <a:latin typeface="+mn-lt"/>
                <a:ea typeface="+mn-ea"/>
                <a:cs typeface="+mn-cs"/>
              </a:rPr>
              <a:t> license, non-assertion pledge. </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26</a:t>
            </a:fld>
            <a:endParaRPr lang="en-US"/>
          </a:p>
        </p:txBody>
      </p:sp>
    </p:spTree>
    <p:extLst>
      <p:ext uri="{BB962C8B-B14F-4D97-AF65-F5344CB8AC3E}">
        <p14:creationId xmlns:p14="http://schemas.microsoft.com/office/powerpoint/2010/main" val="3971189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Means no control. Can’t require attribution.</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But think back to </a:t>
            </a:r>
            <a:r>
              <a:rPr lang="en-US" sz="1200" kern="1200" dirty="0" err="1" smtClean="0">
                <a:solidFill>
                  <a:schemeClr val="tx1"/>
                </a:solidFill>
                <a:effectLst/>
                <a:latin typeface="+mn-lt"/>
                <a:ea typeface="+mn-ea"/>
                <a:cs typeface="+mn-cs"/>
              </a:rPr>
              <a:t>probs</a:t>
            </a:r>
            <a:r>
              <a:rPr lang="en-US" sz="1200" kern="1200" dirty="0" smtClean="0">
                <a:solidFill>
                  <a:schemeClr val="tx1"/>
                </a:solidFill>
                <a:effectLst/>
                <a:latin typeface="+mn-lt"/>
                <a:ea typeface="+mn-ea"/>
                <a:cs typeface="+mn-cs"/>
              </a:rPr>
              <a:t> with licenses and contracts. (</a:t>
            </a:r>
            <a:r>
              <a:rPr lang="en-US" sz="1200" kern="1200" dirty="0" err="1" smtClean="0">
                <a:solidFill>
                  <a:schemeClr val="tx1"/>
                </a:solidFill>
                <a:effectLst/>
                <a:latin typeface="+mn-lt"/>
                <a:ea typeface="+mn-ea"/>
                <a:cs typeface="+mn-cs"/>
              </a:rPr>
              <a:t>attrib</a:t>
            </a:r>
            <a:r>
              <a:rPr lang="en-US" sz="1200" kern="1200" dirty="0" smtClean="0">
                <a:solidFill>
                  <a:schemeClr val="tx1"/>
                </a:solidFill>
                <a:effectLst/>
                <a:latin typeface="+mn-lt"/>
                <a:ea typeface="+mn-ea"/>
                <a:cs typeface="+mn-cs"/>
              </a:rPr>
              <a:t> stacking, inappropriate obligations imposed on given community)</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Avoided when waiver used and relies on norms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27</a:t>
            </a:fld>
            <a:endParaRPr lang="en-US"/>
          </a:p>
        </p:txBody>
      </p:sp>
    </p:spTree>
    <p:extLst>
      <p:ext uri="{BB962C8B-B14F-4D97-AF65-F5344CB8AC3E}">
        <p14:creationId xmlns:p14="http://schemas.microsoft.com/office/powerpoint/2010/main" val="850546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Waiver provides legal certainty. </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need to decipher © protection or sift through confusing legalese. </a:t>
            </a:r>
            <a:endParaRPr lang="en-US" sz="1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silent, people have to guess and may avoid b/c of risk of liability.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28</a:t>
            </a:fld>
            <a:endParaRPr lang="en-US"/>
          </a:p>
        </p:txBody>
      </p:sp>
    </p:spTree>
    <p:extLst>
      <p:ext uri="{BB962C8B-B14F-4D97-AF65-F5344CB8AC3E}">
        <p14:creationId xmlns:p14="http://schemas.microsoft.com/office/powerpoint/2010/main" val="1011421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Summarize, each approach has consequences.  </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29</a:t>
            </a:fld>
            <a:endParaRPr lang="en-US"/>
          </a:p>
        </p:txBody>
      </p:sp>
    </p:spTree>
    <p:extLst>
      <p:ext uri="{BB962C8B-B14F-4D97-AF65-F5344CB8AC3E}">
        <p14:creationId xmlns:p14="http://schemas.microsoft.com/office/powerpoint/2010/main" val="2324311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Licenses – (1) legal uncertainty about scope, (2) </a:t>
            </a:r>
            <a:r>
              <a:rPr lang="en-US" sz="1200" kern="1200" dirty="0" err="1" smtClean="0">
                <a:solidFill>
                  <a:schemeClr val="tx1"/>
                </a:solidFill>
                <a:effectLst/>
                <a:latin typeface="+mn-lt"/>
                <a:ea typeface="+mn-ea"/>
                <a:cs typeface="+mn-cs"/>
              </a:rPr>
              <a:t>reqts</a:t>
            </a:r>
            <a:r>
              <a:rPr lang="en-US" sz="1200" kern="1200" dirty="0" smtClean="0">
                <a:solidFill>
                  <a:schemeClr val="tx1"/>
                </a:solidFill>
                <a:effectLst/>
                <a:latin typeface="+mn-lt"/>
                <a:ea typeface="+mn-ea"/>
                <a:cs typeface="+mn-cs"/>
              </a:rPr>
              <a:t> that can be inconsistent with norms</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30</a:t>
            </a:fld>
            <a:endParaRPr lang="en-US"/>
          </a:p>
        </p:txBody>
      </p:sp>
    </p:spTree>
    <p:extLst>
      <p:ext uri="{BB962C8B-B14F-4D97-AF65-F5344CB8AC3E}">
        <p14:creationId xmlns:p14="http://schemas.microsoft.com/office/powerpoint/2010/main" val="25109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Turn to the law. 3 main legal mechanisms. When data shared, possibility it won’t be properly cited.</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3</a:t>
            </a:fld>
            <a:endParaRPr lang="en-US"/>
          </a:p>
        </p:txBody>
      </p:sp>
    </p:spTree>
    <p:extLst>
      <p:ext uri="{BB962C8B-B14F-4D97-AF65-F5344CB8AC3E}">
        <p14:creationId xmlns:p14="http://schemas.microsoft.com/office/powerpoint/2010/main" val="596388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Contracts – (1) burdensome </a:t>
            </a:r>
            <a:r>
              <a:rPr lang="en-US" sz="1200" kern="1200" dirty="0" err="1" smtClean="0">
                <a:solidFill>
                  <a:schemeClr val="tx1"/>
                </a:solidFill>
                <a:effectLst/>
                <a:latin typeface="+mn-lt"/>
                <a:ea typeface="+mn-ea"/>
                <a:cs typeface="+mn-cs"/>
              </a:rPr>
              <a:t>reqts</a:t>
            </a:r>
            <a:r>
              <a:rPr lang="en-US" sz="1200" kern="1200" dirty="0" smtClean="0">
                <a:solidFill>
                  <a:schemeClr val="tx1"/>
                </a:solidFill>
                <a:effectLst/>
                <a:latin typeface="+mn-lt"/>
                <a:ea typeface="+mn-ea"/>
                <a:cs typeface="+mn-cs"/>
              </a:rPr>
              <a:t> as each institution creates its own terms, (2) exceed scope of rights with </a:t>
            </a:r>
            <a:r>
              <a:rPr lang="en-US" sz="1200" kern="1200" dirty="0" err="1" smtClean="0">
                <a:solidFill>
                  <a:schemeClr val="tx1"/>
                </a:solidFill>
                <a:effectLst/>
                <a:latin typeface="+mn-lt"/>
                <a:ea typeface="+mn-ea"/>
                <a:cs typeface="+mn-cs"/>
              </a:rPr>
              <a:t>reqts</a:t>
            </a:r>
            <a:r>
              <a:rPr lang="en-US" sz="1200" kern="1200" dirty="0" smtClean="0">
                <a:solidFill>
                  <a:schemeClr val="tx1"/>
                </a:solidFill>
                <a:effectLst/>
                <a:latin typeface="+mn-lt"/>
                <a:ea typeface="+mn-ea"/>
                <a:cs typeface="+mn-cs"/>
              </a:rPr>
              <a:t> that take away rights of users. </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31</a:t>
            </a:fld>
            <a:endParaRPr lang="en-US"/>
          </a:p>
        </p:txBody>
      </p:sp>
    </p:spTree>
    <p:extLst>
      <p:ext uri="{BB962C8B-B14F-4D97-AF65-F5344CB8AC3E}">
        <p14:creationId xmlns:p14="http://schemas.microsoft.com/office/powerpoint/2010/main" val="819610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Waivers – avoid problems. But lose control. </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32</a:t>
            </a:fld>
            <a:endParaRPr lang="en-US"/>
          </a:p>
        </p:txBody>
      </p:sp>
    </p:spTree>
    <p:extLst>
      <p:ext uri="{BB962C8B-B14F-4D97-AF65-F5344CB8AC3E}">
        <p14:creationId xmlns:p14="http://schemas.microsoft.com/office/powerpoint/2010/main" val="1191075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Each approach requires loss of control. No mechanism that imposes legally-binding obligations in way that perfectly maps to citation norms or academic expectations. By trying to use law, we risk unnecessary transaction costs on data sharing and pushing potential users away from our data.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33</a:t>
            </a:fld>
            <a:endParaRPr lang="en-US"/>
          </a:p>
        </p:txBody>
      </p:sp>
    </p:spTree>
    <p:extLst>
      <p:ext uri="{BB962C8B-B14F-4D97-AF65-F5344CB8AC3E}">
        <p14:creationId xmlns:p14="http://schemas.microsoft.com/office/powerpoint/2010/main" val="222392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Choosing right approach requires understanding consequences. </a:t>
            </a:r>
            <a:r>
              <a:rPr lang="en-US" sz="1200" kern="1200" smtClean="0">
                <a:solidFill>
                  <a:schemeClr val="tx1"/>
                </a:solidFill>
                <a:effectLst/>
                <a:latin typeface="+mn-lt"/>
                <a:ea typeface="+mn-ea"/>
                <a:cs typeface="+mn-cs"/>
              </a:rPr>
              <a:t>Today’s conversations good start.</a:t>
            </a:r>
            <a:endParaRPr lang="en-US" sz="10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4151FEF-F83F-564D-842A-0164477C15BF}" type="slidenum">
              <a:rPr lang="en-US" smtClean="0"/>
              <a:t>34</a:t>
            </a:fld>
            <a:endParaRPr lang="en-US"/>
          </a:p>
        </p:txBody>
      </p:sp>
    </p:spTree>
    <p:extLst>
      <p:ext uri="{BB962C8B-B14F-4D97-AF65-F5344CB8AC3E}">
        <p14:creationId xmlns:p14="http://schemas.microsoft.com/office/powerpoint/2010/main" val="16974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Licenses and contracts impose attribution</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4</a:t>
            </a:fld>
            <a:endParaRPr lang="en-US"/>
          </a:p>
        </p:txBody>
      </p:sp>
    </p:spTree>
    <p:extLst>
      <p:ext uri="{BB962C8B-B14F-4D97-AF65-F5344CB8AC3E}">
        <p14:creationId xmlns:p14="http://schemas.microsoft.com/office/powerpoint/2010/main" val="191121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Waivers do not.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Consequences to each and will address each</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5</a:t>
            </a:fld>
            <a:endParaRPr lang="en-US"/>
          </a:p>
        </p:txBody>
      </p:sp>
    </p:spTree>
    <p:extLst>
      <p:ext uri="{BB962C8B-B14F-4D97-AF65-F5344CB8AC3E}">
        <p14:creationId xmlns:p14="http://schemas.microsoft.com/office/powerpoint/2010/main" val="15121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Licenses – grant permission under conditions like BY</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6</a:t>
            </a:fld>
            <a:endParaRPr lang="en-US"/>
          </a:p>
        </p:txBody>
      </p:sp>
    </p:spTree>
    <p:extLst>
      <p:ext uri="{BB962C8B-B14F-4D97-AF65-F5344CB8AC3E}">
        <p14:creationId xmlns:p14="http://schemas.microsoft.com/office/powerpoint/2010/main" val="218540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Sound like contracts</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7</a:t>
            </a:fld>
            <a:endParaRPr lang="en-US"/>
          </a:p>
        </p:txBody>
      </p:sp>
    </p:spTree>
    <p:extLst>
      <p:ext uri="{BB962C8B-B14F-4D97-AF65-F5344CB8AC3E}">
        <p14:creationId xmlns:p14="http://schemas.microsoft.com/office/powerpoint/2010/main" val="225289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Built on underlying exclusive right. To understand scope of license, must understand right.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Typically © or SGDR</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8</a:t>
            </a:fld>
            <a:endParaRPr lang="en-US"/>
          </a:p>
        </p:txBody>
      </p:sp>
    </p:spTree>
    <p:extLst>
      <p:ext uri="{BB962C8B-B14F-4D97-AF65-F5344CB8AC3E}">
        <p14:creationId xmlns:p14="http://schemas.microsoft.com/office/powerpoint/2010/main" val="171568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bundle of rights</a:t>
            </a:r>
          </a:p>
          <a:p>
            <a:endParaRPr lang="en-US" dirty="0"/>
          </a:p>
        </p:txBody>
      </p:sp>
      <p:sp>
        <p:nvSpPr>
          <p:cNvPr id="4" name="Slide Number Placeholder 3"/>
          <p:cNvSpPr>
            <a:spLocks noGrp="1"/>
          </p:cNvSpPr>
          <p:nvPr>
            <p:ph type="sldNum" sz="quarter" idx="10"/>
          </p:nvPr>
        </p:nvSpPr>
        <p:spPr/>
        <p:txBody>
          <a:bodyPr/>
          <a:lstStyle/>
          <a:p>
            <a:fld id="{04151FEF-F83F-564D-842A-0164477C15BF}" type="slidenum">
              <a:rPr lang="en-US" smtClean="0"/>
              <a:t>9</a:t>
            </a:fld>
            <a:endParaRPr lang="en-US"/>
          </a:p>
        </p:txBody>
      </p:sp>
    </p:spTree>
    <p:extLst>
      <p:ext uri="{BB962C8B-B14F-4D97-AF65-F5344CB8AC3E}">
        <p14:creationId xmlns:p14="http://schemas.microsoft.com/office/powerpoint/2010/main" val="239256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Monday, August 22, 2011</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Monday, August 22,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Monday, August 22,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Monday, August 22, 2011</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Monday, August 22, 2011</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Monday, August 22, 2011</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Monday, August 22, 2011</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Monday, August 22, 2011</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Monday, August 22, 2011</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Monday, August 22, 2011</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Monday, August 22, 2011</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Monday, August 22, 2011</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 legal mechanisms for sharing data</a:t>
            </a:r>
          </a:p>
        </p:txBody>
      </p:sp>
      <p:sp>
        <p:nvSpPr>
          <p:cNvPr id="3" name="Subtitle 2"/>
          <p:cNvSpPr>
            <a:spLocks noGrp="1"/>
          </p:cNvSpPr>
          <p:nvPr>
            <p:ph type="subTitle" idx="1"/>
          </p:nvPr>
        </p:nvSpPr>
        <p:spPr/>
        <p:txBody>
          <a:bodyPr/>
          <a:lstStyle/>
          <a:p>
            <a:r>
              <a:rPr lang="en-US" dirty="0" smtClean="0"/>
              <a:t>The limits of using the law to ensure proper credit</a:t>
            </a:r>
            <a:endParaRPr lang="en-US" dirty="0"/>
          </a:p>
        </p:txBody>
      </p:sp>
      <p:sp>
        <p:nvSpPr>
          <p:cNvPr id="4" name="TextBox 3"/>
          <p:cNvSpPr txBox="1"/>
          <p:nvPr/>
        </p:nvSpPr>
        <p:spPr>
          <a:xfrm>
            <a:off x="4286031" y="4783287"/>
            <a:ext cx="3820502" cy="923330"/>
          </a:xfrm>
          <a:prstGeom prst="rect">
            <a:avLst/>
          </a:prstGeom>
          <a:noFill/>
        </p:spPr>
        <p:txBody>
          <a:bodyPr wrap="none" rtlCol="0">
            <a:spAutoFit/>
          </a:bodyPr>
          <a:lstStyle/>
          <a:p>
            <a:r>
              <a:rPr lang="en-US" dirty="0" smtClean="0"/>
              <a:t>Sarah </a:t>
            </a:r>
            <a:r>
              <a:rPr lang="en-US" dirty="0" err="1" smtClean="0"/>
              <a:t>Hinchliff</a:t>
            </a:r>
            <a:r>
              <a:rPr lang="en-US" dirty="0" smtClean="0"/>
              <a:t> Pearson</a:t>
            </a:r>
          </a:p>
          <a:p>
            <a:r>
              <a:rPr lang="en-US" dirty="0" smtClean="0"/>
              <a:t>Senior Counsel, Creative Commons</a:t>
            </a:r>
          </a:p>
          <a:p>
            <a:r>
              <a:rPr lang="en-US" dirty="0" smtClean="0"/>
              <a:t>August 22, 2011</a:t>
            </a:r>
            <a:endParaRPr lang="en-US" dirty="0"/>
          </a:p>
        </p:txBody>
      </p:sp>
      <p:pic>
        <p:nvPicPr>
          <p:cNvPr id="5" name="Picture 4" descr="cc.logo.eps"/>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82500" y="5763963"/>
            <a:ext cx="2306180" cy="553787"/>
          </a:xfrm>
          <a:prstGeom prst="rect">
            <a:avLst/>
          </a:prstGeom>
        </p:spPr>
      </p:pic>
    </p:spTree>
    <p:extLst>
      <p:ext uri="{BB962C8B-B14F-4D97-AF65-F5344CB8AC3E}">
        <p14:creationId xmlns:p14="http://schemas.microsoft.com/office/powerpoint/2010/main" val="33397062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3108325" y="1905000"/>
            <a:ext cx="6035675" cy="2349500"/>
          </a:xfrm>
        </p:spPr>
        <p:txBody>
          <a:bodyPr/>
          <a:lstStyle/>
          <a:p>
            <a:r>
              <a:rPr lang="en-US" sz="7200" dirty="0" smtClean="0"/>
              <a:t>©</a:t>
            </a:r>
            <a:endParaRPr lang="en-US" sz="7200" dirty="0"/>
          </a:p>
        </p:txBody>
      </p:sp>
      <p:sp>
        <p:nvSpPr>
          <p:cNvPr id="18" name="Text Placeholder 17"/>
          <p:cNvSpPr>
            <a:spLocks noGrp="1"/>
          </p:cNvSpPr>
          <p:nvPr>
            <p:ph type="body" idx="4294967295"/>
          </p:nvPr>
        </p:nvSpPr>
        <p:spPr>
          <a:xfrm>
            <a:off x="3905015" y="3288536"/>
            <a:ext cx="3733800" cy="731837"/>
          </a:xfrm>
        </p:spPr>
        <p:txBody>
          <a:bodyPr>
            <a:noAutofit/>
          </a:bodyPr>
          <a:lstStyle/>
          <a:p>
            <a:pPr marL="18288" indent="0">
              <a:buNone/>
            </a:pPr>
            <a:r>
              <a:rPr lang="en-US" sz="4800" dirty="0" smtClean="0"/>
              <a:t>= automatic</a:t>
            </a:r>
            <a:endParaRPr lang="en-US" sz="4800" dirty="0"/>
          </a:p>
        </p:txBody>
      </p:sp>
    </p:spTree>
    <p:extLst>
      <p:ext uri="{BB962C8B-B14F-4D97-AF65-F5344CB8AC3E}">
        <p14:creationId xmlns:p14="http://schemas.microsoft.com/office/powerpoint/2010/main" val="1656466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3108325" y="1905000"/>
            <a:ext cx="6035675" cy="2349500"/>
          </a:xfrm>
        </p:spPr>
        <p:txBody>
          <a:bodyPr/>
          <a:lstStyle/>
          <a:p>
            <a:r>
              <a:rPr lang="en-US" sz="7200" dirty="0" smtClean="0"/>
              <a:t>©</a:t>
            </a:r>
            <a:endParaRPr lang="en-US" sz="7200" dirty="0"/>
          </a:p>
        </p:txBody>
      </p:sp>
      <p:sp>
        <p:nvSpPr>
          <p:cNvPr id="18" name="Text Placeholder 17"/>
          <p:cNvSpPr>
            <a:spLocks noGrp="1"/>
          </p:cNvSpPr>
          <p:nvPr>
            <p:ph type="body" idx="4294967295"/>
          </p:nvPr>
        </p:nvSpPr>
        <p:spPr>
          <a:xfrm>
            <a:off x="3905015" y="3288536"/>
            <a:ext cx="3733800" cy="731837"/>
          </a:xfrm>
        </p:spPr>
        <p:txBody>
          <a:bodyPr>
            <a:noAutofit/>
          </a:bodyPr>
          <a:lstStyle/>
          <a:p>
            <a:pPr marL="18288" indent="0">
              <a:buNone/>
            </a:pPr>
            <a:r>
              <a:rPr lang="en-US" sz="4800" dirty="0" smtClean="0"/>
              <a:t>≠ fact</a:t>
            </a:r>
            <a:endParaRPr lang="en-US" sz="4800" dirty="0"/>
          </a:p>
        </p:txBody>
      </p:sp>
    </p:spTree>
    <p:extLst>
      <p:ext uri="{BB962C8B-B14F-4D97-AF65-F5344CB8AC3E}">
        <p14:creationId xmlns:p14="http://schemas.microsoft.com/office/powerpoint/2010/main" val="24507149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3108325" y="1905000"/>
            <a:ext cx="6035675" cy="2349500"/>
          </a:xfrm>
        </p:spPr>
        <p:txBody>
          <a:bodyPr/>
          <a:lstStyle/>
          <a:p>
            <a:r>
              <a:rPr lang="en-US" sz="7200" dirty="0" smtClean="0"/>
              <a:t>©</a:t>
            </a:r>
            <a:endParaRPr lang="en-US" sz="7200" dirty="0"/>
          </a:p>
        </p:txBody>
      </p:sp>
      <p:sp>
        <p:nvSpPr>
          <p:cNvPr id="18" name="Text Placeholder 17"/>
          <p:cNvSpPr>
            <a:spLocks noGrp="1"/>
          </p:cNvSpPr>
          <p:nvPr>
            <p:ph type="body" idx="4294967295"/>
          </p:nvPr>
        </p:nvSpPr>
        <p:spPr>
          <a:xfrm>
            <a:off x="3905015" y="3288536"/>
            <a:ext cx="3733800" cy="731837"/>
          </a:xfrm>
        </p:spPr>
        <p:txBody>
          <a:bodyPr>
            <a:noAutofit/>
          </a:bodyPr>
          <a:lstStyle/>
          <a:p>
            <a:pPr marL="18288" indent="0">
              <a:buNone/>
            </a:pPr>
            <a:r>
              <a:rPr lang="en-US" sz="4800" dirty="0" smtClean="0"/>
              <a:t>= ?</a:t>
            </a:r>
            <a:endParaRPr lang="en-US" sz="4800" dirty="0"/>
          </a:p>
        </p:txBody>
      </p:sp>
    </p:spTree>
    <p:extLst>
      <p:ext uri="{BB962C8B-B14F-4D97-AF65-F5344CB8AC3E}">
        <p14:creationId xmlns:p14="http://schemas.microsoft.com/office/powerpoint/2010/main" val="8048753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930" y="1270000"/>
            <a:ext cx="1466868" cy="1200329"/>
          </a:xfrm>
          <a:prstGeom prst="rect">
            <a:avLst/>
          </a:prstGeom>
          <a:noFill/>
        </p:spPr>
        <p:txBody>
          <a:bodyPr wrap="none" rtlCol="0">
            <a:spAutoFit/>
          </a:bodyPr>
          <a:lstStyle/>
          <a:p>
            <a:r>
              <a:rPr lang="en-US" sz="7200" dirty="0" smtClean="0"/>
              <a:t>EU</a:t>
            </a:r>
            <a:endParaRPr lang="en-US" sz="7200" dirty="0"/>
          </a:p>
        </p:txBody>
      </p:sp>
      <p:sp>
        <p:nvSpPr>
          <p:cNvPr id="18" name="Text Placeholder 17"/>
          <p:cNvSpPr>
            <a:spLocks noGrp="1"/>
          </p:cNvSpPr>
          <p:nvPr>
            <p:ph type="body" idx="4294967295"/>
          </p:nvPr>
        </p:nvSpPr>
        <p:spPr>
          <a:xfrm>
            <a:off x="4046126" y="3449225"/>
            <a:ext cx="3733800" cy="731838"/>
          </a:xfrm>
        </p:spPr>
        <p:txBody>
          <a:bodyPr>
            <a:noAutofit/>
          </a:bodyPr>
          <a:lstStyle/>
          <a:p>
            <a:pPr marL="18288" indent="0">
              <a:buNone/>
            </a:pPr>
            <a:r>
              <a:rPr lang="en-US" sz="4800" dirty="0" smtClean="0"/>
              <a:t>Sui generis database rights </a:t>
            </a:r>
            <a:endParaRPr lang="en-US" sz="4800" dirty="0"/>
          </a:p>
        </p:txBody>
      </p:sp>
    </p:spTree>
    <p:extLst>
      <p:ext uri="{BB962C8B-B14F-4D97-AF65-F5344CB8AC3E}">
        <p14:creationId xmlns:p14="http://schemas.microsoft.com/office/powerpoint/2010/main" val="38777539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4294967295"/>
          </p:nvPr>
        </p:nvSpPr>
        <p:spPr>
          <a:xfrm>
            <a:off x="3791605" y="3337871"/>
            <a:ext cx="3733800" cy="731837"/>
          </a:xfrm>
        </p:spPr>
        <p:txBody>
          <a:bodyPr>
            <a:noAutofit/>
          </a:bodyPr>
          <a:lstStyle/>
          <a:p>
            <a:pPr marL="18288" indent="0">
              <a:buNone/>
            </a:pPr>
            <a:r>
              <a:rPr lang="en-US" sz="7200" dirty="0" smtClean="0"/>
              <a:t>= </a:t>
            </a:r>
            <a:r>
              <a:rPr lang="en-US" sz="7200" dirty="0"/>
              <a:t>©</a:t>
            </a:r>
          </a:p>
        </p:txBody>
      </p:sp>
      <p:pic>
        <p:nvPicPr>
          <p:cNvPr id="2" name="Picture 1" descr="c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030" y="3399278"/>
            <a:ext cx="812800" cy="812800"/>
          </a:xfrm>
          <a:prstGeom prst="rect">
            <a:avLst/>
          </a:prstGeom>
        </p:spPr>
      </p:pic>
    </p:spTree>
    <p:extLst>
      <p:ext uri="{BB962C8B-B14F-4D97-AF65-F5344CB8AC3E}">
        <p14:creationId xmlns:p14="http://schemas.microsoft.com/office/powerpoint/2010/main" val="38342698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3108325" y="1905000"/>
            <a:ext cx="6035675" cy="2349500"/>
          </a:xfrm>
        </p:spPr>
        <p:txBody>
          <a:bodyPr/>
          <a:lstStyle/>
          <a:p>
            <a:r>
              <a:rPr lang="en-US" sz="7200" dirty="0" smtClean="0"/>
              <a:t>©</a:t>
            </a:r>
            <a:endParaRPr lang="en-US" sz="7200" dirty="0"/>
          </a:p>
        </p:txBody>
      </p:sp>
      <p:sp>
        <p:nvSpPr>
          <p:cNvPr id="18" name="Text Placeholder 17"/>
          <p:cNvSpPr>
            <a:spLocks noGrp="1"/>
          </p:cNvSpPr>
          <p:nvPr>
            <p:ph type="body" idx="4294967295"/>
          </p:nvPr>
        </p:nvSpPr>
        <p:spPr>
          <a:xfrm>
            <a:off x="3905015" y="3288536"/>
            <a:ext cx="3733800" cy="731837"/>
          </a:xfrm>
        </p:spPr>
        <p:txBody>
          <a:bodyPr>
            <a:noAutofit/>
          </a:bodyPr>
          <a:lstStyle/>
          <a:p>
            <a:pPr marL="18288" indent="0">
              <a:buNone/>
            </a:pPr>
            <a:r>
              <a:rPr lang="en-US" sz="4800" dirty="0" smtClean="0"/>
              <a:t>= ?</a:t>
            </a:r>
            <a:endParaRPr lang="en-US" sz="4800" dirty="0"/>
          </a:p>
        </p:txBody>
      </p:sp>
    </p:spTree>
    <p:extLst>
      <p:ext uri="{BB962C8B-B14F-4D97-AF65-F5344CB8AC3E}">
        <p14:creationId xmlns:p14="http://schemas.microsoft.com/office/powerpoint/2010/main" val="3070798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attribution stacking</a:t>
            </a:r>
            <a:endParaRPr lang="en-US" sz="4800" dirty="0"/>
          </a:p>
        </p:txBody>
      </p:sp>
    </p:spTree>
    <p:extLst>
      <p:ext uri="{BB962C8B-B14F-4D97-AF65-F5344CB8AC3E}">
        <p14:creationId xmlns:p14="http://schemas.microsoft.com/office/powerpoint/2010/main" val="829932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attribution ≠ norms</a:t>
            </a:r>
            <a:endParaRPr lang="en-US" sz="4800" dirty="0"/>
          </a:p>
        </p:txBody>
      </p:sp>
    </p:spTree>
    <p:extLst>
      <p:ext uri="{BB962C8B-B14F-4D97-AF65-F5344CB8AC3E}">
        <p14:creationId xmlns:p14="http://schemas.microsoft.com/office/powerpoint/2010/main" val="755794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5669" y="2892530"/>
            <a:ext cx="5522149" cy="1138773"/>
          </a:xfrm>
          <a:prstGeom prst="rect">
            <a:avLst/>
          </a:prstGeom>
          <a:noFill/>
        </p:spPr>
        <p:txBody>
          <a:bodyPr wrap="square" rtlCol="0">
            <a:spAutoFit/>
          </a:bodyPr>
          <a:lstStyle/>
          <a:p>
            <a:pPr>
              <a:lnSpc>
                <a:spcPct val="150000"/>
              </a:lnSpc>
            </a:pPr>
            <a:r>
              <a:rPr lang="en-US" sz="4800" dirty="0" smtClean="0"/>
              <a:t>2. contracts</a:t>
            </a:r>
          </a:p>
        </p:txBody>
      </p:sp>
    </p:spTree>
    <p:extLst>
      <p:ext uri="{BB962C8B-B14F-4D97-AF65-F5344CB8AC3E}">
        <p14:creationId xmlns:p14="http://schemas.microsoft.com/office/powerpoint/2010/main" val="18387956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 use agm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25" y="598212"/>
            <a:ext cx="4876485" cy="3176515"/>
          </a:xfrm>
          <a:prstGeom prst="rect">
            <a:avLst/>
          </a:prstGeom>
        </p:spPr>
      </p:pic>
      <p:pic>
        <p:nvPicPr>
          <p:cNvPr id="4" name="Picture 3" descr="data access agm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75" y="3927755"/>
            <a:ext cx="8153400" cy="2120900"/>
          </a:xfrm>
          <a:prstGeom prst="rect">
            <a:avLst/>
          </a:prstGeom>
        </p:spPr>
      </p:pic>
      <p:pic>
        <p:nvPicPr>
          <p:cNvPr id="5" name="Picture 4" descr="restricted data usage agmt.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041" y="319891"/>
            <a:ext cx="5298236" cy="3043132"/>
          </a:xfrm>
          <a:prstGeom prst="rect">
            <a:avLst/>
          </a:prstGeom>
        </p:spPr>
      </p:pic>
    </p:spTree>
    <p:extLst>
      <p:ext uri="{BB962C8B-B14F-4D97-AF65-F5344CB8AC3E}">
        <p14:creationId xmlns:p14="http://schemas.microsoft.com/office/powerpoint/2010/main" val="626229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86690" y="2070011"/>
            <a:ext cx="5628569" cy="1900409"/>
          </a:xfrm>
        </p:spPr>
        <p:txBody>
          <a:bodyPr/>
          <a:lstStyle/>
          <a:p>
            <a:pPr algn="ctr"/>
            <a:r>
              <a:rPr lang="en-US" sz="4800" dirty="0" smtClean="0"/>
              <a:t>attribution ≠ </a:t>
            </a:r>
            <a:br>
              <a:rPr lang="en-US" sz="4800" dirty="0" smtClean="0"/>
            </a:br>
            <a:r>
              <a:rPr lang="en-US" sz="4800" dirty="0" smtClean="0"/>
              <a:t>credit ≠ citation</a:t>
            </a:r>
            <a:endParaRPr lang="en-US" sz="4800" dirty="0"/>
          </a:p>
        </p:txBody>
      </p:sp>
    </p:spTree>
    <p:extLst>
      <p:ext uri="{BB962C8B-B14F-4D97-AF65-F5344CB8AC3E}">
        <p14:creationId xmlns:p14="http://schemas.microsoft.com/office/powerpoint/2010/main" val="1774991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5129" y="2508015"/>
            <a:ext cx="2377875" cy="830997"/>
          </a:xfrm>
          <a:prstGeom prst="rect">
            <a:avLst/>
          </a:prstGeom>
          <a:noFill/>
        </p:spPr>
        <p:txBody>
          <a:bodyPr wrap="none" rtlCol="0">
            <a:spAutoFit/>
          </a:bodyPr>
          <a:lstStyle/>
          <a:p>
            <a:r>
              <a:rPr lang="en-US" sz="4800" dirty="0" smtClean="0"/>
              <a:t>contract</a:t>
            </a:r>
            <a:endParaRPr lang="en-US" sz="4800" dirty="0"/>
          </a:p>
        </p:txBody>
      </p:sp>
      <p:sp>
        <p:nvSpPr>
          <p:cNvPr id="5" name="Isosceles Triangle 4"/>
          <p:cNvSpPr/>
          <p:nvPr/>
        </p:nvSpPr>
        <p:spPr>
          <a:xfrm rot="10800000" flipH="1">
            <a:off x="4016962" y="3279009"/>
            <a:ext cx="1060704" cy="914400"/>
          </a:xfrm>
          <a:prstGeom prst="triangle">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3863057" y="4028310"/>
            <a:ext cx="1508346" cy="830997"/>
          </a:xfrm>
          <a:prstGeom prst="rect">
            <a:avLst/>
          </a:prstGeom>
          <a:noFill/>
        </p:spPr>
        <p:txBody>
          <a:bodyPr wrap="none" rtlCol="0">
            <a:spAutoFit/>
          </a:bodyPr>
          <a:lstStyle/>
          <a:p>
            <a:r>
              <a:rPr lang="en-US" sz="4800" strike="sngStrike" dirty="0" smtClean="0"/>
              <a:t>right </a:t>
            </a:r>
            <a:endParaRPr lang="en-US" sz="4800" strike="sngStrike" dirty="0"/>
          </a:p>
        </p:txBody>
      </p:sp>
    </p:spTree>
    <p:extLst>
      <p:ext uri="{BB962C8B-B14F-4D97-AF65-F5344CB8AC3E}">
        <p14:creationId xmlns:p14="http://schemas.microsoft.com/office/powerpoint/2010/main" val="5437604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attribution ≠ norms</a:t>
            </a:r>
            <a:endParaRPr lang="en-US" sz="4800" dirty="0"/>
          </a:p>
        </p:txBody>
      </p:sp>
    </p:spTree>
    <p:extLst>
      <p:ext uri="{BB962C8B-B14F-4D97-AF65-F5344CB8AC3E}">
        <p14:creationId xmlns:p14="http://schemas.microsoft.com/office/powerpoint/2010/main" val="29674187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contract &lt; license</a:t>
            </a:r>
            <a:endParaRPr lang="en-US" sz="4800" dirty="0"/>
          </a:p>
        </p:txBody>
      </p:sp>
    </p:spTree>
    <p:extLst>
      <p:ext uri="{BB962C8B-B14F-4D97-AF65-F5344CB8AC3E}">
        <p14:creationId xmlns:p14="http://schemas.microsoft.com/office/powerpoint/2010/main" val="412239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contract &gt; license</a:t>
            </a:r>
            <a:endParaRPr lang="en-US" sz="4800" dirty="0"/>
          </a:p>
        </p:txBody>
      </p:sp>
    </p:spTree>
    <p:extLst>
      <p:ext uri="{BB962C8B-B14F-4D97-AF65-F5344CB8AC3E}">
        <p14:creationId xmlns:p14="http://schemas.microsoft.com/office/powerpoint/2010/main" val="1350674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ada slid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56" y="431800"/>
            <a:ext cx="8753614" cy="5726049"/>
          </a:xfrm>
          <a:prstGeom prst="rect">
            <a:avLst/>
          </a:prstGeom>
        </p:spPr>
      </p:pic>
    </p:spTree>
    <p:extLst>
      <p:ext uri="{BB962C8B-B14F-4D97-AF65-F5344CB8AC3E}">
        <p14:creationId xmlns:p14="http://schemas.microsoft.com/office/powerpoint/2010/main" val="15551505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5999" y="2596813"/>
            <a:ext cx="5522149" cy="1138773"/>
          </a:xfrm>
          <a:prstGeom prst="rect">
            <a:avLst/>
          </a:prstGeom>
          <a:noFill/>
        </p:spPr>
        <p:txBody>
          <a:bodyPr wrap="square" rtlCol="0">
            <a:spAutoFit/>
          </a:bodyPr>
          <a:lstStyle/>
          <a:p>
            <a:pPr>
              <a:lnSpc>
                <a:spcPct val="150000"/>
              </a:lnSpc>
            </a:pPr>
            <a:r>
              <a:rPr lang="en-US" sz="4800" dirty="0" smtClean="0"/>
              <a:t>3.waivers</a:t>
            </a:r>
          </a:p>
        </p:txBody>
      </p:sp>
    </p:spTree>
    <p:extLst>
      <p:ext uri="{BB962C8B-B14F-4D97-AF65-F5344CB8AC3E}">
        <p14:creationId xmlns:p14="http://schemas.microsoft.com/office/powerpoint/2010/main" val="21577323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 zero slid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0994"/>
          </a:xfrm>
          <a:prstGeom prst="rect">
            <a:avLst/>
          </a:prstGeom>
        </p:spPr>
      </p:pic>
    </p:spTree>
    <p:extLst>
      <p:ext uri="{BB962C8B-B14F-4D97-AF65-F5344CB8AC3E}">
        <p14:creationId xmlns:p14="http://schemas.microsoft.com/office/powerpoint/2010/main" val="29402051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waivers ≠ control</a:t>
            </a:r>
            <a:endParaRPr lang="en-US" sz="4800" dirty="0"/>
          </a:p>
        </p:txBody>
      </p:sp>
    </p:spTree>
    <p:extLst>
      <p:ext uri="{BB962C8B-B14F-4D97-AF65-F5344CB8AC3E}">
        <p14:creationId xmlns:p14="http://schemas.microsoft.com/office/powerpoint/2010/main" val="30992140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718496" y="1679693"/>
            <a:ext cx="6035675" cy="2349500"/>
          </a:xfrm>
        </p:spPr>
        <p:txBody>
          <a:bodyPr/>
          <a:lstStyle/>
          <a:p>
            <a:pPr algn="ctr"/>
            <a:r>
              <a:rPr lang="en-US" sz="4800" dirty="0" smtClean="0"/>
              <a:t>waiver ≠ ?</a:t>
            </a:r>
            <a:endParaRPr lang="en-US" sz="4800" dirty="0"/>
          </a:p>
        </p:txBody>
      </p:sp>
    </p:spTree>
    <p:extLst>
      <p:ext uri="{BB962C8B-B14F-4D97-AF65-F5344CB8AC3E}">
        <p14:creationId xmlns:p14="http://schemas.microsoft.com/office/powerpoint/2010/main" val="1184350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pPr algn="ctr"/>
            <a:r>
              <a:rPr lang="en-US" sz="4800" dirty="0"/>
              <a:t>l</a:t>
            </a:r>
            <a:r>
              <a:rPr lang="en-US" sz="4800" dirty="0" smtClean="0"/>
              <a:t>aw ≠ perfect</a:t>
            </a:r>
            <a:endParaRPr lang="en-US" sz="4800" dirty="0"/>
          </a:p>
        </p:txBody>
      </p:sp>
    </p:spTree>
    <p:extLst>
      <p:ext uri="{BB962C8B-B14F-4D97-AF65-F5344CB8AC3E}">
        <p14:creationId xmlns:p14="http://schemas.microsoft.com/office/powerpoint/2010/main" val="2759044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1028" y="1044048"/>
            <a:ext cx="5522149" cy="3354765"/>
          </a:xfrm>
          <a:prstGeom prst="rect">
            <a:avLst/>
          </a:prstGeom>
          <a:noFill/>
        </p:spPr>
        <p:txBody>
          <a:bodyPr wrap="square" rtlCol="0">
            <a:spAutoFit/>
          </a:bodyPr>
          <a:lstStyle/>
          <a:p>
            <a:pPr marL="342900" indent="-342900">
              <a:lnSpc>
                <a:spcPct val="150000"/>
              </a:lnSpc>
              <a:buFont typeface="+mj-lt"/>
              <a:buAutoNum type="arabicPeriod"/>
            </a:pPr>
            <a:r>
              <a:rPr lang="en-US" sz="4800" dirty="0" smtClean="0"/>
              <a:t>licenses</a:t>
            </a:r>
          </a:p>
          <a:p>
            <a:pPr marL="342900" indent="-342900">
              <a:lnSpc>
                <a:spcPct val="150000"/>
              </a:lnSpc>
              <a:buFont typeface="+mj-lt"/>
              <a:buAutoNum type="arabicPeriod"/>
            </a:pPr>
            <a:r>
              <a:rPr lang="en-US" sz="4800" dirty="0" smtClean="0"/>
              <a:t>contracts</a:t>
            </a:r>
          </a:p>
          <a:p>
            <a:pPr marL="342900" indent="-342900">
              <a:lnSpc>
                <a:spcPct val="150000"/>
              </a:lnSpc>
              <a:buFont typeface="+mj-lt"/>
              <a:buAutoNum type="arabicPeriod"/>
            </a:pPr>
            <a:r>
              <a:rPr lang="en-US" sz="4800" dirty="0" smtClean="0"/>
              <a:t>waivers </a:t>
            </a:r>
            <a:endParaRPr lang="en-US" sz="4800" dirty="0"/>
          </a:p>
        </p:txBody>
      </p:sp>
    </p:spTree>
    <p:extLst>
      <p:ext uri="{BB962C8B-B14F-4D97-AF65-F5344CB8AC3E}">
        <p14:creationId xmlns:p14="http://schemas.microsoft.com/office/powerpoint/2010/main" val="37473103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licenses</a:t>
            </a:r>
            <a:endParaRPr lang="en-US" dirty="0"/>
          </a:p>
        </p:txBody>
      </p:sp>
      <p:sp>
        <p:nvSpPr>
          <p:cNvPr id="3" name="Content Placeholder 2"/>
          <p:cNvSpPr>
            <a:spLocks noGrp="1"/>
          </p:cNvSpPr>
          <p:nvPr>
            <p:ph idx="1"/>
          </p:nvPr>
        </p:nvSpPr>
        <p:spPr/>
        <p:txBody>
          <a:bodyPr>
            <a:normAutofit/>
          </a:bodyPr>
          <a:lstStyle/>
          <a:p>
            <a:pPr marL="475488" indent="-457200">
              <a:buFont typeface="+mj-lt"/>
              <a:buAutoNum type="arabicPeriod"/>
            </a:pPr>
            <a:r>
              <a:rPr lang="en-US" sz="3600" dirty="0" smtClean="0"/>
              <a:t>© = ?</a:t>
            </a:r>
          </a:p>
          <a:p>
            <a:pPr marL="475488" indent="-457200">
              <a:buFont typeface="+mj-lt"/>
              <a:buAutoNum type="arabicPeriod"/>
            </a:pPr>
            <a:r>
              <a:rPr lang="en-US" sz="3600" dirty="0" smtClean="0"/>
              <a:t>attribution ≠ norms</a:t>
            </a:r>
          </a:p>
        </p:txBody>
      </p:sp>
    </p:spTree>
    <p:extLst>
      <p:ext uri="{BB962C8B-B14F-4D97-AF65-F5344CB8AC3E}">
        <p14:creationId xmlns:p14="http://schemas.microsoft.com/office/powerpoint/2010/main" val="37031736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normAutofit/>
          </a:bodyPr>
          <a:lstStyle/>
          <a:p>
            <a:pPr marL="475488" indent="-457200">
              <a:buFont typeface="+mj-lt"/>
              <a:buAutoNum type="arabicPeriod"/>
            </a:pPr>
            <a:r>
              <a:rPr lang="en-US" sz="3600" dirty="0" smtClean="0"/>
              <a:t>attribution ≠ norms</a:t>
            </a:r>
          </a:p>
          <a:p>
            <a:pPr marL="475488" indent="-457200">
              <a:buFont typeface="+mj-lt"/>
              <a:buAutoNum type="arabicPeriod"/>
            </a:pPr>
            <a:r>
              <a:rPr lang="en-US" sz="3600" dirty="0" smtClean="0"/>
              <a:t>obligations &gt; rights </a:t>
            </a:r>
            <a:endParaRPr lang="en-US" sz="3600" dirty="0"/>
          </a:p>
        </p:txBody>
      </p:sp>
    </p:spTree>
    <p:extLst>
      <p:ext uri="{BB962C8B-B14F-4D97-AF65-F5344CB8AC3E}">
        <p14:creationId xmlns:p14="http://schemas.microsoft.com/office/powerpoint/2010/main" val="17176245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waivers</a:t>
            </a:r>
            <a:endParaRPr lang="en-US" dirty="0"/>
          </a:p>
        </p:txBody>
      </p:sp>
      <p:sp>
        <p:nvSpPr>
          <p:cNvPr id="3" name="Content Placeholder 2"/>
          <p:cNvSpPr>
            <a:spLocks noGrp="1"/>
          </p:cNvSpPr>
          <p:nvPr>
            <p:ph idx="1"/>
          </p:nvPr>
        </p:nvSpPr>
        <p:spPr/>
        <p:txBody>
          <a:bodyPr>
            <a:normAutofit/>
          </a:bodyPr>
          <a:lstStyle/>
          <a:p>
            <a:pPr marL="475488" indent="-457200">
              <a:buFont typeface="+mj-lt"/>
              <a:buAutoNum type="arabicPeriod"/>
            </a:pPr>
            <a:r>
              <a:rPr lang="en-US" sz="3600" dirty="0" smtClean="0"/>
              <a:t>waiver ≠ control</a:t>
            </a:r>
          </a:p>
        </p:txBody>
      </p:sp>
    </p:spTree>
    <p:extLst>
      <p:ext uri="{BB962C8B-B14F-4D97-AF65-F5344CB8AC3E}">
        <p14:creationId xmlns:p14="http://schemas.microsoft.com/office/powerpoint/2010/main" val="2602514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648903" y="2748418"/>
            <a:ext cx="6035675" cy="1141614"/>
          </a:xfrm>
        </p:spPr>
        <p:txBody>
          <a:bodyPr/>
          <a:lstStyle/>
          <a:p>
            <a:pPr algn="ctr"/>
            <a:r>
              <a:rPr lang="en-US" sz="4800" dirty="0"/>
              <a:t>l</a:t>
            </a:r>
            <a:r>
              <a:rPr lang="en-US" sz="4800" dirty="0" smtClean="0"/>
              <a:t>aw ≠ perfect</a:t>
            </a:r>
            <a:endParaRPr lang="en-US" sz="4800" dirty="0"/>
          </a:p>
        </p:txBody>
      </p:sp>
    </p:spTree>
    <p:extLst>
      <p:ext uri="{BB962C8B-B14F-4D97-AF65-F5344CB8AC3E}">
        <p14:creationId xmlns:p14="http://schemas.microsoft.com/office/powerpoint/2010/main" val="687199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648903" y="3751718"/>
            <a:ext cx="6035675" cy="1141614"/>
          </a:xfrm>
        </p:spPr>
        <p:txBody>
          <a:bodyPr/>
          <a:lstStyle/>
          <a:p>
            <a:pPr algn="ctr"/>
            <a:r>
              <a:rPr lang="en-US" sz="2400" dirty="0" smtClean="0"/>
              <a:t>slide show licensed under the </a:t>
            </a:r>
            <a:br>
              <a:rPr lang="en-US" sz="2400" dirty="0" smtClean="0"/>
            </a:br>
            <a:r>
              <a:rPr lang="en-US" sz="2400" dirty="0" smtClean="0"/>
              <a:t>CC BY international 3.0 license</a:t>
            </a:r>
            <a:endParaRPr lang="en-US" sz="2400" dirty="0"/>
          </a:p>
        </p:txBody>
      </p:sp>
      <p:sp>
        <p:nvSpPr>
          <p:cNvPr id="2" name="TextBox 1"/>
          <p:cNvSpPr txBox="1"/>
          <p:nvPr/>
        </p:nvSpPr>
        <p:spPr>
          <a:xfrm>
            <a:off x="1880952" y="3520885"/>
            <a:ext cx="5714726" cy="461665"/>
          </a:xfrm>
          <a:prstGeom prst="rect">
            <a:avLst/>
          </a:prstGeom>
          <a:noFill/>
        </p:spPr>
        <p:txBody>
          <a:bodyPr wrap="none" rtlCol="0">
            <a:spAutoFit/>
          </a:bodyPr>
          <a:lstStyle/>
          <a:p>
            <a:r>
              <a:rPr lang="en-US" sz="2400" dirty="0" smtClean="0"/>
              <a:t>Sarah </a:t>
            </a:r>
            <a:r>
              <a:rPr lang="en-US" sz="2400" dirty="0" err="1" smtClean="0"/>
              <a:t>Hinchliff</a:t>
            </a:r>
            <a:r>
              <a:rPr lang="en-US" sz="2400" dirty="0" smtClean="0"/>
              <a:t> Pearson, August 22, 2011</a:t>
            </a:r>
            <a:endParaRPr lang="en-US" sz="2400" dirty="0"/>
          </a:p>
        </p:txBody>
      </p:sp>
      <p:pic>
        <p:nvPicPr>
          <p:cNvPr id="4" name="Picture 3" descr="b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700" y="5041900"/>
            <a:ext cx="1227444" cy="429453"/>
          </a:xfrm>
          <a:prstGeom prst="rect">
            <a:avLst/>
          </a:prstGeom>
        </p:spPr>
      </p:pic>
    </p:spTree>
    <p:extLst>
      <p:ext uri="{BB962C8B-B14F-4D97-AF65-F5344CB8AC3E}">
        <p14:creationId xmlns:p14="http://schemas.microsoft.com/office/powerpoint/2010/main" val="2736442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54480" y="1237074"/>
            <a:ext cx="6035040" cy="2350008"/>
          </a:xfrm>
        </p:spPr>
        <p:txBody>
          <a:bodyPr/>
          <a:lstStyle/>
          <a:p>
            <a:r>
              <a:rPr lang="en-US" sz="4800" dirty="0" smtClean="0"/>
              <a:t>licenses &amp; contracts</a:t>
            </a:r>
            <a:endParaRPr lang="en-US" sz="4800" dirty="0"/>
          </a:p>
        </p:txBody>
      </p:sp>
      <p:sp>
        <p:nvSpPr>
          <p:cNvPr id="18" name="Text Placeholder 17"/>
          <p:cNvSpPr>
            <a:spLocks noGrp="1"/>
          </p:cNvSpPr>
          <p:nvPr>
            <p:ph type="body" idx="1"/>
          </p:nvPr>
        </p:nvSpPr>
        <p:spPr/>
        <p:txBody>
          <a:bodyPr>
            <a:noAutofit/>
          </a:bodyPr>
          <a:lstStyle/>
          <a:p>
            <a:r>
              <a:rPr lang="en-US" sz="4800" dirty="0" smtClean="0"/>
              <a:t>require attribution</a:t>
            </a:r>
            <a:endParaRPr lang="en-US" sz="4800" dirty="0"/>
          </a:p>
        </p:txBody>
      </p:sp>
    </p:spTree>
    <p:extLst>
      <p:ext uri="{BB962C8B-B14F-4D97-AF65-F5344CB8AC3E}">
        <p14:creationId xmlns:p14="http://schemas.microsoft.com/office/powerpoint/2010/main" val="1647754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514311" y="1291284"/>
            <a:ext cx="6035040" cy="2350008"/>
          </a:xfrm>
        </p:spPr>
        <p:txBody>
          <a:bodyPr/>
          <a:lstStyle/>
          <a:p>
            <a:r>
              <a:rPr lang="en-US" sz="4800" dirty="0" smtClean="0"/>
              <a:t>waivers</a:t>
            </a:r>
            <a:r>
              <a:rPr lang="en-US" sz="7200" dirty="0" smtClean="0"/>
              <a:t> </a:t>
            </a:r>
            <a:endParaRPr lang="en-US" sz="7200" dirty="0"/>
          </a:p>
        </p:txBody>
      </p:sp>
      <p:sp>
        <p:nvSpPr>
          <p:cNvPr id="18" name="Text Placeholder 17"/>
          <p:cNvSpPr>
            <a:spLocks noGrp="1"/>
          </p:cNvSpPr>
          <p:nvPr>
            <p:ph type="body" idx="1"/>
          </p:nvPr>
        </p:nvSpPr>
        <p:spPr/>
        <p:txBody>
          <a:bodyPr>
            <a:noAutofit/>
          </a:bodyPr>
          <a:lstStyle/>
          <a:p>
            <a:endParaRPr lang="en-US" sz="4800" dirty="0" smtClean="0"/>
          </a:p>
          <a:p>
            <a:r>
              <a:rPr lang="en-US" sz="4800" dirty="0" smtClean="0"/>
              <a:t>do not require attribution</a:t>
            </a:r>
            <a:endParaRPr lang="en-US" sz="4800" dirty="0"/>
          </a:p>
        </p:txBody>
      </p:sp>
    </p:spTree>
    <p:extLst>
      <p:ext uri="{BB962C8B-B14F-4D97-AF65-F5344CB8AC3E}">
        <p14:creationId xmlns:p14="http://schemas.microsoft.com/office/powerpoint/2010/main" val="3631592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5999" y="2470442"/>
            <a:ext cx="5522149" cy="1138773"/>
          </a:xfrm>
          <a:prstGeom prst="rect">
            <a:avLst/>
          </a:prstGeom>
          <a:noFill/>
        </p:spPr>
        <p:txBody>
          <a:bodyPr wrap="square" rtlCol="0">
            <a:spAutoFit/>
          </a:bodyPr>
          <a:lstStyle/>
          <a:p>
            <a:pPr>
              <a:lnSpc>
                <a:spcPct val="150000"/>
              </a:lnSpc>
            </a:pPr>
            <a:r>
              <a:rPr lang="en-US" sz="4800" dirty="0" smtClean="0"/>
              <a:t>1. licenses</a:t>
            </a:r>
          </a:p>
        </p:txBody>
      </p:sp>
    </p:spTree>
    <p:extLst>
      <p:ext uri="{BB962C8B-B14F-4D97-AF65-F5344CB8AC3E}">
        <p14:creationId xmlns:p14="http://schemas.microsoft.com/office/powerpoint/2010/main" val="4115948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1979436" y="1679693"/>
            <a:ext cx="6035675" cy="2349500"/>
          </a:xfrm>
        </p:spPr>
        <p:txBody>
          <a:bodyPr/>
          <a:lstStyle/>
          <a:p>
            <a:r>
              <a:rPr lang="en-US" sz="4800" dirty="0" smtClean="0"/>
              <a:t>licenses ≠ contracts</a:t>
            </a:r>
            <a:endParaRPr lang="en-US" sz="4800" dirty="0"/>
          </a:p>
        </p:txBody>
      </p:sp>
    </p:spTree>
    <p:extLst>
      <p:ext uri="{BB962C8B-B14F-4D97-AF65-F5344CB8AC3E}">
        <p14:creationId xmlns:p14="http://schemas.microsoft.com/office/powerpoint/2010/main" val="1465953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215" y="2622315"/>
            <a:ext cx="2025014" cy="830997"/>
          </a:xfrm>
          <a:prstGeom prst="rect">
            <a:avLst/>
          </a:prstGeom>
          <a:noFill/>
        </p:spPr>
        <p:txBody>
          <a:bodyPr wrap="none" rtlCol="0">
            <a:spAutoFit/>
          </a:bodyPr>
          <a:lstStyle/>
          <a:p>
            <a:r>
              <a:rPr lang="en-US" sz="4800" dirty="0" smtClean="0"/>
              <a:t>license</a:t>
            </a:r>
            <a:endParaRPr lang="en-US" sz="4800" dirty="0"/>
          </a:p>
        </p:txBody>
      </p:sp>
      <p:sp>
        <p:nvSpPr>
          <p:cNvPr id="5" name="Isosceles Triangle 4"/>
          <p:cNvSpPr/>
          <p:nvPr/>
        </p:nvSpPr>
        <p:spPr>
          <a:xfrm rot="10800000" flipH="1">
            <a:off x="4016962" y="3418709"/>
            <a:ext cx="1060704" cy="914400"/>
          </a:xfrm>
          <a:prstGeom prst="triangle">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3833952" y="4175836"/>
            <a:ext cx="1508346" cy="830997"/>
          </a:xfrm>
          <a:prstGeom prst="rect">
            <a:avLst/>
          </a:prstGeom>
          <a:noFill/>
        </p:spPr>
        <p:txBody>
          <a:bodyPr wrap="none" rtlCol="0">
            <a:spAutoFit/>
          </a:bodyPr>
          <a:lstStyle/>
          <a:p>
            <a:r>
              <a:rPr lang="en-US" sz="4800" dirty="0" smtClean="0"/>
              <a:t>right </a:t>
            </a:r>
            <a:endParaRPr lang="en-US" sz="4800" dirty="0"/>
          </a:p>
        </p:txBody>
      </p:sp>
    </p:spTree>
    <p:extLst>
      <p:ext uri="{BB962C8B-B14F-4D97-AF65-F5344CB8AC3E}">
        <p14:creationId xmlns:p14="http://schemas.microsoft.com/office/powerpoint/2010/main" val="10560377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40697" y="2970831"/>
            <a:ext cx="874458" cy="1200329"/>
          </a:xfrm>
          <a:prstGeom prst="rect">
            <a:avLst/>
          </a:prstGeom>
          <a:noFill/>
        </p:spPr>
        <p:txBody>
          <a:bodyPr wrap="none" rtlCol="0">
            <a:spAutoFit/>
          </a:bodyPr>
          <a:lstStyle/>
          <a:p>
            <a:r>
              <a:rPr lang="en-US" sz="7200" dirty="0" smtClean="0"/>
              <a:t>©</a:t>
            </a:r>
            <a:endParaRPr lang="en-US" sz="7200" dirty="0"/>
          </a:p>
        </p:txBody>
      </p:sp>
    </p:spTree>
    <p:extLst>
      <p:ext uri="{BB962C8B-B14F-4D97-AF65-F5344CB8AC3E}">
        <p14:creationId xmlns:p14="http://schemas.microsoft.com/office/powerpoint/2010/main" val="38966617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509</TotalTime>
  <Words>963</Words>
  <Application>Microsoft Macintosh PowerPoint</Application>
  <PresentationFormat>On-screen Show (4:3)</PresentationFormat>
  <Paragraphs>143</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Elemental</vt:lpstr>
      <vt:lpstr>3 legal mechanisms for sharing data</vt:lpstr>
      <vt:lpstr>attribution ≠  credit ≠ citation</vt:lpstr>
      <vt:lpstr>PowerPoint Presentation</vt:lpstr>
      <vt:lpstr>licenses &amp; contracts</vt:lpstr>
      <vt:lpstr>waivers </vt:lpstr>
      <vt:lpstr>PowerPoint Presentation</vt:lpstr>
      <vt:lpstr>licenses ≠ contracts</vt:lpstr>
      <vt:lpstr>PowerPoint Presentation</vt:lpstr>
      <vt:lpstr>PowerPoint Presentation</vt:lpstr>
      <vt:lpstr>©</vt:lpstr>
      <vt:lpstr>©</vt:lpstr>
      <vt:lpstr>©</vt:lpstr>
      <vt:lpstr>PowerPoint Presentation</vt:lpstr>
      <vt:lpstr>PowerPoint Presentation</vt:lpstr>
      <vt:lpstr>©</vt:lpstr>
      <vt:lpstr>attribution stacking</vt:lpstr>
      <vt:lpstr>attribution ≠ norms</vt:lpstr>
      <vt:lpstr>PowerPoint Presentation</vt:lpstr>
      <vt:lpstr>PowerPoint Presentation</vt:lpstr>
      <vt:lpstr>PowerPoint Presentation</vt:lpstr>
      <vt:lpstr>attribution ≠ norms</vt:lpstr>
      <vt:lpstr>contract &lt; license</vt:lpstr>
      <vt:lpstr>contract &gt; license</vt:lpstr>
      <vt:lpstr>PowerPoint Presentation</vt:lpstr>
      <vt:lpstr>PowerPoint Presentation</vt:lpstr>
      <vt:lpstr>PowerPoint Presentation</vt:lpstr>
      <vt:lpstr>waivers ≠ control</vt:lpstr>
      <vt:lpstr>waiver ≠ ?</vt:lpstr>
      <vt:lpstr>law ≠ perfect</vt:lpstr>
      <vt:lpstr>licenses</vt:lpstr>
      <vt:lpstr>contracts</vt:lpstr>
      <vt:lpstr>waivers</vt:lpstr>
      <vt:lpstr>law ≠ perfect</vt:lpstr>
      <vt:lpstr>slide show licensed under the  CC BY international 3.0 license</vt:lpstr>
    </vt:vector>
  </TitlesOfParts>
  <Company>Creative Commons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legal mechanisms for sharing data</dc:title>
  <dc:creator>Sarah Pearson</dc:creator>
  <cp:lastModifiedBy>Sarah Pearson</cp:lastModifiedBy>
  <cp:revision>29</cp:revision>
  <dcterms:created xsi:type="dcterms:W3CDTF">2011-08-18T23:49:11Z</dcterms:created>
  <dcterms:modified xsi:type="dcterms:W3CDTF">2011-08-22T17:17:40Z</dcterms:modified>
</cp:coreProperties>
</file>