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Default Extension="jpeg" ContentType="image/jpeg"/>
  <Default Extension="xml" ContentType="application/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8"/>
  </p:notesMasterIdLst>
  <p:sldIdLst>
    <p:sldId id="260" r:id="rId2"/>
    <p:sldId id="257" r:id="rId3"/>
    <p:sldId id="258" r:id="rId4"/>
    <p:sldId id="259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85" d="100"/>
          <a:sy n="85" d="100"/>
        </p:scale>
        <p:origin x="-1016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73" d="100"/>
          <a:sy n="73" d="100"/>
        </p:scale>
        <p:origin x="-2584" y="-120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286FCB-EF63-DD45-A2DF-E444534B2BD0}" type="datetimeFigureOut">
              <a:rPr lang="en-US" smtClean="0"/>
              <a:pPr/>
              <a:t>8/23/11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90F627-EEF6-6D49-967C-D4C9BF7E854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Responsible Conduct of Research</a:t>
            </a:r>
          </a:p>
          <a:p>
            <a:pPr lvl="2"/>
            <a:r>
              <a:rPr lang="en-US" dirty="0" smtClean="0"/>
              <a:t>Economies and efficiencies - explicit value added to scientific process (some data unique, expensive to collect or create, not thoroughly explored)</a:t>
            </a:r>
          </a:p>
          <a:p>
            <a:pPr lvl="2"/>
            <a:r>
              <a:rPr lang="en-US" dirty="0" smtClean="0"/>
              <a:t>Meta-stewardship of science/scientific data</a:t>
            </a:r>
          </a:p>
          <a:p>
            <a:pPr lvl="3"/>
            <a:r>
              <a:rPr lang="en-US" dirty="0" smtClean="0"/>
              <a:t>Community-based</a:t>
            </a:r>
          </a:p>
          <a:p>
            <a:pPr lvl="3"/>
            <a:r>
              <a:rPr lang="en-US" dirty="0" smtClean="0"/>
              <a:t>Investigator-based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0F627-EEF6-6D49-967C-D4C9BF7E8542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6BD5C-E70A-6745-A886-F0B2EF6FE124}" type="datetimeFigureOut">
              <a:rPr lang="en-US" smtClean="0"/>
              <a:pPr/>
              <a:t>8/23/11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5DA25-115F-AF4E-A18A-7FF9EF9FC9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6BD5C-E70A-6745-A886-F0B2EF6FE124}" type="datetimeFigureOut">
              <a:rPr lang="en-US" smtClean="0"/>
              <a:pPr/>
              <a:t>8/23/11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5DA25-115F-AF4E-A18A-7FF9EF9FC9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6BD5C-E70A-6745-A886-F0B2EF6FE124}" type="datetimeFigureOut">
              <a:rPr lang="en-US" smtClean="0"/>
              <a:pPr/>
              <a:t>8/23/11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5DA25-115F-AF4E-A18A-7FF9EF9FC9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6BD5C-E70A-6745-A886-F0B2EF6FE124}" type="datetimeFigureOut">
              <a:rPr lang="en-US" smtClean="0"/>
              <a:pPr/>
              <a:t>8/23/11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5DA25-115F-AF4E-A18A-7FF9EF9FC9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6BD5C-E70A-6745-A886-F0B2EF6FE124}" type="datetimeFigureOut">
              <a:rPr lang="en-US" smtClean="0"/>
              <a:pPr/>
              <a:t>8/23/11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5DA25-115F-AF4E-A18A-7FF9EF9FC9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6BD5C-E70A-6745-A886-F0B2EF6FE124}" type="datetimeFigureOut">
              <a:rPr lang="en-US" smtClean="0"/>
              <a:pPr/>
              <a:t>8/23/11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5DA25-115F-AF4E-A18A-7FF9EF9FC9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6BD5C-E70A-6745-A886-F0B2EF6FE124}" type="datetimeFigureOut">
              <a:rPr lang="en-US" smtClean="0"/>
              <a:pPr/>
              <a:t>8/23/11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5DA25-115F-AF4E-A18A-7FF9EF9FC9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6BD5C-E70A-6745-A886-F0B2EF6FE124}" type="datetimeFigureOut">
              <a:rPr lang="en-US" smtClean="0"/>
              <a:pPr/>
              <a:t>8/23/11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5DA25-115F-AF4E-A18A-7FF9EF9FC9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6BD5C-E70A-6745-A886-F0B2EF6FE124}" type="datetimeFigureOut">
              <a:rPr lang="en-US" smtClean="0"/>
              <a:pPr/>
              <a:t>8/23/11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5DA25-115F-AF4E-A18A-7FF9EF9FC9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6BD5C-E70A-6745-A886-F0B2EF6FE124}" type="datetimeFigureOut">
              <a:rPr lang="en-US" smtClean="0"/>
              <a:pPr/>
              <a:t>8/23/11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5DA25-115F-AF4E-A18A-7FF9EF9FC9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6BD5C-E70A-6745-A886-F0B2EF6FE124}" type="datetimeFigureOut">
              <a:rPr lang="en-US" smtClean="0"/>
              <a:pPr/>
              <a:t>8/23/11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5DA25-115F-AF4E-A18A-7FF9EF9FC9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C6BD5C-E70A-6745-A886-F0B2EF6FE124}" type="datetimeFigureOut">
              <a:rPr lang="en-US" smtClean="0"/>
              <a:pPr/>
              <a:t>8/23/11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D5DA25-115F-AF4E-A18A-7FF9EF9FC94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88653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Developing Data Attribution and Citation Practices and Standards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3111" dirty="0" smtClean="0"/>
              <a:t>An Institutional Perspective</a:t>
            </a:r>
            <a:endParaRPr lang="en-US" sz="311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762500"/>
            <a:ext cx="6400800" cy="1752600"/>
          </a:xfrm>
        </p:spPr>
        <p:txBody>
          <a:bodyPr>
            <a:normAutofit/>
          </a:bodyPr>
          <a:lstStyle/>
          <a:p>
            <a:r>
              <a:rPr lang="en-US" sz="2000" dirty="0" smtClean="0"/>
              <a:t>Deborah L. Crawford</a:t>
            </a:r>
          </a:p>
          <a:p>
            <a:r>
              <a:rPr lang="en-US" sz="2000" dirty="0" smtClean="0"/>
              <a:t>Sr. Vice Provost for Research</a:t>
            </a:r>
          </a:p>
          <a:p>
            <a:r>
              <a:rPr lang="en-US" sz="2000" dirty="0" smtClean="0"/>
              <a:t>Drexel University</a:t>
            </a:r>
          </a:p>
          <a:p>
            <a:r>
              <a:rPr lang="en-US" sz="2000" dirty="0" smtClean="0"/>
              <a:t>International Symposium  and Workshop</a:t>
            </a:r>
          </a:p>
          <a:p>
            <a:endParaRPr 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Responsible </a:t>
            </a:r>
            <a:br>
              <a:rPr lang="en-US" dirty="0" smtClean="0"/>
            </a:br>
            <a:r>
              <a:rPr lang="en-US" dirty="0" smtClean="0"/>
              <a:t>Conduct of Research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67647"/>
            <a:ext cx="8229600" cy="45259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	Leverage efficiencies and economies afforded </a:t>
            </a:r>
            <a:r>
              <a:rPr lang="en-US" dirty="0" smtClean="0"/>
              <a:t>by data sharing, attribution and citation</a:t>
            </a:r>
          </a:p>
          <a:p>
            <a:pPr lvl="2"/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/>
              <a:t>S</a:t>
            </a:r>
            <a:r>
              <a:rPr lang="en-US" dirty="0" smtClean="0"/>
              <a:t>tewardship </a:t>
            </a:r>
            <a:r>
              <a:rPr lang="en-US" dirty="0" smtClean="0"/>
              <a:t>of science/scientific data</a:t>
            </a:r>
          </a:p>
          <a:p>
            <a:pPr lvl="2"/>
            <a:r>
              <a:rPr lang="en-US" dirty="0" smtClean="0"/>
              <a:t>Community-based practices </a:t>
            </a:r>
          </a:p>
          <a:p>
            <a:pPr lvl="5">
              <a:buNone/>
            </a:pPr>
            <a:r>
              <a:rPr lang="en-US" dirty="0" err="1" smtClean="0"/>
              <a:t>vis</a:t>
            </a:r>
            <a:r>
              <a:rPr lang="en-US" dirty="0" smtClean="0"/>
              <a:t> a </a:t>
            </a:r>
            <a:r>
              <a:rPr lang="en-US" dirty="0" err="1" smtClean="0"/>
              <a:t>vis</a:t>
            </a:r>
            <a:r>
              <a:rPr lang="en-US" dirty="0" smtClean="0"/>
              <a:t> </a:t>
            </a:r>
          </a:p>
          <a:p>
            <a:pPr lvl="2"/>
            <a:r>
              <a:rPr lang="en-US" dirty="0" smtClean="0"/>
              <a:t>Independent investigator-focused </a:t>
            </a:r>
            <a:r>
              <a:rPr lang="en-US" dirty="0" smtClean="0"/>
              <a:t>practices</a:t>
            </a:r>
          </a:p>
          <a:p>
            <a:pPr lvl="2"/>
            <a:endParaRPr lang="en-US" dirty="0" smtClean="0"/>
          </a:p>
          <a:p>
            <a:pPr>
              <a:buNone/>
            </a:pPr>
            <a:r>
              <a:rPr lang="en-US" dirty="0" smtClean="0"/>
              <a:t>	Explicit policies on data sharing, attribution and citation establish expectation</a:t>
            </a:r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2127623" cy="1063812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 &amp; P </a:t>
            </a:r>
            <a:br>
              <a:rPr lang="en-US" dirty="0" smtClean="0"/>
            </a:br>
            <a:r>
              <a:rPr lang="en-US" dirty="0" smtClean="0"/>
              <a:t>Policies &amp; Practices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2824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	Culture really matters</a:t>
            </a:r>
          </a:p>
          <a:p>
            <a:pPr lvl="2"/>
            <a:r>
              <a:rPr lang="en-US" dirty="0" smtClean="0"/>
              <a:t>Investigators in communities accustomed to data sharing more readily value data attribution and citation in T&amp;</a:t>
            </a:r>
            <a:r>
              <a:rPr lang="en-US" dirty="0" smtClean="0"/>
              <a:t>P decisions</a:t>
            </a:r>
          </a:p>
          <a:p>
            <a:pPr lvl="2"/>
            <a:r>
              <a:rPr lang="en-US" dirty="0" smtClean="0"/>
              <a:t>Institutional policies define </a:t>
            </a:r>
            <a:r>
              <a:rPr lang="en-US" dirty="0" smtClean="0"/>
              <a:t>expectations</a:t>
            </a:r>
            <a:endParaRPr lang="en-US" dirty="0" smtClean="0"/>
          </a:p>
          <a:p>
            <a:pPr lvl="2"/>
            <a:r>
              <a:rPr lang="en-US" dirty="0" smtClean="0"/>
              <a:t>Deans </a:t>
            </a:r>
            <a:r>
              <a:rPr lang="en-US" dirty="0" smtClean="0"/>
              <a:t>and Department Heads set tone</a:t>
            </a:r>
          </a:p>
          <a:p>
            <a:pPr lvl="2"/>
            <a:r>
              <a:rPr lang="en-US" dirty="0" smtClean="0"/>
              <a:t>Mid-career faculty play essential </a:t>
            </a:r>
            <a:r>
              <a:rPr lang="en-US" dirty="0" smtClean="0"/>
              <a:t>role</a:t>
            </a:r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076824" cy="155761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Institutional Repository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32037"/>
            <a:ext cx="8229600" cy="4525963"/>
          </a:xfrm>
        </p:spPr>
        <p:txBody>
          <a:bodyPr/>
          <a:lstStyle/>
          <a:p>
            <a:r>
              <a:rPr lang="en-US" dirty="0" smtClean="0"/>
              <a:t>Active management of intellectual </a:t>
            </a:r>
            <a:r>
              <a:rPr lang="en-US" dirty="0" smtClean="0"/>
              <a:t>products</a:t>
            </a:r>
          </a:p>
          <a:p>
            <a:r>
              <a:rPr lang="en-US" dirty="0" smtClean="0"/>
              <a:t>Manage intellectual property with appropriate controls</a:t>
            </a:r>
            <a:endParaRPr lang="en-US" dirty="0" smtClean="0"/>
          </a:p>
          <a:p>
            <a:r>
              <a:rPr lang="en-US" dirty="0" smtClean="0"/>
              <a:t>Explore new forms of scholarly communications</a:t>
            </a:r>
          </a:p>
          <a:p>
            <a:endParaRPr lang="en-US" dirty="0" smtClean="0"/>
          </a:p>
          <a:p>
            <a:pPr algn="ctr">
              <a:buNone/>
            </a:pPr>
            <a:r>
              <a:rPr lang="en-US" dirty="0" smtClean="0"/>
              <a:t>BUT researchers not</a:t>
            </a:r>
            <a:r>
              <a:rPr lang="en-US" dirty="0" smtClean="0"/>
              <a:t> routinely depositing </a:t>
            </a:r>
            <a:r>
              <a:rPr lang="en-US" dirty="0" smtClean="0"/>
              <a:t>content in </a:t>
            </a:r>
            <a:r>
              <a:rPr lang="en-US" dirty="0" err="1" smtClean="0"/>
              <a:t>IRs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3703"/>
            <a:ext cx="2424931" cy="2167591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200" y="8461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Lack of University-Level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Change</a:t>
            </a:r>
            <a:r>
              <a:rPr lang="en-US" dirty="0" smtClean="0"/>
              <a:t> Mandate (and/or </a:t>
            </a:r>
            <a:br>
              <a:rPr lang="en-US" dirty="0" smtClean="0"/>
            </a:br>
            <a:r>
              <a:rPr lang="en-US" dirty="0" err="1" smtClean="0"/>
              <a:t>Champion</a:t>
            </a:r>
            <a:r>
              <a:rPr lang="en-US" dirty="0" err="1" smtClean="0"/>
              <a:t>(s</a:t>
            </a:r>
            <a:r>
              <a:rPr lang="en-US" dirty="0" smtClean="0"/>
              <a:t>))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74471"/>
            <a:ext cx="8229600" cy="4525963"/>
          </a:xfrm>
        </p:spPr>
        <p:txBody>
          <a:bodyPr/>
          <a:lstStyle/>
          <a:p>
            <a:r>
              <a:rPr lang="en-US" dirty="0" smtClean="0"/>
              <a:t>Faculty, Researchers and Students</a:t>
            </a:r>
            <a:endParaRPr lang="en-US" dirty="0" smtClean="0"/>
          </a:p>
          <a:p>
            <a:r>
              <a:rPr lang="en-US" dirty="0" smtClean="0"/>
              <a:t>Deans and Colleges and </a:t>
            </a:r>
            <a:r>
              <a:rPr lang="en-US" dirty="0" smtClean="0"/>
              <a:t>Schools</a:t>
            </a:r>
          </a:p>
          <a:p>
            <a:r>
              <a:rPr lang="en-US" dirty="0" smtClean="0"/>
              <a:t>VPR and Research </a:t>
            </a:r>
            <a:r>
              <a:rPr lang="en-US" dirty="0" smtClean="0"/>
              <a:t>Office</a:t>
            </a:r>
          </a:p>
          <a:p>
            <a:r>
              <a:rPr lang="en-US" dirty="0" smtClean="0"/>
              <a:t>Library</a:t>
            </a:r>
            <a:endParaRPr lang="en-US" dirty="0" smtClean="0"/>
          </a:p>
          <a:p>
            <a:r>
              <a:rPr lang="en-US" dirty="0" smtClean="0"/>
              <a:t>CIO and IT </a:t>
            </a:r>
            <a:r>
              <a:rPr lang="en-US" dirty="0" smtClean="0"/>
              <a:t>Organization</a:t>
            </a:r>
            <a:endParaRPr lang="en-US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312" y="59018"/>
            <a:ext cx="2002864" cy="2002864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4400" dirty="0" smtClean="0"/>
              <a:t>Its About</a:t>
            </a:r>
          </a:p>
          <a:p>
            <a:pPr algn="ctr">
              <a:buNone/>
            </a:pPr>
            <a:r>
              <a:rPr lang="en-US" sz="4400" dirty="0" smtClean="0"/>
              <a:t>Reputation</a:t>
            </a:r>
            <a:endParaRPr lang="en-US" sz="4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236</Words>
  <Application>Microsoft Macintosh PowerPoint</Application>
  <PresentationFormat>On-screen Show (4:3)</PresentationFormat>
  <Paragraphs>40</Paragraphs>
  <Slides>6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Developing Data Attribution and Citation Practices and Standards An Institutional Perspective</vt:lpstr>
      <vt:lpstr>Responsible  Conduct of Research</vt:lpstr>
      <vt:lpstr>T &amp; P  Policies &amp; Practices</vt:lpstr>
      <vt:lpstr>Institutional Repository</vt:lpstr>
      <vt:lpstr>Lack of University-Level  Change Mandate (and/or  Champion(s)) </vt:lpstr>
      <vt:lpstr>Slide 6</vt:lpstr>
    </vt:vector>
  </TitlesOfParts>
  <Company>Drexel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Developing Data Attribution and Citation Practices and Standards An Institutional Perspective</dc:title>
  <dc:creator>Deborah Crawford</dc:creator>
  <cp:lastModifiedBy>Deborah Crawford</cp:lastModifiedBy>
  <cp:revision>11</cp:revision>
  <dcterms:created xsi:type="dcterms:W3CDTF">2011-08-23T14:15:55Z</dcterms:created>
  <dcterms:modified xsi:type="dcterms:W3CDTF">2011-08-23T14:28:19Z</dcterms:modified>
</cp:coreProperties>
</file>