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pdf" ContentType="application/pdf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73" r:id="rId3"/>
    <p:sldId id="257" r:id="rId4"/>
    <p:sldId id="258" r:id="rId5"/>
    <p:sldId id="261" r:id="rId6"/>
    <p:sldId id="262" r:id="rId7"/>
    <p:sldId id="263" r:id="rId8"/>
    <p:sldId id="265" r:id="rId9"/>
    <p:sldId id="266" r:id="rId10"/>
    <p:sldId id="264" r:id="rId11"/>
    <p:sldId id="270" r:id="rId12"/>
    <p:sldId id="271" r:id="rId13"/>
    <p:sldId id="268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62201" autoAdjust="0"/>
  </p:normalViewPr>
  <p:slideViewPr>
    <p:cSldViewPr snapToObjects="1" showGuides="1">
      <p:cViewPr>
        <p:scale>
          <a:sx n="75" d="100"/>
          <a:sy n="75" d="100"/>
        </p:scale>
        <p:origin x="-1744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54A127-706A-0F4C-A7FA-CB7E349D883F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9D085E-9D8D-534F-A3F7-5A99BFB4CB6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Jeff Jarvis, media company consultant and associate professor at the City University of New York's Graduate School of Journalism, in The importance of provenance on his </a:t>
            </a:r>
            <a:r>
              <a:rPr lang="en-US" dirty="0" err="1" smtClean="0"/>
              <a:t>BuzzMachine</a:t>
            </a:r>
            <a:r>
              <a:rPr lang="en-US" dirty="0" smtClean="0"/>
              <a:t> </a:t>
            </a:r>
            <a:r>
              <a:rPr lang="en-US" dirty="0" err="1" smtClean="0"/>
              <a:t>blog</a:t>
            </a:r>
            <a:r>
              <a:rPr lang="en-US" dirty="0" smtClean="0"/>
              <a:t>, June, 2010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085E-9D8D-534F-A3F7-5A99BFB4CB6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</a:t>
            </a:r>
            <a:r>
              <a:rPr lang="en-US" baseline="0" dirty="0" smtClean="0"/>
              <a:t> citation</a:t>
            </a:r>
            <a:r>
              <a:rPr lang="en-US" dirty="0" smtClean="0"/>
              <a:t> serves</a:t>
            </a:r>
            <a:r>
              <a:rPr lang="en-US" baseline="0" dirty="0" smtClean="0"/>
              <a:t> a number of purposes. My goal is to convince you in that we can do better </a:t>
            </a:r>
          </a:p>
          <a:p>
            <a:r>
              <a:rPr lang="en-US" dirty="0" smtClean="0"/>
              <a:t>From: A Truth</a:t>
            </a:r>
            <a:r>
              <a:rPr lang="en-US" baseline="0" dirty="0" smtClean="0"/>
              <a:t> Maintenance System John Doyle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085E-9D8D-534F-A3F7-5A99BFB4CB6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It provides a</a:t>
            </a:r>
            <a:r>
              <a:rPr lang="en-US" baseline="0" dirty="0" smtClean="0"/>
              <a:t> way to find the document somewhere…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085E-9D8D-534F-A3F7-5A99BFB4CB6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It provides a</a:t>
            </a:r>
            <a:r>
              <a:rPr lang="en-US" baseline="0" dirty="0" smtClean="0"/>
              <a:t> way to find the document somewhere…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085E-9D8D-534F-A3F7-5A99BFB4CB6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085E-9D8D-534F-A3F7-5A99BFB4CB6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Citations provide basic provenance….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085E-9D8D-534F-A3F7-5A99BFB4CB6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Citations provide basic provenance…</a:t>
            </a:r>
            <a:r>
              <a:rPr lang="en-US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085E-9D8D-534F-A3F7-5A99BFB4CB6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Lookup and identity are mixed in citations</a:t>
            </a:r>
          </a:p>
          <a:p>
            <a:r>
              <a:rPr lang="en-US" dirty="0" smtClean="0"/>
              <a:t>What are you actually identifying?</a:t>
            </a:r>
          </a:p>
          <a:p>
            <a:pPr lvl="1"/>
            <a:r>
              <a:rPr lang="en-US" dirty="0" smtClean="0"/>
              <a:t>What are we actually referring to? </a:t>
            </a:r>
          </a:p>
          <a:p>
            <a:pPr lvl="1"/>
            <a:r>
              <a:rPr lang="en-US" dirty="0" smtClean="0"/>
              <a:t>See FRBR and W3C Provenance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085E-9D8D-534F-A3F7-5A99BFB4CB6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CAN </a:t>
            </a:r>
            <a:r>
              <a:rPr lang="en-US" dirty="0" err="1" smtClean="0"/>
              <a:t>RebUILD</a:t>
            </a:r>
            <a:r>
              <a:rPr lang="en-US" dirty="0" smtClean="0"/>
              <a:t> IT, </a:t>
            </a:r>
            <a:r>
              <a:rPr lang="en-US" baseline="0" dirty="0" smtClean="0"/>
              <a:t> </a:t>
            </a:r>
            <a:r>
              <a:rPr lang="en-US" dirty="0" smtClean="0"/>
              <a:t>WE HAVE The Technology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D085E-9D8D-534F-A3F7-5A99BFB4CB6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E477-6D8B-5841-9C41-E7627D5C312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79B6-36D0-6048-BC37-07444F133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E477-6D8B-5841-9C41-E7627D5C312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79B6-36D0-6048-BC37-07444F133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E477-6D8B-5841-9C41-E7627D5C312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79B6-36D0-6048-BC37-07444F133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E477-6D8B-5841-9C41-E7627D5C312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79B6-36D0-6048-BC37-07444F133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E477-6D8B-5841-9C41-E7627D5C312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79B6-36D0-6048-BC37-07444F133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E477-6D8B-5841-9C41-E7627D5C312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79B6-36D0-6048-BC37-07444F133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E477-6D8B-5841-9C41-E7627D5C312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79B6-36D0-6048-BC37-07444F133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E477-6D8B-5841-9C41-E7627D5C312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79B6-36D0-6048-BC37-07444F133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E477-6D8B-5841-9C41-E7627D5C312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79B6-36D0-6048-BC37-07444F133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E477-6D8B-5841-9C41-E7627D5C312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79B6-36D0-6048-BC37-07444F133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E477-6D8B-5841-9C41-E7627D5C312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79B6-36D0-6048-BC37-07444F133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5E477-6D8B-5841-9C41-E7627D5C312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179B6-36D0-6048-BC37-07444F133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df"/><Relationship Id="rId3" Type="http://schemas.openxmlformats.org/officeDocument/2006/relationships/image" Target="../media/image2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2005/Incubator/prov/wiki/File:Provenance-XG-Overview.pdf" TargetMode="External"/><Relationship Id="rId4" Type="http://schemas.openxmlformats.org/officeDocument/2006/relationships/hyperlink" Target="http://www.w3.org/2011/prov/wiki/Main_Page" TargetMode="External"/><Relationship Id="rId5" Type="http://schemas.openxmlformats.org/officeDocument/2006/relationships/hyperlink" Target="http://blogs.nature.com/eresearch/2010/11/27/replacing-the-paper-the-twelve-rs-of-the-e-research-record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3.org/2005/Incubator/prov/XGR-prov-20101214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Authenticity, provenance, and </a:t>
            </a:r>
            <a:r>
              <a:rPr lang="en-US" dirty="0" smtClean="0"/>
              <a:t>trust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en-US" dirty="0" smtClean="0"/>
              <a:t>aintaining the scholarly value chain </a:t>
            </a:r>
            <a:endParaRPr lang="en-US" dirty="0"/>
          </a:p>
        </p:txBody>
      </p:sp>
      <p:pic>
        <p:nvPicPr>
          <p:cNvPr id="6" name="Picture 5" descr="vu.pdf"/>
          <p:cNvPicPr>
            <a:picLocks noChangeAspect="1"/>
          </p:cNvPicPr>
          <p:nvPr/>
        </p:nvPicPr>
        <mc:AlternateContent xmlns:ma="http://schemas.microsoft.com/office/mac/drawingml/2008/main">
          <mc:Choice Requires="ma">
            <p:blipFill>
              <a:blip r:embed="rId2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6404102" y="5960050"/>
            <a:ext cx="2739898" cy="81456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85800" y="6128283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Paul </a:t>
            </a:r>
            <a:r>
              <a:rPr lang="en-US" sz="1200" dirty="0" err="1" smtClean="0"/>
              <a:t>Groth</a:t>
            </a:r>
            <a:r>
              <a:rPr lang="en-US" sz="1200" dirty="0" smtClean="0"/>
              <a:t> </a:t>
            </a:r>
            <a:endParaRPr lang="en-US" sz="1200" dirty="0"/>
          </a:p>
          <a:p>
            <a:r>
              <a:rPr lang="en-US" sz="1200" dirty="0" smtClean="0"/>
              <a:t>@</a:t>
            </a:r>
            <a:r>
              <a:rPr lang="en-US" sz="1200" dirty="0" err="1" smtClean="0"/>
              <a:t>pgroth</a:t>
            </a:r>
            <a:r>
              <a:rPr lang="en-US" sz="1200" dirty="0" smtClean="0"/>
              <a:t> </a:t>
            </a:r>
          </a:p>
          <a:p>
            <a:r>
              <a:rPr lang="en-US" sz="1200" dirty="0" smtClean="0"/>
              <a:t>http://</a:t>
            </a:r>
            <a:r>
              <a:rPr lang="en-US" sz="1200" dirty="0" err="1" smtClean="0"/>
              <a:t>www.few.vu.nl/~pgroth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722313" y="0"/>
            <a:ext cx="41844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/>
              <a:t>Developing Data Attribution and Citation Practices and Standards</a:t>
            </a:r>
            <a:endParaRPr lang="en-US" sz="1000" dirty="0" smtClean="0"/>
          </a:p>
          <a:p>
            <a:r>
              <a:rPr lang="en-US" sz="1000" dirty="0" smtClean="0"/>
              <a:t>Berkeley Aug. 22 – 23, 2011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What’s wrapped up in this citation?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Lookup</a:t>
            </a:r>
          </a:p>
          <a:p>
            <a:r>
              <a:rPr lang="en-US" dirty="0" smtClean="0"/>
              <a:t>Identity</a:t>
            </a:r>
          </a:p>
          <a:p>
            <a:r>
              <a:rPr lang="en-US" dirty="0"/>
              <a:t>P</a:t>
            </a:r>
            <a:r>
              <a:rPr lang="en-US" dirty="0" smtClean="0"/>
              <a:t>rovenance</a:t>
            </a:r>
          </a:p>
          <a:p>
            <a:r>
              <a:rPr lang="en-US" dirty="0" smtClean="0"/>
              <a:t>Trustworthiness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rcRect b="34746"/>
          <a:stretch>
            <a:fillRect/>
          </a:stretch>
        </p:blipFill>
        <p:spPr>
          <a:xfrm>
            <a:off x="171450" y="1600200"/>
            <a:ext cx="8801100" cy="5286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be 3"/>
          <p:cNvSpPr/>
          <p:nvPr/>
        </p:nvSpPr>
        <p:spPr>
          <a:xfrm>
            <a:off x="1447800" y="4267200"/>
            <a:ext cx="3124200" cy="1371600"/>
          </a:xfrm>
          <a:prstGeom prst="cub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Persistence Identity for Research Objects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Cube 5"/>
          <p:cNvSpPr/>
          <p:nvPr/>
        </p:nvSpPr>
        <p:spPr>
          <a:xfrm>
            <a:off x="1447800" y="3048000"/>
            <a:ext cx="3124200" cy="1371600"/>
          </a:xfrm>
          <a:prstGeom prst="cub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Provenance</a:t>
            </a:r>
            <a:endParaRPr lang="en-US" dirty="0"/>
          </a:p>
        </p:txBody>
      </p:sp>
      <p:sp>
        <p:nvSpPr>
          <p:cNvPr id="7" name="Cube 6"/>
          <p:cNvSpPr/>
          <p:nvPr/>
        </p:nvSpPr>
        <p:spPr>
          <a:xfrm>
            <a:off x="1447800" y="1828800"/>
            <a:ext cx="3124200" cy="1371600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Trust</a:t>
            </a:r>
          </a:p>
          <a:p>
            <a:pPr algn="ctr"/>
            <a:r>
              <a:rPr lang="en-US" dirty="0" smtClean="0"/>
              <a:t>Metrics</a:t>
            </a:r>
            <a:endParaRPr lang="en-US" dirty="0"/>
          </a:p>
        </p:txBody>
      </p:sp>
      <p:sp>
        <p:nvSpPr>
          <p:cNvPr id="5" name="Cube 4"/>
          <p:cNvSpPr/>
          <p:nvPr/>
        </p:nvSpPr>
        <p:spPr>
          <a:xfrm>
            <a:off x="1447800" y="609600"/>
            <a:ext cx="3124200" cy="1371600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Search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00200" y="6172200"/>
            <a:ext cx="2404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Technical Capabilities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520401" y="6172200"/>
            <a:ext cx="1878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Technical Issues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be 3"/>
          <p:cNvSpPr/>
          <p:nvPr/>
        </p:nvSpPr>
        <p:spPr>
          <a:xfrm>
            <a:off x="1447800" y="4267200"/>
            <a:ext cx="3124200" cy="1371600"/>
          </a:xfrm>
          <a:prstGeom prst="cub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Persistence Identity for Research Objects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Cube 5"/>
          <p:cNvSpPr/>
          <p:nvPr/>
        </p:nvSpPr>
        <p:spPr>
          <a:xfrm>
            <a:off x="1447800" y="3048000"/>
            <a:ext cx="3124200" cy="1371600"/>
          </a:xfrm>
          <a:prstGeom prst="cub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Provenance</a:t>
            </a:r>
            <a:endParaRPr lang="en-US" dirty="0"/>
          </a:p>
        </p:txBody>
      </p:sp>
      <p:sp>
        <p:nvSpPr>
          <p:cNvPr id="7" name="Cube 6"/>
          <p:cNvSpPr/>
          <p:nvPr/>
        </p:nvSpPr>
        <p:spPr>
          <a:xfrm>
            <a:off x="1447800" y="1828800"/>
            <a:ext cx="3124200" cy="1371600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Trust</a:t>
            </a:r>
          </a:p>
          <a:p>
            <a:pPr algn="ctr"/>
            <a:r>
              <a:rPr lang="en-US" dirty="0" smtClean="0"/>
              <a:t>Metrics</a:t>
            </a:r>
            <a:endParaRPr lang="en-US" dirty="0"/>
          </a:p>
        </p:txBody>
      </p:sp>
      <p:sp>
        <p:nvSpPr>
          <p:cNvPr id="5" name="Cube 4"/>
          <p:cNvSpPr/>
          <p:nvPr/>
        </p:nvSpPr>
        <p:spPr>
          <a:xfrm>
            <a:off x="1447800" y="609600"/>
            <a:ext cx="3124200" cy="1371600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Search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00200" y="6172200"/>
            <a:ext cx="2404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Technical Capabilities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520401" y="6172200"/>
            <a:ext cx="1878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Technical Issues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520401" y="4572000"/>
            <a:ext cx="33187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Computer understandable</a:t>
            </a:r>
          </a:p>
          <a:p>
            <a:r>
              <a:rPr lang="en-US" dirty="0" smtClean="0"/>
              <a:t>- Persistence</a:t>
            </a:r>
          </a:p>
          <a:p>
            <a:r>
              <a:rPr lang="en-US" dirty="0" smtClean="0"/>
              <a:t>- Lookup vs. identity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520401" y="3276600"/>
            <a:ext cx="33187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dirty="0" smtClean="0"/>
              <a:t> Scale</a:t>
            </a:r>
          </a:p>
          <a:p>
            <a:pPr>
              <a:buFontTx/>
              <a:buChar char="-"/>
            </a:pPr>
            <a:r>
              <a:rPr lang="en-US" dirty="0" smtClean="0"/>
              <a:t> How much is computer understandable?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20401" y="1981200"/>
            <a:ext cx="33187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Not developed and deployed at scale with research data</a:t>
            </a:r>
          </a:p>
          <a:p>
            <a:r>
              <a:rPr lang="en-US" dirty="0" smtClean="0"/>
              <a:t>- Different for different Actors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Appeal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The citation does not have to contain everything.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Simple machine understandable pointers maybe all we need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W3C</a:t>
            </a:r>
            <a:r>
              <a:rPr lang="en-US" sz="2947" dirty="0" smtClean="0"/>
              <a:t> Provenance Incubator Final Report</a:t>
            </a:r>
          </a:p>
          <a:p>
            <a:pPr lvl="1"/>
            <a:r>
              <a:rPr lang="en-US" sz="2947" dirty="0" smtClean="0">
                <a:hlinkClick r:id="rId2"/>
              </a:rPr>
              <a:t>http://www.w3.org/2005/Incubator/prov/XGR-prov-20101214/</a:t>
            </a:r>
            <a:endParaRPr lang="en-US" sz="2947" dirty="0" smtClean="0"/>
          </a:p>
          <a:p>
            <a:pPr lvl="1"/>
            <a:r>
              <a:rPr lang="en-US" sz="2947" dirty="0" smtClean="0"/>
              <a:t>Slides: </a:t>
            </a:r>
            <a:r>
              <a:rPr lang="en-US" sz="2947" dirty="0" smtClean="0">
                <a:hlinkClick r:id="rId3"/>
              </a:rPr>
              <a:t>http://www.w3.org/2005/Incubator/prov/wiki/File:Provenance-XG-Overview.pdf</a:t>
            </a:r>
            <a:endParaRPr lang="en-US" sz="2947" dirty="0" smtClean="0"/>
          </a:p>
          <a:p>
            <a:r>
              <a:rPr lang="en-US" sz="2947" dirty="0" smtClean="0"/>
              <a:t>W3C Provenance Working Group Standardization Activity</a:t>
            </a:r>
          </a:p>
          <a:p>
            <a:pPr lvl="1"/>
            <a:r>
              <a:rPr lang="en-US" sz="2947" dirty="0" smtClean="0">
                <a:hlinkClick r:id="rId4"/>
              </a:rPr>
              <a:t>http://www.w3.org/2011/prov/wiki/Main_Page</a:t>
            </a:r>
            <a:endParaRPr lang="en-US" sz="2947" dirty="0" smtClean="0"/>
          </a:p>
          <a:p>
            <a:r>
              <a:rPr lang="en-US" sz="2947" dirty="0" smtClean="0"/>
              <a:t>Surveys</a:t>
            </a:r>
          </a:p>
          <a:p>
            <a:pPr lvl="1"/>
            <a:r>
              <a:rPr lang="en-US" sz="2947" dirty="0" smtClean="0"/>
              <a:t>Donovan </a:t>
            </a:r>
            <a:r>
              <a:rPr lang="en-US" sz="2947" dirty="0" err="1" smtClean="0"/>
              <a:t>Artz</a:t>
            </a:r>
            <a:r>
              <a:rPr lang="en-US" sz="2947" dirty="0" smtClean="0"/>
              <a:t> and Yolanda Gil. A Survey of Trust in Computer Science and the Semantic Web, Journal of Web Semantics, Volume 5, Issue 2, 2007.</a:t>
            </a:r>
          </a:p>
          <a:p>
            <a:pPr lvl="1"/>
            <a:r>
              <a:rPr lang="en-US" sz="2947" dirty="0" err="1" smtClean="0"/>
              <a:t>Rajendra</a:t>
            </a:r>
            <a:r>
              <a:rPr lang="en-US" sz="2947" dirty="0" smtClean="0"/>
              <a:t> Bose and James </a:t>
            </a:r>
            <a:r>
              <a:rPr lang="en-US" sz="2947" dirty="0" err="1" smtClean="0"/>
              <a:t>Frew</a:t>
            </a:r>
            <a:r>
              <a:rPr lang="en-US" sz="2947" dirty="0" smtClean="0"/>
              <a:t>. Lineage Retrieval for Scientific Data Processing: A Survey. ACM Computing Surveys, Volume 37, Issue 1, 2005).</a:t>
            </a:r>
          </a:p>
          <a:p>
            <a:pPr lvl="1"/>
            <a:r>
              <a:rPr lang="en-US" sz="2947" dirty="0" smtClean="0"/>
              <a:t>J. Cheney, L. </a:t>
            </a:r>
            <a:r>
              <a:rPr lang="en-US" sz="2947" dirty="0" err="1" smtClean="0"/>
              <a:t>Chiticariu</a:t>
            </a:r>
            <a:r>
              <a:rPr lang="en-US" sz="2947" dirty="0" smtClean="0"/>
              <a:t> and W.-C. Tan. Provenance in databases: Why, where and how, Foundations and Trends in Databases, 1(4):379-474, 2009.</a:t>
            </a:r>
          </a:p>
          <a:p>
            <a:pPr lvl="1"/>
            <a:r>
              <a:rPr lang="en-US" sz="2947" dirty="0" smtClean="0"/>
              <a:t>Juliana </a:t>
            </a:r>
            <a:r>
              <a:rPr lang="en-US" sz="2947" dirty="0" err="1" smtClean="0"/>
              <a:t>Freire</a:t>
            </a:r>
            <a:r>
              <a:rPr lang="en-US" sz="2947" dirty="0" smtClean="0"/>
              <a:t>, David Koop, </a:t>
            </a:r>
            <a:r>
              <a:rPr lang="en-US" sz="2947" dirty="0" err="1" smtClean="0"/>
              <a:t>Emanuele</a:t>
            </a:r>
            <a:r>
              <a:rPr lang="en-US" sz="2947" dirty="0" smtClean="0"/>
              <a:t> Santos, Claudio Silva. Provenance for Computational Tasks: A Survey, Computing Science and Engineering, </a:t>
            </a:r>
            <a:r>
              <a:rPr lang="en-US" sz="2947" dirty="0" err="1" smtClean="0"/>
              <a:t>Vol</a:t>
            </a:r>
            <a:r>
              <a:rPr lang="en-US" sz="2947" dirty="0" smtClean="0"/>
              <a:t> 10, No 3, pp 11-21, 2008.</a:t>
            </a:r>
          </a:p>
          <a:p>
            <a:pPr lvl="1"/>
            <a:r>
              <a:rPr lang="en-US" sz="2947" dirty="0" smtClean="0"/>
              <a:t>Luc Moreau, The Foundations for Provenance on the Web, 2010, Foundations and Trends® in Web Science: Vol. 2: No 2-3, pp 99-241. http://dx.doi.org/10.1561/1800000010</a:t>
            </a:r>
          </a:p>
          <a:p>
            <a:pPr lvl="1"/>
            <a:r>
              <a:rPr lang="en-US" sz="2947" dirty="0" err="1" smtClean="0"/>
              <a:t>Yogesh</a:t>
            </a:r>
            <a:r>
              <a:rPr lang="en-US" sz="2947" dirty="0" smtClean="0"/>
              <a:t> L. </a:t>
            </a:r>
            <a:r>
              <a:rPr lang="en-US" sz="2947" dirty="0" err="1" smtClean="0"/>
              <a:t>Simmhan</a:t>
            </a:r>
            <a:r>
              <a:rPr lang="en-US" sz="2947" dirty="0" smtClean="0"/>
              <a:t>, Beth </a:t>
            </a:r>
            <a:r>
              <a:rPr lang="en-US" sz="2947" dirty="0" err="1" smtClean="0"/>
              <a:t>Plale</a:t>
            </a:r>
            <a:r>
              <a:rPr lang="en-US" sz="2947" dirty="0" smtClean="0"/>
              <a:t>, Dennis Gannon. A survey of data provenance in </a:t>
            </a:r>
            <a:r>
              <a:rPr lang="en-US" sz="2947" dirty="0" err="1" smtClean="0"/>
              <a:t>e</a:t>
            </a:r>
            <a:r>
              <a:rPr lang="en-US" sz="2947" dirty="0" smtClean="0"/>
              <a:t>-science. ACM SIGMOD </a:t>
            </a:r>
            <a:r>
              <a:rPr lang="en-US" sz="2947" dirty="0" err="1" smtClean="0"/>
              <a:t>Vol</a:t>
            </a:r>
            <a:r>
              <a:rPr lang="en-US" sz="2947" dirty="0" smtClean="0"/>
              <a:t> 34 , No 3, 2005. See also a longer version.</a:t>
            </a:r>
          </a:p>
          <a:p>
            <a:r>
              <a:rPr lang="en-US" sz="2947" dirty="0" smtClean="0"/>
              <a:t>Replacing the Paper: The Twelve </a:t>
            </a:r>
            <a:r>
              <a:rPr lang="en-US" sz="2947" dirty="0" err="1" smtClean="0"/>
              <a:t>Rs</a:t>
            </a:r>
            <a:r>
              <a:rPr lang="en-US" sz="2947" dirty="0" smtClean="0"/>
              <a:t> of the </a:t>
            </a:r>
            <a:r>
              <a:rPr lang="en-US" sz="2947" dirty="0" err="1" smtClean="0"/>
              <a:t>e</a:t>
            </a:r>
            <a:r>
              <a:rPr lang="en-US" sz="2947" dirty="0" smtClean="0"/>
              <a:t>-Research Record (David </a:t>
            </a:r>
            <a:r>
              <a:rPr lang="en-US" sz="2947" dirty="0" err="1" smtClean="0"/>
              <a:t>DeRoure</a:t>
            </a:r>
            <a:r>
              <a:rPr lang="en-US" sz="2947" dirty="0" smtClean="0"/>
              <a:t>)</a:t>
            </a:r>
          </a:p>
          <a:p>
            <a:pPr lvl="1"/>
            <a:r>
              <a:rPr lang="en-US" sz="2947" dirty="0" smtClean="0">
                <a:hlinkClick r:id="rId5"/>
              </a:rPr>
              <a:t>http://blogs.nature.com/eresearch/2010/11/27/replacing-the-paper-the-twelve-rs-of-the-e-research-record</a:t>
            </a:r>
            <a:endParaRPr lang="en-US" sz="2947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676400" y="1841480"/>
            <a:ext cx="5867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In content, as creation becomes overabundant and as value shifts from creator to curator, it becomes all the more vital to properly cite and link to sources [...]. Good </a:t>
            </a:r>
            <a:r>
              <a:rPr lang="en-US" sz="2400" dirty="0" err="1" smtClean="0"/>
              <a:t>curation</a:t>
            </a:r>
            <a:r>
              <a:rPr lang="en-US" sz="2400" dirty="0" smtClean="0"/>
              <a:t> demands good provenance. [...] Provenance is no longer merely the nicety of artists, academics, and wine makers. It is an ethic we expect.</a:t>
            </a:r>
          </a:p>
          <a:p>
            <a:pPr algn="r"/>
            <a:endParaRPr lang="en-US" sz="2400" dirty="0" smtClean="0"/>
          </a:p>
          <a:p>
            <a:pPr algn="r"/>
            <a:r>
              <a:rPr lang="en-US" sz="2400" dirty="0" smtClean="0"/>
              <a:t>– Jeff Jarvis	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1770218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0" dirty="0" smtClean="0">
                <a:latin typeface="Bodoni SvtyTwo ITC TT-Bold"/>
                <a:cs typeface="Bodoni SvtyTwo ITC TT-Bold"/>
              </a:rPr>
              <a:t>“</a:t>
            </a:r>
            <a:endParaRPr lang="en-US" sz="22000" dirty="0">
              <a:latin typeface="Bodoni SvtyTwo ITC TT-Bold"/>
              <a:cs typeface="Bodoni SvtyTwo ITC TT-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Separation of CONCERNS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rcRect b="34746"/>
          <a:stretch>
            <a:fillRect/>
          </a:stretch>
        </p:blipFill>
        <p:spPr>
          <a:xfrm>
            <a:off x="171450" y="3048000"/>
            <a:ext cx="8801100" cy="5286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rcRect b="34746"/>
          <a:stretch>
            <a:fillRect/>
          </a:stretch>
        </p:blipFill>
        <p:spPr>
          <a:xfrm>
            <a:off x="171450" y="3048000"/>
            <a:ext cx="8801100" cy="528614"/>
          </a:xfrm>
          <a:prstGeom prst="rect">
            <a:avLst/>
          </a:prstGeom>
        </p:spPr>
      </p:pic>
      <p:pic>
        <p:nvPicPr>
          <p:cNvPr id="3" name="Picture 2" descr="3586145539_6a99984775_o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4400" y="3733800"/>
            <a:ext cx="3860800" cy="2895600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>
            <a:off x="2209800" y="3429000"/>
            <a:ext cx="3124200" cy="2438400"/>
          </a:xfrm>
          <a:prstGeom prst="straightConnector1">
            <a:avLst/>
          </a:prstGeom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6660" y="304800"/>
            <a:ext cx="4134679" cy="2438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rcRect b="34746"/>
          <a:stretch>
            <a:fillRect/>
          </a:stretch>
        </p:blipFill>
        <p:spPr>
          <a:xfrm>
            <a:off x="171450" y="3048000"/>
            <a:ext cx="8801100" cy="528614"/>
          </a:xfrm>
          <a:prstGeom prst="rect">
            <a:avLst/>
          </a:prstGeom>
        </p:spPr>
      </p:pic>
      <p:pic>
        <p:nvPicPr>
          <p:cNvPr id="3" name="Picture 2" descr="3586145539_6a99984775_o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4400" y="3733800"/>
            <a:ext cx="3860800" cy="2895600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 flipV="1">
            <a:off x="1981200" y="1524000"/>
            <a:ext cx="2971800" cy="1676400"/>
          </a:xfrm>
          <a:prstGeom prst="straightConnector1">
            <a:avLst/>
          </a:prstGeom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rcRect b="34746"/>
          <a:stretch>
            <a:fillRect/>
          </a:stretch>
        </p:blipFill>
        <p:spPr>
          <a:xfrm>
            <a:off x="171450" y="3048000"/>
            <a:ext cx="8801100" cy="5286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rcRect b="34746"/>
          <a:stretch>
            <a:fillRect/>
          </a:stretch>
        </p:blipFill>
        <p:spPr>
          <a:xfrm>
            <a:off x="171450" y="3048000"/>
            <a:ext cx="8801100" cy="528614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0" y="2819400"/>
            <a:ext cx="1981200" cy="757214"/>
          </a:xfrm>
          <a:prstGeom prst="ellipse">
            <a:avLst/>
          </a:prstGeom>
          <a:noFill/>
          <a:ln w="571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5257800" y="2971800"/>
            <a:ext cx="2057400" cy="762000"/>
          </a:xfrm>
          <a:prstGeom prst="ellips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226367"/>
            <a:ext cx="27624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Basic provenance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rcRect b="34746"/>
          <a:stretch>
            <a:fillRect/>
          </a:stretch>
        </p:blipFill>
        <p:spPr>
          <a:xfrm>
            <a:off x="171450" y="3048000"/>
            <a:ext cx="8801100" cy="528614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0" y="2819400"/>
            <a:ext cx="1981200" cy="757214"/>
          </a:xfrm>
          <a:prstGeom prst="ellipse">
            <a:avLst/>
          </a:prstGeom>
          <a:noFill/>
          <a:ln w="571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5257800" y="2971800"/>
            <a:ext cx="2057400" cy="762000"/>
          </a:xfrm>
          <a:prstGeom prst="ellips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226367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provenance + background knowledge = trust</a:t>
            </a:r>
            <a:endParaRPr lang="en-US" sz="2400" dirty="0"/>
          </a:p>
        </p:txBody>
      </p:sp>
      <p:sp>
        <p:nvSpPr>
          <p:cNvPr id="8" name="Cloud Callout 7"/>
          <p:cNvSpPr/>
          <p:nvPr/>
        </p:nvSpPr>
        <p:spPr>
          <a:xfrm>
            <a:off x="3048000" y="3886200"/>
            <a:ext cx="5638800" cy="2057400"/>
          </a:xfrm>
          <a:prstGeom prst="cloudCallout">
            <a:avLst>
              <a:gd name="adj1" fmla="val -99947"/>
              <a:gd name="adj2" fmla="val 82014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know Pat =&gt; it must be good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IJCAI is a famous conference =&gt; tough to get it =&gt; it must be good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995</TotalTime>
  <Words>725</Words>
  <Application>Microsoft Macintosh PowerPoint</Application>
  <PresentationFormat>On-screen Show (4:3)</PresentationFormat>
  <Paragraphs>86</Paragraphs>
  <Slides>14</Slides>
  <Notes>9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Authenticity, provenance, and trust</vt:lpstr>
      <vt:lpstr>Slide 2</vt:lpstr>
      <vt:lpstr>Separation of CONCERNS</vt:lpstr>
      <vt:lpstr>Slide 4</vt:lpstr>
      <vt:lpstr>Slide 5</vt:lpstr>
      <vt:lpstr>Slide 6</vt:lpstr>
      <vt:lpstr>Slide 7</vt:lpstr>
      <vt:lpstr>Slide 8</vt:lpstr>
      <vt:lpstr>Slide 9</vt:lpstr>
      <vt:lpstr>What’s wrapped up in this citation?</vt:lpstr>
      <vt:lpstr>Slide 11</vt:lpstr>
      <vt:lpstr>Slide 12</vt:lpstr>
      <vt:lpstr>Appeal</vt:lpstr>
      <vt:lpstr>Related Work</vt:lpstr>
    </vt:vector>
  </TitlesOfParts>
  <Company>ISI - USC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Authenticity, provenance, and trust</dc:title>
  <dc:creator>Paul Groth</dc:creator>
  <cp:lastModifiedBy>Paul Groth</cp:lastModifiedBy>
  <cp:revision>8</cp:revision>
  <dcterms:created xsi:type="dcterms:W3CDTF">2011-08-22T16:03:22Z</dcterms:created>
  <dcterms:modified xsi:type="dcterms:W3CDTF">2011-08-22T18:29:39Z</dcterms:modified>
</cp:coreProperties>
</file>