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22" r:id="rId1"/>
    <p:sldMasterId id="2147483730" r:id="rId2"/>
    <p:sldMasterId id="2147483802" r:id="rId3"/>
    <p:sldMasterId id="2147483814" r:id="rId4"/>
    <p:sldMasterId id="2147483827" r:id="rId5"/>
  </p:sldMasterIdLst>
  <p:notesMasterIdLst>
    <p:notesMasterId r:id="rId37"/>
  </p:notesMasterIdLst>
  <p:handoutMasterIdLst>
    <p:handoutMasterId r:id="rId38"/>
  </p:handoutMasterIdLst>
  <p:sldIdLst>
    <p:sldId id="256" r:id="rId6"/>
    <p:sldId id="420" r:id="rId7"/>
    <p:sldId id="421" r:id="rId8"/>
    <p:sldId id="434" r:id="rId9"/>
    <p:sldId id="438" r:id="rId10"/>
    <p:sldId id="297" r:id="rId11"/>
    <p:sldId id="370" r:id="rId12"/>
    <p:sldId id="422" r:id="rId13"/>
    <p:sldId id="430" r:id="rId14"/>
    <p:sldId id="427" r:id="rId15"/>
    <p:sldId id="376" r:id="rId16"/>
    <p:sldId id="377" r:id="rId17"/>
    <p:sldId id="378" r:id="rId18"/>
    <p:sldId id="379" r:id="rId19"/>
    <p:sldId id="380" r:id="rId20"/>
    <p:sldId id="381" r:id="rId21"/>
    <p:sldId id="382" r:id="rId22"/>
    <p:sldId id="426" r:id="rId23"/>
    <p:sldId id="431" r:id="rId24"/>
    <p:sldId id="452" r:id="rId25"/>
    <p:sldId id="453" r:id="rId26"/>
    <p:sldId id="451" r:id="rId27"/>
    <p:sldId id="454" r:id="rId28"/>
    <p:sldId id="456" r:id="rId29"/>
    <p:sldId id="450" r:id="rId30"/>
    <p:sldId id="449" r:id="rId31"/>
    <p:sldId id="424" r:id="rId32"/>
    <p:sldId id="428" r:id="rId33"/>
    <p:sldId id="257" r:id="rId34"/>
    <p:sldId id="397" r:id="rId35"/>
    <p:sldId id="419" r:id="rId36"/>
  </p:sldIdLst>
  <p:sldSz cx="9144000" cy="6858000" type="screen4x3"/>
  <p:notesSz cx="6813550" cy="9945688"/>
  <p:defaultTextStyle>
    <a:defPPr>
      <a:defRPr lang="en-GB"/>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Diepenbroek" initials="M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770"/>
    <a:srgbClr val="00496E"/>
    <a:srgbClr val="003066"/>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894" autoAdjust="0"/>
    <p:restoredTop sz="94660"/>
  </p:normalViewPr>
  <p:slideViewPr>
    <p:cSldViewPr>
      <p:cViewPr>
        <p:scale>
          <a:sx n="100" d="100"/>
          <a:sy n="100" d="100"/>
        </p:scale>
        <p:origin x="-3560" y="-1656"/>
      </p:cViewPr>
      <p:guideLst>
        <p:guide orient="horz" pos="2160"/>
        <p:guide pos="2880"/>
      </p:guideLst>
    </p:cSldViewPr>
  </p:slideViewPr>
  <p:notesTextViewPr>
    <p:cViewPr>
      <p:scale>
        <a:sx n="100" d="100"/>
        <a:sy n="100" d="100"/>
      </p:scale>
      <p:origin x="0" y="0"/>
    </p:cViewPr>
  </p:notesTextViewPr>
  <p:sorterViewPr>
    <p:cViewPr>
      <p:scale>
        <a:sx n="106" d="100"/>
        <a:sy n="106"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commentAuthors" Target="commentAuthors.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166805671392828"/>
          <c:y val="0.0425531914893617"/>
          <c:w val="0.920767306088407"/>
          <c:h val="0.755580163089138"/>
        </c:manualLayout>
      </c:layout>
      <c:lineChart>
        <c:grouping val="standard"/>
        <c:varyColors val="0"/>
        <c:ser>
          <c:idx val="0"/>
          <c:order val="0"/>
          <c:tx>
            <c:strRef>
              <c:f>Лист1!$B$1</c:f>
              <c:strCache>
                <c:ptCount val="1"/>
                <c:pt idx="0">
                  <c:v>Global Information Size</c:v>
                </c:pt>
              </c:strCache>
            </c:strRef>
          </c:tx>
          <c:spPr>
            <a:ln w="76196"/>
          </c:spPr>
          <c:marker>
            <c:symbol val="none"/>
          </c:marker>
          <c:cat>
            <c:numRef>
              <c:f>Лист1!$A$2:$A$3</c:f>
              <c:numCache>
                <c:formatCode>General</c:formatCode>
                <c:ptCount val="2"/>
                <c:pt idx="0">
                  <c:v>2010.0</c:v>
                </c:pt>
                <c:pt idx="1">
                  <c:v>2020.0</c:v>
                </c:pt>
              </c:numCache>
            </c:numRef>
          </c:cat>
          <c:val>
            <c:numRef>
              <c:f>Лист1!$B$2:$B$3</c:f>
              <c:numCache>
                <c:formatCode>General</c:formatCode>
                <c:ptCount val="2"/>
                <c:pt idx="0">
                  <c:v>0.988</c:v>
                </c:pt>
                <c:pt idx="1">
                  <c:v>35.0</c:v>
                </c:pt>
              </c:numCache>
            </c:numRef>
          </c:val>
          <c:smooth val="0"/>
        </c:ser>
        <c:ser>
          <c:idx val="1"/>
          <c:order val="1"/>
          <c:tx>
            <c:strRef>
              <c:f>Лист1!$C$1</c:f>
              <c:strCache>
                <c:ptCount val="1"/>
                <c:pt idx="0">
                  <c:v>Global Storage Available</c:v>
                </c:pt>
              </c:strCache>
            </c:strRef>
          </c:tx>
          <c:spPr>
            <a:ln w="76196"/>
          </c:spPr>
          <c:marker>
            <c:symbol val="none"/>
          </c:marker>
          <c:cat>
            <c:numRef>
              <c:f>Лист1!$A$2:$A$3</c:f>
              <c:numCache>
                <c:formatCode>General</c:formatCode>
                <c:ptCount val="2"/>
                <c:pt idx="0">
                  <c:v>2010.0</c:v>
                </c:pt>
                <c:pt idx="1">
                  <c:v>2020.0</c:v>
                </c:pt>
              </c:numCache>
            </c:numRef>
          </c:cat>
          <c:val>
            <c:numRef>
              <c:f>Лист1!$C$2:$C$3</c:f>
              <c:numCache>
                <c:formatCode>General</c:formatCode>
                <c:ptCount val="2"/>
                <c:pt idx="0">
                  <c:v>0.25</c:v>
                </c:pt>
                <c:pt idx="1">
                  <c:v>15.0</c:v>
                </c:pt>
              </c:numCache>
            </c:numRef>
          </c:val>
          <c:smooth val="0"/>
        </c:ser>
        <c:dLbls>
          <c:showLegendKey val="0"/>
          <c:showVal val="0"/>
          <c:showCatName val="0"/>
          <c:showSerName val="0"/>
          <c:showPercent val="0"/>
          <c:showBubbleSize val="0"/>
        </c:dLbls>
        <c:marker val="1"/>
        <c:smooth val="0"/>
        <c:axId val="796400744"/>
        <c:axId val="796403944"/>
      </c:lineChart>
      <c:catAx>
        <c:axId val="796400744"/>
        <c:scaling>
          <c:orientation val="minMax"/>
        </c:scaling>
        <c:delete val="0"/>
        <c:axPos val="b"/>
        <c:numFmt formatCode="General" sourceLinked="1"/>
        <c:majorTickMark val="out"/>
        <c:minorTickMark val="none"/>
        <c:tickLblPos val="nextTo"/>
        <c:txPr>
          <a:bodyPr/>
          <a:lstStyle/>
          <a:p>
            <a:pPr>
              <a:defRPr lang="ru-RU" sz="2000">
                <a:solidFill>
                  <a:schemeClr val="bg1"/>
                </a:solidFill>
              </a:defRPr>
            </a:pPr>
            <a:endParaRPr lang="en-US"/>
          </a:p>
        </c:txPr>
        <c:crossAx val="796403944"/>
        <c:crosses val="autoZero"/>
        <c:auto val="1"/>
        <c:lblAlgn val="ctr"/>
        <c:lblOffset val="100"/>
        <c:noMultiLvlLbl val="0"/>
      </c:catAx>
      <c:valAx>
        <c:axId val="796403944"/>
        <c:scaling>
          <c:orientation val="minMax"/>
        </c:scaling>
        <c:delete val="0"/>
        <c:axPos val="r"/>
        <c:numFmt formatCode="General" sourceLinked="1"/>
        <c:majorTickMark val="out"/>
        <c:minorTickMark val="none"/>
        <c:tickLblPos val="nextTo"/>
        <c:txPr>
          <a:bodyPr/>
          <a:lstStyle/>
          <a:p>
            <a:pPr>
              <a:defRPr lang="ru-RU" sz="2000">
                <a:solidFill>
                  <a:schemeClr val="bg1"/>
                </a:solidFill>
              </a:defRPr>
            </a:pPr>
            <a:endParaRPr lang="en-US"/>
          </a:p>
        </c:txPr>
        <c:crossAx val="796400744"/>
        <c:crosses val="max"/>
        <c:crossBetween val="between"/>
      </c:valAx>
      <c:spPr>
        <a:noFill/>
        <a:ln w="25403">
          <a:noFill/>
        </a:ln>
      </c:spPr>
    </c:plotArea>
    <c:legend>
      <c:legendPos val="r"/>
      <c:layout>
        <c:manualLayout>
          <c:xMode val="edge"/>
          <c:yMode val="edge"/>
          <c:x val="0.0354131505038101"/>
          <c:y val="0.236959848104093"/>
          <c:w val="0.365092739137383"/>
          <c:h val="0.229508199772901"/>
        </c:manualLayout>
      </c:layout>
      <c:overlay val="1"/>
      <c:txPr>
        <a:bodyPr/>
        <a:lstStyle/>
        <a:p>
          <a:pPr>
            <a:defRPr lang="ru-RU" sz="2400">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52750" cy="498475"/>
          </a:xfrm>
          <a:prstGeom prst="rect">
            <a:avLst/>
          </a:prstGeom>
          <a:noFill/>
          <a:ln w="9525">
            <a:noFill/>
            <a:miter lim="800000"/>
            <a:headEnd/>
            <a:tailEnd/>
          </a:ln>
          <a:effectLst/>
        </p:spPr>
        <p:txBody>
          <a:bodyPr vert="horz" wrap="square" lIns="92912" tIns="46456" rIns="92912" bIns="46456" numCol="1" anchor="t" anchorCtr="0" compatLnSpc="1">
            <a:prstTxWarp prst="textNoShape">
              <a:avLst/>
            </a:prstTxWarp>
          </a:bodyPr>
          <a:lstStyle>
            <a:lvl1pPr defTabSz="928688">
              <a:defRPr sz="1200"/>
            </a:lvl1pPr>
          </a:lstStyle>
          <a:p>
            <a:endParaRPr lang="en-GB"/>
          </a:p>
        </p:txBody>
      </p:sp>
      <p:sp>
        <p:nvSpPr>
          <p:cNvPr id="52227" name="Rectangle 3"/>
          <p:cNvSpPr>
            <a:spLocks noGrp="1" noChangeArrowheads="1"/>
          </p:cNvSpPr>
          <p:nvPr>
            <p:ph type="dt" sz="quarter" idx="1"/>
          </p:nvPr>
        </p:nvSpPr>
        <p:spPr bwMode="auto">
          <a:xfrm>
            <a:off x="3859213" y="0"/>
            <a:ext cx="2952750" cy="498475"/>
          </a:xfrm>
          <a:prstGeom prst="rect">
            <a:avLst/>
          </a:prstGeom>
          <a:noFill/>
          <a:ln w="9525">
            <a:noFill/>
            <a:miter lim="800000"/>
            <a:headEnd/>
            <a:tailEnd/>
          </a:ln>
          <a:effectLst/>
        </p:spPr>
        <p:txBody>
          <a:bodyPr vert="horz" wrap="square" lIns="92912" tIns="46456" rIns="92912" bIns="46456" numCol="1" anchor="t" anchorCtr="0" compatLnSpc="1">
            <a:prstTxWarp prst="textNoShape">
              <a:avLst/>
            </a:prstTxWarp>
          </a:bodyPr>
          <a:lstStyle>
            <a:lvl1pPr algn="r" defTabSz="928688">
              <a:defRPr sz="1200"/>
            </a:lvl1pPr>
          </a:lstStyle>
          <a:p>
            <a:endParaRPr lang="en-GB"/>
          </a:p>
        </p:txBody>
      </p:sp>
      <p:sp>
        <p:nvSpPr>
          <p:cNvPr id="52228" name="Rectangle 4"/>
          <p:cNvSpPr>
            <a:spLocks noGrp="1" noChangeArrowheads="1"/>
          </p:cNvSpPr>
          <p:nvPr>
            <p:ph type="ftr" sz="quarter" idx="2"/>
          </p:nvPr>
        </p:nvSpPr>
        <p:spPr bwMode="auto">
          <a:xfrm>
            <a:off x="0" y="9445625"/>
            <a:ext cx="2952750" cy="498475"/>
          </a:xfrm>
          <a:prstGeom prst="rect">
            <a:avLst/>
          </a:prstGeom>
          <a:noFill/>
          <a:ln w="9525">
            <a:noFill/>
            <a:miter lim="800000"/>
            <a:headEnd/>
            <a:tailEnd/>
          </a:ln>
          <a:effectLst/>
        </p:spPr>
        <p:txBody>
          <a:bodyPr vert="horz" wrap="square" lIns="92912" tIns="46456" rIns="92912" bIns="46456" numCol="1" anchor="b" anchorCtr="0" compatLnSpc="1">
            <a:prstTxWarp prst="textNoShape">
              <a:avLst/>
            </a:prstTxWarp>
          </a:bodyPr>
          <a:lstStyle>
            <a:lvl1pPr defTabSz="928688">
              <a:defRPr sz="1200"/>
            </a:lvl1pPr>
          </a:lstStyle>
          <a:p>
            <a:endParaRPr lang="en-GB"/>
          </a:p>
        </p:txBody>
      </p:sp>
      <p:sp>
        <p:nvSpPr>
          <p:cNvPr id="52229" name="Rectangle 5"/>
          <p:cNvSpPr>
            <a:spLocks noGrp="1" noChangeArrowheads="1"/>
          </p:cNvSpPr>
          <p:nvPr>
            <p:ph type="sldNum" sz="quarter" idx="3"/>
          </p:nvPr>
        </p:nvSpPr>
        <p:spPr bwMode="auto">
          <a:xfrm>
            <a:off x="3859213" y="9445625"/>
            <a:ext cx="2952750" cy="498475"/>
          </a:xfrm>
          <a:prstGeom prst="rect">
            <a:avLst/>
          </a:prstGeom>
          <a:noFill/>
          <a:ln w="9525">
            <a:noFill/>
            <a:miter lim="800000"/>
            <a:headEnd/>
            <a:tailEnd/>
          </a:ln>
          <a:effectLst/>
        </p:spPr>
        <p:txBody>
          <a:bodyPr vert="horz" wrap="square" lIns="92912" tIns="46456" rIns="92912" bIns="46456" numCol="1" anchor="b" anchorCtr="0" compatLnSpc="1">
            <a:prstTxWarp prst="textNoShape">
              <a:avLst/>
            </a:prstTxWarp>
          </a:bodyPr>
          <a:lstStyle>
            <a:lvl1pPr algn="r" defTabSz="928688">
              <a:defRPr sz="1200"/>
            </a:lvl1pPr>
          </a:lstStyle>
          <a:p>
            <a:fld id="{51F76AFF-2896-4A01-9889-82C28B58151E}" type="slidenum">
              <a:rPr lang="en-GB"/>
              <a:pPr/>
              <a:t>‹#›</a:t>
            </a:fld>
            <a:endParaRPr lang="en-GB"/>
          </a:p>
        </p:txBody>
      </p:sp>
    </p:spTree>
    <p:extLst>
      <p:ext uri="{BB962C8B-B14F-4D97-AF65-F5344CB8AC3E}">
        <p14:creationId xmlns:p14="http://schemas.microsoft.com/office/powerpoint/2010/main" val="853981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52750" cy="498475"/>
          </a:xfrm>
          <a:prstGeom prst="rect">
            <a:avLst/>
          </a:prstGeom>
          <a:noFill/>
          <a:ln w="9525">
            <a:noFill/>
            <a:miter lim="800000"/>
            <a:headEnd/>
            <a:tailEnd/>
          </a:ln>
          <a:effectLst/>
        </p:spPr>
        <p:txBody>
          <a:bodyPr vert="horz" wrap="square" lIns="92912" tIns="46456" rIns="92912" bIns="46456" numCol="1" anchor="t" anchorCtr="0" compatLnSpc="1">
            <a:prstTxWarp prst="textNoShape">
              <a:avLst/>
            </a:prstTxWarp>
          </a:bodyPr>
          <a:lstStyle>
            <a:lvl1pPr defTabSz="928688">
              <a:defRPr sz="1200"/>
            </a:lvl1pPr>
          </a:lstStyle>
          <a:p>
            <a:endParaRPr lang="en-GB"/>
          </a:p>
        </p:txBody>
      </p:sp>
      <p:sp>
        <p:nvSpPr>
          <p:cNvPr id="94211" name="Rectangle 3"/>
          <p:cNvSpPr>
            <a:spLocks noGrp="1" noChangeArrowheads="1"/>
          </p:cNvSpPr>
          <p:nvPr>
            <p:ph type="dt" idx="1"/>
          </p:nvPr>
        </p:nvSpPr>
        <p:spPr bwMode="auto">
          <a:xfrm>
            <a:off x="3859213" y="0"/>
            <a:ext cx="2952750" cy="498475"/>
          </a:xfrm>
          <a:prstGeom prst="rect">
            <a:avLst/>
          </a:prstGeom>
          <a:noFill/>
          <a:ln w="9525">
            <a:noFill/>
            <a:miter lim="800000"/>
            <a:headEnd/>
            <a:tailEnd/>
          </a:ln>
          <a:effectLst/>
        </p:spPr>
        <p:txBody>
          <a:bodyPr vert="horz" wrap="square" lIns="92912" tIns="46456" rIns="92912" bIns="46456" numCol="1" anchor="t" anchorCtr="0" compatLnSpc="1">
            <a:prstTxWarp prst="textNoShape">
              <a:avLst/>
            </a:prstTxWarp>
          </a:bodyPr>
          <a:lstStyle>
            <a:lvl1pPr algn="r" defTabSz="928688">
              <a:defRPr sz="1200"/>
            </a:lvl1pPr>
          </a:lstStyle>
          <a:p>
            <a:endParaRPr lang="en-GB"/>
          </a:p>
        </p:txBody>
      </p:sp>
      <p:sp>
        <p:nvSpPr>
          <p:cNvPr id="94212" name="Rectangle 4"/>
          <p:cNvSpPr>
            <a:spLocks noGrp="1" noRot="1" noChangeAspect="1" noChangeArrowheads="1" noTextEdit="1"/>
          </p:cNvSpPr>
          <p:nvPr>
            <p:ph type="sldImg" idx="2"/>
          </p:nvPr>
        </p:nvSpPr>
        <p:spPr bwMode="auto">
          <a:xfrm>
            <a:off x="919163" y="744538"/>
            <a:ext cx="4975225" cy="3730625"/>
          </a:xfrm>
          <a:prstGeom prst="rect">
            <a:avLst/>
          </a:prstGeom>
          <a:noFill/>
          <a:ln w="9525">
            <a:solidFill>
              <a:srgbClr val="000000"/>
            </a:solidFill>
            <a:miter lim="800000"/>
            <a:headEnd/>
            <a:tailEnd/>
          </a:ln>
          <a:effectLst/>
        </p:spPr>
      </p:sp>
      <p:sp>
        <p:nvSpPr>
          <p:cNvPr id="94213" name="Rectangle 5"/>
          <p:cNvSpPr>
            <a:spLocks noGrp="1" noChangeArrowheads="1"/>
          </p:cNvSpPr>
          <p:nvPr>
            <p:ph type="body" sz="quarter" idx="3"/>
          </p:nvPr>
        </p:nvSpPr>
        <p:spPr bwMode="auto">
          <a:xfrm>
            <a:off x="682625" y="4724400"/>
            <a:ext cx="5448300" cy="4476750"/>
          </a:xfrm>
          <a:prstGeom prst="rect">
            <a:avLst/>
          </a:prstGeom>
          <a:noFill/>
          <a:ln w="9525">
            <a:noFill/>
            <a:miter lim="800000"/>
            <a:headEnd/>
            <a:tailEnd/>
          </a:ln>
          <a:effectLst/>
        </p:spPr>
        <p:txBody>
          <a:bodyPr vert="horz" wrap="square" lIns="92912" tIns="46456" rIns="92912" bIns="46456" numCol="1" anchor="t" anchorCtr="0" compatLnSpc="1">
            <a:prstTxWarp prst="textNoShape">
              <a:avLst/>
            </a:prstTxWarp>
          </a:bodyPr>
          <a:lstStyle/>
          <a:p>
            <a:pPr lvl="0"/>
            <a:r>
              <a:rPr lang="en-GB" smtClean="0"/>
              <a:t>Cliquez pour modifier les styles du texte du masque</a:t>
            </a:r>
          </a:p>
          <a:p>
            <a:pPr lvl="1"/>
            <a:r>
              <a:rPr lang="en-GB" smtClean="0"/>
              <a:t>Deuxième niveau</a:t>
            </a:r>
          </a:p>
          <a:p>
            <a:pPr lvl="2"/>
            <a:r>
              <a:rPr lang="en-GB" smtClean="0"/>
              <a:t>Troisième niveau</a:t>
            </a:r>
          </a:p>
          <a:p>
            <a:pPr lvl="3"/>
            <a:r>
              <a:rPr lang="en-GB" smtClean="0"/>
              <a:t>Quatrième niveau</a:t>
            </a:r>
          </a:p>
          <a:p>
            <a:pPr lvl="4"/>
            <a:r>
              <a:rPr lang="en-GB" smtClean="0"/>
              <a:t>Cinquième niveau</a:t>
            </a:r>
          </a:p>
        </p:txBody>
      </p:sp>
      <p:sp>
        <p:nvSpPr>
          <p:cNvPr id="94214" name="Rectangle 6"/>
          <p:cNvSpPr>
            <a:spLocks noGrp="1" noChangeArrowheads="1"/>
          </p:cNvSpPr>
          <p:nvPr>
            <p:ph type="ftr" sz="quarter" idx="4"/>
          </p:nvPr>
        </p:nvSpPr>
        <p:spPr bwMode="auto">
          <a:xfrm>
            <a:off x="0" y="9445625"/>
            <a:ext cx="2952750" cy="498475"/>
          </a:xfrm>
          <a:prstGeom prst="rect">
            <a:avLst/>
          </a:prstGeom>
          <a:noFill/>
          <a:ln w="9525">
            <a:noFill/>
            <a:miter lim="800000"/>
            <a:headEnd/>
            <a:tailEnd/>
          </a:ln>
          <a:effectLst/>
        </p:spPr>
        <p:txBody>
          <a:bodyPr vert="horz" wrap="square" lIns="92912" tIns="46456" rIns="92912" bIns="46456" numCol="1" anchor="b" anchorCtr="0" compatLnSpc="1">
            <a:prstTxWarp prst="textNoShape">
              <a:avLst/>
            </a:prstTxWarp>
          </a:bodyPr>
          <a:lstStyle>
            <a:lvl1pPr defTabSz="928688">
              <a:defRPr sz="1200"/>
            </a:lvl1pPr>
          </a:lstStyle>
          <a:p>
            <a:endParaRPr lang="en-GB"/>
          </a:p>
        </p:txBody>
      </p:sp>
      <p:sp>
        <p:nvSpPr>
          <p:cNvPr id="94215" name="Rectangle 7"/>
          <p:cNvSpPr>
            <a:spLocks noGrp="1" noChangeArrowheads="1"/>
          </p:cNvSpPr>
          <p:nvPr>
            <p:ph type="sldNum" sz="quarter" idx="5"/>
          </p:nvPr>
        </p:nvSpPr>
        <p:spPr bwMode="auto">
          <a:xfrm>
            <a:off x="3859213" y="9445625"/>
            <a:ext cx="2952750" cy="498475"/>
          </a:xfrm>
          <a:prstGeom prst="rect">
            <a:avLst/>
          </a:prstGeom>
          <a:noFill/>
          <a:ln w="9525">
            <a:noFill/>
            <a:miter lim="800000"/>
            <a:headEnd/>
            <a:tailEnd/>
          </a:ln>
          <a:effectLst/>
        </p:spPr>
        <p:txBody>
          <a:bodyPr vert="horz" wrap="square" lIns="92912" tIns="46456" rIns="92912" bIns="46456" numCol="1" anchor="b" anchorCtr="0" compatLnSpc="1">
            <a:prstTxWarp prst="textNoShape">
              <a:avLst/>
            </a:prstTxWarp>
          </a:bodyPr>
          <a:lstStyle>
            <a:lvl1pPr algn="r" defTabSz="928688">
              <a:defRPr sz="1200"/>
            </a:lvl1pPr>
          </a:lstStyle>
          <a:p>
            <a:fld id="{9857C5B1-1D04-48EC-8357-460C986568E1}" type="slidenum">
              <a:rPr lang="en-GB"/>
              <a:pPr/>
              <a:t>‹#›</a:t>
            </a:fld>
            <a:endParaRPr lang="en-GB"/>
          </a:p>
        </p:txBody>
      </p:sp>
    </p:spTree>
    <p:extLst>
      <p:ext uri="{BB962C8B-B14F-4D97-AF65-F5344CB8AC3E}">
        <p14:creationId xmlns:p14="http://schemas.microsoft.com/office/powerpoint/2010/main" val="119747182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mn-ea"/>
        <a:cs typeface="+mn-cs"/>
      </a:defRPr>
    </a:lvl2pPr>
    <a:lvl3pPr marL="914400" algn="l" rtl="0" fontAlgn="base">
      <a:spcBef>
        <a:spcPct val="30000"/>
      </a:spcBef>
      <a:spcAft>
        <a:spcPct val="0"/>
      </a:spcAft>
      <a:defRPr sz="1200" kern="1200">
        <a:solidFill>
          <a:schemeClr val="tx1"/>
        </a:solidFill>
        <a:latin typeface="Times" charset="0"/>
        <a:ea typeface="+mn-ea"/>
        <a:cs typeface="+mn-cs"/>
      </a:defRPr>
    </a:lvl3pPr>
    <a:lvl4pPr marL="1371600" algn="l" rtl="0" fontAlgn="base">
      <a:spcBef>
        <a:spcPct val="30000"/>
      </a:spcBef>
      <a:spcAft>
        <a:spcPct val="0"/>
      </a:spcAft>
      <a:defRPr sz="1200" kern="1200">
        <a:solidFill>
          <a:schemeClr val="tx1"/>
        </a:solidFill>
        <a:latin typeface="Times" charset="0"/>
        <a:ea typeface="+mn-ea"/>
        <a:cs typeface="+mn-cs"/>
      </a:defRPr>
    </a:lvl4pPr>
    <a:lvl5pPr marL="1828800" algn="l" rtl="0" fontAlgn="base">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Образ слайда 1"/>
          <p:cNvSpPr>
            <a:spLocks noGrp="1" noRot="1" noChangeAspect="1" noTextEdit="1"/>
          </p:cNvSpPr>
          <p:nvPr>
            <p:ph type="sldImg"/>
          </p:nvPr>
        </p:nvSpPr>
        <p:spPr bwMode="auto">
          <a:noFill/>
          <a:ln>
            <a:solidFill>
              <a:srgbClr val="000000"/>
            </a:solidFill>
            <a:miter lim="800000"/>
            <a:headEnd/>
            <a:tailEnd/>
          </a:ln>
        </p:spPr>
      </p:sp>
      <p:sp>
        <p:nvSpPr>
          <p:cNvPr id="1751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200" dirty="0" smtClean="0">
                <a:solidFill>
                  <a:srgbClr val="000000"/>
                </a:solidFill>
                <a:latin typeface="Segoe UI"/>
              </a:rPr>
              <a:t>I would like to draw your attention just to one of these challenge, connected with information boom. </a:t>
            </a:r>
            <a:r>
              <a:rPr lang="en-US" dirty="0" smtClean="0"/>
              <a:t>The increasing gap between the volume of information created by mankind (annually doubling) and possibilities to its storage, processing and use – means there has been an «information boom».  By 2020, the amount of digital information created and replicated in the world will grow to 35 ZB. At the same time mankind can operate, accumulate, process and use only 15 ZB information. </a:t>
            </a:r>
          </a:p>
          <a:p>
            <a:pPr eaLnBrk="1" hangingPunct="1">
              <a:spcBef>
                <a:spcPct val="0"/>
              </a:spcBef>
            </a:pPr>
            <a:endParaRPr lang="en-US" dirty="0" smtClean="0"/>
          </a:p>
          <a:p>
            <a:pPr eaLnBrk="1" hangingPunct="1">
              <a:spcBef>
                <a:spcPct val="0"/>
              </a:spcBef>
            </a:pPr>
            <a:endParaRPr lang="en-US" dirty="0" smtClean="0"/>
          </a:p>
        </p:txBody>
      </p:sp>
      <p:sp>
        <p:nvSpPr>
          <p:cNvPr id="18534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A1524A-B471-4D54-825C-003BF1A516A8}" type="slidenum">
              <a:rPr lang="ru-RU">
                <a:solidFill>
                  <a:srgbClr val="000000"/>
                </a:solidFill>
                <a:cs typeface="Arial" charset="0"/>
              </a:rPr>
              <a:pPr fontAlgn="base">
                <a:spcBef>
                  <a:spcPct val="0"/>
                </a:spcBef>
                <a:spcAft>
                  <a:spcPct val="0"/>
                </a:spcAft>
                <a:defRPr/>
              </a:pPr>
              <a:t>6</a:t>
            </a:fld>
            <a:endParaRPr lang="ru-RU">
              <a:solidFill>
                <a:srgbClr val="000000"/>
              </a:solidFill>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ceholder 2"/>
          <p:cNvSpPr>
            <a:spLocks noGrp="1" noRot="1" noChangeAspect="1" noChangeArrowheads="1" noTextEdit="1"/>
          </p:cNvSpPr>
          <p:nvPr>
            <p:ph type="sldImg"/>
          </p:nvPr>
        </p:nvSpPr>
        <p:spPr>
          <a:ln/>
        </p:spPr>
      </p:sp>
      <p:sp>
        <p:nvSpPr>
          <p:cNvPr id="4915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16E30263-97D3-BF4F-B56C-59D713A820E0}" type="slidenum">
              <a:rPr lang="en-US"/>
              <a:pPr/>
              <a:t>30</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a:t>DOI registry at TIB -&gt; European Consortium, interest from Library of Congress, National Canadian Library, Thompson Reuter -&gt; longer term -&gt; crossref for scientific data</a:t>
            </a:r>
          </a:p>
          <a:p>
            <a:pPr eaLnBrk="1" hangingPunct="1"/>
            <a:r>
              <a:rPr lang="en-US"/>
              <a:t>Peer review for scientific data -&gt; example workflow from SCOR working group</a:t>
            </a:r>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ceholder 2"/>
          <p:cNvSpPr>
            <a:spLocks noGrp="1" noRot="1" noChangeAspect="1" noChangeArrowheads="1" noTextEdit="1"/>
          </p:cNvSpPr>
          <p:nvPr>
            <p:ph type="sldImg"/>
          </p:nvPr>
        </p:nvSpPr>
        <p:spPr>
          <a:ln/>
        </p:spPr>
      </p:sp>
      <p:sp>
        <p:nvSpPr>
          <p:cNvPr id="3379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xfrm>
            <a:off x="736730" y="4740992"/>
            <a:ext cx="5484891" cy="4451575"/>
          </a:xfrm>
          <a:noFill/>
          <a:ln/>
        </p:spPr>
        <p:txBody>
          <a:bodyPr/>
          <a:lstStyle/>
          <a:p>
            <a:pPr eaLnBrk="1" hangingPunct="1">
              <a:lnSpc>
                <a:spcPct val="93000"/>
              </a:lnSpc>
              <a:spcBef>
                <a:spcPct val="0"/>
              </a:spcBef>
            </a:pPr>
            <a:r>
              <a:rPr lang="en-GB" b="1">
                <a:latin typeface="Times New Roman" charset="0"/>
                <a:ea typeface="Arial Unicode MS" charset="0"/>
                <a:cs typeface="Arial Unicode MS" charset="0"/>
              </a:rPr>
              <a:t>Summary of IUCr journal publishing activities</a:t>
            </a:r>
          </a:p>
          <a:p>
            <a:pPr eaLnBrk="1" hangingPunct="1">
              <a:lnSpc>
                <a:spcPct val="93000"/>
              </a:lnSpc>
              <a:spcBef>
                <a:spcPct val="0"/>
              </a:spcBef>
            </a:pPr>
            <a:endParaRPr lang="en-GB">
              <a:solidFill>
                <a:schemeClr val="tx1"/>
              </a:solidFill>
              <a:latin typeface="Times New Roman" charset="0"/>
              <a:ea typeface="Arial Unicode MS" charset="0"/>
              <a:cs typeface="Arial Unicode MS" charset="0"/>
            </a:endParaRPr>
          </a:p>
          <a:p>
            <a:pPr>
              <a:spcBef>
                <a:spcPct val="0"/>
              </a:spcBef>
              <a:buClrTx/>
              <a:buSzTx/>
              <a:buFontTx/>
              <a:buNone/>
            </a:pPr>
            <a:r>
              <a:rPr lang="en-GB">
                <a:latin typeface="Times New Roman" charset="0"/>
                <a:ea typeface="Arial Unicode MS" charset="0"/>
                <a:cs typeface="Arial Unicode MS" charset="0"/>
              </a:rPr>
              <a:t>The journals of the International Union of Crystallography are produced by the IUCr in Chester and published by Wiley-Blackwell. The print editions of the journals are distributed by Blackwell Publishing in Oxford, while electronic editions of all IUCr journals are available </a:t>
            </a:r>
            <a:r>
              <a:rPr lang="en-GB" i="1">
                <a:latin typeface="Times New Roman" charset="0"/>
                <a:ea typeface="Arial Unicode MS" charset="0"/>
                <a:cs typeface="Arial Unicode MS" charset="0"/>
              </a:rPr>
              <a:t>via</a:t>
            </a:r>
            <a:r>
              <a:rPr lang="en-GB">
                <a:latin typeface="Times New Roman" charset="0"/>
                <a:ea typeface="Arial Unicode MS" charset="0"/>
                <a:cs typeface="Arial Unicode MS" charset="0"/>
              </a:rPr>
              <a:t> </a:t>
            </a:r>
            <a:r>
              <a:rPr lang="en-GB" b="1">
                <a:latin typeface="Times New Roman" charset="0"/>
                <a:ea typeface="Arial Unicode MS" charset="0"/>
                <a:cs typeface="Arial Unicode MS" charset="0"/>
              </a:rPr>
              <a:t>Crystallography Journals </a:t>
            </a:r>
            <a:r>
              <a:rPr lang="en-GB" b="1">
                <a:solidFill>
                  <a:srgbClr val="FF0000"/>
                </a:solidFill>
                <a:latin typeface="Times New Roman" charset="0"/>
                <a:ea typeface="Arial Unicode MS" charset="0"/>
                <a:cs typeface="Arial Unicode MS" charset="0"/>
              </a:rPr>
              <a:t>Online </a:t>
            </a:r>
            <a:r>
              <a:rPr lang="en-GB">
                <a:latin typeface="Times New Roman" charset="0"/>
                <a:ea typeface="Arial Unicode MS" charset="0"/>
                <a:cs typeface="Arial Unicode MS" charset="0"/>
              </a:rPr>
              <a:t>(http://journals.iucr.org).</a:t>
            </a:r>
          </a:p>
          <a:p>
            <a:pPr>
              <a:spcBef>
                <a:spcPct val="0"/>
              </a:spcBef>
              <a:buClrTx/>
              <a:buSzTx/>
              <a:buFontTx/>
              <a:buNone/>
            </a:pPr>
            <a:endParaRPr lang="en-GB">
              <a:solidFill>
                <a:schemeClr val="tx1"/>
              </a:solidFill>
              <a:latin typeface="Times New Roman" charset="0"/>
              <a:ea typeface="Arial Unicode MS" charset="0"/>
              <a:cs typeface="Arial Unicode MS" charset="0"/>
            </a:endParaRPr>
          </a:p>
          <a:p>
            <a:pPr>
              <a:spcBef>
                <a:spcPct val="0"/>
              </a:spcBef>
              <a:buClrTx/>
              <a:buSzTx/>
              <a:buFontTx/>
              <a:buNone/>
            </a:pPr>
            <a:r>
              <a:rPr lang="en-GB">
                <a:latin typeface="Times New Roman" charset="0"/>
                <a:ea typeface="Arial Unicode MS" charset="0"/>
                <a:cs typeface="Arial Unicode MS" charset="0"/>
              </a:rPr>
              <a:t>The IUCr has published journals since 1948. Eight titles are currently published:</a:t>
            </a:r>
          </a:p>
          <a:p>
            <a:pPr>
              <a:spcBef>
                <a:spcPct val="0"/>
              </a:spcBef>
              <a:buClrTx/>
              <a:buSzTx/>
              <a:buFontTx/>
              <a:buNone/>
            </a:pPr>
            <a:r>
              <a:rPr lang="en-GB" i="1">
                <a:latin typeface="Times New Roman" charset="0"/>
                <a:ea typeface="Arial Unicode MS" charset="0"/>
                <a:cs typeface="Arial Unicode MS" charset="0"/>
              </a:rPr>
              <a:t>Acta Crystallographica Section A: Foundations of Crystallography</a:t>
            </a:r>
            <a:r>
              <a:rPr lang="en-GB">
                <a:latin typeface="Times New Roman" charset="0"/>
                <a:ea typeface="Arial Unicode MS" charset="0"/>
                <a:cs typeface="Arial Unicode MS" charset="0"/>
              </a:rPr>
              <a:t/>
            </a:r>
            <a:br>
              <a:rPr lang="en-GB">
                <a:latin typeface="Times New Roman" charset="0"/>
                <a:ea typeface="Arial Unicode MS" charset="0"/>
                <a:cs typeface="Arial Unicode MS" charset="0"/>
              </a:rPr>
            </a:br>
            <a:r>
              <a:rPr lang="en-GB" i="1">
                <a:latin typeface="Times New Roman" charset="0"/>
                <a:ea typeface="Arial Unicode MS" charset="0"/>
                <a:cs typeface="Arial Unicode MS" charset="0"/>
              </a:rPr>
              <a:t>Acta Crystallographica Section B: Structural Science</a:t>
            </a:r>
            <a:r>
              <a:rPr lang="en-GB">
                <a:latin typeface="Times New Roman" charset="0"/>
                <a:ea typeface="Arial Unicode MS" charset="0"/>
                <a:cs typeface="Arial Unicode MS" charset="0"/>
              </a:rPr>
              <a:t/>
            </a:r>
            <a:br>
              <a:rPr lang="en-GB">
                <a:latin typeface="Times New Roman" charset="0"/>
                <a:ea typeface="Arial Unicode MS" charset="0"/>
                <a:cs typeface="Arial Unicode MS" charset="0"/>
              </a:rPr>
            </a:br>
            <a:r>
              <a:rPr lang="en-GB" i="1">
                <a:latin typeface="Times New Roman" charset="0"/>
                <a:ea typeface="Arial Unicode MS" charset="0"/>
                <a:cs typeface="Arial Unicode MS" charset="0"/>
              </a:rPr>
              <a:t>Acta Crystallographica Section C: Crystal Structure Communications</a:t>
            </a:r>
            <a:r>
              <a:rPr lang="en-GB">
                <a:latin typeface="Times New Roman" charset="0"/>
                <a:ea typeface="Arial Unicode MS" charset="0"/>
                <a:cs typeface="Arial Unicode MS" charset="0"/>
              </a:rPr>
              <a:t/>
            </a:r>
            <a:br>
              <a:rPr lang="en-GB">
                <a:latin typeface="Times New Roman" charset="0"/>
                <a:ea typeface="Arial Unicode MS" charset="0"/>
                <a:cs typeface="Arial Unicode MS" charset="0"/>
              </a:rPr>
            </a:br>
            <a:r>
              <a:rPr lang="en-GB" i="1">
                <a:latin typeface="Times New Roman" charset="0"/>
                <a:ea typeface="Arial Unicode MS" charset="0"/>
                <a:cs typeface="Arial Unicode MS" charset="0"/>
              </a:rPr>
              <a:t>Acta Crystallographica Section D: Biological Crystallography</a:t>
            </a:r>
            <a:r>
              <a:rPr lang="en-GB">
                <a:latin typeface="Times New Roman" charset="0"/>
                <a:ea typeface="Arial Unicode MS" charset="0"/>
                <a:cs typeface="Arial Unicode MS" charset="0"/>
              </a:rPr>
              <a:t/>
            </a:r>
            <a:br>
              <a:rPr lang="en-GB">
                <a:latin typeface="Times New Roman" charset="0"/>
                <a:ea typeface="Arial Unicode MS" charset="0"/>
                <a:cs typeface="Arial Unicode MS" charset="0"/>
              </a:rPr>
            </a:br>
            <a:r>
              <a:rPr lang="en-GB" i="1">
                <a:latin typeface="Times New Roman" charset="0"/>
                <a:ea typeface="Arial Unicode MS" charset="0"/>
                <a:cs typeface="Arial Unicode MS" charset="0"/>
              </a:rPr>
              <a:t>Acta Crystallographica Section E: Structure Reports Online</a:t>
            </a:r>
            <a:endParaRPr lang="en-GB">
              <a:latin typeface="Times New Roman" charset="0"/>
              <a:ea typeface="Arial Unicode MS" charset="0"/>
              <a:cs typeface="Arial Unicode MS" charset="0"/>
            </a:endParaRPr>
          </a:p>
          <a:p>
            <a:pPr>
              <a:spcBef>
                <a:spcPct val="0"/>
              </a:spcBef>
              <a:buClrTx/>
              <a:buSzTx/>
              <a:buFontTx/>
              <a:buNone/>
            </a:pPr>
            <a:r>
              <a:rPr lang="en-GB" i="1">
                <a:latin typeface="Times New Roman" charset="0"/>
                <a:ea typeface="Arial Unicode MS" charset="0"/>
                <a:cs typeface="Arial Unicode MS" charset="0"/>
              </a:rPr>
              <a:t>Acta Crystallographica Section F: Structural Biology and Crystallization  Communications Online</a:t>
            </a:r>
          </a:p>
          <a:p>
            <a:pPr>
              <a:spcBef>
                <a:spcPct val="0"/>
              </a:spcBef>
              <a:buClrTx/>
              <a:buSzTx/>
              <a:buFontTx/>
              <a:buNone/>
            </a:pPr>
            <a:r>
              <a:rPr lang="en-GB" i="1">
                <a:latin typeface="Times New Roman" charset="0"/>
                <a:ea typeface="Arial Unicode MS" charset="0"/>
                <a:cs typeface="Arial Unicode MS" charset="0"/>
              </a:rPr>
              <a:t>Journal of Applied Crystallography</a:t>
            </a:r>
            <a:r>
              <a:rPr lang="en-GB">
                <a:latin typeface="Times New Roman" charset="0"/>
                <a:ea typeface="Arial Unicode MS" charset="0"/>
                <a:cs typeface="Arial Unicode MS" charset="0"/>
              </a:rPr>
              <a:t/>
            </a:r>
            <a:br>
              <a:rPr lang="en-GB">
                <a:latin typeface="Times New Roman" charset="0"/>
                <a:ea typeface="Arial Unicode MS" charset="0"/>
                <a:cs typeface="Arial Unicode MS" charset="0"/>
              </a:rPr>
            </a:br>
            <a:r>
              <a:rPr lang="en-GB" i="1">
                <a:latin typeface="Times New Roman" charset="0"/>
                <a:ea typeface="Arial Unicode MS" charset="0"/>
                <a:cs typeface="Arial Unicode MS" charset="0"/>
              </a:rPr>
              <a:t>Journal of Synchrotron Radiation</a:t>
            </a:r>
          </a:p>
          <a:p>
            <a:pPr>
              <a:spcBef>
                <a:spcPct val="0"/>
              </a:spcBef>
              <a:buClrTx/>
              <a:buSzTx/>
              <a:buFontTx/>
              <a:buNone/>
            </a:pPr>
            <a:endParaRPr lang="en-GB">
              <a:latin typeface="Times New Roman" charset="0"/>
              <a:ea typeface="Arial Unicode MS" charset="0"/>
              <a:cs typeface="Arial Unicode MS" charset="0"/>
            </a:endParaRPr>
          </a:p>
          <a:p>
            <a:pPr>
              <a:spcBef>
                <a:spcPct val="0"/>
              </a:spcBef>
              <a:buClrTx/>
              <a:buSzTx/>
              <a:buFontTx/>
              <a:buNone/>
            </a:pPr>
            <a:r>
              <a:rPr lang="en-GB" i="1">
                <a:latin typeface="Times New Roman" charset="0"/>
                <a:ea typeface="Arial Unicode MS" charset="0"/>
                <a:cs typeface="Arial Unicode MS" charset="0"/>
              </a:rPr>
              <a:t>Acta Crystallographica Sections C </a:t>
            </a:r>
            <a:r>
              <a:rPr lang="en-GB">
                <a:latin typeface="Times New Roman" charset="0"/>
                <a:ea typeface="Arial Unicode MS" charset="0"/>
                <a:cs typeface="Arial Unicode MS" charset="0"/>
              </a:rPr>
              <a:t>and </a:t>
            </a:r>
            <a:r>
              <a:rPr lang="en-GB" i="1">
                <a:latin typeface="Times New Roman" charset="0"/>
                <a:ea typeface="Arial Unicode MS" charset="0"/>
                <a:cs typeface="Arial Unicode MS" charset="0"/>
              </a:rPr>
              <a:t>E</a:t>
            </a:r>
            <a:r>
              <a:rPr lang="en-GB">
                <a:latin typeface="Times New Roman" charset="0"/>
                <a:ea typeface="Arial Unicode MS" charset="0"/>
                <a:cs typeface="Arial Unicode MS" charset="0"/>
              </a:rPr>
              <a:t> (outlined in red) consist almost entirely of structure reports – data-rich publications that are submitted in CIF format (the text of the article is embedded as data fields within the CIF). </a:t>
            </a:r>
            <a:r>
              <a:rPr lang="en-GB" i="1">
                <a:latin typeface="Times New Roman" charset="0"/>
                <a:ea typeface="Arial Unicode MS" charset="0"/>
                <a:cs typeface="Arial Unicode MS" charset="0"/>
              </a:rPr>
              <a:t>Section F </a:t>
            </a:r>
            <a:r>
              <a:rPr lang="en-GB">
                <a:latin typeface="Times New Roman" charset="0"/>
                <a:ea typeface="Arial Unicode MS" charset="0"/>
                <a:cs typeface="Arial Unicode MS" charset="0"/>
              </a:rPr>
              <a:t>contains many similar reports of biological macromolecular structures, and is pioneering authoring tools based on the CIF format.</a:t>
            </a:r>
          </a:p>
          <a:p>
            <a:endParaRPr lang="en-US">
              <a:latin typeface="Times New Roman" charset="0"/>
            </a:endParaRPr>
          </a:p>
        </p:txBody>
      </p:sp>
      <p:sp>
        <p:nvSpPr>
          <p:cNvPr id="22532" name="Slide Number Placeholder 3"/>
          <p:cNvSpPr>
            <a:spLocks noGrp="1"/>
          </p:cNvSpPr>
          <p:nvPr>
            <p:ph type="sldNum" sz="quarter"/>
          </p:nvPr>
        </p:nvSpPr>
        <p:spPr>
          <a:noFill/>
        </p:spPr>
        <p:txBody>
          <a:bodyPr/>
          <a:lstStyle/>
          <a:p>
            <a:fld id="{2C7D60A2-4586-7644-BA12-6F73EC11A7A1}" type="slidenum">
              <a:rPr lang="en-GB"/>
              <a:pPr/>
              <a:t>9</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ceholder 2"/>
          <p:cNvSpPr>
            <a:spLocks noGrp="1" noRot="1" noChangeAspect="1" noChangeArrowheads="1" noTextEdit="1"/>
          </p:cNvSpPr>
          <p:nvPr>
            <p:ph type="sldImg"/>
          </p:nvPr>
        </p:nvSpPr>
        <p:spPr>
          <a:ln/>
        </p:spPr>
      </p:sp>
      <p:sp>
        <p:nvSpPr>
          <p:cNvPr id="4301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Placeholder 2"/>
          <p:cNvSpPr>
            <a:spLocks noGrp="1" noRot="1" noChangeAspect="1" noChangeArrowheads="1" noTextEdit="1"/>
          </p:cNvSpPr>
          <p:nvPr>
            <p:ph type="sldImg"/>
          </p:nvPr>
        </p:nvSpPr>
        <p:spPr>
          <a:ln/>
        </p:spPr>
      </p:sp>
      <p:sp>
        <p:nvSpPr>
          <p:cNvPr id="4403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Placeholder 2"/>
          <p:cNvSpPr>
            <a:spLocks noGrp="1" noRot="1" noChangeAspect="1" noChangeArrowheads="1" noTextEdit="1"/>
          </p:cNvSpPr>
          <p:nvPr>
            <p:ph type="sldImg"/>
          </p:nvPr>
        </p:nvSpPr>
        <p:spPr>
          <a:ln/>
        </p:spPr>
      </p:sp>
      <p:sp>
        <p:nvSpPr>
          <p:cNvPr id="4505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laceholder 2"/>
          <p:cNvSpPr>
            <a:spLocks noGrp="1" noRot="1" noChangeAspect="1" noChangeArrowheads="1" noTextEdit="1"/>
          </p:cNvSpPr>
          <p:nvPr>
            <p:ph type="sldImg"/>
          </p:nvPr>
        </p:nvSpPr>
        <p:spPr>
          <a:ln/>
        </p:spPr>
      </p:sp>
      <p:sp>
        <p:nvSpPr>
          <p:cNvPr id="4608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laceholder 2"/>
          <p:cNvSpPr>
            <a:spLocks noGrp="1" noRot="1" noChangeAspect="1" noChangeArrowheads="1" noTextEdit="1"/>
          </p:cNvSpPr>
          <p:nvPr>
            <p:ph type="sldImg"/>
          </p:nvPr>
        </p:nvSpPr>
        <p:spPr>
          <a:ln/>
        </p:spPr>
      </p:sp>
      <p:sp>
        <p:nvSpPr>
          <p:cNvPr id="4710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Placeholder 2"/>
          <p:cNvSpPr>
            <a:spLocks noGrp="1" noRot="1" noChangeAspect="1" noChangeArrowheads="1" noTextEdit="1"/>
          </p:cNvSpPr>
          <p:nvPr>
            <p:ph type="sldImg"/>
          </p:nvPr>
        </p:nvSpPr>
        <p:spPr>
          <a:ln/>
        </p:spPr>
      </p:sp>
      <p:sp>
        <p:nvSpPr>
          <p:cNvPr id="48131" name="Placeholder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www.pangaea.de/"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endParaRPr lang="fr-FR"/>
          </a:p>
        </p:txBody>
      </p:sp>
      <p:sp>
        <p:nvSpPr>
          <p:cNvPr id="17" name="Footer Placeholder 16"/>
          <p:cNvSpPr>
            <a:spLocks noGrp="1"/>
          </p:cNvSpPr>
          <p:nvPr>
            <p:ph type="ftr" sz="quarter" idx="11"/>
          </p:nvPr>
        </p:nvSpPr>
        <p:spPr/>
        <p:txBody>
          <a:bodyPr/>
          <a:lstStyle/>
          <a:p>
            <a:endParaRPr lang="fr-FR"/>
          </a:p>
        </p:txBody>
      </p:sp>
      <p:sp>
        <p:nvSpPr>
          <p:cNvPr id="29" name="Slide Number Placeholder 28"/>
          <p:cNvSpPr>
            <a:spLocks noGrp="1"/>
          </p:cNvSpPr>
          <p:nvPr>
            <p:ph type="sldNum" sz="quarter" idx="12"/>
          </p:nvPr>
        </p:nvSpPr>
        <p:spPr/>
        <p:txBody>
          <a:bodyPr/>
          <a:lstStyle/>
          <a:p>
            <a:fld id="{CCE28E46-D8FD-4EDC-8A67-9DE764DC25A0}" type="slidenum">
              <a:rPr lang="fr-FR" smtClean="0"/>
              <a:pPr/>
              <a:t>‹#›</a:t>
            </a:fld>
            <a:endParaRPr lang="fr-FR"/>
          </a:p>
        </p:txBody>
      </p:sp>
      <p:sp>
        <p:nvSpPr>
          <p:cNvPr id="8" name="Title 7"/>
          <p:cNvSpPr>
            <a:spLocks noGrp="1"/>
          </p:cNvSpPr>
          <p:nvPr>
            <p:ph type="ctrTitle"/>
          </p:nvPr>
        </p:nvSpPr>
        <p:spPr>
          <a:xfrm>
            <a:off x="914400" y="166821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914400" y="3849066"/>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A6CC35D6-12B2-40E8-BD5E-C1582EC6A6B8}" type="datetimeFigureOut">
              <a:rPr lang="uk-UA"/>
              <a:pPr>
                <a:defRPr/>
              </a:pPr>
              <a:t>8/22/11</a:t>
            </a:fld>
            <a:endParaRPr lang="uk-UA"/>
          </a:p>
        </p:txBody>
      </p:sp>
      <p:sp>
        <p:nvSpPr>
          <p:cNvPr id="3" name="Нижний колонтитул 4"/>
          <p:cNvSpPr>
            <a:spLocks noGrp="1"/>
          </p:cNvSpPr>
          <p:nvPr>
            <p:ph type="ftr" sz="quarter" idx="11"/>
          </p:nvPr>
        </p:nvSpPr>
        <p:spPr/>
        <p:txBody>
          <a:bodyPr/>
          <a:lstStyle>
            <a:lvl1pPr>
              <a:defRPr/>
            </a:lvl1pPr>
          </a:lstStyle>
          <a:p>
            <a:pPr>
              <a:defRPr/>
            </a:pPr>
            <a:endParaRPr lang="uk-UA"/>
          </a:p>
        </p:txBody>
      </p:sp>
      <p:sp>
        <p:nvSpPr>
          <p:cNvPr id="4" name="Номер слайда 5"/>
          <p:cNvSpPr>
            <a:spLocks noGrp="1"/>
          </p:cNvSpPr>
          <p:nvPr>
            <p:ph type="sldNum" sz="quarter" idx="12"/>
          </p:nvPr>
        </p:nvSpPr>
        <p:spPr/>
        <p:txBody>
          <a:bodyPr/>
          <a:lstStyle>
            <a:lvl1pPr>
              <a:defRPr/>
            </a:lvl1pPr>
          </a:lstStyle>
          <a:p>
            <a:pPr>
              <a:defRPr/>
            </a:pPr>
            <a:fld id="{0AE128D9-2C9E-42A0-9178-75637FB3D518}" type="slidenum">
              <a:rPr lang="uk-UA"/>
              <a:pPr>
                <a:defRPr/>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A44D138-F3CA-42A8-8E62-DC656B80E5C6}" type="datetimeFigureOut">
              <a:rPr lang="uk-UA"/>
              <a:pPr>
                <a:defRPr/>
              </a:pPr>
              <a:t>8/22/11</a:t>
            </a:fld>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a:lvl1pPr>
          </a:lstStyle>
          <a:p>
            <a:pPr>
              <a:defRPr/>
            </a:pPr>
            <a:fld id="{396E811B-90D2-4B07-9799-373E0B9D8330}" type="slidenum">
              <a:rPr lang="uk-UA"/>
              <a:pPr>
                <a:defRPr/>
              </a:pPr>
              <a:t>‹#›</a:t>
            </a:fld>
            <a:endParaRPr lang="uk-U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ABBBEBF-9E3C-432B-8132-63EEB32890A3}" type="datetimeFigureOut">
              <a:rPr lang="uk-UA"/>
              <a:pPr>
                <a:defRPr/>
              </a:pPr>
              <a:t>8/22/11</a:t>
            </a:fld>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a:lvl1pPr>
          </a:lstStyle>
          <a:p>
            <a:pPr>
              <a:defRPr/>
            </a:pPr>
            <a:fld id="{053BE9E7-84D7-44EE-BB6A-15BA420BDDAE}" type="slidenum">
              <a:rPr lang="uk-UA"/>
              <a:pPr>
                <a:defRPr/>
              </a:pPr>
              <a:t>‹#›</a:t>
            </a:fld>
            <a:endParaRPr lang="uk-U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pPr>
              <a:defRPr/>
            </a:pPr>
            <a:fld id="{6D058577-A8E5-4E4F-A580-177AAFA204E5}" type="datetimeFigureOut">
              <a:rPr lang="uk-UA"/>
              <a:pPr>
                <a:defRPr/>
              </a:pPr>
              <a:t>8/22/11</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EBA1D1DE-4B13-4098-B1BC-7CC691FB0FB5}" type="slidenum">
              <a:rPr lang="uk-UA"/>
              <a:pPr>
                <a:defRPr/>
              </a:pPr>
              <a:t>‹#›</a:t>
            </a:fld>
            <a:endParaRPr lang="uk-U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pPr>
              <a:defRPr/>
            </a:pPr>
            <a:fld id="{18194502-5ABC-4A91-BC1F-79FF1AAB619A}" type="datetimeFigureOut">
              <a:rPr lang="uk-UA"/>
              <a:pPr>
                <a:defRPr/>
              </a:pPr>
              <a:t>8/22/11</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5E785DA8-C0BB-4307-8D77-4391A7686353}" type="slidenum">
              <a:rPr lang="uk-UA"/>
              <a:pPr>
                <a:defRPr/>
              </a:pPr>
              <a:t>‹#›</a:t>
            </a:fld>
            <a:endParaRPr lang="uk-U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78351" y="274638"/>
            <a:ext cx="7605593" cy="1141412"/>
          </a:xfrm>
        </p:spPr>
        <p:txBody>
          <a:bodyPr/>
          <a:lstStyle/>
          <a:p>
            <a:r>
              <a:rPr lang="en-US" smtClean="0"/>
              <a:t>Click to edit Master title style</a:t>
            </a:r>
            <a:endParaRPr lang="en-GB"/>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fld id="{EE39C477-0FE5-114C-A8F3-91C4D9C0542F}" type="slidenum">
              <a:rPr lang="en-GB"/>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a:defRPr/>
            </a:pPr>
            <a:fld id="{FE2824C1-2EC9-493F-888A-611330E6F259}" type="datetimeFigureOut">
              <a:rPr lang="en-US" smtClean="0"/>
              <a:pPr>
                <a:defRPr/>
              </a:pPr>
              <a:t>8/22/11</a:t>
            </a:fld>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4F59604A-DDD4-4BE5-9F0F-C50D317D165F}"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fld id="{E4160193-9442-467F-870D-17E30E7690C4}" type="datetimeFigureOut">
              <a:rPr lang="en-US" smtClean="0"/>
              <a:pPr>
                <a:defRPr/>
              </a:pPr>
              <a:t>8/22/11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5271CED-5767-4289-875B-36A1E4E256E8}" type="slidenum">
              <a:rPr lang="en-US" smtClean="0"/>
              <a:pPr>
                <a:defRPr/>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3F416CD-67A3-4CF0-A210-F6AF31AC147F}" type="datetimeFigureOut">
              <a:rPr lang="en-US" smtClean="0"/>
              <a:pPr/>
              <a:t>8/22/11</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kumimoji="0"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96652B35-718D-4E28-AFEB-B694A3B357E8}"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fld id="{DE2BB1E5-EFE3-47D8-8040-8ECABD793E23}" type="datetimeFigureOut">
              <a:rPr lang="en-US" smtClean="0"/>
              <a:pPr>
                <a:defRPr/>
              </a:pPr>
              <a:t>8/22/11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1311B1B-B06B-484E-8E6D-25CA7CB7400A}" type="slidenum">
              <a:rPr lang="en-US" smtClean="0"/>
              <a:pPr>
                <a:defRPr/>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CE28E46-D8FD-4EDC-8A67-9DE764DC25A0}" type="slidenum">
              <a:rPr lang="fr-FR" smtClean="0"/>
              <a:pPr/>
              <a:t>‹#›</a:t>
            </a:fld>
            <a:endParaRPr lang="fr-FR"/>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fld id="{4C524837-6BDC-451B-85B1-2D796A9E4439}" type="datetimeFigureOut">
              <a:rPr lang="en-US" smtClean="0"/>
              <a:pPr>
                <a:defRPr/>
              </a:pPr>
              <a:t>8/22/11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A792AFD-22AA-40B6-999F-95B8C7B38D30}" type="slidenum">
              <a:rPr lang="en-US" smtClean="0"/>
              <a:pPr>
                <a:defRPr/>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ABBFB96E-5C4D-465E-BE14-D5E06695F7D7}" type="datetimeFigureOut">
              <a:rPr lang="en-US" smtClean="0"/>
              <a:pPr>
                <a:defRPr/>
              </a:pPr>
              <a:t>8/22/11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5DC2D9D-1E7F-4730-95CA-0EB5078D3B01}"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CBC94B6-A45D-4A39-B442-2663DEDD6CAC}" type="datetimeFigureOut">
              <a:rPr lang="en-US" smtClean="0"/>
              <a:pPr>
                <a:defRPr/>
              </a:pPr>
              <a:t>8/22/11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6AB0E4D-F8B1-4420-A0BC-FFB9C8205ED7}" type="slidenum">
              <a:rPr lang="en-US" smtClean="0"/>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D63ACA78-9F9B-4DE5-B3A4-DF2463E29D3A}" type="datetimeFigureOut">
              <a:rPr lang="en-US" smtClean="0"/>
              <a:pPr>
                <a:defRPr/>
              </a:pPr>
              <a:t>8/22/11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3073016-F25C-4988-90AF-E6FEC618426E}" type="slidenum">
              <a:rPr lang="en-US" smtClean="0"/>
              <a:pPr>
                <a:defRPr/>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02255E2D-6DEB-41D6-BC2A-C1AA91385C98}" type="datetimeFigureOut">
              <a:rPr lang="en-US" smtClean="0"/>
              <a:pPr>
                <a:defRPr/>
              </a:pPr>
              <a:t>8/22/11</a:t>
            </a:fld>
            <a:endParaRPr lang="en-US"/>
          </a:p>
        </p:txBody>
      </p:sp>
      <p:sp>
        <p:nvSpPr>
          <p:cNvPr id="6" name="Footer Placeholder 5"/>
          <p:cNvSpPr>
            <a:spLocks noGrp="1"/>
          </p:cNvSpPr>
          <p:nvPr>
            <p:ph type="ftr" sz="quarter" idx="11"/>
          </p:nvPr>
        </p:nvSpPr>
        <p:spPr>
          <a:xfrm>
            <a:off x="914400" y="6172200"/>
            <a:ext cx="3886200" cy="457200"/>
          </a:xfrm>
        </p:spPr>
        <p:txBody>
          <a:bodyPr/>
          <a:lstStyle/>
          <a:p>
            <a:pPr>
              <a:defRPr/>
            </a:pPr>
            <a:endParaRPr lang="en-US"/>
          </a:p>
        </p:txBody>
      </p:sp>
      <p:sp>
        <p:nvSpPr>
          <p:cNvPr id="7" name="Slide Number Placeholder 6"/>
          <p:cNvSpPr>
            <a:spLocks noGrp="1"/>
          </p:cNvSpPr>
          <p:nvPr>
            <p:ph type="sldNum" sz="quarter" idx="12"/>
          </p:nvPr>
        </p:nvSpPr>
        <p:spPr>
          <a:xfrm>
            <a:off x="146304" y="6208776"/>
            <a:ext cx="457200" cy="457200"/>
          </a:xfrm>
        </p:spPr>
        <p:txBody>
          <a:bodyPr/>
          <a:lstStyle/>
          <a:p>
            <a:pPr>
              <a:defRPr/>
            </a:pPr>
            <a:fld id="{47CBB8CE-C584-4948-A7EA-34E43438D48F}" type="slidenum">
              <a:rPr lang="en-US" smtClean="0"/>
              <a:pPr>
                <a:defRPr/>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6182AB0C-E164-4EDB-A4DF-3864F8BD0787}" type="datetimeFigureOut">
              <a:rPr lang="en-US" smtClean="0"/>
              <a:pPr>
                <a:defRPr/>
              </a:pPr>
              <a:t>8/22/11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A8D7B0-4C1F-4A09-AC90-AB1A36D59042}" type="slidenum">
              <a:rPr lang="en-US" smtClean="0"/>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748A949C-BA7C-4F31-AC5F-11521F49BCEB}" type="datetimeFigureOut">
              <a:rPr lang="en-US" smtClean="0"/>
              <a:pPr>
                <a:defRPr/>
              </a:pPr>
              <a:t>8/22/11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62DAB3-18A6-46A8-B4A5-F082B98EE1B5}" type="slidenum">
              <a:rPr lang="en-US" smtClean="0"/>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4"/>
          <p:cNvSpPr txBox="1">
            <a:spLocks noChangeArrowheads="1"/>
          </p:cNvSpPr>
          <p:nvPr userDrawn="1"/>
        </p:nvSpPr>
        <p:spPr bwMode="auto">
          <a:xfrm>
            <a:off x="0" y="6575425"/>
            <a:ext cx="3178175" cy="282575"/>
          </a:xfrm>
          <a:prstGeom prst="rect">
            <a:avLst/>
          </a:prstGeom>
          <a:noFill/>
          <a:ln w="9525">
            <a:noFill/>
            <a:miter lim="800000"/>
            <a:headEnd/>
            <a:tailEnd/>
          </a:ln>
          <a:effectLst/>
        </p:spPr>
        <p:txBody>
          <a:bodyPr/>
          <a:lstStyle>
            <a:lvl1pPr eaLnBrk="1" hangingPunct="1">
              <a:defRPr sz="1000"/>
            </a:lvl1pPr>
          </a:lstStyle>
          <a:p>
            <a:pPr>
              <a:defRPr/>
            </a:pPr>
            <a:r>
              <a:rPr lang="de-DE" dirty="0" err="1" smtClean="0">
                <a:ea typeface="+mn-ea"/>
                <a:cs typeface="+mn-cs"/>
              </a:rPr>
              <a:t>Codata</a:t>
            </a:r>
            <a:r>
              <a:rPr lang="de-DE" dirty="0" smtClean="0">
                <a:ea typeface="+mn-ea"/>
                <a:cs typeface="+mn-cs"/>
              </a:rPr>
              <a:t>, Cape Town 2010</a:t>
            </a:r>
          </a:p>
        </p:txBody>
      </p:sp>
      <p:sp>
        <p:nvSpPr>
          <p:cNvPr id="5" name="Rectangle 4">
            <a:hlinkClick r:id="rId2"/>
          </p:cNvPr>
          <p:cNvSpPr txBox="1">
            <a:spLocks noChangeArrowheads="1"/>
          </p:cNvSpPr>
          <p:nvPr userDrawn="1"/>
        </p:nvSpPr>
        <p:spPr bwMode="auto">
          <a:xfrm>
            <a:off x="6878638" y="6546850"/>
            <a:ext cx="2246312" cy="265113"/>
          </a:xfrm>
          <a:prstGeom prst="rect">
            <a:avLst/>
          </a:prstGeom>
          <a:noFill/>
          <a:ln w="9525">
            <a:noFill/>
            <a:miter lim="800000"/>
            <a:headEnd/>
            <a:tailEnd/>
          </a:ln>
          <a:effectLst/>
        </p:spPr>
        <p:txBody>
          <a:bodyPr/>
          <a:lstStyle>
            <a:lvl1pPr eaLnBrk="1" hangingPunct="1">
              <a:defRPr sz="1000"/>
            </a:lvl1pPr>
          </a:lstStyle>
          <a:p>
            <a:pPr algn="r">
              <a:defRPr/>
            </a:pPr>
            <a:r>
              <a:rPr lang="de-DE" sz="1200" dirty="0" smtClean="0">
                <a:solidFill>
                  <a:schemeClr val="accent6"/>
                </a:solidFill>
                <a:ea typeface="+mn-ea"/>
                <a:cs typeface="+mn-cs"/>
              </a:rPr>
              <a:t>www.pangaea.de </a:t>
            </a:r>
          </a:p>
        </p:txBody>
      </p:sp>
      <p:sp>
        <p:nvSpPr>
          <p:cNvPr id="30722" name="Rectangle 2"/>
          <p:cNvSpPr>
            <a:spLocks noGrp="1" noChangeArrowheads="1"/>
          </p:cNvSpPr>
          <p:nvPr>
            <p:ph type="ctrTitle"/>
          </p:nvPr>
        </p:nvSpPr>
        <p:spPr>
          <a:xfrm>
            <a:off x="685800" y="2130425"/>
            <a:ext cx="7772400" cy="1470025"/>
          </a:xfrm>
        </p:spPr>
        <p:txBody>
          <a:bodyPr/>
          <a:lstStyle>
            <a:lvl1pPr>
              <a:defRPr/>
            </a:lvl1pPr>
          </a:lstStyle>
          <a:p>
            <a:r>
              <a:rPr lang="de-DE"/>
              <a:t>Titelmasterformat durch Klicken bearbeiten</a:t>
            </a:r>
          </a:p>
        </p:txBody>
      </p:sp>
      <p:sp>
        <p:nvSpPr>
          <p:cNvPr id="30723" name="Rectangle 3"/>
          <p:cNvSpPr>
            <a:spLocks noGrp="1" noChangeArrowheads="1"/>
          </p:cNvSpPr>
          <p:nvPr>
            <p:ph type="subTitle" idx="1"/>
          </p:nvPr>
        </p:nvSpPr>
        <p:spPr>
          <a:xfrm>
            <a:off x="1371600" y="3886200"/>
            <a:ext cx="6400800" cy="1752600"/>
          </a:xfrm>
        </p:spPr>
        <p:txBody>
          <a:bodyPr lIns="91440" tIns="45720" rIns="91440" bIns="45720"/>
          <a:lstStyle>
            <a:lvl1pPr marL="0" indent="0" algn="ctr">
              <a:buFontTx/>
              <a:buNone/>
              <a:defRPr/>
            </a:lvl1pPr>
          </a:lstStyle>
          <a:p>
            <a:r>
              <a:rPr lang="de-DE"/>
              <a:t>Formatvorlage des Untertitelmasters durch Klicken bearbeiten</a:t>
            </a:r>
          </a:p>
        </p:txBody>
      </p:sp>
      <p:sp>
        <p:nvSpPr>
          <p:cNvPr id="6" name="Rectangle 5"/>
          <p:cNvSpPr>
            <a:spLocks noGrp="1" noChangeArrowheads="1"/>
          </p:cNvSpPr>
          <p:nvPr>
            <p:ph type="ftr" sz="quarter" idx="10"/>
          </p:nvPr>
        </p:nvSpPr>
        <p:spPr/>
        <p:txBody>
          <a:bodyPr/>
          <a:lstStyle>
            <a:lvl1pPr>
              <a:defRPr/>
            </a:lvl1pPr>
          </a:lstStyle>
          <a:p>
            <a:pPr>
              <a:defRPr/>
            </a:pPr>
            <a:endParaRPr lang="de-DE"/>
          </a:p>
        </p:txBody>
      </p:sp>
      <p:sp>
        <p:nvSpPr>
          <p:cNvPr id="7" name="Slide Number Placeholder 6"/>
          <p:cNvSpPr>
            <a:spLocks noGrp="1" noChangeArrowheads="1"/>
          </p:cNvSpPr>
          <p:nvPr>
            <p:ph type="sldNum" sz="quarter" idx="11"/>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fld id="{1086CD3B-1D5A-E640-86D2-3BE000B9FAF9}" type="slidenum">
              <a:rPr lang="de-DE"/>
              <a:pPr/>
              <a:t>‹#›</a:t>
            </a:fld>
            <a:endParaRPr lang="de-D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5"/>
          <p:cNvSpPr>
            <a:spLocks noGrp="1" noChangeArrowheads="1"/>
          </p:cNvSpPr>
          <p:nvPr>
            <p:ph type="ftr" sz="quarter" idx="10"/>
          </p:nvPr>
        </p:nvSpPr>
        <p:spPr/>
        <p:txBody>
          <a:bodyPr/>
          <a:lstStyle>
            <a:lvl1pPr>
              <a:defRPr/>
            </a:lvl1pPr>
          </a:lstStyle>
          <a:p>
            <a:pPr>
              <a:defRPr/>
            </a:pPr>
            <a:endParaRPr lang="de-DE"/>
          </a:p>
        </p:txBody>
      </p:sp>
      <p:sp>
        <p:nvSpPr>
          <p:cNvPr id="5" name="Rectangle 6"/>
          <p:cNvSpPr>
            <a:spLocks noGrp="1" noChangeArrowheads="1"/>
          </p:cNvSpPr>
          <p:nvPr>
            <p:ph type="sldNum" sz="quarter" idx="11"/>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fld id="{DBBEA579-0CBB-0342-92C5-E5FE04D360F1}" type="slidenum">
              <a:rPr lang="de-DE"/>
              <a:pPr/>
              <a:t>‹#›</a:t>
            </a:fld>
            <a:endParaRPr lang="de-D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5"/>
          <p:cNvSpPr>
            <a:spLocks noGrp="1" noChangeArrowheads="1"/>
          </p:cNvSpPr>
          <p:nvPr>
            <p:ph type="ftr" sz="quarter" idx="10"/>
          </p:nvPr>
        </p:nvSpPr>
        <p:spPr/>
        <p:txBody>
          <a:bodyPr/>
          <a:lstStyle>
            <a:lvl1pPr>
              <a:defRPr/>
            </a:lvl1pPr>
          </a:lstStyle>
          <a:p>
            <a:pPr>
              <a:defRPr/>
            </a:pPr>
            <a:endParaRPr lang="de-DE"/>
          </a:p>
        </p:txBody>
      </p:sp>
      <p:sp>
        <p:nvSpPr>
          <p:cNvPr id="5" name="Rectangle 6"/>
          <p:cNvSpPr>
            <a:spLocks noGrp="1" noChangeArrowheads="1"/>
          </p:cNvSpPr>
          <p:nvPr>
            <p:ph type="sldNum" sz="quarter" idx="11"/>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fld id="{DDE20E61-CF36-DA40-B3F9-817ABE1426E1}" type="slidenum">
              <a:rPr lang="de-DE"/>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85906"/>
            <a:ext cx="8229600" cy="9144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2714620"/>
            <a:ext cx="4038600" cy="3581844"/>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Content Placeholder 3"/>
          <p:cNvSpPr>
            <a:spLocks noGrp="1"/>
          </p:cNvSpPr>
          <p:nvPr>
            <p:ph sz="half" idx="2"/>
          </p:nvPr>
        </p:nvSpPr>
        <p:spPr>
          <a:xfrm>
            <a:off x="4655344" y="2714620"/>
            <a:ext cx="4038600" cy="3581844"/>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CE28E46-D8FD-4EDC-8A67-9DE764DC25A0}" type="slidenum">
              <a:rPr lang="fr-FR" smtClean="0"/>
              <a:pPr/>
              <a:t>‹#›</a:t>
            </a:fld>
            <a:endParaRPr lang="fr-FR"/>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75113"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84713" y="1600200"/>
            <a:ext cx="4075112"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p:txBody>
          <a:bodyPr/>
          <a:lstStyle>
            <a:lvl1pPr>
              <a:defRPr/>
            </a:lvl1pPr>
          </a:lstStyle>
          <a:p>
            <a:pPr>
              <a:defRPr/>
            </a:pPr>
            <a:endParaRPr lang="de-DE"/>
          </a:p>
        </p:txBody>
      </p:sp>
      <p:sp>
        <p:nvSpPr>
          <p:cNvPr id="6" name="Rectangle 6"/>
          <p:cNvSpPr>
            <a:spLocks noGrp="1" noChangeArrowheads="1"/>
          </p:cNvSpPr>
          <p:nvPr>
            <p:ph type="sldNum" sz="quarter" idx="11"/>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fld id="{D25BAA2F-7BCB-0641-9AB9-5ED2DDAB275F}" type="slidenum">
              <a:rPr lang="de-DE"/>
              <a:pPr/>
              <a:t>‹#›</a:t>
            </a:fld>
            <a:endParaRPr lang="de-D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ftr" sz="quarter" idx="10"/>
          </p:nvPr>
        </p:nvSpPr>
        <p:spPr/>
        <p:txBody>
          <a:bodyPr/>
          <a:lstStyle>
            <a:lvl1pPr>
              <a:defRPr/>
            </a:lvl1pPr>
          </a:lstStyle>
          <a:p>
            <a:pPr>
              <a:defRPr/>
            </a:pPr>
            <a:endParaRPr lang="de-DE"/>
          </a:p>
        </p:txBody>
      </p:sp>
      <p:sp>
        <p:nvSpPr>
          <p:cNvPr id="8" name="Rectangle 6"/>
          <p:cNvSpPr>
            <a:spLocks noGrp="1" noChangeArrowheads="1"/>
          </p:cNvSpPr>
          <p:nvPr>
            <p:ph type="sldNum" sz="quarter" idx="11"/>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fld id="{FE3EFF9E-5DE0-1C4D-8FFF-ADA5BC6A25FA}" type="slidenum">
              <a:rPr lang="de-DE"/>
              <a:pPr/>
              <a:t>‹#›</a:t>
            </a:fld>
            <a:endParaRPr lang="de-D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ftr" sz="quarter" idx="10"/>
          </p:nvPr>
        </p:nvSpPr>
        <p:spPr/>
        <p:txBody>
          <a:bodyPr/>
          <a:lstStyle>
            <a:lvl1pPr>
              <a:defRPr/>
            </a:lvl1pPr>
          </a:lstStyle>
          <a:p>
            <a:pPr>
              <a:defRPr/>
            </a:pPr>
            <a:endParaRPr lang="de-DE"/>
          </a:p>
        </p:txBody>
      </p:sp>
      <p:sp>
        <p:nvSpPr>
          <p:cNvPr id="4" name="Rectangle 6"/>
          <p:cNvSpPr>
            <a:spLocks noGrp="1" noChangeArrowheads="1"/>
          </p:cNvSpPr>
          <p:nvPr>
            <p:ph type="sldNum" sz="quarter" idx="11"/>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fld id="{B95A93B5-78E1-154C-90BE-B61FCD46F7AB}" type="slidenum">
              <a:rPr lang="de-DE"/>
              <a:pPr/>
              <a:t>‹#›</a:t>
            </a:fld>
            <a:endParaRPr lang="de-D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pPr>
              <a:defRPr/>
            </a:pPr>
            <a:endParaRPr lang="de-DE"/>
          </a:p>
        </p:txBody>
      </p:sp>
      <p:sp>
        <p:nvSpPr>
          <p:cNvPr id="3" name="Rectangle 6"/>
          <p:cNvSpPr>
            <a:spLocks noGrp="1" noChangeArrowheads="1"/>
          </p:cNvSpPr>
          <p:nvPr>
            <p:ph type="sldNum" sz="quarter" idx="11"/>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fld id="{09BDB517-FC8F-AB46-A8F5-C2446DDA421E}" type="slidenum">
              <a:rPr lang="de-DE"/>
              <a:pPr/>
              <a:t>‹#›</a:t>
            </a:fld>
            <a:endParaRPr lang="de-D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p:txBody>
          <a:bodyPr/>
          <a:lstStyle>
            <a:lvl1pPr>
              <a:defRPr/>
            </a:lvl1pPr>
          </a:lstStyle>
          <a:p>
            <a:pPr>
              <a:defRPr/>
            </a:pPr>
            <a:endParaRPr lang="de-DE"/>
          </a:p>
        </p:txBody>
      </p:sp>
      <p:sp>
        <p:nvSpPr>
          <p:cNvPr id="6" name="Rectangle 6"/>
          <p:cNvSpPr>
            <a:spLocks noGrp="1" noChangeArrowheads="1"/>
          </p:cNvSpPr>
          <p:nvPr>
            <p:ph type="sldNum" sz="quarter" idx="11"/>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fld id="{59925E6E-40EC-FC44-8C32-C4DC0CDCEE79}" type="slidenum">
              <a:rPr lang="de-DE"/>
              <a:pPr/>
              <a:t>‹#›</a:t>
            </a:fld>
            <a:endParaRPr lang="de-D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p:txBody>
          <a:bodyPr/>
          <a:lstStyle>
            <a:lvl1pPr>
              <a:defRPr/>
            </a:lvl1pPr>
          </a:lstStyle>
          <a:p>
            <a:pPr>
              <a:defRPr/>
            </a:pPr>
            <a:endParaRPr lang="de-DE"/>
          </a:p>
        </p:txBody>
      </p:sp>
      <p:sp>
        <p:nvSpPr>
          <p:cNvPr id="6" name="Rectangle 6"/>
          <p:cNvSpPr>
            <a:spLocks noGrp="1" noChangeArrowheads="1"/>
          </p:cNvSpPr>
          <p:nvPr>
            <p:ph type="sldNum" sz="quarter" idx="11"/>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fld id="{FF5A532C-E8AE-DC4E-847A-1F231163164C}" type="slidenum">
              <a:rPr lang="de-DE"/>
              <a:pPr/>
              <a:t>‹#›</a:t>
            </a:fld>
            <a:endParaRPr lang="de-D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p:txBody>
          <a:bodyPr/>
          <a:lstStyle>
            <a:lvl1pPr>
              <a:defRPr/>
            </a:lvl1pPr>
          </a:lstStyle>
          <a:p>
            <a:pPr>
              <a:defRPr/>
            </a:pPr>
            <a:endParaRPr lang="de-DE"/>
          </a:p>
        </p:txBody>
      </p:sp>
      <p:sp>
        <p:nvSpPr>
          <p:cNvPr id="5" name="Rectangle 6"/>
          <p:cNvSpPr>
            <a:spLocks noGrp="1" noChangeArrowheads="1"/>
          </p:cNvSpPr>
          <p:nvPr>
            <p:ph type="sldNum" sz="quarter" idx="11"/>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fld id="{E1913219-8F9D-D140-9F81-6250B1FFFFB2}" type="slidenum">
              <a:rPr lang="de-DE"/>
              <a:pPr/>
              <a:t>‹#›</a:t>
            </a:fld>
            <a:endParaRPr lang="de-D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35750" y="209550"/>
            <a:ext cx="2124075" cy="61658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60350" y="209550"/>
            <a:ext cx="6223000" cy="616585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p:txBody>
          <a:bodyPr/>
          <a:lstStyle>
            <a:lvl1pPr>
              <a:defRPr/>
            </a:lvl1pPr>
          </a:lstStyle>
          <a:p>
            <a:pPr>
              <a:defRPr/>
            </a:pPr>
            <a:endParaRPr lang="de-DE"/>
          </a:p>
        </p:txBody>
      </p:sp>
      <p:sp>
        <p:nvSpPr>
          <p:cNvPr id="5" name="Rectangle 6"/>
          <p:cNvSpPr>
            <a:spLocks noGrp="1" noChangeArrowheads="1"/>
          </p:cNvSpPr>
          <p:nvPr>
            <p:ph type="sldNum" sz="quarter" idx="11"/>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fld id="{932A6629-1110-554D-9B05-F4070E07DB30}" type="slidenum">
              <a:rPr lang="de-DE"/>
              <a:pPr/>
              <a:t>‹#›</a:t>
            </a:fld>
            <a:endParaRPr lang="de-D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60350" y="209550"/>
            <a:ext cx="8235950" cy="893763"/>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75113" cy="4775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84713" y="1600200"/>
            <a:ext cx="4075112" cy="4775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p:txBody>
          <a:bodyPr/>
          <a:lstStyle>
            <a:lvl1pPr>
              <a:defRPr/>
            </a:lvl1pPr>
          </a:lstStyle>
          <a:p>
            <a:pPr>
              <a:defRPr/>
            </a:pPr>
            <a:endParaRPr lang="de-DE"/>
          </a:p>
        </p:txBody>
      </p:sp>
      <p:sp>
        <p:nvSpPr>
          <p:cNvPr id="6" name="Rectangle 6"/>
          <p:cNvSpPr>
            <a:spLocks noGrp="1" noChangeArrowheads="1"/>
          </p:cNvSpPr>
          <p:nvPr>
            <p:ph type="sldNum" sz="quarter" idx="11"/>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fld id="{110CA4D7-318F-004F-A98B-59C894139299}" type="slidenum">
              <a:rPr lang="de-DE"/>
              <a:pPr/>
              <a:t>‹#›</a:t>
            </a:fld>
            <a:endParaRPr lang="de-D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9" descr="PowerPoint9"/>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3492" name="Rectangle 4"/>
          <p:cNvSpPr>
            <a:spLocks noGrp="1" noChangeArrowheads="1"/>
          </p:cNvSpPr>
          <p:nvPr>
            <p:ph type="ctrTitle"/>
          </p:nvPr>
        </p:nvSpPr>
        <p:spPr>
          <a:xfrm>
            <a:off x="395288" y="1916113"/>
            <a:ext cx="8353425" cy="1728787"/>
          </a:xfrm>
        </p:spPr>
        <p:txBody>
          <a:bodyPr/>
          <a:lstStyle>
            <a:lvl1pPr algn="ctr">
              <a:defRPr sz="4400"/>
            </a:lvl1pPr>
          </a:lstStyle>
          <a:p>
            <a:r>
              <a:rPr lang="en-GB"/>
              <a:t>Click to edit Master title style</a:t>
            </a:r>
          </a:p>
        </p:txBody>
      </p:sp>
      <p:sp>
        <p:nvSpPr>
          <p:cNvPr id="63493" name="Rectangle 5"/>
          <p:cNvSpPr>
            <a:spLocks noGrp="1" noChangeArrowheads="1"/>
          </p:cNvSpPr>
          <p:nvPr>
            <p:ph type="subTitle" idx="1"/>
          </p:nvPr>
        </p:nvSpPr>
        <p:spPr>
          <a:xfrm>
            <a:off x="1042988" y="3860800"/>
            <a:ext cx="6985000" cy="1752600"/>
          </a:xfrm>
        </p:spPr>
        <p:txBody>
          <a:bodyPr/>
          <a:lstStyle>
            <a:lvl1pPr algn="ctr">
              <a:defRPr sz="3600" b="1"/>
            </a:lvl1pPr>
          </a:lstStyle>
          <a:p>
            <a:r>
              <a:rPr lang="en-GB"/>
              <a:t>Click to edit Master subtitle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lvl1pPr>
              <a:defRPr/>
            </a:lvl1pPr>
          </a:lstStyle>
          <a:p>
            <a:pPr>
              <a:defRPr/>
            </a:pPr>
            <a:fld id="{03A7EEA2-6ABD-4ED1-BFE8-56FBC56DEE7F}" type="datetimeFigureOut">
              <a:rPr lang="uk-UA"/>
              <a:pPr>
                <a:defRPr/>
              </a:pPr>
              <a:t>8/22/11</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22F47317-0415-4FEC-BE5A-2A7B178E7564}" type="slidenum">
              <a:rPr lang="uk-UA"/>
              <a:pPr>
                <a:defRPr/>
              </a:pPr>
              <a:t>‹#›</a:t>
            </a:fld>
            <a:endParaRPr lang="uk-UA"/>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fr-FR"/>
          </a:p>
        </p:txBody>
      </p:sp>
      <p:sp>
        <p:nvSpPr>
          <p:cNvPr id="5" name="Rectangle 6"/>
          <p:cNvSpPr>
            <a:spLocks noGrp="1" noChangeArrowheads="1"/>
          </p:cNvSpPr>
          <p:nvPr>
            <p:ph type="ftr" sz="quarter" idx="11"/>
          </p:nvPr>
        </p:nvSpPr>
        <p:spPr>
          <a:ln/>
        </p:spPr>
        <p:txBody>
          <a:bodyPr/>
          <a:lstStyle>
            <a:lvl1pPr>
              <a:defRPr/>
            </a:lvl1pPr>
          </a:lstStyle>
          <a:p>
            <a:r>
              <a:rPr lang="en-GB"/>
              <a:t>SCCID 3 - ICSU family structure and terminology: Elements and interactions.</a:t>
            </a:r>
            <a:endParaRPr lang="fr-FR"/>
          </a:p>
        </p:txBody>
      </p:sp>
      <p:sp>
        <p:nvSpPr>
          <p:cNvPr id="6" name="Rectangle 7"/>
          <p:cNvSpPr>
            <a:spLocks noGrp="1" noChangeArrowheads="1"/>
          </p:cNvSpPr>
          <p:nvPr>
            <p:ph type="sldNum" sz="quarter" idx="12"/>
          </p:nvPr>
        </p:nvSpPr>
        <p:spPr>
          <a:ln/>
        </p:spPr>
        <p:txBody>
          <a:bodyPr/>
          <a:lstStyle>
            <a:lvl1pPr>
              <a:defRPr/>
            </a:lvl1pPr>
          </a:lstStyle>
          <a:p>
            <a:fld id="{24108DD7-500E-E847-A71E-7977A46E7737}" type="slidenum">
              <a:rPr lang="fr-FR"/>
              <a:pPr/>
              <a:t>‹#›</a:t>
            </a:fld>
            <a:endParaRPr lang="fr-F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fr-FR"/>
          </a:p>
        </p:txBody>
      </p:sp>
      <p:sp>
        <p:nvSpPr>
          <p:cNvPr id="5" name="Rectangle 6"/>
          <p:cNvSpPr>
            <a:spLocks noGrp="1" noChangeArrowheads="1"/>
          </p:cNvSpPr>
          <p:nvPr>
            <p:ph type="ftr" sz="quarter" idx="11"/>
          </p:nvPr>
        </p:nvSpPr>
        <p:spPr>
          <a:ln/>
        </p:spPr>
        <p:txBody>
          <a:bodyPr/>
          <a:lstStyle>
            <a:lvl1pPr>
              <a:defRPr/>
            </a:lvl1pPr>
          </a:lstStyle>
          <a:p>
            <a:r>
              <a:rPr lang="en-GB"/>
              <a:t>SCCID 3 - ICSU family structure and terminology: Elements and interactions.</a:t>
            </a:r>
            <a:endParaRPr lang="fr-FR"/>
          </a:p>
        </p:txBody>
      </p:sp>
      <p:sp>
        <p:nvSpPr>
          <p:cNvPr id="6" name="Rectangle 7"/>
          <p:cNvSpPr>
            <a:spLocks noGrp="1" noChangeArrowheads="1"/>
          </p:cNvSpPr>
          <p:nvPr>
            <p:ph type="sldNum" sz="quarter" idx="12"/>
          </p:nvPr>
        </p:nvSpPr>
        <p:spPr>
          <a:ln/>
        </p:spPr>
        <p:txBody>
          <a:bodyPr/>
          <a:lstStyle>
            <a:lvl1pPr>
              <a:defRPr/>
            </a:lvl1pPr>
          </a:lstStyle>
          <a:p>
            <a:fld id="{B12E44A4-7085-4C45-A1AE-779D5BB8280A}" type="slidenum">
              <a:rPr lang="fr-FR"/>
              <a:pPr/>
              <a:t>‹#›</a:t>
            </a:fld>
            <a:endParaRPr lang="fr-F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50825" y="2060575"/>
            <a:ext cx="4244975" cy="4321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060575"/>
            <a:ext cx="4244975" cy="4321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fr-FR"/>
          </a:p>
        </p:txBody>
      </p:sp>
      <p:sp>
        <p:nvSpPr>
          <p:cNvPr id="6" name="Rectangle 6"/>
          <p:cNvSpPr>
            <a:spLocks noGrp="1" noChangeArrowheads="1"/>
          </p:cNvSpPr>
          <p:nvPr>
            <p:ph type="ftr" sz="quarter" idx="11"/>
          </p:nvPr>
        </p:nvSpPr>
        <p:spPr>
          <a:ln/>
        </p:spPr>
        <p:txBody>
          <a:bodyPr/>
          <a:lstStyle>
            <a:lvl1pPr>
              <a:defRPr/>
            </a:lvl1pPr>
          </a:lstStyle>
          <a:p>
            <a:r>
              <a:rPr lang="en-GB"/>
              <a:t>SCCID 3 - ICSU family structure and terminology: Elements and interactions.</a:t>
            </a:r>
            <a:endParaRPr lang="fr-FR"/>
          </a:p>
        </p:txBody>
      </p:sp>
      <p:sp>
        <p:nvSpPr>
          <p:cNvPr id="7" name="Rectangle 7"/>
          <p:cNvSpPr>
            <a:spLocks noGrp="1" noChangeArrowheads="1"/>
          </p:cNvSpPr>
          <p:nvPr>
            <p:ph type="sldNum" sz="quarter" idx="12"/>
          </p:nvPr>
        </p:nvSpPr>
        <p:spPr>
          <a:ln/>
        </p:spPr>
        <p:txBody>
          <a:bodyPr/>
          <a:lstStyle>
            <a:lvl1pPr>
              <a:defRPr/>
            </a:lvl1pPr>
          </a:lstStyle>
          <a:p>
            <a:fld id="{8880D797-E1FB-914E-BDF9-A15A152165B8}" type="slidenum">
              <a:rPr lang="fr-FR"/>
              <a:pPr/>
              <a:t>‹#›</a:t>
            </a:fld>
            <a:endParaRPr lang="fr-F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dt" sz="half" idx="10"/>
          </p:nvPr>
        </p:nvSpPr>
        <p:spPr>
          <a:ln/>
        </p:spPr>
        <p:txBody>
          <a:bodyPr/>
          <a:lstStyle>
            <a:lvl1pPr>
              <a:defRPr/>
            </a:lvl1pPr>
          </a:lstStyle>
          <a:p>
            <a:pPr>
              <a:defRPr/>
            </a:pPr>
            <a:endParaRPr lang="fr-FR"/>
          </a:p>
        </p:txBody>
      </p:sp>
      <p:sp>
        <p:nvSpPr>
          <p:cNvPr id="8" name="Rectangle 6"/>
          <p:cNvSpPr>
            <a:spLocks noGrp="1" noChangeArrowheads="1"/>
          </p:cNvSpPr>
          <p:nvPr>
            <p:ph type="ftr" sz="quarter" idx="11"/>
          </p:nvPr>
        </p:nvSpPr>
        <p:spPr>
          <a:ln/>
        </p:spPr>
        <p:txBody>
          <a:bodyPr/>
          <a:lstStyle>
            <a:lvl1pPr>
              <a:defRPr/>
            </a:lvl1pPr>
          </a:lstStyle>
          <a:p>
            <a:r>
              <a:rPr lang="en-GB"/>
              <a:t>SCCID 3 - ICSU family structure and terminology: Elements and interactions.</a:t>
            </a:r>
            <a:endParaRPr lang="fr-FR"/>
          </a:p>
        </p:txBody>
      </p:sp>
      <p:sp>
        <p:nvSpPr>
          <p:cNvPr id="9" name="Rectangle 7"/>
          <p:cNvSpPr>
            <a:spLocks noGrp="1" noChangeArrowheads="1"/>
          </p:cNvSpPr>
          <p:nvPr>
            <p:ph type="sldNum" sz="quarter" idx="12"/>
          </p:nvPr>
        </p:nvSpPr>
        <p:spPr>
          <a:ln/>
        </p:spPr>
        <p:txBody>
          <a:bodyPr/>
          <a:lstStyle>
            <a:lvl1pPr>
              <a:defRPr/>
            </a:lvl1pPr>
          </a:lstStyle>
          <a:p>
            <a:fld id="{567890B4-2264-6340-87EF-4AB0443EC48C}" type="slidenum">
              <a:rPr lang="fr-FR"/>
              <a:pPr/>
              <a:t>‹#›</a:t>
            </a:fld>
            <a:endParaRPr 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endParaRPr lang="fr-FR"/>
          </a:p>
        </p:txBody>
      </p:sp>
      <p:sp>
        <p:nvSpPr>
          <p:cNvPr id="4" name="Rectangle 6"/>
          <p:cNvSpPr>
            <a:spLocks noGrp="1" noChangeArrowheads="1"/>
          </p:cNvSpPr>
          <p:nvPr>
            <p:ph type="ftr" sz="quarter" idx="11"/>
          </p:nvPr>
        </p:nvSpPr>
        <p:spPr>
          <a:ln/>
        </p:spPr>
        <p:txBody>
          <a:bodyPr/>
          <a:lstStyle>
            <a:lvl1pPr>
              <a:defRPr/>
            </a:lvl1pPr>
          </a:lstStyle>
          <a:p>
            <a:r>
              <a:rPr lang="en-GB"/>
              <a:t>SCCID 3 - ICSU family structure and terminology: Elements and interactions.</a:t>
            </a:r>
            <a:endParaRPr lang="fr-FR"/>
          </a:p>
        </p:txBody>
      </p:sp>
      <p:sp>
        <p:nvSpPr>
          <p:cNvPr id="5" name="Rectangle 7"/>
          <p:cNvSpPr>
            <a:spLocks noGrp="1" noChangeArrowheads="1"/>
          </p:cNvSpPr>
          <p:nvPr>
            <p:ph type="sldNum" sz="quarter" idx="12"/>
          </p:nvPr>
        </p:nvSpPr>
        <p:spPr>
          <a:ln/>
        </p:spPr>
        <p:txBody>
          <a:bodyPr/>
          <a:lstStyle>
            <a:lvl1pPr>
              <a:defRPr/>
            </a:lvl1pPr>
          </a:lstStyle>
          <a:p>
            <a:fld id="{913943C1-B638-BC43-905F-F38669F26C4D}" type="slidenum">
              <a:rPr lang="fr-FR"/>
              <a:pPr/>
              <a:t>‹#›</a:t>
            </a:fld>
            <a:endParaRPr lang="fr-F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fr-FR"/>
          </a:p>
        </p:txBody>
      </p:sp>
      <p:sp>
        <p:nvSpPr>
          <p:cNvPr id="3" name="Rectangle 6"/>
          <p:cNvSpPr>
            <a:spLocks noGrp="1" noChangeArrowheads="1"/>
          </p:cNvSpPr>
          <p:nvPr>
            <p:ph type="ftr" sz="quarter" idx="11"/>
          </p:nvPr>
        </p:nvSpPr>
        <p:spPr>
          <a:ln/>
        </p:spPr>
        <p:txBody>
          <a:bodyPr/>
          <a:lstStyle>
            <a:lvl1pPr>
              <a:defRPr/>
            </a:lvl1pPr>
          </a:lstStyle>
          <a:p>
            <a:r>
              <a:rPr lang="en-GB"/>
              <a:t>SCCID 3 - ICSU family structure and terminology: Elements and interactions.</a:t>
            </a:r>
            <a:endParaRPr lang="fr-FR"/>
          </a:p>
        </p:txBody>
      </p:sp>
      <p:sp>
        <p:nvSpPr>
          <p:cNvPr id="4" name="Rectangle 7"/>
          <p:cNvSpPr>
            <a:spLocks noGrp="1" noChangeArrowheads="1"/>
          </p:cNvSpPr>
          <p:nvPr>
            <p:ph type="sldNum" sz="quarter" idx="12"/>
          </p:nvPr>
        </p:nvSpPr>
        <p:spPr>
          <a:ln/>
        </p:spPr>
        <p:txBody>
          <a:bodyPr/>
          <a:lstStyle>
            <a:lvl1pPr>
              <a:defRPr/>
            </a:lvl1pPr>
          </a:lstStyle>
          <a:p>
            <a:fld id="{CEF7B221-D801-2047-8864-DA8C1B31826F}" type="slidenum">
              <a:rPr lang="fr-FR"/>
              <a:pPr/>
              <a:t>‹#›</a:t>
            </a:fld>
            <a:endParaRPr lang="fr-F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fr-FR"/>
          </a:p>
        </p:txBody>
      </p:sp>
      <p:sp>
        <p:nvSpPr>
          <p:cNvPr id="6" name="Rectangle 6"/>
          <p:cNvSpPr>
            <a:spLocks noGrp="1" noChangeArrowheads="1"/>
          </p:cNvSpPr>
          <p:nvPr>
            <p:ph type="ftr" sz="quarter" idx="11"/>
          </p:nvPr>
        </p:nvSpPr>
        <p:spPr>
          <a:ln/>
        </p:spPr>
        <p:txBody>
          <a:bodyPr/>
          <a:lstStyle>
            <a:lvl1pPr>
              <a:defRPr/>
            </a:lvl1pPr>
          </a:lstStyle>
          <a:p>
            <a:r>
              <a:rPr lang="en-GB"/>
              <a:t>SCCID 3 - ICSU family structure and terminology: Elements and interactions.</a:t>
            </a:r>
            <a:endParaRPr lang="fr-FR"/>
          </a:p>
        </p:txBody>
      </p:sp>
      <p:sp>
        <p:nvSpPr>
          <p:cNvPr id="7" name="Rectangle 7"/>
          <p:cNvSpPr>
            <a:spLocks noGrp="1" noChangeArrowheads="1"/>
          </p:cNvSpPr>
          <p:nvPr>
            <p:ph type="sldNum" sz="quarter" idx="12"/>
          </p:nvPr>
        </p:nvSpPr>
        <p:spPr>
          <a:ln/>
        </p:spPr>
        <p:txBody>
          <a:bodyPr/>
          <a:lstStyle>
            <a:lvl1pPr>
              <a:defRPr/>
            </a:lvl1pPr>
          </a:lstStyle>
          <a:p>
            <a:fld id="{111B0BF6-A2B3-E94D-A6B6-6D028A7EB18A}" type="slidenum">
              <a:rPr lang="fr-FR"/>
              <a:pPr/>
              <a:t>‹#›</a:t>
            </a:fld>
            <a:endParaRPr lang="fr-F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fr-FR"/>
          </a:p>
        </p:txBody>
      </p:sp>
      <p:sp>
        <p:nvSpPr>
          <p:cNvPr id="6" name="Rectangle 6"/>
          <p:cNvSpPr>
            <a:spLocks noGrp="1" noChangeArrowheads="1"/>
          </p:cNvSpPr>
          <p:nvPr>
            <p:ph type="ftr" sz="quarter" idx="11"/>
          </p:nvPr>
        </p:nvSpPr>
        <p:spPr>
          <a:ln/>
        </p:spPr>
        <p:txBody>
          <a:bodyPr/>
          <a:lstStyle>
            <a:lvl1pPr>
              <a:defRPr/>
            </a:lvl1pPr>
          </a:lstStyle>
          <a:p>
            <a:r>
              <a:rPr lang="en-GB"/>
              <a:t>SCCID 3 - ICSU family structure and terminology: Elements and interactions.</a:t>
            </a:r>
            <a:endParaRPr lang="fr-FR"/>
          </a:p>
        </p:txBody>
      </p:sp>
      <p:sp>
        <p:nvSpPr>
          <p:cNvPr id="7" name="Rectangle 7"/>
          <p:cNvSpPr>
            <a:spLocks noGrp="1" noChangeArrowheads="1"/>
          </p:cNvSpPr>
          <p:nvPr>
            <p:ph type="sldNum" sz="quarter" idx="12"/>
          </p:nvPr>
        </p:nvSpPr>
        <p:spPr>
          <a:ln/>
        </p:spPr>
        <p:txBody>
          <a:bodyPr/>
          <a:lstStyle>
            <a:lvl1pPr>
              <a:defRPr/>
            </a:lvl1pPr>
          </a:lstStyle>
          <a:p>
            <a:fld id="{CC0B7ABF-A747-9145-99CB-75A1F3FB93E6}" type="slidenum">
              <a:rPr lang="fr-FR"/>
              <a:pPr/>
              <a:t>‹#›</a:t>
            </a:fld>
            <a:endParaRPr lang="fr-F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fr-FR"/>
          </a:p>
        </p:txBody>
      </p:sp>
      <p:sp>
        <p:nvSpPr>
          <p:cNvPr id="5" name="Rectangle 6"/>
          <p:cNvSpPr>
            <a:spLocks noGrp="1" noChangeArrowheads="1"/>
          </p:cNvSpPr>
          <p:nvPr>
            <p:ph type="ftr" sz="quarter" idx="11"/>
          </p:nvPr>
        </p:nvSpPr>
        <p:spPr>
          <a:ln/>
        </p:spPr>
        <p:txBody>
          <a:bodyPr/>
          <a:lstStyle>
            <a:lvl1pPr>
              <a:defRPr/>
            </a:lvl1pPr>
          </a:lstStyle>
          <a:p>
            <a:r>
              <a:rPr lang="en-GB"/>
              <a:t>SCCID 3 - ICSU family structure and terminology: Elements and interactions.</a:t>
            </a:r>
            <a:endParaRPr lang="fr-FR"/>
          </a:p>
        </p:txBody>
      </p:sp>
      <p:sp>
        <p:nvSpPr>
          <p:cNvPr id="6" name="Rectangle 7"/>
          <p:cNvSpPr>
            <a:spLocks noGrp="1" noChangeArrowheads="1"/>
          </p:cNvSpPr>
          <p:nvPr>
            <p:ph type="sldNum" sz="quarter" idx="12"/>
          </p:nvPr>
        </p:nvSpPr>
        <p:spPr>
          <a:ln/>
        </p:spPr>
        <p:txBody>
          <a:bodyPr/>
          <a:lstStyle>
            <a:lvl1pPr>
              <a:defRPr/>
            </a:lvl1pPr>
          </a:lstStyle>
          <a:p>
            <a:fld id="{F440ACA1-3D9F-6042-95E0-2688B18732C5}" type="slidenum">
              <a:rPr lang="fr-FR"/>
              <a:pPr/>
              <a:t>‹#›</a:t>
            </a:fld>
            <a:endParaRPr lang="fr-F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8" y="333375"/>
            <a:ext cx="2160587" cy="60483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50825" y="333375"/>
            <a:ext cx="6329363" cy="6048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fr-FR"/>
          </a:p>
        </p:txBody>
      </p:sp>
      <p:sp>
        <p:nvSpPr>
          <p:cNvPr id="5" name="Rectangle 6"/>
          <p:cNvSpPr>
            <a:spLocks noGrp="1" noChangeArrowheads="1"/>
          </p:cNvSpPr>
          <p:nvPr>
            <p:ph type="ftr" sz="quarter" idx="11"/>
          </p:nvPr>
        </p:nvSpPr>
        <p:spPr>
          <a:ln/>
        </p:spPr>
        <p:txBody>
          <a:bodyPr/>
          <a:lstStyle>
            <a:lvl1pPr>
              <a:defRPr/>
            </a:lvl1pPr>
          </a:lstStyle>
          <a:p>
            <a:r>
              <a:rPr lang="en-GB"/>
              <a:t>SCCID 3 - ICSU family structure and terminology: Elements and interactions.</a:t>
            </a:r>
            <a:endParaRPr lang="fr-FR"/>
          </a:p>
        </p:txBody>
      </p:sp>
      <p:sp>
        <p:nvSpPr>
          <p:cNvPr id="6" name="Rectangle 7"/>
          <p:cNvSpPr>
            <a:spLocks noGrp="1" noChangeArrowheads="1"/>
          </p:cNvSpPr>
          <p:nvPr>
            <p:ph type="sldNum" sz="quarter" idx="12"/>
          </p:nvPr>
        </p:nvSpPr>
        <p:spPr>
          <a:ln/>
        </p:spPr>
        <p:txBody>
          <a:bodyPr/>
          <a:lstStyle>
            <a:lvl1pPr>
              <a:defRPr/>
            </a:lvl1pPr>
          </a:lstStyle>
          <a:p>
            <a:fld id="{D3F4C9AF-FB99-8243-82F8-6091013AD962}" type="slidenum">
              <a:rPr lang="fr-F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pPr>
              <a:defRPr/>
            </a:pPr>
            <a:fld id="{F4F0891F-269D-4964-A805-015DC3898A2C}" type="datetimeFigureOut">
              <a:rPr lang="uk-UA"/>
              <a:pPr>
                <a:defRPr/>
              </a:pPr>
              <a:t>8/22/11</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2B857F4D-8B5C-4A8C-B246-1135AAA27FFA}" type="slidenum">
              <a:rPr lang="uk-UA"/>
              <a:pPr>
                <a:defRPr/>
              </a:pPr>
              <a:t>‹#›</a:t>
            </a:fld>
            <a:endParaRPr lang="uk-UA"/>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50825" y="333375"/>
            <a:ext cx="8642350" cy="6048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5"/>
          <p:cNvSpPr>
            <a:spLocks noGrp="1" noChangeArrowheads="1"/>
          </p:cNvSpPr>
          <p:nvPr>
            <p:ph type="dt" sz="half" idx="10"/>
          </p:nvPr>
        </p:nvSpPr>
        <p:spPr/>
        <p:txBody>
          <a:bodyPr/>
          <a:lstStyle>
            <a:lvl1pPr>
              <a:defRPr/>
            </a:lvl1pPr>
          </a:lstStyle>
          <a:p>
            <a:pPr>
              <a:defRPr/>
            </a:pPr>
            <a:endParaRPr lang="fr-FR"/>
          </a:p>
        </p:txBody>
      </p:sp>
      <p:sp>
        <p:nvSpPr>
          <p:cNvPr id="4" name="Rectangle 6"/>
          <p:cNvSpPr>
            <a:spLocks noGrp="1" noChangeArrowheads="1"/>
          </p:cNvSpPr>
          <p:nvPr>
            <p:ph type="ftr" sz="quarter" idx="11"/>
          </p:nvPr>
        </p:nvSpPr>
        <p:spPr>
          <a:xfrm>
            <a:off x="1714500" y="6453188"/>
            <a:ext cx="6529388" cy="260350"/>
          </a:xfrm>
        </p:spPr>
        <p:txBody>
          <a:bodyPr/>
          <a:lstStyle>
            <a:lvl1pPr>
              <a:defRPr/>
            </a:lvl1pPr>
          </a:lstStyle>
          <a:p>
            <a:r>
              <a:rPr lang="en-GB"/>
              <a:t>SCCID 3 - ICSU family structure and terminology: Elements and interactions.</a:t>
            </a:r>
            <a:endParaRPr lang="fr-FR"/>
          </a:p>
        </p:txBody>
      </p:sp>
      <p:sp>
        <p:nvSpPr>
          <p:cNvPr id="5" name="Rectangle 7"/>
          <p:cNvSpPr>
            <a:spLocks noGrp="1" noChangeArrowheads="1"/>
          </p:cNvSpPr>
          <p:nvPr>
            <p:ph type="sldNum" sz="quarter" idx="12"/>
          </p:nvPr>
        </p:nvSpPr>
        <p:spPr/>
        <p:txBody>
          <a:bodyPr/>
          <a:lstStyle>
            <a:lvl1pPr>
              <a:defRPr/>
            </a:lvl1pPr>
          </a:lstStyle>
          <a:p>
            <a:fld id="{8E044C89-1258-C74B-96D2-BAD87C20690F}" type="slidenum">
              <a:rPr lang="fr-F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77F2E387-4C97-4FDA-B6F9-98D9005EC2DB}" type="datetimeFigureOut">
              <a:rPr lang="uk-UA"/>
              <a:pPr>
                <a:defRPr/>
              </a:pPr>
              <a:t>8/22/11</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942FC5C0-91CB-49FA-9B1B-2F4E3F4D4E96}" type="slidenum">
              <a:rPr lang="uk-UA"/>
              <a:pPr>
                <a:defRPr/>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3"/>
          <p:cNvSpPr>
            <a:spLocks noGrp="1"/>
          </p:cNvSpPr>
          <p:nvPr>
            <p:ph type="dt" sz="half" idx="10"/>
          </p:nvPr>
        </p:nvSpPr>
        <p:spPr/>
        <p:txBody>
          <a:bodyPr/>
          <a:lstStyle>
            <a:lvl1pPr>
              <a:defRPr/>
            </a:lvl1pPr>
          </a:lstStyle>
          <a:p>
            <a:pPr>
              <a:defRPr/>
            </a:pPr>
            <a:fld id="{8A1B29D8-843A-4F22-9FFA-423AA1492B0E}" type="datetimeFigureOut">
              <a:rPr lang="uk-UA"/>
              <a:pPr>
                <a:defRPr/>
              </a:pPr>
              <a:t>8/22/11</a:t>
            </a:fld>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a:lvl1pPr>
          </a:lstStyle>
          <a:p>
            <a:pPr>
              <a:defRPr/>
            </a:pPr>
            <a:fld id="{53111A0C-CBA9-4C85-89EF-09E05F3F2156}" type="slidenum">
              <a:rPr lang="uk-UA"/>
              <a:pPr>
                <a:defRPr/>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3"/>
          <p:cNvSpPr>
            <a:spLocks noGrp="1"/>
          </p:cNvSpPr>
          <p:nvPr>
            <p:ph type="dt" sz="half" idx="10"/>
          </p:nvPr>
        </p:nvSpPr>
        <p:spPr/>
        <p:txBody>
          <a:bodyPr/>
          <a:lstStyle>
            <a:lvl1pPr>
              <a:defRPr/>
            </a:lvl1pPr>
          </a:lstStyle>
          <a:p>
            <a:pPr>
              <a:defRPr/>
            </a:pPr>
            <a:fld id="{B35FFE09-2983-4A97-8ED7-47BCDC35E5A3}" type="datetimeFigureOut">
              <a:rPr lang="uk-UA"/>
              <a:pPr>
                <a:defRPr/>
              </a:pPr>
              <a:t>8/22/11</a:t>
            </a:fld>
            <a:endParaRPr lang="uk-UA"/>
          </a:p>
        </p:txBody>
      </p:sp>
      <p:sp>
        <p:nvSpPr>
          <p:cNvPr id="8" name="Нижний колонтитул 4"/>
          <p:cNvSpPr>
            <a:spLocks noGrp="1"/>
          </p:cNvSpPr>
          <p:nvPr>
            <p:ph type="ftr" sz="quarter" idx="11"/>
          </p:nvPr>
        </p:nvSpPr>
        <p:spPr/>
        <p:txBody>
          <a:bodyPr/>
          <a:lstStyle>
            <a:lvl1pPr>
              <a:defRPr/>
            </a:lvl1pPr>
          </a:lstStyle>
          <a:p>
            <a:pPr>
              <a:defRPr/>
            </a:pPr>
            <a:endParaRPr lang="uk-UA"/>
          </a:p>
        </p:txBody>
      </p:sp>
      <p:sp>
        <p:nvSpPr>
          <p:cNvPr id="9" name="Номер слайда 5"/>
          <p:cNvSpPr>
            <a:spLocks noGrp="1"/>
          </p:cNvSpPr>
          <p:nvPr>
            <p:ph type="sldNum" sz="quarter" idx="12"/>
          </p:nvPr>
        </p:nvSpPr>
        <p:spPr/>
        <p:txBody>
          <a:bodyPr/>
          <a:lstStyle>
            <a:lvl1pPr>
              <a:defRPr/>
            </a:lvl1pPr>
          </a:lstStyle>
          <a:p>
            <a:pPr>
              <a:defRPr/>
            </a:pPr>
            <a:fld id="{D84238BF-EA0B-4432-80EC-F900B13C9422}" type="slidenum">
              <a:rPr lang="uk-UA"/>
              <a:pPr>
                <a:defRPr/>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3"/>
          <p:cNvSpPr>
            <a:spLocks noGrp="1"/>
          </p:cNvSpPr>
          <p:nvPr>
            <p:ph type="dt" sz="half" idx="10"/>
          </p:nvPr>
        </p:nvSpPr>
        <p:spPr/>
        <p:txBody>
          <a:bodyPr/>
          <a:lstStyle>
            <a:lvl1pPr>
              <a:defRPr/>
            </a:lvl1pPr>
          </a:lstStyle>
          <a:p>
            <a:pPr>
              <a:defRPr/>
            </a:pPr>
            <a:fld id="{2EB746D0-0870-4C6B-9F1B-AE17EB391B23}" type="datetimeFigureOut">
              <a:rPr lang="uk-UA"/>
              <a:pPr>
                <a:defRPr/>
              </a:pPr>
              <a:t>8/22/11</a:t>
            </a:fld>
            <a:endParaRPr lang="uk-UA"/>
          </a:p>
        </p:txBody>
      </p:sp>
      <p:sp>
        <p:nvSpPr>
          <p:cNvPr id="4" name="Нижний колонтитул 4"/>
          <p:cNvSpPr>
            <a:spLocks noGrp="1"/>
          </p:cNvSpPr>
          <p:nvPr>
            <p:ph type="ftr" sz="quarter" idx="11"/>
          </p:nvPr>
        </p:nvSpPr>
        <p:spPr/>
        <p:txBody>
          <a:bodyPr/>
          <a:lstStyle>
            <a:lvl1pPr>
              <a:defRPr/>
            </a:lvl1pPr>
          </a:lstStyle>
          <a:p>
            <a:pPr>
              <a:defRPr/>
            </a:pPr>
            <a:endParaRPr lang="uk-UA"/>
          </a:p>
        </p:txBody>
      </p:sp>
      <p:sp>
        <p:nvSpPr>
          <p:cNvPr id="5" name="Номер слайда 5"/>
          <p:cNvSpPr>
            <a:spLocks noGrp="1"/>
          </p:cNvSpPr>
          <p:nvPr>
            <p:ph type="sldNum" sz="quarter" idx="12"/>
          </p:nvPr>
        </p:nvSpPr>
        <p:spPr/>
        <p:txBody>
          <a:bodyPr/>
          <a:lstStyle>
            <a:lvl1pPr>
              <a:defRPr/>
            </a:lvl1pPr>
          </a:lstStyle>
          <a:p>
            <a:pPr>
              <a:defRPr/>
            </a:pPr>
            <a:fld id="{0EF5A36D-C6DB-4346-9736-85A151C4FA3B}" type="slidenum">
              <a:rPr lang="uk-UA"/>
              <a:pPr>
                <a:defRPr/>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slideLayout" Target="../slideLayouts/slideLayout15.xml"/><Relationship Id="rId13" Type="http://schemas.openxmlformats.org/officeDocument/2006/relationships/theme" Target="../theme/theme2.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3.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theme" Target="../theme/theme4.xml"/><Relationship Id="rId14" Type="http://schemas.openxmlformats.org/officeDocument/2006/relationships/image" Target="../media/image4.png"/><Relationship Id="rId15" Type="http://schemas.openxmlformats.org/officeDocument/2006/relationships/hyperlink" Target="http://www.pangaea.de/" TargetMode="External"/><Relationship Id="rId16" Type="http://schemas.openxmlformats.org/officeDocument/2006/relationships/image" Target="../media/image5.jpe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theme" Target="../theme/theme5.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descr="Powerpoint_bkgd.jpg"/>
          <p:cNvPicPr>
            <a:picLocks noChangeAspect="1"/>
          </p:cNvPicPr>
          <p:nvPr/>
        </p:nvPicPr>
        <p:blipFill>
          <a:blip r:embed="rId5"/>
          <a:stretch>
            <a:fillRect/>
          </a:stretch>
        </p:blipFill>
        <p:spPr>
          <a:xfrm>
            <a:off x="0" y="0"/>
            <a:ext cx="9144000" cy="6858000"/>
          </a:xfrm>
          <a:prstGeom prst="rect">
            <a:avLst/>
          </a:prstGeom>
        </p:spPr>
      </p:pic>
      <p:sp>
        <p:nvSpPr>
          <p:cNvPr id="22" name="Title Placeholder 21"/>
          <p:cNvSpPr>
            <a:spLocks noGrp="1"/>
          </p:cNvSpPr>
          <p:nvPr>
            <p:ph type="title"/>
          </p:nvPr>
        </p:nvSpPr>
        <p:spPr>
          <a:xfrm>
            <a:off x="914400" y="1514468"/>
            <a:ext cx="7772400" cy="914400"/>
          </a:xfrm>
          <a:prstGeom prst="rect">
            <a:avLst/>
          </a:prstGeom>
        </p:spPr>
        <p:txBody>
          <a:bodyPr vert="horz" anchor="t">
            <a:no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2643182"/>
            <a:ext cx="7772400" cy="371237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lstStyle>
          <a:p>
            <a:endParaRPr lang="fr-F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lstStyle>
          <a:p>
            <a:endParaRPr lang="fr-F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lstStyle>
          <a:p>
            <a:fld id="{CCE28E46-D8FD-4EDC-8A67-9DE764DC25A0}" type="slidenum">
              <a:rPr lang="fr-FR" smtClean="0"/>
              <a:pPr/>
              <a:t>‹#›</a:t>
            </a:fld>
            <a:endParaRPr lang="fr-FR"/>
          </a:p>
        </p:txBody>
      </p:sp>
      <p:pic>
        <p:nvPicPr>
          <p:cNvPr id="8" name="Picture 7" descr="Powerpoint_bkgd.jpg"/>
          <p:cNvPicPr>
            <a:picLocks noChangeAspect="1"/>
          </p:cNvPicPr>
          <p:nvPr userDrawn="1"/>
        </p:nvPicPr>
        <p:blipFill>
          <a:blip r:embed="rId5"/>
          <a:stretch>
            <a:fillRect/>
          </a:stretch>
        </p:blipFill>
        <p:spPr>
          <a:xfrm>
            <a:off x="0" y="0"/>
            <a:ext cx="9144000" cy="6858000"/>
          </a:xfrm>
          <a:prstGeom prst="rect">
            <a:avLst/>
          </a:prstGeom>
        </p:spPr>
      </p:pic>
    </p:spTree>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Lst>
  <p:hf hdr="0" ftr="0" dt="0"/>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uk-UA" smtClean="0"/>
          </a:p>
        </p:txBody>
      </p:sp>
      <p:sp>
        <p:nvSpPr>
          <p:cNvPr id="4099"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smtClean="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CAD947D0-F5CF-4254-ADD0-4D01F6180A52}" type="datetimeFigureOut">
              <a:rPr lang="uk-UA"/>
              <a:pPr>
                <a:defRPr/>
              </a:pPr>
              <a:t>8/22/11</a:t>
            </a:fld>
            <a:endParaRPr lang="uk-UA"/>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uk-UA"/>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05AA3AC-115D-4F78-9029-649C55E2E099}" type="slidenum">
              <a:rPr lang="uk-UA"/>
              <a:pPr>
                <a:defRPr/>
              </a:pPr>
              <a:t>‹#›</a:t>
            </a:fld>
            <a:endParaRPr lang="uk-UA"/>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84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fld id="{3BA582E0-594F-46AA-8A05-ABACC5066805}" type="datetimeFigureOut">
              <a:rPr lang="en-US" smtClean="0"/>
              <a:pPr>
                <a:defRPr/>
              </a:pPr>
              <a:t>8/22/11</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349A436C-49BF-4897-AD39-4619155EAA9E}"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60350" y="209550"/>
            <a:ext cx="8235950" cy="893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457200" y="1600200"/>
            <a:ext cx="8302625" cy="4775200"/>
          </a:xfrm>
          <a:prstGeom prst="rect">
            <a:avLst/>
          </a:prstGeom>
          <a:noFill/>
          <a:ln w="9525">
            <a:noFill/>
            <a:miter lim="800000"/>
            <a:headEnd/>
            <a:tailEnd/>
          </a:ln>
        </p:spPr>
        <p:txBody>
          <a:bodyPr vert="horz" wrap="square" lIns="126000" tIns="82800" rIns="126000" bIns="8280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29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de-DE"/>
          </a:p>
        </p:txBody>
      </p:sp>
      <p:pic>
        <p:nvPicPr>
          <p:cNvPr id="1029" name="Picture 17" descr="Logo_pangaea-300"/>
          <p:cNvPicPr>
            <a:picLocks noChangeAspect="1" noChangeArrowheads="1"/>
          </p:cNvPicPr>
          <p:nvPr/>
        </p:nvPicPr>
        <p:blipFill>
          <a:blip r:embed="rId14"/>
          <a:srcRect/>
          <a:stretch>
            <a:fillRect/>
          </a:stretch>
        </p:blipFill>
        <p:spPr bwMode="auto">
          <a:xfrm>
            <a:off x="8574088" y="6483350"/>
            <a:ext cx="493712" cy="346075"/>
          </a:xfrm>
          <a:prstGeom prst="rect">
            <a:avLst/>
          </a:prstGeom>
          <a:noFill/>
          <a:ln w="9525">
            <a:noFill/>
            <a:miter lim="800000"/>
            <a:headEnd/>
            <a:tailEnd/>
          </a:ln>
        </p:spPr>
      </p:pic>
      <p:sp>
        <p:nvSpPr>
          <p:cNvPr id="10" name="Rectangle 4">
            <a:hlinkClick r:id="rId15"/>
          </p:cNvPr>
          <p:cNvSpPr txBox="1">
            <a:spLocks noChangeArrowheads="1"/>
          </p:cNvSpPr>
          <p:nvPr/>
        </p:nvSpPr>
        <p:spPr bwMode="auto">
          <a:xfrm>
            <a:off x="6727825" y="6526213"/>
            <a:ext cx="1868488" cy="265112"/>
          </a:xfrm>
          <a:prstGeom prst="rect">
            <a:avLst/>
          </a:prstGeom>
          <a:noFill/>
          <a:ln w="9525">
            <a:noFill/>
            <a:miter lim="800000"/>
            <a:headEnd/>
            <a:tailEnd/>
          </a:ln>
          <a:effectLst/>
        </p:spPr>
        <p:txBody>
          <a:bodyPr/>
          <a:lstStyle>
            <a:lvl1pPr eaLnBrk="1" hangingPunct="1">
              <a:defRPr sz="1000"/>
            </a:lvl1pPr>
          </a:lstStyle>
          <a:p>
            <a:pPr algn="r">
              <a:defRPr/>
            </a:pPr>
            <a:r>
              <a:rPr lang="de-DE" sz="1200" dirty="0" smtClean="0">
                <a:solidFill>
                  <a:schemeClr val="accent6"/>
                </a:solidFill>
                <a:ea typeface="+mn-ea"/>
                <a:cs typeface="+mn-cs"/>
              </a:rPr>
              <a:t>www.pangaea.de </a:t>
            </a:r>
          </a:p>
        </p:txBody>
      </p:sp>
      <p:pic>
        <p:nvPicPr>
          <p:cNvPr id="1031" name="Picture 10" descr="C:\Users\Michael Diepenbroek\Desktop\ICSU_logo_orange_RGB.jpg"/>
          <p:cNvPicPr>
            <a:picLocks noChangeAspect="1" noChangeArrowheads="1"/>
          </p:cNvPicPr>
          <p:nvPr/>
        </p:nvPicPr>
        <p:blipFill>
          <a:blip r:embed="rId16"/>
          <a:srcRect/>
          <a:stretch>
            <a:fillRect/>
          </a:stretch>
        </p:blipFill>
        <p:spPr bwMode="auto">
          <a:xfrm>
            <a:off x="7570788" y="80963"/>
            <a:ext cx="1455737" cy="850900"/>
          </a:xfrm>
          <a:prstGeom prst="rect">
            <a:avLst/>
          </a:prstGeom>
          <a:noFill/>
          <a:ln w="9525">
            <a:noFill/>
            <a:miter lim="800000"/>
            <a:headEnd/>
            <a:tailEnd/>
          </a:ln>
        </p:spPr>
      </p:pic>
      <p:sp>
        <p:nvSpPr>
          <p:cNvPr id="11" name="Rectangle 4"/>
          <p:cNvSpPr txBox="1">
            <a:spLocks noChangeArrowheads="1"/>
          </p:cNvSpPr>
          <p:nvPr/>
        </p:nvSpPr>
        <p:spPr bwMode="auto">
          <a:xfrm>
            <a:off x="0" y="6575425"/>
            <a:ext cx="3178175" cy="282575"/>
          </a:xfrm>
          <a:prstGeom prst="rect">
            <a:avLst/>
          </a:prstGeom>
          <a:noFill/>
          <a:ln w="9525">
            <a:noFill/>
            <a:miter lim="800000"/>
            <a:headEnd/>
            <a:tailEnd/>
          </a:ln>
          <a:effectLst/>
        </p:spPr>
        <p:txBody>
          <a:bodyPr/>
          <a:lstStyle>
            <a:lvl1pPr eaLnBrk="1" hangingPunct="1">
              <a:defRPr sz="1000"/>
            </a:lvl1pPr>
          </a:lstStyle>
          <a:p>
            <a:pPr>
              <a:defRPr/>
            </a:pPr>
            <a:r>
              <a:rPr lang="de-DE" dirty="0" err="1" smtClean="0">
                <a:ea typeface="+mn-ea"/>
                <a:cs typeface="+mn-cs"/>
              </a:rPr>
              <a:t>Codata</a:t>
            </a:r>
            <a:r>
              <a:rPr lang="de-DE" dirty="0" smtClean="0">
                <a:ea typeface="+mn-ea"/>
                <a:cs typeface="+mn-cs"/>
              </a:rPr>
              <a:t>, Cape Town 2010</a:t>
            </a:r>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iming>
    <p:tnLst>
      <p:par>
        <p:cTn xmlns:p14="http://schemas.microsoft.com/office/powerpoint/2010/main" id="1" dur="indefinite" restart="never" nodeType="tmRoot"/>
      </p:par>
    </p:tnLst>
  </p:timing>
  <p:hf sldNum="0" hdr="0" ftr="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Arial" charset="0"/>
        </a:defRPr>
      </a:lvl2pPr>
      <a:lvl3pPr algn="l" rtl="0" eaLnBrk="0" fontAlgn="base" hangingPunct="0">
        <a:spcBef>
          <a:spcPct val="0"/>
        </a:spcBef>
        <a:spcAft>
          <a:spcPct val="0"/>
        </a:spcAft>
        <a:defRPr sz="4400">
          <a:solidFill>
            <a:schemeClr val="accent2"/>
          </a:solidFill>
          <a:latin typeface="Arial" charset="0"/>
        </a:defRPr>
      </a:lvl3pPr>
      <a:lvl4pPr algn="l" rtl="0" eaLnBrk="0" fontAlgn="base" hangingPunct="0">
        <a:spcBef>
          <a:spcPct val="0"/>
        </a:spcBef>
        <a:spcAft>
          <a:spcPct val="0"/>
        </a:spcAft>
        <a:defRPr sz="4400">
          <a:solidFill>
            <a:schemeClr val="accent2"/>
          </a:solidFill>
          <a:latin typeface="Arial" charset="0"/>
        </a:defRPr>
      </a:lvl4pPr>
      <a:lvl5pPr algn="l" rtl="0" eaLnBrk="0" fontAlgn="base" hangingPunct="0">
        <a:spcBef>
          <a:spcPct val="0"/>
        </a:spcBef>
        <a:spcAft>
          <a:spcPct val="0"/>
        </a:spcAft>
        <a:defRPr sz="4400">
          <a:solidFill>
            <a:schemeClr val="accent2"/>
          </a:solidFill>
          <a:latin typeface="Arial" charset="0"/>
        </a:defRPr>
      </a:lvl5pPr>
      <a:lvl6pPr marL="457200" algn="l" rtl="0" fontAlgn="base">
        <a:spcBef>
          <a:spcPct val="0"/>
        </a:spcBef>
        <a:spcAft>
          <a:spcPct val="0"/>
        </a:spcAft>
        <a:defRPr sz="4400">
          <a:solidFill>
            <a:schemeClr val="accent2"/>
          </a:solidFill>
          <a:latin typeface="Arial" charset="0"/>
        </a:defRPr>
      </a:lvl6pPr>
      <a:lvl7pPr marL="914400" algn="l" rtl="0" fontAlgn="base">
        <a:spcBef>
          <a:spcPct val="0"/>
        </a:spcBef>
        <a:spcAft>
          <a:spcPct val="0"/>
        </a:spcAft>
        <a:defRPr sz="4400">
          <a:solidFill>
            <a:schemeClr val="accent2"/>
          </a:solidFill>
          <a:latin typeface="Arial" charset="0"/>
        </a:defRPr>
      </a:lvl7pPr>
      <a:lvl8pPr marL="1371600" algn="l" rtl="0" fontAlgn="base">
        <a:spcBef>
          <a:spcPct val="0"/>
        </a:spcBef>
        <a:spcAft>
          <a:spcPct val="0"/>
        </a:spcAft>
        <a:defRPr sz="4400">
          <a:solidFill>
            <a:schemeClr val="accent2"/>
          </a:solidFill>
          <a:latin typeface="Arial" charset="0"/>
        </a:defRPr>
      </a:lvl8pPr>
      <a:lvl9pPr marL="1828800" algn="l" rtl="0" fontAlgn="base">
        <a:spcBef>
          <a:spcPct val="0"/>
        </a:spcBef>
        <a:spcAft>
          <a:spcPct val="0"/>
        </a:spcAft>
        <a:defRPr sz="44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250825" y="333375"/>
            <a:ext cx="5905500" cy="1511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a:t>
            </a:r>
          </a:p>
        </p:txBody>
      </p:sp>
      <p:sp>
        <p:nvSpPr>
          <p:cNvPr id="1027" name="Rectangle 4"/>
          <p:cNvSpPr>
            <a:spLocks noGrp="1" noChangeArrowheads="1"/>
          </p:cNvSpPr>
          <p:nvPr>
            <p:ph type="body" idx="1"/>
          </p:nvPr>
        </p:nvSpPr>
        <p:spPr bwMode="auto">
          <a:xfrm>
            <a:off x="250825" y="2060575"/>
            <a:ext cx="8642350" cy="4321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 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2469" name="Rectangle 5"/>
          <p:cNvSpPr>
            <a:spLocks noGrp="1" noChangeArrowheads="1"/>
          </p:cNvSpPr>
          <p:nvPr>
            <p:ph type="dt" sz="half" idx="2"/>
          </p:nvPr>
        </p:nvSpPr>
        <p:spPr bwMode="auto">
          <a:xfrm>
            <a:off x="250825" y="6453188"/>
            <a:ext cx="2017713" cy="26035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a:defRPr sz="1400">
                <a:solidFill>
                  <a:schemeClr val="bg2"/>
                </a:solidFill>
                <a:latin typeface="+mn-lt"/>
              </a:defRPr>
            </a:lvl1pPr>
          </a:lstStyle>
          <a:p>
            <a:pPr>
              <a:defRPr/>
            </a:pPr>
            <a:endParaRPr lang="fr-FR"/>
          </a:p>
        </p:txBody>
      </p:sp>
      <p:sp>
        <p:nvSpPr>
          <p:cNvPr id="62470" name="Rectangle 6"/>
          <p:cNvSpPr>
            <a:spLocks noGrp="1" noChangeArrowheads="1"/>
          </p:cNvSpPr>
          <p:nvPr>
            <p:ph type="ftr" sz="quarter" idx="3"/>
          </p:nvPr>
        </p:nvSpPr>
        <p:spPr bwMode="auto">
          <a:xfrm>
            <a:off x="2339975" y="6453188"/>
            <a:ext cx="5903913" cy="260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400">
                <a:solidFill>
                  <a:schemeClr val="bg2"/>
                </a:solidFill>
                <a:latin typeface="Arial" charset="0"/>
              </a:defRPr>
            </a:lvl1pPr>
          </a:lstStyle>
          <a:p>
            <a:r>
              <a:rPr lang="en-GB"/>
              <a:t>SCCID 3 - ICSU family structure and terminology: Elements and interactions.</a:t>
            </a:r>
            <a:endParaRPr lang="fr-FR"/>
          </a:p>
        </p:txBody>
      </p:sp>
      <p:sp>
        <p:nvSpPr>
          <p:cNvPr id="62471" name="Rectangle 7"/>
          <p:cNvSpPr>
            <a:spLocks noGrp="1" noChangeArrowheads="1"/>
          </p:cNvSpPr>
          <p:nvPr>
            <p:ph type="sldNum" sz="quarter" idx="4"/>
          </p:nvPr>
        </p:nvSpPr>
        <p:spPr bwMode="auto">
          <a:xfrm>
            <a:off x="8307388" y="6453188"/>
            <a:ext cx="585787" cy="26035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algn="r">
              <a:defRPr sz="1400">
                <a:solidFill>
                  <a:schemeClr val="bg2"/>
                </a:solidFill>
                <a:latin typeface="Arial" charset="0"/>
              </a:defRPr>
            </a:lvl1pPr>
          </a:lstStyle>
          <a:p>
            <a:fld id="{BEBA50C7-4B82-A944-8A83-05049AA9887C}" type="slidenum">
              <a:rPr lang="fr-FR"/>
              <a:pPr/>
              <a:t>‹#›</a:t>
            </a:fld>
            <a:endParaRPr lang="fr-FR"/>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hf hdr="0" dt="0"/>
  <p:txStyles>
    <p:titleStyle>
      <a:lvl1pPr algn="l" rtl="0" eaLnBrk="0" fontAlgn="base" hangingPunct="0">
        <a:spcBef>
          <a:spcPct val="20000"/>
        </a:spcBef>
        <a:spcAft>
          <a:spcPct val="0"/>
        </a:spcAft>
        <a:defRPr sz="3600" b="1">
          <a:solidFill>
            <a:srgbClr val="007770"/>
          </a:solidFill>
          <a:latin typeface="+mj-lt"/>
          <a:ea typeface="+mj-ea"/>
          <a:cs typeface="+mj-cs"/>
        </a:defRPr>
      </a:lvl1pPr>
      <a:lvl2pPr algn="l" rtl="0" eaLnBrk="0" fontAlgn="base" hangingPunct="0">
        <a:spcBef>
          <a:spcPct val="20000"/>
        </a:spcBef>
        <a:spcAft>
          <a:spcPct val="0"/>
        </a:spcAft>
        <a:defRPr sz="3600" b="1">
          <a:solidFill>
            <a:srgbClr val="007770"/>
          </a:solidFill>
          <a:latin typeface="Arial" charset="0"/>
        </a:defRPr>
      </a:lvl2pPr>
      <a:lvl3pPr algn="l" rtl="0" eaLnBrk="0" fontAlgn="base" hangingPunct="0">
        <a:spcBef>
          <a:spcPct val="20000"/>
        </a:spcBef>
        <a:spcAft>
          <a:spcPct val="0"/>
        </a:spcAft>
        <a:defRPr sz="3600" b="1">
          <a:solidFill>
            <a:srgbClr val="007770"/>
          </a:solidFill>
          <a:latin typeface="Arial" charset="0"/>
        </a:defRPr>
      </a:lvl3pPr>
      <a:lvl4pPr algn="l" rtl="0" eaLnBrk="0" fontAlgn="base" hangingPunct="0">
        <a:spcBef>
          <a:spcPct val="20000"/>
        </a:spcBef>
        <a:spcAft>
          <a:spcPct val="0"/>
        </a:spcAft>
        <a:defRPr sz="3600" b="1">
          <a:solidFill>
            <a:srgbClr val="007770"/>
          </a:solidFill>
          <a:latin typeface="Arial" charset="0"/>
        </a:defRPr>
      </a:lvl4pPr>
      <a:lvl5pPr algn="l" rtl="0" eaLnBrk="0" fontAlgn="base" hangingPunct="0">
        <a:spcBef>
          <a:spcPct val="20000"/>
        </a:spcBef>
        <a:spcAft>
          <a:spcPct val="0"/>
        </a:spcAft>
        <a:defRPr sz="3600" b="1">
          <a:solidFill>
            <a:srgbClr val="007770"/>
          </a:solidFill>
          <a:latin typeface="Arial" charset="0"/>
        </a:defRPr>
      </a:lvl5pPr>
      <a:lvl6pPr marL="457200" algn="l" rtl="0" fontAlgn="base">
        <a:spcBef>
          <a:spcPct val="20000"/>
        </a:spcBef>
        <a:spcAft>
          <a:spcPct val="0"/>
        </a:spcAft>
        <a:defRPr sz="3600" b="1">
          <a:solidFill>
            <a:srgbClr val="007770"/>
          </a:solidFill>
          <a:latin typeface="Arial" charset="0"/>
        </a:defRPr>
      </a:lvl6pPr>
      <a:lvl7pPr marL="914400" algn="l" rtl="0" fontAlgn="base">
        <a:spcBef>
          <a:spcPct val="20000"/>
        </a:spcBef>
        <a:spcAft>
          <a:spcPct val="0"/>
        </a:spcAft>
        <a:defRPr sz="3600" b="1">
          <a:solidFill>
            <a:srgbClr val="007770"/>
          </a:solidFill>
          <a:latin typeface="Arial" charset="0"/>
        </a:defRPr>
      </a:lvl7pPr>
      <a:lvl8pPr marL="1371600" algn="l" rtl="0" fontAlgn="base">
        <a:spcBef>
          <a:spcPct val="20000"/>
        </a:spcBef>
        <a:spcAft>
          <a:spcPct val="0"/>
        </a:spcAft>
        <a:defRPr sz="3600" b="1">
          <a:solidFill>
            <a:srgbClr val="007770"/>
          </a:solidFill>
          <a:latin typeface="Arial" charset="0"/>
        </a:defRPr>
      </a:lvl8pPr>
      <a:lvl9pPr marL="1828800" algn="l" rtl="0" fontAlgn="base">
        <a:spcBef>
          <a:spcPct val="20000"/>
        </a:spcBef>
        <a:spcAft>
          <a:spcPct val="0"/>
        </a:spcAft>
        <a:defRPr sz="3600" b="1">
          <a:solidFill>
            <a:srgbClr val="007770"/>
          </a:solidFill>
          <a:latin typeface="Arial" charset="0"/>
        </a:defRPr>
      </a:lvl9pPr>
    </p:titleStyle>
    <p:bodyStyle>
      <a:lvl1pPr marL="342900" indent="-342900" algn="l" defTabSz="1004888" rtl="0" eaLnBrk="0" fontAlgn="base" hangingPunct="0">
        <a:spcBef>
          <a:spcPct val="20000"/>
        </a:spcBef>
        <a:spcAft>
          <a:spcPct val="0"/>
        </a:spcAft>
        <a:buChar char="•"/>
        <a:defRPr sz="3200">
          <a:solidFill>
            <a:schemeClr val="tx1"/>
          </a:solidFill>
          <a:latin typeface="+mn-lt"/>
          <a:ea typeface="+mn-ea"/>
          <a:cs typeface="+mn-cs"/>
        </a:defRPr>
      </a:lvl1pPr>
      <a:lvl2pPr marL="830263" indent="-285750" algn="l" defTabSz="1004888" rtl="0" eaLnBrk="0" fontAlgn="base" hangingPunct="0">
        <a:spcBef>
          <a:spcPct val="20000"/>
        </a:spcBef>
        <a:spcAft>
          <a:spcPct val="0"/>
        </a:spcAft>
        <a:buChar char="•"/>
        <a:defRPr sz="3000">
          <a:solidFill>
            <a:schemeClr val="tx1"/>
          </a:solidFill>
          <a:latin typeface="+mn-lt"/>
          <a:ea typeface="ＭＳ Ｐゴシック" charset="-128"/>
        </a:defRPr>
      </a:lvl2pPr>
      <a:lvl3pPr marL="1238250" indent="-228600" algn="l" defTabSz="1004888" rtl="0" eaLnBrk="0" fontAlgn="base" hangingPunct="0">
        <a:spcBef>
          <a:spcPct val="20000"/>
        </a:spcBef>
        <a:spcAft>
          <a:spcPct val="0"/>
        </a:spcAft>
        <a:buChar char="•"/>
        <a:defRPr sz="2800">
          <a:solidFill>
            <a:schemeClr val="tx1"/>
          </a:solidFill>
          <a:latin typeface="+mn-lt"/>
          <a:ea typeface="ＭＳ Ｐゴシック" charset="-128"/>
        </a:defRPr>
      </a:lvl3pPr>
      <a:lvl4pPr marL="1646238" indent="-228600" algn="l" defTabSz="1004888" rtl="0" eaLnBrk="0" fontAlgn="base" hangingPunct="0">
        <a:spcBef>
          <a:spcPct val="20000"/>
        </a:spcBef>
        <a:spcAft>
          <a:spcPct val="0"/>
        </a:spcAft>
        <a:buChar char="•"/>
        <a:defRPr sz="2800">
          <a:solidFill>
            <a:schemeClr val="tx1"/>
          </a:solidFill>
          <a:latin typeface="+mn-lt"/>
          <a:ea typeface="ＭＳ Ｐゴシック" charset="-128"/>
        </a:defRPr>
      </a:lvl4pPr>
      <a:lvl5pPr marL="2057400" indent="-228600" algn="l" defTabSz="1004888" rtl="0" eaLnBrk="0" fontAlgn="base" hangingPunct="0">
        <a:spcBef>
          <a:spcPct val="20000"/>
        </a:spcBef>
        <a:spcAft>
          <a:spcPct val="0"/>
        </a:spcAft>
        <a:buChar char="•"/>
        <a:defRPr sz="2700">
          <a:solidFill>
            <a:schemeClr val="tx1"/>
          </a:solidFill>
          <a:latin typeface="+mn-lt"/>
          <a:ea typeface="ＭＳ Ｐゴシック" charset="-128"/>
        </a:defRPr>
      </a:lvl5pPr>
      <a:lvl6pPr marL="2514600" indent="-228600" algn="l" defTabSz="1004888" rtl="0" fontAlgn="base">
        <a:spcBef>
          <a:spcPct val="20000"/>
        </a:spcBef>
        <a:spcAft>
          <a:spcPct val="0"/>
        </a:spcAft>
        <a:buChar char="•"/>
        <a:defRPr sz="2700">
          <a:solidFill>
            <a:schemeClr val="tx1"/>
          </a:solidFill>
          <a:latin typeface="+mn-lt"/>
        </a:defRPr>
      </a:lvl6pPr>
      <a:lvl7pPr marL="2971800" indent="-228600" algn="l" defTabSz="1004888" rtl="0" fontAlgn="base">
        <a:spcBef>
          <a:spcPct val="20000"/>
        </a:spcBef>
        <a:spcAft>
          <a:spcPct val="0"/>
        </a:spcAft>
        <a:buChar char="•"/>
        <a:defRPr sz="2700">
          <a:solidFill>
            <a:schemeClr val="tx1"/>
          </a:solidFill>
          <a:latin typeface="+mn-lt"/>
        </a:defRPr>
      </a:lvl7pPr>
      <a:lvl8pPr marL="3429000" indent="-228600" algn="l" defTabSz="1004888" rtl="0" fontAlgn="base">
        <a:spcBef>
          <a:spcPct val="20000"/>
        </a:spcBef>
        <a:spcAft>
          <a:spcPct val="0"/>
        </a:spcAft>
        <a:buChar char="•"/>
        <a:defRPr sz="2700">
          <a:solidFill>
            <a:schemeClr val="tx1"/>
          </a:solidFill>
          <a:latin typeface="+mn-lt"/>
        </a:defRPr>
      </a:lvl8pPr>
      <a:lvl9pPr marL="3886200" indent="-228600" algn="l" defTabSz="1004888" rtl="0" fontAlgn="base">
        <a:spcBef>
          <a:spcPct val="20000"/>
        </a:spcBef>
        <a:spcAft>
          <a:spcPct val="0"/>
        </a:spcAft>
        <a:buChar char="•"/>
        <a:defRPr sz="27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archive.library.nau.edu/" TargetMode="External"/><Relationship Id="rId3"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2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chart" Target="../charts/chart1.xml"/><Relationship Id="rId5" Type="http://schemas.openxmlformats.org/officeDocument/2006/relationships/hyperlink" Target="http://www.emc.com/collateral/demos/microsites/idc-digital-universe/iview.htm" TargetMode="External"/><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ctrTitle"/>
          </p:nvPr>
        </p:nvSpPr>
        <p:spPr>
          <a:xfrm>
            <a:off x="304800" y="2133600"/>
            <a:ext cx="8686800" cy="2136775"/>
          </a:xfrm>
        </p:spPr>
        <p:txBody>
          <a:bodyPr/>
          <a:lstStyle/>
          <a:p>
            <a:pPr algn="ctr"/>
            <a:r>
              <a:rPr lang="en-US" sz="2800" dirty="0" smtClean="0">
                <a:uFill>
                  <a:solidFill>
                    <a:schemeClr val="tx1"/>
                  </a:solidFill>
                </a:uFill>
              </a:rPr>
              <a:t>Formal publication of data:  </a:t>
            </a:r>
            <a:br>
              <a:rPr lang="en-US" sz="2800" dirty="0" smtClean="0">
                <a:uFill>
                  <a:solidFill>
                    <a:schemeClr val="tx1"/>
                  </a:solidFill>
                </a:uFill>
              </a:rPr>
            </a:br>
            <a:r>
              <a:rPr lang="en-US" sz="2800" dirty="0" smtClean="0">
                <a:uFill>
                  <a:solidFill>
                    <a:schemeClr val="tx1"/>
                  </a:solidFill>
                </a:uFill>
              </a:rPr>
              <a:t>an idea whose time has come?</a:t>
            </a:r>
            <a:br>
              <a:rPr lang="en-US" sz="2800" dirty="0" smtClean="0">
                <a:uFill>
                  <a:solidFill>
                    <a:schemeClr val="tx1"/>
                  </a:solidFill>
                </a:uFill>
              </a:rPr>
            </a:br>
            <a:r>
              <a:rPr lang="en-US" sz="2800" dirty="0">
                <a:uFill>
                  <a:solidFill>
                    <a:schemeClr val="tx1"/>
                  </a:solidFill>
                </a:uFill>
              </a:rPr>
              <a:t/>
            </a:r>
            <a:br>
              <a:rPr lang="en-US" sz="2800" dirty="0">
                <a:uFill>
                  <a:solidFill>
                    <a:schemeClr val="tx1"/>
                  </a:solidFill>
                </a:uFill>
              </a:rPr>
            </a:br>
            <a:r>
              <a:rPr lang="en-US" sz="2000" dirty="0" smtClean="0">
                <a:uFill>
                  <a:solidFill>
                    <a:schemeClr val="tx1"/>
                  </a:solidFill>
                </a:uFill>
              </a:rPr>
              <a:t>Persistent data archives, data publication, authorship and scientific recognition</a:t>
            </a:r>
            <a:endParaRPr lang="en-US" sz="2800" dirty="0">
              <a:uFill>
                <a:solidFill>
                  <a:schemeClr val="tx1"/>
                </a:solidFill>
              </a:uFill>
            </a:endParaRPr>
          </a:p>
        </p:txBody>
      </p:sp>
      <p:sp>
        <p:nvSpPr>
          <p:cNvPr id="137219" name="Rectangle 3"/>
          <p:cNvSpPr>
            <a:spLocks noGrp="1" noChangeArrowheads="1"/>
          </p:cNvSpPr>
          <p:nvPr>
            <p:ph type="subTitle" idx="1"/>
          </p:nvPr>
        </p:nvSpPr>
        <p:spPr>
          <a:xfrm>
            <a:off x="685800" y="3429000"/>
            <a:ext cx="7772400" cy="2627934"/>
          </a:xfrm>
        </p:spPr>
        <p:txBody>
          <a:bodyPr>
            <a:normAutofit/>
          </a:bodyPr>
          <a:lstStyle/>
          <a:p>
            <a:pPr algn="ctr"/>
            <a:r>
              <a:rPr lang="en-US" sz="3200" dirty="0" smtClean="0"/>
              <a:t>J.B. Minster</a:t>
            </a:r>
          </a:p>
          <a:p>
            <a:pPr algn="ctr"/>
            <a:endParaRPr lang="en-US" sz="2400" dirty="0" smtClean="0"/>
          </a:p>
          <a:p>
            <a:pPr algn="ctr"/>
            <a:r>
              <a:rPr lang="en-US" sz="2400" dirty="0" smtClean="0"/>
              <a:t>on behalf of …</a:t>
            </a:r>
          </a:p>
          <a:p>
            <a:pPr algn="ctr"/>
            <a:endParaRPr lang="en-US" sz="2400" dirty="0"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4468"/>
            <a:ext cx="9144000" cy="914400"/>
          </a:xfrm>
        </p:spPr>
        <p:txBody>
          <a:bodyPr/>
          <a:lstStyle/>
          <a:p>
            <a:pPr algn="ctr"/>
            <a:r>
              <a:rPr lang="en-US" dirty="0" smtClean="0"/>
              <a:t>Technologies are available!</a:t>
            </a:r>
            <a:endParaRPr lang="en-US" dirty="0"/>
          </a:p>
        </p:txBody>
      </p:sp>
      <p:sp>
        <p:nvSpPr>
          <p:cNvPr id="3" name="Content Placeholder 2"/>
          <p:cNvSpPr>
            <a:spLocks noGrp="1"/>
          </p:cNvSpPr>
          <p:nvPr>
            <p:ph idx="1"/>
          </p:nvPr>
        </p:nvSpPr>
        <p:spPr>
          <a:xfrm>
            <a:off x="0" y="2514600"/>
            <a:ext cx="9144000" cy="4343400"/>
          </a:xfrm>
        </p:spPr>
        <p:txBody>
          <a:bodyPr>
            <a:normAutofit lnSpcReduction="10000"/>
          </a:bodyPr>
          <a:lstStyle/>
          <a:p>
            <a:pPr marL="798513" indent="-798513">
              <a:spcBef>
                <a:spcPts val="0"/>
              </a:spcBef>
              <a:buSzPct val="100000"/>
              <a:buFontTx/>
              <a:buChar char="•"/>
            </a:pPr>
            <a:r>
              <a:rPr lang="en-US" sz="3200" dirty="0" smtClean="0"/>
              <a:t>Archival Resource Key (ARK)</a:t>
            </a:r>
          </a:p>
          <a:p>
            <a:pPr marL="798513" indent="-798513">
              <a:spcBef>
                <a:spcPts val="0"/>
              </a:spcBef>
              <a:buSzPct val="100000"/>
              <a:buFontTx/>
              <a:buChar char="•"/>
            </a:pPr>
            <a:r>
              <a:rPr lang="en-US" sz="3200" dirty="0" smtClean="0"/>
              <a:t>Digital Object Identifiers (DOI)</a:t>
            </a:r>
          </a:p>
          <a:p>
            <a:pPr marL="798513" indent="-798513">
              <a:spcBef>
                <a:spcPts val="0"/>
              </a:spcBef>
              <a:buSzPct val="100000"/>
              <a:buFontTx/>
              <a:buChar char="•"/>
            </a:pPr>
            <a:r>
              <a:rPr lang="en-US" sz="3200" dirty="0" smtClean="0"/>
              <a:t>Extensible Resource Identifier (XRI)</a:t>
            </a:r>
          </a:p>
          <a:p>
            <a:pPr marL="798513" indent="-798513">
              <a:spcBef>
                <a:spcPts val="0"/>
              </a:spcBef>
              <a:buSzPct val="100000"/>
              <a:buFontTx/>
              <a:buChar char="•"/>
            </a:pPr>
            <a:r>
              <a:rPr lang="en-US" sz="3200" dirty="0" smtClean="0"/>
              <a:t>HANDLE</a:t>
            </a:r>
          </a:p>
          <a:p>
            <a:pPr marL="798513" indent="-798513">
              <a:spcBef>
                <a:spcPts val="0"/>
              </a:spcBef>
              <a:buSzPct val="100000"/>
              <a:buFontTx/>
              <a:buChar char="•"/>
            </a:pPr>
            <a:r>
              <a:rPr lang="en-US" sz="3200" dirty="0" smtClean="0"/>
              <a:t>Life Science ID (LSID)</a:t>
            </a:r>
          </a:p>
          <a:p>
            <a:pPr marL="798513" indent="-798513">
              <a:spcBef>
                <a:spcPts val="0"/>
              </a:spcBef>
              <a:buSzPct val="100000"/>
              <a:buFontTx/>
              <a:buChar char="•"/>
            </a:pPr>
            <a:r>
              <a:rPr lang="en-US" sz="3200" dirty="0" smtClean="0"/>
              <a:t>Object Identifiers (OID)</a:t>
            </a:r>
          </a:p>
          <a:p>
            <a:pPr marL="798513" indent="-798513">
              <a:spcBef>
                <a:spcPts val="0"/>
              </a:spcBef>
              <a:buSzPct val="100000"/>
              <a:buFontTx/>
              <a:buChar char="•"/>
            </a:pPr>
            <a:r>
              <a:rPr lang="en-US" sz="3200" dirty="0" smtClean="0"/>
              <a:t>Persistent Uniform Resource Locators (PURL)</a:t>
            </a:r>
          </a:p>
          <a:p>
            <a:pPr marL="798513" indent="-798513">
              <a:spcBef>
                <a:spcPts val="0"/>
              </a:spcBef>
              <a:buSzPct val="100000"/>
              <a:buFontTx/>
              <a:buChar char="•"/>
            </a:pPr>
            <a:r>
              <a:rPr lang="en-US" sz="3200" dirty="0" smtClean="0"/>
              <a:t>URI/URN/URL</a:t>
            </a:r>
          </a:p>
          <a:p>
            <a:pPr marL="798513" indent="-798513">
              <a:spcBef>
                <a:spcPts val="0"/>
              </a:spcBef>
              <a:buSzPct val="100000"/>
              <a:buFontTx/>
              <a:buChar char="•"/>
            </a:pPr>
            <a:r>
              <a:rPr lang="en-US" sz="3200" dirty="0" smtClean="0"/>
              <a:t>Universally Unique Identifier  (UUID)</a:t>
            </a:r>
            <a:endParaRPr lang="en-US" dirty="0" smtClean="0"/>
          </a:p>
          <a:p>
            <a:pPr marL="798513" indent="-798513"/>
            <a:endParaRPr lang="en-US" dirty="0"/>
          </a:p>
        </p:txBody>
      </p:sp>
      <p:sp>
        <p:nvSpPr>
          <p:cNvPr id="4" name="Slide Number Placeholder 3"/>
          <p:cNvSpPr>
            <a:spLocks noGrp="1"/>
          </p:cNvSpPr>
          <p:nvPr>
            <p:ph type="sldNum" sz="quarter" idx="12"/>
          </p:nvPr>
        </p:nvSpPr>
        <p:spPr/>
        <p:txBody>
          <a:bodyPr/>
          <a:lstStyle/>
          <a:p>
            <a:fld id="{CCE28E46-D8FD-4EDC-8A67-9DE764DC25A0}" type="slidenum">
              <a:rPr lang="fr-FR" smtClean="0"/>
              <a:pPr/>
              <a:t>10</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3"/>
          <p:cNvSpPr>
            <a:spLocks noGrp="1"/>
          </p:cNvSpPr>
          <p:nvPr>
            <p:ph type="title"/>
          </p:nvPr>
        </p:nvSpPr>
        <p:spPr/>
        <p:txBody>
          <a:bodyPr/>
          <a:lstStyle/>
          <a:p>
            <a:r>
              <a:rPr lang="en-US" smtClean="0"/>
              <a:t>An Example Citation</a:t>
            </a:r>
          </a:p>
        </p:txBody>
      </p:sp>
      <p:sp>
        <p:nvSpPr>
          <p:cNvPr id="22530" name="Content Placeholder 5"/>
          <p:cNvSpPr>
            <a:spLocks noGrp="1"/>
          </p:cNvSpPr>
          <p:nvPr>
            <p:ph sz="quarter" idx="1"/>
          </p:nvPr>
        </p:nvSpPr>
        <p:spPr/>
        <p:txBody>
          <a:bodyPr/>
          <a:lstStyle/>
          <a:p>
            <a:pPr>
              <a:buFont typeface="Arial" charset="0"/>
              <a:buNone/>
            </a:pPr>
            <a:r>
              <a:rPr lang="en-US" sz="2400" smtClean="0"/>
              <a:t>Cline, D., R. Armstrong, R. Davis, K. Elder, and G. Liston. 2002, Updated July 2004. </a:t>
            </a:r>
            <a:r>
              <a:rPr lang="en-US" sz="2400" i="1" smtClean="0"/>
              <a:t>CLPX-Ground: ISA snow pit measurements. </a:t>
            </a:r>
            <a:r>
              <a:rPr lang="en-US" sz="2400" smtClean="0"/>
              <a:t>Edited by M. Parsons and M. J. Brodzik. Boulder, CO: National Snow and Ice Data Center. Data set accessed 2008-05-14 at http://nsidc.org/data/nsidc-0176.html.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3"/>
          <p:cNvSpPr>
            <a:spLocks noGrp="1"/>
          </p:cNvSpPr>
          <p:nvPr>
            <p:ph type="title"/>
          </p:nvPr>
        </p:nvSpPr>
        <p:spPr/>
        <p:txBody>
          <a:bodyPr/>
          <a:lstStyle/>
          <a:p>
            <a:r>
              <a:rPr lang="en-US" smtClean="0"/>
              <a:t>An Example Citation</a:t>
            </a:r>
          </a:p>
        </p:txBody>
      </p:sp>
      <p:sp>
        <p:nvSpPr>
          <p:cNvPr id="23554" name="Content Placeholder 5"/>
          <p:cNvSpPr>
            <a:spLocks noGrp="1"/>
          </p:cNvSpPr>
          <p:nvPr>
            <p:ph sz="quarter" idx="1"/>
          </p:nvPr>
        </p:nvSpPr>
        <p:spPr/>
        <p:txBody>
          <a:bodyPr/>
          <a:lstStyle/>
          <a:p>
            <a:pPr>
              <a:buFont typeface="Arial" charset="0"/>
              <a:buNone/>
            </a:pPr>
            <a:r>
              <a:rPr lang="en-US" sz="2400" smtClean="0">
                <a:solidFill>
                  <a:srgbClr val="0000FF"/>
                </a:solidFill>
              </a:rPr>
              <a:t>Cline, D., R. Armstrong, R. Davis, K. Elder, and G. Liston. </a:t>
            </a:r>
            <a:r>
              <a:rPr lang="en-US" sz="2400" smtClean="0"/>
              <a:t>2002, Updated July 2004. </a:t>
            </a:r>
            <a:r>
              <a:rPr lang="en-US" sz="2400" i="1" smtClean="0"/>
              <a:t>CLPX-Ground: ISA snow pit measurements. </a:t>
            </a:r>
            <a:r>
              <a:rPr lang="en-US" sz="2400" smtClean="0"/>
              <a:t>Edited by M. Parsons and M. J. Brodzik. Boulder, CO: National Snow and Ice Data Center. Data set accessed 2008-05-14 at http://nsidc.org/data/nsidc-0176.html.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3"/>
          <p:cNvSpPr>
            <a:spLocks noGrp="1"/>
          </p:cNvSpPr>
          <p:nvPr>
            <p:ph type="title"/>
          </p:nvPr>
        </p:nvSpPr>
        <p:spPr/>
        <p:txBody>
          <a:bodyPr/>
          <a:lstStyle/>
          <a:p>
            <a:r>
              <a:rPr lang="en-US" smtClean="0"/>
              <a:t>An Example Citation</a:t>
            </a:r>
          </a:p>
        </p:txBody>
      </p:sp>
      <p:sp>
        <p:nvSpPr>
          <p:cNvPr id="24578" name="Content Placeholder 5"/>
          <p:cNvSpPr>
            <a:spLocks noGrp="1"/>
          </p:cNvSpPr>
          <p:nvPr>
            <p:ph sz="quarter" idx="1"/>
          </p:nvPr>
        </p:nvSpPr>
        <p:spPr/>
        <p:txBody>
          <a:bodyPr/>
          <a:lstStyle/>
          <a:p>
            <a:pPr>
              <a:buFont typeface="Arial" charset="0"/>
              <a:buNone/>
            </a:pPr>
            <a:r>
              <a:rPr lang="en-US" sz="2400" smtClean="0"/>
              <a:t>Cline, D., R. Armstrong, R. Davis, K. Elder, and G. Liston. </a:t>
            </a:r>
            <a:r>
              <a:rPr lang="en-US" sz="2400" smtClean="0">
                <a:solidFill>
                  <a:srgbClr val="0000FF"/>
                </a:solidFill>
              </a:rPr>
              <a:t>2002, Updated July 2004.</a:t>
            </a:r>
            <a:r>
              <a:rPr lang="en-US" sz="2400" smtClean="0"/>
              <a:t> </a:t>
            </a:r>
            <a:r>
              <a:rPr lang="en-US" sz="2400" i="1" smtClean="0"/>
              <a:t>CLPX-Ground: ISA snow pit measurements. </a:t>
            </a:r>
            <a:r>
              <a:rPr lang="en-US" sz="2400" smtClean="0"/>
              <a:t>Edited by M. Parsons and M. J. Brodzik. Boulder, CO: National Snow and Ice Data Center. Data set accessed 2008-05-14 at http://nsidc.org/data/nsidc-0176.html.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3"/>
          <p:cNvSpPr>
            <a:spLocks noGrp="1"/>
          </p:cNvSpPr>
          <p:nvPr>
            <p:ph type="title"/>
          </p:nvPr>
        </p:nvSpPr>
        <p:spPr/>
        <p:txBody>
          <a:bodyPr/>
          <a:lstStyle/>
          <a:p>
            <a:r>
              <a:rPr lang="en-US" smtClean="0"/>
              <a:t>An Example Citation</a:t>
            </a:r>
          </a:p>
        </p:txBody>
      </p:sp>
      <p:sp>
        <p:nvSpPr>
          <p:cNvPr id="25602" name="Content Placeholder 5"/>
          <p:cNvSpPr>
            <a:spLocks noGrp="1"/>
          </p:cNvSpPr>
          <p:nvPr>
            <p:ph sz="quarter" idx="1"/>
          </p:nvPr>
        </p:nvSpPr>
        <p:spPr/>
        <p:txBody>
          <a:bodyPr/>
          <a:lstStyle/>
          <a:p>
            <a:pPr>
              <a:buFont typeface="Arial" charset="0"/>
              <a:buNone/>
            </a:pPr>
            <a:r>
              <a:rPr lang="en-US" sz="2400" smtClean="0"/>
              <a:t>Cline, D., R. Armstrong, R. Davis, K. Elder, and G. Liston. 2002, Updated July 2004. </a:t>
            </a:r>
            <a:r>
              <a:rPr lang="en-US" sz="2400" i="1" smtClean="0">
                <a:solidFill>
                  <a:srgbClr val="0000FF"/>
                </a:solidFill>
              </a:rPr>
              <a:t>CLPX-Ground: ISA snow pit measurements</a:t>
            </a:r>
            <a:r>
              <a:rPr lang="en-US" sz="2400" i="1" smtClean="0"/>
              <a:t>. </a:t>
            </a:r>
            <a:r>
              <a:rPr lang="en-US" sz="2400" smtClean="0"/>
              <a:t>Edited by M. Parsons and M. J. Brodzik. Boulder, CO: National Snow and Ice Data Center. Data set accessed 2008-05-14 at http://nsidc.org/data/nsidc-0176.html.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3"/>
          <p:cNvSpPr>
            <a:spLocks noGrp="1"/>
          </p:cNvSpPr>
          <p:nvPr>
            <p:ph type="title"/>
          </p:nvPr>
        </p:nvSpPr>
        <p:spPr/>
        <p:txBody>
          <a:bodyPr/>
          <a:lstStyle/>
          <a:p>
            <a:r>
              <a:rPr lang="en-US" smtClean="0"/>
              <a:t>An Example Citation</a:t>
            </a:r>
          </a:p>
        </p:txBody>
      </p:sp>
      <p:sp>
        <p:nvSpPr>
          <p:cNvPr id="26626" name="Content Placeholder 5"/>
          <p:cNvSpPr>
            <a:spLocks noGrp="1"/>
          </p:cNvSpPr>
          <p:nvPr>
            <p:ph sz="quarter" idx="1"/>
          </p:nvPr>
        </p:nvSpPr>
        <p:spPr/>
        <p:txBody>
          <a:bodyPr/>
          <a:lstStyle/>
          <a:p>
            <a:pPr>
              <a:buFont typeface="Arial" charset="0"/>
              <a:buNone/>
            </a:pPr>
            <a:r>
              <a:rPr lang="en-US" sz="2400" smtClean="0"/>
              <a:t>Cline, D., R. Armstrong, R. Davis, K. Elder, and G. Liston. 2002, Updated July 2004. </a:t>
            </a:r>
            <a:r>
              <a:rPr lang="en-US" sz="2400" i="1" smtClean="0"/>
              <a:t>CLPX-Ground: ISA snow pit measurements. </a:t>
            </a:r>
            <a:r>
              <a:rPr lang="en-US" sz="2400" smtClean="0">
                <a:solidFill>
                  <a:srgbClr val="0000FF"/>
                </a:solidFill>
              </a:rPr>
              <a:t>Edited by M. Parsons and M. J. Brodzik. </a:t>
            </a:r>
            <a:r>
              <a:rPr lang="en-US" sz="2400" smtClean="0"/>
              <a:t>Boulder, CO: National Snow and Ice Data Center. Data set accessed 2008-05-14 at http://nsidc.org/data/nsidc-0176.html.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3"/>
          <p:cNvSpPr>
            <a:spLocks noGrp="1"/>
          </p:cNvSpPr>
          <p:nvPr>
            <p:ph type="title"/>
          </p:nvPr>
        </p:nvSpPr>
        <p:spPr/>
        <p:txBody>
          <a:bodyPr/>
          <a:lstStyle/>
          <a:p>
            <a:r>
              <a:rPr lang="en-US" smtClean="0"/>
              <a:t>An Example Citation</a:t>
            </a:r>
          </a:p>
        </p:txBody>
      </p:sp>
      <p:sp>
        <p:nvSpPr>
          <p:cNvPr id="27650" name="Content Placeholder 5"/>
          <p:cNvSpPr>
            <a:spLocks noGrp="1"/>
          </p:cNvSpPr>
          <p:nvPr>
            <p:ph sz="quarter" idx="1"/>
          </p:nvPr>
        </p:nvSpPr>
        <p:spPr/>
        <p:txBody>
          <a:bodyPr/>
          <a:lstStyle/>
          <a:p>
            <a:pPr>
              <a:buFont typeface="Arial" charset="0"/>
              <a:buNone/>
            </a:pPr>
            <a:r>
              <a:rPr lang="en-US" sz="2400" smtClean="0"/>
              <a:t>Cline, D., R. Armstrong, R. Davis, K. Elder, and G. Liston. 2002, Updated July 2004. </a:t>
            </a:r>
            <a:r>
              <a:rPr lang="en-US" sz="2400" i="1" smtClean="0"/>
              <a:t>CLPX-Ground: ISA snow pit measurements. </a:t>
            </a:r>
            <a:r>
              <a:rPr lang="en-US" sz="2400" smtClean="0"/>
              <a:t>Edited by M. Parsons and M. J. Brodzik. </a:t>
            </a:r>
            <a:r>
              <a:rPr lang="en-US" sz="2400" smtClean="0">
                <a:solidFill>
                  <a:srgbClr val="0000FF"/>
                </a:solidFill>
              </a:rPr>
              <a:t>Boulder, CO: National Snow and Ice Data Center.</a:t>
            </a:r>
            <a:r>
              <a:rPr lang="en-US" sz="2400" smtClean="0"/>
              <a:t> Data set accessed 2008-05-14 at http://nsidc.org/data/nsidc-0176.html.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3"/>
          <p:cNvSpPr>
            <a:spLocks noGrp="1"/>
          </p:cNvSpPr>
          <p:nvPr>
            <p:ph type="title"/>
          </p:nvPr>
        </p:nvSpPr>
        <p:spPr/>
        <p:txBody>
          <a:bodyPr/>
          <a:lstStyle/>
          <a:p>
            <a:r>
              <a:rPr lang="en-US" smtClean="0"/>
              <a:t>An Example Citation</a:t>
            </a:r>
          </a:p>
        </p:txBody>
      </p:sp>
      <p:sp>
        <p:nvSpPr>
          <p:cNvPr id="28674" name="Content Placeholder 5"/>
          <p:cNvSpPr>
            <a:spLocks noGrp="1"/>
          </p:cNvSpPr>
          <p:nvPr>
            <p:ph sz="quarter" idx="1"/>
          </p:nvPr>
        </p:nvSpPr>
        <p:spPr/>
        <p:txBody>
          <a:bodyPr/>
          <a:lstStyle/>
          <a:p>
            <a:pPr>
              <a:buFont typeface="Arial" charset="0"/>
              <a:buNone/>
            </a:pPr>
            <a:r>
              <a:rPr lang="en-US" sz="2400" smtClean="0"/>
              <a:t>Cline, D., R. Armstrong, R. Davis, K. Elder, and G. Liston. 2002, Updated July 2004. </a:t>
            </a:r>
            <a:r>
              <a:rPr lang="en-US" sz="2400" i="1" smtClean="0"/>
              <a:t>CLPX-Ground: ISA snow pit measurements. </a:t>
            </a:r>
            <a:r>
              <a:rPr lang="en-US" sz="2400" smtClean="0"/>
              <a:t>Edited by M. Parsons and M. J. Brodzik. Boulder, CO: National Snow and Ice Data Center. </a:t>
            </a:r>
            <a:r>
              <a:rPr lang="en-US" sz="2400" smtClean="0">
                <a:solidFill>
                  <a:srgbClr val="0000FF"/>
                </a:solidFill>
              </a:rPr>
              <a:t>Data set accessed 2008-05-14 at http://nsidc.org/data/nsidc-0176.html.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p:txBody>
      </p:sp>
      <p:pic>
        <p:nvPicPr>
          <p:cNvPr id="4" name="Picture 3" descr="PastedGraphic-1.pdf"/>
          <p:cNvPicPr>
            <a:picLocks noChangeAspect="1"/>
          </p:cNvPicPr>
          <p:nvPr/>
        </p:nvPicPr>
        <p:blipFill>
          <a:blip r:embed="rId2">
            <a:lum bright="-26000" contrast="41000"/>
          </a:blip>
          <a:stretch>
            <a:fillRect/>
          </a:stretch>
        </p:blipFill>
        <p:spPr>
          <a:xfrm>
            <a:off x="69443" y="1416549"/>
            <a:ext cx="9074557" cy="5052643"/>
          </a:xfrm>
          <a:prstGeom prst="rect">
            <a:avLst/>
          </a:prstGeom>
        </p:spPr>
      </p:pic>
      <p:sp>
        <p:nvSpPr>
          <p:cNvPr id="5" name="TextBox 4"/>
          <p:cNvSpPr txBox="1"/>
          <p:nvPr/>
        </p:nvSpPr>
        <p:spPr>
          <a:xfrm>
            <a:off x="0" y="838200"/>
            <a:ext cx="9144000" cy="430887"/>
          </a:xfrm>
          <a:prstGeom prst="rect">
            <a:avLst/>
          </a:prstGeom>
          <a:noFill/>
        </p:spPr>
        <p:txBody>
          <a:bodyPr wrap="square" rtlCol="0">
            <a:spAutoFit/>
          </a:bodyPr>
          <a:lstStyle/>
          <a:p>
            <a:pPr algn="ctr"/>
            <a:r>
              <a:rPr lang="en-US" sz="2200" dirty="0" smtClean="0"/>
              <a:t>MODIS-derived Snow Cover Data by NSIDC Citations   (Google Scholar)</a:t>
            </a:r>
            <a:endParaRPr lang="en-US" sz="2200" dirty="0"/>
          </a:p>
        </p:txBody>
      </p:sp>
      <p:sp>
        <p:nvSpPr>
          <p:cNvPr id="6" name="TextBox 5"/>
          <p:cNvSpPr txBox="1"/>
          <p:nvPr/>
        </p:nvSpPr>
        <p:spPr>
          <a:xfrm>
            <a:off x="2819400" y="0"/>
            <a:ext cx="3105989" cy="461665"/>
          </a:xfrm>
          <a:prstGeom prst="rect">
            <a:avLst/>
          </a:prstGeom>
          <a:noFill/>
        </p:spPr>
        <p:txBody>
          <a:bodyPr wrap="none" rtlCol="0">
            <a:spAutoFit/>
          </a:bodyPr>
          <a:lstStyle/>
          <a:p>
            <a:r>
              <a:rPr lang="en-US" dirty="0" smtClean="0"/>
              <a:t>Yet! …. What’s wrong? </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Purpose of Data Citation</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Credit and accountability for data authors</a:t>
            </a:r>
          </a:p>
          <a:p>
            <a:pPr marL="514350" indent="-514350">
              <a:buFont typeface="+mj-lt"/>
              <a:buAutoNum type="arabicPeriod"/>
            </a:pPr>
            <a:r>
              <a:rPr lang="en-US" dirty="0" smtClean="0"/>
              <a:t>Aids reproducibility of science, i.e. direct, unambiguous connection to the precise data used.</a:t>
            </a:r>
          </a:p>
        </p:txBody>
      </p:sp>
      <p:sp>
        <p:nvSpPr>
          <p:cNvPr id="4" name="Slide Number Placeholder 3"/>
          <p:cNvSpPr>
            <a:spLocks noGrp="1"/>
          </p:cNvSpPr>
          <p:nvPr>
            <p:ph type="sldNum" sz="quarter" idx="12"/>
          </p:nvPr>
        </p:nvSpPr>
        <p:spPr/>
        <p:txBody>
          <a:bodyPr/>
          <a:lstStyle/>
          <a:p>
            <a:fld id="{CCE28E46-D8FD-4EDC-8A67-9DE764DC25A0}" type="slidenum">
              <a:rPr lang="fr-FR" smtClean="0"/>
              <a:pPr/>
              <a:t>19</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84784"/>
            <a:ext cx="8534400" cy="4946976"/>
          </a:xfrm>
        </p:spPr>
        <p:txBody>
          <a:bodyPr>
            <a:normAutofit fontScale="92500" lnSpcReduction="10000"/>
          </a:bodyPr>
          <a:lstStyle/>
          <a:p>
            <a:r>
              <a:rPr lang="en-US" dirty="0" smtClean="0"/>
              <a:t>Mark Parsons, Ruth </a:t>
            </a:r>
            <a:r>
              <a:rPr lang="en-US" dirty="0" err="1" smtClean="0"/>
              <a:t>Duerr</a:t>
            </a:r>
            <a:endParaRPr lang="en-US" dirty="0" smtClean="0"/>
          </a:p>
          <a:p>
            <a:r>
              <a:rPr lang="en-US" dirty="0" smtClean="0"/>
              <a:t>Michael </a:t>
            </a:r>
            <a:r>
              <a:rPr lang="en-US" dirty="0" err="1" smtClean="0"/>
              <a:t>Diepenbroek</a:t>
            </a:r>
            <a:r>
              <a:rPr lang="en-US" dirty="0" smtClean="0"/>
              <a:t>, Michael </a:t>
            </a:r>
            <a:r>
              <a:rPr lang="en-US" dirty="0" err="1" smtClean="0"/>
              <a:t>Zgurovsky</a:t>
            </a:r>
            <a:endParaRPr lang="en-US" dirty="0" smtClean="0"/>
          </a:p>
          <a:p>
            <a:r>
              <a:rPr lang="en-US" dirty="0" smtClean="0"/>
              <a:t>Kari </a:t>
            </a:r>
            <a:r>
              <a:rPr lang="en-US" dirty="0" err="1" smtClean="0"/>
              <a:t>Raivio</a:t>
            </a:r>
            <a:r>
              <a:rPr lang="en-US" dirty="0" smtClean="0"/>
              <a:t>, Brian McMahon</a:t>
            </a:r>
          </a:p>
          <a:p>
            <a:r>
              <a:rPr lang="en-US" dirty="0" smtClean="0"/>
              <a:t>AGU Data Policy Panel</a:t>
            </a:r>
          </a:p>
          <a:p>
            <a:r>
              <a:rPr lang="en-US" dirty="0" smtClean="0"/>
              <a:t>World Data System Scientific Committee</a:t>
            </a:r>
          </a:p>
          <a:p>
            <a:r>
              <a:rPr lang="en-US" dirty="0" smtClean="0"/>
              <a:t>ICSU Strategic Coordinating Committee on information and Data</a:t>
            </a:r>
          </a:p>
          <a:p>
            <a:r>
              <a:rPr lang="en-US" dirty="0" smtClean="0"/>
              <a:t>CODATA and GEOSS working groups</a:t>
            </a:r>
          </a:p>
          <a:p>
            <a:r>
              <a:rPr lang="en-US" dirty="0" smtClean="0"/>
              <a:t>…. </a:t>
            </a:r>
            <a:r>
              <a:rPr lang="en-US" dirty="0"/>
              <a:t>a</a:t>
            </a:r>
            <a:r>
              <a:rPr lang="en-US" dirty="0" smtClean="0"/>
              <a:t>nd now … </a:t>
            </a:r>
          </a:p>
          <a:p>
            <a:r>
              <a:rPr lang="en-US" dirty="0" smtClean="0"/>
              <a:t>Tom Hanks, Bob Webb, Karen Underhill, Diane Boyer</a:t>
            </a:r>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CCE28E46-D8FD-4EDC-8A67-9DE764DC25A0}" type="slidenum">
              <a:rPr lang="fr-FR" smtClean="0"/>
              <a:pPr/>
              <a:t>2</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8532440" cy="1143000"/>
          </a:xfrm>
        </p:spPr>
        <p:txBody>
          <a:bodyPr/>
          <a:lstStyle/>
          <a:p>
            <a:pPr algn="just"/>
            <a:r>
              <a:rPr lang="en-US" sz="2000" dirty="0"/>
              <a:t>James J. Hanks Collection, Special Collections and Archives, Cline  </a:t>
            </a:r>
            <a:br>
              <a:rPr lang="en-US" sz="2000" dirty="0"/>
            </a:br>
            <a:r>
              <a:rPr lang="en-US" sz="2000" dirty="0"/>
              <a:t>Library, Northern Arizona University, NAU.PH.2005.3.1.2.3c.   </a:t>
            </a:r>
            <a:r>
              <a:rPr lang="en-US" sz="2000" dirty="0" smtClean="0"/>
              <a:t> </a:t>
            </a:r>
            <a:br>
              <a:rPr lang="en-US" sz="2000" dirty="0" smtClean="0"/>
            </a:br>
            <a:r>
              <a:rPr lang="en-US" sz="2000" dirty="0" smtClean="0"/>
              <a:t>Metadata at  </a:t>
            </a:r>
            <a:r>
              <a:rPr lang="en-US" sz="2000" u="sng" dirty="0" smtClean="0">
                <a:hlinkClick r:id="rId2"/>
              </a:rPr>
              <a:t>http</a:t>
            </a:r>
            <a:r>
              <a:rPr lang="en-US" sz="2000" u="sng" dirty="0">
                <a:hlinkClick r:id="rId2"/>
              </a:rPr>
              <a:t>://archive.library.nau.edu</a:t>
            </a:r>
            <a:r>
              <a:rPr lang="en-US" sz="2000" u="sng" dirty="0" smtClean="0">
                <a:hlinkClick r:id="rId2"/>
              </a:rPr>
              <a:t>/</a:t>
            </a:r>
            <a:r>
              <a:rPr lang="en-US" sz="2000" dirty="0"/>
              <a:t> </a:t>
            </a:r>
            <a:r>
              <a:rPr lang="en-US" sz="2000" dirty="0" smtClean="0"/>
              <a:t>   </a:t>
            </a:r>
            <a:r>
              <a:rPr lang="en-US" sz="2000" dirty="0"/>
              <a:t>item 45552</a:t>
            </a:r>
            <a:endParaRPr lang="en-US" sz="2000" dirty="0"/>
          </a:p>
        </p:txBody>
      </p:sp>
      <p:pic>
        <p:nvPicPr>
          <p:cNvPr id="4" name="Content Placeholder 3" descr="45552_1.25MB.jpg"/>
          <p:cNvPicPr>
            <a:picLocks noGrp="1" noChangeAspect="1"/>
          </p:cNvPicPr>
          <p:nvPr>
            <p:ph idx="1"/>
          </p:nvPr>
        </p:nvPicPr>
        <p:blipFill>
          <a:blip r:embed="rId3">
            <a:extLst>
              <a:ext uri="{28A0092B-C50C-407E-A947-70E740481C1C}">
                <a14:useLocalDpi xmlns:a14="http://schemas.microsoft.com/office/drawing/2010/main" val="0"/>
              </a:ext>
            </a:extLst>
          </a:blip>
          <a:srcRect t="2698" b="2698"/>
          <a:stretch>
            <a:fillRect/>
          </a:stretch>
        </p:blipFill>
        <p:spPr>
          <a:xfrm>
            <a:off x="467544" y="1628800"/>
            <a:ext cx="8229600" cy="4525963"/>
          </a:xfrm>
        </p:spPr>
      </p:pic>
      <p:sp>
        <p:nvSpPr>
          <p:cNvPr id="5" name="TextBox 4"/>
          <p:cNvSpPr txBox="1"/>
          <p:nvPr/>
        </p:nvSpPr>
        <p:spPr>
          <a:xfrm flipH="1">
            <a:off x="2411758" y="6309320"/>
            <a:ext cx="4392489" cy="461665"/>
          </a:xfrm>
          <a:prstGeom prst="rect">
            <a:avLst/>
          </a:prstGeom>
          <a:noFill/>
        </p:spPr>
        <p:txBody>
          <a:bodyPr wrap="square" rtlCol="0">
            <a:spAutoFit/>
          </a:bodyPr>
          <a:lstStyle/>
          <a:p>
            <a:pPr algn="ctr"/>
            <a:r>
              <a:rPr lang="en-US" b="1" dirty="0" err="1" smtClean="0"/>
              <a:t>Tsegi</a:t>
            </a:r>
            <a:r>
              <a:rPr lang="en-US" b="1" dirty="0" smtClean="0"/>
              <a:t> Canyon, 1927</a:t>
            </a:r>
            <a:endParaRPr lang="en-US" b="1" dirty="0"/>
          </a:p>
        </p:txBody>
      </p:sp>
    </p:spTree>
    <p:extLst>
      <p:ext uri="{BB962C8B-B14F-4D97-AF65-F5344CB8AC3E}">
        <p14:creationId xmlns:p14="http://schemas.microsoft.com/office/powerpoint/2010/main" val="25828127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47468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Bob Webb</a:t>
            </a:r>
            <a:endParaRPr lang="en-US" sz="2000" dirty="0"/>
          </a:p>
        </p:txBody>
      </p:sp>
      <p:pic>
        <p:nvPicPr>
          <p:cNvPr id="4" name="Content Placeholder 3" descr="Stake4821.092305.jpg"/>
          <p:cNvPicPr>
            <a:picLocks noGrp="1" noChangeAspect="1"/>
          </p:cNvPicPr>
          <p:nvPr>
            <p:ph idx="1"/>
          </p:nvPr>
        </p:nvPicPr>
        <p:blipFill>
          <a:blip r:embed="rId2" cstate="print">
            <a:extLst>
              <a:ext uri="{28A0092B-C50C-407E-A947-70E740481C1C}">
                <a14:useLocalDpi xmlns:a14="http://schemas.microsoft.com/office/drawing/2010/main" val="0"/>
              </a:ext>
            </a:extLst>
          </a:blip>
          <a:srcRect t="8753" b="8753"/>
          <a:stretch>
            <a:fillRect/>
          </a:stretch>
        </p:blipFill>
        <p:spPr>
          <a:xfrm>
            <a:off x="395536" y="1484784"/>
            <a:ext cx="8229600" cy="4525963"/>
          </a:xfrm>
        </p:spPr>
      </p:pic>
      <p:sp>
        <p:nvSpPr>
          <p:cNvPr id="5" name="TextBox 4"/>
          <p:cNvSpPr txBox="1"/>
          <p:nvPr/>
        </p:nvSpPr>
        <p:spPr>
          <a:xfrm flipH="1">
            <a:off x="2411758" y="6309320"/>
            <a:ext cx="4392489" cy="461665"/>
          </a:xfrm>
          <a:prstGeom prst="rect">
            <a:avLst/>
          </a:prstGeom>
          <a:noFill/>
        </p:spPr>
        <p:txBody>
          <a:bodyPr wrap="square" rtlCol="0">
            <a:spAutoFit/>
          </a:bodyPr>
          <a:lstStyle/>
          <a:p>
            <a:pPr algn="ctr"/>
            <a:r>
              <a:rPr lang="en-US" b="1" dirty="0" err="1" smtClean="0"/>
              <a:t>Tsegi</a:t>
            </a:r>
            <a:r>
              <a:rPr lang="en-US" b="1" dirty="0" smtClean="0"/>
              <a:t> Canyon, 2005</a:t>
            </a:r>
            <a:endParaRPr lang="en-US" b="1" dirty="0"/>
          </a:p>
        </p:txBody>
      </p:sp>
    </p:spTree>
    <p:extLst>
      <p:ext uri="{BB962C8B-B14F-4D97-AF65-F5344CB8AC3E}">
        <p14:creationId xmlns:p14="http://schemas.microsoft.com/office/powerpoint/2010/main" val="16089874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5552_1.25M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5315712"/>
          </a:xfrm>
          <a:prstGeom prst="rect">
            <a:avLst/>
          </a:prstGeom>
        </p:spPr>
      </p:pic>
    </p:spTree>
    <p:extLst>
      <p:ext uri="{BB962C8B-B14F-4D97-AF65-F5344CB8AC3E}">
        <p14:creationId xmlns:p14="http://schemas.microsoft.com/office/powerpoint/2010/main" val="41899518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ke4821.09230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5999"/>
          </a:xfrm>
          <a:prstGeom prst="rect">
            <a:avLst/>
          </a:prstGeom>
        </p:spPr>
      </p:pic>
    </p:spTree>
    <p:extLst>
      <p:ext uri="{BB962C8B-B14F-4D97-AF65-F5344CB8AC3E}">
        <p14:creationId xmlns:p14="http://schemas.microsoft.com/office/powerpoint/2010/main" val="2178879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descr="BransteadTsegi1.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59" t="-6893" r="-20480" b="-23033"/>
          <a:stretch/>
        </p:blipFill>
        <p:spPr>
          <a:xfrm>
            <a:off x="736600" y="-241300"/>
            <a:ext cx="8051800" cy="8382000"/>
          </a:xfrm>
        </p:spPr>
      </p:pic>
    </p:spTree>
    <p:extLst>
      <p:ext uri="{BB962C8B-B14F-4D97-AF65-F5344CB8AC3E}">
        <p14:creationId xmlns:p14="http://schemas.microsoft.com/office/powerpoint/2010/main" val="28559698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001.pn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3977076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4468"/>
            <a:ext cx="9144000" cy="914400"/>
          </a:xfrm>
        </p:spPr>
        <p:txBody>
          <a:bodyPr/>
          <a:lstStyle/>
          <a:p>
            <a:pPr algn="ctr"/>
            <a:r>
              <a:rPr lang="en-US" dirty="0" smtClean="0"/>
              <a:t>The needs</a:t>
            </a:r>
            <a:endParaRPr lang="en-US" dirty="0"/>
          </a:p>
        </p:txBody>
      </p:sp>
      <p:sp>
        <p:nvSpPr>
          <p:cNvPr id="3" name="Content Placeholder 2"/>
          <p:cNvSpPr>
            <a:spLocks noGrp="1"/>
          </p:cNvSpPr>
          <p:nvPr>
            <p:ph idx="1"/>
          </p:nvPr>
        </p:nvSpPr>
        <p:spPr>
          <a:xfrm>
            <a:off x="152400" y="2438400"/>
            <a:ext cx="8839200" cy="4267200"/>
          </a:xfrm>
        </p:spPr>
        <p:txBody>
          <a:bodyPr>
            <a:normAutofit/>
          </a:bodyPr>
          <a:lstStyle/>
          <a:p>
            <a:r>
              <a:rPr lang="en-US" dirty="0" smtClean="0"/>
              <a:t>Data collection coupled with quality control </a:t>
            </a:r>
          </a:p>
          <a:p>
            <a:pPr lvl="1"/>
            <a:r>
              <a:rPr lang="en-US" dirty="0" smtClean="0"/>
              <a:t>Quality assurance (a function of the data)</a:t>
            </a:r>
          </a:p>
          <a:p>
            <a:pPr lvl="1"/>
            <a:r>
              <a:rPr lang="en-US" dirty="0" smtClean="0"/>
              <a:t>Peer review -&gt; authoritative source, assessed data</a:t>
            </a:r>
          </a:p>
          <a:p>
            <a:r>
              <a:rPr lang="en-US" dirty="0" smtClean="0"/>
              <a:t>Ease of </a:t>
            </a:r>
            <a:r>
              <a:rPr lang="en-US" dirty="0" smtClean="0"/>
              <a:t>publication  </a:t>
            </a:r>
          </a:p>
          <a:p>
            <a:pPr lvl="1"/>
            <a:r>
              <a:rPr lang="en-US" dirty="0" smtClean="0"/>
              <a:t>Easily </a:t>
            </a:r>
            <a:r>
              <a:rPr lang="en-US" dirty="0" smtClean="0"/>
              <a:t>understood standards (especially metadata)</a:t>
            </a:r>
          </a:p>
          <a:p>
            <a:pPr lvl="1"/>
            <a:r>
              <a:rPr lang="en-US" dirty="0" smtClean="0"/>
              <a:t>Simple steps to place data in the public domain (e.g. PIC)</a:t>
            </a:r>
          </a:p>
          <a:p>
            <a:r>
              <a:rPr lang="en-US" dirty="0" smtClean="0"/>
              <a:t>Secure repository and long term data </a:t>
            </a:r>
            <a:r>
              <a:rPr lang="en-US" dirty="0" err="1" smtClean="0"/>
              <a:t>curation</a:t>
            </a:r>
            <a:endParaRPr lang="en-US" dirty="0" smtClean="0"/>
          </a:p>
          <a:p>
            <a:pPr lvl="1"/>
            <a:r>
              <a:rPr lang="en-US" dirty="0" smtClean="0"/>
              <a:t>Preferred use of this reliable source by data users</a:t>
            </a:r>
          </a:p>
          <a:p>
            <a:pPr>
              <a:buNone/>
            </a:pPr>
            <a:endParaRPr lang="en-US" dirty="0"/>
          </a:p>
        </p:txBody>
      </p:sp>
      <p:sp>
        <p:nvSpPr>
          <p:cNvPr id="4" name="Slide Number Placeholder 3"/>
          <p:cNvSpPr>
            <a:spLocks noGrp="1"/>
          </p:cNvSpPr>
          <p:nvPr>
            <p:ph type="sldNum" sz="quarter" idx="12"/>
          </p:nvPr>
        </p:nvSpPr>
        <p:spPr/>
        <p:txBody>
          <a:bodyPr/>
          <a:lstStyle/>
          <a:p>
            <a:fld id="{CCE28E46-D8FD-4EDC-8A67-9DE764DC25A0}" type="slidenum">
              <a:rPr lang="fr-FR" smtClean="0"/>
              <a:pPr/>
              <a:t>27</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4468"/>
            <a:ext cx="9144000" cy="690396"/>
          </a:xfrm>
        </p:spPr>
        <p:txBody>
          <a:bodyPr/>
          <a:lstStyle/>
          <a:p>
            <a:pPr algn="ctr"/>
            <a:r>
              <a:rPr lang="en-US" dirty="0" smtClean="0"/>
              <a:t>The needs</a:t>
            </a:r>
            <a:endParaRPr lang="en-US" dirty="0"/>
          </a:p>
        </p:txBody>
      </p:sp>
      <p:sp>
        <p:nvSpPr>
          <p:cNvPr id="3" name="Content Placeholder 2"/>
          <p:cNvSpPr>
            <a:spLocks noGrp="1"/>
          </p:cNvSpPr>
          <p:nvPr>
            <p:ph idx="1"/>
          </p:nvPr>
        </p:nvSpPr>
        <p:spPr>
          <a:xfrm>
            <a:off x="152400" y="2438400"/>
            <a:ext cx="8839200" cy="4267200"/>
          </a:xfrm>
        </p:spPr>
        <p:txBody>
          <a:bodyPr>
            <a:normAutofit/>
          </a:bodyPr>
          <a:lstStyle/>
          <a:p>
            <a:r>
              <a:rPr lang="en-US" dirty="0" smtClean="0"/>
              <a:t>Preservation of long-term time series</a:t>
            </a:r>
          </a:p>
          <a:p>
            <a:pPr lvl="1"/>
            <a:r>
              <a:rPr lang="en-US" dirty="0" smtClean="0"/>
              <a:t>Repositories that adapt to evolving  technology</a:t>
            </a:r>
          </a:p>
          <a:p>
            <a:pPr lvl="1"/>
            <a:r>
              <a:rPr lang="en-US" dirty="0" smtClean="0"/>
              <a:t>Collaboration with Libraries and publishing communities</a:t>
            </a:r>
          </a:p>
          <a:p>
            <a:r>
              <a:rPr lang="en-US" b="1" dirty="0" smtClean="0"/>
              <a:t>EASE </a:t>
            </a:r>
            <a:r>
              <a:rPr lang="en-US" b="1" dirty="0"/>
              <a:t>OF </a:t>
            </a:r>
            <a:r>
              <a:rPr lang="en-US" b="1" dirty="0" smtClean="0"/>
              <a:t>CITATION  </a:t>
            </a:r>
          </a:p>
          <a:p>
            <a:pPr lvl="1"/>
            <a:r>
              <a:rPr lang="en-US" dirty="0" smtClean="0"/>
              <a:t>Credit </a:t>
            </a:r>
            <a:r>
              <a:rPr lang="en-US" dirty="0" smtClean="0"/>
              <a:t>given to data authors and proper recognition and  citation by users</a:t>
            </a:r>
          </a:p>
          <a:p>
            <a:r>
              <a:rPr lang="en-US" dirty="0" smtClean="0"/>
              <a:t>Professional recognition (besides credit)</a:t>
            </a:r>
          </a:p>
          <a:p>
            <a:pPr lvl="1"/>
            <a:r>
              <a:rPr lang="en-US" dirty="0" smtClean="0"/>
              <a:t>perhaps a change in academic mind-set</a:t>
            </a:r>
            <a:endParaRPr lang="en-US" dirty="0"/>
          </a:p>
        </p:txBody>
      </p:sp>
      <p:sp>
        <p:nvSpPr>
          <p:cNvPr id="4" name="Slide Number Placeholder 3"/>
          <p:cNvSpPr>
            <a:spLocks noGrp="1"/>
          </p:cNvSpPr>
          <p:nvPr>
            <p:ph type="sldNum" sz="quarter" idx="12"/>
          </p:nvPr>
        </p:nvSpPr>
        <p:spPr/>
        <p:txBody>
          <a:bodyPr/>
          <a:lstStyle/>
          <a:p>
            <a:fld id="{CCE28E46-D8FD-4EDC-8A67-9DE764DC25A0}" type="slidenum">
              <a:rPr lang="fr-FR" smtClean="0"/>
              <a:pPr/>
              <a:t>28</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47800"/>
            <a:ext cx="7772400" cy="838200"/>
          </a:xfrm>
        </p:spPr>
        <p:txBody>
          <a:bodyPr/>
          <a:lstStyle/>
          <a:p>
            <a:pPr algn="ctr"/>
            <a:r>
              <a:rPr lang="en-US" dirty="0" smtClean="0"/>
              <a:t>ICSU-SCID vision</a:t>
            </a:r>
            <a:endParaRPr lang="en-US" dirty="0"/>
          </a:p>
        </p:txBody>
      </p:sp>
      <p:sp>
        <p:nvSpPr>
          <p:cNvPr id="3" name="Content Placeholder 2"/>
          <p:cNvSpPr>
            <a:spLocks noGrp="1"/>
          </p:cNvSpPr>
          <p:nvPr>
            <p:ph idx="1"/>
          </p:nvPr>
        </p:nvSpPr>
        <p:spPr>
          <a:xfrm>
            <a:off x="152400" y="2209800"/>
            <a:ext cx="8839200" cy="4495800"/>
          </a:xfrm>
        </p:spPr>
        <p:txBody>
          <a:bodyPr>
            <a:normAutofit fontScale="70000" lnSpcReduction="20000"/>
          </a:bodyPr>
          <a:lstStyle/>
          <a:p>
            <a:pPr algn="ctr">
              <a:buNone/>
            </a:pPr>
            <a:r>
              <a:rPr lang="en-US" sz="4364" dirty="0" smtClean="0"/>
              <a:t>The International Council for Science envisions a </a:t>
            </a:r>
          </a:p>
          <a:p>
            <a:pPr algn="ctr">
              <a:buNone/>
            </a:pPr>
            <a:r>
              <a:rPr lang="en-US" sz="4364" b="1" dirty="0" smtClean="0">
                <a:solidFill>
                  <a:schemeClr val="accent3"/>
                </a:solidFill>
              </a:rPr>
              <a:t>Global World Data System</a:t>
            </a:r>
            <a:r>
              <a:rPr lang="en-US" sz="4364" b="1" dirty="0" smtClean="0"/>
              <a:t>, in order to:</a:t>
            </a:r>
          </a:p>
          <a:p>
            <a:pPr lvl="1">
              <a:spcBef>
                <a:spcPts val="624"/>
              </a:spcBef>
            </a:pPr>
            <a:endParaRPr lang="en-US" sz="2000" b="1" dirty="0" smtClean="0"/>
          </a:p>
          <a:p>
            <a:pPr lvl="1">
              <a:spcBef>
                <a:spcPts val="624"/>
              </a:spcBef>
              <a:buClr>
                <a:schemeClr val="tx1"/>
              </a:buClr>
              <a:buFont typeface="Wingdings" charset="2"/>
              <a:buChar char="§"/>
            </a:pPr>
            <a:r>
              <a:rPr lang="en-US" sz="3964" b="1" dirty="0" smtClean="0"/>
              <a:t> </a:t>
            </a:r>
            <a:r>
              <a:rPr lang="en-US" sz="2800" dirty="0" smtClean="0"/>
              <a:t>emphasize the </a:t>
            </a:r>
            <a:r>
              <a:rPr lang="en-US" sz="2800" dirty="0" smtClean="0">
                <a:solidFill>
                  <a:schemeClr val="accent3"/>
                </a:solidFill>
              </a:rPr>
              <a:t>critical importance of data </a:t>
            </a:r>
            <a:r>
              <a:rPr lang="en-US" sz="2800" dirty="0" smtClean="0"/>
              <a:t>in global science activities </a:t>
            </a:r>
          </a:p>
          <a:p>
            <a:pPr marL="806450">
              <a:spcBef>
                <a:spcPts val="1900"/>
              </a:spcBef>
            </a:pPr>
            <a:r>
              <a:rPr lang="en-US" sz="3200" dirty="0" smtClean="0"/>
              <a:t>further </a:t>
            </a:r>
            <a:r>
              <a:rPr lang="en-US" sz="3273" dirty="0" smtClean="0"/>
              <a:t>ICSU </a:t>
            </a:r>
            <a:r>
              <a:rPr lang="en-US" sz="3200" dirty="0" smtClean="0"/>
              <a:t>strategic scientific outcomes by addressing </a:t>
            </a:r>
            <a:r>
              <a:rPr lang="en-US" sz="3200" dirty="0" smtClean="0">
                <a:solidFill>
                  <a:srgbClr val="FEB80A"/>
                </a:solidFill>
              </a:rPr>
              <a:t>pressing societal needs </a:t>
            </a:r>
            <a:r>
              <a:rPr lang="en-US" sz="3200" dirty="0" smtClean="0"/>
              <a:t>(e.g. sustainable development, digital divide)</a:t>
            </a:r>
          </a:p>
          <a:p>
            <a:pPr marL="806450">
              <a:spcBef>
                <a:spcPts val="1900"/>
              </a:spcBef>
            </a:pPr>
            <a:r>
              <a:rPr lang="en-US" sz="3200" dirty="0" smtClean="0"/>
              <a:t>highlight the very positive impact of </a:t>
            </a:r>
            <a:r>
              <a:rPr lang="en-US" sz="3200" dirty="0" smtClean="0">
                <a:solidFill>
                  <a:srgbClr val="FEB80A"/>
                </a:solidFill>
              </a:rPr>
              <a:t>universal and equitable access </a:t>
            </a:r>
            <a:r>
              <a:rPr lang="en-US" sz="3200" dirty="0" smtClean="0"/>
              <a:t>to data and information </a:t>
            </a:r>
          </a:p>
          <a:p>
            <a:pPr marL="806450">
              <a:spcBef>
                <a:spcPts val="1900"/>
              </a:spcBef>
            </a:pPr>
            <a:r>
              <a:rPr lang="en-US" sz="3200" dirty="0" smtClean="0"/>
              <a:t>support services for D&amp;I </a:t>
            </a:r>
            <a:r>
              <a:rPr lang="en-US" sz="3200" dirty="0" smtClean="0">
                <a:solidFill>
                  <a:srgbClr val="FEB80A"/>
                </a:solidFill>
              </a:rPr>
              <a:t>long-term stewardship</a:t>
            </a:r>
          </a:p>
          <a:p>
            <a:pPr marL="806450">
              <a:spcBef>
                <a:spcPts val="1900"/>
              </a:spcBef>
            </a:pPr>
            <a:r>
              <a:rPr lang="en-US" sz="3200" dirty="0" smtClean="0"/>
              <a:t>promote and support  </a:t>
            </a:r>
            <a:r>
              <a:rPr lang="en-US" sz="3200" dirty="0" smtClean="0">
                <a:solidFill>
                  <a:srgbClr val="FEB80A"/>
                </a:solidFill>
              </a:rPr>
              <a:t>data publication and citation</a:t>
            </a:r>
          </a:p>
          <a:p>
            <a:endParaRPr lang="en-US" dirty="0"/>
          </a:p>
        </p:txBody>
      </p:sp>
      <p:sp>
        <p:nvSpPr>
          <p:cNvPr id="4" name="Slide Number Placeholder 3"/>
          <p:cNvSpPr>
            <a:spLocks noGrp="1"/>
          </p:cNvSpPr>
          <p:nvPr>
            <p:ph type="sldNum" sz="quarter" idx="12"/>
          </p:nvPr>
        </p:nvSpPr>
        <p:spPr/>
        <p:txBody>
          <a:bodyPr/>
          <a:lstStyle/>
          <a:p>
            <a:fld id="{F3565C43-C84A-436B-A82C-5E625F73CB23}" type="slidenum">
              <a:rPr lang="fr-FR" smtClean="0"/>
              <a:pPr/>
              <a:t>29</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4468"/>
            <a:ext cx="9144000" cy="914400"/>
          </a:xfrm>
        </p:spPr>
        <p:txBody>
          <a:bodyPr/>
          <a:lstStyle/>
          <a:p>
            <a:pPr algn="ctr"/>
            <a:r>
              <a:rPr lang="en-US" sz="3200" dirty="0" smtClean="0"/>
              <a:t>An issue for the scientific community!</a:t>
            </a:r>
            <a:endParaRPr lang="en-US" sz="3200" dirty="0"/>
          </a:p>
        </p:txBody>
      </p:sp>
      <p:sp>
        <p:nvSpPr>
          <p:cNvPr id="3" name="Content Placeholder 2"/>
          <p:cNvSpPr>
            <a:spLocks noGrp="1"/>
          </p:cNvSpPr>
          <p:nvPr>
            <p:ph idx="1"/>
          </p:nvPr>
        </p:nvSpPr>
        <p:spPr>
          <a:xfrm>
            <a:off x="0" y="2209800"/>
            <a:ext cx="9144000" cy="4343400"/>
          </a:xfrm>
        </p:spPr>
        <p:txBody>
          <a:bodyPr>
            <a:normAutofit fontScale="77500" lnSpcReduction="20000"/>
          </a:bodyPr>
          <a:lstStyle/>
          <a:p>
            <a:pPr algn="ctr">
              <a:buNone/>
            </a:pPr>
            <a:r>
              <a:rPr lang="en-US" sz="3613" b="1" dirty="0" smtClean="0">
                <a:solidFill>
                  <a:schemeClr val="accent3">
                    <a:lumMod val="60000"/>
                    <a:lumOff val="40000"/>
                  </a:schemeClr>
                </a:solidFill>
              </a:rPr>
              <a:t>“The Importance of Long-term Preservation and Accessibility of Geophysical Data”  AGU, May 2009</a:t>
            </a:r>
          </a:p>
          <a:p>
            <a:r>
              <a:rPr lang="en-US" dirty="0" smtClean="0"/>
              <a:t>The cost of collecting, processing, validating, and submitting data to a recognized archive should be an integral part of research and operational programs. Such archives should be adequately supported with long-term funding. Organizations and individuals charged with coping with the explosive growth of Earth and space digital data sets should develop and offer tools to permit fast discovery and efficient extraction of online data, manually and automatically, thereby increasing their user base. </a:t>
            </a:r>
            <a:r>
              <a:rPr lang="en-US" dirty="0" smtClean="0">
                <a:solidFill>
                  <a:srgbClr val="FED46C"/>
                </a:solidFill>
              </a:rPr>
              <a:t>The scientific community should recognize the professional value of such activities by endorsing the concept of publication of data, to be credited and cited like the products of any other scientific activity, and encouraging peer-review of such publications.</a:t>
            </a:r>
          </a:p>
          <a:p>
            <a:endParaRPr lang="en-US" b="1" dirty="0" smtClean="0"/>
          </a:p>
          <a:p>
            <a:endParaRPr lang="en-US" dirty="0"/>
          </a:p>
        </p:txBody>
      </p:sp>
      <p:sp>
        <p:nvSpPr>
          <p:cNvPr id="4" name="Slide Number Placeholder 3"/>
          <p:cNvSpPr>
            <a:spLocks noGrp="1"/>
          </p:cNvSpPr>
          <p:nvPr>
            <p:ph type="sldNum" sz="quarter" idx="12"/>
          </p:nvPr>
        </p:nvSpPr>
        <p:spPr/>
        <p:txBody>
          <a:bodyPr/>
          <a:lstStyle/>
          <a:p>
            <a:fld id="{CCE28E46-D8FD-4EDC-8A67-9DE764DC25A0}" type="slidenum">
              <a:rPr lang="fr-FR" smtClean="0"/>
              <a:pPr/>
              <a:t>3</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87363" y="5338763"/>
            <a:ext cx="7772400" cy="796925"/>
          </a:xfrm>
        </p:spPr>
        <p:txBody>
          <a:bodyPr/>
          <a:lstStyle/>
          <a:p>
            <a:pPr algn="ctr" eaLnBrk="1" hangingPunct="1"/>
            <a:r>
              <a:rPr lang="de-DE" sz="4000" i="1"/>
              <a:t>Thank you !</a:t>
            </a:r>
          </a:p>
        </p:txBody>
      </p:sp>
      <p:pic>
        <p:nvPicPr>
          <p:cNvPr id="24579" name="Picture 2" descr="C:\Users\Michael Diepenbroek\Pictures\boxhead2.jpg"/>
          <p:cNvPicPr>
            <a:picLocks noChangeAspect="1" noChangeArrowheads="1"/>
          </p:cNvPicPr>
          <p:nvPr/>
        </p:nvPicPr>
        <p:blipFill>
          <a:blip r:embed="rId3"/>
          <a:srcRect/>
          <a:stretch>
            <a:fillRect/>
          </a:stretch>
        </p:blipFill>
        <p:spPr bwMode="auto">
          <a:xfrm>
            <a:off x="1582738" y="1377950"/>
            <a:ext cx="5911850" cy="409733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en-GB"/>
              <a:t>SCCID 3 - ICSU family structure and terminology: Elements and interactions.</a:t>
            </a:r>
            <a:endParaRPr lang="fr-FR"/>
          </a:p>
        </p:txBody>
      </p:sp>
      <p:sp>
        <p:nvSpPr>
          <p:cNvPr id="3" name="Dian numeron paikkamerkki 2"/>
          <p:cNvSpPr>
            <a:spLocks noGrp="1"/>
          </p:cNvSpPr>
          <p:nvPr>
            <p:ph type="sldNum" sz="quarter" idx="12"/>
          </p:nvPr>
        </p:nvSpPr>
        <p:spPr/>
        <p:txBody>
          <a:bodyPr/>
          <a:lstStyle/>
          <a:p>
            <a:fld id="{E2A0E2EC-C7B1-BD4B-AABE-FF2B9463F964}" type="slidenum">
              <a:rPr lang="fr-FR"/>
              <a:pPr/>
              <a:t>31</a:t>
            </a:fld>
            <a:endParaRPr lang="fr-FR"/>
          </a:p>
        </p:txBody>
      </p:sp>
      <p:pic>
        <p:nvPicPr>
          <p:cNvPr id="25604" name="Picture 2"/>
          <p:cNvPicPr>
            <a:picLocks noChangeAspect="1" noChangeArrowheads="1"/>
          </p:cNvPicPr>
          <p:nvPr/>
        </p:nvPicPr>
        <p:blipFill>
          <a:blip r:embed="rId2"/>
          <a:srcRect/>
          <a:stretch>
            <a:fillRect/>
          </a:stretch>
        </p:blipFill>
        <p:spPr bwMode="auto">
          <a:xfrm>
            <a:off x="-3708400" y="-2332038"/>
            <a:ext cx="20521613" cy="14630401"/>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E28E46-D8FD-4EDC-8A67-9DE764DC25A0}" type="slidenum">
              <a:rPr lang="fr-FR" smtClean="0"/>
              <a:pPr/>
              <a:t>4</a:t>
            </a:fld>
            <a:endParaRPr lang="fr-FR"/>
          </a:p>
        </p:txBody>
      </p:sp>
      <p:pic>
        <p:nvPicPr>
          <p:cNvPr id="7" name="Picture 6"/>
          <p:cNvPicPr>
            <a:picLocks noChangeAspect="1"/>
          </p:cNvPicPr>
          <p:nvPr/>
        </p:nvPicPr>
        <p:blipFill>
          <a:blip r:embed="rId2"/>
          <a:stretch>
            <a:fillRect/>
          </a:stretch>
        </p:blipFill>
        <p:spPr>
          <a:xfrm>
            <a:off x="0" y="12452"/>
            <a:ext cx="9144000" cy="6196760"/>
          </a:xfrm>
          <a:prstGeom prst="rect">
            <a:avLst/>
          </a:prstGeom>
        </p:spPr>
      </p:pic>
      <p:sp>
        <p:nvSpPr>
          <p:cNvPr id="5" name="TextBox 4"/>
          <p:cNvSpPr txBox="1"/>
          <p:nvPr/>
        </p:nvSpPr>
        <p:spPr>
          <a:xfrm>
            <a:off x="1907704" y="6385330"/>
            <a:ext cx="5780098" cy="461665"/>
          </a:xfrm>
          <a:prstGeom prst="rect">
            <a:avLst/>
          </a:prstGeom>
          <a:noFill/>
        </p:spPr>
        <p:txBody>
          <a:bodyPr wrap="none" rtlCol="0">
            <a:spAutoFit/>
          </a:bodyPr>
          <a:lstStyle/>
          <a:p>
            <a:r>
              <a:rPr lang="en-US" dirty="0" smtClean="0"/>
              <a:t>Information storage:  Hilbert and Lopez 2011</a:t>
            </a:r>
            <a:endParaRPr lang="en-US" dirty="0"/>
          </a:p>
        </p:txBody>
      </p:sp>
    </p:spTree>
    <p:extLst>
      <p:ext uri="{BB962C8B-B14F-4D97-AF65-F5344CB8AC3E}">
        <p14:creationId xmlns:p14="http://schemas.microsoft.com/office/powerpoint/2010/main" val="4266638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E28E46-D8FD-4EDC-8A67-9DE764DC25A0}" type="slidenum">
              <a:rPr lang="fr-FR" smtClean="0"/>
              <a:pPr/>
              <a:t>5</a:t>
            </a:fld>
            <a:endParaRPr lang="fr-FR"/>
          </a:p>
        </p:txBody>
      </p:sp>
      <p:pic>
        <p:nvPicPr>
          <p:cNvPr id="5" name="Picture 4"/>
          <p:cNvPicPr>
            <a:picLocks noChangeAspect="1"/>
          </p:cNvPicPr>
          <p:nvPr/>
        </p:nvPicPr>
        <p:blipFill>
          <a:blip r:embed="rId2"/>
          <a:stretch>
            <a:fillRect/>
          </a:stretch>
        </p:blipFill>
        <p:spPr>
          <a:xfrm>
            <a:off x="0" y="1628800"/>
            <a:ext cx="9144000" cy="4301383"/>
          </a:xfrm>
          <a:prstGeom prst="rect">
            <a:avLst/>
          </a:prstGeom>
        </p:spPr>
      </p:pic>
      <p:sp>
        <p:nvSpPr>
          <p:cNvPr id="6" name="TextBox 5"/>
          <p:cNvSpPr txBox="1"/>
          <p:nvPr/>
        </p:nvSpPr>
        <p:spPr>
          <a:xfrm>
            <a:off x="539552" y="6020107"/>
            <a:ext cx="7739318" cy="830997"/>
          </a:xfrm>
          <a:prstGeom prst="rect">
            <a:avLst/>
          </a:prstGeom>
          <a:noFill/>
        </p:spPr>
        <p:txBody>
          <a:bodyPr wrap="none" rtlCol="0">
            <a:spAutoFit/>
          </a:bodyPr>
          <a:lstStyle/>
          <a:p>
            <a:r>
              <a:rPr lang="en-US" dirty="0" smtClean="0"/>
              <a:t>Per capita annual growth rate in world technological capacity</a:t>
            </a:r>
          </a:p>
          <a:p>
            <a:r>
              <a:rPr lang="en-US" dirty="0" smtClean="0"/>
              <a:t> to compute information:   Hilbert and Lopez 2011</a:t>
            </a:r>
            <a:endParaRPr lang="en-US" dirty="0"/>
          </a:p>
        </p:txBody>
      </p:sp>
    </p:spTree>
    <p:extLst>
      <p:ext uri="{BB962C8B-B14F-4D97-AF65-F5344CB8AC3E}">
        <p14:creationId xmlns:p14="http://schemas.microsoft.com/office/powerpoint/2010/main" val="26439629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Рисунок 37" descr="data-pic.jpg"/>
          <p:cNvPicPr>
            <a:picLocks noChangeAspect="1"/>
          </p:cNvPicPr>
          <p:nvPr/>
        </p:nvPicPr>
        <p:blipFill>
          <a:blip r:embed="rId3" cstate="print">
            <a:lum bright="10000" contrast="40000"/>
          </a:blip>
          <a:srcRect/>
          <a:stretch>
            <a:fillRect/>
          </a:stretch>
        </p:blipFill>
        <p:spPr bwMode="auto">
          <a:xfrm>
            <a:off x="0" y="1000125"/>
            <a:ext cx="9144000" cy="5857875"/>
          </a:xfrm>
          <a:prstGeom prst="rect">
            <a:avLst/>
          </a:prstGeom>
          <a:noFill/>
          <a:ln w="9525">
            <a:noFill/>
            <a:miter lim="800000"/>
            <a:headEnd/>
            <a:tailEnd/>
          </a:ln>
        </p:spPr>
      </p:pic>
      <p:sp>
        <p:nvSpPr>
          <p:cNvPr id="28" name="Прямоугольник 27"/>
          <p:cNvSpPr/>
          <p:nvPr/>
        </p:nvSpPr>
        <p:spPr>
          <a:xfrm>
            <a:off x="0" y="1000125"/>
            <a:ext cx="9144000" cy="5857875"/>
          </a:xfrm>
          <a:prstGeom prst="rect">
            <a:avLst/>
          </a:prstGeom>
          <a:gradFill flip="none" rotWithShape="1">
            <a:gsLst>
              <a:gs pos="0">
                <a:schemeClr val="tx1"/>
              </a:gs>
              <a:gs pos="50000">
                <a:schemeClr val="tx1">
                  <a:alpha val="3100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26" name="Прямоугольник 25"/>
          <p:cNvSpPr/>
          <p:nvPr/>
        </p:nvSpPr>
        <p:spPr>
          <a:xfrm>
            <a:off x="0" y="1143000"/>
            <a:ext cx="9144000" cy="1071563"/>
          </a:xfrm>
          <a:prstGeom prst="rect">
            <a:avLst/>
          </a:prstGeom>
          <a:gradFill flip="none" rotWithShape="1">
            <a:gsLst>
              <a:gs pos="0">
                <a:schemeClr val="tx1"/>
              </a:gs>
              <a:gs pos="50000">
                <a:schemeClr val="tx1">
                  <a:alpha val="55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a:solidFill>
                <a:prstClr val="white"/>
              </a:solidFill>
            </a:endParaRPr>
          </a:p>
        </p:txBody>
      </p:sp>
      <p:sp>
        <p:nvSpPr>
          <p:cNvPr id="141317" name="Прямоугольник 6"/>
          <p:cNvSpPr>
            <a:spLocks noChangeArrowheads="1"/>
          </p:cNvSpPr>
          <p:nvPr/>
        </p:nvSpPr>
        <p:spPr bwMode="auto">
          <a:xfrm>
            <a:off x="-52388" y="-185738"/>
            <a:ext cx="8728076" cy="1311276"/>
          </a:xfrm>
          <a:prstGeom prst="rect">
            <a:avLst/>
          </a:prstGeom>
          <a:noFill/>
          <a:ln w="9525">
            <a:noFill/>
            <a:miter lim="800000"/>
            <a:headEnd/>
            <a:tailEnd/>
          </a:ln>
        </p:spPr>
        <p:txBody>
          <a:bodyPr>
            <a:spAutoFit/>
          </a:bodyPr>
          <a:lstStyle/>
          <a:p>
            <a:r>
              <a:rPr lang="en-US" sz="8000" b="1" i="1">
                <a:solidFill>
                  <a:srgbClr val="000000"/>
                </a:solidFill>
                <a:latin typeface="Times New Roman" pitchFamily="18" charset="0"/>
                <a:cs typeface="Times New Roman" pitchFamily="18" charset="0"/>
              </a:rPr>
              <a:t>‘INFORMATION</a:t>
            </a:r>
            <a:endParaRPr lang="uk-UA" sz="1400" b="1" i="1">
              <a:solidFill>
                <a:srgbClr val="000000"/>
              </a:solidFill>
              <a:latin typeface="Times New Roman" pitchFamily="18" charset="0"/>
              <a:cs typeface="Times New Roman" pitchFamily="18" charset="0"/>
            </a:endParaRPr>
          </a:p>
        </p:txBody>
      </p:sp>
      <p:graphicFrame>
        <p:nvGraphicFramePr>
          <p:cNvPr id="11" name="Диаграмма 10"/>
          <p:cNvGraphicFramePr>
            <a:graphicFrameLocks/>
          </p:cNvGraphicFramePr>
          <p:nvPr/>
        </p:nvGraphicFramePr>
        <p:xfrm>
          <a:off x="-50800" y="1647825"/>
          <a:ext cx="9245600" cy="5475288"/>
        </p:xfrm>
        <a:graphic>
          <a:graphicData uri="http://schemas.openxmlformats.org/drawingml/2006/chart">
            <c:chart xmlns:c="http://schemas.openxmlformats.org/drawingml/2006/chart" xmlns:r="http://schemas.openxmlformats.org/officeDocument/2006/relationships" r:id="rId4"/>
          </a:graphicData>
        </a:graphic>
      </p:graphicFrame>
      <p:sp>
        <p:nvSpPr>
          <p:cNvPr id="12" name="Овал 11"/>
          <p:cNvSpPr/>
          <p:nvPr/>
        </p:nvSpPr>
        <p:spPr>
          <a:xfrm>
            <a:off x="5292725" y="1411288"/>
            <a:ext cx="2303463" cy="2303462"/>
          </a:xfrm>
          <a:prstGeom prst="ellipse">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3" name="Овал 12"/>
          <p:cNvSpPr/>
          <p:nvPr/>
        </p:nvSpPr>
        <p:spPr>
          <a:xfrm>
            <a:off x="2057400" y="5791200"/>
            <a:ext cx="287338" cy="287337"/>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4" name="TextBox 13"/>
          <p:cNvSpPr txBox="1"/>
          <p:nvPr/>
        </p:nvSpPr>
        <p:spPr>
          <a:xfrm>
            <a:off x="714348" y="5857892"/>
            <a:ext cx="1481165" cy="584775"/>
          </a:xfrm>
          <a:prstGeom prst="rect">
            <a:avLst/>
          </a:prstGeom>
          <a:noFill/>
        </p:spPr>
        <p:txBody>
          <a:bodyPr wrap="square">
            <a:spAutoFit/>
          </a:bodyPr>
          <a:lstStyle/>
          <a:p>
            <a:pPr fontAlgn="auto">
              <a:spcBef>
                <a:spcPts val="0"/>
              </a:spcBef>
              <a:spcAft>
                <a:spcPts val="0"/>
              </a:spcAft>
              <a:defRPr/>
            </a:pPr>
            <a:r>
              <a:rPr lang="en-US" sz="3200" b="1" dirty="0">
                <a:solidFill>
                  <a:prstClr val="white"/>
                </a:solidFill>
                <a:effectLst>
                  <a:outerShdw blurRad="38100" dist="38100" dir="2700000" algn="tl">
                    <a:srgbClr val="000000">
                      <a:alpha val="43137"/>
                    </a:srgbClr>
                  </a:outerShdw>
                </a:effectLst>
                <a:latin typeface="+mn-lt"/>
                <a:cs typeface="+mn-cs"/>
              </a:rPr>
              <a:t>0,9 ZB</a:t>
            </a:r>
            <a:endParaRPr lang="ru-RU" sz="3200" b="1" dirty="0">
              <a:solidFill>
                <a:prstClr val="white"/>
              </a:solidFill>
              <a:effectLst>
                <a:outerShdw blurRad="38100" dist="38100" dir="2700000" algn="tl">
                  <a:srgbClr val="000000">
                    <a:alpha val="43137"/>
                  </a:srgbClr>
                </a:outerShdw>
              </a:effectLst>
              <a:latin typeface="+mn-lt"/>
              <a:cs typeface="+mn-cs"/>
            </a:endParaRPr>
          </a:p>
        </p:txBody>
      </p:sp>
      <p:sp>
        <p:nvSpPr>
          <p:cNvPr id="15" name="TextBox 14"/>
          <p:cNvSpPr txBox="1"/>
          <p:nvPr/>
        </p:nvSpPr>
        <p:spPr>
          <a:xfrm>
            <a:off x="5724525" y="2130425"/>
            <a:ext cx="1468438" cy="769938"/>
          </a:xfrm>
          <a:prstGeom prst="rect">
            <a:avLst/>
          </a:prstGeom>
          <a:noFill/>
        </p:spPr>
        <p:txBody>
          <a:bodyPr wrap="none">
            <a:spAutoFit/>
          </a:bodyPr>
          <a:lstStyle/>
          <a:p>
            <a:pPr fontAlgn="auto">
              <a:spcBef>
                <a:spcPts val="0"/>
              </a:spcBef>
              <a:spcAft>
                <a:spcPts val="0"/>
              </a:spcAft>
              <a:defRPr/>
            </a:pPr>
            <a:r>
              <a:rPr lang="en-US" sz="4400" b="1" dirty="0">
                <a:solidFill>
                  <a:prstClr val="white"/>
                </a:solidFill>
                <a:effectLst>
                  <a:outerShdw blurRad="38100" dist="38100" dir="2700000" algn="tl">
                    <a:srgbClr val="000000">
                      <a:alpha val="43137"/>
                    </a:srgbClr>
                  </a:outerShdw>
                </a:effectLst>
                <a:latin typeface="+mn-lt"/>
                <a:cs typeface="+mn-cs"/>
              </a:rPr>
              <a:t>35 ZB</a:t>
            </a:r>
            <a:endParaRPr lang="ru-RU" sz="4400" b="1" dirty="0">
              <a:solidFill>
                <a:prstClr val="white"/>
              </a:solidFill>
              <a:effectLst>
                <a:outerShdw blurRad="38100" dist="38100" dir="2700000" algn="tl">
                  <a:srgbClr val="000000">
                    <a:alpha val="43137"/>
                  </a:srgbClr>
                </a:outerShdw>
              </a:effectLst>
              <a:latin typeface="+mn-lt"/>
              <a:cs typeface="+mn-cs"/>
            </a:endParaRPr>
          </a:p>
        </p:txBody>
      </p:sp>
      <p:cxnSp>
        <p:nvCxnSpPr>
          <p:cNvPr id="16" name="Прямая со стрелкой 15"/>
          <p:cNvCxnSpPr/>
          <p:nvPr/>
        </p:nvCxnSpPr>
        <p:spPr>
          <a:xfrm rot="16200000" flipH="1">
            <a:off x="4573583" y="4189417"/>
            <a:ext cx="1417650" cy="49216"/>
          </a:xfrm>
          <a:prstGeom prst="straightConnector1">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sp>
        <p:nvSpPr>
          <p:cNvPr id="17" name="TextBox 16"/>
          <p:cNvSpPr txBox="1">
            <a:spLocks noChangeArrowheads="1"/>
          </p:cNvSpPr>
          <p:nvPr/>
        </p:nvSpPr>
        <p:spPr bwMode="auto">
          <a:xfrm>
            <a:off x="4357688" y="4148138"/>
            <a:ext cx="1714500" cy="460375"/>
          </a:xfrm>
          <a:prstGeom prst="rect">
            <a:avLst/>
          </a:prstGeom>
          <a:noFill/>
          <a:ln w="9525">
            <a:noFill/>
            <a:miter lim="800000"/>
            <a:headEnd/>
            <a:tailEnd/>
          </a:ln>
        </p:spPr>
        <p:txBody>
          <a:bodyPr>
            <a:spAutoFit/>
          </a:bodyPr>
          <a:lstStyle/>
          <a:p>
            <a:r>
              <a:rPr lang="en-US" sz="2400" b="1" dirty="0">
                <a:solidFill>
                  <a:srgbClr val="FFFFFF"/>
                </a:solidFill>
                <a:latin typeface="Calibri" pitchFamily="34" charset="0"/>
              </a:rPr>
              <a:t>Gap=20 ZB</a:t>
            </a:r>
            <a:endParaRPr lang="ru-RU" sz="2400" b="1" dirty="0">
              <a:solidFill>
                <a:srgbClr val="FFFFFF"/>
              </a:solidFill>
              <a:latin typeface="Calibri" pitchFamily="34" charset="0"/>
            </a:endParaRPr>
          </a:p>
        </p:txBody>
      </p:sp>
      <p:sp>
        <p:nvSpPr>
          <p:cNvPr id="19" name="TextBox 18"/>
          <p:cNvSpPr txBox="1">
            <a:spLocks noChangeArrowheads="1"/>
          </p:cNvSpPr>
          <p:nvPr/>
        </p:nvSpPr>
        <p:spPr bwMode="auto">
          <a:xfrm>
            <a:off x="6084888" y="3643313"/>
            <a:ext cx="703262" cy="400050"/>
          </a:xfrm>
          <a:prstGeom prst="rect">
            <a:avLst/>
          </a:prstGeom>
          <a:noFill/>
          <a:ln w="9525">
            <a:noFill/>
            <a:miter lim="800000"/>
            <a:headEnd/>
            <a:tailEnd/>
          </a:ln>
        </p:spPr>
        <p:txBody>
          <a:bodyPr>
            <a:spAutoFit/>
          </a:bodyPr>
          <a:lstStyle/>
          <a:p>
            <a:r>
              <a:rPr lang="en-US" sz="2000">
                <a:solidFill>
                  <a:srgbClr val="FFFFFF"/>
                </a:solidFill>
                <a:latin typeface="Calibri" pitchFamily="34" charset="0"/>
              </a:rPr>
              <a:t>2020</a:t>
            </a:r>
            <a:endParaRPr lang="ru-RU" sz="2000">
              <a:solidFill>
                <a:srgbClr val="FFFFFF"/>
              </a:solidFill>
              <a:latin typeface="Calibri" pitchFamily="34" charset="0"/>
            </a:endParaRPr>
          </a:p>
        </p:txBody>
      </p:sp>
      <p:sp>
        <p:nvSpPr>
          <p:cNvPr id="141327" name="TextBox 19"/>
          <p:cNvSpPr txBox="1">
            <a:spLocks noChangeArrowheads="1"/>
          </p:cNvSpPr>
          <p:nvPr/>
        </p:nvSpPr>
        <p:spPr bwMode="auto">
          <a:xfrm>
            <a:off x="4343400" y="5410200"/>
            <a:ext cx="4286250" cy="584200"/>
          </a:xfrm>
          <a:prstGeom prst="rect">
            <a:avLst/>
          </a:prstGeom>
          <a:noFill/>
          <a:ln w="9525">
            <a:noFill/>
            <a:miter lim="800000"/>
            <a:headEnd/>
            <a:tailEnd/>
          </a:ln>
        </p:spPr>
        <p:txBody>
          <a:bodyPr>
            <a:spAutoFit/>
          </a:bodyPr>
          <a:lstStyle/>
          <a:p>
            <a:r>
              <a:rPr lang="en-US" sz="3200" dirty="0">
                <a:solidFill>
                  <a:schemeClr val="bg1"/>
                </a:solidFill>
              </a:rPr>
              <a:t>Zeta Byte</a:t>
            </a:r>
            <a:r>
              <a:rPr lang="en-US" sz="3200" dirty="0">
                <a:solidFill>
                  <a:schemeClr val="bg1"/>
                </a:solidFill>
                <a:latin typeface="Calibri" pitchFamily="34" charset="0"/>
              </a:rPr>
              <a:t> </a:t>
            </a:r>
            <a:r>
              <a:rPr lang="en-US" sz="3200" dirty="0">
                <a:solidFill>
                  <a:srgbClr val="FFFFFF"/>
                </a:solidFill>
                <a:latin typeface="Calibri" pitchFamily="34" charset="0"/>
              </a:rPr>
              <a:t>= 10</a:t>
            </a:r>
            <a:r>
              <a:rPr lang="en-US" sz="3200" baseline="30000" dirty="0">
                <a:solidFill>
                  <a:srgbClr val="FFFFFF"/>
                </a:solidFill>
                <a:latin typeface="Calibri" pitchFamily="34" charset="0"/>
              </a:rPr>
              <a:t>21</a:t>
            </a:r>
            <a:r>
              <a:rPr lang="en-US" sz="3200" dirty="0">
                <a:solidFill>
                  <a:srgbClr val="FFFFFF"/>
                </a:solidFill>
                <a:latin typeface="Calibri" pitchFamily="34" charset="0"/>
              </a:rPr>
              <a:t> bytes</a:t>
            </a:r>
            <a:endParaRPr lang="ru-RU" sz="3200" baseline="30000" dirty="0">
              <a:solidFill>
                <a:srgbClr val="FFFFFF"/>
              </a:solidFill>
              <a:latin typeface="Calibri" pitchFamily="34" charset="0"/>
            </a:endParaRPr>
          </a:p>
        </p:txBody>
      </p:sp>
      <p:sp>
        <p:nvSpPr>
          <p:cNvPr id="21" name="Прямоугольник 20"/>
          <p:cNvSpPr>
            <a:spLocks noChangeArrowheads="1"/>
          </p:cNvSpPr>
          <p:nvPr/>
        </p:nvSpPr>
        <p:spPr bwMode="auto">
          <a:xfrm>
            <a:off x="7929563" y="1743075"/>
            <a:ext cx="444500" cy="400050"/>
          </a:xfrm>
          <a:prstGeom prst="rect">
            <a:avLst/>
          </a:prstGeom>
          <a:noFill/>
          <a:ln w="9525">
            <a:noFill/>
            <a:miter lim="800000"/>
            <a:headEnd/>
            <a:tailEnd/>
          </a:ln>
        </p:spPr>
        <p:txBody>
          <a:bodyPr wrap="none">
            <a:spAutoFit/>
          </a:bodyPr>
          <a:lstStyle/>
          <a:p>
            <a:r>
              <a:rPr lang="en-US" sz="2000">
                <a:solidFill>
                  <a:srgbClr val="FFFFFF"/>
                </a:solidFill>
                <a:latin typeface="Calibri" pitchFamily="34" charset="0"/>
              </a:rPr>
              <a:t>ZB</a:t>
            </a:r>
            <a:endParaRPr lang="ru-RU" sz="2000">
              <a:solidFill>
                <a:srgbClr val="FFFFFF"/>
              </a:solidFill>
              <a:latin typeface="Calibri" pitchFamily="34" charset="0"/>
            </a:endParaRPr>
          </a:p>
        </p:txBody>
      </p:sp>
      <p:sp>
        <p:nvSpPr>
          <p:cNvPr id="141329" name="TextBox 21"/>
          <p:cNvSpPr txBox="1">
            <a:spLocks noChangeArrowheads="1"/>
          </p:cNvSpPr>
          <p:nvPr/>
        </p:nvSpPr>
        <p:spPr bwMode="auto">
          <a:xfrm>
            <a:off x="0" y="1643063"/>
            <a:ext cx="4800600" cy="461962"/>
          </a:xfrm>
          <a:prstGeom prst="rect">
            <a:avLst/>
          </a:prstGeom>
          <a:noFill/>
          <a:ln w="9525">
            <a:noFill/>
            <a:miter lim="800000"/>
            <a:headEnd/>
            <a:tailEnd/>
          </a:ln>
        </p:spPr>
        <p:txBody>
          <a:bodyPr wrap="none">
            <a:spAutoFit/>
          </a:bodyPr>
          <a:lstStyle/>
          <a:p>
            <a:r>
              <a:rPr lang="en-US" sz="2400" b="1" i="1">
                <a:solidFill>
                  <a:srgbClr val="FFFFFF"/>
                </a:solidFill>
                <a:latin typeface="Calibri" pitchFamily="34" charset="0"/>
              </a:rPr>
              <a:t>Information Size &gt; Storage Available</a:t>
            </a:r>
            <a:endParaRPr lang="ru-RU" sz="2400" b="1" i="1">
              <a:solidFill>
                <a:srgbClr val="FFFFFF"/>
              </a:solidFill>
              <a:latin typeface="Calibri" pitchFamily="34" charset="0"/>
            </a:endParaRPr>
          </a:p>
        </p:txBody>
      </p:sp>
      <p:sp>
        <p:nvSpPr>
          <p:cNvPr id="141330" name="Прямоугольник 22"/>
          <p:cNvSpPr>
            <a:spLocks noChangeArrowheads="1"/>
          </p:cNvSpPr>
          <p:nvPr/>
        </p:nvSpPr>
        <p:spPr bwMode="auto">
          <a:xfrm>
            <a:off x="0" y="2071688"/>
            <a:ext cx="4714875" cy="400050"/>
          </a:xfrm>
          <a:prstGeom prst="rect">
            <a:avLst/>
          </a:prstGeom>
          <a:noFill/>
          <a:ln w="9525">
            <a:noFill/>
            <a:miter lim="800000"/>
            <a:headEnd/>
            <a:tailEnd/>
          </a:ln>
        </p:spPr>
        <p:txBody>
          <a:bodyPr wrap="none">
            <a:spAutoFit/>
          </a:bodyPr>
          <a:lstStyle/>
          <a:p>
            <a:r>
              <a:rPr lang="en-US" sz="1000" i="1">
                <a:solidFill>
                  <a:srgbClr val="FFFFFF"/>
                </a:solidFill>
                <a:latin typeface="Calibri" pitchFamily="34" charset="0"/>
              </a:rPr>
              <a:t>Source: </a:t>
            </a:r>
            <a:r>
              <a:rPr lang="en-US" sz="1000">
                <a:solidFill>
                  <a:srgbClr val="FFFFFF"/>
                </a:solidFill>
                <a:latin typeface="Calibri" pitchFamily="34" charset="0"/>
              </a:rPr>
              <a:t>IDC Digital Universe Study 2010</a:t>
            </a:r>
          </a:p>
          <a:p>
            <a:r>
              <a:rPr lang="en-US" sz="1000" i="1">
                <a:solidFill>
                  <a:srgbClr val="FFFFFF"/>
                </a:solidFill>
                <a:latin typeface="Calibri" pitchFamily="34" charset="0"/>
              </a:rPr>
              <a:t>Link:</a:t>
            </a:r>
            <a:r>
              <a:rPr lang="en-US" sz="1000">
                <a:solidFill>
                  <a:srgbClr val="FFFFFF"/>
                </a:solidFill>
                <a:latin typeface="Calibri" pitchFamily="34" charset="0"/>
              </a:rPr>
              <a:t> </a:t>
            </a:r>
            <a:r>
              <a:rPr lang="en-US" sz="1000">
                <a:solidFill>
                  <a:srgbClr val="FFFFFF"/>
                </a:solidFill>
                <a:latin typeface="Calibri" pitchFamily="34" charset="0"/>
                <a:hlinkClick r:id="rId5"/>
              </a:rPr>
              <a:t>http://www.emc.com/collateral/demos/microsites/idc-digital-universe/iview.htm</a:t>
            </a:r>
            <a:endParaRPr lang="ru-RU" sz="1000">
              <a:solidFill>
                <a:srgbClr val="FFFFFF"/>
              </a:solidFill>
              <a:latin typeface="Calibri" pitchFamily="34" charset="0"/>
            </a:endParaRPr>
          </a:p>
        </p:txBody>
      </p:sp>
      <p:sp>
        <p:nvSpPr>
          <p:cNvPr id="31" name="Овал 30"/>
          <p:cNvSpPr/>
          <p:nvPr/>
        </p:nvSpPr>
        <p:spPr>
          <a:xfrm flipH="1" flipV="1">
            <a:off x="2057400" y="5867400"/>
            <a:ext cx="214313" cy="214313"/>
          </a:xfrm>
          <a:prstGeom prst="ellipse">
            <a:avLst/>
          </a:prstGeom>
          <a:solidFill>
            <a:schemeClr val="accent2">
              <a:lumMod val="60000"/>
              <a:lumOff val="40000"/>
            </a:schemeClr>
          </a:solidFill>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2" name="TextBox 31"/>
          <p:cNvSpPr txBox="1"/>
          <p:nvPr/>
        </p:nvSpPr>
        <p:spPr>
          <a:xfrm>
            <a:off x="642910" y="6288088"/>
            <a:ext cx="1481165" cy="584775"/>
          </a:xfrm>
          <a:prstGeom prst="rect">
            <a:avLst/>
          </a:prstGeom>
          <a:noFill/>
        </p:spPr>
        <p:txBody>
          <a:bodyPr wrap="square">
            <a:spAutoFit/>
          </a:bodyPr>
          <a:lstStyle/>
          <a:p>
            <a:pPr fontAlgn="auto">
              <a:spcBef>
                <a:spcPts val="0"/>
              </a:spcBef>
              <a:spcAft>
                <a:spcPts val="0"/>
              </a:spcAft>
              <a:defRPr/>
            </a:pPr>
            <a:r>
              <a:rPr lang="en-US" sz="3200" b="1" dirty="0">
                <a:solidFill>
                  <a:prstClr val="white"/>
                </a:solidFill>
                <a:effectLst>
                  <a:outerShdw blurRad="38100" dist="38100" dir="2700000" algn="tl">
                    <a:srgbClr val="000000">
                      <a:alpha val="43137"/>
                    </a:srgbClr>
                  </a:outerShdw>
                </a:effectLst>
                <a:latin typeface="+mn-lt"/>
                <a:cs typeface="+mn-cs"/>
              </a:rPr>
              <a:t>0,25 ZB</a:t>
            </a:r>
            <a:endParaRPr lang="ru-RU" sz="3200" b="1" dirty="0">
              <a:solidFill>
                <a:prstClr val="white"/>
              </a:solidFill>
              <a:effectLst>
                <a:outerShdw blurRad="38100" dist="38100" dir="2700000" algn="tl">
                  <a:srgbClr val="000000">
                    <a:alpha val="43137"/>
                  </a:srgbClr>
                </a:outerShdw>
              </a:effectLst>
              <a:latin typeface="+mn-lt"/>
              <a:cs typeface="+mn-cs"/>
            </a:endParaRPr>
          </a:p>
        </p:txBody>
      </p:sp>
      <p:sp>
        <p:nvSpPr>
          <p:cNvPr id="33" name="Овал 32"/>
          <p:cNvSpPr/>
          <p:nvPr/>
        </p:nvSpPr>
        <p:spPr>
          <a:xfrm>
            <a:off x="5500688" y="1428750"/>
            <a:ext cx="1857375" cy="1357313"/>
          </a:xfrm>
          <a:prstGeom prst="ellipse">
            <a:avLst/>
          </a:prstGeom>
          <a:gradFill flip="none" rotWithShape="1">
            <a:gsLst>
              <a:gs pos="0">
                <a:schemeClr val="bg1"/>
              </a:gs>
              <a:gs pos="50000">
                <a:schemeClr val="bg1">
                  <a:alpha val="29000"/>
                </a:schemeClr>
              </a:gs>
              <a:gs pos="100000">
                <a:schemeClr val="bg1">
                  <a:alpha val="4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3" name="Группа 36"/>
          <p:cNvGrpSpPr>
            <a:grpSpLocks/>
          </p:cNvGrpSpPr>
          <p:nvPr/>
        </p:nvGrpSpPr>
        <p:grpSpPr bwMode="auto">
          <a:xfrm>
            <a:off x="5724525" y="4003675"/>
            <a:ext cx="1439863" cy="1439863"/>
            <a:chOff x="5724128" y="4003378"/>
            <a:chExt cx="1440160" cy="1440160"/>
          </a:xfrm>
        </p:grpSpPr>
        <p:sp>
          <p:nvSpPr>
            <p:cNvPr id="29" name="Овал 28"/>
            <p:cNvSpPr/>
            <p:nvPr/>
          </p:nvSpPr>
          <p:spPr>
            <a:xfrm>
              <a:off x="5724128" y="4003378"/>
              <a:ext cx="1440160" cy="1440160"/>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0" name="TextBox 29"/>
            <p:cNvSpPr txBox="1"/>
            <p:nvPr/>
          </p:nvSpPr>
          <p:spPr>
            <a:xfrm>
              <a:off x="5855918" y="4363815"/>
              <a:ext cx="1236917" cy="646245"/>
            </a:xfrm>
            <a:prstGeom prst="rect">
              <a:avLst/>
            </a:prstGeom>
            <a:noFill/>
          </p:spPr>
          <p:txBody>
            <a:bodyPr wrap="none">
              <a:spAutoFit/>
            </a:bodyPr>
            <a:lstStyle/>
            <a:p>
              <a:pPr fontAlgn="auto">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mn-lt"/>
                  <a:cs typeface="+mn-cs"/>
                </a:rPr>
                <a:t>15 ZB</a:t>
              </a:r>
              <a:endParaRPr lang="ru-RU" sz="3600" b="1" dirty="0">
                <a:solidFill>
                  <a:prstClr val="white"/>
                </a:solidFill>
                <a:effectLst>
                  <a:outerShdw blurRad="38100" dist="38100" dir="2700000" algn="tl">
                    <a:srgbClr val="000000">
                      <a:alpha val="43137"/>
                    </a:srgbClr>
                  </a:outerShdw>
                </a:effectLst>
                <a:latin typeface="+mn-lt"/>
                <a:cs typeface="+mn-cs"/>
              </a:endParaRPr>
            </a:p>
          </p:txBody>
        </p:sp>
        <p:sp>
          <p:nvSpPr>
            <p:cNvPr id="34" name="Овал 33"/>
            <p:cNvSpPr/>
            <p:nvPr/>
          </p:nvSpPr>
          <p:spPr>
            <a:xfrm>
              <a:off x="5894026" y="4019256"/>
              <a:ext cx="1000331" cy="928880"/>
            </a:xfrm>
            <a:prstGeom prst="ellipse">
              <a:avLst/>
            </a:prstGeom>
            <a:gradFill flip="none" rotWithShape="1">
              <a:gsLst>
                <a:gs pos="0">
                  <a:schemeClr val="bg1"/>
                </a:gs>
                <a:gs pos="50000">
                  <a:schemeClr val="bg1">
                    <a:alpha val="29000"/>
                  </a:schemeClr>
                </a:gs>
                <a:gs pos="100000">
                  <a:schemeClr val="bg1">
                    <a:alpha val="4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sp>
        <p:nvSpPr>
          <p:cNvPr id="2" name="Заголовок 1"/>
          <p:cNvSpPr>
            <a:spLocks noGrp="1"/>
          </p:cNvSpPr>
          <p:nvPr>
            <p:ph type="ctrTitle"/>
          </p:nvPr>
        </p:nvSpPr>
        <p:spPr>
          <a:xfrm>
            <a:off x="685800" y="685800"/>
            <a:ext cx="8458200" cy="1138238"/>
          </a:xfrm>
        </p:spPr>
        <p:txBody>
          <a:bodyPr rtlCol="0">
            <a:noAutofit/>
          </a:bodyPr>
          <a:lstStyle/>
          <a:p>
            <a:pPr algn="r" eaLnBrk="1" fontAlgn="auto" hangingPunct="1">
              <a:spcAft>
                <a:spcPts val="0"/>
              </a:spcAft>
              <a:defRPr/>
            </a:pPr>
            <a:r>
              <a:rPr lang="en-US" sz="6600" b="1" cap="small" dirty="0" smtClean="0">
                <a:solidFill>
                  <a:schemeClr val="bg1"/>
                </a:solidFill>
                <a:latin typeface="Times New Roman" pitchFamily="18" charset="0"/>
                <a:cs typeface="Times New Roman" pitchFamily="18" charset="0"/>
              </a:rPr>
              <a:t>Boom’</a:t>
            </a:r>
            <a:endParaRPr lang="ru-RU" sz="6600" b="1" cap="small" dirty="0">
              <a:solidFill>
                <a:schemeClr val="bg1"/>
              </a:solidFill>
              <a:latin typeface="Times New Roman" pitchFamily="18" charset="0"/>
              <a:cs typeface="Times New Roman" pitchFamily="18"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3000"/>
                                        <p:tgtEl>
                                          <p:spTgt spid="11"/>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3000" fill="hold"/>
                                        <p:tgtEl>
                                          <p:spTgt spid="12"/>
                                        </p:tgtEl>
                                        <p:attrNameLst>
                                          <p:attrName>ppt_w</p:attrName>
                                        </p:attrNameLst>
                                      </p:cBhvr>
                                      <p:tavLst>
                                        <p:tav tm="0">
                                          <p:val>
                                            <p:fltVal val="0"/>
                                          </p:val>
                                        </p:tav>
                                        <p:tav tm="100000">
                                          <p:val>
                                            <p:strVal val="#ppt_w"/>
                                          </p:val>
                                        </p:tav>
                                      </p:tavLst>
                                    </p:anim>
                                    <p:anim calcmode="lin" valueType="num">
                                      <p:cBhvr>
                                        <p:cTn id="11" dur="3000" fill="hold"/>
                                        <p:tgtEl>
                                          <p:spTgt spid="12"/>
                                        </p:tgtEl>
                                        <p:attrNameLst>
                                          <p:attrName>ppt_h</p:attrName>
                                        </p:attrNameLst>
                                      </p:cBhvr>
                                      <p:tavLst>
                                        <p:tav tm="0">
                                          <p:val>
                                            <p:fltVal val="0"/>
                                          </p:val>
                                        </p:tav>
                                        <p:tav tm="100000">
                                          <p:val>
                                            <p:strVal val="#ppt_h"/>
                                          </p:val>
                                        </p:tav>
                                      </p:tavLst>
                                    </p:anim>
                                  </p:childTnLst>
                                </p:cTn>
                              </p:par>
                              <p:par>
                                <p:cTn id="12" presetID="0" presetClass="path" presetSubtype="0" accel="50000" decel="50000" fill="hold" grpId="1" nodeType="withEffect">
                                  <p:stCondLst>
                                    <p:cond delay="0"/>
                                  </p:stCondLst>
                                  <p:childTnLst>
                                    <p:animMotion origin="layout" path="M -0.4566 0.52462 L 2.5E-6 4.68208E-6 " pathEditMode="relative" rAng="0" ptsTypes="AA">
                                      <p:cBhvr>
                                        <p:cTn id="13" dur="2000" fill="hold"/>
                                        <p:tgtEl>
                                          <p:spTgt spid="12"/>
                                        </p:tgtEl>
                                        <p:attrNameLst>
                                          <p:attrName>ppt_x</p:attrName>
                                          <p:attrName>ppt_y</p:attrName>
                                        </p:attrNameLst>
                                      </p:cBhvr>
                                      <p:rCtr x="22800" y="-26200"/>
                                    </p:animMotion>
                                  </p:childTnLst>
                                </p:cTn>
                              </p:par>
                            </p:childTnLst>
                          </p:cTn>
                        </p:par>
                        <p:par>
                          <p:cTn id="14" fill="hold" nodeType="afterGroup">
                            <p:stCondLst>
                              <p:cond delay="3000"/>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childTnLst>
                                </p:cTn>
                              </p:par>
                              <p:par>
                                <p:cTn id="27" presetID="6" presetClass="entr" presetSubtype="32"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out)">
                                      <p:cBhvr>
                                        <p:cTn id="29" dur="1000"/>
                                        <p:tgtEl>
                                          <p:spTgt spid="3"/>
                                        </p:tgtEl>
                                      </p:cBhvr>
                                    </p:animEffect>
                                  </p:childTnLst>
                                </p:cTn>
                              </p:par>
                            </p:childTnLst>
                          </p:cTn>
                        </p:par>
                        <p:par>
                          <p:cTn id="30" fill="hold" nodeType="afterGroup">
                            <p:stCondLst>
                              <p:cond delay="4000"/>
                            </p:stCondLst>
                            <p:childTnLst>
                              <p:par>
                                <p:cTn id="31" presetID="22" presetClass="entr" presetSubtype="1"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1000"/>
                                        <p:tgtEl>
                                          <p:spTgt spid="16"/>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2" grpId="0" animBg="1"/>
      <p:bldP spid="12" grpId="1" animBg="1"/>
      <p:bldP spid="15" grpId="0"/>
      <p:bldP spid="17" grpId="0"/>
      <p:bldP spid="19" grpId="0"/>
      <p:bldP spid="21" grpId="0"/>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457200" y="273050"/>
            <a:ext cx="4232275" cy="1162050"/>
          </a:xfrm>
        </p:spPr>
        <p:txBody>
          <a:bodyPr/>
          <a:lstStyle/>
          <a:p>
            <a:r>
              <a:rPr lang="en-US" sz="2400" dirty="0" smtClean="0"/>
              <a:t>Data Citation</a:t>
            </a:r>
          </a:p>
        </p:txBody>
      </p:sp>
      <p:sp>
        <p:nvSpPr>
          <p:cNvPr id="13314" name="Text Placeholder 7"/>
          <p:cNvSpPr>
            <a:spLocks noGrp="1"/>
          </p:cNvSpPr>
          <p:nvPr>
            <p:ph type="body" idx="2"/>
          </p:nvPr>
        </p:nvSpPr>
        <p:spPr>
          <a:xfrm>
            <a:off x="457201" y="1435100"/>
            <a:ext cx="4832350" cy="4691063"/>
          </a:xfrm>
        </p:spPr>
        <p:txBody>
          <a:bodyPr/>
          <a:lstStyle/>
          <a:p>
            <a:r>
              <a:rPr lang="en-US" dirty="0" smtClean="0"/>
              <a:t>Mark Parsons, Ruth </a:t>
            </a:r>
            <a:r>
              <a:rPr lang="en-US" dirty="0" err="1" smtClean="0"/>
              <a:t>Duerr</a:t>
            </a:r>
            <a:r>
              <a:rPr lang="en-US" dirty="0" smtClean="0"/>
              <a:t> and the </a:t>
            </a:r>
            <a:br>
              <a:rPr lang="en-US" dirty="0" smtClean="0"/>
            </a:br>
            <a:r>
              <a:rPr lang="en-US" dirty="0" smtClean="0"/>
              <a:t>Federation of Earth Science Information Partners (ESIP)</a:t>
            </a:r>
          </a:p>
        </p:txBody>
      </p:sp>
      <p:pic>
        <p:nvPicPr>
          <p:cNvPr id="13316" name="Picture 6"/>
          <p:cNvPicPr>
            <a:picLocks noChangeAspect="1"/>
          </p:cNvPicPr>
          <p:nvPr/>
        </p:nvPicPr>
        <p:blipFill>
          <a:blip r:embed="rId3"/>
          <a:srcRect/>
          <a:stretch>
            <a:fillRect/>
          </a:stretch>
        </p:blipFill>
        <p:spPr bwMode="auto">
          <a:xfrm>
            <a:off x="5289550" y="412750"/>
            <a:ext cx="3786188" cy="5638800"/>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182242" y="5770563"/>
            <a:ext cx="3124200" cy="711200"/>
          </a:xfrm>
          <a:prstGeom prst="rect">
            <a:avLst/>
          </a:prstGeom>
        </p:spPr>
      </p:pic>
      <p:pic>
        <p:nvPicPr>
          <p:cNvPr id="7" name="Picture 8" descr="PPT_logo_tagline"/>
          <p:cNvPicPr>
            <a:picLocks noChangeAspect="1" noChangeArrowheads="1"/>
          </p:cNvPicPr>
          <p:nvPr/>
        </p:nvPicPr>
        <p:blipFill>
          <a:blip r:embed="rId5"/>
          <a:srcRect/>
          <a:stretch>
            <a:fillRect/>
          </a:stretch>
        </p:blipFill>
        <p:spPr bwMode="auto">
          <a:xfrm>
            <a:off x="182242" y="4509028"/>
            <a:ext cx="3832225" cy="89852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4468"/>
            <a:ext cx="9144000" cy="914400"/>
          </a:xfrm>
        </p:spPr>
        <p:txBody>
          <a:bodyPr/>
          <a:lstStyle/>
          <a:p>
            <a:pPr algn="ctr"/>
            <a:r>
              <a:rPr lang="en-US" sz="3600" dirty="0" smtClean="0">
                <a:latin typeface="Abadi MT Condensed Extra Bold"/>
                <a:cs typeface="Abadi MT Condensed Extra Bold"/>
              </a:rPr>
              <a:t>“Data Publication” is a very current concept</a:t>
            </a:r>
            <a:endParaRPr lang="en-US" sz="3600" dirty="0">
              <a:latin typeface="Abadi MT Condensed Extra Bold"/>
              <a:cs typeface="Abadi MT Condensed Extra Bold"/>
            </a:endParaRPr>
          </a:p>
        </p:txBody>
      </p:sp>
      <p:sp>
        <p:nvSpPr>
          <p:cNvPr id="3" name="Content Placeholder 2"/>
          <p:cNvSpPr>
            <a:spLocks noGrp="1"/>
          </p:cNvSpPr>
          <p:nvPr>
            <p:ph idx="1"/>
          </p:nvPr>
        </p:nvSpPr>
        <p:spPr>
          <a:xfrm>
            <a:off x="0" y="2492896"/>
            <a:ext cx="9144000" cy="3810000"/>
          </a:xfrm>
        </p:spPr>
        <p:txBody>
          <a:bodyPr/>
          <a:lstStyle/>
          <a:p>
            <a:r>
              <a:rPr lang="en-US" dirty="0" smtClean="0"/>
              <a:t>…</a:t>
            </a:r>
            <a:r>
              <a:rPr lang="ru-RU" dirty="0" smtClean="0"/>
              <a:t>townhall meeting </a:t>
            </a:r>
            <a:r>
              <a:rPr lang="ru-RU" dirty="0" err="1" smtClean="0"/>
              <a:t>at</a:t>
            </a:r>
            <a:r>
              <a:rPr lang="ru-RU" dirty="0" smtClean="0"/>
              <a:t> </a:t>
            </a:r>
            <a:r>
              <a:rPr lang="ru-RU" dirty="0" smtClean="0"/>
              <a:t>2009 </a:t>
            </a:r>
            <a:r>
              <a:rPr lang="ru-RU" dirty="0" smtClean="0"/>
              <a:t>AGU fall meeting.</a:t>
            </a:r>
            <a:endParaRPr lang="en-US" dirty="0" smtClean="0"/>
          </a:p>
          <a:p>
            <a:r>
              <a:rPr lang="en-US" dirty="0" smtClean="0"/>
              <a:t>B</a:t>
            </a:r>
            <a:r>
              <a:rPr lang="ru-RU" dirty="0" smtClean="0"/>
              <a:t>est practices and critical research needs are beginning to emerge.</a:t>
            </a:r>
            <a:endParaRPr lang="en-US" dirty="0" smtClean="0"/>
          </a:p>
          <a:p>
            <a:r>
              <a:rPr lang="en-US" dirty="0" smtClean="0"/>
              <a:t>CODATA special session (October 2010</a:t>
            </a:r>
            <a:r>
              <a:rPr lang="en-US" dirty="0" smtClean="0"/>
              <a:t>)</a:t>
            </a:r>
          </a:p>
          <a:p>
            <a:r>
              <a:rPr lang="en-US" dirty="0" smtClean="0"/>
              <a:t>New CODATA tasks groups</a:t>
            </a:r>
            <a:endParaRPr lang="en-US" dirty="0" smtClean="0"/>
          </a:p>
          <a:p>
            <a:r>
              <a:rPr lang="en-US" dirty="0" smtClean="0"/>
              <a:t>Features in major journals (Nature, Science, etc.</a:t>
            </a:r>
            <a:r>
              <a:rPr lang="en-US" dirty="0" smtClean="0"/>
              <a:t>)</a:t>
            </a:r>
          </a:p>
          <a:p>
            <a:r>
              <a:rPr lang="en-US" dirty="0" smtClean="0"/>
              <a:t>World Data System Science Symposium, Kyoto, 2011</a:t>
            </a:r>
            <a:endParaRPr lang="en-US" dirty="0" smtClean="0"/>
          </a:p>
          <a:p>
            <a:endParaRPr lang="en-US" dirty="0"/>
          </a:p>
        </p:txBody>
      </p:sp>
      <p:sp>
        <p:nvSpPr>
          <p:cNvPr id="4" name="Slide Number Placeholder 3"/>
          <p:cNvSpPr>
            <a:spLocks noGrp="1"/>
          </p:cNvSpPr>
          <p:nvPr>
            <p:ph type="sldNum" sz="quarter" idx="12"/>
          </p:nvPr>
        </p:nvSpPr>
        <p:spPr/>
        <p:txBody>
          <a:bodyPr/>
          <a:lstStyle/>
          <a:p>
            <a:fld id="{CCE28E46-D8FD-4EDC-8A67-9DE764DC25A0}" type="slidenum">
              <a:rPr lang="fr-FR" smtClean="0"/>
              <a:pPr/>
              <a:t>8</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sz="3200"/>
              <a:t>International Union of Crystallography</a:t>
            </a:r>
            <a:r>
              <a:rPr lang="en-GB"/>
              <a:t/>
            </a:r>
            <a:br>
              <a:rPr lang="en-GB"/>
            </a:br>
            <a:endParaRPr lang="en-GB"/>
          </a:p>
        </p:txBody>
      </p:sp>
      <p:pic>
        <p:nvPicPr>
          <p:cNvPr id="3075" name="Picture 3" descr="a.png"/>
          <p:cNvPicPr>
            <a:picLocks noChangeAspect="1"/>
          </p:cNvPicPr>
          <p:nvPr/>
        </p:nvPicPr>
        <p:blipFill>
          <a:blip r:embed="rId3"/>
          <a:srcRect/>
          <a:stretch>
            <a:fillRect/>
          </a:stretch>
        </p:blipFill>
        <p:spPr bwMode="auto">
          <a:xfrm>
            <a:off x="4175677" y="1357314"/>
            <a:ext cx="1661480" cy="1800225"/>
          </a:xfrm>
          <a:prstGeom prst="rect">
            <a:avLst/>
          </a:prstGeom>
          <a:noFill/>
          <a:ln w="9525">
            <a:noFill/>
            <a:miter lim="800000"/>
            <a:headEnd/>
            <a:tailEnd/>
          </a:ln>
        </p:spPr>
      </p:pic>
      <p:pic>
        <p:nvPicPr>
          <p:cNvPr id="3076" name="Picture 2" descr="b.png"/>
          <p:cNvPicPr>
            <a:picLocks noChangeAspect="1"/>
          </p:cNvPicPr>
          <p:nvPr/>
        </p:nvPicPr>
        <p:blipFill>
          <a:blip r:embed="rId4"/>
          <a:srcRect/>
          <a:stretch>
            <a:fillRect/>
          </a:stretch>
        </p:blipFill>
        <p:spPr bwMode="auto">
          <a:xfrm>
            <a:off x="5825435" y="1357314"/>
            <a:ext cx="1660015" cy="1800225"/>
          </a:xfrm>
          <a:prstGeom prst="rect">
            <a:avLst/>
          </a:prstGeom>
          <a:noFill/>
          <a:ln w="9525">
            <a:noFill/>
            <a:miter lim="800000"/>
            <a:headEnd/>
            <a:tailEnd/>
          </a:ln>
        </p:spPr>
      </p:pic>
      <p:pic>
        <p:nvPicPr>
          <p:cNvPr id="3077" name="Picture 2" descr="c.png"/>
          <p:cNvPicPr>
            <a:picLocks noChangeAspect="1"/>
          </p:cNvPicPr>
          <p:nvPr/>
        </p:nvPicPr>
        <p:blipFill>
          <a:blip r:embed="rId5"/>
          <a:srcRect/>
          <a:stretch>
            <a:fillRect/>
          </a:stretch>
        </p:blipFill>
        <p:spPr bwMode="auto">
          <a:xfrm>
            <a:off x="7482521" y="1357314"/>
            <a:ext cx="1661480" cy="1800225"/>
          </a:xfrm>
          <a:prstGeom prst="rect">
            <a:avLst/>
          </a:prstGeom>
          <a:noFill/>
          <a:ln w="9525">
            <a:solidFill>
              <a:srgbClr val="FF0000"/>
            </a:solidFill>
            <a:miter lim="800000"/>
            <a:headEnd/>
            <a:tailEnd/>
          </a:ln>
        </p:spPr>
      </p:pic>
      <p:pic>
        <p:nvPicPr>
          <p:cNvPr id="3078" name="Picture 2" descr="d.png"/>
          <p:cNvPicPr>
            <a:picLocks noChangeAspect="1"/>
          </p:cNvPicPr>
          <p:nvPr/>
        </p:nvPicPr>
        <p:blipFill>
          <a:blip r:embed="rId6"/>
          <a:srcRect/>
          <a:stretch>
            <a:fillRect/>
          </a:stretch>
        </p:blipFill>
        <p:spPr bwMode="auto">
          <a:xfrm>
            <a:off x="4109746" y="3214689"/>
            <a:ext cx="1661480" cy="1800225"/>
          </a:xfrm>
          <a:prstGeom prst="rect">
            <a:avLst/>
          </a:prstGeom>
          <a:noFill/>
          <a:ln w="9525">
            <a:noFill/>
            <a:miter lim="800000"/>
            <a:headEnd/>
            <a:tailEnd/>
          </a:ln>
        </p:spPr>
      </p:pic>
      <p:pic>
        <p:nvPicPr>
          <p:cNvPr id="3079" name="Picture 4" descr="f.png"/>
          <p:cNvPicPr>
            <a:picLocks noChangeAspect="1"/>
          </p:cNvPicPr>
          <p:nvPr/>
        </p:nvPicPr>
        <p:blipFill>
          <a:blip r:embed="rId7"/>
          <a:srcRect/>
          <a:stretch>
            <a:fillRect/>
          </a:stretch>
        </p:blipFill>
        <p:spPr bwMode="auto">
          <a:xfrm>
            <a:off x="7482521" y="3214689"/>
            <a:ext cx="1661480" cy="1800225"/>
          </a:xfrm>
          <a:prstGeom prst="rect">
            <a:avLst/>
          </a:prstGeom>
          <a:noFill/>
          <a:ln w="9525">
            <a:solidFill>
              <a:srgbClr val="FF0000"/>
            </a:solidFill>
            <a:miter lim="800000"/>
            <a:headEnd/>
            <a:tailEnd/>
          </a:ln>
        </p:spPr>
      </p:pic>
      <p:pic>
        <p:nvPicPr>
          <p:cNvPr id="3080" name="Picture 2" descr="j.png"/>
          <p:cNvPicPr>
            <a:picLocks noChangeAspect="1"/>
          </p:cNvPicPr>
          <p:nvPr/>
        </p:nvPicPr>
        <p:blipFill>
          <a:blip r:embed="rId8"/>
          <a:srcRect/>
          <a:stretch>
            <a:fillRect/>
          </a:stretch>
        </p:blipFill>
        <p:spPr bwMode="auto">
          <a:xfrm>
            <a:off x="4109746" y="5057776"/>
            <a:ext cx="1661480" cy="1800225"/>
          </a:xfrm>
          <a:prstGeom prst="rect">
            <a:avLst/>
          </a:prstGeom>
          <a:noFill/>
          <a:ln w="9525">
            <a:noFill/>
            <a:miter lim="800000"/>
            <a:headEnd/>
            <a:tailEnd/>
          </a:ln>
        </p:spPr>
      </p:pic>
      <p:pic>
        <p:nvPicPr>
          <p:cNvPr id="3081" name="Picture 4" descr="e.png"/>
          <p:cNvPicPr>
            <a:picLocks noChangeAspect="1"/>
          </p:cNvPicPr>
          <p:nvPr/>
        </p:nvPicPr>
        <p:blipFill>
          <a:blip r:embed="rId9"/>
          <a:srcRect/>
          <a:stretch>
            <a:fillRect/>
          </a:stretch>
        </p:blipFill>
        <p:spPr bwMode="auto">
          <a:xfrm>
            <a:off x="5759505" y="3214689"/>
            <a:ext cx="1660014" cy="1800225"/>
          </a:xfrm>
          <a:prstGeom prst="rect">
            <a:avLst/>
          </a:prstGeom>
          <a:noFill/>
          <a:ln w="9525">
            <a:solidFill>
              <a:srgbClr val="FF0000"/>
            </a:solidFill>
            <a:miter lim="800000"/>
            <a:headEnd/>
            <a:tailEnd/>
          </a:ln>
        </p:spPr>
      </p:pic>
      <p:pic>
        <p:nvPicPr>
          <p:cNvPr id="3082" name="Picture 2" descr="s.png"/>
          <p:cNvPicPr>
            <a:picLocks noChangeAspect="1"/>
          </p:cNvPicPr>
          <p:nvPr/>
        </p:nvPicPr>
        <p:blipFill>
          <a:blip r:embed="rId10"/>
          <a:srcRect/>
          <a:stretch>
            <a:fillRect/>
          </a:stretch>
        </p:blipFill>
        <p:spPr bwMode="auto">
          <a:xfrm>
            <a:off x="5759505" y="5057776"/>
            <a:ext cx="1660014" cy="1800225"/>
          </a:xfrm>
          <a:prstGeom prst="rect">
            <a:avLst/>
          </a:prstGeom>
          <a:noFill/>
          <a:ln w="9525">
            <a:noFill/>
            <a:miter lim="800000"/>
            <a:headEnd/>
            <a:tailEnd/>
          </a:ln>
        </p:spPr>
      </p:pic>
      <p:sp>
        <p:nvSpPr>
          <p:cNvPr id="13" name="TextBox 12"/>
          <p:cNvSpPr txBox="1"/>
          <p:nvPr/>
        </p:nvSpPr>
        <p:spPr>
          <a:xfrm>
            <a:off x="849787" y="1341439"/>
            <a:ext cx="3494383" cy="4985980"/>
          </a:xfrm>
          <a:prstGeom prst="rect">
            <a:avLst/>
          </a:prstGeom>
          <a:noFill/>
        </p:spPr>
        <p:txBody>
          <a:bodyPr>
            <a:spAutoFit/>
          </a:bodyPr>
          <a:lstStyle/>
          <a:p>
            <a:pPr>
              <a:buFont typeface="Arial" pitchFamily="34" charset="0"/>
              <a:buChar char="•"/>
              <a:defRPr/>
            </a:pPr>
            <a:r>
              <a:rPr lang="en-GB" sz="1600" dirty="0">
                <a:latin typeface="+mn-lt"/>
                <a:ea typeface="Arial Unicode MS" pitchFamily="34" charset="-128"/>
                <a:cs typeface="Arial Unicode MS" pitchFamily="34" charset="-128"/>
              </a:rPr>
              <a:t> International Scientific Union</a:t>
            </a:r>
          </a:p>
          <a:p>
            <a:pPr>
              <a:buFont typeface="Arial" pitchFamily="34" charset="0"/>
              <a:buChar char="•"/>
              <a:defRPr/>
            </a:pPr>
            <a:r>
              <a:rPr lang="en-GB" sz="1600" dirty="0">
                <a:latin typeface="+mn-lt"/>
                <a:ea typeface="Arial Unicode MS" pitchFamily="34" charset="-128"/>
                <a:cs typeface="Arial Unicode MS" pitchFamily="34" charset="-128"/>
              </a:rPr>
              <a:t> Publishes 8 research journals:</a:t>
            </a:r>
          </a:p>
          <a:p>
            <a:pPr marL="637200" lvl="1" indent="-180000">
              <a:buFont typeface="Arial" pitchFamily="34" charset="0"/>
              <a:buChar char="•"/>
              <a:defRPr/>
            </a:pPr>
            <a:r>
              <a:rPr lang="en-GB" sz="1400" i="1" dirty="0">
                <a:latin typeface="Times New Roman" pitchFamily="18" charset="0"/>
                <a:ea typeface="Arial Unicode MS" pitchFamily="34" charset="-128"/>
                <a:cs typeface="Arial Unicode MS" pitchFamily="34" charset="-128"/>
              </a:rPr>
              <a:t> </a:t>
            </a:r>
            <a:r>
              <a:rPr lang="en-GB" sz="1400" i="1" dirty="0">
                <a:latin typeface="+mn-lt"/>
                <a:ea typeface="Arial Unicode MS" pitchFamily="34" charset="-128"/>
                <a:cs typeface="Arial Unicode MS" pitchFamily="34" charset="-128"/>
              </a:rPr>
              <a:t>Acta Crystallographica Section A: Foundations of Crystallography</a:t>
            </a:r>
          </a:p>
          <a:p>
            <a:pPr marL="637200" lvl="1" indent="-180000">
              <a:buFont typeface="Arial" pitchFamily="34" charset="0"/>
              <a:buChar char="•"/>
              <a:defRPr/>
            </a:pPr>
            <a:r>
              <a:rPr lang="en-GB" sz="1400" i="1" dirty="0">
                <a:latin typeface="+mn-lt"/>
                <a:ea typeface="Arial Unicode MS" pitchFamily="34" charset="-128"/>
                <a:cs typeface="Arial Unicode MS" pitchFamily="34" charset="-128"/>
              </a:rPr>
              <a:t> Acta Crystallographica Section B: Structural Science</a:t>
            </a:r>
          </a:p>
          <a:p>
            <a:pPr marL="637200" lvl="1" indent="-180000">
              <a:buFont typeface="Arial" pitchFamily="34" charset="0"/>
              <a:buChar char="•"/>
              <a:defRPr/>
            </a:pPr>
            <a:r>
              <a:rPr lang="en-GB" sz="1400" i="1" dirty="0">
                <a:latin typeface="+mn-lt"/>
                <a:ea typeface="Arial Unicode MS" pitchFamily="34" charset="-128"/>
                <a:cs typeface="Arial Unicode MS" pitchFamily="34" charset="-128"/>
              </a:rPr>
              <a:t> </a:t>
            </a:r>
            <a:r>
              <a:rPr lang="en-GB" sz="1400" i="1" dirty="0">
                <a:solidFill>
                  <a:srgbClr val="FF0000"/>
                </a:solidFill>
                <a:latin typeface="+mn-lt"/>
                <a:ea typeface="Arial Unicode MS" pitchFamily="34" charset="-128"/>
                <a:cs typeface="Arial Unicode MS" pitchFamily="34" charset="-128"/>
              </a:rPr>
              <a:t>Acta Crystallographica Section C: Crystal Structure Communications</a:t>
            </a:r>
          </a:p>
          <a:p>
            <a:pPr marL="637200" lvl="1" indent="-180000">
              <a:buFont typeface="Arial" pitchFamily="34" charset="0"/>
              <a:buChar char="•"/>
              <a:defRPr/>
            </a:pPr>
            <a:r>
              <a:rPr lang="en-GB" sz="1400" i="1" dirty="0">
                <a:latin typeface="+mn-lt"/>
                <a:ea typeface="Arial Unicode MS" pitchFamily="34" charset="-128"/>
                <a:cs typeface="Arial Unicode MS" pitchFamily="34" charset="-128"/>
              </a:rPr>
              <a:t> Acta Crystallographica Section D: Biological Crystallography</a:t>
            </a:r>
          </a:p>
          <a:p>
            <a:pPr marL="637200" lvl="1" indent="-180000">
              <a:buFont typeface="Arial" pitchFamily="34" charset="0"/>
              <a:buChar char="•"/>
              <a:defRPr/>
            </a:pPr>
            <a:r>
              <a:rPr lang="en-GB" sz="1400" i="1" dirty="0">
                <a:latin typeface="+mn-lt"/>
                <a:ea typeface="Arial Unicode MS" pitchFamily="34" charset="-128"/>
                <a:cs typeface="Arial Unicode MS" pitchFamily="34" charset="-128"/>
              </a:rPr>
              <a:t> </a:t>
            </a:r>
            <a:r>
              <a:rPr lang="en-GB" sz="1400" i="1" dirty="0">
                <a:solidFill>
                  <a:srgbClr val="FF0000"/>
                </a:solidFill>
                <a:latin typeface="+mn-lt"/>
                <a:ea typeface="Arial Unicode MS" pitchFamily="34" charset="-128"/>
                <a:cs typeface="Arial Unicode MS" pitchFamily="34" charset="-128"/>
              </a:rPr>
              <a:t>Acta Crystallographica Section E: Structure Reports Online</a:t>
            </a:r>
          </a:p>
          <a:p>
            <a:pPr marL="637200" lvl="1" indent="-180000">
              <a:buFont typeface="Arial" pitchFamily="34" charset="0"/>
              <a:buChar char="•"/>
              <a:defRPr/>
            </a:pPr>
            <a:r>
              <a:rPr lang="en-GB" sz="1400" i="1" dirty="0">
                <a:solidFill>
                  <a:srgbClr val="C00000"/>
                </a:solidFill>
                <a:latin typeface="+mn-lt"/>
                <a:ea typeface="Arial Unicode MS" pitchFamily="34" charset="-128"/>
                <a:cs typeface="Arial Unicode MS" pitchFamily="34" charset="-128"/>
              </a:rPr>
              <a:t> Acta Crystallographica Section F:Structural Biology and Crystallization Communications</a:t>
            </a:r>
          </a:p>
          <a:p>
            <a:pPr marL="637200" lvl="1" indent="-180000">
              <a:buFont typeface="Arial" pitchFamily="34" charset="0"/>
              <a:buChar char="•"/>
              <a:defRPr/>
            </a:pPr>
            <a:r>
              <a:rPr lang="en-GB" sz="1400" i="1" dirty="0">
                <a:latin typeface="+mn-lt"/>
                <a:ea typeface="Arial Unicode MS" pitchFamily="34" charset="-128"/>
                <a:cs typeface="Arial Unicode MS" pitchFamily="34" charset="-128"/>
              </a:rPr>
              <a:t> Journal of Applied Crystallography</a:t>
            </a:r>
          </a:p>
          <a:p>
            <a:pPr marL="637200" lvl="1" indent="-180000">
              <a:buFont typeface="Arial" pitchFamily="34" charset="0"/>
              <a:buChar char="•"/>
              <a:defRPr/>
            </a:pPr>
            <a:r>
              <a:rPr lang="en-GB" sz="1400" i="1" dirty="0">
                <a:latin typeface="+mn-lt"/>
                <a:ea typeface="Arial Unicode MS" pitchFamily="34" charset="-128"/>
                <a:cs typeface="Arial Unicode MS" pitchFamily="34" charset="-128"/>
              </a:rPr>
              <a:t> Journal of Synchrotron Radiation</a:t>
            </a:r>
          </a:p>
          <a:p>
            <a:pPr>
              <a:buFont typeface="Arial" pitchFamily="34" charset="0"/>
              <a:buChar char="•"/>
              <a:defRPr/>
            </a:pPr>
            <a:r>
              <a:rPr lang="en-GB" sz="1600" dirty="0">
                <a:latin typeface="+mn-lt"/>
                <a:ea typeface="Arial Unicode MS" pitchFamily="34" charset="-128"/>
                <a:cs typeface="Arial Unicode MS" pitchFamily="34" charset="-128"/>
              </a:rPr>
              <a:t> Publishes major reference work </a:t>
            </a:r>
            <a:r>
              <a:rPr lang="en-GB" sz="1400" i="1" dirty="0">
                <a:latin typeface="+mn-lt"/>
                <a:ea typeface="Arial Unicode MS" pitchFamily="34" charset="-128"/>
                <a:cs typeface="Arial Unicode MS" pitchFamily="34" charset="-128"/>
              </a:rPr>
              <a:t>International Tables for Crystallography </a:t>
            </a:r>
            <a:r>
              <a:rPr lang="en-GB" sz="1400" dirty="0">
                <a:latin typeface="+mn-lt"/>
                <a:ea typeface="Arial Unicode MS" pitchFamily="34" charset="-128"/>
                <a:cs typeface="Arial Unicode MS" pitchFamily="34" charset="-128"/>
              </a:rPr>
              <a:t>(8 volumes)</a:t>
            </a:r>
          </a:p>
          <a:p>
            <a:pPr>
              <a:buFont typeface="Arial" pitchFamily="34" charset="0"/>
              <a:buChar char="•"/>
              <a:defRPr/>
            </a:pPr>
            <a:r>
              <a:rPr lang="en-GB" sz="1600" dirty="0">
                <a:latin typeface="+mn-lt"/>
                <a:ea typeface="Arial Unicode MS" pitchFamily="34" charset="-128"/>
                <a:cs typeface="Arial Unicode MS" pitchFamily="34" charset="-128"/>
              </a:rPr>
              <a:t> Promotes standard crystallographic data file format (CIF)</a:t>
            </a:r>
          </a:p>
        </p:txBody>
      </p:sp>
      <p:sp>
        <p:nvSpPr>
          <p:cNvPr id="2" name="TextBox 1"/>
          <p:cNvSpPr txBox="1"/>
          <p:nvPr/>
        </p:nvSpPr>
        <p:spPr>
          <a:xfrm>
            <a:off x="0" y="6396335"/>
            <a:ext cx="428089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Brian McMahon, CODATA 2010</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3066"/>
      </a:dk1>
      <a:lt1>
        <a:srgbClr val="FFFFFF"/>
      </a:lt1>
      <a:dk2>
        <a:srgbClr val="007770"/>
      </a:dk2>
      <a:lt2>
        <a:srgbClr val="808080"/>
      </a:lt2>
      <a:accent1>
        <a:srgbClr val="C6E0FB"/>
      </a:accent1>
      <a:accent2>
        <a:srgbClr val="333399"/>
      </a:accent2>
      <a:accent3>
        <a:srgbClr val="FFFFFF"/>
      </a:accent3>
      <a:accent4>
        <a:srgbClr val="002756"/>
      </a:accent4>
      <a:accent5>
        <a:srgbClr val="DFEDFD"/>
      </a:accent5>
      <a:accent6>
        <a:srgbClr val="2D2D8A"/>
      </a:accent6>
      <a:hlink>
        <a:srgbClr val="008080"/>
      </a:hlink>
      <a:folHlink>
        <a:srgbClr val="6699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charset="0"/>
          </a:defRPr>
        </a:defPPr>
      </a:lstStyle>
    </a:lnDef>
  </a:objectDefaults>
  <a:extraClrSchemeLst>
    <a:extraClrScheme>
      <a:clrScheme name="blank 1">
        <a:dk1>
          <a:srgbClr val="003066"/>
        </a:dk1>
        <a:lt1>
          <a:srgbClr val="FFFFFF"/>
        </a:lt1>
        <a:dk2>
          <a:srgbClr val="007770"/>
        </a:dk2>
        <a:lt2>
          <a:srgbClr val="808080"/>
        </a:lt2>
        <a:accent1>
          <a:srgbClr val="C6E0FB"/>
        </a:accent1>
        <a:accent2>
          <a:srgbClr val="333399"/>
        </a:accent2>
        <a:accent3>
          <a:srgbClr val="FFFFFF"/>
        </a:accent3>
        <a:accent4>
          <a:srgbClr val="002756"/>
        </a:accent4>
        <a:accent5>
          <a:srgbClr val="DFEDFD"/>
        </a:accent5>
        <a:accent6>
          <a:srgbClr val="2D2D8A"/>
        </a:accent6>
        <a:hlink>
          <a:srgbClr val="008080"/>
        </a:hlink>
        <a:folHlink>
          <a:srgbClr val="66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WDS_Concept.pptx</Template>
  <TotalTime>1768</TotalTime>
  <Words>1641</Words>
  <Application>Microsoft Macintosh PowerPoint</Application>
  <PresentationFormat>On-screen Show (4:3)</PresentationFormat>
  <Paragraphs>143</Paragraphs>
  <Slides>31</Slides>
  <Notes>11</Notes>
  <HiddenSlides>0</HiddenSlides>
  <MMClips>0</MMClips>
  <ScaleCrop>false</ScaleCrop>
  <HeadingPairs>
    <vt:vector size="4" baseType="variant">
      <vt:variant>
        <vt:lpstr>Theme</vt:lpstr>
      </vt:variant>
      <vt:variant>
        <vt:i4>5</vt:i4>
      </vt:variant>
      <vt:variant>
        <vt:lpstr>Slide Titles</vt:lpstr>
      </vt:variant>
      <vt:variant>
        <vt:i4>31</vt:i4>
      </vt:variant>
    </vt:vector>
  </HeadingPairs>
  <TitlesOfParts>
    <vt:vector size="36" baseType="lpstr">
      <vt:lpstr>Metro</vt:lpstr>
      <vt:lpstr>3_Тема Office</vt:lpstr>
      <vt:lpstr>Equity</vt:lpstr>
      <vt:lpstr>Standarddesign</vt:lpstr>
      <vt:lpstr>blank</vt:lpstr>
      <vt:lpstr>Formal publication of data:   an idea whose time has come?  Persistent data archives, data publication, authorship and scientific recognition</vt:lpstr>
      <vt:lpstr>PowerPoint Presentation</vt:lpstr>
      <vt:lpstr>An issue for the scientific community!</vt:lpstr>
      <vt:lpstr>PowerPoint Presentation</vt:lpstr>
      <vt:lpstr>PowerPoint Presentation</vt:lpstr>
      <vt:lpstr>Boom’</vt:lpstr>
      <vt:lpstr>Data Citation</vt:lpstr>
      <vt:lpstr>“Data Publication” is a very current concept</vt:lpstr>
      <vt:lpstr>International Union of Crystallography </vt:lpstr>
      <vt:lpstr>Technologies are available!</vt:lpstr>
      <vt:lpstr>An Example Citation</vt:lpstr>
      <vt:lpstr>An Example Citation</vt:lpstr>
      <vt:lpstr>An Example Citation</vt:lpstr>
      <vt:lpstr>An Example Citation</vt:lpstr>
      <vt:lpstr>An Example Citation</vt:lpstr>
      <vt:lpstr>An Example Citation</vt:lpstr>
      <vt:lpstr>An Example Citation</vt:lpstr>
      <vt:lpstr>PowerPoint Presentation</vt:lpstr>
      <vt:lpstr>Purpose of Data Citation</vt:lpstr>
      <vt:lpstr>James J. Hanks Collection, Special Collections and Archives, Cline   Library, Northern Arizona University, NAU.PH.2005.3.1.2.3c.     Metadata at  http://archive.library.nau.edu/    item 45552</vt:lpstr>
      <vt:lpstr>PowerPoint Presentation</vt:lpstr>
      <vt:lpstr>Bob Webb</vt:lpstr>
      <vt:lpstr>PowerPoint Presentation</vt:lpstr>
      <vt:lpstr>PowerPoint Presentation</vt:lpstr>
      <vt:lpstr>PowerPoint Presentation</vt:lpstr>
      <vt:lpstr>PowerPoint Presentation</vt:lpstr>
      <vt:lpstr>The needs</vt:lpstr>
      <vt:lpstr>The needs</vt:lpstr>
      <vt:lpstr>ICSU-SCID vision</vt:lpstr>
      <vt:lpstr>Thank you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Mustapha Mokrane</dc:creator>
  <cp:lastModifiedBy>Bernard Minster</cp:lastModifiedBy>
  <cp:revision>215</cp:revision>
  <dcterms:created xsi:type="dcterms:W3CDTF">2010-12-13T12:45:36Z</dcterms:created>
  <dcterms:modified xsi:type="dcterms:W3CDTF">2011-08-22T15:37:52Z</dcterms:modified>
</cp:coreProperties>
</file>