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5" r:id="rId4"/>
    <p:sldId id="264" r:id="rId5"/>
    <p:sldId id="266" r:id="rId6"/>
    <p:sldId id="258" r:id="rId7"/>
    <p:sldId id="268" r:id="rId8"/>
    <p:sldId id="270" r:id="rId9"/>
    <p:sldId id="260" r:id="rId10"/>
    <p:sldId id="261" r:id="rId11"/>
    <p:sldId id="271" r:id="rId12"/>
    <p:sldId id="276" r:id="rId13"/>
    <p:sldId id="262" r:id="rId14"/>
    <p:sldId id="272" r:id="rId15"/>
    <p:sldId id="263" r:id="rId16"/>
    <p:sldId id="277" r:id="rId17"/>
    <p:sldId id="274" r:id="rId18"/>
    <p:sldId id="273" r:id="rId19"/>
    <p:sldId id="279" r:id="rId20"/>
  </p:sldIdLst>
  <p:sldSz cx="9144000" cy="6858000" type="screen4x3"/>
  <p:notesSz cx="6797675" cy="99266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돋움" pitchFamily="50" charset="-127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 Czerkinsky" initials="C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84152" autoAdjust="0"/>
  </p:normalViewPr>
  <p:slideViewPr>
    <p:cSldViewPr>
      <p:cViewPr varScale="1">
        <p:scale>
          <a:sx n="91" d="100"/>
          <a:sy n="91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409047-2ED2-408A-A0DC-92EECFE6ADCA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4AB3B-E86A-483E-B112-6B386CDD49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4AB3B-E86A-483E-B112-6B386CDD496C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4AB3B-E86A-483E-B112-6B386CDD496C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C8773-8617-4A8C-9A85-07F416836E7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558213" y="6324600"/>
            <a:ext cx="357187" cy="357188"/>
            <a:chOff x="8136431" y="5022563"/>
            <a:chExt cx="356640" cy="356640"/>
          </a:xfrm>
        </p:grpSpPr>
        <p:sp>
          <p:nvSpPr>
            <p:cNvPr id="6" name="Oval 5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7" name="Isosceles Triangle 6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142" y="5117667"/>
              <a:ext cx="196548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143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FE5815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A663-BA08-4783-B5CE-14E746F0D1E2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143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FE5815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CBF9-65FE-4452-861E-CD0C6B1AEB94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0"/>
            <a:ext cx="4445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273925" y="6324600"/>
            <a:ext cx="357188" cy="357188"/>
            <a:chOff x="6852170" y="5022563"/>
            <a:chExt cx="356640" cy="356640"/>
          </a:xfrm>
        </p:grpSpPr>
        <p:sp>
          <p:nvSpPr>
            <p:cNvPr id="6" name="Oval 5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6920328" y="5087552"/>
              <a:ext cx="240930" cy="213983"/>
              <a:chOff x="7066452" y="5943289"/>
              <a:chExt cx="240930" cy="21398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20276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ctangle 10">
                <a:hlinkClick r:id="" action="ppaction://hlinkshowjump?jump=firstslide"/>
              </p:cNvPr>
              <p:cNvSpPr/>
              <p:nvPr/>
            </p:nvSpPr>
            <p:spPr>
              <a:xfrm>
                <a:off x="709973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Isosceles Triangle 11">
                <a:hlinkClick r:id="" action="ppaction://hlinkshowjump?jump=firstslide"/>
              </p:cNvPr>
              <p:cNvSpPr/>
              <p:nvPr/>
            </p:nvSpPr>
            <p:spPr>
              <a:xfrm>
                <a:off x="7066452" y="5943289"/>
                <a:ext cx="240930" cy="11253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8558213" y="6326188"/>
            <a:ext cx="357187" cy="355600"/>
            <a:chOff x="8136431" y="5022563"/>
            <a:chExt cx="356640" cy="356640"/>
          </a:xfrm>
        </p:grpSpPr>
        <p:sp>
          <p:nvSpPr>
            <p:cNvPr id="14" name="Oval 13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15" name="Isosceles Triangle 14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498" y="5117670"/>
              <a:ext cx="195834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7273925" y="6324600"/>
            <a:ext cx="357188" cy="357188"/>
            <a:chOff x="6852170" y="5022563"/>
            <a:chExt cx="356640" cy="356640"/>
          </a:xfrm>
        </p:grpSpPr>
        <p:sp>
          <p:nvSpPr>
            <p:cNvPr id="17" name="Oval 16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6920328" y="5087552"/>
              <a:ext cx="240930" cy="213983"/>
              <a:chOff x="7066452" y="5943289"/>
              <a:chExt cx="240930" cy="21398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20276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Rectangle 19">
                <a:hlinkClick r:id="" action="ppaction://hlinkshowjump?jump=firstslide"/>
              </p:cNvPr>
              <p:cNvSpPr/>
              <p:nvPr/>
            </p:nvSpPr>
            <p:spPr>
              <a:xfrm>
                <a:off x="709973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7066452" y="5943289"/>
                <a:ext cx="240930" cy="11253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>
            <a:off x="7813675" y="6326188"/>
            <a:ext cx="0" cy="355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373563"/>
          </a:xfrm>
        </p:spPr>
        <p:txBody>
          <a:bodyPr/>
          <a:lstStyle>
            <a:lvl1pPr>
              <a:defRPr sz="2200">
                <a:latin typeface="Segoe"/>
              </a:defRPr>
            </a:lvl1pPr>
            <a:lvl2pPr>
              <a:defRPr>
                <a:latin typeface="Segoe"/>
              </a:defRPr>
            </a:lvl2pPr>
            <a:lvl3pPr>
              <a:defRPr>
                <a:latin typeface="Segoe"/>
              </a:defRPr>
            </a:lvl3pPr>
            <a:lvl4pPr>
              <a:defRPr>
                <a:latin typeface="Segoe"/>
              </a:defRPr>
            </a:lvl4pPr>
            <a:lvl5pPr>
              <a:defRPr>
                <a:latin typeface="Segoe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3A65-D82E-4830-B22F-753A88669C98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0"/>
            <a:ext cx="4445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11430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373563"/>
          </a:xfrm>
        </p:spPr>
        <p:txBody>
          <a:bodyPr/>
          <a:lstStyle>
            <a:lvl1pPr>
              <a:defRPr sz="2200">
                <a:latin typeface="Segoe"/>
              </a:defRPr>
            </a:lvl1pPr>
            <a:lvl2pPr>
              <a:defRPr>
                <a:latin typeface="Segoe"/>
              </a:defRPr>
            </a:lvl2pPr>
            <a:lvl3pPr>
              <a:defRPr>
                <a:latin typeface="Segoe"/>
              </a:defRPr>
            </a:lvl3pPr>
            <a:lvl4pPr>
              <a:defRPr>
                <a:latin typeface="Segoe"/>
              </a:defRPr>
            </a:lvl4pPr>
            <a:lvl5pPr>
              <a:defRPr>
                <a:latin typeface="Segoe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50B9-6CF5-4CB0-ABDE-D12D5196FD89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558213" y="6326188"/>
            <a:ext cx="357187" cy="355600"/>
            <a:chOff x="8136431" y="5022563"/>
            <a:chExt cx="356640" cy="356640"/>
          </a:xfrm>
        </p:grpSpPr>
        <p:sp>
          <p:nvSpPr>
            <p:cNvPr id="8" name="Oval 7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9" name="Isosceles Triangle 8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498" y="5117670"/>
              <a:ext cx="195834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273925" y="6324600"/>
            <a:ext cx="357188" cy="357188"/>
            <a:chOff x="6852170" y="5022563"/>
            <a:chExt cx="356640" cy="356640"/>
          </a:xfrm>
        </p:grpSpPr>
        <p:sp>
          <p:nvSpPr>
            <p:cNvPr id="11" name="Oval 10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920328" y="5087552"/>
              <a:ext cx="240930" cy="213983"/>
              <a:chOff x="7066452" y="5943289"/>
              <a:chExt cx="240930" cy="2139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20276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>
                <a:hlinkClick r:id="" action="ppaction://hlinkshowjump?jump=firstslide"/>
              </p:cNvPr>
              <p:cNvSpPr/>
              <p:nvPr/>
            </p:nvSpPr>
            <p:spPr>
              <a:xfrm>
                <a:off x="709973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7066452" y="5943289"/>
                <a:ext cx="240930" cy="11253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7813675" y="6326188"/>
            <a:ext cx="0" cy="355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8005763" y="6324600"/>
            <a:ext cx="357187" cy="357188"/>
            <a:chOff x="7583386" y="5022563"/>
            <a:chExt cx="356640" cy="356640"/>
          </a:xfrm>
        </p:grpSpPr>
        <p:sp>
          <p:nvSpPr>
            <p:cNvPr id="18" name="Oval 17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>
              <a:off x="7583386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19" name="Isosceles Triangle 18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 rot="16200000">
              <a:off x="7648375" y="5117667"/>
              <a:ext cx="196548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373563"/>
          </a:xfrm>
        </p:spPr>
        <p:txBody>
          <a:bodyPr/>
          <a:lstStyle>
            <a:lvl1pPr>
              <a:defRPr sz="2200">
                <a:latin typeface="Segoe UI Light" pitchFamily="34" charset="0"/>
              </a:defRPr>
            </a:lvl1pPr>
            <a:lvl2pPr>
              <a:defRPr>
                <a:latin typeface="Segoe UI Light" pitchFamily="34" charset="0"/>
              </a:defRPr>
            </a:lvl2pPr>
            <a:lvl3pPr>
              <a:defRPr>
                <a:latin typeface="Segoe UI Light" pitchFamily="34" charset="0"/>
              </a:defRPr>
            </a:lvl3pPr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558213" y="6324600"/>
            <a:ext cx="357187" cy="357188"/>
            <a:chOff x="8136431" y="5022563"/>
            <a:chExt cx="356640" cy="356640"/>
          </a:xfrm>
        </p:grpSpPr>
        <p:sp>
          <p:nvSpPr>
            <p:cNvPr id="6" name="Oval 5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7" name="Isosceles Triangle 6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142" y="5117667"/>
              <a:ext cx="196548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8005763" y="6324600"/>
            <a:ext cx="357187" cy="357188"/>
            <a:chOff x="7583386" y="5022563"/>
            <a:chExt cx="356640" cy="356640"/>
          </a:xfrm>
        </p:grpSpPr>
        <p:sp>
          <p:nvSpPr>
            <p:cNvPr id="9" name="Oval 8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>
              <a:off x="7583386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10" name="Isosceles Triangle 9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 rot="16200000">
              <a:off x="7648375" y="5117667"/>
              <a:ext cx="196548" cy="168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7273925" y="6324600"/>
            <a:ext cx="357188" cy="357188"/>
            <a:chOff x="6852170" y="5022563"/>
            <a:chExt cx="356640" cy="356640"/>
          </a:xfrm>
        </p:grpSpPr>
        <p:sp>
          <p:nvSpPr>
            <p:cNvPr id="12" name="Oval 11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6920328" y="5087552"/>
              <a:ext cx="240930" cy="213983"/>
              <a:chOff x="7066452" y="5943289"/>
              <a:chExt cx="240930" cy="21398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20276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>
                <a:hlinkClick r:id="" action="ppaction://hlinkshowjump?jump=firstslide"/>
              </p:cNvPr>
              <p:cNvSpPr/>
              <p:nvPr/>
            </p:nvSpPr>
            <p:spPr>
              <a:xfrm>
                <a:off x="7099738" y="6055828"/>
                <a:ext cx="57062" cy="10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7066452" y="5943289"/>
                <a:ext cx="240930" cy="11253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>
            <a:off x="7813675" y="6326188"/>
            <a:ext cx="0" cy="355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1600200"/>
            <a:ext cx="7620000" cy="4373563"/>
          </a:xfrm>
        </p:spPr>
        <p:txBody>
          <a:bodyPr/>
          <a:lstStyle>
            <a:lvl1pPr>
              <a:defRPr sz="2200">
                <a:latin typeface="Segoe UI Light" pitchFamily="34" charset="0"/>
              </a:defRPr>
            </a:lvl1pPr>
            <a:lvl2pPr>
              <a:defRPr>
                <a:latin typeface="Segoe UI Light" pitchFamily="34" charset="0"/>
              </a:defRPr>
            </a:lvl2pPr>
            <a:lvl3pPr>
              <a:defRPr>
                <a:latin typeface="Segoe UI Light" pitchFamily="34" charset="0"/>
              </a:defRPr>
            </a:lvl3pPr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3BA39D-9B32-4464-8521-5F0649910ED1}" type="datetimeFigureOut">
              <a:rPr lang="ko-KR" altLang="en-US"/>
              <a:pPr>
                <a:defRPr/>
              </a:pPr>
              <a:t>2011-07-05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sz="3200" kern="1200" cap="all" spc="-60">
          <a:solidFill>
            <a:srgbClr val="595959"/>
          </a:solidFill>
          <a:latin typeface="Segoe" pitchFamily="34" charset="0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Segoe"/>
          <a:ea typeface="HY견고딕" pitchFamily="18" charset="-127"/>
        </a:defRPr>
      </a:lvl9pPr>
    </p:titleStyle>
    <p:bodyStyle>
      <a:lvl1pPr algn="l" rtl="0" fontAlgn="base" latinLnBrk="1">
        <a:spcBef>
          <a:spcPct val="20000"/>
        </a:spcBef>
        <a:spcAft>
          <a:spcPts val="600"/>
        </a:spcAft>
        <a:buFont typeface="Arial" pitchFamily="34" charset="0"/>
        <a:defRPr sz="20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1pPr>
      <a:lvl2pPr marL="45720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rgbClr val="7F7F7F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3787" cy="345638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ko-K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PERATING A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BSL-3</a:t>
            </a:r>
            <a:r>
              <a:rPr lang="en-US" altLang="ko-K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ko-K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ACILITY IN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ko-K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OREA</a:t>
            </a:r>
            <a:r>
              <a:rPr lang="en-US" altLang="ko-KR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IVI Experience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80928"/>
            <a:ext cx="8075613" cy="3384375"/>
          </a:xfrm>
        </p:spPr>
        <p:txBody>
          <a:bodyPr rtlCol="0">
            <a:normAutofit fontScale="92500" lnSpcReduction="10000"/>
          </a:bodyPr>
          <a:lstStyle/>
          <a:p>
            <a:pPr algn="ctr"/>
            <a:r>
              <a:rPr lang="en-US" altLang="ko-KR" sz="1400" b="1" dirty="0" smtClean="0">
                <a:solidFill>
                  <a:schemeClr val="tx2"/>
                </a:solidFill>
              </a:rPr>
              <a:t>International workshop on </a:t>
            </a:r>
            <a:r>
              <a:rPr lang="en-US" altLang="ko-KR" sz="1400" b="1" i="1" dirty="0" smtClean="0">
                <a:solidFill>
                  <a:schemeClr val="tx2"/>
                </a:solidFill>
              </a:rPr>
              <a:t>Anticipating </a:t>
            </a:r>
            <a:r>
              <a:rPr lang="en-US" altLang="ko-KR" sz="1400" b="1" i="1" dirty="0" err="1" smtClean="0">
                <a:solidFill>
                  <a:schemeClr val="tx2"/>
                </a:solidFill>
              </a:rPr>
              <a:t>Biosecurity</a:t>
            </a:r>
            <a:r>
              <a:rPr lang="en-US" altLang="ko-KR" sz="1400" b="1" i="1" dirty="0" smtClean="0">
                <a:solidFill>
                  <a:schemeClr val="tx2"/>
                </a:solidFill>
              </a:rPr>
              <a:t> Challenges</a:t>
            </a:r>
          </a:p>
          <a:p>
            <a:pPr algn="ctr"/>
            <a:r>
              <a:rPr lang="en-US" altLang="ko-KR" sz="1400" b="1" i="1" dirty="0" smtClean="0">
                <a:solidFill>
                  <a:schemeClr val="tx2"/>
                </a:solidFill>
              </a:rPr>
              <a:t>of the Global Expansion of High Containment Biological Laboratories</a:t>
            </a:r>
          </a:p>
          <a:p>
            <a:pPr algn="ctr"/>
            <a:r>
              <a:rPr lang="en-US" altLang="ko-KR" sz="1400" b="1" dirty="0" smtClean="0">
                <a:solidFill>
                  <a:schemeClr val="tx2"/>
                </a:solidFill>
              </a:rPr>
              <a:t>Istanbul, Turkey</a:t>
            </a:r>
          </a:p>
          <a:p>
            <a:pPr algn="ctr" fontAlgn="auto">
              <a:defRPr/>
            </a:pPr>
            <a:r>
              <a:rPr lang="en-US" altLang="ko-KR" b="1" cap="none" dirty="0" smtClean="0">
                <a:solidFill>
                  <a:schemeClr val="tx2"/>
                </a:solidFill>
              </a:rPr>
              <a:t>July 11, 2011</a:t>
            </a:r>
          </a:p>
          <a:p>
            <a:pPr fontAlgn="auto">
              <a:defRPr/>
            </a:pPr>
            <a:endParaRPr lang="en-US" altLang="ko-KR" dirty="0" smtClean="0">
              <a:solidFill>
                <a:schemeClr val="tx2"/>
              </a:solidFill>
            </a:endParaRPr>
          </a:p>
          <a:p>
            <a:pPr fontAlgn="auto">
              <a:defRPr/>
            </a:pPr>
            <a:endParaRPr lang="en-US" altLang="ko-KR" dirty="0" smtClean="0">
              <a:solidFill>
                <a:schemeClr val="tx2"/>
              </a:solidFill>
            </a:endParaRPr>
          </a:p>
          <a:p>
            <a:pPr algn="ctr" fontAlgn="auto">
              <a:defRPr/>
            </a:pPr>
            <a:r>
              <a:rPr lang="en-US" altLang="ko-KR" sz="2200" b="1" dirty="0" smtClean="0">
                <a:solidFill>
                  <a:schemeClr val="tx2"/>
                </a:solidFill>
              </a:rPr>
              <a:t>Lee, Soh </a:t>
            </a:r>
            <a:r>
              <a:rPr lang="en-US" altLang="ko-KR" sz="2200" b="1" dirty="0" err="1" smtClean="0">
                <a:solidFill>
                  <a:schemeClr val="tx2"/>
                </a:solidFill>
              </a:rPr>
              <a:t>jin</a:t>
            </a:r>
            <a:endParaRPr lang="en-US" altLang="ko-KR" sz="2200" b="1" dirty="0" smtClean="0">
              <a:solidFill>
                <a:schemeClr val="tx2"/>
              </a:solidFill>
            </a:endParaRPr>
          </a:p>
          <a:p>
            <a:pPr algn="ctr" fontAlgn="auto">
              <a:defRPr/>
            </a:pPr>
            <a:r>
              <a:rPr lang="en-US" altLang="ko-KR" sz="1700" b="1" i="1" cap="none" dirty="0" smtClean="0">
                <a:solidFill>
                  <a:schemeClr val="tx2"/>
                </a:solidFill>
              </a:rPr>
              <a:t>General Manager of </a:t>
            </a:r>
            <a:r>
              <a:rPr lang="en-US" altLang="ko-KR" sz="1700" b="1" i="1" dirty="0" smtClean="0">
                <a:solidFill>
                  <a:schemeClr val="tx2"/>
                </a:solidFill>
              </a:rPr>
              <a:t>absl-3/bsl-3</a:t>
            </a:r>
          </a:p>
          <a:p>
            <a:pPr algn="ctr" fontAlgn="auto">
              <a:defRPr/>
            </a:pPr>
            <a:r>
              <a:rPr lang="en-US" altLang="ko-KR" sz="1900" b="1" cap="none" dirty="0" smtClean="0">
                <a:solidFill>
                  <a:schemeClr val="tx2"/>
                </a:solidFill>
              </a:rPr>
              <a:t>International Vaccine Institute</a:t>
            </a:r>
          </a:p>
        </p:txBody>
      </p:sp>
      <p:pic>
        <p:nvPicPr>
          <p:cNvPr id="8196" name="Picture 4" descr="Minimal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838256" cy="13407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BioSafety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Trainings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3435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For BSL-3 users</a:t>
            </a:r>
          </a:p>
          <a:p>
            <a:endParaRPr lang="en-US" altLang="ko-KR" sz="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BioSafety lecture including General BioSecurity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BSL-3 training (Theoretical /Practical)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Cleaning &amp; Decontamination (Theoretical / Practical)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ABSL-3 training including animal training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Equipment training (ex. Autoclave)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Training on </a:t>
            </a:r>
            <a:r>
              <a:rPr lang="en-US" altLang="ko-KR" dirty="0" smtClean="0">
                <a:solidFill>
                  <a:schemeClr val="tx1"/>
                </a:solidFill>
              </a:rPr>
              <a:t>Emergency</a:t>
            </a:r>
          </a:p>
          <a:p>
            <a:pPr algn="just"/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e.g. biological spills, clean-up &amp; fire evacuation (Practical drills)</a:t>
            </a:r>
          </a:p>
          <a:p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ko-KR" altLang="en-US" dirty="0" smtClean="0"/>
          </a:p>
        </p:txBody>
      </p:sp>
      <p:pic>
        <p:nvPicPr>
          <p:cNvPr id="17412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BioSafety culture: Trainings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For Maintenance</a:t>
            </a:r>
          </a:p>
          <a:p>
            <a:endParaRPr lang="en-US" altLang="ko-KR" sz="8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BioSafety lecture (Summary)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BSL-3 training for engineers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Cleaning &amp; Decontamination procedures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  Emergency procedures: e.g. fire evacuation</a:t>
            </a:r>
          </a:p>
          <a:p>
            <a:endParaRPr lang="ko-KR" altLang="en-US" dirty="0" smtClean="0"/>
          </a:p>
        </p:txBody>
      </p:sp>
      <p:pic>
        <p:nvPicPr>
          <p:cNvPr id="18436" name="Picture 3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BSL-3 trainings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412875"/>
            <a:ext cx="3168650" cy="23637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716338"/>
            <a:ext cx="3168650" cy="23685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12875"/>
            <a:ext cx="3308350" cy="22320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2924175"/>
            <a:ext cx="15255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500438"/>
            <a:ext cx="324008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4149725"/>
            <a:ext cx="22796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4868863"/>
            <a:ext cx="21558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2446338"/>
            <a:ext cx="24526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5463" y="1268413"/>
            <a:ext cx="15446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&amp; Equipment maintenance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8577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Facility &amp; Equipment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IQ/ OQ/ PQ</a:t>
            </a:r>
          </a:p>
          <a:p>
            <a:pPr fontAlgn="auto">
              <a:defRPr/>
            </a:pPr>
            <a:endParaRPr lang="en-US" altLang="ko-KR" sz="9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Periodic check-up &amp; maintenance service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Daily / Weekly / Monthly / Annual</a:t>
            </a:r>
          </a:p>
          <a:p>
            <a:pPr fontAlgn="auto">
              <a:defRPr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Annual revalidation with general decontamination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Shut down the facility = Close experiment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At least 6 month notice to users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Chemical decontamination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Revalidation of Facility &amp; Equipment 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Renewal of BSL-3 training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4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Facility Maintenance REPORT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620000" cy="4373562"/>
          </a:xfrm>
        </p:spPr>
        <p:txBody>
          <a:bodyPr/>
          <a:lstStyle/>
          <a:p>
            <a:r>
              <a:rPr lang="en-US" altLang="ko-KR" b="1" dirty="0" smtClean="0"/>
              <a:t>      </a:t>
            </a:r>
            <a:r>
              <a:rPr lang="en-US" altLang="ko-KR" b="1" dirty="0" smtClean="0">
                <a:solidFill>
                  <a:schemeClr val="tx1"/>
                </a:solidFill>
              </a:rPr>
              <a:t>Weekly report                          Monthly report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3360738" cy="4629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284538" cy="4676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48038" y="2060575"/>
            <a:ext cx="863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092950" y="1989138"/>
            <a:ext cx="86360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419475" y="6237288"/>
            <a:ext cx="865188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092950" y="6237288"/>
            <a:ext cx="8636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1514" name="Picture 9" descr="Minimal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1042988" y="1412875"/>
            <a:ext cx="144462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Down Arrow 11"/>
          <p:cNvSpPr/>
          <p:nvPr/>
        </p:nvSpPr>
        <p:spPr>
          <a:xfrm>
            <a:off x="4859338" y="1412875"/>
            <a:ext cx="144462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upgrade </a:t>
            </a:r>
            <a:b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running BSL-3 facility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34672" cy="4373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Enforce liquid waste treatment system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Basic thermal treatment system + Chemical </a:t>
            </a:r>
            <a:r>
              <a:rPr lang="en-US" altLang="ko-KR" dirty="0" smtClean="0">
                <a:solidFill>
                  <a:schemeClr val="tx1"/>
                </a:solidFill>
              </a:rPr>
              <a:t>back-up</a:t>
            </a:r>
          </a:p>
          <a:p>
            <a:pPr fontAlgn="auto">
              <a:defRPr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Emergency SMS system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Basic CCTV &amp; Automatic central monitoring system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+ Paging system (sending mobile message in emergency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fontAlgn="auto">
              <a:defRPr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 Preparing User Protection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</a:p>
          <a:p>
            <a:pPr fontAlgn="auto">
              <a:defRPr/>
            </a:pPr>
            <a:endParaRPr lang="en-US" altLang="ko-KR" sz="900" b="1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 Revising SOPs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fontAlgn="auto">
              <a:defRPr/>
            </a:pPr>
            <a:endParaRPr lang="en-US" altLang="ko-KR" sz="900" b="1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 Upgrade </a:t>
            </a:r>
            <a:r>
              <a:rPr lang="en-US" altLang="ko-KR" b="1" dirty="0" smtClean="0">
                <a:solidFill>
                  <a:schemeClr val="tx1"/>
                </a:solidFill>
              </a:rPr>
              <a:t>training</a:t>
            </a:r>
          </a:p>
          <a:p>
            <a:pPr fontAlgn="auto">
              <a:defRPr/>
            </a:pPr>
            <a:endParaRPr lang="en-US" altLang="ko-KR" sz="900" b="1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 Follow up new national regulations and international guidelines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2532" name="Picture 4" descr="Minimal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94240" cy="1268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SMS (short message Service) system for emergency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12875"/>
            <a:ext cx="41767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13100"/>
            <a:ext cx="477678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5076825" y="2781300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/>
              <a:t> Escalation function 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protection system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Emergency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24580" name="Picture 4" descr="DSC0198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750" y="1557338"/>
            <a:ext cx="33210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SC0197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59113" y="155733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DSC02006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39750" y="4149725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SC01981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932363" y="3573463"/>
            <a:ext cx="2108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SC01971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219700" y="1557338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SC01992.JPG"/>
          <p:cNvPicPr>
            <a:picLocks noChangeAspect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7019925" y="155733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SC01974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6588125" y="3573463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DSC01977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3203575" y="34290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Minimal_log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8064500" cy="4537075"/>
          </a:xfrm>
        </p:spPr>
        <p:txBody>
          <a:bodyPr rtlCol="0">
            <a:normAutofit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Assess the potential risk and correct defects by operating the facility for a year.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Nurture a BioSafety culture by regular trainings and sustained communication between BSL-3 staff and end-users.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Enforce emergency systems and procedures.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Ensure regular maintenance </a:t>
            </a:r>
          </a:p>
          <a:p>
            <a:pPr fontAlgn="auto">
              <a:defRPr/>
            </a:pP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PROSPECTS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REGULATORY </a:t>
            </a:r>
            <a:r>
              <a:rPr lang="en-US" altLang="ko-KR" b="1" dirty="0" smtClean="0">
                <a:solidFill>
                  <a:srgbClr val="FF0000"/>
                </a:solidFill>
              </a:rPr>
              <a:t>REACCREDITATION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of BSL-3 facility: 2012 </a:t>
            </a:r>
          </a:p>
        </p:txBody>
      </p:sp>
      <p:pic>
        <p:nvPicPr>
          <p:cNvPr id="25604" name="Picture 3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89138"/>
            <a:ext cx="7772400" cy="2447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altLang="ko-K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br>
              <a:rPr lang="en-US" altLang="ko-K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  <a:endParaRPr lang="ko-KR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The International Vaccine Institute(IVI)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BSL-3 facilities in Korea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The IVI BSL-3 facility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IVI  BSL-3 Management systems and practices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BioSafety culture: Training in BSL-3 practices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Maintenance issues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Systems upgrade and improvements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 Conclusions &amp; Prospects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Vaccine Institute(IVI)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620000" cy="4373563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hlink"/>
              </a:buClr>
              <a:buSzPct val="75000"/>
              <a:defRPr/>
            </a:pPr>
            <a:r>
              <a:rPr lang="ko-KR" alt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“</a:t>
            </a:r>
            <a:r>
              <a:rPr lang="en-US" altLang="ko-KR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To promote the health of people in developing countries by the development, introduction and use of new and improved vaccines”</a:t>
            </a:r>
            <a:endParaRPr lang="en-US" altLang="ko-KR" sz="2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r" fontAlgn="auto">
              <a:buClr>
                <a:schemeClr val="hlink"/>
              </a:buClr>
              <a:buSzPct val="75000"/>
              <a:defRPr/>
            </a:pPr>
            <a:r>
              <a:rPr lang="en-US" altLang="ko-KR" sz="105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- </a:t>
            </a:r>
            <a:r>
              <a:rPr lang="en-US" altLang="ko-KR" sz="105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From: Constitution of IVI (1996</a:t>
            </a:r>
            <a:r>
              <a:rPr lang="en-US" altLang="ko-KR" sz="105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)</a:t>
            </a:r>
            <a:endParaRPr lang="en-US" altLang="ko-KR" sz="1050" dirty="0" smtClean="0">
              <a:solidFill>
                <a:srgbClr val="FFC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defRPr/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4" name="Picture 3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83568" y="3356992"/>
            <a:ext cx="4140200" cy="28797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fontAlgn="auto" latinLnBrk="1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ko-K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IVI</a:t>
            </a:r>
            <a:r>
              <a:rPr lang="en-US" altLang="ko-KR" sz="7200" b="1" dirty="0">
                <a:solidFill>
                  <a:schemeClr val="tx2"/>
                </a:solidFill>
                <a:latin typeface="Segoe"/>
                <a:ea typeface="+mn-ea"/>
                <a:cs typeface="+mn-cs"/>
              </a:rPr>
              <a:t> is a non-profit  international organization, headquartered in Seoul, South Korea, and created under the auspices of the United Nations Development Program</a:t>
            </a:r>
            <a:r>
              <a:rPr lang="en-US" altLang="ko-KR" sz="7200" dirty="0">
                <a:solidFill>
                  <a:schemeClr val="bg1">
                    <a:lumMod val="50000"/>
                  </a:schemeClr>
                </a:solidFill>
                <a:latin typeface="Segoe"/>
                <a:ea typeface="+mn-ea"/>
                <a:cs typeface="+mn-cs"/>
              </a:rPr>
              <a:t>.</a:t>
            </a:r>
          </a:p>
          <a:p>
            <a:pPr fontAlgn="auto" latinLnBrk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ko-KR" sz="900" dirty="0">
              <a:solidFill>
                <a:srgbClr val="FFFF00"/>
              </a:solidFill>
              <a:latin typeface="Segoe"/>
              <a:ea typeface="+mn-ea"/>
              <a:cs typeface="+mn-cs"/>
            </a:endParaRPr>
          </a:p>
          <a:p>
            <a:pPr fontAlgn="auto" latinLnBrk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Segoe"/>
              <a:ea typeface="+mn-ea"/>
              <a:cs typeface="+mn-cs"/>
            </a:endParaRPr>
          </a:p>
          <a:p>
            <a:pPr fontAlgn="auto" latinLnBrk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ko-KR" sz="1900" dirty="0">
                <a:solidFill>
                  <a:schemeClr val="bg1">
                    <a:lumMod val="50000"/>
                  </a:schemeClr>
                </a:solidFill>
                <a:latin typeface="Segoe"/>
                <a:ea typeface="+mn-ea"/>
                <a:cs typeface="+mn-cs"/>
              </a:rPr>
              <a:t>  </a:t>
            </a:r>
            <a:endParaRPr lang="ko-KR" altLang="en-US" sz="1900" dirty="0">
              <a:solidFill>
                <a:schemeClr val="bg1">
                  <a:lumMod val="50000"/>
                </a:schemeClr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10246" name="Picture 5" descr="Happy childr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97200"/>
            <a:ext cx="2952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IV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724400"/>
            <a:ext cx="27352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66141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BioSafety &amp; BSL-3 facilities 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Korea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472112"/>
          </a:xfrm>
        </p:spPr>
        <p:txBody>
          <a:bodyPr rtlCol="0">
            <a:normAutofit fontScale="40000" lnSpcReduction="20000"/>
          </a:bodyPr>
          <a:lstStyle/>
          <a:p>
            <a:pPr fontAlgn="auto">
              <a:defRPr/>
            </a:pPr>
            <a:r>
              <a:rPr lang="en-US" altLang="ko-KR" sz="26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  <a:p>
            <a:pPr fontAlgn="auto">
              <a:defRPr/>
            </a:pPr>
            <a:r>
              <a:rPr lang="en-US" altLang="ko-KR" sz="4500" b="1" i="1" dirty="0" smtClean="0">
                <a:solidFill>
                  <a:schemeClr val="tx1"/>
                </a:solidFill>
              </a:rPr>
              <a:t>Since 2005: </a:t>
            </a:r>
            <a:r>
              <a:rPr lang="en-US" altLang="ko-KR" sz="4200" b="1" i="1" dirty="0" smtClean="0">
                <a:solidFill>
                  <a:schemeClr val="tx1"/>
                </a:solidFill>
              </a:rPr>
              <a:t>Korean government enforces national pathogen control &amp; BioSafety</a:t>
            </a:r>
            <a:endParaRPr lang="en-US" altLang="ko-KR" sz="3400" b="1" i="1" dirty="0" smtClean="0">
              <a:solidFill>
                <a:schemeClr val="tx1"/>
              </a:solidFill>
            </a:endParaRPr>
          </a:p>
          <a:p>
            <a:pPr fontAlgn="auto">
              <a:defRPr/>
            </a:pPr>
            <a:endParaRPr lang="en-US" altLang="ko-KR" sz="7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4000" b="1" i="1" dirty="0" smtClean="0">
                <a:solidFill>
                  <a:schemeClr val="tx2"/>
                </a:solidFill>
              </a:rPr>
              <a:t>Acts on the Prevention of Infectious Diseases</a:t>
            </a:r>
            <a:r>
              <a:rPr lang="en-US" altLang="ko-KR" sz="4000" b="1" dirty="0" smtClean="0">
                <a:solidFill>
                  <a:schemeClr val="tx2"/>
                </a:solidFill>
              </a:rPr>
              <a:t>, </a:t>
            </a:r>
          </a:p>
          <a:p>
            <a:pPr fontAlgn="auto"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  for “Highly dangerous pathogens” 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 Amended in 2005 to create a controlling system.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 Amended in 2010 to update &amp; amend the list of risk pathogens</a:t>
            </a:r>
          </a:p>
          <a:p>
            <a:pPr fontAlgn="auto">
              <a:defRPr/>
            </a:pPr>
            <a:endParaRPr lang="en-US" altLang="ko-KR" sz="4000" b="1" dirty="0" smtClean="0">
              <a:solidFill>
                <a:schemeClr val="tx2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4000" b="1" i="1" dirty="0" smtClean="0">
                <a:solidFill>
                  <a:schemeClr val="tx2"/>
                </a:solidFill>
              </a:rPr>
              <a:t>Act on the Prohibition of Biological or Chemical Weapons and the Control of  the Production, Export and Import of Special </a:t>
            </a:r>
            <a:r>
              <a:rPr lang="en-US" altLang="ko-KR" sz="4000" b="1" i="1" dirty="0" err="1" smtClean="0">
                <a:solidFill>
                  <a:schemeClr val="tx2"/>
                </a:solidFill>
              </a:rPr>
              <a:t>Biologicals</a:t>
            </a:r>
            <a:r>
              <a:rPr lang="en-US" altLang="ko-KR" sz="4000" b="1" i="1" dirty="0" smtClean="0">
                <a:solidFill>
                  <a:schemeClr val="tx2"/>
                </a:solidFill>
              </a:rPr>
              <a:t> or Chemical agents </a:t>
            </a:r>
            <a:r>
              <a:rPr lang="en-US" altLang="ko-KR" sz="4000" b="1" dirty="0" smtClean="0">
                <a:solidFill>
                  <a:schemeClr val="tx2"/>
                </a:solidFill>
              </a:rPr>
              <a:t>in 2006</a:t>
            </a:r>
          </a:p>
          <a:p>
            <a:pPr fontAlgn="auto"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 for “Selective agents” (</a:t>
            </a:r>
            <a:r>
              <a:rPr lang="en-US" altLang="ko-KR" sz="4000" b="1" dirty="0" err="1" smtClean="0">
                <a:solidFill>
                  <a:schemeClr val="tx2"/>
                </a:solidFill>
              </a:rPr>
              <a:t>Biologicals</a:t>
            </a:r>
            <a:r>
              <a:rPr lang="en-US" altLang="ko-KR" sz="4000" b="1" dirty="0" smtClean="0">
                <a:solidFill>
                  <a:schemeClr val="tx2"/>
                </a:solidFill>
              </a:rPr>
              <a:t> &amp; Toxins)</a:t>
            </a:r>
          </a:p>
          <a:p>
            <a:pPr fontAlgn="auto">
              <a:defRPr/>
            </a:pPr>
            <a:endParaRPr lang="en-US" altLang="ko-KR" sz="4000" b="1" dirty="0" smtClean="0">
              <a:solidFill>
                <a:schemeClr val="tx2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4000" b="1" i="1" dirty="0" smtClean="0">
                <a:solidFill>
                  <a:schemeClr val="tx2"/>
                </a:solidFill>
              </a:rPr>
              <a:t>Act on Transnational Transportation of Living Modified Organisms</a:t>
            </a:r>
            <a:r>
              <a:rPr lang="en-US" altLang="ko-KR" sz="4000" b="1" dirty="0" smtClean="0">
                <a:solidFill>
                  <a:schemeClr val="tx2"/>
                </a:solidFill>
              </a:rPr>
              <a:t>, enacted in 2008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BSL-3/4 facility certification requires inspection every half year &amp; reaccreditation      every 3 years by KCDC</a:t>
            </a:r>
          </a:p>
          <a:p>
            <a:pPr fontAlgn="auto"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   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4000" b="1" dirty="0" smtClean="0">
                <a:solidFill>
                  <a:schemeClr val="tx2"/>
                </a:solidFill>
              </a:rPr>
              <a:t> At present, </a:t>
            </a:r>
            <a:r>
              <a:rPr lang="en-US" altLang="ko-KR" sz="5000" b="1" dirty="0" smtClean="0">
                <a:solidFill>
                  <a:srgbClr val="FF0000"/>
                </a:solidFill>
              </a:rPr>
              <a:t>20 certified BSL-3 facilities </a:t>
            </a:r>
            <a:r>
              <a:rPr lang="en-US" altLang="ko-KR" sz="4000" b="1" dirty="0" smtClean="0">
                <a:solidFill>
                  <a:schemeClr val="tx2"/>
                </a:solidFill>
              </a:rPr>
              <a:t>in Korea</a:t>
            </a:r>
            <a:endParaRPr lang="ko-KR" altLang="en-US" sz="4000" b="1" dirty="0">
              <a:solidFill>
                <a:schemeClr val="tx2"/>
              </a:solidFill>
            </a:endParaRPr>
          </a:p>
        </p:txBody>
      </p:sp>
      <p:pic>
        <p:nvPicPr>
          <p:cNvPr id="11268" name="Picture 3" descr="Minimal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태극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156490" cy="720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70" name="Picture 7" descr="BIOLAB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5165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BSL-3 facility of IVI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7013" cy="5073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b="1" dirty="0" smtClean="0">
                <a:solidFill>
                  <a:schemeClr val="tx1"/>
                </a:solidFill>
              </a:rPr>
              <a:t> History of “BSL-3+ Project”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altLang="ko-KR" sz="1900" dirty="0" smtClean="0">
                <a:solidFill>
                  <a:schemeClr val="tx2"/>
                </a:solidFill>
              </a:rPr>
              <a:t>: Initiated in 2005, 3 yrs before the issuance of Korean regulations (LMO Act)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: A call for tender in 2006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: Construction began in 2007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: Validation with international standards in 2008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: Certified by Korea Center of Disease Control &amp; Prevention in 2009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</a:t>
            </a:r>
            <a:r>
              <a:rPr lang="en-US" altLang="ko-KR" sz="1900" dirty="0" smtClean="0">
                <a:solidFill>
                  <a:schemeClr val="tx2"/>
                </a:solidFill>
              </a:rPr>
              <a:t>: </a:t>
            </a:r>
            <a:r>
              <a:rPr lang="en-US" altLang="ko-KR" sz="1900" dirty="0" smtClean="0">
                <a:solidFill>
                  <a:schemeClr val="tx2"/>
                </a:solidFill>
              </a:rPr>
              <a:t>Certified &amp; passed the KCDC inspections in 2010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</a:t>
            </a:r>
            <a:r>
              <a:rPr lang="en-US" altLang="ko-KR" sz="1900" dirty="0" smtClean="0">
                <a:solidFill>
                  <a:schemeClr val="tx2"/>
                </a:solidFill>
              </a:rPr>
              <a:t>: </a:t>
            </a:r>
            <a:r>
              <a:rPr lang="en-US" altLang="ko-KR" sz="1900" dirty="0" smtClean="0">
                <a:solidFill>
                  <a:schemeClr val="tx2"/>
                </a:solidFill>
              </a:rPr>
              <a:t>Opened ABSL-3/BSL-3 labs in 2010</a:t>
            </a:r>
          </a:p>
          <a:p>
            <a:pPr fontAlgn="auto"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   </a:t>
            </a:r>
            <a:r>
              <a:rPr lang="en-US" altLang="ko-KR" sz="1900" dirty="0" smtClean="0">
                <a:solidFill>
                  <a:schemeClr val="tx2"/>
                </a:solidFill>
              </a:rPr>
              <a:t>: </a:t>
            </a:r>
            <a:r>
              <a:rPr lang="en-US" altLang="ko-KR" sz="1900" dirty="0" smtClean="0">
                <a:solidFill>
                  <a:schemeClr val="tx2"/>
                </a:solidFill>
              </a:rPr>
              <a:t>Annual revalidation in 2011</a:t>
            </a:r>
          </a:p>
          <a:p>
            <a:pPr fontAlgn="auto">
              <a:defRPr/>
            </a:pPr>
            <a:r>
              <a:rPr lang="en-US" altLang="ko-KR" sz="500" dirty="0" smtClean="0">
                <a:solidFill>
                  <a:schemeClr val="tx2"/>
                </a:solidFill>
              </a:rPr>
              <a:t>            </a:t>
            </a:r>
            <a:r>
              <a:rPr lang="en-US" altLang="ko-KR" sz="1900" dirty="0" smtClean="0">
                <a:solidFill>
                  <a:schemeClr val="tx2"/>
                </a:solidFill>
              </a:rPr>
              <a:t> </a:t>
            </a:r>
            <a:r>
              <a:rPr lang="en-US" altLang="ko-KR" sz="1900" dirty="0" smtClean="0">
                <a:solidFill>
                  <a:schemeClr val="tx2"/>
                </a:solidFill>
              </a:rPr>
              <a:t>          </a:t>
            </a:r>
            <a:r>
              <a:rPr lang="en-US" altLang="ko-KR" sz="1900" dirty="0" smtClean="0">
                <a:solidFill>
                  <a:schemeClr val="tx2"/>
                </a:solidFill>
              </a:rPr>
              <a:t>PACEMAKER OF BIOSAFETY in Korea</a:t>
            </a:r>
          </a:p>
          <a:p>
            <a:pPr fontAlgn="auto">
              <a:defRPr/>
            </a:pPr>
            <a:endParaRPr lang="en-US" altLang="ko-KR" sz="900" dirty="0" smtClean="0">
              <a:solidFill>
                <a:schemeClr val="tx2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1900" dirty="0" smtClean="0">
                <a:solidFill>
                  <a:schemeClr val="tx2"/>
                </a:solidFill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</a:rPr>
              <a:t>Area : 349.9m</a:t>
            </a:r>
            <a:r>
              <a:rPr lang="en-US" altLang="ko-KR" sz="2000" baseline="30000" dirty="0" smtClean="0">
                <a:solidFill>
                  <a:schemeClr val="tx2"/>
                </a:solidFill>
              </a:rPr>
              <a:t>2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2000" dirty="0" smtClean="0">
                <a:solidFill>
                  <a:schemeClr val="tx2"/>
                </a:solidFill>
              </a:rPr>
              <a:t> Consists of ABSL-3 and BSL-3 areas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en-US" altLang="ko-KR" sz="19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2" name="Picture 3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SC02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3789363"/>
            <a:ext cx="175736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187302" y="4869160"/>
            <a:ext cx="360362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/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5229225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BSL-3 Management system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Internal regulations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: BSL-3 Manual &amp; 19 </a:t>
            </a:r>
            <a:r>
              <a:rPr lang="en-US" altLang="ko-KR" dirty="0" smtClean="0">
                <a:solidFill>
                  <a:schemeClr val="tx1"/>
                </a:solidFill>
              </a:rPr>
              <a:t>SOPs</a:t>
            </a:r>
          </a:p>
          <a:p>
            <a:pPr fontAlgn="auto">
              <a:defRPr/>
            </a:pPr>
            <a:endParaRPr lang="en-US" altLang="ko-KR" sz="9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Internal approval system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: </a:t>
            </a:r>
            <a:r>
              <a:rPr lang="en-US" altLang="ko-KR" b="1" dirty="0" smtClean="0">
                <a:solidFill>
                  <a:schemeClr val="tx1"/>
                </a:solidFill>
              </a:rPr>
              <a:t>Institutional BioSafety Committee </a:t>
            </a:r>
            <a:r>
              <a:rPr lang="en-US" altLang="ko-KR" dirty="0" smtClean="0">
                <a:solidFill>
                  <a:schemeClr val="tx1"/>
                </a:solidFill>
              </a:rPr>
              <a:t>approval required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   For adopting new </a:t>
            </a:r>
            <a:r>
              <a:rPr lang="en-US" altLang="ko-KR" b="1" dirty="0" smtClean="0">
                <a:solidFill>
                  <a:schemeClr val="tx1"/>
                </a:solidFill>
              </a:rPr>
              <a:t>infectious substance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en-US" altLang="ko-KR" b="1" dirty="0" smtClean="0">
                <a:solidFill>
                  <a:schemeClr val="tx1"/>
                </a:solidFill>
              </a:rPr>
              <a:t>animal</a:t>
            </a:r>
            <a:r>
              <a:rPr lang="en-US" altLang="ko-KR" dirty="0" smtClean="0">
                <a:solidFill>
                  <a:schemeClr val="tx1"/>
                </a:solidFill>
              </a:rPr>
              <a:t> and new or  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  change experimental </a:t>
            </a:r>
            <a:r>
              <a:rPr lang="en-US" altLang="ko-KR" b="1" dirty="0" smtClean="0">
                <a:solidFill>
                  <a:schemeClr val="tx1"/>
                </a:solidFill>
              </a:rPr>
              <a:t>protocols</a:t>
            </a:r>
            <a:r>
              <a:rPr lang="en-US" altLang="ko-KR" dirty="0" smtClean="0">
                <a:solidFill>
                  <a:schemeClr val="tx1"/>
                </a:solidFill>
              </a:rPr>
              <a:t> into ABSL-3/BSL-3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General Manager of ABSL-3/BSL-3</a:t>
            </a:r>
            <a:r>
              <a:rPr lang="en-US" altLang="ko-KR" dirty="0" smtClean="0">
                <a:solidFill>
                  <a:schemeClr val="tx1"/>
                </a:solidFill>
              </a:rPr>
              <a:t> approval required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      For authorization of ABSL-3 / BSL-3 </a:t>
            </a:r>
            <a:r>
              <a:rPr lang="en-US" altLang="ko-KR" b="1" dirty="0" smtClean="0">
                <a:solidFill>
                  <a:schemeClr val="tx1"/>
                </a:solidFill>
              </a:rPr>
              <a:t>user’s </a:t>
            </a:r>
            <a:r>
              <a:rPr lang="en-US" altLang="ko-KR" b="1" dirty="0" smtClean="0">
                <a:solidFill>
                  <a:schemeClr val="tx1"/>
                </a:solidFill>
              </a:rPr>
              <a:t>accessibility</a:t>
            </a:r>
          </a:p>
          <a:p>
            <a:pPr fontAlgn="auto">
              <a:defRPr/>
            </a:pPr>
            <a:endParaRPr lang="en-US" altLang="ko-KR" sz="900" b="1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Risk assessment </a:t>
            </a:r>
          </a:p>
          <a:p>
            <a:pPr fontAlgn="auto"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9875"/>
            <a:ext cx="77660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BSL-3 regulations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BSL-3 Manual &amp; SOP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918450" cy="4680372"/>
          </a:xfrm>
        </p:spPr>
        <p:txBody>
          <a:bodyPr rtlCol="0">
            <a:normAutofit/>
          </a:bodyPr>
          <a:lstStyle/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BIOSAFETY LEVEL 3 MANUAL </a:t>
            </a:r>
            <a:r>
              <a:rPr lang="en-US" altLang="ko-KR" sz="2000" dirty="0" smtClean="0">
                <a:solidFill>
                  <a:schemeClr val="tx1"/>
                </a:solidFill>
              </a:rPr>
              <a:t>(English)</a:t>
            </a:r>
          </a:p>
          <a:p>
            <a:pPr fontAlgn="auto"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   : Document no.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L-BS-1-BL3-01</a:t>
            </a:r>
          </a:p>
          <a:p>
            <a:pPr algn="just" fontAlgn="auto">
              <a:defRPr/>
            </a:pPr>
            <a:r>
              <a:rPr lang="en-US" altLang="ko-KR" sz="2000" b="1" dirty="0" smtClean="0">
                <a:solidFill>
                  <a:schemeClr val="tx1"/>
                </a:solidFill>
              </a:rPr>
              <a:t>   </a:t>
            </a:r>
            <a:r>
              <a:rPr lang="en-US" altLang="ko-KR" sz="2000" dirty="0" smtClean="0">
                <a:solidFill>
                  <a:schemeClr val="tx1"/>
                </a:solidFill>
              </a:rPr>
              <a:t>: provides the general knowledge on BioSafety, </a:t>
            </a:r>
            <a:r>
              <a:rPr lang="en-US" altLang="ko-KR" sz="2000" dirty="0" smtClean="0">
                <a:solidFill>
                  <a:schemeClr val="tx1"/>
                </a:solidFill>
              </a:rPr>
              <a:t>recommended </a:t>
            </a:r>
            <a:r>
              <a:rPr lang="en-US" altLang="ko-KR" sz="2000" dirty="0" smtClean="0">
                <a:solidFill>
                  <a:schemeClr val="tx1"/>
                </a:solidFill>
              </a:rPr>
              <a:t>work practices, safety equipment, operation &amp; maintenance of BSL-3 and administrative considerations to minimize the risk of staff injury or illness.</a:t>
            </a:r>
          </a:p>
          <a:p>
            <a:pPr fontAlgn="auto">
              <a:defRPr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US" altLang="ko-KR" sz="2000" b="1" dirty="0" smtClean="0">
                <a:solidFill>
                  <a:schemeClr val="tx1"/>
                </a:solidFill>
              </a:rPr>
              <a:t> ABSL-3/BSL-3 Standard Operation Procedures (SOPs)</a:t>
            </a:r>
          </a:p>
          <a:p>
            <a:pPr fontAlgn="auto"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   : 19 SOPs  written in bilingual, English &amp; Korean </a:t>
            </a:r>
          </a:p>
          <a:p>
            <a:pPr fontAlgn="auto"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   : Document no. L-BS-4-BL3-01 ~19</a:t>
            </a:r>
          </a:p>
          <a:p>
            <a:pPr fontAlgn="auto">
              <a:defRPr/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40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</a:t>
            </a:r>
            <a:b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BioSafety Level 3 Training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Content Placeholder 3" descr="power of bsl train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27200"/>
            <a:ext cx="7620000" cy="2854325"/>
          </a:xfrm>
        </p:spPr>
      </p:pic>
      <p:sp>
        <p:nvSpPr>
          <p:cNvPr id="5" name="Notched Right Arrow 4"/>
          <p:cNvSpPr/>
          <p:nvPr/>
        </p:nvSpPr>
        <p:spPr>
          <a:xfrm>
            <a:off x="3851920" y="2564904"/>
            <a:ext cx="1224136" cy="1008112"/>
          </a:xfrm>
          <a:prstGeom prst="notchedRightArrow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scene3d>
            <a:camera prst="perspectiveRelaxed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724400"/>
            <a:ext cx="7620000" cy="12493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 latinLnBrk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ko-K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BIOSAFETY TRAINING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atin typeface="+mn-lt"/>
                <a:ea typeface="굴림" charset="-127"/>
                <a:cs typeface="+mn-cs"/>
              </a:rPr>
              <a:t>Gives researchers </a:t>
            </a:r>
            <a:r>
              <a:rPr lang="en-US" altLang="ko-K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charset="-127"/>
                <a:cs typeface="+mn-cs"/>
              </a:rPr>
              <a:t>CONFIDENCE</a:t>
            </a:r>
            <a:r>
              <a:rPr lang="en-US" altLang="ko-K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charset="-127"/>
                <a:cs typeface="+mn-cs"/>
              </a:rPr>
              <a:t> </a:t>
            </a:r>
            <a:r>
              <a:rPr lang="en-US" altLang="ko-KR" sz="2400" dirty="0">
                <a:latin typeface="+mn-lt"/>
                <a:ea typeface="굴림" charset="-127"/>
                <a:cs typeface="+mn-cs"/>
              </a:rPr>
              <a:t>to work in a safe environment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15366" name="Picture 7" descr="Minimal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BioSafety culture: Trainings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3435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sz="2800" b="1" dirty="0" smtClean="0">
                <a:solidFill>
                  <a:schemeClr val="tx1"/>
                </a:solidFill>
              </a:rPr>
              <a:t>Trainees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: scientists, research assistants, maintenance engineers, institutional safety committee (ISC) members, etc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 smtClean="0"/>
          </a:p>
        </p:txBody>
      </p:sp>
      <p:pic>
        <p:nvPicPr>
          <p:cNvPr id="16388" name="Picture 4" descr="Minimal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475" y="188913"/>
            <a:ext cx="11557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Content Placeholder 3" descr="단체사진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49688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5085184"/>
            <a:ext cx="76200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 latinLnBrk="1">
              <a:spcAft>
                <a:spcPts val="0"/>
              </a:spcAft>
              <a:defRPr/>
            </a:pPr>
            <a:r>
              <a:rPr lang="en-US" altLang="ko-KR" sz="2800" cap="all" spc="-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j-ea"/>
                <a:cs typeface="+mj-cs"/>
              </a:rPr>
              <a:t>“HAPPY &amp; SAFE LAB LIFE”</a:t>
            </a:r>
            <a:endParaRPr lang="ko-KR" altLang="en-US" sz="2800" cap="all" spc="-6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6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4685DF"/>
      </a:hlink>
      <a:folHlink>
        <a:srgbClr val="9965C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878</TotalTime>
  <Words>872</Words>
  <Application>Microsoft Office PowerPoint</Application>
  <PresentationFormat>On-screen Show (4:3)</PresentationFormat>
  <Paragraphs>150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Theme6</vt:lpstr>
      <vt:lpstr>OPERATING A BSL-3 FACILITY IN KOREA The IVI Experience </vt:lpstr>
      <vt:lpstr>CONTENTS </vt:lpstr>
      <vt:lpstr>Introduction of  International Vaccine Institute(IVI)</vt:lpstr>
      <vt:lpstr>BioSafety &amp; BSL-3 facilities  in Korea</vt:lpstr>
      <vt:lpstr>Introduction of BSL-3 facility of IVI</vt:lpstr>
      <vt:lpstr>BSL-3 Management system</vt:lpstr>
      <vt:lpstr> Institutional BSL-3 regulations : BSL-3 Manual &amp; SOP</vt:lpstr>
      <vt:lpstr>Purpose of  BioSafety Level 3 Training</vt:lpstr>
      <vt:lpstr>BioSafety culture: Trainings</vt:lpstr>
      <vt:lpstr>BioSafety culture : STANDARD Trainings</vt:lpstr>
      <vt:lpstr>BioSafety culture: Trainings</vt:lpstr>
      <vt:lpstr>Example of BSL-3 trainings</vt:lpstr>
      <vt:lpstr>Facility &amp; Equipment maintenance</vt:lpstr>
      <vt:lpstr>ExampleS of Facility Maintenance REPORT</vt:lpstr>
      <vt:lpstr>System upgrade  by running BSL-3 facility</vt:lpstr>
      <vt:lpstr>Alarm SMS (short message Service) system for emergency</vt:lpstr>
      <vt:lpstr>User protection system  against Emergency</vt:lpstr>
      <vt:lpstr>Conclusion </vt:lpstr>
      <vt:lpstr>THANK YOU for  your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BioSafety Level-3 Facility  &amp; It’s management</dc:title>
  <dc:creator>sjlee</dc:creator>
  <cp:lastModifiedBy>sjlee</cp:lastModifiedBy>
  <cp:revision>106</cp:revision>
  <dcterms:created xsi:type="dcterms:W3CDTF">2011-05-17T04:43:24Z</dcterms:created>
  <dcterms:modified xsi:type="dcterms:W3CDTF">2011-07-05T05:04:51Z</dcterms:modified>
</cp:coreProperties>
</file>