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83" r:id="rId2"/>
    <p:sldMasterId id="2147483660" r:id="rId3"/>
  </p:sldMasterIdLst>
  <p:notesMasterIdLst>
    <p:notesMasterId r:id="rId10"/>
  </p:notesMasterIdLst>
  <p:sldIdLst>
    <p:sldId id="287" r:id="rId4"/>
    <p:sldId id="293" r:id="rId5"/>
    <p:sldId id="295" r:id="rId6"/>
    <p:sldId id="290" r:id="rId7"/>
    <p:sldId id="291" r:id="rId8"/>
    <p:sldId id="292" r:id="rId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-108" charset="0"/>
        <a:ea typeface="ＭＳ Ｐゴシック" pitchFamily="23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-108" charset="0"/>
        <a:ea typeface="ＭＳ Ｐゴシック" pitchFamily="23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-108" charset="0"/>
        <a:ea typeface="ＭＳ Ｐゴシック" pitchFamily="23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-108" charset="0"/>
        <a:ea typeface="ＭＳ Ｐゴシック" pitchFamily="23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-108" charset="0"/>
        <a:ea typeface="ＭＳ Ｐゴシック" pitchFamily="2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-108" charset="0"/>
        <a:ea typeface="ＭＳ Ｐゴシック" pitchFamily="2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-108" charset="0"/>
        <a:ea typeface="ＭＳ Ｐゴシック" pitchFamily="2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-108" charset="0"/>
        <a:ea typeface="ＭＳ Ｐゴシック" pitchFamily="2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-108" charset="0"/>
        <a:ea typeface="ＭＳ Ｐゴシック" pitchFamily="23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-28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AECACF72-B8D5-43AC-A2E9-25492A4B5906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CH" noProof="0" smtClean="0"/>
              <a:t>Click to edit Master text styles</a:t>
            </a:r>
          </a:p>
          <a:p>
            <a:pPr lvl="1"/>
            <a:r>
              <a:rPr lang="fr-CH" noProof="0" smtClean="0"/>
              <a:t>Second level</a:t>
            </a:r>
          </a:p>
          <a:p>
            <a:pPr lvl="2"/>
            <a:r>
              <a:rPr lang="fr-CH" noProof="0" smtClean="0"/>
              <a:t>Third level</a:t>
            </a:r>
          </a:p>
          <a:p>
            <a:pPr lvl="3"/>
            <a:r>
              <a:rPr lang="fr-CH" noProof="0" smtClean="0"/>
              <a:t>Fourth level</a:t>
            </a:r>
          </a:p>
          <a:p>
            <a:pPr lvl="4"/>
            <a:r>
              <a:rPr lang="fr-CH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5B1B6EC8-E116-4736-87EC-597F1125D0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smtClean="0">
              <a:ea typeface="ＭＳ Ｐゴシック" pitchFamily="23" charset="-128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4767FF6-D7E3-4348-B27E-372128C6E5C0}" type="slidenum">
              <a:rPr lang="en-US" sz="1200">
                <a:latin typeface="Arial" charset="0"/>
              </a:rPr>
              <a:pPr algn="r"/>
              <a:t>1</a:t>
            </a:fld>
            <a:endParaRPr lang="en-US" sz="12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0776F3-A6DA-4699-9A5B-05DF55DFF50C}" type="slidenum">
              <a:rPr lang="en-US"/>
              <a:pPr/>
              <a:t>3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070AA1D-206A-4159-B8C1-91D5DA556733}" type="slidenum">
              <a:rPr lang="de-DE" sz="1200">
                <a:latin typeface="Arial" charset="0"/>
              </a:rPr>
              <a:pPr algn="r"/>
              <a:t>4</a:t>
            </a:fld>
            <a:endParaRPr lang="de-DE" sz="1200">
              <a:latin typeface="Arial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14438" y="685800"/>
            <a:ext cx="4211637" cy="31575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smtClean="0">
              <a:ea typeface="ＭＳ Ｐゴシック" pitchFamily="23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3A9D2C5-0B45-433F-B996-AF3B07A76E8B}" type="slidenum">
              <a:rPr lang="de-DE" sz="1200">
                <a:latin typeface="Arial" charset="0"/>
              </a:rPr>
              <a:pPr algn="r"/>
              <a:t>5</a:t>
            </a:fld>
            <a:endParaRPr lang="de-DE" sz="1200">
              <a:latin typeface="Arial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14438" y="685800"/>
            <a:ext cx="4211637" cy="31575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smtClean="0">
              <a:ea typeface="ＭＳ Ｐゴシック" pitchFamily="2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EE5AB-F23F-4EB8-9AC2-EE3015AC999A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CE5BE-6472-4989-A883-78135354D2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5F704-A525-44D5-B411-E9651BE06CCC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52A8F-ECBC-424C-968D-E2C7127770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3E70A-ABF6-44B6-BAB1-CB7A7B68DC6F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D2CB8-A54A-452D-8112-C3150F2340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91B86-4E1E-47B9-9BA5-8C0C9B623DF9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E7020-D5B3-4C14-8251-2650F69062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00AC3-E051-45BA-9A46-DAB845AEF0CA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D654D-C55D-49CE-8C53-F130F8A4B1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3F1DD-4CAA-4930-AE07-0B0D1B379D0C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0BDDB-2A24-46A9-A6D5-14E9CB3C59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EFEFD-61E3-41FC-97AF-5FB454192538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CDB3B-6FEC-4D83-86DE-F486AA1BE0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9FB17-9332-484C-AD67-4C726A3CD82D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3D602-D8DF-4E37-912A-57FB508DEC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B0908-E6BE-48E9-AC91-96381F1FBCF9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20DFD-4CB6-454D-AC73-BF08690500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A6C4A-5CA6-491A-8A60-232FEBB8F9A4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21980-3731-4388-9FD0-1A74E62576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53983-DD4B-4FA2-8990-8E3885D0E26B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EED4F-E754-4812-A19A-805A8A1B9C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9004A-79E9-4323-A524-645ED0930A82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2BD8B-9F4C-4D24-BE9C-869F10AEC3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DC54C-0E4C-480E-9357-1C6B71B7B424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05783-62F3-4EA0-AFDB-35939C4253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5C58C-CEF6-41E5-864F-5B2575CE6C88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F517F-34E7-460F-BDAA-44CFAB43FC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587CC-9AD2-4D63-B48E-B98EF949D73A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9BFA4-3F62-4840-9BCE-A87B1E5835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5231E-C4E1-486A-B804-27D4C3120274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10E82-1EFE-4313-A9D1-C00940C6AC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C8E4A-AC13-4E7A-B077-1FAF5A5FC57F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C04A1-BEDA-4DCD-A9DC-FE64FAC9BC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22E51-F6E5-4E7E-AFCB-30ADB63C6CC6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1FEDA-4ABC-488C-99DE-4592191A6C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AFDF6-786D-474F-A67C-E4567C4B0ABD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58C6C-9492-4AB7-8BE9-AA129901E9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4E71C-FA55-4A6F-82DA-AF56F40C476F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D2741-9F8A-4E2A-ABC6-0EDACE01F1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DBB70-5D98-4FA8-A50D-04D69B9C17FD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DEBCC-0179-46FD-A754-80DF424DAE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B2B73-8515-4E2B-94D4-97507A0B2EEA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0E727-7CFC-4665-A2A6-52E6837D22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ABC81-22A7-4CD8-BB4B-0E750231A6BA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872D6-2DB1-4ECE-BDF9-5D57329D51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2C9864-761C-48E1-BD9C-DF0D52754202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76566-6494-4BF8-AB1B-770C0D9EC0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EE204-DBB3-404B-81D8-29BA176EC56C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FA1CB-FBF8-420A-930E-DDC7191FC8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4E5FD-53F6-46B3-B42C-C66C806EB383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BF0AC-FFB7-4E79-9557-E6CE337632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ED1C1-1BF0-4FF0-815F-1A0D12FF2DDC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BB220-EB38-4972-BE53-6FF52479B7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526C1-9E58-4714-9B03-A47BDC953B8C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CBF23-9C24-4D55-825B-A63634FE2E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5B941-EC57-4DD4-AC9B-1CBDFB784D46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749DA-3F57-4508-A56A-694F217185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2C7DB-F328-4A5C-A8B1-B331175B1D77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C9358-1DDA-4C7E-A399-DDA2868AAB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7C119-8145-48B3-B470-B6A0AF2C6F6F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1781D-C6F8-4BD4-8777-F2FF49241B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0CFF7-1402-46FA-9C19-AFCE6C846A0F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DA093-AB7B-43FE-8C09-8FF4C864EA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425FE-6ABA-4050-BBEF-6048833C5AD3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762C8-02BA-4BDB-94BE-92DFF39F26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sfondomaster1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2BB1885-CDDC-46BF-A219-A8EE35E3A635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dirty="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3C1FB6C-1C48-4547-9E58-E75A08B3B3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H" smtClean="0"/>
              <a:t>Click to edit Master title style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Arial" charset="0"/>
              </a:defRPr>
            </a:lvl1pPr>
          </a:lstStyle>
          <a:p>
            <a:pPr>
              <a:defRPr/>
            </a:pPr>
            <a:fld id="{F03EFCA7-C15B-4CD7-820F-4EC093312697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dirty="0" smtClean="0">
                <a:solidFill>
                  <a:srgbClr val="898989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  <a:latin typeface="Arial" charset="0"/>
              </a:defRPr>
            </a:lvl1pPr>
          </a:lstStyle>
          <a:p>
            <a:pPr>
              <a:defRPr/>
            </a:pPr>
            <a:fld id="{D4013D59-0463-4932-89BB-9890B066BB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055" name="Picture 6" descr="sfondomaster3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 descr="sfondomaster2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H" smtClean="0"/>
              <a:t>Click to edit Master title style</a:t>
            </a:r>
            <a:endParaRPr lang="en-US" smtClean="0"/>
          </a:p>
        </p:txBody>
      </p:sp>
      <p:sp>
        <p:nvSpPr>
          <p:cNvPr id="307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F2A9203-C64E-46CB-A1DD-7286BE863E48}" type="datetime1">
              <a:rPr lang="en-US"/>
              <a:pPr>
                <a:defRPr/>
              </a:pPr>
              <a:t>7/11/2011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dirty="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146B1B5-64AE-4F7B-ACD5-8307F7D5D4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o.org/ag/againfo/commissions/docs/genses38/Appendix_10.pdf" TargetMode="External"/><Relationship Id="rId2" Type="http://schemas.openxmlformats.org/officeDocument/2006/relationships/hyperlink" Target="http://eur-lex.europa.eu/LexUriServ/LexUriServ.do?uri=OJ:L:2000:262:0021:0045:EN: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h/imgres?imgurl=http://www.internet4jurists.at/images/eu.gif&amp;imgrefurl=http://www.internet4jurists.at/intern13a.htm&amp;h=348&amp;w=519&amp;sz=4&amp;hl=de&amp;start=1&amp;um=1&amp;tbnid=tinmwH2l21r1FM:&amp;tbnh=88&amp;tbnw=131&amp;prev=/images?q=eu&amp;svnum=10&amp;um=1&amp;hl=de&amp;sa=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osafety-europe.eu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h/imgres?imgurl=http://www.internet4jurists.at/images/eu.gif&amp;imgrefurl=http://www.internet4jurists.at/intern13a.htm&amp;h=348&amp;w=519&amp;sz=4&amp;hl=de&amp;start=1&amp;um=1&amp;tbnid=tinmwH2l21r1FM:&amp;tbnh=88&amp;tbnw=131&amp;prev=/images?q=eu&amp;svnum=10&amp;um=1&amp;hl=de&amp;sa=N" TargetMode="External"/><Relationship Id="rId2" Type="http://schemas.openxmlformats.org/officeDocument/2006/relationships/hyperlink" Target="ftp://ftp.cenorm.be/PUBLIC/CWAs/wokrshop31/CWA15793.pdf" TargetMode="Externa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5"/>
          <p:cNvSpPr>
            <a:spLocks noGrp="1"/>
          </p:cNvSpPr>
          <p:nvPr>
            <p:ph type="ctrTitle" idx="4294967295"/>
          </p:nvPr>
        </p:nvSpPr>
        <p:spPr>
          <a:xfrm>
            <a:off x="900113" y="1628775"/>
            <a:ext cx="7342187" cy="1470025"/>
          </a:xfrm>
        </p:spPr>
        <p:txBody>
          <a:bodyPr/>
          <a:lstStyle/>
          <a:p>
            <a:r>
              <a:rPr lang="en-US" sz="3600" b="1" smtClean="0">
                <a:ea typeface="ＭＳ Ｐゴシック" pitchFamily="23" charset="-128"/>
              </a:rPr>
              <a:t>High containment microbiology laboratories in Europe</a:t>
            </a:r>
            <a:endParaRPr lang="sv-SE" sz="3600" smtClean="0">
              <a:ea typeface="ＭＳ Ｐゴシック" pitchFamily="23" charset="-128"/>
            </a:endParaRPr>
          </a:p>
        </p:txBody>
      </p:sp>
      <p:sp>
        <p:nvSpPr>
          <p:cNvPr id="4099" name="TextBox 3"/>
          <p:cNvSpPr txBox="1">
            <a:spLocks noChangeArrowheads="1"/>
          </p:cNvSpPr>
          <p:nvPr/>
        </p:nvSpPr>
        <p:spPr bwMode="auto">
          <a:xfrm>
            <a:off x="1908175" y="3429000"/>
            <a:ext cx="53276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Ingegerd</a:t>
            </a:r>
            <a:r>
              <a:rPr lang="en-US"/>
              <a:t> Kallings, Swedish Institute for Communicable Disease Control, Stockholm, Sweden and Kathrin Summermatter, Institute for Virology and Immunoprophylaxis, Mittelaeusern, Switzerland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457200"/>
            <a:ext cx="7139136" cy="1143000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EU regulations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2400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	</a:t>
            </a:r>
            <a:r>
              <a:rPr lang="en-GB" sz="2000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Directive 2000/54/EC on the protection of workers from risks related to exposure to biological agents at work</a:t>
            </a:r>
          </a:p>
          <a:p>
            <a:pPr>
              <a:buNone/>
            </a:pPr>
            <a:r>
              <a:rPr lang="en-GB" sz="1600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	</a:t>
            </a:r>
            <a:r>
              <a:rPr lang="en-GB" sz="1600" dirty="0" smtClean="0">
                <a:latin typeface="Arial" pitchFamily="34" charset="0"/>
                <a:ea typeface="Arial Unicode MS" pitchFamily="34" charset="-128"/>
                <a:cs typeface="Arial" pitchFamily="34" charset="0"/>
                <a:hlinkClick r:id="rId2"/>
              </a:rPr>
              <a:t>http://eur-lex.europa.eu/LexUriServ/LexUriServ.do?uri=OJ:L:2000:262:0021:0045:EN:PDF</a:t>
            </a:r>
            <a:r>
              <a:rPr lang="en-GB" sz="1600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GB" sz="2000" dirty="0" smtClean="0"/>
              <a:t>	Directive </a:t>
            </a:r>
            <a:r>
              <a:rPr lang="en-GB" sz="2000" dirty="0" smtClean="0"/>
              <a:t>2003/85/EC Minimum Standards for Laboratories Working with FMDV in Vitro/in Vivo </a:t>
            </a:r>
            <a:r>
              <a:rPr lang="sv-SE" sz="1800" dirty="0" smtClean="0">
                <a:hlinkClick r:id="rId3"/>
              </a:rPr>
              <a:t>www.fao.org/ag/againfo/commissions/docs/genses38/Appendix_10.pdf</a:t>
            </a:r>
            <a:r>
              <a:rPr lang="sv-SE" sz="1800" dirty="0" smtClean="0"/>
              <a:t> </a:t>
            </a:r>
            <a:endParaRPr lang="sv-SE" sz="2400" dirty="0" smtClean="0"/>
          </a:p>
          <a:p>
            <a:endParaRPr lang="en-GB" sz="2400" dirty="0" smtClean="0"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pPr>
              <a:buNone/>
            </a:pPr>
            <a:r>
              <a:rPr lang="en-GB" sz="2000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	Directive 2009/41/EC on the contained use of micro-organisms </a:t>
            </a:r>
          </a:p>
          <a:p>
            <a:pPr>
              <a:buNone/>
            </a:pPr>
            <a:r>
              <a:rPr lang="en-GB" sz="1600" dirty="0" smtClean="0">
                <a:latin typeface="Arial" pitchFamily="34" charset="0"/>
                <a:ea typeface="Arial Unicode MS" pitchFamily="34" charset="-128"/>
                <a:cs typeface="Arial" pitchFamily="34" charset="0"/>
                <a:hlinkClick r:id="rId2"/>
              </a:rPr>
              <a:t>	http://eur-lex.europa.eu/LexUriServ/LexUriServ.do?uri=OJ:L:2009:125:0075:0097:EN:PDF</a:t>
            </a:r>
            <a:r>
              <a:rPr lang="en-GB" sz="1600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endParaRPr lang="en-GB" sz="2400" dirty="0" smtClean="0"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333375"/>
            <a:ext cx="7010400" cy="617538"/>
          </a:xfrm>
          <a:noFill/>
          <a:ln/>
        </p:spPr>
        <p:txBody>
          <a:bodyPr lIns="90488" tIns="44450" rIns="90488" bIns="44450"/>
          <a:lstStyle/>
          <a:p>
            <a:r>
              <a:rPr lang="en-GB" sz="2800" b="1" dirty="0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EC regulatory framework related to </a:t>
            </a:r>
            <a:r>
              <a:rPr lang="en-GB" sz="2800" b="1" dirty="0" err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biosafety</a:t>
            </a:r>
            <a:r>
              <a:rPr lang="en-GB" sz="2800" b="1" dirty="0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/</a:t>
            </a:r>
            <a:r>
              <a:rPr lang="en-GB" sz="2800" b="1" dirty="0" err="1">
                <a:solidFill>
                  <a:srgbClr val="CC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biosecurity</a:t>
            </a:r>
            <a:endParaRPr lang="sv-SE" sz="2800" b="1" dirty="0">
              <a:solidFill>
                <a:srgbClr val="CC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512" y="1196752"/>
            <a:ext cx="4464496" cy="54006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1" charset="2"/>
              <a:buNone/>
            </a:pPr>
            <a:r>
              <a:rPr lang="en-GB" sz="1600" b="1" i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Worker protection</a:t>
            </a:r>
            <a:endParaRPr lang="en-GB" sz="1600" b="1" i="1" dirty="0"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2"/>
              </a:buClr>
              <a:buSzPct val="60000"/>
              <a:buFont typeface="Wingdings" pitchFamily="1" charset="2"/>
              <a:buNone/>
            </a:pPr>
            <a:r>
              <a:rPr lang="en-GB" sz="16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Genetically </a:t>
            </a:r>
            <a:r>
              <a:rPr lang="en-GB" sz="1600" b="1" i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Modified (Micro) organisms</a:t>
            </a:r>
            <a:endParaRPr lang="en-GB" sz="1600" b="1" i="1" dirty="0"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2"/>
              </a:buClr>
              <a:buSzPct val="60000"/>
              <a:buFont typeface="Wingdings" pitchFamily="1" charset="2"/>
              <a:buChar char="Ø"/>
            </a:pPr>
            <a:r>
              <a:rPr lang="en-GB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Directive </a:t>
            </a:r>
            <a:r>
              <a:rPr lang="en-GB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2009/41/EC </a:t>
            </a:r>
            <a:r>
              <a:rPr lang="en-GB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on the contained use of micro-organisms</a:t>
            </a:r>
            <a:endParaRPr lang="en-GB" sz="1600" dirty="0"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2"/>
              </a:buClr>
              <a:buSzPct val="60000"/>
              <a:buFont typeface="Wingdings" pitchFamily="1" charset="2"/>
              <a:buChar char="Ø"/>
            </a:pPr>
            <a:r>
              <a:rPr lang="en-GB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Directive 2001/18/EC on the deliberate release into the environment </a:t>
            </a:r>
          </a:p>
          <a:p>
            <a:pPr>
              <a:lnSpc>
                <a:spcPct val="80000"/>
              </a:lnSpc>
              <a:buClr>
                <a:schemeClr val="tx2"/>
              </a:buClr>
              <a:buSzPct val="60000"/>
              <a:buFont typeface="Wingdings" pitchFamily="1" charset="2"/>
              <a:buChar char="Ø"/>
            </a:pPr>
            <a:r>
              <a:rPr lang="en-GB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Regulation (EC) 1829/2003 on genetically modified food and feed</a:t>
            </a:r>
            <a:r>
              <a:rPr lang="en-GB" sz="1600" dirty="0"/>
              <a:t> </a:t>
            </a:r>
          </a:p>
          <a:p>
            <a:pPr>
              <a:lnSpc>
                <a:spcPct val="80000"/>
              </a:lnSpc>
              <a:buClr>
                <a:schemeClr val="tx2"/>
              </a:buClr>
              <a:buSzPct val="60000"/>
              <a:buFont typeface="Wingdings" pitchFamily="1" charset="2"/>
              <a:buNone/>
            </a:pPr>
            <a:endParaRPr lang="en-GB" sz="1600" dirty="0"/>
          </a:p>
          <a:p>
            <a:pPr>
              <a:lnSpc>
                <a:spcPct val="80000"/>
              </a:lnSpc>
              <a:buClr>
                <a:schemeClr val="tx2"/>
              </a:buClr>
              <a:buSzPct val="60000"/>
              <a:buFont typeface="Wingdings" pitchFamily="1" charset="2"/>
              <a:buNone/>
            </a:pPr>
            <a:r>
              <a:rPr lang="en-GB" sz="1600" b="1" i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Dual use</a:t>
            </a:r>
            <a:endParaRPr lang="en-GB" sz="1600" b="1" i="1" dirty="0"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2"/>
              </a:buClr>
              <a:buSzPct val="60000"/>
              <a:buFont typeface="Wingdings" pitchFamily="1" charset="2"/>
              <a:buChar char="Ø"/>
            </a:pPr>
            <a:r>
              <a:rPr lang="en-GB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Regulation (EC) No. 1334/2000 setting up a Community regime for the control of exports of dual-use items and technology</a:t>
            </a:r>
          </a:p>
          <a:p>
            <a:pPr>
              <a:lnSpc>
                <a:spcPct val="80000"/>
              </a:lnSpc>
              <a:buClr>
                <a:schemeClr val="tx2"/>
              </a:buClr>
              <a:buSzPct val="60000"/>
              <a:buNone/>
            </a:pPr>
            <a:r>
              <a:rPr lang="en-GB" sz="1600" b="1" i="1" dirty="0" smtClean="0">
                <a:latin typeface="Arial Unicode MS" pitchFamily="34" charset="-128"/>
              </a:rPr>
              <a:t>Environment</a:t>
            </a:r>
            <a:r>
              <a:rPr lang="en-GB" sz="1600" b="1" dirty="0" smtClean="0">
                <a:latin typeface="Arial Unicode MS" pitchFamily="34" charset="-128"/>
              </a:rPr>
              <a:t> </a:t>
            </a:r>
          </a:p>
          <a:p>
            <a:pPr>
              <a:lnSpc>
                <a:spcPct val="80000"/>
              </a:lnSpc>
              <a:buClr>
                <a:schemeClr val="tx2"/>
              </a:buClr>
              <a:buSzPct val="60000"/>
              <a:buFont typeface="Wingdings" pitchFamily="1" charset="2"/>
              <a:buChar char="Ø"/>
            </a:pPr>
            <a:r>
              <a:rPr lang="en-GB" sz="1600" dirty="0" smtClean="0">
                <a:latin typeface="Arial Unicode MS" pitchFamily="34" charset="-128"/>
              </a:rPr>
              <a:t>Directive on hazardous waste 94/31/EC(2)</a:t>
            </a:r>
          </a:p>
          <a:p>
            <a:pPr>
              <a:lnSpc>
                <a:spcPct val="80000"/>
              </a:lnSpc>
              <a:buClr>
                <a:schemeClr val="tx2"/>
              </a:buClr>
              <a:buSzPct val="60000"/>
              <a:buNone/>
            </a:pPr>
            <a:endParaRPr lang="en-GB" sz="1600" b="1" i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  <a:buClr>
                <a:schemeClr val="tx2"/>
              </a:buClr>
              <a:buSzPct val="60000"/>
              <a:buNone/>
            </a:pPr>
            <a:r>
              <a:rPr lang="en-GB" sz="16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Animal Health</a:t>
            </a:r>
            <a:endParaRPr lang="en-GB" sz="1600" b="1" i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16462" y="1124744"/>
            <a:ext cx="4427537" cy="5733255"/>
          </a:xfrm>
        </p:spPr>
        <p:txBody>
          <a:bodyPr/>
          <a:lstStyle/>
          <a:p>
            <a:pPr>
              <a:lnSpc>
                <a:spcPct val="80000"/>
              </a:lnSpc>
              <a:buClr>
                <a:schemeClr val="tx2"/>
              </a:buClr>
              <a:buSzPct val="60000"/>
              <a:buFont typeface="Wingdings" pitchFamily="1" charset="2"/>
              <a:buNone/>
            </a:pPr>
            <a:r>
              <a:rPr lang="en-GB" sz="1600" b="1" i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Plant pathogens and protection of the environment</a:t>
            </a:r>
            <a:endParaRPr lang="en-GB" sz="1600" b="1" i="1" dirty="0"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2"/>
              </a:buClr>
              <a:buSzPct val="60000"/>
              <a:buFont typeface="Wingdings" pitchFamily="1" charset="2"/>
              <a:buChar char="Ø"/>
            </a:pPr>
            <a:r>
              <a:rPr lang="en-GB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Directive 2000/29/EC on protective measures against the introduction into the Community of organisms harmful to plants or plant products and against their spread within the Community</a:t>
            </a:r>
            <a:endParaRPr lang="en-GB" sz="1600" dirty="0"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2"/>
              </a:buClr>
              <a:buSzPct val="60000"/>
              <a:buFont typeface="Wingdings" pitchFamily="1" charset="2"/>
              <a:buChar char="Ø"/>
            </a:pPr>
            <a:r>
              <a:rPr lang="en-GB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Directive 95/44/EC … harmful organisms, plants, plant products and other objects …may be introduced into or moved within the Community </a:t>
            </a:r>
          </a:p>
          <a:p>
            <a:pPr>
              <a:lnSpc>
                <a:spcPct val="80000"/>
              </a:lnSpc>
              <a:buClr>
                <a:schemeClr val="tx2"/>
              </a:buClr>
              <a:buSzPct val="60000"/>
              <a:buFont typeface="Wingdings" pitchFamily="1" charset="2"/>
              <a:buChar char="Ø"/>
            </a:pPr>
            <a:endParaRPr lang="en-GB" sz="1600" dirty="0"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2"/>
              </a:buClr>
              <a:buSzPct val="60000"/>
              <a:buFont typeface="Wingdings" pitchFamily="1" charset="2"/>
              <a:buNone/>
            </a:pPr>
            <a:r>
              <a:rPr lang="en-GB" sz="1600" b="1" i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Environmental liability</a:t>
            </a:r>
            <a:endParaRPr lang="en-GB" sz="1600" b="1" i="1" dirty="0"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2"/>
              </a:buClr>
              <a:buSzPct val="60000"/>
              <a:buFont typeface="Wingdings" pitchFamily="1" charset="2"/>
              <a:buChar char="Ø"/>
            </a:pPr>
            <a:r>
              <a:rPr lang="en-GB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Directive 2004/35/EC</a:t>
            </a:r>
          </a:p>
          <a:p>
            <a:pPr>
              <a:lnSpc>
                <a:spcPct val="80000"/>
              </a:lnSpc>
              <a:buClr>
                <a:schemeClr val="tx2"/>
              </a:buClr>
              <a:buSzPct val="60000"/>
              <a:buFont typeface="Wingdings" pitchFamily="1" charset="2"/>
              <a:buNone/>
            </a:pPr>
            <a:endParaRPr lang="en-GB" sz="1600" b="1" i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  <a:buClr>
                <a:schemeClr val="tx2"/>
              </a:buClr>
              <a:buSzPct val="60000"/>
              <a:buFont typeface="Wingdings" pitchFamily="1" charset="2"/>
              <a:buNone/>
            </a:pPr>
            <a:r>
              <a:rPr lang="en-GB" sz="1600" b="1" i="1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Transboundary</a:t>
            </a:r>
            <a:r>
              <a:rPr lang="en-GB" sz="16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GB" sz="1600" b="1" i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movement of GMOs</a:t>
            </a:r>
            <a:endParaRPr lang="en-GB" sz="1600" b="1" i="1" dirty="0"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2"/>
              </a:buClr>
              <a:buSzPct val="60000"/>
              <a:buFont typeface="Wingdings" pitchFamily="1" charset="2"/>
              <a:buChar char="Ø"/>
            </a:pPr>
            <a:r>
              <a:rPr lang="en-GB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Regulation (EC) No.1946/2003 on </a:t>
            </a:r>
            <a:r>
              <a:rPr lang="en-GB" sz="16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transboundary</a:t>
            </a:r>
            <a:r>
              <a:rPr lang="en-GB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movements of genetically modified organisms</a:t>
            </a:r>
          </a:p>
          <a:p>
            <a:pPr>
              <a:lnSpc>
                <a:spcPct val="80000"/>
              </a:lnSpc>
              <a:buClr>
                <a:schemeClr val="tx2"/>
              </a:buClr>
              <a:buSzPct val="60000"/>
              <a:buFont typeface="Wingdings" pitchFamily="2" charset="2"/>
              <a:buChar char="Ø"/>
            </a:pPr>
            <a:endParaRPr lang="en-GB" sz="16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  <a:buClr>
                <a:schemeClr val="tx2"/>
              </a:buClr>
              <a:buSzPct val="60000"/>
              <a:buFont typeface="Wingdings" pitchFamily="1" charset="2"/>
              <a:buNone/>
            </a:pPr>
            <a:endParaRPr lang="en-GB" sz="1600" dirty="0">
              <a:cs typeface="Times New Roman" pitchFamily="18" charset="0"/>
            </a:endParaRPr>
          </a:p>
        </p:txBody>
      </p:sp>
      <p:pic>
        <p:nvPicPr>
          <p:cNvPr id="41989" name="Picture 5" descr="eu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260350"/>
            <a:ext cx="1296987" cy="873125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 smtClean="0"/>
              <a:t>201107/Kallings</a:t>
            </a:r>
            <a:endParaRPr lang="sv-S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de-CH" sz="3200" b="1" dirty="0">
              <a:solidFill>
                <a:srgbClr val="80808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2071688" y="4102100"/>
            <a:ext cx="60293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0" hangingPunct="0">
              <a:lnSpc>
                <a:spcPct val="80000"/>
              </a:lnSpc>
              <a:spcBef>
                <a:spcPct val="50000"/>
              </a:spcBef>
              <a:buFont typeface="Arial" charset="0"/>
              <a:buNone/>
              <a:tabLst>
                <a:tab pos="2000250" algn="l"/>
              </a:tabLst>
            </a:pPr>
            <a:r>
              <a:rPr lang="en-GB" sz="2400" u="sng">
                <a:cs typeface="Arial" charset="0"/>
                <a:hlinkClick r:id="rId3"/>
              </a:rPr>
              <a:t>http://www.biosafety-europe.eu</a:t>
            </a:r>
            <a:r>
              <a:rPr lang="en-GB" sz="2800" u="sng">
                <a:cs typeface="Arial" charset="0"/>
              </a:rPr>
              <a:t> </a:t>
            </a:r>
            <a:endParaRPr lang="en-GB" sz="2800" u="sng"/>
          </a:p>
          <a:p>
            <a:pPr marL="342900" indent="-342900" defTabSz="914400" eaLnBrk="0" hangingPunct="0">
              <a:lnSpc>
                <a:spcPct val="80000"/>
              </a:lnSpc>
              <a:spcBef>
                <a:spcPct val="50000"/>
              </a:spcBef>
              <a:buFont typeface="Arial" charset="0"/>
              <a:buNone/>
              <a:tabLst>
                <a:tab pos="2000250" algn="l"/>
              </a:tabLst>
            </a:pPr>
            <a:endParaRPr lang="en-GB" sz="3200" u="sng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484438" y="1862138"/>
            <a:ext cx="5472112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4000" b="1">
                <a:latin typeface="Arial" charset="0"/>
                <a:cs typeface="Times New Roman" pitchFamily="18" charset="0"/>
              </a:rPr>
              <a:t>BIOSAFETY</a:t>
            </a:r>
            <a:r>
              <a:rPr lang="de-CH" sz="4000" b="1">
                <a:latin typeface="Arial" charset="0"/>
                <a:cs typeface="Times New Roman" pitchFamily="18" charset="0"/>
              </a:rPr>
              <a:t>-EUROPE</a:t>
            </a:r>
            <a:r>
              <a:rPr lang="de-CH" sz="2400" b="1">
                <a:solidFill>
                  <a:srgbClr val="000099"/>
                </a:solidFill>
                <a:latin typeface="Arial" charset="0"/>
                <a:cs typeface="Times New Roman" pitchFamily="18" charset="0"/>
              </a:rPr>
              <a:t> </a:t>
            </a:r>
          </a:p>
          <a:p>
            <a:pPr algn="ctr"/>
            <a:endParaRPr lang="de-CH" sz="2400" b="1">
              <a:solidFill>
                <a:srgbClr val="000099"/>
              </a:solidFill>
              <a:latin typeface="Arial" charset="0"/>
              <a:cs typeface="Times New Roman" pitchFamily="18" charset="0"/>
            </a:endParaRPr>
          </a:p>
          <a:p>
            <a:pPr algn="ctr"/>
            <a:r>
              <a:rPr lang="en-GB" b="1">
                <a:latin typeface="Arial" charset="0"/>
              </a:rPr>
              <a:t>Co-ordination, harmonisation and exchange of biosafety and biosecurity practices within a pan-European network</a:t>
            </a:r>
            <a:r>
              <a:rPr lang="de-CH"/>
              <a:t>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de-CH" sz="3200" b="1" dirty="0">
              <a:solidFill>
                <a:srgbClr val="80808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900113" y="1323975"/>
            <a:ext cx="7848600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4000" b="1">
                <a:latin typeface="Arial" charset="0"/>
                <a:cs typeface="Times New Roman" pitchFamily="18" charset="0"/>
              </a:rPr>
              <a:t>BIOSAFETY</a:t>
            </a:r>
            <a:r>
              <a:rPr lang="de-CH" sz="4000" b="1">
                <a:latin typeface="Arial" charset="0"/>
                <a:cs typeface="Times New Roman" pitchFamily="18" charset="0"/>
              </a:rPr>
              <a:t>-EUROPE</a:t>
            </a:r>
          </a:p>
          <a:p>
            <a:r>
              <a:rPr lang="de-CH" sz="2000">
                <a:latin typeface="Arial" charset="0"/>
                <a:cs typeface="Times New Roman" pitchFamily="18" charset="0"/>
              </a:rPr>
              <a:t>85 CL 3 laboratories responded (of 319 identified)</a:t>
            </a:r>
          </a:p>
          <a:p>
            <a:r>
              <a:rPr lang="de-CH" sz="2000">
                <a:latin typeface="Arial" charset="0"/>
                <a:cs typeface="Times New Roman" pitchFamily="18" charset="0"/>
              </a:rPr>
              <a:t>13 CL 4 laboratories</a:t>
            </a:r>
          </a:p>
          <a:p>
            <a:endParaRPr lang="de-CH" sz="2000">
              <a:latin typeface="Arial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de-CH" sz="2000">
                <a:latin typeface="Arial" charset="0"/>
                <a:cs typeface="Times New Roman" pitchFamily="18" charset="0"/>
              </a:rPr>
              <a:t>Wide variety of biosafety/biosecurity EU legislation implemented in Member States (MS)</a:t>
            </a:r>
          </a:p>
          <a:p>
            <a:pPr>
              <a:buFont typeface="Wingdings" pitchFamily="2" charset="2"/>
              <a:buChar char="Ø"/>
            </a:pPr>
            <a:endParaRPr lang="de-CH" sz="2000">
              <a:latin typeface="Arial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de-CH" sz="2000">
                <a:latin typeface="Arial" charset="0"/>
                <a:cs typeface="Times New Roman" pitchFamily="18" charset="0"/>
              </a:rPr>
              <a:t>20/27 MS have regulations regarding genetically modified microorganisms</a:t>
            </a:r>
          </a:p>
          <a:p>
            <a:endParaRPr lang="de-CH" sz="2000">
              <a:latin typeface="Arial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de-CH" sz="2000">
                <a:latin typeface="Arial" charset="0"/>
                <a:cs typeface="Times New Roman" pitchFamily="18" charset="0"/>
              </a:rPr>
              <a:t>There is a wide variety in the interpretation of the biosecurity concept and its implementation </a:t>
            </a:r>
          </a:p>
          <a:p>
            <a:pPr>
              <a:buFont typeface="Wingdings" pitchFamily="2" charset="2"/>
              <a:buChar char="Ø"/>
            </a:pPr>
            <a:endParaRPr lang="de-CH" sz="2000">
              <a:latin typeface="Arial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de-CH" sz="2000">
                <a:latin typeface="Arial" charset="0"/>
                <a:cs typeface="Times New Roman" pitchFamily="18" charset="0"/>
              </a:rPr>
              <a:t>Underreporting (possibly deficient identification) of LAIs </a:t>
            </a:r>
          </a:p>
          <a:p>
            <a:endParaRPr lang="de-CH" sz="2000">
              <a:latin typeface="Arial" charset="0"/>
              <a:cs typeface="Times New Roman" pitchFamily="18" charset="0"/>
            </a:endParaRPr>
          </a:p>
          <a:p>
            <a:endParaRPr lang="de-CH" sz="2800" b="1">
              <a:latin typeface="Arial" charset="0"/>
              <a:cs typeface="Times New Roman" pitchFamily="18" charset="0"/>
            </a:endParaRPr>
          </a:p>
          <a:p>
            <a:pPr algn="ctr"/>
            <a:r>
              <a:rPr lang="de-CH" sz="2400" b="1">
                <a:solidFill>
                  <a:srgbClr val="000099"/>
                </a:solidFill>
                <a:latin typeface="Arial" charset="0"/>
                <a:cs typeface="Times New Roman" pitchFamily="18" charset="0"/>
              </a:rPr>
              <a:t> </a:t>
            </a:r>
          </a:p>
          <a:p>
            <a:pPr algn="ctr"/>
            <a:endParaRPr lang="de-CH" sz="2400" b="1">
              <a:solidFill>
                <a:srgbClr val="000099"/>
              </a:solidFill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GB" smtClean="0">
                <a:solidFill>
                  <a:srgbClr val="C00000"/>
                </a:solidFill>
                <a:ea typeface="ＭＳ Ｐゴシック" pitchFamily="23" charset="-128"/>
              </a:rPr>
              <a:t>EU CBRN Action Plan 2009</a:t>
            </a:r>
            <a:r>
              <a:rPr lang="en-GB" smtClean="0">
                <a:ea typeface="ＭＳ Ｐゴシック" pitchFamily="23" charset="-128"/>
              </a:rPr>
              <a:t/>
            </a:r>
            <a:br>
              <a:rPr lang="en-GB" smtClean="0">
                <a:ea typeface="ＭＳ Ｐゴシック" pitchFamily="23" charset="-128"/>
              </a:rPr>
            </a:br>
            <a:r>
              <a:rPr lang="en-GB" sz="1800" u="sng" smtClean="0">
                <a:ea typeface="ＭＳ Ｐゴシック" pitchFamily="23" charset="-128"/>
                <a:hlinkClick r:id="rId2"/>
              </a:rPr>
              <a:t>ftp://ftp.cenorm.be/PUBLIC/CWAs/wokrshop31/CWA15793.pdf</a:t>
            </a:r>
            <a:r>
              <a:rPr lang="en-GB" sz="1800" smtClean="0">
                <a:ea typeface="ＭＳ Ｐゴシック" pitchFamily="23" charset="-128"/>
              </a:rPr>
              <a:t> 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412875"/>
            <a:ext cx="8435975" cy="471328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2000" smtClean="0">
                <a:latin typeface="Arial" charset="0"/>
                <a:ea typeface="ＭＳ Ｐゴシック" pitchFamily="23" charset="-128"/>
                <a:cs typeface="Arial" charset="0"/>
              </a:rPr>
              <a:t>An all-hazard approach to reduce the threat of and damage from CBRN incidents of accidental, natural or intentional origin, including acts of terrorism. Three areas: prevention, detection, preparedness and response</a:t>
            </a:r>
            <a:r>
              <a:rPr lang="en-US" sz="1800" smtClean="0">
                <a:latin typeface="Arial" charset="0"/>
                <a:ea typeface="ＭＳ Ｐゴシック" pitchFamily="23" charset="-128"/>
                <a:cs typeface="Arial" charset="0"/>
              </a:rPr>
              <a:t>:</a:t>
            </a:r>
            <a:endParaRPr lang="sv-SE" sz="1800" smtClean="0">
              <a:latin typeface="Arial" charset="0"/>
              <a:ea typeface="ＭＳ Ｐゴシック" pitchFamily="23" charset="-128"/>
              <a:cs typeface="Arial" charset="0"/>
            </a:endParaRPr>
          </a:p>
          <a:p>
            <a:pPr>
              <a:buFont typeface="Arial" charset="0"/>
              <a:buNone/>
            </a:pPr>
            <a:endParaRPr lang="en-US" sz="1800" smtClean="0">
              <a:latin typeface="Arial" charset="0"/>
              <a:ea typeface="ＭＳ Ｐゴシック" pitchFamily="23" charset="-128"/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en-US" sz="1800" smtClean="0">
                <a:latin typeface="Arial" charset="0"/>
                <a:ea typeface="ＭＳ Ｐゴシック" pitchFamily="23" charset="-128"/>
                <a:cs typeface="Arial" charset="0"/>
              </a:rPr>
              <a:t>14 B-specific actions: EU list of hazardous biologicla agents a nd toxins, overview of the relevant regulations or standards, registration of containment facilities, </a:t>
            </a:r>
            <a:endParaRPr lang="sv-SE" sz="1800" smtClean="0">
              <a:latin typeface="Arial" charset="0"/>
              <a:ea typeface="ＭＳ Ｐゴシック" pitchFamily="23" charset="-128"/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en-US" sz="1800" smtClean="0">
                <a:latin typeface="Arial" charset="0"/>
                <a:ea typeface="ＭＳ Ｐゴシック" pitchFamily="23" charset="-128"/>
                <a:cs typeface="Arial" charset="0"/>
              </a:rPr>
              <a:t>	facilitate a national </a:t>
            </a:r>
            <a:r>
              <a:rPr lang="en-GB" sz="1800" smtClean="0">
                <a:latin typeface="Arial" charset="0"/>
                <a:ea typeface="ＭＳ Ｐゴシック" pitchFamily="23" charset="-128"/>
                <a:cs typeface="Arial" charset="0"/>
              </a:rPr>
              <a:t>authorization</a:t>
            </a:r>
            <a:r>
              <a:rPr lang="en-US" sz="1800" smtClean="0">
                <a:latin typeface="Arial" charset="0"/>
                <a:ea typeface="ＭＳ Ｐゴシック" pitchFamily="23" charset="-128"/>
                <a:cs typeface="Arial" charset="0"/>
              </a:rPr>
              <a:t> or accreditation process, consider the implementation of management standards (CWA 15793), codes of conduct;</a:t>
            </a:r>
            <a:endParaRPr lang="sv-SE" sz="1800" smtClean="0">
              <a:latin typeface="Arial" charset="0"/>
              <a:ea typeface="ＭＳ Ｐゴシック" pitchFamily="23" charset="-128"/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en-US" sz="1800" smtClean="0">
                <a:latin typeface="Arial" charset="0"/>
                <a:ea typeface="ＭＳ Ｐゴシック" pitchFamily="23" charset="-128"/>
                <a:cs typeface="Arial" charset="0"/>
              </a:rPr>
              <a:t>	identify biosafety officers (roles, competences and training), transport, validation of methods, quality assurance, international cooperation and networking, research, implementation of good practices, improved cooperation between relevant agencies in crisis situations</a:t>
            </a:r>
            <a:endParaRPr lang="en-GB" sz="2000" smtClean="0">
              <a:latin typeface="Arial" charset="0"/>
              <a:ea typeface="ＭＳ Ｐゴシック" pitchFamily="23" charset="-128"/>
              <a:cs typeface="Arial" charset="0"/>
            </a:endParaRPr>
          </a:p>
        </p:txBody>
      </p:sp>
      <p:sp>
        <p:nvSpPr>
          <p:cNvPr id="7172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sv-SE"/>
              <a:t>201107/Kallings</a:t>
            </a:r>
          </a:p>
        </p:txBody>
      </p:sp>
      <p:pic>
        <p:nvPicPr>
          <p:cNvPr id="7173" name="Picture 5" descr="eu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313" y="260350"/>
            <a:ext cx="1655762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340</Words>
  <Application>Microsoft Office PowerPoint</Application>
  <PresentationFormat>On-screen Show (4:3)</PresentationFormat>
  <Paragraphs>61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Office Theme</vt:lpstr>
      <vt:lpstr>1_Office Theme</vt:lpstr>
      <vt:lpstr>2_Office Theme</vt:lpstr>
      <vt:lpstr>High containment microbiology laboratories in Europe</vt:lpstr>
      <vt:lpstr>EU regulations</vt:lpstr>
      <vt:lpstr>EC regulatory framework related to biosafety/biosecurity</vt:lpstr>
      <vt:lpstr>Slide 4</vt:lpstr>
      <vt:lpstr>Slide 5</vt:lpstr>
      <vt:lpstr>EU CBRN Action Plan 2009 ftp://ftp.cenorm.be/PUBLIC/CWAs/wokrshop31/CWA15793.pdf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Biosafety-Europe Concluding Workshop Brussels, 13 November 2008</dc:title>
  <dc:creator>Filippo</dc:creator>
  <cp:lastModifiedBy>Ingegerd Kallings</cp:lastModifiedBy>
  <cp:revision>44</cp:revision>
  <dcterms:created xsi:type="dcterms:W3CDTF">2008-11-05T20:20:24Z</dcterms:created>
  <dcterms:modified xsi:type="dcterms:W3CDTF">2011-07-11T11:57:39Z</dcterms:modified>
</cp:coreProperties>
</file>