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BF7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5737-25E5-4184-A888-50F2F7BD18E5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DEA8-9304-4153-8B80-3EC4B0C7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58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C96B-D3D6-4D64-A4ED-6F55A5BE6452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99AF-05AE-47FE-822F-85CBC618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-58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9F1F-3C2B-4187-B180-22B4FFDF9D1F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9E65-B7B0-4F09-BBA7-11BDFE4CD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-58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4B08-8FC7-4F67-ABC7-FD12174F1334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1992-3B3C-4A68-B1EE-9196186F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3838-4DA1-4C06-8332-828C7CF9F3F0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C494-1A1B-4CFF-8DEB-6E5011C6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-58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7898-FB2C-4AB4-A079-032C502A5CDC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6A5B-8FE7-4022-BDA7-2DD79909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58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39A-5E90-481E-8899-E2B4BFADD867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6D66-03C4-44E6-9C7A-0A1A9480F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9F12-2666-4B3C-BF12-74F231688421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9AE7-4F0C-431A-ACAD-9021467E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2CD021-CE06-4B38-B29A-86953E520D87}" type="datetimeFigureOut">
              <a:rPr lang="en-US"/>
              <a:pPr>
                <a:defRPr/>
              </a:pPr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B4C85-CA23-40AD-87E0-431F0913D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w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w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144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95325" y="1724025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Biosafety and the Southeast Asian Clinical Infectious Diseases Network (SEAICRN)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5" y="4578350"/>
            <a:ext cx="6400800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Rogier</a:t>
            </a:r>
            <a:r>
              <a:rPr lang="en-US" dirty="0" smtClean="0"/>
              <a:t> van </a:t>
            </a:r>
            <a:r>
              <a:rPr lang="en-US" dirty="0" err="1" smtClean="0"/>
              <a:t>Doorn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Clinical Microbiologist</a:t>
            </a:r>
          </a:p>
        </p:txBody>
      </p:sp>
      <p:pic>
        <p:nvPicPr>
          <p:cNvPr id="10244" name="Picture 6" descr="Edgar Hernandez"/>
          <p:cNvPicPr>
            <a:picLocks noChangeAspect="1" noChangeArrowheads="1"/>
          </p:cNvPicPr>
          <p:nvPr/>
        </p:nvPicPr>
        <p:blipFill>
          <a:blip r:embed="rId3"/>
          <a:srcRect r="36438"/>
          <a:stretch>
            <a:fillRect/>
          </a:stretch>
        </p:blipFill>
        <p:spPr bwMode="auto">
          <a:xfrm>
            <a:off x="2051050" y="188913"/>
            <a:ext cx="12239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20090619 Science-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8913"/>
            <a:ext cx="9032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B00528_H1N1_flu_blue_l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88913"/>
            <a:ext cx="9794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bird_fl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88913"/>
            <a:ext cx="8239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overm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188913"/>
            <a:ext cx="8572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DSCF01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188913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Iowa_Flu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88913"/>
            <a:ext cx="16843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0" descr="banner"/>
          <p:cNvPicPr>
            <a:picLocks noChangeAspect="1" noChangeArrowheads="1"/>
          </p:cNvPicPr>
          <p:nvPr/>
        </p:nvPicPr>
        <p:blipFill>
          <a:blip r:embed="rId10"/>
          <a:srcRect r="22743" b="89124"/>
          <a:stretch>
            <a:fillRect/>
          </a:stretch>
        </p:blipFill>
        <p:spPr bwMode="auto">
          <a:xfrm>
            <a:off x="2079625" y="5732463"/>
            <a:ext cx="70643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3" descr="LogoBVBND.w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36800" y="5857875"/>
            <a:ext cx="9334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5" descr="wellcome trust logo.wm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23113" y="6572250"/>
            <a:ext cx="13763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4" descr="logoOxford.wm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08988" y="5929313"/>
            <a:ext cx="6635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banner"/>
          <p:cNvPicPr>
            <a:picLocks noChangeAspect="1" noChangeArrowheads="1"/>
          </p:cNvPicPr>
          <p:nvPr/>
        </p:nvPicPr>
        <p:blipFill>
          <a:blip r:embed="rId10"/>
          <a:srcRect l="77379" t="-2" b="423"/>
          <a:stretch>
            <a:fillRect/>
          </a:stretch>
        </p:blipFill>
        <p:spPr bwMode="auto">
          <a:xfrm>
            <a:off x="0" y="5738813"/>
            <a:ext cx="206851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 descr="banner"/>
          <p:cNvPicPr>
            <a:picLocks noChangeAspect="1" noChangeArrowheads="1"/>
          </p:cNvPicPr>
          <p:nvPr/>
        </p:nvPicPr>
        <p:blipFill>
          <a:blip r:embed="rId10"/>
          <a:srcRect l="15244" t="19350" r="50000" b="52260"/>
          <a:stretch>
            <a:fillRect/>
          </a:stretch>
        </p:blipFill>
        <p:spPr bwMode="auto">
          <a:xfrm>
            <a:off x="3444875" y="6429375"/>
            <a:ext cx="31781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233988" y="5940425"/>
            <a:ext cx="3032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Wellcome Trust Major Overseas Program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Oxford University Clinical Research Unit </a:t>
            </a:r>
            <a:r>
              <a:rPr lang="en-US" sz="1300" baseline="30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VN</a:t>
            </a:r>
          </a:p>
        </p:txBody>
      </p:sp>
      <p:grpSp>
        <p:nvGrpSpPr>
          <p:cNvPr id="19" name="Group 17"/>
          <p:cNvGrpSpPr>
            <a:grpSpLocks noChangeAspect="1"/>
          </p:cNvGrpSpPr>
          <p:nvPr/>
        </p:nvGrpSpPr>
        <p:grpSpPr bwMode="auto">
          <a:xfrm>
            <a:off x="2888312" y="3468951"/>
            <a:ext cx="3385848" cy="1041847"/>
            <a:chOff x="113" y="879"/>
            <a:chExt cx="5489" cy="1689"/>
          </a:xfrm>
          <a:solidFill>
            <a:schemeClr val="bg1"/>
          </a:solidFill>
        </p:grpSpPr>
        <p:sp>
          <p:nvSpPr>
            <p:cNvPr id="2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" y="879"/>
              <a:ext cx="5489" cy="16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879"/>
              <a:ext cx="5491" cy="16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advance the scientific knowledge and clinical management of influenza and emerging infectious disease through integrated, collaborative clinical research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related to diagnosis, pathogenesis, treatment, and prevention of human influenza and emerging infectious disease in the region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produce evidence that will help to inform health policies and clinical practice</a:t>
            </a:r>
            <a:endParaRPr lang="en-US" dirty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 bwMode="auto">
          <a:xfrm>
            <a:off x="43523" y="51509"/>
            <a:ext cx="3385848" cy="1041847"/>
            <a:chOff x="113" y="879"/>
            <a:chExt cx="5489" cy="1689"/>
          </a:xfrm>
          <a:solidFill>
            <a:schemeClr val="bg1"/>
          </a:solidFill>
        </p:grpSpPr>
        <p:sp>
          <p:nvSpPr>
            <p:cNvPr id="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" y="879"/>
              <a:ext cx="5489" cy="16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879"/>
              <a:ext cx="5491" cy="16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9"/>
          <p:cNvGrpSpPr>
            <a:grpSpLocks noChangeAspect="1"/>
          </p:cNvGrpSpPr>
          <p:nvPr/>
        </p:nvGrpSpPr>
        <p:grpSpPr bwMode="auto">
          <a:xfrm>
            <a:off x="3684588" y="150813"/>
            <a:ext cx="5191125" cy="809625"/>
            <a:chOff x="914400" y="83124"/>
            <a:chExt cx="7278255" cy="1136073"/>
          </a:xfrm>
        </p:grpSpPr>
        <p:sp>
          <p:nvSpPr>
            <p:cNvPr id="11" name="Rectangle 10"/>
            <p:cNvSpPr/>
            <p:nvPr/>
          </p:nvSpPr>
          <p:spPr>
            <a:xfrm>
              <a:off x="914400" y="83124"/>
              <a:ext cx="7278255" cy="113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438" name="Picture 2" descr="C:\Documents and Settings\rvandoorn\Desktop\Oxford-WT_wmf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9810" y="144521"/>
              <a:ext cx="1038614" cy="99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3" descr="C:\Documents and Settings\rvandoorn\Desktop\WHO_wmf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3811" y="143756"/>
              <a:ext cx="3094181" cy="100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" descr="C:\Documents and Settings\rvandoorn\Desktop\720px-US-NIH-NIAID-Logo.sv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3576" y="147780"/>
              <a:ext cx="2884053" cy="9933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6385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Initially focused on influenza</a:t>
            </a:r>
          </a:p>
          <a:p>
            <a:pPr eaLnBrk="1" hangingPunct="1"/>
            <a:r>
              <a:rPr lang="en-US" smtClean="0"/>
              <a:t>Emerging infections in the region</a:t>
            </a:r>
          </a:p>
          <a:p>
            <a:pPr eaLnBrk="1" hangingPunct="1"/>
            <a:r>
              <a:rPr lang="en-US" smtClean="0"/>
              <a:t>Capacity building and maintenance</a:t>
            </a:r>
          </a:p>
          <a:p>
            <a:pPr eaLnBrk="1" hangingPunct="1"/>
            <a:r>
              <a:rPr lang="en-US" smtClean="0"/>
              <a:t>Pandemic preparedness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5 year grant period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Scope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smtClean="0"/>
              <a:t>Building state-of-the-art molecular diagnostic units</a:t>
            </a:r>
          </a:p>
          <a:p>
            <a:pPr eaLnBrk="1" hangingPunct="1"/>
            <a:r>
              <a:rPr lang="en-US" sz="3000" smtClean="0"/>
              <a:t>Disseminating low-biorisk diagnostics</a:t>
            </a:r>
          </a:p>
          <a:p>
            <a:pPr eaLnBrk="1" hangingPunct="1"/>
            <a:r>
              <a:rPr lang="en-US" sz="3000" smtClean="0"/>
              <a:t>Centralized development of assays, SOPs and ordering of reagents</a:t>
            </a:r>
          </a:p>
          <a:p>
            <a:pPr eaLnBrk="1" hangingPunct="1"/>
            <a:r>
              <a:rPr lang="en-US" sz="3000" smtClean="0"/>
              <a:t>Training laboratory staff on site</a:t>
            </a:r>
          </a:p>
          <a:p>
            <a:pPr eaLnBrk="1" hangingPunct="1"/>
            <a:r>
              <a:rPr lang="en-US" sz="3000" smtClean="0"/>
              <a:t>Uniform EQA programs</a:t>
            </a:r>
          </a:p>
          <a:p>
            <a:pPr eaLnBrk="1" hangingPunct="1"/>
            <a:r>
              <a:rPr lang="en-US" sz="3000" smtClean="0"/>
              <a:t>Centralized high-risk diagnostics involving culture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Virology reference lab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Focus on molecular diagnostics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USCDC real-time RT-PCR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Inhouse</a:t>
            </a:r>
            <a:r>
              <a:rPr lang="en-US" dirty="0" smtClean="0"/>
              <a:t> resistance associated mutation testing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Sanger and </a:t>
            </a:r>
            <a:r>
              <a:rPr lang="en-US" dirty="0" err="1" smtClean="0"/>
              <a:t>pyrosequencing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Culture and culture based susceptibility testing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Microneutralization</a:t>
            </a:r>
            <a:r>
              <a:rPr lang="en-US" dirty="0" smtClean="0"/>
              <a:t> assays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International collaborations for further experiments</a:t>
            </a:r>
            <a:endParaRPr lang="en-US" dirty="0"/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Influenza diagnostics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4178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‘Fever ‘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Hand Foot and Mouth Disease</a:t>
            </a:r>
          </a:p>
          <a:p>
            <a:pPr eaLnBrk="1" hangingPunct="1"/>
            <a:r>
              <a:rPr lang="en-US" smtClean="0"/>
              <a:t>Viral encephalitis</a:t>
            </a:r>
          </a:p>
          <a:p>
            <a:pPr eaLnBrk="1" hangingPunct="1"/>
            <a:r>
              <a:rPr lang="en-US" smtClean="0"/>
              <a:t>Outbreak investigations</a:t>
            </a:r>
          </a:p>
          <a:p>
            <a:pPr eaLnBrk="1" hangingPunct="1"/>
            <a:r>
              <a:rPr lang="en-US" smtClean="0"/>
              <a:t>Pathogen discovery program</a:t>
            </a:r>
          </a:p>
          <a:p>
            <a:pPr eaLnBrk="1" hangingPunct="1"/>
            <a:r>
              <a:rPr lang="en-US" smtClean="0"/>
              <a:t>Zoonoses program</a:t>
            </a:r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infectious diseases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G:\BSL3 pics\IMG_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089025"/>
            <a:ext cx="5410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04900" y="155575"/>
            <a:ext cx="6959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First influenza cultures inoculated on 11 July 2011</a:t>
            </a:r>
            <a:endParaRPr lang="nl-NL" sz="2400"/>
          </a:p>
        </p:txBody>
      </p:sp>
      <p:pic>
        <p:nvPicPr>
          <p:cNvPr id="25605" name="Picture 5" descr="2011-06-13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Oxford University Clinical Research Unit</a:t>
            </a:r>
          </a:p>
        </p:txBody>
      </p:sp>
      <p:pic>
        <p:nvPicPr>
          <p:cNvPr id="11266" name="Picture 2" descr="P:\OUCRU introduction\Exterior\_SMM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1322388"/>
            <a:ext cx="354647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264150" y="5145088"/>
            <a:ext cx="3738563" cy="14589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pitchFamily="34" charset="0"/>
              </a:rPr>
              <a:t>First collaboration started in 1991</a:t>
            </a:r>
          </a:p>
          <a:p>
            <a:r>
              <a:rPr lang="en-US">
                <a:latin typeface="Calibri" pitchFamily="34" charset="0"/>
              </a:rPr>
              <a:t>Core funding from Wellcome Trust</a:t>
            </a:r>
          </a:p>
          <a:p>
            <a:r>
              <a:rPr lang="en-US">
                <a:latin typeface="Calibri" pitchFamily="34" charset="0"/>
              </a:rPr>
              <a:t>New laboratory office opened in 2002</a:t>
            </a:r>
          </a:p>
          <a:p>
            <a:r>
              <a:rPr lang="en-US">
                <a:latin typeface="Calibri" pitchFamily="34" charset="0"/>
              </a:rPr>
              <a:t>Currently around 200 staff</a:t>
            </a:r>
          </a:p>
          <a:p>
            <a:r>
              <a:rPr lang="en-US">
                <a:latin typeface="Calibri" pitchFamily="34" charset="0"/>
              </a:rPr>
              <a:t>Project based external funding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1268" name="Picture 6" descr="2006-08-17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335088"/>
            <a:ext cx="48926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P:\OUCRU introduction\Exterior\_SMM2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713" y="4279900"/>
            <a:ext cx="35845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4"/>
          <p:cNvGrpSpPr>
            <a:grpSpLocks/>
          </p:cNvGrpSpPr>
          <p:nvPr/>
        </p:nvGrpSpPr>
        <p:grpSpPr bwMode="auto">
          <a:xfrm>
            <a:off x="573088" y="1598613"/>
            <a:ext cx="3797300" cy="4524375"/>
            <a:chOff x="341748" y="1339266"/>
            <a:chExt cx="2920165" cy="3315855"/>
          </a:xfrm>
        </p:grpSpPr>
        <p:pic>
          <p:nvPicPr>
            <p:cNvPr id="12292" name="Picture 3" descr="C:\Documents and Settings\rvandoorn\Desktop\seasia.gif"/>
            <p:cNvPicPr>
              <a:picLocks noChangeAspect="1" noChangeArrowheads="1"/>
            </p:cNvPicPr>
            <p:nvPr/>
          </p:nvPicPr>
          <p:blipFill>
            <a:blip r:embed="rId2"/>
            <a:srcRect l="20139" t="10336" r="28014" b="3494"/>
            <a:stretch>
              <a:fillRect/>
            </a:stretch>
          </p:blipFill>
          <p:spPr bwMode="auto">
            <a:xfrm>
              <a:off x="341748" y="1339266"/>
              <a:ext cx="2918691" cy="33158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293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9494" y="1438557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8912" y="1992738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3566" y="2824012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84403" y="413557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Freeform 31"/>
            <p:cNvSpPr/>
            <p:nvPr/>
          </p:nvSpPr>
          <p:spPr>
            <a:xfrm>
              <a:off x="2290152" y="1468409"/>
              <a:ext cx="971761" cy="867940"/>
            </a:xfrm>
            <a:custGeom>
              <a:avLst/>
              <a:gdLst>
                <a:gd name="connsiteX0" fmla="*/ 0 w 971292"/>
                <a:gd name="connsiteY0" fmla="*/ 766618 h 868218"/>
                <a:gd name="connsiteX1" fmla="*/ 83127 w 971292"/>
                <a:gd name="connsiteY1" fmla="*/ 775855 h 868218"/>
                <a:gd name="connsiteX2" fmla="*/ 110836 w 971292"/>
                <a:gd name="connsiteY2" fmla="*/ 785091 h 868218"/>
                <a:gd name="connsiteX3" fmla="*/ 138545 w 971292"/>
                <a:gd name="connsiteY3" fmla="*/ 775855 h 868218"/>
                <a:gd name="connsiteX4" fmla="*/ 147782 w 971292"/>
                <a:gd name="connsiteY4" fmla="*/ 803564 h 868218"/>
                <a:gd name="connsiteX5" fmla="*/ 157018 w 971292"/>
                <a:gd name="connsiteY5" fmla="*/ 858982 h 868218"/>
                <a:gd name="connsiteX6" fmla="*/ 184727 w 971292"/>
                <a:gd name="connsiteY6" fmla="*/ 868218 h 868218"/>
                <a:gd name="connsiteX7" fmla="*/ 193964 w 971292"/>
                <a:gd name="connsiteY7" fmla="*/ 812800 h 868218"/>
                <a:gd name="connsiteX8" fmla="*/ 203200 w 971292"/>
                <a:gd name="connsiteY8" fmla="*/ 785091 h 868218"/>
                <a:gd name="connsiteX9" fmla="*/ 230909 w 971292"/>
                <a:gd name="connsiteY9" fmla="*/ 775855 h 868218"/>
                <a:gd name="connsiteX10" fmla="*/ 295564 w 971292"/>
                <a:gd name="connsiteY10" fmla="*/ 757382 h 868218"/>
                <a:gd name="connsiteX11" fmla="*/ 323273 w 971292"/>
                <a:gd name="connsiteY11" fmla="*/ 729673 h 868218"/>
                <a:gd name="connsiteX12" fmla="*/ 406400 w 971292"/>
                <a:gd name="connsiteY12" fmla="*/ 711200 h 868218"/>
                <a:gd name="connsiteX13" fmla="*/ 434109 w 971292"/>
                <a:gd name="connsiteY13" fmla="*/ 692728 h 868218"/>
                <a:gd name="connsiteX14" fmla="*/ 508000 w 971292"/>
                <a:gd name="connsiteY14" fmla="*/ 674255 h 868218"/>
                <a:gd name="connsiteX15" fmla="*/ 535709 w 971292"/>
                <a:gd name="connsiteY15" fmla="*/ 665018 h 868218"/>
                <a:gd name="connsiteX16" fmla="*/ 609600 w 971292"/>
                <a:gd name="connsiteY16" fmla="*/ 637309 h 868218"/>
                <a:gd name="connsiteX17" fmla="*/ 674254 w 971292"/>
                <a:gd name="connsiteY17" fmla="*/ 572655 h 868218"/>
                <a:gd name="connsiteX18" fmla="*/ 701964 w 971292"/>
                <a:gd name="connsiteY18" fmla="*/ 554182 h 868218"/>
                <a:gd name="connsiteX19" fmla="*/ 748145 w 971292"/>
                <a:gd name="connsiteY19" fmla="*/ 480291 h 868218"/>
                <a:gd name="connsiteX20" fmla="*/ 766618 w 971292"/>
                <a:gd name="connsiteY20" fmla="*/ 452582 h 868218"/>
                <a:gd name="connsiteX21" fmla="*/ 794327 w 971292"/>
                <a:gd name="connsiteY21" fmla="*/ 434109 h 868218"/>
                <a:gd name="connsiteX22" fmla="*/ 812800 w 971292"/>
                <a:gd name="connsiteY22" fmla="*/ 378691 h 868218"/>
                <a:gd name="connsiteX23" fmla="*/ 822036 w 971292"/>
                <a:gd name="connsiteY23" fmla="*/ 350982 h 868218"/>
                <a:gd name="connsiteX24" fmla="*/ 831273 w 971292"/>
                <a:gd name="connsiteY24" fmla="*/ 323273 h 868218"/>
                <a:gd name="connsiteX25" fmla="*/ 858982 w 971292"/>
                <a:gd name="connsiteY25" fmla="*/ 240146 h 868218"/>
                <a:gd name="connsiteX26" fmla="*/ 868218 w 971292"/>
                <a:gd name="connsiteY26" fmla="*/ 212437 h 868218"/>
                <a:gd name="connsiteX27" fmla="*/ 923636 w 971292"/>
                <a:gd name="connsiteY27" fmla="*/ 184728 h 868218"/>
                <a:gd name="connsiteX28" fmla="*/ 942109 w 971292"/>
                <a:gd name="connsiteY28" fmla="*/ 157018 h 868218"/>
                <a:gd name="connsiteX29" fmla="*/ 960582 w 971292"/>
                <a:gd name="connsiteY29" fmla="*/ 0 h 8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1292" h="868218">
                  <a:moveTo>
                    <a:pt x="0" y="766618"/>
                  </a:moveTo>
                  <a:cubicBezTo>
                    <a:pt x="27709" y="769697"/>
                    <a:pt x="55627" y="771272"/>
                    <a:pt x="83127" y="775855"/>
                  </a:cubicBezTo>
                  <a:cubicBezTo>
                    <a:pt x="92730" y="777456"/>
                    <a:pt x="101100" y="785091"/>
                    <a:pt x="110836" y="785091"/>
                  </a:cubicBezTo>
                  <a:cubicBezTo>
                    <a:pt x="120572" y="785091"/>
                    <a:pt x="129309" y="778934"/>
                    <a:pt x="138545" y="775855"/>
                  </a:cubicBezTo>
                  <a:cubicBezTo>
                    <a:pt x="141624" y="785091"/>
                    <a:pt x="145670" y="794060"/>
                    <a:pt x="147782" y="803564"/>
                  </a:cubicBezTo>
                  <a:cubicBezTo>
                    <a:pt x="151845" y="821845"/>
                    <a:pt x="147727" y="842722"/>
                    <a:pt x="157018" y="858982"/>
                  </a:cubicBezTo>
                  <a:cubicBezTo>
                    <a:pt x="161848" y="867435"/>
                    <a:pt x="175491" y="865139"/>
                    <a:pt x="184727" y="868218"/>
                  </a:cubicBezTo>
                  <a:cubicBezTo>
                    <a:pt x="187806" y="849745"/>
                    <a:pt x="189901" y="831082"/>
                    <a:pt x="193964" y="812800"/>
                  </a:cubicBezTo>
                  <a:cubicBezTo>
                    <a:pt x="196076" y="803296"/>
                    <a:pt x="196316" y="791975"/>
                    <a:pt x="203200" y="785091"/>
                  </a:cubicBezTo>
                  <a:cubicBezTo>
                    <a:pt x="210084" y="778207"/>
                    <a:pt x="221548" y="778530"/>
                    <a:pt x="230909" y="775855"/>
                  </a:cubicBezTo>
                  <a:cubicBezTo>
                    <a:pt x="312101" y="752657"/>
                    <a:pt x="229118" y="779529"/>
                    <a:pt x="295564" y="757382"/>
                  </a:cubicBezTo>
                  <a:cubicBezTo>
                    <a:pt x="304800" y="748146"/>
                    <a:pt x="311337" y="734978"/>
                    <a:pt x="323273" y="729673"/>
                  </a:cubicBezTo>
                  <a:cubicBezTo>
                    <a:pt x="451020" y="672897"/>
                    <a:pt x="328315" y="750242"/>
                    <a:pt x="406400" y="711200"/>
                  </a:cubicBezTo>
                  <a:cubicBezTo>
                    <a:pt x="416329" y="706236"/>
                    <a:pt x="423677" y="696522"/>
                    <a:pt x="434109" y="692728"/>
                  </a:cubicBezTo>
                  <a:cubicBezTo>
                    <a:pt x="457969" y="684052"/>
                    <a:pt x="483915" y="682284"/>
                    <a:pt x="508000" y="674255"/>
                  </a:cubicBezTo>
                  <a:cubicBezTo>
                    <a:pt x="517236" y="671176"/>
                    <a:pt x="527001" y="669372"/>
                    <a:pt x="535709" y="665018"/>
                  </a:cubicBezTo>
                  <a:cubicBezTo>
                    <a:pt x="599129" y="633308"/>
                    <a:pt x="520503" y="655130"/>
                    <a:pt x="609600" y="637309"/>
                  </a:cubicBezTo>
                  <a:cubicBezTo>
                    <a:pt x="625856" y="588538"/>
                    <a:pt x="610735" y="615000"/>
                    <a:pt x="674254" y="572655"/>
                  </a:cubicBezTo>
                  <a:lnTo>
                    <a:pt x="701964" y="554182"/>
                  </a:lnTo>
                  <a:cubicBezTo>
                    <a:pt x="723946" y="488233"/>
                    <a:pt x="704235" y="509565"/>
                    <a:pt x="748145" y="480291"/>
                  </a:cubicBezTo>
                  <a:cubicBezTo>
                    <a:pt x="754303" y="471055"/>
                    <a:pt x="758769" y="460431"/>
                    <a:pt x="766618" y="452582"/>
                  </a:cubicBezTo>
                  <a:cubicBezTo>
                    <a:pt x="774467" y="444733"/>
                    <a:pt x="788444" y="443522"/>
                    <a:pt x="794327" y="434109"/>
                  </a:cubicBezTo>
                  <a:cubicBezTo>
                    <a:pt x="804647" y="417597"/>
                    <a:pt x="806642" y="397164"/>
                    <a:pt x="812800" y="378691"/>
                  </a:cubicBezTo>
                  <a:lnTo>
                    <a:pt x="822036" y="350982"/>
                  </a:lnTo>
                  <a:lnTo>
                    <a:pt x="831273" y="323273"/>
                  </a:lnTo>
                  <a:cubicBezTo>
                    <a:pt x="848420" y="220386"/>
                    <a:pt x="826513" y="305084"/>
                    <a:pt x="858982" y="240146"/>
                  </a:cubicBezTo>
                  <a:cubicBezTo>
                    <a:pt x="863336" y="231438"/>
                    <a:pt x="862136" y="220040"/>
                    <a:pt x="868218" y="212437"/>
                  </a:cubicBezTo>
                  <a:cubicBezTo>
                    <a:pt x="881240" y="196159"/>
                    <a:pt x="905382" y="190813"/>
                    <a:pt x="923636" y="184728"/>
                  </a:cubicBezTo>
                  <a:cubicBezTo>
                    <a:pt x="929794" y="175491"/>
                    <a:pt x="937600" y="167162"/>
                    <a:pt x="942109" y="157018"/>
                  </a:cubicBezTo>
                  <a:cubicBezTo>
                    <a:pt x="971292" y="91357"/>
                    <a:pt x="960582" y="83007"/>
                    <a:pt x="960582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8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385" y="174797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0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Oxford University Clinical Research Unit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OUCRU-VN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 Chi Minh 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Ha </a:t>
            </a:r>
            <a:r>
              <a:rPr lang="en-US" dirty="0" err="1" smtClean="0"/>
              <a:t>Noi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Influenza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Antimicrobial drug resistance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err="1" smtClean="0"/>
              <a:t>Klebsiella</a:t>
            </a:r>
            <a:r>
              <a:rPr lang="en-US" i="1" dirty="0" smtClean="0"/>
              <a:t> pneumonia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Community acquired pneumonia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Tuberculosis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Dengue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Jakarta, Indonesia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Plasmodium </a:t>
            </a:r>
            <a:r>
              <a:rPr lang="en-US" i="1" dirty="0" err="1" smtClean="0"/>
              <a:t>vivax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Kathmandu, Nepal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Salmonella </a:t>
            </a:r>
            <a:r>
              <a:rPr lang="en-US" i="1" dirty="0" err="1" smtClean="0"/>
              <a:t>enterica</a:t>
            </a:r>
            <a:r>
              <a:rPr lang="en-US" i="1" dirty="0" smtClean="0"/>
              <a:t> </a:t>
            </a:r>
            <a:r>
              <a:rPr lang="en-US" dirty="0" err="1" smtClean="0"/>
              <a:t>Serovar</a:t>
            </a:r>
            <a:r>
              <a:rPr lang="en-US" dirty="0" smtClean="0"/>
              <a:t> </a:t>
            </a:r>
            <a:r>
              <a:rPr lang="en-US" dirty="0" err="1" smtClean="0"/>
              <a:t>Typhi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Shantou, China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Respiratory viruses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smtClean="0"/>
              <a:t>Basic research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smtClean="0"/>
              <a:t>Clinical trials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smtClean="0"/>
              <a:t>Meet local health needs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Malaria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Dengue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Tuberculosis and Tuberculous meningitis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Influenza and Respiratory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Typhoid fever and Enteric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CNS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Zoonotic and emerging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HIV and opportunistic infections</a:t>
            </a:r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Research agenda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053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Diagnostic labs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Bacteriology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Serology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Molecular Virology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80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Research labs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Virology culture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Molecular diagnostic lab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Molecular post-amplification lab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Insectary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BSL2 Mycology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BSL3 Mycobacterial culture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BSL3 Virology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	SAPO4 Virology</a:t>
            </a:r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Laboratories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227388" cy="4525963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/>
              <a:t>2002 building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/>
              <a:t>BSL3 infrastructure for TB/Virology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/>
              <a:t>Virology not operational until H5N1 2003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/>
              <a:t>Audited and certified by WHO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/>
              <a:t>Access / Signage / CCTV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/>
              <a:t>Influenza – CSF culture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00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/>
              <a:t>2008-2011 Design, construction, certification of multifunctional BSL3 suite</a:t>
            </a:r>
          </a:p>
          <a:p>
            <a:pPr lvl="1" eaLnBrk="1" hangingPunct="1"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BSL3 Facilities</a:t>
            </a:r>
          </a:p>
        </p:txBody>
      </p:sp>
      <p:pic>
        <p:nvPicPr>
          <p:cNvPr id="15363" name="Picture 2" descr="S:\Gs Hà\Photo Old BSL3\DSC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1600200"/>
            <a:ext cx="23415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S:\Gs Hà\Photo Old BSL3\DSCN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1593850"/>
            <a:ext cx="23463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7117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Funded by NIH/NIAID through the Southeast Asian Infectious diseases Clinical Research Network (SEAICRN)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In accordance with UK laws and guidelines: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COSHH: Control of Substances Hazardous to Health Regulations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Department of Health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smtClean="0"/>
              <a:t>HSE: Health &amp; Safety Executive</a:t>
            </a:r>
          </a:p>
          <a:p>
            <a:pPr marL="1657350" lvl="4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1600" smtClean="0"/>
              <a:t>ACDP: Advisory committee on dangerous pathogens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DEFRA: Department of Environment, Food and </a:t>
            </a:r>
            <a:r>
              <a:rPr lang="en-US" sz="2100" smtClean="0"/>
              <a:t>Rural Affairs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smtClean="0"/>
              <a:t>SAPO: Specified Animal Pathogens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Oxford University Health and Safety Policy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Certified by independent party, Oxford University and Vietnam MoH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CDC certification for selected agents ….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BSL3 Facilities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BSL3 pics\IMG_4260.JPG"/>
          <p:cNvPicPr>
            <a:picLocks noChangeAspect="1" noChangeArrowheads="1"/>
          </p:cNvPicPr>
          <p:nvPr/>
        </p:nvPicPr>
        <p:blipFill>
          <a:blip r:embed="rId2"/>
          <a:srcRect l="12592" r="21068"/>
          <a:stretch>
            <a:fillRect/>
          </a:stretch>
        </p:blipFill>
        <p:spPr bwMode="auto">
          <a:xfrm>
            <a:off x="157163" y="2363788"/>
            <a:ext cx="23733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G:\BSL3 pics\IMG_4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863" y="2362200"/>
            <a:ext cx="3590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IMG_4264.JPG"/>
          <p:cNvPicPr>
            <a:picLocks noChangeAspect="1"/>
          </p:cNvPicPr>
          <p:nvPr/>
        </p:nvPicPr>
        <p:blipFill>
          <a:blip r:embed="rId4"/>
          <a:srcRect l="16370" r="9058"/>
          <a:stretch>
            <a:fillRect/>
          </a:stretch>
        </p:blipFill>
        <p:spPr bwMode="auto">
          <a:xfrm>
            <a:off x="6918325" y="123825"/>
            <a:ext cx="21050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IMG_426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000" y="120650"/>
            <a:ext cx="12588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IMG_428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0950" y="2687638"/>
            <a:ext cx="26368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IMG_4287.JPG"/>
          <p:cNvPicPr>
            <a:picLocks noChangeAspect="1"/>
          </p:cNvPicPr>
          <p:nvPr/>
        </p:nvPicPr>
        <p:blipFill>
          <a:blip r:embed="rId7"/>
          <a:srcRect t="24483" r="28932"/>
          <a:stretch>
            <a:fillRect/>
          </a:stretch>
        </p:blipFill>
        <p:spPr bwMode="auto">
          <a:xfrm>
            <a:off x="1022350" y="4976813"/>
            <a:ext cx="1019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IMG_429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8838" y="4978400"/>
            <a:ext cx="10763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IMG_425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6113" y="4997450"/>
            <a:ext cx="24114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" descr="photo 1.JPG"/>
          <p:cNvPicPr>
            <a:picLocks noChangeAspect="1"/>
          </p:cNvPicPr>
          <p:nvPr/>
        </p:nvPicPr>
        <p:blipFill>
          <a:blip r:embed="rId10"/>
          <a:srcRect l="19048" t="19048" r="14285" b="20634"/>
          <a:stretch>
            <a:fillRect/>
          </a:stretch>
        </p:blipFill>
        <p:spPr bwMode="auto">
          <a:xfrm>
            <a:off x="3281363" y="4981575"/>
            <a:ext cx="2381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51"/>
          <p:cNvGrpSpPr>
            <a:grpSpLocks/>
          </p:cNvGrpSpPr>
          <p:nvPr/>
        </p:nvGrpSpPr>
        <p:grpSpPr bwMode="auto">
          <a:xfrm>
            <a:off x="376238" y="304800"/>
            <a:ext cx="8335962" cy="6254750"/>
            <a:chOff x="376517" y="304800"/>
            <a:chExt cx="8336312" cy="6254671"/>
          </a:xfrm>
        </p:grpSpPr>
        <p:pic>
          <p:nvPicPr>
            <p:cNvPr id="19459" name="Picture 4" descr="C:\Documents and Settings\rvandoorn\My Documents\seasia.gif"/>
            <p:cNvPicPr>
              <a:picLocks noChangeAspect="1" noChangeArrowheads="1"/>
            </p:cNvPicPr>
            <p:nvPr/>
          </p:nvPicPr>
          <p:blipFill>
            <a:blip r:embed="rId2"/>
            <a:srcRect l="26877" t="14754"/>
            <a:stretch>
              <a:fillRect/>
            </a:stretch>
          </p:blipFill>
          <p:spPr bwMode="auto">
            <a:xfrm>
              <a:off x="609600" y="304800"/>
              <a:ext cx="7848600" cy="6254671"/>
            </a:xfrm>
            <a:prstGeom prst="rect">
              <a:avLst/>
            </a:prstGeom>
            <a:solidFill>
              <a:srgbClr val="EBF7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0" name="TextBox 14"/>
            <p:cNvSpPr txBox="1">
              <a:spLocks noChangeArrowheads="1"/>
            </p:cNvSpPr>
            <p:nvPr/>
          </p:nvSpPr>
          <p:spPr bwMode="auto">
            <a:xfrm>
              <a:off x="376517" y="5335784"/>
              <a:ext cx="2336152" cy="1169551"/>
            </a:xfrm>
            <a:prstGeom prst="rect">
              <a:avLst/>
            </a:prstGeom>
            <a:solidFill>
              <a:srgbClr val="FFFFCC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Jakarta, Indonesia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Persahabatan Hospital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Sulianti Saroso Hospital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National Institute for Health </a:t>
              </a:r>
            </a:p>
            <a:p>
              <a:r>
                <a:rPr lang="en-US" sz="1400">
                  <a:latin typeface="Calibri" pitchFamily="34" charset="0"/>
                </a:rPr>
                <a:t>Research and Development</a:t>
              </a:r>
            </a:p>
          </p:txBody>
        </p:sp>
        <p:sp>
          <p:nvSpPr>
            <p:cNvPr id="19461" name="TextBox 15"/>
            <p:cNvSpPr txBox="1">
              <a:spLocks noChangeArrowheads="1"/>
            </p:cNvSpPr>
            <p:nvPr/>
          </p:nvSpPr>
          <p:spPr bwMode="auto">
            <a:xfrm>
              <a:off x="6811924" y="5971357"/>
              <a:ext cx="1900905" cy="523220"/>
            </a:xfrm>
            <a:prstGeom prst="rect">
              <a:avLst/>
            </a:prstGeom>
            <a:solidFill>
              <a:srgbClr val="FFFFCC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Bandung, Indonesia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Hasan Sadikin Hospital</a:t>
              </a:r>
            </a:p>
          </p:txBody>
        </p:sp>
        <p:sp>
          <p:nvSpPr>
            <p:cNvPr id="19462" name="TextBox 29"/>
            <p:cNvSpPr txBox="1">
              <a:spLocks noChangeArrowheads="1"/>
            </p:cNvSpPr>
            <p:nvPr/>
          </p:nvSpPr>
          <p:spPr bwMode="auto">
            <a:xfrm>
              <a:off x="376517" y="1795810"/>
              <a:ext cx="3447354" cy="738664"/>
            </a:xfrm>
            <a:prstGeom prst="rect">
              <a:avLst/>
            </a:prstGeom>
            <a:solidFill>
              <a:srgbClr val="FFFFCC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Nonthaburi, Thailand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Chest Disease Institute, 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Bamrasnaradura Infectious Disease Hospital</a:t>
              </a:r>
            </a:p>
          </p:txBody>
        </p:sp>
        <p:sp>
          <p:nvSpPr>
            <p:cNvPr id="19463" name="TextBox 30"/>
            <p:cNvSpPr txBox="1">
              <a:spLocks noChangeArrowheads="1"/>
            </p:cNvSpPr>
            <p:nvPr/>
          </p:nvSpPr>
          <p:spPr bwMode="auto">
            <a:xfrm>
              <a:off x="4959365" y="3187659"/>
              <a:ext cx="3753463" cy="954107"/>
            </a:xfrm>
            <a:prstGeom prst="rect">
              <a:avLst/>
            </a:prstGeom>
            <a:solidFill>
              <a:srgbClr val="FFFFCC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Bangkok, Thailand 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Faculty of Tropical Medicine, Mahidol University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Queen Sirikit National Institute of Child Health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Siriraj Hospital</a:t>
              </a:r>
            </a:p>
          </p:txBody>
        </p:sp>
        <p:sp>
          <p:nvSpPr>
            <p:cNvPr id="19464" name="TextBox 31"/>
            <p:cNvSpPr txBox="1">
              <a:spLocks noChangeArrowheads="1"/>
            </p:cNvSpPr>
            <p:nvPr/>
          </p:nvSpPr>
          <p:spPr bwMode="auto">
            <a:xfrm>
              <a:off x="5637051" y="1795810"/>
              <a:ext cx="3075778" cy="738664"/>
            </a:xfrm>
            <a:prstGeom prst="rect">
              <a:avLst/>
            </a:prstGeom>
            <a:solidFill>
              <a:srgbClr val="FFFFCC">
                <a:alpha val="7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Hanoi, Vietnam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National Hospital for Tropical Diseases 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National Pediatric Hospital</a:t>
              </a:r>
            </a:p>
          </p:txBody>
        </p:sp>
        <p:pic>
          <p:nvPicPr>
            <p:cNvPr id="19465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25908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Box 32"/>
            <p:cNvSpPr txBox="1">
              <a:spLocks noChangeArrowheads="1"/>
            </p:cNvSpPr>
            <p:nvPr/>
          </p:nvSpPr>
          <p:spPr bwMode="auto">
            <a:xfrm>
              <a:off x="6428870" y="4794951"/>
              <a:ext cx="2283959" cy="523220"/>
            </a:xfrm>
            <a:prstGeom prst="rect">
              <a:avLst/>
            </a:prstGeom>
            <a:solidFill>
              <a:srgbClr val="FFFFCC">
                <a:alpha val="7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Singapore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National University Hospital</a:t>
              </a:r>
            </a:p>
          </p:txBody>
        </p:sp>
        <p:sp>
          <p:nvSpPr>
            <p:cNvPr id="19467" name="TextBox 33"/>
            <p:cNvSpPr txBox="1">
              <a:spLocks noChangeArrowheads="1"/>
            </p:cNvSpPr>
            <p:nvPr/>
          </p:nvSpPr>
          <p:spPr bwMode="auto">
            <a:xfrm>
              <a:off x="376517" y="3458075"/>
              <a:ext cx="2375330" cy="954107"/>
            </a:xfrm>
            <a:prstGeom prst="rect">
              <a:avLst/>
            </a:prstGeom>
            <a:solidFill>
              <a:srgbClr val="FFFFCC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Ho Chi Minh City, Vietnam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Hospital for Tropical Diseases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Pediatric Hospital 1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latin typeface="Calibri" pitchFamily="34" charset="0"/>
                </a:rPr>
                <a:t>Pediatric Hospital 2</a:t>
              </a:r>
            </a:p>
          </p:txBody>
        </p:sp>
        <p:cxnSp>
          <p:nvCxnSpPr>
            <p:cNvPr id="36" name="Straight Connector 35"/>
            <p:cNvCxnSpPr>
              <a:stCxn id="19462" idx="2"/>
            </p:cNvCxnSpPr>
            <p:nvPr/>
          </p:nvCxnSpPr>
          <p:spPr>
            <a:xfrm rot="16200000" flipH="1">
              <a:off x="2110149" y="2525675"/>
              <a:ext cx="336546" cy="355615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9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4890" y="253880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3324628" y="1720832"/>
              <a:ext cx="2309910" cy="21907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1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14478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Connector 41"/>
            <p:cNvCxnSpPr>
              <a:endCxn id="14" idx="2"/>
            </p:cNvCxnSpPr>
            <p:nvPr/>
          </p:nvCxnSpPr>
          <p:spPr>
            <a:xfrm rot="10800000">
              <a:off x="2554658" y="2919380"/>
              <a:ext cx="2405163" cy="41433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 flipV="1">
              <a:off x="2753104" y="3417849"/>
              <a:ext cx="617564" cy="165098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11878" y="4637033"/>
              <a:ext cx="3406918" cy="304796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5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4287" y="434609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31242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Straight Connector 55"/>
            <p:cNvCxnSpPr/>
            <p:nvPr/>
          </p:nvCxnSpPr>
          <p:spPr>
            <a:xfrm rot="10800000">
              <a:off x="2700715" y="5560947"/>
              <a:ext cx="784258" cy="23812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8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7624" y="5518673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Straight Connector 58"/>
            <p:cNvCxnSpPr/>
            <p:nvPr/>
          </p:nvCxnSpPr>
          <p:spPr>
            <a:xfrm rot="10800000">
              <a:off x="3754859" y="5970516"/>
              <a:ext cx="3052890" cy="14446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80" name="Picture 5" descr="C:\Documents and Settings\rvandoorn\My Documents\MC9004325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5807" y="5680038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17"/>
          <p:cNvGrpSpPr>
            <a:grpSpLocks noChangeAspect="1"/>
          </p:cNvGrpSpPr>
          <p:nvPr/>
        </p:nvGrpSpPr>
        <p:grpSpPr bwMode="auto">
          <a:xfrm>
            <a:off x="2469398" y="125400"/>
            <a:ext cx="4205204" cy="1293968"/>
            <a:chOff x="113" y="879"/>
            <a:chExt cx="5489" cy="1689"/>
          </a:xfrm>
          <a:solidFill>
            <a:schemeClr val="bg1"/>
          </a:solidFill>
        </p:grpSpPr>
        <p:sp>
          <p:nvSpPr>
            <p:cNvPr id="3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" y="879"/>
              <a:ext cx="5489" cy="16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3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879"/>
              <a:ext cx="5491" cy="16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509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Biosafety and the Southeast Asian Clinical Infectious Diseases Network (SEAICRN)</vt:lpstr>
      <vt:lpstr>Oxford University Clinical Research Unit</vt:lpstr>
      <vt:lpstr>Oxford University Clinical Research Unit</vt:lpstr>
      <vt:lpstr>Research agenda</vt:lpstr>
      <vt:lpstr>Laboratories</vt:lpstr>
      <vt:lpstr>BSL3 Facilities</vt:lpstr>
      <vt:lpstr>BSL3 Facilities</vt:lpstr>
      <vt:lpstr>Slide 8</vt:lpstr>
      <vt:lpstr>Slide 9</vt:lpstr>
      <vt:lpstr> </vt:lpstr>
      <vt:lpstr>Scope</vt:lpstr>
      <vt:lpstr>Virology reference lab</vt:lpstr>
      <vt:lpstr>Influenza diagnostics</vt:lpstr>
      <vt:lpstr>Other infectious diseases</vt:lpstr>
      <vt:lpstr>Slide 15</vt:lpstr>
      <vt:lpstr>Slide 16</vt:lpstr>
    </vt:vector>
  </TitlesOfParts>
  <Company>Nuffield Department of Clinical Medecine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rvandoorn</dc:creator>
  <cp:lastModifiedBy>rvandoorn</cp:lastModifiedBy>
  <cp:revision>103</cp:revision>
  <dcterms:created xsi:type="dcterms:W3CDTF">2011-07-05T08:34:45Z</dcterms:created>
  <dcterms:modified xsi:type="dcterms:W3CDTF">2011-07-15T07:03:32Z</dcterms:modified>
</cp:coreProperties>
</file>