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5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6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0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9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5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0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7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1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8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2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A643A-F8F1-4110-8891-29B781E737F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CEBA7-611B-4094-9D6E-9FA86C2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3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r>
              <a:rPr lang="en-US" dirty="0" smtClean="0"/>
              <a:t>The Way Ahead</a:t>
            </a:r>
            <a:br>
              <a:rPr lang="en-US" dirty="0" smtClean="0"/>
            </a:br>
            <a:r>
              <a:rPr lang="en-US" sz="1800" dirty="0" smtClean="0"/>
              <a:t>How can we make a difference for good as a result of this meeting?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981200"/>
            <a:ext cx="7772400" cy="42672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What </a:t>
            </a:r>
            <a:r>
              <a:rPr lang="en-US" dirty="0" smtClean="0">
                <a:solidFill>
                  <a:schemeClr val="tx1"/>
                </a:solidFill>
              </a:rPr>
              <a:t>problems </a:t>
            </a:r>
            <a:r>
              <a:rPr lang="en-US" dirty="0" smtClean="0">
                <a:solidFill>
                  <a:schemeClr val="tx1"/>
                </a:solidFill>
              </a:rPr>
              <a:t>are we trying to solve?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Laboratory Capacity?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2600" dirty="0" smtClean="0"/>
              <a:t>Clinical/Diagnostics, Research, Animal, Human, other…</a:t>
            </a:r>
            <a:endParaRPr lang="en-US" sz="2600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Labs not sustainable?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Concerns about biosafety?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Concerns about biosecurity?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Slowing or limiting science integration?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Lack of public health infrastructure?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Local populations’ perception of labs?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Other?</a:t>
            </a:r>
          </a:p>
          <a:p>
            <a:pPr algn="l"/>
            <a:r>
              <a:rPr lang="en-US" dirty="0"/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8800" y="5791200"/>
            <a:ext cx="249087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Where are the tensions?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61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 Way Ahead</a:t>
            </a:r>
            <a:br>
              <a:rPr lang="en-US" dirty="0" smtClean="0"/>
            </a:br>
            <a:r>
              <a:rPr lang="en-US" sz="2700" dirty="0" smtClean="0"/>
              <a:t>What can we do?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81200"/>
            <a:ext cx="8915400" cy="4533900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Education</a:t>
            </a:r>
            <a:r>
              <a:rPr lang="en-US" dirty="0" smtClean="0"/>
              <a:t>: </a:t>
            </a:r>
            <a:r>
              <a:rPr lang="en-US" dirty="0" smtClean="0"/>
              <a:t>behavioral/social </a:t>
            </a:r>
            <a:r>
              <a:rPr lang="en-US" dirty="0" smtClean="0"/>
              <a:t>as well as technical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Training</a:t>
            </a:r>
            <a:r>
              <a:rPr lang="en-US" dirty="0" smtClean="0"/>
              <a:t>: Hands-on, to fit the situation and staff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Changing the way we describe our labs</a:t>
            </a:r>
            <a:r>
              <a:rPr lang="en-US" dirty="0" smtClean="0"/>
              <a:t>….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Terminology</a:t>
            </a:r>
          </a:p>
          <a:p>
            <a:pPr marL="914400" lvl="1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 BSL levels might be too constraining when working globally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sz="3100" dirty="0" smtClean="0"/>
              <a:t>Risk assessments/levels </a:t>
            </a:r>
            <a:r>
              <a:rPr lang="en-US" sz="3100" dirty="0" err="1" smtClean="0"/>
              <a:t>vs</a:t>
            </a:r>
            <a:r>
              <a:rPr lang="en-US" sz="3100" dirty="0" smtClean="0"/>
              <a:t> BSL levels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Attempt to demystify ‘select agents.’...</a:t>
            </a:r>
            <a:r>
              <a:rPr lang="en-US" dirty="0" smtClean="0">
                <a:solidFill>
                  <a:schemeClr val="tx1"/>
                </a:solidFill>
              </a:rPr>
              <a:t>focus on relevant agents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Address </a:t>
            </a:r>
            <a:r>
              <a:rPr lang="en-US" dirty="0" smtClean="0">
                <a:solidFill>
                  <a:schemeClr val="tx1"/>
                </a:solidFill>
              </a:rPr>
              <a:t>sustainability</a:t>
            </a:r>
            <a:r>
              <a:rPr lang="en-US" dirty="0" smtClean="0"/>
              <a:t> by focusing on ‘relevant agents’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Increase </a:t>
            </a:r>
            <a:r>
              <a:rPr lang="en-US" dirty="0" smtClean="0"/>
              <a:t>focus </a:t>
            </a:r>
            <a:r>
              <a:rPr lang="en-US" dirty="0" smtClean="0"/>
              <a:t>on </a:t>
            </a:r>
            <a:r>
              <a:rPr lang="en-US" dirty="0" smtClean="0">
                <a:solidFill>
                  <a:schemeClr val="tx1"/>
                </a:solidFill>
              </a:rPr>
              <a:t>enhancing human resources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smtClean="0">
                <a:solidFill>
                  <a:schemeClr val="tx1"/>
                </a:solidFill>
              </a:rPr>
              <a:t>Skilled humans are the greatest asset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- Develop programs that </a:t>
            </a:r>
            <a:r>
              <a:rPr lang="en-US" dirty="0" smtClean="0">
                <a:solidFill>
                  <a:schemeClr val="tx1"/>
                </a:solidFill>
              </a:rPr>
              <a:t>‘build’ leaders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4537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 Way Ahead</a:t>
            </a:r>
            <a:br>
              <a:rPr lang="en-US" dirty="0" smtClean="0"/>
            </a:br>
            <a:r>
              <a:rPr lang="en-US" sz="2700" dirty="0" smtClean="0"/>
              <a:t>What can we do?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8305800" cy="4533900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Send credible,  </a:t>
            </a:r>
            <a:r>
              <a:rPr lang="en-US" dirty="0" smtClean="0">
                <a:solidFill>
                  <a:schemeClr val="tx1"/>
                </a:solidFill>
              </a:rPr>
              <a:t>experience-appropriate individuals </a:t>
            </a:r>
            <a:r>
              <a:rPr lang="en-US" dirty="0" smtClean="0"/>
              <a:t>to collaborate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Consider </a:t>
            </a:r>
            <a:r>
              <a:rPr lang="en-US" dirty="0" smtClean="0">
                <a:solidFill>
                  <a:schemeClr val="tx1"/>
                </a:solidFill>
              </a:rPr>
              <a:t>regional </a:t>
            </a:r>
            <a:r>
              <a:rPr lang="en-US" dirty="0" smtClean="0">
                <a:solidFill>
                  <a:schemeClr val="tx1"/>
                </a:solidFill>
              </a:rPr>
              <a:t>laboratory </a:t>
            </a:r>
            <a:r>
              <a:rPr lang="en-US" dirty="0" smtClean="0"/>
              <a:t>approach, wher</a:t>
            </a:r>
            <a:r>
              <a:rPr lang="en-US" dirty="0" smtClean="0"/>
              <a:t>e appropriate</a:t>
            </a:r>
            <a:endParaRPr lang="en-US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Strengthen </a:t>
            </a:r>
            <a:r>
              <a:rPr lang="en-US" dirty="0" smtClean="0">
                <a:solidFill>
                  <a:schemeClr val="tx1"/>
                </a:solidFill>
              </a:rPr>
              <a:t>‘hub’ </a:t>
            </a:r>
            <a:r>
              <a:rPr lang="en-US" dirty="0" smtClean="0">
                <a:solidFill>
                  <a:schemeClr val="tx1"/>
                </a:solidFill>
              </a:rPr>
              <a:t>labs </a:t>
            </a:r>
            <a:r>
              <a:rPr lang="en-US" dirty="0" smtClean="0"/>
              <a:t>…which, in turn, support their own networks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Consider </a:t>
            </a:r>
            <a:r>
              <a:rPr lang="en-US" dirty="0" smtClean="0">
                <a:solidFill>
                  <a:schemeClr val="tx1"/>
                </a:solidFill>
              </a:rPr>
              <a:t>long-term ‘twinning</a:t>
            </a:r>
            <a:r>
              <a:rPr lang="en-US" dirty="0" smtClean="0"/>
              <a:t>’ between laboratories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Provide assistance in </a:t>
            </a:r>
            <a:r>
              <a:rPr lang="en-US" dirty="0" smtClean="0">
                <a:solidFill>
                  <a:schemeClr val="tx1"/>
                </a:solidFill>
              </a:rPr>
              <a:t>‘needs’ decision making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	- Joint analysis of needs </a:t>
            </a:r>
            <a:r>
              <a:rPr lang="en-US" dirty="0" err="1" smtClean="0"/>
              <a:t>vs</a:t>
            </a:r>
            <a:r>
              <a:rPr lang="en-US" dirty="0" smtClean="0"/>
              <a:t> ‘here’s what you need!’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The </a:t>
            </a:r>
            <a:r>
              <a:rPr lang="en-US" dirty="0" smtClean="0">
                <a:solidFill>
                  <a:schemeClr val="tx1"/>
                </a:solidFill>
              </a:rPr>
              <a:t>TB Model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Frugal Engineering</a:t>
            </a:r>
            <a:r>
              <a:rPr lang="en-US" dirty="0" smtClean="0"/>
              <a:t>….Practical, less-expensive design and construction.  Function-based </a:t>
            </a:r>
            <a:r>
              <a:rPr lang="en-US" dirty="0" smtClean="0"/>
              <a:t>testing of hoods and other facility or equipment such as hoods</a:t>
            </a:r>
          </a:p>
          <a:p>
            <a:pPr algn="l"/>
            <a:endParaRPr lang="en-US" dirty="0" smtClean="0"/>
          </a:p>
          <a:p>
            <a:pPr algn="l"/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algn="l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85787" y="5624512"/>
            <a:ext cx="8229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Understand real and intangible impacts of what we do to enhance safety and security.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779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 Way Ahead</a:t>
            </a:r>
            <a:br>
              <a:rPr lang="en-US" dirty="0" smtClean="0"/>
            </a:br>
            <a:r>
              <a:rPr lang="en-US" sz="2700" dirty="0" smtClean="0"/>
              <a:t>What can we do?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772400" cy="2590800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/>
              <a:t>What Roles for </a:t>
            </a:r>
            <a:r>
              <a:rPr lang="en-US" dirty="0" smtClean="0">
                <a:solidFill>
                  <a:schemeClr val="tx1"/>
                </a:solidFill>
              </a:rPr>
              <a:t>Biosafety </a:t>
            </a:r>
            <a:r>
              <a:rPr lang="en-US" dirty="0" smtClean="0">
                <a:solidFill>
                  <a:schemeClr val="tx1"/>
                </a:solidFill>
              </a:rPr>
              <a:t>Associations?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Change our </a:t>
            </a:r>
            <a:r>
              <a:rPr lang="en-US" smtClean="0">
                <a:solidFill>
                  <a:schemeClr val="tx1"/>
                </a:solidFill>
              </a:rPr>
              <a:t>vocabulary</a:t>
            </a:r>
            <a:r>
              <a:rPr lang="en-US" smtClean="0">
                <a:solidFill>
                  <a:schemeClr val="tx1"/>
                </a:solidFill>
              </a:rPr>
              <a:t>…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/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WHO Biosafety Manual-</a:t>
            </a:r>
            <a:r>
              <a:rPr lang="en-US" sz="2000" dirty="0" smtClean="0"/>
              <a:t>---</a:t>
            </a:r>
            <a:r>
              <a:rPr lang="en-US" sz="2000" dirty="0" smtClean="0">
                <a:sym typeface="Wingdings" pitchFamily="2" charset="2"/>
              </a:rPr>
              <a:t>  Possibly impact IHRs?</a:t>
            </a:r>
            <a:endParaRPr lang="en-US" sz="2000" dirty="0">
              <a:sym typeface="Wingdings" pitchFamily="2" charset="2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smtClean="0">
                <a:sym typeface="Wingdings" pitchFamily="2" charset="2"/>
              </a:rPr>
              <a:t>Exploit major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(common) challenges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5105400"/>
            <a:ext cx="53571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- International Guidelines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Regional Application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- National Legislation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</a:t>
            </a:r>
            <a:r>
              <a:rPr lang="en-US" sz="2000" smtClean="0"/>
              <a:t>	- Local </a:t>
            </a:r>
            <a:r>
              <a:rPr lang="en-US" sz="2000" dirty="0" smtClean="0"/>
              <a:t>Implementation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603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133</Words>
  <Application>Microsoft Office PowerPoint</Application>
  <PresentationFormat>On-screen Show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Way Ahead How can we make a difference for good as a result of this meeting?</vt:lpstr>
      <vt:lpstr>The Way Ahead What can we do? </vt:lpstr>
      <vt:lpstr>The Way Ahead What can we do? </vt:lpstr>
      <vt:lpstr>The Way Ahead What can we do?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Way Ahead How can we make a difference for good as a result of this meeting?</dc:title>
  <dc:creator>Franz, Dave</dc:creator>
  <cp:lastModifiedBy>Franz, Dave</cp:lastModifiedBy>
  <cp:revision>11</cp:revision>
  <dcterms:created xsi:type="dcterms:W3CDTF">2011-07-12T13:13:37Z</dcterms:created>
  <dcterms:modified xsi:type="dcterms:W3CDTF">2011-07-13T06:12:03Z</dcterms:modified>
</cp:coreProperties>
</file>