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5" r:id="rId3"/>
    <p:sldId id="382" r:id="rId4"/>
    <p:sldId id="319" r:id="rId5"/>
    <p:sldId id="306" r:id="rId6"/>
    <p:sldId id="346" r:id="rId7"/>
    <p:sldId id="371" r:id="rId8"/>
    <p:sldId id="372" r:id="rId9"/>
    <p:sldId id="330" r:id="rId10"/>
    <p:sldId id="331" r:id="rId11"/>
    <p:sldId id="332" r:id="rId12"/>
    <p:sldId id="335" r:id="rId13"/>
    <p:sldId id="384" r:id="rId14"/>
    <p:sldId id="339" r:id="rId15"/>
    <p:sldId id="381" r:id="rId16"/>
    <p:sldId id="365" r:id="rId17"/>
    <p:sldId id="370" r:id="rId18"/>
    <p:sldId id="367" r:id="rId19"/>
    <p:sldId id="368" r:id="rId20"/>
    <p:sldId id="357" r:id="rId21"/>
    <p:sldId id="328" r:id="rId22"/>
    <p:sldId id="32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Wright" initials="R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9" autoAdjust="0"/>
    <p:restoredTop sz="94668" autoAdjust="0"/>
  </p:normalViewPr>
  <p:slideViewPr>
    <p:cSldViewPr snapToObjects="1">
      <p:cViewPr varScale="1">
        <p:scale>
          <a:sx n="66" d="100"/>
          <a:sy n="66" d="100"/>
        </p:scale>
        <p:origin x="-1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7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6F2A-2263-9A49-A7E7-D883804BCBA0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DA1B9-89E9-574B-80F6-1FCEA2221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DED249-BD53-7B4E-B295-28AAA5740569}" type="slidenum">
              <a:rPr lang="en-US"/>
              <a:pPr/>
              <a:t>7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19431" y="3016251"/>
            <a:ext cx="6551239" cy="28560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DED249-BD53-7B4E-B295-28AAA5740569}" type="slidenum">
              <a:rPr lang="en-US"/>
              <a:pPr/>
              <a:t>8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19431" y="3016251"/>
            <a:ext cx="6551239" cy="28560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8000"/>
                </a:solidFill>
              </a:rPr>
              <a:t>Not enough to simply “</a:t>
            </a:r>
            <a:r>
              <a:rPr lang="en-US" dirty="0" err="1" smtClean="0">
                <a:solidFill>
                  <a:srgbClr val="008000"/>
                </a:solidFill>
              </a:rPr>
              <a:t>deanonymize</a:t>
            </a:r>
            <a:r>
              <a:rPr lang="en-US" dirty="0" smtClean="0">
                <a:solidFill>
                  <a:srgbClr val="008000"/>
                </a:solidFill>
              </a:rPr>
              <a:t>” by stripping obvious identifiers.  If</a:t>
            </a:r>
            <a:r>
              <a:rPr lang="en-US" baseline="0" dirty="0" smtClean="0">
                <a:solidFill>
                  <a:srgbClr val="008000"/>
                </a:solidFill>
              </a:rPr>
              <a:t> adding noise, need to do so in a principled way.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DA1B9-89E9-574B-80F6-1FCEA2221D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1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177EC1-E5A0-6545-9CB1-2D178F0BDED2}" type="slidenum">
              <a:rPr lang="en-US"/>
              <a:pPr/>
              <a:t>15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19431" y="3016251"/>
            <a:ext cx="6551239" cy="285605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F8F4B1-4375-CC47-941D-846BEB20951D}" type="slidenum">
              <a:rPr lang="en-US"/>
              <a:pPr/>
              <a:t>16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513013" y="476250"/>
            <a:ext cx="3141662" cy="2357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19431" y="3016250"/>
            <a:ext cx="6528827" cy="28358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759EB-3F42-784C-B929-DAF46EF55D39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92FDA-0B4D-FF42-94B4-35ED0E351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1" Type="http://schemas.microsoft.com/office/2007/relationships/media" Target="file://localhost/Users/rebeccawright/Documents/Presentations/WHEREvCDR.v2.avi" TargetMode="External"/><Relationship Id="rId2" Type="http://schemas.openxmlformats.org/officeDocument/2006/relationships/video" Target="file://localhost/Users/rebeccawright/Documents/Presentations/WHEREvCDR.v2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image" Target="../media/image8.png"/><Relationship Id="rId7" Type="http://schemas.openxmlformats.org/officeDocument/2006/relationships/oleObject" Target="../embeddings/oleObject5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74" y="838201"/>
            <a:ext cx="8763000" cy="137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Changing Landscape of Privacy in a Big Data World 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</a:rPr>
              <a:t>Privacy in a Big Data World</a:t>
            </a:r>
          </a:p>
          <a:p>
            <a:pPr algn="ctr"/>
            <a:r>
              <a:rPr lang="en-US" sz="2000" dirty="0">
                <a:solidFill>
                  <a:srgbClr val="008000"/>
                </a:solidFill>
              </a:rPr>
              <a:t>A Symposium of the Board on Research Data and </a:t>
            </a:r>
            <a:r>
              <a:rPr lang="en-US" sz="2000" dirty="0" smtClean="0">
                <a:solidFill>
                  <a:srgbClr val="008000"/>
                </a:solidFill>
              </a:rPr>
              <a:t>Information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September 23, 2013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438" y="2438400"/>
            <a:ext cx="45071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Rebecca Wright</a:t>
            </a:r>
          </a:p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Rutgers University</a:t>
            </a:r>
          </a:p>
          <a:p>
            <a:pPr algn="ctr"/>
            <a:r>
              <a:rPr lang="en-US" sz="2200" i="1" dirty="0" err="1" smtClean="0">
                <a:solidFill>
                  <a:srgbClr val="000090"/>
                </a:solidFill>
              </a:rPr>
              <a:t>www.cs.rutgers.edu/~rebecca.wright</a:t>
            </a:r>
            <a:endParaRPr lang="en-US" sz="2200" i="1" dirty="0">
              <a:solidFill>
                <a:srgbClr val="00009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158" y="5661540"/>
            <a:ext cx="4290842" cy="1168062"/>
          </a:xfrm>
          <a:prstGeom prst="rect">
            <a:avLst/>
          </a:prstGeom>
        </p:spPr>
      </p:pic>
      <p:pic>
        <p:nvPicPr>
          <p:cNvPr id="7" name="Picture 6" descr="Rutger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943600"/>
            <a:ext cx="1981199" cy="701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Realistically model how large populations move within different metropolitan areas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Generate location/time pairs for synthetic individuals moving between important places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Aggregate individuals to reproduce human densities at the scale of a metropolitan area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Account for differences in mobility patterns across different metropolitan areas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While ensuring privacy of individuals whose data is used.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modeling approach </a:t>
            </a:r>
            <a:r>
              <a:rPr lang="en-US" sz="2700" dirty="0" smtClean="0">
                <a:solidFill>
                  <a:srgbClr val="008000"/>
                </a:solidFill>
              </a:rPr>
              <a:t>[</a:t>
            </a:r>
            <a:r>
              <a:rPr lang="en-US" sz="2700" dirty="0" err="1" smtClean="0">
                <a:solidFill>
                  <a:srgbClr val="008000"/>
                </a:solidFill>
              </a:rPr>
              <a:t>Isaacman</a:t>
            </a:r>
            <a:r>
              <a:rPr lang="en-US" sz="2700" dirty="0" smtClean="0">
                <a:solidFill>
                  <a:srgbClr val="008000"/>
                </a:solidFill>
              </a:rPr>
              <a:t> et al.]</a:t>
            </a:r>
            <a:endParaRPr lang="en-US" sz="27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90"/>
                </a:solidFill>
              </a:rPr>
              <a:t>Identify key spatial and temporal properties of human mobility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0090"/>
                </a:solidFill>
              </a:rPr>
              <a:t>Extract corresponding probability distributions from empirical data, e.g., </a:t>
            </a:r>
            <a:r>
              <a:rPr lang="en-US" dirty="0">
                <a:solidFill>
                  <a:srgbClr val="000090"/>
                </a:solidFill>
              </a:rPr>
              <a:t>“</a:t>
            </a:r>
            <a:r>
              <a:rPr lang="en-US" dirty="0" err="1">
                <a:solidFill>
                  <a:srgbClr val="000090"/>
                </a:solidFill>
              </a:rPr>
              <a:t>anonymized”Call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Detail Records (CDRs)</a:t>
            </a:r>
          </a:p>
        </p:txBody>
      </p:sp>
      <p:pic>
        <p:nvPicPr>
          <p:cNvPr id="4" name="Picture 4" descr="C:\Users\Sibren\AppData\Local\Microsoft\Windows\Temporary Internet Files\Content.IE5\Y96JXA35\MCj043701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4403" y="4343400"/>
            <a:ext cx="2839598" cy="25146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4343400"/>
            <a:ext cx="5847203" cy="236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90"/>
                </a:solidFill>
              </a:rPr>
              <a:t>Intelligently sample those distributions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90"/>
                </a:solidFill>
              </a:rPr>
              <a:t>Create synthetic CDRs for synthetic people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77000" y="1752600"/>
            <a:ext cx="1853184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505200"/>
            <a:ext cx="3805238" cy="288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77000" y="1752600"/>
            <a:ext cx="1853184" cy="144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46"/>
          <p:cNvGrpSpPr/>
          <p:nvPr/>
        </p:nvGrpSpPr>
        <p:grpSpPr>
          <a:xfrm>
            <a:off x="2438400" y="4495800"/>
            <a:ext cx="1910369" cy="1763889"/>
            <a:chOff x="7162800" y="4103511"/>
            <a:chExt cx="2748569" cy="2754489"/>
          </a:xfrm>
        </p:grpSpPr>
        <p:sp>
          <p:nvSpPr>
            <p:cNvPr id="24" name="Oval 23"/>
            <p:cNvSpPr/>
            <p:nvPr/>
          </p:nvSpPr>
          <p:spPr>
            <a:xfrm>
              <a:off x="7543800" y="4495800"/>
              <a:ext cx="1981200" cy="19812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1" tIns="45717" rIns="91431" bIns="45717"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45"/>
            <p:cNvGrpSpPr/>
            <p:nvPr/>
          </p:nvGrpSpPr>
          <p:grpSpPr>
            <a:xfrm>
              <a:off x="7162800" y="4103511"/>
              <a:ext cx="2748569" cy="2754489"/>
              <a:chOff x="2971800" y="2209800"/>
              <a:chExt cx="2748569" cy="275448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429000" y="2667000"/>
                <a:ext cx="1828800" cy="18288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1" tIns="45717" rIns="91431" bIns="45717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505200" y="2743200"/>
                <a:ext cx="1676400" cy="16764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31" tIns="45717" rIns="91431" bIns="45717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4"/>
              <p:cNvGrpSpPr/>
              <p:nvPr/>
            </p:nvGrpSpPr>
            <p:grpSpPr>
              <a:xfrm>
                <a:off x="2971800" y="2209800"/>
                <a:ext cx="2748569" cy="2754489"/>
                <a:chOff x="2970880" y="2209800"/>
                <a:chExt cx="2748569" cy="2754489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2970880" y="2602706"/>
                  <a:ext cx="972470" cy="1558174"/>
                </a:xfrm>
                <a:custGeom>
                  <a:avLst/>
                  <a:gdLst>
                    <a:gd name="connsiteX0" fmla="*/ 555751 w 972470"/>
                    <a:gd name="connsiteY0" fmla="*/ 1543050 h 1558174"/>
                    <a:gd name="connsiteX1" fmla="*/ 246189 w 972470"/>
                    <a:gd name="connsiteY1" fmla="*/ 1540669 h 1558174"/>
                    <a:gd name="connsiteX2" fmla="*/ 191420 w 972470"/>
                    <a:gd name="connsiteY2" fmla="*/ 1538288 h 1558174"/>
                    <a:gd name="connsiteX3" fmla="*/ 15208 w 972470"/>
                    <a:gd name="connsiteY3" fmla="*/ 1535907 h 1558174"/>
                    <a:gd name="connsiteX4" fmla="*/ 19970 w 972470"/>
                    <a:gd name="connsiteY4" fmla="*/ 1519238 h 1558174"/>
                    <a:gd name="connsiteX5" fmla="*/ 41401 w 972470"/>
                    <a:gd name="connsiteY5" fmla="*/ 1438275 h 1558174"/>
                    <a:gd name="connsiteX6" fmla="*/ 46164 w 972470"/>
                    <a:gd name="connsiteY6" fmla="*/ 1402557 h 1558174"/>
                    <a:gd name="connsiteX7" fmla="*/ 53308 w 972470"/>
                    <a:gd name="connsiteY7" fmla="*/ 1247775 h 1558174"/>
                    <a:gd name="connsiteX8" fmla="*/ 48545 w 972470"/>
                    <a:gd name="connsiteY8" fmla="*/ 1114425 h 1558174"/>
                    <a:gd name="connsiteX9" fmla="*/ 46164 w 972470"/>
                    <a:gd name="connsiteY9" fmla="*/ 1071563 h 1558174"/>
                    <a:gd name="connsiteX10" fmla="*/ 41401 w 972470"/>
                    <a:gd name="connsiteY10" fmla="*/ 962025 h 1558174"/>
                    <a:gd name="connsiteX11" fmla="*/ 36639 w 972470"/>
                    <a:gd name="connsiteY11" fmla="*/ 909638 h 1558174"/>
                    <a:gd name="connsiteX12" fmla="*/ 34258 w 972470"/>
                    <a:gd name="connsiteY12" fmla="*/ 862013 h 1558174"/>
                    <a:gd name="connsiteX13" fmla="*/ 22351 w 972470"/>
                    <a:gd name="connsiteY13" fmla="*/ 783432 h 1558174"/>
                    <a:gd name="connsiteX14" fmla="*/ 17589 w 972470"/>
                    <a:gd name="connsiteY14" fmla="*/ 719138 h 1558174"/>
                    <a:gd name="connsiteX15" fmla="*/ 15208 w 972470"/>
                    <a:gd name="connsiteY15" fmla="*/ 688182 h 1558174"/>
                    <a:gd name="connsiteX16" fmla="*/ 12826 w 972470"/>
                    <a:gd name="connsiteY16" fmla="*/ 585788 h 1558174"/>
                    <a:gd name="connsiteX17" fmla="*/ 17589 w 972470"/>
                    <a:gd name="connsiteY17" fmla="*/ 452438 h 1558174"/>
                    <a:gd name="connsiteX18" fmla="*/ 15208 w 972470"/>
                    <a:gd name="connsiteY18" fmla="*/ 259557 h 1558174"/>
                    <a:gd name="connsiteX19" fmla="*/ 12826 w 972470"/>
                    <a:gd name="connsiteY19" fmla="*/ 230982 h 1558174"/>
                    <a:gd name="connsiteX20" fmla="*/ 5683 w 972470"/>
                    <a:gd name="connsiteY20" fmla="*/ 135732 h 1558174"/>
                    <a:gd name="connsiteX21" fmla="*/ 920 w 972470"/>
                    <a:gd name="connsiteY21" fmla="*/ 47625 h 1558174"/>
                    <a:gd name="connsiteX22" fmla="*/ 3301 w 972470"/>
                    <a:gd name="connsiteY22" fmla="*/ 23813 h 1558174"/>
                    <a:gd name="connsiteX23" fmla="*/ 12826 w 972470"/>
                    <a:gd name="connsiteY23" fmla="*/ 21432 h 1558174"/>
                    <a:gd name="connsiteX24" fmla="*/ 60451 w 972470"/>
                    <a:gd name="connsiteY24" fmla="*/ 11907 h 1558174"/>
                    <a:gd name="connsiteX25" fmla="*/ 200945 w 972470"/>
                    <a:gd name="connsiteY25" fmla="*/ 16669 h 1558174"/>
                    <a:gd name="connsiteX26" fmla="*/ 239045 w 972470"/>
                    <a:gd name="connsiteY26" fmla="*/ 21432 h 1558174"/>
                    <a:gd name="connsiteX27" fmla="*/ 315245 w 972470"/>
                    <a:gd name="connsiteY27" fmla="*/ 28575 h 1558174"/>
                    <a:gd name="connsiteX28" fmla="*/ 448595 w 972470"/>
                    <a:gd name="connsiteY28" fmla="*/ 23813 h 1558174"/>
                    <a:gd name="connsiteX29" fmla="*/ 472408 w 972470"/>
                    <a:gd name="connsiteY29" fmla="*/ 19050 h 1558174"/>
                    <a:gd name="connsiteX30" fmla="*/ 493839 w 972470"/>
                    <a:gd name="connsiteY30" fmla="*/ 14288 h 1558174"/>
                    <a:gd name="connsiteX31" fmla="*/ 536701 w 972470"/>
                    <a:gd name="connsiteY31" fmla="*/ 11907 h 1558174"/>
                    <a:gd name="connsiteX32" fmla="*/ 562895 w 972470"/>
                    <a:gd name="connsiteY32" fmla="*/ 9525 h 1558174"/>
                    <a:gd name="connsiteX33" fmla="*/ 581945 w 972470"/>
                    <a:gd name="connsiteY33" fmla="*/ 7144 h 1558174"/>
                    <a:gd name="connsiteX34" fmla="*/ 681958 w 972470"/>
                    <a:gd name="connsiteY34" fmla="*/ 4763 h 1558174"/>
                    <a:gd name="connsiteX35" fmla="*/ 743870 w 972470"/>
                    <a:gd name="connsiteY35" fmla="*/ 2382 h 1558174"/>
                    <a:gd name="connsiteX36" fmla="*/ 843883 w 972470"/>
                    <a:gd name="connsiteY36" fmla="*/ 0 h 1558174"/>
                    <a:gd name="connsiteX37" fmla="*/ 936751 w 972470"/>
                    <a:gd name="connsiteY37" fmla="*/ 2382 h 1558174"/>
                    <a:gd name="connsiteX38" fmla="*/ 943895 w 972470"/>
                    <a:gd name="connsiteY38" fmla="*/ 7144 h 1558174"/>
                    <a:gd name="connsiteX39" fmla="*/ 946276 w 972470"/>
                    <a:gd name="connsiteY39" fmla="*/ 14288 h 1558174"/>
                    <a:gd name="connsiteX40" fmla="*/ 951039 w 972470"/>
                    <a:gd name="connsiteY40" fmla="*/ 23813 h 1558174"/>
                    <a:gd name="connsiteX41" fmla="*/ 962945 w 972470"/>
                    <a:gd name="connsiteY41" fmla="*/ 42863 h 1558174"/>
                    <a:gd name="connsiteX42" fmla="*/ 967708 w 972470"/>
                    <a:gd name="connsiteY42" fmla="*/ 50007 h 1558174"/>
                    <a:gd name="connsiteX43" fmla="*/ 972470 w 972470"/>
                    <a:gd name="connsiteY43" fmla="*/ 57150 h 1558174"/>
                    <a:gd name="connsiteX44" fmla="*/ 970089 w 972470"/>
                    <a:gd name="connsiteY44" fmla="*/ 66675 h 1558174"/>
                    <a:gd name="connsiteX45" fmla="*/ 955801 w 972470"/>
                    <a:gd name="connsiteY45" fmla="*/ 76200 h 1558174"/>
                    <a:gd name="connsiteX46" fmla="*/ 948658 w 972470"/>
                    <a:gd name="connsiteY46" fmla="*/ 80963 h 1558174"/>
                    <a:gd name="connsiteX47" fmla="*/ 941514 w 972470"/>
                    <a:gd name="connsiteY47" fmla="*/ 83344 h 1558174"/>
                    <a:gd name="connsiteX48" fmla="*/ 931989 w 972470"/>
                    <a:gd name="connsiteY48" fmla="*/ 90488 h 1558174"/>
                    <a:gd name="connsiteX49" fmla="*/ 917701 w 972470"/>
                    <a:gd name="connsiteY49" fmla="*/ 95250 h 1558174"/>
                    <a:gd name="connsiteX50" fmla="*/ 893889 w 972470"/>
                    <a:gd name="connsiteY50" fmla="*/ 109538 h 1558174"/>
                    <a:gd name="connsiteX51" fmla="*/ 879601 w 972470"/>
                    <a:gd name="connsiteY51" fmla="*/ 114300 h 1558174"/>
                    <a:gd name="connsiteX52" fmla="*/ 865314 w 972470"/>
                    <a:gd name="connsiteY52" fmla="*/ 123825 h 1558174"/>
                    <a:gd name="connsiteX53" fmla="*/ 848645 w 972470"/>
                    <a:gd name="connsiteY53" fmla="*/ 130969 h 1558174"/>
                    <a:gd name="connsiteX54" fmla="*/ 843883 w 972470"/>
                    <a:gd name="connsiteY54" fmla="*/ 138113 h 1558174"/>
                    <a:gd name="connsiteX55" fmla="*/ 829595 w 972470"/>
                    <a:gd name="connsiteY55" fmla="*/ 147638 h 1558174"/>
                    <a:gd name="connsiteX56" fmla="*/ 822451 w 972470"/>
                    <a:gd name="connsiteY56" fmla="*/ 152400 h 1558174"/>
                    <a:gd name="connsiteX57" fmla="*/ 815308 w 972470"/>
                    <a:gd name="connsiteY57" fmla="*/ 157163 h 1558174"/>
                    <a:gd name="connsiteX58" fmla="*/ 805783 w 972470"/>
                    <a:gd name="connsiteY58" fmla="*/ 161925 h 1558174"/>
                    <a:gd name="connsiteX59" fmla="*/ 796258 w 972470"/>
                    <a:gd name="connsiteY59" fmla="*/ 169069 h 1558174"/>
                    <a:gd name="connsiteX60" fmla="*/ 789114 w 972470"/>
                    <a:gd name="connsiteY60" fmla="*/ 173832 h 1558174"/>
                    <a:gd name="connsiteX61" fmla="*/ 781970 w 972470"/>
                    <a:gd name="connsiteY61" fmla="*/ 180975 h 1558174"/>
                    <a:gd name="connsiteX62" fmla="*/ 774826 w 972470"/>
                    <a:gd name="connsiteY62" fmla="*/ 185738 h 1558174"/>
                    <a:gd name="connsiteX63" fmla="*/ 760539 w 972470"/>
                    <a:gd name="connsiteY63" fmla="*/ 197644 h 1558174"/>
                    <a:gd name="connsiteX64" fmla="*/ 753395 w 972470"/>
                    <a:gd name="connsiteY64" fmla="*/ 207169 h 1558174"/>
                    <a:gd name="connsiteX65" fmla="*/ 739108 w 972470"/>
                    <a:gd name="connsiteY65" fmla="*/ 214313 h 1558174"/>
                    <a:gd name="connsiteX66" fmla="*/ 724820 w 972470"/>
                    <a:gd name="connsiteY66" fmla="*/ 223838 h 1558174"/>
                    <a:gd name="connsiteX67" fmla="*/ 703389 w 972470"/>
                    <a:gd name="connsiteY67" fmla="*/ 240507 h 1558174"/>
                    <a:gd name="connsiteX68" fmla="*/ 698626 w 972470"/>
                    <a:gd name="connsiteY68" fmla="*/ 247650 h 1558174"/>
                    <a:gd name="connsiteX69" fmla="*/ 691483 w 972470"/>
                    <a:gd name="connsiteY69" fmla="*/ 252413 h 1558174"/>
                    <a:gd name="connsiteX70" fmla="*/ 684339 w 972470"/>
                    <a:gd name="connsiteY70" fmla="*/ 259557 h 1558174"/>
                    <a:gd name="connsiteX71" fmla="*/ 677195 w 972470"/>
                    <a:gd name="connsiteY71" fmla="*/ 264319 h 1558174"/>
                    <a:gd name="connsiteX72" fmla="*/ 667670 w 972470"/>
                    <a:gd name="connsiteY72" fmla="*/ 271463 h 1558174"/>
                    <a:gd name="connsiteX73" fmla="*/ 653383 w 972470"/>
                    <a:gd name="connsiteY73" fmla="*/ 283369 h 1558174"/>
                    <a:gd name="connsiteX74" fmla="*/ 648620 w 972470"/>
                    <a:gd name="connsiteY74" fmla="*/ 292894 h 1558174"/>
                    <a:gd name="connsiteX75" fmla="*/ 655764 w 972470"/>
                    <a:gd name="connsiteY75" fmla="*/ 285750 h 1558174"/>
                    <a:gd name="connsiteX76" fmla="*/ 662908 w 972470"/>
                    <a:gd name="connsiteY76" fmla="*/ 280988 h 1558174"/>
                    <a:gd name="connsiteX77" fmla="*/ 670051 w 972470"/>
                    <a:gd name="connsiteY77" fmla="*/ 273844 h 1558174"/>
                    <a:gd name="connsiteX78" fmla="*/ 674814 w 972470"/>
                    <a:gd name="connsiteY78" fmla="*/ 266700 h 1558174"/>
                    <a:gd name="connsiteX79" fmla="*/ 681958 w 972470"/>
                    <a:gd name="connsiteY79" fmla="*/ 264319 h 1558174"/>
                    <a:gd name="connsiteX80" fmla="*/ 691483 w 972470"/>
                    <a:gd name="connsiteY80" fmla="*/ 254794 h 1558174"/>
                    <a:gd name="connsiteX81" fmla="*/ 686720 w 972470"/>
                    <a:gd name="connsiteY81" fmla="*/ 264319 h 1558174"/>
                    <a:gd name="connsiteX82" fmla="*/ 679576 w 972470"/>
                    <a:gd name="connsiteY82" fmla="*/ 266700 h 1558174"/>
                    <a:gd name="connsiteX83" fmla="*/ 677195 w 972470"/>
                    <a:gd name="connsiteY83" fmla="*/ 273844 h 1558174"/>
                    <a:gd name="connsiteX84" fmla="*/ 670051 w 972470"/>
                    <a:gd name="connsiteY84" fmla="*/ 278607 h 1558174"/>
                    <a:gd name="connsiteX85" fmla="*/ 662908 w 972470"/>
                    <a:gd name="connsiteY85" fmla="*/ 285750 h 1558174"/>
                    <a:gd name="connsiteX86" fmla="*/ 655764 w 972470"/>
                    <a:gd name="connsiteY86" fmla="*/ 290513 h 1558174"/>
                    <a:gd name="connsiteX87" fmla="*/ 639095 w 972470"/>
                    <a:gd name="connsiteY87" fmla="*/ 307182 h 1558174"/>
                    <a:gd name="connsiteX88" fmla="*/ 631951 w 972470"/>
                    <a:gd name="connsiteY88" fmla="*/ 314325 h 1558174"/>
                    <a:gd name="connsiteX89" fmla="*/ 615283 w 972470"/>
                    <a:gd name="connsiteY89" fmla="*/ 335757 h 1558174"/>
                    <a:gd name="connsiteX90" fmla="*/ 610520 w 972470"/>
                    <a:gd name="connsiteY90" fmla="*/ 342900 h 1558174"/>
                    <a:gd name="connsiteX91" fmla="*/ 596233 w 972470"/>
                    <a:gd name="connsiteY91" fmla="*/ 357188 h 1558174"/>
                    <a:gd name="connsiteX92" fmla="*/ 584326 w 972470"/>
                    <a:gd name="connsiteY92" fmla="*/ 371475 h 1558174"/>
                    <a:gd name="connsiteX93" fmla="*/ 577183 w 972470"/>
                    <a:gd name="connsiteY93" fmla="*/ 381000 h 1558174"/>
                    <a:gd name="connsiteX94" fmla="*/ 560514 w 972470"/>
                    <a:gd name="connsiteY94" fmla="*/ 397669 h 1558174"/>
                    <a:gd name="connsiteX95" fmla="*/ 548608 w 972470"/>
                    <a:gd name="connsiteY95" fmla="*/ 414338 h 1558174"/>
                    <a:gd name="connsiteX96" fmla="*/ 541464 w 972470"/>
                    <a:gd name="connsiteY96" fmla="*/ 428625 h 1558174"/>
                    <a:gd name="connsiteX97" fmla="*/ 529558 w 972470"/>
                    <a:gd name="connsiteY97" fmla="*/ 442913 h 1558174"/>
                    <a:gd name="connsiteX98" fmla="*/ 520033 w 972470"/>
                    <a:gd name="connsiteY98" fmla="*/ 469107 h 1558174"/>
                    <a:gd name="connsiteX99" fmla="*/ 512889 w 972470"/>
                    <a:gd name="connsiteY99" fmla="*/ 478632 h 1558174"/>
                    <a:gd name="connsiteX100" fmla="*/ 517651 w 972470"/>
                    <a:gd name="connsiteY100" fmla="*/ 461963 h 1558174"/>
                    <a:gd name="connsiteX101" fmla="*/ 524795 w 972470"/>
                    <a:gd name="connsiteY101" fmla="*/ 452438 h 1558174"/>
                    <a:gd name="connsiteX102" fmla="*/ 529558 w 972470"/>
                    <a:gd name="connsiteY102" fmla="*/ 442913 h 1558174"/>
                    <a:gd name="connsiteX103" fmla="*/ 536701 w 972470"/>
                    <a:gd name="connsiteY103" fmla="*/ 435769 h 1558174"/>
                    <a:gd name="connsiteX104" fmla="*/ 543845 w 972470"/>
                    <a:gd name="connsiteY104" fmla="*/ 426244 h 1558174"/>
                    <a:gd name="connsiteX105" fmla="*/ 553370 w 972470"/>
                    <a:gd name="connsiteY105" fmla="*/ 411957 h 1558174"/>
                    <a:gd name="connsiteX106" fmla="*/ 560514 w 972470"/>
                    <a:gd name="connsiteY106" fmla="*/ 407194 h 1558174"/>
                    <a:gd name="connsiteX107" fmla="*/ 570039 w 972470"/>
                    <a:gd name="connsiteY107" fmla="*/ 392907 h 1558174"/>
                    <a:gd name="connsiteX108" fmla="*/ 562895 w 972470"/>
                    <a:gd name="connsiteY108" fmla="*/ 407194 h 1558174"/>
                    <a:gd name="connsiteX109" fmla="*/ 558133 w 972470"/>
                    <a:gd name="connsiteY109" fmla="*/ 416719 h 1558174"/>
                    <a:gd name="connsiteX110" fmla="*/ 541464 w 972470"/>
                    <a:gd name="connsiteY110" fmla="*/ 438150 h 1558174"/>
                    <a:gd name="connsiteX111" fmla="*/ 539083 w 972470"/>
                    <a:gd name="connsiteY111" fmla="*/ 447675 h 1558174"/>
                    <a:gd name="connsiteX112" fmla="*/ 529558 w 972470"/>
                    <a:gd name="connsiteY112" fmla="*/ 461963 h 1558174"/>
                    <a:gd name="connsiteX113" fmla="*/ 524795 w 972470"/>
                    <a:gd name="connsiteY113" fmla="*/ 469107 h 1558174"/>
                    <a:gd name="connsiteX114" fmla="*/ 517651 w 972470"/>
                    <a:gd name="connsiteY114" fmla="*/ 476250 h 1558174"/>
                    <a:gd name="connsiteX115" fmla="*/ 510508 w 972470"/>
                    <a:gd name="connsiteY115" fmla="*/ 490538 h 1558174"/>
                    <a:gd name="connsiteX116" fmla="*/ 503364 w 972470"/>
                    <a:gd name="connsiteY116" fmla="*/ 497682 h 1558174"/>
                    <a:gd name="connsiteX117" fmla="*/ 491458 w 972470"/>
                    <a:gd name="connsiteY117" fmla="*/ 523875 h 1558174"/>
                    <a:gd name="connsiteX118" fmla="*/ 486695 w 972470"/>
                    <a:gd name="connsiteY118" fmla="*/ 533400 h 1558174"/>
                    <a:gd name="connsiteX119" fmla="*/ 481933 w 972470"/>
                    <a:gd name="connsiteY119" fmla="*/ 540544 h 1558174"/>
                    <a:gd name="connsiteX120" fmla="*/ 479551 w 972470"/>
                    <a:gd name="connsiteY120" fmla="*/ 547688 h 1558174"/>
                    <a:gd name="connsiteX121" fmla="*/ 474789 w 972470"/>
                    <a:gd name="connsiteY121" fmla="*/ 554832 h 1558174"/>
                    <a:gd name="connsiteX122" fmla="*/ 470026 w 972470"/>
                    <a:gd name="connsiteY122" fmla="*/ 564357 h 1558174"/>
                    <a:gd name="connsiteX123" fmla="*/ 460501 w 972470"/>
                    <a:gd name="connsiteY123" fmla="*/ 578644 h 1558174"/>
                    <a:gd name="connsiteX124" fmla="*/ 455739 w 972470"/>
                    <a:gd name="connsiteY124" fmla="*/ 592932 h 1558174"/>
                    <a:gd name="connsiteX125" fmla="*/ 453358 w 972470"/>
                    <a:gd name="connsiteY125" fmla="*/ 600075 h 1558174"/>
                    <a:gd name="connsiteX126" fmla="*/ 448595 w 972470"/>
                    <a:gd name="connsiteY126" fmla="*/ 607219 h 1558174"/>
                    <a:gd name="connsiteX127" fmla="*/ 443833 w 972470"/>
                    <a:gd name="connsiteY127" fmla="*/ 623888 h 1558174"/>
                    <a:gd name="connsiteX128" fmla="*/ 434308 w 972470"/>
                    <a:gd name="connsiteY128" fmla="*/ 638175 h 1558174"/>
                    <a:gd name="connsiteX129" fmla="*/ 429545 w 972470"/>
                    <a:gd name="connsiteY129" fmla="*/ 654844 h 1558174"/>
                    <a:gd name="connsiteX130" fmla="*/ 424783 w 972470"/>
                    <a:gd name="connsiteY130" fmla="*/ 661988 h 1558174"/>
                    <a:gd name="connsiteX131" fmla="*/ 422401 w 972470"/>
                    <a:gd name="connsiteY131" fmla="*/ 671513 h 1558174"/>
                    <a:gd name="connsiteX132" fmla="*/ 424783 w 972470"/>
                    <a:gd name="connsiteY132" fmla="*/ 664369 h 1558174"/>
                    <a:gd name="connsiteX133" fmla="*/ 427164 w 972470"/>
                    <a:gd name="connsiteY133" fmla="*/ 654844 h 1558174"/>
                    <a:gd name="connsiteX134" fmla="*/ 429545 w 972470"/>
                    <a:gd name="connsiteY134" fmla="*/ 647700 h 1558174"/>
                    <a:gd name="connsiteX135" fmla="*/ 441451 w 972470"/>
                    <a:gd name="connsiteY135" fmla="*/ 633413 h 1558174"/>
                    <a:gd name="connsiteX136" fmla="*/ 450976 w 972470"/>
                    <a:gd name="connsiteY136" fmla="*/ 621507 h 1558174"/>
                    <a:gd name="connsiteX137" fmla="*/ 448595 w 972470"/>
                    <a:gd name="connsiteY137" fmla="*/ 628650 h 1558174"/>
                    <a:gd name="connsiteX138" fmla="*/ 441451 w 972470"/>
                    <a:gd name="connsiteY138" fmla="*/ 645319 h 1558174"/>
                    <a:gd name="connsiteX139" fmla="*/ 436689 w 972470"/>
                    <a:gd name="connsiteY139" fmla="*/ 659607 h 1558174"/>
                    <a:gd name="connsiteX140" fmla="*/ 434308 w 972470"/>
                    <a:gd name="connsiteY140" fmla="*/ 666750 h 1558174"/>
                    <a:gd name="connsiteX141" fmla="*/ 429545 w 972470"/>
                    <a:gd name="connsiteY141" fmla="*/ 673894 h 1558174"/>
                    <a:gd name="connsiteX142" fmla="*/ 420020 w 972470"/>
                    <a:gd name="connsiteY142" fmla="*/ 695325 h 1558174"/>
                    <a:gd name="connsiteX143" fmla="*/ 417639 w 972470"/>
                    <a:gd name="connsiteY143" fmla="*/ 704850 h 1558174"/>
                    <a:gd name="connsiteX144" fmla="*/ 415258 w 972470"/>
                    <a:gd name="connsiteY144" fmla="*/ 719138 h 1558174"/>
                    <a:gd name="connsiteX145" fmla="*/ 410495 w 972470"/>
                    <a:gd name="connsiteY145" fmla="*/ 733425 h 1558174"/>
                    <a:gd name="connsiteX146" fmla="*/ 405733 w 972470"/>
                    <a:gd name="connsiteY146" fmla="*/ 740569 h 1558174"/>
                    <a:gd name="connsiteX147" fmla="*/ 400970 w 972470"/>
                    <a:gd name="connsiteY147" fmla="*/ 757238 h 1558174"/>
                    <a:gd name="connsiteX148" fmla="*/ 398589 w 972470"/>
                    <a:gd name="connsiteY148" fmla="*/ 764382 h 1558174"/>
                    <a:gd name="connsiteX149" fmla="*/ 405733 w 972470"/>
                    <a:gd name="connsiteY149" fmla="*/ 747713 h 1558174"/>
                    <a:gd name="connsiteX150" fmla="*/ 410495 w 972470"/>
                    <a:gd name="connsiteY150" fmla="*/ 740569 h 1558174"/>
                    <a:gd name="connsiteX151" fmla="*/ 408114 w 972470"/>
                    <a:gd name="connsiteY151" fmla="*/ 757238 h 1558174"/>
                    <a:gd name="connsiteX152" fmla="*/ 403351 w 972470"/>
                    <a:gd name="connsiteY152" fmla="*/ 771525 h 1558174"/>
                    <a:gd name="connsiteX153" fmla="*/ 396208 w 972470"/>
                    <a:gd name="connsiteY153" fmla="*/ 792957 h 1558174"/>
                    <a:gd name="connsiteX154" fmla="*/ 393826 w 972470"/>
                    <a:gd name="connsiteY154" fmla="*/ 800100 h 1558174"/>
                    <a:gd name="connsiteX155" fmla="*/ 389064 w 972470"/>
                    <a:gd name="connsiteY155" fmla="*/ 819150 h 1558174"/>
                    <a:gd name="connsiteX156" fmla="*/ 386683 w 972470"/>
                    <a:gd name="connsiteY156" fmla="*/ 864394 h 1558174"/>
                    <a:gd name="connsiteX157" fmla="*/ 384301 w 972470"/>
                    <a:gd name="connsiteY157" fmla="*/ 871538 h 1558174"/>
                    <a:gd name="connsiteX158" fmla="*/ 381920 w 972470"/>
                    <a:gd name="connsiteY158" fmla="*/ 881063 h 1558174"/>
                    <a:gd name="connsiteX159" fmla="*/ 384301 w 972470"/>
                    <a:gd name="connsiteY159" fmla="*/ 897732 h 1558174"/>
                    <a:gd name="connsiteX160" fmla="*/ 379539 w 972470"/>
                    <a:gd name="connsiteY160" fmla="*/ 954882 h 1558174"/>
                    <a:gd name="connsiteX161" fmla="*/ 377158 w 972470"/>
                    <a:gd name="connsiteY161" fmla="*/ 1004888 h 1558174"/>
                    <a:gd name="connsiteX162" fmla="*/ 379539 w 972470"/>
                    <a:gd name="connsiteY162" fmla="*/ 1042988 h 1558174"/>
                    <a:gd name="connsiteX163" fmla="*/ 377158 w 972470"/>
                    <a:gd name="connsiteY163" fmla="*/ 1035844 h 1558174"/>
                    <a:gd name="connsiteX164" fmla="*/ 379539 w 972470"/>
                    <a:gd name="connsiteY164" fmla="*/ 997744 h 1558174"/>
                    <a:gd name="connsiteX165" fmla="*/ 379539 w 972470"/>
                    <a:gd name="connsiteY165" fmla="*/ 1038225 h 1558174"/>
                    <a:gd name="connsiteX166" fmla="*/ 381920 w 972470"/>
                    <a:gd name="connsiteY166" fmla="*/ 1071563 h 1558174"/>
                    <a:gd name="connsiteX167" fmla="*/ 386683 w 972470"/>
                    <a:gd name="connsiteY167" fmla="*/ 1090613 h 1558174"/>
                    <a:gd name="connsiteX168" fmla="*/ 389064 w 972470"/>
                    <a:gd name="connsiteY168" fmla="*/ 1143000 h 1558174"/>
                    <a:gd name="connsiteX169" fmla="*/ 398589 w 972470"/>
                    <a:gd name="connsiteY169" fmla="*/ 1166813 h 1558174"/>
                    <a:gd name="connsiteX170" fmla="*/ 400970 w 972470"/>
                    <a:gd name="connsiteY170" fmla="*/ 1185863 h 1558174"/>
                    <a:gd name="connsiteX171" fmla="*/ 403351 w 972470"/>
                    <a:gd name="connsiteY171" fmla="*/ 1207294 h 1558174"/>
                    <a:gd name="connsiteX172" fmla="*/ 405733 w 972470"/>
                    <a:gd name="connsiteY172" fmla="*/ 1223963 h 1558174"/>
                    <a:gd name="connsiteX173" fmla="*/ 408114 w 972470"/>
                    <a:gd name="connsiteY173" fmla="*/ 1245394 h 1558174"/>
                    <a:gd name="connsiteX174" fmla="*/ 412876 w 972470"/>
                    <a:gd name="connsiteY174" fmla="*/ 1252538 h 1558174"/>
                    <a:gd name="connsiteX175" fmla="*/ 410495 w 972470"/>
                    <a:gd name="connsiteY175" fmla="*/ 1245394 h 1558174"/>
                    <a:gd name="connsiteX176" fmla="*/ 408114 w 972470"/>
                    <a:gd name="connsiteY176" fmla="*/ 1235869 h 1558174"/>
                    <a:gd name="connsiteX177" fmla="*/ 410495 w 972470"/>
                    <a:gd name="connsiteY177" fmla="*/ 1226344 h 1558174"/>
                    <a:gd name="connsiteX178" fmla="*/ 412876 w 972470"/>
                    <a:gd name="connsiteY178" fmla="*/ 1221582 h 1558174"/>
                    <a:gd name="connsiteX179" fmla="*/ 415258 w 972470"/>
                    <a:gd name="connsiteY179" fmla="*/ 1235869 h 1558174"/>
                    <a:gd name="connsiteX180" fmla="*/ 422401 w 972470"/>
                    <a:gd name="connsiteY180" fmla="*/ 1252538 h 1558174"/>
                    <a:gd name="connsiteX181" fmla="*/ 420020 w 972470"/>
                    <a:gd name="connsiteY181" fmla="*/ 1273969 h 1558174"/>
                    <a:gd name="connsiteX182" fmla="*/ 424783 w 972470"/>
                    <a:gd name="connsiteY182" fmla="*/ 1297782 h 1558174"/>
                    <a:gd name="connsiteX183" fmla="*/ 429545 w 972470"/>
                    <a:gd name="connsiteY183" fmla="*/ 1304925 h 1558174"/>
                    <a:gd name="connsiteX184" fmla="*/ 434308 w 972470"/>
                    <a:gd name="connsiteY184" fmla="*/ 1297782 h 1558174"/>
                    <a:gd name="connsiteX185" fmla="*/ 427164 w 972470"/>
                    <a:gd name="connsiteY185" fmla="*/ 1281113 h 1558174"/>
                    <a:gd name="connsiteX186" fmla="*/ 431926 w 972470"/>
                    <a:gd name="connsiteY186" fmla="*/ 1300163 h 1558174"/>
                    <a:gd name="connsiteX187" fmla="*/ 436689 w 972470"/>
                    <a:gd name="connsiteY187" fmla="*/ 1309688 h 1558174"/>
                    <a:gd name="connsiteX188" fmla="*/ 439070 w 972470"/>
                    <a:gd name="connsiteY188" fmla="*/ 1326357 h 1558174"/>
                    <a:gd name="connsiteX189" fmla="*/ 446214 w 972470"/>
                    <a:gd name="connsiteY189" fmla="*/ 1343025 h 1558174"/>
                    <a:gd name="connsiteX190" fmla="*/ 450976 w 972470"/>
                    <a:gd name="connsiteY190" fmla="*/ 1359694 h 1558174"/>
                    <a:gd name="connsiteX191" fmla="*/ 455739 w 972470"/>
                    <a:gd name="connsiteY191" fmla="*/ 1366838 h 1558174"/>
                    <a:gd name="connsiteX192" fmla="*/ 458120 w 972470"/>
                    <a:gd name="connsiteY192" fmla="*/ 1373982 h 1558174"/>
                    <a:gd name="connsiteX193" fmla="*/ 462883 w 972470"/>
                    <a:gd name="connsiteY193" fmla="*/ 1381125 h 1558174"/>
                    <a:gd name="connsiteX194" fmla="*/ 465264 w 972470"/>
                    <a:gd name="connsiteY194" fmla="*/ 1390650 h 1558174"/>
                    <a:gd name="connsiteX195" fmla="*/ 474789 w 972470"/>
                    <a:gd name="connsiteY195" fmla="*/ 1404938 h 1558174"/>
                    <a:gd name="connsiteX196" fmla="*/ 479551 w 972470"/>
                    <a:gd name="connsiteY196" fmla="*/ 1421607 h 1558174"/>
                    <a:gd name="connsiteX197" fmla="*/ 484314 w 972470"/>
                    <a:gd name="connsiteY197" fmla="*/ 1428750 h 1558174"/>
                    <a:gd name="connsiteX198" fmla="*/ 486695 w 972470"/>
                    <a:gd name="connsiteY198" fmla="*/ 1435894 h 1558174"/>
                    <a:gd name="connsiteX199" fmla="*/ 489076 w 972470"/>
                    <a:gd name="connsiteY199" fmla="*/ 1445419 h 1558174"/>
                    <a:gd name="connsiteX200" fmla="*/ 498601 w 972470"/>
                    <a:gd name="connsiteY200" fmla="*/ 1459707 h 1558174"/>
                    <a:gd name="connsiteX201" fmla="*/ 491458 w 972470"/>
                    <a:gd name="connsiteY201" fmla="*/ 1443038 h 1558174"/>
                    <a:gd name="connsiteX202" fmla="*/ 484314 w 972470"/>
                    <a:gd name="connsiteY202" fmla="*/ 1435894 h 1558174"/>
                    <a:gd name="connsiteX203" fmla="*/ 491458 w 972470"/>
                    <a:gd name="connsiteY203" fmla="*/ 1438275 h 1558174"/>
                    <a:gd name="connsiteX204" fmla="*/ 503364 w 972470"/>
                    <a:gd name="connsiteY204" fmla="*/ 1464469 h 1558174"/>
                    <a:gd name="connsiteX205" fmla="*/ 508126 w 972470"/>
                    <a:gd name="connsiteY205" fmla="*/ 1473994 h 1558174"/>
                    <a:gd name="connsiteX206" fmla="*/ 517651 w 972470"/>
                    <a:gd name="connsiteY206" fmla="*/ 1488282 h 1558174"/>
                    <a:gd name="connsiteX207" fmla="*/ 524795 w 972470"/>
                    <a:gd name="connsiteY207" fmla="*/ 1502569 h 1558174"/>
                    <a:gd name="connsiteX208" fmla="*/ 527176 w 972470"/>
                    <a:gd name="connsiteY208" fmla="*/ 1509713 h 1558174"/>
                    <a:gd name="connsiteX209" fmla="*/ 534320 w 972470"/>
                    <a:gd name="connsiteY209" fmla="*/ 1516857 h 1558174"/>
                    <a:gd name="connsiteX210" fmla="*/ 543845 w 972470"/>
                    <a:gd name="connsiteY210" fmla="*/ 1531144 h 1558174"/>
                    <a:gd name="connsiteX211" fmla="*/ 546226 w 972470"/>
                    <a:gd name="connsiteY211" fmla="*/ 1538288 h 1558174"/>
                    <a:gd name="connsiteX212" fmla="*/ 555751 w 972470"/>
                    <a:gd name="connsiteY212" fmla="*/ 1543050 h 155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</a:cxnLst>
                  <a:rect l="l" t="t" r="r" b="b"/>
                  <a:pathLst>
                    <a:path w="972470" h="1558174">
                      <a:moveTo>
                        <a:pt x="555751" y="1543050"/>
                      </a:moveTo>
                      <a:lnTo>
                        <a:pt x="246189" y="1540669"/>
                      </a:lnTo>
                      <a:cubicBezTo>
                        <a:pt x="227917" y="1540430"/>
                        <a:pt x="209690" y="1538665"/>
                        <a:pt x="191420" y="1538288"/>
                      </a:cubicBezTo>
                      <a:lnTo>
                        <a:pt x="15208" y="1535907"/>
                      </a:lnTo>
                      <a:cubicBezTo>
                        <a:pt x="25519" y="1504968"/>
                        <a:pt x="7990" y="1558174"/>
                        <a:pt x="19970" y="1519238"/>
                      </a:cubicBezTo>
                      <a:cubicBezTo>
                        <a:pt x="29725" y="1487533"/>
                        <a:pt x="35770" y="1480504"/>
                        <a:pt x="41401" y="1438275"/>
                      </a:cubicBezTo>
                      <a:lnTo>
                        <a:pt x="46164" y="1402557"/>
                      </a:lnTo>
                      <a:cubicBezTo>
                        <a:pt x="52664" y="1301795"/>
                        <a:pt x="50201" y="1353385"/>
                        <a:pt x="53308" y="1247775"/>
                      </a:cubicBezTo>
                      <a:cubicBezTo>
                        <a:pt x="51720" y="1203325"/>
                        <a:pt x="50347" y="1158867"/>
                        <a:pt x="48545" y="1114425"/>
                      </a:cubicBezTo>
                      <a:cubicBezTo>
                        <a:pt x="47965" y="1100127"/>
                        <a:pt x="46834" y="1085857"/>
                        <a:pt x="46164" y="1071563"/>
                      </a:cubicBezTo>
                      <a:cubicBezTo>
                        <a:pt x="44453" y="1035056"/>
                        <a:pt x="43547" y="998509"/>
                        <a:pt x="41401" y="962025"/>
                      </a:cubicBezTo>
                      <a:cubicBezTo>
                        <a:pt x="40371" y="944521"/>
                        <a:pt x="37888" y="927128"/>
                        <a:pt x="36639" y="909638"/>
                      </a:cubicBezTo>
                      <a:cubicBezTo>
                        <a:pt x="35507" y="893784"/>
                        <a:pt x="35509" y="877859"/>
                        <a:pt x="34258" y="862013"/>
                      </a:cubicBezTo>
                      <a:cubicBezTo>
                        <a:pt x="31074" y="821680"/>
                        <a:pt x="29848" y="820917"/>
                        <a:pt x="22351" y="783432"/>
                      </a:cubicBezTo>
                      <a:cubicBezTo>
                        <a:pt x="20764" y="762001"/>
                        <a:pt x="19196" y="740568"/>
                        <a:pt x="17589" y="719138"/>
                      </a:cubicBezTo>
                      <a:cubicBezTo>
                        <a:pt x="16815" y="708818"/>
                        <a:pt x="15208" y="688182"/>
                        <a:pt x="15208" y="688182"/>
                      </a:cubicBezTo>
                      <a:cubicBezTo>
                        <a:pt x="14414" y="654051"/>
                        <a:pt x="12826" y="619929"/>
                        <a:pt x="12826" y="585788"/>
                      </a:cubicBezTo>
                      <a:cubicBezTo>
                        <a:pt x="12826" y="511702"/>
                        <a:pt x="13717" y="506655"/>
                        <a:pt x="17589" y="452438"/>
                      </a:cubicBezTo>
                      <a:cubicBezTo>
                        <a:pt x="21184" y="351759"/>
                        <a:pt x="21354" y="392714"/>
                        <a:pt x="15208" y="259557"/>
                      </a:cubicBezTo>
                      <a:cubicBezTo>
                        <a:pt x="14767" y="250009"/>
                        <a:pt x="13559" y="240512"/>
                        <a:pt x="12826" y="230982"/>
                      </a:cubicBezTo>
                      <a:cubicBezTo>
                        <a:pt x="10384" y="199237"/>
                        <a:pt x="7129" y="167538"/>
                        <a:pt x="5683" y="135732"/>
                      </a:cubicBezTo>
                      <a:cubicBezTo>
                        <a:pt x="2759" y="71424"/>
                        <a:pt x="4464" y="100786"/>
                        <a:pt x="920" y="47625"/>
                      </a:cubicBezTo>
                      <a:cubicBezTo>
                        <a:pt x="1714" y="39688"/>
                        <a:pt x="0" y="31075"/>
                        <a:pt x="3301" y="23813"/>
                      </a:cubicBezTo>
                      <a:cubicBezTo>
                        <a:pt x="4655" y="20834"/>
                        <a:pt x="9622" y="22099"/>
                        <a:pt x="12826" y="21432"/>
                      </a:cubicBezTo>
                      <a:lnTo>
                        <a:pt x="60451" y="11907"/>
                      </a:lnTo>
                      <a:lnTo>
                        <a:pt x="200945" y="16669"/>
                      </a:lnTo>
                      <a:cubicBezTo>
                        <a:pt x="213714" y="17540"/>
                        <a:pt x="226345" y="19844"/>
                        <a:pt x="239045" y="21432"/>
                      </a:cubicBezTo>
                      <a:cubicBezTo>
                        <a:pt x="270541" y="31929"/>
                        <a:pt x="258129" y="29271"/>
                        <a:pt x="315245" y="28575"/>
                      </a:cubicBezTo>
                      <a:cubicBezTo>
                        <a:pt x="359720" y="28033"/>
                        <a:pt x="404145" y="25400"/>
                        <a:pt x="448595" y="23813"/>
                      </a:cubicBezTo>
                      <a:lnTo>
                        <a:pt x="472408" y="19050"/>
                      </a:lnTo>
                      <a:cubicBezTo>
                        <a:pt x="479569" y="17542"/>
                        <a:pt x="486566" y="15096"/>
                        <a:pt x="493839" y="14288"/>
                      </a:cubicBezTo>
                      <a:cubicBezTo>
                        <a:pt x="508061" y="12708"/>
                        <a:pt x="522426" y="12892"/>
                        <a:pt x="536701" y="11907"/>
                      </a:cubicBezTo>
                      <a:cubicBezTo>
                        <a:pt x="545448" y="11304"/>
                        <a:pt x="554176" y="10443"/>
                        <a:pt x="562895" y="9525"/>
                      </a:cubicBezTo>
                      <a:cubicBezTo>
                        <a:pt x="569259" y="8855"/>
                        <a:pt x="575551" y="7400"/>
                        <a:pt x="581945" y="7144"/>
                      </a:cubicBezTo>
                      <a:cubicBezTo>
                        <a:pt x="615265" y="5811"/>
                        <a:pt x="648625" y="5743"/>
                        <a:pt x="681958" y="4763"/>
                      </a:cubicBezTo>
                      <a:lnTo>
                        <a:pt x="743870" y="2382"/>
                      </a:lnTo>
                      <a:lnTo>
                        <a:pt x="843883" y="0"/>
                      </a:lnTo>
                      <a:cubicBezTo>
                        <a:pt x="874839" y="794"/>
                        <a:pt x="905864" y="176"/>
                        <a:pt x="936751" y="2382"/>
                      </a:cubicBezTo>
                      <a:cubicBezTo>
                        <a:pt x="939606" y="2586"/>
                        <a:pt x="942107" y="4909"/>
                        <a:pt x="943895" y="7144"/>
                      </a:cubicBezTo>
                      <a:cubicBezTo>
                        <a:pt x="945463" y="9104"/>
                        <a:pt x="945287" y="11981"/>
                        <a:pt x="946276" y="14288"/>
                      </a:cubicBezTo>
                      <a:cubicBezTo>
                        <a:pt x="947674" y="17551"/>
                        <a:pt x="949250" y="20747"/>
                        <a:pt x="951039" y="23813"/>
                      </a:cubicBezTo>
                      <a:cubicBezTo>
                        <a:pt x="954812" y="30281"/>
                        <a:pt x="958925" y="36546"/>
                        <a:pt x="962945" y="42863"/>
                      </a:cubicBezTo>
                      <a:cubicBezTo>
                        <a:pt x="964482" y="45278"/>
                        <a:pt x="966120" y="47626"/>
                        <a:pt x="967708" y="50007"/>
                      </a:cubicBezTo>
                      <a:lnTo>
                        <a:pt x="972470" y="57150"/>
                      </a:lnTo>
                      <a:cubicBezTo>
                        <a:pt x="971676" y="60325"/>
                        <a:pt x="971713" y="63833"/>
                        <a:pt x="970089" y="66675"/>
                      </a:cubicBezTo>
                      <a:cubicBezTo>
                        <a:pt x="965892" y="74020"/>
                        <a:pt x="962621" y="73927"/>
                        <a:pt x="955801" y="76200"/>
                      </a:cubicBezTo>
                      <a:cubicBezTo>
                        <a:pt x="953420" y="77788"/>
                        <a:pt x="951218" y="79683"/>
                        <a:pt x="948658" y="80963"/>
                      </a:cubicBezTo>
                      <a:cubicBezTo>
                        <a:pt x="946413" y="82086"/>
                        <a:pt x="943693" y="82099"/>
                        <a:pt x="941514" y="83344"/>
                      </a:cubicBezTo>
                      <a:cubicBezTo>
                        <a:pt x="938068" y="85313"/>
                        <a:pt x="935539" y="88713"/>
                        <a:pt x="931989" y="90488"/>
                      </a:cubicBezTo>
                      <a:cubicBezTo>
                        <a:pt x="927499" y="92733"/>
                        <a:pt x="917701" y="95250"/>
                        <a:pt x="917701" y="95250"/>
                      </a:cubicBezTo>
                      <a:cubicBezTo>
                        <a:pt x="909319" y="100838"/>
                        <a:pt x="903039" y="105878"/>
                        <a:pt x="893889" y="109538"/>
                      </a:cubicBezTo>
                      <a:cubicBezTo>
                        <a:pt x="889228" y="111402"/>
                        <a:pt x="879601" y="114300"/>
                        <a:pt x="879601" y="114300"/>
                      </a:cubicBezTo>
                      <a:cubicBezTo>
                        <a:pt x="874839" y="117475"/>
                        <a:pt x="870744" y="122015"/>
                        <a:pt x="865314" y="123825"/>
                      </a:cubicBezTo>
                      <a:cubicBezTo>
                        <a:pt x="854803" y="127330"/>
                        <a:pt x="860415" y="125084"/>
                        <a:pt x="848645" y="130969"/>
                      </a:cubicBezTo>
                      <a:cubicBezTo>
                        <a:pt x="847058" y="133350"/>
                        <a:pt x="846037" y="136228"/>
                        <a:pt x="843883" y="138113"/>
                      </a:cubicBezTo>
                      <a:cubicBezTo>
                        <a:pt x="839575" y="141882"/>
                        <a:pt x="834358" y="144463"/>
                        <a:pt x="829595" y="147638"/>
                      </a:cubicBezTo>
                      <a:lnTo>
                        <a:pt x="822451" y="152400"/>
                      </a:lnTo>
                      <a:cubicBezTo>
                        <a:pt x="820070" y="153987"/>
                        <a:pt x="817868" y="155883"/>
                        <a:pt x="815308" y="157163"/>
                      </a:cubicBezTo>
                      <a:cubicBezTo>
                        <a:pt x="812133" y="158750"/>
                        <a:pt x="808793" y="160044"/>
                        <a:pt x="805783" y="161925"/>
                      </a:cubicBezTo>
                      <a:cubicBezTo>
                        <a:pt x="802417" y="164028"/>
                        <a:pt x="799487" y="166762"/>
                        <a:pt x="796258" y="169069"/>
                      </a:cubicBezTo>
                      <a:cubicBezTo>
                        <a:pt x="793929" y="170733"/>
                        <a:pt x="791313" y="172000"/>
                        <a:pt x="789114" y="173832"/>
                      </a:cubicBezTo>
                      <a:cubicBezTo>
                        <a:pt x="786527" y="175988"/>
                        <a:pt x="784557" y="178819"/>
                        <a:pt x="781970" y="180975"/>
                      </a:cubicBezTo>
                      <a:cubicBezTo>
                        <a:pt x="779771" y="182807"/>
                        <a:pt x="777025" y="183906"/>
                        <a:pt x="774826" y="185738"/>
                      </a:cubicBezTo>
                      <a:cubicBezTo>
                        <a:pt x="756499" y="201012"/>
                        <a:pt x="778270" y="185825"/>
                        <a:pt x="760539" y="197644"/>
                      </a:cubicBezTo>
                      <a:cubicBezTo>
                        <a:pt x="758158" y="200819"/>
                        <a:pt x="756201" y="204363"/>
                        <a:pt x="753395" y="207169"/>
                      </a:cubicBezTo>
                      <a:cubicBezTo>
                        <a:pt x="745465" y="215099"/>
                        <a:pt x="747824" y="209471"/>
                        <a:pt x="739108" y="214313"/>
                      </a:cubicBezTo>
                      <a:cubicBezTo>
                        <a:pt x="734104" y="217093"/>
                        <a:pt x="728867" y="219791"/>
                        <a:pt x="724820" y="223838"/>
                      </a:cubicBezTo>
                      <a:cubicBezTo>
                        <a:pt x="708758" y="239900"/>
                        <a:pt x="716922" y="235995"/>
                        <a:pt x="703389" y="240507"/>
                      </a:cubicBezTo>
                      <a:cubicBezTo>
                        <a:pt x="701801" y="242888"/>
                        <a:pt x="700650" y="245626"/>
                        <a:pt x="698626" y="247650"/>
                      </a:cubicBezTo>
                      <a:cubicBezTo>
                        <a:pt x="696602" y="249674"/>
                        <a:pt x="693681" y="250581"/>
                        <a:pt x="691483" y="252413"/>
                      </a:cubicBezTo>
                      <a:cubicBezTo>
                        <a:pt x="688896" y="254569"/>
                        <a:pt x="686926" y="257401"/>
                        <a:pt x="684339" y="259557"/>
                      </a:cubicBezTo>
                      <a:cubicBezTo>
                        <a:pt x="682140" y="261389"/>
                        <a:pt x="679524" y="262656"/>
                        <a:pt x="677195" y="264319"/>
                      </a:cubicBezTo>
                      <a:cubicBezTo>
                        <a:pt x="673965" y="266626"/>
                        <a:pt x="670683" y="268880"/>
                        <a:pt x="667670" y="271463"/>
                      </a:cubicBezTo>
                      <a:cubicBezTo>
                        <a:pt x="651628" y="285213"/>
                        <a:pt x="669169" y="272845"/>
                        <a:pt x="653383" y="283369"/>
                      </a:cubicBezTo>
                      <a:cubicBezTo>
                        <a:pt x="651795" y="286544"/>
                        <a:pt x="646110" y="290384"/>
                        <a:pt x="648620" y="292894"/>
                      </a:cubicBezTo>
                      <a:cubicBezTo>
                        <a:pt x="651001" y="295275"/>
                        <a:pt x="653177" y="287906"/>
                        <a:pt x="655764" y="285750"/>
                      </a:cubicBezTo>
                      <a:cubicBezTo>
                        <a:pt x="657963" y="283918"/>
                        <a:pt x="660709" y="282820"/>
                        <a:pt x="662908" y="280988"/>
                      </a:cubicBezTo>
                      <a:cubicBezTo>
                        <a:pt x="665495" y="278832"/>
                        <a:pt x="667895" y="276431"/>
                        <a:pt x="670051" y="273844"/>
                      </a:cubicBezTo>
                      <a:cubicBezTo>
                        <a:pt x="671883" y="271645"/>
                        <a:pt x="672579" y="268488"/>
                        <a:pt x="674814" y="266700"/>
                      </a:cubicBezTo>
                      <a:cubicBezTo>
                        <a:pt x="676774" y="265132"/>
                        <a:pt x="679577" y="265113"/>
                        <a:pt x="681958" y="264319"/>
                      </a:cubicBezTo>
                      <a:cubicBezTo>
                        <a:pt x="685133" y="261144"/>
                        <a:pt x="686993" y="254794"/>
                        <a:pt x="691483" y="254794"/>
                      </a:cubicBezTo>
                      <a:cubicBezTo>
                        <a:pt x="695033" y="254794"/>
                        <a:pt x="689230" y="261809"/>
                        <a:pt x="686720" y="264319"/>
                      </a:cubicBezTo>
                      <a:cubicBezTo>
                        <a:pt x="684945" y="266094"/>
                        <a:pt x="681957" y="265906"/>
                        <a:pt x="679576" y="266700"/>
                      </a:cubicBezTo>
                      <a:cubicBezTo>
                        <a:pt x="678782" y="269081"/>
                        <a:pt x="678763" y="271884"/>
                        <a:pt x="677195" y="273844"/>
                      </a:cubicBezTo>
                      <a:cubicBezTo>
                        <a:pt x="675407" y="276079"/>
                        <a:pt x="672250" y="276775"/>
                        <a:pt x="670051" y="278607"/>
                      </a:cubicBezTo>
                      <a:cubicBezTo>
                        <a:pt x="667464" y="280763"/>
                        <a:pt x="665495" y="283594"/>
                        <a:pt x="662908" y="285750"/>
                      </a:cubicBezTo>
                      <a:cubicBezTo>
                        <a:pt x="660709" y="287582"/>
                        <a:pt x="657891" y="288598"/>
                        <a:pt x="655764" y="290513"/>
                      </a:cubicBezTo>
                      <a:cubicBezTo>
                        <a:pt x="649923" y="295770"/>
                        <a:pt x="644651" y="301626"/>
                        <a:pt x="639095" y="307182"/>
                      </a:cubicBezTo>
                      <a:cubicBezTo>
                        <a:pt x="636714" y="309563"/>
                        <a:pt x="633819" y="311523"/>
                        <a:pt x="631951" y="314325"/>
                      </a:cubicBezTo>
                      <a:cubicBezTo>
                        <a:pt x="607890" y="350417"/>
                        <a:pt x="633926" y="313386"/>
                        <a:pt x="615283" y="335757"/>
                      </a:cubicBezTo>
                      <a:cubicBezTo>
                        <a:pt x="613451" y="337955"/>
                        <a:pt x="612421" y="340761"/>
                        <a:pt x="610520" y="342900"/>
                      </a:cubicBezTo>
                      <a:cubicBezTo>
                        <a:pt x="606045" y="347934"/>
                        <a:pt x="599969" y="351584"/>
                        <a:pt x="596233" y="357188"/>
                      </a:cubicBezTo>
                      <a:cubicBezTo>
                        <a:pt x="585702" y="372984"/>
                        <a:pt x="598083" y="355426"/>
                        <a:pt x="584326" y="371475"/>
                      </a:cubicBezTo>
                      <a:cubicBezTo>
                        <a:pt x="581743" y="374488"/>
                        <a:pt x="579853" y="378063"/>
                        <a:pt x="577183" y="381000"/>
                      </a:cubicBezTo>
                      <a:cubicBezTo>
                        <a:pt x="571897" y="386814"/>
                        <a:pt x="565229" y="391383"/>
                        <a:pt x="560514" y="397669"/>
                      </a:cubicBezTo>
                      <a:cubicBezTo>
                        <a:pt x="558892" y="399832"/>
                        <a:pt x="550351" y="410851"/>
                        <a:pt x="548608" y="414338"/>
                      </a:cubicBezTo>
                      <a:cubicBezTo>
                        <a:pt x="543240" y="425074"/>
                        <a:pt x="549991" y="418393"/>
                        <a:pt x="541464" y="428625"/>
                      </a:cubicBezTo>
                      <a:cubicBezTo>
                        <a:pt x="526190" y="446954"/>
                        <a:pt x="541377" y="425182"/>
                        <a:pt x="529558" y="442913"/>
                      </a:cubicBezTo>
                      <a:cubicBezTo>
                        <a:pt x="527208" y="452311"/>
                        <a:pt x="525265" y="460736"/>
                        <a:pt x="520033" y="469107"/>
                      </a:cubicBezTo>
                      <a:cubicBezTo>
                        <a:pt x="517930" y="472473"/>
                        <a:pt x="515270" y="475457"/>
                        <a:pt x="512889" y="478632"/>
                      </a:cubicBezTo>
                      <a:cubicBezTo>
                        <a:pt x="513404" y="476571"/>
                        <a:pt x="516133" y="464619"/>
                        <a:pt x="517651" y="461963"/>
                      </a:cubicBezTo>
                      <a:cubicBezTo>
                        <a:pt x="519620" y="458517"/>
                        <a:pt x="522691" y="455803"/>
                        <a:pt x="524795" y="452438"/>
                      </a:cubicBezTo>
                      <a:cubicBezTo>
                        <a:pt x="526676" y="449428"/>
                        <a:pt x="527495" y="445802"/>
                        <a:pt x="529558" y="442913"/>
                      </a:cubicBezTo>
                      <a:cubicBezTo>
                        <a:pt x="531515" y="440173"/>
                        <a:pt x="534510" y="438326"/>
                        <a:pt x="536701" y="435769"/>
                      </a:cubicBezTo>
                      <a:cubicBezTo>
                        <a:pt x="539284" y="432756"/>
                        <a:pt x="541569" y="429495"/>
                        <a:pt x="543845" y="426244"/>
                      </a:cubicBezTo>
                      <a:cubicBezTo>
                        <a:pt x="547127" y="421555"/>
                        <a:pt x="548608" y="415132"/>
                        <a:pt x="553370" y="411957"/>
                      </a:cubicBezTo>
                      <a:lnTo>
                        <a:pt x="560514" y="407194"/>
                      </a:lnTo>
                      <a:cubicBezTo>
                        <a:pt x="563689" y="402432"/>
                        <a:pt x="571849" y="387477"/>
                        <a:pt x="570039" y="392907"/>
                      </a:cubicBezTo>
                      <a:cubicBezTo>
                        <a:pt x="565673" y="406006"/>
                        <a:pt x="570282" y="394267"/>
                        <a:pt x="562895" y="407194"/>
                      </a:cubicBezTo>
                      <a:cubicBezTo>
                        <a:pt x="561134" y="410276"/>
                        <a:pt x="559959" y="413675"/>
                        <a:pt x="558133" y="416719"/>
                      </a:cubicBezTo>
                      <a:cubicBezTo>
                        <a:pt x="549588" y="430961"/>
                        <a:pt x="550980" y="428635"/>
                        <a:pt x="541464" y="438150"/>
                      </a:cubicBezTo>
                      <a:cubicBezTo>
                        <a:pt x="540670" y="441325"/>
                        <a:pt x="540547" y="444748"/>
                        <a:pt x="539083" y="447675"/>
                      </a:cubicBezTo>
                      <a:cubicBezTo>
                        <a:pt x="536523" y="452795"/>
                        <a:pt x="532733" y="457200"/>
                        <a:pt x="529558" y="461963"/>
                      </a:cubicBezTo>
                      <a:cubicBezTo>
                        <a:pt x="527970" y="464344"/>
                        <a:pt x="526819" y="467083"/>
                        <a:pt x="524795" y="469107"/>
                      </a:cubicBezTo>
                      <a:cubicBezTo>
                        <a:pt x="522414" y="471488"/>
                        <a:pt x="519807" y="473663"/>
                        <a:pt x="517651" y="476250"/>
                      </a:cubicBezTo>
                      <a:cubicBezTo>
                        <a:pt x="498922" y="498724"/>
                        <a:pt x="524823" y="469065"/>
                        <a:pt x="510508" y="490538"/>
                      </a:cubicBezTo>
                      <a:cubicBezTo>
                        <a:pt x="508640" y="493340"/>
                        <a:pt x="505745" y="495301"/>
                        <a:pt x="503364" y="497682"/>
                      </a:cubicBezTo>
                      <a:cubicBezTo>
                        <a:pt x="498738" y="511559"/>
                        <a:pt x="502105" y="502582"/>
                        <a:pt x="491458" y="523875"/>
                      </a:cubicBezTo>
                      <a:cubicBezTo>
                        <a:pt x="489870" y="527050"/>
                        <a:pt x="488664" y="530446"/>
                        <a:pt x="486695" y="533400"/>
                      </a:cubicBezTo>
                      <a:cubicBezTo>
                        <a:pt x="485108" y="535781"/>
                        <a:pt x="483213" y="537984"/>
                        <a:pt x="481933" y="540544"/>
                      </a:cubicBezTo>
                      <a:cubicBezTo>
                        <a:pt x="480810" y="542789"/>
                        <a:pt x="480674" y="545443"/>
                        <a:pt x="479551" y="547688"/>
                      </a:cubicBezTo>
                      <a:cubicBezTo>
                        <a:pt x="478271" y="550248"/>
                        <a:pt x="476209" y="552347"/>
                        <a:pt x="474789" y="554832"/>
                      </a:cubicBezTo>
                      <a:cubicBezTo>
                        <a:pt x="473028" y="557914"/>
                        <a:pt x="471852" y="561313"/>
                        <a:pt x="470026" y="564357"/>
                      </a:cubicBezTo>
                      <a:cubicBezTo>
                        <a:pt x="467081" y="569265"/>
                        <a:pt x="460501" y="578644"/>
                        <a:pt x="460501" y="578644"/>
                      </a:cubicBezTo>
                      <a:lnTo>
                        <a:pt x="455739" y="592932"/>
                      </a:lnTo>
                      <a:cubicBezTo>
                        <a:pt x="454945" y="595313"/>
                        <a:pt x="454750" y="597987"/>
                        <a:pt x="453358" y="600075"/>
                      </a:cubicBezTo>
                      <a:lnTo>
                        <a:pt x="448595" y="607219"/>
                      </a:lnTo>
                      <a:cubicBezTo>
                        <a:pt x="448035" y="609460"/>
                        <a:pt x="445385" y="621094"/>
                        <a:pt x="443833" y="623888"/>
                      </a:cubicBezTo>
                      <a:cubicBezTo>
                        <a:pt x="441053" y="628891"/>
                        <a:pt x="434308" y="638175"/>
                        <a:pt x="434308" y="638175"/>
                      </a:cubicBezTo>
                      <a:cubicBezTo>
                        <a:pt x="433546" y="641222"/>
                        <a:pt x="431251" y="651431"/>
                        <a:pt x="429545" y="654844"/>
                      </a:cubicBezTo>
                      <a:cubicBezTo>
                        <a:pt x="428265" y="657404"/>
                        <a:pt x="426370" y="659607"/>
                        <a:pt x="424783" y="661988"/>
                      </a:cubicBezTo>
                      <a:cubicBezTo>
                        <a:pt x="423989" y="665163"/>
                        <a:pt x="422401" y="668240"/>
                        <a:pt x="422401" y="671513"/>
                      </a:cubicBezTo>
                      <a:cubicBezTo>
                        <a:pt x="422401" y="674023"/>
                        <a:pt x="424093" y="666783"/>
                        <a:pt x="424783" y="664369"/>
                      </a:cubicBezTo>
                      <a:cubicBezTo>
                        <a:pt x="425682" y="661222"/>
                        <a:pt x="426265" y="657991"/>
                        <a:pt x="427164" y="654844"/>
                      </a:cubicBezTo>
                      <a:cubicBezTo>
                        <a:pt x="427854" y="652430"/>
                        <a:pt x="428422" y="649945"/>
                        <a:pt x="429545" y="647700"/>
                      </a:cubicBezTo>
                      <a:cubicBezTo>
                        <a:pt x="432859" y="641073"/>
                        <a:pt x="436188" y="638676"/>
                        <a:pt x="441451" y="633413"/>
                      </a:cubicBezTo>
                      <a:cubicBezTo>
                        <a:pt x="442038" y="631652"/>
                        <a:pt x="444822" y="618430"/>
                        <a:pt x="450976" y="621507"/>
                      </a:cubicBezTo>
                      <a:cubicBezTo>
                        <a:pt x="453221" y="622629"/>
                        <a:pt x="449284" y="626237"/>
                        <a:pt x="448595" y="628650"/>
                      </a:cubicBezTo>
                      <a:cubicBezTo>
                        <a:pt x="444751" y="642105"/>
                        <a:pt x="448702" y="634443"/>
                        <a:pt x="441451" y="645319"/>
                      </a:cubicBezTo>
                      <a:lnTo>
                        <a:pt x="436689" y="659607"/>
                      </a:lnTo>
                      <a:cubicBezTo>
                        <a:pt x="435895" y="661988"/>
                        <a:pt x="435700" y="664662"/>
                        <a:pt x="434308" y="666750"/>
                      </a:cubicBezTo>
                      <a:lnTo>
                        <a:pt x="429545" y="673894"/>
                      </a:lnTo>
                      <a:cubicBezTo>
                        <a:pt x="423878" y="690897"/>
                        <a:pt x="427568" y="684005"/>
                        <a:pt x="420020" y="695325"/>
                      </a:cubicBezTo>
                      <a:cubicBezTo>
                        <a:pt x="419226" y="698500"/>
                        <a:pt x="418281" y="701641"/>
                        <a:pt x="417639" y="704850"/>
                      </a:cubicBezTo>
                      <a:cubicBezTo>
                        <a:pt x="416692" y="709585"/>
                        <a:pt x="416429" y="714454"/>
                        <a:pt x="415258" y="719138"/>
                      </a:cubicBezTo>
                      <a:cubicBezTo>
                        <a:pt x="414040" y="724008"/>
                        <a:pt x="413279" y="729248"/>
                        <a:pt x="410495" y="733425"/>
                      </a:cubicBezTo>
                      <a:cubicBezTo>
                        <a:pt x="408908" y="735806"/>
                        <a:pt x="407013" y="738009"/>
                        <a:pt x="405733" y="740569"/>
                      </a:cubicBezTo>
                      <a:cubicBezTo>
                        <a:pt x="403827" y="744381"/>
                        <a:pt x="401989" y="753670"/>
                        <a:pt x="400970" y="757238"/>
                      </a:cubicBezTo>
                      <a:cubicBezTo>
                        <a:pt x="400280" y="759652"/>
                        <a:pt x="396814" y="766157"/>
                        <a:pt x="398589" y="764382"/>
                      </a:cubicBezTo>
                      <a:cubicBezTo>
                        <a:pt x="403540" y="759431"/>
                        <a:pt x="402889" y="753402"/>
                        <a:pt x="405733" y="747713"/>
                      </a:cubicBezTo>
                      <a:cubicBezTo>
                        <a:pt x="407013" y="745153"/>
                        <a:pt x="408908" y="742950"/>
                        <a:pt x="410495" y="740569"/>
                      </a:cubicBezTo>
                      <a:cubicBezTo>
                        <a:pt x="409701" y="746125"/>
                        <a:pt x="409376" y="751769"/>
                        <a:pt x="408114" y="757238"/>
                      </a:cubicBezTo>
                      <a:cubicBezTo>
                        <a:pt x="406985" y="762129"/>
                        <a:pt x="404939" y="766763"/>
                        <a:pt x="403351" y="771525"/>
                      </a:cubicBezTo>
                      <a:lnTo>
                        <a:pt x="396208" y="792957"/>
                      </a:lnTo>
                      <a:cubicBezTo>
                        <a:pt x="395414" y="795338"/>
                        <a:pt x="394318" y="797639"/>
                        <a:pt x="393826" y="800100"/>
                      </a:cubicBezTo>
                      <a:cubicBezTo>
                        <a:pt x="390953" y="814468"/>
                        <a:pt x="392725" y="808167"/>
                        <a:pt x="389064" y="819150"/>
                      </a:cubicBezTo>
                      <a:cubicBezTo>
                        <a:pt x="388270" y="834231"/>
                        <a:pt x="388050" y="849354"/>
                        <a:pt x="386683" y="864394"/>
                      </a:cubicBezTo>
                      <a:cubicBezTo>
                        <a:pt x="386456" y="866894"/>
                        <a:pt x="384991" y="869124"/>
                        <a:pt x="384301" y="871538"/>
                      </a:cubicBezTo>
                      <a:cubicBezTo>
                        <a:pt x="383402" y="874685"/>
                        <a:pt x="382714" y="877888"/>
                        <a:pt x="381920" y="881063"/>
                      </a:cubicBezTo>
                      <a:cubicBezTo>
                        <a:pt x="382714" y="886619"/>
                        <a:pt x="384301" y="892119"/>
                        <a:pt x="384301" y="897732"/>
                      </a:cubicBezTo>
                      <a:cubicBezTo>
                        <a:pt x="384301" y="908155"/>
                        <a:pt x="380270" y="943182"/>
                        <a:pt x="379539" y="954882"/>
                      </a:cubicBezTo>
                      <a:cubicBezTo>
                        <a:pt x="378498" y="971537"/>
                        <a:pt x="377952" y="988219"/>
                        <a:pt x="377158" y="1004888"/>
                      </a:cubicBezTo>
                      <a:cubicBezTo>
                        <a:pt x="377952" y="1017588"/>
                        <a:pt x="379539" y="1030263"/>
                        <a:pt x="379539" y="1042988"/>
                      </a:cubicBezTo>
                      <a:cubicBezTo>
                        <a:pt x="379539" y="1045498"/>
                        <a:pt x="377158" y="1038354"/>
                        <a:pt x="377158" y="1035844"/>
                      </a:cubicBezTo>
                      <a:cubicBezTo>
                        <a:pt x="377158" y="1023119"/>
                        <a:pt x="378745" y="1010444"/>
                        <a:pt x="379539" y="997744"/>
                      </a:cubicBezTo>
                      <a:cubicBezTo>
                        <a:pt x="385262" y="1020639"/>
                        <a:pt x="379539" y="993477"/>
                        <a:pt x="379539" y="1038225"/>
                      </a:cubicBezTo>
                      <a:cubicBezTo>
                        <a:pt x="379539" y="1049366"/>
                        <a:pt x="380415" y="1060524"/>
                        <a:pt x="381920" y="1071563"/>
                      </a:cubicBezTo>
                      <a:cubicBezTo>
                        <a:pt x="382804" y="1078048"/>
                        <a:pt x="386683" y="1090613"/>
                        <a:pt x="386683" y="1090613"/>
                      </a:cubicBezTo>
                      <a:cubicBezTo>
                        <a:pt x="387477" y="1108075"/>
                        <a:pt x="387202" y="1125619"/>
                        <a:pt x="389064" y="1143000"/>
                      </a:cubicBezTo>
                      <a:cubicBezTo>
                        <a:pt x="389867" y="1150494"/>
                        <a:pt x="395174" y="1159984"/>
                        <a:pt x="398589" y="1166813"/>
                      </a:cubicBezTo>
                      <a:cubicBezTo>
                        <a:pt x="399383" y="1173163"/>
                        <a:pt x="400222" y="1179507"/>
                        <a:pt x="400970" y="1185863"/>
                      </a:cubicBezTo>
                      <a:cubicBezTo>
                        <a:pt x="401810" y="1193001"/>
                        <a:pt x="402459" y="1200162"/>
                        <a:pt x="403351" y="1207294"/>
                      </a:cubicBezTo>
                      <a:cubicBezTo>
                        <a:pt x="404047" y="1212863"/>
                        <a:pt x="405037" y="1218394"/>
                        <a:pt x="405733" y="1223963"/>
                      </a:cubicBezTo>
                      <a:cubicBezTo>
                        <a:pt x="406625" y="1231095"/>
                        <a:pt x="406371" y="1238421"/>
                        <a:pt x="408114" y="1245394"/>
                      </a:cubicBezTo>
                      <a:cubicBezTo>
                        <a:pt x="408808" y="1248170"/>
                        <a:pt x="410014" y="1252538"/>
                        <a:pt x="412876" y="1252538"/>
                      </a:cubicBezTo>
                      <a:cubicBezTo>
                        <a:pt x="415386" y="1252538"/>
                        <a:pt x="411185" y="1247808"/>
                        <a:pt x="410495" y="1245394"/>
                      </a:cubicBezTo>
                      <a:cubicBezTo>
                        <a:pt x="409596" y="1242247"/>
                        <a:pt x="408908" y="1239044"/>
                        <a:pt x="408114" y="1235869"/>
                      </a:cubicBezTo>
                      <a:cubicBezTo>
                        <a:pt x="408908" y="1232694"/>
                        <a:pt x="410495" y="1229617"/>
                        <a:pt x="410495" y="1226344"/>
                      </a:cubicBezTo>
                      <a:cubicBezTo>
                        <a:pt x="410495" y="1214485"/>
                        <a:pt x="403775" y="1203379"/>
                        <a:pt x="412876" y="1221582"/>
                      </a:cubicBezTo>
                      <a:cubicBezTo>
                        <a:pt x="413670" y="1226344"/>
                        <a:pt x="414211" y="1231156"/>
                        <a:pt x="415258" y="1235869"/>
                      </a:cubicBezTo>
                      <a:cubicBezTo>
                        <a:pt x="416660" y="1242178"/>
                        <a:pt x="419488" y="1246712"/>
                        <a:pt x="422401" y="1252538"/>
                      </a:cubicBezTo>
                      <a:cubicBezTo>
                        <a:pt x="421607" y="1259682"/>
                        <a:pt x="420020" y="1266781"/>
                        <a:pt x="420020" y="1273969"/>
                      </a:cubicBezTo>
                      <a:cubicBezTo>
                        <a:pt x="420020" y="1278362"/>
                        <a:pt x="421849" y="1291915"/>
                        <a:pt x="424783" y="1297782"/>
                      </a:cubicBezTo>
                      <a:cubicBezTo>
                        <a:pt x="426063" y="1300341"/>
                        <a:pt x="427958" y="1302544"/>
                        <a:pt x="429545" y="1304925"/>
                      </a:cubicBezTo>
                      <a:cubicBezTo>
                        <a:pt x="431133" y="1302544"/>
                        <a:pt x="433903" y="1300615"/>
                        <a:pt x="434308" y="1297782"/>
                      </a:cubicBezTo>
                      <a:cubicBezTo>
                        <a:pt x="435212" y="1291452"/>
                        <a:pt x="430260" y="1285758"/>
                        <a:pt x="427164" y="1281113"/>
                      </a:cubicBezTo>
                      <a:cubicBezTo>
                        <a:pt x="428561" y="1288098"/>
                        <a:pt x="429181" y="1293758"/>
                        <a:pt x="431926" y="1300163"/>
                      </a:cubicBezTo>
                      <a:cubicBezTo>
                        <a:pt x="433324" y="1303426"/>
                        <a:pt x="435101" y="1306513"/>
                        <a:pt x="436689" y="1309688"/>
                      </a:cubicBezTo>
                      <a:cubicBezTo>
                        <a:pt x="437483" y="1315244"/>
                        <a:pt x="437969" y="1320853"/>
                        <a:pt x="439070" y="1326357"/>
                      </a:cubicBezTo>
                      <a:cubicBezTo>
                        <a:pt x="440238" y="1332197"/>
                        <a:pt x="443632" y="1337862"/>
                        <a:pt x="446214" y="1343025"/>
                      </a:cubicBezTo>
                      <a:cubicBezTo>
                        <a:pt x="446977" y="1346075"/>
                        <a:pt x="449268" y="1356279"/>
                        <a:pt x="450976" y="1359694"/>
                      </a:cubicBezTo>
                      <a:cubicBezTo>
                        <a:pt x="452256" y="1362254"/>
                        <a:pt x="454151" y="1364457"/>
                        <a:pt x="455739" y="1366838"/>
                      </a:cubicBezTo>
                      <a:cubicBezTo>
                        <a:pt x="456533" y="1369219"/>
                        <a:pt x="456997" y="1371737"/>
                        <a:pt x="458120" y="1373982"/>
                      </a:cubicBezTo>
                      <a:cubicBezTo>
                        <a:pt x="459400" y="1376542"/>
                        <a:pt x="461756" y="1378495"/>
                        <a:pt x="462883" y="1381125"/>
                      </a:cubicBezTo>
                      <a:cubicBezTo>
                        <a:pt x="464172" y="1384133"/>
                        <a:pt x="463800" y="1387723"/>
                        <a:pt x="465264" y="1390650"/>
                      </a:cubicBezTo>
                      <a:cubicBezTo>
                        <a:pt x="467824" y="1395770"/>
                        <a:pt x="474789" y="1404938"/>
                        <a:pt x="474789" y="1404938"/>
                      </a:cubicBezTo>
                      <a:cubicBezTo>
                        <a:pt x="475551" y="1407988"/>
                        <a:pt x="477844" y="1418192"/>
                        <a:pt x="479551" y="1421607"/>
                      </a:cubicBezTo>
                      <a:cubicBezTo>
                        <a:pt x="480831" y="1424167"/>
                        <a:pt x="482726" y="1426369"/>
                        <a:pt x="484314" y="1428750"/>
                      </a:cubicBezTo>
                      <a:cubicBezTo>
                        <a:pt x="485108" y="1431131"/>
                        <a:pt x="486005" y="1433480"/>
                        <a:pt x="486695" y="1435894"/>
                      </a:cubicBezTo>
                      <a:cubicBezTo>
                        <a:pt x="487594" y="1439041"/>
                        <a:pt x="487612" y="1442492"/>
                        <a:pt x="489076" y="1445419"/>
                      </a:cubicBezTo>
                      <a:cubicBezTo>
                        <a:pt x="491636" y="1450539"/>
                        <a:pt x="500411" y="1465137"/>
                        <a:pt x="498601" y="1459707"/>
                      </a:cubicBezTo>
                      <a:cubicBezTo>
                        <a:pt x="496658" y="1453878"/>
                        <a:pt x="495136" y="1448187"/>
                        <a:pt x="491458" y="1443038"/>
                      </a:cubicBezTo>
                      <a:cubicBezTo>
                        <a:pt x="489501" y="1440298"/>
                        <a:pt x="484314" y="1439262"/>
                        <a:pt x="484314" y="1435894"/>
                      </a:cubicBezTo>
                      <a:cubicBezTo>
                        <a:pt x="484314" y="1433384"/>
                        <a:pt x="489077" y="1437481"/>
                        <a:pt x="491458" y="1438275"/>
                      </a:cubicBezTo>
                      <a:cubicBezTo>
                        <a:pt x="496084" y="1452155"/>
                        <a:pt x="492716" y="1443172"/>
                        <a:pt x="503364" y="1464469"/>
                      </a:cubicBezTo>
                      <a:cubicBezTo>
                        <a:pt x="504951" y="1467644"/>
                        <a:pt x="506157" y="1471040"/>
                        <a:pt x="508126" y="1473994"/>
                      </a:cubicBezTo>
                      <a:cubicBezTo>
                        <a:pt x="511301" y="1478757"/>
                        <a:pt x="515840" y="1482852"/>
                        <a:pt x="517651" y="1488282"/>
                      </a:cubicBezTo>
                      <a:cubicBezTo>
                        <a:pt x="523641" y="1506246"/>
                        <a:pt x="515559" y="1484094"/>
                        <a:pt x="524795" y="1502569"/>
                      </a:cubicBezTo>
                      <a:cubicBezTo>
                        <a:pt x="525917" y="1504814"/>
                        <a:pt x="525784" y="1507624"/>
                        <a:pt x="527176" y="1509713"/>
                      </a:cubicBezTo>
                      <a:cubicBezTo>
                        <a:pt x="529044" y="1512515"/>
                        <a:pt x="532252" y="1514199"/>
                        <a:pt x="534320" y="1516857"/>
                      </a:cubicBezTo>
                      <a:cubicBezTo>
                        <a:pt x="537834" y="1521375"/>
                        <a:pt x="542035" y="1525714"/>
                        <a:pt x="543845" y="1531144"/>
                      </a:cubicBezTo>
                      <a:cubicBezTo>
                        <a:pt x="544639" y="1533525"/>
                        <a:pt x="544619" y="1536360"/>
                        <a:pt x="546226" y="1538288"/>
                      </a:cubicBezTo>
                      <a:cubicBezTo>
                        <a:pt x="556386" y="1550481"/>
                        <a:pt x="605757" y="1542653"/>
                        <a:pt x="555751" y="15430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5400000">
                  <a:off x="4057696" y="1916948"/>
                  <a:ext cx="972470" cy="1558174"/>
                </a:xfrm>
                <a:custGeom>
                  <a:avLst/>
                  <a:gdLst>
                    <a:gd name="connsiteX0" fmla="*/ 555751 w 972470"/>
                    <a:gd name="connsiteY0" fmla="*/ 1543050 h 1558174"/>
                    <a:gd name="connsiteX1" fmla="*/ 246189 w 972470"/>
                    <a:gd name="connsiteY1" fmla="*/ 1540669 h 1558174"/>
                    <a:gd name="connsiteX2" fmla="*/ 191420 w 972470"/>
                    <a:gd name="connsiteY2" fmla="*/ 1538288 h 1558174"/>
                    <a:gd name="connsiteX3" fmla="*/ 15208 w 972470"/>
                    <a:gd name="connsiteY3" fmla="*/ 1535907 h 1558174"/>
                    <a:gd name="connsiteX4" fmla="*/ 19970 w 972470"/>
                    <a:gd name="connsiteY4" fmla="*/ 1519238 h 1558174"/>
                    <a:gd name="connsiteX5" fmla="*/ 41401 w 972470"/>
                    <a:gd name="connsiteY5" fmla="*/ 1438275 h 1558174"/>
                    <a:gd name="connsiteX6" fmla="*/ 46164 w 972470"/>
                    <a:gd name="connsiteY6" fmla="*/ 1402557 h 1558174"/>
                    <a:gd name="connsiteX7" fmla="*/ 53308 w 972470"/>
                    <a:gd name="connsiteY7" fmla="*/ 1247775 h 1558174"/>
                    <a:gd name="connsiteX8" fmla="*/ 48545 w 972470"/>
                    <a:gd name="connsiteY8" fmla="*/ 1114425 h 1558174"/>
                    <a:gd name="connsiteX9" fmla="*/ 46164 w 972470"/>
                    <a:gd name="connsiteY9" fmla="*/ 1071563 h 1558174"/>
                    <a:gd name="connsiteX10" fmla="*/ 41401 w 972470"/>
                    <a:gd name="connsiteY10" fmla="*/ 962025 h 1558174"/>
                    <a:gd name="connsiteX11" fmla="*/ 36639 w 972470"/>
                    <a:gd name="connsiteY11" fmla="*/ 909638 h 1558174"/>
                    <a:gd name="connsiteX12" fmla="*/ 34258 w 972470"/>
                    <a:gd name="connsiteY12" fmla="*/ 862013 h 1558174"/>
                    <a:gd name="connsiteX13" fmla="*/ 22351 w 972470"/>
                    <a:gd name="connsiteY13" fmla="*/ 783432 h 1558174"/>
                    <a:gd name="connsiteX14" fmla="*/ 17589 w 972470"/>
                    <a:gd name="connsiteY14" fmla="*/ 719138 h 1558174"/>
                    <a:gd name="connsiteX15" fmla="*/ 15208 w 972470"/>
                    <a:gd name="connsiteY15" fmla="*/ 688182 h 1558174"/>
                    <a:gd name="connsiteX16" fmla="*/ 12826 w 972470"/>
                    <a:gd name="connsiteY16" fmla="*/ 585788 h 1558174"/>
                    <a:gd name="connsiteX17" fmla="*/ 17589 w 972470"/>
                    <a:gd name="connsiteY17" fmla="*/ 452438 h 1558174"/>
                    <a:gd name="connsiteX18" fmla="*/ 15208 w 972470"/>
                    <a:gd name="connsiteY18" fmla="*/ 259557 h 1558174"/>
                    <a:gd name="connsiteX19" fmla="*/ 12826 w 972470"/>
                    <a:gd name="connsiteY19" fmla="*/ 230982 h 1558174"/>
                    <a:gd name="connsiteX20" fmla="*/ 5683 w 972470"/>
                    <a:gd name="connsiteY20" fmla="*/ 135732 h 1558174"/>
                    <a:gd name="connsiteX21" fmla="*/ 920 w 972470"/>
                    <a:gd name="connsiteY21" fmla="*/ 47625 h 1558174"/>
                    <a:gd name="connsiteX22" fmla="*/ 3301 w 972470"/>
                    <a:gd name="connsiteY22" fmla="*/ 23813 h 1558174"/>
                    <a:gd name="connsiteX23" fmla="*/ 12826 w 972470"/>
                    <a:gd name="connsiteY23" fmla="*/ 21432 h 1558174"/>
                    <a:gd name="connsiteX24" fmla="*/ 60451 w 972470"/>
                    <a:gd name="connsiteY24" fmla="*/ 11907 h 1558174"/>
                    <a:gd name="connsiteX25" fmla="*/ 200945 w 972470"/>
                    <a:gd name="connsiteY25" fmla="*/ 16669 h 1558174"/>
                    <a:gd name="connsiteX26" fmla="*/ 239045 w 972470"/>
                    <a:gd name="connsiteY26" fmla="*/ 21432 h 1558174"/>
                    <a:gd name="connsiteX27" fmla="*/ 315245 w 972470"/>
                    <a:gd name="connsiteY27" fmla="*/ 28575 h 1558174"/>
                    <a:gd name="connsiteX28" fmla="*/ 448595 w 972470"/>
                    <a:gd name="connsiteY28" fmla="*/ 23813 h 1558174"/>
                    <a:gd name="connsiteX29" fmla="*/ 472408 w 972470"/>
                    <a:gd name="connsiteY29" fmla="*/ 19050 h 1558174"/>
                    <a:gd name="connsiteX30" fmla="*/ 493839 w 972470"/>
                    <a:gd name="connsiteY30" fmla="*/ 14288 h 1558174"/>
                    <a:gd name="connsiteX31" fmla="*/ 536701 w 972470"/>
                    <a:gd name="connsiteY31" fmla="*/ 11907 h 1558174"/>
                    <a:gd name="connsiteX32" fmla="*/ 562895 w 972470"/>
                    <a:gd name="connsiteY32" fmla="*/ 9525 h 1558174"/>
                    <a:gd name="connsiteX33" fmla="*/ 581945 w 972470"/>
                    <a:gd name="connsiteY33" fmla="*/ 7144 h 1558174"/>
                    <a:gd name="connsiteX34" fmla="*/ 681958 w 972470"/>
                    <a:gd name="connsiteY34" fmla="*/ 4763 h 1558174"/>
                    <a:gd name="connsiteX35" fmla="*/ 743870 w 972470"/>
                    <a:gd name="connsiteY35" fmla="*/ 2382 h 1558174"/>
                    <a:gd name="connsiteX36" fmla="*/ 843883 w 972470"/>
                    <a:gd name="connsiteY36" fmla="*/ 0 h 1558174"/>
                    <a:gd name="connsiteX37" fmla="*/ 936751 w 972470"/>
                    <a:gd name="connsiteY37" fmla="*/ 2382 h 1558174"/>
                    <a:gd name="connsiteX38" fmla="*/ 943895 w 972470"/>
                    <a:gd name="connsiteY38" fmla="*/ 7144 h 1558174"/>
                    <a:gd name="connsiteX39" fmla="*/ 946276 w 972470"/>
                    <a:gd name="connsiteY39" fmla="*/ 14288 h 1558174"/>
                    <a:gd name="connsiteX40" fmla="*/ 951039 w 972470"/>
                    <a:gd name="connsiteY40" fmla="*/ 23813 h 1558174"/>
                    <a:gd name="connsiteX41" fmla="*/ 962945 w 972470"/>
                    <a:gd name="connsiteY41" fmla="*/ 42863 h 1558174"/>
                    <a:gd name="connsiteX42" fmla="*/ 967708 w 972470"/>
                    <a:gd name="connsiteY42" fmla="*/ 50007 h 1558174"/>
                    <a:gd name="connsiteX43" fmla="*/ 972470 w 972470"/>
                    <a:gd name="connsiteY43" fmla="*/ 57150 h 1558174"/>
                    <a:gd name="connsiteX44" fmla="*/ 970089 w 972470"/>
                    <a:gd name="connsiteY44" fmla="*/ 66675 h 1558174"/>
                    <a:gd name="connsiteX45" fmla="*/ 955801 w 972470"/>
                    <a:gd name="connsiteY45" fmla="*/ 76200 h 1558174"/>
                    <a:gd name="connsiteX46" fmla="*/ 948658 w 972470"/>
                    <a:gd name="connsiteY46" fmla="*/ 80963 h 1558174"/>
                    <a:gd name="connsiteX47" fmla="*/ 941514 w 972470"/>
                    <a:gd name="connsiteY47" fmla="*/ 83344 h 1558174"/>
                    <a:gd name="connsiteX48" fmla="*/ 931989 w 972470"/>
                    <a:gd name="connsiteY48" fmla="*/ 90488 h 1558174"/>
                    <a:gd name="connsiteX49" fmla="*/ 917701 w 972470"/>
                    <a:gd name="connsiteY49" fmla="*/ 95250 h 1558174"/>
                    <a:gd name="connsiteX50" fmla="*/ 893889 w 972470"/>
                    <a:gd name="connsiteY50" fmla="*/ 109538 h 1558174"/>
                    <a:gd name="connsiteX51" fmla="*/ 879601 w 972470"/>
                    <a:gd name="connsiteY51" fmla="*/ 114300 h 1558174"/>
                    <a:gd name="connsiteX52" fmla="*/ 865314 w 972470"/>
                    <a:gd name="connsiteY52" fmla="*/ 123825 h 1558174"/>
                    <a:gd name="connsiteX53" fmla="*/ 848645 w 972470"/>
                    <a:gd name="connsiteY53" fmla="*/ 130969 h 1558174"/>
                    <a:gd name="connsiteX54" fmla="*/ 843883 w 972470"/>
                    <a:gd name="connsiteY54" fmla="*/ 138113 h 1558174"/>
                    <a:gd name="connsiteX55" fmla="*/ 829595 w 972470"/>
                    <a:gd name="connsiteY55" fmla="*/ 147638 h 1558174"/>
                    <a:gd name="connsiteX56" fmla="*/ 822451 w 972470"/>
                    <a:gd name="connsiteY56" fmla="*/ 152400 h 1558174"/>
                    <a:gd name="connsiteX57" fmla="*/ 815308 w 972470"/>
                    <a:gd name="connsiteY57" fmla="*/ 157163 h 1558174"/>
                    <a:gd name="connsiteX58" fmla="*/ 805783 w 972470"/>
                    <a:gd name="connsiteY58" fmla="*/ 161925 h 1558174"/>
                    <a:gd name="connsiteX59" fmla="*/ 796258 w 972470"/>
                    <a:gd name="connsiteY59" fmla="*/ 169069 h 1558174"/>
                    <a:gd name="connsiteX60" fmla="*/ 789114 w 972470"/>
                    <a:gd name="connsiteY60" fmla="*/ 173832 h 1558174"/>
                    <a:gd name="connsiteX61" fmla="*/ 781970 w 972470"/>
                    <a:gd name="connsiteY61" fmla="*/ 180975 h 1558174"/>
                    <a:gd name="connsiteX62" fmla="*/ 774826 w 972470"/>
                    <a:gd name="connsiteY62" fmla="*/ 185738 h 1558174"/>
                    <a:gd name="connsiteX63" fmla="*/ 760539 w 972470"/>
                    <a:gd name="connsiteY63" fmla="*/ 197644 h 1558174"/>
                    <a:gd name="connsiteX64" fmla="*/ 753395 w 972470"/>
                    <a:gd name="connsiteY64" fmla="*/ 207169 h 1558174"/>
                    <a:gd name="connsiteX65" fmla="*/ 739108 w 972470"/>
                    <a:gd name="connsiteY65" fmla="*/ 214313 h 1558174"/>
                    <a:gd name="connsiteX66" fmla="*/ 724820 w 972470"/>
                    <a:gd name="connsiteY66" fmla="*/ 223838 h 1558174"/>
                    <a:gd name="connsiteX67" fmla="*/ 703389 w 972470"/>
                    <a:gd name="connsiteY67" fmla="*/ 240507 h 1558174"/>
                    <a:gd name="connsiteX68" fmla="*/ 698626 w 972470"/>
                    <a:gd name="connsiteY68" fmla="*/ 247650 h 1558174"/>
                    <a:gd name="connsiteX69" fmla="*/ 691483 w 972470"/>
                    <a:gd name="connsiteY69" fmla="*/ 252413 h 1558174"/>
                    <a:gd name="connsiteX70" fmla="*/ 684339 w 972470"/>
                    <a:gd name="connsiteY70" fmla="*/ 259557 h 1558174"/>
                    <a:gd name="connsiteX71" fmla="*/ 677195 w 972470"/>
                    <a:gd name="connsiteY71" fmla="*/ 264319 h 1558174"/>
                    <a:gd name="connsiteX72" fmla="*/ 667670 w 972470"/>
                    <a:gd name="connsiteY72" fmla="*/ 271463 h 1558174"/>
                    <a:gd name="connsiteX73" fmla="*/ 653383 w 972470"/>
                    <a:gd name="connsiteY73" fmla="*/ 283369 h 1558174"/>
                    <a:gd name="connsiteX74" fmla="*/ 648620 w 972470"/>
                    <a:gd name="connsiteY74" fmla="*/ 292894 h 1558174"/>
                    <a:gd name="connsiteX75" fmla="*/ 655764 w 972470"/>
                    <a:gd name="connsiteY75" fmla="*/ 285750 h 1558174"/>
                    <a:gd name="connsiteX76" fmla="*/ 662908 w 972470"/>
                    <a:gd name="connsiteY76" fmla="*/ 280988 h 1558174"/>
                    <a:gd name="connsiteX77" fmla="*/ 670051 w 972470"/>
                    <a:gd name="connsiteY77" fmla="*/ 273844 h 1558174"/>
                    <a:gd name="connsiteX78" fmla="*/ 674814 w 972470"/>
                    <a:gd name="connsiteY78" fmla="*/ 266700 h 1558174"/>
                    <a:gd name="connsiteX79" fmla="*/ 681958 w 972470"/>
                    <a:gd name="connsiteY79" fmla="*/ 264319 h 1558174"/>
                    <a:gd name="connsiteX80" fmla="*/ 691483 w 972470"/>
                    <a:gd name="connsiteY80" fmla="*/ 254794 h 1558174"/>
                    <a:gd name="connsiteX81" fmla="*/ 686720 w 972470"/>
                    <a:gd name="connsiteY81" fmla="*/ 264319 h 1558174"/>
                    <a:gd name="connsiteX82" fmla="*/ 679576 w 972470"/>
                    <a:gd name="connsiteY82" fmla="*/ 266700 h 1558174"/>
                    <a:gd name="connsiteX83" fmla="*/ 677195 w 972470"/>
                    <a:gd name="connsiteY83" fmla="*/ 273844 h 1558174"/>
                    <a:gd name="connsiteX84" fmla="*/ 670051 w 972470"/>
                    <a:gd name="connsiteY84" fmla="*/ 278607 h 1558174"/>
                    <a:gd name="connsiteX85" fmla="*/ 662908 w 972470"/>
                    <a:gd name="connsiteY85" fmla="*/ 285750 h 1558174"/>
                    <a:gd name="connsiteX86" fmla="*/ 655764 w 972470"/>
                    <a:gd name="connsiteY86" fmla="*/ 290513 h 1558174"/>
                    <a:gd name="connsiteX87" fmla="*/ 639095 w 972470"/>
                    <a:gd name="connsiteY87" fmla="*/ 307182 h 1558174"/>
                    <a:gd name="connsiteX88" fmla="*/ 631951 w 972470"/>
                    <a:gd name="connsiteY88" fmla="*/ 314325 h 1558174"/>
                    <a:gd name="connsiteX89" fmla="*/ 615283 w 972470"/>
                    <a:gd name="connsiteY89" fmla="*/ 335757 h 1558174"/>
                    <a:gd name="connsiteX90" fmla="*/ 610520 w 972470"/>
                    <a:gd name="connsiteY90" fmla="*/ 342900 h 1558174"/>
                    <a:gd name="connsiteX91" fmla="*/ 596233 w 972470"/>
                    <a:gd name="connsiteY91" fmla="*/ 357188 h 1558174"/>
                    <a:gd name="connsiteX92" fmla="*/ 584326 w 972470"/>
                    <a:gd name="connsiteY92" fmla="*/ 371475 h 1558174"/>
                    <a:gd name="connsiteX93" fmla="*/ 577183 w 972470"/>
                    <a:gd name="connsiteY93" fmla="*/ 381000 h 1558174"/>
                    <a:gd name="connsiteX94" fmla="*/ 560514 w 972470"/>
                    <a:gd name="connsiteY94" fmla="*/ 397669 h 1558174"/>
                    <a:gd name="connsiteX95" fmla="*/ 548608 w 972470"/>
                    <a:gd name="connsiteY95" fmla="*/ 414338 h 1558174"/>
                    <a:gd name="connsiteX96" fmla="*/ 541464 w 972470"/>
                    <a:gd name="connsiteY96" fmla="*/ 428625 h 1558174"/>
                    <a:gd name="connsiteX97" fmla="*/ 529558 w 972470"/>
                    <a:gd name="connsiteY97" fmla="*/ 442913 h 1558174"/>
                    <a:gd name="connsiteX98" fmla="*/ 520033 w 972470"/>
                    <a:gd name="connsiteY98" fmla="*/ 469107 h 1558174"/>
                    <a:gd name="connsiteX99" fmla="*/ 512889 w 972470"/>
                    <a:gd name="connsiteY99" fmla="*/ 478632 h 1558174"/>
                    <a:gd name="connsiteX100" fmla="*/ 517651 w 972470"/>
                    <a:gd name="connsiteY100" fmla="*/ 461963 h 1558174"/>
                    <a:gd name="connsiteX101" fmla="*/ 524795 w 972470"/>
                    <a:gd name="connsiteY101" fmla="*/ 452438 h 1558174"/>
                    <a:gd name="connsiteX102" fmla="*/ 529558 w 972470"/>
                    <a:gd name="connsiteY102" fmla="*/ 442913 h 1558174"/>
                    <a:gd name="connsiteX103" fmla="*/ 536701 w 972470"/>
                    <a:gd name="connsiteY103" fmla="*/ 435769 h 1558174"/>
                    <a:gd name="connsiteX104" fmla="*/ 543845 w 972470"/>
                    <a:gd name="connsiteY104" fmla="*/ 426244 h 1558174"/>
                    <a:gd name="connsiteX105" fmla="*/ 553370 w 972470"/>
                    <a:gd name="connsiteY105" fmla="*/ 411957 h 1558174"/>
                    <a:gd name="connsiteX106" fmla="*/ 560514 w 972470"/>
                    <a:gd name="connsiteY106" fmla="*/ 407194 h 1558174"/>
                    <a:gd name="connsiteX107" fmla="*/ 570039 w 972470"/>
                    <a:gd name="connsiteY107" fmla="*/ 392907 h 1558174"/>
                    <a:gd name="connsiteX108" fmla="*/ 562895 w 972470"/>
                    <a:gd name="connsiteY108" fmla="*/ 407194 h 1558174"/>
                    <a:gd name="connsiteX109" fmla="*/ 558133 w 972470"/>
                    <a:gd name="connsiteY109" fmla="*/ 416719 h 1558174"/>
                    <a:gd name="connsiteX110" fmla="*/ 541464 w 972470"/>
                    <a:gd name="connsiteY110" fmla="*/ 438150 h 1558174"/>
                    <a:gd name="connsiteX111" fmla="*/ 539083 w 972470"/>
                    <a:gd name="connsiteY111" fmla="*/ 447675 h 1558174"/>
                    <a:gd name="connsiteX112" fmla="*/ 529558 w 972470"/>
                    <a:gd name="connsiteY112" fmla="*/ 461963 h 1558174"/>
                    <a:gd name="connsiteX113" fmla="*/ 524795 w 972470"/>
                    <a:gd name="connsiteY113" fmla="*/ 469107 h 1558174"/>
                    <a:gd name="connsiteX114" fmla="*/ 517651 w 972470"/>
                    <a:gd name="connsiteY114" fmla="*/ 476250 h 1558174"/>
                    <a:gd name="connsiteX115" fmla="*/ 510508 w 972470"/>
                    <a:gd name="connsiteY115" fmla="*/ 490538 h 1558174"/>
                    <a:gd name="connsiteX116" fmla="*/ 503364 w 972470"/>
                    <a:gd name="connsiteY116" fmla="*/ 497682 h 1558174"/>
                    <a:gd name="connsiteX117" fmla="*/ 491458 w 972470"/>
                    <a:gd name="connsiteY117" fmla="*/ 523875 h 1558174"/>
                    <a:gd name="connsiteX118" fmla="*/ 486695 w 972470"/>
                    <a:gd name="connsiteY118" fmla="*/ 533400 h 1558174"/>
                    <a:gd name="connsiteX119" fmla="*/ 481933 w 972470"/>
                    <a:gd name="connsiteY119" fmla="*/ 540544 h 1558174"/>
                    <a:gd name="connsiteX120" fmla="*/ 479551 w 972470"/>
                    <a:gd name="connsiteY120" fmla="*/ 547688 h 1558174"/>
                    <a:gd name="connsiteX121" fmla="*/ 474789 w 972470"/>
                    <a:gd name="connsiteY121" fmla="*/ 554832 h 1558174"/>
                    <a:gd name="connsiteX122" fmla="*/ 470026 w 972470"/>
                    <a:gd name="connsiteY122" fmla="*/ 564357 h 1558174"/>
                    <a:gd name="connsiteX123" fmla="*/ 460501 w 972470"/>
                    <a:gd name="connsiteY123" fmla="*/ 578644 h 1558174"/>
                    <a:gd name="connsiteX124" fmla="*/ 455739 w 972470"/>
                    <a:gd name="connsiteY124" fmla="*/ 592932 h 1558174"/>
                    <a:gd name="connsiteX125" fmla="*/ 453358 w 972470"/>
                    <a:gd name="connsiteY125" fmla="*/ 600075 h 1558174"/>
                    <a:gd name="connsiteX126" fmla="*/ 448595 w 972470"/>
                    <a:gd name="connsiteY126" fmla="*/ 607219 h 1558174"/>
                    <a:gd name="connsiteX127" fmla="*/ 443833 w 972470"/>
                    <a:gd name="connsiteY127" fmla="*/ 623888 h 1558174"/>
                    <a:gd name="connsiteX128" fmla="*/ 434308 w 972470"/>
                    <a:gd name="connsiteY128" fmla="*/ 638175 h 1558174"/>
                    <a:gd name="connsiteX129" fmla="*/ 429545 w 972470"/>
                    <a:gd name="connsiteY129" fmla="*/ 654844 h 1558174"/>
                    <a:gd name="connsiteX130" fmla="*/ 424783 w 972470"/>
                    <a:gd name="connsiteY130" fmla="*/ 661988 h 1558174"/>
                    <a:gd name="connsiteX131" fmla="*/ 422401 w 972470"/>
                    <a:gd name="connsiteY131" fmla="*/ 671513 h 1558174"/>
                    <a:gd name="connsiteX132" fmla="*/ 424783 w 972470"/>
                    <a:gd name="connsiteY132" fmla="*/ 664369 h 1558174"/>
                    <a:gd name="connsiteX133" fmla="*/ 427164 w 972470"/>
                    <a:gd name="connsiteY133" fmla="*/ 654844 h 1558174"/>
                    <a:gd name="connsiteX134" fmla="*/ 429545 w 972470"/>
                    <a:gd name="connsiteY134" fmla="*/ 647700 h 1558174"/>
                    <a:gd name="connsiteX135" fmla="*/ 441451 w 972470"/>
                    <a:gd name="connsiteY135" fmla="*/ 633413 h 1558174"/>
                    <a:gd name="connsiteX136" fmla="*/ 450976 w 972470"/>
                    <a:gd name="connsiteY136" fmla="*/ 621507 h 1558174"/>
                    <a:gd name="connsiteX137" fmla="*/ 448595 w 972470"/>
                    <a:gd name="connsiteY137" fmla="*/ 628650 h 1558174"/>
                    <a:gd name="connsiteX138" fmla="*/ 441451 w 972470"/>
                    <a:gd name="connsiteY138" fmla="*/ 645319 h 1558174"/>
                    <a:gd name="connsiteX139" fmla="*/ 436689 w 972470"/>
                    <a:gd name="connsiteY139" fmla="*/ 659607 h 1558174"/>
                    <a:gd name="connsiteX140" fmla="*/ 434308 w 972470"/>
                    <a:gd name="connsiteY140" fmla="*/ 666750 h 1558174"/>
                    <a:gd name="connsiteX141" fmla="*/ 429545 w 972470"/>
                    <a:gd name="connsiteY141" fmla="*/ 673894 h 1558174"/>
                    <a:gd name="connsiteX142" fmla="*/ 420020 w 972470"/>
                    <a:gd name="connsiteY142" fmla="*/ 695325 h 1558174"/>
                    <a:gd name="connsiteX143" fmla="*/ 417639 w 972470"/>
                    <a:gd name="connsiteY143" fmla="*/ 704850 h 1558174"/>
                    <a:gd name="connsiteX144" fmla="*/ 415258 w 972470"/>
                    <a:gd name="connsiteY144" fmla="*/ 719138 h 1558174"/>
                    <a:gd name="connsiteX145" fmla="*/ 410495 w 972470"/>
                    <a:gd name="connsiteY145" fmla="*/ 733425 h 1558174"/>
                    <a:gd name="connsiteX146" fmla="*/ 405733 w 972470"/>
                    <a:gd name="connsiteY146" fmla="*/ 740569 h 1558174"/>
                    <a:gd name="connsiteX147" fmla="*/ 400970 w 972470"/>
                    <a:gd name="connsiteY147" fmla="*/ 757238 h 1558174"/>
                    <a:gd name="connsiteX148" fmla="*/ 398589 w 972470"/>
                    <a:gd name="connsiteY148" fmla="*/ 764382 h 1558174"/>
                    <a:gd name="connsiteX149" fmla="*/ 405733 w 972470"/>
                    <a:gd name="connsiteY149" fmla="*/ 747713 h 1558174"/>
                    <a:gd name="connsiteX150" fmla="*/ 410495 w 972470"/>
                    <a:gd name="connsiteY150" fmla="*/ 740569 h 1558174"/>
                    <a:gd name="connsiteX151" fmla="*/ 408114 w 972470"/>
                    <a:gd name="connsiteY151" fmla="*/ 757238 h 1558174"/>
                    <a:gd name="connsiteX152" fmla="*/ 403351 w 972470"/>
                    <a:gd name="connsiteY152" fmla="*/ 771525 h 1558174"/>
                    <a:gd name="connsiteX153" fmla="*/ 396208 w 972470"/>
                    <a:gd name="connsiteY153" fmla="*/ 792957 h 1558174"/>
                    <a:gd name="connsiteX154" fmla="*/ 393826 w 972470"/>
                    <a:gd name="connsiteY154" fmla="*/ 800100 h 1558174"/>
                    <a:gd name="connsiteX155" fmla="*/ 389064 w 972470"/>
                    <a:gd name="connsiteY155" fmla="*/ 819150 h 1558174"/>
                    <a:gd name="connsiteX156" fmla="*/ 386683 w 972470"/>
                    <a:gd name="connsiteY156" fmla="*/ 864394 h 1558174"/>
                    <a:gd name="connsiteX157" fmla="*/ 384301 w 972470"/>
                    <a:gd name="connsiteY157" fmla="*/ 871538 h 1558174"/>
                    <a:gd name="connsiteX158" fmla="*/ 381920 w 972470"/>
                    <a:gd name="connsiteY158" fmla="*/ 881063 h 1558174"/>
                    <a:gd name="connsiteX159" fmla="*/ 384301 w 972470"/>
                    <a:gd name="connsiteY159" fmla="*/ 897732 h 1558174"/>
                    <a:gd name="connsiteX160" fmla="*/ 379539 w 972470"/>
                    <a:gd name="connsiteY160" fmla="*/ 954882 h 1558174"/>
                    <a:gd name="connsiteX161" fmla="*/ 377158 w 972470"/>
                    <a:gd name="connsiteY161" fmla="*/ 1004888 h 1558174"/>
                    <a:gd name="connsiteX162" fmla="*/ 379539 w 972470"/>
                    <a:gd name="connsiteY162" fmla="*/ 1042988 h 1558174"/>
                    <a:gd name="connsiteX163" fmla="*/ 377158 w 972470"/>
                    <a:gd name="connsiteY163" fmla="*/ 1035844 h 1558174"/>
                    <a:gd name="connsiteX164" fmla="*/ 379539 w 972470"/>
                    <a:gd name="connsiteY164" fmla="*/ 997744 h 1558174"/>
                    <a:gd name="connsiteX165" fmla="*/ 379539 w 972470"/>
                    <a:gd name="connsiteY165" fmla="*/ 1038225 h 1558174"/>
                    <a:gd name="connsiteX166" fmla="*/ 381920 w 972470"/>
                    <a:gd name="connsiteY166" fmla="*/ 1071563 h 1558174"/>
                    <a:gd name="connsiteX167" fmla="*/ 386683 w 972470"/>
                    <a:gd name="connsiteY167" fmla="*/ 1090613 h 1558174"/>
                    <a:gd name="connsiteX168" fmla="*/ 389064 w 972470"/>
                    <a:gd name="connsiteY168" fmla="*/ 1143000 h 1558174"/>
                    <a:gd name="connsiteX169" fmla="*/ 398589 w 972470"/>
                    <a:gd name="connsiteY169" fmla="*/ 1166813 h 1558174"/>
                    <a:gd name="connsiteX170" fmla="*/ 400970 w 972470"/>
                    <a:gd name="connsiteY170" fmla="*/ 1185863 h 1558174"/>
                    <a:gd name="connsiteX171" fmla="*/ 403351 w 972470"/>
                    <a:gd name="connsiteY171" fmla="*/ 1207294 h 1558174"/>
                    <a:gd name="connsiteX172" fmla="*/ 405733 w 972470"/>
                    <a:gd name="connsiteY172" fmla="*/ 1223963 h 1558174"/>
                    <a:gd name="connsiteX173" fmla="*/ 408114 w 972470"/>
                    <a:gd name="connsiteY173" fmla="*/ 1245394 h 1558174"/>
                    <a:gd name="connsiteX174" fmla="*/ 412876 w 972470"/>
                    <a:gd name="connsiteY174" fmla="*/ 1252538 h 1558174"/>
                    <a:gd name="connsiteX175" fmla="*/ 410495 w 972470"/>
                    <a:gd name="connsiteY175" fmla="*/ 1245394 h 1558174"/>
                    <a:gd name="connsiteX176" fmla="*/ 408114 w 972470"/>
                    <a:gd name="connsiteY176" fmla="*/ 1235869 h 1558174"/>
                    <a:gd name="connsiteX177" fmla="*/ 410495 w 972470"/>
                    <a:gd name="connsiteY177" fmla="*/ 1226344 h 1558174"/>
                    <a:gd name="connsiteX178" fmla="*/ 412876 w 972470"/>
                    <a:gd name="connsiteY178" fmla="*/ 1221582 h 1558174"/>
                    <a:gd name="connsiteX179" fmla="*/ 415258 w 972470"/>
                    <a:gd name="connsiteY179" fmla="*/ 1235869 h 1558174"/>
                    <a:gd name="connsiteX180" fmla="*/ 422401 w 972470"/>
                    <a:gd name="connsiteY180" fmla="*/ 1252538 h 1558174"/>
                    <a:gd name="connsiteX181" fmla="*/ 420020 w 972470"/>
                    <a:gd name="connsiteY181" fmla="*/ 1273969 h 1558174"/>
                    <a:gd name="connsiteX182" fmla="*/ 424783 w 972470"/>
                    <a:gd name="connsiteY182" fmla="*/ 1297782 h 1558174"/>
                    <a:gd name="connsiteX183" fmla="*/ 429545 w 972470"/>
                    <a:gd name="connsiteY183" fmla="*/ 1304925 h 1558174"/>
                    <a:gd name="connsiteX184" fmla="*/ 434308 w 972470"/>
                    <a:gd name="connsiteY184" fmla="*/ 1297782 h 1558174"/>
                    <a:gd name="connsiteX185" fmla="*/ 427164 w 972470"/>
                    <a:gd name="connsiteY185" fmla="*/ 1281113 h 1558174"/>
                    <a:gd name="connsiteX186" fmla="*/ 431926 w 972470"/>
                    <a:gd name="connsiteY186" fmla="*/ 1300163 h 1558174"/>
                    <a:gd name="connsiteX187" fmla="*/ 436689 w 972470"/>
                    <a:gd name="connsiteY187" fmla="*/ 1309688 h 1558174"/>
                    <a:gd name="connsiteX188" fmla="*/ 439070 w 972470"/>
                    <a:gd name="connsiteY188" fmla="*/ 1326357 h 1558174"/>
                    <a:gd name="connsiteX189" fmla="*/ 446214 w 972470"/>
                    <a:gd name="connsiteY189" fmla="*/ 1343025 h 1558174"/>
                    <a:gd name="connsiteX190" fmla="*/ 450976 w 972470"/>
                    <a:gd name="connsiteY190" fmla="*/ 1359694 h 1558174"/>
                    <a:gd name="connsiteX191" fmla="*/ 455739 w 972470"/>
                    <a:gd name="connsiteY191" fmla="*/ 1366838 h 1558174"/>
                    <a:gd name="connsiteX192" fmla="*/ 458120 w 972470"/>
                    <a:gd name="connsiteY192" fmla="*/ 1373982 h 1558174"/>
                    <a:gd name="connsiteX193" fmla="*/ 462883 w 972470"/>
                    <a:gd name="connsiteY193" fmla="*/ 1381125 h 1558174"/>
                    <a:gd name="connsiteX194" fmla="*/ 465264 w 972470"/>
                    <a:gd name="connsiteY194" fmla="*/ 1390650 h 1558174"/>
                    <a:gd name="connsiteX195" fmla="*/ 474789 w 972470"/>
                    <a:gd name="connsiteY195" fmla="*/ 1404938 h 1558174"/>
                    <a:gd name="connsiteX196" fmla="*/ 479551 w 972470"/>
                    <a:gd name="connsiteY196" fmla="*/ 1421607 h 1558174"/>
                    <a:gd name="connsiteX197" fmla="*/ 484314 w 972470"/>
                    <a:gd name="connsiteY197" fmla="*/ 1428750 h 1558174"/>
                    <a:gd name="connsiteX198" fmla="*/ 486695 w 972470"/>
                    <a:gd name="connsiteY198" fmla="*/ 1435894 h 1558174"/>
                    <a:gd name="connsiteX199" fmla="*/ 489076 w 972470"/>
                    <a:gd name="connsiteY199" fmla="*/ 1445419 h 1558174"/>
                    <a:gd name="connsiteX200" fmla="*/ 498601 w 972470"/>
                    <a:gd name="connsiteY200" fmla="*/ 1459707 h 1558174"/>
                    <a:gd name="connsiteX201" fmla="*/ 491458 w 972470"/>
                    <a:gd name="connsiteY201" fmla="*/ 1443038 h 1558174"/>
                    <a:gd name="connsiteX202" fmla="*/ 484314 w 972470"/>
                    <a:gd name="connsiteY202" fmla="*/ 1435894 h 1558174"/>
                    <a:gd name="connsiteX203" fmla="*/ 491458 w 972470"/>
                    <a:gd name="connsiteY203" fmla="*/ 1438275 h 1558174"/>
                    <a:gd name="connsiteX204" fmla="*/ 503364 w 972470"/>
                    <a:gd name="connsiteY204" fmla="*/ 1464469 h 1558174"/>
                    <a:gd name="connsiteX205" fmla="*/ 508126 w 972470"/>
                    <a:gd name="connsiteY205" fmla="*/ 1473994 h 1558174"/>
                    <a:gd name="connsiteX206" fmla="*/ 517651 w 972470"/>
                    <a:gd name="connsiteY206" fmla="*/ 1488282 h 1558174"/>
                    <a:gd name="connsiteX207" fmla="*/ 524795 w 972470"/>
                    <a:gd name="connsiteY207" fmla="*/ 1502569 h 1558174"/>
                    <a:gd name="connsiteX208" fmla="*/ 527176 w 972470"/>
                    <a:gd name="connsiteY208" fmla="*/ 1509713 h 1558174"/>
                    <a:gd name="connsiteX209" fmla="*/ 534320 w 972470"/>
                    <a:gd name="connsiteY209" fmla="*/ 1516857 h 1558174"/>
                    <a:gd name="connsiteX210" fmla="*/ 543845 w 972470"/>
                    <a:gd name="connsiteY210" fmla="*/ 1531144 h 1558174"/>
                    <a:gd name="connsiteX211" fmla="*/ 546226 w 972470"/>
                    <a:gd name="connsiteY211" fmla="*/ 1538288 h 1558174"/>
                    <a:gd name="connsiteX212" fmla="*/ 555751 w 972470"/>
                    <a:gd name="connsiteY212" fmla="*/ 1543050 h 155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</a:cxnLst>
                  <a:rect l="l" t="t" r="r" b="b"/>
                  <a:pathLst>
                    <a:path w="972470" h="1558174">
                      <a:moveTo>
                        <a:pt x="555751" y="1543050"/>
                      </a:moveTo>
                      <a:lnTo>
                        <a:pt x="246189" y="1540669"/>
                      </a:lnTo>
                      <a:cubicBezTo>
                        <a:pt x="227917" y="1540430"/>
                        <a:pt x="209690" y="1538665"/>
                        <a:pt x="191420" y="1538288"/>
                      </a:cubicBezTo>
                      <a:lnTo>
                        <a:pt x="15208" y="1535907"/>
                      </a:lnTo>
                      <a:cubicBezTo>
                        <a:pt x="25519" y="1504968"/>
                        <a:pt x="7990" y="1558174"/>
                        <a:pt x="19970" y="1519238"/>
                      </a:cubicBezTo>
                      <a:cubicBezTo>
                        <a:pt x="29725" y="1487533"/>
                        <a:pt x="35770" y="1480504"/>
                        <a:pt x="41401" y="1438275"/>
                      </a:cubicBezTo>
                      <a:lnTo>
                        <a:pt x="46164" y="1402557"/>
                      </a:lnTo>
                      <a:cubicBezTo>
                        <a:pt x="52664" y="1301795"/>
                        <a:pt x="50201" y="1353385"/>
                        <a:pt x="53308" y="1247775"/>
                      </a:cubicBezTo>
                      <a:cubicBezTo>
                        <a:pt x="51720" y="1203325"/>
                        <a:pt x="50347" y="1158867"/>
                        <a:pt x="48545" y="1114425"/>
                      </a:cubicBezTo>
                      <a:cubicBezTo>
                        <a:pt x="47965" y="1100127"/>
                        <a:pt x="46834" y="1085857"/>
                        <a:pt x="46164" y="1071563"/>
                      </a:cubicBezTo>
                      <a:cubicBezTo>
                        <a:pt x="44453" y="1035056"/>
                        <a:pt x="43547" y="998509"/>
                        <a:pt x="41401" y="962025"/>
                      </a:cubicBezTo>
                      <a:cubicBezTo>
                        <a:pt x="40371" y="944521"/>
                        <a:pt x="37888" y="927128"/>
                        <a:pt x="36639" y="909638"/>
                      </a:cubicBezTo>
                      <a:cubicBezTo>
                        <a:pt x="35507" y="893784"/>
                        <a:pt x="35509" y="877859"/>
                        <a:pt x="34258" y="862013"/>
                      </a:cubicBezTo>
                      <a:cubicBezTo>
                        <a:pt x="31074" y="821680"/>
                        <a:pt x="29848" y="820917"/>
                        <a:pt x="22351" y="783432"/>
                      </a:cubicBezTo>
                      <a:cubicBezTo>
                        <a:pt x="20764" y="762001"/>
                        <a:pt x="19196" y="740568"/>
                        <a:pt x="17589" y="719138"/>
                      </a:cubicBezTo>
                      <a:cubicBezTo>
                        <a:pt x="16815" y="708818"/>
                        <a:pt x="15208" y="688182"/>
                        <a:pt x="15208" y="688182"/>
                      </a:cubicBezTo>
                      <a:cubicBezTo>
                        <a:pt x="14414" y="654051"/>
                        <a:pt x="12826" y="619929"/>
                        <a:pt x="12826" y="585788"/>
                      </a:cubicBezTo>
                      <a:cubicBezTo>
                        <a:pt x="12826" y="511702"/>
                        <a:pt x="13717" y="506655"/>
                        <a:pt x="17589" y="452438"/>
                      </a:cubicBezTo>
                      <a:cubicBezTo>
                        <a:pt x="21184" y="351759"/>
                        <a:pt x="21354" y="392714"/>
                        <a:pt x="15208" y="259557"/>
                      </a:cubicBezTo>
                      <a:cubicBezTo>
                        <a:pt x="14767" y="250009"/>
                        <a:pt x="13559" y="240512"/>
                        <a:pt x="12826" y="230982"/>
                      </a:cubicBezTo>
                      <a:cubicBezTo>
                        <a:pt x="10384" y="199237"/>
                        <a:pt x="7129" y="167538"/>
                        <a:pt x="5683" y="135732"/>
                      </a:cubicBezTo>
                      <a:cubicBezTo>
                        <a:pt x="2759" y="71424"/>
                        <a:pt x="4464" y="100786"/>
                        <a:pt x="920" y="47625"/>
                      </a:cubicBezTo>
                      <a:cubicBezTo>
                        <a:pt x="1714" y="39688"/>
                        <a:pt x="0" y="31075"/>
                        <a:pt x="3301" y="23813"/>
                      </a:cubicBezTo>
                      <a:cubicBezTo>
                        <a:pt x="4655" y="20834"/>
                        <a:pt x="9622" y="22099"/>
                        <a:pt x="12826" y="21432"/>
                      </a:cubicBezTo>
                      <a:lnTo>
                        <a:pt x="60451" y="11907"/>
                      </a:lnTo>
                      <a:lnTo>
                        <a:pt x="200945" y="16669"/>
                      </a:lnTo>
                      <a:cubicBezTo>
                        <a:pt x="213714" y="17540"/>
                        <a:pt x="226345" y="19844"/>
                        <a:pt x="239045" y="21432"/>
                      </a:cubicBezTo>
                      <a:cubicBezTo>
                        <a:pt x="270541" y="31929"/>
                        <a:pt x="258129" y="29271"/>
                        <a:pt x="315245" y="28575"/>
                      </a:cubicBezTo>
                      <a:cubicBezTo>
                        <a:pt x="359720" y="28033"/>
                        <a:pt x="404145" y="25400"/>
                        <a:pt x="448595" y="23813"/>
                      </a:cubicBezTo>
                      <a:lnTo>
                        <a:pt x="472408" y="19050"/>
                      </a:lnTo>
                      <a:cubicBezTo>
                        <a:pt x="479569" y="17542"/>
                        <a:pt x="486566" y="15096"/>
                        <a:pt x="493839" y="14288"/>
                      </a:cubicBezTo>
                      <a:cubicBezTo>
                        <a:pt x="508061" y="12708"/>
                        <a:pt x="522426" y="12892"/>
                        <a:pt x="536701" y="11907"/>
                      </a:cubicBezTo>
                      <a:cubicBezTo>
                        <a:pt x="545448" y="11304"/>
                        <a:pt x="554176" y="10443"/>
                        <a:pt x="562895" y="9525"/>
                      </a:cubicBezTo>
                      <a:cubicBezTo>
                        <a:pt x="569259" y="8855"/>
                        <a:pt x="575551" y="7400"/>
                        <a:pt x="581945" y="7144"/>
                      </a:cubicBezTo>
                      <a:cubicBezTo>
                        <a:pt x="615265" y="5811"/>
                        <a:pt x="648625" y="5743"/>
                        <a:pt x="681958" y="4763"/>
                      </a:cubicBezTo>
                      <a:lnTo>
                        <a:pt x="743870" y="2382"/>
                      </a:lnTo>
                      <a:lnTo>
                        <a:pt x="843883" y="0"/>
                      </a:lnTo>
                      <a:cubicBezTo>
                        <a:pt x="874839" y="794"/>
                        <a:pt x="905864" y="176"/>
                        <a:pt x="936751" y="2382"/>
                      </a:cubicBezTo>
                      <a:cubicBezTo>
                        <a:pt x="939606" y="2586"/>
                        <a:pt x="942107" y="4909"/>
                        <a:pt x="943895" y="7144"/>
                      </a:cubicBezTo>
                      <a:cubicBezTo>
                        <a:pt x="945463" y="9104"/>
                        <a:pt x="945287" y="11981"/>
                        <a:pt x="946276" y="14288"/>
                      </a:cubicBezTo>
                      <a:cubicBezTo>
                        <a:pt x="947674" y="17551"/>
                        <a:pt x="949250" y="20747"/>
                        <a:pt x="951039" y="23813"/>
                      </a:cubicBezTo>
                      <a:cubicBezTo>
                        <a:pt x="954812" y="30281"/>
                        <a:pt x="958925" y="36546"/>
                        <a:pt x="962945" y="42863"/>
                      </a:cubicBezTo>
                      <a:cubicBezTo>
                        <a:pt x="964482" y="45278"/>
                        <a:pt x="966120" y="47626"/>
                        <a:pt x="967708" y="50007"/>
                      </a:cubicBezTo>
                      <a:lnTo>
                        <a:pt x="972470" y="57150"/>
                      </a:lnTo>
                      <a:cubicBezTo>
                        <a:pt x="971676" y="60325"/>
                        <a:pt x="971713" y="63833"/>
                        <a:pt x="970089" y="66675"/>
                      </a:cubicBezTo>
                      <a:cubicBezTo>
                        <a:pt x="965892" y="74020"/>
                        <a:pt x="962621" y="73927"/>
                        <a:pt x="955801" y="76200"/>
                      </a:cubicBezTo>
                      <a:cubicBezTo>
                        <a:pt x="953420" y="77788"/>
                        <a:pt x="951218" y="79683"/>
                        <a:pt x="948658" y="80963"/>
                      </a:cubicBezTo>
                      <a:cubicBezTo>
                        <a:pt x="946413" y="82086"/>
                        <a:pt x="943693" y="82099"/>
                        <a:pt x="941514" y="83344"/>
                      </a:cubicBezTo>
                      <a:cubicBezTo>
                        <a:pt x="938068" y="85313"/>
                        <a:pt x="935539" y="88713"/>
                        <a:pt x="931989" y="90488"/>
                      </a:cubicBezTo>
                      <a:cubicBezTo>
                        <a:pt x="927499" y="92733"/>
                        <a:pt x="917701" y="95250"/>
                        <a:pt x="917701" y="95250"/>
                      </a:cubicBezTo>
                      <a:cubicBezTo>
                        <a:pt x="909319" y="100838"/>
                        <a:pt x="903039" y="105878"/>
                        <a:pt x="893889" y="109538"/>
                      </a:cubicBezTo>
                      <a:cubicBezTo>
                        <a:pt x="889228" y="111402"/>
                        <a:pt x="879601" y="114300"/>
                        <a:pt x="879601" y="114300"/>
                      </a:cubicBezTo>
                      <a:cubicBezTo>
                        <a:pt x="874839" y="117475"/>
                        <a:pt x="870744" y="122015"/>
                        <a:pt x="865314" y="123825"/>
                      </a:cubicBezTo>
                      <a:cubicBezTo>
                        <a:pt x="854803" y="127330"/>
                        <a:pt x="860415" y="125084"/>
                        <a:pt x="848645" y="130969"/>
                      </a:cubicBezTo>
                      <a:cubicBezTo>
                        <a:pt x="847058" y="133350"/>
                        <a:pt x="846037" y="136228"/>
                        <a:pt x="843883" y="138113"/>
                      </a:cubicBezTo>
                      <a:cubicBezTo>
                        <a:pt x="839575" y="141882"/>
                        <a:pt x="834358" y="144463"/>
                        <a:pt x="829595" y="147638"/>
                      </a:cubicBezTo>
                      <a:lnTo>
                        <a:pt x="822451" y="152400"/>
                      </a:lnTo>
                      <a:cubicBezTo>
                        <a:pt x="820070" y="153987"/>
                        <a:pt x="817868" y="155883"/>
                        <a:pt x="815308" y="157163"/>
                      </a:cubicBezTo>
                      <a:cubicBezTo>
                        <a:pt x="812133" y="158750"/>
                        <a:pt x="808793" y="160044"/>
                        <a:pt x="805783" y="161925"/>
                      </a:cubicBezTo>
                      <a:cubicBezTo>
                        <a:pt x="802417" y="164028"/>
                        <a:pt x="799487" y="166762"/>
                        <a:pt x="796258" y="169069"/>
                      </a:cubicBezTo>
                      <a:cubicBezTo>
                        <a:pt x="793929" y="170733"/>
                        <a:pt x="791313" y="172000"/>
                        <a:pt x="789114" y="173832"/>
                      </a:cubicBezTo>
                      <a:cubicBezTo>
                        <a:pt x="786527" y="175988"/>
                        <a:pt x="784557" y="178819"/>
                        <a:pt x="781970" y="180975"/>
                      </a:cubicBezTo>
                      <a:cubicBezTo>
                        <a:pt x="779771" y="182807"/>
                        <a:pt x="777025" y="183906"/>
                        <a:pt x="774826" y="185738"/>
                      </a:cubicBezTo>
                      <a:cubicBezTo>
                        <a:pt x="756499" y="201012"/>
                        <a:pt x="778270" y="185825"/>
                        <a:pt x="760539" y="197644"/>
                      </a:cubicBezTo>
                      <a:cubicBezTo>
                        <a:pt x="758158" y="200819"/>
                        <a:pt x="756201" y="204363"/>
                        <a:pt x="753395" y="207169"/>
                      </a:cubicBezTo>
                      <a:cubicBezTo>
                        <a:pt x="745465" y="215099"/>
                        <a:pt x="747824" y="209471"/>
                        <a:pt x="739108" y="214313"/>
                      </a:cubicBezTo>
                      <a:cubicBezTo>
                        <a:pt x="734104" y="217093"/>
                        <a:pt x="728867" y="219791"/>
                        <a:pt x="724820" y="223838"/>
                      </a:cubicBezTo>
                      <a:cubicBezTo>
                        <a:pt x="708758" y="239900"/>
                        <a:pt x="716922" y="235995"/>
                        <a:pt x="703389" y="240507"/>
                      </a:cubicBezTo>
                      <a:cubicBezTo>
                        <a:pt x="701801" y="242888"/>
                        <a:pt x="700650" y="245626"/>
                        <a:pt x="698626" y="247650"/>
                      </a:cubicBezTo>
                      <a:cubicBezTo>
                        <a:pt x="696602" y="249674"/>
                        <a:pt x="693681" y="250581"/>
                        <a:pt x="691483" y="252413"/>
                      </a:cubicBezTo>
                      <a:cubicBezTo>
                        <a:pt x="688896" y="254569"/>
                        <a:pt x="686926" y="257401"/>
                        <a:pt x="684339" y="259557"/>
                      </a:cubicBezTo>
                      <a:cubicBezTo>
                        <a:pt x="682140" y="261389"/>
                        <a:pt x="679524" y="262656"/>
                        <a:pt x="677195" y="264319"/>
                      </a:cubicBezTo>
                      <a:cubicBezTo>
                        <a:pt x="673965" y="266626"/>
                        <a:pt x="670683" y="268880"/>
                        <a:pt x="667670" y="271463"/>
                      </a:cubicBezTo>
                      <a:cubicBezTo>
                        <a:pt x="651628" y="285213"/>
                        <a:pt x="669169" y="272845"/>
                        <a:pt x="653383" y="283369"/>
                      </a:cubicBezTo>
                      <a:cubicBezTo>
                        <a:pt x="651795" y="286544"/>
                        <a:pt x="646110" y="290384"/>
                        <a:pt x="648620" y="292894"/>
                      </a:cubicBezTo>
                      <a:cubicBezTo>
                        <a:pt x="651001" y="295275"/>
                        <a:pt x="653177" y="287906"/>
                        <a:pt x="655764" y="285750"/>
                      </a:cubicBezTo>
                      <a:cubicBezTo>
                        <a:pt x="657963" y="283918"/>
                        <a:pt x="660709" y="282820"/>
                        <a:pt x="662908" y="280988"/>
                      </a:cubicBezTo>
                      <a:cubicBezTo>
                        <a:pt x="665495" y="278832"/>
                        <a:pt x="667895" y="276431"/>
                        <a:pt x="670051" y="273844"/>
                      </a:cubicBezTo>
                      <a:cubicBezTo>
                        <a:pt x="671883" y="271645"/>
                        <a:pt x="672579" y="268488"/>
                        <a:pt x="674814" y="266700"/>
                      </a:cubicBezTo>
                      <a:cubicBezTo>
                        <a:pt x="676774" y="265132"/>
                        <a:pt x="679577" y="265113"/>
                        <a:pt x="681958" y="264319"/>
                      </a:cubicBezTo>
                      <a:cubicBezTo>
                        <a:pt x="685133" y="261144"/>
                        <a:pt x="686993" y="254794"/>
                        <a:pt x="691483" y="254794"/>
                      </a:cubicBezTo>
                      <a:cubicBezTo>
                        <a:pt x="695033" y="254794"/>
                        <a:pt x="689230" y="261809"/>
                        <a:pt x="686720" y="264319"/>
                      </a:cubicBezTo>
                      <a:cubicBezTo>
                        <a:pt x="684945" y="266094"/>
                        <a:pt x="681957" y="265906"/>
                        <a:pt x="679576" y="266700"/>
                      </a:cubicBezTo>
                      <a:cubicBezTo>
                        <a:pt x="678782" y="269081"/>
                        <a:pt x="678763" y="271884"/>
                        <a:pt x="677195" y="273844"/>
                      </a:cubicBezTo>
                      <a:cubicBezTo>
                        <a:pt x="675407" y="276079"/>
                        <a:pt x="672250" y="276775"/>
                        <a:pt x="670051" y="278607"/>
                      </a:cubicBezTo>
                      <a:cubicBezTo>
                        <a:pt x="667464" y="280763"/>
                        <a:pt x="665495" y="283594"/>
                        <a:pt x="662908" y="285750"/>
                      </a:cubicBezTo>
                      <a:cubicBezTo>
                        <a:pt x="660709" y="287582"/>
                        <a:pt x="657891" y="288598"/>
                        <a:pt x="655764" y="290513"/>
                      </a:cubicBezTo>
                      <a:cubicBezTo>
                        <a:pt x="649923" y="295770"/>
                        <a:pt x="644651" y="301626"/>
                        <a:pt x="639095" y="307182"/>
                      </a:cubicBezTo>
                      <a:cubicBezTo>
                        <a:pt x="636714" y="309563"/>
                        <a:pt x="633819" y="311523"/>
                        <a:pt x="631951" y="314325"/>
                      </a:cubicBezTo>
                      <a:cubicBezTo>
                        <a:pt x="607890" y="350417"/>
                        <a:pt x="633926" y="313386"/>
                        <a:pt x="615283" y="335757"/>
                      </a:cubicBezTo>
                      <a:cubicBezTo>
                        <a:pt x="613451" y="337955"/>
                        <a:pt x="612421" y="340761"/>
                        <a:pt x="610520" y="342900"/>
                      </a:cubicBezTo>
                      <a:cubicBezTo>
                        <a:pt x="606045" y="347934"/>
                        <a:pt x="599969" y="351584"/>
                        <a:pt x="596233" y="357188"/>
                      </a:cubicBezTo>
                      <a:cubicBezTo>
                        <a:pt x="585702" y="372984"/>
                        <a:pt x="598083" y="355426"/>
                        <a:pt x="584326" y="371475"/>
                      </a:cubicBezTo>
                      <a:cubicBezTo>
                        <a:pt x="581743" y="374488"/>
                        <a:pt x="579853" y="378063"/>
                        <a:pt x="577183" y="381000"/>
                      </a:cubicBezTo>
                      <a:cubicBezTo>
                        <a:pt x="571897" y="386814"/>
                        <a:pt x="565229" y="391383"/>
                        <a:pt x="560514" y="397669"/>
                      </a:cubicBezTo>
                      <a:cubicBezTo>
                        <a:pt x="558892" y="399832"/>
                        <a:pt x="550351" y="410851"/>
                        <a:pt x="548608" y="414338"/>
                      </a:cubicBezTo>
                      <a:cubicBezTo>
                        <a:pt x="543240" y="425074"/>
                        <a:pt x="549991" y="418393"/>
                        <a:pt x="541464" y="428625"/>
                      </a:cubicBezTo>
                      <a:cubicBezTo>
                        <a:pt x="526190" y="446954"/>
                        <a:pt x="541377" y="425182"/>
                        <a:pt x="529558" y="442913"/>
                      </a:cubicBezTo>
                      <a:cubicBezTo>
                        <a:pt x="527208" y="452311"/>
                        <a:pt x="525265" y="460736"/>
                        <a:pt x="520033" y="469107"/>
                      </a:cubicBezTo>
                      <a:cubicBezTo>
                        <a:pt x="517930" y="472473"/>
                        <a:pt x="515270" y="475457"/>
                        <a:pt x="512889" y="478632"/>
                      </a:cubicBezTo>
                      <a:cubicBezTo>
                        <a:pt x="513404" y="476571"/>
                        <a:pt x="516133" y="464619"/>
                        <a:pt x="517651" y="461963"/>
                      </a:cubicBezTo>
                      <a:cubicBezTo>
                        <a:pt x="519620" y="458517"/>
                        <a:pt x="522691" y="455803"/>
                        <a:pt x="524795" y="452438"/>
                      </a:cubicBezTo>
                      <a:cubicBezTo>
                        <a:pt x="526676" y="449428"/>
                        <a:pt x="527495" y="445802"/>
                        <a:pt x="529558" y="442913"/>
                      </a:cubicBezTo>
                      <a:cubicBezTo>
                        <a:pt x="531515" y="440173"/>
                        <a:pt x="534510" y="438326"/>
                        <a:pt x="536701" y="435769"/>
                      </a:cubicBezTo>
                      <a:cubicBezTo>
                        <a:pt x="539284" y="432756"/>
                        <a:pt x="541569" y="429495"/>
                        <a:pt x="543845" y="426244"/>
                      </a:cubicBezTo>
                      <a:cubicBezTo>
                        <a:pt x="547127" y="421555"/>
                        <a:pt x="548608" y="415132"/>
                        <a:pt x="553370" y="411957"/>
                      </a:cubicBezTo>
                      <a:lnTo>
                        <a:pt x="560514" y="407194"/>
                      </a:lnTo>
                      <a:cubicBezTo>
                        <a:pt x="563689" y="402432"/>
                        <a:pt x="571849" y="387477"/>
                        <a:pt x="570039" y="392907"/>
                      </a:cubicBezTo>
                      <a:cubicBezTo>
                        <a:pt x="565673" y="406006"/>
                        <a:pt x="570282" y="394267"/>
                        <a:pt x="562895" y="407194"/>
                      </a:cubicBezTo>
                      <a:cubicBezTo>
                        <a:pt x="561134" y="410276"/>
                        <a:pt x="559959" y="413675"/>
                        <a:pt x="558133" y="416719"/>
                      </a:cubicBezTo>
                      <a:cubicBezTo>
                        <a:pt x="549588" y="430961"/>
                        <a:pt x="550980" y="428635"/>
                        <a:pt x="541464" y="438150"/>
                      </a:cubicBezTo>
                      <a:cubicBezTo>
                        <a:pt x="540670" y="441325"/>
                        <a:pt x="540547" y="444748"/>
                        <a:pt x="539083" y="447675"/>
                      </a:cubicBezTo>
                      <a:cubicBezTo>
                        <a:pt x="536523" y="452795"/>
                        <a:pt x="532733" y="457200"/>
                        <a:pt x="529558" y="461963"/>
                      </a:cubicBezTo>
                      <a:cubicBezTo>
                        <a:pt x="527970" y="464344"/>
                        <a:pt x="526819" y="467083"/>
                        <a:pt x="524795" y="469107"/>
                      </a:cubicBezTo>
                      <a:cubicBezTo>
                        <a:pt x="522414" y="471488"/>
                        <a:pt x="519807" y="473663"/>
                        <a:pt x="517651" y="476250"/>
                      </a:cubicBezTo>
                      <a:cubicBezTo>
                        <a:pt x="498922" y="498724"/>
                        <a:pt x="524823" y="469065"/>
                        <a:pt x="510508" y="490538"/>
                      </a:cubicBezTo>
                      <a:cubicBezTo>
                        <a:pt x="508640" y="493340"/>
                        <a:pt x="505745" y="495301"/>
                        <a:pt x="503364" y="497682"/>
                      </a:cubicBezTo>
                      <a:cubicBezTo>
                        <a:pt x="498738" y="511559"/>
                        <a:pt x="502105" y="502582"/>
                        <a:pt x="491458" y="523875"/>
                      </a:cubicBezTo>
                      <a:cubicBezTo>
                        <a:pt x="489870" y="527050"/>
                        <a:pt x="488664" y="530446"/>
                        <a:pt x="486695" y="533400"/>
                      </a:cubicBezTo>
                      <a:cubicBezTo>
                        <a:pt x="485108" y="535781"/>
                        <a:pt x="483213" y="537984"/>
                        <a:pt x="481933" y="540544"/>
                      </a:cubicBezTo>
                      <a:cubicBezTo>
                        <a:pt x="480810" y="542789"/>
                        <a:pt x="480674" y="545443"/>
                        <a:pt x="479551" y="547688"/>
                      </a:cubicBezTo>
                      <a:cubicBezTo>
                        <a:pt x="478271" y="550248"/>
                        <a:pt x="476209" y="552347"/>
                        <a:pt x="474789" y="554832"/>
                      </a:cubicBezTo>
                      <a:cubicBezTo>
                        <a:pt x="473028" y="557914"/>
                        <a:pt x="471852" y="561313"/>
                        <a:pt x="470026" y="564357"/>
                      </a:cubicBezTo>
                      <a:cubicBezTo>
                        <a:pt x="467081" y="569265"/>
                        <a:pt x="460501" y="578644"/>
                        <a:pt x="460501" y="578644"/>
                      </a:cubicBezTo>
                      <a:lnTo>
                        <a:pt x="455739" y="592932"/>
                      </a:lnTo>
                      <a:cubicBezTo>
                        <a:pt x="454945" y="595313"/>
                        <a:pt x="454750" y="597987"/>
                        <a:pt x="453358" y="600075"/>
                      </a:cubicBezTo>
                      <a:lnTo>
                        <a:pt x="448595" y="607219"/>
                      </a:lnTo>
                      <a:cubicBezTo>
                        <a:pt x="448035" y="609460"/>
                        <a:pt x="445385" y="621094"/>
                        <a:pt x="443833" y="623888"/>
                      </a:cubicBezTo>
                      <a:cubicBezTo>
                        <a:pt x="441053" y="628891"/>
                        <a:pt x="434308" y="638175"/>
                        <a:pt x="434308" y="638175"/>
                      </a:cubicBezTo>
                      <a:cubicBezTo>
                        <a:pt x="433546" y="641222"/>
                        <a:pt x="431251" y="651431"/>
                        <a:pt x="429545" y="654844"/>
                      </a:cubicBezTo>
                      <a:cubicBezTo>
                        <a:pt x="428265" y="657404"/>
                        <a:pt x="426370" y="659607"/>
                        <a:pt x="424783" y="661988"/>
                      </a:cubicBezTo>
                      <a:cubicBezTo>
                        <a:pt x="423989" y="665163"/>
                        <a:pt x="422401" y="668240"/>
                        <a:pt x="422401" y="671513"/>
                      </a:cubicBezTo>
                      <a:cubicBezTo>
                        <a:pt x="422401" y="674023"/>
                        <a:pt x="424093" y="666783"/>
                        <a:pt x="424783" y="664369"/>
                      </a:cubicBezTo>
                      <a:cubicBezTo>
                        <a:pt x="425682" y="661222"/>
                        <a:pt x="426265" y="657991"/>
                        <a:pt x="427164" y="654844"/>
                      </a:cubicBezTo>
                      <a:cubicBezTo>
                        <a:pt x="427854" y="652430"/>
                        <a:pt x="428422" y="649945"/>
                        <a:pt x="429545" y="647700"/>
                      </a:cubicBezTo>
                      <a:cubicBezTo>
                        <a:pt x="432859" y="641073"/>
                        <a:pt x="436188" y="638676"/>
                        <a:pt x="441451" y="633413"/>
                      </a:cubicBezTo>
                      <a:cubicBezTo>
                        <a:pt x="442038" y="631652"/>
                        <a:pt x="444822" y="618430"/>
                        <a:pt x="450976" y="621507"/>
                      </a:cubicBezTo>
                      <a:cubicBezTo>
                        <a:pt x="453221" y="622629"/>
                        <a:pt x="449284" y="626237"/>
                        <a:pt x="448595" y="628650"/>
                      </a:cubicBezTo>
                      <a:cubicBezTo>
                        <a:pt x="444751" y="642105"/>
                        <a:pt x="448702" y="634443"/>
                        <a:pt x="441451" y="645319"/>
                      </a:cubicBezTo>
                      <a:lnTo>
                        <a:pt x="436689" y="659607"/>
                      </a:lnTo>
                      <a:cubicBezTo>
                        <a:pt x="435895" y="661988"/>
                        <a:pt x="435700" y="664662"/>
                        <a:pt x="434308" y="666750"/>
                      </a:cubicBezTo>
                      <a:lnTo>
                        <a:pt x="429545" y="673894"/>
                      </a:lnTo>
                      <a:cubicBezTo>
                        <a:pt x="423878" y="690897"/>
                        <a:pt x="427568" y="684005"/>
                        <a:pt x="420020" y="695325"/>
                      </a:cubicBezTo>
                      <a:cubicBezTo>
                        <a:pt x="419226" y="698500"/>
                        <a:pt x="418281" y="701641"/>
                        <a:pt x="417639" y="704850"/>
                      </a:cubicBezTo>
                      <a:cubicBezTo>
                        <a:pt x="416692" y="709585"/>
                        <a:pt x="416429" y="714454"/>
                        <a:pt x="415258" y="719138"/>
                      </a:cubicBezTo>
                      <a:cubicBezTo>
                        <a:pt x="414040" y="724008"/>
                        <a:pt x="413279" y="729248"/>
                        <a:pt x="410495" y="733425"/>
                      </a:cubicBezTo>
                      <a:cubicBezTo>
                        <a:pt x="408908" y="735806"/>
                        <a:pt x="407013" y="738009"/>
                        <a:pt x="405733" y="740569"/>
                      </a:cubicBezTo>
                      <a:cubicBezTo>
                        <a:pt x="403827" y="744381"/>
                        <a:pt x="401989" y="753670"/>
                        <a:pt x="400970" y="757238"/>
                      </a:cubicBezTo>
                      <a:cubicBezTo>
                        <a:pt x="400280" y="759652"/>
                        <a:pt x="396814" y="766157"/>
                        <a:pt x="398589" y="764382"/>
                      </a:cubicBezTo>
                      <a:cubicBezTo>
                        <a:pt x="403540" y="759431"/>
                        <a:pt x="402889" y="753402"/>
                        <a:pt x="405733" y="747713"/>
                      </a:cubicBezTo>
                      <a:cubicBezTo>
                        <a:pt x="407013" y="745153"/>
                        <a:pt x="408908" y="742950"/>
                        <a:pt x="410495" y="740569"/>
                      </a:cubicBezTo>
                      <a:cubicBezTo>
                        <a:pt x="409701" y="746125"/>
                        <a:pt x="409376" y="751769"/>
                        <a:pt x="408114" y="757238"/>
                      </a:cubicBezTo>
                      <a:cubicBezTo>
                        <a:pt x="406985" y="762129"/>
                        <a:pt x="404939" y="766763"/>
                        <a:pt x="403351" y="771525"/>
                      </a:cubicBezTo>
                      <a:lnTo>
                        <a:pt x="396208" y="792957"/>
                      </a:lnTo>
                      <a:cubicBezTo>
                        <a:pt x="395414" y="795338"/>
                        <a:pt x="394318" y="797639"/>
                        <a:pt x="393826" y="800100"/>
                      </a:cubicBezTo>
                      <a:cubicBezTo>
                        <a:pt x="390953" y="814468"/>
                        <a:pt x="392725" y="808167"/>
                        <a:pt x="389064" y="819150"/>
                      </a:cubicBezTo>
                      <a:cubicBezTo>
                        <a:pt x="388270" y="834231"/>
                        <a:pt x="388050" y="849354"/>
                        <a:pt x="386683" y="864394"/>
                      </a:cubicBezTo>
                      <a:cubicBezTo>
                        <a:pt x="386456" y="866894"/>
                        <a:pt x="384991" y="869124"/>
                        <a:pt x="384301" y="871538"/>
                      </a:cubicBezTo>
                      <a:cubicBezTo>
                        <a:pt x="383402" y="874685"/>
                        <a:pt x="382714" y="877888"/>
                        <a:pt x="381920" y="881063"/>
                      </a:cubicBezTo>
                      <a:cubicBezTo>
                        <a:pt x="382714" y="886619"/>
                        <a:pt x="384301" y="892119"/>
                        <a:pt x="384301" y="897732"/>
                      </a:cubicBezTo>
                      <a:cubicBezTo>
                        <a:pt x="384301" y="908155"/>
                        <a:pt x="380270" y="943182"/>
                        <a:pt x="379539" y="954882"/>
                      </a:cubicBezTo>
                      <a:cubicBezTo>
                        <a:pt x="378498" y="971537"/>
                        <a:pt x="377952" y="988219"/>
                        <a:pt x="377158" y="1004888"/>
                      </a:cubicBezTo>
                      <a:cubicBezTo>
                        <a:pt x="377952" y="1017588"/>
                        <a:pt x="379539" y="1030263"/>
                        <a:pt x="379539" y="1042988"/>
                      </a:cubicBezTo>
                      <a:cubicBezTo>
                        <a:pt x="379539" y="1045498"/>
                        <a:pt x="377158" y="1038354"/>
                        <a:pt x="377158" y="1035844"/>
                      </a:cubicBezTo>
                      <a:cubicBezTo>
                        <a:pt x="377158" y="1023119"/>
                        <a:pt x="378745" y="1010444"/>
                        <a:pt x="379539" y="997744"/>
                      </a:cubicBezTo>
                      <a:cubicBezTo>
                        <a:pt x="385262" y="1020639"/>
                        <a:pt x="379539" y="993477"/>
                        <a:pt x="379539" y="1038225"/>
                      </a:cubicBezTo>
                      <a:cubicBezTo>
                        <a:pt x="379539" y="1049366"/>
                        <a:pt x="380415" y="1060524"/>
                        <a:pt x="381920" y="1071563"/>
                      </a:cubicBezTo>
                      <a:cubicBezTo>
                        <a:pt x="382804" y="1078048"/>
                        <a:pt x="386683" y="1090613"/>
                        <a:pt x="386683" y="1090613"/>
                      </a:cubicBezTo>
                      <a:cubicBezTo>
                        <a:pt x="387477" y="1108075"/>
                        <a:pt x="387202" y="1125619"/>
                        <a:pt x="389064" y="1143000"/>
                      </a:cubicBezTo>
                      <a:cubicBezTo>
                        <a:pt x="389867" y="1150494"/>
                        <a:pt x="395174" y="1159984"/>
                        <a:pt x="398589" y="1166813"/>
                      </a:cubicBezTo>
                      <a:cubicBezTo>
                        <a:pt x="399383" y="1173163"/>
                        <a:pt x="400222" y="1179507"/>
                        <a:pt x="400970" y="1185863"/>
                      </a:cubicBezTo>
                      <a:cubicBezTo>
                        <a:pt x="401810" y="1193001"/>
                        <a:pt x="402459" y="1200162"/>
                        <a:pt x="403351" y="1207294"/>
                      </a:cubicBezTo>
                      <a:cubicBezTo>
                        <a:pt x="404047" y="1212863"/>
                        <a:pt x="405037" y="1218394"/>
                        <a:pt x="405733" y="1223963"/>
                      </a:cubicBezTo>
                      <a:cubicBezTo>
                        <a:pt x="406625" y="1231095"/>
                        <a:pt x="406371" y="1238421"/>
                        <a:pt x="408114" y="1245394"/>
                      </a:cubicBezTo>
                      <a:cubicBezTo>
                        <a:pt x="408808" y="1248170"/>
                        <a:pt x="410014" y="1252538"/>
                        <a:pt x="412876" y="1252538"/>
                      </a:cubicBezTo>
                      <a:cubicBezTo>
                        <a:pt x="415386" y="1252538"/>
                        <a:pt x="411185" y="1247808"/>
                        <a:pt x="410495" y="1245394"/>
                      </a:cubicBezTo>
                      <a:cubicBezTo>
                        <a:pt x="409596" y="1242247"/>
                        <a:pt x="408908" y="1239044"/>
                        <a:pt x="408114" y="1235869"/>
                      </a:cubicBezTo>
                      <a:cubicBezTo>
                        <a:pt x="408908" y="1232694"/>
                        <a:pt x="410495" y="1229617"/>
                        <a:pt x="410495" y="1226344"/>
                      </a:cubicBezTo>
                      <a:cubicBezTo>
                        <a:pt x="410495" y="1214485"/>
                        <a:pt x="403775" y="1203379"/>
                        <a:pt x="412876" y="1221582"/>
                      </a:cubicBezTo>
                      <a:cubicBezTo>
                        <a:pt x="413670" y="1226344"/>
                        <a:pt x="414211" y="1231156"/>
                        <a:pt x="415258" y="1235869"/>
                      </a:cubicBezTo>
                      <a:cubicBezTo>
                        <a:pt x="416660" y="1242178"/>
                        <a:pt x="419488" y="1246712"/>
                        <a:pt x="422401" y="1252538"/>
                      </a:cubicBezTo>
                      <a:cubicBezTo>
                        <a:pt x="421607" y="1259682"/>
                        <a:pt x="420020" y="1266781"/>
                        <a:pt x="420020" y="1273969"/>
                      </a:cubicBezTo>
                      <a:cubicBezTo>
                        <a:pt x="420020" y="1278362"/>
                        <a:pt x="421849" y="1291915"/>
                        <a:pt x="424783" y="1297782"/>
                      </a:cubicBezTo>
                      <a:cubicBezTo>
                        <a:pt x="426063" y="1300341"/>
                        <a:pt x="427958" y="1302544"/>
                        <a:pt x="429545" y="1304925"/>
                      </a:cubicBezTo>
                      <a:cubicBezTo>
                        <a:pt x="431133" y="1302544"/>
                        <a:pt x="433903" y="1300615"/>
                        <a:pt x="434308" y="1297782"/>
                      </a:cubicBezTo>
                      <a:cubicBezTo>
                        <a:pt x="435212" y="1291452"/>
                        <a:pt x="430260" y="1285758"/>
                        <a:pt x="427164" y="1281113"/>
                      </a:cubicBezTo>
                      <a:cubicBezTo>
                        <a:pt x="428561" y="1288098"/>
                        <a:pt x="429181" y="1293758"/>
                        <a:pt x="431926" y="1300163"/>
                      </a:cubicBezTo>
                      <a:cubicBezTo>
                        <a:pt x="433324" y="1303426"/>
                        <a:pt x="435101" y="1306513"/>
                        <a:pt x="436689" y="1309688"/>
                      </a:cubicBezTo>
                      <a:cubicBezTo>
                        <a:pt x="437483" y="1315244"/>
                        <a:pt x="437969" y="1320853"/>
                        <a:pt x="439070" y="1326357"/>
                      </a:cubicBezTo>
                      <a:cubicBezTo>
                        <a:pt x="440238" y="1332197"/>
                        <a:pt x="443632" y="1337862"/>
                        <a:pt x="446214" y="1343025"/>
                      </a:cubicBezTo>
                      <a:cubicBezTo>
                        <a:pt x="446977" y="1346075"/>
                        <a:pt x="449268" y="1356279"/>
                        <a:pt x="450976" y="1359694"/>
                      </a:cubicBezTo>
                      <a:cubicBezTo>
                        <a:pt x="452256" y="1362254"/>
                        <a:pt x="454151" y="1364457"/>
                        <a:pt x="455739" y="1366838"/>
                      </a:cubicBezTo>
                      <a:cubicBezTo>
                        <a:pt x="456533" y="1369219"/>
                        <a:pt x="456997" y="1371737"/>
                        <a:pt x="458120" y="1373982"/>
                      </a:cubicBezTo>
                      <a:cubicBezTo>
                        <a:pt x="459400" y="1376542"/>
                        <a:pt x="461756" y="1378495"/>
                        <a:pt x="462883" y="1381125"/>
                      </a:cubicBezTo>
                      <a:cubicBezTo>
                        <a:pt x="464172" y="1384133"/>
                        <a:pt x="463800" y="1387723"/>
                        <a:pt x="465264" y="1390650"/>
                      </a:cubicBezTo>
                      <a:cubicBezTo>
                        <a:pt x="467824" y="1395770"/>
                        <a:pt x="474789" y="1404938"/>
                        <a:pt x="474789" y="1404938"/>
                      </a:cubicBezTo>
                      <a:cubicBezTo>
                        <a:pt x="475551" y="1407988"/>
                        <a:pt x="477844" y="1418192"/>
                        <a:pt x="479551" y="1421607"/>
                      </a:cubicBezTo>
                      <a:cubicBezTo>
                        <a:pt x="480831" y="1424167"/>
                        <a:pt x="482726" y="1426369"/>
                        <a:pt x="484314" y="1428750"/>
                      </a:cubicBezTo>
                      <a:cubicBezTo>
                        <a:pt x="485108" y="1431131"/>
                        <a:pt x="486005" y="1433480"/>
                        <a:pt x="486695" y="1435894"/>
                      </a:cubicBezTo>
                      <a:cubicBezTo>
                        <a:pt x="487594" y="1439041"/>
                        <a:pt x="487612" y="1442492"/>
                        <a:pt x="489076" y="1445419"/>
                      </a:cubicBezTo>
                      <a:cubicBezTo>
                        <a:pt x="491636" y="1450539"/>
                        <a:pt x="500411" y="1465137"/>
                        <a:pt x="498601" y="1459707"/>
                      </a:cubicBezTo>
                      <a:cubicBezTo>
                        <a:pt x="496658" y="1453878"/>
                        <a:pt x="495136" y="1448187"/>
                        <a:pt x="491458" y="1443038"/>
                      </a:cubicBezTo>
                      <a:cubicBezTo>
                        <a:pt x="489501" y="1440298"/>
                        <a:pt x="484314" y="1439262"/>
                        <a:pt x="484314" y="1435894"/>
                      </a:cubicBezTo>
                      <a:cubicBezTo>
                        <a:pt x="484314" y="1433384"/>
                        <a:pt x="489077" y="1437481"/>
                        <a:pt x="491458" y="1438275"/>
                      </a:cubicBezTo>
                      <a:cubicBezTo>
                        <a:pt x="496084" y="1452155"/>
                        <a:pt x="492716" y="1443172"/>
                        <a:pt x="503364" y="1464469"/>
                      </a:cubicBezTo>
                      <a:cubicBezTo>
                        <a:pt x="504951" y="1467644"/>
                        <a:pt x="506157" y="1471040"/>
                        <a:pt x="508126" y="1473994"/>
                      </a:cubicBezTo>
                      <a:cubicBezTo>
                        <a:pt x="511301" y="1478757"/>
                        <a:pt x="515840" y="1482852"/>
                        <a:pt x="517651" y="1488282"/>
                      </a:cubicBezTo>
                      <a:cubicBezTo>
                        <a:pt x="523641" y="1506246"/>
                        <a:pt x="515559" y="1484094"/>
                        <a:pt x="524795" y="1502569"/>
                      </a:cubicBezTo>
                      <a:cubicBezTo>
                        <a:pt x="525917" y="1504814"/>
                        <a:pt x="525784" y="1507624"/>
                        <a:pt x="527176" y="1509713"/>
                      </a:cubicBezTo>
                      <a:cubicBezTo>
                        <a:pt x="529044" y="1512515"/>
                        <a:pt x="532252" y="1514199"/>
                        <a:pt x="534320" y="1516857"/>
                      </a:cubicBezTo>
                      <a:cubicBezTo>
                        <a:pt x="537834" y="1521375"/>
                        <a:pt x="542035" y="1525714"/>
                        <a:pt x="543845" y="1531144"/>
                      </a:cubicBezTo>
                      <a:cubicBezTo>
                        <a:pt x="544639" y="1533525"/>
                        <a:pt x="544619" y="1536360"/>
                        <a:pt x="546226" y="1538288"/>
                      </a:cubicBezTo>
                      <a:cubicBezTo>
                        <a:pt x="556386" y="1550481"/>
                        <a:pt x="605757" y="1542653"/>
                        <a:pt x="555751" y="15430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10800000">
                  <a:off x="4746979" y="3016956"/>
                  <a:ext cx="972470" cy="1558174"/>
                </a:xfrm>
                <a:custGeom>
                  <a:avLst/>
                  <a:gdLst>
                    <a:gd name="connsiteX0" fmla="*/ 555751 w 972470"/>
                    <a:gd name="connsiteY0" fmla="*/ 1543050 h 1558174"/>
                    <a:gd name="connsiteX1" fmla="*/ 246189 w 972470"/>
                    <a:gd name="connsiteY1" fmla="*/ 1540669 h 1558174"/>
                    <a:gd name="connsiteX2" fmla="*/ 191420 w 972470"/>
                    <a:gd name="connsiteY2" fmla="*/ 1538288 h 1558174"/>
                    <a:gd name="connsiteX3" fmla="*/ 15208 w 972470"/>
                    <a:gd name="connsiteY3" fmla="*/ 1535907 h 1558174"/>
                    <a:gd name="connsiteX4" fmla="*/ 19970 w 972470"/>
                    <a:gd name="connsiteY4" fmla="*/ 1519238 h 1558174"/>
                    <a:gd name="connsiteX5" fmla="*/ 41401 w 972470"/>
                    <a:gd name="connsiteY5" fmla="*/ 1438275 h 1558174"/>
                    <a:gd name="connsiteX6" fmla="*/ 46164 w 972470"/>
                    <a:gd name="connsiteY6" fmla="*/ 1402557 h 1558174"/>
                    <a:gd name="connsiteX7" fmla="*/ 53308 w 972470"/>
                    <a:gd name="connsiteY7" fmla="*/ 1247775 h 1558174"/>
                    <a:gd name="connsiteX8" fmla="*/ 48545 w 972470"/>
                    <a:gd name="connsiteY8" fmla="*/ 1114425 h 1558174"/>
                    <a:gd name="connsiteX9" fmla="*/ 46164 w 972470"/>
                    <a:gd name="connsiteY9" fmla="*/ 1071563 h 1558174"/>
                    <a:gd name="connsiteX10" fmla="*/ 41401 w 972470"/>
                    <a:gd name="connsiteY10" fmla="*/ 962025 h 1558174"/>
                    <a:gd name="connsiteX11" fmla="*/ 36639 w 972470"/>
                    <a:gd name="connsiteY11" fmla="*/ 909638 h 1558174"/>
                    <a:gd name="connsiteX12" fmla="*/ 34258 w 972470"/>
                    <a:gd name="connsiteY12" fmla="*/ 862013 h 1558174"/>
                    <a:gd name="connsiteX13" fmla="*/ 22351 w 972470"/>
                    <a:gd name="connsiteY13" fmla="*/ 783432 h 1558174"/>
                    <a:gd name="connsiteX14" fmla="*/ 17589 w 972470"/>
                    <a:gd name="connsiteY14" fmla="*/ 719138 h 1558174"/>
                    <a:gd name="connsiteX15" fmla="*/ 15208 w 972470"/>
                    <a:gd name="connsiteY15" fmla="*/ 688182 h 1558174"/>
                    <a:gd name="connsiteX16" fmla="*/ 12826 w 972470"/>
                    <a:gd name="connsiteY16" fmla="*/ 585788 h 1558174"/>
                    <a:gd name="connsiteX17" fmla="*/ 17589 w 972470"/>
                    <a:gd name="connsiteY17" fmla="*/ 452438 h 1558174"/>
                    <a:gd name="connsiteX18" fmla="*/ 15208 w 972470"/>
                    <a:gd name="connsiteY18" fmla="*/ 259557 h 1558174"/>
                    <a:gd name="connsiteX19" fmla="*/ 12826 w 972470"/>
                    <a:gd name="connsiteY19" fmla="*/ 230982 h 1558174"/>
                    <a:gd name="connsiteX20" fmla="*/ 5683 w 972470"/>
                    <a:gd name="connsiteY20" fmla="*/ 135732 h 1558174"/>
                    <a:gd name="connsiteX21" fmla="*/ 920 w 972470"/>
                    <a:gd name="connsiteY21" fmla="*/ 47625 h 1558174"/>
                    <a:gd name="connsiteX22" fmla="*/ 3301 w 972470"/>
                    <a:gd name="connsiteY22" fmla="*/ 23813 h 1558174"/>
                    <a:gd name="connsiteX23" fmla="*/ 12826 w 972470"/>
                    <a:gd name="connsiteY23" fmla="*/ 21432 h 1558174"/>
                    <a:gd name="connsiteX24" fmla="*/ 60451 w 972470"/>
                    <a:gd name="connsiteY24" fmla="*/ 11907 h 1558174"/>
                    <a:gd name="connsiteX25" fmla="*/ 200945 w 972470"/>
                    <a:gd name="connsiteY25" fmla="*/ 16669 h 1558174"/>
                    <a:gd name="connsiteX26" fmla="*/ 239045 w 972470"/>
                    <a:gd name="connsiteY26" fmla="*/ 21432 h 1558174"/>
                    <a:gd name="connsiteX27" fmla="*/ 315245 w 972470"/>
                    <a:gd name="connsiteY27" fmla="*/ 28575 h 1558174"/>
                    <a:gd name="connsiteX28" fmla="*/ 448595 w 972470"/>
                    <a:gd name="connsiteY28" fmla="*/ 23813 h 1558174"/>
                    <a:gd name="connsiteX29" fmla="*/ 472408 w 972470"/>
                    <a:gd name="connsiteY29" fmla="*/ 19050 h 1558174"/>
                    <a:gd name="connsiteX30" fmla="*/ 493839 w 972470"/>
                    <a:gd name="connsiteY30" fmla="*/ 14288 h 1558174"/>
                    <a:gd name="connsiteX31" fmla="*/ 536701 w 972470"/>
                    <a:gd name="connsiteY31" fmla="*/ 11907 h 1558174"/>
                    <a:gd name="connsiteX32" fmla="*/ 562895 w 972470"/>
                    <a:gd name="connsiteY32" fmla="*/ 9525 h 1558174"/>
                    <a:gd name="connsiteX33" fmla="*/ 581945 w 972470"/>
                    <a:gd name="connsiteY33" fmla="*/ 7144 h 1558174"/>
                    <a:gd name="connsiteX34" fmla="*/ 681958 w 972470"/>
                    <a:gd name="connsiteY34" fmla="*/ 4763 h 1558174"/>
                    <a:gd name="connsiteX35" fmla="*/ 743870 w 972470"/>
                    <a:gd name="connsiteY35" fmla="*/ 2382 h 1558174"/>
                    <a:gd name="connsiteX36" fmla="*/ 843883 w 972470"/>
                    <a:gd name="connsiteY36" fmla="*/ 0 h 1558174"/>
                    <a:gd name="connsiteX37" fmla="*/ 936751 w 972470"/>
                    <a:gd name="connsiteY37" fmla="*/ 2382 h 1558174"/>
                    <a:gd name="connsiteX38" fmla="*/ 943895 w 972470"/>
                    <a:gd name="connsiteY38" fmla="*/ 7144 h 1558174"/>
                    <a:gd name="connsiteX39" fmla="*/ 946276 w 972470"/>
                    <a:gd name="connsiteY39" fmla="*/ 14288 h 1558174"/>
                    <a:gd name="connsiteX40" fmla="*/ 951039 w 972470"/>
                    <a:gd name="connsiteY40" fmla="*/ 23813 h 1558174"/>
                    <a:gd name="connsiteX41" fmla="*/ 962945 w 972470"/>
                    <a:gd name="connsiteY41" fmla="*/ 42863 h 1558174"/>
                    <a:gd name="connsiteX42" fmla="*/ 967708 w 972470"/>
                    <a:gd name="connsiteY42" fmla="*/ 50007 h 1558174"/>
                    <a:gd name="connsiteX43" fmla="*/ 972470 w 972470"/>
                    <a:gd name="connsiteY43" fmla="*/ 57150 h 1558174"/>
                    <a:gd name="connsiteX44" fmla="*/ 970089 w 972470"/>
                    <a:gd name="connsiteY44" fmla="*/ 66675 h 1558174"/>
                    <a:gd name="connsiteX45" fmla="*/ 955801 w 972470"/>
                    <a:gd name="connsiteY45" fmla="*/ 76200 h 1558174"/>
                    <a:gd name="connsiteX46" fmla="*/ 948658 w 972470"/>
                    <a:gd name="connsiteY46" fmla="*/ 80963 h 1558174"/>
                    <a:gd name="connsiteX47" fmla="*/ 941514 w 972470"/>
                    <a:gd name="connsiteY47" fmla="*/ 83344 h 1558174"/>
                    <a:gd name="connsiteX48" fmla="*/ 931989 w 972470"/>
                    <a:gd name="connsiteY48" fmla="*/ 90488 h 1558174"/>
                    <a:gd name="connsiteX49" fmla="*/ 917701 w 972470"/>
                    <a:gd name="connsiteY49" fmla="*/ 95250 h 1558174"/>
                    <a:gd name="connsiteX50" fmla="*/ 893889 w 972470"/>
                    <a:gd name="connsiteY50" fmla="*/ 109538 h 1558174"/>
                    <a:gd name="connsiteX51" fmla="*/ 879601 w 972470"/>
                    <a:gd name="connsiteY51" fmla="*/ 114300 h 1558174"/>
                    <a:gd name="connsiteX52" fmla="*/ 865314 w 972470"/>
                    <a:gd name="connsiteY52" fmla="*/ 123825 h 1558174"/>
                    <a:gd name="connsiteX53" fmla="*/ 848645 w 972470"/>
                    <a:gd name="connsiteY53" fmla="*/ 130969 h 1558174"/>
                    <a:gd name="connsiteX54" fmla="*/ 843883 w 972470"/>
                    <a:gd name="connsiteY54" fmla="*/ 138113 h 1558174"/>
                    <a:gd name="connsiteX55" fmla="*/ 829595 w 972470"/>
                    <a:gd name="connsiteY55" fmla="*/ 147638 h 1558174"/>
                    <a:gd name="connsiteX56" fmla="*/ 822451 w 972470"/>
                    <a:gd name="connsiteY56" fmla="*/ 152400 h 1558174"/>
                    <a:gd name="connsiteX57" fmla="*/ 815308 w 972470"/>
                    <a:gd name="connsiteY57" fmla="*/ 157163 h 1558174"/>
                    <a:gd name="connsiteX58" fmla="*/ 805783 w 972470"/>
                    <a:gd name="connsiteY58" fmla="*/ 161925 h 1558174"/>
                    <a:gd name="connsiteX59" fmla="*/ 796258 w 972470"/>
                    <a:gd name="connsiteY59" fmla="*/ 169069 h 1558174"/>
                    <a:gd name="connsiteX60" fmla="*/ 789114 w 972470"/>
                    <a:gd name="connsiteY60" fmla="*/ 173832 h 1558174"/>
                    <a:gd name="connsiteX61" fmla="*/ 781970 w 972470"/>
                    <a:gd name="connsiteY61" fmla="*/ 180975 h 1558174"/>
                    <a:gd name="connsiteX62" fmla="*/ 774826 w 972470"/>
                    <a:gd name="connsiteY62" fmla="*/ 185738 h 1558174"/>
                    <a:gd name="connsiteX63" fmla="*/ 760539 w 972470"/>
                    <a:gd name="connsiteY63" fmla="*/ 197644 h 1558174"/>
                    <a:gd name="connsiteX64" fmla="*/ 753395 w 972470"/>
                    <a:gd name="connsiteY64" fmla="*/ 207169 h 1558174"/>
                    <a:gd name="connsiteX65" fmla="*/ 739108 w 972470"/>
                    <a:gd name="connsiteY65" fmla="*/ 214313 h 1558174"/>
                    <a:gd name="connsiteX66" fmla="*/ 724820 w 972470"/>
                    <a:gd name="connsiteY66" fmla="*/ 223838 h 1558174"/>
                    <a:gd name="connsiteX67" fmla="*/ 703389 w 972470"/>
                    <a:gd name="connsiteY67" fmla="*/ 240507 h 1558174"/>
                    <a:gd name="connsiteX68" fmla="*/ 698626 w 972470"/>
                    <a:gd name="connsiteY68" fmla="*/ 247650 h 1558174"/>
                    <a:gd name="connsiteX69" fmla="*/ 691483 w 972470"/>
                    <a:gd name="connsiteY69" fmla="*/ 252413 h 1558174"/>
                    <a:gd name="connsiteX70" fmla="*/ 684339 w 972470"/>
                    <a:gd name="connsiteY70" fmla="*/ 259557 h 1558174"/>
                    <a:gd name="connsiteX71" fmla="*/ 677195 w 972470"/>
                    <a:gd name="connsiteY71" fmla="*/ 264319 h 1558174"/>
                    <a:gd name="connsiteX72" fmla="*/ 667670 w 972470"/>
                    <a:gd name="connsiteY72" fmla="*/ 271463 h 1558174"/>
                    <a:gd name="connsiteX73" fmla="*/ 653383 w 972470"/>
                    <a:gd name="connsiteY73" fmla="*/ 283369 h 1558174"/>
                    <a:gd name="connsiteX74" fmla="*/ 648620 w 972470"/>
                    <a:gd name="connsiteY74" fmla="*/ 292894 h 1558174"/>
                    <a:gd name="connsiteX75" fmla="*/ 655764 w 972470"/>
                    <a:gd name="connsiteY75" fmla="*/ 285750 h 1558174"/>
                    <a:gd name="connsiteX76" fmla="*/ 662908 w 972470"/>
                    <a:gd name="connsiteY76" fmla="*/ 280988 h 1558174"/>
                    <a:gd name="connsiteX77" fmla="*/ 670051 w 972470"/>
                    <a:gd name="connsiteY77" fmla="*/ 273844 h 1558174"/>
                    <a:gd name="connsiteX78" fmla="*/ 674814 w 972470"/>
                    <a:gd name="connsiteY78" fmla="*/ 266700 h 1558174"/>
                    <a:gd name="connsiteX79" fmla="*/ 681958 w 972470"/>
                    <a:gd name="connsiteY79" fmla="*/ 264319 h 1558174"/>
                    <a:gd name="connsiteX80" fmla="*/ 691483 w 972470"/>
                    <a:gd name="connsiteY80" fmla="*/ 254794 h 1558174"/>
                    <a:gd name="connsiteX81" fmla="*/ 686720 w 972470"/>
                    <a:gd name="connsiteY81" fmla="*/ 264319 h 1558174"/>
                    <a:gd name="connsiteX82" fmla="*/ 679576 w 972470"/>
                    <a:gd name="connsiteY82" fmla="*/ 266700 h 1558174"/>
                    <a:gd name="connsiteX83" fmla="*/ 677195 w 972470"/>
                    <a:gd name="connsiteY83" fmla="*/ 273844 h 1558174"/>
                    <a:gd name="connsiteX84" fmla="*/ 670051 w 972470"/>
                    <a:gd name="connsiteY84" fmla="*/ 278607 h 1558174"/>
                    <a:gd name="connsiteX85" fmla="*/ 662908 w 972470"/>
                    <a:gd name="connsiteY85" fmla="*/ 285750 h 1558174"/>
                    <a:gd name="connsiteX86" fmla="*/ 655764 w 972470"/>
                    <a:gd name="connsiteY86" fmla="*/ 290513 h 1558174"/>
                    <a:gd name="connsiteX87" fmla="*/ 639095 w 972470"/>
                    <a:gd name="connsiteY87" fmla="*/ 307182 h 1558174"/>
                    <a:gd name="connsiteX88" fmla="*/ 631951 w 972470"/>
                    <a:gd name="connsiteY88" fmla="*/ 314325 h 1558174"/>
                    <a:gd name="connsiteX89" fmla="*/ 615283 w 972470"/>
                    <a:gd name="connsiteY89" fmla="*/ 335757 h 1558174"/>
                    <a:gd name="connsiteX90" fmla="*/ 610520 w 972470"/>
                    <a:gd name="connsiteY90" fmla="*/ 342900 h 1558174"/>
                    <a:gd name="connsiteX91" fmla="*/ 596233 w 972470"/>
                    <a:gd name="connsiteY91" fmla="*/ 357188 h 1558174"/>
                    <a:gd name="connsiteX92" fmla="*/ 584326 w 972470"/>
                    <a:gd name="connsiteY92" fmla="*/ 371475 h 1558174"/>
                    <a:gd name="connsiteX93" fmla="*/ 577183 w 972470"/>
                    <a:gd name="connsiteY93" fmla="*/ 381000 h 1558174"/>
                    <a:gd name="connsiteX94" fmla="*/ 560514 w 972470"/>
                    <a:gd name="connsiteY94" fmla="*/ 397669 h 1558174"/>
                    <a:gd name="connsiteX95" fmla="*/ 548608 w 972470"/>
                    <a:gd name="connsiteY95" fmla="*/ 414338 h 1558174"/>
                    <a:gd name="connsiteX96" fmla="*/ 541464 w 972470"/>
                    <a:gd name="connsiteY96" fmla="*/ 428625 h 1558174"/>
                    <a:gd name="connsiteX97" fmla="*/ 529558 w 972470"/>
                    <a:gd name="connsiteY97" fmla="*/ 442913 h 1558174"/>
                    <a:gd name="connsiteX98" fmla="*/ 520033 w 972470"/>
                    <a:gd name="connsiteY98" fmla="*/ 469107 h 1558174"/>
                    <a:gd name="connsiteX99" fmla="*/ 512889 w 972470"/>
                    <a:gd name="connsiteY99" fmla="*/ 478632 h 1558174"/>
                    <a:gd name="connsiteX100" fmla="*/ 517651 w 972470"/>
                    <a:gd name="connsiteY100" fmla="*/ 461963 h 1558174"/>
                    <a:gd name="connsiteX101" fmla="*/ 524795 w 972470"/>
                    <a:gd name="connsiteY101" fmla="*/ 452438 h 1558174"/>
                    <a:gd name="connsiteX102" fmla="*/ 529558 w 972470"/>
                    <a:gd name="connsiteY102" fmla="*/ 442913 h 1558174"/>
                    <a:gd name="connsiteX103" fmla="*/ 536701 w 972470"/>
                    <a:gd name="connsiteY103" fmla="*/ 435769 h 1558174"/>
                    <a:gd name="connsiteX104" fmla="*/ 543845 w 972470"/>
                    <a:gd name="connsiteY104" fmla="*/ 426244 h 1558174"/>
                    <a:gd name="connsiteX105" fmla="*/ 553370 w 972470"/>
                    <a:gd name="connsiteY105" fmla="*/ 411957 h 1558174"/>
                    <a:gd name="connsiteX106" fmla="*/ 560514 w 972470"/>
                    <a:gd name="connsiteY106" fmla="*/ 407194 h 1558174"/>
                    <a:gd name="connsiteX107" fmla="*/ 570039 w 972470"/>
                    <a:gd name="connsiteY107" fmla="*/ 392907 h 1558174"/>
                    <a:gd name="connsiteX108" fmla="*/ 562895 w 972470"/>
                    <a:gd name="connsiteY108" fmla="*/ 407194 h 1558174"/>
                    <a:gd name="connsiteX109" fmla="*/ 558133 w 972470"/>
                    <a:gd name="connsiteY109" fmla="*/ 416719 h 1558174"/>
                    <a:gd name="connsiteX110" fmla="*/ 541464 w 972470"/>
                    <a:gd name="connsiteY110" fmla="*/ 438150 h 1558174"/>
                    <a:gd name="connsiteX111" fmla="*/ 539083 w 972470"/>
                    <a:gd name="connsiteY111" fmla="*/ 447675 h 1558174"/>
                    <a:gd name="connsiteX112" fmla="*/ 529558 w 972470"/>
                    <a:gd name="connsiteY112" fmla="*/ 461963 h 1558174"/>
                    <a:gd name="connsiteX113" fmla="*/ 524795 w 972470"/>
                    <a:gd name="connsiteY113" fmla="*/ 469107 h 1558174"/>
                    <a:gd name="connsiteX114" fmla="*/ 517651 w 972470"/>
                    <a:gd name="connsiteY114" fmla="*/ 476250 h 1558174"/>
                    <a:gd name="connsiteX115" fmla="*/ 510508 w 972470"/>
                    <a:gd name="connsiteY115" fmla="*/ 490538 h 1558174"/>
                    <a:gd name="connsiteX116" fmla="*/ 503364 w 972470"/>
                    <a:gd name="connsiteY116" fmla="*/ 497682 h 1558174"/>
                    <a:gd name="connsiteX117" fmla="*/ 491458 w 972470"/>
                    <a:gd name="connsiteY117" fmla="*/ 523875 h 1558174"/>
                    <a:gd name="connsiteX118" fmla="*/ 486695 w 972470"/>
                    <a:gd name="connsiteY118" fmla="*/ 533400 h 1558174"/>
                    <a:gd name="connsiteX119" fmla="*/ 481933 w 972470"/>
                    <a:gd name="connsiteY119" fmla="*/ 540544 h 1558174"/>
                    <a:gd name="connsiteX120" fmla="*/ 479551 w 972470"/>
                    <a:gd name="connsiteY120" fmla="*/ 547688 h 1558174"/>
                    <a:gd name="connsiteX121" fmla="*/ 474789 w 972470"/>
                    <a:gd name="connsiteY121" fmla="*/ 554832 h 1558174"/>
                    <a:gd name="connsiteX122" fmla="*/ 470026 w 972470"/>
                    <a:gd name="connsiteY122" fmla="*/ 564357 h 1558174"/>
                    <a:gd name="connsiteX123" fmla="*/ 460501 w 972470"/>
                    <a:gd name="connsiteY123" fmla="*/ 578644 h 1558174"/>
                    <a:gd name="connsiteX124" fmla="*/ 455739 w 972470"/>
                    <a:gd name="connsiteY124" fmla="*/ 592932 h 1558174"/>
                    <a:gd name="connsiteX125" fmla="*/ 453358 w 972470"/>
                    <a:gd name="connsiteY125" fmla="*/ 600075 h 1558174"/>
                    <a:gd name="connsiteX126" fmla="*/ 448595 w 972470"/>
                    <a:gd name="connsiteY126" fmla="*/ 607219 h 1558174"/>
                    <a:gd name="connsiteX127" fmla="*/ 443833 w 972470"/>
                    <a:gd name="connsiteY127" fmla="*/ 623888 h 1558174"/>
                    <a:gd name="connsiteX128" fmla="*/ 434308 w 972470"/>
                    <a:gd name="connsiteY128" fmla="*/ 638175 h 1558174"/>
                    <a:gd name="connsiteX129" fmla="*/ 429545 w 972470"/>
                    <a:gd name="connsiteY129" fmla="*/ 654844 h 1558174"/>
                    <a:gd name="connsiteX130" fmla="*/ 424783 w 972470"/>
                    <a:gd name="connsiteY130" fmla="*/ 661988 h 1558174"/>
                    <a:gd name="connsiteX131" fmla="*/ 422401 w 972470"/>
                    <a:gd name="connsiteY131" fmla="*/ 671513 h 1558174"/>
                    <a:gd name="connsiteX132" fmla="*/ 424783 w 972470"/>
                    <a:gd name="connsiteY132" fmla="*/ 664369 h 1558174"/>
                    <a:gd name="connsiteX133" fmla="*/ 427164 w 972470"/>
                    <a:gd name="connsiteY133" fmla="*/ 654844 h 1558174"/>
                    <a:gd name="connsiteX134" fmla="*/ 429545 w 972470"/>
                    <a:gd name="connsiteY134" fmla="*/ 647700 h 1558174"/>
                    <a:gd name="connsiteX135" fmla="*/ 441451 w 972470"/>
                    <a:gd name="connsiteY135" fmla="*/ 633413 h 1558174"/>
                    <a:gd name="connsiteX136" fmla="*/ 450976 w 972470"/>
                    <a:gd name="connsiteY136" fmla="*/ 621507 h 1558174"/>
                    <a:gd name="connsiteX137" fmla="*/ 448595 w 972470"/>
                    <a:gd name="connsiteY137" fmla="*/ 628650 h 1558174"/>
                    <a:gd name="connsiteX138" fmla="*/ 441451 w 972470"/>
                    <a:gd name="connsiteY138" fmla="*/ 645319 h 1558174"/>
                    <a:gd name="connsiteX139" fmla="*/ 436689 w 972470"/>
                    <a:gd name="connsiteY139" fmla="*/ 659607 h 1558174"/>
                    <a:gd name="connsiteX140" fmla="*/ 434308 w 972470"/>
                    <a:gd name="connsiteY140" fmla="*/ 666750 h 1558174"/>
                    <a:gd name="connsiteX141" fmla="*/ 429545 w 972470"/>
                    <a:gd name="connsiteY141" fmla="*/ 673894 h 1558174"/>
                    <a:gd name="connsiteX142" fmla="*/ 420020 w 972470"/>
                    <a:gd name="connsiteY142" fmla="*/ 695325 h 1558174"/>
                    <a:gd name="connsiteX143" fmla="*/ 417639 w 972470"/>
                    <a:gd name="connsiteY143" fmla="*/ 704850 h 1558174"/>
                    <a:gd name="connsiteX144" fmla="*/ 415258 w 972470"/>
                    <a:gd name="connsiteY144" fmla="*/ 719138 h 1558174"/>
                    <a:gd name="connsiteX145" fmla="*/ 410495 w 972470"/>
                    <a:gd name="connsiteY145" fmla="*/ 733425 h 1558174"/>
                    <a:gd name="connsiteX146" fmla="*/ 405733 w 972470"/>
                    <a:gd name="connsiteY146" fmla="*/ 740569 h 1558174"/>
                    <a:gd name="connsiteX147" fmla="*/ 400970 w 972470"/>
                    <a:gd name="connsiteY147" fmla="*/ 757238 h 1558174"/>
                    <a:gd name="connsiteX148" fmla="*/ 398589 w 972470"/>
                    <a:gd name="connsiteY148" fmla="*/ 764382 h 1558174"/>
                    <a:gd name="connsiteX149" fmla="*/ 405733 w 972470"/>
                    <a:gd name="connsiteY149" fmla="*/ 747713 h 1558174"/>
                    <a:gd name="connsiteX150" fmla="*/ 410495 w 972470"/>
                    <a:gd name="connsiteY150" fmla="*/ 740569 h 1558174"/>
                    <a:gd name="connsiteX151" fmla="*/ 408114 w 972470"/>
                    <a:gd name="connsiteY151" fmla="*/ 757238 h 1558174"/>
                    <a:gd name="connsiteX152" fmla="*/ 403351 w 972470"/>
                    <a:gd name="connsiteY152" fmla="*/ 771525 h 1558174"/>
                    <a:gd name="connsiteX153" fmla="*/ 396208 w 972470"/>
                    <a:gd name="connsiteY153" fmla="*/ 792957 h 1558174"/>
                    <a:gd name="connsiteX154" fmla="*/ 393826 w 972470"/>
                    <a:gd name="connsiteY154" fmla="*/ 800100 h 1558174"/>
                    <a:gd name="connsiteX155" fmla="*/ 389064 w 972470"/>
                    <a:gd name="connsiteY155" fmla="*/ 819150 h 1558174"/>
                    <a:gd name="connsiteX156" fmla="*/ 386683 w 972470"/>
                    <a:gd name="connsiteY156" fmla="*/ 864394 h 1558174"/>
                    <a:gd name="connsiteX157" fmla="*/ 384301 w 972470"/>
                    <a:gd name="connsiteY157" fmla="*/ 871538 h 1558174"/>
                    <a:gd name="connsiteX158" fmla="*/ 381920 w 972470"/>
                    <a:gd name="connsiteY158" fmla="*/ 881063 h 1558174"/>
                    <a:gd name="connsiteX159" fmla="*/ 384301 w 972470"/>
                    <a:gd name="connsiteY159" fmla="*/ 897732 h 1558174"/>
                    <a:gd name="connsiteX160" fmla="*/ 379539 w 972470"/>
                    <a:gd name="connsiteY160" fmla="*/ 954882 h 1558174"/>
                    <a:gd name="connsiteX161" fmla="*/ 377158 w 972470"/>
                    <a:gd name="connsiteY161" fmla="*/ 1004888 h 1558174"/>
                    <a:gd name="connsiteX162" fmla="*/ 379539 w 972470"/>
                    <a:gd name="connsiteY162" fmla="*/ 1042988 h 1558174"/>
                    <a:gd name="connsiteX163" fmla="*/ 377158 w 972470"/>
                    <a:gd name="connsiteY163" fmla="*/ 1035844 h 1558174"/>
                    <a:gd name="connsiteX164" fmla="*/ 379539 w 972470"/>
                    <a:gd name="connsiteY164" fmla="*/ 997744 h 1558174"/>
                    <a:gd name="connsiteX165" fmla="*/ 379539 w 972470"/>
                    <a:gd name="connsiteY165" fmla="*/ 1038225 h 1558174"/>
                    <a:gd name="connsiteX166" fmla="*/ 381920 w 972470"/>
                    <a:gd name="connsiteY166" fmla="*/ 1071563 h 1558174"/>
                    <a:gd name="connsiteX167" fmla="*/ 386683 w 972470"/>
                    <a:gd name="connsiteY167" fmla="*/ 1090613 h 1558174"/>
                    <a:gd name="connsiteX168" fmla="*/ 389064 w 972470"/>
                    <a:gd name="connsiteY168" fmla="*/ 1143000 h 1558174"/>
                    <a:gd name="connsiteX169" fmla="*/ 398589 w 972470"/>
                    <a:gd name="connsiteY169" fmla="*/ 1166813 h 1558174"/>
                    <a:gd name="connsiteX170" fmla="*/ 400970 w 972470"/>
                    <a:gd name="connsiteY170" fmla="*/ 1185863 h 1558174"/>
                    <a:gd name="connsiteX171" fmla="*/ 403351 w 972470"/>
                    <a:gd name="connsiteY171" fmla="*/ 1207294 h 1558174"/>
                    <a:gd name="connsiteX172" fmla="*/ 405733 w 972470"/>
                    <a:gd name="connsiteY172" fmla="*/ 1223963 h 1558174"/>
                    <a:gd name="connsiteX173" fmla="*/ 408114 w 972470"/>
                    <a:gd name="connsiteY173" fmla="*/ 1245394 h 1558174"/>
                    <a:gd name="connsiteX174" fmla="*/ 412876 w 972470"/>
                    <a:gd name="connsiteY174" fmla="*/ 1252538 h 1558174"/>
                    <a:gd name="connsiteX175" fmla="*/ 410495 w 972470"/>
                    <a:gd name="connsiteY175" fmla="*/ 1245394 h 1558174"/>
                    <a:gd name="connsiteX176" fmla="*/ 408114 w 972470"/>
                    <a:gd name="connsiteY176" fmla="*/ 1235869 h 1558174"/>
                    <a:gd name="connsiteX177" fmla="*/ 410495 w 972470"/>
                    <a:gd name="connsiteY177" fmla="*/ 1226344 h 1558174"/>
                    <a:gd name="connsiteX178" fmla="*/ 412876 w 972470"/>
                    <a:gd name="connsiteY178" fmla="*/ 1221582 h 1558174"/>
                    <a:gd name="connsiteX179" fmla="*/ 415258 w 972470"/>
                    <a:gd name="connsiteY179" fmla="*/ 1235869 h 1558174"/>
                    <a:gd name="connsiteX180" fmla="*/ 422401 w 972470"/>
                    <a:gd name="connsiteY180" fmla="*/ 1252538 h 1558174"/>
                    <a:gd name="connsiteX181" fmla="*/ 420020 w 972470"/>
                    <a:gd name="connsiteY181" fmla="*/ 1273969 h 1558174"/>
                    <a:gd name="connsiteX182" fmla="*/ 424783 w 972470"/>
                    <a:gd name="connsiteY182" fmla="*/ 1297782 h 1558174"/>
                    <a:gd name="connsiteX183" fmla="*/ 429545 w 972470"/>
                    <a:gd name="connsiteY183" fmla="*/ 1304925 h 1558174"/>
                    <a:gd name="connsiteX184" fmla="*/ 434308 w 972470"/>
                    <a:gd name="connsiteY184" fmla="*/ 1297782 h 1558174"/>
                    <a:gd name="connsiteX185" fmla="*/ 427164 w 972470"/>
                    <a:gd name="connsiteY185" fmla="*/ 1281113 h 1558174"/>
                    <a:gd name="connsiteX186" fmla="*/ 431926 w 972470"/>
                    <a:gd name="connsiteY186" fmla="*/ 1300163 h 1558174"/>
                    <a:gd name="connsiteX187" fmla="*/ 436689 w 972470"/>
                    <a:gd name="connsiteY187" fmla="*/ 1309688 h 1558174"/>
                    <a:gd name="connsiteX188" fmla="*/ 439070 w 972470"/>
                    <a:gd name="connsiteY188" fmla="*/ 1326357 h 1558174"/>
                    <a:gd name="connsiteX189" fmla="*/ 446214 w 972470"/>
                    <a:gd name="connsiteY189" fmla="*/ 1343025 h 1558174"/>
                    <a:gd name="connsiteX190" fmla="*/ 450976 w 972470"/>
                    <a:gd name="connsiteY190" fmla="*/ 1359694 h 1558174"/>
                    <a:gd name="connsiteX191" fmla="*/ 455739 w 972470"/>
                    <a:gd name="connsiteY191" fmla="*/ 1366838 h 1558174"/>
                    <a:gd name="connsiteX192" fmla="*/ 458120 w 972470"/>
                    <a:gd name="connsiteY192" fmla="*/ 1373982 h 1558174"/>
                    <a:gd name="connsiteX193" fmla="*/ 462883 w 972470"/>
                    <a:gd name="connsiteY193" fmla="*/ 1381125 h 1558174"/>
                    <a:gd name="connsiteX194" fmla="*/ 465264 w 972470"/>
                    <a:gd name="connsiteY194" fmla="*/ 1390650 h 1558174"/>
                    <a:gd name="connsiteX195" fmla="*/ 474789 w 972470"/>
                    <a:gd name="connsiteY195" fmla="*/ 1404938 h 1558174"/>
                    <a:gd name="connsiteX196" fmla="*/ 479551 w 972470"/>
                    <a:gd name="connsiteY196" fmla="*/ 1421607 h 1558174"/>
                    <a:gd name="connsiteX197" fmla="*/ 484314 w 972470"/>
                    <a:gd name="connsiteY197" fmla="*/ 1428750 h 1558174"/>
                    <a:gd name="connsiteX198" fmla="*/ 486695 w 972470"/>
                    <a:gd name="connsiteY198" fmla="*/ 1435894 h 1558174"/>
                    <a:gd name="connsiteX199" fmla="*/ 489076 w 972470"/>
                    <a:gd name="connsiteY199" fmla="*/ 1445419 h 1558174"/>
                    <a:gd name="connsiteX200" fmla="*/ 498601 w 972470"/>
                    <a:gd name="connsiteY200" fmla="*/ 1459707 h 1558174"/>
                    <a:gd name="connsiteX201" fmla="*/ 491458 w 972470"/>
                    <a:gd name="connsiteY201" fmla="*/ 1443038 h 1558174"/>
                    <a:gd name="connsiteX202" fmla="*/ 484314 w 972470"/>
                    <a:gd name="connsiteY202" fmla="*/ 1435894 h 1558174"/>
                    <a:gd name="connsiteX203" fmla="*/ 491458 w 972470"/>
                    <a:gd name="connsiteY203" fmla="*/ 1438275 h 1558174"/>
                    <a:gd name="connsiteX204" fmla="*/ 503364 w 972470"/>
                    <a:gd name="connsiteY204" fmla="*/ 1464469 h 1558174"/>
                    <a:gd name="connsiteX205" fmla="*/ 508126 w 972470"/>
                    <a:gd name="connsiteY205" fmla="*/ 1473994 h 1558174"/>
                    <a:gd name="connsiteX206" fmla="*/ 517651 w 972470"/>
                    <a:gd name="connsiteY206" fmla="*/ 1488282 h 1558174"/>
                    <a:gd name="connsiteX207" fmla="*/ 524795 w 972470"/>
                    <a:gd name="connsiteY207" fmla="*/ 1502569 h 1558174"/>
                    <a:gd name="connsiteX208" fmla="*/ 527176 w 972470"/>
                    <a:gd name="connsiteY208" fmla="*/ 1509713 h 1558174"/>
                    <a:gd name="connsiteX209" fmla="*/ 534320 w 972470"/>
                    <a:gd name="connsiteY209" fmla="*/ 1516857 h 1558174"/>
                    <a:gd name="connsiteX210" fmla="*/ 543845 w 972470"/>
                    <a:gd name="connsiteY210" fmla="*/ 1531144 h 1558174"/>
                    <a:gd name="connsiteX211" fmla="*/ 546226 w 972470"/>
                    <a:gd name="connsiteY211" fmla="*/ 1538288 h 1558174"/>
                    <a:gd name="connsiteX212" fmla="*/ 555751 w 972470"/>
                    <a:gd name="connsiteY212" fmla="*/ 1543050 h 155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</a:cxnLst>
                  <a:rect l="l" t="t" r="r" b="b"/>
                  <a:pathLst>
                    <a:path w="972470" h="1558174">
                      <a:moveTo>
                        <a:pt x="555751" y="1543050"/>
                      </a:moveTo>
                      <a:lnTo>
                        <a:pt x="246189" y="1540669"/>
                      </a:lnTo>
                      <a:cubicBezTo>
                        <a:pt x="227917" y="1540430"/>
                        <a:pt x="209690" y="1538665"/>
                        <a:pt x="191420" y="1538288"/>
                      </a:cubicBezTo>
                      <a:lnTo>
                        <a:pt x="15208" y="1535907"/>
                      </a:lnTo>
                      <a:cubicBezTo>
                        <a:pt x="25519" y="1504968"/>
                        <a:pt x="7990" y="1558174"/>
                        <a:pt x="19970" y="1519238"/>
                      </a:cubicBezTo>
                      <a:cubicBezTo>
                        <a:pt x="29725" y="1487533"/>
                        <a:pt x="35770" y="1480504"/>
                        <a:pt x="41401" y="1438275"/>
                      </a:cubicBezTo>
                      <a:lnTo>
                        <a:pt x="46164" y="1402557"/>
                      </a:lnTo>
                      <a:cubicBezTo>
                        <a:pt x="52664" y="1301795"/>
                        <a:pt x="50201" y="1353385"/>
                        <a:pt x="53308" y="1247775"/>
                      </a:cubicBezTo>
                      <a:cubicBezTo>
                        <a:pt x="51720" y="1203325"/>
                        <a:pt x="50347" y="1158867"/>
                        <a:pt x="48545" y="1114425"/>
                      </a:cubicBezTo>
                      <a:cubicBezTo>
                        <a:pt x="47965" y="1100127"/>
                        <a:pt x="46834" y="1085857"/>
                        <a:pt x="46164" y="1071563"/>
                      </a:cubicBezTo>
                      <a:cubicBezTo>
                        <a:pt x="44453" y="1035056"/>
                        <a:pt x="43547" y="998509"/>
                        <a:pt x="41401" y="962025"/>
                      </a:cubicBezTo>
                      <a:cubicBezTo>
                        <a:pt x="40371" y="944521"/>
                        <a:pt x="37888" y="927128"/>
                        <a:pt x="36639" y="909638"/>
                      </a:cubicBezTo>
                      <a:cubicBezTo>
                        <a:pt x="35507" y="893784"/>
                        <a:pt x="35509" y="877859"/>
                        <a:pt x="34258" y="862013"/>
                      </a:cubicBezTo>
                      <a:cubicBezTo>
                        <a:pt x="31074" y="821680"/>
                        <a:pt x="29848" y="820917"/>
                        <a:pt x="22351" y="783432"/>
                      </a:cubicBezTo>
                      <a:cubicBezTo>
                        <a:pt x="20764" y="762001"/>
                        <a:pt x="19196" y="740568"/>
                        <a:pt x="17589" y="719138"/>
                      </a:cubicBezTo>
                      <a:cubicBezTo>
                        <a:pt x="16815" y="708818"/>
                        <a:pt x="15208" y="688182"/>
                        <a:pt x="15208" y="688182"/>
                      </a:cubicBezTo>
                      <a:cubicBezTo>
                        <a:pt x="14414" y="654051"/>
                        <a:pt x="12826" y="619929"/>
                        <a:pt x="12826" y="585788"/>
                      </a:cubicBezTo>
                      <a:cubicBezTo>
                        <a:pt x="12826" y="511702"/>
                        <a:pt x="13717" y="506655"/>
                        <a:pt x="17589" y="452438"/>
                      </a:cubicBezTo>
                      <a:cubicBezTo>
                        <a:pt x="21184" y="351759"/>
                        <a:pt x="21354" y="392714"/>
                        <a:pt x="15208" y="259557"/>
                      </a:cubicBezTo>
                      <a:cubicBezTo>
                        <a:pt x="14767" y="250009"/>
                        <a:pt x="13559" y="240512"/>
                        <a:pt x="12826" y="230982"/>
                      </a:cubicBezTo>
                      <a:cubicBezTo>
                        <a:pt x="10384" y="199237"/>
                        <a:pt x="7129" y="167538"/>
                        <a:pt x="5683" y="135732"/>
                      </a:cubicBezTo>
                      <a:cubicBezTo>
                        <a:pt x="2759" y="71424"/>
                        <a:pt x="4464" y="100786"/>
                        <a:pt x="920" y="47625"/>
                      </a:cubicBezTo>
                      <a:cubicBezTo>
                        <a:pt x="1714" y="39688"/>
                        <a:pt x="0" y="31075"/>
                        <a:pt x="3301" y="23813"/>
                      </a:cubicBezTo>
                      <a:cubicBezTo>
                        <a:pt x="4655" y="20834"/>
                        <a:pt x="9622" y="22099"/>
                        <a:pt x="12826" y="21432"/>
                      </a:cubicBezTo>
                      <a:lnTo>
                        <a:pt x="60451" y="11907"/>
                      </a:lnTo>
                      <a:lnTo>
                        <a:pt x="200945" y="16669"/>
                      </a:lnTo>
                      <a:cubicBezTo>
                        <a:pt x="213714" y="17540"/>
                        <a:pt x="226345" y="19844"/>
                        <a:pt x="239045" y="21432"/>
                      </a:cubicBezTo>
                      <a:cubicBezTo>
                        <a:pt x="270541" y="31929"/>
                        <a:pt x="258129" y="29271"/>
                        <a:pt x="315245" y="28575"/>
                      </a:cubicBezTo>
                      <a:cubicBezTo>
                        <a:pt x="359720" y="28033"/>
                        <a:pt x="404145" y="25400"/>
                        <a:pt x="448595" y="23813"/>
                      </a:cubicBezTo>
                      <a:lnTo>
                        <a:pt x="472408" y="19050"/>
                      </a:lnTo>
                      <a:cubicBezTo>
                        <a:pt x="479569" y="17542"/>
                        <a:pt x="486566" y="15096"/>
                        <a:pt x="493839" y="14288"/>
                      </a:cubicBezTo>
                      <a:cubicBezTo>
                        <a:pt x="508061" y="12708"/>
                        <a:pt x="522426" y="12892"/>
                        <a:pt x="536701" y="11907"/>
                      </a:cubicBezTo>
                      <a:cubicBezTo>
                        <a:pt x="545448" y="11304"/>
                        <a:pt x="554176" y="10443"/>
                        <a:pt x="562895" y="9525"/>
                      </a:cubicBezTo>
                      <a:cubicBezTo>
                        <a:pt x="569259" y="8855"/>
                        <a:pt x="575551" y="7400"/>
                        <a:pt x="581945" y="7144"/>
                      </a:cubicBezTo>
                      <a:cubicBezTo>
                        <a:pt x="615265" y="5811"/>
                        <a:pt x="648625" y="5743"/>
                        <a:pt x="681958" y="4763"/>
                      </a:cubicBezTo>
                      <a:lnTo>
                        <a:pt x="743870" y="2382"/>
                      </a:lnTo>
                      <a:lnTo>
                        <a:pt x="843883" y="0"/>
                      </a:lnTo>
                      <a:cubicBezTo>
                        <a:pt x="874839" y="794"/>
                        <a:pt x="905864" y="176"/>
                        <a:pt x="936751" y="2382"/>
                      </a:cubicBezTo>
                      <a:cubicBezTo>
                        <a:pt x="939606" y="2586"/>
                        <a:pt x="942107" y="4909"/>
                        <a:pt x="943895" y="7144"/>
                      </a:cubicBezTo>
                      <a:cubicBezTo>
                        <a:pt x="945463" y="9104"/>
                        <a:pt x="945287" y="11981"/>
                        <a:pt x="946276" y="14288"/>
                      </a:cubicBezTo>
                      <a:cubicBezTo>
                        <a:pt x="947674" y="17551"/>
                        <a:pt x="949250" y="20747"/>
                        <a:pt x="951039" y="23813"/>
                      </a:cubicBezTo>
                      <a:cubicBezTo>
                        <a:pt x="954812" y="30281"/>
                        <a:pt x="958925" y="36546"/>
                        <a:pt x="962945" y="42863"/>
                      </a:cubicBezTo>
                      <a:cubicBezTo>
                        <a:pt x="964482" y="45278"/>
                        <a:pt x="966120" y="47626"/>
                        <a:pt x="967708" y="50007"/>
                      </a:cubicBezTo>
                      <a:lnTo>
                        <a:pt x="972470" y="57150"/>
                      </a:lnTo>
                      <a:cubicBezTo>
                        <a:pt x="971676" y="60325"/>
                        <a:pt x="971713" y="63833"/>
                        <a:pt x="970089" y="66675"/>
                      </a:cubicBezTo>
                      <a:cubicBezTo>
                        <a:pt x="965892" y="74020"/>
                        <a:pt x="962621" y="73927"/>
                        <a:pt x="955801" y="76200"/>
                      </a:cubicBezTo>
                      <a:cubicBezTo>
                        <a:pt x="953420" y="77788"/>
                        <a:pt x="951218" y="79683"/>
                        <a:pt x="948658" y="80963"/>
                      </a:cubicBezTo>
                      <a:cubicBezTo>
                        <a:pt x="946413" y="82086"/>
                        <a:pt x="943693" y="82099"/>
                        <a:pt x="941514" y="83344"/>
                      </a:cubicBezTo>
                      <a:cubicBezTo>
                        <a:pt x="938068" y="85313"/>
                        <a:pt x="935539" y="88713"/>
                        <a:pt x="931989" y="90488"/>
                      </a:cubicBezTo>
                      <a:cubicBezTo>
                        <a:pt x="927499" y="92733"/>
                        <a:pt x="917701" y="95250"/>
                        <a:pt x="917701" y="95250"/>
                      </a:cubicBezTo>
                      <a:cubicBezTo>
                        <a:pt x="909319" y="100838"/>
                        <a:pt x="903039" y="105878"/>
                        <a:pt x="893889" y="109538"/>
                      </a:cubicBezTo>
                      <a:cubicBezTo>
                        <a:pt x="889228" y="111402"/>
                        <a:pt x="879601" y="114300"/>
                        <a:pt x="879601" y="114300"/>
                      </a:cubicBezTo>
                      <a:cubicBezTo>
                        <a:pt x="874839" y="117475"/>
                        <a:pt x="870744" y="122015"/>
                        <a:pt x="865314" y="123825"/>
                      </a:cubicBezTo>
                      <a:cubicBezTo>
                        <a:pt x="854803" y="127330"/>
                        <a:pt x="860415" y="125084"/>
                        <a:pt x="848645" y="130969"/>
                      </a:cubicBezTo>
                      <a:cubicBezTo>
                        <a:pt x="847058" y="133350"/>
                        <a:pt x="846037" y="136228"/>
                        <a:pt x="843883" y="138113"/>
                      </a:cubicBezTo>
                      <a:cubicBezTo>
                        <a:pt x="839575" y="141882"/>
                        <a:pt x="834358" y="144463"/>
                        <a:pt x="829595" y="147638"/>
                      </a:cubicBezTo>
                      <a:lnTo>
                        <a:pt x="822451" y="152400"/>
                      </a:lnTo>
                      <a:cubicBezTo>
                        <a:pt x="820070" y="153987"/>
                        <a:pt x="817868" y="155883"/>
                        <a:pt x="815308" y="157163"/>
                      </a:cubicBezTo>
                      <a:cubicBezTo>
                        <a:pt x="812133" y="158750"/>
                        <a:pt x="808793" y="160044"/>
                        <a:pt x="805783" y="161925"/>
                      </a:cubicBezTo>
                      <a:cubicBezTo>
                        <a:pt x="802417" y="164028"/>
                        <a:pt x="799487" y="166762"/>
                        <a:pt x="796258" y="169069"/>
                      </a:cubicBezTo>
                      <a:cubicBezTo>
                        <a:pt x="793929" y="170733"/>
                        <a:pt x="791313" y="172000"/>
                        <a:pt x="789114" y="173832"/>
                      </a:cubicBezTo>
                      <a:cubicBezTo>
                        <a:pt x="786527" y="175988"/>
                        <a:pt x="784557" y="178819"/>
                        <a:pt x="781970" y="180975"/>
                      </a:cubicBezTo>
                      <a:cubicBezTo>
                        <a:pt x="779771" y="182807"/>
                        <a:pt x="777025" y="183906"/>
                        <a:pt x="774826" y="185738"/>
                      </a:cubicBezTo>
                      <a:cubicBezTo>
                        <a:pt x="756499" y="201012"/>
                        <a:pt x="778270" y="185825"/>
                        <a:pt x="760539" y="197644"/>
                      </a:cubicBezTo>
                      <a:cubicBezTo>
                        <a:pt x="758158" y="200819"/>
                        <a:pt x="756201" y="204363"/>
                        <a:pt x="753395" y="207169"/>
                      </a:cubicBezTo>
                      <a:cubicBezTo>
                        <a:pt x="745465" y="215099"/>
                        <a:pt x="747824" y="209471"/>
                        <a:pt x="739108" y="214313"/>
                      </a:cubicBezTo>
                      <a:cubicBezTo>
                        <a:pt x="734104" y="217093"/>
                        <a:pt x="728867" y="219791"/>
                        <a:pt x="724820" y="223838"/>
                      </a:cubicBezTo>
                      <a:cubicBezTo>
                        <a:pt x="708758" y="239900"/>
                        <a:pt x="716922" y="235995"/>
                        <a:pt x="703389" y="240507"/>
                      </a:cubicBezTo>
                      <a:cubicBezTo>
                        <a:pt x="701801" y="242888"/>
                        <a:pt x="700650" y="245626"/>
                        <a:pt x="698626" y="247650"/>
                      </a:cubicBezTo>
                      <a:cubicBezTo>
                        <a:pt x="696602" y="249674"/>
                        <a:pt x="693681" y="250581"/>
                        <a:pt x="691483" y="252413"/>
                      </a:cubicBezTo>
                      <a:cubicBezTo>
                        <a:pt x="688896" y="254569"/>
                        <a:pt x="686926" y="257401"/>
                        <a:pt x="684339" y="259557"/>
                      </a:cubicBezTo>
                      <a:cubicBezTo>
                        <a:pt x="682140" y="261389"/>
                        <a:pt x="679524" y="262656"/>
                        <a:pt x="677195" y="264319"/>
                      </a:cubicBezTo>
                      <a:cubicBezTo>
                        <a:pt x="673965" y="266626"/>
                        <a:pt x="670683" y="268880"/>
                        <a:pt x="667670" y="271463"/>
                      </a:cubicBezTo>
                      <a:cubicBezTo>
                        <a:pt x="651628" y="285213"/>
                        <a:pt x="669169" y="272845"/>
                        <a:pt x="653383" y="283369"/>
                      </a:cubicBezTo>
                      <a:cubicBezTo>
                        <a:pt x="651795" y="286544"/>
                        <a:pt x="646110" y="290384"/>
                        <a:pt x="648620" y="292894"/>
                      </a:cubicBezTo>
                      <a:cubicBezTo>
                        <a:pt x="651001" y="295275"/>
                        <a:pt x="653177" y="287906"/>
                        <a:pt x="655764" y="285750"/>
                      </a:cubicBezTo>
                      <a:cubicBezTo>
                        <a:pt x="657963" y="283918"/>
                        <a:pt x="660709" y="282820"/>
                        <a:pt x="662908" y="280988"/>
                      </a:cubicBezTo>
                      <a:cubicBezTo>
                        <a:pt x="665495" y="278832"/>
                        <a:pt x="667895" y="276431"/>
                        <a:pt x="670051" y="273844"/>
                      </a:cubicBezTo>
                      <a:cubicBezTo>
                        <a:pt x="671883" y="271645"/>
                        <a:pt x="672579" y="268488"/>
                        <a:pt x="674814" y="266700"/>
                      </a:cubicBezTo>
                      <a:cubicBezTo>
                        <a:pt x="676774" y="265132"/>
                        <a:pt x="679577" y="265113"/>
                        <a:pt x="681958" y="264319"/>
                      </a:cubicBezTo>
                      <a:cubicBezTo>
                        <a:pt x="685133" y="261144"/>
                        <a:pt x="686993" y="254794"/>
                        <a:pt x="691483" y="254794"/>
                      </a:cubicBezTo>
                      <a:cubicBezTo>
                        <a:pt x="695033" y="254794"/>
                        <a:pt x="689230" y="261809"/>
                        <a:pt x="686720" y="264319"/>
                      </a:cubicBezTo>
                      <a:cubicBezTo>
                        <a:pt x="684945" y="266094"/>
                        <a:pt x="681957" y="265906"/>
                        <a:pt x="679576" y="266700"/>
                      </a:cubicBezTo>
                      <a:cubicBezTo>
                        <a:pt x="678782" y="269081"/>
                        <a:pt x="678763" y="271884"/>
                        <a:pt x="677195" y="273844"/>
                      </a:cubicBezTo>
                      <a:cubicBezTo>
                        <a:pt x="675407" y="276079"/>
                        <a:pt x="672250" y="276775"/>
                        <a:pt x="670051" y="278607"/>
                      </a:cubicBezTo>
                      <a:cubicBezTo>
                        <a:pt x="667464" y="280763"/>
                        <a:pt x="665495" y="283594"/>
                        <a:pt x="662908" y="285750"/>
                      </a:cubicBezTo>
                      <a:cubicBezTo>
                        <a:pt x="660709" y="287582"/>
                        <a:pt x="657891" y="288598"/>
                        <a:pt x="655764" y="290513"/>
                      </a:cubicBezTo>
                      <a:cubicBezTo>
                        <a:pt x="649923" y="295770"/>
                        <a:pt x="644651" y="301626"/>
                        <a:pt x="639095" y="307182"/>
                      </a:cubicBezTo>
                      <a:cubicBezTo>
                        <a:pt x="636714" y="309563"/>
                        <a:pt x="633819" y="311523"/>
                        <a:pt x="631951" y="314325"/>
                      </a:cubicBezTo>
                      <a:cubicBezTo>
                        <a:pt x="607890" y="350417"/>
                        <a:pt x="633926" y="313386"/>
                        <a:pt x="615283" y="335757"/>
                      </a:cubicBezTo>
                      <a:cubicBezTo>
                        <a:pt x="613451" y="337955"/>
                        <a:pt x="612421" y="340761"/>
                        <a:pt x="610520" y="342900"/>
                      </a:cubicBezTo>
                      <a:cubicBezTo>
                        <a:pt x="606045" y="347934"/>
                        <a:pt x="599969" y="351584"/>
                        <a:pt x="596233" y="357188"/>
                      </a:cubicBezTo>
                      <a:cubicBezTo>
                        <a:pt x="585702" y="372984"/>
                        <a:pt x="598083" y="355426"/>
                        <a:pt x="584326" y="371475"/>
                      </a:cubicBezTo>
                      <a:cubicBezTo>
                        <a:pt x="581743" y="374488"/>
                        <a:pt x="579853" y="378063"/>
                        <a:pt x="577183" y="381000"/>
                      </a:cubicBezTo>
                      <a:cubicBezTo>
                        <a:pt x="571897" y="386814"/>
                        <a:pt x="565229" y="391383"/>
                        <a:pt x="560514" y="397669"/>
                      </a:cubicBezTo>
                      <a:cubicBezTo>
                        <a:pt x="558892" y="399832"/>
                        <a:pt x="550351" y="410851"/>
                        <a:pt x="548608" y="414338"/>
                      </a:cubicBezTo>
                      <a:cubicBezTo>
                        <a:pt x="543240" y="425074"/>
                        <a:pt x="549991" y="418393"/>
                        <a:pt x="541464" y="428625"/>
                      </a:cubicBezTo>
                      <a:cubicBezTo>
                        <a:pt x="526190" y="446954"/>
                        <a:pt x="541377" y="425182"/>
                        <a:pt x="529558" y="442913"/>
                      </a:cubicBezTo>
                      <a:cubicBezTo>
                        <a:pt x="527208" y="452311"/>
                        <a:pt x="525265" y="460736"/>
                        <a:pt x="520033" y="469107"/>
                      </a:cubicBezTo>
                      <a:cubicBezTo>
                        <a:pt x="517930" y="472473"/>
                        <a:pt x="515270" y="475457"/>
                        <a:pt x="512889" y="478632"/>
                      </a:cubicBezTo>
                      <a:cubicBezTo>
                        <a:pt x="513404" y="476571"/>
                        <a:pt x="516133" y="464619"/>
                        <a:pt x="517651" y="461963"/>
                      </a:cubicBezTo>
                      <a:cubicBezTo>
                        <a:pt x="519620" y="458517"/>
                        <a:pt x="522691" y="455803"/>
                        <a:pt x="524795" y="452438"/>
                      </a:cubicBezTo>
                      <a:cubicBezTo>
                        <a:pt x="526676" y="449428"/>
                        <a:pt x="527495" y="445802"/>
                        <a:pt x="529558" y="442913"/>
                      </a:cubicBezTo>
                      <a:cubicBezTo>
                        <a:pt x="531515" y="440173"/>
                        <a:pt x="534510" y="438326"/>
                        <a:pt x="536701" y="435769"/>
                      </a:cubicBezTo>
                      <a:cubicBezTo>
                        <a:pt x="539284" y="432756"/>
                        <a:pt x="541569" y="429495"/>
                        <a:pt x="543845" y="426244"/>
                      </a:cubicBezTo>
                      <a:cubicBezTo>
                        <a:pt x="547127" y="421555"/>
                        <a:pt x="548608" y="415132"/>
                        <a:pt x="553370" y="411957"/>
                      </a:cubicBezTo>
                      <a:lnTo>
                        <a:pt x="560514" y="407194"/>
                      </a:lnTo>
                      <a:cubicBezTo>
                        <a:pt x="563689" y="402432"/>
                        <a:pt x="571849" y="387477"/>
                        <a:pt x="570039" y="392907"/>
                      </a:cubicBezTo>
                      <a:cubicBezTo>
                        <a:pt x="565673" y="406006"/>
                        <a:pt x="570282" y="394267"/>
                        <a:pt x="562895" y="407194"/>
                      </a:cubicBezTo>
                      <a:cubicBezTo>
                        <a:pt x="561134" y="410276"/>
                        <a:pt x="559959" y="413675"/>
                        <a:pt x="558133" y="416719"/>
                      </a:cubicBezTo>
                      <a:cubicBezTo>
                        <a:pt x="549588" y="430961"/>
                        <a:pt x="550980" y="428635"/>
                        <a:pt x="541464" y="438150"/>
                      </a:cubicBezTo>
                      <a:cubicBezTo>
                        <a:pt x="540670" y="441325"/>
                        <a:pt x="540547" y="444748"/>
                        <a:pt x="539083" y="447675"/>
                      </a:cubicBezTo>
                      <a:cubicBezTo>
                        <a:pt x="536523" y="452795"/>
                        <a:pt x="532733" y="457200"/>
                        <a:pt x="529558" y="461963"/>
                      </a:cubicBezTo>
                      <a:cubicBezTo>
                        <a:pt x="527970" y="464344"/>
                        <a:pt x="526819" y="467083"/>
                        <a:pt x="524795" y="469107"/>
                      </a:cubicBezTo>
                      <a:cubicBezTo>
                        <a:pt x="522414" y="471488"/>
                        <a:pt x="519807" y="473663"/>
                        <a:pt x="517651" y="476250"/>
                      </a:cubicBezTo>
                      <a:cubicBezTo>
                        <a:pt x="498922" y="498724"/>
                        <a:pt x="524823" y="469065"/>
                        <a:pt x="510508" y="490538"/>
                      </a:cubicBezTo>
                      <a:cubicBezTo>
                        <a:pt x="508640" y="493340"/>
                        <a:pt x="505745" y="495301"/>
                        <a:pt x="503364" y="497682"/>
                      </a:cubicBezTo>
                      <a:cubicBezTo>
                        <a:pt x="498738" y="511559"/>
                        <a:pt x="502105" y="502582"/>
                        <a:pt x="491458" y="523875"/>
                      </a:cubicBezTo>
                      <a:cubicBezTo>
                        <a:pt x="489870" y="527050"/>
                        <a:pt x="488664" y="530446"/>
                        <a:pt x="486695" y="533400"/>
                      </a:cubicBezTo>
                      <a:cubicBezTo>
                        <a:pt x="485108" y="535781"/>
                        <a:pt x="483213" y="537984"/>
                        <a:pt x="481933" y="540544"/>
                      </a:cubicBezTo>
                      <a:cubicBezTo>
                        <a:pt x="480810" y="542789"/>
                        <a:pt x="480674" y="545443"/>
                        <a:pt x="479551" y="547688"/>
                      </a:cubicBezTo>
                      <a:cubicBezTo>
                        <a:pt x="478271" y="550248"/>
                        <a:pt x="476209" y="552347"/>
                        <a:pt x="474789" y="554832"/>
                      </a:cubicBezTo>
                      <a:cubicBezTo>
                        <a:pt x="473028" y="557914"/>
                        <a:pt x="471852" y="561313"/>
                        <a:pt x="470026" y="564357"/>
                      </a:cubicBezTo>
                      <a:cubicBezTo>
                        <a:pt x="467081" y="569265"/>
                        <a:pt x="460501" y="578644"/>
                        <a:pt x="460501" y="578644"/>
                      </a:cubicBezTo>
                      <a:lnTo>
                        <a:pt x="455739" y="592932"/>
                      </a:lnTo>
                      <a:cubicBezTo>
                        <a:pt x="454945" y="595313"/>
                        <a:pt x="454750" y="597987"/>
                        <a:pt x="453358" y="600075"/>
                      </a:cubicBezTo>
                      <a:lnTo>
                        <a:pt x="448595" y="607219"/>
                      </a:lnTo>
                      <a:cubicBezTo>
                        <a:pt x="448035" y="609460"/>
                        <a:pt x="445385" y="621094"/>
                        <a:pt x="443833" y="623888"/>
                      </a:cubicBezTo>
                      <a:cubicBezTo>
                        <a:pt x="441053" y="628891"/>
                        <a:pt x="434308" y="638175"/>
                        <a:pt x="434308" y="638175"/>
                      </a:cubicBezTo>
                      <a:cubicBezTo>
                        <a:pt x="433546" y="641222"/>
                        <a:pt x="431251" y="651431"/>
                        <a:pt x="429545" y="654844"/>
                      </a:cubicBezTo>
                      <a:cubicBezTo>
                        <a:pt x="428265" y="657404"/>
                        <a:pt x="426370" y="659607"/>
                        <a:pt x="424783" y="661988"/>
                      </a:cubicBezTo>
                      <a:cubicBezTo>
                        <a:pt x="423989" y="665163"/>
                        <a:pt x="422401" y="668240"/>
                        <a:pt x="422401" y="671513"/>
                      </a:cubicBezTo>
                      <a:cubicBezTo>
                        <a:pt x="422401" y="674023"/>
                        <a:pt x="424093" y="666783"/>
                        <a:pt x="424783" y="664369"/>
                      </a:cubicBezTo>
                      <a:cubicBezTo>
                        <a:pt x="425682" y="661222"/>
                        <a:pt x="426265" y="657991"/>
                        <a:pt x="427164" y="654844"/>
                      </a:cubicBezTo>
                      <a:cubicBezTo>
                        <a:pt x="427854" y="652430"/>
                        <a:pt x="428422" y="649945"/>
                        <a:pt x="429545" y="647700"/>
                      </a:cubicBezTo>
                      <a:cubicBezTo>
                        <a:pt x="432859" y="641073"/>
                        <a:pt x="436188" y="638676"/>
                        <a:pt x="441451" y="633413"/>
                      </a:cubicBezTo>
                      <a:cubicBezTo>
                        <a:pt x="442038" y="631652"/>
                        <a:pt x="444822" y="618430"/>
                        <a:pt x="450976" y="621507"/>
                      </a:cubicBezTo>
                      <a:cubicBezTo>
                        <a:pt x="453221" y="622629"/>
                        <a:pt x="449284" y="626237"/>
                        <a:pt x="448595" y="628650"/>
                      </a:cubicBezTo>
                      <a:cubicBezTo>
                        <a:pt x="444751" y="642105"/>
                        <a:pt x="448702" y="634443"/>
                        <a:pt x="441451" y="645319"/>
                      </a:cubicBezTo>
                      <a:lnTo>
                        <a:pt x="436689" y="659607"/>
                      </a:lnTo>
                      <a:cubicBezTo>
                        <a:pt x="435895" y="661988"/>
                        <a:pt x="435700" y="664662"/>
                        <a:pt x="434308" y="666750"/>
                      </a:cubicBezTo>
                      <a:lnTo>
                        <a:pt x="429545" y="673894"/>
                      </a:lnTo>
                      <a:cubicBezTo>
                        <a:pt x="423878" y="690897"/>
                        <a:pt x="427568" y="684005"/>
                        <a:pt x="420020" y="695325"/>
                      </a:cubicBezTo>
                      <a:cubicBezTo>
                        <a:pt x="419226" y="698500"/>
                        <a:pt x="418281" y="701641"/>
                        <a:pt x="417639" y="704850"/>
                      </a:cubicBezTo>
                      <a:cubicBezTo>
                        <a:pt x="416692" y="709585"/>
                        <a:pt x="416429" y="714454"/>
                        <a:pt x="415258" y="719138"/>
                      </a:cubicBezTo>
                      <a:cubicBezTo>
                        <a:pt x="414040" y="724008"/>
                        <a:pt x="413279" y="729248"/>
                        <a:pt x="410495" y="733425"/>
                      </a:cubicBezTo>
                      <a:cubicBezTo>
                        <a:pt x="408908" y="735806"/>
                        <a:pt x="407013" y="738009"/>
                        <a:pt x="405733" y="740569"/>
                      </a:cubicBezTo>
                      <a:cubicBezTo>
                        <a:pt x="403827" y="744381"/>
                        <a:pt x="401989" y="753670"/>
                        <a:pt x="400970" y="757238"/>
                      </a:cubicBezTo>
                      <a:cubicBezTo>
                        <a:pt x="400280" y="759652"/>
                        <a:pt x="396814" y="766157"/>
                        <a:pt x="398589" y="764382"/>
                      </a:cubicBezTo>
                      <a:cubicBezTo>
                        <a:pt x="403540" y="759431"/>
                        <a:pt x="402889" y="753402"/>
                        <a:pt x="405733" y="747713"/>
                      </a:cubicBezTo>
                      <a:cubicBezTo>
                        <a:pt x="407013" y="745153"/>
                        <a:pt x="408908" y="742950"/>
                        <a:pt x="410495" y="740569"/>
                      </a:cubicBezTo>
                      <a:cubicBezTo>
                        <a:pt x="409701" y="746125"/>
                        <a:pt x="409376" y="751769"/>
                        <a:pt x="408114" y="757238"/>
                      </a:cubicBezTo>
                      <a:cubicBezTo>
                        <a:pt x="406985" y="762129"/>
                        <a:pt x="404939" y="766763"/>
                        <a:pt x="403351" y="771525"/>
                      </a:cubicBezTo>
                      <a:lnTo>
                        <a:pt x="396208" y="792957"/>
                      </a:lnTo>
                      <a:cubicBezTo>
                        <a:pt x="395414" y="795338"/>
                        <a:pt x="394318" y="797639"/>
                        <a:pt x="393826" y="800100"/>
                      </a:cubicBezTo>
                      <a:cubicBezTo>
                        <a:pt x="390953" y="814468"/>
                        <a:pt x="392725" y="808167"/>
                        <a:pt x="389064" y="819150"/>
                      </a:cubicBezTo>
                      <a:cubicBezTo>
                        <a:pt x="388270" y="834231"/>
                        <a:pt x="388050" y="849354"/>
                        <a:pt x="386683" y="864394"/>
                      </a:cubicBezTo>
                      <a:cubicBezTo>
                        <a:pt x="386456" y="866894"/>
                        <a:pt x="384991" y="869124"/>
                        <a:pt x="384301" y="871538"/>
                      </a:cubicBezTo>
                      <a:cubicBezTo>
                        <a:pt x="383402" y="874685"/>
                        <a:pt x="382714" y="877888"/>
                        <a:pt x="381920" y="881063"/>
                      </a:cubicBezTo>
                      <a:cubicBezTo>
                        <a:pt x="382714" y="886619"/>
                        <a:pt x="384301" y="892119"/>
                        <a:pt x="384301" y="897732"/>
                      </a:cubicBezTo>
                      <a:cubicBezTo>
                        <a:pt x="384301" y="908155"/>
                        <a:pt x="380270" y="943182"/>
                        <a:pt x="379539" y="954882"/>
                      </a:cubicBezTo>
                      <a:cubicBezTo>
                        <a:pt x="378498" y="971537"/>
                        <a:pt x="377952" y="988219"/>
                        <a:pt x="377158" y="1004888"/>
                      </a:cubicBezTo>
                      <a:cubicBezTo>
                        <a:pt x="377952" y="1017588"/>
                        <a:pt x="379539" y="1030263"/>
                        <a:pt x="379539" y="1042988"/>
                      </a:cubicBezTo>
                      <a:cubicBezTo>
                        <a:pt x="379539" y="1045498"/>
                        <a:pt x="377158" y="1038354"/>
                        <a:pt x="377158" y="1035844"/>
                      </a:cubicBezTo>
                      <a:cubicBezTo>
                        <a:pt x="377158" y="1023119"/>
                        <a:pt x="378745" y="1010444"/>
                        <a:pt x="379539" y="997744"/>
                      </a:cubicBezTo>
                      <a:cubicBezTo>
                        <a:pt x="385262" y="1020639"/>
                        <a:pt x="379539" y="993477"/>
                        <a:pt x="379539" y="1038225"/>
                      </a:cubicBezTo>
                      <a:cubicBezTo>
                        <a:pt x="379539" y="1049366"/>
                        <a:pt x="380415" y="1060524"/>
                        <a:pt x="381920" y="1071563"/>
                      </a:cubicBezTo>
                      <a:cubicBezTo>
                        <a:pt x="382804" y="1078048"/>
                        <a:pt x="386683" y="1090613"/>
                        <a:pt x="386683" y="1090613"/>
                      </a:cubicBezTo>
                      <a:cubicBezTo>
                        <a:pt x="387477" y="1108075"/>
                        <a:pt x="387202" y="1125619"/>
                        <a:pt x="389064" y="1143000"/>
                      </a:cubicBezTo>
                      <a:cubicBezTo>
                        <a:pt x="389867" y="1150494"/>
                        <a:pt x="395174" y="1159984"/>
                        <a:pt x="398589" y="1166813"/>
                      </a:cubicBezTo>
                      <a:cubicBezTo>
                        <a:pt x="399383" y="1173163"/>
                        <a:pt x="400222" y="1179507"/>
                        <a:pt x="400970" y="1185863"/>
                      </a:cubicBezTo>
                      <a:cubicBezTo>
                        <a:pt x="401810" y="1193001"/>
                        <a:pt x="402459" y="1200162"/>
                        <a:pt x="403351" y="1207294"/>
                      </a:cubicBezTo>
                      <a:cubicBezTo>
                        <a:pt x="404047" y="1212863"/>
                        <a:pt x="405037" y="1218394"/>
                        <a:pt x="405733" y="1223963"/>
                      </a:cubicBezTo>
                      <a:cubicBezTo>
                        <a:pt x="406625" y="1231095"/>
                        <a:pt x="406371" y="1238421"/>
                        <a:pt x="408114" y="1245394"/>
                      </a:cubicBezTo>
                      <a:cubicBezTo>
                        <a:pt x="408808" y="1248170"/>
                        <a:pt x="410014" y="1252538"/>
                        <a:pt x="412876" y="1252538"/>
                      </a:cubicBezTo>
                      <a:cubicBezTo>
                        <a:pt x="415386" y="1252538"/>
                        <a:pt x="411185" y="1247808"/>
                        <a:pt x="410495" y="1245394"/>
                      </a:cubicBezTo>
                      <a:cubicBezTo>
                        <a:pt x="409596" y="1242247"/>
                        <a:pt x="408908" y="1239044"/>
                        <a:pt x="408114" y="1235869"/>
                      </a:cubicBezTo>
                      <a:cubicBezTo>
                        <a:pt x="408908" y="1232694"/>
                        <a:pt x="410495" y="1229617"/>
                        <a:pt x="410495" y="1226344"/>
                      </a:cubicBezTo>
                      <a:cubicBezTo>
                        <a:pt x="410495" y="1214485"/>
                        <a:pt x="403775" y="1203379"/>
                        <a:pt x="412876" y="1221582"/>
                      </a:cubicBezTo>
                      <a:cubicBezTo>
                        <a:pt x="413670" y="1226344"/>
                        <a:pt x="414211" y="1231156"/>
                        <a:pt x="415258" y="1235869"/>
                      </a:cubicBezTo>
                      <a:cubicBezTo>
                        <a:pt x="416660" y="1242178"/>
                        <a:pt x="419488" y="1246712"/>
                        <a:pt x="422401" y="1252538"/>
                      </a:cubicBezTo>
                      <a:cubicBezTo>
                        <a:pt x="421607" y="1259682"/>
                        <a:pt x="420020" y="1266781"/>
                        <a:pt x="420020" y="1273969"/>
                      </a:cubicBezTo>
                      <a:cubicBezTo>
                        <a:pt x="420020" y="1278362"/>
                        <a:pt x="421849" y="1291915"/>
                        <a:pt x="424783" y="1297782"/>
                      </a:cubicBezTo>
                      <a:cubicBezTo>
                        <a:pt x="426063" y="1300341"/>
                        <a:pt x="427958" y="1302544"/>
                        <a:pt x="429545" y="1304925"/>
                      </a:cubicBezTo>
                      <a:cubicBezTo>
                        <a:pt x="431133" y="1302544"/>
                        <a:pt x="433903" y="1300615"/>
                        <a:pt x="434308" y="1297782"/>
                      </a:cubicBezTo>
                      <a:cubicBezTo>
                        <a:pt x="435212" y="1291452"/>
                        <a:pt x="430260" y="1285758"/>
                        <a:pt x="427164" y="1281113"/>
                      </a:cubicBezTo>
                      <a:cubicBezTo>
                        <a:pt x="428561" y="1288098"/>
                        <a:pt x="429181" y="1293758"/>
                        <a:pt x="431926" y="1300163"/>
                      </a:cubicBezTo>
                      <a:cubicBezTo>
                        <a:pt x="433324" y="1303426"/>
                        <a:pt x="435101" y="1306513"/>
                        <a:pt x="436689" y="1309688"/>
                      </a:cubicBezTo>
                      <a:cubicBezTo>
                        <a:pt x="437483" y="1315244"/>
                        <a:pt x="437969" y="1320853"/>
                        <a:pt x="439070" y="1326357"/>
                      </a:cubicBezTo>
                      <a:cubicBezTo>
                        <a:pt x="440238" y="1332197"/>
                        <a:pt x="443632" y="1337862"/>
                        <a:pt x="446214" y="1343025"/>
                      </a:cubicBezTo>
                      <a:cubicBezTo>
                        <a:pt x="446977" y="1346075"/>
                        <a:pt x="449268" y="1356279"/>
                        <a:pt x="450976" y="1359694"/>
                      </a:cubicBezTo>
                      <a:cubicBezTo>
                        <a:pt x="452256" y="1362254"/>
                        <a:pt x="454151" y="1364457"/>
                        <a:pt x="455739" y="1366838"/>
                      </a:cubicBezTo>
                      <a:cubicBezTo>
                        <a:pt x="456533" y="1369219"/>
                        <a:pt x="456997" y="1371737"/>
                        <a:pt x="458120" y="1373982"/>
                      </a:cubicBezTo>
                      <a:cubicBezTo>
                        <a:pt x="459400" y="1376542"/>
                        <a:pt x="461756" y="1378495"/>
                        <a:pt x="462883" y="1381125"/>
                      </a:cubicBezTo>
                      <a:cubicBezTo>
                        <a:pt x="464172" y="1384133"/>
                        <a:pt x="463800" y="1387723"/>
                        <a:pt x="465264" y="1390650"/>
                      </a:cubicBezTo>
                      <a:cubicBezTo>
                        <a:pt x="467824" y="1395770"/>
                        <a:pt x="474789" y="1404938"/>
                        <a:pt x="474789" y="1404938"/>
                      </a:cubicBezTo>
                      <a:cubicBezTo>
                        <a:pt x="475551" y="1407988"/>
                        <a:pt x="477844" y="1418192"/>
                        <a:pt x="479551" y="1421607"/>
                      </a:cubicBezTo>
                      <a:cubicBezTo>
                        <a:pt x="480831" y="1424167"/>
                        <a:pt x="482726" y="1426369"/>
                        <a:pt x="484314" y="1428750"/>
                      </a:cubicBezTo>
                      <a:cubicBezTo>
                        <a:pt x="485108" y="1431131"/>
                        <a:pt x="486005" y="1433480"/>
                        <a:pt x="486695" y="1435894"/>
                      </a:cubicBezTo>
                      <a:cubicBezTo>
                        <a:pt x="487594" y="1439041"/>
                        <a:pt x="487612" y="1442492"/>
                        <a:pt x="489076" y="1445419"/>
                      </a:cubicBezTo>
                      <a:cubicBezTo>
                        <a:pt x="491636" y="1450539"/>
                        <a:pt x="500411" y="1465137"/>
                        <a:pt x="498601" y="1459707"/>
                      </a:cubicBezTo>
                      <a:cubicBezTo>
                        <a:pt x="496658" y="1453878"/>
                        <a:pt x="495136" y="1448187"/>
                        <a:pt x="491458" y="1443038"/>
                      </a:cubicBezTo>
                      <a:cubicBezTo>
                        <a:pt x="489501" y="1440298"/>
                        <a:pt x="484314" y="1439262"/>
                        <a:pt x="484314" y="1435894"/>
                      </a:cubicBezTo>
                      <a:cubicBezTo>
                        <a:pt x="484314" y="1433384"/>
                        <a:pt x="489077" y="1437481"/>
                        <a:pt x="491458" y="1438275"/>
                      </a:cubicBezTo>
                      <a:cubicBezTo>
                        <a:pt x="496084" y="1452155"/>
                        <a:pt x="492716" y="1443172"/>
                        <a:pt x="503364" y="1464469"/>
                      </a:cubicBezTo>
                      <a:cubicBezTo>
                        <a:pt x="504951" y="1467644"/>
                        <a:pt x="506157" y="1471040"/>
                        <a:pt x="508126" y="1473994"/>
                      </a:cubicBezTo>
                      <a:cubicBezTo>
                        <a:pt x="511301" y="1478757"/>
                        <a:pt x="515840" y="1482852"/>
                        <a:pt x="517651" y="1488282"/>
                      </a:cubicBezTo>
                      <a:cubicBezTo>
                        <a:pt x="523641" y="1506246"/>
                        <a:pt x="515559" y="1484094"/>
                        <a:pt x="524795" y="1502569"/>
                      </a:cubicBezTo>
                      <a:cubicBezTo>
                        <a:pt x="525917" y="1504814"/>
                        <a:pt x="525784" y="1507624"/>
                        <a:pt x="527176" y="1509713"/>
                      </a:cubicBezTo>
                      <a:cubicBezTo>
                        <a:pt x="529044" y="1512515"/>
                        <a:pt x="532252" y="1514199"/>
                        <a:pt x="534320" y="1516857"/>
                      </a:cubicBezTo>
                      <a:cubicBezTo>
                        <a:pt x="537834" y="1521375"/>
                        <a:pt x="542035" y="1525714"/>
                        <a:pt x="543845" y="1531144"/>
                      </a:cubicBezTo>
                      <a:cubicBezTo>
                        <a:pt x="544639" y="1533525"/>
                        <a:pt x="544619" y="1536360"/>
                        <a:pt x="546226" y="1538288"/>
                      </a:cubicBezTo>
                      <a:cubicBezTo>
                        <a:pt x="556386" y="1550481"/>
                        <a:pt x="605757" y="1542653"/>
                        <a:pt x="555751" y="15430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rot="16200000">
                  <a:off x="3653811" y="3698967"/>
                  <a:ext cx="972470" cy="1558174"/>
                </a:xfrm>
                <a:custGeom>
                  <a:avLst/>
                  <a:gdLst>
                    <a:gd name="connsiteX0" fmla="*/ 555751 w 972470"/>
                    <a:gd name="connsiteY0" fmla="*/ 1543050 h 1558174"/>
                    <a:gd name="connsiteX1" fmla="*/ 246189 w 972470"/>
                    <a:gd name="connsiteY1" fmla="*/ 1540669 h 1558174"/>
                    <a:gd name="connsiteX2" fmla="*/ 191420 w 972470"/>
                    <a:gd name="connsiteY2" fmla="*/ 1538288 h 1558174"/>
                    <a:gd name="connsiteX3" fmla="*/ 15208 w 972470"/>
                    <a:gd name="connsiteY3" fmla="*/ 1535907 h 1558174"/>
                    <a:gd name="connsiteX4" fmla="*/ 19970 w 972470"/>
                    <a:gd name="connsiteY4" fmla="*/ 1519238 h 1558174"/>
                    <a:gd name="connsiteX5" fmla="*/ 41401 w 972470"/>
                    <a:gd name="connsiteY5" fmla="*/ 1438275 h 1558174"/>
                    <a:gd name="connsiteX6" fmla="*/ 46164 w 972470"/>
                    <a:gd name="connsiteY6" fmla="*/ 1402557 h 1558174"/>
                    <a:gd name="connsiteX7" fmla="*/ 53308 w 972470"/>
                    <a:gd name="connsiteY7" fmla="*/ 1247775 h 1558174"/>
                    <a:gd name="connsiteX8" fmla="*/ 48545 w 972470"/>
                    <a:gd name="connsiteY8" fmla="*/ 1114425 h 1558174"/>
                    <a:gd name="connsiteX9" fmla="*/ 46164 w 972470"/>
                    <a:gd name="connsiteY9" fmla="*/ 1071563 h 1558174"/>
                    <a:gd name="connsiteX10" fmla="*/ 41401 w 972470"/>
                    <a:gd name="connsiteY10" fmla="*/ 962025 h 1558174"/>
                    <a:gd name="connsiteX11" fmla="*/ 36639 w 972470"/>
                    <a:gd name="connsiteY11" fmla="*/ 909638 h 1558174"/>
                    <a:gd name="connsiteX12" fmla="*/ 34258 w 972470"/>
                    <a:gd name="connsiteY12" fmla="*/ 862013 h 1558174"/>
                    <a:gd name="connsiteX13" fmla="*/ 22351 w 972470"/>
                    <a:gd name="connsiteY13" fmla="*/ 783432 h 1558174"/>
                    <a:gd name="connsiteX14" fmla="*/ 17589 w 972470"/>
                    <a:gd name="connsiteY14" fmla="*/ 719138 h 1558174"/>
                    <a:gd name="connsiteX15" fmla="*/ 15208 w 972470"/>
                    <a:gd name="connsiteY15" fmla="*/ 688182 h 1558174"/>
                    <a:gd name="connsiteX16" fmla="*/ 12826 w 972470"/>
                    <a:gd name="connsiteY16" fmla="*/ 585788 h 1558174"/>
                    <a:gd name="connsiteX17" fmla="*/ 17589 w 972470"/>
                    <a:gd name="connsiteY17" fmla="*/ 452438 h 1558174"/>
                    <a:gd name="connsiteX18" fmla="*/ 15208 w 972470"/>
                    <a:gd name="connsiteY18" fmla="*/ 259557 h 1558174"/>
                    <a:gd name="connsiteX19" fmla="*/ 12826 w 972470"/>
                    <a:gd name="connsiteY19" fmla="*/ 230982 h 1558174"/>
                    <a:gd name="connsiteX20" fmla="*/ 5683 w 972470"/>
                    <a:gd name="connsiteY20" fmla="*/ 135732 h 1558174"/>
                    <a:gd name="connsiteX21" fmla="*/ 920 w 972470"/>
                    <a:gd name="connsiteY21" fmla="*/ 47625 h 1558174"/>
                    <a:gd name="connsiteX22" fmla="*/ 3301 w 972470"/>
                    <a:gd name="connsiteY22" fmla="*/ 23813 h 1558174"/>
                    <a:gd name="connsiteX23" fmla="*/ 12826 w 972470"/>
                    <a:gd name="connsiteY23" fmla="*/ 21432 h 1558174"/>
                    <a:gd name="connsiteX24" fmla="*/ 60451 w 972470"/>
                    <a:gd name="connsiteY24" fmla="*/ 11907 h 1558174"/>
                    <a:gd name="connsiteX25" fmla="*/ 200945 w 972470"/>
                    <a:gd name="connsiteY25" fmla="*/ 16669 h 1558174"/>
                    <a:gd name="connsiteX26" fmla="*/ 239045 w 972470"/>
                    <a:gd name="connsiteY26" fmla="*/ 21432 h 1558174"/>
                    <a:gd name="connsiteX27" fmla="*/ 315245 w 972470"/>
                    <a:gd name="connsiteY27" fmla="*/ 28575 h 1558174"/>
                    <a:gd name="connsiteX28" fmla="*/ 448595 w 972470"/>
                    <a:gd name="connsiteY28" fmla="*/ 23813 h 1558174"/>
                    <a:gd name="connsiteX29" fmla="*/ 472408 w 972470"/>
                    <a:gd name="connsiteY29" fmla="*/ 19050 h 1558174"/>
                    <a:gd name="connsiteX30" fmla="*/ 493839 w 972470"/>
                    <a:gd name="connsiteY30" fmla="*/ 14288 h 1558174"/>
                    <a:gd name="connsiteX31" fmla="*/ 536701 w 972470"/>
                    <a:gd name="connsiteY31" fmla="*/ 11907 h 1558174"/>
                    <a:gd name="connsiteX32" fmla="*/ 562895 w 972470"/>
                    <a:gd name="connsiteY32" fmla="*/ 9525 h 1558174"/>
                    <a:gd name="connsiteX33" fmla="*/ 581945 w 972470"/>
                    <a:gd name="connsiteY33" fmla="*/ 7144 h 1558174"/>
                    <a:gd name="connsiteX34" fmla="*/ 681958 w 972470"/>
                    <a:gd name="connsiteY34" fmla="*/ 4763 h 1558174"/>
                    <a:gd name="connsiteX35" fmla="*/ 743870 w 972470"/>
                    <a:gd name="connsiteY35" fmla="*/ 2382 h 1558174"/>
                    <a:gd name="connsiteX36" fmla="*/ 843883 w 972470"/>
                    <a:gd name="connsiteY36" fmla="*/ 0 h 1558174"/>
                    <a:gd name="connsiteX37" fmla="*/ 936751 w 972470"/>
                    <a:gd name="connsiteY37" fmla="*/ 2382 h 1558174"/>
                    <a:gd name="connsiteX38" fmla="*/ 943895 w 972470"/>
                    <a:gd name="connsiteY38" fmla="*/ 7144 h 1558174"/>
                    <a:gd name="connsiteX39" fmla="*/ 946276 w 972470"/>
                    <a:gd name="connsiteY39" fmla="*/ 14288 h 1558174"/>
                    <a:gd name="connsiteX40" fmla="*/ 951039 w 972470"/>
                    <a:gd name="connsiteY40" fmla="*/ 23813 h 1558174"/>
                    <a:gd name="connsiteX41" fmla="*/ 962945 w 972470"/>
                    <a:gd name="connsiteY41" fmla="*/ 42863 h 1558174"/>
                    <a:gd name="connsiteX42" fmla="*/ 967708 w 972470"/>
                    <a:gd name="connsiteY42" fmla="*/ 50007 h 1558174"/>
                    <a:gd name="connsiteX43" fmla="*/ 972470 w 972470"/>
                    <a:gd name="connsiteY43" fmla="*/ 57150 h 1558174"/>
                    <a:gd name="connsiteX44" fmla="*/ 970089 w 972470"/>
                    <a:gd name="connsiteY44" fmla="*/ 66675 h 1558174"/>
                    <a:gd name="connsiteX45" fmla="*/ 955801 w 972470"/>
                    <a:gd name="connsiteY45" fmla="*/ 76200 h 1558174"/>
                    <a:gd name="connsiteX46" fmla="*/ 948658 w 972470"/>
                    <a:gd name="connsiteY46" fmla="*/ 80963 h 1558174"/>
                    <a:gd name="connsiteX47" fmla="*/ 941514 w 972470"/>
                    <a:gd name="connsiteY47" fmla="*/ 83344 h 1558174"/>
                    <a:gd name="connsiteX48" fmla="*/ 931989 w 972470"/>
                    <a:gd name="connsiteY48" fmla="*/ 90488 h 1558174"/>
                    <a:gd name="connsiteX49" fmla="*/ 917701 w 972470"/>
                    <a:gd name="connsiteY49" fmla="*/ 95250 h 1558174"/>
                    <a:gd name="connsiteX50" fmla="*/ 893889 w 972470"/>
                    <a:gd name="connsiteY50" fmla="*/ 109538 h 1558174"/>
                    <a:gd name="connsiteX51" fmla="*/ 879601 w 972470"/>
                    <a:gd name="connsiteY51" fmla="*/ 114300 h 1558174"/>
                    <a:gd name="connsiteX52" fmla="*/ 865314 w 972470"/>
                    <a:gd name="connsiteY52" fmla="*/ 123825 h 1558174"/>
                    <a:gd name="connsiteX53" fmla="*/ 848645 w 972470"/>
                    <a:gd name="connsiteY53" fmla="*/ 130969 h 1558174"/>
                    <a:gd name="connsiteX54" fmla="*/ 843883 w 972470"/>
                    <a:gd name="connsiteY54" fmla="*/ 138113 h 1558174"/>
                    <a:gd name="connsiteX55" fmla="*/ 829595 w 972470"/>
                    <a:gd name="connsiteY55" fmla="*/ 147638 h 1558174"/>
                    <a:gd name="connsiteX56" fmla="*/ 822451 w 972470"/>
                    <a:gd name="connsiteY56" fmla="*/ 152400 h 1558174"/>
                    <a:gd name="connsiteX57" fmla="*/ 815308 w 972470"/>
                    <a:gd name="connsiteY57" fmla="*/ 157163 h 1558174"/>
                    <a:gd name="connsiteX58" fmla="*/ 805783 w 972470"/>
                    <a:gd name="connsiteY58" fmla="*/ 161925 h 1558174"/>
                    <a:gd name="connsiteX59" fmla="*/ 796258 w 972470"/>
                    <a:gd name="connsiteY59" fmla="*/ 169069 h 1558174"/>
                    <a:gd name="connsiteX60" fmla="*/ 789114 w 972470"/>
                    <a:gd name="connsiteY60" fmla="*/ 173832 h 1558174"/>
                    <a:gd name="connsiteX61" fmla="*/ 781970 w 972470"/>
                    <a:gd name="connsiteY61" fmla="*/ 180975 h 1558174"/>
                    <a:gd name="connsiteX62" fmla="*/ 774826 w 972470"/>
                    <a:gd name="connsiteY62" fmla="*/ 185738 h 1558174"/>
                    <a:gd name="connsiteX63" fmla="*/ 760539 w 972470"/>
                    <a:gd name="connsiteY63" fmla="*/ 197644 h 1558174"/>
                    <a:gd name="connsiteX64" fmla="*/ 753395 w 972470"/>
                    <a:gd name="connsiteY64" fmla="*/ 207169 h 1558174"/>
                    <a:gd name="connsiteX65" fmla="*/ 739108 w 972470"/>
                    <a:gd name="connsiteY65" fmla="*/ 214313 h 1558174"/>
                    <a:gd name="connsiteX66" fmla="*/ 724820 w 972470"/>
                    <a:gd name="connsiteY66" fmla="*/ 223838 h 1558174"/>
                    <a:gd name="connsiteX67" fmla="*/ 703389 w 972470"/>
                    <a:gd name="connsiteY67" fmla="*/ 240507 h 1558174"/>
                    <a:gd name="connsiteX68" fmla="*/ 698626 w 972470"/>
                    <a:gd name="connsiteY68" fmla="*/ 247650 h 1558174"/>
                    <a:gd name="connsiteX69" fmla="*/ 691483 w 972470"/>
                    <a:gd name="connsiteY69" fmla="*/ 252413 h 1558174"/>
                    <a:gd name="connsiteX70" fmla="*/ 684339 w 972470"/>
                    <a:gd name="connsiteY70" fmla="*/ 259557 h 1558174"/>
                    <a:gd name="connsiteX71" fmla="*/ 677195 w 972470"/>
                    <a:gd name="connsiteY71" fmla="*/ 264319 h 1558174"/>
                    <a:gd name="connsiteX72" fmla="*/ 667670 w 972470"/>
                    <a:gd name="connsiteY72" fmla="*/ 271463 h 1558174"/>
                    <a:gd name="connsiteX73" fmla="*/ 653383 w 972470"/>
                    <a:gd name="connsiteY73" fmla="*/ 283369 h 1558174"/>
                    <a:gd name="connsiteX74" fmla="*/ 648620 w 972470"/>
                    <a:gd name="connsiteY74" fmla="*/ 292894 h 1558174"/>
                    <a:gd name="connsiteX75" fmla="*/ 655764 w 972470"/>
                    <a:gd name="connsiteY75" fmla="*/ 285750 h 1558174"/>
                    <a:gd name="connsiteX76" fmla="*/ 662908 w 972470"/>
                    <a:gd name="connsiteY76" fmla="*/ 280988 h 1558174"/>
                    <a:gd name="connsiteX77" fmla="*/ 670051 w 972470"/>
                    <a:gd name="connsiteY77" fmla="*/ 273844 h 1558174"/>
                    <a:gd name="connsiteX78" fmla="*/ 674814 w 972470"/>
                    <a:gd name="connsiteY78" fmla="*/ 266700 h 1558174"/>
                    <a:gd name="connsiteX79" fmla="*/ 681958 w 972470"/>
                    <a:gd name="connsiteY79" fmla="*/ 264319 h 1558174"/>
                    <a:gd name="connsiteX80" fmla="*/ 691483 w 972470"/>
                    <a:gd name="connsiteY80" fmla="*/ 254794 h 1558174"/>
                    <a:gd name="connsiteX81" fmla="*/ 686720 w 972470"/>
                    <a:gd name="connsiteY81" fmla="*/ 264319 h 1558174"/>
                    <a:gd name="connsiteX82" fmla="*/ 679576 w 972470"/>
                    <a:gd name="connsiteY82" fmla="*/ 266700 h 1558174"/>
                    <a:gd name="connsiteX83" fmla="*/ 677195 w 972470"/>
                    <a:gd name="connsiteY83" fmla="*/ 273844 h 1558174"/>
                    <a:gd name="connsiteX84" fmla="*/ 670051 w 972470"/>
                    <a:gd name="connsiteY84" fmla="*/ 278607 h 1558174"/>
                    <a:gd name="connsiteX85" fmla="*/ 662908 w 972470"/>
                    <a:gd name="connsiteY85" fmla="*/ 285750 h 1558174"/>
                    <a:gd name="connsiteX86" fmla="*/ 655764 w 972470"/>
                    <a:gd name="connsiteY86" fmla="*/ 290513 h 1558174"/>
                    <a:gd name="connsiteX87" fmla="*/ 639095 w 972470"/>
                    <a:gd name="connsiteY87" fmla="*/ 307182 h 1558174"/>
                    <a:gd name="connsiteX88" fmla="*/ 631951 w 972470"/>
                    <a:gd name="connsiteY88" fmla="*/ 314325 h 1558174"/>
                    <a:gd name="connsiteX89" fmla="*/ 615283 w 972470"/>
                    <a:gd name="connsiteY89" fmla="*/ 335757 h 1558174"/>
                    <a:gd name="connsiteX90" fmla="*/ 610520 w 972470"/>
                    <a:gd name="connsiteY90" fmla="*/ 342900 h 1558174"/>
                    <a:gd name="connsiteX91" fmla="*/ 596233 w 972470"/>
                    <a:gd name="connsiteY91" fmla="*/ 357188 h 1558174"/>
                    <a:gd name="connsiteX92" fmla="*/ 584326 w 972470"/>
                    <a:gd name="connsiteY92" fmla="*/ 371475 h 1558174"/>
                    <a:gd name="connsiteX93" fmla="*/ 577183 w 972470"/>
                    <a:gd name="connsiteY93" fmla="*/ 381000 h 1558174"/>
                    <a:gd name="connsiteX94" fmla="*/ 560514 w 972470"/>
                    <a:gd name="connsiteY94" fmla="*/ 397669 h 1558174"/>
                    <a:gd name="connsiteX95" fmla="*/ 548608 w 972470"/>
                    <a:gd name="connsiteY95" fmla="*/ 414338 h 1558174"/>
                    <a:gd name="connsiteX96" fmla="*/ 541464 w 972470"/>
                    <a:gd name="connsiteY96" fmla="*/ 428625 h 1558174"/>
                    <a:gd name="connsiteX97" fmla="*/ 529558 w 972470"/>
                    <a:gd name="connsiteY97" fmla="*/ 442913 h 1558174"/>
                    <a:gd name="connsiteX98" fmla="*/ 520033 w 972470"/>
                    <a:gd name="connsiteY98" fmla="*/ 469107 h 1558174"/>
                    <a:gd name="connsiteX99" fmla="*/ 512889 w 972470"/>
                    <a:gd name="connsiteY99" fmla="*/ 478632 h 1558174"/>
                    <a:gd name="connsiteX100" fmla="*/ 517651 w 972470"/>
                    <a:gd name="connsiteY100" fmla="*/ 461963 h 1558174"/>
                    <a:gd name="connsiteX101" fmla="*/ 524795 w 972470"/>
                    <a:gd name="connsiteY101" fmla="*/ 452438 h 1558174"/>
                    <a:gd name="connsiteX102" fmla="*/ 529558 w 972470"/>
                    <a:gd name="connsiteY102" fmla="*/ 442913 h 1558174"/>
                    <a:gd name="connsiteX103" fmla="*/ 536701 w 972470"/>
                    <a:gd name="connsiteY103" fmla="*/ 435769 h 1558174"/>
                    <a:gd name="connsiteX104" fmla="*/ 543845 w 972470"/>
                    <a:gd name="connsiteY104" fmla="*/ 426244 h 1558174"/>
                    <a:gd name="connsiteX105" fmla="*/ 553370 w 972470"/>
                    <a:gd name="connsiteY105" fmla="*/ 411957 h 1558174"/>
                    <a:gd name="connsiteX106" fmla="*/ 560514 w 972470"/>
                    <a:gd name="connsiteY106" fmla="*/ 407194 h 1558174"/>
                    <a:gd name="connsiteX107" fmla="*/ 570039 w 972470"/>
                    <a:gd name="connsiteY107" fmla="*/ 392907 h 1558174"/>
                    <a:gd name="connsiteX108" fmla="*/ 562895 w 972470"/>
                    <a:gd name="connsiteY108" fmla="*/ 407194 h 1558174"/>
                    <a:gd name="connsiteX109" fmla="*/ 558133 w 972470"/>
                    <a:gd name="connsiteY109" fmla="*/ 416719 h 1558174"/>
                    <a:gd name="connsiteX110" fmla="*/ 541464 w 972470"/>
                    <a:gd name="connsiteY110" fmla="*/ 438150 h 1558174"/>
                    <a:gd name="connsiteX111" fmla="*/ 539083 w 972470"/>
                    <a:gd name="connsiteY111" fmla="*/ 447675 h 1558174"/>
                    <a:gd name="connsiteX112" fmla="*/ 529558 w 972470"/>
                    <a:gd name="connsiteY112" fmla="*/ 461963 h 1558174"/>
                    <a:gd name="connsiteX113" fmla="*/ 524795 w 972470"/>
                    <a:gd name="connsiteY113" fmla="*/ 469107 h 1558174"/>
                    <a:gd name="connsiteX114" fmla="*/ 517651 w 972470"/>
                    <a:gd name="connsiteY114" fmla="*/ 476250 h 1558174"/>
                    <a:gd name="connsiteX115" fmla="*/ 510508 w 972470"/>
                    <a:gd name="connsiteY115" fmla="*/ 490538 h 1558174"/>
                    <a:gd name="connsiteX116" fmla="*/ 503364 w 972470"/>
                    <a:gd name="connsiteY116" fmla="*/ 497682 h 1558174"/>
                    <a:gd name="connsiteX117" fmla="*/ 491458 w 972470"/>
                    <a:gd name="connsiteY117" fmla="*/ 523875 h 1558174"/>
                    <a:gd name="connsiteX118" fmla="*/ 486695 w 972470"/>
                    <a:gd name="connsiteY118" fmla="*/ 533400 h 1558174"/>
                    <a:gd name="connsiteX119" fmla="*/ 481933 w 972470"/>
                    <a:gd name="connsiteY119" fmla="*/ 540544 h 1558174"/>
                    <a:gd name="connsiteX120" fmla="*/ 479551 w 972470"/>
                    <a:gd name="connsiteY120" fmla="*/ 547688 h 1558174"/>
                    <a:gd name="connsiteX121" fmla="*/ 474789 w 972470"/>
                    <a:gd name="connsiteY121" fmla="*/ 554832 h 1558174"/>
                    <a:gd name="connsiteX122" fmla="*/ 470026 w 972470"/>
                    <a:gd name="connsiteY122" fmla="*/ 564357 h 1558174"/>
                    <a:gd name="connsiteX123" fmla="*/ 460501 w 972470"/>
                    <a:gd name="connsiteY123" fmla="*/ 578644 h 1558174"/>
                    <a:gd name="connsiteX124" fmla="*/ 455739 w 972470"/>
                    <a:gd name="connsiteY124" fmla="*/ 592932 h 1558174"/>
                    <a:gd name="connsiteX125" fmla="*/ 453358 w 972470"/>
                    <a:gd name="connsiteY125" fmla="*/ 600075 h 1558174"/>
                    <a:gd name="connsiteX126" fmla="*/ 448595 w 972470"/>
                    <a:gd name="connsiteY126" fmla="*/ 607219 h 1558174"/>
                    <a:gd name="connsiteX127" fmla="*/ 443833 w 972470"/>
                    <a:gd name="connsiteY127" fmla="*/ 623888 h 1558174"/>
                    <a:gd name="connsiteX128" fmla="*/ 434308 w 972470"/>
                    <a:gd name="connsiteY128" fmla="*/ 638175 h 1558174"/>
                    <a:gd name="connsiteX129" fmla="*/ 429545 w 972470"/>
                    <a:gd name="connsiteY129" fmla="*/ 654844 h 1558174"/>
                    <a:gd name="connsiteX130" fmla="*/ 424783 w 972470"/>
                    <a:gd name="connsiteY130" fmla="*/ 661988 h 1558174"/>
                    <a:gd name="connsiteX131" fmla="*/ 422401 w 972470"/>
                    <a:gd name="connsiteY131" fmla="*/ 671513 h 1558174"/>
                    <a:gd name="connsiteX132" fmla="*/ 424783 w 972470"/>
                    <a:gd name="connsiteY132" fmla="*/ 664369 h 1558174"/>
                    <a:gd name="connsiteX133" fmla="*/ 427164 w 972470"/>
                    <a:gd name="connsiteY133" fmla="*/ 654844 h 1558174"/>
                    <a:gd name="connsiteX134" fmla="*/ 429545 w 972470"/>
                    <a:gd name="connsiteY134" fmla="*/ 647700 h 1558174"/>
                    <a:gd name="connsiteX135" fmla="*/ 441451 w 972470"/>
                    <a:gd name="connsiteY135" fmla="*/ 633413 h 1558174"/>
                    <a:gd name="connsiteX136" fmla="*/ 450976 w 972470"/>
                    <a:gd name="connsiteY136" fmla="*/ 621507 h 1558174"/>
                    <a:gd name="connsiteX137" fmla="*/ 448595 w 972470"/>
                    <a:gd name="connsiteY137" fmla="*/ 628650 h 1558174"/>
                    <a:gd name="connsiteX138" fmla="*/ 441451 w 972470"/>
                    <a:gd name="connsiteY138" fmla="*/ 645319 h 1558174"/>
                    <a:gd name="connsiteX139" fmla="*/ 436689 w 972470"/>
                    <a:gd name="connsiteY139" fmla="*/ 659607 h 1558174"/>
                    <a:gd name="connsiteX140" fmla="*/ 434308 w 972470"/>
                    <a:gd name="connsiteY140" fmla="*/ 666750 h 1558174"/>
                    <a:gd name="connsiteX141" fmla="*/ 429545 w 972470"/>
                    <a:gd name="connsiteY141" fmla="*/ 673894 h 1558174"/>
                    <a:gd name="connsiteX142" fmla="*/ 420020 w 972470"/>
                    <a:gd name="connsiteY142" fmla="*/ 695325 h 1558174"/>
                    <a:gd name="connsiteX143" fmla="*/ 417639 w 972470"/>
                    <a:gd name="connsiteY143" fmla="*/ 704850 h 1558174"/>
                    <a:gd name="connsiteX144" fmla="*/ 415258 w 972470"/>
                    <a:gd name="connsiteY144" fmla="*/ 719138 h 1558174"/>
                    <a:gd name="connsiteX145" fmla="*/ 410495 w 972470"/>
                    <a:gd name="connsiteY145" fmla="*/ 733425 h 1558174"/>
                    <a:gd name="connsiteX146" fmla="*/ 405733 w 972470"/>
                    <a:gd name="connsiteY146" fmla="*/ 740569 h 1558174"/>
                    <a:gd name="connsiteX147" fmla="*/ 400970 w 972470"/>
                    <a:gd name="connsiteY147" fmla="*/ 757238 h 1558174"/>
                    <a:gd name="connsiteX148" fmla="*/ 398589 w 972470"/>
                    <a:gd name="connsiteY148" fmla="*/ 764382 h 1558174"/>
                    <a:gd name="connsiteX149" fmla="*/ 405733 w 972470"/>
                    <a:gd name="connsiteY149" fmla="*/ 747713 h 1558174"/>
                    <a:gd name="connsiteX150" fmla="*/ 410495 w 972470"/>
                    <a:gd name="connsiteY150" fmla="*/ 740569 h 1558174"/>
                    <a:gd name="connsiteX151" fmla="*/ 408114 w 972470"/>
                    <a:gd name="connsiteY151" fmla="*/ 757238 h 1558174"/>
                    <a:gd name="connsiteX152" fmla="*/ 403351 w 972470"/>
                    <a:gd name="connsiteY152" fmla="*/ 771525 h 1558174"/>
                    <a:gd name="connsiteX153" fmla="*/ 396208 w 972470"/>
                    <a:gd name="connsiteY153" fmla="*/ 792957 h 1558174"/>
                    <a:gd name="connsiteX154" fmla="*/ 393826 w 972470"/>
                    <a:gd name="connsiteY154" fmla="*/ 800100 h 1558174"/>
                    <a:gd name="connsiteX155" fmla="*/ 389064 w 972470"/>
                    <a:gd name="connsiteY155" fmla="*/ 819150 h 1558174"/>
                    <a:gd name="connsiteX156" fmla="*/ 386683 w 972470"/>
                    <a:gd name="connsiteY156" fmla="*/ 864394 h 1558174"/>
                    <a:gd name="connsiteX157" fmla="*/ 384301 w 972470"/>
                    <a:gd name="connsiteY157" fmla="*/ 871538 h 1558174"/>
                    <a:gd name="connsiteX158" fmla="*/ 381920 w 972470"/>
                    <a:gd name="connsiteY158" fmla="*/ 881063 h 1558174"/>
                    <a:gd name="connsiteX159" fmla="*/ 384301 w 972470"/>
                    <a:gd name="connsiteY159" fmla="*/ 897732 h 1558174"/>
                    <a:gd name="connsiteX160" fmla="*/ 379539 w 972470"/>
                    <a:gd name="connsiteY160" fmla="*/ 954882 h 1558174"/>
                    <a:gd name="connsiteX161" fmla="*/ 377158 w 972470"/>
                    <a:gd name="connsiteY161" fmla="*/ 1004888 h 1558174"/>
                    <a:gd name="connsiteX162" fmla="*/ 379539 w 972470"/>
                    <a:gd name="connsiteY162" fmla="*/ 1042988 h 1558174"/>
                    <a:gd name="connsiteX163" fmla="*/ 377158 w 972470"/>
                    <a:gd name="connsiteY163" fmla="*/ 1035844 h 1558174"/>
                    <a:gd name="connsiteX164" fmla="*/ 379539 w 972470"/>
                    <a:gd name="connsiteY164" fmla="*/ 997744 h 1558174"/>
                    <a:gd name="connsiteX165" fmla="*/ 379539 w 972470"/>
                    <a:gd name="connsiteY165" fmla="*/ 1038225 h 1558174"/>
                    <a:gd name="connsiteX166" fmla="*/ 381920 w 972470"/>
                    <a:gd name="connsiteY166" fmla="*/ 1071563 h 1558174"/>
                    <a:gd name="connsiteX167" fmla="*/ 386683 w 972470"/>
                    <a:gd name="connsiteY167" fmla="*/ 1090613 h 1558174"/>
                    <a:gd name="connsiteX168" fmla="*/ 389064 w 972470"/>
                    <a:gd name="connsiteY168" fmla="*/ 1143000 h 1558174"/>
                    <a:gd name="connsiteX169" fmla="*/ 398589 w 972470"/>
                    <a:gd name="connsiteY169" fmla="*/ 1166813 h 1558174"/>
                    <a:gd name="connsiteX170" fmla="*/ 400970 w 972470"/>
                    <a:gd name="connsiteY170" fmla="*/ 1185863 h 1558174"/>
                    <a:gd name="connsiteX171" fmla="*/ 403351 w 972470"/>
                    <a:gd name="connsiteY171" fmla="*/ 1207294 h 1558174"/>
                    <a:gd name="connsiteX172" fmla="*/ 405733 w 972470"/>
                    <a:gd name="connsiteY172" fmla="*/ 1223963 h 1558174"/>
                    <a:gd name="connsiteX173" fmla="*/ 408114 w 972470"/>
                    <a:gd name="connsiteY173" fmla="*/ 1245394 h 1558174"/>
                    <a:gd name="connsiteX174" fmla="*/ 412876 w 972470"/>
                    <a:gd name="connsiteY174" fmla="*/ 1252538 h 1558174"/>
                    <a:gd name="connsiteX175" fmla="*/ 410495 w 972470"/>
                    <a:gd name="connsiteY175" fmla="*/ 1245394 h 1558174"/>
                    <a:gd name="connsiteX176" fmla="*/ 408114 w 972470"/>
                    <a:gd name="connsiteY176" fmla="*/ 1235869 h 1558174"/>
                    <a:gd name="connsiteX177" fmla="*/ 410495 w 972470"/>
                    <a:gd name="connsiteY177" fmla="*/ 1226344 h 1558174"/>
                    <a:gd name="connsiteX178" fmla="*/ 412876 w 972470"/>
                    <a:gd name="connsiteY178" fmla="*/ 1221582 h 1558174"/>
                    <a:gd name="connsiteX179" fmla="*/ 415258 w 972470"/>
                    <a:gd name="connsiteY179" fmla="*/ 1235869 h 1558174"/>
                    <a:gd name="connsiteX180" fmla="*/ 422401 w 972470"/>
                    <a:gd name="connsiteY180" fmla="*/ 1252538 h 1558174"/>
                    <a:gd name="connsiteX181" fmla="*/ 420020 w 972470"/>
                    <a:gd name="connsiteY181" fmla="*/ 1273969 h 1558174"/>
                    <a:gd name="connsiteX182" fmla="*/ 424783 w 972470"/>
                    <a:gd name="connsiteY182" fmla="*/ 1297782 h 1558174"/>
                    <a:gd name="connsiteX183" fmla="*/ 429545 w 972470"/>
                    <a:gd name="connsiteY183" fmla="*/ 1304925 h 1558174"/>
                    <a:gd name="connsiteX184" fmla="*/ 434308 w 972470"/>
                    <a:gd name="connsiteY184" fmla="*/ 1297782 h 1558174"/>
                    <a:gd name="connsiteX185" fmla="*/ 427164 w 972470"/>
                    <a:gd name="connsiteY185" fmla="*/ 1281113 h 1558174"/>
                    <a:gd name="connsiteX186" fmla="*/ 431926 w 972470"/>
                    <a:gd name="connsiteY186" fmla="*/ 1300163 h 1558174"/>
                    <a:gd name="connsiteX187" fmla="*/ 436689 w 972470"/>
                    <a:gd name="connsiteY187" fmla="*/ 1309688 h 1558174"/>
                    <a:gd name="connsiteX188" fmla="*/ 439070 w 972470"/>
                    <a:gd name="connsiteY188" fmla="*/ 1326357 h 1558174"/>
                    <a:gd name="connsiteX189" fmla="*/ 446214 w 972470"/>
                    <a:gd name="connsiteY189" fmla="*/ 1343025 h 1558174"/>
                    <a:gd name="connsiteX190" fmla="*/ 450976 w 972470"/>
                    <a:gd name="connsiteY190" fmla="*/ 1359694 h 1558174"/>
                    <a:gd name="connsiteX191" fmla="*/ 455739 w 972470"/>
                    <a:gd name="connsiteY191" fmla="*/ 1366838 h 1558174"/>
                    <a:gd name="connsiteX192" fmla="*/ 458120 w 972470"/>
                    <a:gd name="connsiteY192" fmla="*/ 1373982 h 1558174"/>
                    <a:gd name="connsiteX193" fmla="*/ 462883 w 972470"/>
                    <a:gd name="connsiteY193" fmla="*/ 1381125 h 1558174"/>
                    <a:gd name="connsiteX194" fmla="*/ 465264 w 972470"/>
                    <a:gd name="connsiteY194" fmla="*/ 1390650 h 1558174"/>
                    <a:gd name="connsiteX195" fmla="*/ 474789 w 972470"/>
                    <a:gd name="connsiteY195" fmla="*/ 1404938 h 1558174"/>
                    <a:gd name="connsiteX196" fmla="*/ 479551 w 972470"/>
                    <a:gd name="connsiteY196" fmla="*/ 1421607 h 1558174"/>
                    <a:gd name="connsiteX197" fmla="*/ 484314 w 972470"/>
                    <a:gd name="connsiteY197" fmla="*/ 1428750 h 1558174"/>
                    <a:gd name="connsiteX198" fmla="*/ 486695 w 972470"/>
                    <a:gd name="connsiteY198" fmla="*/ 1435894 h 1558174"/>
                    <a:gd name="connsiteX199" fmla="*/ 489076 w 972470"/>
                    <a:gd name="connsiteY199" fmla="*/ 1445419 h 1558174"/>
                    <a:gd name="connsiteX200" fmla="*/ 498601 w 972470"/>
                    <a:gd name="connsiteY200" fmla="*/ 1459707 h 1558174"/>
                    <a:gd name="connsiteX201" fmla="*/ 491458 w 972470"/>
                    <a:gd name="connsiteY201" fmla="*/ 1443038 h 1558174"/>
                    <a:gd name="connsiteX202" fmla="*/ 484314 w 972470"/>
                    <a:gd name="connsiteY202" fmla="*/ 1435894 h 1558174"/>
                    <a:gd name="connsiteX203" fmla="*/ 491458 w 972470"/>
                    <a:gd name="connsiteY203" fmla="*/ 1438275 h 1558174"/>
                    <a:gd name="connsiteX204" fmla="*/ 503364 w 972470"/>
                    <a:gd name="connsiteY204" fmla="*/ 1464469 h 1558174"/>
                    <a:gd name="connsiteX205" fmla="*/ 508126 w 972470"/>
                    <a:gd name="connsiteY205" fmla="*/ 1473994 h 1558174"/>
                    <a:gd name="connsiteX206" fmla="*/ 517651 w 972470"/>
                    <a:gd name="connsiteY206" fmla="*/ 1488282 h 1558174"/>
                    <a:gd name="connsiteX207" fmla="*/ 524795 w 972470"/>
                    <a:gd name="connsiteY207" fmla="*/ 1502569 h 1558174"/>
                    <a:gd name="connsiteX208" fmla="*/ 527176 w 972470"/>
                    <a:gd name="connsiteY208" fmla="*/ 1509713 h 1558174"/>
                    <a:gd name="connsiteX209" fmla="*/ 534320 w 972470"/>
                    <a:gd name="connsiteY209" fmla="*/ 1516857 h 1558174"/>
                    <a:gd name="connsiteX210" fmla="*/ 543845 w 972470"/>
                    <a:gd name="connsiteY210" fmla="*/ 1531144 h 1558174"/>
                    <a:gd name="connsiteX211" fmla="*/ 546226 w 972470"/>
                    <a:gd name="connsiteY211" fmla="*/ 1538288 h 1558174"/>
                    <a:gd name="connsiteX212" fmla="*/ 555751 w 972470"/>
                    <a:gd name="connsiteY212" fmla="*/ 1543050 h 155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</a:cxnLst>
                  <a:rect l="l" t="t" r="r" b="b"/>
                  <a:pathLst>
                    <a:path w="972470" h="1558174">
                      <a:moveTo>
                        <a:pt x="555751" y="1543050"/>
                      </a:moveTo>
                      <a:lnTo>
                        <a:pt x="246189" y="1540669"/>
                      </a:lnTo>
                      <a:cubicBezTo>
                        <a:pt x="227917" y="1540430"/>
                        <a:pt x="209690" y="1538665"/>
                        <a:pt x="191420" y="1538288"/>
                      </a:cubicBezTo>
                      <a:lnTo>
                        <a:pt x="15208" y="1535907"/>
                      </a:lnTo>
                      <a:cubicBezTo>
                        <a:pt x="25519" y="1504968"/>
                        <a:pt x="7990" y="1558174"/>
                        <a:pt x="19970" y="1519238"/>
                      </a:cubicBezTo>
                      <a:cubicBezTo>
                        <a:pt x="29725" y="1487533"/>
                        <a:pt x="35770" y="1480504"/>
                        <a:pt x="41401" y="1438275"/>
                      </a:cubicBezTo>
                      <a:lnTo>
                        <a:pt x="46164" y="1402557"/>
                      </a:lnTo>
                      <a:cubicBezTo>
                        <a:pt x="52664" y="1301795"/>
                        <a:pt x="50201" y="1353385"/>
                        <a:pt x="53308" y="1247775"/>
                      </a:cubicBezTo>
                      <a:cubicBezTo>
                        <a:pt x="51720" y="1203325"/>
                        <a:pt x="50347" y="1158867"/>
                        <a:pt x="48545" y="1114425"/>
                      </a:cubicBezTo>
                      <a:cubicBezTo>
                        <a:pt x="47965" y="1100127"/>
                        <a:pt x="46834" y="1085857"/>
                        <a:pt x="46164" y="1071563"/>
                      </a:cubicBezTo>
                      <a:cubicBezTo>
                        <a:pt x="44453" y="1035056"/>
                        <a:pt x="43547" y="998509"/>
                        <a:pt x="41401" y="962025"/>
                      </a:cubicBezTo>
                      <a:cubicBezTo>
                        <a:pt x="40371" y="944521"/>
                        <a:pt x="37888" y="927128"/>
                        <a:pt x="36639" y="909638"/>
                      </a:cubicBezTo>
                      <a:cubicBezTo>
                        <a:pt x="35507" y="893784"/>
                        <a:pt x="35509" y="877859"/>
                        <a:pt x="34258" y="862013"/>
                      </a:cubicBezTo>
                      <a:cubicBezTo>
                        <a:pt x="31074" y="821680"/>
                        <a:pt x="29848" y="820917"/>
                        <a:pt x="22351" y="783432"/>
                      </a:cubicBezTo>
                      <a:cubicBezTo>
                        <a:pt x="20764" y="762001"/>
                        <a:pt x="19196" y="740568"/>
                        <a:pt x="17589" y="719138"/>
                      </a:cubicBezTo>
                      <a:cubicBezTo>
                        <a:pt x="16815" y="708818"/>
                        <a:pt x="15208" y="688182"/>
                        <a:pt x="15208" y="688182"/>
                      </a:cubicBezTo>
                      <a:cubicBezTo>
                        <a:pt x="14414" y="654051"/>
                        <a:pt x="12826" y="619929"/>
                        <a:pt x="12826" y="585788"/>
                      </a:cubicBezTo>
                      <a:cubicBezTo>
                        <a:pt x="12826" y="511702"/>
                        <a:pt x="13717" y="506655"/>
                        <a:pt x="17589" y="452438"/>
                      </a:cubicBezTo>
                      <a:cubicBezTo>
                        <a:pt x="21184" y="351759"/>
                        <a:pt x="21354" y="392714"/>
                        <a:pt x="15208" y="259557"/>
                      </a:cubicBezTo>
                      <a:cubicBezTo>
                        <a:pt x="14767" y="250009"/>
                        <a:pt x="13559" y="240512"/>
                        <a:pt x="12826" y="230982"/>
                      </a:cubicBezTo>
                      <a:cubicBezTo>
                        <a:pt x="10384" y="199237"/>
                        <a:pt x="7129" y="167538"/>
                        <a:pt x="5683" y="135732"/>
                      </a:cubicBezTo>
                      <a:cubicBezTo>
                        <a:pt x="2759" y="71424"/>
                        <a:pt x="4464" y="100786"/>
                        <a:pt x="920" y="47625"/>
                      </a:cubicBezTo>
                      <a:cubicBezTo>
                        <a:pt x="1714" y="39688"/>
                        <a:pt x="0" y="31075"/>
                        <a:pt x="3301" y="23813"/>
                      </a:cubicBezTo>
                      <a:cubicBezTo>
                        <a:pt x="4655" y="20834"/>
                        <a:pt x="9622" y="22099"/>
                        <a:pt x="12826" y="21432"/>
                      </a:cubicBezTo>
                      <a:lnTo>
                        <a:pt x="60451" y="11907"/>
                      </a:lnTo>
                      <a:lnTo>
                        <a:pt x="200945" y="16669"/>
                      </a:lnTo>
                      <a:cubicBezTo>
                        <a:pt x="213714" y="17540"/>
                        <a:pt x="226345" y="19844"/>
                        <a:pt x="239045" y="21432"/>
                      </a:cubicBezTo>
                      <a:cubicBezTo>
                        <a:pt x="270541" y="31929"/>
                        <a:pt x="258129" y="29271"/>
                        <a:pt x="315245" y="28575"/>
                      </a:cubicBezTo>
                      <a:cubicBezTo>
                        <a:pt x="359720" y="28033"/>
                        <a:pt x="404145" y="25400"/>
                        <a:pt x="448595" y="23813"/>
                      </a:cubicBezTo>
                      <a:lnTo>
                        <a:pt x="472408" y="19050"/>
                      </a:lnTo>
                      <a:cubicBezTo>
                        <a:pt x="479569" y="17542"/>
                        <a:pt x="486566" y="15096"/>
                        <a:pt x="493839" y="14288"/>
                      </a:cubicBezTo>
                      <a:cubicBezTo>
                        <a:pt x="508061" y="12708"/>
                        <a:pt x="522426" y="12892"/>
                        <a:pt x="536701" y="11907"/>
                      </a:cubicBezTo>
                      <a:cubicBezTo>
                        <a:pt x="545448" y="11304"/>
                        <a:pt x="554176" y="10443"/>
                        <a:pt x="562895" y="9525"/>
                      </a:cubicBezTo>
                      <a:cubicBezTo>
                        <a:pt x="569259" y="8855"/>
                        <a:pt x="575551" y="7400"/>
                        <a:pt x="581945" y="7144"/>
                      </a:cubicBezTo>
                      <a:cubicBezTo>
                        <a:pt x="615265" y="5811"/>
                        <a:pt x="648625" y="5743"/>
                        <a:pt x="681958" y="4763"/>
                      </a:cubicBezTo>
                      <a:lnTo>
                        <a:pt x="743870" y="2382"/>
                      </a:lnTo>
                      <a:lnTo>
                        <a:pt x="843883" y="0"/>
                      </a:lnTo>
                      <a:cubicBezTo>
                        <a:pt x="874839" y="794"/>
                        <a:pt x="905864" y="176"/>
                        <a:pt x="936751" y="2382"/>
                      </a:cubicBezTo>
                      <a:cubicBezTo>
                        <a:pt x="939606" y="2586"/>
                        <a:pt x="942107" y="4909"/>
                        <a:pt x="943895" y="7144"/>
                      </a:cubicBezTo>
                      <a:cubicBezTo>
                        <a:pt x="945463" y="9104"/>
                        <a:pt x="945287" y="11981"/>
                        <a:pt x="946276" y="14288"/>
                      </a:cubicBezTo>
                      <a:cubicBezTo>
                        <a:pt x="947674" y="17551"/>
                        <a:pt x="949250" y="20747"/>
                        <a:pt x="951039" y="23813"/>
                      </a:cubicBezTo>
                      <a:cubicBezTo>
                        <a:pt x="954812" y="30281"/>
                        <a:pt x="958925" y="36546"/>
                        <a:pt x="962945" y="42863"/>
                      </a:cubicBezTo>
                      <a:cubicBezTo>
                        <a:pt x="964482" y="45278"/>
                        <a:pt x="966120" y="47626"/>
                        <a:pt x="967708" y="50007"/>
                      </a:cubicBezTo>
                      <a:lnTo>
                        <a:pt x="972470" y="57150"/>
                      </a:lnTo>
                      <a:cubicBezTo>
                        <a:pt x="971676" y="60325"/>
                        <a:pt x="971713" y="63833"/>
                        <a:pt x="970089" y="66675"/>
                      </a:cubicBezTo>
                      <a:cubicBezTo>
                        <a:pt x="965892" y="74020"/>
                        <a:pt x="962621" y="73927"/>
                        <a:pt x="955801" y="76200"/>
                      </a:cubicBezTo>
                      <a:cubicBezTo>
                        <a:pt x="953420" y="77788"/>
                        <a:pt x="951218" y="79683"/>
                        <a:pt x="948658" y="80963"/>
                      </a:cubicBezTo>
                      <a:cubicBezTo>
                        <a:pt x="946413" y="82086"/>
                        <a:pt x="943693" y="82099"/>
                        <a:pt x="941514" y="83344"/>
                      </a:cubicBezTo>
                      <a:cubicBezTo>
                        <a:pt x="938068" y="85313"/>
                        <a:pt x="935539" y="88713"/>
                        <a:pt x="931989" y="90488"/>
                      </a:cubicBezTo>
                      <a:cubicBezTo>
                        <a:pt x="927499" y="92733"/>
                        <a:pt x="917701" y="95250"/>
                        <a:pt x="917701" y="95250"/>
                      </a:cubicBezTo>
                      <a:cubicBezTo>
                        <a:pt x="909319" y="100838"/>
                        <a:pt x="903039" y="105878"/>
                        <a:pt x="893889" y="109538"/>
                      </a:cubicBezTo>
                      <a:cubicBezTo>
                        <a:pt x="889228" y="111402"/>
                        <a:pt x="879601" y="114300"/>
                        <a:pt x="879601" y="114300"/>
                      </a:cubicBezTo>
                      <a:cubicBezTo>
                        <a:pt x="874839" y="117475"/>
                        <a:pt x="870744" y="122015"/>
                        <a:pt x="865314" y="123825"/>
                      </a:cubicBezTo>
                      <a:cubicBezTo>
                        <a:pt x="854803" y="127330"/>
                        <a:pt x="860415" y="125084"/>
                        <a:pt x="848645" y="130969"/>
                      </a:cubicBezTo>
                      <a:cubicBezTo>
                        <a:pt x="847058" y="133350"/>
                        <a:pt x="846037" y="136228"/>
                        <a:pt x="843883" y="138113"/>
                      </a:cubicBezTo>
                      <a:cubicBezTo>
                        <a:pt x="839575" y="141882"/>
                        <a:pt x="834358" y="144463"/>
                        <a:pt x="829595" y="147638"/>
                      </a:cubicBezTo>
                      <a:lnTo>
                        <a:pt x="822451" y="152400"/>
                      </a:lnTo>
                      <a:cubicBezTo>
                        <a:pt x="820070" y="153987"/>
                        <a:pt x="817868" y="155883"/>
                        <a:pt x="815308" y="157163"/>
                      </a:cubicBezTo>
                      <a:cubicBezTo>
                        <a:pt x="812133" y="158750"/>
                        <a:pt x="808793" y="160044"/>
                        <a:pt x="805783" y="161925"/>
                      </a:cubicBezTo>
                      <a:cubicBezTo>
                        <a:pt x="802417" y="164028"/>
                        <a:pt x="799487" y="166762"/>
                        <a:pt x="796258" y="169069"/>
                      </a:cubicBezTo>
                      <a:cubicBezTo>
                        <a:pt x="793929" y="170733"/>
                        <a:pt x="791313" y="172000"/>
                        <a:pt x="789114" y="173832"/>
                      </a:cubicBezTo>
                      <a:cubicBezTo>
                        <a:pt x="786527" y="175988"/>
                        <a:pt x="784557" y="178819"/>
                        <a:pt x="781970" y="180975"/>
                      </a:cubicBezTo>
                      <a:cubicBezTo>
                        <a:pt x="779771" y="182807"/>
                        <a:pt x="777025" y="183906"/>
                        <a:pt x="774826" y="185738"/>
                      </a:cubicBezTo>
                      <a:cubicBezTo>
                        <a:pt x="756499" y="201012"/>
                        <a:pt x="778270" y="185825"/>
                        <a:pt x="760539" y="197644"/>
                      </a:cubicBezTo>
                      <a:cubicBezTo>
                        <a:pt x="758158" y="200819"/>
                        <a:pt x="756201" y="204363"/>
                        <a:pt x="753395" y="207169"/>
                      </a:cubicBezTo>
                      <a:cubicBezTo>
                        <a:pt x="745465" y="215099"/>
                        <a:pt x="747824" y="209471"/>
                        <a:pt x="739108" y="214313"/>
                      </a:cubicBezTo>
                      <a:cubicBezTo>
                        <a:pt x="734104" y="217093"/>
                        <a:pt x="728867" y="219791"/>
                        <a:pt x="724820" y="223838"/>
                      </a:cubicBezTo>
                      <a:cubicBezTo>
                        <a:pt x="708758" y="239900"/>
                        <a:pt x="716922" y="235995"/>
                        <a:pt x="703389" y="240507"/>
                      </a:cubicBezTo>
                      <a:cubicBezTo>
                        <a:pt x="701801" y="242888"/>
                        <a:pt x="700650" y="245626"/>
                        <a:pt x="698626" y="247650"/>
                      </a:cubicBezTo>
                      <a:cubicBezTo>
                        <a:pt x="696602" y="249674"/>
                        <a:pt x="693681" y="250581"/>
                        <a:pt x="691483" y="252413"/>
                      </a:cubicBezTo>
                      <a:cubicBezTo>
                        <a:pt x="688896" y="254569"/>
                        <a:pt x="686926" y="257401"/>
                        <a:pt x="684339" y="259557"/>
                      </a:cubicBezTo>
                      <a:cubicBezTo>
                        <a:pt x="682140" y="261389"/>
                        <a:pt x="679524" y="262656"/>
                        <a:pt x="677195" y="264319"/>
                      </a:cubicBezTo>
                      <a:cubicBezTo>
                        <a:pt x="673965" y="266626"/>
                        <a:pt x="670683" y="268880"/>
                        <a:pt x="667670" y="271463"/>
                      </a:cubicBezTo>
                      <a:cubicBezTo>
                        <a:pt x="651628" y="285213"/>
                        <a:pt x="669169" y="272845"/>
                        <a:pt x="653383" y="283369"/>
                      </a:cubicBezTo>
                      <a:cubicBezTo>
                        <a:pt x="651795" y="286544"/>
                        <a:pt x="646110" y="290384"/>
                        <a:pt x="648620" y="292894"/>
                      </a:cubicBezTo>
                      <a:cubicBezTo>
                        <a:pt x="651001" y="295275"/>
                        <a:pt x="653177" y="287906"/>
                        <a:pt x="655764" y="285750"/>
                      </a:cubicBezTo>
                      <a:cubicBezTo>
                        <a:pt x="657963" y="283918"/>
                        <a:pt x="660709" y="282820"/>
                        <a:pt x="662908" y="280988"/>
                      </a:cubicBezTo>
                      <a:cubicBezTo>
                        <a:pt x="665495" y="278832"/>
                        <a:pt x="667895" y="276431"/>
                        <a:pt x="670051" y="273844"/>
                      </a:cubicBezTo>
                      <a:cubicBezTo>
                        <a:pt x="671883" y="271645"/>
                        <a:pt x="672579" y="268488"/>
                        <a:pt x="674814" y="266700"/>
                      </a:cubicBezTo>
                      <a:cubicBezTo>
                        <a:pt x="676774" y="265132"/>
                        <a:pt x="679577" y="265113"/>
                        <a:pt x="681958" y="264319"/>
                      </a:cubicBezTo>
                      <a:cubicBezTo>
                        <a:pt x="685133" y="261144"/>
                        <a:pt x="686993" y="254794"/>
                        <a:pt x="691483" y="254794"/>
                      </a:cubicBezTo>
                      <a:cubicBezTo>
                        <a:pt x="695033" y="254794"/>
                        <a:pt x="689230" y="261809"/>
                        <a:pt x="686720" y="264319"/>
                      </a:cubicBezTo>
                      <a:cubicBezTo>
                        <a:pt x="684945" y="266094"/>
                        <a:pt x="681957" y="265906"/>
                        <a:pt x="679576" y="266700"/>
                      </a:cubicBezTo>
                      <a:cubicBezTo>
                        <a:pt x="678782" y="269081"/>
                        <a:pt x="678763" y="271884"/>
                        <a:pt x="677195" y="273844"/>
                      </a:cubicBezTo>
                      <a:cubicBezTo>
                        <a:pt x="675407" y="276079"/>
                        <a:pt x="672250" y="276775"/>
                        <a:pt x="670051" y="278607"/>
                      </a:cubicBezTo>
                      <a:cubicBezTo>
                        <a:pt x="667464" y="280763"/>
                        <a:pt x="665495" y="283594"/>
                        <a:pt x="662908" y="285750"/>
                      </a:cubicBezTo>
                      <a:cubicBezTo>
                        <a:pt x="660709" y="287582"/>
                        <a:pt x="657891" y="288598"/>
                        <a:pt x="655764" y="290513"/>
                      </a:cubicBezTo>
                      <a:cubicBezTo>
                        <a:pt x="649923" y="295770"/>
                        <a:pt x="644651" y="301626"/>
                        <a:pt x="639095" y="307182"/>
                      </a:cubicBezTo>
                      <a:cubicBezTo>
                        <a:pt x="636714" y="309563"/>
                        <a:pt x="633819" y="311523"/>
                        <a:pt x="631951" y="314325"/>
                      </a:cubicBezTo>
                      <a:cubicBezTo>
                        <a:pt x="607890" y="350417"/>
                        <a:pt x="633926" y="313386"/>
                        <a:pt x="615283" y="335757"/>
                      </a:cubicBezTo>
                      <a:cubicBezTo>
                        <a:pt x="613451" y="337955"/>
                        <a:pt x="612421" y="340761"/>
                        <a:pt x="610520" y="342900"/>
                      </a:cubicBezTo>
                      <a:cubicBezTo>
                        <a:pt x="606045" y="347934"/>
                        <a:pt x="599969" y="351584"/>
                        <a:pt x="596233" y="357188"/>
                      </a:cubicBezTo>
                      <a:cubicBezTo>
                        <a:pt x="585702" y="372984"/>
                        <a:pt x="598083" y="355426"/>
                        <a:pt x="584326" y="371475"/>
                      </a:cubicBezTo>
                      <a:cubicBezTo>
                        <a:pt x="581743" y="374488"/>
                        <a:pt x="579853" y="378063"/>
                        <a:pt x="577183" y="381000"/>
                      </a:cubicBezTo>
                      <a:cubicBezTo>
                        <a:pt x="571897" y="386814"/>
                        <a:pt x="565229" y="391383"/>
                        <a:pt x="560514" y="397669"/>
                      </a:cubicBezTo>
                      <a:cubicBezTo>
                        <a:pt x="558892" y="399832"/>
                        <a:pt x="550351" y="410851"/>
                        <a:pt x="548608" y="414338"/>
                      </a:cubicBezTo>
                      <a:cubicBezTo>
                        <a:pt x="543240" y="425074"/>
                        <a:pt x="549991" y="418393"/>
                        <a:pt x="541464" y="428625"/>
                      </a:cubicBezTo>
                      <a:cubicBezTo>
                        <a:pt x="526190" y="446954"/>
                        <a:pt x="541377" y="425182"/>
                        <a:pt x="529558" y="442913"/>
                      </a:cubicBezTo>
                      <a:cubicBezTo>
                        <a:pt x="527208" y="452311"/>
                        <a:pt x="525265" y="460736"/>
                        <a:pt x="520033" y="469107"/>
                      </a:cubicBezTo>
                      <a:cubicBezTo>
                        <a:pt x="517930" y="472473"/>
                        <a:pt x="515270" y="475457"/>
                        <a:pt x="512889" y="478632"/>
                      </a:cubicBezTo>
                      <a:cubicBezTo>
                        <a:pt x="513404" y="476571"/>
                        <a:pt x="516133" y="464619"/>
                        <a:pt x="517651" y="461963"/>
                      </a:cubicBezTo>
                      <a:cubicBezTo>
                        <a:pt x="519620" y="458517"/>
                        <a:pt x="522691" y="455803"/>
                        <a:pt x="524795" y="452438"/>
                      </a:cubicBezTo>
                      <a:cubicBezTo>
                        <a:pt x="526676" y="449428"/>
                        <a:pt x="527495" y="445802"/>
                        <a:pt x="529558" y="442913"/>
                      </a:cubicBezTo>
                      <a:cubicBezTo>
                        <a:pt x="531515" y="440173"/>
                        <a:pt x="534510" y="438326"/>
                        <a:pt x="536701" y="435769"/>
                      </a:cubicBezTo>
                      <a:cubicBezTo>
                        <a:pt x="539284" y="432756"/>
                        <a:pt x="541569" y="429495"/>
                        <a:pt x="543845" y="426244"/>
                      </a:cubicBezTo>
                      <a:cubicBezTo>
                        <a:pt x="547127" y="421555"/>
                        <a:pt x="548608" y="415132"/>
                        <a:pt x="553370" y="411957"/>
                      </a:cubicBezTo>
                      <a:lnTo>
                        <a:pt x="560514" y="407194"/>
                      </a:lnTo>
                      <a:cubicBezTo>
                        <a:pt x="563689" y="402432"/>
                        <a:pt x="571849" y="387477"/>
                        <a:pt x="570039" y="392907"/>
                      </a:cubicBezTo>
                      <a:cubicBezTo>
                        <a:pt x="565673" y="406006"/>
                        <a:pt x="570282" y="394267"/>
                        <a:pt x="562895" y="407194"/>
                      </a:cubicBezTo>
                      <a:cubicBezTo>
                        <a:pt x="561134" y="410276"/>
                        <a:pt x="559959" y="413675"/>
                        <a:pt x="558133" y="416719"/>
                      </a:cubicBezTo>
                      <a:cubicBezTo>
                        <a:pt x="549588" y="430961"/>
                        <a:pt x="550980" y="428635"/>
                        <a:pt x="541464" y="438150"/>
                      </a:cubicBezTo>
                      <a:cubicBezTo>
                        <a:pt x="540670" y="441325"/>
                        <a:pt x="540547" y="444748"/>
                        <a:pt x="539083" y="447675"/>
                      </a:cubicBezTo>
                      <a:cubicBezTo>
                        <a:pt x="536523" y="452795"/>
                        <a:pt x="532733" y="457200"/>
                        <a:pt x="529558" y="461963"/>
                      </a:cubicBezTo>
                      <a:cubicBezTo>
                        <a:pt x="527970" y="464344"/>
                        <a:pt x="526819" y="467083"/>
                        <a:pt x="524795" y="469107"/>
                      </a:cubicBezTo>
                      <a:cubicBezTo>
                        <a:pt x="522414" y="471488"/>
                        <a:pt x="519807" y="473663"/>
                        <a:pt x="517651" y="476250"/>
                      </a:cubicBezTo>
                      <a:cubicBezTo>
                        <a:pt x="498922" y="498724"/>
                        <a:pt x="524823" y="469065"/>
                        <a:pt x="510508" y="490538"/>
                      </a:cubicBezTo>
                      <a:cubicBezTo>
                        <a:pt x="508640" y="493340"/>
                        <a:pt x="505745" y="495301"/>
                        <a:pt x="503364" y="497682"/>
                      </a:cubicBezTo>
                      <a:cubicBezTo>
                        <a:pt x="498738" y="511559"/>
                        <a:pt x="502105" y="502582"/>
                        <a:pt x="491458" y="523875"/>
                      </a:cubicBezTo>
                      <a:cubicBezTo>
                        <a:pt x="489870" y="527050"/>
                        <a:pt x="488664" y="530446"/>
                        <a:pt x="486695" y="533400"/>
                      </a:cubicBezTo>
                      <a:cubicBezTo>
                        <a:pt x="485108" y="535781"/>
                        <a:pt x="483213" y="537984"/>
                        <a:pt x="481933" y="540544"/>
                      </a:cubicBezTo>
                      <a:cubicBezTo>
                        <a:pt x="480810" y="542789"/>
                        <a:pt x="480674" y="545443"/>
                        <a:pt x="479551" y="547688"/>
                      </a:cubicBezTo>
                      <a:cubicBezTo>
                        <a:pt x="478271" y="550248"/>
                        <a:pt x="476209" y="552347"/>
                        <a:pt x="474789" y="554832"/>
                      </a:cubicBezTo>
                      <a:cubicBezTo>
                        <a:pt x="473028" y="557914"/>
                        <a:pt x="471852" y="561313"/>
                        <a:pt x="470026" y="564357"/>
                      </a:cubicBezTo>
                      <a:cubicBezTo>
                        <a:pt x="467081" y="569265"/>
                        <a:pt x="460501" y="578644"/>
                        <a:pt x="460501" y="578644"/>
                      </a:cubicBezTo>
                      <a:lnTo>
                        <a:pt x="455739" y="592932"/>
                      </a:lnTo>
                      <a:cubicBezTo>
                        <a:pt x="454945" y="595313"/>
                        <a:pt x="454750" y="597987"/>
                        <a:pt x="453358" y="600075"/>
                      </a:cubicBezTo>
                      <a:lnTo>
                        <a:pt x="448595" y="607219"/>
                      </a:lnTo>
                      <a:cubicBezTo>
                        <a:pt x="448035" y="609460"/>
                        <a:pt x="445385" y="621094"/>
                        <a:pt x="443833" y="623888"/>
                      </a:cubicBezTo>
                      <a:cubicBezTo>
                        <a:pt x="441053" y="628891"/>
                        <a:pt x="434308" y="638175"/>
                        <a:pt x="434308" y="638175"/>
                      </a:cubicBezTo>
                      <a:cubicBezTo>
                        <a:pt x="433546" y="641222"/>
                        <a:pt x="431251" y="651431"/>
                        <a:pt x="429545" y="654844"/>
                      </a:cubicBezTo>
                      <a:cubicBezTo>
                        <a:pt x="428265" y="657404"/>
                        <a:pt x="426370" y="659607"/>
                        <a:pt x="424783" y="661988"/>
                      </a:cubicBezTo>
                      <a:cubicBezTo>
                        <a:pt x="423989" y="665163"/>
                        <a:pt x="422401" y="668240"/>
                        <a:pt x="422401" y="671513"/>
                      </a:cubicBezTo>
                      <a:cubicBezTo>
                        <a:pt x="422401" y="674023"/>
                        <a:pt x="424093" y="666783"/>
                        <a:pt x="424783" y="664369"/>
                      </a:cubicBezTo>
                      <a:cubicBezTo>
                        <a:pt x="425682" y="661222"/>
                        <a:pt x="426265" y="657991"/>
                        <a:pt x="427164" y="654844"/>
                      </a:cubicBezTo>
                      <a:cubicBezTo>
                        <a:pt x="427854" y="652430"/>
                        <a:pt x="428422" y="649945"/>
                        <a:pt x="429545" y="647700"/>
                      </a:cubicBezTo>
                      <a:cubicBezTo>
                        <a:pt x="432859" y="641073"/>
                        <a:pt x="436188" y="638676"/>
                        <a:pt x="441451" y="633413"/>
                      </a:cubicBezTo>
                      <a:cubicBezTo>
                        <a:pt x="442038" y="631652"/>
                        <a:pt x="444822" y="618430"/>
                        <a:pt x="450976" y="621507"/>
                      </a:cubicBezTo>
                      <a:cubicBezTo>
                        <a:pt x="453221" y="622629"/>
                        <a:pt x="449284" y="626237"/>
                        <a:pt x="448595" y="628650"/>
                      </a:cubicBezTo>
                      <a:cubicBezTo>
                        <a:pt x="444751" y="642105"/>
                        <a:pt x="448702" y="634443"/>
                        <a:pt x="441451" y="645319"/>
                      </a:cubicBezTo>
                      <a:lnTo>
                        <a:pt x="436689" y="659607"/>
                      </a:lnTo>
                      <a:cubicBezTo>
                        <a:pt x="435895" y="661988"/>
                        <a:pt x="435700" y="664662"/>
                        <a:pt x="434308" y="666750"/>
                      </a:cubicBezTo>
                      <a:lnTo>
                        <a:pt x="429545" y="673894"/>
                      </a:lnTo>
                      <a:cubicBezTo>
                        <a:pt x="423878" y="690897"/>
                        <a:pt x="427568" y="684005"/>
                        <a:pt x="420020" y="695325"/>
                      </a:cubicBezTo>
                      <a:cubicBezTo>
                        <a:pt x="419226" y="698500"/>
                        <a:pt x="418281" y="701641"/>
                        <a:pt x="417639" y="704850"/>
                      </a:cubicBezTo>
                      <a:cubicBezTo>
                        <a:pt x="416692" y="709585"/>
                        <a:pt x="416429" y="714454"/>
                        <a:pt x="415258" y="719138"/>
                      </a:cubicBezTo>
                      <a:cubicBezTo>
                        <a:pt x="414040" y="724008"/>
                        <a:pt x="413279" y="729248"/>
                        <a:pt x="410495" y="733425"/>
                      </a:cubicBezTo>
                      <a:cubicBezTo>
                        <a:pt x="408908" y="735806"/>
                        <a:pt x="407013" y="738009"/>
                        <a:pt x="405733" y="740569"/>
                      </a:cubicBezTo>
                      <a:cubicBezTo>
                        <a:pt x="403827" y="744381"/>
                        <a:pt x="401989" y="753670"/>
                        <a:pt x="400970" y="757238"/>
                      </a:cubicBezTo>
                      <a:cubicBezTo>
                        <a:pt x="400280" y="759652"/>
                        <a:pt x="396814" y="766157"/>
                        <a:pt x="398589" y="764382"/>
                      </a:cubicBezTo>
                      <a:cubicBezTo>
                        <a:pt x="403540" y="759431"/>
                        <a:pt x="402889" y="753402"/>
                        <a:pt x="405733" y="747713"/>
                      </a:cubicBezTo>
                      <a:cubicBezTo>
                        <a:pt x="407013" y="745153"/>
                        <a:pt x="408908" y="742950"/>
                        <a:pt x="410495" y="740569"/>
                      </a:cubicBezTo>
                      <a:cubicBezTo>
                        <a:pt x="409701" y="746125"/>
                        <a:pt x="409376" y="751769"/>
                        <a:pt x="408114" y="757238"/>
                      </a:cubicBezTo>
                      <a:cubicBezTo>
                        <a:pt x="406985" y="762129"/>
                        <a:pt x="404939" y="766763"/>
                        <a:pt x="403351" y="771525"/>
                      </a:cubicBezTo>
                      <a:lnTo>
                        <a:pt x="396208" y="792957"/>
                      </a:lnTo>
                      <a:cubicBezTo>
                        <a:pt x="395414" y="795338"/>
                        <a:pt x="394318" y="797639"/>
                        <a:pt x="393826" y="800100"/>
                      </a:cubicBezTo>
                      <a:cubicBezTo>
                        <a:pt x="390953" y="814468"/>
                        <a:pt x="392725" y="808167"/>
                        <a:pt x="389064" y="819150"/>
                      </a:cubicBezTo>
                      <a:cubicBezTo>
                        <a:pt x="388270" y="834231"/>
                        <a:pt x="388050" y="849354"/>
                        <a:pt x="386683" y="864394"/>
                      </a:cubicBezTo>
                      <a:cubicBezTo>
                        <a:pt x="386456" y="866894"/>
                        <a:pt x="384991" y="869124"/>
                        <a:pt x="384301" y="871538"/>
                      </a:cubicBezTo>
                      <a:cubicBezTo>
                        <a:pt x="383402" y="874685"/>
                        <a:pt x="382714" y="877888"/>
                        <a:pt x="381920" y="881063"/>
                      </a:cubicBezTo>
                      <a:cubicBezTo>
                        <a:pt x="382714" y="886619"/>
                        <a:pt x="384301" y="892119"/>
                        <a:pt x="384301" y="897732"/>
                      </a:cubicBezTo>
                      <a:cubicBezTo>
                        <a:pt x="384301" y="908155"/>
                        <a:pt x="380270" y="943182"/>
                        <a:pt x="379539" y="954882"/>
                      </a:cubicBezTo>
                      <a:cubicBezTo>
                        <a:pt x="378498" y="971537"/>
                        <a:pt x="377952" y="988219"/>
                        <a:pt x="377158" y="1004888"/>
                      </a:cubicBezTo>
                      <a:cubicBezTo>
                        <a:pt x="377952" y="1017588"/>
                        <a:pt x="379539" y="1030263"/>
                        <a:pt x="379539" y="1042988"/>
                      </a:cubicBezTo>
                      <a:cubicBezTo>
                        <a:pt x="379539" y="1045498"/>
                        <a:pt x="377158" y="1038354"/>
                        <a:pt x="377158" y="1035844"/>
                      </a:cubicBezTo>
                      <a:cubicBezTo>
                        <a:pt x="377158" y="1023119"/>
                        <a:pt x="378745" y="1010444"/>
                        <a:pt x="379539" y="997744"/>
                      </a:cubicBezTo>
                      <a:cubicBezTo>
                        <a:pt x="385262" y="1020639"/>
                        <a:pt x="379539" y="993477"/>
                        <a:pt x="379539" y="1038225"/>
                      </a:cubicBezTo>
                      <a:cubicBezTo>
                        <a:pt x="379539" y="1049366"/>
                        <a:pt x="380415" y="1060524"/>
                        <a:pt x="381920" y="1071563"/>
                      </a:cubicBezTo>
                      <a:cubicBezTo>
                        <a:pt x="382804" y="1078048"/>
                        <a:pt x="386683" y="1090613"/>
                        <a:pt x="386683" y="1090613"/>
                      </a:cubicBezTo>
                      <a:cubicBezTo>
                        <a:pt x="387477" y="1108075"/>
                        <a:pt x="387202" y="1125619"/>
                        <a:pt x="389064" y="1143000"/>
                      </a:cubicBezTo>
                      <a:cubicBezTo>
                        <a:pt x="389867" y="1150494"/>
                        <a:pt x="395174" y="1159984"/>
                        <a:pt x="398589" y="1166813"/>
                      </a:cubicBezTo>
                      <a:cubicBezTo>
                        <a:pt x="399383" y="1173163"/>
                        <a:pt x="400222" y="1179507"/>
                        <a:pt x="400970" y="1185863"/>
                      </a:cubicBezTo>
                      <a:cubicBezTo>
                        <a:pt x="401810" y="1193001"/>
                        <a:pt x="402459" y="1200162"/>
                        <a:pt x="403351" y="1207294"/>
                      </a:cubicBezTo>
                      <a:cubicBezTo>
                        <a:pt x="404047" y="1212863"/>
                        <a:pt x="405037" y="1218394"/>
                        <a:pt x="405733" y="1223963"/>
                      </a:cubicBezTo>
                      <a:cubicBezTo>
                        <a:pt x="406625" y="1231095"/>
                        <a:pt x="406371" y="1238421"/>
                        <a:pt x="408114" y="1245394"/>
                      </a:cubicBezTo>
                      <a:cubicBezTo>
                        <a:pt x="408808" y="1248170"/>
                        <a:pt x="410014" y="1252538"/>
                        <a:pt x="412876" y="1252538"/>
                      </a:cubicBezTo>
                      <a:cubicBezTo>
                        <a:pt x="415386" y="1252538"/>
                        <a:pt x="411185" y="1247808"/>
                        <a:pt x="410495" y="1245394"/>
                      </a:cubicBezTo>
                      <a:cubicBezTo>
                        <a:pt x="409596" y="1242247"/>
                        <a:pt x="408908" y="1239044"/>
                        <a:pt x="408114" y="1235869"/>
                      </a:cubicBezTo>
                      <a:cubicBezTo>
                        <a:pt x="408908" y="1232694"/>
                        <a:pt x="410495" y="1229617"/>
                        <a:pt x="410495" y="1226344"/>
                      </a:cubicBezTo>
                      <a:cubicBezTo>
                        <a:pt x="410495" y="1214485"/>
                        <a:pt x="403775" y="1203379"/>
                        <a:pt x="412876" y="1221582"/>
                      </a:cubicBezTo>
                      <a:cubicBezTo>
                        <a:pt x="413670" y="1226344"/>
                        <a:pt x="414211" y="1231156"/>
                        <a:pt x="415258" y="1235869"/>
                      </a:cubicBezTo>
                      <a:cubicBezTo>
                        <a:pt x="416660" y="1242178"/>
                        <a:pt x="419488" y="1246712"/>
                        <a:pt x="422401" y="1252538"/>
                      </a:cubicBezTo>
                      <a:cubicBezTo>
                        <a:pt x="421607" y="1259682"/>
                        <a:pt x="420020" y="1266781"/>
                        <a:pt x="420020" y="1273969"/>
                      </a:cubicBezTo>
                      <a:cubicBezTo>
                        <a:pt x="420020" y="1278362"/>
                        <a:pt x="421849" y="1291915"/>
                        <a:pt x="424783" y="1297782"/>
                      </a:cubicBezTo>
                      <a:cubicBezTo>
                        <a:pt x="426063" y="1300341"/>
                        <a:pt x="427958" y="1302544"/>
                        <a:pt x="429545" y="1304925"/>
                      </a:cubicBezTo>
                      <a:cubicBezTo>
                        <a:pt x="431133" y="1302544"/>
                        <a:pt x="433903" y="1300615"/>
                        <a:pt x="434308" y="1297782"/>
                      </a:cubicBezTo>
                      <a:cubicBezTo>
                        <a:pt x="435212" y="1291452"/>
                        <a:pt x="430260" y="1285758"/>
                        <a:pt x="427164" y="1281113"/>
                      </a:cubicBezTo>
                      <a:cubicBezTo>
                        <a:pt x="428561" y="1288098"/>
                        <a:pt x="429181" y="1293758"/>
                        <a:pt x="431926" y="1300163"/>
                      </a:cubicBezTo>
                      <a:cubicBezTo>
                        <a:pt x="433324" y="1303426"/>
                        <a:pt x="435101" y="1306513"/>
                        <a:pt x="436689" y="1309688"/>
                      </a:cubicBezTo>
                      <a:cubicBezTo>
                        <a:pt x="437483" y="1315244"/>
                        <a:pt x="437969" y="1320853"/>
                        <a:pt x="439070" y="1326357"/>
                      </a:cubicBezTo>
                      <a:cubicBezTo>
                        <a:pt x="440238" y="1332197"/>
                        <a:pt x="443632" y="1337862"/>
                        <a:pt x="446214" y="1343025"/>
                      </a:cubicBezTo>
                      <a:cubicBezTo>
                        <a:pt x="446977" y="1346075"/>
                        <a:pt x="449268" y="1356279"/>
                        <a:pt x="450976" y="1359694"/>
                      </a:cubicBezTo>
                      <a:cubicBezTo>
                        <a:pt x="452256" y="1362254"/>
                        <a:pt x="454151" y="1364457"/>
                        <a:pt x="455739" y="1366838"/>
                      </a:cubicBezTo>
                      <a:cubicBezTo>
                        <a:pt x="456533" y="1369219"/>
                        <a:pt x="456997" y="1371737"/>
                        <a:pt x="458120" y="1373982"/>
                      </a:cubicBezTo>
                      <a:cubicBezTo>
                        <a:pt x="459400" y="1376542"/>
                        <a:pt x="461756" y="1378495"/>
                        <a:pt x="462883" y="1381125"/>
                      </a:cubicBezTo>
                      <a:cubicBezTo>
                        <a:pt x="464172" y="1384133"/>
                        <a:pt x="463800" y="1387723"/>
                        <a:pt x="465264" y="1390650"/>
                      </a:cubicBezTo>
                      <a:cubicBezTo>
                        <a:pt x="467824" y="1395770"/>
                        <a:pt x="474789" y="1404938"/>
                        <a:pt x="474789" y="1404938"/>
                      </a:cubicBezTo>
                      <a:cubicBezTo>
                        <a:pt x="475551" y="1407988"/>
                        <a:pt x="477844" y="1418192"/>
                        <a:pt x="479551" y="1421607"/>
                      </a:cubicBezTo>
                      <a:cubicBezTo>
                        <a:pt x="480831" y="1424167"/>
                        <a:pt x="482726" y="1426369"/>
                        <a:pt x="484314" y="1428750"/>
                      </a:cubicBezTo>
                      <a:cubicBezTo>
                        <a:pt x="485108" y="1431131"/>
                        <a:pt x="486005" y="1433480"/>
                        <a:pt x="486695" y="1435894"/>
                      </a:cubicBezTo>
                      <a:cubicBezTo>
                        <a:pt x="487594" y="1439041"/>
                        <a:pt x="487612" y="1442492"/>
                        <a:pt x="489076" y="1445419"/>
                      </a:cubicBezTo>
                      <a:cubicBezTo>
                        <a:pt x="491636" y="1450539"/>
                        <a:pt x="500411" y="1465137"/>
                        <a:pt x="498601" y="1459707"/>
                      </a:cubicBezTo>
                      <a:cubicBezTo>
                        <a:pt x="496658" y="1453878"/>
                        <a:pt x="495136" y="1448187"/>
                        <a:pt x="491458" y="1443038"/>
                      </a:cubicBezTo>
                      <a:cubicBezTo>
                        <a:pt x="489501" y="1440298"/>
                        <a:pt x="484314" y="1439262"/>
                        <a:pt x="484314" y="1435894"/>
                      </a:cubicBezTo>
                      <a:cubicBezTo>
                        <a:pt x="484314" y="1433384"/>
                        <a:pt x="489077" y="1437481"/>
                        <a:pt x="491458" y="1438275"/>
                      </a:cubicBezTo>
                      <a:cubicBezTo>
                        <a:pt x="496084" y="1452155"/>
                        <a:pt x="492716" y="1443172"/>
                        <a:pt x="503364" y="1464469"/>
                      </a:cubicBezTo>
                      <a:cubicBezTo>
                        <a:pt x="504951" y="1467644"/>
                        <a:pt x="506157" y="1471040"/>
                        <a:pt x="508126" y="1473994"/>
                      </a:cubicBezTo>
                      <a:cubicBezTo>
                        <a:pt x="511301" y="1478757"/>
                        <a:pt x="515840" y="1482852"/>
                        <a:pt x="517651" y="1488282"/>
                      </a:cubicBezTo>
                      <a:cubicBezTo>
                        <a:pt x="523641" y="1506246"/>
                        <a:pt x="515559" y="1484094"/>
                        <a:pt x="524795" y="1502569"/>
                      </a:cubicBezTo>
                      <a:cubicBezTo>
                        <a:pt x="525917" y="1504814"/>
                        <a:pt x="525784" y="1507624"/>
                        <a:pt x="527176" y="1509713"/>
                      </a:cubicBezTo>
                      <a:cubicBezTo>
                        <a:pt x="529044" y="1512515"/>
                        <a:pt x="532252" y="1514199"/>
                        <a:pt x="534320" y="1516857"/>
                      </a:cubicBezTo>
                      <a:cubicBezTo>
                        <a:pt x="537834" y="1521375"/>
                        <a:pt x="542035" y="1525714"/>
                        <a:pt x="543845" y="1531144"/>
                      </a:cubicBezTo>
                      <a:cubicBezTo>
                        <a:pt x="544639" y="1533525"/>
                        <a:pt x="544619" y="1536360"/>
                        <a:pt x="546226" y="1538288"/>
                      </a:cubicBezTo>
                      <a:cubicBezTo>
                        <a:pt x="556386" y="1550481"/>
                        <a:pt x="605757" y="1542653"/>
                        <a:pt x="555751" y="15430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1828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modeling procedure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352800" y="4953000"/>
            <a:ext cx="457202" cy="457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328417" y="5308138"/>
            <a:ext cx="100583" cy="1020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7" rIns="91431" bIns="45717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43200" y="5029200"/>
            <a:ext cx="731272" cy="338548"/>
          </a:xfrm>
          <a:prstGeom prst="rect">
            <a:avLst/>
          </a:prstGeom>
          <a:noFill/>
        </p:spPr>
        <p:txBody>
          <a:bodyPr wrap="none" lIns="91431" tIns="45717" rIns="91431" bIns="45717" rtlCol="0">
            <a:spAutoFit/>
          </a:bodyPr>
          <a:lstStyle/>
          <a:p>
            <a:r>
              <a:rPr lang="en-US" sz="1600" dirty="0" smtClean="0"/>
              <a:t>Home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2438400"/>
            <a:ext cx="258386" cy="261604"/>
          </a:xfrm>
          <a:prstGeom prst="rect">
            <a:avLst/>
          </a:prstGeom>
          <a:noFill/>
        </p:spPr>
        <p:txBody>
          <a:bodyPr wrap="none" lIns="91431" tIns="45717" rIns="91431" bIns="45717" rtlCol="0">
            <a:spAutoFit/>
          </a:bodyPr>
          <a:lstStyle/>
          <a:p>
            <a:r>
              <a:rPr lang="en-US" sz="1100" dirty="0" err="1" smtClean="0"/>
              <a:t>d</a:t>
            </a:r>
            <a:endParaRPr lang="en-US" sz="1100" dirty="0"/>
          </a:p>
        </p:txBody>
      </p:sp>
      <p:sp>
        <p:nvSpPr>
          <p:cNvPr id="44" name="Oval 43"/>
          <p:cNvSpPr/>
          <p:nvPr/>
        </p:nvSpPr>
        <p:spPr>
          <a:xfrm>
            <a:off x="3979494" y="5384338"/>
            <a:ext cx="100583" cy="1020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7" rIns="91431" bIns="45717"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5400000" flipH="1" flipV="1">
            <a:off x="4038600" y="2415250"/>
            <a:ext cx="1066800" cy="158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5"/>
          <p:cNvGrpSpPr/>
          <p:nvPr/>
        </p:nvGrpSpPr>
        <p:grpSpPr>
          <a:xfrm>
            <a:off x="1981200" y="3429000"/>
            <a:ext cx="5334000" cy="3048000"/>
            <a:chOff x="1981200" y="3048000"/>
            <a:chExt cx="5334000" cy="3048000"/>
          </a:xfrm>
        </p:grpSpPr>
        <p:grpSp>
          <p:nvGrpSpPr>
            <p:cNvPr id="7" name="Group 44"/>
            <p:cNvGrpSpPr/>
            <p:nvPr/>
          </p:nvGrpSpPr>
          <p:grpSpPr>
            <a:xfrm>
              <a:off x="1981200" y="3048000"/>
              <a:ext cx="5334000" cy="3048000"/>
              <a:chOff x="1981200" y="3048000"/>
              <a:chExt cx="5334000" cy="30480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2133600" y="3048000"/>
                <a:ext cx="4800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114800" y="3048000"/>
                <a:ext cx="3200400" cy="289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981200" y="3200400"/>
                <a:ext cx="10668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810000" y="5562600"/>
                <a:ext cx="26670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057400" y="5638800"/>
                <a:ext cx="19812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438400" y="5257800"/>
                <a:ext cx="3048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4038600" y="4114800"/>
              <a:ext cx="304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352800" y="4876800"/>
            <a:ext cx="258386" cy="261604"/>
          </a:xfrm>
          <a:prstGeom prst="rect">
            <a:avLst/>
          </a:prstGeom>
          <a:noFill/>
        </p:spPr>
        <p:txBody>
          <a:bodyPr wrap="none" lIns="91431" tIns="45717" rIns="91431" bIns="45717" rtlCol="0">
            <a:spAutoFit/>
          </a:bodyPr>
          <a:lstStyle/>
          <a:p>
            <a:r>
              <a:rPr lang="en-US" sz="1100" dirty="0" err="1" smtClean="0"/>
              <a:t>d</a:t>
            </a:r>
            <a:endParaRPr 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4038600" y="5334000"/>
            <a:ext cx="660227" cy="338548"/>
          </a:xfrm>
          <a:prstGeom prst="rect">
            <a:avLst/>
          </a:prstGeom>
          <a:noFill/>
        </p:spPr>
        <p:txBody>
          <a:bodyPr wrap="none" lIns="91431" tIns="45717" rIns="91431" bIns="45717" rtlCol="0">
            <a:spAutoFit/>
          </a:bodyPr>
          <a:lstStyle/>
          <a:p>
            <a:r>
              <a:rPr lang="en-US" sz="1600" dirty="0" smtClean="0"/>
              <a:t>Work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457200" y="3200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 Distribution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505200" y="3200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Commute Distribution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553200" y="3200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pic>
        <p:nvPicPr>
          <p:cNvPr id="6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752600"/>
            <a:ext cx="1828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47" descr="commutedist2.ep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752600"/>
            <a:ext cx="2161727" cy="1524000"/>
          </a:xfrm>
          <a:prstGeom prst="rect">
            <a:avLst/>
          </a:prstGeom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477000" y="1752600"/>
            <a:ext cx="1853184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Rounded Rectangle 55"/>
          <p:cNvSpPr/>
          <p:nvPr/>
        </p:nvSpPr>
        <p:spPr>
          <a:xfrm>
            <a:off x="609600" y="2743200"/>
            <a:ext cx="80010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400" dirty="0" smtClean="0"/>
              <a:t>Select work conditioned on home.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/>
              <a:t>Locate person and calls according to activity times at each location.</a:t>
            </a:r>
          </a:p>
          <a:p>
            <a:pPr algn="ctr">
              <a:spcBef>
                <a:spcPts val="600"/>
              </a:spcBef>
            </a:pPr>
            <a:r>
              <a:rPr lang="en-US" sz="2400" dirty="0" smtClean="0"/>
              <a:t>Repeat as needed to produce a synthetic population and desired duration.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1209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086E-6 L 0.33334 0.362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43293 L 0 -1.64662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51210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111 L -0.31788 0.3607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175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111 L -0.31788 0.36078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  <p:bldP spid="20" grpId="0"/>
      <p:bldP spid="44" grpId="0" animBg="1"/>
      <p:bldP spid="47" grpId="0"/>
      <p:bldP spid="47" grpId="1"/>
      <p:bldP spid="43" grpId="0"/>
      <p:bldP spid="58" grpId="0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4"/>
          <p:cNvGrpSpPr/>
          <p:nvPr/>
        </p:nvGrpSpPr>
        <p:grpSpPr>
          <a:xfrm>
            <a:off x="2711523" y="2360447"/>
            <a:ext cx="2340121" cy="3661652"/>
            <a:chOff x="2277320" y="2661827"/>
            <a:chExt cx="2340121" cy="3661652"/>
          </a:xfrm>
        </p:grpSpPr>
        <p:cxnSp>
          <p:nvCxnSpPr>
            <p:cNvPr id="38" name="AutoShape 13"/>
            <p:cNvCxnSpPr>
              <a:cxnSpLocks noChangeShapeType="1"/>
            </p:cNvCxnSpPr>
            <p:nvPr/>
          </p:nvCxnSpPr>
          <p:spPr bwMode="auto">
            <a:xfrm>
              <a:off x="4145653" y="3349380"/>
              <a:ext cx="322576" cy="20472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13" name="AutoShape 15"/>
            <p:cNvCxnSpPr>
              <a:cxnSpLocks noChangeShapeType="1"/>
            </p:cNvCxnSpPr>
            <p:nvPr/>
          </p:nvCxnSpPr>
          <p:spPr bwMode="auto">
            <a:xfrm flipV="1">
              <a:off x="2277320" y="4187158"/>
              <a:ext cx="2340121" cy="980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19" name="AutoShape 13"/>
            <p:cNvCxnSpPr>
              <a:cxnSpLocks noChangeShapeType="1"/>
              <a:stCxn id="28" idx="6"/>
            </p:cNvCxnSpPr>
            <p:nvPr/>
          </p:nvCxnSpPr>
          <p:spPr bwMode="auto">
            <a:xfrm>
              <a:off x="4221101" y="5631576"/>
              <a:ext cx="247128" cy="0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21" name="AutoShape 15"/>
            <p:cNvCxnSpPr>
              <a:cxnSpLocks noChangeShapeType="1"/>
            </p:cNvCxnSpPr>
            <p:nvPr/>
          </p:nvCxnSpPr>
          <p:spPr bwMode="auto">
            <a:xfrm>
              <a:off x="2353520" y="6323479"/>
              <a:ext cx="2114709" cy="0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86" name="AutoShape 11"/>
            <p:cNvCxnSpPr>
              <a:cxnSpLocks noChangeShapeType="1"/>
            </p:cNvCxnSpPr>
            <p:nvPr/>
          </p:nvCxnSpPr>
          <p:spPr bwMode="auto">
            <a:xfrm>
              <a:off x="2297666" y="2661827"/>
              <a:ext cx="406087" cy="2127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96" name="AutoShape 11"/>
            <p:cNvCxnSpPr>
              <a:cxnSpLocks noChangeShapeType="1"/>
            </p:cNvCxnSpPr>
            <p:nvPr/>
          </p:nvCxnSpPr>
          <p:spPr bwMode="auto">
            <a:xfrm>
              <a:off x="2300573" y="4809308"/>
              <a:ext cx="500914" cy="2127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99" name="AutoShape 11"/>
            <p:cNvCxnSpPr>
              <a:cxnSpLocks noChangeShapeType="1"/>
            </p:cNvCxnSpPr>
            <p:nvPr/>
          </p:nvCxnSpPr>
          <p:spPr bwMode="auto">
            <a:xfrm>
              <a:off x="2296821" y="5607167"/>
              <a:ext cx="500914" cy="2127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4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/>
              <a:t> WHERE modeling procedure</a:t>
            </a:r>
            <a:endParaRPr lang="en-US" sz="3800" dirty="0"/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1143002" y="2724605"/>
            <a:ext cx="1547205" cy="814311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Distributions of commute distances per home region</a:t>
            </a:r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auto">
          <a:xfrm>
            <a:off x="1154002" y="4223368"/>
            <a:ext cx="1547205" cy="601616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Distribution of </a:t>
            </a:r>
            <a:r>
              <a:rPr lang="en-US" sz="13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#  of </a:t>
            </a: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calls in a day</a:t>
            </a: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1143002" y="4925636"/>
            <a:ext cx="1547205" cy="719624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Probability </a:t>
            </a: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a call </a:t>
            </a:r>
            <a:r>
              <a:rPr lang="en-US" sz="13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at each minute of the day</a:t>
            </a:r>
            <a:endParaRPr lang="en-US" sz="13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143000" y="3648791"/>
            <a:ext cx="1547205" cy="478805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9983" tIns="60865" rIns="89983" bIns="44993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Distribution of </a:t>
            </a:r>
            <a:r>
              <a:rPr lang="en-US" sz="13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work </a:t>
            </a: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locations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1154002" y="5755580"/>
            <a:ext cx="1547205" cy="638422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Probabilities of a call at each location per hour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1143002" y="2164727"/>
            <a:ext cx="1547205" cy="441360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Distribution of home locations</a:t>
            </a:r>
          </a:p>
        </p:txBody>
      </p:sp>
      <p:grpSp>
        <p:nvGrpSpPr>
          <p:cNvPr id="27" name="Group 83"/>
          <p:cNvGrpSpPr/>
          <p:nvPr/>
        </p:nvGrpSpPr>
        <p:grpSpPr>
          <a:xfrm>
            <a:off x="3137956" y="1909721"/>
            <a:ext cx="3625014" cy="4473869"/>
            <a:chOff x="2748276" y="2193699"/>
            <a:chExt cx="3625014" cy="4473869"/>
          </a:xfrm>
        </p:grpSpPr>
        <p:cxnSp>
          <p:nvCxnSpPr>
            <p:cNvPr id="73" name="AutoShape 15"/>
            <p:cNvCxnSpPr>
              <a:cxnSpLocks noChangeShapeType="1"/>
            </p:cNvCxnSpPr>
            <p:nvPr/>
          </p:nvCxnSpPr>
          <p:spPr bwMode="auto">
            <a:xfrm>
              <a:off x="5382690" y="4395313"/>
              <a:ext cx="11625" cy="471076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7" name="AutoShape 13"/>
            <p:cNvCxnSpPr>
              <a:cxnSpLocks noChangeShapeType="1"/>
              <a:stCxn id="29" idx="6"/>
              <a:endCxn id="63" idx="3"/>
            </p:cNvCxnSpPr>
            <p:nvPr/>
          </p:nvCxnSpPr>
          <p:spPr bwMode="auto">
            <a:xfrm>
              <a:off x="4174464" y="2547290"/>
              <a:ext cx="2198826" cy="3217922"/>
            </a:xfrm>
            <a:prstGeom prst="bentConnector3">
              <a:avLst>
                <a:gd name="adj1" fmla="val 110396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12" name="AutoShape 14"/>
            <p:cNvCxnSpPr>
              <a:cxnSpLocks noChangeShapeType="1"/>
              <a:endCxn id="37" idx="0"/>
            </p:cNvCxnSpPr>
            <p:nvPr/>
          </p:nvCxnSpPr>
          <p:spPr bwMode="auto">
            <a:xfrm>
              <a:off x="3473412" y="2880944"/>
              <a:ext cx="0" cy="152542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2756650" y="4369251"/>
              <a:ext cx="1505159" cy="70226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9983" tIns="60865" rIns="89983" bIns="44993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Select # of calls </a:t>
              </a:r>
              <a:r>
                <a:rPr lang="en-US" sz="1300" i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q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in current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day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>
              <a:off x="3511139" y="5071515"/>
              <a:ext cx="1975" cy="186609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24" name="AutoShape 15"/>
            <p:cNvCxnSpPr>
              <a:cxnSpLocks noChangeShapeType="1"/>
            </p:cNvCxnSpPr>
            <p:nvPr/>
          </p:nvCxnSpPr>
          <p:spPr bwMode="auto">
            <a:xfrm>
              <a:off x="5390931" y="3342389"/>
              <a:ext cx="11625" cy="485881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4513522" y="2885189"/>
              <a:ext cx="1783568" cy="7710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9983" tIns="60865" rIns="89983" bIns="44993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Form a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circle with radius </a:t>
              </a:r>
              <a:r>
                <a:rPr lang="en-US" sz="1300" i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around Home</a:t>
              </a:r>
            </a:p>
          </p:txBody>
        </p:sp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2756650" y="3033482"/>
              <a:ext cx="1433526" cy="76610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60876" rIns="90000" bIns="45000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Select commute distance </a:t>
              </a:r>
              <a:r>
                <a:rPr lang="en-US" sz="1300" i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</a:t>
              </a:r>
              <a:endParaRPr lang="en-US" sz="1300" i="1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2756649" y="5263042"/>
              <a:ext cx="1508975" cy="70226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9983" tIns="60865" rIns="89983" bIns="44993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Select times of day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for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i="1" dirty="0" err="1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q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calls</a:t>
              </a: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2748276" y="2193699"/>
              <a:ext cx="1426188" cy="70718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9983" tIns="60865" rIns="89983" bIns="44993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Select </a:t>
              </a:r>
            </a:p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 Home   </a:t>
              </a:r>
              <a:r>
                <a:rPr lang="en-US" sz="1300" i="1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(lat, long)</a:t>
              </a:r>
            </a:p>
          </p:txBody>
        </p:sp>
        <p:sp>
          <p:nvSpPr>
            <p:cNvPr id="63" name="Alternate Process 62"/>
            <p:cNvSpPr/>
            <p:nvPr/>
          </p:nvSpPr>
          <p:spPr bwMode="auto">
            <a:xfrm>
              <a:off x="4539890" y="4862855"/>
              <a:ext cx="1833400" cy="1804713"/>
            </a:xfrm>
            <a:prstGeom prst="flowChartAlternateProcess">
              <a:avLst/>
            </a:prstGeom>
            <a:solidFill>
              <a:srgbClr val="FFD37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4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Assign Home or Work location to each call to produce a </a:t>
              </a:r>
              <a:r>
                <a:rPr lang="en-US" sz="1400" b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synthetic CDR </a:t>
              </a:r>
              <a:r>
                <a:rPr lang="en-US" sz="14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with appropriate</a:t>
              </a:r>
            </a:p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400" i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(time, lat, long)</a:t>
              </a:r>
              <a:endParaRPr lang="en-US" sz="1400" dirty="0" smtClean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4661964" y="3875789"/>
              <a:ext cx="1479935" cy="71543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9983" tIns="60865" rIns="89983" bIns="44993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Select </a:t>
              </a:r>
            </a:p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Work</a:t>
              </a:r>
            </a:p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i="1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(lat, long)</a:t>
              </a:r>
            </a:p>
          </p:txBody>
        </p:sp>
      </p:grpSp>
      <p:cxnSp>
        <p:nvCxnSpPr>
          <p:cNvPr id="65" name="AutoShape 11"/>
          <p:cNvCxnSpPr>
            <a:cxnSpLocks noChangeShapeType="1"/>
            <a:endCxn id="37" idx="2"/>
          </p:cNvCxnSpPr>
          <p:nvPr/>
        </p:nvCxnSpPr>
        <p:spPr bwMode="auto">
          <a:xfrm flipV="1">
            <a:off x="2690207" y="3132558"/>
            <a:ext cx="456123" cy="20472"/>
          </a:xfrm>
          <a:prstGeom prst="straightConnector1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4123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WHERE models are realistic</a:t>
            </a:r>
            <a:endParaRPr lang="en-US" sz="4000" dirty="0"/>
          </a:p>
        </p:txBody>
      </p:sp>
      <p:pic>
        <p:nvPicPr>
          <p:cNvPr id="6" name="WHEREvCDR.v2.avi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 l="6677" r="6677"/>
          <a:stretch>
            <a:fillRect/>
          </a:stretch>
        </p:blipFill>
        <p:spPr>
          <a:xfrm>
            <a:off x="457200" y="1901825"/>
            <a:ext cx="8229600" cy="3921125"/>
          </a:xfrm>
        </p:spPr>
      </p:pic>
      <p:sp>
        <p:nvSpPr>
          <p:cNvPr id="7" name="TextBox 6"/>
          <p:cNvSpPr txBox="1"/>
          <p:nvPr/>
        </p:nvSpPr>
        <p:spPr>
          <a:xfrm>
            <a:off x="1785147" y="6107668"/>
            <a:ext cx="133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Real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CDRs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6107668"/>
            <a:ext cx="282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WHERE2 synthetic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CDRs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1295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marR="0" lvl="0" indent="-3190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en-US" sz="2400" noProof="0" dirty="0" smtClean="0">
                <a:latin typeface="+mn-lt"/>
                <a:cs typeface="+mn-cs"/>
              </a:rPr>
              <a:t>Typical </a:t>
            </a:r>
            <a:r>
              <a:rPr lang="en-US" sz="2400" dirty="0" smtClean="0">
                <a:latin typeface="+mn-lt"/>
                <a:cs typeface="+mn-cs"/>
              </a:rPr>
              <a:t>Tuesday in the NY metropolitan area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2362200"/>
            <a:ext cx="762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6019800"/>
            <a:ext cx="77724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81600" y="6107668"/>
            <a:ext cx="2698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WHERE synthetic 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CDRs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72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696" y="261998"/>
            <a:ext cx="8227726" cy="1166033"/>
          </a:xfrm>
          <a:ln/>
        </p:spPr>
        <p:txBody>
          <a:bodyPr lIns="0" tIns="35272" rIns="0" bIns="0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dirty="0"/>
              <a:t>One way to achieve differential privacy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0" y="1519969"/>
            <a:ext cx="8920694" cy="4957031"/>
          </a:xfrm>
          <a:ln/>
        </p:spPr>
        <p:txBody>
          <a:bodyPr tIns="25474"/>
          <a:lstStyle/>
          <a:p>
            <a:pPr marL="119536" indent="0">
              <a:lnSpc>
                <a:spcPct val="93000"/>
              </a:lnSpc>
              <a:spcAft>
                <a:spcPts val="1293"/>
              </a:spcAft>
              <a:buSzPct val="45000"/>
              <a:buNone/>
              <a:tabLst>
                <a:tab pos="387409" algn="l"/>
                <a:tab pos="489661" algn="l"/>
                <a:tab pos="904433" algn="l"/>
                <a:tab pos="1319205" algn="l"/>
                <a:tab pos="1733977" algn="l"/>
                <a:tab pos="2148749" algn="l"/>
                <a:tab pos="2563520" algn="l"/>
                <a:tab pos="2978292" algn="l"/>
                <a:tab pos="3393064" algn="l"/>
                <a:tab pos="3807836" algn="l"/>
                <a:tab pos="4222608" algn="l"/>
                <a:tab pos="4637380" algn="l"/>
                <a:tab pos="5052151" algn="l"/>
                <a:tab pos="5466923" algn="l"/>
                <a:tab pos="5881695" algn="l"/>
                <a:tab pos="6296467" algn="l"/>
                <a:tab pos="6711239" algn="l"/>
                <a:tab pos="7126011" algn="l"/>
                <a:tab pos="7540782" algn="l"/>
                <a:tab pos="7955554" algn="l"/>
                <a:tab pos="8370326" algn="l"/>
                <a:tab pos="8537387" algn="l"/>
              </a:tabLst>
            </a:pPr>
            <a:r>
              <a:rPr lang="en-US" dirty="0" smtClean="0">
                <a:solidFill>
                  <a:srgbClr val="000090"/>
                </a:solidFill>
              </a:rPr>
              <a:t>Example</a:t>
            </a:r>
            <a:r>
              <a:rPr lang="en-US" dirty="0">
                <a:solidFill>
                  <a:srgbClr val="000090"/>
                </a:solidFill>
              </a:rPr>
              <a:t>:</a:t>
            </a:r>
            <a:r>
              <a:rPr lang="en-US" i="1" dirty="0">
                <a:solidFill>
                  <a:srgbClr val="000090"/>
                </a:solidFill>
              </a:rPr>
              <a:t> Home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distribution (empirical)</a:t>
            </a:r>
            <a:endParaRPr lang="en-US" dirty="0">
              <a:solidFill>
                <a:srgbClr val="000090"/>
              </a:solidFill>
            </a:endParaRPr>
          </a:p>
          <a:p>
            <a:pPr marL="387409" indent="-267873">
              <a:lnSpc>
                <a:spcPct val="93000"/>
              </a:lnSpc>
              <a:spcAft>
                <a:spcPts val="1293"/>
              </a:spcAft>
              <a:buClrTx/>
              <a:buSzPct val="45000"/>
              <a:buNone/>
              <a:tabLst>
                <a:tab pos="387409" algn="l"/>
                <a:tab pos="489661" algn="l"/>
                <a:tab pos="904433" algn="l"/>
                <a:tab pos="1319205" algn="l"/>
                <a:tab pos="1733977" algn="l"/>
                <a:tab pos="2148749" algn="l"/>
                <a:tab pos="2563520" algn="l"/>
                <a:tab pos="2978292" algn="l"/>
                <a:tab pos="3393064" algn="l"/>
                <a:tab pos="3807836" algn="l"/>
                <a:tab pos="4222608" algn="l"/>
                <a:tab pos="4637380" algn="l"/>
                <a:tab pos="5052151" algn="l"/>
                <a:tab pos="5466923" algn="l"/>
                <a:tab pos="5881695" algn="l"/>
                <a:tab pos="6296467" algn="l"/>
                <a:tab pos="6711239" algn="l"/>
                <a:tab pos="7126011" algn="l"/>
                <a:tab pos="7540782" algn="l"/>
                <a:tab pos="7955554" algn="l"/>
                <a:tab pos="8370326" algn="l"/>
                <a:tab pos="8537387" algn="l"/>
              </a:tabLst>
            </a:pPr>
            <a:endParaRPr lang="en-US" sz="3600" dirty="0"/>
          </a:p>
          <a:p>
            <a:pPr marL="387409" indent="-267873">
              <a:lnSpc>
                <a:spcPct val="93000"/>
              </a:lnSpc>
              <a:spcAft>
                <a:spcPts val="1293"/>
              </a:spcAft>
              <a:buClrTx/>
              <a:buSzPct val="45000"/>
              <a:buNone/>
              <a:tabLst>
                <a:tab pos="387409" algn="l"/>
                <a:tab pos="489661" algn="l"/>
                <a:tab pos="904433" algn="l"/>
                <a:tab pos="1319205" algn="l"/>
                <a:tab pos="1733977" algn="l"/>
                <a:tab pos="2148749" algn="l"/>
                <a:tab pos="2563520" algn="l"/>
                <a:tab pos="2978292" algn="l"/>
                <a:tab pos="3393064" algn="l"/>
                <a:tab pos="3807836" algn="l"/>
                <a:tab pos="4222608" algn="l"/>
                <a:tab pos="4637380" algn="l"/>
                <a:tab pos="5052151" algn="l"/>
                <a:tab pos="5466923" algn="l"/>
                <a:tab pos="5881695" algn="l"/>
                <a:tab pos="6296467" algn="l"/>
                <a:tab pos="6711239" algn="l"/>
                <a:tab pos="7126011" algn="l"/>
                <a:tab pos="7540782" algn="l"/>
                <a:tab pos="7955554" algn="l"/>
                <a:tab pos="8370326" algn="l"/>
                <a:tab pos="8537387" algn="l"/>
              </a:tabLst>
            </a:pPr>
            <a:endParaRPr lang="en-US" sz="3600" i="1" dirty="0"/>
          </a:p>
          <a:p>
            <a:pPr marL="387409" indent="-267873">
              <a:lnSpc>
                <a:spcPct val="93000"/>
              </a:lnSpc>
              <a:spcAft>
                <a:spcPts val="1293"/>
              </a:spcAft>
              <a:buClrTx/>
              <a:buSzPct val="45000"/>
              <a:buNone/>
              <a:tabLst>
                <a:tab pos="387409" algn="l"/>
                <a:tab pos="489661" algn="l"/>
                <a:tab pos="904433" algn="l"/>
                <a:tab pos="1319205" algn="l"/>
                <a:tab pos="1733977" algn="l"/>
                <a:tab pos="2148749" algn="l"/>
                <a:tab pos="2563520" algn="l"/>
                <a:tab pos="2978292" algn="l"/>
                <a:tab pos="3393064" algn="l"/>
                <a:tab pos="3807836" algn="l"/>
                <a:tab pos="4222608" algn="l"/>
                <a:tab pos="4637380" algn="l"/>
                <a:tab pos="5052151" algn="l"/>
                <a:tab pos="5466923" algn="l"/>
                <a:tab pos="5881695" algn="l"/>
                <a:tab pos="6296467" algn="l"/>
                <a:tab pos="6711239" algn="l"/>
                <a:tab pos="7126011" algn="l"/>
                <a:tab pos="7540782" algn="l"/>
                <a:tab pos="7955554" algn="l"/>
                <a:tab pos="8370326" algn="l"/>
                <a:tab pos="8537387" algn="l"/>
              </a:tabLst>
            </a:pPr>
            <a:endParaRPr lang="en-US" sz="3600" dirty="0"/>
          </a:p>
          <a:p>
            <a:pPr marL="387409" indent="-267873">
              <a:lnSpc>
                <a:spcPct val="93000"/>
              </a:lnSpc>
              <a:spcAft>
                <a:spcPts val="1293"/>
              </a:spcAft>
              <a:buClrTx/>
              <a:buSzPct val="45000"/>
              <a:buNone/>
              <a:tabLst>
                <a:tab pos="387409" algn="l"/>
                <a:tab pos="489661" algn="l"/>
                <a:tab pos="904433" algn="l"/>
                <a:tab pos="1319205" algn="l"/>
                <a:tab pos="1733977" algn="l"/>
                <a:tab pos="2148749" algn="l"/>
                <a:tab pos="2563520" algn="l"/>
                <a:tab pos="2978292" algn="l"/>
                <a:tab pos="3393064" algn="l"/>
                <a:tab pos="3807836" algn="l"/>
                <a:tab pos="4222608" algn="l"/>
                <a:tab pos="4637380" algn="l"/>
                <a:tab pos="5052151" algn="l"/>
                <a:tab pos="5466923" algn="l"/>
                <a:tab pos="5881695" algn="l"/>
                <a:tab pos="6296467" algn="l"/>
                <a:tab pos="6711239" algn="l"/>
                <a:tab pos="7126011" algn="l"/>
                <a:tab pos="7540782" algn="l"/>
                <a:tab pos="7955554" algn="l"/>
                <a:tab pos="8370326" algn="l"/>
                <a:tab pos="8537387" algn="l"/>
              </a:tabLst>
            </a:pPr>
            <a:endParaRPr lang="en-US" sz="3600" dirty="0"/>
          </a:p>
          <a:p>
            <a:pPr marL="387409" indent="-267873">
              <a:lnSpc>
                <a:spcPct val="93000"/>
              </a:lnSpc>
              <a:spcAft>
                <a:spcPts val="1293"/>
              </a:spcAft>
              <a:buClrTx/>
              <a:buSzPct val="45000"/>
              <a:buNone/>
              <a:tabLst>
                <a:tab pos="387409" algn="l"/>
                <a:tab pos="489661" algn="l"/>
                <a:tab pos="904433" algn="l"/>
                <a:tab pos="1319205" algn="l"/>
                <a:tab pos="1733977" algn="l"/>
                <a:tab pos="2148749" algn="l"/>
                <a:tab pos="2563520" algn="l"/>
                <a:tab pos="2978292" algn="l"/>
                <a:tab pos="3393064" algn="l"/>
                <a:tab pos="3807836" algn="l"/>
                <a:tab pos="4222608" algn="l"/>
                <a:tab pos="4637380" algn="l"/>
                <a:tab pos="5052151" algn="l"/>
                <a:tab pos="5466923" algn="l"/>
                <a:tab pos="5881695" algn="l"/>
                <a:tab pos="6296467" algn="l"/>
                <a:tab pos="6711239" algn="l"/>
                <a:tab pos="7126011" algn="l"/>
                <a:tab pos="7540782" algn="l"/>
                <a:tab pos="7955554" algn="l"/>
                <a:tab pos="8370326" algn="l"/>
                <a:tab pos="8537387" algn="l"/>
              </a:tabLst>
            </a:pPr>
            <a:endParaRPr lang="en-US" sz="3600" dirty="0"/>
          </a:p>
          <a:p>
            <a:pPr marL="387409" indent="-267873">
              <a:lnSpc>
                <a:spcPct val="93000"/>
              </a:lnSpc>
              <a:spcAft>
                <a:spcPts val="1293"/>
              </a:spcAft>
              <a:buClrTx/>
              <a:buSzPct val="45000"/>
              <a:buNone/>
              <a:tabLst>
                <a:tab pos="387409" algn="l"/>
                <a:tab pos="489661" algn="l"/>
                <a:tab pos="904433" algn="l"/>
                <a:tab pos="1319205" algn="l"/>
                <a:tab pos="1733977" algn="l"/>
                <a:tab pos="2148749" algn="l"/>
                <a:tab pos="2563520" algn="l"/>
                <a:tab pos="2978292" algn="l"/>
                <a:tab pos="3393064" algn="l"/>
                <a:tab pos="3807836" algn="l"/>
                <a:tab pos="4222608" algn="l"/>
                <a:tab pos="4637380" algn="l"/>
                <a:tab pos="5052151" algn="l"/>
                <a:tab pos="5466923" algn="l"/>
                <a:tab pos="5881695" algn="l"/>
                <a:tab pos="6296467" algn="l"/>
                <a:tab pos="6711239" algn="l"/>
                <a:tab pos="7126011" algn="l"/>
                <a:tab pos="7540782" algn="l"/>
                <a:tab pos="7955554" algn="l"/>
                <a:tab pos="8370326" algn="l"/>
                <a:tab pos="8537387" algn="l"/>
              </a:tabLst>
            </a:pPr>
            <a:endParaRPr lang="en-US" sz="360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486400" y="1428031"/>
            <a:ext cx="3434294" cy="512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48" tIns="40824" rIns="81648" bIns="40824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9pPr>
          </a:lstStyle>
          <a:p>
            <a:pPr>
              <a:buClrTx/>
              <a:buFontTx/>
              <a:buNone/>
            </a:pPr>
            <a:endParaRPr lang="en-US" sz="2200" i="1" dirty="0"/>
          </a:p>
          <a:p>
            <a:pPr>
              <a:buClrTx/>
              <a:buSzPct val="45000"/>
              <a:buFontTx/>
              <a:buNone/>
            </a:pPr>
            <a:endParaRPr lang="en-US" sz="2200" dirty="0"/>
          </a:p>
          <a:p>
            <a:pPr>
              <a:buClrTx/>
              <a:buSzPct val="45000"/>
              <a:buFontTx/>
              <a:buNone/>
            </a:pPr>
            <a:endParaRPr lang="en-US" sz="2200"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rgbClr val="000090"/>
                </a:solidFill>
                <a:latin typeface="Calibri"/>
                <a:cs typeface="Calibri"/>
              </a:rPr>
              <a:t>Measure </a:t>
            </a:r>
            <a:r>
              <a:rPr lang="en-US" sz="2500" dirty="0">
                <a:solidFill>
                  <a:srgbClr val="000090"/>
                </a:solidFill>
                <a:latin typeface="Calibri"/>
                <a:cs typeface="Calibri"/>
              </a:rPr>
              <a:t>the biggest change to </a:t>
            </a:r>
            <a:r>
              <a:rPr lang="en-US" sz="2500" dirty="0" smtClean="0">
                <a:solidFill>
                  <a:srgbClr val="000090"/>
                </a:solidFill>
                <a:latin typeface="Calibri"/>
                <a:cs typeface="Calibri"/>
              </a:rPr>
              <a:t>the</a:t>
            </a:r>
            <a:r>
              <a:rPr lang="en-US" sz="2500" i="1" dirty="0" smtClean="0">
                <a:solidFill>
                  <a:srgbClr val="000090"/>
                </a:solidFill>
                <a:latin typeface="Calibri"/>
                <a:cs typeface="Calibri"/>
              </a:rPr>
              <a:t> Home </a:t>
            </a:r>
            <a:r>
              <a:rPr lang="en-US" sz="2500" dirty="0" smtClean="0">
                <a:solidFill>
                  <a:srgbClr val="000090"/>
                </a:solidFill>
                <a:latin typeface="Calibri"/>
                <a:cs typeface="Calibri"/>
              </a:rPr>
              <a:t>distribution </a:t>
            </a:r>
            <a:r>
              <a:rPr lang="en-US" sz="2500" dirty="0">
                <a:solidFill>
                  <a:srgbClr val="000090"/>
                </a:solidFill>
                <a:latin typeface="Calibri"/>
                <a:cs typeface="Calibri"/>
              </a:rPr>
              <a:t>that any one user can </a:t>
            </a:r>
            <a:r>
              <a:rPr lang="en-US" sz="2500" dirty="0" smtClean="0">
                <a:solidFill>
                  <a:srgbClr val="000090"/>
                </a:solidFill>
                <a:latin typeface="Calibri"/>
                <a:cs typeface="Calibri"/>
              </a:rPr>
              <a:t>cause</a:t>
            </a:r>
          </a:p>
          <a:p>
            <a:pPr marL="342900" indent="-342900">
              <a:buSzPct val="100000"/>
              <a:buFont typeface="Arial"/>
              <a:buChar char="•"/>
            </a:pPr>
            <a:endParaRPr lang="en-US" sz="2500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342900" indent="-342900">
              <a:buSzPct val="100000"/>
              <a:buFont typeface="Arial"/>
              <a:buChar char="•"/>
            </a:pPr>
            <a:r>
              <a:rPr lang="en-US" sz="2500" dirty="0" smtClean="0">
                <a:solidFill>
                  <a:srgbClr val="000090"/>
                </a:solidFill>
                <a:latin typeface="Calibri"/>
                <a:cs typeface="Calibri"/>
              </a:rPr>
              <a:t> Add Laplace noise to the </a:t>
            </a:r>
            <a:r>
              <a:rPr lang="en-US" sz="2500" i="1" dirty="0" smtClean="0">
                <a:solidFill>
                  <a:srgbClr val="000090"/>
                </a:solidFill>
                <a:latin typeface="Calibri"/>
                <a:cs typeface="Calibri"/>
              </a:rPr>
              <a:t>Home</a:t>
            </a:r>
            <a:r>
              <a:rPr lang="en-US" sz="2500" dirty="0" smtClean="0">
                <a:solidFill>
                  <a:srgbClr val="000090"/>
                </a:solidFill>
                <a:latin typeface="Calibri"/>
                <a:cs typeface="Calibri"/>
              </a:rPr>
              <a:t> distribution </a:t>
            </a:r>
            <a:r>
              <a:rPr lang="en-US" sz="2500" dirty="0">
                <a:solidFill>
                  <a:srgbClr val="000090"/>
                </a:solidFill>
                <a:latin typeface="Calibri"/>
                <a:cs typeface="Calibri"/>
              </a:rPr>
              <a:t>proportional to this </a:t>
            </a:r>
            <a:r>
              <a:rPr lang="en-US" sz="2500" dirty="0" smtClean="0">
                <a:solidFill>
                  <a:srgbClr val="000090"/>
                </a:solidFill>
                <a:latin typeface="Calibri"/>
                <a:cs typeface="Calibri"/>
              </a:rPr>
              <a:t>change </a:t>
            </a:r>
            <a:r>
              <a:rPr lang="en-US" sz="2500" dirty="0">
                <a:solidFill>
                  <a:srgbClr val="008000"/>
                </a:solidFill>
                <a:latin typeface="Calibri"/>
                <a:cs typeface="Calibri"/>
              </a:rPr>
              <a:t>[</a:t>
            </a:r>
            <a:r>
              <a:rPr lang="en-US" sz="2500" dirty="0" smtClean="0">
                <a:solidFill>
                  <a:srgbClr val="008000"/>
                </a:solidFill>
                <a:latin typeface="Calibri"/>
                <a:cs typeface="Calibri"/>
              </a:rPr>
              <a:t>DMNS06</a:t>
            </a:r>
            <a:r>
              <a:rPr lang="en-US" sz="2500" dirty="0">
                <a:solidFill>
                  <a:srgbClr val="008000"/>
                </a:solidFill>
                <a:latin typeface="Calibri"/>
                <a:cs typeface="Calibri"/>
              </a:rPr>
              <a:t>]</a:t>
            </a:r>
          </a:p>
          <a:p>
            <a:pPr>
              <a:buClrTx/>
              <a:buSzPct val="45000"/>
              <a:buFontTx/>
              <a:buNone/>
            </a:pPr>
            <a:endParaRPr lang="en-US" sz="2500" dirty="0">
              <a:solidFill>
                <a:srgbClr val="008000"/>
              </a:solidFill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306195" y="3292243"/>
          <a:ext cx="652628" cy="32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72360" imgH="169560" progId="Equation.3">
                  <p:embed/>
                </p:oleObj>
              </mc:Choice>
              <mc:Fallback>
                <p:oleObj name="Equation" r:id="rId4" imgW="72360" imgH="169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195" y="3292243"/>
                        <a:ext cx="652628" cy="32677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592546"/>
              </p:ext>
            </p:extLst>
          </p:nvPr>
        </p:nvGraphicFramePr>
        <p:xfrm>
          <a:off x="533400" y="2438400"/>
          <a:ext cx="4572000" cy="3975030"/>
        </p:xfrm>
        <a:graphic>
          <a:graphicData uri="http://schemas.openxmlformats.org/drawingml/2006/table">
            <a:tbl>
              <a:tblPr/>
              <a:tblGrid>
                <a:gridCol w="797921"/>
                <a:gridCol w="1618099"/>
                <a:gridCol w="1012980"/>
                <a:gridCol w="1143000"/>
              </a:tblGrid>
              <a:tr h="87092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ID</a:t>
                      </a:r>
                    </a:p>
                  </a:txBody>
                  <a:tcPr marL="81676" marR="81676" marT="315642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Date-time</a:t>
                      </a:r>
                    </a:p>
                  </a:txBody>
                  <a:tcPr marL="81676" marR="81676" marT="315642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Lat, Long</a:t>
                      </a:r>
                    </a:p>
                  </a:txBody>
                  <a:tcPr marL="81676" marR="81676" marT="315642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Home </a:t>
                      </a:r>
                    </a:p>
                  </a:txBody>
                  <a:tcPr marL="81676" marR="81676" marT="290082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6077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1020</a:t>
                      </a:r>
                    </a:p>
                  </a:txBody>
                  <a:tcPr marL="32671" marR="32671" marT="221887" marB="326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04/04/13-02:00</a:t>
                      </a:r>
                    </a:p>
                  </a:txBody>
                  <a:tcPr marL="32671" marR="32671" marT="221887" marB="326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 40.71, -74.01</a:t>
                      </a:r>
                    </a:p>
                  </a:txBody>
                  <a:tcPr marL="32671" marR="32671" marT="221887" marB="326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40.71, -74.01</a:t>
                      </a:r>
                    </a:p>
                  </a:txBody>
                  <a:tcPr marL="32671" marR="32671" marT="221887" marB="326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</a:tr>
              <a:tr h="6077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1020</a:t>
                      </a:r>
                    </a:p>
                  </a:txBody>
                  <a:tcPr marL="32671" marR="32671" marT="221887" marB="326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04/04/13-14:00</a:t>
                      </a:r>
                    </a:p>
                  </a:txBody>
                  <a:tcPr marL="32671" marR="32671" marT="221887" marB="326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41.09,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-74.22</a:t>
                      </a:r>
                    </a:p>
                  </a:txBody>
                  <a:tcPr marL="32671" marR="32671" marT="221887" marB="326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40.71, -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74.01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WenQuanYi Micro Hei" charset="0"/>
                      </a:endParaRPr>
                    </a:p>
                  </a:txBody>
                  <a:tcPr marL="32671" marR="32671" marT="221887" marB="3264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</a:tr>
              <a:tr h="6273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1040</a:t>
                      </a: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04/03/13-16:00</a:t>
                      </a: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 42.71, -73.05</a:t>
                      </a: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 41.71, -75.23</a:t>
                      </a: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6273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1060</a:t>
                      </a: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02/02/13-00:00</a:t>
                      </a: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 40.72, -74.02</a:t>
                      </a: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41.71, -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75.86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WenQuanYi Micro Hei" charset="0"/>
                      </a:endParaRP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273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1060</a:t>
                      </a: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02/03/13-15:01</a:t>
                      </a: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40.82, -74.98</a:t>
                      </a: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WenQuanYi Micro Hei" charset="0"/>
                        </a:rPr>
                        <a:t>41.71, -75.86</a:t>
                      </a:r>
                    </a:p>
                  </a:txBody>
                  <a:tcPr marL="81676" marR="81676" marT="231680" marB="424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2956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988226" cy="1308548"/>
          </a:xfrm>
          <a:ln/>
        </p:spPr>
        <p:txBody>
          <a:bodyPr tIns="41477" bIns="41477"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dirty="0" smtClean="0"/>
              <a:t>DP version of Home </a:t>
            </a:r>
            <a:r>
              <a:rPr lang="en-US" dirty="0"/>
              <a:t>distribution </a:t>
            </a:r>
          </a:p>
        </p:txBody>
      </p:sp>
      <p:pic>
        <p:nvPicPr>
          <p:cNvPr id="5" name="Picture 4" descr="HomeCDFrealdata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92621"/>
            <a:ext cx="6577012" cy="49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370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4"/>
          <p:cNvGrpSpPr/>
          <p:nvPr/>
        </p:nvGrpSpPr>
        <p:grpSpPr>
          <a:xfrm>
            <a:off x="1929269" y="1655578"/>
            <a:ext cx="4515042" cy="5014903"/>
            <a:chOff x="1929269" y="1655578"/>
            <a:chExt cx="4515042" cy="5014903"/>
          </a:xfrm>
        </p:grpSpPr>
        <p:cxnSp>
          <p:nvCxnSpPr>
            <p:cNvPr id="38" name="AutoShape 13"/>
            <p:cNvCxnSpPr>
              <a:cxnSpLocks noChangeShapeType="1"/>
            </p:cNvCxnSpPr>
            <p:nvPr/>
          </p:nvCxnSpPr>
          <p:spPr bwMode="auto">
            <a:xfrm flipV="1">
              <a:off x="4348642" y="3426947"/>
              <a:ext cx="188118" cy="1887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grpSp>
          <p:nvGrpSpPr>
            <p:cNvPr id="4" name="Group 86"/>
            <p:cNvGrpSpPr/>
            <p:nvPr/>
          </p:nvGrpSpPr>
          <p:grpSpPr>
            <a:xfrm>
              <a:off x="1929269" y="1655578"/>
              <a:ext cx="1207180" cy="788000"/>
              <a:chOff x="1960499" y="1676400"/>
              <a:chExt cx="1207180" cy="788000"/>
            </a:xfrm>
          </p:grpSpPr>
          <p:sp>
            <p:nvSpPr>
              <p:cNvPr id="61" name="Down Arrow 60"/>
              <p:cNvSpPr/>
              <p:nvPr/>
            </p:nvSpPr>
            <p:spPr bwMode="auto">
              <a:xfrm>
                <a:off x="2391726" y="2145189"/>
                <a:ext cx="323260" cy="319211"/>
              </a:xfrm>
              <a:prstGeom prst="downArrow">
                <a:avLst>
                  <a:gd name="adj1" fmla="val 50000"/>
                  <a:gd name="adj2" fmla="val 52116"/>
                </a:avLst>
              </a:prstGeom>
              <a:solidFill>
                <a:srgbClr val="DDC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300" dirty="0"/>
              </a:p>
            </p:txBody>
          </p:sp>
          <p:sp>
            <p:nvSpPr>
              <p:cNvPr id="62" name="Oval 6"/>
              <p:cNvSpPr>
                <a:spLocks noChangeArrowheads="1"/>
              </p:cNvSpPr>
              <p:nvPr/>
            </p:nvSpPr>
            <p:spPr bwMode="auto">
              <a:xfrm>
                <a:off x="1960499" y="1676400"/>
                <a:ext cx="1207180" cy="532631"/>
              </a:xfrm>
              <a:prstGeom prst="ellipse">
                <a:avLst/>
              </a:prstGeom>
              <a:solidFill>
                <a:srgbClr val="DD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90000" tIns="60876" rIns="90000" bIns="45000" anchor="ctr" anchorCtr="1"/>
              <a:lstStyle/>
              <a:p>
                <a:pPr algn="ctr">
                  <a:tabLst>
                    <a:tab pos="656534" algn="l"/>
                    <a:tab pos="1313071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Add </a:t>
                </a:r>
                <a:r>
                  <a:rPr lang="en-US" sz="1300" dirty="0" smtClean="0">
                    <a:solidFill>
                      <a:srgbClr val="000000"/>
                    </a:solidFill>
                    <a:ea typeface="DejaVu LGC Sans" charset="0"/>
                    <a:cs typeface="DejaVu LGC Sans" charset="0"/>
                  </a:rPr>
                  <a:t>noise</a:t>
                </a:r>
                <a:endPara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endParaRPr>
              </a:p>
            </p:txBody>
          </p:sp>
        </p:grpSp>
        <p:sp>
          <p:nvSpPr>
            <p:cNvPr id="57" name="AutoShape 2"/>
            <p:cNvSpPr>
              <a:spLocks noChangeArrowheads="1"/>
            </p:cNvSpPr>
            <p:nvPr/>
          </p:nvSpPr>
          <p:spPr bwMode="auto">
            <a:xfrm>
              <a:off x="2801441" y="3008583"/>
              <a:ext cx="1547205" cy="822427"/>
            </a:xfrm>
            <a:prstGeom prst="roundRect">
              <a:avLst>
                <a:gd name="adj" fmla="val 171"/>
              </a:avLst>
            </a:prstGeom>
            <a:solidFill>
              <a:srgbClr val="DD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60876" rIns="90000" bIns="45000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DP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i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Commute </a:t>
              </a:r>
              <a:r>
                <a:rPr lang="en-US" sz="1300" i="1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Distance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distributions</a:t>
              </a:r>
            </a:p>
          </p:txBody>
        </p:sp>
        <p:sp>
          <p:nvSpPr>
            <p:cNvPr id="51" name="AutoShape 2"/>
            <p:cNvSpPr>
              <a:spLocks noChangeArrowheads="1"/>
            </p:cNvSpPr>
            <p:nvPr/>
          </p:nvSpPr>
          <p:spPr bwMode="auto">
            <a:xfrm>
              <a:off x="2801439" y="4507346"/>
              <a:ext cx="1547205" cy="601616"/>
            </a:xfrm>
            <a:prstGeom prst="roundRect">
              <a:avLst>
                <a:gd name="adj" fmla="val 171"/>
              </a:avLst>
            </a:prstGeom>
            <a:solidFill>
              <a:srgbClr val="DD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60876" rIns="90000" bIns="45000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DP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i="1" dirty="0" err="1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CallsPerDay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distribution</a:t>
              </a:r>
            </a:p>
          </p:txBody>
        </p:sp>
        <p:sp>
          <p:nvSpPr>
            <p:cNvPr id="47" name="AutoShape 2"/>
            <p:cNvSpPr>
              <a:spLocks noChangeArrowheads="1"/>
            </p:cNvSpPr>
            <p:nvPr/>
          </p:nvSpPr>
          <p:spPr bwMode="auto">
            <a:xfrm>
              <a:off x="2801441" y="5231878"/>
              <a:ext cx="1547205" cy="680002"/>
            </a:xfrm>
            <a:prstGeom prst="roundRect">
              <a:avLst>
                <a:gd name="adj" fmla="val 171"/>
              </a:avLst>
            </a:prstGeom>
            <a:solidFill>
              <a:srgbClr val="DD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60876" rIns="90000" bIns="45000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DP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i="1" dirty="0" err="1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CallTime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distribution</a:t>
              </a:r>
              <a:endPara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cxnSp>
          <p:nvCxnSpPr>
            <p:cNvPr id="13" name="AutoShape 15"/>
            <p:cNvCxnSpPr>
              <a:cxnSpLocks noChangeShapeType="1"/>
            </p:cNvCxnSpPr>
            <p:nvPr/>
          </p:nvCxnSpPr>
          <p:spPr bwMode="auto">
            <a:xfrm flipV="1">
              <a:off x="4253402" y="4187158"/>
              <a:ext cx="2190909" cy="979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2801439" y="3932770"/>
              <a:ext cx="1547205" cy="479424"/>
            </a:xfrm>
            <a:prstGeom prst="roundRect">
              <a:avLst>
                <a:gd name="adj" fmla="val 171"/>
              </a:avLst>
            </a:prstGeom>
            <a:solidFill>
              <a:srgbClr val="DD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9983" tIns="60865" rIns="89983" bIns="44993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DP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i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Work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distribution</a:t>
              </a:r>
            </a:p>
          </p:txBody>
        </p:sp>
        <p:cxnSp>
          <p:nvCxnSpPr>
            <p:cNvPr id="19" name="AutoShape 13"/>
            <p:cNvCxnSpPr>
              <a:cxnSpLocks noChangeShapeType="1"/>
            </p:cNvCxnSpPr>
            <p:nvPr/>
          </p:nvCxnSpPr>
          <p:spPr bwMode="auto">
            <a:xfrm flipV="1">
              <a:off x="4348642" y="5654619"/>
              <a:ext cx="188117" cy="1885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21" name="AutoShape 15"/>
            <p:cNvCxnSpPr>
              <a:cxnSpLocks noChangeShapeType="1"/>
            </p:cNvCxnSpPr>
            <p:nvPr/>
          </p:nvCxnSpPr>
          <p:spPr bwMode="auto">
            <a:xfrm>
              <a:off x="4343400" y="6323479"/>
              <a:ext cx="1981200" cy="1121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40" name="AutoShape 2"/>
            <p:cNvSpPr>
              <a:spLocks noChangeArrowheads="1"/>
            </p:cNvSpPr>
            <p:nvPr/>
          </p:nvSpPr>
          <p:spPr bwMode="auto">
            <a:xfrm>
              <a:off x="2801439" y="6039558"/>
              <a:ext cx="1547205" cy="630923"/>
            </a:xfrm>
            <a:prstGeom prst="roundRect">
              <a:avLst>
                <a:gd name="adj" fmla="val 171"/>
              </a:avLst>
            </a:prstGeom>
            <a:solidFill>
              <a:srgbClr val="DD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60876" rIns="90000" bIns="45000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DP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i="1" dirty="0" err="1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HourlyLoc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distributions</a:t>
              </a:r>
            </a:p>
          </p:txBody>
        </p:sp>
        <p:cxnSp>
          <p:nvCxnSpPr>
            <p:cNvPr id="23" name="AutoShape 13"/>
            <p:cNvCxnSpPr>
              <a:cxnSpLocks noChangeShapeType="1"/>
            </p:cNvCxnSpPr>
            <p:nvPr/>
          </p:nvCxnSpPr>
          <p:spPr bwMode="auto">
            <a:xfrm flipV="1">
              <a:off x="4337642" y="4760828"/>
              <a:ext cx="188117" cy="1885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30" name="AutoShape 13"/>
            <p:cNvCxnSpPr>
              <a:cxnSpLocks noChangeShapeType="1"/>
            </p:cNvCxnSpPr>
            <p:nvPr/>
          </p:nvCxnSpPr>
          <p:spPr bwMode="auto">
            <a:xfrm flipV="1">
              <a:off x="4309821" y="2654710"/>
              <a:ext cx="270637" cy="1214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33" name="AutoShape 2"/>
            <p:cNvSpPr>
              <a:spLocks noChangeArrowheads="1"/>
            </p:cNvSpPr>
            <p:nvPr/>
          </p:nvSpPr>
          <p:spPr bwMode="auto">
            <a:xfrm>
              <a:off x="2801441" y="2448705"/>
              <a:ext cx="1547205" cy="446895"/>
            </a:xfrm>
            <a:prstGeom prst="roundRect">
              <a:avLst>
                <a:gd name="adj" fmla="val 171"/>
              </a:avLst>
            </a:prstGeom>
            <a:solidFill>
              <a:srgbClr val="DDCC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60876" rIns="90000" bIns="45000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DP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i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Home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distribution</a:t>
              </a:r>
            </a:p>
          </p:txBody>
        </p:sp>
        <p:grpSp>
          <p:nvGrpSpPr>
            <p:cNvPr id="5" name="Group 83"/>
            <p:cNvGrpSpPr/>
            <p:nvPr/>
          </p:nvGrpSpPr>
          <p:grpSpPr>
            <a:xfrm>
              <a:off x="2297666" y="2542785"/>
              <a:ext cx="500914" cy="231648"/>
              <a:chOff x="218190" y="1828800"/>
              <a:chExt cx="500914" cy="231648"/>
            </a:xfrm>
          </p:grpSpPr>
          <p:cxnSp>
            <p:nvCxnSpPr>
              <p:cNvPr id="86" name="AutoShape 11"/>
              <p:cNvCxnSpPr>
                <a:cxnSpLocks noChangeShapeType="1"/>
              </p:cNvCxnSpPr>
              <p:nvPr/>
            </p:nvCxnSpPr>
            <p:spPr bwMode="auto">
              <a:xfrm>
                <a:off x="218190" y="1947842"/>
                <a:ext cx="500914" cy="2127"/>
              </a:xfrm>
              <a:prstGeom prst="straightConnector1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 type="triangle" w="lg" len="med"/>
              </a:ln>
              <a:effectLst/>
            </p:spPr>
          </p:cxnSp>
          <p:sp>
            <p:nvSpPr>
              <p:cNvPr id="85" name="Or 84"/>
              <p:cNvSpPr/>
              <p:nvPr/>
            </p:nvSpPr>
            <p:spPr>
              <a:xfrm>
                <a:off x="336030" y="1828800"/>
                <a:ext cx="228600" cy="231648"/>
              </a:xfrm>
              <a:prstGeom prst="flowChartOr">
                <a:avLst/>
              </a:prstGeom>
              <a:solidFill>
                <a:srgbClr val="DDC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87"/>
            <p:cNvGrpSpPr/>
            <p:nvPr/>
          </p:nvGrpSpPr>
          <p:grpSpPr>
            <a:xfrm>
              <a:off x="2304325" y="3299001"/>
              <a:ext cx="500914" cy="231648"/>
              <a:chOff x="218190" y="1828800"/>
              <a:chExt cx="500914" cy="231648"/>
            </a:xfrm>
          </p:grpSpPr>
          <p:cxnSp>
            <p:nvCxnSpPr>
              <p:cNvPr id="90" name="AutoShape 11"/>
              <p:cNvCxnSpPr>
                <a:cxnSpLocks noChangeShapeType="1"/>
              </p:cNvCxnSpPr>
              <p:nvPr/>
            </p:nvCxnSpPr>
            <p:spPr bwMode="auto">
              <a:xfrm>
                <a:off x="218190" y="1947842"/>
                <a:ext cx="500914" cy="2127"/>
              </a:xfrm>
              <a:prstGeom prst="straightConnector1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 type="triangle" w="lg" len="med"/>
              </a:ln>
              <a:effectLst/>
            </p:spPr>
          </p:cxnSp>
          <p:sp>
            <p:nvSpPr>
              <p:cNvPr id="89" name="Or 88"/>
              <p:cNvSpPr/>
              <p:nvPr/>
            </p:nvSpPr>
            <p:spPr>
              <a:xfrm>
                <a:off x="336030" y="1828800"/>
                <a:ext cx="228600" cy="231648"/>
              </a:xfrm>
              <a:prstGeom prst="flowChartOr">
                <a:avLst/>
              </a:prstGeom>
              <a:solidFill>
                <a:srgbClr val="DDC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90"/>
            <p:cNvGrpSpPr/>
            <p:nvPr/>
          </p:nvGrpSpPr>
          <p:grpSpPr>
            <a:xfrm>
              <a:off x="2300573" y="4076039"/>
              <a:ext cx="500914" cy="231648"/>
              <a:chOff x="218190" y="1828800"/>
              <a:chExt cx="500914" cy="231648"/>
            </a:xfrm>
          </p:grpSpPr>
          <p:cxnSp>
            <p:nvCxnSpPr>
              <p:cNvPr id="93" name="AutoShape 11"/>
              <p:cNvCxnSpPr>
                <a:cxnSpLocks noChangeShapeType="1"/>
              </p:cNvCxnSpPr>
              <p:nvPr/>
            </p:nvCxnSpPr>
            <p:spPr bwMode="auto">
              <a:xfrm>
                <a:off x="218190" y="1947842"/>
                <a:ext cx="500914" cy="2127"/>
              </a:xfrm>
              <a:prstGeom prst="straightConnector1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 type="triangle" w="lg" len="med"/>
              </a:ln>
              <a:effectLst/>
            </p:spPr>
          </p:cxnSp>
          <p:sp>
            <p:nvSpPr>
              <p:cNvPr id="92" name="Or 91"/>
              <p:cNvSpPr/>
              <p:nvPr/>
            </p:nvSpPr>
            <p:spPr>
              <a:xfrm>
                <a:off x="336030" y="1828800"/>
                <a:ext cx="228600" cy="231648"/>
              </a:xfrm>
              <a:prstGeom prst="flowChartOr">
                <a:avLst/>
              </a:prstGeom>
              <a:solidFill>
                <a:srgbClr val="DDC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3"/>
            <p:cNvGrpSpPr/>
            <p:nvPr/>
          </p:nvGrpSpPr>
          <p:grpSpPr>
            <a:xfrm>
              <a:off x="2300573" y="4690266"/>
              <a:ext cx="500914" cy="231648"/>
              <a:chOff x="207780" y="1828800"/>
              <a:chExt cx="500914" cy="231648"/>
            </a:xfrm>
          </p:grpSpPr>
          <p:cxnSp>
            <p:nvCxnSpPr>
              <p:cNvPr id="96" name="AutoShape 11"/>
              <p:cNvCxnSpPr>
                <a:cxnSpLocks noChangeShapeType="1"/>
              </p:cNvCxnSpPr>
              <p:nvPr/>
            </p:nvCxnSpPr>
            <p:spPr bwMode="auto">
              <a:xfrm>
                <a:off x="207780" y="1947842"/>
                <a:ext cx="500914" cy="2127"/>
              </a:xfrm>
              <a:prstGeom prst="straightConnector1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 type="triangle" w="lg" len="med"/>
              </a:ln>
              <a:effectLst/>
            </p:spPr>
          </p:cxnSp>
          <p:sp>
            <p:nvSpPr>
              <p:cNvPr id="95" name="Or 94"/>
              <p:cNvSpPr/>
              <p:nvPr/>
            </p:nvSpPr>
            <p:spPr>
              <a:xfrm>
                <a:off x="336030" y="1828800"/>
                <a:ext cx="228600" cy="231648"/>
              </a:xfrm>
              <a:prstGeom prst="flowChartOr">
                <a:avLst/>
              </a:prstGeom>
              <a:solidFill>
                <a:srgbClr val="DDC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96"/>
            <p:cNvGrpSpPr/>
            <p:nvPr/>
          </p:nvGrpSpPr>
          <p:grpSpPr>
            <a:xfrm>
              <a:off x="2296821" y="5488125"/>
              <a:ext cx="500914" cy="231648"/>
              <a:chOff x="207780" y="1828800"/>
              <a:chExt cx="500914" cy="231648"/>
            </a:xfrm>
          </p:grpSpPr>
          <p:cxnSp>
            <p:nvCxnSpPr>
              <p:cNvPr id="99" name="AutoShape 11"/>
              <p:cNvCxnSpPr>
                <a:cxnSpLocks noChangeShapeType="1"/>
              </p:cNvCxnSpPr>
              <p:nvPr/>
            </p:nvCxnSpPr>
            <p:spPr bwMode="auto">
              <a:xfrm>
                <a:off x="207780" y="1947842"/>
                <a:ext cx="500914" cy="2127"/>
              </a:xfrm>
              <a:prstGeom prst="straightConnector1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 type="triangle" w="lg" len="med"/>
              </a:ln>
              <a:effectLst/>
            </p:spPr>
          </p:cxnSp>
          <p:sp>
            <p:nvSpPr>
              <p:cNvPr id="98" name="Or 97"/>
              <p:cNvSpPr/>
              <p:nvPr/>
            </p:nvSpPr>
            <p:spPr>
              <a:xfrm>
                <a:off x="336030" y="1828800"/>
                <a:ext cx="228600" cy="231648"/>
              </a:xfrm>
              <a:prstGeom prst="flowChartOr">
                <a:avLst/>
              </a:prstGeom>
              <a:solidFill>
                <a:srgbClr val="DDC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99"/>
            <p:cNvGrpSpPr/>
            <p:nvPr/>
          </p:nvGrpSpPr>
          <p:grpSpPr>
            <a:xfrm>
              <a:off x="2303479" y="6233930"/>
              <a:ext cx="500914" cy="231648"/>
              <a:chOff x="207780" y="1828800"/>
              <a:chExt cx="500914" cy="231648"/>
            </a:xfrm>
          </p:grpSpPr>
          <p:cxnSp>
            <p:nvCxnSpPr>
              <p:cNvPr id="102" name="AutoShape 11"/>
              <p:cNvCxnSpPr>
                <a:cxnSpLocks noChangeShapeType="1"/>
              </p:cNvCxnSpPr>
              <p:nvPr/>
            </p:nvCxnSpPr>
            <p:spPr bwMode="auto">
              <a:xfrm>
                <a:off x="207780" y="1947842"/>
                <a:ext cx="500914" cy="2127"/>
              </a:xfrm>
              <a:prstGeom prst="straightConnector1">
                <a:avLst/>
              </a:prstGeom>
              <a:noFill/>
              <a:ln w="18360">
                <a:solidFill>
                  <a:srgbClr val="000000"/>
                </a:solidFill>
                <a:round/>
                <a:headEnd/>
                <a:tailEnd type="triangle" w="lg" len="med"/>
              </a:ln>
              <a:effectLst/>
            </p:spPr>
          </p:cxnSp>
          <p:sp>
            <p:nvSpPr>
              <p:cNvPr id="101" name="Or 100"/>
              <p:cNvSpPr/>
              <p:nvPr/>
            </p:nvSpPr>
            <p:spPr>
              <a:xfrm>
                <a:off x="336030" y="1828800"/>
                <a:ext cx="228600" cy="231648"/>
              </a:xfrm>
              <a:prstGeom prst="flowChartOr">
                <a:avLst/>
              </a:prstGeom>
              <a:solidFill>
                <a:srgbClr val="DDCC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82"/>
          <p:cNvGrpSpPr/>
          <p:nvPr/>
        </p:nvGrpSpPr>
        <p:grpSpPr>
          <a:xfrm>
            <a:off x="2060366" y="2675530"/>
            <a:ext cx="2602509" cy="3667053"/>
            <a:chOff x="2060366" y="2675530"/>
            <a:chExt cx="2602509" cy="3667053"/>
          </a:xfrm>
        </p:grpSpPr>
        <p:cxnSp>
          <p:nvCxnSpPr>
            <p:cNvPr id="81" name="AutoShape 11"/>
            <p:cNvCxnSpPr>
              <a:cxnSpLocks noChangeShapeType="1"/>
            </p:cNvCxnSpPr>
            <p:nvPr/>
          </p:nvCxnSpPr>
          <p:spPr bwMode="auto">
            <a:xfrm flipV="1">
              <a:off x="2293071" y="6329666"/>
              <a:ext cx="2235337" cy="12917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80" name="AutoShape 15"/>
            <p:cNvCxnSpPr>
              <a:cxnSpLocks noChangeShapeType="1"/>
            </p:cNvCxnSpPr>
            <p:nvPr/>
          </p:nvCxnSpPr>
          <p:spPr bwMode="auto">
            <a:xfrm>
              <a:off x="2060366" y="5610548"/>
              <a:ext cx="687069" cy="1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75" name="AutoShape 15"/>
            <p:cNvCxnSpPr>
              <a:cxnSpLocks noChangeShapeType="1"/>
            </p:cNvCxnSpPr>
            <p:nvPr/>
          </p:nvCxnSpPr>
          <p:spPr bwMode="auto">
            <a:xfrm>
              <a:off x="2092436" y="4174661"/>
              <a:ext cx="2570439" cy="19992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74" name="AutoShape 15"/>
            <p:cNvCxnSpPr>
              <a:cxnSpLocks noChangeShapeType="1"/>
            </p:cNvCxnSpPr>
            <p:nvPr/>
          </p:nvCxnSpPr>
          <p:spPr bwMode="auto">
            <a:xfrm>
              <a:off x="2064116" y="4739789"/>
              <a:ext cx="687069" cy="1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72" name="AutoShape 15"/>
            <p:cNvCxnSpPr>
              <a:cxnSpLocks noChangeShapeType="1"/>
            </p:cNvCxnSpPr>
            <p:nvPr/>
          </p:nvCxnSpPr>
          <p:spPr bwMode="auto">
            <a:xfrm>
              <a:off x="2067866" y="3421357"/>
              <a:ext cx="687069" cy="1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64" name="AutoShape 15"/>
            <p:cNvCxnSpPr>
              <a:cxnSpLocks noChangeShapeType="1"/>
            </p:cNvCxnSpPr>
            <p:nvPr/>
          </p:nvCxnSpPr>
          <p:spPr bwMode="auto">
            <a:xfrm>
              <a:off x="2102846" y="2675530"/>
              <a:ext cx="687069" cy="1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664"/>
            <a:ext cx="8229600" cy="125272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DP-WHERE modeling procedure</a:t>
            </a:r>
            <a:endParaRPr lang="en-US" sz="4400" dirty="0"/>
          </a:p>
        </p:txBody>
      </p:sp>
      <p:sp>
        <p:nvSpPr>
          <p:cNvPr id="56" name="AutoShape 3"/>
          <p:cNvSpPr>
            <a:spLocks noChangeArrowheads="1"/>
          </p:cNvSpPr>
          <p:nvPr/>
        </p:nvSpPr>
        <p:spPr bwMode="auto">
          <a:xfrm>
            <a:off x="753322" y="3008583"/>
            <a:ext cx="1547205" cy="814311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Distributions of commute distances per home region</a:t>
            </a:r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auto">
          <a:xfrm>
            <a:off x="764322" y="4507346"/>
            <a:ext cx="1547205" cy="601616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Distribution of </a:t>
            </a:r>
            <a:r>
              <a:rPr lang="en-US" sz="13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#  of </a:t>
            </a: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calls in a day</a:t>
            </a: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753322" y="5209614"/>
            <a:ext cx="1547205" cy="719624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Probability </a:t>
            </a: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of a call </a:t>
            </a:r>
            <a:r>
              <a:rPr lang="en-US" sz="13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at each minute of the day</a:t>
            </a:r>
            <a:endParaRPr lang="en-US" sz="1300" dirty="0">
              <a:solidFill>
                <a:srgbClr val="000000"/>
              </a:solidFill>
              <a:ea typeface="DejaVu LGC Sans" charset="0"/>
              <a:cs typeface="DejaVu LGC Sans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753320" y="3932769"/>
            <a:ext cx="1547205" cy="478805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89983" tIns="60865" rIns="89983" bIns="44993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Distribution of </a:t>
            </a:r>
            <a:r>
              <a:rPr lang="en-US" sz="1300" dirty="0" smtClean="0">
                <a:solidFill>
                  <a:srgbClr val="000000"/>
                </a:solidFill>
                <a:ea typeface="DejaVu LGC Sans" charset="0"/>
                <a:cs typeface="DejaVu LGC Sans" charset="0"/>
              </a:rPr>
              <a:t> work </a:t>
            </a: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locations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764322" y="6039558"/>
            <a:ext cx="1547205" cy="638422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Probabilities of a call at each location per hour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753322" y="2448705"/>
            <a:ext cx="1547205" cy="441360"/>
          </a:xfrm>
          <a:prstGeom prst="roundRect">
            <a:avLst>
              <a:gd name="adj" fmla="val 171"/>
            </a:avLst>
          </a:prstGeom>
          <a:solidFill>
            <a:srgbClr val="BBFFB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60876" rIns="90000" bIns="45000" anchor="ctr" anchorCtr="1"/>
          <a:lstStyle/>
          <a:p>
            <a:pPr algn="ctr">
              <a:tabLst>
                <a:tab pos="656534" algn="l"/>
                <a:tab pos="1313071" algn="l"/>
              </a:tabLst>
            </a:pPr>
            <a:r>
              <a:rPr lang="en-US" sz="1300" dirty="0">
                <a:solidFill>
                  <a:srgbClr val="000000"/>
                </a:solidFill>
                <a:ea typeface="DejaVu LGC Sans" charset="0"/>
                <a:cs typeface="DejaVu LGC Sans" charset="0"/>
              </a:rPr>
              <a:t>Distribution of home locations</a:t>
            </a:r>
          </a:p>
        </p:txBody>
      </p:sp>
      <p:grpSp>
        <p:nvGrpSpPr>
          <p:cNvPr id="27" name="Group 83"/>
          <p:cNvGrpSpPr/>
          <p:nvPr/>
        </p:nvGrpSpPr>
        <p:grpSpPr>
          <a:xfrm>
            <a:off x="2748276" y="2193699"/>
            <a:ext cx="3625014" cy="4473869"/>
            <a:chOff x="2748276" y="2193699"/>
            <a:chExt cx="3625014" cy="4473869"/>
          </a:xfrm>
        </p:grpSpPr>
        <p:cxnSp>
          <p:nvCxnSpPr>
            <p:cNvPr id="73" name="AutoShape 15"/>
            <p:cNvCxnSpPr>
              <a:cxnSpLocks noChangeShapeType="1"/>
            </p:cNvCxnSpPr>
            <p:nvPr/>
          </p:nvCxnSpPr>
          <p:spPr bwMode="auto">
            <a:xfrm>
              <a:off x="5382690" y="4395313"/>
              <a:ext cx="11625" cy="471076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7" name="AutoShape 13"/>
            <p:cNvCxnSpPr>
              <a:cxnSpLocks noChangeShapeType="1"/>
              <a:stCxn id="29" idx="6"/>
              <a:endCxn id="63" idx="3"/>
            </p:cNvCxnSpPr>
            <p:nvPr/>
          </p:nvCxnSpPr>
          <p:spPr bwMode="auto">
            <a:xfrm>
              <a:off x="4174464" y="2547290"/>
              <a:ext cx="2198826" cy="3217922"/>
            </a:xfrm>
            <a:prstGeom prst="bentConnector3">
              <a:avLst>
                <a:gd name="adj1" fmla="val 110396"/>
              </a:avLst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12" name="AutoShape 14"/>
            <p:cNvCxnSpPr>
              <a:cxnSpLocks noChangeShapeType="1"/>
              <a:endCxn id="37" idx="0"/>
            </p:cNvCxnSpPr>
            <p:nvPr/>
          </p:nvCxnSpPr>
          <p:spPr bwMode="auto">
            <a:xfrm>
              <a:off x="3473412" y="2880944"/>
              <a:ext cx="0" cy="152542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2756650" y="4369251"/>
              <a:ext cx="1505159" cy="70226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9983" tIns="60865" rIns="89983" bIns="44993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Select # of calls </a:t>
              </a:r>
              <a:r>
                <a:rPr lang="en-US" sz="1300" i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q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in current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day</a:t>
              </a:r>
            </a:p>
          </p:txBody>
        </p: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>
              <a:off x="3511139" y="5071515"/>
              <a:ext cx="1975" cy="186609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20" name="AutoShape 15"/>
            <p:cNvCxnSpPr>
              <a:cxnSpLocks noChangeShapeType="1"/>
            </p:cNvCxnSpPr>
            <p:nvPr/>
          </p:nvCxnSpPr>
          <p:spPr bwMode="auto">
            <a:xfrm flipV="1">
              <a:off x="4005614" y="5645742"/>
              <a:ext cx="528141" cy="1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24" name="AutoShape 15"/>
            <p:cNvCxnSpPr>
              <a:cxnSpLocks noChangeShapeType="1"/>
            </p:cNvCxnSpPr>
            <p:nvPr/>
          </p:nvCxnSpPr>
          <p:spPr bwMode="auto">
            <a:xfrm>
              <a:off x="5390931" y="3342389"/>
              <a:ext cx="11625" cy="485881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4513522" y="2885189"/>
              <a:ext cx="1783568" cy="77102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9983" tIns="60865" rIns="89983" bIns="44993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Form a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circle with radius </a:t>
              </a:r>
              <a:r>
                <a:rPr lang="en-US" sz="1300" i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around Home</a:t>
              </a:r>
            </a:p>
          </p:txBody>
        </p:sp>
        <p:cxnSp>
          <p:nvCxnSpPr>
            <p:cNvPr id="26" name="AutoShape 13"/>
            <p:cNvCxnSpPr>
              <a:cxnSpLocks noChangeShapeType="1"/>
              <a:stCxn id="37" idx="6"/>
            </p:cNvCxnSpPr>
            <p:nvPr/>
          </p:nvCxnSpPr>
          <p:spPr bwMode="auto">
            <a:xfrm flipV="1">
              <a:off x="4190176" y="3414078"/>
              <a:ext cx="364724" cy="2458"/>
            </a:xfrm>
            <a:prstGeom prst="straightConnector1">
              <a:avLst/>
            </a:prstGeom>
            <a:noFill/>
            <a:ln w="1836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sp>
          <p:nvSpPr>
            <p:cNvPr id="37" name="Oval 6"/>
            <p:cNvSpPr>
              <a:spLocks noChangeArrowheads="1"/>
            </p:cNvSpPr>
            <p:nvPr/>
          </p:nvSpPr>
          <p:spPr bwMode="auto">
            <a:xfrm>
              <a:off x="2756650" y="3033482"/>
              <a:ext cx="1433526" cy="76610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60876" rIns="90000" bIns="45000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Select commute distance </a:t>
              </a:r>
              <a:r>
                <a:rPr lang="en-US" sz="1300" i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</a:t>
              </a:r>
              <a:endParaRPr lang="en-US" sz="1300" i="1" dirty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28" name="Oval 6"/>
            <p:cNvSpPr>
              <a:spLocks noChangeArrowheads="1"/>
            </p:cNvSpPr>
            <p:nvPr/>
          </p:nvSpPr>
          <p:spPr bwMode="auto">
            <a:xfrm>
              <a:off x="2756649" y="5263042"/>
              <a:ext cx="1508975" cy="70226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9983" tIns="60865" rIns="89983" bIns="44993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Select times of day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for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i="1" dirty="0" err="1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q</a:t>
              </a:r>
              <a:r>
                <a:rPr lang="en-US" sz="13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</a:t>
              </a: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calls</a:t>
              </a: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2748276" y="2193699"/>
              <a:ext cx="1426188" cy="70718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9983" tIns="60865" rIns="89983" bIns="44993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Select </a:t>
              </a:r>
            </a:p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  Home   </a:t>
              </a:r>
              <a:r>
                <a:rPr lang="en-US" sz="1300" i="1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(lat, long)</a:t>
              </a:r>
            </a:p>
          </p:txBody>
        </p:sp>
        <p:sp>
          <p:nvSpPr>
            <p:cNvPr id="63" name="Alternate Process 62"/>
            <p:cNvSpPr/>
            <p:nvPr/>
          </p:nvSpPr>
          <p:spPr bwMode="auto">
            <a:xfrm>
              <a:off x="4539890" y="4862855"/>
              <a:ext cx="1833400" cy="1804713"/>
            </a:xfrm>
            <a:prstGeom prst="flowChartAlternateProcess">
              <a:avLst/>
            </a:prstGeom>
            <a:solidFill>
              <a:srgbClr val="FFD37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4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Assign Home or Work location to each call to produce a </a:t>
              </a:r>
              <a:r>
                <a:rPr lang="en-US" sz="1400" b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synthetic CDR </a:t>
              </a:r>
              <a:r>
                <a:rPr lang="en-US" sz="1400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with appropriate</a:t>
              </a:r>
            </a:p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400" i="1" dirty="0" smtClean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(time, lat, long)</a:t>
              </a:r>
              <a:endParaRPr lang="en-US" sz="1400" dirty="0" smtClean="0">
                <a:solidFill>
                  <a:srgbClr val="000000"/>
                </a:solidFill>
                <a:ea typeface="DejaVu LGC Sans" charset="0"/>
                <a:cs typeface="DejaVu LGC Sans" charset="0"/>
              </a:endParaRPr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4661964" y="3875789"/>
              <a:ext cx="1479935" cy="71543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89983" tIns="60865" rIns="89983" bIns="44993" anchor="ctr" anchorCtr="1"/>
            <a:lstStyle/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Select </a:t>
              </a:r>
            </a:p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Work</a:t>
              </a:r>
            </a:p>
            <a:p>
              <a:pPr algn="ctr">
                <a:tabLst>
                  <a:tab pos="656534" algn="l"/>
                  <a:tab pos="1313071" algn="l"/>
                </a:tabLst>
              </a:pPr>
              <a:r>
                <a:rPr lang="en-US" sz="1300" i="1" dirty="0">
                  <a:solidFill>
                    <a:srgbClr val="000000"/>
                  </a:solidFill>
                  <a:ea typeface="DejaVu LGC Sans" charset="0"/>
                  <a:cs typeface="DejaVu LGC Sans" charset="0"/>
                </a:rPr>
                <a:t>(lat, long)</a:t>
              </a:r>
            </a:p>
          </p:txBody>
        </p:sp>
      </p:grpSp>
      <p:sp>
        <p:nvSpPr>
          <p:cNvPr id="66" name="Title 1"/>
          <p:cNvSpPr txBox="1">
            <a:spLocks/>
          </p:cNvSpPr>
          <p:nvPr/>
        </p:nvSpPr>
        <p:spPr>
          <a:xfrm>
            <a:off x="381000" y="762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r>
              <a:rPr lang="en-US" dirty="0" smtClean="0"/>
              <a:t>     WHERE modeling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1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848E-6 4.15086E-6 L 0.19712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DP-WHERE reproduces population densities</a:t>
            </a:r>
            <a:endParaRPr lang="en-US" sz="3200" dirty="0"/>
          </a:p>
        </p:txBody>
      </p:sp>
      <p:sp>
        <p:nvSpPr>
          <p:cNvPr id="5" name="Content Placeholder 10"/>
          <p:cNvSpPr>
            <a:spLocks noGrp="1"/>
          </p:cNvSpPr>
          <p:nvPr>
            <p:ph idx="1"/>
          </p:nvPr>
        </p:nvSpPr>
        <p:spPr>
          <a:xfrm>
            <a:off x="1905000" y="6019800"/>
            <a:ext cx="56388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Earth Mover’s Distance error in NY area</a:t>
            </a:r>
          </a:p>
        </p:txBody>
      </p:sp>
      <p:pic>
        <p:nvPicPr>
          <p:cNvPr id="4" name="Picture 3" descr="EMDvaryepsgrid1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019800" cy="44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4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DP-WHERE reproduces daily range of travel</a:t>
            </a:r>
            <a:endParaRPr lang="en-US" sz="3200" dirty="0"/>
          </a:p>
        </p:txBody>
      </p:sp>
      <p:pic>
        <p:nvPicPr>
          <p:cNvPr id="7" name="Picture 6" descr="DailyRan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55903" y="-30095"/>
            <a:ext cx="4419601" cy="79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86400" y="4185138"/>
            <a:ext cx="3657600" cy="2672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The Big Data World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Internet, WWW, social computing, cloud computing, mobile phones as computing devices.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Embedded systems in cars, medical devices, household appliances, and other consumer products.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Critical infrastructure heavily reliant on software for control and management, with fine-grained monitoring and increasing human interaction (e.g., Smart grid).</a:t>
            </a:r>
          </a:p>
          <a:p>
            <a:r>
              <a:rPr lang="en-US" dirty="0">
                <a:solidFill>
                  <a:srgbClr val="000090"/>
                </a:solidFill>
              </a:rPr>
              <a:t>C</a:t>
            </a:r>
            <a:r>
              <a:rPr lang="en-US" dirty="0" smtClean="0">
                <a:solidFill>
                  <a:srgbClr val="000090"/>
                </a:solidFill>
              </a:rPr>
              <a:t>omputing, especially data-intensive computing, drives advances in almost all fields.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Users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(or in the medical setting, 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90"/>
                </a:solidFill>
              </a:rPr>
              <a:t>patients) </a:t>
            </a:r>
            <a:r>
              <a:rPr lang="en-US" dirty="0">
                <a:solidFill>
                  <a:srgbClr val="000090"/>
                </a:solidFill>
              </a:rPr>
              <a:t>as content </a:t>
            </a:r>
            <a:r>
              <a:rPr lang="en-US" dirty="0" smtClean="0">
                <a:solidFill>
                  <a:srgbClr val="000090"/>
                </a:solidFill>
              </a:rPr>
              <a:t>providers, not 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90"/>
                </a:solidFill>
              </a:rPr>
              <a:t>just consumers.</a:t>
            </a:r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Everyday activities over networked </a:t>
            </a:r>
          </a:p>
          <a:p>
            <a:pPr marL="36576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90"/>
                </a:solidFill>
              </a:rPr>
              <a:t>computers.</a:t>
            </a:r>
          </a:p>
        </p:txBody>
      </p:sp>
    </p:spTree>
    <p:extLst>
      <p:ext uri="{BB962C8B-B14F-4D97-AF65-F5344CB8AC3E}">
        <p14:creationId xmlns:p14="http://schemas.microsoft.com/office/powerpoint/2010/main" val="365061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DP-WHERE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000090"/>
                </a:solidFill>
                <a:cs typeface="Arial" charset="0"/>
              </a:rPr>
              <a:t>Synthetic </a:t>
            </a:r>
            <a:r>
              <a:rPr lang="en-US" sz="2800" dirty="0">
                <a:solidFill>
                  <a:srgbClr val="000090"/>
                </a:solidFill>
                <a:cs typeface="Arial" charset="0"/>
              </a:rPr>
              <a:t>CDRs produced by </a:t>
            </a:r>
            <a:r>
              <a:rPr lang="en-US" sz="2800" dirty="0" smtClean="0">
                <a:solidFill>
                  <a:srgbClr val="000090"/>
                </a:solidFill>
                <a:cs typeface="Arial" charset="0"/>
              </a:rPr>
              <a:t>DP-WHERE </a:t>
            </a:r>
            <a:r>
              <a:rPr lang="en-US" sz="2800" dirty="0">
                <a:solidFill>
                  <a:srgbClr val="000090"/>
                </a:solidFill>
                <a:cs typeface="Arial" charset="0"/>
              </a:rPr>
              <a:t>mimic movements seen in real </a:t>
            </a:r>
            <a:r>
              <a:rPr lang="en-US" sz="2800" dirty="0" smtClean="0">
                <a:solidFill>
                  <a:srgbClr val="000090"/>
                </a:solidFill>
                <a:cs typeface="Arial" charset="0"/>
              </a:rPr>
              <a:t>CDRs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8000"/>
                </a:solidFill>
              </a:rPr>
              <a:t>Works </a:t>
            </a:r>
            <a:r>
              <a:rPr lang="en-US" sz="2400" dirty="0">
                <a:solidFill>
                  <a:srgbClr val="008000"/>
                </a:solidFill>
              </a:rPr>
              <a:t>at metropolitan scales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8000"/>
                </a:solidFill>
              </a:rPr>
              <a:t>Capture differences between geographic areas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8000"/>
                </a:solidFill>
              </a:rPr>
              <a:t>Reproduce </a:t>
            </a:r>
            <a:r>
              <a:rPr lang="en-US" sz="2400" dirty="0">
                <a:solidFill>
                  <a:srgbClr val="008000"/>
                </a:solidFill>
              </a:rPr>
              <a:t>population density distributions over time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8000"/>
                </a:solidFill>
              </a:rPr>
              <a:t>Reproduce daily ranges of </a:t>
            </a:r>
            <a:r>
              <a:rPr lang="en-US" sz="2400" dirty="0" smtClean="0">
                <a:solidFill>
                  <a:srgbClr val="008000"/>
                </a:solidFill>
              </a:rPr>
              <a:t>travel</a:t>
            </a:r>
            <a:endParaRPr lang="en-US" sz="2400" dirty="0">
              <a:solidFill>
                <a:srgbClr val="008000"/>
              </a:solidFill>
              <a:cs typeface="Arial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000090"/>
                </a:solidFill>
              </a:rPr>
              <a:t>Models can be made to preserve differential privacy while retaining good modeling properties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8000"/>
                </a:solidFill>
              </a:rPr>
              <a:t>achieve provable differential privacy with “small” overall </a:t>
            </a:r>
            <a:r>
              <a:rPr lang="en-US" sz="2400" dirty="0" err="1" smtClean="0">
                <a:solidFill>
                  <a:srgbClr val="008000"/>
                </a:solidFill>
              </a:rPr>
              <a:t>ε</a:t>
            </a:r>
            <a:endParaRPr lang="en-US" sz="2400" dirty="0" smtClean="0">
              <a:solidFill>
                <a:srgbClr val="008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008000"/>
                </a:solidFill>
              </a:rPr>
              <a:t>resulting CDRs still mimic real-life movements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000090"/>
                </a:solidFill>
              </a:rPr>
              <a:t>We hope to make models available</a:t>
            </a:r>
          </a:p>
        </p:txBody>
      </p:sp>
    </p:spTree>
    <p:extLst>
      <p:ext uri="{BB962C8B-B14F-4D97-AF65-F5344CB8AC3E}">
        <p14:creationId xmlns:p14="http://schemas.microsoft.com/office/powerpoint/2010/main" val="70599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he big data world creates opportunities for value, but also for privacy invasion</a:t>
            </a:r>
          </a:p>
          <a:p>
            <a:r>
              <a:rPr lang="en-US" dirty="0">
                <a:solidFill>
                  <a:srgbClr val="000090"/>
                </a:solidFill>
              </a:rPr>
              <a:t>E</a:t>
            </a:r>
            <a:r>
              <a:rPr lang="en-US" dirty="0" smtClean="0">
                <a:solidFill>
                  <a:srgbClr val="000090"/>
                </a:solidFill>
              </a:rPr>
              <a:t>merging privacy models and techniques have the potential to “unlock” the value of data for more uses while protecting privacy.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biomedical data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location data (e.g. from personal mobile devices or sensors in automobiles)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social network data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search data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crowd-sourced data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Important to recognize </a:t>
            </a:r>
            <a:r>
              <a:rPr lang="en-US" dirty="0">
                <a:solidFill>
                  <a:srgbClr val="000090"/>
                </a:solidFill>
              </a:rPr>
              <a:t>that different parties have different goals and values.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4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74" y="838201"/>
            <a:ext cx="8763000" cy="137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Changing Landscape of Privacy in a Big Data World </a:t>
            </a:r>
            <a:endParaRPr lang="en-US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</a:rPr>
              <a:t>Privacy in a Big Data World</a:t>
            </a:r>
          </a:p>
          <a:p>
            <a:pPr algn="ctr"/>
            <a:r>
              <a:rPr lang="en-US" sz="2000" dirty="0">
                <a:solidFill>
                  <a:srgbClr val="008000"/>
                </a:solidFill>
              </a:rPr>
              <a:t>A Symposium of the Board on Research Data and </a:t>
            </a:r>
            <a:r>
              <a:rPr lang="en-US" sz="2000" dirty="0" smtClean="0">
                <a:solidFill>
                  <a:srgbClr val="008000"/>
                </a:solidFill>
              </a:rPr>
              <a:t>Information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September 23, 2013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438" y="2438400"/>
            <a:ext cx="45071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Rebecca Wright</a:t>
            </a:r>
          </a:p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Rutgers University</a:t>
            </a:r>
          </a:p>
          <a:p>
            <a:pPr algn="ctr"/>
            <a:r>
              <a:rPr lang="en-US" sz="2200" i="1" dirty="0" err="1" smtClean="0">
                <a:solidFill>
                  <a:srgbClr val="000090"/>
                </a:solidFill>
              </a:rPr>
              <a:t>www.cs.rutgers.edu/~rebecca.wright</a:t>
            </a:r>
            <a:endParaRPr lang="en-US" sz="2200" i="1" dirty="0">
              <a:solidFill>
                <a:srgbClr val="00009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158" y="5661540"/>
            <a:ext cx="4290842" cy="1168062"/>
          </a:xfrm>
          <a:prstGeom prst="rect">
            <a:avLst/>
          </a:prstGeom>
        </p:spPr>
      </p:pic>
      <p:pic>
        <p:nvPicPr>
          <p:cNvPr id="7" name="Picture 6" descr="Rutgers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943600"/>
            <a:ext cx="1981199" cy="70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8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Privacy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21176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0090"/>
                </a:solidFill>
              </a:rPr>
              <a:t>Means different things to different people, to different cultures, and in different contexts.</a:t>
            </a:r>
          </a:p>
          <a:p>
            <a:pPr lvl="0">
              <a:spcBef>
                <a:spcPts val="1800"/>
              </a:spcBef>
              <a:buClr>
                <a:srgbClr val="000090"/>
              </a:buClr>
              <a:defRPr/>
            </a:pPr>
            <a:r>
              <a:rPr lang="en-US" sz="2800" dirty="0">
                <a:solidFill>
                  <a:srgbClr val="000090"/>
                </a:solidFill>
              </a:rPr>
              <a:t>Simple approaches to “</a:t>
            </a:r>
            <a:r>
              <a:rPr lang="en-US" sz="2800" dirty="0" err="1">
                <a:solidFill>
                  <a:srgbClr val="000090"/>
                </a:solidFill>
              </a:rPr>
              <a:t>anonymization</a:t>
            </a:r>
            <a:r>
              <a:rPr lang="en-US" sz="2800" dirty="0">
                <a:solidFill>
                  <a:srgbClr val="000090"/>
                </a:solidFill>
              </a:rPr>
              <a:t>” don’t work in today’s world where many data </a:t>
            </a:r>
            <a:r>
              <a:rPr lang="en-US" sz="2800" dirty="0" smtClean="0">
                <a:solidFill>
                  <a:srgbClr val="000090"/>
                </a:solidFill>
              </a:rPr>
              <a:t>sources </a:t>
            </a:r>
            <a:r>
              <a:rPr lang="en-US" sz="2800" dirty="0">
                <a:solidFill>
                  <a:srgbClr val="000090"/>
                </a:solidFill>
              </a:rPr>
              <a:t>are readily available.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000090"/>
                </a:solidFill>
              </a:rPr>
              <a:t>Appropriate uses of data: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solidFill>
                  <a:srgbClr val="008000"/>
                </a:solidFill>
              </a:rPr>
              <a:t>What is appropriate?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solidFill>
                  <a:srgbClr val="008000"/>
                </a:solidFill>
              </a:rPr>
              <a:t>Who gets to decide?</a:t>
            </a:r>
          </a:p>
          <a:p>
            <a:pPr lvl="1">
              <a:spcBef>
                <a:spcPts val="600"/>
              </a:spcBef>
            </a:pPr>
            <a:r>
              <a:rPr lang="en-US" sz="2600" dirty="0" smtClean="0">
                <a:solidFill>
                  <a:srgbClr val="008000"/>
                </a:solidFill>
              </a:rPr>
              <a:t>What if different stakeholders disagree?</a:t>
            </a:r>
            <a:endParaRPr lang="en-US" sz="2800" dirty="0">
              <a:solidFill>
                <a:srgbClr val="008000"/>
              </a:solidFill>
            </a:endParaRPr>
          </a:p>
          <a:p>
            <a:pPr lvl="0">
              <a:spcBef>
                <a:spcPts val="1800"/>
              </a:spcBef>
              <a:buClr>
                <a:srgbClr val="000090"/>
              </a:buClr>
              <a:defRPr/>
            </a:pPr>
            <a:r>
              <a:rPr lang="en-US" sz="2800" dirty="0">
                <a:solidFill>
                  <a:srgbClr val="000090"/>
                </a:solidFill>
              </a:rPr>
              <a:t>There are some good definitions </a:t>
            </a:r>
            <a:r>
              <a:rPr lang="en-US" sz="2800" dirty="0" smtClean="0">
                <a:solidFill>
                  <a:srgbClr val="000090"/>
                </a:solidFill>
              </a:rPr>
              <a:t>for </a:t>
            </a:r>
            <a:r>
              <a:rPr lang="en-US" sz="2800" dirty="0">
                <a:solidFill>
                  <a:srgbClr val="000090"/>
                </a:solidFill>
              </a:rPr>
              <a:t>some specific notions of privacy.</a:t>
            </a:r>
          </a:p>
          <a:p>
            <a:pPr lvl="1">
              <a:spcBef>
                <a:spcPts val="1200"/>
              </a:spcBef>
            </a:pPr>
            <a:endParaRPr lang="en-US" sz="2600" dirty="0" smtClean="0">
              <a:solidFill>
                <a:srgbClr val="008000"/>
              </a:solidFill>
            </a:endParaRPr>
          </a:p>
          <a:p>
            <a:pPr lvl="1"/>
            <a:endParaRPr lang="en-US" sz="2600" dirty="0" smtClean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32004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Personally Identifiable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2000"/>
              </a:spcAft>
            </a:pPr>
            <a:r>
              <a:rPr lang="en-US" dirty="0" smtClean="0">
                <a:solidFill>
                  <a:srgbClr val="000090"/>
                </a:solidFill>
              </a:rPr>
              <a:t>Many privacy policies and solutions are based on the concept of “personally identifiable information” (PII).</a:t>
            </a:r>
          </a:p>
          <a:p>
            <a:pPr>
              <a:spcAft>
                <a:spcPts val="2000"/>
              </a:spcAft>
            </a:pPr>
            <a:r>
              <a:rPr lang="en-US" dirty="0" smtClean="0">
                <a:solidFill>
                  <a:srgbClr val="000090"/>
                </a:solidFill>
              </a:rPr>
              <a:t>However, this concept is not robust in the face of today’s realities.</a:t>
            </a:r>
          </a:p>
          <a:p>
            <a:pPr>
              <a:spcAft>
                <a:spcPts val="2000"/>
              </a:spcAft>
            </a:pPr>
            <a:r>
              <a:rPr lang="en-US" dirty="0" smtClean="0">
                <a:solidFill>
                  <a:srgbClr val="000090"/>
                </a:solidFill>
              </a:rPr>
              <a:t>Any interesting and relatively accurate data about someone can be personally identifiable if you have enough of it and appropriate auxiliary information.</a:t>
            </a:r>
          </a:p>
          <a:p>
            <a:pPr>
              <a:spcAft>
                <a:spcPts val="2000"/>
              </a:spcAft>
            </a:pPr>
            <a:r>
              <a:rPr lang="en-US" dirty="0" smtClean="0">
                <a:solidFill>
                  <a:srgbClr val="000090"/>
                </a:solidFill>
              </a:rPr>
              <a:t>In today’s data landscape, both of these are often available.</a:t>
            </a:r>
          </a:p>
          <a:p>
            <a:pPr>
              <a:spcAft>
                <a:spcPts val="2000"/>
              </a:spcAft>
            </a:pPr>
            <a:r>
              <a:rPr lang="en-US" dirty="0" smtClean="0">
                <a:solidFill>
                  <a:srgbClr val="000090"/>
                </a:solidFill>
              </a:rPr>
              <a:t>Examples: Sweeney’s work </a:t>
            </a:r>
            <a:r>
              <a:rPr lang="en-US" dirty="0" smtClean="0">
                <a:solidFill>
                  <a:srgbClr val="008000"/>
                </a:solidFill>
              </a:rPr>
              <a:t>[Swe90’s]</a:t>
            </a:r>
            <a:r>
              <a:rPr lang="en-US" dirty="0" smtClean="0">
                <a:solidFill>
                  <a:srgbClr val="000090"/>
                </a:solidFill>
              </a:rPr>
              <a:t>, AOL web search data </a:t>
            </a:r>
            <a:r>
              <a:rPr lang="en-US" dirty="0" smtClean="0">
                <a:solidFill>
                  <a:srgbClr val="008000"/>
                </a:solidFill>
              </a:rPr>
              <a:t>[NYT06]</a:t>
            </a:r>
            <a:r>
              <a:rPr lang="en-US" dirty="0" smtClean="0">
                <a:solidFill>
                  <a:srgbClr val="000090"/>
                </a:solidFill>
              </a:rPr>
              <a:t>, Netflix challenge data </a:t>
            </a:r>
            <a:r>
              <a:rPr lang="en-US" dirty="0" smtClean="0">
                <a:solidFill>
                  <a:srgbClr val="008000"/>
                </a:solidFill>
              </a:rPr>
              <a:t>[NS08]</a:t>
            </a:r>
            <a:r>
              <a:rPr lang="en-US" dirty="0" smtClean="0">
                <a:solidFill>
                  <a:srgbClr val="000090"/>
                </a:solidFill>
              </a:rPr>
              <a:t>, social network </a:t>
            </a:r>
            <a:r>
              <a:rPr lang="en-US" dirty="0" err="1" smtClean="0">
                <a:solidFill>
                  <a:srgbClr val="000090"/>
                </a:solidFill>
              </a:rPr>
              <a:t>reidentification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[BDK07]</a:t>
            </a:r>
            <a:r>
              <a:rPr lang="en-US" dirty="0" smtClean="0">
                <a:solidFill>
                  <a:srgbClr val="000090"/>
                </a:solidFill>
              </a:rPr>
              <a:t>,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6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Reidentification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9900"/>
                </a:solidFill>
              </a:rPr>
              <a:t>Sweeney</a:t>
            </a:r>
            <a:r>
              <a:rPr lang="en-US" sz="2800" dirty="0">
                <a:solidFill>
                  <a:srgbClr val="000090"/>
                </a:solidFill>
              </a:rPr>
              <a:t>: 87% of the US population can be uniquely identified by their date of birth, 5-digit zip code, and gender.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99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9900"/>
                </a:solidFill>
              </a:rPr>
              <a:t>AOL </a:t>
            </a:r>
            <a:r>
              <a:rPr lang="en-US" sz="2800" dirty="0">
                <a:solidFill>
                  <a:srgbClr val="009900"/>
                </a:solidFill>
              </a:rPr>
              <a:t>search logs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9900"/>
                </a:solidFill>
              </a:rPr>
              <a:t>released August 2006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0090"/>
                </a:solidFill>
              </a:rPr>
              <a:t>user IDs and IP addresses removed, but replaced by unique random identifiers.  Some queries provide information about who the </a:t>
            </a:r>
            <a:r>
              <a:rPr lang="en-US" sz="2800" dirty="0" err="1">
                <a:solidFill>
                  <a:srgbClr val="000090"/>
                </a:solidFill>
              </a:rPr>
              <a:t>querier</a:t>
            </a:r>
            <a:r>
              <a:rPr lang="en-US" sz="2800" dirty="0">
                <a:solidFill>
                  <a:srgbClr val="000090"/>
                </a:solidFill>
              </a:rPr>
              <a:t> is, others give insight into the </a:t>
            </a:r>
            <a:r>
              <a:rPr lang="en-US" sz="2800" dirty="0" err="1" smtClean="0">
                <a:solidFill>
                  <a:srgbClr val="000090"/>
                </a:solidFill>
              </a:rPr>
              <a:t>querier</a:t>
            </a:r>
            <a:r>
              <a:rPr lang="en-US" sz="2800" dirty="0" err="1" smtClean="0">
                <a:solidFill>
                  <a:srgbClr val="000090"/>
                </a:solidFill>
                <a:latin typeface="Arial"/>
              </a:rPr>
              <a:t>’</a:t>
            </a:r>
            <a:r>
              <a:rPr lang="en-US" sz="2800" dirty="0" err="1" smtClean="0">
                <a:solidFill>
                  <a:srgbClr val="000090"/>
                </a:solidFill>
              </a:rPr>
              <a:t>s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>
                <a:solidFill>
                  <a:srgbClr val="000090"/>
                </a:solidFill>
              </a:rPr>
              <a:t>mind.</a:t>
            </a:r>
          </a:p>
        </p:txBody>
      </p:sp>
      <p:sp>
        <p:nvSpPr>
          <p:cNvPr id="556037" name="Oval 5"/>
          <p:cNvSpPr>
            <a:spLocks noChangeArrowheads="1"/>
          </p:cNvSpPr>
          <p:nvPr/>
        </p:nvSpPr>
        <p:spPr bwMode="auto">
          <a:xfrm>
            <a:off x="3657600" y="2590800"/>
            <a:ext cx="2438400" cy="2209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38" name="Oval 6"/>
          <p:cNvSpPr>
            <a:spLocks noChangeArrowheads="1"/>
          </p:cNvSpPr>
          <p:nvPr/>
        </p:nvSpPr>
        <p:spPr bwMode="auto">
          <a:xfrm>
            <a:off x="2362200" y="2590800"/>
            <a:ext cx="2438400" cy="22098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56040" name="Text Box 8"/>
          <p:cNvSpPr txBox="1">
            <a:spLocks noChangeArrowheads="1"/>
          </p:cNvSpPr>
          <p:nvPr/>
        </p:nvSpPr>
        <p:spPr bwMode="auto">
          <a:xfrm>
            <a:off x="3657600" y="3200400"/>
            <a:ext cx="1190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Birth date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Zip code</a:t>
            </a:r>
          </a:p>
          <a:p>
            <a:pPr algn="ctr"/>
            <a:r>
              <a:rPr lang="en-US" sz="2000">
                <a:solidFill>
                  <a:schemeClr val="tx1"/>
                </a:solidFill>
              </a:rPr>
              <a:t>Gender</a:t>
            </a:r>
            <a:endParaRPr lang="en-US"/>
          </a:p>
        </p:txBody>
      </p:sp>
      <p:sp>
        <p:nvSpPr>
          <p:cNvPr id="556041" name="Text Box 9"/>
          <p:cNvSpPr txBox="1">
            <a:spLocks noChangeArrowheads="1"/>
          </p:cNvSpPr>
          <p:nvPr/>
        </p:nvSpPr>
        <p:spPr bwMode="auto">
          <a:xfrm>
            <a:off x="762000" y="2971800"/>
            <a:ext cx="2971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tx1"/>
                </a:solidFill>
                <a:latin typeface="Arial"/>
              </a:rPr>
              <a:t>“</a:t>
            </a:r>
            <a:r>
              <a:rPr lang="en-US" sz="2400" dirty="0">
                <a:solidFill>
                  <a:schemeClr val="tx1"/>
                </a:solidFill>
              </a:rPr>
              <a:t>Innocuous</a:t>
            </a:r>
            <a:r>
              <a:rPr lang="ja-JP" altLang="en-US" sz="2400" dirty="0">
                <a:solidFill>
                  <a:schemeClr val="tx1"/>
                </a:solidFill>
                <a:latin typeface="Arial"/>
              </a:rPr>
              <a:t>”</a:t>
            </a:r>
            <a:r>
              <a:rPr lang="en-US" sz="2400" dirty="0">
                <a:solidFill>
                  <a:schemeClr val="tx1"/>
                </a:solidFill>
              </a:rPr>
              <a:t> database</a:t>
            </a:r>
          </a:p>
          <a:p>
            <a:r>
              <a:rPr lang="en-US" sz="2400" dirty="0">
                <a:solidFill>
                  <a:schemeClr val="tx1"/>
                </a:solidFill>
              </a:rPr>
              <a:t>with names.</a:t>
            </a:r>
            <a:endParaRPr lang="en-US" dirty="0"/>
          </a:p>
        </p:txBody>
      </p:sp>
      <p:sp>
        <p:nvSpPr>
          <p:cNvPr id="556042" name="Text Box 10"/>
          <p:cNvSpPr txBox="1">
            <a:spLocks noChangeArrowheads="1"/>
          </p:cNvSpPr>
          <p:nvPr/>
        </p:nvSpPr>
        <p:spPr bwMode="auto">
          <a:xfrm>
            <a:off x="5334000" y="2895600"/>
            <a:ext cx="3482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Allows complete or partial reidentification of individuals in sensitive database.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639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</a:t>
            </a:r>
            <a:r>
              <a:rPr lang="en-US" dirty="0">
                <a:solidFill>
                  <a:srgbClr val="008000"/>
                </a:solidFill>
              </a:rPr>
              <a:t>[</a:t>
            </a:r>
            <a:r>
              <a:rPr lang="en-US" dirty="0" smtClean="0">
                <a:solidFill>
                  <a:srgbClr val="008000"/>
                </a:solidFill>
              </a:rPr>
              <a:t>DMNS06</a:t>
            </a:r>
            <a:r>
              <a:rPr lang="en-US" dirty="0">
                <a:solidFill>
                  <a:srgbClr val="008000"/>
                </a:solidFill>
              </a:rPr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900"/>
              </a:spcBef>
            </a:pPr>
            <a:r>
              <a:rPr lang="en-US" dirty="0" smtClean="0">
                <a:solidFill>
                  <a:srgbClr val="000090"/>
                </a:solidFill>
              </a:rPr>
              <a:t>The </a:t>
            </a:r>
            <a:r>
              <a:rPr lang="en-US" dirty="0">
                <a:solidFill>
                  <a:srgbClr val="000090"/>
                </a:solidFill>
              </a:rPr>
              <a:t>risk of inferring something about an individual should not increase (significantly) because of her </a:t>
            </a:r>
            <a:r>
              <a:rPr lang="en-US" dirty="0" smtClean="0">
                <a:solidFill>
                  <a:srgbClr val="000090"/>
                </a:solidFill>
              </a:rPr>
              <a:t>being </a:t>
            </a:r>
            <a:r>
              <a:rPr lang="en-US" dirty="0">
                <a:solidFill>
                  <a:srgbClr val="000090"/>
                </a:solidFill>
              </a:rPr>
              <a:t>in a </a:t>
            </a:r>
            <a:r>
              <a:rPr lang="en-US" dirty="0" smtClean="0">
                <a:solidFill>
                  <a:srgbClr val="000090"/>
                </a:solidFill>
              </a:rPr>
              <a:t>particular database or dataset.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solidFill>
                  <a:srgbClr val="000090"/>
                </a:solidFill>
              </a:rPr>
              <a:t>Even with background information available.</a:t>
            </a:r>
          </a:p>
          <a:p>
            <a:pPr>
              <a:spcBef>
                <a:spcPts val="900"/>
              </a:spcBef>
            </a:pPr>
            <a:r>
              <a:rPr lang="en-US" dirty="0">
                <a:solidFill>
                  <a:srgbClr val="000090"/>
                </a:solidFill>
              </a:rPr>
              <a:t>Has proven useful for obtaining good utility and rigorous privacy, especially for “aggregate” results</a:t>
            </a:r>
            <a:r>
              <a:rPr lang="en-US" dirty="0" smtClean="0">
                <a:solidFill>
                  <a:srgbClr val="000090"/>
                </a:solidFill>
              </a:rPr>
              <a:t>.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solidFill>
                  <a:srgbClr val="000090"/>
                </a:solidFill>
              </a:rPr>
              <a:t>Can’t hope to hide everything while still providing useful information.</a:t>
            </a:r>
          </a:p>
          <a:p>
            <a:pPr>
              <a:spcBef>
                <a:spcPts val="900"/>
              </a:spcBef>
            </a:pPr>
            <a:r>
              <a:rPr lang="en-US" dirty="0" smtClean="0">
                <a:solidFill>
                  <a:srgbClr val="000090"/>
                </a:solidFill>
              </a:rPr>
              <a:t>Example: Medical studies determine that smoking causes cancer.  I know you’re a smoker.</a:t>
            </a:r>
            <a:endParaRPr lang="en-US" dirty="0">
              <a:solidFill>
                <a:srgbClr val="00009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3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84069" y="305184"/>
            <a:ext cx="8229167" cy="1145879"/>
          </a:xfrm>
          <a:ln/>
        </p:spPr>
        <p:txBody>
          <a:bodyPr tIns="35272" bIns="41477"/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dirty="0"/>
              <a:t>Differential Privacy </a:t>
            </a:r>
            <a:r>
              <a:rPr lang="en-US" dirty="0">
                <a:solidFill>
                  <a:srgbClr val="008000"/>
                </a:solidFill>
              </a:rPr>
              <a:t>[</a:t>
            </a:r>
            <a:r>
              <a:rPr lang="en-US" dirty="0" smtClean="0">
                <a:solidFill>
                  <a:srgbClr val="008000"/>
                </a:solidFill>
              </a:rPr>
              <a:t>DMNS06</a:t>
            </a:r>
            <a:r>
              <a:rPr lang="en-US" dirty="0">
                <a:solidFill>
                  <a:srgbClr val="008000"/>
                </a:solidFill>
              </a:rPr>
              <a:t>]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14916" y="829179"/>
            <a:ext cx="8229167" cy="4525935"/>
          </a:xfrm>
          <a:ln/>
        </p:spPr>
        <p:txBody>
          <a:bodyPr/>
          <a:lstStyle/>
          <a:p>
            <a:pPr marL="390289" indent="-266434">
              <a:buClrTx/>
              <a:buSzPct val="45000"/>
              <a:buNone/>
              <a:tabLst>
                <a:tab pos="390289" algn="l"/>
                <a:tab pos="492542" algn="l"/>
                <a:tab pos="907313" algn="l"/>
                <a:tab pos="1322085" algn="l"/>
                <a:tab pos="1736857" algn="l"/>
                <a:tab pos="2151629" algn="l"/>
                <a:tab pos="2566401" algn="l"/>
                <a:tab pos="2981173" algn="l"/>
                <a:tab pos="3395944" algn="l"/>
                <a:tab pos="3810716" algn="l"/>
                <a:tab pos="4225488" algn="l"/>
                <a:tab pos="4640260" algn="l"/>
                <a:tab pos="5055032" algn="l"/>
                <a:tab pos="5469804" algn="l"/>
                <a:tab pos="5884575" algn="l"/>
                <a:tab pos="6299347" algn="l"/>
                <a:tab pos="6714119" algn="l"/>
                <a:tab pos="7128891" algn="l"/>
                <a:tab pos="7543663" algn="l"/>
                <a:tab pos="7958435" algn="l"/>
                <a:tab pos="8373207" algn="l"/>
              </a:tabLst>
            </a:pPr>
            <a:endParaRPr lang="fi-FI" dirty="0"/>
          </a:p>
          <a:p>
            <a:pPr marL="390289" indent="0">
              <a:buSzPct val="45000"/>
              <a:buNone/>
              <a:tabLst>
                <a:tab pos="390289" algn="l"/>
                <a:tab pos="492542" algn="l"/>
                <a:tab pos="907313" algn="l"/>
                <a:tab pos="1322085" algn="l"/>
                <a:tab pos="1736857" algn="l"/>
                <a:tab pos="2151629" algn="l"/>
                <a:tab pos="2566401" algn="l"/>
                <a:tab pos="2981173" algn="l"/>
                <a:tab pos="3395944" algn="l"/>
                <a:tab pos="3810716" algn="l"/>
                <a:tab pos="4225488" algn="l"/>
                <a:tab pos="4640260" algn="l"/>
                <a:tab pos="5055032" algn="l"/>
                <a:tab pos="5469804" algn="l"/>
                <a:tab pos="5884575" algn="l"/>
                <a:tab pos="6299347" algn="l"/>
                <a:tab pos="6714119" algn="l"/>
                <a:tab pos="7128891" algn="l"/>
                <a:tab pos="7543663" algn="l"/>
                <a:tab pos="7958435" algn="l"/>
                <a:tab pos="8373207" algn="l"/>
              </a:tabLst>
            </a:pPr>
            <a:r>
              <a:rPr lang="fi-FI" sz="3100" dirty="0">
                <a:solidFill>
                  <a:srgbClr val="000090"/>
                </a:solidFill>
              </a:rPr>
              <a:t>A </a:t>
            </a:r>
            <a:r>
              <a:rPr lang="fi-FI" sz="3100" dirty="0" err="1">
                <a:solidFill>
                  <a:srgbClr val="000090"/>
                </a:solidFill>
              </a:rPr>
              <a:t>randomized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dirty="0" err="1">
                <a:solidFill>
                  <a:srgbClr val="000090"/>
                </a:solidFill>
              </a:rPr>
              <a:t>algorithm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dirty="0">
                <a:solidFill>
                  <a:srgbClr val="000090"/>
                </a:solidFill>
                <a:latin typeface="Times New Roman" charset="0"/>
              </a:rPr>
              <a:t>A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dirty="0" err="1">
                <a:solidFill>
                  <a:srgbClr val="000090"/>
                </a:solidFill>
              </a:rPr>
              <a:t>provides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dirty="0" err="1">
                <a:solidFill>
                  <a:srgbClr val="000090"/>
                </a:solidFill>
              </a:rPr>
              <a:t>differential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dirty="0" err="1">
                <a:solidFill>
                  <a:srgbClr val="000090"/>
                </a:solidFill>
              </a:rPr>
              <a:t>privacy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dirty="0" err="1">
                <a:solidFill>
                  <a:srgbClr val="000090"/>
                </a:solidFill>
              </a:rPr>
              <a:t>if</a:t>
            </a:r>
            <a:r>
              <a:rPr lang="fi-FI" sz="3100" dirty="0">
                <a:solidFill>
                  <a:srgbClr val="000090"/>
                </a:solidFill>
              </a:rPr>
              <a:t> for </a:t>
            </a:r>
            <a:r>
              <a:rPr lang="fi-FI" sz="3100" dirty="0" err="1">
                <a:solidFill>
                  <a:srgbClr val="000090"/>
                </a:solidFill>
              </a:rPr>
              <a:t>all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dirty="0" err="1">
                <a:solidFill>
                  <a:srgbClr val="000090"/>
                </a:solidFill>
              </a:rPr>
              <a:t>neighboring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dirty="0" err="1">
                <a:solidFill>
                  <a:srgbClr val="000090"/>
                </a:solidFill>
              </a:rPr>
              <a:t>inputs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b="1" dirty="0">
                <a:solidFill>
                  <a:srgbClr val="000090"/>
                </a:solidFill>
              </a:rPr>
              <a:t>x</a:t>
            </a:r>
            <a:r>
              <a:rPr lang="fi-FI" sz="3100" dirty="0">
                <a:solidFill>
                  <a:srgbClr val="000090"/>
                </a:solidFill>
              </a:rPr>
              <a:t> and</a:t>
            </a:r>
            <a:r>
              <a:rPr lang="fi-FI" sz="3100" i="1" dirty="0">
                <a:solidFill>
                  <a:srgbClr val="000090"/>
                </a:solidFill>
              </a:rPr>
              <a:t> </a:t>
            </a:r>
            <a:r>
              <a:rPr lang="fi-FI" sz="3100" b="1" dirty="0">
                <a:solidFill>
                  <a:srgbClr val="000090"/>
                </a:solidFill>
              </a:rPr>
              <a:t>x</a:t>
            </a:r>
            <a:r>
              <a:rPr lang="fi-FI" sz="3100" b="1" baseline="30000" dirty="0">
                <a:solidFill>
                  <a:srgbClr val="000090"/>
                </a:solidFill>
              </a:rPr>
              <a:t>’</a:t>
            </a:r>
            <a:r>
              <a:rPr lang="fi-FI" sz="3100" dirty="0">
                <a:solidFill>
                  <a:srgbClr val="000090"/>
                </a:solidFill>
              </a:rPr>
              <a:t>, </a:t>
            </a:r>
            <a:r>
              <a:rPr lang="fi-FI" sz="3100" dirty="0" err="1">
                <a:solidFill>
                  <a:srgbClr val="000090"/>
                </a:solidFill>
              </a:rPr>
              <a:t>all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dirty="0" err="1">
                <a:solidFill>
                  <a:srgbClr val="000090"/>
                </a:solidFill>
              </a:rPr>
              <a:t>outputs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b="1" dirty="0">
                <a:solidFill>
                  <a:srgbClr val="000090"/>
                </a:solidFill>
              </a:rPr>
              <a:t>t</a:t>
            </a:r>
            <a:r>
              <a:rPr lang="fi-FI" sz="3100" dirty="0">
                <a:solidFill>
                  <a:srgbClr val="000090"/>
                </a:solidFill>
              </a:rPr>
              <a:t>, and </a:t>
            </a:r>
            <a:r>
              <a:rPr lang="fi-FI" sz="3100" dirty="0" err="1">
                <a:solidFill>
                  <a:srgbClr val="000090"/>
                </a:solidFill>
              </a:rPr>
              <a:t>privacy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dirty="0" err="1">
                <a:solidFill>
                  <a:srgbClr val="000090"/>
                </a:solidFill>
              </a:rPr>
              <a:t>parameter</a:t>
            </a:r>
            <a:r>
              <a:rPr lang="fi-FI" sz="3100" dirty="0">
                <a:solidFill>
                  <a:srgbClr val="000090"/>
                </a:solidFill>
              </a:rPr>
              <a:t> </a:t>
            </a:r>
            <a:r>
              <a:rPr lang="fi-FI" sz="3100" b="1" dirty="0">
                <a:solidFill>
                  <a:srgbClr val="000090"/>
                </a:solidFill>
              </a:rPr>
              <a:t>ε</a:t>
            </a:r>
            <a:r>
              <a:rPr lang="fi-FI" sz="3100" dirty="0">
                <a:solidFill>
                  <a:srgbClr val="000090"/>
                </a:solidFill>
              </a:rPr>
              <a:t>:</a:t>
            </a:r>
          </a:p>
          <a:p>
            <a:pPr marL="390289" indent="-266434">
              <a:buClrTx/>
              <a:buSzPct val="45000"/>
              <a:buNone/>
              <a:tabLst>
                <a:tab pos="390289" algn="l"/>
                <a:tab pos="492542" algn="l"/>
                <a:tab pos="907313" algn="l"/>
                <a:tab pos="1322085" algn="l"/>
                <a:tab pos="1736857" algn="l"/>
                <a:tab pos="2151629" algn="l"/>
                <a:tab pos="2566401" algn="l"/>
                <a:tab pos="2981173" algn="l"/>
                <a:tab pos="3395944" algn="l"/>
                <a:tab pos="3810716" algn="l"/>
                <a:tab pos="4225488" algn="l"/>
                <a:tab pos="4640260" algn="l"/>
                <a:tab pos="5055032" algn="l"/>
                <a:tab pos="5469804" algn="l"/>
                <a:tab pos="5884575" algn="l"/>
                <a:tab pos="6299347" algn="l"/>
                <a:tab pos="6714119" algn="l"/>
                <a:tab pos="7128891" algn="l"/>
                <a:tab pos="7543663" algn="l"/>
                <a:tab pos="7958435" algn="l"/>
                <a:tab pos="8373207" algn="l"/>
              </a:tabLst>
            </a:pPr>
            <a:endParaRPr lang="fi-FI" i="1" dirty="0"/>
          </a:p>
          <a:p>
            <a:pPr marL="390289" indent="-266434">
              <a:buClrTx/>
              <a:buSzPct val="45000"/>
              <a:buNone/>
              <a:tabLst>
                <a:tab pos="390289" algn="l"/>
                <a:tab pos="492542" algn="l"/>
                <a:tab pos="907313" algn="l"/>
                <a:tab pos="1322085" algn="l"/>
                <a:tab pos="1736857" algn="l"/>
                <a:tab pos="2151629" algn="l"/>
                <a:tab pos="2566401" algn="l"/>
                <a:tab pos="2981173" algn="l"/>
                <a:tab pos="3395944" algn="l"/>
                <a:tab pos="3810716" algn="l"/>
                <a:tab pos="4225488" algn="l"/>
                <a:tab pos="4640260" algn="l"/>
                <a:tab pos="5055032" algn="l"/>
                <a:tab pos="5469804" algn="l"/>
                <a:tab pos="5884575" algn="l"/>
                <a:tab pos="6299347" algn="l"/>
                <a:tab pos="6714119" algn="l"/>
                <a:tab pos="7128891" algn="l"/>
                <a:tab pos="7543663" algn="l"/>
                <a:tab pos="7958435" algn="l"/>
                <a:tab pos="8373207" algn="l"/>
              </a:tabLst>
            </a:pPr>
            <a:endParaRPr lang="fi-FI" i="1" dirty="0"/>
          </a:p>
          <a:p>
            <a:pPr marL="390289" indent="-266434">
              <a:buClrTx/>
              <a:buSzPct val="45000"/>
              <a:buNone/>
              <a:tabLst>
                <a:tab pos="390289" algn="l"/>
                <a:tab pos="492542" algn="l"/>
                <a:tab pos="907313" algn="l"/>
                <a:tab pos="1322085" algn="l"/>
                <a:tab pos="1736857" algn="l"/>
                <a:tab pos="2151629" algn="l"/>
                <a:tab pos="2566401" algn="l"/>
                <a:tab pos="2981173" algn="l"/>
                <a:tab pos="3395944" algn="l"/>
                <a:tab pos="3810716" algn="l"/>
                <a:tab pos="4225488" algn="l"/>
                <a:tab pos="4640260" algn="l"/>
                <a:tab pos="5055032" algn="l"/>
                <a:tab pos="5469804" algn="l"/>
                <a:tab pos="5884575" algn="l"/>
                <a:tab pos="6299347" algn="l"/>
                <a:tab pos="6714119" algn="l"/>
                <a:tab pos="7128891" algn="l"/>
                <a:tab pos="7543663" algn="l"/>
                <a:tab pos="7958435" algn="l"/>
                <a:tab pos="8373207" algn="l"/>
              </a:tabLst>
            </a:pPr>
            <a:endParaRPr lang="fi-FI" i="1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531580"/>
              </p:ext>
            </p:extLst>
          </p:nvPr>
        </p:nvGraphicFramePr>
        <p:xfrm>
          <a:off x="1457325" y="2919413"/>
          <a:ext cx="601186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" name="Equation" r:id="rId4" imgW="1854200" imgH="254000" progId="Equation.3">
                  <p:embed/>
                </p:oleObj>
              </mc:Choice>
              <mc:Fallback>
                <p:oleObj name="Equation" r:id="rId4" imgW="1854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919413"/>
                        <a:ext cx="6011863" cy="7381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8" y="3762975"/>
            <a:ext cx="6380775" cy="256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5076958" y="3938600"/>
            <a:ext cx="1441" cy="2072947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endParaRPr lang="en-US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3698228" y="3548483"/>
          <a:ext cx="652628" cy="32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" r:id="rId7" imgW="720000" imgH="360000" progId="">
                  <p:embed/>
                </p:oleObj>
              </mc:Choice>
              <mc:Fallback>
                <p:oleObj r:id="rId7" imgW="720000" imgH="36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228" y="3548483"/>
                        <a:ext cx="652628" cy="32677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72200" y="6324600"/>
            <a:ext cx="2828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is a privacy parameter.</a:t>
            </a:r>
            <a:endParaRPr lang="en-US" sz="2000" dirty="0"/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20232"/>
              </p:ext>
            </p:extLst>
          </p:nvPr>
        </p:nvGraphicFramePr>
        <p:xfrm>
          <a:off x="6072364" y="6400800"/>
          <a:ext cx="252236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364" y="6400800"/>
                        <a:ext cx="252236" cy="309563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5694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84069" y="305184"/>
            <a:ext cx="8229167" cy="1145879"/>
          </a:xfrm>
          <a:ln/>
        </p:spPr>
        <p:txBody>
          <a:bodyPr tIns="35272" bIns="41477"/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dirty="0"/>
              <a:t>Differential Privacy </a:t>
            </a:r>
            <a:r>
              <a:rPr lang="en-US" dirty="0">
                <a:solidFill>
                  <a:srgbClr val="008000"/>
                </a:solidFill>
              </a:rPr>
              <a:t>[</a:t>
            </a:r>
            <a:r>
              <a:rPr lang="en-US" dirty="0" smtClean="0">
                <a:solidFill>
                  <a:srgbClr val="008000"/>
                </a:solidFill>
              </a:rPr>
              <a:t>DMNS06</a:t>
            </a:r>
            <a:r>
              <a:rPr lang="en-US" dirty="0">
                <a:solidFill>
                  <a:srgbClr val="008000"/>
                </a:solidFill>
              </a:rPr>
              <a:t>]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14916" y="829179"/>
            <a:ext cx="8229167" cy="4525935"/>
          </a:xfrm>
          <a:ln/>
        </p:spPr>
        <p:txBody>
          <a:bodyPr/>
          <a:lstStyle/>
          <a:p>
            <a:pPr marL="390289" indent="-266434">
              <a:buClrTx/>
              <a:buSzPct val="45000"/>
              <a:buNone/>
              <a:tabLst>
                <a:tab pos="390289" algn="l"/>
                <a:tab pos="492542" algn="l"/>
                <a:tab pos="907313" algn="l"/>
                <a:tab pos="1322085" algn="l"/>
                <a:tab pos="1736857" algn="l"/>
                <a:tab pos="2151629" algn="l"/>
                <a:tab pos="2566401" algn="l"/>
                <a:tab pos="2981173" algn="l"/>
                <a:tab pos="3395944" algn="l"/>
                <a:tab pos="3810716" algn="l"/>
                <a:tab pos="4225488" algn="l"/>
                <a:tab pos="4640260" algn="l"/>
                <a:tab pos="5055032" algn="l"/>
                <a:tab pos="5469804" algn="l"/>
                <a:tab pos="5884575" algn="l"/>
                <a:tab pos="6299347" algn="l"/>
                <a:tab pos="6714119" algn="l"/>
                <a:tab pos="7128891" algn="l"/>
                <a:tab pos="7543663" algn="l"/>
                <a:tab pos="7958435" algn="l"/>
                <a:tab pos="8373207" algn="l"/>
              </a:tabLst>
            </a:pPr>
            <a:endParaRPr lang="fi-FI" dirty="0"/>
          </a:p>
          <a:p>
            <a:pPr marL="390289" indent="0">
              <a:buSzPct val="45000"/>
              <a:buNone/>
              <a:tabLst>
                <a:tab pos="390289" algn="l"/>
                <a:tab pos="492542" algn="l"/>
                <a:tab pos="907313" algn="l"/>
                <a:tab pos="1322085" algn="l"/>
                <a:tab pos="1736857" algn="l"/>
                <a:tab pos="2151629" algn="l"/>
                <a:tab pos="2566401" algn="l"/>
                <a:tab pos="2981173" algn="l"/>
                <a:tab pos="3395944" algn="l"/>
                <a:tab pos="3810716" algn="l"/>
                <a:tab pos="4225488" algn="l"/>
                <a:tab pos="4640260" algn="l"/>
                <a:tab pos="5055032" algn="l"/>
                <a:tab pos="5469804" algn="l"/>
                <a:tab pos="5884575" algn="l"/>
                <a:tab pos="6299347" algn="l"/>
                <a:tab pos="6714119" algn="l"/>
                <a:tab pos="7128891" algn="l"/>
                <a:tab pos="7543663" algn="l"/>
                <a:tab pos="7958435" algn="l"/>
                <a:tab pos="8373207" algn="l"/>
              </a:tabLst>
            </a:pPr>
            <a:r>
              <a:rPr lang="fi-FI" dirty="0" err="1" smtClean="0">
                <a:solidFill>
                  <a:srgbClr val="000090"/>
                </a:solidFill>
              </a:rPr>
              <a:t>Outputs</a:t>
            </a:r>
            <a:r>
              <a:rPr lang="fi-FI" dirty="0">
                <a:solidFill>
                  <a:srgbClr val="000090"/>
                </a:solidFill>
              </a:rPr>
              <a:t>, and </a:t>
            </a:r>
            <a:r>
              <a:rPr lang="fi-FI" dirty="0" err="1">
                <a:solidFill>
                  <a:srgbClr val="000090"/>
                </a:solidFill>
              </a:rPr>
              <a:t>consequences</a:t>
            </a:r>
            <a:r>
              <a:rPr lang="fi-FI" dirty="0">
                <a:solidFill>
                  <a:srgbClr val="000090"/>
                </a:solidFill>
              </a:rPr>
              <a:t> of </a:t>
            </a:r>
            <a:r>
              <a:rPr lang="fi-FI" dirty="0" err="1">
                <a:solidFill>
                  <a:srgbClr val="000090"/>
                </a:solidFill>
              </a:rPr>
              <a:t>those</a:t>
            </a:r>
            <a:r>
              <a:rPr lang="fi-FI" dirty="0">
                <a:solidFill>
                  <a:srgbClr val="000090"/>
                </a:solidFill>
              </a:rPr>
              <a:t> </a:t>
            </a:r>
            <a:r>
              <a:rPr lang="fi-FI" dirty="0" err="1">
                <a:solidFill>
                  <a:srgbClr val="000090"/>
                </a:solidFill>
              </a:rPr>
              <a:t>ouputs</a:t>
            </a:r>
            <a:r>
              <a:rPr lang="fi-FI" dirty="0">
                <a:solidFill>
                  <a:srgbClr val="000090"/>
                </a:solidFill>
              </a:rPr>
              <a:t>, </a:t>
            </a:r>
            <a:r>
              <a:rPr lang="fi-FI" dirty="0" err="1" smtClean="0">
                <a:solidFill>
                  <a:srgbClr val="000090"/>
                </a:solidFill>
              </a:rPr>
              <a:t>are</a:t>
            </a:r>
            <a:r>
              <a:rPr lang="fi-FI" dirty="0" smtClean="0">
                <a:solidFill>
                  <a:srgbClr val="000090"/>
                </a:solidFill>
              </a:rPr>
              <a:t> </a:t>
            </a:r>
            <a:r>
              <a:rPr lang="fi-FI" dirty="0">
                <a:solidFill>
                  <a:srgbClr val="000090"/>
                </a:solidFill>
              </a:rPr>
              <a:t>no </a:t>
            </a:r>
            <a:r>
              <a:rPr lang="fi-FI" dirty="0" err="1">
                <a:solidFill>
                  <a:srgbClr val="000090"/>
                </a:solidFill>
              </a:rPr>
              <a:t>more</a:t>
            </a:r>
            <a:r>
              <a:rPr lang="fi-FI" dirty="0">
                <a:solidFill>
                  <a:srgbClr val="000090"/>
                </a:solidFill>
              </a:rPr>
              <a:t> </a:t>
            </a:r>
            <a:r>
              <a:rPr lang="fi-FI" dirty="0" err="1">
                <a:solidFill>
                  <a:srgbClr val="000090"/>
                </a:solidFill>
              </a:rPr>
              <a:t>or</a:t>
            </a:r>
            <a:r>
              <a:rPr lang="fi-FI" dirty="0">
                <a:solidFill>
                  <a:srgbClr val="000090"/>
                </a:solidFill>
              </a:rPr>
              <a:t> </a:t>
            </a:r>
            <a:r>
              <a:rPr lang="fi-FI" dirty="0" err="1">
                <a:solidFill>
                  <a:srgbClr val="000090"/>
                </a:solidFill>
              </a:rPr>
              <a:t>less</a:t>
            </a:r>
            <a:r>
              <a:rPr lang="fi-FI" dirty="0">
                <a:solidFill>
                  <a:srgbClr val="000090"/>
                </a:solidFill>
              </a:rPr>
              <a:t> </a:t>
            </a:r>
            <a:r>
              <a:rPr lang="fi-FI" dirty="0" err="1" smtClean="0">
                <a:solidFill>
                  <a:srgbClr val="000090"/>
                </a:solidFill>
              </a:rPr>
              <a:t>likely</a:t>
            </a:r>
            <a:r>
              <a:rPr lang="fi-FI" dirty="0" smtClean="0">
                <a:solidFill>
                  <a:srgbClr val="000090"/>
                </a:solidFill>
              </a:rPr>
              <a:t> </a:t>
            </a:r>
            <a:r>
              <a:rPr lang="fi-FI" dirty="0" err="1" smtClean="0">
                <a:solidFill>
                  <a:srgbClr val="000090"/>
                </a:solidFill>
              </a:rPr>
              <a:t>whether</a:t>
            </a:r>
            <a:r>
              <a:rPr lang="fi-FI" dirty="0" smtClean="0">
                <a:solidFill>
                  <a:srgbClr val="000090"/>
                </a:solidFill>
              </a:rPr>
              <a:t> </a:t>
            </a:r>
            <a:r>
              <a:rPr lang="fi-FI" dirty="0" err="1" smtClean="0">
                <a:solidFill>
                  <a:srgbClr val="000090"/>
                </a:solidFill>
              </a:rPr>
              <a:t>any</a:t>
            </a:r>
            <a:r>
              <a:rPr lang="fi-FI" dirty="0" smtClean="0">
                <a:solidFill>
                  <a:srgbClr val="000090"/>
                </a:solidFill>
              </a:rPr>
              <a:t> </a:t>
            </a:r>
            <a:r>
              <a:rPr lang="fi-FI" dirty="0" err="1" smtClean="0">
                <a:solidFill>
                  <a:srgbClr val="000090"/>
                </a:solidFill>
              </a:rPr>
              <a:t>one</a:t>
            </a:r>
            <a:r>
              <a:rPr lang="fi-FI" dirty="0" smtClean="0">
                <a:solidFill>
                  <a:srgbClr val="000090"/>
                </a:solidFill>
              </a:rPr>
              <a:t> </a:t>
            </a:r>
            <a:r>
              <a:rPr lang="fi-FI" dirty="0" err="1" smtClean="0">
                <a:solidFill>
                  <a:srgbClr val="000090"/>
                </a:solidFill>
              </a:rPr>
              <a:t>individual</a:t>
            </a:r>
            <a:r>
              <a:rPr lang="fi-FI" dirty="0" smtClean="0">
                <a:solidFill>
                  <a:srgbClr val="000090"/>
                </a:solidFill>
              </a:rPr>
              <a:t> is in the </a:t>
            </a:r>
            <a:r>
              <a:rPr lang="fi-FI" dirty="0" err="1" smtClean="0">
                <a:solidFill>
                  <a:srgbClr val="000090"/>
                </a:solidFill>
              </a:rPr>
              <a:t>database</a:t>
            </a:r>
            <a:r>
              <a:rPr lang="fi-FI" dirty="0" smtClean="0">
                <a:solidFill>
                  <a:srgbClr val="000090"/>
                </a:solidFill>
              </a:rPr>
              <a:t> </a:t>
            </a:r>
            <a:r>
              <a:rPr lang="fi-FI" dirty="0" err="1" smtClean="0">
                <a:solidFill>
                  <a:srgbClr val="000090"/>
                </a:solidFill>
              </a:rPr>
              <a:t>or</a:t>
            </a:r>
            <a:r>
              <a:rPr lang="fi-FI" dirty="0" smtClean="0">
                <a:solidFill>
                  <a:srgbClr val="000090"/>
                </a:solidFill>
              </a:rPr>
              <a:t> </a:t>
            </a:r>
            <a:r>
              <a:rPr lang="fi-FI" dirty="0" err="1" smtClean="0">
                <a:solidFill>
                  <a:srgbClr val="000090"/>
                </a:solidFill>
              </a:rPr>
              <a:t>not</a:t>
            </a:r>
            <a:r>
              <a:rPr lang="fi-FI" dirty="0" smtClean="0">
                <a:solidFill>
                  <a:srgbClr val="000090"/>
                </a:solidFill>
              </a:rPr>
              <a:t>.</a:t>
            </a:r>
            <a:endParaRPr lang="fi-FI" dirty="0">
              <a:solidFill>
                <a:srgbClr val="000090"/>
              </a:solidFill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08007"/>
              </p:ext>
            </p:extLst>
          </p:nvPr>
        </p:nvGraphicFramePr>
        <p:xfrm>
          <a:off x="1457325" y="2919413"/>
          <a:ext cx="601186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8" name="Equation" r:id="rId4" imgW="1854200" imgH="254000" progId="Equation.3">
                  <p:embed/>
                </p:oleObj>
              </mc:Choice>
              <mc:Fallback>
                <p:oleObj name="Equation" r:id="rId4" imgW="1854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919413"/>
                        <a:ext cx="6011863" cy="7381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8" y="3762975"/>
            <a:ext cx="6380775" cy="256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5076958" y="3938600"/>
            <a:ext cx="1441" cy="2072947"/>
          </a:xfrm>
          <a:prstGeom prst="line">
            <a:avLst/>
          </a:prstGeom>
          <a:noFill/>
          <a:ln w="54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54" tIns="41477" rIns="82954" bIns="41477"/>
          <a:lstStyle/>
          <a:p>
            <a:endParaRPr lang="en-US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3698228" y="3548483"/>
          <a:ext cx="652628" cy="32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9" r:id="rId7" imgW="720000" imgH="360000" progId="">
                  <p:embed/>
                </p:oleObj>
              </mc:Choice>
              <mc:Fallback>
                <p:oleObj r:id="rId7" imgW="720000" imgH="36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228" y="3548483"/>
                        <a:ext cx="652628" cy="32677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72200" y="6324600"/>
            <a:ext cx="2828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is a privacy parameter.</a:t>
            </a:r>
            <a:endParaRPr lang="en-US" sz="2000" dirty="0"/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661403"/>
              </p:ext>
            </p:extLst>
          </p:nvPr>
        </p:nvGraphicFramePr>
        <p:xfrm>
          <a:off x="6072364" y="6400800"/>
          <a:ext cx="252236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0" name="Equation" r:id="rId9" imgW="114300" imgH="139700" progId="Equation.3">
                  <p:embed/>
                </p:oleObj>
              </mc:Choice>
              <mc:Fallback>
                <p:oleObj name="Equation" r:id="rId9" imgW="114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364" y="6400800"/>
                        <a:ext cx="252236" cy="309563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6855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Differentially Private Human Mobility Modeling at Metropolitan Scales </a:t>
            </a:r>
            <a:r>
              <a:rPr lang="en-US" sz="2400" dirty="0">
                <a:solidFill>
                  <a:srgbClr val="008000"/>
                </a:solidFill>
                <a:ea typeface="ＭＳ Ｐゴシック" pitchFamily="-112" charset="-128"/>
                <a:cs typeface="ＭＳ Ｐゴシック" pitchFamily="-112" charset="-128"/>
              </a:rPr>
              <a:t>[MICMW13]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025"/>
            <a:ext cx="4953000" cy="46259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90"/>
                </a:solidFill>
              </a:rPr>
              <a:t>Human mobility models have many applications in a broad range of fields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Mobile computing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Urban planning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Epidemiology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Ecology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993900"/>
            <a:ext cx="278130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17158</TotalTime>
  <Words>1387</Words>
  <Application>Microsoft Macintosh PowerPoint</Application>
  <PresentationFormat>On-screen Show (4:3)</PresentationFormat>
  <Paragraphs>210</Paragraphs>
  <Slides>22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The Changing Landscape of Privacy in a Big Data World </vt:lpstr>
      <vt:lpstr>The Big Data World</vt:lpstr>
      <vt:lpstr>Privacy</vt:lpstr>
      <vt:lpstr>Personally Identifiable Information</vt:lpstr>
      <vt:lpstr>Reidentification</vt:lpstr>
      <vt:lpstr>Differential Privacy [DMNS06]</vt:lpstr>
      <vt:lpstr>Differential Privacy [DMNS06]</vt:lpstr>
      <vt:lpstr>Differential Privacy [DMNS06]</vt:lpstr>
      <vt:lpstr>Differentially Private Human Mobility Modeling at Metropolitan Scales [MICMW13]</vt:lpstr>
      <vt:lpstr>Goals</vt:lpstr>
      <vt:lpstr>WHERE modeling approach [Isaacman et al.]</vt:lpstr>
      <vt:lpstr>WHERE modeling procedure</vt:lpstr>
      <vt:lpstr> WHERE modeling procedure</vt:lpstr>
      <vt:lpstr>WHERE models are realistic</vt:lpstr>
      <vt:lpstr>One way to achieve differential privacy</vt:lpstr>
      <vt:lpstr>DP version of Home distribution </vt:lpstr>
      <vt:lpstr>DP-WHERE modeling procedure</vt:lpstr>
      <vt:lpstr>DP-WHERE reproduces population densities</vt:lpstr>
      <vt:lpstr>DP-WHERE reproduces daily range of travel</vt:lpstr>
      <vt:lpstr>DP-WHERE Summary</vt:lpstr>
      <vt:lpstr>Conclusions</vt:lpstr>
      <vt:lpstr>The Changing Landscape of Privacy in a Big Data World </vt:lpstr>
    </vt:vector>
  </TitlesOfParts>
  <Company>Rutgers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Interstate Voter Registration Database Matching:   The Oregon-Washington 2008 Pilot Project</dc:title>
  <dc:creator>Rebecca Wright</dc:creator>
  <cp:lastModifiedBy>Rebecca Wright</cp:lastModifiedBy>
  <cp:revision>1126</cp:revision>
  <dcterms:created xsi:type="dcterms:W3CDTF">2011-12-04T17:52:07Z</dcterms:created>
  <dcterms:modified xsi:type="dcterms:W3CDTF">2013-09-23T03:41:53Z</dcterms:modified>
</cp:coreProperties>
</file>