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10"/>
  </p:notesMasterIdLst>
  <p:sldIdLst>
    <p:sldId id="256" r:id="rId2"/>
    <p:sldId id="288" r:id="rId3"/>
    <p:sldId id="302" r:id="rId4"/>
    <p:sldId id="287" r:id="rId5"/>
    <p:sldId id="304" r:id="rId6"/>
    <p:sldId id="291" r:id="rId7"/>
    <p:sldId id="307" r:id="rId8"/>
    <p:sldId id="310" r:id="rId9"/>
  </p:sldIdLst>
  <p:sldSz cx="9144000" cy="6858000" type="screen4x3"/>
  <p:notesSz cx="7077075" cy="93837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25" autoAdjust="0"/>
  </p:normalViewPr>
  <p:slideViewPr>
    <p:cSldViewPr>
      <p:cViewPr varScale="1">
        <p:scale>
          <a:sx n="67" d="100"/>
          <a:sy n="67" d="100"/>
        </p:scale>
        <p:origin x="-1464" y="-96"/>
      </p:cViewPr>
      <p:guideLst>
        <p:guide orient="horz" pos="2160"/>
        <p:guide pos="28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186"/>
          </a:xfrm>
          <a:prstGeom prst="rect">
            <a:avLst/>
          </a:prstGeom>
        </p:spPr>
        <p:txBody>
          <a:bodyPr vert="horz" lIns="94055" tIns="47028" rIns="94055" bIns="47028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186"/>
          </a:xfrm>
          <a:prstGeom prst="rect">
            <a:avLst/>
          </a:prstGeom>
        </p:spPr>
        <p:txBody>
          <a:bodyPr vert="horz" lIns="94055" tIns="47028" rIns="94055" bIns="47028" rtlCol="0"/>
          <a:lstStyle>
            <a:lvl1pPr algn="r">
              <a:defRPr sz="1200"/>
            </a:lvl1pPr>
          </a:lstStyle>
          <a:p>
            <a:pPr>
              <a:defRPr/>
            </a:pPr>
            <a:fld id="{6EF26D0E-419E-472A-B4A4-BFEE511F4C5D}" type="datetimeFigureOut">
              <a:rPr lang="en-US"/>
              <a:pPr>
                <a:defRPr/>
              </a:pPr>
              <a:t>9/23/2013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703263"/>
            <a:ext cx="4692650" cy="3519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55" tIns="47028" rIns="94055" bIns="47028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57264"/>
            <a:ext cx="5661660" cy="4222671"/>
          </a:xfrm>
          <a:prstGeom prst="rect">
            <a:avLst/>
          </a:prstGeom>
        </p:spPr>
        <p:txBody>
          <a:bodyPr vert="horz" lIns="94055" tIns="47028" rIns="94055" bIns="4702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2899"/>
            <a:ext cx="3066733" cy="469186"/>
          </a:xfrm>
          <a:prstGeom prst="rect">
            <a:avLst/>
          </a:prstGeom>
        </p:spPr>
        <p:txBody>
          <a:bodyPr vert="horz" lIns="94055" tIns="47028" rIns="94055" bIns="47028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912899"/>
            <a:ext cx="3066733" cy="469186"/>
          </a:xfrm>
          <a:prstGeom prst="rect">
            <a:avLst/>
          </a:prstGeom>
        </p:spPr>
        <p:txBody>
          <a:bodyPr vert="horz" lIns="94055" tIns="47028" rIns="94055" bIns="47028" rtlCol="0" anchor="b"/>
          <a:lstStyle>
            <a:lvl1pPr algn="r">
              <a:defRPr sz="1200"/>
            </a:lvl1pPr>
          </a:lstStyle>
          <a:p>
            <a:pPr>
              <a:defRPr/>
            </a:pPr>
            <a:fld id="{5809C161-ED76-4A18-976F-CD3FD13D6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186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09C161-ED76-4A18-976F-CD3FD13D605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34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A14E96-BED3-4F84-8B44-6D8E0A503DF9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703263"/>
            <a:ext cx="4692650" cy="35194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707708" y="4457264"/>
            <a:ext cx="5661659" cy="374583"/>
          </a:xfrm>
          <a:prstGeom prst="rect">
            <a:avLst/>
          </a:prstGeom>
        </p:spPr>
        <p:txBody>
          <a:bodyPr lIns="94040" tIns="94040" rIns="94040" bIns="94040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2E528D-2DA6-462D-9FD5-D169C5C1DA47}" type="datetimeFigureOut">
              <a:rPr lang="en-US" smtClean="0"/>
              <a:pPr>
                <a:defRPr/>
              </a:pPr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DC9D05-D4EC-4F8A-A13C-7004CBD3FD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485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F1F3DC-248D-4CE4-8199-A18CAFE3ACD4}" type="datetimeFigureOut">
              <a:rPr lang="en-US" smtClean="0"/>
              <a:pPr>
                <a:defRPr/>
              </a:pPr>
              <a:t>9/23/2013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B7FEA-AC53-4E46-B864-C5640331D9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14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17197E-DA49-484A-88DB-448E9943B82D}" type="datetimeFigureOut">
              <a:rPr lang="en-US" smtClean="0"/>
              <a:pPr>
                <a:defRPr/>
              </a:pPr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FB35F1-AF07-443D-B45F-E8F0DB3F81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18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C08F82-7E4A-4917-B639-0F967EA0A209}" type="datetimeFigureOut">
              <a:rPr lang="en-US" smtClean="0"/>
              <a:pPr>
                <a:defRPr/>
              </a:pPr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2468A6-DC64-4765-8635-4875519699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41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:\Graphics\istockphoto images\iStock_000002456857XLarg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50196"/>
            </a:srgbClr>
          </a:solidFill>
          <a:extLst/>
        </p:spPr>
      </p:pic>
      <p:sp>
        <p:nvSpPr>
          <p:cNvPr id="8" name="Rounded Rectangle 7"/>
          <p:cNvSpPr/>
          <p:nvPr userDrawn="1"/>
        </p:nvSpPr>
        <p:spPr>
          <a:xfrm>
            <a:off x="266700" y="152400"/>
            <a:ext cx="8610600" cy="6400800"/>
          </a:xfrm>
          <a:prstGeom prst="roundRect">
            <a:avLst>
              <a:gd name="adj" fmla="val 969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6" descr="http://www.codata2010.com/images/logo1.png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625" y="275181"/>
            <a:ext cx="838200" cy="60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0" cy="1143000"/>
          </a:xfrm>
        </p:spPr>
        <p:txBody>
          <a:bodyPr>
            <a:normAutofit/>
          </a:bodyPr>
          <a:lstStyle>
            <a:lvl1pPr algn="l"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pPr>
              <a:defRPr/>
            </a:pPr>
            <a:fld id="{C3F31FE9-43D0-4E0F-8CC6-C076B932BDD3}" type="datetimeFigureOut">
              <a:rPr lang="en-US" smtClean="0"/>
              <a:pPr>
                <a:defRPr/>
              </a:pPr>
              <a:t>9/23/2013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pPr>
              <a:defRPr/>
            </a:pPr>
            <a:fld id="{75BE7A96-C1F6-475C-A171-4F3AC31E34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47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:\Graphics\istockphoto images\iStock_000002456857XLarg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50196"/>
            </a:srgbClr>
          </a:solidFill>
          <a:extLst/>
        </p:spPr>
      </p:pic>
      <p:sp>
        <p:nvSpPr>
          <p:cNvPr id="8" name="Rounded Rectangle 7"/>
          <p:cNvSpPr/>
          <p:nvPr userDrawn="1"/>
        </p:nvSpPr>
        <p:spPr>
          <a:xfrm>
            <a:off x="266700" y="152400"/>
            <a:ext cx="8610600" cy="6400800"/>
          </a:xfrm>
          <a:prstGeom prst="roundRect">
            <a:avLst>
              <a:gd name="adj" fmla="val 969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6" descr="http://www.codata2010.com/images/logo1.png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625" y="275181"/>
            <a:ext cx="838200" cy="60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0" cy="1143000"/>
          </a:xfrm>
        </p:spPr>
        <p:txBody>
          <a:bodyPr>
            <a:normAutofit/>
          </a:bodyPr>
          <a:lstStyle>
            <a:lvl1pPr algn="l"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pPr>
              <a:defRPr/>
            </a:pPr>
            <a:fld id="{C3F31FE9-43D0-4E0F-8CC6-C076B932BDD3}" type="datetimeFigureOut">
              <a:rPr lang="en-US" smtClean="0"/>
              <a:pPr>
                <a:defRPr/>
              </a:pPr>
              <a:t>9/23/2013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pPr>
              <a:defRPr/>
            </a:pPr>
            <a:fld id="{75BE7A96-C1F6-475C-A171-4F3AC31E34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22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1920B1-4A9B-4C26-BC13-C50E02DF8732}" type="datetimeFigureOut">
              <a:rPr lang="en-US" smtClean="0"/>
              <a:pPr>
                <a:defRPr/>
              </a:pPr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F7CB2E-6DAC-4889-A6F6-6701FCC929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49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BCDF20-90FD-46FE-9C7E-FBCB03429E5F}" type="datetimeFigureOut">
              <a:rPr lang="en-US" smtClean="0"/>
              <a:pPr>
                <a:defRPr/>
              </a:pPr>
              <a:t>9/23/2013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420A1-6C09-45A9-BE27-500810768B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52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E8CB54-BADA-4544-B7D3-F6325E5572DA}" type="datetimeFigureOut">
              <a:rPr lang="en-US" smtClean="0"/>
              <a:pPr>
                <a:defRPr/>
              </a:pPr>
              <a:t>9/23/2013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00DFB1-0E8B-46E4-9772-FD988151C8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3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B3790A-570D-4E4A-9855-FB53D68A337D}" type="datetimeFigureOut">
              <a:rPr lang="en-US" smtClean="0"/>
              <a:pPr>
                <a:defRPr/>
              </a:pPr>
              <a:t>9/23/2013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00290-D9BD-4363-9149-D0862FABBE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234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7B7555-532A-46FC-BC96-96BC9C90A7B2}" type="datetimeFigureOut">
              <a:rPr lang="en-US" smtClean="0"/>
              <a:pPr>
                <a:defRPr/>
              </a:pPr>
              <a:t>9/23/2013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494808-1924-491E-AC5E-BE0E41006D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39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58F517-5667-49C4-B26D-FB516A5F4F83}" type="datetimeFigureOut">
              <a:rPr lang="en-US" smtClean="0"/>
              <a:pPr>
                <a:defRPr/>
              </a:pPr>
              <a:t>9/23/2013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0ACE45-FB1D-4CE0-8496-176AA3C646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54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461613F-CE68-450F-8A83-2BDE735DD2ED}" type="datetimeFigureOut">
              <a:rPr lang="en-US" smtClean="0"/>
              <a:pPr>
                <a:defRPr/>
              </a:pPr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02067D7-E3FB-45A7-9436-60F970DFC6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789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2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stage.jst.go.jp/article/dsj/12/0/12_OSOM13-043/_articl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Jan.Brase@tib.uni-hannover.de" TargetMode="External"/><Relationship Id="rId2" Type="http://schemas.openxmlformats.org/officeDocument/2006/relationships/hyperlink" Target="mailto:borgman@gseis.ucla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bcarroll@iiaweb.com" TargetMode="External"/><Relationship Id="rId4" Type="http://schemas.openxmlformats.org/officeDocument/2006/relationships/hyperlink" Target="mailto:sarah.callaghan@stfc.ac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mirrors.creativecommons.org/presskit/buttons/88x31/png/by-nc-s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201" y="6263640"/>
            <a:ext cx="1045399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800" b="1" dirty="0">
                <a:solidFill>
                  <a:schemeClr val="bg1"/>
                </a:solidFill>
              </a:rPr>
              <a:t>Out of Cite, Out of Mind: </a:t>
            </a:r>
            <a:br>
              <a:rPr lang="en-GB" sz="4800" b="1" dirty="0">
                <a:solidFill>
                  <a:schemeClr val="bg1"/>
                </a:solidFill>
              </a:rPr>
            </a:br>
            <a:r>
              <a:rPr lang="en-GB" sz="4800" b="1" dirty="0" smtClean="0">
                <a:solidFill>
                  <a:schemeClr val="bg1"/>
                </a:solidFill>
              </a:rPr>
              <a:t>USNC Work on Data Citation Practices and Standards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048000"/>
            <a:ext cx="6400800" cy="914400"/>
          </a:xfrm>
        </p:spPr>
        <p:txBody>
          <a:bodyPr>
            <a:normAutofit/>
          </a:bodyPr>
          <a:lstStyle/>
          <a:p>
            <a:pPr marR="0">
              <a:lnSpc>
                <a:spcPct val="90000"/>
              </a:lnSpc>
              <a:buFont typeface="Arial" charset="0"/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BRDI</a:t>
            </a:r>
          </a:p>
          <a:p>
            <a:pPr marR="0">
              <a:lnSpc>
                <a:spcPct val="90000"/>
              </a:lnSpc>
              <a:buFont typeface="Arial" charset="0"/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23 September 2013</a:t>
            </a:r>
          </a:p>
          <a:p>
            <a:pPr marR="0" algn="l">
              <a:lnSpc>
                <a:spcPct val="90000"/>
              </a:lnSpc>
              <a:buFont typeface="Arial" charset="0"/>
              <a:buNone/>
            </a:pPr>
            <a:endParaRPr lang="en-US" sz="2000" dirty="0" smtClean="0"/>
          </a:p>
          <a:p>
            <a:pPr marR="0" algn="l">
              <a:lnSpc>
                <a:spcPct val="90000"/>
              </a:lnSpc>
              <a:buFont typeface="Arial" charset="0"/>
              <a:buNone/>
            </a:pPr>
            <a:endParaRPr lang="en-US" sz="2000" dirty="0" smtClean="0"/>
          </a:p>
          <a:p>
            <a:pPr marR="0" algn="l">
              <a:lnSpc>
                <a:spcPct val="90000"/>
              </a:lnSpc>
              <a:buFont typeface="Arial" charset="0"/>
              <a:buNone/>
            </a:pPr>
            <a:endParaRPr lang="en-US" sz="2000" dirty="0" smtClean="0"/>
          </a:p>
          <a:p>
            <a:pPr marR="0" algn="l">
              <a:lnSpc>
                <a:spcPct val="90000"/>
              </a:lnSpc>
              <a:buFont typeface="Arial" charset="0"/>
              <a:buNone/>
            </a:pPr>
            <a:endParaRPr lang="en-US" sz="2000" dirty="0"/>
          </a:p>
          <a:p>
            <a:pPr marR="0" algn="l">
              <a:lnSpc>
                <a:spcPct val="90000"/>
              </a:lnSpc>
              <a:buFont typeface="Arial" charset="0"/>
              <a:buNone/>
            </a:pPr>
            <a:endParaRPr lang="en-US" sz="2000" dirty="0" smtClean="0"/>
          </a:p>
          <a:p>
            <a:pPr marR="0" algn="l">
              <a:lnSpc>
                <a:spcPct val="90000"/>
              </a:lnSpc>
              <a:buFont typeface="Arial" charset="0"/>
              <a:buNone/>
            </a:pPr>
            <a:endParaRPr lang="en-US" sz="2000" dirty="0" smtClean="0"/>
          </a:p>
          <a:p>
            <a:pPr marR="0" algn="l">
              <a:lnSpc>
                <a:spcPct val="90000"/>
              </a:lnSpc>
              <a:buFont typeface="Arial" charset="0"/>
              <a:buNone/>
            </a:pPr>
            <a:endParaRPr lang="en-US" sz="2000" dirty="0" smtClean="0"/>
          </a:p>
          <a:p>
            <a:pPr marR="0" algn="l">
              <a:lnSpc>
                <a:spcPct val="90000"/>
              </a:lnSpc>
              <a:buFont typeface="Arial" charset="0"/>
              <a:buNone/>
            </a:pPr>
            <a:endParaRPr lang="en-US" sz="2000" dirty="0" smtClean="0"/>
          </a:p>
          <a:p>
            <a:pPr marR="0" algn="l">
              <a:lnSpc>
                <a:spcPct val="90000"/>
              </a:lnSpc>
              <a:buFont typeface="Arial" charset="0"/>
              <a:buNone/>
            </a:pPr>
            <a:endParaRPr lang="en-US" sz="20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838200" y="4343400"/>
            <a:ext cx="7929562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Bonnie C. Carroll  </a:t>
            </a:r>
          </a:p>
          <a:p>
            <a:pPr algn="ctr">
              <a:lnSpc>
                <a:spcPct val="9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Information International Associates, Inc.</a:t>
            </a:r>
          </a:p>
          <a:p>
            <a:pPr algn="ctr">
              <a:lnSpc>
                <a:spcPct val="90000"/>
              </a:lnSpc>
            </a:pPr>
            <a:endParaRPr lang="en-US" sz="2000" dirty="0" smtClean="0">
              <a:solidFill>
                <a:schemeClr val="bg1"/>
              </a:solidFill>
            </a:endParaRPr>
          </a:p>
        </p:txBody>
      </p:sp>
      <p:pic>
        <p:nvPicPr>
          <p:cNvPr id="10" name="Picture 6" descr="http://www.codata2010.com/images/logo1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11140"/>
            <a:ext cx="13239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010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INTERNATIONAL CONTEXT: CODATA/ICSTI TG on Data Citation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Approved at CODATA General Assembly 2010, renewed 2012 </a:t>
            </a:r>
          </a:p>
          <a:p>
            <a:r>
              <a:rPr lang="en-US" dirty="0" smtClean="0"/>
              <a:t>Co sponsored by ICSTI and supported by the US National Committee for CODATA</a:t>
            </a:r>
          </a:p>
          <a:p>
            <a:r>
              <a:rPr lang="en-US" dirty="0" smtClean="0"/>
              <a:t>Objectives:  </a:t>
            </a:r>
          </a:p>
          <a:p>
            <a:pPr lvl="1"/>
            <a:r>
              <a:rPr lang="en-US" dirty="0" smtClean="0"/>
              <a:t>Examine key issues related to data identification, attribution citation and linking</a:t>
            </a:r>
          </a:p>
          <a:p>
            <a:pPr lvl="1"/>
            <a:r>
              <a:rPr lang="en-US" dirty="0" smtClean="0"/>
              <a:t>Help coordinate activities internationally</a:t>
            </a:r>
          </a:p>
          <a:p>
            <a:pPr lvl="1"/>
            <a:r>
              <a:rPr lang="en-US" dirty="0" smtClean="0"/>
              <a:t>Promote common practices and standards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3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010400" cy="1143000"/>
          </a:xfrm>
          <a:noFill/>
          <a:ln>
            <a:noFill/>
          </a:ln>
        </p:spPr>
        <p:txBody>
          <a:bodyPr/>
          <a:lstStyle/>
          <a:p>
            <a:r>
              <a:rPr lang="en-US" sz="3600" dirty="0" smtClean="0"/>
              <a:t>CODATA Data Citation Task Group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1104900"/>
            <a:ext cx="8001000" cy="4648200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20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en-US" b="1" dirty="0" smtClean="0"/>
              <a:t>Co-Chairs:</a:t>
            </a:r>
          </a:p>
          <a:p>
            <a:pPr marL="91440" indent="0" fontAlgn="auto">
              <a:spcAft>
                <a:spcPts val="20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en-US" sz="2000" b="1" dirty="0" smtClean="0"/>
              <a:t>Jan Brase</a:t>
            </a:r>
            <a:r>
              <a:rPr lang="en-US" sz="2000" dirty="0" smtClean="0"/>
              <a:t>,(Director, </a:t>
            </a:r>
            <a:r>
              <a:rPr lang="en-US" sz="2000" dirty="0" err="1" smtClean="0"/>
              <a:t>DataCite</a:t>
            </a:r>
            <a:r>
              <a:rPr lang="en-US" sz="2000" dirty="0" smtClean="0"/>
              <a:t>, and ICSTI representative), </a:t>
            </a:r>
            <a:r>
              <a:rPr lang="en-US" sz="2000" dirty="0" err="1" smtClean="0"/>
              <a:t>Technische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Informations</a:t>
            </a:r>
            <a:r>
              <a:rPr lang="en-US" sz="2000" dirty="0" smtClean="0"/>
              <a:t> </a:t>
            </a:r>
            <a:r>
              <a:rPr lang="en-US" sz="2000" dirty="0" err="1" smtClean="0"/>
              <a:t>Bibliothek</a:t>
            </a:r>
            <a:r>
              <a:rPr lang="en-US" sz="2000" dirty="0" smtClean="0"/>
              <a:t> (TIB)/German National Library of Science and Technology, GERMANY</a:t>
            </a:r>
          </a:p>
          <a:p>
            <a:pPr marL="91440" indent="0" fontAlgn="auto">
              <a:spcAft>
                <a:spcPts val="20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en-US" sz="2000" b="1" dirty="0" smtClean="0"/>
              <a:t>Sarah Callaghan</a:t>
            </a:r>
            <a:r>
              <a:rPr lang="en-US" sz="2000" dirty="0" smtClean="0"/>
              <a:t> (U.K. CODATA), The NCAS British Atmospheric Data Centre, STFC Rutherford Appleton Laboratory, UNITED KINGDOM</a:t>
            </a:r>
          </a:p>
          <a:p>
            <a:pPr marL="91440" indent="0">
              <a:spcAft>
                <a:spcPts val="200"/>
              </a:spcAft>
              <a:buClr>
                <a:schemeClr val="accent3"/>
              </a:buClr>
              <a:buNone/>
              <a:defRPr/>
            </a:pPr>
            <a:r>
              <a:rPr lang="en-US" sz="2000" b="1" dirty="0"/>
              <a:t>Christine Borgman</a:t>
            </a:r>
            <a:r>
              <a:rPr lang="en-US" sz="2000" dirty="0"/>
              <a:t>, University of California, Los Angeles, </a:t>
            </a:r>
            <a:r>
              <a:rPr lang="en-US" sz="2000" dirty="0" smtClean="0"/>
              <a:t>USA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CODATA Ex Com Liaison:  </a:t>
            </a:r>
            <a:r>
              <a:rPr lang="en-US" sz="2000" b="1" dirty="0"/>
              <a:t>Bonnie C Carroll </a:t>
            </a:r>
            <a:r>
              <a:rPr lang="en-US" sz="2000" dirty="0" smtClean="0"/>
              <a:t>, Information International Associates, </a:t>
            </a:r>
            <a:r>
              <a:rPr lang="en-US" sz="2000" dirty="0" err="1" smtClean="0"/>
              <a:t>Inc</a:t>
            </a:r>
            <a:endParaRPr lang="en-US" sz="20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 smtClean="0"/>
              <a:t>Support</a:t>
            </a:r>
            <a:r>
              <a:rPr lang="en-US" sz="2000" dirty="0"/>
              <a:t>: </a:t>
            </a:r>
            <a:r>
              <a:rPr lang="en-US" sz="2000" b="1" dirty="0"/>
              <a:t>Paul </a:t>
            </a:r>
            <a:r>
              <a:rPr lang="en-US" sz="2000" b="1" dirty="0" err="1"/>
              <a:t>Uhlir</a:t>
            </a:r>
            <a:r>
              <a:rPr lang="en-US" sz="2000" b="1" dirty="0"/>
              <a:t>,</a:t>
            </a:r>
            <a:r>
              <a:rPr lang="en-US" sz="2000" dirty="0"/>
              <a:t> </a:t>
            </a:r>
            <a:r>
              <a:rPr lang="en-US" sz="2000" dirty="0" smtClean="0"/>
              <a:t>US NC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b="1" dirty="0" smtClean="0"/>
              <a:t>Members:</a:t>
            </a:r>
          </a:p>
          <a:p>
            <a:pPr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n-US" sz="2000" b="1" dirty="0" smtClean="0"/>
              <a:t>28 Members</a:t>
            </a:r>
          </a:p>
          <a:p>
            <a:pPr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n-US" sz="2000" b="1" dirty="0" smtClean="0"/>
              <a:t>12 Countries</a:t>
            </a:r>
          </a:p>
          <a:p>
            <a:pPr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n-US" sz="2000" b="1" dirty="0"/>
              <a:t>4</a:t>
            </a:r>
            <a:r>
              <a:rPr lang="en-US" sz="2000" b="1" dirty="0" smtClean="0"/>
              <a:t> Continents</a:t>
            </a:r>
          </a:p>
          <a:p>
            <a:pPr marL="91440" indent="0" fontAlgn="auto">
              <a:spcAft>
                <a:spcPts val="200"/>
              </a:spcAft>
              <a:buClr>
                <a:schemeClr val="accent3"/>
              </a:buClr>
              <a:buFont typeface="Arial" charset="0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475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8077200" cy="895350"/>
          </a:xfrm>
        </p:spPr>
        <p:txBody>
          <a:bodyPr/>
          <a:lstStyle/>
          <a:p>
            <a:r>
              <a:rPr lang="en-US" dirty="0" smtClean="0"/>
              <a:t>TG Work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89437"/>
          </a:xfrm>
        </p:spPr>
        <p:txBody>
          <a:bodyPr>
            <a:normAutofit fontScale="85000" lnSpcReduction="20000"/>
          </a:bodyPr>
          <a:lstStyle/>
          <a:p>
            <a:r>
              <a:rPr lang="en-US" sz="2300" dirty="0" smtClean="0"/>
              <a:t>Inventory </a:t>
            </a:r>
            <a:r>
              <a:rPr lang="en-US" sz="2300" dirty="0"/>
              <a:t>and analysis of existing literature on data citation and </a:t>
            </a:r>
            <a:r>
              <a:rPr lang="en-US" sz="2300" dirty="0" smtClean="0"/>
              <a:t>attribution</a:t>
            </a:r>
            <a:endParaRPr lang="en-US" sz="2300" dirty="0"/>
          </a:p>
          <a:p>
            <a:r>
              <a:rPr lang="en-US" sz="2300" dirty="0"/>
              <a:t>Interviews with a sample of identified stakeholders concerning data citation and attribution practices </a:t>
            </a:r>
          </a:p>
          <a:p>
            <a:pPr lvl="1"/>
            <a:r>
              <a:rPr lang="en-US" sz="2300" dirty="0"/>
              <a:t>Data Repositories</a:t>
            </a:r>
          </a:p>
          <a:p>
            <a:pPr lvl="1"/>
            <a:r>
              <a:rPr lang="en-US" sz="2300" dirty="0"/>
              <a:t>Publishers </a:t>
            </a:r>
          </a:p>
          <a:p>
            <a:pPr lvl="1"/>
            <a:r>
              <a:rPr lang="en-US" sz="2300" dirty="0"/>
              <a:t>Researchers</a:t>
            </a:r>
          </a:p>
          <a:p>
            <a:pPr lvl="1"/>
            <a:r>
              <a:rPr lang="en-US" sz="2300" dirty="0"/>
              <a:t>Funding Organizations</a:t>
            </a:r>
          </a:p>
          <a:p>
            <a:r>
              <a:rPr lang="en-US" sz="2300" dirty="0" smtClean="0"/>
              <a:t>Public </a:t>
            </a:r>
            <a:r>
              <a:rPr lang="en-US" sz="2300" dirty="0"/>
              <a:t>web </a:t>
            </a:r>
            <a:r>
              <a:rPr lang="en-US" sz="2300" dirty="0" smtClean="0"/>
              <a:t>presence on the CODATA site</a:t>
            </a:r>
            <a:endParaRPr lang="en-US" sz="2300" dirty="0"/>
          </a:p>
          <a:p>
            <a:r>
              <a:rPr lang="en-US" sz="2300" b="1" dirty="0" smtClean="0"/>
              <a:t>Symposium </a:t>
            </a:r>
            <a:r>
              <a:rPr lang="en-US" sz="2300" b="1" dirty="0"/>
              <a:t>and Workshop, Berkeley, CA August </a:t>
            </a:r>
            <a:r>
              <a:rPr lang="en-US" sz="2300" b="1" dirty="0" smtClean="0"/>
              <a:t>2011:  </a:t>
            </a:r>
            <a:r>
              <a:rPr lang="en-US" sz="2300" b="1" i="1" dirty="0" smtClean="0"/>
              <a:t>For </a:t>
            </a:r>
            <a:r>
              <a:rPr lang="en-US" sz="2300" b="1" i="1" dirty="0"/>
              <a:t>Attribution: Developing Data Attribution and Citation Practices and </a:t>
            </a:r>
            <a:r>
              <a:rPr lang="en-US" sz="2300" b="1" i="1" dirty="0" smtClean="0"/>
              <a:t>Standards </a:t>
            </a:r>
          </a:p>
          <a:p>
            <a:r>
              <a:rPr lang="en-US" sz="2300" dirty="0" smtClean="0"/>
              <a:t>3 Track session at CODATA 2012 on Data Publishing and Data Citation in Cooperation with the WDS</a:t>
            </a:r>
          </a:p>
          <a:p>
            <a:r>
              <a:rPr lang="en-US" sz="2300" b="1" dirty="0" smtClean="0">
                <a:solidFill>
                  <a:srgbClr val="00B050"/>
                </a:solidFill>
              </a:rPr>
              <a:t>Report  on Current Activities and Best Practices in Data Citation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3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Out of Cite, Out of Mind: Report of the CODATA Task Group on Data </a:t>
            </a:r>
            <a:r>
              <a:rPr lang="en-GB" sz="3200" dirty="0" smtClean="0"/>
              <a:t>Citation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19312"/>
            <a:ext cx="3275128" cy="198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The report was published by the CODATA Data Science Journal on 13 September </a:t>
            </a:r>
            <a:r>
              <a:rPr lang="en-GB" sz="2400" dirty="0" smtClean="0"/>
              <a:t>2013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" r="2655"/>
          <a:stretch/>
        </p:blipFill>
        <p:spPr bwMode="auto">
          <a:xfrm>
            <a:off x="3505200" y="1524000"/>
            <a:ext cx="5072062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599" y="5105400"/>
            <a:ext cx="7924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Free and open at: </a:t>
            </a:r>
            <a:r>
              <a:rPr lang="en-GB" sz="2400" dirty="0">
                <a:hlinkClick r:id="rId3"/>
              </a:rPr>
              <a:t>https://www.jstage.jst.go.jp/article/dsj/12/0/12_OSOM13-043/_</a:t>
            </a:r>
            <a:r>
              <a:rPr lang="en-GB" sz="2400" dirty="0" smtClean="0">
                <a:hlinkClick r:id="rId3"/>
              </a:rPr>
              <a:t>article</a:t>
            </a:r>
            <a:r>
              <a:rPr lang="en-GB" sz="2400" dirty="0" smtClean="0"/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6207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990600" y="457200"/>
            <a:ext cx="7010400" cy="80018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algn="ctr" rtl="0">
              <a:buNone/>
            </a:pPr>
            <a:r>
              <a:rPr lang="en" dirty="0" smtClean="0"/>
              <a:t>First Principles for Data Citation</a:t>
            </a:r>
            <a:endParaRPr lang="en" dirty="0"/>
          </a:p>
        </p:txBody>
      </p:sp>
      <p:sp>
        <p:nvSpPr>
          <p:cNvPr id="35" name="Shape 35"/>
          <p:cNvSpPr txBox="1">
            <a:spLocks noGrp="1"/>
          </p:cNvSpPr>
          <p:nvPr>
            <p:ph sz="half" idx="2"/>
          </p:nvPr>
        </p:nvSpPr>
        <p:spPr>
          <a:xfrm>
            <a:off x="1751012" y="4572000"/>
            <a:ext cx="4344988" cy="1438505"/>
          </a:xfrm>
          <a:prstGeom prst="rect">
            <a:avLst/>
          </a:prstGeom>
        </p:spPr>
        <p:txBody>
          <a:bodyPr wrap="square" lIns="91425" tIns="91425" rIns="91425" bIns="91425" anchor="t" anchorCtr="0">
            <a:spAutoFit/>
          </a:bodyPr>
          <a:lstStyle/>
          <a:p>
            <a:pPr marL="457200" indent="-457200">
              <a:lnSpc>
                <a:spcPct val="50000"/>
              </a:lnSpc>
              <a:buAutoNum type="arabicPeriod"/>
            </a:pPr>
            <a:r>
              <a:rPr lang="en-US" sz="2400" b="1" dirty="0" smtClean="0"/>
              <a:t>Status </a:t>
            </a:r>
            <a:r>
              <a:rPr lang="en-US" sz="2400" b="1" dirty="0"/>
              <a:t>of </a:t>
            </a:r>
            <a:r>
              <a:rPr lang="en-US" sz="2400" b="1" dirty="0" smtClean="0"/>
              <a:t>Data</a:t>
            </a:r>
          </a:p>
          <a:p>
            <a:pPr marL="457200" indent="-457200">
              <a:lnSpc>
                <a:spcPct val="50000"/>
              </a:lnSpc>
              <a:buAutoNum type="arabicPeriod"/>
            </a:pPr>
            <a:r>
              <a:rPr lang="en-US" sz="2400" b="1" dirty="0" smtClean="0"/>
              <a:t>Attribution</a:t>
            </a:r>
          </a:p>
          <a:p>
            <a:pPr marL="457200" indent="-457200">
              <a:lnSpc>
                <a:spcPct val="50000"/>
              </a:lnSpc>
              <a:buAutoNum type="arabicPeriod"/>
            </a:pPr>
            <a:r>
              <a:rPr lang="en-US" sz="2400" b="1" dirty="0" smtClean="0"/>
              <a:t>Persistence</a:t>
            </a:r>
            <a:r>
              <a:rPr lang="en-US" sz="2400" dirty="0" smtClean="0"/>
              <a:t> </a:t>
            </a:r>
          </a:p>
          <a:p>
            <a:pPr marL="457200" indent="-457200">
              <a:lnSpc>
                <a:spcPct val="50000"/>
              </a:lnSpc>
              <a:buAutoNum type="arabicPeriod"/>
            </a:pPr>
            <a:r>
              <a:rPr lang="en-US" sz="2400" b="1" dirty="0" smtClean="0"/>
              <a:t>Access</a:t>
            </a:r>
            <a:endParaRPr lang="en-GB" sz="2400" dirty="0"/>
          </a:p>
          <a:p>
            <a:pPr marL="457200" indent="-457200">
              <a:lnSpc>
                <a:spcPct val="50000"/>
              </a:lnSpc>
              <a:buFont typeface="+mj-lt"/>
              <a:buAutoNum type="arabicPeriod"/>
            </a:pPr>
            <a:r>
              <a:rPr lang="en-US" sz="2400" b="1" dirty="0" smtClean="0"/>
              <a:t>Discovery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570261" y="4572000"/>
            <a:ext cx="4117975" cy="2590800"/>
          </a:xfrm>
        </p:spPr>
        <p:txBody>
          <a:bodyPr/>
          <a:lstStyle/>
          <a:p>
            <a:pPr marL="457200" indent="-457200">
              <a:lnSpc>
                <a:spcPct val="50000"/>
              </a:lnSpc>
              <a:buFont typeface="+mj-lt"/>
              <a:buAutoNum type="arabicPeriod" startAt="6"/>
            </a:pPr>
            <a:r>
              <a:rPr lang="en-US" b="1" dirty="0"/>
              <a:t>Provenance</a:t>
            </a:r>
          </a:p>
          <a:p>
            <a:pPr marL="457200" indent="-457200">
              <a:lnSpc>
                <a:spcPct val="50000"/>
              </a:lnSpc>
              <a:buFont typeface="+mj-lt"/>
              <a:buAutoNum type="arabicPeriod" startAt="6"/>
            </a:pPr>
            <a:r>
              <a:rPr lang="en-US" b="1" dirty="0"/>
              <a:t>Granularity</a:t>
            </a:r>
          </a:p>
          <a:p>
            <a:pPr marL="457200" indent="-457200">
              <a:lnSpc>
                <a:spcPct val="50000"/>
              </a:lnSpc>
              <a:buFont typeface="+mj-lt"/>
              <a:buAutoNum type="arabicPeriod" startAt="6"/>
            </a:pPr>
            <a:r>
              <a:rPr lang="en-US" b="1" dirty="0"/>
              <a:t>Verifiability</a:t>
            </a:r>
          </a:p>
          <a:p>
            <a:pPr marL="457200" indent="-457200">
              <a:lnSpc>
                <a:spcPct val="50000"/>
              </a:lnSpc>
              <a:buFont typeface="+mj-lt"/>
              <a:buAutoNum type="arabicPeriod" startAt="6"/>
            </a:pPr>
            <a:r>
              <a:rPr lang="en-US" b="1" dirty="0"/>
              <a:t>Metadata Standards</a:t>
            </a:r>
          </a:p>
          <a:p>
            <a:pPr marL="457200" indent="-457200">
              <a:lnSpc>
                <a:spcPct val="50000"/>
              </a:lnSpc>
              <a:buFont typeface="+mj-lt"/>
              <a:buAutoNum type="arabicPeriod" startAt="6"/>
            </a:pPr>
            <a:r>
              <a:rPr lang="en-US" b="1" dirty="0"/>
              <a:t>Flexibility</a:t>
            </a:r>
            <a:endParaRPr lang="en-GB" dirty="0"/>
          </a:p>
          <a:p>
            <a:pPr>
              <a:lnSpc>
                <a:spcPct val="50000"/>
              </a:lnSpc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524000"/>
            <a:ext cx="75212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Considerable International Interest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Amsterdam Manifesto on Data Citation Principles from Force11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DCC Guide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err="1" smtClean="0"/>
              <a:t>DataCite</a:t>
            </a:r>
            <a:r>
              <a:rPr lang="en-US" sz="2000" dirty="0" smtClean="0"/>
              <a:t> Metadata Core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RDA focus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Synthesis Group Formed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Consensus Principles and Broad Dissemination Planning In Process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92878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731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 next for the Task Group and USNC?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Continue work on harmonisation of existing data citation principles with Force11 Synthesis</a:t>
            </a:r>
          </a:p>
          <a:p>
            <a:r>
              <a:rPr lang="en-GB" dirty="0" smtClean="0"/>
              <a:t>Compile examples of best practice in data citation</a:t>
            </a:r>
          </a:p>
          <a:p>
            <a:pPr lvl="1"/>
            <a:r>
              <a:rPr lang="en-US" b="1" dirty="0" smtClean="0"/>
              <a:t>Focus first on Data Citation Principles</a:t>
            </a:r>
            <a:endParaRPr lang="en-US" b="1" dirty="0" smtClean="0"/>
          </a:p>
          <a:p>
            <a:pPr lvl="1"/>
            <a:r>
              <a:rPr lang="en-US" b="1" dirty="0" smtClean="0"/>
              <a:t>Produce a short </a:t>
            </a:r>
            <a:r>
              <a:rPr lang="en-US" b="1" dirty="0"/>
              <a:t>consensus document </a:t>
            </a:r>
            <a:r>
              <a:rPr lang="en-US" b="1" dirty="0" smtClean="0"/>
              <a:t>for policy </a:t>
            </a:r>
            <a:r>
              <a:rPr lang="en-US" b="1" dirty="0"/>
              <a:t>and decision makers world-wide</a:t>
            </a:r>
            <a:r>
              <a:rPr lang="en-US" b="1" dirty="0" smtClean="0"/>
              <a:t>.</a:t>
            </a:r>
          </a:p>
          <a:p>
            <a:pPr lvl="1"/>
            <a:r>
              <a:rPr lang="en-US" b="1" dirty="0" smtClean="0"/>
              <a:t>Focus on dissemination </a:t>
            </a:r>
            <a:r>
              <a:rPr lang="en-US" b="1" smtClean="0"/>
              <a:t>and follow up </a:t>
            </a:r>
            <a:endParaRPr lang="en-GB" b="1" dirty="0" smtClean="0"/>
          </a:p>
          <a:p>
            <a:r>
              <a:rPr lang="en-GB" dirty="0" smtClean="0"/>
              <a:t>Continue interactions with DataCite, Force 11, RDA and others </a:t>
            </a:r>
          </a:p>
          <a:p>
            <a:r>
              <a:rPr lang="en-GB" dirty="0" smtClean="0"/>
              <a:t>CODATA General Assembly, New Delhi, Autumn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090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idx="1"/>
          </p:nvPr>
        </p:nvSpPr>
        <p:spPr>
          <a:xfrm>
            <a:off x="571500" y="3733800"/>
            <a:ext cx="8001000" cy="33528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50000"/>
              </a:lnSpc>
              <a:buNone/>
            </a:pPr>
            <a:r>
              <a:rPr lang="en-US" sz="2800" b="1" dirty="0" smtClean="0">
                <a:solidFill>
                  <a:srgbClr val="0066FF"/>
                </a:solidFill>
              </a:rPr>
              <a:t>**************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sz="2400" b="1" dirty="0" smtClean="0">
                <a:solidFill>
                  <a:srgbClr val="0066FF"/>
                </a:solidFill>
              </a:rPr>
              <a:t>Further information:   </a:t>
            </a:r>
          </a:p>
          <a:p>
            <a:pPr marL="0" indent="0" algn="ctr">
              <a:buNone/>
            </a:pPr>
            <a:r>
              <a:rPr lang="en-GB" sz="2400" dirty="0" smtClean="0">
                <a:hlinkClick r:id="rId2"/>
              </a:rPr>
              <a:t>borgman@gseis.ucla.edu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tx1"/>
                </a:solidFill>
                <a:hlinkClick r:id="rId3"/>
              </a:rPr>
              <a:t>Jan.Brase@tib.uni-hannover.de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400" dirty="0" smtClean="0">
                <a:hlinkClick r:id="rId4"/>
              </a:rPr>
              <a:t>sarah.callaghan@stfc.ac.uk</a:t>
            </a: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tx1"/>
                </a:solidFill>
                <a:hlinkClick r:id="rId5"/>
              </a:rPr>
              <a:t>bcarroll@iiaweb.com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tx1"/>
                </a:solidFill>
                <a:hlinkClick r:id="rId4"/>
              </a:rPr>
              <a:t>puhlir@nas.edu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3" name="Rectangle 3"/>
          <p:cNvSpPr txBox="1">
            <a:spLocks/>
          </p:cNvSpPr>
          <p:nvPr/>
        </p:nvSpPr>
        <p:spPr>
          <a:xfrm>
            <a:off x="609600" y="609600"/>
            <a:ext cx="8153400" cy="31242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800" b="1" dirty="0" smtClean="0"/>
              <a:t>We are grateful to the following funders of this project</a:t>
            </a:r>
            <a:r>
              <a:rPr lang="en-US" sz="2800" dirty="0" smtClean="0"/>
              <a:t>:</a:t>
            </a:r>
          </a:p>
          <a:p>
            <a:pPr algn="ctr"/>
            <a:r>
              <a:rPr lang="en-US" sz="2800" dirty="0" smtClean="0"/>
              <a:t>CODATA</a:t>
            </a:r>
          </a:p>
          <a:p>
            <a:pPr algn="ctr"/>
            <a:r>
              <a:rPr lang="en-US" sz="2800" dirty="0" smtClean="0"/>
              <a:t>Sloan Foundation</a:t>
            </a:r>
          </a:p>
          <a:p>
            <a:pPr algn="ctr"/>
            <a:r>
              <a:rPr lang="en-US" sz="2800" dirty="0" smtClean="0"/>
              <a:t>Institute for Museum and Library Services</a:t>
            </a:r>
          </a:p>
          <a:p>
            <a:pPr algn="ctr"/>
            <a:r>
              <a:rPr lang="en-US" sz="2800" dirty="0" smtClean="0"/>
              <a:t>Library of Congress</a:t>
            </a:r>
          </a:p>
          <a:p>
            <a:pPr algn="ctr"/>
            <a:r>
              <a:rPr lang="en-US" sz="2800" dirty="0" smtClean="0"/>
              <a:t>Microsoft Research </a:t>
            </a:r>
          </a:p>
        </p:txBody>
      </p:sp>
    </p:spTree>
    <p:extLst>
      <p:ext uri="{BB962C8B-B14F-4D97-AF65-F5344CB8AC3E}">
        <p14:creationId xmlns:p14="http://schemas.microsoft.com/office/powerpoint/2010/main" val="49882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2037</TotalTime>
  <Words>454</Words>
  <Application>Microsoft Office PowerPoint</Application>
  <PresentationFormat>On-screen Show (4:3)</PresentationFormat>
  <Paragraphs>86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Out of Cite, Out of Mind:  USNC Work on Data Citation Practices and Standards</vt:lpstr>
      <vt:lpstr>INTERNATIONAL CONTEXT: CODATA/ICSTI TG on Data Citation </vt:lpstr>
      <vt:lpstr>CODATA Data Citation Task Group</vt:lpstr>
      <vt:lpstr>TG Work Products</vt:lpstr>
      <vt:lpstr>Out of Cite, Out of Mind: Report of the CODATA Task Group on Data Citation</vt:lpstr>
      <vt:lpstr>First Principles for Data Citation</vt:lpstr>
      <vt:lpstr>What next for the Task Group and USNC?</vt:lpstr>
      <vt:lpstr>PowerPoint Presentation</vt:lpstr>
    </vt:vector>
  </TitlesOfParts>
  <Company>The National Academies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Citation Standards and Practices</dc:title>
  <dc:creator>Daniel Cohen</dc:creator>
  <cp:lastModifiedBy>Bonnie Carroll</cp:lastModifiedBy>
  <cp:revision>113</cp:revision>
  <cp:lastPrinted>2013-09-22T16:27:34Z</cp:lastPrinted>
  <dcterms:created xsi:type="dcterms:W3CDTF">2012-03-13T20:23:41Z</dcterms:created>
  <dcterms:modified xsi:type="dcterms:W3CDTF">2013-09-23T15:35:31Z</dcterms:modified>
</cp:coreProperties>
</file>