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338" r:id="rId3"/>
    <p:sldId id="349" r:id="rId4"/>
    <p:sldId id="350" r:id="rId5"/>
    <p:sldId id="345" r:id="rId6"/>
    <p:sldId id="347" r:id="rId7"/>
    <p:sldId id="348" r:id="rId8"/>
    <p:sldId id="351" r:id="rId9"/>
    <p:sldId id="341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7F"/>
    <a:srgbClr val="AFC8FF"/>
    <a:srgbClr val="FFFF66"/>
    <a:srgbClr val="C69200"/>
    <a:srgbClr val="F7E9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2" autoAdjust="0"/>
    <p:restoredTop sz="87929" autoAdjust="0"/>
  </p:normalViewPr>
  <p:slideViewPr>
    <p:cSldViewPr>
      <p:cViewPr>
        <p:scale>
          <a:sx n="100" d="100"/>
          <a:sy n="100" d="100"/>
        </p:scale>
        <p:origin x="-384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06F5960-4B85-4704-BB94-C529109CA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08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2442F01-124D-4A00-B5A5-080B4382A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27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442F01-124D-4A00-B5A5-080B4382AC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73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5FCFE-4FB7-48B9-9C79-B78E0DAE9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0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12AB-CC34-476D-A891-820732E63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0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6D76-D983-49A3-A641-CA3C436F6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79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6363" y="6492875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267F"/>
                </a:solidFill>
              </a:rPr>
              <a:t>www.bea.gov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534400" cy="1470025"/>
          </a:xfrm>
        </p:spPr>
        <p:txBody>
          <a:bodyPr/>
          <a:lstStyle>
            <a:lvl1pPr>
              <a:defRPr sz="4800"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971800"/>
            <a:ext cx="7772400" cy="838200"/>
          </a:xfrm>
        </p:spPr>
        <p:txBody>
          <a:bodyPr/>
          <a:lstStyle>
            <a:lvl1pPr marL="0" indent="0" algn="ctr">
              <a:buFont typeface="Trebuchet MS" pitchFamily="34" charset="0"/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80BCF6-964C-439F-8272-E3C676299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10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08C7D-486D-4DE2-9E26-094E02452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87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AE471-023E-4D6F-A98B-CBB620C1F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23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08413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447800"/>
            <a:ext cx="3808412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594E1-5CB5-489E-9FE6-A3B9D5D2E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77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0EBCB-816E-4D7B-B9A1-FBB1CD3BE6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9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225F3-2802-46E9-8BFA-5F21D8725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37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43FCC-5D83-4FD7-9901-67D202C6A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78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0A12A-4D3E-4C07-A2C5-FF51E0C50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9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BF50B-0DD0-4808-A5E1-EA5600592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63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3157B-E813-4301-8BC4-DA0258EA9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93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1E79-9458-4959-A3CB-2CF727C1C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64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513" y="0"/>
            <a:ext cx="1941512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5313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86BFA-373B-4CEB-B52B-53095CAFB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0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6FF56-3000-4BE6-BCA3-91CB3598F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5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370013"/>
            <a:ext cx="3808412" cy="4954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370013"/>
            <a:ext cx="3808413" cy="4954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26CEA-152C-4E9D-B666-1CE243516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5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56D59-D6DE-4A88-9AA0-BCBD30B0A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1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6E086-485D-4A55-85F1-DD1CFAC99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161A1-6040-4652-B685-E1824F69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2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41F50-D278-48A1-BC30-BCE634007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2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41813-91FA-42C0-B4E5-07410AC07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96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0" y="0"/>
            <a:ext cx="9144000" cy="914400"/>
          </a:xfrm>
          <a:prstGeom prst="rect">
            <a:avLst/>
          </a:prstGeom>
          <a:solidFill>
            <a:srgbClr val="00267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370013"/>
            <a:ext cx="7769225" cy="495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477000"/>
            <a:ext cx="381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267F"/>
                </a:solidFill>
              </a:defRPr>
            </a:lvl1pPr>
          </a:lstStyle>
          <a:p>
            <a:pPr>
              <a:defRPr/>
            </a:pPr>
            <a:fld id="{3E8A5C1D-5F97-4FAE-86B0-DEEE17D5E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106363" y="6492875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267F"/>
                </a:solidFill>
              </a:rPr>
              <a:t>www.bea.gov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69200"/>
        </a:buClr>
        <a:buFont typeface="Trebuchet MS" pitchFamily="34" charset="0"/>
        <a:buChar char="▪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BAR FINAL wZer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5800" y="0"/>
            <a:ext cx="7010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267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69225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477000"/>
            <a:ext cx="381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267F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fld id="{9A071329-F464-4C94-AB99-56ED01670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106363" y="6492875"/>
            <a:ext cx="1316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sz="1400" b="1">
                <a:solidFill>
                  <a:srgbClr val="00267F"/>
                </a:solidFill>
              </a:rPr>
              <a:t>www.bea.gov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Constantia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Trebuchet MS" pitchFamily="34" charset="0"/>
        <a:buChar char="▪"/>
        <a:defRPr sz="3200">
          <a:solidFill>
            <a:srgbClr val="00267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800">
          <a:solidFill>
            <a:srgbClr val="00267F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400">
          <a:solidFill>
            <a:srgbClr val="00267F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rgbClr val="00267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rgbClr val="00267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rgbClr val="00267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rgbClr val="00267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rgbClr val="00267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69200"/>
        </a:buClr>
        <a:buFont typeface="Wingdings" pitchFamily="2" charset="2"/>
        <a:buChar char="§"/>
        <a:defRPr sz="2000">
          <a:solidFill>
            <a:srgbClr val="00267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58975"/>
            <a:ext cx="8534400" cy="1470025"/>
          </a:xfrm>
        </p:spPr>
        <p:txBody>
          <a:bodyPr/>
          <a:lstStyle/>
          <a:p>
            <a:r>
              <a:rPr lang="en-US" sz="3600" dirty="0" smtClean="0"/>
              <a:t>Expanded Measures of IP in GDP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57600"/>
            <a:ext cx="7772400" cy="838200"/>
          </a:xfrm>
        </p:spPr>
        <p:txBody>
          <a:bodyPr/>
          <a:lstStyle/>
          <a:p>
            <a:r>
              <a:rPr lang="en-US" dirty="0" smtClean="0"/>
              <a:t>J. Steven Landefeld</a:t>
            </a:r>
          </a:p>
          <a:p>
            <a:r>
              <a:rPr lang="en-US" sz="2400" dirty="0" smtClean="0"/>
              <a:t>Director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80BCF6-964C-439F-8272-E3C67629904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2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CDE2C-5B9B-40A5-90A8-ED1838F7FC00}" type="slidenum">
              <a:rPr lang="en-US"/>
              <a:pPr/>
              <a:t>2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696200" cy="838200"/>
          </a:xfrm>
        </p:spPr>
        <p:txBody>
          <a:bodyPr/>
          <a:lstStyle/>
          <a:p>
            <a:r>
              <a:rPr lang="en-US" sz="3200" dirty="0" smtClean="0"/>
              <a:t>IP Investment in GDP</a:t>
            </a:r>
            <a:endParaRPr lang="en-US" sz="32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5410200"/>
          </a:xfrm>
        </p:spPr>
        <p:txBody>
          <a:bodyPr/>
          <a:lstStyle/>
          <a:p>
            <a:pPr lvl="1">
              <a:lnSpc>
                <a:spcPct val="90000"/>
              </a:lnSpc>
              <a:spcBef>
                <a:spcPct val="15000"/>
              </a:spcBef>
            </a:pPr>
            <a:endParaRPr lang="en-US" sz="2400" dirty="0" smtClean="0"/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Intellectual property products (new category including R&amp;D, software and entertainment, literary and artistic originals) increased the growth rate of real GDP by .19 percentage point, a 7.6% share of growth. </a:t>
            </a:r>
          </a:p>
          <a:p>
            <a:pPr lvl="2">
              <a:lnSpc>
                <a:spcPct val="90000"/>
              </a:lnSpc>
              <a:spcBef>
                <a:spcPct val="15000"/>
              </a:spcBef>
            </a:pPr>
            <a:r>
              <a:rPr lang="en-US" dirty="0"/>
              <a:t>From 1995-2012, incorporating R&amp;D investment increased the growth rate of real GDP by.07 percentage point, a 2.8% share of growth. </a:t>
            </a:r>
            <a:endParaRPr lang="en-US" dirty="0" smtClean="0"/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Even if IP spillovers are as large as direct effects, the contribution of IP appears to explain only about half of the 1/3 of long-term share of growth accounted for by multi-factor productivity. </a:t>
            </a:r>
            <a:endParaRPr lang="en-US" dirty="0"/>
          </a:p>
          <a:p>
            <a:pPr lvl="2">
              <a:lnSpc>
                <a:spcPct val="90000"/>
              </a:lnSpc>
              <a:spcBef>
                <a:spcPct val="15000"/>
              </a:spcBef>
            </a:pPr>
            <a:endParaRPr lang="en-US" dirty="0" smtClean="0"/>
          </a:p>
          <a:p>
            <a:pPr lvl="1">
              <a:lnSpc>
                <a:spcPct val="90000"/>
              </a:lnSpc>
              <a:spcBef>
                <a:spcPct val="15000"/>
              </a:spcBef>
              <a:buFont typeface="Wingdings" pitchFamily="2" charset="2"/>
              <a:buNone/>
            </a:pPr>
            <a:endParaRPr lang="en-US" sz="1800" dirty="0"/>
          </a:p>
          <a:p>
            <a:pPr lvl="2">
              <a:lnSpc>
                <a:spcPct val="90000"/>
              </a:lnSpc>
              <a:spcBef>
                <a:spcPct val="15000"/>
              </a:spcBef>
              <a:buFont typeface="Wingdings" pitchFamily="2" charset="2"/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332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2478E-B893-4C58-8E40-64D4A11CEE83}" type="slidenum">
              <a:rPr lang="en-US"/>
              <a:pPr/>
              <a:t>3</a:t>
            </a:fld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1575"/>
            <a:ext cx="8153400" cy="4191000"/>
          </a:xfrm>
        </p:spPr>
        <p:txBody>
          <a:bodyPr/>
          <a:lstStyle/>
          <a:p>
            <a:pPr>
              <a:spcBef>
                <a:spcPct val="15000"/>
              </a:spcBef>
            </a:pPr>
            <a:endParaRPr lang="en-US" sz="1400" dirty="0"/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dirty="0"/>
              <a:t>In comparison</a:t>
            </a:r>
            <a:r>
              <a:rPr lang="en-US" dirty="0" smtClean="0"/>
              <a:t>, private </a:t>
            </a:r>
            <a:r>
              <a:rPr lang="en-US" dirty="0"/>
              <a:t>investment in commercial and other types of structures accounted for just over .4 percent of average real GDP </a:t>
            </a:r>
            <a:r>
              <a:rPr lang="en-US" dirty="0" smtClean="0"/>
              <a:t>growth from 1995-2012.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endParaRPr lang="en-US" sz="1000" dirty="0"/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dirty="0" smtClean="0"/>
              <a:t>The </a:t>
            </a:r>
            <a:r>
              <a:rPr lang="en-US" dirty="0"/>
              <a:t>contribution to average real GDP growth from IP products is larger than </a:t>
            </a:r>
            <a:r>
              <a:rPr lang="en-US" dirty="0" smtClean="0"/>
              <a:t>private investment in computers and peripheral equipment.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endParaRPr lang="en-US" sz="1000" dirty="0" smtClean="0"/>
          </a:p>
          <a:p>
            <a:pPr lvl="1">
              <a:spcBef>
                <a:spcPct val="15000"/>
              </a:spcBef>
            </a:pPr>
            <a:r>
              <a:rPr lang="en-US" dirty="0" smtClean="0"/>
              <a:t>Recognition </a:t>
            </a:r>
            <a:r>
              <a:rPr lang="en-US" dirty="0"/>
              <a:t>of private R&amp;D as investment raises private fixed investment by 10 percent in </a:t>
            </a:r>
            <a:r>
              <a:rPr lang="en-US" dirty="0" smtClean="0"/>
              <a:t>2012.</a:t>
            </a:r>
            <a:endParaRPr lang="en-US" dirty="0"/>
          </a:p>
          <a:p>
            <a:pPr>
              <a:spcBef>
                <a:spcPct val="15000"/>
              </a:spcBef>
            </a:pPr>
            <a:endParaRPr lang="en-US" sz="2800" dirty="0" smtClean="0"/>
          </a:p>
          <a:p>
            <a:pPr>
              <a:spcBef>
                <a:spcPct val="15000"/>
              </a:spcBef>
            </a:pPr>
            <a:endParaRPr lang="en-US" sz="1400" dirty="0" smtClean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IP Investment in GDP</a:t>
            </a:r>
          </a:p>
        </p:txBody>
      </p:sp>
    </p:spTree>
    <p:extLst>
      <p:ext uri="{BB962C8B-B14F-4D97-AF65-F5344CB8AC3E}">
        <p14:creationId xmlns:p14="http://schemas.microsoft.com/office/powerpoint/2010/main" val="22224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933699"/>
            <a:ext cx="8496300" cy="3682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quarterly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8C7D-486D-4DE2-9E26-094E0245236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65687" y="981075"/>
            <a:ext cx="5116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[% </a:t>
            </a:r>
            <a:r>
              <a:rPr lang="en-US" sz="800" dirty="0" err="1" smtClean="0"/>
              <a:t>chg</a:t>
            </a:r>
            <a:r>
              <a:rPr lang="en-US" sz="800" dirty="0" smtClean="0"/>
              <a:t>]</a:t>
            </a:r>
            <a:endParaRPr lang="en-US" sz="80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158419"/>
            <a:ext cx="3810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Arrow Connector 9"/>
          <p:cNvCxnSpPr/>
          <p:nvPr/>
        </p:nvCxnSpPr>
        <p:spPr bwMode="auto">
          <a:xfrm>
            <a:off x="7696200" y="3482519"/>
            <a:ext cx="685800" cy="2156281"/>
          </a:xfrm>
          <a:prstGeom prst="straightConnector1">
            <a:avLst/>
          </a:prstGeom>
          <a:solidFill>
            <a:srgbClr val="00267F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7467600" y="3482519"/>
            <a:ext cx="685800" cy="860881"/>
          </a:xfrm>
          <a:prstGeom prst="straightConnector1">
            <a:avLst/>
          </a:prstGeom>
          <a:solidFill>
            <a:srgbClr val="00267F"/>
          </a:solidFill>
          <a:ln>
            <a:noFill/>
            <a:tailEnd type="arrow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Right Brace 24"/>
          <p:cNvSpPr/>
          <p:nvPr/>
        </p:nvSpPr>
        <p:spPr bwMode="auto">
          <a:xfrm rot="16200000">
            <a:off x="8210550" y="4190998"/>
            <a:ext cx="228601" cy="381002"/>
          </a:xfrm>
          <a:prstGeom prst="rightBrace">
            <a:avLst/>
          </a:prstGeom>
          <a:noFill/>
          <a:ln w="19050">
            <a:solidFill>
              <a:schemeClr val="tx1"/>
            </a:solidFill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48" name="Straight Arrow Connector 2047"/>
          <p:cNvCxnSpPr/>
          <p:nvPr/>
        </p:nvCxnSpPr>
        <p:spPr bwMode="auto">
          <a:xfrm>
            <a:off x="7810500" y="3482519"/>
            <a:ext cx="504825" cy="746579"/>
          </a:xfrm>
          <a:prstGeom prst="straightConnector1">
            <a:avLst/>
          </a:prstGeom>
          <a:solidFill>
            <a:srgbClr val="00267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7" name="TextBox 2056"/>
          <p:cNvSpPr txBox="1"/>
          <p:nvPr/>
        </p:nvSpPr>
        <p:spPr>
          <a:xfrm>
            <a:off x="333375" y="2607648"/>
            <a:ext cx="518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</a:rPr>
              <a:t>Percent Change from preceding period in Real GDP</a:t>
            </a:r>
            <a:endParaRPr lang="en-US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3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During Recessions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8C7D-486D-4DE2-9E26-094E0245236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1466850"/>
            <a:ext cx="7536656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24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During Expansions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8C7D-486D-4DE2-9E26-094E0245236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543800" cy="4576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228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Shares R&amp;D Investment by </a:t>
            </a:r>
            <a:r>
              <a:rPr lang="en-US" sz="3200" dirty="0" smtClean="0"/>
              <a:t>Industry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208C7D-486D-4DE2-9E26-094E0245236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338" y="1447800"/>
            <a:ext cx="9110662" cy="5003800"/>
          </a:xfrm>
        </p:spPr>
      </p:pic>
    </p:spTree>
    <p:extLst>
      <p:ext uri="{BB962C8B-B14F-4D97-AF65-F5344CB8AC3E}">
        <p14:creationId xmlns:p14="http://schemas.microsoft.com/office/powerpoint/2010/main" val="3650811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63" y="1687513"/>
            <a:ext cx="4638675" cy="423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3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505700" cy="838200"/>
          </a:xfrm>
        </p:spPr>
        <p:txBody>
          <a:bodyPr/>
          <a:lstStyle/>
          <a:p>
            <a:r>
              <a:rPr lang="en-US" altLang="en-US" sz="3600" dirty="0" smtClean="0"/>
              <a:t>New detail by type of IP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D89755D8-8995-4A01-824F-A84E55F6AC62}" type="slidenum">
              <a:rPr lang="en-US" altLang="en-US" sz="1200" smtClean="0">
                <a:latin typeface="Trebuchet MS" pitchFamily="34" charset="0"/>
              </a:rPr>
              <a:pPr algn="r" eaLnBrk="1" hangingPunct="1">
                <a:buClrTx/>
                <a:buFontTx/>
                <a:buNone/>
              </a:pPr>
              <a:t>8</a:t>
            </a:fld>
            <a:endParaRPr lang="en-US" altLang="en-US" sz="1200" smtClean="0">
              <a:latin typeface="Trebuchet MS" pitchFamily="34" charset="0"/>
            </a:endParaRPr>
          </a:p>
        </p:txBody>
      </p:sp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6324600" y="3152775"/>
            <a:ext cx="18669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Theatrical Movies</a:t>
            </a:r>
          </a:p>
          <a:p>
            <a:pPr algn="ctr" eaLnBrk="1" hangingPunct="1">
              <a:buClrTx/>
              <a:buFontTx/>
              <a:buNone/>
            </a:pPr>
            <a:endParaRPr lang="en-US" altLang="en-US" sz="180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486" name="TextBox 11"/>
          <p:cNvSpPr txBox="1">
            <a:spLocks noChangeArrowheads="1"/>
          </p:cNvSpPr>
          <p:nvPr/>
        </p:nvSpPr>
        <p:spPr bwMode="auto">
          <a:xfrm>
            <a:off x="5562600" y="5230813"/>
            <a:ext cx="22002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Long-Lived Television</a:t>
            </a:r>
          </a:p>
          <a:p>
            <a:pPr algn="ctr" eaLnBrk="1" hangingPunct="1">
              <a:buClrTx/>
              <a:buFontTx/>
              <a:buNone/>
            </a:pPr>
            <a:endParaRPr lang="en-US" altLang="en-US" sz="180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487" name="TextBox 12"/>
          <p:cNvSpPr txBox="1">
            <a:spLocks noChangeArrowheads="1"/>
          </p:cNvSpPr>
          <p:nvPr/>
        </p:nvSpPr>
        <p:spPr bwMode="auto">
          <a:xfrm>
            <a:off x="1971675" y="3476625"/>
            <a:ext cx="76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Books</a:t>
            </a:r>
          </a:p>
          <a:p>
            <a:pPr algn="ctr" eaLnBrk="1" hangingPunct="1">
              <a:buClrTx/>
              <a:buFontTx/>
              <a:buNone/>
            </a:pPr>
            <a:endParaRPr lang="en-US" altLang="en-US" sz="18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488" name="TextBox 13"/>
          <p:cNvSpPr txBox="1">
            <a:spLocks noChangeArrowheads="1"/>
          </p:cNvSpPr>
          <p:nvPr/>
        </p:nvSpPr>
        <p:spPr bwMode="auto">
          <a:xfrm>
            <a:off x="2608263" y="2182813"/>
            <a:ext cx="752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Music</a:t>
            </a:r>
          </a:p>
        </p:txBody>
      </p:sp>
      <p:sp>
        <p:nvSpPr>
          <p:cNvPr id="20489" name="TextBox 14"/>
          <p:cNvSpPr txBox="1">
            <a:spLocks noChangeArrowheads="1"/>
          </p:cNvSpPr>
          <p:nvPr/>
        </p:nvSpPr>
        <p:spPr bwMode="auto">
          <a:xfrm>
            <a:off x="3648075" y="1704975"/>
            <a:ext cx="744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Misc. </a:t>
            </a:r>
          </a:p>
        </p:txBody>
      </p:sp>
      <p:sp>
        <p:nvSpPr>
          <p:cNvPr id="20490" name="TextBox 9"/>
          <p:cNvSpPr txBox="1">
            <a:spLocks noChangeArrowheads="1"/>
          </p:cNvSpPr>
          <p:nvPr/>
        </p:nvSpPr>
        <p:spPr bwMode="auto">
          <a:xfrm>
            <a:off x="2611565" y="6048375"/>
            <a:ext cx="37621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Total Investment in 2012: $74.8 billion</a:t>
            </a:r>
          </a:p>
        </p:txBody>
      </p:sp>
      <p:sp>
        <p:nvSpPr>
          <p:cNvPr id="20491" name="TextBox 10"/>
          <p:cNvSpPr txBox="1">
            <a:spLocks noChangeArrowheads="1"/>
          </p:cNvSpPr>
          <p:nvPr/>
        </p:nvSpPr>
        <p:spPr bwMode="auto">
          <a:xfrm>
            <a:off x="533400" y="6178550"/>
            <a:ext cx="9699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1200">
                <a:solidFill>
                  <a:schemeClr val="bg1"/>
                </a:solidFill>
                <a:latin typeface="Calibri" pitchFamily="34" charset="0"/>
              </a:rPr>
              <a:t>Source:  BEA</a:t>
            </a:r>
          </a:p>
        </p:txBody>
      </p:sp>
      <p:sp>
        <p:nvSpPr>
          <p:cNvPr id="12" name="TextBox 9"/>
          <p:cNvSpPr txBox="1">
            <a:spLocks noChangeArrowheads="1"/>
          </p:cNvSpPr>
          <p:nvPr/>
        </p:nvSpPr>
        <p:spPr bwMode="auto">
          <a:xfrm>
            <a:off x="550976" y="1273175"/>
            <a:ext cx="80420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buClr>
                <a:srgbClr val="C69200"/>
              </a:buClr>
              <a:buFont typeface="Trebuchet MS" pitchFamily="34" charset="0"/>
              <a:buChar char="▪"/>
              <a:defRPr sz="3200">
                <a:solidFill>
                  <a:srgbClr val="00267F"/>
                </a:solidFill>
                <a:latin typeface="Constantia" pitchFamily="18" charset="0"/>
              </a:defRPr>
            </a:lvl1pPr>
            <a:lvl2pPr marL="742950" indent="-285750" algn="l" eaLnBrk="0" hangingPunct="0">
              <a:buClr>
                <a:srgbClr val="C69200"/>
              </a:buClr>
              <a:buFont typeface="Wingdings" pitchFamily="2" charset="2"/>
              <a:buChar char="§"/>
              <a:defRPr sz="2800">
                <a:solidFill>
                  <a:srgbClr val="00267F"/>
                </a:solidFill>
                <a:latin typeface="Constantia" pitchFamily="18" charset="0"/>
              </a:defRPr>
            </a:lvl2pPr>
            <a:lvl3pPr marL="11430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400">
                <a:solidFill>
                  <a:srgbClr val="00267F"/>
                </a:solidFill>
                <a:latin typeface="Constantia" pitchFamily="18" charset="0"/>
              </a:defRPr>
            </a:lvl3pPr>
            <a:lvl4pPr marL="16002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4pPr>
            <a:lvl5pPr marL="2057400" indent="-228600" algn="l" eaLnBrk="0" hangingPunct="0"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69200"/>
              </a:buClr>
              <a:buFont typeface="Wingdings" pitchFamily="2" charset="2"/>
              <a:buChar char="§"/>
              <a:defRPr sz="2000">
                <a:solidFill>
                  <a:srgbClr val="00267F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en-US" sz="20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Share of Investment in Entertainment, literary and Artistic </a:t>
            </a:r>
            <a:r>
              <a:rPr lang="en-US" altLang="en-US" sz="20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O</a:t>
            </a:r>
            <a:r>
              <a:rPr lang="en-US" altLang="en-US" sz="20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riginals by Type</a:t>
            </a:r>
            <a:endParaRPr lang="en-US" altLang="en-US" sz="20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3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 Template_no grid">
  <a:themeElements>
    <a:clrScheme name="BEA Template_no gri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A Template_no grid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 Template_no gr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no gr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no gr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no gr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no gr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no gr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no gr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no gr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no gr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no gr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no gr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no gr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 Template_v4a">
  <a:themeElements>
    <a:clrScheme name="BEA Template_v4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A Template_v4a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267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267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 Template_v4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v4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v4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v4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v4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A Template_v4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v4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v4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v4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v4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v4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 Template_v4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4949</TotalTime>
  <Words>251</Words>
  <Application>Microsoft Office PowerPoint</Application>
  <PresentationFormat>On-screen Show (4:3)</PresentationFormat>
  <Paragraphs>40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BEA Template_no grid</vt:lpstr>
      <vt:lpstr>BEA Template_v4a</vt:lpstr>
      <vt:lpstr>Expanded Measures of IP in GDP</vt:lpstr>
      <vt:lpstr>IP Investment in GDP</vt:lpstr>
      <vt:lpstr>IP Investment in GDP</vt:lpstr>
      <vt:lpstr>New quarterly detail</vt:lpstr>
      <vt:lpstr>Performance During Recessions</vt:lpstr>
      <vt:lpstr>Performance During Expansions</vt:lpstr>
      <vt:lpstr>Shares R&amp;D Investment by Industry</vt:lpstr>
      <vt:lpstr>New detail by type of IP</vt:lpstr>
    </vt:vector>
  </TitlesOfParts>
  <Company>BEA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Villones, Shaunda</dc:creator>
  <cp:lastModifiedBy>ITS</cp:lastModifiedBy>
  <cp:revision>244</cp:revision>
  <cp:lastPrinted>2014-01-27T19:56:28Z</cp:lastPrinted>
  <dcterms:created xsi:type="dcterms:W3CDTF">2005-07-12T18:36:32Z</dcterms:created>
  <dcterms:modified xsi:type="dcterms:W3CDTF">2014-01-28T16:18:25Z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-920566300</vt:i4>
  </property>
  <property fmtid="{D5CDD505-2E9C-101B-9397-08002B2CF9AE}" pid="3" name="_NewReviewCycle">
    <vt:lpwstr/>
  </property>
  <property fmtid="{D5CDD505-2E9C-101B-9397-08002B2CF9AE}" pid="4" name="_EmailSubject">
    <vt:lpwstr>Presentation for NAS/ACS event</vt:lpwstr>
  </property>
  <property fmtid="{D5CDD505-2E9C-101B-9397-08002B2CF9AE}" pid="5" name="_AuthorEmail">
    <vt:lpwstr>Shaunda.Villones@bea.gov</vt:lpwstr>
  </property>
  <property fmtid="{D5CDD505-2E9C-101B-9397-08002B2CF9AE}" pid="6" name="_AuthorEmailDisplayName">
    <vt:lpwstr>Villones, Shaunda</vt:lpwstr>
  </property>
  <property fmtid="{D5CDD505-2E9C-101B-9397-08002B2CF9AE}" pid="7" name="_PreviousAdHocReviewCycleID">
    <vt:i4>-913367951</vt:i4>
  </property>
</Properties>
</file>