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9" r:id="rId4"/>
  </p:sldMasterIdLst>
  <p:notesMasterIdLst>
    <p:notesMasterId r:id="rId20"/>
  </p:notesMasterIdLst>
  <p:sldIdLst>
    <p:sldId id="257" r:id="rId5"/>
    <p:sldId id="259" r:id="rId6"/>
    <p:sldId id="260" r:id="rId7"/>
    <p:sldId id="278" r:id="rId8"/>
    <p:sldId id="280" r:id="rId9"/>
    <p:sldId id="282" r:id="rId10"/>
    <p:sldId id="284" r:id="rId11"/>
    <p:sldId id="286" r:id="rId12"/>
    <p:sldId id="262" r:id="rId13"/>
    <p:sldId id="263" r:id="rId14"/>
    <p:sldId id="261" r:id="rId15"/>
    <p:sldId id="287" r:id="rId16"/>
    <p:sldId id="276" r:id="rId17"/>
    <p:sldId id="275"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371" autoAdjust="0"/>
  </p:normalViewPr>
  <p:slideViewPr>
    <p:cSldViewPr snapToGrid="0">
      <p:cViewPr varScale="1">
        <p:scale>
          <a:sx n="45" d="100"/>
          <a:sy n="45" d="100"/>
        </p:scale>
        <p:origin x="828" y="42"/>
      </p:cViewPr>
      <p:guideLst/>
    </p:cSldViewPr>
  </p:slideViewPr>
  <p:notesTextViewPr>
    <p:cViewPr>
      <p:scale>
        <a:sx n="1" d="1"/>
        <a:sy n="1" d="1"/>
      </p:scale>
      <p:origin x="0" y="0"/>
    </p:cViewPr>
  </p:notesTextViewPr>
  <p:sorterViewPr>
    <p:cViewPr>
      <p:scale>
        <a:sx n="100" d="100"/>
        <a:sy n="100" d="100"/>
      </p:scale>
      <p:origin x="0" y="-1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4EDD4-F0DF-4715-B3DE-706554425D15}" type="datetimeFigureOut">
              <a:rPr lang="en-US" smtClean="0"/>
              <a:t>5/19/2016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C4582-1707-4815-BFBE-31DD3793362C}" type="slidenum">
              <a:rPr lang="en-US" smtClean="0"/>
              <a:t>‹#›</a:t>
            </a:fld>
            <a:endParaRPr lang="en-US"/>
          </a:p>
        </p:txBody>
      </p:sp>
    </p:spTree>
    <p:extLst>
      <p:ext uri="{BB962C8B-B14F-4D97-AF65-F5344CB8AC3E}">
        <p14:creationId xmlns:p14="http://schemas.microsoft.com/office/powerpoint/2010/main" val="373607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journals.plos.org/plosntds/article?id=10.1371/journal.pntd.000389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SzPct val="7500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SzPct val="7500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SzPct val="7500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SzPct val="75000"/>
              <a:defRPr sz="2000">
                <a:solidFill>
                  <a:schemeClr val="tx1"/>
                </a:solidFill>
                <a:latin typeface="Calibri" panose="020F0502020204030204" pitchFamily="34" charset="0"/>
              </a:defRPr>
            </a:lvl9pPr>
          </a:lstStyle>
          <a:p>
            <a:pPr eaLnBrk="1" hangingPunct="1"/>
            <a:fld id="{70C8B1D9-7CAB-4FB1-916F-E7F85F4A3B25}" type="slidenum">
              <a:rPr lang="en-US" altLang="en-US" sz="1200">
                <a:solidFill>
                  <a:srgbClr val="000000"/>
                </a:solidFill>
              </a:rPr>
              <a:pPr eaLnBrk="1" hangingPunct="1"/>
              <a:t>1</a:t>
            </a:fld>
            <a:endParaRPr lang="en-US" altLang="en-US" sz="1200">
              <a:solidFill>
                <a:srgbClr val="000000"/>
              </a:solidFill>
            </a:endParaRPr>
          </a:p>
        </p:txBody>
      </p:sp>
      <p:sp>
        <p:nvSpPr>
          <p:cNvPr id="12291" name="Rectangle 2"/>
          <p:cNvSpPr>
            <a:spLocks noGrp="1" noRot="1" noChangeAspect="1" noChangeArrowheads="1" noTextEdit="1"/>
          </p:cNvSpPr>
          <p:nvPr>
            <p:ph type="sldImg"/>
          </p:nvPr>
        </p:nvSpPr>
        <p:spPr>
          <a:xfrm>
            <a:off x="381000" y="703263"/>
            <a:ext cx="6248400" cy="3514725"/>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3251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we’re at the starting line of a new era in global health. The new health goals will allow the global community to build on that progress by being more intentional about our approach and prioritizing innovations with the greatest potential to save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the Lancet Commission's Global Health 2035 report “Empirical research has shown that countries that adopt such innovations see acceleration in their health progress. These ‘rapid adopters’ achieve an additional decrease in their under-five mortality rate of about 2% per year, compared with countries that do not take up these technologies. Only with this ‘accelerator’ effect was convergence achieved.” Achieving a grand convergence in global health within a generation would avert about 10 million deaths annually from 2035 onward.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F8EFDE-05B4-4E5A-A1D2-8EA89A7D8D0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42146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47AA0-C40D-49FB-B773-CC70200CCB25}" type="slidenum">
              <a:rPr lang="en-US" altLang="en-US" smtClean="0"/>
              <a:pPr/>
              <a:t>12</a:t>
            </a:fld>
            <a:endParaRPr lang="en-US" altLang="en-US"/>
          </a:p>
        </p:txBody>
      </p:sp>
    </p:spTree>
    <p:extLst>
      <p:ext uri="{BB962C8B-B14F-4D97-AF65-F5344CB8AC3E}">
        <p14:creationId xmlns:p14="http://schemas.microsoft.com/office/powerpoint/2010/main" val="89527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rgbClr val="000000"/>
                </a:solidFill>
                <a:effectLst/>
                <a:uLnTx/>
                <a:uFillTx/>
                <a:latin typeface="Calibri" pitchFamily="34" charset="0"/>
                <a:ea typeface="+mn-ea"/>
                <a:cs typeface="+mn-cs"/>
              </a:rPr>
              <a:t>HealthTech</a:t>
            </a: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 is a cooperative USAID agreement with PATH that develops, adapts, evaluates and/or facilitates the introduction of affordable and appropriate technology solutions for safe, effective, and more equitable distribution of health care services in low-resource countries. </a:t>
            </a:r>
            <a:r>
              <a:rPr lang="en-US" sz="1200" b="0" i="0" u="none" strike="noStrike" kern="1200" baseline="0" dirty="0" smtClean="0">
                <a:solidFill>
                  <a:schemeClr val="tx1"/>
                </a:solidFill>
                <a:latin typeface="+mn-lt"/>
                <a:ea typeface="+mn-ea"/>
                <a:cs typeface="+mn-cs"/>
              </a:rPr>
              <a:t>This project is addressed implementation barriers (e.g., issues with technical design, supply chain management, and policy) that typically prevent innovative technologies from reaching the most vulnerable populations.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PATH, as the secretariat of the Chlorhexidine Working Group, leads an international collaboration of organizations committed to advancing the use of 7.1% chlorhexidine </a:t>
            </a:r>
            <a:r>
              <a:rPr lang="en-US" sz="1200" b="0" i="0" kern="1200" dirty="0" err="1" smtClean="0">
                <a:solidFill>
                  <a:schemeClr val="tx1"/>
                </a:solidFill>
                <a:effectLst/>
                <a:latin typeface="+mn-lt"/>
                <a:ea typeface="+mn-ea"/>
                <a:cs typeface="+mn-cs"/>
              </a:rPr>
              <a:t>digluconate</a:t>
            </a:r>
            <a:r>
              <a:rPr lang="en-US" sz="1200" b="0" i="0" kern="1200" dirty="0" smtClean="0">
                <a:solidFill>
                  <a:schemeClr val="tx1"/>
                </a:solidFill>
                <a:effectLst/>
                <a:latin typeface="+mn-lt"/>
                <a:ea typeface="+mn-ea"/>
                <a:cs typeface="+mn-cs"/>
              </a:rPr>
              <a:t> for umbilical cord care through advocacy and technical assistance. PATH is working to establish manufacturing in selected African countries to increase availability of the product at affordable pricing.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PATH</a:t>
            </a:r>
            <a:r>
              <a:rPr lang="en-US" sz="1200" b="0" i="0" kern="1200" baseline="0" dirty="0" smtClean="0">
                <a:solidFill>
                  <a:schemeClr val="tx1"/>
                </a:solidFill>
                <a:effectLst/>
                <a:latin typeface="+mn-lt"/>
                <a:ea typeface="+mn-ea"/>
                <a:cs typeface="+mn-cs"/>
              </a:rPr>
              <a:t> has received a number of awards through Saving Lives at Birth to advance technologies such as the UBT and new formulations of drugs to treat eclampsia/preeclampsia and post partum hemorrhage.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For 10 years, USAID supported PATH’s work to advance new malaria vaccines.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247AA0-C40D-49FB-B773-CC70200CCB25}" type="slidenum">
              <a:rPr lang="en-US" altLang="en-US" smtClean="0">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138500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Investments must be made not just in individual technologies or processes, but in strengthening the entire system that supports innovation—including regulatory systems, research infrastructure, and human resources capacity.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Innovation opportunities must better drive user-centric solutions that are demand- driven, relevant, and provide affordable solutions.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USAID should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examine strengthening the entire system, ranging across goal setting, design, implementation, intellectual property, and </a:t>
            </a: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distribution.</a:t>
            </a:r>
            <a:endParaRPr lang="en-US" dirty="0"/>
          </a:p>
        </p:txBody>
      </p:sp>
      <p:sp>
        <p:nvSpPr>
          <p:cNvPr id="4" name="Slide Number Placeholder 3"/>
          <p:cNvSpPr>
            <a:spLocks noGrp="1"/>
          </p:cNvSpPr>
          <p:nvPr>
            <p:ph type="sldNum" sz="quarter" idx="10"/>
          </p:nvPr>
        </p:nvSpPr>
        <p:spPr/>
        <p:txBody>
          <a:bodyPr/>
          <a:lstStyle/>
          <a:p>
            <a:fld id="{FBF8EFDE-05B4-4E5A-A1D2-8EA89A7D8D0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95467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recent journal article* stated: “Eliminating diseases requires not only the right tools, but also the system to deliver them in a timely and efficient manner. This requires a different type of innovation that is dependent on local capacity and implementation science, where we move from the question of ‘can this work’ to ‘how can it work here?’ We have learned that new tools will not deliver themselves.” </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r>
              <a:rPr lang="en-US" sz="1200" b="0" u="sng" kern="1200" dirty="0" smtClean="0">
                <a:solidFill>
                  <a:schemeClr val="tx1"/>
                </a:solidFill>
                <a:effectLst/>
                <a:latin typeface="+mn-lt"/>
                <a:ea typeface="+mn-ea"/>
                <a:cs typeface="+mn-cs"/>
                <a:hlinkClick r:id="rId3" tooltip="Back to original article"/>
              </a:rPr>
              <a:t>Eliminating the Neglected Tropical Diseases: Translational Science and New Technologies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247AA0-C40D-49FB-B773-CC70200CCB25}" type="slidenum">
              <a:rPr lang="en-US" altLang="en-US" smtClean="0"/>
              <a:pPr/>
              <a:t>15</a:t>
            </a:fld>
            <a:endParaRPr lang="en-US" altLang="en-US"/>
          </a:p>
        </p:txBody>
      </p:sp>
    </p:spTree>
    <p:extLst>
      <p:ext uri="{BB962C8B-B14F-4D97-AF65-F5344CB8AC3E}">
        <p14:creationId xmlns:p14="http://schemas.microsoft.com/office/powerpoint/2010/main" val="240510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97"/>
              </a:lnSpc>
            </a:pPr>
            <a:endParaRPr lang="en-US" i="1" dirty="0">
              <a:latin typeface="Times New Roman"/>
              <a:ea typeface="Times New Roman"/>
            </a:endParaRPr>
          </a:p>
        </p:txBody>
      </p:sp>
      <p:sp>
        <p:nvSpPr>
          <p:cNvPr id="4" name="Slide Number Placeholder 3"/>
          <p:cNvSpPr>
            <a:spLocks noGrp="1"/>
          </p:cNvSpPr>
          <p:nvPr>
            <p:ph type="sldNum" sz="quarter" idx="10"/>
          </p:nvPr>
        </p:nvSpPr>
        <p:spPr/>
        <p:txBody>
          <a:bodyPr/>
          <a:lstStyle/>
          <a:p>
            <a:fld id="{1C3D2407-E4CF-450D-8D82-8DCA18B8DA4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237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47AA0-C40D-49FB-B773-CC70200CCB25}" type="slidenum">
              <a:rPr lang="en-US" altLang="en-US" smtClean="0"/>
              <a:pPr/>
              <a:t>4</a:t>
            </a:fld>
            <a:endParaRPr lang="en-US" altLang="en-US"/>
          </a:p>
        </p:txBody>
      </p:sp>
    </p:spTree>
    <p:extLst>
      <p:ext uri="{BB962C8B-B14F-4D97-AF65-F5344CB8AC3E}">
        <p14:creationId xmlns:p14="http://schemas.microsoft.com/office/powerpoint/2010/main" val="95115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fontAlgn="auto">
              <a:spcBef>
                <a:spcPts val="600"/>
              </a:spcBef>
              <a:spcAft>
                <a:spcPts val="600"/>
              </a:spcAft>
              <a:buSzTx/>
            </a:pPr>
            <a:r>
              <a:rPr lang="en-US" sz="1200" b="1" kern="0" dirty="0" smtClean="0">
                <a:solidFill>
                  <a:srgbClr val="54B079"/>
                </a:solidFill>
                <a:latin typeface="Calibri"/>
              </a:rPr>
              <a:t>Malaria: </a:t>
            </a:r>
            <a:r>
              <a:rPr lang="en-US" sz="1200" kern="0" dirty="0" smtClean="0">
                <a:solidFill>
                  <a:srgbClr val="C5C6C4">
                    <a:lumMod val="50000"/>
                  </a:srgbClr>
                </a:solidFill>
                <a:latin typeface="Calibri"/>
              </a:rPr>
              <a:t>Semisynthetic artemisinin (post-approval/introduction). WHO-prequalified, commercially available  </a:t>
            </a:r>
          </a:p>
          <a:p>
            <a:pPr defTabSz="685800" fontAlgn="auto">
              <a:spcBef>
                <a:spcPts val="600"/>
              </a:spcBef>
              <a:spcAft>
                <a:spcPts val="0"/>
              </a:spcAft>
              <a:buSzTx/>
            </a:pPr>
            <a:r>
              <a:rPr lang="en-US" sz="1200" b="1" kern="0" dirty="0" smtClean="0">
                <a:solidFill>
                  <a:srgbClr val="54B079"/>
                </a:solidFill>
                <a:latin typeface="Calibri"/>
              </a:rPr>
              <a:t>HIV: </a:t>
            </a:r>
          </a:p>
          <a:p>
            <a:pPr indent="-228600" fontAlgn="auto">
              <a:spcBef>
                <a:spcPts val="0"/>
              </a:spcBef>
              <a:spcAft>
                <a:spcPts val="0"/>
              </a:spcAft>
              <a:buSzTx/>
              <a:buFont typeface="Arial" panose="020B0604020202020204" pitchFamily="34" charset="0"/>
              <a:buChar char="•"/>
            </a:pPr>
            <a:r>
              <a:rPr lang="en-US" sz="1200" kern="0" dirty="0" smtClean="0">
                <a:solidFill>
                  <a:srgbClr val="C5C6C4">
                    <a:lumMod val="50000"/>
                  </a:srgbClr>
                </a:solidFill>
                <a:latin typeface="Calibri"/>
              </a:rPr>
              <a:t>Long-acting injectable (phase 2)</a:t>
            </a:r>
          </a:p>
          <a:p>
            <a:pPr indent="-228600" fontAlgn="auto">
              <a:spcBef>
                <a:spcPts val="0"/>
              </a:spcBef>
              <a:spcAft>
                <a:spcPts val="0"/>
              </a:spcAft>
              <a:buSzTx/>
              <a:buFont typeface="Arial" panose="020B0604020202020204" pitchFamily="34" charset="0"/>
              <a:buChar char="•"/>
            </a:pPr>
            <a:r>
              <a:rPr lang="en-US" sz="1200" kern="0" dirty="0" smtClean="0">
                <a:solidFill>
                  <a:srgbClr val="C5C6C4">
                    <a:lumMod val="50000"/>
                  </a:srgbClr>
                </a:solidFill>
                <a:latin typeface="Calibri"/>
              </a:rPr>
              <a:t>Microbicide fast-dissolving tablet (discovery/preclinical)</a:t>
            </a:r>
          </a:p>
          <a:p>
            <a:pPr indent="-228600" fontAlgn="auto">
              <a:spcBef>
                <a:spcPts val="0"/>
              </a:spcBef>
              <a:spcAft>
                <a:spcPts val="600"/>
              </a:spcAft>
              <a:buSzTx/>
              <a:buFont typeface="Arial" panose="020B0604020202020204" pitchFamily="34" charset="0"/>
              <a:buChar char="•"/>
            </a:pPr>
            <a:r>
              <a:rPr lang="en-US" sz="1200" kern="0" dirty="0" smtClean="0">
                <a:solidFill>
                  <a:srgbClr val="C5C6C4">
                    <a:lumMod val="50000"/>
                  </a:srgbClr>
                </a:solidFill>
                <a:latin typeface="Calibri"/>
              </a:rPr>
              <a:t>Alternative delivery technologies for </a:t>
            </a:r>
            <a:r>
              <a:rPr lang="en-US" sz="1200" kern="0" dirty="0" err="1" smtClean="0">
                <a:solidFill>
                  <a:srgbClr val="C5C6C4">
                    <a:lumMod val="50000"/>
                  </a:srgbClr>
                </a:solidFill>
                <a:latin typeface="Calibri"/>
              </a:rPr>
              <a:t>rilpivirine</a:t>
            </a:r>
            <a:r>
              <a:rPr lang="en-US" sz="1200" kern="0" dirty="0" smtClean="0">
                <a:solidFill>
                  <a:srgbClr val="C5C6C4">
                    <a:lumMod val="50000"/>
                  </a:srgbClr>
                </a:solidFill>
                <a:latin typeface="Calibri"/>
              </a:rPr>
              <a:t> (discovery/preclinical)</a:t>
            </a:r>
          </a:p>
          <a:p>
            <a:pPr defTabSz="685800" fontAlgn="auto">
              <a:spcBef>
                <a:spcPts val="600"/>
              </a:spcBef>
              <a:spcAft>
                <a:spcPts val="600"/>
              </a:spcAft>
              <a:buSzTx/>
            </a:pPr>
            <a:r>
              <a:rPr lang="en-US" sz="1200" b="1" kern="0" dirty="0" smtClean="0">
                <a:solidFill>
                  <a:srgbClr val="54B079"/>
                </a:solidFill>
                <a:latin typeface="Calibri"/>
              </a:rPr>
              <a:t>Visceral </a:t>
            </a:r>
            <a:r>
              <a:rPr lang="en-US" sz="1200" b="1" kern="0" dirty="0" err="1" smtClean="0">
                <a:solidFill>
                  <a:srgbClr val="54B079"/>
                </a:solidFill>
                <a:latin typeface="Calibri"/>
              </a:rPr>
              <a:t>leishmaniasis</a:t>
            </a:r>
            <a:r>
              <a:rPr lang="en-US" sz="1200" b="1" kern="0" dirty="0" smtClean="0">
                <a:solidFill>
                  <a:srgbClr val="54B079"/>
                </a:solidFill>
                <a:latin typeface="Calibri"/>
              </a:rPr>
              <a:t>: </a:t>
            </a:r>
            <a:r>
              <a:rPr lang="en-US" sz="1200" kern="0" dirty="0" smtClean="0">
                <a:solidFill>
                  <a:srgbClr val="C5C6C4">
                    <a:lumMod val="50000"/>
                  </a:srgbClr>
                </a:solidFill>
                <a:latin typeface="Calibri"/>
              </a:rPr>
              <a:t>PMIM (post-approval/introduction). Registered in India and Nepal, included in national VL elimination programs</a:t>
            </a:r>
          </a:p>
          <a:p>
            <a:pPr defTabSz="685800" fontAlgn="auto">
              <a:spcBef>
                <a:spcPts val="600"/>
              </a:spcBef>
              <a:spcAft>
                <a:spcPts val="600"/>
              </a:spcAft>
              <a:buSzTx/>
            </a:pPr>
            <a:r>
              <a:rPr lang="en-US" sz="1200" b="1" kern="0" dirty="0" smtClean="0">
                <a:solidFill>
                  <a:srgbClr val="54B079"/>
                </a:solidFill>
                <a:latin typeface="Calibri"/>
              </a:rPr>
              <a:t>Pneumonia: </a:t>
            </a:r>
            <a:r>
              <a:rPr lang="en-US" sz="1200" kern="0" dirty="0" smtClean="0">
                <a:solidFill>
                  <a:srgbClr val="C5C6C4">
                    <a:lumMod val="50000"/>
                  </a:srgbClr>
                </a:solidFill>
                <a:latin typeface="Calibri"/>
              </a:rPr>
              <a:t>Amoxicillin (post-approval/introduction)</a:t>
            </a:r>
          </a:p>
          <a:p>
            <a:pPr fontAlgn="auto">
              <a:spcBef>
                <a:spcPts val="600"/>
              </a:spcBef>
              <a:spcAft>
                <a:spcPts val="0"/>
              </a:spcAft>
              <a:buSzTx/>
            </a:pPr>
            <a:r>
              <a:rPr lang="en-US" sz="1200" b="1" kern="0" dirty="0" smtClean="0">
                <a:solidFill>
                  <a:srgbClr val="54B079"/>
                </a:solidFill>
                <a:latin typeface="Calibri"/>
              </a:rPr>
              <a:t>Women’s health: </a:t>
            </a:r>
          </a:p>
          <a:p>
            <a:pPr indent="-228600" fontAlgn="auto">
              <a:spcBef>
                <a:spcPts val="0"/>
              </a:spcBef>
              <a:spcAft>
                <a:spcPts val="0"/>
              </a:spcAft>
              <a:buSzTx/>
              <a:buFont typeface="Arial" panose="020B0604020202020204" pitchFamily="34" charset="0"/>
              <a:buChar char="•"/>
            </a:pPr>
            <a:r>
              <a:rPr lang="en-US" sz="1200" kern="0" dirty="0" smtClean="0">
                <a:solidFill>
                  <a:srgbClr val="C5C6C4">
                    <a:lumMod val="50000"/>
                  </a:srgbClr>
                </a:solidFill>
                <a:latin typeface="Calibri"/>
              </a:rPr>
              <a:t>Injectable Depo-Provera® (post-approval/introduction)</a:t>
            </a:r>
          </a:p>
          <a:p>
            <a:pPr indent="-228600" fontAlgn="auto">
              <a:spcBef>
                <a:spcPts val="0"/>
              </a:spcBef>
              <a:spcAft>
                <a:spcPts val="0"/>
              </a:spcAft>
              <a:buSzTx/>
              <a:buFont typeface="Arial" panose="020B0604020202020204" pitchFamily="34" charset="0"/>
              <a:buChar char="•"/>
            </a:pPr>
            <a:r>
              <a:rPr lang="en-US" sz="1200" kern="0" dirty="0" smtClean="0">
                <a:solidFill>
                  <a:srgbClr val="C5C6C4">
                    <a:lumMod val="50000"/>
                  </a:srgbClr>
                </a:solidFill>
                <a:latin typeface="Calibri"/>
              </a:rPr>
              <a:t>Oxytocin fast-dissolving tablets (discovery/preclinical)</a:t>
            </a:r>
          </a:p>
          <a:p>
            <a:pPr indent="-228600" fontAlgn="auto">
              <a:spcBef>
                <a:spcPts val="0"/>
              </a:spcBef>
              <a:spcAft>
                <a:spcPts val="0"/>
              </a:spcAft>
              <a:buSzTx/>
              <a:buFont typeface="Arial" panose="020B0604020202020204" pitchFamily="34" charset="0"/>
              <a:buChar char="•"/>
            </a:pPr>
            <a:r>
              <a:rPr lang="en-US" sz="1200" kern="0" dirty="0" smtClean="0">
                <a:solidFill>
                  <a:srgbClr val="C5C6C4">
                    <a:lumMod val="50000"/>
                  </a:srgbClr>
                </a:solidFill>
                <a:latin typeface="Calibri"/>
              </a:rPr>
              <a:t>Chlorhexidine for umbilical cord care (post-approval/introduction)</a:t>
            </a:r>
          </a:p>
          <a:p>
            <a:pPr indent="-228600" fontAlgn="auto">
              <a:spcBef>
                <a:spcPts val="0"/>
              </a:spcBef>
              <a:spcAft>
                <a:spcPts val="0"/>
              </a:spcAft>
              <a:buSzTx/>
              <a:buFont typeface="Arial" panose="020B0604020202020204" pitchFamily="34" charset="0"/>
              <a:buChar char="•"/>
            </a:pPr>
            <a:r>
              <a:rPr lang="en-US" sz="1200" kern="0" dirty="0" smtClean="0">
                <a:solidFill>
                  <a:srgbClr val="C5C6C4">
                    <a:lumMod val="50000"/>
                  </a:srgbClr>
                </a:solidFill>
                <a:latin typeface="Calibri"/>
              </a:rPr>
              <a:t>New delivery method for treatment of preeclampsia/eclampsia  (discovery/preclinical)</a:t>
            </a:r>
          </a:p>
          <a:p>
            <a:endParaRPr lang="en-US" dirty="0"/>
          </a:p>
        </p:txBody>
      </p:sp>
      <p:sp>
        <p:nvSpPr>
          <p:cNvPr id="4" name="Slide Number Placeholder 3"/>
          <p:cNvSpPr>
            <a:spLocks noGrp="1"/>
          </p:cNvSpPr>
          <p:nvPr>
            <p:ph type="sldNum" sz="quarter" idx="10"/>
          </p:nvPr>
        </p:nvSpPr>
        <p:spPr/>
        <p:txBody>
          <a:bodyPr/>
          <a:lstStyle/>
          <a:p>
            <a:fld id="{23247AA0-C40D-49FB-B773-CC70200CCB25}" type="slidenum">
              <a:rPr lang="en-US" altLang="en-US" smtClean="0"/>
              <a:pPr/>
              <a:t>5</a:t>
            </a:fld>
            <a:endParaRPr lang="en-US" altLang="en-US"/>
          </a:p>
        </p:txBody>
      </p:sp>
    </p:spTree>
    <p:extLst>
      <p:ext uri="{BB962C8B-B14F-4D97-AF65-F5344CB8AC3E}">
        <p14:creationId xmlns:p14="http://schemas.microsoft.com/office/powerpoint/2010/main" val="104281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fontAlgn="auto">
              <a:spcBef>
                <a:spcPts val="300"/>
              </a:spcBef>
              <a:spcAft>
                <a:spcPts val="600"/>
              </a:spcAft>
              <a:buSzTx/>
              <a:buFont typeface="Arial" panose="020B0604020202020204" pitchFamily="34" charset="0"/>
              <a:buChar char="•"/>
            </a:pPr>
            <a:r>
              <a:rPr lang="en-US" sz="1200" b="1" dirty="0" smtClean="0">
                <a:solidFill>
                  <a:srgbClr val="FFC000"/>
                </a:solidFill>
                <a:latin typeface="Calibri"/>
              </a:rPr>
              <a:t>Malaria Diagnostics - G6PD </a:t>
            </a:r>
            <a:r>
              <a:rPr lang="en-US" sz="1200" b="1" dirty="0" err="1" smtClean="0">
                <a:solidFill>
                  <a:srgbClr val="FFC000"/>
                </a:solidFill>
                <a:latin typeface="Calibri"/>
              </a:rPr>
              <a:t>Dx</a:t>
            </a:r>
            <a:r>
              <a:rPr lang="en-US" sz="1200" b="1" dirty="0" smtClean="0">
                <a:solidFill>
                  <a:srgbClr val="FFC000"/>
                </a:solidFill>
                <a:latin typeface="Calibri"/>
              </a:rPr>
              <a:t> Project: </a:t>
            </a:r>
            <a:r>
              <a:rPr lang="en-US" sz="1200" dirty="0" smtClean="0">
                <a:solidFill>
                  <a:srgbClr val="C5C6C4">
                    <a:lumMod val="50000"/>
                  </a:srgbClr>
                </a:solidFill>
                <a:latin typeface="Calibri"/>
              </a:rPr>
              <a:t>Collaborating with GlaxoSmithKline to accelerate the development of tests for G6PD deficiency (develop/validate) </a:t>
            </a:r>
          </a:p>
          <a:p>
            <a:pPr marL="182880" indent="-182880" fontAlgn="auto">
              <a:spcBef>
                <a:spcPts val="300"/>
              </a:spcBef>
              <a:spcAft>
                <a:spcPts val="600"/>
              </a:spcAft>
              <a:buSzTx/>
              <a:buFont typeface="Arial" panose="020B0604020202020204" pitchFamily="34" charset="0"/>
              <a:buChar char="•"/>
            </a:pPr>
            <a:r>
              <a:rPr lang="en-US" sz="1200" b="1" dirty="0" smtClean="0">
                <a:solidFill>
                  <a:srgbClr val="FFC000"/>
                </a:solidFill>
                <a:latin typeface="Calibri"/>
              </a:rPr>
              <a:t>NTD Endgame Project: </a:t>
            </a:r>
            <a:r>
              <a:rPr lang="en-US" sz="1200" dirty="0" smtClean="0">
                <a:solidFill>
                  <a:srgbClr val="C5C6C4">
                    <a:lumMod val="50000"/>
                  </a:srgbClr>
                </a:solidFill>
                <a:latin typeface="Calibri"/>
              </a:rPr>
              <a:t>Catalyze </a:t>
            </a:r>
            <a:r>
              <a:rPr lang="en-US" sz="1200" dirty="0" err="1" smtClean="0">
                <a:solidFill>
                  <a:srgbClr val="C5C6C4">
                    <a:lumMod val="50000"/>
                  </a:srgbClr>
                </a:solidFill>
                <a:latin typeface="Calibri"/>
              </a:rPr>
              <a:t>Dx</a:t>
            </a:r>
            <a:r>
              <a:rPr lang="en-US" sz="1200" dirty="0" smtClean="0">
                <a:solidFill>
                  <a:srgbClr val="C5C6C4">
                    <a:lumMod val="50000"/>
                  </a:srgbClr>
                </a:solidFill>
                <a:latin typeface="Calibri"/>
              </a:rPr>
              <a:t> industry involvement in the development of new </a:t>
            </a:r>
            <a:r>
              <a:rPr lang="en-US" sz="1200" dirty="0" err="1" smtClean="0">
                <a:solidFill>
                  <a:srgbClr val="C5C6C4">
                    <a:lumMod val="50000"/>
                  </a:srgbClr>
                </a:solidFill>
                <a:latin typeface="Calibri"/>
              </a:rPr>
              <a:t>Dx</a:t>
            </a:r>
            <a:r>
              <a:rPr lang="en-US" sz="1200" dirty="0" smtClean="0">
                <a:solidFill>
                  <a:srgbClr val="C5C6C4">
                    <a:lumMod val="50000"/>
                  </a:srgbClr>
                </a:solidFill>
                <a:latin typeface="Calibri"/>
              </a:rPr>
              <a:t> tools for NTDs (research/design)</a:t>
            </a:r>
            <a:endParaRPr lang="en-US" sz="1200" kern="0" dirty="0" smtClean="0">
              <a:solidFill>
                <a:srgbClr val="C5C6C4">
                  <a:lumMod val="50000"/>
                </a:srgbClr>
              </a:solidFill>
              <a:latin typeface="Calibri"/>
            </a:endParaRPr>
          </a:p>
          <a:p>
            <a:pPr marL="182880" indent="-182880" fontAlgn="auto">
              <a:spcBef>
                <a:spcPts val="300"/>
              </a:spcBef>
              <a:spcAft>
                <a:spcPts val="600"/>
              </a:spcAft>
              <a:buSzTx/>
              <a:buFont typeface="Arial" panose="020B0604020202020204" pitchFamily="34" charset="0"/>
              <a:buChar char="•"/>
            </a:pPr>
            <a:r>
              <a:rPr lang="en-US" sz="1200" b="1" dirty="0" smtClean="0">
                <a:solidFill>
                  <a:srgbClr val="FFC000"/>
                </a:solidFill>
                <a:latin typeface="Calibri"/>
              </a:rPr>
              <a:t>Onchocerciasis-Lymphatic </a:t>
            </a:r>
            <a:r>
              <a:rPr lang="en-US" sz="1200" b="1" dirty="0" err="1" smtClean="0">
                <a:solidFill>
                  <a:srgbClr val="FFC000"/>
                </a:solidFill>
                <a:latin typeface="Calibri"/>
              </a:rPr>
              <a:t>Filariasis</a:t>
            </a:r>
            <a:r>
              <a:rPr lang="en-US" sz="1200" b="1" dirty="0" smtClean="0">
                <a:solidFill>
                  <a:srgbClr val="FFC000"/>
                </a:solidFill>
                <a:latin typeface="Calibri"/>
              </a:rPr>
              <a:t>: </a:t>
            </a:r>
            <a:r>
              <a:rPr lang="en-US" sz="1200" dirty="0" smtClean="0">
                <a:solidFill>
                  <a:srgbClr val="C5C6C4">
                    <a:lumMod val="50000"/>
                  </a:srgbClr>
                </a:solidFill>
                <a:latin typeface="Calibri"/>
              </a:rPr>
              <a:t>Launched onchocerciasis rapid test in November 2014 (introduce/optimize) and launch </a:t>
            </a:r>
            <a:r>
              <a:rPr lang="en-US" sz="1200" dirty="0" err="1" smtClean="0">
                <a:solidFill>
                  <a:srgbClr val="C5C6C4">
                    <a:lumMod val="50000"/>
                  </a:srgbClr>
                </a:solidFill>
                <a:latin typeface="Calibri"/>
              </a:rPr>
              <a:t>oncho</a:t>
            </a:r>
            <a:r>
              <a:rPr lang="en-US" sz="1200" dirty="0" smtClean="0">
                <a:solidFill>
                  <a:srgbClr val="C5C6C4">
                    <a:lumMod val="50000"/>
                  </a:srgbClr>
                </a:solidFill>
                <a:latin typeface="Calibri"/>
              </a:rPr>
              <a:t>-LF </a:t>
            </a:r>
            <a:r>
              <a:rPr lang="en-US" sz="1200" dirty="0" err="1" smtClean="0">
                <a:solidFill>
                  <a:srgbClr val="C5C6C4">
                    <a:lumMod val="50000"/>
                  </a:srgbClr>
                </a:solidFill>
                <a:latin typeface="Calibri"/>
              </a:rPr>
              <a:t>biplex</a:t>
            </a:r>
            <a:r>
              <a:rPr lang="en-US" sz="1200" dirty="0" smtClean="0">
                <a:solidFill>
                  <a:srgbClr val="C5C6C4">
                    <a:lumMod val="50000"/>
                  </a:srgbClr>
                </a:solidFill>
                <a:latin typeface="Calibri"/>
              </a:rPr>
              <a:t> test in April 2016 (develop/validate)</a:t>
            </a:r>
          </a:p>
          <a:p>
            <a:pPr marL="182880" indent="-182880" fontAlgn="auto">
              <a:spcBef>
                <a:spcPts val="300"/>
              </a:spcBef>
              <a:spcAft>
                <a:spcPts val="600"/>
              </a:spcAft>
              <a:buSzTx/>
              <a:buFont typeface="Arial" panose="020B0604020202020204" pitchFamily="34" charset="0"/>
              <a:buChar char="•"/>
            </a:pPr>
            <a:r>
              <a:rPr lang="en-US" sz="1200" b="1" dirty="0" smtClean="0">
                <a:solidFill>
                  <a:srgbClr val="FFC000"/>
                </a:solidFill>
                <a:latin typeface="Calibri"/>
              </a:rPr>
              <a:t>Malaria Diagnostics - DIAMETER-IDT: </a:t>
            </a:r>
            <a:r>
              <a:rPr lang="en-US" sz="1200" dirty="0" smtClean="0">
                <a:solidFill>
                  <a:srgbClr val="C5C6C4">
                    <a:lumMod val="50000"/>
                  </a:srgbClr>
                </a:solidFill>
                <a:latin typeface="Calibri"/>
              </a:rPr>
              <a:t>Advance new tools for the elimination of malaria (research/design) </a:t>
            </a:r>
          </a:p>
          <a:p>
            <a:pPr marL="182880" indent="-182880" fontAlgn="auto">
              <a:spcBef>
                <a:spcPts val="300"/>
              </a:spcBef>
              <a:spcAft>
                <a:spcPts val="600"/>
              </a:spcAft>
              <a:buSzTx/>
              <a:buFont typeface="Arial" panose="020B0604020202020204" pitchFamily="34" charset="0"/>
              <a:buChar char="•"/>
            </a:pPr>
            <a:r>
              <a:rPr lang="en-US" sz="1200" b="1" dirty="0" smtClean="0">
                <a:solidFill>
                  <a:srgbClr val="FFC000"/>
                </a:solidFill>
                <a:latin typeface="Calibri"/>
              </a:rPr>
              <a:t>Diabetes: </a:t>
            </a:r>
            <a:r>
              <a:rPr lang="en-US" sz="1200" dirty="0" smtClean="0">
                <a:solidFill>
                  <a:srgbClr val="C5C6C4">
                    <a:lumMod val="50000"/>
                  </a:srgbClr>
                </a:solidFill>
                <a:latin typeface="Calibri"/>
              </a:rPr>
              <a:t>Exploration of low-cost diagnostics (develop/validate)</a:t>
            </a:r>
          </a:p>
          <a:p>
            <a:pPr marL="182880" indent="-182880" fontAlgn="auto">
              <a:spcBef>
                <a:spcPts val="300"/>
              </a:spcBef>
              <a:spcAft>
                <a:spcPts val="600"/>
              </a:spcAft>
              <a:buSzTx/>
              <a:buFont typeface="Arial" panose="020B0604020202020204" pitchFamily="34" charset="0"/>
              <a:buChar char="•"/>
            </a:pPr>
            <a:r>
              <a:rPr lang="en-US" sz="1200" b="1" dirty="0" smtClean="0">
                <a:solidFill>
                  <a:srgbClr val="FFC000"/>
                </a:solidFill>
                <a:latin typeface="Calibri"/>
              </a:rPr>
              <a:t>Polio: </a:t>
            </a:r>
            <a:r>
              <a:rPr lang="en-US" sz="1200" dirty="0" smtClean="0">
                <a:solidFill>
                  <a:srgbClr val="C5C6C4">
                    <a:lumMod val="50000"/>
                  </a:srgbClr>
                </a:solidFill>
                <a:latin typeface="Calibri"/>
              </a:rPr>
              <a:t>Advance the development of diagnostic tests to support eradication (research/design)</a:t>
            </a:r>
          </a:p>
          <a:p>
            <a:endParaRPr lang="en-US" dirty="0"/>
          </a:p>
        </p:txBody>
      </p:sp>
      <p:sp>
        <p:nvSpPr>
          <p:cNvPr id="4" name="Slide Number Placeholder 3"/>
          <p:cNvSpPr>
            <a:spLocks noGrp="1"/>
          </p:cNvSpPr>
          <p:nvPr>
            <p:ph type="sldNum" sz="quarter" idx="10"/>
          </p:nvPr>
        </p:nvSpPr>
        <p:spPr/>
        <p:txBody>
          <a:bodyPr/>
          <a:lstStyle/>
          <a:p>
            <a:pPr>
              <a:defRPr/>
            </a:pPr>
            <a:fld id="{E60B9308-0526-4F95-9F80-4E752676D7A7}"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77155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247AA0-C40D-49FB-B773-CC70200CCB25}" type="slidenum">
              <a:rPr lang="en-US" altLang="en-US" smtClean="0"/>
              <a:pPr/>
              <a:t>7</a:t>
            </a:fld>
            <a:endParaRPr lang="en-US" altLang="en-US"/>
          </a:p>
        </p:txBody>
      </p:sp>
    </p:spTree>
    <p:extLst>
      <p:ext uri="{BB962C8B-B14F-4D97-AF65-F5344CB8AC3E}">
        <p14:creationId xmlns:p14="http://schemas.microsoft.com/office/powerpoint/2010/main" val="180337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D2407-E4CF-450D-8D82-8DCA18B8DA40}" type="slidenum">
              <a:rPr lang="en-US" smtClean="0"/>
              <a:pPr/>
              <a:t>8</a:t>
            </a:fld>
            <a:endParaRPr lang="en-US"/>
          </a:p>
        </p:txBody>
      </p:sp>
    </p:spTree>
    <p:extLst>
      <p:ext uri="{BB962C8B-B14F-4D97-AF65-F5344CB8AC3E}">
        <p14:creationId xmlns:p14="http://schemas.microsoft.com/office/powerpoint/2010/main" val="29083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To give</a:t>
            </a:r>
            <a:r>
              <a:rPr lang="en-US" sz="1200" kern="1200" baseline="0" dirty="0" smtClean="0">
                <a:solidFill>
                  <a:schemeClr val="tx1"/>
                </a:solidFill>
                <a:effectLst/>
                <a:latin typeface="+mn-lt"/>
                <a:ea typeface="+mn-ea"/>
                <a:cs typeface="+mn-cs"/>
              </a:rPr>
              <a:t> you a snapshot of how the global health innovation landscape looks today, I’d like to tell you about </a:t>
            </a:r>
            <a:r>
              <a:rPr lang="en-US" sz="1200" kern="1200" dirty="0" smtClean="0">
                <a:solidFill>
                  <a:schemeClr val="tx1"/>
                </a:solidFill>
                <a:effectLst/>
                <a:latin typeface="+mn-lt"/>
                <a:ea typeface="+mn-ea"/>
                <a:cs typeface="+mn-cs"/>
              </a:rPr>
              <a:t>IC2030,</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PATH-led initiative,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creating a platform to identify, assess, and showcase high-impact innovations that could help accelerate progress toward global</a:t>
            </a:r>
            <a:r>
              <a:rPr lang="en-US" sz="1200" kern="1200" baseline="0" dirty="0" smtClean="0">
                <a:solidFill>
                  <a:schemeClr val="tx1"/>
                </a:solidFill>
                <a:effectLst/>
                <a:latin typeface="+mn-lt"/>
                <a:ea typeface="+mn-ea"/>
                <a:cs typeface="+mn-cs"/>
              </a:rPr>
              <a:t> goals</a:t>
            </a:r>
            <a:r>
              <a:rPr lang="en-US" sz="1200" kern="1200" dirty="0" smtClean="0">
                <a:solidFill>
                  <a:schemeClr val="tx1"/>
                </a:solidFill>
                <a:effectLst/>
                <a:latin typeface="+mn-lt"/>
                <a:ea typeface="+mn-ea"/>
                <a:cs typeface="+mn-cs"/>
              </a:rPr>
              <a:t> and transform global health by 2030. The platform brings together some of the world’s leading experts to identify, evaluate, discuss, and collaborate on exciting innovations that could be game-changers.</a:t>
            </a:r>
          </a:p>
          <a:p>
            <a:pPr lvl="0"/>
            <a:endParaRPr lang="en-US" sz="120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Last year we published</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Reimagining Global Health</a:t>
            </a:r>
            <a:r>
              <a:rPr lang="en-US" sz="1200" kern="1200" dirty="0" smtClean="0">
                <a:solidFill>
                  <a:schemeClr val="tx1"/>
                </a:solidFill>
                <a:effectLst/>
                <a:latin typeface="+mn-lt"/>
                <a:ea typeface="+mn-ea"/>
                <a:cs typeface="+mn-cs"/>
              </a:rPr>
              <a:t>, featuring</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30 high-impact innovations selected by independent global experts for their promise to save lives, as well as commentaries by health, technology, and business leaders on the essential role of innovation in driving health impact.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IC2030 complements other innovation initiatives by looking across the traditional siloes of global health to identify broad opportunities and potential gaps in the innovation pipeline.</a:t>
            </a:r>
          </a:p>
          <a:p>
            <a:endParaRPr lang="en-US" dirty="0"/>
          </a:p>
        </p:txBody>
      </p:sp>
      <p:sp>
        <p:nvSpPr>
          <p:cNvPr id="4" name="Slide Number Placeholder 3"/>
          <p:cNvSpPr>
            <a:spLocks noGrp="1"/>
          </p:cNvSpPr>
          <p:nvPr>
            <p:ph type="sldNum" sz="quarter" idx="10"/>
          </p:nvPr>
        </p:nvSpPr>
        <p:spPr/>
        <p:txBody>
          <a:bodyPr/>
          <a:lstStyle/>
          <a:p>
            <a:fld id="{FBF8EFDE-05B4-4E5A-A1D2-8EA89A7D8D0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1546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IC2030 method:</a:t>
            </a:r>
          </a:p>
          <a:p>
            <a:pPr marL="0" marR="0" lvl="0" indent="0" algn="l" defTabSz="914400" rtl="0" eaLnBrk="1" fontAlgn="auto" latinLnBrk="0" hangingPunct="1">
              <a:lnSpc>
                <a:spcPct val="100000"/>
              </a:lnSpc>
              <a:spcBef>
                <a:spcPct val="20000"/>
              </a:spcBef>
              <a:spcAft>
                <a:spcPts val="0"/>
              </a:spcAft>
              <a:buClrTx/>
              <a:buSzTx/>
              <a:buFont typeface="+mj-lt"/>
              <a:buNone/>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Crowdsourced innovations from around the world resulting in 500+ innovation nominations.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Developed and utilized a qualitative methodology to narrow the list of submitted innovations to a more manageable number.</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Engaged over 60 thought leaders to select innovations.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Performed health impact modeling to estimate costs and lives saved for select maternal, newborn, and child innovations.</a:t>
            </a:r>
            <a:br>
              <a:rPr kumimoji="0" lang="en-US" sz="2000" b="0" i="0" u="none" strike="noStrike" kern="1200" cap="none" spc="0" normalizeH="0" baseline="0" noProof="0" dirty="0" smtClean="0">
                <a:ln>
                  <a:noFill/>
                </a:ln>
                <a:solidFill>
                  <a:prstClr val="black"/>
                </a:solidFill>
                <a:effectLst/>
                <a:uLnTx/>
                <a:uFillTx/>
                <a:latin typeface="+mn-lt"/>
                <a:ea typeface="+mn-ea"/>
                <a:cs typeface="+mn-cs"/>
              </a:rPr>
            </a:b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Share findings at global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F8EFDE-05B4-4E5A-A1D2-8EA89A7D8D0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2788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11CE56-4630-4226-843E-7E12A794AC62}"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29984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1CE56-4630-4226-843E-7E12A794AC62}"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257718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1CE56-4630-4226-843E-7E12A794AC62}"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45742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944562"/>
          </a:xfrm>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79234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 columns">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334256" y="347472"/>
            <a:ext cx="7516368" cy="6172200"/>
          </a:xfrm>
          <a:prstGeom prst="roundRect">
            <a:avLst>
              <a:gd name="adj" fmla="val 1358"/>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fontAlgn="base">
              <a:spcBef>
                <a:spcPct val="20000"/>
              </a:spcBef>
              <a:spcAft>
                <a:spcPct val="0"/>
              </a:spcAft>
              <a:buSzPct val="75000"/>
            </a:pPr>
            <a:endParaRPr lang="en-US" sz="2000">
              <a:solidFill>
                <a:srgbClr val="333333"/>
              </a:solidFill>
            </a:endParaRPr>
          </a:p>
        </p:txBody>
      </p:sp>
      <p:sp>
        <p:nvSpPr>
          <p:cNvPr id="2" name="Title 1"/>
          <p:cNvSpPr>
            <a:spLocks noGrp="1"/>
          </p:cNvSpPr>
          <p:nvPr>
            <p:ph type="title"/>
          </p:nvPr>
        </p:nvSpPr>
        <p:spPr>
          <a:xfrm>
            <a:off x="457200" y="685800"/>
            <a:ext cx="3276599" cy="3962400"/>
          </a:xfrm>
        </p:spPr>
        <p:txBody>
          <a:bodyPr anchor="t"/>
          <a:lstStyle>
            <a:lvl1pPr algn="l">
              <a:lnSpc>
                <a:spcPct val="80000"/>
              </a:lnSpc>
              <a:defRPr sz="4000" b="1" baseline="0">
                <a:solidFill>
                  <a:srgbClr val="59C8DC"/>
                </a:solidFill>
              </a:defRPr>
            </a:lvl1pPr>
          </a:lstStyle>
          <a:p>
            <a:r>
              <a:rPr lang="en-US" dirty="0"/>
              <a:t>Click to edit Master title style</a:t>
            </a:r>
          </a:p>
        </p:txBody>
      </p:sp>
      <p:sp>
        <p:nvSpPr>
          <p:cNvPr id="3" name="Content Placeholder 2"/>
          <p:cNvSpPr>
            <a:spLocks noGrp="1"/>
          </p:cNvSpPr>
          <p:nvPr>
            <p:ph idx="1"/>
          </p:nvPr>
        </p:nvSpPr>
        <p:spPr>
          <a:xfrm>
            <a:off x="4724400" y="669142"/>
            <a:ext cx="68305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78383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944562"/>
          </a:xfrm>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4150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944562"/>
          </a:xfrm>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104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944562"/>
          </a:xfrm>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2625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944562"/>
          </a:xfrm>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0100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591800" y="6248400"/>
            <a:ext cx="1371600" cy="3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228600" y="152401"/>
            <a:ext cx="11734800" cy="1285874"/>
          </a:xfrm>
        </p:spPr>
        <p:txBody>
          <a:bodyPr/>
          <a:lstStyle>
            <a:lvl1pPr>
              <a:defRPr sz="3200" baseline="0">
                <a:solidFill>
                  <a:schemeClr val="tx1"/>
                </a:solidFill>
              </a:defRPr>
            </a:lvl1pPr>
          </a:lstStyle>
          <a:p>
            <a:r>
              <a:rPr lang="en-US" dirty="0"/>
              <a:t>Click to edit Master title style</a:t>
            </a:r>
          </a:p>
        </p:txBody>
      </p:sp>
      <p:sp>
        <p:nvSpPr>
          <p:cNvPr id="5123" name="Rectangle 3"/>
          <p:cNvSpPr>
            <a:spLocks noGrp="1" noChangeArrowheads="1"/>
          </p:cNvSpPr>
          <p:nvPr>
            <p:ph type="subTitle" idx="1"/>
          </p:nvPr>
        </p:nvSpPr>
        <p:spPr>
          <a:xfrm>
            <a:off x="228600" y="1447801"/>
            <a:ext cx="11734800" cy="533400"/>
          </a:xfr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1428275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304800" y="304800"/>
            <a:ext cx="11503152" cy="6172200"/>
          </a:xfrm>
          <a:prstGeom prst="roundRect">
            <a:avLst>
              <a:gd name="adj" fmla="val 1358"/>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fontAlgn="base">
              <a:spcBef>
                <a:spcPct val="20000"/>
              </a:spcBef>
              <a:spcAft>
                <a:spcPct val="0"/>
              </a:spcAft>
              <a:buSzPct val="75000"/>
            </a:pPr>
            <a:endParaRPr lang="en-US" sz="2000">
              <a:solidFill>
                <a:srgbClr val="333333"/>
              </a:solidFill>
            </a:endParaRPr>
          </a:p>
        </p:txBody>
      </p:sp>
      <p:sp>
        <p:nvSpPr>
          <p:cNvPr id="2" name="Title 1"/>
          <p:cNvSpPr>
            <a:spLocks noGrp="1"/>
          </p:cNvSpPr>
          <p:nvPr>
            <p:ph type="title"/>
          </p:nvPr>
        </p:nvSpPr>
        <p:spPr/>
        <p:txBody>
          <a:bodyPr/>
          <a:lstStyle>
            <a:lvl1pPr>
              <a:defRPr>
                <a:solidFill>
                  <a:srgbClr val="59C8D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400" baseline="0"/>
            </a:lvl1pPr>
            <a:lvl2pPr>
              <a:buSzPct val="75000"/>
              <a:defRPr baseline="0"/>
            </a:lvl2pPr>
            <a:lvl3pPr>
              <a:buSzPct val="75000"/>
              <a:defRPr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926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1CE56-4630-4226-843E-7E12A794AC62}"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3399834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userDrawn="1"/>
        </p:nvSpPr>
        <p:spPr bwMode="auto">
          <a:xfrm>
            <a:off x="347472" y="347472"/>
            <a:ext cx="11503152" cy="6172200"/>
          </a:xfrm>
          <a:prstGeom prst="roundRect">
            <a:avLst>
              <a:gd name="adj" fmla="val 1358"/>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fontAlgn="base">
              <a:spcBef>
                <a:spcPct val="20000"/>
              </a:spcBef>
              <a:spcAft>
                <a:spcPct val="0"/>
              </a:spcAft>
              <a:buSzPct val="75000"/>
            </a:pPr>
            <a:endParaRPr lang="en-US" sz="2000">
              <a:solidFill>
                <a:srgbClr val="333333"/>
              </a:solidFill>
            </a:endParaRPr>
          </a:p>
        </p:txBody>
      </p:sp>
      <p:sp>
        <p:nvSpPr>
          <p:cNvPr id="2" name="Title 1"/>
          <p:cNvSpPr>
            <a:spLocks noGrp="1"/>
          </p:cNvSpPr>
          <p:nvPr>
            <p:ph type="title"/>
          </p:nvPr>
        </p:nvSpPr>
        <p:spPr>
          <a:xfrm>
            <a:off x="304800" y="533401"/>
            <a:ext cx="11582400" cy="1362075"/>
          </a:xfrm>
        </p:spPr>
        <p:txBody>
          <a:bodyPr/>
          <a:lstStyle>
            <a:lvl1pPr algn="l">
              <a:defRPr sz="3200" b="0" cap="none" baseline="0">
                <a:solidFill>
                  <a:srgbClr val="59C8DC"/>
                </a:solidFill>
              </a:defRPr>
            </a:lvl1pPr>
          </a:lstStyle>
          <a:p>
            <a:r>
              <a:rPr lang="en-US" dirty="0"/>
              <a:t>Click to edit Master title style</a:t>
            </a:r>
          </a:p>
        </p:txBody>
      </p:sp>
      <p:sp>
        <p:nvSpPr>
          <p:cNvPr id="3" name="Text Placeholder 2"/>
          <p:cNvSpPr>
            <a:spLocks noGrp="1"/>
          </p:cNvSpPr>
          <p:nvPr>
            <p:ph type="body" idx="1"/>
          </p:nvPr>
        </p:nvSpPr>
        <p:spPr>
          <a:xfrm>
            <a:off x="304800" y="1905000"/>
            <a:ext cx="11582400" cy="4038600"/>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449760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C8DC"/>
                </a:solidFill>
              </a:defRPr>
            </a:lvl1pPr>
          </a:lstStyle>
          <a:p>
            <a:r>
              <a:rPr lang="en-US" dirty="0"/>
              <a:t>Click to edit Master title style</a:t>
            </a:r>
          </a:p>
        </p:txBody>
      </p:sp>
      <p:sp>
        <p:nvSpPr>
          <p:cNvPr id="3" name="Content Placeholder 2"/>
          <p:cNvSpPr>
            <a:spLocks noGrp="1"/>
          </p:cNvSpPr>
          <p:nvPr>
            <p:ph sz="half" idx="1"/>
          </p:nvPr>
        </p:nvSpPr>
        <p:spPr>
          <a:xfrm>
            <a:off x="609600" y="1295401"/>
            <a:ext cx="5384800" cy="1946275"/>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1"/>
            <a:ext cx="5384800" cy="1946275"/>
          </a:xfrm>
        </p:spPr>
        <p:txBody>
          <a:bodyPr/>
          <a:lstStyle>
            <a:lvl1pPr>
              <a:defRPr sz="2800">
                <a:solidFill>
                  <a:schemeClr val="bg1"/>
                </a:solidFill>
              </a:defRPr>
            </a:lvl1pPr>
            <a:lvl2pPr>
              <a:defRPr sz="22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1838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8415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1130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82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 columns">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334256" y="347472"/>
            <a:ext cx="7516368" cy="6172200"/>
          </a:xfrm>
          <a:prstGeom prst="roundRect">
            <a:avLst>
              <a:gd name="adj" fmla="val 1358"/>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fontAlgn="base">
              <a:spcBef>
                <a:spcPct val="20000"/>
              </a:spcBef>
              <a:spcAft>
                <a:spcPct val="0"/>
              </a:spcAft>
              <a:buSzPct val="75000"/>
            </a:pPr>
            <a:endParaRPr lang="en-US" sz="2000">
              <a:solidFill>
                <a:srgbClr val="333333"/>
              </a:solidFill>
            </a:endParaRPr>
          </a:p>
        </p:txBody>
      </p:sp>
      <p:sp>
        <p:nvSpPr>
          <p:cNvPr id="2" name="Title 1"/>
          <p:cNvSpPr>
            <a:spLocks noGrp="1"/>
          </p:cNvSpPr>
          <p:nvPr>
            <p:ph type="title"/>
          </p:nvPr>
        </p:nvSpPr>
        <p:spPr>
          <a:xfrm>
            <a:off x="457200" y="685800"/>
            <a:ext cx="3276599" cy="3962400"/>
          </a:xfrm>
        </p:spPr>
        <p:txBody>
          <a:bodyPr anchor="t"/>
          <a:lstStyle>
            <a:lvl1pPr algn="l">
              <a:lnSpc>
                <a:spcPct val="80000"/>
              </a:lnSpc>
              <a:defRPr sz="4000" b="1" baseline="0">
                <a:solidFill>
                  <a:srgbClr val="59C8DC"/>
                </a:solidFill>
              </a:defRPr>
            </a:lvl1pPr>
          </a:lstStyle>
          <a:p>
            <a:r>
              <a:rPr lang="en-US" dirty="0"/>
              <a:t>Click to edit Master title style</a:t>
            </a:r>
          </a:p>
        </p:txBody>
      </p:sp>
      <p:sp>
        <p:nvSpPr>
          <p:cNvPr id="3" name="Content Placeholder 2"/>
          <p:cNvSpPr>
            <a:spLocks noGrp="1"/>
          </p:cNvSpPr>
          <p:nvPr>
            <p:ph idx="1"/>
          </p:nvPr>
        </p:nvSpPr>
        <p:spPr>
          <a:xfrm>
            <a:off x="4724400" y="669142"/>
            <a:ext cx="68305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37273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1/2 columns">
    <p:spTree>
      <p:nvGrpSpPr>
        <p:cNvPr id="1" name=""/>
        <p:cNvGrpSpPr/>
        <p:nvPr/>
      </p:nvGrpSpPr>
      <p:grpSpPr>
        <a:xfrm>
          <a:off x="0" y="0"/>
          <a:ext cx="0" cy="0"/>
          <a:chOff x="0" y="0"/>
          <a:chExt cx="0" cy="0"/>
        </a:xfrm>
      </p:grpSpPr>
      <p:sp>
        <p:nvSpPr>
          <p:cNvPr id="5" name="Rounded Rectangle 4"/>
          <p:cNvSpPr/>
          <p:nvPr userDrawn="1"/>
        </p:nvSpPr>
        <p:spPr bwMode="auto">
          <a:xfrm>
            <a:off x="6327648" y="347472"/>
            <a:ext cx="5522976" cy="6172200"/>
          </a:xfrm>
          <a:prstGeom prst="roundRect">
            <a:avLst>
              <a:gd name="adj" fmla="val 1358"/>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fontAlgn="base">
              <a:spcBef>
                <a:spcPct val="20000"/>
              </a:spcBef>
              <a:spcAft>
                <a:spcPct val="0"/>
              </a:spcAft>
              <a:buSzPct val="75000"/>
            </a:pPr>
            <a:endParaRPr lang="en-US" sz="2000">
              <a:solidFill>
                <a:srgbClr val="333333"/>
              </a:solidFill>
            </a:endParaRPr>
          </a:p>
        </p:txBody>
      </p:sp>
      <p:sp>
        <p:nvSpPr>
          <p:cNvPr id="2" name="Title 1"/>
          <p:cNvSpPr>
            <a:spLocks noGrp="1"/>
          </p:cNvSpPr>
          <p:nvPr>
            <p:ph type="title"/>
          </p:nvPr>
        </p:nvSpPr>
        <p:spPr>
          <a:xfrm>
            <a:off x="609601" y="304800"/>
            <a:ext cx="5257799" cy="116205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6726936" y="669142"/>
            <a:ext cx="4724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514600"/>
            <a:ext cx="5257799" cy="36115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8833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4800600"/>
            <a:ext cx="11379200" cy="566738"/>
          </a:xfrm>
        </p:spPr>
        <p:txBody>
          <a:bodyPr anchor="b"/>
          <a:lstStyle>
            <a:lvl1pPr algn="l">
              <a:defRPr sz="2400" b="0">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406400" y="612775"/>
            <a:ext cx="11379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06400" y="5367338"/>
            <a:ext cx="11379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6083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194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95400"/>
            <a:ext cx="5384800" cy="896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891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899BA9"/>
        </a:solid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259057" y="2660040"/>
            <a:ext cx="3627145" cy="3933825"/>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3122" indent="-213122" fontAlgn="base">
              <a:spcBef>
                <a:spcPct val="20000"/>
              </a:spcBef>
              <a:spcAft>
                <a:spcPct val="0"/>
              </a:spcAft>
              <a:buSzPct val="75000"/>
            </a:pPr>
            <a:endParaRPr lang="en-US" sz="1500">
              <a:solidFill>
                <a:srgbClr val="333333"/>
              </a:solidFill>
            </a:endParaRPr>
          </a:p>
        </p:txBody>
      </p:sp>
      <p:sp>
        <p:nvSpPr>
          <p:cNvPr id="7" name="Rounded Rectangle 6"/>
          <p:cNvSpPr/>
          <p:nvPr userDrawn="1"/>
        </p:nvSpPr>
        <p:spPr bwMode="auto">
          <a:xfrm>
            <a:off x="259055" y="260554"/>
            <a:ext cx="11694820" cy="2362200"/>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3122" indent="-213122" fontAlgn="base">
              <a:spcBef>
                <a:spcPct val="20000"/>
              </a:spcBef>
              <a:spcAft>
                <a:spcPct val="0"/>
              </a:spcAft>
              <a:buSzPct val="75000"/>
            </a:pPr>
            <a:endParaRPr lang="en-US" sz="1500">
              <a:solidFill>
                <a:srgbClr val="333333"/>
              </a:solidFill>
            </a:endParaRPr>
          </a:p>
        </p:txBody>
      </p:sp>
      <p:pic>
        <p:nvPicPr>
          <p:cNvPr id="5"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9601" y="5943602"/>
            <a:ext cx="1373409" cy="36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488993" y="372852"/>
            <a:ext cx="11398209" cy="1447799"/>
          </a:xfrm>
        </p:spPr>
        <p:txBody>
          <a:bodyPr/>
          <a:lstStyle>
            <a:lvl1pPr>
              <a:defRPr sz="2400" baseline="0">
                <a:solidFill>
                  <a:schemeClr val="tx1"/>
                </a:solidFill>
              </a:defRPr>
            </a:lvl1pPr>
          </a:lstStyle>
          <a:p>
            <a:r>
              <a:rPr lang="en-US" dirty="0"/>
              <a:t>Click to edit Master title style</a:t>
            </a:r>
          </a:p>
        </p:txBody>
      </p:sp>
      <p:sp>
        <p:nvSpPr>
          <p:cNvPr id="5123" name="Rectangle 3"/>
          <p:cNvSpPr>
            <a:spLocks noGrp="1" noChangeArrowheads="1"/>
          </p:cNvSpPr>
          <p:nvPr>
            <p:ph type="subTitle" idx="1"/>
          </p:nvPr>
        </p:nvSpPr>
        <p:spPr>
          <a:xfrm>
            <a:off x="488993" y="2013154"/>
            <a:ext cx="11398209" cy="533400"/>
          </a:xfrm>
        </p:spPr>
        <p:txBody>
          <a:bodyPr/>
          <a:lstStyle>
            <a:lvl1pPr marL="0" indent="0">
              <a:buFontTx/>
              <a:buNone/>
              <a:defRPr sz="1500" baseline="0">
                <a:solidFill>
                  <a:schemeClr val="tx2"/>
                </a:solidFill>
              </a:defRPr>
            </a:lvl1pPr>
          </a:lstStyle>
          <a:p>
            <a:r>
              <a:rPr lang="en-US" dirty="0"/>
              <a:t>Click to edit Master subtitle style</a:t>
            </a:r>
          </a:p>
        </p:txBody>
      </p:sp>
      <p:sp>
        <p:nvSpPr>
          <p:cNvPr id="8" name="Rounded Rectangle 7"/>
          <p:cNvSpPr/>
          <p:nvPr userDrawn="1"/>
        </p:nvSpPr>
        <p:spPr bwMode="auto">
          <a:xfrm>
            <a:off x="3924302" y="2660040"/>
            <a:ext cx="8029575" cy="3933825"/>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3122" indent="-213122" fontAlgn="base">
              <a:spcBef>
                <a:spcPct val="20000"/>
              </a:spcBef>
              <a:spcAft>
                <a:spcPct val="0"/>
              </a:spcAft>
              <a:buSzPct val="75000"/>
            </a:pPr>
            <a:endParaRPr lang="en-US" sz="1500">
              <a:solidFill>
                <a:srgbClr val="333333"/>
              </a:solidFill>
            </a:endParaRPr>
          </a:p>
        </p:txBody>
      </p:sp>
    </p:spTree>
    <p:extLst>
      <p:ext uri="{BB962C8B-B14F-4D97-AF65-F5344CB8AC3E}">
        <p14:creationId xmlns:p14="http://schemas.microsoft.com/office/powerpoint/2010/main" val="189903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1CE56-4630-4226-843E-7E12A794AC62}"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1503758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944562"/>
          </a:xfrm>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0148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2"/>
            <a:ext cx="11582400" cy="1362075"/>
          </a:xfrm>
        </p:spPr>
        <p:txBody>
          <a:bodyPr/>
          <a:lstStyle>
            <a:lvl1pPr algn="l">
              <a:defRPr sz="2400" b="0" cap="none" baseline="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676400"/>
            <a:ext cx="11582400" cy="4038600"/>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Tree>
    <p:extLst>
      <p:ext uri="{BB962C8B-B14F-4D97-AF65-F5344CB8AC3E}">
        <p14:creationId xmlns:p14="http://schemas.microsoft.com/office/powerpoint/2010/main" val="347794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274638"/>
            <a:ext cx="10972800" cy="9445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295403"/>
            <a:ext cx="5384800" cy="19462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943600" y="1295403"/>
            <a:ext cx="5384800" cy="1946275"/>
          </a:xfrm>
        </p:spPr>
        <p:txBody>
          <a:bodyPr/>
          <a:lstStyle>
            <a:lvl1pPr>
              <a:defRPr sz="2100"/>
            </a:lvl1pPr>
            <a:lvl2pPr>
              <a:defRPr sz="165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1806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8537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944562"/>
          </a:xfrm>
        </p:spPr>
        <p:txBody>
          <a:bodyPr/>
          <a:lstStyle/>
          <a:p>
            <a:r>
              <a:rPr lang="en-US" smtClean="0"/>
              <a:t>Click to edit Master title style</a:t>
            </a:r>
            <a:endParaRPr lang="en-US"/>
          </a:p>
        </p:txBody>
      </p:sp>
    </p:spTree>
    <p:extLst>
      <p:ext uri="{BB962C8B-B14F-4D97-AF65-F5344CB8AC3E}">
        <p14:creationId xmlns:p14="http://schemas.microsoft.com/office/powerpoint/2010/main" val="409928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803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800" b="0"/>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3881982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4800600"/>
            <a:ext cx="11379200" cy="566738"/>
          </a:xfrm>
        </p:spPr>
        <p:txBody>
          <a:bodyPr anchor="b"/>
          <a:lstStyle>
            <a:lvl1pPr algn="l">
              <a:defRPr sz="1800" b="0">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06400" y="612775"/>
            <a:ext cx="11379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406400" y="5367338"/>
            <a:ext cx="11379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4201043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95403"/>
            <a:ext cx="5384800" cy="194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295400"/>
            <a:ext cx="5384800" cy="8969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817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0800"/>
          <a:stretch/>
        </p:blipFill>
        <p:spPr>
          <a:xfrm>
            <a:off x="-1" y="0"/>
            <a:ext cx="12192001" cy="6858000"/>
          </a:xfrm>
          <a:prstGeom prst="rect">
            <a:avLst/>
          </a:prstGeom>
        </p:spPr>
      </p:pic>
    </p:spTree>
    <p:extLst>
      <p:ext uri="{BB962C8B-B14F-4D97-AF65-F5344CB8AC3E}">
        <p14:creationId xmlns:p14="http://schemas.microsoft.com/office/powerpoint/2010/main" val="315509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11CE56-4630-4226-843E-7E12A794AC62}"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10304723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lstStyle>
            <a:lvl1pPr>
              <a:defRPr sz="26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295401"/>
            <a:ext cx="10972800" cy="1946275"/>
          </a:xfrm>
          <a:prstGeom prst="rect">
            <a:avLst/>
          </a:prstGeom>
        </p:spPr>
        <p:txBody>
          <a:bodyPr/>
          <a:lstStyle>
            <a:lvl1pPr>
              <a:defRPr sz="2400" baseline="0"/>
            </a:lvl1pPr>
            <a:lvl2pPr>
              <a:buSzPct val="75000"/>
              <a:defRPr baseline="0"/>
            </a:lvl2pPr>
            <a:lvl3pPr>
              <a:buSzPct val="75000"/>
              <a:defRPr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09600" y="6356351"/>
            <a:ext cx="2844800" cy="365125"/>
          </a:xfrm>
          <a:prstGeom prst="rect">
            <a:avLst/>
          </a:prstGeom>
          <a:ln/>
        </p:spPr>
        <p:txBody>
          <a:bodyPr/>
          <a:lstStyle>
            <a:lvl1pPr>
              <a:defRPr/>
            </a:lvl1pPr>
          </a:lstStyle>
          <a:p>
            <a:pPr fontAlgn="base">
              <a:spcBef>
                <a:spcPct val="20000"/>
              </a:spcBef>
              <a:spcAft>
                <a:spcPct val="0"/>
              </a:spcAft>
              <a:buSzPct val="75000"/>
              <a:defRPr/>
            </a:pPr>
            <a:fld id="{ED6F7662-69FE-4D90-A7D7-925FB86E1F7D}" type="datetime1">
              <a:rPr lang="en-US" sz="2000">
                <a:solidFill>
                  <a:srgbClr val="333333">
                    <a:tint val="75000"/>
                  </a:srgbClr>
                </a:solidFill>
              </a:rPr>
              <a:pPr fontAlgn="base">
                <a:spcBef>
                  <a:spcPct val="20000"/>
                </a:spcBef>
                <a:spcAft>
                  <a:spcPct val="0"/>
                </a:spcAft>
                <a:buSzPct val="75000"/>
                <a:defRPr/>
              </a:pPr>
              <a:t>5/19/2016</a:t>
            </a:fld>
            <a:endParaRPr lang="en-US" sz="2000" dirty="0">
              <a:solidFill>
                <a:srgbClr val="333333">
                  <a:tint val="75000"/>
                </a:srgbClr>
              </a:solidFill>
            </a:endParaRPr>
          </a:p>
        </p:txBody>
      </p:sp>
      <p:sp>
        <p:nvSpPr>
          <p:cNvPr id="5" name="Rectangle 6"/>
          <p:cNvSpPr>
            <a:spLocks noGrp="1" noChangeArrowheads="1"/>
          </p:cNvSpPr>
          <p:nvPr>
            <p:ph type="sldNum" sz="quarter" idx="11"/>
          </p:nvPr>
        </p:nvSpPr>
        <p:spPr>
          <a:xfrm>
            <a:off x="8737600" y="6356351"/>
            <a:ext cx="2844800" cy="365125"/>
          </a:xfrm>
          <a:prstGeom prst="rect">
            <a:avLst/>
          </a:prstGeom>
          <a:ln/>
        </p:spPr>
        <p:txBody>
          <a:bodyPr/>
          <a:lstStyle>
            <a:lvl1pPr>
              <a:defRPr/>
            </a:lvl1pPr>
          </a:lstStyle>
          <a:p>
            <a:pPr>
              <a:defRPr/>
            </a:pPr>
            <a:r>
              <a:rPr lang="en-US" dirty="0" smtClean="0">
                <a:solidFill>
                  <a:srgbClr val="333333">
                    <a:tint val="75000"/>
                  </a:srgbClr>
                </a:solidFill>
              </a:rPr>
              <a:t>Slide </a:t>
            </a:r>
            <a:fld id="{216DBDBD-9D53-49F4-A966-A3B98984BEB4}" type="slidenum">
              <a:rPr lang="en-US" smtClean="0">
                <a:solidFill>
                  <a:srgbClr val="333333">
                    <a:tint val="75000"/>
                  </a:srgbClr>
                </a:solidFill>
              </a:rPr>
              <a:pPr>
                <a:defRPr/>
              </a:pPr>
              <a:t>‹#›</a:t>
            </a:fld>
            <a:endParaRPr lang="en-US" dirty="0">
              <a:solidFill>
                <a:srgbClr val="333333">
                  <a:tint val="75000"/>
                </a:srgbClr>
              </a:solidFill>
            </a:endParaRPr>
          </a:p>
        </p:txBody>
      </p:sp>
      <p:sp>
        <p:nvSpPr>
          <p:cNvPr id="7" name="Content Placeholder 6"/>
          <p:cNvSpPr>
            <a:spLocks noGrp="1"/>
          </p:cNvSpPr>
          <p:nvPr>
            <p:ph sz="quarter" idx="12"/>
          </p:nvPr>
        </p:nvSpPr>
        <p:spPr>
          <a:xfrm>
            <a:off x="3352800" y="1524000"/>
            <a:ext cx="1219200" cy="914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2173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591800" y="6248400"/>
            <a:ext cx="1371600" cy="3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228600" y="152401"/>
            <a:ext cx="11734800" cy="1285874"/>
          </a:xfrm>
        </p:spPr>
        <p:txBody>
          <a:bodyPr/>
          <a:lstStyle>
            <a:lvl1pPr>
              <a:defRPr sz="3200" baseline="0">
                <a:solidFill>
                  <a:schemeClr val="tx1"/>
                </a:solidFill>
              </a:defRPr>
            </a:lvl1pPr>
          </a:lstStyle>
          <a:p>
            <a:r>
              <a:rPr lang="en-US" dirty="0"/>
              <a:t>Click to edit Master title style</a:t>
            </a:r>
          </a:p>
        </p:txBody>
      </p:sp>
      <p:sp>
        <p:nvSpPr>
          <p:cNvPr id="5123" name="Rectangle 3"/>
          <p:cNvSpPr>
            <a:spLocks noGrp="1" noChangeArrowheads="1"/>
          </p:cNvSpPr>
          <p:nvPr>
            <p:ph type="subTitle" idx="1"/>
          </p:nvPr>
        </p:nvSpPr>
        <p:spPr>
          <a:xfrm>
            <a:off x="228600" y="1447801"/>
            <a:ext cx="11734800" cy="533400"/>
          </a:xfr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2196869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194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95400"/>
            <a:ext cx="5384800" cy="896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07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20000"/>
              </a:spcBef>
              <a:spcAft>
                <a:spcPct val="0"/>
              </a:spcAft>
              <a:buSzPct val="75000"/>
            </a:pPr>
            <a:fld id="{1E90DE45-0700-4B4A-AC17-889545013FFD}" type="datetimeFigureOut">
              <a:rPr lang="en-US" sz="2000">
                <a:solidFill>
                  <a:srgbClr val="333333">
                    <a:tint val="75000"/>
                  </a:srgbClr>
                </a:solidFill>
              </a:rPr>
              <a:pPr fontAlgn="base">
                <a:spcBef>
                  <a:spcPct val="20000"/>
                </a:spcBef>
                <a:spcAft>
                  <a:spcPct val="0"/>
                </a:spcAft>
                <a:buSzPct val="75000"/>
              </a:pPr>
              <a:t>5/19/2016</a:t>
            </a:fld>
            <a:endParaRPr lang="en-US" sz="2000" dirty="0">
              <a:solidFill>
                <a:srgbClr val="333333">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20000"/>
              </a:spcBef>
              <a:spcAft>
                <a:spcPct val="0"/>
              </a:spcAft>
              <a:buSzPct val="75000"/>
            </a:pPr>
            <a:endParaRPr lang="en-US" sz="2000" dirty="0">
              <a:solidFill>
                <a:srgbClr val="333333">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0D1D044-BF4B-421F-B7F0-3E4275A63D6E}" type="slidenum">
              <a:rPr lang="en-US" smtClean="0">
                <a:solidFill>
                  <a:srgbClr val="333333">
                    <a:tint val="75000"/>
                  </a:srgbClr>
                </a:solidFill>
              </a:rPr>
              <a:pPr/>
              <a:t>‹#›</a:t>
            </a:fld>
            <a:endParaRPr lang="en-US">
              <a:solidFill>
                <a:srgbClr val="333333">
                  <a:tint val="75000"/>
                </a:srgbClr>
              </a:solidFill>
            </a:endParaRPr>
          </a:p>
        </p:txBody>
      </p:sp>
      <p:sp>
        <p:nvSpPr>
          <p:cNvPr id="17" name="Rectangle 2"/>
          <p:cNvSpPr>
            <a:spLocks noGrp="1" noChangeArrowheads="1"/>
          </p:cNvSpPr>
          <p:nvPr>
            <p:ph type="ctrTitle"/>
          </p:nvPr>
        </p:nvSpPr>
        <p:spPr>
          <a:xfrm>
            <a:off x="636336" y="417096"/>
            <a:ext cx="10946064" cy="1447799"/>
          </a:xfrm>
          <a:prstGeom prst="rect">
            <a:avLst/>
          </a:prstGeom>
        </p:spPr>
        <p:txBody>
          <a:bodyPr/>
          <a:lstStyle>
            <a:lvl1pPr>
              <a:defRPr sz="3200" baseline="0">
                <a:solidFill>
                  <a:schemeClr val="tx1"/>
                </a:solidFill>
              </a:defRPr>
            </a:lvl1pPr>
          </a:lstStyle>
          <a:p>
            <a:r>
              <a:rPr lang="en-US" dirty="0"/>
              <a:t>Click to edit Master title style</a:t>
            </a:r>
          </a:p>
        </p:txBody>
      </p:sp>
      <p:sp>
        <p:nvSpPr>
          <p:cNvPr id="18" name="Rectangle 3"/>
          <p:cNvSpPr>
            <a:spLocks noGrp="1" noChangeArrowheads="1"/>
          </p:cNvSpPr>
          <p:nvPr>
            <p:ph type="subTitle" idx="1"/>
          </p:nvPr>
        </p:nvSpPr>
        <p:spPr>
          <a:xfrm>
            <a:off x="636336" y="2057400"/>
            <a:ext cx="10946064" cy="533400"/>
          </a:xfrm>
          <a:prstGeom prst="rect">
            <a:avLst/>
          </a:prstGeo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22400765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20000"/>
              </a:spcBef>
              <a:spcAft>
                <a:spcPct val="0"/>
              </a:spcAft>
              <a:buSzPct val="75000"/>
            </a:pPr>
            <a:fld id="{1E90DE45-0700-4B4A-AC17-889545013FFD}" type="datetimeFigureOut">
              <a:rPr lang="en-US" sz="2000">
                <a:solidFill>
                  <a:srgbClr val="333333">
                    <a:tint val="75000"/>
                  </a:srgbClr>
                </a:solidFill>
              </a:rPr>
              <a:pPr fontAlgn="base">
                <a:spcBef>
                  <a:spcPct val="20000"/>
                </a:spcBef>
                <a:spcAft>
                  <a:spcPct val="0"/>
                </a:spcAft>
                <a:buSzPct val="75000"/>
              </a:pPr>
              <a:t>5/19/2016</a:t>
            </a:fld>
            <a:endParaRPr lang="en-US" sz="2000" dirty="0">
              <a:solidFill>
                <a:srgbClr val="333333">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20000"/>
              </a:spcBef>
              <a:spcAft>
                <a:spcPct val="0"/>
              </a:spcAft>
              <a:buSzPct val="75000"/>
            </a:pPr>
            <a:endParaRPr lang="en-US" sz="2000" dirty="0">
              <a:solidFill>
                <a:srgbClr val="333333">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0D1D044-BF4B-421F-B7F0-3E4275A63D6E}" type="slidenum">
              <a:rPr lang="en-US" smtClean="0">
                <a:solidFill>
                  <a:srgbClr val="333333">
                    <a:tint val="75000"/>
                  </a:srgbClr>
                </a:solidFill>
              </a:rPr>
              <a:pPr/>
              <a:t>‹#›</a:t>
            </a:fld>
            <a:endParaRPr lang="en-US">
              <a:solidFill>
                <a:srgbClr val="333333">
                  <a:tint val="75000"/>
                </a:srgbClr>
              </a:solidFill>
            </a:endParaRPr>
          </a:p>
        </p:txBody>
      </p:sp>
      <p:sp>
        <p:nvSpPr>
          <p:cNvPr id="17" name="Rectangle 2"/>
          <p:cNvSpPr>
            <a:spLocks noGrp="1" noChangeArrowheads="1"/>
          </p:cNvSpPr>
          <p:nvPr>
            <p:ph type="ctrTitle"/>
          </p:nvPr>
        </p:nvSpPr>
        <p:spPr>
          <a:xfrm>
            <a:off x="636336" y="417096"/>
            <a:ext cx="10946064" cy="1447799"/>
          </a:xfrm>
          <a:prstGeom prst="rect">
            <a:avLst/>
          </a:prstGeom>
        </p:spPr>
        <p:txBody>
          <a:bodyPr/>
          <a:lstStyle>
            <a:lvl1pPr>
              <a:defRPr sz="3200" baseline="0">
                <a:solidFill>
                  <a:schemeClr val="tx1"/>
                </a:solidFill>
              </a:defRPr>
            </a:lvl1pPr>
          </a:lstStyle>
          <a:p>
            <a:r>
              <a:rPr lang="en-US" dirty="0"/>
              <a:t>Click to edit Master title style</a:t>
            </a:r>
          </a:p>
        </p:txBody>
      </p:sp>
      <p:sp>
        <p:nvSpPr>
          <p:cNvPr id="18" name="Rectangle 3"/>
          <p:cNvSpPr>
            <a:spLocks noGrp="1" noChangeArrowheads="1"/>
          </p:cNvSpPr>
          <p:nvPr>
            <p:ph type="subTitle" idx="1"/>
          </p:nvPr>
        </p:nvSpPr>
        <p:spPr>
          <a:xfrm>
            <a:off x="636336" y="2057400"/>
            <a:ext cx="10946064" cy="533400"/>
          </a:xfrm>
          <a:prstGeom prst="rect">
            <a:avLst/>
          </a:prstGeo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117714050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20000"/>
              </a:spcBef>
              <a:spcAft>
                <a:spcPct val="0"/>
              </a:spcAft>
              <a:buSzPct val="75000"/>
            </a:pPr>
            <a:fld id="{1E90DE45-0700-4B4A-AC17-889545013FFD}" type="datetimeFigureOut">
              <a:rPr lang="en-US" sz="2000">
                <a:solidFill>
                  <a:srgbClr val="333333">
                    <a:tint val="75000"/>
                  </a:srgbClr>
                </a:solidFill>
              </a:rPr>
              <a:pPr fontAlgn="base">
                <a:spcBef>
                  <a:spcPct val="20000"/>
                </a:spcBef>
                <a:spcAft>
                  <a:spcPct val="0"/>
                </a:spcAft>
                <a:buSzPct val="75000"/>
              </a:pPr>
              <a:t>5/19/2016</a:t>
            </a:fld>
            <a:endParaRPr lang="en-US" sz="2000" dirty="0">
              <a:solidFill>
                <a:srgbClr val="333333">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20000"/>
              </a:spcBef>
              <a:spcAft>
                <a:spcPct val="0"/>
              </a:spcAft>
              <a:buSzPct val="75000"/>
            </a:pPr>
            <a:endParaRPr lang="en-US" sz="2000" dirty="0">
              <a:solidFill>
                <a:srgbClr val="333333">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0D1D044-BF4B-421F-B7F0-3E4275A63D6E}" type="slidenum">
              <a:rPr lang="en-US" smtClean="0">
                <a:solidFill>
                  <a:srgbClr val="333333">
                    <a:tint val="75000"/>
                  </a:srgbClr>
                </a:solidFill>
              </a:rPr>
              <a:pPr/>
              <a:t>‹#›</a:t>
            </a:fld>
            <a:endParaRPr lang="en-US">
              <a:solidFill>
                <a:srgbClr val="333333">
                  <a:tint val="75000"/>
                </a:srgbClr>
              </a:solidFill>
            </a:endParaRPr>
          </a:p>
        </p:txBody>
      </p:sp>
      <p:sp>
        <p:nvSpPr>
          <p:cNvPr id="17" name="Rectangle 2"/>
          <p:cNvSpPr>
            <a:spLocks noGrp="1" noChangeArrowheads="1"/>
          </p:cNvSpPr>
          <p:nvPr>
            <p:ph type="ctrTitle"/>
          </p:nvPr>
        </p:nvSpPr>
        <p:spPr>
          <a:xfrm>
            <a:off x="636336" y="417096"/>
            <a:ext cx="10946064" cy="1447799"/>
          </a:xfrm>
          <a:prstGeom prst="rect">
            <a:avLst/>
          </a:prstGeom>
        </p:spPr>
        <p:txBody>
          <a:bodyPr/>
          <a:lstStyle>
            <a:lvl1pPr>
              <a:defRPr sz="3200" baseline="0">
                <a:solidFill>
                  <a:schemeClr val="tx1"/>
                </a:solidFill>
              </a:defRPr>
            </a:lvl1pPr>
          </a:lstStyle>
          <a:p>
            <a:r>
              <a:rPr lang="en-US" dirty="0"/>
              <a:t>Click to edit Master title style</a:t>
            </a:r>
          </a:p>
        </p:txBody>
      </p:sp>
      <p:sp>
        <p:nvSpPr>
          <p:cNvPr id="18" name="Rectangle 3"/>
          <p:cNvSpPr>
            <a:spLocks noGrp="1" noChangeArrowheads="1"/>
          </p:cNvSpPr>
          <p:nvPr>
            <p:ph type="subTitle" idx="1"/>
          </p:nvPr>
        </p:nvSpPr>
        <p:spPr>
          <a:xfrm>
            <a:off x="636336" y="2057400"/>
            <a:ext cx="10946064" cy="533400"/>
          </a:xfrm>
          <a:prstGeom prst="rect">
            <a:avLst/>
          </a:prstGeo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409115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20000"/>
              </a:spcBef>
              <a:spcAft>
                <a:spcPct val="0"/>
              </a:spcAft>
              <a:buSzPct val="75000"/>
            </a:pPr>
            <a:fld id="{1E90DE45-0700-4B4A-AC17-889545013FFD}" type="datetimeFigureOut">
              <a:rPr lang="en-US" sz="2000">
                <a:solidFill>
                  <a:srgbClr val="333333">
                    <a:tint val="75000"/>
                  </a:srgbClr>
                </a:solidFill>
              </a:rPr>
              <a:pPr fontAlgn="base">
                <a:spcBef>
                  <a:spcPct val="20000"/>
                </a:spcBef>
                <a:spcAft>
                  <a:spcPct val="0"/>
                </a:spcAft>
                <a:buSzPct val="75000"/>
              </a:pPr>
              <a:t>5/19/2016</a:t>
            </a:fld>
            <a:endParaRPr lang="en-US" sz="2000" dirty="0">
              <a:solidFill>
                <a:srgbClr val="333333">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20000"/>
              </a:spcBef>
              <a:spcAft>
                <a:spcPct val="0"/>
              </a:spcAft>
              <a:buSzPct val="75000"/>
            </a:pPr>
            <a:endParaRPr lang="en-US" sz="2000" dirty="0">
              <a:solidFill>
                <a:srgbClr val="333333">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0D1D044-BF4B-421F-B7F0-3E4275A63D6E}" type="slidenum">
              <a:rPr lang="en-US" smtClean="0">
                <a:solidFill>
                  <a:srgbClr val="333333">
                    <a:tint val="75000"/>
                  </a:srgbClr>
                </a:solidFill>
              </a:rPr>
              <a:pPr/>
              <a:t>‹#›</a:t>
            </a:fld>
            <a:endParaRPr lang="en-US">
              <a:solidFill>
                <a:srgbClr val="333333">
                  <a:tint val="75000"/>
                </a:srgbClr>
              </a:solidFill>
            </a:endParaRPr>
          </a:p>
        </p:txBody>
      </p:sp>
      <p:sp>
        <p:nvSpPr>
          <p:cNvPr id="17" name="Rectangle 2"/>
          <p:cNvSpPr>
            <a:spLocks noGrp="1" noChangeArrowheads="1"/>
          </p:cNvSpPr>
          <p:nvPr>
            <p:ph type="ctrTitle"/>
          </p:nvPr>
        </p:nvSpPr>
        <p:spPr>
          <a:xfrm>
            <a:off x="636336" y="417096"/>
            <a:ext cx="10946064" cy="1447799"/>
          </a:xfrm>
          <a:prstGeom prst="rect">
            <a:avLst/>
          </a:prstGeom>
        </p:spPr>
        <p:txBody>
          <a:bodyPr/>
          <a:lstStyle>
            <a:lvl1pPr>
              <a:defRPr sz="3200" baseline="0">
                <a:solidFill>
                  <a:schemeClr val="tx1"/>
                </a:solidFill>
              </a:defRPr>
            </a:lvl1pPr>
          </a:lstStyle>
          <a:p>
            <a:r>
              <a:rPr lang="en-US" dirty="0"/>
              <a:t>Click to edit Master title style</a:t>
            </a:r>
          </a:p>
        </p:txBody>
      </p:sp>
      <p:sp>
        <p:nvSpPr>
          <p:cNvPr id="18" name="Rectangle 3"/>
          <p:cNvSpPr>
            <a:spLocks noGrp="1" noChangeArrowheads="1"/>
          </p:cNvSpPr>
          <p:nvPr>
            <p:ph type="subTitle" idx="1"/>
          </p:nvPr>
        </p:nvSpPr>
        <p:spPr>
          <a:xfrm>
            <a:off x="636336" y="2057400"/>
            <a:ext cx="10946064" cy="533400"/>
          </a:xfrm>
          <a:prstGeom prst="rect">
            <a:avLst/>
          </a:prstGeo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380629077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20000"/>
              </a:spcBef>
              <a:spcAft>
                <a:spcPct val="0"/>
              </a:spcAft>
              <a:buSzPct val="75000"/>
            </a:pPr>
            <a:fld id="{1E90DE45-0700-4B4A-AC17-889545013FFD}" type="datetimeFigureOut">
              <a:rPr lang="en-US" sz="2000">
                <a:solidFill>
                  <a:srgbClr val="333333">
                    <a:tint val="75000"/>
                  </a:srgbClr>
                </a:solidFill>
              </a:rPr>
              <a:pPr fontAlgn="base">
                <a:spcBef>
                  <a:spcPct val="20000"/>
                </a:spcBef>
                <a:spcAft>
                  <a:spcPct val="0"/>
                </a:spcAft>
                <a:buSzPct val="75000"/>
              </a:pPr>
              <a:t>5/19/2016</a:t>
            </a:fld>
            <a:endParaRPr lang="en-US" sz="2000" dirty="0">
              <a:solidFill>
                <a:srgbClr val="333333">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20000"/>
              </a:spcBef>
              <a:spcAft>
                <a:spcPct val="0"/>
              </a:spcAft>
              <a:buSzPct val="75000"/>
            </a:pPr>
            <a:endParaRPr lang="en-US" sz="2000" dirty="0">
              <a:solidFill>
                <a:srgbClr val="333333">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0D1D044-BF4B-421F-B7F0-3E4275A63D6E}" type="slidenum">
              <a:rPr lang="en-US" smtClean="0">
                <a:solidFill>
                  <a:srgbClr val="333333">
                    <a:tint val="75000"/>
                  </a:srgbClr>
                </a:solidFill>
              </a:rPr>
              <a:pPr/>
              <a:t>‹#›</a:t>
            </a:fld>
            <a:endParaRPr lang="en-US">
              <a:solidFill>
                <a:srgbClr val="333333">
                  <a:tint val="75000"/>
                </a:srgbClr>
              </a:solidFill>
            </a:endParaRPr>
          </a:p>
        </p:txBody>
      </p:sp>
      <p:sp>
        <p:nvSpPr>
          <p:cNvPr id="17" name="Rectangle 2"/>
          <p:cNvSpPr>
            <a:spLocks noGrp="1" noChangeArrowheads="1"/>
          </p:cNvSpPr>
          <p:nvPr>
            <p:ph type="ctrTitle"/>
          </p:nvPr>
        </p:nvSpPr>
        <p:spPr>
          <a:xfrm>
            <a:off x="636336" y="417096"/>
            <a:ext cx="10946064" cy="1447799"/>
          </a:xfrm>
          <a:prstGeom prst="rect">
            <a:avLst/>
          </a:prstGeom>
        </p:spPr>
        <p:txBody>
          <a:bodyPr/>
          <a:lstStyle>
            <a:lvl1pPr>
              <a:defRPr sz="3200" baseline="0">
                <a:solidFill>
                  <a:schemeClr val="tx1"/>
                </a:solidFill>
              </a:defRPr>
            </a:lvl1pPr>
          </a:lstStyle>
          <a:p>
            <a:r>
              <a:rPr lang="en-US" dirty="0"/>
              <a:t>Click to edit Master title style</a:t>
            </a:r>
          </a:p>
        </p:txBody>
      </p:sp>
      <p:sp>
        <p:nvSpPr>
          <p:cNvPr id="18" name="Rectangle 3"/>
          <p:cNvSpPr>
            <a:spLocks noGrp="1" noChangeArrowheads="1"/>
          </p:cNvSpPr>
          <p:nvPr>
            <p:ph type="subTitle" idx="1"/>
          </p:nvPr>
        </p:nvSpPr>
        <p:spPr>
          <a:xfrm>
            <a:off x="636336" y="2057400"/>
            <a:ext cx="10946064" cy="533400"/>
          </a:xfrm>
          <a:prstGeom prst="rect">
            <a:avLst/>
          </a:prstGeo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240003020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20000"/>
              </a:spcBef>
              <a:spcAft>
                <a:spcPct val="0"/>
              </a:spcAft>
              <a:buSzPct val="75000"/>
            </a:pPr>
            <a:fld id="{1E90DE45-0700-4B4A-AC17-889545013FFD}" type="datetimeFigureOut">
              <a:rPr lang="en-US" sz="2000">
                <a:solidFill>
                  <a:srgbClr val="333333">
                    <a:tint val="75000"/>
                  </a:srgbClr>
                </a:solidFill>
              </a:rPr>
              <a:pPr fontAlgn="base">
                <a:spcBef>
                  <a:spcPct val="20000"/>
                </a:spcBef>
                <a:spcAft>
                  <a:spcPct val="0"/>
                </a:spcAft>
                <a:buSzPct val="75000"/>
              </a:pPr>
              <a:t>5/19/2016</a:t>
            </a:fld>
            <a:endParaRPr lang="en-US" sz="2000" dirty="0">
              <a:solidFill>
                <a:srgbClr val="333333">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20000"/>
              </a:spcBef>
              <a:spcAft>
                <a:spcPct val="0"/>
              </a:spcAft>
              <a:buSzPct val="75000"/>
            </a:pPr>
            <a:endParaRPr lang="en-US" sz="2000" dirty="0">
              <a:solidFill>
                <a:srgbClr val="333333">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0D1D044-BF4B-421F-B7F0-3E4275A63D6E}" type="slidenum">
              <a:rPr lang="en-US" smtClean="0">
                <a:solidFill>
                  <a:srgbClr val="333333">
                    <a:tint val="75000"/>
                  </a:srgbClr>
                </a:solidFill>
              </a:rPr>
              <a:pPr/>
              <a:t>‹#›</a:t>
            </a:fld>
            <a:endParaRPr lang="en-US">
              <a:solidFill>
                <a:srgbClr val="333333">
                  <a:tint val="75000"/>
                </a:srgbClr>
              </a:solidFill>
            </a:endParaRPr>
          </a:p>
        </p:txBody>
      </p:sp>
      <p:sp>
        <p:nvSpPr>
          <p:cNvPr id="17" name="Rectangle 2"/>
          <p:cNvSpPr>
            <a:spLocks noGrp="1" noChangeArrowheads="1"/>
          </p:cNvSpPr>
          <p:nvPr>
            <p:ph type="ctrTitle"/>
          </p:nvPr>
        </p:nvSpPr>
        <p:spPr>
          <a:xfrm>
            <a:off x="636336" y="417096"/>
            <a:ext cx="10946064" cy="1447799"/>
          </a:xfrm>
          <a:prstGeom prst="rect">
            <a:avLst/>
          </a:prstGeom>
        </p:spPr>
        <p:txBody>
          <a:bodyPr/>
          <a:lstStyle>
            <a:lvl1pPr>
              <a:defRPr sz="3200" baseline="0">
                <a:solidFill>
                  <a:schemeClr val="tx1"/>
                </a:solidFill>
              </a:defRPr>
            </a:lvl1pPr>
          </a:lstStyle>
          <a:p>
            <a:r>
              <a:rPr lang="en-US" dirty="0"/>
              <a:t>Click to edit Master title style</a:t>
            </a:r>
          </a:p>
        </p:txBody>
      </p:sp>
      <p:sp>
        <p:nvSpPr>
          <p:cNvPr id="18" name="Rectangle 3"/>
          <p:cNvSpPr>
            <a:spLocks noGrp="1" noChangeArrowheads="1"/>
          </p:cNvSpPr>
          <p:nvPr>
            <p:ph type="subTitle" idx="1"/>
          </p:nvPr>
        </p:nvSpPr>
        <p:spPr>
          <a:xfrm>
            <a:off x="636336" y="2057400"/>
            <a:ext cx="10946064" cy="533400"/>
          </a:xfrm>
          <a:prstGeom prst="rect">
            <a:avLst/>
          </a:prstGeo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3107582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lstStyle>
            <a:lvl1pPr>
              <a:defRPr sz="26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295401"/>
            <a:ext cx="10972800" cy="1946275"/>
          </a:xfrm>
          <a:prstGeom prst="rect">
            <a:avLst/>
          </a:prstGeom>
        </p:spPr>
        <p:txBody>
          <a:bodyPr/>
          <a:lstStyle>
            <a:lvl1pPr>
              <a:defRPr sz="2400" baseline="0"/>
            </a:lvl1pPr>
            <a:lvl2pPr>
              <a:buSzPct val="75000"/>
              <a:defRPr baseline="0"/>
            </a:lvl2pPr>
            <a:lvl3pPr>
              <a:buSzPct val="75000"/>
              <a:defRPr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09600" y="6356351"/>
            <a:ext cx="2844800" cy="365125"/>
          </a:xfrm>
          <a:prstGeom prst="rect">
            <a:avLst/>
          </a:prstGeom>
          <a:ln/>
        </p:spPr>
        <p:txBody>
          <a:bodyPr/>
          <a:lstStyle>
            <a:lvl1pPr>
              <a:defRPr/>
            </a:lvl1pPr>
          </a:lstStyle>
          <a:p>
            <a:pPr fontAlgn="base">
              <a:spcBef>
                <a:spcPct val="20000"/>
              </a:spcBef>
              <a:spcAft>
                <a:spcPct val="0"/>
              </a:spcAft>
              <a:buSzPct val="75000"/>
              <a:defRPr/>
            </a:pPr>
            <a:fld id="{ED6F7662-69FE-4D90-A7D7-925FB86E1F7D}" type="datetime1">
              <a:rPr lang="en-US" sz="2000">
                <a:solidFill>
                  <a:srgbClr val="333333">
                    <a:tint val="75000"/>
                  </a:srgbClr>
                </a:solidFill>
              </a:rPr>
              <a:pPr fontAlgn="base">
                <a:spcBef>
                  <a:spcPct val="20000"/>
                </a:spcBef>
                <a:spcAft>
                  <a:spcPct val="0"/>
                </a:spcAft>
                <a:buSzPct val="75000"/>
                <a:defRPr/>
              </a:pPr>
              <a:t>5/19/2016</a:t>
            </a:fld>
            <a:endParaRPr lang="en-US" sz="2000" dirty="0">
              <a:solidFill>
                <a:srgbClr val="333333">
                  <a:tint val="75000"/>
                </a:srgbClr>
              </a:solidFill>
            </a:endParaRPr>
          </a:p>
        </p:txBody>
      </p:sp>
      <p:sp>
        <p:nvSpPr>
          <p:cNvPr id="5" name="Rectangle 6"/>
          <p:cNvSpPr>
            <a:spLocks noGrp="1" noChangeArrowheads="1"/>
          </p:cNvSpPr>
          <p:nvPr>
            <p:ph type="sldNum" sz="quarter" idx="11"/>
          </p:nvPr>
        </p:nvSpPr>
        <p:spPr>
          <a:xfrm>
            <a:off x="8737600" y="6356351"/>
            <a:ext cx="2844800" cy="365125"/>
          </a:xfrm>
          <a:prstGeom prst="rect">
            <a:avLst/>
          </a:prstGeom>
          <a:ln/>
        </p:spPr>
        <p:txBody>
          <a:bodyPr/>
          <a:lstStyle>
            <a:lvl1pPr>
              <a:defRPr/>
            </a:lvl1pPr>
          </a:lstStyle>
          <a:p>
            <a:pPr>
              <a:defRPr/>
            </a:pPr>
            <a:r>
              <a:rPr lang="en-US" dirty="0" smtClean="0">
                <a:solidFill>
                  <a:srgbClr val="333333">
                    <a:tint val="75000"/>
                  </a:srgbClr>
                </a:solidFill>
              </a:rPr>
              <a:t>Slide </a:t>
            </a:r>
            <a:fld id="{216DBDBD-9D53-49F4-A966-A3B98984BEB4}" type="slidenum">
              <a:rPr lang="en-US" smtClean="0">
                <a:solidFill>
                  <a:srgbClr val="333333">
                    <a:tint val="75000"/>
                  </a:srgbClr>
                </a:solidFill>
              </a:rPr>
              <a:pPr>
                <a:defRPr/>
              </a:pPr>
              <a:t>‹#›</a:t>
            </a:fld>
            <a:endParaRPr lang="en-US" dirty="0">
              <a:solidFill>
                <a:srgbClr val="333333">
                  <a:tint val="75000"/>
                </a:srgbClr>
              </a:solidFill>
            </a:endParaRPr>
          </a:p>
        </p:txBody>
      </p:sp>
      <p:sp>
        <p:nvSpPr>
          <p:cNvPr id="7" name="Content Placeholder 6"/>
          <p:cNvSpPr>
            <a:spLocks noGrp="1"/>
          </p:cNvSpPr>
          <p:nvPr>
            <p:ph sz="quarter" idx="12"/>
          </p:nvPr>
        </p:nvSpPr>
        <p:spPr>
          <a:xfrm>
            <a:off x="3352800" y="1524000"/>
            <a:ext cx="1219200" cy="914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882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11CE56-4630-4226-843E-7E12A794AC62}" type="datetimeFigureOut">
              <a:rPr lang="en-US" smtClean="0"/>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633861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20000"/>
              </a:spcBef>
              <a:spcAft>
                <a:spcPct val="0"/>
              </a:spcAft>
              <a:buSzPct val="75000"/>
            </a:pPr>
            <a:fld id="{1E90DE45-0700-4B4A-AC17-889545013FFD}" type="datetimeFigureOut">
              <a:rPr lang="en-US" sz="2000">
                <a:solidFill>
                  <a:srgbClr val="333333">
                    <a:tint val="75000"/>
                  </a:srgbClr>
                </a:solidFill>
              </a:rPr>
              <a:pPr fontAlgn="base">
                <a:spcBef>
                  <a:spcPct val="20000"/>
                </a:spcBef>
                <a:spcAft>
                  <a:spcPct val="0"/>
                </a:spcAft>
                <a:buSzPct val="75000"/>
              </a:pPr>
              <a:t>5/19/2016</a:t>
            </a:fld>
            <a:endParaRPr lang="en-US" sz="2000" dirty="0">
              <a:solidFill>
                <a:srgbClr val="333333">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20000"/>
              </a:spcBef>
              <a:spcAft>
                <a:spcPct val="0"/>
              </a:spcAft>
              <a:buSzPct val="75000"/>
            </a:pPr>
            <a:endParaRPr lang="en-US" sz="2000" dirty="0">
              <a:solidFill>
                <a:srgbClr val="333333">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0D1D044-BF4B-421F-B7F0-3E4275A63D6E}" type="slidenum">
              <a:rPr lang="en-US" smtClean="0">
                <a:solidFill>
                  <a:srgbClr val="333333">
                    <a:tint val="75000"/>
                  </a:srgbClr>
                </a:solidFill>
              </a:rPr>
              <a:pPr/>
              <a:t>‹#›</a:t>
            </a:fld>
            <a:endParaRPr lang="en-US">
              <a:solidFill>
                <a:srgbClr val="333333">
                  <a:tint val="75000"/>
                </a:srgbClr>
              </a:solidFill>
            </a:endParaRPr>
          </a:p>
        </p:txBody>
      </p:sp>
      <p:sp>
        <p:nvSpPr>
          <p:cNvPr id="17" name="Rectangle 2"/>
          <p:cNvSpPr>
            <a:spLocks noGrp="1" noChangeArrowheads="1"/>
          </p:cNvSpPr>
          <p:nvPr>
            <p:ph type="ctrTitle"/>
          </p:nvPr>
        </p:nvSpPr>
        <p:spPr>
          <a:xfrm>
            <a:off x="636336" y="417096"/>
            <a:ext cx="10946064" cy="1447799"/>
          </a:xfrm>
          <a:prstGeom prst="rect">
            <a:avLst/>
          </a:prstGeom>
        </p:spPr>
        <p:txBody>
          <a:bodyPr/>
          <a:lstStyle>
            <a:lvl1pPr>
              <a:defRPr sz="3200" baseline="0">
                <a:solidFill>
                  <a:schemeClr val="tx1"/>
                </a:solidFill>
              </a:defRPr>
            </a:lvl1pPr>
          </a:lstStyle>
          <a:p>
            <a:r>
              <a:rPr lang="en-US" dirty="0"/>
              <a:t>Click to edit Master title style</a:t>
            </a:r>
          </a:p>
        </p:txBody>
      </p:sp>
      <p:sp>
        <p:nvSpPr>
          <p:cNvPr id="18" name="Rectangle 3"/>
          <p:cNvSpPr>
            <a:spLocks noGrp="1" noChangeArrowheads="1"/>
          </p:cNvSpPr>
          <p:nvPr>
            <p:ph type="subTitle" idx="1"/>
          </p:nvPr>
        </p:nvSpPr>
        <p:spPr>
          <a:xfrm>
            <a:off x="636336" y="2057400"/>
            <a:ext cx="10946064" cy="533400"/>
          </a:xfrm>
          <a:prstGeom prst="rect">
            <a:avLst/>
          </a:prstGeo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330137250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a:lstStyle>
            <a:lvl1pPr>
              <a:defRPr sz="26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295401"/>
            <a:ext cx="10972800" cy="1946275"/>
          </a:xfrm>
          <a:prstGeom prst="rect">
            <a:avLst/>
          </a:prstGeom>
        </p:spPr>
        <p:txBody>
          <a:bodyPr/>
          <a:lstStyle>
            <a:lvl1pPr>
              <a:defRPr sz="2400" baseline="0"/>
            </a:lvl1pPr>
            <a:lvl2pPr>
              <a:buSzPct val="75000"/>
              <a:defRPr baseline="0"/>
            </a:lvl2pPr>
            <a:lvl3pPr>
              <a:buSzPct val="75000"/>
              <a:defRPr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09600" y="6356351"/>
            <a:ext cx="2844800" cy="365125"/>
          </a:xfrm>
          <a:prstGeom prst="rect">
            <a:avLst/>
          </a:prstGeom>
          <a:ln/>
        </p:spPr>
        <p:txBody>
          <a:bodyPr/>
          <a:lstStyle>
            <a:lvl1pPr>
              <a:defRPr/>
            </a:lvl1pPr>
          </a:lstStyle>
          <a:p>
            <a:pPr fontAlgn="base">
              <a:spcBef>
                <a:spcPct val="20000"/>
              </a:spcBef>
              <a:spcAft>
                <a:spcPct val="0"/>
              </a:spcAft>
              <a:buSzPct val="75000"/>
              <a:defRPr/>
            </a:pPr>
            <a:fld id="{ED6F7662-69FE-4D90-A7D7-925FB86E1F7D}" type="datetime1">
              <a:rPr lang="en-US" sz="2000">
                <a:solidFill>
                  <a:srgbClr val="333333">
                    <a:tint val="75000"/>
                  </a:srgbClr>
                </a:solidFill>
              </a:rPr>
              <a:pPr fontAlgn="base">
                <a:spcBef>
                  <a:spcPct val="20000"/>
                </a:spcBef>
                <a:spcAft>
                  <a:spcPct val="0"/>
                </a:spcAft>
                <a:buSzPct val="75000"/>
                <a:defRPr/>
              </a:pPr>
              <a:t>5/19/2016</a:t>
            </a:fld>
            <a:endParaRPr lang="en-US" sz="2000" dirty="0">
              <a:solidFill>
                <a:srgbClr val="333333">
                  <a:tint val="75000"/>
                </a:srgbClr>
              </a:solidFill>
            </a:endParaRPr>
          </a:p>
        </p:txBody>
      </p:sp>
      <p:sp>
        <p:nvSpPr>
          <p:cNvPr id="5" name="Rectangle 6"/>
          <p:cNvSpPr>
            <a:spLocks noGrp="1" noChangeArrowheads="1"/>
          </p:cNvSpPr>
          <p:nvPr>
            <p:ph type="sldNum" sz="quarter" idx="11"/>
          </p:nvPr>
        </p:nvSpPr>
        <p:spPr>
          <a:xfrm>
            <a:off x="8737600" y="6356351"/>
            <a:ext cx="2844800" cy="365125"/>
          </a:xfrm>
          <a:prstGeom prst="rect">
            <a:avLst/>
          </a:prstGeom>
          <a:ln/>
        </p:spPr>
        <p:txBody>
          <a:bodyPr/>
          <a:lstStyle>
            <a:lvl1pPr>
              <a:defRPr/>
            </a:lvl1pPr>
          </a:lstStyle>
          <a:p>
            <a:pPr>
              <a:defRPr/>
            </a:pPr>
            <a:r>
              <a:rPr lang="en-US" dirty="0" smtClean="0">
                <a:solidFill>
                  <a:srgbClr val="333333">
                    <a:tint val="75000"/>
                  </a:srgbClr>
                </a:solidFill>
              </a:rPr>
              <a:t>Slide </a:t>
            </a:r>
            <a:fld id="{216DBDBD-9D53-49F4-A966-A3B98984BEB4}" type="slidenum">
              <a:rPr lang="en-US" smtClean="0">
                <a:solidFill>
                  <a:srgbClr val="333333">
                    <a:tint val="75000"/>
                  </a:srgbClr>
                </a:solidFill>
              </a:rPr>
              <a:pPr>
                <a:defRPr/>
              </a:pPr>
              <a:t>‹#›</a:t>
            </a:fld>
            <a:endParaRPr lang="en-US" dirty="0">
              <a:solidFill>
                <a:srgbClr val="333333">
                  <a:tint val="75000"/>
                </a:srgbClr>
              </a:solidFill>
            </a:endParaRPr>
          </a:p>
        </p:txBody>
      </p:sp>
      <p:sp>
        <p:nvSpPr>
          <p:cNvPr id="7" name="Content Placeholder 6"/>
          <p:cNvSpPr>
            <a:spLocks noGrp="1"/>
          </p:cNvSpPr>
          <p:nvPr>
            <p:ph sz="quarter" idx="12"/>
          </p:nvPr>
        </p:nvSpPr>
        <p:spPr>
          <a:xfrm>
            <a:off x="3352800" y="1524000"/>
            <a:ext cx="1219200" cy="914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0395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20000"/>
              </a:spcBef>
              <a:spcAft>
                <a:spcPct val="0"/>
              </a:spcAft>
              <a:buSzPct val="75000"/>
            </a:pPr>
            <a:fld id="{1E90DE45-0700-4B4A-AC17-889545013FFD}" type="datetimeFigureOut">
              <a:rPr lang="en-US" sz="2000">
                <a:solidFill>
                  <a:srgbClr val="333333">
                    <a:tint val="75000"/>
                  </a:srgbClr>
                </a:solidFill>
              </a:rPr>
              <a:pPr fontAlgn="base">
                <a:spcBef>
                  <a:spcPct val="20000"/>
                </a:spcBef>
                <a:spcAft>
                  <a:spcPct val="0"/>
                </a:spcAft>
                <a:buSzPct val="75000"/>
              </a:pPr>
              <a:t>5/19/2016</a:t>
            </a:fld>
            <a:endParaRPr lang="en-US" sz="2000" dirty="0">
              <a:solidFill>
                <a:srgbClr val="333333">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20000"/>
              </a:spcBef>
              <a:spcAft>
                <a:spcPct val="0"/>
              </a:spcAft>
              <a:buSzPct val="75000"/>
            </a:pPr>
            <a:endParaRPr lang="en-US" sz="2000" dirty="0">
              <a:solidFill>
                <a:srgbClr val="333333">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0D1D044-BF4B-421F-B7F0-3E4275A63D6E}" type="slidenum">
              <a:rPr lang="en-US" smtClean="0">
                <a:solidFill>
                  <a:srgbClr val="333333">
                    <a:tint val="75000"/>
                  </a:srgbClr>
                </a:solidFill>
              </a:rPr>
              <a:pPr/>
              <a:t>‹#›</a:t>
            </a:fld>
            <a:endParaRPr lang="en-US">
              <a:solidFill>
                <a:srgbClr val="333333">
                  <a:tint val="75000"/>
                </a:srgbClr>
              </a:solidFill>
            </a:endParaRPr>
          </a:p>
        </p:txBody>
      </p:sp>
      <p:sp>
        <p:nvSpPr>
          <p:cNvPr id="17" name="Rectangle 2"/>
          <p:cNvSpPr>
            <a:spLocks noGrp="1" noChangeArrowheads="1"/>
          </p:cNvSpPr>
          <p:nvPr>
            <p:ph type="ctrTitle"/>
          </p:nvPr>
        </p:nvSpPr>
        <p:spPr>
          <a:xfrm>
            <a:off x="636336" y="417096"/>
            <a:ext cx="10946064" cy="1447799"/>
          </a:xfrm>
          <a:prstGeom prst="rect">
            <a:avLst/>
          </a:prstGeom>
        </p:spPr>
        <p:txBody>
          <a:bodyPr/>
          <a:lstStyle>
            <a:lvl1pPr>
              <a:defRPr sz="3200" baseline="0">
                <a:solidFill>
                  <a:schemeClr val="tx1"/>
                </a:solidFill>
              </a:defRPr>
            </a:lvl1pPr>
          </a:lstStyle>
          <a:p>
            <a:r>
              <a:rPr lang="en-US" dirty="0"/>
              <a:t>Click to edit Master title style</a:t>
            </a:r>
          </a:p>
        </p:txBody>
      </p:sp>
      <p:sp>
        <p:nvSpPr>
          <p:cNvPr id="18" name="Rectangle 3"/>
          <p:cNvSpPr>
            <a:spLocks noGrp="1" noChangeArrowheads="1"/>
          </p:cNvSpPr>
          <p:nvPr>
            <p:ph type="subTitle" idx="1"/>
          </p:nvPr>
        </p:nvSpPr>
        <p:spPr>
          <a:xfrm>
            <a:off x="636336" y="2057400"/>
            <a:ext cx="10946064" cy="533400"/>
          </a:xfrm>
          <a:prstGeom prst="rect">
            <a:avLst/>
          </a:prstGeom>
        </p:spPr>
        <p:txBody>
          <a:bodyPr/>
          <a:lstStyle>
            <a:lvl1pPr marL="0" indent="0">
              <a:buFontTx/>
              <a:buNone/>
              <a:defRPr sz="2000" baseline="0">
                <a:solidFill>
                  <a:schemeClr val="tx2"/>
                </a:solidFill>
              </a:defRPr>
            </a:lvl1pPr>
          </a:lstStyle>
          <a:p>
            <a:r>
              <a:rPr lang="en-US" dirty="0"/>
              <a:t>Click to edit Master subtitle style</a:t>
            </a:r>
          </a:p>
        </p:txBody>
      </p:sp>
    </p:spTree>
    <p:extLst>
      <p:ext uri="{BB962C8B-B14F-4D97-AF65-F5344CB8AC3E}">
        <p14:creationId xmlns:p14="http://schemas.microsoft.com/office/powerpoint/2010/main" val="140957077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69006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473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2048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5818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1804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878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95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11CE56-4630-4226-843E-7E12A794AC62}" type="datetimeFigureOut">
              <a:rPr lang="en-US" smtClean="0"/>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3519125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3774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3588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30123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126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1CE56-4630-4226-843E-7E12A794AC62}" type="datetimeFigureOut">
              <a:rPr lang="en-US" smtClean="0"/>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329584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1CE56-4630-4226-843E-7E12A794AC62}"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264221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1CE56-4630-4226-843E-7E12A794AC62}"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2EC9F-4E95-4174-A576-090E2493E590}" type="slidenum">
              <a:rPr lang="en-US" smtClean="0"/>
              <a:t>‹#›</a:t>
            </a:fld>
            <a:endParaRPr lang="en-US"/>
          </a:p>
        </p:txBody>
      </p:sp>
    </p:spTree>
    <p:extLst>
      <p:ext uri="{BB962C8B-B14F-4D97-AF65-F5344CB8AC3E}">
        <p14:creationId xmlns:p14="http://schemas.microsoft.com/office/powerpoint/2010/main" val="417288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2.png"/><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1CE56-4630-4226-843E-7E12A794AC62}" type="datetimeFigureOut">
              <a:rPr lang="en-US" smtClean="0"/>
              <a:t>5/19/2016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2EC9F-4E95-4174-A576-090E2493E590}" type="slidenum">
              <a:rPr lang="en-US" smtClean="0"/>
              <a:t>‹#›</a:t>
            </a:fld>
            <a:endParaRPr lang="en-US"/>
          </a:p>
        </p:txBody>
      </p:sp>
    </p:spTree>
    <p:extLst>
      <p:ext uri="{BB962C8B-B14F-4D97-AF65-F5344CB8AC3E}">
        <p14:creationId xmlns:p14="http://schemas.microsoft.com/office/powerpoint/2010/main" val="194909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 id="2147483711" r:id="rId13"/>
    <p:sldLayoutId id="2147483713" r:id="rId14"/>
    <p:sldLayoutId id="2147483715" r:id="rId15"/>
    <p:sldLayoutId id="2147483717" r:id="rId16"/>
    <p:sldLayoutId id="214748371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274638"/>
            <a:ext cx="111252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9" name="Rectangle 3"/>
          <p:cNvSpPr>
            <a:spLocks noGrp="1" noChangeArrowheads="1"/>
          </p:cNvSpPr>
          <p:nvPr>
            <p:ph type="body" idx="1"/>
          </p:nvPr>
        </p:nvSpPr>
        <p:spPr bwMode="auto">
          <a:xfrm>
            <a:off x="609600" y="1295401"/>
            <a:ext cx="111252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33754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l" rtl="0" fontAlgn="base">
        <a:spcBef>
          <a:spcPct val="0"/>
        </a:spcBef>
        <a:spcAft>
          <a:spcPct val="0"/>
        </a:spcAft>
        <a:defRPr sz="3200">
          <a:solidFill>
            <a:schemeClr val="accent1"/>
          </a:solidFill>
          <a:latin typeface="Calibri" pitchFamily="34" charset="0"/>
        </a:defRPr>
      </a:lvl6pPr>
      <a:lvl7pPr marL="914400" algn="l" rtl="0" fontAlgn="base">
        <a:spcBef>
          <a:spcPct val="0"/>
        </a:spcBef>
        <a:spcAft>
          <a:spcPct val="0"/>
        </a:spcAft>
        <a:defRPr sz="3200">
          <a:solidFill>
            <a:schemeClr val="accent1"/>
          </a:solidFill>
          <a:latin typeface="Calibri" pitchFamily="34" charset="0"/>
        </a:defRPr>
      </a:lvl7pPr>
      <a:lvl8pPr marL="1371600" algn="l" rtl="0" fontAlgn="base">
        <a:spcBef>
          <a:spcPct val="0"/>
        </a:spcBef>
        <a:spcAft>
          <a:spcPct val="0"/>
        </a:spcAft>
        <a:defRPr sz="3200">
          <a:solidFill>
            <a:schemeClr val="accent1"/>
          </a:solidFill>
          <a:latin typeface="Calibri" pitchFamily="34" charset="0"/>
        </a:defRPr>
      </a:lvl8pPr>
      <a:lvl9pPr marL="1828800" algn="l" rtl="0" fontAlgn="base">
        <a:spcBef>
          <a:spcPct val="0"/>
        </a:spcBef>
        <a:spcAft>
          <a:spcPct val="0"/>
        </a:spcAft>
        <a:defRPr sz="3200">
          <a:solidFill>
            <a:schemeClr val="accent1"/>
          </a:solidFill>
          <a:latin typeface="Calibri" pitchFamily="34" charset="0"/>
        </a:defRPr>
      </a:lvl9pPr>
    </p:titleStyle>
    <p:bodyStyle>
      <a:lvl1pPr marL="284163" indent="-284163" algn="l" rtl="0" eaLnBrk="0" fontAlgn="base" hangingPunct="0">
        <a:spcBef>
          <a:spcPct val="20000"/>
        </a:spcBef>
        <a:spcAft>
          <a:spcPct val="0"/>
        </a:spcAft>
        <a:buSzPct val="75000"/>
        <a:buChar char="•"/>
        <a:defRPr sz="2600">
          <a:solidFill>
            <a:schemeClr val="tx1"/>
          </a:solidFill>
          <a:latin typeface="+mn-lt"/>
          <a:ea typeface="+mn-ea"/>
          <a:cs typeface="+mn-cs"/>
        </a:defRPr>
      </a:lvl1pPr>
      <a:lvl2pPr marL="628650" indent="-230188" algn="l" rtl="0" eaLnBrk="0" fontAlgn="base" hangingPunct="0">
        <a:spcBef>
          <a:spcPct val="20000"/>
        </a:spcBef>
        <a:spcAft>
          <a:spcPct val="0"/>
        </a:spcAft>
        <a:buSzPct val="75000"/>
        <a:buFont typeface="Calibri" panose="020F0502020204030204" pitchFamily="34" charset="0"/>
        <a:buChar char="•"/>
        <a:defRPr sz="2200">
          <a:solidFill>
            <a:schemeClr val="tx1"/>
          </a:solidFill>
          <a:latin typeface="+mn-lt"/>
        </a:defRPr>
      </a:lvl2pPr>
      <a:lvl3pPr marL="914400" indent="-171450" algn="l" rtl="0" eaLnBrk="0" fontAlgn="base" hangingPunct="0">
        <a:spcBef>
          <a:spcPct val="20000"/>
        </a:spcBef>
        <a:spcAft>
          <a:spcPct val="0"/>
        </a:spcAft>
        <a:buSzPct val="75000"/>
        <a:buFont typeface="Calibri" panose="020F0502020204030204" pitchFamily="34" charset="0"/>
        <a:buChar char="•"/>
        <a:defRPr sz="2000">
          <a:solidFill>
            <a:schemeClr val="tx1"/>
          </a:solidFill>
          <a:latin typeface="+mn-lt"/>
        </a:defRPr>
      </a:lvl3pPr>
      <a:lvl4pPr marL="1258888" indent="-230188" algn="l" rtl="0" eaLnBrk="0" fontAlgn="base" hangingPunct="0">
        <a:spcBef>
          <a:spcPct val="20000"/>
        </a:spcBef>
        <a:spcAft>
          <a:spcPct val="0"/>
        </a:spcAft>
        <a:buFont typeface="Calibri" panose="020F0502020204030204" pitchFamily="34" charset="0"/>
        <a:buChar char="–"/>
        <a:defRPr>
          <a:solidFill>
            <a:schemeClr val="tx1"/>
          </a:solidFill>
          <a:latin typeface="+mn-lt"/>
        </a:defRPr>
      </a:lvl4pPr>
      <a:lvl5pPr marL="1595438" indent="-222250" algn="l" rtl="0" eaLnBrk="0" fontAlgn="base" hangingPunct="0">
        <a:spcBef>
          <a:spcPct val="20000"/>
        </a:spcBef>
        <a:spcAft>
          <a:spcPct val="0"/>
        </a:spcAft>
        <a:buFont typeface="Calibri" panose="020F0502020204030204" pitchFamily="34" charset="0"/>
        <a:buChar char="–"/>
        <a:defRPr sz="1600">
          <a:solidFill>
            <a:schemeClr val="tx1"/>
          </a:solidFill>
          <a:latin typeface="+mn-lt"/>
        </a:defRPr>
      </a:lvl5pPr>
      <a:lvl6pPr marL="2052638" indent="-222250" algn="l" rtl="0" fontAlgn="base">
        <a:spcBef>
          <a:spcPct val="20000"/>
        </a:spcBef>
        <a:spcAft>
          <a:spcPct val="0"/>
        </a:spcAft>
        <a:buFont typeface="Calibri" pitchFamily="34" charset="0"/>
        <a:buChar char="–"/>
        <a:defRPr sz="1400">
          <a:solidFill>
            <a:schemeClr val="tx1"/>
          </a:solidFill>
          <a:latin typeface="+mn-lt"/>
        </a:defRPr>
      </a:lvl6pPr>
      <a:lvl7pPr marL="2509838" indent="-222250" algn="l" rtl="0" fontAlgn="base">
        <a:spcBef>
          <a:spcPct val="20000"/>
        </a:spcBef>
        <a:spcAft>
          <a:spcPct val="0"/>
        </a:spcAft>
        <a:buFont typeface="Calibri" pitchFamily="34" charset="0"/>
        <a:buChar char="–"/>
        <a:defRPr sz="1400">
          <a:solidFill>
            <a:schemeClr val="tx1"/>
          </a:solidFill>
          <a:latin typeface="+mn-lt"/>
        </a:defRPr>
      </a:lvl7pPr>
      <a:lvl8pPr marL="2967038" indent="-222250" algn="l" rtl="0" fontAlgn="base">
        <a:spcBef>
          <a:spcPct val="20000"/>
        </a:spcBef>
        <a:spcAft>
          <a:spcPct val="0"/>
        </a:spcAft>
        <a:buFont typeface="Calibri" pitchFamily="34" charset="0"/>
        <a:buChar char="–"/>
        <a:defRPr sz="1400">
          <a:solidFill>
            <a:schemeClr val="tx1"/>
          </a:solidFill>
          <a:latin typeface="+mn-lt"/>
        </a:defRPr>
      </a:lvl8pPr>
      <a:lvl9pPr marL="3424238" indent="-222250" algn="l" rtl="0" fontAlgn="base">
        <a:spcBef>
          <a:spcPct val="20000"/>
        </a:spcBef>
        <a:spcAft>
          <a:spcPct val="0"/>
        </a:spcAft>
        <a:buFont typeface="Calibri"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auto">
          <a:xfrm>
            <a:off x="10896061" y="6448428"/>
            <a:ext cx="763081"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8"/>
          <p:cNvSpPr>
            <a:spLocks noChangeArrowheads="1"/>
          </p:cNvSpPr>
          <p:nvPr userDrawn="1"/>
        </p:nvSpPr>
        <p:spPr bwMode="auto">
          <a:xfrm>
            <a:off x="304800" y="6469063"/>
            <a:ext cx="10439400" cy="180976"/>
          </a:xfrm>
          <a:prstGeom prst="roundRect">
            <a:avLst>
              <a:gd name="adj" fmla="val 12917"/>
            </a:avLst>
          </a:prstGeom>
          <a:solidFill>
            <a:srgbClr val="899BA9"/>
          </a:solidFill>
          <a:ln>
            <a:noFill/>
          </a:ln>
        </p:spPr>
        <p:txBody>
          <a:bodyPr wrap="none" anchor="ctr"/>
          <a:lstStyle>
            <a:lvl1pPr eaLnBrk="0" hangingPunct="0">
              <a:defRPr sz="2000">
                <a:solidFill>
                  <a:schemeClr val="tx1"/>
                </a:solidFill>
                <a:latin typeface="Calibri" panose="020F0502020204030204" pitchFamily="34" charset="0"/>
              </a:defRPr>
            </a:lvl1pPr>
            <a:lvl2pPr marL="742950" indent="-285750" eaLnBrk="0" hangingPunct="0">
              <a:defRPr sz="2000">
                <a:solidFill>
                  <a:schemeClr val="tx1"/>
                </a:solidFill>
                <a:latin typeface="Calibri" panose="020F0502020204030204" pitchFamily="34" charset="0"/>
              </a:defRPr>
            </a:lvl2pPr>
            <a:lvl3pPr marL="1143000" indent="-228600" eaLnBrk="0" hangingPunct="0">
              <a:defRPr sz="2000">
                <a:solidFill>
                  <a:schemeClr val="tx1"/>
                </a:solidFill>
                <a:latin typeface="Calibri" panose="020F0502020204030204" pitchFamily="34" charset="0"/>
              </a:defRPr>
            </a:lvl3pPr>
            <a:lvl4pPr marL="1600200" indent="-228600" eaLnBrk="0" hangingPunct="0">
              <a:defRPr sz="2000">
                <a:solidFill>
                  <a:schemeClr val="tx1"/>
                </a:solidFill>
                <a:latin typeface="Calibri" panose="020F0502020204030204" pitchFamily="34" charset="0"/>
              </a:defRPr>
            </a:lvl4pPr>
            <a:lvl5pPr marL="2057400" indent="-228600" eaLnBrk="0" hangingPunc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SzPct val="7500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SzPct val="7500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SzPct val="7500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SzPct val="75000"/>
              <a:defRPr sz="2000">
                <a:solidFill>
                  <a:schemeClr val="tx1"/>
                </a:solidFill>
                <a:latin typeface="Calibri" panose="020F0502020204030204" pitchFamily="34" charset="0"/>
              </a:defRPr>
            </a:lvl9pPr>
          </a:lstStyle>
          <a:p>
            <a:pPr eaLnBrk="1" fontAlgn="base" hangingPunct="1">
              <a:spcBef>
                <a:spcPct val="20000"/>
              </a:spcBef>
              <a:spcAft>
                <a:spcPct val="0"/>
              </a:spcAft>
              <a:buSzPct val="75000"/>
            </a:pPr>
            <a:endParaRPr lang="en-US" altLang="en-US" sz="1500">
              <a:solidFill>
                <a:srgbClr val="333333"/>
              </a:solidFill>
            </a:endParaRPr>
          </a:p>
        </p:txBody>
      </p:sp>
      <p:sp>
        <p:nvSpPr>
          <p:cNvPr id="1028" name="Rectangle 2"/>
          <p:cNvSpPr>
            <a:spLocks noGrp="1" noChangeArrowheads="1"/>
          </p:cNvSpPr>
          <p:nvPr>
            <p:ph type="title"/>
          </p:nvPr>
        </p:nvSpPr>
        <p:spPr bwMode="auto">
          <a:xfrm>
            <a:off x="304800" y="274638"/>
            <a:ext cx="10972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9" name="Rectangle 3"/>
          <p:cNvSpPr>
            <a:spLocks noGrp="1" noChangeArrowheads="1"/>
          </p:cNvSpPr>
          <p:nvPr>
            <p:ph type="body" idx="1"/>
          </p:nvPr>
        </p:nvSpPr>
        <p:spPr bwMode="auto">
          <a:xfrm>
            <a:off x="304800" y="1295403"/>
            <a:ext cx="109728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1"/>
          <p:cNvSpPr>
            <a:spLocks noGrp="1"/>
          </p:cNvSpPr>
          <p:nvPr>
            <p:ph type="sldNum" sz="quarter" idx="4"/>
          </p:nvPr>
        </p:nvSpPr>
        <p:spPr>
          <a:xfrm>
            <a:off x="406400" y="6366669"/>
            <a:ext cx="2743200" cy="365125"/>
          </a:xfrm>
          <a:prstGeom prst="rect">
            <a:avLst/>
          </a:prstGeom>
        </p:spPr>
        <p:txBody>
          <a:bodyPr vert="horz" lIns="91440" tIns="45720" rIns="91440" bIns="45720" rtlCol="0" anchor="ctr"/>
          <a:lstStyle>
            <a:lvl1pPr algn="l">
              <a:defRPr sz="1000">
                <a:solidFill>
                  <a:srgbClr val="D9D9D9"/>
                </a:solidFill>
              </a:defRPr>
            </a:lvl1pPr>
          </a:lstStyle>
          <a:p>
            <a:pPr fontAlgn="base">
              <a:spcBef>
                <a:spcPct val="20000"/>
              </a:spcBef>
              <a:spcAft>
                <a:spcPct val="0"/>
              </a:spcAft>
              <a:buSzPct val="75000"/>
            </a:pPr>
            <a:r>
              <a:rPr lang="en-US" dirty="0" smtClean="0"/>
              <a:t>Page </a:t>
            </a:r>
            <a:fld id="{86A3BC1A-A689-4D2E-A122-98CC4B684B8D}" type="slidenum">
              <a:rPr lang="en-US" smtClean="0"/>
              <a:pPr fontAlgn="base">
                <a:spcBef>
                  <a:spcPct val="20000"/>
                </a:spcBef>
                <a:spcAft>
                  <a:spcPct val="0"/>
                </a:spcAft>
                <a:buSzPct val="75000"/>
              </a:pPr>
              <a:t>‹#›</a:t>
            </a:fld>
            <a:endParaRPr lang="en-US" dirty="0"/>
          </a:p>
        </p:txBody>
      </p:sp>
    </p:spTree>
    <p:extLst>
      <p:ext uri="{BB962C8B-B14F-4D97-AF65-F5344CB8AC3E}">
        <p14:creationId xmlns:p14="http://schemas.microsoft.com/office/powerpoint/2010/main" val="26812086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Calibri" pitchFamily="34" charset="0"/>
        </a:defRPr>
      </a:lvl2pPr>
      <a:lvl3pPr algn="l" rtl="0" eaLnBrk="0" fontAlgn="base" hangingPunct="0">
        <a:spcBef>
          <a:spcPct val="0"/>
        </a:spcBef>
        <a:spcAft>
          <a:spcPct val="0"/>
        </a:spcAft>
        <a:defRPr sz="2400">
          <a:solidFill>
            <a:schemeClr val="tx2"/>
          </a:solidFill>
          <a:latin typeface="Calibri" pitchFamily="34" charset="0"/>
        </a:defRPr>
      </a:lvl3pPr>
      <a:lvl4pPr algn="l" rtl="0" eaLnBrk="0" fontAlgn="base" hangingPunct="0">
        <a:spcBef>
          <a:spcPct val="0"/>
        </a:spcBef>
        <a:spcAft>
          <a:spcPct val="0"/>
        </a:spcAft>
        <a:defRPr sz="2400">
          <a:solidFill>
            <a:schemeClr val="tx2"/>
          </a:solidFill>
          <a:latin typeface="Calibri" pitchFamily="34" charset="0"/>
        </a:defRPr>
      </a:lvl4pPr>
      <a:lvl5pPr algn="l" rtl="0" eaLnBrk="0" fontAlgn="base" hangingPunct="0">
        <a:spcBef>
          <a:spcPct val="0"/>
        </a:spcBef>
        <a:spcAft>
          <a:spcPct val="0"/>
        </a:spcAft>
        <a:defRPr sz="2400">
          <a:solidFill>
            <a:schemeClr val="tx2"/>
          </a:solidFill>
          <a:latin typeface="Calibri" pitchFamily="34" charset="0"/>
        </a:defRPr>
      </a:lvl5pPr>
      <a:lvl6pPr marL="342900" algn="l" rtl="0" fontAlgn="base">
        <a:spcBef>
          <a:spcPct val="0"/>
        </a:spcBef>
        <a:spcAft>
          <a:spcPct val="0"/>
        </a:spcAft>
        <a:defRPr sz="2400">
          <a:solidFill>
            <a:schemeClr val="accent1"/>
          </a:solidFill>
          <a:latin typeface="Calibri" pitchFamily="34" charset="0"/>
        </a:defRPr>
      </a:lvl6pPr>
      <a:lvl7pPr marL="685800" algn="l" rtl="0" fontAlgn="base">
        <a:spcBef>
          <a:spcPct val="0"/>
        </a:spcBef>
        <a:spcAft>
          <a:spcPct val="0"/>
        </a:spcAft>
        <a:defRPr sz="2400">
          <a:solidFill>
            <a:schemeClr val="accent1"/>
          </a:solidFill>
          <a:latin typeface="Calibri" pitchFamily="34" charset="0"/>
        </a:defRPr>
      </a:lvl7pPr>
      <a:lvl8pPr marL="1028700" algn="l" rtl="0" fontAlgn="base">
        <a:spcBef>
          <a:spcPct val="0"/>
        </a:spcBef>
        <a:spcAft>
          <a:spcPct val="0"/>
        </a:spcAft>
        <a:defRPr sz="2400">
          <a:solidFill>
            <a:schemeClr val="accent1"/>
          </a:solidFill>
          <a:latin typeface="Calibri" pitchFamily="34" charset="0"/>
        </a:defRPr>
      </a:lvl8pPr>
      <a:lvl9pPr marL="1371600" algn="l" rtl="0" fontAlgn="base">
        <a:spcBef>
          <a:spcPct val="0"/>
        </a:spcBef>
        <a:spcAft>
          <a:spcPct val="0"/>
        </a:spcAft>
        <a:defRPr sz="2400">
          <a:solidFill>
            <a:schemeClr val="accent1"/>
          </a:solidFill>
          <a:latin typeface="Calibri" pitchFamily="34" charset="0"/>
        </a:defRPr>
      </a:lvl9pPr>
    </p:titleStyle>
    <p:bodyStyle>
      <a:lvl1pPr marL="213122" indent="-213122" algn="l" rtl="0" eaLnBrk="0" fontAlgn="base" hangingPunct="0">
        <a:spcBef>
          <a:spcPct val="20000"/>
        </a:spcBef>
        <a:spcAft>
          <a:spcPct val="0"/>
        </a:spcAft>
        <a:buSzPct val="75000"/>
        <a:buChar char="•"/>
        <a:defRPr sz="1950">
          <a:solidFill>
            <a:schemeClr val="tx1"/>
          </a:solidFill>
          <a:latin typeface="+mn-lt"/>
          <a:ea typeface="+mn-ea"/>
          <a:cs typeface="+mn-cs"/>
        </a:defRPr>
      </a:lvl1pPr>
      <a:lvl2pPr marL="471488" indent="-172641" algn="l" rtl="0" eaLnBrk="0" fontAlgn="base" hangingPunct="0">
        <a:spcBef>
          <a:spcPct val="20000"/>
        </a:spcBef>
        <a:spcAft>
          <a:spcPct val="0"/>
        </a:spcAft>
        <a:buSzPct val="75000"/>
        <a:buFont typeface="Calibri" panose="020F0502020204030204" pitchFamily="34" charset="0"/>
        <a:buChar char="•"/>
        <a:defRPr sz="1650">
          <a:solidFill>
            <a:schemeClr val="tx1"/>
          </a:solidFill>
          <a:latin typeface="+mn-lt"/>
        </a:defRPr>
      </a:lvl2pPr>
      <a:lvl3pPr marL="685800" indent="-128588" algn="l" rtl="0" eaLnBrk="0" fontAlgn="base" hangingPunct="0">
        <a:spcBef>
          <a:spcPct val="20000"/>
        </a:spcBef>
        <a:spcAft>
          <a:spcPct val="0"/>
        </a:spcAft>
        <a:buSzPct val="75000"/>
        <a:buFont typeface="Calibri" panose="020F0502020204030204" pitchFamily="34" charset="0"/>
        <a:buChar char="•"/>
        <a:defRPr sz="1500">
          <a:solidFill>
            <a:schemeClr val="tx1"/>
          </a:solidFill>
          <a:latin typeface="+mn-lt"/>
        </a:defRPr>
      </a:lvl3pPr>
      <a:lvl4pPr marL="944166" indent="-172641" algn="l" rtl="0" eaLnBrk="0" fontAlgn="base" hangingPunct="0">
        <a:spcBef>
          <a:spcPct val="20000"/>
        </a:spcBef>
        <a:spcAft>
          <a:spcPct val="0"/>
        </a:spcAft>
        <a:buFont typeface="Calibri" panose="020F0502020204030204" pitchFamily="34" charset="0"/>
        <a:buChar char="–"/>
        <a:defRPr>
          <a:solidFill>
            <a:schemeClr val="tx1"/>
          </a:solidFill>
          <a:latin typeface="+mn-lt"/>
        </a:defRPr>
      </a:lvl4pPr>
      <a:lvl5pPr marL="1196579" indent="-166688" algn="l" rtl="0" eaLnBrk="0" fontAlgn="base" hangingPunct="0">
        <a:spcBef>
          <a:spcPct val="20000"/>
        </a:spcBef>
        <a:spcAft>
          <a:spcPct val="0"/>
        </a:spcAft>
        <a:buFont typeface="Calibri" panose="020F0502020204030204" pitchFamily="34" charset="0"/>
        <a:buChar char="–"/>
        <a:defRPr sz="1200">
          <a:solidFill>
            <a:schemeClr val="tx1"/>
          </a:solidFill>
          <a:latin typeface="+mn-lt"/>
        </a:defRPr>
      </a:lvl5pPr>
      <a:lvl6pPr marL="1539479" indent="-166688" algn="l" rtl="0" fontAlgn="base">
        <a:spcBef>
          <a:spcPct val="20000"/>
        </a:spcBef>
        <a:spcAft>
          <a:spcPct val="0"/>
        </a:spcAft>
        <a:buFont typeface="Calibri" pitchFamily="34" charset="0"/>
        <a:buChar char="–"/>
        <a:defRPr sz="1050">
          <a:solidFill>
            <a:schemeClr val="tx1"/>
          </a:solidFill>
          <a:latin typeface="+mn-lt"/>
        </a:defRPr>
      </a:lvl6pPr>
      <a:lvl7pPr marL="1882379" indent="-166688" algn="l" rtl="0" fontAlgn="base">
        <a:spcBef>
          <a:spcPct val="20000"/>
        </a:spcBef>
        <a:spcAft>
          <a:spcPct val="0"/>
        </a:spcAft>
        <a:buFont typeface="Calibri" pitchFamily="34" charset="0"/>
        <a:buChar char="–"/>
        <a:defRPr sz="1050">
          <a:solidFill>
            <a:schemeClr val="tx1"/>
          </a:solidFill>
          <a:latin typeface="+mn-lt"/>
        </a:defRPr>
      </a:lvl7pPr>
      <a:lvl8pPr marL="2225279" indent="-166688" algn="l" rtl="0" fontAlgn="base">
        <a:spcBef>
          <a:spcPct val="20000"/>
        </a:spcBef>
        <a:spcAft>
          <a:spcPct val="0"/>
        </a:spcAft>
        <a:buFont typeface="Calibri" pitchFamily="34" charset="0"/>
        <a:buChar char="–"/>
        <a:defRPr sz="1050">
          <a:solidFill>
            <a:schemeClr val="tx1"/>
          </a:solidFill>
          <a:latin typeface="+mn-lt"/>
        </a:defRPr>
      </a:lvl8pPr>
      <a:lvl9pPr marL="2568179" indent="-166688" algn="l" rtl="0" fontAlgn="base">
        <a:spcBef>
          <a:spcPct val="20000"/>
        </a:spcBef>
        <a:spcAft>
          <a:spcPct val="0"/>
        </a:spcAft>
        <a:buFont typeface="Calibri" pitchFamily="34"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DA5C0-226A-46BA-9D01-56AF2BA844F7}" type="datetimeFigureOut">
              <a:rPr lang="en-US" smtClean="0">
                <a:solidFill>
                  <a:prstClr val="black">
                    <a:tint val="75000"/>
                  </a:prstClr>
                </a:solidFill>
              </a:rPr>
              <a:pPr/>
              <a:t>5/19/2016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D6DA3-B2FF-45D8-9080-F81F72D22C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2249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bwMode="auto">
          <a:xfrm>
            <a:off x="457200" y="533400"/>
            <a:ext cx="4267200" cy="1371600"/>
          </a:xfrm>
          <a:prstGeom prst="roundRect">
            <a:avLst>
              <a:gd name="adj" fmla="val 6395"/>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fontAlgn="base">
              <a:spcBef>
                <a:spcPct val="20000"/>
              </a:spcBef>
              <a:spcAft>
                <a:spcPct val="0"/>
              </a:spcAft>
              <a:buSzPct val="75000"/>
            </a:pPr>
            <a:endParaRPr lang="en-US" sz="2000">
              <a:solidFill>
                <a:srgbClr val="333333"/>
              </a:solidFill>
            </a:endParaRPr>
          </a:p>
        </p:txBody>
      </p:sp>
      <p:sp>
        <p:nvSpPr>
          <p:cNvPr id="5" name="TextBox 4"/>
          <p:cNvSpPr txBox="1"/>
          <p:nvPr/>
        </p:nvSpPr>
        <p:spPr bwMode="auto">
          <a:xfrm>
            <a:off x="685800" y="520005"/>
            <a:ext cx="4038600" cy="1384995"/>
          </a:xfrm>
          <a:prstGeom prst="rect">
            <a:avLst/>
          </a:prstGeom>
          <a:noFill/>
          <a:ln w="9525">
            <a:noFill/>
            <a:miter lim="800000"/>
            <a:headEnd/>
            <a:tailEnd/>
          </a:ln>
          <a:effectLst/>
        </p:spPr>
        <p:txBody>
          <a:bodyPr wrap="square">
            <a:spAutoFit/>
          </a:bodyPr>
          <a:lstStyle/>
          <a:p>
            <a:pPr fontAlgn="base">
              <a:spcAft>
                <a:spcPct val="0"/>
              </a:spcAft>
              <a:buSzPct val="75000"/>
              <a:defRPr/>
            </a:pPr>
            <a:r>
              <a:rPr lang="en-US" sz="2800" b="1" kern="0" dirty="0">
                <a:solidFill>
                  <a:schemeClr val="bg1"/>
                </a:solidFill>
              </a:rPr>
              <a:t>Steve Davis</a:t>
            </a:r>
          </a:p>
          <a:p>
            <a:pPr fontAlgn="base">
              <a:spcAft>
                <a:spcPct val="0"/>
              </a:spcAft>
              <a:buSzPct val="75000"/>
              <a:defRPr/>
            </a:pPr>
            <a:r>
              <a:rPr lang="en-US" sz="2800" kern="0" dirty="0">
                <a:solidFill>
                  <a:schemeClr val="bg1"/>
                </a:solidFill>
              </a:rPr>
              <a:t>President and CEO, </a:t>
            </a:r>
            <a:r>
              <a:rPr lang="en-US" sz="2800" kern="0" dirty="0" smtClean="0">
                <a:solidFill>
                  <a:schemeClr val="bg1"/>
                </a:solidFill>
              </a:rPr>
              <a:t>PATH</a:t>
            </a:r>
          </a:p>
          <a:p>
            <a:pPr fontAlgn="base">
              <a:spcAft>
                <a:spcPct val="0"/>
              </a:spcAft>
              <a:buSzPct val="75000"/>
              <a:defRPr/>
            </a:pPr>
            <a:r>
              <a:rPr lang="en-US" sz="2800" kern="0" dirty="0" smtClean="0">
                <a:solidFill>
                  <a:schemeClr val="bg1"/>
                </a:solidFill>
              </a:rPr>
              <a:t>May 19, 2016</a:t>
            </a:r>
            <a:endParaRPr lang="en-US" sz="2800" kern="0" dirty="0">
              <a:solidFill>
                <a:schemeClr val="bg1"/>
              </a:solidFill>
            </a:endParaRPr>
          </a:p>
        </p:txBody>
      </p:sp>
      <p:sp>
        <p:nvSpPr>
          <p:cNvPr id="12" name="TextBox 11"/>
          <p:cNvSpPr txBox="1"/>
          <p:nvPr/>
        </p:nvSpPr>
        <p:spPr>
          <a:xfrm>
            <a:off x="10668000" y="6490156"/>
            <a:ext cx="1371600" cy="215444"/>
          </a:xfrm>
          <a:prstGeom prst="rect">
            <a:avLst/>
          </a:prstGeom>
          <a:noFill/>
        </p:spPr>
        <p:txBody>
          <a:bodyPr wrap="square" rtlCol="0">
            <a:spAutoFit/>
          </a:bodyPr>
          <a:lstStyle/>
          <a:p>
            <a:pPr algn="r" fontAlgn="base">
              <a:spcBef>
                <a:spcPct val="20000"/>
              </a:spcBef>
              <a:spcAft>
                <a:spcPct val="0"/>
              </a:spcAft>
              <a:buSzPct val="75000"/>
            </a:pPr>
            <a:r>
              <a:rPr lang="en-US" sz="800" dirty="0">
                <a:solidFill>
                  <a:srgbClr val="FFFFFF"/>
                </a:solidFill>
              </a:rPr>
              <a:t>PATH/Mark Murray</a:t>
            </a:r>
          </a:p>
        </p:txBody>
      </p:sp>
    </p:spTree>
    <p:extLst>
      <p:ext uri="{BB962C8B-B14F-4D97-AF65-F5344CB8AC3E}">
        <p14:creationId xmlns:p14="http://schemas.microsoft.com/office/powerpoint/2010/main" val="351333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D3CC"/>
        </a:solidFill>
        <a:effectLst/>
      </p:bgPr>
    </p:bg>
    <p:spTree>
      <p:nvGrpSpPr>
        <p:cNvPr id="1" name=""/>
        <p:cNvGrpSpPr/>
        <p:nvPr/>
      </p:nvGrpSpPr>
      <p:grpSpPr>
        <a:xfrm>
          <a:off x="0" y="0"/>
          <a:ext cx="0" cy="0"/>
          <a:chOff x="0" y="0"/>
          <a:chExt cx="0" cy="0"/>
        </a:xfrm>
      </p:grpSpPr>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14" y="-8179636"/>
            <a:ext cx="12554665" cy="17124563"/>
          </a:xfrm>
          <a:prstGeom prst="rect">
            <a:avLst/>
          </a:prstGeom>
        </p:spPr>
      </p:pic>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94" y="-4329658"/>
            <a:ext cx="12554665" cy="17124563"/>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79680"/>
            <a:ext cx="12554665" cy="17124563"/>
          </a:xfrm>
        </p:spPr>
      </p:pic>
    </p:spTree>
    <p:extLst>
      <p:ext uri="{BB962C8B-B14F-4D97-AF65-F5344CB8AC3E}">
        <p14:creationId xmlns:p14="http://schemas.microsoft.com/office/powerpoint/2010/main" val="86072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875E-6 1.11111E-6 L 0.00286 -0.55903 " pathEditMode="relative" rAng="0" ptsTypes="AA">
                                      <p:cBhvr>
                                        <p:cTn id="6" dur="2000" fill="hold"/>
                                        <p:tgtEl>
                                          <p:spTgt spid="5"/>
                                        </p:tgtEl>
                                        <p:attrNameLst>
                                          <p:attrName>ppt_x</p:attrName>
                                          <p:attrName>ppt_y</p:attrName>
                                        </p:attrNameLst>
                                      </p:cBhvr>
                                      <p:rCtr x="143" y="-27963"/>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2.08333E-6 3.7037E-7 L 0.00287 -0.55903 " pathEditMode="relative" rAng="0" ptsTypes="AA">
                                      <p:cBhvr>
                                        <p:cTn id="13" dur="2000" fill="hold"/>
                                        <p:tgtEl>
                                          <p:spTgt spid="4"/>
                                        </p:tgtEl>
                                        <p:attrNameLst>
                                          <p:attrName>ppt_x</p:attrName>
                                          <p:attrName>ppt_y</p:attrName>
                                        </p:attrNameLst>
                                      </p:cBhvr>
                                      <p:rCtr x="143" y="-27963"/>
                                    </p:animMotion>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3.54167E-6 2.96296E-6 L 3.54167E-6 -0.45787 " pathEditMode="relative" rAng="0" ptsTypes="AA">
                                      <p:cBhvr>
                                        <p:cTn id="20" dur="2000" fill="hold"/>
                                        <p:tgtEl>
                                          <p:spTgt spid="6"/>
                                        </p:tgtEl>
                                        <p:attrNameLst>
                                          <p:attrName>ppt_x</p:attrName>
                                          <p:attrName>ppt_y</p:attrName>
                                        </p:attrNameLst>
                                      </p:cBhvr>
                                      <p:rCtr x="0" y="-2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6858000"/>
          </a:xfrm>
          <a:prstGeom prst="roundRect">
            <a:avLst>
              <a:gd name="adj" fmla="val 1397"/>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899885" y="2636308"/>
            <a:ext cx="10101943" cy="3785652"/>
          </a:xfrm>
          <a:prstGeom prst="rect">
            <a:avLst/>
          </a:prstGeom>
          <a:noFill/>
        </p:spPr>
        <p:txBody>
          <a:bodyPr wrap="square" rtlCol="0">
            <a:spAutoFit/>
          </a:bodyPr>
          <a:lstStyle/>
          <a:p>
            <a:pPr algn="ctr"/>
            <a:r>
              <a:rPr lang="en-US" sz="4000" b="1" dirty="0">
                <a:solidFill>
                  <a:prstClr val="white"/>
                </a:solidFill>
              </a:rPr>
              <a:t>High-impact health innovations </a:t>
            </a:r>
          </a:p>
          <a:p>
            <a:pPr algn="ctr"/>
            <a:r>
              <a:rPr lang="en-US" sz="4000" b="1" dirty="0">
                <a:solidFill>
                  <a:prstClr val="white"/>
                </a:solidFill>
              </a:rPr>
              <a:t>can save lives</a:t>
            </a:r>
            <a:r>
              <a:rPr lang="en-US" sz="4000" b="1" dirty="0" smtClean="0">
                <a:solidFill>
                  <a:prstClr val="white"/>
                </a:solidFill>
              </a:rPr>
              <a:t>.</a:t>
            </a:r>
          </a:p>
          <a:p>
            <a:pPr algn="ctr"/>
            <a:endParaRPr lang="en-US" sz="4000" b="1" dirty="0">
              <a:solidFill>
                <a:prstClr val="white"/>
              </a:solidFill>
            </a:endParaRPr>
          </a:p>
          <a:p>
            <a:pPr algn="ctr"/>
            <a:r>
              <a:rPr lang="en-US" sz="4000" b="1" dirty="0" smtClean="0">
                <a:solidFill>
                  <a:prstClr val="white"/>
                </a:solidFill>
              </a:rPr>
              <a:t>“Rapid adopters” achieve an additional decrease in their under-five mortality rate of about 2% per year</a:t>
            </a:r>
            <a:endParaRPr lang="en-US" sz="4000" b="1" dirty="0">
              <a:solidFill>
                <a:prstClr val="white"/>
              </a:solidFill>
            </a:endParaRPr>
          </a:p>
        </p:txBody>
      </p:sp>
      <p:sp>
        <p:nvSpPr>
          <p:cNvPr id="5" name="TextBox 4"/>
          <p:cNvSpPr txBox="1"/>
          <p:nvPr/>
        </p:nvSpPr>
        <p:spPr>
          <a:xfrm rot="16200000">
            <a:off x="-345287" y="5628438"/>
            <a:ext cx="1371600" cy="215444"/>
          </a:xfrm>
          <a:prstGeom prst="rect">
            <a:avLst/>
          </a:prstGeom>
          <a:noFill/>
        </p:spPr>
        <p:txBody>
          <a:bodyPr wrap="square" rtlCol="0">
            <a:spAutoFit/>
          </a:bodyPr>
          <a:lstStyle/>
          <a:p>
            <a:r>
              <a:rPr lang="en-US" sz="800" dirty="0">
                <a:solidFill>
                  <a:srgbClr val="E7E6E6">
                    <a:lumMod val="75000"/>
                  </a:srgbClr>
                </a:solidFill>
              </a:rPr>
              <a:t>PATH/Gabe </a:t>
            </a:r>
            <a:r>
              <a:rPr lang="en-US" sz="800" dirty="0" err="1">
                <a:solidFill>
                  <a:srgbClr val="E7E6E6">
                    <a:lumMod val="75000"/>
                  </a:srgbClr>
                </a:solidFill>
              </a:rPr>
              <a:t>Bienczycki</a:t>
            </a:r>
            <a:endParaRPr lang="en-US" sz="800" dirty="0">
              <a:solidFill>
                <a:srgbClr val="E7E6E6">
                  <a:lumMod val="75000"/>
                </a:srgbClr>
              </a:solidFill>
            </a:endParaRPr>
          </a:p>
        </p:txBody>
      </p:sp>
    </p:spTree>
    <p:extLst>
      <p:ext uri="{BB962C8B-B14F-4D97-AF65-F5344CB8AC3E}">
        <p14:creationId xmlns:p14="http://schemas.microsoft.com/office/powerpoint/2010/main" val="230665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Trends in Global Health Innovation</a:t>
            </a:r>
            <a:endParaRPr lang="en-US" sz="3200" b="1" dirty="0">
              <a:latin typeface="+mn-lt"/>
            </a:endParaRPr>
          </a:p>
        </p:txBody>
      </p:sp>
      <p:sp>
        <p:nvSpPr>
          <p:cNvPr id="5" name="Rounded Rectangle 4"/>
          <p:cNvSpPr/>
          <p:nvPr/>
        </p:nvSpPr>
        <p:spPr bwMode="auto">
          <a:xfrm>
            <a:off x="313201" y="1877468"/>
            <a:ext cx="2728913" cy="1724025"/>
          </a:xfrm>
          <a:prstGeom prst="roundRect">
            <a:avLst>
              <a:gd name="adj" fmla="val 2731"/>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3122" indent="-213122" algn="ctr" defTabSz="685800" fontAlgn="base">
              <a:spcBef>
                <a:spcPct val="20000"/>
              </a:spcBef>
              <a:spcAft>
                <a:spcPct val="0"/>
              </a:spcAft>
              <a:buSzPct val="75000"/>
            </a:pPr>
            <a:endParaRPr lang="en-US" sz="1500">
              <a:latin typeface="Calibri" pitchFamily="34" charset="0"/>
            </a:endParaRPr>
          </a:p>
        </p:txBody>
      </p:sp>
      <p:sp>
        <p:nvSpPr>
          <p:cNvPr id="6" name="Rounded Rectangle 5"/>
          <p:cNvSpPr/>
          <p:nvPr/>
        </p:nvSpPr>
        <p:spPr bwMode="auto">
          <a:xfrm>
            <a:off x="1942106" y="4050597"/>
            <a:ext cx="2831690" cy="1763128"/>
          </a:xfrm>
          <a:prstGeom prst="roundRect">
            <a:avLst>
              <a:gd name="adj" fmla="val 2731"/>
            </a:avLst>
          </a:prstGeom>
          <a:solidFill>
            <a:schemeClr val="accent4">
              <a:lumMod val="25000"/>
              <a:lumOff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3122" indent="-213122" algn="ctr" defTabSz="685800" fontAlgn="base">
              <a:spcBef>
                <a:spcPct val="20000"/>
              </a:spcBef>
              <a:spcAft>
                <a:spcPct val="0"/>
              </a:spcAft>
              <a:buSzPct val="75000"/>
            </a:pPr>
            <a:endParaRPr lang="en-US" sz="1500" dirty="0">
              <a:latin typeface="Calibri" pitchFamily="34" charset="0"/>
            </a:endParaRPr>
          </a:p>
        </p:txBody>
      </p:sp>
      <p:sp>
        <p:nvSpPr>
          <p:cNvPr id="7" name="Rounded Rectangle 6"/>
          <p:cNvSpPr/>
          <p:nvPr/>
        </p:nvSpPr>
        <p:spPr bwMode="auto">
          <a:xfrm>
            <a:off x="3716795" y="1877468"/>
            <a:ext cx="2831690" cy="1763128"/>
          </a:xfrm>
          <a:prstGeom prst="roundRect">
            <a:avLst>
              <a:gd name="adj" fmla="val 2731"/>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3122" indent="-213122" algn="ctr" defTabSz="685800" fontAlgn="base">
              <a:spcBef>
                <a:spcPct val="20000"/>
              </a:spcBef>
              <a:spcAft>
                <a:spcPct val="0"/>
              </a:spcAft>
              <a:buSzPct val="75000"/>
            </a:pPr>
            <a:endParaRPr lang="en-US" sz="1500">
              <a:latin typeface="Calibri" pitchFamily="34" charset="0"/>
            </a:endParaRPr>
          </a:p>
        </p:txBody>
      </p:sp>
      <p:sp>
        <p:nvSpPr>
          <p:cNvPr id="8" name="Rounded Rectangle 7"/>
          <p:cNvSpPr/>
          <p:nvPr/>
        </p:nvSpPr>
        <p:spPr bwMode="auto">
          <a:xfrm>
            <a:off x="5561909" y="4050597"/>
            <a:ext cx="2831690" cy="1763128"/>
          </a:xfrm>
          <a:prstGeom prst="roundRect">
            <a:avLst>
              <a:gd name="adj" fmla="val 2731"/>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3122" indent="-213122" algn="ctr" defTabSz="685800" fontAlgn="base">
              <a:spcBef>
                <a:spcPct val="20000"/>
              </a:spcBef>
              <a:spcAft>
                <a:spcPct val="0"/>
              </a:spcAft>
              <a:buSzPct val="75000"/>
            </a:pPr>
            <a:endParaRPr lang="en-US" sz="1500">
              <a:latin typeface="Calibri" pitchFamily="34" charset="0"/>
            </a:endParaRPr>
          </a:p>
        </p:txBody>
      </p:sp>
      <p:sp>
        <p:nvSpPr>
          <p:cNvPr id="3" name="Content Placeholder 2"/>
          <p:cNvSpPr>
            <a:spLocks noGrp="1"/>
          </p:cNvSpPr>
          <p:nvPr>
            <p:ph idx="4294967295"/>
          </p:nvPr>
        </p:nvSpPr>
        <p:spPr>
          <a:xfrm>
            <a:off x="764010" y="2251366"/>
            <a:ext cx="1827294" cy="1044155"/>
          </a:xfrm>
        </p:spPr>
        <p:txBody>
          <a:bodyPr>
            <a:noAutofit/>
          </a:bodyPr>
          <a:lstStyle/>
          <a:p>
            <a:pPr marL="0" indent="0" algn="ctr">
              <a:buNone/>
            </a:pPr>
            <a:r>
              <a:rPr lang="en-US" sz="2000" b="1" dirty="0" smtClean="0"/>
              <a:t>Shifting geographic ecosystem</a:t>
            </a:r>
            <a:endParaRPr lang="en-US" sz="2000" b="1" dirty="0"/>
          </a:p>
        </p:txBody>
      </p:sp>
      <p:sp>
        <p:nvSpPr>
          <p:cNvPr id="9" name="Rectangle 8"/>
          <p:cNvSpPr/>
          <p:nvPr/>
        </p:nvSpPr>
        <p:spPr>
          <a:xfrm>
            <a:off x="3949725" y="2111723"/>
            <a:ext cx="2365829" cy="1323439"/>
          </a:xfrm>
          <a:prstGeom prst="rect">
            <a:avLst/>
          </a:prstGeom>
        </p:spPr>
        <p:txBody>
          <a:bodyPr wrap="square">
            <a:spAutoFit/>
          </a:bodyPr>
          <a:lstStyle/>
          <a:p>
            <a:pPr algn="ctr"/>
            <a:r>
              <a:rPr lang="en-US" sz="2000" b="1" dirty="0"/>
              <a:t>Increased multisector </a:t>
            </a:r>
            <a:r>
              <a:rPr lang="en-US" sz="2000" b="1" dirty="0" smtClean="0"/>
              <a:t>solutions, especially in LMICs</a:t>
            </a:r>
            <a:endParaRPr lang="en-US" sz="2000" b="1" dirty="0"/>
          </a:p>
        </p:txBody>
      </p:sp>
      <p:sp>
        <p:nvSpPr>
          <p:cNvPr id="10" name="Rectangle 9"/>
          <p:cNvSpPr/>
          <p:nvPr/>
        </p:nvSpPr>
        <p:spPr>
          <a:xfrm>
            <a:off x="2429263" y="4675431"/>
            <a:ext cx="1857375" cy="400110"/>
          </a:xfrm>
          <a:prstGeom prst="rect">
            <a:avLst/>
          </a:prstGeom>
        </p:spPr>
        <p:txBody>
          <a:bodyPr wrap="square">
            <a:spAutoFit/>
          </a:bodyPr>
          <a:lstStyle/>
          <a:p>
            <a:pPr algn="ctr"/>
            <a:r>
              <a:rPr lang="en-US" sz="2000" b="1" dirty="0"/>
              <a:t>Scale </a:t>
            </a:r>
            <a:r>
              <a:rPr lang="en-US" sz="2000" b="1" dirty="0" smtClean="0"/>
              <a:t>matters</a:t>
            </a:r>
            <a:endParaRPr lang="en-US" sz="2000" b="1" dirty="0"/>
          </a:p>
        </p:txBody>
      </p:sp>
      <p:sp>
        <p:nvSpPr>
          <p:cNvPr id="11" name="Rectangle 10"/>
          <p:cNvSpPr/>
          <p:nvPr/>
        </p:nvSpPr>
        <p:spPr>
          <a:xfrm>
            <a:off x="5878286" y="4298864"/>
            <a:ext cx="2017486" cy="1323439"/>
          </a:xfrm>
          <a:prstGeom prst="rect">
            <a:avLst/>
          </a:prstGeom>
        </p:spPr>
        <p:txBody>
          <a:bodyPr wrap="square">
            <a:spAutoFit/>
          </a:bodyPr>
          <a:lstStyle/>
          <a:p>
            <a:pPr lvl="1" algn="ctr"/>
            <a:r>
              <a:rPr lang="en-US" sz="2000" b="1" dirty="0" smtClean="0"/>
              <a:t>End-to-end approaches and platform models</a:t>
            </a:r>
            <a:endParaRPr lang="en-US" sz="2000" b="1" dirty="0"/>
          </a:p>
        </p:txBody>
      </p:sp>
      <p:sp>
        <p:nvSpPr>
          <p:cNvPr id="12" name="Rounded Rectangle 11"/>
          <p:cNvSpPr/>
          <p:nvPr/>
        </p:nvSpPr>
        <p:spPr bwMode="auto">
          <a:xfrm>
            <a:off x="8953328" y="4053063"/>
            <a:ext cx="2831690" cy="1763128"/>
          </a:xfrm>
          <a:prstGeom prst="roundRect">
            <a:avLst>
              <a:gd name="adj" fmla="val 2731"/>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3122" indent="-213122" algn="ctr" defTabSz="685800" fontAlgn="base">
              <a:spcBef>
                <a:spcPct val="20000"/>
              </a:spcBef>
              <a:spcAft>
                <a:spcPct val="0"/>
              </a:spcAft>
              <a:buSzPct val="75000"/>
            </a:pPr>
            <a:endParaRPr lang="en-US" sz="2000" b="1" dirty="0" smtClean="0">
              <a:latin typeface="Calibri" pitchFamily="34" charset="0"/>
            </a:endParaRPr>
          </a:p>
          <a:p>
            <a:pPr marL="213122" indent="-213122" algn="ctr" defTabSz="685800" fontAlgn="base">
              <a:spcBef>
                <a:spcPct val="20000"/>
              </a:spcBef>
              <a:spcAft>
                <a:spcPct val="0"/>
              </a:spcAft>
              <a:buSzPct val="75000"/>
            </a:pPr>
            <a:r>
              <a:rPr lang="en-US" sz="2000" b="1" dirty="0" smtClean="0">
                <a:latin typeface="Calibri" pitchFamily="34" charset="0"/>
              </a:rPr>
              <a:t>Data, data, data &amp; </a:t>
            </a:r>
          </a:p>
          <a:p>
            <a:pPr marL="213122" indent="-213122" algn="ctr" defTabSz="685800" fontAlgn="base">
              <a:spcBef>
                <a:spcPct val="20000"/>
              </a:spcBef>
              <a:spcAft>
                <a:spcPct val="0"/>
              </a:spcAft>
              <a:buSzPct val="75000"/>
            </a:pPr>
            <a:r>
              <a:rPr lang="en-US" sz="2000" b="1" dirty="0">
                <a:latin typeface="Calibri" pitchFamily="34" charset="0"/>
              </a:rPr>
              <a:t>d</a:t>
            </a:r>
            <a:r>
              <a:rPr lang="en-US" sz="2000" b="1" dirty="0" smtClean="0">
                <a:latin typeface="Calibri" pitchFamily="34" charset="0"/>
              </a:rPr>
              <a:t>igital </a:t>
            </a:r>
            <a:r>
              <a:rPr lang="en-US" sz="2000" b="1" dirty="0">
                <a:latin typeface="Calibri" pitchFamily="34" charset="0"/>
              </a:rPr>
              <a:t>h</a:t>
            </a:r>
            <a:r>
              <a:rPr lang="en-US" sz="2000" b="1" dirty="0" smtClean="0">
                <a:latin typeface="Calibri" pitchFamily="34" charset="0"/>
              </a:rPr>
              <a:t>ealth solutions</a:t>
            </a:r>
            <a:endParaRPr lang="en-US" sz="2000" b="1" dirty="0">
              <a:latin typeface="Calibri" pitchFamily="34" charset="0"/>
            </a:endParaRPr>
          </a:p>
        </p:txBody>
      </p:sp>
      <p:sp>
        <p:nvSpPr>
          <p:cNvPr id="13" name="Rounded Rectangle 12"/>
          <p:cNvSpPr/>
          <p:nvPr/>
        </p:nvSpPr>
        <p:spPr bwMode="auto">
          <a:xfrm>
            <a:off x="7223166" y="1877468"/>
            <a:ext cx="2831690" cy="1763128"/>
          </a:xfrm>
          <a:prstGeom prst="roundRect">
            <a:avLst>
              <a:gd name="adj" fmla="val 2731"/>
            </a:avLst>
          </a:prstGeom>
          <a:solidFill>
            <a:schemeClr val="accent4">
              <a:lumMod val="25000"/>
              <a:lumOff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3122" indent="-213122" algn="ctr" defTabSz="685800" fontAlgn="base">
              <a:spcBef>
                <a:spcPct val="20000"/>
              </a:spcBef>
              <a:spcAft>
                <a:spcPct val="0"/>
              </a:spcAft>
              <a:buSzPct val="75000"/>
            </a:pPr>
            <a:r>
              <a:rPr lang="en-US" sz="2000" b="1" dirty="0" smtClean="0">
                <a:latin typeface="Calibri" pitchFamily="34" charset="0"/>
              </a:rPr>
              <a:t>Shifting issues &amp; burdens:  </a:t>
            </a:r>
          </a:p>
          <a:p>
            <a:pPr marL="213122" indent="-213122" algn="ctr" defTabSz="685800" fontAlgn="base">
              <a:spcBef>
                <a:spcPct val="20000"/>
              </a:spcBef>
              <a:spcAft>
                <a:spcPct val="0"/>
              </a:spcAft>
              <a:buSzPct val="75000"/>
            </a:pPr>
            <a:r>
              <a:rPr lang="en-US" sz="2000" b="1" dirty="0" smtClean="0">
                <a:latin typeface="Calibri" pitchFamily="34" charset="0"/>
              </a:rPr>
              <a:t>NCDS; pandemic </a:t>
            </a:r>
            <a:r>
              <a:rPr lang="en-US" sz="2000" b="1" dirty="0">
                <a:latin typeface="Calibri" pitchFamily="34" charset="0"/>
              </a:rPr>
              <a:t>r</a:t>
            </a:r>
            <a:r>
              <a:rPr lang="en-US" sz="2000" b="1" dirty="0" smtClean="0">
                <a:latin typeface="Calibri" pitchFamily="34" charset="0"/>
              </a:rPr>
              <a:t>esponse &amp; preparedness; climate</a:t>
            </a:r>
          </a:p>
        </p:txBody>
      </p:sp>
    </p:spTree>
    <p:extLst>
      <p:ext uri="{BB962C8B-B14F-4D97-AF65-F5344CB8AC3E}">
        <p14:creationId xmlns:p14="http://schemas.microsoft.com/office/powerpoint/2010/main" val="195038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3272971" cy="2525486"/>
          </a:xfrm>
        </p:spPr>
        <p:txBody>
          <a:bodyPr>
            <a:noAutofit/>
          </a:bodyPr>
          <a:lstStyle/>
          <a:p>
            <a:r>
              <a:rPr lang="en-US" dirty="0" smtClean="0">
                <a:solidFill>
                  <a:schemeClr val="bg1">
                    <a:lumMod val="95000"/>
                  </a:schemeClr>
                </a:solidFill>
              </a:rPr>
              <a:t>Highlighted PATH – USAID Innovation Program Collaborations</a:t>
            </a:r>
            <a:endParaRPr lang="en-US" b="1" dirty="0">
              <a:solidFill>
                <a:schemeClr val="bg1">
                  <a:lumMod val="95000"/>
                </a:schemeClr>
              </a:solidFill>
            </a:endParaRPr>
          </a:p>
        </p:txBody>
      </p:sp>
      <p:sp>
        <p:nvSpPr>
          <p:cNvPr id="6" name="Rectangle 5"/>
          <p:cNvSpPr/>
          <p:nvPr/>
        </p:nvSpPr>
        <p:spPr>
          <a:xfrm>
            <a:off x="4513943" y="240804"/>
            <a:ext cx="7082971" cy="6924973"/>
          </a:xfrm>
          <a:prstGeom prst="rect">
            <a:avLst/>
          </a:prstGeom>
        </p:spPr>
        <p:txBody>
          <a:bodyPr wrap="square">
            <a:spAutoFit/>
          </a:bodyPr>
          <a:lstStyle/>
          <a:p>
            <a:r>
              <a:rPr lang="en-US" sz="2800" b="1" dirty="0" smtClean="0">
                <a:solidFill>
                  <a:srgbClr val="C00000"/>
                </a:solidFill>
              </a:rPr>
              <a:t>Health </a:t>
            </a:r>
            <a:r>
              <a:rPr lang="en-US" sz="2800" b="1" dirty="0">
                <a:solidFill>
                  <a:srgbClr val="C00000"/>
                </a:solidFill>
              </a:rPr>
              <a:t>Tech </a:t>
            </a:r>
            <a:r>
              <a:rPr lang="en-US" sz="2800" b="1" dirty="0" smtClean="0">
                <a:solidFill>
                  <a:srgbClr val="C00000"/>
                </a:solidFill>
              </a:rPr>
              <a:t>Program</a:t>
            </a:r>
            <a:r>
              <a:rPr lang="en-US" sz="3200" dirty="0" smtClean="0"/>
              <a:t> </a:t>
            </a:r>
          </a:p>
          <a:p>
            <a:r>
              <a:rPr lang="en-US" sz="2000" dirty="0" smtClean="0">
                <a:solidFill>
                  <a:srgbClr val="333333"/>
                </a:solidFill>
              </a:rPr>
              <a:t>Three decade collaboration </a:t>
            </a:r>
            <a:r>
              <a:rPr lang="en-US" sz="2000" dirty="0">
                <a:solidFill>
                  <a:srgbClr val="333333"/>
                </a:solidFill>
              </a:rPr>
              <a:t>has evaluated over 100 </a:t>
            </a:r>
            <a:r>
              <a:rPr lang="en-US" sz="2000" dirty="0" smtClean="0">
                <a:solidFill>
                  <a:srgbClr val="333333"/>
                </a:solidFill>
              </a:rPr>
              <a:t>technologies, bringing to scale products </a:t>
            </a:r>
            <a:r>
              <a:rPr lang="en-US" sz="2000" dirty="0">
                <a:solidFill>
                  <a:srgbClr val="333333"/>
                </a:solidFill>
              </a:rPr>
              <a:t>that have reached tens of </a:t>
            </a:r>
            <a:r>
              <a:rPr lang="en-US" sz="2000" dirty="0" smtClean="0">
                <a:solidFill>
                  <a:srgbClr val="333333"/>
                </a:solidFill>
              </a:rPr>
              <a:t>millions </a:t>
            </a:r>
          </a:p>
          <a:p>
            <a:endParaRPr lang="en-US" sz="2000" dirty="0">
              <a:solidFill>
                <a:srgbClr val="333333"/>
              </a:solidFill>
            </a:endParaRPr>
          </a:p>
          <a:p>
            <a:r>
              <a:rPr lang="en-US" sz="2800" b="1" dirty="0">
                <a:solidFill>
                  <a:srgbClr val="C00000"/>
                </a:solidFill>
              </a:rPr>
              <a:t>Chlorhexidine Working </a:t>
            </a:r>
            <a:r>
              <a:rPr lang="en-US" sz="2800" b="1" dirty="0" smtClean="0">
                <a:solidFill>
                  <a:srgbClr val="C00000"/>
                </a:solidFill>
              </a:rPr>
              <a:t>Group</a:t>
            </a:r>
            <a:endParaRPr lang="en-US" sz="3200" dirty="0"/>
          </a:p>
          <a:p>
            <a:r>
              <a:rPr lang="en-US" sz="2000" dirty="0" smtClean="0">
                <a:solidFill>
                  <a:srgbClr val="333333"/>
                </a:solidFill>
              </a:rPr>
              <a:t>PATH </a:t>
            </a:r>
            <a:r>
              <a:rPr lang="en-US" sz="2000" dirty="0">
                <a:solidFill>
                  <a:srgbClr val="333333"/>
                </a:solidFill>
              </a:rPr>
              <a:t>leads </a:t>
            </a:r>
            <a:r>
              <a:rPr lang="en-US" sz="2000" dirty="0" smtClean="0">
                <a:solidFill>
                  <a:srgbClr val="333333"/>
                </a:solidFill>
              </a:rPr>
              <a:t>an international </a:t>
            </a:r>
            <a:r>
              <a:rPr lang="en-US" sz="2000" dirty="0">
                <a:solidFill>
                  <a:srgbClr val="333333"/>
                </a:solidFill>
              </a:rPr>
              <a:t>collaboration </a:t>
            </a:r>
            <a:r>
              <a:rPr lang="en-US" sz="2000" dirty="0" smtClean="0">
                <a:solidFill>
                  <a:srgbClr val="333333"/>
                </a:solidFill>
              </a:rPr>
              <a:t>committed </a:t>
            </a:r>
            <a:r>
              <a:rPr lang="en-US" sz="2000" dirty="0">
                <a:solidFill>
                  <a:srgbClr val="333333"/>
                </a:solidFill>
              </a:rPr>
              <a:t>to advancing the use of chlorhexidine for cord care across more than a dozen </a:t>
            </a:r>
            <a:r>
              <a:rPr lang="en-US" sz="2000" dirty="0" smtClean="0">
                <a:solidFill>
                  <a:srgbClr val="333333"/>
                </a:solidFill>
              </a:rPr>
              <a:t>countries</a:t>
            </a:r>
          </a:p>
          <a:p>
            <a:endParaRPr lang="en-US" sz="2000" dirty="0">
              <a:solidFill>
                <a:srgbClr val="333333"/>
              </a:solidFill>
            </a:endParaRPr>
          </a:p>
          <a:p>
            <a:r>
              <a:rPr lang="en-US" sz="2800" b="1" dirty="0">
                <a:solidFill>
                  <a:srgbClr val="C00000"/>
                </a:solidFill>
              </a:rPr>
              <a:t>Saving Lives at </a:t>
            </a:r>
            <a:r>
              <a:rPr lang="en-US" sz="2800" b="1" dirty="0" smtClean="0">
                <a:solidFill>
                  <a:srgbClr val="C00000"/>
                </a:solidFill>
              </a:rPr>
              <a:t>Birth</a:t>
            </a:r>
            <a:endParaRPr lang="en-US" sz="3200" dirty="0"/>
          </a:p>
          <a:p>
            <a:r>
              <a:rPr lang="en-US" sz="2000" dirty="0" smtClean="0">
                <a:solidFill>
                  <a:srgbClr val="333333"/>
                </a:solidFill>
              </a:rPr>
              <a:t>Through this Grand Challenge, PATH </a:t>
            </a:r>
            <a:r>
              <a:rPr lang="en-US" sz="2000" dirty="0">
                <a:solidFill>
                  <a:srgbClr val="333333"/>
                </a:solidFill>
              </a:rPr>
              <a:t>has advanced </a:t>
            </a:r>
            <a:r>
              <a:rPr lang="en-US" sz="2000" dirty="0" smtClean="0">
                <a:solidFill>
                  <a:srgbClr val="333333"/>
                </a:solidFill>
              </a:rPr>
              <a:t>technologies </a:t>
            </a:r>
            <a:r>
              <a:rPr lang="en-US" sz="2000" dirty="0">
                <a:solidFill>
                  <a:srgbClr val="333333"/>
                </a:solidFill>
              </a:rPr>
              <a:t>to </a:t>
            </a:r>
            <a:r>
              <a:rPr lang="en-US" sz="2000" dirty="0" smtClean="0">
                <a:solidFill>
                  <a:srgbClr val="333333"/>
                </a:solidFill>
              </a:rPr>
              <a:t>address the </a:t>
            </a:r>
            <a:r>
              <a:rPr lang="en-US" sz="2000" dirty="0">
                <a:solidFill>
                  <a:srgbClr val="333333"/>
                </a:solidFill>
              </a:rPr>
              <a:t>greatest </a:t>
            </a:r>
            <a:r>
              <a:rPr lang="en-US" sz="2000" dirty="0" smtClean="0">
                <a:solidFill>
                  <a:srgbClr val="333333"/>
                </a:solidFill>
              </a:rPr>
              <a:t>causes of maternal and neonatal death</a:t>
            </a:r>
          </a:p>
          <a:p>
            <a:r>
              <a:rPr lang="en-US" sz="2000" dirty="0" smtClean="0">
                <a:solidFill>
                  <a:srgbClr val="333333"/>
                </a:solidFill>
              </a:rPr>
              <a:t> </a:t>
            </a:r>
            <a:endParaRPr lang="en-US" sz="2000" dirty="0">
              <a:solidFill>
                <a:srgbClr val="333333"/>
              </a:solidFill>
            </a:endParaRPr>
          </a:p>
          <a:p>
            <a:r>
              <a:rPr lang="en-US" sz="2800" b="1" dirty="0">
                <a:solidFill>
                  <a:srgbClr val="C00000"/>
                </a:solidFill>
              </a:rPr>
              <a:t>Malaria Vaccine Development </a:t>
            </a:r>
            <a:r>
              <a:rPr lang="en-US" sz="2800" b="1" dirty="0" smtClean="0">
                <a:solidFill>
                  <a:srgbClr val="C00000"/>
                </a:solidFill>
              </a:rPr>
              <a:t>Program</a:t>
            </a:r>
            <a:endParaRPr lang="en-US" sz="3200" dirty="0"/>
          </a:p>
          <a:p>
            <a:r>
              <a:rPr lang="en-US" sz="2000" dirty="0" smtClean="0">
                <a:solidFill>
                  <a:srgbClr val="333333"/>
                </a:solidFill>
              </a:rPr>
              <a:t>10 </a:t>
            </a:r>
            <a:r>
              <a:rPr lang="en-US" sz="2000" dirty="0">
                <a:solidFill>
                  <a:srgbClr val="333333"/>
                </a:solidFill>
              </a:rPr>
              <a:t>year collaboration to advance </a:t>
            </a:r>
            <a:r>
              <a:rPr lang="en-US" sz="2000" dirty="0" smtClean="0">
                <a:solidFill>
                  <a:srgbClr val="333333"/>
                </a:solidFill>
              </a:rPr>
              <a:t>malaria vaccines</a:t>
            </a:r>
          </a:p>
          <a:p>
            <a:r>
              <a:rPr lang="en-US" sz="2000" dirty="0" smtClean="0">
                <a:solidFill>
                  <a:srgbClr val="333333"/>
                </a:solidFill>
              </a:rPr>
              <a:t> </a:t>
            </a:r>
          </a:p>
          <a:p>
            <a:r>
              <a:rPr lang="en-US" sz="2800" b="1" dirty="0" smtClean="0">
                <a:solidFill>
                  <a:srgbClr val="C00000"/>
                </a:solidFill>
              </a:rPr>
              <a:t>Innovations across numerous other programs</a:t>
            </a:r>
            <a:endParaRPr lang="en-US" sz="3200" dirty="0"/>
          </a:p>
          <a:p>
            <a:r>
              <a:rPr lang="en-US" sz="2000" dirty="0">
                <a:solidFill>
                  <a:srgbClr val="333333"/>
                </a:solidFill>
              </a:rPr>
              <a:t>10 year collaboration to advance malaria vaccines </a:t>
            </a:r>
          </a:p>
          <a:p>
            <a:endParaRPr lang="en-US" sz="2000" dirty="0">
              <a:solidFill>
                <a:srgbClr val="333333"/>
              </a:solidFill>
            </a:endParaRPr>
          </a:p>
          <a:p>
            <a:endParaRPr lang="en-US" sz="2000" dirty="0">
              <a:solidFill>
                <a:srgbClr val="333333"/>
              </a:solidFill>
            </a:endParaRPr>
          </a:p>
        </p:txBody>
      </p:sp>
    </p:spTree>
    <p:extLst>
      <p:ext uri="{BB962C8B-B14F-4D97-AF65-F5344CB8AC3E}">
        <p14:creationId xmlns:p14="http://schemas.microsoft.com/office/powerpoint/2010/main" val="133873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45287" y="5628438"/>
            <a:ext cx="1371600" cy="215444"/>
          </a:xfrm>
          <a:prstGeom prst="rect">
            <a:avLst/>
          </a:prstGeom>
          <a:noFill/>
        </p:spPr>
        <p:txBody>
          <a:bodyPr wrap="square" rtlCol="0">
            <a:spAutoFit/>
          </a:bodyPr>
          <a:lstStyle/>
          <a:p>
            <a:r>
              <a:rPr lang="en-US" sz="800" dirty="0">
                <a:solidFill>
                  <a:srgbClr val="AFABAB"/>
                </a:solidFill>
              </a:rPr>
              <a:t>Photo courtesy of Zimba </a:t>
            </a:r>
          </a:p>
        </p:txBody>
      </p:sp>
      <p:sp>
        <p:nvSpPr>
          <p:cNvPr id="7" name="Rounded Rectangle 6"/>
          <p:cNvSpPr/>
          <p:nvPr/>
        </p:nvSpPr>
        <p:spPr>
          <a:xfrm>
            <a:off x="-159658" y="0"/>
            <a:ext cx="12192000" cy="6858000"/>
          </a:xfrm>
          <a:prstGeom prst="roundRect">
            <a:avLst>
              <a:gd name="adj" fmla="val 1397"/>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bwMode="auto">
          <a:xfrm>
            <a:off x="1719942" y="5274495"/>
            <a:ext cx="8432799" cy="92333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20000"/>
              </a:spcBef>
              <a:spcAft>
                <a:spcPct val="0"/>
              </a:spcAft>
              <a:buClrTx/>
              <a:buSzPct val="75000"/>
              <a:buFontTx/>
              <a:buNone/>
              <a:tabLst/>
            </a:pPr>
            <a:r>
              <a:rPr lang="en-US" sz="5400" b="1" kern="0" dirty="0" smtClean="0">
                <a:solidFill>
                  <a:schemeClr val="bg1"/>
                </a:solidFill>
              </a:rPr>
              <a:t>Observations &amp; Suggestions</a:t>
            </a:r>
            <a:endParaRPr kumimoji="0" lang="en-US" sz="5400" b="1"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178627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16"/>
          <a:stretch/>
        </p:blipFill>
        <p:spPr>
          <a:xfrm>
            <a:off x="6096" y="0"/>
            <a:ext cx="12185904" cy="6843252"/>
          </a:xfrm>
          <a:prstGeom prst="rect">
            <a:avLst/>
          </a:prstGeom>
        </p:spPr>
      </p:pic>
      <p:sp>
        <p:nvSpPr>
          <p:cNvPr id="11" name="TextBox 10"/>
          <p:cNvSpPr txBox="1"/>
          <p:nvPr/>
        </p:nvSpPr>
        <p:spPr>
          <a:xfrm>
            <a:off x="10668000" y="6490156"/>
            <a:ext cx="1371600" cy="215444"/>
          </a:xfrm>
          <a:prstGeom prst="rect">
            <a:avLst/>
          </a:prstGeom>
          <a:noFill/>
        </p:spPr>
        <p:txBody>
          <a:bodyPr wrap="square" rtlCol="0">
            <a:spAutoFit/>
          </a:bodyPr>
          <a:lstStyle/>
          <a:p>
            <a:pPr algn="r"/>
            <a:r>
              <a:rPr lang="en-US" sz="800" dirty="0" smtClean="0">
                <a:solidFill>
                  <a:schemeClr val="bg1"/>
                </a:solidFill>
              </a:rPr>
              <a:t>PATH/Eric Becker</a:t>
            </a:r>
            <a:endParaRPr lang="en-US" sz="800" dirty="0">
              <a:solidFill>
                <a:schemeClr val="bg1"/>
              </a:solidFill>
            </a:endParaRPr>
          </a:p>
        </p:txBody>
      </p:sp>
      <p:grpSp>
        <p:nvGrpSpPr>
          <p:cNvPr id="12" name="Group 11"/>
          <p:cNvGrpSpPr/>
          <p:nvPr/>
        </p:nvGrpSpPr>
        <p:grpSpPr>
          <a:xfrm>
            <a:off x="6059129" y="4904684"/>
            <a:ext cx="5512718" cy="1246495"/>
            <a:chOff x="6374482" y="5084020"/>
            <a:chExt cx="5512718" cy="1246495"/>
          </a:xfrm>
        </p:grpSpPr>
        <p:sp>
          <p:nvSpPr>
            <p:cNvPr id="8" name="Rectangle 7"/>
            <p:cNvSpPr/>
            <p:nvPr/>
          </p:nvSpPr>
          <p:spPr>
            <a:xfrm>
              <a:off x="6374482" y="5772090"/>
              <a:ext cx="1984252" cy="400110"/>
            </a:xfrm>
            <a:prstGeom prst="rect">
              <a:avLst/>
            </a:prstGeom>
          </p:spPr>
          <p:txBody>
            <a:bodyPr wrap="square">
              <a:spAutoFit/>
            </a:bodyPr>
            <a:lstStyle/>
            <a:p>
              <a:pPr>
                <a:spcBef>
                  <a:spcPts val="0"/>
                </a:spcBef>
              </a:pPr>
              <a:r>
                <a:rPr lang="en-US" sz="2000" b="1" dirty="0">
                  <a:solidFill>
                    <a:schemeClr val="bg1"/>
                  </a:solidFill>
                </a:rPr>
                <a:t>www.path.org</a:t>
              </a:r>
              <a:endParaRPr lang="en-US" sz="200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4482" y="5162490"/>
              <a:ext cx="1984252" cy="524257"/>
            </a:xfrm>
            <a:prstGeom prst="rect">
              <a:avLst/>
            </a:prstGeom>
          </p:spPr>
        </p:pic>
        <p:sp>
          <p:nvSpPr>
            <p:cNvPr id="7" name="Rectangle 6"/>
            <p:cNvSpPr/>
            <p:nvPr/>
          </p:nvSpPr>
          <p:spPr>
            <a:xfrm>
              <a:off x="9685384" y="5084020"/>
              <a:ext cx="2201816" cy="1246495"/>
            </a:xfrm>
            <a:prstGeom prst="rect">
              <a:avLst/>
            </a:prstGeom>
          </p:spPr>
          <p:txBody>
            <a:bodyPr wrap="square">
              <a:spAutoFit/>
            </a:bodyPr>
            <a:lstStyle/>
            <a:p>
              <a:pPr>
                <a:lnSpc>
                  <a:spcPts val="3000"/>
                </a:lnSpc>
                <a:spcBef>
                  <a:spcPts val="1200"/>
                </a:spcBef>
              </a:pPr>
              <a:r>
                <a:rPr lang="en-US" dirty="0">
                  <a:solidFill>
                    <a:schemeClr val="bg1"/>
                  </a:solidFill>
                </a:rPr>
                <a:t>@</a:t>
              </a:r>
              <a:r>
                <a:rPr lang="en-US" dirty="0" err="1">
                  <a:solidFill>
                    <a:schemeClr val="bg1"/>
                  </a:solidFill>
                </a:rPr>
                <a:t>SteveDavisPATH</a:t>
              </a:r>
              <a:endParaRPr lang="en-US" dirty="0">
                <a:solidFill>
                  <a:schemeClr val="bg1"/>
                </a:solidFill>
              </a:endParaRPr>
            </a:p>
            <a:p>
              <a:pPr>
                <a:lnSpc>
                  <a:spcPts val="3000"/>
                </a:lnSpc>
                <a:spcBef>
                  <a:spcPts val="0"/>
                </a:spcBef>
              </a:pPr>
              <a:r>
                <a:rPr lang="en-US" sz="2000" dirty="0">
                  <a:solidFill>
                    <a:schemeClr val="bg1"/>
                  </a:solidFill>
                </a:rPr>
                <a:t>@PATHtweets</a:t>
              </a:r>
            </a:p>
            <a:p>
              <a:pPr>
                <a:lnSpc>
                  <a:spcPts val="3000"/>
                </a:lnSpc>
                <a:spcBef>
                  <a:spcPts val="0"/>
                </a:spcBef>
              </a:pPr>
              <a:r>
                <a:rPr lang="en-US" sz="2000" dirty="0" err="1">
                  <a:solidFill>
                    <a:schemeClr val="bg1"/>
                  </a:solidFill>
                </a:rPr>
                <a:t>PATHglobalhealth</a:t>
              </a:r>
              <a:endParaRPr lang="en-US" sz="2000" dirty="0">
                <a:solidFill>
                  <a:schemeClr val="bg1"/>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0928" y="5967462"/>
              <a:ext cx="274320" cy="27432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0928" y="5593080"/>
              <a:ext cx="274320" cy="27432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0928" y="5218698"/>
              <a:ext cx="274320" cy="274320"/>
            </a:xfrm>
            <a:prstGeom prst="rect">
              <a:avLst/>
            </a:prstGeom>
          </p:spPr>
        </p:pic>
      </p:grpSp>
    </p:spTree>
    <p:extLst>
      <p:ext uri="{BB962C8B-B14F-4D97-AF65-F5344CB8AC3E}">
        <p14:creationId xmlns:p14="http://schemas.microsoft.com/office/powerpoint/2010/main" val="419967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990600"/>
            <a:ext cx="7896501" cy="4678677"/>
          </a:xfrm>
          <a:prstGeom prst="rect">
            <a:avLst/>
          </a:prstGeom>
        </p:spPr>
      </p:pic>
      <p:sp>
        <p:nvSpPr>
          <p:cNvPr id="4" name="TextBox 3"/>
          <p:cNvSpPr txBox="1"/>
          <p:nvPr/>
        </p:nvSpPr>
        <p:spPr>
          <a:xfrm>
            <a:off x="320336" y="3276600"/>
            <a:ext cx="4934415" cy="646331"/>
          </a:xfrm>
          <a:prstGeom prst="rect">
            <a:avLst/>
          </a:prstGeom>
          <a:noFill/>
        </p:spPr>
        <p:txBody>
          <a:bodyPr wrap="square" rtlCol="0">
            <a:spAutoFit/>
          </a:bodyPr>
          <a:lstStyle/>
          <a:p>
            <a:r>
              <a:rPr lang="en-US" sz="2000" b="1" dirty="0">
                <a:solidFill>
                  <a:srgbClr val="C00000"/>
                </a:solidFill>
              </a:rPr>
              <a:t>6 billion vaccine </a:t>
            </a:r>
            <a:r>
              <a:rPr lang="en-US" sz="2000" b="1" dirty="0" smtClean="0">
                <a:solidFill>
                  <a:srgbClr val="C00000"/>
                </a:solidFill>
              </a:rPr>
              <a:t>vials</a:t>
            </a:r>
            <a:endParaRPr lang="en-US" sz="2000" b="1" dirty="0">
              <a:solidFill>
                <a:srgbClr val="C00000"/>
              </a:solidFill>
            </a:endParaRPr>
          </a:p>
          <a:p>
            <a:r>
              <a:rPr lang="en-US" sz="1600" dirty="0">
                <a:solidFill>
                  <a:srgbClr val="333333"/>
                </a:solidFill>
              </a:rPr>
              <a:t>monitors ensuring that vaccines are potent when given</a:t>
            </a:r>
          </a:p>
        </p:txBody>
      </p:sp>
      <p:sp>
        <p:nvSpPr>
          <p:cNvPr id="14" name="TextBox 13"/>
          <p:cNvSpPr txBox="1"/>
          <p:nvPr/>
        </p:nvSpPr>
        <p:spPr>
          <a:xfrm>
            <a:off x="331487" y="4038600"/>
            <a:ext cx="4618464" cy="646331"/>
          </a:xfrm>
          <a:prstGeom prst="rect">
            <a:avLst/>
          </a:prstGeom>
          <a:noFill/>
        </p:spPr>
        <p:txBody>
          <a:bodyPr wrap="square" rtlCol="0">
            <a:spAutoFit/>
          </a:bodyPr>
          <a:lstStyle/>
          <a:p>
            <a:r>
              <a:rPr lang="en-US" sz="2000" b="1" dirty="0">
                <a:solidFill>
                  <a:srgbClr val="C00000"/>
                </a:solidFill>
              </a:rPr>
              <a:t>221 million children</a:t>
            </a:r>
          </a:p>
          <a:p>
            <a:r>
              <a:rPr lang="en-US" sz="1600" dirty="0">
                <a:solidFill>
                  <a:srgbClr val="333333"/>
                </a:solidFill>
              </a:rPr>
              <a:t>protected from Japanese encephalitis</a:t>
            </a:r>
          </a:p>
        </p:txBody>
      </p:sp>
      <p:sp>
        <p:nvSpPr>
          <p:cNvPr id="15" name="TextBox 14"/>
          <p:cNvSpPr txBox="1"/>
          <p:nvPr/>
        </p:nvSpPr>
        <p:spPr>
          <a:xfrm>
            <a:off x="331487" y="4820454"/>
            <a:ext cx="5228064" cy="646331"/>
          </a:xfrm>
          <a:prstGeom prst="rect">
            <a:avLst/>
          </a:prstGeom>
          <a:noFill/>
        </p:spPr>
        <p:txBody>
          <a:bodyPr wrap="square" rtlCol="0">
            <a:spAutoFit/>
          </a:bodyPr>
          <a:lstStyle/>
          <a:p>
            <a:r>
              <a:rPr lang="en-US" sz="2000" b="1" dirty="0">
                <a:solidFill>
                  <a:srgbClr val="C00000"/>
                </a:solidFill>
              </a:rPr>
              <a:t>6.2 million lives saved</a:t>
            </a:r>
          </a:p>
          <a:p>
            <a:r>
              <a:rPr lang="en-US" sz="1600" dirty="0">
                <a:solidFill>
                  <a:srgbClr val="333333"/>
                </a:solidFill>
              </a:rPr>
              <a:t>with PATH-pioneered approaches to malaria control</a:t>
            </a:r>
          </a:p>
        </p:txBody>
      </p:sp>
      <p:sp>
        <p:nvSpPr>
          <p:cNvPr id="18" name="Title 5"/>
          <p:cNvSpPr>
            <a:spLocks noGrp="1"/>
          </p:cNvSpPr>
          <p:nvPr>
            <p:ph type="title"/>
          </p:nvPr>
        </p:nvSpPr>
        <p:spPr/>
        <p:txBody>
          <a:bodyPr/>
          <a:lstStyle/>
          <a:p>
            <a:r>
              <a:rPr lang="en-US" sz="3200" dirty="0" smtClean="0"/>
              <a:t>PATH’s global impact</a:t>
            </a:r>
            <a:endParaRPr lang="en-US" sz="3200" dirty="0"/>
          </a:p>
        </p:txBody>
      </p:sp>
      <p:sp>
        <p:nvSpPr>
          <p:cNvPr id="44" name="Rectangle 2"/>
          <p:cNvSpPr txBox="1">
            <a:spLocks noChangeArrowheads="1"/>
          </p:cNvSpPr>
          <p:nvPr/>
        </p:nvSpPr>
        <p:spPr>
          <a:xfrm>
            <a:off x="304800" y="1114454"/>
            <a:ext cx="3276600" cy="190500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900"/>
              </a:spcAft>
            </a:pPr>
            <a:r>
              <a:rPr lang="en-US" sz="2000" dirty="0">
                <a:solidFill>
                  <a:srgbClr val="333333"/>
                </a:solidFill>
              </a:rPr>
              <a:t>Work in nearly 70 countries; </a:t>
            </a:r>
            <a:r>
              <a:rPr lang="en-US" sz="2000" dirty="0" smtClean="0">
                <a:solidFill>
                  <a:srgbClr val="333333"/>
                </a:solidFill>
              </a:rPr>
              <a:t>~1,500 </a:t>
            </a:r>
            <a:r>
              <a:rPr lang="en-US" sz="2000" dirty="0">
                <a:solidFill>
                  <a:srgbClr val="333333"/>
                </a:solidFill>
              </a:rPr>
              <a:t>employees</a:t>
            </a:r>
          </a:p>
          <a:p>
            <a:pPr algn="l">
              <a:spcAft>
                <a:spcPts val="900"/>
              </a:spcAft>
            </a:pPr>
            <a:r>
              <a:rPr lang="en-US" sz="2000" dirty="0">
                <a:solidFill>
                  <a:srgbClr val="333333"/>
                </a:solidFill>
              </a:rPr>
              <a:t>160 million people served in 2014 alone</a:t>
            </a:r>
          </a:p>
          <a:p>
            <a:pPr algn="l">
              <a:spcAft>
                <a:spcPts val="900"/>
              </a:spcAft>
            </a:pPr>
            <a:r>
              <a:rPr lang="en-US" sz="2000" dirty="0" smtClean="0">
                <a:solidFill>
                  <a:srgbClr val="333333"/>
                </a:solidFill>
              </a:rPr>
              <a:t>2016 </a:t>
            </a:r>
            <a:r>
              <a:rPr lang="en-US" sz="2000" dirty="0">
                <a:solidFill>
                  <a:srgbClr val="333333"/>
                </a:solidFill>
              </a:rPr>
              <a:t>revenue: </a:t>
            </a:r>
            <a:r>
              <a:rPr lang="en-US" sz="2000" dirty="0" smtClean="0">
                <a:solidFill>
                  <a:srgbClr val="333333"/>
                </a:solidFill>
              </a:rPr>
              <a:t>~$310 </a:t>
            </a:r>
            <a:r>
              <a:rPr lang="en-US" sz="2000" dirty="0">
                <a:solidFill>
                  <a:srgbClr val="333333"/>
                </a:solidFill>
              </a:rPr>
              <a:t>million</a:t>
            </a:r>
          </a:p>
        </p:txBody>
      </p:sp>
    </p:spTree>
    <p:extLst>
      <p:ext uri="{BB962C8B-B14F-4D97-AF65-F5344CB8AC3E}">
        <p14:creationId xmlns:p14="http://schemas.microsoft.com/office/powerpoint/2010/main" val="132452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Accelerating global health innovations</a:t>
            </a:r>
            <a:endParaRPr lang="en-US" sz="3200" dirty="0"/>
          </a:p>
        </p:txBody>
      </p:sp>
      <p:sp>
        <p:nvSpPr>
          <p:cNvPr id="6147" name="Rectangle 3"/>
          <p:cNvSpPr>
            <a:spLocks noGrp="1" noChangeArrowheads="1"/>
          </p:cNvSpPr>
          <p:nvPr>
            <p:ph idx="4294967295"/>
          </p:nvPr>
        </p:nvSpPr>
        <p:spPr>
          <a:xfrm>
            <a:off x="0" y="1295400"/>
            <a:ext cx="8229600" cy="457200"/>
          </a:xfrm>
        </p:spPr>
        <p:txBody>
          <a:bodyPr/>
          <a:lstStyle/>
          <a:p>
            <a:pPr algn="ctr" eaLnBrk="1" hangingPunct="1">
              <a:spcAft>
                <a:spcPct val="20000"/>
              </a:spcAft>
              <a:buFontTx/>
              <a:buNone/>
            </a:pPr>
            <a:r>
              <a:rPr lang="en-US" sz="1600" b="1" dirty="0"/>
              <a:t>Expertise and programs across five platforms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286000" y="1816139"/>
            <a:ext cx="1219200" cy="1219200"/>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86200" y="1816139"/>
            <a:ext cx="1219200" cy="1219200"/>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414236" y="1816139"/>
            <a:ext cx="1219200" cy="121920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10400" y="1816139"/>
            <a:ext cx="1219200" cy="1219200"/>
          </a:xfrm>
          <a:prstGeom prst="rect">
            <a:avLst/>
          </a:prstGeom>
          <a:noFill/>
          <a:ln>
            <a:no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617082" y="1816139"/>
            <a:ext cx="1219200" cy="1219200"/>
          </a:xfrm>
          <a:prstGeom prst="rect">
            <a:avLst/>
          </a:prstGeom>
          <a:noFill/>
          <a:ln>
            <a:noFill/>
          </a:ln>
        </p:spPr>
      </p:pic>
      <p:sp>
        <p:nvSpPr>
          <p:cNvPr id="15" name="Rectangle 3"/>
          <p:cNvSpPr txBox="1">
            <a:spLocks noChangeArrowheads="1"/>
          </p:cNvSpPr>
          <p:nvPr/>
        </p:nvSpPr>
        <p:spPr bwMode="auto">
          <a:xfrm>
            <a:off x="1981200" y="4038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spcBef>
                <a:spcPct val="20000"/>
              </a:spcBef>
              <a:spcAft>
                <a:spcPct val="0"/>
              </a:spcAft>
              <a:buSzPct val="75000"/>
              <a:buChar char="•"/>
              <a:defRPr sz="2400" baseline="0">
                <a:solidFill>
                  <a:schemeClr val="tx1"/>
                </a:solidFill>
                <a:latin typeface="+mn-lt"/>
                <a:ea typeface="+mn-ea"/>
                <a:cs typeface="+mn-cs"/>
              </a:defRPr>
            </a:lvl1pPr>
            <a:lvl2pPr marL="628650" indent="-230188" algn="l" rtl="0" eaLnBrk="0" fontAlgn="base" hangingPunct="0">
              <a:spcBef>
                <a:spcPct val="20000"/>
              </a:spcBef>
              <a:spcAft>
                <a:spcPct val="0"/>
              </a:spcAft>
              <a:buSzPct val="75000"/>
              <a:buFont typeface="Calibri" pitchFamily="34" charset="0"/>
              <a:buChar char="•"/>
              <a:defRPr sz="2200" baseline="0">
                <a:solidFill>
                  <a:schemeClr val="tx1"/>
                </a:solidFill>
                <a:latin typeface="+mn-lt"/>
              </a:defRPr>
            </a:lvl2pPr>
            <a:lvl3pPr marL="914400" indent="-171450" algn="l" rtl="0" eaLnBrk="0" fontAlgn="base" hangingPunct="0">
              <a:spcBef>
                <a:spcPct val="20000"/>
              </a:spcBef>
              <a:spcAft>
                <a:spcPct val="0"/>
              </a:spcAft>
              <a:buSzPct val="75000"/>
              <a:buFont typeface="Calibri" pitchFamily="34" charset="0"/>
              <a:buChar char="•"/>
              <a:defRPr sz="2000" baseline="0">
                <a:solidFill>
                  <a:schemeClr val="tx1"/>
                </a:solidFill>
                <a:latin typeface="+mn-lt"/>
              </a:defRPr>
            </a:lvl3pPr>
            <a:lvl4pPr marL="1258888" indent="-230188" algn="l" rtl="0" eaLnBrk="0" fontAlgn="base" hangingPunct="0">
              <a:spcBef>
                <a:spcPct val="20000"/>
              </a:spcBef>
              <a:spcAft>
                <a:spcPct val="0"/>
              </a:spcAft>
              <a:buFont typeface="Calibri" pitchFamily="34" charset="0"/>
              <a:buChar char="–"/>
              <a:defRPr>
                <a:solidFill>
                  <a:schemeClr val="tx1"/>
                </a:solidFill>
                <a:latin typeface="+mn-lt"/>
              </a:defRPr>
            </a:lvl4pPr>
            <a:lvl5pPr marL="1595438" indent="-222250" algn="l" rtl="0" eaLnBrk="0" fontAlgn="base" hangingPunct="0">
              <a:spcBef>
                <a:spcPct val="20000"/>
              </a:spcBef>
              <a:spcAft>
                <a:spcPct val="0"/>
              </a:spcAft>
              <a:buFont typeface="Calibri" pitchFamily="34" charset="0"/>
              <a:buChar char="–"/>
              <a:defRPr sz="1600">
                <a:solidFill>
                  <a:schemeClr val="tx1"/>
                </a:solidFill>
                <a:latin typeface="+mn-lt"/>
              </a:defRPr>
            </a:lvl5pPr>
            <a:lvl6pPr marL="2052638" indent="-222250" algn="l" rtl="0" fontAlgn="base">
              <a:spcBef>
                <a:spcPct val="20000"/>
              </a:spcBef>
              <a:spcAft>
                <a:spcPct val="0"/>
              </a:spcAft>
              <a:buFont typeface="Calibri" pitchFamily="34" charset="0"/>
              <a:buChar char="–"/>
              <a:defRPr sz="1400">
                <a:solidFill>
                  <a:schemeClr val="tx1"/>
                </a:solidFill>
                <a:latin typeface="+mn-lt"/>
              </a:defRPr>
            </a:lvl6pPr>
            <a:lvl7pPr marL="2509838" indent="-222250" algn="l" rtl="0" fontAlgn="base">
              <a:spcBef>
                <a:spcPct val="20000"/>
              </a:spcBef>
              <a:spcAft>
                <a:spcPct val="0"/>
              </a:spcAft>
              <a:buFont typeface="Calibri" pitchFamily="34" charset="0"/>
              <a:buChar char="–"/>
              <a:defRPr sz="1400">
                <a:solidFill>
                  <a:schemeClr val="tx1"/>
                </a:solidFill>
                <a:latin typeface="+mn-lt"/>
              </a:defRPr>
            </a:lvl7pPr>
            <a:lvl8pPr marL="2967038" indent="-222250" algn="l" rtl="0" fontAlgn="base">
              <a:spcBef>
                <a:spcPct val="20000"/>
              </a:spcBef>
              <a:spcAft>
                <a:spcPct val="0"/>
              </a:spcAft>
              <a:buFont typeface="Calibri" pitchFamily="34" charset="0"/>
              <a:buChar char="–"/>
              <a:defRPr sz="1400">
                <a:solidFill>
                  <a:schemeClr val="tx1"/>
                </a:solidFill>
                <a:latin typeface="+mn-lt"/>
              </a:defRPr>
            </a:lvl8pPr>
            <a:lvl9pPr marL="3424238" indent="-222250" algn="l" rtl="0" fontAlgn="base">
              <a:spcBef>
                <a:spcPct val="20000"/>
              </a:spcBef>
              <a:spcAft>
                <a:spcPct val="0"/>
              </a:spcAft>
              <a:buFont typeface="Calibri" pitchFamily="34" charset="0"/>
              <a:buChar char="–"/>
              <a:defRPr sz="1400">
                <a:solidFill>
                  <a:schemeClr val="tx1"/>
                </a:solidFill>
                <a:latin typeface="+mn-lt"/>
              </a:defRPr>
            </a:lvl9pPr>
          </a:lstStyle>
          <a:p>
            <a:pPr algn="ctr" eaLnBrk="1" hangingPunct="1">
              <a:spcAft>
                <a:spcPct val="20000"/>
              </a:spcAft>
              <a:buFontTx/>
              <a:buNone/>
            </a:pPr>
            <a:r>
              <a:rPr lang="en-US" sz="1600" b="1" kern="0" dirty="0">
                <a:solidFill>
                  <a:srgbClr val="333333"/>
                </a:solidFill>
              </a:rPr>
              <a:t>Working across the value chain, focusing on the middle</a:t>
            </a:r>
          </a:p>
        </p:txBody>
      </p:sp>
      <p:pic>
        <p:nvPicPr>
          <p:cNvPr id="14" name="Picture 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133600" y="4644423"/>
            <a:ext cx="7848600" cy="97593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chemeClr val="tx1">
                    <a:alpha val="79999"/>
                  </a:schemeClr>
                </a:solidFill>
                <a:miter lim="800000"/>
                <a:headEnd/>
                <a:tailEnd/>
              </a14:hiddenLine>
            </a:ext>
          </a:extLst>
        </p:spPr>
      </p:pic>
      <p:sp>
        <p:nvSpPr>
          <p:cNvPr id="16" name="Rectangle 3"/>
          <p:cNvSpPr txBox="1">
            <a:spLocks noChangeArrowheads="1"/>
          </p:cNvSpPr>
          <p:nvPr/>
        </p:nvSpPr>
        <p:spPr bwMode="auto">
          <a:xfrm>
            <a:off x="2662512" y="48768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284163" indent="-284163" algn="l" rtl="0" eaLnBrk="0" fontAlgn="base" hangingPunct="0">
              <a:spcBef>
                <a:spcPct val="20000"/>
              </a:spcBef>
              <a:spcAft>
                <a:spcPct val="0"/>
              </a:spcAft>
              <a:buSzPct val="75000"/>
              <a:buChar char="•"/>
              <a:defRPr sz="2400" baseline="0">
                <a:solidFill>
                  <a:schemeClr val="tx1"/>
                </a:solidFill>
                <a:latin typeface="+mn-lt"/>
                <a:ea typeface="+mn-ea"/>
                <a:cs typeface="+mn-cs"/>
              </a:defRPr>
            </a:lvl1pPr>
            <a:lvl2pPr marL="628650" indent="-230188" algn="l" rtl="0" eaLnBrk="0" fontAlgn="base" hangingPunct="0">
              <a:spcBef>
                <a:spcPct val="20000"/>
              </a:spcBef>
              <a:spcAft>
                <a:spcPct val="0"/>
              </a:spcAft>
              <a:buSzPct val="75000"/>
              <a:buFont typeface="Calibri" pitchFamily="34" charset="0"/>
              <a:buChar char="•"/>
              <a:defRPr sz="2200" baseline="0">
                <a:solidFill>
                  <a:schemeClr val="tx1"/>
                </a:solidFill>
                <a:latin typeface="+mn-lt"/>
              </a:defRPr>
            </a:lvl2pPr>
            <a:lvl3pPr marL="914400" indent="-171450" algn="l" rtl="0" eaLnBrk="0" fontAlgn="base" hangingPunct="0">
              <a:spcBef>
                <a:spcPct val="20000"/>
              </a:spcBef>
              <a:spcAft>
                <a:spcPct val="0"/>
              </a:spcAft>
              <a:buSzPct val="75000"/>
              <a:buFont typeface="Calibri" pitchFamily="34" charset="0"/>
              <a:buChar char="•"/>
              <a:defRPr sz="2000" baseline="0">
                <a:solidFill>
                  <a:schemeClr val="tx1"/>
                </a:solidFill>
                <a:latin typeface="+mn-lt"/>
              </a:defRPr>
            </a:lvl3pPr>
            <a:lvl4pPr marL="1258888" indent="-230188" algn="l" rtl="0" eaLnBrk="0" fontAlgn="base" hangingPunct="0">
              <a:spcBef>
                <a:spcPct val="20000"/>
              </a:spcBef>
              <a:spcAft>
                <a:spcPct val="0"/>
              </a:spcAft>
              <a:buFont typeface="Calibri" pitchFamily="34" charset="0"/>
              <a:buChar char="–"/>
              <a:defRPr>
                <a:solidFill>
                  <a:schemeClr val="tx1"/>
                </a:solidFill>
                <a:latin typeface="+mn-lt"/>
              </a:defRPr>
            </a:lvl4pPr>
            <a:lvl5pPr marL="1595438" indent="-222250" algn="l" rtl="0" eaLnBrk="0" fontAlgn="base" hangingPunct="0">
              <a:spcBef>
                <a:spcPct val="20000"/>
              </a:spcBef>
              <a:spcAft>
                <a:spcPct val="0"/>
              </a:spcAft>
              <a:buFont typeface="Calibri" pitchFamily="34" charset="0"/>
              <a:buChar char="–"/>
              <a:defRPr sz="1600">
                <a:solidFill>
                  <a:schemeClr val="tx1"/>
                </a:solidFill>
                <a:latin typeface="+mn-lt"/>
              </a:defRPr>
            </a:lvl5pPr>
            <a:lvl6pPr marL="2052638" indent="-222250" algn="l" rtl="0" fontAlgn="base">
              <a:spcBef>
                <a:spcPct val="20000"/>
              </a:spcBef>
              <a:spcAft>
                <a:spcPct val="0"/>
              </a:spcAft>
              <a:buFont typeface="Calibri" pitchFamily="34" charset="0"/>
              <a:buChar char="–"/>
              <a:defRPr sz="1400">
                <a:solidFill>
                  <a:schemeClr val="tx1"/>
                </a:solidFill>
                <a:latin typeface="+mn-lt"/>
              </a:defRPr>
            </a:lvl6pPr>
            <a:lvl7pPr marL="2509838" indent="-222250" algn="l" rtl="0" fontAlgn="base">
              <a:spcBef>
                <a:spcPct val="20000"/>
              </a:spcBef>
              <a:spcAft>
                <a:spcPct val="0"/>
              </a:spcAft>
              <a:buFont typeface="Calibri" pitchFamily="34" charset="0"/>
              <a:buChar char="–"/>
              <a:defRPr sz="1400">
                <a:solidFill>
                  <a:schemeClr val="tx1"/>
                </a:solidFill>
                <a:latin typeface="+mn-lt"/>
              </a:defRPr>
            </a:lvl7pPr>
            <a:lvl8pPr marL="2967038" indent="-222250" algn="l" rtl="0" fontAlgn="base">
              <a:spcBef>
                <a:spcPct val="20000"/>
              </a:spcBef>
              <a:spcAft>
                <a:spcPct val="0"/>
              </a:spcAft>
              <a:buFont typeface="Calibri" pitchFamily="34" charset="0"/>
              <a:buChar char="–"/>
              <a:defRPr sz="1400">
                <a:solidFill>
                  <a:schemeClr val="tx1"/>
                </a:solidFill>
                <a:latin typeface="+mn-lt"/>
              </a:defRPr>
            </a:lvl8pPr>
            <a:lvl9pPr marL="3424238" indent="-222250" algn="l" rtl="0" fontAlgn="base">
              <a:spcBef>
                <a:spcPct val="20000"/>
              </a:spcBef>
              <a:spcAft>
                <a:spcPct val="0"/>
              </a:spcAft>
              <a:buFont typeface="Calibri" pitchFamily="34" charset="0"/>
              <a:buChar char="–"/>
              <a:defRPr sz="1400">
                <a:solidFill>
                  <a:schemeClr val="tx1"/>
                </a:solidFill>
                <a:latin typeface="+mn-lt"/>
              </a:defRPr>
            </a:lvl9pPr>
          </a:lstStyle>
          <a:p>
            <a:pPr marL="0" indent="0">
              <a:lnSpc>
                <a:spcPts val="1500"/>
              </a:lnSpc>
              <a:spcBef>
                <a:spcPts val="0"/>
              </a:spcBef>
              <a:buNone/>
            </a:pPr>
            <a:r>
              <a:rPr lang="en-US" sz="1600" dirty="0">
                <a:solidFill>
                  <a:srgbClr val="FFFFFF"/>
                </a:solidFill>
              </a:rPr>
              <a:t>Research / </a:t>
            </a:r>
          </a:p>
          <a:p>
            <a:pPr marL="0" indent="0">
              <a:lnSpc>
                <a:spcPts val="1500"/>
              </a:lnSpc>
              <a:spcBef>
                <a:spcPts val="0"/>
              </a:spcBef>
              <a:buNone/>
            </a:pPr>
            <a:r>
              <a:rPr lang="en-US" sz="1600" dirty="0">
                <a:solidFill>
                  <a:srgbClr val="FFFFFF"/>
                </a:solidFill>
              </a:rPr>
              <a:t>Design</a:t>
            </a:r>
            <a:endParaRPr lang="en-US" sz="1600" kern="0" dirty="0">
              <a:solidFill>
                <a:srgbClr val="FFFFFF"/>
              </a:solidFill>
            </a:endParaRPr>
          </a:p>
        </p:txBody>
      </p:sp>
      <p:sp>
        <p:nvSpPr>
          <p:cNvPr id="17" name="Rectangle 3"/>
          <p:cNvSpPr txBox="1">
            <a:spLocks noChangeArrowheads="1"/>
          </p:cNvSpPr>
          <p:nvPr/>
        </p:nvSpPr>
        <p:spPr bwMode="auto">
          <a:xfrm>
            <a:off x="4243296" y="48768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284163" indent="-284163" algn="l" rtl="0" eaLnBrk="0" fontAlgn="base" hangingPunct="0">
              <a:spcBef>
                <a:spcPct val="20000"/>
              </a:spcBef>
              <a:spcAft>
                <a:spcPct val="0"/>
              </a:spcAft>
              <a:buSzPct val="75000"/>
              <a:buChar char="•"/>
              <a:defRPr sz="2400" baseline="0">
                <a:solidFill>
                  <a:schemeClr val="tx1"/>
                </a:solidFill>
                <a:latin typeface="+mn-lt"/>
                <a:ea typeface="+mn-ea"/>
                <a:cs typeface="+mn-cs"/>
              </a:defRPr>
            </a:lvl1pPr>
            <a:lvl2pPr marL="628650" indent="-230188" algn="l" rtl="0" eaLnBrk="0" fontAlgn="base" hangingPunct="0">
              <a:spcBef>
                <a:spcPct val="20000"/>
              </a:spcBef>
              <a:spcAft>
                <a:spcPct val="0"/>
              </a:spcAft>
              <a:buSzPct val="75000"/>
              <a:buFont typeface="Calibri" pitchFamily="34" charset="0"/>
              <a:buChar char="•"/>
              <a:defRPr sz="2200" baseline="0">
                <a:solidFill>
                  <a:schemeClr val="tx1"/>
                </a:solidFill>
                <a:latin typeface="+mn-lt"/>
              </a:defRPr>
            </a:lvl2pPr>
            <a:lvl3pPr marL="914400" indent="-171450" algn="l" rtl="0" eaLnBrk="0" fontAlgn="base" hangingPunct="0">
              <a:spcBef>
                <a:spcPct val="20000"/>
              </a:spcBef>
              <a:spcAft>
                <a:spcPct val="0"/>
              </a:spcAft>
              <a:buSzPct val="75000"/>
              <a:buFont typeface="Calibri" pitchFamily="34" charset="0"/>
              <a:buChar char="•"/>
              <a:defRPr sz="2000" baseline="0">
                <a:solidFill>
                  <a:schemeClr val="tx1"/>
                </a:solidFill>
                <a:latin typeface="+mn-lt"/>
              </a:defRPr>
            </a:lvl3pPr>
            <a:lvl4pPr marL="1258888" indent="-230188" algn="l" rtl="0" eaLnBrk="0" fontAlgn="base" hangingPunct="0">
              <a:spcBef>
                <a:spcPct val="20000"/>
              </a:spcBef>
              <a:spcAft>
                <a:spcPct val="0"/>
              </a:spcAft>
              <a:buFont typeface="Calibri" pitchFamily="34" charset="0"/>
              <a:buChar char="–"/>
              <a:defRPr>
                <a:solidFill>
                  <a:schemeClr val="tx1"/>
                </a:solidFill>
                <a:latin typeface="+mn-lt"/>
              </a:defRPr>
            </a:lvl4pPr>
            <a:lvl5pPr marL="1595438" indent="-222250" algn="l" rtl="0" eaLnBrk="0" fontAlgn="base" hangingPunct="0">
              <a:spcBef>
                <a:spcPct val="20000"/>
              </a:spcBef>
              <a:spcAft>
                <a:spcPct val="0"/>
              </a:spcAft>
              <a:buFont typeface="Calibri" pitchFamily="34" charset="0"/>
              <a:buChar char="–"/>
              <a:defRPr sz="1600">
                <a:solidFill>
                  <a:schemeClr val="tx1"/>
                </a:solidFill>
                <a:latin typeface="+mn-lt"/>
              </a:defRPr>
            </a:lvl5pPr>
            <a:lvl6pPr marL="2052638" indent="-222250" algn="l" rtl="0" fontAlgn="base">
              <a:spcBef>
                <a:spcPct val="20000"/>
              </a:spcBef>
              <a:spcAft>
                <a:spcPct val="0"/>
              </a:spcAft>
              <a:buFont typeface="Calibri" pitchFamily="34" charset="0"/>
              <a:buChar char="–"/>
              <a:defRPr sz="1400">
                <a:solidFill>
                  <a:schemeClr val="tx1"/>
                </a:solidFill>
                <a:latin typeface="+mn-lt"/>
              </a:defRPr>
            </a:lvl6pPr>
            <a:lvl7pPr marL="2509838" indent="-222250" algn="l" rtl="0" fontAlgn="base">
              <a:spcBef>
                <a:spcPct val="20000"/>
              </a:spcBef>
              <a:spcAft>
                <a:spcPct val="0"/>
              </a:spcAft>
              <a:buFont typeface="Calibri" pitchFamily="34" charset="0"/>
              <a:buChar char="–"/>
              <a:defRPr sz="1400">
                <a:solidFill>
                  <a:schemeClr val="tx1"/>
                </a:solidFill>
                <a:latin typeface="+mn-lt"/>
              </a:defRPr>
            </a:lvl7pPr>
            <a:lvl8pPr marL="2967038" indent="-222250" algn="l" rtl="0" fontAlgn="base">
              <a:spcBef>
                <a:spcPct val="20000"/>
              </a:spcBef>
              <a:spcAft>
                <a:spcPct val="0"/>
              </a:spcAft>
              <a:buFont typeface="Calibri" pitchFamily="34" charset="0"/>
              <a:buChar char="–"/>
              <a:defRPr sz="1400">
                <a:solidFill>
                  <a:schemeClr val="tx1"/>
                </a:solidFill>
                <a:latin typeface="+mn-lt"/>
              </a:defRPr>
            </a:lvl8pPr>
            <a:lvl9pPr marL="3424238" indent="-222250" algn="l" rtl="0" fontAlgn="base">
              <a:spcBef>
                <a:spcPct val="20000"/>
              </a:spcBef>
              <a:spcAft>
                <a:spcPct val="0"/>
              </a:spcAft>
              <a:buFont typeface="Calibri" pitchFamily="34" charset="0"/>
              <a:buChar char="–"/>
              <a:defRPr sz="1400">
                <a:solidFill>
                  <a:schemeClr val="tx1"/>
                </a:solidFill>
                <a:latin typeface="+mn-lt"/>
              </a:defRPr>
            </a:lvl9pPr>
          </a:lstStyle>
          <a:p>
            <a:pPr marL="0" indent="0">
              <a:lnSpc>
                <a:spcPts val="1400"/>
              </a:lnSpc>
              <a:buNone/>
            </a:pPr>
            <a:r>
              <a:rPr lang="en-US" sz="1600" dirty="0">
                <a:solidFill>
                  <a:srgbClr val="FFFFFF"/>
                </a:solidFill>
              </a:rPr>
              <a:t>Develop / </a:t>
            </a:r>
          </a:p>
          <a:p>
            <a:pPr marL="0" indent="0">
              <a:lnSpc>
                <a:spcPts val="1400"/>
              </a:lnSpc>
              <a:buNone/>
            </a:pPr>
            <a:r>
              <a:rPr lang="en-US" sz="1600" dirty="0">
                <a:solidFill>
                  <a:srgbClr val="FFFFFF"/>
                </a:solidFill>
              </a:rPr>
              <a:t>Validate</a:t>
            </a:r>
            <a:endParaRPr lang="en-US" sz="1600" kern="0" dirty="0">
              <a:solidFill>
                <a:srgbClr val="FFFFFF"/>
              </a:solidFill>
            </a:endParaRPr>
          </a:p>
        </p:txBody>
      </p:sp>
      <p:sp>
        <p:nvSpPr>
          <p:cNvPr id="18" name="Rectangle 3"/>
          <p:cNvSpPr txBox="1">
            <a:spLocks noChangeArrowheads="1"/>
          </p:cNvSpPr>
          <p:nvPr/>
        </p:nvSpPr>
        <p:spPr bwMode="auto">
          <a:xfrm>
            <a:off x="5650752" y="48768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284163" indent="-284163" algn="l" rtl="0" eaLnBrk="0" fontAlgn="base" hangingPunct="0">
              <a:spcBef>
                <a:spcPct val="20000"/>
              </a:spcBef>
              <a:spcAft>
                <a:spcPct val="0"/>
              </a:spcAft>
              <a:buSzPct val="75000"/>
              <a:buChar char="•"/>
              <a:defRPr sz="2400" baseline="0">
                <a:solidFill>
                  <a:schemeClr val="tx1"/>
                </a:solidFill>
                <a:latin typeface="+mn-lt"/>
                <a:ea typeface="+mn-ea"/>
                <a:cs typeface="+mn-cs"/>
              </a:defRPr>
            </a:lvl1pPr>
            <a:lvl2pPr marL="628650" indent="-230188" algn="l" rtl="0" eaLnBrk="0" fontAlgn="base" hangingPunct="0">
              <a:spcBef>
                <a:spcPct val="20000"/>
              </a:spcBef>
              <a:spcAft>
                <a:spcPct val="0"/>
              </a:spcAft>
              <a:buSzPct val="75000"/>
              <a:buFont typeface="Calibri" pitchFamily="34" charset="0"/>
              <a:buChar char="•"/>
              <a:defRPr sz="2200" baseline="0">
                <a:solidFill>
                  <a:schemeClr val="tx1"/>
                </a:solidFill>
                <a:latin typeface="+mn-lt"/>
              </a:defRPr>
            </a:lvl2pPr>
            <a:lvl3pPr marL="914400" indent="-171450" algn="l" rtl="0" eaLnBrk="0" fontAlgn="base" hangingPunct="0">
              <a:spcBef>
                <a:spcPct val="20000"/>
              </a:spcBef>
              <a:spcAft>
                <a:spcPct val="0"/>
              </a:spcAft>
              <a:buSzPct val="75000"/>
              <a:buFont typeface="Calibri" pitchFamily="34" charset="0"/>
              <a:buChar char="•"/>
              <a:defRPr sz="2000" baseline="0">
                <a:solidFill>
                  <a:schemeClr val="tx1"/>
                </a:solidFill>
                <a:latin typeface="+mn-lt"/>
              </a:defRPr>
            </a:lvl3pPr>
            <a:lvl4pPr marL="1258888" indent="-230188" algn="l" rtl="0" eaLnBrk="0" fontAlgn="base" hangingPunct="0">
              <a:spcBef>
                <a:spcPct val="20000"/>
              </a:spcBef>
              <a:spcAft>
                <a:spcPct val="0"/>
              </a:spcAft>
              <a:buFont typeface="Calibri" pitchFamily="34" charset="0"/>
              <a:buChar char="–"/>
              <a:defRPr>
                <a:solidFill>
                  <a:schemeClr val="tx1"/>
                </a:solidFill>
                <a:latin typeface="+mn-lt"/>
              </a:defRPr>
            </a:lvl4pPr>
            <a:lvl5pPr marL="1595438" indent="-222250" algn="l" rtl="0" eaLnBrk="0" fontAlgn="base" hangingPunct="0">
              <a:spcBef>
                <a:spcPct val="20000"/>
              </a:spcBef>
              <a:spcAft>
                <a:spcPct val="0"/>
              </a:spcAft>
              <a:buFont typeface="Calibri" pitchFamily="34" charset="0"/>
              <a:buChar char="–"/>
              <a:defRPr sz="1600">
                <a:solidFill>
                  <a:schemeClr val="tx1"/>
                </a:solidFill>
                <a:latin typeface="+mn-lt"/>
              </a:defRPr>
            </a:lvl5pPr>
            <a:lvl6pPr marL="2052638" indent="-222250" algn="l" rtl="0" fontAlgn="base">
              <a:spcBef>
                <a:spcPct val="20000"/>
              </a:spcBef>
              <a:spcAft>
                <a:spcPct val="0"/>
              </a:spcAft>
              <a:buFont typeface="Calibri" pitchFamily="34" charset="0"/>
              <a:buChar char="–"/>
              <a:defRPr sz="1400">
                <a:solidFill>
                  <a:schemeClr val="tx1"/>
                </a:solidFill>
                <a:latin typeface="+mn-lt"/>
              </a:defRPr>
            </a:lvl6pPr>
            <a:lvl7pPr marL="2509838" indent="-222250" algn="l" rtl="0" fontAlgn="base">
              <a:spcBef>
                <a:spcPct val="20000"/>
              </a:spcBef>
              <a:spcAft>
                <a:spcPct val="0"/>
              </a:spcAft>
              <a:buFont typeface="Calibri" pitchFamily="34" charset="0"/>
              <a:buChar char="–"/>
              <a:defRPr sz="1400">
                <a:solidFill>
                  <a:schemeClr val="tx1"/>
                </a:solidFill>
                <a:latin typeface="+mn-lt"/>
              </a:defRPr>
            </a:lvl7pPr>
            <a:lvl8pPr marL="2967038" indent="-222250" algn="l" rtl="0" fontAlgn="base">
              <a:spcBef>
                <a:spcPct val="20000"/>
              </a:spcBef>
              <a:spcAft>
                <a:spcPct val="0"/>
              </a:spcAft>
              <a:buFont typeface="Calibri" pitchFamily="34" charset="0"/>
              <a:buChar char="–"/>
              <a:defRPr sz="1400">
                <a:solidFill>
                  <a:schemeClr val="tx1"/>
                </a:solidFill>
                <a:latin typeface="+mn-lt"/>
              </a:defRPr>
            </a:lvl8pPr>
            <a:lvl9pPr marL="3424238" indent="-222250" algn="l" rtl="0" fontAlgn="base">
              <a:spcBef>
                <a:spcPct val="20000"/>
              </a:spcBef>
              <a:spcAft>
                <a:spcPct val="0"/>
              </a:spcAft>
              <a:buFont typeface="Calibri" pitchFamily="34" charset="0"/>
              <a:buChar char="–"/>
              <a:defRPr sz="1400">
                <a:solidFill>
                  <a:schemeClr val="tx1"/>
                </a:solidFill>
                <a:latin typeface="+mn-lt"/>
              </a:defRPr>
            </a:lvl9pPr>
          </a:lstStyle>
          <a:p>
            <a:pPr marL="0" indent="0">
              <a:lnSpc>
                <a:spcPts val="1400"/>
              </a:lnSpc>
              <a:buNone/>
            </a:pPr>
            <a:r>
              <a:rPr lang="en-US" sz="1600" dirty="0">
                <a:solidFill>
                  <a:srgbClr val="FFFFFF"/>
                </a:solidFill>
              </a:rPr>
              <a:t>Approve / </a:t>
            </a:r>
          </a:p>
          <a:p>
            <a:pPr marL="0" indent="0">
              <a:lnSpc>
                <a:spcPts val="1400"/>
              </a:lnSpc>
              <a:buNone/>
            </a:pPr>
            <a:r>
              <a:rPr lang="en-US" sz="1600" dirty="0">
                <a:solidFill>
                  <a:srgbClr val="FFFFFF"/>
                </a:solidFill>
              </a:rPr>
              <a:t>Recommend</a:t>
            </a:r>
            <a:endParaRPr lang="en-US" sz="1600" kern="0" dirty="0">
              <a:solidFill>
                <a:srgbClr val="FFFFFF"/>
              </a:solidFill>
            </a:endParaRPr>
          </a:p>
        </p:txBody>
      </p:sp>
      <p:sp>
        <p:nvSpPr>
          <p:cNvPr id="19" name="Rectangle 3"/>
          <p:cNvSpPr txBox="1">
            <a:spLocks noChangeArrowheads="1"/>
          </p:cNvSpPr>
          <p:nvPr/>
        </p:nvSpPr>
        <p:spPr bwMode="auto">
          <a:xfrm>
            <a:off x="7215096" y="48768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284163" indent="-284163" algn="l" rtl="0" eaLnBrk="0" fontAlgn="base" hangingPunct="0">
              <a:spcBef>
                <a:spcPct val="20000"/>
              </a:spcBef>
              <a:spcAft>
                <a:spcPct val="0"/>
              </a:spcAft>
              <a:buSzPct val="75000"/>
              <a:buChar char="•"/>
              <a:defRPr sz="2400" baseline="0">
                <a:solidFill>
                  <a:schemeClr val="tx1"/>
                </a:solidFill>
                <a:latin typeface="+mn-lt"/>
                <a:ea typeface="+mn-ea"/>
                <a:cs typeface="+mn-cs"/>
              </a:defRPr>
            </a:lvl1pPr>
            <a:lvl2pPr marL="628650" indent="-230188" algn="l" rtl="0" eaLnBrk="0" fontAlgn="base" hangingPunct="0">
              <a:spcBef>
                <a:spcPct val="20000"/>
              </a:spcBef>
              <a:spcAft>
                <a:spcPct val="0"/>
              </a:spcAft>
              <a:buSzPct val="75000"/>
              <a:buFont typeface="Calibri" pitchFamily="34" charset="0"/>
              <a:buChar char="•"/>
              <a:defRPr sz="2200" baseline="0">
                <a:solidFill>
                  <a:schemeClr val="tx1"/>
                </a:solidFill>
                <a:latin typeface="+mn-lt"/>
              </a:defRPr>
            </a:lvl2pPr>
            <a:lvl3pPr marL="914400" indent="-171450" algn="l" rtl="0" eaLnBrk="0" fontAlgn="base" hangingPunct="0">
              <a:spcBef>
                <a:spcPct val="20000"/>
              </a:spcBef>
              <a:spcAft>
                <a:spcPct val="0"/>
              </a:spcAft>
              <a:buSzPct val="75000"/>
              <a:buFont typeface="Calibri" pitchFamily="34" charset="0"/>
              <a:buChar char="•"/>
              <a:defRPr sz="2000" baseline="0">
                <a:solidFill>
                  <a:schemeClr val="tx1"/>
                </a:solidFill>
                <a:latin typeface="+mn-lt"/>
              </a:defRPr>
            </a:lvl3pPr>
            <a:lvl4pPr marL="1258888" indent="-230188" algn="l" rtl="0" eaLnBrk="0" fontAlgn="base" hangingPunct="0">
              <a:spcBef>
                <a:spcPct val="20000"/>
              </a:spcBef>
              <a:spcAft>
                <a:spcPct val="0"/>
              </a:spcAft>
              <a:buFont typeface="Calibri" pitchFamily="34" charset="0"/>
              <a:buChar char="–"/>
              <a:defRPr>
                <a:solidFill>
                  <a:schemeClr val="tx1"/>
                </a:solidFill>
                <a:latin typeface="+mn-lt"/>
              </a:defRPr>
            </a:lvl4pPr>
            <a:lvl5pPr marL="1595438" indent="-222250" algn="l" rtl="0" eaLnBrk="0" fontAlgn="base" hangingPunct="0">
              <a:spcBef>
                <a:spcPct val="20000"/>
              </a:spcBef>
              <a:spcAft>
                <a:spcPct val="0"/>
              </a:spcAft>
              <a:buFont typeface="Calibri" pitchFamily="34" charset="0"/>
              <a:buChar char="–"/>
              <a:defRPr sz="1600">
                <a:solidFill>
                  <a:schemeClr val="tx1"/>
                </a:solidFill>
                <a:latin typeface="+mn-lt"/>
              </a:defRPr>
            </a:lvl5pPr>
            <a:lvl6pPr marL="2052638" indent="-222250" algn="l" rtl="0" fontAlgn="base">
              <a:spcBef>
                <a:spcPct val="20000"/>
              </a:spcBef>
              <a:spcAft>
                <a:spcPct val="0"/>
              </a:spcAft>
              <a:buFont typeface="Calibri" pitchFamily="34" charset="0"/>
              <a:buChar char="–"/>
              <a:defRPr sz="1400">
                <a:solidFill>
                  <a:schemeClr val="tx1"/>
                </a:solidFill>
                <a:latin typeface="+mn-lt"/>
              </a:defRPr>
            </a:lvl6pPr>
            <a:lvl7pPr marL="2509838" indent="-222250" algn="l" rtl="0" fontAlgn="base">
              <a:spcBef>
                <a:spcPct val="20000"/>
              </a:spcBef>
              <a:spcAft>
                <a:spcPct val="0"/>
              </a:spcAft>
              <a:buFont typeface="Calibri" pitchFamily="34" charset="0"/>
              <a:buChar char="–"/>
              <a:defRPr sz="1400">
                <a:solidFill>
                  <a:schemeClr val="tx1"/>
                </a:solidFill>
                <a:latin typeface="+mn-lt"/>
              </a:defRPr>
            </a:lvl7pPr>
            <a:lvl8pPr marL="2967038" indent="-222250" algn="l" rtl="0" fontAlgn="base">
              <a:spcBef>
                <a:spcPct val="20000"/>
              </a:spcBef>
              <a:spcAft>
                <a:spcPct val="0"/>
              </a:spcAft>
              <a:buFont typeface="Calibri" pitchFamily="34" charset="0"/>
              <a:buChar char="–"/>
              <a:defRPr sz="1400">
                <a:solidFill>
                  <a:schemeClr val="tx1"/>
                </a:solidFill>
                <a:latin typeface="+mn-lt"/>
              </a:defRPr>
            </a:lvl8pPr>
            <a:lvl9pPr marL="3424238" indent="-222250" algn="l" rtl="0" fontAlgn="base">
              <a:spcBef>
                <a:spcPct val="20000"/>
              </a:spcBef>
              <a:spcAft>
                <a:spcPct val="0"/>
              </a:spcAft>
              <a:buFont typeface="Calibri" pitchFamily="34" charset="0"/>
              <a:buChar char="–"/>
              <a:defRPr sz="1400">
                <a:solidFill>
                  <a:schemeClr val="tx1"/>
                </a:solidFill>
                <a:latin typeface="+mn-lt"/>
              </a:defRPr>
            </a:lvl9pPr>
          </a:lstStyle>
          <a:p>
            <a:pPr marL="0" indent="0">
              <a:lnSpc>
                <a:spcPts val="1400"/>
              </a:lnSpc>
              <a:buNone/>
            </a:pPr>
            <a:r>
              <a:rPr lang="en-US" sz="1600" dirty="0">
                <a:solidFill>
                  <a:srgbClr val="FFFFFF"/>
                </a:solidFill>
              </a:rPr>
              <a:t>Introduce / </a:t>
            </a:r>
          </a:p>
          <a:p>
            <a:pPr marL="0" indent="0">
              <a:lnSpc>
                <a:spcPts val="1400"/>
              </a:lnSpc>
              <a:buNone/>
            </a:pPr>
            <a:r>
              <a:rPr lang="en-US" sz="1600" dirty="0">
                <a:solidFill>
                  <a:srgbClr val="FFFFFF"/>
                </a:solidFill>
              </a:rPr>
              <a:t>Optimize</a:t>
            </a:r>
            <a:endParaRPr lang="en-US" sz="1600" kern="0" dirty="0">
              <a:solidFill>
                <a:srgbClr val="FFFFFF"/>
              </a:solidFill>
            </a:endParaRPr>
          </a:p>
        </p:txBody>
      </p:sp>
      <p:sp>
        <p:nvSpPr>
          <p:cNvPr id="20" name="Rectangle 3"/>
          <p:cNvSpPr txBox="1">
            <a:spLocks noChangeArrowheads="1"/>
          </p:cNvSpPr>
          <p:nvPr/>
        </p:nvSpPr>
        <p:spPr bwMode="auto">
          <a:xfrm>
            <a:off x="8749560" y="4876801"/>
            <a:ext cx="997082" cy="6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284163" indent="-284163" algn="l" rtl="0" eaLnBrk="0" fontAlgn="base" hangingPunct="0">
              <a:spcBef>
                <a:spcPct val="20000"/>
              </a:spcBef>
              <a:spcAft>
                <a:spcPct val="0"/>
              </a:spcAft>
              <a:buSzPct val="75000"/>
              <a:buChar char="•"/>
              <a:defRPr sz="2400" baseline="0">
                <a:solidFill>
                  <a:schemeClr val="tx1"/>
                </a:solidFill>
                <a:latin typeface="+mn-lt"/>
                <a:ea typeface="+mn-ea"/>
                <a:cs typeface="+mn-cs"/>
              </a:defRPr>
            </a:lvl1pPr>
            <a:lvl2pPr marL="628650" indent="-230188" algn="l" rtl="0" eaLnBrk="0" fontAlgn="base" hangingPunct="0">
              <a:spcBef>
                <a:spcPct val="20000"/>
              </a:spcBef>
              <a:spcAft>
                <a:spcPct val="0"/>
              </a:spcAft>
              <a:buSzPct val="75000"/>
              <a:buFont typeface="Calibri" pitchFamily="34" charset="0"/>
              <a:buChar char="•"/>
              <a:defRPr sz="2200" baseline="0">
                <a:solidFill>
                  <a:schemeClr val="tx1"/>
                </a:solidFill>
                <a:latin typeface="+mn-lt"/>
              </a:defRPr>
            </a:lvl2pPr>
            <a:lvl3pPr marL="914400" indent="-171450" algn="l" rtl="0" eaLnBrk="0" fontAlgn="base" hangingPunct="0">
              <a:spcBef>
                <a:spcPct val="20000"/>
              </a:spcBef>
              <a:spcAft>
                <a:spcPct val="0"/>
              </a:spcAft>
              <a:buSzPct val="75000"/>
              <a:buFont typeface="Calibri" pitchFamily="34" charset="0"/>
              <a:buChar char="•"/>
              <a:defRPr sz="2000" baseline="0">
                <a:solidFill>
                  <a:schemeClr val="tx1"/>
                </a:solidFill>
                <a:latin typeface="+mn-lt"/>
              </a:defRPr>
            </a:lvl3pPr>
            <a:lvl4pPr marL="1258888" indent="-230188" algn="l" rtl="0" eaLnBrk="0" fontAlgn="base" hangingPunct="0">
              <a:spcBef>
                <a:spcPct val="20000"/>
              </a:spcBef>
              <a:spcAft>
                <a:spcPct val="0"/>
              </a:spcAft>
              <a:buFont typeface="Calibri" pitchFamily="34" charset="0"/>
              <a:buChar char="–"/>
              <a:defRPr>
                <a:solidFill>
                  <a:schemeClr val="tx1"/>
                </a:solidFill>
                <a:latin typeface="+mn-lt"/>
              </a:defRPr>
            </a:lvl4pPr>
            <a:lvl5pPr marL="1595438" indent="-222250" algn="l" rtl="0" eaLnBrk="0" fontAlgn="base" hangingPunct="0">
              <a:spcBef>
                <a:spcPct val="20000"/>
              </a:spcBef>
              <a:spcAft>
                <a:spcPct val="0"/>
              </a:spcAft>
              <a:buFont typeface="Calibri" pitchFamily="34" charset="0"/>
              <a:buChar char="–"/>
              <a:defRPr sz="1600">
                <a:solidFill>
                  <a:schemeClr val="tx1"/>
                </a:solidFill>
                <a:latin typeface="+mn-lt"/>
              </a:defRPr>
            </a:lvl5pPr>
            <a:lvl6pPr marL="2052638" indent="-222250" algn="l" rtl="0" fontAlgn="base">
              <a:spcBef>
                <a:spcPct val="20000"/>
              </a:spcBef>
              <a:spcAft>
                <a:spcPct val="0"/>
              </a:spcAft>
              <a:buFont typeface="Calibri" pitchFamily="34" charset="0"/>
              <a:buChar char="–"/>
              <a:defRPr sz="1400">
                <a:solidFill>
                  <a:schemeClr val="tx1"/>
                </a:solidFill>
                <a:latin typeface="+mn-lt"/>
              </a:defRPr>
            </a:lvl6pPr>
            <a:lvl7pPr marL="2509838" indent="-222250" algn="l" rtl="0" fontAlgn="base">
              <a:spcBef>
                <a:spcPct val="20000"/>
              </a:spcBef>
              <a:spcAft>
                <a:spcPct val="0"/>
              </a:spcAft>
              <a:buFont typeface="Calibri" pitchFamily="34" charset="0"/>
              <a:buChar char="–"/>
              <a:defRPr sz="1400">
                <a:solidFill>
                  <a:schemeClr val="tx1"/>
                </a:solidFill>
                <a:latin typeface="+mn-lt"/>
              </a:defRPr>
            </a:lvl7pPr>
            <a:lvl8pPr marL="2967038" indent="-222250" algn="l" rtl="0" fontAlgn="base">
              <a:spcBef>
                <a:spcPct val="20000"/>
              </a:spcBef>
              <a:spcAft>
                <a:spcPct val="0"/>
              </a:spcAft>
              <a:buFont typeface="Calibri" pitchFamily="34" charset="0"/>
              <a:buChar char="–"/>
              <a:defRPr sz="1400">
                <a:solidFill>
                  <a:schemeClr val="tx1"/>
                </a:solidFill>
                <a:latin typeface="+mn-lt"/>
              </a:defRPr>
            </a:lvl8pPr>
            <a:lvl9pPr marL="3424238" indent="-222250" algn="l" rtl="0" fontAlgn="base">
              <a:spcBef>
                <a:spcPct val="20000"/>
              </a:spcBef>
              <a:spcAft>
                <a:spcPct val="0"/>
              </a:spcAft>
              <a:buFont typeface="Calibri" pitchFamily="34" charset="0"/>
              <a:buChar char="–"/>
              <a:defRPr sz="1400">
                <a:solidFill>
                  <a:schemeClr val="tx1"/>
                </a:solidFill>
                <a:latin typeface="+mn-lt"/>
              </a:defRPr>
            </a:lvl9pPr>
          </a:lstStyle>
          <a:p>
            <a:pPr marL="0" indent="0">
              <a:lnSpc>
                <a:spcPts val="1400"/>
              </a:lnSpc>
              <a:buNone/>
            </a:pPr>
            <a:r>
              <a:rPr lang="en-US" sz="1600" dirty="0">
                <a:solidFill>
                  <a:srgbClr val="FFFFFF"/>
                </a:solidFill>
              </a:rPr>
              <a:t>Scale up / </a:t>
            </a:r>
          </a:p>
          <a:p>
            <a:pPr marL="0" indent="0">
              <a:lnSpc>
                <a:spcPts val="1400"/>
              </a:lnSpc>
              <a:buNone/>
            </a:pPr>
            <a:r>
              <a:rPr lang="en-US" sz="1600" dirty="0">
                <a:solidFill>
                  <a:srgbClr val="FFFFFF"/>
                </a:solidFill>
              </a:rPr>
              <a:t>Apply</a:t>
            </a:r>
            <a:endParaRPr lang="en-US" sz="1600" kern="0" dirty="0">
              <a:solidFill>
                <a:srgbClr val="FFFFFF"/>
              </a:solidFill>
            </a:endParaRPr>
          </a:p>
        </p:txBody>
      </p:sp>
      <p:sp>
        <p:nvSpPr>
          <p:cNvPr id="12" name="TextBox 11"/>
          <p:cNvSpPr txBox="1"/>
          <p:nvPr/>
        </p:nvSpPr>
        <p:spPr bwMode="auto">
          <a:xfrm>
            <a:off x="2487237" y="3082964"/>
            <a:ext cx="925253" cy="338554"/>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r"/>
            <a:r>
              <a:rPr lang="en-US" sz="1600" kern="0" dirty="0">
                <a:solidFill>
                  <a:srgbClr val="C5C6C4">
                    <a:lumMod val="75000"/>
                  </a:srgbClr>
                </a:solidFill>
                <a:latin typeface="Calibri"/>
              </a:rPr>
              <a:t>Vaccines</a:t>
            </a:r>
          </a:p>
        </p:txBody>
      </p:sp>
      <p:sp>
        <p:nvSpPr>
          <p:cNvPr id="22" name="TextBox 21"/>
          <p:cNvSpPr txBox="1"/>
          <p:nvPr/>
        </p:nvSpPr>
        <p:spPr bwMode="auto">
          <a:xfrm>
            <a:off x="4198901" y="3082964"/>
            <a:ext cx="678391" cy="338554"/>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r"/>
            <a:r>
              <a:rPr lang="en-US" sz="1600" kern="0" dirty="0">
                <a:solidFill>
                  <a:srgbClr val="C5C6C4">
                    <a:lumMod val="75000"/>
                  </a:srgbClr>
                </a:solidFill>
                <a:latin typeface="Calibri"/>
              </a:rPr>
              <a:t>Drugs</a:t>
            </a:r>
          </a:p>
        </p:txBody>
      </p:sp>
      <p:sp>
        <p:nvSpPr>
          <p:cNvPr id="23" name="TextBox 22"/>
          <p:cNvSpPr txBox="1"/>
          <p:nvPr/>
        </p:nvSpPr>
        <p:spPr bwMode="auto">
          <a:xfrm>
            <a:off x="5555154" y="3082964"/>
            <a:ext cx="1154483" cy="338554"/>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r"/>
            <a:r>
              <a:rPr lang="en-US" sz="1600" kern="0" dirty="0">
                <a:solidFill>
                  <a:srgbClr val="C5C6C4">
                    <a:lumMod val="75000"/>
                  </a:srgbClr>
                </a:solidFill>
                <a:latin typeface="Calibri"/>
              </a:rPr>
              <a:t>Diagnostics</a:t>
            </a:r>
          </a:p>
        </p:txBody>
      </p:sp>
      <p:sp>
        <p:nvSpPr>
          <p:cNvPr id="24" name="TextBox 23"/>
          <p:cNvSpPr txBox="1"/>
          <p:nvPr/>
        </p:nvSpPr>
        <p:spPr bwMode="auto">
          <a:xfrm>
            <a:off x="7276615" y="3082964"/>
            <a:ext cx="835485" cy="338554"/>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r"/>
            <a:r>
              <a:rPr lang="en-US" sz="1600" kern="0" dirty="0">
                <a:solidFill>
                  <a:srgbClr val="C5C6C4">
                    <a:lumMod val="75000"/>
                  </a:srgbClr>
                </a:solidFill>
                <a:latin typeface="Calibri"/>
              </a:rPr>
              <a:t>Devices</a:t>
            </a:r>
          </a:p>
        </p:txBody>
      </p:sp>
      <p:sp>
        <p:nvSpPr>
          <p:cNvPr id="25" name="TextBox 24"/>
          <p:cNvSpPr txBox="1"/>
          <p:nvPr/>
        </p:nvSpPr>
        <p:spPr bwMode="auto">
          <a:xfrm>
            <a:off x="8458201" y="3082964"/>
            <a:ext cx="1649811" cy="553998"/>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gn="ctr">
              <a:lnSpc>
                <a:spcPts val="1800"/>
              </a:lnSpc>
              <a:spcBef>
                <a:spcPts val="0"/>
              </a:spcBef>
            </a:pPr>
            <a:r>
              <a:rPr lang="en-US" sz="1600" kern="0" dirty="0">
                <a:solidFill>
                  <a:srgbClr val="C5C6C4">
                    <a:lumMod val="75000"/>
                  </a:srgbClr>
                </a:solidFill>
                <a:latin typeface="Calibri"/>
              </a:rPr>
              <a:t>System &amp; Service</a:t>
            </a:r>
          </a:p>
          <a:p>
            <a:pPr algn="ctr">
              <a:lnSpc>
                <a:spcPts val="1800"/>
              </a:lnSpc>
              <a:spcBef>
                <a:spcPts val="0"/>
              </a:spcBef>
            </a:pPr>
            <a:r>
              <a:rPr lang="en-US" sz="1600" kern="0" dirty="0">
                <a:solidFill>
                  <a:srgbClr val="C5C6C4">
                    <a:lumMod val="75000"/>
                  </a:srgbClr>
                </a:solidFill>
                <a:latin typeface="Calibri"/>
              </a:rPr>
              <a:t>Innovations</a:t>
            </a:r>
          </a:p>
        </p:txBody>
      </p:sp>
    </p:spTree>
    <p:extLst>
      <p:ext uri="{BB962C8B-B14F-4D97-AF65-F5344CB8AC3E}">
        <p14:creationId xmlns:p14="http://schemas.microsoft.com/office/powerpoint/2010/main" val="31049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52600" y="122238"/>
            <a:ext cx="8686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l" rtl="0" fontAlgn="base">
              <a:spcBef>
                <a:spcPct val="0"/>
              </a:spcBef>
              <a:spcAft>
                <a:spcPct val="0"/>
              </a:spcAft>
              <a:defRPr sz="3200">
                <a:solidFill>
                  <a:schemeClr val="accent1"/>
                </a:solidFill>
                <a:latin typeface="Calibri" pitchFamily="34" charset="0"/>
              </a:defRPr>
            </a:lvl6pPr>
            <a:lvl7pPr marL="914400" algn="l" rtl="0" fontAlgn="base">
              <a:spcBef>
                <a:spcPct val="0"/>
              </a:spcBef>
              <a:spcAft>
                <a:spcPct val="0"/>
              </a:spcAft>
              <a:defRPr sz="3200">
                <a:solidFill>
                  <a:schemeClr val="accent1"/>
                </a:solidFill>
                <a:latin typeface="Calibri" pitchFamily="34" charset="0"/>
              </a:defRPr>
            </a:lvl7pPr>
            <a:lvl8pPr marL="1371600" algn="l" rtl="0" fontAlgn="base">
              <a:spcBef>
                <a:spcPct val="0"/>
              </a:spcBef>
              <a:spcAft>
                <a:spcPct val="0"/>
              </a:spcAft>
              <a:defRPr sz="3200">
                <a:solidFill>
                  <a:schemeClr val="accent1"/>
                </a:solidFill>
                <a:latin typeface="Calibri" pitchFamily="34" charset="0"/>
              </a:defRPr>
            </a:lvl8pPr>
            <a:lvl9pPr marL="1828800" algn="l" rtl="0" fontAlgn="base">
              <a:spcBef>
                <a:spcPct val="0"/>
              </a:spcBef>
              <a:spcAft>
                <a:spcPct val="0"/>
              </a:spcAft>
              <a:defRPr sz="3200">
                <a:solidFill>
                  <a:schemeClr val="accent1"/>
                </a:solidFill>
                <a:latin typeface="Calibri" pitchFamily="34" charset="0"/>
              </a:defRPr>
            </a:lvl9pPr>
          </a:lstStyle>
          <a:p>
            <a:pPr algn="ctr" eaLnBrk="1" hangingPunct="1">
              <a:buSzTx/>
            </a:pPr>
            <a:r>
              <a:rPr lang="en-US" sz="2600" b="1" kern="0" dirty="0">
                <a:solidFill>
                  <a:srgbClr val="FFFFFF"/>
                </a:solidFill>
              </a:rPr>
              <a:t>PATH vaccine portfolio </a:t>
            </a:r>
          </a:p>
          <a:p>
            <a:pPr algn="ctr" eaLnBrk="1" hangingPunct="1">
              <a:buSzTx/>
            </a:pPr>
            <a:r>
              <a:rPr lang="en-US" sz="1600" kern="0" dirty="0">
                <a:solidFill>
                  <a:srgbClr val="FFFFFF"/>
                </a:solidFill>
              </a:rPr>
              <a:t>(Current highlights)</a:t>
            </a:r>
          </a:p>
        </p:txBody>
      </p:sp>
      <p:pic>
        <p:nvPicPr>
          <p:cNvPr id="67" name="Picture 66"/>
          <p:cNvPicPr>
            <a:picLocks/>
          </p:cNvPicPr>
          <p:nvPr/>
        </p:nvPicPr>
        <p:blipFill>
          <a:blip r:embed="rId3">
            <a:extLst>
              <a:ext uri="{28A0092B-C50C-407E-A947-70E740481C1C}">
                <a14:useLocalDpi xmlns:a14="http://schemas.microsoft.com/office/drawing/2010/main" val="0"/>
              </a:ext>
            </a:extLst>
          </a:blip>
          <a:stretch>
            <a:fillRect/>
          </a:stretch>
        </p:blipFill>
        <p:spPr>
          <a:xfrm>
            <a:off x="1670304" y="1010271"/>
            <a:ext cx="8851392" cy="902208"/>
          </a:xfrm>
          <a:prstGeom prst="rect">
            <a:avLst/>
          </a:prstGeom>
        </p:spPr>
      </p:pic>
      <p:sp>
        <p:nvSpPr>
          <p:cNvPr id="64" name="Title 1"/>
          <p:cNvSpPr>
            <a:spLocks noGrp="1"/>
          </p:cNvSpPr>
          <p:nvPr>
            <p:ph type="title"/>
          </p:nvPr>
        </p:nvSpPr>
        <p:spPr>
          <a:xfrm>
            <a:off x="278980" y="174643"/>
            <a:ext cx="10972800" cy="944563"/>
          </a:xfrm>
        </p:spPr>
        <p:txBody>
          <a:bodyPr/>
          <a:lstStyle/>
          <a:p>
            <a:r>
              <a:rPr lang="en-US" sz="3200" b="1" dirty="0" smtClean="0"/>
              <a:t>PATH’s Center </a:t>
            </a:r>
            <a:r>
              <a:rPr lang="en-US" sz="3200" b="1" dirty="0"/>
              <a:t>for Vaccine Innovation and </a:t>
            </a:r>
            <a:r>
              <a:rPr lang="en-US" sz="3200" b="1" dirty="0" smtClean="0"/>
              <a:t>Access</a:t>
            </a:r>
            <a:endParaRPr lang="en-US" sz="3200" b="1" dirty="0"/>
          </a:p>
        </p:txBody>
      </p:sp>
      <p:sp>
        <p:nvSpPr>
          <p:cNvPr id="63" name="TextBox 62"/>
          <p:cNvSpPr txBox="1"/>
          <p:nvPr/>
        </p:nvSpPr>
        <p:spPr bwMode="auto">
          <a:xfrm>
            <a:off x="7628416" y="5195551"/>
            <a:ext cx="1167561" cy="365760"/>
          </a:xfrm>
          <a:prstGeom prst="rect">
            <a:avLst/>
          </a:prstGeom>
          <a:solidFill>
            <a:schemeClr val="accent1">
              <a:lumMod val="75000"/>
            </a:schemeClr>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solidFill>
                  <a:schemeClr val="bg1"/>
                </a:solidFill>
                <a:latin typeface="Calibri"/>
              </a:rPr>
              <a:t>HPV</a:t>
            </a:r>
            <a:endParaRPr lang="en-US" sz="900" kern="0" dirty="0">
              <a:solidFill>
                <a:schemeClr val="bg1"/>
              </a:solidFill>
              <a:latin typeface="Calibri"/>
            </a:endParaRPr>
          </a:p>
        </p:txBody>
      </p:sp>
      <p:sp>
        <p:nvSpPr>
          <p:cNvPr id="65" name="TextBox 64"/>
          <p:cNvSpPr txBox="1"/>
          <p:nvPr/>
        </p:nvSpPr>
        <p:spPr bwMode="auto">
          <a:xfrm>
            <a:off x="2743200" y="3708128"/>
            <a:ext cx="1167561" cy="369332"/>
          </a:xfrm>
          <a:prstGeom prst="rect">
            <a:avLst/>
          </a:prstGeom>
          <a:solidFill>
            <a:srgbClr val="8899A6"/>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fontAlgn="auto">
              <a:spcBef>
                <a:spcPts val="0"/>
              </a:spcBef>
              <a:spcAft>
                <a:spcPts val="0"/>
              </a:spcAft>
              <a:buSzTx/>
            </a:pPr>
            <a:r>
              <a:rPr lang="en-US" sz="900" kern="0" dirty="0" smtClean="0">
                <a:solidFill>
                  <a:srgbClr val="333333"/>
                </a:solidFill>
                <a:latin typeface="Calibri"/>
              </a:rPr>
              <a:t>PCV10+Protein</a:t>
            </a:r>
            <a:r>
              <a:rPr lang="en-US" sz="900" kern="0" dirty="0">
                <a:solidFill>
                  <a:srgbClr val="333333"/>
                </a:solidFill>
                <a:latin typeface="Calibri"/>
              </a:rPr>
              <a:t/>
            </a:r>
            <a:br>
              <a:rPr lang="en-US" sz="900" kern="0" dirty="0">
                <a:solidFill>
                  <a:srgbClr val="333333"/>
                </a:solidFill>
                <a:latin typeface="Calibri"/>
              </a:rPr>
            </a:br>
            <a:r>
              <a:rPr lang="en-US" sz="900" kern="0" dirty="0">
                <a:solidFill>
                  <a:srgbClr val="333333"/>
                </a:solidFill>
                <a:latin typeface="Calibri"/>
              </a:rPr>
              <a:t>(GSK)</a:t>
            </a:r>
          </a:p>
        </p:txBody>
      </p:sp>
      <p:sp>
        <p:nvSpPr>
          <p:cNvPr id="66" name="TextBox 65"/>
          <p:cNvSpPr txBox="1"/>
          <p:nvPr/>
        </p:nvSpPr>
        <p:spPr bwMode="auto">
          <a:xfrm>
            <a:off x="2743200" y="2652995"/>
            <a:ext cx="1167561" cy="369332"/>
          </a:xfrm>
          <a:prstGeom prst="rect">
            <a:avLst/>
          </a:prstGeom>
          <a:solidFill>
            <a:srgbClr val="8899A6"/>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fontAlgn="auto">
              <a:spcBef>
                <a:spcPts val="0"/>
              </a:spcBef>
              <a:spcAft>
                <a:spcPts val="0"/>
              </a:spcAft>
              <a:buSzTx/>
            </a:pPr>
            <a:r>
              <a:rPr lang="en-US" sz="900" kern="0" dirty="0">
                <a:solidFill>
                  <a:srgbClr val="333333"/>
                </a:solidFill>
                <a:latin typeface="Calibri"/>
              </a:rPr>
              <a:t>MVP Polyvalent (SIIL</a:t>
            </a:r>
            <a:r>
              <a:rPr lang="en-US" sz="900" kern="0" dirty="0" smtClean="0">
                <a:solidFill>
                  <a:srgbClr val="333333"/>
                </a:solidFill>
                <a:latin typeface="Calibri"/>
              </a:rPr>
              <a:t>)</a:t>
            </a:r>
            <a:endParaRPr lang="en-US" sz="900" kern="0" dirty="0">
              <a:solidFill>
                <a:srgbClr val="333333"/>
              </a:solidFill>
              <a:latin typeface="Calibri"/>
            </a:endParaRPr>
          </a:p>
        </p:txBody>
      </p:sp>
      <p:sp>
        <p:nvSpPr>
          <p:cNvPr id="73" name="TextBox 72"/>
          <p:cNvSpPr txBox="1"/>
          <p:nvPr/>
        </p:nvSpPr>
        <p:spPr bwMode="auto">
          <a:xfrm>
            <a:off x="3962035" y="3708128"/>
            <a:ext cx="1167561" cy="369332"/>
          </a:xfrm>
          <a:prstGeom prst="rect">
            <a:avLst/>
          </a:prstGeom>
          <a:solidFill>
            <a:srgbClr val="A8A644"/>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a:solidFill>
                  <a:srgbClr val="333333"/>
                </a:solidFill>
                <a:latin typeface="Calibri"/>
              </a:rPr>
              <a:t>P2-VP8 Monovalent (NIH)</a:t>
            </a:r>
          </a:p>
        </p:txBody>
      </p:sp>
      <p:sp>
        <p:nvSpPr>
          <p:cNvPr id="74" name="TextBox 73"/>
          <p:cNvSpPr txBox="1"/>
          <p:nvPr/>
        </p:nvSpPr>
        <p:spPr bwMode="auto">
          <a:xfrm>
            <a:off x="3962035" y="3189761"/>
            <a:ext cx="1167561" cy="365760"/>
          </a:xfrm>
          <a:prstGeom prst="rect">
            <a:avLst/>
          </a:prstGeom>
          <a:solidFill>
            <a:srgbClr val="B28BC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solidFill>
                  <a:srgbClr val="333333"/>
                </a:solidFill>
                <a:latin typeface="Calibri"/>
              </a:rPr>
              <a:t>Split Seasonal (IVAC)</a:t>
            </a:r>
            <a:endParaRPr lang="en-US" sz="900" kern="0" dirty="0">
              <a:solidFill>
                <a:srgbClr val="333333"/>
              </a:solidFill>
              <a:latin typeface="Calibri"/>
            </a:endParaRPr>
          </a:p>
        </p:txBody>
      </p:sp>
      <p:sp>
        <p:nvSpPr>
          <p:cNvPr id="75" name="TextBox 74"/>
          <p:cNvSpPr txBox="1"/>
          <p:nvPr/>
        </p:nvSpPr>
        <p:spPr bwMode="auto">
          <a:xfrm>
            <a:off x="7609227" y="3168633"/>
            <a:ext cx="1167561" cy="369332"/>
          </a:xfrm>
          <a:prstGeom prst="rect">
            <a:avLst/>
          </a:prstGeom>
          <a:solidFill>
            <a:srgbClr val="B28BC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fontAlgn="auto">
              <a:spcBef>
                <a:spcPts val="0"/>
              </a:spcBef>
              <a:spcAft>
                <a:spcPts val="0"/>
              </a:spcAft>
              <a:buSzTx/>
            </a:pPr>
            <a:r>
              <a:rPr lang="en-US" sz="900" kern="0" dirty="0">
                <a:solidFill>
                  <a:srgbClr val="333333"/>
                </a:solidFill>
                <a:latin typeface="Calibri"/>
              </a:rPr>
              <a:t>Whole </a:t>
            </a:r>
            <a:r>
              <a:rPr lang="en-US" sz="900" kern="0" dirty="0" err="1">
                <a:solidFill>
                  <a:srgbClr val="333333"/>
                </a:solidFill>
                <a:latin typeface="Calibri"/>
              </a:rPr>
              <a:t>Virion</a:t>
            </a:r>
            <a:r>
              <a:rPr lang="en-US" sz="900" kern="0" dirty="0">
                <a:solidFill>
                  <a:srgbClr val="333333"/>
                </a:solidFill>
                <a:latin typeface="Calibri"/>
              </a:rPr>
              <a:t> H5N1 (IVAC</a:t>
            </a:r>
            <a:r>
              <a:rPr lang="en-US" sz="900" kern="0" dirty="0" smtClean="0">
                <a:solidFill>
                  <a:srgbClr val="333333"/>
                </a:solidFill>
                <a:latin typeface="Calibri"/>
              </a:rPr>
              <a:t>)</a:t>
            </a:r>
            <a:endParaRPr lang="en-US" sz="900" kern="0" dirty="0">
              <a:solidFill>
                <a:srgbClr val="333333"/>
              </a:solidFill>
              <a:latin typeface="Calibri"/>
            </a:endParaRPr>
          </a:p>
        </p:txBody>
      </p:sp>
      <p:sp>
        <p:nvSpPr>
          <p:cNvPr id="76" name="TextBox 75"/>
          <p:cNvSpPr txBox="1"/>
          <p:nvPr/>
        </p:nvSpPr>
        <p:spPr bwMode="auto">
          <a:xfrm>
            <a:off x="6400780" y="2652995"/>
            <a:ext cx="1167561" cy="369332"/>
          </a:xfrm>
          <a:prstGeom prst="rect">
            <a:avLst/>
          </a:prstGeom>
          <a:solidFill>
            <a:srgbClr val="9999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fontAlgn="auto">
              <a:spcBef>
                <a:spcPts val="0"/>
              </a:spcBef>
              <a:spcAft>
                <a:spcPts val="0"/>
              </a:spcAft>
              <a:buSzTx/>
            </a:pPr>
            <a:r>
              <a:rPr lang="en-US" sz="900" i="1" kern="0" dirty="0" err="1">
                <a:solidFill>
                  <a:srgbClr val="333333"/>
                </a:solidFill>
                <a:latin typeface="Calibri"/>
              </a:rPr>
              <a:t>Shigella</a:t>
            </a:r>
            <a:r>
              <a:rPr lang="en-US" sz="900" kern="0" dirty="0">
                <a:solidFill>
                  <a:srgbClr val="333333"/>
                </a:solidFill>
                <a:latin typeface="Calibri"/>
              </a:rPr>
              <a:t> </a:t>
            </a:r>
            <a:r>
              <a:rPr lang="en-US" sz="900" kern="0" dirty="0" err="1">
                <a:solidFill>
                  <a:srgbClr val="333333"/>
                </a:solidFill>
                <a:latin typeface="Calibri"/>
              </a:rPr>
              <a:t>Invaplex</a:t>
            </a:r>
            <a:r>
              <a:rPr lang="en-US" sz="900" kern="0" dirty="0">
                <a:solidFill>
                  <a:srgbClr val="333333"/>
                </a:solidFill>
                <a:latin typeface="Calibri"/>
              </a:rPr>
              <a:t> (NMRC)</a:t>
            </a:r>
          </a:p>
        </p:txBody>
      </p:sp>
      <p:sp>
        <p:nvSpPr>
          <p:cNvPr id="80" name="TextBox 79"/>
          <p:cNvSpPr txBox="1"/>
          <p:nvPr/>
        </p:nvSpPr>
        <p:spPr bwMode="auto">
          <a:xfrm>
            <a:off x="7609228" y="3708128"/>
            <a:ext cx="1167561" cy="338554"/>
          </a:xfrm>
          <a:prstGeom prst="rect">
            <a:avLst/>
          </a:prstGeom>
          <a:solidFill>
            <a:srgbClr val="9999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800" kern="0" dirty="0">
                <a:solidFill>
                  <a:srgbClr val="333333"/>
                </a:solidFill>
                <a:latin typeface="Calibri"/>
              </a:rPr>
              <a:t>ETEC </a:t>
            </a:r>
            <a:r>
              <a:rPr lang="en-US" sz="800" kern="0" dirty="0" err="1">
                <a:solidFill>
                  <a:srgbClr val="333333"/>
                </a:solidFill>
                <a:latin typeface="Calibri"/>
              </a:rPr>
              <a:t>ETVAC+dmLT</a:t>
            </a:r>
            <a:r>
              <a:rPr lang="en-US" sz="800" kern="0" dirty="0">
                <a:solidFill>
                  <a:srgbClr val="333333"/>
                </a:solidFill>
                <a:latin typeface="Calibri"/>
              </a:rPr>
              <a:t> (UG/</a:t>
            </a:r>
            <a:r>
              <a:rPr lang="en-US" sz="800" kern="0" dirty="0" err="1">
                <a:solidFill>
                  <a:srgbClr val="333333"/>
                </a:solidFill>
                <a:latin typeface="Calibri"/>
              </a:rPr>
              <a:t>SBioPharm</a:t>
            </a:r>
            <a:r>
              <a:rPr lang="en-US" sz="800" kern="0" dirty="0">
                <a:solidFill>
                  <a:srgbClr val="333333"/>
                </a:solidFill>
                <a:latin typeface="Calibri"/>
              </a:rPr>
              <a:t>)</a:t>
            </a:r>
          </a:p>
        </p:txBody>
      </p:sp>
      <p:sp>
        <p:nvSpPr>
          <p:cNvPr id="96" name="TextBox 95"/>
          <p:cNvSpPr txBox="1"/>
          <p:nvPr/>
        </p:nvSpPr>
        <p:spPr bwMode="auto">
          <a:xfrm>
            <a:off x="5170483" y="3709488"/>
            <a:ext cx="1167561" cy="369332"/>
          </a:xfrm>
          <a:prstGeom prst="rect">
            <a:avLst/>
          </a:prstGeom>
          <a:solidFill>
            <a:srgbClr val="8899A6"/>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a:solidFill>
                  <a:srgbClr val="333333"/>
                </a:solidFill>
                <a:latin typeface="Calibri"/>
              </a:rPr>
              <a:t>PCV-10 </a:t>
            </a:r>
            <a:br>
              <a:rPr lang="en-US" sz="900" kern="0" dirty="0">
                <a:solidFill>
                  <a:srgbClr val="333333"/>
                </a:solidFill>
                <a:latin typeface="Calibri"/>
              </a:rPr>
            </a:br>
            <a:r>
              <a:rPr lang="en-US" sz="900" kern="0" dirty="0">
                <a:solidFill>
                  <a:srgbClr val="333333"/>
                </a:solidFill>
                <a:latin typeface="Calibri"/>
              </a:rPr>
              <a:t>(SIIL)</a:t>
            </a:r>
          </a:p>
        </p:txBody>
      </p:sp>
      <p:sp>
        <p:nvSpPr>
          <p:cNvPr id="97" name="TextBox 96"/>
          <p:cNvSpPr txBox="1"/>
          <p:nvPr/>
        </p:nvSpPr>
        <p:spPr bwMode="auto">
          <a:xfrm>
            <a:off x="6400780" y="3708128"/>
            <a:ext cx="1167561" cy="369332"/>
          </a:xfrm>
          <a:prstGeom prst="rect">
            <a:avLst/>
          </a:prstGeom>
          <a:solidFill>
            <a:srgbClr val="9999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i="1" kern="0" dirty="0" err="1">
                <a:solidFill>
                  <a:srgbClr val="333333"/>
                </a:solidFill>
                <a:latin typeface="Calibri"/>
              </a:rPr>
              <a:t>Shigella</a:t>
            </a:r>
            <a:r>
              <a:rPr lang="en-US" sz="900" kern="0" dirty="0">
                <a:solidFill>
                  <a:srgbClr val="333333"/>
                </a:solidFill>
                <a:latin typeface="Calibri"/>
              </a:rPr>
              <a:t> WRSS1 (WRAIR)</a:t>
            </a:r>
          </a:p>
        </p:txBody>
      </p:sp>
      <p:sp>
        <p:nvSpPr>
          <p:cNvPr id="105" name="TextBox 104"/>
          <p:cNvSpPr txBox="1"/>
          <p:nvPr/>
        </p:nvSpPr>
        <p:spPr bwMode="auto">
          <a:xfrm>
            <a:off x="6400780" y="2260327"/>
            <a:ext cx="1167561" cy="369332"/>
          </a:xfrm>
          <a:prstGeom prst="rect">
            <a:avLst/>
          </a:prstGeom>
          <a:solidFill>
            <a:srgbClr val="9999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fontAlgn="auto">
              <a:spcBef>
                <a:spcPts val="0"/>
              </a:spcBef>
              <a:spcAft>
                <a:spcPts val="0"/>
              </a:spcAft>
              <a:buSzTx/>
            </a:pPr>
            <a:r>
              <a:rPr lang="en-US" sz="900" i="1" kern="0" dirty="0" err="1">
                <a:solidFill>
                  <a:srgbClr val="333333"/>
                </a:solidFill>
                <a:latin typeface="Calibri"/>
              </a:rPr>
              <a:t>Shigella</a:t>
            </a:r>
            <a:r>
              <a:rPr lang="en-US" sz="900" i="1" kern="0" dirty="0">
                <a:solidFill>
                  <a:srgbClr val="333333"/>
                </a:solidFill>
                <a:latin typeface="Calibri"/>
              </a:rPr>
              <a:t> </a:t>
            </a:r>
            <a:r>
              <a:rPr lang="en-US" sz="900" kern="0" dirty="0" err="1">
                <a:solidFill>
                  <a:srgbClr val="333333"/>
                </a:solidFill>
                <a:latin typeface="Calibri"/>
              </a:rPr>
              <a:t>Ipa</a:t>
            </a:r>
            <a:r>
              <a:rPr lang="en-US" sz="900" kern="0" dirty="0">
                <a:solidFill>
                  <a:srgbClr val="333333"/>
                </a:solidFill>
                <a:latin typeface="Calibri"/>
              </a:rPr>
              <a:t> DB Fusion (OSU)</a:t>
            </a:r>
          </a:p>
        </p:txBody>
      </p:sp>
      <p:sp>
        <p:nvSpPr>
          <p:cNvPr id="109" name="TextBox 108"/>
          <p:cNvSpPr txBox="1"/>
          <p:nvPr/>
        </p:nvSpPr>
        <p:spPr bwMode="auto">
          <a:xfrm>
            <a:off x="6400780" y="3186189"/>
            <a:ext cx="1167561" cy="369332"/>
          </a:xfrm>
          <a:prstGeom prst="rect">
            <a:avLst/>
          </a:prstGeom>
          <a:solidFill>
            <a:srgbClr val="D7632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err="1">
                <a:solidFill>
                  <a:srgbClr val="333333"/>
                </a:solidFill>
                <a:latin typeface="Calibri"/>
              </a:rPr>
              <a:t>Fx</a:t>
            </a:r>
            <a:r>
              <a:rPr lang="en-US" sz="900" kern="0" dirty="0">
                <a:solidFill>
                  <a:srgbClr val="333333"/>
                </a:solidFill>
                <a:latin typeface="Calibri"/>
              </a:rPr>
              <a:t> </a:t>
            </a:r>
            <a:r>
              <a:rPr lang="en-US" sz="900" kern="0" dirty="0" smtClean="0">
                <a:solidFill>
                  <a:srgbClr val="333333"/>
                </a:solidFill>
                <a:latin typeface="Calibri"/>
              </a:rPr>
              <a:t>RTS,S/AS01</a:t>
            </a:r>
            <a:r>
              <a:rPr lang="en-US" sz="900" kern="0" dirty="0">
                <a:solidFill>
                  <a:srgbClr val="333333"/>
                </a:solidFill>
                <a:latin typeface="Calibri"/>
              </a:rPr>
              <a:t/>
            </a:r>
            <a:br>
              <a:rPr lang="en-US" sz="900" kern="0" dirty="0">
                <a:solidFill>
                  <a:srgbClr val="333333"/>
                </a:solidFill>
                <a:latin typeface="Calibri"/>
              </a:rPr>
            </a:br>
            <a:r>
              <a:rPr lang="en-US" sz="900" kern="0" dirty="0">
                <a:solidFill>
                  <a:srgbClr val="333333"/>
                </a:solidFill>
                <a:latin typeface="Calibri"/>
              </a:rPr>
              <a:t>(</a:t>
            </a:r>
            <a:r>
              <a:rPr lang="en-US" sz="900" kern="0" dirty="0" smtClean="0">
                <a:solidFill>
                  <a:srgbClr val="333333"/>
                </a:solidFill>
                <a:latin typeface="Calibri"/>
              </a:rPr>
              <a:t>GSK, WRAIR)</a:t>
            </a:r>
            <a:endParaRPr lang="en-US" sz="900" kern="0" dirty="0">
              <a:solidFill>
                <a:srgbClr val="333333"/>
              </a:solidFill>
              <a:latin typeface="Calibri"/>
            </a:endParaRPr>
          </a:p>
        </p:txBody>
      </p:sp>
      <p:sp>
        <p:nvSpPr>
          <p:cNvPr id="113" name="TextBox 112"/>
          <p:cNvSpPr txBox="1"/>
          <p:nvPr/>
        </p:nvSpPr>
        <p:spPr bwMode="auto">
          <a:xfrm>
            <a:off x="7609228" y="2260327"/>
            <a:ext cx="1167561" cy="369332"/>
          </a:xfrm>
          <a:prstGeom prst="rect">
            <a:avLst/>
          </a:prstGeom>
          <a:solidFill>
            <a:srgbClr val="9999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fontAlgn="auto">
              <a:spcBef>
                <a:spcPts val="0"/>
              </a:spcBef>
              <a:spcAft>
                <a:spcPts val="0"/>
              </a:spcAft>
              <a:buSzTx/>
            </a:pPr>
            <a:r>
              <a:rPr lang="en-US" sz="900" kern="0" dirty="0">
                <a:solidFill>
                  <a:srgbClr val="333333"/>
                </a:solidFill>
                <a:latin typeface="Calibri"/>
              </a:rPr>
              <a:t>ETEC ST</a:t>
            </a:r>
            <a:br>
              <a:rPr lang="en-US" sz="900" kern="0" dirty="0">
                <a:solidFill>
                  <a:srgbClr val="333333"/>
                </a:solidFill>
                <a:latin typeface="Calibri"/>
              </a:rPr>
            </a:br>
            <a:r>
              <a:rPr lang="en-US" sz="900" kern="0" dirty="0">
                <a:solidFill>
                  <a:srgbClr val="333333"/>
                </a:solidFill>
                <a:latin typeface="Calibri"/>
              </a:rPr>
              <a:t>(</a:t>
            </a:r>
            <a:r>
              <a:rPr lang="en-US" sz="900" kern="0" dirty="0" err="1">
                <a:solidFill>
                  <a:srgbClr val="333333"/>
                </a:solidFill>
                <a:latin typeface="Calibri"/>
              </a:rPr>
              <a:t>EntVac</a:t>
            </a:r>
            <a:r>
              <a:rPr lang="en-US" sz="900" kern="0" dirty="0">
                <a:solidFill>
                  <a:srgbClr val="333333"/>
                </a:solidFill>
                <a:latin typeface="Calibri"/>
              </a:rPr>
              <a:t>)</a:t>
            </a:r>
          </a:p>
        </p:txBody>
      </p:sp>
      <p:sp>
        <p:nvSpPr>
          <p:cNvPr id="114" name="TextBox 113"/>
          <p:cNvSpPr txBox="1"/>
          <p:nvPr/>
        </p:nvSpPr>
        <p:spPr bwMode="auto">
          <a:xfrm>
            <a:off x="2743200" y="4107416"/>
            <a:ext cx="1167561" cy="369332"/>
          </a:xfrm>
          <a:prstGeom prst="rect">
            <a:avLst/>
          </a:prstGeom>
          <a:solidFill>
            <a:srgbClr val="8899A6"/>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a:solidFill>
                  <a:srgbClr val="333333"/>
                </a:solidFill>
                <a:latin typeface="Calibri"/>
              </a:rPr>
              <a:t>PATH-</a:t>
            </a:r>
            <a:r>
              <a:rPr lang="en-US" sz="900" kern="0" dirty="0" err="1">
                <a:solidFill>
                  <a:srgbClr val="333333"/>
                </a:solidFill>
                <a:latin typeface="Calibri"/>
              </a:rPr>
              <a:t>wSP</a:t>
            </a:r>
            <a:r>
              <a:rPr lang="en-US" sz="900" kern="0" dirty="0">
                <a:solidFill>
                  <a:srgbClr val="333333"/>
                </a:solidFill>
                <a:latin typeface="Calibri"/>
              </a:rPr>
              <a:t/>
            </a:r>
            <a:br>
              <a:rPr lang="en-US" sz="900" kern="0" dirty="0">
                <a:solidFill>
                  <a:srgbClr val="333333"/>
                </a:solidFill>
                <a:latin typeface="Calibri"/>
              </a:rPr>
            </a:br>
            <a:r>
              <a:rPr lang="en-US" sz="900" kern="0" dirty="0">
                <a:solidFill>
                  <a:srgbClr val="333333"/>
                </a:solidFill>
                <a:latin typeface="Calibri"/>
              </a:rPr>
              <a:t>(PATH/BCH)</a:t>
            </a:r>
          </a:p>
        </p:txBody>
      </p:sp>
      <p:sp>
        <p:nvSpPr>
          <p:cNvPr id="115" name="TextBox 114"/>
          <p:cNvSpPr txBox="1"/>
          <p:nvPr/>
        </p:nvSpPr>
        <p:spPr bwMode="auto">
          <a:xfrm>
            <a:off x="3962035" y="4107416"/>
            <a:ext cx="1167561" cy="338554"/>
          </a:xfrm>
          <a:prstGeom prst="rect">
            <a:avLst/>
          </a:prstGeom>
          <a:solidFill>
            <a:srgbClr val="9999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800" kern="0" dirty="0">
                <a:solidFill>
                  <a:srgbClr val="333333"/>
                </a:solidFill>
                <a:latin typeface="Calibri"/>
              </a:rPr>
              <a:t>ETEC ACE527+dmLT (PATH)</a:t>
            </a:r>
          </a:p>
        </p:txBody>
      </p:sp>
      <p:sp>
        <p:nvSpPr>
          <p:cNvPr id="116" name="TextBox 115"/>
          <p:cNvSpPr txBox="1"/>
          <p:nvPr/>
        </p:nvSpPr>
        <p:spPr bwMode="auto">
          <a:xfrm>
            <a:off x="7609228" y="4107416"/>
            <a:ext cx="1167561" cy="369332"/>
          </a:xfrm>
          <a:prstGeom prst="rect">
            <a:avLst/>
          </a:prstGeom>
          <a:solidFill>
            <a:srgbClr val="F3DCA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a:solidFill>
                  <a:srgbClr val="333333"/>
                </a:solidFill>
                <a:latin typeface="Calibri"/>
              </a:rPr>
              <a:t>MR combination</a:t>
            </a:r>
            <a:br>
              <a:rPr lang="en-US" sz="900" kern="0" dirty="0">
                <a:solidFill>
                  <a:srgbClr val="333333"/>
                </a:solidFill>
                <a:latin typeface="Calibri"/>
              </a:rPr>
            </a:br>
            <a:r>
              <a:rPr lang="en-US" sz="900" kern="0" dirty="0">
                <a:solidFill>
                  <a:srgbClr val="333333"/>
                </a:solidFill>
                <a:latin typeface="Calibri"/>
              </a:rPr>
              <a:t>(</a:t>
            </a:r>
            <a:r>
              <a:rPr lang="en-US" sz="900" kern="0" dirty="0" err="1">
                <a:solidFill>
                  <a:srgbClr val="333333"/>
                </a:solidFill>
                <a:latin typeface="Calibri"/>
              </a:rPr>
              <a:t>BioE</a:t>
            </a:r>
            <a:r>
              <a:rPr lang="en-US" sz="900" kern="0" dirty="0">
                <a:solidFill>
                  <a:srgbClr val="333333"/>
                </a:solidFill>
                <a:latin typeface="Calibri"/>
              </a:rPr>
              <a:t>)</a:t>
            </a:r>
          </a:p>
        </p:txBody>
      </p:sp>
      <p:sp>
        <p:nvSpPr>
          <p:cNvPr id="117" name="TextBox 116"/>
          <p:cNvSpPr txBox="1"/>
          <p:nvPr/>
        </p:nvSpPr>
        <p:spPr bwMode="auto">
          <a:xfrm>
            <a:off x="5181600" y="4111964"/>
            <a:ext cx="1167561" cy="323165"/>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800" kern="0" dirty="0">
                <a:solidFill>
                  <a:srgbClr val="333333"/>
                </a:solidFill>
                <a:latin typeface="Calibri"/>
              </a:rPr>
              <a:t>Pentavalent </a:t>
            </a:r>
            <a:r>
              <a:rPr lang="en-US" sz="700" kern="0" dirty="0">
                <a:solidFill>
                  <a:srgbClr val="333333"/>
                </a:solidFill>
                <a:latin typeface="Calibri"/>
              </a:rPr>
              <a:t>Hib/</a:t>
            </a:r>
            <a:r>
              <a:rPr lang="en-US" sz="700" kern="0" dirty="0" err="1">
                <a:solidFill>
                  <a:srgbClr val="333333"/>
                </a:solidFill>
                <a:latin typeface="Calibri"/>
              </a:rPr>
              <a:t>HepB</a:t>
            </a:r>
            <a:r>
              <a:rPr lang="en-US" sz="700" kern="0" dirty="0">
                <a:solidFill>
                  <a:srgbClr val="333333"/>
                </a:solidFill>
                <a:latin typeface="Calibri"/>
              </a:rPr>
              <a:t>/DTP/IPV (</a:t>
            </a:r>
            <a:r>
              <a:rPr lang="en-US" sz="700" kern="0" dirty="0" err="1">
                <a:solidFill>
                  <a:srgbClr val="333333"/>
                </a:solidFill>
                <a:latin typeface="Calibri"/>
              </a:rPr>
              <a:t>BioE</a:t>
            </a:r>
            <a:r>
              <a:rPr lang="en-US" sz="700" kern="0" dirty="0">
                <a:solidFill>
                  <a:srgbClr val="333333"/>
                </a:solidFill>
                <a:latin typeface="Calibri"/>
              </a:rPr>
              <a:t>)</a:t>
            </a:r>
          </a:p>
        </p:txBody>
      </p:sp>
      <p:sp>
        <p:nvSpPr>
          <p:cNvPr id="118" name="TextBox 117"/>
          <p:cNvSpPr txBox="1"/>
          <p:nvPr/>
        </p:nvSpPr>
        <p:spPr bwMode="auto">
          <a:xfrm>
            <a:off x="6400780" y="4107416"/>
            <a:ext cx="1167561" cy="369332"/>
          </a:xfrm>
          <a:prstGeom prst="rect">
            <a:avLst/>
          </a:prstGeom>
          <a:solidFill>
            <a:srgbClr val="9999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a:solidFill>
                  <a:srgbClr val="333333"/>
                </a:solidFill>
                <a:latin typeface="Calibri"/>
              </a:rPr>
              <a:t>ETEC </a:t>
            </a:r>
            <a:r>
              <a:rPr lang="en-US" sz="900" kern="0" dirty="0" err="1">
                <a:solidFill>
                  <a:srgbClr val="333333"/>
                </a:solidFill>
                <a:latin typeface="Calibri"/>
              </a:rPr>
              <a:t>FTA+mLT</a:t>
            </a:r>
            <a:r>
              <a:rPr lang="en-US" sz="900" kern="0" dirty="0">
                <a:solidFill>
                  <a:srgbClr val="333333"/>
                </a:solidFill>
                <a:latin typeface="Calibri"/>
              </a:rPr>
              <a:t/>
            </a:r>
            <a:br>
              <a:rPr lang="en-US" sz="900" kern="0" dirty="0">
                <a:solidFill>
                  <a:srgbClr val="333333"/>
                </a:solidFill>
                <a:latin typeface="Calibri"/>
              </a:rPr>
            </a:br>
            <a:r>
              <a:rPr lang="en-US" sz="900" kern="0" dirty="0">
                <a:solidFill>
                  <a:srgbClr val="333333"/>
                </a:solidFill>
                <a:latin typeface="Calibri"/>
              </a:rPr>
              <a:t>(NMRC)</a:t>
            </a:r>
          </a:p>
        </p:txBody>
      </p:sp>
      <p:sp>
        <p:nvSpPr>
          <p:cNvPr id="119" name="TextBox 118"/>
          <p:cNvSpPr txBox="1"/>
          <p:nvPr/>
        </p:nvSpPr>
        <p:spPr bwMode="auto">
          <a:xfrm>
            <a:off x="2743200" y="4665199"/>
            <a:ext cx="1167561" cy="369332"/>
          </a:xfrm>
          <a:prstGeom prst="rect">
            <a:avLst/>
          </a:prstGeom>
          <a:solidFill>
            <a:srgbClr val="A8A644"/>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a:solidFill>
                  <a:srgbClr val="333333"/>
                </a:solidFill>
                <a:latin typeface="Calibri"/>
              </a:rPr>
              <a:t>BRH</a:t>
            </a:r>
            <a:br>
              <a:rPr lang="en-US" sz="900" kern="0" dirty="0">
                <a:solidFill>
                  <a:srgbClr val="333333"/>
                </a:solidFill>
                <a:latin typeface="Calibri"/>
              </a:rPr>
            </a:br>
            <a:r>
              <a:rPr lang="en-US" sz="900" kern="0" dirty="0">
                <a:solidFill>
                  <a:srgbClr val="333333"/>
                </a:solidFill>
                <a:latin typeface="Calibri"/>
              </a:rPr>
              <a:t>(SIIL)</a:t>
            </a:r>
          </a:p>
        </p:txBody>
      </p:sp>
      <p:sp>
        <p:nvSpPr>
          <p:cNvPr id="120" name="TextBox 119"/>
          <p:cNvSpPr txBox="1"/>
          <p:nvPr/>
        </p:nvSpPr>
        <p:spPr bwMode="auto">
          <a:xfrm>
            <a:off x="3962035" y="4665199"/>
            <a:ext cx="1167561" cy="369332"/>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err="1" smtClean="0">
                <a:solidFill>
                  <a:srgbClr val="333333"/>
                </a:solidFill>
                <a:latin typeface="Calibri"/>
              </a:rPr>
              <a:t>bOPV</a:t>
            </a:r>
            <a:r>
              <a:rPr lang="en-US" sz="900" kern="0" dirty="0">
                <a:solidFill>
                  <a:srgbClr val="333333"/>
                </a:solidFill>
                <a:latin typeface="Calibri"/>
              </a:rPr>
              <a:t/>
            </a:r>
            <a:br>
              <a:rPr lang="en-US" sz="900" kern="0" dirty="0">
                <a:solidFill>
                  <a:srgbClr val="333333"/>
                </a:solidFill>
                <a:latin typeface="Calibri"/>
              </a:rPr>
            </a:br>
            <a:r>
              <a:rPr lang="en-US" sz="900" kern="0" dirty="0">
                <a:solidFill>
                  <a:srgbClr val="333333"/>
                </a:solidFill>
                <a:latin typeface="Calibri"/>
              </a:rPr>
              <a:t>(BTB)</a:t>
            </a:r>
          </a:p>
        </p:txBody>
      </p:sp>
      <p:sp>
        <p:nvSpPr>
          <p:cNvPr id="122" name="TextBox 121"/>
          <p:cNvSpPr txBox="1"/>
          <p:nvPr/>
        </p:nvSpPr>
        <p:spPr bwMode="auto">
          <a:xfrm>
            <a:off x="6400780" y="4665199"/>
            <a:ext cx="1167561" cy="369332"/>
          </a:xfrm>
          <a:prstGeom prst="rect">
            <a:avLst/>
          </a:prstGeom>
          <a:solidFill>
            <a:srgbClr val="D7632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solidFill>
                  <a:srgbClr val="333333"/>
                </a:solidFill>
                <a:latin typeface="Calibri"/>
              </a:rPr>
              <a:t>RTS,S/AS01 pediatric indication(GSK</a:t>
            </a:r>
            <a:r>
              <a:rPr lang="en-US" sz="900" kern="0" dirty="0">
                <a:solidFill>
                  <a:srgbClr val="333333"/>
                </a:solidFill>
                <a:latin typeface="Calibri"/>
              </a:rPr>
              <a:t>)</a:t>
            </a:r>
          </a:p>
        </p:txBody>
      </p:sp>
      <p:sp>
        <p:nvSpPr>
          <p:cNvPr id="123" name="TextBox 122"/>
          <p:cNvSpPr txBox="1"/>
          <p:nvPr/>
        </p:nvSpPr>
        <p:spPr bwMode="auto">
          <a:xfrm>
            <a:off x="2743200" y="5195551"/>
            <a:ext cx="1167561" cy="369332"/>
          </a:xfrm>
          <a:prstGeom prst="rect">
            <a:avLst/>
          </a:prstGeom>
          <a:solidFill>
            <a:srgbClr val="A8A644"/>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solidFill>
                  <a:srgbClr val="333333"/>
                </a:solidFill>
                <a:latin typeface="Calibri"/>
              </a:rPr>
              <a:t>ROTAVAC</a:t>
            </a:r>
            <a:r>
              <a:rPr lang="en-US" sz="900" dirty="0" smtClean="0"/>
              <a:t>©</a:t>
            </a:r>
            <a:r>
              <a:rPr lang="en-US" sz="900" kern="0" dirty="0">
                <a:solidFill>
                  <a:srgbClr val="333333"/>
                </a:solidFill>
                <a:latin typeface="Calibri"/>
              </a:rPr>
              <a:t/>
            </a:r>
            <a:br>
              <a:rPr lang="en-US" sz="900" kern="0" dirty="0">
                <a:solidFill>
                  <a:srgbClr val="333333"/>
                </a:solidFill>
                <a:latin typeface="Calibri"/>
              </a:rPr>
            </a:br>
            <a:r>
              <a:rPr lang="en-US" sz="900" kern="0" dirty="0">
                <a:solidFill>
                  <a:srgbClr val="333333"/>
                </a:solidFill>
                <a:latin typeface="Calibri"/>
              </a:rPr>
              <a:t>(BBIL)</a:t>
            </a:r>
          </a:p>
        </p:txBody>
      </p:sp>
      <p:sp>
        <p:nvSpPr>
          <p:cNvPr id="124" name="TextBox 123"/>
          <p:cNvSpPr txBox="1"/>
          <p:nvPr/>
        </p:nvSpPr>
        <p:spPr bwMode="auto">
          <a:xfrm>
            <a:off x="3962035" y="5195551"/>
            <a:ext cx="1167561" cy="369332"/>
          </a:xfrm>
          <a:prstGeom prst="rect">
            <a:avLst/>
          </a:prstGeom>
          <a:solidFill>
            <a:srgbClr val="D2AC58"/>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a:solidFill>
                  <a:srgbClr val="333333"/>
                </a:solidFill>
                <a:latin typeface="Calibri"/>
              </a:rPr>
              <a:t>JE</a:t>
            </a:r>
            <a:br>
              <a:rPr lang="en-US" sz="900" kern="0" dirty="0">
                <a:solidFill>
                  <a:srgbClr val="333333"/>
                </a:solidFill>
                <a:latin typeface="Calibri"/>
              </a:rPr>
            </a:br>
            <a:r>
              <a:rPr lang="en-US" sz="900" kern="0" dirty="0">
                <a:solidFill>
                  <a:srgbClr val="333333"/>
                </a:solidFill>
                <a:latin typeface="Calibri"/>
              </a:rPr>
              <a:t>(CDIBP)</a:t>
            </a:r>
          </a:p>
        </p:txBody>
      </p:sp>
      <p:sp>
        <p:nvSpPr>
          <p:cNvPr id="125" name="TextBox 124"/>
          <p:cNvSpPr txBox="1"/>
          <p:nvPr/>
        </p:nvSpPr>
        <p:spPr bwMode="auto">
          <a:xfrm>
            <a:off x="5181600" y="5195551"/>
            <a:ext cx="1167561" cy="369332"/>
          </a:xfrm>
          <a:prstGeom prst="rect">
            <a:avLst/>
          </a:prstGeom>
          <a:solidFill>
            <a:srgbClr val="B28BC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solidFill>
                  <a:srgbClr val="333333"/>
                </a:solidFill>
                <a:latin typeface="Calibri"/>
              </a:rPr>
              <a:t>Maternal Influenza</a:t>
            </a:r>
            <a:r>
              <a:rPr lang="en-US" sz="900" kern="0" dirty="0">
                <a:solidFill>
                  <a:srgbClr val="333333"/>
                </a:solidFill>
                <a:latin typeface="Calibri"/>
              </a:rPr>
              <a:t/>
            </a:r>
            <a:br>
              <a:rPr lang="en-US" sz="900" kern="0" dirty="0">
                <a:solidFill>
                  <a:srgbClr val="333333"/>
                </a:solidFill>
                <a:latin typeface="Calibri"/>
              </a:rPr>
            </a:br>
            <a:endParaRPr lang="en-US" sz="900" kern="0" dirty="0">
              <a:solidFill>
                <a:srgbClr val="333333"/>
              </a:solidFill>
              <a:latin typeface="Calibri"/>
            </a:endParaRPr>
          </a:p>
        </p:txBody>
      </p:sp>
      <p:sp>
        <p:nvSpPr>
          <p:cNvPr id="126" name="TextBox 125"/>
          <p:cNvSpPr txBox="1"/>
          <p:nvPr/>
        </p:nvSpPr>
        <p:spPr bwMode="auto">
          <a:xfrm>
            <a:off x="6400780" y="5195551"/>
            <a:ext cx="1167561" cy="369332"/>
          </a:xfrm>
          <a:prstGeom prst="rect">
            <a:avLst/>
          </a:prstGeom>
          <a:solidFill>
            <a:srgbClr val="8899A6"/>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a:solidFill>
                  <a:srgbClr val="333333"/>
                </a:solidFill>
                <a:latin typeface="Calibri"/>
              </a:rPr>
              <a:t>Meningitis </a:t>
            </a:r>
            <a:r>
              <a:rPr lang="en-US" sz="900" kern="0" dirty="0" smtClean="0">
                <a:solidFill>
                  <a:srgbClr val="333333"/>
                </a:solidFill>
                <a:latin typeface="Calibri"/>
              </a:rPr>
              <a:t>A Sustainability</a:t>
            </a:r>
            <a:endParaRPr lang="en-US" sz="900" kern="0" dirty="0">
              <a:solidFill>
                <a:srgbClr val="333333"/>
              </a:solidFill>
              <a:latin typeface="Calibri"/>
            </a:endParaRPr>
          </a:p>
        </p:txBody>
      </p:sp>
      <p:grpSp>
        <p:nvGrpSpPr>
          <p:cNvPr id="127" name="Group 126"/>
          <p:cNvGrpSpPr/>
          <p:nvPr/>
        </p:nvGrpSpPr>
        <p:grpSpPr>
          <a:xfrm>
            <a:off x="1684820" y="3098527"/>
            <a:ext cx="8678380" cy="2014728"/>
            <a:chOff x="533400" y="3172444"/>
            <a:chExt cx="7737293" cy="2014728"/>
          </a:xfrm>
        </p:grpSpPr>
        <p:cxnSp>
          <p:nvCxnSpPr>
            <p:cNvPr id="128" name="Straight Connector 127"/>
            <p:cNvCxnSpPr/>
            <p:nvPr/>
          </p:nvCxnSpPr>
          <p:spPr bwMode="auto">
            <a:xfrm>
              <a:off x="533400" y="3172444"/>
              <a:ext cx="7737293" cy="0"/>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29" name="Straight Connector 128"/>
            <p:cNvCxnSpPr/>
            <p:nvPr/>
          </p:nvCxnSpPr>
          <p:spPr bwMode="auto">
            <a:xfrm>
              <a:off x="533400" y="3705844"/>
              <a:ext cx="7735824" cy="0"/>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30" name="Straight Connector 129"/>
            <p:cNvCxnSpPr/>
            <p:nvPr/>
          </p:nvCxnSpPr>
          <p:spPr bwMode="auto">
            <a:xfrm>
              <a:off x="533400" y="4647676"/>
              <a:ext cx="7737293" cy="0"/>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31" name="Straight Connector 130"/>
            <p:cNvCxnSpPr/>
            <p:nvPr/>
          </p:nvCxnSpPr>
          <p:spPr bwMode="auto">
            <a:xfrm>
              <a:off x="533400" y="5187172"/>
              <a:ext cx="7737293" cy="0"/>
            </a:xfrm>
            <a:prstGeom prst="line">
              <a:avLst/>
            </a:prstGeom>
            <a:noFill/>
            <a:ln w="19050" cap="flat" cmpd="sng" algn="ctr">
              <a:solidFill>
                <a:schemeClr val="bg1">
                  <a:lumMod val="65000"/>
                </a:schemeClr>
              </a:solidFill>
              <a:prstDash val="sysDot"/>
              <a:round/>
              <a:headEnd type="none" w="med" len="med"/>
              <a:tailEnd type="none" w="med" len="med"/>
            </a:ln>
            <a:effectLst/>
          </p:spPr>
        </p:cxnSp>
      </p:grpSp>
      <p:sp>
        <p:nvSpPr>
          <p:cNvPr id="132" name="TextBox 131"/>
          <p:cNvSpPr txBox="1"/>
          <p:nvPr/>
        </p:nvSpPr>
        <p:spPr bwMode="auto">
          <a:xfrm>
            <a:off x="1557666" y="2502069"/>
            <a:ext cx="1089660" cy="2616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r"/>
            <a:r>
              <a:rPr lang="en-US" sz="1100" b="1" kern="0" dirty="0">
                <a:solidFill>
                  <a:srgbClr val="333333"/>
                </a:solidFill>
                <a:latin typeface="Calibri"/>
              </a:rPr>
              <a:t>PRECLINICAL</a:t>
            </a:r>
          </a:p>
        </p:txBody>
      </p:sp>
      <p:sp>
        <p:nvSpPr>
          <p:cNvPr id="133" name="TextBox 132"/>
          <p:cNvSpPr txBox="1"/>
          <p:nvPr/>
        </p:nvSpPr>
        <p:spPr bwMode="auto">
          <a:xfrm>
            <a:off x="1557666" y="3228588"/>
            <a:ext cx="1089660" cy="2616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r"/>
            <a:r>
              <a:rPr lang="en-US" sz="1100" b="1" kern="0" dirty="0">
                <a:solidFill>
                  <a:srgbClr val="333333"/>
                </a:solidFill>
                <a:latin typeface="Calibri"/>
              </a:rPr>
              <a:t>PHASE 1</a:t>
            </a:r>
          </a:p>
        </p:txBody>
      </p:sp>
      <p:sp>
        <p:nvSpPr>
          <p:cNvPr id="134" name="TextBox 133"/>
          <p:cNvSpPr txBox="1"/>
          <p:nvPr/>
        </p:nvSpPr>
        <p:spPr bwMode="auto">
          <a:xfrm>
            <a:off x="1557666" y="3964849"/>
            <a:ext cx="1089660" cy="2616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r"/>
            <a:r>
              <a:rPr lang="en-US" sz="1100" b="1" kern="0" dirty="0">
                <a:solidFill>
                  <a:srgbClr val="333333"/>
                </a:solidFill>
                <a:latin typeface="Calibri"/>
              </a:rPr>
              <a:t>PHASE 2</a:t>
            </a:r>
          </a:p>
        </p:txBody>
      </p:sp>
      <p:sp>
        <p:nvSpPr>
          <p:cNvPr id="135" name="TextBox 134"/>
          <p:cNvSpPr txBox="1"/>
          <p:nvPr/>
        </p:nvSpPr>
        <p:spPr bwMode="auto">
          <a:xfrm>
            <a:off x="1252866" y="4650483"/>
            <a:ext cx="1394460" cy="43088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r"/>
            <a:r>
              <a:rPr lang="en-US" sz="1100" b="1" kern="0" dirty="0" smtClean="0">
                <a:solidFill>
                  <a:srgbClr val="333333"/>
                </a:solidFill>
                <a:latin typeface="Calibri"/>
              </a:rPr>
              <a:t>PHASE 3 / Registration</a:t>
            </a:r>
            <a:endParaRPr lang="en-US" sz="1100" b="1" kern="0" dirty="0">
              <a:solidFill>
                <a:srgbClr val="333333"/>
              </a:solidFill>
              <a:latin typeface="Calibri"/>
            </a:endParaRPr>
          </a:p>
        </p:txBody>
      </p:sp>
      <p:sp>
        <p:nvSpPr>
          <p:cNvPr id="136" name="TextBox 135"/>
          <p:cNvSpPr txBox="1"/>
          <p:nvPr/>
        </p:nvSpPr>
        <p:spPr bwMode="auto">
          <a:xfrm>
            <a:off x="1557666" y="5107683"/>
            <a:ext cx="1089660" cy="43088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r" fontAlgn="auto">
              <a:spcBef>
                <a:spcPts val="0"/>
              </a:spcBef>
              <a:spcAft>
                <a:spcPts val="0"/>
              </a:spcAft>
              <a:buSzTx/>
            </a:pPr>
            <a:r>
              <a:rPr lang="en-US" sz="1100" b="1" kern="0" dirty="0" smtClean="0">
                <a:solidFill>
                  <a:srgbClr val="333333"/>
                </a:solidFill>
                <a:latin typeface="Calibri"/>
              </a:rPr>
              <a:t>Launch and Scale-up</a:t>
            </a:r>
            <a:endParaRPr lang="en-US" sz="1100" b="1" kern="0" dirty="0">
              <a:solidFill>
                <a:srgbClr val="333333"/>
              </a:solidFill>
              <a:latin typeface="Calibri"/>
            </a:endParaRPr>
          </a:p>
        </p:txBody>
      </p:sp>
      <p:cxnSp>
        <p:nvCxnSpPr>
          <p:cNvPr id="137" name="Straight Connector 136"/>
          <p:cNvCxnSpPr/>
          <p:nvPr/>
        </p:nvCxnSpPr>
        <p:spPr bwMode="auto">
          <a:xfrm>
            <a:off x="2658451" y="2165594"/>
            <a:ext cx="0" cy="3538989"/>
          </a:xfrm>
          <a:prstGeom prst="line">
            <a:avLst/>
          </a:prstGeom>
          <a:noFill/>
          <a:ln w="19050" cap="flat" cmpd="sng" algn="ctr">
            <a:solidFill>
              <a:schemeClr val="bg1">
                <a:lumMod val="65000"/>
              </a:schemeClr>
            </a:solidFill>
            <a:prstDash val="sysDot"/>
            <a:round/>
            <a:headEnd type="none" w="med" len="med"/>
            <a:tailEnd type="none" w="med" len="med"/>
          </a:ln>
          <a:effectLst/>
        </p:spPr>
      </p:cxnSp>
      <p:grpSp>
        <p:nvGrpSpPr>
          <p:cNvPr id="138" name="Group 137"/>
          <p:cNvGrpSpPr/>
          <p:nvPr/>
        </p:nvGrpSpPr>
        <p:grpSpPr>
          <a:xfrm>
            <a:off x="10767158" y="2477231"/>
            <a:ext cx="895350" cy="2185214"/>
            <a:chOff x="8001000" y="2357580"/>
            <a:chExt cx="895350" cy="2185214"/>
          </a:xfrm>
        </p:grpSpPr>
        <p:sp>
          <p:nvSpPr>
            <p:cNvPr id="139" name="TextBox 138"/>
            <p:cNvSpPr txBox="1"/>
            <p:nvPr/>
          </p:nvSpPr>
          <p:spPr bwMode="auto">
            <a:xfrm>
              <a:off x="8058150" y="2357580"/>
              <a:ext cx="838200" cy="218521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Aft>
                  <a:spcPts val="600"/>
                </a:spcAft>
              </a:pPr>
              <a:r>
                <a:rPr lang="en-US" sz="700" kern="0" dirty="0">
                  <a:solidFill>
                    <a:srgbClr val="333333"/>
                  </a:solidFill>
                  <a:latin typeface="Calibri"/>
                </a:rPr>
                <a:t>ETEC/</a:t>
              </a:r>
              <a:r>
                <a:rPr lang="en-US" sz="700" i="1" kern="0" dirty="0" err="1">
                  <a:solidFill>
                    <a:srgbClr val="333333"/>
                  </a:solidFill>
                  <a:latin typeface="Calibri"/>
                </a:rPr>
                <a:t>Shigella</a:t>
              </a:r>
              <a:endParaRPr lang="en-US" sz="700" i="1" kern="0" dirty="0">
                <a:solidFill>
                  <a:srgbClr val="333333"/>
                </a:solidFill>
                <a:latin typeface="Calibri"/>
              </a:endParaRPr>
            </a:p>
            <a:p>
              <a:pPr fontAlgn="auto">
                <a:spcBef>
                  <a:spcPts val="0"/>
                </a:spcBef>
                <a:spcAft>
                  <a:spcPts val="600"/>
                </a:spcAft>
                <a:buSzTx/>
              </a:pPr>
              <a:r>
                <a:rPr lang="en-US" sz="700" kern="0" dirty="0">
                  <a:solidFill>
                    <a:srgbClr val="333333"/>
                  </a:solidFill>
                  <a:latin typeface="Calibri"/>
                </a:rPr>
                <a:t>Influenza</a:t>
              </a:r>
            </a:p>
            <a:p>
              <a:pPr fontAlgn="auto">
                <a:spcBef>
                  <a:spcPts val="0"/>
                </a:spcBef>
                <a:spcAft>
                  <a:spcPts val="600"/>
                </a:spcAft>
                <a:buSzTx/>
              </a:pPr>
              <a:r>
                <a:rPr lang="en-US" sz="700" kern="0" dirty="0">
                  <a:solidFill>
                    <a:srgbClr val="333333"/>
                  </a:solidFill>
                  <a:latin typeface="Calibri"/>
                </a:rPr>
                <a:t>Japanese encephalitis</a:t>
              </a:r>
            </a:p>
            <a:p>
              <a:pPr fontAlgn="auto">
                <a:spcBef>
                  <a:spcPts val="0"/>
                </a:spcBef>
                <a:spcAft>
                  <a:spcPts val="600"/>
                </a:spcAft>
                <a:buSzTx/>
              </a:pPr>
              <a:r>
                <a:rPr lang="en-US" sz="700" kern="0" dirty="0">
                  <a:solidFill>
                    <a:srgbClr val="333333"/>
                  </a:solidFill>
                  <a:latin typeface="Calibri"/>
                </a:rPr>
                <a:t>Live attenuated rotavirus</a:t>
              </a:r>
            </a:p>
            <a:p>
              <a:pPr fontAlgn="auto">
                <a:spcBef>
                  <a:spcPts val="0"/>
                </a:spcBef>
                <a:spcAft>
                  <a:spcPts val="600"/>
                </a:spcAft>
                <a:buSzTx/>
              </a:pPr>
              <a:r>
                <a:rPr lang="en-US" sz="700" kern="0" dirty="0">
                  <a:solidFill>
                    <a:srgbClr val="333333"/>
                  </a:solidFill>
                  <a:latin typeface="Calibri"/>
                </a:rPr>
                <a:t>Malaria</a:t>
              </a:r>
            </a:p>
            <a:p>
              <a:pPr fontAlgn="auto">
                <a:spcBef>
                  <a:spcPts val="0"/>
                </a:spcBef>
                <a:spcAft>
                  <a:spcPts val="600"/>
                </a:spcAft>
                <a:buSzTx/>
              </a:pPr>
              <a:r>
                <a:rPr lang="en-US" sz="700" kern="0" dirty="0" smtClean="0">
                  <a:solidFill>
                    <a:srgbClr val="333333"/>
                  </a:solidFill>
                  <a:latin typeface="Calibri"/>
                </a:rPr>
                <a:t>Pneumococcus</a:t>
              </a:r>
              <a:r>
                <a:rPr lang="en-US" sz="700" kern="0" dirty="0">
                  <a:solidFill>
                    <a:srgbClr val="333333"/>
                  </a:solidFill>
                  <a:latin typeface="Calibri"/>
                </a:rPr>
                <a:t>/</a:t>
              </a:r>
              <a:br>
                <a:rPr lang="en-US" sz="700" kern="0" dirty="0">
                  <a:solidFill>
                    <a:srgbClr val="333333"/>
                  </a:solidFill>
                  <a:latin typeface="Calibri"/>
                </a:rPr>
              </a:br>
              <a:r>
                <a:rPr lang="en-US" sz="700" kern="0" dirty="0">
                  <a:solidFill>
                    <a:srgbClr val="333333"/>
                  </a:solidFill>
                  <a:latin typeface="Calibri"/>
                </a:rPr>
                <a:t>meningococcus</a:t>
              </a:r>
            </a:p>
            <a:p>
              <a:pPr fontAlgn="auto">
                <a:spcBef>
                  <a:spcPts val="0"/>
                </a:spcBef>
                <a:spcAft>
                  <a:spcPts val="600"/>
                </a:spcAft>
                <a:buSzTx/>
              </a:pPr>
              <a:r>
                <a:rPr lang="en-US" sz="700" kern="0" dirty="0">
                  <a:solidFill>
                    <a:srgbClr val="333333"/>
                  </a:solidFill>
                  <a:latin typeface="Calibri"/>
                </a:rPr>
                <a:t>Polio</a:t>
              </a:r>
            </a:p>
            <a:p>
              <a:pPr fontAlgn="auto">
                <a:spcBef>
                  <a:spcPts val="0"/>
                </a:spcBef>
                <a:spcAft>
                  <a:spcPts val="600"/>
                </a:spcAft>
                <a:buSzTx/>
              </a:pPr>
              <a:r>
                <a:rPr lang="en-US" sz="700" kern="0" dirty="0" smtClean="0">
                  <a:solidFill>
                    <a:srgbClr val="333333"/>
                  </a:solidFill>
                  <a:latin typeface="Calibri"/>
                </a:rPr>
                <a:t>HPV</a:t>
              </a:r>
            </a:p>
            <a:p>
              <a:pPr fontAlgn="auto">
                <a:spcBef>
                  <a:spcPts val="0"/>
                </a:spcBef>
                <a:spcAft>
                  <a:spcPts val="600"/>
                </a:spcAft>
                <a:buSzTx/>
              </a:pPr>
              <a:r>
                <a:rPr lang="en-US" sz="700" kern="0" dirty="0" smtClean="0">
                  <a:solidFill>
                    <a:srgbClr val="333333"/>
                  </a:solidFill>
                  <a:latin typeface="Calibri"/>
                </a:rPr>
                <a:t>Pertussis</a:t>
              </a:r>
              <a:endParaRPr lang="en-US" sz="700" kern="0" dirty="0">
                <a:solidFill>
                  <a:srgbClr val="333333"/>
                </a:solidFill>
                <a:latin typeface="Calibri"/>
              </a:endParaRPr>
            </a:p>
            <a:p>
              <a:pPr fontAlgn="auto">
                <a:spcBef>
                  <a:spcPts val="0"/>
                </a:spcBef>
                <a:spcAft>
                  <a:spcPts val="0"/>
                </a:spcAft>
                <a:buSzTx/>
              </a:pPr>
              <a:endParaRPr lang="en-US" sz="700" kern="0" dirty="0">
                <a:solidFill>
                  <a:srgbClr val="333333"/>
                </a:solidFill>
                <a:latin typeface="Calibri"/>
              </a:endParaRPr>
            </a:p>
          </p:txBody>
        </p:sp>
        <p:sp>
          <p:nvSpPr>
            <p:cNvPr id="140" name="Oval 139"/>
            <p:cNvSpPr/>
            <p:nvPr/>
          </p:nvSpPr>
          <p:spPr bwMode="auto">
            <a:xfrm>
              <a:off x="8001000" y="2408690"/>
              <a:ext cx="105910" cy="105910"/>
            </a:xfrm>
            <a:prstGeom prst="ellipse">
              <a:avLst/>
            </a:prstGeom>
            <a:solidFill>
              <a:srgbClr val="99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a:endParaRPr lang="en-US">
                <a:solidFill>
                  <a:srgbClr val="333333"/>
                </a:solidFill>
              </a:endParaRPr>
            </a:p>
          </p:txBody>
        </p:sp>
        <p:sp>
          <p:nvSpPr>
            <p:cNvPr id="141" name="Oval 140"/>
            <p:cNvSpPr/>
            <p:nvPr/>
          </p:nvSpPr>
          <p:spPr bwMode="auto">
            <a:xfrm>
              <a:off x="8001000" y="2610620"/>
              <a:ext cx="105910" cy="105910"/>
            </a:xfrm>
            <a:prstGeom prst="ellipse">
              <a:avLst/>
            </a:prstGeom>
            <a:solidFill>
              <a:srgbClr val="B28BC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a:endParaRPr lang="en-US">
                <a:solidFill>
                  <a:srgbClr val="333333"/>
                </a:solidFill>
              </a:endParaRPr>
            </a:p>
          </p:txBody>
        </p:sp>
        <p:sp>
          <p:nvSpPr>
            <p:cNvPr id="142" name="Oval 141"/>
            <p:cNvSpPr/>
            <p:nvPr/>
          </p:nvSpPr>
          <p:spPr bwMode="auto">
            <a:xfrm>
              <a:off x="8001000" y="2781300"/>
              <a:ext cx="105910" cy="105910"/>
            </a:xfrm>
            <a:prstGeom prst="ellipse">
              <a:avLst/>
            </a:prstGeom>
            <a:solidFill>
              <a:srgbClr val="D2AC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a:endParaRPr lang="en-US">
                <a:solidFill>
                  <a:srgbClr val="333333"/>
                </a:solidFill>
              </a:endParaRPr>
            </a:p>
          </p:txBody>
        </p:sp>
        <p:sp>
          <p:nvSpPr>
            <p:cNvPr id="143" name="Oval 142"/>
            <p:cNvSpPr/>
            <p:nvPr/>
          </p:nvSpPr>
          <p:spPr bwMode="auto">
            <a:xfrm>
              <a:off x="8001000" y="3068320"/>
              <a:ext cx="105910" cy="105910"/>
            </a:xfrm>
            <a:prstGeom prst="ellipse">
              <a:avLst/>
            </a:prstGeom>
            <a:solidFill>
              <a:srgbClr val="A8A6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a:endParaRPr lang="en-US">
                <a:solidFill>
                  <a:srgbClr val="333333"/>
                </a:solidFill>
              </a:endParaRPr>
            </a:p>
          </p:txBody>
        </p:sp>
        <p:sp>
          <p:nvSpPr>
            <p:cNvPr id="144" name="Oval 143"/>
            <p:cNvSpPr/>
            <p:nvPr/>
          </p:nvSpPr>
          <p:spPr bwMode="auto">
            <a:xfrm>
              <a:off x="8001000" y="3357880"/>
              <a:ext cx="105910" cy="105910"/>
            </a:xfrm>
            <a:prstGeom prst="ellipse">
              <a:avLst/>
            </a:prstGeom>
            <a:solidFill>
              <a:srgbClr val="D763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a:endParaRPr lang="en-US">
                <a:solidFill>
                  <a:srgbClr val="333333"/>
                </a:solidFill>
              </a:endParaRPr>
            </a:p>
          </p:txBody>
        </p:sp>
        <p:sp>
          <p:nvSpPr>
            <p:cNvPr id="146" name="Oval 145"/>
            <p:cNvSpPr/>
            <p:nvPr/>
          </p:nvSpPr>
          <p:spPr bwMode="auto">
            <a:xfrm>
              <a:off x="8001000" y="3539490"/>
              <a:ext cx="105910" cy="105910"/>
            </a:xfrm>
            <a:prstGeom prst="ellipse">
              <a:avLst/>
            </a:prstGeom>
            <a:solidFill>
              <a:srgbClr val="8899A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a:endParaRPr lang="en-US">
                <a:solidFill>
                  <a:srgbClr val="333333"/>
                </a:solidFill>
              </a:endParaRPr>
            </a:p>
          </p:txBody>
        </p:sp>
        <p:sp>
          <p:nvSpPr>
            <p:cNvPr id="147" name="Oval 146"/>
            <p:cNvSpPr/>
            <p:nvPr/>
          </p:nvSpPr>
          <p:spPr bwMode="auto">
            <a:xfrm>
              <a:off x="8001000" y="3828414"/>
              <a:ext cx="105910" cy="105910"/>
            </a:xfrm>
            <a:prstGeom prst="ellipse">
              <a:avLst/>
            </a:prstGeom>
            <a:solidFill>
              <a:srgbClr val="F3DC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a:endParaRPr lang="en-US">
                <a:solidFill>
                  <a:srgbClr val="333333"/>
                </a:solidFill>
              </a:endParaRPr>
            </a:p>
          </p:txBody>
        </p:sp>
        <p:sp>
          <p:nvSpPr>
            <p:cNvPr id="148" name="Oval 147"/>
            <p:cNvSpPr/>
            <p:nvPr/>
          </p:nvSpPr>
          <p:spPr bwMode="auto">
            <a:xfrm>
              <a:off x="8001000" y="4018914"/>
              <a:ext cx="105910" cy="10591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a:endParaRPr lang="en-US">
                <a:solidFill>
                  <a:srgbClr val="333333"/>
                </a:solidFill>
              </a:endParaRPr>
            </a:p>
          </p:txBody>
        </p:sp>
      </p:grpSp>
      <p:cxnSp>
        <p:nvCxnSpPr>
          <p:cNvPr id="149" name="Straight Connector 148"/>
          <p:cNvCxnSpPr/>
          <p:nvPr/>
        </p:nvCxnSpPr>
        <p:spPr bwMode="auto">
          <a:xfrm>
            <a:off x="10706276" y="2431537"/>
            <a:ext cx="762000" cy="0"/>
          </a:xfrm>
          <a:prstGeom prst="line">
            <a:avLst/>
          </a:prstGeom>
          <a:noFill/>
          <a:ln w="15875" cap="flat" cmpd="sng" algn="ctr">
            <a:solidFill>
              <a:schemeClr val="bg1">
                <a:lumMod val="65000"/>
              </a:schemeClr>
            </a:solidFill>
            <a:prstDash val="solid"/>
            <a:round/>
            <a:headEnd type="none" w="med" len="med"/>
            <a:tailEnd type="none" w="med" len="med"/>
          </a:ln>
          <a:effectLst/>
        </p:spPr>
      </p:cxnSp>
      <p:sp>
        <p:nvSpPr>
          <p:cNvPr id="150" name="TextBox 149"/>
          <p:cNvSpPr txBox="1"/>
          <p:nvPr/>
        </p:nvSpPr>
        <p:spPr bwMode="auto">
          <a:xfrm>
            <a:off x="10701422" y="2220865"/>
            <a:ext cx="777318" cy="21544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800" b="1" kern="0" dirty="0">
                <a:solidFill>
                  <a:srgbClr val="333333"/>
                </a:solidFill>
                <a:latin typeface="Calibri"/>
              </a:rPr>
              <a:t>COLOR KEY</a:t>
            </a:r>
          </a:p>
        </p:txBody>
      </p:sp>
      <p:sp>
        <p:nvSpPr>
          <p:cNvPr id="151" name="TextBox 150"/>
          <p:cNvSpPr txBox="1"/>
          <p:nvPr/>
        </p:nvSpPr>
        <p:spPr bwMode="auto">
          <a:xfrm>
            <a:off x="7609227" y="2659430"/>
            <a:ext cx="1167562" cy="365760"/>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solidFill>
                  <a:srgbClr val="333333"/>
                </a:solidFill>
                <a:latin typeface="Calibri"/>
              </a:rPr>
              <a:t>nOPV2 (Bio </a:t>
            </a:r>
            <a:r>
              <a:rPr lang="en-US" sz="900" kern="0" dirty="0" err="1" smtClean="0">
                <a:solidFill>
                  <a:srgbClr val="333333"/>
                </a:solidFill>
                <a:latin typeface="Calibri"/>
              </a:rPr>
              <a:t>Farma</a:t>
            </a:r>
            <a:r>
              <a:rPr lang="en-US" sz="900" kern="0" dirty="0" smtClean="0">
                <a:solidFill>
                  <a:srgbClr val="333333"/>
                </a:solidFill>
                <a:latin typeface="Calibri"/>
              </a:rPr>
              <a:t>)</a:t>
            </a:r>
            <a:endParaRPr lang="en-US" sz="900" kern="0" dirty="0">
              <a:solidFill>
                <a:srgbClr val="333333"/>
              </a:solidFill>
              <a:latin typeface="Calibri"/>
            </a:endParaRPr>
          </a:p>
        </p:txBody>
      </p:sp>
      <p:sp>
        <p:nvSpPr>
          <p:cNvPr id="152" name="TextBox 151"/>
          <p:cNvSpPr txBox="1"/>
          <p:nvPr/>
        </p:nvSpPr>
        <p:spPr bwMode="auto">
          <a:xfrm>
            <a:off x="8826898" y="2260327"/>
            <a:ext cx="1430352" cy="369332"/>
          </a:xfrm>
          <a:prstGeom prst="rect">
            <a:avLst/>
          </a:prstGeom>
          <a:solidFill>
            <a:srgbClr val="D7632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solidFill>
                  <a:srgbClr val="333333"/>
                </a:solidFill>
                <a:latin typeface="Calibri"/>
              </a:rPr>
              <a:t>Transgenic P. </a:t>
            </a:r>
            <a:r>
              <a:rPr lang="en-US" sz="900" kern="0" dirty="0" err="1">
                <a:solidFill>
                  <a:srgbClr val="333333"/>
                </a:solidFill>
                <a:latin typeface="Calibri"/>
              </a:rPr>
              <a:t>b</a:t>
            </a:r>
            <a:r>
              <a:rPr lang="en-US" sz="900" kern="0" dirty="0" err="1" smtClean="0">
                <a:solidFill>
                  <a:srgbClr val="333333"/>
                </a:solidFill>
                <a:latin typeface="Calibri"/>
              </a:rPr>
              <a:t>erghei</a:t>
            </a:r>
            <a:r>
              <a:rPr lang="en-US" sz="900" kern="0" dirty="0" smtClean="0">
                <a:solidFill>
                  <a:srgbClr val="333333"/>
                </a:solidFill>
                <a:latin typeface="Calibri"/>
              </a:rPr>
              <a:t> (RUMNC, IMM-</a:t>
            </a:r>
            <a:r>
              <a:rPr lang="en-US" sz="900" kern="0" dirty="0" err="1" smtClean="0">
                <a:solidFill>
                  <a:srgbClr val="333333"/>
                </a:solidFill>
                <a:latin typeface="Calibri"/>
              </a:rPr>
              <a:t>Lisboa</a:t>
            </a:r>
            <a:endParaRPr lang="en-US" sz="900" kern="0" dirty="0">
              <a:solidFill>
                <a:srgbClr val="333333"/>
              </a:solidFill>
              <a:latin typeface="Calibri"/>
            </a:endParaRPr>
          </a:p>
        </p:txBody>
      </p:sp>
      <p:sp>
        <p:nvSpPr>
          <p:cNvPr id="153" name="TextBox 152"/>
          <p:cNvSpPr txBox="1"/>
          <p:nvPr/>
        </p:nvSpPr>
        <p:spPr bwMode="auto">
          <a:xfrm>
            <a:off x="8826898" y="2666988"/>
            <a:ext cx="1430352" cy="369332"/>
          </a:xfrm>
          <a:prstGeom prst="rect">
            <a:avLst/>
          </a:prstGeom>
          <a:solidFill>
            <a:srgbClr val="D7632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solidFill>
                  <a:srgbClr val="333333"/>
                </a:solidFill>
                <a:latin typeface="Calibri"/>
              </a:rPr>
              <a:t>Pfs25-EPA/AS01 &amp; Pfs230-EBA/As01 (LMIV, GSK)</a:t>
            </a:r>
            <a:endParaRPr lang="en-US" sz="900" kern="0" dirty="0">
              <a:solidFill>
                <a:srgbClr val="333333"/>
              </a:solidFill>
              <a:latin typeface="Calibri"/>
            </a:endParaRPr>
          </a:p>
        </p:txBody>
      </p:sp>
      <p:sp>
        <p:nvSpPr>
          <p:cNvPr id="154" name="TextBox 153"/>
          <p:cNvSpPr txBox="1"/>
          <p:nvPr/>
        </p:nvSpPr>
        <p:spPr bwMode="auto">
          <a:xfrm>
            <a:off x="5170483" y="3186189"/>
            <a:ext cx="1167561" cy="369332"/>
          </a:xfrm>
          <a:prstGeom prst="rect">
            <a:avLst/>
          </a:prstGeom>
          <a:solidFill>
            <a:srgbClr val="B28BC3"/>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solidFill>
                  <a:srgbClr val="333333"/>
                </a:solidFill>
                <a:latin typeface="Calibri"/>
              </a:rPr>
              <a:t>Split Seasonal (</a:t>
            </a:r>
            <a:r>
              <a:rPr lang="en-US" sz="900" kern="0" dirty="0" err="1" smtClean="0">
                <a:solidFill>
                  <a:srgbClr val="333333"/>
                </a:solidFill>
                <a:latin typeface="Calibri"/>
              </a:rPr>
              <a:t>Torlak</a:t>
            </a:r>
            <a:r>
              <a:rPr lang="en-US" sz="900" kern="0" dirty="0" smtClean="0">
                <a:solidFill>
                  <a:srgbClr val="333333"/>
                </a:solidFill>
                <a:latin typeface="Calibri"/>
              </a:rPr>
              <a:t>)</a:t>
            </a:r>
            <a:endParaRPr lang="en-US" sz="900" kern="0" dirty="0">
              <a:solidFill>
                <a:srgbClr val="333333"/>
              </a:solidFill>
              <a:latin typeface="Calibri"/>
            </a:endParaRPr>
          </a:p>
        </p:txBody>
      </p:sp>
      <p:sp>
        <p:nvSpPr>
          <p:cNvPr id="155" name="TextBox 154"/>
          <p:cNvSpPr txBox="1"/>
          <p:nvPr/>
        </p:nvSpPr>
        <p:spPr bwMode="auto">
          <a:xfrm>
            <a:off x="2708562" y="3189761"/>
            <a:ext cx="1167561" cy="365760"/>
          </a:xfrm>
          <a:prstGeom prst="rect">
            <a:avLst/>
          </a:prstGeom>
          <a:solidFill>
            <a:schemeClr val="accent2">
              <a:lumMod val="50000"/>
            </a:schemeClr>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900" kern="0" dirty="0" smtClean="0">
                <a:latin typeface="Calibri"/>
              </a:rPr>
              <a:t>Maternal Pertussis</a:t>
            </a:r>
            <a:endParaRPr lang="en-US" sz="900" kern="0" dirty="0">
              <a:latin typeface="Calibri"/>
            </a:endParaRPr>
          </a:p>
        </p:txBody>
      </p:sp>
      <p:sp>
        <p:nvSpPr>
          <p:cNvPr id="157" name="TextBox 156"/>
          <p:cNvSpPr txBox="1"/>
          <p:nvPr/>
        </p:nvSpPr>
        <p:spPr bwMode="auto">
          <a:xfrm>
            <a:off x="2628276" y="5955268"/>
            <a:ext cx="7315200"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defTabSz="914400" rtl="0" eaLnBrk="1" fontAlgn="base" latinLnBrk="0" hangingPunct="1">
              <a:lnSpc>
                <a:spcPct val="100000"/>
              </a:lnSpc>
              <a:spcBef>
                <a:spcPct val="20000"/>
              </a:spcBef>
              <a:spcAft>
                <a:spcPct val="0"/>
              </a:spcAft>
              <a:buClrTx/>
              <a:buSzPct val="75000"/>
              <a:tabLst/>
            </a:pPr>
            <a:r>
              <a:rPr kumimoji="0" lang="en-US" sz="900" i="0" u="none" strike="noStrike" kern="0" cap="none" spc="0" normalizeH="0" baseline="0" noProof="0" dirty="0" smtClean="0">
                <a:ln>
                  <a:noFill/>
                </a:ln>
                <a:solidFill>
                  <a:schemeClr val="bg1">
                    <a:lumMod val="65000"/>
                  </a:schemeClr>
                </a:solidFill>
                <a:effectLst/>
                <a:uLnTx/>
                <a:uFillTx/>
                <a:latin typeface="+mn-lt"/>
                <a:ea typeface="+mn-ea"/>
                <a:cs typeface="+mn-cs"/>
              </a:rPr>
              <a:t>*Portfolio snapshot</a:t>
            </a:r>
            <a:r>
              <a:rPr kumimoji="0" lang="en-US" sz="900" i="0" u="none" strike="noStrike" kern="0" cap="none" spc="0" normalizeH="0" noProof="0" dirty="0" smtClean="0">
                <a:ln>
                  <a:noFill/>
                </a:ln>
                <a:solidFill>
                  <a:schemeClr val="bg1">
                    <a:lumMod val="65000"/>
                  </a:schemeClr>
                </a:solidFill>
                <a:effectLst/>
                <a:uLnTx/>
                <a:uFillTx/>
                <a:latin typeface="+mn-lt"/>
                <a:ea typeface="+mn-ea"/>
                <a:cs typeface="+mn-cs"/>
              </a:rPr>
              <a:t> 1Q2016; does not include new/ongoing proposal development work in Dengue, </a:t>
            </a:r>
            <a:r>
              <a:rPr kumimoji="0" lang="en-US" sz="900" i="0" u="none" strike="noStrike" kern="0" cap="none" spc="0" normalizeH="0" noProof="0" dirty="0" err="1" smtClean="0">
                <a:ln>
                  <a:noFill/>
                </a:ln>
                <a:solidFill>
                  <a:schemeClr val="bg1">
                    <a:lumMod val="65000"/>
                  </a:schemeClr>
                </a:solidFill>
                <a:effectLst/>
                <a:uLnTx/>
                <a:uFillTx/>
                <a:latin typeface="+mn-lt"/>
                <a:ea typeface="+mn-ea"/>
                <a:cs typeface="+mn-cs"/>
              </a:rPr>
              <a:t>Zika</a:t>
            </a:r>
            <a:r>
              <a:rPr kumimoji="0" lang="en-US" sz="900" i="0" u="none" strike="noStrike" kern="0" cap="none" spc="0" normalizeH="0" noProof="0" dirty="0" smtClean="0">
                <a:ln>
                  <a:noFill/>
                </a:ln>
                <a:solidFill>
                  <a:schemeClr val="bg1">
                    <a:lumMod val="65000"/>
                  </a:schemeClr>
                </a:solidFill>
                <a:effectLst/>
                <a:uLnTx/>
                <a:uFillTx/>
                <a:latin typeface="+mn-lt"/>
                <a:ea typeface="+mn-ea"/>
                <a:cs typeface="+mn-cs"/>
              </a:rPr>
              <a:t>, or Ebola,  technical assistance projects in RSV, and ongoing support to EPI in multiple countries. </a:t>
            </a:r>
            <a:endParaRPr kumimoji="0" lang="en-US" sz="900" i="0" u="none" strike="noStrike" kern="0" cap="none" spc="0" normalizeH="0" baseline="0" noProof="0" dirty="0" smtClean="0">
              <a:ln>
                <a:noFill/>
              </a:ln>
              <a:solidFill>
                <a:schemeClr val="bg1">
                  <a:lumMod val="65000"/>
                </a:schemeClr>
              </a:solidFill>
              <a:effectLst/>
              <a:uLnTx/>
              <a:uFillTx/>
              <a:latin typeface="+mn-lt"/>
              <a:ea typeface="+mn-ea"/>
              <a:cs typeface="+mn-cs"/>
            </a:endParaRPr>
          </a:p>
        </p:txBody>
      </p:sp>
      <p:sp>
        <p:nvSpPr>
          <p:cNvPr id="158" name="TextBox 157"/>
          <p:cNvSpPr txBox="1"/>
          <p:nvPr/>
        </p:nvSpPr>
        <p:spPr bwMode="auto">
          <a:xfrm>
            <a:off x="8826898" y="3195015"/>
            <a:ext cx="1167561" cy="365760"/>
          </a:xfrm>
          <a:prstGeom prst="rect">
            <a:avLst/>
          </a:prstGeom>
          <a:solidFill>
            <a:srgbClr val="9999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800" kern="0" dirty="0" smtClean="0">
                <a:solidFill>
                  <a:srgbClr val="333333"/>
                </a:solidFill>
                <a:latin typeface="Calibri"/>
              </a:rPr>
              <a:t>SWC Trivalent (PATH)</a:t>
            </a:r>
            <a:endParaRPr lang="en-US" sz="800" kern="0" dirty="0">
              <a:solidFill>
                <a:srgbClr val="333333"/>
              </a:solidFill>
              <a:latin typeface="Calibri"/>
            </a:endParaRPr>
          </a:p>
        </p:txBody>
      </p:sp>
      <p:sp>
        <p:nvSpPr>
          <p:cNvPr id="159" name="Oval 158"/>
          <p:cNvSpPr/>
          <p:nvPr/>
        </p:nvSpPr>
        <p:spPr bwMode="auto">
          <a:xfrm>
            <a:off x="10767158" y="4316365"/>
            <a:ext cx="105910" cy="10591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indent="-284163"/>
            <a:endParaRPr lang="en-US">
              <a:solidFill>
                <a:srgbClr val="333333"/>
              </a:solidFill>
            </a:endParaRPr>
          </a:p>
        </p:txBody>
      </p:sp>
    </p:spTree>
    <p:extLst>
      <p:ext uri="{BB962C8B-B14F-4D97-AF65-F5344CB8AC3E}">
        <p14:creationId xmlns:p14="http://schemas.microsoft.com/office/powerpoint/2010/main" val="419615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600200" y="609600"/>
            <a:ext cx="8851392" cy="902208"/>
          </a:xfrm>
          <a:prstGeom prst="rect">
            <a:avLst/>
          </a:prstGeom>
        </p:spPr>
      </p:pic>
      <p:sp>
        <p:nvSpPr>
          <p:cNvPr id="3" name="Title 2"/>
          <p:cNvSpPr>
            <a:spLocks noGrp="1"/>
          </p:cNvSpPr>
          <p:nvPr>
            <p:ph type="title"/>
          </p:nvPr>
        </p:nvSpPr>
        <p:spPr>
          <a:xfrm>
            <a:off x="381000" y="-170543"/>
            <a:ext cx="10972800" cy="944562"/>
          </a:xfrm>
        </p:spPr>
        <p:txBody>
          <a:bodyPr/>
          <a:lstStyle/>
          <a:p>
            <a:r>
              <a:rPr lang="en-US" sz="3200" b="1" dirty="0"/>
              <a:t>Drug development &amp; access platform </a:t>
            </a:r>
            <a:r>
              <a:rPr lang="en-US" sz="3200" b="1" dirty="0" smtClean="0"/>
              <a:t>highlights</a:t>
            </a:r>
            <a:endParaRPr lang="en-US" sz="3200" b="1" dirty="0"/>
          </a:p>
        </p:txBody>
      </p:sp>
      <p:sp>
        <p:nvSpPr>
          <p:cNvPr id="4" name="TextBox 3"/>
          <p:cNvSpPr txBox="1"/>
          <p:nvPr/>
        </p:nvSpPr>
        <p:spPr bwMode="auto">
          <a:xfrm>
            <a:off x="1752600" y="1586450"/>
            <a:ext cx="8229600" cy="518603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defTabSz="685800">
              <a:spcBef>
                <a:spcPts val="600"/>
              </a:spcBef>
              <a:spcAft>
                <a:spcPts val="600"/>
              </a:spcAft>
            </a:pPr>
            <a:r>
              <a:rPr lang="en-US" b="1" kern="0" dirty="0">
                <a:solidFill>
                  <a:srgbClr val="54B079"/>
                </a:solidFill>
              </a:rPr>
              <a:t>Malaria:  </a:t>
            </a:r>
            <a:r>
              <a:rPr lang="en-US" b="1" kern="0" dirty="0" smtClean="0">
                <a:solidFill>
                  <a:srgbClr val="54B079"/>
                </a:solidFill>
              </a:rPr>
              <a:t> </a:t>
            </a:r>
            <a:r>
              <a:rPr lang="en-US" b="1" kern="0" dirty="0" smtClean="0">
                <a:solidFill>
                  <a:schemeClr val="bg2">
                    <a:lumMod val="50000"/>
                  </a:schemeClr>
                </a:solidFill>
              </a:rPr>
              <a:t>Semisynthetic </a:t>
            </a:r>
            <a:r>
              <a:rPr lang="en-US" b="1" kern="0" dirty="0">
                <a:solidFill>
                  <a:schemeClr val="bg2">
                    <a:lumMod val="50000"/>
                  </a:schemeClr>
                </a:solidFill>
              </a:rPr>
              <a:t>artemisinin </a:t>
            </a:r>
            <a:r>
              <a:rPr lang="en-US" b="1" kern="0" dirty="0" smtClean="0">
                <a:solidFill>
                  <a:schemeClr val="bg2">
                    <a:lumMod val="50000"/>
                  </a:schemeClr>
                </a:solidFill>
              </a:rPr>
              <a:t>WHO-prequalified</a:t>
            </a:r>
            <a:r>
              <a:rPr lang="en-US" b="1" kern="0" dirty="0">
                <a:solidFill>
                  <a:schemeClr val="bg2">
                    <a:lumMod val="50000"/>
                  </a:schemeClr>
                </a:solidFill>
              </a:rPr>
              <a:t>, commercially available  </a:t>
            </a:r>
          </a:p>
          <a:p>
            <a:pPr defTabSz="685800">
              <a:spcBef>
                <a:spcPts val="600"/>
              </a:spcBef>
              <a:spcAft>
                <a:spcPts val="0"/>
              </a:spcAft>
            </a:pPr>
            <a:r>
              <a:rPr lang="en-US" b="1" kern="0" dirty="0">
                <a:solidFill>
                  <a:srgbClr val="54B079"/>
                </a:solidFill>
              </a:rPr>
              <a:t>HIV: </a:t>
            </a:r>
          </a:p>
          <a:p>
            <a:pPr indent="-228600">
              <a:spcBef>
                <a:spcPts val="0"/>
              </a:spcBef>
              <a:spcAft>
                <a:spcPts val="0"/>
              </a:spcAft>
              <a:buFont typeface="Arial" panose="020B0604020202020204" pitchFamily="34" charset="0"/>
              <a:buChar char="•"/>
            </a:pPr>
            <a:r>
              <a:rPr lang="en-US" b="1" kern="0" dirty="0">
                <a:solidFill>
                  <a:schemeClr val="bg2">
                    <a:lumMod val="50000"/>
                  </a:schemeClr>
                </a:solidFill>
              </a:rPr>
              <a:t>Long-acting </a:t>
            </a:r>
            <a:r>
              <a:rPr lang="en-US" b="1" kern="0" dirty="0" smtClean="0">
                <a:solidFill>
                  <a:schemeClr val="bg2">
                    <a:lumMod val="50000"/>
                  </a:schemeClr>
                </a:solidFill>
              </a:rPr>
              <a:t>injectable</a:t>
            </a:r>
            <a:endParaRPr lang="en-US" b="1" kern="0" dirty="0">
              <a:solidFill>
                <a:schemeClr val="bg2">
                  <a:lumMod val="50000"/>
                </a:schemeClr>
              </a:solidFill>
            </a:endParaRPr>
          </a:p>
          <a:p>
            <a:pPr indent="-228600">
              <a:spcBef>
                <a:spcPts val="0"/>
              </a:spcBef>
              <a:spcAft>
                <a:spcPts val="0"/>
              </a:spcAft>
              <a:buFont typeface="Arial" panose="020B0604020202020204" pitchFamily="34" charset="0"/>
              <a:buChar char="•"/>
            </a:pPr>
            <a:r>
              <a:rPr lang="en-US" b="1" kern="0" dirty="0">
                <a:solidFill>
                  <a:schemeClr val="bg2">
                    <a:lumMod val="50000"/>
                  </a:schemeClr>
                </a:solidFill>
              </a:rPr>
              <a:t>Microbicide fast-dissolving </a:t>
            </a:r>
            <a:r>
              <a:rPr lang="en-US" b="1" kern="0" dirty="0" smtClean="0">
                <a:solidFill>
                  <a:schemeClr val="bg2">
                    <a:lumMod val="50000"/>
                  </a:schemeClr>
                </a:solidFill>
              </a:rPr>
              <a:t>tablet</a:t>
            </a:r>
          </a:p>
          <a:p>
            <a:pPr indent="-228600">
              <a:spcBef>
                <a:spcPts val="0"/>
              </a:spcBef>
              <a:spcAft>
                <a:spcPts val="0"/>
              </a:spcAft>
              <a:buFont typeface="Arial" panose="020B0604020202020204" pitchFamily="34" charset="0"/>
              <a:buChar char="•"/>
            </a:pPr>
            <a:r>
              <a:rPr lang="en-US" b="1" kern="0" dirty="0" smtClean="0">
                <a:solidFill>
                  <a:schemeClr val="bg2">
                    <a:lumMod val="50000"/>
                  </a:schemeClr>
                </a:solidFill>
              </a:rPr>
              <a:t> Alternative </a:t>
            </a:r>
            <a:r>
              <a:rPr lang="en-US" b="1" kern="0" dirty="0">
                <a:solidFill>
                  <a:schemeClr val="bg2">
                    <a:lumMod val="50000"/>
                  </a:schemeClr>
                </a:solidFill>
              </a:rPr>
              <a:t>delivery technologies for </a:t>
            </a:r>
            <a:r>
              <a:rPr lang="en-US" b="1" kern="0" dirty="0" err="1" smtClean="0">
                <a:solidFill>
                  <a:schemeClr val="bg2">
                    <a:lumMod val="50000"/>
                  </a:schemeClr>
                </a:solidFill>
              </a:rPr>
              <a:t>rilpivirine</a:t>
            </a:r>
            <a:endParaRPr lang="en-US" b="1" kern="0" dirty="0">
              <a:solidFill>
                <a:schemeClr val="bg2">
                  <a:lumMod val="50000"/>
                </a:schemeClr>
              </a:solidFill>
            </a:endParaRPr>
          </a:p>
          <a:p>
            <a:pPr defTabSz="685800">
              <a:spcBef>
                <a:spcPts val="600"/>
              </a:spcBef>
              <a:spcAft>
                <a:spcPts val="600"/>
              </a:spcAft>
            </a:pPr>
            <a:r>
              <a:rPr lang="en-US" b="1" kern="0" dirty="0">
                <a:solidFill>
                  <a:srgbClr val="54B079"/>
                </a:solidFill>
              </a:rPr>
              <a:t>Visceral </a:t>
            </a:r>
            <a:r>
              <a:rPr lang="en-US" b="1" kern="0" dirty="0" err="1">
                <a:solidFill>
                  <a:srgbClr val="54B079"/>
                </a:solidFill>
              </a:rPr>
              <a:t>leishmaniasis</a:t>
            </a:r>
            <a:r>
              <a:rPr lang="en-US" b="1" kern="0" dirty="0">
                <a:solidFill>
                  <a:srgbClr val="54B079"/>
                </a:solidFill>
              </a:rPr>
              <a:t>:  </a:t>
            </a:r>
            <a:r>
              <a:rPr lang="en-US" b="1" kern="0" dirty="0" smtClean="0">
                <a:solidFill>
                  <a:srgbClr val="54B079"/>
                </a:solidFill>
              </a:rPr>
              <a:t> </a:t>
            </a:r>
            <a:r>
              <a:rPr lang="en-US" b="1" kern="0" dirty="0" smtClean="0">
                <a:solidFill>
                  <a:schemeClr val="bg2">
                    <a:lumMod val="50000"/>
                  </a:schemeClr>
                </a:solidFill>
              </a:rPr>
              <a:t>PMIM </a:t>
            </a:r>
            <a:r>
              <a:rPr lang="en-US" b="1" kern="0" dirty="0">
                <a:solidFill>
                  <a:schemeClr val="bg2">
                    <a:lumMod val="50000"/>
                  </a:schemeClr>
                </a:solidFill>
              </a:rPr>
              <a:t>(post-approval/introduction)</a:t>
            </a:r>
            <a:br>
              <a:rPr lang="en-US" b="1" kern="0" dirty="0">
                <a:solidFill>
                  <a:schemeClr val="bg2">
                    <a:lumMod val="50000"/>
                  </a:schemeClr>
                </a:solidFill>
              </a:rPr>
            </a:br>
            <a:r>
              <a:rPr lang="en-US" b="1" kern="0" dirty="0">
                <a:solidFill>
                  <a:schemeClr val="bg2">
                    <a:lumMod val="50000"/>
                  </a:schemeClr>
                </a:solidFill>
              </a:rPr>
              <a:t>Registered in India and Nepal, included in national VL elimination programs</a:t>
            </a:r>
          </a:p>
          <a:p>
            <a:pPr defTabSz="685800">
              <a:spcBef>
                <a:spcPts val="600"/>
              </a:spcBef>
              <a:spcAft>
                <a:spcPts val="600"/>
              </a:spcAft>
            </a:pPr>
            <a:r>
              <a:rPr lang="en-US" b="1" kern="0" dirty="0">
                <a:solidFill>
                  <a:srgbClr val="54B079"/>
                </a:solidFill>
              </a:rPr>
              <a:t>Pneumonia: </a:t>
            </a:r>
            <a:r>
              <a:rPr lang="en-US" b="1" kern="0" dirty="0" smtClean="0">
                <a:solidFill>
                  <a:srgbClr val="54B079"/>
                </a:solidFill>
              </a:rPr>
              <a:t>  </a:t>
            </a:r>
            <a:r>
              <a:rPr lang="en-US" b="1" kern="0" dirty="0" smtClean="0">
                <a:solidFill>
                  <a:schemeClr val="bg2">
                    <a:lumMod val="50000"/>
                  </a:schemeClr>
                </a:solidFill>
              </a:rPr>
              <a:t>Amoxicillin </a:t>
            </a:r>
            <a:endParaRPr lang="en-US" b="1" kern="0" dirty="0">
              <a:solidFill>
                <a:schemeClr val="bg2">
                  <a:lumMod val="50000"/>
                </a:schemeClr>
              </a:solidFill>
            </a:endParaRPr>
          </a:p>
          <a:p>
            <a:pPr>
              <a:spcBef>
                <a:spcPts val="600"/>
              </a:spcBef>
              <a:spcAft>
                <a:spcPts val="0"/>
              </a:spcAft>
            </a:pPr>
            <a:r>
              <a:rPr lang="en-US" b="1" kern="0" dirty="0">
                <a:solidFill>
                  <a:srgbClr val="54B079"/>
                </a:solidFill>
              </a:rPr>
              <a:t>Women’s health: </a:t>
            </a:r>
          </a:p>
          <a:p>
            <a:pPr indent="-228600">
              <a:spcBef>
                <a:spcPts val="0"/>
              </a:spcBef>
              <a:spcAft>
                <a:spcPts val="0"/>
              </a:spcAft>
              <a:buFont typeface="Arial" panose="020B0604020202020204" pitchFamily="34" charset="0"/>
              <a:buChar char="•"/>
            </a:pPr>
            <a:r>
              <a:rPr lang="en-US" b="1" kern="0" dirty="0">
                <a:solidFill>
                  <a:schemeClr val="bg2">
                    <a:lumMod val="50000"/>
                  </a:schemeClr>
                </a:solidFill>
              </a:rPr>
              <a:t>Injectable Depo-Provera® </a:t>
            </a:r>
          </a:p>
          <a:p>
            <a:pPr indent="-228600">
              <a:spcBef>
                <a:spcPts val="0"/>
              </a:spcBef>
              <a:spcAft>
                <a:spcPts val="0"/>
              </a:spcAft>
              <a:buFont typeface="Arial" panose="020B0604020202020204" pitchFamily="34" charset="0"/>
              <a:buChar char="•"/>
            </a:pPr>
            <a:r>
              <a:rPr lang="en-US" b="1" kern="0" dirty="0">
                <a:solidFill>
                  <a:schemeClr val="bg2">
                    <a:lumMod val="50000"/>
                  </a:schemeClr>
                </a:solidFill>
              </a:rPr>
              <a:t>Oxytocin fast-dissolving </a:t>
            </a:r>
            <a:r>
              <a:rPr lang="en-US" b="1" kern="0" dirty="0" smtClean="0">
                <a:solidFill>
                  <a:schemeClr val="bg2">
                    <a:lumMod val="50000"/>
                  </a:schemeClr>
                </a:solidFill>
              </a:rPr>
              <a:t>tablets</a:t>
            </a:r>
            <a:endParaRPr lang="en-US" b="1" kern="0" dirty="0">
              <a:solidFill>
                <a:schemeClr val="bg2">
                  <a:lumMod val="50000"/>
                </a:schemeClr>
              </a:solidFill>
            </a:endParaRPr>
          </a:p>
          <a:p>
            <a:pPr indent="-228600">
              <a:spcBef>
                <a:spcPts val="0"/>
              </a:spcBef>
              <a:spcAft>
                <a:spcPts val="0"/>
              </a:spcAft>
              <a:buFont typeface="Arial" panose="020B0604020202020204" pitchFamily="34" charset="0"/>
              <a:buChar char="•"/>
            </a:pPr>
            <a:r>
              <a:rPr lang="en-US" b="1" kern="0" dirty="0">
                <a:solidFill>
                  <a:schemeClr val="bg2">
                    <a:lumMod val="50000"/>
                  </a:schemeClr>
                </a:solidFill>
              </a:rPr>
              <a:t>Chlorhexidine for umbilical cord care </a:t>
            </a:r>
          </a:p>
          <a:p>
            <a:pPr indent="-228600">
              <a:spcBef>
                <a:spcPts val="0"/>
              </a:spcBef>
              <a:spcAft>
                <a:spcPts val="0"/>
              </a:spcAft>
              <a:buFont typeface="Arial" panose="020B0604020202020204" pitchFamily="34" charset="0"/>
              <a:buChar char="•"/>
            </a:pPr>
            <a:r>
              <a:rPr lang="en-US" b="1" kern="0" dirty="0">
                <a:solidFill>
                  <a:schemeClr val="bg2">
                    <a:lumMod val="50000"/>
                  </a:schemeClr>
                </a:solidFill>
              </a:rPr>
              <a:t>New delivery method for treatment of preeclampsia/eclampsia</a:t>
            </a:r>
            <a:r>
              <a:rPr lang="en-US" sz="1600" kern="0" dirty="0">
                <a:solidFill>
                  <a:schemeClr val="bg2">
                    <a:lumMod val="50000"/>
                  </a:schemeClr>
                </a:solidFill>
              </a:rPr>
              <a:t/>
            </a:r>
            <a:br>
              <a:rPr lang="en-US" sz="1600" kern="0" dirty="0">
                <a:solidFill>
                  <a:schemeClr val="bg2">
                    <a:lumMod val="50000"/>
                  </a:schemeClr>
                </a:solidFill>
              </a:rPr>
            </a:br>
            <a:r>
              <a:rPr lang="en-US" sz="1600" kern="0" dirty="0">
                <a:solidFill>
                  <a:schemeClr val="bg2">
                    <a:lumMod val="50000"/>
                  </a:schemeClr>
                </a:solidFill>
              </a:rPr>
              <a:t>     </a:t>
            </a:r>
          </a:p>
        </p:txBody>
      </p:sp>
    </p:spTree>
    <p:extLst>
      <p:ext uri="{BB962C8B-B14F-4D97-AF65-F5344CB8AC3E}">
        <p14:creationId xmlns:p14="http://schemas.microsoft.com/office/powerpoint/2010/main" val="130560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009"/>
            <a:ext cx="10972800" cy="944562"/>
          </a:xfrm>
        </p:spPr>
        <p:txBody>
          <a:bodyPr/>
          <a:lstStyle/>
          <a:p>
            <a:r>
              <a:rPr lang="en-US" sz="3200" b="1" dirty="0"/>
              <a:t>Diagnostics platform current </a:t>
            </a:r>
            <a:r>
              <a:rPr lang="en-US" sz="3200" b="1" dirty="0" smtClean="0"/>
              <a:t>highlights</a:t>
            </a:r>
            <a:endParaRPr lang="en-US" sz="3200" b="1" dirty="0"/>
          </a:p>
        </p:txBody>
      </p:sp>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1365504" y="523163"/>
            <a:ext cx="8851392" cy="902208"/>
          </a:xfrm>
          <a:prstGeom prst="rect">
            <a:avLst/>
          </a:prstGeom>
        </p:spPr>
      </p:pic>
      <p:sp>
        <p:nvSpPr>
          <p:cNvPr id="3" name="Rectangle 2"/>
          <p:cNvSpPr/>
          <p:nvPr/>
        </p:nvSpPr>
        <p:spPr>
          <a:xfrm>
            <a:off x="1219200" y="1444744"/>
            <a:ext cx="9454896" cy="5078313"/>
          </a:xfrm>
          <a:prstGeom prst="rect">
            <a:avLst/>
          </a:prstGeom>
        </p:spPr>
        <p:txBody>
          <a:bodyPr wrap="square">
            <a:spAutoFit/>
          </a:bodyPr>
          <a:lstStyle/>
          <a:p>
            <a:pPr marL="182880" indent="-182880">
              <a:spcBef>
                <a:spcPts val="300"/>
              </a:spcBef>
              <a:spcAft>
                <a:spcPts val="600"/>
              </a:spcAft>
              <a:buFont typeface="Arial" panose="020B0604020202020204" pitchFamily="34" charset="0"/>
              <a:buChar char="•"/>
            </a:pPr>
            <a:r>
              <a:rPr lang="en-US" sz="1800" b="1" dirty="0">
                <a:solidFill>
                  <a:srgbClr val="FFC000"/>
                </a:solidFill>
              </a:rPr>
              <a:t>Malaria Diagnostics - G6PD </a:t>
            </a:r>
            <a:r>
              <a:rPr lang="en-US" sz="1800" b="1" dirty="0" err="1">
                <a:solidFill>
                  <a:srgbClr val="FFC000"/>
                </a:solidFill>
              </a:rPr>
              <a:t>Dx</a:t>
            </a:r>
            <a:r>
              <a:rPr lang="en-US" sz="1800" b="1" dirty="0">
                <a:solidFill>
                  <a:srgbClr val="FFC000"/>
                </a:solidFill>
              </a:rPr>
              <a:t> Project: </a:t>
            </a:r>
            <a:endParaRPr lang="en-US" sz="1800" b="1" dirty="0" smtClean="0">
              <a:solidFill>
                <a:srgbClr val="FFC000"/>
              </a:solidFill>
            </a:endParaRPr>
          </a:p>
          <a:p>
            <a:pPr marL="640080" lvl="1" indent="-182880">
              <a:spcBef>
                <a:spcPts val="300"/>
              </a:spcBef>
              <a:spcAft>
                <a:spcPts val="600"/>
              </a:spcAft>
              <a:buFont typeface="Arial" panose="020B0604020202020204" pitchFamily="34" charset="0"/>
              <a:buChar char="•"/>
            </a:pPr>
            <a:r>
              <a:rPr lang="en-US" sz="1800" b="1" dirty="0" smtClean="0">
                <a:solidFill>
                  <a:schemeClr val="bg2">
                    <a:lumMod val="50000"/>
                  </a:schemeClr>
                </a:solidFill>
              </a:rPr>
              <a:t>Collaborating </a:t>
            </a:r>
            <a:r>
              <a:rPr lang="en-US" sz="1800" b="1" dirty="0">
                <a:solidFill>
                  <a:schemeClr val="bg2">
                    <a:lumMod val="50000"/>
                  </a:schemeClr>
                </a:solidFill>
              </a:rPr>
              <a:t>with </a:t>
            </a:r>
            <a:r>
              <a:rPr lang="en-US" sz="1800" b="1" dirty="0" smtClean="0">
                <a:solidFill>
                  <a:schemeClr val="bg2">
                    <a:lumMod val="50000"/>
                  </a:schemeClr>
                </a:solidFill>
              </a:rPr>
              <a:t>GSK to </a:t>
            </a:r>
            <a:r>
              <a:rPr lang="en-US" sz="1800" b="1" dirty="0">
                <a:solidFill>
                  <a:schemeClr val="bg2">
                    <a:lumMod val="50000"/>
                  </a:schemeClr>
                </a:solidFill>
              </a:rPr>
              <a:t>accelerate the development of tests for G6PD </a:t>
            </a:r>
            <a:r>
              <a:rPr lang="en-US" sz="1800" b="1" dirty="0" smtClean="0">
                <a:solidFill>
                  <a:schemeClr val="bg2">
                    <a:lumMod val="50000"/>
                  </a:schemeClr>
                </a:solidFill>
              </a:rPr>
              <a:t>deficiency</a:t>
            </a:r>
            <a:endParaRPr lang="en-US" sz="1800" b="1" dirty="0">
              <a:solidFill>
                <a:schemeClr val="bg2">
                  <a:lumMod val="50000"/>
                </a:schemeClr>
              </a:solidFill>
            </a:endParaRPr>
          </a:p>
          <a:p>
            <a:pPr marL="182880" indent="-182880">
              <a:spcBef>
                <a:spcPts val="300"/>
              </a:spcBef>
              <a:spcAft>
                <a:spcPts val="600"/>
              </a:spcAft>
              <a:buFont typeface="Arial" panose="020B0604020202020204" pitchFamily="34" charset="0"/>
              <a:buChar char="•"/>
            </a:pPr>
            <a:r>
              <a:rPr lang="en-US" sz="1800" b="1" dirty="0">
                <a:solidFill>
                  <a:srgbClr val="FFC000"/>
                </a:solidFill>
              </a:rPr>
              <a:t>NTD Endgame Project: </a:t>
            </a:r>
            <a:endParaRPr lang="en-US" sz="1800" b="1" dirty="0" smtClean="0">
              <a:solidFill>
                <a:srgbClr val="FFC000"/>
              </a:solidFill>
            </a:endParaRPr>
          </a:p>
          <a:p>
            <a:pPr marL="640080" lvl="1" indent="-182880">
              <a:spcBef>
                <a:spcPts val="300"/>
              </a:spcBef>
              <a:spcAft>
                <a:spcPts val="600"/>
              </a:spcAft>
              <a:buFont typeface="Arial" panose="020B0604020202020204" pitchFamily="34" charset="0"/>
              <a:buChar char="•"/>
            </a:pPr>
            <a:r>
              <a:rPr lang="en-US" sz="1800" b="1" dirty="0" smtClean="0">
                <a:solidFill>
                  <a:schemeClr val="bg2">
                    <a:lumMod val="50000"/>
                  </a:schemeClr>
                </a:solidFill>
              </a:rPr>
              <a:t>Catalyzing </a:t>
            </a:r>
            <a:r>
              <a:rPr lang="en-US" sz="1800" b="1" dirty="0" err="1">
                <a:solidFill>
                  <a:schemeClr val="bg2">
                    <a:lumMod val="50000"/>
                  </a:schemeClr>
                </a:solidFill>
              </a:rPr>
              <a:t>Dx</a:t>
            </a:r>
            <a:r>
              <a:rPr lang="en-US" sz="1800" b="1" dirty="0">
                <a:solidFill>
                  <a:schemeClr val="bg2">
                    <a:lumMod val="50000"/>
                  </a:schemeClr>
                </a:solidFill>
              </a:rPr>
              <a:t> industry involvement in </a:t>
            </a:r>
            <a:r>
              <a:rPr lang="en-US" sz="1800" b="1" dirty="0" smtClean="0">
                <a:solidFill>
                  <a:schemeClr val="bg2">
                    <a:lumMod val="50000"/>
                  </a:schemeClr>
                </a:solidFill>
              </a:rPr>
              <a:t>new </a:t>
            </a:r>
            <a:r>
              <a:rPr lang="en-US" sz="1800" b="1" dirty="0" err="1">
                <a:solidFill>
                  <a:schemeClr val="bg2">
                    <a:lumMod val="50000"/>
                  </a:schemeClr>
                </a:solidFill>
              </a:rPr>
              <a:t>Dx</a:t>
            </a:r>
            <a:r>
              <a:rPr lang="en-US" sz="1800" b="1" dirty="0">
                <a:solidFill>
                  <a:schemeClr val="bg2">
                    <a:lumMod val="50000"/>
                  </a:schemeClr>
                </a:solidFill>
              </a:rPr>
              <a:t> tools for </a:t>
            </a:r>
            <a:r>
              <a:rPr lang="en-US" sz="1800" b="1" dirty="0" smtClean="0">
                <a:solidFill>
                  <a:schemeClr val="bg2">
                    <a:lumMod val="50000"/>
                  </a:schemeClr>
                </a:solidFill>
              </a:rPr>
              <a:t>NTDs</a:t>
            </a:r>
            <a:endParaRPr lang="en-US" sz="1800" b="1" kern="0" dirty="0">
              <a:solidFill>
                <a:schemeClr val="bg2">
                  <a:lumMod val="50000"/>
                </a:schemeClr>
              </a:solidFill>
            </a:endParaRPr>
          </a:p>
          <a:p>
            <a:pPr marL="182880" indent="-182880">
              <a:spcBef>
                <a:spcPts val="300"/>
              </a:spcBef>
              <a:spcAft>
                <a:spcPts val="600"/>
              </a:spcAft>
              <a:buFont typeface="Arial" panose="020B0604020202020204" pitchFamily="34" charset="0"/>
              <a:buChar char="•"/>
            </a:pPr>
            <a:r>
              <a:rPr lang="en-US" sz="1800" b="1" dirty="0">
                <a:solidFill>
                  <a:srgbClr val="FFC000"/>
                </a:solidFill>
              </a:rPr>
              <a:t>Onchocerciasis-Lymphatic </a:t>
            </a:r>
            <a:r>
              <a:rPr lang="en-US" sz="1800" b="1" dirty="0" err="1">
                <a:solidFill>
                  <a:srgbClr val="FFC000"/>
                </a:solidFill>
              </a:rPr>
              <a:t>Filariasis</a:t>
            </a:r>
            <a:r>
              <a:rPr lang="en-US" sz="1800" b="1" dirty="0">
                <a:solidFill>
                  <a:srgbClr val="FFC000"/>
                </a:solidFill>
              </a:rPr>
              <a:t>: </a:t>
            </a:r>
            <a:endParaRPr lang="en-US" sz="1800" b="1" dirty="0" smtClean="0">
              <a:solidFill>
                <a:srgbClr val="FFC000"/>
              </a:solidFill>
            </a:endParaRPr>
          </a:p>
          <a:p>
            <a:pPr marL="640080" lvl="1" indent="-182880">
              <a:spcBef>
                <a:spcPts val="300"/>
              </a:spcBef>
              <a:spcAft>
                <a:spcPts val="600"/>
              </a:spcAft>
              <a:buFont typeface="Arial" panose="020B0604020202020204" pitchFamily="34" charset="0"/>
              <a:buChar char="•"/>
            </a:pPr>
            <a:r>
              <a:rPr lang="en-US" sz="1800" b="1" dirty="0" smtClean="0">
                <a:solidFill>
                  <a:schemeClr val="bg2">
                    <a:lumMod val="50000"/>
                  </a:schemeClr>
                </a:solidFill>
              </a:rPr>
              <a:t>Launched </a:t>
            </a:r>
            <a:r>
              <a:rPr lang="en-US" sz="1800" b="1" dirty="0">
                <a:solidFill>
                  <a:schemeClr val="bg2">
                    <a:lumMod val="50000"/>
                  </a:schemeClr>
                </a:solidFill>
              </a:rPr>
              <a:t>onchocerciasis rapid test in November </a:t>
            </a:r>
            <a:r>
              <a:rPr lang="en-US" sz="1800" b="1" dirty="0" smtClean="0">
                <a:solidFill>
                  <a:schemeClr val="bg2">
                    <a:lumMod val="50000"/>
                  </a:schemeClr>
                </a:solidFill>
              </a:rPr>
              <a:t>2014</a:t>
            </a:r>
          </a:p>
          <a:p>
            <a:pPr marL="640080" lvl="1" indent="-182880">
              <a:spcBef>
                <a:spcPts val="300"/>
              </a:spcBef>
              <a:spcAft>
                <a:spcPts val="600"/>
              </a:spcAft>
              <a:buFont typeface="Arial" panose="020B0604020202020204" pitchFamily="34" charset="0"/>
              <a:buChar char="•"/>
            </a:pPr>
            <a:r>
              <a:rPr lang="en-US" sz="1800" b="1" dirty="0">
                <a:solidFill>
                  <a:schemeClr val="bg2">
                    <a:lumMod val="50000"/>
                  </a:schemeClr>
                </a:solidFill>
              </a:rPr>
              <a:t>L</a:t>
            </a:r>
            <a:r>
              <a:rPr lang="en-US" sz="1800" b="1" dirty="0" smtClean="0">
                <a:solidFill>
                  <a:schemeClr val="bg2">
                    <a:lumMod val="50000"/>
                  </a:schemeClr>
                </a:solidFill>
              </a:rPr>
              <a:t>aunched </a:t>
            </a:r>
            <a:r>
              <a:rPr lang="en-US" sz="1800" b="1" dirty="0" err="1">
                <a:solidFill>
                  <a:schemeClr val="bg2">
                    <a:lumMod val="50000"/>
                  </a:schemeClr>
                </a:solidFill>
              </a:rPr>
              <a:t>oncho</a:t>
            </a:r>
            <a:r>
              <a:rPr lang="en-US" sz="1800" b="1" dirty="0">
                <a:solidFill>
                  <a:schemeClr val="bg2">
                    <a:lumMod val="50000"/>
                  </a:schemeClr>
                </a:solidFill>
              </a:rPr>
              <a:t>-LF </a:t>
            </a:r>
            <a:r>
              <a:rPr lang="en-US" sz="1800" b="1" dirty="0" err="1">
                <a:solidFill>
                  <a:schemeClr val="bg2">
                    <a:lumMod val="50000"/>
                  </a:schemeClr>
                </a:solidFill>
              </a:rPr>
              <a:t>biplex</a:t>
            </a:r>
            <a:r>
              <a:rPr lang="en-US" sz="1800" b="1" dirty="0">
                <a:solidFill>
                  <a:schemeClr val="bg2">
                    <a:lumMod val="50000"/>
                  </a:schemeClr>
                </a:solidFill>
              </a:rPr>
              <a:t> test in December </a:t>
            </a:r>
            <a:r>
              <a:rPr lang="en-US" sz="1800" b="1" dirty="0" smtClean="0">
                <a:solidFill>
                  <a:schemeClr val="bg2">
                    <a:lumMod val="50000"/>
                  </a:schemeClr>
                </a:solidFill>
              </a:rPr>
              <a:t>2015</a:t>
            </a:r>
            <a:endParaRPr lang="en-US" sz="1800" b="1" dirty="0">
              <a:solidFill>
                <a:schemeClr val="bg2">
                  <a:lumMod val="50000"/>
                </a:schemeClr>
              </a:solidFill>
            </a:endParaRPr>
          </a:p>
          <a:p>
            <a:pPr marL="182880" indent="-182880">
              <a:spcBef>
                <a:spcPts val="300"/>
              </a:spcBef>
              <a:spcAft>
                <a:spcPts val="600"/>
              </a:spcAft>
              <a:buFont typeface="Arial" panose="020B0604020202020204" pitchFamily="34" charset="0"/>
              <a:buChar char="•"/>
            </a:pPr>
            <a:r>
              <a:rPr lang="en-US" sz="1800" b="1" dirty="0">
                <a:solidFill>
                  <a:srgbClr val="FFC000"/>
                </a:solidFill>
              </a:rPr>
              <a:t>Malaria Diagnostics - DIAMETER-IDT: </a:t>
            </a:r>
            <a:endParaRPr lang="en-US" sz="1800" b="1" dirty="0" smtClean="0">
              <a:solidFill>
                <a:srgbClr val="FFC000"/>
              </a:solidFill>
            </a:endParaRPr>
          </a:p>
          <a:p>
            <a:pPr marL="640080" lvl="1" indent="-182880">
              <a:spcBef>
                <a:spcPts val="300"/>
              </a:spcBef>
              <a:spcAft>
                <a:spcPts val="600"/>
              </a:spcAft>
              <a:buFont typeface="Arial" panose="020B0604020202020204" pitchFamily="34" charset="0"/>
              <a:buChar char="•"/>
            </a:pPr>
            <a:r>
              <a:rPr lang="en-US" sz="1800" b="1" dirty="0" smtClean="0">
                <a:solidFill>
                  <a:schemeClr val="bg2">
                    <a:lumMod val="50000"/>
                  </a:schemeClr>
                </a:solidFill>
              </a:rPr>
              <a:t>Advancing </a:t>
            </a:r>
            <a:r>
              <a:rPr lang="en-US" sz="1800" b="1" dirty="0">
                <a:solidFill>
                  <a:schemeClr val="bg2">
                    <a:lumMod val="50000"/>
                  </a:schemeClr>
                </a:solidFill>
              </a:rPr>
              <a:t>new tools for the </a:t>
            </a:r>
            <a:r>
              <a:rPr lang="en-US" sz="1800" b="1" dirty="0" smtClean="0">
                <a:solidFill>
                  <a:schemeClr val="bg2">
                    <a:lumMod val="50000"/>
                  </a:schemeClr>
                </a:solidFill>
              </a:rPr>
              <a:t>elimination</a:t>
            </a:r>
          </a:p>
          <a:p>
            <a:pPr marL="182880" indent="-182880">
              <a:spcBef>
                <a:spcPts val="300"/>
              </a:spcBef>
              <a:spcAft>
                <a:spcPts val="600"/>
              </a:spcAft>
              <a:buFont typeface="Arial" panose="020B0604020202020204" pitchFamily="34" charset="0"/>
              <a:buChar char="•"/>
            </a:pPr>
            <a:r>
              <a:rPr lang="en-US" sz="1800" b="1" dirty="0" smtClean="0">
                <a:solidFill>
                  <a:srgbClr val="FFC000"/>
                </a:solidFill>
              </a:rPr>
              <a:t>Diabetes</a:t>
            </a:r>
            <a:r>
              <a:rPr lang="en-US" sz="1800" b="1" dirty="0">
                <a:solidFill>
                  <a:srgbClr val="FFC000"/>
                </a:solidFill>
              </a:rPr>
              <a:t>: </a:t>
            </a:r>
            <a:endParaRPr lang="en-US" sz="1800" b="1" dirty="0" smtClean="0">
              <a:solidFill>
                <a:srgbClr val="FFC000"/>
              </a:solidFill>
            </a:endParaRPr>
          </a:p>
          <a:p>
            <a:pPr marL="640080" lvl="1" indent="-182880">
              <a:spcBef>
                <a:spcPts val="300"/>
              </a:spcBef>
              <a:spcAft>
                <a:spcPts val="600"/>
              </a:spcAft>
              <a:buFont typeface="Arial" panose="020B0604020202020204" pitchFamily="34" charset="0"/>
              <a:buChar char="•"/>
            </a:pPr>
            <a:r>
              <a:rPr lang="en-US" sz="1800" b="1" dirty="0" smtClean="0">
                <a:solidFill>
                  <a:schemeClr val="bg2">
                    <a:lumMod val="50000"/>
                  </a:schemeClr>
                </a:solidFill>
              </a:rPr>
              <a:t>Exploring </a:t>
            </a:r>
            <a:r>
              <a:rPr lang="en-US" sz="1800" b="1" dirty="0">
                <a:solidFill>
                  <a:schemeClr val="bg2">
                    <a:lumMod val="50000"/>
                  </a:schemeClr>
                </a:solidFill>
              </a:rPr>
              <a:t>low-cost </a:t>
            </a:r>
            <a:r>
              <a:rPr lang="en-US" sz="1800" b="1" dirty="0" smtClean="0">
                <a:solidFill>
                  <a:schemeClr val="bg2">
                    <a:lumMod val="50000"/>
                  </a:schemeClr>
                </a:solidFill>
              </a:rPr>
              <a:t>diagnostics</a:t>
            </a:r>
            <a:endParaRPr lang="en-US" sz="1800" b="1" dirty="0">
              <a:solidFill>
                <a:schemeClr val="bg2">
                  <a:lumMod val="50000"/>
                </a:schemeClr>
              </a:solidFill>
            </a:endParaRPr>
          </a:p>
          <a:p>
            <a:pPr marL="182880" indent="-182880">
              <a:spcBef>
                <a:spcPts val="300"/>
              </a:spcBef>
              <a:spcAft>
                <a:spcPts val="600"/>
              </a:spcAft>
              <a:buFont typeface="Arial" panose="020B0604020202020204" pitchFamily="34" charset="0"/>
              <a:buChar char="•"/>
            </a:pPr>
            <a:r>
              <a:rPr lang="en-US" sz="1800" b="1" dirty="0">
                <a:solidFill>
                  <a:srgbClr val="FFC000"/>
                </a:solidFill>
              </a:rPr>
              <a:t>Polio: </a:t>
            </a:r>
            <a:endParaRPr lang="en-US" sz="1800" b="1" dirty="0" smtClean="0">
              <a:solidFill>
                <a:srgbClr val="FFC000"/>
              </a:solidFill>
            </a:endParaRPr>
          </a:p>
          <a:p>
            <a:pPr marL="640080" lvl="1" indent="-182880">
              <a:spcBef>
                <a:spcPts val="300"/>
              </a:spcBef>
              <a:spcAft>
                <a:spcPts val="600"/>
              </a:spcAft>
              <a:buFont typeface="Arial" panose="020B0604020202020204" pitchFamily="34" charset="0"/>
              <a:buChar char="•"/>
            </a:pPr>
            <a:r>
              <a:rPr lang="en-US" sz="1800" b="1" dirty="0" smtClean="0">
                <a:solidFill>
                  <a:schemeClr val="bg2">
                    <a:lumMod val="50000"/>
                  </a:schemeClr>
                </a:solidFill>
              </a:rPr>
              <a:t>Advancing development </a:t>
            </a:r>
            <a:r>
              <a:rPr lang="en-US" sz="1800" b="1" dirty="0">
                <a:solidFill>
                  <a:schemeClr val="bg2">
                    <a:lumMod val="50000"/>
                  </a:schemeClr>
                </a:solidFill>
              </a:rPr>
              <a:t>of diagnostic tests to support </a:t>
            </a:r>
            <a:r>
              <a:rPr lang="en-US" sz="1800" b="1" dirty="0" smtClean="0">
                <a:solidFill>
                  <a:schemeClr val="bg2">
                    <a:lumMod val="50000"/>
                  </a:schemeClr>
                </a:solidFill>
              </a:rPr>
              <a:t>eradication</a:t>
            </a:r>
            <a:endParaRPr lang="en-US" sz="1800" b="1" dirty="0">
              <a:solidFill>
                <a:schemeClr val="bg2">
                  <a:lumMod val="50000"/>
                </a:schemeClr>
              </a:solidFill>
            </a:endParaRPr>
          </a:p>
        </p:txBody>
      </p:sp>
    </p:spTree>
    <p:extLst>
      <p:ext uri="{BB962C8B-B14F-4D97-AF65-F5344CB8AC3E}">
        <p14:creationId xmlns:p14="http://schemas.microsoft.com/office/powerpoint/2010/main" val="30424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600200" y="31210"/>
            <a:ext cx="82296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t>Devices and tools platform current highlights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 b="1893"/>
          <a:stretch/>
        </p:blipFill>
        <p:spPr>
          <a:xfrm>
            <a:off x="8651170" y="1790697"/>
            <a:ext cx="982938" cy="748439"/>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492" b="12444"/>
          <a:stretch/>
        </p:blipFill>
        <p:spPr>
          <a:xfrm>
            <a:off x="8639952" y="2744315"/>
            <a:ext cx="994156" cy="822960"/>
          </a:xfrm>
          <a:prstGeom prst="rect">
            <a:avLst/>
          </a:prstGeom>
        </p:spPr>
      </p:pic>
      <p:pic>
        <p:nvPicPr>
          <p:cNvPr id="14" name="Picture 13"/>
          <p:cNvPicPr>
            <a:picLocks noChangeAspect="1"/>
          </p:cNvPicPr>
          <p:nvPr/>
        </p:nvPicPr>
        <p:blipFill>
          <a:blip r:embed="rId5"/>
          <a:stretch>
            <a:fillRect/>
          </a:stretch>
        </p:blipFill>
        <p:spPr>
          <a:xfrm>
            <a:off x="8639952" y="3764132"/>
            <a:ext cx="994156" cy="731520"/>
          </a:xfrm>
          <a:prstGeom prst="rect">
            <a:avLst/>
          </a:prstGeom>
        </p:spPr>
      </p:pic>
      <p:sp>
        <p:nvSpPr>
          <p:cNvPr id="18" name="TextBox 17"/>
          <p:cNvSpPr txBox="1"/>
          <p:nvPr/>
        </p:nvSpPr>
        <p:spPr bwMode="auto">
          <a:xfrm>
            <a:off x="2010475" y="1484182"/>
            <a:ext cx="2667000" cy="971035"/>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pPr defTabSz="685800">
              <a:spcBef>
                <a:spcPts val="600"/>
              </a:spcBef>
              <a:spcAft>
                <a:spcPts val="600"/>
              </a:spcAft>
            </a:pPr>
            <a:r>
              <a:rPr lang="en-US" sz="1400" b="1" kern="0" dirty="0">
                <a:solidFill>
                  <a:srgbClr val="D65742"/>
                </a:solidFill>
              </a:rPr>
              <a:t>AREAS OF FOCUS</a:t>
            </a:r>
          </a:p>
          <a:p>
            <a:r>
              <a:rPr lang="en-US" sz="1800" b="1" dirty="0" smtClean="0"/>
              <a:t>Vaccine formulation &amp; </a:t>
            </a:r>
            <a:r>
              <a:rPr lang="en-US" sz="1800" b="1" dirty="0"/>
              <a:t>stabilization technologies</a:t>
            </a:r>
          </a:p>
        </p:txBody>
      </p:sp>
      <p:pic>
        <p:nvPicPr>
          <p:cNvPr id="19" name="Picture 18"/>
          <p:cNvPicPr>
            <a:picLocks/>
          </p:cNvPicPr>
          <p:nvPr/>
        </p:nvPicPr>
        <p:blipFill>
          <a:blip r:embed="rId6">
            <a:extLst>
              <a:ext uri="{28A0092B-C50C-407E-A947-70E740481C1C}">
                <a14:useLocalDpi xmlns:a14="http://schemas.microsoft.com/office/drawing/2010/main" val="0"/>
              </a:ext>
            </a:extLst>
          </a:blip>
          <a:stretch>
            <a:fillRect/>
          </a:stretch>
        </p:blipFill>
        <p:spPr>
          <a:xfrm>
            <a:off x="1613115" y="537230"/>
            <a:ext cx="8851392" cy="902208"/>
          </a:xfrm>
          <a:prstGeom prst="rect">
            <a:avLst/>
          </a:prstGeom>
        </p:spPr>
      </p:pic>
      <p:sp>
        <p:nvSpPr>
          <p:cNvPr id="20" name="TextBox 19"/>
          <p:cNvSpPr txBox="1"/>
          <p:nvPr/>
        </p:nvSpPr>
        <p:spPr bwMode="auto">
          <a:xfrm>
            <a:off x="4935236" y="1420127"/>
            <a:ext cx="3440952" cy="1266501"/>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pPr defTabSz="685800">
              <a:spcBef>
                <a:spcPts val="600"/>
              </a:spcBef>
              <a:spcAft>
                <a:spcPts val="600"/>
              </a:spcAft>
            </a:pPr>
            <a:r>
              <a:rPr lang="en-US" sz="1400" b="1" kern="0" dirty="0">
                <a:solidFill>
                  <a:srgbClr val="D65742"/>
                </a:solidFill>
              </a:rPr>
              <a:t>EXAMPLES OF CURRENT WORK</a:t>
            </a:r>
          </a:p>
          <a:p>
            <a:pPr marL="285750" indent="-285750">
              <a:spcBef>
                <a:spcPts val="0"/>
              </a:spcBef>
              <a:buFont typeface="Arial" panose="020B0604020202020204" pitchFamily="34" charset="0"/>
              <a:buChar char="•"/>
            </a:pPr>
            <a:r>
              <a:rPr lang="en-US" sz="1400" b="1" kern="0" dirty="0">
                <a:solidFill>
                  <a:schemeClr val="bg2">
                    <a:lumMod val="50000"/>
                  </a:schemeClr>
                </a:solidFill>
              </a:rPr>
              <a:t>Formulation and assay assistance to manufacturers</a:t>
            </a:r>
          </a:p>
          <a:p>
            <a:pPr marL="285750" indent="-285750">
              <a:spcBef>
                <a:spcPts val="0"/>
              </a:spcBef>
              <a:buFont typeface="Arial" panose="020B0604020202020204" pitchFamily="34" charset="0"/>
              <a:buChar char="•"/>
            </a:pPr>
            <a:r>
              <a:rPr lang="en-US" sz="1400" b="1" kern="0" dirty="0">
                <a:solidFill>
                  <a:schemeClr val="bg2">
                    <a:lumMod val="50000"/>
                  </a:schemeClr>
                </a:solidFill>
              </a:rPr>
              <a:t>Heat/freeze stabilization</a:t>
            </a:r>
          </a:p>
          <a:p>
            <a:pPr marL="285750" indent="-285750">
              <a:buFont typeface="Arial" panose="020B0604020202020204" pitchFamily="34" charset="0"/>
              <a:buChar char="•"/>
            </a:pPr>
            <a:r>
              <a:rPr lang="en-US" sz="1400" b="1" kern="0" dirty="0">
                <a:solidFill>
                  <a:schemeClr val="bg2">
                    <a:lumMod val="50000"/>
                  </a:schemeClr>
                </a:solidFill>
              </a:rPr>
              <a:t>Sublingual </a:t>
            </a:r>
            <a:r>
              <a:rPr lang="en-US" sz="1400" b="1" kern="0" dirty="0" smtClean="0">
                <a:solidFill>
                  <a:schemeClr val="bg2">
                    <a:lumMod val="50000"/>
                  </a:schemeClr>
                </a:solidFill>
              </a:rPr>
              <a:t>immunization</a:t>
            </a:r>
            <a:endParaRPr lang="en-US" sz="1400" b="1" kern="0" dirty="0">
              <a:solidFill>
                <a:schemeClr val="bg2">
                  <a:lumMod val="50000"/>
                </a:schemeClr>
              </a:solidFill>
            </a:endParaRPr>
          </a:p>
        </p:txBody>
      </p:sp>
      <p:sp>
        <p:nvSpPr>
          <p:cNvPr id="23" name="TextBox 22"/>
          <p:cNvSpPr txBox="1"/>
          <p:nvPr/>
        </p:nvSpPr>
        <p:spPr bwMode="auto">
          <a:xfrm>
            <a:off x="4935236" y="2690283"/>
            <a:ext cx="3413830" cy="931024"/>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pPr marL="285750" indent="-285750">
              <a:spcBef>
                <a:spcPts val="0"/>
              </a:spcBef>
              <a:buFont typeface="Arial" panose="020B0604020202020204" pitchFamily="34" charset="0"/>
              <a:buChar char="•"/>
            </a:pPr>
            <a:r>
              <a:rPr lang="en-US" sz="1400" b="1" kern="0" dirty="0">
                <a:solidFill>
                  <a:schemeClr val="bg2">
                    <a:lumMod val="50000"/>
                  </a:schemeClr>
                </a:solidFill>
              </a:rPr>
              <a:t>Novel primary containers</a:t>
            </a:r>
          </a:p>
          <a:p>
            <a:pPr marL="285750" indent="-285750">
              <a:spcBef>
                <a:spcPts val="0"/>
              </a:spcBef>
              <a:buFont typeface="Arial" panose="020B0604020202020204" pitchFamily="34" charset="0"/>
              <a:buChar char="•"/>
            </a:pPr>
            <a:r>
              <a:rPr lang="en-US" sz="1400" b="1" kern="0" dirty="0">
                <a:solidFill>
                  <a:schemeClr val="bg2">
                    <a:lumMod val="50000"/>
                  </a:schemeClr>
                </a:solidFill>
              </a:rPr>
              <a:t>Multi-mono dose</a:t>
            </a:r>
          </a:p>
          <a:p>
            <a:pPr marL="285750" indent="-285750">
              <a:spcBef>
                <a:spcPts val="0"/>
              </a:spcBef>
              <a:buFont typeface="Arial" panose="020B0604020202020204" pitchFamily="34" charset="0"/>
              <a:buChar char="•"/>
            </a:pPr>
            <a:r>
              <a:rPr lang="en-US" sz="1400" b="1" kern="0" dirty="0">
                <a:solidFill>
                  <a:schemeClr val="bg2">
                    <a:lumMod val="50000"/>
                  </a:schemeClr>
                </a:solidFill>
              </a:rPr>
              <a:t>Micro-needle patches</a:t>
            </a:r>
          </a:p>
          <a:p>
            <a:pPr marL="285750" indent="-285750">
              <a:spcBef>
                <a:spcPts val="0"/>
              </a:spcBef>
              <a:buFont typeface="Arial" panose="020B0604020202020204" pitchFamily="34" charset="0"/>
              <a:buChar char="•"/>
            </a:pPr>
            <a:r>
              <a:rPr lang="en-US" sz="1400" b="1" kern="0" dirty="0">
                <a:solidFill>
                  <a:schemeClr val="bg2">
                    <a:lumMod val="50000"/>
                  </a:schemeClr>
                </a:solidFill>
              </a:rPr>
              <a:t>Prefilled and safety syringes</a:t>
            </a:r>
          </a:p>
        </p:txBody>
      </p:sp>
      <p:sp>
        <p:nvSpPr>
          <p:cNvPr id="24" name="TextBox 23"/>
          <p:cNvSpPr txBox="1"/>
          <p:nvPr/>
        </p:nvSpPr>
        <p:spPr bwMode="auto">
          <a:xfrm>
            <a:off x="4935236" y="3591904"/>
            <a:ext cx="3439117" cy="1318823"/>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pPr marL="285750" indent="-285750">
              <a:buFont typeface="Arial" panose="020B0604020202020204" pitchFamily="34" charset="0"/>
              <a:buChar char="•"/>
            </a:pPr>
            <a:r>
              <a:rPr lang="en-US" sz="1400" b="1" kern="0" dirty="0">
                <a:solidFill>
                  <a:schemeClr val="bg2">
                    <a:lumMod val="50000"/>
                  </a:schemeClr>
                </a:solidFill>
              </a:rPr>
              <a:t>Bar codes</a:t>
            </a:r>
          </a:p>
          <a:p>
            <a:pPr marL="285750" indent="-285750">
              <a:buFont typeface="Arial" panose="020B0604020202020204" pitchFamily="34" charset="0"/>
              <a:buChar char="•"/>
            </a:pPr>
            <a:r>
              <a:rPr lang="en-US" sz="1400" b="1" kern="0" dirty="0">
                <a:solidFill>
                  <a:schemeClr val="bg2">
                    <a:lumMod val="50000"/>
                  </a:schemeClr>
                </a:solidFill>
              </a:rPr>
              <a:t>Freeze-free vaccine carriers</a:t>
            </a:r>
          </a:p>
          <a:p>
            <a:pPr marL="285750" indent="-285750">
              <a:buFont typeface="Arial" panose="020B0604020202020204" pitchFamily="34" charset="0"/>
              <a:buChar char="•"/>
            </a:pPr>
            <a:r>
              <a:rPr lang="en-US" sz="1400" b="1" kern="0" dirty="0">
                <a:solidFill>
                  <a:schemeClr val="bg2">
                    <a:lumMod val="50000"/>
                  </a:schemeClr>
                </a:solidFill>
              </a:rPr>
              <a:t>Solar-powered equipment</a:t>
            </a:r>
          </a:p>
          <a:p>
            <a:pPr marL="285750" indent="-285750">
              <a:buFont typeface="Arial" panose="020B0604020202020204" pitchFamily="34" charset="0"/>
              <a:buChar char="•"/>
            </a:pPr>
            <a:r>
              <a:rPr lang="en-US" sz="1400" b="1" kern="0" dirty="0">
                <a:solidFill>
                  <a:schemeClr val="bg2">
                    <a:lumMod val="50000"/>
                  </a:schemeClr>
                </a:solidFill>
              </a:rPr>
              <a:t>Refrigerator and passive cold box testing</a:t>
            </a:r>
          </a:p>
          <a:p>
            <a:pPr marL="285750" indent="-285750">
              <a:buFont typeface="Arial" panose="020B0604020202020204" pitchFamily="34" charset="0"/>
              <a:buChar char="•"/>
            </a:pPr>
            <a:r>
              <a:rPr lang="en-US" sz="1400" b="1" kern="0" dirty="0">
                <a:solidFill>
                  <a:schemeClr val="bg2">
                    <a:lumMod val="50000"/>
                  </a:schemeClr>
                </a:solidFill>
              </a:rPr>
              <a:t>Temperature monitoring</a:t>
            </a:r>
          </a:p>
        </p:txBody>
      </p:sp>
      <p:sp>
        <p:nvSpPr>
          <p:cNvPr id="25" name="TextBox 24"/>
          <p:cNvSpPr txBox="1"/>
          <p:nvPr/>
        </p:nvSpPr>
        <p:spPr bwMode="auto">
          <a:xfrm>
            <a:off x="1990672" y="2690413"/>
            <a:ext cx="2667000" cy="623248"/>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r>
              <a:rPr lang="en-US" sz="1800" b="1" dirty="0" smtClean="0"/>
              <a:t>Vaccine packaging </a:t>
            </a:r>
            <a:r>
              <a:rPr lang="en-US" sz="1800" b="1" dirty="0"/>
              <a:t>and delivery devices</a:t>
            </a:r>
          </a:p>
        </p:txBody>
      </p:sp>
      <p:sp>
        <p:nvSpPr>
          <p:cNvPr id="26" name="TextBox 25"/>
          <p:cNvSpPr txBox="1"/>
          <p:nvPr/>
        </p:nvSpPr>
        <p:spPr bwMode="auto">
          <a:xfrm>
            <a:off x="2057400" y="3591035"/>
            <a:ext cx="2667000" cy="623248"/>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r>
              <a:rPr lang="en-US" sz="1800" b="1" dirty="0" smtClean="0"/>
              <a:t>Vaccine supply/cold chain systems </a:t>
            </a:r>
            <a:r>
              <a:rPr lang="en-US" sz="1800" b="1" dirty="0"/>
              <a:t>and equipment</a:t>
            </a:r>
          </a:p>
        </p:txBody>
      </p:sp>
      <p:sp>
        <p:nvSpPr>
          <p:cNvPr id="16" name="TextBox 15"/>
          <p:cNvSpPr txBox="1"/>
          <p:nvPr/>
        </p:nvSpPr>
        <p:spPr bwMode="auto">
          <a:xfrm>
            <a:off x="4947879" y="4934241"/>
            <a:ext cx="3413830" cy="931024"/>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defPPr>
              <a:defRPr lang="en-US"/>
            </a:defPPr>
            <a:lvl1pPr marL="285750" indent="-285750">
              <a:spcBef>
                <a:spcPts val="0"/>
              </a:spcBef>
              <a:buFont typeface="Arial" panose="020B0604020202020204" pitchFamily="34" charset="0"/>
              <a:buChar char="•"/>
              <a:defRPr sz="1400"/>
            </a:lvl1pPr>
          </a:lstStyle>
          <a:p>
            <a:r>
              <a:rPr lang="en-US" b="1" kern="0" dirty="0">
                <a:solidFill>
                  <a:schemeClr val="bg2">
                    <a:lumMod val="50000"/>
                  </a:schemeClr>
                </a:solidFill>
              </a:rPr>
              <a:t>SILCS diaphragm </a:t>
            </a:r>
          </a:p>
          <a:p>
            <a:r>
              <a:rPr lang="en-US" b="1" kern="0" dirty="0">
                <a:solidFill>
                  <a:schemeClr val="bg2">
                    <a:lumMod val="50000"/>
                  </a:schemeClr>
                </a:solidFill>
              </a:rPr>
              <a:t>Woman’s Condom </a:t>
            </a:r>
          </a:p>
          <a:p>
            <a:r>
              <a:rPr lang="en-US" b="1" kern="0" dirty="0">
                <a:solidFill>
                  <a:schemeClr val="bg2">
                    <a:lumMod val="50000"/>
                  </a:schemeClr>
                </a:solidFill>
              </a:rPr>
              <a:t>Uterine balloon tamponade </a:t>
            </a:r>
          </a:p>
          <a:p>
            <a:r>
              <a:rPr lang="en-US" b="1" kern="0" dirty="0">
                <a:solidFill>
                  <a:schemeClr val="bg2">
                    <a:lumMod val="50000"/>
                  </a:schemeClr>
                </a:solidFill>
              </a:rPr>
              <a:t>Newborn oxygen blender </a:t>
            </a:r>
          </a:p>
        </p:txBody>
      </p:sp>
      <p:sp>
        <p:nvSpPr>
          <p:cNvPr id="17" name="TextBox 16"/>
          <p:cNvSpPr txBox="1"/>
          <p:nvPr/>
        </p:nvSpPr>
        <p:spPr bwMode="auto">
          <a:xfrm>
            <a:off x="2057400" y="4955288"/>
            <a:ext cx="2667000" cy="346249"/>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r>
              <a:rPr lang="en-US" sz="1800" b="1" dirty="0"/>
              <a:t>RMNCH</a:t>
            </a:r>
          </a:p>
        </p:txBody>
      </p:sp>
      <p:sp>
        <p:nvSpPr>
          <p:cNvPr id="2" name="Rectangle 1"/>
          <p:cNvSpPr/>
          <p:nvPr/>
        </p:nvSpPr>
        <p:spPr>
          <a:xfrm>
            <a:off x="4955500" y="5904009"/>
            <a:ext cx="4572000" cy="543226"/>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pPr marL="285750" indent="-285750">
              <a:buFont typeface="Arial" panose="020B0604020202020204" pitchFamily="34" charset="0"/>
              <a:buChar char="•"/>
            </a:pPr>
            <a:r>
              <a:rPr lang="en-US" sz="1400" b="1" kern="0" dirty="0">
                <a:solidFill>
                  <a:schemeClr val="bg2">
                    <a:lumMod val="50000"/>
                  </a:schemeClr>
                </a:solidFill>
              </a:rPr>
              <a:t>Smart electro-chlorinator </a:t>
            </a:r>
          </a:p>
          <a:p>
            <a:pPr marL="285750" indent="-285750">
              <a:buFont typeface="Arial" panose="020B0604020202020204" pitchFamily="34" charset="0"/>
              <a:buChar char="•"/>
            </a:pPr>
            <a:r>
              <a:rPr lang="en-US" sz="1400" b="1" kern="0" dirty="0">
                <a:solidFill>
                  <a:schemeClr val="bg2">
                    <a:lumMod val="50000"/>
                  </a:schemeClr>
                </a:solidFill>
              </a:rPr>
              <a:t>C1 water filter </a:t>
            </a:r>
          </a:p>
        </p:txBody>
      </p:sp>
      <p:sp>
        <p:nvSpPr>
          <p:cNvPr id="28" name="TextBox 27"/>
          <p:cNvSpPr txBox="1"/>
          <p:nvPr/>
        </p:nvSpPr>
        <p:spPr bwMode="auto">
          <a:xfrm>
            <a:off x="2065149" y="5984981"/>
            <a:ext cx="2667000" cy="346249"/>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r>
              <a:rPr lang="en-US" sz="1800" b="1" dirty="0"/>
              <a:t>WASH</a:t>
            </a: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0609" t="16564" r="22565" b="12546"/>
          <a:stretch/>
        </p:blipFill>
        <p:spPr>
          <a:xfrm>
            <a:off x="8654698" y="4760714"/>
            <a:ext cx="979409" cy="731520"/>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24999" b="14240"/>
          <a:stretch/>
        </p:blipFill>
        <p:spPr>
          <a:xfrm>
            <a:off x="8632529" y="5621247"/>
            <a:ext cx="1001578" cy="745881"/>
          </a:xfrm>
          <a:prstGeom prst="rect">
            <a:avLst/>
          </a:prstGeom>
        </p:spPr>
      </p:pic>
    </p:spTree>
    <p:extLst>
      <p:ext uri="{BB962C8B-B14F-4D97-AF65-F5344CB8AC3E}">
        <p14:creationId xmlns:p14="http://schemas.microsoft.com/office/powerpoint/2010/main" val="1528453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1447800" y="1447800"/>
            <a:ext cx="8818349" cy="5070619"/>
          </a:xfrm>
          <a:prstGeom prst="rect">
            <a:avLst/>
          </a:prstGeom>
          <a:noFill/>
          <a:ln w="9525">
            <a:noFill/>
            <a:miter lim="800000"/>
            <a:headEnd/>
            <a:tailEnd/>
          </a:ln>
          <a:effectLst/>
        </p:spPr>
        <p:txBody>
          <a:bodyPr vert="horz" wrap="square" lIns="68580" tIns="34290" rIns="68580" bIns="34290" numCol="1" rtlCol="0" anchor="t" anchorCtr="0" compatLnSpc="1">
            <a:prstTxWarp prst="textNoShape">
              <a:avLst/>
            </a:prstTxWarp>
            <a:spAutoFit/>
          </a:bodyPr>
          <a:lstStyle/>
          <a:p>
            <a:pPr defTabSz="685800">
              <a:spcBef>
                <a:spcPts val="600"/>
              </a:spcBef>
              <a:spcAft>
                <a:spcPts val="300"/>
              </a:spcAft>
            </a:pPr>
            <a:endParaRPr lang="en-US" sz="1600" b="1" dirty="0" smtClean="0">
              <a:solidFill>
                <a:srgbClr val="9671AB"/>
              </a:solidFill>
            </a:endParaRPr>
          </a:p>
          <a:p>
            <a:pPr marL="257175" indent="-257175" defTabSz="685800">
              <a:spcBef>
                <a:spcPts val="600"/>
              </a:spcBef>
              <a:spcAft>
                <a:spcPts val="300"/>
              </a:spcAft>
              <a:buFont typeface="Arial" panose="020B0604020202020204" pitchFamily="34" charset="0"/>
              <a:buChar char="•"/>
            </a:pPr>
            <a:r>
              <a:rPr lang="en-US" sz="1800" b="1" dirty="0" smtClean="0">
                <a:solidFill>
                  <a:srgbClr val="9671AB"/>
                </a:solidFill>
              </a:rPr>
              <a:t>Essential medicines &amp; </a:t>
            </a:r>
            <a:r>
              <a:rPr lang="en-US" sz="1800" b="1" dirty="0">
                <a:solidFill>
                  <a:srgbClr val="9671AB"/>
                </a:solidFill>
              </a:rPr>
              <a:t>t</a:t>
            </a:r>
            <a:r>
              <a:rPr lang="en-US" sz="1800" b="1" dirty="0" smtClean="0">
                <a:solidFill>
                  <a:srgbClr val="9671AB"/>
                </a:solidFill>
              </a:rPr>
              <a:t>echnologies for diabetes  (Kenya and Senegal)</a:t>
            </a:r>
          </a:p>
          <a:p>
            <a:pPr marL="257175" indent="-257175" defTabSz="685800">
              <a:spcBef>
                <a:spcPts val="600"/>
              </a:spcBef>
              <a:spcAft>
                <a:spcPts val="300"/>
              </a:spcAft>
              <a:buFont typeface="Arial" panose="020B0604020202020204" pitchFamily="34" charset="0"/>
              <a:buChar char="•"/>
            </a:pPr>
            <a:r>
              <a:rPr lang="en-US" sz="1800" b="1" kern="0" dirty="0" smtClean="0">
                <a:solidFill>
                  <a:srgbClr val="9671AB"/>
                </a:solidFill>
              </a:rPr>
              <a:t>Urban health TB </a:t>
            </a:r>
            <a:r>
              <a:rPr lang="en-US" sz="1800" b="1" kern="0" dirty="0">
                <a:solidFill>
                  <a:srgbClr val="9671AB"/>
                </a:solidFill>
              </a:rPr>
              <a:t>delivery system </a:t>
            </a:r>
            <a:r>
              <a:rPr lang="en-US" sz="1800" b="1" kern="0" dirty="0" smtClean="0">
                <a:solidFill>
                  <a:srgbClr val="9671AB"/>
                </a:solidFill>
              </a:rPr>
              <a:t>designs (India)</a:t>
            </a:r>
          </a:p>
          <a:p>
            <a:pPr marL="257175" indent="-257175" defTabSz="685800">
              <a:spcBef>
                <a:spcPts val="600"/>
              </a:spcBef>
              <a:spcAft>
                <a:spcPts val="300"/>
              </a:spcAft>
              <a:buFont typeface="Arial" panose="020B0604020202020204" pitchFamily="34" charset="0"/>
              <a:buChar char="•"/>
            </a:pPr>
            <a:r>
              <a:rPr lang="en-US" sz="1800" b="1" kern="0" dirty="0" smtClean="0">
                <a:solidFill>
                  <a:srgbClr val="9671AB"/>
                </a:solidFill>
              </a:rPr>
              <a:t>Integrated maternal &amp; child health in first 1000 days (South Africa, Mozambique, Ghana) </a:t>
            </a:r>
            <a:endParaRPr lang="en-US" sz="1800" b="1" kern="0" dirty="0" smtClean="0">
              <a:solidFill>
                <a:schemeClr val="bg2">
                  <a:lumMod val="50000"/>
                </a:schemeClr>
              </a:solidFill>
            </a:endParaRPr>
          </a:p>
          <a:p>
            <a:pPr marL="257175" indent="-257175" defTabSz="685800">
              <a:spcBef>
                <a:spcPts val="600"/>
              </a:spcBef>
              <a:spcAft>
                <a:spcPts val="300"/>
              </a:spcAft>
              <a:buFont typeface="Arial" panose="020B0604020202020204" pitchFamily="34" charset="0"/>
              <a:buChar char="•"/>
            </a:pPr>
            <a:r>
              <a:rPr lang="en-US" sz="1800" b="1" kern="0" dirty="0" smtClean="0">
                <a:solidFill>
                  <a:srgbClr val="9671AB"/>
                </a:solidFill>
              </a:rPr>
              <a:t>Immunization </a:t>
            </a:r>
            <a:r>
              <a:rPr lang="en-US" sz="1800" b="1" kern="0" dirty="0">
                <a:solidFill>
                  <a:srgbClr val="9671AB"/>
                </a:solidFill>
              </a:rPr>
              <a:t>d</a:t>
            </a:r>
            <a:r>
              <a:rPr lang="en-US" sz="1800" b="1" kern="0" dirty="0" smtClean="0">
                <a:solidFill>
                  <a:srgbClr val="9671AB"/>
                </a:solidFill>
              </a:rPr>
              <a:t>ata </a:t>
            </a:r>
            <a:r>
              <a:rPr lang="en-US" sz="1800" b="1" kern="0" dirty="0">
                <a:solidFill>
                  <a:srgbClr val="9671AB"/>
                </a:solidFill>
              </a:rPr>
              <a:t>i</a:t>
            </a:r>
            <a:r>
              <a:rPr lang="en-US" sz="1800" b="1" kern="0" dirty="0" smtClean="0">
                <a:solidFill>
                  <a:srgbClr val="9671AB"/>
                </a:solidFill>
              </a:rPr>
              <a:t>nitiative (Zambia, Tanzania, multiple countries)</a:t>
            </a:r>
          </a:p>
          <a:p>
            <a:pPr marL="257175" indent="-257175" defTabSz="685800">
              <a:spcBef>
                <a:spcPts val="600"/>
              </a:spcBef>
              <a:spcAft>
                <a:spcPts val="300"/>
              </a:spcAft>
              <a:buFont typeface="Arial" panose="020B0604020202020204" pitchFamily="34" charset="0"/>
              <a:buChar char="•"/>
            </a:pPr>
            <a:r>
              <a:rPr lang="en-US" sz="1800" b="1" kern="0" dirty="0" smtClean="0">
                <a:solidFill>
                  <a:srgbClr val="9671AB"/>
                </a:solidFill>
              </a:rPr>
              <a:t>Digital </a:t>
            </a:r>
            <a:r>
              <a:rPr lang="en-US" sz="1800" b="1" kern="0" dirty="0">
                <a:solidFill>
                  <a:srgbClr val="9671AB"/>
                </a:solidFill>
              </a:rPr>
              <a:t>t</a:t>
            </a:r>
            <a:r>
              <a:rPr lang="en-US" sz="1800" b="1" kern="0" dirty="0" smtClean="0">
                <a:solidFill>
                  <a:srgbClr val="9671AB"/>
                </a:solidFill>
              </a:rPr>
              <a:t>ools for community-based behavior change (India, Ethiopia, Vietnam)</a:t>
            </a:r>
          </a:p>
          <a:p>
            <a:pPr marL="257175" indent="-257175" defTabSz="685800">
              <a:spcBef>
                <a:spcPts val="600"/>
              </a:spcBef>
              <a:spcAft>
                <a:spcPts val="300"/>
              </a:spcAft>
              <a:buFont typeface="Arial" panose="020B0604020202020204" pitchFamily="34" charset="0"/>
              <a:buChar char="•"/>
            </a:pPr>
            <a:r>
              <a:rPr lang="en-US" sz="1800" b="1" kern="0" dirty="0" smtClean="0">
                <a:solidFill>
                  <a:srgbClr val="9671AB"/>
                </a:solidFill>
              </a:rPr>
              <a:t>Human </a:t>
            </a:r>
            <a:r>
              <a:rPr lang="en-US" sz="1800" b="1" kern="0" dirty="0">
                <a:solidFill>
                  <a:srgbClr val="9671AB"/>
                </a:solidFill>
              </a:rPr>
              <a:t>milk </a:t>
            </a:r>
            <a:r>
              <a:rPr lang="en-US" sz="1800" b="1" kern="0" dirty="0" smtClean="0">
                <a:solidFill>
                  <a:srgbClr val="9671AB"/>
                </a:solidFill>
              </a:rPr>
              <a:t>banking tools &amp; operational models (multiple countries)</a:t>
            </a:r>
          </a:p>
          <a:p>
            <a:pPr marL="257175" indent="-257175" defTabSz="685800">
              <a:spcBef>
                <a:spcPts val="600"/>
              </a:spcBef>
              <a:spcAft>
                <a:spcPts val="300"/>
              </a:spcAft>
              <a:buFont typeface="Arial" panose="020B0604020202020204" pitchFamily="34" charset="0"/>
              <a:buChar char="•"/>
            </a:pPr>
            <a:r>
              <a:rPr lang="en-US" sz="1800" b="1" kern="0" dirty="0" smtClean="0">
                <a:solidFill>
                  <a:srgbClr val="9671AB"/>
                </a:solidFill>
              </a:rPr>
              <a:t>New operational models for malaria control and elimination - MACEPA &amp; Malaria Care  (multiple countries)</a:t>
            </a:r>
          </a:p>
          <a:p>
            <a:pPr marL="257175" indent="-257175" defTabSz="685800">
              <a:spcBef>
                <a:spcPts val="600"/>
              </a:spcBef>
              <a:spcAft>
                <a:spcPts val="300"/>
              </a:spcAft>
              <a:buFont typeface="Arial" panose="020B0604020202020204" pitchFamily="34" charset="0"/>
              <a:buChar char="•"/>
            </a:pPr>
            <a:r>
              <a:rPr lang="en-US" sz="1800" b="1" kern="0" dirty="0" smtClean="0">
                <a:solidFill>
                  <a:srgbClr val="9671AB"/>
                </a:solidFill>
              </a:rPr>
              <a:t>Community-based HIV &amp; other infectious disease prevention &amp;  treatment  - </a:t>
            </a:r>
            <a:r>
              <a:rPr lang="en-US" sz="1800" b="1" kern="0" dirty="0" err="1" smtClean="0">
                <a:solidFill>
                  <a:srgbClr val="9671AB"/>
                </a:solidFill>
              </a:rPr>
              <a:t>ProVIC</a:t>
            </a:r>
            <a:r>
              <a:rPr lang="en-US" sz="1800" b="1" kern="0" dirty="0" smtClean="0">
                <a:solidFill>
                  <a:srgbClr val="9671AB"/>
                </a:solidFill>
              </a:rPr>
              <a:t> </a:t>
            </a:r>
            <a:r>
              <a:rPr lang="en-US" sz="1800" b="1" kern="0" dirty="0">
                <a:solidFill>
                  <a:srgbClr val="9671AB"/>
                </a:solidFill>
              </a:rPr>
              <a:t>and </a:t>
            </a:r>
            <a:r>
              <a:rPr lang="en-US" sz="1800" b="1" kern="0" dirty="0" err="1" smtClean="0">
                <a:solidFill>
                  <a:srgbClr val="9671AB"/>
                </a:solidFill>
              </a:rPr>
              <a:t>APHIAplus</a:t>
            </a:r>
            <a:r>
              <a:rPr lang="en-US" sz="1800" b="1" kern="0" dirty="0">
                <a:solidFill>
                  <a:srgbClr val="9671AB"/>
                </a:solidFill>
              </a:rPr>
              <a:t> (</a:t>
            </a:r>
            <a:r>
              <a:rPr lang="en-US" sz="1800" b="1" kern="0" dirty="0" smtClean="0">
                <a:solidFill>
                  <a:srgbClr val="9671AB"/>
                </a:solidFill>
              </a:rPr>
              <a:t>DRC &amp; Kenya)</a:t>
            </a:r>
          </a:p>
          <a:p>
            <a:pPr marL="257175" indent="-257175" defTabSz="685800">
              <a:spcBef>
                <a:spcPts val="600"/>
              </a:spcBef>
              <a:spcAft>
                <a:spcPts val="300"/>
              </a:spcAft>
              <a:buFont typeface="Arial" panose="020B0604020202020204" pitchFamily="34" charset="0"/>
              <a:buChar char="•"/>
            </a:pPr>
            <a:r>
              <a:rPr lang="en-US" sz="1800" b="1" kern="0" dirty="0" smtClean="0">
                <a:solidFill>
                  <a:srgbClr val="9671AB"/>
                </a:solidFill>
              </a:rPr>
              <a:t>Injectable contraceptive operational research for community-based distribution (multiple sub-Saharan African countries)</a:t>
            </a:r>
          </a:p>
          <a:p>
            <a:pPr marL="257175" indent="-257175" defTabSz="685800">
              <a:spcBef>
                <a:spcPts val="600"/>
              </a:spcBef>
              <a:spcAft>
                <a:spcPts val="300"/>
              </a:spcAft>
              <a:buFont typeface="Arial" panose="020B0604020202020204" pitchFamily="34" charset="0"/>
              <a:buChar char="•"/>
            </a:pPr>
            <a:r>
              <a:rPr lang="en-US" sz="1800" b="1" kern="0" dirty="0" smtClean="0">
                <a:solidFill>
                  <a:srgbClr val="9671AB"/>
                </a:solidFill>
              </a:rPr>
              <a:t>Advocacy </a:t>
            </a:r>
            <a:r>
              <a:rPr lang="en-US" sz="1800" b="1" kern="0" dirty="0">
                <a:solidFill>
                  <a:srgbClr val="9671AB"/>
                </a:solidFill>
              </a:rPr>
              <a:t>for </a:t>
            </a:r>
            <a:r>
              <a:rPr lang="en-US" sz="1800" b="1" kern="0" dirty="0" smtClean="0">
                <a:solidFill>
                  <a:srgbClr val="9671AB"/>
                </a:solidFill>
              </a:rPr>
              <a:t>improving quality, availability and accessibility of health services (Uganda)</a:t>
            </a:r>
            <a:endParaRPr lang="en-US" sz="1800" b="1" kern="0" dirty="0">
              <a:solidFill>
                <a:schemeClr val="bg2">
                  <a:lumMod val="50000"/>
                </a:schemeClr>
              </a:solidFill>
            </a:endParaRPr>
          </a:p>
        </p:txBody>
      </p:sp>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1588008" y="838200"/>
            <a:ext cx="8851392" cy="902208"/>
          </a:xfrm>
          <a:prstGeom prst="rect">
            <a:avLst/>
          </a:prstGeom>
        </p:spPr>
      </p:pic>
      <p:sp>
        <p:nvSpPr>
          <p:cNvPr id="7" name="Rectangle 2"/>
          <p:cNvSpPr txBox="1">
            <a:spLocks noChangeArrowheads="1"/>
          </p:cNvSpPr>
          <p:nvPr/>
        </p:nvSpPr>
        <p:spPr>
          <a:xfrm>
            <a:off x="1554810" y="301752"/>
            <a:ext cx="9246973"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System </a:t>
            </a:r>
            <a:r>
              <a:rPr lang="en-US" sz="3000" b="1" dirty="0"/>
              <a:t>and service innovations </a:t>
            </a:r>
            <a:r>
              <a:rPr lang="en-US" sz="3000" b="1" dirty="0" smtClean="0"/>
              <a:t>platform highlights</a:t>
            </a:r>
            <a:endParaRPr lang="en-US" sz="3000" b="1" dirty="0"/>
          </a:p>
        </p:txBody>
      </p:sp>
    </p:spTree>
    <p:extLst>
      <p:ext uri="{BB962C8B-B14F-4D97-AF65-F5344CB8AC3E}">
        <p14:creationId xmlns:p14="http://schemas.microsoft.com/office/powerpoint/2010/main" val="402747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12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PATH_custom palette_No1">
      <a:dk1>
        <a:srgbClr val="333333"/>
      </a:dk1>
      <a:lt1>
        <a:srgbClr val="FFFFFF"/>
      </a:lt1>
      <a:dk2>
        <a:srgbClr val="677C8C"/>
      </a:dk2>
      <a:lt2>
        <a:srgbClr val="757575"/>
      </a:lt2>
      <a:accent1>
        <a:srgbClr val="7F8C6A"/>
      </a:accent1>
      <a:accent2>
        <a:srgbClr val="EBC571"/>
      </a:accent2>
      <a:accent3>
        <a:srgbClr val="FFFFFF"/>
      </a:accent3>
      <a:accent4>
        <a:srgbClr val="2A2A2A"/>
      </a:accent4>
      <a:accent5>
        <a:srgbClr val="C9CCC1"/>
      </a:accent5>
      <a:accent6>
        <a:srgbClr val="7B5F21"/>
      </a:accent6>
      <a:hlink>
        <a:srgbClr val="9DB2BE"/>
      </a:hlink>
      <a:folHlink>
        <a:srgbClr val="DA8134"/>
      </a:folHlink>
    </a:clrScheme>
    <a:fontScheme name="Photo credi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4163" marR="0" indent="-284163" algn="l" defTabSz="914400" rtl="0" eaLnBrk="1" fontAlgn="base" latinLnBrk="0" hangingPunct="1">
          <a:lnSpc>
            <a:spcPct val="100000"/>
          </a:lnSpc>
          <a:spcBef>
            <a:spcPct val="20000"/>
          </a:spcBef>
          <a:spcAft>
            <a:spcPct val="0"/>
          </a:spcAft>
          <a:buClrTx/>
          <a:buSzPct val="75000"/>
          <a:buFontTx/>
          <a:buNone/>
          <a:tabLst/>
          <a:defRPr kumimoji="0" lang="en-US" sz="20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4163" marR="0" indent="-284163" algn="l" defTabSz="914400" rtl="0" eaLnBrk="1" fontAlgn="base" latinLnBrk="0" hangingPunct="1">
          <a:lnSpc>
            <a:spcPct val="100000"/>
          </a:lnSpc>
          <a:spcBef>
            <a:spcPct val="20000"/>
          </a:spcBef>
          <a:spcAft>
            <a:spcPct val="0"/>
          </a:spcAft>
          <a:buClrTx/>
          <a:buSzPct val="75000"/>
          <a:buFontTx/>
          <a:buNone/>
          <a:tabLst/>
          <a:defRPr kumimoji="0" lang="en-US" sz="2000" b="0" i="0" u="none" strike="noStrike" cap="none" normalizeH="0" baseline="0" smtClean="0">
            <a:ln>
              <a:noFill/>
            </a:ln>
            <a:solidFill>
              <a:schemeClr val="tx1"/>
            </a:solidFill>
            <a:effectLst/>
            <a:latin typeface="Calibri" pitchFamily="34" charset="0"/>
          </a:defRPr>
        </a:defPPr>
      </a:lstStyle>
    </a:lnDef>
    <a:txDef>
      <a:spPr bwMode="auto">
        <a:noFill/>
        <a:ln w="9525">
          <a:noFill/>
          <a:miter lim="800000"/>
          <a:headEnd/>
          <a:tailEnd/>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20000"/>
          </a:spcBef>
          <a:spcAft>
            <a:spcPct val="0"/>
          </a:spcAft>
          <a:buClrTx/>
          <a:buSzPct val="75000"/>
          <a:buFontTx/>
          <a:buNone/>
          <a:tabLst/>
          <a:defRPr kumimoji="0" sz="800" b="0" i="0" u="none" strike="noStrike" kern="0" cap="none" spc="0" normalizeH="0" baseline="0" noProof="0" dirty="0" smtClean="0">
            <a:ln>
              <a:noFill/>
            </a:ln>
            <a:solidFill>
              <a:schemeClr val="tx2">
                <a:lumMod val="75000"/>
              </a:schemeClr>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77C8C"/>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333333"/>
        </a:dk1>
        <a:lt1>
          <a:srgbClr val="FFFFFF"/>
        </a:lt1>
        <a:dk2>
          <a:srgbClr val="677C8C"/>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333333"/>
        </a:dk1>
        <a:lt1>
          <a:srgbClr val="FFFFFF"/>
        </a:lt1>
        <a:dk2>
          <a:srgbClr val="677C8C"/>
        </a:dk2>
        <a:lt2>
          <a:srgbClr val="C5C6C4"/>
        </a:lt2>
        <a:accent1>
          <a:srgbClr val="979D81"/>
        </a:accent1>
        <a:accent2>
          <a:srgbClr val="EBC571"/>
        </a:accent2>
        <a:accent3>
          <a:srgbClr val="FFFFFF"/>
        </a:accent3>
        <a:accent4>
          <a:srgbClr val="2A2A2A"/>
        </a:accent4>
        <a:accent5>
          <a:srgbClr val="C9CCC1"/>
        </a:accent5>
        <a:accent6>
          <a:srgbClr val="D5B266"/>
        </a:accent6>
        <a:hlink>
          <a:srgbClr val="9DB2BE"/>
        </a:hlink>
        <a:folHlink>
          <a:srgbClr val="DA813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PATH_custom palette_No1">
      <a:dk1>
        <a:srgbClr val="333333"/>
      </a:dk1>
      <a:lt1>
        <a:srgbClr val="FFFFFF"/>
      </a:lt1>
      <a:dk2>
        <a:srgbClr val="677C8C"/>
      </a:dk2>
      <a:lt2>
        <a:srgbClr val="757575"/>
      </a:lt2>
      <a:accent1>
        <a:srgbClr val="7F8C6A"/>
      </a:accent1>
      <a:accent2>
        <a:srgbClr val="EBC571"/>
      </a:accent2>
      <a:accent3>
        <a:srgbClr val="FFFFFF"/>
      </a:accent3>
      <a:accent4>
        <a:srgbClr val="2A2A2A"/>
      </a:accent4>
      <a:accent5>
        <a:srgbClr val="C9CCC1"/>
      </a:accent5>
      <a:accent6>
        <a:srgbClr val="7B5F21"/>
      </a:accent6>
      <a:hlink>
        <a:srgbClr val="9DB2BE"/>
      </a:hlink>
      <a:folHlink>
        <a:srgbClr val="DA8134"/>
      </a:folHlink>
    </a:clrScheme>
    <a:fontScheme name="Photo credi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4163" marR="0" indent="-284163" algn="l" defTabSz="914400" rtl="0" eaLnBrk="1" fontAlgn="base" latinLnBrk="0" hangingPunct="1">
          <a:lnSpc>
            <a:spcPct val="100000"/>
          </a:lnSpc>
          <a:spcBef>
            <a:spcPct val="20000"/>
          </a:spcBef>
          <a:spcAft>
            <a:spcPct val="0"/>
          </a:spcAft>
          <a:buClrTx/>
          <a:buSzPct val="75000"/>
          <a:buFontTx/>
          <a:buNone/>
          <a:tabLst/>
          <a:defRPr kumimoji="0" lang="en-US" sz="20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4163" marR="0" indent="-284163" algn="l" defTabSz="914400" rtl="0" eaLnBrk="1" fontAlgn="base" latinLnBrk="0" hangingPunct="1">
          <a:lnSpc>
            <a:spcPct val="100000"/>
          </a:lnSpc>
          <a:spcBef>
            <a:spcPct val="20000"/>
          </a:spcBef>
          <a:spcAft>
            <a:spcPct val="0"/>
          </a:spcAft>
          <a:buClrTx/>
          <a:buSzPct val="75000"/>
          <a:buFontTx/>
          <a:buNone/>
          <a:tabLst/>
          <a:defRPr kumimoji="0" lang="en-US" sz="2000" b="0" i="0" u="none" strike="noStrike" cap="none" normalizeH="0" baseline="0" smtClean="0">
            <a:ln>
              <a:noFill/>
            </a:ln>
            <a:solidFill>
              <a:schemeClr val="tx1"/>
            </a:solidFill>
            <a:effectLst/>
            <a:latin typeface="Calibri" pitchFamily="34" charset="0"/>
          </a:defRPr>
        </a:defPPr>
      </a:lstStyle>
    </a:lnDef>
    <a:txDef>
      <a:spPr bwMode="auto">
        <a:noFill/>
        <a:ln w="9525">
          <a:noFill/>
          <a:miter lim="800000"/>
          <a:headEnd/>
          <a:tailEnd/>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20000"/>
          </a:spcBef>
          <a:spcAft>
            <a:spcPct val="0"/>
          </a:spcAft>
          <a:buClrTx/>
          <a:buSzPct val="75000"/>
          <a:buFontTx/>
          <a:buNone/>
          <a:tabLst/>
          <a:defRPr kumimoji="0" sz="800" b="0" i="0" u="none" strike="noStrike" kern="0" cap="none" spc="0" normalizeH="0" baseline="0" noProof="0" dirty="0" smtClean="0">
            <a:ln>
              <a:noFill/>
            </a:ln>
            <a:solidFill>
              <a:schemeClr val="tx2">
                <a:lumMod val="75000"/>
              </a:schemeClr>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77C8C"/>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333333"/>
        </a:dk1>
        <a:lt1>
          <a:srgbClr val="FFFFFF"/>
        </a:lt1>
        <a:dk2>
          <a:srgbClr val="677C8C"/>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333333"/>
        </a:dk1>
        <a:lt1>
          <a:srgbClr val="FFFFFF"/>
        </a:lt1>
        <a:dk2>
          <a:srgbClr val="677C8C"/>
        </a:dk2>
        <a:lt2>
          <a:srgbClr val="C5C6C4"/>
        </a:lt2>
        <a:accent1>
          <a:srgbClr val="979D81"/>
        </a:accent1>
        <a:accent2>
          <a:srgbClr val="EBC571"/>
        </a:accent2>
        <a:accent3>
          <a:srgbClr val="FFFFFF"/>
        </a:accent3>
        <a:accent4>
          <a:srgbClr val="2A2A2A"/>
        </a:accent4>
        <a:accent5>
          <a:srgbClr val="C9CCC1"/>
        </a:accent5>
        <a:accent6>
          <a:srgbClr val="D5B266"/>
        </a:accent6>
        <a:hlink>
          <a:srgbClr val="9DB2BE"/>
        </a:hlink>
        <a:folHlink>
          <a:srgbClr val="DA813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1716</Words>
  <Application>Microsoft Office PowerPoint</Application>
  <PresentationFormat>Widescreen</PresentationFormat>
  <Paragraphs>255</Paragraphs>
  <Slides>15</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Calibri</vt:lpstr>
      <vt:lpstr>Calibri Light</vt:lpstr>
      <vt:lpstr>Times New Roman</vt:lpstr>
      <vt:lpstr>Office Theme</vt:lpstr>
      <vt:lpstr>Default Design</vt:lpstr>
      <vt:lpstr>5_Default Design</vt:lpstr>
      <vt:lpstr>1_Office Theme</vt:lpstr>
      <vt:lpstr>PowerPoint Presentation</vt:lpstr>
      <vt:lpstr>PATH’s global impact</vt:lpstr>
      <vt:lpstr>Accelerating global health innovations</vt:lpstr>
      <vt:lpstr>PATH’s Center for Vaccine Innovation and Access</vt:lpstr>
      <vt:lpstr>Drug development &amp; access platform highlights</vt:lpstr>
      <vt:lpstr>Diagnostics platform current highlights</vt:lpstr>
      <vt:lpstr>PowerPoint Presentation</vt:lpstr>
      <vt:lpstr>PowerPoint Presentation</vt:lpstr>
      <vt:lpstr>PowerPoint Presentation</vt:lpstr>
      <vt:lpstr>PowerPoint Presentation</vt:lpstr>
      <vt:lpstr>PowerPoint Presentation</vt:lpstr>
      <vt:lpstr>Trends in Global Health Innovation</vt:lpstr>
      <vt:lpstr>Highlighted PATH – USAID Innovation Program Collaborations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Banin, Elana</dc:creator>
  <cp:lastModifiedBy>Evans-Lomayesva, Gwynne</cp:lastModifiedBy>
  <cp:revision>41</cp:revision>
  <dcterms:created xsi:type="dcterms:W3CDTF">2016-05-17T13:45:19Z</dcterms:created>
  <dcterms:modified xsi:type="dcterms:W3CDTF">2016-05-19T19:56:58Z</dcterms:modified>
</cp:coreProperties>
</file>