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2.xml" ContentType="application/vnd.openxmlformats-officedocument.drawingml.chartshapes+xml"/>
  <Override PartName="/ppt/charts/chart12.xml" ContentType="application/vnd.openxmlformats-officedocument.drawingml.chart+xml"/>
  <Override PartName="/ppt/charts/chart13.xml" ContentType="application/vnd.openxmlformats-officedocument.drawingml.chart+xml"/>
  <Override PartName="/ppt/drawings/drawing3.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theme/themeOverride2.xml" ContentType="application/vnd.openxmlformats-officedocument.themeOverride+xml"/>
  <Override PartName="/ppt/charts/chart16.xml" ContentType="application/vnd.openxmlformats-officedocument.drawingml.chart+xml"/>
  <Override PartName="/ppt/theme/themeOverride3.xml" ContentType="application/vnd.openxmlformats-officedocument.themeOverr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4.xml" ContentType="application/vnd.openxmlformats-officedocument.drawingml.chartshapes+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rawings/drawing5.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theme/themeOverride4.xml" ContentType="application/vnd.openxmlformats-officedocument.themeOverride+xml"/>
  <Override PartName="/ppt/drawings/drawing6.xml" ContentType="application/vnd.openxmlformats-officedocument.drawingml.chartshapes+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drawings/drawing7.xml" ContentType="application/vnd.openxmlformats-officedocument.drawingml.chartshapes+xml"/>
  <Override PartName="/ppt/charts/chart30.xml" ContentType="application/vnd.openxmlformats-officedocument.drawingml.chart+xml"/>
  <Override PartName="/ppt/charts/chart31.xml" ContentType="application/vnd.openxmlformats-officedocument.drawingml.chart+xml"/>
  <Override PartName="/ppt/theme/themeOverride5.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77" r:id="rId2"/>
    <p:sldMasterId id="2147483689" r:id="rId3"/>
    <p:sldMasterId id="2147483701" r:id="rId4"/>
    <p:sldMasterId id="2147483713" r:id="rId5"/>
    <p:sldMasterId id="2147483725" r:id="rId6"/>
    <p:sldMasterId id="2147483737" r:id="rId7"/>
    <p:sldMasterId id="2147483749" r:id="rId8"/>
    <p:sldMasterId id="2147483761" r:id="rId9"/>
    <p:sldMasterId id="2147483773" r:id="rId10"/>
    <p:sldMasterId id="2147483785" r:id="rId11"/>
    <p:sldMasterId id="2147483797" r:id="rId12"/>
    <p:sldMasterId id="2147483809" r:id="rId13"/>
    <p:sldMasterId id="2147483821" r:id="rId14"/>
  </p:sldMasterIdLst>
  <p:notesMasterIdLst>
    <p:notesMasterId r:id="rId185"/>
  </p:notesMasterIdLst>
  <p:sldIdLst>
    <p:sldId id="443" r:id="rId15"/>
    <p:sldId id="258" r:id="rId16"/>
    <p:sldId id="259" r:id="rId17"/>
    <p:sldId id="257" r:id="rId18"/>
    <p:sldId id="260" r:id="rId19"/>
    <p:sldId id="300" r:id="rId20"/>
    <p:sldId id="301" r:id="rId21"/>
    <p:sldId id="302" r:id="rId22"/>
    <p:sldId id="261" r:id="rId23"/>
    <p:sldId id="262" r:id="rId24"/>
    <p:sldId id="263" r:id="rId25"/>
    <p:sldId id="264" r:id="rId26"/>
    <p:sldId id="266" r:id="rId27"/>
    <p:sldId id="265" r:id="rId28"/>
    <p:sldId id="303" r:id="rId29"/>
    <p:sldId id="267" r:id="rId30"/>
    <p:sldId id="268" r:id="rId31"/>
    <p:sldId id="270" r:id="rId32"/>
    <p:sldId id="269" r:id="rId33"/>
    <p:sldId id="329" r:id="rId34"/>
    <p:sldId id="271" r:id="rId35"/>
    <p:sldId id="304" r:id="rId36"/>
    <p:sldId id="305" r:id="rId37"/>
    <p:sldId id="272" r:id="rId38"/>
    <p:sldId id="306" r:id="rId39"/>
    <p:sldId id="273" r:id="rId40"/>
    <p:sldId id="307" r:id="rId41"/>
    <p:sldId id="274" r:id="rId42"/>
    <p:sldId id="281" r:id="rId43"/>
    <p:sldId id="308" r:id="rId44"/>
    <p:sldId id="282" r:id="rId45"/>
    <p:sldId id="275" r:id="rId46"/>
    <p:sldId id="276" r:id="rId47"/>
    <p:sldId id="277" r:id="rId48"/>
    <p:sldId id="278" r:id="rId49"/>
    <p:sldId id="326" r:id="rId50"/>
    <p:sldId id="310" r:id="rId51"/>
    <p:sldId id="313" r:id="rId52"/>
    <p:sldId id="327" r:id="rId53"/>
    <p:sldId id="328" r:id="rId54"/>
    <p:sldId id="311" r:id="rId55"/>
    <p:sldId id="312" r:id="rId56"/>
    <p:sldId id="280" r:id="rId57"/>
    <p:sldId id="284" r:id="rId58"/>
    <p:sldId id="314" r:id="rId59"/>
    <p:sldId id="315" r:id="rId60"/>
    <p:sldId id="289" r:id="rId61"/>
    <p:sldId id="291" r:id="rId62"/>
    <p:sldId id="285" r:id="rId63"/>
    <p:sldId id="316" r:id="rId64"/>
    <p:sldId id="332" r:id="rId65"/>
    <p:sldId id="286" r:id="rId66"/>
    <p:sldId id="283" r:id="rId67"/>
    <p:sldId id="317" r:id="rId68"/>
    <p:sldId id="318" r:id="rId69"/>
    <p:sldId id="330" r:id="rId70"/>
    <p:sldId id="331" r:id="rId71"/>
    <p:sldId id="319" r:id="rId72"/>
    <p:sldId id="321" r:id="rId73"/>
    <p:sldId id="322" r:id="rId74"/>
    <p:sldId id="288" r:id="rId75"/>
    <p:sldId id="295" r:id="rId76"/>
    <p:sldId id="344" r:id="rId77"/>
    <p:sldId id="325" r:id="rId78"/>
    <p:sldId id="333" r:id="rId79"/>
    <p:sldId id="341" r:id="rId80"/>
    <p:sldId id="335" r:id="rId81"/>
    <p:sldId id="336" r:id="rId82"/>
    <p:sldId id="337" r:id="rId83"/>
    <p:sldId id="338" r:id="rId84"/>
    <p:sldId id="340" r:id="rId85"/>
    <p:sldId id="339" r:id="rId86"/>
    <p:sldId id="424" r:id="rId87"/>
    <p:sldId id="425" r:id="rId88"/>
    <p:sldId id="426" r:id="rId89"/>
    <p:sldId id="440" r:id="rId90"/>
    <p:sldId id="428" r:id="rId91"/>
    <p:sldId id="429" r:id="rId92"/>
    <p:sldId id="430" r:id="rId93"/>
    <p:sldId id="431" r:id="rId94"/>
    <p:sldId id="432" r:id="rId95"/>
    <p:sldId id="433" r:id="rId96"/>
    <p:sldId id="441" r:id="rId97"/>
    <p:sldId id="435" r:id="rId98"/>
    <p:sldId id="436" r:id="rId99"/>
    <p:sldId id="437" r:id="rId100"/>
    <p:sldId id="293" r:id="rId101"/>
    <p:sldId id="294" r:id="rId102"/>
    <p:sldId id="342" r:id="rId103"/>
    <p:sldId id="299" r:id="rId104"/>
    <p:sldId id="348" r:id="rId105"/>
    <p:sldId id="349" r:id="rId106"/>
    <p:sldId id="350" r:id="rId107"/>
    <p:sldId id="351" r:id="rId108"/>
    <p:sldId id="352" r:id="rId109"/>
    <p:sldId id="353" r:id="rId110"/>
    <p:sldId id="354" r:id="rId111"/>
    <p:sldId id="355" r:id="rId112"/>
    <p:sldId id="356" r:id="rId113"/>
    <p:sldId id="357" r:id="rId114"/>
    <p:sldId id="358" r:id="rId115"/>
    <p:sldId id="359" r:id="rId116"/>
    <p:sldId id="360" r:id="rId117"/>
    <p:sldId id="361" r:id="rId118"/>
    <p:sldId id="362" r:id="rId119"/>
    <p:sldId id="363" r:id="rId120"/>
    <p:sldId id="364" r:id="rId121"/>
    <p:sldId id="365" r:id="rId122"/>
    <p:sldId id="366" r:id="rId123"/>
    <p:sldId id="367" r:id="rId124"/>
    <p:sldId id="368" r:id="rId125"/>
    <p:sldId id="369" r:id="rId126"/>
    <p:sldId id="370" r:id="rId127"/>
    <p:sldId id="371" r:id="rId128"/>
    <p:sldId id="372" r:id="rId129"/>
    <p:sldId id="373" r:id="rId130"/>
    <p:sldId id="374" r:id="rId131"/>
    <p:sldId id="375" r:id="rId132"/>
    <p:sldId id="376" r:id="rId133"/>
    <p:sldId id="377" r:id="rId134"/>
    <p:sldId id="378" r:id="rId135"/>
    <p:sldId id="379" r:id="rId136"/>
    <p:sldId id="380" r:id="rId137"/>
    <p:sldId id="381" r:id="rId138"/>
    <p:sldId id="382" r:id="rId139"/>
    <p:sldId id="383" r:id="rId140"/>
    <p:sldId id="384" r:id="rId141"/>
    <p:sldId id="385" r:id="rId142"/>
    <p:sldId id="386" r:id="rId143"/>
    <p:sldId id="387" r:id="rId144"/>
    <p:sldId id="388" r:id="rId145"/>
    <p:sldId id="389" r:id="rId146"/>
    <p:sldId id="390" r:id="rId147"/>
    <p:sldId id="391" r:id="rId148"/>
    <p:sldId id="392" r:id="rId149"/>
    <p:sldId id="393" r:id="rId150"/>
    <p:sldId id="394" r:id="rId151"/>
    <p:sldId id="395" r:id="rId152"/>
    <p:sldId id="396" r:id="rId153"/>
    <p:sldId id="397" r:id="rId154"/>
    <p:sldId id="398" r:id="rId155"/>
    <p:sldId id="399" r:id="rId156"/>
    <p:sldId id="400" r:id="rId157"/>
    <p:sldId id="401" r:id="rId158"/>
    <p:sldId id="402" r:id="rId159"/>
    <p:sldId id="403" r:id="rId160"/>
    <p:sldId id="404" r:id="rId161"/>
    <p:sldId id="405" r:id="rId162"/>
    <p:sldId id="406" r:id="rId163"/>
    <p:sldId id="407" r:id="rId164"/>
    <p:sldId id="408" r:id="rId165"/>
    <p:sldId id="409" r:id="rId166"/>
    <p:sldId id="410" r:id="rId167"/>
    <p:sldId id="411" r:id="rId168"/>
    <p:sldId id="412" r:id="rId169"/>
    <p:sldId id="413" r:id="rId170"/>
    <p:sldId id="414" r:id="rId171"/>
    <p:sldId id="415" r:id="rId172"/>
    <p:sldId id="416" r:id="rId173"/>
    <p:sldId id="417" r:id="rId174"/>
    <p:sldId id="418" r:id="rId175"/>
    <p:sldId id="419" r:id="rId176"/>
    <p:sldId id="420" r:id="rId177"/>
    <p:sldId id="421" r:id="rId178"/>
    <p:sldId id="422" r:id="rId179"/>
    <p:sldId id="423" r:id="rId180"/>
    <p:sldId id="438" r:id="rId181"/>
    <p:sldId id="439" r:id="rId182"/>
    <p:sldId id="297" r:id="rId183"/>
    <p:sldId id="347" r:id="rId184"/>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392" y="-67"/>
      </p:cViewPr>
      <p:guideLst>
        <p:guide orient="horz" pos="2160"/>
        <p:guide pos="2880"/>
      </p:guideLst>
    </p:cSldViewPr>
  </p:slideViewPr>
  <p:notesTextViewPr>
    <p:cViewPr>
      <p:scale>
        <a:sx n="1" d="1"/>
        <a:sy n="1" d="1"/>
      </p:scale>
      <p:origin x="0" y="0"/>
    </p:cViewPr>
  </p:notesTextViewPr>
  <p:sorterViewPr>
    <p:cViewPr>
      <p:scale>
        <a:sx n="100" d="100"/>
        <a:sy n="100" d="100"/>
      </p:scale>
      <p:origin x="0" y="2508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3.xml"/><Relationship Id="rId21" Type="http://schemas.openxmlformats.org/officeDocument/2006/relationships/slide" Target="slides/slide7.xml"/><Relationship Id="rId42" Type="http://schemas.openxmlformats.org/officeDocument/2006/relationships/slide" Target="slides/slide28.xml"/><Relationship Id="rId63" Type="http://schemas.openxmlformats.org/officeDocument/2006/relationships/slide" Target="slides/slide49.xml"/><Relationship Id="rId84" Type="http://schemas.openxmlformats.org/officeDocument/2006/relationships/slide" Target="slides/slide70.xml"/><Relationship Id="rId138" Type="http://schemas.openxmlformats.org/officeDocument/2006/relationships/slide" Target="slides/slide124.xml"/><Relationship Id="rId159" Type="http://schemas.openxmlformats.org/officeDocument/2006/relationships/slide" Target="slides/slide145.xml"/><Relationship Id="rId170" Type="http://schemas.openxmlformats.org/officeDocument/2006/relationships/slide" Target="slides/slide156.xml"/><Relationship Id="rId107" Type="http://schemas.openxmlformats.org/officeDocument/2006/relationships/slide" Target="slides/slide93.xml"/><Relationship Id="rId11" Type="http://schemas.openxmlformats.org/officeDocument/2006/relationships/slideMaster" Target="slideMasters/slideMaster11.xml"/><Relationship Id="rId32" Type="http://schemas.openxmlformats.org/officeDocument/2006/relationships/slide" Target="slides/slide18.xml"/><Relationship Id="rId53" Type="http://schemas.openxmlformats.org/officeDocument/2006/relationships/slide" Target="slides/slide39.xml"/><Relationship Id="rId74" Type="http://schemas.openxmlformats.org/officeDocument/2006/relationships/slide" Target="slides/slide60.xml"/><Relationship Id="rId128" Type="http://schemas.openxmlformats.org/officeDocument/2006/relationships/slide" Target="slides/slide114.xml"/><Relationship Id="rId149" Type="http://schemas.openxmlformats.org/officeDocument/2006/relationships/slide" Target="slides/slide135.xml"/><Relationship Id="rId5" Type="http://schemas.openxmlformats.org/officeDocument/2006/relationships/slideMaster" Target="slideMasters/slideMaster5.xml"/><Relationship Id="rId95" Type="http://schemas.openxmlformats.org/officeDocument/2006/relationships/slide" Target="slides/slide81.xml"/><Relationship Id="rId160" Type="http://schemas.openxmlformats.org/officeDocument/2006/relationships/slide" Target="slides/slide146.xml"/><Relationship Id="rId181" Type="http://schemas.openxmlformats.org/officeDocument/2006/relationships/slide" Target="slides/slide167.xml"/><Relationship Id="rId22" Type="http://schemas.openxmlformats.org/officeDocument/2006/relationships/slide" Target="slides/slide8.xml"/><Relationship Id="rId43" Type="http://schemas.openxmlformats.org/officeDocument/2006/relationships/slide" Target="slides/slide29.xml"/><Relationship Id="rId64" Type="http://schemas.openxmlformats.org/officeDocument/2006/relationships/slide" Target="slides/slide50.xml"/><Relationship Id="rId118" Type="http://schemas.openxmlformats.org/officeDocument/2006/relationships/slide" Target="slides/slide104.xml"/><Relationship Id="rId139" Type="http://schemas.openxmlformats.org/officeDocument/2006/relationships/slide" Target="slides/slide125.xml"/><Relationship Id="rId85" Type="http://schemas.openxmlformats.org/officeDocument/2006/relationships/slide" Target="slides/slide71.xml"/><Relationship Id="rId150" Type="http://schemas.openxmlformats.org/officeDocument/2006/relationships/slide" Target="slides/slide136.xml"/><Relationship Id="rId171" Type="http://schemas.openxmlformats.org/officeDocument/2006/relationships/slide" Target="slides/slide157.xml"/><Relationship Id="rId12" Type="http://schemas.openxmlformats.org/officeDocument/2006/relationships/slideMaster" Target="slideMasters/slideMaster12.xml"/><Relationship Id="rId33" Type="http://schemas.openxmlformats.org/officeDocument/2006/relationships/slide" Target="slides/slide19.xml"/><Relationship Id="rId108" Type="http://schemas.openxmlformats.org/officeDocument/2006/relationships/slide" Target="slides/slide94.xml"/><Relationship Id="rId129" Type="http://schemas.openxmlformats.org/officeDocument/2006/relationships/slide" Target="slides/slide115.xml"/><Relationship Id="rId54" Type="http://schemas.openxmlformats.org/officeDocument/2006/relationships/slide" Target="slides/slide40.xml"/><Relationship Id="rId75" Type="http://schemas.openxmlformats.org/officeDocument/2006/relationships/slide" Target="slides/slide61.xml"/><Relationship Id="rId96" Type="http://schemas.openxmlformats.org/officeDocument/2006/relationships/slide" Target="slides/slide82.xml"/><Relationship Id="rId140" Type="http://schemas.openxmlformats.org/officeDocument/2006/relationships/slide" Target="slides/slide126.xml"/><Relationship Id="rId161" Type="http://schemas.openxmlformats.org/officeDocument/2006/relationships/slide" Target="slides/slide147.xml"/><Relationship Id="rId182" Type="http://schemas.openxmlformats.org/officeDocument/2006/relationships/slide" Target="slides/slide168.xml"/><Relationship Id="rId6" Type="http://schemas.openxmlformats.org/officeDocument/2006/relationships/slideMaster" Target="slideMasters/slideMaster6.xml"/><Relationship Id="rId23" Type="http://schemas.openxmlformats.org/officeDocument/2006/relationships/slide" Target="slides/slide9.xml"/><Relationship Id="rId119" Type="http://schemas.openxmlformats.org/officeDocument/2006/relationships/slide" Target="slides/slide105.xml"/><Relationship Id="rId44" Type="http://schemas.openxmlformats.org/officeDocument/2006/relationships/slide" Target="slides/slide30.xml"/><Relationship Id="rId65" Type="http://schemas.openxmlformats.org/officeDocument/2006/relationships/slide" Target="slides/slide51.xml"/><Relationship Id="rId86" Type="http://schemas.openxmlformats.org/officeDocument/2006/relationships/slide" Target="slides/slide72.xml"/><Relationship Id="rId130" Type="http://schemas.openxmlformats.org/officeDocument/2006/relationships/slide" Target="slides/slide116.xml"/><Relationship Id="rId151" Type="http://schemas.openxmlformats.org/officeDocument/2006/relationships/slide" Target="slides/slide137.xml"/><Relationship Id="rId172" Type="http://schemas.openxmlformats.org/officeDocument/2006/relationships/slide" Target="slides/slide158.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109" Type="http://schemas.openxmlformats.org/officeDocument/2006/relationships/slide" Target="slides/slide9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slide" Target="slides/slide90.xml"/><Relationship Id="rId120" Type="http://schemas.openxmlformats.org/officeDocument/2006/relationships/slide" Target="slides/slide106.xml"/><Relationship Id="rId125" Type="http://schemas.openxmlformats.org/officeDocument/2006/relationships/slide" Target="slides/slide111.xml"/><Relationship Id="rId141" Type="http://schemas.openxmlformats.org/officeDocument/2006/relationships/slide" Target="slides/slide127.xml"/><Relationship Id="rId146" Type="http://schemas.openxmlformats.org/officeDocument/2006/relationships/slide" Target="slides/slide132.xml"/><Relationship Id="rId167" Type="http://schemas.openxmlformats.org/officeDocument/2006/relationships/slide" Target="slides/slide153.xml"/><Relationship Id="rId188"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162" Type="http://schemas.openxmlformats.org/officeDocument/2006/relationships/slide" Target="slides/slide148.xml"/><Relationship Id="rId183" Type="http://schemas.openxmlformats.org/officeDocument/2006/relationships/slide" Target="slides/slide169.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slide" Target="slides/slide73.xml"/><Relationship Id="rId110" Type="http://schemas.openxmlformats.org/officeDocument/2006/relationships/slide" Target="slides/slide96.xml"/><Relationship Id="rId115" Type="http://schemas.openxmlformats.org/officeDocument/2006/relationships/slide" Target="slides/slide101.xml"/><Relationship Id="rId131" Type="http://schemas.openxmlformats.org/officeDocument/2006/relationships/slide" Target="slides/slide117.xml"/><Relationship Id="rId136" Type="http://schemas.openxmlformats.org/officeDocument/2006/relationships/slide" Target="slides/slide122.xml"/><Relationship Id="rId157" Type="http://schemas.openxmlformats.org/officeDocument/2006/relationships/slide" Target="slides/slide143.xml"/><Relationship Id="rId178" Type="http://schemas.openxmlformats.org/officeDocument/2006/relationships/slide" Target="slides/slide164.xml"/><Relationship Id="rId61" Type="http://schemas.openxmlformats.org/officeDocument/2006/relationships/slide" Target="slides/slide47.xml"/><Relationship Id="rId82" Type="http://schemas.openxmlformats.org/officeDocument/2006/relationships/slide" Target="slides/slide68.xml"/><Relationship Id="rId152" Type="http://schemas.openxmlformats.org/officeDocument/2006/relationships/slide" Target="slides/slide138.xml"/><Relationship Id="rId173" Type="http://schemas.openxmlformats.org/officeDocument/2006/relationships/slide" Target="slides/slide159.xml"/><Relationship Id="rId19" Type="http://schemas.openxmlformats.org/officeDocument/2006/relationships/slide" Target="slides/slide5.xml"/><Relationship Id="rId14" Type="http://schemas.openxmlformats.org/officeDocument/2006/relationships/slideMaster" Target="slideMasters/slideMaster14.xml"/><Relationship Id="rId30" Type="http://schemas.openxmlformats.org/officeDocument/2006/relationships/slide" Target="slides/slide16.xml"/><Relationship Id="rId35" Type="http://schemas.openxmlformats.org/officeDocument/2006/relationships/slide" Target="slides/slide21.xml"/><Relationship Id="rId56" Type="http://schemas.openxmlformats.org/officeDocument/2006/relationships/slide" Target="slides/slide42.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slide" Target="slides/slide91.xml"/><Relationship Id="rId126" Type="http://schemas.openxmlformats.org/officeDocument/2006/relationships/slide" Target="slides/slide112.xml"/><Relationship Id="rId147" Type="http://schemas.openxmlformats.org/officeDocument/2006/relationships/slide" Target="slides/slide133.xml"/><Relationship Id="rId168" Type="http://schemas.openxmlformats.org/officeDocument/2006/relationships/slide" Target="slides/slide154.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93" Type="http://schemas.openxmlformats.org/officeDocument/2006/relationships/slide" Target="slides/slide79.xml"/><Relationship Id="rId98" Type="http://schemas.openxmlformats.org/officeDocument/2006/relationships/slide" Target="slides/slide84.xml"/><Relationship Id="rId121" Type="http://schemas.openxmlformats.org/officeDocument/2006/relationships/slide" Target="slides/slide107.xml"/><Relationship Id="rId142" Type="http://schemas.openxmlformats.org/officeDocument/2006/relationships/slide" Target="slides/slide128.xml"/><Relationship Id="rId163" Type="http://schemas.openxmlformats.org/officeDocument/2006/relationships/slide" Target="slides/slide149.xml"/><Relationship Id="rId184" Type="http://schemas.openxmlformats.org/officeDocument/2006/relationships/slide" Target="slides/slide170.xml"/><Relationship Id="rId189"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 Target="slides/slide11.xml"/><Relationship Id="rId46" Type="http://schemas.openxmlformats.org/officeDocument/2006/relationships/slide" Target="slides/slide32.xml"/><Relationship Id="rId67" Type="http://schemas.openxmlformats.org/officeDocument/2006/relationships/slide" Target="slides/slide53.xml"/><Relationship Id="rId116" Type="http://schemas.openxmlformats.org/officeDocument/2006/relationships/slide" Target="slides/slide102.xml"/><Relationship Id="rId137" Type="http://schemas.openxmlformats.org/officeDocument/2006/relationships/slide" Target="slides/slide123.xml"/><Relationship Id="rId158" Type="http://schemas.openxmlformats.org/officeDocument/2006/relationships/slide" Target="slides/slide144.xml"/><Relationship Id="rId20" Type="http://schemas.openxmlformats.org/officeDocument/2006/relationships/slide" Target="slides/slide6.xml"/><Relationship Id="rId41" Type="http://schemas.openxmlformats.org/officeDocument/2006/relationships/slide" Target="slides/slide27.xml"/><Relationship Id="rId62" Type="http://schemas.openxmlformats.org/officeDocument/2006/relationships/slide" Target="slides/slide48.xml"/><Relationship Id="rId83" Type="http://schemas.openxmlformats.org/officeDocument/2006/relationships/slide" Target="slides/slide69.xml"/><Relationship Id="rId88" Type="http://schemas.openxmlformats.org/officeDocument/2006/relationships/slide" Target="slides/slide74.xml"/><Relationship Id="rId111" Type="http://schemas.openxmlformats.org/officeDocument/2006/relationships/slide" Target="slides/slide97.xml"/><Relationship Id="rId132" Type="http://schemas.openxmlformats.org/officeDocument/2006/relationships/slide" Target="slides/slide118.xml"/><Relationship Id="rId153" Type="http://schemas.openxmlformats.org/officeDocument/2006/relationships/slide" Target="slides/slide139.xml"/><Relationship Id="rId174" Type="http://schemas.openxmlformats.org/officeDocument/2006/relationships/slide" Target="slides/slide160.xml"/><Relationship Id="rId179" Type="http://schemas.openxmlformats.org/officeDocument/2006/relationships/slide" Target="slides/slide165.xml"/><Relationship Id="rId15" Type="http://schemas.openxmlformats.org/officeDocument/2006/relationships/slide" Target="slides/slide1.xml"/><Relationship Id="rId36" Type="http://schemas.openxmlformats.org/officeDocument/2006/relationships/slide" Target="slides/slide22.xml"/><Relationship Id="rId57" Type="http://schemas.openxmlformats.org/officeDocument/2006/relationships/slide" Target="slides/slide43.xml"/><Relationship Id="rId106" Type="http://schemas.openxmlformats.org/officeDocument/2006/relationships/slide" Target="slides/slide92.xml"/><Relationship Id="rId127" Type="http://schemas.openxmlformats.org/officeDocument/2006/relationships/slide" Target="slides/slide113.xml"/><Relationship Id="rId10" Type="http://schemas.openxmlformats.org/officeDocument/2006/relationships/slideMaster" Target="slideMasters/slideMaster10.xml"/><Relationship Id="rId31" Type="http://schemas.openxmlformats.org/officeDocument/2006/relationships/slide" Target="slides/slide17.xml"/><Relationship Id="rId52" Type="http://schemas.openxmlformats.org/officeDocument/2006/relationships/slide" Target="slides/slide38.xml"/><Relationship Id="rId73" Type="http://schemas.openxmlformats.org/officeDocument/2006/relationships/slide" Target="slides/slide59.xml"/><Relationship Id="rId78" Type="http://schemas.openxmlformats.org/officeDocument/2006/relationships/slide" Target="slides/slide64.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122" Type="http://schemas.openxmlformats.org/officeDocument/2006/relationships/slide" Target="slides/slide108.xml"/><Relationship Id="rId143" Type="http://schemas.openxmlformats.org/officeDocument/2006/relationships/slide" Target="slides/slide129.xml"/><Relationship Id="rId148" Type="http://schemas.openxmlformats.org/officeDocument/2006/relationships/slide" Target="slides/slide134.xml"/><Relationship Id="rId164" Type="http://schemas.openxmlformats.org/officeDocument/2006/relationships/slide" Target="slides/slide150.xml"/><Relationship Id="rId169" Type="http://schemas.openxmlformats.org/officeDocument/2006/relationships/slide" Target="slides/slide155.xml"/><Relationship Id="rId18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66.xml"/><Relationship Id="rId26" Type="http://schemas.openxmlformats.org/officeDocument/2006/relationships/slide" Target="slides/slide12.xml"/><Relationship Id="rId47" Type="http://schemas.openxmlformats.org/officeDocument/2006/relationships/slide" Target="slides/slide33.xml"/><Relationship Id="rId68" Type="http://schemas.openxmlformats.org/officeDocument/2006/relationships/slide" Target="slides/slide54.xml"/><Relationship Id="rId89" Type="http://schemas.openxmlformats.org/officeDocument/2006/relationships/slide" Target="slides/slide75.xml"/><Relationship Id="rId112" Type="http://schemas.openxmlformats.org/officeDocument/2006/relationships/slide" Target="slides/slide98.xml"/><Relationship Id="rId133" Type="http://schemas.openxmlformats.org/officeDocument/2006/relationships/slide" Target="slides/slide119.xml"/><Relationship Id="rId154" Type="http://schemas.openxmlformats.org/officeDocument/2006/relationships/slide" Target="slides/slide140.xml"/><Relationship Id="rId175" Type="http://schemas.openxmlformats.org/officeDocument/2006/relationships/slide" Target="slides/slide161.xml"/><Relationship Id="rId16" Type="http://schemas.openxmlformats.org/officeDocument/2006/relationships/slide" Target="slides/slide2.xml"/><Relationship Id="rId37" Type="http://schemas.openxmlformats.org/officeDocument/2006/relationships/slide" Target="slides/slide23.xml"/><Relationship Id="rId58" Type="http://schemas.openxmlformats.org/officeDocument/2006/relationships/slide" Target="slides/slide44.xml"/><Relationship Id="rId79" Type="http://schemas.openxmlformats.org/officeDocument/2006/relationships/slide" Target="slides/slide65.xml"/><Relationship Id="rId102" Type="http://schemas.openxmlformats.org/officeDocument/2006/relationships/slide" Target="slides/slide88.xml"/><Relationship Id="rId123" Type="http://schemas.openxmlformats.org/officeDocument/2006/relationships/slide" Target="slides/slide109.xml"/><Relationship Id="rId144" Type="http://schemas.openxmlformats.org/officeDocument/2006/relationships/slide" Target="slides/slide130.xml"/><Relationship Id="rId90" Type="http://schemas.openxmlformats.org/officeDocument/2006/relationships/slide" Target="slides/slide76.xml"/><Relationship Id="rId165" Type="http://schemas.openxmlformats.org/officeDocument/2006/relationships/slide" Target="slides/slide151.xml"/><Relationship Id="rId186" Type="http://schemas.openxmlformats.org/officeDocument/2006/relationships/presProps" Target="presProps.xml"/><Relationship Id="rId27" Type="http://schemas.openxmlformats.org/officeDocument/2006/relationships/slide" Target="slides/slide13.xml"/><Relationship Id="rId48" Type="http://schemas.openxmlformats.org/officeDocument/2006/relationships/slide" Target="slides/slide34.xml"/><Relationship Id="rId69" Type="http://schemas.openxmlformats.org/officeDocument/2006/relationships/slide" Target="slides/slide55.xml"/><Relationship Id="rId113" Type="http://schemas.openxmlformats.org/officeDocument/2006/relationships/slide" Target="slides/slide99.xml"/><Relationship Id="rId134" Type="http://schemas.openxmlformats.org/officeDocument/2006/relationships/slide" Target="slides/slide120.xml"/><Relationship Id="rId80" Type="http://schemas.openxmlformats.org/officeDocument/2006/relationships/slide" Target="slides/slide66.xml"/><Relationship Id="rId155" Type="http://schemas.openxmlformats.org/officeDocument/2006/relationships/slide" Target="slides/slide141.xml"/><Relationship Id="rId176" Type="http://schemas.openxmlformats.org/officeDocument/2006/relationships/slide" Target="slides/slide162.xml"/><Relationship Id="rId17" Type="http://schemas.openxmlformats.org/officeDocument/2006/relationships/slide" Target="slides/slide3.xml"/><Relationship Id="rId38" Type="http://schemas.openxmlformats.org/officeDocument/2006/relationships/slide" Target="slides/slide24.xml"/><Relationship Id="rId59" Type="http://schemas.openxmlformats.org/officeDocument/2006/relationships/slide" Target="slides/slide45.xml"/><Relationship Id="rId103" Type="http://schemas.openxmlformats.org/officeDocument/2006/relationships/slide" Target="slides/slide89.xml"/><Relationship Id="rId124" Type="http://schemas.openxmlformats.org/officeDocument/2006/relationships/slide" Target="slides/slide110.xml"/><Relationship Id="rId70" Type="http://schemas.openxmlformats.org/officeDocument/2006/relationships/slide" Target="slides/slide56.xml"/><Relationship Id="rId91" Type="http://schemas.openxmlformats.org/officeDocument/2006/relationships/slide" Target="slides/slide77.xml"/><Relationship Id="rId145" Type="http://schemas.openxmlformats.org/officeDocument/2006/relationships/slide" Target="slides/slide131.xml"/><Relationship Id="rId166" Type="http://schemas.openxmlformats.org/officeDocument/2006/relationships/slide" Target="slides/slide152.xml"/><Relationship Id="rId187" Type="http://schemas.openxmlformats.org/officeDocument/2006/relationships/viewProps" Target="viewProps.xml"/><Relationship Id="rId1" Type="http://schemas.openxmlformats.org/officeDocument/2006/relationships/slideMaster" Target="slideMasters/slideMaster1.xml"/><Relationship Id="rId28" Type="http://schemas.openxmlformats.org/officeDocument/2006/relationships/slide" Target="slides/slide14.xml"/><Relationship Id="rId49" Type="http://schemas.openxmlformats.org/officeDocument/2006/relationships/slide" Target="slides/slide35.xml"/><Relationship Id="rId114" Type="http://schemas.openxmlformats.org/officeDocument/2006/relationships/slide" Target="slides/slide100.xml"/><Relationship Id="rId60" Type="http://schemas.openxmlformats.org/officeDocument/2006/relationships/slide" Target="slides/slide46.xml"/><Relationship Id="rId81" Type="http://schemas.openxmlformats.org/officeDocument/2006/relationships/slide" Target="slides/slide67.xml"/><Relationship Id="rId135" Type="http://schemas.openxmlformats.org/officeDocument/2006/relationships/slide" Target="slides/slide121.xml"/><Relationship Id="rId156" Type="http://schemas.openxmlformats.org/officeDocument/2006/relationships/slide" Target="slides/slide142.xml"/><Relationship Id="rId177" Type="http://schemas.openxmlformats.org/officeDocument/2006/relationships/slide" Target="slides/slide16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oleObject" Target="../embeddings/oleObject4.bin"/></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2.xml"/></Relationships>
</file>

<file path=ppt/charts/_rels/chart16.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3.xml"/></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7.bin"/></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oleObject" Target="../embeddings/oleObject8.bin"/></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2.xml.rels><?xml version="1.0" encoding="UTF-8" standalone="yes"?>
<Relationships xmlns="http://schemas.openxmlformats.org/package/2006/relationships"><Relationship Id="rId1" Type="http://schemas.openxmlformats.org/officeDocument/2006/relationships/oleObject" Target="../embeddings/oleObject9.bin"/></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7.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5.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oleObject" Target="../embeddings/oleObject10.bin"/><Relationship Id="rId1" Type="http://schemas.openxmlformats.org/officeDocument/2006/relationships/themeOverride" Target="../theme/themeOverride4.xml"/></Relationships>
</file>

<file path=ppt/charts/_rels/chart26.xml.rels><?xml version="1.0" encoding="UTF-8" standalone="yes"?>
<Relationships xmlns="http://schemas.openxmlformats.org/package/2006/relationships"><Relationship Id="rId1" Type="http://schemas.openxmlformats.org/officeDocument/2006/relationships/oleObject" Target="../embeddings/oleObject11.bin"/></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8.xml.rels><?xml version="1.0" encoding="UTF-8" standalone="yes"?>
<Relationships xmlns="http://schemas.openxmlformats.org/package/2006/relationships"><Relationship Id="rId1" Type="http://schemas.openxmlformats.org/officeDocument/2006/relationships/oleObject" Target="../embeddings/oleObject12.bin"/></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31.xml.rels><?xml version="1.0" encoding="UTF-8" standalone="yes"?>
<Relationships xmlns="http://schemas.openxmlformats.org/package/2006/relationships"><Relationship Id="rId2" Type="http://schemas.openxmlformats.org/officeDocument/2006/relationships/oleObject" Target="../embeddings/oleObject13.bin"/><Relationship Id="rId1" Type="http://schemas.openxmlformats.org/officeDocument/2006/relationships/themeOverride" Target="../theme/themeOverride5.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04866562009419"/>
          <c:y val="0.25201072386058981"/>
          <c:w val="0.29356357927786497"/>
          <c:h val="0.50134048257372654"/>
        </c:manualLayout>
      </c:layout>
      <c:pieChart>
        <c:varyColors val="1"/>
        <c:ser>
          <c:idx val="0"/>
          <c:order val="0"/>
          <c:tx>
            <c:strRef>
              <c:f>Sheet1!$A$2</c:f>
              <c:strCache>
                <c:ptCount val="1"/>
                <c:pt idx="0">
                  <c:v>Polluted Water</c:v>
                </c:pt>
              </c:strCache>
            </c:strRef>
          </c:tx>
          <c:spPr>
            <a:solidFill>
              <a:schemeClr val="accent1"/>
            </a:solidFill>
            <a:ln w="18294">
              <a:solidFill>
                <a:schemeClr val="tx1"/>
              </a:solidFill>
              <a:prstDash val="solid"/>
            </a:ln>
          </c:spPr>
          <c:dPt>
            <c:idx val="0"/>
            <c:bubble3D val="0"/>
            <c:spPr>
              <a:solidFill>
                <a:schemeClr val="bg2"/>
              </a:solidFill>
              <a:ln w="18294">
                <a:solidFill>
                  <a:schemeClr val="tx1"/>
                </a:solidFill>
                <a:prstDash val="solid"/>
              </a:ln>
            </c:spPr>
          </c:dPt>
          <c:dPt>
            <c:idx val="1"/>
            <c:bubble3D val="0"/>
            <c:spPr>
              <a:solidFill>
                <a:srgbClr val="FFFFFF"/>
              </a:solidFill>
              <a:ln w="18294">
                <a:solidFill>
                  <a:schemeClr val="tx1"/>
                </a:solidFill>
                <a:prstDash val="solid"/>
              </a:ln>
            </c:spPr>
          </c:dPt>
          <c:dPt>
            <c:idx val="2"/>
            <c:bubble3D val="0"/>
            <c:spPr>
              <a:pattFill prst="pct70">
                <a:fgClr>
                  <a:srgbClr xmlns:mc="http://schemas.openxmlformats.org/markup-compatibility/2006" xmlns:a14="http://schemas.microsoft.com/office/drawing/2010/main" val="B2B2B2" mc:Ignorable="a14" a14:legacySpreadsheetColorIndex="27"/>
                </a:fgClr>
                <a:bgClr>
                  <a:srgbClr xmlns:mc="http://schemas.openxmlformats.org/markup-compatibility/2006" xmlns:a14="http://schemas.microsoft.com/office/drawing/2010/main" val="FFFFFF" mc:Ignorable="a14" a14:legacySpreadsheetColorIndex="9"/>
                </a:bgClr>
              </a:pattFill>
              <a:ln w="18294">
                <a:solidFill>
                  <a:schemeClr val="tx1"/>
                </a:solidFill>
                <a:prstDash val="solid"/>
              </a:ln>
            </c:spPr>
          </c:dPt>
          <c:dLbls>
            <c:dLbl>
              <c:idx val="0"/>
              <c:spPr>
                <a:noFill/>
                <a:ln w="36588">
                  <a:noFill/>
                </a:ln>
              </c:spPr>
              <c:txPr>
                <a:bodyPr/>
                <a:lstStyle/>
                <a:p>
                  <a:pPr>
                    <a:defRPr sz="1909" b="1" i="0" u="none" strike="noStrike" baseline="0">
                      <a:solidFill>
                        <a:schemeClr val="tx1"/>
                      </a:solidFill>
                      <a:latin typeface="Times New Roman"/>
                      <a:ea typeface="Times New Roman"/>
                      <a:cs typeface="Times New Roman"/>
                    </a:defRPr>
                  </a:pPr>
                  <a:endParaRPr lang="en-US"/>
                </a:p>
              </c:txPr>
              <c:dLblPos val="bestFit"/>
              <c:showLegendKey val="0"/>
              <c:showVal val="0"/>
              <c:showCatName val="1"/>
              <c:showSerName val="0"/>
              <c:showPercent val="0"/>
              <c:showBubbleSize val="0"/>
            </c:dLbl>
            <c:dLbl>
              <c:idx val="1"/>
              <c:layout>
                <c:manualLayout>
                  <c:x val="-1.9555113736449002E-3"/>
                  <c:y val="-5.876481973912372E-3"/>
                </c:manualLayout>
              </c:layout>
              <c:tx>
                <c:rich>
                  <a:bodyPr/>
                  <a:lstStyle/>
                  <a:p>
                    <a:pPr>
                      <a:defRPr sz="1909" b="1" i="0" u="none" strike="noStrike" baseline="0">
                        <a:solidFill>
                          <a:schemeClr val="tx1"/>
                        </a:solidFill>
                        <a:latin typeface="Times New Roman"/>
                        <a:ea typeface="Times New Roman"/>
                        <a:cs typeface="Times New Roman"/>
                      </a:defRPr>
                    </a:pPr>
                    <a:r>
                      <a:rPr lang="en-US"/>
                      <a:t>UNKNOWN</a:t>
                    </a:r>
                  </a:p>
                </c:rich>
              </c:tx>
              <c:spPr>
                <a:noFill/>
                <a:ln w="36588">
                  <a:noFill/>
                </a:ln>
              </c:spPr>
              <c:dLblPos val="bestFit"/>
              <c:showLegendKey val="0"/>
              <c:showVal val="0"/>
              <c:showCatName val="0"/>
              <c:showSerName val="0"/>
              <c:showPercent val="0"/>
              <c:showBubbleSize val="0"/>
            </c:dLbl>
            <c:dLbl>
              <c:idx val="2"/>
              <c:spPr>
                <a:noFill/>
                <a:ln w="36588">
                  <a:noFill/>
                </a:ln>
              </c:spPr>
              <c:txPr>
                <a:bodyPr/>
                <a:lstStyle/>
                <a:p>
                  <a:pPr>
                    <a:defRPr sz="1909" b="1" i="0" u="none" strike="noStrike" baseline="0">
                      <a:solidFill>
                        <a:schemeClr val="tx1"/>
                      </a:solidFill>
                      <a:latin typeface="Times New Roman"/>
                      <a:ea typeface="Times New Roman"/>
                      <a:cs typeface="Times New Roman"/>
                    </a:defRPr>
                  </a:pPr>
                  <a:endParaRPr lang="en-US"/>
                </a:p>
              </c:txPr>
              <c:dLblPos val="bestFit"/>
              <c:showLegendKey val="0"/>
              <c:showVal val="0"/>
              <c:showCatName val="1"/>
              <c:showSerName val="0"/>
              <c:showPercent val="0"/>
              <c:showBubbleSize val="0"/>
            </c:dLbl>
            <c:spPr>
              <a:noFill/>
              <a:ln w="36588">
                <a:noFill/>
              </a:ln>
            </c:spPr>
            <c:txPr>
              <a:bodyPr/>
              <a:lstStyle/>
              <a:p>
                <a:pPr>
                  <a:defRPr sz="2305" b="1" i="0" u="none" strike="noStrike" baseline="0">
                    <a:solidFill>
                      <a:schemeClr val="tx1"/>
                    </a:solidFill>
                    <a:latin typeface="Times New Roman"/>
                    <a:ea typeface="Times New Roman"/>
                    <a:cs typeface="Times New Roman"/>
                  </a:defRPr>
                </a:pPr>
                <a:endParaRPr lang="en-US"/>
              </a:p>
            </c:txPr>
            <c:dLblPos val="bestFit"/>
            <c:showLegendKey val="0"/>
            <c:showVal val="0"/>
            <c:showCatName val="1"/>
            <c:showSerName val="0"/>
            <c:showPercent val="0"/>
            <c:showBubbleSize val="0"/>
            <c:showLeaderLines val="1"/>
          </c:dLbls>
          <c:cat>
            <c:strRef>
              <c:f>Sheet1!$B$1:$D$1</c:f>
              <c:strCache>
                <c:ptCount val="3"/>
                <c:pt idx="0">
                  <c:v>AGENT X</c:v>
                </c:pt>
                <c:pt idx="1">
                  <c:v>UNKNOWN</c:v>
                </c:pt>
                <c:pt idx="2">
                  <c:v>GENETICS</c:v>
                </c:pt>
              </c:strCache>
            </c:strRef>
          </c:cat>
          <c:val>
            <c:numRef>
              <c:f>Sheet1!$B$2:$D$2</c:f>
              <c:numCache>
                <c:formatCode>General</c:formatCode>
                <c:ptCount val="3"/>
                <c:pt idx="0">
                  <c:v>50</c:v>
                </c:pt>
                <c:pt idx="1">
                  <c:v>25</c:v>
                </c:pt>
                <c:pt idx="2">
                  <c:v>25</c:v>
                </c:pt>
              </c:numCache>
            </c:numRef>
          </c:val>
        </c:ser>
        <c:ser>
          <c:idx val="1"/>
          <c:order val="1"/>
          <c:tx>
            <c:strRef>
              <c:f>Sheet1!$A$3</c:f>
              <c:strCache>
                <c:ptCount val="1"/>
                <c:pt idx="0">
                  <c:v>Raw Fruits</c:v>
                </c:pt>
              </c:strCache>
            </c:strRef>
          </c:tx>
          <c:spPr>
            <a:solidFill>
              <a:schemeClr val="accent2"/>
            </a:solidFill>
            <a:ln w="18294">
              <a:solidFill>
                <a:schemeClr val="tx1"/>
              </a:solidFill>
              <a:prstDash val="solid"/>
            </a:ln>
          </c:spPr>
          <c:dPt>
            <c:idx val="0"/>
            <c:bubble3D val="0"/>
            <c:spPr>
              <a:solidFill>
                <a:schemeClr val="accent1"/>
              </a:solidFill>
              <a:ln w="18294">
                <a:solidFill>
                  <a:schemeClr val="tx1"/>
                </a:solidFill>
                <a:prstDash val="solid"/>
              </a:ln>
            </c:spPr>
          </c:dPt>
          <c:dPt>
            <c:idx val="1"/>
            <c:bubble3D val="0"/>
          </c:dPt>
          <c:dPt>
            <c:idx val="2"/>
            <c:bubble3D val="0"/>
            <c:spPr>
              <a:solidFill>
                <a:schemeClr val="hlink"/>
              </a:solidFill>
              <a:ln w="18294">
                <a:solidFill>
                  <a:schemeClr val="tx1"/>
                </a:solidFill>
                <a:prstDash val="solid"/>
              </a:ln>
            </c:spPr>
          </c:dPt>
          <c:dLbls>
            <c:spPr>
              <a:noFill/>
              <a:ln w="36588">
                <a:noFill/>
              </a:ln>
            </c:spPr>
            <c:txPr>
              <a:bodyPr/>
              <a:lstStyle/>
              <a:p>
                <a:pPr>
                  <a:defRPr sz="2305" b="1" i="0" u="none" strike="noStrike" baseline="0">
                    <a:solidFill>
                      <a:schemeClr val="tx1"/>
                    </a:solidFill>
                    <a:latin typeface="Times New Roman"/>
                    <a:ea typeface="Times New Roman"/>
                    <a:cs typeface="Times New Roman"/>
                  </a:defRPr>
                </a:pPr>
                <a:endParaRPr lang="en-US"/>
              </a:p>
            </c:txPr>
            <c:showLegendKey val="0"/>
            <c:showVal val="0"/>
            <c:showCatName val="1"/>
            <c:showSerName val="0"/>
            <c:showPercent val="0"/>
            <c:showBubbleSize val="0"/>
            <c:showLeaderLines val="1"/>
          </c:dLbls>
          <c:cat>
            <c:strRef>
              <c:f>Sheet1!$B$1:$D$1</c:f>
              <c:strCache>
                <c:ptCount val="3"/>
                <c:pt idx="0">
                  <c:v>AGENT X</c:v>
                </c:pt>
                <c:pt idx="1">
                  <c:v>UNKNOWN</c:v>
                </c:pt>
                <c:pt idx="2">
                  <c:v>GENETICS</c:v>
                </c:pt>
              </c:strCache>
            </c:strRef>
          </c:cat>
          <c:val>
            <c:numRef>
              <c:f>Sheet1!$B$3:$D$3</c:f>
              <c:numCache>
                <c:formatCode>General</c:formatCode>
                <c:ptCount val="3"/>
              </c:numCache>
            </c:numRef>
          </c:val>
        </c:ser>
        <c:ser>
          <c:idx val="2"/>
          <c:order val="2"/>
          <c:tx>
            <c:strRef>
              <c:f>Sheet1!$A$4</c:f>
              <c:strCache>
                <c:ptCount val="1"/>
                <c:pt idx="0">
                  <c:v>AGENT X</c:v>
                </c:pt>
              </c:strCache>
            </c:strRef>
          </c:tx>
          <c:spPr>
            <a:solidFill>
              <a:schemeClr val="hlink"/>
            </a:solidFill>
            <a:ln w="18294">
              <a:solidFill>
                <a:schemeClr val="tx1"/>
              </a:solidFill>
              <a:prstDash val="solid"/>
            </a:ln>
          </c:spPr>
          <c:dPt>
            <c:idx val="0"/>
            <c:bubble3D val="0"/>
            <c:spPr>
              <a:solidFill>
                <a:schemeClr val="accent1"/>
              </a:solidFill>
              <a:ln w="18294">
                <a:solidFill>
                  <a:schemeClr val="tx1"/>
                </a:solidFill>
                <a:prstDash val="solid"/>
              </a:ln>
            </c:spPr>
          </c:dPt>
          <c:dPt>
            <c:idx val="1"/>
            <c:bubble3D val="0"/>
            <c:spPr>
              <a:solidFill>
                <a:schemeClr val="accent2"/>
              </a:solidFill>
              <a:ln w="18294">
                <a:solidFill>
                  <a:schemeClr val="tx1"/>
                </a:solidFill>
                <a:prstDash val="solid"/>
              </a:ln>
            </c:spPr>
          </c:dPt>
          <c:dPt>
            <c:idx val="2"/>
            <c:bubble3D val="0"/>
          </c:dPt>
          <c:dLbls>
            <c:spPr>
              <a:noFill/>
              <a:ln w="36588">
                <a:noFill/>
              </a:ln>
            </c:spPr>
            <c:txPr>
              <a:bodyPr/>
              <a:lstStyle/>
              <a:p>
                <a:pPr>
                  <a:defRPr sz="2305" b="1" i="0" u="none" strike="noStrike" baseline="0">
                    <a:solidFill>
                      <a:schemeClr val="tx1"/>
                    </a:solidFill>
                    <a:latin typeface="Times New Roman"/>
                    <a:ea typeface="Times New Roman"/>
                    <a:cs typeface="Times New Roman"/>
                  </a:defRPr>
                </a:pPr>
                <a:endParaRPr lang="en-US"/>
              </a:p>
            </c:txPr>
            <c:showLegendKey val="0"/>
            <c:showVal val="0"/>
            <c:showCatName val="1"/>
            <c:showSerName val="0"/>
            <c:showPercent val="0"/>
            <c:showBubbleSize val="0"/>
            <c:showLeaderLines val="1"/>
          </c:dLbls>
          <c:cat>
            <c:strRef>
              <c:f>Sheet1!$B$1:$D$1</c:f>
              <c:strCache>
                <c:ptCount val="3"/>
                <c:pt idx="0">
                  <c:v>AGENT X</c:v>
                </c:pt>
                <c:pt idx="1">
                  <c:v>UNKNOWN</c:v>
                </c:pt>
                <c:pt idx="2">
                  <c:v>GENETICS</c:v>
                </c:pt>
              </c:strCache>
            </c:strRef>
          </c:cat>
          <c:val>
            <c:numRef>
              <c:f>Sheet1!$B$4:$D$4</c:f>
              <c:numCache>
                <c:formatCode>General</c:formatCode>
                <c:ptCount val="3"/>
              </c:numCache>
            </c:numRef>
          </c:val>
        </c:ser>
        <c:dLbls>
          <c:showLegendKey val="0"/>
          <c:showVal val="0"/>
          <c:showCatName val="1"/>
          <c:showSerName val="0"/>
          <c:showPercent val="0"/>
          <c:showBubbleSize val="0"/>
          <c:showLeaderLines val="1"/>
        </c:dLbls>
        <c:firstSliceAng val="30"/>
      </c:pieChart>
      <c:spPr>
        <a:noFill/>
        <a:ln w="36588">
          <a:noFill/>
        </a:ln>
      </c:spPr>
    </c:plotArea>
    <c:legend>
      <c:legendPos val="r"/>
      <c:layout>
        <c:manualLayout>
          <c:xMode val="edge"/>
          <c:yMode val="edge"/>
          <c:x val="0.76609105180533754"/>
          <c:y val="0.37801608579088469"/>
          <c:w val="0.22762951334379905"/>
          <c:h val="0.24396782841823056"/>
        </c:manualLayout>
      </c:layout>
      <c:overlay val="0"/>
      <c:spPr>
        <a:noFill/>
        <a:ln w="4574">
          <a:solidFill>
            <a:schemeClr val="tx1"/>
          </a:solidFill>
          <a:prstDash val="solid"/>
        </a:ln>
      </c:spPr>
      <c:txPr>
        <a:bodyPr/>
        <a:lstStyle/>
        <a:p>
          <a:pPr>
            <a:defRPr sz="2118"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2305" b="1" i="0" u="none" strike="noStrike" baseline="0">
          <a:solidFill>
            <a:schemeClr val="tx1"/>
          </a:solidFill>
          <a:latin typeface="Times New Roman"/>
          <a:ea typeface="Times New Roman"/>
          <a:cs typeface="Times New Roman"/>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Breast cancer risk by </a:t>
            </a:r>
            <a:r>
              <a:rPr lang="en-US" i="1" dirty="0" smtClean="0"/>
              <a:t>BRCA1</a:t>
            </a:r>
            <a:r>
              <a:rPr lang="en-US" i="1" baseline="0" dirty="0" smtClean="0"/>
              <a:t> </a:t>
            </a:r>
            <a:r>
              <a:rPr lang="en-US" i="0" baseline="0" dirty="0" smtClean="0"/>
              <a:t>allele</a:t>
            </a:r>
            <a:endParaRPr lang="en-US" dirty="0"/>
          </a:p>
        </c:rich>
      </c:tx>
      <c:layout>
        <c:manualLayout>
          <c:xMode val="edge"/>
          <c:yMode val="edge"/>
          <c:x val="0.20327938174394866"/>
          <c:y val="6.7344783861467708E-2"/>
        </c:manualLayout>
      </c:layout>
      <c:overlay val="1"/>
    </c:title>
    <c:autoTitleDeleted val="0"/>
    <c:plotArea>
      <c:layout/>
      <c:barChart>
        <c:barDir val="col"/>
        <c:grouping val="percentStacked"/>
        <c:varyColors val="0"/>
        <c:ser>
          <c:idx val="0"/>
          <c:order val="0"/>
          <c:tx>
            <c:strRef>
              <c:f>Sheet1!$B$1</c:f>
              <c:strCache>
                <c:ptCount val="1"/>
                <c:pt idx="0">
                  <c:v>Breast cancer</c:v>
                </c:pt>
              </c:strCache>
            </c:strRef>
          </c:tx>
          <c:invertIfNegative val="0"/>
          <c:dPt>
            <c:idx val="1"/>
            <c:invertIfNegative val="0"/>
            <c:bubble3D val="0"/>
            <c:spPr>
              <a:solidFill>
                <a:srgbClr val="FFC000"/>
              </a:solidFill>
            </c:spPr>
          </c:dPt>
          <c:cat>
            <c:strRef>
              <c:f>Sheet1!$A$2:$A$3</c:f>
              <c:strCache>
                <c:ptCount val="2"/>
                <c:pt idx="0">
                  <c:v>High-risk</c:v>
                </c:pt>
                <c:pt idx="1">
                  <c:v>Other alleles</c:v>
                </c:pt>
              </c:strCache>
            </c:strRef>
          </c:cat>
          <c:val>
            <c:numRef>
              <c:f>Sheet1!$B$2:$B$3</c:f>
              <c:numCache>
                <c:formatCode>General</c:formatCode>
                <c:ptCount val="2"/>
                <c:pt idx="0">
                  <c:v>0.6</c:v>
                </c:pt>
                <c:pt idx="1">
                  <c:v>0.12</c:v>
                </c:pt>
              </c:numCache>
            </c:numRef>
          </c:val>
        </c:ser>
        <c:ser>
          <c:idx val="1"/>
          <c:order val="1"/>
          <c:tx>
            <c:strRef>
              <c:f>Sheet1!$C$1</c:f>
              <c:strCache>
                <c:ptCount val="1"/>
                <c:pt idx="0">
                  <c:v>No cancer</c:v>
                </c:pt>
              </c:strCache>
            </c:strRef>
          </c:tx>
          <c:spPr>
            <a:ln>
              <a:noFill/>
            </a:ln>
          </c:spPr>
          <c:invertIfNegative val="0"/>
          <c:dPt>
            <c:idx val="0"/>
            <c:invertIfNegative val="0"/>
            <c:bubble3D val="0"/>
            <c:spPr>
              <a:noFill/>
              <a:ln>
                <a:noFill/>
              </a:ln>
            </c:spPr>
          </c:dPt>
          <c:dPt>
            <c:idx val="1"/>
            <c:invertIfNegative val="0"/>
            <c:bubble3D val="0"/>
            <c:spPr>
              <a:noFill/>
              <a:ln>
                <a:noFill/>
              </a:ln>
            </c:spPr>
          </c:dPt>
          <c:cat>
            <c:strRef>
              <c:f>Sheet1!$A$2:$A$3</c:f>
              <c:strCache>
                <c:ptCount val="2"/>
                <c:pt idx="0">
                  <c:v>High-risk</c:v>
                </c:pt>
                <c:pt idx="1">
                  <c:v>Other alleles</c:v>
                </c:pt>
              </c:strCache>
            </c:strRef>
          </c:cat>
          <c:val>
            <c:numRef>
              <c:f>Sheet1!$C$2:$C$3</c:f>
              <c:numCache>
                <c:formatCode>General</c:formatCode>
                <c:ptCount val="2"/>
                <c:pt idx="0">
                  <c:v>0.4</c:v>
                </c:pt>
                <c:pt idx="1">
                  <c:v>0.88</c:v>
                </c:pt>
              </c:numCache>
            </c:numRef>
          </c:val>
        </c:ser>
        <c:dLbls>
          <c:showLegendKey val="0"/>
          <c:showVal val="0"/>
          <c:showCatName val="0"/>
          <c:showSerName val="0"/>
          <c:showPercent val="0"/>
          <c:showBubbleSize val="0"/>
        </c:dLbls>
        <c:gapWidth val="150"/>
        <c:overlap val="100"/>
        <c:axId val="197993984"/>
        <c:axId val="194516032"/>
      </c:barChart>
      <c:catAx>
        <c:axId val="197993984"/>
        <c:scaling>
          <c:orientation val="minMax"/>
        </c:scaling>
        <c:delete val="0"/>
        <c:axPos val="b"/>
        <c:majorTickMark val="out"/>
        <c:minorTickMark val="none"/>
        <c:tickLblPos val="nextTo"/>
        <c:crossAx val="194516032"/>
        <c:crosses val="autoZero"/>
        <c:auto val="1"/>
        <c:lblAlgn val="ctr"/>
        <c:lblOffset val="100"/>
        <c:noMultiLvlLbl val="0"/>
      </c:catAx>
      <c:valAx>
        <c:axId val="194516032"/>
        <c:scaling>
          <c:orientation val="minMax"/>
        </c:scaling>
        <c:delete val="0"/>
        <c:axPos val="l"/>
        <c:majorGridlines>
          <c:spPr>
            <a:ln>
              <a:prstDash val="dash"/>
            </a:ln>
          </c:spPr>
        </c:majorGridlines>
        <c:numFmt formatCode="0%" sourceLinked="1"/>
        <c:majorTickMark val="out"/>
        <c:minorTickMark val="none"/>
        <c:tickLblPos val="nextTo"/>
        <c:crossAx val="19799398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High-risk Allele</c:v>
                </c:pt>
              </c:strCache>
            </c:strRef>
          </c:tx>
          <c:dPt>
            <c:idx val="0"/>
            <c:bubble3D val="0"/>
            <c:spPr>
              <a:solidFill>
                <a:srgbClr val="FFC000"/>
              </a:solidFill>
              <a:ln>
                <a:solidFill>
                  <a:schemeClr val="accent1">
                    <a:lumMod val="75000"/>
                  </a:schemeClr>
                </a:solidFill>
              </a:ln>
            </c:spPr>
          </c:dPt>
          <c:dPt>
            <c:idx val="1"/>
            <c:bubble3D val="0"/>
            <c:spPr>
              <a:solidFill>
                <a:schemeClr val="accent1">
                  <a:alpha val="79000"/>
                </a:schemeClr>
              </a:solidFill>
            </c:spPr>
          </c:dPt>
          <c:dPt>
            <c:idx val="2"/>
            <c:bubble3D val="0"/>
            <c:spPr>
              <a:noFill/>
              <a:ln>
                <a:solidFill>
                  <a:schemeClr val="accent1">
                    <a:lumMod val="75000"/>
                  </a:schemeClr>
                </a:solidFill>
              </a:ln>
            </c:spPr>
          </c:dPt>
          <c:cat>
            <c:strRef>
              <c:f>Sheet1!$A$2:$A$4</c:f>
              <c:strCache>
                <c:ptCount val="3"/>
                <c:pt idx="0">
                  <c:v>"Background"</c:v>
                </c:pt>
                <c:pt idx="1">
                  <c:v>BRCA1-associated</c:v>
                </c:pt>
                <c:pt idx="2">
                  <c:v>No cancer</c:v>
                </c:pt>
              </c:strCache>
            </c:strRef>
          </c:cat>
          <c:val>
            <c:numRef>
              <c:f>Sheet1!$B$2:$B$4</c:f>
              <c:numCache>
                <c:formatCode>General</c:formatCode>
                <c:ptCount val="3"/>
                <c:pt idx="0">
                  <c:v>0.12</c:v>
                </c:pt>
                <c:pt idx="1">
                  <c:v>0.48</c:v>
                </c:pt>
                <c:pt idx="2">
                  <c:v>0.4</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0.17837762467191598"/>
          <c:y val="0.728857529527559"/>
          <c:w val="0.67884865954255713"/>
          <c:h val="0.2555174704724409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
          <c:dPt>
            <c:idx val="1"/>
            <c:bubble3D val="0"/>
            <c:spPr>
              <a:solidFill>
                <a:schemeClr val="bg1">
                  <a:lumMod val="65000"/>
                </a:schemeClr>
              </a:solidFill>
              <a:ln>
                <a:solidFill>
                  <a:schemeClr val="tx1"/>
                </a:solidFill>
              </a:ln>
            </c:spPr>
          </c:dPt>
          <c:cat>
            <c:strRef>
              <c:f>'[Chart in Microsoft PowerPoint]Sheet1'!$A$1:$A$3</c:f>
              <c:strCache>
                <c:ptCount val="3"/>
                <c:pt idx="0">
                  <c:v>probability of gene-caused cancer</c:v>
                </c:pt>
                <c:pt idx="1">
                  <c:v>probability of background-caused cancer</c:v>
                </c:pt>
                <c:pt idx="2">
                  <c:v>probability of no cancer</c:v>
                </c:pt>
              </c:strCache>
            </c:strRef>
          </c:cat>
          <c:val>
            <c:numRef>
              <c:f>'[Chart in Microsoft PowerPoint]Sheet1'!$B$1:$B$3</c:f>
              <c:numCache>
                <c:formatCode>0%</c:formatCode>
                <c:ptCount val="3"/>
                <c:pt idx="0">
                  <c:v>0.48</c:v>
                </c:pt>
                <c:pt idx="1">
                  <c:v>0.12</c:v>
                </c:pt>
                <c:pt idx="2" formatCode="0.0%">
                  <c:v>0.4</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5.1867454068241475E-2"/>
          <c:y val="0.72801509186351709"/>
          <c:w val="0.88237620297462815"/>
          <c:h val="0.24420713035870517"/>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'[Chart in Microsoft PowerPoint]Sheet2'!$B$1</c:f>
              <c:strCache>
                <c:ptCount val="1"/>
                <c:pt idx="0">
                  <c:v>% of risk</c:v>
                </c:pt>
              </c:strCache>
            </c:strRef>
          </c:tx>
          <c:dPt>
            <c:idx val="1"/>
            <c:bubble3D val="0"/>
            <c:spPr>
              <a:solidFill>
                <a:schemeClr val="bg1">
                  <a:lumMod val="65000"/>
                </a:schemeClr>
              </a:solidFill>
            </c:spPr>
          </c:dPt>
          <c:cat>
            <c:strRef>
              <c:f>'[Chart in Microsoft PowerPoint]Sheet2'!$A$2:$A$3</c:f>
              <c:strCache>
                <c:ptCount val="2"/>
                <c:pt idx="0">
                  <c:v>BRCA1 allele</c:v>
                </c:pt>
                <c:pt idx="1">
                  <c:v>Other</c:v>
                </c:pt>
              </c:strCache>
            </c:strRef>
          </c:cat>
          <c:val>
            <c:numRef>
              <c:f>'[Chart in Microsoft PowerPoint]Sheet2'!$B$2:$B$3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800"/>
          </a:pPr>
          <a:endParaRPr lang="en-US"/>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'[Chart in Microsoft PowerPoint]Sheet2'!$B$1</c:f>
              <c:strCache>
                <c:ptCount val="1"/>
                <c:pt idx="0">
                  <c:v>% of risk</c:v>
                </c:pt>
              </c:strCache>
            </c:strRef>
          </c:tx>
          <c:dPt>
            <c:idx val="1"/>
            <c:bubble3D val="0"/>
            <c:spPr>
              <a:solidFill>
                <a:schemeClr val="bg1">
                  <a:lumMod val="65000"/>
                </a:schemeClr>
              </a:solidFill>
            </c:spPr>
          </c:dPt>
          <c:cat>
            <c:strRef>
              <c:f>'[Chart in Microsoft PowerPoint]Sheet2'!$A$2:$A$3</c:f>
              <c:strCache>
                <c:ptCount val="2"/>
                <c:pt idx="0">
                  <c:v>BRCA1 allele</c:v>
                </c:pt>
                <c:pt idx="1">
                  <c:v>Other</c:v>
                </c:pt>
              </c:strCache>
            </c:strRef>
          </c:cat>
          <c:val>
            <c:numRef>
              <c:f>'[Chart in Microsoft PowerPoint]Sheet2'!$B$2:$B$3</c:f>
              <c:numCache>
                <c:formatCode>0%</c:formatCode>
                <c:ptCount val="2"/>
                <c:pt idx="0">
                  <c:v>0.8</c:v>
                </c:pt>
                <c:pt idx="1">
                  <c:v>0.2</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800"/>
          </a:pPr>
          <a:endParaRPr lang="en-US"/>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explosion val="1"/>
          <c:dPt>
            <c:idx val="1"/>
            <c:bubble3D val="0"/>
            <c:spPr>
              <a:solidFill>
                <a:schemeClr val="bg1">
                  <a:lumMod val="65000"/>
                </a:schemeClr>
              </a:solidFill>
              <a:ln>
                <a:solidFill>
                  <a:schemeClr val="tx1"/>
                </a:solidFill>
              </a:ln>
            </c:spPr>
          </c:dPt>
          <c:cat>
            <c:strRef>
              <c:f>'[Chart in Microsoft PowerPoint]Sheet1'!$A$1:$A$3</c:f>
              <c:strCache>
                <c:ptCount val="3"/>
                <c:pt idx="0">
                  <c:v>probability of gene-caused cancer</c:v>
                </c:pt>
                <c:pt idx="1">
                  <c:v>probability of background-caused cancer</c:v>
                </c:pt>
                <c:pt idx="2">
                  <c:v>probability of no cancer</c:v>
                </c:pt>
              </c:strCache>
            </c:strRef>
          </c:cat>
          <c:val>
            <c:numRef>
              <c:f>'[Chart in Microsoft PowerPoint]Sheet1'!$B$1:$B$3</c:f>
              <c:numCache>
                <c:formatCode>0%</c:formatCode>
                <c:ptCount val="3"/>
                <c:pt idx="0">
                  <c:v>0.48</c:v>
                </c:pt>
                <c:pt idx="1">
                  <c:v>0.12</c:v>
                </c:pt>
                <c:pt idx="2" formatCode="0.0%">
                  <c:v>0.4</c:v>
                </c:pt>
              </c:numCache>
            </c:numRef>
          </c:val>
        </c:ser>
        <c:dLbls>
          <c:showLegendKey val="0"/>
          <c:showVal val="0"/>
          <c:showCatName val="0"/>
          <c:showSerName val="0"/>
          <c:showPercent val="0"/>
          <c:showBubbleSize val="0"/>
          <c:showLeaderLines val="1"/>
        </c:dLbls>
        <c:firstSliceAng val="0"/>
      </c:pieChart>
    </c:plotArea>
    <c:legend>
      <c:legendPos val="b"/>
      <c:layout>
        <c:manualLayout>
          <c:xMode val="edge"/>
          <c:yMode val="edge"/>
          <c:x val="5.1867454068241475E-2"/>
          <c:y val="0.72801509186351709"/>
          <c:w val="0.88237620297462815"/>
          <c:h val="0.24420713035870517"/>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cat>
            <c:strRef>
              <c:f>Sheet1!$A$2:$A$9</c:f>
              <c:strCache>
                <c:ptCount val="8"/>
                <c:pt idx="0">
                  <c:v>Shell Fish Small</c:v>
                </c:pt>
                <c:pt idx="1">
                  <c:v>Milk</c:v>
                </c:pt>
                <c:pt idx="2">
                  <c:v>Flies</c:v>
                </c:pt>
                <c:pt idx="3">
                  <c:v>Others Infected</c:v>
                </c:pt>
                <c:pt idx="4">
                  <c:v>Ice</c:v>
                </c:pt>
                <c:pt idx="5">
                  <c:v>Unknown</c:v>
                </c:pt>
                <c:pt idx="6">
                  <c:v>Polluted Water</c:v>
                </c:pt>
                <c:pt idx="7">
                  <c:v>Raw Fruits</c:v>
                </c:pt>
              </c:strCache>
            </c:strRef>
          </c:cat>
          <c:val>
            <c:numRef>
              <c:f>Sheet1!$B$2:$B$9</c:f>
              <c:numCache>
                <c:formatCode>0%</c:formatCode>
                <c:ptCount val="8"/>
                <c:pt idx="0">
                  <c:v>0.04</c:v>
                </c:pt>
                <c:pt idx="1">
                  <c:v>7.0000000000000007E-2</c:v>
                </c:pt>
                <c:pt idx="2">
                  <c:v>0.1</c:v>
                </c:pt>
                <c:pt idx="3">
                  <c:v>0.06</c:v>
                </c:pt>
                <c:pt idx="4">
                  <c:v>7.0000000000000007E-2</c:v>
                </c:pt>
                <c:pt idx="5">
                  <c:v>0.06</c:v>
                </c:pt>
                <c:pt idx="6">
                  <c:v>0.14000000000000001</c:v>
                </c:pt>
                <c:pt idx="7">
                  <c:v>0.14000000000000001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ysClr val="windowText" lastClr="000000"/>
              </a:solidFill>
            </a:ln>
          </c:spPr>
          <c:dPt>
            <c:idx val="1"/>
            <c:bubble3D val="0"/>
            <c:spPr>
              <a:solidFill>
                <a:schemeClr val="bg1">
                  <a:lumMod val="65000"/>
                </a:schemeClr>
              </a:solidFill>
              <a:ln>
                <a:solidFill>
                  <a:sysClr val="windowText" lastClr="000000"/>
                </a:solidFill>
              </a:ln>
            </c:spPr>
          </c:dPt>
          <c:cat>
            <c:strRef>
              <c:f>'[Chart in Microsoft PowerPoint]Sheet1'!$A$11:$A$12</c:f>
              <c:strCache>
                <c:ptCount val="2"/>
                <c:pt idx="0">
                  <c:v>FGFR2 genotype</c:v>
                </c:pt>
                <c:pt idx="1">
                  <c:v>Background</c:v>
                </c:pt>
              </c:strCache>
            </c:strRef>
          </c:cat>
          <c:val>
            <c:numRef>
              <c:f>'[Chart in Microsoft PowerPoint]Sheet1'!$B$11:$B$12</c:f>
              <c:numCache>
                <c:formatCode>General</c:formatCode>
                <c:ptCount val="2"/>
                <c:pt idx="0">
                  <c:v>0.33333333333333331</c:v>
                </c:pt>
                <c:pt idx="1">
                  <c:v>0.66666666666666663</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Cancer risk</c:v>
                </c:pt>
              </c:strCache>
            </c:strRef>
          </c:tx>
          <c:dPt>
            <c:idx val="1"/>
            <c:bubble3D val="0"/>
            <c:spPr>
              <a:solidFill>
                <a:schemeClr val="bg1">
                  <a:lumMod val="65000"/>
                </a:schemeClr>
              </a:solidFill>
            </c:spPr>
          </c:dPt>
          <c:dPt>
            <c:idx val="2"/>
            <c:bubble3D val="0"/>
            <c:spPr>
              <a:solidFill>
                <a:schemeClr val="accent3">
                  <a:lumMod val="75000"/>
                </a:schemeClr>
              </a:solidFill>
              <a:ln>
                <a:solidFill>
                  <a:schemeClr val="accent1"/>
                </a:solidFill>
              </a:ln>
            </c:spPr>
          </c:dPt>
          <c:cat>
            <c:strRef>
              <c:f>Sheet1!$A$2:$A$4</c:f>
              <c:strCache>
                <c:ptCount val="3"/>
                <c:pt idx="0">
                  <c:v>probability of gene-caused cancer</c:v>
                </c:pt>
                <c:pt idx="1">
                  <c:v>probability of background-caused cancer</c:v>
                </c:pt>
                <c:pt idx="2">
                  <c:v>probability of no cancer</c:v>
                </c:pt>
              </c:strCache>
            </c:strRef>
          </c:cat>
          <c:val>
            <c:numRef>
              <c:f>Sheet1!$B$2:$B$4</c:f>
              <c:numCache>
                <c:formatCode>0%</c:formatCode>
                <c:ptCount val="3"/>
                <c:pt idx="0">
                  <c:v>0.06</c:v>
                </c:pt>
                <c:pt idx="1">
                  <c:v>0.12</c:v>
                </c:pt>
                <c:pt idx="2">
                  <c:v>0.82000000000000006</c:v>
                </c:pt>
              </c:numCache>
            </c:numRef>
          </c:val>
        </c:ser>
        <c:dLbls>
          <c:showLegendKey val="0"/>
          <c:showVal val="0"/>
          <c:showCatName val="0"/>
          <c:showSerName val="0"/>
          <c:showPercent val="0"/>
          <c:showBubbleSize val="0"/>
          <c:showLeaderLines val="1"/>
        </c:dLbls>
        <c:firstSliceAng val="0"/>
      </c:pieChart>
    </c:plotArea>
    <c:legend>
      <c:legendPos val="b"/>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b"/>
      <c:layout>
        <c:manualLayout>
          <c:xMode val="edge"/>
          <c:yMode val="edge"/>
          <c:x val="5.1867454068241475E-2"/>
          <c:y val="0.72801509186351709"/>
          <c:w val="0.88237620297462815"/>
          <c:h val="0.24420713035870517"/>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b"/>
      <c:overlay val="0"/>
      <c:txPr>
        <a:bodyPr/>
        <a:lstStyle/>
        <a:p>
          <a:pPr>
            <a:defRPr sz="1800"/>
          </a:pPr>
          <a:endParaRPr lang="en-US"/>
        </a:p>
      </c:txPr>
    </c:legend>
    <c:plotVisOnly val="1"/>
    <c:dispBlanksAs val="gap"/>
    <c:showDLblsOverMax val="0"/>
  </c:chart>
  <c:externalData r:id="rId2">
    <c:autoUpdate val="0"/>
  </c:externalData>
  <c:userShapes r:id="rId3"/>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solidFill>
                <a:sysClr val="windowText" lastClr="000000"/>
              </a:solidFill>
            </a:ln>
          </c:spPr>
          <c:dPt>
            <c:idx val="1"/>
            <c:bubble3D val="0"/>
            <c:spPr>
              <a:solidFill>
                <a:schemeClr val="bg1">
                  <a:lumMod val="65000"/>
                </a:schemeClr>
              </a:solidFill>
              <a:ln>
                <a:solidFill>
                  <a:sysClr val="windowText" lastClr="000000"/>
                </a:solidFill>
              </a:ln>
            </c:spPr>
          </c:dPt>
          <c:cat>
            <c:strRef>
              <c:f>'[Chart in Microsoft PowerPoint]Sheet1'!$A$11:$A$12</c:f>
              <c:strCache>
                <c:ptCount val="2"/>
                <c:pt idx="0">
                  <c:v>FGFR2 genotype</c:v>
                </c:pt>
                <c:pt idx="1">
                  <c:v>Background</c:v>
                </c:pt>
              </c:strCache>
            </c:strRef>
          </c:cat>
          <c:val>
            <c:numRef>
              <c:f>'[Chart in Microsoft PowerPoint]Sheet1'!$B$11:$B$12</c:f>
              <c:numCache>
                <c:formatCode>General</c:formatCode>
                <c:ptCount val="2"/>
                <c:pt idx="0">
                  <c:v>0.33333333333333331</c:v>
                </c:pt>
                <c:pt idx="1">
                  <c:v>0.66666666666666663</c:v>
                </c:pt>
              </c:numCache>
            </c:numRef>
          </c:val>
        </c:ser>
        <c:dLbls>
          <c:showLegendKey val="0"/>
          <c:showVal val="0"/>
          <c:showCatName val="0"/>
          <c:showSerName val="0"/>
          <c:showPercent val="0"/>
          <c:showBubbleSize val="0"/>
          <c:showLeaderLines val="1"/>
        </c:dLbls>
        <c:firstSliceAng val="0"/>
      </c:pieChart>
    </c:plotArea>
    <c:legend>
      <c:legendPos val="b"/>
      <c:overlay val="0"/>
      <c:txPr>
        <a:bodyPr/>
        <a:lstStyle/>
        <a:p>
          <a:pPr>
            <a:defRPr sz="1600"/>
          </a:pPr>
          <a:endParaRPr lang="en-US"/>
        </a:p>
      </c:txPr>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Cancer risk</c:v>
                </c:pt>
              </c:strCache>
            </c:strRef>
          </c:tx>
          <c:dPt>
            <c:idx val="1"/>
            <c:bubble3D val="0"/>
            <c:spPr>
              <a:solidFill>
                <a:schemeClr val="bg1">
                  <a:lumMod val="65000"/>
                </a:schemeClr>
              </a:solidFill>
            </c:spPr>
          </c:dPt>
          <c:dPt>
            <c:idx val="2"/>
            <c:bubble3D val="0"/>
            <c:spPr>
              <a:solidFill>
                <a:schemeClr val="accent3">
                  <a:lumMod val="75000"/>
                </a:schemeClr>
              </a:solidFill>
              <a:ln>
                <a:solidFill>
                  <a:schemeClr val="accent1"/>
                </a:solidFill>
              </a:ln>
            </c:spPr>
          </c:dPt>
          <c:cat>
            <c:strRef>
              <c:f>Sheet1!$A$2:$A$4</c:f>
              <c:strCache>
                <c:ptCount val="3"/>
                <c:pt idx="0">
                  <c:v>probability of gene-caused cancer</c:v>
                </c:pt>
                <c:pt idx="1">
                  <c:v>probability of background-caused cancer</c:v>
                </c:pt>
                <c:pt idx="2">
                  <c:v>probability of no cancer</c:v>
                </c:pt>
              </c:strCache>
            </c:strRef>
          </c:cat>
          <c:val>
            <c:numRef>
              <c:f>Sheet1!$B$2:$B$4</c:f>
              <c:numCache>
                <c:formatCode>0%</c:formatCode>
                <c:ptCount val="3"/>
                <c:pt idx="0">
                  <c:v>0.06</c:v>
                </c:pt>
                <c:pt idx="1">
                  <c:v>0.12</c:v>
                </c:pt>
                <c:pt idx="2">
                  <c:v>0.82000000000000006</c:v>
                </c:pt>
              </c:numCache>
            </c:numRef>
          </c:val>
        </c:ser>
        <c:dLbls>
          <c:showLegendKey val="0"/>
          <c:showVal val="0"/>
          <c:showCatName val="0"/>
          <c:showSerName val="0"/>
          <c:showPercent val="0"/>
          <c:showBubbleSize val="0"/>
          <c:showLeaderLines val="1"/>
        </c:dLbls>
        <c:firstSliceAng val="0"/>
      </c:pieChart>
    </c:plotArea>
    <c:legend>
      <c:legendPos val="b"/>
      <c:legendEntry>
        <c:idx val="0"/>
        <c:txPr>
          <a:bodyPr/>
          <a:lstStyle/>
          <a:p>
            <a:pPr>
              <a:defRPr sz="1600"/>
            </a:pPr>
            <a:endParaRPr lang="en-US"/>
          </a:p>
        </c:txPr>
      </c:legendEntry>
      <c:legendEntry>
        <c:idx val="1"/>
        <c:txPr>
          <a:bodyPr/>
          <a:lstStyle/>
          <a:p>
            <a:pPr>
              <a:defRPr sz="1600"/>
            </a:pPr>
            <a:endParaRPr lang="en-US"/>
          </a:p>
        </c:txPr>
      </c:legendEntry>
      <c:legendEntry>
        <c:idx val="2"/>
        <c:txPr>
          <a:bodyPr/>
          <a:lstStyle/>
          <a:p>
            <a:pPr>
              <a:defRPr sz="1600"/>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b"/>
      <c:layout>
        <c:manualLayout>
          <c:xMode val="edge"/>
          <c:yMode val="edge"/>
          <c:x val="5.1867454068241475E-2"/>
          <c:y val="0.72801509186351709"/>
          <c:w val="0.88237620297462815"/>
          <c:h val="0.24420713035870517"/>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dPt>
          <c:cat>
            <c:strRef>
              <c:f>Sheet1!$A$2</c:f>
              <c:strCache>
                <c:ptCount val="1"/>
                <c:pt idx="0">
                  <c:v>Polluted Water</c:v>
                </c:pt>
              </c:strCache>
            </c:strRef>
          </c:cat>
          <c:val>
            <c:numRef>
              <c:f>Sheet1!$B$2</c:f>
              <c:numCache>
                <c:formatCode>0%</c:formatCode>
                <c:ptCount val="1"/>
                <c:pt idx="0">
                  <c:v>1</c:v>
                </c:pt>
              </c:numCache>
            </c:numRef>
          </c:val>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1"/>
        </c:dLbls>
        <c:firstSliceAng val="0"/>
      </c:pieChart>
    </c:plotArea>
    <c:legend>
      <c:legendPos val="b"/>
      <c:overlay val="0"/>
      <c:txPr>
        <a:bodyPr/>
        <a:lstStyle/>
        <a:p>
          <a:pPr>
            <a:defRPr sz="1800"/>
          </a:pPr>
          <a:endParaRPr lang="en-US"/>
        </a:p>
      </c:txPr>
    </c:legend>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accent1"/>
              </a:solidFill>
            </a:ln>
          </c:spPr>
          <c:dPt>
            <c:idx val="0"/>
            <c:bubble3D val="0"/>
            <c:spPr>
              <a:pattFill prst="pct25">
                <a:fgClr>
                  <a:srgbClr val="FFFF00"/>
                </a:fgClr>
                <a:bgClr>
                  <a:schemeClr val="bg1"/>
                </a:bgClr>
              </a:pattFill>
              <a:ln>
                <a:solidFill>
                  <a:schemeClr val="accent1"/>
                </a:solidFill>
              </a:ln>
            </c:spPr>
          </c:dPt>
          <c:dPt>
            <c:idx val="1"/>
            <c:bubble3D val="0"/>
            <c:spPr>
              <a:solidFill>
                <a:srgbClr val="92D050"/>
              </a:solidFill>
              <a:ln>
                <a:solidFill>
                  <a:schemeClr val="accent1"/>
                </a:solidFill>
              </a:ln>
            </c:spPr>
          </c:dPt>
          <c:dPt>
            <c:idx val="2"/>
            <c:bubble3D val="0"/>
            <c:spPr>
              <a:solidFill>
                <a:srgbClr val="FF0000"/>
              </a:solidFill>
              <a:ln>
                <a:solidFill>
                  <a:schemeClr val="accent1"/>
                </a:solidFill>
              </a:ln>
            </c:spPr>
          </c:dPt>
          <c:dLbls>
            <c:dLbl>
              <c:idx val="0"/>
              <c:layout>
                <c:manualLayout>
                  <c:x val="2.5596720056437301E-3"/>
                  <c:y val="4.0429883764529433E-2"/>
                </c:manualLayout>
              </c:layout>
              <c:tx>
                <c:rich>
                  <a:bodyPr/>
                  <a:lstStyle/>
                  <a:p>
                    <a:pPr>
                      <a:defRPr sz="2000"/>
                    </a:pPr>
                    <a:r>
                      <a:rPr lang="en-US" sz="2000" dirty="0" smtClean="0"/>
                      <a:t>Unknown causes</a:t>
                    </a:r>
                    <a:endParaRPr lang="en-US" sz="2000" dirty="0"/>
                  </a:p>
                </c:rich>
              </c:tx>
              <c:spPr/>
              <c:showLegendKey val="0"/>
              <c:showVal val="0"/>
              <c:showCatName val="1"/>
              <c:showSerName val="0"/>
              <c:showPercent val="1"/>
              <c:showBubbleSize val="0"/>
            </c:dLbl>
            <c:dLbl>
              <c:idx val="1"/>
              <c:layout>
                <c:manualLayout>
                  <c:x val="0.23539998038613996"/>
                  <c:y val="-2.8571428571428571E-2"/>
                </c:manualLayout>
              </c:layout>
              <c:tx>
                <c:rich>
                  <a:bodyPr/>
                  <a:lstStyle/>
                  <a:p>
                    <a:pPr>
                      <a:defRPr sz="2000"/>
                    </a:pPr>
                    <a:r>
                      <a:rPr lang="en-US" sz="2000" i="1" dirty="0" err="1" smtClean="0"/>
                      <a:t>mentsch</a:t>
                    </a:r>
                    <a:r>
                      <a:rPr lang="en-US" sz="2000" i="1" baseline="0" dirty="0" smtClean="0"/>
                      <a:t> </a:t>
                    </a:r>
                    <a:r>
                      <a:rPr lang="en-US" sz="2000" i="0" baseline="0" dirty="0" smtClean="0"/>
                      <a:t>g</a:t>
                    </a:r>
                    <a:r>
                      <a:rPr lang="en-US" sz="2000" dirty="0" smtClean="0"/>
                      <a:t>ene mutation</a:t>
                    </a:r>
                    <a:endParaRPr lang="en-US" sz="2000" dirty="0"/>
                  </a:p>
                </c:rich>
              </c:tx>
              <c:spPr/>
              <c:showLegendKey val="0"/>
              <c:showVal val="0"/>
              <c:showCatName val="1"/>
              <c:showSerName val="0"/>
              <c:showPercent val="1"/>
              <c:showBubbleSize val="0"/>
            </c:dLbl>
            <c:dLbl>
              <c:idx val="2"/>
              <c:layout>
                <c:manualLayout>
                  <c:x val="2.9123418632534407E-3"/>
                  <c:y val="-3.9032620922384704E-4"/>
                </c:manualLayout>
              </c:layout>
              <c:tx>
                <c:rich>
                  <a:bodyPr/>
                  <a:lstStyle/>
                  <a:p>
                    <a:pPr>
                      <a:defRPr sz="2000"/>
                    </a:pPr>
                    <a:r>
                      <a:rPr lang="en-US" sz="2000" dirty="0" err="1" smtClean="0"/>
                      <a:t>Schmenlate</a:t>
                    </a:r>
                    <a:r>
                      <a:rPr lang="en-US" sz="2000" dirty="0" smtClean="0"/>
                      <a:t> exposure</a:t>
                    </a:r>
                    <a:endParaRPr lang="en-US" sz="2000" dirty="0"/>
                  </a:p>
                </c:rich>
              </c:tx>
              <c:spPr/>
              <c:showLegendKey val="0"/>
              <c:showVal val="1"/>
              <c:showCatName val="1"/>
              <c:showSerName val="0"/>
              <c:showPercent val="1"/>
              <c:showBubbleSize val="0"/>
            </c:dLbl>
            <c:showLegendKey val="0"/>
            <c:showVal val="0"/>
            <c:showCatName val="1"/>
            <c:showSerName val="0"/>
            <c:showPercent val="1"/>
            <c:showBubbleSize val="0"/>
            <c:showLeaderLines val="0"/>
          </c:dLbls>
          <c:cat>
            <c:strRef>
              <c:f>Sheet1!$A$2:$A$5</c:f>
              <c:strCache>
                <c:ptCount val="3"/>
                <c:pt idx="0">
                  <c:v>1st Qtr</c:v>
                </c:pt>
                <c:pt idx="1">
                  <c:v>2nd Qtr</c:v>
                </c:pt>
                <c:pt idx="2">
                  <c:v>3rd Qtr</c:v>
                </c:pt>
              </c:strCache>
            </c:strRef>
          </c:cat>
          <c:val>
            <c:numRef>
              <c:f>Sheet1!$B$2:$B$5</c:f>
              <c:numCache>
                <c:formatCode>General</c:formatCode>
                <c:ptCount val="4"/>
                <c:pt idx="0">
                  <c:v>3</c:v>
                </c:pt>
                <c:pt idx="1">
                  <c:v>3</c:v>
                </c:pt>
                <c:pt idx="2">
                  <c:v>3.2</c:v>
                </c:pt>
              </c:numCache>
            </c:numRef>
          </c:val>
        </c:ser>
        <c:dLbls>
          <c:showLegendKey val="0"/>
          <c:showVal val="0"/>
          <c:showCatName val="1"/>
          <c:showSerName val="0"/>
          <c:showPercent val="1"/>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accent1"/>
              </a:solidFill>
            </a:ln>
          </c:spPr>
          <c:dPt>
            <c:idx val="0"/>
            <c:bubble3D val="0"/>
            <c:spPr>
              <a:pattFill prst="pct30">
                <a:fgClr>
                  <a:srgbClr val="FFFF00"/>
                </a:fgClr>
                <a:bgClr>
                  <a:schemeClr val="bg1"/>
                </a:bgClr>
              </a:pattFill>
              <a:ln>
                <a:solidFill>
                  <a:schemeClr val="accent1"/>
                </a:solidFill>
              </a:ln>
            </c:spPr>
          </c:dPt>
          <c:dPt>
            <c:idx val="1"/>
            <c:bubble3D val="0"/>
            <c:spPr>
              <a:pattFill prst="pct30">
                <a:fgClr>
                  <a:srgbClr val="FFFF00"/>
                </a:fgClr>
                <a:bgClr>
                  <a:schemeClr val="bg1"/>
                </a:bgClr>
              </a:pattFill>
              <a:ln>
                <a:solidFill>
                  <a:schemeClr val="accent1"/>
                </a:solidFill>
              </a:ln>
            </c:spPr>
          </c:dPt>
          <c:dPt>
            <c:idx val="2"/>
            <c:bubble3D val="0"/>
            <c:spPr>
              <a:solidFill>
                <a:srgbClr val="FF0000"/>
              </a:solidFill>
              <a:ln>
                <a:solidFill>
                  <a:schemeClr val="accent1"/>
                </a:solidFill>
              </a:ln>
            </c:spPr>
          </c:dPt>
          <c:dLbls>
            <c:delete val="1"/>
          </c:dLbls>
          <c:cat>
            <c:strRef>
              <c:f>Sheet1!$A$2:$A$5</c:f>
              <c:strCache>
                <c:ptCount val="3"/>
                <c:pt idx="0">
                  <c:v>1st Qtr</c:v>
                </c:pt>
                <c:pt idx="1">
                  <c:v>2nd Qtr</c:v>
                </c:pt>
                <c:pt idx="2">
                  <c:v>3rd Qtr</c:v>
                </c:pt>
              </c:strCache>
            </c:strRef>
          </c:cat>
          <c:val>
            <c:numRef>
              <c:f>Sheet1!$B$2:$B$5</c:f>
              <c:numCache>
                <c:formatCode>General</c:formatCode>
                <c:ptCount val="4"/>
                <c:pt idx="0">
                  <c:v>3</c:v>
                </c:pt>
                <c:pt idx="1">
                  <c:v>3</c:v>
                </c:pt>
                <c:pt idx="2">
                  <c:v>3.2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accent1"/>
              </a:solidFill>
            </a:ln>
          </c:spPr>
          <c:dPt>
            <c:idx val="0"/>
            <c:bubble3D val="0"/>
            <c:spPr>
              <a:pattFill prst="pct30">
                <a:fgClr>
                  <a:srgbClr val="FFFF00"/>
                </a:fgClr>
                <a:bgClr>
                  <a:schemeClr val="bg1"/>
                </a:bgClr>
              </a:pattFill>
              <a:ln>
                <a:solidFill>
                  <a:schemeClr val="accent1"/>
                </a:solidFill>
              </a:ln>
            </c:spPr>
          </c:dPt>
          <c:dPt>
            <c:idx val="1"/>
            <c:bubble3D val="0"/>
            <c:spPr>
              <a:solidFill>
                <a:srgbClr val="92D050"/>
              </a:solidFill>
              <a:ln>
                <a:solidFill>
                  <a:schemeClr val="accent1"/>
                </a:solidFill>
              </a:ln>
            </c:spPr>
          </c:dPt>
          <c:dPt>
            <c:idx val="2"/>
            <c:bubble3D val="0"/>
            <c:spPr>
              <a:solidFill>
                <a:srgbClr val="FF0000"/>
              </a:solidFill>
              <a:ln>
                <a:solidFill>
                  <a:schemeClr val="accent1"/>
                </a:solidFill>
              </a:ln>
            </c:spPr>
          </c:dPt>
          <c:dLbls>
            <c:delete val="1"/>
          </c:dLbls>
          <c:cat>
            <c:strRef>
              <c:f>Sheet1!$A$2:$A$5</c:f>
              <c:strCache>
                <c:ptCount val="3"/>
                <c:pt idx="0">
                  <c:v>1st Qtr</c:v>
                </c:pt>
                <c:pt idx="1">
                  <c:v>2nd Qtr</c:v>
                </c:pt>
                <c:pt idx="2">
                  <c:v>3rd Qtr</c:v>
                </c:pt>
              </c:strCache>
            </c:strRef>
          </c:cat>
          <c:val>
            <c:numRef>
              <c:f>Sheet1!$B$2:$B$5</c:f>
              <c:numCache>
                <c:formatCode>General</c:formatCode>
                <c:ptCount val="4"/>
                <c:pt idx="0">
                  <c:v>3</c:v>
                </c:pt>
                <c:pt idx="1">
                  <c:v>3</c:v>
                </c:pt>
                <c:pt idx="2">
                  <c:v>3.2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solidFill>
                <a:schemeClr val="accent1"/>
              </a:solidFill>
            </a:ln>
          </c:spPr>
          <c:dPt>
            <c:idx val="0"/>
            <c:bubble3D val="0"/>
            <c:spPr>
              <a:pattFill prst="pct30">
                <a:fgClr>
                  <a:srgbClr val="FFFF00"/>
                </a:fgClr>
                <a:bgClr>
                  <a:schemeClr val="bg1"/>
                </a:bgClr>
              </a:pattFill>
              <a:ln>
                <a:solidFill>
                  <a:schemeClr val="accent1"/>
                </a:solidFill>
              </a:ln>
            </c:spPr>
          </c:dPt>
          <c:dPt>
            <c:idx val="1"/>
            <c:bubble3D val="0"/>
            <c:spPr>
              <a:noFill/>
              <a:ln>
                <a:noFill/>
              </a:ln>
            </c:spPr>
          </c:dPt>
          <c:dPt>
            <c:idx val="2"/>
            <c:bubble3D val="0"/>
            <c:spPr>
              <a:solidFill>
                <a:srgbClr val="FF0000"/>
              </a:solidFill>
              <a:ln>
                <a:solidFill>
                  <a:schemeClr val="accent1"/>
                </a:solidFill>
              </a:ln>
            </c:spPr>
          </c:dPt>
          <c:dLbls>
            <c:delete val="1"/>
          </c:dLbls>
          <c:cat>
            <c:strRef>
              <c:f>Sheet1!$A$2:$A$5</c:f>
              <c:strCache>
                <c:ptCount val="3"/>
                <c:pt idx="0">
                  <c:v>1st Qtr</c:v>
                </c:pt>
                <c:pt idx="1">
                  <c:v>2nd Qtr</c:v>
                </c:pt>
                <c:pt idx="2">
                  <c:v>3rd Qtr</c:v>
                </c:pt>
              </c:strCache>
            </c:strRef>
          </c:cat>
          <c:val>
            <c:numRef>
              <c:f>Sheet1!$B$2:$B$5</c:f>
              <c:numCache>
                <c:formatCode>General</c:formatCode>
                <c:ptCount val="4"/>
                <c:pt idx="0">
                  <c:v>3</c:v>
                </c:pt>
                <c:pt idx="1">
                  <c:v>3</c:v>
                </c:pt>
                <c:pt idx="2">
                  <c:v>3.2</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defRPr/>
            </a:pPr>
            <a:r>
              <a:rPr lang="en-US" dirty="0" smtClean="0"/>
              <a:t>Average Amount of Expression of </a:t>
            </a:r>
            <a:r>
              <a:rPr lang="en-US" i="1" dirty="0" smtClean="0"/>
              <a:t>BMT </a:t>
            </a:r>
          </a:p>
          <a:p>
            <a:pPr>
              <a:defRPr/>
            </a:pPr>
            <a:r>
              <a:rPr lang="en-US" i="0" dirty="0" smtClean="0"/>
              <a:t>in People</a:t>
            </a:r>
            <a:r>
              <a:rPr lang="en-US" i="0" baseline="0" dirty="0" smtClean="0"/>
              <a:t> with Disease D, by Exposures</a:t>
            </a:r>
            <a:endParaRPr lang="en-US" dirty="0"/>
          </a:p>
        </c:rich>
      </c:tx>
      <c:layout>
        <c:manualLayout>
          <c:xMode val="edge"/>
          <c:yMode val="edge"/>
          <c:x val="0.23959876543209876"/>
          <c:y val="0"/>
        </c:manualLayout>
      </c:layout>
      <c:overlay val="0"/>
    </c:title>
    <c:autoTitleDeleted val="0"/>
    <c:plotArea>
      <c:layout/>
      <c:barChart>
        <c:barDir val="col"/>
        <c:grouping val="stacked"/>
        <c:varyColors val="0"/>
        <c:ser>
          <c:idx val="0"/>
          <c:order val="0"/>
          <c:tx>
            <c:strRef>
              <c:f>Sheet1!$B$1</c:f>
              <c:strCache>
                <c:ptCount val="1"/>
                <c:pt idx="0">
                  <c:v>Series 1</c:v>
                </c:pt>
              </c:strCache>
            </c:strRef>
          </c:tx>
          <c:invertIfNegative val="0"/>
          <c:dPt>
            <c:idx val="0"/>
            <c:invertIfNegative val="0"/>
            <c:bubble3D val="0"/>
            <c:spPr>
              <a:solidFill>
                <a:schemeClr val="accent2">
                  <a:lumMod val="50000"/>
                </a:schemeClr>
              </a:solidFill>
            </c:spPr>
          </c:dPt>
          <c:dPt>
            <c:idx val="1"/>
            <c:invertIfNegative val="0"/>
            <c:bubble3D val="0"/>
            <c:spPr>
              <a:solidFill>
                <a:schemeClr val="accent4">
                  <a:lumMod val="60000"/>
                  <a:lumOff val="40000"/>
                </a:schemeClr>
              </a:solidFill>
            </c:spPr>
          </c:dPt>
          <c:dPt>
            <c:idx val="2"/>
            <c:invertIfNegative val="0"/>
            <c:bubble3D val="0"/>
            <c:spPr>
              <a:solidFill>
                <a:schemeClr val="accent1">
                  <a:lumMod val="40000"/>
                  <a:lumOff val="60000"/>
                </a:schemeClr>
              </a:solidFill>
            </c:spPr>
          </c:dPt>
          <c:cat>
            <c:strRef>
              <c:f>Sheet1!$A$2:$A$4</c:f>
              <c:strCache>
                <c:ptCount val="3"/>
                <c:pt idx="0">
                  <c:v>Exposed to T1</c:v>
                </c:pt>
                <c:pt idx="1">
                  <c:v>Exposed to Tx</c:v>
                </c:pt>
                <c:pt idx="2">
                  <c:v>Not Exposed</c:v>
                </c:pt>
              </c:strCache>
            </c:strRef>
          </c:cat>
          <c:val>
            <c:numRef>
              <c:f>Sheet1!$B$2:$B$4</c:f>
              <c:numCache>
                <c:formatCode>General</c:formatCode>
                <c:ptCount val="3"/>
                <c:pt idx="0">
                  <c:v>10</c:v>
                </c:pt>
                <c:pt idx="1">
                  <c:v>6</c:v>
                </c:pt>
                <c:pt idx="2">
                  <c:v>4</c:v>
                </c:pt>
              </c:numCache>
            </c:numRef>
          </c:val>
        </c:ser>
        <c:dLbls>
          <c:showLegendKey val="0"/>
          <c:showVal val="0"/>
          <c:showCatName val="0"/>
          <c:showSerName val="0"/>
          <c:showPercent val="0"/>
          <c:showBubbleSize val="0"/>
        </c:dLbls>
        <c:gapWidth val="150"/>
        <c:overlap val="100"/>
        <c:axId val="270637056"/>
        <c:axId val="270208960"/>
      </c:barChart>
      <c:catAx>
        <c:axId val="270637056"/>
        <c:scaling>
          <c:orientation val="minMax"/>
        </c:scaling>
        <c:delete val="0"/>
        <c:axPos val="b"/>
        <c:majorTickMark val="out"/>
        <c:minorTickMark val="none"/>
        <c:tickLblPos val="nextTo"/>
        <c:txPr>
          <a:bodyPr/>
          <a:lstStyle/>
          <a:p>
            <a:pPr>
              <a:defRPr b="1"/>
            </a:pPr>
            <a:endParaRPr lang="en-US"/>
          </a:p>
        </c:txPr>
        <c:crossAx val="270208960"/>
        <c:crosses val="autoZero"/>
        <c:auto val="1"/>
        <c:lblAlgn val="ctr"/>
        <c:lblOffset val="100"/>
        <c:noMultiLvlLbl val="0"/>
      </c:catAx>
      <c:valAx>
        <c:axId val="270208960"/>
        <c:scaling>
          <c:orientation val="minMax"/>
          <c:max val="10"/>
        </c:scaling>
        <c:delete val="0"/>
        <c:axPos val="l"/>
        <c:majorGridlines/>
        <c:title>
          <c:tx>
            <c:rich>
              <a:bodyPr rot="-5400000" vert="horz"/>
              <a:lstStyle/>
              <a:p>
                <a:pPr>
                  <a:defRPr/>
                </a:pPr>
                <a:r>
                  <a:rPr lang="en-US" dirty="0" smtClean="0"/>
                  <a:t>Expression of </a:t>
                </a:r>
                <a:r>
                  <a:rPr lang="en-US" i="1" dirty="0" smtClean="0"/>
                  <a:t>BMT</a:t>
                </a:r>
                <a:endParaRPr lang="en-US" dirty="0"/>
              </a:p>
            </c:rich>
          </c:tx>
          <c:overlay val="0"/>
        </c:title>
        <c:numFmt formatCode="General" sourceLinked="1"/>
        <c:majorTickMark val="out"/>
        <c:minorTickMark val="none"/>
        <c:tickLblPos val="none"/>
        <c:crossAx val="2706370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1.6389419154889002E-5"/>
          <c:y val="0.13979580422674928"/>
          <c:w val="0.50929123000815246"/>
          <c:h val="0.76393684501222869"/>
        </c:manualLayout>
      </c:layout>
      <c:pieChart>
        <c:varyColors val="1"/>
        <c:ser>
          <c:idx val="0"/>
          <c:order val="0"/>
          <c:tx>
            <c:strRef>
              <c:f>Sheet1!$B$1</c:f>
              <c:strCache>
                <c:ptCount val="1"/>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bg1">
                  <a:lumMod val="75000"/>
                </a:schemeClr>
              </a:solidFill>
              <a:ln>
                <a:noFill/>
              </a:ln>
              <a:effectLst>
                <a:outerShdw blurRad="254000" sx="102000" sy="102000" algn="ctr" rotWithShape="0">
                  <a:prstClr val="black">
                    <a:alpha val="20000"/>
                  </a:prstClr>
                </a:outerShdw>
              </a:effectLst>
            </c:spPr>
          </c:dPt>
          <c:dPt>
            <c:idx val="2"/>
            <c:bubble3D val="0"/>
            <c:spPr>
              <a:solidFill>
                <a:schemeClr val="accent5"/>
              </a:solidFill>
              <a:ln>
                <a:noFill/>
              </a:ln>
              <a:effectLst>
                <a:outerShdw blurRad="254000" sx="102000" sy="102000" algn="ctr" rotWithShape="0">
                  <a:prstClr val="black">
                    <a:alpha val="20000"/>
                  </a:prstClr>
                </a:outerShdw>
              </a:effectLst>
            </c:spPr>
          </c:dPt>
          <c:dPt>
            <c:idx val="3"/>
            <c:bubble3D val="0"/>
            <c:spPr>
              <a:solidFill>
                <a:schemeClr val="accent1">
                  <a:lumMod val="60000"/>
                </a:schemeClr>
              </a:solidFill>
              <a:ln>
                <a:noFill/>
              </a:ln>
              <a:effectLst>
                <a:outerShdw blurRad="254000" sx="102000" sy="102000" algn="ctr" rotWithShape="0">
                  <a:prstClr val="black">
                    <a:alpha val="20000"/>
                  </a:prstClr>
                </a:outerShdw>
              </a:effectLst>
            </c:spPr>
          </c:dPt>
          <c:dLbls>
            <c:dLbl>
              <c:idx val="0"/>
              <c:layout>
                <c:manualLayout>
                  <c:x val="-0.14496666597011634"/>
                  <c:y val="0.11001950750614911"/>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2"/>
              <c:layout>
                <c:manualLayout>
                  <c:x val="5.8953013857117327E-2"/>
                  <c:y val="-0.15646998953945324"/>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3"/>
              <c:layout>
                <c:manualLayout>
                  <c:x val="-9.9590988387140474E-3"/>
                  <c:y val="2.6395159548946797E-3"/>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0"/>
            <c:showBubbleSize val="0"/>
            <c:showLeaderLines val="0"/>
            <c:extLst>
              <c:ext xmlns:c15="http://schemas.microsoft.com/office/drawing/2012/chart" uri="{CE6537A1-D6FC-4f65-9D91-7224C49458BB}">
                <c15:layout/>
              </c:ext>
            </c:extLst>
          </c:dLbls>
          <c:cat>
            <c:strRef>
              <c:f>Sheet1!$A$2:$A$5</c:f>
              <c:strCache>
                <c:ptCount val="4"/>
                <c:pt idx="0">
                  <c:v>Smoking</c:v>
                </c:pt>
                <c:pt idx="1">
                  <c:v>Asbestos Exposure</c:v>
                </c:pt>
                <c:pt idx="2">
                  <c:v>Asbestos and Smoking</c:v>
                </c:pt>
                <c:pt idx="3">
                  <c:v>Other Causes</c:v>
                </c:pt>
              </c:strCache>
            </c:strRef>
          </c:cat>
          <c:val>
            <c:numRef>
              <c:f>Sheet1!$B$2:$B$5</c:f>
              <c:numCache>
                <c:formatCode>0%</c:formatCode>
                <c:ptCount val="4"/>
                <c:pt idx="0">
                  <c:v>0.12</c:v>
                </c:pt>
                <c:pt idx="1">
                  <c:v>0.05</c:v>
                </c:pt>
                <c:pt idx="2">
                  <c:v>0.45</c:v>
                </c:pt>
                <c:pt idx="3">
                  <c:v>0.01</c:v>
                </c:pt>
              </c:numCache>
            </c:numRef>
          </c:val>
        </c:ser>
        <c:dLbls>
          <c:dLblPos val="ctr"/>
          <c:showLegendKey val="0"/>
          <c:showVal val="0"/>
          <c:showCatName val="0"/>
          <c:showSerName val="0"/>
          <c:showPercent val="1"/>
          <c:showBubbleSize val="0"/>
          <c:showLeaderLines val="0"/>
        </c:dLbls>
        <c:firstSliceAng val="24"/>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04866562009419"/>
          <c:y val="0.25201072386058981"/>
          <c:w val="0.29356357927786497"/>
          <c:h val="0.50134048257372654"/>
        </c:manualLayout>
      </c:layout>
      <c:pieChart>
        <c:varyColors val="1"/>
        <c:ser>
          <c:idx val="0"/>
          <c:order val="0"/>
          <c:tx>
            <c:strRef>
              <c:f>Sheet1!$A$2</c:f>
              <c:strCache>
                <c:ptCount val="1"/>
                <c:pt idx="0">
                  <c:v>AGENT Y</c:v>
                </c:pt>
              </c:strCache>
            </c:strRef>
          </c:tx>
          <c:spPr>
            <a:solidFill>
              <a:schemeClr val="accent1"/>
            </a:solidFill>
            <a:ln w="18294">
              <a:solidFill>
                <a:schemeClr val="tx1"/>
              </a:solidFill>
              <a:prstDash val="solid"/>
            </a:ln>
          </c:spPr>
          <c:dPt>
            <c:idx val="0"/>
            <c:bubble3D val="0"/>
            <c:spPr>
              <a:solidFill>
                <a:schemeClr val="bg2"/>
              </a:solidFill>
              <a:ln w="18294">
                <a:solidFill>
                  <a:schemeClr val="tx1"/>
                </a:solidFill>
                <a:prstDash val="solid"/>
              </a:ln>
            </c:spPr>
          </c:dPt>
          <c:dPt>
            <c:idx val="1"/>
            <c:bubble3D val="0"/>
            <c:spPr>
              <a:solidFill>
                <a:srgbClr val="FFFFFF"/>
              </a:solidFill>
              <a:ln w="18294">
                <a:solidFill>
                  <a:schemeClr val="tx1"/>
                </a:solidFill>
                <a:prstDash val="solid"/>
              </a:ln>
            </c:spPr>
          </c:dPt>
          <c:dPt>
            <c:idx val="2"/>
            <c:bubble3D val="0"/>
            <c:spPr>
              <a:pattFill prst="pct70">
                <a:fgClr>
                  <a:srgbClr xmlns:mc="http://schemas.openxmlformats.org/markup-compatibility/2006" xmlns:a14="http://schemas.microsoft.com/office/drawing/2010/main" val="B2B2B2" mc:Ignorable="a14" a14:legacySpreadsheetColorIndex="27"/>
                </a:fgClr>
                <a:bgClr>
                  <a:srgbClr xmlns:mc="http://schemas.openxmlformats.org/markup-compatibility/2006" xmlns:a14="http://schemas.microsoft.com/office/drawing/2010/main" val="FFFFFF" mc:Ignorable="a14" a14:legacySpreadsheetColorIndex="9"/>
                </a:bgClr>
              </a:pattFill>
              <a:ln w="18294">
                <a:solidFill>
                  <a:schemeClr val="tx1"/>
                </a:solidFill>
                <a:prstDash val="solid"/>
              </a:ln>
            </c:spPr>
          </c:dPt>
          <c:dLbls>
            <c:dLbl>
              <c:idx val="0"/>
              <c:spPr>
                <a:noFill/>
                <a:ln w="36588">
                  <a:noFill/>
                </a:ln>
              </c:spPr>
              <c:txPr>
                <a:bodyPr/>
                <a:lstStyle/>
                <a:p>
                  <a:pPr>
                    <a:defRPr sz="1909" b="1" i="0" u="none" strike="noStrike" baseline="0">
                      <a:solidFill>
                        <a:schemeClr val="tx1"/>
                      </a:solidFill>
                      <a:latin typeface="Times New Roman"/>
                      <a:ea typeface="Times New Roman"/>
                      <a:cs typeface="Times New Roman"/>
                    </a:defRPr>
                  </a:pPr>
                  <a:endParaRPr lang="en-US"/>
                </a:p>
              </c:txPr>
              <c:dLblPos val="bestFit"/>
              <c:showLegendKey val="0"/>
              <c:showVal val="0"/>
              <c:showCatName val="1"/>
              <c:showSerName val="0"/>
              <c:showPercent val="0"/>
              <c:showBubbleSize val="0"/>
            </c:dLbl>
            <c:dLbl>
              <c:idx val="1"/>
              <c:layout>
                <c:manualLayout>
                  <c:x val="-1.9555113736449002E-3"/>
                  <c:y val="-5.876481973912372E-3"/>
                </c:manualLayout>
              </c:layout>
              <c:tx>
                <c:rich>
                  <a:bodyPr/>
                  <a:lstStyle/>
                  <a:p>
                    <a:pPr>
                      <a:defRPr sz="1909" b="1" i="0" u="none" strike="noStrike" baseline="0">
                        <a:solidFill>
                          <a:schemeClr val="tx1"/>
                        </a:solidFill>
                        <a:latin typeface="Times New Roman"/>
                        <a:ea typeface="Times New Roman"/>
                        <a:cs typeface="Times New Roman"/>
                      </a:defRPr>
                    </a:pPr>
                    <a:r>
                      <a:rPr lang="en-US" dirty="0" smtClean="0"/>
                      <a:t>UNKNOWN</a:t>
                    </a:r>
                    <a:endParaRPr lang="en-US" dirty="0"/>
                  </a:p>
                </c:rich>
              </c:tx>
              <c:spPr>
                <a:noFill/>
                <a:ln w="36588">
                  <a:noFill/>
                </a:ln>
              </c:spPr>
              <c:dLblPos val="bestFit"/>
              <c:showLegendKey val="0"/>
              <c:showVal val="0"/>
              <c:showCatName val="0"/>
              <c:showSerName val="0"/>
              <c:showPercent val="0"/>
              <c:showBubbleSize val="0"/>
            </c:dLbl>
            <c:dLbl>
              <c:idx val="2"/>
              <c:tx>
                <c:rich>
                  <a:bodyPr/>
                  <a:lstStyle/>
                  <a:p>
                    <a:pPr>
                      <a:defRPr sz="1909" b="1" i="0" u="none" strike="noStrike" baseline="0">
                        <a:solidFill>
                          <a:schemeClr val="tx1"/>
                        </a:solidFill>
                        <a:latin typeface="Times New Roman"/>
                        <a:ea typeface="Times New Roman"/>
                        <a:cs typeface="Times New Roman"/>
                      </a:defRPr>
                    </a:pPr>
                    <a:r>
                      <a:rPr lang="en-US" dirty="0" smtClean="0"/>
                      <a:t>AGENT Y</a:t>
                    </a:r>
                    <a:endParaRPr lang="en-US" dirty="0"/>
                  </a:p>
                </c:rich>
              </c:tx>
              <c:spPr>
                <a:noFill/>
                <a:ln w="36588">
                  <a:noFill/>
                </a:ln>
              </c:spPr>
              <c:dLblPos val="bestFit"/>
              <c:showLegendKey val="0"/>
              <c:showVal val="0"/>
              <c:showCatName val="1"/>
              <c:showSerName val="0"/>
              <c:showPercent val="0"/>
              <c:showBubbleSize val="0"/>
            </c:dLbl>
            <c:spPr>
              <a:noFill/>
              <a:ln w="36588">
                <a:noFill/>
              </a:ln>
            </c:spPr>
            <c:txPr>
              <a:bodyPr/>
              <a:lstStyle/>
              <a:p>
                <a:pPr>
                  <a:defRPr sz="2305" b="1" i="0" u="none" strike="noStrike" baseline="0">
                    <a:solidFill>
                      <a:schemeClr val="tx1"/>
                    </a:solidFill>
                    <a:latin typeface="Times New Roman"/>
                    <a:ea typeface="Times New Roman"/>
                    <a:cs typeface="Times New Roman"/>
                  </a:defRPr>
                </a:pPr>
                <a:endParaRPr lang="en-US"/>
              </a:p>
            </c:txPr>
            <c:dLblPos val="bestFit"/>
            <c:showLegendKey val="0"/>
            <c:showVal val="0"/>
            <c:showCatName val="1"/>
            <c:showSerName val="0"/>
            <c:showPercent val="0"/>
            <c:showBubbleSize val="0"/>
            <c:showLeaderLines val="1"/>
          </c:dLbls>
          <c:cat>
            <c:strRef>
              <c:f>Sheet1!$B$1:$D$1</c:f>
              <c:strCache>
                <c:ptCount val="3"/>
                <c:pt idx="0">
                  <c:v>AGENT X</c:v>
                </c:pt>
                <c:pt idx="1">
                  <c:v>UNKNOWN</c:v>
                </c:pt>
                <c:pt idx="2">
                  <c:v>AGENT Y</c:v>
                </c:pt>
              </c:strCache>
            </c:strRef>
          </c:cat>
          <c:val>
            <c:numRef>
              <c:f>Sheet1!$B$2:$D$2</c:f>
              <c:numCache>
                <c:formatCode>General</c:formatCode>
                <c:ptCount val="3"/>
                <c:pt idx="0">
                  <c:v>30</c:v>
                </c:pt>
                <c:pt idx="1">
                  <c:v>10</c:v>
                </c:pt>
                <c:pt idx="2">
                  <c:v>60</c:v>
                </c:pt>
              </c:numCache>
            </c:numRef>
          </c:val>
        </c:ser>
        <c:ser>
          <c:idx val="1"/>
          <c:order val="1"/>
          <c:tx>
            <c:strRef>
              <c:f>Sheet1!$A$3</c:f>
              <c:strCache>
                <c:ptCount val="1"/>
                <c:pt idx="0">
                  <c:v>UNKNOWN</c:v>
                </c:pt>
              </c:strCache>
            </c:strRef>
          </c:tx>
          <c:spPr>
            <a:solidFill>
              <a:schemeClr val="accent2"/>
            </a:solidFill>
            <a:ln w="18294">
              <a:solidFill>
                <a:schemeClr val="tx1"/>
              </a:solidFill>
              <a:prstDash val="solid"/>
            </a:ln>
          </c:spPr>
          <c:dPt>
            <c:idx val="0"/>
            <c:bubble3D val="0"/>
            <c:spPr>
              <a:solidFill>
                <a:schemeClr val="accent1"/>
              </a:solidFill>
              <a:ln w="18294">
                <a:solidFill>
                  <a:schemeClr val="tx1"/>
                </a:solidFill>
                <a:prstDash val="solid"/>
              </a:ln>
            </c:spPr>
          </c:dPt>
          <c:dPt>
            <c:idx val="1"/>
            <c:bubble3D val="0"/>
          </c:dPt>
          <c:dPt>
            <c:idx val="2"/>
            <c:bubble3D val="0"/>
            <c:spPr>
              <a:solidFill>
                <a:schemeClr val="hlink"/>
              </a:solidFill>
              <a:ln w="18294">
                <a:solidFill>
                  <a:schemeClr val="tx1"/>
                </a:solidFill>
                <a:prstDash val="solid"/>
              </a:ln>
            </c:spPr>
          </c:dPt>
          <c:dLbls>
            <c:spPr>
              <a:noFill/>
              <a:ln w="36588">
                <a:noFill/>
              </a:ln>
            </c:spPr>
            <c:txPr>
              <a:bodyPr/>
              <a:lstStyle/>
              <a:p>
                <a:pPr>
                  <a:defRPr sz="2305" b="1" i="0" u="none" strike="noStrike" baseline="0">
                    <a:solidFill>
                      <a:schemeClr val="tx1"/>
                    </a:solidFill>
                    <a:latin typeface="Times New Roman"/>
                    <a:ea typeface="Times New Roman"/>
                    <a:cs typeface="Times New Roman"/>
                  </a:defRPr>
                </a:pPr>
                <a:endParaRPr lang="en-US"/>
              </a:p>
            </c:txPr>
            <c:showLegendKey val="0"/>
            <c:showVal val="0"/>
            <c:showCatName val="1"/>
            <c:showSerName val="0"/>
            <c:showPercent val="0"/>
            <c:showBubbleSize val="0"/>
            <c:showLeaderLines val="1"/>
          </c:dLbls>
          <c:cat>
            <c:strRef>
              <c:f>Sheet1!$B$1:$D$1</c:f>
              <c:strCache>
                <c:ptCount val="3"/>
                <c:pt idx="0">
                  <c:v>AGENT X</c:v>
                </c:pt>
                <c:pt idx="1">
                  <c:v>UNKNOWN</c:v>
                </c:pt>
                <c:pt idx="2">
                  <c:v>AGENT Y</c:v>
                </c:pt>
              </c:strCache>
            </c:strRef>
          </c:cat>
          <c:val>
            <c:numRef>
              <c:f>Sheet1!$B$3:$D$3</c:f>
              <c:numCache>
                <c:formatCode>General</c:formatCode>
                <c:ptCount val="3"/>
              </c:numCache>
            </c:numRef>
          </c:val>
        </c:ser>
        <c:ser>
          <c:idx val="2"/>
          <c:order val="2"/>
          <c:tx>
            <c:strRef>
              <c:f>Sheet1!$A$4</c:f>
              <c:strCache>
                <c:ptCount val="1"/>
                <c:pt idx="0">
                  <c:v>AGENT X</c:v>
                </c:pt>
              </c:strCache>
            </c:strRef>
          </c:tx>
          <c:spPr>
            <a:solidFill>
              <a:schemeClr val="hlink"/>
            </a:solidFill>
            <a:ln w="18294">
              <a:solidFill>
                <a:schemeClr val="tx1"/>
              </a:solidFill>
              <a:prstDash val="solid"/>
            </a:ln>
          </c:spPr>
          <c:dPt>
            <c:idx val="0"/>
            <c:bubble3D val="0"/>
            <c:spPr>
              <a:solidFill>
                <a:schemeClr val="accent1"/>
              </a:solidFill>
              <a:ln w="18294">
                <a:solidFill>
                  <a:schemeClr val="tx1"/>
                </a:solidFill>
                <a:prstDash val="solid"/>
              </a:ln>
            </c:spPr>
          </c:dPt>
          <c:dPt>
            <c:idx val="1"/>
            <c:bubble3D val="0"/>
            <c:spPr>
              <a:solidFill>
                <a:schemeClr val="accent2"/>
              </a:solidFill>
              <a:ln w="18294">
                <a:solidFill>
                  <a:schemeClr val="tx1"/>
                </a:solidFill>
                <a:prstDash val="solid"/>
              </a:ln>
            </c:spPr>
          </c:dPt>
          <c:dPt>
            <c:idx val="2"/>
            <c:bubble3D val="0"/>
          </c:dPt>
          <c:dLbls>
            <c:spPr>
              <a:noFill/>
              <a:ln w="36588">
                <a:noFill/>
              </a:ln>
            </c:spPr>
            <c:txPr>
              <a:bodyPr/>
              <a:lstStyle/>
              <a:p>
                <a:pPr>
                  <a:defRPr sz="2305" b="1" i="0" u="none" strike="noStrike" baseline="0">
                    <a:solidFill>
                      <a:schemeClr val="tx1"/>
                    </a:solidFill>
                    <a:latin typeface="Times New Roman"/>
                    <a:ea typeface="Times New Roman"/>
                    <a:cs typeface="Times New Roman"/>
                  </a:defRPr>
                </a:pPr>
                <a:endParaRPr lang="en-US"/>
              </a:p>
            </c:txPr>
            <c:showLegendKey val="0"/>
            <c:showVal val="0"/>
            <c:showCatName val="1"/>
            <c:showSerName val="0"/>
            <c:showPercent val="0"/>
            <c:showBubbleSize val="0"/>
            <c:showLeaderLines val="1"/>
          </c:dLbls>
          <c:cat>
            <c:strRef>
              <c:f>Sheet1!$B$1:$D$1</c:f>
              <c:strCache>
                <c:ptCount val="3"/>
                <c:pt idx="0">
                  <c:v>AGENT X</c:v>
                </c:pt>
                <c:pt idx="1">
                  <c:v>UNKNOWN</c:v>
                </c:pt>
                <c:pt idx="2">
                  <c:v>AGENT Y</c:v>
                </c:pt>
              </c:strCache>
            </c:strRef>
          </c:cat>
          <c:val>
            <c:numRef>
              <c:f>Sheet1!$B$4:$D$4</c:f>
              <c:numCache>
                <c:formatCode>General</c:formatCode>
                <c:ptCount val="3"/>
              </c:numCache>
            </c:numRef>
          </c:val>
        </c:ser>
        <c:dLbls>
          <c:showLegendKey val="0"/>
          <c:showVal val="0"/>
          <c:showCatName val="1"/>
          <c:showSerName val="0"/>
          <c:showPercent val="0"/>
          <c:showBubbleSize val="0"/>
          <c:showLeaderLines val="1"/>
        </c:dLbls>
        <c:firstSliceAng val="30"/>
      </c:pieChart>
      <c:spPr>
        <a:noFill/>
        <a:ln w="36588">
          <a:noFill/>
        </a:ln>
      </c:spPr>
    </c:plotArea>
    <c:legend>
      <c:legendPos val="r"/>
      <c:layout>
        <c:manualLayout>
          <c:xMode val="edge"/>
          <c:yMode val="edge"/>
          <c:x val="0.76609105180533754"/>
          <c:y val="0.37801608579088469"/>
          <c:w val="0.22762951334379905"/>
          <c:h val="0.24396782841823056"/>
        </c:manualLayout>
      </c:layout>
      <c:overlay val="0"/>
      <c:spPr>
        <a:noFill/>
        <a:ln w="4574">
          <a:solidFill>
            <a:schemeClr val="tx1"/>
          </a:solidFill>
          <a:prstDash val="solid"/>
        </a:ln>
      </c:spPr>
      <c:txPr>
        <a:bodyPr/>
        <a:lstStyle/>
        <a:p>
          <a:pPr>
            <a:defRPr sz="2118" b="1" i="0" u="none" strike="noStrike" baseline="0">
              <a:solidFill>
                <a:schemeClr val="tx1"/>
              </a:solidFill>
              <a:latin typeface="Times New Roman"/>
              <a:ea typeface="Times New Roman"/>
              <a:cs typeface="Times New Roman"/>
            </a:defRPr>
          </a:pPr>
          <a:endParaRPr lang="en-US"/>
        </a:p>
      </c:txPr>
    </c:legend>
    <c:plotVisOnly val="1"/>
    <c:dispBlanksAs val="zero"/>
    <c:showDLblsOverMax val="0"/>
  </c:chart>
  <c:spPr>
    <a:noFill/>
    <a:ln>
      <a:noFill/>
    </a:ln>
  </c:spPr>
  <c:txPr>
    <a:bodyPr/>
    <a:lstStyle/>
    <a:p>
      <a:pPr>
        <a:defRPr sz="2305"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157480314960619E-2"/>
          <c:y val="0.13829852991171229"/>
          <c:w val="0.54583333333333328"/>
          <c:h val="0.81874999999999998"/>
        </c:manualLayout>
      </c:layout>
      <c:pieChart>
        <c:varyColors val="1"/>
        <c:ser>
          <c:idx val="0"/>
          <c:order val="0"/>
          <c:tx>
            <c:strRef>
              <c:f>Sheet1!$B$1</c:f>
              <c:strCache>
                <c:ptCount val="1"/>
                <c:pt idx="0">
                  <c:v>Column2</c:v>
                </c:pt>
              </c:strCache>
            </c:strRef>
          </c:tx>
          <c:spPr>
            <a:ln>
              <a:solidFill>
                <a:schemeClr val="tx1"/>
              </a:solidFill>
            </a:ln>
          </c:spPr>
          <c:dPt>
            <c:idx val="0"/>
            <c:bubble3D val="0"/>
            <c:spPr>
              <a:solidFill>
                <a:schemeClr val="tx2">
                  <a:lumMod val="75000"/>
                </a:schemeClr>
              </a:solidFill>
              <a:ln w="19050">
                <a:solidFill>
                  <a:schemeClr val="tx1"/>
                </a:solidFill>
              </a:ln>
              <a:effectLst/>
            </c:spPr>
          </c:dPt>
          <c:dPt>
            <c:idx val="1"/>
            <c:bubble3D val="0"/>
            <c:spPr>
              <a:solidFill>
                <a:srgbClr val="F8F8F8"/>
              </a:solidFill>
              <a:ln w="19050">
                <a:solidFill>
                  <a:schemeClr val="tx1"/>
                </a:solidFill>
              </a:ln>
              <a:effectLst/>
            </c:spPr>
          </c:dPt>
          <c:dPt>
            <c:idx val="2"/>
            <c:bubble3D val="0"/>
            <c:spPr>
              <a:noFill/>
              <a:ln w="19050">
                <a:noFill/>
              </a:ln>
              <a:effectLst/>
            </c:spPr>
          </c:dPt>
          <c:dLbls>
            <c:dLbl>
              <c:idx val="0"/>
              <c:layout>
                <c:manualLayout>
                  <c:x val="-1.9410573678290213E-2"/>
                  <c:y val="-0.14380835625517249"/>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1"/>
              <c:layout>
                <c:manualLayout>
                  <c:x val="4.0003124609423762E-2"/>
                  <c:y val="-4.2830357786729126E-2"/>
                </c:manualLayout>
              </c:layout>
              <c:dLblPos val="bestFit"/>
              <c:showLegendKey val="0"/>
              <c:showVal val="0"/>
              <c:showCatName val="1"/>
              <c:showSerName val="0"/>
              <c:showPercent val="0"/>
              <c:showBubbleSize val="0"/>
              <c:extLst>
                <c:ext xmlns:c15="http://schemas.microsoft.com/office/drawing/2012/chart" uri="{CE6537A1-D6FC-4f65-9D91-7224C49458BB}">
                  <c15:layout/>
                </c:ext>
              </c:extLst>
            </c:dLbl>
            <c:dLbl>
              <c:idx val="2"/>
              <c:delete val="1"/>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ctr"/>
            <c:showLegendKey val="0"/>
            <c:showVal val="0"/>
            <c:showCatName val="1"/>
            <c:showSerName val="0"/>
            <c:showPercent val="0"/>
            <c:showBubbleSize val="0"/>
            <c:showLeaderLines val="0"/>
            <c:extLst>
              <c:ext xmlns:c15="http://schemas.microsoft.com/office/drawing/2012/chart" uri="{CE6537A1-D6FC-4f65-9D91-7224C49458BB}">
                <c15:layout/>
              </c:ext>
            </c:extLst>
          </c:dLbls>
          <c:cat>
            <c:strRef>
              <c:f>Sheet1!$A$2:$A$4</c:f>
              <c:strCache>
                <c:ptCount val="3"/>
                <c:pt idx="0">
                  <c:v>Agent X</c:v>
                </c:pt>
                <c:pt idx="1">
                  <c:v>Unknown</c:v>
                </c:pt>
                <c:pt idx="2">
                  <c:v>Agent Y</c:v>
                </c:pt>
              </c:strCache>
            </c:strRef>
          </c:cat>
          <c:val>
            <c:numRef>
              <c:f>Sheet1!$B$2:$B$4</c:f>
              <c:numCache>
                <c:formatCode>0%</c:formatCode>
                <c:ptCount val="3"/>
                <c:pt idx="0">
                  <c:v>0.25</c:v>
                </c:pt>
                <c:pt idx="1">
                  <c:v>0.1</c:v>
                </c:pt>
                <c:pt idx="2">
                  <c:v>0.6</c:v>
                </c:pt>
              </c:numCache>
            </c:numRef>
          </c:val>
        </c:ser>
        <c:dLbls>
          <c:dLblPos val="ctr"/>
          <c:showLegendKey val="0"/>
          <c:showVal val="0"/>
          <c:showCatName val="0"/>
          <c:showSerName val="0"/>
          <c:showPercent val="1"/>
          <c:showBubbleSize val="0"/>
          <c:showLeaderLines val="0"/>
        </c:dLbls>
        <c:firstSliceAng val="37"/>
      </c:pieChart>
      <c:spPr>
        <a:noFill/>
        <a:ln>
          <a:noFill/>
        </a:ln>
        <a:effectLst/>
      </c:spPr>
    </c:plotArea>
    <c:legend>
      <c:legendPos val="r"/>
      <c:layout>
        <c:manualLayout>
          <c:xMode val="edge"/>
          <c:yMode val="edge"/>
          <c:x val="0.73310348706411699"/>
          <c:y val="0.35367303155487334"/>
          <c:w val="0.20975365579302588"/>
          <c:h val="0.3090080681439663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tockChart>
        <c:ser>
          <c:idx val="0"/>
          <c:order val="0"/>
          <c:spPr>
            <a:ln w="28575">
              <a:noFill/>
            </a:ln>
          </c:spPr>
          <c:marker>
            <c:symbol val="none"/>
          </c:marker>
          <c:cat>
            <c:strRef>
              <c:f>Sheet3!$A$1:$A$8</c:f>
              <c:strCache>
                <c:ptCount val="8"/>
                <c:pt idx="0">
                  <c:v>Aronson</c:v>
                </c:pt>
                <c:pt idx="1">
                  <c:v>Baris</c:v>
                </c:pt>
                <c:pt idx="2">
                  <c:v>Burnett</c:v>
                </c:pt>
                <c:pt idx="3">
                  <c:v>Demers</c:v>
                </c:pt>
                <c:pt idx="4">
                  <c:v>Figgs</c:v>
                </c:pt>
                <c:pt idx="5">
                  <c:v>Giles</c:v>
                </c:pt>
                <c:pt idx="6">
                  <c:v>Ma</c:v>
                </c:pt>
                <c:pt idx="7">
                  <c:v>Sama</c:v>
                </c:pt>
              </c:strCache>
            </c:strRef>
          </c:cat>
          <c:val>
            <c:numRef>
              <c:f>Sheet3!$B$1:$B$8</c:f>
              <c:numCache>
                <c:formatCode>General</c:formatCode>
                <c:ptCount val="8"/>
                <c:pt idx="0">
                  <c:v>5.96</c:v>
                </c:pt>
                <c:pt idx="1">
                  <c:v>2.19</c:v>
                </c:pt>
                <c:pt idx="2">
                  <c:v>2.2400000000000002</c:v>
                </c:pt>
                <c:pt idx="3">
                  <c:v>1.81</c:v>
                </c:pt>
                <c:pt idx="4">
                  <c:v>12.3</c:v>
                </c:pt>
                <c:pt idx="5">
                  <c:v>4.74</c:v>
                </c:pt>
                <c:pt idx="6">
                  <c:v>1.7000000000000004</c:v>
                </c:pt>
                <c:pt idx="7">
                  <c:v>8.98</c:v>
                </c:pt>
              </c:numCache>
            </c:numRef>
          </c:val>
          <c:smooth val="0"/>
        </c:ser>
        <c:ser>
          <c:idx val="1"/>
          <c:order val="1"/>
          <c:spPr>
            <a:ln w="28575">
              <a:noFill/>
            </a:ln>
          </c:spPr>
          <c:marker>
            <c:symbol val="none"/>
          </c:marker>
          <c:cat>
            <c:strRef>
              <c:f>Sheet3!$A$1:$A$8</c:f>
              <c:strCache>
                <c:ptCount val="8"/>
                <c:pt idx="0">
                  <c:v>Aronson</c:v>
                </c:pt>
                <c:pt idx="1">
                  <c:v>Baris</c:v>
                </c:pt>
                <c:pt idx="2">
                  <c:v>Burnett</c:v>
                </c:pt>
                <c:pt idx="3">
                  <c:v>Demers</c:v>
                </c:pt>
                <c:pt idx="4">
                  <c:v>Figgs</c:v>
                </c:pt>
                <c:pt idx="5">
                  <c:v>Giles</c:v>
                </c:pt>
                <c:pt idx="6">
                  <c:v>Ma</c:v>
                </c:pt>
                <c:pt idx="7">
                  <c:v>Sama</c:v>
                </c:pt>
              </c:strCache>
            </c:strRef>
          </c:cat>
          <c:val>
            <c:numRef>
              <c:f>Sheet3!$C$1:$C$8</c:f>
              <c:numCache>
                <c:formatCode>General</c:formatCode>
                <c:ptCount val="8"/>
                <c:pt idx="0">
                  <c:v>0.4200000000000001</c:v>
                </c:pt>
                <c:pt idx="1">
                  <c:v>0.91</c:v>
                </c:pt>
                <c:pt idx="2">
                  <c:v>1.1200000000000001</c:v>
                </c:pt>
                <c:pt idx="3">
                  <c:v>0.92</c:v>
                </c:pt>
                <c:pt idx="4">
                  <c:v>2.5</c:v>
                </c:pt>
                <c:pt idx="5">
                  <c:v>0.4</c:v>
                </c:pt>
                <c:pt idx="6">
                  <c:v>1.1000000000000001</c:v>
                </c:pt>
                <c:pt idx="7">
                  <c:v>1.1900000000000004</c:v>
                </c:pt>
              </c:numCache>
            </c:numRef>
          </c:val>
          <c:smooth val="0"/>
        </c:ser>
        <c:ser>
          <c:idx val="2"/>
          <c:order val="2"/>
          <c:spPr>
            <a:ln w="28575">
              <a:noFill/>
            </a:ln>
          </c:spPr>
          <c:marker>
            <c:symbol val="circle"/>
            <c:size val="6"/>
            <c:spPr>
              <a:solidFill>
                <a:schemeClr val="tx2">
                  <a:lumMod val="20000"/>
                  <a:lumOff val="80000"/>
                </a:schemeClr>
              </a:solidFill>
            </c:spPr>
          </c:marker>
          <c:dPt>
            <c:idx val="0"/>
            <c:marker>
              <c:spPr>
                <a:solidFill>
                  <a:srgbClr val="FFC000"/>
                </a:solidFill>
              </c:spPr>
            </c:marker>
            <c:bubble3D val="0"/>
          </c:dPt>
          <c:dPt>
            <c:idx val="1"/>
            <c:marker>
              <c:spPr>
                <a:solidFill>
                  <a:srgbClr val="FF0000"/>
                </a:solidFill>
              </c:spPr>
            </c:marker>
            <c:bubble3D val="0"/>
          </c:dPt>
          <c:dPt>
            <c:idx val="2"/>
            <c:marker>
              <c:spPr>
                <a:solidFill>
                  <a:srgbClr val="0070C0"/>
                </a:solidFill>
              </c:spPr>
            </c:marker>
            <c:bubble3D val="0"/>
          </c:dPt>
          <c:dPt>
            <c:idx val="3"/>
            <c:marker>
              <c:spPr>
                <a:solidFill>
                  <a:srgbClr val="FF0000"/>
                </a:solidFill>
              </c:spPr>
            </c:marker>
            <c:bubble3D val="0"/>
          </c:dPt>
          <c:dPt>
            <c:idx val="4"/>
            <c:marker>
              <c:spPr>
                <a:solidFill>
                  <a:srgbClr val="00B0F0"/>
                </a:solidFill>
              </c:spPr>
            </c:marker>
            <c:bubble3D val="0"/>
          </c:dPt>
          <c:dPt>
            <c:idx val="5"/>
            <c:marker>
              <c:spPr>
                <a:solidFill>
                  <a:srgbClr val="FF0000"/>
                </a:solidFill>
              </c:spPr>
            </c:marker>
            <c:bubble3D val="0"/>
          </c:dPt>
          <c:dPt>
            <c:idx val="6"/>
            <c:marker>
              <c:spPr>
                <a:solidFill>
                  <a:srgbClr val="0070C0"/>
                </a:solidFill>
              </c:spPr>
            </c:marker>
            <c:bubble3D val="0"/>
          </c:dPt>
          <c:dPt>
            <c:idx val="7"/>
            <c:marker>
              <c:spPr>
                <a:solidFill>
                  <a:srgbClr val="00B0F0"/>
                </a:solidFill>
              </c:spPr>
            </c:marker>
            <c:bubble3D val="0"/>
          </c:dPt>
          <c:cat>
            <c:strRef>
              <c:f>Sheet3!$A$1:$A$8</c:f>
              <c:strCache>
                <c:ptCount val="8"/>
                <c:pt idx="0">
                  <c:v>Aronson</c:v>
                </c:pt>
                <c:pt idx="1">
                  <c:v>Baris</c:v>
                </c:pt>
                <c:pt idx="2">
                  <c:v>Burnett</c:v>
                </c:pt>
                <c:pt idx="3">
                  <c:v>Demers</c:v>
                </c:pt>
                <c:pt idx="4">
                  <c:v>Figgs</c:v>
                </c:pt>
                <c:pt idx="5">
                  <c:v>Giles</c:v>
                </c:pt>
                <c:pt idx="6">
                  <c:v>Ma</c:v>
                </c:pt>
                <c:pt idx="7">
                  <c:v>Sama</c:v>
                </c:pt>
              </c:strCache>
            </c:strRef>
          </c:cat>
          <c:val>
            <c:numRef>
              <c:f>Sheet3!$D$1:$D$8</c:f>
              <c:numCache>
                <c:formatCode>General</c:formatCode>
                <c:ptCount val="8"/>
                <c:pt idx="0">
                  <c:v>2.04</c:v>
                </c:pt>
                <c:pt idx="1">
                  <c:v>1.41</c:v>
                </c:pt>
                <c:pt idx="2">
                  <c:v>1.61</c:v>
                </c:pt>
                <c:pt idx="3">
                  <c:v>1.31</c:v>
                </c:pt>
                <c:pt idx="4">
                  <c:v>5.6</c:v>
                </c:pt>
                <c:pt idx="5">
                  <c:v>1.85</c:v>
                </c:pt>
                <c:pt idx="6">
                  <c:v>1.4</c:v>
                </c:pt>
                <c:pt idx="7">
                  <c:v>3.27</c:v>
                </c:pt>
              </c:numCache>
            </c:numRef>
          </c:val>
          <c:smooth val="0"/>
        </c:ser>
        <c:dLbls>
          <c:showLegendKey val="0"/>
          <c:showVal val="0"/>
          <c:showCatName val="0"/>
          <c:showSerName val="0"/>
          <c:showPercent val="0"/>
          <c:showBubbleSize val="0"/>
        </c:dLbls>
        <c:hiLowLines>
          <c:spPr>
            <a:ln w="12700">
              <a:headEnd type="diamond" w="sm" len="sm"/>
              <a:tailEnd type="diamond" w="sm" len="sm"/>
            </a:ln>
          </c:spPr>
        </c:hiLowLines>
        <c:axId val="187313152"/>
        <c:axId val="163924800"/>
      </c:stockChart>
      <c:catAx>
        <c:axId val="187313152"/>
        <c:scaling>
          <c:orientation val="minMax"/>
        </c:scaling>
        <c:delete val="0"/>
        <c:axPos val="b"/>
        <c:majorTickMark val="out"/>
        <c:minorTickMark val="none"/>
        <c:tickLblPos val="nextTo"/>
        <c:txPr>
          <a:bodyPr/>
          <a:lstStyle/>
          <a:p>
            <a:pPr>
              <a:defRPr sz="1100" baseline="0">
                <a:solidFill>
                  <a:srgbClr val="FF0000"/>
                </a:solidFill>
              </a:defRPr>
            </a:pPr>
            <a:endParaRPr lang="en-US"/>
          </a:p>
        </c:txPr>
        <c:crossAx val="163924800"/>
        <c:crosses val="autoZero"/>
        <c:auto val="1"/>
        <c:lblAlgn val="ctr"/>
        <c:lblOffset val="100"/>
        <c:noMultiLvlLbl val="0"/>
      </c:catAx>
      <c:valAx>
        <c:axId val="163924800"/>
        <c:scaling>
          <c:orientation val="minMax"/>
          <c:max val="13"/>
          <c:min val="0"/>
        </c:scaling>
        <c:delete val="0"/>
        <c:axPos val="l"/>
        <c:majorGridlines>
          <c:spPr>
            <a:ln>
              <a:solidFill>
                <a:srgbClr val="FF0000"/>
              </a:solidFill>
            </a:ln>
          </c:spPr>
        </c:majorGridlines>
        <c:numFmt formatCode="General" sourceLinked="1"/>
        <c:majorTickMark val="out"/>
        <c:minorTickMark val="none"/>
        <c:tickLblPos val="nextTo"/>
        <c:crossAx val="187313152"/>
        <c:crosses val="autoZero"/>
        <c:crossBetween val="between"/>
        <c:majorUnit val="1"/>
        <c:minorUnit val="0.5"/>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000"/>
            </a:pPr>
            <a:r>
              <a:rPr lang="en-US" sz="2000"/>
              <a:t>RE activity by genotype</a:t>
            </a:r>
          </a:p>
        </c:rich>
      </c:tx>
      <c:overlay val="0"/>
    </c:title>
    <c:autoTitleDeleted val="0"/>
    <c:plotArea>
      <c:layout/>
      <c:barChart>
        <c:barDir val="col"/>
        <c:grouping val="clustered"/>
        <c:varyColors val="0"/>
        <c:ser>
          <c:idx val="0"/>
          <c:order val="0"/>
          <c:tx>
            <c:strRef>
              <c:f>Sheet1!$B$1</c:f>
              <c:strCache>
                <c:ptCount val="1"/>
                <c:pt idx="0">
                  <c:v>RE activity</c:v>
                </c:pt>
              </c:strCache>
            </c:strRef>
          </c:tx>
          <c:invertIfNegative val="0"/>
          <c:cat>
            <c:strRef>
              <c:f>Sheet1!$A$2:$A$5</c:f>
              <c:strCache>
                <c:ptCount val="4"/>
                <c:pt idx="0">
                  <c:v>Genotype 1</c:v>
                </c:pt>
                <c:pt idx="1">
                  <c:v>Genotype 2</c:v>
                </c:pt>
                <c:pt idx="2">
                  <c:v>Genotype 3</c:v>
                </c:pt>
                <c:pt idx="3">
                  <c:v>Genotype 4</c:v>
                </c:pt>
              </c:strCache>
            </c:strRef>
          </c:cat>
          <c:val>
            <c:numRef>
              <c:f>Sheet1!$B$2:$B$5</c:f>
              <c:numCache>
                <c:formatCode>General</c:formatCode>
                <c:ptCount val="4"/>
                <c:pt idx="0">
                  <c:v>5</c:v>
                </c:pt>
                <c:pt idx="1">
                  <c:v>3.5</c:v>
                </c:pt>
                <c:pt idx="2">
                  <c:v>1.5</c:v>
                </c:pt>
                <c:pt idx="3">
                  <c:v>0</c:v>
                </c:pt>
              </c:numCache>
            </c:numRef>
          </c:val>
        </c:ser>
        <c:dLbls>
          <c:showLegendKey val="0"/>
          <c:showVal val="0"/>
          <c:showCatName val="0"/>
          <c:showSerName val="0"/>
          <c:showPercent val="0"/>
          <c:showBubbleSize val="0"/>
        </c:dLbls>
        <c:gapWidth val="150"/>
        <c:axId val="196628480"/>
        <c:axId val="195999936"/>
      </c:barChart>
      <c:catAx>
        <c:axId val="196628480"/>
        <c:scaling>
          <c:orientation val="minMax"/>
        </c:scaling>
        <c:delete val="0"/>
        <c:axPos val="b"/>
        <c:majorTickMark val="out"/>
        <c:minorTickMark val="none"/>
        <c:tickLblPos val="nextTo"/>
        <c:txPr>
          <a:bodyPr/>
          <a:lstStyle/>
          <a:p>
            <a:pPr>
              <a:defRPr sz="1400"/>
            </a:pPr>
            <a:endParaRPr lang="en-US"/>
          </a:p>
        </c:txPr>
        <c:crossAx val="195999936"/>
        <c:crosses val="autoZero"/>
        <c:auto val="1"/>
        <c:lblAlgn val="ctr"/>
        <c:lblOffset val="100"/>
        <c:noMultiLvlLbl val="0"/>
      </c:catAx>
      <c:valAx>
        <c:axId val="195999936"/>
        <c:scaling>
          <c:orientation val="minMax"/>
        </c:scaling>
        <c:delete val="0"/>
        <c:axPos val="l"/>
        <c:majorGridlines>
          <c:spPr>
            <a:ln>
              <a:noFill/>
            </a:ln>
          </c:spPr>
        </c:majorGridlines>
        <c:title>
          <c:tx>
            <c:rich>
              <a:bodyPr rot="-5400000" vert="horz"/>
              <a:lstStyle/>
              <a:p>
                <a:pPr>
                  <a:defRPr/>
                </a:pPr>
                <a:r>
                  <a:rPr lang="en-US" dirty="0" smtClean="0"/>
                  <a:t>RE Activity</a:t>
                </a:r>
                <a:endParaRPr lang="en-US" dirty="0"/>
              </a:p>
            </c:rich>
          </c:tx>
          <c:overlay val="0"/>
        </c:title>
        <c:numFmt formatCode="General" sourceLinked="1"/>
        <c:majorTickMark val="none"/>
        <c:minorTickMark val="none"/>
        <c:tickLblPos val="none"/>
        <c:crossAx val="19662848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1800" dirty="0"/>
              <a:t>Susceptibility to </a:t>
            </a:r>
            <a:r>
              <a:rPr lang="en-US" sz="1800" dirty="0" smtClean="0"/>
              <a:t>T-caused</a:t>
            </a:r>
            <a:r>
              <a:rPr lang="en-US" sz="1800" baseline="0" dirty="0" smtClean="0"/>
              <a:t> Cancer</a:t>
            </a:r>
            <a:endParaRPr lang="en-US" sz="1800" dirty="0"/>
          </a:p>
        </c:rich>
      </c:tx>
      <c:layout>
        <c:manualLayout>
          <c:xMode val="edge"/>
          <c:yMode val="edge"/>
          <c:x val="9.6824928287243331E-2"/>
          <c:y val="3.1204646789606969E-2"/>
        </c:manualLayout>
      </c:layout>
      <c:overlay val="0"/>
    </c:title>
    <c:autoTitleDeleted val="0"/>
    <c:plotArea>
      <c:layout/>
      <c:barChart>
        <c:barDir val="col"/>
        <c:grouping val="clustered"/>
        <c:varyColors val="0"/>
        <c:ser>
          <c:idx val="0"/>
          <c:order val="0"/>
          <c:tx>
            <c:strRef>
              <c:f>Sheet1!$B$1</c:f>
              <c:strCache>
                <c:ptCount val="1"/>
                <c:pt idx="0">
                  <c:v>Susceptibility to T</c:v>
                </c:pt>
              </c:strCache>
            </c:strRef>
          </c:tx>
          <c:invertIfNegative val="0"/>
          <c:cat>
            <c:strRef>
              <c:f>Sheet1!$A$2:$A$5</c:f>
              <c:strCache>
                <c:ptCount val="4"/>
                <c:pt idx="0">
                  <c:v>Genotype 1</c:v>
                </c:pt>
                <c:pt idx="1">
                  <c:v>Genotype 2</c:v>
                </c:pt>
                <c:pt idx="2">
                  <c:v>Genotype 3</c:v>
                </c:pt>
                <c:pt idx="3">
                  <c:v>Genotype 4</c:v>
                </c:pt>
              </c:strCache>
            </c:strRef>
          </c:cat>
          <c:val>
            <c:numRef>
              <c:f>Sheet1!$B$2:$B$5</c:f>
              <c:numCache>
                <c:formatCode>General</c:formatCode>
                <c:ptCount val="4"/>
                <c:pt idx="0">
                  <c:v>0.5</c:v>
                </c:pt>
                <c:pt idx="1">
                  <c:v>1</c:v>
                </c:pt>
                <c:pt idx="2">
                  <c:v>2</c:v>
                </c:pt>
                <c:pt idx="3">
                  <c:v>4</c:v>
                </c:pt>
              </c:numCache>
            </c:numRef>
          </c:val>
        </c:ser>
        <c:dLbls>
          <c:showLegendKey val="0"/>
          <c:showVal val="0"/>
          <c:showCatName val="0"/>
          <c:showSerName val="0"/>
          <c:showPercent val="0"/>
          <c:showBubbleSize val="0"/>
        </c:dLbls>
        <c:gapWidth val="150"/>
        <c:axId val="196631040"/>
        <c:axId val="34023104"/>
      </c:barChart>
      <c:catAx>
        <c:axId val="196631040"/>
        <c:scaling>
          <c:orientation val="minMax"/>
        </c:scaling>
        <c:delete val="0"/>
        <c:axPos val="b"/>
        <c:majorTickMark val="out"/>
        <c:minorTickMark val="none"/>
        <c:tickLblPos val="nextTo"/>
        <c:txPr>
          <a:bodyPr rot="0" vert="horz"/>
          <a:lstStyle/>
          <a:p>
            <a:pPr>
              <a:defRPr sz="1400"/>
            </a:pPr>
            <a:endParaRPr lang="en-US"/>
          </a:p>
        </c:txPr>
        <c:crossAx val="34023104"/>
        <c:crosses val="autoZero"/>
        <c:auto val="1"/>
        <c:lblAlgn val="ctr"/>
        <c:lblOffset val="100"/>
        <c:noMultiLvlLbl val="0"/>
      </c:catAx>
      <c:valAx>
        <c:axId val="34023104"/>
        <c:scaling>
          <c:orientation val="minMax"/>
          <c:max val="4"/>
        </c:scaling>
        <c:delete val="0"/>
        <c:axPos val="l"/>
        <c:title>
          <c:tx>
            <c:rich>
              <a:bodyPr rot="-5400000" vert="horz"/>
              <a:lstStyle/>
              <a:p>
                <a:pPr>
                  <a:defRPr/>
                </a:pPr>
                <a:r>
                  <a:rPr lang="en-US" dirty="0" smtClean="0"/>
                  <a:t>Susceptibility</a:t>
                </a:r>
                <a:endParaRPr lang="en-US" dirty="0"/>
              </a:p>
            </c:rich>
          </c:tx>
          <c:overlay val="0"/>
        </c:title>
        <c:numFmt formatCode="General" sourceLinked="1"/>
        <c:majorTickMark val="none"/>
        <c:minorTickMark val="none"/>
        <c:tickLblPos val="none"/>
        <c:crossAx val="196631040"/>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High-risk BRCA1 allele</c:v>
                </c:pt>
              </c:strCache>
            </c:strRef>
          </c:tx>
          <c:dPt>
            <c:idx val="1"/>
            <c:bubble3D val="0"/>
            <c:spPr>
              <a:noFill/>
              <a:ln>
                <a:solidFill>
                  <a:schemeClr val="tx2"/>
                </a:solidFill>
              </a:ln>
            </c:spPr>
          </c:dPt>
          <c:cat>
            <c:strRef>
              <c:f>Sheet1!$A$2:$A$3</c:f>
              <c:strCache>
                <c:ptCount val="2"/>
                <c:pt idx="0">
                  <c:v>Lifetime breast cancer risk</c:v>
                </c:pt>
                <c:pt idx="1">
                  <c:v>No cancer</c:v>
                </c:pt>
              </c:strCache>
            </c:strRef>
          </c:cat>
          <c:val>
            <c:numRef>
              <c:f>Sheet1!$B$2:$B$3</c:f>
              <c:numCache>
                <c:formatCode>General</c:formatCode>
                <c:ptCount val="2"/>
                <c:pt idx="0">
                  <c:v>0.6</c:v>
                </c:pt>
                <c:pt idx="1">
                  <c:v>0.4</c:v>
                </c:pt>
              </c:numCache>
            </c:numRef>
          </c:val>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General Population</c:v>
                </c:pt>
              </c:strCache>
            </c:strRef>
          </c:tx>
          <c:dPt>
            <c:idx val="1"/>
            <c:bubble3D val="0"/>
            <c:spPr>
              <a:noFill/>
              <a:ln>
                <a:solidFill>
                  <a:srgbClr val="FFC000"/>
                </a:solidFill>
              </a:ln>
            </c:spPr>
          </c:dPt>
          <c:cat>
            <c:strRef>
              <c:f>Sheet1!$A$2:$A$3</c:f>
              <c:strCache>
                <c:ptCount val="2"/>
                <c:pt idx="0">
                  <c:v>Lifetime breast cancer risk</c:v>
                </c:pt>
                <c:pt idx="1">
                  <c:v>No cancer</c:v>
                </c:pt>
              </c:strCache>
            </c:strRef>
          </c:cat>
          <c:val>
            <c:numRef>
              <c:f>Sheet1!$B$2:$B$3</c:f>
              <c:numCache>
                <c:formatCode>General</c:formatCode>
                <c:ptCount val="2"/>
                <c:pt idx="0">
                  <c:v>0.12</c:v>
                </c:pt>
                <c:pt idx="1">
                  <c:v>0.88</c:v>
                </c:pt>
              </c:numCache>
            </c:numRef>
          </c:val>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F0EC53-B845-4C0C-A64E-8AC212FCACC9}" type="doc">
      <dgm:prSet loTypeId="urn:microsoft.com/office/officeart/2005/8/layout/hProcess11" loCatId="process" qsTypeId="urn:microsoft.com/office/officeart/2005/8/quickstyle/simple1" qsCatId="simple" csTypeId="urn:microsoft.com/office/officeart/2005/8/colors/accent1_2" csCatId="accent1" phldr="1"/>
      <dgm:spPr/>
    </dgm:pt>
    <dgm:pt modelId="{18990BA7-6F6D-46C4-8338-37A26DF4FE49}">
      <dgm:prSet phldrT="[Text]" custT="1"/>
      <dgm:spPr/>
      <dgm:t>
        <a:bodyPr/>
        <a:lstStyle/>
        <a:p>
          <a:r>
            <a:rPr lang="en-US" sz="2000" dirty="0" smtClean="0"/>
            <a:t>1994-1995:  Emily Bowen &amp; Darren Griffin born</a:t>
          </a:r>
          <a:endParaRPr lang="en-US" sz="2000" dirty="0"/>
        </a:p>
      </dgm:t>
    </dgm:pt>
    <dgm:pt modelId="{DC61F486-42A2-442E-8ECB-C26B1DA6DAB1}" type="parTrans" cxnId="{D9D75353-D0FF-4F83-8BAC-DD32B57DEE3E}">
      <dgm:prSet/>
      <dgm:spPr/>
      <dgm:t>
        <a:bodyPr/>
        <a:lstStyle/>
        <a:p>
          <a:endParaRPr lang="en-US"/>
        </a:p>
      </dgm:t>
    </dgm:pt>
    <dgm:pt modelId="{452BF363-6DB9-4E36-B7A3-96D47A33C3CB}" type="sibTrans" cxnId="{D9D75353-D0FF-4F83-8BAC-DD32B57DEE3E}">
      <dgm:prSet/>
      <dgm:spPr/>
      <dgm:t>
        <a:bodyPr/>
        <a:lstStyle/>
        <a:p>
          <a:endParaRPr lang="en-US"/>
        </a:p>
      </dgm:t>
    </dgm:pt>
    <dgm:pt modelId="{C4488B19-EC5E-425E-AE35-7ABBFBCC92D0}">
      <dgm:prSet phldrT="[Text]" custT="1"/>
      <dgm:spPr/>
      <dgm:t>
        <a:bodyPr/>
        <a:lstStyle/>
        <a:p>
          <a:r>
            <a:rPr lang="en-US" sz="2000" dirty="0" smtClean="0"/>
            <a:t>2002-2003: Plaintiffs file expert reports</a:t>
          </a:r>
          <a:endParaRPr lang="en-US" sz="2000" dirty="0"/>
        </a:p>
      </dgm:t>
    </dgm:pt>
    <dgm:pt modelId="{1AA7B3E0-9B91-42A1-9736-740BBCFB559E}" type="parTrans" cxnId="{F81A2AA2-7DD7-4A43-B28E-B8658CD029F9}">
      <dgm:prSet/>
      <dgm:spPr/>
      <dgm:t>
        <a:bodyPr/>
        <a:lstStyle/>
        <a:p>
          <a:endParaRPr lang="en-US"/>
        </a:p>
      </dgm:t>
    </dgm:pt>
    <dgm:pt modelId="{967581AB-9AE7-4DD8-8DB8-3267230B5F77}" type="sibTrans" cxnId="{F81A2AA2-7DD7-4A43-B28E-B8658CD029F9}">
      <dgm:prSet/>
      <dgm:spPr/>
      <dgm:t>
        <a:bodyPr/>
        <a:lstStyle/>
        <a:p>
          <a:endParaRPr lang="en-US"/>
        </a:p>
      </dgm:t>
    </dgm:pt>
    <dgm:pt modelId="{FC451C6F-DA8F-460C-B4F1-29332C469C58}">
      <dgm:prSet phldrT="[Text]" custT="1"/>
      <dgm:spPr/>
      <dgm:t>
        <a:bodyPr/>
        <a:lstStyle/>
        <a:p>
          <a:r>
            <a:rPr lang="en-US" sz="2000" dirty="0" smtClean="0"/>
            <a:t>1997: Lawsuit filed</a:t>
          </a:r>
          <a:endParaRPr lang="en-US" sz="2000" dirty="0"/>
        </a:p>
      </dgm:t>
    </dgm:pt>
    <dgm:pt modelId="{68D3F6FC-8DFB-43FC-A058-3AA240E392E1}" type="parTrans" cxnId="{E8BEF64F-012F-4939-81AB-62CB2EA7CDD4}">
      <dgm:prSet/>
      <dgm:spPr/>
      <dgm:t>
        <a:bodyPr/>
        <a:lstStyle/>
        <a:p>
          <a:endParaRPr lang="en-US"/>
        </a:p>
      </dgm:t>
    </dgm:pt>
    <dgm:pt modelId="{7E11E876-1D78-42D6-82F6-227E0772382E}" type="sibTrans" cxnId="{E8BEF64F-012F-4939-81AB-62CB2EA7CDD4}">
      <dgm:prSet/>
      <dgm:spPr/>
      <dgm:t>
        <a:bodyPr/>
        <a:lstStyle/>
        <a:p>
          <a:endParaRPr lang="en-US"/>
        </a:p>
      </dgm:t>
    </dgm:pt>
    <dgm:pt modelId="{4650113D-D4AD-46B6-8735-4C78A07464CE}" type="pres">
      <dgm:prSet presAssocID="{82F0EC53-B845-4C0C-A64E-8AC212FCACC9}" presName="Name0" presStyleCnt="0">
        <dgm:presLayoutVars>
          <dgm:dir/>
          <dgm:resizeHandles val="exact"/>
        </dgm:presLayoutVars>
      </dgm:prSet>
      <dgm:spPr/>
    </dgm:pt>
    <dgm:pt modelId="{A56EA701-C0E5-4711-95D5-AAB984EE82B3}" type="pres">
      <dgm:prSet presAssocID="{82F0EC53-B845-4C0C-A64E-8AC212FCACC9}" presName="arrow" presStyleLbl="bgShp" presStyleIdx="0" presStyleCnt="1"/>
      <dgm:spPr/>
    </dgm:pt>
    <dgm:pt modelId="{50F9398A-FEC3-4D10-ABE5-06C68FE09670}" type="pres">
      <dgm:prSet presAssocID="{82F0EC53-B845-4C0C-A64E-8AC212FCACC9}" presName="points" presStyleCnt="0"/>
      <dgm:spPr/>
    </dgm:pt>
    <dgm:pt modelId="{099E359B-C8D9-4570-AE52-C639E7C580BC}" type="pres">
      <dgm:prSet presAssocID="{18990BA7-6F6D-46C4-8338-37A26DF4FE49}" presName="compositeA" presStyleCnt="0"/>
      <dgm:spPr/>
    </dgm:pt>
    <dgm:pt modelId="{51D2C9E9-9A46-4122-98DE-C7AE430BA7D8}" type="pres">
      <dgm:prSet presAssocID="{18990BA7-6F6D-46C4-8338-37A26DF4FE49}" presName="textA" presStyleLbl="revTx" presStyleIdx="0" presStyleCnt="3">
        <dgm:presLayoutVars>
          <dgm:bulletEnabled val="1"/>
        </dgm:presLayoutVars>
      </dgm:prSet>
      <dgm:spPr/>
      <dgm:t>
        <a:bodyPr/>
        <a:lstStyle/>
        <a:p>
          <a:endParaRPr lang="en-US"/>
        </a:p>
      </dgm:t>
    </dgm:pt>
    <dgm:pt modelId="{3593CA23-6015-4DBC-9656-1AF3F3EFA6C4}" type="pres">
      <dgm:prSet presAssocID="{18990BA7-6F6D-46C4-8338-37A26DF4FE49}" presName="circleA" presStyleLbl="node1" presStyleIdx="0" presStyleCnt="3"/>
      <dgm:spPr/>
    </dgm:pt>
    <dgm:pt modelId="{A7F9D842-C8A4-4A5F-A005-5AA78F49AE59}" type="pres">
      <dgm:prSet presAssocID="{18990BA7-6F6D-46C4-8338-37A26DF4FE49}" presName="spaceA" presStyleCnt="0"/>
      <dgm:spPr/>
    </dgm:pt>
    <dgm:pt modelId="{E27313AA-DBBF-4E3B-949E-35DE90E9B01A}" type="pres">
      <dgm:prSet presAssocID="{452BF363-6DB9-4E36-B7A3-96D47A33C3CB}" presName="space" presStyleCnt="0"/>
      <dgm:spPr/>
    </dgm:pt>
    <dgm:pt modelId="{12608BFA-0339-40A8-8BBB-62CBB0D32490}" type="pres">
      <dgm:prSet presAssocID="{FC451C6F-DA8F-460C-B4F1-29332C469C58}" presName="compositeB" presStyleCnt="0"/>
      <dgm:spPr/>
    </dgm:pt>
    <dgm:pt modelId="{8549A663-6C14-4BA4-9D02-22F5603675FD}" type="pres">
      <dgm:prSet presAssocID="{FC451C6F-DA8F-460C-B4F1-29332C469C58}" presName="textB" presStyleLbl="revTx" presStyleIdx="1" presStyleCnt="3">
        <dgm:presLayoutVars>
          <dgm:bulletEnabled val="1"/>
        </dgm:presLayoutVars>
      </dgm:prSet>
      <dgm:spPr/>
      <dgm:t>
        <a:bodyPr/>
        <a:lstStyle/>
        <a:p>
          <a:endParaRPr lang="en-US"/>
        </a:p>
      </dgm:t>
    </dgm:pt>
    <dgm:pt modelId="{A8EF8A9F-591D-4968-B64E-77C279518C29}" type="pres">
      <dgm:prSet presAssocID="{FC451C6F-DA8F-460C-B4F1-29332C469C58}" presName="circleB" presStyleLbl="node1" presStyleIdx="1" presStyleCnt="3"/>
      <dgm:spPr/>
    </dgm:pt>
    <dgm:pt modelId="{D55FD82A-9268-444D-B928-4786F1987D66}" type="pres">
      <dgm:prSet presAssocID="{FC451C6F-DA8F-460C-B4F1-29332C469C58}" presName="spaceB" presStyleCnt="0"/>
      <dgm:spPr/>
    </dgm:pt>
    <dgm:pt modelId="{47276B3C-DA2B-4415-8929-28B673EF49AE}" type="pres">
      <dgm:prSet presAssocID="{7E11E876-1D78-42D6-82F6-227E0772382E}" presName="space" presStyleCnt="0"/>
      <dgm:spPr/>
    </dgm:pt>
    <dgm:pt modelId="{0F717DD6-4AA1-4AFC-BCDC-470EC6613A5E}" type="pres">
      <dgm:prSet presAssocID="{C4488B19-EC5E-425E-AE35-7ABBFBCC92D0}" presName="compositeA" presStyleCnt="0"/>
      <dgm:spPr/>
    </dgm:pt>
    <dgm:pt modelId="{26B80F69-1F33-481B-9B24-40566E9B7C26}" type="pres">
      <dgm:prSet presAssocID="{C4488B19-EC5E-425E-AE35-7ABBFBCC92D0}" presName="textA" presStyleLbl="revTx" presStyleIdx="2" presStyleCnt="3">
        <dgm:presLayoutVars>
          <dgm:bulletEnabled val="1"/>
        </dgm:presLayoutVars>
      </dgm:prSet>
      <dgm:spPr/>
      <dgm:t>
        <a:bodyPr/>
        <a:lstStyle/>
        <a:p>
          <a:endParaRPr lang="en-US"/>
        </a:p>
      </dgm:t>
    </dgm:pt>
    <dgm:pt modelId="{221CAE83-7553-4AFA-BA24-92C159A91B73}" type="pres">
      <dgm:prSet presAssocID="{C4488B19-EC5E-425E-AE35-7ABBFBCC92D0}" presName="circleA" presStyleLbl="node1" presStyleIdx="2" presStyleCnt="3"/>
      <dgm:spPr/>
    </dgm:pt>
    <dgm:pt modelId="{FB1A7232-800F-4A6D-93E6-AE379FAFC842}" type="pres">
      <dgm:prSet presAssocID="{C4488B19-EC5E-425E-AE35-7ABBFBCC92D0}" presName="spaceA" presStyleCnt="0"/>
      <dgm:spPr/>
    </dgm:pt>
  </dgm:ptLst>
  <dgm:cxnLst>
    <dgm:cxn modelId="{F81A2AA2-7DD7-4A43-B28E-B8658CD029F9}" srcId="{82F0EC53-B845-4C0C-A64E-8AC212FCACC9}" destId="{C4488B19-EC5E-425E-AE35-7ABBFBCC92D0}" srcOrd="2" destOrd="0" parTransId="{1AA7B3E0-9B91-42A1-9736-740BBCFB559E}" sibTransId="{967581AB-9AE7-4DD8-8DB8-3267230B5F77}"/>
    <dgm:cxn modelId="{1E8CDDE2-A483-43A0-B28E-E5E822300FE4}" type="presOf" srcId="{18990BA7-6F6D-46C4-8338-37A26DF4FE49}" destId="{51D2C9E9-9A46-4122-98DE-C7AE430BA7D8}" srcOrd="0" destOrd="0" presId="urn:microsoft.com/office/officeart/2005/8/layout/hProcess11"/>
    <dgm:cxn modelId="{301CA368-32C7-4220-BE8A-6E86A8BDA1E5}" type="presOf" srcId="{82F0EC53-B845-4C0C-A64E-8AC212FCACC9}" destId="{4650113D-D4AD-46B6-8735-4C78A07464CE}" srcOrd="0" destOrd="0" presId="urn:microsoft.com/office/officeart/2005/8/layout/hProcess11"/>
    <dgm:cxn modelId="{B0B88E21-7106-48FF-B984-A6B25714684E}" type="presOf" srcId="{FC451C6F-DA8F-460C-B4F1-29332C469C58}" destId="{8549A663-6C14-4BA4-9D02-22F5603675FD}" srcOrd="0" destOrd="0" presId="urn:microsoft.com/office/officeart/2005/8/layout/hProcess11"/>
    <dgm:cxn modelId="{208B6E4C-C92F-4F12-B203-AF854A549074}" type="presOf" srcId="{C4488B19-EC5E-425E-AE35-7ABBFBCC92D0}" destId="{26B80F69-1F33-481B-9B24-40566E9B7C26}" srcOrd="0" destOrd="0" presId="urn:microsoft.com/office/officeart/2005/8/layout/hProcess11"/>
    <dgm:cxn modelId="{D9D75353-D0FF-4F83-8BAC-DD32B57DEE3E}" srcId="{82F0EC53-B845-4C0C-A64E-8AC212FCACC9}" destId="{18990BA7-6F6D-46C4-8338-37A26DF4FE49}" srcOrd="0" destOrd="0" parTransId="{DC61F486-42A2-442E-8ECB-C26B1DA6DAB1}" sibTransId="{452BF363-6DB9-4E36-B7A3-96D47A33C3CB}"/>
    <dgm:cxn modelId="{E8BEF64F-012F-4939-81AB-62CB2EA7CDD4}" srcId="{82F0EC53-B845-4C0C-A64E-8AC212FCACC9}" destId="{FC451C6F-DA8F-460C-B4F1-29332C469C58}" srcOrd="1" destOrd="0" parTransId="{68D3F6FC-8DFB-43FC-A058-3AA240E392E1}" sibTransId="{7E11E876-1D78-42D6-82F6-227E0772382E}"/>
    <dgm:cxn modelId="{941EE62F-A9CA-46A3-9FD9-5B27344A0592}" type="presParOf" srcId="{4650113D-D4AD-46B6-8735-4C78A07464CE}" destId="{A56EA701-C0E5-4711-95D5-AAB984EE82B3}" srcOrd="0" destOrd="0" presId="urn:microsoft.com/office/officeart/2005/8/layout/hProcess11"/>
    <dgm:cxn modelId="{24C2EC5D-8ECF-4BA8-AFAE-435AA1AB9AA4}" type="presParOf" srcId="{4650113D-D4AD-46B6-8735-4C78A07464CE}" destId="{50F9398A-FEC3-4D10-ABE5-06C68FE09670}" srcOrd="1" destOrd="0" presId="urn:microsoft.com/office/officeart/2005/8/layout/hProcess11"/>
    <dgm:cxn modelId="{A70D07CC-770A-4C1F-BA36-6CA055E5AAA4}" type="presParOf" srcId="{50F9398A-FEC3-4D10-ABE5-06C68FE09670}" destId="{099E359B-C8D9-4570-AE52-C639E7C580BC}" srcOrd="0" destOrd="0" presId="urn:microsoft.com/office/officeart/2005/8/layout/hProcess11"/>
    <dgm:cxn modelId="{BD6EC868-6612-4DF1-9437-505BCD1E933F}" type="presParOf" srcId="{099E359B-C8D9-4570-AE52-C639E7C580BC}" destId="{51D2C9E9-9A46-4122-98DE-C7AE430BA7D8}" srcOrd="0" destOrd="0" presId="urn:microsoft.com/office/officeart/2005/8/layout/hProcess11"/>
    <dgm:cxn modelId="{759B665E-6DB6-4BE4-938E-B158B8F88665}" type="presParOf" srcId="{099E359B-C8D9-4570-AE52-C639E7C580BC}" destId="{3593CA23-6015-4DBC-9656-1AF3F3EFA6C4}" srcOrd="1" destOrd="0" presId="urn:microsoft.com/office/officeart/2005/8/layout/hProcess11"/>
    <dgm:cxn modelId="{6D65BAD9-5D8B-4DDE-8993-FF40B41037CB}" type="presParOf" srcId="{099E359B-C8D9-4570-AE52-C639E7C580BC}" destId="{A7F9D842-C8A4-4A5F-A005-5AA78F49AE59}" srcOrd="2" destOrd="0" presId="urn:microsoft.com/office/officeart/2005/8/layout/hProcess11"/>
    <dgm:cxn modelId="{B68E263C-9166-4EDB-BE17-CC67AE47031D}" type="presParOf" srcId="{50F9398A-FEC3-4D10-ABE5-06C68FE09670}" destId="{E27313AA-DBBF-4E3B-949E-35DE90E9B01A}" srcOrd="1" destOrd="0" presId="urn:microsoft.com/office/officeart/2005/8/layout/hProcess11"/>
    <dgm:cxn modelId="{D03008BF-04EC-4AD3-B738-520DE0803538}" type="presParOf" srcId="{50F9398A-FEC3-4D10-ABE5-06C68FE09670}" destId="{12608BFA-0339-40A8-8BBB-62CBB0D32490}" srcOrd="2" destOrd="0" presId="urn:microsoft.com/office/officeart/2005/8/layout/hProcess11"/>
    <dgm:cxn modelId="{C347931F-D4AC-4C9C-A857-1631DD1AD4CD}" type="presParOf" srcId="{12608BFA-0339-40A8-8BBB-62CBB0D32490}" destId="{8549A663-6C14-4BA4-9D02-22F5603675FD}" srcOrd="0" destOrd="0" presId="urn:microsoft.com/office/officeart/2005/8/layout/hProcess11"/>
    <dgm:cxn modelId="{C22A78CF-5DD3-417F-9DAF-DB142A2F0363}" type="presParOf" srcId="{12608BFA-0339-40A8-8BBB-62CBB0D32490}" destId="{A8EF8A9F-591D-4968-B64E-77C279518C29}" srcOrd="1" destOrd="0" presId="urn:microsoft.com/office/officeart/2005/8/layout/hProcess11"/>
    <dgm:cxn modelId="{749F2D38-217E-401A-81EB-DF94C9C10466}" type="presParOf" srcId="{12608BFA-0339-40A8-8BBB-62CBB0D32490}" destId="{D55FD82A-9268-444D-B928-4786F1987D66}" srcOrd="2" destOrd="0" presId="urn:microsoft.com/office/officeart/2005/8/layout/hProcess11"/>
    <dgm:cxn modelId="{C743FD19-5D4E-4F0C-8A59-AB380E1169EF}" type="presParOf" srcId="{50F9398A-FEC3-4D10-ABE5-06C68FE09670}" destId="{47276B3C-DA2B-4415-8929-28B673EF49AE}" srcOrd="3" destOrd="0" presId="urn:microsoft.com/office/officeart/2005/8/layout/hProcess11"/>
    <dgm:cxn modelId="{2933159B-8268-41C6-9A5B-364B1B92D4FF}" type="presParOf" srcId="{50F9398A-FEC3-4D10-ABE5-06C68FE09670}" destId="{0F717DD6-4AA1-4AFC-BCDC-470EC6613A5E}" srcOrd="4" destOrd="0" presId="urn:microsoft.com/office/officeart/2005/8/layout/hProcess11"/>
    <dgm:cxn modelId="{48351EF6-883B-4BCB-98EB-078FA3BA21AB}" type="presParOf" srcId="{0F717DD6-4AA1-4AFC-BCDC-470EC6613A5E}" destId="{26B80F69-1F33-481B-9B24-40566E9B7C26}" srcOrd="0" destOrd="0" presId="urn:microsoft.com/office/officeart/2005/8/layout/hProcess11"/>
    <dgm:cxn modelId="{193B422B-2E65-418F-98B0-9A1975B0C0CA}" type="presParOf" srcId="{0F717DD6-4AA1-4AFC-BCDC-470EC6613A5E}" destId="{221CAE83-7553-4AFA-BA24-92C159A91B73}" srcOrd="1" destOrd="0" presId="urn:microsoft.com/office/officeart/2005/8/layout/hProcess11"/>
    <dgm:cxn modelId="{06F1EC1F-D3C4-4374-A3D3-FF5721BA13AF}" type="presParOf" srcId="{0F717DD6-4AA1-4AFC-BCDC-470EC6613A5E}" destId="{FB1A7232-800F-4A6D-93E6-AE379FAFC842}"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F0EC53-B845-4C0C-A64E-8AC212FCACC9}" type="doc">
      <dgm:prSet loTypeId="urn:microsoft.com/office/officeart/2005/8/layout/hProcess11" loCatId="process" qsTypeId="urn:microsoft.com/office/officeart/2005/8/quickstyle/simple1" qsCatId="simple" csTypeId="urn:microsoft.com/office/officeart/2005/8/colors/accent1_2" csCatId="accent1" phldr="1"/>
      <dgm:spPr/>
    </dgm:pt>
    <dgm:pt modelId="{18990BA7-6F6D-46C4-8338-37A26DF4FE49}">
      <dgm:prSet phldrT="[Text]" custT="1"/>
      <dgm:spPr/>
      <dgm:t>
        <a:bodyPr/>
        <a:lstStyle/>
        <a:p>
          <a:r>
            <a:rPr lang="en-US" sz="1200" dirty="0" smtClean="0"/>
            <a:t>1994-1995:  Emily Bowen &amp; Darren Griffin born</a:t>
          </a:r>
          <a:endParaRPr lang="en-US" sz="1200" dirty="0"/>
        </a:p>
      </dgm:t>
    </dgm:pt>
    <dgm:pt modelId="{DC61F486-42A2-442E-8ECB-C26B1DA6DAB1}" type="parTrans" cxnId="{D9D75353-D0FF-4F83-8BAC-DD32B57DEE3E}">
      <dgm:prSet/>
      <dgm:spPr/>
      <dgm:t>
        <a:bodyPr/>
        <a:lstStyle/>
        <a:p>
          <a:endParaRPr lang="en-US"/>
        </a:p>
      </dgm:t>
    </dgm:pt>
    <dgm:pt modelId="{452BF363-6DB9-4E36-B7A3-96D47A33C3CB}" type="sibTrans" cxnId="{D9D75353-D0FF-4F83-8BAC-DD32B57DEE3E}">
      <dgm:prSet/>
      <dgm:spPr/>
      <dgm:t>
        <a:bodyPr/>
        <a:lstStyle/>
        <a:p>
          <a:endParaRPr lang="en-US"/>
        </a:p>
      </dgm:t>
    </dgm:pt>
    <dgm:pt modelId="{C4488B19-EC5E-425E-AE35-7ABBFBCC92D0}">
      <dgm:prSet phldrT="[Text]" custT="1"/>
      <dgm:spPr/>
      <dgm:t>
        <a:bodyPr/>
        <a:lstStyle/>
        <a:p>
          <a:r>
            <a:rPr lang="en-US" sz="1200" dirty="0" smtClean="0"/>
            <a:t>2002-2003: Plaintiffs file expert reports</a:t>
          </a:r>
          <a:endParaRPr lang="en-US" sz="1200" dirty="0"/>
        </a:p>
      </dgm:t>
    </dgm:pt>
    <dgm:pt modelId="{1AA7B3E0-9B91-42A1-9736-740BBCFB559E}" type="parTrans" cxnId="{F81A2AA2-7DD7-4A43-B28E-B8658CD029F9}">
      <dgm:prSet/>
      <dgm:spPr/>
      <dgm:t>
        <a:bodyPr/>
        <a:lstStyle/>
        <a:p>
          <a:endParaRPr lang="en-US"/>
        </a:p>
      </dgm:t>
    </dgm:pt>
    <dgm:pt modelId="{967581AB-9AE7-4DD8-8DB8-3267230B5F77}" type="sibTrans" cxnId="{F81A2AA2-7DD7-4A43-B28E-B8658CD029F9}">
      <dgm:prSet/>
      <dgm:spPr/>
      <dgm:t>
        <a:bodyPr/>
        <a:lstStyle/>
        <a:p>
          <a:endParaRPr lang="en-US"/>
        </a:p>
      </dgm:t>
    </dgm:pt>
    <dgm:pt modelId="{FC451C6F-DA8F-460C-B4F1-29332C469C58}">
      <dgm:prSet phldrT="[Text]" custT="1"/>
      <dgm:spPr/>
      <dgm:t>
        <a:bodyPr/>
        <a:lstStyle/>
        <a:p>
          <a:r>
            <a:rPr lang="en-US" sz="1200" dirty="0" smtClean="0"/>
            <a:t>1997: Lawsuit filed</a:t>
          </a:r>
          <a:endParaRPr lang="en-US" sz="1200" dirty="0"/>
        </a:p>
      </dgm:t>
    </dgm:pt>
    <dgm:pt modelId="{68D3F6FC-8DFB-43FC-A058-3AA240E392E1}" type="parTrans" cxnId="{E8BEF64F-012F-4939-81AB-62CB2EA7CDD4}">
      <dgm:prSet/>
      <dgm:spPr/>
      <dgm:t>
        <a:bodyPr/>
        <a:lstStyle/>
        <a:p>
          <a:endParaRPr lang="en-US"/>
        </a:p>
      </dgm:t>
    </dgm:pt>
    <dgm:pt modelId="{7E11E876-1D78-42D6-82F6-227E0772382E}" type="sibTrans" cxnId="{E8BEF64F-012F-4939-81AB-62CB2EA7CDD4}">
      <dgm:prSet/>
      <dgm:spPr/>
      <dgm:t>
        <a:bodyPr/>
        <a:lstStyle/>
        <a:p>
          <a:endParaRPr lang="en-US"/>
        </a:p>
      </dgm:t>
    </dgm:pt>
    <dgm:pt modelId="{D505E559-A8F8-49F2-B586-311531BC9340}">
      <dgm:prSet custT="1"/>
      <dgm:spPr/>
      <dgm:t>
        <a:bodyPr/>
        <a:lstStyle/>
        <a:p>
          <a:r>
            <a:rPr lang="en-US" sz="1400" b="1" dirty="0" smtClean="0"/>
            <a:t>July 12, 2004: Defendant moves for genetic testing</a:t>
          </a:r>
          <a:endParaRPr lang="en-US" sz="1400" b="1" dirty="0"/>
        </a:p>
      </dgm:t>
    </dgm:pt>
    <dgm:pt modelId="{94759DA8-FB85-4F1E-B1D0-0B70E7E2F65B}" type="parTrans" cxnId="{A6A1B006-B199-42D7-9D11-61F93CCFC48E}">
      <dgm:prSet/>
      <dgm:spPr/>
      <dgm:t>
        <a:bodyPr/>
        <a:lstStyle/>
        <a:p>
          <a:endParaRPr lang="en-US"/>
        </a:p>
      </dgm:t>
    </dgm:pt>
    <dgm:pt modelId="{12A851C0-6ABB-40BC-B4EC-C6B813D54DC8}" type="sibTrans" cxnId="{A6A1B006-B199-42D7-9D11-61F93CCFC48E}">
      <dgm:prSet/>
      <dgm:spPr/>
      <dgm:t>
        <a:bodyPr/>
        <a:lstStyle/>
        <a:p>
          <a:endParaRPr lang="en-US"/>
        </a:p>
      </dgm:t>
    </dgm:pt>
    <dgm:pt modelId="{C93D78BB-782F-46D0-986E-73AA3E7716F0}">
      <dgm:prSet custT="1"/>
      <dgm:spPr/>
      <dgm:t>
        <a:bodyPr/>
        <a:lstStyle/>
        <a:p>
          <a:r>
            <a:rPr lang="en-US" sz="1400" b="1" dirty="0" smtClean="0"/>
            <a:t>Aug. 8, 2004: </a:t>
          </a:r>
          <a:r>
            <a:rPr lang="en-US" sz="1400" b="1" dirty="0" err="1" smtClean="0"/>
            <a:t>Vissers</a:t>
          </a:r>
          <a:r>
            <a:rPr lang="en-US" sz="1400" b="1" dirty="0" smtClean="0"/>
            <a:t> study of </a:t>
          </a:r>
          <a:r>
            <a:rPr lang="en-US" sz="1400" b="1" i="1" dirty="0" smtClean="0"/>
            <a:t>CHD7</a:t>
          </a:r>
          <a:r>
            <a:rPr lang="en-US" sz="1400" b="1" dirty="0" smtClean="0"/>
            <a:t> mutations published online</a:t>
          </a:r>
          <a:endParaRPr lang="en-US" sz="1400" b="1" dirty="0"/>
        </a:p>
      </dgm:t>
    </dgm:pt>
    <dgm:pt modelId="{3969B285-033B-4454-9E0A-77AF37E60A4F}" type="parTrans" cxnId="{EA9C6114-05FA-4FBD-B538-0730545E598D}">
      <dgm:prSet/>
      <dgm:spPr/>
      <dgm:t>
        <a:bodyPr/>
        <a:lstStyle/>
        <a:p>
          <a:endParaRPr lang="en-US"/>
        </a:p>
      </dgm:t>
    </dgm:pt>
    <dgm:pt modelId="{25D62B26-DB44-487D-8BCB-470E27DBD6BD}" type="sibTrans" cxnId="{EA9C6114-05FA-4FBD-B538-0730545E598D}">
      <dgm:prSet/>
      <dgm:spPr/>
      <dgm:t>
        <a:bodyPr/>
        <a:lstStyle/>
        <a:p>
          <a:endParaRPr lang="en-US"/>
        </a:p>
      </dgm:t>
    </dgm:pt>
    <dgm:pt modelId="{F6036D00-5DAB-40B8-BB8B-6EEC75E33E34}">
      <dgm:prSet custT="1"/>
      <dgm:spPr/>
      <dgm:t>
        <a:bodyPr/>
        <a:lstStyle/>
        <a:p>
          <a:r>
            <a:rPr lang="en-US" sz="1400" b="1" dirty="0" smtClean="0"/>
            <a:t>Jan. 2005: Genetic testing results</a:t>
          </a:r>
          <a:endParaRPr lang="en-US" sz="1400" b="1" dirty="0"/>
        </a:p>
      </dgm:t>
    </dgm:pt>
    <dgm:pt modelId="{24DAA9F2-4B4A-4182-B894-11AE5E84713B}" type="parTrans" cxnId="{899ED11F-6D2B-4612-92D3-FF5C133F2F3E}">
      <dgm:prSet/>
      <dgm:spPr/>
      <dgm:t>
        <a:bodyPr/>
        <a:lstStyle/>
        <a:p>
          <a:endParaRPr lang="en-US"/>
        </a:p>
      </dgm:t>
    </dgm:pt>
    <dgm:pt modelId="{51C70EF9-1D66-4A04-9F6E-7C932B891A4C}" type="sibTrans" cxnId="{899ED11F-6D2B-4612-92D3-FF5C133F2F3E}">
      <dgm:prSet/>
      <dgm:spPr/>
      <dgm:t>
        <a:bodyPr/>
        <a:lstStyle/>
        <a:p>
          <a:endParaRPr lang="en-US"/>
        </a:p>
      </dgm:t>
    </dgm:pt>
    <dgm:pt modelId="{7EDF3EC0-3CE2-4A4B-8905-FD9DC009A8FB}">
      <dgm:prSet custT="1"/>
      <dgm:spPr/>
      <dgm:t>
        <a:bodyPr/>
        <a:lstStyle/>
        <a:p>
          <a:r>
            <a:rPr lang="en-US" sz="1400" b="1" dirty="0" smtClean="0"/>
            <a:t>March 23, 2003: Defendant moves to exclude plaintiffs’ experts; no ruling</a:t>
          </a:r>
          <a:endParaRPr lang="en-US" sz="1400" b="1" dirty="0"/>
        </a:p>
      </dgm:t>
    </dgm:pt>
    <dgm:pt modelId="{E92CAFE9-3A61-4DE4-AE1A-15C42BC111E5}" type="parTrans" cxnId="{F96E8FD9-DF22-4218-B05F-10E983F9A6D4}">
      <dgm:prSet/>
      <dgm:spPr/>
      <dgm:t>
        <a:bodyPr/>
        <a:lstStyle/>
        <a:p>
          <a:endParaRPr lang="en-US"/>
        </a:p>
      </dgm:t>
    </dgm:pt>
    <dgm:pt modelId="{8B316037-AD6E-4310-8605-2F21C1A85B5B}" type="sibTrans" cxnId="{F96E8FD9-DF22-4218-B05F-10E983F9A6D4}">
      <dgm:prSet/>
      <dgm:spPr/>
      <dgm:t>
        <a:bodyPr/>
        <a:lstStyle/>
        <a:p>
          <a:endParaRPr lang="en-US"/>
        </a:p>
      </dgm:t>
    </dgm:pt>
    <dgm:pt modelId="{4650113D-D4AD-46B6-8735-4C78A07464CE}" type="pres">
      <dgm:prSet presAssocID="{82F0EC53-B845-4C0C-A64E-8AC212FCACC9}" presName="Name0" presStyleCnt="0">
        <dgm:presLayoutVars>
          <dgm:dir/>
          <dgm:resizeHandles val="exact"/>
        </dgm:presLayoutVars>
      </dgm:prSet>
      <dgm:spPr/>
    </dgm:pt>
    <dgm:pt modelId="{A56EA701-C0E5-4711-95D5-AAB984EE82B3}" type="pres">
      <dgm:prSet presAssocID="{82F0EC53-B845-4C0C-A64E-8AC212FCACC9}" presName="arrow" presStyleLbl="bgShp" presStyleIdx="0" presStyleCnt="1" custScaleY="53052"/>
      <dgm:spPr/>
    </dgm:pt>
    <dgm:pt modelId="{50F9398A-FEC3-4D10-ABE5-06C68FE09670}" type="pres">
      <dgm:prSet presAssocID="{82F0EC53-B845-4C0C-A64E-8AC212FCACC9}" presName="points" presStyleCnt="0"/>
      <dgm:spPr/>
    </dgm:pt>
    <dgm:pt modelId="{099E359B-C8D9-4570-AE52-C639E7C580BC}" type="pres">
      <dgm:prSet presAssocID="{18990BA7-6F6D-46C4-8338-37A26DF4FE49}" presName="compositeA" presStyleCnt="0"/>
      <dgm:spPr/>
    </dgm:pt>
    <dgm:pt modelId="{51D2C9E9-9A46-4122-98DE-C7AE430BA7D8}" type="pres">
      <dgm:prSet presAssocID="{18990BA7-6F6D-46C4-8338-37A26DF4FE49}" presName="textA" presStyleLbl="revTx" presStyleIdx="0" presStyleCnt="7">
        <dgm:presLayoutVars>
          <dgm:bulletEnabled val="1"/>
        </dgm:presLayoutVars>
      </dgm:prSet>
      <dgm:spPr/>
      <dgm:t>
        <a:bodyPr/>
        <a:lstStyle/>
        <a:p>
          <a:endParaRPr lang="en-US"/>
        </a:p>
      </dgm:t>
    </dgm:pt>
    <dgm:pt modelId="{3593CA23-6015-4DBC-9656-1AF3F3EFA6C4}" type="pres">
      <dgm:prSet presAssocID="{18990BA7-6F6D-46C4-8338-37A26DF4FE49}" presName="circleA" presStyleLbl="node1" presStyleIdx="0" presStyleCnt="7"/>
      <dgm:spPr/>
    </dgm:pt>
    <dgm:pt modelId="{A7F9D842-C8A4-4A5F-A005-5AA78F49AE59}" type="pres">
      <dgm:prSet presAssocID="{18990BA7-6F6D-46C4-8338-37A26DF4FE49}" presName="spaceA" presStyleCnt="0"/>
      <dgm:spPr/>
    </dgm:pt>
    <dgm:pt modelId="{E27313AA-DBBF-4E3B-949E-35DE90E9B01A}" type="pres">
      <dgm:prSet presAssocID="{452BF363-6DB9-4E36-B7A3-96D47A33C3CB}" presName="space" presStyleCnt="0"/>
      <dgm:spPr/>
    </dgm:pt>
    <dgm:pt modelId="{12608BFA-0339-40A8-8BBB-62CBB0D32490}" type="pres">
      <dgm:prSet presAssocID="{FC451C6F-DA8F-460C-B4F1-29332C469C58}" presName="compositeB" presStyleCnt="0"/>
      <dgm:spPr/>
    </dgm:pt>
    <dgm:pt modelId="{8549A663-6C14-4BA4-9D02-22F5603675FD}" type="pres">
      <dgm:prSet presAssocID="{FC451C6F-DA8F-460C-B4F1-29332C469C58}" presName="textB" presStyleLbl="revTx" presStyleIdx="1" presStyleCnt="7" custLinFactNeighborX="-43985" custLinFactNeighborY="-6892">
        <dgm:presLayoutVars>
          <dgm:bulletEnabled val="1"/>
        </dgm:presLayoutVars>
      </dgm:prSet>
      <dgm:spPr/>
      <dgm:t>
        <a:bodyPr/>
        <a:lstStyle/>
        <a:p>
          <a:endParaRPr lang="en-US"/>
        </a:p>
      </dgm:t>
    </dgm:pt>
    <dgm:pt modelId="{A8EF8A9F-591D-4968-B64E-77C279518C29}" type="pres">
      <dgm:prSet presAssocID="{FC451C6F-DA8F-460C-B4F1-29332C469C58}" presName="circleB" presStyleLbl="node1" presStyleIdx="1" presStyleCnt="7" custLinFactNeighborX="-71265" custLinFactNeighborY="4577"/>
      <dgm:spPr/>
    </dgm:pt>
    <dgm:pt modelId="{D55FD82A-9268-444D-B928-4786F1987D66}" type="pres">
      <dgm:prSet presAssocID="{FC451C6F-DA8F-460C-B4F1-29332C469C58}" presName="spaceB" presStyleCnt="0"/>
      <dgm:spPr/>
    </dgm:pt>
    <dgm:pt modelId="{47276B3C-DA2B-4415-8929-28B673EF49AE}" type="pres">
      <dgm:prSet presAssocID="{7E11E876-1D78-42D6-82F6-227E0772382E}" presName="space" presStyleCnt="0"/>
      <dgm:spPr/>
    </dgm:pt>
    <dgm:pt modelId="{0F717DD6-4AA1-4AFC-BCDC-470EC6613A5E}" type="pres">
      <dgm:prSet presAssocID="{C4488B19-EC5E-425E-AE35-7ABBFBCC92D0}" presName="compositeA" presStyleCnt="0"/>
      <dgm:spPr/>
    </dgm:pt>
    <dgm:pt modelId="{26B80F69-1F33-481B-9B24-40566E9B7C26}" type="pres">
      <dgm:prSet presAssocID="{C4488B19-EC5E-425E-AE35-7ABBFBCC92D0}" presName="textA" presStyleLbl="revTx" presStyleIdx="2" presStyleCnt="7" custLinFactNeighborX="-77495">
        <dgm:presLayoutVars>
          <dgm:bulletEnabled val="1"/>
        </dgm:presLayoutVars>
      </dgm:prSet>
      <dgm:spPr/>
      <dgm:t>
        <a:bodyPr/>
        <a:lstStyle/>
        <a:p>
          <a:endParaRPr lang="en-US"/>
        </a:p>
      </dgm:t>
    </dgm:pt>
    <dgm:pt modelId="{221CAE83-7553-4AFA-BA24-92C159A91B73}" type="pres">
      <dgm:prSet presAssocID="{C4488B19-EC5E-425E-AE35-7ABBFBCC92D0}" presName="circleA" presStyleLbl="node1" presStyleIdx="2" presStyleCnt="7" custLinFactX="-43343" custLinFactNeighborX="-100000" custLinFactNeighborY="4577"/>
      <dgm:spPr/>
    </dgm:pt>
    <dgm:pt modelId="{FB1A7232-800F-4A6D-93E6-AE379FAFC842}" type="pres">
      <dgm:prSet presAssocID="{C4488B19-EC5E-425E-AE35-7ABBFBCC92D0}" presName="spaceA" presStyleCnt="0"/>
      <dgm:spPr/>
    </dgm:pt>
    <dgm:pt modelId="{757162B5-5831-4D9C-8F27-C4198EE1B875}" type="pres">
      <dgm:prSet presAssocID="{967581AB-9AE7-4DD8-8DB8-3267230B5F77}" presName="space" presStyleCnt="0"/>
      <dgm:spPr/>
    </dgm:pt>
    <dgm:pt modelId="{08514AC7-7617-4E6A-81D8-4158D10F2BCA}" type="pres">
      <dgm:prSet presAssocID="{7EDF3EC0-3CE2-4A4B-8905-FD9DC009A8FB}" presName="compositeB" presStyleCnt="0"/>
      <dgm:spPr/>
    </dgm:pt>
    <dgm:pt modelId="{61E4E914-CB8E-4F24-A352-873450048286}" type="pres">
      <dgm:prSet presAssocID="{7EDF3EC0-3CE2-4A4B-8905-FD9DC009A8FB}" presName="textB" presStyleLbl="revTx" presStyleIdx="3" presStyleCnt="7" custScaleX="197704" custLinFactX="-792" custLinFactNeighborX="-100000" custLinFactNeighborY="-2683">
        <dgm:presLayoutVars>
          <dgm:bulletEnabled val="1"/>
        </dgm:presLayoutVars>
      </dgm:prSet>
      <dgm:spPr/>
      <dgm:t>
        <a:bodyPr/>
        <a:lstStyle/>
        <a:p>
          <a:endParaRPr lang="en-US"/>
        </a:p>
      </dgm:t>
    </dgm:pt>
    <dgm:pt modelId="{8518A54C-4433-4826-89C8-9A5CD0A1E93D}" type="pres">
      <dgm:prSet presAssocID="{7EDF3EC0-3CE2-4A4B-8905-FD9DC009A8FB}" presName="circleB" presStyleLbl="node1" presStyleIdx="3" presStyleCnt="7" custLinFactX="-100000" custLinFactNeighborX="-111774" custLinFactNeighborY="4577"/>
      <dgm:spPr/>
    </dgm:pt>
    <dgm:pt modelId="{D6E6B387-0562-4B77-9FED-9CDECFF83A9C}" type="pres">
      <dgm:prSet presAssocID="{7EDF3EC0-3CE2-4A4B-8905-FD9DC009A8FB}" presName="spaceB" presStyleCnt="0"/>
      <dgm:spPr/>
    </dgm:pt>
    <dgm:pt modelId="{7655AC78-0642-4249-9294-41C20FDCFFB6}" type="pres">
      <dgm:prSet presAssocID="{8B316037-AD6E-4310-8605-2F21C1A85B5B}" presName="space" presStyleCnt="0"/>
      <dgm:spPr/>
    </dgm:pt>
    <dgm:pt modelId="{A9B392A6-E212-4074-914B-098D1530498F}" type="pres">
      <dgm:prSet presAssocID="{D505E559-A8F8-49F2-B586-311531BC9340}" presName="compositeA" presStyleCnt="0"/>
      <dgm:spPr/>
    </dgm:pt>
    <dgm:pt modelId="{D6D253D4-00BA-4F86-A181-BCC414E8F149}" type="pres">
      <dgm:prSet presAssocID="{D505E559-A8F8-49F2-B586-311531BC9340}" presName="textA" presStyleLbl="revTx" presStyleIdx="4" presStyleCnt="7" custScaleX="185267" custLinFactNeighborX="-27749">
        <dgm:presLayoutVars>
          <dgm:bulletEnabled val="1"/>
        </dgm:presLayoutVars>
      </dgm:prSet>
      <dgm:spPr/>
      <dgm:t>
        <a:bodyPr/>
        <a:lstStyle/>
        <a:p>
          <a:endParaRPr lang="en-US"/>
        </a:p>
      </dgm:t>
    </dgm:pt>
    <dgm:pt modelId="{63A72A34-E53E-47E9-9064-F2D913BCD9A7}" type="pres">
      <dgm:prSet presAssocID="{D505E559-A8F8-49F2-B586-311531BC9340}" presName="circleA" presStyleLbl="node1" presStyleIdx="4" presStyleCnt="7" custLinFactNeighborX="-64272" custLinFactNeighborY="4577"/>
      <dgm:spPr/>
    </dgm:pt>
    <dgm:pt modelId="{23A8C6B5-D4AB-4155-8C61-22890E95BAA7}" type="pres">
      <dgm:prSet presAssocID="{D505E559-A8F8-49F2-B586-311531BC9340}" presName="spaceA" presStyleCnt="0"/>
      <dgm:spPr/>
    </dgm:pt>
    <dgm:pt modelId="{C37A6963-638E-4224-95CC-A2BA2B4C3184}" type="pres">
      <dgm:prSet presAssocID="{12A851C0-6ABB-40BC-B4EC-C6B813D54DC8}" presName="space" presStyleCnt="0"/>
      <dgm:spPr/>
    </dgm:pt>
    <dgm:pt modelId="{068586D1-7D5B-4DF7-B61F-8787AA1070FB}" type="pres">
      <dgm:prSet presAssocID="{C93D78BB-782F-46D0-986E-73AA3E7716F0}" presName="compositeB" presStyleCnt="0"/>
      <dgm:spPr/>
    </dgm:pt>
    <dgm:pt modelId="{3196565A-3F9C-42AC-B34F-4FF2DCFBAC58}" type="pres">
      <dgm:prSet presAssocID="{C93D78BB-782F-46D0-986E-73AA3E7716F0}" presName="textB" presStyleLbl="revTx" presStyleIdx="5" presStyleCnt="7" custScaleX="243536" custLinFactNeighborX="-23971" custLinFactNeighborY="1526">
        <dgm:presLayoutVars>
          <dgm:bulletEnabled val="1"/>
        </dgm:presLayoutVars>
      </dgm:prSet>
      <dgm:spPr/>
      <dgm:t>
        <a:bodyPr/>
        <a:lstStyle/>
        <a:p>
          <a:endParaRPr lang="en-US"/>
        </a:p>
      </dgm:t>
    </dgm:pt>
    <dgm:pt modelId="{D9BE7E2A-2F21-4EAE-A9B5-845AB1F36DF8}" type="pres">
      <dgm:prSet presAssocID="{C93D78BB-782F-46D0-986E-73AA3E7716F0}" presName="circleB" presStyleLbl="node1" presStyleIdx="5" presStyleCnt="7" custLinFactNeighborX="-38729" custLinFactNeighborY="4577"/>
      <dgm:spPr/>
    </dgm:pt>
    <dgm:pt modelId="{EAE2056D-A255-4C3F-A0C4-B4E3428BE3D3}" type="pres">
      <dgm:prSet presAssocID="{C93D78BB-782F-46D0-986E-73AA3E7716F0}" presName="spaceB" presStyleCnt="0"/>
      <dgm:spPr/>
    </dgm:pt>
    <dgm:pt modelId="{4FF036B7-7998-4F9E-9BDC-372A461B96BE}" type="pres">
      <dgm:prSet presAssocID="{25D62B26-DB44-487D-8BCB-470E27DBD6BD}" presName="space" presStyleCnt="0"/>
      <dgm:spPr/>
    </dgm:pt>
    <dgm:pt modelId="{B404E94D-B6A0-49A1-BEFC-8DBEF3347648}" type="pres">
      <dgm:prSet presAssocID="{F6036D00-5DAB-40B8-BB8B-6EEC75E33E34}" presName="compositeA" presStyleCnt="0"/>
      <dgm:spPr/>
    </dgm:pt>
    <dgm:pt modelId="{C59B6C8B-5F94-45F6-B715-7FA72CBBE072}" type="pres">
      <dgm:prSet presAssocID="{F6036D00-5DAB-40B8-BB8B-6EEC75E33E34}" presName="textA" presStyleLbl="revTx" presStyleIdx="6" presStyleCnt="7" custScaleX="115585">
        <dgm:presLayoutVars>
          <dgm:bulletEnabled val="1"/>
        </dgm:presLayoutVars>
      </dgm:prSet>
      <dgm:spPr/>
      <dgm:t>
        <a:bodyPr/>
        <a:lstStyle/>
        <a:p>
          <a:endParaRPr lang="en-US"/>
        </a:p>
      </dgm:t>
    </dgm:pt>
    <dgm:pt modelId="{B1F1A534-E63C-4DD6-A8DD-AC08A83E4DFF}" type="pres">
      <dgm:prSet presAssocID="{F6036D00-5DAB-40B8-BB8B-6EEC75E33E34}" presName="circleA" presStyleLbl="node1" presStyleIdx="6" presStyleCnt="7"/>
      <dgm:spPr/>
    </dgm:pt>
    <dgm:pt modelId="{A2A8A19E-FF7A-47D9-A235-6D24AD5401AF}" type="pres">
      <dgm:prSet presAssocID="{F6036D00-5DAB-40B8-BB8B-6EEC75E33E34}" presName="spaceA" presStyleCnt="0"/>
      <dgm:spPr/>
    </dgm:pt>
  </dgm:ptLst>
  <dgm:cxnLst>
    <dgm:cxn modelId="{A6A1B006-B199-42D7-9D11-61F93CCFC48E}" srcId="{82F0EC53-B845-4C0C-A64E-8AC212FCACC9}" destId="{D505E559-A8F8-49F2-B586-311531BC9340}" srcOrd="4" destOrd="0" parTransId="{94759DA8-FB85-4F1E-B1D0-0B70E7E2F65B}" sibTransId="{12A851C0-6ABB-40BC-B4EC-C6B813D54DC8}"/>
    <dgm:cxn modelId="{88C8E3A2-0BF9-4B22-916D-D44644FC7BB6}" type="presOf" srcId="{C93D78BB-782F-46D0-986E-73AA3E7716F0}" destId="{3196565A-3F9C-42AC-B34F-4FF2DCFBAC58}" srcOrd="0" destOrd="0" presId="urn:microsoft.com/office/officeart/2005/8/layout/hProcess11"/>
    <dgm:cxn modelId="{F81A2AA2-7DD7-4A43-B28E-B8658CD029F9}" srcId="{82F0EC53-B845-4C0C-A64E-8AC212FCACC9}" destId="{C4488B19-EC5E-425E-AE35-7ABBFBCC92D0}" srcOrd="2" destOrd="0" parTransId="{1AA7B3E0-9B91-42A1-9736-740BBCFB559E}" sibTransId="{967581AB-9AE7-4DD8-8DB8-3267230B5F77}"/>
    <dgm:cxn modelId="{F79857FA-BFEF-4DDD-989A-E3C1B1FE33DC}" type="presOf" srcId="{FC451C6F-DA8F-460C-B4F1-29332C469C58}" destId="{8549A663-6C14-4BA4-9D02-22F5603675FD}" srcOrd="0" destOrd="0" presId="urn:microsoft.com/office/officeart/2005/8/layout/hProcess11"/>
    <dgm:cxn modelId="{727403BD-16CE-424E-9E4D-883BF6EDE1DE}" type="presOf" srcId="{F6036D00-5DAB-40B8-BB8B-6EEC75E33E34}" destId="{C59B6C8B-5F94-45F6-B715-7FA72CBBE072}" srcOrd="0" destOrd="0" presId="urn:microsoft.com/office/officeart/2005/8/layout/hProcess11"/>
    <dgm:cxn modelId="{1039B900-9D5B-47D0-9A3B-D9B21B163756}" type="presOf" srcId="{82F0EC53-B845-4C0C-A64E-8AC212FCACC9}" destId="{4650113D-D4AD-46B6-8735-4C78A07464CE}" srcOrd="0" destOrd="0" presId="urn:microsoft.com/office/officeart/2005/8/layout/hProcess11"/>
    <dgm:cxn modelId="{899ED11F-6D2B-4612-92D3-FF5C133F2F3E}" srcId="{82F0EC53-B845-4C0C-A64E-8AC212FCACC9}" destId="{F6036D00-5DAB-40B8-BB8B-6EEC75E33E34}" srcOrd="6" destOrd="0" parTransId="{24DAA9F2-4B4A-4182-B894-11AE5E84713B}" sibTransId="{51C70EF9-1D66-4A04-9F6E-7C932B891A4C}"/>
    <dgm:cxn modelId="{F2CC6816-E15A-4E03-A004-97EB43632D2E}" type="presOf" srcId="{D505E559-A8F8-49F2-B586-311531BC9340}" destId="{D6D253D4-00BA-4F86-A181-BCC414E8F149}" srcOrd="0" destOrd="0" presId="urn:microsoft.com/office/officeart/2005/8/layout/hProcess11"/>
    <dgm:cxn modelId="{67C438A2-E4B5-4707-82EC-FC6C50333421}" type="presOf" srcId="{7EDF3EC0-3CE2-4A4B-8905-FD9DC009A8FB}" destId="{61E4E914-CB8E-4F24-A352-873450048286}" srcOrd="0" destOrd="0" presId="urn:microsoft.com/office/officeart/2005/8/layout/hProcess11"/>
    <dgm:cxn modelId="{E8BEF64F-012F-4939-81AB-62CB2EA7CDD4}" srcId="{82F0EC53-B845-4C0C-A64E-8AC212FCACC9}" destId="{FC451C6F-DA8F-460C-B4F1-29332C469C58}" srcOrd="1" destOrd="0" parTransId="{68D3F6FC-8DFB-43FC-A058-3AA240E392E1}" sibTransId="{7E11E876-1D78-42D6-82F6-227E0772382E}"/>
    <dgm:cxn modelId="{F6880EB1-E577-46F8-B6D3-CE40DD5BF5D2}" type="presOf" srcId="{C4488B19-EC5E-425E-AE35-7ABBFBCC92D0}" destId="{26B80F69-1F33-481B-9B24-40566E9B7C26}" srcOrd="0" destOrd="0" presId="urn:microsoft.com/office/officeart/2005/8/layout/hProcess11"/>
    <dgm:cxn modelId="{F96E8FD9-DF22-4218-B05F-10E983F9A6D4}" srcId="{82F0EC53-B845-4C0C-A64E-8AC212FCACC9}" destId="{7EDF3EC0-3CE2-4A4B-8905-FD9DC009A8FB}" srcOrd="3" destOrd="0" parTransId="{E92CAFE9-3A61-4DE4-AE1A-15C42BC111E5}" sibTransId="{8B316037-AD6E-4310-8605-2F21C1A85B5B}"/>
    <dgm:cxn modelId="{F415FD5B-82A8-441A-8F19-4F2AF3A62FC9}" type="presOf" srcId="{18990BA7-6F6D-46C4-8338-37A26DF4FE49}" destId="{51D2C9E9-9A46-4122-98DE-C7AE430BA7D8}" srcOrd="0" destOrd="0" presId="urn:microsoft.com/office/officeart/2005/8/layout/hProcess11"/>
    <dgm:cxn modelId="{EA9C6114-05FA-4FBD-B538-0730545E598D}" srcId="{82F0EC53-B845-4C0C-A64E-8AC212FCACC9}" destId="{C93D78BB-782F-46D0-986E-73AA3E7716F0}" srcOrd="5" destOrd="0" parTransId="{3969B285-033B-4454-9E0A-77AF37E60A4F}" sibTransId="{25D62B26-DB44-487D-8BCB-470E27DBD6BD}"/>
    <dgm:cxn modelId="{D9D75353-D0FF-4F83-8BAC-DD32B57DEE3E}" srcId="{82F0EC53-B845-4C0C-A64E-8AC212FCACC9}" destId="{18990BA7-6F6D-46C4-8338-37A26DF4FE49}" srcOrd="0" destOrd="0" parTransId="{DC61F486-42A2-442E-8ECB-C26B1DA6DAB1}" sibTransId="{452BF363-6DB9-4E36-B7A3-96D47A33C3CB}"/>
    <dgm:cxn modelId="{8E88F1F4-67E7-4825-AB10-49A95B7F4BED}" type="presParOf" srcId="{4650113D-D4AD-46B6-8735-4C78A07464CE}" destId="{A56EA701-C0E5-4711-95D5-AAB984EE82B3}" srcOrd="0" destOrd="0" presId="urn:microsoft.com/office/officeart/2005/8/layout/hProcess11"/>
    <dgm:cxn modelId="{74E1C0C0-095A-4F09-AF95-E7347707EBD0}" type="presParOf" srcId="{4650113D-D4AD-46B6-8735-4C78A07464CE}" destId="{50F9398A-FEC3-4D10-ABE5-06C68FE09670}" srcOrd="1" destOrd="0" presId="urn:microsoft.com/office/officeart/2005/8/layout/hProcess11"/>
    <dgm:cxn modelId="{BAF20FAC-BEDB-4243-907D-9FDCF5C117E4}" type="presParOf" srcId="{50F9398A-FEC3-4D10-ABE5-06C68FE09670}" destId="{099E359B-C8D9-4570-AE52-C639E7C580BC}" srcOrd="0" destOrd="0" presId="urn:microsoft.com/office/officeart/2005/8/layout/hProcess11"/>
    <dgm:cxn modelId="{5690EDD2-D703-4CCA-A3C6-B3719FC55F8D}" type="presParOf" srcId="{099E359B-C8D9-4570-AE52-C639E7C580BC}" destId="{51D2C9E9-9A46-4122-98DE-C7AE430BA7D8}" srcOrd="0" destOrd="0" presId="urn:microsoft.com/office/officeart/2005/8/layout/hProcess11"/>
    <dgm:cxn modelId="{18D9EC68-0265-470F-80CF-A1A9CC0435EF}" type="presParOf" srcId="{099E359B-C8D9-4570-AE52-C639E7C580BC}" destId="{3593CA23-6015-4DBC-9656-1AF3F3EFA6C4}" srcOrd="1" destOrd="0" presId="urn:microsoft.com/office/officeart/2005/8/layout/hProcess11"/>
    <dgm:cxn modelId="{53DC8767-7719-4B75-BC76-5F23E5B287ED}" type="presParOf" srcId="{099E359B-C8D9-4570-AE52-C639E7C580BC}" destId="{A7F9D842-C8A4-4A5F-A005-5AA78F49AE59}" srcOrd="2" destOrd="0" presId="urn:microsoft.com/office/officeart/2005/8/layout/hProcess11"/>
    <dgm:cxn modelId="{069D3BD9-E703-4242-87A0-4685E6F33CC7}" type="presParOf" srcId="{50F9398A-FEC3-4D10-ABE5-06C68FE09670}" destId="{E27313AA-DBBF-4E3B-949E-35DE90E9B01A}" srcOrd="1" destOrd="0" presId="urn:microsoft.com/office/officeart/2005/8/layout/hProcess11"/>
    <dgm:cxn modelId="{3A09D104-3273-47D2-B00D-EA88BBA4A03E}" type="presParOf" srcId="{50F9398A-FEC3-4D10-ABE5-06C68FE09670}" destId="{12608BFA-0339-40A8-8BBB-62CBB0D32490}" srcOrd="2" destOrd="0" presId="urn:microsoft.com/office/officeart/2005/8/layout/hProcess11"/>
    <dgm:cxn modelId="{41D40385-4589-4C22-99D1-6D3F7F3B945F}" type="presParOf" srcId="{12608BFA-0339-40A8-8BBB-62CBB0D32490}" destId="{8549A663-6C14-4BA4-9D02-22F5603675FD}" srcOrd="0" destOrd="0" presId="urn:microsoft.com/office/officeart/2005/8/layout/hProcess11"/>
    <dgm:cxn modelId="{2B3838FA-88EB-4698-BD64-7B3B763B71C2}" type="presParOf" srcId="{12608BFA-0339-40A8-8BBB-62CBB0D32490}" destId="{A8EF8A9F-591D-4968-B64E-77C279518C29}" srcOrd="1" destOrd="0" presId="urn:microsoft.com/office/officeart/2005/8/layout/hProcess11"/>
    <dgm:cxn modelId="{72EF7B4A-00D9-453C-A633-36904BC118BC}" type="presParOf" srcId="{12608BFA-0339-40A8-8BBB-62CBB0D32490}" destId="{D55FD82A-9268-444D-B928-4786F1987D66}" srcOrd="2" destOrd="0" presId="urn:microsoft.com/office/officeart/2005/8/layout/hProcess11"/>
    <dgm:cxn modelId="{35CC5067-419E-4E01-A4F5-D4468485B80E}" type="presParOf" srcId="{50F9398A-FEC3-4D10-ABE5-06C68FE09670}" destId="{47276B3C-DA2B-4415-8929-28B673EF49AE}" srcOrd="3" destOrd="0" presId="urn:microsoft.com/office/officeart/2005/8/layout/hProcess11"/>
    <dgm:cxn modelId="{912F19CC-A6C5-44A9-B440-8D4C1BA74C2B}" type="presParOf" srcId="{50F9398A-FEC3-4D10-ABE5-06C68FE09670}" destId="{0F717DD6-4AA1-4AFC-BCDC-470EC6613A5E}" srcOrd="4" destOrd="0" presId="urn:microsoft.com/office/officeart/2005/8/layout/hProcess11"/>
    <dgm:cxn modelId="{58BA00E8-93BF-4E26-B104-23F9753A3056}" type="presParOf" srcId="{0F717DD6-4AA1-4AFC-BCDC-470EC6613A5E}" destId="{26B80F69-1F33-481B-9B24-40566E9B7C26}" srcOrd="0" destOrd="0" presId="urn:microsoft.com/office/officeart/2005/8/layout/hProcess11"/>
    <dgm:cxn modelId="{9BB0E310-1C46-4BD9-B1BE-EE35BD8AD529}" type="presParOf" srcId="{0F717DD6-4AA1-4AFC-BCDC-470EC6613A5E}" destId="{221CAE83-7553-4AFA-BA24-92C159A91B73}" srcOrd="1" destOrd="0" presId="urn:microsoft.com/office/officeart/2005/8/layout/hProcess11"/>
    <dgm:cxn modelId="{1D31B2A0-0E72-4C9A-9DD0-5324895B265A}" type="presParOf" srcId="{0F717DD6-4AA1-4AFC-BCDC-470EC6613A5E}" destId="{FB1A7232-800F-4A6D-93E6-AE379FAFC842}" srcOrd="2" destOrd="0" presId="urn:microsoft.com/office/officeart/2005/8/layout/hProcess11"/>
    <dgm:cxn modelId="{C81B9D57-B536-4BD5-88BB-502ADA9D3D6A}" type="presParOf" srcId="{50F9398A-FEC3-4D10-ABE5-06C68FE09670}" destId="{757162B5-5831-4D9C-8F27-C4198EE1B875}" srcOrd="5" destOrd="0" presId="urn:microsoft.com/office/officeart/2005/8/layout/hProcess11"/>
    <dgm:cxn modelId="{A665DDEF-21A3-4837-8646-63355B9CF81D}" type="presParOf" srcId="{50F9398A-FEC3-4D10-ABE5-06C68FE09670}" destId="{08514AC7-7617-4E6A-81D8-4158D10F2BCA}" srcOrd="6" destOrd="0" presId="urn:microsoft.com/office/officeart/2005/8/layout/hProcess11"/>
    <dgm:cxn modelId="{0EF424CE-0A3C-478D-A3DF-8DEF83E849FD}" type="presParOf" srcId="{08514AC7-7617-4E6A-81D8-4158D10F2BCA}" destId="{61E4E914-CB8E-4F24-A352-873450048286}" srcOrd="0" destOrd="0" presId="urn:microsoft.com/office/officeart/2005/8/layout/hProcess11"/>
    <dgm:cxn modelId="{EEF85752-3D16-494B-B10E-02BD6A01A4AD}" type="presParOf" srcId="{08514AC7-7617-4E6A-81D8-4158D10F2BCA}" destId="{8518A54C-4433-4826-89C8-9A5CD0A1E93D}" srcOrd="1" destOrd="0" presId="urn:microsoft.com/office/officeart/2005/8/layout/hProcess11"/>
    <dgm:cxn modelId="{390C6C89-6707-4DDA-B05C-4C799268B7C2}" type="presParOf" srcId="{08514AC7-7617-4E6A-81D8-4158D10F2BCA}" destId="{D6E6B387-0562-4B77-9FED-9CDECFF83A9C}" srcOrd="2" destOrd="0" presId="urn:microsoft.com/office/officeart/2005/8/layout/hProcess11"/>
    <dgm:cxn modelId="{B1F711C1-3AA9-40C1-91FB-6BAEE14E5450}" type="presParOf" srcId="{50F9398A-FEC3-4D10-ABE5-06C68FE09670}" destId="{7655AC78-0642-4249-9294-41C20FDCFFB6}" srcOrd="7" destOrd="0" presId="urn:microsoft.com/office/officeart/2005/8/layout/hProcess11"/>
    <dgm:cxn modelId="{70216275-D0AA-4348-AECB-AA528CD724AD}" type="presParOf" srcId="{50F9398A-FEC3-4D10-ABE5-06C68FE09670}" destId="{A9B392A6-E212-4074-914B-098D1530498F}" srcOrd="8" destOrd="0" presId="urn:microsoft.com/office/officeart/2005/8/layout/hProcess11"/>
    <dgm:cxn modelId="{ED212EDE-2321-4894-9D23-D1F3205F46A5}" type="presParOf" srcId="{A9B392A6-E212-4074-914B-098D1530498F}" destId="{D6D253D4-00BA-4F86-A181-BCC414E8F149}" srcOrd="0" destOrd="0" presId="urn:microsoft.com/office/officeart/2005/8/layout/hProcess11"/>
    <dgm:cxn modelId="{CFC102D7-1E92-4540-9993-69B8D51D51C2}" type="presParOf" srcId="{A9B392A6-E212-4074-914B-098D1530498F}" destId="{63A72A34-E53E-47E9-9064-F2D913BCD9A7}" srcOrd="1" destOrd="0" presId="urn:microsoft.com/office/officeart/2005/8/layout/hProcess11"/>
    <dgm:cxn modelId="{76EEF9F2-D4D5-48BB-8B61-ACCE580D9245}" type="presParOf" srcId="{A9B392A6-E212-4074-914B-098D1530498F}" destId="{23A8C6B5-D4AB-4155-8C61-22890E95BAA7}" srcOrd="2" destOrd="0" presId="urn:microsoft.com/office/officeart/2005/8/layout/hProcess11"/>
    <dgm:cxn modelId="{CA5D5FC2-CC78-4D46-9883-DB10679CC194}" type="presParOf" srcId="{50F9398A-FEC3-4D10-ABE5-06C68FE09670}" destId="{C37A6963-638E-4224-95CC-A2BA2B4C3184}" srcOrd="9" destOrd="0" presId="urn:microsoft.com/office/officeart/2005/8/layout/hProcess11"/>
    <dgm:cxn modelId="{A4B19081-605A-4E58-AA18-A24794E40C55}" type="presParOf" srcId="{50F9398A-FEC3-4D10-ABE5-06C68FE09670}" destId="{068586D1-7D5B-4DF7-B61F-8787AA1070FB}" srcOrd="10" destOrd="0" presId="urn:microsoft.com/office/officeart/2005/8/layout/hProcess11"/>
    <dgm:cxn modelId="{4D4CC742-5204-45C1-9893-444C4091846F}" type="presParOf" srcId="{068586D1-7D5B-4DF7-B61F-8787AA1070FB}" destId="{3196565A-3F9C-42AC-B34F-4FF2DCFBAC58}" srcOrd="0" destOrd="0" presId="urn:microsoft.com/office/officeart/2005/8/layout/hProcess11"/>
    <dgm:cxn modelId="{0D492E4B-1A5E-495A-B0B5-E7F19B5CBDEB}" type="presParOf" srcId="{068586D1-7D5B-4DF7-B61F-8787AA1070FB}" destId="{D9BE7E2A-2F21-4EAE-A9B5-845AB1F36DF8}" srcOrd="1" destOrd="0" presId="urn:microsoft.com/office/officeart/2005/8/layout/hProcess11"/>
    <dgm:cxn modelId="{CC35C32C-A76E-4FD3-9F21-9CFF10A15FD1}" type="presParOf" srcId="{068586D1-7D5B-4DF7-B61F-8787AA1070FB}" destId="{EAE2056D-A255-4C3F-A0C4-B4E3428BE3D3}" srcOrd="2" destOrd="0" presId="urn:microsoft.com/office/officeart/2005/8/layout/hProcess11"/>
    <dgm:cxn modelId="{522495E1-9B37-4CCF-A224-F63F7F127318}" type="presParOf" srcId="{50F9398A-FEC3-4D10-ABE5-06C68FE09670}" destId="{4FF036B7-7998-4F9E-9BDC-372A461B96BE}" srcOrd="11" destOrd="0" presId="urn:microsoft.com/office/officeart/2005/8/layout/hProcess11"/>
    <dgm:cxn modelId="{21EE1957-78D5-411F-B80C-B8558EDB7BA9}" type="presParOf" srcId="{50F9398A-FEC3-4D10-ABE5-06C68FE09670}" destId="{B404E94D-B6A0-49A1-BEFC-8DBEF3347648}" srcOrd="12" destOrd="0" presId="urn:microsoft.com/office/officeart/2005/8/layout/hProcess11"/>
    <dgm:cxn modelId="{A4B91455-5ADB-447C-9E91-DC9F90078347}" type="presParOf" srcId="{B404E94D-B6A0-49A1-BEFC-8DBEF3347648}" destId="{C59B6C8B-5F94-45F6-B715-7FA72CBBE072}" srcOrd="0" destOrd="0" presId="urn:microsoft.com/office/officeart/2005/8/layout/hProcess11"/>
    <dgm:cxn modelId="{CEF53DF6-CEC4-4341-B8C2-58AFB9609F92}" type="presParOf" srcId="{B404E94D-B6A0-49A1-BEFC-8DBEF3347648}" destId="{B1F1A534-E63C-4DD6-A8DD-AC08A83E4DFF}" srcOrd="1" destOrd="0" presId="urn:microsoft.com/office/officeart/2005/8/layout/hProcess11"/>
    <dgm:cxn modelId="{19AE3EDF-70A4-48E5-97B2-A9E10ECD67A7}" type="presParOf" srcId="{B404E94D-B6A0-49A1-BEFC-8DBEF3347648}" destId="{A2A8A19E-FF7A-47D9-A235-6D24AD5401A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180D57-AAE8-4C15-9347-9015F4174F7A}" type="doc">
      <dgm:prSet loTypeId="urn:microsoft.com/office/officeart/2005/8/layout/hProcess11" loCatId="process" qsTypeId="urn:microsoft.com/office/officeart/2005/8/quickstyle/simple1" qsCatId="simple" csTypeId="urn:microsoft.com/office/officeart/2005/8/colors/accent1_2" csCatId="accent1" phldr="1"/>
      <dgm:spPr/>
    </dgm:pt>
    <dgm:pt modelId="{6A2F6BD8-4FB9-47CD-B479-F5280C727B5F}">
      <dgm:prSet phldrT="[Text]" custT="1"/>
      <dgm:spPr/>
      <dgm:t>
        <a:bodyPr/>
        <a:lstStyle/>
        <a:p>
          <a:r>
            <a:rPr lang="en-US" sz="1800" dirty="0" smtClean="0"/>
            <a:t>Exposure</a:t>
          </a:r>
          <a:endParaRPr lang="en-US" sz="1800" dirty="0"/>
        </a:p>
      </dgm:t>
    </dgm:pt>
    <dgm:pt modelId="{452750A4-86B6-47DF-809A-D6A6F91420AB}" type="parTrans" cxnId="{F1D6F661-8920-4EA4-85EC-D0079D63CA1C}">
      <dgm:prSet/>
      <dgm:spPr/>
      <dgm:t>
        <a:bodyPr/>
        <a:lstStyle/>
        <a:p>
          <a:endParaRPr lang="en-US"/>
        </a:p>
      </dgm:t>
    </dgm:pt>
    <dgm:pt modelId="{E61AE23F-F162-4B0A-84EC-A3EF0143BB68}" type="sibTrans" cxnId="{F1D6F661-8920-4EA4-85EC-D0079D63CA1C}">
      <dgm:prSet/>
      <dgm:spPr/>
      <dgm:t>
        <a:bodyPr/>
        <a:lstStyle/>
        <a:p>
          <a:endParaRPr lang="en-US"/>
        </a:p>
      </dgm:t>
    </dgm:pt>
    <dgm:pt modelId="{50682E7E-8662-47C8-8029-7D2EB86B4F70}">
      <dgm:prSet phldrT="[Text]" custT="1"/>
      <dgm:spPr/>
      <dgm:t>
        <a:bodyPr/>
        <a:lstStyle/>
        <a:p>
          <a:r>
            <a:rPr lang="en-US" sz="1800" dirty="0" smtClean="0"/>
            <a:t>Biomarker Formation</a:t>
          </a:r>
          <a:endParaRPr lang="en-US" sz="1800" dirty="0"/>
        </a:p>
      </dgm:t>
    </dgm:pt>
    <dgm:pt modelId="{947F33A1-F93B-4EE0-B907-1385C6347753}" type="parTrans" cxnId="{F900FBB7-DCBE-42A6-B35F-87152DFF3285}">
      <dgm:prSet/>
      <dgm:spPr/>
      <dgm:t>
        <a:bodyPr/>
        <a:lstStyle/>
        <a:p>
          <a:endParaRPr lang="en-US"/>
        </a:p>
      </dgm:t>
    </dgm:pt>
    <dgm:pt modelId="{7E80DA63-5DF8-4548-8026-13792D9070E5}" type="sibTrans" cxnId="{F900FBB7-DCBE-42A6-B35F-87152DFF3285}">
      <dgm:prSet/>
      <dgm:spPr/>
      <dgm:t>
        <a:bodyPr/>
        <a:lstStyle/>
        <a:p>
          <a:endParaRPr lang="en-US"/>
        </a:p>
      </dgm:t>
    </dgm:pt>
    <dgm:pt modelId="{931CAAD6-6AC0-4C90-A30B-DC57AC42B74D}">
      <dgm:prSet phldrT="[Text]" custT="1"/>
      <dgm:spPr/>
      <dgm:t>
        <a:bodyPr/>
        <a:lstStyle/>
        <a:p>
          <a:r>
            <a:rPr lang="en-US" sz="1600" dirty="0" smtClean="0"/>
            <a:t>Diagnosis</a:t>
          </a:r>
          <a:endParaRPr lang="en-US" sz="1600" dirty="0"/>
        </a:p>
      </dgm:t>
    </dgm:pt>
    <dgm:pt modelId="{BD3C4C57-04A0-4D59-B22E-D592E6394790}" type="parTrans" cxnId="{2E94B79E-E9A4-4493-8002-6A6D99EA870C}">
      <dgm:prSet/>
      <dgm:spPr/>
      <dgm:t>
        <a:bodyPr/>
        <a:lstStyle/>
        <a:p>
          <a:endParaRPr lang="en-US"/>
        </a:p>
      </dgm:t>
    </dgm:pt>
    <dgm:pt modelId="{FF5C6093-01A8-4A8D-8BEF-14A495A02267}" type="sibTrans" cxnId="{2E94B79E-E9A4-4493-8002-6A6D99EA870C}">
      <dgm:prSet/>
      <dgm:spPr/>
      <dgm:t>
        <a:bodyPr/>
        <a:lstStyle/>
        <a:p>
          <a:endParaRPr lang="en-US"/>
        </a:p>
      </dgm:t>
    </dgm:pt>
    <dgm:pt modelId="{ECD720C0-C4F3-46A9-B80B-32FE493314E2}">
      <dgm:prSet phldrT="[Text]" custT="1"/>
      <dgm:spPr/>
      <dgm:t>
        <a:bodyPr/>
        <a:lstStyle/>
        <a:p>
          <a:r>
            <a:rPr lang="en-US" sz="1800" dirty="0" smtClean="0"/>
            <a:t>Litigation</a:t>
          </a:r>
          <a:endParaRPr lang="en-US" sz="1800" dirty="0"/>
        </a:p>
      </dgm:t>
    </dgm:pt>
    <dgm:pt modelId="{B18FA8A5-C897-445C-A603-F7180D420D6B}" type="parTrans" cxnId="{EA0CB7B3-970A-47AB-BC09-34A3F8FFA155}">
      <dgm:prSet/>
      <dgm:spPr/>
      <dgm:t>
        <a:bodyPr/>
        <a:lstStyle/>
        <a:p>
          <a:endParaRPr lang="en-US"/>
        </a:p>
      </dgm:t>
    </dgm:pt>
    <dgm:pt modelId="{FD9AFE80-9DD8-45BB-B4A3-BA3A93696CFA}" type="sibTrans" cxnId="{EA0CB7B3-970A-47AB-BC09-34A3F8FFA155}">
      <dgm:prSet/>
      <dgm:spPr/>
      <dgm:t>
        <a:bodyPr/>
        <a:lstStyle/>
        <a:p>
          <a:endParaRPr lang="en-US"/>
        </a:p>
      </dgm:t>
    </dgm:pt>
    <dgm:pt modelId="{ED543CCD-CEE2-445D-A95E-F9F1D28C2210}" type="pres">
      <dgm:prSet presAssocID="{7F180D57-AAE8-4C15-9347-9015F4174F7A}" presName="Name0" presStyleCnt="0">
        <dgm:presLayoutVars>
          <dgm:dir/>
          <dgm:resizeHandles val="exact"/>
        </dgm:presLayoutVars>
      </dgm:prSet>
      <dgm:spPr/>
    </dgm:pt>
    <dgm:pt modelId="{3DE84D66-BCE3-4CB4-B966-88A7B1D3A733}" type="pres">
      <dgm:prSet presAssocID="{7F180D57-AAE8-4C15-9347-9015F4174F7A}" presName="arrow" presStyleLbl="bgShp" presStyleIdx="0" presStyleCnt="1"/>
      <dgm:spPr>
        <a:solidFill>
          <a:schemeClr val="accent2">
            <a:lumMod val="75000"/>
          </a:schemeClr>
        </a:solidFill>
      </dgm:spPr>
    </dgm:pt>
    <dgm:pt modelId="{81C99CAA-92E4-44C9-A30F-865C0C167744}" type="pres">
      <dgm:prSet presAssocID="{7F180D57-AAE8-4C15-9347-9015F4174F7A}" presName="points" presStyleCnt="0"/>
      <dgm:spPr/>
    </dgm:pt>
    <dgm:pt modelId="{474EFC6E-821E-4466-851B-618CDD7B270C}" type="pres">
      <dgm:prSet presAssocID="{6A2F6BD8-4FB9-47CD-B479-F5280C727B5F}" presName="compositeA" presStyleCnt="0"/>
      <dgm:spPr/>
    </dgm:pt>
    <dgm:pt modelId="{2DCBC56F-6FFE-4E08-8E50-1E1FBB03DBD4}" type="pres">
      <dgm:prSet presAssocID="{6A2F6BD8-4FB9-47CD-B479-F5280C727B5F}" presName="textA" presStyleLbl="revTx" presStyleIdx="0" presStyleCnt="4">
        <dgm:presLayoutVars>
          <dgm:bulletEnabled val="1"/>
        </dgm:presLayoutVars>
      </dgm:prSet>
      <dgm:spPr/>
      <dgm:t>
        <a:bodyPr/>
        <a:lstStyle/>
        <a:p>
          <a:endParaRPr lang="en-US"/>
        </a:p>
      </dgm:t>
    </dgm:pt>
    <dgm:pt modelId="{0D4B574A-1B36-4003-86C4-2BABF6BCEC1F}" type="pres">
      <dgm:prSet presAssocID="{6A2F6BD8-4FB9-47CD-B479-F5280C727B5F}" presName="circleA" presStyleLbl="node1" presStyleIdx="0" presStyleCnt="4"/>
      <dgm:spPr/>
    </dgm:pt>
    <dgm:pt modelId="{3778B2D4-16F1-4F2A-97D0-DE4B50622817}" type="pres">
      <dgm:prSet presAssocID="{6A2F6BD8-4FB9-47CD-B479-F5280C727B5F}" presName="spaceA" presStyleCnt="0"/>
      <dgm:spPr/>
    </dgm:pt>
    <dgm:pt modelId="{4DD9F771-8A94-42D9-839D-80313973725C}" type="pres">
      <dgm:prSet presAssocID="{E61AE23F-F162-4B0A-84EC-A3EF0143BB68}" presName="space" presStyleCnt="0"/>
      <dgm:spPr/>
    </dgm:pt>
    <dgm:pt modelId="{73A855A2-8354-4054-9156-31A51E7C2966}" type="pres">
      <dgm:prSet presAssocID="{50682E7E-8662-47C8-8029-7D2EB86B4F70}" presName="compositeB" presStyleCnt="0"/>
      <dgm:spPr/>
    </dgm:pt>
    <dgm:pt modelId="{77389492-CFB3-4122-AF62-33454F7F43B4}" type="pres">
      <dgm:prSet presAssocID="{50682E7E-8662-47C8-8029-7D2EB86B4F70}" presName="textB" presStyleLbl="revTx" presStyleIdx="1" presStyleCnt="4" custLinFactNeighborX="-74727" custLinFactNeighborY="-6250">
        <dgm:presLayoutVars>
          <dgm:bulletEnabled val="1"/>
        </dgm:presLayoutVars>
      </dgm:prSet>
      <dgm:spPr/>
      <dgm:t>
        <a:bodyPr/>
        <a:lstStyle/>
        <a:p>
          <a:endParaRPr lang="en-US"/>
        </a:p>
      </dgm:t>
    </dgm:pt>
    <dgm:pt modelId="{1F780197-0F75-4112-B3E4-6B18D4D6D950}" type="pres">
      <dgm:prSet presAssocID="{50682E7E-8662-47C8-8029-7D2EB86B4F70}" presName="circleB" presStyleLbl="node1" presStyleIdx="1" presStyleCnt="4" custLinFactX="-155814" custLinFactNeighborX="-200000" custLinFactNeighborY="1504"/>
      <dgm:spPr/>
    </dgm:pt>
    <dgm:pt modelId="{A9677CCA-E7CB-484B-9E5A-629444C94F23}" type="pres">
      <dgm:prSet presAssocID="{50682E7E-8662-47C8-8029-7D2EB86B4F70}" presName="spaceB" presStyleCnt="0"/>
      <dgm:spPr/>
    </dgm:pt>
    <dgm:pt modelId="{C9E71702-1524-4D46-8169-BD086A4EC19D}" type="pres">
      <dgm:prSet presAssocID="{7E80DA63-5DF8-4548-8026-13792D9070E5}" presName="space" presStyleCnt="0"/>
      <dgm:spPr/>
    </dgm:pt>
    <dgm:pt modelId="{7923BAA2-C598-4440-8E05-077C7AFD1FAB}" type="pres">
      <dgm:prSet presAssocID="{931CAAD6-6AC0-4C90-A30B-DC57AC42B74D}" presName="compositeA" presStyleCnt="0"/>
      <dgm:spPr/>
    </dgm:pt>
    <dgm:pt modelId="{7C335629-C4A3-4982-B351-2731315F9811}" type="pres">
      <dgm:prSet presAssocID="{931CAAD6-6AC0-4C90-A30B-DC57AC42B74D}" presName="textA" presStyleLbl="revTx" presStyleIdx="2" presStyleCnt="4" custLinFactNeighborX="24933" custLinFactNeighborY="-1563">
        <dgm:presLayoutVars>
          <dgm:bulletEnabled val="1"/>
        </dgm:presLayoutVars>
      </dgm:prSet>
      <dgm:spPr/>
      <dgm:t>
        <a:bodyPr/>
        <a:lstStyle/>
        <a:p>
          <a:endParaRPr lang="en-US"/>
        </a:p>
      </dgm:t>
    </dgm:pt>
    <dgm:pt modelId="{B68E3732-A6E6-4B47-8E3F-BB92BD161847}" type="pres">
      <dgm:prSet presAssocID="{931CAAD6-6AC0-4C90-A30B-DC57AC42B74D}" presName="circleA" presStyleLbl="node1" presStyleIdx="2" presStyleCnt="4" custLinFactNeighborX="92064" custLinFactNeighborY="-6250"/>
      <dgm:spPr/>
    </dgm:pt>
    <dgm:pt modelId="{97FBD673-DC1E-4151-B161-23D03303859C}" type="pres">
      <dgm:prSet presAssocID="{931CAAD6-6AC0-4C90-A30B-DC57AC42B74D}" presName="spaceA" presStyleCnt="0"/>
      <dgm:spPr/>
    </dgm:pt>
    <dgm:pt modelId="{A98A3614-166C-4B65-830B-B64A0F1AA4BE}" type="pres">
      <dgm:prSet presAssocID="{FF5C6093-01A8-4A8D-8BEF-14A495A02267}" presName="space" presStyleCnt="0"/>
      <dgm:spPr/>
    </dgm:pt>
    <dgm:pt modelId="{865FC188-4D9B-4C79-B960-D582F0D781EC}" type="pres">
      <dgm:prSet presAssocID="{ECD720C0-C4F3-46A9-B80B-32FE493314E2}" presName="compositeB" presStyleCnt="0"/>
      <dgm:spPr/>
    </dgm:pt>
    <dgm:pt modelId="{1140888E-FE64-4CAD-8282-18F475031ACE}" type="pres">
      <dgm:prSet presAssocID="{ECD720C0-C4F3-46A9-B80B-32FE493314E2}" presName="textB" presStyleLbl="revTx" presStyleIdx="3" presStyleCnt="4" custLinFactNeighborX="24440" custLinFactNeighborY="-1562">
        <dgm:presLayoutVars>
          <dgm:bulletEnabled val="1"/>
        </dgm:presLayoutVars>
      </dgm:prSet>
      <dgm:spPr/>
      <dgm:t>
        <a:bodyPr/>
        <a:lstStyle/>
        <a:p>
          <a:endParaRPr lang="en-US"/>
        </a:p>
      </dgm:t>
    </dgm:pt>
    <dgm:pt modelId="{B2F6C49A-95C6-419F-A694-4419A92F64DA}" type="pres">
      <dgm:prSet presAssocID="{ECD720C0-C4F3-46A9-B80B-32FE493314E2}" presName="circleB" presStyleLbl="node1" presStyleIdx="3" presStyleCnt="4" custLinFactNeighborX="71192" custLinFactNeighborY="7940"/>
      <dgm:spPr/>
    </dgm:pt>
    <dgm:pt modelId="{5D2018E9-CBC0-4D3A-A97A-A361C8B88EF3}" type="pres">
      <dgm:prSet presAssocID="{ECD720C0-C4F3-46A9-B80B-32FE493314E2}" presName="spaceB" presStyleCnt="0"/>
      <dgm:spPr/>
    </dgm:pt>
  </dgm:ptLst>
  <dgm:cxnLst>
    <dgm:cxn modelId="{BF55E668-EF11-4A9F-B8B6-5E54D6597DB1}" type="presOf" srcId="{7F180D57-AAE8-4C15-9347-9015F4174F7A}" destId="{ED543CCD-CEE2-445D-A95E-F9F1D28C2210}" srcOrd="0" destOrd="0" presId="urn:microsoft.com/office/officeart/2005/8/layout/hProcess11"/>
    <dgm:cxn modelId="{EA0CB7B3-970A-47AB-BC09-34A3F8FFA155}" srcId="{7F180D57-AAE8-4C15-9347-9015F4174F7A}" destId="{ECD720C0-C4F3-46A9-B80B-32FE493314E2}" srcOrd="3" destOrd="0" parTransId="{B18FA8A5-C897-445C-A603-F7180D420D6B}" sibTransId="{FD9AFE80-9DD8-45BB-B4A3-BA3A93696CFA}"/>
    <dgm:cxn modelId="{F900FBB7-DCBE-42A6-B35F-87152DFF3285}" srcId="{7F180D57-AAE8-4C15-9347-9015F4174F7A}" destId="{50682E7E-8662-47C8-8029-7D2EB86B4F70}" srcOrd="1" destOrd="0" parTransId="{947F33A1-F93B-4EE0-B907-1385C6347753}" sibTransId="{7E80DA63-5DF8-4548-8026-13792D9070E5}"/>
    <dgm:cxn modelId="{C75A00AC-E638-484C-902A-1278D186B414}" type="presOf" srcId="{ECD720C0-C4F3-46A9-B80B-32FE493314E2}" destId="{1140888E-FE64-4CAD-8282-18F475031ACE}" srcOrd="0" destOrd="0" presId="urn:microsoft.com/office/officeart/2005/8/layout/hProcess11"/>
    <dgm:cxn modelId="{2E94B79E-E9A4-4493-8002-6A6D99EA870C}" srcId="{7F180D57-AAE8-4C15-9347-9015F4174F7A}" destId="{931CAAD6-6AC0-4C90-A30B-DC57AC42B74D}" srcOrd="2" destOrd="0" parTransId="{BD3C4C57-04A0-4D59-B22E-D592E6394790}" sibTransId="{FF5C6093-01A8-4A8D-8BEF-14A495A02267}"/>
    <dgm:cxn modelId="{99F8452D-23BD-4947-A091-DE8AB302F326}" type="presOf" srcId="{6A2F6BD8-4FB9-47CD-B479-F5280C727B5F}" destId="{2DCBC56F-6FFE-4E08-8E50-1E1FBB03DBD4}" srcOrd="0" destOrd="0" presId="urn:microsoft.com/office/officeart/2005/8/layout/hProcess11"/>
    <dgm:cxn modelId="{75952991-1635-4442-BB20-B8BE7D68F011}" type="presOf" srcId="{931CAAD6-6AC0-4C90-A30B-DC57AC42B74D}" destId="{7C335629-C4A3-4982-B351-2731315F9811}" srcOrd="0" destOrd="0" presId="urn:microsoft.com/office/officeart/2005/8/layout/hProcess11"/>
    <dgm:cxn modelId="{32BADCA7-A15D-47CC-AB65-EE7102E9414F}" type="presOf" srcId="{50682E7E-8662-47C8-8029-7D2EB86B4F70}" destId="{77389492-CFB3-4122-AF62-33454F7F43B4}" srcOrd="0" destOrd="0" presId="urn:microsoft.com/office/officeart/2005/8/layout/hProcess11"/>
    <dgm:cxn modelId="{F1D6F661-8920-4EA4-85EC-D0079D63CA1C}" srcId="{7F180D57-AAE8-4C15-9347-9015F4174F7A}" destId="{6A2F6BD8-4FB9-47CD-B479-F5280C727B5F}" srcOrd="0" destOrd="0" parTransId="{452750A4-86B6-47DF-809A-D6A6F91420AB}" sibTransId="{E61AE23F-F162-4B0A-84EC-A3EF0143BB68}"/>
    <dgm:cxn modelId="{C0F4C140-D968-41B2-A282-4BF78D2448CA}" type="presParOf" srcId="{ED543CCD-CEE2-445D-A95E-F9F1D28C2210}" destId="{3DE84D66-BCE3-4CB4-B966-88A7B1D3A733}" srcOrd="0" destOrd="0" presId="urn:microsoft.com/office/officeart/2005/8/layout/hProcess11"/>
    <dgm:cxn modelId="{1F5DFF4A-A99B-4E57-94EB-E4049789E41D}" type="presParOf" srcId="{ED543CCD-CEE2-445D-A95E-F9F1D28C2210}" destId="{81C99CAA-92E4-44C9-A30F-865C0C167744}" srcOrd="1" destOrd="0" presId="urn:microsoft.com/office/officeart/2005/8/layout/hProcess11"/>
    <dgm:cxn modelId="{364CEA89-62C6-4062-A997-CD753FB44C8B}" type="presParOf" srcId="{81C99CAA-92E4-44C9-A30F-865C0C167744}" destId="{474EFC6E-821E-4466-851B-618CDD7B270C}" srcOrd="0" destOrd="0" presId="urn:microsoft.com/office/officeart/2005/8/layout/hProcess11"/>
    <dgm:cxn modelId="{058E1874-1A02-4BA5-A238-282E79DEC7F6}" type="presParOf" srcId="{474EFC6E-821E-4466-851B-618CDD7B270C}" destId="{2DCBC56F-6FFE-4E08-8E50-1E1FBB03DBD4}" srcOrd="0" destOrd="0" presId="urn:microsoft.com/office/officeart/2005/8/layout/hProcess11"/>
    <dgm:cxn modelId="{FB275D5A-DFDF-4A51-9801-F26187374F9C}" type="presParOf" srcId="{474EFC6E-821E-4466-851B-618CDD7B270C}" destId="{0D4B574A-1B36-4003-86C4-2BABF6BCEC1F}" srcOrd="1" destOrd="0" presId="urn:microsoft.com/office/officeart/2005/8/layout/hProcess11"/>
    <dgm:cxn modelId="{39DD9737-DCD9-4B4E-96E2-01E0A5C919BE}" type="presParOf" srcId="{474EFC6E-821E-4466-851B-618CDD7B270C}" destId="{3778B2D4-16F1-4F2A-97D0-DE4B50622817}" srcOrd="2" destOrd="0" presId="urn:microsoft.com/office/officeart/2005/8/layout/hProcess11"/>
    <dgm:cxn modelId="{495B0E76-1488-4AD8-B7F5-AD75C850F676}" type="presParOf" srcId="{81C99CAA-92E4-44C9-A30F-865C0C167744}" destId="{4DD9F771-8A94-42D9-839D-80313973725C}" srcOrd="1" destOrd="0" presId="urn:microsoft.com/office/officeart/2005/8/layout/hProcess11"/>
    <dgm:cxn modelId="{6061BDBB-8110-4FEE-90FF-871A83A75824}" type="presParOf" srcId="{81C99CAA-92E4-44C9-A30F-865C0C167744}" destId="{73A855A2-8354-4054-9156-31A51E7C2966}" srcOrd="2" destOrd="0" presId="urn:microsoft.com/office/officeart/2005/8/layout/hProcess11"/>
    <dgm:cxn modelId="{310E6A4C-7A7E-422D-83A0-38E54722710D}" type="presParOf" srcId="{73A855A2-8354-4054-9156-31A51E7C2966}" destId="{77389492-CFB3-4122-AF62-33454F7F43B4}" srcOrd="0" destOrd="0" presId="urn:microsoft.com/office/officeart/2005/8/layout/hProcess11"/>
    <dgm:cxn modelId="{564C385B-6CA1-4D08-8AFA-3D9DCEB47840}" type="presParOf" srcId="{73A855A2-8354-4054-9156-31A51E7C2966}" destId="{1F780197-0F75-4112-B3E4-6B18D4D6D950}" srcOrd="1" destOrd="0" presId="urn:microsoft.com/office/officeart/2005/8/layout/hProcess11"/>
    <dgm:cxn modelId="{D825A387-739C-46B6-8029-C60CB0DB63A6}" type="presParOf" srcId="{73A855A2-8354-4054-9156-31A51E7C2966}" destId="{A9677CCA-E7CB-484B-9E5A-629444C94F23}" srcOrd="2" destOrd="0" presId="urn:microsoft.com/office/officeart/2005/8/layout/hProcess11"/>
    <dgm:cxn modelId="{4E2E6068-ABC7-43F8-B23F-64AFB6DECCBA}" type="presParOf" srcId="{81C99CAA-92E4-44C9-A30F-865C0C167744}" destId="{C9E71702-1524-4D46-8169-BD086A4EC19D}" srcOrd="3" destOrd="0" presId="urn:microsoft.com/office/officeart/2005/8/layout/hProcess11"/>
    <dgm:cxn modelId="{3017022E-3C05-4356-9130-F7C1C2B0763D}" type="presParOf" srcId="{81C99CAA-92E4-44C9-A30F-865C0C167744}" destId="{7923BAA2-C598-4440-8E05-077C7AFD1FAB}" srcOrd="4" destOrd="0" presId="urn:microsoft.com/office/officeart/2005/8/layout/hProcess11"/>
    <dgm:cxn modelId="{247FC320-1E9B-44E1-829F-F884F123F0F5}" type="presParOf" srcId="{7923BAA2-C598-4440-8E05-077C7AFD1FAB}" destId="{7C335629-C4A3-4982-B351-2731315F9811}" srcOrd="0" destOrd="0" presId="urn:microsoft.com/office/officeart/2005/8/layout/hProcess11"/>
    <dgm:cxn modelId="{11AA7F52-17AB-4A82-B8A8-22A38E17DE83}" type="presParOf" srcId="{7923BAA2-C598-4440-8E05-077C7AFD1FAB}" destId="{B68E3732-A6E6-4B47-8E3F-BB92BD161847}" srcOrd="1" destOrd="0" presId="urn:microsoft.com/office/officeart/2005/8/layout/hProcess11"/>
    <dgm:cxn modelId="{A7943AEB-BADA-4086-B743-4466F88CF779}" type="presParOf" srcId="{7923BAA2-C598-4440-8E05-077C7AFD1FAB}" destId="{97FBD673-DC1E-4151-B161-23D03303859C}" srcOrd="2" destOrd="0" presId="urn:microsoft.com/office/officeart/2005/8/layout/hProcess11"/>
    <dgm:cxn modelId="{0DBEDC46-AEA2-43BF-A48F-833844E47BA9}" type="presParOf" srcId="{81C99CAA-92E4-44C9-A30F-865C0C167744}" destId="{A98A3614-166C-4B65-830B-B64A0F1AA4BE}" srcOrd="5" destOrd="0" presId="urn:microsoft.com/office/officeart/2005/8/layout/hProcess11"/>
    <dgm:cxn modelId="{CA946C0D-5C87-4DF0-9AF0-7C4BDCDE9F81}" type="presParOf" srcId="{81C99CAA-92E4-44C9-A30F-865C0C167744}" destId="{865FC188-4D9B-4C79-B960-D582F0D781EC}" srcOrd="6" destOrd="0" presId="urn:microsoft.com/office/officeart/2005/8/layout/hProcess11"/>
    <dgm:cxn modelId="{49F937AE-132E-474D-AA99-6E1B78D94B35}" type="presParOf" srcId="{865FC188-4D9B-4C79-B960-D582F0D781EC}" destId="{1140888E-FE64-4CAD-8282-18F475031ACE}" srcOrd="0" destOrd="0" presId="urn:microsoft.com/office/officeart/2005/8/layout/hProcess11"/>
    <dgm:cxn modelId="{C2B9C198-A5A9-4BBB-A20F-D8D6E73ED216}" type="presParOf" srcId="{865FC188-4D9B-4C79-B960-D582F0D781EC}" destId="{B2F6C49A-95C6-419F-A694-4419A92F64DA}" srcOrd="1" destOrd="0" presId="urn:microsoft.com/office/officeart/2005/8/layout/hProcess11"/>
    <dgm:cxn modelId="{E8F1AF4A-B905-43F9-8414-38B2D8ED1B00}" type="presParOf" srcId="{865FC188-4D9B-4C79-B960-D582F0D781EC}" destId="{5D2018E9-CBC0-4D3A-A97A-A361C8B88EF3}"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0.85239</cdr:x>
      <cdr:y>0.92611</cdr:y>
    </cdr:from>
    <cdr:to>
      <cdr:x>1</cdr:x>
      <cdr:y>1</cdr:y>
    </cdr:to>
    <cdr:sp macro="" textlink="">
      <cdr:nvSpPr>
        <cdr:cNvPr id="2" name="TextBox 1"/>
        <cdr:cNvSpPr txBox="1"/>
      </cdr:nvSpPr>
      <cdr:spPr>
        <a:xfrm xmlns:a="http://schemas.openxmlformats.org/drawingml/2006/main">
          <a:off x="7480300" y="4775200"/>
          <a:ext cx="1295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smtClean="0"/>
            <a:t>9</a:t>
          </a:r>
          <a:endParaRPr lang="en-US" sz="1600" dirty="0"/>
        </a:p>
      </cdr:txBody>
    </cdr:sp>
  </cdr:relSizeAnchor>
</c:userShapes>
</file>

<file path=ppt/drawings/drawing2.xml><?xml version="1.0" encoding="utf-8"?>
<c:userShapes xmlns:c="http://schemas.openxmlformats.org/drawingml/2006/chart">
  <cdr:relSizeAnchor xmlns:cdr="http://schemas.openxmlformats.org/drawingml/2006/chartDrawing">
    <cdr:from>
      <cdr:x>0.44191</cdr:x>
      <cdr:y>0.4875</cdr:y>
    </cdr:from>
    <cdr:to>
      <cdr:x>1</cdr:x>
      <cdr:y>0.69375</cdr:y>
    </cdr:to>
    <cdr:sp macro="" textlink="">
      <cdr:nvSpPr>
        <cdr:cNvPr id="2" name="TextBox 1"/>
        <cdr:cNvSpPr txBox="1"/>
      </cdr:nvSpPr>
      <cdr:spPr>
        <a:xfrm xmlns:a="http://schemas.openxmlformats.org/drawingml/2006/main">
          <a:off x="1885709" y="1981200"/>
          <a:ext cx="2381491" cy="838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900" b="1" dirty="0" smtClean="0">
              <a:solidFill>
                <a:schemeClr val="accent2">
                  <a:lumMod val="75000"/>
                </a:schemeClr>
              </a:solidFill>
            </a:rPr>
            <a:t>4 of 5 cases associated </a:t>
          </a:r>
        </a:p>
        <a:p xmlns:a="http://schemas.openxmlformats.org/drawingml/2006/main">
          <a:r>
            <a:rPr lang="en-US" sz="1900" b="1" dirty="0" smtClean="0">
              <a:solidFill>
                <a:schemeClr val="accent2">
                  <a:lumMod val="75000"/>
                </a:schemeClr>
              </a:solidFill>
            </a:rPr>
            <a:t>with high-risk allele</a:t>
          </a:r>
        </a:p>
        <a:p xmlns:a="http://schemas.openxmlformats.org/drawingml/2006/main">
          <a:endParaRPr lang="en-US" sz="1100" b="1" dirty="0">
            <a:solidFill>
              <a:schemeClr val="accent2">
                <a:lumMod val="75000"/>
              </a:schemeClr>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0.44322</cdr:x>
      <cdr:y>0.19257</cdr:y>
    </cdr:from>
    <cdr:to>
      <cdr:x>0.71822</cdr:x>
      <cdr:y>0.41977</cdr:y>
    </cdr:to>
    <cdr:sp macro="" textlink="">
      <cdr:nvSpPr>
        <cdr:cNvPr id="3" name="TextBox 15"/>
        <cdr:cNvSpPr txBox="1"/>
      </cdr:nvSpPr>
      <cdr:spPr>
        <a:xfrm xmlns:a="http://schemas.openxmlformats.org/drawingml/2006/main">
          <a:off x="2701894" y="782598"/>
          <a:ext cx="1676400"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solidFill>
                <a:srgbClr val="FF0000"/>
              </a:solidFill>
            </a:rPr>
            <a:t>Any exposure risk would be included here</a:t>
          </a:r>
          <a:endParaRPr lang="en-US"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0.725</cdr:x>
      <cdr:y>0.42435</cdr:y>
    </cdr:from>
    <cdr:to>
      <cdr:x>1</cdr:x>
      <cdr:y>0.75</cdr:y>
    </cdr:to>
    <cdr:sp macro="" textlink="">
      <cdr:nvSpPr>
        <cdr:cNvPr id="3" name="TextBox 15"/>
        <cdr:cNvSpPr txBox="1"/>
      </cdr:nvSpPr>
      <cdr:spPr>
        <a:xfrm xmlns:a="http://schemas.openxmlformats.org/drawingml/2006/main">
          <a:off x="4419600" y="1724560"/>
          <a:ext cx="1676400" cy="1323439"/>
        </a:xfrm>
        <a:prstGeom xmlns:a="http://schemas.openxmlformats.org/drawingml/2006/main" prst="rect">
          <a:avLst/>
        </a:prstGeom>
        <a:solidFill xmlns:a="http://schemas.openxmlformats.org/drawingml/2006/main">
          <a:schemeClr val="bg2">
            <a:alpha val="25000"/>
          </a:schemeClr>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2000" b="1" dirty="0" smtClean="0">
              <a:solidFill>
                <a:srgbClr val="FF0000"/>
              </a:solidFill>
            </a:rPr>
            <a:t>Any exposure risk could be included anywhere</a:t>
          </a:r>
          <a:endParaRPr lang="en-US" sz="2000" b="1" dirty="0">
            <a:solidFill>
              <a:srgbClr val="FF0000"/>
            </a:solidFill>
          </a:endParaRPr>
        </a:p>
      </cdr:txBody>
    </cdr:sp>
  </cdr:relSizeAnchor>
  <cdr:relSizeAnchor xmlns:cdr="http://schemas.openxmlformats.org/drawingml/2006/chartDrawing">
    <cdr:from>
      <cdr:x>0.25</cdr:x>
      <cdr:y>0.69229</cdr:y>
    </cdr:from>
    <cdr:to>
      <cdr:x>0.325</cdr:x>
      <cdr:y>0.77474</cdr:y>
    </cdr:to>
    <cdr:cxnSp macro="">
      <cdr:nvCxnSpPr>
        <cdr:cNvPr id="4" name="Curved Connector 3"/>
        <cdr:cNvCxnSpPr/>
      </cdr:nvCxnSpPr>
      <cdr:spPr>
        <a:xfrm xmlns:a="http://schemas.openxmlformats.org/drawingml/2006/main" rot="10800000">
          <a:off x="1523998" y="2813452"/>
          <a:ext cx="457201" cy="335108"/>
        </a:xfrm>
        <a:prstGeom xmlns:a="http://schemas.openxmlformats.org/drawingml/2006/main" prst="curvedConnector3">
          <a:avLst>
            <a:gd name="adj1" fmla="val 38119"/>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0.44322</cdr:x>
      <cdr:y>0.19257</cdr:y>
    </cdr:from>
    <cdr:to>
      <cdr:x>0.71822</cdr:x>
      <cdr:y>0.41977</cdr:y>
    </cdr:to>
    <cdr:sp macro="" textlink="">
      <cdr:nvSpPr>
        <cdr:cNvPr id="3" name="TextBox 15"/>
        <cdr:cNvSpPr txBox="1"/>
      </cdr:nvSpPr>
      <cdr:spPr>
        <a:xfrm xmlns:a="http://schemas.openxmlformats.org/drawingml/2006/main">
          <a:off x="2701894" y="782598"/>
          <a:ext cx="1676400" cy="92333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solidFill>
                <a:srgbClr val="FF0000"/>
              </a:solidFill>
            </a:rPr>
            <a:t>Any exposure risk would be included here</a:t>
          </a:r>
          <a:endParaRPr lang="en-US" dirty="0">
            <a:solidFill>
              <a:srgbClr val="FF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0.26133</cdr:y>
    </cdr:from>
    <cdr:to>
      <cdr:x>0.51815</cdr:x>
      <cdr:y>0.74443</cdr:y>
    </cdr:to>
    <cdr:cxnSp macro="">
      <cdr:nvCxnSpPr>
        <cdr:cNvPr id="3" name="Curved Connector 2"/>
        <cdr:cNvCxnSpPr/>
      </cdr:nvCxnSpPr>
      <cdr:spPr>
        <a:xfrm xmlns:a="http://schemas.openxmlformats.org/drawingml/2006/main">
          <a:off x="0" y="940484"/>
          <a:ext cx="2368990" cy="1738629"/>
        </a:xfrm>
        <a:prstGeom xmlns:a="http://schemas.openxmlformats.org/drawingml/2006/main" prst="curvedConnector3">
          <a:avLst>
            <a:gd name="adj1" fmla="val 13516"/>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7.xml><?xml version="1.0" encoding="utf-8"?>
<c:userShapes xmlns:c="http://schemas.openxmlformats.org/drawingml/2006/chart">
  <cdr:relSizeAnchor xmlns:cdr="http://schemas.openxmlformats.org/drawingml/2006/chartDrawing">
    <cdr:from>
      <cdr:x>0.725</cdr:x>
      <cdr:y>0.47813</cdr:y>
    </cdr:from>
    <cdr:to>
      <cdr:x>1</cdr:x>
      <cdr:y>0.77348</cdr:y>
    </cdr:to>
    <cdr:sp macro="" textlink="">
      <cdr:nvSpPr>
        <cdr:cNvPr id="3" name="TextBox 15"/>
        <cdr:cNvSpPr txBox="1"/>
      </cdr:nvSpPr>
      <cdr:spPr>
        <a:xfrm xmlns:a="http://schemas.openxmlformats.org/drawingml/2006/main">
          <a:off x="4419600" y="1943100"/>
          <a:ext cx="1676400"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rgbClr val="FF0000"/>
              </a:solidFill>
            </a:rPr>
            <a:t>Any exposure risk </a:t>
          </a:r>
          <a:r>
            <a:rPr lang="en-US" b="1" dirty="0">
              <a:solidFill>
                <a:srgbClr val="FF0000"/>
              </a:solidFill>
            </a:rPr>
            <a:t>c</a:t>
          </a:r>
          <a:r>
            <a:rPr lang="en-US" b="1" dirty="0" smtClean="0">
              <a:solidFill>
                <a:srgbClr val="FF0000"/>
              </a:solidFill>
            </a:rPr>
            <a:t>ould be included anywhere</a:t>
          </a:r>
          <a:endParaRPr lang="en-US" b="1" dirty="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AA07AF6F-6DC9-495E-8B03-9D71C5D2425F}" type="datetimeFigureOut">
              <a:rPr lang="en-US" smtClean="0"/>
              <a:t>10/28/2016</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DAB4C54-80EE-4802-98B0-DF10097AED2E}" type="slidenum">
              <a:rPr lang="en-US" smtClean="0"/>
              <a:t>‹#›</a:t>
            </a:fld>
            <a:endParaRPr lang="en-US"/>
          </a:p>
        </p:txBody>
      </p:sp>
    </p:spTree>
    <p:extLst>
      <p:ext uri="{BB962C8B-B14F-4D97-AF65-F5344CB8AC3E}">
        <p14:creationId xmlns:p14="http://schemas.microsoft.com/office/powerpoint/2010/main" val="80740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BC0F-9CB5-4148-970A-54226AE1674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179231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21BC0F-9CB5-4148-970A-54226AE1674C}" type="slidenum">
              <a:rPr lang="en-US" smtClean="0"/>
              <a:t>47</a:t>
            </a:fld>
            <a:endParaRPr lang="en-US"/>
          </a:p>
        </p:txBody>
      </p:sp>
    </p:spTree>
    <p:extLst>
      <p:ext uri="{BB962C8B-B14F-4D97-AF65-F5344CB8AC3E}">
        <p14:creationId xmlns:p14="http://schemas.microsoft.com/office/powerpoint/2010/main" val="33210614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F2C955-CE65-4503-A078-1DAD479EC81D}"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87714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91</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92</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93</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94</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95</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96</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101</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102</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BC0F-9CB5-4148-970A-54226AE1674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360324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103</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104</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105</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106</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107</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108</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109</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110</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111</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BC0F-9CB5-4148-970A-54226AE1674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128134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113</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114</a:t>
            </a:fld>
            <a:endParaRPr 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115</a:t>
            </a:fld>
            <a:endParaRPr 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116</a:t>
            </a:fld>
            <a:endParaRPr 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117</a:t>
            </a:fld>
            <a:endParaRPr 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118</a:t>
            </a:fld>
            <a:endParaRPr 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119</a:t>
            </a:fld>
            <a:endParaRPr 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120</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121</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122</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BC0F-9CB5-4148-970A-54226AE1674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4280539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123</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98500"/>
            <a:ext cx="4656137" cy="3490913"/>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125</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15A6A06-C957-410F-BB8A-C0D0D9936128}" type="slidenum">
              <a:rPr lang="en-US" smtClean="0">
                <a:solidFill>
                  <a:prstClr val="black"/>
                </a:solidFill>
              </a:rPr>
              <a:pPr/>
              <a:t>126</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BC0F-9CB5-4148-970A-54226AE1674C}" type="slidenum">
              <a:rPr lang="en-US" smtClean="0"/>
              <a:t>5</a:t>
            </a:fld>
            <a:endParaRPr lang="en-US"/>
          </a:p>
        </p:txBody>
      </p:sp>
    </p:spTree>
    <p:extLst>
      <p:ext uri="{BB962C8B-B14F-4D97-AF65-F5344CB8AC3E}">
        <p14:creationId xmlns:p14="http://schemas.microsoft.com/office/powerpoint/2010/main" val="4280539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BC0F-9CB5-4148-970A-54226AE1674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2813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BC0F-9CB5-4148-970A-54226AE1674C}"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28134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698500"/>
            <a:ext cx="46545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21BC0F-9CB5-4148-970A-54226AE1674C}"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79231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21BC0F-9CB5-4148-970A-54226AE1674C}" type="slidenum">
              <a:rPr lang="en-US" smtClean="0"/>
              <a:t>46</a:t>
            </a:fld>
            <a:endParaRPr lang="en-US"/>
          </a:p>
        </p:txBody>
      </p:sp>
    </p:spTree>
    <p:extLst>
      <p:ext uri="{BB962C8B-B14F-4D97-AF65-F5344CB8AC3E}">
        <p14:creationId xmlns:p14="http://schemas.microsoft.com/office/powerpoint/2010/main" val="3311205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114550"/>
            <a:ext cx="7924800" cy="1771650"/>
          </a:xfrm>
        </p:spPr>
        <p:txBody>
          <a:bodyPr>
            <a:noAutofit/>
          </a:bodyPr>
          <a:lstStyle>
            <a:lvl1pPr algn="r">
              <a:defRPr sz="6000" cap="all" baseline="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838200" y="3886200"/>
            <a:ext cx="7924800" cy="1219200"/>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0FDEBBA-10DB-455B-B085-0A014B929C41}" type="datetime1">
              <a:rPr lang="en-US" smtClean="0">
                <a:solidFill>
                  <a:srgbClr val="49345F"/>
                </a:solidFill>
              </a:rPr>
              <a:t>10/28/2016</a:t>
            </a:fld>
            <a:endParaRPr lang="en-US">
              <a:solidFill>
                <a:srgbClr val="49345F"/>
              </a:solidFill>
            </a:endParaRPr>
          </a:p>
        </p:txBody>
      </p:sp>
      <p:sp>
        <p:nvSpPr>
          <p:cNvPr id="5" name="Footer Placeholder 4"/>
          <p:cNvSpPr>
            <a:spLocks noGrp="1"/>
          </p:cNvSpPr>
          <p:nvPr>
            <p:ph type="ftr" sz="quarter" idx="11"/>
          </p:nvPr>
        </p:nvSpPr>
        <p:spPr/>
        <p:txBody>
          <a:bodyPr/>
          <a:lstStyle/>
          <a:p>
            <a:endParaRPr lang="en-US">
              <a:solidFill>
                <a:srgbClr val="49345F"/>
              </a:solidFill>
            </a:endParaRPr>
          </a:p>
        </p:txBody>
      </p:sp>
      <p:sp>
        <p:nvSpPr>
          <p:cNvPr id="6" name="Slide Number Placeholder 5"/>
          <p:cNvSpPr>
            <a:spLocks noGrp="1"/>
          </p:cNvSpPr>
          <p:nvPr>
            <p:ph type="sldNum" sz="quarter" idx="12"/>
          </p:nvPr>
        </p:nvSpPr>
        <p:spPr/>
        <p:txBody>
          <a:bodyPr/>
          <a:lstStyle/>
          <a:p>
            <a:fld id="{67523E76-F73D-47F3-9482-A1493E698C15}" type="slidenum">
              <a:rPr lang="en-US" smtClean="0">
                <a:solidFill>
                  <a:srgbClr val="49345F"/>
                </a:solidFill>
              </a:rPr>
              <a:pPr/>
              <a:t>‹#›</a:t>
            </a:fld>
            <a:endParaRPr lang="en-US">
              <a:solidFill>
                <a:srgbClr val="49345F"/>
              </a:solidFill>
            </a:endParaRPr>
          </a:p>
        </p:txBody>
      </p:sp>
    </p:spTree>
    <p:extLst>
      <p:ext uri="{BB962C8B-B14F-4D97-AF65-F5344CB8AC3E}">
        <p14:creationId xmlns:p14="http://schemas.microsoft.com/office/powerpoint/2010/main" val="2452049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1908811" y="4828310"/>
            <a:ext cx="6780213" cy="640080"/>
          </a:xfrm>
        </p:spPr>
        <p:txBody>
          <a:bodyPr anchor="b"/>
          <a:lstStyle>
            <a:lvl1pPr algn="r">
              <a:defRPr sz="2400" b="0"/>
            </a:lvl1pPr>
          </a:lstStyle>
          <a:p>
            <a:r>
              <a:rPr lang="en-US" smtClean="0"/>
              <a:t>Click to edit Master title style</a:t>
            </a:r>
            <a:endParaRPr/>
          </a:p>
        </p:txBody>
      </p:sp>
      <p:sp>
        <p:nvSpPr>
          <p:cNvPr id="4" name="Text Placeholder 3"/>
          <p:cNvSpPr>
            <a:spLocks noGrp="1"/>
          </p:cNvSpPr>
          <p:nvPr>
            <p:ph type="body" sz="half" idx="2"/>
          </p:nvPr>
        </p:nvSpPr>
        <p:spPr>
          <a:xfrm>
            <a:off x="1908811" y="5486400"/>
            <a:ext cx="6780212" cy="640358"/>
          </a:xfrm>
        </p:spPr>
        <p:txBody>
          <a:bodyPr/>
          <a:lstStyle>
            <a:lvl1pPr marL="0" indent="0" algn="r">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E6019E-2FC1-498C-92D5-77B5BBF36B76}" type="datetime1">
              <a:rPr lang="en-US" smtClean="0">
                <a:solidFill>
                  <a:srgbClr val="DDD9C3"/>
                </a:solidFill>
              </a:rPr>
              <a:t>10/28/2016</a:t>
            </a:fld>
            <a:endParaRPr lang="en-US">
              <a:solidFill>
                <a:srgbClr val="DDD9C3"/>
              </a:solidFill>
            </a:endParaRPr>
          </a:p>
        </p:txBody>
      </p:sp>
      <p:sp>
        <p:nvSpPr>
          <p:cNvPr id="6" name="Footer Placeholder 5"/>
          <p:cNvSpPr>
            <a:spLocks noGrp="1"/>
          </p:cNvSpPr>
          <p:nvPr>
            <p:ph type="ftr" sz="quarter" idx="11"/>
          </p:nvPr>
        </p:nvSpPr>
        <p:spPr/>
        <p:txBody>
          <a:bodyPr/>
          <a:lstStyle/>
          <a:p>
            <a:endParaRPr lang="en-US">
              <a:solidFill>
                <a:srgbClr val="DDD9C3"/>
              </a:solidFill>
            </a:endParaRPr>
          </a:p>
        </p:txBody>
      </p:sp>
      <p:sp>
        <p:nvSpPr>
          <p:cNvPr id="7" name="Slide Number Placeholder 6"/>
          <p:cNvSpPr>
            <a:spLocks noGrp="1"/>
          </p:cNvSpPr>
          <p:nvPr>
            <p:ph type="sldNum" sz="quarter" idx="12"/>
          </p:nvPr>
        </p:nvSpPr>
        <p:spPr/>
        <p:txBody>
          <a:bodyPr/>
          <a:lstStyle/>
          <a:p>
            <a:fld id="{67523E76-F73D-47F3-9482-A1493E698C15}" type="slidenum">
              <a:rPr lang="en-US" smtClean="0">
                <a:solidFill>
                  <a:srgbClr val="DDD9C3"/>
                </a:solidFill>
              </a:rPr>
              <a:pPr/>
              <a:t>‹#›</a:t>
            </a:fld>
            <a:endParaRPr lang="en-US">
              <a:solidFill>
                <a:srgbClr val="DDD9C3"/>
              </a:solidFill>
            </a:endParaRPr>
          </a:p>
        </p:txBody>
      </p:sp>
      <p:sp>
        <p:nvSpPr>
          <p:cNvPr id="8" name="Rectangle 7"/>
          <p:cNvSpPr/>
          <p:nvPr/>
        </p:nvSpPr>
        <p:spPr>
          <a:xfrm>
            <a:off x="550863" y="685800"/>
            <a:ext cx="8138160" cy="3840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916623" y="1005840"/>
            <a:ext cx="7406640" cy="3200400"/>
          </a:xfrm>
          <a:solidFill>
            <a:schemeClr val="tx1"/>
          </a:solidFill>
          <a:effectLst>
            <a:innerShdw blurRad="152400">
              <a:schemeClr val="bg2">
                <a:lumMod val="25000"/>
              </a:schemeClr>
            </a:innerShdw>
            <a:softEdge rad="19050"/>
          </a:effectLst>
        </p:spPr>
        <p:txBody>
          <a:bodyPr>
            <a:normAutofit/>
          </a:bodyPr>
          <a:lstStyle>
            <a:lvl1pPr marL="0" indent="0">
              <a:buNone/>
              <a:defRPr sz="2000">
                <a:solidFill>
                  <a:schemeClr val="bg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68451165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972F417-7DE6-4476-AF48-67664BFC0CFF}"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6760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272770-898E-4BB7-A15B-43140E7A03F3}"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96575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EEE35B9-3A90-4A99-9125-5CB86948F8D0}"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71058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388C224-0E63-4267-B6D6-532768473EB9}"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08611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10CABB7-5663-4E49-B15A-F63A017F0AF2}"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1789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CB161CE-3756-4DFD-86A1-FCA8D49DDFC1}"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233984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EE47052-BBE0-453B-8665-F40002EA6F52}"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07268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824512E-ACE3-4ED7-8FBB-49C14647E8FC}"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869216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98CFB7F-7744-44DE-BFE7-393B60CCA09D}"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86861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FFAB4EE2-8800-44EA-8C41-77CF696F2C78}"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7381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153CF-9D9D-4454-B684-1B233FB0CD07}" type="datetime1">
              <a:rPr lang="en-US" smtClean="0">
                <a:solidFill>
                  <a:srgbClr val="49345F"/>
                </a:solidFill>
              </a:rPr>
              <a:t>10/28/2016</a:t>
            </a:fld>
            <a:endParaRPr lang="en-US">
              <a:solidFill>
                <a:srgbClr val="49345F"/>
              </a:solidFill>
            </a:endParaRPr>
          </a:p>
        </p:txBody>
      </p:sp>
      <p:sp>
        <p:nvSpPr>
          <p:cNvPr id="6" name="Footer Placeholder 5"/>
          <p:cNvSpPr>
            <a:spLocks noGrp="1"/>
          </p:cNvSpPr>
          <p:nvPr>
            <p:ph type="ftr" sz="quarter" idx="11"/>
          </p:nvPr>
        </p:nvSpPr>
        <p:spPr/>
        <p:txBody>
          <a:bodyPr/>
          <a:lstStyle/>
          <a:p>
            <a:endParaRPr lang="en-US">
              <a:solidFill>
                <a:srgbClr val="49345F"/>
              </a:solidFill>
            </a:endParaRPr>
          </a:p>
        </p:txBody>
      </p:sp>
      <p:sp>
        <p:nvSpPr>
          <p:cNvPr id="7" name="Slide Number Placeholder 6"/>
          <p:cNvSpPr>
            <a:spLocks noGrp="1"/>
          </p:cNvSpPr>
          <p:nvPr>
            <p:ph type="sldNum" sz="quarter" idx="12"/>
          </p:nvPr>
        </p:nvSpPr>
        <p:spPr/>
        <p:txBody>
          <a:bodyPr/>
          <a:lstStyle/>
          <a:p>
            <a:fld id="{67523E76-F73D-47F3-9482-A1493E698C15}" type="slidenum">
              <a:rPr lang="en-US" smtClean="0">
                <a:solidFill>
                  <a:srgbClr val="49345F"/>
                </a:solidFill>
              </a:rPr>
              <a:pPr/>
              <a:t>‹#›</a:t>
            </a:fld>
            <a:endParaRPr lang="en-US">
              <a:solidFill>
                <a:srgbClr val="49345F"/>
              </a:solidFill>
            </a:endParaRPr>
          </a:p>
        </p:txBody>
      </p:sp>
      <p:sp>
        <p:nvSpPr>
          <p:cNvPr id="8" name="Rectangle 7"/>
          <p:cNvSpPr>
            <a:spLocks/>
          </p:cNvSpPr>
          <p:nvPr/>
        </p:nvSpPr>
        <p:spPr>
          <a:xfrm>
            <a:off x="3575304"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918204"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a:spLocks/>
          </p:cNvSpPr>
          <p:nvPr/>
        </p:nvSpPr>
        <p:spPr>
          <a:xfrm>
            <a:off x="6400800" y="914400"/>
            <a:ext cx="2514600"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3"/>
          </p:nvPr>
        </p:nvSpPr>
        <p:spPr>
          <a:xfrm>
            <a:off x="6743700" y="1257300"/>
            <a:ext cx="1828800" cy="4114800"/>
          </a:xfrm>
          <a:solidFill>
            <a:schemeClr val="bg1"/>
          </a:solidFill>
          <a:effectLst>
            <a:innerShdw blurRad="152400">
              <a:schemeClr val="bg2">
                <a:lumMod val="25000"/>
              </a:schemeClr>
            </a:innerShdw>
            <a:softEdge rad="19050"/>
          </a:effectLst>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378976190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B2A8792A-FF7F-4084-AEAF-0992DA5483A3}"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27952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BCED85B-F50B-4935-A9C2-37CD5D2FFB69}"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76790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4769D20-16CF-45D5-9A84-19F43E11737F}"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74688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95BBFC3-154C-45BC-98B7-3F080075F23A}"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94101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6D6CE5-D380-42A9-A788-E5AC71F62312}"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13918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7D6D9D-B7E4-4F82-9984-E839F7CDAF7E}"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568973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B4C630F-A112-445F-BEA5-D99B70904F6B}"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788322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3021DD-90DB-472B-A1CB-CEB9DD12F856}"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075750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E1184F5-F464-4B72-9300-E5512B48A4AA}"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890431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1B6F75A-5C70-400C-A595-E5BBF1EBD162}"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2385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Alt.">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BBFD68-986B-4E72-BCCF-3F195FA15795}" type="datetime1">
              <a:rPr lang="en-US" smtClean="0">
                <a:solidFill>
                  <a:srgbClr val="49345F"/>
                </a:solidFill>
              </a:rPr>
              <a:t>10/28/2016</a:t>
            </a:fld>
            <a:endParaRPr lang="en-US">
              <a:solidFill>
                <a:srgbClr val="49345F"/>
              </a:solidFill>
            </a:endParaRPr>
          </a:p>
        </p:txBody>
      </p:sp>
      <p:sp>
        <p:nvSpPr>
          <p:cNvPr id="6" name="Footer Placeholder 5"/>
          <p:cNvSpPr>
            <a:spLocks noGrp="1"/>
          </p:cNvSpPr>
          <p:nvPr>
            <p:ph type="ftr" sz="quarter" idx="11"/>
          </p:nvPr>
        </p:nvSpPr>
        <p:spPr/>
        <p:txBody>
          <a:bodyPr/>
          <a:lstStyle/>
          <a:p>
            <a:endParaRPr lang="en-US">
              <a:solidFill>
                <a:srgbClr val="49345F"/>
              </a:solidFill>
            </a:endParaRPr>
          </a:p>
        </p:txBody>
      </p:sp>
      <p:sp>
        <p:nvSpPr>
          <p:cNvPr id="7" name="Slide Number Placeholder 6"/>
          <p:cNvSpPr>
            <a:spLocks noGrp="1"/>
          </p:cNvSpPr>
          <p:nvPr>
            <p:ph type="sldNum" sz="quarter" idx="12"/>
          </p:nvPr>
        </p:nvSpPr>
        <p:spPr/>
        <p:txBody>
          <a:bodyPr/>
          <a:lstStyle/>
          <a:p>
            <a:fld id="{67523E76-F73D-47F3-9482-A1493E698C15}" type="slidenum">
              <a:rPr lang="en-US" smtClean="0">
                <a:solidFill>
                  <a:srgbClr val="49345F"/>
                </a:solidFill>
              </a:rPr>
              <a:pPr/>
              <a:t>‹#›</a:t>
            </a:fld>
            <a:endParaRPr lang="en-US">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66160" y="34290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3"/>
          </p:nvPr>
        </p:nvSpPr>
        <p:spPr>
          <a:xfrm>
            <a:off x="3886200" y="37719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4416804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3821AEF9-046C-4D07-801D-276621E24483}"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21789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860E9CF-B86D-4F39-91F2-1AFB81FB2DF6}"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50566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F5BBD87-48B4-4BA2-A28A-DD2DB2B46109}"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10887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5B5E1D9-4EB5-479C-88E0-B6AEC7F7499C}"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69013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0156F28-E18B-44A2-A82B-194D9C1D3BEF}"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912049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646994B-AB92-4A0F-B2F5-7055DF2575B8}"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83884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569D771-901F-43FB-8D64-256F129F953B}"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85734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542A1-73AB-4A6E-BAA0-F314B7A6B4F5}"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30562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A40D52-6896-427D-B3D1-490734DF4474}"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13992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3FBF3-9B0B-40E2-9505-62C60714A744}"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7661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304655-66A4-406A-8FF4-6AF3737F6E8A}" type="datetime1">
              <a:rPr lang="en-US" smtClean="0">
                <a:solidFill>
                  <a:srgbClr val="49345F"/>
                </a:solidFill>
              </a:rPr>
              <a:t>10/28/2016</a:t>
            </a:fld>
            <a:endParaRPr lang="en-US">
              <a:solidFill>
                <a:srgbClr val="49345F"/>
              </a:solidFill>
            </a:endParaRPr>
          </a:p>
        </p:txBody>
      </p:sp>
      <p:sp>
        <p:nvSpPr>
          <p:cNvPr id="6" name="Footer Placeholder 5"/>
          <p:cNvSpPr>
            <a:spLocks noGrp="1"/>
          </p:cNvSpPr>
          <p:nvPr>
            <p:ph type="ftr" sz="quarter" idx="11"/>
          </p:nvPr>
        </p:nvSpPr>
        <p:spPr/>
        <p:txBody>
          <a:bodyPr/>
          <a:lstStyle/>
          <a:p>
            <a:endParaRPr lang="en-US">
              <a:solidFill>
                <a:srgbClr val="49345F"/>
              </a:solidFill>
            </a:endParaRPr>
          </a:p>
        </p:txBody>
      </p:sp>
      <p:sp>
        <p:nvSpPr>
          <p:cNvPr id="7" name="Slide Number Placeholder 6"/>
          <p:cNvSpPr>
            <a:spLocks noGrp="1"/>
          </p:cNvSpPr>
          <p:nvPr>
            <p:ph type="sldNum" sz="quarter" idx="12"/>
          </p:nvPr>
        </p:nvSpPr>
        <p:spPr/>
        <p:txBody>
          <a:bodyPr/>
          <a:lstStyle/>
          <a:p>
            <a:fld id="{67523E76-F73D-47F3-9482-A1493E698C15}" type="slidenum">
              <a:rPr lang="en-US" smtClean="0">
                <a:solidFill>
                  <a:srgbClr val="49345F"/>
                </a:solidFill>
              </a:rPr>
              <a:pPr/>
              <a:t>‹#›</a:t>
            </a:fld>
            <a:endParaRPr lang="en-US">
              <a:solidFill>
                <a:srgbClr val="49345F"/>
              </a:solidFill>
            </a:endParaRPr>
          </a:p>
        </p:txBody>
      </p:sp>
      <p:sp>
        <p:nvSpPr>
          <p:cNvPr id="8" name="Rectangle 7"/>
          <p:cNvSpPr/>
          <p:nvPr/>
        </p:nvSpPr>
        <p:spPr>
          <a:xfrm>
            <a:off x="3575304" y="914400"/>
            <a:ext cx="5340096"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57300"/>
            <a:ext cx="4700016"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34676915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B953F1-BE01-4B2C-B6A8-FBB958103F65}"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41471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E231ED-3DE9-4A49-9138-8AAD8F4CD2C7}" type="datetime1">
              <a:rPr lang="en-US" smtClean="0">
                <a:solidFill>
                  <a:prstClr val="black">
                    <a:tint val="75000"/>
                  </a:prstClr>
                </a:solidFill>
              </a:rPr>
              <a:t>10/28/2016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381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A47E7-4F8E-4F00-8227-FAD96596D879}" type="datetime1">
              <a:rPr lang="en-US" smtClean="0">
                <a:solidFill>
                  <a:prstClr val="black">
                    <a:tint val="75000"/>
                  </a:prstClr>
                </a:solidFill>
              </a:rPr>
              <a:t>10/28/2016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72474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B2C22-D7D0-4E56-9645-0061321EF252}" type="datetime1">
              <a:rPr lang="en-US" smtClean="0">
                <a:solidFill>
                  <a:prstClr val="black">
                    <a:tint val="75000"/>
                  </a:prstClr>
                </a:solidFill>
              </a:rPr>
              <a:t>10/28/2016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200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08519A-0097-46DE-97AC-2C89F66C15F0}"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419619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CAB048-CB96-45CF-A3E3-B1EA308EC1F2}"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9120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AD6178-E832-4B19-A67E-640BCCD33996}"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8884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F7049-ADFE-4E86-AF4F-F9089FC6014F}"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35810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4F46ED-28DB-488A-A46B-7812B165FF26}"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8699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4CE9D-E1B2-4243-AF0F-1758544E740C}"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859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6EFF2A-5D99-4813-9A19-3850F50DAB97}" type="datetime1">
              <a:rPr lang="en-US" smtClean="0">
                <a:solidFill>
                  <a:srgbClr val="49345F"/>
                </a:solidFill>
              </a:rPr>
              <a:t>10/28/2016</a:t>
            </a:fld>
            <a:endParaRPr lang="en-US">
              <a:solidFill>
                <a:srgbClr val="49345F"/>
              </a:solidFill>
            </a:endParaRPr>
          </a:p>
        </p:txBody>
      </p:sp>
      <p:sp>
        <p:nvSpPr>
          <p:cNvPr id="6" name="Footer Placeholder 5"/>
          <p:cNvSpPr>
            <a:spLocks noGrp="1"/>
          </p:cNvSpPr>
          <p:nvPr>
            <p:ph type="ftr" sz="quarter" idx="11"/>
          </p:nvPr>
        </p:nvSpPr>
        <p:spPr/>
        <p:txBody>
          <a:bodyPr/>
          <a:lstStyle/>
          <a:p>
            <a:endParaRPr lang="en-US">
              <a:solidFill>
                <a:srgbClr val="49345F"/>
              </a:solidFill>
            </a:endParaRPr>
          </a:p>
        </p:txBody>
      </p:sp>
      <p:sp>
        <p:nvSpPr>
          <p:cNvPr id="7" name="Slide Number Placeholder 6"/>
          <p:cNvSpPr>
            <a:spLocks noGrp="1"/>
          </p:cNvSpPr>
          <p:nvPr>
            <p:ph type="sldNum" sz="quarter" idx="12"/>
          </p:nvPr>
        </p:nvSpPr>
        <p:spPr/>
        <p:txBody>
          <a:bodyPr/>
          <a:lstStyle/>
          <a:p>
            <a:fld id="{67523E76-F73D-47F3-9482-A1493E698C15}" type="slidenum">
              <a:rPr lang="en-US" smtClean="0">
                <a:solidFill>
                  <a:srgbClr val="49345F"/>
                </a:solidFill>
              </a:rPr>
              <a:pPr/>
              <a:t>‹#›</a:t>
            </a:fld>
            <a:endParaRPr lang="en-US">
              <a:solidFill>
                <a:srgbClr val="49345F"/>
              </a:solidFill>
            </a:endParaRPr>
          </a:p>
        </p:txBody>
      </p:sp>
      <p:sp>
        <p:nvSpPr>
          <p:cNvPr id="9" name="Rectangle 8"/>
          <p:cNvSpPr/>
          <p:nvPr/>
        </p:nvSpPr>
        <p:spPr>
          <a:xfrm>
            <a:off x="35814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0" name="Picture Placeholder 2"/>
          <p:cNvSpPr>
            <a:spLocks noGrp="1"/>
          </p:cNvSpPr>
          <p:nvPr>
            <p:ph type="pic" idx="13"/>
          </p:nvPr>
        </p:nvSpPr>
        <p:spPr>
          <a:xfrm>
            <a:off x="3924300"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Rectangle 10"/>
          <p:cNvSpPr/>
          <p:nvPr/>
        </p:nvSpPr>
        <p:spPr>
          <a:xfrm>
            <a:off x="6400800" y="3427413"/>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2" name="Picture Placeholder 2"/>
          <p:cNvSpPr>
            <a:spLocks noGrp="1"/>
          </p:cNvSpPr>
          <p:nvPr>
            <p:ph type="pic" idx="14"/>
          </p:nvPr>
        </p:nvSpPr>
        <p:spPr>
          <a:xfrm>
            <a:off x="6742113" y="3770313"/>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3" name="Rectangle 12"/>
          <p:cNvSpPr/>
          <p:nvPr/>
        </p:nvSpPr>
        <p:spPr>
          <a:xfrm>
            <a:off x="35814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4" name="Picture Placeholder 2"/>
          <p:cNvSpPr>
            <a:spLocks noGrp="1"/>
          </p:cNvSpPr>
          <p:nvPr>
            <p:ph type="pic" idx="15"/>
          </p:nvPr>
        </p:nvSpPr>
        <p:spPr>
          <a:xfrm>
            <a:off x="3924300"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5" name="Rectangle 14"/>
          <p:cNvSpPr/>
          <p:nvPr/>
        </p:nvSpPr>
        <p:spPr>
          <a:xfrm>
            <a:off x="6400800" y="914400"/>
            <a:ext cx="2514600" cy="2286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16" name="Picture Placeholder 2"/>
          <p:cNvSpPr>
            <a:spLocks noGrp="1"/>
          </p:cNvSpPr>
          <p:nvPr>
            <p:ph type="pic" idx="16"/>
          </p:nvPr>
        </p:nvSpPr>
        <p:spPr>
          <a:xfrm>
            <a:off x="6742113" y="1261872"/>
            <a:ext cx="1828800" cy="160020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234525584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0A67E-D5CC-47CE-A035-788C3FCF7B8F}"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888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5CB6AF-9EEA-4B0C-B8B4-EECF07189C41}"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55911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36DEC6-E815-43D8-978C-26B1ED52F316}" type="datetime1">
              <a:rPr lang="en-US" smtClean="0">
                <a:solidFill>
                  <a:prstClr val="black">
                    <a:tint val="75000"/>
                  </a:prstClr>
                </a:solidFill>
              </a:rPr>
              <a:t>10/28/2016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F9057D-42A5-4A45-84FC-932762D0362A}" type="datetime1">
              <a:rPr lang="en-US" smtClean="0">
                <a:solidFill>
                  <a:prstClr val="black">
                    <a:tint val="75000"/>
                  </a:prstClr>
                </a:solidFill>
              </a:rPr>
              <a:t>10/28/2016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536612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D91B6-083C-4B9C-8660-DE01617605D6}" type="datetime1">
              <a:rPr lang="en-US" smtClean="0">
                <a:solidFill>
                  <a:prstClr val="black">
                    <a:tint val="75000"/>
                  </a:prstClr>
                </a:solidFill>
              </a:rPr>
              <a:t>10/28/2016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0286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5C125A-B73B-472A-A134-D5F7770FD43E}"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29235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039C5-E7DD-4B76-8116-66C8A9D45EDD}"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2929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3E7BD8-7C87-4A97-A15F-C4D826326C62}"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50693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EFB24F-7E43-479F-AD9C-658516F3E088}"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00210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2B24E4-4E66-41C6-932D-6D51889BD5AE}" type="datetime1">
              <a:rPr lang="en-US" smtClean="0">
                <a:solidFill>
                  <a:prstClr val="black">
                    <a:tint val="75000"/>
                  </a:prstClr>
                </a:solidFill>
              </a: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63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A65421-04FB-4FA6-829E-D4B2D5399D3C}" type="datetime1">
              <a:rPr lang="en-US" smtClean="0">
                <a:solidFill>
                  <a:srgbClr val="49345F"/>
                </a:solidFill>
              </a:rPr>
              <a:t>10/28/2016</a:t>
            </a:fld>
            <a:endParaRPr lang="en-US">
              <a:solidFill>
                <a:srgbClr val="49345F"/>
              </a:solidFill>
            </a:endParaRPr>
          </a:p>
        </p:txBody>
      </p:sp>
      <p:sp>
        <p:nvSpPr>
          <p:cNvPr id="5" name="Footer Placeholder 4"/>
          <p:cNvSpPr>
            <a:spLocks noGrp="1"/>
          </p:cNvSpPr>
          <p:nvPr>
            <p:ph type="ftr" sz="quarter" idx="11"/>
          </p:nvPr>
        </p:nvSpPr>
        <p:spPr/>
        <p:txBody>
          <a:bodyPr/>
          <a:lstStyle/>
          <a:p>
            <a:endParaRPr lang="en-US">
              <a:solidFill>
                <a:srgbClr val="49345F"/>
              </a:solidFill>
            </a:endParaRPr>
          </a:p>
        </p:txBody>
      </p:sp>
      <p:sp>
        <p:nvSpPr>
          <p:cNvPr id="6" name="Slide Number Placeholder 5"/>
          <p:cNvSpPr>
            <a:spLocks noGrp="1"/>
          </p:cNvSpPr>
          <p:nvPr>
            <p:ph type="sldNum" sz="quarter" idx="12"/>
          </p:nvPr>
        </p:nvSpPr>
        <p:spPr/>
        <p:txBody>
          <a:bodyPr/>
          <a:lstStyle/>
          <a:p>
            <a:fld id="{67523E76-F73D-47F3-9482-A1493E698C15}" type="slidenum">
              <a:rPr lang="en-US" smtClean="0">
                <a:solidFill>
                  <a:srgbClr val="49345F"/>
                </a:solidFill>
              </a:rPr>
              <a:pPr/>
              <a:t>‹#›</a:t>
            </a:fld>
            <a:endParaRPr lang="en-US">
              <a:solidFill>
                <a:srgbClr val="49345F"/>
              </a:solidFill>
            </a:endParaRPr>
          </a:p>
        </p:txBody>
      </p:sp>
    </p:spTree>
    <p:extLst>
      <p:ext uri="{BB962C8B-B14F-4D97-AF65-F5344CB8AC3E}">
        <p14:creationId xmlns:p14="http://schemas.microsoft.com/office/powerpoint/2010/main" val="59678582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0A2FBF-7C80-4E9F-A1CD-BBC4A92F6D32}" type="datetime1">
              <a:rPr lang="en-US" smtClean="0">
                <a:solidFill>
                  <a:prstClr val="black">
                    <a:tint val="75000"/>
                  </a:prstClr>
                </a:solidFill>
              </a: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88797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9082E-4F06-4B94-BF99-A6CDE48FB993}" type="datetime1">
              <a:rPr lang="en-US" smtClean="0">
                <a:solidFill>
                  <a:prstClr val="black">
                    <a:tint val="75000"/>
                  </a:prstClr>
                </a:solidFill>
              </a: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05395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5973E0-64A7-40DD-A2AB-3ED161CA7CB0}" type="datetime1">
              <a:rPr lang="en-US" smtClean="0">
                <a:solidFill>
                  <a:prstClr val="black">
                    <a:tint val="75000"/>
                  </a:prstClr>
                </a:solidFill>
              </a:rPr>
              <a:p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07494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B29502-81CD-4D34-8167-873741CE2B53}" type="datetime1">
              <a:rPr lang="en-US" smtClean="0">
                <a:solidFill>
                  <a:prstClr val="black">
                    <a:tint val="75000"/>
                  </a:prstClr>
                </a:solidFill>
              </a:rPr>
              <a:pPr/>
              <a:t>10/28/2016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6048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35E726-F5C7-40DD-8F44-404E094AAAA7}" type="datetime1">
              <a:rPr lang="en-US" smtClean="0">
                <a:solidFill>
                  <a:prstClr val="black">
                    <a:tint val="75000"/>
                  </a:prstClr>
                </a:solidFill>
              </a:rPr>
              <a:pPr/>
              <a:t>10/28/2016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2916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AFB54-1D0A-4A76-BFAE-583B3CCFB95E}" type="datetime1">
              <a:rPr lang="en-US" smtClean="0">
                <a:solidFill>
                  <a:prstClr val="black">
                    <a:tint val="75000"/>
                  </a:prstClr>
                </a:solidFill>
              </a:rPr>
              <a:pPr/>
              <a:t>10/28/2016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11591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262253-2B19-4C9C-9A30-20E0FB1A09C5}" type="datetime1">
              <a:rPr lang="en-US" smtClean="0">
                <a:solidFill>
                  <a:prstClr val="black">
                    <a:tint val="75000"/>
                  </a:prstClr>
                </a:solidFill>
              </a:rPr>
              <a:p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1127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14DB19-9C2F-43DE-8DD0-FADF85ABA0DD}" type="datetime1">
              <a:rPr lang="en-US" smtClean="0">
                <a:solidFill>
                  <a:prstClr val="black">
                    <a:tint val="75000"/>
                  </a:prstClr>
                </a:solidFill>
              </a:rPr>
              <a:p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6957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6F53F-2A79-4145-B1DD-BFA4304E8683}" type="datetime1">
              <a:rPr lang="en-US" smtClean="0">
                <a:solidFill>
                  <a:prstClr val="black">
                    <a:tint val="75000"/>
                  </a:prstClr>
                </a:solidFill>
              </a: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73076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B6DCD-8D92-4EFC-B3CA-2C3933D0CEF4}" type="datetime1">
              <a:rPr lang="en-US" smtClean="0">
                <a:solidFill>
                  <a:prstClr val="black">
                    <a:tint val="75000"/>
                  </a:prstClr>
                </a:solidFill>
              </a:rPr>
              <a:p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IV-</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2087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365" y="699247"/>
            <a:ext cx="1667435" cy="5014166"/>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99247"/>
            <a:ext cx="6037729" cy="50141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854537E-83F6-4F8A-96FD-6C6FECD8AB95}" type="datetime1">
              <a:rPr lang="en-US" smtClean="0">
                <a:solidFill>
                  <a:srgbClr val="DDD9C3"/>
                </a:solidFill>
              </a:rPr>
              <a:t>10/28/2016</a:t>
            </a:fld>
            <a:endParaRPr lang="en-US">
              <a:solidFill>
                <a:srgbClr val="DDD9C3"/>
              </a:solidFill>
            </a:endParaRPr>
          </a:p>
        </p:txBody>
      </p:sp>
      <p:sp>
        <p:nvSpPr>
          <p:cNvPr id="5" name="Footer Placeholder 4"/>
          <p:cNvSpPr>
            <a:spLocks noGrp="1"/>
          </p:cNvSpPr>
          <p:nvPr>
            <p:ph type="ftr" sz="quarter" idx="11"/>
          </p:nvPr>
        </p:nvSpPr>
        <p:spPr/>
        <p:txBody>
          <a:bodyPr/>
          <a:lstStyle/>
          <a:p>
            <a:endParaRPr lang="en-US">
              <a:solidFill>
                <a:srgbClr val="DDD9C3"/>
              </a:solidFill>
            </a:endParaRPr>
          </a:p>
        </p:txBody>
      </p:sp>
      <p:sp>
        <p:nvSpPr>
          <p:cNvPr id="6" name="Slide Number Placeholder 5"/>
          <p:cNvSpPr>
            <a:spLocks noGrp="1"/>
          </p:cNvSpPr>
          <p:nvPr>
            <p:ph type="sldNum" sz="quarter" idx="12"/>
          </p:nvPr>
        </p:nvSpPr>
        <p:spPr/>
        <p:txBody>
          <a:bodyPr/>
          <a:lstStyle/>
          <a:p>
            <a:fld id="{67523E76-F73D-47F3-9482-A1493E698C15}" type="slidenum">
              <a:rPr lang="en-US" smtClean="0">
                <a:solidFill>
                  <a:srgbClr val="DDD9C3"/>
                </a:solidFill>
              </a:rPr>
              <a:pPr/>
              <a:t>‹#›</a:t>
            </a:fld>
            <a:endParaRPr lang="en-US">
              <a:solidFill>
                <a:srgbClr val="DDD9C3"/>
              </a:solidFill>
            </a:endParaRPr>
          </a:p>
        </p:txBody>
      </p:sp>
    </p:spTree>
    <p:extLst>
      <p:ext uri="{BB962C8B-B14F-4D97-AF65-F5344CB8AC3E}">
        <p14:creationId xmlns:p14="http://schemas.microsoft.com/office/powerpoint/2010/main" val="3975040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CB55B0-D136-43B9-A16C-639F7F7E35A5}"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167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24544-DE83-4D03-9DC0-39436FEDFAE1}"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434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9014A8-A70D-4B35-9A20-E9D96F5A98E2}"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913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9AB3994-9EE1-43FA-B6F4-EB3AD328DC2E}" type="datetime1">
              <a:rPr lang="en-US" smtClean="0">
                <a:solidFill>
                  <a:srgbClr val="DDD9C3"/>
                </a:solidFill>
              </a:rPr>
              <a:t>10/28/2016</a:t>
            </a:fld>
            <a:endParaRPr lang="en-US">
              <a:solidFill>
                <a:srgbClr val="DDD9C3"/>
              </a:solidFill>
            </a:endParaRPr>
          </a:p>
        </p:txBody>
      </p:sp>
      <p:sp>
        <p:nvSpPr>
          <p:cNvPr id="5" name="Footer Placeholder 4"/>
          <p:cNvSpPr>
            <a:spLocks noGrp="1"/>
          </p:cNvSpPr>
          <p:nvPr>
            <p:ph type="ftr" sz="quarter" idx="11"/>
          </p:nvPr>
        </p:nvSpPr>
        <p:spPr/>
        <p:txBody>
          <a:bodyPr/>
          <a:lstStyle/>
          <a:p>
            <a:endParaRPr lang="en-US">
              <a:solidFill>
                <a:srgbClr val="DDD9C3"/>
              </a:solidFill>
            </a:endParaRPr>
          </a:p>
        </p:txBody>
      </p:sp>
      <p:sp>
        <p:nvSpPr>
          <p:cNvPr id="6" name="Slide Number Placeholder 5"/>
          <p:cNvSpPr>
            <a:spLocks noGrp="1"/>
          </p:cNvSpPr>
          <p:nvPr>
            <p:ph type="sldNum" sz="quarter" idx="12"/>
          </p:nvPr>
        </p:nvSpPr>
        <p:spPr/>
        <p:txBody>
          <a:bodyPr/>
          <a:lstStyle/>
          <a:p>
            <a:fld id="{67523E76-F73D-47F3-9482-A1493E698C15}" type="slidenum">
              <a:rPr lang="en-US" smtClean="0">
                <a:solidFill>
                  <a:srgbClr val="DDD9C3"/>
                </a:solidFill>
              </a:rPr>
              <a:pPr/>
              <a:t>‹#›</a:t>
            </a:fld>
            <a:endParaRPr lang="en-US">
              <a:solidFill>
                <a:srgbClr val="DDD9C3"/>
              </a:solidFill>
            </a:endParaRPr>
          </a:p>
        </p:txBody>
      </p:sp>
    </p:spTree>
    <p:extLst>
      <p:ext uri="{BB962C8B-B14F-4D97-AF65-F5344CB8AC3E}">
        <p14:creationId xmlns:p14="http://schemas.microsoft.com/office/powerpoint/2010/main" val="38749015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7F3EA0-C2D0-4559-9A2C-395C187866C5}"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7060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C56595-1270-455D-ABC1-476ECB1661A4}" type="datetime1">
              <a:rPr lang="en-US" smtClean="0">
                <a:solidFill>
                  <a:prstClr val="black">
                    <a:tint val="75000"/>
                  </a:prstClr>
                </a:solidFill>
              </a:rPr>
              <a:t>10/28/2016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7051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93C91C-7494-4EA0-830D-9D3B4F1E8357}" type="datetime1">
              <a:rPr lang="en-US" smtClean="0">
                <a:solidFill>
                  <a:prstClr val="black">
                    <a:tint val="75000"/>
                  </a:prstClr>
                </a:solidFill>
              </a:rPr>
              <a:t>10/28/2016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9966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69B6C-4A06-4532-8658-131133D43ABA}" type="datetime1">
              <a:rPr lang="en-US" smtClean="0">
                <a:solidFill>
                  <a:prstClr val="black">
                    <a:tint val="75000"/>
                  </a:prstClr>
                </a:solidFill>
              </a:rPr>
              <a:t>10/28/2016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3086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6B22B5-7D4D-45DF-9089-82750FD13AC5}"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4700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F1536C-32F2-4ACA-BBAD-01C8A713BB52}" type="datetime1">
              <a:rPr lang="en-US" smtClean="0">
                <a:solidFill>
                  <a:prstClr val="black">
                    <a:tint val="75000"/>
                  </a:prstClr>
                </a:solidFill>
              </a:rPr>
              <a:t>10/28/2016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26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A5F30-77E9-42C1-BC04-AD9B0751BBDA}"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337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3505EC-3D41-4AC2-9DF2-BAA791F8F0F4}"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139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8001266-1952-4DCC-894B-AED6FEC84427}"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2389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29FE0E6-D485-48A2-83E1-B8B7A0BD61FC}"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1210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133602"/>
            <a:ext cx="7772400" cy="1362075"/>
          </a:xfrm>
        </p:spPr>
        <p:txBody>
          <a:bodyPr anchor="b" anchorCtr="0"/>
          <a:lstStyle>
            <a:lvl1pPr algn="r">
              <a:defRPr sz="3600" b="0" i="0" cap="all"/>
            </a:lvl1pPr>
          </a:lstStyle>
          <a:p>
            <a:r>
              <a:rPr lang="en-US" smtClean="0"/>
              <a:t>Click to edit Master title style</a:t>
            </a:r>
            <a:endParaRPr/>
          </a:p>
        </p:txBody>
      </p:sp>
      <p:sp>
        <p:nvSpPr>
          <p:cNvPr id="3" name="Text Placeholder 2"/>
          <p:cNvSpPr>
            <a:spLocks noGrp="1"/>
          </p:cNvSpPr>
          <p:nvPr>
            <p:ph type="body" idx="1"/>
          </p:nvPr>
        </p:nvSpPr>
        <p:spPr>
          <a:xfrm>
            <a:off x="722313" y="3505200"/>
            <a:ext cx="7772400" cy="901700"/>
          </a:xfrm>
        </p:spPr>
        <p:txBody>
          <a:bodyPr anchor="t" anchorCtr="0"/>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EC623C-C13F-4283-B28D-999B66EE3A37}" type="datetime1">
              <a:rPr lang="en-US" smtClean="0">
                <a:solidFill>
                  <a:srgbClr val="DDD9C3"/>
                </a:solidFill>
              </a:rPr>
              <a:t>10/28/2016</a:t>
            </a:fld>
            <a:endParaRPr lang="en-US">
              <a:solidFill>
                <a:srgbClr val="DDD9C3"/>
              </a:solidFill>
            </a:endParaRPr>
          </a:p>
        </p:txBody>
      </p:sp>
      <p:sp>
        <p:nvSpPr>
          <p:cNvPr id="5" name="Footer Placeholder 4"/>
          <p:cNvSpPr>
            <a:spLocks noGrp="1"/>
          </p:cNvSpPr>
          <p:nvPr>
            <p:ph type="ftr" sz="quarter" idx="11"/>
          </p:nvPr>
        </p:nvSpPr>
        <p:spPr/>
        <p:txBody>
          <a:bodyPr/>
          <a:lstStyle/>
          <a:p>
            <a:endParaRPr lang="en-US">
              <a:solidFill>
                <a:srgbClr val="DDD9C3"/>
              </a:solidFill>
            </a:endParaRPr>
          </a:p>
        </p:txBody>
      </p:sp>
      <p:sp>
        <p:nvSpPr>
          <p:cNvPr id="6" name="Slide Number Placeholder 5"/>
          <p:cNvSpPr>
            <a:spLocks noGrp="1"/>
          </p:cNvSpPr>
          <p:nvPr>
            <p:ph type="sldNum" sz="quarter" idx="12"/>
          </p:nvPr>
        </p:nvSpPr>
        <p:spPr/>
        <p:txBody>
          <a:bodyPr/>
          <a:lstStyle/>
          <a:p>
            <a:fld id="{67523E76-F73D-47F3-9482-A1493E698C15}" type="slidenum">
              <a:rPr lang="en-US" smtClean="0">
                <a:solidFill>
                  <a:srgbClr val="DDD9C3"/>
                </a:solidFill>
              </a:rPr>
              <a:pPr/>
              <a:t>‹#›</a:t>
            </a:fld>
            <a:endParaRPr lang="en-US">
              <a:solidFill>
                <a:srgbClr val="DDD9C3"/>
              </a:solidFill>
            </a:endParaRPr>
          </a:p>
        </p:txBody>
      </p:sp>
      <p:sp>
        <p:nvSpPr>
          <p:cNvPr id="7" name="TextBox 6"/>
          <p:cNvSpPr txBox="1"/>
          <p:nvPr/>
        </p:nvSpPr>
        <p:spPr>
          <a:xfrm rot="2783796">
            <a:off x="6232" y="-270992"/>
            <a:ext cx="990600" cy="1323439"/>
          </a:xfrm>
          <a:prstGeom prst="rect">
            <a:avLst/>
          </a:prstGeom>
          <a:noFill/>
        </p:spPr>
        <p:txBody>
          <a:bodyPr wrap="square" rtlCol="0">
            <a:spAutoFit/>
          </a:bodyPr>
          <a:lstStyle/>
          <a:p>
            <a:r>
              <a:rPr sz="8000">
                <a:gradFill>
                  <a:gsLst>
                    <a:gs pos="0">
                      <a:srgbClr val="886286">
                        <a:lumMod val="75000"/>
                      </a:srgbClr>
                    </a:gs>
                    <a:gs pos="50000">
                      <a:srgbClr val="886286">
                        <a:lumMod val="40000"/>
                        <a:lumOff val="60000"/>
                      </a:srgbClr>
                    </a:gs>
                    <a:gs pos="100000">
                      <a:srgbClr val="000000">
                        <a:lumMod val="20000"/>
                        <a:lumOff val="80000"/>
                      </a:srgbClr>
                    </a:gs>
                  </a:gsLst>
                  <a:lin ang="5400000" scaled="0"/>
                </a:gradFill>
                <a:sym typeface="Wingdings"/>
              </a:rPr>
              <a:t></a:t>
            </a:r>
            <a:endParaRPr sz="8000">
              <a:gradFill>
                <a:gsLst>
                  <a:gs pos="0">
                    <a:srgbClr val="886286">
                      <a:lumMod val="75000"/>
                    </a:srgbClr>
                  </a:gs>
                  <a:gs pos="50000">
                    <a:srgbClr val="886286">
                      <a:lumMod val="40000"/>
                      <a:lumOff val="60000"/>
                    </a:srgbClr>
                  </a:gs>
                  <a:gs pos="100000">
                    <a:srgbClr val="000000">
                      <a:lumMod val="20000"/>
                      <a:lumOff val="80000"/>
                    </a:srgbClr>
                  </a:gs>
                </a:gsLst>
                <a:lin ang="5400000" scaled="0"/>
              </a:gradFill>
            </a:endParaRPr>
          </a:p>
        </p:txBody>
      </p:sp>
    </p:spTree>
    <p:extLst>
      <p:ext uri="{BB962C8B-B14F-4D97-AF65-F5344CB8AC3E}">
        <p14:creationId xmlns:p14="http://schemas.microsoft.com/office/powerpoint/2010/main" val="28522994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CCAFC69-BEF6-4EDD-8EA3-15C2A23405D9}"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8294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9044B65-12B4-4B82-9173-59A297C129D6}"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03737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6840861-C085-4C54-BE94-1FC8F1FB6B78}"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32598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342B20D-3639-4677-BA75-5DC46B085945}"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93273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554EA67-A3CA-45F0-BFF9-C8EBCE4BFB95}"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26665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D222BD1-A3B3-442A-BF1F-7880DB2A37BF}"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7770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B4FE1A-8700-40AE-80A9-022A4A73D37B}"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2271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10B5788-B609-4E21-B0BA-386EFD97E647}"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06914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931F870-F46E-4498-8CD9-737B9825BCC9}"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284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04FA982-C538-4BB0-83AE-D99AEE6DAF09}"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7093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2133600" y="1600202"/>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86400" y="1600202"/>
            <a:ext cx="3200400" cy="45259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15313C2-ABAB-494E-B35E-C6B8687173ED}" type="datetime1">
              <a:rPr lang="en-US" smtClean="0">
                <a:solidFill>
                  <a:srgbClr val="DDD9C3"/>
                </a:solidFill>
              </a:rPr>
              <a:t>10/28/2016</a:t>
            </a:fld>
            <a:endParaRPr lang="en-US">
              <a:solidFill>
                <a:srgbClr val="DDD9C3"/>
              </a:solidFill>
            </a:endParaRPr>
          </a:p>
        </p:txBody>
      </p:sp>
      <p:sp>
        <p:nvSpPr>
          <p:cNvPr id="6" name="Footer Placeholder 5"/>
          <p:cNvSpPr>
            <a:spLocks noGrp="1"/>
          </p:cNvSpPr>
          <p:nvPr>
            <p:ph type="ftr" sz="quarter" idx="11"/>
          </p:nvPr>
        </p:nvSpPr>
        <p:spPr/>
        <p:txBody>
          <a:bodyPr/>
          <a:lstStyle/>
          <a:p>
            <a:endParaRPr lang="en-US">
              <a:solidFill>
                <a:srgbClr val="DDD9C3"/>
              </a:solidFill>
            </a:endParaRPr>
          </a:p>
        </p:txBody>
      </p:sp>
      <p:sp>
        <p:nvSpPr>
          <p:cNvPr id="7" name="Slide Number Placeholder 6"/>
          <p:cNvSpPr>
            <a:spLocks noGrp="1"/>
          </p:cNvSpPr>
          <p:nvPr>
            <p:ph type="sldNum" sz="quarter" idx="12"/>
          </p:nvPr>
        </p:nvSpPr>
        <p:spPr/>
        <p:txBody>
          <a:bodyPr/>
          <a:lstStyle/>
          <a:p>
            <a:fld id="{67523E76-F73D-47F3-9482-A1493E698C15}" type="slidenum">
              <a:rPr lang="en-US" smtClean="0">
                <a:solidFill>
                  <a:srgbClr val="DDD9C3"/>
                </a:solidFill>
              </a:rPr>
              <a:pPr/>
              <a:t>‹#›</a:t>
            </a:fld>
            <a:endParaRPr lang="en-US">
              <a:solidFill>
                <a:srgbClr val="DDD9C3"/>
              </a:solidFill>
            </a:endParaRPr>
          </a:p>
        </p:txBody>
      </p:sp>
    </p:spTree>
    <p:extLst>
      <p:ext uri="{BB962C8B-B14F-4D97-AF65-F5344CB8AC3E}">
        <p14:creationId xmlns:p14="http://schemas.microsoft.com/office/powerpoint/2010/main" val="17692568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CF5961F-9A0F-4E05-90EC-FF07604257DD}"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58822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5095FF7-4508-4BA3-B0BE-1888ACAD3D80}"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40880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9909B1A-ED21-47A2-80F6-39CD83111D36}"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6576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7D79603-9EED-494E-8BBA-2698E88EC440}"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6922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9802E11-4CF4-4B81-AEC7-0D619A4954B8}"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8931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E8C98F-0314-4D29-BC15-4B8BE081B983}"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40151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69FF0A7-524F-43B4-9FD1-4496D0A41C29}"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81412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1E21608-5D4E-45F6-B7FF-0DCB3FA4FA34}"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226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68C6B6D-44D6-4501-9011-CCFDFF03D4EE}"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6361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5FFF2DF-C72A-4FFB-8E56-49D735CD4AE0}"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63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21336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33600" y="2286000"/>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486400" y="1515035"/>
            <a:ext cx="3200400" cy="639762"/>
          </a:xfrm>
        </p:spPr>
        <p:txBody>
          <a:bodyPr anchor="ctr" anchorCtr="0">
            <a:normAutofit/>
          </a:bodyPr>
          <a:lstStyle>
            <a:lvl1pPr marL="0" indent="0" algn="ctr">
              <a:buNone/>
              <a:defRPr sz="2000" b="0">
                <a:solidFill>
                  <a:schemeClr val="bg2">
                    <a:lumMod val="20000"/>
                    <a:lumOff val="8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486400" y="2286000"/>
            <a:ext cx="3200400" cy="3840163"/>
          </a:xfrm>
        </p:spPr>
        <p:txBody>
          <a:bodyPr>
            <a:normAutofit/>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A2CF7CF1-CC22-44B6-B66F-38E939908924}" type="datetime1">
              <a:rPr lang="en-US" smtClean="0">
                <a:solidFill>
                  <a:srgbClr val="DDD9C3"/>
                </a:solidFill>
              </a:rPr>
              <a:t>10/28/2016</a:t>
            </a:fld>
            <a:endParaRPr lang="en-US">
              <a:solidFill>
                <a:srgbClr val="DDD9C3"/>
              </a:solidFill>
            </a:endParaRPr>
          </a:p>
        </p:txBody>
      </p:sp>
      <p:sp>
        <p:nvSpPr>
          <p:cNvPr id="8" name="Footer Placeholder 7"/>
          <p:cNvSpPr>
            <a:spLocks noGrp="1"/>
          </p:cNvSpPr>
          <p:nvPr>
            <p:ph type="ftr" sz="quarter" idx="11"/>
          </p:nvPr>
        </p:nvSpPr>
        <p:spPr/>
        <p:txBody>
          <a:bodyPr/>
          <a:lstStyle/>
          <a:p>
            <a:endParaRPr lang="en-US">
              <a:solidFill>
                <a:srgbClr val="DDD9C3"/>
              </a:solidFill>
            </a:endParaRPr>
          </a:p>
        </p:txBody>
      </p:sp>
      <p:sp>
        <p:nvSpPr>
          <p:cNvPr id="9" name="Slide Number Placeholder 8"/>
          <p:cNvSpPr>
            <a:spLocks noGrp="1"/>
          </p:cNvSpPr>
          <p:nvPr>
            <p:ph type="sldNum" sz="quarter" idx="12"/>
          </p:nvPr>
        </p:nvSpPr>
        <p:spPr/>
        <p:txBody>
          <a:bodyPr/>
          <a:lstStyle/>
          <a:p>
            <a:fld id="{67523E76-F73D-47F3-9482-A1493E698C15}" type="slidenum">
              <a:rPr lang="en-US" smtClean="0">
                <a:solidFill>
                  <a:srgbClr val="DDD9C3"/>
                </a:solidFill>
              </a:rPr>
              <a:pPr/>
              <a:t>‹#›</a:t>
            </a:fld>
            <a:endParaRPr lang="en-US">
              <a:solidFill>
                <a:srgbClr val="DDD9C3"/>
              </a:solidFill>
            </a:endParaRPr>
          </a:p>
        </p:txBody>
      </p:sp>
    </p:spTree>
    <p:extLst>
      <p:ext uri="{BB962C8B-B14F-4D97-AF65-F5344CB8AC3E}">
        <p14:creationId xmlns:p14="http://schemas.microsoft.com/office/powerpoint/2010/main" val="33656807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7E4061D-EA25-4B8F-9AE2-8C06E9770994}"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129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9D527A0-E880-4D8A-89FA-5C10700B3B07}"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5662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C11681-0C15-4E0E-B940-D972322185B3}"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9177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8F7854EC-485E-4BD4-88E6-D2938F7C1EF7}"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1768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6DC25B6-6F02-478E-96BC-41930D0BF64E}"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03950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EB8DC14-9F96-4041-AE57-1E25851F67FF}"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04052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2E23A93-3B05-49E1-AB57-24193F75888A}"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0641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AFED98F-D61F-40A5-A922-A3790EBF789D}"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58431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6C90A4C-90F4-4D15-93F7-EC0527EE8D02}"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63343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D4DC59D-5364-43C0-BFC7-2A475010BBE8}"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5399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388B67A-A341-46F5-B4B4-6ADA4E4DED5D}" type="datetime1">
              <a:rPr lang="en-US" smtClean="0">
                <a:solidFill>
                  <a:srgbClr val="DDD9C3"/>
                </a:solidFill>
              </a:rPr>
              <a:t>10/28/2016</a:t>
            </a:fld>
            <a:endParaRPr lang="en-US">
              <a:solidFill>
                <a:srgbClr val="DDD9C3"/>
              </a:solidFill>
            </a:endParaRPr>
          </a:p>
        </p:txBody>
      </p:sp>
      <p:sp>
        <p:nvSpPr>
          <p:cNvPr id="4" name="Footer Placeholder 3"/>
          <p:cNvSpPr>
            <a:spLocks noGrp="1"/>
          </p:cNvSpPr>
          <p:nvPr>
            <p:ph type="ftr" sz="quarter" idx="11"/>
          </p:nvPr>
        </p:nvSpPr>
        <p:spPr/>
        <p:txBody>
          <a:bodyPr/>
          <a:lstStyle/>
          <a:p>
            <a:endParaRPr lang="en-US">
              <a:solidFill>
                <a:srgbClr val="DDD9C3"/>
              </a:solidFill>
            </a:endParaRPr>
          </a:p>
        </p:txBody>
      </p:sp>
      <p:sp>
        <p:nvSpPr>
          <p:cNvPr id="5" name="Slide Number Placeholder 4"/>
          <p:cNvSpPr>
            <a:spLocks noGrp="1"/>
          </p:cNvSpPr>
          <p:nvPr>
            <p:ph type="sldNum" sz="quarter" idx="12"/>
          </p:nvPr>
        </p:nvSpPr>
        <p:spPr/>
        <p:txBody>
          <a:bodyPr/>
          <a:lstStyle/>
          <a:p>
            <a:fld id="{67523E76-F73D-47F3-9482-A1493E698C15}" type="slidenum">
              <a:rPr lang="en-US" smtClean="0">
                <a:solidFill>
                  <a:srgbClr val="DDD9C3"/>
                </a:solidFill>
              </a:rPr>
              <a:pPr/>
              <a:t>‹#›</a:t>
            </a:fld>
            <a:endParaRPr lang="en-US">
              <a:solidFill>
                <a:srgbClr val="DDD9C3"/>
              </a:solidFill>
            </a:endParaRPr>
          </a:p>
        </p:txBody>
      </p:sp>
    </p:spTree>
    <p:extLst>
      <p:ext uri="{BB962C8B-B14F-4D97-AF65-F5344CB8AC3E}">
        <p14:creationId xmlns:p14="http://schemas.microsoft.com/office/powerpoint/2010/main" val="20002418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4A60637-12B0-474D-9D82-E50C16B51630}"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9104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3D5241A-503D-4FBF-9695-8C9C59F733A7}"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562271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51B973-0FD3-4819-848C-B1B1AC0F7D12}"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733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A5F4AFC-667F-42D7-BECE-C35B8CE7CDBB}"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07264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4779380-F226-42B5-A797-62C10CF6D9F2}"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66161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6F0903C9-90BB-4658-9527-D2D281996163}"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67148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D53F3AF2-5EDA-4752-A9A8-FEE216082383}"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562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266CC62-99A0-4E38-8BBC-A77D5D0AD54F}"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3943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AEFF16-A3A2-492B-B35E-2E30A5378ECA}"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726932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BB8573-7B3B-4AB0-A0CC-F7DD5B8786C0}"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3007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B5326-C113-4368-B2B1-2379A4E25996}" type="datetime1">
              <a:rPr lang="en-US" smtClean="0">
                <a:solidFill>
                  <a:srgbClr val="DDD9C3"/>
                </a:solidFill>
              </a:rPr>
              <a:t>10/28/2016</a:t>
            </a:fld>
            <a:endParaRPr lang="en-US">
              <a:solidFill>
                <a:srgbClr val="DDD9C3"/>
              </a:solidFill>
            </a:endParaRPr>
          </a:p>
        </p:txBody>
      </p:sp>
      <p:sp>
        <p:nvSpPr>
          <p:cNvPr id="3" name="Footer Placeholder 2"/>
          <p:cNvSpPr>
            <a:spLocks noGrp="1"/>
          </p:cNvSpPr>
          <p:nvPr>
            <p:ph type="ftr" sz="quarter" idx="11"/>
          </p:nvPr>
        </p:nvSpPr>
        <p:spPr/>
        <p:txBody>
          <a:bodyPr/>
          <a:lstStyle/>
          <a:p>
            <a:endParaRPr lang="en-US">
              <a:solidFill>
                <a:srgbClr val="DDD9C3"/>
              </a:solidFill>
            </a:endParaRPr>
          </a:p>
        </p:txBody>
      </p:sp>
      <p:sp>
        <p:nvSpPr>
          <p:cNvPr id="4" name="Slide Number Placeholder 3"/>
          <p:cNvSpPr>
            <a:spLocks noGrp="1"/>
          </p:cNvSpPr>
          <p:nvPr>
            <p:ph type="sldNum" sz="quarter" idx="12"/>
          </p:nvPr>
        </p:nvSpPr>
        <p:spPr/>
        <p:txBody>
          <a:bodyPr/>
          <a:lstStyle/>
          <a:p>
            <a:fld id="{67523E76-F73D-47F3-9482-A1493E698C15}" type="slidenum">
              <a:rPr lang="en-US" smtClean="0">
                <a:solidFill>
                  <a:srgbClr val="DDD9C3"/>
                </a:solidFill>
              </a:rPr>
              <a:pPr/>
              <a:t>‹#›</a:t>
            </a:fld>
            <a:endParaRPr lang="en-US">
              <a:solidFill>
                <a:srgbClr val="DDD9C3"/>
              </a:solidFill>
            </a:endParaRPr>
          </a:p>
        </p:txBody>
      </p:sp>
    </p:spTree>
    <p:extLst>
      <p:ext uri="{BB962C8B-B14F-4D97-AF65-F5344CB8AC3E}">
        <p14:creationId xmlns:p14="http://schemas.microsoft.com/office/powerpoint/2010/main" val="2176223155"/>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8376D33-1124-46CF-BEBF-12C3EAED290D}"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11526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DC760FA-40A9-40C3-9B1B-C54C9CF7E577}"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43187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66DB0F-7327-476A-A9A0-5D20FEB3E953}"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07382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D7F788C-A68B-45D1-B949-1D2DCFAB70B5}"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2488994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D86546A-95EE-4CE4-8F63-6AA24B244F56}"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1229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5D4F614E-1BA8-40D7-BF73-C9E2C1C2BAD3}"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95212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9A95622-CBC4-4576-A0F7-DC6C5A162E3A}"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76686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435ADC0F-EB20-49A9-BBBD-22E1E863C46A}"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3820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B8D0BDB-DC05-4C68-AD5B-E91717FA9940}"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44330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8D3DFEE-4B5F-4C6B-A45F-09000D480670}"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013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154" y="273050"/>
            <a:ext cx="2680447" cy="1162050"/>
          </a:xfrm>
        </p:spPr>
        <p:txBody>
          <a:bodyPr anchor="b"/>
          <a:lstStyle>
            <a:lvl1pPr algn="l">
              <a:defRPr sz="2400" b="0"/>
            </a:lvl1pPr>
          </a:lstStyle>
          <a:p>
            <a:r>
              <a:rPr lang="en-US" smtClean="0"/>
              <a:t>Click to edit Master title style</a:t>
            </a:r>
            <a:endParaRPr/>
          </a:p>
        </p:txBody>
      </p:sp>
      <p:sp>
        <p:nvSpPr>
          <p:cNvPr id="3" name="Content Placeholder 2"/>
          <p:cNvSpPr>
            <a:spLocks noGrp="1"/>
          </p:cNvSpPr>
          <p:nvPr>
            <p:ph idx="1"/>
          </p:nvPr>
        </p:nvSpPr>
        <p:spPr>
          <a:xfrm>
            <a:off x="3575050" y="914402"/>
            <a:ext cx="5338763" cy="4799013"/>
          </a:xfrm>
        </p:spPr>
        <p:txBody>
          <a:bodyPr>
            <a:normAutofit/>
          </a:bodyPr>
          <a:lstStyle>
            <a:lvl1pPr>
              <a:defRPr sz="2000"/>
            </a:lvl1pPr>
            <a:lvl2pPr>
              <a:defRPr sz="1800"/>
            </a:lvl2pPr>
            <a:lvl3pPr>
              <a:defRPr sz="1600">
                <a:solidFill>
                  <a:schemeClr val="tx2"/>
                </a:solidFill>
              </a:defRPr>
            </a:lvl3pPr>
            <a:lvl4pPr>
              <a:defRPr sz="1600">
                <a:solidFill>
                  <a:schemeClr val="accent1">
                    <a:lumMod val="50000"/>
                  </a:schemeClr>
                </a:solidFill>
              </a:defRPr>
            </a:lvl4pPr>
            <a:lvl5pPr>
              <a:defRPr sz="1600">
                <a:solidFill>
                  <a:schemeClr val="accent4">
                    <a:lumMod val="50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15154" y="1905001"/>
            <a:ext cx="2223247" cy="4037012"/>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21341" y="6539753"/>
            <a:ext cx="1828800" cy="228600"/>
          </a:xfrm>
        </p:spPr>
        <p:txBody>
          <a:bodyPr/>
          <a:lstStyle/>
          <a:p>
            <a:fld id="{172332F2-E1A3-40E0-BD89-EA8A33BDB42D}" type="datetime1">
              <a:rPr lang="en-US" smtClean="0">
                <a:solidFill>
                  <a:srgbClr val="49345F"/>
                </a:solidFill>
              </a:rPr>
              <a:t>10/28/2016</a:t>
            </a:fld>
            <a:endParaRPr lang="en-US">
              <a:solidFill>
                <a:srgbClr val="49345F"/>
              </a:solidFill>
            </a:endParaRPr>
          </a:p>
        </p:txBody>
      </p:sp>
      <p:sp>
        <p:nvSpPr>
          <p:cNvPr id="6" name="Footer Placeholder 5"/>
          <p:cNvSpPr>
            <a:spLocks noGrp="1"/>
          </p:cNvSpPr>
          <p:nvPr>
            <p:ph type="ftr" sz="quarter" idx="11"/>
          </p:nvPr>
        </p:nvSpPr>
        <p:spPr/>
        <p:txBody>
          <a:bodyPr/>
          <a:lstStyle/>
          <a:p>
            <a:endParaRPr lang="en-US">
              <a:solidFill>
                <a:srgbClr val="49345F"/>
              </a:solidFill>
            </a:endParaRPr>
          </a:p>
        </p:txBody>
      </p:sp>
      <p:sp>
        <p:nvSpPr>
          <p:cNvPr id="7" name="Slide Number Placeholder 6"/>
          <p:cNvSpPr>
            <a:spLocks noGrp="1"/>
          </p:cNvSpPr>
          <p:nvPr>
            <p:ph type="sldNum" sz="quarter" idx="12"/>
          </p:nvPr>
        </p:nvSpPr>
        <p:spPr/>
        <p:txBody>
          <a:bodyPr/>
          <a:lstStyle/>
          <a:p>
            <a:fld id="{67523E76-F73D-47F3-9482-A1493E698C15}" type="slidenum">
              <a:rPr lang="en-US" smtClean="0">
                <a:solidFill>
                  <a:srgbClr val="49345F"/>
                </a:solidFill>
              </a:rPr>
              <a:pPr/>
              <a:t>‹#›</a:t>
            </a:fld>
            <a:endParaRPr lang="en-US">
              <a:solidFill>
                <a:srgbClr val="49345F"/>
              </a:solidFill>
            </a:endParaRPr>
          </a:p>
        </p:txBody>
      </p:sp>
    </p:spTree>
    <p:extLst>
      <p:ext uri="{BB962C8B-B14F-4D97-AF65-F5344CB8AC3E}">
        <p14:creationId xmlns:p14="http://schemas.microsoft.com/office/powerpoint/2010/main" val="862542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FF6B20-450B-4993-BD83-0E41A9E9A06A}"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81844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77EA35C-1B51-4161-AA39-3CDA454A3C82}"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16954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6DD1A3E-A4D6-43DE-9514-500A0B5D714C}"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77497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C8CE5E4-C386-498D-9513-7BAB4015EE88}"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19037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70BF4E77-D4BB-4F51-97E4-90220437F0CF}"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61693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3B9BFAB9-5417-49D8-9934-F65E1D503E33}"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04713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4810317-B4B7-4292-AC69-4AB459910C6D}"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3657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7CB8EF8-8D82-4C8C-B9AB-61D8B0E857AE}"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6943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F2B1AED-F81E-4DF5-83B9-C42E6861ACB6}"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402296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4F8BDFD-C0CD-499B-92D9-AC0514B7A1B2}" type="datetime1">
              <a:rPr lang="en-US" smtClean="0">
                <a:solidFill>
                  <a:srgbClr val="000000"/>
                </a:solidFill>
              </a:rPr>
              <a:t>10/28/2016</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51CB84D-9ED6-4B4B-9ED0-2D2B796D8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509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274320"/>
            <a:ext cx="2679192" cy="1161288"/>
          </a:xfrm>
        </p:spPr>
        <p:txBody>
          <a:bodyPr anchor="b"/>
          <a:lstStyle>
            <a:lvl1pPr algn="l">
              <a:defRPr sz="2400" b="0"/>
            </a:lvl1pPr>
          </a:lstStyle>
          <a:p>
            <a:r>
              <a:rPr lang="en-US" smtClean="0"/>
              <a:t>Click to edit Master title style</a:t>
            </a:r>
            <a:endParaRPr/>
          </a:p>
        </p:txBody>
      </p:sp>
      <p:sp>
        <p:nvSpPr>
          <p:cNvPr id="4" name="Text Placeholder 3"/>
          <p:cNvSpPr>
            <a:spLocks noGrp="1"/>
          </p:cNvSpPr>
          <p:nvPr>
            <p:ph type="body" sz="half" idx="2"/>
          </p:nvPr>
        </p:nvSpPr>
        <p:spPr>
          <a:xfrm>
            <a:off x="219456" y="1901952"/>
            <a:ext cx="2221992" cy="4041648"/>
          </a:xfrm>
        </p:spPr>
        <p:txBody>
          <a:bodyPr/>
          <a:lstStyle>
            <a:lvl1pPr marL="0" indent="0">
              <a:buNone/>
              <a:defRPr sz="140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883215-A1D6-4E2A-BE2F-31301196FE2E}" type="datetime1">
              <a:rPr lang="en-US" smtClean="0">
                <a:solidFill>
                  <a:srgbClr val="49345F"/>
                </a:solidFill>
              </a:rPr>
              <a:t>10/28/2016</a:t>
            </a:fld>
            <a:endParaRPr lang="en-US">
              <a:solidFill>
                <a:srgbClr val="49345F"/>
              </a:solidFill>
            </a:endParaRPr>
          </a:p>
        </p:txBody>
      </p:sp>
      <p:sp>
        <p:nvSpPr>
          <p:cNvPr id="6" name="Footer Placeholder 5"/>
          <p:cNvSpPr>
            <a:spLocks noGrp="1"/>
          </p:cNvSpPr>
          <p:nvPr>
            <p:ph type="ftr" sz="quarter" idx="11"/>
          </p:nvPr>
        </p:nvSpPr>
        <p:spPr/>
        <p:txBody>
          <a:bodyPr/>
          <a:lstStyle/>
          <a:p>
            <a:endParaRPr lang="en-US">
              <a:solidFill>
                <a:srgbClr val="49345F"/>
              </a:solidFill>
            </a:endParaRPr>
          </a:p>
        </p:txBody>
      </p:sp>
      <p:sp>
        <p:nvSpPr>
          <p:cNvPr id="7" name="Slide Number Placeholder 6"/>
          <p:cNvSpPr>
            <a:spLocks noGrp="1"/>
          </p:cNvSpPr>
          <p:nvPr>
            <p:ph type="sldNum" sz="quarter" idx="12"/>
          </p:nvPr>
        </p:nvSpPr>
        <p:spPr/>
        <p:txBody>
          <a:bodyPr/>
          <a:lstStyle/>
          <a:p>
            <a:fld id="{67523E76-F73D-47F3-9482-A1493E698C15}" type="slidenum">
              <a:rPr lang="en-US" smtClean="0">
                <a:solidFill>
                  <a:srgbClr val="49345F"/>
                </a:solidFill>
              </a:rPr>
              <a:pPr/>
              <a:t>‹#›</a:t>
            </a:fld>
            <a:endParaRPr lang="en-US">
              <a:solidFill>
                <a:srgbClr val="49345F"/>
              </a:solidFill>
            </a:endParaRPr>
          </a:p>
        </p:txBody>
      </p:sp>
      <p:sp>
        <p:nvSpPr>
          <p:cNvPr id="8" name="Rectangle 7"/>
          <p:cNvSpPr/>
          <p:nvPr/>
        </p:nvSpPr>
        <p:spPr>
          <a:xfrm>
            <a:off x="3575304" y="914400"/>
            <a:ext cx="5340096" cy="4800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style>
          <a:lnRef idx="0">
            <a:schemeClr val="dk1"/>
          </a:lnRef>
          <a:fillRef idx="3">
            <a:schemeClr val="dk1"/>
          </a:fillRef>
          <a:effectRef idx="3">
            <a:schemeClr val="dk1"/>
          </a:effectRef>
          <a:fontRef idx="minor">
            <a:schemeClr val="lt1"/>
          </a:fontRef>
        </p:style>
        <p:txBody>
          <a:bodyPr rtlCol="0" anchor="ctr"/>
          <a:lstStyle/>
          <a:p>
            <a:pPr algn="ctr"/>
            <a:endParaRPr>
              <a:solidFill>
                <a:srgbClr val="DDD9C3"/>
              </a:solidFill>
            </a:endParaRPr>
          </a:p>
        </p:txBody>
      </p:sp>
      <p:sp>
        <p:nvSpPr>
          <p:cNvPr id="3" name="Picture Placeholder 2"/>
          <p:cNvSpPr>
            <a:spLocks noGrp="1"/>
          </p:cNvSpPr>
          <p:nvPr>
            <p:ph type="pic" idx="1"/>
          </p:nvPr>
        </p:nvSpPr>
        <p:spPr>
          <a:xfrm>
            <a:off x="3895344" y="1234440"/>
            <a:ext cx="4700016" cy="4160520"/>
          </a:xfrm>
          <a:solidFill>
            <a:schemeClr val="bg1"/>
          </a:solidFill>
          <a:effectLst>
            <a:innerShdw blurRad="152400">
              <a:schemeClr val="bg2">
                <a:lumMod val="25000"/>
              </a:schemeClr>
            </a:innerShdw>
            <a:softEdge rad="19050"/>
          </a:effectLst>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extLst>
      <p:ext uri="{BB962C8B-B14F-4D97-AF65-F5344CB8AC3E}">
        <p14:creationId xmlns:p14="http://schemas.microsoft.com/office/powerpoint/2010/main" val="18921657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4DB8139-F89D-449D-8F14-AA4B459780B6}"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113A982-FDCC-41F7-8A6F-B3C5B06FB0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43029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2CC06EC-8D1B-4616-950D-B44A5FEE47F8}"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BF3065-D170-495B-BEB1-F3A1E03837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21410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C5282B2-D498-4053-A2AE-87D124DE1F6E}"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8248B0-2DEA-4E65-8A3D-72D4FB523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1019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49C0543-3922-4C25-93E5-9AEF95267C1A}"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1098D-C75E-406E-B6D1-677B1E6806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60296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6A0900-0908-4D05-AEC4-48DFA8653A3C}"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A9477A-EBD9-4219-99DD-2C04D29E9B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050551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2B0357EC-3C19-4280-8FAD-A43FBC2D61E3}"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AEAAEF-020B-4267-96EE-51C2D49CA1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58294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00D7DFA-E5A7-4C26-BC49-B7FB1A4519A2}" type="datetime1">
              <a:rPr lang="en-US" smtClean="0">
                <a:solidFill>
                  <a:srgbClr val="000000"/>
                </a:solidFill>
              </a:rPr>
              <a:t>10/28/2016</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5FC55-F7CA-4B9C-8729-19DD11A21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907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F5B10D6-A09C-4845-9BAC-EEAA2795ADCD}" type="datetime1">
              <a:rPr lang="en-US" smtClean="0">
                <a:solidFill>
                  <a:srgbClr val="000000"/>
                </a:solidFill>
              </a:rPr>
              <a:t>10/28/2016</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8D7FE9-6EEE-4D65-AC16-ED3BE88D9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86094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E2BDE63-C31D-47F5-95C6-7DBAB69B92BA}" type="datetime1">
              <a:rPr lang="en-US" smtClean="0">
                <a:solidFill>
                  <a:srgbClr val="000000"/>
                </a:solidFill>
              </a:rPr>
              <a:t>10/28/2016</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864C2D-D309-43E2-BECF-4529C3CDFE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457240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3A8BD06-48CB-4A18-9598-62B3F15A2C40}" type="datetime1">
              <a:rPr lang="en-US" smtClean="0">
                <a:solidFill>
                  <a:srgbClr val="000000"/>
                </a:solidFill>
              </a:rPr>
              <a:t>10/28/2016</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AD645E-FE53-4AF9-B4AB-219A0E40CF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792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74638"/>
            <a:ext cx="81534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2133600" y="1600202"/>
            <a:ext cx="6553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421341" y="6539753"/>
            <a:ext cx="1828800" cy="228600"/>
          </a:xfrm>
          <a:prstGeom prst="rect">
            <a:avLst/>
          </a:prstGeom>
        </p:spPr>
        <p:txBody>
          <a:bodyPr vert="horz" lIns="0" tIns="45720" rIns="91440" bIns="45720" rtlCol="0" anchor="ctr"/>
          <a:lstStyle>
            <a:lvl1pPr algn="l">
              <a:defRPr sz="1100">
                <a:solidFill>
                  <a:schemeClr val="tx1"/>
                </a:solidFill>
              </a:defRPr>
            </a:lvl1pPr>
          </a:lstStyle>
          <a:p>
            <a:fld id="{2935F2BF-4E5D-491A-B22B-1AC4F8ABC977}" type="datetime1">
              <a:rPr lang="en-US" smtClean="0">
                <a:solidFill>
                  <a:srgbClr val="DDD9C3"/>
                </a:solidFill>
              </a:rPr>
              <a:t>10/28/2016</a:t>
            </a:fld>
            <a:endParaRPr lang="en-US">
              <a:solidFill>
                <a:srgbClr val="DDD9C3"/>
              </a:solidFill>
            </a:endParaRPr>
          </a:p>
        </p:txBody>
      </p:sp>
      <p:sp>
        <p:nvSpPr>
          <p:cNvPr id="5" name="Footer Placeholder 4"/>
          <p:cNvSpPr>
            <a:spLocks noGrp="1"/>
          </p:cNvSpPr>
          <p:nvPr>
            <p:ph type="ftr" sz="quarter" idx="3"/>
          </p:nvPr>
        </p:nvSpPr>
        <p:spPr>
          <a:xfrm>
            <a:off x="4343400" y="6539753"/>
            <a:ext cx="3657600" cy="228600"/>
          </a:xfrm>
          <a:prstGeom prst="rect">
            <a:avLst/>
          </a:prstGeom>
        </p:spPr>
        <p:txBody>
          <a:bodyPr vert="horz" lIns="91440" tIns="45720" rIns="0" bIns="45720" rtlCol="0" anchor="ctr"/>
          <a:lstStyle>
            <a:lvl1pPr algn="r">
              <a:defRPr sz="1100">
                <a:solidFill>
                  <a:schemeClr val="tx1"/>
                </a:solidFill>
              </a:defRPr>
            </a:lvl1pPr>
          </a:lstStyle>
          <a:p>
            <a:endParaRPr lang="en-US">
              <a:solidFill>
                <a:srgbClr val="DDD9C3"/>
              </a:solidFill>
            </a:endParaRPr>
          </a:p>
        </p:txBody>
      </p:sp>
      <p:sp>
        <p:nvSpPr>
          <p:cNvPr id="6" name="Slide Number Placeholder 5"/>
          <p:cNvSpPr>
            <a:spLocks noGrp="1"/>
          </p:cNvSpPr>
          <p:nvPr>
            <p:ph type="sldNum" sz="quarter" idx="4"/>
          </p:nvPr>
        </p:nvSpPr>
        <p:spPr>
          <a:xfrm>
            <a:off x="8077200" y="6539753"/>
            <a:ext cx="609600" cy="228600"/>
          </a:xfrm>
          <a:prstGeom prst="rect">
            <a:avLst/>
          </a:prstGeom>
        </p:spPr>
        <p:txBody>
          <a:bodyPr vert="horz" lIns="91440" tIns="45720" rIns="0" bIns="45720" rtlCol="0" anchor="ctr"/>
          <a:lstStyle>
            <a:lvl1pPr algn="r">
              <a:defRPr sz="1100">
                <a:solidFill>
                  <a:schemeClr val="tx1"/>
                </a:solidFill>
              </a:defRPr>
            </a:lvl1pPr>
          </a:lstStyle>
          <a:p>
            <a:fld id="{67523E76-F73D-47F3-9482-A1493E698C15}" type="slidenum">
              <a:rPr lang="en-US" smtClean="0">
                <a:solidFill>
                  <a:srgbClr val="DDD9C3"/>
                </a:solidFill>
              </a:rPr>
              <a:pPr/>
              <a:t>‹#›</a:t>
            </a:fld>
            <a:endParaRPr lang="en-US">
              <a:solidFill>
                <a:srgbClr val="DDD9C3"/>
              </a:solidFill>
            </a:endParaRPr>
          </a:p>
        </p:txBody>
      </p:sp>
    </p:spTree>
    <p:extLst>
      <p:ext uri="{BB962C8B-B14F-4D97-AF65-F5344CB8AC3E}">
        <p14:creationId xmlns:p14="http://schemas.microsoft.com/office/powerpoint/2010/main" val="42465297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p:titleStyle>
    <p:bodyStyle>
      <a:lvl1pPr marL="457200" indent="-457200" algn="l" defTabSz="914400" rtl="0" eaLnBrk="1" latinLnBrk="0" hangingPunct="1">
        <a:spcBef>
          <a:spcPts val="1500"/>
        </a:spcBef>
        <a:buFont typeface="Wingdings" pitchFamily="2" charset="2"/>
        <a:buChar char=""/>
        <a:defRPr sz="2000" kern="1200">
          <a:solidFill>
            <a:schemeClr val="tx1"/>
          </a:solidFill>
          <a:latin typeface="+mn-lt"/>
          <a:ea typeface="+mn-ea"/>
          <a:cs typeface="+mn-cs"/>
        </a:defRPr>
      </a:lvl1pPr>
      <a:lvl2pPr marL="914400" indent="-457200" algn="l" defTabSz="914400" rtl="0" eaLnBrk="1" latinLnBrk="0" hangingPunct="1">
        <a:spcBef>
          <a:spcPts val="1500"/>
        </a:spcBef>
        <a:buFont typeface="Century" pitchFamily="18" charset="0"/>
        <a:buChar char="…"/>
        <a:defRPr sz="1800" kern="1200">
          <a:solidFill>
            <a:schemeClr val="tx1"/>
          </a:solidFill>
          <a:latin typeface="+mn-lt"/>
          <a:ea typeface="+mn-ea"/>
          <a:cs typeface="+mn-cs"/>
        </a:defRPr>
      </a:lvl2pPr>
      <a:lvl3pPr marL="1371600" indent="-457200" algn="l" defTabSz="914400" rtl="0" eaLnBrk="1" latinLnBrk="0" hangingPunct="1">
        <a:spcBef>
          <a:spcPts val="1500"/>
        </a:spcBef>
        <a:buFont typeface="Wingdings" pitchFamily="2" charset="2"/>
        <a:buChar char=""/>
        <a:defRPr sz="1600" kern="1200">
          <a:solidFill>
            <a:schemeClr val="tx1"/>
          </a:solidFill>
          <a:latin typeface="+mn-lt"/>
          <a:ea typeface="+mn-ea"/>
          <a:cs typeface="+mn-cs"/>
        </a:defRPr>
      </a:lvl3pPr>
      <a:lvl4pPr marL="1600200" indent="-457200" algn="l" defTabSz="914400" rtl="0" eaLnBrk="1" latinLnBrk="0" hangingPunct="1">
        <a:spcBef>
          <a:spcPts val="1500"/>
        </a:spcBef>
        <a:buFont typeface="Century" pitchFamily="18" charset="0"/>
        <a:buChar char="…"/>
        <a:defRPr sz="1600" kern="1200">
          <a:solidFill>
            <a:schemeClr val="tx1"/>
          </a:solidFill>
          <a:effectLst/>
          <a:latin typeface="+mn-lt"/>
          <a:ea typeface="+mn-ea"/>
          <a:cs typeface="+mn-cs"/>
        </a:defRPr>
      </a:lvl4pPr>
      <a:lvl5pPr marL="1828800" indent="-457200" algn="l" defTabSz="914400" rtl="0" eaLnBrk="1" latinLnBrk="0" hangingPunct="1">
        <a:spcBef>
          <a:spcPts val="1500"/>
        </a:spcBef>
        <a:buFont typeface="Wingdings" pitchFamily="2" charset="2"/>
        <a:buChar char="Ï"/>
        <a:defRPr sz="1600" kern="1200">
          <a:solidFill>
            <a:schemeClr val="tx1"/>
          </a:solidFill>
          <a:effectLst/>
          <a:latin typeface="+mn-lt"/>
          <a:ea typeface="+mn-ea"/>
          <a:cs typeface="+mn-cs"/>
        </a:defRPr>
      </a:lvl5pPr>
      <a:lvl6pPr marL="2057400" indent="-457200" algn="l" defTabSz="914400" rtl="0" eaLnBrk="1" latinLnBrk="0" hangingPunct="1">
        <a:spcBef>
          <a:spcPts val="1500"/>
        </a:spcBef>
        <a:buFont typeface="Century" pitchFamily="18" charset="0"/>
        <a:buChar char="…"/>
        <a:defRPr sz="1600" kern="1200">
          <a:solidFill>
            <a:schemeClr val="tx1"/>
          </a:solidFill>
          <a:latin typeface="+mn-lt"/>
          <a:ea typeface="+mn-ea"/>
          <a:cs typeface="+mn-cs"/>
        </a:defRPr>
      </a:lvl6pPr>
      <a:lvl7pPr marL="22860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7pPr>
      <a:lvl8pPr marL="2514600" indent="-457200" algn="l" defTabSz="914400" rtl="0" eaLnBrk="1" latinLnBrk="0" hangingPunct="1">
        <a:spcBef>
          <a:spcPts val="1500"/>
        </a:spcBef>
        <a:buFont typeface="Century" pitchFamily="18" charset="0"/>
        <a:buChar char="…"/>
        <a:defRPr sz="1600" kern="1200" baseline="0">
          <a:solidFill>
            <a:schemeClr val="tx1"/>
          </a:solidFill>
          <a:latin typeface="+mn-lt"/>
          <a:ea typeface="+mn-ea"/>
          <a:cs typeface="+mn-cs"/>
        </a:defRPr>
      </a:lvl8pPr>
      <a:lvl9pPr marL="2743200" indent="-457200" algn="l" defTabSz="914400" rtl="0" eaLnBrk="1" latinLnBrk="0" hangingPunct="1">
        <a:spcBef>
          <a:spcPts val="1500"/>
        </a:spcBef>
        <a:buFont typeface="Wingdings"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18E78967-4690-4300-9A45-FB9B67AB1887}"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3304619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EDCC18B6-66FA-4A04-BA5E-4EECE7827536}"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78946050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4D5462-CFEF-483B-9B41-416B9B40C99D}"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0B52B-A84E-4BB9-A362-147A17F9E07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39540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0648BB-F26F-4E17-B715-2540BB5E2F4E}"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8C22F4-DAD5-426E-AE81-E3D1D526188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3539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7FA96C-F332-4068-BE82-72F795EF234E}" type="datetime1">
              <a:rPr lang="en-US" smtClean="0">
                <a:solidFill>
                  <a:prstClr val="black">
                    <a:tint val="75000"/>
                  </a:prstClr>
                </a:solidFill>
              </a:rPr>
              <a:pPr/>
              <a:t>10/28/2016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prstClr val="black">
                    <a:tint val="75000"/>
                  </a:prstClr>
                </a:solidFill>
              </a:rPr>
              <a:t>IV-</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617A5A-F99A-4646-AF2B-D8B6A7F166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39162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A88CF-5C6A-4CBD-950E-1428495E4723}" type="datetime1">
              <a:rPr lang="en-US" smtClean="0">
                <a:solidFill>
                  <a:prstClr val="black">
                    <a:tint val="75000"/>
                  </a:prstClr>
                </a:solidFill>
              </a:rPr>
              <a:t>10/28/2016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0E8D16-65B9-45E6-9083-98780E790C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48077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FE86F375-7A03-4287-8D60-33A9135EEF85}"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8178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68051FBF-F14D-44F6-93A2-85E931D8967A}"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9602554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FFB399AB-BA0D-48B1-85F8-C5F128F90CAF}"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08559398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05EA8CE3-BEF9-4991-80F9-BB2A0BB44534}"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8807273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1CC71FFA-5590-46CD-A121-8C87C7F70400}"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02307423"/>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6199AA08-D434-4396-BC64-D489C610D73A}"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94152537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fontAlgn="base">
              <a:spcBef>
                <a:spcPct val="0"/>
              </a:spcBef>
              <a:spcAft>
                <a:spcPct val="0"/>
              </a:spcAft>
              <a:defRPr/>
            </a:pPr>
            <a:fld id="{F43CB299-8729-40A6-996F-CAE89C332030}" type="datetime1">
              <a:rPr lang="en-US" smtClean="0">
                <a:solidFill>
                  <a:srgbClr val="000000"/>
                </a:solidFill>
              </a:rPr>
              <a:t>10/28/2016</a:t>
            </a:fld>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fontAlgn="base">
              <a:spcBef>
                <a:spcPct val="0"/>
              </a:spcBef>
              <a:spcAft>
                <a:spcPct val="0"/>
              </a:spcAft>
              <a:defRPr/>
            </a:pPr>
            <a:fld id="{8AC88858-8086-4D0E-A32E-7E7E34FD6B57}"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49532405"/>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4.0/"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10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28.xml"/></Relationships>
</file>

<file path=ppt/slides/_rels/slide10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2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0.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8.xml"/></Relationships>
</file>

<file path=ppt/slides/_rels/slide1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2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8.xml"/></Relationships>
</file>

<file path=ppt/slides/_rels/slide1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2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8.xml"/></Relationships>
</file>

<file path=ppt/slides/_rels/slide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127.xml"/></Relationships>
</file>

<file path=ppt/slides/_rels/slide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4.xml"/><Relationship Id="rId1" Type="http://schemas.openxmlformats.org/officeDocument/2006/relationships/slideLayout" Target="../slideLayouts/slideLayout127.xml"/></Relationships>
</file>

<file path=ppt/slides/_rels/slide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2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12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8.xml"/></Relationships>
</file>

<file path=ppt/slides/_rels/slide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27.xml"/></Relationships>
</file>

<file path=ppt/slides/_rels/slide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2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8.xml"/></Relationships>
</file>

<file path=ppt/slides/_rels/slide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0.xml"/></Relationships>
</file>

<file path=ppt/slides/_rels/slide1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128.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34.png"/></Relationships>
</file>

<file path=ppt/slides/_rels/slide1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0.xml.rels><?xml version="1.0" encoding="UTF-8" standalone="yes"?>
<Relationships xmlns="http://schemas.openxmlformats.org/package/2006/relationships"><Relationship Id="rId3" Type="http://schemas.openxmlformats.org/officeDocument/2006/relationships/hyperlink" Target="http://www.tandfonline.com/" TargetMode="External"/><Relationship Id="rId2" Type="http://schemas.openxmlformats.org/officeDocument/2006/relationships/image" Target="../media/image36.png"/><Relationship Id="rId1" Type="http://schemas.openxmlformats.org/officeDocument/2006/relationships/slideLayout" Target="../slideLayouts/slideLayout128.xml"/></Relationships>
</file>

<file path=ppt/slides/_rels/slide131.xml.rels><?xml version="1.0" encoding="UTF-8" standalone="yes"?>
<Relationships xmlns="http://schemas.openxmlformats.org/package/2006/relationships"><Relationship Id="rId2" Type="http://schemas.openxmlformats.org/officeDocument/2006/relationships/hyperlink" Target="http://www.tandfonline.com/" TargetMode="External"/><Relationship Id="rId1" Type="http://schemas.openxmlformats.org/officeDocument/2006/relationships/slideLayout" Target="../slideLayouts/slideLayout128.xml"/></Relationships>
</file>

<file path=ppt/slides/_rels/slide132.xml.rels><?xml version="1.0" encoding="UTF-8" standalone="yes"?>
<Relationships xmlns="http://schemas.openxmlformats.org/package/2006/relationships"><Relationship Id="rId2" Type="http://schemas.openxmlformats.org/officeDocument/2006/relationships/hyperlink" Target="http://www.tandfonline.com/" TargetMode="External"/><Relationship Id="rId1" Type="http://schemas.openxmlformats.org/officeDocument/2006/relationships/slideLayout" Target="../slideLayouts/slideLayout128.xml"/></Relationships>
</file>

<file path=ppt/slides/_rels/slide13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8.xml"/></Relationships>
</file>

<file path=ppt/slides/_rels/slide1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8.xml"/></Relationships>
</file>

<file path=ppt/slides/_rels/slide13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8.xml"/></Relationships>
</file>

<file path=ppt/slides/_rels/slide13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28.xml"/><Relationship Id="rId5" Type="http://schemas.openxmlformats.org/officeDocument/2006/relationships/chart" Target="../charts/chart15.xml"/><Relationship Id="rId4" Type="http://schemas.openxmlformats.org/officeDocument/2006/relationships/chart" Target="../charts/chart14.xml"/></Relationships>
</file>

<file path=ppt/slides/_rels/slide13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28.xml"/><Relationship Id="rId5" Type="http://schemas.openxmlformats.org/officeDocument/2006/relationships/chart" Target="../charts/chart19.xml"/><Relationship Id="rId4" Type="http://schemas.openxmlformats.org/officeDocument/2006/relationships/chart" Target="../charts/chart18.xml"/></Relationships>
</file>

<file path=ppt/slides/_rels/slide138.xml.rels><?xml version="1.0" encoding="UTF-8" standalone="yes"?>
<Relationships xmlns="http://schemas.openxmlformats.org/package/2006/relationships"><Relationship Id="rId3" Type="http://schemas.openxmlformats.org/officeDocument/2006/relationships/chart" Target="../charts/chart21.xml"/><Relationship Id="rId7" Type="http://schemas.openxmlformats.org/officeDocument/2006/relationships/chart" Target="../charts/chart25.xml"/><Relationship Id="rId2" Type="http://schemas.openxmlformats.org/officeDocument/2006/relationships/chart" Target="../charts/chart20.xml"/><Relationship Id="rId1" Type="http://schemas.openxmlformats.org/officeDocument/2006/relationships/slideLayout" Target="../slideLayouts/slideLayout128.xml"/><Relationship Id="rId6" Type="http://schemas.openxmlformats.org/officeDocument/2006/relationships/chart" Target="../charts/chart24.xml"/><Relationship Id="rId5" Type="http://schemas.openxmlformats.org/officeDocument/2006/relationships/chart" Target="../charts/chart23.xml"/><Relationship Id="rId4" Type="http://schemas.openxmlformats.org/officeDocument/2006/relationships/chart" Target="../charts/chart22.xml"/></Relationships>
</file>

<file path=ppt/slides/_rels/slide139.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chart" Target="../charts/chart26.xml"/><Relationship Id="rId1" Type="http://schemas.openxmlformats.org/officeDocument/2006/relationships/slideLayout" Target="../slideLayouts/slideLayout128.xml"/><Relationship Id="rId6" Type="http://schemas.openxmlformats.org/officeDocument/2006/relationships/chart" Target="../charts/chart30.xml"/><Relationship Id="rId5" Type="http://schemas.openxmlformats.org/officeDocument/2006/relationships/chart" Target="../charts/chart29.xml"/><Relationship Id="rId4" Type="http://schemas.openxmlformats.org/officeDocument/2006/relationships/chart" Target="../charts/char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7.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27.xml"/></Relationships>
</file>

<file path=ppt/slides/_rels/slide14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28.xml"/></Relationships>
</file>

<file path=ppt/slides/_rels/slide14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130.xml"/></Relationships>
</file>

<file path=ppt/slides/_rels/slide14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130.xml"/></Relationships>
</file>

<file path=ppt/slides/_rels/slide14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30.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8.xml"/></Relationships>
</file>

<file path=ppt/slides/_rels/slide1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8.xml"/><Relationship Id="rId4" Type="http://schemas.openxmlformats.org/officeDocument/2006/relationships/image" Target="../media/image40.png"/></Relationships>
</file>

<file path=ppt/slides/_rels/slide1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8.xml"/></Relationships>
</file>

<file path=ppt/slides/_rels/slide153.xml.rels><?xml version="1.0" encoding="UTF-8" standalone="yes"?>
<Relationships xmlns="http://schemas.openxmlformats.org/package/2006/relationships"><Relationship Id="rId3" Type="http://schemas.openxmlformats.org/officeDocument/2006/relationships/hyperlink" Target="http://www.genome.gov/" TargetMode="External"/><Relationship Id="rId2" Type="http://schemas.openxmlformats.org/officeDocument/2006/relationships/image" Target="../media/image41.jpeg"/><Relationship Id="rId1" Type="http://schemas.openxmlformats.org/officeDocument/2006/relationships/slideLayout" Target="../slideLayouts/slideLayout128.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55.xml.rels><?xml version="1.0" encoding="UTF-8" standalone="yes"?>
<Relationships xmlns="http://schemas.openxmlformats.org/package/2006/relationships"><Relationship Id="rId3" Type="http://schemas.openxmlformats.org/officeDocument/2006/relationships/hyperlink" Target="http://ghr.nlm.nih.gov/handbook/basics/dna" TargetMode="External"/><Relationship Id="rId2" Type="http://schemas.openxmlformats.org/officeDocument/2006/relationships/image" Target="../media/image42.png"/><Relationship Id="rId1" Type="http://schemas.openxmlformats.org/officeDocument/2006/relationships/slideLayout" Target="../slideLayouts/slideLayout128.xml"/></Relationships>
</file>

<file path=ppt/slides/_rels/slide156.xml.rels><?xml version="1.0" encoding="UTF-8" standalone="yes"?>
<Relationships xmlns="http://schemas.openxmlformats.org/package/2006/relationships"><Relationship Id="rId3" Type="http://schemas.openxmlformats.org/officeDocument/2006/relationships/hyperlink" Target="http://www.ncbi.nlm.nih.gov/" TargetMode="External"/><Relationship Id="rId2" Type="http://schemas.openxmlformats.org/officeDocument/2006/relationships/image" Target="../media/image43.jpg"/><Relationship Id="rId1" Type="http://schemas.openxmlformats.org/officeDocument/2006/relationships/slideLayout" Target="../slideLayouts/slideLayout128.xml"/></Relationships>
</file>

<file path=ppt/slides/_rels/slide157.xml.rels><?xml version="1.0" encoding="UTF-8" standalone="yes"?>
<Relationships xmlns="http://schemas.openxmlformats.org/package/2006/relationships"><Relationship Id="rId3" Type="http://schemas.openxmlformats.org/officeDocument/2006/relationships/hyperlink" Target="http://www.ncbi.nlm.nih.gov/" TargetMode="External"/><Relationship Id="rId2" Type="http://schemas.openxmlformats.org/officeDocument/2006/relationships/image" Target="../media/image44.png"/><Relationship Id="rId1" Type="http://schemas.openxmlformats.org/officeDocument/2006/relationships/slideLayout" Target="../slideLayouts/slideLayout128.xml"/><Relationship Id="rId4" Type="http://schemas.openxmlformats.org/officeDocument/2006/relationships/image" Target="../media/image45.png"/></Relationships>
</file>

<file path=ppt/slides/_rels/slide1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8.xml"/></Relationships>
</file>

<file path=ppt/slides/_rels/slide15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8.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8.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64.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28.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16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122.xml"/></Relationships>
</file>

<file path=ppt/slides/_rels/slide16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70.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0.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3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7.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1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59.xml.rels><?xml version="1.0" encoding="UTF-8" standalone="yes"?>
<Relationships xmlns="http://schemas.openxmlformats.org/package/2006/relationships"><Relationship Id="rId3" Type="http://schemas.openxmlformats.org/officeDocument/2006/relationships/hyperlink" Target="https://commons.wikimedia.org/wiki/File:Photo_AvantApres_Poland_Homme_02_700x400.jpg" TargetMode="External"/><Relationship Id="rId2" Type="http://schemas.openxmlformats.org/officeDocument/2006/relationships/image" Target="../media/image11.jpeg"/><Relationship Id="rId1" Type="http://schemas.openxmlformats.org/officeDocument/2006/relationships/slideLayout" Target="../slideLayouts/slideLayout117.xml"/><Relationship Id="rId5" Type="http://schemas.openxmlformats.org/officeDocument/2006/relationships/hyperlink" Target="https://creativecommons.org/licenses/by-sa/4.0/deed.en" TargetMode="External"/><Relationship Id="rId4" Type="http://schemas.openxmlformats.org/officeDocument/2006/relationships/hyperlink" Target="https://en.wikipedia.org/wiki/en:Creative_Common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6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21.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6.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6.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sciencedirect.com/science/article/pii/S0041008X10004096#gr1" TargetMode="External"/><Relationship Id="rId1" Type="http://schemas.openxmlformats.org/officeDocument/2006/relationships/slideLayout" Target="../slideLayouts/slideLayout150.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5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2.xml"/><Relationship Id="rId1" Type="http://schemas.openxmlformats.org/officeDocument/2006/relationships/vmlDrawing" Target="../drawings/vmlDrawing3.vml"/><Relationship Id="rId4" Type="http://schemas.openxmlformats.org/officeDocument/2006/relationships/image" Target="../media/image17.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2.xml"/></Relationships>
</file>

<file path=ppt/slides/_rels/slide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3.xml"/></Relationships>
</file>

<file path=ppt/slides/_rels/slide9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3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em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8.xml"/></Relationships>
</file>

<file path=ppt/slides/_rels/slide9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2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523E76-F73D-47F3-9482-A1493E698C15}" type="slidenum">
              <a:rPr lang="en-US" smtClean="0">
                <a:solidFill>
                  <a:srgbClr val="DDD9C3"/>
                </a:solidFill>
              </a:rPr>
              <a:pPr/>
              <a:t>0</a:t>
            </a:fld>
            <a:endParaRPr lang="en-US">
              <a:solidFill>
                <a:srgbClr val="DDD9C3"/>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339" y="304800"/>
            <a:ext cx="539591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894802" y="1311275"/>
            <a:ext cx="1295547" cy="646331"/>
          </a:xfrm>
          <a:prstGeom prst="rect">
            <a:avLst/>
          </a:prstGeom>
        </p:spPr>
        <p:txBody>
          <a:bodyPr wrap="none">
            <a:spAutoFit/>
          </a:bodyPr>
          <a:lstStyle/>
          <a:p>
            <a:pPr lvl="0"/>
            <a:r>
              <a:rPr lang="en-US" sz="3600" b="1" dirty="0">
                <a:solidFill>
                  <a:prstClr val="black"/>
                </a:solidFill>
                <a:latin typeface="Calibri"/>
              </a:rPr>
              <a:t>Slides</a:t>
            </a:r>
          </a:p>
        </p:txBody>
      </p:sp>
      <p:sp>
        <p:nvSpPr>
          <p:cNvPr id="6" name="Rectangle 5"/>
          <p:cNvSpPr/>
          <p:nvPr/>
        </p:nvSpPr>
        <p:spPr>
          <a:xfrm>
            <a:off x="2256575" y="2057400"/>
            <a:ext cx="4572000" cy="2893100"/>
          </a:xfrm>
          <a:prstGeom prst="rect">
            <a:avLst/>
          </a:prstGeom>
        </p:spPr>
        <p:txBody>
          <a:bodyPr>
            <a:spAutoFit/>
          </a:bodyPr>
          <a:lstStyle/>
          <a:p>
            <a:pPr lvl="0" algn="ctr">
              <a:spcBef>
                <a:spcPct val="20000"/>
              </a:spcBef>
            </a:pPr>
            <a:r>
              <a:rPr lang="en-US" sz="1400" b="1" dirty="0">
                <a:solidFill>
                  <a:schemeClr val="bg1">
                    <a:lumMod val="10000"/>
                  </a:schemeClr>
                </a:solidFill>
                <a:latin typeface="Calibri"/>
              </a:rPr>
              <a:t>Steve C. Gold</a:t>
            </a:r>
            <a:endParaRPr lang="en-US" sz="1400" dirty="0">
              <a:solidFill>
                <a:schemeClr val="bg1">
                  <a:lumMod val="10000"/>
                </a:schemeClr>
              </a:solidFill>
              <a:latin typeface="Calibri"/>
            </a:endParaRPr>
          </a:p>
          <a:p>
            <a:pPr lvl="0" algn="ctr">
              <a:spcBef>
                <a:spcPct val="20000"/>
              </a:spcBef>
            </a:pPr>
            <a:r>
              <a:rPr lang="en-US" sz="1400" b="1" dirty="0">
                <a:solidFill>
                  <a:schemeClr val="bg1">
                    <a:lumMod val="10000"/>
                  </a:schemeClr>
                </a:solidFill>
                <a:latin typeface="Calibri"/>
              </a:rPr>
              <a:t>Professor of Law</a:t>
            </a:r>
            <a:endParaRPr lang="en-US" sz="1400" dirty="0">
              <a:solidFill>
                <a:schemeClr val="bg1">
                  <a:lumMod val="10000"/>
                </a:schemeClr>
              </a:solidFill>
              <a:latin typeface="Calibri"/>
            </a:endParaRPr>
          </a:p>
          <a:p>
            <a:pPr lvl="0" algn="ctr">
              <a:spcBef>
                <a:spcPct val="20000"/>
              </a:spcBef>
            </a:pPr>
            <a:r>
              <a:rPr lang="en-US" sz="1400" b="1" dirty="0">
                <a:solidFill>
                  <a:schemeClr val="bg1">
                    <a:lumMod val="10000"/>
                  </a:schemeClr>
                </a:solidFill>
                <a:latin typeface="Calibri"/>
              </a:rPr>
              <a:t>Rutgers School of Law-Newark</a:t>
            </a:r>
            <a:endParaRPr lang="en-US" sz="1400" dirty="0">
              <a:solidFill>
                <a:schemeClr val="bg1">
                  <a:lumMod val="10000"/>
                </a:schemeClr>
              </a:solidFill>
              <a:latin typeface="Calibri"/>
            </a:endParaRPr>
          </a:p>
          <a:p>
            <a:pPr lvl="0" algn="ctr">
              <a:spcBef>
                <a:spcPct val="20000"/>
              </a:spcBef>
            </a:pPr>
            <a:r>
              <a:rPr lang="en-US" sz="1400" b="1" dirty="0">
                <a:solidFill>
                  <a:schemeClr val="bg1">
                    <a:lumMod val="10000"/>
                  </a:schemeClr>
                </a:solidFill>
                <a:latin typeface="Calibri"/>
              </a:rPr>
              <a:t> </a:t>
            </a:r>
            <a:endParaRPr lang="en-US" sz="1400" dirty="0">
              <a:solidFill>
                <a:schemeClr val="bg1">
                  <a:lumMod val="10000"/>
                </a:schemeClr>
              </a:solidFill>
              <a:latin typeface="Calibri"/>
            </a:endParaRPr>
          </a:p>
          <a:p>
            <a:pPr lvl="0" algn="ctr">
              <a:spcBef>
                <a:spcPct val="20000"/>
              </a:spcBef>
            </a:pPr>
            <a:r>
              <a:rPr lang="en-US" sz="1400" b="1" dirty="0">
                <a:solidFill>
                  <a:schemeClr val="bg1">
                    <a:lumMod val="10000"/>
                  </a:schemeClr>
                </a:solidFill>
                <a:latin typeface="Calibri"/>
              </a:rPr>
              <a:t>Michael D. Green</a:t>
            </a:r>
            <a:endParaRPr lang="en-US" sz="1400" dirty="0">
              <a:solidFill>
                <a:schemeClr val="bg1">
                  <a:lumMod val="10000"/>
                </a:schemeClr>
              </a:solidFill>
              <a:latin typeface="Calibri"/>
            </a:endParaRPr>
          </a:p>
          <a:p>
            <a:pPr lvl="0" algn="ctr">
              <a:spcBef>
                <a:spcPct val="20000"/>
              </a:spcBef>
            </a:pPr>
            <a:r>
              <a:rPr lang="en-US" sz="1400" b="1" dirty="0">
                <a:solidFill>
                  <a:schemeClr val="bg1">
                    <a:lumMod val="10000"/>
                  </a:schemeClr>
                </a:solidFill>
                <a:latin typeface="Calibri"/>
              </a:rPr>
              <a:t>Williams Professor of Law</a:t>
            </a:r>
            <a:endParaRPr lang="en-US" sz="1400" dirty="0">
              <a:solidFill>
                <a:schemeClr val="bg1">
                  <a:lumMod val="10000"/>
                </a:schemeClr>
              </a:solidFill>
              <a:latin typeface="Calibri"/>
            </a:endParaRPr>
          </a:p>
          <a:p>
            <a:pPr lvl="0" algn="ctr">
              <a:spcBef>
                <a:spcPct val="20000"/>
              </a:spcBef>
            </a:pPr>
            <a:r>
              <a:rPr lang="en-US" sz="1400" b="1" dirty="0">
                <a:solidFill>
                  <a:schemeClr val="bg1">
                    <a:lumMod val="10000"/>
                  </a:schemeClr>
                </a:solidFill>
                <a:latin typeface="Calibri"/>
              </a:rPr>
              <a:t>Wake Forest University School of Law</a:t>
            </a:r>
            <a:endParaRPr lang="en-US" sz="1400" dirty="0">
              <a:solidFill>
                <a:schemeClr val="bg1">
                  <a:lumMod val="10000"/>
                </a:schemeClr>
              </a:solidFill>
              <a:latin typeface="Calibri"/>
            </a:endParaRPr>
          </a:p>
          <a:p>
            <a:pPr lvl="0" algn="ctr">
              <a:spcBef>
                <a:spcPct val="20000"/>
              </a:spcBef>
            </a:pPr>
            <a:r>
              <a:rPr lang="en-US" sz="1400" b="1" dirty="0">
                <a:solidFill>
                  <a:schemeClr val="bg1">
                    <a:lumMod val="10000"/>
                  </a:schemeClr>
                </a:solidFill>
                <a:latin typeface="Calibri"/>
              </a:rPr>
              <a:t> </a:t>
            </a:r>
            <a:endParaRPr lang="en-US" sz="1400" dirty="0">
              <a:solidFill>
                <a:schemeClr val="bg1">
                  <a:lumMod val="10000"/>
                </a:schemeClr>
              </a:solidFill>
              <a:latin typeface="Calibri"/>
            </a:endParaRPr>
          </a:p>
          <a:p>
            <a:pPr lvl="0" algn="ctr">
              <a:spcBef>
                <a:spcPct val="20000"/>
              </a:spcBef>
            </a:pPr>
            <a:r>
              <a:rPr lang="en-US" sz="1400" b="1" dirty="0" smtClean="0">
                <a:solidFill>
                  <a:schemeClr val="bg1">
                    <a:lumMod val="10000"/>
                  </a:schemeClr>
                </a:solidFill>
                <a:latin typeface="Calibri"/>
              </a:rPr>
              <a:t>Joseph Sanders</a:t>
            </a:r>
            <a:endParaRPr lang="en-US" sz="1400" dirty="0" smtClean="0">
              <a:solidFill>
                <a:schemeClr val="bg1">
                  <a:lumMod val="10000"/>
                </a:schemeClr>
              </a:solidFill>
              <a:latin typeface="Calibri"/>
            </a:endParaRPr>
          </a:p>
          <a:p>
            <a:pPr lvl="0" algn="ctr">
              <a:spcBef>
                <a:spcPct val="20000"/>
              </a:spcBef>
            </a:pPr>
            <a:r>
              <a:rPr lang="en-US" sz="1400" b="1" dirty="0" smtClean="0">
                <a:solidFill>
                  <a:schemeClr val="bg1">
                    <a:lumMod val="10000"/>
                  </a:schemeClr>
                </a:solidFill>
                <a:latin typeface="Calibri"/>
              </a:rPr>
              <a:t>A.A</a:t>
            </a:r>
            <a:r>
              <a:rPr lang="en-US" sz="1400" b="1" dirty="0">
                <a:solidFill>
                  <a:schemeClr val="bg1">
                    <a:lumMod val="10000"/>
                  </a:schemeClr>
                </a:solidFill>
                <a:latin typeface="Calibri"/>
              </a:rPr>
              <a:t>. White Professor of Law</a:t>
            </a:r>
            <a:endParaRPr lang="en-US" sz="1400" dirty="0">
              <a:solidFill>
                <a:schemeClr val="bg1">
                  <a:lumMod val="10000"/>
                </a:schemeClr>
              </a:solidFill>
              <a:latin typeface="Calibri"/>
            </a:endParaRPr>
          </a:p>
          <a:p>
            <a:pPr lvl="0" algn="ctr">
              <a:spcBef>
                <a:spcPct val="20000"/>
              </a:spcBef>
            </a:pPr>
            <a:r>
              <a:rPr lang="en-US" sz="1400" b="1" dirty="0">
                <a:solidFill>
                  <a:schemeClr val="bg1">
                    <a:lumMod val="10000"/>
                  </a:schemeClr>
                </a:solidFill>
                <a:latin typeface="Calibri"/>
              </a:rPr>
              <a:t>University of Houston Law Center</a:t>
            </a:r>
            <a:endParaRPr lang="en-US" sz="1400" dirty="0">
              <a:solidFill>
                <a:schemeClr val="bg1">
                  <a:lumMod val="10000"/>
                </a:schemeClr>
              </a:solidFill>
              <a:latin typeface="Calibri"/>
            </a:endParaRPr>
          </a:p>
        </p:txBody>
      </p:sp>
      <p:sp>
        <p:nvSpPr>
          <p:cNvPr id="8" name="Rectangle 7"/>
          <p:cNvSpPr/>
          <p:nvPr/>
        </p:nvSpPr>
        <p:spPr>
          <a:xfrm>
            <a:off x="602054" y="5353616"/>
            <a:ext cx="7881042" cy="1107996"/>
          </a:xfrm>
          <a:prstGeom prst="rect">
            <a:avLst/>
          </a:prstGeom>
        </p:spPr>
        <p:txBody>
          <a:bodyPr wrap="square">
            <a:spAutoFit/>
          </a:bodyPr>
          <a:lstStyle/>
          <a:p>
            <a:pPr lvl="0"/>
            <a:r>
              <a:rPr lang="en-US" sz="1100" i="1" dirty="0">
                <a:solidFill>
                  <a:prstClr val="black"/>
                </a:solidFill>
                <a:latin typeface="Calibri"/>
              </a:rPr>
              <a:t>The copyright in this module is owned by the authors of the module, and may be used subject to the terms of the </a:t>
            </a:r>
            <a:r>
              <a:rPr lang="en-US" sz="1100" u="sng" dirty="0">
                <a:solidFill>
                  <a:prstClr val="black"/>
                </a:solidFill>
                <a:latin typeface="Calibri"/>
                <a:hlinkClick r:id="rId3"/>
              </a:rPr>
              <a:t>Creative Commons Attribution-</a:t>
            </a:r>
            <a:r>
              <a:rPr lang="en-US" sz="1100" u="sng" dirty="0" err="1">
                <a:solidFill>
                  <a:prstClr val="black"/>
                </a:solidFill>
                <a:latin typeface="Calibri"/>
                <a:hlinkClick r:id="rId3"/>
              </a:rPr>
              <a:t>NonCommercial</a:t>
            </a:r>
            <a:r>
              <a:rPr lang="en-US" sz="1100" u="sng" dirty="0">
                <a:solidFill>
                  <a:prstClr val="black"/>
                </a:solidFill>
                <a:latin typeface="Calibri"/>
                <a:hlinkClick r:id="rId3"/>
              </a:rPr>
              <a:t> 4.0 International Public License</a:t>
            </a:r>
            <a:r>
              <a:rPr lang="en-US" sz="1100" dirty="0">
                <a:solidFill>
                  <a:prstClr val="black"/>
                </a:solidFill>
                <a:latin typeface="Calibri"/>
              </a:rPr>
              <a:t>. </a:t>
            </a:r>
            <a:r>
              <a:rPr lang="en-US" sz="1100" i="1" dirty="0">
                <a:solidFill>
                  <a:prstClr val="black"/>
                </a:solidFill>
                <a:latin typeface="Calibri"/>
              </a:rPr>
              <a:t> By using or further adapting the educational module, you agree to comply with the terms of the license.  The educational module is solely the product of the authors and others that have added modifications and is not necessarily endorsed or adopted by the National Academy of Sciences, Engineering, and Medicine or the sponsors of this activity. </a:t>
            </a:r>
          </a:p>
          <a:p>
            <a:pPr lvl="0"/>
            <a:endParaRPr lang="en-US" sz="1100" i="1" dirty="0">
              <a:solidFill>
                <a:prstClr val="black"/>
              </a:solidFill>
              <a:latin typeface="Calibri"/>
            </a:endParaRPr>
          </a:p>
          <a:p>
            <a:pPr lvl="0"/>
            <a:r>
              <a:rPr lang="en-US" sz="1100" dirty="0">
                <a:solidFill>
                  <a:prstClr val="black"/>
                </a:solidFill>
                <a:latin typeface="Calibri"/>
              </a:rPr>
              <a:t>The content of the slides is the authors’ own except where indicated otherwise. </a:t>
            </a:r>
          </a:p>
        </p:txBody>
      </p:sp>
    </p:spTree>
    <p:extLst>
      <p:ext uri="{BB962C8B-B14F-4D97-AF65-F5344CB8AC3E}">
        <p14:creationId xmlns:p14="http://schemas.microsoft.com/office/powerpoint/2010/main" val="10186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5984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a:solidFill>
                  <a:schemeClr val="tx2"/>
                </a:solidFill>
                <a:latin typeface="Times New Roman" pitchFamily="18" charset="0"/>
              </a:rPr>
              <a:t>SOURCES OF DISEASE</a:t>
            </a:r>
          </a:p>
        </p:txBody>
      </p:sp>
      <p:graphicFrame>
        <p:nvGraphicFramePr>
          <p:cNvPr id="2" name="Object 3"/>
          <p:cNvGraphicFramePr>
            <a:graphicFrameLocks noChangeAspect="1"/>
          </p:cNvGraphicFramePr>
          <p:nvPr>
            <p:extLst>
              <p:ext uri="{D42A27DB-BD31-4B8C-83A1-F6EECF244321}">
                <p14:modId xmlns:p14="http://schemas.microsoft.com/office/powerpoint/2010/main" val="3984163587"/>
              </p:ext>
            </p:extLst>
          </p:nvPr>
        </p:nvGraphicFramePr>
        <p:xfrm>
          <a:off x="184150" y="1185228"/>
          <a:ext cx="8775700" cy="5156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2"/>
          </p:nvPr>
        </p:nvSpPr>
        <p:spPr/>
        <p:txBody>
          <a:bodyPr/>
          <a:lstStyle/>
          <a:p>
            <a:fld id="{67523E76-F73D-47F3-9482-A1493E698C15}" type="slidenum">
              <a:rPr lang="en-US" smtClean="0">
                <a:solidFill>
                  <a:srgbClr val="DDD9C3"/>
                </a:solidFill>
              </a:rPr>
              <a:pPr/>
              <a:t>9</a:t>
            </a:fld>
            <a:endParaRPr lang="en-US">
              <a:solidFill>
                <a:srgbClr val="DDD9C3"/>
              </a:solidFill>
            </a:endParaRPr>
          </a:p>
        </p:txBody>
      </p:sp>
    </p:spTree>
    <p:extLst>
      <p:ext uri="{BB962C8B-B14F-4D97-AF65-F5344CB8AC3E}">
        <p14:creationId xmlns:p14="http://schemas.microsoft.com/office/powerpoint/2010/main" val="16691357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07" y="125642"/>
            <a:ext cx="8760278" cy="690789"/>
          </a:xfrm>
        </p:spPr>
        <p:txBody>
          <a:bodyPr>
            <a:noAutofit/>
          </a:bodyPr>
          <a:lstStyle/>
          <a:p>
            <a:pPr algn="ctr"/>
            <a:r>
              <a:rPr lang="en-US" sz="2800" b="1" dirty="0" smtClean="0"/>
              <a:t>Individual Information in </a:t>
            </a:r>
            <a:r>
              <a:rPr lang="en-US" sz="2800" b="1" i="1" dirty="0" smtClean="0"/>
              <a:t>Estate of George</a:t>
            </a:r>
            <a:r>
              <a:rPr lang="en-US" sz="2800" b="1" dirty="0" smtClean="0"/>
              <a:t> </a:t>
            </a:r>
            <a:endParaRPr lang="en-US" sz="2800" b="1" dirty="0"/>
          </a:p>
        </p:txBody>
      </p:sp>
      <p:grpSp>
        <p:nvGrpSpPr>
          <p:cNvPr id="15" name="Group 14"/>
          <p:cNvGrpSpPr/>
          <p:nvPr/>
        </p:nvGrpSpPr>
        <p:grpSpPr>
          <a:xfrm>
            <a:off x="1733990" y="949804"/>
            <a:ext cx="6356980" cy="586467"/>
            <a:chOff x="754332" y="1101211"/>
            <a:chExt cx="8628380" cy="586467"/>
          </a:xfrm>
        </p:grpSpPr>
        <p:cxnSp>
          <p:nvCxnSpPr>
            <p:cNvPr id="5" name="Straight Arrow Connector 4"/>
            <p:cNvCxnSpPr/>
            <p:nvPr/>
          </p:nvCxnSpPr>
          <p:spPr>
            <a:xfrm>
              <a:off x="3491382" y="1556660"/>
              <a:ext cx="35487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54332" y="1101211"/>
              <a:ext cx="2848033" cy="584775"/>
            </a:xfrm>
            <a:prstGeom prst="rect">
              <a:avLst/>
            </a:prstGeom>
            <a:noFill/>
          </p:spPr>
          <p:txBody>
            <a:bodyPr wrap="square" rtlCol="0">
              <a:spAutoFit/>
            </a:bodyPr>
            <a:lstStyle/>
            <a:p>
              <a:r>
                <a:rPr lang="en-US" sz="3200" spc="-300" dirty="0" smtClean="0">
                  <a:solidFill>
                    <a:prstClr val="black"/>
                  </a:solidFill>
                </a:rPr>
                <a:t>FIREFIGHTING</a:t>
              </a:r>
              <a:endParaRPr lang="en-US" sz="3200" spc="-300" dirty="0">
                <a:solidFill>
                  <a:prstClr val="black"/>
                </a:solidFill>
              </a:endParaRPr>
            </a:p>
          </p:txBody>
        </p:sp>
        <p:sp>
          <p:nvSpPr>
            <p:cNvPr id="13" name="TextBox 12"/>
            <p:cNvSpPr txBox="1"/>
            <p:nvPr/>
          </p:nvSpPr>
          <p:spPr>
            <a:xfrm>
              <a:off x="7074034" y="1102903"/>
              <a:ext cx="2308678" cy="584775"/>
            </a:xfrm>
            <a:prstGeom prst="rect">
              <a:avLst/>
            </a:prstGeom>
            <a:noFill/>
          </p:spPr>
          <p:txBody>
            <a:bodyPr wrap="square" rtlCol="0">
              <a:spAutoFit/>
            </a:bodyPr>
            <a:lstStyle/>
            <a:p>
              <a:r>
                <a:rPr lang="en-US" sz="3200" spc="-300" dirty="0" smtClean="0">
                  <a:solidFill>
                    <a:prstClr val="black"/>
                  </a:solidFill>
                </a:rPr>
                <a:t>NHL</a:t>
              </a:r>
              <a:endParaRPr lang="en-US" sz="3200" spc="-300" dirty="0">
                <a:solidFill>
                  <a:prstClr val="black"/>
                </a:solidFill>
              </a:endParaRPr>
            </a:p>
          </p:txBody>
        </p:sp>
        <p:sp>
          <p:nvSpPr>
            <p:cNvPr id="14" name="TextBox 13"/>
            <p:cNvSpPr txBox="1"/>
            <p:nvPr/>
          </p:nvSpPr>
          <p:spPr>
            <a:xfrm>
              <a:off x="3519989" y="1129432"/>
              <a:ext cx="3537090" cy="523220"/>
            </a:xfrm>
            <a:prstGeom prst="rect">
              <a:avLst/>
            </a:prstGeom>
            <a:noFill/>
          </p:spPr>
          <p:txBody>
            <a:bodyPr wrap="square" rtlCol="0">
              <a:spAutoFit/>
            </a:bodyPr>
            <a:lstStyle/>
            <a:p>
              <a:pPr algn="ctr"/>
              <a:r>
                <a:rPr lang="en-US" sz="2800" dirty="0" smtClean="0">
                  <a:solidFill>
                    <a:prstClr val="black"/>
                  </a:solidFill>
                </a:rPr>
                <a:t>increases risk of</a:t>
              </a:r>
              <a:endParaRPr lang="en-US" sz="2800" dirty="0">
                <a:solidFill>
                  <a:prstClr val="black"/>
                </a:solidFill>
              </a:endParaRPr>
            </a:p>
          </p:txBody>
        </p:sp>
      </p:grpSp>
      <p:sp>
        <p:nvSpPr>
          <p:cNvPr id="20" name="TextBox 19"/>
          <p:cNvSpPr txBox="1"/>
          <p:nvPr/>
        </p:nvSpPr>
        <p:spPr>
          <a:xfrm>
            <a:off x="5037365" y="2779541"/>
            <a:ext cx="628650" cy="369332"/>
          </a:xfrm>
          <a:prstGeom prst="rect">
            <a:avLst/>
          </a:prstGeom>
          <a:noFill/>
        </p:spPr>
        <p:txBody>
          <a:bodyPr wrap="square" rtlCol="0">
            <a:spAutoFit/>
          </a:bodyPr>
          <a:lstStyle/>
          <a:p>
            <a:endParaRPr lang="en-US">
              <a:solidFill>
                <a:prstClr val="black"/>
              </a:solidFill>
            </a:endParaRPr>
          </a:p>
        </p:txBody>
      </p:sp>
      <p:grpSp>
        <p:nvGrpSpPr>
          <p:cNvPr id="88" name="Group 87"/>
          <p:cNvGrpSpPr/>
          <p:nvPr/>
        </p:nvGrpSpPr>
        <p:grpSpPr>
          <a:xfrm>
            <a:off x="424801" y="1826528"/>
            <a:ext cx="2424052" cy="4483038"/>
            <a:chOff x="566400" y="1826526"/>
            <a:chExt cx="3232068" cy="4483038"/>
          </a:xfrm>
        </p:grpSpPr>
        <p:sp>
          <p:nvSpPr>
            <p:cNvPr id="16" name="TextBox 15"/>
            <p:cNvSpPr txBox="1"/>
            <p:nvPr/>
          </p:nvSpPr>
          <p:spPr>
            <a:xfrm>
              <a:off x="566400" y="1826526"/>
              <a:ext cx="2484867" cy="738664"/>
            </a:xfrm>
            <a:prstGeom prst="rect">
              <a:avLst/>
            </a:prstGeom>
            <a:noFill/>
          </p:spPr>
          <p:txBody>
            <a:bodyPr wrap="square" rtlCol="0">
              <a:spAutoFit/>
            </a:bodyPr>
            <a:lstStyle/>
            <a:p>
              <a:r>
                <a:rPr lang="en-US" sz="1400" dirty="0" smtClean="0">
                  <a:solidFill>
                    <a:prstClr val="black"/>
                  </a:solidFill>
                </a:rPr>
                <a:t>Firefighters experience varying amounts of combustion products</a:t>
              </a:r>
              <a:endParaRPr lang="en-US" sz="1400" dirty="0">
                <a:solidFill>
                  <a:prstClr val="black"/>
                </a:solidFill>
              </a:endParaRPr>
            </a:p>
          </p:txBody>
        </p:sp>
        <p:sp>
          <p:nvSpPr>
            <p:cNvPr id="17" name="TextBox 16"/>
            <p:cNvSpPr txBox="1"/>
            <p:nvPr/>
          </p:nvSpPr>
          <p:spPr>
            <a:xfrm>
              <a:off x="1404257" y="5786344"/>
              <a:ext cx="2394211" cy="523220"/>
            </a:xfrm>
            <a:prstGeom prst="rect">
              <a:avLst/>
            </a:prstGeom>
            <a:noFill/>
          </p:spPr>
          <p:txBody>
            <a:bodyPr wrap="square" rtlCol="0">
              <a:spAutoFit/>
            </a:bodyPr>
            <a:lstStyle/>
            <a:p>
              <a:r>
                <a:rPr lang="en-US" sz="1400" dirty="0" smtClean="0">
                  <a:solidFill>
                    <a:prstClr val="black"/>
                  </a:solidFill>
                </a:rPr>
                <a:t>Frequency among firefighters</a:t>
              </a:r>
              <a:endParaRPr lang="en-US" sz="1400" dirty="0">
                <a:solidFill>
                  <a:prstClr val="black"/>
                </a:solidFill>
              </a:endParaRPr>
            </a:p>
          </p:txBody>
        </p:sp>
        <p:cxnSp>
          <p:nvCxnSpPr>
            <p:cNvPr id="19" name="Straight Arrow Connector 18"/>
            <p:cNvCxnSpPr/>
            <p:nvPr/>
          </p:nvCxnSpPr>
          <p:spPr>
            <a:xfrm>
              <a:off x="1404257" y="2779540"/>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6400" y="2681531"/>
              <a:ext cx="892972"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18" name="TextBox 17"/>
            <p:cNvSpPr txBox="1"/>
            <p:nvPr/>
          </p:nvSpPr>
          <p:spPr>
            <a:xfrm>
              <a:off x="674268" y="5611421"/>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3" name="TextBox 2"/>
            <p:cNvSpPr txBox="1"/>
            <p:nvPr/>
          </p:nvSpPr>
          <p:spPr>
            <a:xfrm rot="16200000">
              <a:off x="136585" y="3893539"/>
              <a:ext cx="1752600" cy="697626"/>
            </a:xfrm>
            <a:prstGeom prst="rect">
              <a:avLst/>
            </a:prstGeom>
            <a:noFill/>
          </p:spPr>
          <p:txBody>
            <a:bodyPr wrap="square" rtlCol="0">
              <a:spAutoFit/>
            </a:bodyPr>
            <a:lstStyle/>
            <a:p>
              <a:pPr algn="ctr"/>
              <a:r>
                <a:rPr lang="en-US" sz="1400" dirty="0" smtClean="0">
                  <a:solidFill>
                    <a:prstClr val="black"/>
                  </a:solidFill>
                </a:rPr>
                <a:t>COMBUSTION PRODUCTS</a:t>
              </a:r>
              <a:endParaRPr lang="en-US" sz="1400" dirty="0">
                <a:solidFill>
                  <a:prstClr val="black"/>
                </a:solidFill>
              </a:endParaRPr>
            </a:p>
          </p:txBody>
        </p:sp>
        <p:sp>
          <p:nvSpPr>
            <p:cNvPr id="11" name="Freeform 10"/>
            <p:cNvSpPr/>
            <p:nvPr/>
          </p:nvSpPr>
          <p:spPr>
            <a:xfrm>
              <a:off x="1459372" y="2948312"/>
              <a:ext cx="445628" cy="2578374"/>
            </a:xfrm>
            <a:custGeom>
              <a:avLst/>
              <a:gdLst>
                <a:gd name="connsiteX0" fmla="*/ 63638 w 1141326"/>
                <a:gd name="connsiteY0" fmla="*/ 0 h 3385128"/>
                <a:gd name="connsiteX1" fmla="*/ 118067 w 1141326"/>
                <a:gd name="connsiteY1" fmla="*/ 729343 h 3385128"/>
                <a:gd name="connsiteX2" fmla="*/ 1141324 w 1141326"/>
                <a:gd name="connsiteY2" fmla="*/ 1665514 h 3385128"/>
                <a:gd name="connsiteX3" fmla="*/ 128952 w 1141326"/>
                <a:gd name="connsiteY3" fmla="*/ 2862943 h 3385128"/>
                <a:gd name="connsiteX4" fmla="*/ 41867 w 1141326"/>
                <a:gd name="connsiteY4" fmla="*/ 3352800 h 3385128"/>
                <a:gd name="connsiteX5" fmla="*/ 52752 w 1141326"/>
                <a:gd name="connsiteY5" fmla="*/ 3298371 h 33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326" h="3385128">
                  <a:moveTo>
                    <a:pt x="63638" y="0"/>
                  </a:moveTo>
                  <a:cubicBezTo>
                    <a:pt x="1045" y="225878"/>
                    <a:pt x="-61547" y="451757"/>
                    <a:pt x="118067" y="729343"/>
                  </a:cubicBezTo>
                  <a:cubicBezTo>
                    <a:pt x="297681" y="1006929"/>
                    <a:pt x="1139510" y="1309914"/>
                    <a:pt x="1141324" y="1665514"/>
                  </a:cubicBezTo>
                  <a:cubicBezTo>
                    <a:pt x="1143138" y="2021114"/>
                    <a:pt x="312195" y="2581729"/>
                    <a:pt x="128952" y="2862943"/>
                  </a:cubicBezTo>
                  <a:cubicBezTo>
                    <a:pt x="-54291" y="3144157"/>
                    <a:pt x="54567" y="3280229"/>
                    <a:pt x="41867" y="3352800"/>
                  </a:cubicBezTo>
                  <a:cubicBezTo>
                    <a:pt x="29167" y="3425371"/>
                    <a:pt x="40959" y="3361871"/>
                    <a:pt x="52752" y="329837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 name="Straight Arrow Connector 36"/>
            <p:cNvCxnSpPr/>
            <p:nvPr/>
          </p:nvCxnSpPr>
          <p:spPr>
            <a:xfrm>
              <a:off x="1459372" y="5736771"/>
              <a:ext cx="103444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1071263" y="1632211"/>
            <a:ext cx="4985942" cy="4647326"/>
            <a:chOff x="1428351" y="1632208"/>
            <a:chExt cx="6647922" cy="4647326"/>
          </a:xfrm>
        </p:grpSpPr>
        <p:cxnSp>
          <p:nvCxnSpPr>
            <p:cNvPr id="21" name="Straight Arrow Connector 20"/>
            <p:cNvCxnSpPr/>
            <p:nvPr/>
          </p:nvCxnSpPr>
          <p:spPr>
            <a:xfrm>
              <a:off x="5780013" y="2761207"/>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08572" y="2675074"/>
              <a:ext cx="1043080"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25" name="TextBox 24"/>
            <p:cNvSpPr txBox="1"/>
            <p:nvPr/>
          </p:nvSpPr>
          <p:spPr>
            <a:xfrm>
              <a:off x="5041118" y="5602318"/>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26" name="Freeform 25"/>
            <p:cNvSpPr/>
            <p:nvPr/>
          </p:nvSpPr>
          <p:spPr>
            <a:xfrm>
              <a:off x="5829878" y="3491345"/>
              <a:ext cx="661281" cy="2035342"/>
            </a:xfrm>
            <a:custGeom>
              <a:avLst/>
              <a:gdLst>
                <a:gd name="connsiteX0" fmla="*/ 110898 w 1178703"/>
                <a:gd name="connsiteY0" fmla="*/ 0 h 3516085"/>
                <a:gd name="connsiteX1" fmla="*/ 154441 w 1178703"/>
                <a:gd name="connsiteY1" fmla="*/ 620485 h 3516085"/>
                <a:gd name="connsiteX2" fmla="*/ 350383 w 1178703"/>
                <a:gd name="connsiteY2" fmla="*/ 1295400 h 3516085"/>
                <a:gd name="connsiteX3" fmla="*/ 1177698 w 1178703"/>
                <a:gd name="connsiteY3" fmla="*/ 2220685 h 3516085"/>
                <a:gd name="connsiteX4" fmla="*/ 165326 w 1178703"/>
                <a:gd name="connsiteY4" fmla="*/ 3026228 h 3516085"/>
                <a:gd name="connsiteX5" fmla="*/ 2041 w 1178703"/>
                <a:gd name="connsiteY5" fmla="*/ 3516085 h 3516085"/>
                <a:gd name="connsiteX6" fmla="*/ 2041 w 1178703"/>
                <a:gd name="connsiteY6" fmla="*/ 3516085 h 3516085"/>
                <a:gd name="connsiteX7" fmla="*/ 2041 w 1178703"/>
                <a:gd name="connsiteY7" fmla="*/ 3516085 h 3516085"/>
                <a:gd name="connsiteX8" fmla="*/ 2041 w 1178703"/>
                <a:gd name="connsiteY8" fmla="*/ 3516085 h 35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703" h="3516085">
                  <a:moveTo>
                    <a:pt x="110898" y="0"/>
                  </a:moveTo>
                  <a:cubicBezTo>
                    <a:pt x="112712" y="202292"/>
                    <a:pt x="114527" y="404585"/>
                    <a:pt x="154441" y="620485"/>
                  </a:cubicBezTo>
                  <a:cubicBezTo>
                    <a:pt x="194355" y="836385"/>
                    <a:pt x="179840" y="1028700"/>
                    <a:pt x="350383" y="1295400"/>
                  </a:cubicBezTo>
                  <a:cubicBezTo>
                    <a:pt x="520926" y="1562100"/>
                    <a:pt x="1208541" y="1932214"/>
                    <a:pt x="1177698" y="2220685"/>
                  </a:cubicBezTo>
                  <a:cubicBezTo>
                    <a:pt x="1146855" y="2509156"/>
                    <a:pt x="361269" y="2810328"/>
                    <a:pt x="165326" y="3026228"/>
                  </a:cubicBezTo>
                  <a:cubicBezTo>
                    <a:pt x="-30617" y="3242128"/>
                    <a:pt x="2041" y="3516085"/>
                    <a:pt x="2041" y="3516085"/>
                  </a:cubicBezTo>
                  <a:lnTo>
                    <a:pt x="2041" y="3516085"/>
                  </a:lnTo>
                  <a:lnTo>
                    <a:pt x="2041" y="3516085"/>
                  </a:lnTo>
                  <a:lnTo>
                    <a:pt x="2041" y="3516085"/>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Connector 27"/>
            <p:cNvCxnSpPr>
              <a:stCxn id="8" idx="3"/>
            </p:cNvCxnSpPr>
            <p:nvPr/>
          </p:nvCxnSpPr>
          <p:spPr>
            <a:xfrm>
              <a:off x="1459374" y="2850807"/>
              <a:ext cx="4192135" cy="662651"/>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30636" y="4191988"/>
              <a:ext cx="965170"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13015" y="5756314"/>
              <a:ext cx="2263258" cy="523220"/>
            </a:xfrm>
            <a:prstGeom prst="rect">
              <a:avLst/>
            </a:prstGeom>
            <a:noFill/>
          </p:spPr>
          <p:txBody>
            <a:bodyPr wrap="square" rtlCol="0">
              <a:spAutoFit/>
            </a:bodyPr>
            <a:lstStyle/>
            <a:p>
              <a:r>
                <a:rPr lang="en-US" sz="1400" dirty="0" smtClean="0">
                  <a:solidFill>
                    <a:prstClr val="black"/>
                  </a:solidFill>
                </a:rPr>
                <a:t>Frequency among firefighters</a:t>
              </a:r>
              <a:endParaRPr lang="en-US" sz="1400" dirty="0">
                <a:solidFill>
                  <a:prstClr val="black"/>
                </a:solidFill>
              </a:endParaRPr>
            </a:p>
          </p:txBody>
        </p:sp>
        <p:cxnSp>
          <p:nvCxnSpPr>
            <p:cNvPr id="39" name="Straight Arrow Connector 38"/>
            <p:cNvCxnSpPr/>
            <p:nvPr/>
          </p:nvCxnSpPr>
          <p:spPr>
            <a:xfrm>
              <a:off x="5868129" y="5706741"/>
              <a:ext cx="103444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617157" y="1632208"/>
              <a:ext cx="2698041" cy="954107"/>
            </a:xfrm>
            <a:prstGeom prst="rect">
              <a:avLst/>
            </a:prstGeom>
            <a:noFill/>
          </p:spPr>
          <p:txBody>
            <a:bodyPr wrap="square" rtlCol="0">
              <a:spAutoFit/>
            </a:bodyPr>
            <a:lstStyle/>
            <a:p>
              <a:r>
                <a:rPr lang="en-US" sz="1400" dirty="0">
                  <a:solidFill>
                    <a:prstClr val="black"/>
                  </a:solidFill>
                </a:rPr>
                <a:t>t</a:t>
              </a:r>
              <a:r>
                <a:rPr lang="en-US" sz="1400" dirty="0" smtClean="0">
                  <a:solidFill>
                    <a:prstClr val="black"/>
                  </a:solidFill>
                </a:rPr>
                <a:t>he probability that NHL is caused by firefighting varies among firefighters but . . .</a:t>
              </a:r>
              <a:endParaRPr lang="en-US" sz="1400" dirty="0">
                <a:solidFill>
                  <a:prstClr val="black"/>
                </a:solidFill>
              </a:endParaRPr>
            </a:p>
          </p:txBody>
        </p:sp>
        <p:cxnSp>
          <p:nvCxnSpPr>
            <p:cNvPr id="47" name="Straight Connector 46"/>
            <p:cNvCxnSpPr/>
            <p:nvPr/>
          </p:nvCxnSpPr>
          <p:spPr>
            <a:xfrm>
              <a:off x="1428351" y="5526686"/>
              <a:ext cx="4351662"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808572" y="4040210"/>
              <a:ext cx="856949" cy="338554"/>
            </a:xfrm>
            <a:prstGeom prst="rect">
              <a:avLst/>
            </a:prstGeom>
            <a:noFill/>
          </p:spPr>
          <p:txBody>
            <a:bodyPr wrap="square" rtlCol="0">
              <a:spAutoFit/>
            </a:bodyPr>
            <a:lstStyle/>
            <a:p>
              <a:r>
                <a:rPr lang="en-US" sz="1600" dirty="0" smtClean="0">
                  <a:solidFill>
                    <a:prstClr val="black"/>
                  </a:solidFill>
                </a:rPr>
                <a:t>50%</a:t>
              </a:r>
              <a:endParaRPr lang="en-US" sz="1600" dirty="0">
                <a:solidFill>
                  <a:prstClr val="black"/>
                </a:solidFill>
              </a:endParaRPr>
            </a:p>
          </p:txBody>
        </p:sp>
        <p:sp>
          <p:nvSpPr>
            <p:cNvPr id="53" name="TextBox 52"/>
            <p:cNvSpPr txBox="1"/>
            <p:nvPr/>
          </p:nvSpPr>
          <p:spPr>
            <a:xfrm rot="16200000">
              <a:off x="4395529" y="4162129"/>
              <a:ext cx="2511959" cy="410369"/>
            </a:xfrm>
            <a:prstGeom prst="rect">
              <a:avLst/>
            </a:prstGeom>
            <a:noFill/>
          </p:spPr>
          <p:txBody>
            <a:bodyPr wrap="square" rtlCol="0">
              <a:spAutoFit/>
            </a:bodyPr>
            <a:lstStyle/>
            <a:p>
              <a:pPr algn="ctr"/>
              <a:r>
                <a:rPr lang="en-US" sz="1400" dirty="0" smtClean="0">
                  <a:solidFill>
                    <a:prstClr val="black"/>
                  </a:solidFill>
                </a:rPr>
                <a:t>PROBABILITY OF    CAUSATION</a:t>
              </a:r>
              <a:endParaRPr lang="en-US" sz="1400" dirty="0">
                <a:solidFill>
                  <a:prstClr val="black"/>
                </a:solidFill>
              </a:endParaRPr>
            </a:p>
          </p:txBody>
        </p:sp>
        <p:sp>
          <p:nvSpPr>
            <p:cNvPr id="61" name="Right Arrow 60"/>
            <p:cNvSpPr/>
            <p:nvPr/>
          </p:nvSpPr>
          <p:spPr>
            <a:xfrm>
              <a:off x="3028228" y="3455295"/>
              <a:ext cx="1151907" cy="724395"/>
            </a:xfrm>
            <a:prstGeom prst="rightArrow">
              <a:avLst/>
            </a:prstGeom>
            <a:solidFill>
              <a:schemeClr val="tx1">
                <a:alpha val="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Box 62"/>
            <p:cNvSpPr txBox="1"/>
            <p:nvPr/>
          </p:nvSpPr>
          <p:spPr>
            <a:xfrm>
              <a:off x="2717668" y="4164605"/>
              <a:ext cx="2020200" cy="1384995"/>
            </a:xfrm>
            <a:prstGeom prst="rect">
              <a:avLst/>
            </a:prstGeom>
            <a:noFill/>
          </p:spPr>
          <p:txBody>
            <a:bodyPr wrap="square" rtlCol="0">
              <a:spAutoFit/>
            </a:bodyPr>
            <a:lstStyle/>
            <a:p>
              <a:r>
                <a:rPr lang="en-US" sz="1400" dirty="0" smtClean="0">
                  <a:solidFill>
                    <a:prstClr val="black"/>
                  </a:solidFill>
                </a:rPr>
                <a:t>The amount of exposure to combustion products affects the probability of causation</a:t>
              </a:r>
              <a:endParaRPr lang="en-US" sz="1400" dirty="0">
                <a:solidFill>
                  <a:prstClr val="black"/>
                </a:solidFill>
              </a:endParaRPr>
            </a:p>
          </p:txBody>
        </p:sp>
      </p:grpSp>
      <p:grpSp>
        <p:nvGrpSpPr>
          <p:cNvPr id="92" name="Group 91"/>
          <p:cNvGrpSpPr/>
          <p:nvPr/>
        </p:nvGrpSpPr>
        <p:grpSpPr>
          <a:xfrm>
            <a:off x="4912480" y="1709974"/>
            <a:ext cx="3813581" cy="4215257"/>
            <a:chOff x="6549971" y="1709974"/>
            <a:chExt cx="5084775" cy="4215257"/>
          </a:xfrm>
        </p:grpSpPr>
        <p:cxnSp>
          <p:nvCxnSpPr>
            <p:cNvPr id="40" name="Straight Arrow Connector 39"/>
            <p:cNvCxnSpPr/>
            <p:nvPr/>
          </p:nvCxnSpPr>
          <p:spPr>
            <a:xfrm>
              <a:off x="9851658" y="2763739"/>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49340" y="1709974"/>
              <a:ext cx="2122957" cy="954107"/>
            </a:xfrm>
            <a:prstGeom prst="rect">
              <a:avLst/>
            </a:prstGeom>
            <a:noFill/>
          </p:spPr>
          <p:txBody>
            <a:bodyPr wrap="square" rtlCol="0">
              <a:spAutoFit/>
            </a:bodyPr>
            <a:lstStyle/>
            <a:p>
              <a:r>
                <a:rPr lang="en-US" sz="1400" dirty="0" smtClean="0">
                  <a:solidFill>
                    <a:prstClr val="black"/>
                  </a:solidFill>
                </a:rPr>
                <a:t>epidemiologic studies report the average relative risk . . .</a:t>
              </a:r>
              <a:endParaRPr lang="en-US" sz="1400" dirty="0">
                <a:solidFill>
                  <a:prstClr val="black"/>
                </a:solidFill>
              </a:endParaRPr>
            </a:p>
          </p:txBody>
        </p:sp>
        <p:sp>
          <p:nvSpPr>
            <p:cNvPr id="45" name="TextBox 44"/>
            <p:cNvSpPr txBox="1"/>
            <p:nvPr/>
          </p:nvSpPr>
          <p:spPr>
            <a:xfrm>
              <a:off x="8952868" y="2666353"/>
              <a:ext cx="972407"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cxnSp>
          <p:nvCxnSpPr>
            <p:cNvPr id="60" name="Straight Connector 59"/>
            <p:cNvCxnSpPr/>
            <p:nvPr/>
          </p:nvCxnSpPr>
          <p:spPr>
            <a:xfrm flipV="1">
              <a:off x="6549971" y="4693699"/>
              <a:ext cx="3116544" cy="1"/>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7500316" y="3598655"/>
              <a:ext cx="1151907" cy="724395"/>
            </a:xfrm>
            <a:prstGeom prst="rightArrow">
              <a:avLst/>
            </a:prstGeom>
            <a:solidFill>
              <a:schemeClr val="tx1">
                <a:alpha val="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nvSpPr>
          <p:spPr>
            <a:xfrm>
              <a:off x="7315198" y="4703249"/>
              <a:ext cx="2224129" cy="738664"/>
            </a:xfrm>
            <a:prstGeom prst="rect">
              <a:avLst/>
            </a:prstGeom>
            <a:noFill/>
          </p:spPr>
          <p:txBody>
            <a:bodyPr wrap="square" rtlCol="0">
              <a:spAutoFit/>
            </a:bodyPr>
            <a:lstStyle/>
            <a:p>
              <a:r>
                <a:rPr lang="en-US" sz="1400" dirty="0" smtClean="0">
                  <a:solidFill>
                    <a:prstClr val="black"/>
                  </a:solidFill>
                </a:rPr>
                <a:t>which may average to a relative risk that is &gt;1 but &lt;2.</a:t>
              </a:r>
              <a:endParaRPr lang="en-US" sz="1400" dirty="0">
                <a:solidFill>
                  <a:prstClr val="black"/>
                </a:solidFill>
              </a:endParaRPr>
            </a:p>
          </p:txBody>
        </p:sp>
        <p:sp>
          <p:nvSpPr>
            <p:cNvPr id="66" name="Oval 65"/>
            <p:cNvSpPr/>
            <p:nvPr/>
          </p:nvSpPr>
          <p:spPr>
            <a:xfrm>
              <a:off x="9737227" y="4568304"/>
              <a:ext cx="223674" cy="2236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TextBox 66"/>
            <p:cNvSpPr txBox="1"/>
            <p:nvPr/>
          </p:nvSpPr>
          <p:spPr>
            <a:xfrm>
              <a:off x="9165255" y="5586677"/>
              <a:ext cx="771896" cy="338554"/>
            </a:xfrm>
            <a:prstGeom prst="rect">
              <a:avLst/>
            </a:prstGeom>
            <a:noFill/>
          </p:spPr>
          <p:txBody>
            <a:bodyPr wrap="square" rtlCol="0">
              <a:spAutoFit/>
            </a:bodyPr>
            <a:lstStyle/>
            <a:p>
              <a:pPr algn="ctr"/>
              <a:endParaRPr lang="en-US" sz="1600" dirty="0">
                <a:solidFill>
                  <a:prstClr val="black"/>
                </a:solidFill>
              </a:endParaRPr>
            </a:p>
          </p:txBody>
        </p:sp>
        <p:sp>
          <p:nvSpPr>
            <p:cNvPr id="68" name="TextBox 67"/>
            <p:cNvSpPr txBox="1"/>
            <p:nvPr/>
          </p:nvSpPr>
          <p:spPr>
            <a:xfrm>
              <a:off x="10056313" y="4542263"/>
              <a:ext cx="1578433" cy="584775"/>
            </a:xfrm>
            <a:prstGeom prst="rect">
              <a:avLst/>
            </a:prstGeom>
            <a:noFill/>
          </p:spPr>
          <p:txBody>
            <a:bodyPr wrap="square" rtlCol="0">
              <a:spAutoFit/>
            </a:bodyPr>
            <a:lstStyle/>
            <a:p>
              <a:r>
                <a:rPr lang="en-US" sz="1600" dirty="0" smtClean="0">
                  <a:solidFill>
                    <a:prstClr val="black"/>
                  </a:solidFill>
                </a:rPr>
                <a:t>RELATIVE RISK</a:t>
              </a:r>
              <a:endParaRPr lang="en-US" sz="1600" dirty="0">
                <a:solidFill>
                  <a:prstClr val="black"/>
                </a:solidFill>
              </a:endParaRPr>
            </a:p>
          </p:txBody>
        </p:sp>
        <p:cxnSp>
          <p:nvCxnSpPr>
            <p:cNvPr id="70" name="Straight Connector 69"/>
            <p:cNvCxnSpPr/>
            <p:nvPr/>
          </p:nvCxnSpPr>
          <p:spPr>
            <a:xfrm>
              <a:off x="9574953" y="5586677"/>
              <a:ext cx="5682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418556" y="4190007"/>
              <a:ext cx="965170"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0058401" y="3918857"/>
              <a:ext cx="0" cy="1484416"/>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969409" y="3918857"/>
              <a:ext cx="1738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979310" y="5413177"/>
              <a:ext cx="1738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10091938" y="5237019"/>
              <a:ext cx="417724"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0509662" y="5067240"/>
              <a:ext cx="1081159" cy="307777"/>
            </a:xfrm>
            <a:prstGeom prst="rect">
              <a:avLst/>
            </a:prstGeom>
            <a:noFill/>
          </p:spPr>
          <p:txBody>
            <a:bodyPr wrap="square" rtlCol="0">
              <a:spAutoFit/>
            </a:bodyPr>
            <a:lstStyle/>
            <a:p>
              <a:r>
                <a:rPr lang="en-US" sz="1400" dirty="0" smtClean="0">
                  <a:solidFill>
                    <a:prstClr val="black"/>
                  </a:solidFill>
                </a:rPr>
                <a:t>95% CI</a:t>
              </a:r>
              <a:endParaRPr lang="en-US" sz="1400" dirty="0">
                <a:solidFill>
                  <a:prstClr val="black"/>
                </a:solidFill>
              </a:endParaRPr>
            </a:p>
          </p:txBody>
        </p:sp>
        <p:sp>
          <p:nvSpPr>
            <p:cNvPr id="85" name="TextBox 84"/>
            <p:cNvSpPr txBox="1"/>
            <p:nvPr/>
          </p:nvSpPr>
          <p:spPr>
            <a:xfrm>
              <a:off x="9153379" y="5372799"/>
              <a:ext cx="546373" cy="307777"/>
            </a:xfrm>
            <a:prstGeom prst="rect">
              <a:avLst/>
            </a:prstGeom>
            <a:noFill/>
          </p:spPr>
          <p:txBody>
            <a:bodyPr wrap="square" rtlCol="0">
              <a:spAutoFit/>
            </a:bodyPr>
            <a:lstStyle/>
            <a:p>
              <a:r>
                <a:rPr lang="en-US" sz="1400" dirty="0" smtClean="0">
                  <a:solidFill>
                    <a:prstClr val="black"/>
                  </a:solidFill>
                </a:rPr>
                <a:t>1.0</a:t>
              </a:r>
            </a:p>
          </p:txBody>
        </p:sp>
        <p:sp>
          <p:nvSpPr>
            <p:cNvPr id="86" name="TextBox 85"/>
            <p:cNvSpPr txBox="1"/>
            <p:nvPr/>
          </p:nvSpPr>
          <p:spPr>
            <a:xfrm>
              <a:off x="8849339" y="3969174"/>
              <a:ext cx="803935" cy="523220"/>
            </a:xfrm>
            <a:prstGeom prst="rect">
              <a:avLst/>
            </a:prstGeom>
            <a:noFill/>
          </p:spPr>
          <p:txBody>
            <a:bodyPr wrap="square" rtlCol="0">
              <a:spAutoFit/>
            </a:bodyPr>
            <a:lstStyle/>
            <a:p>
              <a:pPr algn="ctr"/>
              <a:r>
                <a:rPr lang="en-US" sz="1400" dirty="0" smtClean="0">
                  <a:solidFill>
                    <a:prstClr val="black"/>
                  </a:solidFill>
                </a:rPr>
                <a:t>2.0</a:t>
              </a:r>
            </a:p>
            <a:p>
              <a:pPr algn="ctr"/>
              <a:r>
                <a:rPr lang="en-US" sz="1400" dirty="0" smtClean="0">
                  <a:solidFill>
                    <a:prstClr val="black"/>
                  </a:solidFill>
                </a:rPr>
                <a:t>(50%)</a:t>
              </a:r>
              <a:endParaRPr lang="en-US" sz="1400" dirty="0">
                <a:solidFill>
                  <a:prstClr val="black"/>
                </a:solidFill>
              </a:endParaRPr>
            </a:p>
          </p:txBody>
        </p:sp>
        <p:sp>
          <p:nvSpPr>
            <p:cNvPr id="87" name="TextBox 86"/>
            <p:cNvSpPr txBox="1"/>
            <p:nvPr/>
          </p:nvSpPr>
          <p:spPr>
            <a:xfrm rot="16200000">
              <a:off x="8776975" y="3352646"/>
              <a:ext cx="1752600" cy="410369"/>
            </a:xfrm>
            <a:prstGeom prst="rect">
              <a:avLst/>
            </a:prstGeom>
            <a:noFill/>
          </p:spPr>
          <p:txBody>
            <a:bodyPr wrap="square" rtlCol="0">
              <a:spAutoFit/>
            </a:bodyPr>
            <a:lstStyle/>
            <a:p>
              <a:pPr algn="ctr"/>
              <a:r>
                <a:rPr lang="en-US" sz="1400" dirty="0" smtClean="0">
                  <a:solidFill>
                    <a:prstClr val="black"/>
                  </a:solidFill>
                </a:rPr>
                <a:t>RELATIVE RISK</a:t>
              </a:r>
              <a:endParaRPr lang="en-US" sz="1400" dirty="0">
                <a:solidFill>
                  <a:prstClr val="black"/>
                </a:solidFill>
              </a:endParaRPr>
            </a:p>
          </p:txBody>
        </p:sp>
      </p:grpSp>
      <p:sp>
        <p:nvSpPr>
          <p:cNvPr id="6" name="TextBox 5"/>
          <p:cNvSpPr txBox="1"/>
          <p:nvPr/>
        </p:nvSpPr>
        <p:spPr>
          <a:xfrm>
            <a:off x="6742236" y="5617069"/>
            <a:ext cx="727751" cy="338554"/>
          </a:xfrm>
          <a:prstGeom prst="rect">
            <a:avLst/>
          </a:prstGeom>
          <a:noFill/>
        </p:spPr>
        <p:txBody>
          <a:bodyPr wrap="square" rtlCol="0">
            <a:spAutoFit/>
          </a:bodyPr>
          <a:lstStyle/>
          <a:p>
            <a:r>
              <a:rPr lang="en-US" sz="1600" dirty="0" smtClean="0">
                <a:solidFill>
                  <a:prstClr val="black"/>
                </a:solidFill>
              </a:rPr>
              <a:t>LOW</a:t>
            </a:r>
            <a:endParaRPr lang="en-US" sz="1600" dirty="0">
              <a:solidFill>
                <a:prstClr val="black"/>
              </a:solidFill>
            </a:endParaRPr>
          </a:p>
        </p:txBody>
      </p:sp>
      <p:cxnSp>
        <p:nvCxnSpPr>
          <p:cNvPr id="9" name="Curved Connector 8"/>
          <p:cNvCxnSpPr/>
          <p:nvPr/>
        </p:nvCxnSpPr>
        <p:spPr>
          <a:xfrm flipV="1">
            <a:off x="6841110" y="4836033"/>
            <a:ext cx="461812" cy="385095"/>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10800000">
            <a:off x="4912480" y="4791979"/>
            <a:ext cx="573920" cy="445043"/>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80839" y="5338947"/>
            <a:ext cx="450402" cy="338554"/>
          </a:xfrm>
          <a:prstGeom prst="rect">
            <a:avLst/>
          </a:prstGeom>
          <a:noFill/>
        </p:spPr>
        <p:txBody>
          <a:bodyPr wrap="square" rtlCol="0">
            <a:spAutoFit/>
          </a:bodyPr>
          <a:lstStyle/>
          <a:p>
            <a:r>
              <a:rPr lang="en-US" sz="1600" dirty="0" smtClean="0">
                <a:solidFill>
                  <a:prstClr val="black"/>
                </a:solidFill>
              </a:rPr>
              <a:t>0%</a:t>
            </a:r>
            <a:endParaRPr lang="en-US" sz="1600" dirty="0">
              <a:solidFill>
                <a:prstClr val="black"/>
              </a:solidFill>
            </a:endParaRPr>
          </a:p>
        </p:txBody>
      </p:sp>
      <p:sp>
        <p:nvSpPr>
          <p:cNvPr id="72" name="TextBox 71"/>
          <p:cNvSpPr txBox="1"/>
          <p:nvPr/>
        </p:nvSpPr>
        <p:spPr>
          <a:xfrm>
            <a:off x="3462869" y="3387220"/>
            <a:ext cx="642712" cy="338554"/>
          </a:xfrm>
          <a:prstGeom prst="rect">
            <a:avLst/>
          </a:prstGeom>
          <a:noFill/>
        </p:spPr>
        <p:txBody>
          <a:bodyPr wrap="square" rtlCol="0">
            <a:spAutoFit/>
          </a:bodyPr>
          <a:lstStyle/>
          <a:p>
            <a:r>
              <a:rPr lang="en-US" sz="1600" dirty="0" smtClean="0">
                <a:solidFill>
                  <a:prstClr val="black"/>
                </a:solidFill>
              </a:rPr>
              <a:t>100%</a:t>
            </a:r>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99</a:t>
            </a:fld>
            <a:endParaRPr lang="en-US">
              <a:solidFill>
                <a:prstClr val="black">
                  <a:tint val="75000"/>
                </a:prstClr>
              </a:solidFill>
            </a:endParaRPr>
          </a:p>
        </p:txBody>
      </p:sp>
    </p:spTree>
    <p:extLst>
      <p:ext uri="{BB962C8B-B14F-4D97-AF65-F5344CB8AC3E}">
        <p14:creationId xmlns:p14="http://schemas.microsoft.com/office/powerpoint/2010/main" val="146955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500" fill="hold"/>
                                        <p:tgtEl>
                                          <p:spTgt spid="92"/>
                                        </p:tgtEl>
                                        <p:attrNameLst>
                                          <p:attrName>ppt_x</p:attrName>
                                        </p:attrNameLst>
                                      </p:cBhvr>
                                      <p:tavLst>
                                        <p:tav tm="0">
                                          <p:val>
                                            <p:strVal val="#ppt_x"/>
                                          </p:val>
                                        </p:tav>
                                        <p:tav tm="100000">
                                          <p:val>
                                            <p:strVal val="#ppt_x"/>
                                          </p:val>
                                        </p:tav>
                                      </p:tavLst>
                                    </p:anim>
                                    <p:anim calcmode="lin" valueType="num">
                                      <p:cBhvr additive="base">
                                        <p:cTn id="34" dur="50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9" grpId="0"/>
      <p:bldP spid="72"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039" y="103882"/>
            <a:ext cx="8853055" cy="1325563"/>
          </a:xfrm>
        </p:spPr>
        <p:txBody>
          <a:bodyPr>
            <a:noAutofit/>
          </a:bodyPr>
          <a:lstStyle/>
          <a:p>
            <a:pPr algn="ctr"/>
            <a:r>
              <a:rPr lang="en-US" sz="2800" b="1" dirty="0" smtClean="0"/>
              <a:t>Individual Information in </a:t>
            </a:r>
            <a:r>
              <a:rPr lang="en-US" sz="2800" b="1" i="1" dirty="0" smtClean="0"/>
              <a:t>Estate of George</a:t>
            </a:r>
            <a:r>
              <a:rPr lang="en-US" sz="2800" b="1" dirty="0" smtClean="0"/>
              <a:t> (Continued)</a:t>
            </a:r>
            <a:endParaRPr lang="en-US" sz="2800" b="1" dirty="0"/>
          </a:p>
        </p:txBody>
      </p:sp>
      <p:grpSp>
        <p:nvGrpSpPr>
          <p:cNvPr id="30" name="Group 29"/>
          <p:cNvGrpSpPr/>
          <p:nvPr/>
        </p:nvGrpSpPr>
        <p:grpSpPr>
          <a:xfrm>
            <a:off x="533400" y="1254402"/>
            <a:ext cx="2209800" cy="4809295"/>
            <a:chOff x="711199" y="1254402"/>
            <a:chExt cx="2946401" cy="4809295"/>
          </a:xfrm>
        </p:grpSpPr>
        <p:grpSp>
          <p:nvGrpSpPr>
            <p:cNvPr id="26" name="Group 25"/>
            <p:cNvGrpSpPr/>
            <p:nvPr/>
          </p:nvGrpSpPr>
          <p:grpSpPr>
            <a:xfrm>
              <a:off x="711199" y="1254402"/>
              <a:ext cx="2946401" cy="4809295"/>
              <a:chOff x="286655" y="1254402"/>
              <a:chExt cx="2946401" cy="4809295"/>
            </a:xfrm>
          </p:grpSpPr>
          <p:sp>
            <p:nvSpPr>
              <p:cNvPr id="6" name="TextBox 5"/>
              <p:cNvSpPr txBox="1"/>
              <p:nvPr/>
            </p:nvSpPr>
            <p:spPr>
              <a:xfrm>
                <a:off x="286655" y="1254402"/>
                <a:ext cx="2946401" cy="1077218"/>
              </a:xfrm>
              <a:prstGeom prst="rect">
                <a:avLst/>
              </a:prstGeom>
              <a:noFill/>
            </p:spPr>
            <p:txBody>
              <a:bodyPr wrap="square" rtlCol="0">
                <a:spAutoFit/>
              </a:bodyPr>
              <a:lstStyle/>
              <a:p>
                <a:r>
                  <a:rPr lang="en-US" sz="1600" dirty="0" smtClean="0">
                    <a:solidFill>
                      <a:prstClr val="black"/>
                    </a:solidFill>
                  </a:rPr>
                  <a:t>Mr. George experienced relatively high exposure to combustion products . . .</a:t>
                </a:r>
                <a:endParaRPr lang="en-US" sz="1600" dirty="0">
                  <a:solidFill>
                    <a:prstClr val="black"/>
                  </a:solidFill>
                </a:endParaRPr>
              </a:p>
            </p:txBody>
          </p:sp>
          <p:cxnSp>
            <p:nvCxnSpPr>
              <p:cNvPr id="8" name="Straight Arrow Connector 7"/>
              <p:cNvCxnSpPr/>
              <p:nvPr/>
            </p:nvCxnSpPr>
            <p:spPr>
              <a:xfrm>
                <a:off x="1404257" y="2779540"/>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7905" y="2466657"/>
                <a:ext cx="974594"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10" name="TextBox 9"/>
              <p:cNvSpPr txBox="1"/>
              <p:nvPr/>
            </p:nvSpPr>
            <p:spPr>
              <a:xfrm>
                <a:off x="968500" y="5725143"/>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11" name="TextBox 10"/>
              <p:cNvSpPr txBox="1"/>
              <p:nvPr/>
            </p:nvSpPr>
            <p:spPr>
              <a:xfrm rot="16200000">
                <a:off x="129335" y="3901928"/>
                <a:ext cx="1752600" cy="697627"/>
              </a:xfrm>
              <a:prstGeom prst="rect">
                <a:avLst/>
              </a:prstGeom>
              <a:noFill/>
            </p:spPr>
            <p:txBody>
              <a:bodyPr wrap="square" rtlCol="0">
                <a:spAutoFit/>
              </a:bodyPr>
              <a:lstStyle/>
              <a:p>
                <a:pPr algn="ctr"/>
                <a:r>
                  <a:rPr lang="en-US" sz="1400" dirty="0" smtClean="0">
                    <a:solidFill>
                      <a:prstClr val="black"/>
                    </a:solidFill>
                  </a:rPr>
                  <a:t>COMBUSTION PRODUCTS</a:t>
                </a:r>
                <a:endParaRPr lang="en-US" sz="1400" dirty="0">
                  <a:solidFill>
                    <a:prstClr val="black"/>
                  </a:solidFill>
                </a:endParaRPr>
              </a:p>
            </p:txBody>
          </p:sp>
          <p:sp>
            <p:nvSpPr>
              <p:cNvPr id="12" name="Freeform 11"/>
              <p:cNvSpPr/>
              <p:nvPr/>
            </p:nvSpPr>
            <p:spPr>
              <a:xfrm>
                <a:off x="1506872" y="2948312"/>
                <a:ext cx="445628" cy="2578374"/>
              </a:xfrm>
              <a:custGeom>
                <a:avLst/>
                <a:gdLst>
                  <a:gd name="connsiteX0" fmla="*/ 63638 w 1141326"/>
                  <a:gd name="connsiteY0" fmla="*/ 0 h 3385128"/>
                  <a:gd name="connsiteX1" fmla="*/ 118067 w 1141326"/>
                  <a:gd name="connsiteY1" fmla="*/ 729343 h 3385128"/>
                  <a:gd name="connsiteX2" fmla="*/ 1141324 w 1141326"/>
                  <a:gd name="connsiteY2" fmla="*/ 1665514 h 3385128"/>
                  <a:gd name="connsiteX3" fmla="*/ 128952 w 1141326"/>
                  <a:gd name="connsiteY3" fmla="*/ 2862943 h 3385128"/>
                  <a:gd name="connsiteX4" fmla="*/ 41867 w 1141326"/>
                  <a:gd name="connsiteY4" fmla="*/ 3352800 h 3385128"/>
                  <a:gd name="connsiteX5" fmla="*/ 52752 w 1141326"/>
                  <a:gd name="connsiteY5" fmla="*/ 3298371 h 33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326" h="3385128">
                    <a:moveTo>
                      <a:pt x="63638" y="0"/>
                    </a:moveTo>
                    <a:cubicBezTo>
                      <a:pt x="1045" y="225878"/>
                      <a:pt x="-61547" y="451757"/>
                      <a:pt x="118067" y="729343"/>
                    </a:cubicBezTo>
                    <a:cubicBezTo>
                      <a:pt x="297681" y="1006929"/>
                      <a:pt x="1139510" y="1309914"/>
                      <a:pt x="1141324" y="1665514"/>
                    </a:cubicBezTo>
                    <a:cubicBezTo>
                      <a:pt x="1143138" y="2021114"/>
                      <a:pt x="312195" y="2581729"/>
                      <a:pt x="128952" y="2862943"/>
                    </a:cubicBezTo>
                    <a:cubicBezTo>
                      <a:pt x="-54291" y="3144157"/>
                      <a:pt x="54567" y="3280229"/>
                      <a:pt x="41867" y="3352800"/>
                    </a:cubicBezTo>
                    <a:cubicBezTo>
                      <a:pt x="29167" y="3425371"/>
                      <a:pt x="40959" y="3361871"/>
                      <a:pt x="52752" y="329837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p:nvCxnSpPr>
            <p:spPr>
              <a:xfrm>
                <a:off x="1415143" y="3075710"/>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15143" y="3002480"/>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15143" y="3135085"/>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15143" y="3194460"/>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15143" y="3253835"/>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15143" y="3313216"/>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15143" y="3372590"/>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15142" y="3443850"/>
                <a:ext cx="137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28644" y="2793610"/>
              <a:ext cx="413658" cy="769441"/>
            </a:xfrm>
            <a:prstGeom prst="rect">
              <a:avLst/>
            </a:prstGeom>
            <a:noFill/>
          </p:spPr>
          <p:txBody>
            <a:bodyPr wrap="square" rtlCol="0">
              <a:spAutoFit/>
            </a:bodyPr>
            <a:lstStyle/>
            <a:p>
              <a:r>
                <a:rPr lang="en-US" sz="4400" dirty="0" smtClean="0">
                  <a:solidFill>
                    <a:prstClr val="black"/>
                  </a:solidFill>
                </a:rPr>
                <a:t>{</a:t>
              </a:r>
              <a:endParaRPr lang="en-US" sz="4400" dirty="0">
                <a:solidFill>
                  <a:prstClr val="black"/>
                </a:solidFill>
              </a:endParaRPr>
            </a:p>
          </p:txBody>
        </p:sp>
        <p:sp>
          <p:nvSpPr>
            <p:cNvPr id="29" name="TextBox 28"/>
            <p:cNvSpPr txBox="1"/>
            <p:nvPr/>
          </p:nvSpPr>
          <p:spPr>
            <a:xfrm rot="5400000">
              <a:off x="906201" y="2658022"/>
              <a:ext cx="846943" cy="984885"/>
            </a:xfrm>
            <a:prstGeom prst="rect">
              <a:avLst/>
            </a:prstGeom>
            <a:noFill/>
          </p:spPr>
          <p:txBody>
            <a:bodyPr wrap="square" rtlCol="0">
              <a:spAutoFit/>
            </a:bodyPr>
            <a:lstStyle/>
            <a:p>
              <a:pPr algn="ctr"/>
              <a:r>
                <a:rPr lang="en-US" sz="1400" dirty="0" smtClean="0">
                  <a:solidFill>
                    <a:prstClr val="black"/>
                  </a:solidFill>
                </a:rPr>
                <a:t>Claimant is  in this range</a:t>
              </a:r>
              <a:endParaRPr lang="en-US" sz="1400" dirty="0">
                <a:solidFill>
                  <a:prstClr val="black"/>
                </a:solidFill>
              </a:endParaRPr>
            </a:p>
          </p:txBody>
        </p:sp>
      </p:grpSp>
      <p:grpSp>
        <p:nvGrpSpPr>
          <p:cNvPr id="100" name="Group 99"/>
          <p:cNvGrpSpPr/>
          <p:nvPr/>
        </p:nvGrpSpPr>
        <p:grpSpPr>
          <a:xfrm>
            <a:off x="1497781" y="1417418"/>
            <a:ext cx="4074960" cy="4639574"/>
            <a:chOff x="1997041" y="1417418"/>
            <a:chExt cx="5433280" cy="4639574"/>
          </a:xfrm>
        </p:grpSpPr>
        <p:grpSp>
          <p:nvGrpSpPr>
            <p:cNvPr id="60" name="Group 59"/>
            <p:cNvGrpSpPr/>
            <p:nvPr/>
          </p:nvGrpSpPr>
          <p:grpSpPr>
            <a:xfrm>
              <a:off x="4667899" y="1417418"/>
              <a:ext cx="2762422" cy="4639574"/>
              <a:chOff x="4667899" y="1417418"/>
              <a:chExt cx="2762422" cy="4639574"/>
            </a:xfrm>
          </p:grpSpPr>
          <p:cxnSp>
            <p:nvCxnSpPr>
              <p:cNvPr id="31" name="Straight Arrow Connector 30"/>
              <p:cNvCxnSpPr/>
              <p:nvPr/>
            </p:nvCxnSpPr>
            <p:spPr>
              <a:xfrm>
                <a:off x="5780013" y="2772093"/>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56762" y="2466657"/>
                <a:ext cx="834584"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33" name="TextBox 32"/>
              <p:cNvSpPr txBox="1"/>
              <p:nvPr/>
            </p:nvSpPr>
            <p:spPr>
              <a:xfrm>
                <a:off x="5356762" y="5718438"/>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34" name="Freeform 33"/>
              <p:cNvSpPr/>
              <p:nvPr/>
            </p:nvSpPr>
            <p:spPr>
              <a:xfrm>
                <a:off x="5829878" y="3491345"/>
                <a:ext cx="661281" cy="2035342"/>
              </a:xfrm>
              <a:custGeom>
                <a:avLst/>
                <a:gdLst>
                  <a:gd name="connsiteX0" fmla="*/ 110898 w 1178703"/>
                  <a:gd name="connsiteY0" fmla="*/ 0 h 3516085"/>
                  <a:gd name="connsiteX1" fmla="*/ 154441 w 1178703"/>
                  <a:gd name="connsiteY1" fmla="*/ 620485 h 3516085"/>
                  <a:gd name="connsiteX2" fmla="*/ 350383 w 1178703"/>
                  <a:gd name="connsiteY2" fmla="*/ 1295400 h 3516085"/>
                  <a:gd name="connsiteX3" fmla="*/ 1177698 w 1178703"/>
                  <a:gd name="connsiteY3" fmla="*/ 2220685 h 3516085"/>
                  <a:gd name="connsiteX4" fmla="*/ 165326 w 1178703"/>
                  <a:gd name="connsiteY4" fmla="*/ 3026228 h 3516085"/>
                  <a:gd name="connsiteX5" fmla="*/ 2041 w 1178703"/>
                  <a:gd name="connsiteY5" fmla="*/ 3516085 h 3516085"/>
                  <a:gd name="connsiteX6" fmla="*/ 2041 w 1178703"/>
                  <a:gd name="connsiteY6" fmla="*/ 3516085 h 3516085"/>
                  <a:gd name="connsiteX7" fmla="*/ 2041 w 1178703"/>
                  <a:gd name="connsiteY7" fmla="*/ 3516085 h 3516085"/>
                  <a:gd name="connsiteX8" fmla="*/ 2041 w 1178703"/>
                  <a:gd name="connsiteY8" fmla="*/ 3516085 h 35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703" h="3516085">
                    <a:moveTo>
                      <a:pt x="110898" y="0"/>
                    </a:moveTo>
                    <a:cubicBezTo>
                      <a:pt x="112712" y="202292"/>
                      <a:pt x="114527" y="404585"/>
                      <a:pt x="154441" y="620485"/>
                    </a:cubicBezTo>
                    <a:cubicBezTo>
                      <a:pt x="194355" y="836385"/>
                      <a:pt x="179840" y="1028700"/>
                      <a:pt x="350383" y="1295400"/>
                    </a:cubicBezTo>
                    <a:cubicBezTo>
                      <a:pt x="520926" y="1562100"/>
                      <a:pt x="1208541" y="1932214"/>
                      <a:pt x="1177698" y="2220685"/>
                    </a:cubicBezTo>
                    <a:cubicBezTo>
                      <a:pt x="1146855" y="2509156"/>
                      <a:pt x="361269" y="2810328"/>
                      <a:pt x="165326" y="3026228"/>
                    </a:cubicBezTo>
                    <a:cubicBezTo>
                      <a:pt x="-30617" y="3242128"/>
                      <a:pt x="2041" y="3516085"/>
                      <a:pt x="2041" y="3516085"/>
                    </a:cubicBezTo>
                    <a:lnTo>
                      <a:pt x="2041" y="3516085"/>
                    </a:lnTo>
                    <a:lnTo>
                      <a:pt x="2041" y="3516085"/>
                    </a:lnTo>
                    <a:lnTo>
                      <a:pt x="2041" y="3516085"/>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 name="Straight Connector 34"/>
              <p:cNvCxnSpPr/>
              <p:nvPr/>
            </p:nvCxnSpPr>
            <p:spPr>
              <a:xfrm>
                <a:off x="5530636" y="4191988"/>
                <a:ext cx="965170"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67899" y="1417418"/>
                <a:ext cx="2409162" cy="1077218"/>
              </a:xfrm>
              <a:prstGeom prst="rect">
                <a:avLst/>
              </a:prstGeom>
              <a:noFill/>
            </p:spPr>
            <p:txBody>
              <a:bodyPr wrap="square" rtlCol="0">
                <a:spAutoFit/>
              </a:bodyPr>
              <a:lstStyle/>
              <a:p>
                <a:r>
                  <a:rPr lang="en-US" sz="1600" dirty="0" smtClean="0">
                    <a:solidFill>
                      <a:prstClr val="black"/>
                    </a:solidFill>
                  </a:rPr>
                  <a:t>and therefore had an above-average probability of causation, so . . .</a:t>
                </a:r>
                <a:endParaRPr lang="en-US" sz="1600" dirty="0">
                  <a:solidFill>
                    <a:prstClr val="black"/>
                  </a:solidFill>
                </a:endParaRPr>
              </a:p>
            </p:txBody>
          </p:sp>
          <p:sp>
            <p:nvSpPr>
              <p:cNvPr id="37" name="TextBox 36"/>
              <p:cNvSpPr txBox="1"/>
              <p:nvPr/>
            </p:nvSpPr>
            <p:spPr>
              <a:xfrm>
                <a:off x="4876799" y="4040210"/>
                <a:ext cx="788724" cy="338554"/>
              </a:xfrm>
              <a:prstGeom prst="rect">
                <a:avLst/>
              </a:prstGeom>
              <a:noFill/>
            </p:spPr>
            <p:txBody>
              <a:bodyPr wrap="square" rtlCol="0">
                <a:spAutoFit/>
              </a:bodyPr>
              <a:lstStyle/>
              <a:p>
                <a:r>
                  <a:rPr lang="en-US" sz="1600" dirty="0" smtClean="0">
                    <a:solidFill>
                      <a:prstClr val="black"/>
                    </a:solidFill>
                  </a:rPr>
                  <a:t>50%</a:t>
                </a:r>
                <a:endParaRPr lang="en-US" sz="1600" dirty="0">
                  <a:solidFill>
                    <a:prstClr val="black"/>
                  </a:solidFill>
                </a:endParaRPr>
              </a:p>
            </p:txBody>
          </p:sp>
          <p:sp>
            <p:nvSpPr>
              <p:cNvPr id="38" name="TextBox 37"/>
              <p:cNvSpPr txBox="1"/>
              <p:nvPr/>
            </p:nvSpPr>
            <p:spPr>
              <a:xfrm rot="16200000">
                <a:off x="4395528" y="4162129"/>
                <a:ext cx="2511959" cy="410369"/>
              </a:xfrm>
              <a:prstGeom prst="rect">
                <a:avLst/>
              </a:prstGeom>
              <a:noFill/>
            </p:spPr>
            <p:txBody>
              <a:bodyPr wrap="square" rtlCol="0">
                <a:spAutoFit/>
              </a:bodyPr>
              <a:lstStyle/>
              <a:p>
                <a:pPr algn="ctr"/>
                <a:r>
                  <a:rPr lang="en-US" sz="1400" dirty="0" smtClean="0">
                    <a:solidFill>
                      <a:prstClr val="black"/>
                    </a:solidFill>
                  </a:rPr>
                  <a:t>PROBABILITY OF    CAUSATION</a:t>
                </a:r>
                <a:endParaRPr lang="en-US" sz="1400" dirty="0">
                  <a:solidFill>
                    <a:prstClr val="black"/>
                  </a:solidFill>
                </a:endParaRPr>
              </a:p>
            </p:txBody>
          </p:sp>
          <p:cxnSp>
            <p:nvCxnSpPr>
              <p:cNvPr id="48" name="Straight Connector 47"/>
              <p:cNvCxnSpPr/>
              <p:nvPr/>
            </p:nvCxnSpPr>
            <p:spPr>
              <a:xfrm>
                <a:off x="5780013" y="3668233"/>
                <a:ext cx="1188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80013" y="3588117"/>
                <a:ext cx="1188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80013" y="3746206"/>
                <a:ext cx="138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80013" y="3831265"/>
                <a:ext cx="138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80013" y="3905694"/>
                <a:ext cx="138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88874" y="3988986"/>
                <a:ext cx="138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872480" y="3317670"/>
                <a:ext cx="707065" cy="861774"/>
              </a:xfrm>
              <a:prstGeom prst="rect">
                <a:avLst/>
              </a:prstGeom>
              <a:noFill/>
            </p:spPr>
            <p:txBody>
              <a:bodyPr wrap="square" rtlCol="0">
                <a:spAutoFit/>
              </a:bodyPr>
              <a:lstStyle/>
              <a:p>
                <a:r>
                  <a:rPr lang="en-US" sz="4800" dirty="0" smtClean="0">
                    <a:solidFill>
                      <a:prstClr val="black"/>
                    </a:solidFill>
                  </a:rPr>
                  <a:t>}</a:t>
                </a:r>
                <a:endParaRPr lang="en-US" sz="4800" dirty="0">
                  <a:solidFill>
                    <a:prstClr val="black"/>
                  </a:solidFill>
                </a:endParaRPr>
              </a:p>
            </p:txBody>
          </p:sp>
          <p:sp>
            <p:nvSpPr>
              <p:cNvPr id="59" name="TextBox 58"/>
              <p:cNvSpPr txBox="1"/>
              <p:nvPr/>
            </p:nvSpPr>
            <p:spPr>
              <a:xfrm>
                <a:off x="6128659" y="3342590"/>
                <a:ext cx="1301662" cy="738664"/>
              </a:xfrm>
              <a:prstGeom prst="rect">
                <a:avLst/>
              </a:prstGeom>
              <a:noFill/>
            </p:spPr>
            <p:txBody>
              <a:bodyPr wrap="square" rtlCol="0">
                <a:spAutoFit/>
              </a:bodyPr>
              <a:lstStyle/>
              <a:p>
                <a:pPr algn="ctr"/>
                <a:r>
                  <a:rPr lang="en-US" sz="1400" dirty="0" smtClean="0">
                    <a:solidFill>
                      <a:prstClr val="black"/>
                    </a:solidFill>
                  </a:rPr>
                  <a:t>Claimant is in this range</a:t>
                </a:r>
                <a:endParaRPr lang="en-US" sz="1400" dirty="0">
                  <a:solidFill>
                    <a:prstClr val="black"/>
                  </a:solidFill>
                </a:endParaRPr>
              </a:p>
            </p:txBody>
          </p:sp>
        </p:grpSp>
        <p:cxnSp>
          <p:nvCxnSpPr>
            <p:cNvPr id="84" name="Straight Connector 83"/>
            <p:cNvCxnSpPr/>
            <p:nvPr/>
          </p:nvCxnSpPr>
          <p:spPr>
            <a:xfrm>
              <a:off x="2014836" y="2996962"/>
              <a:ext cx="3716958" cy="591155"/>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997041" y="3427588"/>
              <a:ext cx="3710272" cy="565943"/>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342448" y="1134470"/>
            <a:ext cx="3383615" cy="4925057"/>
            <a:chOff x="7123260" y="1134467"/>
            <a:chExt cx="4511486" cy="4925057"/>
          </a:xfrm>
        </p:grpSpPr>
        <p:sp>
          <p:nvSpPr>
            <p:cNvPr id="81" name="TextBox 80"/>
            <p:cNvSpPr txBox="1"/>
            <p:nvPr/>
          </p:nvSpPr>
          <p:spPr>
            <a:xfrm>
              <a:off x="10101669" y="3319788"/>
              <a:ext cx="1262890" cy="954107"/>
            </a:xfrm>
            <a:prstGeom prst="rect">
              <a:avLst/>
            </a:prstGeom>
            <a:noFill/>
          </p:spPr>
          <p:txBody>
            <a:bodyPr wrap="square" rtlCol="0">
              <a:spAutoFit/>
            </a:bodyPr>
            <a:lstStyle/>
            <a:p>
              <a:pPr algn="ctr"/>
              <a:r>
                <a:rPr lang="en-US" sz="1400" dirty="0">
                  <a:solidFill>
                    <a:prstClr val="black"/>
                  </a:solidFill>
                </a:rPr>
                <a:t>a</a:t>
              </a:r>
              <a:r>
                <a:rPr lang="en-US" sz="1400" dirty="0" smtClean="0">
                  <a:solidFill>
                    <a:prstClr val="black"/>
                  </a:solidFill>
                </a:rPr>
                <a:t>nd claimant is in this range</a:t>
              </a:r>
              <a:endParaRPr lang="en-US" sz="1400" dirty="0">
                <a:solidFill>
                  <a:prstClr val="black"/>
                </a:solidFill>
              </a:endParaRPr>
            </a:p>
          </p:txBody>
        </p:sp>
        <p:grpSp>
          <p:nvGrpSpPr>
            <p:cNvPr id="101" name="Group 100"/>
            <p:cNvGrpSpPr/>
            <p:nvPr/>
          </p:nvGrpSpPr>
          <p:grpSpPr>
            <a:xfrm>
              <a:off x="7123260" y="1134467"/>
              <a:ext cx="4511486" cy="4925057"/>
              <a:chOff x="7123260" y="1134467"/>
              <a:chExt cx="4511486" cy="4925057"/>
            </a:xfrm>
          </p:grpSpPr>
          <p:grpSp>
            <p:nvGrpSpPr>
              <p:cNvPr id="80" name="Group 79"/>
              <p:cNvGrpSpPr/>
              <p:nvPr/>
            </p:nvGrpSpPr>
            <p:grpSpPr>
              <a:xfrm>
                <a:off x="7619996" y="1134467"/>
                <a:ext cx="4014750" cy="4925057"/>
                <a:chOff x="7619996" y="1134467"/>
                <a:chExt cx="4014750" cy="4925057"/>
              </a:xfrm>
            </p:grpSpPr>
            <p:cxnSp>
              <p:nvCxnSpPr>
                <p:cNvPr id="61" name="Straight Arrow Connector 60"/>
                <p:cNvCxnSpPr/>
                <p:nvPr/>
              </p:nvCxnSpPr>
              <p:spPr>
                <a:xfrm>
                  <a:off x="9851658" y="2763739"/>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619996" y="1134467"/>
                  <a:ext cx="3826219" cy="1323439"/>
                </a:xfrm>
                <a:prstGeom prst="rect">
                  <a:avLst/>
                </a:prstGeom>
                <a:noFill/>
              </p:spPr>
              <p:txBody>
                <a:bodyPr wrap="square" rtlCol="0">
                  <a:spAutoFit/>
                </a:bodyPr>
                <a:lstStyle/>
                <a:p>
                  <a:r>
                    <a:rPr lang="en-US" sz="1600" dirty="0" smtClean="0">
                      <a:solidFill>
                        <a:prstClr val="black"/>
                      </a:solidFill>
                    </a:rPr>
                    <a:t>it can be inferred that firefighting more likely than not caused his NHL even if firefighting caused fewer than half of NHL cases in firefighters.</a:t>
                  </a:r>
                  <a:endParaRPr lang="en-US" sz="1600" dirty="0">
                    <a:solidFill>
                      <a:prstClr val="black"/>
                    </a:solidFill>
                  </a:endParaRPr>
                </a:p>
              </p:txBody>
            </p:sp>
            <p:sp>
              <p:nvSpPr>
                <p:cNvPr id="63" name="TextBox 62"/>
                <p:cNvSpPr txBox="1"/>
                <p:nvPr/>
              </p:nvSpPr>
              <p:spPr>
                <a:xfrm>
                  <a:off x="9477519" y="2476495"/>
                  <a:ext cx="906208"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64" name="Oval 63"/>
                <p:cNvSpPr/>
                <p:nvPr/>
              </p:nvSpPr>
              <p:spPr>
                <a:xfrm>
                  <a:off x="9775327" y="4642493"/>
                  <a:ext cx="139959" cy="1399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TextBox 64"/>
                <p:cNvSpPr txBox="1"/>
                <p:nvPr/>
              </p:nvSpPr>
              <p:spPr>
                <a:xfrm>
                  <a:off x="9480416" y="5720970"/>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66" name="TextBox 65"/>
                <p:cNvSpPr txBox="1"/>
                <p:nvPr/>
              </p:nvSpPr>
              <p:spPr>
                <a:xfrm>
                  <a:off x="10056313" y="4542263"/>
                  <a:ext cx="1578433" cy="584775"/>
                </a:xfrm>
                <a:prstGeom prst="rect">
                  <a:avLst/>
                </a:prstGeom>
                <a:noFill/>
              </p:spPr>
              <p:txBody>
                <a:bodyPr wrap="square" rtlCol="0">
                  <a:spAutoFit/>
                </a:bodyPr>
                <a:lstStyle/>
                <a:p>
                  <a:r>
                    <a:rPr lang="en-US" sz="1600" dirty="0" smtClean="0">
                      <a:solidFill>
                        <a:prstClr val="black"/>
                      </a:solidFill>
                    </a:rPr>
                    <a:t>RELATIVE RISK</a:t>
                  </a:r>
                  <a:endParaRPr lang="en-US" sz="1600" dirty="0">
                    <a:solidFill>
                      <a:prstClr val="black"/>
                    </a:solidFill>
                  </a:endParaRPr>
                </a:p>
              </p:txBody>
            </p:sp>
            <p:cxnSp>
              <p:nvCxnSpPr>
                <p:cNvPr id="67" name="Straight Connector 66"/>
                <p:cNvCxnSpPr/>
                <p:nvPr/>
              </p:nvCxnSpPr>
              <p:spPr>
                <a:xfrm>
                  <a:off x="9574953" y="5586677"/>
                  <a:ext cx="5682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418556" y="4190007"/>
                  <a:ext cx="965170"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056312" y="3988986"/>
                  <a:ext cx="2089" cy="1414287"/>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969409" y="3985532"/>
                  <a:ext cx="1738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979310" y="5413177"/>
                  <a:ext cx="1738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10091938" y="5237019"/>
                  <a:ext cx="417724"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509662" y="5067240"/>
                  <a:ext cx="1081159" cy="307777"/>
                </a:xfrm>
                <a:prstGeom prst="rect">
                  <a:avLst/>
                </a:prstGeom>
                <a:noFill/>
              </p:spPr>
              <p:txBody>
                <a:bodyPr wrap="square" rtlCol="0">
                  <a:spAutoFit/>
                </a:bodyPr>
                <a:lstStyle/>
                <a:p>
                  <a:r>
                    <a:rPr lang="en-US" sz="1400" dirty="0" smtClean="0">
                      <a:solidFill>
                        <a:prstClr val="black"/>
                      </a:solidFill>
                    </a:rPr>
                    <a:t>95% CI</a:t>
                  </a:r>
                  <a:endParaRPr lang="en-US" sz="1400" dirty="0">
                    <a:solidFill>
                      <a:prstClr val="black"/>
                    </a:solidFill>
                  </a:endParaRPr>
                </a:p>
              </p:txBody>
            </p:sp>
            <p:sp>
              <p:nvSpPr>
                <p:cNvPr id="74" name="TextBox 73"/>
                <p:cNvSpPr txBox="1"/>
                <p:nvPr/>
              </p:nvSpPr>
              <p:spPr>
                <a:xfrm>
                  <a:off x="8952869" y="5395746"/>
                  <a:ext cx="631036" cy="307777"/>
                </a:xfrm>
                <a:prstGeom prst="rect">
                  <a:avLst/>
                </a:prstGeom>
                <a:noFill/>
              </p:spPr>
              <p:txBody>
                <a:bodyPr wrap="square" rtlCol="0">
                  <a:spAutoFit/>
                </a:bodyPr>
                <a:lstStyle/>
                <a:p>
                  <a:r>
                    <a:rPr lang="en-US" sz="1400" dirty="0" smtClean="0">
                      <a:solidFill>
                        <a:prstClr val="black"/>
                      </a:solidFill>
                    </a:rPr>
                    <a:t>1.0</a:t>
                  </a:r>
                  <a:endParaRPr lang="en-US" sz="1400" dirty="0">
                    <a:solidFill>
                      <a:prstClr val="black"/>
                    </a:solidFill>
                  </a:endParaRPr>
                </a:p>
              </p:txBody>
            </p:sp>
            <p:sp>
              <p:nvSpPr>
                <p:cNvPr id="75" name="TextBox 74"/>
                <p:cNvSpPr txBox="1"/>
                <p:nvPr/>
              </p:nvSpPr>
              <p:spPr>
                <a:xfrm>
                  <a:off x="8635997" y="3969174"/>
                  <a:ext cx="923640" cy="523220"/>
                </a:xfrm>
                <a:prstGeom prst="rect">
                  <a:avLst/>
                </a:prstGeom>
                <a:noFill/>
              </p:spPr>
              <p:txBody>
                <a:bodyPr wrap="square" rtlCol="0">
                  <a:spAutoFit/>
                </a:bodyPr>
                <a:lstStyle/>
                <a:p>
                  <a:pPr algn="ctr"/>
                  <a:r>
                    <a:rPr lang="en-US" sz="1400" dirty="0" smtClean="0">
                      <a:solidFill>
                        <a:prstClr val="black"/>
                      </a:solidFill>
                    </a:rPr>
                    <a:t>2.0</a:t>
                  </a:r>
                </a:p>
                <a:p>
                  <a:pPr algn="ctr"/>
                  <a:r>
                    <a:rPr lang="en-US" sz="1400" dirty="0" smtClean="0">
                      <a:solidFill>
                        <a:prstClr val="black"/>
                      </a:solidFill>
                    </a:rPr>
                    <a:t>(50%)</a:t>
                  </a:r>
                  <a:endParaRPr lang="en-US" sz="1400" dirty="0">
                    <a:solidFill>
                      <a:prstClr val="black"/>
                    </a:solidFill>
                  </a:endParaRPr>
                </a:p>
              </p:txBody>
            </p:sp>
            <p:sp>
              <p:nvSpPr>
                <p:cNvPr id="76" name="TextBox 75"/>
                <p:cNvSpPr txBox="1"/>
                <p:nvPr/>
              </p:nvSpPr>
              <p:spPr>
                <a:xfrm rot="16200000">
                  <a:off x="8758005" y="4151680"/>
                  <a:ext cx="1752600" cy="410369"/>
                </a:xfrm>
                <a:prstGeom prst="rect">
                  <a:avLst/>
                </a:prstGeom>
                <a:noFill/>
              </p:spPr>
              <p:txBody>
                <a:bodyPr wrap="square" rtlCol="0">
                  <a:spAutoFit/>
                </a:bodyPr>
                <a:lstStyle/>
                <a:p>
                  <a:pPr algn="ctr"/>
                  <a:r>
                    <a:rPr lang="en-US" sz="1400" dirty="0" smtClean="0">
                      <a:solidFill>
                        <a:prstClr val="black"/>
                      </a:solidFill>
                    </a:rPr>
                    <a:t>RELATIVE      RISK</a:t>
                  </a:r>
                  <a:endParaRPr lang="en-US" sz="1400" dirty="0">
                    <a:solidFill>
                      <a:prstClr val="black"/>
                    </a:solidFill>
                  </a:endParaRPr>
                </a:p>
              </p:txBody>
            </p:sp>
            <p:sp>
              <p:nvSpPr>
                <p:cNvPr id="79" name="TextBox 78"/>
                <p:cNvSpPr txBox="1"/>
                <p:nvPr/>
              </p:nvSpPr>
              <p:spPr>
                <a:xfrm>
                  <a:off x="9880253" y="3313608"/>
                  <a:ext cx="707065" cy="707886"/>
                </a:xfrm>
                <a:prstGeom prst="rect">
                  <a:avLst/>
                </a:prstGeom>
                <a:noFill/>
              </p:spPr>
              <p:txBody>
                <a:bodyPr wrap="square" rtlCol="0">
                  <a:spAutoFit/>
                </a:bodyPr>
                <a:lstStyle/>
                <a:p>
                  <a:r>
                    <a:rPr lang="en-US" sz="4000" dirty="0" smtClean="0">
                      <a:solidFill>
                        <a:prstClr val="black"/>
                      </a:solidFill>
                    </a:rPr>
                    <a:t>}</a:t>
                  </a:r>
                  <a:endParaRPr lang="en-US" sz="4000" dirty="0">
                    <a:solidFill>
                      <a:prstClr val="black"/>
                    </a:solidFill>
                  </a:endParaRPr>
                </a:p>
              </p:txBody>
            </p:sp>
          </p:grpSp>
          <p:cxnSp>
            <p:nvCxnSpPr>
              <p:cNvPr id="93" name="Straight Connector 92"/>
              <p:cNvCxnSpPr/>
              <p:nvPr/>
            </p:nvCxnSpPr>
            <p:spPr>
              <a:xfrm>
                <a:off x="7123260" y="3563051"/>
                <a:ext cx="2586441"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123260" y="3905694"/>
                <a:ext cx="2652067"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grpSp>
      <p:sp>
        <p:nvSpPr>
          <p:cNvPr id="77" name="TextBox 76"/>
          <p:cNvSpPr txBox="1"/>
          <p:nvPr/>
        </p:nvSpPr>
        <p:spPr>
          <a:xfrm>
            <a:off x="3462869" y="3387220"/>
            <a:ext cx="642712" cy="338554"/>
          </a:xfrm>
          <a:prstGeom prst="rect">
            <a:avLst/>
          </a:prstGeom>
          <a:noFill/>
        </p:spPr>
        <p:txBody>
          <a:bodyPr wrap="square" rtlCol="0">
            <a:spAutoFit/>
          </a:bodyPr>
          <a:lstStyle/>
          <a:p>
            <a:r>
              <a:rPr lang="en-US" sz="1600" dirty="0" smtClean="0">
                <a:solidFill>
                  <a:prstClr val="black"/>
                </a:solidFill>
              </a:rPr>
              <a:t>100%</a:t>
            </a:r>
            <a:endParaRPr lang="en-US" sz="1600" dirty="0">
              <a:solidFill>
                <a:prstClr val="black"/>
              </a:solidFill>
            </a:endParaRPr>
          </a:p>
        </p:txBody>
      </p:sp>
      <p:sp>
        <p:nvSpPr>
          <p:cNvPr id="78" name="TextBox 77"/>
          <p:cNvSpPr txBox="1"/>
          <p:nvPr/>
        </p:nvSpPr>
        <p:spPr>
          <a:xfrm>
            <a:off x="3780839" y="5338947"/>
            <a:ext cx="450402" cy="338554"/>
          </a:xfrm>
          <a:prstGeom prst="rect">
            <a:avLst/>
          </a:prstGeom>
          <a:noFill/>
        </p:spPr>
        <p:txBody>
          <a:bodyPr wrap="square" rtlCol="0">
            <a:spAutoFit/>
          </a:bodyPr>
          <a:lstStyle/>
          <a:p>
            <a:r>
              <a:rPr lang="en-US" sz="1600" dirty="0" smtClean="0">
                <a:solidFill>
                  <a:prstClr val="black"/>
                </a:solidFill>
              </a:rPr>
              <a:t>0%</a:t>
            </a:r>
            <a:endParaRPr lang="en-US" sz="1600" dirty="0">
              <a:solidFill>
                <a:prstClr val="black"/>
              </a:solidFill>
            </a:endParaRPr>
          </a:p>
        </p:txBody>
      </p:sp>
      <p:sp>
        <p:nvSpPr>
          <p:cNvPr id="2" name="Slide Number Placeholder 1"/>
          <p:cNvSpPr>
            <a:spLocks noGrp="1"/>
          </p:cNvSpPr>
          <p:nvPr>
            <p:ph type="sldNum" sz="quarter" idx="12"/>
          </p:nvPr>
        </p:nvSpPr>
        <p:spPr/>
        <p:txBody>
          <a:bodyPr/>
          <a:lstStyle/>
          <a:p>
            <a:fld id="{A58C22F4-DAD5-426E-AE81-E3D1D5261889}" type="slidenum">
              <a:rPr lang="en-US" smtClean="0">
                <a:solidFill>
                  <a:prstClr val="black">
                    <a:tint val="75000"/>
                  </a:prstClr>
                </a:solidFill>
              </a:rPr>
              <a:pPr/>
              <a:t>100</a:t>
            </a:fld>
            <a:endParaRPr lang="en-US">
              <a:solidFill>
                <a:prstClr val="black">
                  <a:tint val="75000"/>
                </a:prstClr>
              </a:solidFill>
            </a:endParaRPr>
          </a:p>
        </p:txBody>
      </p:sp>
    </p:spTree>
    <p:extLst>
      <p:ext uri="{BB962C8B-B14F-4D97-AF65-F5344CB8AC3E}">
        <p14:creationId xmlns:p14="http://schemas.microsoft.com/office/powerpoint/2010/main" val="411689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fade">
                                      <p:cBhvr>
                                        <p:cTn id="14" dur="1000"/>
                                        <p:tgtEl>
                                          <p:spTgt spid="100"/>
                                        </p:tgtEl>
                                      </p:cBhvr>
                                    </p:animEffect>
                                    <p:anim calcmode="lin" valueType="num">
                                      <p:cBhvr>
                                        <p:cTn id="15" dur="1000" fill="hold"/>
                                        <p:tgtEl>
                                          <p:spTgt spid="100"/>
                                        </p:tgtEl>
                                        <p:attrNameLst>
                                          <p:attrName>ppt_x</p:attrName>
                                        </p:attrNameLst>
                                      </p:cBhvr>
                                      <p:tavLst>
                                        <p:tav tm="0">
                                          <p:val>
                                            <p:strVal val="#ppt_x"/>
                                          </p:val>
                                        </p:tav>
                                        <p:tav tm="100000">
                                          <p:val>
                                            <p:strVal val="#ppt_x"/>
                                          </p:val>
                                        </p:tav>
                                      </p:tavLst>
                                    </p:anim>
                                    <p:anim calcmode="lin" valueType="num">
                                      <p:cBhvr>
                                        <p:cTn id="1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1000"/>
                                        <p:tgtEl>
                                          <p:spTgt spid="102"/>
                                        </p:tgtEl>
                                      </p:cBhvr>
                                    </p:animEffect>
                                    <p:anim calcmode="lin" valueType="num">
                                      <p:cBhvr>
                                        <p:cTn id="22" dur="1000" fill="hold"/>
                                        <p:tgtEl>
                                          <p:spTgt spid="102"/>
                                        </p:tgtEl>
                                        <p:attrNameLst>
                                          <p:attrName>ppt_x</p:attrName>
                                        </p:attrNameLst>
                                      </p:cBhvr>
                                      <p:tavLst>
                                        <p:tav tm="0">
                                          <p:val>
                                            <p:strVal val="#ppt_x"/>
                                          </p:val>
                                        </p:tav>
                                        <p:tav tm="100000">
                                          <p:val>
                                            <p:strVal val="#ppt_x"/>
                                          </p:val>
                                        </p:tav>
                                      </p:tavLst>
                                    </p:anim>
                                    <p:anim calcmode="lin" valueType="num">
                                      <p:cBhvr>
                                        <p:cTn id="23" dur="1000" fill="hold"/>
                                        <p:tgtEl>
                                          <p:spTgt spid="102"/>
                                        </p:tgtEl>
                                        <p:attrNameLst>
                                          <p:attrName>ppt_y</p:attrName>
                                        </p:attrNameLst>
                                      </p:cBhvr>
                                      <p:tavLst>
                                        <p:tav tm="0">
                                          <p:val>
                                            <p:strVal val="#ppt_y+.1"/>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ppt_x"/>
                                          </p:val>
                                        </p:tav>
                                        <p:tav tm="100000">
                                          <p:val>
                                            <p:strVal val="#ppt_x"/>
                                          </p:val>
                                        </p:tav>
                                      </p:tavLst>
                                    </p:anim>
                                    <p:anim calcmode="lin" valueType="num">
                                      <p:cBhvr additive="base">
                                        <p:cTn id="27" dur="500" fill="hold"/>
                                        <p:tgtEl>
                                          <p:spTgt spid="7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500" fill="hold"/>
                                        <p:tgtEl>
                                          <p:spTgt spid="78"/>
                                        </p:tgtEl>
                                        <p:attrNameLst>
                                          <p:attrName>ppt_x</p:attrName>
                                        </p:attrNameLst>
                                      </p:cBhvr>
                                      <p:tavLst>
                                        <p:tav tm="0">
                                          <p:val>
                                            <p:strVal val="#ppt_x"/>
                                          </p:val>
                                        </p:tav>
                                        <p:tav tm="100000">
                                          <p:val>
                                            <p:strVal val="#ppt_x"/>
                                          </p:val>
                                        </p:tav>
                                      </p:tavLst>
                                    </p:anim>
                                    <p:anim calcmode="lin" valueType="num">
                                      <p:cBhvr additive="base">
                                        <p:cTn id="31"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400" dirty="0" smtClean="0"/>
              <a:t>Part of Table III from </a:t>
            </a:r>
            <a:r>
              <a:rPr lang="en-US" sz="2400" dirty="0" err="1" smtClean="0"/>
              <a:t>Baris</a:t>
            </a:r>
            <a:r>
              <a:rPr lang="en-US" sz="2400" dirty="0" smtClean="0"/>
              <a:t> study.</a:t>
            </a:r>
            <a:endParaRPr lang="en-US" sz="2400" dirty="0"/>
          </a:p>
        </p:txBody>
      </p:sp>
      <p:pic>
        <p:nvPicPr>
          <p:cNvPr id="1027"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415668" cy="5025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101</a:t>
            </a:fld>
            <a:endParaRPr lang="en-US">
              <a:solidFill>
                <a:prstClr val="black">
                  <a:tint val="75000"/>
                </a:prstClr>
              </a:solidFill>
            </a:endParaRPr>
          </a:p>
        </p:txBody>
      </p:sp>
      <p:sp>
        <p:nvSpPr>
          <p:cNvPr id="4" name="TextBox 3"/>
          <p:cNvSpPr txBox="1"/>
          <p:nvPr/>
        </p:nvSpPr>
        <p:spPr>
          <a:xfrm>
            <a:off x="838200" y="5867400"/>
            <a:ext cx="7391400" cy="677108"/>
          </a:xfrm>
          <a:prstGeom prst="rect">
            <a:avLst/>
          </a:prstGeom>
          <a:noFill/>
        </p:spPr>
        <p:txBody>
          <a:bodyPr wrap="square" rtlCol="0">
            <a:spAutoFit/>
          </a:bodyPr>
          <a:lstStyle/>
          <a:p>
            <a:r>
              <a:rPr lang="en-US" sz="1000" dirty="0"/>
              <a:t>SOURCE: </a:t>
            </a:r>
            <a:r>
              <a:rPr lang="en-US" sz="1000" dirty="0" err="1"/>
              <a:t>Dalsu</a:t>
            </a:r>
            <a:r>
              <a:rPr lang="en-US" sz="1000" dirty="0"/>
              <a:t> </a:t>
            </a:r>
            <a:r>
              <a:rPr lang="en-US" sz="1000" dirty="0" err="1"/>
              <a:t>Baris</a:t>
            </a:r>
            <a:r>
              <a:rPr lang="en-US" sz="1000" dirty="0"/>
              <a:t> et al., “Cohort Mortality Study of Philadelphia Firefighters,” 39 </a:t>
            </a:r>
            <a:r>
              <a:rPr lang="en-US" sz="1000" i="1" dirty="0"/>
              <a:t>Am. J. Indus. Med.</a:t>
            </a:r>
            <a:r>
              <a:rPr lang="en-US" sz="1000" dirty="0"/>
              <a:t> 463, 463 (2001).  The article is a U.S. Government work and, as such, is in the public domain in the United States of America.</a:t>
            </a:r>
          </a:p>
          <a:p>
            <a:endParaRPr lang="en-US" dirty="0"/>
          </a:p>
        </p:txBody>
      </p:sp>
    </p:spTree>
    <p:extLst>
      <p:ext uri="{BB962C8B-B14F-4D97-AF65-F5344CB8AC3E}">
        <p14:creationId xmlns:p14="http://schemas.microsoft.com/office/powerpoint/2010/main" val="18852379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2400" dirty="0" smtClean="0"/>
              <a:t>Part of Table VI from </a:t>
            </a:r>
            <a:r>
              <a:rPr lang="en-US" sz="2400" dirty="0" err="1" smtClean="0"/>
              <a:t>Baris</a:t>
            </a:r>
            <a:r>
              <a:rPr lang="en-US" sz="2400" dirty="0" smtClean="0"/>
              <a:t> study.</a:t>
            </a:r>
            <a:endParaRPr lang="en-US" sz="2400"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7822248" cy="4877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102</a:t>
            </a:fld>
            <a:endParaRPr lang="en-US">
              <a:solidFill>
                <a:prstClr val="black">
                  <a:tint val="75000"/>
                </a:prstClr>
              </a:solidFill>
            </a:endParaRPr>
          </a:p>
        </p:txBody>
      </p:sp>
      <p:sp>
        <p:nvSpPr>
          <p:cNvPr id="4" name="TextBox 3"/>
          <p:cNvSpPr txBox="1"/>
          <p:nvPr/>
        </p:nvSpPr>
        <p:spPr>
          <a:xfrm>
            <a:off x="609600" y="5791200"/>
            <a:ext cx="7696200" cy="677108"/>
          </a:xfrm>
          <a:prstGeom prst="rect">
            <a:avLst/>
          </a:prstGeom>
          <a:noFill/>
        </p:spPr>
        <p:txBody>
          <a:bodyPr wrap="square" rtlCol="0">
            <a:spAutoFit/>
          </a:bodyPr>
          <a:lstStyle/>
          <a:p>
            <a:r>
              <a:rPr lang="en-US" sz="1000" dirty="0"/>
              <a:t>SOURCE: </a:t>
            </a:r>
            <a:r>
              <a:rPr lang="en-US" sz="1000" dirty="0" err="1"/>
              <a:t>Dalsu</a:t>
            </a:r>
            <a:r>
              <a:rPr lang="en-US" sz="1000" dirty="0"/>
              <a:t> </a:t>
            </a:r>
            <a:r>
              <a:rPr lang="en-US" sz="1000" dirty="0" err="1"/>
              <a:t>Baris</a:t>
            </a:r>
            <a:r>
              <a:rPr lang="en-US" sz="1000" dirty="0"/>
              <a:t> et al., “Cohort Mortality Study of Philadelphia Firefighters,” 39 </a:t>
            </a:r>
            <a:r>
              <a:rPr lang="en-US" sz="1000" i="1" dirty="0"/>
              <a:t>Am. J. Indus. Med.</a:t>
            </a:r>
            <a:r>
              <a:rPr lang="en-US" sz="1000" dirty="0"/>
              <a:t> 463, 463 (2001).  The article is a U.S. Government work and, as such, is in the public domain in the United States of America.</a:t>
            </a:r>
          </a:p>
          <a:p>
            <a:endParaRPr lang="en-US" dirty="0"/>
          </a:p>
        </p:txBody>
      </p:sp>
    </p:spTree>
    <p:extLst>
      <p:ext uri="{BB962C8B-B14F-4D97-AF65-F5344CB8AC3E}">
        <p14:creationId xmlns:p14="http://schemas.microsoft.com/office/powerpoint/2010/main" val="56950190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Inheritance of ABO Blood Groups: Genotype</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874900971"/>
              </p:ext>
            </p:extLst>
          </p:nvPr>
        </p:nvGraphicFramePr>
        <p:xfrm>
          <a:off x="1752603" y="1752599"/>
          <a:ext cx="5791201" cy="4038600"/>
        </p:xfrm>
        <a:graphic>
          <a:graphicData uri="http://schemas.openxmlformats.org/drawingml/2006/table">
            <a:tbl>
              <a:tblPr>
                <a:tableStyleId>{5C22544A-7EE6-4342-B048-85BDC9FD1C3A}</a:tableStyleId>
              </a:tblPr>
              <a:tblGrid>
                <a:gridCol w="1378857"/>
                <a:gridCol w="1103086"/>
                <a:gridCol w="1103086"/>
                <a:gridCol w="1103086"/>
                <a:gridCol w="1103086"/>
              </a:tblGrid>
              <a:tr h="807720">
                <a:tc>
                  <a:txBody>
                    <a:bodyPr/>
                    <a:lstStyle/>
                    <a:p>
                      <a:pPr algn="l" fontAlgn="b"/>
                      <a:endParaRPr lang="en-US" sz="1100" b="0" i="0" u="none" strike="noStrike" dirty="0">
                        <a:solidFill>
                          <a:srgbClr val="000000"/>
                        </a:solidFill>
                        <a:effectLst/>
                        <a:latin typeface="Calibri"/>
                      </a:endParaRPr>
                    </a:p>
                  </a:txBody>
                  <a:tcPr marL="7620" marR="7620" marT="7620" marB="0" anchor="b"/>
                </a:tc>
                <a:tc gridSpan="4">
                  <a:txBody>
                    <a:bodyPr/>
                    <a:lstStyle/>
                    <a:p>
                      <a:pPr algn="ctr" fontAlgn="b"/>
                      <a:r>
                        <a:rPr lang="en-US" sz="2000" u="none" strike="noStrike" dirty="0">
                          <a:solidFill>
                            <a:schemeClr val="accent6">
                              <a:lumMod val="75000"/>
                            </a:schemeClr>
                          </a:solidFill>
                          <a:effectLst/>
                        </a:rPr>
                        <a:t>Gene inherited from father</a:t>
                      </a:r>
                      <a:endParaRPr lang="en-US" sz="2000" b="0" i="0" u="none" strike="noStrike" dirty="0">
                        <a:solidFill>
                          <a:schemeClr val="accent6">
                            <a:lumMod val="75000"/>
                          </a:schemeClr>
                        </a:solidFill>
                        <a:effectLst/>
                        <a:latin typeface="Calibri"/>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r>
              <a:tr h="807720">
                <a:tc rowSpan="4">
                  <a:txBody>
                    <a:bodyPr/>
                    <a:lstStyle/>
                    <a:p>
                      <a:pPr algn="ctr" fontAlgn="b"/>
                      <a:r>
                        <a:rPr lang="en-US" sz="2000" u="none" strike="noStrike" dirty="0">
                          <a:solidFill>
                            <a:srgbClr val="00B050"/>
                          </a:solidFill>
                          <a:effectLst/>
                        </a:rPr>
                        <a:t>Gene inherited from mother</a:t>
                      </a:r>
                      <a:endParaRPr lang="en-US" sz="2000" b="0" i="0" u="none" strike="noStrike" dirty="0">
                        <a:solidFill>
                          <a:srgbClr val="00B050"/>
                        </a:solidFill>
                        <a:effectLst/>
                        <a:latin typeface="Calibri"/>
                      </a:endParaRPr>
                    </a:p>
                  </a:txBody>
                  <a:tcPr marL="7620" marR="7620" marT="7620" marB="0" vert="vert270" anchor="b"/>
                </a:tc>
                <a:tc>
                  <a:txBody>
                    <a:bodyPr/>
                    <a:lstStyle/>
                    <a:p>
                      <a:pPr algn="ctr" fontAlgn="ctr"/>
                      <a:endParaRPr lang="en-US" sz="1100" b="1" i="0" u="none" strike="noStrike">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chemeClr val="accent6">
                              <a:lumMod val="75000"/>
                            </a:schemeClr>
                          </a:solidFill>
                          <a:effectLst/>
                        </a:rPr>
                        <a:t>A</a:t>
                      </a:r>
                      <a:endParaRPr lang="en-US" sz="2000" b="1" i="0" u="none" strike="noStrike" dirty="0">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chemeClr val="accent6">
                              <a:lumMod val="75000"/>
                            </a:schemeClr>
                          </a:solidFill>
                          <a:effectLst/>
                        </a:rPr>
                        <a:t>B</a:t>
                      </a:r>
                      <a:endParaRPr lang="en-US" sz="2000" b="1" i="0" u="none" strike="noStrike" dirty="0">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chemeClr val="accent6">
                              <a:lumMod val="75000"/>
                            </a:schemeClr>
                          </a:solidFill>
                          <a:effectLst/>
                        </a:rPr>
                        <a:t>O</a:t>
                      </a:r>
                      <a:endParaRPr lang="en-US" sz="2000" b="1" i="0" u="none" strike="noStrike" dirty="0">
                        <a:solidFill>
                          <a:schemeClr val="accent6">
                            <a:lumMod val="75000"/>
                          </a:schemeClr>
                        </a:solidFill>
                        <a:effectLst/>
                        <a:latin typeface="Calibri"/>
                      </a:endParaRPr>
                    </a:p>
                  </a:txBody>
                  <a:tcPr marL="7620" marR="7620" marT="7620" marB="0" anchor="ctr"/>
                </a:tc>
              </a:tr>
              <a:tr h="807720">
                <a:tc vMerge="1">
                  <a:txBody>
                    <a:bodyPr/>
                    <a:lstStyle/>
                    <a:p>
                      <a:endParaRPr lang="en-US"/>
                    </a:p>
                  </a:txBody>
                  <a:tcPr/>
                </a:tc>
                <a:tc>
                  <a:txBody>
                    <a:bodyPr/>
                    <a:lstStyle/>
                    <a:p>
                      <a:pPr algn="ctr" fontAlgn="ctr"/>
                      <a:r>
                        <a:rPr lang="en-US" sz="2000" u="none" strike="noStrike" dirty="0">
                          <a:solidFill>
                            <a:srgbClr val="00B050"/>
                          </a:solidFill>
                          <a:effectLst/>
                        </a:rPr>
                        <a:t>A</a:t>
                      </a:r>
                      <a:endParaRPr lang="en-US" sz="2000" b="1" i="0" u="none" strike="noStrike" dirty="0">
                        <a:solidFill>
                          <a:srgbClr val="00B050"/>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A</a:t>
                      </a:r>
                      <a:r>
                        <a:rPr lang="en-US" sz="2000" u="none" strike="noStrike" dirty="0">
                          <a:solidFill>
                            <a:schemeClr val="accent6">
                              <a:lumMod val="75000"/>
                            </a:schemeClr>
                          </a:solidFill>
                          <a:effectLst/>
                        </a:rPr>
                        <a:t>A</a:t>
                      </a:r>
                      <a:endParaRPr lang="en-US" sz="2000" b="0" i="0" u="none" strike="noStrike" dirty="0">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A</a:t>
                      </a:r>
                      <a:r>
                        <a:rPr lang="en-US" sz="2000" u="none" strike="noStrike" dirty="0">
                          <a:solidFill>
                            <a:schemeClr val="accent6">
                              <a:lumMod val="75000"/>
                            </a:schemeClr>
                          </a:solidFill>
                          <a:effectLst/>
                        </a:rPr>
                        <a:t>B</a:t>
                      </a:r>
                      <a:endParaRPr lang="en-US" sz="2000" b="0" i="0" u="none" strike="noStrike" dirty="0">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A</a:t>
                      </a:r>
                      <a:r>
                        <a:rPr lang="en-US" sz="2000" u="none" strike="noStrike" dirty="0">
                          <a:solidFill>
                            <a:schemeClr val="accent6">
                              <a:lumMod val="75000"/>
                            </a:schemeClr>
                          </a:solidFill>
                          <a:effectLst/>
                        </a:rPr>
                        <a:t>O</a:t>
                      </a:r>
                      <a:endParaRPr lang="en-US" sz="2000" b="0" i="0" u="none" strike="noStrike" dirty="0">
                        <a:solidFill>
                          <a:schemeClr val="accent6">
                            <a:lumMod val="75000"/>
                          </a:schemeClr>
                        </a:solidFill>
                        <a:effectLst/>
                        <a:latin typeface="Calibri"/>
                      </a:endParaRPr>
                    </a:p>
                  </a:txBody>
                  <a:tcPr marL="7620" marR="7620" marT="7620" marB="0" anchor="ctr"/>
                </a:tc>
              </a:tr>
              <a:tr h="807720">
                <a:tc vMerge="1">
                  <a:txBody>
                    <a:bodyPr/>
                    <a:lstStyle/>
                    <a:p>
                      <a:endParaRPr lang="en-US"/>
                    </a:p>
                  </a:txBody>
                  <a:tcPr/>
                </a:tc>
                <a:tc>
                  <a:txBody>
                    <a:bodyPr/>
                    <a:lstStyle/>
                    <a:p>
                      <a:pPr algn="ctr" fontAlgn="ctr"/>
                      <a:r>
                        <a:rPr lang="en-US" sz="2000" u="none" strike="noStrike" dirty="0">
                          <a:solidFill>
                            <a:srgbClr val="00B050"/>
                          </a:solidFill>
                          <a:effectLst/>
                        </a:rPr>
                        <a:t>B</a:t>
                      </a:r>
                      <a:endParaRPr lang="en-US" sz="2000" b="1" i="0" u="none" strike="noStrike" dirty="0">
                        <a:solidFill>
                          <a:srgbClr val="00B050"/>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B</a:t>
                      </a:r>
                      <a:r>
                        <a:rPr lang="en-US" sz="2000" u="none" strike="noStrike" dirty="0">
                          <a:solidFill>
                            <a:schemeClr val="accent6">
                              <a:lumMod val="75000"/>
                            </a:schemeClr>
                          </a:solidFill>
                          <a:effectLst/>
                        </a:rPr>
                        <a:t>A</a:t>
                      </a:r>
                      <a:endParaRPr lang="en-US" sz="2000" b="0" i="0" u="none" strike="noStrike" dirty="0">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B</a:t>
                      </a:r>
                      <a:r>
                        <a:rPr lang="en-US" sz="2000" u="none" strike="noStrike" dirty="0">
                          <a:solidFill>
                            <a:schemeClr val="accent6">
                              <a:lumMod val="75000"/>
                            </a:schemeClr>
                          </a:solidFill>
                          <a:effectLst/>
                        </a:rPr>
                        <a:t>B</a:t>
                      </a:r>
                      <a:endParaRPr lang="en-US" sz="2000" b="0" i="0" u="none" strike="noStrike" dirty="0">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B</a:t>
                      </a:r>
                      <a:r>
                        <a:rPr lang="en-US" sz="2000" u="none" strike="noStrike" dirty="0">
                          <a:solidFill>
                            <a:schemeClr val="accent6">
                              <a:lumMod val="75000"/>
                            </a:schemeClr>
                          </a:solidFill>
                          <a:effectLst/>
                        </a:rPr>
                        <a:t>O</a:t>
                      </a:r>
                      <a:endParaRPr lang="en-US" sz="2000" b="0" i="0" u="none" strike="noStrike" dirty="0">
                        <a:solidFill>
                          <a:schemeClr val="accent6">
                            <a:lumMod val="75000"/>
                          </a:schemeClr>
                        </a:solidFill>
                        <a:effectLst/>
                        <a:latin typeface="Calibri"/>
                      </a:endParaRPr>
                    </a:p>
                  </a:txBody>
                  <a:tcPr marL="7620" marR="7620" marT="7620" marB="0" anchor="ctr"/>
                </a:tc>
              </a:tr>
              <a:tr h="807720">
                <a:tc vMerge="1">
                  <a:txBody>
                    <a:bodyPr/>
                    <a:lstStyle/>
                    <a:p>
                      <a:endParaRPr lang="en-US"/>
                    </a:p>
                  </a:txBody>
                  <a:tcPr/>
                </a:tc>
                <a:tc>
                  <a:txBody>
                    <a:bodyPr/>
                    <a:lstStyle/>
                    <a:p>
                      <a:pPr algn="ctr" fontAlgn="ctr"/>
                      <a:r>
                        <a:rPr lang="en-US" sz="2000" u="none" strike="noStrike" dirty="0">
                          <a:solidFill>
                            <a:srgbClr val="00B050"/>
                          </a:solidFill>
                          <a:effectLst/>
                        </a:rPr>
                        <a:t>O</a:t>
                      </a:r>
                      <a:endParaRPr lang="en-US" sz="2000" b="1" i="0" u="none" strike="noStrike" dirty="0">
                        <a:solidFill>
                          <a:srgbClr val="00B050"/>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O</a:t>
                      </a:r>
                      <a:r>
                        <a:rPr lang="en-US" sz="2000" u="none" strike="noStrike" dirty="0">
                          <a:solidFill>
                            <a:schemeClr val="accent6">
                              <a:lumMod val="75000"/>
                            </a:schemeClr>
                          </a:solidFill>
                          <a:effectLst/>
                        </a:rPr>
                        <a:t>A</a:t>
                      </a:r>
                      <a:endParaRPr lang="en-US" sz="2000" b="0" i="0" u="none" strike="noStrike" dirty="0">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O</a:t>
                      </a:r>
                      <a:r>
                        <a:rPr lang="en-US" sz="2000" u="none" strike="noStrike" dirty="0">
                          <a:solidFill>
                            <a:schemeClr val="accent6">
                              <a:lumMod val="75000"/>
                            </a:schemeClr>
                          </a:solidFill>
                          <a:effectLst/>
                        </a:rPr>
                        <a:t>B</a:t>
                      </a:r>
                      <a:endParaRPr lang="en-US" sz="2000" b="0" i="0" u="none" strike="noStrike" dirty="0">
                        <a:solidFill>
                          <a:schemeClr val="accent6">
                            <a:lumMod val="75000"/>
                          </a:schemeClr>
                        </a:solidFill>
                        <a:effectLst/>
                        <a:latin typeface="Calibri"/>
                      </a:endParaRPr>
                    </a:p>
                  </a:txBody>
                  <a:tcPr marL="7620" marR="7620" marT="7620" marB="0" anchor="ctr"/>
                </a:tc>
                <a:tc>
                  <a:txBody>
                    <a:bodyPr/>
                    <a:lstStyle/>
                    <a:p>
                      <a:pPr algn="ctr" fontAlgn="ctr"/>
                      <a:r>
                        <a:rPr lang="en-US" sz="2000" u="none" strike="noStrike" dirty="0">
                          <a:solidFill>
                            <a:srgbClr val="00B050"/>
                          </a:solidFill>
                          <a:effectLst/>
                        </a:rPr>
                        <a:t>O</a:t>
                      </a:r>
                      <a:r>
                        <a:rPr lang="en-US" sz="2000" u="none" strike="noStrike" dirty="0">
                          <a:solidFill>
                            <a:schemeClr val="accent6">
                              <a:lumMod val="75000"/>
                            </a:schemeClr>
                          </a:solidFill>
                          <a:effectLst/>
                        </a:rPr>
                        <a:t>O</a:t>
                      </a:r>
                      <a:endParaRPr lang="en-US" sz="2000" b="0" i="0" u="none" strike="noStrike" dirty="0">
                        <a:solidFill>
                          <a:schemeClr val="accent6">
                            <a:lumMod val="75000"/>
                          </a:schemeClr>
                        </a:solidFill>
                        <a:effectLst/>
                        <a:latin typeface="Calibri"/>
                      </a:endParaRPr>
                    </a:p>
                  </a:txBody>
                  <a:tcPr marL="7620" marR="7620" marT="7620" marB="0" anchor="ctr"/>
                </a:tc>
              </a:tr>
            </a:tbl>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103</a:t>
            </a:fld>
            <a:endParaRPr lang="en-US">
              <a:solidFill>
                <a:prstClr val="black">
                  <a:tint val="75000"/>
                </a:prstClr>
              </a:solidFill>
            </a:endParaRPr>
          </a:p>
        </p:txBody>
      </p:sp>
    </p:spTree>
    <p:extLst>
      <p:ext uri="{BB962C8B-B14F-4D97-AF65-F5344CB8AC3E}">
        <p14:creationId xmlns:p14="http://schemas.microsoft.com/office/powerpoint/2010/main" val="160916787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Inheritance of ABO Blood Groups: Genotype to Phenotype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4773107"/>
              </p:ext>
            </p:extLst>
          </p:nvPr>
        </p:nvGraphicFramePr>
        <p:xfrm>
          <a:off x="1981200" y="1524000"/>
          <a:ext cx="5181600" cy="1562100"/>
        </p:xfrm>
        <a:graphic>
          <a:graphicData uri="http://schemas.openxmlformats.org/drawingml/2006/table">
            <a:tbl>
              <a:tblPr>
                <a:tableStyleId>{5C22544A-7EE6-4342-B048-85BDC9FD1C3A}</a:tableStyleId>
              </a:tblPr>
              <a:tblGrid>
                <a:gridCol w="2734734"/>
                <a:gridCol w="2446866"/>
              </a:tblGrid>
              <a:tr h="304800">
                <a:tc>
                  <a:txBody>
                    <a:bodyPr/>
                    <a:lstStyle/>
                    <a:p>
                      <a:pPr algn="ctr" fontAlgn="ctr"/>
                      <a:r>
                        <a:rPr lang="en-US" sz="2000" b="1" u="none" strike="noStrike" dirty="0">
                          <a:effectLst/>
                        </a:rPr>
                        <a:t>If genotype </a:t>
                      </a:r>
                      <a:r>
                        <a:rPr lang="en-US" sz="2000" b="1" u="none" strike="noStrike" dirty="0" smtClean="0">
                          <a:effectLst/>
                        </a:rPr>
                        <a:t>includes</a:t>
                      </a:r>
                      <a:r>
                        <a:rPr lang="en-US" sz="2000" b="1" u="none" strike="noStrike" dirty="0">
                          <a:effectLst/>
                        </a:rPr>
                        <a:t>:</a:t>
                      </a:r>
                      <a:endParaRPr lang="en-US" sz="2000" b="1" i="0" u="none" strike="noStrike" dirty="0">
                        <a:solidFill>
                          <a:srgbClr val="000000"/>
                        </a:solidFill>
                        <a:effectLst/>
                        <a:latin typeface="Calibri"/>
                      </a:endParaRPr>
                    </a:p>
                  </a:txBody>
                  <a:tcPr marL="7620" marR="7620" marT="7620" marB="0" anchor="ctr"/>
                </a:tc>
                <a:tc>
                  <a:txBody>
                    <a:bodyPr/>
                    <a:lstStyle/>
                    <a:p>
                      <a:pPr algn="ctr" fontAlgn="ctr"/>
                      <a:r>
                        <a:rPr lang="en-US" sz="2000" b="1" u="none" strike="noStrike">
                          <a:effectLst/>
                        </a:rPr>
                        <a:t>Phenotype will be:</a:t>
                      </a:r>
                      <a:endParaRPr lang="en-US" sz="2000" b="1" i="0" u="none" strike="noStrike">
                        <a:solidFill>
                          <a:srgbClr val="000000"/>
                        </a:solidFill>
                        <a:effectLst/>
                        <a:latin typeface="Calibri"/>
                      </a:endParaRPr>
                    </a:p>
                  </a:txBody>
                  <a:tcPr marL="7620" marR="7620" marT="7620" marB="0" anchor="ctr"/>
                </a:tc>
              </a:tr>
              <a:tr h="304800">
                <a:tc>
                  <a:txBody>
                    <a:bodyPr/>
                    <a:lstStyle/>
                    <a:p>
                      <a:pPr algn="ctr" fontAlgn="ctr"/>
                      <a:r>
                        <a:rPr lang="en-US" sz="2000" b="1" u="none" strike="noStrike" dirty="0">
                          <a:effectLst/>
                        </a:rPr>
                        <a:t>At least one A, no B</a:t>
                      </a:r>
                      <a:endParaRPr lang="en-US" sz="2000" b="1" i="0" u="none" strike="noStrike" dirty="0">
                        <a:solidFill>
                          <a:srgbClr val="000000"/>
                        </a:solidFill>
                        <a:effectLst/>
                        <a:latin typeface="Calibri"/>
                      </a:endParaRPr>
                    </a:p>
                  </a:txBody>
                  <a:tcPr marL="7620" marR="7620" marT="7620" marB="0" anchor="ctr"/>
                </a:tc>
                <a:tc>
                  <a:txBody>
                    <a:bodyPr/>
                    <a:lstStyle/>
                    <a:p>
                      <a:pPr algn="ctr" fontAlgn="ctr"/>
                      <a:r>
                        <a:rPr lang="en-US" sz="2000" b="1" u="none" strike="noStrike" dirty="0" smtClean="0">
                          <a:effectLst/>
                        </a:rPr>
                        <a:t>Blood</a:t>
                      </a:r>
                      <a:r>
                        <a:rPr lang="en-US" sz="2000" b="1" u="none" strike="noStrike" baseline="0" dirty="0" smtClean="0">
                          <a:effectLst/>
                        </a:rPr>
                        <a:t> Type </a:t>
                      </a:r>
                      <a:r>
                        <a:rPr lang="en-US" sz="2000" b="1" u="none" strike="noStrike" dirty="0" smtClean="0">
                          <a:effectLst/>
                        </a:rPr>
                        <a:t>A</a:t>
                      </a:r>
                      <a:endParaRPr lang="en-US" sz="2000" b="1" i="0" u="none" strike="noStrike" dirty="0">
                        <a:solidFill>
                          <a:srgbClr val="000000"/>
                        </a:solidFill>
                        <a:effectLst/>
                        <a:latin typeface="Calibri"/>
                      </a:endParaRPr>
                    </a:p>
                  </a:txBody>
                  <a:tcPr marL="7620" marR="7620" marT="7620" marB="0" anchor="ctr"/>
                </a:tc>
              </a:tr>
              <a:tr h="304800">
                <a:tc>
                  <a:txBody>
                    <a:bodyPr/>
                    <a:lstStyle/>
                    <a:p>
                      <a:pPr algn="ctr" fontAlgn="ctr"/>
                      <a:r>
                        <a:rPr lang="en-US" sz="2000" b="1" u="none" strike="noStrike">
                          <a:effectLst/>
                        </a:rPr>
                        <a:t>At least one B, no A</a:t>
                      </a: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b="1" u="none" strike="noStrike" dirty="0" smtClean="0">
                          <a:effectLst/>
                        </a:rPr>
                        <a:t>Blood Type B</a:t>
                      </a:r>
                      <a:endParaRPr lang="en-US" sz="2000" b="1" i="0" u="none" strike="noStrike" dirty="0">
                        <a:solidFill>
                          <a:srgbClr val="000000"/>
                        </a:solidFill>
                        <a:effectLst/>
                        <a:latin typeface="Calibri"/>
                      </a:endParaRPr>
                    </a:p>
                  </a:txBody>
                  <a:tcPr marL="7620" marR="7620" marT="7620" marB="0" anchor="ctr"/>
                </a:tc>
              </a:tr>
              <a:tr h="304800">
                <a:tc>
                  <a:txBody>
                    <a:bodyPr/>
                    <a:lstStyle/>
                    <a:p>
                      <a:pPr algn="ctr" fontAlgn="ctr"/>
                      <a:r>
                        <a:rPr lang="en-US" sz="2000" b="1" u="none" strike="noStrike">
                          <a:effectLst/>
                        </a:rPr>
                        <a:t>One A and one B</a:t>
                      </a: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b="1" u="none" strike="noStrike" dirty="0" smtClean="0">
                          <a:effectLst/>
                        </a:rPr>
                        <a:t>Blood Type AB</a:t>
                      </a:r>
                      <a:endParaRPr lang="en-US" sz="2000" b="1" i="0" u="none" strike="noStrike" dirty="0">
                        <a:solidFill>
                          <a:srgbClr val="000000"/>
                        </a:solidFill>
                        <a:effectLst/>
                        <a:latin typeface="Calibri"/>
                      </a:endParaRPr>
                    </a:p>
                  </a:txBody>
                  <a:tcPr marL="7620" marR="7620" marT="7620" marB="0" anchor="ctr"/>
                </a:tc>
              </a:tr>
              <a:tr h="304800">
                <a:tc>
                  <a:txBody>
                    <a:bodyPr/>
                    <a:lstStyle/>
                    <a:p>
                      <a:pPr algn="ctr" fontAlgn="ctr"/>
                      <a:r>
                        <a:rPr lang="en-US" sz="2000" b="1" u="none" strike="noStrike">
                          <a:effectLst/>
                        </a:rPr>
                        <a:t>Neither an A nor a B</a:t>
                      </a: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b="1" u="none" strike="noStrike" dirty="0" smtClean="0">
                          <a:effectLst/>
                        </a:rPr>
                        <a:t>Blood</a:t>
                      </a:r>
                      <a:r>
                        <a:rPr lang="en-US" sz="2000" b="1" u="none" strike="noStrike" baseline="0" dirty="0" smtClean="0">
                          <a:effectLst/>
                        </a:rPr>
                        <a:t> Type </a:t>
                      </a:r>
                      <a:r>
                        <a:rPr lang="en-US" sz="2000" b="1" u="none" strike="noStrike" dirty="0" smtClean="0">
                          <a:effectLst/>
                        </a:rPr>
                        <a:t>O</a:t>
                      </a:r>
                      <a:endParaRPr lang="en-US" sz="2000" b="1" i="0" u="none" strike="noStrike" dirty="0">
                        <a:solidFill>
                          <a:srgbClr val="000000"/>
                        </a:solidFill>
                        <a:effectLst/>
                        <a:latin typeface="Calibri"/>
                      </a:endParaRPr>
                    </a:p>
                  </a:txBody>
                  <a:tcPr marL="7620" marR="7620" marT="7620" marB="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20771392"/>
              </p:ext>
            </p:extLst>
          </p:nvPr>
        </p:nvGraphicFramePr>
        <p:xfrm>
          <a:off x="1447803" y="3200400"/>
          <a:ext cx="6629401" cy="3352800"/>
        </p:xfrm>
        <a:graphic>
          <a:graphicData uri="http://schemas.openxmlformats.org/drawingml/2006/table">
            <a:tbl>
              <a:tblPr>
                <a:tableStyleId>{5C22544A-7EE6-4342-B048-85BDC9FD1C3A}</a:tableStyleId>
              </a:tblPr>
              <a:tblGrid>
                <a:gridCol w="1578429"/>
                <a:gridCol w="1262743"/>
                <a:gridCol w="1262743"/>
                <a:gridCol w="1262743"/>
                <a:gridCol w="1262743"/>
              </a:tblGrid>
              <a:tr h="670560">
                <a:tc>
                  <a:txBody>
                    <a:bodyPr/>
                    <a:lstStyle/>
                    <a:p>
                      <a:pPr algn="l" fontAlgn="b"/>
                      <a:endParaRPr lang="en-US" sz="2000" b="0" i="0" u="none" strike="noStrike" dirty="0">
                        <a:solidFill>
                          <a:srgbClr val="000000"/>
                        </a:solidFill>
                        <a:effectLst/>
                        <a:latin typeface="Calibri"/>
                      </a:endParaRPr>
                    </a:p>
                  </a:txBody>
                  <a:tcPr marL="7620" marR="7620" marT="7620" marB="0" anchor="b"/>
                </a:tc>
                <a:tc gridSpan="4">
                  <a:txBody>
                    <a:bodyPr/>
                    <a:lstStyle/>
                    <a:p>
                      <a:pPr algn="ctr" fontAlgn="b"/>
                      <a:r>
                        <a:rPr lang="en-US" sz="2000" u="none" strike="noStrike" dirty="0">
                          <a:effectLst/>
                        </a:rPr>
                        <a:t>Gene inherited from father</a:t>
                      </a:r>
                      <a:endParaRPr lang="en-US" sz="2000" b="0" i="0" u="none" strike="noStrike" dirty="0">
                        <a:solidFill>
                          <a:srgbClr val="000000"/>
                        </a:solidFill>
                        <a:effectLst/>
                        <a:latin typeface="Calibri"/>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r>
              <a:tr h="670560">
                <a:tc rowSpan="4">
                  <a:txBody>
                    <a:bodyPr/>
                    <a:lstStyle/>
                    <a:p>
                      <a:pPr algn="ctr" fontAlgn="b"/>
                      <a:r>
                        <a:rPr lang="en-US" sz="2000" u="none" strike="noStrike">
                          <a:effectLst/>
                        </a:rPr>
                        <a:t>Gene inherited from mother</a:t>
                      </a:r>
                      <a:endParaRPr lang="en-US" sz="2000" b="0" i="0" u="none" strike="noStrike">
                        <a:solidFill>
                          <a:srgbClr val="000000"/>
                        </a:solidFill>
                        <a:effectLst/>
                        <a:latin typeface="Calibri"/>
                      </a:endParaRPr>
                    </a:p>
                  </a:txBody>
                  <a:tcPr marL="7620" marR="7620" marT="7620" marB="0" vert="vert270" anchor="b"/>
                </a:tc>
                <a:tc>
                  <a:txBody>
                    <a:bodyPr/>
                    <a:lstStyle/>
                    <a:p>
                      <a:pPr algn="ctr" fontAlgn="ct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A</a:t>
                      </a: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u="none" strike="noStrike">
                          <a:effectLst/>
                        </a:rPr>
                        <a:t>B</a:t>
                      </a: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u="none" strike="noStrike" dirty="0">
                          <a:effectLst/>
                        </a:rPr>
                        <a:t>O</a:t>
                      </a:r>
                      <a:endParaRPr lang="en-US" sz="2000" b="1" i="0" u="none" strike="noStrike" dirty="0">
                        <a:solidFill>
                          <a:srgbClr val="000000"/>
                        </a:solidFill>
                        <a:effectLst/>
                        <a:latin typeface="Calibri"/>
                      </a:endParaRPr>
                    </a:p>
                  </a:txBody>
                  <a:tcPr marL="7620" marR="7620" marT="7620" marB="0" anchor="ctr"/>
                </a:tc>
              </a:tr>
              <a:tr h="670560">
                <a:tc vMerge="1">
                  <a:txBody>
                    <a:bodyPr/>
                    <a:lstStyle/>
                    <a:p>
                      <a:endParaRPr lang="en-US"/>
                    </a:p>
                  </a:txBody>
                  <a:tcPr/>
                </a:tc>
                <a:tc>
                  <a:txBody>
                    <a:bodyPr/>
                    <a:lstStyle/>
                    <a:p>
                      <a:pPr algn="ctr" fontAlgn="ctr"/>
                      <a:r>
                        <a:rPr lang="en-US" sz="2000" u="none" strike="noStrike">
                          <a:effectLst/>
                        </a:rPr>
                        <a:t>A</a:t>
                      </a: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u="none" strike="noStrike" dirty="0">
                          <a:effectLst/>
                        </a:rPr>
                        <a:t>Type A</a:t>
                      </a:r>
                      <a:endParaRPr lang="en-US" sz="2000" b="0" i="0" u="none" strike="noStrike" dirty="0">
                        <a:solidFill>
                          <a:srgbClr val="000000"/>
                        </a:solidFill>
                        <a:effectLst/>
                        <a:latin typeface="Calibri"/>
                      </a:endParaRPr>
                    </a:p>
                  </a:txBody>
                  <a:tcPr marL="7620" marR="7620" marT="7620" marB="0" anchor="ctr">
                    <a:solidFill>
                      <a:srgbClr val="FFFF00"/>
                    </a:solidFill>
                  </a:tcPr>
                </a:tc>
                <a:tc>
                  <a:txBody>
                    <a:bodyPr/>
                    <a:lstStyle/>
                    <a:p>
                      <a:pPr algn="ctr" fontAlgn="ctr"/>
                      <a:r>
                        <a:rPr lang="en-US" sz="2000" u="none" strike="noStrike" dirty="0">
                          <a:effectLst/>
                        </a:rPr>
                        <a:t>Type AB</a:t>
                      </a:r>
                      <a:endParaRPr lang="en-US" sz="2000" b="0" i="0" u="none" strike="noStrike" dirty="0">
                        <a:solidFill>
                          <a:srgbClr val="000000"/>
                        </a:solidFill>
                        <a:effectLst/>
                        <a:latin typeface="Calibri"/>
                      </a:endParaRPr>
                    </a:p>
                  </a:txBody>
                  <a:tcPr marL="7620" marR="7620" marT="7620" marB="0" anchor="ctr">
                    <a:solidFill>
                      <a:srgbClr val="00B050"/>
                    </a:solidFill>
                  </a:tcPr>
                </a:tc>
                <a:tc>
                  <a:txBody>
                    <a:bodyPr/>
                    <a:lstStyle/>
                    <a:p>
                      <a:pPr algn="ctr" fontAlgn="ctr"/>
                      <a:r>
                        <a:rPr lang="en-US" sz="2000" u="none" strike="noStrike" dirty="0">
                          <a:effectLst/>
                        </a:rPr>
                        <a:t>Type A</a:t>
                      </a:r>
                      <a:endParaRPr lang="en-US" sz="2000" b="0" i="0" u="none" strike="noStrike" dirty="0">
                        <a:solidFill>
                          <a:srgbClr val="000000"/>
                        </a:solidFill>
                        <a:effectLst/>
                        <a:latin typeface="Calibri"/>
                      </a:endParaRPr>
                    </a:p>
                  </a:txBody>
                  <a:tcPr marL="7620" marR="7620" marT="7620" marB="0" anchor="ctr">
                    <a:solidFill>
                      <a:srgbClr val="FFFF00"/>
                    </a:solidFill>
                  </a:tcPr>
                </a:tc>
              </a:tr>
              <a:tr h="670560">
                <a:tc vMerge="1">
                  <a:txBody>
                    <a:bodyPr/>
                    <a:lstStyle/>
                    <a:p>
                      <a:endParaRPr lang="en-US"/>
                    </a:p>
                  </a:txBody>
                  <a:tcPr/>
                </a:tc>
                <a:tc>
                  <a:txBody>
                    <a:bodyPr/>
                    <a:lstStyle/>
                    <a:p>
                      <a:pPr algn="ctr" fontAlgn="ctr"/>
                      <a:r>
                        <a:rPr lang="en-US" sz="2000" u="none" strike="noStrike">
                          <a:effectLst/>
                        </a:rPr>
                        <a:t>B</a:t>
                      </a: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u="none" strike="noStrike" dirty="0">
                          <a:effectLst/>
                        </a:rPr>
                        <a:t>Type AB</a:t>
                      </a:r>
                      <a:endParaRPr lang="en-US" sz="2000" b="0" i="0" u="none" strike="noStrike" dirty="0">
                        <a:solidFill>
                          <a:srgbClr val="000000"/>
                        </a:solidFill>
                        <a:effectLst/>
                        <a:latin typeface="Calibri"/>
                      </a:endParaRPr>
                    </a:p>
                  </a:txBody>
                  <a:tcPr marL="7620" marR="7620" marT="7620" marB="0" anchor="ctr">
                    <a:solidFill>
                      <a:srgbClr val="00B050"/>
                    </a:solidFill>
                  </a:tcPr>
                </a:tc>
                <a:tc>
                  <a:txBody>
                    <a:bodyPr/>
                    <a:lstStyle/>
                    <a:p>
                      <a:pPr algn="ctr" fontAlgn="ctr"/>
                      <a:r>
                        <a:rPr lang="en-US" sz="2000" u="none" strike="noStrike" dirty="0">
                          <a:effectLst/>
                        </a:rPr>
                        <a:t>Type B</a:t>
                      </a:r>
                      <a:endParaRPr lang="en-US" sz="2000" b="0" i="0" u="none" strike="noStrike" dirty="0">
                        <a:solidFill>
                          <a:srgbClr val="000000"/>
                        </a:solidFill>
                        <a:effectLst/>
                        <a:latin typeface="Calibri"/>
                      </a:endParaRPr>
                    </a:p>
                  </a:txBody>
                  <a:tcPr marL="7620" marR="7620" marT="7620" marB="0" anchor="ctr">
                    <a:solidFill>
                      <a:srgbClr val="00B0F0"/>
                    </a:solidFill>
                  </a:tcPr>
                </a:tc>
                <a:tc>
                  <a:txBody>
                    <a:bodyPr/>
                    <a:lstStyle/>
                    <a:p>
                      <a:pPr algn="ctr" fontAlgn="ctr"/>
                      <a:r>
                        <a:rPr lang="en-US" sz="2000" u="none" strike="noStrike" dirty="0">
                          <a:effectLst/>
                        </a:rPr>
                        <a:t>Type B</a:t>
                      </a:r>
                      <a:endParaRPr lang="en-US" sz="2000" b="0" i="0" u="none" strike="noStrike" dirty="0">
                        <a:solidFill>
                          <a:srgbClr val="000000"/>
                        </a:solidFill>
                        <a:effectLst/>
                        <a:latin typeface="Calibri"/>
                      </a:endParaRPr>
                    </a:p>
                  </a:txBody>
                  <a:tcPr marL="7620" marR="7620" marT="7620" marB="0" anchor="ctr">
                    <a:solidFill>
                      <a:srgbClr val="00B0F0"/>
                    </a:solidFill>
                  </a:tcPr>
                </a:tc>
              </a:tr>
              <a:tr h="670560">
                <a:tc vMerge="1">
                  <a:txBody>
                    <a:bodyPr/>
                    <a:lstStyle/>
                    <a:p>
                      <a:endParaRPr lang="en-US"/>
                    </a:p>
                  </a:txBody>
                  <a:tcPr/>
                </a:tc>
                <a:tc>
                  <a:txBody>
                    <a:bodyPr/>
                    <a:lstStyle/>
                    <a:p>
                      <a:pPr algn="ctr" fontAlgn="ctr"/>
                      <a:r>
                        <a:rPr lang="en-US" sz="2000" u="none" strike="noStrike">
                          <a:effectLst/>
                        </a:rPr>
                        <a:t>O</a:t>
                      </a:r>
                      <a:endParaRPr lang="en-US" sz="2000" b="1" i="0" u="none" strike="noStrike">
                        <a:solidFill>
                          <a:srgbClr val="000000"/>
                        </a:solidFill>
                        <a:effectLst/>
                        <a:latin typeface="Calibri"/>
                      </a:endParaRPr>
                    </a:p>
                  </a:txBody>
                  <a:tcPr marL="7620" marR="7620" marT="7620" marB="0" anchor="ctr"/>
                </a:tc>
                <a:tc>
                  <a:txBody>
                    <a:bodyPr/>
                    <a:lstStyle/>
                    <a:p>
                      <a:pPr algn="ctr" fontAlgn="ctr"/>
                      <a:r>
                        <a:rPr lang="en-US" sz="2000" u="none" strike="noStrike" dirty="0">
                          <a:effectLst/>
                        </a:rPr>
                        <a:t>Type A</a:t>
                      </a:r>
                      <a:endParaRPr lang="en-US" sz="2000" b="0" i="0" u="none" strike="noStrike" dirty="0">
                        <a:solidFill>
                          <a:srgbClr val="000000"/>
                        </a:solidFill>
                        <a:effectLst/>
                        <a:latin typeface="Calibri"/>
                      </a:endParaRPr>
                    </a:p>
                  </a:txBody>
                  <a:tcPr marL="7620" marR="7620" marT="7620" marB="0" anchor="ctr">
                    <a:solidFill>
                      <a:srgbClr val="FFFF00"/>
                    </a:solidFill>
                  </a:tcPr>
                </a:tc>
                <a:tc>
                  <a:txBody>
                    <a:bodyPr/>
                    <a:lstStyle/>
                    <a:p>
                      <a:pPr algn="ctr" fontAlgn="ctr"/>
                      <a:r>
                        <a:rPr lang="en-US" sz="2000" u="none" strike="noStrike" dirty="0">
                          <a:effectLst/>
                        </a:rPr>
                        <a:t>Type B</a:t>
                      </a:r>
                      <a:endParaRPr lang="en-US" sz="2000" b="0" i="0" u="none" strike="noStrike" dirty="0">
                        <a:solidFill>
                          <a:srgbClr val="000000"/>
                        </a:solidFill>
                        <a:effectLst/>
                        <a:latin typeface="Calibri"/>
                      </a:endParaRPr>
                    </a:p>
                  </a:txBody>
                  <a:tcPr marL="7620" marR="7620" marT="7620" marB="0" anchor="ctr">
                    <a:solidFill>
                      <a:srgbClr val="00B0F0"/>
                    </a:solidFill>
                  </a:tcPr>
                </a:tc>
                <a:tc>
                  <a:txBody>
                    <a:bodyPr/>
                    <a:lstStyle/>
                    <a:p>
                      <a:pPr algn="ctr" fontAlgn="ctr"/>
                      <a:r>
                        <a:rPr lang="en-US" sz="2000" u="none" strike="noStrike" dirty="0">
                          <a:effectLst/>
                        </a:rPr>
                        <a:t>Type O</a:t>
                      </a:r>
                      <a:endParaRPr lang="en-US" sz="2000" b="0" i="0" u="none" strike="noStrike" dirty="0">
                        <a:solidFill>
                          <a:srgbClr val="000000"/>
                        </a:solidFill>
                        <a:effectLst/>
                        <a:latin typeface="Calibri"/>
                      </a:endParaRPr>
                    </a:p>
                  </a:txBody>
                  <a:tcPr marL="7620" marR="7620" marT="7620" marB="0" anchor="ctr">
                    <a:solidFill>
                      <a:schemeClr val="accent2">
                        <a:lumMod val="60000"/>
                        <a:lumOff val="40000"/>
                      </a:schemeClr>
                    </a:solidFill>
                  </a:tcPr>
                </a:tc>
              </a:tr>
            </a:tbl>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104</a:t>
            </a:fld>
            <a:endParaRPr lang="en-US">
              <a:solidFill>
                <a:prstClr val="black">
                  <a:tint val="75000"/>
                </a:prstClr>
              </a:solidFill>
            </a:endParaRPr>
          </a:p>
        </p:txBody>
      </p:sp>
    </p:spTree>
    <p:extLst>
      <p:ext uri="{BB962C8B-B14F-4D97-AF65-F5344CB8AC3E}">
        <p14:creationId xmlns:p14="http://schemas.microsoft.com/office/powerpoint/2010/main" val="33258189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Penetrance</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sz="3000" dirty="0" smtClean="0"/>
              <a:t>What if some people with the same genotype had different phenotypes? To put it another way: what if a change (mutation) in a gene only sometimes resulted in a change in the phenotype (e.g. a disease)?</a:t>
            </a:r>
          </a:p>
          <a:p>
            <a:pPr marL="0" indent="0">
              <a:buNone/>
            </a:pPr>
            <a:endParaRPr lang="en-US" sz="3000" dirty="0" smtClean="0"/>
          </a:p>
          <a:p>
            <a:r>
              <a:rPr lang="en-US" b="1" dirty="0" smtClean="0"/>
              <a:t>Penetrance defined: The Proportion of </a:t>
            </a:r>
            <a:r>
              <a:rPr lang="en-US" b="1" dirty="0"/>
              <a:t>individuals with </a:t>
            </a:r>
            <a:r>
              <a:rPr lang="en-US" b="1" dirty="0" smtClean="0"/>
              <a:t>a </a:t>
            </a:r>
            <a:r>
              <a:rPr lang="en-US" b="1" dirty="0"/>
              <a:t>particular allele or </a:t>
            </a:r>
            <a:r>
              <a:rPr lang="en-US" b="1" dirty="0" smtClean="0"/>
              <a:t>genotype </a:t>
            </a:r>
            <a:r>
              <a:rPr lang="en-US" b="1" dirty="0"/>
              <a:t>who exhibit the associated phenotype of </a:t>
            </a:r>
            <a:r>
              <a:rPr lang="en-US" b="1" dirty="0" smtClean="0"/>
              <a:t>interest</a:t>
            </a:r>
          </a:p>
          <a:p>
            <a:endParaRPr lang="en-US" b="1" dirty="0"/>
          </a:p>
          <a:p>
            <a:r>
              <a:rPr lang="en-US" b="1" dirty="0" smtClean="0"/>
              <a:t>Calculating penetrance:</a:t>
            </a:r>
          </a:p>
          <a:p>
            <a:pPr marL="0" indent="0" algn="ctr">
              <a:buNone/>
            </a:pPr>
            <a:r>
              <a:rPr lang="en-US" b="1" dirty="0" smtClean="0"/>
              <a:t># of individuals with genotype who exhibit phenotype</a:t>
            </a:r>
          </a:p>
          <a:p>
            <a:pPr marL="0" indent="0" algn="ctr">
              <a:buNone/>
            </a:pPr>
            <a:r>
              <a:rPr lang="en-US" b="1" dirty="0" smtClean="0"/>
              <a:t>divided by</a:t>
            </a:r>
          </a:p>
          <a:p>
            <a:pPr marL="0" indent="0" algn="ctr">
              <a:buNone/>
            </a:pPr>
            <a:r>
              <a:rPr lang="en-US" b="1" dirty="0" smtClean="0"/>
              <a:t>Total # of individuals with genotype</a:t>
            </a:r>
            <a:endParaRPr lang="en-US" b="1" dirty="0"/>
          </a:p>
          <a:p>
            <a:pPr marL="0" indent="0" algn="ctr">
              <a:buNone/>
            </a:pPr>
            <a:endParaRPr lang="en-US" dirty="0" smtClean="0"/>
          </a:p>
          <a:p>
            <a:pPr marL="0" indent="0">
              <a:buNone/>
            </a:pPr>
            <a:r>
              <a:rPr lang="en-US" dirty="0" smtClean="0"/>
              <a:t>	</a:t>
            </a:r>
            <a:endParaRPr lang="en-US" dirty="0"/>
          </a:p>
        </p:txBody>
      </p:sp>
      <p:cxnSp>
        <p:nvCxnSpPr>
          <p:cNvPr id="7" name="Straight Connector 6"/>
          <p:cNvCxnSpPr/>
          <p:nvPr/>
        </p:nvCxnSpPr>
        <p:spPr>
          <a:xfrm>
            <a:off x="457200" y="4800600"/>
            <a:ext cx="784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105</a:t>
            </a:fld>
            <a:endParaRPr lang="en-US">
              <a:solidFill>
                <a:prstClr val="black">
                  <a:tint val="75000"/>
                </a:prstClr>
              </a:solidFill>
            </a:endParaRPr>
          </a:p>
        </p:txBody>
      </p:sp>
    </p:spTree>
    <p:extLst>
      <p:ext uri="{BB962C8B-B14F-4D97-AF65-F5344CB8AC3E}">
        <p14:creationId xmlns:p14="http://schemas.microsoft.com/office/powerpoint/2010/main" val="425681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4000" dirty="0" smtClean="0"/>
              <a:t>Penetrance, illustrated</a:t>
            </a:r>
            <a:endParaRPr lang="en-US" sz="4000"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656191516"/>
              </p:ext>
            </p:extLst>
          </p:nvPr>
        </p:nvGraphicFramePr>
        <p:xfrm>
          <a:off x="533400" y="1219199"/>
          <a:ext cx="3810000" cy="4876800"/>
        </p:xfrm>
        <a:graphic>
          <a:graphicData uri="http://schemas.openxmlformats.org/drawingml/2006/table">
            <a:tbl>
              <a:tblPr/>
              <a:tblGrid>
                <a:gridCol w="381000"/>
                <a:gridCol w="381000"/>
                <a:gridCol w="381000"/>
                <a:gridCol w="381000"/>
                <a:gridCol w="381000"/>
                <a:gridCol w="381000"/>
                <a:gridCol w="381000"/>
                <a:gridCol w="381000"/>
                <a:gridCol w="381000"/>
                <a:gridCol w="381000"/>
              </a:tblGrid>
              <a:tr h="487680">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487680">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l" fontAlgn="b"/>
                      <a:r>
                        <a:rPr lang="en-US" sz="2400" b="1" i="0" u="none" strike="noStrike" dirty="0">
                          <a:solidFill>
                            <a:srgbClr val="000000"/>
                          </a:solidFill>
                          <a:effectLst/>
                          <a:latin typeface="Calibri"/>
                        </a:rPr>
                        <a:t>@</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bl>
          </a:graphicData>
        </a:graphic>
      </p:graphicFrame>
      <p:sp>
        <p:nvSpPr>
          <p:cNvPr id="4" name="Content Placeholder 3"/>
          <p:cNvSpPr>
            <a:spLocks noGrp="1"/>
          </p:cNvSpPr>
          <p:nvPr>
            <p:ph sz="half" idx="2"/>
          </p:nvPr>
        </p:nvSpPr>
        <p:spPr>
          <a:xfrm>
            <a:off x="4648200" y="1143006"/>
            <a:ext cx="4038600" cy="4983163"/>
          </a:xfrm>
        </p:spPr>
        <p:txBody>
          <a:bodyPr>
            <a:normAutofit fontScale="85000" lnSpcReduction="20000"/>
          </a:bodyPr>
          <a:lstStyle/>
          <a:p>
            <a:r>
              <a:rPr lang="en-US" dirty="0" smtClean="0"/>
              <a:t>Most people have the “@” genotype but some have the “*” genotype</a:t>
            </a:r>
          </a:p>
          <a:p>
            <a:r>
              <a:rPr lang="en-US" dirty="0" smtClean="0"/>
              <a:t>Frequency of the * genotype is 20/100 = 0.2 = 20%</a:t>
            </a:r>
          </a:p>
          <a:p>
            <a:r>
              <a:rPr lang="en-US" dirty="0" smtClean="0"/>
              <a:t>Everyone with the @ genotype has the </a:t>
            </a:r>
            <a:r>
              <a:rPr lang="en-US" dirty="0" smtClean="0">
                <a:solidFill>
                  <a:schemeClr val="bg2">
                    <a:lumMod val="50000"/>
                  </a:schemeClr>
                </a:solidFill>
              </a:rPr>
              <a:t>beige phenotype</a:t>
            </a:r>
            <a:endParaRPr lang="en-US" dirty="0" smtClean="0"/>
          </a:p>
          <a:p>
            <a:r>
              <a:rPr lang="en-US" dirty="0" smtClean="0"/>
              <a:t>Some with the * genotype have the </a:t>
            </a:r>
            <a:r>
              <a:rPr lang="en-US" dirty="0" smtClean="0">
                <a:solidFill>
                  <a:schemeClr val="accent4">
                    <a:lumMod val="60000"/>
                    <a:lumOff val="40000"/>
                  </a:schemeClr>
                </a:solidFill>
              </a:rPr>
              <a:t>purple phenotype</a:t>
            </a:r>
          </a:p>
          <a:p>
            <a:r>
              <a:rPr lang="en-US" dirty="0" smtClean="0"/>
              <a:t>Penetrance of the * genotype with respect to the purple phenotype is 10/20 = 0.5 = 50%</a:t>
            </a:r>
          </a:p>
        </p:txBody>
      </p: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106</a:t>
            </a:fld>
            <a:endParaRPr lang="en-US">
              <a:solidFill>
                <a:prstClr val="black">
                  <a:tint val="75000"/>
                </a:prstClr>
              </a:solidFill>
            </a:endParaRPr>
          </a:p>
        </p:txBody>
      </p:sp>
    </p:spTree>
    <p:extLst>
      <p:ext uri="{BB962C8B-B14F-4D97-AF65-F5344CB8AC3E}">
        <p14:creationId xmlns:p14="http://schemas.microsoft.com/office/powerpoint/2010/main" val="99168952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68362"/>
          </a:xfrm>
        </p:spPr>
        <p:txBody>
          <a:bodyPr>
            <a:normAutofit/>
          </a:bodyPr>
          <a:lstStyle/>
          <a:p>
            <a:r>
              <a:rPr lang="en-US" sz="2800" dirty="0" smtClean="0"/>
              <a:t>Cystic Fibrosis: an Example of Varying Penetrance</a:t>
            </a:r>
            <a:endParaRPr lang="en-US" sz="2800" dirty="0"/>
          </a:p>
        </p:txBody>
      </p:sp>
      <p:sp>
        <p:nvSpPr>
          <p:cNvPr id="6" name="Content Placeholder 5"/>
          <p:cNvSpPr>
            <a:spLocks noGrp="1"/>
          </p:cNvSpPr>
          <p:nvPr>
            <p:ph idx="1"/>
          </p:nvPr>
        </p:nvSpPr>
        <p:spPr>
          <a:xfrm>
            <a:off x="457200" y="1066800"/>
            <a:ext cx="8229600" cy="5486400"/>
          </a:xfrm>
        </p:spPr>
        <p:txBody>
          <a:bodyPr>
            <a:noAutofit/>
          </a:bodyPr>
          <a:lstStyle/>
          <a:p>
            <a:r>
              <a:rPr lang="en-US" sz="2400" dirty="0" smtClean="0"/>
              <a:t>The gene </a:t>
            </a:r>
            <a:r>
              <a:rPr lang="en-US" sz="2400" i="1" dirty="0" smtClean="0"/>
              <a:t>CFTR </a:t>
            </a:r>
            <a:r>
              <a:rPr lang="en-US" sz="2400" dirty="0" smtClean="0"/>
              <a:t>codes for a protein involved in transporting molecules across cell membranes</a:t>
            </a:r>
          </a:p>
          <a:p>
            <a:endParaRPr lang="en-US" sz="2400" dirty="0" smtClean="0"/>
          </a:p>
          <a:p>
            <a:r>
              <a:rPr lang="en-US" sz="2400" dirty="0" smtClean="0"/>
              <a:t>Thousands of variations of </a:t>
            </a:r>
            <a:r>
              <a:rPr lang="en-US" sz="2400" i="1" dirty="0" smtClean="0"/>
              <a:t>CFTR </a:t>
            </a:r>
            <a:r>
              <a:rPr lang="en-US" sz="2400" dirty="0" smtClean="0"/>
              <a:t>are known</a:t>
            </a:r>
          </a:p>
          <a:p>
            <a:endParaRPr lang="en-US" sz="2400" dirty="0" smtClean="0"/>
          </a:p>
          <a:p>
            <a:r>
              <a:rPr lang="en-US" sz="2400" dirty="0" smtClean="0"/>
              <a:t>Some variants produce cystic fibrosis</a:t>
            </a:r>
          </a:p>
          <a:p>
            <a:endParaRPr lang="en-US" sz="2400" dirty="0" smtClean="0"/>
          </a:p>
          <a:p>
            <a:r>
              <a:rPr lang="en-US" sz="2400" dirty="0" smtClean="0"/>
              <a:t>Almost all individuals (~ 99%) with certain variations have cystic fibrosis (high penetrance)</a:t>
            </a:r>
          </a:p>
          <a:p>
            <a:pPr marL="0" indent="0">
              <a:buNone/>
            </a:pPr>
            <a:endParaRPr lang="en-US" sz="2400" dirty="0" smtClean="0"/>
          </a:p>
          <a:p>
            <a:r>
              <a:rPr lang="en-US" sz="2400" dirty="0" smtClean="0"/>
              <a:t>But for other variations, only a small percentage (&lt;0.1%) of individuals have cystic fibrosis (low penetrance)</a:t>
            </a:r>
            <a:endParaRPr lang="en-US" sz="2400" dirty="0"/>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107</a:t>
            </a:fld>
            <a:endParaRPr lang="en-US">
              <a:solidFill>
                <a:prstClr val="black">
                  <a:tint val="75000"/>
                </a:prstClr>
              </a:solidFill>
            </a:endParaRPr>
          </a:p>
        </p:txBody>
      </p:sp>
    </p:spTree>
    <p:extLst>
      <p:ext uri="{BB962C8B-B14F-4D97-AF65-F5344CB8AC3E}">
        <p14:creationId xmlns:p14="http://schemas.microsoft.com/office/powerpoint/2010/main" val="362073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Does Penetrance Vary?</a:t>
            </a:r>
            <a:endParaRPr lang="en-US" dirty="0"/>
          </a:p>
        </p:txBody>
      </p:sp>
      <p:sp>
        <p:nvSpPr>
          <p:cNvPr id="3" name="Content Placeholder 2"/>
          <p:cNvSpPr>
            <a:spLocks noGrp="1"/>
          </p:cNvSpPr>
          <p:nvPr>
            <p:ph idx="1"/>
          </p:nvPr>
        </p:nvSpPr>
        <p:spPr/>
        <p:txBody>
          <a:bodyPr/>
          <a:lstStyle/>
          <a:p>
            <a:pPr marL="0" indent="0">
              <a:buNone/>
            </a:pPr>
            <a:r>
              <a:rPr lang="en-US" dirty="0" smtClean="0"/>
              <a:t>In addition to the polymorphic gene,</a:t>
            </a:r>
          </a:p>
          <a:p>
            <a:pPr marL="0" indent="0">
              <a:buNone/>
            </a:pPr>
            <a:r>
              <a:rPr lang="en-US" dirty="0" smtClean="0"/>
              <a:t> </a:t>
            </a:r>
          </a:p>
          <a:p>
            <a:r>
              <a:rPr lang="en-US" dirty="0" smtClean="0"/>
              <a:t>Regulators of gene expression</a:t>
            </a:r>
          </a:p>
          <a:p>
            <a:r>
              <a:rPr lang="en-US" dirty="0" smtClean="0"/>
              <a:t>Other genes</a:t>
            </a:r>
          </a:p>
          <a:p>
            <a:r>
              <a:rPr lang="en-US" dirty="0" smtClean="0"/>
              <a:t>Environmental factors </a:t>
            </a:r>
          </a:p>
          <a:p>
            <a:endParaRPr lang="en-US" dirty="0" smtClean="0"/>
          </a:p>
          <a:p>
            <a:pPr marL="0" indent="0">
              <a:buNone/>
            </a:pPr>
            <a:r>
              <a:rPr lang="en-US" dirty="0" smtClean="0"/>
              <a:t>all may </a:t>
            </a:r>
            <a:r>
              <a:rPr lang="en-US" dirty="0"/>
              <a:t>be involved in determining </a:t>
            </a:r>
            <a:r>
              <a:rPr lang="en-US" dirty="0" smtClean="0"/>
              <a:t>phenotype.</a:t>
            </a:r>
            <a:endParaRPr lang="en-US" dirty="0"/>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108</a:t>
            </a:fld>
            <a:endParaRPr lang="en-US">
              <a:solidFill>
                <a:prstClr val="black">
                  <a:tint val="75000"/>
                </a:prstClr>
              </a:solidFill>
            </a:endParaRPr>
          </a:p>
        </p:txBody>
      </p:sp>
    </p:spTree>
    <p:extLst>
      <p:ext uri="{BB962C8B-B14F-4D97-AF65-F5344CB8AC3E}">
        <p14:creationId xmlns:p14="http://schemas.microsoft.com/office/powerpoint/2010/main" val="40989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648355846"/>
              </p:ext>
            </p:extLst>
          </p:nvPr>
        </p:nvGraphicFramePr>
        <p:xfrm>
          <a:off x="1447800" y="990600"/>
          <a:ext cx="5943600" cy="536902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46197"/>
            <a:ext cx="9144000" cy="707886"/>
          </a:xfrm>
          <a:prstGeom prst="rect">
            <a:avLst/>
          </a:prstGeom>
          <a:noFill/>
        </p:spPr>
        <p:txBody>
          <a:bodyPr wrap="square" rtlCol="0">
            <a:spAutoFit/>
          </a:bodyPr>
          <a:lstStyle/>
          <a:p>
            <a:pPr algn="ctr"/>
            <a:r>
              <a:rPr lang="en-US" sz="4000" b="1" dirty="0" smtClean="0">
                <a:solidFill>
                  <a:prstClr val="black"/>
                </a:solidFill>
                <a:latin typeface="Times New Roman" panose="02020603050405020304" pitchFamily="18" charset="0"/>
                <a:cs typeface="Times New Roman" panose="02020603050405020304" pitchFamily="18" charset="0"/>
              </a:rPr>
              <a:t>SOURCES OF TYPHOID</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574157" y="1094107"/>
            <a:ext cx="1196069" cy="369332"/>
          </a:xfrm>
          <a:prstGeom prst="rect">
            <a:avLst/>
          </a:prstGeom>
          <a:noFill/>
        </p:spPr>
        <p:txBody>
          <a:bodyPr wrap="square" rtlCol="0">
            <a:spAutoFit/>
          </a:bodyPr>
          <a:lstStyle/>
          <a:p>
            <a:pPr algn="ctr"/>
            <a:r>
              <a:rPr lang="en-US" dirty="0" smtClean="0">
                <a:solidFill>
                  <a:prstClr val="black"/>
                </a:solidFill>
              </a:rPr>
              <a:t>Raw Fruits</a:t>
            </a:r>
            <a:endParaRPr lang="en-US" dirty="0">
              <a:solidFill>
                <a:prstClr val="black"/>
              </a:solidFill>
            </a:endParaRPr>
          </a:p>
        </p:txBody>
      </p:sp>
      <p:sp>
        <p:nvSpPr>
          <p:cNvPr id="16" name="TextBox 15"/>
          <p:cNvSpPr txBox="1"/>
          <p:nvPr/>
        </p:nvSpPr>
        <p:spPr>
          <a:xfrm>
            <a:off x="4392386" y="754083"/>
            <a:ext cx="1238249" cy="369332"/>
          </a:xfrm>
          <a:prstGeom prst="rect">
            <a:avLst/>
          </a:prstGeom>
          <a:noFill/>
        </p:spPr>
        <p:txBody>
          <a:bodyPr wrap="square" rtlCol="0">
            <a:spAutoFit/>
          </a:bodyPr>
          <a:lstStyle/>
          <a:p>
            <a:pPr algn="ctr"/>
            <a:r>
              <a:rPr lang="en-US" dirty="0" smtClean="0">
                <a:solidFill>
                  <a:prstClr val="black"/>
                </a:solidFill>
              </a:rPr>
              <a:t>Shell Fish</a:t>
            </a:r>
            <a:endParaRPr lang="en-US" dirty="0">
              <a:solidFill>
                <a:prstClr val="black"/>
              </a:solidFill>
            </a:endParaRPr>
          </a:p>
        </p:txBody>
      </p:sp>
      <p:sp>
        <p:nvSpPr>
          <p:cNvPr id="17" name="TextBox 16"/>
          <p:cNvSpPr txBox="1"/>
          <p:nvPr/>
        </p:nvSpPr>
        <p:spPr>
          <a:xfrm>
            <a:off x="6144982" y="1292862"/>
            <a:ext cx="587829" cy="369332"/>
          </a:xfrm>
          <a:prstGeom prst="rect">
            <a:avLst/>
          </a:prstGeom>
          <a:noFill/>
        </p:spPr>
        <p:txBody>
          <a:bodyPr wrap="square" rtlCol="0">
            <a:spAutoFit/>
          </a:bodyPr>
          <a:lstStyle/>
          <a:p>
            <a:pPr algn="ctr"/>
            <a:r>
              <a:rPr lang="en-US" dirty="0" smtClean="0">
                <a:solidFill>
                  <a:prstClr val="black"/>
                </a:solidFill>
              </a:rPr>
              <a:t>Milk</a:t>
            </a:r>
            <a:endParaRPr lang="en-US" dirty="0">
              <a:solidFill>
                <a:prstClr val="black"/>
              </a:solidFill>
            </a:endParaRPr>
          </a:p>
        </p:txBody>
      </p:sp>
      <p:sp>
        <p:nvSpPr>
          <p:cNvPr id="18" name="TextBox 17"/>
          <p:cNvSpPr txBox="1"/>
          <p:nvPr/>
        </p:nvSpPr>
        <p:spPr>
          <a:xfrm>
            <a:off x="7002645" y="3549225"/>
            <a:ext cx="723898" cy="369332"/>
          </a:xfrm>
          <a:prstGeom prst="rect">
            <a:avLst/>
          </a:prstGeom>
          <a:noFill/>
        </p:spPr>
        <p:txBody>
          <a:bodyPr wrap="square" rtlCol="0">
            <a:spAutoFit/>
          </a:bodyPr>
          <a:lstStyle/>
          <a:p>
            <a:pPr algn="ctr"/>
            <a:r>
              <a:rPr lang="en-US" dirty="0" smtClean="0">
                <a:solidFill>
                  <a:prstClr val="black"/>
                </a:solidFill>
              </a:rPr>
              <a:t>Flies</a:t>
            </a:r>
          </a:p>
        </p:txBody>
      </p:sp>
      <p:sp>
        <p:nvSpPr>
          <p:cNvPr id="19" name="TextBox 18"/>
          <p:cNvSpPr txBox="1"/>
          <p:nvPr/>
        </p:nvSpPr>
        <p:spPr>
          <a:xfrm>
            <a:off x="6426146" y="5191912"/>
            <a:ext cx="1083125" cy="646331"/>
          </a:xfrm>
          <a:prstGeom prst="rect">
            <a:avLst/>
          </a:prstGeom>
          <a:noFill/>
        </p:spPr>
        <p:txBody>
          <a:bodyPr wrap="square" rtlCol="0">
            <a:spAutoFit/>
          </a:bodyPr>
          <a:lstStyle/>
          <a:p>
            <a:pPr algn="ctr"/>
            <a:r>
              <a:rPr lang="en-US" dirty="0" smtClean="0">
                <a:solidFill>
                  <a:prstClr val="black"/>
                </a:solidFill>
              </a:rPr>
              <a:t>Others Infected</a:t>
            </a:r>
            <a:endParaRPr lang="en-US" dirty="0">
              <a:solidFill>
                <a:prstClr val="black"/>
              </a:solidFill>
            </a:endParaRPr>
          </a:p>
        </p:txBody>
      </p:sp>
      <p:sp>
        <p:nvSpPr>
          <p:cNvPr id="20" name="TextBox 19"/>
          <p:cNvSpPr txBox="1"/>
          <p:nvPr/>
        </p:nvSpPr>
        <p:spPr>
          <a:xfrm>
            <a:off x="5042806" y="6174959"/>
            <a:ext cx="587829" cy="369332"/>
          </a:xfrm>
          <a:prstGeom prst="rect">
            <a:avLst/>
          </a:prstGeom>
          <a:noFill/>
        </p:spPr>
        <p:txBody>
          <a:bodyPr wrap="square" rtlCol="0">
            <a:spAutoFit/>
          </a:bodyPr>
          <a:lstStyle/>
          <a:p>
            <a:pPr algn="ctr"/>
            <a:r>
              <a:rPr lang="en-US" dirty="0" smtClean="0">
                <a:solidFill>
                  <a:prstClr val="black"/>
                </a:solidFill>
              </a:rPr>
              <a:t>Ice</a:t>
            </a:r>
            <a:endParaRPr lang="en-US" dirty="0">
              <a:solidFill>
                <a:prstClr val="black"/>
              </a:solidFill>
            </a:endParaRPr>
          </a:p>
        </p:txBody>
      </p:sp>
      <p:sp>
        <p:nvSpPr>
          <p:cNvPr id="21" name="TextBox 20"/>
          <p:cNvSpPr txBox="1"/>
          <p:nvPr/>
        </p:nvSpPr>
        <p:spPr>
          <a:xfrm>
            <a:off x="2388734" y="6331482"/>
            <a:ext cx="1268866" cy="369332"/>
          </a:xfrm>
          <a:prstGeom prst="rect">
            <a:avLst/>
          </a:prstGeom>
          <a:noFill/>
        </p:spPr>
        <p:txBody>
          <a:bodyPr wrap="square" rtlCol="0">
            <a:spAutoFit/>
          </a:bodyPr>
          <a:lstStyle/>
          <a:p>
            <a:pPr algn="ctr"/>
            <a:r>
              <a:rPr lang="en-US" dirty="0" smtClean="0">
                <a:solidFill>
                  <a:prstClr val="black"/>
                </a:solidFill>
              </a:rPr>
              <a:t>Unknown</a:t>
            </a:r>
            <a:endParaRPr lang="en-US" dirty="0">
              <a:solidFill>
                <a:prstClr val="black"/>
              </a:solidFill>
            </a:endParaRPr>
          </a:p>
        </p:txBody>
      </p:sp>
      <p:sp>
        <p:nvSpPr>
          <p:cNvPr id="22" name="TextBox 21"/>
          <p:cNvSpPr txBox="1"/>
          <p:nvPr/>
        </p:nvSpPr>
        <p:spPr>
          <a:xfrm>
            <a:off x="533400" y="4545581"/>
            <a:ext cx="1284513" cy="646331"/>
          </a:xfrm>
          <a:prstGeom prst="rect">
            <a:avLst/>
          </a:prstGeom>
          <a:noFill/>
        </p:spPr>
        <p:txBody>
          <a:bodyPr wrap="square" rtlCol="0">
            <a:spAutoFit/>
          </a:bodyPr>
          <a:lstStyle/>
          <a:p>
            <a:pPr algn="ctr"/>
            <a:r>
              <a:rPr lang="en-US" dirty="0" smtClean="0">
                <a:solidFill>
                  <a:prstClr val="black"/>
                </a:solidFill>
              </a:rPr>
              <a:t>Polluted Water</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520E8D16-65B9-45E6-9083-98780E790CF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258200757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Why Does Penetrance Vary?</a:t>
            </a:r>
            <a:endParaRPr lang="en-US" dirty="0"/>
          </a:p>
        </p:txBody>
      </p:sp>
      <p:sp>
        <p:nvSpPr>
          <p:cNvPr id="3" name="Content Placeholder 2"/>
          <p:cNvSpPr>
            <a:spLocks noGrp="1"/>
          </p:cNvSpPr>
          <p:nvPr>
            <p:ph idx="1"/>
          </p:nvPr>
        </p:nvSpPr>
        <p:spPr>
          <a:xfrm>
            <a:off x="457200" y="990600"/>
            <a:ext cx="8229600" cy="5791200"/>
          </a:xfrm>
        </p:spPr>
        <p:txBody>
          <a:bodyPr/>
          <a:lstStyle/>
          <a:p>
            <a:pPr marL="0" indent="0">
              <a:buNone/>
            </a:pPr>
            <a:r>
              <a:rPr lang="en-US" dirty="0" smtClean="0"/>
              <a:t>                              </a:t>
            </a:r>
            <a:r>
              <a:rPr lang="en-US" dirty="0"/>
              <a:t>Instead of:</a:t>
            </a:r>
          </a:p>
          <a:p>
            <a:pPr marL="0" indent="0">
              <a:buNone/>
            </a:pPr>
            <a:endParaRPr lang="en-US" dirty="0" smtClean="0"/>
          </a:p>
          <a:p>
            <a:pPr marL="0" indent="0">
              <a:buNone/>
            </a:pPr>
            <a:endParaRPr lang="en-US" dirty="0"/>
          </a:p>
          <a:p>
            <a:pPr marL="0" indent="0">
              <a:buNone/>
            </a:pPr>
            <a:r>
              <a:rPr lang="en-US" dirty="0" smtClean="0"/>
              <a:t>Sometimes </a:t>
            </a:r>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smtClean="0"/>
              <a:t>				                                   or</a:t>
            </a:r>
          </a:p>
          <a:p>
            <a:pPr marL="0" indent="0">
              <a:buNone/>
            </a:pPr>
            <a:endParaRPr lang="en-US" sz="2400" dirty="0"/>
          </a:p>
          <a:p>
            <a:pPr marL="0" indent="0">
              <a:buNone/>
            </a:pPr>
            <a:r>
              <a:rPr lang="en-US" sz="2400" dirty="0" smtClean="0"/>
              <a:t>						       </a:t>
            </a:r>
            <a:r>
              <a:rPr lang="en-US" sz="2400" dirty="0"/>
              <a:t>or</a:t>
            </a:r>
          </a:p>
          <a:p>
            <a:pPr marL="0" indent="0">
              <a:buNone/>
            </a:pPr>
            <a:endParaRPr lang="en-US" sz="2400" dirty="0" smtClean="0"/>
          </a:p>
        </p:txBody>
      </p:sp>
      <p:sp>
        <p:nvSpPr>
          <p:cNvPr id="4" name="Flowchart: Process 3"/>
          <p:cNvSpPr/>
          <p:nvPr/>
        </p:nvSpPr>
        <p:spPr>
          <a:xfrm>
            <a:off x="629216" y="1347835"/>
            <a:ext cx="1524000" cy="838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Polymorphic gene </a:t>
            </a:r>
          </a:p>
          <a:p>
            <a:pPr algn="ctr"/>
            <a:r>
              <a:rPr lang="en-US" dirty="0" smtClean="0">
                <a:solidFill>
                  <a:prstClr val="white"/>
                </a:solidFill>
              </a:rPr>
              <a:t>(blue allele)</a:t>
            </a:r>
            <a:endParaRPr lang="en-US" dirty="0">
              <a:solidFill>
                <a:prstClr val="white"/>
              </a:solidFill>
            </a:endParaRPr>
          </a:p>
        </p:txBody>
      </p:sp>
      <p:sp>
        <p:nvSpPr>
          <p:cNvPr id="5" name="Right Arrow 4"/>
          <p:cNvSpPr/>
          <p:nvPr/>
        </p:nvSpPr>
        <p:spPr>
          <a:xfrm>
            <a:off x="2572694" y="1581717"/>
            <a:ext cx="3505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Wave 5"/>
          <p:cNvSpPr/>
          <p:nvPr/>
        </p:nvSpPr>
        <p:spPr>
          <a:xfrm>
            <a:off x="6553200" y="1271635"/>
            <a:ext cx="1981200" cy="9906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Phenotype</a:t>
            </a:r>
            <a:endParaRPr lang="en-US" dirty="0">
              <a:solidFill>
                <a:prstClr val="white"/>
              </a:solidFill>
            </a:endParaRPr>
          </a:p>
        </p:txBody>
      </p:sp>
      <p:sp>
        <p:nvSpPr>
          <p:cNvPr id="7" name="Rectangle 6"/>
          <p:cNvSpPr/>
          <p:nvPr/>
        </p:nvSpPr>
        <p:spPr>
          <a:xfrm>
            <a:off x="533400" y="33528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Polymorphic gene </a:t>
            </a:r>
          </a:p>
          <a:p>
            <a:pPr algn="ctr"/>
            <a:r>
              <a:rPr lang="en-US" dirty="0" smtClean="0">
                <a:solidFill>
                  <a:prstClr val="white"/>
                </a:solidFill>
              </a:rPr>
              <a:t>(blue allele)</a:t>
            </a:r>
            <a:endParaRPr lang="en-US" dirty="0">
              <a:solidFill>
                <a:prstClr val="white"/>
              </a:solidFill>
            </a:endParaRPr>
          </a:p>
        </p:txBody>
      </p:sp>
      <p:sp>
        <p:nvSpPr>
          <p:cNvPr id="8" name="Plus 7"/>
          <p:cNvSpPr/>
          <p:nvPr/>
        </p:nvSpPr>
        <p:spPr>
          <a:xfrm>
            <a:off x="2454998" y="3577628"/>
            <a:ext cx="381000" cy="4572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9" name="Isosceles Triangle 8"/>
          <p:cNvSpPr/>
          <p:nvPr/>
        </p:nvSpPr>
        <p:spPr>
          <a:xfrm>
            <a:off x="2743200" y="3124200"/>
            <a:ext cx="2209800" cy="1371600"/>
          </a:xfrm>
          <a:prstGeom prst="triangl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Regulator of this gene</a:t>
            </a:r>
          </a:p>
          <a:p>
            <a:pPr algn="ctr"/>
            <a:endParaRPr lang="en-US" dirty="0">
              <a:solidFill>
                <a:prstClr val="white"/>
              </a:solidFill>
            </a:endParaRPr>
          </a:p>
        </p:txBody>
      </p:sp>
      <p:sp>
        <p:nvSpPr>
          <p:cNvPr id="10" name="Plus 9"/>
          <p:cNvSpPr/>
          <p:nvPr/>
        </p:nvSpPr>
        <p:spPr>
          <a:xfrm>
            <a:off x="685800" y="4724400"/>
            <a:ext cx="381000" cy="4572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1" name="Flowchart: Process 10"/>
          <p:cNvSpPr/>
          <p:nvPr/>
        </p:nvSpPr>
        <p:spPr>
          <a:xfrm>
            <a:off x="1219200" y="4686300"/>
            <a:ext cx="1981200" cy="990600"/>
          </a:xfrm>
          <a:prstGeom prst="flowChartProcess">
            <a:avLst/>
          </a:prstGeom>
          <a:gradFill>
            <a:gsLst>
              <a:gs pos="50000">
                <a:srgbClr val="92D050"/>
              </a:gs>
              <a:gs pos="0">
                <a:schemeClr val="tx2">
                  <a:lumMod val="20000"/>
                  <a:lumOff val="80000"/>
                </a:schemeClr>
              </a:gs>
              <a:gs pos="100000">
                <a:srgbClr val="FF0000"/>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Other genes (various alleles)</a:t>
            </a:r>
            <a:endParaRPr lang="en-US" dirty="0">
              <a:solidFill>
                <a:prstClr val="white"/>
              </a:solidFill>
            </a:endParaRPr>
          </a:p>
        </p:txBody>
      </p:sp>
      <p:sp>
        <p:nvSpPr>
          <p:cNvPr id="12" name="Plus 11"/>
          <p:cNvSpPr/>
          <p:nvPr/>
        </p:nvSpPr>
        <p:spPr>
          <a:xfrm>
            <a:off x="1010216" y="5905500"/>
            <a:ext cx="381000" cy="457200"/>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endParaRPr>
          </a:p>
        </p:txBody>
      </p:sp>
      <p:sp>
        <p:nvSpPr>
          <p:cNvPr id="13" name="Oval 12"/>
          <p:cNvSpPr/>
          <p:nvPr/>
        </p:nvSpPr>
        <p:spPr>
          <a:xfrm>
            <a:off x="1524000" y="5791200"/>
            <a:ext cx="3429000" cy="1056992"/>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Environmental factors </a:t>
            </a:r>
          </a:p>
          <a:p>
            <a:pPr algn="ctr"/>
            <a:r>
              <a:rPr lang="en-US" dirty="0" smtClean="0">
                <a:solidFill>
                  <a:prstClr val="white"/>
                </a:solidFill>
              </a:rPr>
              <a:t>(diet, infectious agents, toxins . . . .)</a:t>
            </a:r>
            <a:endParaRPr lang="en-US" dirty="0">
              <a:solidFill>
                <a:prstClr val="white"/>
              </a:solidFill>
            </a:endParaRPr>
          </a:p>
        </p:txBody>
      </p:sp>
      <p:sp>
        <p:nvSpPr>
          <p:cNvPr id="14" name="Right Arrow 13"/>
          <p:cNvSpPr/>
          <p:nvPr/>
        </p:nvSpPr>
        <p:spPr>
          <a:xfrm>
            <a:off x="5029200" y="3505200"/>
            <a:ext cx="1524000" cy="262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Wave 14"/>
          <p:cNvSpPr/>
          <p:nvPr/>
        </p:nvSpPr>
        <p:spPr>
          <a:xfrm>
            <a:off x="6916094" y="3344501"/>
            <a:ext cx="1981200" cy="9906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Phenotype</a:t>
            </a:r>
            <a:endParaRPr lang="en-US" dirty="0">
              <a:solidFill>
                <a:prstClr val="white"/>
              </a:solidFill>
            </a:endParaRPr>
          </a:p>
        </p:txBody>
      </p:sp>
      <p:sp>
        <p:nvSpPr>
          <p:cNvPr id="16" name="Wave 15"/>
          <p:cNvSpPr/>
          <p:nvPr/>
        </p:nvSpPr>
        <p:spPr>
          <a:xfrm>
            <a:off x="6905531" y="4324350"/>
            <a:ext cx="1981200" cy="990600"/>
          </a:xfrm>
          <a:prstGeom prst="wav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Phenotype</a:t>
            </a:r>
            <a:endParaRPr lang="en-US" dirty="0">
              <a:solidFill>
                <a:prstClr val="white"/>
              </a:solidFill>
            </a:endParaRPr>
          </a:p>
        </p:txBody>
      </p:sp>
      <p:sp>
        <p:nvSpPr>
          <p:cNvPr id="17" name="Wave 16"/>
          <p:cNvSpPr/>
          <p:nvPr/>
        </p:nvSpPr>
        <p:spPr>
          <a:xfrm>
            <a:off x="6882143" y="5295900"/>
            <a:ext cx="1981200" cy="990600"/>
          </a:xfrm>
          <a:prstGeom prst="wave">
            <a:avLst/>
          </a:prstGeom>
          <a:solidFill>
            <a:srgbClr val="C264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Phenotype</a:t>
            </a:r>
            <a:endParaRPr lang="en-US" dirty="0">
              <a:solidFill>
                <a:prstClr val="white"/>
              </a:solidFill>
            </a:endParaRPr>
          </a:p>
        </p:txBody>
      </p:sp>
      <p:sp>
        <p:nvSpPr>
          <p:cNvPr id="18" name="Slide Number Placeholder 17"/>
          <p:cNvSpPr>
            <a:spLocks noGrp="1"/>
          </p:cNvSpPr>
          <p:nvPr>
            <p:ph type="sldNum" sz="quarter" idx="12"/>
          </p:nvPr>
        </p:nvSpPr>
        <p:spPr/>
        <p:txBody>
          <a:bodyPr/>
          <a:lstStyle/>
          <a:p>
            <a:fld id="{44E0B52B-A84E-4BB9-A362-147A17F9E079}" type="slidenum">
              <a:rPr lang="en-US" smtClean="0">
                <a:solidFill>
                  <a:prstClr val="black">
                    <a:tint val="75000"/>
                  </a:prstClr>
                </a:solidFill>
              </a:rPr>
              <a:pPr/>
              <a:t>109</a:t>
            </a:fld>
            <a:endParaRPr lang="en-US">
              <a:solidFill>
                <a:prstClr val="black">
                  <a:tint val="75000"/>
                </a:prstClr>
              </a:solidFill>
            </a:endParaRPr>
          </a:p>
        </p:txBody>
      </p:sp>
    </p:spTree>
    <p:extLst>
      <p:ext uri="{BB962C8B-B14F-4D97-AF65-F5344CB8AC3E}">
        <p14:creationId xmlns:p14="http://schemas.microsoft.com/office/powerpoint/2010/main" val="236856836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Genotype to Phenotype: The Sickle-Cell Trait</a:t>
            </a:r>
            <a:endParaRPr lang="en-US" sz="3200" dirty="0"/>
          </a:p>
        </p:txBody>
      </p:sp>
      <p:sp>
        <p:nvSpPr>
          <p:cNvPr id="3" name="Content Placeholder 2"/>
          <p:cNvSpPr>
            <a:spLocks noGrp="1"/>
          </p:cNvSpPr>
          <p:nvPr>
            <p:ph idx="1"/>
          </p:nvPr>
        </p:nvSpPr>
        <p:spPr>
          <a:xfrm>
            <a:off x="457200" y="1371600"/>
            <a:ext cx="8229600" cy="5105400"/>
          </a:xfrm>
        </p:spPr>
        <p:txBody>
          <a:bodyPr/>
          <a:lstStyle/>
          <a:p>
            <a:pPr marL="0" indent="0">
              <a:buNone/>
            </a:pPr>
            <a:r>
              <a:rPr lang="en-US" sz="2800" dirty="0" smtClean="0"/>
              <a:t>Gene: </a:t>
            </a:r>
            <a:r>
              <a:rPr lang="en-US" sz="2800" i="1" dirty="0" smtClean="0"/>
              <a:t>HBB</a:t>
            </a:r>
            <a:r>
              <a:rPr lang="en-US" sz="2800" dirty="0"/>
              <a:t> </a:t>
            </a:r>
            <a:r>
              <a:rPr lang="en-US" sz="2800" dirty="0" smtClean="0"/>
              <a:t>– codes for hemoglobin subunit beta</a:t>
            </a:r>
          </a:p>
          <a:p>
            <a:pPr marL="0" indent="0">
              <a:buNone/>
            </a:pPr>
            <a:r>
              <a:rPr lang="en-US" sz="2800" dirty="0" smtClean="0"/>
              <a:t>Forms: </a:t>
            </a:r>
            <a:r>
              <a:rPr lang="en-US" sz="2800" b="1" dirty="0" smtClean="0"/>
              <a:t>A</a:t>
            </a:r>
            <a:r>
              <a:rPr lang="en-US" sz="2800" dirty="0" smtClean="0"/>
              <a:t> – typical; </a:t>
            </a:r>
            <a:r>
              <a:rPr lang="en-US" sz="2800" b="1" dirty="0" smtClean="0"/>
              <a:t>S </a:t>
            </a:r>
            <a:r>
              <a:rPr lang="en-US" sz="2800" dirty="0" smtClean="0"/>
              <a:t>– one amino acid changed</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958410"/>
              </p:ext>
            </p:extLst>
          </p:nvPr>
        </p:nvGraphicFramePr>
        <p:xfrm>
          <a:off x="685800" y="2743200"/>
          <a:ext cx="7543800" cy="3703320"/>
        </p:xfrm>
        <a:graphic>
          <a:graphicData uri="http://schemas.openxmlformats.org/drawingml/2006/table">
            <a:tbl>
              <a:tblPr firstRow="1">
                <a:tableStyleId>{21E4AEA4-8DFA-4A89-87EB-49C32662AFE0}</a:tableStyleId>
              </a:tblPr>
              <a:tblGrid>
                <a:gridCol w="1143000"/>
                <a:gridCol w="6400800"/>
              </a:tblGrid>
              <a:tr h="685800">
                <a:tc>
                  <a:txBody>
                    <a:bodyPr/>
                    <a:lstStyle/>
                    <a:p>
                      <a:pPr algn="ctr"/>
                      <a:r>
                        <a:rPr lang="en-US" dirty="0" smtClean="0"/>
                        <a:t>Genotype</a:t>
                      </a:r>
                      <a:endParaRPr lang="en-US" dirty="0">
                        <a:solidFill>
                          <a:schemeClr val="tx1"/>
                        </a:solidFill>
                      </a:endParaRPr>
                    </a:p>
                  </a:txBody>
                  <a:tcPr anchor="ctr">
                    <a:solidFill>
                      <a:srgbClr val="00B0F0"/>
                    </a:solidFill>
                  </a:tcPr>
                </a:tc>
                <a:tc>
                  <a:txBody>
                    <a:bodyPr/>
                    <a:lstStyle/>
                    <a:p>
                      <a:r>
                        <a:rPr lang="en-US" dirty="0" smtClean="0"/>
                        <a:t>Phenotype</a:t>
                      </a:r>
                      <a:endParaRPr lang="en-US" dirty="0"/>
                    </a:p>
                  </a:txBody>
                  <a:tcPr anchor="ctr">
                    <a:solidFill>
                      <a:srgbClr val="00B0F0"/>
                    </a:solidFill>
                  </a:tcPr>
                </a:tc>
              </a:tr>
              <a:tr h="685800">
                <a:tc>
                  <a:txBody>
                    <a:bodyPr/>
                    <a:lstStyle/>
                    <a:p>
                      <a:pPr algn="ctr"/>
                      <a:r>
                        <a:rPr lang="en-US" b="1" dirty="0" smtClean="0">
                          <a:solidFill>
                            <a:schemeClr val="bg1"/>
                          </a:solidFill>
                        </a:rPr>
                        <a:t>AA</a:t>
                      </a:r>
                      <a:endParaRPr lang="en-US" b="1" dirty="0">
                        <a:solidFill>
                          <a:schemeClr val="bg1"/>
                        </a:solidFill>
                      </a:endParaRPr>
                    </a:p>
                  </a:txBody>
                  <a:tcPr anchor="ctr">
                    <a:solidFill>
                      <a:schemeClr val="accent2">
                        <a:lumMod val="75000"/>
                      </a:schemeClr>
                    </a:solidFill>
                  </a:tcPr>
                </a:tc>
                <a:tc>
                  <a:txBody>
                    <a:bodyPr/>
                    <a:lstStyle/>
                    <a:p>
                      <a:r>
                        <a:rPr lang="en-US" b="1" dirty="0" smtClean="0">
                          <a:solidFill>
                            <a:schemeClr val="bg1"/>
                          </a:solidFill>
                        </a:rPr>
                        <a:t>• Produces</a:t>
                      </a:r>
                      <a:r>
                        <a:rPr lang="en-US" b="1" baseline="0" dirty="0" smtClean="0">
                          <a:solidFill>
                            <a:schemeClr val="bg1"/>
                          </a:solidFill>
                        </a:rPr>
                        <a:t> typical hemoglobin </a:t>
                      </a:r>
                    </a:p>
                    <a:p>
                      <a:r>
                        <a:rPr lang="en-US" b="1" dirty="0" smtClean="0">
                          <a:solidFill>
                            <a:schemeClr val="bg1"/>
                          </a:solidFill>
                        </a:rPr>
                        <a:t>• Does not have symptoms of</a:t>
                      </a:r>
                      <a:r>
                        <a:rPr lang="en-US" b="1" baseline="0" dirty="0" smtClean="0">
                          <a:solidFill>
                            <a:schemeClr val="bg1"/>
                          </a:solidFill>
                        </a:rPr>
                        <a:t> anemia</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If infected by malaria, is relatively susceptible to dying</a:t>
                      </a:r>
                      <a:r>
                        <a:rPr lang="en-US" b="1" baseline="0" dirty="0" smtClean="0">
                          <a:solidFill>
                            <a:schemeClr val="bg1"/>
                          </a:solidFill>
                        </a:rPr>
                        <a:t> of it</a:t>
                      </a:r>
                    </a:p>
                  </a:txBody>
                  <a:tcPr>
                    <a:solidFill>
                      <a:schemeClr val="accent2">
                        <a:lumMod val="75000"/>
                      </a:schemeClr>
                    </a:solidFill>
                  </a:tcPr>
                </a:tc>
              </a:tr>
              <a:tr h="685800">
                <a:tc>
                  <a:txBody>
                    <a:bodyPr/>
                    <a:lstStyle/>
                    <a:p>
                      <a:pPr algn="ctr"/>
                      <a:r>
                        <a:rPr lang="en-US" b="1" dirty="0" smtClean="0">
                          <a:solidFill>
                            <a:schemeClr val="bg1"/>
                          </a:solidFill>
                        </a:rPr>
                        <a:t>AS</a:t>
                      </a:r>
                    </a:p>
                  </a:txBody>
                  <a:tcPr anchor="ctr">
                    <a:solidFill>
                      <a:schemeClr val="accent2">
                        <a:lumMod val="60000"/>
                        <a:lumOff val="40000"/>
                      </a:schemeClr>
                    </a:solidFill>
                  </a:tcPr>
                </a:tc>
                <a:tc>
                  <a:txBody>
                    <a:bodyPr/>
                    <a:lstStyle/>
                    <a:p>
                      <a:r>
                        <a:rPr lang="en-US" b="1" dirty="0" smtClean="0">
                          <a:solidFill>
                            <a:schemeClr val="bg1"/>
                          </a:solidFill>
                        </a:rPr>
                        <a:t>• Produces</a:t>
                      </a:r>
                      <a:r>
                        <a:rPr lang="en-US" b="1" baseline="0" dirty="0" smtClean="0">
                          <a:solidFill>
                            <a:schemeClr val="bg1"/>
                          </a:solidFill>
                        </a:rPr>
                        <a:t> both typical and variant hemoglobin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Does not have symptoms of</a:t>
                      </a:r>
                      <a:r>
                        <a:rPr lang="en-US" b="1" baseline="0" dirty="0" smtClean="0">
                          <a:solidFill>
                            <a:schemeClr val="bg1"/>
                          </a:solidFill>
                        </a:rPr>
                        <a:t> anemia except in some conditions (e.g. high-altitude, low-oxygen environments)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If infected by malaria, is relatively resistant to dying of it</a:t>
                      </a:r>
                      <a:endParaRPr lang="en-US" b="1" baseline="0" dirty="0" smtClean="0">
                        <a:solidFill>
                          <a:schemeClr val="bg1"/>
                        </a:solidFill>
                      </a:endParaRPr>
                    </a:p>
                  </a:txBody>
                  <a:tcPr>
                    <a:solidFill>
                      <a:schemeClr val="accent2">
                        <a:lumMod val="60000"/>
                        <a:lumOff val="40000"/>
                      </a:schemeClr>
                    </a:solidFill>
                  </a:tcPr>
                </a:tc>
              </a:tr>
              <a:tr h="685800">
                <a:tc>
                  <a:txBody>
                    <a:bodyPr/>
                    <a:lstStyle/>
                    <a:p>
                      <a:pPr algn="ctr"/>
                      <a:r>
                        <a:rPr lang="en-US" b="1" dirty="0" smtClean="0">
                          <a:solidFill>
                            <a:schemeClr val="bg1"/>
                          </a:solidFill>
                        </a:rPr>
                        <a:t>SS</a:t>
                      </a:r>
                      <a:endParaRPr lang="en-US" b="1" dirty="0">
                        <a:solidFill>
                          <a:schemeClr val="bg1"/>
                        </a:solidFill>
                      </a:endParaRPr>
                    </a:p>
                  </a:txBody>
                  <a:tcPr anchor="ctr">
                    <a:solidFill>
                      <a:schemeClr val="accent2">
                        <a:lumMod val="40000"/>
                        <a:lumOff val="60000"/>
                      </a:schemeClr>
                    </a:solidFill>
                  </a:tcPr>
                </a:tc>
                <a:tc>
                  <a:txBody>
                    <a:bodyPr/>
                    <a:lstStyle/>
                    <a:p>
                      <a:r>
                        <a:rPr lang="en-US" b="1" dirty="0" smtClean="0">
                          <a:solidFill>
                            <a:schemeClr val="bg1"/>
                          </a:solidFill>
                        </a:rPr>
                        <a:t>• Produces</a:t>
                      </a:r>
                      <a:r>
                        <a:rPr lang="en-US" b="1" baseline="0" dirty="0" smtClean="0">
                          <a:solidFill>
                            <a:schemeClr val="bg1"/>
                          </a:solidFill>
                        </a:rPr>
                        <a:t> variant hemoglobin</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Has symptoms of</a:t>
                      </a:r>
                      <a:r>
                        <a:rPr lang="en-US" b="1" baseline="0" dirty="0" smtClean="0">
                          <a:solidFill>
                            <a:schemeClr val="bg1"/>
                          </a:solidFill>
                        </a:rPr>
                        <a:t> anemia</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 If infected by malaria, is relatively susceptible to dying of it</a:t>
                      </a:r>
                      <a:endParaRPr lang="en-US" b="1" dirty="0">
                        <a:solidFill>
                          <a:schemeClr val="bg1"/>
                        </a:solidFill>
                      </a:endParaRPr>
                    </a:p>
                  </a:txBody>
                  <a:tcPr>
                    <a:solidFill>
                      <a:schemeClr val="accent2">
                        <a:lumMod val="40000"/>
                        <a:lumOff val="60000"/>
                      </a:schemeClr>
                    </a:solidFill>
                  </a:tcPr>
                </a:tc>
              </a:tr>
            </a:tbl>
          </a:graphicData>
        </a:graphic>
      </p:graphicFrame>
      <p:sp>
        <p:nvSpPr>
          <p:cNvPr id="5" name="Slide Number Placeholder 4"/>
          <p:cNvSpPr>
            <a:spLocks noGrp="1"/>
          </p:cNvSpPr>
          <p:nvPr>
            <p:ph type="sldNum" sz="quarter" idx="12"/>
          </p:nvPr>
        </p:nvSpPr>
        <p:spPr/>
        <p:txBody>
          <a:bodyPr/>
          <a:lstStyle/>
          <a:p>
            <a:fld id="{44E0B52B-A84E-4BB9-A362-147A17F9E079}" type="slidenum">
              <a:rPr lang="en-US" smtClean="0">
                <a:solidFill>
                  <a:prstClr val="black">
                    <a:tint val="75000"/>
                  </a:prstClr>
                </a:solidFill>
              </a:rPr>
              <a:pPr/>
              <a:t>110</a:t>
            </a:fld>
            <a:endParaRPr lang="en-US">
              <a:solidFill>
                <a:prstClr val="black">
                  <a:tint val="75000"/>
                </a:prstClr>
              </a:solidFill>
            </a:endParaRPr>
          </a:p>
        </p:txBody>
      </p:sp>
    </p:spTree>
    <p:extLst>
      <p:ext uri="{BB962C8B-B14F-4D97-AF65-F5344CB8AC3E}">
        <p14:creationId xmlns:p14="http://schemas.microsoft.com/office/powerpoint/2010/main" val="424181593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1066800"/>
          </a:xfrm>
        </p:spPr>
        <p:txBody>
          <a:bodyPr>
            <a:noAutofit/>
          </a:bodyPr>
          <a:lstStyle/>
          <a:p>
            <a:pPr algn="ctr"/>
            <a:r>
              <a:rPr lang="en-US" sz="3600" dirty="0" smtClean="0"/>
              <a:t>What role might a genetic variation</a:t>
            </a:r>
            <a:br>
              <a:rPr lang="en-US" sz="3600" dirty="0" smtClean="0"/>
            </a:br>
            <a:r>
              <a:rPr lang="en-US" sz="3600" dirty="0" smtClean="0"/>
              <a:t> play in causing disease?</a:t>
            </a:r>
            <a:endParaRPr lang="en-US" sz="3600" dirty="0"/>
          </a:p>
        </p:txBody>
      </p:sp>
      <p:sp>
        <p:nvSpPr>
          <p:cNvPr id="3" name="Content Placeholder 2"/>
          <p:cNvSpPr>
            <a:spLocks noGrp="1"/>
          </p:cNvSpPr>
          <p:nvPr>
            <p:ph idx="1"/>
          </p:nvPr>
        </p:nvSpPr>
        <p:spPr>
          <a:xfrm>
            <a:off x="762000" y="1752606"/>
            <a:ext cx="7520940" cy="3579849"/>
          </a:xfrm>
        </p:spPr>
        <p:txBody>
          <a:bodyPr>
            <a:normAutofit/>
          </a:bodyPr>
          <a:lstStyle/>
          <a:p>
            <a:pPr marL="0" indent="0">
              <a:buNone/>
            </a:pPr>
            <a:endParaRPr lang="en-US" sz="3200" dirty="0" smtClean="0"/>
          </a:p>
          <a:p>
            <a:pPr marL="0" indent="0">
              <a:buNone/>
            </a:pPr>
            <a:r>
              <a:rPr lang="en-US" dirty="0" smtClean="0"/>
              <a:t>To be a but-for cause of a disease, a genetic variation must be a necessary element of a sufficient set that brings about the disease.</a:t>
            </a:r>
            <a:endParaRPr lang="en-US" sz="3200" dirty="0" smtClean="0"/>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111</a:t>
            </a:fld>
            <a:endParaRPr lang="en-US">
              <a:solidFill>
                <a:prstClr val="black">
                  <a:tint val="75000"/>
                </a:prstClr>
              </a:solidFill>
            </a:endParaRPr>
          </a:p>
        </p:txBody>
      </p:sp>
    </p:spTree>
    <p:extLst>
      <p:ext uri="{BB962C8B-B14F-4D97-AF65-F5344CB8AC3E}">
        <p14:creationId xmlns:p14="http://schemas.microsoft.com/office/powerpoint/2010/main" val="396204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1771650"/>
          </a:xfrm>
        </p:spPr>
        <p:txBody>
          <a:bodyPr anchor="t"/>
          <a:lstStyle/>
          <a:p>
            <a:pPr algn="ctr"/>
            <a:r>
              <a:rPr lang="en-US" sz="3600" dirty="0" smtClean="0"/>
              <a:t>Necessary element of a sufficient set (Link in the chain)</a:t>
            </a:r>
            <a:endParaRPr lang="en-US" sz="3600" i="1" dirty="0"/>
          </a:p>
        </p:txBody>
      </p:sp>
      <p:sp>
        <p:nvSpPr>
          <p:cNvPr id="21" name="Oval 20"/>
          <p:cNvSpPr/>
          <p:nvPr/>
        </p:nvSpPr>
        <p:spPr>
          <a:xfrm>
            <a:off x="5699517" y="4731372"/>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p:nvSpPr>
        <p:spPr>
          <a:xfrm>
            <a:off x="4968269" y="3911538"/>
            <a:ext cx="762000" cy="762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5349269" y="4350372"/>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Oval 25"/>
          <p:cNvSpPr/>
          <p:nvPr/>
        </p:nvSpPr>
        <p:spPr>
          <a:xfrm>
            <a:off x="6032231" y="5112372"/>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476235" y="4027213"/>
            <a:ext cx="3200400" cy="646331"/>
          </a:xfrm>
          <a:prstGeom prst="rect">
            <a:avLst/>
          </a:prstGeom>
          <a:noFill/>
        </p:spPr>
        <p:txBody>
          <a:bodyPr wrap="square" rtlCol="0">
            <a:spAutoFit/>
          </a:bodyPr>
          <a:lstStyle/>
          <a:p>
            <a:r>
              <a:rPr lang="en-US" sz="3600" dirty="0" smtClean="0">
                <a:solidFill>
                  <a:srgbClr val="92D050"/>
                </a:solidFill>
              </a:rPr>
              <a:t>Genetic variant</a:t>
            </a:r>
            <a:endParaRPr lang="en-US" sz="36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4906" y="2321364"/>
            <a:ext cx="2209800" cy="646331"/>
          </a:xfrm>
          <a:prstGeom prst="rect">
            <a:avLst/>
          </a:prstGeom>
          <a:noFill/>
        </p:spPr>
        <p:txBody>
          <a:bodyPr wrap="square" rtlCol="0">
            <a:spAutoFit/>
          </a:bodyPr>
          <a:lstStyle/>
          <a:p>
            <a:r>
              <a:rPr lang="en-US" sz="3600" dirty="0">
                <a:solidFill>
                  <a:srgbClr val="000000"/>
                </a:solidFill>
              </a:rPr>
              <a:t>Disease</a:t>
            </a:r>
          </a:p>
        </p:txBody>
      </p:sp>
      <p:sp>
        <p:nvSpPr>
          <p:cNvPr id="4" name="Right Arrow 3"/>
          <p:cNvSpPr/>
          <p:nvPr/>
        </p:nvSpPr>
        <p:spPr>
          <a:xfrm>
            <a:off x="3676635" y="4159873"/>
            <a:ext cx="1213530" cy="381000"/>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2D050"/>
              </a:solidFill>
            </a:endParaRPr>
          </a:p>
        </p:txBody>
      </p:sp>
      <p:sp>
        <p:nvSpPr>
          <p:cNvPr id="5" name="TextBox 4"/>
          <p:cNvSpPr txBox="1"/>
          <p:nvPr/>
        </p:nvSpPr>
        <p:spPr>
          <a:xfrm>
            <a:off x="5082619" y="4027207"/>
            <a:ext cx="555625" cy="369332"/>
          </a:xfrm>
          <a:prstGeom prst="rect">
            <a:avLst/>
          </a:prstGeom>
          <a:noFill/>
        </p:spPr>
        <p:txBody>
          <a:bodyPr wrap="square" rtlCol="0">
            <a:spAutoFit/>
          </a:bodyPr>
          <a:lstStyle/>
          <a:p>
            <a:r>
              <a:rPr lang="en-US" b="1" dirty="0" smtClean="0">
                <a:solidFill>
                  <a:srgbClr val="92D050"/>
                </a:solidFill>
              </a:rPr>
              <a:t>G0</a:t>
            </a:r>
            <a:endParaRPr lang="en-US" b="1" dirty="0">
              <a:solidFill>
                <a:srgbClr val="92D050"/>
              </a:solidFill>
            </a:endParaRPr>
          </a:p>
        </p:txBody>
      </p:sp>
      <p:sp>
        <p:nvSpPr>
          <p:cNvPr id="24" name="Oval 23"/>
          <p:cNvSpPr/>
          <p:nvPr/>
        </p:nvSpPr>
        <p:spPr>
          <a:xfrm>
            <a:off x="4618316" y="3365137"/>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112</a:t>
            </a:fld>
            <a:endParaRPr lang="en-US">
              <a:solidFill>
                <a:prstClr val="black">
                  <a:tint val="75000"/>
                </a:prstClr>
              </a:solidFill>
            </a:endParaRPr>
          </a:p>
        </p:txBody>
      </p:sp>
    </p:spTree>
    <p:extLst>
      <p:ext uri="{BB962C8B-B14F-4D97-AF65-F5344CB8AC3E}">
        <p14:creationId xmlns:p14="http://schemas.microsoft.com/office/powerpoint/2010/main" val="52326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1371600"/>
          </a:xfrm>
        </p:spPr>
        <p:txBody>
          <a:bodyPr>
            <a:noAutofit/>
          </a:bodyPr>
          <a:lstStyle/>
          <a:p>
            <a:pPr algn="ctr"/>
            <a:r>
              <a:rPr lang="en-US" sz="3200" dirty="0" smtClean="0"/>
              <a:t>How might the role of a genetic variation in causing disease affect a toxic tort claim?</a:t>
            </a:r>
            <a:endParaRPr lang="en-US" sz="3200" dirty="0"/>
          </a:p>
        </p:txBody>
      </p:sp>
      <p:sp>
        <p:nvSpPr>
          <p:cNvPr id="3" name="Content Placeholder 2"/>
          <p:cNvSpPr>
            <a:spLocks noGrp="1"/>
          </p:cNvSpPr>
          <p:nvPr>
            <p:ph idx="1"/>
          </p:nvPr>
        </p:nvSpPr>
        <p:spPr>
          <a:xfrm>
            <a:off x="762000" y="1752606"/>
            <a:ext cx="7520940" cy="3579849"/>
          </a:xfrm>
        </p:spPr>
        <p:txBody>
          <a:bodyPr>
            <a:normAutofit/>
          </a:bodyPr>
          <a:lstStyle/>
          <a:p>
            <a:pPr marL="0" indent="0">
              <a:buNone/>
            </a:pPr>
            <a:endParaRPr lang="en-US" dirty="0"/>
          </a:p>
          <a:p>
            <a:pPr marL="514350" indent="-514350">
              <a:buAutoNum type="arabicParenR"/>
            </a:pPr>
            <a:r>
              <a:rPr lang="en-US" sz="3200" dirty="0" smtClean="0"/>
              <a:t>Toxin &amp; Gene are necessary elements of the same sufficient causal set</a:t>
            </a:r>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113</a:t>
            </a:fld>
            <a:endParaRPr lang="en-US">
              <a:solidFill>
                <a:prstClr val="black">
                  <a:tint val="75000"/>
                </a:prstClr>
              </a:solidFill>
            </a:endParaRPr>
          </a:p>
        </p:txBody>
      </p:sp>
    </p:spTree>
    <p:extLst>
      <p:ext uri="{BB962C8B-B14F-4D97-AF65-F5344CB8AC3E}">
        <p14:creationId xmlns:p14="http://schemas.microsoft.com/office/powerpoint/2010/main" val="290448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1369270"/>
          </a:xfrm>
        </p:spPr>
        <p:txBody>
          <a:bodyPr anchor="t"/>
          <a:lstStyle/>
          <a:p>
            <a:pPr algn="ctr"/>
            <a:r>
              <a:rPr lang="en-US" sz="3600" dirty="0" smtClean="0"/>
              <a:t>Necessary Elements of the Same Sufficient Causal Set: Concurring Causes</a:t>
            </a:r>
            <a:endParaRPr lang="en-US" sz="3600" i="1" dirty="0"/>
          </a:p>
        </p:txBody>
      </p:sp>
      <p:sp>
        <p:nvSpPr>
          <p:cNvPr id="21" name="Oval 20"/>
          <p:cNvSpPr/>
          <p:nvPr/>
        </p:nvSpPr>
        <p:spPr>
          <a:xfrm>
            <a:off x="4947330" y="3898582"/>
            <a:ext cx="762000" cy="762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p:nvSpPr>
        <p:spPr>
          <a:xfrm>
            <a:off x="5725886" y="4748943"/>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5328330" y="4301698"/>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Oval 25"/>
          <p:cNvSpPr/>
          <p:nvPr/>
        </p:nvSpPr>
        <p:spPr>
          <a:xfrm>
            <a:off x="6106886" y="518606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340945" y="4152036"/>
            <a:ext cx="3200400" cy="646331"/>
          </a:xfrm>
          <a:prstGeom prst="rect">
            <a:avLst/>
          </a:prstGeom>
          <a:noFill/>
        </p:spPr>
        <p:txBody>
          <a:bodyPr wrap="square" rtlCol="0">
            <a:spAutoFit/>
          </a:bodyPr>
          <a:lstStyle/>
          <a:p>
            <a:r>
              <a:rPr lang="en-US" sz="3600" dirty="0" smtClean="0">
                <a:solidFill>
                  <a:srgbClr val="92D050"/>
                </a:solidFill>
              </a:rPr>
              <a:t>Genetic variant</a:t>
            </a:r>
            <a:endParaRPr lang="en-US" sz="36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4906" y="2321364"/>
            <a:ext cx="2209800" cy="646331"/>
          </a:xfrm>
          <a:prstGeom prst="rect">
            <a:avLst/>
          </a:prstGeom>
          <a:noFill/>
        </p:spPr>
        <p:txBody>
          <a:bodyPr wrap="square" rtlCol="0">
            <a:spAutoFit/>
          </a:bodyPr>
          <a:lstStyle/>
          <a:p>
            <a:r>
              <a:rPr lang="en-US" sz="3600" dirty="0">
                <a:solidFill>
                  <a:srgbClr val="000000"/>
                </a:solidFill>
              </a:rPr>
              <a:t>Disease</a:t>
            </a:r>
          </a:p>
        </p:txBody>
      </p:sp>
      <p:sp>
        <p:nvSpPr>
          <p:cNvPr id="4" name="Right Arrow 3"/>
          <p:cNvSpPr/>
          <p:nvPr/>
        </p:nvSpPr>
        <p:spPr>
          <a:xfrm>
            <a:off x="3512058" y="4232879"/>
            <a:ext cx="1397568" cy="484632"/>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a:off x="4168603" y="5063698"/>
            <a:ext cx="1397568" cy="4846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219200" y="4982854"/>
            <a:ext cx="3200400" cy="646331"/>
          </a:xfrm>
          <a:prstGeom prst="rect">
            <a:avLst/>
          </a:prstGeom>
          <a:noFill/>
        </p:spPr>
        <p:txBody>
          <a:bodyPr wrap="square" rtlCol="0">
            <a:spAutoFit/>
          </a:bodyPr>
          <a:lstStyle/>
          <a:p>
            <a:r>
              <a:rPr lang="en-US" sz="3600" dirty="0" smtClean="0">
                <a:solidFill>
                  <a:srgbClr val="FF0000"/>
                </a:solidFill>
              </a:rPr>
              <a:t>Toxic exposure</a:t>
            </a:r>
            <a:endParaRPr lang="en-US" sz="3600" dirty="0">
              <a:solidFill>
                <a:srgbClr val="FF0000"/>
              </a:solidFill>
            </a:endParaRPr>
          </a:p>
        </p:txBody>
      </p:sp>
      <p:sp>
        <p:nvSpPr>
          <p:cNvPr id="5" name="TextBox 4"/>
          <p:cNvSpPr txBox="1"/>
          <p:nvPr/>
        </p:nvSpPr>
        <p:spPr>
          <a:xfrm>
            <a:off x="5793922" y="5001399"/>
            <a:ext cx="419100" cy="369332"/>
          </a:xfrm>
          <a:prstGeom prst="rect">
            <a:avLst/>
          </a:prstGeom>
          <a:noFill/>
        </p:spPr>
        <p:txBody>
          <a:bodyPr wrap="square" rtlCol="0">
            <a:spAutoFit/>
          </a:bodyPr>
          <a:lstStyle/>
          <a:p>
            <a:r>
              <a:rPr lang="en-US" b="1" dirty="0" smtClean="0">
                <a:solidFill>
                  <a:srgbClr val="FF0000"/>
                </a:solidFill>
              </a:rPr>
              <a:t>T1</a:t>
            </a:r>
            <a:endParaRPr lang="en-US" b="1" dirty="0">
              <a:solidFill>
                <a:srgbClr val="FF0000"/>
              </a:solidFill>
            </a:endParaRPr>
          </a:p>
        </p:txBody>
      </p:sp>
      <p:sp>
        <p:nvSpPr>
          <p:cNvPr id="15" name="TextBox 14"/>
          <p:cNvSpPr txBox="1"/>
          <p:nvPr/>
        </p:nvSpPr>
        <p:spPr>
          <a:xfrm>
            <a:off x="5028973" y="4094916"/>
            <a:ext cx="598714" cy="369332"/>
          </a:xfrm>
          <a:prstGeom prst="rect">
            <a:avLst/>
          </a:prstGeom>
          <a:noFill/>
        </p:spPr>
        <p:txBody>
          <a:bodyPr wrap="square" rtlCol="0">
            <a:spAutoFit/>
          </a:bodyPr>
          <a:lstStyle/>
          <a:p>
            <a:r>
              <a:rPr lang="en-US" b="1" dirty="0" smtClean="0">
                <a:solidFill>
                  <a:srgbClr val="92D050"/>
                </a:solidFill>
              </a:rPr>
              <a:t>G1</a:t>
            </a:r>
            <a:endParaRPr lang="en-US" b="1" dirty="0">
              <a:solidFill>
                <a:srgbClr val="92D050"/>
              </a:solidFill>
            </a:endParaRPr>
          </a:p>
        </p:txBody>
      </p:sp>
      <p:sp>
        <p:nvSpPr>
          <p:cNvPr id="24" name="Oval 23"/>
          <p:cNvSpPr/>
          <p:nvPr/>
        </p:nvSpPr>
        <p:spPr>
          <a:xfrm>
            <a:off x="4629546" y="3337327"/>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114</a:t>
            </a:fld>
            <a:endParaRPr lang="en-US">
              <a:solidFill>
                <a:prstClr val="black">
                  <a:tint val="75000"/>
                </a:prstClr>
              </a:solidFill>
            </a:endParaRPr>
          </a:p>
        </p:txBody>
      </p:sp>
    </p:spTree>
    <p:extLst>
      <p:ext uri="{BB962C8B-B14F-4D97-AF65-F5344CB8AC3E}">
        <p14:creationId xmlns:p14="http://schemas.microsoft.com/office/powerpoint/2010/main" val="3769880284"/>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1371600"/>
          </a:xfrm>
        </p:spPr>
        <p:txBody>
          <a:bodyPr>
            <a:noAutofit/>
          </a:bodyPr>
          <a:lstStyle/>
          <a:p>
            <a:pPr algn="ctr"/>
            <a:r>
              <a:rPr lang="en-US" sz="3200" dirty="0" smtClean="0"/>
              <a:t>How might the role of a genetic variation in causing disease affect a toxic tort claim?</a:t>
            </a:r>
            <a:endParaRPr lang="en-US" sz="3200" dirty="0"/>
          </a:p>
        </p:txBody>
      </p:sp>
      <p:sp>
        <p:nvSpPr>
          <p:cNvPr id="3" name="Content Placeholder 2"/>
          <p:cNvSpPr>
            <a:spLocks noGrp="1"/>
          </p:cNvSpPr>
          <p:nvPr>
            <p:ph idx="1"/>
          </p:nvPr>
        </p:nvSpPr>
        <p:spPr>
          <a:xfrm>
            <a:off x="762000" y="1752606"/>
            <a:ext cx="7520940" cy="3579849"/>
          </a:xfrm>
        </p:spPr>
        <p:txBody>
          <a:bodyPr>
            <a:normAutofit/>
          </a:bodyPr>
          <a:lstStyle/>
          <a:p>
            <a:pPr marL="0" indent="0">
              <a:buNone/>
            </a:pPr>
            <a:endParaRPr lang="en-US" dirty="0"/>
          </a:p>
          <a:p>
            <a:pPr marL="514350" indent="-514350">
              <a:buAutoNum type="arabicParenR"/>
            </a:pPr>
            <a:r>
              <a:rPr lang="en-US" sz="3200" dirty="0" smtClean="0"/>
              <a:t>Toxin &amp; Gene are necessary elements of the same sufficient causal set</a:t>
            </a:r>
          </a:p>
          <a:p>
            <a:pPr marL="514350" indent="-514350">
              <a:buAutoNum type="arabicParenR"/>
            </a:pPr>
            <a:r>
              <a:rPr lang="en-US" dirty="0" smtClean="0"/>
              <a:t>Toxin &amp; Gene are necessary elements of different causal sets</a:t>
            </a:r>
            <a:endParaRPr lang="en-US" sz="3200" dirty="0" smtClean="0"/>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115</a:t>
            </a:fld>
            <a:endParaRPr lang="en-US">
              <a:solidFill>
                <a:prstClr val="black">
                  <a:tint val="75000"/>
                </a:prstClr>
              </a:solidFill>
            </a:endParaRPr>
          </a:p>
        </p:txBody>
      </p:sp>
    </p:spTree>
    <p:extLst>
      <p:ext uri="{BB962C8B-B14F-4D97-AF65-F5344CB8AC3E}">
        <p14:creationId xmlns:p14="http://schemas.microsoft.com/office/powerpoint/2010/main" val="310298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1216870"/>
          </a:xfrm>
        </p:spPr>
        <p:txBody>
          <a:bodyPr anchor="t"/>
          <a:lstStyle/>
          <a:p>
            <a:r>
              <a:rPr lang="en-US" sz="3600" dirty="0" smtClean="0"/>
              <a:t>Necessary Elements of Different Sufficient Causal </a:t>
            </a:r>
            <a:r>
              <a:rPr lang="en-US" sz="3600" dirty="0"/>
              <a:t>Sets: Competing Causes</a:t>
            </a:r>
            <a:endParaRPr lang="en-US" sz="3600" i="1" dirty="0"/>
          </a:p>
        </p:txBody>
      </p:sp>
      <p:sp>
        <p:nvSpPr>
          <p:cNvPr id="23" name="Oval 22"/>
          <p:cNvSpPr/>
          <p:nvPr/>
        </p:nvSpPr>
        <p:spPr>
          <a:xfrm>
            <a:off x="5007522" y="3927031"/>
            <a:ext cx="762000" cy="762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2743200" y="4372914"/>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6505669" y="3806898"/>
            <a:ext cx="2514600" cy="523220"/>
          </a:xfrm>
          <a:prstGeom prst="rect">
            <a:avLst/>
          </a:prstGeom>
          <a:noFill/>
        </p:spPr>
        <p:txBody>
          <a:bodyPr wrap="square" rtlCol="0">
            <a:spAutoFit/>
          </a:bodyPr>
          <a:lstStyle/>
          <a:p>
            <a:r>
              <a:rPr lang="en-US" sz="2800" dirty="0" smtClean="0">
                <a:solidFill>
                  <a:srgbClr val="92D050"/>
                </a:solidFill>
              </a:rPr>
              <a:t>Genetic variant</a:t>
            </a:r>
            <a:endParaRPr lang="en-US" sz="28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4906" y="2321364"/>
            <a:ext cx="2209800" cy="646331"/>
          </a:xfrm>
          <a:prstGeom prst="rect">
            <a:avLst/>
          </a:prstGeom>
          <a:noFill/>
        </p:spPr>
        <p:txBody>
          <a:bodyPr wrap="square" rtlCol="0">
            <a:spAutoFit/>
          </a:bodyPr>
          <a:lstStyle/>
          <a:p>
            <a:r>
              <a:rPr lang="en-US" sz="3600" dirty="0">
                <a:solidFill>
                  <a:srgbClr val="000000"/>
                </a:solidFill>
              </a:rPr>
              <a:t>Disease</a:t>
            </a:r>
          </a:p>
        </p:txBody>
      </p:sp>
      <p:sp>
        <p:nvSpPr>
          <p:cNvPr id="4" name="TextBox 3"/>
          <p:cNvSpPr txBox="1"/>
          <p:nvPr/>
        </p:nvSpPr>
        <p:spPr>
          <a:xfrm>
            <a:off x="97930" y="3849360"/>
            <a:ext cx="2433271" cy="523220"/>
          </a:xfrm>
          <a:prstGeom prst="rect">
            <a:avLst/>
          </a:prstGeom>
          <a:noFill/>
        </p:spPr>
        <p:txBody>
          <a:bodyPr wrap="square" rtlCol="0">
            <a:spAutoFit/>
          </a:bodyPr>
          <a:lstStyle/>
          <a:p>
            <a:r>
              <a:rPr lang="en-US" sz="2800" dirty="0" smtClean="0">
                <a:solidFill>
                  <a:srgbClr val="FF0000"/>
                </a:solidFill>
              </a:rPr>
              <a:t>Toxic Exposure</a:t>
            </a:r>
            <a:endParaRPr lang="en-US" sz="2800" dirty="0">
              <a:solidFill>
                <a:srgbClr val="FF0000"/>
              </a:solidFill>
            </a:endParaRPr>
          </a:p>
        </p:txBody>
      </p:sp>
      <p:sp>
        <p:nvSpPr>
          <p:cNvPr id="5" name="Right Arrow 4"/>
          <p:cNvSpPr/>
          <p:nvPr/>
        </p:nvSpPr>
        <p:spPr>
          <a:xfrm rot="10800000">
            <a:off x="5789138" y="3885307"/>
            <a:ext cx="750195" cy="366401"/>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4686535" y="3376410"/>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ight Arrow 19"/>
          <p:cNvSpPr/>
          <p:nvPr/>
        </p:nvSpPr>
        <p:spPr>
          <a:xfrm>
            <a:off x="2374007" y="3955215"/>
            <a:ext cx="750195" cy="36640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3440317" y="337365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3124200" y="3870708"/>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5391301" y="4436550"/>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2383813" y="476589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Oval 29"/>
          <p:cNvSpPr/>
          <p:nvPr/>
        </p:nvSpPr>
        <p:spPr>
          <a:xfrm>
            <a:off x="2023450" y="5176319"/>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p:nvSpPr>
        <p:spPr>
          <a:xfrm>
            <a:off x="5110806" y="4158180"/>
            <a:ext cx="598714" cy="369332"/>
          </a:xfrm>
          <a:prstGeom prst="rect">
            <a:avLst/>
          </a:prstGeom>
          <a:noFill/>
        </p:spPr>
        <p:txBody>
          <a:bodyPr wrap="square" rtlCol="0">
            <a:spAutoFit/>
          </a:bodyPr>
          <a:lstStyle/>
          <a:p>
            <a:r>
              <a:rPr lang="en-US" b="1" dirty="0" smtClean="0">
                <a:solidFill>
                  <a:srgbClr val="92D050"/>
                </a:solidFill>
              </a:rPr>
              <a:t>G1</a:t>
            </a:r>
            <a:endParaRPr lang="en-US" b="1" dirty="0">
              <a:solidFill>
                <a:srgbClr val="92D050"/>
              </a:solidFill>
            </a:endParaRPr>
          </a:p>
        </p:txBody>
      </p:sp>
      <p:sp>
        <p:nvSpPr>
          <p:cNvPr id="32" name="TextBox 31"/>
          <p:cNvSpPr txBox="1"/>
          <p:nvPr/>
        </p:nvSpPr>
        <p:spPr>
          <a:xfrm>
            <a:off x="3295650" y="4102705"/>
            <a:ext cx="419100" cy="369332"/>
          </a:xfrm>
          <a:prstGeom prst="rect">
            <a:avLst/>
          </a:prstGeom>
          <a:noFill/>
        </p:spPr>
        <p:txBody>
          <a:bodyPr wrap="square" rtlCol="0">
            <a:spAutoFit/>
          </a:bodyPr>
          <a:lstStyle/>
          <a:p>
            <a:r>
              <a:rPr lang="en-US" b="1" dirty="0" smtClean="0">
                <a:solidFill>
                  <a:srgbClr val="FF0000"/>
                </a:solidFill>
              </a:rPr>
              <a:t>T1</a:t>
            </a:r>
            <a:endParaRPr lang="en-US" b="1" dirty="0">
              <a:solidFill>
                <a:srgbClr val="FF0000"/>
              </a:solidFill>
            </a:endParaRPr>
          </a:p>
        </p:txBody>
      </p:sp>
      <p:sp>
        <p:nvSpPr>
          <p:cNvPr id="6" name="TextBox 5"/>
          <p:cNvSpPr txBox="1"/>
          <p:nvPr/>
        </p:nvSpPr>
        <p:spPr>
          <a:xfrm>
            <a:off x="4202317" y="4308031"/>
            <a:ext cx="674483" cy="369332"/>
          </a:xfrm>
          <a:prstGeom prst="rect">
            <a:avLst/>
          </a:prstGeom>
          <a:noFill/>
        </p:spPr>
        <p:txBody>
          <a:bodyPr wrap="square" rtlCol="0">
            <a:spAutoFit/>
          </a:bodyPr>
          <a:lstStyle/>
          <a:p>
            <a:r>
              <a:rPr lang="en-US" b="1" dirty="0" smtClean="0">
                <a:solidFill>
                  <a:prstClr val="black"/>
                </a:solidFill>
              </a:rPr>
              <a:t>OR</a:t>
            </a:r>
            <a:endParaRPr lang="en-US" b="1" dirty="0">
              <a:solidFill>
                <a:prstClr val="black"/>
              </a:solidFill>
            </a:endParaRPr>
          </a:p>
        </p:txBody>
      </p:sp>
      <p:sp>
        <p:nvSpPr>
          <p:cNvPr id="7" name="Left-Right Arrow 6"/>
          <p:cNvSpPr/>
          <p:nvPr/>
        </p:nvSpPr>
        <p:spPr>
          <a:xfrm>
            <a:off x="3894654" y="4269282"/>
            <a:ext cx="1216152"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44E0B52B-A84E-4BB9-A362-147A17F9E079}" type="slidenum">
              <a:rPr lang="en-US" smtClean="0">
                <a:solidFill>
                  <a:prstClr val="black">
                    <a:tint val="75000"/>
                  </a:prstClr>
                </a:solidFill>
              </a:rPr>
              <a:pPr/>
              <a:t>116</a:t>
            </a:fld>
            <a:endParaRPr lang="en-US">
              <a:solidFill>
                <a:prstClr val="black">
                  <a:tint val="75000"/>
                </a:prstClr>
              </a:solidFill>
            </a:endParaRPr>
          </a:p>
        </p:txBody>
      </p:sp>
    </p:spTree>
    <p:extLst>
      <p:ext uri="{BB962C8B-B14F-4D97-AF65-F5344CB8AC3E}">
        <p14:creationId xmlns:p14="http://schemas.microsoft.com/office/powerpoint/2010/main" val="416725003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1216870"/>
          </a:xfrm>
        </p:spPr>
        <p:txBody>
          <a:bodyPr anchor="t">
            <a:normAutofit/>
          </a:bodyPr>
          <a:lstStyle/>
          <a:p>
            <a:pPr algn="ctr"/>
            <a:r>
              <a:rPr lang="en-US" sz="3600" dirty="0" smtClean="0"/>
              <a:t>Competing Causes: The Extreme Case </a:t>
            </a:r>
            <a:br>
              <a:rPr lang="en-US" sz="3600" dirty="0" smtClean="0"/>
            </a:br>
            <a:r>
              <a:rPr lang="en-US" sz="3600" dirty="0" smtClean="0"/>
              <a:t>of a Genetic Disease</a:t>
            </a:r>
          </a:p>
        </p:txBody>
      </p:sp>
      <p:sp>
        <p:nvSpPr>
          <p:cNvPr id="25" name="Oval 24"/>
          <p:cNvSpPr/>
          <p:nvPr/>
        </p:nvSpPr>
        <p:spPr>
          <a:xfrm>
            <a:off x="2743200" y="4372914"/>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6505669" y="3510399"/>
            <a:ext cx="2514600" cy="523220"/>
          </a:xfrm>
          <a:prstGeom prst="rect">
            <a:avLst/>
          </a:prstGeom>
          <a:noFill/>
        </p:spPr>
        <p:txBody>
          <a:bodyPr wrap="square" rtlCol="0">
            <a:spAutoFit/>
          </a:bodyPr>
          <a:lstStyle/>
          <a:p>
            <a:r>
              <a:rPr lang="en-US" sz="2800" dirty="0" smtClean="0">
                <a:solidFill>
                  <a:srgbClr val="92D050"/>
                </a:solidFill>
              </a:rPr>
              <a:t>Genetic variant</a:t>
            </a:r>
            <a:endParaRPr lang="en-US" sz="28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4906" y="2321364"/>
            <a:ext cx="2209800" cy="646331"/>
          </a:xfrm>
          <a:prstGeom prst="rect">
            <a:avLst/>
          </a:prstGeom>
          <a:noFill/>
        </p:spPr>
        <p:txBody>
          <a:bodyPr wrap="square" rtlCol="0">
            <a:spAutoFit/>
          </a:bodyPr>
          <a:lstStyle/>
          <a:p>
            <a:r>
              <a:rPr lang="en-US" sz="3600" dirty="0">
                <a:solidFill>
                  <a:srgbClr val="000000"/>
                </a:solidFill>
              </a:rPr>
              <a:t>Disease</a:t>
            </a:r>
          </a:p>
        </p:txBody>
      </p:sp>
      <p:sp>
        <p:nvSpPr>
          <p:cNvPr id="4" name="TextBox 3"/>
          <p:cNvSpPr txBox="1"/>
          <p:nvPr/>
        </p:nvSpPr>
        <p:spPr>
          <a:xfrm>
            <a:off x="97930" y="3849360"/>
            <a:ext cx="2433271" cy="523220"/>
          </a:xfrm>
          <a:prstGeom prst="rect">
            <a:avLst/>
          </a:prstGeom>
          <a:noFill/>
        </p:spPr>
        <p:txBody>
          <a:bodyPr wrap="square" rtlCol="0">
            <a:spAutoFit/>
          </a:bodyPr>
          <a:lstStyle/>
          <a:p>
            <a:r>
              <a:rPr lang="en-US" sz="2800" dirty="0" smtClean="0">
                <a:solidFill>
                  <a:srgbClr val="FF0000"/>
                </a:solidFill>
              </a:rPr>
              <a:t>Toxic Exposure</a:t>
            </a:r>
            <a:endParaRPr lang="en-US" sz="2800" dirty="0">
              <a:solidFill>
                <a:srgbClr val="FF0000"/>
              </a:solidFill>
            </a:endParaRPr>
          </a:p>
        </p:txBody>
      </p:sp>
      <p:sp>
        <p:nvSpPr>
          <p:cNvPr id="5" name="Right Arrow 4"/>
          <p:cNvSpPr/>
          <p:nvPr/>
        </p:nvSpPr>
        <p:spPr>
          <a:xfrm rot="10800000">
            <a:off x="5755475" y="3588815"/>
            <a:ext cx="750195" cy="366401"/>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ight Arrow 19"/>
          <p:cNvSpPr/>
          <p:nvPr/>
        </p:nvSpPr>
        <p:spPr>
          <a:xfrm>
            <a:off x="2374007" y="3955215"/>
            <a:ext cx="750195" cy="36640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a:off x="3124200" y="3870708"/>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2383813" y="476589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Oval 29"/>
          <p:cNvSpPr/>
          <p:nvPr/>
        </p:nvSpPr>
        <p:spPr>
          <a:xfrm>
            <a:off x="2023450" y="5176319"/>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p:nvSpPr>
        <p:spPr>
          <a:xfrm>
            <a:off x="5061729" y="3606735"/>
            <a:ext cx="598714" cy="369332"/>
          </a:xfrm>
          <a:prstGeom prst="rect">
            <a:avLst/>
          </a:prstGeom>
          <a:noFill/>
        </p:spPr>
        <p:txBody>
          <a:bodyPr wrap="square" rtlCol="0">
            <a:spAutoFit/>
          </a:bodyPr>
          <a:lstStyle/>
          <a:p>
            <a:r>
              <a:rPr lang="en-US" b="1" dirty="0" smtClean="0">
                <a:solidFill>
                  <a:srgbClr val="92D050"/>
                </a:solidFill>
              </a:rPr>
              <a:t>G2</a:t>
            </a:r>
            <a:endParaRPr lang="en-US" b="1" dirty="0">
              <a:solidFill>
                <a:srgbClr val="92D050"/>
              </a:solidFill>
            </a:endParaRPr>
          </a:p>
        </p:txBody>
      </p:sp>
      <p:sp>
        <p:nvSpPr>
          <p:cNvPr id="32" name="TextBox 31"/>
          <p:cNvSpPr txBox="1"/>
          <p:nvPr/>
        </p:nvSpPr>
        <p:spPr>
          <a:xfrm>
            <a:off x="3295650" y="4102705"/>
            <a:ext cx="419100" cy="369332"/>
          </a:xfrm>
          <a:prstGeom prst="rect">
            <a:avLst/>
          </a:prstGeom>
          <a:noFill/>
        </p:spPr>
        <p:txBody>
          <a:bodyPr wrap="square" rtlCol="0">
            <a:spAutoFit/>
          </a:bodyPr>
          <a:lstStyle/>
          <a:p>
            <a:r>
              <a:rPr lang="en-US" b="1" dirty="0" smtClean="0">
                <a:solidFill>
                  <a:srgbClr val="FF0000"/>
                </a:solidFill>
              </a:rPr>
              <a:t>T1</a:t>
            </a:r>
            <a:endParaRPr lang="en-US" b="1" dirty="0">
              <a:solidFill>
                <a:srgbClr val="FF0000"/>
              </a:solidFill>
            </a:endParaRPr>
          </a:p>
        </p:txBody>
      </p:sp>
      <p:sp>
        <p:nvSpPr>
          <p:cNvPr id="23" name="Oval 22"/>
          <p:cNvSpPr/>
          <p:nvPr/>
        </p:nvSpPr>
        <p:spPr>
          <a:xfrm>
            <a:off x="4898441" y="3376410"/>
            <a:ext cx="762000" cy="762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117</a:t>
            </a:fld>
            <a:endParaRPr lang="en-US">
              <a:solidFill>
                <a:prstClr val="black">
                  <a:tint val="75000"/>
                </a:prstClr>
              </a:solidFill>
            </a:endParaRPr>
          </a:p>
        </p:txBody>
      </p:sp>
    </p:spTree>
    <p:extLst>
      <p:ext uri="{BB962C8B-B14F-4D97-AF65-F5344CB8AC3E}">
        <p14:creationId xmlns:p14="http://schemas.microsoft.com/office/powerpoint/2010/main" val="344361622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1216870"/>
          </a:xfrm>
        </p:spPr>
        <p:txBody>
          <a:bodyPr anchor="t">
            <a:normAutofit/>
          </a:bodyPr>
          <a:lstStyle/>
          <a:p>
            <a:pPr algn="ctr"/>
            <a:r>
              <a:rPr lang="en-US" sz="3600" dirty="0" smtClean="0"/>
              <a:t>Competing Causes: A More Complex Example (More than One Toxin)</a:t>
            </a:r>
            <a:endParaRPr lang="en-US" sz="3600" i="1" dirty="0"/>
          </a:p>
        </p:txBody>
      </p:sp>
      <p:sp>
        <p:nvSpPr>
          <p:cNvPr id="23" name="Oval 22"/>
          <p:cNvSpPr/>
          <p:nvPr/>
        </p:nvSpPr>
        <p:spPr>
          <a:xfrm>
            <a:off x="5007522" y="3927031"/>
            <a:ext cx="762000" cy="762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2743200" y="4372914"/>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6505669" y="3806898"/>
            <a:ext cx="2514600" cy="523220"/>
          </a:xfrm>
          <a:prstGeom prst="rect">
            <a:avLst/>
          </a:prstGeom>
          <a:noFill/>
        </p:spPr>
        <p:txBody>
          <a:bodyPr wrap="square" rtlCol="0">
            <a:spAutoFit/>
          </a:bodyPr>
          <a:lstStyle/>
          <a:p>
            <a:r>
              <a:rPr lang="en-US" sz="2800" dirty="0" smtClean="0">
                <a:solidFill>
                  <a:srgbClr val="92D050"/>
                </a:solidFill>
              </a:rPr>
              <a:t>Genetic variant</a:t>
            </a:r>
            <a:endParaRPr lang="en-US" sz="28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4906" y="2321364"/>
            <a:ext cx="2209800" cy="646331"/>
          </a:xfrm>
          <a:prstGeom prst="rect">
            <a:avLst/>
          </a:prstGeom>
          <a:noFill/>
        </p:spPr>
        <p:txBody>
          <a:bodyPr wrap="square" rtlCol="0">
            <a:spAutoFit/>
          </a:bodyPr>
          <a:lstStyle/>
          <a:p>
            <a:r>
              <a:rPr lang="en-US" sz="3600" dirty="0">
                <a:solidFill>
                  <a:srgbClr val="000000"/>
                </a:solidFill>
              </a:rPr>
              <a:t>Disease</a:t>
            </a:r>
          </a:p>
        </p:txBody>
      </p:sp>
      <p:sp>
        <p:nvSpPr>
          <p:cNvPr id="4" name="TextBox 3"/>
          <p:cNvSpPr txBox="1"/>
          <p:nvPr/>
        </p:nvSpPr>
        <p:spPr>
          <a:xfrm>
            <a:off x="97930" y="3849360"/>
            <a:ext cx="2433271" cy="523220"/>
          </a:xfrm>
          <a:prstGeom prst="rect">
            <a:avLst/>
          </a:prstGeom>
          <a:noFill/>
        </p:spPr>
        <p:txBody>
          <a:bodyPr wrap="square" rtlCol="0">
            <a:spAutoFit/>
          </a:bodyPr>
          <a:lstStyle/>
          <a:p>
            <a:r>
              <a:rPr lang="en-US" sz="2800" dirty="0" smtClean="0">
                <a:solidFill>
                  <a:srgbClr val="FF0000"/>
                </a:solidFill>
              </a:rPr>
              <a:t>Toxic Exposure</a:t>
            </a:r>
            <a:endParaRPr lang="en-US" sz="2800" dirty="0">
              <a:solidFill>
                <a:srgbClr val="FF0000"/>
              </a:solidFill>
            </a:endParaRPr>
          </a:p>
        </p:txBody>
      </p:sp>
      <p:sp>
        <p:nvSpPr>
          <p:cNvPr id="5" name="Right Arrow 4"/>
          <p:cNvSpPr/>
          <p:nvPr/>
        </p:nvSpPr>
        <p:spPr>
          <a:xfrm rot="10800000">
            <a:off x="5789138" y="3885307"/>
            <a:ext cx="750195" cy="366401"/>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4676831" y="3396180"/>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ight Arrow 19"/>
          <p:cNvSpPr/>
          <p:nvPr/>
        </p:nvSpPr>
        <p:spPr>
          <a:xfrm>
            <a:off x="2374007" y="3991444"/>
            <a:ext cx="750195" cy="36640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3497073" y="3397993"/>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5760267" y="4953000"/>
            <a:ext cx="762000" cy="7620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5391301" y="4436550"/>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2383813" y="476589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Oval 29"/>
          <p:cNvSpPr/>
          <p:nvPr/>
        </p:nvSpPr>
        <p:spPr>
          <a:xfrm>
            <a:off x="2023450" y="5176319"/>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p:nvSpPr>
        <p:spPr>
          <a:xfrm>
            <a:off x="5110806" y="4158180"/>
            <a:ext cx="598714" cy="369332"/>
          </a:xfrm>
          <a:prstGeom prst="rect">
            <a:avLst/>
          </a:prstGeom>
          <a:noFill/>
        </p:spPr>
        <p:txBody>
          <a:bodyPr wrap="square" rtlCol="0">
            <a:spAutoFit/>
          </a:bodyPr>
          <a:lstStyle/>
          <a:p>
            <a:r>
              <a:rPr lang="en-US" b="1" dirty="0" smtClean="0">
                <a:solidFill>
                  <a:srgbClr val="92D050"/>
                </a:solidFill>
              </a:rPr>
              <a:t>G3</a:t>
            </a:r>
            <a:endParaRPr lang="en-US" b="1" dirty="0">
              <a:solidFill>
                <a:srgbClr val="92D050"/>
              </a:solidFill>
            </a:endParaRPr>
          </a:p>
        </p:txBody>
      </p:sp>
      <p:sp>
        <p:nvSpPr>
          <p:cNvPr id="32" name="TextBox 31"/>
          <p:cNvSpPr txBox="1"/>
          <p:nvPr/>
        </p:nvSpPr>
        <p:spPr>
          <a:xfrm>
            <a:off x="3295650" y="4102705"/>
            <a:ext cx="419100" cy="369332"/>
          </a:xfrm>
          <a:prstGeom prst="rect">
            <a:avLst/>
          </a:prstGeom>
          <a:noFill/>
        </p:spPr>
        <p:txBody>
          <a:bodyPr wrap="square" rtlCol="0">
            <a:spAutoFit/>
          </a:bodyPr>
          <a:lstStyle/>
          <a:p>
            <a:r>
              <a:rPr lang="en-US" b="1" dirty="0" smtClean="0">
                <a:solidFill>
                  <a:srgbClr val="FF0000"/>
                </a:solidFill>
              </a:rPr>
              <a:t>T1</a:t>
            </a:r>
            <a:endParaRPr lang="en-US" b="1" dirty="0">
              <a:solidFill>
                <a:srgbClr val="FF0000"/>
              </a:solidFill>
            </a:endParaRPr>
          </a:p>
        </p:txBody>
      </p:sp>
      <p:sp>
        <p:nvSpPr>
          <p:cNvPr id="21" name="Oval 20"/>
          <p:cNvSpPr/>
          <p:nvPr/>
        </p:nvSpPr>
        <p:spPr>
          <a:xfrm>
            <a:off x="3149097" y="3927031"/>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Box 23"/>
          <p:cNvSpPr txBox="1"/>
          <p:nvPr/>
        </p:nvSpPr>
        <p:spPr>
          <a:xfrm>
            <a:off x="5954685" y="5149334"/>
            <a:ext cx="419100" cy="369332"/>
          </a:xfrm>
          <a:prstGeom prst="rect">
            <a:avLst/>
          </a:prstGeom>
          <a:noFill/>
        </p:spPr>
        <p:txBody>
          <a:bodyPr wrap="square" rtlCol="0">
            <a:spAutoFit/>
          </a:bodyPr>
          <a:lstStyle/>
          <a:p>
            <a:r>
              <a:rPr lang="en-US" b="1" dirty="0" smtClean="0">
                <a:solidFill>
                  <a:srgbClr val="7030A0"/>
                </a:solidFill>
              </a:rPr>
              <a:t>T2</a:t>
            </a:r>
            <a:endParaRPr lang="en-US" b="1" dirty="0">
              <a:solidFill>
                <a:srgbClr val="7030A0"/>
              </a:solidFill>
            </a:endParaRPr>
          </a:p>
        </p:txBody>
      </p:sp>
      <p:sp>
        <p:nvSpPr>
          <p:cNvPr id="26" name="TextBox 25"/>
          <p:cNvSpPr txBox="1"/>
          <p:nvPr/>
        </p:nvSpPr>
        <p:spPr>
          <a:xfrm>
            <a:off x="6858003" y="5054469"/>
            <a:ext cx="2433271" cy="523220"/>
          </a:xfrm>
          <a:prstGeom prst="rect">
            <a:avLst/>
          </a:prstGeom>
          <a:noFill/>
        </p:spPr>
        <p:txBody>
          <a:bodyPr wrap="square" rtlCol="0">
            <a:spAutoFit/>
          </a:bodyPr>
          <a:lstStyle/>
          <a:p>
            <a:r>
              <a:rPr lang="en-US" sz="2800" dirty="0" smtClean="0">
                <a:solidFill>
                  <a:srgbClr val="7030A0"/>
                </a:solidFill>
              </a:rPr>
              <a:t>Toxic</a:t>
            </a:r>
            <a:r>
              <a:rPr lang="en-US" sz="2800" dirty="0" smtClean="0">
                <a:solidFill>
                  <a:srgbClr val="FF0000"/>
                </a:solidFill>
              </a:rPr>
              <a:t> </a:t>
            </a:r>
            <a:r>
              <a:rPr lang="en-US" sz="2800" dirty="0" smtClean="0">
                <a:solidFill>
                  <a:srgbClr val="7030A0"/>
                </a:solidFill>
              </a:rPr>
              <a:t>Exposure</a:t>
            </a:r>
            <a:endParaRPr lang="en-US" sz="2800" dirty="0">
              <a:solidFill>
                <a:srgbClr val="7030A0"/>
              </a:solidFill>
            </a:endParaRPr>
          </a:p>
        </p:txBody>
      </p:sp>
      <p:sp>
        <p:nvSpPr>
          <p:cNvPr id="33" name="Right Arrow 32"/>
          <p:cNvSpPr/>
          <p:nvPr/>
        </p:nvSpPr>
        <p:spPr>
          <a:xfrm rot="10800000">
            <a:off x="6539335" y="5122445"/>
            <a:ext cx="375097" cy="366401"/>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992785" y="5518666"/>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TextBox 34"/>
          <p:cNvSpPr txBox="1"/>
          <p:nvPr/>
        </p:nvSpPr>
        <p:spPr>
          <a:xfrm>
            <a:off x="4202317" y="4308031"/>
            <a:ext cx="674483" cy="369332"/>
          </a:xfrm>
          <a:prstGeom prst="rect">
            <a:avLst/>
          </a:prstGeom>
          <a:noFill/>
        </p:spPr>
        <p:txBody>
          <a:bodyPr wrap="square" rtlCol="0">
            <a:spAutoFit/>
          </a:bodyPr>
          <a:lstStyle/>
          <a:p>
            <a:r>
              <a:rPr lang="en-US" b="1" dirty="0" smtClean="0">
                <a:solidFill>
                  <a:prstClr val="black"/>
                </a:solidFill>
              </a:rPr>
              <a:t>OR</a:t>
            </a:r>
            <a:endParaRPr lang="en-US" b="1" dirty="0">
              <a:solidFill>
                <a:prstClr val="black"/>
              </a:solidFill>
            </a:endParaRPr>
          </a:p>
        </p:txBody>
      </p:sp>
      <p:sp>
        <p:nvSpPr>
          <p:cNvPr id="36" name="Left-Right Arrow 35"/>
          <p:cNvSpPr/>
          <p:nvPr/>
        </p:nvSpPr>
        <p:spPr>
          <a:xfrm>
            <a:off x="3958641" y="4251708"/>
            <a:ext cx="1048882"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118</a:t>
            </a:fld>
            <a:endParaRPr lang="en-US">
              <a:solidFill>
                <a:prstClr val="black">
                  <a:tint val="75000"/>
                </a:prstClr>
              </a:solidFill>
            </a:endParaRPr>
          </a:p>
        </p:txBody>
      </p:sp>
    </p:spTree>
    <p:extLst>
      <p:ext uri="{BB962C8B-B14F-4D97-AF65-F5344CB8AC3E}">
        <p14:creationId xmlns:p14="http://schemas.microsoft.com/office/powerpoint/2010/main" val="3520315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110826620"/>
              </p:ext>
            </p:extLst>
          </p:nvPr>
        </p:nvGraphicFramePr>
        <p:xfrm>
          <a:off x="1401570" y="1873553"/>
          <a:ext cx="6340929" cy="498444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3504" y="0"/>
            <a:ext cx="9144000" cy="1938992"/>
          </a:xfrm>
          <a:prstGeom prst="rect">
            <a:avLst/>
          </a:prstGeom>
          <a:noFill/>
        </p:spPr>
        <p:txBody>
          <a:bodyPr wrap="square" rtlCol="0">
            <a:spAutoFit/>
          </a:bodyPr>
          <a:lstStyle/>
          <a:p>
            <a:pPr algn="ctr"/>
            <a:r>
              <a:rPr lang="en-US" sz="4000" b="1" dirty="0" smtClean="0">
                <a:solidFill>
                  <a:prstClr val="black"/>
                </a:solidFill>
                <a:latin typeface="Times New Roman" panose="02020603050405020304" pitchFamily="18" charset="0"/>
                <a:cs typeface="Times New Roman" panose="02020603050405020304" pitchFamily="18" charset="0"/>
              </a:rPr>
              <a:t>TYPHOID AS A SIGNATURE DISEASE OF BACILLUS SALMONELLA TYPHI</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6705600" y="2286000"/>
            <a:ext cx="1066800" cy="707886"/>
          </a:xfrm>
          <a:prstGeom prst="rect">
            <a:avLst/>
          </a:prstGeom>
          <a:noFill/>
        </p:spPr>
        <p:txBody>
          <a:bodyPr wrap="square" rtlCol="0">
            <a:spAutoFit/>
          </a:bodyPr>
          <a:lstStyle/>
          <a:p>
            <a:pPr algn="ctr"/>
            <a:r>
              <a:rPr lang="en-US" sz="2000" dirty="0" err="1" smtClean="0">
                <a:solidFill>
                  <a:prstClr val="black"/>
                </a:solidFill>
              </a:rPr>
              <a:t>Typhi</a:t>
            </a:r>
            <a:r>
              <a:rPr lang="en-US" sz="2000" dirty="0" smtClean="0">
                <a:solidFill>
                  <a:prstClr val="black"/>
                </a:solidFill>
              </a:rPr>
              <a:t> Bacteria</a:t>
            </a:r>
            <a:endParaRPr lang="en-US" sz="2000" dirty="0">
              <a:solidFill>
                <a:prstClr val="black"/>
              </a:solidFill>
            </a:endParaRPr>
          </a:p>
        </p:txBody>
      </p:sp>
      <p:sp>
        <p:nvSpPr>
          <p:cNvPr id="3" name="Slide Number Placeholder 2"/>
          <p:cNvSpPr>
            <a:spLocks noGrp="1"/>
          </p:cNvSpPr>
          <p:nvPr>
            <p:ph type="sldNum" sz="quarter" idx="12"/>
          </p:nvPr>
        </p:nvSpPr>
        <p:spPr/>
        <p:txBody>
          <a:bodyPr/>
          <a:lstStyle/>
          <a:p>
            <a:fld id="{520E8D16-65B9-45E6-9083-98780E790CF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16144869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1216870"/>
          </a:xfrm>
        </p:spPr>
        <p:txBody>
          <a:bodyPr anchor="t">
            <a:normAutofit fontScale="90000"/>
          </a:bodyPr>
          <a:lstStyle/>
          <a:p>
            <a:pPr algn="ctr"/>
            <a:r>
              <a:rPr lang="en-US" sz="3600" dirty="0" smtClean="0"/>
              <a:t>Necessary Elements of Different Sufficient Causal Sets: Multiple Sufficient Causes</a:t>
            </a:r>
            <a:endParaRPr lang="en-US" sz="3600" i="1" dirty="0"/>
          </a:p>
        </p:txBody>
      </p:sp>
      <p:sp>
        <p:nvSpPr>
          <p:cNvPr id="23" name="Oval 22"/>
          <p:cNvSpPr/>
          <p:nvPr/>
        </p:nvSpPr>
        <p:spPr>
          <a:xfrm>
            <a:off x="5007522" y="3927031"/>
            <a:ext cx="762000" cy="762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2743200" y="4372914"/>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6505669" y="3806898"/>
            <a:ext cx="2514600" cy="523220"/>
          </a:xfrm>
          <a:prstGeom prst="rect">
            <a:avLst/>
          </a:prstGeom>
          <a:noFill/>
        </p:spPr>
        <p:txBody>
          <a:bodyPr wrap="square" rtlCol="0">
            <a:spAutoFit/>
          </a:bodyPr>
          <a:lstStyle/>
          <a:p>
            <a:r>
              <a:rPr lang="en-US" sz="2800" dirty="0" smtClean="0">
                <a:solidFill>
                  <a:srgbClr val="92D050"/>
                </a:solidFill>
              </a:rPr>
              <a:t>Genetic variant</a:t>
            </a:r>
            <a:endParaRPr lang="en-US" sz="28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4906" y="2321364"/>
            <a:ext cx="2209800" cy="646331"/>
          </a:xfrm>
          <a:prstGeom prst="rect">
            <a:avLst/>
          </a:prstGeom>
          <a:noFill/>
        </p:spPr>
        <p:txBody>
          <a:bodyPr wrap="square" rtlCol="0">
            <a:spAutoFit/>
          </a:bodyPr>
          <a:lstStyle/>
          <a:p>
            <a:r>
              <a:rPr lang="en-US" sz="3600" dirty="0">
                <a:solidFill>
                  <a:srgbClr val="000000"/>
                </a:solidFill>
              </a:rPr>
              <a:t>Disease</a:t>
            </a:r>
          </a:p>
        </p:txBody>
      </p:sp>
      <p:sp>
        <p:nvSpPr>
          <p:cNvPr id="4" name="TextBox 3"/>
          <p:cNvSpPr txBox="1"/>
          <p:nvPr/>
        </p:nvSpPr>
        <p:spPr>
          <a:xfrm>
            <a:off x="97930" y="3849360"/>
            <a:ext cx="2433271" cy="523220"/>
          </a:xfrm>
          <a:prstGeom prst="rect">
            <a:avLst/>
          </a:prstGeom>
          <a:noFill/>
        </p:spPr>
        <p:txBody>
          <a:bodyPr wrap="square" rtlCol="0">
            <a:spAutoFit/>
          </a:bodyPr>
          <a:lstStyle/>
          <a:p>
            <a:r>
              <a:rPr lang="en-US" sz="2800" dirty="0" smtClean="0">
                <a:solidFill>
                  <a:srgbClr val="FF0000"/>
                </a:solidFill>
              </a:rPr>
              <a:t>Toxic Exposure</a:t>
            </a:r>
            <a:endParaRPr lang="en-US" sz="2800" dirty="0">
              <a:solidFill>
                <a:srgbClr val="FF0000"/>
              </a:solidFill>
            </a:endParaRPr>
          </a:p>
        </p:txBody>
      </p:sp>
      <p:sp>
        <p:nvSpPr>
          <p:cNvPr id="5" name="Right Arrow 4"/>
          <p:cNvSpPr/>
          <p:nvPr/>
        </p:nvSpPr>
        <p:spPr>
          <a:xfrm rot="10800000">
            <a:off x="5789138" y="3885307"/>
            <a:ext cx="750195" cy="366401"/>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4686535" y="3376410"/>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ight Arrow 19"/>
          <p:cNvSpPr/>
          <p:nvPr/>
        </p:nvSpPr>
        <p:spPr>
          <a:xfrm>
            <a:off x="2374007" y="3955215"/>
            <a:ext cx="750195" cy="36640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3440317" y="337365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3124200" y="3870708"/>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5391301" y="4436550"/>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2383813" y="476589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Oval 29"/>
          <p:cNvSpPr/>
          <p:nvPr/>
        </p:nvSpPr>
        <p:spPr>
          <a:xfrm>
            <a:off x="2023450" y="5176319"/>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p:nvSpPr>
        <p:spPr>
          <a:xfrm>
            <a:off x="5110806" y="4158180"/>
            <a:ext cx="598714" cy="369332"/>
          </a:xfrm>
          <a:prstGeom prst="rect">
            <a:avLst/>
          </a:prstGeom>
          <a:noFill/>
        </p:spPr>
        <p:txBody>
          <a:bodyPr wrap="square" rtlCol="0">
            <a:spAutoFit/>
          </a:bodyPr>
          <a:lstStyle/>
          <a:p>
            <a:r>
              <a:rPr lang="en-US" b="1" dirty="0" smtClean="0">
                <a:solidFill>
                  <a:srgbClr val="92D050"/>
                </a:solidFill>
              </a:rPr>
              <a:t>G1</a:t>
            </a:r>
            <a:endParaRPr lang="en-US" b="1" dirty="0">
              <a:solidFill>
                <a:srgbClr val="92D050"/>
              </a:solidFill>
            </a:endParaRPr>
          </a:p>
        </p:txBody>
      </p:sp>
      <p:sp>
        <p:nvSpPr>
          <p:cNvPr id="32" name="TextBox 31"/>
          <p:cNvSpPr txBox="1"/>
          <p:nvPr/>
        </p:nvSpPr>
        <p:spPr>
          <a:xfrm>
            <a:off x="3295650" y="4102705"/>
            <a:ext cx="419100" cy="369332"/>
          </a:xfrm>
          <a:prstGeom prst="rect">
            <a:avLst/>
          </a:prstGeom>
          <a:noFill/>
        </p:spPr>
        <p:txBody>
          <a:bodyPr wrap="square" rtlCol="0">
            <a:spAutoFit/>
          </a:bodyPr>
          <a:lstStyle/>
          <a:p>
            <a:r>
              <a:rPr lang="en-US" b="1" dirty="0" smtClean="0">
                <a:solidFill>
                  <a:srgbClr val="FF0000"/>
                </a:solidFill>
              </a:rPr>
              <a:t>T1</a:t>
            </a:r>
            <a:endParaRPr lang="en-US" b="1" dirty="0">
              <a:solidFill>
                <a:srgbClr val="FF0000"/>
              </a:solidFill>
            </a:endParaRPr>
          </a:p>
        </p:txBody>
      </p:sp>
      <p:sp>
        <p:nvSpPr>
          <p:cNvPr id="6" name="TextBox 5"/>
          <p:cNvSpPr txBox="1"/>
          <p:nvPr/>
        </p:nvSpPr>
        <p:spPr>
          <a:xfrm>
            <a:off x="4202317" y="4308031"/>
            <a:ext cx="674483" cy="369332"/>
          </a:xfrm>
          <a:prstGeom prst="rect">
            <a:avLst/>
          </a:prstGeom>
          <a:noFill/>
        </p:spPr>
        <p:txBody>
          <a:bodyPr wrap="square" rtlCol="0">
            <a:spAutoFit/>
          </a:bodyPr>
          <a:lstStyle/>
          <a:p>
            <a:r>
              <a:rPr lang="en-US" b="1" dirty="0" smtClean="0">
                <a:solidFill>
                  <a:prstClr val="black"/>
                </a:solidFill>
              </a:rPr>
              <a:t>AND</a:t>
            </a:r>
            <a:endParaRPr lang="en-US" b="1" dirty="0">
              <a:solidFill>
                <a:prstClr val="black"/>
              </a:solidFill>
            </a:endParaRPr>
          </a:p>
        </p:txBody>
      </p:sp>
      <p:sp>
        <p:nvSpPr>
          <p:cNvPr id="7" name="Left-Right Arrow 6"/>
          <p:cNvSpPr/>
          <p:nvPr/>
        </p:nvSpPr>
        <p:spPr>
          <a:xfrm>
            <a:off x="3894654" y="4269282"/>
            <a:ext cx="1216152" cy="484632"/>
          </a:xfrm>
          <a:prstGeom prst="lef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lide Number Placeholder 7"/>
          <p:cNvSpPr>
            <a:spLocks noGrp="1"/>
          </p:cNvSpPr>
          <p:nvPr>
            <p:ph type="sldNum" sz="quarter" idx="12"/>
          </p:nvPr>
        </p:nvSpPr>
        <p:spPr/>
        <p:txBody>
          <a:bodyPr/>
          <a:lstStyle/>
          <a:p>
            <a:fld id="{44E0B52B-A84E-4BB9-A362-147A17F9E079}" type="slidenum">
              <a:rPr lang="en-US" smtClean="0">
                <a:solidFill>
                  <a:prstClr val="black">
                    <a:tint val="75000"/>
                  </a:prstClr>
                </a:solidFill>
              </a:rPr>
              <a:pPr/>
              <a:t>119</a:t>
            </a:fld>
            <a:endParaRPr lang="en-US">
              <a:solidFill>
                <a:prstClr val="black">
                  <a:tint val="75000"/>
                </a:prstClr>
              </a:solidFill>
            </a:endParaRPr>
          </a:p>
        </p:txBody>
      </p:sp>
    </p:spTree>
    <p:extLst>
      <p:ext uri="{BB962C8B-B14F-4D97-AF65-F5344CB8AC3E}">
        <p14:creationId xmlns:p14="http://schemas.microsoft.com/office/powerpoint/2010/main" val="235155325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1371600"/>
          </a:xfrm>
        </p:spPr>
        <p:txBody>
          <a:bodyPr>
            <a:noAutofit/>
          </a:bodyPr>
          <a:lstStyle/>
          <a:p>
            <a:pPr algn="ctr"/>
            <a:r>
              <a:rPr lang="en-US" sz="3200" dirty="0" smtClean="0"/>
              <a:t>How might the role of a genetic variation in causing disease affect a toxic tort claim?</a:t>
            </a:r>
            <a:endParaRPr lang="en-US" sz="3200" dirty="0"/>
          </a:p>
        </p:txBody>
      </p:sp>
      <p:sp>
        <p:nvSpPr>
          <p:cNvPr id="3" name="Content Placeholder 2"/>
          <p:cNvSpPr>
            <a:spLocks noGrp="1"/>
          </p:cNvSpPr>
          <p:nvPr>
            <p:ph idx="1"/>
          </p:nvPr>
        </p:nvSpPr>
        <p:spPr>
          <a:xfrm>
            <a:off x="762000" y="1752606"/>
            <a:ext cx="7520940" cy="3579849"/>
          </a:xfrm>
        </p:spPr>
        <p:txBody>
          <a:bodyPr>
            <a:normAutofit lnSpcReduction="10000"/>
          </a:bodyPr>
          <a:lstStyle/>
          <a:p>
            <a:pPr marL="0" indent="0">
              <a:buNone/>
            </a:pPr>
            <a:endParaRPr lang="en-US" dirty="0"/>
          </a:p>
          <a:p>
            <a:pPr marL="514350" indent="-514350">
              <a:buAutoNum type="arabicParenR"/>
            </a:pPr>
            <a:r>
              <a:rPr lang="en-US" sz="3200" dirty="0" smtClean="0"/>
              <a:t>Toxin &amp; Gene are necessary elements of the same sufficient causal set</a:t>
            </a:r>
          </a:p>
          <a:p>
            <a:pPr marL="514350" indent="-514350">
              <a:buAutoNum type="arabicParenR"/>
            </a:pPr>
            <a:r>
              <a:rPr lang="en-US" dirty="0" smtClean="0"/>
              <a:t>Toxin &amp; Gene are necessary elements of different causal sets</a:t>
            </a:r>
          </a:p>
          <a:p>
            <a:pPr marL="514350" indent="-514350">
              <a:buAutoNum type="arabicParenR"/>
            </a:pPr>
            <a:r>
              <a:rPr lang="en-US" sz="3200" dirty="0" smtClean="0"/>
              <a:t>Protective effect: Causal set including toxic exposure</a:t>
            </a:r>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120</a:t>
            </a:fld>
            <a:endParaRPr lang="en-US">
              <a:solidFill>
                <a:prstClr val="black">
                  <a:tint val="75000"/>
                </a:prstClr>
              </a:solidFill>
            </a:endParaRPr>
          </a:p>
        </p:txBody>
      </p:sp>
    </p:spTree>
    <p:extLst>
      <p:ext uri="{BB962C8B-B14F-4D97-AF65-F5344CB8AC3E}">
        <p14:creationId xmlns:p14="http://schemas.microsoft.com/office/powerpoint/2010/main" val="9894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1369270"/>
          </a:xfrm>
        </p:spPr>
        <p:txBody>
          <a:bodyPr anchor="t"/>
          <a:lstStyle/>
          <a:p>
            <a:r>
              <a:rPr lang="en-US" sz="3600" dirty="0"/>
              <a:t>Protective Effect Against Causal Set </a:t>
            </a:r>
            <a:br>
              <a:rPr lang="en-US" sz="3600" dirty="0"/>
            </a:br>
            <a:r>
              <a:rPr lang="en-US" sz="3600" dirty="0"/>
              <a:t>that Includes a Toxic Exposure</a:t>
            </a:r>
            <a:endParaRPr lang="en-US" sz="3600" i="1" dirty="0"/>
          </a:p>
        </p:txBody>
      </p:sp>
      <p:sp>
        <p:nvSpPr>
          <p:cNvPr id="21" name="Oval 20"/>
          <p:cNvSpPr/>
          <p:nvPr/>
        </p:nvSpPr>
        <p:spPr>
          <a:xfrm>
            <a:off x="4909626" y="3920698"/>
            <a:ext cx="762000" cy="762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p:nvSpPr>
        <p:spPr>
          <a:xfrm>
            <a:off x="5725886" y="4748943"/>
            <a:ext cx="762000" cy="762000"/>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5328330" y="4301698"/>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Oval 25"/>
          <p:cNvSpPr/>
          <p:nvPr/>
        </p:nvSpPr>
        <p:spPr>
          <a:xfrm>
            <a:off x="6106886" y="518606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340945" y="4152036"/>
            <a:ext cx="3200400" cy="646331"/>
          </a:xfrm>
          <a:prstGeom prst="rect">
            <a:avLst/>
          </a:prstGeom>
          <a:noFill/>
        </p:spPr>
        <p:txBody>
          <a:bodyPr wrap="square" rtlCol="0">
            <a:spAutoFit/>
          </a:bodyPr>
          <a:lstStyle/>
          <a:p>
            <a:r>
              <a:rPr lang="en-US" sz="3600" dirty="0" smtClean="0">
                <a:solidFill>
                  <a:srgbClr val="92D050"/>
                </a:solidFill>
              </a:rPr>
              <a:t>Genetic variant</a:t>
            </a:r>
            <a:endParaRPr lang="en-US" sz="36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4906" y="2321364"/>
            <a:ext cx="2209800" cy="646331"/>
          </a:xfrm>
          <a:prstGeom prst="rect">
            <a:avLst/>
          </a:prstGeom>
          <a:noFill/>
        </p:spPr>
        <p:txBody>
          <a:bodyPr wrap="square" rtlCol="0">
            <a:spAutoFit/>
          </a:bodyPr>
          <a:lstStyle/>
          <a:p>
            <a:r>
              <a:rPr lang="en-US" sz="3600" dirty="0">
                <a:solidFill>
                  <a:srgbClr val="000000"/>
                </a:solidFill>
              </a:rPr>
              <a:t>Disease</a:t>
            </a:r>
          </a:p>
        </p:txBody>
      </p:sp>
      <p:sp>
        <p:nvSpPr>
          <p:cNvPr id="4" name="Right Arrow 3"/>
          <p:cNvSpPr/>
          <p:nvPr/>
        </p:nvSpPr>
        <p:spPr>
          <a:xfrm>
            <a:off x="3512058" y="4232879"/>
            <a:ext cx="1397568" cy="484632"/>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Arrow 11"/>
          <p:cNvSpPr/>
          <p:nvPr/>
        </p:nvSpPr>
        <p:spPr>
          <a:xfrm>
            <a:off x="4168603" y="5063698"/>
            <a:ext cx="1397568" cy="484632"/>
          </a:xfrm>
          <a:prstGeom prst="rightArrow">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1219200" y="4982854"/>
            <a:ext cx="3200400" cy="646331"/>
          </a:xfrm>
          <a:prstGeom prst="rect">
            <a:avLst/>
          </a:prstGeom>
          <a:noFill/>
        </p:spPr>
        <p:txBody>
          <a:bodyPr wrap="square" rtlCol="0">
            <a:spAutoFit/>
          </a:bodyPr>
          <a:lstStyle/>
          <a:p>
            <a:r>
              <a:rPr lang="en-US" sz="3600" dirty="0" smtClean="0">
                <a:solidFill>
                  <a:srgbClr val="7030A0"/>
                </a:solidFill>
              </a:rPr>
              <a:t>Toxic exposure</a:t>
            </a:r>
            <a:endParaRPr lang="en-US" sz="3600" dirty="0">
              <a:solidFill>
                <a:srgbClr val="7030A0"/>
              </a:solidFill>
            </a:endParaRPr>
          </a:p>
        </p:txBody>
      </p:sp>
      <p:sp>
        <p:nvSpPr>
          <p:cNvPr id="5" name="TextBox 4"/>
          <p:cNvSpPr txBox="1"/>
          <p:nvPr/>
        </p:nvSpPr>
        <p:spPr>
          <a:xfrm>
            <a:off x="5793922" y="5001399"/>
            <a:ext cx="419100" cy="369332"/>
          </a:xfrm>
          <a:prstGeom prst="rect">
            <a:avLst/>
          </a:prstGeom>
          <a:noFill/>
        </p:spPr>
        <p:txBody>
          <a:bodyPr wrap="square" rtlCol="0">
            <a:spAutoFit/>
          </a:bodyPr>
          <a:lstStyle/>
          <a:p>
            <a:r>
              <a:rPr lang="en-US" b="1" dirty="0" smtClean="0">
                <a:solidFill>
                  <a:srgbClr val="7030A0"/>
                </a:solidFill>
              </a:rPr>
              <a:t>T2</a:t>
            </a:r>
            <a:endParaRPr lang="en-US" b="1" dirty="0">
              <a:solidFill>
                <a:srgbClr val="7030A0"/>
              </a:solidFill>
            </a:endParaRPr>
          </a:p>
        </p:txBody>
      </p:sp>
      <p:sp>
        <p:nvSpPr>
          <p:cNvPr id="15" name="TextBox 14"/>
          <p:cNvSpPr txBox="1"/>
          <p:nvPr/>
        </p:nvSpPr>
        <p:spPr>
          <a:xfrm>
            <a:off x="5028973" y="4094916"/>
            <a:ext cx="598714" cy="369332"/>
          </a:xfrm>
          <a:prstGeom prst="rect">
            <a:avLst/>
          </a:prstGeom>
          <a:noFill/>
        </p:spPr>
        <p:txBody>
          <a:bodyPr wrap="square" rtlCol="0">
            <a:spAutoFit/>
          </a:bodyPr>
          <a:lstStyle/>
          <a:p>
            <a:r>
              <a:rPr lang="en-US" b="1" dirty="0" smtClean="0">
                <a:solidFill>
                  <a:srgbClr val="92D050"/>
                </a:solidFill>
              </a:rPr>
              <a:t>G4</a:t>
            </a:r>
            <a:endParaRPr lang="en-US" b="1" dirty="0">
              <a:solidFill>
                <a:srgbClr val="92D050"/>
              </a:solidFill>
            </a:endParaRPr>
          </a:p>
        </p:txBody>
      </p:sp>
      <p:sp>
        <p:nvSpPr>
          <p:cNvPr id="17" name="Oval 16"/>
          <p:cNvSpPr/>
          <p:nvPr/>
        </p:nvSpPr>
        <p:spPr>
          <a:xfrm>
            <a:off x="6400800" y="5548330"/>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p:cNvSpPr/>
          <p:nvPr/>
        </p:nvSpPr>
        <p:spPr>
          <a:xfrm>
            <a:off x="4876799" y="3581400"/>
            <a:ext cx="571735" cy="55701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121</a:t>
            </a:fld>
            <a:endParaRPr lang="en-US">
              <a:solidFill>
                <a:prstClr val="black">
                  <a:tint val="75000"/>
                </a:prstClr>
              </a:solidFill>
            </a:endParaRPr>
          </a:p>
        </p:txBody>
      </p:sp>
    </p:spTree>
    <p:extLst>
      <p:ext uri="{BB962C8B-B14F-4D97-AF65-F5344CB8AC3E}">
        <p14:creationId xmlns:p14="http://schemas.microsoft.com/office/powerpoint/2010/main" val="2209552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1216870"/>
          </a:xfrm>
        </p:spPr>
        <p:txBody>
          <a:bodyPr anchor="t">
            <a:normAutofit/>
          </a:bodyPr>
          <a:lstStyle/>
          <a:p>
            <a:pPr algn="ctr"/>
            <a:r>
              <a:rPr lang="en-US" sz="3600" dirty="0" smtClean="0"/>
              <a:t>Protective Effect Against Causal Set</a:t>
            </a:r>
            <a:br>
              <a:rPr lang="en-US" sz="3600" dirty="0" smtClean="0"/>
            </a:br>
            <a:r>
              <a:rPr lang="en-US" sz="3600" dirty="0" smtClean="0"/>
              <a:t>Competing with Toxic Exposure</a:t>
            </a:r>
            <a:endParaRPr lang="en-US" sz="3600" i="1" dirty="0"/>
          </a:p>
        </p:txBody>
      </p:sp>
      <p:sp>
        <p:nvSpPr>
          <p:cNvPr id="23" name="Oval 22"/>
          <p:cNvSpPr/>
          <p:nvPr/>
        </p:nvSpPr>
        <p:spPr>
          <a:xfrm>
            <a:off x="5007522" y="3927031"/>
            <a:ext cx="762000" cy="762000"/>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2743200" y="4372914"/>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6505669" y="3806898"/>
            <a:ext cx="2514600" cy="523220"/>
          </a:xfrm>
          <a:prstGeom prst="rect">
            <a:avLst/>
          </a:prstGeom>
          <a:noFill/>
        </p:spPr>
        <p:txBody>
          <a:bodyPr wrap="square" rtlCol="0">
            <a:spAutoFit/>
          </a:bodyPr>
          <a:lstStyle/>
          <a:p>
            <a:r>
              <a:rPr lang="en-US" sz="2800" dirty="0" smtClean="0">
                <a:solidFill>
                  <a:srgbClr val="92D050"/>
                </a:solidFill>
              </a:rPr>
              <a:t>Genetic variant</a:t>
            </a:r>
            <a:endParaRPr lang="en-US" sz="2800" dirty="0">
              <a:solidFill>
                <a:srgbClr val="92D05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44906" y="2321364"/>
            <a:ext cx="2209800" cy="646331"/>
          </a:xfrm>
          <a:prstGeom prst="rect">
            <a:avLst/>
          </a:prstGeom>
          <a:noFill/>
        </p:spPr>
        <p:txBody>
          <a:bodyPr wrap="square" rtlCol="0">
            <a:spAutoFit/>
          </a:bodyPr>
          <a:lstStyle/>
          <a:p>
            <a:r>
              <a:rPr lang="en-US" sz="3600" dirty="0">
                <a:solidFill>
                  <a:srgbClr val="000000"/>
                </a:solidFill>
              </a:rPr>
              <a:t>Disease</a:t>
            </a:r>
          </a:p>
        </p:txBody>
      </p:sp>
      <p:sp>
        <p:nvSpPr>
          <p:cNvPr id="4" name="TextBox 3"/>
          <p:cNvSpPr txBox="1"/>
          <p:nvPr/>
        </p:nvSpPr>
        <p:spPr>
          <a:xfrm>
            <a:off x="97930" y="3849360"/>
            <a:ext cx="2433271" cy="523220"/>
          </a:xfrm>
          <a:prstGeom prst="rect">
            <a:avLst/>
          </a:prstGeom>
          <a:noFill/>
        </p:spPr>
        <p:txBody>
          <a:bodyPr wrap="square" rtlCol="0">
            <a:spAutoFit/>
          </a:bodyPr>
          <a:lstStyle/>
          <a:p>
            <a:r>
              <a:rPr lang="en-US" sz="2800" dirty="0" smtClean="0">
                <a:solidFill>
                  <a:srgbClr val="FF0000"/>
                </a:solidFill>
              </a:rPr>
              <a:t>Toxic Exposure</a:t>
            </a:r>
            <a:endParaRPr lang="en-US" sz="2800" dirty="0">
              <a:solidFill>
                <a:srgbClr val="FF0000"/>
              </a:solidFill>
            </a:endParaRPr>
          </a:p>
        </p:txBody>
      </p:sp>
      <p:sp>
        <p:nvSpPr>
          <p:cNvPr id="5" name="Right Arrow 4"/>
          <p:cNvSpPr/>
          <p:nvPr/>
        </p:nvSpPr>
        <p:spPr>
          <a:xfrm rot="10800000">
            <a:off x="5789138" y="3885307"/>
            <a:ext cx="750195" cy="366401"/>
          </a:xfrm>
          <a:prstGeom prst="right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a:off x="4876799" y="3581400"/>
            <a:ext cx="571735" cy="557010"/>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Right Arrow 19"/>
          <p:cNvSpPr/>
          <p:nvPr/>
        </p:nvSpPr>
        <p:spPr>
          <a:xfrm>
            <a:off x="2374007" y="3955215"/>
            <a:ext cx="750195" cy="366401"/>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Oval 21"/>
          <p:cNvSpPr/>
          <p:nvPr/>
        </p:nvSpPr>
        <p:spPr>
          <a:xfrm>
            <a:off x="3440317" y="337365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3124200" y="3870708"/>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5391301" y="4436550"/>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2383813" y="4765895"/>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Oval 29"/>
          <p:cNvSpPr/>
          <p:nvPr/>
        </p:nvSpPr>
        <p:spPr>
          <a:xfrm>
            <a:off x="2023450" y="5176319"/>
            <a:ext cx="762000" cy="762000"/>
          </a:xfrm>
          <a:prstGeom prst="ellipse">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Box 30"/>
          <p:cNvSpPr txBox="1"/>
          <p:nvPr/>
        </p:nvSpPr>
        <p:spPr>
          <a:xfrm>
            <a:off x="5110806" y="4158180"/>
            <a:ext cx="598714" cy="369332"/>
          </a:xfrm>
          <a:prstGeom prst="rect">
            <a:avLst/>
          </a:prstGeom>
          <a:noFill/>
        </p:spPr>
        <p:txBody>
          <a:bodyPr wrap="square" rtlCol="0">
            <a:spAutoFit/>
          </a:bodyPr>
          <a:lstStyle/>
          <a:p>
            <a:r>
              <a:rPr lang="en-US" b="1" dirty="0" smtClean="0">
                <a:solidFill>
                  <a:srgbClr val="92D050"/>
                </a:solidFill>
              </a:rPr>
              <a:t>G5</a:t>
            </a:r>
            <a:endParaRPr lang="en-US" b="1" dirty="0">
              <a:solidFill>
                <a:srgbClr val="92D050"/>
              </a:solidFill>
            </a:endParaRPr>
          </a:p>
        </p:txBody>
      </p:sp>
      <p:sp>
        <p:nvSpPr>
          <p:cNvPr id="32" name="TextBox 31"/>
          <p:cNvSpPr txBox="1"/>
          <p:nvPr/>
        </p:nvSpPr>
        <p:spPr>
          <a:xfrm>
            <a:off x="3295650" y="4102705"/>
            <a:ext cx="419100" cy="369332"/>
          </a:xfrm>
          <a:prstGeom prst="rect">
            <a:avLst/>
          </a:prstGeom>
          <a:noFill/>
        </p:spPr>
        <p:txBody>
          <a:bodyPr wrap="square" rtlCol="0">
            <a:spAutoFit/>
          </a:bodyPr>
          <a:lstStyle/>
          <a:p>
            <a:r>
              <a:rPr lang="en-US" b="1" dirty="0" smtClean="0">
                <a:solidFill>
                  <a:srgbClr val="FF0000"/>
                </a:solidFill>
              </a:rPr>
              <a:t>T1</a:t>
            </a:r>
            <a:endParaRPr lang="en-US" b="1" dirty="0">
              <a:solidFill>
                <a:srgbClr val="FF0000"/>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122</a:t>
            </a:fld>
            <a:endParaRPr lang="en-US">
              <a:solidFill>
                <a:prstClr val="black">
                  <a:tint val="75000"/>
                </a:prstClr>
              </a:solidFill>
            </a:endParaRPr>
          </a:p>
        </p:txBody>
      </p:sp>
    </p:spTree>
    <p:extLst>
      <p:ext uri="{BB962C8B-B14F-4D97-AF65-F5344CB8AC3E}">
        <p14:creationId xmlns:p14="http://schemas.microsoft.com/office/powerpoint/2010/main" val="385684500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20940" cy="1371600"/>
          </a:xfrm>
        </p:spPr>
        <p:txBody>
          <a:bodyPr>
            <a:noAutofit/>
          </a:bodyPr>
          <a:lstStyle/>
          <a:p>
            <a:pPr algn="ctr"/>
            <a:r>
              <a:rPr lang="en-US" sz="3200" dirty="0" smtClean="0"/>
              <a:t>How might the role of a genetic variation in causing disease affect a toxic tort claim?</a:t>
            </a:r>
            <a:endParaRPr lang="en-US" sz="3200" dirty="0"/>
          </a:p>
        </p:txBody>
      </p:sp>
      <p:sp>
        <p:nvSpPr>
          <p:cNvPr id="3" name="Content Placeholder 2"/>
          <p:cNvSpPr>
            <a:spLocks noGrp="1"/>
          </p:cNvSpPr>
          <p:nvPr>
            <p:ph idx="1"/>
          </p:nvPr>
        </p:nvSpPr>
        <p:spPr>
          <a:xfrm>
            <a:off x="762000" y="1752606"/>
            <a:ext cx="7520940" cy="3579849"/>
          </a:xfrm>
        </p:spPr>
        <p:txBody>
          <a:bodyPr>
            <a:normAutofit fontScale="92500" lnSpcReduction="20000"/>
          </a:bodyPr>
          <a:lstStyle/>
          <a:p>
            <a:pPr marL="0" indent="0">
              <a:buNone/>
            </a:pPr>
            <a:endParaRPr lang="en-US" dirty="0"/>
          </a:p>
          <a:p>
            <a:pPr marL="514350" indent="-514350">
              <a:buAutoNum type="arabicParenR"/>
            </a:pPr>
            <a:r>
              <a:rPr lang="en-US" sz="3200" dirty="0" smtClean="0"/>
              <a:t>Toxin &amp; Gene are necessary elements of the same sufficient causal set</a:t>
            </a:r>
          </a:p>
          <a:p>
            <a:pPr marL="514350" indent="-514350">
              <a:buAutoNum type="arabicParenR"/>
            </a:pPr>
            <a:r>
              <a:rPr lang="en-US" dirty="0" smtClean="0"/>
              <a:t>Toxin &amp; Gene are necessary elements of different causal sets</a:t>
            </a:r>
          </a:p>
          <a:p>
            <a:pPr marL="514350" indent="-514350">
              <a:buAutoNum type="arabicParenR"/>
            </a:pPr>
            <a:r>
              <a:rPr lang="en-US" sz="3200" dirty="0" smtClean="0"/>
              <a:t>Protective effect: Causal set including toxic exposure</a:t>
            </a:r>
          </a:p>
          <a:p>
            <a:pPr marL="514350" indent="-514350">
              <a:buAutoNum type="arabicParenR"/>
            </a:pPr>
            <a:r>
              <a:rPr lang="en-US" dirty="0" smtClean="0"/>
              <a:t>Risk modifier (causal or protective)</a:t>
            </a:r>
            <a:endParaRPr lang="en-US" sz="3200" dirty="0" smtClean="0"/>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123</a:t>
            </a:fld>
            <a:endParaRPr lang="en-US">
              <a:solidFill>
                <a:prstClr val="black">
                  <a:tint val="75000"/>
                </a:prstClr>
              </a:solidFill>
            </a:endParaRPr>
          </a:p>
        </p:txBody>
      </p:sp>
    </p:spTree>
    <p:extLst>
      <p:ext uri="{BB962C8B-B14F-4D97-AF65-F5344CB8AC3E}">
        <p14:creationId xmlns:p14="http://schemas.microsoft.com/office/powerpoint/2010/main" val="86650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0930"/>
            <a:ext cx="7924800" cy="912070"/>
          </a:xfrm>
        </p:spPr>
        <p:txBody>
          <a:bodyPr anchor="t">
            <a:noAutofit/>
          </a:bodyPr>
          <a:lstStyle/>
          <a:p>
            <a:pPr algn="ctr"/>
            <a:r>
              <a:rPr lang="en-US" sz="2800" dirty="0" smtClean="0"/>
              <a:t>Genes as Risk Modifier</a:t>
            </a:r>
            <a:br>
              <a:rPr lang="en-US" sz="2800" dirty="0" smtClean="0"/>
            </a:br>
            <a:r>
              <a:rPr lang="en-US" sz="2800" dirty="0" smtClean="0"/>
              <a:t>(Among Others)</a:t>
            </a:r>
            <a:endParaRPr lang="en-US" sz="2800"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2" y="2894349"/>
            <a:ext cx="2552607" cy="118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448003" y="3203031"/>
            <a:ext cx="2209800" cy="646331"/>
          </a:xfrm>
          <a:prstGeom prst="rect">
            <a:avLst/>
          </a:prstGeom>
          <a:noFill/>
        </p:spPr>
        <p:txBody>
          <a:bodyPr wrap="square" rtlCol="0">
            <a:spAutoFit/>
          </a:bodyPr>
          <a:lstStyle/>
          <a:p>
            <a:r>
              <a:rPr lang="en-US" sz="3600" dirty="0">
                <a:solidFill>
                  <a:srgbClr val="000000"/>
                </a:solidFill>
              </a:rPr>
              <a:t>Disease</a:t>
            </a:r>
          </a:p>
        </p:txBody>
      </p:sp>
      <p:sp>
        <p:nvSpPr>
          <p:cNvPr id="6" name="Oval 5"/>
          <p:cNvSpPr/>
          <p:nvPr/>
        </p:nvSpPr>
        <p:spPr>
          <a:xfrm rot="1843059">
            <a:off x="539623" y="4117830"/>
            <a:ext cx="3657600" cy="2286000"/>
          </a:xfrm>
          <a:prstGeom prst="ellipse">
            <a:avLst/>
          </a:prstGeom>
          <a:noFill/>
          <a:ln>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rot="7857948">
            <a:off x="13365" y="876121"/>
            <a:ext cx="3657600" cy="2286000"/>
          </a:xfrm>
          <a:prstGeom prst="ellipse">
            <a:avLst/>
          </a:prstGeom>
          <a:noFill/>
          <a:ln>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rot="9760369">
            <a:off x="4779052" y="4226597"/>
            <a:ext cx="3657600" cy="2286000"/>
          </a:xfrm>
          <a:prstGeom prst="ellipse">
            <a:avLst/>
          </a:prstGeom>
          <a:noFill/>
          <a:ln>
            <a:solidFill>
              <a:srgbClr val="92D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rot="3515155">
            <a:off x="5578778" y="1089695"/>
            <a:ext cx="3657600" cy="2286000"/>
          </a:xfrm>
          <a:prstGeom prst="ellipse">
            <a:avLst/>
          </a:prstGeom>
          <a:noFill/>
          <a:ln>
            <a:solidFill>
              <a:schemeClr val="accent1">
                <a:shade val="50000"/>
                <a:alpha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Striped Right Arrow 6"/>
          <p:cNvSpPr/>
          <p:nvPr/>
        </p:nvSpPr>
        <p:spPr>
          <a:xfrm rot="14014008">
            <a:off x="5690299" y="4379213"/>
            <a:ext cx="978408" cy="484632"/>
          </a:xfrm>
          <a:prstGeom prst="stripedRightArrow">
            <a:avLst/>
          </a:prstGeom>
          <a:solidFill>
            <a:srgbClr val="92D050">
              <a:alpha val="7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Striped Right Arrow 39"/>
          <p:cNvSpPr/>
          <p:nvPr/>
        </p:nvSpPr>
        <p:spPr>
          <a:xfrm rot="14014008">
            <a:off x="5204812" y="4481017"/>
            <a:ext cx="978408" cy="484632"/>
          </a:xfrm>
          <a:prstGeom prst="stripedRightArrow">
            <a:avLst/>
          </a:prstGeom>
          <a:solidFill>
            <a:srgbClr val="92D050">
              <a:alpha val="7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1" name="Striped Right Arrow 40"/>
          <p:cNvSpPr/>
          <p:nvPr/>
        </p:nvSpPr>
        <p:spPr>
          <a:xfrm rot="12589071">
            <a:off x="5999324" y="3907095"/>
            <a:ext cx="978408" cy="484632"/>
          </a:xfrm>
          <a:prstGeom prst="stripedRightArrow">
            <a:avLst/>
          </a:prstGeom>
          <a:solidFill>
            <a:srgbClr val="92D050">
              <a:alpha val="7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3" name="Striped Right Arrow 42"/>
          <p:cNvSpPr/>
          <p:nvPr/>
        </p:nvSpPr>
        <p:spPr>
          <a:xfrm rot="15033962">
            <a:off x="4719324" y="4537484"/>
            <a:ext cx="978408" cy="484632"/>
          </a:xfrm>
          <a:prstGeom prst="stripedRightArrow">
            <a:avLst/>
          </a:prstGeom>
          <a:solidFill>
            <a:srgbClr val="92D050">
              <a:alpha val="7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Striped Right Arrow 43"/>
          <p:cNvSpPr/>
          <p:nvPr/>
        </p:nvSpPr>
        <p:spPr>
          <a:xfrm rot="14875473">
            <a:off x="4560368" y="5069110"/>
            <a:ext cx="978408" cy="484632"/>
          </a:xfrm>
          <a:prstGeom prst="stripedRightArrow">
            <a:avLst/>
          </a:prstGeom>
          <a:solidFill>
            <a:srgbClr val="92D050">
              <a:alpha val="70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457981" y="5369596"/>
            <a:ext cx="3381220" cy="923330"/>
          </a:xfrm>
          <a:prstGeom prst="rect">
            <a:avLst/>
          </a:prstGeom>
          <a:noFill/>
        </p:spPr>
        <p:txBody>
          <a:bodyPr wrap="square" rtlCol="0">
            <a:spAutoFit/>
          </a:bodyPr>
          <a:lstStyle/>
          <a:p>
            <a:r>
              <a:rPr lang="en-US" dirty="0" smtClean="0">
                <a:solidFill>
                  <a:srgbClr val="92D050"/>
                </a:solidFill>
              </a:rPr>
              <a:t>Genetic Risk Factors (up or down)</a:t>
            </a:r>
          </a:p>
          <a:p>
            <a:r>
              <a:rPr lang="en-US" dirty="0" smtClean="0">
                <a:solidFill>
                  <a:srgbClr val="92D050"/>
                </a:solidFill>
              </a:rPr>
              <a:t>(e.g. different combinations of alleles at various loci)</a:t>
            </a:r>
          </a:p>
        </p:txBody>
      </p:sp>
      <p:sp>
        <p:nvSpPr>
          <p:cNvPr id="45" name="Striped Right Arrow 44"/>
          <p:cNvSpPr/>
          <p:nvPr/>
        </p:nvSpPr>
        <p:spPr>
          <a:xfrm rot="19937786">
            <a:off x="1950551" y="3733702"/>
            <a:ext cx="978408" cy="484632"/>
          </a:xfrm>
          <a:prstGeom prst="stripedRightArrow">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Striped Right Arrow 45"/>
          <p:cNvSpPr/>
          <p:nvPr/>
        </p:nvSpPr>
        <p:spPr>
          <a:xfrm rot="19466618">
            <a:off x="2248499" y="4089474"/>
            <a:ext cx="978408" cy="484632"/>
          </a:xfrm>
          <a:prstGeom prst="stripedRightArrow">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8" name="Striped Right Arrow 47"/>
          <p:cNvSpPr/>
          <p:nvPr/>
        </p:nvSpPr>
        <p:spPr>
          <a:xfrm rot="19053628">
            <a:off x="2702342" y="4292860"/>
            <a:ext cx="978408" cy="484632"/>
          </a:xfrm>
          <a:prstGeom prst="stripedRightArrow">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9" name="Striped Right Arrow 48"/>
          <p:cNvSpPr/>
          <p:nvPr/>
        </p:nvSpPr>
        <p:spPr>
          <a:xfrm rot="19488350">
            <a:off x="3075565" y="4504646"/>
            <a:ext cx="978408" cy="484632"/>
          </a:xfrm>
          <a:prstGeom prst="stripedRightArrow">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Striped Right Arrow 49"/>
          <p:cNvSpPr/>
          <p:nvPr/>
        </p:nvSpPr>
        <p:spPr>
          <a:xfrm rot="19054690">
            <a:off x="3575983" y="4703416"/>
            <a:ext cx="978408" cy="484632"/>
          </a:xfrm>
          <a:prstGeom prst="stripedRightArrow">
            <a:avLst/>
          </a:prstGeom>
          <a:solidFill>
            <a:srgbClr val="FF0000">
              <a:alpha val="7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1030055" y="5152919"/>
            <a:ext cx="2819400" cy="1754326"/>
          </a:xfrm>
          <a:prstGeom prst="rect">
            <a:avLst/>
          </a:prstGeom>
          <a:noFill/>
        </p:spPr>
        <p:txBody>
          <a:bodyPr wrap="square" rtlCol="0">
            <a:spAutoFit/>
          </a:bodyPr>
          <a:lstStyle/>
          <a:p>
            <a:r>
              <a:rPr lang="en-US" dirty="0" smtClean="0">
                <a:solidFill>
                  <a:srgbClr val="FF0000"/>
                </a:solidFill>
              </a:rPr>
              <a:t>Environmental Risk Factors</a:t>
            </a:r>
          </a:p>
          <a:p>
            <a:r>
              <a:rPr lang="en-US" dirty="0" smtClean="0">
                <a:solidFill>
                  <a:srgbClr val="FF0000"/>
                </a:solidFill>
              </a:rPr>
              <a:t>(up or down)</a:t>
            </a:r>
          </a:p>
          <a:p>
            <a:r>
              <a:rPr lang="en-US" dirty="0" smtClean="0">
                <a:solidFill>
                  <a:srgbClr val="FF0000"/>
                </a:solidFill>
              </a:rPr>
              <a:t>(e.g. exposures in diet, medications, pollutants, household products, occupation)</a:t>
            </a:r>
            <a:endParaRPr lang="en-US" dirty="0">
              <a:solidFill>
                <a:srgbClr val="FF0000"/>
              </a:solidFill>
            </a:endParaRPr>
          </a:p>
        </p:txBody>
      </p:sp>
      <p:sp>
        <p:nvSpPr>
          <p:cNvPr id="51" name="Striped Right Arrow 50"/>
          <p:cNvSpPr/>
          <p:nvPr/>
        </p:nvSpPr>
        <p:spPr>
          <a:xfrm rot="9610993">
            <a:off x="5368767" y="2284436"/>
            <a:ext cx="978408" cy="484632"/>
          </a:xfrm>
          <a:prstGeom prst="stripedRightArrow">
            <a:avLst/>
          </a:prstGeom>
          <a:solidFill>
            <a:schemeClr val="tx2">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Striped Right Arrow 51"/>
          <p:cNvSpPr/>
          <p:nvPr/>
        </p:nvSpPr>
        <p:spPr>
          <a:xfrm rot="9774964">
            <a:off x="5882718" y="2539507"/>
            <a:ext cx="978408" cy="484632"/>
          </a:xfrm>
          <a:prstGeom prst="stripedRightArrow">
            <a:avLst/>
          </a:prstGeom>
          <a:solidFill>
            <a:schemeClr val="tx2">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Striped Right Arrow 52"/>
          <p:cNvSpPr/>
          <p:nvPr/>
        </p:nvSpPr>
        <p:spPr>
          <a:xfrm rot="10199117">
            <a:off x="5872884" y="3001947"/>
            <a:ext cx="978408" cy="484632"/>
          </a:xfrm>
          <a:prstGeom prst="stripedRightArrow">
            <a:avLst/>
          </a:prstGeom>
          <a:solidFill>
            <a:schemeClr val="tx2">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Striped Right Arrow 53"/>
          <p:cNvSpPr/>
          <p:nvPr/>
        </p:nvSpPr>
        <p:spPr>
          <a:xfrm rot="10800000">
            <a:off x="6231792" y="3394174"/>
            <a:ext cx="978408" cy="484632"/>
          </a:xfrm>
          <a:prstGeom prst="stripedRightArrow">
            <a:avLst/>
          </a:prstGeom>
          <a:solidFill>
            <a:schemeClr val="tx2">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Striped Right Arrow 54"/>
          <p:cNvSpPr/>
          <p:nvPr/>
        </p:nvSpPr>
        <p:spPr>
          <a:xfrm rot="2109339">
            <a:off x="2404003" y="2261909"/>
            <a:ext cx="978408" cy="484632"/>
          </a:xfrm>
          <a:prstGeom prst="stripedRightArrow">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6212049" y="1664599"/>
            <a:ext cx="3124201" cy="2031325"/>
          </a:xfrm>
          <a:prstGeom prst="rect">
            <a:avLst/>
          </a:prstGeom>
          <a:noFill/>
        </p:spPr>
        <p:txBody>
          <a:bodyPr wrap="square" rtlCol="0">
            <a:spAutoFit/>
          </a:bodyPr>
          <a:lstStyle/>
          <a:p>
            <a:r>
              <a:rPr lang="en-US" dirty="0" smtClean="0">
                <a:solidFill>
                  <a:srgbClr val="1F497D"/>
                </a:solidFill>
              </a:rPr>
              <a:t>Other Endogenous Risk Factors (up or down) (e.g. age,                    	behavior, 	inflammation, 	hormones, immune 	system status, 		epigenetics)</a:t>
            </a:r>
            <a:endParaRPr lang="en-US" dirty="0">
              <a:solidFill>
                <a:srgbClr val="1F497D"/>
              </a:solidFill>
            </a:endParaRPr>
          </a:p>
        </p:txBody>
      </p:sp>
      <p:sp>
        <p:nvSpPr>
          <p:cNvPr id="56" name="Striped Right Arrow 55"/>
          <p:cNvSpPr/>
          <p:nvPr/>
        </p:nvSpPr>
        <p:spPr>
          <a:xfrm rot="7557152">
            <a:off x="5443934" y="1723629"/>
            <a:ext cx="978408" cy="484632"/>
          </a:xfrm>
          <a:prstGeom prst="stripedRightArrow">
            <a:avLst/>
          </a:prstGeom>
          <a:solidFill>
            <a:schemeClr val="tx2">
              <a:alpha val="7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Striped Right Arrow 56"/>
          <p:cNvSpPr/>
          <p:nvPr/>
        </p:nvSpPr>
        <p:spPr>
          <a:xfrm rot="3294366">
            <a:off x="2835467" y="1942717"/>
            <a:ext cx="978408" cy="484632"/>
          </a:xfrm>
          <a:prstGeom prst="stripedRightArrow">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Striped Right Arrow 57"/>
          <p:cNvSpPr/>
          <p:nvPr/>
        </p:nvSpPr>
        <p:spPr>
          <a:xfrm rot="3541575">
            <a:off x="2995656" y="1507666"/>
            <a:ext cx="978408" cy="484632"/>
          </a:xfrm>
          <a:prstGeom prst="stripedRightArrow">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Striped Right Arrow 58"/>
          <p:cNvSpPr/>
          <p:nvPr/>
        </p:nvSpPr>
        <p:spPr>
          <a:xfrm rot="1718944">
            <a:off x="2053980" y="2499014"/>
            <a:ext cx="978408" cy="484632"/>
          </a:xfrm>
          <a:prstGeom prst="stripedRightArrow">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Striped Right Arrow 59"/>
          <p:cNvSpPr/>
          <p:nvPr/>
        </p:nvSpPr>
        <p:spPr>
          <a:xfrm rot="1090810">
            <a:off x="2031619" y="3061104"/>
            <a:ext cx="978408" cy="484632"/>
          </a:xfrm>
          <a:prstGeom prst="stripedRightArrow">
            <a:avLst/>
          </a:prstGeom>
          <a:solidFill>
            <a:schemeClr val="tx1">
              <a:alpha val="7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TextBox 11"/>
          <p:cNvSpPr txBox="1"/>
          <p:nvPr/>
        </p:nvSpPr>
        <p:spPr>
          <a:xfrm>
            <a:off x="304802" y="1295406"/>
            <a:ext cx="2680731" cy="646331"/>
          </a:xfrm>
          <a:prstGeom prst="rect">
            <a:avLst/>
          </a:prstGeom>
          <a:noFill/>
        </p:spPr>
        <p:txBody>
          <a:bodyPr wrap="square" rtlCol="0">
            <a:spAutoFit/>
          </a:bodyPr>
          <a:lstStyle/>
          <a:p>
            <a:r>
              <a:rPr lang="en-US" dirty="0" smtClean="0">
                <a:solidFill>
                  <a:prstClr val="black"/>
                </a:solidFill>
              </a:rPr>
              <a:t>Unknown or Background Risk Factors (up or down)</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124</a:t>
            </a:fld>
            <a:endParaRPr lang="en-US">
              <a:solidFill>
                <a:prstClr val="black">
                  <a:tint val="75000"/>
                </a:prstClr>
              </a:solidFill>
            </a:endParaRPr>
          </a:p>
        </p:txBody>
      </p:sp>
    </p:spTree>
    <p:extLst>
      <p:ext uri="{BB962C8B-B14F-4D97-AF65-F5344CB8AC3E}">
        <p14:creationId xmlns:p14="http://schemas.microsoft.com/office/powerpoint/2010/main" val="267563806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2800" dirty="0" smtClean="0"/>
              <a:t>One Way Genes Can Affect Toxic Response</a:t>
            </a:r>
            <a:endParaRPr lang="en-US" sz="2800" dirty="0"/>
          </a:p>
        </p:txBody>
      </p:sp>
      <p:sp>
        <p:nvSpPr>
          <p:cNvPr id="5" name="Content Placeholder 4"/>
          <p:cNvSpPr>
            <a:spLocks noGrp="1"/>
          </p:cNvSpPr>
          <p:nvPr>
            <p:ph sz="half" idx="1"/>
          </p:nvPr>
        </p:nvSpPr>
        <p:spPr>
          <a:xfrm>
            <a:off x="457203" y="1219205"/>
            <a:ext cx="3627119" cy="4906963"/>
          </a:xfrm>
        </p:spPr>
        <p:txBody>
          <a:bodyPr/>
          <a:lstStyle/>
          <a:p>
            <a:pPr marL="0" indent="0">
              <a:buNone/>
            </a:pPr>
            <a:r>
              <a:rPr lang="en-US" dirty="0" smtClean="0"/>
              <a:t>    </a:t>
            </a:r>
            <a:endParaRPr lang="en-US" dirty="0"/>
          </a:p>
        </p:txBody>
      </p:sp>
      <p:graphicFrame>
        <p:nvGraphicFramePr>
          <p:cNvPr id="26" name="Content Placeholder 25"/>
          <p:cNvGraphicFramePr>
            <a:graphicFrameLocks noGrp="1"/>
          </p:cNvGraphicFramePr>
          <p:nvPr>
            <p:ph sz="half" idx="2"/>
            <p:extLst>
              <p:ext uri="{D42A27DB-BD31-4B8C-83A1-F6EECF244321}">
                <p14:modId xmlns:p14="http://schemas.microsoft.com/office/powerpoint/2010/main" val="3773817846"/>
              </p:ext>
            </p:extLst>
          </p:nvPr>
        </p:nvGraphicFramePr>
        <p:xfrm>
          <a:off x="3483061" y="1034358"/>
          <a:ext cx="5356141" cy="1483360"/>
        </p:xfrm>
        <a:graphic>
          <a:graphicData uri="http://schemas.openxmlformats.org/drawingml/2006/table">
            <a:tbl>
              <a:tblPr firstRow="1">
                <a:tableStyleId>{5C22544A-7EE6-4342-B048-85BDC9FD1C3A}</a:tableStyleId>
              </a:tblPr>
              <a:tblGrid>
                <a:gridCol w="2269551"/>
                <a:gridCol w="1634077"/>
                <a:gridCol w="1452513"/>
              </a:tblGrid>
              <a:tr h="370840">
                <a:tc gridSpan="3">
                  <a:txBody>
                    <a:bodyPr/>
                    <a:lstStyle/>
                    <a:p>
                      <a:pPr algn="ctr"/>
                      <a:r>
                        <a:rPr lang="en-US" dirty="0" smtClean="0"/>
                        <a:t>Two Alleles for the </a:t>
                      </a:r>
                      <a:r>
                        <a:rPr lang="en-US" i="1" dirty="0" smtClean="0"/>
                        <a:t>SCT</a:t>
                      </a:r>
                      <a:r>
                        <a:rPr lang="en-US" i="1" baseline="0" dirty="0" smtClean="0"/>
                        <a:t> </a:t>
                      </a:r>
                      <a:r>
                        <a:rPr lang="en-US" i="0" baseline="0" dirty="0" smtClean="0"/>
                        <a:t>gene produce three genotypes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solidFill>
                            <a:schemeClr val="tx2"/>
                          </a:solidFill>
                        </a:rPr>
                        <a:t>High</a:t>
                      </a:r>
                      <a:endParaRPr lang="en-US" dirty="0">
                        <a:solidFill>
                          <a:schemeClr val="tx2"/>
                        </a:solidFill>
                      </a:endParaRP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r>
                        <a:rPr lang="en-US" dirty="0" smtClean="0">
                          <a:solidFill>
                            <a:srgbClr val="00B0F0"/>
                          </a:solidFill>
                        </a:rPr>
                        <a:t>Low</a:t>
                      </a:r>
                      <a:endParaRPr lang="en-US" dirty="0">
                        <a:solidFill>
                          <a:srgbClr val="00B0F0"/>
                        </a:solidFill>
                      </a:endParaRP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tcPr>
                </a:tc>
              </a:tr>
              <a:tr h="370840">
                <a:tc>
                  <a:txBody>
                    <a:bodyPr/>
                    <a:lstStyle/>
                    <a:p>
                      <a:r>
                        <a:rPr lang="en-US" dirty="0" smtClean="0">
                          <a:solidFill>
                            <a:schemeClr val="tx2"/>
                          </a:solidFill>
                        </a:rPr>
                        <a:t>High</a:t>
                      </a:r>
                      <a:endParaRPr lang="en-US" dirty="0">
                        <a:solidFill>
                          <a:schemeClr val="tx2"/>
                        </a:solidFill>
                      </a:endParaRP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tcPr>
                </a:tc>
                <a:tc>
                  <a:txBody>
                    <a:bodyPr/>
                    <a:lstStyle/>
                    <a:p>
                      <a:r>
                        <a:rPr lang="en-US" dirty="0" smtClean="0">
                          <a:solidFill>
                            <a:schemeClr val="tx2"/>
                          </a:solidFill>
                        </a:rPr>
                        <a:t>High-High</a:t>
                      </a:r>
                      <a:endParaRPr lang="en-US" dirty="0">
                        <a:solidFill>
                          <a:schemeClr val="tx2"/>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c>
                  <a:txBody>
                    <a:bodyPr/>
                    <a:lstStyle/>
                    <a:p>
                      <a:r>
                        <a:rPr lang="en-US" dirty="0" smtClean="0">
                          <a:solidFill>
                            <a:schemeClr val="tx2"/>
                          </a:solidFill>
                        </a:rPr>
                        <a:t>High</a:t>
                      </a:r>
                      <a:r>
                        <a:rPr lang="en-US" dirty="0" smtClean="0"/>
                        <a:t>-</a:t>
                      </a:r>
                      <a:r>
                        <a:rPr lang="en-US" dirty="0" smtClean="0">
                          <a:solidFill>
                            <a:srgbClr val="00B0F0"/>
                          </a:solidFill>
                        </a:rPr>
                        <a:t>Low</a:t>
                      </a:r>
                      <a:endParaRPr lang="en-US" dirty="0">
                        <a:solidFill>
                          <a:srgbClr val="00B0F0"/>
                        </a:solidFill>
                      </a:endParaRPr>
                    </a:p>
                  </a:txBody>
                  <a:tcPr>
                    <a:lnL w="6350" cap="flat" cmpd="sng" algn="ctr">
                      <a:solidFill>
                        <a:schemeClr val="tx1"/>
                      </a:solidFill>
                      <a:prstDash val="sysDot"/>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ysDot"/>
                      <a:round/>
                      <a:headEnd type="none" w="med" len="med"/>
                      <a:tailEnd type="none" w="med" len="med"/>
                    </a:lnB>
                  </a:tcPr>
                </a:tc>
              </a:tr>
              <a:tr h="370840">
                <a:tc>
                  <a:txBody>
                    <a:bodyPr/>
                    <a:lstStyle/>
                    <a:p>
                      <a:r>
                        <a:rPr lang="en-US" dirty="0" smtClean="0">
                          <a:solidFill>
                            <a:srgbClr val="00B0F0"/>
                          </a:solidFill>
                        </a:rPr>
                        <a:t>Low</a:t>
                      </a:r>
                      <a:endParaRPr lang="en-US" dirty="0">
                        <a:solidFill>
                          <a:srgbClr val="00B0F0"/>
                        </a:solidFill>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r>
                        <a:rPr lang="en-US" dirty="0" smtClean="0">
                          <a:solidFill>
                            <a:schemeClr val="tx2"/>
                          </a:solidFill>
                        </a:rPr>
                        <a:t>High</a:t>
                      </a:r>
                      <a:r>
                        <a:rPr lang="en-US" dirty="0" smtClean="0"/>
                        <a:t>-</a:t>
                      </a:r>
                      <a:r>
                        <a:rPr lang="en-US" dirty="0" smtClean="0">
                          <a:solidFill>
                            <a:srgbClr val="00B0F0"/>
                          </a:solidFill>
                        </a:rPr>
                        <a:t>Low</a:t>
                      </a:r>
                      <a:endParaRPr lang="en-US" dirty="0">
                        <a:solidFill>
                          <a:srgbClr val="00B0F0"/>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chemeClr val="tx1"/>
                      </a:solidFill>
                      <a:prstDash val="sysDot"/>
                      <a:round/>
                      <a:headEnd type="none" w="med" len="med"/>
                      <a:tailEnd type="none" w="med" len="med"/>
                    </a:lnT>
                  </a:tcPr>
                </a:tc>
                <a:tc>
                  <a:txBody>
                    <a:bodyPr/>
                    <a:lstStyle/>
                    <a:p>
                      <a:r>
                        <a:rPr lang="en-US" dirty="0" smtClean="0">
                          <a:solidFill>
                            <a:srgbClr val="00B0F0"/>
                          </a:solidFill>
                        </a:rPr>
                        <a:t>Low-Low</a:t>
                      </a:r>
                      <a:endParaRPr lang="en-US" dirty="0">
                        <a:solidFill>
                          <a:srgbClr val="00B0F0"/>
                        </a:solidFill>
                      </a:endParaRPr>
                    </a:p>
                  </a:txBody>
                  <a:tcPr>
                    <a:lnL w="6350" cap="flat" cmpd="sng" algn="ctr">
                      <a:solidFill>
                        <a:schemeClr val="tx1"/>
                      </a:solidFill>
                      <a:prstDash val="sysDot"/>
                      <a:round/>
                      <a:headEnd type="none" w="med" len="med"/>
                      <a:tailEnd type="none" w="med" len="med"/>
                    </a:lnL>
                    <a:lnT w="6350" cap="flat" cmpd="sng" algn="ctr">
                      <a:solidFill>
                        <a:schemeClr val="tx1"/>
                      </a:solidFill>
                      <a:prstDash val="sysDot"/>
                      <a:round/>
                      <a:headEnd type="none" w="med" len="med"/>
                      <a:tailEnd type="none" w="med" len="med"/>
                    </a:lnT>
                  </a:tcPr>
                </a:tc>
              </a:tr>
            </a:tbl>
          </a:graphicData>
        </a:graphic>
      </p:graphicFrame>
      <p:sp>
        <p:nvSpPr>
          <p:cNvPr id="7" name="Flowchart: Process 6"/>
          <p:cNvSpPr/>
          <p:nvPr/>
        </p:nvSpPr>
        <p:spPr>
          <a:xfrm>
            <a:off x="152400" y="990600"/>
            <a:ext cx="3048000" cy="685800"/>
          </a:xfrm>
          <a:prstGeom prst="flowChartProcess">
            <a:avLst/>
          </a:prstGeom>
          <a:solidFill>
            <a:schemeClr val="bg2">
              <a:lumMod val="90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p:cNvSpPr txBox="1"/>
          <p:nvPr/>
        </p:nvSpPr>
        <p:spPr>
          <a:xfrm>
            <a:off x="574223" y="1179617"/>
            <a:ext cx="2362200" cy="307777"/>
          </a:xfrm>
          <a:prstGeom prst="rect">
            <a:avLst/>
          </a:prstGeom>
          <a:noFill/>
        </p:spPr>
        <p:txBody>
          <a:bodyPr wrap="square" rtlCol="0">
            <a:spAutoFit/>
          </a:bodyPr>
          <a:lstStyle/>
          <a:p>
            <a:r>
              <a:rPr lang="en-US" sz="1400" b="1" dirty="0" smtClean="0">
                <a:solidFill>
                  <a:prstClr val="black"/>
                </a:solidFill>
              </a:rPr>
              <a:t>       Exposure to substance S</a:t>
            </a:r>
          </a:p>
        </p:txBody>
      </p:sp>
      <p:sp>
        <p:nvSpPr>
          <p:cNvPr id="11" name="TextBox 10"/>
          <p:cNvSpPr txBox="1"/>
          <p:nvPr/>
        </p:nvSpPr>
        <p:spPr>
          <a:xfrm>
            <a:off x="533400" y="1752600"/>
            <a:ext cx="2514600" cy="338554"/>
          </a:xfrm>
          <a:prstGeom prst="rect">
            <a:avLst/>
          </a:prstGeom>
          <a:noFill/>
        </p:spPr>
        <p:txBody>
          <a:bodyPr wrap="square" rtlCol="0">
            <a:spAutoFit/>
          </a:bodyPr>
          <a:lstStyle/>
          <a:p>
            <a:r>
              <a:rPr lang="en-US" sz="1600" dirty="0" smtClean="0">
                <a:solidFill>
                  <a:prstClr val="black"/>
                </a:solidFill>
              </a:rPr>
              <a:t>which is metabolized to</a:t>
            </a:r>
            <a:endParaRPr lang="en-US" sz="1600" dirty="0">
              <a:solidFill>
                <a:prstClr val="black"/>
              </a:solidFill>
            </a:endParaRPr>
          </a:p>
        </p:txBody>
      </p:sp>
      <p:sp>
        <p:nvSpPr>
          <p:cNvPr id="12" name="TextBox 11"/>
          <p:cNvSpPr txBox="1"/>
          <p:nvPr/>
        </p:nvSpPr>
        <p:spPr>
          <a:xfrm>
            <a:off x="1447800" y="2438400"/>
            <a:ext cx="685800" cy="369332"/>
          </a:xfrm>
          <a:prstGeom prst="rect">
            <a:avLst/>
          </a:prstGeom>
          <a:noFill/>
        </p:spPr>
        <p:txBody>
          <a:bodyPr wrap="square" rtlCol="0">
            <a:spAutoFit/>
          </a:bodyPr>
          <a:lstStyle/>
          <a:p>
            <a:r>
              <a:rPr lang="en-US" dirty="0" smtClean="0">
                <a:solidFill>
                  <a:prstClr val="black"/>
                </a:solidFill>
              </a:rPr>
              <a:t>OR</a:t>
            </a:r>
            <a:endParaRPr lang="en-US" dirty="0">
              <a:solidFill>
                <a:prstClr val="black"/>
              </a:solidFill>
            </a:endParaRPr>
          </a:p>
        </p:txBody>
      </p:sp>
      <p:sp>
        <p:nvSpPr>
          <p:cNvPr id="15" name="Curved Right Arrow 14"/>
          <p:cNvSpPr/>
          <p:nvPr/>
        </p:nvSpPr>
        <p:spPr>
          <a:xfrm>
            <a:off x="112451" y="2093177"/>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7" name="Curved Left Arrow 16"/>
          <p:cNvSpPr/>
          <p:nvPr/>
        </p:nvSpPr>
        <p:spPr>
          <a:xfrm>
            <a:off x="2482833" y="2149762"/>
            <a:ext cx="731520" cy="1216152"/>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8" name="Parallelogram 17"/>
          <p:cNvSpPr/>
          <p:nvPr/>
        </p:nvSpPr>
        <p:spPr>
          <a:xfrm>
            <a:off x="258430" y="3365914"/>
            <a:ext cx="911352" cy="7620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MA</a:t>
            </a:r>
            <a:endParaRPr lang="en-US" dirty="0">
              <a:solidFill>
                <a:prstClr val="white"/>
              </a:solidFill>
            </a:endParaRPr>
          </a:p>
        </p:txBody>
      </p:sp>
      <p:sp>
        <p:nvSpPr>
          <p:cNvPr id="19" name="Trapezoid 18"/>
          <p:cNvSpPr/>
          <p:nvPr/>
        </p:nvSpPr>
        <p:spPr>
          <a:xfrm>
            <a:off x="235754" y="4862465"/>
            <a:ext cx="810919" cy="911352"/>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MB</a:t>
            </a:r>
            <a:endParaRPr lang="en-US" dirty="0">
              <a:solidFill>
                <a:prstClr val="white"/>
              </a:solidFill>
            </a:endParaRPr>
          </a:p>
        </p:txBody>
      </p:sp>
      <p:sp>
        <p:nvSpPr>
          <p:cNvPr id="20" name="Plus 19"/>
          <p:cNvSpPr/>
          <p:nvPr/>
        </p:nvSpPr>
        <p:spPr>
          <a:xfrm>
            <a:off x="438453" y="4289079"/>
            <a:ext cx="405520" cy="4134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Triangle 20"/>
          <p:cNvSpPr/>
          <p:nvPr/>
        </p:nvSpPr>
        <p:spPr>
          <a:xfrm>
            <a:off x="2163292" y="3377985"/>
            <a:ext cx="1174916" cy="762000"/>
          </a:xfrm>
          <a:prstGeom prst="rtTriangl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MC</a:t>
            </a:r>
            <a:endParaRPr lang="en-US" dirty="0">
              <a:solidFill>
                <a:prstClr val="black"/>
              </a:solidFill>
            </a:endParaRPr>
          </a:p>
        </p:txBody>
      </p:sp>
      <p:sp>
        <p:nvSpPr>
          <p:cNvPr id="22" name="Plus 21"/>
          <p:cNvSpPr/>
          <p:nvPr/>
        </p:nvSpPr>
        <p:spPr>
          <a:xfrm>
            <a:off x="2541090" y="4297378"/>
            <a:ext cx="405520" cy="413442"/>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Hexagon 22"/>
          <p:cNvSpPr/>
          <p:nvPr/>
        </p:nvSpPr>
        <p:spPr>
          <a:xfrm>
            <a:off x="2149491" y="4907340"/>
            <a:ext cx="1188719" cy="821602"/>
          </a:xfrm>
          <a:prstGeom prst="hexagon">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rPr>
              <a:t>MT (toxic)</a:t>
            </a:r>
            <a:endParaRPr lang="en-US" dirty="0">
              <a:solidFill>
                <a:srgbClr val="FF0000"/>
              </a:solidFill>
            </a:endParaRPr>
          </a:p>
        </p:txBody>
      </p:sp>
      <p:sp>
        <p:nvSpPr>
          <p:cNvPr id="24" name="TextBox 23"/>
          <p:cNvSpPr txBox="1"/>
          <p:nvPr/>
        </p:nvSpPr>
        <p:spPr>
          <a:xfrm>
            <a:off x="153364" y="2523545"/>
            <a:ext cx="1221923" cy="276999"/>
          </a:xfrm>
          <a:prstGeom prst="rect">
            <a:avLst/>
          </a:prstGeom>
          <a:noFill/>
        </p:spPr>
        <p:txBody>
          <a:bodyPr wrap="square" rtlCol="0">
            <a:spAutoFit/>
          </a:bodyPr>
          <a:lstStyle/>
          <a:p>
            <a:r>
              <a:rPr lang="en-US" sz="1200" dirty="0" smtClean="0">
                <a:solidFill>
                  <a:prstClr val="black"/>
                </a:solidFill>
              </a:rPr>
              <a:t>via enzyme SAB</a:t>
            </a:r>
            <a:endParaRPr lang="en-US" sz="1200" dirty="0">
              <a:solidFill>
                <a:prstClr val="black"/>
              </a:solidFill>
            </a:endParaRPr>
          </a:p>
        </p:txBody>
      </p:sp>
      <p:sp>
        <p:nvSpPr>
          <p:cNvPr id="25" name="TextBox 24"/>
          <p:cNvSpPr txBox="1"/>
          <p:nvPr/>
        </p:nvSpPr>
        <p:spPr>
          <a:xfrm>
            <a:off x="1930129" y="2601398"/>
            <a:ext cx="1221923" cy="276999"/>
          </a:xfrm>
          <a:prstGeom prst="rect">
            <a:avLst/>
          </a:prstGeom>
          <a:noFill/>
        </p:spPr>
        <p:txBody>
          <a:bodyPr wrap="square" rtlCol="0">
            <a:spAutoFit/>
          </a:bodyPr>
          <a:lstStyle/>
          <a:p>
            <a:r>
              <a:rPr lang="en-US" sz="1200" dirty="0" smtClean="0">
                <a:solidFill>
                  <a:prstClr val="black"/>
                </a:solidFill>
              </a:rPr>
              <a:t>via enzyme SCT</a:t>
            </a:r>
            <a:endParaRPr lang="en-US" sz="1200" dirty="0">
              <a:solidFill>
                <a:prstClr val="black"/>
              </a:solidFill>
            </a:endParaRPr>
          </a:p>
        </p:txBody>
      </p:sp>
      <p:graphicFrame>
        <p:nvGraphicFramePr>
          <p:cNvPr id="27" name="Table 26"/>
          <p:cNvGraphicFramePr>
            <a:graphicFrameLocks noGrp="1"/>
          </p:cNvGraphicFramePr>
          <p:nvPr>
            <p:extLst>
              <p:ext uri="{D42A27DB-BD31-4B8C-83A1-F6EECF244321}">
                <p14:modId xmlns:p14="http://schemas.microsoft.com/office/powerpoint/2010/main" val="1997617346"/>
              </p:ext>
            </p:extLst>
          </p:nvPr>
        </p:nvGraphicFramePr>
        <p:xfrm>
          <a:off x="3465576" y="2523545"/>
          <a:ext cx="5660942" cy="1178253"/>
        </p:xfrm>
        <a:graphic>
          <a:graphicData uri="http://schemas.openxmlformats.org/drawingml/2006/table">
            <a:tbl>
              <a:tblPr firstRow="1">
                <a:tableStyleId>{00A15C55-8517-42AA-B614-E9B94910E393}</a:tableStyleId>
              </a:tblPr>
              <a:tblGrid>
                <a:gridCol w="1785381"/>
                <a:gridCol w="2122961"/>
                <a:gridCol w="1752600"/>
              </a:tblGrid>
              <a:tr h="392751">
                <a:tc gridSpan="3">
                  <a:txBody>
                    <a:bodyPr/>
                    <a:lstStyle/>
                    <a:p>
                      <a:pPr algn="ctr"/>
                      <a:r>
                        <a:rPr lang="en-US" dirty="0" smtClean="0"/>
                        <a:t>     Which result in three phenotypes</a:t>
                      </a:r>
                      <a:endParaRPr lang="en-US" dirty="0"/>
                    </a:p>
                  </a:txBody>
                  <a:tcPr/>
                </a:tc>
                <a:tc hMerge="1">
                  <a:txBody>
                    <a:bodyPr/>
                    <a:lstStyle/>
                    <a:p>
                      <a:endParaRPr lang="en-US" dirty="0"/>
                    </a:p>
                  </a:txBody>
                  <a:tcPr/>
                </a:tc>
                <a:tc hMerge="1">
                  <a:txBody>
                    <a:bodyPr/>
                    <a:lstStyle/>
                    <a:p>
                      <a:endParaRPr lang="en-US" dirty="0"/>
                    </a:p>
                  </a:txBody>
                  <a:tcPr/>
                </a:tc>
              </a:tr>
              <a:tr h="392751">
                <a:tc>
                  <a:txBody>
                    <a:bodyPr/>
                    <a:lstStyle/>
                    <a:p>
                      <a:pPr algn="ctr"/>
                      <a:r>
                        <a:rPr lang="en-US" dirty="0" smtClean="0">
                          <a:solidFill>
                            <a:schemeClr val="tx2"/>
                          </a:solidFill>
                        </a:rPr>
                        <a:t>High-High</a:t>
                      </a:r>
                      <a:endParaRPr lang="en-US" dirty="0">
                        <a:solidFill>
                          <a:schemeClr val="tx2"/>
                        </a:solidFill>
                      </a:endParaRP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pattFill prst="pct50">
                      <a:fgClr>
                        <a:schemeClr val="accent4"/>
                      </a:fgClr>
                      <a:bgClr>
                        <a:schemeClr val="bg1"/>
                      </a:bgClr>
                    </a:pattFill>
                  </a:tcPr>
                </a:tc>
                <a:tc>
                  <a:txBody>
                    <a:bodyPr/>
                    <a:lstStyle/>
                    <a:p>
                      <a:pPr algn="ctr"/>
                      <a:r>
                        <a:rPr lang="en-US" dirty="0" smtClean="0">
                          <a:solidFill>
                            <a:schemeClr val="tx2"/>
                          </a:solidFill>
                        </a:rPr>
                        <a:t>High</a:t>
                      </a:r>
                      <a:r>
                        <a:rPr lang="en-US" dirty="0" smtClean="0"/>
                        <a:t>-</a:t>
                      </a:r>
                      <a:r>
                        <a:rPr lang="en-US" dirty="0" smtClean="0">
                          <a:solidFill>
                            <a:srgbClr val="00B0F0"/>
                          </a:solidFill>
                        </a:rPr>
                        <a:t>Low</a:t>
                      </a:r>
                      <a:endParaRPr lang="en-US" dirty="0">
                        <a:solidFill>
                          <a:schemeClr val="tx2"/>
                        </a:solidFill>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pattFill prst="pct30">
                      <a:fgClr>
                        <a:schemeClr val="accent4"/>
                      </a:fgClr>
                      <a:bgClr>
                        <a:schemeClr val="bg1"/>
                      </a:bgClr>
                    </a:pattFill>
                  </a:tcPr>
                </a:tc>
                <a:tc>
                  <a:txBody>
                    <a:bodyPr/>
                    <a:lstStyle/>
                    <a:p>
                      <a:pPr algn="ctr"/>
                      <a:r>
                        <a:rPr lang="en-US" dirty="0" smtClean="0">
                          <a:solidFill>
                            <a:srgbClr val="00B0F0"/>
                          </a:solidFill>
                        </a:rPr>
                        <a:t>Low-Low</a:t>
                      </a:r>
                      <a:endParaRPr lang="en-US" dirty="0">
                        <a:solidFill>
                          <a:srgbClr val="00B0F0"/>
                        </a:solidFill>
                      </a:endParaRP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pattFill prst="pct20">
                      <a:fgClr>
                        <a:schemeClr val="accent4"/>
                      </a:fgClr>
                      <a:bgClr>
                        <a:schemeClr val="bg1"/>
                      </a:bgClr>
                    </a:pattFill>
                  </a:tcPr>
                </a:tc>
              </a:tr>
              <a:tr h="392751">
                <a:tc>
                  <a:txBody>
                    <a:bodyPr/>
                    <a:lstStyle/>
                    <a:p>
                      <a:pPr algn="ctr"/>
                      <a:r>
                        <a:rPr lang="en-US" dirty="0" smtClean="0">
                          <a:solidFill>
                            <a:srgbClr val="FF0000"/>
                          </a:solidFill>
                        </a:rPr>
                        <a:t>High</a:t>
                      </a:r>
                      <a:r>
                        <a:rPr lang="en-US" baseline="0" dirty="0" smtClean="0">
                          <a:solidFill>
                            <a:srgbClr val="FF0000"/>
                          </a:solidFill>
                        </a:rPr>
                        <a:t> SCT activity</a:t>
                      </a:r>
                      <a:endParaRPr lang="en-US" dirty="0">
                        <a:solidFill>
                          <a:srgbClr val="FF0000"/>
                        </a:solidFill>
                      </a:endParaRPr>
                    </a:p>
                  </a:txBody>
                  <a:tcPr>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pattFill prst="pct50">
                      <a:fgClr>
                        <a:schemeClr val="accent4"/>
                      </a:fgClr>
                      <a:bgClr>
                        <a:schemeClr val="bg1"/>
                      </a:bgClr>
                    </a:pattFill>
                  </a:tcPr>
                </a:tc>
                <a:tc>
                  <a:txBody>
                    <a:bodyPr/>
                    <a:lstStyle/>
                    <a:p>
                      <a:pPr algn="ctr"/>
                      <a:r>
                        <a:rPr lang="en-US" dirty="0" smtClean="0">
                          <a:solidFill>
                            <a:schemeClr val="accent2">
                              <a:lumMod val="50000"/>
                            </a:schemeClr>
                          </a:solidFill>
                        </a:rPr>
                        <a:t>Medium SCT activity</a:t>
                      </a:r>
                      <a:endParaRPr lang="en-US" dirty="0">
                        <a:solidFill>
                          <a:schemeClr val="accent2">
                            <a:lumMod val="50000"/>
                          </a:schemeClr>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pattFill prst="pct30">
                      <a:fgClr>
                        <a:schemeClr val="accent4"/>
                      </a:fgClr>
                      <a:bgClr>
                        <a:schemeClr val="bg1"/>
                      </a:bgClr>
                    </a:pattFill>
                  </a:tcPr>
                </a:tc>
                <a:tc>
                  <a:txBody>
                    <a:bodyPr/>
                    <a:lstStyle/>
                    <a:p>
                      <a:pPr algn="ctr"/>
                      <a:r>
                        <a:rPr lang="en-US" dirty="0" smtClean="0">
                          <a:solidFill>
                            <a:schemeClr val="accent2">
                              <a:lumMod val="75000"/>
                            </a:schemeClr>
                          </a:solidFill>
                        </a:rPr>
                        <a:t>Low SCT activity</a:t>
                      </a:r>
                      <a:endParaRPr lang="en-US" dirty="0">
                        <a:solidFill>
                          <a:schemeClr val="accent2">
                            <a:lumMod val="75000"/>
                          </a:schemeClr>
                        </a:solidFill>
                      </a:endParaRPr>
                    </a:p>
                  </a:txBody>
                  <a:tcPr>
                    <a:lnL w="6350" cap="flat" cmpd="sng" algn="ctr">
                      <a:solidFill>
                        <a:schemeClr val="tx1"/>
                      </a:solidFill>
                      <a:prstDash val="dash"/>
                      <a:round/>
                      <a:headEnd type="none" w="med" len="med"/>
                      <a:tailEnd type="none" w="med" len="med"/>
                    </a:lnL>
                    <a:lnT w="6350" cap="flat" cmpd="sng" algn="ctr">
                      <a:solidFill>
                        <a:schemeClr val="tx1"/>
                      </a:solidFill>
                      <a:prstDash val="solid"/>
                      <a:round/>
                      <a:headEnd type="none" w="med" len="med"/>
                      <a:tailEnd type="none" w="med" len="med"/>
                    </a:lnT>
                    <a:pattFill prst="pct20">
                      <a:fgClr>
                        <a:schemeClr val="accent4"/>
                      </a:fgClr>
                      <a:bgClr>
                        <a:schemeClr val="bg1"/>
                      </a:bgClr>
                    </a:patt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534901216"/>
              </p:ext>
            </p:extLst>
          </p:nvPr>
        </p:nvGraphicFramePr>
        <p:xfrm>
          <a:off x="3462424" y="3718027"/>
          <a:ext cx="5681576" cy="1752600"/>
        </p:xfrm>
        <a:graphic>
          <a:graphicData uri="http://schemas.openxmlformats.org/drawingml/2006/table">
            <a:tbl>
              <a:tblPr firstRow="1">
                <a:tableStyleId>{21E4AEA4-8DFA-4A89-87EB-49C32662AFE0}</a:tableStyleId>
              </a:tblPr>
              <a:tblGrid>
                <a:gridCol w="1774741"/>
                <a:gridCol w="2133600"/>
                <a:gridCol w="1773235"/>
              </a:tblGrid>
              <a:tr h="370840">
                <a:tc gridSpan="3">
                  <a:txBody>
                    <a:bodyPr/>
                    <a:lstStyle/>
                    <a:p>
                      <a:pPr algn="ctr"/>
                      <a:r>
                        <a:rPr lang="en-US" dirty="0" smtClean="0"/>
                        <a:t>And different effects of the same exposure to S</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High</a:t>
                      </a:r>
                      <a:r>
                        <a:rPr lang="en-US" baseline="0" dirty="0" smtClean="0">
                          <a:solidFill>
                            <a:srgbClr val="FF0000"/>
                          </a:solidFill>
                        </a:rPr>
                        <a:t> SCT activity</a:t>
                      </a:r>
                      <a:endParaRPr lang="en-US" dirty="0" smtClean="0">
                        <a:solidFill>
                          <a:srgbClr val="FF0000"/>
                        </a:solidFill>
                      </a:endParaRPr>
                    </a:p>
                  </a:txBody>
                  <a:tcPr>
                    <a:lnR w="6350" cap="flat" cmpd="sng" algn="ctr">
                      <a:solidFill>
                        <a:schemeClr val="tx1"/>
                      </a:solidFill>
                      <a:prstDash val="dash"/>
                      <a:round/>
                      <a:headEnd type="none" w="med" len="med"/>
                      <a:tailEnd type="none" w="med" len="med"/>
                    </a:lnR>
                    <a:pattFill prst="pct50">
                      <a:fgClr>
                        <a:srgbClr val="C2644A"/>
                      </a:fgClr>
                      <a:bgClr>
                        <a:schemeClr val="bg1"/>
                      </a:bgClr>
                    </a:patt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50000"/>
                            </a:schemeClr>
                          </a:solidFill>
                        </a:rPr>
                        <a:t>Medium SCT activity</a:t>
                      </a: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pattFill prst="pct30">
                      <a:fgClr>
                        <a:srgbClr val="C2644A"/>
                      </a:fgClr>
                      <a:bgClr>
                        <a:schemeClr val="bg1"/>
                      </a:bgClr>
                    </a:patt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2">
                              <a:lumMod val="75000"/>
                            </a:schemeClr>
                          </a:solidFill>
                        </a:rPr>
                        <a:t>Low SCT activity</a:t>
                      </a:r>
                    </a:p>
                  </a:txBody>
                  <a:tcPr>
                    <a:lnL w="6350" cap="flat" cmpd="sng" algn="ctr">
                      <a:solidFill>
                        <a:schemeClr val="tx1"/>
                      </a:solidFill>
                      <a:prstDash val="dash"/>
                      <a:round/>
                      <a:headEnd type="none" w="med" len="med"/>
                      <a:tailEnd type="none" w="med" len="med"/>
                    </a:lnL>
                    <a:pattFill prst="pct20">
                      <a:fgClr>
                        <a:srgbClr val="C2644A"/>
                      </a:fgClr>
                      <a:bgClr>
                        <a:schemeClr val="bg1"/>
                      </a:bgClr>
                    </a:pattFill>
                  </a:tcPr>
                </a:tc>
              </a:tr>
              <a:tr h="370840">
                <a:tc>
                  <a:txBody>
                    <a:bodyPr/>
                    <a:lstStyle/>
                    <a:p>
                      <a:r>
                        <a:rPr lang="en-US" dirty="0" smtClean="0">
                          <a:solidFill>
                            <a:srgbClr val="FF0000"/>
                          </a:solidFill>
                        </a:rPr>
                        <a:t>High MT level</a:t>
                      </a:r>
                      <a:endParaRPr lang="en-US" dirty="0">
                        <a:solidFill>
                          <a:srgbClr val="FF0000"/>
                        </a:solidFill>
                      </a:endParaRPr>
                    </a:p>
                  </a:txBody>
                  <a:tcPr>
                    <a:lnR w="6350" cap="flat" cmpd="sng" algn="ctr">
                      <a:solidFill>
                        <a:schemeClr val="tx1"/>
                      </a:solidFill>
                      <a:prstDash val="dash"/>
                      <a:round/>
                      <a:headEnd type="none" w="med" len="med"/>
                      <a:tailEnd type="none" w="med" len="med"/>
                    </a:lnR>
                    <a:pattFill prst="pct50">
                      <a:fgClr>
                        <a:srgbClr val="C2644A"/>
                      </a:fgClr>
                      <a:bgClr>
                        <a:schemeClr val="bg1"/>
                      </a:bgClr>
                    </a:pattFill>
                  </a:tcPr>
                </a:tc>
                <a:tc>
                  <a:txBody>
                    <a:bodyPr/>
                    <a:lstStyle/>
                    <a:p>
                      <a:r>
                        <a:rPr lang="en-US" dirty="0" smtClean="0">
                          <a:solidFill>
                            <a:schemeClr val="accent2">
                              <a:lumMod val="50000"/>
                            </a:schemeClr>
                          </a:solidFill>
                        </a:rPr>
                        <a:t>Medium MT level</a:t>
                      </a:r>
                      <a:endParaRPr lang="en-US" dirty="0">
                        <a:solidFill>
                          <a:schemeClr val="accent2">
                            <a:lumMod val="50000"/>
                          </a:schemeClr>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pattFill prst="pct30">
                      <a:fgClr>
                        <a:srgbClr val="C2644A"/>
                      </a:fgClr>
                      <a:bgClr>
                        <a:schemeClr val="bg1"/>
                      </a:bgClr>
                    </a:pattFill>
                  </a:tcPr>
                </a:tc>
                <a:tc>
                  <a:txBody>
                    <a:bodyPr/>
                    <a:lstStyle/>
                    <a:p>
                      <a:r>
                        <a:rPr lang="en-US" dirty="0" smtClean="0">
                          <a:solidFill>
                            <a:schemeClr val="accent2">
                              <a:lumMod val="75000"/>
                            </a:schemeClr>
                          </a:solidFill>
                        </a:rPr>
                        <a:t>Low MT level</a:t>
                      </a:r>
                      <a:endParaRPr lang="en-US" dirty="0">
                        <a:solidFill>
                          <a:schemeClr val="accent2">
                            <a:lumMod val="75000"/>
                          </a:schemeClr>
                        </a:solidFill>
                      </a:endParaRPr>
                    </a:p>
                  </a:txBody>
                  <a:tcPr>
                    <a:lnL w="6350" cap="flat" cmpd="sng" algn="ctr">
                      <a:solidFill>
                        <a:schemeClr val="tx1"/>
                      </a:solidFill>
                      <a:prstDash val="dash"/>
                      <a:round/>
                      <a:headEnd type="none" w="med" len="med"/>
                      <a:tailEnd type="none" w="med" len="med"/>
                    </a:lnL>
                    <a:pattFill prst="pct20">
                      <a:fgClr>
                        <a:srgbClr val="C2644A"/>
                      </a:fgClr>
                      <a:bgClr>
                        <a:schemeClr val="bg1"/>
                      </a:bgClr>
                    </a:pattFill>
                  </a:tcPr>
                </a:tc>
              </a:tr>
              <a:tr h="370840">
                <a:tc>
                  <a:txBody>
                    <a:bodyPr/>
                    <a:lstStyle/>
                    <a:p>
                      <a:r>
                        <a:rPr lang="en-US" dirty="0" smtClean="0">
                          <a:solidFill>
                            <a:srgbClr val="FF0000"/>
                          </a:solidFill>
                        </a:rPr>
                        <a:t>High likelihood of toxic effect</a:t>
                      </a:r>
                      <a:endParaRPr lang="en-US" dirty="0">
                        <a:solidFill>
                          <a:srgbClr val="FF0000"/>
                        </a:solidFill>
                      </a:endParaRPr>
                    </a:p>
                  </a:txBody>
                  <a:tcPr>
                    <a:lnR w="6350" cap="flat" cmpd="sng" algn="ctr">
                      <a:solidFill>
                        <a:schemeClr val="tx1"/>
                      </a:solidFill>
                      <a:prstDash val="dash"/>
                      <a:round/>
                      <a:headEnd type="none" w="med" len="med"/>
                      <a:tailEnd type="none" w="med" len="med"/>
                    </a:lnR>
                    <a:pattFill prst="pct50">
                      <a:fgClr>
                        <a:srgbClr val="C2644A"/>
                      </a:fgClr>
                      <a:bgClr>
                        <a:schemeClr val="bg1"/>
                      </a:bgClr>
                    </a:pattFill>
                  </a:tcPr>
                </a:tc>
                <a:tc>
                  <a:txBody>
                    <a:bodyPr/>
                    <a:lstStyle/>
                    <a:p>
                      <a:r>
                        <a:rPr lang="en-US" dirty="0" smtClean="0">
                          <a:solidFill>
                            <a:schemeClr val="accent2">
                              <a:lumMod val="50000"/>
                            </a:schemeClr>
                          </a:solidFill>
                        </a:rPr>
                        <a:t>Moderate likelihood of toxic effect</a:t>
                      </a:r>
                      <a:endParaRPr lang="en-US" dirty="0">
                        <a:solidFill>
                          <a:schemeClr val="accent2">
                            <a:lumMod val="50000"/>
                          </a:schemeClr>
                        </a:solidFill>
                      </a:endParaRPr>
                    </a:p>
                  </a:txBody>
                  <a:tcP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pattFill prst="pct30">
                      <a:fgClr>
                        <a:srgbClr val="C2644A"/>
                      </a:fgClr>
                      <a:bgClr>
                        <a:schemeClr val="bg1"/>
                      </a:bgClr>
                    </a:pattFill>
                  </a:tcPr>
                </a:tc>
                <a:tc>
                  <a:txBody>
                    <a:bodyPr/>
                    <a:lstStyle/>
                    <a:p>
                      <a:r>
                        <a:rPr lang="en-US" dirty="0" smtClean="0">
                          <a:solidFill>
                            <a:schemeClr val="accent2">
                              <a:lumMod val="75000"/>
                            </a:schemeClr>
                          </a:solidFill>
                        </a:rPr>
                        <a:t>Low likelihood of toxic effect</a:t>
                      </a:r>
                      <a:endParaRPr lang="en-US" dirty="0">
                        <a:solidFill>
                          <a:schemeClr val="accent2">
                            <a:lumMod val="75000"/>
                          </a:schemeClr>
                        </a:solidFill>
                      </a:endParaRPr>
                    </a:p>
                  </a:txBody>
                  <a:tcPr>
                    <a:lnL w="6350" cap="flat" cmpd="sng" algn="ctr">
                      <a:solidFill>
                        <a:schemeClr val="tx1"/>
                      </a:solidFill>
                      <a:prstDash val="dash"/>
                      <a:round/>
                      <a:headEnd type="none" w="med" len="med"/>
                      <a:tailEnd type="none" w="med" len="med"/>
                    </a:lnL>
                    <a:pattFill prst="pct20">
                      <a:fgClr>
                        <a:srgbClr val="C2644A"/>
                      </a:fgClr>
                      <a:bgClr>
                        <a:schemeClr val="bg1"/>
                      </a:bgClr>
                    </a:pattFill>
                  </a:tcPr>
                </a:tc>
              </a:tr>
            </a:tbl>
          </a:graphicData>
        </a:graphic>
      </p:graphicFrame>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125</a:t>
            </a:fld>
            <a:endParaRPr lang="en-US">
              <a:solidFill>
                <a:prstClr val="black">
                  <a:tint val="75000"/>
                </a:prstClr>
              </a:solidFill>
            </a:endParaRPr>
          </a:p>
        </p:txBody>
      </p:sp>
    </p:spTree>
    <p:extLst>
      <p:ext uri="{BB962C8B-B14F-4D97-AF65-F5344CB8AC3E}">
        <p14:creationId xmlns:p14="http://schemas.microsoft.com/office/powerpoint/2010/main" val="2768035785"/>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6605" y="183906"/>
            <a:ext cx="8229600" cy="639762"/>
          </a:xfrm>
        </p:spPr>
        <p:txBody>
          <a:bodyPr>
            <a:normAutofit/>
          </a:bodyPr>
          <a:lstStyle/>
          <a:p>
            <a:r>
              <a:rPr lang="en-US" sz="2800" dirty="0" smtClean="0"/>
              <a:t>Another Way Genes Can Affect Toxic Response</a:t>
            </a:r>
            <a:endParaRPr lang="en-US" sz="2800" dirty="0"/>
          </a:p>
        </p:txBody>
      </p:sp>
      <p:sp>
        <p:nvSpPr>
          <p:cNvPr id="2" name="Hexagon 1"/>
          <p:cNvSpPr/>
          <p:nvPr/>
        </p:nvSpPr>
        <p:spPr>
          <a:xfrm>
            <a:off x="838200" y="1600200"/>
            <a:ext cx="1295400" cy="11430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Toxin T</a:t>
            </a:r>
            <a:endParaRPr lang="en-US" dirty="0">
              <a:solidFill>
                <a:prstClr val="white"/>
              </a:solidFill>
            </a:endParaRPr>
          </a:p>
        </p:txBody>
      </p:sp>
      <p:pic>
        <p:nvPicPr>
          <p:cNvPr id="1026" name="Picture 2" descr="G:\NAS case study project\dna 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762000"/>
            <a:ext cx="1699260" cy="3048000"/>
          </a:xfrm>
          <a:prstGeom prst="rect">
            <a:avLst/>
          </a:prstGeom>
          <a:noFill/>
          <a:extLst>
            <a:ext uri="{909E8E84-426E-40DD-AFC4-6F175D3DCCD1}">
              <a14:hiddenFill xmlns:a14="http://schemas.microsoft.com/office/drawing/2010/main">
                <a:solidFill>
                  <a:srgbClr val="FFFFFF"/>
                </a:solidFill>
              </a14:hiddenFill>
            </a:ext>
          </a:extLst>
        </p:spPr>
      </p:pic>
      <p:sp>
        <p:nvSpPr>
          <p:cNvPr id="3" name="Curved Down Arrow 2"/>
          <p:cNvSpPr/>
          <p:nvPr/>
        </p:nvSpPr>
        <p:spPr>
          <a:xfrm>
            <a:off x="2300478" y="1306253"/>
            <a:ext cx="1216152" cy="731520"/>
          </a:xfrm>
          <a:prstGeom prst="curvedDownArrow">
            <a:avLst/>
          </a:prstGeom>
          <a:solidFill>
            <a:schemeClr val="accent1">
              <a:alpha val="6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1028" name="Picture 4"/>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355493" y="897645"/>
            <a:ext cx="1204064" cy="280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898738" y="1876056"/>
            <a:ext cx="597062" cy="391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5334000" y="1655619"/>
            <a:ext cx="1066800" cy="1452187"/>
          </a:xfrm>
          <a:prstGeom prst="ellipse">
            <a:avLst/>
          </a:prstGeom>
          <a:solidFill>
            <a:schemeClr val="accent3">
              <a:lumMod val="60000"/>
              <a:lumOff val="40000"/>
              <a:alpha val="68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solidFill>
                <a:prstClr val="black"/>
              </a:solidFill>
            </a:endParaRPr>
          </a:p>
          <a:p>
            <a:pPr algn="ctr"/>
            <a:r>
              <a:rPr lang="en-US" sz="1400" dirty="0" smtClean="0">
                <a:solidFill>
                  <a:prstClr val="black"/>
                </a:solidFill>
              </a:rPr>
              <a:t>Repair enzyme RE</a:t>
            </a:r>
            <a:endParaRPr lang="en-US" sz="1400" dirty="0">
              <a:solidFill>
                <a:prstClr val="black"/>
              </a:solidFill>
            </a:endParaRPr>
          </a:p>
        </p:txBody>
      </p:sp>
      <p:sp>
        <p:nvSpPr>
          <p:cNvPr id="10" name="Curved Up Arrow 9"/>
          <p:cNvSpPr/>
          <p:nvPr/>
        </p:nvSpPr>
        <p:spPr>
          <a:xfrm rot="12090996">
            <a:off x="5009019" y="1642017"/>
            <a:ext cx="985685" cy="468078"/>
          </a:xfrm>
          <a:prstGeom prst="curvedUpArrow">
            <a:avLst>
              <a:gd name="adj1" fmla="val 0"/>
              <a:gd name="adj2" fmla="val 50000"/>
              <a:gd name="adj3" fmla="val 237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pic>
        <p:nvPicPr>
          <p:cNvPr id="15" name="Picture 2" descr="G:\NAS case study project\dna 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404" y="893480"/>
            <a:ext cx="1699260" cy="3048000"/>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p:cNvSpPr/>
          <p:nvPr/>
        </p:nvSpPr>
        <p:spPr>
          <a:xfrm>
            <a:off x="6426708" y="1929384"/>
            <a:ext cx="838200" cy="484632"/>
          </a:xfrm>
          <a:prstGeom prst="rightArrow">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Up Arrow 11"/>
          <p:cNvSpPr/>
          <p:nvPr/>
        </p:nvSpPr>
        <p:spPr>
          <a:xfrm>
            <a:off x="5656843" y="3107806"/>
            <a:ext cx="421114" cy="533400"/>
          </a:xfrm>
          <a:prstGeom prst="up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Freeform 15"/>
          <p:cNvSpPr/>
          <p:nvPr/>
        </p:nvSpPr>
        <p:spPr>
          <a:xfrm>
            <a:off x="5153890" y="3627429"/>
            <a:ext cx="1967345" cy="314051"/>
          </a:xfrm>
          <a:custGeom>
            <a:avLst/>
            <a:gdLst>
              <a:gd name="connsiteX0" fmla="*/ 0 w 4233448"/>
              <a:gd name="connsiteY0" fmla="*/ 498763 h 604502"/>
              <a:gd name="connsiteX1" fmla="*/ 517236 w 4233448"/>
              <a:gd name="connsiteY1" fmla="*/ 240145 h 604502"/>
              <a:gd name="connsiteX2" fmla="*/ 1145309 w 4233448"/>
              <a:gd name="connsiteY2" fmla="*/ 508000 h 604502"/>
              <a:gd name="connsiteX3" fmla="*/ 1681018 w 4233448"/>
              <a:gd name="connsiteY3" fmla="*/ 295563 h 604502"/>
              <a:gd name="connsiteX4" fmla="*/ 1967345 w 4233448"/>
              <a:gd name="connsiteY4" fmla="*/ 554182 h 604502"/>
              <a:gd name="connsiteX5" fmla="*/ 1995054 w 4233448"/>
              <a:gd name="connsiteY5" fmla="*/ 581891 h 604502"/>
              <a:gd name="connsiteX6" fmla="*/ 1995054 w 4233448"/>
              <a:gd name="connsiteY6" fmla="*/ 581891 h 604502"/>
              <a:gd name="connsiteX7" fmla="*/ 4017818 w 4233448"/>
              <a:gd name="connsiteY7" fmla="*/ 554182 h 604502"/>
              <a:gd name="connsiteX8" fmla="*/ 4221018 w 4233448"/>
              <a:gd name="connsiteY8" fmla="*/ 0 h 604502"/>
              <a:gd name="connsiteX0" fmla="*/ 0 w 4233448"/>
              <a:gd name="connsiteY0" fmla="*/ 498763 h 586054"/>
              <a:gd name="connsiteX1" fmla="*/ 517236 w 4233448"/>
              <a:gd name="connsiteY1" fmla="*/ 240145 h 586054"/>
              <a:gd name="connsiteX2" fmla="*/ 1145309 w 4233448"/>
              <a:gd name="connsiteY2" fmla="*/ 508000 h 586054"/>
              <a:gd name="connsiteX3" fmla="*/ 1681018 w 4233448"/>
              <a:gd name="connsiteY3" fmla="*/ 295563 h 586054"/>
              <a:gd name="connsiteX4" fmla="*/ 1967345 w 4233448"/>
              <a:gd name="connsiteY4" fmla="*/ 554182 h 586054"/>
              <a:gd name="connsiteX5" fmla="*/ 1995054 w 4233448"/>
              <a:gd name="connsiteY5" fmla="*/ 581891 h 586054"/>
              <a:gd name="connsiteX6" fmla="*/ 4017818 w 4233448"/>
              <a:gd name="connsiteY6" fmla="*/ 554182 h 586054"/>
              <a:gd name="connsiteX7" fmla="*/ 4221018 w 4233448"/>
              <a:gd name="connsiteY7" fmla="*/ 0 h 586054"/>
              <a:gd name="connsiteX0" fmla="*/ 0 w 4017818"/>
              <a:gd name="connsiteY0" fmla="*/ 258632 h 345923"/>
              <a:gd name="connsiteX1" fmla="*/ 517236 w 4017818"/>
              <a:gd name="connsiteY1" fmla="*/ 14 h 345923"/>
              <a:gd name="connsiteX2" fmla="*/ 1145309 w 4017818"/>
              <a:gd name="connsiteY2" fmla="*/ 267869 h 345923"/>
              <a:gd name="connsiteX3" fmla="*/ 1681018 w 4017818"/>
              <a:gd name="connsiteY3" fmla="*/ 55432 h 345923"/>
              <a:gd name="connsiteX4" fmla="*/ 1967345 w 4017818"/>
              <a:gd name="connsiteY4" fmla="*/ 314051 h 345923"/>
              <a:gd name="connsiteX5" fmla="*/ 1995054 w 4017818"/>
              <a:gd name="connsiteY5" fmla="*/ 341760 h 345923"/>
              <a:gd name="connsiteX6" fmla="*/ 4017818 w 4017818"/>
              <a:gd name="connsiteY6" fmla="*/ 314051 h 345923"/>
              <a:gd name="connsiteX0" fmla="*/ 0 w 2000843"/>
              <a:gd name="connsiteY0" fmla="*/ 258632 h 345923"/>
              <a:gd name="connsiteX1" fmla="*/ 517236 w 2000843"/>
              <a:gd name="connsiteY1" fmla="*/ 14 h 345923"/>
              <a:gd name="connsiteX2" fmla="*/ 1145309 w 2000843"/>
              <a:gd name="connsiteY2" fmla="*/ 267869 h 345923"/>
              <a:gd name="connsiteX3" fmla="*/ 1681018 w 2000843"/>
              <a:gd name="connsiteY3" fmla="*/ 55432 h 345923"/>
              <a:gd name="connsiteX4" fmla="*/ 1967345 w 2000843"/>
              <a:gd name="connsiteY4" fmla="*/ 314051 h 345923"/>
              <a:gd name="connsiteX5" fmla="*/ 1995054 w 2000843"/>
              <a:gd name="connsiteY5" fmla="*/ 341760 h 345923"/>
              <a:gd name="connsiteX0" fmla="*/ 0 w 1967345"/>
              <a:gd name="connsiteY0" fmla="*/ 258632 h 314051"/>
              <a:gd name="connsiteX1" fmla="*/ 517236 w 1967345"/>
              <a:gd name="connsiteY1" fmla="*/ 14 h 314051"/>
              <a:gd name="connsiteX2" fmla="*/ 1145309 w 1967345"/>
              <a:gd name="connsiteY2" fmla="*/ 267869 h 314051"/>
              <a:gd name="connsiteX3" fmla="*/ 1681018 w 1967345"/>
              <a:gd name="connsiteY3" fmla="*/ 55432 h 314051"/>
              <a:gd name="connsiteX4" fmla="*/ 1967345 w 1967345"/>
              <a:gd name="connsiteY4" fmla="*/ 314051 h 314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7345" h="314051">
                <a:moveTo>
                  <a:pt x="0" y="258632"/>
                </a:moveTo>
                <a:cubicBezTo>
                  <a:pt x="163175" y="128553"/>
                  <a:pt x="326351" y="-1525"/>
                  <a:pt x="517236" y="14"/>
                </a:cubicBezTo>
                <a:cubicBezTo>
                  <a:pt x="708121" y="1553"/>
                  <a:pt x="951345" y="258633"/>
                  <a:pt x="1145309" y="267869"/>
                </a:cubicBezTo>
                <a:cubicBezTo>
                  <a:pt x="1339273" y="277105"/>
                  <a:pt x="1544012" y="47735"/>
                  <a:pt x="1681018" y="55432"/>
                </a:cubicBezTo>
                <a:cubicBezTo>
                  <a:pt x="1818024" y="63129"/>
                  <a:pt x="1915006" y="266330"/>
                  <a:pt x="1967345" y="314051"/>
                </a:cubicBezTo>
              </a:path>
            </a:pathLst>
          </a:custGeom>
          <a:no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9BBB59">
                  <a:lumMod val="75000"/>
                </a:srgbClr>
              </a:solidFill>
            </a:endParaRPr>
          </a:p>
        </p:txBody>
      </p:sp>
      <p:sp>
        <p:nvSpPr>
          <p:cNvPr id="11" name="TextBox 10"/>
          <p:cNvSpPr txBox="1"/>
          <p:nvPr/>
        </p:nvSpPr>
        <p:spPr>
          <a:xfrm>
            <a:off x="5257800" y="3581400"/>
            <a:ext cx="1905000" cy="338554"/>
          </a:xfrm>
          <a:prstGeom prst="rect">
            <a:avLst/>
          </a:prstGeom>
          <a:noFill/>
        </p:spPr>
        <p:txBody>
          <a:bodyPr wrap="square" rtlCol="0">
            <a:spAutoFit/>
          </a:bodyPr>
          <a:lstStyle/>
          <a:p>
            <a:r>
              <a:rPr lang="en-US" sz="1600" b="1" dirty="0" smtClean="0">
                <a:solidFill>
                  <a:srgbClr val="9BBB59">
                    <a:lumMod val="75000"/>
                  </a:srgbClr>
                </a:solidFill>
              </a:rPr>
              <a:t>Expressed </a:t>
            </a:r>
            <a:r>
              <a:rPr lang="en-US" sz="1600" b="1" i="1" dirty="0" smtClean="0">
                <a:solidFill>
                  <a:srgbClr val="9BBB59">
                    <a:lumMod val="75000"/>
                  </a:srgbClr>
                </a:solidFill>
              </a:rPr>
              <a:t>REG </a:t>
            </a:r>
            <a:r>
              <a:rPr lang="en-US" sz="1600" b="1" dirty="0" smtClean="0">
                <a:solidFill>
                  <a:srgbClr val="9BBB59">
                    <a:lumMod val="75000"/>
                  </a:srgbClr>
                </a:solidFill>
              </a:rPr>
              <a:t>gene</a:t>
            </a:r>
            <a:endParaRPr lang="en-US" sz="1600" b="1" dirty="0">
              <a:solidFill>
                <a:srgbClr val="9BBB59">
                  <a:lumMod val="75000"/>
                </a:srgbClr>
              </a:solidFill>
            </a:endParaRPr>
          </a:p>
        </p:txBody>
      </p:sp>
      <p:graphicFrame>
        <p:nvGraphicFramePr>
          <p:cNvPr id="17" name="Chart 16"/>
          <p:cNvGraphicFramePr/>
          <p:nvPr>
            <p:extLst>
              <p:ext uri="{D42A27DB-BD31-4B8C-83A1-F6EECF244321}">
                <p14:modId xmlns:p14="http://schemas.microsoft.com/office/powerpoint/2010/main" val="544026480"/>
              </p:ext>
            </p:extLst>
          </p:nvPr>
        </p:nvGraphicFramePr>
        <p:xfrm>
          <a:off x="87745" y="3750677"/>
          <a:ext cx="4278515" cy="26461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extLst>
              <p:ext uri="{D42A27DB-BD31-4B8C-83A1-F6EECF244321}">
                <p14:modId xmlns:p14="http://schemas.microsoft.com/office/powerpoint/2010/main" val="1048286269"/>
              </p:ext>
            </p:extLst>
          </p:nvPr>
        </p:nvGraphicFramePr>
        <p:xfrm>
          <a:off x="4724400" y="3941480"/>
          <a:ext cx="4190677" cy="2441944"/>
        </p:xfrm>
        <a:graphic>
          <a:graphicData uri="http://schemas.openxmlformats.org/drawingml/2006/chart">
            <c:chart xmlns:c="http://schemas.openxmlformats.org/drawingml/2006/chart" xmlns:r="http://schemas.openxmlformats.org/officeDocument/2006/relationships" r:id="rId6"/>
          </a:graphicData>
        </a:graphic>
      </p:graphicFrame>
      <p:sp>
        <p:nvSpPr>
          <p:cNvPr id="19" name="TextBox 18"/>
          <p:cNvSpPr txBox="1"/>
          <p:nvPr/>
        </p:nvSpPr>
        <p:spPr>
          <a:xfrm>
            <a:off x="4165438" y="823668"/>
            <a:ext cx="2133600" cy="461665"/>
          </a:xfrm>
          <a:prstGeom prst="rect">
            <a:avLst/>
          </a:prstGeom>
          <a:noFill/>
        </p:spPr>
        <p:txBody>
          <a:bodyPr wrap="square" rtlCol="0">
            <a:spAutoFit/>
          </a:bodyPr>
          <a:lstStyle/>
          <a:p>
            <a:r>
              <a:rPr lang="en-US" sz="1200" dirty="0" smtClean="0">
                <a:solidFill>
                  <a:prstClr val="black"/>
                </a:solidFill>
              </a:rPr>
              <a:t>Damaged DNA can lead to cancer</a:t>
            </a:r>
            <a:endParaRPr lang="en-US" sz="1200" dirty="0">
              <a:solidFill>
                <a:prstClr val="black"/>
              </a:solidFill>
            </a:endParaRPr>
          </a:p>
        </p:txBody>
      </p:sp>
      <p:sp>
        <p:nvSpPr>
          <p:cNvPr id="33" name="Curved Up Arrow 32"/>
          <p:cNvSpPr/>
          <p:nvPr/>
        </p:nvSpPr>
        <p:spPr>
          <a:xfrm rot="20674460">
            <a:off x="6390289" y="2359306"/>
            <a:ext cx="1304228" cy="466825"/>
          </a:xfrm>
          <a:prstGeom prst="curvedUpArrow">
            <a:avLst>
              <a:gd name="adj1" fmla="val 0"/>
              <a:gd name="adj2" fmla="val 44097"/>
              <a:gd name="adj3" fmla="val 18788"/>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126</a:t>
            </a:fld>
            <a:endParaRPr lang="en-US">
              <a:solidFill>
                <a:prstClr val="black">
                  <a:tint val="75000"/>
                </a:prstClr>
              </a:solidFill>
            </a:endParaRPr>
          </a:p>
        </p:txBody>
      </p:sp>
      <p:sp>
        <p:nvSpPr>
          <p:cNvPr id="7" name="TextBox 6"/>
          <p:cNvSpPr txBox="1"/>
          <p:nvPr/>
        </p:nvSpPr>
        <p:spPr>
          <a:xfrm>
            <a:off x="381000" y="6367605"/>
            <a:ext cx="7848600" cy="400110"/>
          </a:xfrm>
          <a:prstGeom prst="rect">
            <a:avLst/>
          </a:prstGeom>
          <a:noFill/>
        </p:spPr>
        <p:txBody>
          <a:bodyPr wrap="square" rtlCol="0">
            <a:spAutoFit/>
          </a:bodyPr>
          <a:lstStyle/>
          <a:p>
            <a:r>
              <a:rPr lang="en-US" sz="1000" dirty="0"/>
              <a:t>SOURCE: Image of DNA Molecule courtesy U.S. National Library of Medicine.  Image in the public domain.  The remaining material in the slide is courtesy of the authors</a:t>
            </a:r>
            <a:r>
              <a:rPr lang="en-US" sz="1000" dirty="0" smtClean="0"/>
              <a:t>.</a:t>
            </a:r>
            <a:endParaRPr lang="en-US" dirty="0"/>
          </a:p>
        </p:txBody>
      </p:sp>
    </p:spTree>
    <p:extLst>
      <p:ext uri="{BB962C8B-B14F-4D97-AF65-F5344CB8AC3E}">
        <p14:creationId xmlns:p14="http://schemas.microsoft.com/office/powerpoint/2010/main" val="145892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02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par>
                                <p:cTn id="48" presetID="1" presetClass="entr" presetSubtype="0"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9" grpId="0" animBg="1"/>
      <p:bldP spid="10" grpId="0" animBg="1"/>
      <p:bldP spid="14" grpId="0" animBg="1"/>
      <p:bldP spid="12" grpId="0" animBg="1"/>
      <p:bldP spid="16" grpId="0" animBg="1"/>
      <p:bldP spid="11" grpId="0"/>
      <p:bldGraphic spid="17" grpId="0">
        <p:bldAsOne/>
      </p:bldGraphic>
      <p:bldGraphic spid="18" grpId="0">
        <p:bldAsOne/>
      </p:bldGraphic>
      <p:bldP spid="19" grpId="0"/>
      <p:bldP spid="33"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6200"/>
            <a:ext cx="8229600" cy="715962"/>
          </a:xfrm>
        </p:spPr>
        <p:txBody>
          <a:bodyPr>
            <a:normAutofit/>
          </a:bodyPr>
          <a:lstStyle/>
          <a:p>
            <a:r>
              <a:rPr lang="en-US" sz="2800" dirty="0" smtClean="0"/>
              <a:t>Studies in Expert Report of T. Toxicologist</a:t>
            </a:r>
            <a:endParaRPr lang="en-US" sz="2800" dirty="0"/>
          </a:p>
        </p:txBody>
      </p: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127</a:t>
            </a:fld>
            <a:endParaRPr lang="en-US">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2000"/>
            <a:ext cx="6381750" cy="4195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71406" y="5029200"/>
            <a:ext cx="7924800" cy="1908215"/>
          </a:xfrm>
          <a:prstGeom prst="rect">
            <a:avLst/>
          </a:prstGeom>
          <a:noFill/>
        </p:spPr>
        <p:txBody>
          <a:bodyPr wrap="square" rtlCol="0">
            <a:spAutoFit/>
          </a:bodyPr>
          <a:lstStyle/>
          <a:p>
            <a:r>
              <a:rPr lang="en-US" sz="1000" dirty="0"/>
              <a:t>This slide was prepared by the authors. The sources of the data summarized in the slide are the </a:t>
            </a:r>
            <a:r>
              <a:rPr lang="en-US" sz="1000" dirty="0" smtClean="0"/>
              <a:t>Len van </a:t>
            </a:r>
            <a:r>
              <a:rPr lang="en-US" sz="1000" dirty="0" err="1"/>
              <a:t>Zyl</a:t>
            </a:r>
            <a:r>
              <a:rPr lang="en-US" sz="1000" dirty="0"/>
              <a:t> </a:t>
            </a:r>
            <a:r>
              <a:rPr lang="en-US" sz="1000" dirty="0" smtClean="0"/>
              <a:t>report </a:t>
            </a:r>
            <a:r>
              <a:rPr lang="en-US" sz="1000" dirty="0"/>
              <a:t>and references cited therein, as follows:</a:t>
            </a:r>
          </a:p>
          <a:p>
            <a:r>
              <a:rPr lang="en-US" sz="1000" dirty="0"/>
              <a:t> </a:t>
            </a:r>
          </a:p>
          <a:p>
            <a:r>
              <a:rPr lang="en-US" sz="1000" dirty="0"/>
              <a:t>Rothman, N. et al. “Benzene Poisoning, a Risk Factor for Hematological Malignancy, Is Associated with the NQO1 </a:t>
            </a:r>
            <a:r>
              <a:rPr lang="en-US" sz="1000" baseline="30000" dirty="0"/>
              <a:t>609</a:t>
            </a:r>
            <a:r>
              <a:rPr lang="en-US" sz="1000" dirty="0"/>
              <a:t>C-&gt;T Mutation and Rapid Fractional Excretion of </a:t>
            </a:r>
            <a:r>
              <a:rPr lang="en-US" sz="1000" dirty="0" err="1"/>
              <a:t>Chlorzoxazone</a:t>
            </a:r>
            <a:r>
              <a:rPr lang="en-US" sz="1000" dirty="0"/>
              <a:t>.” 57 </a:t>
            </a:r>
            <a:r>
              <a:rPr lang="en-US" sz="1000" i="1" dirty="0"/>
              <a:t>Cancer Research</a:t>
            </a:r>
            <a:r>
              <a:rPr lang="en-US" sz="1000" dirty="0"/>
              <a:t> 2839-2842 (1997), </a:t>
            </a:r>
            <a:r>
              <a:rPr lang="en-US" sz="1000" baseline="30000" dirty="0"/>
              <a:t> </a:t>
            </a:r>
            <a:r>
              <a:rPr lang="en-US" sz="1000" dirty="0"/>
              <a:t>p. 2841 Table 3; Chen, Y. et al. “Genetic polymorphisms involved in toxicant-metabolizing enzymes and the risk of chronic benzene poisoning in Chinese occupationally exposed populations.” 37 </a:t>
            </a:r>
            <a:r>
              <a:rPr lang="en-US" sz="1000" i="1" dirty="0" err="1"/>
              <a:t>Xenobiotica</a:t>
            </a:r>
            <a:r>
              <a:rPr lang="en-US" sz="1000" i="1" dirty="0"/>
              <a:t> </a:t>
            </a:r>
            <a:r>
              <a:rPr lang="en-US" sz="1000" dirty="0"/>
              <a:t>103-112 (2007), p. 103 (abstract); Wan, J. et al. “Association of Genetic Polymorphisms in CYP2E1, MPO, NQO1, GSTM1, and GSTT1 Genes with Benzene Poisoning.” 110 </a:t>
            </a:r>
            <a:r>
              <a:rPr lang="en-US" sz="1000" i="1" dirty="0" err="1"/>
              <a:t>Envtl</a:t>
            </a:r>
            <a:r>
              <a:rPr lang="en-US" sz="1000" i="1" dirty="0"/>
              <a:t>. Health Perspectives</a:t>
            </a:r>
            <a:r>
              <a:rPr lang="en-US" sz="1000" dirty="0"/>
              <a:t> 1213-1218 (2002), p. 1216 Table 4; Lan, Q. et al. “</a:t>
            </a:r>
            <a:r>
              <a:rPr lang="en-US" sz="1000" dirty="0" err="1"/>
              <a:t>Hematotoxicity</a:t>
            </a:r>
            <a:r>
              <a:rPr lang="en-US" sz="1000" dirty="0"/>
              <a:t> in Workers Exposed to Low Levels of Benzene.” 306 </a:t>
            </a:r>
            <a:r>
              <a:rPr lang="en-US" sz="1000" i="1" dirty="0"/>
              <a:t>Science </a:t>
            </a:r>
            <a:r>
              <a:rPr lang="en-US" sz="1000" dirty="0"/>
              <a:t>1774-1776, p. 1775; and </a:t>
            </a:r>
            <a:r>
              <a:rPr lang="en-US" sz="1000" dirty="0" err="1"/>
              <a:t>Garte</a:t>
            </a:r>
            <a:r>
              <a:rPr lang="en-US" sz="1000" dirty="0"/>
              <a:t>, S. et al. “Genetic Susceptibility to Benzene Toxicity in Humans.” 71</a:t>
            </a:r>
            <a:r>
              <a:rPr lang="en-US" sz="1000" i="1" dirty="0"/>
              <a:t> J. Toxicology </a:t>
            </a:r>
            <a:r>
              <a:rPr lang="en-US" sz="1000" i="1" dirty="0" err="1"/>
              <a:t>Envtl</a:t>
            </a:r>
            <a:r>
              <a:rPr lang="en-US" sz="1000" i="1" dirty="0"/>
              <a:t>. Health Part A</a:t>
            </a:r>
            <a:r>
              <a:rPr lang="en-US" sz="1000" dirty="0"/>
              <a:t> 1482-1489 (2008), p. 1485. </a:t>
            </a:r>
          </a:p>
          <a:p>
            <a:endParaRPr lang="en-US" dirty="0"/>
          </a:p>
        </p:txBody>
      </p:sp>
    </p:spTree>
    <p:extLst>
      <p:ext uri="{BB962C8B-B14F-4D97-AF65-F5344CB8AC3E}">
        <p14:creationId xmlns:p14="http://schemas.microsoft.com/office/powerpoint/2010/main" val="972454139"/>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Effect of </a:t>
            </a:r>
            <a:r>
              <a:rPr lang="en-US" sz="3200" i="1" dirty="0" smtClean="0"/>
              <a:t>NQO1 </a:t>
            </a:r>
            <a:r>
              <a:rPr lang="en-US" sz="3200" dirty="0" smtClean="0"/>
              <a:t>Genotype on risk for Benzene Poisoning in Shanghai, China, 1992</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1109130"/>
              </p:ext>
            </p:extLst>
          </p:nvPr>
        </p:nvGraphicFramePr>
        <p:xfrm>
          <a:off x="457200" y="1600200"/>
          <a:ext cx="8229600" cy="3108960"/>
        </p:xfrm>
        <a:graphic>
          <a:graphicData uri="http://schemas.openxmlformats.org/drawingml/2006/table">
            <a:tbl>
              <a:tblPr firstRow="1">
                <a:tableStyleId>{5C22544A-7EE6-4342-B048-85BDC9FD1C3A}</a:tableStyleId>
              </a:tblPr>
              <a:tblGrid>
                <a:gridCol w="1676400"/>
                <a:gridCol w="2438400"/>
                <a:gridCol w="2438400"/>
                <a:gridCol w="1676400"/>
              </a:tblGrid>
              <a:tr h="370840">
                <a:tc>
                  <a:txBody>
                    <a:bodyPr/>
                    <a:lstStyle/>
                    <a:p>
                      <a:r>
                        <a:rPr lang="en-US" dirty="0" smtClean="0">
                          <a:solidFill>
                            <a:schemeClr val="tx1"/>
                          </a:solidFill>
                        </a:rPr>
                        <a:t>Attribute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Numbe</a:t>
                      </a:r>
                      <a:r>
                        <a:rPr lang="en-US" baseline="0" dirty="0" smtClean="0">
                          <a:solidFill>
                            <a:schemeClr val="tx1"/>
                          </a:solidFill>
                        </a:rPr>
                        <a:t>r (%) of  Cases (workers exposed to benzene with benzene poisoning)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Number (%) of Controls (workers not</a:t>
                      </a:r>
                      <a:r>
                        <a:rPr lang="en-US" baseline="0" dirty="0" smtClean="0">
                          <a:solidFill>
                            <a:schemeClr val="tx1"/>
                          </a:solidFill>
                        </a:rPr>
                        <a:t> exposed to benzene without benzene poisoning)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smtClean="0">
                          <a:solidFill>
                            <a:schemeClr val="tx1"/>
                          </a:solidFill>
                        </a:rPr>
                        <a:t>Odds Ratio </a:t>
                      </a:r>
                    </a:p>
                    <a:p>
                      <a:r>
                        <a:rPr lang="en-US" dirty="0" smtClean="0">
                          <a:solidFill>
                            <a:schemeClr val="tx1"/>
                          </a:solidFill>
                        </a:rPr>
                        <a:t>(95%</a:t>
                      </a:r>
                      <a:r>
                        <a:rPr lang="en-US" baseline="0" dirty="0" smtClean="0">
                          <a:solidFill>
                            <a:schemeClr val="tx1"/>
                          </a:solidFill>
                        </a:rPr>
                        <a:t> Confidence Interval)</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900" baseline="0" dirty="0" smtClean="0"/>
                        <a:t>Two copies of variant </a:t>
                      </a:r>
                      <a:r>
                        <a:rPr lang="en-US" sz="1900" i="1" baseline="0" dirty="0" smtClean="0"/>
                        <a:t>NQO1 </a:t>
                      </a:r>
                      <a:r>
                        <a:rPr lang="en-US" sz="1900" i="0" baseline="0" dirty="0" smtClean="0"/>
                        <a:t>allele</a:t>
                      </a:r>
                      <a:endParaRPr lang="en-US"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baseline="0" dirty="0" smtClean="0"/>
                        <a:t>20 (41%)</a:t>
                      </a:r>
                      <a:endParaRPr lang="en-US"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baseline="0" dirty="0" smtClean="0"/>
                        <a:t>11 (23%)</a:t>
                      </a:r>
                      <a:endParaRPr lang="en-US"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baseline="0" dirty="0" smtClean="0"/>
                        <a:t>2.4 </a:t>
                      </a:r>
                    </a:p>
                    <a:p>
                      <a:r>
                        <a:rPr lang="en-US" sz="1900" baseline="0" dirty="0" smtClean="0"/>
                        <a:t>(1.0 – 5.7)</a:t>
                      </a:r>
                      <a:endParaRPr lang="en-US"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900" baseline="0" dirty="0" smtClean="0"/>
                        <a:t>One or no copy of variant </a:t>
                      </a:r>
                      <a:r>
                        <a:rPr lang="en-US" sz="1900" i="1" baseline="0" dirty="0" smtClean="0"/>
                        <a:t>NQO1 </a:t>
                      </a:r>
                      <a:r>
                        <a:rPr lang="en-US" sz="1900" i="0" baseline="0" dirty="0" smtClean="0"/>
                        <a:t>allele</a:t>
                      </a:r>
                      <a:endParaRPr lang="en-US"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baseline="0" dirty="0" smtClean="0"/>
                        <a:t>29 (59%)</a:t>
                      </a:r>
                      <a:endParaRPr lang="en-US"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baseline="0" dirty="0" smtClean="0"/>
                        <a:t>37 (77%)</a:t>
                      </a:r>
                      <a:endParaRPr lang="en-US"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baseline="0" dirty="0" smtClean="0"/>
                        <a:t>1.0</a:t>
                      </a:r>
                      <a:endParaRPr lang="en-US" sz="19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128</a:t>
            </a:fld>
            <a:endParaRPr lang="en-US">
              <a:solidFill>
                <a:prstClr val="black">
                  <a:tint val="75000"/>
                </a:prstClr>
              </a:solidFill>
            </a:endParaRPr>
          </a:p>
        </p:txBody>
      </p:sp>
      <p:sp>
        <p:nvSpPr>
          <p:cNvPr id="5" name="TextBox 4"/>
          <p:cNvSpPr txBox="1"/>
          <p:nvPr/>
        </p:nvSpPr>
        <p:spPr>
          <a:xfrm>
            <a:off x="533400" y="5105400"/>
            <a:ext cx="8153400" cy="677108"/>
          </a:xfrm>
          <a:prstGeom prst="rect">
            <a:avLst/>
          </a:prstGeom>
          <a:noFill/>
        </p:spPr>
        <p:txBody>
          <a:bodyPr wrap="square" rtlCol="0">
            <a:spAutoFit/>
          </a:bodyPr>
          <a:lstStyle/>
          <a:p>
            <a:r>
              <a:rPr lang="en-US" sz="1000" dirty="0"/>
              <a:t>SOURCE: Courtesy of the authors based upon data from Nathaniel Rothman et al., “Benzene Poisoning, a Risk Factor for Hematological Malignancy, Is Associated with the NQO1 </a:t>
            </a:r>
            <a:r>
              <a:rPr lang="en-US" sz="1000" baseline="30000" dirty="0"/>
              <a:t>609</a:t>
            </a:r>
            <a:r>
              <a:rPr lang="en-US" sz="1000" dirty="0"/>
              <a:t>C</a:t>
            </a:r>
            <a:r>
              <a:rPr lang="en-US" sz="1000" dirty="0">
                <a:sym typeface="Wingdings"/>
              </a:rPr>
              <a:t></a:t>
            </a:r>
            <a:r>
              <a:rPr lang="en-US" sz="1000" dirty="0"/>
              <a:t>T  Mutation and Rapid Fractional Excretion of </a:t>
            </a:r>
            <a:r>
              <a:rPr lang="en-US" sz="1000" dirty="0" err="1"/>
              <a:t>Chlorzoxazone</a:t>
            </a:r>
            <a:r>
              <a:rPr lang="en-US" sz="1000" dirty="0"/>
              <a:t>,” 57 </a:t>
            </a:r>
            <a:r>
              <a:rPr lang="en-US" sz="1000" i="1" dirty="0"/>
              <a:t>Cancer Research</a:t>
            </a:r>
            <a:r>
              <a:rPr lang="en-US" sz="1000" dirty="0"/>
              <a:t> 2839, 2841 Table 2 (1997). </a:t>
            </a:r>
          </a:p>
          <a:p>
            <a:endParaRPr lang="en-US" dirty="0"/>
          </a:p>
        </p:txBody>
      </p:sp>
    </p:spTree>
    <p:extLst>
      <p:ext uri="{BB962C8B-B14F-4D97-AF65-F5344CB8AC3E}">
        <p14:creationId xmlns:p14="http://schemas.microsoft.com/office/powerpoint/2010/main" val="1731033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b="1" dirty="0" smtClean="0"/>
              <a:t>EPIDEMIOLOGY</a:t>
            </a:r>
          </a:p>
        </p:txBody>
      </p:sp>
      <p:sp>
        <p:nvSpPr>
          <p:cNvPr id="3075" name="Rectangle 3"/>
          <p:cNvSpPr>
            <a:spLocks noGrp="1" noChangeArrowheads="1"/>
          </p:cNvSpPr>
          <p:nvPr>
            <p:ph type="body" idx="1"/>
          </p:nvPr>
        </p:nvSpPr>
        <p:spPr/>
        <p:txBody>
          <a:bodyPr/>
          <a:lstStyle/>
          <a:p>
            <a:pPr eaLnBrk="1" hangingPunct="1">
              <a:spcAft>
                <a:spcPct val="30000"/>
              </a:spcAft>
            </a:pPr>
            <a:r>
              <a:rPr lang="en-US" sz="2800" b="1" dirty="0" smtClean="0"/>
              <a:t>The study, through empirical methodology, of the causes of human disease. </a:t>
            </a:r>
            <a:endParaRPr lang="en-US" sz="2800" dirty="0" smtClean="0"/>
          </a:p>
          <a:p>
            <a:pPr eaLnBrk="1" hangingPunct="1">
              <a:spcAft>
                <a:spcPct val="30000"/>
              </a:spcAft>
            </a:pPr>
            <a:r>
              <a:rPr lang="en-US" sz="2800" b="1" dirty="0" smtClean="0"/>
              <a:t>Epidemiology studies disease in groups of human beings.</a:t>
            </a:r>
          </a:p>
          <a:p>
            <a:pPr eaLnBrk="1" hangingPunct="1"/>
            <a:r>
              <a:rPr lang="en-US" sz="2800" b="1" dirty="0" smtClean="0"/>
              <a:t>Epidemiology is not an examination of causation for a single individual.</a:t>
            </a:r>
          </a:p>
          <a:p>
            <a:pPr eaLnBrk="1" hangingPunct="1">
              <a:buFontTx/>
              <a:buNone/>
            </a:pPr>
            <a:endParaRPr lang="en-US" sz="2800" b="1" dirty="0" smtClean="0"/>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417249088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Genetic Polymorphisms on the Risk of Chronic Benzene Poisoning</a:t>
            </a:r>
            <a:endParaRPr lang="en-US" dirty="0"/>
          </a:p>
        </p:txBody>
      </p: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129</a:t>
            </a:fld>
            <a:endParaRPr lang="en-US">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00200"/>
            <a:ext cx="6862763" cy="3623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21900" y="5334000"/>
            <a:ext cx="5410200" cy="369332"/>
          </a:xfrm>
          <a:prstGeom prst="rect">
            <a:avLst/>
          </a:prstGeom>
          <a:noFill/>
        </p:spPr>
        <p:txBody>
          <a:bodyPr wrap="square" rtlCol="0">
            <a:spAutoFit/>
          </a:bodyPr>
          <a:lstStyle/>
          <a:p>
            <a:r>
              <a:rPr lang="en-US" dirty="0" smtClean="0">
                <a:solidFill>
                  <a:srgbClr val="FF0000"/>
                </a:solidFill>
              </a:rPr>
              <a:t>Red print with * indicates statistically significant results.</a:t>
            </a:r>
            <a:endParaRPr lang="en-US" dirty="0">
              <a:solidFill>
                <a:srgbClr val="FF0000"/>
              </a:solidFill>
            </a:endParaRPr>
          </a:p>
        </p:txBody>
      </p:sp>
      <p:sp>
        <p:nvSpPr>
          <p:cNvPr id="8" name="TextBox 7"/>
          <p:cNvSpPr txBox="1"/>
          <p:nvPr/>
        </p:nvSpPr>
        <p:spPr>
          <a:xfrm>
            <a:off x="609600" y="5840994"/>
            <a:ext cx="8001000" cy="677108"/>
          </a:xfrm>
          <a:prstGeom prst="rect">
            <a:avLst/>
          </a:prstGeom>
          <a:noFill/>
        </p:spPr>
        <p:txBody>
          <a:bodyPr wrap="square" rtlCol="0">
            <a:spAutoFit/>
          </a:bodyPr>
          <a:lstStyle/>
          <a:p>
            <a:r>
              <a:rPr lang="en-US" sz="1000" dirty="0" smtClean="0"/>
              <a:t>SOURCE: </a:t>
            </a:r>
            <a:r>
              <a:rPr lang="en-US" sz="1000" dirty="0"/>
              <a:t>Y. Chen et al., “Genetic Polymorphisms Involved in Toxicant-Metabolizing Enzymes and the Risk of Chronic Benzene Poisoning in Chinese Occupationally Exposed Populations,” 37 </a:t>
            </a:r>
            <a:r>
              <a:rPr lang="en-US" sz="1000" i="1" dirty="0" err="1"/>
              <a:t>Xenobiotica</a:t>
            </a:r>
            <a:r>
              <a:rPr lang="en-US" sz="1000" dirty="0"/>
              <a:t> 103, 108 Table III (2007).  Reprinted by permission of Taylor &amp; Francis Ltd, </a:t>
            </a:r>
            <a:r>
              <a:rPr lang="en-US" sz="1000" u="sng" dirty="0">
                <a:hlinkClick r:id="rId3"/>
              </a:rPr>
              <a:t>www.tandfonline.com</a:t>
            </a:r>
            <a:r>
              <a:rPr lang="en-US" sz="1000" dirty="0"/>
              <a:t>. </a:t>
            </a:r>
          </a:p>
          <a:p>
            <a:endParaRPr lang="en-US" dirty="0"/>
          </a:p>
        </p:txBody>
      </p:sp>
    </p:spTree>
    <p:extLst>
      <p:ext uri="{BB962C8B-B14F-4D97-AF65-F5344CB8AC3E}">
        <p14:creationId xmlns:p14="http://schemas.microsoft.com/office/powerpoint/2010/main" val="251844641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NQO1, GSTT1, GSTM1 </a:t>
            </a:r>
            <a:r>
              <a:rPr lang="en-US" sz="3200" dirty="0" smtClean="0"/>
              <a:t>and Genetic Susceptibility to Chronic Benzene Poisoning</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2179551"/>
              </p:ext>
            </p:extLst>
          </p:nvPr>
        </p:nvGraphicFramePr>
        <p:xfrm>
          <a:off x="457200" y="1600200"/>
          <a:ext cx="8229600" cy="3291840"/>
        </p:xfrm>
        <a:graphic>
          <a:graphicData uri="http://schemas.openxmlformats.org/drawingml/2006/table">
            <a:tbl>
              <a:tblPr firstRow="1" bandRow="1">
                <a:tableStyleId>{F5AB1C69-6EDB-4FF4-983F-18BD219EF322}</a:tableStyleId>
              </a:tblPr>
              <a:tblGrid>
                <a:gridCol w="1905000"/>
                <a:gridCol w="2057400"/>
                <a:gridCol w="2133600"/>
                <a:gridCol w="2133600"/>
              </a:tblGrid>
              <a:tr h="370840">
                <a:tc>
                  <a:txBody>
                    <a:bodyPr/>
                    <a:lstStyle/>
                    <a:p>
                      <a:r>
                        <a:rPr lang="en-US" b="1" dirty="0" smtClean="0"/>
                        <a:t>Genotype</a:t>
                      </a:r>
                      <a:endParaRPr lang="en-US" b="1" dirty="0"/>
                    </a:p>
                  </a:txBody>
                  <a:tcPr/>
                </a:tc>
                <a:tc>
                  <a:txBody>
                    <a:bodyPr/>
                    <a:lstStyle/>
                    <a:p>
                      <a:r>
                        <a:rPr lang="en-US" b="1" dirty="0" smtClean="0"/>
                        <a:t>No. Cases (benzene</a:t>
                      </a:r>
                      <a:r>
                        <a:rPr lang="en-US" b="1" baseline="0" dirty="0" smtClean="0"/>
                        <a:t> exposure + poisoning)</a:t>
                      </a:r>
                      <a:endParaRPr lang="en-US" b="1" dirty="0"/>
                    </a:p>
                  </a:txBody>
                  <a:tcPr/>
                </a:tc>
                <a:tc>
                  <a:txBody>
                    <a:bodyPr/>
                    <a:lstStyle/>
                    <a:p>
                      <a:r>
                        <a:rPr lang="en-US" b="1" dirty="0" smtClean="0"/>
                        <a:t>No. (%) controls (benzene exposure,</a:t>
                      </a:r>
                      <a:r>
                        <a:rPr lang="en-US" b="1" baseline="0" dirty="0" smtClean="0"/>
                        <a:t> no poisoning)</a:t>
                      </a:r>
                      <a:endParaRPr lang="en-US" b="1" dirty="0"/>
                    </a:p>
                  </a:txBody>
                  <a:tcPr/>
                </a:tc>
                <a:tc>
                  <a:txBody>
                    <a:bodyPr/>
                    <a:lstStyle/>
                    <a:p>
                      <a:r>
                        <a:rPr lang="en-US" b="1" dirty="0" smtClean="0"/>
                        <a:t>Adjusted Odds Ratio</a:t>
                      </a:r>
                    </a:p>
                    <a:p>
                      <a:r>
                        <a:rPr lang="en-US" b="1" dirty="0" smtClean="0"/>
                        <a:t>(95%</a:t>
                      </a:r>
                      <a:r>
                        <a:rPr lang="en-US" b="1" baseline="0" dirty="0" smtClean="0"/>
                        <a:t> confidence interval)</a:t>
                      </a:r>
                      <a:endParaRPr lang="en-US" b="1" dirty="0"/>
                    </a:p>
                  </a:txBody>
                  <a:tcPr/>
                </a:tc>
              </a:tr>
              <a:tr h="370840">
                <a:tc>
                  <a:txBody>
                    <a:bodyPr/>
                    <a:lstStyle/>
                    <a:p>
                      <a:r>
                        <a:rPr lang="en-US" b="1" i="1" dirty="0" smtClean="0"/>
                        <a:t>NQO1</a:t>
                      </a:r>
                      <a:r>
                        <a:rPr lang="en-US" b="1" baseline="0" dirty="0" smtClean="0"/>
                        <a:t>  no or 1 variant allele +</a:t>
                      </a:r>
                    </a:p>
                    <a:p>
                      <a:r>
                        <a:rPr lang="en-US" b="1" i="1" baseline="0" dirty="0" smtClean="0"/>
                        <a:t>GSTT1</a:t>
                      </a:r>
                      <a:r>
                        <a:rPr lang="en-US" b="1" i="0" baseline="0" dirty="0" smtClean="0"/>
                        <a:t> non-null +</a:t>
                      </a:r>
                    </a:p>
                    <a:p>
                      <a:r>
                        <a:rPr lang="en-US" b="1" i="1" baseline="0" dirty="0" smtClean="0"/>
                        <a:t>GSTM1</a:t>
                      </a:r>
                      <a:r>
                        <a:rPr lang="en-US" b="1" i="0" baseline="0" dirty="0" smtClean="0"/>
                        <a:t> non-null</a:t>
                      </a:r>
                    </a:p>
                  </a:txBody>
                  <a:tcPr>
                    <a:solidFill>
                      <a:schemeClr val="bg1">
                        <a:lumMod val="85000"/>
                      </a:schemeClr>
                    </a:solidFill>
                  </a:tcPr>
                </a:tc>
                <a:tc>
                  <a:txBody>
                    <a:bodyPr/>
                    <a:lstStyle/>
                    <a:p>
                      <a:r>
                        <a:rPr lang="en-US" dirty="0" smtClean="0"/>
                        <a:t>11 </a:t>
                      </a:r>
                      <a:endParaRPr lang="en-US" dirty="0"/>
                    </a:p>
                  </a:txBody>
                  <a:tcPr>
                    <a:solidFill>
                      <a:schemeClr val="bg1">
                        <a:lumMod val="85000"/>
                      </a:schemeClr>
                    </a:solidFill>
                  </a:tcPr>
                </a:tc>
                <a:tc>
                  <a:txBody>
                    <a:bodyPr/>
                    <a:lstStyle/>
                    <a:p>
                      <a:r>
                        <a:rPr lang="en-US" baseline="0" dirty="0" smtClean="0"/>
                        <a:t>21</a:t>
                      </a:r>
                      <a:endParaRPr lang="en-US" dirty="0"/>
                    </a:p>
                  </a:txBody>
                  <a:tcPr>
                    <a:solidFill>
                      <a:schemeClr val="bg1">
                        <a:lumMod val="85000"/>
                      </a:schemeClr>
                    </a:solidFill>
                  </a:tcPr>
                </a:tc>
                <a:tc>
                  <a:txBody>
                    <a:bodyPr/>
                    <a:lstStyle/>
                    <a:p>
                      <a:r>
                        <a:rPr lang="en-US" dirty="0" smtClean="0"/>
                        <a:t>1.00</a:t>
                      </a:r>
                      <a:endParaRPr lang="en-US" dirty="0"/>
                    </a:p>
                  </a:txBody>
                  <a:tcPr>
                    <a:solidFill>
                      <a:schemeClr val="bg1">
                        <a:lumMod val="85000"/>
                      </a:schemeClr>
                    </a:solidFill>
                  </a:tcPr>
                </a:tc>
              </a:tr>
              <a:tr h="370840">
                <a:tc>
                  <a:txBody>
                    <a:bodyPr/>
                    <a:lstStyle/>
                    <a:p>
                      <a:r>
                        <a:rPr lang="en-US" b="1" i="1" dirty="0" smtClean="0"/>
                        <a:t>NQO1</a:t>
                      </a:r>
                      <a:r>
                        <a:rPr lang="en-US" b="1" baseline="0" dirty="0" smtClean="0"/>
                        <a:t> 2 variant alleles +</a:t>
                      </a:r>
                    </a:p>
                    <a:p>
                      <a:r>
                        <a:rPr lang="en-US" b="1" i="0" baseline="0" dirty="0" smtClean="0"/>
                        <a:t>GSTT1</a:t>
                      </a:r>
                      <a:r>
                        <a:rPr lang="en-US" b="1" i="1" baseline="0" dirty="0" smtClean="0"/>
                        <a:t> </a:t>
                      </a:r>
                      <a:r>
                        <a:rPr lang="en-US" b="1" i="0" baseline="0" dirty="0" smtClean="0"/>
                        <a:t>null +</a:t>
                      </a:r>
                    </a:p>
                    <a:p>
                      <a:r>
                        <a:rPr lang="en-US" b="1" i="0" baseline="0" dirty="0" smtClean="0"/>
                        <a:t>GSTM1</a:t>
                      </a:r>
                      <a:r>
                        <a:rPr lang="en-US" b="1" i="1" baseline="0" dirty="0" smtClean="0"/>
                        <a:t> </a:t>
                      </a:r>
                      <a:r>
                        <a:rPr lang="en-US" b="1" i="0" baseline="0" dirty="0" smtClean="0"/>
                        <a:t>null</a:t>
                      </a:r>
                      <a:endParaRPr lang="en-US" b="1" i="1" dirty="0"/>
                    </a:p>
                  </a:txBody>
                  <a:tcPr>
                    <a:solidFill>
                      <a:schemeClr val="bg1">
                        <a:lumMod val="75000"/>
                      </a:schemeClr>
                    </a:solidFill>
                  </a:tcPr>
                </a:tc>
                <a:tc>
                  <a:txBody>
                    <a:bodyPr/>
                    <a:lstStyle/>
                    <a:p>
                      <a:r>
                        <a:rPr lang="en-US" dirty="0" smtClean="0"/>
                        <a:t>17</a:t>
                      </a:r>
                      <a:endParaRPr lang="en-US" dirty="0"/>
                    </a:p>
                  </a:txBody>
                  <a:tcPr>
                    <a:solidFill>
                      <a:schemeClr val="bg1">
                        <a:lumMod val="75000"/>
                      </a:schemeClr>
                    </a:solidFill>
                  </a:tcPr>
                </a:tc>
                <a:tc>
                  <a:txBody>
                    <a:bodyPr/>
                    <a:lstStyle/>
                    <a:p>
                      <a:r>
                        <a:rPr lang="en-US" dirty="0" smtClean="0"/>
                        <a:t>2</a:t>
                      </a:r>
                      <a:endParaRPr lang="en-US" dirty="0"/>
                    </a:p>
                  </a:txBody>
                  <a:tcPr>
                    <a:solidFill>
                      <a:schemeClr val="bg1">
                        <a:lumMod val="75000"/>
                      </a:schemeClr>
                    </a:solidFill>
                  </a:tcPr>
                </a:tc>
                <a:tc>
                  <a:txBody>
                    <a:bodyPr/>
                    <a:lstStyle/>
                    <a:p>
                      <a:r>
                        <a:rPr lang="en-US" dirty="0" smtClean="0">
                          <a:solidFill>
                            <a:srgbClr val="FF0000"/>
                          </a:solidFill>
                        </a:rPr>
                        <a:t>20.41 (3.79 – 111.11)*</a:t>
                      </a:r>
                      <a:endParaRPr lang="en-US" dirty="0">
                        <a:solidFill>
                          <a:srgbClr val="FF0000"/>
                        </a:solidFill>
                      </a:endParaRPr>
                    </a:p>
                  </a:txBody>
                  <a:tcPr>
                    <a:solidFill>
                      <a:schemeClr val="bg1">
                        <a:lumMod val="75000"/>
                      </a:schemeClr>
                    </a:solidFill>
                  </a:tcPr>
                </a:tc>
              </a:tr>
            </a:tbl>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130</a:t>
            </a:fld>
            <a:endParaRPr lang="en-US">
              <a:solidFill>
                <a:prstClr val="black">
                  <a:tint val="75000"/>
                </a:prstClr>
              </a:solidFill>
            </a:endParaRPr>
          </a:p>
        </p:txBody>
      </p:sp>
      <p:sp>
        <p:nvSpPr>
          <p:cNvPr id="6" name="TextBox 5"/>
          <p:cNvSpPr txBox="1"/>
          <p:nvPr/>
        </p:nvSpPr>
        <p:spPr>
          <a:xfrm>
            <a:off x="3352799" y="5015620"/>
            <a:ext cx="5462257" cy="369332"/>
          </a:xfrm>
          <a:prstGeom prst="rect">
            <a:avLst/>
          </a:prstGeom>
          <a:noFill/>
        </p:spPr>
        <p:txBody>
          <a:bodyPr wrap="square" rtlCol="0">
            <a:spAutoFit/>
          </a:bodyPr>
          <a:lstStyle/>
          <a:p>
            <a:r>
              <a:rPr lang="en-US" dirty="0">
                <a:solidFill>
                  <a:srgbClr val="FF0000"/>
                </a:solidFill>
              </a:rPr>
              <a:t>Red print with * indicates  statistically significant results</a:t>
            </a:r>
            <a:r>
              <a:rPr lang="en-US" dirty="0" smtClean="0">
                <a:solidFill>
                  <a:srgbClr val="FF0000"/>
                </a:solidFill>
              </a:rPr>
              <a:t>.</a:t>
            </a:r>
            <a:endParaRPr lang="en-US" dirty="0"/>
          </a:p>
        </p:txBody>
      </p:sp>
      <p:sp>
        <p:nvSpPr>
          <p:cNvPr id="7" name="TextBox 6"/>
          <p:cNvSpPr txBox="1"/>
          <p:nvPr/>
        </p:nvSpPr>
        <p:spPr>
          <a:xfrm>
            <a:off x="665428" y="5557319"/>
            <a:ext cx="8153400" cy="677108"/>
          </a:xfrm>
          <a:prstGeom prst="rect">
            <a:avLst/>
          </a:prstGeom>
          <a:noFill/>
        </p:spPr>
        <p:txBody>
          <a:bodyPr wrap="square" rtlCol="0">
            <a:spAutoFit/>
          </a:bodyPr>
          <a:lstStyle/>
          <a:p>
            <a:r>
              <a:rPr lang="en-US" sz="1000" dirty="0" smtClean="0"/>
              <a:t>SOURCE: </a:t>
            </a:r>
            <a:r>
              <a:rPr lang="en-US" sz="1000" dirty="0"/>
              <a:t>Y. Chen et al., “Genetic Polymorphisms Involved </a:t>
            </a:r>
            <a:r>
              <a:rPr lang="en-US" sz="1000" dirty="0" err="1"/>
              <a:t>inToxicant</a:t>
            </a:r>
            <a:r>
              <a:rPr lang="en-US" sz="1000" dirty="0"/>
              <a:t>-Metabolizing Enzymes and the Risk of Chronic Benzene Poisoning in Chinese Occupationally Exposed Populations,” 37 </a:t>
            </a:r>
            <a:r>
              <a:rPr lang="en-US" sz="1000" i="1" dirty="0" err="1"/>
              <a:t>Xenobiotica</a:t>
            </a:r>
            <a:r>
              <a:rPr lang="en-US" sz="1000" dirty="0"/>
              <a:t> 103, 109 Table V (2007). Reprinted by permission of Taylor &amp; Francis Ltd, </a:t>
            </a:r>
            <a:r>
              <a:rPr lang="en-US" sz="1000" u="sng" dirty="0">
                <a:hlinkClick r:id="rId2"/>
              </a:rPr>
              <a:t>www.tandfonline.com</a:t>
            </a:r>
            <a:r>
              <a:rPr lang="en-US" sz="1000" dirty="0"/>
              <a:t>.</a:t>
            </a:r>
          </a:p>
          <a:p>
            <a:endParaRPr lang="en-US" dirty="0"/>
          </a:p>
        </p:txBody>
      </p:sp>
    </p:spTree>
    <p:extLst>
      <p:ext uri="{BB962C8B-B14F-4D97-AF65-F5344CB8AC3E}">
        <p14:creationId xmlns:p14="http://schemas.microsoft.com/office/powerpoint/2010/main" val="203673489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 of Genetic Polymorphisms on the Risk of Chronic Benzene Poisoning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25007805"/>
              </p:ext>
            </p:extLst>
          </p:nvPr>
        </p:nvGraphicFramePr>
        <p:xfrm>
          <a:off x="762000" y="1676400"/>
          <a:ext cx="7848600" cy="3124200"/>
        </p:xfrm>
        <a:graphic>
          <a:graphicData uri="http://schemas.openxmlformats.org/drawingml/2006/table">
            <a:tbl>
              <a:tblPr firstRow="1" bandRow="1">
                <a:tableStyleId>{F5AB1C69-6EDB-4FF4-983F-18BD219EF322}</a:tableStyleId>
              </a:tblPr>
              <a:tblGrid>
                <a:gridCol w="4953000"/>
                <a:gridCol w="2895600"/>
              </a:tblGrid>
              <a:tr h="835773">
                <a:tc>
                  <a:txBody>
                    <a:bodyPr/>
                    <a:lstStyle/>
                    <a:p>
                      <a:r>
                        <a:rPr lang="en-US" b="1" dirty="0" smtClean="0"/>
                        <a:t>Polymorphism</a:t>
                      </a:r>
                      <a:endParaRPr lang="en-US" b="1" dirty="0"/>
                    </a:p>
                  </a:txBody>
                  <a:tcPr/>
                </a:tc>
                <a:tc>
                  <a:txBody>
                    <a:bodyPr/>
                    <a:lstStyle/>
                    <a:p>
                      <a:r>
                        <a:rPr lang="en-US" b="1" dirty="0" smtClean="0"/>
                        <a:t>Adjusted Odds Ratio</a:t>
                      </a:r>
                    </a:p>
                    <a:p>
                      <a:r>
                        <a:rPr lang="en-US" b="1" dirty="0" smtClean="0"/>
                        <a:t>(95%</a:t>
                      </a:r>
                      <a:r>
                        <a:rPr lang="en-US" b="1" baseline="0" dirty="0" smtClean="0"/>
                        <a:t> confidence interval)</a:t>
                      </a:r>
                      <a:endParaRPr lang="en-US" b="1" dirty="0"/>
                    </a:p>
                  </a:txBody>
                  <a:tcPr/>
                </a:tc>
              </a:tr>
              <a:tr h="484218">
                <a:tc>
                  <a:txBody>
                    <a:bodyPr/>
                    <a:lstStyle/>
                    <a:p>
                      <a:r>
                        <a:rPr lang="en-US" b="1" dirty="0" smtClean="0"/>
                        <a:t>NQO1</a:t>
                      </a:r>
                      <a:r>
                        <a:rPr lang="en-US" b="1" baseline="0" dirty="0" smtClean="0"/>
                        <a:t> 2 variant alleles (compared to 1 or none)</a:t>
                      </a:r>
                      <a:endParaRPr lang="en-US" b="1" i="1" dirty="0"/>
                    </a:p>
                  </a:txBody>
                  <a:tcPr>
                    <a:solidFill>
                      <a:schemeClr val="accent4">
                        <a:lumMod val="60000"/>
                        <a:lumOff val="40000"/>
                      </a:schemeClr>
                    </a:solidFill>
                  </a:tcPr>
                </a:tc>
                <a:tc>
                  <a:txBody>
                    <a:bodyPr/>
                    <a:lstStyle/>
                    <a:p>
                      <a:r>
                        <a:rPr lang="en-US" dirty="0" smtClean="0">
                          <a:solidFill>
                            <a:srgbClr val="FF0000"/>
                          </a:solidFill>
                        </a:rPr>
                        <a:t>2.94 (1.25 – 6.90)*</a:t>
                      </a:r>
                      <a:endParaRPr lang="en-US" dirty="0">
                        <a:solidFill>
                          <a:srgbClr val="FF0000"/>
                        </a:solidFill>
                      </a:endParaRPr>
                    </a:p>
                  </a:txBody>
                  <a:tcPr>
                    <a:solidFill>
                      <a:schemeClr val="accent4">
                        <a:lumMod val="60000"/>
                        <a:lumOff val="40000"/>
                      </a:schemeClr>
                    </a:solidFill>
                  </a:tcPr>
                </a:tc>
              </a:tr>
              <a:tr h="484218">
                <a:tc>
                  <a:txBody>
                    <a:bodyPr/>
                    <a:lstStyle/>
                    <a:p>
                      <a:r>
                        <a:rPr lang="en-US" b="1" dirty="0" smtClean="0"/>
                        <a:t>GSTT1 null (compared to non-null)</a:t>
                      </a:r>
                      <a:endParaRPr lang="en-US" b="1" i="0" dirty="0" smtClean="0"/>
                    </a:p>
                  </a:txBody>
                  <a:tcPr>
                    <a:solidFill>
                      <a:schemeClr val="accent1">
                        <a:lumMod val="60000"/>
                        <a:lumOff val="40000"/>
                      </a:schemeClr>
                    </a:solidFill>
                  </a:tcPr>
                </a:tc>
                <a:tc>
                  <a:txBody>
                    <a:bodyPr/>
                    <a:lstStyle/>
                    <a:p>
                      <a:r>
                        <a:rPr lang="en-US" dirty="0" smtClean="0">
                          <a:solidFill>
                            <a:srgbClr val="FF0000"/>
                          </a:solidFill>
                        </a:rPr>
                        <a:t>1.91 (1.05 – 3.45)*</a:t>
                      </a:r>
                      <a:endParaRPr lang="en-US" dirty="0">
                        <a:solidFill>
                          <a:srgbClr val="FF0000"/>
                        </a:solidFill>
                      </a:endParaRPr>
                    </a:p>
                  </a:txBody>
                  <a:tcPr>
                    <a:solidFill>
                      <a:schemeClr val="accent1">
                        <a:lumMod val="60000"/>
                        <a:lumOff val="40000"/>
                      </a:schemeClr>
                    </a:solidFill>
                  </a:tcPr>
                </a:tc>
              </a:tr>
              <a:tr h="484218">
                <a:tc>
                  <a:txBody>
                    <a:bodyPr/>
                    <a:lstStyle/>
                    <a:p>
                      <a:r>
                        <a:rPr lang="en-US" b="1" dirty="0" smtClean="0"/>
                        <a:t>GSSTM1 null (compared to non-null)</a:t>
                      </a:r>
                      <a:endParaRPr lang="en-US" b="1" i="1" dirty="0"/>
                    </a:p>
                  </a:txBody>
                  <a:tcPr>
                    <a:solidFill>
                      <a:schemeClr val="accent6">
                        <a:lumMod val="60000"/>
                        <a:lumOff val="40000"/>
                      </a:schemeClr>
                    </a:solidFill>
                  </a:tcPr>
                </a:tc>
                <a:tc>
                  <a:txBody>
                    <a:bodyPr/>
                    <a:lstStyle/>
                    <a:p>
                      <a:r>
                        <a:rPr lang="en-US" dirty="0" smtClean="0"/>
                        <a:t>1.67 (0.92 – 3.05) (not sig.)</a:t>
                      </a:r>
                      <a:endParaRPr lang="en-US" dirty="0"/>
                    </a:p>
                  </a:txBody>
                  <a:tcPr>
                    <a:solidFill>
                      <a:schemeClr val="accent6">
                        <a:lumMod val="60000"/>
                        <a:lumOff val="40000"/>
                      </a:schemeClr>
                    </a:solidFill>
                  </a:tcPr>
                </a:tc>
              </a:tr>
              <a:tr h="835773">
                <a:tc>
                  <a:txBody>
                    <a:bodyPr/>
                    <a:lstStyle/>
                    <a:p>
                      <a:r>
                        <a:rPr lang="en-US" b="1" dirty="0" smtClean="0"/>
                        <a:t>NQO1</a:t>
                      </a:r>
                      <a:r>
                        <a:rPr lang="en-US" b="1" baseline="0" dirty="0" smtClean="0"/>
                        <a:t> 2 variant alleles + </a:t>
                      </a:r>
                      <a:r>
                        <a:rPr lang="en-US" b="1" i="1" baseline="0" dirty="0" smtClean="0"/>
                        <a:t>GSTT1 </a:t>
                      </a:r>
                      <a:r>
                        <a:rPr lang="en-US" b="1" i="0" baseline="0" dirty="0" smtClean="0"/>
                        <a:t>null + </a:t>
                      </a:r>
                      <a:r>
                        <a:rPr lang="en-US" b="1" i="1" baseline="0" dirty="0" smtClean="0"/>
                        <a:t>GSTM1 </a:t>
                      </a:r>
                      <a:r>
                        <a:rPr lang="en-US" b="1" i="0" baseline="0" dirty="0" smtClean="0"/>
                        <a:t>null</a:t>
                      </a:r>
                    </a:p>
                    <a:p>
                      <a:r>
                        <a:rPr lang="en-US" b="1" i="0" baseline="0" dirty="0" smtClean="0"/>
                        <a:t>(compared to 1 or non, non-null, and non-null)</a:t>
                      </a:r>
                      <a:endParaRPr lang="en-US" b="1" i="1" dirty="0"/>
                    </a:p>
                  </a:txBody>
                  <a:tcPr>
                    <a:solidFill>
                      <a:schemeClr val="bg1">
                        <a:lumMod val="75000"/>
                      </a:schemeClr>
                    </a:solidFill>
                  </a:tcPr>
                </a:tc>
                <a:tc>
                  <a:txBody>
                    <a:bodyPr/>
                    <a:lstStyle/>
                    <a:p>
                      <a:r>
                        <a:rPr lang="en-US" sz="2000" b="1" dirty="0" smtClean="0">
                          <a:solidFill>
                            <a:srgbClr val="FF0000"/>
                          </a:solidFill>
                        </a:rPr>
                        <a:t>20.41 (3.79 – 111.11)*</a:t>
                      </a:r>
                      <a:endParaRPr lang="en-US" sz="2000" b="1" dirty="0">
                        <a:solidFill>
                          <a:srgbClr val="FF0000"/>
                        </a:solidFill>
                      </a:endParaRPr>
                    </a:p>
                  </a:txBody>
                  <a:tcPr>
                    <a:solidFill>
                      <a:schemeClr val="bg1">
                        <a:lumMod val="75000"/>
                      </a:schemeClr>
                    </a:solidFill>
                  </a:tcPr>
                </a:tc>
              </a:tr>
            </a:tbl>
          </a:graphicData>
        </a:graphic>
      </p:graphicFrame>
      <p:sp>
        <p:nvSpPr>
          <p:cNvPr id="5" name="TextBox 4"/>
          <p:cNvSpPr txBox="1"/>
          <p:nvPr/>
        </p:nvSpPr>
        <p:spPr>
          <a:xfrm>
            <a:off x="3324131" y="4953000"/>
            <a:ext cx="5638800" cy="369332"/>
          </a:xfrm>
          <a:prstGeom prst="rect">
            <a:avLst/>
          </a:prstGeom>
          <a:noFill/>
        </p:spPr>
        <p:txBody>
          <a:bodyPr wrap="square" rtlCol="0">
            <a:spAutoFit/>
          </a:bodyPr>
          <a:lstStyle/>
          <a:p>
            <a:r>
              <a:rPr lang="en-US" dirty="0" smtClean="0">
                <a:solidFill>
                  <a:srgbClr val="FF0000"/>
                </a:solidFill>
              </a:rPr>
              <a:t>Red print with * indicates  statistically significant results.</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131</a:t>
            </a:fld>
            <a:endParaRPr lang="en-US">
              <a:solidFill>
                <a:prstClr val="black">
                  <a:tint val="75000"/>
                </a:prstClr>
              </a:solidFill>
            </a:endParaRPr>
          </a:p>
        </p:txBody>
      </p:sp>
      <p:sp>
        <p:nvSpPr>
          <p:cNvPr id="6" name="TextBox 5"/>
          <p:cNvSpPr txBox="1"/>
          <p:nvPr/>
        </p:nvSpPr>
        <p:spPr>
          <a:xfrm>
            <a:off x="685800" y="5562600"/>
            <a:ext cx="7924800" cy="677108"/>
          </a:xfrm>
          <a:prstGeom prst="rect">
            <a:avLst/>
          </a:prstGeom>
          <a:noFill/>
        </p:spPr>
        <p:txBody>
          <a:bodyPr wrap="square" rtlCol="0">
            <a:spAutoFit/>
          </a:bodyPr>
          <a:lstStyle/>
          <a:p>
            <a:r>
              <a:rPr lang="en-US" sz="1000" dirty="0"/>
              <a:t>SOURCE: Y. Chen et al., “Genetic Polymorphisms Involved </a:t>
            </a:r>
            <a:r>
              <a:rPr lang="en-US" sz="1000" dirty="0" err="1"/>
              <a:t>inToxicant</a:t>
            </a:r>
            <a:r>
              <a:rPr lang="en-US" sz="1000" dirty="0"/>
              <a:t>-Metabolizing Enzymes and the Risk of Chronic Benzene Poisoning in Chinese Occupationally Exposed Populations,” 37 </a:t>
            </a:r>
            <a:r>
              <a:rPr lang="en-US" sz="1000" i="1" dirty="0" err="1"/>
              <a:t>Xenobiotica</a:t>
            </a:r>
            <a:r>
              <a:rPr lang="en-US" sz="1000" dirty="0"/>
              <a:t> 103, 109 Table V (2007). Reprinted by permission of Taylor &amp; Francis Ltd, </a:t>
            </a:r>
            <a:r>
              <a:rPr lang="en-US" sz="1000" u="sng" dirty="0">
                <a:hlinkClick r:id="rId2"/>
              </a:rPr>
              <a:t>www.tandfonline.com</a:t>
            </a:r>
            <a:r>
              <a:rPr lang="en-US" sz="1000" dirty="0"/>
              <a:t>.</a:t>
            </a:r>
          </a:p>
          <a:p>
            <a:endParaRPr lang="en-US" dirty="0"/>
          </a:p>
        </p:txBody>
      </p:sp>
    </p:spTree>
    <p:extLst>
      <p:ext uri="{BB962C8B-B14F-4D97-AF65-F5344CB8AC3E}">
        <p14:creationId xmlns:p14="http://schemas.microsoft.com/office/powerpoint/2010/main" val="417443363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Summary of Three Studies on </a:t>
            </a:r>
            <a:br>
              <a:rPr lang="en-US" sz="3600" dirty="0" smtClean="0"/>
            </a:br>
            <a:r>
              <a:rPr lang="en-US" sz="3600" i="1" dirty="0" smtClean="0"/>
              <a:t>MPO </a:t>
            </a:r>
            <a:r>
              <a:rPr lang="en-US" sz="3600" dirty="0" smtClean="0"/>
              <a:t>and Benzene Toxicity</a:t>
            </a:r>
            <a:endParaRPr lang="en-US" sz="3600" dirty="0"/>
          </a:p>
        </p:txBody>
      </p: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132</a:t>
            </a:fld>
            <a:endParaRPr lang="en-US">
              <a:solidFill>
                <a:prstClr val="black">
                  <a:tint val="75000"/>
                </a:prstClr>
              </a:solidFill>
            </a:endParaRPr>
          </a:p>
        </p:txBody>
      </p:sp>
      <p:sp>
        <p:nvSpPr>
          <p:cNvPr id="5" name="TextBox 4"/>
          <p:cNvSpPr txBox="1"/>
          <p:nvPr/>
        </p:nvSpPr>
        <p:spPr>
          <a:xfrm>
            <a:off x="667692" y="5638800"/>
            <a:ext cx="8019108" cy="707886"/>
          </a:xfrm>
          <a:prstGeom prst="rect">
            <a:avLst/>
          </a:prstGeom>
          <a:noFill/>
        </p:spPr>
        <p:txBody>
          <a:bodyPr wrap="square" rtlCol="0">
            <a:spAutoFit/>
          </a:bodyPr>
          <a:lstStyle/>
          <a:p>
            <a:r>
              <a:rPr lang="en-US" sz="1000" dirty="0"/>
              <a:t>SOURCE: Courtesy of the authors based upon information from </a:t>
            </a:r>
            <a:r>
              <a:rPr lang="en-US" sz="1000" dirty="0" err="1"/>
              <a:t>Junxiang</a:t>
            </a:r>
            <a:r>
              <a:rPr lang="en-US" sz="1000" dirty="0"/>
              <a:t> Wan et al., “Association of Genetic Polymorphisms in CYP2E1, MPO, NQO1, GSTM1, and GSTT1 Genes with Benzene Poisoning,” 110 </a:t>
            </a:r>
            <a:r>
              <a:rPr lang="en-US" sz="1000" i="1" dirty="0" err="1"/>
              <a:t>Envtl</a:t>
            </a:r>
            <a:r>
              <a:rPr lang="en-US" sz="1000" i="1" dirty="0"/>
              <a:t>. Health </a:t>
            </a:r>
            <a:r>
              <a:rPr lang="en-US" sz="1000" i="1" dirty="0" err="1"/>
              <a:t>Persp</a:t>
            </a:r>
            <a:r>
              <a:rPr lang="en-US" sz="1000" i="1" dirty="0"/>
              <a:t>.</a:t>
            </a:r>
            <a:r>
              <a:rPr lang="en-US" sz="1000" dirty="0"/>
              <a:t> 1213 (2002); Q. Lan et al., “</a:t>
            </a:r>
            <a:r>
              <a:rPr lang="en-US" sz="1000" dirty="0" err="1"/>
              <a:t>Hematotoxicity</a:t>
            </a:r>
            <a:r>
              <a:rPr lang="en-US" sz="1000" dirty="0"/>
              <a:t> in Workers Exposed to Low Levels of Benzene,” 306 </a:t>
            </a:r>
            <a:r>
              <a:rPr lang="en-US" sz="1000" i="1" dirty="0"/>
              <a:t>Sci.</a:t>
            </a:r>
            <a:r>
              <a:rPr lang="en-US" sz="1000" dirty="0"/>
              <a:t> 1774 (2004); and S. </a:t>
            </a:r>
            <a:r>
              <a:rPr lang="en-US" sz="1000" dirty="0" err="1"/>
              <a:t>Garte</a:t>
            </a:r>
            <a:r>
              <a:rPr lang="en-US" sz="1000" dirty="0"/>
              <a:t> et al., “Genetic Susceptibility to Benzene Toxicity in Humans,” 71 J. </a:t>
            </a:r>
            <a:r>
              <a:rPr lang="en-US" sz="1000" i="1" dirty="0"/>
              <a:t>Toxicology </a:t>
            </a:r>
            <a:r>
              <a:rPr lang="en-US" sz="1000" i="1" dirty="0" err="1"/>
              <a:t>Envtl</a:t>
            </a:r>
            <a:r>
              <a:rPr lang="en-US" sz="1000" i="1" dirty="0"/>
              <a:t>. Health A.</a:t>
            </a:r>
            <a:r>
              <a:rPr lang="en-US" sz="1000" dirty="0"/>
              <a:t> 1482 (2008</a:t>
            </a:r>
            <a:r>
              <a:rPr lang="en-US" sz="1000" dirty="0" smtClean="0"/>
              <a:t>).</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772400" cy="399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3893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Lifetime Breast Cancer Risk: </a:t>
            </a:r>
            <a:r>
              <a:rPr lang="en-US" i="1" dirty="0" smtClean="0"/>
              <a:t>BRCA1</a:t>
            </a:r>
            <a:r>
              <a:rPr lang="en-US" dirty="0" smtClean="0"/>
              <a:t> High-risk Allele vs. General Population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5342210"/>
              </p:ext>
            </p:extLst>
          </p:nvPr>
        </p:nvGraphicFramePr>
        <p:xfrm>
          <a:off x="457200" y="1600200"/>
          <a:ext cx="4191000" cy="452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398071907"/>
              </p:ext>
            </p:extLst>
          </p:nvPr>
        </p:nvGraphicFramePr>
        <p:xfrm>
          <a:off x="4800600" y="1676400"/>
          <a:ext cx="39624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133</a:t>
            </a:fld>
            <a:endParaRPr lang="en-US">
              <a:solidFill>
                <a:prstClr val="black">
                  <a:tint val="75000"/>
                </a:prstClr>
              </a:solidFill>
            </a:endParaRPr>
          </a:p>
        </p:txBody>
      </p:sp>
    </p:spTree>
    <p:extLst>
      <p:ext uri="{BB962C8B-B14F-4D97-AF65-F5344CB8AC3E}">
        <p14:creationId xmlns:p14="http://schemas.microsoft.com/office/powerpoint/2010/main" val="412998967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2800" i="1" dirty="0" smtClean="0"/>
              <a:t>BRCA1</a:t>
            </a:r>
            <a:r>
              <a:rPr lang="en-US" sz="2800" dirty="0" smtClean="0"/>
              <a:t> High-risk Allele vs Other Alleles: Relative Risk</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3110585"/>
              </p:ext>
            </p:extLst>
          </p:nvPr>
        </p:nvGraphicFramePr>
        <p:xfrm>
          <a:off x="457200" y="1219200"/>
          <a:ext cx="4114800" cy="4906963"/>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4953000" y="1524000"/>
            <a:ext cx="3810000" cy="400110"/>
          </a:xfrm>
          <a:prstGeom prst="rect">
            <a:avLst/>
          </a:prstGeom>
          <a:noFill/>
        </p:spPr>
        <p:txBody>
          <a:bodyPr wrap="square" rtlCol="0">
            <a:spAutoFit/>
          </a:bodyPr>
          <a:lstStyle/>
          <a:p>
            <a:r>
              <a:rPr lang="en-US" sz="2000" b="1" dirty="0" smtClean="0">
                <a:solidFill>
                  <a:srgbClr val="4F81BD"/>
                </a:solidFill>
              </a:rPr>
              <a:t>RELATIVE RISK = 60% / 12% = 5.0</a:t>
            </a:r>
            <a:endParaRPr lang="en-US" sz="2000" b="1" dirty="0">
              <a:solidFill>
                <a:srgbClr val="4F81BD"/>
              </a:solidFill>
            </a:endParaRPr>
          </a:p>
        </p:txBody>
      </p:sp>
      <p:graphicFrame>
        <p:nvGraphicFramePr>
          <p:cNvPr id="9" name="Chart 8"/>
          <p:cNvGraphicFramePr/>
          <p:nvPr>
            <p:extLst>
              <p:ext uri="{D42A27DB-BD31-4B8C-83A1-F6EECF244321}">
                <p14:modId xmlns:p14="http://schemas.microsoft.com/office/powerpoint/2010/main" val="3060144409"/>
              </p:ext>
            </p:extLst>
          </p:nvPr>
        </p:nvGraphicFramePr>
        <p:xfrm>
          <a:off x="4648200" y="2209800"/>
          <a:ext cx="4267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134</a:t>
            </a:fld>
            <a:endParaRPr lang="en-US">
              <a:solidFill>
                <a:prstClr val="black">
                  <a:tint val="75000"/>
                </a:prstClr>
              </a:solidFill>
            </a:endParaRPr>
          </a:p>
        </p:txBody>
      </p:sp>
    </p:spTree>
    <p:extLst>
      <p:ext uri="{BB962C8B-B14F-4D97-AF65-F5344CB8AC3E}">
        <p14:creationId xmlns:p14="http://schemas.microsoft.com/office/powerpoint/2010/main" val="353714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8" grpId="0"/>
      <p:bldGraphic spid="9" grpId="0">
        <p:bldAsOne/>
      </p:bldGraphic>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a:graphicFrameLocks/>
          </p:cNvGraphicFramePr>
          <p:nvPr>
            <p:extLst>
              <p:ext uri="{D42A27DB-BD31-4B8C-83A1-F6EECF244321}">
                <p14:modId xmlns:p14="http://schemas.microsoft.com/office/powerpoint/2010/main" val="1824903899"/>
              </p:ext>
            </p:extLst>
          </p:nvPr>
        </p:nvGraphicFramePr>
        <p:xfrm>
          <a:off x="228600" y="1970793"/>
          <a:ext cx="4572000" cy="388812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5"/>
          <p:cNvSpPr>
            <a:spLocks noGrp="1"/>
          </p:cNvSpPr>
          <p:nvPr>
            <p:ph type="title"/>
          </p:nvPr>
        </p:nvSpPr>
        <p:spPr/>
        <p:txBody>
          <a:bodyPr>
            <a:noAutofit/>
          </a:bodyPr>
          <a:lstStyle/>
          <a:p>
            <a:r>
              <a:rPr lang="en-US" sz="3000" dirty="0" smtClean="0"/>
              <a:t>High-risk </a:t>
            </a:r>
            <a:r>
              <a:rPr lang="en-US" sz="3000" i="1" dirty="0" smtClean="0"/>
              <a:t>BRCA1 </a:t>
            </a:r>
            <a:r>
              <a:rPr lang="en-US" sz="3000" dirty="0" smtClean="0"/>
              <a:t>allele &amp; toxic exposure: assumption of independent, additive risk increments</a:t>
            </a:r>
            <a:endParaRPr lang="en-US" sz="3000"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graphicFrame>
        <p:nvGraphicFramePr>
          <p:cNvPr id="8" name="Chart 7"/>
          <p:cNvGraphicFramePr/>
          <p:nvPr>
            <p:extLst>
              <p:ext uri="{D42A27DB-BD31-4B8C-83A1-F6EECF244321}">
                <p14:modId xmlns:p14="http://schemas.microsoft.com/office/powerpoint/2010/main" val="128868584"/>
              </p:ext>
            </p:extLst>
          </p:nvPr>
        </p:nvGraphicFramePr>
        <p:xfrm>
          <a:off x="1447800" y="1371600"/>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3999653200"/>
              </p:ext>
            </p:extLst>
          </p:nvPr>
        </p:nvGraphicFramePr>
        <p:xfrm>
          <a:off x="4953000" y="1981200"/>
          <a:ext cx="3959352" cy="4572000"/>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0" y="3957934"/>
            <a:ext cx="1676400" cy="923330"/>
          </a:xfrm>
          <a:prstGeom prst="rect">
            <a:avLst/>
          </a:prstGeom>
          <a:noFill/>
        </p:spPr>
        <p:txBody>
          <a:bodyPr wrap="square" rtlCol="0">
            <a:spAutoFit/>
          </a:bodyPr>
          <a:lstStyle/>
          <a:p>
            <a:r>
              <a:rPr lang="en-US" dirty="0" smtClean="0">
                <a:solidFill>
                  <a:srgbClr val="FF0000"/>
                </a:solidFill>
              </a:rPr>
              <a:t>Any exposure risk would be included here</a:t>
            </a:r>
            <a:endParaRPr lang="en-US" dirty="0">
              <a:solidFill>
                <a:srgbClr val="FF0000"/>
              </a:solidFill>
            </a:endParaRPr>
          </a:p>
        </p:txBody>
      </p:sp>
      <p:cxnSp>
        <p:nvCxnSpPr>
          <p:cNvPr id="18" name="Curved Connector 17"/>
          <p:cNvCxnSpPr/>
          <p:nvPr/>
        </p:nvCxnSpPr>
        <p:spPr>
          <a:xfrm flipV="1">
            <a:off x="1423657" y="4433776"/>
            <a:ext cx="762002" cy="228598"/>
          </a:xfrm>
          <a:prstGeom prst="curvedConnector3">
            <a:avLst>
              <a:gd name="adj1" fmla="val 47624"/>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a:graphicFrameLocks/>
          </p:cNvGraphicFramePr>
          <p:nvPr>
            <p:extLst>
              <p:ext uri="{D42A27DB-BD31-4B8C-83A1-F6EECF244321}">
                <p14:modId xmlns:p14="http://schemas.microsoft.com/office/powerpoint/2010/main" val="2276792868"/>
              </p:ext>
            </p:extLst>
          </p:nvPr>
        </p:nvGraphicFramePr>
        <p:xfrm>
          <a:off x="4565210" y="2121487"/>
          <a:ext cx="4572000" cy="3598857"/>
        </p:xfrm>
        <a:graphic>
          <a:graphicData uri="http://schemas.openxmlformats.org/drawingml/2006/chart">
            <c:chart xmlns:c="http://schemas.openxmlformats.org/drawingml/2006/chart" xmlns:r="http://schemas.openxmlformats.org/officeDocument/2006/relationships" r:id="rId5"/>
          </a:graphicData>
        </a:graphic>
      </p:graphicFrame>
      <p:cxnSp>
        <p:nvCxnSpPr>
          <p:cNvPr id="30" name="Curved Connector 29"/>
          <p:cNvCxnSpPr/>
          <p:nvPr/>
        </p:nvCxnSpPr>
        <p:spPr>
          <a:xfrm>
            <a:off x="5562603" y="2895600"/>
            <a:ext cx="495301" cy="1270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0" y="1756682"/>
            <a:ext cx="4114800" cy="369332"/>
          </a:xfrm>
          <a:prstGeom prst="rect">
            <a:avLst/>
          </a:prstGeom>
          <a:noFill/>
        </p:spPr>
        <p:txBody>
          <a:bodyPr wrap="square" rtlCol="0">
            <a:spAutoFit/>
          </a:bodyPr>
          <a:lstStyle/>
          <a:p>
            <a:r>
              <a:rPr lang="en-US" dirty="0" smtClean="0">
                <a:solidFill>
                  <a:prstClr val="black"/>
                </a:solidFill>
              </a:rPr>
              <a:t>Individual Probability of Causation</a:t>
            </a:r>
            <a:endParaRPr lang="en-US" dirty="0">
              <a:solidFill>
                <a:prstClr val="black"/>
              </a:solidFill>
            </a:endParaRPr>
          </a:p>
        </p:txBody>
      </p:sp>
      <p:sp>
        <p:nvSpPr>
          <p:cNvPr id="1024" name="TextBox 1023"/>
          <p:cNvSpPr txBox="1"/>
          <p:nvPr/>
        </p:nvSpPr>
        <p:spPr>
          <a:xfrm>
            <a:off x="4876800" y="1784866"/>
            <a:ext cx="4114800" cy="369332"/>
          </a:xfrm>
          <a:prstGeom prst="rect">
            <a:avLst/>
          </a:prstGeom>
          <a:noFill/>
        </p:spPr>
        <p:txBody>
          <a:bodyPr wrap="square" rtlCol="0">
            <a:spAutoFit/>
          </a:bodyPr>
          <a:lstStyle/>
          <a:p>
            <a:r>
              <a:rPr lang="en-US" dirty="0" smtClean="0">
                <a:solidFill>
                  <a:prstClr val="black"/>
                </a:solidFill>
              </a:rPr>
              <a:t>Population Proportion of Attributable Risk</a:t>
            </a:r>
            <a:endParaRPr lang="en-US" dirty="0">
              <a:solidFill>
                <a:prstClr val="black"/>
              </a:solidFill>
            </a:endParaRPr>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135</a:t>
            </a:fld>
            <a:endParaRPr lang="en-US">
              <a:solidFill>
                <a:prstClr val="black">
                  <a:tint val="75000"/>
                </a:prstClr>
              </a:solidFill>
            </a:endParaRPr>
          </a:p>
        </p:txBody>
      </p:sp>
    </p:spTree>
    <p:extLst>
      <p:ext uri="{BB962C8B-B14F-4D97-AF65-F5344CB8AC3E}">
        <p14:creationId xmlns:p14="http://schemas.microsoft.com/office/powerpoint/2010/main" val="212106251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Chart 28"/>
          <p:cNvGraphicFramePr>
            <a:graphicFrameLocks/>
          </p:cNvGraphicFramePr>
          <p:nvPr>
            <p:extLst>
              <p:ext uri="{D42A27DB-BD31-4B8C-83A1-F6EECF244321}">
                <p14:modId xmlns:p14="http://schemas.microsoft.com/office/powerpoint/2010/main" val="37344171"/>
              </p:ext>
            </p:extLst>
          </p:nvPr>
        </p:nvGraphicFramePr>
        <p:xfrm>
          <a:off x="4570491" y="2126014"/>
          <a:ext cx="4572000" cy="35988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p:cNvGraphicFramePr>
            <a:graphicFrameLocks/>
          </p:cNvGraphicFramePr>
          <p:nvPr>
            <p:extLst>
              <p:ext uri="{D42A27DB-BD31-4B8C-83A1-F6EECF244321}">
                <p14:modId xmlns:p14="http://schemas.microsoft.com/office/powerpoint/2010/main" val="4051716407"/>
              </p:ext>
            </p:extLst>
          </p:nvPr>
        </p:nvGraphicFramePr>
        <p:xfrm>
          <a:off x="228600" y="1970793"/>
          <a:ext cx="4572000" cy="3888123"/>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p:txBody>
          <a:bodyPr>
            <a:noAutofit/>
          </a:bodyPr>
          <a:lstStyle/>
          <a:p>
            <a:r>
              <a:rPr lang="en-US" sz="3000" dirty="0" smtClean="0"/>
              <a:t>High-risk </a:t>
            </a:r>
            <a:r>
              <a:rPr lang="en-US" sz="3000" i="1" dirty="0" smtClean="0"/>
              <a:t>BRCA1 </a:t>
            </a:r>
            <a:r>
              <a:rPr lang="en-US" sz="3000" dirty="0" smtClean="0"/>
              <a:t>allele &amp; toxic exposure: </a:t>
            </a:r>
            <a:br>
              <a:rPr lang="en-US" sz="3000" dirty="0" smtClean="0"/>
            </a:br>
            <a:r>
              <a:rPr lang="en-US" sz="3000" dirty="0" smtClean="0"/>
              <a:t>assumption of interacting risk factors</a:t>
            </a:r>
            <a:endParaRPr lang="en-US" sz="3000"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700768708"/>
              </p:ext>
            </p:extLst>
          </p:nvPr>
        </p:nvGraphicFramePr>
        <p:xfrm>
          <a:off x="4954524" y="2007042"/>
          <a:ext cx="3959352"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extLst>
              <p:ext uri="{D42A27DB-BD31-4B8C-83A1-F6EECF244321}">
                <p14:modId xmlns:p14="http://schemas.microsoft.com/office/powerpoint/2010/main" val="237667279"/>
              </p:ext>
            </p:extLst>
          </p:nvPr>
        </p:nvGraphicFramePr>
        <p:xfrm>
          <a:off x="1447800" y="1371600"/>
          <a:ext cx="6400800" cy="406400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0" y="3957934"/>
            <a:ext cx="1676400" cy="923330"/>
          </a:xfrm>
          <a:prstGeom prst="rect">
            <a:avLst/>
          </a:prstGeom>
          <a:noFill/>
        </p:spPr>
        <p:txBody>
          <a:bodyPr wrap="square" rtlCol="0">
            <a:spAutoFit/>
          </a:bodyPr>
          <a:lstStyle/>
          <a:p>
            <a:r>
              <a:rPr lang="en-US" dirty="0" smtClean="0">
                <a:solidFill>
                  <a:srgbClr val="FF0000"/>
                </a:solidFill>
              </a:rPr>
              <a:t>Any exposure risk could be included here</a:t>
            </a:r>
            <a:endParaRPr lang="en-US" dirty="0">
              <a:solidFill>
                <a:srgbClr val="FF0000"/>
              </a:solidFill>
            </a:endParaRPr>
          </a:p>
        </p:txBody>
      </p:sp>
      <p:cxnSp>
        <p:nvCxnSpPr>
          <p:cNvPr id="18" name="Curved Connector 17"/>
          <p:cNvCxnSpPr/>
          <p:nvPr/>
        </p:nvCxnSpPr>
        <p:spPr>
          <a:xfrm flipV="1">
            <a:off x="1423657" y="4433776"/>
            <a:ext cx="762002" cy="228598"/>
          </a:xfrm>
          <a:prstGeom prst="curvedConnector3">
            <a:avLst>
              <a:gd name="adj1" fmla="val 47624"/>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62000" y="1756682"/>
            <a:ext cx="4114800" cy="369332"/>
          </a:xfrm>
          <a:prstGeom prst="rect">
            <a:avLst/>
          </a:prstGeom>
          <a:noFill/>
        </p:spPr>
        <p:txBody>
          <a:bodyPr wrap="square" rtlCol="0">
            <a:spAutoFit/>
          </a:bodyPr>
          <a:lstStyle/>
          <a:p>
            <a:r>
              <a:rPr lang="en-US" dirty="0" smtClean="0">
                <a:solidFill>
                  <a:prstClr val="black"/>
                </a:solidFill>
              </a:rPr>
              <a:t>Individual Probability of Causation</a:t>
            </a:r>
            <a:endParaRPr lang="en-US" dirty="0">
              <a:solidFill>
                <a:prstClr val="black"/>
              </a:solidFill>
            </a:endParaRPr>
          </a:p>
        </p:txBody>
      </p:sp>
      <p:sp>
        <p:nvSpPr>
          <p:cNvPr id="1024" name="TextBox 1023"/>
          <p:cNvSpPr txBox="1"/>
          <p:nvPr/>
        </p:nvSpPr>
        <p:spPr>
          <a:xfrm>
            <a:off x="4876800" y="1784866"/>
            <a:ext cx="4114800" cy="369332"/>
          </a:xfrm>
          <a:prstGeom prst="rect">
            <a:avLst/>
          </a:prstGeom>
          <a:noFill/>
        </p:spPr>
        <p:txBody>
          <a:bodyPr wrap="square" rtlCol="0">
            <a:spAutoFit/>
          </a:bodyPr>
          <a:lstStyle/>
          <a:p>
            <a:r>
              <a:rPr lang="en-US" dirty="0" smtClean="0">
                <a:solidFill>
                  <a:prstClr val="black"/>
                </a:solidFill>
              </a:rPr>
              <a:t>Population Proportion of Attributable Risk</a:t>
            </a:r>
            <a:endParaRPr lang="en-US" dirty="0">
              <a:solidFill>
                <a:prstClr val="black"/>
              </a:solidFill>
            </a:endParaRPr>
          </a:p>
        </p:txBody>
      </p:sp>
      <p:sp>
        <p:nvSpPr>
          <p:cNvPr id="2" name="TextBox 1"/>
          <p:cNvSpPr txBox="1"/>
          <p:nvPr/>
        </p:nvSpPr>
        <p:spPr>
          <a:xfrm>
            <a:off x="3429000" y="4293042"/>
            <a:ext cx="1295400" cy="369332"/>
          </a:xfrm>
          <a:prstGeom prst="rect">
            <a:avLst/>
          </a:prstGeom>
          <a:noFill/>
        </p:spPr>
        <p:txBody>
          <a:bodyPr wrap="square" rtlCol="0">
            <a:spAutoFit/>
          </a:bodyPr>
          <a:lstStyle/>
          <a:p>
            <a:r>
              <a:rPr lang="en-US" dirty="0" smtClean="0">
                <a:solidFill>
                  <a:srgbClr val="FF0000"/>
                </a:solidFill>
              </a:rPr>
              <a:t>or here</a:t>
            </a:r>
            <a:endParaRPr lang="en-US" dirty="0">
              <a:solidFill>
                <a:srgbClr val="FF0000"/>
              </a:solidFill>
            </a:endParaRPr>
          </a:p>
        </p:txBody>
      </p:sp>
      <p:cxnSp>
        <p:nvCxnSpPr>
          <p:cNvPr id="4" name="Curved Connector 3"/>
          <p:cNvCxnSpPr/>
          <p:nvPr/>
        </p:nvCxnSpPr>
        <p:spPr>
          <a:xfrm rot="16200000" flipV="1">
            <a:off x="2781300" y="3238500"/>
            <a:ext cx="1295400" cy="609600"/>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136</a:t>
            </a:fld>
            <a:endParaRPr lang="en-US">
              <a:solidFill>
                <a:prstClr val="black">
                  <a:tint val="75000"/>
                </a:prstClr>
              </a:solidFill>
            </a:endParaRPr>
          </a:p>
        </p:txBody>
      </p:sp>
    </p:spTree>
    <p:extLst>
      <p:ext uri="{BB962C8B-B14F-4D97-AF65-F5344CB8AC3E}">
        <p14:creationId xmlns:p14="http://schemas.microsoft.com/office/powerpoint/2010/main" val="55071613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97477544"/>
              </p:ext>
            </p:extLst>
          </p:nvPr>
        </p:nvGraphicFramePr>
        <p:xfrm>
          <a:off x="4343400" y="2472214"/>
          <a:ext cx="4876800" cy="33951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p:cNvGraphicFramePr/>
          <p:nvPr>
            <p:extLst>
              <p:ext uri="{D42A27DB-BD31-4B8C-83A1-F6EECF244321}">
                <p14:modId xmlns:p14="http://schemas.microsoft.com/office/powerpoint/2010/main" val="806415475"/>
              </p:ext>
            </p:extLst>
          </p:nvPr>
        </p:nvGraphicFramePr>
        <p:xfrm>
          <a:off x="331286" y="2404140"/>
          <a:ext cx="4545517" cy="3996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2593184501"/>
              </p:ext>
            </p:extLst>
          </p:nvPr>
        </p:nvGraphicFramePr>
        <p:xfrm>
          <a:off x="228600" y="1970793"/>
          <a:ext cx="4572000" cy="3888123"/>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Autofit/>
          </a:bodyPr>
          <a:lstStyle/>
          <a:p>
            <a:r>
              <a:rPr lang="en-US" sz="3000" dirty="0" smtClean="0"/>
              <a:t>Variant </a:t>
            </a:r>
            <a:r>
              <a:rPr lang="en-US" sz="3000" i="1" dirty="0" smtClean="0"/>
              <a:t>FGFR2 </a:t>
            </a:r>
            <a:r>
              <a:rPr lang="en-US" sz="3000" dirty="0"/>
              <a:t>allele &amp; </a:t>
            </a:r>
            <a:r>
              <a:rPr lang="en-US" sz="3000" dirty="0" smtClean="0"/>
              <a:t>toxic exposure: assumption of independent, additive risk increments</a:t>
            </a:r>
            <a:endParaRPr lang="en-US" sz="3000"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graphicFrame>
        <p:nvGraphicFramePr>
          <p:cNvPr id="8" name="Chart 7"/>
          <p:cNvGraphicFramePr/>
          <p:nvPr>
            <p:extLst>
              <p:ext uri="{D42A27DB-BD31-4B8C-83A1-F6EECF244321}">
                <p14:modId xmlns:p14="http://schemas.microsoft.com/office/powerpoint/2010/main" val="2493665251"/>
              </p:ext>
            </p:extLst>
          </p:nvPr>
        </p:nvGraphicFramePr>
        <p:xfrm>
          <a:off x="1447800" y="1371600"/>
          <a:ext cx="6096000" cy="406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1853032423"/>
              </p:ext>
            </p:extLst>
          </p:nvPr>
        </p:nvGraphicFramePr>
        <p:xfrm>
          <a:off x="4953000" y="1969532"/>
          <a:ext cx="3959352" cy="4572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0" y="2446635"/>
            <a:ext cx="1676400" cy="923330"/>
          </a:xfrm>
          <a:prstGeom prst="rect">
            <a:avLst/>
          </a:prstGeom>
          <a:noFill/>
        </p:spPr>
        <p:txBody>
          <a:bodyPr wrap="square" rtlCol="0">
            <a:spAutoFit/>
          </a:bodyPr>
          <a:lstStyle/>
          <a:p>
            <a:r>
              <a:rPr lang="en-US" dirty="0" smtClean="0">
                <a:solidFill>
                  <a:srgbClr val="FF0000"/>
                </a:solidFill>
              </a:rPr>
              <a:t>Any exposure risk would be included here</a:t>
            </a:r>
            <a:endParaRPr lang="en-US" dirty="0">
              <a:solidFill>
                <a:srgbClr val="FF0000"/>
              </a:solidFill>
            </a:endParaRPr>
          </a:p>
        </p:txBody>
      </p:sp>
      <p:graphicFrame>
        <p:nvGraphicFramePr>
          <p:cNvPr id="29" name="Chart 28"/>
          <p:cNvGraphicFramePr>
            <a:graphicFrameLocks/>
          </p:cNvGraphicFramePr>
          <p:nvPr>
            <p:extLst>
              <p:ext uri="{D42A27DB-BD31-4B8C-83A1-F6EECF244321}">
                <p14:modId xmlns:p14="http://schemas.microsoft.com/office/powerpoint/2010/main" val="536071108"/>
              </p:ext>
            </p:extLst>
          </p:nvPr>
        </p:nvGraphicFramePr>
        <p:xfrm>
          <a:off x="4572000" y="2154203"/>
          <a:ext cx="4572000" cy="3598857"/>
        </p:xfrm>
        <a:graphic>
          <a:graphicData uri="http://schemas.openxmlformats.org/drawingml/2006/chart">
            <c:chart xmlns:c="http://schemas.openxmlformats.org/drawingml/2006/chart" xmlns:r="http://schemas.openxmlformats.org/officeDocument/2006/relationships" r:id="rId7"/>
          </a:graphicData>
        </a:graphic>
      </p:graphicFrame>
      <p:cxnSp>
        <p:nvCxnSpPr>
          <p:cNvPr id="30" name="Curved Connector 29"/>
          <p:cNvCxnSpPr/>
          <p:nvPr/>
        </p:nvCxnSpPr>
        <p:spPr>
          <a:xfrm>
            <a:off x="5562600" y="2696518"/>
            <a:ext cx="685800" cy="503882"/>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7200" y="1756684"/>
            <a:ext cx="4419600" cy="646331"/>
          </a:xfrm>
          <a:prstGeom prst="rect">
            <a:avLst/>
          </a:prstGeom>
          <a:noFill/>
        </p:spPr>
        <p:txBody>
          <a:bodyPr wrap="square" rtlCol="0">
            <a:spAutoFit/>
          </a:bodyPr>
          <a:lstStyle/>
          <a:p>
            <a:r>
              <a:rPr lang="en-US" dirty="0" smtClean="0">
                <a:solidFill>
                  <a:prstClr val="black"/>
                </a:solidFill>
              </a:rPr>
              <a:t>Individual Probability of Causation</a:t>
            </a:r>
          </a:p>
          <a:p>
            <a:r>
              <a:rPr lang="en-US" dirty="0" smtClean="0">
                <a:solidFill>
                  <a:prstClr val="black"/>
                </a:solidFill>
              </a:rPr>
              <a:t>(RR=1.5 for 2 copies of variant allele)</a:t>
            </a:r>
            <a:endParaRPr lang="en-US" dirty="0">
              <a:solidFill>
                <a:prstClr val="black"/>
              </a:solidFill>
            </a:endParaRPr>
          </a:p>
        </p:txBody>
      </p:sp>
      <p:sp>
        <p:nvSpPr>
          <p:cNvPr id="1024" name="TextBox 1023"/>
          <p:cNvSpPr txBox="1"/>
          <p:nvPr/>
        </p:nvSpPr>
        <p:spPr>
          <a:xfrm>
            <a:off x="4876800" y="1784866"/>
            <a:ext cx="4114800" cy="369332"/>
          </a:xfrm>
          <a:prstGeom prst="rect">
            <a:avLst/>
          </a:prstGeom>
          <a:noFill/>
        </p:spPr>
        <p:txBody>
          <a:bodyPr wrap="square" rtlCol="0">
            <a:spAutoFit/>
          </a:bodyPr>
          <a:lstStyle/>
          <a:p>
            <a:r>
              <a:rPr lang="en-US" dirty="0" smtClean="0">
                <a:solidFill>
                  <a:prstClr val="black"/>
                </a:solidFill>
              </a:rPr>
              <a:t>Population Proportion of Attributable Risk</a:t>
            </a:r>
            <a:endParaRPr lang="en-US" dirty="0">
              <a:solidFill>
                <a:prstClr val="black"/>
              </a:solidFill>
            </a:endParaRPr>
          </a:p>
        </p:txBody>
      </p:sp>
      <p:cxnSp>
        <p:nvCxnSpPr>
          <p:cNvPr id="5" name="Curved Connector 4"/>
          <p:cNvCxnSpPr/>
          <p:nvPr/>
        </p:nvCxnSpPr>
        <p:spPr>
          <a:xfrm>
            <a:off x="1524000" y="2819406"/>
            <a:ext cx="1676400" cy="550565"/>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urved Connector 12"/>
          <p:cNvCxnSpPr/>
          <p:nvPr/>
        </p:nvCxnSpPr>
        <p:spPr>
          <a:xfrm>
            <a:off x="4953003" y="3094682"/>
            <a:ext cx="1104901" cy="1096318"/>
          </a:xfrm>
          <a:prstGeom prst="curvedConnector3">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137</a:t>
            </a:fld>
            <a:endParaRPr lang="en-US">
              <a:solidFill>
                <a:prstClr val="black">
                  <a:tint val="75000"/>
                </a:prstClr>
              </a:solidFill>
            </a:endParaRPr>
          </a:p>
        </p:txBody>
      </p:sp>
    </p:spTree>
    <p:extLst>
      <p:ext uri="{BB962C8B-B14F-4D97-AF65-F5344CB8AC3E}">
        <p14:creationId xmlns:p14="http://schemas.microsoft.com/office/powerpoint/2010/main" val="129635589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a:graphicFrameLocks/>
          </p:cNvGraphicFramePr>
          <p:nvPr>
            <p:extLst>
              <p:ext uri="{D42A27DB-BD31-4B8C-83A1-F6EECF244321}">
                <p14:modId xmlns:p14="http://schemas.microsoft.com/office/powerpoint/2010/main" val="3489409314"/>
              </p:ext>
            </p:extLst>
          </p:nvPr>
        </p:nvGraphicFramePr>
        <p:xfrm>
          <a:off x="4343400" y="2472214"/>
          <a:ext cx="4876800" cy="339518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Chart 1"/>
          <p:cNvGraphicFramePr/>
          <p:nvPr>
            <p:extLst>
              <p:ext uri="{D42A27DB-BD31-4B8C-83A1-F6EECF244321}">
                <p14:modId xmlns:p14="http://schemas.microsoft.com/office/powerpoint/2010/main" val="1992728536"/>
              </p:ext>
            </p:extLst>
          </p:nvPr>
        </p:nvGraphicFramePr>
        <p:xfrm>
          <a:off x="331286" y="2404140"/>
          <a:ext cx="4545517" cy="39966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3601810581"/>
              </p:ext>
            </p:extLst>
          </p:nvPr>
        </p:nvGraphicFramePr>
        <p:xfrm>
          <a:off x="228600" y="1970793"/>
          <a:ext cx="4572000" cy="3888123"/>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Autofit/>
          </a:bodyPr>
          <a:lstStyle/>
          <a:p>
            <a:r>
              <a:rPr lang="en-US" sz="3000" dirty="0" smtClean="0"/>
              <a:t>Variant </a:t>
            </a:r>
            <a:r>
              <a:rPr lang="en-US" sz="3000" i="1" dirty="0" smtClean="0"/>
              <a:t>FGFR2 </a:t>
            </a:r>
            <a:r>
              <a:rPr lang="en-US" sz="3000" dirty="0"/>
              <a:t>allele &amp; </a:t>
            </a:r>
            <a:r>
              <a:rPr lang="en-US" sz="3000" dirty="0" smtClean="0"/>
              <a:t>toxic exposure: assumption of interacting risk factors</a:t>
            </a:r>
            <a:endParaRPr lang="en-US" sz="3000" dirty="0"/>
          </a:p>
        </p:txBody>
      </p:sp>
      <p:sp>
        <p:nvSpPr>
          <p:cNvPr id="7" name="Content Placeholder 6"/>
          <p:cNvSpPr>
            <a:spLocks noGrp="1"/>
          </p:cNvSpPr>
          <p:nvPr>
            <p:ph idx="1"/>
          </p:nvPr>
        </p:nvSpPr>
        <p:spPr/>
        <p:txBody>
          <a:bodyPr/>
          <a:lstStyle/>
          <a:p>
            <a:pPr marL="0" indent="0">
              <a:buNone/>
            </a:pPr>
            <a:r>
              <a:rPr lang="en-US" dirty="0" smtClean="0"/>
              <a:t>	</a:t>
            </a:r>
            <a:endParaRPr lang="en-US" dirty="0"/>
          </a:p>
        </p:txBody>
      </p:sp>
      <p:graphicFrame>
        <p:nvGraphicFramePr>
          <p:cNvPr id="8" name="Chart 7"/>
          <p:cNvGraphicFramePr/>
          <p:nvPr>
            <p:extLst>
              <p:ext uri="{D42A27DB-BD31-4B8C-83A1-F6EECF244321}">
                <p14:modId xmlns:p14="http://schemas.microsoft.com/office/powerpoint/2010/main" val="3726804395"/>
              </p:ext>
            </p:extLst>
          </p:nvPr>
        </p:nvGraphicFramePr>
        <p:xfrm>
          <a:off x="1447800" y="1371600"/>
          <a:ext cx="6096000" cy="4064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a:graphicFrameLocks/>
          </p:cNvGraphicFramePr>
          <p:nvPr>
            <p:extLst>
              <p:ext uri="{D42A27DB-BD31-4B8C-83A1-F6EECF244321}">
                <p14:modId xmlns:p14="http://schemas.microsoft.com/office/powerpoint/2010/main" val="4118461634"/>
              </p:ext>
            </p:extLst>
          </p:nvPr>
        </p:nvGraphicFramePr>
        <p:xfrm>
          <a:off x="4953000" y="1969532"/>
          <a:ext cx="3959352" cy="4572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Chart 28"/>
          <p:cNvGraphicFramePr>
            <a:graphicFrameLocks/>
          </p:cNvGraphicFramePr>
          <p:nvPr>
            <p:extLst>
              <p:ext uri="{D42A27DB-BD31-4B8C-83A1-F6EECF244321}">
                <p14:modId xmlns:p14="http://schemas.microsoft.com/office/powerpoint/2010/main" val="2943800577"/>
              </p:ext>
            </p:extLst>
          </p:nvPr>
        </p:nvGraphicFramePr>
        <p:xfrm>
          <a:off x="4567473" y="2154203"/>
          <a:ext cx="4572000" cy="3598857"/>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0" y="2446641"/>
            <a:ext cx="1676400" cy="1200329"/>
          </a:xfrm>
          <a:prstGeom prst="rect">
            <a:avLst/>
          </a:prstGeom>
          <a:noFill/>
        </p:spPr>
        <p:txBody>
          <a:bodyPr wrap="square" rtlCol="0">
            <a:spAutoFit/>
          </a:bodyPr>
          <a:lstStyle/>
          <a:p>
            <a:r>
              <a:rPr lang="en-US" dirty="0" smtClean="0">
                <a:solidFill>
                  <a:srgbClr val="FF0000"/>
                </a:solidFill>
              </a:rPr>
              <a:t>Any exposure risk could be included here</a:t>
            </a:r>
          </a:p>
          <a:p>
            <a:r>
              <a:rPr lang="en-US" dirty="0" smtClean="0">
                <a:solidFill>
                  <a:srgbClr val="FF0000"/>
                </a:solidFill>
              </a:rPr>
              <a:t>or here</a:t>
            </a:r>
            <a:endParaRPr lang="en-US" dirty="0">
              <a:solidFill>
                <a:srgbClr val="FF0000"/>
              </a:solidFill>
            </a:endParaRPr>
          </a:p>
        </p:txBody>
      </p:sp>
      <p:sp>
        <p:nvSpPr>
          <p:cNvPr id="31" name="TextBox 30"/>
          <p:cNvSpPr txBox="1"/>
          <p:nvPr/>
        </p:nvSpPr>
        <p:spPr>
          <a:xfrm>
            <a:off x="457200" y="1756684"/>
            <a:ext cx="4419600" cy="646331"/>
          </a:xfrm>
          <a:prstGeom prst="rect">
            <a:avLst/>
          </a:prstGeom>
          <a:noFill/>
        </p:spPr>
        <p:txBody>
          <a:bodyPr wrap="square" rtlCol="0">
            <a:spAutoFit/>
          </a:bodyPr>
          <a:lstStyle/>
          <a:p>
            <a:r>
              <a:rPr lang="en-US" dirty="0" smtClean="0">
                <a:solidFill>
                  <a:prstClr val="black"/>
                </a:solidFill>
              </a:rPr>
              <a:t>Individual Probability of Causation</a:t>
            </a:r>
          </a:p>
          <a:p>
            <a:r>
              <a:rPr lang="en-US" dirty="0" smtClean="0">
                <a:solidFill>
                  <a:prstClr val="black"/>
                </a:solidFill>
              </a:rPr>
              <a:t>(RR=1.5 for 2 copies of variant allele)</a:t>
            </a:r>
            <a:endParaRPr lang="en-US" dirty="0">
              <a:solidFill>
                <a:prstClr val="black"/>
              </a:solidFill>
            </a:endParaRPr>
          </a:p>
        </p:txBody>
      </p:sp>
      <p:sp>
        <p:nvSpPr>
          <p:cNvPr id="1024" name="TextBox 1023"/>
          <p:cNvSpPr txBox="1"/>
          <p:nvPr/>
        </p:nvSpPr>
        <p:spPr>
          <a:xfrm>
            <a:off x="4876800" y="1784866"/>
            <a:ext cx="4114800" cy="369332"/>
          </a:xfrm>
          <a:prstGeom prst="rect">
            <a:avLst/>
          </a:prstGeom>
          <a:noFill/>
        </p:spPr>
        <p:txBody>
          <a:bodyPr wrap="square" rtlCol="0">
            <a:spAutoFit/>
          </a:bodyPr>
          <a:lstStyle/>
          <a:p>
            <a:r>
              <a:rPr lang="en-US" dirty="0" smtClean="0">
                <a:solidFill>
                  <a:prstClr val="black"/>
                </a:solidFill>
              </a:rPr>
              <a:t>Population Proportion of Attributable Risk</a:t>
            </a:r>
            <a:endParaRPr lang="en-US" dirty="0">
              <a:solidFill>
                <a:prstClr val="black"/>
              </a:solidFill>
            </a:endParaRPr>
          </a:p>
        </p:txBody>
      </p:sp>
      <p:cxnSp>
        <p:nvCxnSpPr>
          <p:cNvPr id="5" name="Curved Connector 4"/>
          <p:cNvCxnSpPr/>
          <p:nvPr/>
        </p:nvCxnSpPr>
        <p:spPr>
          <a:xfrm flipV="1">
            <a:off x="1447800" y="2948459"/>
            <a:ext cx="1219200" cy="214486"/>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Curved Connector 19"/>
          <p:cNvCxnSpPr/>
          <p:nvPr/>
        </p:nvCxnSpPr>
        <p:spPr>
          <a:xfrm flipV="1">
            <a:off x="838200" y="3200400"/>
            <a:ext cx="2286000" cy="228600"/>
          </a:xfrm>
          <a:prstGeom prst="curvedConnector3">
            <a:avLst>
              <a:gd name="adj1" fmla="val 50000"/>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138</a:t>
            </a:fld>
            <a:endParaRPr lang="en-US">
              <a:solidFill>
                <a:prstClr val="black">
                  <a:tint val="75000"/>
                </a:prstClr>
              </a:solidFill>
            </a:endParaRPr>
          </a:p>
        </p:txBody>
      </p:sp>
    </p:spTree>
    <p:extLst>
      <p:ext uri="{BB962C8B-B14F-4D97-AF65-F5344CB8AC3E}">
        <p14:creationId xmlns:p14="http://schemas.microsoft.com/office/powerpoint/2010/main" val="216134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685800" y="228600"/>
            <a:ext cx="7772400" cy="1143000"/>
          </a:xfrm>
        </p:spPr>
        <p:txBody>
          <a:bodyPr/>
          <a:lstStyle/>
          <a:p>
            <a:pPr eaLnBrk="1" hangingPunct="1"/>
            <a:r>
              <a:rPr lang="en-US" b="1" smtClean="0"/>
              <a:t>GOALS</a:t>
            </a:r>
            <a:endParaRPr lang="en-US" smtClean="0"/>
          </a:p>
        </p:txBody>
      </p:sp>
      <p:sp>
        <p:nvSpPr>
          <p:cNvPr id="2051" name="Rectangle 3"/>
          <p:cNvSpPr>
            <a:spLocks noGrp="1" noChangeArrowheads="1"/>
          </p:cNvSpPr>
          <p:nvPr>
            <p:ph type="body" idx="1"/>
          </p:nvPr>
        </p:nvSpPr>
        <p:spPr>
          <a:xfrm>
            <a:off x="685800" y="1295400"/>
            <a:ext cx="7772400" cy="5181600"/>
          </a:xfrm>
        </p:spPr>
        <p:txBody>
          <a:bodyPr/>
          <a:lstStyle/>
          <a:p>
            <a:pPr marL="609600" indent="-609600" eaLnBrk="1" hangingPunct="1">
              <a:lnSpc>
                <a:spcPct val="90000"/>
              </a:lnSpc>
              <a:spcAft>
                <a:spcPct val="30000"/>
              </a:spcAft>
              <a:buFontTx/>
              <a:buAutoNum type="arabicParenR"/>
            </a:pPr>
            <a:r>
              <a:rPr lang="en-US" sz="2400" b="1" dirty="0" smtClean="0"/>
              <a:t>What is epidemiology?</a:t>
            </a:r>
          </a:p>
          <a:p>
            <a:pPr marL="609600" indent="-609600" eaLnBrk="1" hangingPunct="1">
              <a:lnSpc>
                <a:spcPct val="90000"/>
              </a:lnSpc>
              <a:spcAft>
                <a:spcPct val="30000"/>
              </a:spcAft>
              <a:buFontTx/>
              <a:buAutoNum type="arabicParenR"/>
            </a:pPr>
            <a:r>
              <a:rPr lang="en-US" sz="2400" b="1" dirty="0" smtClean="0"/>
              <a:t>What types of epidemiology studies exist?  How are they different?</a:t>
            </a:r>
          </a:p>
          <a:p>
            <a:pPr marL="609600" indent="-609600" eaLnBrk="1" hangingPunct="1">
              <a:lnSpc>
                <a:spcPct val="90000"/>
              </a:lnSpc>
              <a:spcAft>
                <a:spcPct val="30000"/>
              </a:spcAft>
              <a:buFontTx/>
              <a:buAutoNum type="arabicParenR"/>
            </a:pPr>
            <a:r>
              <a:rPr lang="en-US" sz="2400" b="1" dirty="0" smtClean="0"/>
              <a:t>What are the outputs of an epidemiology study?; What do they mean?</a:t>
            </a:r>
          </a:p>
          <a:p>
            <a:pPr marL="609600" indent="-609600" eaLnBrk="1" hangingPunct="1">
              <a:lnSpc>
                <a:spcPct val="90000"/>
              </a:lnSpc>
              <a:spcAft>
                <a:spcPct val="30000"/>
              </a:spcAft>
              <a:buFontTx/>
              <a:buAutoNum type="arabicParenR"/>
            </a:pPr>
            <a:r>
              <a:rPr lang="en-US" sz="2400" b="1" dirty="0" smtClean="0"/>
              <a:t>Why might those outputs be erroneous or invalid?</a:t>
            </a:r>
          </a:p>
          <a:p>
            <a:pPr marL="609600" indent="-609600" eaLnBrk="1" hangingPunct="1">
              <a:lnSpc>
                <a:spcPct val="90000"/>
              </a:lnSpc>
              <a:spcAft>
                <a:spcPct val="30000"/>
              </a:spcAft>
              <a:buFontTx/>
              <a:buAutoNum type="arabicParenR"/>
            </a:pPr>
            <a:r>
              <a:rPr lang="en-US" sz="2400" b="1" dirty="0" smtClean="0"/>
              <a:t>When do those outputs support an inference of causation?</a:t>
            </a:r>
          </a:p>
          <a:p>
            <a:pPr marL="609600" indent="-609600" eaLnBrk="1" hangingPunct="1">
              <a:lnSpc>
                <a:spcPct val="90000"/>
              </a:lnSpc>
              <a:spcAft>
                <a:spcPct val="30000"/>
              </a:spcAft>
              <a:buFontTx/>
              <a:buAutoNum type="arabicParenR"/>
            </a:pPr>
            <a:r>
              <a:rPr lang="en-US" sz="2400" b="1" dirty="0" smtClean="0"/>
              <a:t>How does epidemiology translate into proving cause in fact in toxic substances cases?</a:t>
            </a:r>
          </a:p>
          <a:p>
            <a:pPr marL="0" indent="0" eaLnBrk="1" hangingPunct="1">
              <a:lnSpc>
                <a:spcPct val="90000"/>
              </a:lnSpc>
              <a:spcAft>
                <a:spcPct val="30000"/>
              </a:spcAft>
              <a:buNone/>
            </a:pPr>
            <a:endParaRPr lang="en-US" sz="2400" b="1" dirty="0" smtClean="0"/>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97318061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Bowen </a:t>
            </a:r>
            <a:r>
              <a:rPr lang="en-US" dirty="0" smtClean="0"/>
              <a:t>time line</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8320383"/>
              </p:ext>
            </p:extLst>
          </p:nvPr>
        </p:nvGraphicFramePr>
        <p:xfrm>
          <a:off x="457200" y="160020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139</a:t>
            </a:fld>
            <a:endParaRPr lang="en-US">
              <a:solidFill>
                <a:prstClr val="black">
                  <a:tint val="75000"/>
                </a:prstClr>
              </a:solidFill>
            </a:endParaRPr>
          </a:p>
        </p:txBody>
      </p:sp>
    </p:spTree>
    <p:extLst>
      <p:ext uri="{BB962C8B-B14F-4D97-AF65-F5344CB8AC3E}">
        <p14:creationId xmlns:p14="http://schemas.microsoft.com/office/powerpoint/2010/main" val="344586478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924800" cy="968829"/>
          </a:xfrm>
        </p:spPr>
        <p:txBody>
          <a:bodyPr anchor="t"/>
          <a:lstStyle/>
          <a:p>
            <a:pPr algn="ctr"/>
            <a:r>
              <a:rPr lang="en-US" sz="4000" i="1" dirty="0" smtClean="0"/>
              <a:t>Bowen </a:t>
            </a:r>
            <a:r>
              <a:rPr lang="en-US" sz="4000" dirty="0" smtClean="0"/>
              <a:t>to 2003</a:t>
            </a:r>
            <a:endParaRPr lang="en-US" sz="4000" i="1" dirty="0"/>
          </a:p>
        </p:txBody>
      </p:sp>
      <p:sp>
        <p:nvSpPr>
          <p:cNvPr id="5" name="Rectangle 4"/>
          <p:cNvSpPr/>
          <p:nvPr/>
        </p:nvSpPr>
        <p:spPr>
          <a:xfrm>
            <a:off x="1333500" y="2535980"/>
            <a:ext cx="2971800" cy="1371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1676400" y="2830286"/>
            <a:ext cx="2133600" cy="707886"/>
          </a:xfrm>
          <a:prstGeom prst="rect">
            <a:avLst/>
          </a:prstGeom>
          <a:noFill/>
        </p:spPr>
        <p:txBody>
          <a:bodyPr wrap="square" rtlCol="0">
            <a:spAutoFit/>
          </a:bodyPr>
          <a:lstStyle/>
          <a:p>
            <a:r>
              <a:rPr lang="en-US" sz="2000" dirty="0">
                <a:solidFill>
                  <a:srgbClr val="000000"/>
                </a:solidFill>
              </a:rPr>
              <a:t>Non-CHARGE Birth Defect</a:t>
            </a:r>
          </a:p>
        </p:txBody>
      </p:sp>
      <p:sp>
        <p:nvSpPr>
          <p:cNvPr id="18" name="TextBox 17"/>
          <p:cNvSpPr txBox="1"/>
          <p:nvPr/>
        </p:nvSpPr>
        <p:spPr>
          <a:xfrm>
            <a:off x="2079171" y="4717409"/>
            <a:ext cx="1905000" cy="461665"/>
          </a:xfrm>
          <a:prstGeom prst="rect">
            <a:avLst/>
          </a:prstGeom>
          <a:noFill/>
        </p:spPr>
        <p:txBody>
          <a:bodyPr wrap="square" rtlCol="0">
            <a:spAutoFit/>
          </a:bodyPr>
          <a:lstStyle/>
          <a:p>
            <a:r>
              <a:rPr lang="en-US" sz="2400" dirty="0">
                <a:solidFill>
                  <a:srgbClr val="000000"/>
                </a:solidFill>
              </a:rPr>
              <a:t>Other causes</a:t>
            </a:r>
          </a:p>
        </p:txBody>
      </p:sp>
      <p:sp>
        <p:nvSpPr>
          <p:cNvPr id="21" name="Oval 20"/>
          <p:cNvSpPr/>
          <p:nvPr/>
        </p:nvSpPr>
        <p:spPr>
          <a:xfrm>
            <a:off x="6934200" y="4924808"/>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Oval 21"/>
          <p:cNvSpPr/>
          <p:nvPr/>
        </p:nvSpPr>
        <p:spPr>
          <a:xfrm>
            <a:off x="1295400" y="4582886"/>
            <a:ext cx="762000" cy="76200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p:nvSpPr>
        <p:spPr>
          <a:xfrm>
            <a:off x="6030686" y="4136571"/>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Oval 23"/>
          <p:cNvSpPr/>
          <p:nvPr/>
        </p:nvSpPr>
        <p:spPr>
          <a:xfrm>
            <a:off x="5834743" y="3850946"/>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6427787" y="4528457"/>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Oval 25"/>
          <p:cNvSpPr/>
          <p:nvPr/>
        </p:nvSpPr>
        <p:spPr>
          <a:xfrm>
            <a:off x="7282543" y="5328322"/>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1600200" y="4147457"/>
            <a:ext cx="762000" cy="76200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857250" y="5036680"/>
            <a:ext cx="762000" cy="76200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TextBox 31"/>
          <p:cNvSpPr txBox="1"/>
          <p:nvPr/>
        </p:nvSpPr>
        <p:spPr>
          <a:xfrm>
            <a:off x="6934200" y="3505200"/>
            <a:ext cx="1676400" cy="369332"/>
          </a:xfrm>
          <a:prstGeom prst="rect">
            <a:avLst/>
          </a:prstGeom>
          <a:noFill/>
        </p:spPr>
        <p:txBody>
          <a:bodyPr wrap="square" rtlCol="0">
            <a:spAutoFit/>
          </a:bodyPr>
          <a:lstStyle/>
          <a:p>
            <a:r>
              <a:rPr lang="en-US" dirty="0">
                <a:solidFill>
                  <a:srgbClr val="000000"/>
                </a:solidFill>
              </a:rPr>
              <a:t>Raw Fruits</a:t>
            </a:r>
          </a:p>
        </p:txBody>
      </p:sp>
      <p:sp>
        <p:nvSpPr>
          <p:cNvPr id="33" name="Oval 32"/>
          <p:cNvSpPr/>
          <p:nvPr/>
        </p:nvSpPr>
        <p:spPr>
          <a:xfrm>
            <a:off x="1534886" y="1371600"/>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Oval 33"/>
          <p:cNvSpPr/>
          <p:nvPr/>
        </p:nvSpPr>
        <p:spPr>
          <a:xfrm>
            <a:off x="2079171" y="1784866"/>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Oval 34"/>
          <p:cNvSpPr/>
          <p:nvPr/>
        </p:nvSpPr>
        <p:spPr>
          <a:xfrm>
            <a:off x="1110343" y="968829"/>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Oval 35"/>
          <p:cNvSpPr/>
          <p:nvPr/>
        </p:nvSpPr>
        <p:spPr>
          <a:xfrm>
            <a:off x="533400" y="609600"/>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1" name="Oval 40"/>
          <p:cNvSpPr/>
          <p:nvPr/>
        </p:nvSpPr>
        <p:spPr>
          <a:xfrm>
            <a:off x="1926772" y="3689866"/>
            <a:ext cx="762000" cy="762000"/>
          </a:xfrm>
          <a:prstGeom prst="ellipse">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BBB59">
                  <a:lumMod val="20000"/>
                  <a:lumOff val="80000"/>
                </a:srgbClr>
              </a:solidFill>
            </a:endParaRPr>
          </a:p>
        </p:txBody>
      </p:sp>
      <p:sp>
        <p:nvSpPr>
          <p:cNvPr id="42" name="TextBox 41"/>
          <p:cNvSpPr txBox="1"/>
          <p:nvPr/>
        </p:nvSpPr>
        <p:spPr>
          <a:xfrm>
            <a:off x="533400" y="1774306"/>
            <a:ext cx="1333500" cy="461665"/>
          </a:xfrm>
          <a:prstGeom prst="rect">
            <a:avLst/>
          </a:prstGeom>
          <a:noFill/>
        </p:spPr>
        <p:txBody>
          <a:bodyPr wrap="square" rtlCol="0">
            <a:spAutoFit/>
          </a:bodyPr>
          <a:lstStyle/>
          <a:p>
            <a:r>
              <a:rPr lang="en-US" sz="2400" dirty="0" err="1">
                <a:solidFill>
                  <a:srgbClr val="000000"/>
                </a:solidFill>
              </a:rPr>
              <a:t>Benlate</a:t>
            </a:r>
            <a:endParaRPr lang="en-US" sz="24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1778" y="2499082"/>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34743" y="2867837"/>
            <a:ext cx="2209800" cy="707886"/>
          </a:xfrm>
          <a:prstGeom prst="rect">
            <a:avLst/>
          </a:prstGeom>
          <a:noFill/>
        </p:spPr>
        <p:txBody>
          <a:bodyPr wrap="square" rtlCol="0">
            <a:spAutoFit/>
          </a:bodyPr>
          <a:lstStyle/>
          <a:p>
            <a:r>
              <a:rPr lang="en-US" sz="2000" dirty="0">
                <a:solidFill>
                  <a:srgbClr val="000000"/>
                </a:solidFill>
              </a:rPr>
              <a:t>CHARGE Birth Defect</a:t>
            </a:r>
          </a:p>
        </p:txBody>
      </p:sp>
      <p:sp>
        <p:nvSpPr>
          <p:cNvPr id="4" name="TextBox 3"/>
          <p:cNvSpPr txBox="1"/>
          <p:nvPr/>
        </p:nvSpPr>
        <p:spPr>
          <a:xfrm>
            <a:off x="4813049" y="5002187"/>
            <a:ext cx="2126594" cy="830997"/>
          </a:xfrm>
          <a:prstGeom prst="rect">
            <a:avLst/>
          </a:prstGeom>
          <a:noFill/>
        </p:spPr>
        <p:txBody>
          <a:bodyPr wrap="square" rtlCol="0">
            <a:spAutoFit/>
          </a:bodyPr>
          <a:lstStyle/>
          <a:p>
            <a:r>
              <a:rPr lang="en-US" sz="2400" dirty="0" smtClean="0">
                <a:solidFill>
                  <a:srgbClr val="000000"/>
                </a:solidFill>
              </a:rPr>
              <a:t>Unidentified genetic defect</a:t>
            </a:r>
            <a:endParaRPr lang="en-US" sz="2400" dirty="0">
              <a:solidFill>
                <a:srgbClr val="000000"/>
              </a:solidFill>
            </a:endParaRPr>
          </a:p>
        </p:txBody>
      </p:sp>
      <p:sp>
        <p:nvSpPr>
          <p:cNvPr id="8" name="Right Arrow 7"/>
          <p:cNvSpPr/>
          <p:nvPr/>
        </p:nvSpPr>
        <p:spPr>
          <a:xfrm>
            <a:off x="133350" y="2711450"/>
            <a:ext cx="1162050" cy="1020660"/>
          </a:xfrm>
          <a:prstGeom prst="rightArrow">
            <a:avLst/>
          </a:prstGeom>
          <a:solidFill>
            <a:schemeClr val="accent3">
              <a:lumMod val="20000"/>
              <a:lumOff val="80000"/>
              <a:alpha val="44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Dr. Patton’s diagnosis</a:t>
            </a:r>
            <a:endParaRPr lang="en-US" sz="1200" b="1" dirty="0">
              <a:solidFill>
                <a:prstClr val="black"/>
              </a:solidFill>
            </a:endParaRPr>
          </a:p>
        </p:txBody>
      </p:sp>
      <p:sp>
        <p:nvSpPr>
          <p:cNvPr id="9" name="Left Arrow 8"/>
          <p:cNvSpPr/>
          <p:nvPr/>
        </p:nvSpPr>
        <p:spPr>
          <a:xfrm>
            <a:off x="2362200" y="914400"/>
            <a:ext cx="1524000" cy="990600"/>
          </a:xfrm>
          <a:prstGeom prst="leftArrow">
            <a:avLst>
              <a:gd name="adj1" fmla="val 68279"/>
              <a:gd name="adj2" fmla="val 50000"/>
            </a:avLst>
          </a:prstGeom>
          <a:solidFill>
            <a:srgbClr val="FF0000">
              <a:alpha val="27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Dr. Howard’s Causal Conclusion</a:t>
            </a:r>
            <a:endParaRPr lang="en-US" sz="1200" b="1" dirty="0">
              <a:solidFill>
                <a:prstClr val="black"/>
              </a:solidFill>
            </a:endParaRPr>
          </a:p>
        </p:txBody>
      </p:sp>
      <p:sp>
        <p:nvSpPr>
          <p:cNvPr id="10" name="Down Arrow 9"/>
          <p:cNvSpPr/>
          <p:nvPr/>
        </p:nvSpPr>
        <p:spPr>
          <a:xfrm>
            <a:off x="6215745" y="914400"/>
            <a:ext cx="1556657" cy="1524000"/>
          </a:xfrm>
          <a:prstGeom prst="downArrow">
            <a:avLst>
              <a:gd name="adj1" fmla="val 81266"/>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Defendant’s experts’ diagnosis and causal conclusion</a:t>
            </a:r>
            <a:endParaRPr lang="en-US" sz="1200" b="1" dirty="0">
              <a:solidFill>
                <a:prstClr val="black"/>
              </a:solidFill>
            </a:endParaRPr>
          </a:p>
        </p:txBody>
      </p:sp>
      <p:sp>
        <p:nvSpPr>
          <p:cNvPr id="7" name="Slide Number Placeholder 6"/>
          <p:cNvSpPr>
            <a:spLocks noGrp="1"/>
          </p:cNvSpPr>
          <p:nvPr>
            <p:ph type="sldNum" sz="quarter" idx="12"/>
          </p:nvPr>
        </p:nvSpPr>
        <p:spPr/>
        <p:txBody>
          <a:bodyPr/>
          <a:lstStyle/>
          <a:p>
            <a:fld id="{44E0B52B-A84E-4BB9-A362-147A17F9E079}" type="slidenum">
              <a:rPr lang="en-US" smtClean="0">
                <a:solidFill>
                  <a:prstClr val="black">
                    <a:tint val="75000"/>
                  </a:prstClr>
                </a:solidFill>
              </a:rPr>
              <a:pPr/>
              <a:t>140</a:t>
            </a:fld>
            <a:endParaRPr lang="en-US">
              <a:solidFill>
                <a:prstClr val="black">
                  <a:tint val="75000"/>
                </a:prstClr>
              </a:solidFill>
            </a:endParaRPr>
          </a:p>
        </p:txBody>
      </p:sp>
    </p:spTree>
    <p:extLst>
      <p:ext uri="{BB962C8B-B14F-4D97-AF65-F5344CB8AC3E}">
        <p14:creationId xmlns:p14="http://schemas.microsoft.com/office/powerpoint/2010/main" val="18125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Bowen </a:t>
            </a:r>
            <a:r>
              <a:rPr lang="en-US" dirty="0" smtClean="0"/>
              <a:t>time line</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6028050"/>
              </p:ext>
            </p:extLst>
          </p:nvPr>
        </p:nvGraphicFramePr>
        <p:xfrm>
          <a:off x="152400" y="1600206"/>
          <a:ext cx="87630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141</a:t>
            </a:fld>
            <a:endParaRPr lang="en-US">
              <a:solidFill>
                <a:prstClr val="black">
                  <a:tint val="75000"/>
                </a:prstClr>
              </a:solidFill>
            </a:endParaRPr>
          </a:p>
        </p:txBody>
      </p:sp>
    </p:spTree>
    <p:extLst>
      <p:ext uri="{BB962C8B-B14F-4D97-AF65-F5344CB8AC3E}">
        <p14:creationId xmlns:p14="http://schemas.microsoft.com/office/powerpoint/2010/main" val="4249841904"/>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924800" cy="1371600"/>
          </a:xfrm>
        </p:spPr>
        <p:txBody>
          <a:bodyPr anchor="t"/>
          <a:lstStyle/>
          <a:p>
            <a:pPr algn="ctr"/>
            <a:r>
              <a:rPr lang="en-US" sz="4000" i="1" dirty="0" smtClean="0"/>
              <a:t>Bowen </a:t>
            </a:r>
            <a:r>
              <a:rPr lang="en-US" sz="4000" dirty="0" smtClean="0"/>
              <a:t>After Genetic Testing Reveals Emily Bowen’s </a:t>
            </a:r>
            <a:r>
              <a:rPr lang="en-US" sz="4000" i="1" dirty="0" smtClean="0"/>
              <a:t>CHD7 </a:t>
            </a:r>
            <a:r>
              <a:rPr lang="en-US" sz="4000" dirty="0" smtClean="0"/>
              <a:t>Mutation</a:t>
            </a:r>
            <a:endParaRPr lang="en-US" sz="4000" i="1" dirty="0"/>
          </a:p>
        </p:txBody>
      </p:sp>
      <p:sp>
        <p:nvSpPr>
          <p:cNvPr id="21" name="Oval 20"/>
          <p:cNvSpPr/>
          <p:nvPr/>
        </p:nvSpPr>
        <p:spPr>
          <a:xfrm>
            <a:off x="5725886" y="4805065"/>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p:nvSpPr>
        <p:spPr>
          <a:xfrm>
            <a:off x="4953000" y="3766457"/>
            <a:ext cx="762000" cy="762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Oval 25"/>
          <p:cNvSpPr/>
          <p:nvPr/>
        </p:nvSpPr>
        <p:spPr>
          <a:xfrm>
            <a:off x="5384441" y="4279363"/>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5715000" y="3766457"/>
            <a:ext cx="1333500" cy="461665"/>
          </a:xfrm>
          <a:prstGeom prst="rect">
            <a:avLst/>
          </a:prstGeom>
          <a:noFill/>
        </p:spPr>
        <p:txBody>
          <a:bodyPr wrap="square" rtlCol="0">
            <a:spAutoFit/>
          </a:bodyPr>
          <a:lstStyle/>
          <a:p>
            <a:r>
              <a:rPr lang="en-US" sz="2400" dirty="0" err="1">
                <a:solidFill>
                  <a:srgbClr val="000000"/>
                </a:solidFill>
              </a:rPr>
              <a:t>Benlate</a:t>
            </a:r>
            <a:endParaRPr lang="en-US" sz="24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3" y="2002586"/>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71800" y="2346343"/>
            <a:ext cx="2209800" cy="707886"/>
          </a:xfrm>
          <a:prstGeom prst="rect">
            <a:avLst/>
          </a:prstGeom>
          <a:noFill/>
        </p:spPr>
        <p:txBody>
          <a:bodyPr wrap="square" rtlCol="0">
            <a:spAutoFit/>
          </a:bodyPr>
          <a:lstStyle/>
          <a:p>
            <a:r>
              <a:rPr lang="en-US" sz="2000" dirty="0">
                <a:solidFill>
                  <a:srgbClr val="000000"/>
                </a:solidFill>
              </a:rPr>
              <a:t>CHARGE Birth Defect</a:t>
            </a:r>
          </a:p>
        </p:txBody>
      </p:sp>
      <p:sp>
        <p:nvSpPr>
          <p:cNvPr id="4" name="TextBox 3"/>
          <p:cNvSpPr txBox="1"/>
          <p:nvPr/>
        </p:nvSpPr>
        <p:spPr>
          <a:xfrm>
            <a:off x="6212186" y="4279369"/>
            <a:ext cx="2667000" cy="461665"/>
          </a:xfrm>
          <a:prstGeom prst="rect">
            <a:avLst/>
          </a:prstGeom>
          <a:noFill/>
        </p:spPr>
        <p:txBody>
          <a:bodyPr wrap="square" rtlCol="0">
            <a:spAutoFit/>
          </a:bodyPr>
          <a:lstStyle/>
          <a:p>
            <a:r>
              <a:rPr lang="en-US" sz="2400" i="1" dirty="0">
                <a:solidFill>
                  <a:srgbClr val="000000"/>
                </a:solidFill>
              </a:rPr>
              <a:t>CHD7</a:t>
            </a:r>
            <a:r>
              <a:rPr lang="en-US" sz="2400" dirty="0">
                <a:solidFill>
                  <a:srgbClr val="000000"/>
                </a:solidFill>
              </a:rPr>
              <a:t> </a:t>
            </a:r>
            <a:r>
              <a:rPr lang="en-US" sz="2400" dirty="0" smtClean="0">
                <a:solidFill>
                  <a:srgbClr val="000000"/>
                </a:solidFill>
              </a:rPr>
              <a:t>Gene Variant</a:t>
            </a:r>
            <a:endParaRPr lang="en-US" sz="2400" dirty="0">
              <a:solidFill>
                <a:srgbClr val="000000"/>
              </a:solidFill>
            </a:endParaRPr>
          </a:p>
        </p:txBody>
      </p:sp>
      <p:sp>
        <p:nvSpPr>
          <p:cNvPr id="12" name="Oval 11"/>
          <p:cNvSpPr/>
          <p:nvPr/>
        </p:nvSpPr>
        <p:spPr>
          <a:xfrm>
            <a:off x="6106886" y="525780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Oval 23"/>
          <p:cNvSpPr/>
          <p:nvPr/>
        </p:nvSpPr>
        <p:spPr>
          <a:xfrm>
            <a:off x="4572000" y="3308866"/>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2819400" y="3308866"/>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304800" y="3459033"/>
            <a:ext cx="2667000" cy="461665"/>
          </a:xfrm>
          <a:prstGeom prst="rect">
            <a:avLst/>
          </a:prstGeom>
          <a:noFill/>
        </p:spPr>
        <p:txBody>
          <a:bodyPr wrap="square" rtlCol="0">
            <a:spAutoFit/>
          </a:bodyPr>
          <a:lstStyle/>
          <a:p>
            <a:r>
              <a:rPr lang="en-US" sz="2400" i="1" dirty="0">
                <a:solidFill>
                  <a:srgbClr val="000000"/>
                </a:solidFill>
              </a:rPr>
              <a:t>CHD7</a:t>
            </a:r>
            <a:r>
              <a:rPr lang="en-US" sz="2400" dirty="0">
                <a:solidFill>
                  <a:srgbClr val="000000"/>
                </a:solidFill>
              </a:rPr>
              <a:t> </a:t>
            </a:r>
            <a:r>
              <a:rPr lang="en-US" sz="2400" dirty="0" smtClean="0">
                <a:solidFill>
                  <a:srgbClr val="000000"/>
                </a:solidFill>
              </a:rPr>
              <a:t>Gene Variant</a:t>
            </a:r>
            <a:endParaRPr lang="en-US" sz="2400" dirty="0">
              <a:solidFill>
                <a:srgbClr val="000000"/>
              </a:solidFill>
            </a:endParaRPr>
          </a:p>
        </p:txBody>
      </p:sp>
      <p:sp>
        <p:nvSpPr>
          <p:cNvPr id="5" name="Left Arrow 4"/>
          <p:cNvSpPr/>
          <p:nvPr/>
        </p:nvSpPr>
        <p:spPr>
          <a:xfrm>
            <a:off x="5765444" y="2133606"/>
            <a:ext cx="2387959" cy="920629"/>
          </a:xfrm>
          <a:prstGeom prst="lef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Dr. Patton’s and Defendant’s experts’ diagnosis</a:t>
            </a:r>
            <a:endParaRPr lang="en-US" sz="1200" b="1" dirty="0">
              <a:solidFill>
                <a:prstClr val="black"/>
              </a:solidFill>
            </a:endParaRPr>
          </a:p>
        </p:txBody>
      </p:sp>
      <p:sp>
        <p:nvSpPr>
          <p:cNvPr id="6" name="Right Arrow 5"/>
          <p:cNvSpPr/>
          <p:nvPr/>
        </p:nvSpPr>
        <p:spPr>
          <a:xfrm rot="19197740">
            <a:off x="22186" y="4626149"/>
            <a:ext cx="2941325" cy="737087"/>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Defendant’s experts’ causal conclusion</a:t>
            </a:r>
            <a:endParaRPr lang="en-US" sz="1200" b="1" dirty="0">
              <a:solidFill>
                <a:prstClr val="black"/>
              </a:solidFill>
            </a:endParaRPr>
          </a:p>
        </p:txBody>
      </p:sp>
      <p:sp>
        <p:nvSpPr>
          <p:cNvPr id="7" name="Right Arrow 6"/>
          <p:cNvSpPr/>
          <p:nvPr/>
        </p:nvSpPr>
        <p:spPr>
          <a:xfrm rot="19099595">
            <a:off x="2610943" y="5084274"/>
            <a:ext cx="2801347" cy="655383"/>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Dr. Howard’s revised causal conclusion</a:t>
            </a:r>
            <a:endParaRPr lang="en-US" sz="1200" b="1" dirty="0">
              <a:solidFill>
                <a:prstClr val="black"/>
              </a:solidFill>
            </a:endParaRPr>
          </a:p>
        </p:txBody>
      </p:sp>
      <p:sp>
        <p:nvSpPr>
          <p:cNvPr id="8" name="Slide Number Placeholder 7"/>
          <p:cNvSpPr>
            <a:spLocks noGrp="1"/>
          </p:cNvSpPr>
          <p:nvPr>
            <p:ph type="sldNum" sz="quarter" idx="12"/>
          </p:nvPr>
        </p:nvSpPr>
        <p:spPr/>
        <p:txBody>
          <a:bodyPr/>
          <a:lstStyle/>
          <a:p>
            <a:fld id="{44E0B52B-A84E-4BB9-A362-147A17F9E079}" type="slidenum">
              <a:rPr lang="en-US" smtClean="0">
                <a:solidFill>
                  <a:prstClr val="black">
                    <a:tint val="75000"/>
                  </a:prstClr>
                </a:solidFill>
              </a:rPr>
              <a:pPr/>
              <a:t>142</a:t>
            </a:fld>
            <a:endParaRPr lang="en-US">
              <a:solidFill>
                <a:prstClr val="black">
                  <a:tint val="75000"/>
                </a:prstClr>
              </a:solidFill>
            </a:endParaRPr>
          </a:p>
        </p:txBody>
      </p:sp>
    </p:spTree>
    <p:extLst>
      <p:ext uri="{BB962C8B-B14F-4D97-AF65-F5344CB8AC3E}">
        <p14:creationId xmlns:p14="http://schemas.microsoft.com/office/powerpoint/2010/main" val="69352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7924800" cy="1771650"/>
          </a:xfrm>
        </p:spPr>
        <p:txBody>
          <a:bodyPr>
            <a:normAutofit fontScale="90000"/>
          </a:bodyPr>
          <a:lstStyle/>
          <a:p>
            <a:pPr algn="ctr"/>
            <a:r>
              <a:rPr lang="en-US" sz="4000" dirty="0" smtClean="0"/>
              <a:t>Another View of Dr. Howard’s Amended Opinion: Multiple Sufficient Causes</a:t>
            </a:r>
            <a:endParaRPr lang="en-US" sz="4000" dirty="0"/>
          </a:p>
        </p:txBody>
      </p:sp>
      <p:sp>
        <p:nvSpPr>
          <p:cNvPr id="5" name="Rectangle 4"/>
          <p:cNvSpPr/>
          <p:nvPr/>
        </p:nvSpPr>
        <p:spPr>
          <a:xfrm>
            <a:off x="3505200" y="2743200"/>
            <a:ext cx="2743200" cy="990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TextBox 5"/>
          <p:cNvSpPr txBox="1"/>
          <p:nvPr/>
        </p:nvSpPr>
        <p:spPr>
          <a:xfrm>
            <a:off x="3820886" y="2946118"/>
            <a:ext cx="2133600" cy="584775"/>
          </a:xfrm>
          <a:prstGeom prst="rect">
            <a:avLst/>
          </a:prstGeom>
          <a:noFill/>
        </p:spPr>
        <p:txBody>
          <a:bodyPr wrap="square" rtlCol="0">
            <a:spAutoFit/>
          </a:bodyPr>
          <a:lstStyle/>
          <a:p>
            <a:r>
              <a:rPr lang="en-US" sz="3200" dirty="0">
                <a:solidFill>
                  <a:srgbClr val="000000"/>
                </a:solidFill>
              </a:rPr>
              <a:t>CHARGE</a:t>
            </a:r>
          </a:p>
        </p:txBody>
      </p:sp>
      <p:sp>
        <p:nvSpPr>
          <p:cNvPr id="18" name="TextBox 17"/>
          <p:cNvSpPr txBox="1"/>
          <p:nvPr/>
        </p:nvSpPr>
        <p:spPr>
          <a:xfrm>
            <a:off x="1354409" y="3748363"/>
            <a:ext cx="1905000" cy="584775"/>
          </a:xfrm>
          <a:prstGeom prst="rect">
            <a:avLst/>
          </a:prstGeom>
          <a:noFill/>
        </p:spPr>
        <p:txBody>
          <a:bodyPr wrap="square" rtlCol="0">
            <a:spAutoFit/>
          </a:bodyPr>
          <a:lstStyle/>
          <a:p>
            <a:r>
              <a:rPr lang="en-US" sz="3200" dirty="0" err="1">
                <a:solidFill>
                  <a:srgbClr val="000000"/>
                </a:solidFill>
              </a:rPr>
              <a:t>Benlate</a:t>
            </a:r>
            <a:endParaRPr lang="en-US" sz="3200" dirty="0">
              <a:solidFill>
                <a:srgbClr val="000000"/>
              </a:solidFill>
            </a:endParaRPr>
          </a:p>
        </p:txBody>
      </p:sp>
      <p:sp>
        <p:nvSpPr>
          <p:cNvPr id="19" name="TextBox 18"/>
          <p:cNvSpPr txBox="1"/>
          <p:nvPr/>
        </p:nvSpPr>
        <p:spPr>
          <a:xfrm>
            <a:off x="6879771" y="3601528"/>
            <a:ext cx="2133600" cy="584775"/>
          </a:xfrm>
          <a:prstGeom prst="rect">
            <a:avLst/>
          </a:prstGeom>
          <a:noFill/>
        </p:spPr>
        <p:txBody>
          <a:bodyPr wrap="square" rtlCol="0">
            <a:spAutoFit/>
          </a:bodyPr>
          <a:lstStyle/>
          <a:p>
            <a:r>
              <a:rPr lang="en-US" sz="3200" dirty="0">
                <a:solidFill>
                  <a:srgbClr val="000000"/>
                </a:solidFill>
              </a:rPr>
              <a:t>CHD7</a:t>
            </a:r>
          </a:p>
        </p:txBody>
      </p:sp>
      <p:sp>
        <p:nvSpPr>
          <p:cNvPr id="4" name="Oval 3"/>
          <p:cNvSpPr/>
          <p:nvPr/>
        </p:nvSpPr>
        <p:spPr>
          <a:xfrm>
            <a:off x="3200402" y="3493535"/>
            <a:ext cx="863025" cy="863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Oval 19"/>
          <p:cNvSpPr/>
          <p:nvPr/>
        </p:nvSpPr>
        <p:spPr>
          <a:xfrm>
            <a:off x="2781302" y="3926576"/>
            <a:ext cx="863025" cy="863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1" name="Oval 20"/>
          <p:cNvSpPr/>
          <p:nvPr/>
        </p:nvSpPr>
        <p:spPr>
          <a:xfrm>
            <a:off x="2337374" y="4377391"/>
            <a:ext cx="863025" cy="863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2" name="Oval 21"/>
          <p:cNvSpPr/>
          <p:nvPr/>
        </p:nvSpPr>
        <p:spPr>
          <a:xfrm>
            <a:off x="5954486" y="3462403"/>
            <a:ext cx="863025" cy="863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Oval 22"/>
          <p:cNvSpPr/>
          <p:nvPr/>
        </p:nvSpPr>
        <p:spPr>
          <a:xfrm>
            <a:off x="1839686" y="4789601"/>
            <a:ext cx="863025" cy="863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Left-Right Arrow 6"/>
          <p:cNvSpPr/>
          <p:nvPr/>
        </p:nvSpPr>
        <p:spPr>
          <a:xfrm rot="20874968">
            <a:off x="3626339" y="4007827"/>
            <a:ext cx="2360185" cy="838200"/>
          </a:xfrm>
          <a:prstGeom prst="leftRightArrow">
            <a:avLst/>
          </a:prstGeom>
          <a:gradFill flip="none" rotWithShape="1">
            <a:gsLst>
              <a:gs pos="0">
                <a:srgbClr val="DCEBF5">
                  <a:alpha val="54000"/>
                </a:srgb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alpha val="7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prstClr val="black"/>
                </a:solidFill>
              </a:rPr>
              <a:t>Either alone would have caused CHARGE syndrome</a:t>
            </a:r>
            <a:endParaRPr lang="en-US" sz="1200" b="1" dirty="0">
              <a:solidFill>
                <a:prstClr val="black"/>
              </a:solidFill>
            </a:endParaRPr>
          </a:p>
        </p:txBody>
      </p: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143</a:t>
            </a:fld>
            <a:endParaRPr lang="en-US">
              <a:solidFill>
                <a:prstClr val="black">
                  <a:tint val="75000"/>
                </a:prstClr>
              </a:solidFill>
            </a:endParaRPr>
          </a:p>
        </p:txBody>
      </p:sp>
    </p:spTree>
    <p:extLst>
      <p:ext uri="{BB962C8B-B14F-4D97-AF65-F5344CB8AC3E}">
        <p14:creationId xmlns:p14="http://schemas.microsoft.com/office/powerpoint/2010/main" val="360708898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0000"/>
                </a:solidFill>
              </a:rPr>
              <a:t>Exercise: Sources of a Birth Defect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6703045"/>
              </p:ext>
            </p:extLst>
          </p:nvPr>
        </p:nvGraphicFramePr>
        <p:xfrm>
          <a:off x="381003" y="1295400"/>
          <a:ext cx="7902575"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144</a:t>
            </a:fld>
            <a:endParaRPr lang="en-US">
              <a:solidFill>
                <a:prstClr val="black">
                  <a:tint val="75000"/>
                </a:prstClr>
              </a:solidFill>
            </a:endParaRPr>
          </a:p>
        </p:txBody>
      </p:sp>
    </p:spTree>
    <p:extLst>
      <p:ext uri="{BB962C8B-B14F-4D97-AF65-F5344CB8AC3E}">
        <p14:creationId xmlns:p14="http://schemas.microsoft.com/office/powerpoint/2010/main" val="327942044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09800" y="1752600"/>
            <a:ext cx="4800600" cy="3770530"/>
          </a:xfrm>
        </p:spPr>
        <p:txBody>
          <a:bodyPr>
            <a:normAutofit/>
          </a:bodyPr>
          <a:lstStyle/>
          <a:p>
            <a:pPr marL="0" indent="0">
              <a:buNone/>
            </a:pPr>
            <a:r>
              <a:rPr lang="en-US" dirty="0" smtClean="0"/>
              <a:t>Plaintiff exposed to </a:t>
            </a:r>
            <a:r>
              <a:rPr lang="en-US" dirty="0" err="1" smtClean="0"/>
              <a:t>Shmenlate</a:t>
            </a:r>
            <a:r>
              <a:rPr lang="en-US" dirty="0" smtClean="0"/>
              <a:t>,</a:t>
            </a:r>
          </a:p>
          <a:p>
            <a:pPr marL="0" indent="0">
              <a:buNone/>
            </a:pPr>
            <a:r>
              <a:rPr lang="en-US" i="1" dirty="0" err="1" smtClean="0"/>
              <a:t>mentsch</a:t>
            </a:r>
            <a:r>
              <a:rPr lang="en-US" i="1" dirty="0" smtClean="0"/>
              <a:t> </a:t>
            </a:r>
            <a:r>
              <a:rPr lang="en-US" dirty="0" smtClean="0"/>
              <a:t>Genotype Unknown</a:t>
            </a:r>
            <a:endParaRPr lang="en-US" dirty="0"/>
          </a:p>
        </p:txBody>
      </p:sp>
      <p:sp>
        <p:nvSpPr>
          <p:cNvPr id="4" name="Title 3"/>
          <p:cNvSpPr>
            <a:spLocks noGrp="1"/>
          </p:cNvSpPr>
          <p:nvPr>
            <p:ph type="title"/>
          </p:nvPr>
        </p:nvSpPr>
        <p:spPr/>
        <p:txBody>
          <a:bodyPr>
            <a:normAutofit fontScale="90000"/>
          </a:bodyPr>
          <a:lstStyle/>
          <a:p>
            <a:r>
              <a:rPr lang="en-US" dirty="0" smtClean="0"/>
              <a:t>Refining the probability of causation for subgroups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4149460602"/>
              </p:ext>
            </p:extLst>
          </p:nvPr>
        </p:nvGraphicFramePr>
        <p:xfrm>
          <a:off x="2895600" y="2667000"/>
          <a:ext cx="32766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743200" y="5779135"/>
            <a:ext cx="4038600" cy="646331"/>
          </a:xfrm>
          <a:prstGeom prst="rect">
            <a:avLst/>
          </a:prstGeom>
          <a:noFill/>
        </p:spPr>
        <p:txBody>
          <a:bodyPr wrap="square" rtlCol="0">
            <a:spAutoFit/>
          </a:bodyPr>
          <a:lstStyle/>
          <a:p>
            <a:r>
              <a:rPr lang="en-US" dirty="0" smtClean="0">
                <a:solidFill>
                  <a:prstClr val="black"/>
                </a:solidFill>
              </a:rPr>
              <a:t>APR = .33, so apparent probability of specific causation is 33%</a:t>
            </a:r>
            <a:endParaRPr lang="en-US" dirty="0">
              <a:solidFill>
                <a:prstClr val="black"/>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2593069182"/>
              </p:ext>
            </p:extLst>
          </p:nvPr>
        </p:nvGraphicFramePr>
        <p:xfrm>
          <a:off x="5410200" y="1828800"/>
          <a:ext cx="21336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133600" y="3264932"/>
            <a:ext cx="1371600" cy="707886"/>
          </a:xfrm>
          <a:prstGeom prst="rect">
            <a:avLst/>
          </a:prstGeom>
          <a:noFill/>
        </p:spPr>
        <p:txBody>
          <a:bodyPr wrap="square" rtlCol="0">
            <a:spAutoFit/>
          </a:bodyPr>
          <a:lstStyle/>
          <a:p>
            <a:r>
              <a:rPr lang="en-US" sz="2000" dirty="0" err="1" smtClean="0">
                <a:solidFill>
                  <a:prstClr val="black"/>
                </a:solidFill>
              </a:rPr>
              <a:t>Shmenlate</a:t>
            </a:r>
            <a:r>
              <a:rPr lang="en-US" sz="2000" dirty="0" smtClean="0">
                <a:solidFill>
                  <a:prstClr val="black"/>
                </a:solidFill>
              </a:rPr>
              <a:t> exposure</a:t>
            </a:r>
            <a:endParaRPr lang="en-US" sz="2000" dirty="0">
              <a:solidFill>
                <a:prstClr val="black"/>
              </a:solidFill>
            </a:endParaRPr>
          </a:p>
        </p:txBody>
      </p:sp>
      <p:sp>
        <p:nvSpPr>
          <p:cNvPr id="9" name="TextBox 8"/>
          <p:cNvSpPr txBox="1"/>
          <p:nvPr/>
        </p:nvSpPr>
        <p:spPr>
          <a:xfrm>
            <a:off x="5943600" y="3276600"/>
            <a:ext cx="2209800" cy="400110"/>
          </a:xfrm>
          <a:prstGeom prst="rect">
            <a:avLst/>
          </a:prstGeom>
          <a:noFill/>
        </p:spPr>
        <p:txBody>
          <a:bodyPr wrap="square" rtlCol="0">
            <a:spAutoFit/>
          </a:bodyPr>
          <a:lstStyle/>
          <a:p>
            <a:r>
              <a:rPr lang="en-US" sz="2000" dirty="0" smtClean="0">
                <a:solidFill>
                  <a:prstClr val="black"/>
                </a:solidFill>
              </a:rPr>
              <a:t>Unknown causes</a:t>
            </a:r>
            <a:endParaRPr lang="en-US" sz="2000" dirty="0">
              <a:solidFill>
                <a:prstClr val="black"/>
              </a:solidFill>
            </a:endParaRPr>
          </a:p>
        </p:txBody>
      </p:sp>
      <p:sp>
        <p:nvSpPr>
          <p:cNvPr id="11" name="TextBox 10"/>
          <p:cNvSpPr txBox="1"/>
          <p:nvPr/>
        </p:nvSpPr>
        <p:spPr>
          <a:xfrm>
            <a:off x="5676900" y="4876802"/>
            <a:ext cx="2209800" cy="646331"/>
          </a:xfrm>
          <a:prstGeom prst="rect">
            <a:avLst/>
          </a:prstGeom>
          <a:noFill/>
        </p:spPr>
        <p:txBody>
          <a:bodyPr wrap="square" rtlCol="0">
            <a:spAutoFit/>
          </a:bodyPr>
          <a:lstStyle/>
          <a:p>
            <a:r>
              <a:rPr lang="en-US" i="1" dirty="0" err="1" smtClean="0">
                <a:solidFill>
                  <a:prstClr val="black"/>
                </a:solidFill>
              </a:rPr>
              <a:t>mentsch</a:t>
            </a:r>
            <a:r>
              <a:rPr lang="en-US" i="1" dirty="0" smtClean="0">
                <a:solidFill>
                  <a:prstClr val="black"/>
                </a:solidFill>
              </a:rPr>
              <a:t> g</a:t>
            </a:r>
            <a:r>
              <a:rPr lang="en-US" dirty="0" smtClean="0">
                <a:solidFill>
                  <a:prstClr val="black"/>
                </a:solidFill>
              </a:rPr>
              <a:t>ene mutation</a:t>
            </a:r>
            <a:endParaRPr lang="en-US" i="1" dirty="0">
              <a:solidFill>
                <a:prstClr val="black"/>
              </a:solidFill>
            </a:endParaRPr>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145</a:t>
            </a:fld>
            <a:endParaRPr lang="en-US">
              <a:solidFill>
                <a:prstClr val="black">
                  <a:tint val="75000"/>
                </a:prstClr>
              </a:solidFill>
            </a:endParaRPr>
          </a:p>
        </p:txBody>
      </p:sp>
    </p:spTree>
    <p:extLst>
      <p:ext uri="{BB962C8B-B14F-4D97-AF65-F5344CB8AC3E}">
        <p14:creationId xmlns:p14="http://schemas.microsoft.com/office/powerpoint/2010/main" val="35884101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09800" y="1752600"/>
            <a:ext cx="4800600" cy="3712464"/>
          </a:xfrm>
        </p:spPr>
        <p:txBody>
          <a:bodyPr>
            <a:normAutofit/>
          </a:bodyPr>
          <a:lstStyle/>
          <a:p>
            <a:pPr marL="0" indent="0">
              <a:buNone/>
            </a:pPr>
            <a:r>
              <a:rPr lang="en-US" dirty="0" smtClean="0"/>
              <a:t>Plaintiff exposed to </a:t>
            </a:r>
            <a:r>
              <a:rPr lang="en-US" dirty="0" err="1" smtClean="0"/>
              <a:t>Shmenlate</a:t>
            </a:r>
            <a:endParaRPr lang="en-US" dirty="0" smtClean="0"/>
          </a:p>
          <a:p>
            <a:pPr marL="0" indent="0">
              <a:buNone/>
            </a:pPr>
            <a:r>
              <a:rPr lang="en-US" dirty="0"/>
              <a:t>h</a:t>
            </a:r>
            <a:r>
              <a:rPr lang="en-US" dirty="0" smtClean="0"/>
              <a:t>as </a:t>
            </a:r>
            <a:r>
              <a:rPr lang="en-US" i="1" dirty="0" err="1" smtClean="0"/>
              <a:t>mentsch</a:t>
            </a:r>
            <a:r>
              <a:rPr lang="en-US" i="1" dirty="0" smtClean="0"/>
              <a:t> </a:t>
            </a:r>
            <a:r>
              <a:rPr lang="en-US" dirty="0" smtClean="0"/>
              <a:t>Gene Mutation</a:t>
            </a:r>
            <a:endParaRPr lang="en-US" dirty="0"/>
          </a:p>
        </p:txBody>
      </p:sp>
      <p:sp>
        <p:nvSpPr>
          <p:cNvPr id="4" name="Title 3"/>
          <p:cNvSpPr>
            <a:spLocks noGrp="1"/>
          </p:cNvSpPr>
          <p:nvPr>
            <p:ph type="title"/>
          </p:nvPr>
        </p:nvSpPr>
        <p:spPr/>
        <p:txBody>
          <a:bodyPr>
            <a:normAutofit fontScale="90000"/>
          </a:bodyPr>
          <a:lstStyle/>
          <a:p>
            <a:r>
              <a:rPr lang="en-US" dirty="0" smtClean="0"/>
              <a:t>Refining the probability of causation for subgroups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235399577"/>
              </p:ext>
            </p:extLst>
          </p:nvPr>
        </p:nvGraphicFramePr>
        <p:xfrm>
          <a:off x="2895600" y="2667000"/>
          <a:ext cx="32766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743200" y="5779135"/>
            <a:ext cx="4038600" cy="646331"/>
          </a:xfrm>
          <a:prstGeom prst="rect">
            <a:avLst/>
          </a:prstGeom>
          <a:noFill/>
        </p:spPr>
        <p:txBody>
          <a:bodyPr wrap="square" rtlCol="0">
            <a:spAutoFit/>
          </a:bodyPr>
          <a:lstStyle/>
          <a:p>
            <a:r>
              <a:rPr lang="en-US" dirty="0" smtClean="0">
                <a:solidFill>
                  <a:prstClr val="black"/>
                </a:solidFill>
              </a:rPr>
              <a:t>APR = .33, so apparent probability of specific causation is 33%</a:t>
            </a:r>
            <a:endParaRPr lang="en-US" dirty="0">
              <a:solidFill>
                <a:prstClr val="black"/>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827714881"/>
              </p:ext>
            </p:extLst>
          </p:nvPr>
        </p:nvGraphicFramePr>
        <p:xfrm>
          <a:off x="5410200" y="1828800"/>
          <a:ext cx="21336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133600" y="3264932"/>
            <a:ext cx="1371600" cy="707886"/>
          </a:xfrm>
          <a:prstGeom prst="rect">
            <a:avLst/>
          </a:prstGeom>
          <a:noFill/>
        </p:spPr>
        <p:txBody>
          <a:bodyPr wrap="square" rtlCol="0">
            <a:spAutoFit/>
          </a:bodyPr>
          <a:lstStyle/>
          <a:p>
            <a:r>
              <a:rPr lang="en-US" sz="2000" dirty="0" err="1" smtClean="0">
                <a:solidFill>
                  <a:prstClr val="black"/>
                </a:solidFill>
              </a:rPr>
              <a:t>Shmenlate</a:t>
            </a:r>
            <a:r>
              <a:rPr lang="en-US" sz="2000" dirty="0" smtClean="0">
                <a:solidFill>
                  <a:prstClr val="black"/>
                </a:solidFill>
              </a:rPr>
              <a:t> exposure</a:t>
            </a:r>
            <a:endParaRPr lang="en-US" sz="2000" dirty="0">
              <a:solidFill>
                <a:prstClr val="black"/>
              </a:solidFill>
            </a:endParaRPr>
          </a:p>
        </p:txBody>
      </p:sp>
      <p:sp>
        <p:nvSpPr>
          <p:cNvPr id="9" name="TextBox 8"/>
          <p:cNvSpPr txBox="1"/>
          <p:nvPr/>
        </p:nvSpPr>
        <p:spPr>
          <a:xfrm>
            <a:off x="5943600" y="3276600"/>
            <a:ext cx="2209800" cy="400110"/>
          </a:xfrm>
          <a:prstGeom prst="rect">
            <a:avLst/>
          </a:prstGeom>
          <a:noFill/>
        </p:spPr>
        <p:txBody>
          <a:bodyPr wrap="square" rtlCol="0">
            <a:spAutoFit/>
          </a:bodyPr>
          <a:lstStyle/>
          <a:p>
            <a:r>
              <a:rPr lang="en-US" sz="2000" dirty="0" smtClean="0">
                <a:solidFill>
                  <a:prstClr val="black"/>
                </a:solidFill>
              </a:rPr>
              <a:t>Unknown causes</a:t>
            </a:r>
            <a:endParaRPr lang="en-US" sz="2000" dirty="0">
              <a:solidFill>
                <a:prstClr val="black"/>
              </a:solidFill>
            </a:endParaRPr>
          </a:p>
        </p:txBody>
      </p:sp>
      <p:sp>
        <p:nvSpPr>
          <p:cNvPr id="11" name="TextBox 10"/>
          <p:cNvSpPr txBox="1"/>
          <p:nvPr/>
        </p:nvSpPr>
        <p:spPr>
          <a:xfrm>
            <a:off x="5676900" y="4876802"/>
            <a:ext cx="2209800" cy="646331"/>
          </a:xfrm>
          <a:prstGeom prst="rect">
            <a:avLst/>
          </a:prstGeom>
          <a:noFill/>
        </p:spPr>
        <p:txBody>
          <a:bodyPr wrap="square" rtlCol="0">
            <a:spAutoFit/>
          </a:bodyPr>
          <a:lstStyle/>
          <a:p>
            <a:r>
              <a:rPr lang="en-US" i="1" dirty="0" err="1" smtClean="0">
                <a:solidFill>
                  <a:prstClr val="black"/>
                </a:solidFill>
              </a:rPr>
              <a:t>mentsch</a:t>
            </a:r>
            <a:r>
              <a:rPr lang="en-US" i="1" dirty="0" smtClean="0">
                <a:solidFill>
                  <a:prstClr val="black"/>
                </a:solidFill>
              </a:rPr>
              <a:t> g</a:t>
            </a:r>
            <a:r>
              <a:rPr lang="en-US" dirty="0" smtClean="0">
                <a:solidFill>
                  <a:prstClr val="black"/>
                </a:solidFill>
              </a:rPr>
              <a:t>ene mutation</a:t>
            </a:r>
            <a:endParaRPr lang="en-US" i="1" dirty="0">
              <a:solidFill>
                <a:prstClr val="black"/>
              </a:solidFill>
            </a:endParaRPr>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146</a:t>
            </a:fld>
            <a:endParaRPr lang="en-US">
              <a:solidFill>
                <a:prstClr val="black">
                  <a:tint val="75000"/>
                </a:prstClr>
              </a:solidFill>
            </a:endParaRPr>
          </a:p>
        </p:txBody>
      </p:sp>
    </p:spTree>
    <p:extLst>
      <p:ext uri="{BB962C8B-B14F-4D97-AF65-F5344CB8AC3E}">
        <p14:creationId xmlns:p14="http://schemas.microsoft.com/office/powerpoint/2010/main" val="355719971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1828800" y="1752600"/>
            <a:ext cx="5715000" cy="3712464"/>
          </a:xfrm>
        </p:spPr>
        <p:txBody>
          <a:bodyPr>
            <a:normAutofit/>
          </a:bodyPr>
          <a:lstStyle/>
          <a:p>
            <a:pPr marL="0" indent="0">
              <a:buNone/>
            </a:pPr>
            <a:r>
              <a:rPr lang="en-US" dirty="0" smtClean="0"/>
              <a:t>Plaintiff exposed to </a:t>
            </a:r>
            <a:r>
              <a:rPr lang="en-US" dirty="0" err="1" smtClean="0"/>
              <a:t>Shmenlate</a:t>
            </a:r>
            <a:r>
              <a:rPr lang="en-US" dirty="0" smtClean="0"/>
              <a:t> does not have </a:t>
            </a:r>
            <a:r>
              <a:rPr lang="en-US" i="1" dirty="0" err="1" smtClean="0"/>
              <a:t>mentsch</a:t>
            </a:r>
            <a:r>
              <a:rPr lang="en-US" i="1" dirty="0" smtClean="0"/>
              <a:t> </a:t>
            </a:r>
            <a:r>
              <a:rPr lang="en-US" dirty="0" smtClean="0"/>
              <a:t>gene mutation</a:t>
            </a:r>
            <a:endParaRPr lang="en-US" dirty="0"/>
          </a:p>
        </p:txBody>
      </p:sp>
      <p:sp>
        <p:nvSpPr>
          <p:cNvPr id="4" name="Title 3"/>
          <p:cNvSpPr>
            <a:spLocks noGrp="1"/>
          </p:cNvSpPr>
          <p:nvPr>
            <p:ph type="title"/>
          </p:nvPr>
        </p:nvSpPr>
        <p:spPr/>
        <p:txBody>
          <a:bodyPr>
            <a:normAutofit fontScale="90000"/>
          </a:bodyPr>
          <a:lstStyle/>
          <a:p>
            <a:r>
              <a:rPr lang="en-US" dirty="0" smtClean="0"/>
              <a:t>Refining the probability of causation for subgroups</a:t>
            </a: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1470591845"/>
              </p:ext>
            </p:extLst>
          </p:nvPr>
        </p:nvGraphicFramePr>
        <p:xfrm>
          <a:off x="2895600" y="2667000"/>
          <a:ext cx="32766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2743200" y="5779135"/>
            <a:ext cx="4038600" cy="646331"/>
          </a:xfrm>
          <a:prstGeom prst="rect">
            <a:avLst/>
          </a:prstGeom>
          <a:noFill/>
        </p:spPr>
        <p:txBody>
          <a:bodyPr wrap="square" rtlCol="0">
            <a:spAutoFit/>
          </a:bodyPr>
          <a:lstStyle/>
          <a:p>
            <a:r>
              <a:rPr lang="en-US" dirty="0" smtClean="0">
                <a:solidFill>
                  <a:prstClr val="black"/>
                </a:solidFill>
              </a:rPr>
              <a:t>APR = .50, so apparent probability of specific causation is 50%</a:t>
            </a:r>
            <a:endParaRPr lang="en-US" dirty="0">
              <a:solidFill>
                <a:prstClr val="black"/>
              </a:solidFill>
            </a:endParaRPr>
          </a:p>
        </p:txBody>
      </p:sp>
      <p:graphicFrame>
        <p:nvGraphicFramePr>
          <p:cNvPr id="10" name="Content Placeholder 3"/>
          <p:cNvGraphicFramePr>
            <a:graphicFrameLocks/>
          </p:cNvGraphicFramePr>
          <p:nvPr>
            <p:extLst>
              <p:ext uri="{D42A27DB-BD31-4B8C-83A1-F6EECF244321}">
                <p14:modId xmlns:p14="http://schemas.microsoft.com/office/powerpoint/2010/main" val="2796152169"/>
              </p:ext>
            </p:extLst>
          </p:nvPr>
        </p:nvGraphicFramePr>
        <p:xfrm>
          <a:off x="5410200" y="1828800"/>
          <a:ext cx="2133600" cy="2057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2"/>
          <p:cNvSpPr txBox="1"/>
          <p:nvPr/>
        </p:nvSpPr>
        <p:spPr>
          <a:xfrm>
            <a:off x="1752600" y="3429000"/>
            <a:ext cx="1371600" cy="70788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err="1" smtClean="0">
                <a:solidFill>
                  <a:prstClr val="black"/>
                </a:solidFill>
              </a:rPr>
              <a:t>Shmenlateexposure</a:t>
            </a:r>
            <a:endParaRPr lang="en-US" sz="2000" dirty="0">
              <a:solidFill>
                <a:prstClr val="black"/>
              </a:solidFill>
            </a:endParaRPr>
          </a:p>
        </p:txBody>
      </p:sp>
      <p:sp>
        <p:nvSpPr>
          <p:cNvPr id="12" name="TextBox 11"/>
          <p:cNvSpPr txBox="1"/>
          <p:nvPr/>
        </p:nvSpPr>
        <p:spPr>
          <a:xfrm>
            <a:off x="5791200" y="3276600"/>
            <a:ext cx="2209800" cy="400110"/>
          </a:xfrm>
          <a:prstGeom prst="rect">
            <a:avLst/>
          </a:prstGeom>
          <a:noFill/>
        </p:spPr>
        <p:txBody>
          <a:bodyPr wrap="square" rtlCol="0">
            <a:spAutoFit/>
          </a:bodyPr>
          <a:lstStyle/>
          <a:p>
            <a:r>
              <a:rPr lang="en-US" sz="2000" dirty="0" smtClean="0">
                <a:solidFill>
                  <a:prstClr val="black"/>
                </a:solidFill>
              </a:rPr>
              <a:t>Unknown causes</a:t>
            </a:r>
            <a:endParaRPr lang="en-US" sz="2000" dirty="0">
              <a:solidFill>
                <a:prstClr val="black"/>
              </a:solidFill>
            </a:endParaRPr>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147</a:t>
            </a:fld>
            <a:endParaRPr lang="en-US">
              <a:solidFill>
                <a:prstClr val="black">
                  <a:tint val="75000"/>
                </a:prstClr>
              </a:solidFill>
            </a:endParaRPr>
          </a:p>
        </p:txBody>
      </p:sp>
    </p:spTree>
    <p:extLst>
      <p:ext uri="{BB962C8B-B14F-4D97-AF65-F5344CB8AC3E}">
        <p14:creationId xmlns:p14="http://schemas.microsoft.com/office/powerpoint/2010/main" val="55527396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sz="3600" dirty="0" smtClean="0"/>
              <a:t>An observable biological change that is associated with a characteristic of interest.</a:t>
            </a:r>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148</a:t>
            </a:fld>
            <a:endParaRPr lang="en-US">
              <a:solidFill>
                <a:prstClr val="black">
                  <a:tint val="75000"/>
                </a:prstClr>
              </a:solidFill>
            </a:endParaRPr>
          </a:p>
        </p:txBody>
      </p:sp>
    </p:spTree>
    <p:extLst>
      <p:ext uri="{BB962C8B-B14F-4D97-AF65-F5344CB8AC3E}">
        <p14:creationId xmlns:p14="http://schemas.microsoft.com/office/powerpoint/2010/main" val="29142018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Epidemiology’s Causal Inquiry</a:t>
            </a:r>
            <a:endParaRPr lang="en-US" dirty="0"/>
          </a:p>
        </p:txBody>
      </p:sp>
      <p:sp>
        <p:nvSpPr>
          <p:cNvPr id="5" name="TextBox 4"/>
          <p:cNvSpPr txBox="1"/>
          <p:nvPr/>
        </p:nvSpPr>
        <p:spPr>
          <a:xfrm>
            <a:off x="2895600" y="2133600"/>
            <a:ext cx="2895600" cy="923330"/>
          </a:xfrm>
          <a:prstGeom prst="rect">
            <a:avLst/>
          </a:prstGeom>
          <a:noFill/>
        </p:spPr>
        <p:txBody>
          <a:bodyPr wrap="square" rtlCol="0">
            <a:spAutoFit/>
          </a:bodyPr>
          <a:lstStyle/>
          <a:p>
            <a:r>
              <a:rPr lang="en-US" dirty="0" smtClean="0"/>
              <a:t>Greater Incidence of Disease in a Studied Group Exposed to an Agent</a:t>
            </a:r>
            <a:endParaRPr lang="en-US" dirty="0"/>
          </a:p>
        </p:txBody>
      </p:sp>
      <p:sp>
        <p:nvSpPr>
          <p:cNvPr id="6" name="TextBox 5"/>
          <p:cNvSpPr txBox="1"/>
          <p:nvPr/>
        </p:nvSpPr>
        <p:spPr>
          <a:xfrm>
            <a:off x="2895600" y="2133600"/>
            <a:ext cx="2895600" cy="646331"/>
          </a:xfrm>
          <a:prstGeom prst="rect">
            <a:avLst/>
          </a:prstGeom>
          <a:noFill/>
        </p:spPr>
        <p:txBody>
          <a:bodyPr wrap="square" rtlCol="0">
            <a:spAutoFit/>
          </a:bodyPr>
          <a:lstStyle/>
          <a:p>
            <a:r>
              <a:rPr lang="en-US" dirty="0" smtClean="0"/>
              <a:t>Greater Incidence of Disease in a Studied Group</a:t>
            </a:r>
            <a:endParaRPr lang="en-US" dirty="0"/>
          </a:p>
        </p:txBody>
      </p:sp>
      <p:sp>
        <p:nvSpPr>
          <p:cNvPr id="7" name="TextBox 6"/>
          <p:cNvSpPr txBox="1"/>
          <p:nvPr/>
        </p:nvSpPr>
        <p:spPr>
          <a:xfrm>
            <a:off x="3048000" y="5105400"/>
            <a:ext cx="2895600" cy="369332"/>
          </a:xfrm>
          <a:prstGeom prst="rect">
            <a:avLst/>
          </a:prstGeom>
          <a:noFill/>
        </p:spPr>
        <p:txBody>
          <a:bodyPr wrap="square" rtlCol="0">
            <a:spAutoFit/>
          </a:bodyPr>
          <a:lstStyle/>
          <a:p>
            <a:r>
              <a:rPr lang="en-US" dirty="0" smtClean="0"/>
              <a:t>Exposure to the Agent</a:t>
            </a:r>
            <a:endParaRPr lang="en-US" dirty="0"/>
          </a:p>
        </p:txBody>
      </p:sp>
      <p:sp>
        <p:nvSpPr>
          <p:cNvPr id="8" name="Rectangle 7"/>
          <p:cNvSpPr/>
          <p:nvPr/>
        </p:nvSpPr>
        <p:spPr>
          <a:xfrm>
            <a:off x="3048000" y="5081016"/>
            <a:ext cx="2667000" cy="457200"/>
          </a:xfrm>
          <a:prstGeom prst="rect">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95600" y="2133600"/>
            <a:ext cx="2895600" cy="923330"/>
          </a:xfrm>
          <a:prstGeom prst="rect">
            <a:avLst/>
          </a:prstGeom>
          <a:solidFill>
            <a:schemeClr val="accent1">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35591999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013" y="5642062"/>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524" y="5612235"/>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7166" y="4606949"/>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265" y="4606949"/>
            <a:ext cx="938213" cy="938213"/>
          </a:xfrm>
          <a:prstGeom prst="rect">
            <a:avLst/>
          </a:prstGeom>
          <a:pattFill prst="pct30">
            <a:fgClr>
              <a:schemeClr val="accent2">
                <a:lumMod val="75000"/>
              </a:schemeClr>
            </a:fgClr>
            <a:bgClr>
              <a:schemeClr val="bg1"/>
            </a:bgClr>
          </a:pattFill>
          <a:ln>
            <a:noFill/>
          </a:ln>
          <a:effectLst/>
        </p:spPr>
      </p:pic>
      <p:pic>
        <p:nvPicPr>
          <p:cNvPr id="3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2" y="2245382"/>
            <a:ext cx="938213" cy="938213"/>
          </a:xfrm>
          <a:prstGeom prst="rect">
            <a:avLst/>
          </a:prstGeom>
          <a:pattFill prst="pct30">
            <a:fgClr>
              <a:schemeClr val="accent2">
                <a:lumMod val="75000"/>
              </a:schemeClr>
            </a:fgClr>
            <a:bgClr>
              <a:schemeClr val="bg1"/>
            </a:bgClr>
          </a:pattFill>
          <a:ln>
            <a:noFill/>
          </a:ln>
          <a:effectLst/>
        </p:spPr>
      </p:pic>
      <p:pic>
        <p:nvPicPr>
          <p:cNvPr id="3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8265" y="3373162"/>
            <a:ext cx="938213" cy="938213"/>
          </a:xfrm>
          <a:prstGeom prst="rect">
            <a:avLst/>
          </a:prstGeom>
          <a:pattFill prst="pct30">
            <a:fgClr>
              <a:schemeClr val="accent2">
                <a:lumMod val="75000"/>
              </a:schemeClr>
            </a:fgClr>
            <a:bgClr>
              <a:schemeClr val="bg1"/>
            </a:bgClr>
          </a:pattFill>
          <a:ln>
            <a:noFill/>
          </a:ln>
          <a:effectLst/>
        </p:spPr>
      </p:pic>
      <p:sp>
        <p:nvSpPr>
          <p:cNvPr id="2" name="Title 1"/>
          <p:cNvSpPr>
            <a:spLocks noGrp="1"/>
          </p:cNvSpPr>
          <p:nvPr>
            <p:ph type="title"/>
          </p:nvPr>
        </p:nvSpPr>
        <p:spPr>
          <a:xfrm>
            <a:off x="481013" y="228600"/>
            <a:ext cx="8229600" cy="1143000"/>
          </a:xfrm>
        </p:spPr>
        <p:txBody>
          <a:bodyPr/>
          <a:lstStyle/>
          <a:p>
            <a:r>
              <a:rPr lang="en-US" dirty="0" smtClean="0"/>
              <a:t>Biomarker of Susceptibility</a:t>
            </a:r>
            <a:endParaRPr lang="en-US" dirty="0"/>
          </a:p>
        </p:txBody>
      </p:sp>
      <p:sp>
        <p:nvSpPr>
          <p:cNvPr id="4" name="Oval 3"/>
          <p:cNvSpPr/>
          <p:nvPr/>
        </p:nvSpPr>
        <p:spPr>
          <a:xfrm>
            <a:off x="1295400" y="2286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72402" y="2261541"/>
            <a:ext cx="938865" cy="938865"/>
          </a:xfrm>
          <a:prstGeom prst="rect">
            <a:avLst/>
          </a:prstGeom>
          <a:pattFill prst="pct30">
            <a:fgClr>
              <a:schemeClr val="accent2">
                <a:lumMod val="75000"/>
              </a:schemeClr>
            </a:fgClr>
            <a:bgClr>
              <a:schemeClr val="bg1"/>
            </a:bgClr>
          </a:pattFill>
          <a:ln>
            <a:noFill/>
          </a:ln>
          <a:effec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3" y="2241186"/>
            <a:ext cx="938213" cy="938213"/>
          </a:xfrm>
          <a:prstGeom prst="rect">
            <a:avLst/>
          </a:prstGeom>
          <a:pattFill prst="pct30">
            <a:fgClr>
              <a:schemeClr val="accent2">
                <a:lumMod val="75000"/>
              </a:schemeClr>
            </a:fgClr>
            <a:bgClr>
              <a:schemeClr val="bg1"/>
            </a:bgClr>
          </a:pattFill>
          <a:ln>
            <a:noFill/>
          </a:ln>
          <a:effec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95507"/>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3" y="2328868"/>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14702"/>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070" y="342900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3" y="342900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3" y="3405189"/>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3" y="3431382"/>
            <a:ext cx="938213" cy="938213"/>
          </a:xfrm>
          <a:prstGeom prst="rect">
            <a:avLst/>
          </a:prstGeom>
          <a:pattFill prst="pct30">
            <a:fgClr>
              <a:schemeClr val="accent2">
                <a:lumMod val="75000"/>
              </a:schemeClr>
            </a:fgClr>
            <a:bgClr>
              <a:schemeClr val="bg1"/>
            </a:bgClr>
          </a:pattFill>
          <a:ln>
            <a:noFill/>
          </a:ln>
          <a:effectLst/>
        </p:spPr>
      </p:pic>
      <p:sp>
        <p:nvSpPr>
          <p:cNvPr id="9" name="TextBox 8"/>
          <p:cNvSpPr txBox="1"/>
          <p:nvPr/>
        </p:nvSpPr>
        <p:spPr>
          <a:xfrm>
            <a:off x="228603" y="1285287"/>
            <a:ext cx="3148012" cy="954107"/>
          </a:xfrm>
          <a:prstGeom prst="rect">
            <a:avLst/>
          </a:prstGeom>
          <a:noFill/>
        </p:spPr>
        <p:txBody>
          <a:bodyPr wrap="square" rtlCol="0">
            <a:spAutoFit/>
          </a:bodyPr>
          <a:lstStyle/>
          <a:p>
            <a:r>
              <a:rPr lang="en-US" sz="2800" dirty="0" smtClean="0">
                <a:solidFill>
                  <a:prstClr val="black"/>
                </a:solidFill>
              </a:rPr>
              <a:t>Healthy cells, </a:t>
            </a:r>
          </a:p>
          <a:p>
            <a:r>
              <a:rPr lang="en-US" sz="2800" dirty="0" smtClean="0">
                <a:solidFill>
                  <a:prstClr val="black"/>
                </a:solidFill>
              </a:rPr>
              <a:t>by genotype</a:t>
            </a:r>
            <a:endParaRPr lang="en-US" sz="2800" dirty="0">
              <a:solidFill>
                <a:prstClr val="black"/>
              </a:solidFill>
            </a:endParaRPr>
          </a:p>
        </p:txBody>
      </p:sp>
      <p:sp>
        <p:nvSpPr>
          <p:cNvPr id="10" name="Right Arrow 9"/>
          <p:cNvSpPr/>
          <p:nvPr/>
        </p:nvSpPr>
        <p:spPr>
          <a:xfrm>
            <a:off x="3581400" y="2971800"/>
            <a:ext cx="1828800"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EXPOSURE</a:t>
            </a:r>
            <a:endParaRPr lang="en-US" dirty="0">
              <a:solidFill>
                <a:prstClr val="white"/>
              </a:solidFill>
            </a:endParaRPr>
          </a:p>
        </p:txBody>
      </p:sp>
      <p:sp>
        <p:nvSpPr>
          <p:cNvPr id="11" name="TextBox 10"/>
          <p:cNvSpPr txBox="1"/>
          <p:nvPr/>
        </p:nvSpPr>
        <p:spPr>
          <a:xfrm>
            <a:off x="5431749" y="1143006"/>
            <a:ext cx="3300413" cy="954107"/>
          </a:xfrm>
          <a:prstGeom prst="rect">
            <a:avLst/>
          </a:prstGeom>
          <a:noFill/>
        </p:spPr>
        <p:txBody>
          <a:bodyPr wrap="square" rtlCol="0">
            <a:spAutoFit/>
          </a:bodyPr>
          <a:lstStyle/>
          <a:p>
            <a:r>
              <a:rPr lang="en-US" sz="2800" dirty="0" smtClean="0">
                <a:solidFill>
                  <a:prstClr val="black"/>
                </a:solidFill>
              </a:rPr>
              <a:t>Sick or healthy cells, by genotype</a:t>
            </a:r>
            <a:endParaRPr lang="en-US" sz="2800" dirty="0">
              <a:solidFill>
                <a:prstClr val="black"/>
              </a:solidFill>
            </a:endParaRPr>
          </a:p>
        </p:txBody>
      </p:sp>
      <p:sp>
        <p:nvSpPr>
          <p:cNvPr id="3" name="TextBox 2"/>
          <p:cNvSpPr txBox="1"/>
          <p:nvPr/>
        </p:nvSpPr>
        <p:spPr>
          <a:xfrm>
            <a:off x="2590800" y="2558534"/>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19" name="TextBox 18"/>
          <p:cNvSpPr txBox="1"/>
          <p:nvPr/>
        </p:nvSpPr>
        <p:spPr>
          <a:xfrm>
            <a:off x="304802" y="2579941"/>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0" name="TextBox 19"/>
          <p:cNvSpPr txBox="1"/>
          <p:nvPr/>
        </p:nvSpPr>
        <p:spPr>
          <a:xfrm>
            <a:off x="457202" y="3778313"/>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1" name="TextBox 20"/>
          <p:cNvSpPr txBox="1"/>
          <p:nvPr/>
        </p:nvSpPr>
        <p:spPr>
          <a:xfrm>
            <a:off x="1435895" y="3713439"/>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2" name="TextBox 21"/>
          <p:cNvSpPr txBox="1"/>
          <p:nvPr/>
        </p:nvSpPr>
        <p:spPr>
          <a:xfrm>
            <a:off x="1435896" y="2558534"/>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3" name="TextBox 22"/>
          <p:cNvSpPr txBox="1"/>
          <p:nvPr/>
        </p:nvSpPr>
        <p:spPr>
          <a:xfrm>
            <a:off x="2590800" y="3799141"/>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4" name="TextBox 23"/>
          <p:cNvSpPr txBox="1"/>
          <p:nvPr/>
        </p:nvSpPr>
        <p:spPr>
          <a:xfrm>
            <a:off x="7974430" y="2529817"/>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5" name="TextBox 24"/>
          <p:cNvSpPr txBox="1"/>
          <p:nvPr/>
        </p:nvSpPr>
        <p:spPr>
          <a:xfrm>
            <a:off x="7924802" y="3663339"/>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6" name="TextBox 25"/>
          <p:cNvSpPr txBox="1"/>
          <p:nvPr/>
        </p:nvSpPr>
        <p:spPr>
          <a:xfrm>
            <a:off x="6858002" y="3713439"/>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7" name="TextBox 26"/>
          <p:cNvSpPr txBox="1"/>
          <p:nvPr/>
        </p:nvSpPr>
        <p:spPr>
          <a:xfrm>
            <a:off x="6858002" y="2558534"/>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8" name="TextBox 27"/>
          <p:cNvSpPr txBox="1"/>
          <p:nvPr/>
        </p:nvSpPr>
        <p:spPr>
          <a:xfrm>
            <a:off x="5770666" y="3657600"/>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sp>
        <p:nvSpPr>
          <p:cNvPr id="29" name="TextBox 28"/>
          <p:cNvSpPr txBox="1"/>
          <p:nvPr/>
        </p:nvSpPr>
        <p:spPr>
          <a:xfrm>
            <a:off x="5715003" y="2525620"/>
            <a:ext cx="633413" cy="369332"/>
          </a:xfrm>
          <a:prstGeom prst="rect">
            <a:avLst/>
          </a:prstGeom>
          <a:noFill/>
        </p:spPr>
        <p:txBody>
          <a:bodyPr wrap="square" rtlCol="0">
            <a:spAutoFit/>
          </a:bodyPr>
          <a:lstStyle/>
          <a:p>
            <a:r>
              <a:rPr lang="en-US" dirty="0" smtClean="0">
                <a:solidFill>
                  <a:srgbClr val="FFFF00"/>
                </a:solidFill>
              </a:rPr>
              <a:t>TAT</a:t>
            </a:r>
            <a:endParaRPr lang="en-US" dirty="0">
              <a:solidFill>
                <a:srgbClr val="FFFF00"/>
              </a:solidFill>
            </a:endParaRPr>
          </a:p>
        </p:txBody>
      </p:sp>
      <p:pic>
        <p:nvPicPr>
          <p:cNvPr id="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4" y="4519619"/>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1590" y="4543018"/>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065" y="4519619"/>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851" y="5562606"/>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0189" y="5562606"/>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35" y="5562605"/>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862849" y="5896669"/>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39" name="TextBox 38"/>
          <p:cNvSpPr txBox="1"/>
          <p:nvPr/>
        </p:nvSpPr>
        <p:spPr>
          <a:xfrm>
            <a:off x="6850952" y="5941740"/>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0" name="TextBox 39"/>
          <p:cNvSpPr txBox="1"/>
          <p:nvPr/>
        </p:nvSpPr>
        <p:spPr>
          <a:xfrm>
            <a:off x="2601278" y="4741763"/>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2" name="TextBox 41"/>
          <p:cNvSpPr txBox="1"/>
          <p:nvPr/>
        </p:nvSpPr>
        <p:spPr>
          <a:xfrm>
            <a:off x="6685523" y="4883415"/>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4" name="TextBox 43"/>
          <p:cNvSpPr txBox="1"/>
          <p:nvPr/>
        </p:nvSpPr>
        <p:spPr>
          <a:xfrm>
            <a:off x="5679964" y="4843614"/>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5" name="TextBox 44"/>
          <p:cNvSpPr txBox="1"/>
          <p:nvPr/>
        </p:nvSpPr>
        <p:spPr>
          <a:xfrm>
            <a:off x="408407" y="5806289"/>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6" name="TextBox 45"/>
          <p:cNvSpPr txBox="1"/>
          <p:nvPr/>
        </p:nvSpPr>
        <p:spPr>
          <a:xfrm>
            <a:off x="225074" y="4846270"/>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7" name="TextBox 46"/>
          <p:cNvSpPr txBox="1"/>
          <p:nvPr/>
        </p:nvSpPr>
        <p:spPr>
          <a:xfrm>
            <a:off x="1319129" y="4812268"/>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8" name="TextBox 47"/>
          <p:cNvSpPr txBox="1"/>
          <p:nvPr/>
        </p:nvSpPr>
        <p:spPr>
          <a:xfrm>
            <a:off x="1572863" y="5791200"/>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9" name="TextBox 48"/>
          <p:cNvSpPr txBox="1"/>
          <p:nvPr/>
        </p:nvSpPr>
        <p:spPr>
          <a:xfrm>
            <a:off x="2712341" y="5801411"/>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pic>
        <p:nvPicPr>
          <p:cNvPr id="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5612235"/>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1" y="462463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Box 42"/>
          <p:cNvSpPr txBox="1"/>
          <p:nvPr/>
        </p:nvSpPr>
        <p:spPr>
          <a:xfrm>
            <a:off x="5635274" y="5926496"/>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41" name="TextBox 40"/>
          <p:cNvSpPr txBox="1"/>
          <p:nvPr/>
        </p:nvSpPr>
        <p:spPr>
          <a:xfrm>
            <a:off x="7845074" y="4812268"/>
            <a:ext cx="792861" cy="369332"/>
          </a:xfrm>
          <a:prstGeom prst="rect">
            <a:avLst/>
          </a:prstGeom>
          <a:noFill/>
        </p:spPr>
        <p:txBody>
          <a:bodyPr wrap="square" rtlCol="0">
            <a:spAutoFit/>
          </a:bodyPr>
          <a:lstStyle/>
          <a:p>
            <a:r>
              <a:rPr lang="en-US" dirty="0" smtClean="0">
                <a:solidFill>
                  <a:srgbClr val="FFFF00"/>
                </a:solidFill>
              </a:rPr>
              <a:t>T</a:t>
            </a:r>
            <a:r>
              <a:rPr lang="en-US" dirty="0" smtClean="0">
                <a:solidFill>
                  <a:srgbClr val="F79646">
                    <a:lumMod val="60000"/>
                    <a:lumOff val="40000"/>
                  </a:srgbClr>
                </a:solidFill>
              </a:rPr>
              <a:t>C</a:t>
            </a:r>
            <a:r>
              <a:rPr lang="en-US" dirty="0" smtClean="0">
                <a:solidFill>
                  <a:srgbClr val="FFFF00"/>
                </a:solidFill>
              </a:rPr>
              <a:t>T</a:t>
            </a:r>
            <a:endParaRPr lang="en-US" dirty="0">
              <a:solidFill>
                <a:srgbClr val="FFFF00"/>
              </a:solidFill>
            </a:endParaRPr>
          </a:p>
        </p:txBody>
      </p:sp>
      <p:sp>
        <p:nvSpPr>
          <p:cNvPr id="56" name="Right Arrow 55"/>
          <p:cNvSpPr/>
          <p:nvPr/>
        </p:nvSpPr>
        <p:spPr>
          <a:xfrm>
            <a:off x="3733798" y="4926429"/>
            <a:ext cx="1828800"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EXPOSURE</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44E0B52B-A84E-4BB9-A362-147A17F9E079}" type="slidenum">
              <a:rPr lang="en-US" smtClean="0">
                <a:solidFill>
                  <a:prstClr val="black">
                    <a:tint val="75000"/>
                  </a:prstClr>
                </a:solidFill>
              </a:rPr>
              <a:pPr/>
              <a:t>149</a:t>
            </a:fld>
            <a:endParaRPr lang="en-US">
              <a:solidFill>
                <a:prstClr val="black">
                  <a:tint val="75000"/>
                </a:prstClr>
              </a:solidFill>
            </a:endParaRPr>
          </a:p>
        </p:txBody>
      </p:sp>
    </p:spTree>
    <p:extLst>
      <p:ext uri="{BB962C8B-B14F-4D97-AF65-F5344CB8AC3E}">
        <p14:creationId xmlns:p14="http://schemas.microsoft.com/office/powerpoint/2010/main" val="1360010093"/>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 of Exposure</a:t>
            </a:r>
            <a:endParaRPr lang="en-US" dirty="0"/>
          </a:p>
        </p:txBody>
      </p:sp>
      <p:sp>
        <p:nvSpPr>
          <p:cNvPr id="4" name="Oval 3"/>
          <p:cNvSpPr/>
          <p:nvPr/>
        </p:nvSpPr>
        <p:spPr>
          <a:xfrm>
            <a:off x="1279555" y="1890663"/>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0948" y="1921742"/>
            <a:ext cx="938865" cy="938865"/>
          </a:xfrm>
          <a:prstGeom prst="rect">
            <a:avLst/>
          </a:prstGeom>
          <a:solidFill>
            <a:schemeClr val="accent2">
              <a:lumMod val="75000"/>
            </a:schemeClr>
          </a:solidFill>
          <a:ln>
            <a:noFill/>
          </a:ln>
          <a:effec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4150" y="1901387"/>
            <a:ext cx="938213" cy="938213"/>
          </a:xfrm>
          <a:prstGeom prst="rect">
            <a:avLst/>
          </a:prstGeom>
          <a:solidFill>
            <a:schemeClr val="accent2">
              <a:lumMod val="75000"/>
            </a:schemeClr>
          </a:solidFill>
          <a:ln>
            <a:noFill/>
          </a:ln>
          <a:effec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58" y="190017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58" y="193353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2557" y="3119364"/>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225" y="3033663"/>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58" y="3033663"/>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0950" y="3065394"/>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150" y="3091587"/>
            <a:ext cx="938213" cy="938213"/>
          </a:xfrm>
          <a:prstGeom prst="rect">
            <a:avLst/>
          </a:prstGeom>
          <a:solidFill>
            <a:schemeClr val="accent2">
              <a:lumMod val="75000"/>
            </a:schemeClr>
          </a:solidFill>
          <a:ln>
            <a:noFill/>
          </a:ln>
          <a:effectLst/>
        </p:spPr>
      </p:pic>
      <p:sp>
        <p:nvSpPr>
          <p:cNvPr id="9" name="TextBox 8"/>
          <p:cNvSpPr txBox="1"/>
          <p:nvPr/>
        </p:nvSpPr>
        <p:spPr>
          <a:xfrm>
            <a:off x="228603" y="1367443"/>
            <a:ext cx="3148012" cy="523220"/>
          </a:xfrm>
          <a:prstGeom prst="rect">
            <a:avLst/>
          </a:prstGeom>
          <a:noFill/>
        </p:spPr>
        <p:txBody>
          <a:bodyPr wrap="square" rtlCol="0">
            <a:spAutoFit/>
          </a:bodyPr>
          <a:lstStyle/>
          <a:p>
            <a:r>
              <a:rPr lang="en-US" sz="2800" dirty="0" smtClean="0">
                <a:solidFill>
                  <a:prstClr val="black"/>
                </a:solidFill>
              </a:rPr>
              <a:t>Unexposed Cells</a:t>
            </a:r>
            <a:endParaRPr lang="en-US" sz="2800" dirty="0">
              <a:solidFill>
                <a:prstClr val="black"/>
              </a:solidFill>
            </a:endParaRPr>
          </a:p>
        </p:txBody>
      </p:sp>
      <p:sp>
        <p:nvSpPr>
          <p:cNvPr id="10" name="Right Arrow 9"/>
          <p:cNvSpPr/>
          <p:nvPr/>
        </p:nvSpPr>
        <p:spPr>
          <a:xfrm>
            <a:off x="3558766" y="2171438"/>
            <a:ext cx="1828800"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EXPOSURE</a:t>
            </a:r>
            <a:endParaRPr lang="en-US" dirty="0">
              <a:solidFill>
                <a:prstClr val="white"/>
              </a:solidFill>
            </a:endParaRPr>
          </a:p>
        </p:txBody>
      </p:sp>
      <p:sp>
        <p:nvSpPr>
          <p:cNvPr id="11" name="TextBox 10"/>
          <p:cNvSpPr txBox="1"/>
          <p:nvPr/>
        </p:nvSpPr>
        <p:spPr>
          <a:xfrm>
            <a:off x="5410203" y="1246165"/>
            <a:ext cx="3300413" cy="523220"/>
          </a:xfrm>
          <a:prstGeom prst="rect">
            <a:avLst/>
          </a:prstGeom>
          <a:noFill/>
        </p:spPr>
        <p:txBody>
          <a:bodyPr wrap="square" rtlCol="0">
            <a:spAutoFit/>
          </a:bodyPr>
          <a:lstStyle/>
          <a:p>
            <a:r>
              <a:rPr lang="en-US" sz="2800" dirty="0" smtClean="0">
                <a:solidFill>
                  <a:prstClr val="black"/>
                </a:solidFill>
              </a:rPr>
              <a:t>Exposed Cells</a:t>
            </a:r>
            <a:endParaRPr lang="en-US" sz="2800" dirty="0">
              <a:solidFill>
                <a:prstClr val="black"/>
              </a:solidFill>
            </a:endParaRPr>
          </a:p>
        </p:txBody>
      </p:sp>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150" y="1900164"/>
            <a:ext cx="938213"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ight Arrow 23"/>
          <p:cNvSpPr/>
          <p:nvPr/>
        </p:nvSpPr>
        <p:spPr>
          <a:xfrm>
            <a:off x="3505200" y="3091582"/>
            <a:ext cx="1828800"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EXPOSURE</a:t>
            </a:r>
            <a:endParaRPr lang="en-US" dirty="0">
              <a:solidFill>
                <a:prstClr val="white"/>
              </a:solidFill>
            </a:endParaRPr>
          </a:p>
        </p:txBody>
      </p:sp>
      <p:sp>
        <p:nvSpPr>
          <p:cNvPr id="26" name="TextBox 25"/>
          <p:cNvSpPr txBox="1"/>
          <p:nvPr/>
        </p:nvSpPr>
        <p:spPr>
          <a:xfrm>
            <a:off x="5432079" y="4114800"/>
            <a:ext cx="3148012" cy="523220"/>
          </a:xfrm>
          <a:prstGeom prst="rect">
            <a:avLst/>
          </a:prstGeom>
          <a:noFill/>
        </p:spPr>
        <p:txBody>
          <a:bodyPr wrap="square" rtlCol="0">
            <a:spAutoFit/>
          </a:bodyPr>
          <a:lstStyle/>
          <a:p>
            <a:r>
              <a:rPr lang="en-US" sz="2800" dirty="0" smtClean="0">
                <a:solidFill>
                  <a:prstClr val="black"/>
                </a:solidFill>
              </a:rPr>
              <a:t>Unexposed Cells</a:t>
            </a:r>
            <a:endParaRPr lang="en-US" sz="2800" dirty="0">
              <a:solidFill>
                <a:prstClr val="black"/>
              </a:solidFill>
            </a:endParaRPr>
          </a:p>
        </p:txBody>
      </p:sp>
      <p:sp>
        <p:nvSpPr>
          <p:cNvPr id="27" name="Oval 26"/>
          <p:cNvSpPr/>
          <p:nvPr/>
        </p:nvSpPr>
        <p:spPr>
          <a:xfrm>
            <a:off x="1473450" y="4452938"/>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453" y="4462445"/>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53" y="4495806"/>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6452" y="5681645"/>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9120" y="5595943"/>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453" y="5595944"/>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Oval 44"/>
          <p:cNvSpPr/>
          <p:nvPr/>
        </p:nvSpPr>
        <p:spPr>
          <a:xfrm>
            <a:off x="6458136" y="4508481"/>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139" y="4517988"/>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136" y="4551349"/>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138" y="5737188"/>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806" y="5651486"/>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136" y="5651487"/>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5136" y="4551348"/>
            <a:ext cx="938213" cy="938213"/>
          </a:xfrm>
          <a:prstGeom prst="rect">
            <a:avLst/>
          </a:prstGeom>
          <a:solidFill>
            <a:schemeClr val="accent2">
              <a:lumMod val="75000"/>
            </a:schemeClr>
          </a:solidFill>
          <a:ln>
            <a:noFill/>
          </a:ln>
          <a:effectLst/>
        </p:spPr>
      </p:pic>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150</a:t>
            </a:fld>
            <a:endParaRPr lang="en-US">
              <a:solidFill>
                <a:prstClr val="black">
                  <a:tint val="75000"/>
                </a:prstClr>
              </a:solidFill>
            </a:endParaRPr>
          </a:p>
        </p:txBody>
      </p:sp>
    </p:spTree>
    <p:extLst>
      <p:ext uri="{BB962C8B-B14F-4D97-AF65-F5344CB8AC3E}">
        <p14:creationId xmlns:p14="http://schemas.microsoft.com/office/powerpoint/2010/main" val="2069764372"/>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Biomarker of Effect</a:t>
            </a:r>
            <a:endParaRPr lang="en-US" dirty="0"/>
          </a:p>
        </p:txBody>
      </p:sp>
      <p:sp>
        <p:nvSpPr>
          <p:cNvPr id="4" name="Oval 3"/>
          <p:cNvSpPr/>
          <p:nvPr/>
        </p:nvSpPr>
        <p:spPr>
          <a:xfrm>
            <a:off x="1295400" y="22860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33415" y="1997365"/>
            <a:ext cx="938865" cy="938865"/>
          </a:xfrm>
          <a:prstGeom prst="rect">
            <a:avLst/>
          </a:prstGeom>
          <a:pattFill prst="pct30">
            <a:fgClr>
              <a:schemeClr val="accent2">
                <a:lumMod val="75000"/>
              </a:schemeClr>
            </a:fgClr>
            <a:bgClr>
              <a:schemeClr val="bg1"/>
            </a:bgClr>
          </a:pattFill>
          <a:ln>
            <a:noFill/>
          </a:ln>
          <a:effec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617" y="1977010"/>
            <a:ext cx="938213" cy="938213"/>
          </a:xfrm>
          <a:prstGeom prst="rect">
            <a:avLst/>
          </a:prstGeom>
          <a:pattFill prst="pct30">
            <a:fgClr>
              <a:schemeClr val="accent2">
                <a:lumMod val="75000"/>
              </a:schemeClr>
            </a:fgClr>
            <a:bgClr>
              <a:schemeClr val="bg1"/>
            </a:bgClr>
          </a:pattFill>
          <a:ln>
            <a:noFill/>
          </a:ln>
          <a:effectLst/>
        </p:spPr>
      </p:pic>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95507"/>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3" y="2328868"/>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514702"/>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070" y="342900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34" y="342900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417" y="314101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617" y="3167211"/>
            <a:ext cx="938213" cy="938213"/>
          </a:xfrm>
          <a:prstGeom prst="rect">
            <a:avLst/>
          </a:prstGeom>
          <a:pattFill prst="pct30">
            <a:fgClr>
              <a:schemeClr val="accent2">
                <a:lumMod val="75000"/>
              </a:schemeClr>
            </a:fgClr>
            <a:bgClr>
              <a:schemeClr val="bg1"/>
            </a:bgClr>
          </a:pattFill>
          <a:ln>
            <a:noFill/>
          </a:ln>
          <a:effectLst/>
        </p:spPr>
      </p:pic>
      <p:sp>
        <p:nvSpPr>
          <p:cNvPr id="9" name="TextBox 8"/>
          <p:cNvSpPr txBox="1"/>
          <p:nvPr/>
        </p:nvSpPr>
        <p:spPr>
          <a:xfrm>
            <a:off x="228603" y="1629053"/>
            <a:ext cx="3148012" cy="523220"/>
          </a:xfrm>
          <a:prstGeom prst="rect">
            <a:avLst/>
          </a:prstGeom>
          <a:noFill/>
        </p:spPr>
        <p:txBody>
          <a:bodyPr wrap="square" rtlCol="0">
            <a:spAutoFit/>
          </a:bodyPr>
          <a:lstStyle/>
          <a:p>
            <a:r>
              <a:rPr lang="en-US" sz="2800" dirty="0" smtClean="0">
                <a:solidFill>
                  <a:prstClr val="black"/>
                </a:solidFill>
              </a:rPr>
              <a:t>Unexposed Cells</a:t>
            </a:r>
            <a:endParaRPr lang="en-US" sz="2800" dirty="0">
              <a:solidFill>
                <a:prstClr val="black"/>
              </a:solidFill>
            </a:endParaRPr>
          </a:p>
        </p:txBody>
      </p:sp>
      <p:sp>
        <p:nvSpPr>
          <p:cNvPr id="10" name="Right Arrow 9"/>
          <p:cNvSpPr/>
          <p:nvPr/>
        </p:nvSpPr>
        <p:spPr>
          <a:xfrm>
            <a:off x="3454534" y="3383828"/>
            <a:ext cx="1828800"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EXPOSURE</a:t>
            </a:r>
            <a:endParaRPr lang="en-US" dirty="0">
              <a:solidFill>
                <a:prstClr val="white"/>
              </a:solidFill>
            </a:endParaRPr>
          </a:p>
        </p:txBody>
      </p:sp>
      <p:sp>
        <p:nvSpPr>
          <p:cNvPr id="11" name="TextBox 10"/>
          <p:cNvSpPr txBox="1"/>
          <p:nvPr/>
        </p:nvSpPr>
        <p:spPr>
          <a:xfrm>
            <a:off x="5653725" y="1342732"/>
            <a:ext cx="3300413" cy="523220"/>
          </a:xfrm>
          <a:prstGeom prst="rect">
            <a:avLst/>
          </a:prstGeom>
          <a:noFill/>
        </p:spPr>
        <p:txBody>
          <a:bodyPr wrap="square" rtlCol="0">
            <a:spAutoFit/>
          </a:bodyPr>
          <a:lstStyle/>
          <a:p>
            <a:r>
              <a:rPr lang="en-US" sz="2800" dirty="0" smtClean="0">
                <a:solidFill>
                  <a:prstClr val="black"/>
                </a:solidFill>
              </a:rPr>
              <a:t>Exposed Cells</a:t>
            </a:r>
            <a:endParaRPr lang="en-US" sz="2800" dirty="0">
              <a:solidFill>
                <a:prstClr val="black"/>
              </a:solidFill>
            </a:endParaRPr>
          </a:p>
        </p:txBody>
      </p:sp>
      <p:pic>
        <p:nvPicPr>
          <p:cNvPr id="1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616" y="1981206"/>
            <a:ext cx="938213" cy="938213"/>
          </a:xfrm>
          <a:prstGeom prst="rect">
            <a:avLst/>
          </a:prstGeom>
          <a:pattFill prst="pct30">
            <a:fgClr>
              <a:schemeClr val="accent2">
                <a:lumMod val="75000"/>
              </a:schemeClr>
            </a:fgClr>
            <a:bgClr>
              <a:schemeClr val="bg1"/>
            </a:bgClr>
          </a:pattFill>
          <a:ln>
            <a:noFill/>
          </a:ln>
          <a:effectLst/>
        </p:spPr>
      </p:pic>
      <p:pic>
        <p:nvPicPr>
          <p:cNvPr id="1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739" y="3141011"/>
            <a:ext cx="938213" cy="938213"/>
          </a:xfrm>
          <a:prstGeom prst="rect">
            <a:avLst/>
          </a:prstGeom>
          <a:pattFill prst="pct30">
            <a:fgClr>
              <a:schemeClr val="accent2">
                <a:lumMod val="75000"/>
              </a:schemeClr>
            </a:fgClr>
            <a:bgClr>
              <a:schemeClr val="bg1"/>
            </a:bgClr>
          </a:pattFill>
          <a:ln>
            <a:noFill/>
          </a:ln>
          <a:effectLst/>
        </p:spPr>
      </p:pic>
      <p:sp>
        <p:nvSpPr>
          <p:cNvPr id="19" name="Oval 18"/>
          <p:cNvSpPr/>
          <p:nvPr/>
        </p:nvSpPr>
        <p:spPr>
          <a:xfrm>
            <a:off x="1345407" y="4630965"/>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410" y="4640472"/>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10" y="4673833"/>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8409" y="5859672"/>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1077" y="577397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10" y="577397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5542752" y="4191304"/>
            <a:ext cx="3148012" cy="523220"/>
          </a:xfrm>
          <a:prstGeom prst="rect">
            <a:avLst/>
          </a:prstGeom>
          <a:noFill/>
        </p:spPr>
        <p:txBody>
          <a:bodyPr wrap="square" rtlCol="0">
            <a:spAutoFit/>
          </a:bodyPr>
          <a:lstStyle/>
          <a:p>
            <a:r>
              <a:rPr lang="en-US" sz="2800" dirty="0" smtClean="0">
                <a:solidFill>
                  <a:prstClr val="black"/>
                </a:solidFill>
              </a:rPr>
              <a:t>Unexposed Cells</a:t>
            </a:r>
            <a:endParaRPr lang="en-US" sz="2800" dirty="0">
              <a:solidFill>
                <a:prstClr val="black"/>
              </a:solidFill>
            </a:endParaRPr>
          </a:p>
        </p:txBody>
      </p:sp>
      <p:sp>
        <p:nvSpPr>
          <p:cNvPr id="26" name="Oval 25"/>
          <p:cNvSpPr/>
          <p:nvPr/>
        </p:nvSpPr>
        <p:spPr>
          <a:xfrm>
            <a:off x="6548721" y="470070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724" y="471021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724" y="4743572"/>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1723" y="5929411"/>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391" y="5843709"/>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5724" y="584371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ight Arrow 31"/>
          <p:cNvSpPr/>
          <p:nvPr/>
        </p:nvSpPr>
        <p:spPr>
          <a:xfrm>
            <a:off x="3459816" y="2152273"/>
            <a:ext cx="1828800"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EXPOSURE</a:t>
            </a:r>
            <a:endParaRPr lang="en-US" dirty="0">
              <a:solidFill>
                <a:prstClr val="white"/>
              </a:solidFill>
            </a:endParaRPr>
          </a:p>
        </p:txBody>
      </p:sp>
      <p:pic>
        <p:nvPicPr>
          <p:cNvPr id="3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5723" y="4743571"/>
            <a:ext cx="938213" cy="938213"/>
          </a:xfrm>
          <a:prstGeom prst="rect">
            <a:avLst/>
          </a:prstGeom>
          <a:pattFill prst="pct30">
            <a:fgClr>
              <a:schemeClr val="accent2">
                <a:lumMod val="75000"/>
              </a:schemeClr>
            </a:fgClr>
            <a:bgClr>
              <a:schemeClr val="bg1"/>
            </a:bgClr>
          </a:pattFill>
          <a:ln>
            <a:noFill/>
          </a:ln>
          <a:effectLst/>
        </p:spPr>
      </p:pic>
      <p:sp>
        <p:nvSpPr>
          <p:cNvPr id="3" name="Oval 2"/>
          <p:cNvSpPr/>
          <p:nvPr/>
        </p:nvSpPr>
        <p:spPr>
          <a:xfrm>
            <a:off x="5434108" y="1988910"/>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Oval 33"/>
          <p:cNvSpPr/>
          <p:nvPr/>
        </p:nvSpPr>
        <p:spPr>
          <a:xfrm>
            <a:off x="5526642" y="3145515"/>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Oval 34"/>
          <p:cNvSpPr/>
          <p:nvPr/>
        </p:nvSpPr>
        <p:spPr>
          <a:xfrm>
            <a:off x="6561312" y="1984500"/>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Oval 35"/>
          <p:cNvSpPr/>
          <p:nvPr/>
        </p:nvSpPr>
        <p:spPr>
          <a:xfrm>
            <a:off x="6573335" y="3167205"/>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Oval 36"/>
          <p:cNvSpPr/>
          <p:nvPr/>
        </p:nvSpPr>
        <p:spPr>
          <a:xfrm>
            <a:off x="7633414" y="2005013"/>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p:cNvSpPr/>
          <p:nvPr/>
        </p:nvSpPr>
        <p:spPr>
          <a:xfrm>
            <a:off x="5417626" y="4743565"/>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Slide Number Placeholder 4"/>
          <p:cNvSpPr>
            <a:spLocks noGrp="1"/>
          </p:cNvSpPr>
          <p:nvPr>
            <p:ph type="sldNum" sz="quarter" idx="12"/>
          </p:nvPr>
        </p:nvSpPr>
        <p:spPr/>
        <p:txBody>
          <a:bodyPr/>
          <a:lstStyle/>
          <a:p>
            <a:fld id="{44E0B52B-A84E-4BB9-A362-147A17F9E079}" type="slidenum">
              <a:rPr lang="en-US" smtClean="0">
                <a:solidFill>
                  <a:prstClr val="black">
                    <a:tint val="75000"/>
                  </a:prstClr>
                </a:solidFill>
              </a:rPr>
              <a:pPr/>
              <a:t>151</a:t>
            </a:fld>
            <a:endParaRPr lang="en-US">
              <a:solidFill>
                <a:prstClr val="black">
                  <a:tint val="75000"/>
                </a:prstClr>
              </a:solidFill>
            </a:endParaRPr>
          </a:p>
        </p:txBody>
      </p:sp>
    </p:spTree>
    <p:extLst>
      <p:ext uri="{BB962C8B-B14F-4D97-AF65-F5344CB8AC3E}">
        <p14:creationId xmlns:p14="http://schemas.microsoft.com/office/powerpoint/2010/main" val="416104599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sz="2400" dirty="0" smtClean="0"/>
              <a:t>Potential biomarkers of exposure or effect: chromosome abnormalities</a:t>
            </a:r>
            <a:endParaRPr lang="en-US" sz="2400" dirty="0"/>
          </a:p>
        </p:txBody>
      </p:sp>
      <p:pic>
        <p:nvPicPr>
          <p:cNvPr id="11" name="Content Placeholder 10"/>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685800"/>
            <a:ext cx="5029199" cy="5029199"/>
          </a:xfrm>
        </p:spPr>
      </p:pic>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152</a:t>
            </a:fld>
            <a:endParaRPr lang="en-US" dirty="0">
              <a:solidFill>
                <a:prstClr val="black">
                  <a:tint val="75000"/>
                </a:prstClr>
              </a:solidFill>
            </a:endParaRPr>
          </a:p>
        </p:txBody>
      </p:sp>
      <p:sp>
        <p:nvSpPr>
          <p:cNvPr id="4" name="TextBox 3"/>
          <p:cNvSpPr txBox="1"/>
          <p:nvPr/>
        </p:nvSpPr>
        <p:spPr>
          <a:xfrm>
            <a:off x="1524000" y="5957181"/>
            <a:ext cx="7391400" cy="523220"/>
          </a:xfrm>
          <a:prstGeom prst="rect">
            <a:avLst/>
          </a:prstGeom>
          <a:noFill/>
        </p:spPr>
        <p:txBody>
          <a:bodyPr wrap="square" rtlCol="0">
            <a:spAutoFit/>
          </a:bodyPr>
          <a:lstStyle/>
          <a:p>
            <a:r>
              <a:rPr lang="en-US" sz="1000" dirty="0"/>
              <a:t>SOURCE: Image courtesy National Human Genome Institute, </a:t>
            </a:r>
            <a:r>
              <a:rPr lang="en-US" sz="1000" u="sng" dirty="0">
                <a:hlinkClick r:id="rId3"/>
              </a:rPr>
              <a:t>www.genome.gov</a:t>
            </a:r>
            <a:r>
              <a:rPr lang="en-US" sz="1000" dirty="0"/>
              <a:t>.  Image in the public domain.</a:t>
            </a:r>
          </a:p>
          <a:p>
            <a:endParaRPr lang="en-US" dirty="0"/>
          </a:p>
        </p:txBody>
      </p:sp>
    </p:spTree>
    <p:extLst>
      <p:ext uri="{BB962C8B-B14F-4D97-AF65-F5344CB8AC3E}">
        <p14:creationId xmlns:p14="http://schemas.microsoft.com/office/powerpoint/2010/main" val="346223169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57200" y="1600201"/>
            <a:ext cx="8229600" cy="4425827"/>
          </a:xfrm>
          <a:prstGeom prst="rect">
            <a:avLst/>
          </a:prstGeom>
          <a:noFill/>
        </p:spPr>
        <p:txBody>
          <a:bodyPr wrap="square" rtlCol="0">
            <a:spAutoFit/>
          </a:bodyPr>
          <a:lstStyle/>
          <a:p>
            <a:pPr marL="0" indent="0">
              <a:buNone/>
            </a:pPr>
            <a:r>
              <a:rPr lang="en-US" b="1" dirty="0" smtClean="0"/>
              <a:t>TTTTCCCAAAGTAGCATAGCCGGAAGAAACCCG</a:t>
            </a:r>
          </a:p>
          <a:p>
            <a:pPr marL="0" indent="0">
              <a:buNone/>
            </a:pPr>
            <a:endParaRPr lang="en-US" sz="2400" b="1" dirty="0" smtClean="0"/>
          </a:p>
          <a:p>
            <a:pPr marL="0" indent="0">
              <a:buNone/>
            </a:pPr>
            <a:r>
              <a:rPr lang="en-US" sz="2400" b="1" dirty="0" smtClean="0"/>
              <a:t>				 EXPOSURE</a:t>
            </a:r>
          </a:p>
          <a:p>
            <a:pPr marL="0" indent="0">
              <a:buNone/>
            </a:pPr>
            <a:endParaRPr lang="en-US" sz="2400" b="1" dirty="0" smtClean="0"/>
          </a:p>
          <a:p>
            <a:pPr marL="0" indent="0">
              <a:buNone/>
            </a:pPr>
            <a:r>
              <a:rPr lang="en-US" b="1" dirty="0" smtClean="0"/>
              <a:t>TTTTCCCAA</a:t>
            </a:r>
            <a:r>
              <a:rPr lang="en-US" b="1" dirty="0" smtClean="0">
                <a:solidFill>
                  <a:srgbClr val="FF0000"/>
                </a:solidFill>
              </a:rPr>
              <a:t>TGA</a:t>
            </a:r>
            <a:r>
              <a:rPr lang="en-US" b="1" dirty="0" smtClean="0"/>
              <a:t>AGCATAGCCGGAAGAA</a:t>
            </a:r>
            <a:r>
              <a:rPr lang="en-US" b="1" dirty="0" smtClean="0">
                <a:solidFill>
                  <a:srgbClr val="00B0F0"/>
                </a:solidFill>
              </a:rPr>
              <a:t>C</a:t>
            </a:r>
            <a:r>
              <a:rPr lang="en-US" b="1" dirty="0" smtClean="0"/>
              <a:t>CCCG</a:t>
            </a:r>
          </a:p>
          <a:p>
            <a:pPr marL="0" indent="0">
              <a:buNone/>
            </a:pPr>
            <a:endParaRPr lang="en-US" b="1" dirty="0"/>
          </a:p>
          <a:p>
            <a:pPr marL="0" indent="0">
              <a:buNone/>
            </a:pPr>
            <a:r>
              <a:rPr lang="en-US" sz="2400" dirty="0" smtClean="0"/>
              <a:t>e.g.,</a:t>
            </a:r>
          </a:p>
          <a:p>
            <a:pPr marL="0" indent="0">
              <a:buNone/>
            </a:pPr>
            <a:r>
              <a:rPr lang="en-US" sz="2400" dirty="0" smtClean="0"/>
              <a:t>Inversion: AGT becomes TGA</a:t>
            </a:r>
          </a:p>
          <a:p>
            <a:pPr marL="0" indent="0">
              <a:buNone/>
            </a:pPr>
            <a:r>
              <a:rPr lang="en-US" sz="2400" dirty="0" smtClean="0"/>
              <a:t>Substitution: AAC becomes ACC</a:t>
            </a:r>
            <a:endParaRPr lang="en-US" sz="2400" dirty="0"/>
          </a:p>
        </p:txBody>
      </p:sp>
      <p:sp>
        <p:nvSpPr>
          <p:cNvPr id="5" name="Down Arrow 4"/>
          <p:cNvSpPr/>
          <p:nvPr/>
        </p:nvSpPr>
        <p:spPr>
          <a:xfrm>
            <a:off x="3657600" y="2133600"/>
            <a:ext cx="685800" cy="144780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a:spLocks noGrp="1"/>
          </p:cNvSpPr>
          <p:nvPr>
            <p:ph type="title"/>
          </p:nvPr>
        </p:nvSpPr>
        <p:spPr>
          <a:xfrm>
            <a:off x="457200" y="274638"/>
            <a:ext cx="8229600" cy="868362"/>
          </a:xfrm>
        </p:spPr>
        <p:txBody>
          <a:bodyPr>
            <a:normAutofit/>
          </a:bodyPr>
          <a:lstStyle/>
          <a:p>
            <a:r>
              <a:rPr lang="en-US" sz="2200" dirty="0" smtClean="0"/>
              <a:t>Potential biomarkers of exposure or effect: DNA sequence changes</a:t>
            </a:r>
            <a:endParaRPr lang="en-US" sz="2200" dirty="0"/>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153</a:t>
            </a:fld>
            <a:endParaRPr lang="en-US">
              <a:solidFill>
                <a:prstClr val="black">
                  <a:tint val="75000"/>
                </a:prstClr>
              </a:solidFill>
            </a:endParaRPr>
          </a:p>
        </p:txBody>
      </p:sp>
    </p:spTree>
    <p:extLst>
      <p:ext uri="{BB962C8B-B14F-4D97-AF65-F5344CB8AC3E}">
        <p14:creationId xmlns:p14="http://schemas.microsoft.com/office/powerpoint/2010/main" val="110327331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38200" y="5248564"/>
            <a:ext cx="1981200" cy="830997"/>
          </a:xfrm>
          <a:prstGeom prst="rect">
            <a:avLst/>
          </a:prstGeom>
          <a:noFill/>
        </p:spPr>
        <p:txBody>
          <a:bodyPr wrap="square" rtlCol="0">
            <a:spAutoFit/>
          </a:bodyPr>
          <a:lstStyle/>
          <a:p>
            <a:r>
              <a:rPr lang="en-US" sz="1600" dirty="0" smtClean="0">
                <a:solidFill>
                  <a:prstClr val="black"/>
                </a:solidFill>
              </a:rPr>
              <a:t>1000s of genes expressed to varying degrees</a:t>
            </a:r>
            <a:endParaRPr lang="en-US" sz="1600" dirty="0">
              <a:solidFill>
                <a:prstClr val="black"/>
              </a:solidFill>
            </a:endParaRPr>
          </a:p>
        </p:txBody>
      </p:sp>
      <p:sp>
        <p:nvSpPr>
          <p:cNvPr id="11" name="TextBox 10"/>
          <p:cNvSpPr txBox="1"/>
          <p:nvPr/>
        </p:nvSpPr>
        <p:spPr>
          <a:xfrm>
            <a:off x="6400800" y="5248564"/>
            <a:ext cx="1981200" cy="830997"/>
          </a:xfrm>
          <a:prstGeom prst="rect">
            <a:avLst/>
          </a:prstGeom>
          <a:noFill/>
        </p:spPr>
        <p:txBody>
          <a:bodyPr wrap="square" rtlCol="0">
            <a:spAutoFit/>
          </a:bodyPr>
          <a:lstStyle/>
          <a:p>
            <a:r>
              <a:rPr lang="en-US" sz="1600" dirty="0" smtClean="0">
                <a:solidFill>
                  <a:prstClr val="black"/>
                </a:solidFill>
              </a:rPr>
              <a:t>1000s of genes expressed to varying degrees</a:t>
            </a:r>
            <a:endParaRPr lang="en-US" sz="1600" dirty="0">
              <a:solidFill>
                <a:prstClr val="black"/>
              </a:solidFill>
            </a:endParaRPr>
          </a:p>
        </p:txBody>
      </p:sp>
      <p:sp>
        <p:nvSpPr>
          <p:cNvPr id="14" name="Title 1"/>
          <p:cNvSpPr>
            <a:spLocks noGrp="1"/>
          </p:cNvSpPr>
          <p:nvPr>
            <p:ph type="title"/>
          </p:nvPr>
        </p:nvSpPr>
        <p:spPr>
          <a:xfrm>
            <a:off x="235673" y="-152400"/>
            <a:ext cx="8763000" cy="1143000"/>
          </a:xfrm>
        </p:spPr>
        <p:txBody>
          <a:bodyPr>
            <a:normAutofit/>
          </a:bodyPr>
          <a:lstStyle/>
          <a:p>
            <a:r>
              <a:rPr lang="en-US" sz="2200" dirty="0" smtClean="0"/>
              <a:t>Potential biomarkers of </a:t>
            </a:r>
            <a:r>
              <a:rPr lang="en-US" sz="2000" dirty="0" smtClean="0"/>
              <a:t>exposure</a:t>
            </a:r>
            <a:r>
              <a:rPr lang="en-US" sz="2200" dirty="0" smtClean="0"/>
              <a:t> or effect: gene expression pattern changes</a:t>
            </a:r>
            <a:endParaRPr lang="en-US" sz="2200" dirty="0"/>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154</a:t>
            </a:fld>
            <a:endParaRPr lang="en-US">
              <a:solidFill>
                <a:prstClr val="black">
                  <a:tint val="75000"/>
                </a:prst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20" y="609600"/>
            <a:ext cx="8972550"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81000" y="6176524"/>
            <a:ext cx="8077200" cy="677108"/>
          </a:xfrm>
          <a:prstGeom prst="rect">
            <a:avLst/>
          </a:prstGeom>
          <a:noFill/>
        </p:spPr>
        <p:txBody>
          <a:bodyPr wrap="square" rtlCol="0">
            <a:spAutoFit/>
          </a:bodyPr>
          <a:lstStyle/>
          <a:p>
            <a:r>
              <a:rPr lang="en-US" sz="1000" dirty="0"/>
              <a:t>SOURCE: Image of DNA Molecule courtesy U.S. National Library of Medicine, </a:t>
            </a:r>
            <a:r>
              <a:rPr lang="en-US" sz="1000" u="sng" dirty="0">
                <a:hlinkClick r:id="rId3"/>
              </a:rPr>
              <a:t>http://ghr.nlm.nih.gov/handbook/basics/dna</a:t>
            </a:r>
            <a:r>
              <a:rPr lang="en-US" sz="1000" dirty="0"/>
              <a:t>. Image in the public domain.  The remaining material in the slide is courtesy of the authors.</a:t>
            </a:r>
          </a:p>
          <a:p>
            <a:endParaRPr lang="en-US" dirty="0"/>
          </a:p>
        </p:txBody>
      </p:sp>
    </p:spTree>
    <p:extLst>
      <p:ext uri="{BB962C8B-B14F-4D97-AF65-F5344CB8AC3E}">
        <p14:creationId xmlns:p14="http://schemas.microsoft.com/office/powerpoint/2010/main" val="113424248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914400"/>
            <a:ext cx="7772400" cy="5013199"/>
          </a:xfrm>
          <a:prstGeom prst="rect">
            <a:avLst/>
          </a:prstGeom>
        </p:spPr>
      </p:pic>
      <p:sp>
        <p:nvSpPr>
          <p:cNvPr id="5" name="Title 1"/>
          <p:cNvSpPr>
            <a:spLocks noGrp="1"/>
          </p:cNvSpPr>
          <p:nvPr>
            <p:ph type="title"/>
          </p:nvPr>
        </p:nvSpPr>
        <p:spPr>
          <a:xfrm>
            <a:off x="457200" y="274638"/>
            <a:ext cx="8229600" cy="639762"/>
          </a:xfrm>
        </p:spPr>
        <p:txBody>
          <a:bodyPr>
            <a:normAutofit/>
          </a:bodyPr>
          <a:lstStyle/>
          <a:p>
            <a:r>
              <a:rPr lang="en-US" sz="2400" dirty="0" smtClean="0"/>
              <a:t>Potential biomarkers of exposure or effect: epigenetic changes</a:t>
            </a:r>
            <a:endParaRPr lang="en-US" sz="2400" dirty="0"/>
          </a:p>
        </p:txBody>
      </p:sp>
      <p:sp>
        <p:nvSpPr>
          <p:cNvPr id="6" name="TextBox 5"/>
          <p:cNvSpPr txBox="1"/>
          <p:nvPr/>
        </p:nvSpPr>
        <p:spPr>
          <a:xfrm>
            <a:off x="609600" y="6091971"/>
            <a:ext cx="8229600" cy="400110"/>
          </a:xfrm>
          <a:prstGeom prst="rect">
            <a:avLst/>
          </a:prstGeom>
          <a:noFill/>
        </p:spPr>
        <p:txBody>
          <a:bodyPr wrap="square" rtlCol="0">
            <a:spAutoFit/>
          </a:bodyPr>
          <a:lstStyle/>
          <a:p>
            <a:r>
              <a:rPr lang="en-US" sz="1000" dirty="0" smtClean="0">
                <a:solidFill>
                  <a:prstClr val="black"/>
                </a:solidFill>
              </a:rPr>
              <a:t>SOURCE: Image courtesy National Center for Biotechnology Information, National Library of Medicine, National Institutes of Health, </a:t>
            </a:r>
            <a:r>
              <a:rPr lang="en-US" sz="1000" dirty="0" smtClean="0">
                <a:solidFill>
                  <a:prstClr val="black"/>
                </a:solidFill>
                <a:hlinkClick r:id="rId3"/>
              </a:rPr>
              <a:t>www.ncbi.nlm.nih.gov</a:t>
            </a:r>
            <a:r>
              <a:rPr lang="en-US" sz="1000" dirty="0" smtClean="0">
                <a:solidFill>
                  <a:prstClr val="black"/>
                </a:solidFill>
              </a:rPr>
              <a:t>. Image in public domain.</a:t>
            </a:r>
            <a:endParaRPr lang="en-US" sz="1000" dirty="0">
              <a:solidFill>
                <a:prstClr val="black"/>
              </a:solidFill>
            </a:endParaRPr>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155</a:t>
            </a:fld>
            <a:endParaRPr lang="en-US" dirty="0">
              <a:solidFill>
                <a:prstClr val="black">
                  <a:tint val="75000"/>
                </a:prstClr>
              </a:solidFill>
            </a:endParaRPr>
          </a:p>
        </p:txBody>
      </p:sp>
    </p:spTree>
    <p:extLst>
      <p:ext uri="{BB962C8B-B14F-4D97-AF65-F5344CB8AC3E}">
        <p14:creationId xmlns:p14="http://schemas.microsoft.com/office/powerpoint/2010/main" val="2065914355"/>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555351"/>
            <a:ext cx="4467717" cy="1128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normAutofit/>
          </a:bodyPr>
          <a:lstStyle/>
          <a:p>
            <a:r>
              <a:rPr lang="en-US" sz="2400" dirty="0" smtClean="0"/>
              <a:t>Example of an epigenetic change: altered methylation</a:t>
            </a:r>
            <a:endParaRPr lang="en-US" sz="2400" dirty="0"/>
          </a:p>
        </p:txBody>
      </p:sp>
      <p:sp>
        <p:nvSpPr>
          <p:cNvPr id="7" name="Down Arrow 6"/>
          <p:cNvSpPr/>
          <p:nvPr/>
        </p:nvSpPr>
        <p:spPr>
          <a:xfrm>
            <a:off x="3962400" y="2837765"/>
            <a:ext cx="685800" cy="1447800"/>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4600423" y="3238502"/>
            <a:ext cx="1905000" cy="646331"/>
          </a:xfrm>
          <a:prstGeom prst="rect">
            <a:avLst/>
          </a:prstGeom>
          <a:noFill/>
        </p:spPr>
        <p:txBody>
          <a:bodyPr wrap="square" rtlCol="0">
            <a:spAutoFit/>
          </a:bodyPr>
          <a:lstStyle/>
          <a:p>
            <a:r>
              <a:rPr lang="en-US" b="1" dirty="0">
                <a:solidFill>
                  <a:prstClr val="black"/>
                </a:solidFill>
              </a:rPr>
              <a:t>EXPOSURE</a:t>
            </a:r>
          </a:p>
          <a:p>
            <a:endParaRPr lang="en-US" dirty="0">
              <a:solidFill>
                <a:prstClr val="black"/>
              </a:solidFill>
            </a:endParaRPr>
          </a:p>
        </p:txBody>
      </p:sp>
      <p:cxnSp>
        <p:nvCxnSpPr>
          <p:cNvPr id="8" name="Straight Arrow Connector 7"/>
          <p:cNvCxnSpPr/>
          <p:nvPr/>
        </p:nvCxnSpPr>
        <p:spPr>
          <a:xfrm flipH="1">
            <a:off x="5586873" y="1523326"/>
            <a:ext cx="38100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34677" y="1329855"/>
            <a:ext cx="1981200" cy="307777"/>
          </a:xfrm>
          <a:prstGeom prst="rect">
            <a:avLst/>
          </a:prstGeom>
          <a:noFill/>
        </p:spPr>
        <p:txBody>
          <a:bodyPr wrap="square" rtlCol="0">
            <a:spAutoFit/>
          </a:bodyPr>
          <a:lstStyle/>
          <a:p>
            <a:r>
              <a:rPr lang="en-US" sz="1400" b="1" dirty="0" smtClean="0">
                <a:solidFill>
                  <a:prstClr val="black"/>
                </a:solidFill>
              </a:rPr>
              <a:t>methyl  group</a:t>
            </a:r>
            <a:endParaRPr lang="en-US" sz="1400" b="1" dirty="0">
              <a:solidFill>
                <a:prstClr val="black"/>
              </a:solidFill>
            </a:endParaRPr>
          </a:p>
        </p:txBody>
      </p:sp>
      <p:sp>
        <p:nvSpPr>
          <p:cNvPr id="16" name="TextBox 15"/>
          <p:cNvSpPr txBox="1"/>
          <p:nvPr/>
        </p:nvSpPr>
        <p:spPr>
          <a:xfrm>
            <a:off x="533400" y="5756707"/>
            <a:ext cx="8229600" cy="400110"/>
          </a:xfrm>
          <a:prstGeom prst="rect">
            <a:avLst/>
          </a:prstGeom>
          <a:noFill/>
        </p:spPr>
        <p:txBody>
          <a:bodyPr wrap="square" rtlCol="0">
            <a:spAutoFit/>
          </a:bodyPr>
          <a:lstStyle/>
          <a:p>
            <a:r>
              <a:rPr lang="en-US" sz="1000" dirty="0" smtClean="0">
                <a:solidFill>
                  <a:prstClr val="black"/>
                </a:solidFill>
              </a:rPr>
              <a:t>SOURCE: Portions of adapted image courtesy National Center for Biotechnology Information, National Library of Medicine, National Institutes of Health, </a:t>
            </a:r>
            <a:r>
              <a:rPr lang="en-US" sz="1000" dirty="0" smtClean="0">
                <a:solidFill>
                  <a:prstClr val="black"/>
                </a:solidFill>
                <a:hlinkClick r:id="rId3"/>
              </a:rPr>
              <a:t>www.ncbi.nlm.nih.gov</a:t>
            </a:r>
            <a:r>
              <a:rPr lang="en-US" sz="1000" dirty="0" smtClean="0">
                <a:solidFill>
                  <a:prstClr val="black"/>
                </a:solidFill>
              </a:rPr>
              <a:t>.  Image in public domain.</a:t>
            </a:r>
            <a:endParaRPr lang="en-US" sz="1000" dirty="0">
              <a:solidFill>
                <a:prstClr val="black"/>
              </a:solidFill>
            </a:endParaRPr>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8659" y="4419606"/>
            <a:ext cx="4404412" cy="970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156</a:t>
            </a:fld>
            <a:endParaRPr lang="en-US" dirty="0">
              <a:solidFill>
                <a:prstClr val="black">
                  <a:tint val="75000"/>
                </a:prstClr>
              </a:solidFill>
            </a:endParaRPr>
          </a:p>
        </p:txBody>
      </p:sp>
    </p:spTree>
    <p:extLst>
      <p:ext uri="{BB962C8B-B14F-4D97-AF65-F5344CB8AC3E}">
        <p14:creationId xmlns:p14="http://schemas.microsoft.com/office/powerpoint/2010/main" val="4028629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a:xfrm>
            <a:off x="1899595" y="1053084"/>
            <a:ext cx="2215205" cy="572871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 name="Title 1"/>
          <p:cNvSpPr>
            <a:spLocks noGrp="1"/>
          </p:cNvSpPr>
          <p:nvPr>
            <p:ph type="title"/>
          </p:nvPr>
        </p:nvSpPr>
        <p:spPr>
          <a:xfrm>
            <a:off x="457200" y="24143"/>
            <a:ext cx="8229600" cy="715962"/>
          </a:xfrm>
        </p:spPr>
        <p:txBody>
          <a:bodyPr>
            <a:normAutofit/>
          </a:bodyPr>
          <a:lstStyle/>
          <a:p>
            <a:r>
              <a:rPr lang="en-US" sz="3200" dirty="0" smtClean="0"/>
              <a:t>The Idealized Potential of Biomarkers</a:t>
            </a:r>
            <a:endParaRPr lang="en-US" sz="3200" dirty="0"/>
          </a:p>
        </p:txBody>
      </p:sp>
      <p:sp>
        <p:nvSpPr>
          <p:cNvPr id="6" name="Right Arrow 5"/>
          <p:cNvSpPr/>
          <p:nvPr/>
        </p:nvSpPr>
        <p:spPr>
          <a:xfrm>
            <a:off x="626826" y="1600200"/>
            <a:ext cx="1219200" cy="584975"/>
          </a:xfrm>
          <a:prstGeom prst="rightArrow">
            <a:avLst/>
          </a:prstGeom>
          <a:solidFill>
            <a:schemeClr val="accent2">
              <a:lumMod val="75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srgbClr val="92D050"/>
                </a:solidFill>
              </a:rPr>
              <a:t>Chlorinated solvents</a:t>
            </a:r>
            <a:endParaRPr lang="en-US" sz="1050" dirty="0">
              <a:solidFill>
                <a:srgbClr val="92D050"/>
              </a:solidFill>
            </a:endParaRPr>
          </a:p>
        </p:txBody>
      </p:sp>
      <p:sp>
        <p:nvSpPr>
          <p:cNvPr id="9" name="Right Arrow 8"/>
          <p:cNvSpPr/>
          <p:nvPr/>
        </p:nvSpPr>
        <p:spPr>
          <a:xfrm>
            <a:off x="635125" y="1053084"/>
            <a:ext cx="119779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prstClr val="white"/>
                </a:solidFill>
              </a:rPr>
              <a:t>Benzene</a:t>
            </a:r>
            <a:endParaRPr lang="en-US" sz="1400" dirty="0">
              <a:solidFill>
                <a:prstClr val="white"/>
              </a:solidFill>
            </a:endParaRPr>
          </a:p>
        </p:txBody>
      </p:sp>
      <p:sp>
        <p:nvSpPr>
          <p:cNvPr id="10" name="Right Arrow 9"/>
          <p:cNvSpPr/>
          <p:nvPr/>
        </p:nvSpPr>
        <p:spPr>
          <a:xfrm>
            <a:off x="626826" y="2222292"/>
            <a:ext cx="1251047" cy="641454"/>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F0000"/>
                </a:solidFill>
              </a:rPr>
              <a:t>PAH compounds</a:t>
            </a:r>
            <a:endParaRPr lang="en-US" sz="1100" dirty="0">
              <a:solidFill>
                <a:srgbClr val="FF0000"/>
              </a:solidFill>
            </a:endParaRPr>
          </a:p>
        </p:txBody>
      </p:sp>
      <p:sp>
        <p:nvSpPr>
          <p:cNvPr id="11" name="Right Arrow 10"/>
          <p:cNvSpPr/>
          <p:nvPr/>
        </p:nvSpPr>
        <p:spPr>
          <a:xfrm>
            <a:off x="546457" y="5918796"/>
            <a:ext cx="1353138" cy="7620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dirty="0" smtClean="0">
                <a:solidFill>
                  <a:prstClr val="black"/>
                </a:solidFill>
              </a:rPr>
              <a:t>Background, unknown, </a:t>
            </a:r>
          </a:p>
          <a:p>
            <a:pPr algn="ctr"/>
            <a:r>
              <a:rPr lang="en-US" sz="950" dirty="0" smtClean="0">
                <a:solidFill>
                  <a:prstClr val="black"/>
                </a:solidFill>
              </a:rPr>
              <a:t>“de novo”</a:t>
            </a:r>
            <a:endParaRPr lang="en-US" sz="950" dirty="0">
              <a:solidFill>
                <a:prstClr val="black"/>
              </a:solidFill>
            </a:endParaRPr>
          </a:p>
        </p:txBody>
      </p:sp>
      <p:sp>
        <p:nvSpPr>
          <p:cNvPr id="12" name="Right Arrow 11"/>
          <p:cNvSpPr/>
          <p:nvPr/>
        </p:nvSpPr>
        <p:spPr>
          <a:xfrm>
            <a:off x="599427" y="2863746"/>
            <a:ext cx="1172267" cy="484632"/>
          </a:xfrm>
          <a:prstGeom prst="rightArrow">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Radiation</a:t>
            </a:r>
            <a:endParaRPr lang="en-US" sz="1200" dirty="0">
              <a:solidFill>
                <a:prstClr val="black"/>
              </a:solidFill>
            </a:endParaRPr>
          </a:p>
        </p:txBody>
      </p:sp>
      <p:sp>
        <p:nvSpPr>
          <p:cNvPr id="13" name="Right Arrow 12"/>
          <p:cNvSpPr/>
          <p:nvPr/>
        </p:nvSpPr>
        <p:spPr>
          <a:xfrm>
            <a:off x="591128" y="3400678"/>
            <a:ext cx="1180566" cy="484632"/>
          </a:xfrm>
          <a:prstGeom prst="rightArrow">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504D">
                    <a:lumMod val="50000"/>
                  </a:srgbClr>
                </a:solidFill>
              </a:rPr>
              <a:t>Virus</a:t>
            </a:r>
            <a:endParaRPr lang="en-US" dirty="0">
              <a:solidFill>
                <a:srgbClr val="C0504D">
                  <a:lumMod val="50000"/>
                </a:srgbClr>
              </a:solidFill>
            </a:endParaRPr>
          </a:p>
        </p:txBody>
      </p:sp>
      <p:sp>
        <p:nvSpPr>
          <p:cNvPr id="15" name="Right Arrow 14"/>
          <p:cNvSpPr/>
          <p:nvPr/>
        </p:nvSpPr>
        <p:spPr>
          <a:xfrm>
            <a:off x="546456" y="3988098"/>
            <a:ext cx="1225238" cy="484632"/>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C000"/>
                </a:solidFill>
              </a:rPr>
              <a:t>Obesity</a:t>
            </a:r>
            <a:endParaRPr lang="en-US" sz="1600" dirty="0">
              <a:solidFill>
                <a:srgbClr val="FFC000"/>
              </a:solidFill>
            </a:endParaRPr>
          </a:p>
        </p:txBody>
      </p:sp>
      <p:sp>
        <p:nvSpPr>
          <p:cNvPr id="16" name="Right Arrow 15"/>
          <p:cNvSpPr/>
          <p:nvPr/>
        </p:nvSpPr>
        <p:spPr>
          <a:xfrm>
            <a:off x="606690" y="5257800"/>
            <a:ext cx="1219202" cy="609600"/>
          </a:xfrm>
          <a:prstGeom prst="rightArrow">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F79646">
                    <a:lumMod val="40000"/>
                    <a:lumOff val="60000"/>
                  </a:srgbClr>
                </a:solidFill>
              </a:rPr>
              <a:t>DNA repair gene</a:t>
            </a:r>
            <a:endParaRPr lang="en-US" sz="1100" dirty="0">
              <a:solidFill>
                <a:srgbClr val="F79646">
                  <a:lumMod val="40000"/>
                  <a:lumOff val="60000"/>
                </a:srgbClr>
              </a:solidFill>
            </a:endParaRPr>
          </a:p>
        </p:txBody>
      </p:sp>
      <p:sp>
        <p:nvSpPr>
          <p:cNvPr id="17" name="Right Arrow 16"/>
          <p:cNvSpPr/>
          <p:nvPr/>
        </p:nvSpPr>
        <p:spPr>
          <a:xfrm>
            <a:off x="625551" y="4559929"/>
            <a:ext cx="1225238" cy="609600"/>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rgbClr val="9BBB59">
                    <a:lumMod val="20000"/>
                    <a:lumOff val="80000"/>
                  </a:srgbClr>
                </a:solidFill>
              </a:rPr>
              <a:t>Metabolic</a:t>
            </a:r>
            <a:r>
              <a:rPr lang="en-US" sz="1100" dirty="0" smtClean="0">
                <a:solidFill>
                  <a:srgbClr val="8064A2">
                    <a:lumMod val="50000"/>
                  </a:srgbClr>
                </a:solidFill>
              </a:rPr>
              <a:t> </a:t>
            </a:r>
            <a:r>
              <a:rPr lang="en-US" sz="1100" dirty="0" smtClean="0">
                <a:solidFill>
                  <a:srgbClr val="9BBB59">
                    <a:lumMod val="20000"/>
                    <a:lumOff val="80000"/>
                  </a:srgbClr>
                </a:solidFill>
              </a:rPr>
              <a:t>gene</a:t>
            </a:r>
            <a:endParaRPr lang="en-US" sz="1100" dirty="0">
              <a:solidFill>
                <a:srgbClr val="9BBB59">
                  <a:lumMod val="20000"/>
                  <a:lumOff val="80000"/>
                </a:srgbClr>
              </a:solidFill>
            </a:endParaRPr>
          </a:p>
        </p:txBody>
      </p:sp>
      <p:sp>
        <p:nvSpPr>
          <p:cNvPr id="18" name="TextBox 17"/>
          <p:cNvSpPr txBox="1"/>
          <p:nvPr/>
        </p:nvSpPr>
        <p:spPr>
          <a:xfrm rot="16200000">
            <a:off x="-2403031" y="3654479"/>
            <a:ext cx="5385396" cy="461665"/>
          </a:xfrm>
          <a:prstGeom prst="rect">
            <a:avLst/>
          </a:prstGeom>
          <a:solidFill>
            <a:schemeClr val="accent4">
              <a:lumMod val="20000"/>
              <a:lumOff val="80000"/>
            </a:schemeClr>
          </a:solidFill>
        </p:spPr>
        <p:txBody>
          <a:bodyPr wrap="square" rtlCol="0">
            <a:spAutoFit/>
          </a:bodyPr>
          <a:lstStyle/>
          <a:p>
            <a:pPr algn="ctr"/>
            <a:r>
              <a:rPr lang="en-US" sz="2400" dirty="0" smtClean="0">
                <a:solidFill>
                  <a:prstClr val="black"/>
                </a:solidFill>
              </a:rPr>
              <a:t>RISK FACTORS FOR PLAINTIFF’S CANCER</a:t>
            </a:r>
            <a:endParaRPr lang="en-US" sz="2400" dirty="0">
              <a:solidFill>
                <a:prstClr val="black"/>
              </a:solidFill>
            </a:endParaRPr>
          </a:p>
        </p:txBody>
      </p:sp>
      <p:sp>
        <p:nvSpPr>
          <p:cNvPr id="19" name="Donut 18"/>
          <p:cNvSpPr/>
          <p:nvPr/>
        </p:nvSpPr>
        <p:spPr>
          <a:xfrm>
            <a:off x="3124200" y="4952999"/>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0" name="Donut 19"/>
          <p:cNvSpPr/>
          <p:nvPr/>
        </p:nvSpPr>
        <p:spPr>
          <a:xfrm>
            <a:off x="2266384" y="1228071"/>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1" name="Donut 20"/>
          <p:cNvSpPr/>
          <p:nvPr/>
        </p:nvSpPr>
        <p:spPr>
          <a:xfrm>
            <a:off x="3124200" y="1192613"/>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2" name="Donut 21"/>
          <p:cNvSpPr/>
          <p:nvPr/>
        </p:nvSpPr>
        <p:spPr>
          <a:xfrm>
            <a:off x="3124200" y="2148725"/>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5" name="Donut 24"/>
          <p:cNvSpPr/>
          <p:nvPr/>
        </p:nvSpPr>
        <p:spPr>
          <a:xfrm>
            <a:off x="3124200" y="3061111"/>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6" name="Donut 25"/>
          <p:cNvSpPr/>
          <p:nvPr/>
        </p:nvSpPr>
        <p:spPr>
          <a:xfrm>
            <a:off x="3124200" y="3988098"/>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7" name="Donut 26"/>
          <p:cNvSpPr/>
          <p:nvPr/>
        </p:nvSpPr>
        <p:spPr>
          <a:xfrm>
            <a:off x="3124200" y="5867400"/>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8" name="Donut 27"/>
          <p:cNvSpPr/>
          <p:nvPr/>
        </p:nvSpPr>
        <p:spPr>
          <a:xfrm>
            <a:off x="2259594" y="2133600"/>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9" name="Donut 28"/>
          <p:cNvSpPr/>
          <p:nvPr/>
        </p:nvSpPr>
        <p:spPr>
          <a:xfrm>
            <a:off x="2221871" y="3061112"/>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 name="Donut 29"/>
          <p:cNvSpPr/>
          <p:nvPr/>
        </p:nvSpPr>
        <p:spPr>
          <a:xfrm>
            <a:off x="2204519" y="3988098"/>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Donut 30"/>
          <p:cNvSpPr/>
          <p:nvPr/>
        </p:nvSpPr>
        <p:spPr>
          <a:xfrm>
            <a:off x="2209800" y="4953000"/>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 name="Donut 31"/>
          <p:cNvSpPr/>
          <p:nvPr/>
        </p:nvSpPr>
        <p:spPr>
          <a:xfrm>
            <a:off x="2204519" y="5861847"/>
            <a:ext cx="762000" cy="788587"/>
          </a:xfrm>
          <a:prstGeom prst="don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 name="TextBox 33"/>
          <p:cNvSpPr txBox="1"/>
          <p:nvPr/>
        </p:nvSpPr>
        <p:spPr>
          <a:xfrm rot="16200000">
            <a:off x="1613093" y="3732776"/>
            <a:ext cx="5424098" cy="369332"/>
          </a:xfrm>
          <a:prstGeom prst="rect">
            <a:avLst/>
          </a:prstGeom>
          <a:noFill/>
        </p:spPr>
        <p:txBody>
          <a:bodyPr wrap="square" rtlCol="0">
            <a:spAutoFit/>
          </a:bodyPr>
          <a:lstStyle/>
          <a:p>
            <a:r>
              <a:rPr lang="en-US" dirty="0" smtClean="0">
                <a:solidFill>
                  <a:srgbClr val="FF0000"/>
                </a:solidFill>
              </a:rPr>
              <a:t>Many Individuals Exposed to Various Risk Factors</a:t>
            </a:r>
            <a:endParaRPr lang="en-US" dirty="0">
              <a:solidFill>
                <a:srgbClr val="FF0000"/>
              </a:solidFill>
            </a:endParaRPr>
          </a:p>
        </p:txBody>
      </p:sp>
      <p:sp>
        <p:nvSpPr>
          <p:cNvPr id="35" name="Chevron 34"/>
          <p:cNvSpPr/>
          <p:nvPr/>
        </p:nvSpPr>
        <p:spPr>
          <a:xfrm>
            <a:off x="4509808" y="2178372"/>
            <a:ext cx="1128991" cy="3413875"/>
          </a:xfrm>
          <a:prstGeom prst="chevron">
            <a:avLst/>
          </a:prstGeom>
          <a:gradFill flip="none" rotWithShape="1">
            <a:gsLst>
              <a:gs pos="50000">
                <a:srgbClr val="FF0000"/>
              </a:gs>
              <a:gs pos="0">
                <a:schemeClr val="accent1">
                  <a:tint val="23500"/>
                  <a:satMod val="160000"/>
                </a:schemeClr>
              </a:gs>
            </a:gsLst>
            <a:lin ang="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6" name="TextBox 35"/>
          <p:cNvSpPr txBox="1"/>
          <p:nvPr/>
        </p:nvSpPr>
        <p:spPr>
          <a:xfrm rot="16200000">
            <a:off x="3263817" y="3803432"/>
            <a:ext cx="5424098" cy="369332"/>
          </a:xfrm>
          <a:prstGeom prst="rect">
            <a:avLst/>
          </a:prstGeom>
          <a:noFill/>
        </p:spPr>
        <p:txBody>
          <a:bodyPr wrap="square" rtlCol="0">
            <a:spAutoFit/>
          </a:bodyPr>
          <a:lstStyle/>
          <a:p>
            <a:r>
              <a:rPr lang="en-US" dirty="0" smtClean="0">
                <a:solidFill>
                  <a:srgbClr val="FF0000"/>
                </a:solidFill>
              </a:rPr>
              <a:t>What Their Cancer Cells Look Like on Biochemical Exam</a:t>
            </a:r>
            <a:endParaRPr lang="en-US" dirty="0">
              <a:solidFill>
                <a:srgbClr val="FF0000"/>
              </a:solidFill>
            </a:endParaRPr>
          </a:p>
        </p:txBody>
      </p:sp>
      <p:sp>
        <p:nvSpPr>
          <p:cNvPr id="37" name="Donut 36"/>
          <p:cNvSpPr/>
          <p:nvPr/>
        </p:nvSpPr>
        <p:spPr>
          <a:xfrm>
            <a:off x="7620000" y="2900880"/>
            <a:ext cx="762000" cy="788587"/>
          </a:xfrm>
          <a:prstGeom prst="don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0" name="Donut 39"/>
          <p:cNvSpPr/>
          <p:nvPr/>
        </p:nvSpPr>
        <p:spPr>
          <a:xfrm>
            <a:off x="7620000" y="1950402"/>
            <a:ext cx="762000" cy="788587"/>
          </a:xfrm>
          <a:prstGeom prst="donut">
            <a:avLst/>
          </a:prstGeom>
          <a:solidFill>
            <a:schemeClr val="accent2">
              <a:lumMod val="75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2" name="Donut 41"/>
          <p:cNvSpPr/>
          <p:nvPr/>
        </p:nvSpPr>
        <p:spPr>
          <a:xfrm>
            <a:off x="7620000" y="1104099"/>
            <a:ext cx="762000" cy="788587"/>
          </a:xfrm>
          <a:prstGeom prst="don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3" name="Donut 42"/>
          <p:cNvSpPr/>
          <p:nvPr/>
        </p:nvSpPr>
        <p:spPr>
          <a:xfrm>
            <a:off x="6559236" y="2863746"/>
            <a:ext cx="762000" cy="788587"/>
          </a:xfrm>
          <a:prstGeom prst="donut">
            <a:avLst/>
          </a:prstGeom>
          <a:solidFill>
            <a:schemeClr val="bg1">
              <a:lumMod val="9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4" name="Donut 43"/>
          <p:cNvSpPr/>
          <p:nvPr/>
        </p:nvSpPr>
        <p:spPr>
          <a:xfrm>
            <a:off x="6559236" y="4740599"/>
            <a:ext cx="762000" cy="788587"/>
          </a:xfrm>
          <a:prstGeom prst="don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5" name="Donut 44"/>
          <p:cNvSpPr/>
          <p:nvPr/>
        </p:nvSpPr>
        <p:spPr>
          <a:xfrm>
            <a:off x="6559236" y="3833100"/>
            <a:ext cx="762000" cy="788587"/>
          </a:xfrm>
          <a:prstGeom prst="donut">
            <a:avLst/>
          </a:prstGeom>
          <a:blipFill>
            <a:blip r:embed="rId2"/>
            <a:tile tx="0" ty="0" sx="100000" sy="100000" flip="none" algn="tl"/>
          </a:bli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6" name="Donut 45"/>
          <p:cNvSpPr/>
          <p:nvPr/>
        </p:nvSpPr>
        <p:spPr>
          <a:xfrm>
            <a:off x="7620000" y="3790172"/>
            <a:ext cx="762000" cy="788587"/>
          </a:xfrm>
          <a:prstGeom prst="donu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7" name="Donut 46"/>
          <p:cNvSpPr/>
          <p:nvPr/>
        </p:nvSpPr>
        <p:spPr>
          <a:xfrm>
            <a:off x="7620000" y="4770468"/>
            <a:ext cx="762000" cy="788587"/>
          </a:xfrm>
          <a:prstGeom prst="donut">
            <a:avLst/>
          </a:prstGeom>
          <a:solidFill>
            <a:schemeClr val="accent3">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8" name="Donut 47"/>
          <p:cNvSpPr/>
          <p:nvPr/>
        </p:nvSpPr>
        <p:spPr>
          <a:xfrm>
            <a:off x="7620000" y="5741587"/>
            <a:ext cx="762000" cy="788587"/>
          </a:xfrm>
          <a:prstGeom prst="donut">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9" name="Donut 48"/>
          <p:cNvSpPr/>
          <p:nvPr/>
        </p:nvSpPr>
        <p:spPr>
          <a:xfrm>
            <a:off x="6599222" y="5741587"/>
            <a:ext cx="762000" cy="788587"/>
          </a:xfrm>
          <a:prstGeom prst="donu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1" name="Donut 50"/>
          <p:cNvSpPr/>
          <p:nvPr/>
        </p:nvSpPr>
        <p:spPr>
          <a:xfrm>
            <a:off x="6553200" y="1950402"/>
            <a:ext cx="762000" cy="788587"/>
          </a:xfrm>
          <a:prstGeom prst="donu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2" name="Donut 51"/>
          <p:cNvSpPr/>
          <p:nvPr/>
        </p:nvSpPr>
        <p:spPr>
          <a:xfrm>
            <a:off x="6553200" y="1104100"/>
            <a:ext cx="762000" cy="788587"/>
          </a:xfrm>
          <a:prstGeom prst="donu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157</a:t>
            </a:fld>
            <a:endParaRPr lang="en-US">
              <a:solidFill>
                <a:prstClr val="black">
                  <a:tint val="75000"/>
                </a:prstClr>
              </a:solidFill>
            </a:endParaRPr>
          </a:p>
        </p:txBody>
      </p:sp>
    </p:spTree>
    <p:extLst>
      <p:ext uri="{BB962C8B-B14F-4D97-AF65-F5344CB8AC3E}">
        <p14:creationId xmlns:p14="http://schemas.microsoft.com/office/powerpoint/2010/main" val="44459742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Biomarker Persistence and Toxic Tort Litigation</a:t>
            </a:r>
            <a:endParaRPr lang="en-US" sz="3200" dirty="0"/>
          </a:p>
        </p:txBody>
      </p:sp>
      <p:sp>
        <p:nvSpPr>
          <p:cNvPr id="3" name="Content Placeholder 2"/>
          <p:cNvSpPr>
            <a:spLocks noGrp="1"/>
          </p:cNvSpPr>
          <p:nvPr>
            <p:ph idx="1"/>
          </p:nvPr>
        </p:nvSpPr>
        <p:spPr/>
        <p:txBody>
          <a:bodyPr/>
          <a:lstStyle/>
          <a:p>
            <a:pPr marL="0" indent="0">
              <a:buNone/>
            </a:pPr>
            <a:endParaRPr lang="en-US" dirty="0"/>
          </a:p>
        </p:txBody>
      </p:sp>
      <p:graphicFrame>
        <p:nvGraphicFramePr>
          <p:cNvPr id="4" name="Diagram 3"/>
          <p:cNvGraphicFramePr/>
          <p:nvPr>
            <p:extLst>
              <p:ext uri="{D42A27DB-BD31-4B8C-83A1-F6EECF244321}">
                <p14:modId xmlns:p14="http://schemas.microsoft.com/office/powerpoint/2010/main" val="760195454"/>
              </p:ext>
            </p:extLst>
          </p:nvPr>
        </p:nvGraphicFramePr>
        <p:xfrm>
          <a:off x="609600" y="1397000"/>
          <a:ext cx="8077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86000" y="3276600"/>
            <a:ext cx="2971800" cy="369332"/>
          </a:xfrm>
          <a:prstGeom prst="rect">
            <a:avLst/>
          </a:prstGeom>
          <a:noFill/>
        </p:spPr>
        <p:txBody>
          <a:bodyPr wrap="square" rtlCol="0">
            <a:spAutoFit/>
          </a:bodyPr>
          <a:lstStyle/>
          <a:p>
            <a:r>
              <a:rPr lang="en-US" dirty="0" smtClean="0">
                <a:solidFill>
                  <a:prstClr val="white"/>
                </a:solidFill>
              </a:rPr>
              <a:t>Induction and Latency Period</a:t>
            </a:r>
            <a:endParaRPr lang="en-US" dirty="0">
              <a:solidFill>
                <a:prstClr val="white"/>
              </a:solidFill>
            </a:endParaRPr>
          </a:p>
        </p:txBody>
      </p:sp>
      <p:sp>
        <p:nvSpPr>
          <p:cNvPr id="6" name="TextBox 5"/>
          <p:cNvSpPr txBox="1"/>
          <p:nvPr/>
        </p:nvSpPr>
        <p:spPr>
          <a:xfrm>
            <a:off x="5791200" y="3352800"/>
            <a:ext cx="1295400" cy="369332"/>
          </a:xfrm>
          <a:prstGeom prst="rect">
            <a:avLst/>
          </a:prstGeom>
          <a:noFill/>
        </p:spPr>
        <p:txBody>
          <a:bodyPr wrap="square" rtlCol="0">
            <a:spAutoFit/>
          </a:bodyPr>
          <a:lstStyle/>
          <a:p>
            <a:r>
              <a:rPr lang="en-US" dirty="0" smtClean="0">
                <a:solidFill>
                  <a:prstClr val="white"/>
                </a:solidFill>
              </a:rPr>
              <a:t>Treatment</a:t>
            </a:r>
            <a:endParaRPr lang="en-US" dirty="0">
              <a:solidFill>
                <a:prstClr val="white"/>
              </a:solidFill>
            </a:endParaRPr>
          </a:p>
        </p:txBody>
      </p:sp>
      <p:sp>
        <p:nvSpPr>
          <p:cNvPr id="7" name="Down Arrow 6"/>
          <p:cNvSpPr/>
          <p:nvPr/>
        </p:nvSpPr>
        <p:spPr>
          <a:xfrm>
            <a:off x="6438900" y="1676400"/>
            <a:ext cx="1638300" cy="1295400"/>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 b="1" dirty="0" smtClean="0">
                <a:solidFill>
                  <a:srgbClr val="FFFF00"/>
                </a:solidFill>
              </a:rPr>
              <a:t>Is biomarker still present?</a:t>
            </a:r>
            <a:endParaRPr lang="en-US" sz="1150" b="1" dirty="0">
              <a:solidFill>
                <a:srgbClr val="FFFF00"/>
              </a:solidFill>
            </a:endParaRPr>
          </a:p>
        </p:txBody>
      </p:sp>
      <p:sp>
        <p:nvSpPr>
          <p:cNvPr id="8" name="Slide Number Placeholder 7"/>
          <p:cNvSpPr>
            <a:spLocks noGrp="1"/>
          </p:cNvSpPr>
          <p:nvPr>
            <p:ph type="sldNum" sz="quarter" idx="12"/>
          </p:nvPr>
        </p:nvSpPr>
        <p:spPr/>
        <p:txBody>
          <a:bodyPr/>
          <a:lstStyle/>
          <a:p>
            <a:fld id="{44E0B52B-A84E-4BB9-A362-147A17F9E079}" type="slidenum">
              <a:rPr lang="en-US" smtClean="0">
                <a:solidFill>
                  <a:prstClr val="black">
                    <a:tint val="75000"/>
                  </a:prstClr>
                </a:solidFill>
              </a:rPr>
              <a:pPr/>
              <a:t>158</a:t>
            </a:fld>
            <a:endParaRPr lang="en-US">
              <a:solidFill>
                <a:prstClr val="black">
                  <a:tint val="75000"/>
                </a:prstClr>
              </a:solidFill>
            </a:endParaRPr>
          </a:p>
        </p:txBody>
      </p:sp>
    </p:spTree>
    <p:extLst>
      <p:ext uri="{BB962C8B-B14F-4D97-AF65-F5344CB8AC3E}">
        <p14:creationId xmlns:p14="http://schemas.microsoft.com/office/powerpoint/2010/main" val="22860995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smtClean="0"/>
              <a:t>EXPERIMENTAL STUDY</a:t>
            </a:r>
          </a:p>
        </p:txBody>
      </p:sp>
      <p:sp>
        <p:nvSpPr>
          <p:cNvPr id="6147" name="Rectangle 3"/>
          <p:cNvSpPr>
            <a:spLocks noGrp="1" noChangeArrowheads="1"/>
          </p:cNvSpPr>
          <p:nvPr>
            <p:ph type="body" idx="1"/>
          </p:nvPr>
        </p:nvSpPr>
        <p:spPr/>
        <p:txBody>
          <a:bodyPr/>
          <a:lstStyle/>
          <a:p>
            <a:pPr eaLnBrk="1" hangingPunct="1">
              <a:spcAft>
                <a:spcPct val="55000"/>
              </a:spcAft>
            </a:pPr>
            <a:r>
              <a:rPr lang="en-US" b="1" smtClean="0"/>
              <a:t>All variables controlled by investigators.</a:t>
            </a:r>
          </a:p>
          <a:p>
            <a:pPr eaLnBrk="1" hangingPunct="1">
              <a:spcAft>
                <a:spcPct val="55000"/>
              </a:spcAft>
            </a:pPr>
            <a:r>
              <a:rPr lang="en-US" b="1" smtClean="0"/>
              <a:t>Gold Standard: Randomized; Double Blind; Prospective</a:t>
            </a:r>
          </a:p>
          <a:p>
            <a:pPr eaLnBrk="1" hangingPunct="1"/>
            <a:r>
              <a:rPr lang="en-US" b="1" smtClean="0"/>
              <a:t>Unethical for known or suspected toxic substances.</a:t>
            </a:r>
          </a:p>
          <a:p>
            <a:pPr eaLnBrk="1" hangingPunct="1">
              <a:buFontTx/>
              <a:buNone/>
            </a:pPr>
            <a:r>
              <a:rPr lang="en-US" b="1" smtClean="0"/>
              <a:t>	</a:t>
            </a:r>
          </a:p>
          <a:p>
            <a:pPr eaLnBrk="1" hangingPunct="1">
              <a:buFontTx/>
              <a:buNone/>
            </a:pPr>
            <a:endParaRPr lang="en-US" b="1" smtClean="0"/>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345036977"/>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dirty="0" smtClean="0"/>
              <a:t>Biomarkers of Effect (Causation): Specificity</a:t>
            </a:r>
            <a:endParaRPr lang="en-US" sz="36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41" y="3363996"/>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066800"/>
            <a:ext cx="8229600" cy="5059369"/>
          </a:xfrm>
        </p:spPr>
        <p:txBody>
          <a:bodyPr/>
          <a:lstStyle/>
          <a:p>
            <a:pPr marL="0" indent="0">
              <a:buNone/>
            </a:pPr>
            <a:r>
              <a:rPr lang="en-US" sz="2800" dirty="0" smtClean="0"/>
              <a:t>A perfectly specific biomarker of causation              would only appear </a:t>
            </a:r>
            <a:r>
              <a:rPr lang="en-US" sz="2800" dirty="0"/>
              <a:t>if causation </a:t>
            </a:r>
            <a:r>
              <a:rPr lang="en-US" sz="2800" dirty="0" smtClean="0"/>
              <a:t>is true</a:t>
            </a:r>
            <a:r>
              <a:rPr lang="en-US" sz="2800" dirty="0"/>
              <a:t>. </a:t>
            </a:r>
          </a:p>
          <a:p>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81" y="333376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8814" y="2595265"/>
            <a:ext cx="2987847" cy="461665"/>
          </a:xfrm>
          <a:prstGeom prst="rect">
            <a:avLst/>
          </a:prstGeom>
          <a:noFill/>
        </p:spPr>
        <p:txBody>
          <a:bodyPr wrap="square" rtlCol="0">
            <a:spAutoFit/>
          </a:bodyPr>
          <a:lstStyle/>
          <a:p>
            <a:r>
              <a:rPr lang="en-US" sz="2400" dirty="0" smtClean="0">
                <a:solidFill>
                  <a:prstClr val="black"/>
                </a:solidFill>
              </a:rPr>
              <a:t>Unexposed Cells</a:t>
            </a:r>
            <a:endParaRPr lang="en-US" sz="2400" dirty="0">
              <a:solidFill>
                <a:prstClr val="black"/>
              </a:solidFill>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82" y="449580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83" y="556260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 y="449580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 y="556260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2577548" y="4472609"/>
            <a:ext cx="1613452"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EXPOSURE</a:t>
            </a:r>
            <a:endParaRPr lang="en-US" dirty="0">
              <a:solidFill>
                <a:prstClr val="white"/>
              </a:solidFill>
            </a:endParaRPr>
          </a:p>
        </p:txBody>
      </p:sp>
      <p:sp>
        <p:nvSpPr>
          <p:cNvPr id="13" name="Oval 12"/>
          <p:cNvSpPr/>
          <p:nvPr/>
        </p:nvSpPr>
        <p:spPr>
          <a:xfrm>
            <a:off x="4419600" y="3237511"/>
            <a:ext cx="914400" cy="914400"/>
          </a:xfrm>
          <a:prstGeom prst="ellipse">
            <a:avLst/>
          </a:prstGeom>
          <a:pattFill prst="pct30">
            <a:fgClr>
              <a:srgbClr val="C2644A"/>
            </a:fgClr>
            <a:bgClr>
              <a:schemeClr val="bg1"/>
            </a:bgClr>
          </a:patt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4419600" y="5586413"/>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5676900" y="5527400"/>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5676900" y="3237511"/>
            <a:ext cx="914400" cy="914400"/>
          </a:xfrm>
          <a:prstGeom prst="ellipse">
            <a:avLst/>
          </a:prstGeom>
          <a:pattFill prst="pct30">
            <a:fgClr>
              <a:srgbClr val="C2644A"/>
            </a:fgClr>
            <a:bgClr>
              <a:schemeClr val="bg1"/>
            </a:bgClr>
          </a:patt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4419600" y="4302209"/>
            <a:ext cx="914400" cy="914400"/>
          </a:xfrm>
          <a:prstGeom prst="ellipse">
            <a:avLst/>
          </a:prstGeom>
          <a:pattFill prst="pct30">
            <a:fgClr>
              <a:srgbClr val="C2644A"/>
            </a:fgClr>
            <a:bgClr>
              <a:schemeClr val="bg1"/>
            </a:bgClr>
          </a:patt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 name="Straight Connector 19"/>
          <p:cNvCxnSpPr/>
          <p:nvPr/>
        </p:nvCxnSpPr>
        <p:spPr>
          <a:xfrm>
            <a:off x="4308613" y="5454513"/>
            <a:ext cx="445687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10100" y="2562135"/>
            <a:ext cx="4038600" cy="461665"/>
          </a:xfrm>
          <a:prstGeom prst="rect">
            <a:avLst/>
          </a:prstGeom>
          <a:noFill/>
        </p:spPr>
        <p:txBody>
          <a:bodyPr wrap="square" rtlCol="0">
            <a:spAutoFit/>
          </a:bodyPr>
          <a:lstStyle/>
          <a:p>
            <a:r>
              <a:rPr lang="en-US" sz="2400" dirty="0" smtClean="0">
                <a:solidFill>
                  <a:prstClr val="black"/>
                </a:solidFill>
              </a:rPr>
              <a:t>Diseased Cells After Exposure</a:t>
            </a:r>
            <a:endParaRPr lang="en-US" sz="2400" dirty="0">
              <a:solidFill>
                <a:prstClr val="black"/>
              </a:solidFill>
            </a:endParaRPr>
          </a:p>
        </p:txBody>
      </p:sp>
      <p:sp>
        <p:nvSpPr>
          <p:cNvPr id="22" name="TextBox 21"/>
          <p:cNvSpPr txBox="1"/>
          <p:nvPr/>
        </p:nvSpPr>
        <p:spPr>
          <a:xfrm>
            <a:off x="7010400" y="3363996"/>
            <a:ext cx="1638300" cy="707886"/>
          </a:xfrm>
          <a:prstGeom prst="rect">
            <a:avLst/>
          </a:prstGeom>
          <a:noFill/>
          <a:ln>
            <a:solidFill>
              <a:schemeClr val="accent1"/>
            </a:solidFill>
          </a:ln>
        </p:spPr>
        <p:txBody>
          <a:bodyPr wrap="square" rtlCol="0">
            <a:spAutoFit/>
          </a:bodyPr>
          <a:lstStyle/>
          <a:p>
            <a:r>
              <a:rPr lang="en-US" sz="2000" b="1" dirty="0" smtClean="0">
                <a:solidFill>
                  <a:prstClr val="black"/>
                </a:solidFill>
              </a:rPr>
              <a:t>Cases  caused by exposure</a:t>
            </a:r>
            <a:endParaRPr lang="en-US" sz="2000" b="1" dirty="0">
              <a:solidFill>
                <a:prstClr val="black"/>
              </a:solidFill>
            </a:endParaRPr>
          </a:p>
        </p:txBody>
      </p:sp>
      <p:sp>
        <p:nvSpPr>
          <p:cNvPr id="23" name="TextBox 22"/>
          <p:cNvSpPr txBox="1"/>
          <p:nvPr/>
        </p:nvSpPr>
        <p:spPr>
          <a:xfrm>
            <a:off x="7127185" y="5733914"/>
            <a:ext cx="1638300" cy="1015663"/>
          </a:xfrm>
          <a:prstGeom prst="rect">
            <a:avLst/>
          </a:prstGeom>
          <a:solidFill>
            <a:schemeClr val="bg1">
              <a:alpha val="69000"/>
            </a:schemeClr>
          </a:solidFill>
          <a:ln>
            <a:solidFill>
              <a:schemeClr val="accent1"/>
            </a:solidFill>
          </a:ln>
        </p:spPr>
        <p:txBody>
          <a:bodyPr wrap="square" rtlCol="0">
            <a:spAutoFit/>
          </a:bodyPr>
          <a:lstStyle/>
          <a:p>
            <a:r>
              <a:rPr lang="en-US" sz="2000" b="1" dirty="0" smtClean="0">
                <a:solidFill>
                  <a:prstClr val="black"/>
                </a:solidFill>
              </a:rPr>
              <a:t>Cases  not caused by exposure</a:t>
            </a:r>
            <a:endParaRPr lang="en-US" sz="2000" b="1" dirty="0">
              <a:solidFill>
                <a:prstClr val="black"/>
              </a:solidFill>
            </a:endParaRPr>
          </a:p>
        </p:txBody>
      </p:sp>
      <p:sp>
        <p:nvSpPr>
          <p:cNvPr id="25" name="Oval 24"/>
          <p:cNvSpPr/>
          <p:nvPr/>
        </p:nvSpPr>
        <p:spPr>
          <a:xfrm>
            <a:off x="5676900" y="4302209"/>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10"/>
          <p:cNvSpPr>
            <a:spLocks noGrp="1"/>
          </p:cNvSpPr>
          <p:nvPr>
            <p:ph type="sldNum" sz="quarter" idx="12"/>
          </p:nvPr>
        </p:nvSpPr>
        <p:spPr/>
        <p:txBody>
          <a:bodyPr/>
          <a:lstStyle/>
          <a:p>
            <a:fld id="{44E0B52B-A84E-4BB9-A362-147A17F9E079}" type="slidenum">
              <a:rPr lang="en-US" smtClean="0">
                <a:solidFill>
                  <a:prstClr val="black">
                    <a:tint val="75000"/>
                  </a:prstClr>
                </a:solidFill>
              </a:rPr>
              <a:pPr/>
              <a:t>159</a:t>
            </a:fld>
            <a:endParaRPr lang="en-US">
              <a:solidFill>
                <a:prstClr val="black">
                  <a:tint val="75000"/>
                </a:prstClr>
              </a:solidFill>
            </a:endParaRPr>
          </a:p>
        </p:txBody>
      </p:sp>
    </p:spTree>
    <p:extLst>
      <p:ext uri="{BB962C8B-B14F-4D97-AF65-F5344CB8AC3E}">
        <p14:creationId xmlns:p14="http://schemas.microsoft.com/office/powerpoint/2010/main" val="280268037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Computing biomarker specificity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8998190"/>
              </p:ext>
            </p:extLst>
          </p:nvPr>
        </p:nvGraphicFramePr>
        <p:xfrm>
          <a:off x="495300" y="2362200"/>
          <a:ext cx="8229600" cy="1112520"/>
        </p:xfrm>
        <a:graphic>
          <a:graphicData uri="http://schemas.openxmlformats.org/drawingml/2006/table">
            <a:tbl>
              <a:tblPr>
                <a:tableStyleId>{5C22544A-7EE6-4342-B048-85BDC9FD1C3A}</a:tableStyleId>
              </a:tblPr>
              <a:tblGrid>
                <a:gridCol w="1981200"/>
                <a:gridCol w="2971800"/>
                <a:gridCol w="32766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Cases </a:t>
                      </a:r>
                      <a:r>
                        <a:rPr lang="en-US" baseline="0" dirty="0" smtClean="0"/>
                        <a:t> Caused by Exposure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Cases Not Caused by Exposure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Biomarker Present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B050"/>
                          </a:solidFill>
                        </a:rPr>
                        <a:t>TRUE POSITIVES</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accent6"/>
                          </a:solidFill>
                        </a:rPr>
                        <a:t>FALSE POSITIVES</a:t>
                      </a:r>
                      <a:endParaRPr lang="en-US"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Biomarker Absent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70C0"/>
                          </a:solidFill>
                        </a:rPr>
                        <a:t>FALSE NEGATIVES</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TRUE</a:t>
                      </a:r>
                      <a:r>
                        <a:rPr lang="en-US" b="1" baseline="0" dirty="0" smtClean="0">
                          <a:solidFill>
                            <a:srgbClr val="FF0000"/>
                          </a:solidFill>
                        </a:rPr>
                        <a:t> NEGATIVES</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76200" y="1336057"/>
            <a:ext cx="9067800" cy="830997"/>
          </a:xfrm>
          <a:prstGeom prst="rect">
            <a:avLst/>
          </a:prstGeom>
        </p:spPr>
        <p:txBody>
          <a:bodyPr wrap="square">
            <a:spAutoFit/>
          </a:bodyPr>
          <a:lstStyle/>
          <a:p>
            <a:pPr algn="ctr"/>
            <a:r>
              <a:rPr lang="en-US" sz="2400" b="1" dirty="0" smtClean="0">
                <a:solidFill>
                  <a:prstClr val="black"/>
                </a:solidFill>
              </a:rPr>
              <a:t>SPECIFICITY </a:t>
            </a:r>
          </a:p>
          <a:p>
            <a:r>
              <a:rPr lang="en-US" sz="2400" dirty="0" smtClean="0">
                <a:solidFill>
                  <a:prstClr val="black"/>
                </a:solidFill>
              </a:rPr>
              <a:t>measures how well the biomarker avoids misidentifying  negative cases.</a:t>
            </a:r>
            <a:endParaRPr lang="en-US" sz="2400" dirty="0">
              <a:solidFill>
                <a:prstClr val="black"/>
              </a:solidFill>
            </a:endParaRPr>
          </a:p>
        </p:txBody>
      </p:sp>
      <p:sp>
        <p:nvSpPr>
          <p:cNvPr id="7" name="TextBox 6"/>
          <p:cNvSpPr txBox="1"/>
          <p:nvPr/>
        </p:nvSpPr>
        <p:spPr>
          <a:xfrm>
            <a:off x="381000" y="3886200"/>
            <a:ext cx="8458200" cy="2462213"/>
          </a:xfrm>
          <a:prstGeom prst="rect">
            <a:avLst/>
          </a:prstGeom>
          <a:noFill/>
        </p:spPr>
        <p:txBody>
          <a:bodyPr wrap="square" rtlCol="0">
            <a:spAutoFit/>
          </a:bodyPr>
          <a:lstStyle/>
          <a:p>
            <a:pPr algn="ctr"/>
            <a:r>
              <a:rPr lang="en-US" sz="2800" b="1" dirty="0" smtClean="0">
                <a:solidFill>
                  <a:prstClr val="black"/>
                </a:solidFill>
              </a:rPr>
              <a:t>SPECIFICITY =</a:t>
            </a:r>
          </a:p>
          <a:p>
            <a:pPr algn="ctr"/>
            <a:endParaRPr lang="en-US" sz="2400" b="1" dirty="0">
              <a:solidFill>
                <a:prstClr val="black"/>
              </a:solidFill>
            </a:endParaRPr>
          </a:p>
          <a:p>
            <a:pPr algn="ctr"/>
            <a:r>
              <a:rPr lang="en-US" sz="2800" b="1" dirty="0" smtClean="0">
                <a:solidFill>
                  <a:srgbClr val="FF0000"/>
                </a:solidFill>
              </a:rPr>
              <a:t>TRUE NEGATIVES</a:t>
            </a:r>
          </a:p>
          <a:p>
            <a:pPr algn="ctr"/>
            <a:endParaRPr lang="en-US" sz="2800" b="1" dirty="0">
              <a:solidFill>
                <a:srgbClr val="FF0000"/>
              </a:solidFill>
            </a:endParaRPr>
          </a:p>
          <a:p>
            <a:pPr algn="ctr"/>
            <a:r>
              <a:rPr lang="en-US" sz="2800" b="1" dirty="0" smtClean="0">
                <a:solidFill>
                  <a:srgbClr val="FF0000"/>
                </a:solidFill>
              </a:rPr>
              <a:t>(TRUE NEGATIVES </a:t>
            </a:r>
            <a:r>
              <a:rPr lang="en-US" sz="2800" b="1" dirty="0" smtClean="0">
                <a:solidFill>
                  <a:prstClr val="black"/>
                </a:solidFill>
              </a:rPr>
              <a:t>+ </a:t>
            </a:r>
            <a:r>
              <a:rPr lang="en-US" sz="2800" b="1" dirty="0" smtClean="0">
                <a:solidFill>
                  <a:srgbClr val="F79646"/>
                </a:solidFill>
              </a:rPr>
              <a:t>FALSE POSITIVES)</a:t>
            </a:r>
            <a:endParaRPr lang="en-US" sz="2800" b="1" dirty="0" smtClean="0">
              <a:solidFill>
                <a:srgbClr val="FF0000"/>
              </a:solidFill>
            </a:endParaRPr>
          </a:p>
          <a:p>
            <a:pPr algn="ctr"/>
            <a:endParaRPr lang="en-US" b="1" dirty="0">
              <a:solidFill>
                <a:srgbClr val="FF0000"/>
              </a:solidFill>
            </a:endParaRPr>
          </a:p>
        </p:txBody>
      </p:sp>
      <p:cxnSp>
        <p:nvCxnSpPr>
          <p:cNvPr id="9" name="Straight Connector 8"/>
          <p:cNvCxnSpPr/>
          <p:nvPr/>
        </p:nvCxnSpPr>
        <p:spPr>
          <a:xfrm>
            <a:off x="1219200" y="5410200"/>
            <a:ext cx="685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160</a:t>
            </a:fld>
            <a:endParaRPr lang="en-US">
              <a:solidFill>
                <a:prstClr val="black">
                  <a:tint val="75000"/>
                </a:prstClr>
              </a:solidFill>
            </a:endParaRPr>
          </a:p>
        </p:txBody>
      </p:sp>
    </p:spTree>
    <p:extLst>
      <p:ext uri="{BB962C8B-B14F-4D97-AF65-F5344CB8AC3E}">
        <p14:creationId xmlns:p14="http://schemas.microsoft.com/office/powerpoint/2010/main" val="48260145"/>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3600" dirty="0" smtClean="0"/>
              <a:t>Biomarkers of Effect (Causation): Sensitivity</a:t>
            </a:r>
            <a:endParaRPr lang="en-US" sz="36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41" y="3363996"/>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457200" y="1066800"/>
            <a:ext cx="8229600" cy="5059369"/>
          </a:xfrm>
        </p:spPr>
        <p:txBody>
          <a:bodyPr/>
          <a:lstStyle/>
          <a:p>
            <a:pPr marL="0" indent="0">
              <a:buNone/>
            </a:pPr>
            <a:r>
              <a:rPr lang="en-US" sz="2800" dirty="0" smtClean="0"/>
              <a:t>A perfectly sensitive biomarker of causation              would always appear </a:t>
            </a:r>
            <a:r>
              <a:rPr lang="en-US" sz="2800" dirty="0"/>
              <a:t>if causation </a:t>
            </a:r>
            <a:r>
              <a:rPr lang="en-US" sz="2800" dirty="0" smtClean="0"/>
              <a:t>is true</a:t>
            </a:r>
            <a:r>
              <a:rPr lang="en-US" sz="2800" dirty="0"/>
              <a:t>. </a:t>
            </a:r>
          </a:p>
          <a:p>
            <a:endParaRPr lang="en-US"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81" y="333376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78814" y="2595265"/>
            <a:ext cx="2987847" cy="461665"/>
          </a:xfrm>
          <a:prstGeom prst="rect">
            <a:avLst/>
          </a:prstGeom>
          <a:noFill/>
        </p:spPr>
        <p:txBody>
          <a:bodyPr wrap="square" rtlCol="0">
            <a:spAutoFit/>
          </a:bodyPr>
          <a:lstStyle/>
          <a:p>
            <a:r>
              <a:rPr lang="en-US" sz="2400" dirty="0" smtClean="0">
                <a:solidFill>
                  <a:prstClr val="black"/>
                </a:solidFill>
              </a:rPr>
              <a:t>Unexposed Cells</a:t>
            </a:r>
            <a:endParaRPr lang="en-US" sz="2400" dirty="0">
              <a:solidFill>
                <a:prstClr val="black"/>
              </a:solidFill>
            </a:endParaRPr>
          </a:p>
        </p:txBody>
      </p:sp>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82" y="449580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983" y="556260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 y="449580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093" y="5562600"/>
            <a:ext cx="938213"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ight Arrow 11"/>
          <p:cNvSpPr/>
          <p:nvPr/>
        </p:nvSpPr>
        <p:spPr>
          <a:xfrm>
            <a:off x="2577548" y="4472609"/>
            <a:ext cx="1613452" cy="685800"/>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EXPOSURE</a:t>
            </a:r>
            <a:endParaRPr lang="en-US" dirty="0">
              <a:solidFill>
                <a:prstClr val="white"/>
              </a:solidFill>
            </a:endParaRPr>
          </a:p>
        </p:txBody>
      </p:sp>
      <p:sp>
        <p:nvSpPr>
          <p:cNvPr id="13" name="Oval 12"/>
          <p:cNvSpPr/>
          <p:nvPr/>
        </p:nvSpPr>
        <p:spPr>
          <a:xfrm>
            <a:off x="4419600" y="3237511"/>
            <a:ext cx="914400" cy="914400"/>
          </a:xfrm>
          <a:prstGeom prst="ellipse">
            <a:avLst/>
          </a:prstGeom>
          <a:pattFill prst="pct30">
            <a:fgClr>
              <a:srgbClr val="C2644A"/>
            </a:fgClr>
            <a:bgClr>
              <a:schemeClr val="bg1"/>
            </a:bgClr>
          </a:patt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Oval 14"/>
          <p:cNvSpPr/>
          <p:nvPr/>
        </p:nvSpPr>
        <p:spPr>
          <a:xfrm>
            <a:off x="5676900" y="5527400"/>
            <a:ext cx="914400" cy="914400"/>
          </a:xfrm>
          <a:prstGeom prst="ellipse">
            <a:avLst/>
          </a:prstGeom>
          <a:pattFill prst="pct30">
            <a:fgClr>
              <a:srgbClr val="C2644A"/>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Oval 15"/>
          <p:cNvSpPr/>
          <p:nvPr/>
        </p:nvSpPr>
        <p:spPr>
          <a:xfrm>
            <a:off x="5676900" y="3237511"/>
            <a:ext cx="914400" cy="914400"/>
          </a:xfrm>
          <a:prstGeom prst="ellipse">
            <a:avLst/>
          </a:prstGeom>
          <a:pattFill prst="pct30">
            <a:fgClr>
              <a:srgbClr val="C2644A"/>
            </a:fgClr>
            <a:bgClr>
              <a:schemeClr val="bg1"/>
            </a:bgClr>
          </a:patt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a:off x="4419600" y="4302209"/>
            <a:ext cx="914400" cy="914400"/>
          </a:xfrm>
          <a:prstGeom prst="ellipse">
            <a:avLst/>
          </a:prstGeom>
          <a:pattFill prst="pct30">
            <a:fgClr>
              <a:srgbClr val="C2644A"/>
            </a:fgClr>
            <a:bgClr>
              <a:schemeClr val="bg1"/>
            </a:bgClr>
          </a:patt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a:off x="5676900" y="4307179"/>
            <a:ext cx="914400" cy="914400"/>
          </a:xfrm>
          <a:prstGeom prst="ellipse">
            <a:avLst/>
          </a:prstGeom>
          <a:pattFill prst="pct30">
            <a:fgClr>
              <a:srgbClr val="C2644A"/>
            </a:fgClr>
            <a:bgClr>
              <a:schemeClr val="bg1"/>
            </a:bgClr>
          </a:patt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0" name="Straight Connector 19"/>
          <p:cNvCxnSpPr/>
          <p:nvPr/>
        </p:nvCxnSpPr>
        <p:spPr>
          <a:xfrm>
            <a:off x="4308613" y="5454513"/>
            <a:ext cx="29718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610100" y="2562135"/>
            <a:ext cx="4038600" cy="461665"/>
          </a:xfrm>
          <a:prstGeom prst="rect">
            <a:avLst/>
          </a:prstGeom>
          <a:noFill/>
        </p:spPr>
        <p:txBody>
          <a:bodyPr wrap="square" rtlCol="0">
            <a:spAutoFit/>
          </a:bodyPr>
          <a:lstStyle/>
          <a:p>
            <a:r>
              <a:rPr lang="en-US" sz="2400" dirty="0" smtClean="0">
                <a:solidFill>
                  <a:prstClr val="black"/>
                </a:solidFill>
              </a:rPr>
              <a:t>Diseased Cells After Exposure</a:t>
            </a:r>
            <a:endParaRPr lang="en-US" sz="2400" dirty="0">
              <a:solidFill>
                <a:prstClr val="black"/>
              </a:solidFill>
            </a:endParaRPr>
          </a:p>
        </p:txBody>
      </p:sp>
      <p:sp>
        <p:nvSpPr>
          <p:cNvPr id="22" name="TextBox 21"/>
          <p:cNvSpPr txBox="1"/>
          <p:nvPr/>
        </p:nvSpPr>
        <p:spPr>
          <a:xfrm>
            <a:off x="7010400" y="3363996"/>
            <a:ext cx="1638300" cy="707886"/>
          </a:xfrm>
          <a:prstGeom prst="rect">
            <a:avLst/>
          </a:prstGeom>
          <a:noFill/>
          <a:ln>
            <a:solidFill>
              <a:schemeClr val="tx2"/>
            </a:solidFill>
          </a:ln>
        </p:spPr>
        <p:txBody>
          <a:bodyPr wrap="square" rtlCol="0">
            <a:spAutoFit/>
          </a:bodyPr>
          <a:lstStyle/>
          <a:p>
            <a:r>
              <a:rPr lang="en-US" sz="2000" b="1" dirty="0" smtClean="0">
                <a:solidFill>
                  <a:prstClr val="black"/>
                </a:solidFill>
              </a:rPr>
              <a:t>Cases  caused by exposure</a:t>
            </a:r>
            <a:endParaRPr lang="en-US" sz="2000" b="1" dirty="0">
              <a:solidFill>
                <a:prstClr val="black"/>
              </a:solidFill>
            </a:endParaRPr>
          </a:p>
        </p:txBody>
      </p:sp>
      <p:sp>
        <p:nvSpPr>
          <p:cNvPr id="23" name="TextBox 22"/>
          <p:cNvSpPr txBox="1"/>
          <p:nvPr/>
        </p:nvSpPr>
        <p:spPr>
          <a:xfrm>
            <a:off x="7127185" y="5733914"/>
            <a:ext cx="1638300" cy="1015663"/>
          </a:xfrm>
          <a:prstGeom prst="rect">
            <a:avLst/>
          </a:prstGeom>
          <a:solidFill>
            <a:schemeClr val="bg1">
              <a:alpha val="69000"/>
            </a:schemeClr>
          </a:solidFill>
          <a:ln>
            <a:solidFill>
              <a:schemeClr val="accent1"/>
            </a:solidFill>
          </a:ln>
        </p:spPr>
        <p:txBody>
          <a:bodyPr wrap="square" rtlCol="0">
            <a:spAutoFit/>
          </a:bodyPr>
          <a:lstStyle/>
          <a:p>
            <a:r>
              <a:rPr lang="en-US" sz="2000" b="1" dirty="0" smtClean="0">
                <a:solidFill>
                  <a:prstClr val="black"/>
                </a:solidFill>
              </a:rPr>
              <a:t>Cases  not caused by exposure</a:t>
            </a:r>
            <a:endParaRPr lang="en-US" sz="2000" b="1" dirty="0">
              <a:solidFill>
                <a:prstClr val="black"/>
              </a:solidFill>
            </a:endParaRPr>
          </a:p>
        </p:txBody>
      </p:sp>
      <p:sp>
        <p:nvSpPr>
          <p:cNvPr id="24" name="Oval 23"/>
          <p:cNvSpPr/>
          <p:nvPr/>
        </p:nvSpPr>
        <p:spPr>
          <a:xfrm>
            <a:off x="4419600" y="5592531"/>
            <a:ext cx="914400" cy="914400"/>
          </a:xfrm>
          <a:prstGeom prst="ellipse">
            <a:avLst/>
          </a:prstGeom>
          <a:pattFill prst="pct30">
            <a:fgClr>
              <a:srgbClr val="C2644A"/>
            </a:fgClr>
            <a:bgClr>
              <a:schemeClr val="bg1"/>
            </a:bgClr>
          </a:pattFill>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Slide Number Placeholder 10"/>
          <p:cNvSpPr>
            <a:spLocks noGrp="1"/>
          </p:cNvSpPr>
          <p:nvPr>
            <p:ph type="sldNum" sz="quarter" idx="12"/>
          </p:nvPr>
        </p:nvSpPr>
        <p:spPr/>
        <p:txBody>
          <a:bodyPr/>
          <a:lstStyle/>
          <a:p>
            <a:fld id="{44E0B52B-A84E-4BB9-A362-147A17F9E079}" type="slidenum">
              <a:rPr lang="en-US" smtClean="0">
                <a:solidFill>
                  <a:prstClr val="black">
                    <a:tint val="75000"/>
                  </a:prstClr>
                </a:solidFill>
              </a:rPr>
              <a:pPr/>
              <a:t>161</a:t>
            </a:fld>
            <a:endParaRPr lang="en-US">
              <a:solidFill>
                <a:prstClr val="black">
                  <a:tint val="75000"/>
                </a:prstClr>
              </a:solidFill>
            </a:endParaRPr>
          </a:p>
        </p:txBody>
      </p:sp>
    </p:spTree>
    <p:extLst>
      <p:ext uri="{BB962C8B-B14F-4D97-AF65-F5344CB8AC3E}">
        <p14:creationId xmlns:p14="http://schemas.microsoft.com/office/powerpoint/2010/main" val="3897277909"/>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Computing biomarker sensitivity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5818654"/>
              </p:ext>
            </p:extLst>
          </p:nvPr>
        </p:nvGraphicFramePr>
        <p:xfrm>
          <a:off x="495300" y="2362200"/>
          <a:ext cx="8229600" cy="1112520"/>
        </p:xfrm>
        <a:graphic>
          <a:graphicData uri="http://schemas.openxmlformats.org/drawingml/2006/table">
            <a:tbl>
              <a:tblPr>
                <a:tableStyleId>{5C22544A-7EE6-4342-B048-85BDC9FD1C3A}</a:tableStyleId>
              </a:tblPr>
              <a:tblGrid>
                <a:gridCol w="1981200"/>
                <a:gridCol w="2971800"/>
                <a:gridCol w="32766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Cases </a:t>
                      </a:r>
                      <a:r>
                        <a:rPr lang="en-US" baseline="0" dirty="0" smtClean="0"/>
                        <a:t> Caused by Exposure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smtClean="0"/>
                        <a:t>Cases Not Caused by Exposure</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Biomarker Present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B050"/>
                          </a:solidFill>
                        </a:rPr>
                        <a:t>TRUE POSITIVES</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accent6"/>
                          </a:solidFill>
                        </a:rPr>
                        <a:t>FALSE POSITIVES</a:t>
                      </a:r>
                      <a:endParaRPr lang="en-US"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Biomarker Absent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70C0"/>
                          </a:solidFill>
                        </a:rPr>
                        <a:t>FALSE NEGATIVES</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TRUE</a:t>
                      </a:r>
                      <a:r>
                        <a:rPr lang="en-US" b="1" baseline="0" dirty="0" smtClean="0">
                          <a:solidFill>
                            <a:srgbClr val="FF0000"/>
                          </a:solidFill>
                        </a:rPr>
                        <a:t> NEGATIVES</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Rectangle 3"/>
          <p:cNvSpPr/>
          <p:nvPr/>
        </p:nvSpPr>
        <p:spPr>
          <a:xfrm>
            <a:off x="85595" y="1373635"/>
            <a:ext cx="9067800" cy="830997"/>
          </a:xfrm>
          <a:prstGeom prst="rect">
            <a:avLst/>
          </a:prstGeom>
        </p:spPr>
        <p:txBody>
          <a:bodyPr wrap="square">
            <a:spAutoFit/>
          </a:bodyPr>
          <a:lstStyle/>
          <a:p>
            <a:pPr algn="ctr"/>
            <a:r>
              <a:rPr lang="en-US" sz="2400" b="1" dirty="0" smtClean="0">
                <a:solidFill>
                  <a:prstClr val="black"/>
                </a:solidFill>
              </a:rPr>
              <a:t>SENSITIVITY </a:t>
            </a:r>
          </a:p>
          <a:p>
            <a:r>
              <a:rPr lang="en-US" sz="2400" dirty="0" smtClean="0">
                <a:solidFill>
                  <a:prstClr val="black"/>
                </a:solidFill>
              </a:rPr>
              <a:t>measures how well the biomarker avoids misidentifying negative cases.</a:t>
            </a:r>
            <a:endParaRPr lang="en-US" sz="2400" dirty="0">
              <a:solidFill>
                <a:prstClr val="black"/>
              </a:solidFill>
            </a:endParaRPr>
          </a:p>
        </p:txBody>
      </p:sp>
      <p:sp>
        <p:nvSpPr>
          <p:cNvPr id="7" name="TextBox 6"/>
          <p:cNvSpPr txBox="1"/>
          <p:nvPr/>
        </p:nvSpPr>
        <p:spPr>
          <a:xfrm>
            <a:off x="381000" y="3886200"/>
            <a:ext cx="8458200" cy="2462213"/>
          </a:xfrm>
          <a:prstGeom prst="rect">
            <a:avLst/>
          </a:prstGeom>
          <a:noFill/>
        </p:spPr>
        <p:txBody>
          <a:bodyPr wrap="square" rtlCol="0">
            <a:spAutoFit/>
          </a:bodyPr>
          <a:lstStyle/>
          <a:p>
            <a:pPr algn="ctr"/>
            <a:r>
              <a:rPr lang="en-US" sz="2800" b="1" dirty="0" smtClean="0">
                <a:solidFill>
                  <a:prstClr val="black"/>
                </a:solidFill>
              </a:rPr>
              <a:t>SENSITIVITY =</a:t>
            </a:r>
          </a:p>
          <a:p>
            <a:pPr algn="ctr"/>
            <a:endParaRPr lang="en-US" sz="2400" b="1" dirty="0">
              <a:solidFill>
                <a:srgbClr val="00B050"/>
              </a:solidFill>
            </a:endParaRPr>
          </a:p>
          <a:p>
            <a:pPr algn="ctr"/>
            <a:r>
              <a:rPr lang="en-US" sz="2800" b="1" dirty="0" smtClean="0">
                <a:solidFill>
                  <a:srgbClr val="00B050"/>
                </a:solidFill>
              </a:rPr>
              <a:t>TRUE POSITIVES</a:t>
            </a:r>
          </a:p>
          <a:p>
            <a:pPr algn="ctr"/>
            <a:endParaRPr lang="en-US" sz="2800" b="1" dirty="0">
              <a:solidFill>
                <a:srgbClr val="FF0000"/>
              </a:solidFill>
            </a:endParaRPr>
          </a:p>
          <a:p>
            <a:pPr algn="ctr"/>
            <a:r>
              <a:rPr lang="en-US" sz="2800" b="1" dirty="0" smtClean="0">
                <a:solidFill>
                  <a:srgbClr val="00B050"/>
                </a:solidFill>
              </a:rPr>
              <a:t>(TRUE </a:t>
            </a:r>
            <a:r>
              <a:rPr lang="en-US" sz="2800" b="1" dirty="0">
                <a:solidFill>
                  <a:srgbClr val="00B050"/>
                </a:solidFill>
              </a:rPr>
              <a:t>POSITIVES </a:t>
            </a:r>
            <a:r>
              <a:rPr lang="en-US" sz="2800" b="1" dirty="0" smtClean="0">
                <a:solidFill>
                  <a:prstClr val="black"/>
                </a:solidFill>
              </a:rPr>
              <a:t>+ </a:t>
            </a:r>
            <a:r>
              <a:rPr lang="en-US" sz="2800" b="1" dirty="0" smtClean="0">
                <a:solidFill>
                  <a:srgbClr val="0070C0"/>
                </a:solidFill>
              </a:rPr>
              <a:t>FALSE NEGATIVES)</a:t>
            </a:r>
          </a:p>
          <a:p>
            <a:pPr algn="ctr"/>
            <a:endParaRPr lang="en-US" b="1" dirty="0">
              <a:solidFill>
                <a:srgbClr val="FF0000"/>
              </a:solidFill>
            </a:endParaRPr>
          </a:p>
        </p:txBody>
      </p:sp>
      <p:cxnSp>
        <p:nvCxnSpPr>
          <p:cNvPr id="9" name="Straight Connector 8"/>
          <p:cNvCxnSpPr/>
          <p:nvPr/>
        </p:nvCxnSpPr>
        <p:spPr>
          <a:xfrm>
            <a:off x="1219200" y="5410200"/>
            <a:ext cx="685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162</a:t>
            </a:fld>
            <a:endParaRPr lang="en-US">
              <a:solidFill>
                <a:prstClr val="black">
                  <a:tint val="75000"/>
                </a:prstClr>
              </a:solidFill>
            </a:endParaRPr>
          </a:p>
        </p:txBody>
      </p:sp>
    </p:spTree>
    <p:extLst>
      <p:ext uri="{BB962C8B-B14F-4D97-AF65-F5344CB8AC3E}">
        <p14:creationId xmlns:p14="http://schemas.microsoft.com/office/powerpoint/2010/main" val="369112829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Specificity-Sensitivity Tradeoff:</a:t>
            </a:r>
            <a:br>
              <a:rPr lang="en-US" sz="3200" dirty="0" smtClean="0"/>
            </a:br>
            <a:r>
              <a:rPr lang="en-US" sz="3200" dirty="0" smtClean="0"/>
              <a:t> </a:t>
            </a:r>
            <a:r>
              <a:rPr lang="en-US" sz="3200" i="1" dirty="0" smtClean="0"/>
              <a:t>BMT </a:t>
            </a:r>
            <a:r>
              <a:rPr lang="en-US" sz="3200" dirty="0" smtClean="0"/>
              <a:t>expression hypothetical</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267857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163</a:t>
            </a:fld>
            <a:endParaRPr lang="en-US">
              <a:solidFill>
                <a:prstClr val="black">
                  <a:tint val="75000"/>
                </a:prstClr>
              </a:solidFill>
            </a:endParaRPr>
          </a:p>
        </p:txBody>
      </p:sp>
    </p:spTree>
    <p:extLst>
      <p:ext uri="{BB962C8B-B14F-4D97-AF65-F5344CB8AC3E}">
        <p14:creationId xmlns:p14="http://schemas.microsoft.com/office/powerpoint/2010/main" val="717386571"/>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rmAutofit/>
          </a:bodyPr>
          <a:lstStyle/>
          <a:p>
            <a:r>
              <a:rPr lang="en-US" sz="3200" dirty="0" smtClean="0"/>
              <a:t>Specificity-Sensitivity Tradeoff:</a:t>
            </a:r>
            <a:br>
              <a:rPr lang="en-US" sz="3200" dirty="0" smtClean="0"/>
            </a:br>
            <a:r>
              <a:rPr lang="en-US" sz="3200" dirty="0" smtClean="0"/>
              <a:t>Four Possible Biomarkers for T1 Exposure or Effect</a:t>
            </a:r>
            <a:endParaRPr lang="en-US" sz="3200" dirty="0"/>
          </a:p>
        </p:txBody>
      </p:sp>
      <p:sp>
        <p:nvSpPr>
          <p:cNvPr id="3" name="Content Placeholder 2"/>
          <p:cNvSpPr>
            <a:spLocks noGrp="1"/>
          </p:cNvSpPr>
          <p:nvPr>
            <p:ph idx="1"/>
          </p:nvPr>
        </p:nvSpPr>
        <p:spPr>
          <a:xfrm>
            <a:off x="457200" y="1600206"/>
            <a:ext cx="8229600" cy="4800594"/>
          </a:xfrm>
        </p:spPr>
        <p:txBody>
          <a:bodyPr/>
          <a:lstStyle/>
          <a:p>
            <a:endParaRPr lang="en-US" dirty="0"/>
          </a:p>
        </p:txBody>
      </p:sp>
      <p:sp>
        <p:nvSpPr>
          <p:cNvPr id="6" name="Left-Right Arrow 5"/>
          <p:cNvSpPr/>
          <p:nvPr/>
        </p:nvSpPr>
        <p:spPr>
          <a:xfrm>
            <a:off x="533400" y="4648200"/>
            <a:ext cx="4114800" cy="685800"/>
          </a:xfrm>
          <a:prstGeom prst="leftRightArrow">
            <a:avLst/>
          </a:prstGeom>
          <a:solidFill>
            <a:schemeClr val="accent1">
              <a:alpha val="9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Unexposed People with D </a:t>
            </a:r>
            <a:endParaRPr lang="en-US" dirty="0">
              <a:solidFill>
                <a:prstClr val="white"/>
              </a:solidFill>
            </a:endParaRPr>
          </a:p>
        </p:txBody>
      </p:sp>
      <p:sp>
        <p:nvSpPr>
          <p:cNvPr id="4" name="Left-Right Arrow 3"/>
          <p:cNvSpPr/>
          <p:nvPr/>
        </p:nvSpPr>
        <p:spPr>
          <a:xfrm>
            <a:off x="3276600" y="3318499"/>
            <a:ext cx="5029200" cy="685800"/>
          </a:xfrm>
          <a:prstGeom prst="leftRightArrow">
            <a:avLst/>
          </a:prstGeom>
          <a:solidFill>
            <a:schemeClr val="accent2">
              <a:lumMod val="50000"/>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People with D After Exposure to T1</a:t>
            </a:r>
            <a:endParaRPr lang="en-US" dirty="0">
              <a:solidFill>
                <a:prstClr val="white"/>
              </a:solidFill>
            </a:endParaRPr>
          </a:p>
        </p:txBody>
      </p:sp>
      <p:sp>
        <p:nvSpPr>
          <p:cNvPr id="7" name="Left-Right Arrow 6"/>
          <p:cNvSpPr/>
          <p:nvPr/>
        </p:nvSpPr>
        <p:spPr>
          <a:xfrm>
            <a:off x="533400" y="5562600"/>
            <a:ext cx="8077200" cy="484632"/>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Low                                          Range of </a:t>
            </a:r>
            <a:r>
              <a:rPr lang="en-US" i="1" dirty="0" smtClean="0">
                <a:solidFill>
                  <a:prstClr val="black"/>
                </a:solidFill>
              </a:rPr>
              <a:t>BMT </a:t>
            </a:r>
            <a:r>
              <a:rPr lang="en-US" dirty="0" smtClean="0">
                <a:solidFill>
                  <a:prstClr val="black"/>
                </a:solidFill>
              </a:rPr>
              <a:t>expression                                           High</a:t>
            </a:r>
            <a:endParaRPr lang="en-US" dirty="0">
              <a:solidFill>
                <a:prstClr val="black"/>
              </a:solidFill>
            </a:endParaRPr>
          </a:p>
        </p:txBody>
      </p:sp>
      <p:cxnSp>
        <p:nvCxnSpPr>
          <p:cNvPr id="13" name="Straight Connector 12"/>
          <p:cNvCxnSpPr/>
          <p:nvPr/>
        </p:nvCxnSpPr>
        <p:spPr>
          <a:xfrm>
            <a:off x="4648200" y="1828800"/>
            <a:ext cx="0" cy="38862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05600" y="1828800"/>
            <a:ext cx="0" cy="3886200"/>
          </a:xfrm>
          <a:prstGeom prst="line">
            <a:avLst/>
          </a:prstGeom>
          <a:ln w="254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638800" y="1828800"/>
            <a:ext cx="0" cy="38862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76600" y="1828800"/>
            <a:ext cx="0" cy="3886200"/>
          </a:xfrm>
          <a:prstGeom prst="line">
            <a:avLst/>
          </a:prstGeom>
          <a:ln w="254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05600" y="1828800"/>
            <a:ext cx="457200" cy="381000"/>
          </a:xfrm>
          <a:prstGeom prst="rect">
            <a:avLst/>
          </a:prstGeom>
          <a:noFill/>
        </p:spPr>
        <p:txBody>
          <a:bodyPr wrap="square" rtlCol="0">
            <a:spAutoFit/>
          </a:bodyPr>
          <a:lstStyle/>
          <a:p>
            <a:r>
              <a:rPr lang="en-US" b="1" dirty="0" smtClean="0">
                <a:solidFill>
                  <a:srgbClr val="8064A2">
                    <a:lumMod val="50000"/>
                  </a:srgbClr>
                </a:solidFill>
              </a:rPr>
              <a:t>A</a:t>
            </a:r>
            <a:endParaRPr lang="en-US" b="1" dirty="0">
              <a:solidFill>
                <a:srgbClr val="8064A2">
                  <a:lumMod val="50000"/>
                </a:srgbClr>
              </a:solidFill>
            </a:endParaRPr>
          </a:p>
        </p:txBody>
      </p:sp>
      <p:sp>
        <p:nvSpPr>
          <p:cNvPr id="19" name="TextBox 18"/>
          <p:cNvSpPr txBox="1"/>
          <p:nvPr/>
        </p:nvSpPr>
        <p:spPr>
          <a:xfrm>
            <a:off x="4655507" y="1790700"/>
            <a:ext cx="457200" cy="381000"/>
          </a:xfrm>
          <a:prstGeom prst="rect">
            <a:avLst/>
          </a:prstGeom>
          <a:noFill/>
        </p:spPr>
        <p:txBody>
          <a:bodyPr wrap="square" rtlCol="0">
            <a:spAutoFit/>
          </a:bodyPr>
          <a:lstStyle/>
          <a:p>
            <a:r>
              <a:rPr lang="en-US" b="1" dirty="0" smtClean="0">
                <a:solidFill>
                  <a:srgbClr val="1F497D"/>
                </a:solidFill>
              </a:rPr>
              <a:t>C</a:t>
            </a:r>
            <a:endParaRPr lang="en-US" b="1" dirty="0">
              <a:solidFill>
                <a:srgbClr val="1F497D"/>
              </a:solidFill>
            </a:endParaRPr>
          </a:p>
        </p:txBody>
      </p:sp>
      <p:sp>
        <p:nvSpPr>
          <p:cNvPr id="20" name="TextBox 19"/>
          <p:cNvSpPr txBox="1"/>
          <p:nvPr/>
        </p:nvSpPr>
        <p:spPr>
          <a:xfrm>
            <a:off x="3308959" y="1855418"/>
            <a:ext cx="457200" cy="381000"/>
          </a:xfrm>
          <a:prstGeom prst="rect">
            <a:avLst/>
          </a:prstGeom>
          <a:noFill/>
        </p:spPr>
        <p:txBody>
          <a:bodyPr wrap="square" rtlCol="0">
            <a:spAutoFit/>
          </a:bodyPr>
          <a:lstStyle/>
          <a:p>
            <a:r>
              <a:rPr lang="en-US" b="1" dirty="0" smtClean="0">
                <a:solidFill>
                  <a:srgbClr val="C0504D">
                    <a:lumMod val="50000"/>
                  </a:srgbClr>
                </a:solidFill>
              </a:rPr>
              <a:t>D</a:t>
            </a:r>
            <a:endParaRPr lang="en-US" b="1" dirty="0">
              <a:solidFill>
                <a:srgbClr val="C0504D">
                  <a:lumMod val="50000"/>
                </a:srgbClr>
              </a:solidFill>
            </a:endParaRPr>
          </a:p>
        </p:txBody>
      </p:sp>
      <p:sp>
        <p:nvSpPr>
          <p:cNvPr id="21" name="TextBox 20"/>
          <p:cNvSpPr txBox="1"/>
          <p:nvPr/>
        </p:nvSpPr>
        <p:spPr>
          <a:xfrm>
            <a:off x="5650282" y="1823059"/>
            <a:ext cx="457200" cy="381000"/>
          </a:xfrm>
          <a:prstGeom prst="rect">
            <a:avLst/>
          </a:prstGeom>
          <a:noFill/>
        </p:spPr>
        <p:txBody>
          <a:bodyPr wrap="square" rtlCol="0">
            <a:spAutoFit/>
          </a:bodyPr>
          <a:lstStyle/>
          <a:p>
            <a:r>
              <a:rPr lang="en-US" b="1" dirty="0" smtClean="0">
                <a:solidFill>
                  <a:srgbClr val="C0504D"/>
                </a:solidFill>
              </a:rPr>
              <a:t>B</a:t>
            </a:r>
            <a:endParaRPr lang="en-US" b="1" dirty="0">
              <a:solidFill>
                <a:srgbClr val="C0504D"/>
              </a:solidFill>
            </a:endParaRPr>
          </a:p>
        </p:txBody>
      </p:sp>
      <p:sp>
        <p:nvSpPr>
          <p:cNvPr id="5" name="Left-Right Arrow 4"/>
          <p:cNvSpPr/>
          <p:nvPr/>
        </p:nvSpPr>
        <p:spPr>
          <a:xfrm>
            <a:off x="1371600" y="2209800"/>
            <a:ext cx="5334000" cy="698180"/>
          </a:xfrm>
          <a:prstGeom prst="leftRightArrow">
            <a:avLst/>
          </a:prstGeom>
          <a:solidFill>
            <a:schemeClr val="accent4">
              <a:lumMod val="60000"/>
              <a:lumOff val="40000"/>
              <a:alpha val="8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People with D After Exposure to </a:t>
            </a:r>
            <a:r>
              <a:rPr lang="en-US" dirty="0" err="1" smtClean="0">
                <a:solidFill>
                  <a:prstClr val="white"/>
                </a:solidFill>
              </a:rPr>
              <a:t>Tx</a:t>
            </a:r>
            <a:endParaRPr lang="en-US" dirty="0">
              <a:solidFill>
                <a:prstClr val="white"/>
              </a:solidFill>
            </a:endParaRPr>
          </a:p>
        </p:txBody>
      </p:sp>
      <p:sp>
        <p:nvSpPr>
          <p:cNvPr id="8" name="Slide Number Placeholder 7"/>
          <p:cNvSpPr>
            <a:spLocks noGrp="1"/>
          </p:cNvSpPr>
          <p:nvPr>
            <p:ph type="sldNum" sz="quarter" idx="12"/>
          </p:nvPr>
        </p:nvSpPr>
        <p:spPr/>
        <p:txBody>
          <a:bodyPr/>
          <a:lstStyle/>
          <a:p>
            <a:fld id="{44E0B52B-A84E-4BB9-A362-147A17F9E079}" type="slidenum">
              <a:rPr lang="en-US" smtClean="0">
                <a:solidFill>
                  <a:prstClr val="black">
                    <a:tint val="75000"/>
                  </a:prstClr>
                </a:solidFill>
              </a:rPr>
              <a:pPr/>
              <a:t>164</a:t>
            </a:fld>
            <a:endParaRPr lang="en-US">
              <a:solidFill>
                <a:prstClr val="black">
                  <a:tint val="75000"/>
                </a:prstClr>
              </a:solidFill>
            </a:endParaRPr>
          </a:p>
        </p:txBody>
      </p:sp>
    </p:spTree>
    <p:extLst>
      <p:ext uri="{BB962C8B-B14F-4D97-AF65-F5344CB8AC3E}">
        <p14:creationId xmlns:p14="http://schemas.microsoft.com/office/powerpoint/2010/main" val="1555838176"/>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Defendant’s Biomarker Testimony </a:t>
            </a:r>
            <a:br>
              <a:rPr lang="en-US" sz="3200" dirty="0" smtClean="0"/>
            </a:br>
            <a:r>
              <a:rPr lang="en-US" sz="3200" dirty="0" smtClean="0"/>
              <a:t>in </a:t>
            </a:r>
            <a:r>
              <a:rPr lang="en-US" sz="3200" i="1" dirty="0" err="1" smtClean="0"/>
              <a:t>Henricksen</a:t>
            </a:r>
            <a:r>
              <a:rPr lang="en-US" sz="3200" i="1" dirty="0" smtClean="0"/>
              <a:t> v. ConocoPhillips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52222557"/>
              </p:ext>
            </p:extLst>
          </p:nvPr>
        </p:nvGraphicFramePr>
        <p:xfrm>
          <a:off x="495300" y="1981200"/>
          <a:ext cx="8229600" cy="1651000"/>
        </p:xfrm>
        <a:graphic>
          <a:graphicData uri="http://schemas.openxmlformats.org/drawingml/2006/table">
            <a:tbl>
              <a:tblPr>
                <a:tableStyleId>{5C22544A-7EE6-4342-B048-85BDC9FD1C3A}</a:tableStyleId>
              </a:tblPr>
              <a:tblGrid>
                <a:gridCol w="2095500"/>
                <a:gridCol w="2857500"/>
                <a:gridCol w="3276600"/>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“Secondary</a:t>
                      </a:r>
                      <a:r>
                        <a:rPr lang="en-US" baseline="0" dirty="0" smtClean="0"/>
                        <a:t>” AML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smtClean="0"/>
                        <a:t>“</a:t>
                      </a:r>
                      <a:r>
                        <a:rPr lang="en-US" i="1" dirty="0" smtClean="0"/>
                        <a:t>De Novo”</a:t>
                      </a:r>
                      <a:r>
                        <a:rPr lang="en-US" i="0" dirty="0" smtClean="0"/>
                        <a:t> AML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Chromosome Aberrations Present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B050"/>
                          </a:solidFill>
                        </a:rPr>
                        <a:t>90% </a:t>
                      </a:r>
                    </a:p>
                    <a:p>
                      <a:pPr algn="ctr"/>
                      <a:r>
                        <a:rPr lang="en-US" b="1" dirty="0" smtClean="0">
                          <a:solidFill>
                            <a:srgbClr val="00B050"/>
                          </a:solidFill>
                        </a:rPr>
                        <a:t>of Secondary</a:t>
                      </a:r>
                      <a:r>
                        <a:rPr lang="en-US" b="1" baseline="0" dirty="0" smtClean="0">
                          <a:solidFill>
                            <a:srgbClr val="00B050"/>
                          </a:solidFill>
                        </a:rPr>
                        <a:t> AML cases</a:t>
                      </a:r>
                      <a:endParaRPr lang="en-US"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accent6"/>
                          </a:solidFill>
                        </a:rPr>
                        <a:t>50% </a:t>
                      </a:r>
                    </a:p>
                    <a:p>
                      <a:pPr algn="ctr"/>
                      <a:r>
                        <a:rPr lang="en-US" b="1" dirty="0" smtClean="0">
                          <a:solidFill>
                            <a:schemeClr val="accent6"/>
                          </a:solidFill>
                        </a:rPr>
                        <a:t>of </a:t>
                      </a:r>
                      <a:r>
                        <a:rPr lang="en-US" b="1" i="1" dirty="0" smtClean="0">
                          <a:solidFill>
                            <a:schemeClr val="accent6"/>
                          </a:solidFill>
                        </a:rPr>
                        <a:t>De Novo </a:t>
                      </a:r>
                      <a:r>
                        <a:rPr lang="en-US" b="1" dirty="0" smtClean="0">
                          <a:solidFill>
                            <a:schemeClr val="accent6"/>
                          </a:solidFill>
                        </a:rPr>
                        <a:t>AML CASES</a:t>
                      </a:r>
                      <a:endParaRPr lang="en-US" b="1" dirty="0">
                        <a:solidFill>
                          <a:schemeClr val="accent6"/>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en-US" dirty="0" smtClean="0"/>
                        <a:t>Chromosome Aberrations Absent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0070C0"/>
                          </a:solidFill>
                        </a:rPr>
                        <a:t>10%</a:t>
                      </a:r>
                    </a:p>
                    <a:p>
                      <a:pPr algn="ctr"/>
                      <a:r>
                        <a:rPr lang="en-US" b="1" dirty="0" smtClean="0">
                          <a:solidFill>
                            <a:srgbClr val="0070C0"/>
                          </a:solidFill>
                        </a:rPr>
                        <a:t>of</a:t>
                      </a:r>
                      <a:r>
                        <a:rPr lang="en-US" b="1" baseline="0" dirty="0" smtClean="0">
                          <a:solidFill>
                            <a:srgbClr val="0070C0"/>
                          </a:solidFill>
                        </a:rPr>
                        <a:t> Secondary AML cases</a:t>
                      </a:r>
                      <a:endParaRPr lang="en-US" b="1"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rgbClr val="FF0000"/>
                          </a:solidFill>
                        </a:rPr>
                        <a:t>50% </a:t>
                      </a:r>
                    </a:p>
                    <a:p>
                      <a:pPr algn="ctr"/>
                      <a:r>
                        <a:rPr lang="en-US" b="1" dirty="0" smtClean="0">
                          <a:solidFill>
                            <a:srgbClr val="FF0000"/>
                          </a:solidFill>
                        </a:rPr>
                        <a:t>of </a:t>
                      </a:r>
                      <a:r>
                        <a:rPr lang="en-US" b="1" i="1" dirty="0" smtClean="0">
                          <a:solidFill>
                            <a:srgbClr val="FF0000"/>
                          </a:solidFill>
                        </a:rPr>
                        <a:t>De Novo </a:t>
                      </a:r>
                      <a:r>
                        <a:rPr lang="en-US" b="1" i="0" dirty="0" smtClean="0">
                          <a:solidFill>
                            <a:srgbClr val="FF0000"/>
                          </a:solidFill>
                        </a:rPr>
                        <a:t>AML</a:t>
                      </a:r>
                      <a:r>
                        <a:rPr lang="en-US" b="1" i="0" baseline="0" dirty="0" smtClean="0">
                          <a:solidFill>
                            <a:srgbClr val="FF0000"/>
                          </a:solidFill>
                        </a:rPr>
                        <a:t> cases</a:t>
                      </a:r>
                      <a:endParaRPr lang="en-US" b="1"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extBox 6"/>
          <p:cNvSpPr txBox="1"/>
          <p:nvPr/>
        </p:nvSpPr>
        <p:spPr>
          <a:xfrm>
            <a:off x="381000" y="3886200"/>
            <a:ext cx="3352800" cy="2862322"/>
          </a:xfrm>
          <a:prstGeom prst="rect">
            <a:avLst/>
          </a:prstGeom>
          <a:noFill/>
        </p:spPr>
        <p:txBody>
          <a:bodyPr wrap="square" rtlCol="0">
            <a:spAutoFit/>
          </a:bodyPr>
          <a:lstStyle/>
          <a:p>
            <a:pPr algn="ctr"/>
            <a:r>
              <a:rPr lang="en-US" sz="2000" dirty="0" smtClean="0">
                <a:solidFill>
                  <a:prstClr val="black"/>
                </a:solidFill>
              </a:rPr>
              <a:t>SPECIFICITY of biomarker for secondary AML = 0.50</a:t>
            </a:r>
          </a:p>
          <a:p>
            <a:pPr algn="ctr"/>
            <a:endParaRPr lang="en-US" sz="2000" dirty="0" smtClean="0">
              <a:solidFill>
                <a:prstClr val="black"/>
              </a:solidFill>
            </a:endParaRPr>
          </a:p>
          <a:p>
            <a:pPr algn="ctr"/>
            <a:r>
              <a:rPr lang="en-US" sz="2000" dirty="0" smtClean="0">
                <a:solidFill>
                  <a:srgbClr val="FF0000"/>
                </a:solidFill>
              </a:rPr>
              <a:t>50% </a:t>
            </a:r>
            <a:r>
              <a:rPr lang="en-US" sz="2000" i="1" dirty="0" smtClean="0">
                <a:solidFill>
                  <a:srgbClr val="FF0000"/>
                </a:solidFill>
              </a:rPr>
              <a:t>de novo </a:t>
            </a:r>
            <a:r>
              <a:rPr lang="en-US" sz="2000" dirty="0" smtClean="0">
                <a:solidFill>
                  <a:srgbClr val="FF0000"/>
                </a:solidFill>
              </a:rPr>
              <a:t>w/o aberrations </a:t>
            </a:r>
            <a:r>
              <a:rPr lang="en-US" sz="2000" dirty="0" smtClean="0">
                <a:solidFill>
                  <a:prstClr val="black"/>
                </a:solidFill>
              </a:rPr>
              <a:t>divided by</a:t>
            </a:r>
            <a:endParaRPr lang="en-US" sz="2000" dirty="0">
              <a:solidFill>
                <a:prstClr val="black"/>
              </a:solidFill>
            </a:endParaRPr>
          </a:p>
          <a:p>
            <a:pPr algn="ctr"/>
            <a:r>
              <a:rPr lang="en-US" sz="2000" dirty="0" smtClean="0">
                <a:solidFill>
                  <a:srgbClr val="FF0000"/>
                </a:solidFill>
              </a:rPr>
              <a:t>(50% </a:t>
            </a:r>
            <a:r>
              <a:rPr lang="en-US" sz="2000" i="1" dirty="0" smtClean="0">
                <a:solidFill>
                  <a:srgbClr val="FF0000"/>
                </a:solidFill>
              </a:rPr>
              <a:t>de novo </a:t>
            </a:r>
            <a:r>
              <a:rPr lang="en-US" sz="2000" dirty="0" smtClean="0">
                <a:solidFill>
                  <a:srgbClr val="FF0000"/>
                </a:solidFill>
              </a:rPr>
              <a:t>w/o aberrations </a:t>
            </a:r>
            <a:r>
              <a:rPr lang="en-US" sz="2000" dirty="0" smtClean="0">
                <a:solidFill>
                  <a:prstClr val="black"/>
                </a:solidFill>
              </a:rPr>
              <a:t>+ </a:t>
            </a:r>
          </a:p>
          <a:p>
            <a:pPr algn="ctr"/>
            <a:r>
              <a:rPr lang="en-US" sz="2000" dirty="0" smtClean="0">
                <a:solidFill>
                  <a:srgbClr val="F79646"/>
                </a:solidFill>
              </a:rPr>
              <a:t>50% </a:t>
            </a:r>
            <a:r>
              <a:rPr lang="en-US" sz="2000" i="1" dirty="0" smtClean="0">
                <a:solidFill>
                  <a:srgbClr val="F79646"/>
                </a:solidFill>
              </a:rPr>
              <a:t>de novo </a:t>
            </a:r>
            <a:r>
              <a:rPr lang="en-US" sz="2000" dirty="0" smtClean="0">
                <a:solidFill>
                  <a:srgbClr val="F79646"/>
                </a:solidFill>
              </a:rPr>
              <a:t>w/ aberrations)</a:t>
            </a:r>
            <a:endParaRPr lang="en-US" sz="2000" dirty="0" smtClean="0">
              <a:solidFill>
                <a:srgbClr val="FF0000"/>
              </a:solidFill>
            </a:endParaRPr>
          </a:p>
          <a:p>
            <a:pPr algn="ctr"/>
            <a:endParaRPr lang="en-US" sz="2000" dirty="0">
              <a:solidFill>
                <a:srgbClr val="FF0000"/>
              </a:solidFill>
            </a:endParaRPr>
          </a:p>
        </p:txBody>
      </p:sp>
      <p:sp>
        <p:nvSpPr>
          <p:cNvPr id="8" name="TextBox 7"/>
          <p:cNvSpPr txBox="1"/>
          <p:nvPr/>
        </p:nvSpPr>
        <p:spPr>
          <a:xfrm>
            <a:off x="4876800" y="3886200"/>
            <a:ext cx="3733800" cy="2862322"/>
          </a:xfrm>
          <a:prstGeom prst="rect">
            <a:avLst/>
          </a:prstGeom>
          <a:noFill/>
        </p:spPr>
        <p:txBody>
          <a:bodyPr wrap="square" rtlCol="0">
            <a:spAutoFit/>
          </a:bodyPr>
          <a:lstStyle/>
          <a:p>
            <a:pPr algn="ctr"/>
            <a:r>
              <a:rPr lang="en-US" sz="2000" dirty="0" smtClean="0">
                <a:solidFill>
                  <a:prstClr val="black"/>
                </a:solidFill>
              </a:rPr>
              <a:t>SENSITIVITY of biomarker for secondary AML = 0.90</a:t>
            </a:r>
          </a:p>
          <a:p>
            <a:pPr algn="ctr"/>
            <a:endParaRPr lang="en-US" sz="2000" dirty="0" smtClean="0">
              <a:solidFill>
                <a:prstClr val="black"/>
              </a:solidFill>
            </a:endParaRPr>
          </a:p>
          <a:p>
            <a:pPr algn="ctr"/>
            <a:r>
              <a:rPr lang="en-US" sz="2000" dirty="0" smtClean="0">
                <a:solidFill>
                  <a:srgbClr val="00B050"/>
                </a:solidFill>
              </a:rPr>
              <a:t>90% secondary</a:t>
            </a:r>
            <a:r>
              <a:rPr lang="en-US" sz="2000" i="1" dirty="0" smtClean="0">
                <a:solidFill>
                  <a:srgbClr val="00B050"/>
                </a:solidFill>
              </a:rPr>
              <a:t> </a:t>
            </a:r>
            <a:r>
              <a:rPr lang="en-US" sz="2000" dirty="0" smtClean="0">
                <a:solidFill>
                  <a:srgbClr val="00B050"/>
                </a:solidFill>
              </a:rPr>
              <a:t>w/ aberrations </a:t>
            </a:r>
            <a:r>
              <a:rPr lang="en-US" sz="2000" dirty="0" smtClean="0">
                <a:solidFill>
                  <a:prstClr val="black"/>
                </a:solidFill>
              </a:rPr>
              <a:t>divided by</a:t>
            </a:r>
            <a:endParaRPr lang="en-US" sz="2000" dirty="0">
              <a:solidFill>
                <a:prstClr val="black"/>
              </a:solidFill>
            </a:endParaRPr>
          </a:p>
          <a:p>
            <a:pPr algn="ctr"/>
            <a:r>
              <a:rPr lang="en-US" sz="2000" dirty="0" smtClean="0">
                <a:solidFill>
                  <a:srgbClr val="00B050"/>
                </a:solidFill>
              </a:rPr>
              <a:t>(90% secondary</a:t>
            </a:r>
            <a:r>
              <a:rPr lang="en-US" sz="2000" i="1" dirty="0" smtClean="0">
                <a:solidFill>
                  <a:srgbClr val="00B050"/>
                </a:solidFill>
              </a:rPr>
              <a:t> </a:t>
            </a:r>
            <a:r>
              <a:rPr lang="en-US" sz="2000" dirty="0" smtClean="0">
                <a:solidFill>
                  <a:srgbClr val="00B050"/>
                </a:solidFill>
              </a:rPr>
              <a:t>w/ aberrations</a:t>
            </a:r>
            <a:r>
              <a:rPr lang="en-US" sz="2000" dirty="0" smtClean="0">
                <a:solidFill>
                  <a:srgbClr val="FF0000"/>
                </a:solidFill>
              </a:rPr>
              <a:t> </a:t>
            </a:r>
          </a:p>
          <a:p>
            <a:pPr algn="ctr"/>
            <a:r>
              <a:rPr lang="en-US" sz="2000" dirty="0" smtClean="0">
                <a:solidFill>
                  <a:prstClr val="black"/>
                </a:solidFill>
              </a:rPr>
              <a:t>+ </a:t>
            </a:r>
          </a:p>
          <a:p>
            <a:pPr algn="ctr"/>
            <a:r>
              <a:rPr lang="en-US" sz="2000" dirty="0" smtClean="0">
                <a:solidFill>
                  <a:srgbClr val="0070C0"/>
                </a:solidFill>
              </a:rPr>
              <a:t>10% secondary</a:t>
            </a:r>
            <a:r>
              <a:rPr lang="en-US" sz="2000" i="1" dirty="0" smtClean="0">
                <a:solidFill>
                  <a:srgbClr val="0070C0"/>
                </a:solidFill>
              </a:rPr>
              <a:t> </a:t>
            </a:r>
            <a:r>
              <a:rPr lang="en-US" sz="2000" dirty="0" smtClean="0">
                <a:solidFill>
                  <a:srgbClr val="0070C0"/>
                </a:solidFill>
              </a:rPr>
              <a:t>w/o aberrations)</a:t>
            </a:r>
          </a:p>
          <a:p>
            <a:pPr algn="ctr"/>
            <a:endParaRPr lang="en-US" sz="2000" dirty="0">
              <a:solidFill>
                <a:srgbClr val="FF0000"/>
              </a:solidFill>
            </a:endParaRPr>
          </a:p>
        </p:txBody>
      </p:sp>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165</a:t>
            </a:fld>
            <a:endParaRPr lang="en-US">
              <a:solidFill>
                <a:prstClr val="black">
                  <a:tint val="75000"/>
                </a:prstClr>
              </a:solidFill>
            </a:endParaRPr>
          </a:p>
        </p:txBody>
      </p:sp>
    </p:spTree>
    <p:extLst>
      <p:ext uri="{BB962C8B-B14F-4D97-AF65-F5344CB8AC3E}">
        <p14:creationId xmlns:p14="http://schemas.microsoft.com/office/powerpoint/2010/main" val="12154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RELATIVE RISKS &lt; 2.0</a:t>
            </a:r>
          </a:p>
        </p:txBody>
      </p:sp>
      <p:sp>
        <p:nvSpPr>
          <p:cNvPr id="4" name="Slide Number Placeholder 3"/>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166</a:t>
            </a:fld>
            <a:endParaRPr lang="en-US">
              <a:solidFill>
                <a:srgbClr val="000000"/>
              </a:solidFill>
            </a:endParaRPr>
          </a:p>
        </p:txBody>
      </p:sp>
    </p:spTree>
    <p:extLst>
      <p:ext uri="{BB962C8B-B14F-4D97-AF65-F5344CB8AC3E}">
        <p14:creationId xmlns:p14="http://schemas.microsoft.com/office/powerpoint/2010/main" val="82994467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5984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a:solidFill>
                  <a:srgbClr val="808000"/>
                </a:solidFill>
              </a:rPr>
              <a:t>SOURCES OF DISEASE</a:t>
            </a:r>
          </a:p>
        </p:txBody>
      </p:sp>
      <p:graphicFrame>
        <p:nvGraphicFramePr>
          <p:cNvPr id="2" name="Object 3"/>
          <p:cNvGraphicFramePr>
            <a:graphicFrameLocks noChangeAspect="1"/>
          </p:cNvGraphicFramePr>
          <p:nvPr>
            <p:extLst>
              <p:ext uri="{D42A27DB-BD31-4B8C-83A1-F6EECF244321}">
                <p14:modId xmlns:p14="http://schemas.microsoft.com/office/powerpoint/2010/main" val="980942723"/>
              </p:ext>
            </p:extLst>
          </p:nvPr>
        </p:nvGraphicFramePr>
        <p:xfrm>
          <a:off x="50800" y="1041400"/>
          <a:ext cx="8775700" cy="5156200"/>
        </p:xfrm>
        <a:graphic>
          <a:graphicData uri="http://schemas.openxmlformats.org/drawingml/2006/chart">
            <c:chart xmlns:c="http://schemas.openxmlformats.org/drawingml/2006/chart" xmlns:r="http://schemas.openxmlformats.org/officeDocument/2006/relationships" r:id="rId2"/>
          </a:graphicData>
        </a:graphic>
      </p:graphicFrame>
      <p:sp>
        <p:nvSpPr>
          <p:cNvPr id="27652" name="Rectangle 4"/>
          <p:cNvSpPr>
            <a:spLocks noGrp="1" noChangeArrowheads="1"/>
          </p:cNvSpPr>
          <p:nvPr>
            <p:ph type="title" idx="4294967295"/>
          </p:nvPr>
        </p:nvSpPr>
        <p:spPr>
          <a:xfrm>
            <a:off x="685800" y="0"/>
            <a:ext cx="7772400" cy="762000"/>
          </a:xfrm>
        </p:spPr>
        <p:txBody>
          <a:bodyPr/>
          <a:lstStyle/>
          <a:p>
            <a:pPr eaLnBrk="1" hangingPunct="1"/>
            <a:r>
              <a:rPr lang="en-US" dirty="0" smtClean="0"/>
              <a:t>RELATIVE RISKS &lt; 2.0</a:t>
            </a:r>
          </a:p>
        </p:txBody>
      </p:sp>
      <p:sp>
        <p:nvSpPr>
          <p:cNvPr id="4" name="Slide Number Placeholder 3"/>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167</a:t>
            </a:fld>
            <a:endParaRPr lang="en-US">
              <a:solidFill>
                <a:srgbClr val="000000"/>
              </a:solidFill>
            </a:endParaRPr>
          </a:p>
        </p:txBody>
      </p:sp>
    </p:spTree>
    <p:extLst>
      <p:ext uri="{BB962C8B-B14F-4D97-AF65-F5344CB8AC3E}">
        <p14:creationId xmlns:p14="http://schemas.microsoft.com/office/powerpoint/2010/main" val="414478774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2362346645"/>
              </p:ext>
            </p:extLst>
          </p:nvPr>
        </p:nvGraphicFramePr>
        <p:xfrm>
          <a:off x="685800" y="1706477"/>
          <a:ext cx="8001000" cy="4659312"/>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4"/>
          <p:cNvSpPr txBox="1">
            <a:spLocks noChangeArrowheads="1"/>
          </p:cNvSpPr>
          <p:nvPr/>
        </p:nvSpPr>
        <p:spPr bwMode="auto">
          <a:xfrm>
            <a:off x="762000" y="361950"/>
            <a:ext cx="78486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r>
              <a:rPr lang="en-US" kern="0" dirty="0" smtClean="0"/>
              <a:t>Revised Probability after Differential Etiology</a:t>
            </a:r>
          </a:p>
        </p:txBody>
      </p:sp>
      <p:sp>
        <p:nvSpPr>
          <p:cNvPr id="11" name="Rectangle 2"/>
          <p:cNvSpPr>
            <a:spLocks noChangeArrowheads="1"/>
          </p:cNvSpPr>
          <p:nvPr/>
        </p:nvSpPr>
        <p:spPr bwMode="auto">
          <a:xfrm>
            <a:off x="685800" y="5984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endParaRPr lang="en-US" sz="4400" b="1" dirty="0">
              <a:solidFill>
                <a:srgbClr val="808000"/>
              </a:solidFill>
            </a:endParaRPr>
          </a:p>
        </p:txBody>
      </p:sp>
      <p:sp>
        <p:nvSpPr>
          <p:cNvPr id="3" name="Slide Number Placeholder 2"/>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168</a:t>
            </a:fld>
            <a:endParaRPr lang="en-US">
              <a:solidFill>
                <a:srgbClr val="000000"/>
              </a:solidFill>
            </a:endParaRPr>
          </a:p>
        </p:txBody>
      </p:sp>
    </p:spTree>
    <p:extLst>
      <p:ext uri="{BB962C8B-B14F-4D97-AF65-F5344CB8AC3E}">
        <p14:creationId xmlns:p14="http://schemas.microsoft.com/office/powerpoint/2010/main" val="26096109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t>OBSERVATIONAL</a:t>
            </a:r>
          </a:p>
        </p:txBody>
      </p:sp>
      <p:sp>
        <p:nvSpPr>
          <p:cNvPr id="7171" name="Rectangle 3"/>
          <p:cNvSpPr>
            <a:spLocks noGrp="1" noChangeArrowheads="1"/>
          </p:cNvSpPr>
          <p:nvPr>
            <p:ph type="body" idx="1"/>
          </p:nvPr>
        </p:nvSpPr>
        <p:spPr>
          <a:xfrm>
            <a:off x="685800" y="1676400"/>
            <a:ext cx="7772400" cy="4648200"/>
          </a:xfrm>
        </p:spPr>
        <p:txBody>
          <a:bodyPr/>
          <a:lstStyle/>
          <a:p>
            <a:pPr eaLnBrk="1" hangingPunct="1">
              <a:spcAft>
                <a:spcPct val="20000"/>
              </a:spcAft>
            </a:pPr>
            <a:r>
              <a:rPr lang="en-US" b="1" smtClean="0"/>
              <a:t>No control over exposure to agent being studied.</a:t>
            </a:r>
          </a:p>
          <a:p>
            <a:pPr eaLnBrk="1" hangingPunct="1">
              <a:spcAft>
                <a:spcPct val="20000"/>
              </a:spcAft>
            </a:pPr>
            <a:r>
              <a:rPr lang="en-US" b="1" smtClean="0"/>
              <a:t>“Observe” those who are exposed to agent.</a:t>
            </a:r>
          </a:p>
          <a:p>
            <a:pPr eaLnBrk="1" hangingPunct="1">
              <a:spcAft>
                <a:spcPct val="20000"/>
              </a:spcAft>
            </a:pPr>
            <a:r>
              <a:rPr lang="en-US" b="1" smtClean="0"/>
              <a:t>Compare with control group not exposed.</a:t>
            </a:r>
          </a:p>
          <a:p>
            <a:pPr eaLnBrk="1" hangingPunct="1">
              <a:spcAft>
                <a:spcPct val="20000"/>
              </a:spcAft>
            </a:pPr>
            <a:r>
              <a:rPr lang="en-US" b="1" smtClean="0"/>
              <a:t>May be either retrospective or prospective.</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03138964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169</a:t>
            </a:fld>
            <a:endParaRPr lang="en-US" dirty="0">
              <a:solidFill>
                <a:srgbClr val="000000"/>
              </a:solidFill>
            </a:endParaRPr>
          </a:p>
        </p:txBody>
      </p:sp>
      <p:pic>
        <p:nvPicPr>
          <p:cNvPr id="6214" name="Picture 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075" y="304800"/>
            <a:ext cx="8705850" cy="549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38200" y="5805331"/>
            <a:ext cx="7543800" cy="677108"/>
          </a:xfrm>
          <a:prstGeom prst="rect">
            <a:avLst/>
          </a:prstGeom>
          <a:noFill/>
        </p:spPr>
        <p:txBody>
          <a:bodyPr wrap="square" rtlCol="0">
            <a:spAutoFit/>
          </a:bodyPr>
          <a:lstStyle/>
          <a:p>
            <a:r>
              <a:rPr lang="en-US" sz="1000" dirty="0">
                <a:latin typeface="Calibri" panose="020F0502020204030204" pitchFamily="34" charset="0"/>
              </a:rPr>
              <a:t>SOURCE: Michael D. Green, </a:t>
            </a:r>
            <a:r>
              <a:rPr lang="en-US" sz="1000" i="1" dirty="0">
                <a:latin typeface="Calibri" panose="020F0502020204030204" pitchFamily="34" charset="0"/>
              </a:rPr>
              <a:t>The Future of Proportional Liability</a:t>
            </a:r>
            <a:r>
              <a:rPr lang="en-US" sz="1000" dirty="0">
                <a:latin typeface="Calibri" panose="020F0502020204030204" pitchFamily="34" charset="0"/>
              </a:rPr>
              <a:t>, in “Exploring Tort Law,” Stuart Madden, ed. (Cambridge: Cambridge University Press, 2005). Reproduced courtesy of the author.</a:t>
            </a:r>
          </a:p>
          <a:p>
            <a:endParaRPr lang="en-US" dirty="0"/>
          </a:p>
        </p:txBody>
      </p:sp>
    </p:spTree>
    <p:extLst>
      <p:ext uri="{BB962C8B-B14F-4D97-AF65-F5344CB8AC3E}">
        <p14:creationId xmlns:p14="http://schemas.microsoft.com/office/powerpoint/2010/main" val="999849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152400"/>
            <a:ext cx="7772400" cy="1143000"/>
          </a:xfrm>
        </p:spPr>
        <p:txBody>
          <a:bodyPr/>
          <a:lstStyle/>
          <a:p>
            <a:pPr eaLnBrk="1" hangingPunct="1"/>
            <a:r>
              <a:rPr lang="en-US" b="1" dirty="0" smtClean="0"/>
              <a:t>TYPES OF EPI STUDIES</a:t>
            </a:r>
          </a:p>
        </p:txBody>
      </p:sp>
      <p:sp>
        <p:nvSpPr>
          <p:cNvPr id="8195" name="Rectangle 3"/>
          <p:cNvSpPr>
            <a:spLocks noGrp="1" noChangeArrowheads="1"/>
          </p:cNvSpPr>
          <p:nvPr>
            <p:ph type="body" idx="1"/>
          </p:nvPr>
        </p:nvSpPr>
        <p:spPr>
          <a:xfrm>
            <a:off x="533400" y="1207007"/>
            <a:ext cx="8229600" cy="5257801"/>
          </a:xfrm>
        </p:spPr>
        <p:txBody>
          <a:bodyPr/>
          <a:lstStyle/>
          <a:p>
            <a:pPr eaLnBrk="1" hangingPunct="1">
              <a:lnSpc>
                <a:spcPct val="90000"/>
              </a:lnSpc>
            </a:pPr>
            <a:r>
              <a:rPr lang="en-US" b="1" u="sng" dirty="0" smtClean="0"/>
              <a:t>Cohort</a:t>
            </a:r>
            <a:r>
              <a:rPr lang="en-US" b="1" dirty="0" smtClean="0"/>
              <a:t>:  Comparison of exposed and unexposed populations for disease incidence.</a:t>
            </a:r>
          </a:p>
          <a:p>
            <a:pPr eaLnBrk="1" hangingPunct="1">
              <a:lnSpc>
                <a:spcPct val="90000"/>
              </a:lnSpc>
            </a:pPr>
            <a:r>
              <a:rPr lang="en-US" b="1" u="sng" dirty="0" smtClean="0"/>
              <a:t>Case-control</a:t>
            </a:r>
            <a:r>
              <a:rPr lang="en-US" b="1" dirty="0" smtClean="0"/>
              <a:t>:  Comparison of exposure rate among those with disease and control group without disease.</a:t>
            </a:r>
          </a:p>
          <a:p>
            <a:pPr eaLnBrk="1" hangingPunct="1">
              <a:lnSpc>
                <a:spcPct val="90000"/>
              </a:lnSpc>
            </a:pPr>
            <a:r>
              <a:rPr lang="en-US" b="1" u="sng" dirty="0" smtClean="0"/>
              <a:t>Cross-sectional</a:t>
            </a:r>
            <a:r>
              <a:rPr lang="en-US" b="1" dirty="0" smtClean="0"/>
              <a:t>:  Comparison at single point in time.</a:t>
            </a:r>
          </a:p>
          <a:p>
            <a:pPr eaLnBrk="1" hangingPunct="1">
              <a:lnSpc>
                <a:spcPct val="90000"/>
              </a:lnSpc>
            </a:pPr>
            <a:r>
              <a:rPr lang="en-US" b="1" u="sng" dirty="0" smtClean="0"/>
              <a:t>Ecological</a:t>
            </a:r>
            <a:r>
              <a:rPr lang="en-US" b="1" dirty="0" smtClean="0"/>
              <a:t>: Population data about exposure and disease, e.g., incidence of colon cancer in the U.S. compared to Italy.</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1144936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76200"/>
            <a:ext cx="7772400" cy="1143000"/>
          </a:xfrm>
        </p:spPr>
        <p:txBody>
          <a:bodyPr/>
          <a:lstStyle/>
          <a:p>
            <a:pPr eaLnBrk="1" hangingPunct="1"/>
            <a:r>
              <a:rPr lang="en-US" sz="4000" b="1" dirty="0" smtClean="0"/>
              <a:t>COHORT STUDY DESIGN</a:t>
            </a:r>
          </a:p>
        </p:txBody>
      </p:sp>
      <p:sp>
        <p:nvSpPr>
          <p:cNvPr id="9219" name="Rectangle 3"/>
          <p:cNvSpPr>
            <a:spLocks noChangeArrowheads="1"/>
          </p:cNvSpPr>
          <p:nvPr/>
        </p:nvSpPr>
        <p:spPr bwMode="auto">
          <a:xfrm>
            <a:off x="3021217" y="1066800"/>
            <a:ext cx="3074783" cy="1371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dirty="0" smtClean="0">
                <a:solidFill>
                  <a:srgbClr val="000000"/>
                </a:solidFill>
              </a:rPr>
              <a:t>DEFINED</a:t>
            </a:r>
          </a:p>
          <a:p>
            <a:pPr algn="ctr" fontAlgn="base">
              <a:spcBef>
                <a:spcPct val="0"/>
              </a:spcBef>
              <a:spcAft>
                <a:spcPct val="0"/>
              </a:spcAft>
            </a:pPr>
            <a:r>
              <a:rPr lang="en-US" sz="3200" b="1" dirty="0" smtClean="0">
                <a:solidFill>
                  <a:srgbClr val="000000"/>
                </a:solidFill>
              </a:rPr>
              <a:t>POPULATION</a:t>
            </a:r>
          </a:p>
        </p:txBody>
      </p:sp>
      <p:sp>
        <p:nvSpPr>
          <p:cNvPr id="9220" name="Rectangle 4"/>
          <p:cNvSpPr>
            <a:spLocks noChangeArrowheads="1"/>
          </p:cNvSpPr>
          <p:nvPr/>
        </p:nvSpPr>
        <p:spPr bwMode="auto">
          <a:xfrm>
            <a:off x="1752600" y="3200400"/>
            <a:ext cx="24384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dirty="0" smtClean="0">
                <a:solidFill>
                  <a:srgbClr val="000000"/>
                </a:solidFill>
              </a:rPr>
              <a:t>EXPOSED</a:t>
            </a:r>
          </a:p>
        </p:txBody>
      </p:sp>
      <p:sp>
        <p:nvSpPr>
          <p:cNvPr id="9221" name="Rectangle 5"/>
          <p:cNvSpPr>
            <a:spLocks noChangeArrowheads="1"/>
          </p:cNvSpPr>
          <p:nvPr/>
        </p:nvSpPr>
        <p:spPr bwMode="auto">
          <a:xfrm>
            <a:off x="4953000" y="3200400"/>
            <a:ext cx="3048000" cy="685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3200" b="1" dirty="0" smtClean="0">
                <a:solidFill>
                  <a:srgbClr val="000000"/>
                </a:solidFill>
              </a:rPr>
              <a:t>NOT EXPOSED</a:t>
            </a:r>
          </a:p>
        </p:txBody>
      </p:sp>
      <p:sp>
        <p:nvSpPr>
          <p:cNvPr id="9222" name="Rectangle 6"/>
          <p:cNvSpPr>
            <a:spLocks noChangeArrowheads="1"/>
          </p:cNvSpPr>
          <p:nvPr/>
        </p:nvSpPr>
        <p:spPr bwMode="auto">
          <a:xfrm>
            <a:off x="537927" y="4508626"/>
            <a:ext cx="1905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b="1" dirty="0" smtClean="0">
                <a:solidFill>
                  <a:srgbClr val="000000"/>
                </a:solidFill>
              </a:rPr>
              <a:t>DEVELOP</a:t>
            </a:r>
          </a:p>
          <a:p>
            <a:pPr algn="ctr" fontAlgn="base">
              <a:spcBef>
                <a:spcPct val="0"/>
              </a:spcBef>
              <a:spcAft>
                <a:spcPct val="0"/>
              </a:spcAft>
            </a:pPr>
            <a:r>
              <a:rPr lang="en-US" sz="2400" b="1" dirty="0" smtClean="0">
                <a:solidFill>
                  <a:srgbClr val="000000"/>
                </a:solidFill>
              </a:rPr>
              <a:t>DISEASE</a:t>
            </a:r>
          </a:p>
        </p:txBody>
      </p:sp>
      <p:sp>
        <p:nvSpPr>
          <p:cNvPr id="9223" name="Text Box 7"/>
          <p:cNvSpPr txBox="1">
            <a:spLocks noChangeArrowheads="1"/>
          </p:cNvSpPr>
          <p:nvPr/>
        </p:nvSpPr>
        <p:spPr bwMode="auto">
          <a:xfrm>
            <a:off x="2686616" y="4495799"/>
            <a:ext cx="1676400"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2400" b="1" smtClean="0">
                <a:solidFill>
                  <a:srgbClr val="000000"/>
                </a:solidFill>
                <a:latin typeface="Times New Roman" pitchFamily="18" charset="0"/>
              </a:rPr>
              <a:t>DO NOT DEVELOP DISEASE</a:t>
            </a:r>
          </a:p>
        </p:txBody>
      </p:sp>
      <p:sp>
        <p:nvSpPr>
          <p:cNvPr id="9224" name="Rectangle 8"/>
          <p:cNvSpPr>
            <a:spLocks noChangeArrowheads="1"/>
          </p:cNvSpPr>
          <p:nvPr/>
        </p:nvSpPr>
        <p:spPr bwMode="auto">
          <a:xfrm>
            <a:off x="4710820" y="4495800"/>
            <a:ext cx="1905000" cy="99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400" b="1" dirty="0" smtClean="0">
                <a:solidFill>
                  <a:srgbClr val="000000"/>
                </a:solidFill>
              </a:rPr>
              <a:t>DEVELOP</a:t>
            </a:r>
          </a:p>
          <a:p>
            <a:pPr algn="ctr" fontAlgn="base">
              <a:spcBef>
                <a:spcPct val="0"/>
              </a:spcBef>
              <a:spcAft>
                <a:spcPct val="0"/>
              </a:spcAft>
            </a:pPr>
            <a:r>
              <a:rPr lang="en-US" sz="2400" b="1" dirty="0" smtClean="0">
                <a:solidFill>
                  <a:srgbClr val="000000"/>
                </a:solidFill>
              </a:rPr>
              <a:t>DISEASE</a:t>
            </a:r>
          </a:p>
        </p:txBody>
      </p:sp>
      <p:sp>
        <p:nvSpPr>
          <p:cNvPr id="9225" name="Text Box 9"/>
          <p:cNvSpPr txBox="1">
            <a:spLocks noChangeArrowheads="1"/>
          </p:cNvSpPr>
          <p:nvPr/>
        </p:nvSpPr>
        <p:spPr bwMode="auto">
          <a:xfrm>
            <a:off x="6845174" y="4495800"/>
            <a:ext cx="1676400" cy="1196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2400" b="1" smtClean="0">
                <a:solidFill>
                  <a:srgbClr val="000000"/>
                </a:solidFill>
                <a:latin typeface="Times New Roman" pitchFamily="18" charset="0"/>
              </a:rPr>
              <a:t>DO NOT DEVELOP DISEASE</a:t>
            </a:r>
          </a:p>
        </p:txBody>
      </p:sp>
      <p:sp>
        <p:nvSpPr>
          <p:cNvPr id="9226" name="Line 10"/>
          <p:cNvSpPr>
            <a:spLocks noChangeShapeType="1"/>
          </p:cNvSpPr>
          <p:nvPr/>
        </p:nvSpPr>
        <p:spPr bwMode="auto">
          <a:xfrm flipH="1">
            <a:off x="3534624" y="2514600"/>
            <a:ext cx="4572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9227" name="Line 11"/>
          <p:cNvSpPr>
            <a:spLocks noChangeShapeType="1"/>
          </p:cNvSpPr>
          <p:nvPr/>
        </p:nvSpPr>
        <p:spPr bwMode="auto">
          <a:xfrm>
            <a:off x="4953000" y="2514600"/>
            <a:ext cx="38100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9228" name="Line 12"/>
          <p:cNvSpPr>
            <a:spLocks noChangeShapeType="1"/>
          </p:cNvSpPr>
          <p:nvPr/>
        </p:nvSpPr>
        <p:spPr bwMode="auto">
          <a:xfrm flipH="1">
            <a:off x="2272420" y="3948820"/>
            <a:ext cx="3048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9229" name="Line 13"/>
          <p:cNvSpPr>
            <a:spLocks noChangeShapeType="1"/>
          </p:cNvSpPr>
          <p:nvPr/>
        </p:nvSpPr>
        <p:spPr bwMode="auto">
          <a:xfrm>
            <a:off x="2743200" y="3932976"/>
            <a:ext cx="2286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9230" name="Line 14"/>
          <p:cNvSpPr>
            <a:spLocks noChangeShapeType="1"/>
          </p:cNvSpPr>
          <p:nvPr/>
        </p:nvSpPr>
        <p:spPr bwMode="auto">
          <a:xfrm flipH="1">
            <a:off x="5943600" y="3962400"/>
            <a:ext cx="3048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9231" name="Line 15"/>
          <p:cNvSpPr>
            <a:spLocks noChangeShapeType="1"/>
          </p:cNvSpPr>
          <p:nvPr/>
        </p:nvSpPr>
        <p:spPr bwMode="auto">
          <a:xfrm>
            <a:off x="6584888" y="3962400"/>
            <a:ext cx="30480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3" name="Slide Number Placeholder 2"/>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18</a:t>
            </a:fld>
            <a:endParaRPr lang="en-US">
              <a:solidFill>
                <a:srgbClr val="000000"/>
              </a:solidFill>
            </a:endParaRPr>
          </a:p>
        </p:txBody>
      </p:sp>
      <p:sp>
        <p:nvSpPr>
          <p:cNvPr id="2" name="TextBox 1"/>
          <p:cNvSpPr txBox="1"/>
          <p:nvPr/>
        </p:nvSpPr>
        <p:spPr>
          <a:xfrm>
            <a:off x="1024550" y="5791200"/>
            <a:ext cx="7239000" cy="677108"/>
          </a:xfrm>
          <a:prstGeom prst="rect">
            <a:avLst/>
          </a:prstGeom>
          <a:noFill/>
        </p:spPr>
        <p:txBody>
          <a:bodyPr wrap="square" rtlCol="0">
            <a:spAutoFit/>
          </a:bodyPr>
          <a:lstStyle/>
          <a:p>
            <a:r>
              <a:rPr lang="en-US" sz="1000" dirty="0">
                <a:latin typeface="Calibri" panose="020F0502020204030204" pitchFamily="34" charset="0"/>
              </a:rPr>
              <a:t>SOURCE: National Research Council. </a:t>
            </a:r>
            <a:r>
              <a:rPr lang="en-US" sz="1000" i="1" dirty="0">
                <a:latin typeface="Calibri" panose="020F0502020204030204" pitchFamily="34" charset="0"/>
              </a:rPr>
              <a:t>Reference Manual on Scientific Evidence: Third Edition</a:t>
            </a:r>
            <a:r>
              <a:rPr lang="en-US" sz="1000" dirty="0">
                <a:latin typeface="Calibri" panose="020F0502020204030204" pitchFamily="34" charset="0"/>
              </a:rPr>
              <a:t>. Washington, DC: The National Academies Press, 2011, p. 558. Copyright © 2011 National Academy of Sciences.</a:t>
            </a:r>
          </a:p>
          <a:p>
            <a:endParaRPr lang="en-US" dirty="0"/>
          </a:p>
        </p:txBody>
      </p:sp>
    </p:spTree>
    <p:extLst>
      <p:ext uri="{BB962C8B-B14F-4D97-AF65-F5344CB8AC3E}">
        <p14:creationId xmlns:p14="http://schemas.microsoft.com/office/powerpoint/2010/main" val="1816210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76600" y="2362200"/>
            <a:ext cx="2971800" cy="1371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49345F"/>
                </a:solidFill>
              </a:rPr>
              <a:t>Y</a:t>
            </a:r>
          </a:p>
        </p:txBody>
      </p:sp>
      <p:sp>
        <p:nvSpPr>
          <p:cNvPr id="2" name="Title 1"/>
          <p:cNvSpPr>
            <a:spLocks noGrp="1"/>
          </p:cNvSpPr>
          <p:nvPr>
            <p:ph type="ctrTitle"/>
          </p:nvPr>
        </p:nvSpPr>
        <p:spPr>
          <a:xfrm>
            <a:off x="703430" y="304800"/>
            <a:ext cx="7924800" cy="1143000"/>
          </a:xfrm>
        </p:spPr>
        <p:txBody>
          <a:bodyPr/>
          <a:lstStyle/>
          <a:p>
            <a:pPr algn="ctr"/>
            <a:r>
              <a:rPr lang="en-US" sz="4000" b="1" dirty="0" smtClean="0"/>
              <a:t>A “but For” cause</a:t>
            </a:r>
            <a:endParaRPr lang="en-US" sz="4000" b="1" dirty="0"/>
          </a:p>
        </p:txBody>
      </p:sp>
      <p:sp>
        <p:nvSpPr>
          <p:cNvPr id="37" name="Oval 36"/>
          <p:cNvSpPr/>
          <p:nvPr/>
        </p:nvSpPr>
        <p:spPr>
          <a:xfrm rot="19310546">
            <a:off x="4488268" y="4265763"/>
            <a:ext cx="790409" cy="790409"/>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42" name="Rectangle 41"/>
          <p:cNvSpPr/>
          <p:nvPr/>
        </p:nvSpPr>
        <p:spPr>
          <a:xfrm>
            <a:off x="5417617" y="4384783"/>
            <a:ext cx="533400" cy="55236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49345F"/>
                </a:solidFill>
              </a:rPr>
              <a:t>X</a:t>
            </a:r>
            <a:endParaRPr lang="en-US" sz="2800" dirty="0">
              <a:solidFill>
                <a:srgbClr val="49345F"/>
              </a:solidFill>
            </a:endParaRPr>
          </a:p>
        </p:txBody>
      </p:sp>
      <p:sp>
        <p:nvSpPr>
          <p:cNvPr id="6" name="Oval 5"/>
          <p:cNvSpPr/>
          <p:nvPr/>
        </p:nvSpPr>
        <p:spPr>
          <a:xfrm rot="19310546">
            <a:off x="4488268" y="3704272"/>
            <a:ext cx="790409" cy="790409"/>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7" name="Oval 6"/>
          <p:cNvSpPr/>
          <p:nvPr/>
        </p:nvSpPr>
        <p:spPr>
          <a:xfrm rot="19310546">
            <a:off x="4488271" y="4820686"/>
            <a:ext cx="790409" cy="790409"/>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4" name="Slide Number Placeholder 3"/>
          <p:cNvSpPr>
            <a:spLocks noGrp="1"/>
          </p:cNvSpPr>
          <p:nvPr>
            <p:ph type="sldNum" sz="quarter" idx="12"/>
          </p:nvPr>
        </p:nvSpPr>
        <p:spPr/>
        <p:txBody>
          <a:bodyPr/>
          <a:lstStyle/>
          <a:p>
            <a:fld id="{67523E76-F73D-47F3-9482-A1493E698C15}" type="slidenum">
              <a:rPr lang="en-US" smtClean="0">
                <a:solidFill>
                  <a:srgbClr val="49345F"/>
                </a:solidFill>
              </a:rPr>
              <a:pPr/>
              <a:t>1</a:t>
            </a:fld>
            <a:endParaRPr lang="en-US" dirty="0">
              <a:solidFill>
                <a:srgbClr val="49345F"/>
              </a:solidFill>
            </a:endParaRPr>
          </a:p>
        </p:txBody>
      </p:sp>
    </p:spTree>
    <p:extLst>
      <p:ext uri="{BB962C8B-B14F-4D97-AF65-F5344CB8AC3E}">
        <p14:creationId xmlns:p14="http://schemas.microsoft.com/office/powerpoint/2010/main" val="3202082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19883929"/>
              </p:ext>
            </p:extLst>
          </p:nvPr>
        </p:nvGraphicFramePr>
        <p:xfrm>
          <a:off x="1066800" y="1066800"/>
          <a:ext cx="6781800" cy="1905000"/>
        </p:xfrm>
        <a:graphic>
          <a:graphicData uri="http://schemas.openxmlformats.org/drawingml/2006/table">
            <a:tbl>
              <a:tblPr firstRow="1" firstCol="1" bandRow="1"/>
              <a:tblGrid>
                <a:gridCol w="1356360"/>
                <a:gridCol w="1356360"/>
                <a:gridCol w="1356360"/>
                <a:gridCol w="1356360"/>
                <a:gridCol w="1356360"/>
              </a:tblGrid>
              <a:tr h="701447">
                <a:tc gridSpan="5">
                  <a:txBody>
                    <a:bodyPr/>
                    <a:lstStyle/>
                    <a:p>
                      <a:pPr algn="ctr">
                        <a:lnSpc>
                          <a:spcPct val="107000"/>
                        </a:lnSpc>
                        <a:spcAft>
                          <a:spcPts val="0"/>
                        </a:spcAft>
                      </a:pPr>
                      <a:r>
                        <a:rPr lang="en-US" sz="1800" b="1" dirty="0">
                          <a:solidFill>
                            <a:srgbClr val="000000"/>
                          </a:solidFill>
                          <a:effectLst/>
                          <a:latin typeface="Times New Roman"/>
                          <a:ea typeface="Calibri"/>
                          <a:cs typeface="Times New Roman"/>
                        </a:rPr>
                        <a:t>Table 1. Cross-Tabulation of Exposure by Disease Status</a:t>
                      </a:r>
                      <a:endParaRPr lang="en-US" sz="1800" b="1" dirty="0">
                        <a:effectLst/>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1447">
                <a:tc>
                  <a:txBody>
                    <a:bodyPr/>
                    <a:lstStyle/>
                    <a:p>
                      <a:pPr>
                        <a:lnSpc>
                          <a:spcPct val="107000"/>
                        </a:lnSpc>
                        <a:spcAft>
                          <a:spcPts val="0"/>
                        </a:spcAft>
                      </a:pPr>
                      <a:r>
                        <a:rPr lang="en-US" sz="1400" dirty="0">
                          <a:solidFill>
                            <a:srgbClr val="000000"/>
                          </a:solidFill>
                          <a:effectLst/>
                          <a:latin typeface="Times New Roman"/>
                          <a:ea typeface="Calibri"/>
                          <a:cs typeface="Times New Roman"/>
                        </a:rPr>
                        <a:t> </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No Disease</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Disease</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a:solidFill>
                            <a:srgbClr val="000000"/>
                          </a:solidFill>
                          <a:effectLst/>
                          <a:latin typeface="Times New Roman"/>
                          <a:ea typeface="Calibri"/>
                          <a:cs typeface="Times New Roman"/>
                        </a:rPr>
                        <a:t>Totals</a:t>
                      </a:r>
                      <a:endParaRPr lang="en-US" sz="14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a:solidFill>
                            <a:srgbClr val="000000"/>
                          </a:solidFill>
                          <a:effectLst/>
                          <a:latin typeface="Times New Roman"/>
                          <a:ea typeface="Calibri"/>
                          <a:cs typeface="Times New Roman"/>
                        </a:rPr>
                        <a:t>Incidence Rates of Disease</a:t>
                      </a:r>
                      <a:endParaRPr lang="en-US" sz="1400">
                        <a:effectLst/>
                        <a:latin typeface="Times New Roman"/>
                        <a:ea typeface="Calibri"/>
                        <a:cs typeface="Times New Roman"/>
                      </a:endParaRPr>
                    </a:p>
                  </a:txBody>
                  <a:tcPr marL="68580" marR="68580" marT="0" marB="0">
                    <a:lnL>
                      <a:noFill/>
                    </a:lnL>
                    <a:lnR>
                      <a:noFill/>
                    </a:lnR>
                    <a:lnT>
                      <a:noFill/>
                    </a:lnT>
                    <a:lnB>
                      <a:noFill/>
                    </a:lnB>
                  </a:tcPr>
                </a:tc>
              </a:tr>
              <a:tr h="251053">
                <a:tc>
                  <a:txBody>
                    <a:bodyPr/>
                    <a:lstStyle/>
                    <a:p>
                      <a:pPr>
                        <a:lnSpc>
                          <a:spcPct val="107000"/>
                        </a:lnSpc>
                        <a:spcAft>
                          <a:spcPts val="0"/>
                        </a:spcAft>
                      </a:pPr>
                      <a:r>
                        <a:rPr lang="en-US" sz="1400" dirty="0">
                          <a:solidFill>
                            <a:srgbClr val="000000"/>
                          </a:solidFill>
                          <a:effectLst/>
                          <a:latin typeface="Times New Roman"/>
                          <a:ea typeface="Calibri"/>
                          <a:cs typeface="Times New Roman"/>
                        </a:rPr>
                        <a:t>Not Exposed</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a:solidFill>
                            <a:srgbClr val="000000"/>
                          </a:solidFill>
                          <a:effectLst/>
                          <a:latin typeface="Times New Roman"/>
                          <a:ea typeface="Calibri"/>
                          <a:cs typeface="Times New Roman"/>
                        </a:rPr>
                        <a:t>a</a:t>
                      </a:r>
                      <a:endParaRPr lang="en-US" sz="14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a:solidFill>
                            <a:srgbClr val="000000"/>
                          </a:solidFill>
                          <a:effectLst/>
                          <a:latin typeface="Times New Roman"/>
                          <a:ea typeface="Calibri"/>
                          <a:cs typeface="Times New Roman"/>
                        </a:rPr>
                        <a:t>c</a:t>
                      </a:r>
                      <a:endParaRPr lang="en-US" sz="14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a + c</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c  / (a + c)</a:t>
                      </a:r>
                      <a:endParaRPr lang="en-US" sz="1400" dirty="0">
                        <a:effectLst/>
                        <a:latin typeface="Times New Roman"/>
                        <a:ea typeface="Calibri"/>
                        <a:cs typeface="Times New Roman"/>
                      </a:endParaRPr>
                    </a:p>
                  </a:txBody>
                  <a:tcPr marL="68580" marR="68580" marT="0" marB="0">
                    <a:lnL>
                      <a:noFill/>
                    </a:lnL>
                    <a:lnR>
                      <a:noFill/>
                    </a:lnR>
                    <a:lnT>
                      <a:noFill/>
                    </a:lnT>
                    <a:lnB>
                      <a:noFill/>
                    </a:lnB>
                  </a:tcPr>
                </a:tc>
              </a:tr>
              <a:tr h="251053">
                <a:tc>
                  <a:txBody>
                    <a:bodyPr/>
                    <a:lstStyle/>
                    <a:p>
                      <a:pPr>
                        <a:lnSpc>
                          <a:spcPct val="107000"/>
                        </a:lnSpc>
                        <a:spcAft>
                          <a:spcPts val="0"/>
                        </a:spcAft>
                      </a:pPr>
                      <a:r>
                        <a:rPr lang="en-US" sz="1400" dirty="0">
                          <a:solidFill>
                            <a:srgbClr val="000000"/>
                          </a:solidFill>
                          <a:effectLst/>
                          <a:latin typeface="Times New Roman"/>
                          <a:ea typeface="Calibri"/>
                          <a:cs typeface="Times New Roman"/>
                        </a:rPr>
                        <a:t>Exposed</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b</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d</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b + d</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d / (b +d)</a:t>
                      </a:r>
                      <a:endParaRPr lang="en-US" sz="1400" dirty="0">
                        <a:effectLst/>
                        <a:latin typeface="Times New Roman"/>
                        <a:ea typeface="Calibri"/>
                        <a:cs typeface="Times New Roman"/>
                      </a:endParaRPr>
                    </a:p>
                  </a:txBody>
                  <a:tcPr marL="68580" marR="68580" marT="0" marB="0">
                    <a:lnL>
                      <a:noFill/>
                    </a:lnL>
                    <a:lnR>
                      <a:noFill/>
                    </a:lnR>
                    <a:lnT>
                      <a:noFill/>
                    </a:lnT>
                    <a:lnB>
                      <a:noFill/>
                    </a:lnB>
                  </a:tcPr>
                </a:tc>
              </a:tr>
            </a:tbl>
          </a:graphicData>
        </a:graphic>
      </p:graphicFrame>
      <p:sp>
        <p:nvSpPr>
          <p:cNvPr id="2" name="Slide Number Placeholder 1"/>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19</a:t>
            </a:fld>
            <a:endParaRPr lang="en-US">
              <a:solidFill>
                <a:srgbClr val="000000"/>
              </a:solidFill>
            </a:endParaRPr>
          </a:p>
        </p:txBody>
      </p:sp>
      <p:sp>
        <p:nvSpPr>
          <p:cNvPr id="3" name="TextBox 2"/>
          <p:cNvSpPr txBox="1"/>
          <p:nvPr/>
        </p:nvSpPr>
        <p:spPr>
          <a:xfrm>
            <a:off x="990600" y="5334000"/>
            <a:ext cx="7315200" cy="1028487"/>
          </a:xfrm>
          <a:prstGeom prst="rect">
            <a:avLst/>
          </a:prstGeom>
          <a:noFill/>
        </p:spPr>
        <p:txBody>
          <a:bodyPr wrap="square" rtlCol="0">
            <a:spAutoFit/>
          </a:bodyPr>
          <a:lstStyle/>
          <a:p>
            <a:pPr>
              <a:lnSpc>
                <a:spcPct val="115000"/>
              </a:lnSpc>
              <a:spcAft>
                <a:spcPts val="1000"/>
              </a:spcAft>
            </a:pPr>
            <a:r>
              <a:rPr lang="en-US" sz="1000" dirty="0" smtClean="0">
                <a:latin typeface="Calibri"/>
                <a:ea typeface="Calibri"/>
                <a:cs typeface="Times New Roman"/>
              </a:rPr>
              <a:t/>
            </a:r>
            <a:br>
              <a:rPr lang="en-US" sz="1000" dirty="0" smtClean="0">
                <a:latin typeface="Calibri"/>
                <a:ea typeface="Calibri"/>
                <a:cs typeface="Times New Roman"/>
              </a:rPr>
            </a:br>
            <a:r>
              <a:rPr lang="en-US" sz="1000" dirty="0" smtClean="0">
                <a:latin typeface="Calibri"/>
                <a:ea typeface="Calibri"/>
                <a:cs typeface="Times New Roman"/>
              </a:rPr>
              <a:t>SOURCE</a:t>
            </a:r>
            <a:r>
              <a:rPr lang="en-US" sz="1000" dirty="0">
                <a:latin typeface="Calibri"/>
                <a:ea typeface="Calibri"/>
                <a:cs typeface="Times New Roman"/>
              </a:rPr>
              <a:t>: National Research Council. </a:t>
            </a:r>
            <a:r>
              <a:rPr lang="en-US" sz="1000" i="1" dirty="0">
                <a:latin typeface="Calibri"/>
                <a:ea typeface="Calibri"/>
                <a:cs typeface="Times New Roman"/>
              </a:rPr>
              <a:t>Reference Manual on Scientific Evidence: Third Edition</a:t>
            </a:r>
            <a:r>
              <a:rPr lang="en-US" sz="1000" dirty="0">
                <a:latin typeface="Calibri"/>
                <a:ea typeface="Calibri"/>
                <a:cs typeface="Times New Roman"/>
              </a:rPr>
              <a:t>. Washington, DC: The National Academies Press, 2011, p. 558. Copyright © 2011 National Academy of Sciences.</a:t>
            </a:r>
          </a:p>
          <a:p>
            <a:endParaRPr lang="en-US" dirty="0"/>
          </a:p>
        </p:txBody>
      </p:sp>
    </p:spTree>
    <p:extLst>
      <p:ext uri="{BB962C8B-B14F-4D97-AF65-F5344CB8AC3E}">
        <p14:creationId xmlns:p14="http://schemas.microsoft.com/office/powerpoint/2010/main" val="2815651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pPr eaLnBrk="1" hangingPunct="1"/>
            <a:r>
              <a:rPr lang="en-US" b="1" smtClean="0"/>
              <a:t>CASE-CONTROL</a:t>
            </a:r>
            <a:br>
              <a:rPr lang="en-US" b="1" smtClean="0"/>
            </a:br>
            <a:r>
              <a:rPr lang="en-US" b="1" smtClean="0"/>
              <a:t>STUDY DESIGN</a:t>
            </a:r>
          </a:p>
        </p:txBody>
      </p:sp>
      <p:sp>
        <p:nvSpPr>
          <p:cNvPr id="10243" name="Text Box 1027"/>
          <p:cNvSpPr txBox="1">
            <a:spLocks noChangeArrowheads="1"/>
          </p:cNvSpPr>
          <p:nvPr/>
        </p:nvSpPr>
        <p:spPr bwMode="auto">
          <a:xfrm>
            <a:off x="1447800" y="24384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smtClean="0">
                <a:solidFill>
                  <a:srgbClr val="000000"/>
                </a:solidFill>
                <a:latin typeface="Times New Roman" pitchFamily="18" charset="0"/>
              </a:rPr>
              <a:t>Cases</a:t>
            </a:r>
          </a:p>
        </p:txBody>
      </p:sp>
      <p:sp>
        <p:nvSpPr>
          <p:cNvPr id="10244" name="Text Box 1028"/>
          <p:cNvSpPr txBox="1">
            <a:spLocks noChangeArrowheads="1"/>
          </p:cNvSpPr>
          <p:nvPr/>
        </p:nvSpPr>
        <p:spPr bwMode="auto">
          <a:xfrm>
            <a:off x="5257800" y="2362200"/>
            <a:ext cx="2209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smtClean="0">
                <a:solidFill>
                  <a:srgbClr val="000000"/>
                </a:solidFill>
                <a:latin typeface="Times New Roman" pitchFamily="18" charset="0"/>
              </a:rPr>
              <a:t>Controls</a:t>
            </a:r>
          </a:p>
        </p:txBody>
      </p:sp>
      <p:sp>
        <p:nvSpPr>
          <p:cNvPr id="10245" name="Text Box 1029"/>
          <p:cNvSpPr txBox="1">
            <a:spLocks noChangeArrowheads="1"/>
          </p:cNvSpPr>
          <p:nvPr/>
        </p:nvSpPr>
        <p:spPr bwMode="auto">
          <a:xfrm>
            <a:off x="1828800" y="3048000"/>
            <a:ext cx="1600200" cy="588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smtClean="0">
                <a:solidFill>
                  <a:srgbClr val="000000"/>
                </a:solidFill>
                <a:latin typeface="Times New Roman" pitchFamily="18" charset="0"/>
              </a:rPr>
              <a:t>Disease</a:t>
            </a:r>
          </a:p>
        </p:txBody>
      </p:sp>
      <p:sp>
        <p:nvSpPr>
          <p:cNvPr id="10246" name="Text Box 1030"/>
          <p:cNvSpPr txBox="1">
            <a:spLocks noChangeArrowheads="1"/>
          </p:cNvSpPr>
          <p:nvPr/>
        </p:nvSpPr>
        <p:spPr bwMode="auto">
          <a:xfrm>
            <a:off x="5334000" y="3048000"/>
            <a:ext cx="2133600" cy="588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smtClean="0">
                <a:solidFill>
                  <a:srgbClr val="000000"/>
                </a:solidFill>
                <a:latin typeface="Times New Roman" pitchFamily="18" charset="0"/>
              </a:rPr>
              <a:t>No Disease</a:t>
            </a:r>
          </a:p>
        </p:txBody>
      </p:sp>
      <p:sp>
        <p:nvSpPr>
          <p:cNvPr id="10247" name="Text Box 1031"/>
          <p:cNvSpPr txBox="1">
            <a:spLocks noChangeArrowheads="1"/>
          </p:cNvSpPr>
          <p:nvPr/>
        </p:nvSpPr>
        <p:spPr bwMode="auto">
          <a:xfrm>
            <a:off x="914400" y="4114800"/>
            <a:ext cx="1752600" cy="588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smtClean="0">
                <a:solidFill>
                  <a:srgbClr val="000000"/>
                </a:solidFill>
                <a:latin typeface="Times New Roman" pitchFamily="18" charset="0"/>
              </a:rPr>
              <a:t>Exposed</a:t>
            </a:r>
          </a:p>
        </p:txBody>
      </p:sp>
      <p:sp>
        <p:nvSpPr>
          <p:cNvPr id="10248" name="Text Box 1032"/>
          <p:cNvSpPr txBox="1">
            <a:spLocks noChangeArrowheads="1"/>
          </p:cNvSpPr>
          <p:nvPr/>
        </p:nvSpPr>
        <p:spPr bwMode="auto">
          <a:xfrm>
            <a:off x="2895600" y="4114800"/>
            <a:ext cx="1676400" cy="107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smtClean="0">
                <a:solidFill>
                  <a:srgbClr val="000000"/>
                </a:solidFill>
                <a:latin typeface="Times New Roman" pitchFamily="18" charset="0"/>
              </a:rPr>
              <a:t>Not Exposed</a:t>
            </a:r>
          </a:p>
        </p:txBody>
      </p:sp>
      <p:sp>
        <p:nvSpPr>
          <p:cNvPr id="10249" name="Text Box 1033"/>
          <p:cNvSpPr txBox="1">
            <a:spLocks noChangeArrowheads="1"/>
          </p:cNvSpPr>
          <p:nvPr/>
        </p:nvSpPr>
        <p:spPr bwMode="auto">
          <a:xfrm>
            <a:off x="4953000" y="4114800"/>
            <a:ext cx="1752600" cy="5889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smtClean="0">
                <a:solidFill>
                  <a:srgbClr val="000000"/>
                </a:solidFill>
                <a:latin typeface="Times New Roman" pitchFamily="18" charset="0"/>
              </a:rPr>
              <a:t>Exposed</a:t>
            </a:r>
          </a:p>
        </p:txBody>
      </p:sp>
      <p:sp>
        <p:nvSpPr>
          <p:cNvPr id="10250" name="Text Box 1034"/>
          <p:cNvSpPr txBox="1">
            <a:spLocks noChangeArrowheads="1"/>
          </p:cNvSpPr>
          <p:nvPr/>
        </p:nvSpPr>
        <p:spPr bwMode="auto">
          <a:xfrm>
            <a:off x="6858000" y="4114800"/>
            <a:ext cx="1676400" cy="10763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smtClean="0">
                <a:solidFill>
                  <a:srgbClr val="000000"/>
                </a:solidFill>
                <a:latin typeface="Times New Roman" pitchFamily="18" charset="0"/>
              </a:rPr>
              <a:t>Not Exposed</a:t>
            </a:r>
          </a:p>
        </p:txBody>
      </p:sp>
      <p:sp>
        <p:nvSpPr>
          <p:cNvPr id="10251" name="Line 1035"/>
          <p:cNvSpPr>
            <a:spLocks noChangeShapeType="1"/>
          </p:cNvSpPr>
          <p:nvPr/>
        </p:nvSpPr>
        <p:spPr bwMode="auto">
          <a:xfrm flipH="1">
            <a:off x="2209800" y="3733800"/>
            <a:ext cx="2286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0252" name="Line 1036"/>
          <p:cNvSpPr>
            <a:spLocks noChangeShapeType="1"/>
          </p:cNvSpPr>
          <p:nvPr/>
        </p:nvSpPr>
        <p:spPr bwMode="auto">
          <a:xfrm>
            <a:off x="2971800" y="3733800"/>
            <a:ext cx="2286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0253" name="Line 1037"/>
          <p:cNvSpPr>
            <a:spLocks noChangeShapeType="1"/>
          </p:cNvSpPr>
          <p:nvPr/>
        </p:nvSpPr>
        <p:spPr bwMode="auto">
          <a:xfrm flipH="1">
            <a:off x="6019800" y="3733800"/>
            <a:ext cx="2286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0254" name="Line 1038"/>
          <p:cNvSpPr>
            <a:spLocks noChangeShapeType="1"/>
          </p:cNvSpPr>
          <p:nvPr/>
        </p:nvSpPr>
        <p:spPr bwMode="auto">
          <a:xfrm>
            <a:off x="6858000" y="3733800"/>
            <a:ext cx="228600" cy="304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3" name="Slide Number Placeholder 2"/>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20</a:t>
            </a:fld>
            <a:endParaRPr lang="en-US">
              <a:solidFill>
                <a:srgbClr val="000000"/>
              </a:solidFill>
            </a:endParaRPr>
          </a:p>
        </p:txBody>
      </p:sp>
      <p:sp>
        <p:nvSpPr>
          <p:cNvPr id="2" name="TextBox 1"/>
          <p:cNvSpPr txBox="1"/>
          <p:nvPr/>
        </p:nvSpPr>
        <p:spPr>
          <a:xfrm>
            <a:off x="914400" y="5867400"/>
            <a:ext cx="6934200" cy="369332"/>
          </a:xfrm>
          <a:prstGeom prst="rect">
            <a:avLst/>
          </a:prstGeom>
          <a:noFill/>
        </p:spPr>
        <p:txBody>
          <a:bodyPr wrap="square" rtlCol="0">
            <a:spAutoFit/>
          </a:bodyPr>
          <a:lstStyle/>
          <a:p>
            <a:endParaRPr lang="en-US" dirty="0"/>
          </a:p>
        </p:txBody>
      </p:sp>
      <p:sp>
        <p:nvSpPr>
          <p:cNvPr id="4" name="TextBox 3"/>
          <p:cNvSpPr txBox="1"/>
          <p:nvPr/>
        </p:nvSpPr>
        <p:spPr>
          <a:xfrm>
            <a:off x="914400" y="5374957"/>
            <a:ext cx="7315200" cy="984885"/>
          </a:xfrm>
          <a:prstGeom prst="rect">
            <a:avLst/>
          </a:prstGeom>
          <a:noFill/>
        </p:spPr>
        <p:txBody>
          <a:bodyPr wrap="square" rtlCol="0">
            <a:spAutoFit/>
          </a:bodyPr>
          <a:lstStyle/>
          <a:p>
            <a:r>
              <a:rPr lang="en-US" sz="1000" dirty="0" smtClean="0">
                <a:latin typeface="Calibri" panose="020F0502020204030204" pitchFamily="34" charset="0"/>
              </a:rPr>
              <a:t/>
            </a:r>
            <a:br>
              <a:rPr lang="en-US" sz="1000" dirty="0" smtClean="0">
                <a:latin typeface="Calibri" panose="020F0502020204030204" pitchFamily="34" charset="0"/>
              </a:rPr>
            </a:br>
            <a:r>
              <a:rPr lang="en-US" sz="1000" dirty="0" smtClean="0">
                <a:latin typeface="Calibri" panose="020F0502020204030204" pitchFamily="34" charset="0"/>
              </a:rPr>
              <a:t/>
            </a:r>
            <a:br>
              <a:rPr lang="en-US" sz="1000" dirty="0" smtClean="0">
                <a:latin typeface="Calibri" panose="020F0502020204030204" pitchFamily="34" charset="0"/>
              </a:rPr>
            </a:br>
            <a:r>
              <a:rPr lang="en-US" sz="1000" dirty="0" smtClean="0">
                <a:latin typeface="Calibri" panose="020F0502020204030204" pitchFamily="34" charset="0"/>
              </a:rPr>
              <a:t>SOURCE</a:t>
            </a:r>
            <a:r>
              <a:rPr lang="en-US" sz="1000" dirty="0">
                <a:latin typeface="Calibri" panose="020F0502020204030204" pitchFamily="34" charset="0"/>
              </a:rPr>
              <a:t>: Adapted from National Research Council. </a:t>
            </a:r>
            <a:r>
              <a:rPr lang="en-US" sz="1000" i="1" dirty="0">
                <a:latin typeface="Calibri" panose="020F0502020204030204" pitchFamily="34" charset="0"/>
              </a:rPr>
              <a:t>Reference Manual on Scientific Evidence: Third Edition</a:t>
            </a:r>
            <a:r>
              <a:rPr lang="en-US" sz="1000" dirty="0">
                <a:latin typeface="Calibri" panose="020F0502020204030204" pitchFamily="34" charset="0"/>
              </a:rPr>
              <a:t>. Washington, DC: The National Academies Press, 2011, p. 560. Copyright © 2011 National Academy of Sciences.</a:t>
            </a:r>
          </a:p>
          <a:p>
            <a:endParaRPr lang="en-US" dirty="0"/>
          </a:p>
        </p:txBody>
      </p:sp>
    </p:spTree>
    <p:extLst>
      <p:ext uri="{BB962C8B-B14F-4D97-AF65-F5344CB8AC3E}">
        <p14:creationId xmlns:p14="http://schemas.microsoft.com/office/powerpoint/2010/main" val="2628556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26453185"/>
              </p:ext>
            </p:extLst>
          </p:nvPr>
        </p:nvGraphicFramePr>
        <p:xfrm>
          <a:off x="533402" y="914400"/>
          <a:ext cx="8077200" cy="2133599"/>
        </p:xfrm>
        <a:graphic>
          <a:graphicData uri="http://schemas.openxmlformats.org/drawingml/2006/table">
            <a:tbl>
              <a:tblPr firstRow="1" firstCol="1" bandRow="1"/>
              <a:tblGrid>
                <a:gridCol w="1615440"/>
                <a:gridCol w="1615440"/>
                <a:gridCol w="1615440"/>
                <a:gridCol w="1615440"/>
                <a:gridCol w="1615440"/>
              </a:tblGrid>
              <a:tr h="677026">
                <a:tc gridSpan="5">
                  <a:txBody>
                    <a:bodyPr/>
                    <a:lstStyle/>
                    <a:p>
                      <a:pPr algn="ctr">
                        <a:lnSpc>
                          <a:spcPct val="107000"/>
                        </a:lnSpc>
                        <a:spcAft>
                          <a:spcPts val="0"/>
                        </a:spcAft>
                      </a:pPr>
                      <a:r>
                        <a:rPr lang="en-US" sz="1800" b="1" dirty="0">
                          <a:solidFill>
                            <a:srgbClr val="000000"/>
                          </a:solidFill>
                          <a:effectLst/>
                          <a:latin typeface="Times New Roman"/>
                          <a:ea typeface="Calibri"/>
                          <a:cs typeface="Times New Roman"/>
                        </a:rPr>
                        <a:t>Table 2. Cross-Tabulation of Disease by Exposure Status</a:t>
                      </a:r>
                      <a:endParaRPr lang="en-US" sz="1800" b="1" dirty="0">
                        <a:effectLst/>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7026">
                <a:tc>
                  <a:txBody>
                    <a:bodyPr/>
                    <a:lstStyle/>
                    <a:p>
                      <a:pPr>
                        <a:lnSpc>
                          <a:spcPct val="107000"/>
                        </a:lnSpc>
                        <a:spcAft>
                          <a:spcPts val="0"/>
                        </a:spcAft>
                      </a:pPr>
                      <a:r>
                        <a:rPr lang="en-US" sz="1400" dirty="0">
                          <a:solidFill>
                            <a:srgbClr val="000000"/>
                          </a:solidFill>
                          <a:effectLst/>
                          <a:latin typeface="Times New Roman"/>
                          <a:ea typeface="Calibri"/>
                          <a:cs typeface="Times New Roman"/>
                        </a:rPr>
                        <a:t> </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Exposure</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No Exposure</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a:solidFill>
                            <a:srgbClr val="000000"/>
                          </a:solidFill>
                          <a:effectLst/>
                          <a:latin typeface="Times New Roman"/>
                          <a:ea typeface="Calibri"/>
                          <a:cs typeface="Times New Roman"/>
                        </a:rPr>
                        <a:t>Totals</a:t>
                      </a:r>
                      <a:endParaRPr lang="en-US" sz="14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Exposure </a:t>
                      </a:r>
                      <a:r>
                        <a:rPr lang="en-US" sz="1400" dirty="0" smtClean="0">
                          <a:solidFill>
                            <a:srgbClr val="000000"/>
                          </a:solidFill>
                          <a:effectLst/>
                          <a:latin typeface="Times New Roman"/>
                          <a:ea typeface="Calibri"/>
                          <a:cs typeface="Times New Roman"/>
                        </a:rPr>
                        <a:t>Odds</a:t>
                      </a:r>
                      <a:endParaRPr lang="en-US" sz="1400" dirty="0">
                        <a:effectLst/>
                        <a:latin typeface="Times New Roman"/>
                        <a:ea typeface="Calibri"/>
                        <a:cs typeface="Times New Roman"/>
                      </a:endParaRPr>
                    </a:p>
                  </a:txBody>
                  <a:tcPr marL="68580" marR="68580" marT="0" marB="0">
                    <a:lnL>
                      <a:noFill/>
                    </a:lnL>
                    <a:lnR>
                      <a:noFill/>
                    </a:lnR>
                    <a:lnT>
                      <a:noFill/>
                    </a:lnT>
                    <a:lnB>
                      <a:noFill/>
                    </a:lnB>
                  </a:tcPr>
                </a:tc>
              </a:tr>
              <a:tr h="259849">
                <a:tc>
                  <a:txBody>
                    <a:bodyPr/>
                    <a:lstStyle/>
                    <a:p>
                      <a:pPr>
                        <a:lnSpc>
                          <a:spcPct val="107000"/>
                        </a:lnSpc>
                        <a:spcAft>
                          <a:spcPts val="0"/>
                        </a:spcAft>
                      </a:pPr>
                      <a:r>
                        <a:rPr lang="en-US" sz="1400" dirty="0">
                          <a:solidFill>
                            <a:srgbClr val="000000"/>
                          </a:solidFill>
                          <a:effectLst/>
                          <a:latin typeface="Times New Roman"/>
                          <a:ea typeface="Calibri"/>
                          <a:cs typeface="Times New Roman"/>
                        </a:rPr>
                        <a:t>Cases</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a</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c</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a + c</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a  / c</a:t>
                      </a:r>
                      <a:endParaRPr lang="en-US" sz="1400" dirty="0">
                        <a:effectLst/>
                        <a:latin typeface="Times New Roman"/>
                        <a:ea typeface="Calibri"/>
                        <a:cs typeface="Times New Roman"/>
                      </a:endParaRPr>
                    </a:p>
                  </a:txBody>
                  <a:tcPr marL="68580" marR="68580" marT="0" marB="0">
                    <a:lnL>
                      <a:noFill/>
                    </a:lnL>
                    <a:lnR>
                      <a:noFill/>
                    </a:lnR>
                    <a:lnT>
                      <a:noFill/>
                    </a:lnT>
                    <a:lnB>
                      <a:noFill/>
                    </a:lnB>
                  </a:tcPr>
                </a:tc>
              </a:tr>
              <a:tr h="519698">
                <a:tc>
                  <a:txBody>
                    <a:bodyPr/>
                    <a:lstStyle/>
                    <a:p>
                      <a:pPr>
                        <a:lnSpc>
                          <a:spcPct val="107000"/>
                        </a:lnSpc>
                        <a:spcAft>
                          <a:spcPts val="0"/>
                        </a:spcAft>
                      </a:pPr>
                      <a:r>
                        <a:rPr lang="en-US" sz="1400">
                          <a:solidFill>
                            <a:srgbClr val="000000"/>
                          </a:solidFill>
                          <a:effectLst/>
                          <a:latin typeface="Times New Roman"/>
                          <a:ea typeface="Calibri"/>
                          <a:cs typeface="Times New Roman"/>
                        </a:rPr>
                        <a:t>Controls</a:t>
                      </a:r>
                      <a:endParaRPr lang="en-US" sz="14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b</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d</a:t>
                      </a:r>
                      <a:endParaRPr lang="en-US" sz="1400" dirty="0">
                        <a:effectLst/>
                        <a:latin typeface="Times New Roman"/>
                        <a:ea typeface="Calibri"/>
                        <a:cs typeface="Times New Roman"/>
                      </a:endParaRPr>
                    </a:p>
                    <a:p>
                      <a:pPr algn="ctr">
                        <a:lnSpc>
                          <a:spcPct val="107000"/>
                        </a:lnSpc>
                        <a:spcAft>
                          <a:spcPts val="0"/>
                        </a:spcAft>
                      </a:pPr>
                      <a:r>
                        <a:rPr lang="en-US" sz="1400" dirty="0">
                          <a:solidFill>
                            <a:srgbClr val="000000"/>
                          </a:solidFill>
                          <a:effectLst/>
                          <a:latin typeface="Times New Roman"/>
                          <a:ea typeface="Calibri"/>
                          <a:cs typeface="Times New Roman"/>
                        </a:rPr>
                        <a:t> </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c + d</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b / d</a:t>
                      </a:r>
                      <a:endParaRPr lang="en-US" sz="1400" dirty="0">
                        <a:effectLst/>
                        <a:latin typeface="Times New Roman"/>
                        <a:ea typeface="Calibri"/>
                        <a:cs typeface="Times New Roman"/>
                      </a:endParaRPr>
                    </a:p>
                  </a:txBody>
                  <a:tcPr marL="68580" marR="68580" marT="0" marB="0">
                    <a:lnL>
                      <a:noFill/>
                    </a:lnL>
                    <a:lnR>
                      <a:noFill/>
                    </a:lnR>
                    <a:lnT>
                      <a:noFill/>
                    </a:lnT>
                    <a:lnB>
                      <a:noFill/>
                    </a:lnB>
                  </a:tcPr>
                </a:tc>
              </a:tr>
            </a:tbl>
          </a:graphicData>
        </a:graphic>
      </p:graphicFrame>
      <p:sp>
        <p:nvSpPr>
          <p:cNvPr id="2" name="Slide Number Placeholder 1"/>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630967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22</a:t>
            </a:fld>
            <a:endParaRPr lang="en-US">
              <a:solidFill>
                <a:srgbClr val="000000"/>
              </a:solidFill>
            </a:endParaRPr>
          </a:p>
        </p:txBody>
      </p:sp>
      <p:grpSp>
        <p:nvGrpSpPr>
          <p:cNvPr id="2" name="Group 4"/>
          <p:cNvGrpSpPr>
            <a:grpSpLocks noChangeAspect="1"/>
          </p:cNvGrpSpPr>
          <p:nvPr/>
        </p:nvGrpSpPr>
        <p:grpSpPr bwMode="auto">
          <a:xfrm>
            <a:off x="950119" y="930930"/>
            <a:ext cx="7729538" cy="2797175"/>
            <a:chOff x="624" y="576"/>
            <a:chExt cx="4869" cy="1762"/>
          </a:xfrm>
        </p:grpSpPr>
        <p:sp>
          <p:nvSpPr>
            <p:cNvPr id="4" name="AutoShape 3"/>
            <p:cNvSpPr>
              <a:spLocks noChangeAspect="1" noChangeArrowheads="1" noTextEdit="1"/>
            </p:cNvSpPr>
            <p:nvPr/>
          </p:nvSpPr>
          <p:spPr bwMode="auto">
            <a:xfrm>
              <a:off x="624" y="576"/>
              <a:ext cx="4869" cy="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 name="Rectangle 5"/>
            <p:cNvSpPr>
              <a:spLocks noChangeArrowheads="1"/>
            </p:cNvSpPr>
            <p:nvPr/>
          </p:nvSpPr>
          <p:spPr bwMode="auto">
            <a:xfrm>
              <a:off x="624" y="576"/>
              <a:ext cx="206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Deaths and death rates from cholera i</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6"/>
            <p:cNvSpPr>
              <a:spLocks noChangeArrowheads="1"/>
            </p:cNvSpPr>
            <p:nvPr/>
          </p:nvSpPr>
          <p:spPr bwMode="auto">
            <a:xfrm>
              <a:off x="2612" y="576"/>
              <a:ext cx="24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n London 1854 in households supplied by the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7"/>
            <p:cNvSpPr>
              <a:spLocks noChangeArrowheads="1"/>
            </p:cNvSpPr>
            <p:nvPr/>
          </p:nvSpPr>
          <p:spPr bwMode="auto">
            <a:xfrm>
              <a:off x="624" y="701"/>
              <a:ext cx="423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Southwark and Vauxhall Water Company and by the Lambeth Water Company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8"/>
            <p:cNvSpPr>
              <a:spLocks noChangeArrowheads="1"/>
            </p:cNvSpPr>
            <p:nvPr/>
          </p:nvSpPr>
          <p:spPr bwMode="auto">
            <a:xfrm>
              <a:off x="4767" y="701"/>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9"/>
            <p:cNvSpPr>
              <a:spLocks noChangeArrowheads="1"/>
            </p:cNvSpPr>
            <p:nvPr/>
          </p:nvSpPr>
          <p:spPr bwMode="auto">
            <a:xfrm>
              <a:off x="624" y="828"/>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0"/>
            <p:cNvSpPr>
              <a:spLocks noChangeArrowheads="1"/>
            </p:cNvSpPr>
            <p:nvPr/>
          </p:nvSpPr>
          <p:spPr bwMode="auto">
            <a:xfrm>
              <a:off x="3611" y="954"/>
              <a:ext cx="50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Deaths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4053" y="954"/>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2865" y="1080"/>
              <a:ext cx="54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Cholera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3"/>
            <p:cNvSpPr>
              <a:spLocks noChangeArrowheads="1"/>
            </p:cNvSpPr>
            <p:nvPr/>
          </p:nvSpPr>
          <p:spPr bwMode="auto">
            <a:xfrm>
              <a:off x="3345" y="1080"/>
              <a:ext cx="9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4"/>
            <p:cNvSpPr>
              <a:spLocks noChangeArrowheads="1"/>
            </p:cNvSpPr>
            <p:nvPr/>
          </p:nvSpPr>
          <p:spPr bwMode="auto">
            <a:xfrm>
              <a:off x="3611" y="1080"/>
              <a:ext cx="739"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per 10,000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5"/>
            <p:cNvSpPr>
              <a:spLocks noChangeArrowheads="1"/>
            </p:cNvSpPr>
            <p:nvPr/>
          </p:nvSpPr>
          <p:spPr bwMode="auto">
            <a:xfrm>
              <a:off x="4281" y="1080"/>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6"/>
            <p:cNvSpPr>
              <a:spLocks noChangeArrowheads="1"/>
            </p:cNvSpPr>
            <p:nvPr/>
          </p:nvSpPr>
          <p:spPr bwMode="auto">
            <a:xfrm>
              <a:off x="2118" y="1206"/>
              <a:ext cx="52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Houses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Rectangle 17"/>
            <p:cNvSpPr>
              <a:spLocks noChangeArrowheads="1"/>
            </p:cNvSpPr>
            <p:nvPr/>
          </p:nvSpPr>
          <p:spPr bwMode="auto">
            <a:xfrm>
              <a:off x="2577" y="1206"/>
              <a:ext cx="9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8"/>
            <p:cNvSpPr>
              <a:spLocks noChangeArrowheads="1"/>
            </p:cNvSpPr>
            <p:nvPr/>
          </p:nvSpPr>
          <p:spPr bwMode="auto">
            <a:xfrm>
              <a:off x="2865" y="1206"/>
              <a:ext cx="49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deaths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9"/>
            <p:cNvSpPr>
              <a:spLocks noChangeArrowheads="1"/>
            </p:cNvSpPr>
            <p:nvPr/>
          </p:nvSpPr>
          <p:spPr bwMode="auto">
            <a:xfrm>
              <a:off x="3294" y="1206"/>
              <a:ext cx="9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20"/>
            <p:cNvSpPr>
              <a:spLocks noChangeArrowheads="1"/>
            </p:cNvSpPr>
            <p:nvPr/>
          </p:nvSpPr>
          <p:spPr bwMode="auto">
            <a:xfrm>
              <a:off x="3611" y="1206"/>
              <a:ext cx="51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houses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21"/>
            <p:cNvSpPr>
              <a:spLocks noChangeArrowheads="1"/>
            </p:cNvSpPr>
            <p:nvPr/>
          </p:nvSpPr>
          <p:spPr bwMode="auto">
            <a:xfrm>
              <a:off x="4058" y="1206"/>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2"/>
            <p:cNvSpPr>
              <a:spLocks noChangeArrowheads="1"/>
            </p:cNvSpPr>
            <p:nvPr/>
          </p:nvSpPr>
          <p:spPr bwMode="auto">
            <a:xfrm>
              <a:off x="624" y="1333"/>
              <a:ext cx="423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23"/>
            <p:cNvSpPr>
              <a:spLocks noChangeArrowheads="1"/>
            </p:cNvSpPr>
            <p:nvPr/>
          </p:nvSpPr>
          <p:spPr bwMode="auto">
            <a:xfrm>
              <a:off x="4724" y="1333"/>
              <a:ext cx="485"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24"/>
            <p:cNvSpPr>
              <a:spLocks noChangeArrowheads="1"/>
            </p:cNvSpPr>
            <p:nvPr/>
          </p:nvSpPr>
          <p:spPr bwMode="auto">
            <a:xfrm>
              <a:off x="5149" y="1333"/>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25"/>
            <p:cNvSpPr>
              <a:spLocks noChangeArrowheads="1"/>
            </p:cNvSpPr>
            <p:nvPr/>
          </p:nvSpPr>
          <p:spPr bwMode="auto">
            <a:xfrm>
              <a:off x="5184" y="1333"/>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 name="Rectangle 26"/>
            <p:cNvSpPr>
              <a:spLocks noChangeArrowheads="1"/>
            </p:cNvSpPr>
            <p:nvPr/>
          </p:nvSpPr>
          <p:spPr bwMode="auto">
            <a:xfrm>
              <a:off x="624" y="1500"/>
              <a:ext cx="153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Southwark and Vauxhall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7"/>
            <p:cNvSpPr>
              <a:spLocks noChangeArrowheads="1"/>
            </p:cNvSpPr>
            <p:nvPr/>
          </p:nvSpPr>
          <p:spPr bwMode="auto">
            <a:xfrm>
              <a:off x="2083" y="1500"/>
              <a:ext cx="9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8"/>
            <p:cNvSpPr>
              <a:spLocks noChangeArrowheads="1"/>
            </p:cNvSpPr>
            <p:nvPr/>
          </p:nvSpPr>
          <p:spPr bwMode="auto">
            <a:xfrm>
              <a:off x="2118" y="1500"/>
              <a:ext cx="46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40,046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9"/>
            <p:cNvSpPr>
              <a:spLocks noChangeArrowheads="1"/>
            </p:cNvSpPr>
            <p:nvPr/>
          </p:nvSpPr>
          <p:spPr bwMode="auto">
            <a:xfrm>
              <a:off x="2522" y="1500"/>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30"/>
            <p:cNvSpPr>
              <a:spLocks noChangeArrowheads="1"/>
            </p:cNvSpPr>
            <p:nvPr/>
          </p:nvSpPr>
          <p:spPr bwMode="auto">
            <a:xfrm>
              <a:off x="2865" y="1500"/>
              <a:ext cx="3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1,263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31"/>
            <p:cNvSpPr>
              <a:spLocks noChangeArrowheads="1"/>
            </p:cNvSpPr>
            <p:nvPr/>
          </p:nvSpPr>
          <p:spPr bwMode="auto">
            <a:xfrm>
              <a:off x="3203" y="1500"/>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2" name="Rectangle 32"/>
            <p:cNvSpPr>
              <a:spLocks noChangeArrowheads="1"/>
            </p:cNvSpPr>
            <p:nvPr/>
          </p:nvSpPr>
          <p:spPr bwMode="auto">
            <a:xfrm>
              <a:off x="3238" y="1500"/>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3" name="Rectangle 33"/>
            <p:cNvSpPr>
              <a:spLocks noChangeArrowheads="1"/>
            </p:cNvSpPr>
            <p:nvPr/>
          </p:nvSpPr>
          <p:spPr bwMode="auto">
            <a:xfrm>
              <a:off x="3611" y="1500"/>
              <a:ext cx="2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315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4" name="Rectangle 34"/>
            <p:cNvSpPr>
              <a:spLocks noChangeArrowheads="1"/>
            </p:cNvSpPr>
            <p:nvPr/>
          </p:nvSpPr>
          <p:spPr bwMode="auto">
            <a:xfrm>
              <a:off x="3845" y="1500"/>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5" name="Rectangle 35"/>
            <p:cNvSpPr>
              <a:spLocks noChangeArrowheads="1"/>
            </p:cNvSpPr>
            <p:nvPr/>
          </p:nvSpPr>
          <p:spPr bwMode="auto">
            <a:xfrm>
              <a:off x="624" y="1689"/>
              <a:ext cx="11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Lambeth Company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6" name="Rectangle 36"/>
            <p:cNvSpPr>
              <a:spLocks noChangeArrowheads="1"/>
            </p:cNvSpPr>
            <p:nvPr/>
          </p:nvSpPr>
          <p:spPr bwMode="auto">
            <a:xfrm>
              <a:off x="1742" y="1689"/>
              <a:ext cx="9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Rectangle 37"/>
            <p:cNvSpPr>
              <a:spLocks noChangeArrowheads="1"/>
            </p:cNvSpPr>
            <p:nvPr/>
          </p:nvSpPr>
          <p:spPr bwMode="auto">
            <a:xfrm>
              <a:off x="1744" y="1689"/>
              <a:ext cx="9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8" name="Rectangle 38"/>
            <p:cNvSpPr>
              <a:spLocks noChangeArrowheads="1"/>
            </p:cNvSpPr>
            <p:nvPr/>
          </p:nvSpPr>
          <p:spPr bwMode="auto">
            <a:xfrm>
              <a:off x="2118" y="1689"/>
              <a:ext cx="463"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26,107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9" name="Rectangle 39"/>
            <p:cNvSpPr>
              <a:spLocks noChangeArrowheads="1"/>
            </p:cNvSpPr>
            <p:nvPr/>
          </p:nvSpPr>
          <p:spPr bwMode="auto">
            <a:xfrm>
              <a:off x="2522" y="1689"/>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0" name="Rectangle 40"/>
            <p:cNvSpPr>
              <a:spLocks noChangeArrowheads="1"/>
            </p:cNvSpPr>
            <p:nvPr/>
          </p:nvSpPr>
          <p:spPr bwMode="auto">
            <a:xfrm>
              <a:off x="2865" y="1689"/>
              <a:ext cx="22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98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 name="Rectangle 41"/>
            <p:cNvSpPr>
              <a:spLocks noChangeArrowheads="1"/>
            </p:cNvSpPr>
            <p:nvPr/>
          </p:nvSpPr>
          <p:spPr bwMode="auto">
            <a:xfrm>
              <a:off x="3033" y="1689"/>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42"/>
            <p:cNvSpPr>
              <a:spLocks noChangeArrowheads="1"/>
            </p:cNvSpPr>
            <p:nvPr/>
          </p:nvSpPr>
          <p:spPr bwMode="auto">
            <a:xfrm>
              <a:off x="3238" y="1689"/>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43"/>
            <p:cNvSpPr>
              <a:spLocks noChangeArrowheads="1"/>
            </p:cNvSpPr>
            <p:nvPr/>
          </p:nvSpPr>
          <p:spPr bwMode="auto">
            <a:xfrm>
              <a:off x="3611" y="1689"/>
              <a:ext cx="22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37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4" name="Rectangle 44"/>
            <p:cNvSpPr>
              <a:spLocks noChangeArrowheads="1"/>
            </p:cNvSpPr>
            <p:nvPr/>
          </p:nvSpPr>
          <p:spPr bwMode="auto">
            <a:xfrm>
              <a:off x="3779" y="1689"/>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5" name="Rectangle 45"/>
            <p:cNvSpPr>
              <a:spLocks noChangeArrowheads="1"/>
            </p:cNvSpPr>
            <p:nvPr/>
          </p:nvSpPr>
          <p:spPr bwMode="auto">
            <a:xfrm>
              <a:off x="624" y="1877"/>
              <a:ext cx="98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Rest of London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Rectangle 46"/>
            <p:cNvSpPr>
              <a:spLocks noChangeArrowheads="1"/>
            </p:cNvSpPr>
            <p:nvPr/>
          </p:nvSpPr>
          <p:spPr bwMode="auto">
            <a:xfrm>
              <a:off x="1533" y="1877"/>
              <a:ext cx="9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Rectangle 47"/>
            <p:cNvSpPr>
              <a:spLocks noChangeArrowheads="1"/>
            </p:cNvSpPr>
            <p:nvPr/>
          </p:nvSpPr>
          <p:spPr bwMode="auto">
            <a:xfrm>
              <a:off x="1744" y="1877"/>
              <a:ext cx="9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1"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8" name="Rectangle 48"/>
            <p:cNvSpPr>
              <a:spLocks noChangeArrowheads="1"/>
            </p:cNvSpPr>
            <p:nvPr/>
          </p:nvSpPr>
          <p:spPr bwMode="auto">
            <a:xfrm>
              <a:off x="2118" y="1877"/>
              <a:ext cx="530"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256,423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 name="Rectangle 49"/>
            <p:cNvSpPr>
              <a:spLocks noChangeArrowheads="1"/>
            </p:cNvSpPr>
            <p:nvPr/>
          </p:nvSpPr>
          <p:spPr bwMode="auto">
            <a:xfrm>
              <a:off x="2588" y="1877"/>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0" name="Rectangle 50"/>
            <p:cNvSpPr>
              <a:spLocks noChangeArrowheads="1"/>
            </p:cNvSpPr>
            <p:nvPr/>
          </p:nvSpPr>
          <p:spPr bwMode="auto">
            <a:xfrm>
              <a:off x="2865" y="1877"/>
              <a:ext cx="397"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1,422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51"/>
            <p:cNvSpPr>
              <a:spLocks noChangeArrowheads="1"/>
            </p:cNvSpPr>
            <p:nvPr/>
          </p:nvSpPr>
          <p:spPr bwMode="auto">
            <a:xfrm>
              <a:off x="3203" y="1877"/>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2" name="Rectangle 52"/>
            <p:cNvSpPr>
              <a:spLocks noChangeArrowheads="1"/>
            </p:cNvSpPr>
            <p:nvPr/>
          </p:nvSpPr>
          <p:spPr bwMode="auto">
            <a:xfrm>
              <a:off x="3238" y="1877"/>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Rectangle 53"/>
            <p:cNvSpPr>
              <a:spLocks noChangeArrowheads="1"/>
            </p:cNvSpPr>
            <p:nvPr/>
          </p:nvSpPr>
          <p:spPr bwMode="auto">
            <a:xfrm>
              <a:off x="3611" y="1877"/>
              <a:ext cx="22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59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Rectangle 54"/>
            <p:cNvSpPr>
              <a:spLocks noChangeArrowheads="1"/>
            </p:cNvSpPr>
            <p:nvPr/>
          </p:nvSpPr>
          <p:spPr bwMode="auto">
            <a:xfrm>
              <a:off x="3779" y="1877"/>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5" name="Rectangle 55"/>
            <p:cNvSpPr>
              <a:spLocks noChangeArrowheads="1"/>
            </p:cNvSpPr>
            <p:nvPr/>
          </p:nvSpPr>
          <p:spPr bwMode="auto">
            <a:xfrm>
              <a:off x="624" y="2065"/>
              <a:ext cx="4662"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 name="Rectangle 56"/>
            <p:cNvSpPr>
              <a:spLocks noChangeArrowheads="1"/>
            </p:cNvSpPr>
            <p:nvPr/>
          </p:nvSpPr>
          <p:spPr bwMode="auto">
            <a:xfrm>
              <a:off x="5149" y="2065"/>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 name="Rectangle 57"/>
            <p:cNvSpPr>
              <a:spLocks noChangeArrowheads="1"/>
            </p:cNvSpPr>
            <p:nvPr/>
          </p:nvSpPr>
          <p:spPr bwMode="auto">
            <a:xfrm>
              <a:off x="5184" y="2065"/>
              <a:ext cx="9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smtClean="0">
                  <a:ln>
                    <a:noFill/>
                  </a:ln>
                  <a:solidFill>
                    <a:srgbClr val="000000"/>
                  </a:solidFill>
                  <a:effectLst/>
                  <a:latin typeface="Verdana"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9" name="Rectangle 59"/>
            <p:cNvSpPr>
              <a:spLocks noChangeArrowheads="1"/>
            </p:cNvSpPr>
            <p:nvPr/>
          </p:nvSpPr>
          <p:spPr bwMode="auto">
            <a:xfrm>
              <a:off x="2791" y="2164"/>
              <a:ext cx="8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smtClean="0">
                  <a:ln>
                    <a:noFill/>
                  </a:ln>
                  <a:solidFill>
                    <a:srgbClr val="000000"/>
                  </a:solidFill>
                  <a:effectLst/>
                  <a:latin typeface="Times New Roma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8" name="TextBox 57"/>
          <p:cNvSpPr txBox="1"/>
          <p:nvPr/>
        </p:nvSpPr>
        <p:spPr>
          <a:xfrm>
            <a:off x="869950" y="5105400"/>
            <a:ext cx="7391400" cy="984885"/>
          </a:xfrm>
          <a:prstGeom prst="rect">
            <a:avLst/>
          </a:prstGeom>
          <a:noFill/>
        </p:spPr>
        <p:txBody>
          <a:bodyPr wrap="square" rtlCol="0">
            <a:spAutoFit/>
          </a:bodyPr>
          <a:lstStyle/>
          <a:p>
            <a:r>
              <a:rPr lang="en-US" sz="1000" dirty="0" smtClean="0">
                <a:latin typeface="Calibri" panose="020F0502020204030204" pitchFamily="34" charset="0"/>
              </a:rPr>
              <a:t/>
            </a:r>
            <a:br>
              <a:rPr lang="en-US" sz="1000" dirty="0" smtClean="0">
                <a:latin typeface="Calibri" panose="020F0502020204030204" pitchFamily="34" charset="0"/>
              </a:rPr>
            </a:br>
            <a:r>
              <a:rPr lang="en-US" sz="1000" dirty="0" smtClean="0">
                <a:latin typeface="Calibri" panose="020F0502020204030204" pitchFamily="34" charset="0"/>
              </a:rPr>
              <a:t/>
            </a:r>
            <a:br>
              <a:rPr lang="en-US" sz="1000" dirty="0" smtClean="0">
                <a:latin typeface="Calibri" panose="020F0502020204030204" pitchFamily="34" charset="0"/>
              </a:rPr>
            </a:br>
            <a:r>
              <a:rPr lang="en-US" sz="1000" dirty="0" smtClean="0">
                <a:latin typeface="Calibri" panose="020F0502020204030204" pitchFamily="34" charset="0"/>
              </a:rPr>
              <a:t>SOURCE</a:t>
            </a:r>
            <a:r>
              <a:rPr lang="en-US" sz="1000" dirty="0">
                <a:latin typeface="Calibri" panose="020F0502020204030204" pitchFamily="34" charset="0"/>
              </a:rPr>
              <a:t>: Republished with permission of Oxford University Press – Journals, from W. </a:t>
            </a:r>
            <a:r>
              <a:rPr lang="en-US" sz="1000" dirty="0" err="1">
                <a:latin typeface="Calibri" panose="020F0502020204030204" pitchFamily="34" charset="0"/>
              </a:rPr>
              <a:t>Winkelstein</a:t>
            </a:r>
            <a:r>
              <a:rPr lang="en-US" sz="1000" dirty="0">
                <a:latin typeface="Calibri" panose="020F0502020204030204" pitchFamily="34" charset="0"/>
              </a:rPr>
              <a:t>, Jr., “A New Perspective on John Snow’s Communicable Disease Theory,” </a:t>
            </a:r>
            <a:r>
              <a:rPr lang="en-US" sz="1000" i="1" dirty="0">
                <a:latin typeface="Calibri" panose="020F0502020204030204" pitchFamily="34" charset="0"/>
              </a:rPr>
              <a:t>Am J </a:t>
            </a:r>
            <a:r>
              <a:rPr lang="en-US" sz="1000" i="1" dirty="0" err="1">
                <a:latin typeface="Calibri" panose="020F0502020204030204" pitchFamily="34" charset="0"/>
              </a:rPr>
              <a:t>Epidemiol</a:t>
            </a:r>
            <a:r>
              <a:rPr lang="en-US" sz="1000" dirty="0">
                <a:latin typeface="Calibri" panose="020F0502020204030204" pitchFamily="34" charset="0"/>
              </a:rPr>
              <a:t>. 142 (9 </a:t>
            </a:r>
            <a:r>
              <a:rPr lang="en-US" sz="1000" dirty="0" err="1">
                <a:latin typeface="Calibri" panose="020F0502020204030204" pitchFamily="34" charset="0"/>
              </a:rPr>
              <a:t>Suppl</a:t>
            </a:r>
            <a:r>
              <a:rPr lang="en-US" sz="1000" dirty="0">
                <a:latin typeface="Calibri" panose="020F0502020204030204" pitchFamily="34" charset="0"/>
              </a:rPr>
              <a:t>): S8 (1995); permission conveyed through Copyright Clearance Center, Inc.</a:t>
            </a:r>
          </a:p>
          <a:p>
            <a:endParaRPr lang="en-US" dirty="0"/>
          </a:p>
        </p:txBody>
      </p:sp>
    </p:spTree>
    <p:extLst>
      <p:ext uri="{BB962C8B-B14F-4D97-AF65-F5344CB8AC3E}">
        <p14:creationId xmlns:p14="http://schemas.microsoft.com/office/powerpoint/2010/main" val="21847027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b="1" smtClean="0"/>
              <a:t>ASSOCIATION</a:t>
            </a:r>
          </a:p>
        </p:txBody>
      </p:sp>
      <p:sp>
        <p:nvSpPr>
          <p:cNvPr id="11267" name="Rectangle 3"/>
          <p:cNvSpPr>
            <a:spLocks noGrp="1" noChangeArrowheads="1"/>
          </p:cNvSpPr>
          <p:nvPr>
            <p:ph type="body" idx="1"/>
          </p:nvPr>
        </p:nvSpPr>
        <p:spPr/>
        <p:txBody>
          <a:bodyPr/>
          <a:lstStyle/>
          <a:p>
            <a:pPr eaLnBrk="1" hangingPunct="1"/>
            <a:r>
              <a:rPr lang="en-US" b="1" smtClean="0"/>
              <a:t>Exists when there is a difference in the incidence (of disease or exposure) in the two groups being studied.</a:t>
            </a:r>
          </a:p>
          <a:p>
            <a:pPr eaLnBrk="1" hangingPunct="1"/>
            <a:r>
              <a:rPr lang="en-US" b="1" smtClean="0"/>
              <a:t>Suggests, but does not prove, a causal relationship.</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3753839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What Does the Existence of an Association Mean?</a:t>
            </a:r>
            <a:endParaRPr lang="en-US" dirty="0"/>
          </a:p>
        </p:txBody>
      </p:sp>
      <p:sp>
        <p:nvSpPr>
          <p:cNvPr id="3" name="Content Placeholder 2"/>
          <p:cNvSpPr>
            <a:spLocks noGrp="1"/>
          </p:cNvSpPr>
          <p:nvPr>
            <p:ph idx="1"/>
          </p:nvPr>
        </p:nvSpPr>
        <p:spPr/>
        <p:txBody>
          <a:bodyPr/>
          <a:lstStyle/>
          <a:p>
            <a:r>
              <a:rPr lang="en-US" sz="2400" b="1" dirty="0" smtClean="0"/>
              <a:t>First, and most important, it is not sufficient for an inference of causation.</a:t>
            </a:r>
          </a:p>
          <a:p>
            <a:r>
              <a:rPr lang="en-US" sz="2400" dirty="0" smtClean="0"/>
              <a:t>It is necessary for an inference of causation but not sufficient for one.</a:t>
            </a:r>
          </a:p>
          <a:p>
            <a:r>
              <a:rPr lang="en-US" sz="2400" dirty="0" smtClean="0"/>
              <a:t>Thus, while an association </a:t>
            </a:r>
            <a:r>
              <a:rPr lang="en-US" sz="2400" i="1" dirty="0" smtClean="0"/>
              <a:t>may </a:t>
            </a:r>
            <a:r>
              <a:rPr lang="en-US" sz="2400" dirty="0" smtClean="0"/>
              <a:t>reflect a causal relationship, it may be the result of error:</a:t>
            </a:r>
          </a:p>
          <a:p>
            <a:pPr lvl="1"/>
            <a:r>
              <a:rPr lang="en-US" sz="2400" dirty="0" smtClean="0"/>
              <a:t>Random error</a:t>
            </a:r>
          </a:p>
          <a:p>
            <a:pPr lvl="1"/>
            <a:r>
              <a:rPr lang="en-US" sz="2400" dirty="0" smtClean="0"/>
              <a:t>Bias</a:t>
            </a:r>
          </a:p>
          <a:p>
            <a:pPr lvl="1"/>
            <a:r>
              <a:rPr lang="en-US" sz="2400" dirty="0" smtClean="0"/>
              <a:t>Confounding</a:t>
            </a:r>
            <a:endParaRPr lang="en-US" sz="2400" dirty="0"/>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25160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smtClean="0"/>
              <a:t>RELATIVE RISK</a:t>
            </a:r>
          </a:p>
        </p:txBody>
      </p:sp>
      <p:sp>
        <p:nvSpPr>
          <p:cNvPr id="12291" name="Rectangle 3"/>
          <p:cNvSpPr>
            <a:spLocks noGrp="1" noChangeArrowheads="1"/>
          </p:cNvSpPr>
          <p:nvPr>
            <p:ph type="body" idx="1"/>
          </p:nvPr>
        </p:nvSpPr>
        <p:spPr/>
        <p:txBody>
          <a:bodyPr/>
          <a:lstStyle/>
          <a:p>
            <a:pPr eaLnBrk="1" hangingPunct="1">
              <a:tabLst>
                <a:tab pos="736600" algn="l"/>
                <a:tab pos="1492250" algn="l"/>
              </a:tabLst>
            </a:pPr>
            <a:r>
              <a:rPr lang="en-US" b="1" dirty="0" smtClean="0"/>
              <a:t>Rate of disease in exposed group divided by rate in non-exposed (control) group.</a:t>
            </a:r>
          </a:p>
          <a:p>
            <a:pPr eaLnBrk="1" hangingPunct="1">
              <a:tabLst>
                <a:tab pos="736600" algn="l"/>
                <a:tab pos="1492250" algn="l"/>
              </a:tabLst>
            </a:pPr>
            <a:endParaRPr lang="en-US" b="1" dirty="0" smtClean="0"/>
          </a:p>
          <a:p>
            <a:pPr algn="ctr" eaLnBrk="1" hangingPunct="1">
              <a:buFontTx/>
              <a:buNone/>
              <a:tabLst>
                <a:tab pos="736600" algn="l"/>
                <a:tab pos="1492250" algn="l"/>
              </a:tabLst>
            </a:pPr>
            <a:r>
              <a:rPr lang="en-US" b="1" dirty="0" smtClean="0"/>
              <a:t>			</a:t>
            </a:r>
            <a:r>
              <a:rPr lang="en-US" sz="7200" b="1" i="1" baseline="30000" dirty="0" err="1" smtClean="0"/>
              <a:t>I</a:t>
            </a:r>
            <a:r>
              <a:rPr lang="en-US" sz="4800" b="1" i="1" dirty="0" err="1" smtClean="0"/>
              <a:t>e</a:t>
            </a:r>
            <a:endParaRPr lang="en-US" sz="4800" b="1" i="1" dirty="0" smtClean="0"/>
          </a:p>
          <a:p>
            <a:pPr algn="ctr" eaLnBrk="1" hangingPunct="1">
              <a:buFontTx/>
              <a:buNone/>
              <a:tabLst>
                <a:tab pos="736600" algn="l"/>
                <a:tab pos="1492250" algn="l"/>
              </a:tabLst>
            </a:pPr>
            <a:r>
              <a:rPr lang="en-US" sz="5400" b="1" i="1" dirty="0" smtClean="0"/>
              <a:t>			</a:t>
            </a:r>
            <a:r>
              <a:rPr lang="en-US" sz="7200" b="1" i="1" baseline="30000" dirty="0" err="1" smtClean="0"/>
              <a:t>I</a:t>
            </a:r>
            <a:r>
              <a:rPr lang="en-US" sz="4800" b="1" i="1" dirty="0" err="1" smtClean="0"/>
              <a:t>c</a:t>
            </a:r>
            <a:endParaRPr lang="en-US" sz="4800" b="1" i="1" dirty="0" smtClean="0"/>
          </a:p>
          <a:p>
            <a:pPr eaLnBrk="1" hangingPunct="1">
              <a:buFontTx/>
              <a:buNone/>
              <a:tabLst>
                <a:tab pos="736600" algn="l"/>
                <a:tab pos="1492250" algn="l"/>
              </a:tabLst>
            </a:pPr>
            <a:r>
              <a:rPr lang="en-US" b="1" dirty="0" smtClean="0"/>
              <a:t>		</a:t>
            </a:r>
          </a:p>
        </p:txBody>
      </p:sp>
      <p:sp>
        <p:nvSpPr>
          <p:cNvPr id="12292" name="Line 4"/>
          <p:cNvSpPr>
            <a:spLocks noChangeShapeType="1"/>
          </p:cNvSpPr>
          <p:nvPr/>
        </p:nvSpPr>
        <p:spPr bwMode="auto">
          <a:xfrm>
            <a:off x="4953000" y="4419600"/>
            <a:ext cx="68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2293" name="Text Box 5"/>
          <p:cNvSpPr txBox="1">
            <a:spLocks noChangeArrowheads="1"/>
          </p:cNvSpPr>
          <p:nvPr/>
        </p:nvSpPr>
        <p:spPr bwMode="auto">
          <a:xfrm>
            <a:off x="3124200" y="38862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5400" b="1" i="1" dirty="0" smtClean="0">
                <a:solidFill>
                  <a:srgbClr val="000000"/>
                </a:solidFill>
                <a:latin typeface="Times New Roman" pitchFamily="18" charset="0"/>
              </a:rPr>
              <a:t>RR =</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2314654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199" y="152400"/>
            <a:ext cx="8455967" cy="274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tabLst>
                <a:tab pos="736600" algn="l"/>
                <a:tab pos="1492250" algn="l"/>
              </a:tabLst>
            </a:pPr>
            <a:endParaRPr lang="en-US" b="1" dirty="0" smtClean="0"/>
          </a:p>
          <a:p>
            <a:pPr algn="ctr" eaLnBrk="1" hangingPunct="1">
              <a:buFontTx/>
              <a:buNone/>
              <a:tabLst>
                <a:tab pos="736600" algn="l"/>
                <a:tab pos="1492250" algn="l"/>
              </a:tabLst>
            </a:pPr>
            <a:endParaRPr lang="en-US" b="1" dirty="0"/>
          </a:p>
          <a:p>
            <a:pPr algn="ctr" eaLnBrk="1" hangingPunct="1">
              <a:buFontTx/>
              <a:buNone/>
              <a:tabLst>
                <a:tab pos="736600" algn="l"/>
                <a:tab pos="1492250" algn="l"/>
              </a:tabLst>
            </a:pPr>
            <a:endParaRPr lang="en-US" b="1" dirty="0" smtClean="0"/>
          </a:p>
          <a:p>
            <a:pPr algn="ctr" eaLnBrk="1" hangingPunct="1">
              <a:buFontTx/>
              <a:buNone/>
              <a:tabLst>
                <a:tab pos="736600" algn="l"/>
                <a:tab pos="1492250" algn="l"/>
              </a:tabLst>
            </a:pPr>
            <a:r>
              <a:rPr lang="en-US" b="1" dirty="0" smtClean="0"/>
              <a:t>			</a:t>
            </a:r>
            <a:r>
              <a:rPr lang="en-US" sz="7200" b="1" i="1" baseline="30000" dirty="0" err="1" smtClean="0"/>
              <a:t>I</a:t>
            </a:r>
            <a:r>
              <a:rPr lang="en-US" sz="4800" b="1" i="1" dirty="0" err="1" smtClean="0"/>
              <a:t>e</a:t>
            </a:r>
            <a:endParaRPr lang="en-US" sz="4800" b="1" i="1" dirty="0" smtClean="0"/>
          </a:p>
          <a:p>
            <a:pPr algn="ctr" eaLnBrk="1" hangingPunct="1">
              <a:buFontTx/>
              <a:buNone/>
              <a:tabLst>
                <a:tab pos="736600" algn="l"/>
                <a:tab pos="1492250" algn="l"/>
              </a:tabLst>
            </a:pPr>
            <a:r>
              <a:rPr lang="en-US" sz="5400" b="1" i="1" dirty="0" smtClean="0"/>
              <a:t>			</a:t>
            </a:r>
            <a:r>
              <a:rPr lang="en-US" sz="7200" b="1" i="1" baseline="30000" dirty="0" err="1" smtClean="0"/>
              <a:t>I</a:t>
            </a:r>
            <a:r>
              <a:rPr lang="en-US" sz="4800" b="1" i="1" dirty="0" err="1" smtClean="0"/>
              <a:t>c</a:t>
            </a:r>
            <a:endParaRPr lang="en-US" sz="4800" b="1" i="1" dirty="0" smtClean="0"/>
          </a:p>
          <a:p>
            <a:pPr eaLnBrk="1" hangingPunct="1">
              <a:buFontTx/>
              <a:buNone/>
              <a:tabLst>
                <a:tab pos="736600" algn="l"/>
                <a:tab pos="1492250" algn="l"/>
              </a:tabLst>
            </a:pPr>
            <a:r>
              <a:rPr lang="en-US" b="1" dirty="0" smtClean="0"/>
              <a:t>		</a:t>
            </a:r>
          </a:p>
        </p:txBody>
      </p:sp>
      <p:sp>
        <p:nvSpPr>
          <p:cNvPr id="6" name="Text Box 5"/>
          <p:cNvSpPr txBox="1">
            <a:spLocks noChangeArrowheads="1"/>
          </p:cNvSpPr>
          <p:nvPr/>
        </p:nvSpPr>
        <p:spPr bwMode="auto">
          <a:xfrm>
            <a:off x="3124200" y="3886200"/>
            <a:ext cx="2514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5400" b="1" i="1" dirty="0" smtClean="0">
                <a:solidFill>
                  <a:srgbClr val="000000"/>
                </a:solidFill>
                <a:latin typeface="Times New Roman" pitchFamily="18" charset="0"/>
              </a:rPr>
              <a:t>RR =</a:t>
            </a:r>
          </a:p>
        </p:txBody>
      </p:sp>
      <p:cxnSp>
        <p:nvCxnSpPr>
          <p:cNvPr id="4" name="Straight Connector 3"/>
          <p:cNvCxnSpPr/>
          <p:nvPr/>
        </p:nvCxnSpPr>
        <p:spPr>
          <a:xfrm>
            <a:off x="4953000" y="44958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96000" y="4572000"/>
            <a:ext cx="579005" cy="923330"/>
          </a:xfrm>
          <a:prstGeom prst="rect">
            <a:avLst/>
          </a:prstGeom>
        </p:spPr>
        <p:txBody>
          <a:bodyPr wrap="none">
            <a:spAutoFit/>
          </a:bodyPr>
          <a:lstStyle/>
          <a:p>
            <a:r>
              <a:rPr lang="en-US" sz="5400" b="1" i="1" dirty="0">
                <a:solidFill>
                  <a:srgbClr val="000000"/>
                </a:solidFill>
                <a:latin typeface="Times New Roman" pitchFamily="18" charset="0"/>
              </a:rPr>
              <a:t>=</a:t>
            </a:r>
            <a:endParaRPr lang="en-US" dirty="0"/>
          </a:p>
        </p:txBody>
      </p:sp>
      <p:sp>
        <p:nvSpPr>
          <p:cNvPr id="9" name="Rectangle 8"/>
          <p:cNvSpPr/>
          <p:nvPr/>
        </p:nvSpPr>
        <p:spPr>
          <a:xfrm>
            <a:off x="6019800" y="3549717"/>
            <a:ext cx="579005" cy="923330"/>
          </a:xfrm>
          <a:prstGeom prst="rect">
            <a:avLst/>
          </a:prstGeom>
        </p:spPr>
        <p:txBody>
          <a:bodyPr wrap="none">
            <a:spAutoFit/>
          </a:bodyPr>
          <a:lstStyle/>
          <a:p>
            <a:r>
              <a:rPr lang="en-US" sz="5400" b="1" i="1" dirty="0">
                <a:solidFill>
                  <a:srgbClr val="000000"/>
                </a:solidFill>
                <a:latin typeface="Times New Roman" pitchFamily="18" charset="0"/>
              </a:rPr>
              <a:t>=</a:t>
            </a:r>
            <a:endParaRPr lang="en-US" dirty="0"/>
          </a:p>
        </p:txBody>
      </p:sp>
      <p:sp>
        <p:nvSpPr>
          <p:cNvPr id="10" name="Rectangle 9"/>
          <p:cNvSpPr/>
          <p:nvPr/>
        </p:nvSpPr>
        <p:spPr>
          <a:xfrm>
            <a:off x="6886602" y="3349662"/>
            <a:ext cx="893193" cy="1323439"/>
          </a:xfrm>
          <a:prstGeom prst="rect">
            <a:avLst/>
          </a:prstGeom>
        </p:spPr>
        <p:txBody>
          <a:bodyPr wrap="none">
            <a:spAutoFit/>
          </a:bodyPr>
          <a:lstStyle/>
          <a:p>
            <a:pPr algn="ctr">
              <a:tabLst>
                <a:tab pos="736600" algn="l"/>
                <a:tab pos="1492250" algn="l"/>
              </a:tabLst>
            </a:pPr>
            <a:r>
              <a:rPr lang="en-US" sz="4000" b="1" i="1" baseline="30000" dirty="0" smtClean="0"/>
              <a:t>d</a:t>
            </a:r>
            <a:r>
              <a:rPr lang="en-US" sz="4000" b="1" i="1" dirty="0" smtClean="0"/>
              <a:t> </a:t>
            </a:r>
          </a:p>
          <a:p>
            <a:pPr algn="ctr">
              <a:tabLst>
                <a:tab pos="736600" algn="l"/>
                <a:tab pos="1492250" algn="l"/>
              </a:tabLst>
            </a:pPr>
            <a:r>
              <a:rPr lang="en-US" sz="4000" b="1" i="1" baseline="30000" dirty="0" smtClean="0"/>
              <a:t>b + d</a:t>
            </a:r>
            <a:endParaRPr lang="en-US" sz="4000" b="1" i="1" dirty="0"/>
          </a:p>
        </p:txBody>
      </p:sp>
      <p:cxnSp>
        <p:nvCxnSpPr>
          <p:cNvPr id="13" name="Straight Connector 12"/>
          <p:cNvCxnSpPr/>
          <p:nvPr/>
        </p:nvCxnSpPr>
        <p:spPr>
          <a:xfrm>
            <a:off x="6923596" y="3987212"/>
            <a:ext cx="85619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952671" y="4038600"/>
            <a:ext cx="873958" cy="1733808"/>
          </a:xfrm>
          <a:prstGeom prst="rect">
            <a:avLst/>
          </a:prstGeom>
        </p:spPr>
        <p:txBody>
          <a:bodyPr wrap="none">
            <a:spAutoFit/>
          </a:bodyPr>
          <a:lstStyle/>
          <a:p>
            <a:pPr algn="ctr">
              <a:tabLst>
                <a:tab pos="736600" algn="l"/>
                <a:tab pos="1492250" algn="l"/>
              </a:tabLst>
            </a:pPr>
            <a:endParaRPr lang="en-US" sz="4000" b="1" i="1" dirty="0" smtClean="0"/>
          </a:p>
          <a:p>
            <a:pPr algn="ctr">
              <a:tabLst>
                <a:tab pos="736600" algn="l"/>
                <a:tab pos="1492250" algn="l"/>
              </a:tabLst>
            </a:pPr>
            <a:r>
              <a:rPr lang="en-US" sz="4000" b="1" i="1" baseline="30000" dirty="0" smtClean="0"/>
              <a:t>c</a:t>
            </a:r>
          </a:p>
          <a:p>
            <a:pPr algn="ctr">
              <a:tabLst>
                <a:tab pos="736600" algn="l"/>
                <a:tab pos="1492250" algn="l"/>
              </a:tabLst>
            </a:pPr>
            <a:r>
              <a:rPr lang="en-US" sz="4000" b="1" i="1" baseline="30000" dirty="0" smtClean="0"/>
              <a:t>a + c</a:t>
            </a:r>
            <a:endParaRPr lang="en-US" sz="4000" b="1" i="1" dirty="0"/>
          </a:p>
        </p:txBody>
      </p:sp>
      <p:cxnSp>
        <p:nvCxnSpPr>
          <p:cNvPr id="16" name="Straight Connector 15"/>
          <p:cNvCxnSpPr/>
          <p:nvPr/>
        </p:nvCxnSpPr>
        <p:spPr>
          <a:xfrm>
            <a:off x="6952696" y="5033665"/>
            <a:ext cx="85619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23596" y="45720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26</a:t>
            </a:fld>
            <a:endParaRPr lang="en-US">
              <a:solidFill>
                <a:srgbClr val="000000"/>
              </a:solidFill>
            </a:endParaRPr>
          </a:p>
        </p:txBody>
      </p:sp>
    </p:spTree>
    <p:extLst>
      <p:ext uri="{BB962C8B-B14F-4D97-AF65-F5344CB8AC3E}">
        <p14:creationId xmlns:p14="http://schemas.microsoft.com/office/powerpoint/2010/main" val="112302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eaLnBrk="1" hangingPunct="1"/>
            <a:r>
              <a:rPr lang="en-US" b="1" dirty="0" smtClean="0"/>
              <a:t>EXAMPLE OF RR</a:t>
            </a:r>
          </a:p>
        </p:txBody>
      </p:sp>
      <p:sp>
        <p:nvSpPr>
          <p:cNvPr id="13315" name="Rectangle 3"/>
          <p:cNvSpPr>
            <a:spLocks noGrp="1" noChangeArrowheads="1"/>
          </p:cNvSpPr>
          <p:nvPr>
            <p:ph type="body" idx="1"/>
          </p:nvPr>
        </p:nvSpPr>
        <p:spPr>
          <a:xfrm>
            <a:off x="685800" y="1600200"/>
            <a:ext cx="7772400" cy="4114800"/>
          </a:xfrm>
        </p:spPr>
        <p:txBody>
          <a:bodyPr/>
          <a:lstStyle/>
          <a:p>
            <a:pPr marL="0" indent="0" algn="ctr" defTabSz="574675" eaLnBrk="1" hangingPunct="1">
              <a:buNone/>
            </a:pPr>
            <a:r>
              <a:rPr lang="en-US" sz="2800" b="1" dirty="0" smtClean="0"/>
              <a:t>EXPOSED GROUP</a:t>
            </a:r>
          </a:p>
          <a:p>
            <a:pPr marL="744538" indent="-744538" defTabSz="574675" eaLnBrk="1" hangingPunct="1">
              <a:buFontTx/>
              <a:buNone/>
            </a:pPr>
            <a:r>
              <a:rPr lang="en-US" sz="2800" b="1" dirty="0" smtClean="0"/>
              <a:t>	</a:t>
            </a:r>
            <a:r>
              <a:rPr lang="en-US" sz="2600" dirty="0" smtClean="0"/>
              <a:t>40 Disease cases per 100 persons per year: </a:t>
            </a:r>
            <a:r>
              <a:rPr lang="en-US" sz="2600" dirty="0" err="1" smtClean="0"/>
              <a:t>I</a:t>
            </a:r>
            <a:r>
              <a:rPr lang="en-US" sz="2600" baseline="-25000" dirty="0" err="1" smtClean="0"/>
              <a:t>e</a:t>
            </a:r>
            <a:r>
              <a:rPr lang="en-US" sz="2600" baseline="-25000" dirty="0" smtClean="0"/>
              <a:t> </a:t>
            </a:r>
            <a:r>
              <a:rPr lang="en-US" sz="2600" dirty="0" smtClean="0"/>
              <a:t>= .4</a:t>
            </a:r>
          </a:p>
          <a:p>
            <a:pPr marL="744538" indent="-744538" defTabSz="574675" eaLnBrk="1" hangingPunct="1">
              <a:buFontTx/>
              <a:buNone/>
            </a:pPr>
            <a:endParaRPr lang="en-US" sz="2600" dirty="0" smtClean="0"/>
          </a:p>
          <a:p>
            <a:pPr marL="0" indent="0" algn="ctr" defTabSz="574675" eaLnBrk="1" hangingPunct="1">
              <a:buNone/>
            </a:pPr>
            <a:r>
              <a:rPr lang="en-US" sz="2800" b="1" dirty="0" smtClean="0"/>
              <a:t>CONTROL GROUP</a:t>
            </a:r>
          </a:p>
          <a:p>
            <a:pPr lvl="1" defTabSz="574675" eaLnBrk="1" hangingPunct="1">
              <a:buFontTx/>
              <a:buNone/>
            </a:pPr>
            <a:r>
              <a:rPr lang="en-US" b="1" dirty="0" smtClean="0"/>
              <a:t> </a:t>
            </a:r>
            <a:r>
              <a:rPr lang="en-US" sz="2600" dirty="0" smtClean="0"/>
              <a:t>20 Disease cases per 200 persons per year: </a:t>
            </a:r>
            <a:r>
              <a:rPr lang="en-US" sz="2600" dirty="0" err="1" smtClean="0"/>
              <a:t>I</a:t>
            </a:r>
            <a:r>
              <a:rPr lang="en-US" sz="2600" baseline="-25000" dirty="0" err="1" smtClean="0"/>
              <a:t>c</a:t>
            </a:r>
            <a:r>
              <a:rPr lang="en-US" sz="2600" dirty="0" smtClean="0"/>
              <a:t> = .1</a:t>
            </a:r>
          </a:p>
        </p:txBody>
      </p:sp>
      <p:sp>
        <p:nvSpPr>
          <p:cNvPr id="13316" name="Text Box 4"/>
          <p:cNvSpPr txBox="1">
            <a:spLocks noChangeArrowheads="1"/>
          </p:cNvSpPr>
          <p:nvPr/>
        </p:nvSpPr>
        <p:spPr bwMode="auto">
          <a:xfrm>
            <a:off x="914400" y="4299693"/>
            <a:ext cx="7162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2600" dirty="0" smtClean="0">
                <a:solidFill>
                  <a:srgbClr val="000000"/>
                </a:solidFill>
                <a:latin typeface="Times New Roman" pitchFamily="18" charset="0"/>
              </a:rPr>
              <a:t>.4</a:t>
            </a:r>
          </a:p>
          <a:p>
            <a:pPr algn="ctr" eaLnBrk="1" fontAlgn="base" hangingPunct="1">
              <a:spcBef>
                <a:spcPct val="50000"/>
              </a:spcBef>
              <a:spcAft>
                <a:spcPct val="0"/>
              </a:spcAft>
            </a:pPr>
            <a:endParaRPr lang="en-US" sz="2800" b="1" dirty="0" smtClean="0">
              <a:solidFill>
                <a:srgbClr val="000000"/>
              </a:solidFill>
              <a:latin typeface="Times New Roman" pitchFamily="18" charset="0"/>
            </a:endParaRPr>
          </a:p>
        </p:txBody>
      </p:sp>
      <p:sp>
        <p:nvSpPr>
          <p:cNvPr id="13317" name="Line 5"/>
          <p:cNvSpPr>
            <a:spLocks noChangeShapeType="1"/>
          </p:cNvSpPr>
          <p:nvPr/>
        </p:nvSpPr>
        <p:spPr bwMode="auto">
          <a:xfrm>
            <a:off x="3733800" y="4751355"/>
            <a:ext cx="1676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3320" name="Text Box 8"/>
          <p:cNvSpPr txBox="1">
            <a:spLocks noChangeArrowheads="1"/>
          </p:cNvSpPr>
          <p:nvPr/>
        </p:nvSpPr>
        <p:spPr bwMode="auto">
          <a:xfrm>
            <a:off x="2286000" y="4491799"/>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2600" i="1" dirty="0" smtClean="0">
                <a:solidFill>
                  <a:srgbClr val="000000"/>
                </a:solidFill>
                <a:latin typeface="Times New Roman" pitchFamily="18" charset="0"/>
              </a:rPr>
              <a:t>RR  =</a:t>
            </a:r>
          </a:p>
        </p:txBody>
      </p:sp>
      <p:sp>
        <p:nvSpPr>
          <p:cNvPr id="13321" name="Text Box 10"/>
          <p:cNvSpPr txBox="1">
            <a:spLocks noChangeArrowheads="1"/>
          </p:cNvSpPr>
          <p:nvPr/>
        </p:nvSpPr>
        <p:spPr bwMode="auto">
          <a:xfrm>
            <a:off x="5571744" y="4431018"/>
            <a:ext cx="1524000" cy="20230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262800" i="1" dirty="0" smtClean="0">
                <a:solidFill>
                  <a:srgbClr val="000000"/>
                </a:solidFill>
                <a:latin typeface="Times New Roman" pitchFamily="18" charset="0"/>
              </a:rPr>
              <a:t>=</a:t>
            </a:r>
            <a:r>
              <a:rPr lang="en-US" sz="262800" dirty="0" smtClean="0">
                <a:solidFill>
                  <a:srgbClr val="000000"/>
                </a:solidFill>
                <a:latin typeface="Times New Roman" pitchFamily="18" charset="0"/>
              </a:rPr>
              <a:t> 4.0</a:t>
            </a:r>
          </a:p>
        </p:txBody>
      </p:sp>
      <p:sp>
        <p:nvSpPr>
          <p:cNvPr id="11" name="Text Box 10"/>
          <p:cNvSpPr txBox="1">
            <a:spLocks noChangeArrowheads="1"/>
          </p:cNvSpPr>
          <p:nvPr/>
        </p:nvSpPr>
        <p:spPr bwMode="auto">
          <a:xfrm>
            <a:off x="3962400" y="4754582"/>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2800" b="1" dirty="0" smtClean="0">
                <a:solidFill>
                  <a:srgbClr val="000000"/>
                </a:solidFill>
                <a:latin typeface="Times New Roman" pitchFamily="18" charset="0"/>
              </a:rPr>
              <a:t>   </a:t>
            </a:r>
            <a:r>
              <a:rPr lang="en-US" sz="2600" dirty="0" smtClean="0">
                <a:solidFill>
                  <a:srgbClr val="000000"/>
                </a:solidFill>
                <a:latin typeface="Times New Roman" pitchFamily="18" charset="0"/>
              </a:rPr>
              <a:t>.1</a:t>
            </a:r>
          </a:p>
        </p:txBody>
      </p:sp>
      <p:sp>
        <p:nvSpPr>
          <p:cNvPr id="9" name="Text Box 8"/>
          <p:cNvSpPr txBox="1">
            <a:spLocks noChangeArrowheads="1"/>
          </p:cNvSpPr>
          <p:nvPr/>
        </p:nvSpPr>
        <p:spPr bwMode="auto">
          <a:xfrm>
            <a:off x="5554638" y="4488147"/>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2600" i="1" dirty="0" smtClean="0">
                <a:solidFill>
                  <a:srgbClr val="000000"/>
                </a:solidFill>
                <a:latin typeface="Times New Roman" pitchFamily="18" charset="0"/>
              </a:rPr>
              <a:t> =  </a:t>
            </a:r>
            <a:r>
              <a:rPr lang="en-US" sz="2600" dirty="0" smtClean="0">
                <a:solidFill>
                  <a:srgbClr val="000000"/>
                </a:solidFill>
                <a:latin typeface="Times New Roman" pitchFamily="18" charset="0"/>
              </a:rPr>
              <a:t>4.0</a:t>
            </a:r>
            <a:endParaRPr lang="en-US" sz="2600" i="1" dirty="0" smtClean="0">
              <a:solidFill>
                <a:srgbClr val="000000"/>
              </a:solidFill>
              <a:latin typeface="Times New Roman" pitchFamily="18" charset="0"/>
            </a:endParaRP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1511956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228600"/>
            <a:ext cx="7772400" cy="1143000"/>
          </a:xfrm>
        </p:spPr>
        <p:txBody>
          <a:bodyPr/>
          <a:lstStyle/>
          <a:p>
            <a:pPr eaLnBrk="1" hangingPunct="1"/>
            <a:r>
              <a:rPr lang="en-US" b="1" dirty="0" smtClean="0"/>
              <a:t>ODDS RATIO</a:t>
            </a:r>
          </a:p>
        </p:txBody>
      </p:sp>
      <p:sp>
        <p:nvSpPr>
          <p:cNvPr id="12291" name="Rectangle 3"/>
          <p:cNvSpPr>
            <a:spLocks noGrp="1" noChangeArrowheads="1"/>
          </p:cNvSpPr>
          <p:nvPr>
            <p:ph type="body" idx="1"/>
          </p:nvPr>
        </p:nvSpPr>
        <p:spPr>
          <a:xfrm>
            <a:off x="685800" y="1209842"/>
            <a:ext cx="7772400" cy="5038558"/>
          </a:xfrm>
        </p:spPr>
        <p:txBody>
          <a:bodyPr/>
          <a:lstStyle/>
          <a:p>
            <a:pPr eaLnBrk="1" hangingPunct="1">
              <a:tabLst>
                <a:tab pos="736600" algn="l"/>
                <a:tab pos="1492250" algn="l"/>
              </a:tabLst>
            </a:pPr>
            <a:r>
              <a:rPr lang="en-US" b="1" dirty="0" smtClean="0"/>
              <a:t>Odds that case (one with the disease) was exposed to the agent divided by the odds that a control (one without the disease) was exposed</a:t>
            </a:r>
          </a:p>
          <a:p>
            <a:pPr eaLnBrk="1" hangingPunct="1">
              <a:tabLst>
                <a:tab pos="736600" algn="l"/>
                <a:tab pos="1492250" algn="l"/>
              </a:tabLst>
            </a:pPr>
            <a:endParaRPr lang="en-US" b="1" dirty="0" smtClean="0"/>
          </a:p>
          <a:p>
            <a:pPr algn="ctr" eaLnBrk="1" hangingPunct="1">
              <a:buFontTx/>
              <a:buNone/>
              <a:tabLst>
                <a:tab pos="736600" algn="l"/>
                <a:tab pos="1492250" algn="l"/>
              </a:tabLst>
            </a:pPr>
            <a:r>
              <a:rPr lang="en-US" b="1" dirty="0" smtClean="0"/>
              <a:t>			</a:t>
            </a:r>
            <a:endParaRPr lang="en-US" sz="4800" b="1" i="1" dirty="0" smtClean="0"/>
          </a:p>
          <a:p>
            <a:pPr algn="ctr" eaLnBrk="1" hangingPunct="1">
              <a:buFontTx/>
              <a:buNone/>
              <a:tabLst>
                <a:tab pos="736600" algn="l"/>
                <a:tab pos="1492250" algn="l"/>
              </a:tabLst>
            </a:pPr>
            <a:r>
              <a:rPr lang="en-US" sz="5400" b="1" i="1" dirty="0" smtClean="0"/>
              <a:t>			</a:t>
            </a:r>
            <a:endParaRPr lang="en-US" sz="4800" b="1" i="1" dirty="0" smtClean="0"/>
          </a:p>
          <a:p>
            <a:pPr eaLnBrk="1" hangingPunct="1">
              <a:buFontTx/>
              <a:buNone/>
              <a:tabLst>
                <a:tab pos="736600" algn="l"/>
                <a:tab pos="1492250" algn="l"/>
              </a:tabLst>
            </a:pPr>
            <a:r>
              <a:rPr lang="en-US" b="1" dirty="0" smtClean="0"/>
              <a:t>		</a:t>
            </a:r>
          </a:p>
        </p:txBody>
      </p:sp>
      <p:sp>
        <p:nvSpPr>
          <p:cNvPr id="12292" name="Line 4"/>
          <p:cNvSpPr>
            <a:spLocks noChangeShapeType="1"/>
          </p:cNvSpPr>
          <p:nvPr/>
        </p:nvSpPr>
        <p:spPr bwMode="auto">
          <a:xfrm>
            <a:off x="4953000" y="4825656"/>
            <a:ext cx="68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2293" name="Text Box 5"/>
          <p:cNvSpPr txBox="1">
            <a:spLocks noChangeArrowheads="1"/>
          </p:cNvSpPr>
          <p:nvPr/>
        </p:nvSpPr>
        <p:spPr bwMode="auto">
          <a:xfrm>
            <a:off x="2743200" y="4386072"/>
            <a:ext cx="20574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5400" b="1" i="1" dirty="0" smtClean="0">
                <a:solidFill>
                  <a:srgbClr val="000000"/>
                </a:solidFill>
                <a:latin typeface="Times New Roman" pitchFamily="18" charset="0"/>
              </a:rPr>
              <a:t>OR =</a:t>
            </a:r>
          </a:p>
        </p:txBody>
      </p:sp>
      <p:sp>
        <p:nvSpPr>
          <p:cNvPr id="2" name="TextBox 1"/>
          <p:cNvSpPr txBox="1"/>
          <p:nvPr/>
        </p:nvSpPr>
        <p:spPr>
          <a:xfrm>
            <a:off x="4943856" y="4056215"/>
            <a:ext cx="1533144" cy="769441"/>
          </a:xfrm>
          <a:prstGeom prst="rect">
            <a:avLst/>
          </a:prstGeom>
          <a:noFill/>
        </p:spPr>
        <p:txBody>
          <a:bodyPr wrap="square" rtlCol="0">
            <a:spAutoFit/>
          </a:bodyPr>
          <a:lstStyle/>
          <a:p>
            <a:r>
              <a:rPr lang="en-US" sz="4400" b="1" dirty="0" err="1" smtClean="0"/>
              <a:t>EO</a:t>
            </a:r>
            <a:r>
              <a:rPr lang="en-US" sz="4400" b="1" baseline="-25000" dirty="0" err="1" smtClean="0"/>
              <a:t>ca</a:t>
            </a:r>
            <a:endParaRPr lang="en-US" sz="4400" b="1" dirty="0"/>
          </a:p>
        </p:txBody>
      </p:sp>
      <p:sp>
        <p:nvSpPr>
          <p:cNvPr id="7" name="TextBox 6"/>
          <p:cNvSpPr txBox="1"/>
          <p:nvPr/>
        </p:nvSpPr>
        <p:spPr>
          <a:xfrm>
            <a:off x="4943856" y="4825656"/>
            <a:ext cx="1533144" cy="769441"/>
          </a:xfrm>
          <a:prstGeom prst="rect">
            <a:avLst/>
          </a:prstGeom>
          <a:noFill/>
        </p:spPr>
        <p:txBody>
          <a:bodyPr wrap="square" rtlCol="0">
            <a:spAutoFit/>
          </a:bodyPr>
          <a:lstStyle/>
          <a:p>
            <a:r>
              <a:rPr lang="en-US" sz="4400" b="1" dirty="0" err="1" smtClean="0"/>
              <a:t>EO</a:t>
            </a:r>
            <a:r>
              <a:rPr lang="en-US" sz="4400" b="1" baseline="-25000" dirty="0" err="1" smtClean="0"/>
              <a:t>co</a:t>
            </a:r>
            <a:endParaRPr lang="en-US" sz="4400" b="1" dirty="0"/>
          </a:p>
        </p:txBody>
      </p:sp>
      <p:sp>
        <p:nvSpPr>
          <p:cNvPr id="8" name="TextBox 7"/>
          <p:cNvSpPr txBox="1"/>
          <p:nvPr/>
        </p:nvSpPr>
        <p:spPr>
          <a:xfrm>
            <a:off x="914400" y="5715000"/>
            <a:ext cx="7696200" cy="954107"/>
          </a:xfrm>
          <a:prstGeom prst="rect">
            <a:avLst/>
          </a:prstGeom>
          <a:noFill/>
        </p:spPr>
        <p:txBody>
          <a:bodyPr wrap="square" rtlCol="0">
            <a:spAutoFit/>
          </a:bodyPr>
          <a:lstStyle/>
          <a:p>
            <a:r>
              <a:rPr lang="en-US" sz="2800" b="1" dirty="0" err="1" smtClean="0"/>
              <a:t>ca</a:t>
            </a:r>
            <a:r>
              <a:rPr lang="en-US" sz="2800" b="1" dirty="0" smtClean="0"/>
              <a:t> = cases</a:t>
            </a:r>
          </a:p>
          <a:p>
            <a:r>
              <a:rPr lang="en-US" sz="2800" b="1" dirty="0"/>
              <a:t>c</a:t>
            </a:r>
            <a:r>
              <a:rPr lang="en-US" sz="2800" b="1" dirty="0" smtClean="0"/>
              <a:t>o = controls</a:t>
            </a:r>
            <a:endParaRPr lang="en-US" sz="2800" b="1" dirty="0"/>
          </a:p>
        </p:txBody>
      </p:sp>
      <p:sp>
        <p:nvSpPr>
          <p:cNvPr id="4" name="Slide Number Placeholder 3"/>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28</a:t>
            </a:fld>
            <a:endParaRPr lang="en-US">
              <a:solidFill>
                <a:srgbClr val="000000"/>
              </a:solidFill>
            </a:endParaRPr>
          </a:p>
        </p:txBody>
      </p:sp>
    </p:spTree>
    <p:extLst>
      <p:ext uri="{BB962C8B-B14F-4D97-AF65-F5344CB8AC3E}">
        <p14:creationId xmlns:p14="http://schemas.microsoft.com/office/powerpoint/2010/main" val="3746966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55076" y="2057400"/>
            <a:ext cx="2971800" cy="1371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49345F"/>
                </a:solidFill>
              </a:rPr>
              <a:t>Lit Room</a:t>
            </a:r>
            <a:endParaRPr lang="en-US" sz="2000" dirty="0">
              <a:solidFill>
                <a:srgbClr val="49345F"/>
              </a:solidFill>
            </a:endParaRPr>
          </a:p>
        </p:txBody>
      </p:sp>
      <p:sp>
        <p:nvSpPr>
          <p:cNvPr id="2" name="Title 1"/>
          <p:cNvSpPr>
            <a:spLocks noGrp="1"/>
          </p:cNvSpPr>
          <p:nvPr>
            <p:ph type="ctrTitle"/>
          </p:nvPr>
        </p:nvSpPr>
        <p:spPr>
          <a:xfrm>
            <a:off x="609600" y="152400"/>
            <a:ext cx="8305800" cy="1771650"/>
          </a:xfrm>
        </p:spPr>
        <p:txBody>
          <a:bodyPr/>
          <a:lstStyle/>
          <a:p>
            <a:pPr algn="ctr"/>
            <a:r>
              <a:rPr lang="en-US" sz="4000" b="1" dirty="0" smtClean="0"/>
              <a:t>Multiple But-for causes</a:t>
            </a:r>
            <a:br>
              <a:rPr lang="en-US" sz="4000" b="1" dirty="0" smtClean="0"/>
            </a:br>
            <a:r>
              <a:rPr lang="en-US" sz="4000" b="1" dirty="0" smtClean="0"/>
              <a:t>(Necessary element of a sufficient set)</a:t>
            </a:r>
            <a:endParaRPr lang="en-US" sz="4000" b="1" dirty="0"/>
          </a:p>
        </p:txBody>
      </p:sp>
      <p:grpSp>
        <p:nvGrpSpPr>
          <p:cNvPr id="19" name="Group 18"/>
          <p:cNvGrpSpPr/>
          <p:nvPr/>
        </p:nvGrpSpPr>
        <p:grpSpPr>
          <a:xfrm rot="16200000">
            <a:off x="3130869" y="4286063"/>
            <a:ext cx="3048004" cy="685798"/>
            <a:chOff x="860570" y="2198421"/>
            <a:chExt cx="3591348" cy="852506"/>
          </a:xfrm>
        </p:grpSpPr>
        <p:sp>
          <p:nvSpPr>
            <p:cNvPr id="20" name="Oval 19"/>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21" name="Oval 20"/>
            <p:cNvSpPr/>
            <p:nvPr/>
          </p:nvSpPr>
          <p:spPr>
            <a:xfrm>
              <a:off x="1563945"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23" name="Oval 22"/>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24" name="Oval 23"/>
            <p:cNvSpPr/>
            <p:nvPr/>
          </p:nvSpPr>
          <p:spPr>
            <a:xfrm>
              <a:off x="2906584"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25" name="Oval 24"/>
            <p:cNvSpPr/>
            <p:nvPr/>
          </p:nvSpPr>
          <p:spPr>
            <a:xfrm>
              <a:off x="3599412"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grpSp>
      <p:sp>
        <p:nvSpPr>
          <p:cNvPr id="26" name="Rectangle 25"/>
          <p:cNvSpPr/>
          <p:nvPr/>
        </p:nvSpPr>
        <p:spPr>
          <a:xfrm>
            <a:off x="3657601" y="5956368"/>
            <a:ext cx="1994543" cy="787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Light Switch</a:t>
            </a:r>
            <a:endParaRPr lang="en-US" dirty="0">
              <a:solidFill>
                <a:srgbClr val="49345F"/>
              </a:solidFill>
            </a:endParaRPr>
          </a:p>
        </p:txBody>
      </p:sp>
      <p:sp>
        <p:nvSpPr>
          <p:cNvPr id="3" name="TextBox 2"/>
          <p:cNvSpPr txBox="1"/>
          <p:nvPr/>
        </p:nvSpPr>
        <p:spPr>
          <a:xfrm>
            <a:off x="5121976" y="4441474"/>
            <a:ext cx="2209800" cy="400110"/>
          </a:xfrm>
          <a:prstGeom prst="rect">
            <a:avLst/>
          </a:prstGeom>
          <a:noFill/>
        </p:spPr>
        <p:txBody>
          <a:bodyPr wrap="square" rtlCol="0">
            <a:spAutoFit/>
          </a:bodyPr>
          <a:lstStyle/>
          <a:p>
            <a:r>
              <a:rPr lang="en-US" sz="2000" dirty="0" smtClean="0"/>
              <a:t>E.g., Working Bulb</a:t>
            </a:r>
            <a:endParaRPr lang="en-US" sz="2000" dirty="0"/>
          </a:p>
        </p:txBody>
      </p:sp>
      <p:sp>
        <p:nvSpPr>
          <p:cNvPr id="5" name="Slide Number Placeholder 4"/>
          <p:cNvSpPr>
            <a:spLocks noGrp="1"/>
          </p:cNvSpPr>
          <p:nvPr>
            <p:ph type="sldNum" sz="quarter" idx="12"/>
          </p:nvPr>
        </p:nvSpPr>
        <p:spPr/>
        <p:txBody>
          <a:bodyPr/>
          <a:lstStyle/>
          <a:p>
            <a:fld id="{67523E76-F73D-47F3-9482-A1493E698C15}" type="slidenum">
              <a:rPr lang="en-US" smtClean="0">
                <a:solidFill>
                  <a:srgbClr val="49345F"/>
                </a:solidFill>
              </a:rPr>
              <a:pPr/>
              <a:t>2</a:t>
            </a:fld>
            <a:endParaRPr lang="en-US">
              <a:solidFill>
                <a:srgbClr val="49345F"/>
              </a:solidFill>
            </a:endParaRPr>
          </a:p>
        </p:txBody>
      </p:sp>
    </p:spTree>
    <p:extLst>
      <p:ext uri="{BB962C8B-B14F-4D97-AF65-F5344CB8AC3E}">
        <p14:creationId xmlns:p14="http://schemas.microsoft.com/office/powerpoint/2010/main" val="4084835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85800" y="1981200"/>
            <a:ext cx="7772400" cy="411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eaLnBrk="1" hangingPunct="1">
              <a:buFontTx/>
              <a:buNone/>
              <a:tabLst>
                <a:tab pos="736600" algn="l"/>
                <a:tab pos="1492250" algn="l"/>
              </a:tabLst>
            </a:pPr>
            <a:endParaRPr lang="en-US" b="1" dirty="0" smtClean="0">
              <a:solidFill>
                <a:srgbClr val="000000"/>
              </a:solidFill>
            </a:endParaRPr>
          </a:p>
          <a:p>
            <a:pPr algn="ctr" eaLnBrk="1" hangingPunct="1">
              <a:buFontTx/>
              <a:buNone/>
              <a:tabLst>
                <a:tab pos="736600" algn="l"/>
                <a:tab pos="1492250" algn="l"/>
              </a:tabLst>
            </a:pPr>
            <a:endParaRPr lang="en-US" b="1" dirty="0">
              <a:solidFill>
                <a:srgbClr val="000000"/>
              </a:solidFill>
            </a:endParaRPr>
          </a:p>
          <a:p>
            <a:pPr algn="ctr" eaLnBrk="1" hangingPunct="1">
              <a:buFontTx/>
              <a:buNone/>
              <a:tabLst>
                <a:tab pos="736600" algn="l"/>
                <a:tab pos="1492250" algn="l"/>
              </a:tabLst>
            </a:pPr>
            <a:endParaRPr lang="en-US" b="1" dirty="0" smtClean="0">
              <a:solidFill>
                <a:srgbClr val="000000"/>
              </a:solidFill>
            </a:endParaRPr>
          </a:p>
          <a:p>
            <a:pPr algn="ctr" eaLnBrk="1" hangingPunct="1">
              <a:buFontTx/>
              <a:buNone/>
              <a:tabLst>
                <a:tab pos="736600" algn="l"/>
                <a:tab pos="1492250" algn="l"/>
              </a:tabLst>
            </a:pPr>
            <a:r>
              <a:rPr lang="en-US" b="1" dirty="0" smtClean="0">
                <a:solidFill>
                  <a:srgbClr val="000000"/>
                </a:solidFill>
              </a:rPr>
              <a:t>			   </a:t>
            </a:r>
            <a:r>
              <a:rPr lang="en-US" sz="7200" b="1" i="1" baseline="30000" dirty="0" err="1" smtClean="0">
                <a:solidFill>
                  <a:srgbClr val="000000"/>
                </a:solidFill>
              </a:rPr>
              <a:t>EO</a:t>
            </a:r>
            <a:r>
              <a:rPr lang="en-US" sz="4800" b="1" i="1" dirty="0" err="1" smtClean="0">
                <a:solidFill>
                  <a:srgbClr val="000000"/>
                </a:solidFill>
              </a:rPr>
              <a:t>ca</a:t>
            </a:r>
            <a:r>
              <a:rPr lang="en-US" sz="4800" b="1" i="1" dirty="0" smtClean="0">
                <a:solidFill>
                  <a:srgbClr val="000000"/>
                </a:solidFill>
              </a:rPr>
              <a:t>  </a:t>
            </a:r>
          </a:p>
          <a:p>
            <a:pPr algn="ctr" eaLnBrk="1" hangingPunct="1">
              <a:buFontTx/>
              <a:buNone/>
              <a:tabLst>
                <a:tab pos="736600" algn="l"/>
                <a:tab pos="1492250" algn="l"/>
              </a:tabLst>
            </a:pPr>
            <a:r>
              <a:rPr lang="en-US" sz="5400" b="1" i="1" dirty="0" smtClean="0">
                <a:solidFill>
                  <a:srgbClr val="000000"/>
                </a:solidFill>
              </a:rPr>
              <a:t>			</a:t>
            </a:r>
            <a:r>
              <a:rPr lang="en-US" sz="7200" b="1" i="1" baseline="30000" dirty="0" err="1" smtClean="0">
                <a:solidFill>
                  <a:srgbClr val="000000"/>
                </a:solidFill>
              </a:rPr>
              <a:t>EO</a:t>
            </a:r>
            <a:r>
              <a:rPr lang="en-US" sz="4800" b="1" i="1" dirty="0" err="1" smtClean="0">
                <a:solidFill>
                  <a:srgbClr val="000000"/>
                </a:solidFill>
              </a:rPr>
              <a:t>co</a:t>
            </a:r>
            <a:endParaRPr lang="en-US" sz="4800" b="1" i="1" dirty="0" smtClean="0">
              <a:solidFill>
                <a:srgbClr val="000000"/>
              </a:solidFill>
            </a:endParaRPr>
          </a:p>
          <a:p>
            <a:pPr eaLnBrk="1" hangingPunct="1">
              <a:buFontTx/>
              <a:buNone/>
              <a:tabLst>
                <a:tab pos="736600" algn="l"/>
                <a:tab pos="1492250" algn="l"/>
              </a:tabLst>
            </a:pPr>
            <a:r>
              <a:rPr lang="en-US" b="1" dirty="0" smtClean="0">
                <a:solidFill>
                  <a:srgbClr val="000000"/>
                </a:solidFill>
              </a:rPr>
              <a:t>		</a:t>
            </a:r>
          </a:p>
        </p:txBody>
      </p:sp>
      <p:sp>
        <p:nvSpPr>
          <p:cNvPr id="6" name="Text Box 5"/>
          <p:cNvSpPr txBox="1">
            <a:spLocks noChangeArrowheads="1"/>
          </p:cNvSpPr>
          <p:nvPr/>
        </p:nvSpPr>
        <p:spPr bwMode="auto">
          <a:xfrm>
            <a:off x="2895600" y="3886200"/>
            <a:ext cx="2743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5400" b="1" i="1" dirty="0">
                <a:solidFill>
                  <a:srgbClr val="000000"/>
                </a:solidFill>
                <a:latin typeface="Times New Roman" pitchFamily="18" charset="0"/>
              </a:rPr>
              <a:t>O</a:t>
            </a:r>
            <a:r>
              <a:rPr lang="en-US" sz="5400" b="1" i="1" dirty="0" smtClean="0">
                <a:solidFill>
                  <a:srgbClr val="000000"/>
                </a:solidFill>
                <a:latin typeface="Times New Roman" pitchFamily="18" charset="0"/>
              </a:rPr>
              <a:t>R =</a:t>
            </a:r>
          </a:p>
        </p:txBody>
      </p:sp>
      <p:cxnSp>
        <p:nvCxnSpPr>
          <p:cNvPr id="4" name="Straight Connector 3"/>
          <p:cNvCxnSpPr/>
          <p:nvPr/>
        </p:nvCxnSpPr>
        <p:spPr>
          <a:xfrm>
            <a:off x="4953000" y="44958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096000" y="4572000"/>
            <a:ext cx="579005" cy="923330"/>
          </a:xfrm>
          <a:prstGeom prst="rect">
            <a:avLst/>
          </a:prstGeom>
        </p:spPr>
        <p:txBody>
          <a:bodyPr wrap="none">
            <a:spAutoFit/>
          </a:bodyPr>
          <a:lstStyle/>
          <a:p>
            <a:r>
              <a:rPr lang="en-US" sz="5400" b="1" i="1" dirty="0">
                <a:solidFill>
                  <a:srgbClr val="000000"/>
                </a:solidFill>
              </a:rPr>
              <a:t>=</a:t>
            </a:r>
            <a:endParaRPr lang="en-US" dirty="0">
              <a:solidFill>
                <a:srgbClr val="000000"/>
              </a:solidFill>
            </a:endParaRPr>
          </a:p>
        </p:txBody>
      </p:sp>
      <p:sp>
        <p:nvSpPr>
          <p:cNvPr id="9" name="Rectangle 8"/>
          <p:cNvSpPr/>
          <p:nvPr/>
        </p:nvSpPr>
        <p:spPr>
          <a:xfrm>
            <a:off x="6019800" y="3549717"/>
            <a:ext cx="579005" cy="923330"/>
          </a:xfrm>
          <a:prstGeom prst="rect">
            <a:avLst/>
          </a:prstGeom>
        </p:spPr>
        <p:txBody>
          <a:bodyPr wrap="none">
            <a:spAutoFit/>
          </a:bodyPr>
          <a:lstStyle/>
          <a:p>
            <a:r>
              <a:rPr lang="en-US" sz="5400" b="1" i="1" dirty="0">
                <a:solidFill>
                  <a:srgbClr val="000000"/>
                </a:solidFill>
              </a:rPr>
              <a:t>=</a:t>
            </a:r>
            <a:endParaRPr lang="en-US" dirty="0">
              <a:solidFill>
                <a:srgbClr val="000000"/>
              </a:solidFill>
            </a:endParaRPr>
          </a:p>
        </p:txBody>
      </p:sp>
      <p:sp>
        <p:nvSpPr>
          <p:cNvPr id="10" name="Rectangle 9"/>
          <p:cNvSpPr/>
          <p:nvPr/>
        </p:nvSpPr>
        <p:spPr>
          <a:xfrm>
            <a:off x="7086978" y="3349662"/>
            <a:ext cx="492443" cy="1200329"/>
          </a:xfrm>
          <a:prstGeom prst="rect">
            <a:avLst/>
          </a:prstGeom>
        </p:spPr>
        <p:txBody>
          <a:bodyPr wrap="none">
            <a:spAutoFit/>
          </a:bodyPr>
          <a:lstStyle/>
          <a:p>
            <a:pPr algn="ctr">
              <a:tabLst>
                <a:tab pos="736600" algn="l"/>
                <a:tab pos="1492250" algn="l"/>
              </a:tabLst>
            </a:pPr>
            <a:r>
              <a:rPr lang="en-US" sz="3200" b="1" i="1" dirty="0" smtClean="0">
                <a:solidFill>
                  <a:srgbClr val="000000"/>
                </a:solidFill>
              </a:rPr>
              <a:t>d </a:t>
            </a:r>
          </a:p>
          <a:p>
            <a:pPr algn="ctr">
              <a:tabLst>
                <a:tab pos="736600" algn="l"/>
                <a:tab pos="1492250" algn="l"/>
              </a:tabLst>
            </a:pPr>
            <a:r>
              <a:rPr lang="en-US" sz="3200" b="1" i="1" dirty="0" smtClean="0">
                <a:solidFill>
                  <a:srgbClr val="000000"/>
                </a:solidFill>
              </a:rPr>
              <a:t>b</a:t>
            </a:r>
            <a:r>
              <a:rPr lang="en-US" sz="4000" b="1" i="1" baseline="30000" dirty="0" smtClean="0">
                <a:solidFill>
                  <a:srgbClr val="000000"/>
                </a:solidFill>
              </a:rPr>
              <a:t> </a:t>
            </a:r>
            <a:endParaRPr lang="en-US" sz="4000" b="1" i="1" dirty="0">
              <a:solidFill>
                <a:srgbClr val="000000"/>
              </a:solidFill>
            </a:endParaRPr>
          </a:p>
        </p:txBody>
      </p:sp>
      <p:cxnSp>
        <p:nvCxnSpPr>
          <p:cNvPr id="13" name="Straight Connector 12"/>
          <p:cNvCxnSpPr/>
          <p:nvPr/>
        </p:nvCxnSpPr>
        <p:spPr>
          <a:xfrm>
            <a:off x="6923596" y="3987212"/>
            <a:ext cx="85619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105473" y="3846576"/>
            <a:ext cx="492443" cy="1692771"/>
          </a:xfrm>
          <a:prstGeom prst="rect">
            <a:avLst/>
          </a:prstGeom>
        </p:spPr>
        <p:txBody>
          <a:bodyPr wrap="none">
            <a:spAutoFit/>
          </a:bodyPr>
          <a:lstStyle/>
          <a:p>
            <a:pPr algn="ctr">
              <a:tabLst>
                <a:tab pos="736600" algn="l"/>
                <a:tab pos="1492250" algn="l"/>
              </a:tabLst>
            </a:pPr>
            <a:endParaRPr lang="en-US" sz="4000" b="1" i="1" dirty="0" smtClean="0">
              <a:solidFill>
                <a:srgbClr val="000000"/>
              </a:solidFill>
            </a:endParaRPr>
          </a:p>
          <a:p>
            <a:pPr algn="ctr">
              <a:tabLst>
                <a:tab pos="736600" algn="l"/>
                <a:tab pos="1492250" algn="l"/>
              </a:tabLst>
            </a:pPr>
            <a:r>
              <a:rPr lang="en-US" sz="3200" b="1" i="1" dirty="0" smtClean="0">
                <a:solidFill>
                  <a:srgbClr val="000000"/>
                </a:solidFill>
              </a:rPr>
              <a:t>c</a:t>
            </a:r>
          </a:p>
          <a:p>
            <a:pPr algn="ctr">
              <a:tabLst>
                <a:tab pos="736600" algn="l"/>
                <a:tab pos="1492250" algn="l"/>
              </a:tabLst>
            </a:pPr>
            <a:r>
              <a:rPr lang="en-US" sz="3200" b="1" i="1" dirty="0" smtClean="0">
                <a:solidFill>
                  <a:srgbClr val="000000"/>
                </a:solidFill>
              </a:rPr>
              <a:t>a </a:t>
            </a:r>
            <a:endParaRPr lang="en-US" sz="3200" b="1" i="1" dirty="0">
              <a:solidFill>
                <a:srgbClr val="000000"/>
              </a:solidFill>
            </a:endParaRPr>
          </a:p>
        </p:txBody>
      </p:sp>
      <p:cxnSp>
        <p:nvCxnSpPr>
          <p:cNvPr id="16" name="Straight Connector 15"/>
          <p:cNvCxnSpPr/>
          <p:nvPr/>
        </p:nvCxnSpPr>
        <p:spPr>
          <a:xfrm>
            <a:off x="6952696" y="5033665"/>
            <a:ext cx="856199"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923596" y="4572000"/>
            <a:ext cx="914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738772450"/>
              </p:ext>
            </p:extLst>
          </p:nvPr>
        </p:nvGraphicFramePr>
        <p:xfrm>
          <a:off x="533402" y="914400"/>
          <a:ext cx="8077200" cy="2133599"/>
        </p:xfrm>
        <a:graphic>
          <a:graphicData uri="http://schemas.openxmlformats.org/drawingml/2006/table">
            <a:tbl>
              <a:tblPr firstRow="1" firstCol="1" bandRow="1"/>
              <a:tblGrid>
                <a:gridCol w="1615440"/>
                <a:gridCol w="1615440"/>
                <a:gridCol w="1615440"/>
                <a:gridCol w="1615440"/>
                <a:gridCol w="1615440"/>
              </a:tblGrid>
              <a:tr h="677026">
                <a:tc gridSpan="5">
                  <a:txBody>
                    <a:bodyPr/>
                    <a:lstStyle/>
                    <a:p>
                      <a:pPr algn="ctr">
                        <a:lnSpc>
                          <a:spcPct val="107000"/>
                        </a:lnSpc>
                        <a:spcAft>
                          <a:spcPts val="0"/>
                        </a:spcAft>
                      </a:pPr>
                      <a:r>
                        <a:rPr lang="en-US" sz="1800" b="1" dirty="0">
                          <a:solidFill>
                            <a:srgbClr val="000000"/>
                          </a:solidFill>
                          <a:effectLst/>
                          <a:latin typeface="Times New Roman"/>
                          <a:ea typeface="Calibri"/>
                          <a:cs typeface="Times New Roman"/>
                        </a:rPr>
                        <a:t>Table 2. Cross-Tabulation of Disease by Exposure Status</a:t>
                      </a:r>
                      <a:endParaRPr lang="en-US" sz="1800" b="1" dirty="0">
                        <a:effectLst/>
                        <a:latin typeface="Times New Roman"/>
                        <a:ea typeface="Calibri"/>
                        <a:cs typeface="Times New Roman"/>
                      </a:endParaRPr>
                    </a:p>
                  </a:txBody>
                  <a:tcPr marL="68580" marR="68580" marT="0" marB="0">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77026">
                <a:tc>
                  <a:txBody>
                    <a:bodyPr/>
                    <a:lstStyle/>
                    <a:p>
                      <a:pPr>
                        <a:lnSpc>
                          <a:spcPct val="107000"/>
                        </a:lnSpc>
                        <a:spcAft>
                          <a:spcPts val="0"/>
                        </a:spcAft>
                      </a:pPr>
                      <a:r>
                        <a:rPr lang="en-US" sz="1400" dirty="0">
                          <a:solidFill>
                            <a:srgbClr val="000000"/>
                          </a:solidFill>
                          <a:effectLst/>
                          <a:latin typeface="Times New Roman"/>
                          <a:ea typeface="Calibri"/>
                          <a:cs typeface="Times New Roman"/>
                        </a:rPr>
                        <a:t> </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Exposure</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No Exposure</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a:solidFill>
                            <a:srgbClr val="000000"/>
                          </a:solidFill>
                          <a:effectLst/>
                          <a:latin typeface="Times New Roman"/>
                          <a:ea typeface="Calibri"/>
                          <a:cs typeface="Times New Roman"/>
                        </a:rPr>
                        <a:t>Totals</a:t>
                      </a:r>
                      <a:endParaRPr lang="en-US" sz="14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Exposure </a:t>
                      </a:r>
                      <a:r>
                        <a:rPr lang="en-US" sz="1400" dirty="0" smtClean="0">
                          <a:solidFill>
                            <a:srgbClr val="000000"/>
                          </a:solidFill>
                          <a:effectLst/>
                          <a:latin typeface="Times New Roman"/>
                          <a:ea typeface="Calibri"/>
                          <a:cs typeface="Times New Roman"/>
                        </a:rPr>
                        <a:t>Odds</a:t>
                      </a:r>
                      <a:endParaRPr lang="en-US" sz="1400" dirty="0">
                        <a:effectLst/>
                        <a:latin typeface="Times New Roman"/>
                        <a:ea typeface="Calibri"/>
                        <a:cs typeface="Times New Roman"/>
                      </a:endParaRPr>
                    </a:p>
                  </a:txBody>
                  <a:tcPr marL="68580" marR="68580" marT="0" marB="0">
                    <a:lnL>
                      <a:noFill/>
                    </a:lnL>
                    <a:lnR>
                      <a:noFill/>
                    </a:lnR>
                    <a:lnT>
                      <a:noFill/>
                    </a:lnT>
                    <a:lnB>
                      <a:noFill/>
                    </a:lnB>
                  </a:tcPr>
                </a:tc>
              </a:tr>
              <a:tr h="259849">
                <a:tc>
                  <a:txBody>
                    <a:bodyPr/>
                    <a:lstStyle/>
                    <a:p>
                      <a:pPr>
                        <a:lnSpc>
                          <a:spcPct val="107000"/>
                        </a:lnSpc>
                        <a:spcAft>
                          <a:spcPts val="0"/>
                        </a:spcAft>
                      </a:pPr>
                      <a:r>
                        <a:rPr lang="en-US" sz="1400" dirty="0">
                          <a:solidFill>
                            <a:srgbClr val="000000"/>
                          </a:solidFill>
                          <a:effectLst/>
                          <a:latin typeface="Times New Roman"/>
                          <a:ea typeface="Calibri"/>
                          <a:cs typeface="Times New Roman"/>
                        </a:rPr>
                        <a:t>Cases</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a</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c</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a + c</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a  / c</a:t>
                      </a:r>
                      <a:endParaRPr lang="en-US" sz="1400" dirty="0">
                        <a:effectLst/>
                        <a:latin typeface="Times New Roman"/>
                        <a:ea typeface="Calibri"/>
                        <a:cs typeface="Times New Roman"/>
                      </a:endParaRPr>
                    </a:p>
                  </a:txBody>
                  <a:tcPr marL="68580" marR="68580" marT="0" marB="0">
                    <a:lnL>
                      <a:noFill/>
                    </a:lnL>
                    <a:lnR>
                      <a:noFill/>
                    </a:lnR>
                    <a:lnT>
                      <a:noFill/>
                    </a:lnT>
                    <a:lnB>
                      <a:noFill/>
                    </a:lnB>
                  </a:tcPr>
                </a:tc>
              </a:tr>
              <a:tr h="519698">
                <a:tc>
                  <a:txBody>
                    <a:bodyPr/>
                    <a:lstStyle/>
                    <a:p>
                      <a:pPr>
                        <a:lnSpc>
                          <a:spcPct val="107000"/>
                        </a:lnSpc>
                        <a:spcAft>
                          <a:spcPts val="0"/>
                        </a:spcAft>
                      </a:pPr>
                      <a:r>
                        <a:rPr lang="en-US" sz="1400">
                          <a:solidFill>
                            <a:srgbClr val="000000"/>
                          </a:solidFill>
                          <a:effectLst/>
                          <a:latin typeface="Times New Roman"/>
                          <a:ea typeface="Calibri"/>
                          <a:cs typeface="Times New Roman"/>
                        </a:rPr>
                        <a:t>Controls</a:t>
                      </a:r>
                      <a:endParaRPr lang="en-US" sz="140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b</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d</a:t>
                      </a:r>
                      <a:endParaRPr lang="en-US" sz="1400" dirty="0">
                        <a:effectLst/>
                        <a:latin typeface="Times New Roman"/>
                        <a:ea typeface="Calibri"/>
                        <a:cs typeface="Times New Roman"/>
                      </a:endParaRPr>
                    </a:p>
                    <a:p>
                      <a:pPr algn="ctr">
                        <a:lnSpc>
                          <a:spcPct val="107000"/>
                        </a:lnSpc>
                        <a:spcAft>
                          <a:spcPts val="0"/>
                        </a:spcAft>
                      </a:pPr>
                      <a:r>
                        <a:rPr lang="en-US" sz="1400" dirty="0">
                          <a:solidFill>
                            <a:srgbClr val="000000"/>
                          </a:solidFill>
                          <a:effectLst/>
                          <a:latin typeface="Times New Roman"/>
                          <a:ea typeface="Calibri"/>
                          <a:cs typeface="Times New Roman"/>
                        </a:rPr>
                        <a:t> </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c + d</a:t>
                      </a:r>
                      <a:endParaRPr lang="en-US" sz="1400" dirty="0">
                        <a:effectLst/>
                        <a:latin typeface="Times New Roman"/>
                        <a:ea typeface="Calibri"/>
                        <a:cs typeface="Times New Roman"/>
                      </a:endParaRPr>
                    </a:p>
                  </a:txBody>
                  <a:tcPr marL="68580" marR="68580" marT="0" marB="0">
                    <a:lnL>
                      <a:noFill/>
                    </a:lnL>
                    <a:lnR>
                      <a:noFill/>
                    </a:lnR>
                    <a:lnT>
                      <a:noFill/>
                    </a:lnT>
                    <a:lnB>
                      <a:noFill/>
                    </a:lnB>
                  </a:tcPr>
                </a:tc>
                <a:tc>
                  <a:txBody>
                    <a:bodyPr/>
                    <a:lstStyle/>
                    <a:p>
                      <a:pPr algn="ctr">
                        <a:lnSpc>
                          <a:spcPct val="107000"/>
                        </a:lnSpc>
                        <a:spcAft>
                          <a:spcPts val="0"/>
                        </a:spcAft>
                      </a:pPr>
                      <a:r>
                        <a:rPr lang="en-US" sz="1400" dirty="0">
                          <a:solidFill>
                            <a:srgbClr val="000000"/>
                          </a:solidFill>
                          <a:effectLst/>
                          <a:latin typeface="Times New Roman"/>
                          <a:ea typeface="Calibri"/>
                          <a:cs typeface="Times New Roman"/>
                        </a:rPr>
                        <a:t>b / d</a:t>
                      </a:r>
                      <a:endParaRPr lang="en-US" sz="1400" dirty="0">
                        <a:effectLst/>
                        <a:latin typeface="Times New Roman"/>
                        <a:ea typeface="Calibri"/>
                        <a:cs typeface="Times New Roman"/>
                      </a:endParaRPr>
                    </a:p>
                  </a:txBody>
                  <a:tcPr marL="68580" marR="68580" marT="0" marB="0">
                    <a:lnL>
                      <a:noFill/>
                    </a:lnL>
                    <a:lnR>
                      <a:noFill/>
                    </a:lnR>
                    <a:lnT>
                      <a:noFill/>
                    </a:lnT>
                    <a:lnB>
                      <a:noFill/>
                    </a:lnB>
                  </a:tcPr>
                </a:tc>
              </a:tr>
            </a:tbl>
          </a:graphicData>
        </a:graphic>
      </p:graphicFrame>
      <p:sp>
        <p:nvSpPr>
          <p:cNvPr id="2" name="Slide Number Placeholder 1"/>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29</a:t>
            </a:fld>
            <a:endParaRPr lang="en-US">
              <a:solidFill>
                <a:srgbClr val="000000"/>
              </a:solidFill>
            </a:endParaRPr>
          </a:p>
        </p:txBody>
      </p:sp>
    </p:spTree>
    <p:extLst>
      <p:ext uri="{BB962C8B-B14F-4D97-AF65-F5344CB8AC3E}">
        <p14:creationId xmlns:p14="http://schemas.microsoft.com/office/powerpoint/2010/main" val="36210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8600"/>
            <a:ext cx="7772400" cy="1143000"/>
          </a:xfrm>
        </p:spPr>
        <p:txBody>
          <a:bodyPr/>
          <a:lstStyle/>
          <a:p>
            <a:pPr eaLnBrk="1" hangingPunct="1"/>
            <a:r>
              <a:rPr lang="en-US" b="1" dirty="0" smtClean="0"/>
              <a:t>EXAMPLE OF OR</a:t>
            </a:r>
          </a:p>
        </p:txBody>
      </p:sp>
      <p:sp>
        <p:nvSpPr>
          <p:cNvPr id="13315" name="Rectangle 3"/>
          <p:cNvSpPr>
            <a:spLocks noGrp="1" noChangeArrowheads="1"/>
          </p:cNvSpPr>
          <p:nvPr>
            <p:ph type="body" idx="1"/>
          </p:nvPr>
        </p:nvSpPr>
        <p:spPr>
          <a:xfrm>
            <a:off x="304800" y="1600200"/>
            <a:ext cx="8610600" cy="4114800"/>
          </a:xfrm>
        </p:spPr>
        <p:txBody>
          <a:bodyPr/>
          <a:lstStyle/>
          <a:p>
            <a:pPr marL="0" indent="0" algn="ctr" defTabSz="574675" eaLnBrk="1" hangingPunct="1">
              <a:buNone/>
            </a:pPr>
            <a:r>
              <a:rPr lang="en-US" sz="2800" b="1" dirty="0" smtClean="0"/>
              <a:t>Cases</a:t>
            </a:r>
          </a:p>
          <a:p>
            <a:pPr marL="744538" indent="-744538" defTabSz="574675" eaLnBrk="1" hangingPunct="1">
              <a:buFontTx/>
              <a:buNone/>
            </a:pPr>
            <a:r>
              <a:rPr lang="en-US" sz="2600" dirty="0" smtClean="0"/>
              <a:t>40 Cases exposed; 60 unexposed: </a:t>
            </a:r>
          </a:p>
          <a:p>
            <a:pPr marL="744538" indent="-744538" defTabSz="574675" eaLnBrk="1" hangingPunct="1">
              <a:buFontTx/>
              <a:buNone/>
            </a:pPr>
            <a:endParaRPr lang="en-US" sz="2600" dirty="0" smtClean="0"/>
          </a:p>
          <a:p>
            <a:pPr marL="0" indent="0" algn="ctr" defTabSz="574675" eaLnBrk="1" hangingPunct="1">
              <a:buNone/>
            </a:pPr>
            <a:r>
              <a:rPr lang="en-US" sz="2800" b="1" dirty="0" smtClean="0"/>
              <a:t>Controls</a:t>
            </a:r>
          </a:p>
          <a:p>
            <a:pPr marL="285750" lvl="1" defTabSz="574675" eaLnBrk="1" hangingPunct="1">
              <a:buFontTx/>
              <a:buNone/>
            </a:pPr>
            <a:r>
              <a:rPr lang="en-US" sz="2600" dirty="0" smtClean="0"/>
              <a:t>20 Control exposed; 80 unexposed: </a:t>
            </a:r>
          </a:p>
        </p:txBody>
      </p:sp>
      <p:sp>
        <p:nvSpPr>
          <p:cNvPr id="13316" name="Text Box 4"/>
          <p:cNvSpPr txBox="1">
            <a:spLocks noChangeArrowheads="1"/>
          </p:cNvSpPr>
          <p:nvPr/>
        </p:nvSpPr>
        <p:spPr bwMode="auto">
          <a:xfrm>
            <a:off x="914400" y="4299693"/>
            <a:ext cx="7162800"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2600" dirty="0" smtClean="0">
                <a:solidFill>
                  <a:srgbClr val="000000"/>
                </a:solidFill>
                <a:latin typeface="Times New Roman" pitchFamily="18" charset="0"/>
              </a:rPr>
              <a:t>.67</a:t>
            </a:r>
          </a:p>
          <a:p>
            <a:pPr algn="ctr" eaLnBrk="1" fontAlgn="base" hangingPunct="1">
              <a:spcBef>
                <a:spcPct val="50000"/>
              </a:spcBef>
              <a:spcAft>
                <a:spcPct val="0"/>
              </a:spcAft>
            </a:pPr>
            <a:endParaRPr lang="en-US" sz="2800" b="1" dirty="0" smtClean="0">
              <a:solidFill>
                <a:srgbClr val="000000"/>
              </a:solidFill>
              <a:latin typeface="Times New Roman" pitchFamily="18" charset="0"/>
            </a:endParaRPr>
          </a:p>
        </p:txBody>
      </p:sp>
      <p:sp>
        <p:nvSpPr>
          <p:cNvPr id="13317" name="Line 5"/>
          <p:cNvSpPr>
            <a:spLocks noChangeShapeType="1"/>
          </p:cNvSpPr>
          <p:nvPr/>
        </p:nvSpPr>
        <p:spPr bwMode="auto">
          <a:xfrm flipV="1">
            <a:off x="4114800" y="4754581"/>
            <a:ext cx="762000"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3320" name="Text Box 8"/>
          <p:cNvSpPr txBox="1">
            <a:spLocks noChangeArrowheads="1"/>
          </p:cNvSpPr>
          <p:nvPr/>
        </p:nvSpPr>
        <p:spPr bwMode="auto">
          <a:xfrm>
            <a:off x="2286000" y="4491799"/>
            <a:ext cx="1371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2600" i="1" dirty="0" smtClean="0">
                <a:solidFill>
                  <a:srgbClr val="000000"/>
                </a:solidFill>
                <a:latin typeface="Times New Roman" pitchFamily="18" charset="0"/>
              </a:rPr>
              <a:t>OR  =</a:t>
            </a:r>
          </a:p>
        </p:txBody>
      </p:sp>
      <p:sp>
        <p:nvSpPr>
          <p:cNvPr id="13321" name="Text Box 10"/>
          <p:cNvSpPr txBox="1">
            <a:spLocks noChangeArrowheads="1"/>
          </p:cNvSpPr>
          <p:nvPr/>
        </p:nvSpPr>
        <p:spPr bwMode="auto">
          <a:xfrm>
            <a:off x="5571744" y="4431018"/>
            <a:ext cx="1524000" cy="20230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262800" i="1" dirty="0" smtClean="0">
                <a:solidFill>
                  <a:srgbClr val="000000"/>
                </a:solidFill>
                <a:latin typeface="Times New Roman" pitchFamily="18" charset="0"/>
              </a:rPr>
              <a:t>=</a:t>
            </a:r>
            <a:r>
              <a:rPr lang="en-US" sz="262800" dirty="0" smtClean="0">
                <a:solidFill>
                  <a:srgbClr val="000000"/>
                </a:solidFill>
                <a:latin typeface="Times New Roman" pitchFamily="18" charset="0"/>
              </a:rPr>
              <a:t> 4.0</a:t>
            </a:r>
          </a:p>
        </p:txBody>
      </p:sp>
      <p:sp>
        <p:nvSpPr>
          <p:cNvPr id="11" name="Text Box 10"/>
          <p:cNvSpPr txBox="1">
            <a:spLocks noChangeArrowheads="1"/>
          </p:cNvSpPr>
          <p:nvPr/>
        </p:nvSpPr>
        <p:spPr bwMode="auto">
          <a:xfrm>
            <a:off x="3962400" y="4754582"/>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2800" b="1" dirty="0" smtClean="0">
                <a:solidFill>
                  <a:srgbClr val="000000"/>
                </a:solidFill>
                <a:latin typeface="Times New Roman" pitchFamily="18" charset="0"/>
              </a:rPr>
              <a:t>   </a:t>
            </a:r>
            <a:r>
              <a:rPr lang="en-US" sz="2600" dirty="0" smtClean="0">
                <a:solidFill>
                  <a:srgbClr val="000000"/>
                </a:solidFill>
                <a:latin typeface="Times New Roman" pitchFamily="18" charset="0"/>
              </a:rPr>
              <a:t>.25</a:t>
            </a:r>
          </a:p>
        </p:txBody>
      </p:sp>
      <p:sp>
        <p:nvSpPr>
          <p:cNvPr id="10" name="TextBox 9"/>
          <p:cNvSpPr txBox="1"/>
          <p:nvPr/>
        </p:nvSpPr>
        <p:spPr>
          <a:xfrm>
            <a:off x="5029200" y="2057400"/>
            <a:ext cx="3547872" cy="584775"/>
          </a:xfrm>
          <a:prstGeom prst="rect">
            <a:avLst/>
          </a:prstGeom>
          <a:noFill/>
        </p:spPr>
        <p:txBody>
          <a:bodyPr wrap="square" rtlCol="0">
            <a:spAutoFit/>
          </a:bodyPr>
          <a:lstStyle/>
          <a:p>
            <a:r>
              <a:rPr lang="en-US" sz="3200" dirty="0" err="1" smtClean="0"/>
              <a:t>EO</a:t>
            </a:r>
            <a:r>
              <a:rPr lang="en-US" sz="3200" baseline="-25000" dirty="0" err="1" smtClean="0"/>
              <a:t>ca</a:t>
            </a:r>
            <a:r>
              <a:rPr lang="en-US" sz="3200" baseline="-25000" dirty="0" smtClean="0"/>
              <a:t> </a:t>
            </a:r>
            <a:r>
              <a:rPr lang="en-US" sz="3200" dirty="0" smtClean="0"/>
              <a:t>=   40/60 = .67</a:t>
            </a:r>
            <a:endParaRPr lang="en-US" sz="3200" dirty="0"/>
          </a:p>
        </p:txBody>
      </p:sp>
      <p:sp>
        <p:nvSpPr>
          <p:cNvPr id="12" name="TextBox 11"/>
          <p:cNvSpPr txBox="1"/>
          <p:nvPr/>
        </p:nvSpPr>
        <p:spPr>
          <a:xfrm>
            <a:off x="5281717" y="3492757"/>
            <a:ext cx="3395939" cy="584775"/>
          </a:xfrm>
          <a:prstGeom prst="rect">
            <a:avLst/>
          </a:prstGeom>
          <a:noFill/>
        </p:spPr>
        <p:txBody>
          <a:bodyPr wrap="square" rtlCol="0">
            <a:spAutoFit/>
          </a:bodyPr>
          <a:lstStyle/>
          <a:p>
            <a:r>
              <a:rPr lang="en-US" sz="3200" dirty="0" err="1" smtClean="0"/>
              <a:t>EO</a:t>
            </a:r>
            <a:r>
              <a:rPr lang="en-US" sz="3200" baseline="-25000" dirty="0" err="1" smtClean="0"/>
              <a:t>co</a:t>
            </a:r>
            <a:r>
              <a:rPr lang="en-US" sz="3200" baseline="-25000" dirty="0" smtClean="0"/>
              <a:t> </a:t>
            </a:r>
            <a:r>
              <a:rPr lang="en-US" sz="3200" dirty="0" smtClean="0"/>
              <a:t>= 20/80 = .25</a:t>
            </a:r>
            <a:endParaRPr lang="en-US" sz="3200" dirty="0"/>
          </a:p>
        </p:txBody>
      </p:sp>
      <p:sp>
        <p:nvSpPr>
          <p:cNvPr id="13" name="TextBox 12"/>
          <p:cNvSpPr txBox="1"/>
          <p:nvPr/>
        </p:nvSpPr>
        <p:spPr>
          <a:xfrm>
            <a:off x="5281717" y="4445632"/>
            <a:ext cx="2962656" cy="584775"/>
          </a:xfrm>
          <a:prstGeom prst="rect">
            <a:avLst/>
          </a:prstGeom>
          <a:noFill/>
        </p:spPr>
        <p:txBody>
          <a:bodyPr wrap="square" rtlCol="0">
            <a:spAutoFit/>
          </a:bodyPr>
          <a:lstStyle/>
          <a:p>
            <a:r>
              <a:rPr lang="en-US" sz="3200" dirty="0" smtClean="0"/>
              <a:t>=  2.67</a:t>
            </a:r>
            <a:endParaRPr lang="en-US" sz="3200" dirty="0"/>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8144965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685800" y="381000"/>
            <a:ext cx="7772400" cy="1143000"/>
          </a:xfrm>
        </p:spPr>
        <p:txBody>
          <a:bodyPr/>
          <a:lstStyle/>
          <a:p>
            <a:pPr eaLnBrk="1" hangingPunct="1"/>
            <a:r>
              <a:rPr lang="en-US" b="1" dirty="0" smtClean="0"/>
              <a:t>APR CONCEPT</a:t>
            </a:r>
          </a:p>
        </p:txBody>
      </p:sp>
      <p:sp>
        <p:nvSpPr>
          <p:cNvPr id="14339" name="Text Box 1027"/>
          <p:cNvSpPr txBox="1">
            <a:spLocks noChangeArrowheads="1"/>
          </p:cNvSpPr>
          <p:nvPr/>
        </p:nvSpPr>
        <p:spPr bwMode="auto">
          <a:xfrm>
            <a:off x="717487" y="141836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dirty="0" smtClean="0">
                <a:solidFill>
                  <a:srgbClr val="000000"/>
                </a:solidFill>
                <a:latin typeface="Times New Roman" pitchFamily="18" charset="0"/>
              </a:rPr>
              <a:t>Risks in Exposed and Unexposed Groups</a:t>
            </a:r>
          </a:p>
        </p:txBody>
      </p:sp>
      <p:sp>
        <p:nvSpPr>
          <p:cNvPr id="14340" name="Text Box 1028"/>
          <p:cNvSpPr txBox="1">
            <a:spLocks noChangeArrowheads="1"/>
          </p:cNvSpPr>
          <p:nvPr/>
        </p:nvSpPr>
        <p:spPr bwMode="auto">
          <a:xfrm>
            <a:off x="661657" y="2590800"/>
            <a:ext cx="3200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2800" b="1" smtClean="0">
                <a:solidFill>
                  <a:srgbClr val="000000"/>
                </a:solidFill>
                <a:latin typeface="Times New Roman" pitchFamily="18" charset="0"/>
              </a:rPr>
              <a:t>Incidence Due to Exposure</a:t>
            </a:r>
          </a:p>
        </p:txBody>
      </p:sp>
      <p:sp>
        <p:nvSpPr>
          <p:cNvPr id="14341" name="Text Box 1029"/>
          <p:cNvSpPr txBox="1">
            <a:spLocks noChangeArrowheads="1"/>
          </p:cNvSpPr>
          <p:nvPr/>
        </p:nvSpPr>
        <p:spPr bwMode="auto">
          <a:xfrm>
            <a:off x="890257" y="3585110"/>
            <a:ext cx="2743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0"/>
              </a:spcBef>
              <a:spcAft>
                <a:spcPct val="0"/>
              </a:spcAft>
            </a:pPr>
            <a:r>
              <a:rPr lang="en-US" sz="2800" b="1" dirty="0" smtClean="0">
                <a:solidFill>
                  <a:srgbClr val="000000"/>
                </a:solidFill>
                <a:latin typeface="Times New Roman" pitchFamily="18" charset="0"/>
              </a:rPr>
              <a:t>Incidence Not Due to Exposure</a:t>
            </a:r>
          </a:p>
        </p:txBody>
      </p:sp>
      <p:sp>
        <p:nvSpPr>
          <p:cNvPr id="14342" name="Line 1030"/>
          <p:cNvSpPr>
            <a:spLocks noChangeShapeType="1"/>
          </p:cNvSpPr>
          <p:nvPr/>
        </p:nvSpPr>
        <p:spPr bwMode="auto">
          <a:xfrm>
            <a:off x="4114800" y="4433872"/>
            <a:ext cx="472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4343" name="Rectangle 1031"/>
          <p:cNvSpPr>
            <a:spLocks noChangeArrowheads="1"/>
          </p:cNvSpPr>
          <p:nvPr/>
        </p:nvSpPr>
        <p:spPr bwMode="auto">
          <a:xfrm>
            <a:off x="4267200" y="2142591"/>
            <a:ext cx="1828800"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smtClean="0">
              <a:solidFill>
                <a:srgbClr val="000000"/>
              </a:solidFill>
              <a:latin typeface="CG Times" pitchFamily="18" charset="0"/>
            </a:endParaRPr>
          </a:p>
        </p:txBody>
      </p:sp>
      <p:sp>
        <p:nvSpPr>
          <p:cNvPr id="14344" name="Rectangle 1033"/>
          <p:cNvSpPr>
            <a:spLocks noChangeArrowheads="1"/>
          </p:cNvSpPr>
          <p:nvPr/>
        </p:nvSpPr>
        <p:spPr bwMode="auto">
          <a:xfrm>
            <a:off x="4267200" y="3585110"/>
            <a:ext cx="18288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smtClean="0">
              <a:solidFill>
                <a:srgbClr val="000000"/>
              </a:solidFill>
              <a:latin typeface="CG Times" pitchFamily="18" charset="0"/>
            </a:endParaRPr>
          </a:p>
        </p:txBody>
      </p:sp>
      <p:sp>
        <p:nvSpPr>
          <p:cNvPr id="14345" name="Rectangle 1034"/>
          <p:cNvSpPr>
            <a:spLocks noChangeArrowheads="1"/>
          </p:cNvSpPr>
          <p:nvPr/>
        </p:nvSpPr>
        <p:spPr bwMode="auto">
          <a:xfrm>
            <a:off x="6553200" y="3585110"/>
            <a:ext cx="1828800" cy="8382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smtClean="0">
              <a:solidFill>
                <a:srgbClr val="000000"/>
              </a:solidFill>
              <a:latin typeface="CG Times" pitchFamily="18" charset="0"/>
            </a:endParaRPr>
          </a:p>
        </p:txBody>
      </p:sp>
      <p:sp>
        <p:nvSpPr>
          <p:cNvPr id="14346" name="AutoShape 1035"/>
          <p:cNvSpPr>
            <a:spLocks/>
          </p:cNvSpPr>
          <p:nvPr/>
        </p:nvSpPr>
        <p:spPr bwMode="auto">
          <a:xfrm>
            <a:off x="3752284" y="2362200"/>
            <a:ext cx="228600" cy="1066800"/>
          </a:xfrm>
          <a:prstGeom prst="leftBrace">
            <a:avLst>
              <a:gd name="adj1" fmla="val 29858"/>
              <a:gd name="adj2" fmla="val 5208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smtClean="0">
              <a:solidFill>
                <a:srgbClr val="000000"/>
              </a:solidFill>
              <a:latin typeface="CG Times" pitchFamily="18" charset="0"/>
            </a:endParaRPr>
          </a:p>
        </p:txBody>
      </p:sp>
      <p:sp>
        <p:nvSpPr>
          <p:cNvPr id="14347" name="AutoShape 1036"/>
          <p:cNvSpPr>
            <a:spLocks/>
          </p:cNvSpPr>
          <p:nvPr/>
        </p:nvSpPr>
        <p:spPr bwMode="auto">
          <a:xfrm>
            <a:off x="3761338" y="3661310"/>
            <a:ext cx="228600" cy="685800"/>
          </a:xfrm>
          <a:prstGeom prst="leftBrace">
            <a:avLst>
              <a:gd name="adj1" fmla="val 25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3200" smtClean="0">
              <a:solidFill>
                <a:srgbClr val="000000"/>
              </a:solidFill>
              <a:latin typeface="CG Times" pitchFamily="18" charset="0"/>
            </a:endParaRPr>
          </a:p>
        </p:txBody>
      </p:sp>
      <p:sp>
        <p:nvSpPr>
          <p:cNvPr id="14348" name="Text Box 1038"/>
          <p:cNvSpPr txBox="1">
            <a:spLocks noChangeArrowheads="1"/>
          </p:cNvSpPr>
          <p:nvPr/>
        </p:nvSpPr>
        <p:spPr bwMode="auto">
          <a:xfrm>
            <a:off x="4267200" y="4572000"/>
            <a:ext cx="1828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2800" b="1" dirty="0" smtClean="0">
                <a:solidFill>
                  <a:srgbClr val="000000"/>
                </a:solidFill>
                <a:latin typeface="Times New Roman" pitchFamily="18" charset="0"/>
              </a:rPr>
              <a:t>Exposed Group</a:t>
            </a:r>
          </a:p>
        </p:txBody>
      </p:sp>
      <p:sp>
        <p:nvSpPr>
          <p:cNvPr id="14349" name="Text Box 1039"/>
          <p:cNvSpPr txBox="1">
            <a:spLocks noChangeArrowheads="1"/>
          </p:cNvSpPr>
          <p:nvPr/>
        </p:nvSpPr>
        <p:spPr bwMode="auto">
          <a:xfrm>
            <a:off x="6438900" y="4586335"/>
            <a:ext cx="20574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2800" b="1" dirty="0" smtClean="0">
                <a:solidFill>
                  <a:srgbClr val="000000"/>
                </a:solidFill>
                <a:latin typeface="Times New Roman" pitchFamily="18" charset="0"/>
              </a:rPr>
              <a:t>Unexposed Group</a:t>
            </a:r>
          </a:p>
        </p:txBody>
      </p:sp>
      <p:sp>
        <p:nvSpPr>
          <p:cNvPr id="3" name="Slide Number Placeholder 2"/>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31</a:t>
            </a:fld>
            <a:endParaRPr lang="en-US">
              <a:solidFill>
                <a:srgbClr val="000000"/>
              </a:solidFill>
            </a:endParaRPr>
          </a:p>
        </p:txBody>
      </p:sp>
      <p:sp>
        <p:nvSpPr>
          <p:cNvPr id="2" name="TextBox 1"/>
          <p:cNvSpPr txBox="1"/>
          <p:nvPr/>
        </p:nvSpPr>
        <p:spPr>
          <a:xfrm>
            <a:off x="990600" y="5715000"/>
            <a:ext cx="7391400" cy="677108"/>
          </a:xfrm>
          <a:prstGeom prst="rect">
            <a:avLst/>
          </a:prstGeom>
          <a:noFill/>
        </p:spPr>
        <p:txBody>
          <a:bodyPr wrap="square" rtlCol="0">
            <a:spAutoFit/>
          </a:bodyPr>
          <a:lstStyle/>
          <a:p>
            <a:r>
              <a:rPr lang="en-US" sz="1000" dirty="0">
                <a:latin typeface="Calibri" panose="020F0502020204030204" pitchFamily="34" charset="0"/>
              </a:rPr>
              <a:t>SOURCE: National Research Council. </a:t>
            </a:r>
            <a:r>
              <a:rPr lang="en-US" sz="1000" i="1" dirty="0">
                <a:latin typeface="Calibri" panose="020F0502020204030204" pitchFamily="34" charset="0"/>
              </a:rPr>
              <a:t>Reference Manual on Scientific Evidence: Third Edition</a:t>
            </a:r>
            <a:r>
              <a:rPr lang="en-US" sz="1000" dirty="0">
                <a:latin typeface="Calibri" panose="020F0502020204030204" pitchFamily="34" charset="0"/>
              </a:rPr>
              <a:t>. Washington, DC: The National Academies Press, 2011, p. 570. Copyright © 2011 National Academy of Sciences.</a:t>
            </a:r>
          </a:p>
          <a:p>
            <a:endParaRPr lang="en-US" dirty="0"/>
          </a:p>
        </p:txBody>
      </p:sp>
    </p:spTree>
    <p:extLst>
      <p:ext uri="{BB962C8B-B14F-4D97-AF65-F5344CB8AC3E}">
        <p14:creationId xmlns:p14="http://schemas.microsoft.com/office/powerpoint/2010/main" val="2613084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b="1" smtClean="0"/>
              <a:t>SOURCES OF DISEASE</a:t>
            </a:r>
          </a:p>
        </p:txBody>
      </p:sp>
      <p:graphicFrame>
        <p:nvGraphicFramePr>
          <p:cNvPr id="15363" name="Object 12"/>
          <p:cNvGraphicFramePr>
            <a:graphicFrameLocks noChangeAspect="1"/>
          </p:cNvGraphicFramePr>
          <p:nvPr/>
        </p:nvGraphicFramePr>
        <p:xfrm>
          <a:off x="-1200150" y="1695450"/>
          <a:ext cx="10344150" cy="5162550"/>
        </p:xfrm>
        <a:graphic>
          <a:graphicData uri="http://schemas.openxmlformats.org/presentationml/2006/ole">
            <mc:AlternateContent xmlns:mc="http://schemas.openxmlformats.org/markup-compatibility/2006">
              <mc:Choice xmlns:v="urn:schemas-microsoft-com:vml" Requires="v">
                <p:oleObj spid="_x0000_s1136" name="Chart" r:id="rId3" imgW="6172200" imgH="3076665" progId="MSGraph.Chart.8">
                  <p:embed followColorScheme="full"/>
                </p:oleObj>
              </mc:Choice>
              <mc:Fallback>
                <p:oleObj name="Chart" r:id="rId3" imgW="6172200" imgH="3076665" progId="MSGraph.Chart.8">
                  <p:embed followColorScheme="full"/>
                  <p:pic>
                    <p:nvPicPr>
                      <p:cNvPr id="0" name=""/>
                      <p:cNvPicPr>
                        <a:picLocks noChangeAspect="1" noChangeArrowheads="1"/>
                      </p:cNvPicPr>
                      <p:nvPr/>
                    </p:nvPicPr>
                    <p:blipFill>
                      <a:blip r:embed="rId4"/>
                      <a:srcRect/>
                      <a:stretch>
                        <a:fillRect/>
                      </a:stretch>
                    </p:blipFill>
                    <p:spPr bwMode="auto">
                      <a:xfrm>
                        <a:off x="-1200150" y="1695450"/>
                        <a:ext cx="10344150" cy="5162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32</a:t>
            </a:fld>
            <a:endParaRPr lang="en-US">
              <a:solidFill>
                <a:srgbClr val="000000"/>
              </a:solidFill>
            </a:endParaRPr>
          </a:p>
        </p:txBody>
      </p:sp>
    </p:spTree>
    <p:extLst>
      <p:ext uri="{BB962C8B-B14F-4D97-AF65-F5344CB8AC3E}">
        <p14:creationId xmlns:p14="http://schemas.microsoft.com/office/powerpoint/2010/main" val="964621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b="1" smtClean="0"/>
              <a:t>RR For AGENT X</a:t>
            </a:r>
          </a:p>
        </p:txBody>
      </p:sp>
      <p:sp>
        <p:nvSpPr>
          <p:cNvPr id="16387" name="Text Box 3"/>
          <p:cNvSpPr txBox="1">
            <a:spLocks noChangeArrowheads="1"/>
          </p:cNvSpPr>
          <p:nvPr/>
        </p:nvSpPr>
        <p:spPr bwMode="auto">
          <a:xfrm>
            <a:off x="2286000" y="2057400"/>
            <a:ext cx="4953000" cy="277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b="1" i="1" smtClean="0">
                <a:solidFill>
                  <a:srgbClr val="000000"/>
                </a:solidFill>
                <a:latin typeface="Times New Roman" pitchFamily="18" charset="0"/>
              </a:rPr>
              <a:t>3</a:t>
            </a:r>
          </a:p>
          <a:p>
            <a:pPr algn="ctr" eaLnBrk="1" fontAlgn="base" hangingPunct="1">
              <a:spcBef>
                <a:spcPct val="50000"/>
              </a:spcBef>
              <a:spcAft>
                <a:spcPct val="0"/>
              </a:spcAft>
            </a:pPr>
            <a:r>
              <a:rPr lang="en-US" b="1" i="1" smtClean="0">
                <a:solidFill>
                  <a:srgbClr val="000000"/>
                </a:solidFill>
                <a:latin typeface="Times New Roman" pitchFamily="18" charset="0"/>
              </a:rPr>
              <a:t>10,000</a:t>
            </a:r>
          </a:p>
          <a:p>
            <a:pPr algn="ctr" eaLnBrk="1" fontAlgn="base" hangingPunct="1">
              <a:spcBef>
                <a:spcPct val="50000"/>
              </a:spcBef>
              <a:spcAft>
                <a:spcPct val="0"/>
              </a:spcAft>
            </a:pPr>
            <a:r>
              <a:rPr lang="en-US" b="1" i="1" smtClean="0">
                <a:solidFill>
                  <a:srgbClr val="000000"/>
                </a:solidFill>
                <a:latin typeface="Times New Roman" pitchFamily="18" charset="0"/>
              </a:rPr>
              <a:t>2</a:t>
            </a:r>
          </a:p>
          <a:p>
            <a:pPr algn="ctr" eaLnBrk="1" fontAlgn="base" hangingPunct="1">
              <a:spcBef>
                <a:spcPct val="50000"/>
              </a:spcBef>
              <a:spcAft>
                <a:spcPct val="0"/>
              </a:spcAft>
            </a:pPr>
            <a:r>
              <a:rPr lang="en-US" b="1" i="1" smtClean="0">
                <a:solidFill>
                  <a:srgbClr val="000000"/>
                </a:solidFill>
                <a:latin typeface="Times New Roman" pitchFamily="18" charset="0"/>
              </a:rPr>
              <a:t>10,000</a:t>
            </a:r>
          </a:p>
        </p:txBody>
      </p:sp>
      <p:sp>
        <p:nvSpPr>
          <p:cNvPr id="16388" name="Line 4"/>
          <p:cNvSpPr>
            <a:spLocks noChangeShapeType="1"/>
          </p:cNvSpPr>
          <p:nvPr/>
        </p:nvSpPr>
        <p:spPr bwMode="auto">
          <a:xfrm>
            <a:off x="4038600" y="2743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6389" name="Line 5"/>
          <p:cNvSpPr>
            <a:spLocks noChangeShapeType="1"/>
          </p:cNvSpPr>
          <p:nvPr/>
        </p:nvSpPr>
        <p:spPr bwMode="auto">
          <a:xfrm>
            <a:off x="4038600" y="4267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6390" name="Line 6"/>
          <p:cNvSpPr>
            <a:spLocks noChangeShapeType="1"/>
          </p:cNvSpPr>
          <p:nvPr/>
        </p:nvSpPr>
        <p:spPr bwMode="auto">
          <a:xfrm>
            <a:off x="4038600" y="3505200"/>
            <a:ext cx="152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6391" name="Text Box 9"/>
          <p:cNvSpPr txBox="1">
            <a:spLocks noChangeArrowheads="1"/>
          </p:cNvSpPr>
          <p:nvPr/>
        </p:nvSpPr>
        <p:spPr bwMode="auto">
          <a:xfrm>
            <a:off x="1066800" y="32004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862013" algn="l"/>
                <a:tab pos="2282825" algn="l"/>
                <a:tab pos="4978400" algn="l"/>
              </a:tabLst>
              <a:defRPr sz="3200">
                <a:solidFill>
                  <a:schemeClr val="tx1"/>
                </a:solidFill>
                <a:latin typeface="CG Times" pitchFamily="18" charset="0"/>
              </a:defRPr>
            </a:lvl1pPr>
            <a:lvl2pPr marL="742950" indent="-285750" eaLnBrk="0" hangingPunct="0">
              <a:tabLst>
                <a:tab pos="862013" algn="l"/>
                <a:tab pos="2282825" algn="l"/>
                <a:tab pos="4978400" algn="l"/>
              </a:tabLst>
              <a:defRPr sz="3200">
                <a:solidFill>
                  <a:schemeClr val="tx1"/>
                </a:solidFill>
                <a:latin typeface="CG Times" pitchFamily="18" charset="0"/>
              </a:defRPr>
            </a:lvl2pPr>
            <a:lvl3pPr marL="1143000" indent="-228600" eaLnBrk="0" hangingPunct="0">
              <a:tabLst>
                <a:tab pos="862013" algn="l"/>
                <a:tab pos="2282825" algn="l"/>
                <a:tab pos="4978400" algn="l"/>
              </a:tabLst>
              <a:defRPr sz="3200">
                <a:solidFill>
                  <a:schemeClr val="tx1"/>
                </a:solidFill>
                <a:latin typeface="CG Times" pitchFamily="18" charset="0"/>
              </a:defRPr>
            </a:lvl3pPr>
            <a:lvl4pPr marL="1600200" indent="-228600" eaLnBrk="0" hangingPunct="0">
              <a:tabLst>
                <a:tab pos="862013" algn="l"/>
                <a:tab pos="2282825" algn="l"/>
                <a:tab pos="4978400" algn="l"/>
              </a:tabLst>
              <a:defRPr sz="3200">
                <a:solidFill>
                  <a:schemeClr val="tx1"/>
                </a:solidFill>
                <a:latin typeface="CG Times" pitchFamily="18" charset="0"/>
              </a:defRPr>
            </a:lvl4pPr>
            <a:lvl5pPr marL="2057400" indent="-228600" eaLnBrk="0" hangingPunct="0">
              <a:tabLst>
                <a:tab pos="862013" algn="l"/>
                <a:tab pos="2282825" algn="l"/>
                <a:tab pos="4978400" algn="l"/>
              </a:tabLst>
              <a:defRPr sz="3200">
                <a:solidFill>
                  <a:schemeClr val="tx1"/>
                </a:solidFill>
                <a:latin typeface="CG Times" pitchFamily="18" charset="0"/>
              </a:defRPr>
            </a:lvl5pPr>
            <a:lvl6pPr marL="2514600" indent="-228600" eaLnBrk="0" fontAlgn="base" hangingPunct="0">
              <a:spcBef>
                <a:spcPct val="0"/>
              </a:spcBef>
              <a:spcAft>
                <a:spcPct val="0"/>
              </a:spcAft>
              <a:tabLst>
                <a:tab pos="862013" algn="l"/>
                <a:tab pos="2282825" algn="l"/>
                <a:tab pos="4978400" algn="l"/>
              </a:tabLst>
              <a:defRPr sz="3200">
                <a:solidFill>
                  <a:schemeClr val="tx1"/>
                </a:solidFill>
                <a:latin typeface="CG Times" pitchFamily="18" charset="0"/>
              </a:defRPr>
            </a:lvl6pPr>
            <a:lvl7pPr marL="2971800" indent="-228600" eaLnBrk="0" fontAlgn="base" hangingPunct="0">
              <a:spcBef>
                <a:spcPct val="0"/>
              </a:spcBef>
              <a:spcAft>
                <a:spcPct val="0"/>
              </a:spcAft>
              <a:tabLst>
                <a:tab pos="862013" algn="l"/>
                <a:tab pos="2282825" algn="l"/>
                <a:tab pos="4978400" algn="l"/>
              </a:tabLst>
              <a:defRPr sz="3200">
                <a:solidFill>
                  <a:schemeClr val="tx1"/>
                </a:solidFill>
                <a:latin typeface="CG Times" pitchFamily="18" charset="0"/>
              </a:defRPr>
            </a:lvl7pPr>
            <a:lvl8pPr marL="3429000" indent="-228600" eaLnBrk="0" fontAlgn="base" hangingPunct="0">
              <a:spcBef>
                <a:spcPct val="0"/>
              </a:spcBef>
              <a:spcAft>
                <a:spcPct val="0"/>
              </a:spcAft>
              <a:tabLst>
                <a:tab pos="862013" algn="l"/>
                <a:tab pos="2282825" algn="l"/>
                <a:tab pos="4978400" algn="l"/>
              </a:tabLst>
              <a:defRPr sz="3200">
                <a:solidFill>
                  <a:schemeClr val="tx1"/>
                </a:solidFill>
                <a:latin typeface="CG Times" pitchFamily="18" charset="0"/>
              </a:defRPr>
            </a:lvl8pPr>
            <a:lvl9pPr marL="3886200" indent="-228600" eaLnBrk="0" fontAlgn="base" hangingPunct="0">
              <a:spcBef>
                <a:spcPct val="0"/>
              </a:spcBef>
              <a:spcAft>
                <a:spcPct val="0"/>
              </a:spcAft>
              <a:tabLst>
                <a:tab pos="862013" algn="l"/>
                <a:tab pos="2282825" algn="l"/>
                <a:tab pos="4978400" algn="l"/>
              </a:tabLst>
              <a:defRPr sz="3200">
                <a:solidFill>
                  <a:schemeClr val="tx1"/>
                </a:solidFill>
                <a:latin typeface="CG Times" pitchFamily="18" charset="0"/>
              </a:defRPr>
            </a:lvl9pPr>
          </a:lstStyle>
          <a:p>
            <a:pPr eaLnBrk="1" fontAlgn="base" hangingPunct="1">
              <a:spcBef>
                <a:spcPct val="50000"/>
              </a:spcBef>
              <a:spcAft>
                <a:spcPct val="0"/>
              </a:spcAft>
            </a:pPr>
            <a:r>
              <a:rPr lang="en-US" b="1" i="1" smtClean="0">
                <a:solidFill>
                  <a:srgbClr val="000000"/>
                </a:solidFill>
                <a:latin typeface="Times New Roman" pitchFamily="18" charset="0"/>
              </a:rPr>
              <a:t>RR  =	=	= 1.5</a:t>
            </a:r>
          </a:p>
        </p:txBody>
      </p:sp>
      <p:sp>
        <p:nvSpPr>
          <p:cNvPr id="16392" name="Rectangle 12"/>
          <p:cNvSpPr>
            <a:spLocks noChangeArrowheads="1"/>
          </p:cNvSpPr>
          <p:nvPr/>
        </p:nvSpPr>
        <p:spPr bwMode="auto">
          <a:xfrm>
            <a:off x="2590800" y="2743200"/>
            <a:ext cx="2819400"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6600" b="1" i="1" baseline="30000" smtClean="0">
                <a:solidFill>
                  <a:srgbClr val="000000"/>
                </a:solidFill>
              </a:rPr>
              <a:t>I</a:t>
            </a:r>
            <a:r>
              <a:rPr lang="en-US" sz="3200" b="1" i="1" smtClean="0">
                <a:solidFill>
                  <a:srgbClr val="000000"/>
                </a:solidFill>
              </a:rPr>
              <a:t>e</a:t>
            </a:r>
          </a:p>
          <a:p>
            <a:pPr fontAlgn="base">
              <a:spcBef>
                <a:spcPct val="50000"/>
              </a:spcBef>
              <a:spcAft>
                <a:spcPct val="0"/>
              </a:spcAft>
            </a:pPr>
            <a:r>
              <a:rPr lang="en-US" sz="6600" b="1" i="1" baseline="30000" smtClean="0">
                <a:solidFill>
                  <a:srgbClr val="000000"/>
                </a:solidFill>
              </a:rPr>
              <a:t>I</a:t>
            </a:r>
            <a:r>
              <a:rPr lang="en-US" sz="3200" b="1" i="1" smtClean="0">
                <a:solidFill>
                  <a:srgbClr val="000000"/>
                </a:solidFill>
              </a:rPr>
              <a:t>c</a:t>
            </a:r>
          </a:p>
        </p:txBody>
      </p:sp>
      <p:sp>
        <p:nvSpPr>
          <p:cNvPr id="16393" name="Line 13"/>
          <p:cNvSpPr>
            <a:spLocks noChangeShapeType="1"/>
          </p:cNvSpPr>
          <p:nvPr/>
        </p:nvSpPr>
        <p:spPr bwMode="auto">
          <a:xfrm>
            <a:off x="2514600" y="3505200"/>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3" name="Slide Number Placeholder 2"/>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6696810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chemeClr val="accent1">
                    <a:lumMod val="75000"/>
                  </a:schemeClr>
                </a:solidFill>
              </a:rPr>
              <a:t>APR FORMULA</a:t>
            </a:r>
          </a:p>
        </p:txBody>
      </p:sp>
      <p:sp>
        <p:nvSpPr>
          <p:cNvPr id="17411" name="Text Box 3"/>
          <p:cNvSpPr txBox="1">
            <a:spLocks noChangeArrowheads="1"/>
          </p:cNvSpPr>
          <p:nvPr/>
        </p:nvSpPr>
        <p:spPr bwMode="auto">
          <a:xfrm>
            <a:off x="2438400" y="21336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4000" b="1" smtClean="0">
                <a:solidFill>
                  <a:srgbClr val="000000"/>
                </a:solidFill>
                <a:latin typeface="Times New Roman" pitchFamily="18" charset="0"/>
              </a:rPr>
              <a:t>APR   =  </a:t>
            </a:r>
          </a:p>
        </p:txBody>
      </p:sp>
      <p:grpSp>
        <p:nvGrpSpPr>
          <p:cNvPr id="17412" name="Group 8"/>
          <p:cNvGrpSpPr>
            <a:grpSpLocks/>
          </p:cNvGrpSpPr>
          <p:nvPr/>
        </p:nvGrpSpPr>
        <p:grpSpPr bwMode="auto">
          <a:xfrm>
            <a:off x="4610100" y="1828800"/>
            <a:ext cx="2514600" cy="1371600"/>
            <a:chOff x="3168" y="1344"/>
            <a:chExt cx="1584" cy="864"/>
          </a:xfrm>
        </p:grpSpPr>
        <p:sp>
          <p:nvSpPr>
            <p:cNvPr id="17419" name="Text Box 4"/>
            <p:cNvSpPr txBox="1">
              <a:spLocks noChangeArrowheads="1"/>
            </p:cNvSpPr>
            <p:nvPr/>
          </p:nvSpPr>
          <p:spPr bwMode="auto">
            <a:xfrm>
              <a:off x="3168" y="1344"/>
              <a:ext cx="158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10000"/>
                </a:spcBef>
                <a:spcAft>
                  <a:spcPct val="0"/>
                </a:spcAft>
              </a:pPr>
              <a:r>
                <a:rPr lang="en-US" sz="4000" b="1" smtClean="0">
                  <a:solidFill>
                    <a:srgbClr val="000000"/>
                  </a:solidFill>
                  <a:latin typeface="Times New Roman" pitchFamily="18" charset="0"/>
                </a:rPr>
                <a:t>RR - 1</a:t>
              </a:r>
            </a:p>
            <a:p>
              <a:pPr algn="ctr" eaLnBrk="1" fontAlgn="base" hangingPunct="1">
                <a:spcBef>
                  <a:spcPct val="10000"/>
                </a:spcBef>
                <a:spcAft>
                  <a:spcPct val="0"/>
                </a:spcAft>
              </a:pPr>
              <a:r>
                <a:rPr lang="en-US" sz="4000" b="1" smtClean="0">
                  <a:solidFill>
                    <a:srgbClr val="000000"/>
                  </a:solidFill>
                  <a:latin typeface="Times New Roman" pitchFamily="18" charset="0"/>
                </a:rPr>
                <a:t>RR</a:t>
              </a:r>
            </a:p>
          </p:txBody>
        </p:sp>
        <p:sp>
          <p:nvSpPr>
            <p:cNvPr id="17420" name="Line 5"/>
            <p:cNvSpPr>
              <a:spLocks noChangeShapeType="1"/>
            </p:cNvSpPr>
            <p:nvPr/>
          </p:nvSpPr>
          <p:spPr bwMode="auto">
            <a:xfrm>
              <a:off x="3234" y="1776"/>
              <a:ext cx="15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grpSp>
      <p:sp>
        <p:nvSpPr>
          <p:cNvPr id="17413" name="Text Box 7"/>
          <p:cNvSpPr txBox="1">
            <a:spLocks noChangeArrowheads="1"/>
          </p:cNvSpPr>
          <p:nvPr/>
        </p:nvSpPr>
        <p:spPr bwMode="auto">
          <a:xfrm>
            <a:off x="1714500" y="3276600"/>
            <a:ext cx="571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4000" b="1" dirty="0" smtClean="0">
                <a:solidFill>
                  <a:schemeClr val="accent1">
                    <a:lumMod val="75000"/>
                  </a:schemeClr>
                </a:solidFill>
                <a:latin typeface="Times New Roman" pitchFamily="18" charset="0"/>
              </a:rPr>
              <a:t>EXAMPLE</a:t>
            </a:r>
          </a:p>
        </p:txBody>
      </p:sp>
      <p:sp>
        <p:nvSpPr>
          <p:cNvPr id="17414" name="Text Box 9"/>
          <p:cNvSpPr txBox="1">
            <a:spLocks noChangeArrowheads="1"/>
          </p:cNvSpPr>
          <p:nvPr/>
        </p:nvSpPr>
        <p:spPr bwMode="auto">
          <a:xfrm>
            <a:off x="2743200" y="4191000"/>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4000" b="1" smtClean="0">
                <a:solidFill>
                  <a:srgbClr val="000000"/>
                </a:solidFill>
                <a:latin typeface="Times New Roman" pitchFamily="18" charset="0"/>
              </a:rPr>
              <a:t>RR = 1.5</a:t>
            </a:r>
          </a:p>
        </p:txBody>
      </p:sp>
      <p:sp>
        <p:nvSpPr>
          <p:cNvPr id="17415" name="Text Box 10"/>
          <p:cNvSpPr txBox="1">
            <a:spLocks noChangeArrowheads="1"/>
          </p:cNvSpPr>
          <p:nvPr/>
        </p:nvSpPr>
        <p:spPr bwMode="auto">
          <a:xfrm>
            <a:off x="990600" y="5410200"/>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4000" b="1" smtClean="0">
                <a:solidFill>
                  <a:srgbClr val="000000"/>
                </a:solidFill>
                <a:latin typeface="Times New Roman" pitchFamily="18" charset="0"/>
              </a:rPr>
              <a:t>APR =                           = .33</a:t>
            </a:r>
          </a:p>
        </p:txBody>
      </p:sp>
      <p:grpSp>
        <p:nvGrpSpPr>
          <p:cNvPr id="17416" name="Group 11"/>
          <p:cNvGrpSpPr>
            <a:grpSpLocks/>
          </p:cNvGrpSpPr>
          <p:nvPr/>
        </p:nvGrpSpPr>
        <p:grpSpPr bwMode="auto">
          <a:xfrm>
            <a:off x="3581400" y="5029200"/>
            <a:ext cx="2514600" cy="1371600"/>
            <a:chOff x="3168" y="1344"/>
            <a:chExt cx="1584" cy="864"/>
          </a:xfrm>
        </p:grpSpPr>
        <p:sp>
          <p:nvSpPr>
            <p:cNvPr id="17417" name="Text Box 12"/>
            <p:cNvSpPr txBox="1">
              <a:spLocks noChangeArrowheads="1"/>
            </p:cNvSpPr>
            <p:nvPr/>
          </p:nvSpPr>
          <p:spPr bwMode="auto">
            <a:xfrm>
              <a:off x="3168" y="1344"/>
              <a:ext cx="158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10000"/>
                </a:spcBef>
                <a:spcAft>
                  <a:spcPct val="0"/>
                </a:spcAft>
              </a:pPr>
              <a:r>
                <a:rPr lang="en-US" sz="4000" b="1" smtClean="0">
                  <a:solidFill>
                    <a:srgbClr val="000000"/>
                  </a:solidFill>
                  <a:latin typeface="Times New Roman" pitchFamily="18" charset="0"/>
                </a:rPr>
                <a:t>1.5 - 1</a:t>
              </a:r>
            </a:p>
            <a:p>
              <a:pPr algn="ctr" eaLnBrk="1" fontAlgn="base" hangingPunct="1">
                <a:spcBef>
                  <a:spcPct val="10000"/>
                </a:spcBef>
                <a:spcAft>
                  <a:spcPct val="0"/>
                </a:spcAft>
              </a:pPr>
              <a:r>
                <a:rPr lang="en-US" sz="4000" b="1" smtClean="0">
                  <a:solidFill>
                    <a:srgbClr val="000000"/>
                  </a:solidFill>
                  <a:latin typeface="Times New Roman" pitchFamily="18" charset="0"/>
                </a:rPr>
                <a:t>1.5   </a:t>
              </a:r>
            </a:p>
          </p:txBody>
        </p:sp>
        <p:sp>
          <p:nvSpPr>
            <p:cNvPr id="17418" name="Line 13"/>
            <p:cNvSpPr>
              <a:spLocks noChangeShapeType="1"/>
            </p:cNvSpPr>
            <p:nvPr/>
          </p:nvSpPr>
          <p:spPr bwMode="auto">
            <a:xfrm>
              <a:off x="3234" y="1776"/>
              <a:ext cx="15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grpSp>
      <p:sp>
        <p:nvSpPr>
          <p:cNvPr id="3" name="Slide Number Placeholder 2"/>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34</a:t>
            </a:fld>
            <a:endParaRPr lang="en-US">
              <a:solidFill>
                <a:srgbClr val="000000"/>
              </a:solidFill>
            </a:endParaRPr>
          </a:p>
        </p:txBody>
      </p:sp>
    </p:spTree>
    <p:extLst>
      <p:ext uri="{BB962C8B-B14F-4D97-AF65-F5344CB8AC3E}">
        <p14:creationId xmlns:p14="http://schemas.microsoft.com/office/powerpoint/2010/main" val="31266252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dirty="0" smtClean="0"/>
              <a:t>AR from RR</a:t>
            </a:r>
          </a:p>
        </p:txBody>
      </p:sp>
      <p:sp>
        <p:nvSpPr>
          <p:cNvPr id="12291" name="Rectangle 3"/>
          <p:cNvSpPr>
            <a:spLocks noGrp="1" noChangeArrowheads="1"/>
          </p:cNvSpPr>
          <p:nvPr>
            <p:ph type="body" idx="1"/>
          </p:nvPr>
        </p:nvSpPr>
        <p:spPr/>
        <p:txBody>
          <a:bodyPr/>
          <a:lstStyle/>
          <a:p>
            <a:pPr eaLnBrk="1" hangingPunct="1">
              <a:tabLst>
                <a:tab pos="736600" algn="l"/>
                <a:tab pos="1492250" algn="l"/>
              </a:tabLst>
            </a:pPr>
            <a:r>
              <a:rPr lang="en-US" b="1" dirty="0" smtClean="0"/>
              <a:t>Rate of disease in exposed group divided by rate in non-exposed (control) group.</a:t>
            </a:r>
          </a:p>
          <a:p>
            <a:pPr eaLnBrk="1" hangingPunct="1">
              <a:tabLst>
                <a:tab pos="736600" algn="l"/>
                <a:tab pos="1492250" algn="l"/>
              </a:tabLst>
            </a:pPr>
            <a:endParaRPr lang="en-US" b="1" dirty="0" smtClean="0"/>
          </a:p>
          <a:p>
            <a:pPr algn="ctr" eaLnBrk="1" hangingPunct="1">
              <a:buFontTx/>
              <a:buNone/>
              <a:tabLst>
                <a:tab pos="736600" algn="l"/>
                <a:tab pos="1492250" algn="l"/>
              </a:tabLst>
            </a:pPr>
            <a:r>
              <a:rPr lang="en-US" b="1" dirty="0" smtClean="0"/>
              <a:t>			          </a:t>
            </a:r>
            <a:r>
              <a:rPr lang="en-US" sz="7200" b="1" i="1" baseline="30000" dirty="0" err="1" smtClean="0"/>
              <a:t>I</a:t>
            </a:r>
            <a:r>
              <a:rPr lang="en-US" sz="4800" b="1" i="1" dirty="0" err="1" smtClean="0"/>
              <a:t>e</a:t>
            </a:r>
            <a:r>
              <a:rPr lang="en-US" sz="4800" b="1" i="1" dirty="0" smtClean="0"/>
              <a:t> </a:t>
            </a:r>
            <a:r>
              <a:rPr lang="en-US" sz="4800" b="1" i="1" baseline="30000" dirty="0" smtClean="0"/>
              <a:t>-</a:t>
            </a:r>
            <a:r>
              <a:rPr lang="en-US" sz="7200" b="1" i="1" baseline="30000" dirty="0" smtClean="0"/>
              <a:t> </a:t>
            </a:r>
            <a:r>
              <a:rPr lang="en-US" sz="7200" b="1" i="1" baseline="30000" dirty="0" err="1" smtClean="0"/>
              <a:t>I</a:t>
            </a:r>
            <a:r>
              <a:rPr lang="en-US" sz="4800" b="1" i="1" dirty="0" err="1" smtClean="0"/>
              <a:t>c</a:t>
            </a:r>
            <a:endParaRPr lang="en-US" sz="4800" b="1" i="1" dirty="0" smtClean="0"/>
          </a:p>
          <a:p>
            <a:pPr algn="ctr" eaLnBrk="1" hangingPunct="1">
              <a:buFontTx/>
              <a:buNone/>
              <a:tabLst>
                <a:tab pos="736600" algn="l"/>
                <a:tab pos="1492250" algn="l"/>
              </a:tabLst>
            </a:pPr>
            <a:r>
              <a:rPr lang="en-US" sz="5400" b="1" i="1" dirty="0" smtClean="0"/>
              <a:t>			      </a:t>
            </a:r>
            <a:r>
              <a:rPr lang="en-US" sz="7200" b="1" i="1" baseline="30000" dirty="0" err="1" smtClean="0"/>
              <a:t>I</a:t>
            </a:r>
            <a:r>
              <a:rPr lang="en-US" sz="4800" b="1" i="1" dirty="0" err="1"/>
              <a:t>e</a:t>
            </a:r>
            <a:endParaRPr lang="en-US" sz="4800" b="1" i="1" dirty="0" smtClean="0"/>
          </a:p>
          <a:p>
            <a:pPr eaLnBrk="1" hangingPunct="1">
              <a:buFontTx/>
              <a:buNone/>
              <a:tabLst>
                <a:tab pos="736600" algn="l"/>
                <a:tab pos="1492250" algn="l"/>
              </a:tabLst>
            </a:pPr>
            <a:r>
              <a:rPr lang="en-US" b="1" dirty="0" smtClean="0"/>
              <a:t>		</a:t>
            </a:r>
          </a:p>
        </p:txBody>
      </p:sp>
      <p:sp>
        <p:nvSpPr>
          <p:cNvPr id="12292" name="Line 4"/>
          <p:cNvSpPr>
            <a:spLocks noChangeShapeType="1"/>
          </p:cNvSpPr>
          <p:nvPr/>
        </p:nvSpPr>
        <p:spPr bwMode="auto">
          <a:xfrm>
            <a:off x="4953000" y="4419600"/>
            <a:ext cx="1752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sp>
        <p:nvSpPr>
          <p:cNvPr id="12293" name="Text Box 5"/>
          <p:cNvSpPr txBox="1">
            <a:spLocks noChangeArrowheads="1"/>
          </p:cNvSpPr>
          <p:nvPr/>
        </p:nvSpPr>
        <p:spPr bwMode="auto">
          <a:xfrm>
            <a:off x="3124200" y="3886200"/>
            <a:ext cx="18669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5400" b="1" i="1" dirty="0" smtClean="0">
                <a:solidFill>
                  <a:srgbClr val="000000"/>
                </a:solidFill>
                <a:latin typeface="Times New Roman" pitchFamily="18" charset="0"/>
              </a:rPr>
              <a:t>AR =</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35</a:t>
            </a:fld>
            <a:endParaRPr lang="en-US">
              <a:solidFill>
                <a:srgbClr val="000000"/>
              </a:solidFill>
            </a:endParaRPr>
          </a:p>
        </p:txBody>
      </p:sp>
    </p:spTree>
    <p:extLst>
      <p:ext uri="{BB962C8B-B14F-4D97-AF65-F5344CB8AC3E}">
        <p14:creationId xmlns:p14="http://schemas.microsoft.com/office/powerpoint/2010/main" val="966606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Adjustment</a:t>
            </a:r>
            <a:endParaRPr lang="en-US" dirty="0"/>
          </a:p>
        </p:txBody>
      </p:sp>
      <p:sp>
        <p:nvSpPr>
          <p:cNvPr id="3" name="Content Placeholder 2"/>
          <p:cNvSpPr>
            <a:spLocks noGrp="1"/>
          </p:cNvSpPr>
          <p:nvPr>
            <p:ph idx="1"/>
          </p:nvPr>
        </p:nvSpPr>
        <p:spPr/>
        <p:txBody>
          <a:bodyPr/>
          <a:lstStyle/>
          <a:p>
            <a:r>
              <a:rPr lang="en-US" dirty="0" smtClean="0"/>
              <a:t>Necessary when two study populations have different characteristics that relate to the risk of disease outcome, e.g., age and death.</a:t>
            </a:r>
          </a:p>
          <a:p>
            <a:r>
              <a:rPr lang="en-US" dirty="0" smtClean="0"/>
              <a:t>Used during data analysis to “tease out” the effect of those different characteristics, such as age.</a:t>
            </a:r>
            <a:endParaRPr lang="en-US" dirty="0"/>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2263865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182" y="1676400"/>
            <a:ext cx="7986981" cy="421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304800"/>
            <a:ext cx="8382000" cy="1143000"/>
          </a:xfrm>
        </p:spPr>
        <p:txBody>
          <a:bodyPr/>
          <a:lstStyle/>
          <a:p>
            <a:r>
              <a:rPr lang="en-US" sz="4200" dirty="0" smtClean="0"/>
              <a:t>The Problem Requiring Adjustment</a:t>
            </a:r>
            <a:endParaRPr lang="en-US" sz="4200" dirty="0"/>
          </a:p>
        </p:txBody>
      </p:sp>
      <p:sp>
        <p:nvSpPr>
          <p:cNvPr id="4" name="Slide Number Placeholder 3"/>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3662691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93568075"/>
              </p:ext>
            </p:extLst>
          </p:nvPr>
        </p:nvGraphicFramePr>
        <p:xfrm>
          <a:off x="685800" y="533400"/>
          <a:ext cx="7696200" cy="1676402"/>
        </p:xfrm>
        <a:graphic>
          <a:graphicData uri="http://schemas.openxmlformats.org/drawingml/2006/table">
            <a:tbl>
              <a:tblPr firstRow="1" firstCol="1" bandRow="1"/>
              <a:tblGrid>
                <a:gridCol w="1065506"/>
                <a:gridCol w="1711147"/>
                <a:gridCol w="1925040"/>
                <a:gridCol w="1283360"/>
                <a:gridCol w="1711147"/>
              </a:tblGrid>
              <a:tr h="239486">
                <a:tc gridSpan="5">
                  <a:txBody>
                    <a:bodyPr/>
                    <a:lstStyle/>
                    <a:p>
                      <a:pPr marL="0" marR="0" algn="ctr">
                        <a:spcBef>
                          <a:spcPts val="0"/>
                        </a:spcBef>
                        <a:spcAft>
                          <a:spcPts val="0"/>
                        </a:spcAft>
                        <a:tabLst>
                          <a:tab pos="3701415" algn="ctr"/>
                          <a:tab pos="5367020" algn="l"/>
                        </a:tabLst>
                      </a:pPr>
                      <a:r>
                        <a:rPr lang="en-US" sz="1200" dirty="0">
                          <a:effectLst/>
                          <a:latin typeface="Times New Roman"/>
                          <a:ea typeface="Times New Roman"/>
                        </a:rPr>
                        <a:t>Population 1</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9486">
                <a:tc>
                  <a:txBody>
                    <a:bodyPr/>
                    <a:lstStyle/>
                    <a:p>
                      <a:pPr marL="0" marR="0" algn="ctr">
                        <a:spcBef>
                          <a:spcPts val="0"/>
                        </a:spcBef>
                        <a:spcAft>
                          <a:spcPts val="0"/>
                        </a:spcAft>
                      </a:pPr>
                      <a:r>
                        <a:rPr lang="en-US" sz="1200">
                          <a:effectLst/>
                          <a:latin typeface="Times New Roman"/>
                          <a:ea typeface="Times New Roman"/>
                        </a:rPr>
                        <a:t>Group</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Age (years)</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Total Population</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Deaths</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Death Rate per 100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86">
                <a:tc>
                  <a:txBody>
                    <a:bodyPr/>
                    <a:lstStyle/>
                    <a:p>
                      <a:pPr marL="0" marR="0" algn="ctr">
                        <a:spcBef>
                          <a:spcPts val="0"/>
                        </a:spcBef>
                        <a:spcAft>
                          <a:spcPts val="0"/>
                        </a:spcAft>
                      </a:pPr>
                      <a:r>
                        <a:rPr lang="en-US" sz="1200">
                          <a:effectLst/>
                          <a:latin typeface="Times New Roman"/>
                          <a:ea typeface="Times New Roman"/>
                        </a:rPr>
                        <a:t>1</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0-24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150</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5</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86">
                <a:tc>
                  <a:txBody>
                    <a:bodyPr/>
                    <a:lstStyle/>
                    <a:p>
                      <a:pPr marL="0" marR="0" algn="ctr">
                        <a:spcBef>
                          <a:spcPts val="0"/>
                        </a:spcBef>
                        <a:spcAft>
                          <a:spcPts val="0"/>
                        </a:spcAft>
                      </a:pPr>
                      <a:r>
                        <a:rPr lang="en-US" sz="1200">
                          <a:effectLst/>
                          <a:latin typeface="Times New Roman"/>
                          <a:ea typeface="Times New Roman"/>
                        </a:rPr>
                        <a:t>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25-49</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100</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9</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9</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86">
                <a:tc>
                  <a:txBody>
                    <a:bodyPr/>
                    <a:lstStyle/>
                    <a:p>
                      <a:pPr marL="0" marR="0" algn="ctr">
                        <a:spcBef>
                          <a:spcPts val="0"/>
                        </a:spcBef>
                        <a:spcAft>
                          <a:spcPts val="0"/>
                        </a:spcAft>
                      </a:pPr>
                      <a:r>
                        <a:rPr lang="en-US" sz="1200">
                          <a:effectLst/>
                          <a:latin typeface="Times New Roman"/>
                          <a:ea typeface="Times New Roman"/>
                        </a:rPr>
                        <a:t>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50-74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86">
                <a:tc>
                  <a:txBody>
                    <a:bodyPr/>
                    <a:lstStyle/>
                    <a:p>
                      <a:pPr marL="0" marR="0" algn="ctr">
                        <a:spcBef>
                          <a:spcPts val="0"/>
                        </a:spcBef>
                        <a:spcAft>
                          <a:spcPts val="0"/>
                        </a:spcAft>
                      </a:pPr>
                      <a:r>
                        <a:rPr lang="en-US" sz="1200">
                          <a:effectLst/>
                          <a:latin typeface="Times New Roman"/>
                          <a:ea typeface="Times New Roman"/>
                        </a:rPr>
                        <a:t>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75+</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170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24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9486">
                <a:tc>
                  <a:txBody>
                    <a:bodyPr/>
                    <a:lstStyle/>
                    <a:p>
                      <a:pPr marL="0" marR="0" algn="ctr">
                        <a:spcBef>
                          <a:spcPts val="0"/>
                        </a:spcBef>
                        <a:spcAft>
                          <a:spcPts val="0"/>
                        </a:spcAft>
                      </a:pPr>
                      <a:r>
                        <a:rPr lang="en-US" sz="1200">
                          <a:effectLst/>
                          <a:latin typeface="Times New Roman"/>
                          <a:ea typeface="Times New Roman"/>
                        </a:rPr>
                        <a:t>Total</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520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52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10</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614898533"/>
              </p:ext>
            </p:extLst>
          </p:nvPr>
        </p:nvGraphicFramePr>
        <p:xfrm>
          <a:off x="762000" y="2514600"/>
          <a:ext cx="7696198" cy="1905001"/>
        </p:xfrm>
        <a:graphic>
          <a:graphicData uri="http://schemas.openxmlformats.org/drawingml/2006/table">
            <a:tbl>
              <a:tblPr firstRow="1" firstCol="1" bandRow="1"/>
              <a:tblGrid>
                <a:gridCol w="1065506"/>
                <a:gridCol w="1711146"/>
                <a:gridCol w="1925040"/>
                <a:gridCol w="1283360"/>
                <a:gridCol w="1711146"/>
              </a:tblGrid>
              <a:tr h="368905">
                <a:tc gridSpan="5">
                  <a:txBody>
                    <a:bodyPr/>
                    <a:lstStyle/>
                    <a:p>
                      <a:pPr marL="0" marR="0" algn="ctr">
                        <a:spcBef>
                          <a:spcPts val="0"/>
                        </a:spcBef>
                        <a:spcAft>
                          <a:spcPts val="0"/>
                        </a:spcAft>
                        <a:tabLst>
                          <a:tab pos="3701415" algn="ctr"/>
                          <a:tab pos="5367020" algn="l"/>
                        </a:tabLst>
                      </a:pPr>
                      <a:r>
                        <a:rPr lang="en-US" sz="1200">
                          <a:effectLst/>
                          <a:latin typeface="Times New Roman"/>
                          <a:ea typeface="Times New Roman"/>
                        </a:rPr>
                        <a:t>Population 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6016">
                <a:tc>
                  <a:txBody>
                    <a:bodyPr/>
                    <a:lstStyle/>
                    <a:p>
                      <a:pPr marL="0" marR="0" algn="ctr">
                        <a:spcBef>
                          <a:spcPts val="0"/>
                        </a:spcBef>
                        <a:spcAft>
                          <a:spcPts val="0"/>
                        </a:spcAft>
                      </a:pPr>
                      <a:r>
                        <a:rPr lang="en-US" sz="1200">
                          <a:effectLst/>
                          <a:latin typeface="Times New Roman"/>
                          <a:ea typeface="Times New Roman"/>
                        </a:rPr>
                        <a:t>Group</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Age (years)</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Total Population</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Deaths</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Death Rate per 100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016">
                <a:tc>
                  <a:txBody>
                    <a:bodyPr/>
                    <a:lstStyle/>
                    <a:p>
                      <a:pPr marL="0" marR="0" algn="ctr">
                        <a:spcBef>
                          <a:spcPts val="0"/>
                        </a:spcBef>
                        <a:spcAft>
                          <a:spcPts val="0"/>
                        </a:spcAft>
                      </a:pPr>
                      <a:r>
                        <a:rPr lang="en-US" sz="1200">
                          <a:effectLst/>
                          <a:latin typeface="Times New Roman"/>
                          <a:ea typeface="Times New Roman"/>
                        </a:rPr>
                        <a:t>1</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0-24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230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6</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016">
                <a:tc>
                  <a:txBody>
                    <a:bodyPr/>
                    <a:lstStyle/>
                    <a:p>
                      <a:pPr marL="0" marR="0" algn="ctr">
                        <a:spcBef>
                          <a:spcPts val="0"/>
                        </a:spcBef>
                        <a:spcAft>
                          <a:spcPts val="0"/>
                        </a:spcAft>
                      </a:pPr>
                      <a:r>
                        <a:rPr lang="en-US" sz="1200">
                          <a:effectLst/>
                          <a:latin typeface="Times New Roman"/>
                          <a:ea typeface="Times New Roman"/>
                        </a:rPr>
                        <a:t>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25-49</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125</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016">
                <a:tc>
                  <a:txBody>
                    <a:bodyPr/>
                    <a:lstStyle/>
                    <a:p>
                      <a:pPr marL="0" marR="0" algn="ctr">
                        <a:spcBef>
                          <a:spcPts val="0"/>
                        </a:spcBef>
                        <a:spcAft>
                          <a:spcPts val="0"/>
                        </a:spcAft>
                      </a:pPr>
                      <a:r>
                        <a:rPr lang="en-US" sz="1200">
                          <a:effectLst/>
                          <a:latin typeface="Times New Roman"/>
                          <a:ea typeface="Times New Roman"/>
                        </a:rPr>
                        <a:t>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50-74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85</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15</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016">
                <a:tc>
                  <a:txBody>
                    <a:bodyPr/>
                    <a:lstStyle/>
                    <a:p>
                      <a:pPr marL="0" marR="0" algn="ctr">
                        <a:spcBef>
                          <a:spcPts val="0"/>
                        </a:spcBef>
                        <a:spcAft>
                          <a:spcPts val="0"/>
                        </a:spcAft>
                      </a:pPr>
                      <a:r>
                        <a:rPr lang="en-US" sz="1200">
                          <a:effectLst/>
                          <a:latin typeface="Times New Roman"/>
                          <a:ea typeface="Times New Roman"/>
                        </a:rPr>
                        <a:t>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75+</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70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19</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016">
                <a:tc>
                  <a:txBody>
                    <a:bodyPr/>
                    <a:lstStyle/>
                    <a:p>
                      <a:pPr marL="0" marR="0" algn="ctr">
                        <a:spcBef>
                          <a:spcPts val="0"/>
                        </a:spcBef>
                        <a:spcAft>
                          <a:spcPts val="0"/>
                        </a:spcAft>
                      </a:pPr>
                      <a:r>
                        <a:rPr lang="en-US" sz="1200">
                          <a:effectLst/>
                          <a:latin typeface="Times New Roman"/>
                          <a:ea typeface="Times New Roman"/>
                        </a:rPr>
                        <a:t>Total</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 </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520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effectLst/>
                          <a:latin typeface="Times New Roman"/>
                          <a:ea typeface="Times New Roman"/>
                        </a:rPr>
                        <a:t>52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effectLst/>
                          <a:latin typeface="Times New Roman"/>
                          <a:ea typeface="Times New Roman"/>
                        </a:rPr>
                        <a:t>10</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Slide Number Placeholder 1"/>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38</a:t>
            </a:fld>
            <a:endParaRPr lang="en-US">
              <a:solidFill>
                <a:srgbClr val="000000"/>
              </a:solidFill>
            </a:endParaRPr>
          </a:p>
        </p:txBody>
      </p:sp>
    </p:spTree>
    <p:extLst>
      <p:ext uri="{BB962C8B-B14F-4D97-AF65-F5344CB8AC3E}">
        <p14:creationId xmlns:p14="http://schemas.microsoft.com/office/powerpoint/2010/main" val="244055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600" y="1143000"/>
            <a:ext cx="2971800" cy="1371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9345F"/>
                </a:solidFill>
              </a:rPr>
              <a:t>Stubbs’ </a:t>
            </a:r>
            <a:r>
              <a:rPr lang="en-US" sz="2000" dirty="0" smtClean="0">
                <a:solidFill>
                  <a:srgbClr val="49345F"/>
                </a:solidFill>
              </a:rPr>
              <a:t>Typhoid</a:t>
            </a:r>
          </a:p>
          <a:p>
            <a:pPr algn="ctr"/>
            <a:r>
              <a:rPr lang="en-US" sz="2000" dirty="0" smtClean="0">
                <a:solidFill>
                  <a:srgbClr val="49345F"/>
                </a:solidFill>
              </a:rPr>
              <a:t>(outcome)</a:t>
            </a:r>
            <a:endParaRPr lang="en-US" sz="2000" dirty="0">
              <a:solidFill>
                <a:srgbClr val="49345F"/>
              </a:solidFill>
            </a:endParaRPr>
          </a:p>
        </p:txBody>
      </p:sp>
      <p:sp>
        <p:nvSpPr>
          <p:cNvPr id="2" name="Title 1"/>
          <p:cNvSpPr>
            <a:spLocks noGrp="1"/>
          </p:cNvSpPr>
          <p:nvPr>
            <p:ph type="ctrTitle"/>
          </p:nvPr>
        </p:nvSpPr>
        <p:spPr>
          <a:xfrm>
            <a:off x="609600" y="152400"/>
            <a:ext cx="8115300" cy="1219200"/>
          </a:xfrm>
        </p:spPr>
        <p:txBody>
          <a:bodyPr/>
          <a:lstStyle/>
          <a:p>
            <a:pPr algn="ctr"/>
            <a:r>
              <a:rPr lang="en-US" sz="4000" b="1" dirty="0" smtClean="0"/>
              <a:t>FRAMING THE CAUSAL ISSUE</a:t>
            </a:r>
            <a:endParaRPr lang="en-US" sz="4000" b="1" dirty="0"/>
          </a:p>
        </p:txBody>
      </p:sp>
      <p:sp>
        <p:nvSpPr>
          <p:cNvPr id="14" name="Rectangle 13"/>
          <p:cNvSpPr/>
          <p:nvPr/>
        </p:nvSpPr>
        <p:spPr>
          <a:xfrm>
            <a:off x="3886201" y="5170420"/>
            <a:ext cx="1994543" cy="1154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345F"/>
                </a:solidFill>
              </a:rPr>
              <a:t>Holly/Hemlock Intermingling</a:t>
            </a:r>
          </a:p>
          <a:p>
            <a:pPr algn="ctr"/>
            <a:r>
              <a:rPr lang="en-US" dirty="0" smtClean="0">
                <a:solidFill>
                  <a:srgbClr val="49345F"/>
                </a:solidFill>
              </a:rPr>
              <a:t>(Cause)</a:t>
            </a:r>
            <a:endParaRPr lang="en-US" dirty="0">
              <a:solidFill>
                <a:srgbClr val="49345F"/>
              </a:solidFill>
            </a:endParaRPr>
          </a:p>
        </p:txBody>
      </p:sp>
      <p:sp>
        <p:nvSpPr>
          <p:cNvPr id="5" name="Slide Number Placeholder 4"/>
          <p:cNvSpPr>
            <a:spLocks noGrp="1"/>
          </p:cNvSpPr>
          <p:nvPr>
            <p:ph type="sldNum" sz="quarter" idx="12"/>
          </p:nvPr>
        </p:nvSpPr>
        <p:spPr/>
        <p:txBody>
          <a:bodyPr/>
          <a:lstStyle/>
          <a:p>
            <a:fld id="{67523E76-F73D-47F3-9482-A1493E698C15}" type="slidenum">
              <a:rPr lang="en-US" smtClean="0">
                <a:solidFill>
                  <a:srgbClr val="49345F"/>
                </a:solidFill>
              </a:rPr>
              <a:pPr/>
              <a:t>3</a:t>
            </a:fld>
            <a:endParaRPr lang="en-US">
              <a:solidFill>
                <a:srgbClr val="49345F"/>
              </a:solidFill>
            </a:endParaRPr>
          </a:p>
        </p:txBody>
      </p:sp>
    </p:spTree>
    <p:extLst>
      <p:ext uri="{BB962C8B-B14F-4D97-AF65-F5344CB8AC3E}">
        <p14:creationId xmlns:p14="http://schemas.microsoft.com/office/powerpoint/2010/main" val="9006668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85381061"/>
              </p:ext>
            </p:extLst>
          </p:nvPr>
        </p:nvGraphicFramePr>
        <p:xfrm>
          <a:off x="533400" y="533400"/>
          <a:ext cx="7620000" cy="1981200"/>
        </p:xfrm>
        <a:graphic>
          <a:graphicData uri="http://schemas.openxmlformats.org/drawingml/2006/table">
            <a:tbl>
              <a:tblPr firstRow="1" firstCol="1" bandRow="1"/>
              <a:tblGrid>
                <a:gridCol w="1904592"/>
                <a:gridCol w="1904592"/>
                <a:gridCol w="1905408"/>
                <a:gridCol w="1905408"/>
              </a:tblGrid>
              <a:tr h="726440">
                <a:tc>
                  <a:txBody>
                    <a:bodyPr/>
                    <a:lstStyle/>
                    <a:p>
                      <a:pPr marL="0" marR="0" algn="ctr">
                        <a:spcBef>
                          <a:spcPts val="0"/>
                        </a:spcBef>
                        <a:spcAft>
                          <a:spcPts val="0"/>
                        </a:spcAft>
                      </a:pPr>
                      <a:r>
                        <a:rPr lang="en-US" sz="1200">
                          <a:solidFill>
                            <a:srgbClr val="000000"/>
                          </a:solidFill>
                          <a:effectLst/>
                          <a:latin typeface="Times New Roman"/>
                          <a:ea typeface="Calibri"/>
                        </a:rPr>
                        <a:t>Group</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Age</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Population age-specific death rate</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Population 2 age-specific death rate</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90">
                <a:tc>
                  <a:txBody>
                    <a:bodyPr/>
                    <a:lstStyle/>
                    <a:p>
                      <a:pPr marL="0" marR="0" algn="ctr">
                        <a:spcBef>
                          <a:spcPts val="0"/>
                        </a:spcBef>
                        <a:spcAft>
                          <a:spcPts val="0"/>
                        </a:spcAft>
                      </a:pPr>
                      <a:r>
                        <a:rPr lang="en-US" sz="1200">
                          <a:solidFill>
                            <a:srgbClr val="000000"/>
                          </a:solidFill>
                          <a:effectLst/>
                          <a:latin typeface="Times New Roman"/>
                          <a:ea typeface="Calibri"/>
                        </a:rPr>
                        <a:t>1</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0-24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6</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90">
                <a:tc>
                  <a:txBody>
                    <a:bodyPr/>
                    <a:lstStyle/>
                    <a:p>
                      <a:pPr marL="0" marR="0" algn="ctr">
                        <a:spcBef>
                          <a:spcPts val="0"/>
                        </a:spcBef>
                        <a:spcAft>
                          <a:spcPts val="0"/>
                        </a:spcAft>
                      </a:pPr>
                      <a:r>
                        <a:rPr lang="en-US" sz="1200">
                          <a:solidFill>
                            <a:srgbClr val="000000"/>
                          </a:solidFill>
                          <a:effectLst/>
                          <a:latin typeface="Times New Roman"/>
                          <a:ea typeface="Calibri"/>
                        </a:rPr>
                        <a:t>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25-49</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9</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10</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90">
                <a:tc>
                  <a:txBody>
                    <a:bodyPr/>
                    <a:lstStyle/>
                    <a:p>
                      <a:pPr marL="0" marR="0" algn="ctr">
                        <a:spcBef>
                          <a:spcPts val="0"/>
                        </a:spcBef>
                        <a:spcAft>
                          <a:spcPts val="0"/>
                        </a:spcAft>
                      </a:pPr>
                      <a:r>
                        <a:rPr lang="en-US" sz="1200">
                          <a:solidFill>
                            <a:srgbClr val="000000"/>
                          </a:solidFill>
                          <a:effectLst/>
                          <a:latin typeface="Times New Roman"/>
                          <a:ea typeface="Calibri"/>
                        </a:rPr>
                        <a:t>3</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50-74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14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15</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690">
                <a:tc>
                  <a:txBody>
                    <a:bodyPr/>
                    <a:lstStyle/>
                    <a:p>
                      <a:pPr marL="0" marR="0" algn="ctr">
                        <a:spcBef>
                          <a:spcPts val="0"/>
                        </a:spcBef>
                        <a:spcAft>
                          <a:spcPts val="0"/>
                        </a:spcAft>
                      </a:pPr>
                      <a:r>
                        <a:rPr lang="en-US" sz="1200">
                          <a:solidFill>
                            <a:srgbClr val="000000"/>
                          </a:solidFill>
                          <a:effectLst/>
                          <a:latin typeface="Times New Roman"/>
                          <a:ea typeface="Calibri"/>
                        </a:rPr>
                        <a:t>4</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75+</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000000"/>
                          </a:solidFill>
                          <a:effectLst/>
                          <a:latin typeface="Times New Roman"/>
                          <a:ea typeface="Calibri"/>
                        </a:rPr>
                        <a:t>12</a:t>
                      </a:r>
                      <a:endParaRPr lang="en-US"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000000"/>
                          </a:solidFill>
                          <a:effectLst/>
                          <a:latin typeface="Times New Roman"/>
                          <a:ea typeface="Calibri"/>
                        </a:rPr>
                        <a:t>19</a:t>
                      </a:r>
                      <a:endParaRPr lang="en-US"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39</a:t>
            </a:fld>
            <a:endParaRPr lang="en-US">
              <a:solidFill>
                <a:srgbClr val="000000"/>
              </a:solidFill>
            </a:endParaRPr>
          </a:p>
        </p:txBody>
      </p:sp>
    </p:spTree>
    <p:extLst>
      <p:ext uri="{BB962C8B-B14F-4D97-AF65-F5344CB8AC3E}">
        <p14:creationId xmlns:p14="http://schemas.microsoft.com/office/powerpoint/2010/main" val="2587679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dirty="0" smtClean="0"/>
              <a:t>Adjustment</a:t>
            </a:r>
            <a:endParaRPr lang="en-US" dirty="0"/>
          </a:p>
        </p:txBody>
      </p:sp>
      <p:sp>
        <p:nvSpPr>
          <p:cNvPr id="3" name="Content Placeholder 2"/>
          <p:cNvSpPr>
            <a:spLocks noGrp="1"/>
          </p:cNvSpPr>
          <p:nvPr>
            <p:ph idx="1"/>
          </p:nvPr>
        </p:nvSpPr>
        <p:spPr>
          <a:xfrm>
            <a:off x="762000" y="1371600"/>
            <a:ext cx="7772400" cy="4114800"/>
          </a:xfrm>
        </p:spPr>
        <p:txBody>
          <a:bodyPr/>
          <a:lstStyle/>
          <a:p>
            <a:r>
              <a:rPr lang="en-US" dirty="0" smtClean="0"/>
              <a:t>Direct adjustment: Use the two study populations to create a reference/standard population for each that then removes age from consideration. Enables the researcher to determine comparable outcome rates as if age distribution in both populations were the same</a:t>
            </a:r>
          </a:p>
          <a:p>
            <a:r>
              <a:rPr lang="en-US" dirty="0" smtClean="0"/>
              <a:t>Standard/Reference population can be the two study populations combined or national (U.S.) population</a:t>
            </a:r>
            <a:endParaRPr lang="en-US" dirty="0"/>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3108503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Adjustment</a:t>
            </a:r>
            <a:endParaRPr lang="en-US" dirty="0"/>
          </a:p>
        </p:txBody>
      </p:sp>
      <p:sp>
        <p:nvSpPr>
          <p:cNvPr id="3" name="Content Placeholder 2"/>
          <p:cNvSpPr>
            <a:spLocks noGrp="1"/>
          </p:cNvSpPr>
          <p:nvPr>
            <p:ph idx="1"/>
          </p:nvPr>
        </p:nvSpPr>
        <p:spPr/>
        <p:txBody>
          <a:bodyPr/>
          <a:lstStyle/>
          <a:p>
            <a:r>
              <a:rPr lang="en-US" dirty="0" smtClean="0"/>
              <a:t>Indirect Adjustment: Employed when the age distribution of the study population is unknown and employs age specific rates from a standard/reference (e.g., U.S.) population.</a:t>
            </a:r>
          </a:p>
          <a:p>
            <a:r>
              <a:rPr lang="en-US" dirty="0" smtClean="0"/>
              <a:t>The result is a Standardized Mortality (or Morbidity) Rate, abbreviated SMR that is equivalent to the Relative Risk.</a:t>
            </a:r>
          </a:p>
          <a:p>
            <a:endParaRPr lang="en-US" dirty="0"/>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41</a:t>
            </a:fld>
            <a:endParaRPr lang="en-US">
              <a:solidFill>
                <a:srgbClr val="000000"/>
              </a:solidFill>
            </a:endParaRPr>
          </a:p>
        </p:txBody>
      </p:sp>
    </p:spTree>
    <p:extLst>
      <p:ext uri="{BB962C8B-B14F-4D97-AF65-F5344CB8AC3E}">
        <p14:creationId xmlns:p14="http://schemas.microsoft.com/office/powerpoint/2010/main" val="363752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smtClean="0"/>
              <a:t>SOURCES OF ERROR</a:t>
            </a:r>
          </a:p>
        </p:txBody>
      </p:sp>
      <p:sp>
        <p:nvSpPr>
          <p:cNvPr id="19459" name="Rectangle 3"/>
          <p:cNvSpPr>
            <a:spLocks noGrp="1" noChangeArrowheads="1"/>
          </p:cNvSpPr>
          <p:nvPr>
            <p:ph type="body" idx="1"/>
          </p:nvPr>
        </p:nvSpPr>
        <p:spPr>
          <a:xfrm>
            <a:off x="1066800" y="1981200"/>
            <a:ext cx="7010400" cy="4114800"/>
          </a:xfrm>
        </p:spPr>
        <p:txBody>
          <a:bodyPr/>
          <a:lstStyle/>
          <a:p>
            <a:pPr marL="571500" indent="-571500" eaLnBrk="1" hangingPunct="1">
              <a:buFont typeface="Wingdings" pitchFamily="2" charset="2"/>
              <a:buChar char="L"/>
            </a:pPr>
            <a:r>
              <a:rPr lang="en-US" sz="4000" b="1" dirty="0"/>
              <a:t>Sampling Error</a:t>
            </a:r>
          </a:p>
          <a:p>
            <a:pPr marL="571500" indent="-571500" eaLnBrk="1" hangingPunct="1">
              <a:buFont typeface="Wingdings" pitchFamily="2" charset="2"/>
              <a:buChar char="L"/>
            </a:pPr>
            <a:r>
              <a:rPr lang="en-US" sz="4000" b="1" dirty="0" smtClean="0"/>
              <a:t>Bias</a:t>
            </a:r>
          </a:p>
          <a:p>
            <a:pPr marL="571500" indent="-571500" eaLnBrk="1" hangingPunct="1">
              <a:buFont typeface="Wingdings" pitchFamily="2" charset="2"/>
              <a:buChar char="L"/>
            </a:pPr>
            <a:r>
              <a:rPr lang="en-US" sz="4000" b="1" dirty="0" smtClean="0"/>
              <a:t>Confounding</a:t>
            </a:r>
          </a:p>
        </p:txBody>
      </p:sp>
      <p:sp>
        <p:nvSpPr>
          <p:cNvPr id="19460" name="Text Box 4"/>
          <p:cNvSpPr txBox="1">
            <a:spLocks noChangeArrowheads="1"/>
          </p:cNvSpPr>
          <p:nvPr/>
        </p:nvSpPr>
        <p:spPr bwMode="auto">
          <a:xfrm>
            <a:off x="7239000" y="6392863"/>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endParaRPr lang="en-US" sz="2000" dirty="0" smtClean="0">
              <a:solidFill>
                <a:srgbClr val="000000"/>
              </a:solidFill>
            </a:endParaRP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26379833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smtClean="0"/>
              <a:t>SIGNIFICANCE TESTING</a:t>
            </a:r>
          </a:p>
        </p:txBody>
      </p:sp>
      <p:sp>
        <p:nvSpPr>
          <p:cNvPr id="21507" name="Rectangle 4"/>
          <p:cNvSpPr>
            <a:spLocks noGrp="1" noChangeArrowheads="1"/>
          </p:cNvSpPr>
          <p:nvPr>
            <p:ph type="body" idx="1"/>
          </p:nvPr>
        </p:nvSpPr>
        <p:spPr>
          <a:noFill/>
        </p:spPr>
        <p:txBody>
          <a:bodyPr/>
          <a:lstStyle/>
          <a:p>
            <a:pPr marL="574675" indent="-574675" eaLnBrk="1" hangingPunct="1">
              <a:buFont typeface="Wingdings 3" pitchFamily="18" charset="2"/>
              <a:buChar char=""/>
            </a:pPr>
            <a:r>
              <a:rPr lang="en-US" b="1" dirty="0" smtClean="0"/>
              <a:t>Concerned only with random error.</a:t>
            </a:r>
          </a:p>
          <a:p>
            <a:pPr marL="574675" indent="-574675" eaLnBrk="1" hangingPunct="1">
              <a:buFont typeface="Wingdings 3" pitchFamily="18" charset="2"/>
              <a:buChar char=""/>
            </a:pPr>
            <a:r>
              <a:rPr lang="en-US" b="1" dirty="0" smtClean="0"/>
              <a:t>Assesses plausibility the test outcome would occur if no difference exists.</a:t>
            </a:r>
          </a:p>
          <a:p>
            <a:pPr marL="574675" indent="-574675" eaLnBrk="1" hangingPunct="1">
              <a:buFont typeface="Wingdings 3" pitchFamily="18" charset="2"/>
              <a:buChar char=""/>
            </a:pPr>
            <a:r>
              <a:rPr lang="en-US" b="1" dirty="0" smtClean="0"/>
              <a:t>Designed to avoid conclusions that there is a difference when no difference exists (false positives).</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27709488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Definitional Preliminaries</a:t>
            </a:r>
            <a:endParaRPr lang="en-US" dirty="0"/>
          </a:p>
        </p:txBody>
      </p:sp>
      <p:sp>
        <p:nvSpPr>
          <p:cNvPr id="3" name="Content Placeholder 2"/>
          <p:cNvSpPr>
            <a:spLocks noGrp="1"/>
          </p:cNvSpPr>
          <p:nvPr>
            <p:ph idx="1"/>
          </p:nvPr>
        </p:nvSpPr>
        <p:spPr/>
        <p:txBody>
          <a:bodyPr/>
          <a:lstStyle/>
          <a:p>
            <a:r>
              <a:rPr lang="en-US" dirty="0" smtClean="0"/>
              <a:t>False positives </a:t>
            </a:r>
          </a:p>
          <a:p>
            <a:r>
              <a:rPr lang="en-US" dirty="0" smtClean="0"/>
              <a:t>False negatives</a:t>
            </a:r>
          </a:p>
          <a:p>
            <a:r>
              <a:rPr lang="en-US" dirty="0" smtClean="0"/>
              <a:t>The “true” or “real” association</a:t>
            </a:r>
          </a:p>
          <a:p>
            <a:r>
              <a:rPr lang="en-US" dirty="0" smtClean="0"/>
              <a:t>The “study outcome”</a:t>
            </a:r>
            <a:endParaRPr lang="en-US" dirty="0"/>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44</a:t>
            </a:fld>
            <a:endParaRPr lang="en-US">
              <a:solidFill>
                <a:srgbClr val="000000"/>
              </a:solidFill>
            </a:endParaRPr>
          </a:p>
        </p:txBody>
      </p:sp>
    </p:spTree>
    <p:extLst>
      <p:ext uri="{BB962C8B-B14F-4D97-AF65-F5344CB8AC3E}">
        <p14:creationId xmlns:p14="http://schemas.microsoft.com/office/powerpoint/2010/main" val="11702579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p?</a:t>
            </a:r>
            <a:endParaRPr lang="en-US" b="1" dirty="0"/>
          </a:p>
        </p:txBody>
      </p:sp>
      <p:sp>
        <p:nvSpPr>
          <p:cNvPr id="3" name="Content Placeholder 2"/>
          <p:cNvSpPr>
            <a:spLocks noGrp="1"/>
          </p:cNvSpPr>
          <p:nvPr>
            <p:ph idx="1"/>
          </p:nvPr>
        </p:nvSpPr>
        <p:spPr/>
        <p:txBody>
          <a:bodyPr/>
          <a:lstStyle/>
          <a:p>
            <a:pPr marL="0" indent="0">
              <a:buNone/>
            </a:pPr>
            <a:r>
              <a:rPr lang="en-US" sz="3600" dirty="0" smtClean="0"/>
              <a:t>P is the probability of finding the study result or a greater one if there is no “true association,” i.e., the true case is that there is a relative risk of 1.0.</a:t>
            </a:r>
          </a:p>
          <a:p>
            <a:pPr marL="0" indent="0">
              <a:buNone/>
            </a:pP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45</a:t>
            </a:fld>
            <a:endParaRPr lang="en-US">
              <a:solidFill>
                <a:srgbClr val="000000"/>
              </a:solidFill>
            </a:endParaRPr>
          </a:p>
        </p:txBody>
      </p:sp>
    </p:spTree>
    <p:extLst>
      <p:ext uri="{BB962C8B-B14F-4D97-AF65-F5344CB8AC3E}">
        <p14:creationId xmlns:p14="http://schemas.microsoft.com/office/powerpoint/2010/main" val="25424268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04800"/>
            <a:ext cx="8763000" cy="1771650"/>
          </a:xfrm>
        </p:spPr>
        <p:txBody>
          <a:bodyPr/>
          <a:lstStyle/>
          <a:p>
            <a:pPr algn="ctr"/>
            <a:r>
              <a:rPr lang="en-US" sz="4000" b="1" dirty="0" smtClean="0"/>
              <a:t>The Relationship Between Random Error and Statistical </a:t>
            </a:r>
            <a:r>
              <a:rPr lang="en-US" sz="4000" b="1" dirty="0"/>
              <a:t>S</a:t>
            </a:r>
            <a:r>
              <a:rPr lang="en-US" sz="4000" b="1" dirty="0" smtClean="0"/>
              <a:t>ignificance</a:t>
            </a:r>
            <a:endParaRPr lang="en-US" sz="4000" b="1" dirty="0"/>
          </a:p>
        </p:txBody>
      </p:sp>
      <p:sp>
        <p:nvSpPr>
          <p:cNvPr id="3" name="Subtitle 2"/>
          <p:cNvSpPr>
            <a:spLocks noGrp="1"/>
          </p:cNvSpPr>
          <p:nvPr>
            <p:ph type="subTitle" idx="1"/>
          </p:nvPr>
        </p:nvSpPr>
        <p:spPr>
          <a:xfrm>
            <a:off x="838200" y="2743200"/>
            <a:ext cx="7924800" cy="2362200"/>
          </a:xfrm>
        </p:spPr>
        <p:txBody>
          <a:bodyPr/>
          <a:lstStyle/>
          <a:p>
            <a:pPr algn="ctr"/>
            <a:r>
              <a:rPr lang="en-US" sz="6000" b="1" dirty="0"/>
              <a:t>p</a:t>
            </a:r>
            <a:r>
              <a:rPr lang="en-US" sz="6000" b="1" dirty="0" smtClean="0"/>
              <a:t> </a:t>
            </a:r>
            <a:r>
              <a:rPr lang="en-US" sz="6000" b="1" dirty="0">
                <a:solidFill>
                  <a:srgbClr val="FF0000"/>
                </a:solidFill>
              </a:rPr>
              <a:t>≠</a:t>
            </a:r>
            <a:r>
              <a:rPr lang="en-US" sz="6000" b="1" dirty="0"/>
              <a:t> Probability of Random Error</a:t>
            </a:r>
          </a:p>
          <a:p>
            <a:endParaRPr lang="en-US" dirty="0"/>
          </a:p>
        </p:txBody>
      </p:sp>
      <p:sp>
        <p:nvSpPr>
          <p:cNvPr id="5" name="Slide Number Placeholder 4"/>
          <p:cNvSpPr>
            <a:spLocks noGrp="1"/>
          </p:cNvSpPr>
          <p:nvPr>
            <p:ph type="sldNum" sz="quarter" idx="12"/>
          </p:nvPr>
        </p:nvSpPr>
        <p:spPr/>
        <p:txBody>
          <a:bodyPr/>
          <a:lstStyle/>
          <a:p>
            <a:pPr>
              <a:defRPr/>
            </a:pPr>
            <a:fld id="{0FA9477A-EBD9-4219-99DD-2C04D29E9B6A}" type="slidenum">
              <a:rPr lang="en-US" smtClean="0">
                <a:solidFill>
                  <a:srgbClr val="000000"/>
                </a:solidFill>
              </a:rPr>
              <a:pPr>
                <a:defRPr/>
              </a:pPr>
              <a:t>46</a:t>
            </a:fld>
            <a:endParaRPr lang="en-US">
              <a:solidFill>
                <a:srgbClr val="000000"/>
              </a:solidFill>
            </a:endParaRPr>
          </a:p>
        </p:txBody>
      </p:sp>
    </p:spTree>
    <p:extLst>
      <p:ext uri="{BB962C8B-B14F-4D97-AF65-F5344CB8AC3E}">
        <p14:creationId xmlns:p14="http://schemas.microsoft.com/office/powerpoint/2010/main" val="39498272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subTitle" idx="1"/>
          </p:nvPr>
        </p:nvSpPr>
        <p:spPr>
          <a:xfrm>
            <a:off x="36723" y="304800"/>
            <a:ext cx="9031077" cy="6400800"/>
          </a:xfrm>
        </p:spPr>
        <p:txBody>
          <a:bodyPr>
            <a:noAutofit/>
          </a:bodyPr>
          <a:lstStyle/>
          <a:p>
            <a:pPr algn="l"/>
            <a:r>
              <a:rPr lang="en-US" sz="850" i="1" dirty="0"/>
              <a:t>See </a:t>
            </a:r>
            <a:r>
              <a:rPr lang="en-US" sz="850" dirty="0"/>
              <a:t> Ethyl Corp. v. United States </a:t>
            </a:r>
            <a:r>
              <a:rPr lang="en-US" sz="850" dirty="0" err="1"/>
              <a:t>Envtl</a:t>
            </a:r>
            <a:r>
              <a:rPr lang="en-US" sz="850" dirty="0"/>
              <a:t>. Protection Agency, 541 F.2d 1, 28 n.58 (D.C. Cir.),</a:t>
            </a:r>
            <a:r>
              <a:rPr lang="en-US" sz="850" i="1" dirty="0"/>
              <a:t> cert. denied</a:t>
            </a:r>
            <a:r>
              <a:rPr lang="en-US" sz="850" dirty="0"/>
              <a:t>, 426 U.S. 941 (1976); </a:t>
            </a:r>
            <a:r>
              <a:rPr lang="en-US" sz="850" dirty="0" err="1"/>
              <a:t>Capizzano</a:t>
            </a:r>
            <a:r>
              <a:rPr lang="en-US" sz="850" dirty="0"/>
              <a:t> v. </a:t>
            </a:r>
            <a:r>
              <a:rPr lang="en-US" sz="850" dirty="0" err="1"/>
              <a:t>Sec'y</a:t>
            </a:r>
            <a:r>
              <a:rPr lang="en-US" sz="850" dirty="0"/>
              <a:t> of Health &amp; Human </a:t>
            </a:r>
            <a:r>
              <a:rPr lang="en-US" sz="850" dirty="0" err="1"/>
              <a:t>Servs</a:t>
            </a:r>
            <a:r>
              <a:rPr lang="en-US" sz="850" u="sng" dirty="0"/>
              <a:t>.</a:t>
            </a:r>
            <a:r>
              <a:rPr lang="en-US" sz="850" dirty="0"/>
              <a:t>, 440 F.3d 1317 (Fed. Cir. 2006) (contrasting the medical research standard of “very near certainty--perhaps 95% probability” to the standard applied in civil cases, the preponderance standard); Hodges v. Secretary Dep’t Health &amp; Human </a:t>
            </a:r>
            <a:r>
              <a:rPr lang="en-US" sz="850" dirty="0" err="1"/>
              <a:t>Servs</a:t>
            </a:r>
            <a:r>
              <a:rPr lang="en-US" sz="850" dirty="0"/>
              <a:t>., No. 92-5089, 1993 U.S. App. LEXIS 29590, at *29, 41 (Fed. Cir. Nov. 15, 1993) (Newman, J., dissenting); Almeida v. Secretary, DHHS, No. 96-412V, 1999 U.S. Claims LEXIS 294 (Ct. Fed. Claims Dec. 20, 1999); In re Ephedra Products Liability Litigation, 393 F. Supp. 2d 181 , 192-93 (S.D.N.Y. 2005);  </a:t>
            </a:r>
            <a:r>
              <a:rPr lang="en-US" sz="850" dirty="0" err="1"/>
              <a:t>Marmo</a:t>
            </a:r>
            <a:r>
              <a:rPr lang="en-US" sz="850" dirty="0"/>
              <a:t> v. IBP, Inc., 360 F. Supp. 2d 1019 (D. Neb. 2005) (expert toxicologist who stated that science requires proof with 95 percent certainty while expressing his understanding that the legal standard to require more probable than not); Liable v. </a:t>
            </a:r>
            <a:r>
              <a:rPr lang="en-US" sz="850" dirty="0" err="1"/>
              <a:t>Sec'y</a:t>
            </a:r>
            <a:r>
              <a:rPr lang="en-US" sz="850" dirty="0"/>
              <a:t> of Health &amp; Human </a:t>
            </a:r>
            <a:r>
              <a:rPr lang="en-US" sz="850" dirty="0" err="1"/>
              <a:t>Servs</a:t>
            </a:r>
            <a:r>
              <a:rPr lang="en-US" sz="850" dirty="0"/>
              <a:t>., 98-120V, 2000 WL 1517672 (Fed. Cl. Sept. 7, 2000) (“The crucial fact is that the statements were being made in a medical/scientific journal, a context in which attribution of causation is typically not made until a level of very near certainty—perhaps 95% probability—is achieved.16 In this context, the statements are not surprising at all. I certainly do not believe that the available evidence justifies any conclusions about causation—in general or as to specific cases—at anywhere near that 95% level of scientific certainty. But it seems unlikely that the authors of the quoted articles had in mind the lower standard of probability necessary in legal proceedings such as this one—i.e., the requirement that causation be shown to be merely ‘more probable than not.’”); Exxon Corp. v. </a:t>
            </a:r>
            <a:r>
              <a:rPr lang="en-US" sz="850" dirty="0" err="1"/>
              <a:t>Makofski</a:t>
            </a:r>
            <a:r>
              <a:rPr lang="en-US" sz="850" dirty="0"/>
              <a:t>, 116 S.W.3d 176 (Tex. Ct. App. 2003) (expert testified that while science requires proof to a 95 percent certainty, appropriate standard for testifying in court is 51 percent); </a:t>
            </a:r>
            <a:r>
              <a:rPr lang="en-US" sz="850" cap="small" dirty="0"/>
              <a:t>Richard Goldberg, Causation and Risk in the Law of Torts: Scientific Evidence and Medicinal Product Liability </a:t>
            </a:r>
            <a:r>
              <a:rPr lang="en-US" sz="850" dirty="0"/>
              <a:t>105 </a:t>
            </a:r>
            <a:r>
              <a:rPr lang="en-US" sz="850" cap="small" dirty="0"/>
              <a:t>(1999); Larry </a:t>
            </a:r>
            <a:r>
              <a:rPr lang="en-US" sz="850" cap="small" dirty="0" err="1"/>
              <a:t>Laudan</a:t>
            </a:r>
            <a:r>
              <a:rPr lang="en-US" sz="850" cap="small" dirty="0"/>
              <a:t>, Truth, Error, and Criminal Law: An Essay in Legal Epistemology</a:t>
            </a:r>
            <a:r>
              <a:rPr lang="en-US" sz="850" dirty="0"/>
              <a:t> 64-65 (2006);</a:t>
            </a:r>
            <a:r>
              <a:rPr lang="en-US" sz="850" cap="small" dirty="0"/>
              <a:t> K.S. </a:t>
            </a:r>
            <a:r>
              <a:rPr lang="en-US" sz="850" cap="small" dirty="0" err="1"/>
              <a:t>Shrader-Frechette</a:t>
            </a:r>
            <a:r>
              <a:rPr lang="en-US" sz="850" cap="small" dirty="0"/>
              <a:t>, Risk and Rationality: Philosophical Foundations for Populist  Reforms </a:t>
            </a:r>
            <a:r>
              <a:rPr lang="en-US" sz="850" dirty="0"/>
              <a:t>132-34 (1991); Ronald J. Allen,</a:t>
            </a:r>
            <a:r>
              <a:rPr lang="en-US" sz="850" i="1" dirty="0"/>
              <a:t> Expertise and the </a:t>
            </a:r>
            <a:r>
              <a:rPr lang="en-US" sz="850" i="1" dirty="0" err="1"/>
              <a:t>Daubert</a:t>
            </a:r>
            <a:r>
              <a:rPr lang="en-US" sz="850" i="1" dirty="0"/>
              <a:t> Decision</a:t>
            </a:r>
            <a:r>
              <a:rPr lang="en-US" sz="850" dirty="0"/>
              <a:t>, 84 </a:t>
            </a:r>
            <a:r>
              <a:rPr lang="en-US" sz="850" cap="small" dirty="0"/>
              <a:t>J. Crim. L. &amp; Criminology </a:t>
            </a:r>
            <a:r>
              <a:rPr lang="en-US" sz="850" dirty="0"/>
              <a:t>1157 (1994); Margaret A. Berger </a:t>
            </a:r>
            <a:r>
              <a:rPr lang="en-US" sz="850" i="1" dirty="0"/>
              <a:t>What Has a Decade of </a:t>
            </a:r>
            <a:r>
              <a:rPr lang="en-US" sz="850" dirty="0" err="1"/>
              <a:t>Daubert</a:t>
            </a:r>
            <a:r>
              <a:rPr lang="en-US" sz="850" i="1" dirty="0"/>
              <a:t> Wrought?</a:t>
            </a:r>
            <a:r>
              <a:rPr lang="en-US" sz="850" cap="small" dirty="0"/>
              <a:t>, 95 Am. J. Pub. Health S59, S62 (2005); </a:t>
            </a:r>
            <a:r>
              <a:rPr lang="en-US" sz="850" dirty="0"/>
              <a:t>Margaret A. Berger &amp; Aaron D. </a:t>
            </a:r>
            <a:r>
              <a:rPr lang="en-US" sz="850" dirty="0" err="1"/>
              <a:t>Twerski</a:t>
            </a:r>
            <a:r>
              <a:rPr lang="en-US" sz="850" dirty="0"/>
              <a:t>,  </a:t>
            </a:r>
            <a:r>
              <a:rPr lang="en-US" sz="850" i="1" dirty="0"/>
              <a:t>Uncertainty and Informed Choice: Unmasking </a:t>
            </a:r>
            <a:r>
              <a:rPr lang="en-US" sz="850" i="1" dirty="0" err="1"/>
              <a:t>Daubert</a:t>
            </a:r>
            <a:r>
              <a:rPr lang="en-US" sz="850" dirty="0"/>
              <a:t>, 104 </a:t>
            </a:r>
            <a:r>
              <a:rPr lang="en-US" sz="850" cap="small" dirty="0"/>
              <a:t>Mich. L. Rev. </a:t>
            </a:r>
            <a:r>
              <a:rPr lang="en-US" sz="850" dirty="0"/>
              <a:t>257 (2005) ("despite the fact that researchers use a stringent scientific standard of proof that far exceeds the preponderance of the evidence standard that applies in civil litigation"); Neil B. Cohen, </a:t>
            </a:r>
            <a:r>
              <a:rPr lang="en-US" sz="850" i="1" dirty="0"/>
              <a:t>Confidence in Probability:  Burdens of Persuasion in a World of Imperfect Knowledge</a:t>
            </a:r>
            <a:r>
              <a:rPr lang="en-US" sz="850" dirty="0"/>
              <a:t>,  60 N.Y.U. L. </a:t>
            </a:r>
            <a:r>
              <a:rPr lang="en-US" sz="850" cap="small" dirty="0"/>
              <a:t>Rev</a:t>
            </a:r>
            <a:r>
              <a:rPr lang="en-US" sz="850" dirty="0"/>
              <a:t>. 385 (1985);   </a:t>
            </a:r>
            <a:r>
              <a:rPr lang="en-US" sz="850" cap="small" dirty="0"/>
              <a:t> </a:t>
            </a:r>
            <a:r>
              <a:rPr lang="en-US" sz="850" dirty="0"/>
              <a:t>Mark P. </a:t>
            </a:r>
            <a:r>
              <a:rPr lang="en-US" sz="850" dirty="0" err="1"/>
              <a:t>Denbeaux</a:t>
            </a:r>
            <a:r>
              <a:rPr lang="en-US" sz="850" dirty="0"/>
              <a:t>  &amp; D. Michael </a:t>
            </a:r>
            <a:r>
              <a:rPr lang="en-US" sz="850" dirty="0" err="1"/>
              <a:t>Risinger</a:t>
            </a:r>
            <a:r>
              <a:rPr lang="en-US" sz="850" dirty="0"/>
              <a:t>,</a:t>
            </a:r>
            <a:r>
              <a:rPr lang="en-US" sz="850" i="1" dirty="0"/>
              <a:t> </a:t>
            </a:r>
            <a:r>
              <a:rPr lang="en-US" sz="850" dirty="0" err="1"/>
              <a:t>Kumho</a:t>
            </a:r>
            <a:r>
              <a:rPr lang="en-US" sz="850" dirty="0"/>
              <a:t> Tire</a:t>
            </a:r>
            <a:r>
              <a:rPr lang="en-US" sz="850" i="1" dirty="0"/>
              <a:t> and Expert Reliability: How the Question You Ask Gives the Answer You Get</a:t>
            </a:r>
            <a:r>
              <a:rPr lang="en-US" sz="850" dirty="0"/>
              <a:t>, 34 </a:t>
            </a:r>
            <a:r>
              <a:rPr lang="en-US" sz="850" cap="small" dirty="0"/>
              <a:t>Seton Hall L. Rev. </a:t>
            </a:r>
            <a:r>
              <a:rPr lang="en-US" sz="850" dirty="0"/>
              <a:t>15, 46-47 (2003); Edward J. </a:t>
            </a:r>
            <a:r>
              <a:rPr lang="en-US" sz="850" dirty="0" err="1"/>
              <a:t>Imwinkelried</a:t>
            </a:r>
            <a:r>
              <a:rPr lang="en-US" sz="850" dirty="0"/>
              <a:t>, </a:t>
            </a:r>
            <a:r>
              <a:rPr lang="en-US" sz="850" i="1" dirty="0"/>
              <a:t>The Admissibility of Expert Testimony in </a:t>
            </a:r>
            <a:r>
              <a:rPr lang="en-US" sz="850" i="1" dirty="0" err="1"/>
              <a:t>Christophersen</a:t>
            </a:r>
            <a:r>
              <a:rPr lang="en-US" sz="850" i="1" dirty="0"/>
              <a:t> v. Allied-Signal Corp.:  The Neglected Issue of the Validity of Nonscientiﬁc Reasoning by Scientiﬁc Witnesses</a:t>
            </a:r>
            <a:r>
              <a:rPr lang="en-US" sz="850" dirty="0"/>
              <a:t>, 70</a:t>
            </a:r>
            <a:r>
              <a:rPr lang="en-US" sz="850" cap="small" dirty="0"/>
              <a:t> </a:t>
            </a:r>
            <a:r>
              <a:rPr lang="en-US" sz="850" cap="small" dirty="0" err="1"/>
              <a:t>Denv</a:t>
            </a:r>
            <a:r>
              <a:rPr lang="en-US" sz="850" cap="small" dirty="0"/>
              <a:t>. U. L. Rev. </a:t>
            </a:r>
            <a:r>
              <a:rPr lang="en-US" sz="850" dirty="0"/>
              <a:t>473, 478 (1993); Harvey S. Frey, Letter, </a:t>
            </a:r>
            <a:r>
              <a:rPr lang="en-US" sz="850" i="1" dirty="0"/>
              <a:t>When Scientific Data Become Legal Evidence</a:t>
            </a:r>
            <a:r>
              <a:rPr lang="en-US" sz="850" dirty="0"/>
              <a:t>, 324 </a:t>
            </a:r>
            <a:r>
              <a:rPr lang="en-US" sz="850" cap="small" dirty="0"/>
              <a:t>Sci.</a:t>
            </a:r>
            <a:r>
              <a:rPr lang="en-US" sz="850" dirty="0"/>
              <a:t> 335 (Apr. 17, 2009); James E. </a:t>
            </a:r>
            <a:r>
              <a:rPr lang="en-US" sz="850" dirty="0" err="1"/>
              <a:t>Hulverson</a:t>
            </a:r>
            <a:r>
              <a:rPr lang="en-US" sz="850" dirty="0"/>
              <a:t>, Jr., </a:t>
            </a:r>
            <a:r>
              <a:rPr lang="en-US" sz="850" i="1" dirty="0"/>
              <a:t>Reasonable Degree of Medical Certainty: A Tort et a Travers,</a:t>
            </a:r>
            <a:r>
              <a:rPr lang="en-US" sz="850" dirty="0"/>
              <a:t> 31 </a:t>
            </a:r>
            <a:r>
              <a:rPr lang="en-US" sz="850" cap="small" dirty="0"/>
              <a:t>St. Louis U. L.J. </a:t>
            </a:r>
            <a:r>
              <a:rPr lang="en-US" sz="850" dirty="0"/>
              <a:t> 577, 590 (1987); Jeff L. </a:t>
            </a:r>
            <a:r>
              <a:rPr lang="en-US" sz="850" dirty="0" err="1"/>
              <a:t>Lewin</a:t>
            </a:r>
            <a:r>
              <a:rPr lang="en-US" sz="850" dirty="0"/>
              <a:t>, </a:t>
            </a:r>
            <a:r>
              <a:rPr lang="en-US" sz="850" i="1" dirty="0"/>
              <a:t>The Genesis and Evolution of Legal Uncertainty about "Reasonable Medical Certainty",</a:t>
            </a:r>
            <a:r>
              <a:rPr lang="en-US" sz="850" dirty="0"/>
              <a:t> 57 </a:t>
            </a:r>
            <a:r>
              <a:rPr lang="en-US" sz="850" cap="small" dirty="0"/>
              <a:t>Md. L. Rev</a:t>
            </a:r>
            <a:r>
              <a:rPr lang="en-US" sz="850" dirty="0"/>
              <a:t>. 380, 400 (1998); Andrew A. Marino &amp; Lawrence E. Marino, </a:t>
            </a:r>
            <a:r>
              <a:rPr lang="en-US" sz="850" i="1" dirty="0"/>
              <a:t>The Scientific Basis of Causality in Toxic Tort Cases</a:t>
            </a:r>
            <a:r>
              <a:rPr lang="en-US" sz="850" dirty="0"/>
              <a:t>, 21 </a:t>
            </a:r>
            <a:r>
              <a:rPr lang="en-US" sz="850" cap="small" dirty="0"/>
              <a:t>U. Dayton L. Rev. 1, 23-24 &amp; </a:t>
            </a:r>
            <a:r>
              <a:rPr lang="en-US" sz="850" dirty="0"/>
              <a:t>n</a:t>
            </a:r>
            <a:r>
              <a:rPr lang="en-US" sz="850" cap="small" dirty="0"/>
              <a:t>. 57 (1995); </a:t>
            </a:r>
            <a:r>
              <a:rPr lang="en-US" sz="850" dirty="0"/>
              <a:t>Paul R. Rice,</a:t>
            </a:r>
            <a:r>
              <a:rPr lang="en-US" sz="850" i="1" dirty="0"/>
              <a:t> The Quagmire of Scientific Expert Testimony: Crumping the Supreme Court’s Style</a:t>
            </a:r>
            <a:r>
              <a:rPr lang="en-US" sz="850" dirty="0"/>
              <a:t>, 68 </a:t>
            </a:r>
            <a:r>
              <a:rPr lang="en-US" sz="850" cap="small" dirty="0"/>
              <a:t>Mo. L. Rev. 53, 58-60 (2003) (“</a:t>
            </a:r>
            <a:r>
              <a:rPr lang="en-US" sz="850" dirty="0"/>
              <a:t>In fact, most quantitative sciences impose something in the neighborhood of a 95% confidence level. In evidence parlance, this might be the equivalent of establishing . . . admissibility . . . beyond a reasonable doubt.”); </a:t>
            </a:r>
            <a:r>
              <a:rPr lang="en-US" sz="850" i="1" dirty="0"/>
              <a:t> </a:t>
            </a:r>
            <a:r>
              <a:rPr lang="en-US" sz="850" dirty="0"/>
              <a:t>Wayne Roth-Nelson &amp; </a:t>
            </a:r>
            <a:r>
              <a:rPr lang="en-US" sz="850" dirty="0" err="1"/>
              <a:t>Kathey</a:t>
            </a:r>
            <a:r>
              <a:rPr lang="en-US" sz="850" dirty="0"/>
              <a:t> </a:t>
            </a:r>
            <a:r>
              <a:rPr lang="en-US" sz="850" dirty="0" err="1"/>
              <a:t>Verdeal</a:t>
            </a:r>
            <a:r>
              <a:rPr lang="en-US" sz="850" dirty="0"/>
              <a:t>, </a:t>
            </a:r>
            <a:r>
              <a:rPr lang="en-US" sz="850" i="1" dirty="0"/>
              <a:t>Risk Evidence in Toxic Torts</a:t>
            </a:r>
            <a:r>
              <a:rPr lang="en-US" sz="850" dirty="0"/>
              <a:t>, </a:t>
            </a:r>
            <a:r>
              <a:rPr lang="en-US" sz="850" cap="small" dirty="0"/>
              <a:t>2 </a:t>
            </a:r>
            <a:r>
              <a:rPr lang="en-US" sz="850" cap="small" dirty="0" err="1"/>
              <a:t>Envt’l</a:t>
            </a:r>
            <a:r>
              <a:rPr lang="en-US" sz="850" cap="small" dirty="0"/>
              <a:t> Law. </a:t>
            </a:r>
            <a:r>
              <a:rPr lang="en-US" sz="850" dirty="0"/>
              <a:t>405, 415-16 (1996) (authors, two Ph.D. scientists, endorse views of Judge Newman in </a:t>
            </a:r>
            <a:r>
              <a:rPr lang="en-US" sz="850" i="1" dirty="0"/>
              <a:t>Hodges</a:t>
            </a:r>
            <a:r>
              <a:rPr lang="en-US" sz="850" dirty="0"/>
              <a:t>); Carl </a:t>
            </a:r>
            <a:r>
              <a:rPr lang="en-US" sz="850" dirty="0" err="1"/>
              <a:t>Cranor</a:t>
            </a:r>
            <a:r>
              <a:rPr lang="en-US" sz="850" dirty="0"/>
              <a:t> has written an ambitious and illuminating book, </a:t>
            </a:r>
            <a:r>
              <a:rPr lang="en-US" sz="850" i="1" dirty="0"/>
              <a:t>Regulating Toxic Substances: A Philosophy of Science and the Law </a:t>
            </a:r>
            <a:r>
              <a:rPr lang="en-US" sz="850" dirty="0"/>
              <a:t>(1993);  Erica Beecher-Monas, </a:t>
            </a:r>
            <a:r>
              <a:rPr lang="en-US" sz="850" i="1" dirty="0"/>
              <a:t>Blinded by Science: How Judges Avoid the Science in Scientific Evidence</a:t>
            </a:r>
            <a:r>
              <a:rPr lang="en-US" sz="850" dirty="0"/>
              <a:t>, 71 </a:t>
            </a:r>
            <a:r>
              <a:rPr lang="en-US" sz="850" cap="small" dirty="0"/>
              <a:t>Temp. L. Rev. 55, 71 </a:t>
            </a:r>
            <a:r>
              <a:rPr lang="en-US" sz="850" dirty="0"/>
              <a:t>n. 110(1998) (citing Carl </a:t>
            </a:r>
            <a:r>
              <a:rPr lang="en-US" sz="850" dirty="0" err="1"/>
              <a:t>Cranor</a:t>
            </a:r>
            <a:r>
              <a:rPr lang="en-US" sz="850" dirty="0"/>
              <a:t> for “a discussion of the appropriateness of applying the 95% confidence interval to the regulatory context and tort law”); William M. Sage, </a:t>
            </a:r>
            <a:r>
              <a:rPr lang="en-US" sz="850" i="1" dirty="0"/>
              <a:t>Lessons from Breast Implant Litigation</a:t>
            </a:r>
            <a:r>
              <a:rPr lang="en-US" sz="850" dirty="0"/>
              <a:t>, 15 </a:t>
            </a:r>
            <a:r>
              <a:rPr lang="en-US" sz="850" cap="small" dirty="0"/>
              <a:t>Health Affairs </a:t>
            </a:r>
            <a:r>
              <a:rPr lang="en-US" sz="850" dirty="0"/>
              <a:t>206, 209 (1996) (preponderance of the evidence standard “suggests a </a:t>
            </a:r>
            <a:r>
              <a:rPr lang="en-US" sz="850" i="1" dirty="0"/>
              <a:t>p</a:t>
            </a:r>
            <a:r>
              <a:rPr lang="en-US" sz="850" dirty="0"/>
              <a:t>-value of roughly 0.49 (or a 51 percent confidence interval)”); Leslie J. Sheffield &amp; Ron </a:t>
            </a:r>
            <a:r>
              <a:rPr lang="en-US" sz="850" dirty="0" err="1"/>
              <a:t>Batagol</a:t>
            </a:r>
            <a:r>
              <a:rPr lang="en-US" sz="850" dirty="0"/>
              <a:t>, </a:t>
            </a:r>
            <a:r>
              <a:rPr lang="en-US" sz="850" i="1" dirty="0"/>
              <a:t>The Creation of Therapeutic Orphans–or, What Have We Learned from the </a:t>
            </a:r>
            <a:r>
              <a:rPr lang="en-US" sz="850" i="1" dirty="0" err="1"/>
              <a:t>Debendox</a:t>
            </a:r>
            <a:r>
              <a:rPr lang="en-US" sz="850" i="1" dirty="0"/>
              <a:t> Fiasco</a:t>
            </a:r>
            <a:r>
              <a:rPr lang="en-US" sz="850" dirty="0"/>
              <a:t>, 143 </a:t>
            </a:r>
            <a:r>
              <a:rPr lang="en-US" sz="850" cap="small" dirty="0"/>
              <a:t>Med. J. Australia 143, 146 (1985);</a:t>
            </a:r>
            <a:r>
              <a:rPr lang="en-US" sz="850" dirty="0"/>
              <a:t> Steven R. Weller, </a:t>
            </a:r>
            <a:r>
              <a:rPr lang="en-US" sz="850" i="1" dirty="0"/>
              <a:t>Book Review:  Regulating Toxic Substances: A Philosophy of Science and Law</a:t>
            </a:r>
            <a:r>
              <a:rPr lang="en-US" sz="850" dirty="0"/>
              <a:t>, 6 </a:t>
            </a:r>
            <a:r>
              <a:rPr lang="en-US" sz="850" cap="small" dirty="0" err="1"/>
              <a:t>Harv</a:t>
            </a:r>
            <a:r>
              <a:rPr lang="en-US" sz="850" cap="small" dirty="0"/>
              <a:t>. J. L. &amp; Tech. 435, 436, 437-38 (1993)(“</a:t>
            </a:r>
            <a:r>
              <a:rPr lang="en-US" sz="850" dirty="0"/>
              <a:t>only when the statistical evidence gathered from studies shows that it is more than ninety-five percent likely that a test substance causes cancer will the substance be characterized scientifically as carcinogenic. . . to determine legal causality, the plaintiff need only establish that the probability with which it is true that the substance in question causes cancer is at least fifty percent, rather than the ninety-five percent to prove scientific causality”); Raymond E. </a:t>
            </a:r>
            <a:r>
              <a:rPr lang="en-US" sz="850" dirty="0" err="1"/>
              <a:t>Gangarosa</a:t>
            </a:r>
            <a:r>
              <a:rPr lang="en-US" sz="850" dirty="0"/>
              <a:t> et. al., </a:t>
            </a:r>
            <a:r>
              <a:rPr lang="en-US" sz="850" i="1" dirty="0"/>
              <a:t>Suits by Public Hospitals to Recover Expenditures for the Treatment of Disease, Injury and Disability Caused by Tobacco and Alcohol</a:t>
            </a:r>
            <a:r>
              <a:rPr lang="en-US" sz="850" dirty="0"/>
              <a:t>, 22 </a:t>
            </a:r>
            <a:r>
              <a:rPr lang="en-US" sz="850" cap="small" dirty="0"/>
              <a:t>Fordham </a:t>
            </a:r>
            <a:r>
              <a:rPr lang="en-US" sz="850" cap="small" dirty="0" err="1"/>
              <a:t>Urb</a:t>
            </a:r>
            <a:r>
              <a:rPr lang="en-US" sz="850" cap="small" dirty="0"/>
              <a:t>. L.J. </a:t>
            </a:r>
            <a:r>
              <a:rPr lang="en-US" sz="850" dirty="0"/>
              <a:t>81, 139 (1994)(“Conversely, the probability that the attributable risk was not obtained by chance alone is 99.9%, which clearly exceeds the &gt;50% “more likely than not”  threshold. Thus, in establishing an epidemic, the P-value, and not the attributable risk, is the relevant measure to compare against standards of proof.”); </a:t>
            </a:r>
            <a:r>
              <a:rPr lang="en-US" sz="850" cap="small" dirty="0"/>
              <a:t>Sheila </a:t>
            </a:r>
            <a:r>
              <a:rPr lang="en-US" sz="850" cap="small" dirty="0" err="1"/>
              <a:t>Jasanoff</a:t>
            </a:r>
            <a:r>
              <a:rPr lang="en-US" sz="850" cap="small" dirty="0"/>
              <a:t>, Science at the Bar: Law, Science, and Technology in America </a:t>
            </a:r>
            <a:r>
              <a:rPr lang="en-US" sz="850" dirty="0"/>
              <a:t>10 (1995);  Cornelia Dean, </a:t>
            </a:r>
            <a:r>
              <a:rPr lang="en-US" sz="850" i="1" dirty="0"/>
              <a:t>When Questions of Science Come to a Courtroom , Truth Has Many Faces, </a:t>
            </a:r>
            <a:r>
              <a:rPr lang="en-US" sz="850" cap="small" dirty="0"/>
              <a:t>N.Y. Times, </a:t>
            </a:r>
            <a:r>
              <a:rPr lang="en-US" sz="850" dirty="0"/>
              <a:t>Dec. 5, 2006</a:t>
            </a:r>
            <a:r>
              <a:rPr lang="en-US" sz="850" i="1" dirty="0"/>
              <a:t>, </a:t>
            </a:r>
            <a:r>
              <a:rPr lang="en-US" sz="850" dirty="0"/>
              <a:t>at § F (“Typically, scientists don't accept a finding unless, statistically, the odds are less than 1 in 20 that it occurred by chance. This standard is higher than the typical standard of proof in civil trials (‘preponderance of the evidence’) and lower than the standard for criminal trials (‘beyond a reasonable doubt’)”); William </a:t>
            </a:r>
            <a:r>
              <a:rPr lang="en-US" sz="850" dirty="0" err="1"/>
              <a:t>Glaberson</a:t>
            </a:r>
            <a:r>
              <a:rPr lang="en-US" sz="850" dirty="0"/>
              <a:t>, </a:t>
            </a:r>
            <a:r>
              <a:rPr lang="en-US" sz="850" i="1" dirty="0"/>
              <a:t>The Courts vs. Scientific Certainty</a:t>
            </a:r>
            <a:r>
              <a:rPr lang="en-US" sz="850" dirty="0"/>
              <a:t>, N.Y. T</a:t>
            </a:r>
            <a:r>
              <a:rPr lang="en-US" sz="850" cap="small" dirty="0"/>
              <a:t>imes, </a:t>
            </a:r>
            <a:r>
              <a:rPr lang="en-US" sz="850" dirty="0"/>
              <a:t>June 27, 1999, at § 4, p. 5 (“Science, which never stops searching for answers, has a high threshold for reaching scientific conclusions: 95 percent certainty, some scientists say, is necessary to decide that one thing probably caused another. But the law must stop its search at the conclusion of each case. So juries in civil cases are told that a mere preponderance of the evidence–51 percent–is enough certainty to render a verdict.”); Michael J. Saks, </a:t>
            </a:r>
            <a:r>
              <a:rPr lang="en-US" sz="850" i="1" dirty="0"/>
              <a:t>Judging Admissibility</a:t>
            </a:r>
            <a:r>
              <a:rPr lang="en-US" sz="850" dirty="0"/>
              <a:t>, 35 </a:t>
            </a:r>
            <a:r>
              <a:rPr lang="en-US" sz="850" cap="small" dirty="0"/>
              <a:t>J. Corp. L. </a:t>
            </a:r>
            <a:r>
              <a:rPr lang="en-US" sz="850" dirty="0"/>
              <a:t>135, 153 (2009) (“Finally, why should studies, or opinions based on them, be admissible only if the studies show differences significant at below some conventional level of probability for research (such as p&lt;.05 or p&lt;.01) when the ultimate decision in the case is effectively set at a much different level (preponderance of the evidence being akin to p&lt;.50)?").  Even the Carnegie Commission has made this error.  </a:t>
            </a:r>
            <a:r>
              <a:rPr lang="en-US" sz="850" i="1" dirty="0"/>
              <a:t>See</a:t>
            </a:r>
            <a:r>
              <a:rPr lang="en-US" sz="850" dirty="0"/>
              <a:t> </a:t>
            </a:r>
            <a:r>
              <a:rPr lang="en-US" sz="850" cap="small" dirty="0"/>
              <a:t>Carnegie Commission on Science, Technology, and Government, Science and Technology in Judicial Decision Making:  Creating Opportunities and Meeting Challenges</a:t>
            </a:r>
            <a:r>
              <a:rPr lang="en-US" sz="850" dirty="0"/>
              <a:t> 28 (1993) (“But judicial decisions that appear to be based on ‘bad science’ may actually reflect the reality that the law requires a burden of proof or confidence level, other than the 95 percent confidence level that is often used by scientist to reject the possibility that chance alone accounts for observed differences</a:t>
            </a:r>
            <a:r>
              <a:rPr lang="en-US" sz="850" dirty="0" smtClean="0"/>
              <a:t>.”).</a:t>
            </a:r>
          </a:p>
          <a:p>
            <a:pPr algn="l"/>
            <a:endParaRPr lang="en-US" sz="800" dirty="0"/>
          </a:p>
          <a:p>
            <a:pPr algn="l"/>
            <a:endParaRPr lang="en-US" sz="800" dirty="0"/>
          </a:p>
        </p:txBody>
      </p:sp>
      <p:sp>
        <p:nvSpPr>
          <p:cNvPr id="3" name="Slide Number Placeholder 2"/>
          <p:cNvSpPr>
            <a:spLocks noGrp="1"/>
          </p:cNvSpPr>
          <p:nvPr>
            <p:ph type="sldNum" sz="quarter" idx="12"/>
          </p:nvPr>
        </p:nvSpPr>
        <p:spPr/>
        <p:txBody>
          <a:bodyPr/>
          <a:lstStyle/>
          <a:p>
            <a:pPr>
              <a:defRPr/>
            </a:pPr>
            <a:fld id="{0FA9477A-EBD9-4219-99DD-2C04D29E9B6A}"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34935486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4"/>
          <p:cNvGraphicFramePr>
            <a:graphicFrameLocks noChangeAspect="1"/>
          </p:cNvGraphicFramePr>
          <p:nvPr/>
        </p:nvGraphicFramePr>
        <p:xfrm>
          <a:off x="533400" y="1752600"/>
          <a:ext cx="8077200" cy="3429000"/>
        </p:xfrm>
        <a:graphic>
          <a:graphicData uri="http://schemas.openxmlformats.org/presentationml/2006/ole">
            <mc:AlternateContent xmlns:mc="http://schemas.openxmlformats.org/markup-compatibility/2006">
              <mc:Choice xmlns:v="urn:schemas-microsoft-com:vml" Requires="v">
                <p:oleObj spid="_x0000_s3181" name="Document" r:id="rId3" imgW="5715000" imgH="1466850" progId="WP12Doc">
                  <p:embed/>
                </p:oleObj>
              </mc:Choice>
              <mc:Fallback>
                <p:oleObj name="Document" r:id="rId3" imgW="5715000" imgH="1466850" progId="WP12Doc">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52600"/>
                        <a:ext cx="8077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Text Box 5"/>
          <p:cNvSpPr txBox="1">
            <a:spLocks noChangeArrowheads="1"/>
          </p:cNvSpPr>
          <p:nvPr/>
        </p:nvSpPr>
        <p:spPr bwMode="auto">
          <a:xfrm>
            <a:off x="2819400" y="4876800"/>
            <a:ext cx="21256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0"/>
              </a:spcBef>
              <a:spcAft>
                <a:spcPct val="0"/>
              </a:spcAft>
            </a:pPr>
            <a:r>
              <a:rPr lang="en-US" sz="2800" smtClean="0">
                <a:solidFill>
                  <a:srgbClr val="000000"/>
                </a:solidFill>
              </a:rPr>
              <a:t>Relative Risk</a:t>
            </a:r>
          </a:p>
        </p:txBody>
      </p:sp>
      <p:sp>
        <p:nvSpPr>
          <p:cNvPr id="3" name="Slide Number Placeholder 2"/>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48</a:t>
            </a:fld>
            <a:endParaRPr lang="en-US">
              <a:solidFill>
                <a:srgbClr val="000000"/>
              </a:solidFill>
            </a:endParaRPr>
          </a:p>
        </p:txBody>
      </p:sp>
    </p:spTree>
    <p:extLst>
      <p:ext uri="{BB962C8B-B14F-4D97-AF65-F5344CB8AC3E}">
        <p14:creationId xmlns:p14="http://schemas.microsoft.com/office/powerpoint/2010/main" val="15140909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272630" y="2724727"/>
            <a:ext cx="2971800" cy="1371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49345F"/>
                </a:solidFill>
              </a:rPr>
              <a:t>Lung Cancer</a:t>
            </a:r>
            <a:endParaRPr lang="en-US" sz="2000" dirty="0">
              <a:solidFill>
                <a:srgbClr val="49345F"/>
              </a:solidFill>
            </a:endParaRPr>
          </a:p>
        </p:txBody>
      </p:sp>
      <p:sp>
        <p:nvSpPr>
          <p:cNvPr id="2" name="Title 1"/>
          <p:cNvSpPr>
            <a:spLocks noGrp="1"/>
          </p:cNvSpPr>
          <p:nvPr>
            <p:ph type="ctrTitle"/>
          </p:nvPr>
        </p:nvSpPr>
        <p:spPr>
          <a:xfrm>
            <a:off x="762000" y="76200"/>
            <a:ext cx="7924800" cy="1295400"/>
          </a:xfrm>
        </p:spPr>
        <p:txBody>
          <a:bodyPr/>
          <a:lstStyle/>
          <a:p>
            <a:pPr algn="ctr"/>
            <a:r>
              <a:rPr lang="en-US" sz="4000" b="1" dirty="0" smtClean="0"/>
              <a:t>Multiple Competing causes</a:t>
            </a:r>
            <a:endParaRPr lang="en-US" sz="4000" b="1" dirty="0"/>
          </a:p>
        </p:txBody>
      </p:sp>
      <p:grpSp>
        <p:nvGrpSpPr>
          <p:cNvPr id="52" name="Group 51"/>
          <p:cNvGrpSpPr/>
          <p:nvPr/>
        </p:nvGrpSpPr>
        <p:grpSpPr>
          <a:xfrm rot="19310546">
            <a:off x="668040" y="4513838"/>
            <a:ext cx="3329752" cy="790409"/>
            <a:chOff x="860570" y="2198421"/>
            <a:chExt cx="3591348" cy="852506"/>
          </a:xfrm>
        </p:grpSpPr>
        <p:sp>
          <p:nvSpPr>
            <p:cNvPr id="53" name="Oval 52"/>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54" name="Oval 53"/>
            <p:cNvSpPr/>
            <p:nvPr/>
          </p:nvSpPr>
          <p:spPr>
            <a:xfrm>
              <a:off x="1563945"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55" name="Oval 54"/>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56" name="Oval 55"/>
            <p:cNvSpPr/>
            <p:nvPr/>
          </p:nvSpPr>
          <p:spPr>
            <a:xfrm>
              <a:off x="2906584"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57" name="Oval 56"/>
            <p:cNvSpPr/>
            <p:nvPr/>
          </p:nvSpPr>
          <p:spPr>
            <a:xfrm>
              <a:off x="3599412"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grpSp>
      <p:grpSp>
        <p:nvGrpSpPr>
          <p:cNvPr id="58" name="Group 57"/>
          <p:cNvGrpSpPr/>
          <p:nvPr/>
        </p:nvGrpSpPr>
        <p:grpSpPr>
          <a:xfrm rot="13097255">
            <a:off x="5530563" y="4499706"/>
            <a:ext cx="3329752" cy="790409"/>
            <a:chOff x="860570" y="2198421"/>
            <a:chExt cx="3591348" cy="852506"/>
          </a:xfrm>
        </p:grpSpPr>
        <p:sp>
          <p:nvSpPr>
            <p:cNvPr id="59" name="Oval 58"/>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60" name="Oval 59"/>
            <p:cNvSpPr/>
            <p:nvPr/>
          </p:nvSpPr>
          <p:spPr>
            <a:xfrm>
              <a:off x="1563945"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61" name="Oval 60"/>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62" name="Oval 61"/>
            <p:cNvSpPr/>
            <p:nvPr/>
          </p:nvSpPr>
          <p:spPr>
            <a:xfrm>
              <a:off x="2906584"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63" name="Oval 62"/>
            <p:cNvSpPr/>
            <p:nvPr/>
          </p:nvSpPr>
          <p:spPr>
            <a:xfrm>
              <a:off x="3599412"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grpSp>
      <p:grpSp>
        <p:nvGrpSpPr>
          <p:cNvPr id="64" name="Group 63"/>
          <p:cNvGrpSpPr/>
          <p:nvPr/>
        </p:nvGrpSpPr>
        <p:grpSpPr>
          <a:xfrm rot="1848359">
            <a:off x="1094181" y="1860603"/>
            <a:ext cx="2780888" cy="820716"/>
            <a:chOff x="860570" y="2198421"/>
            <a:chExt cx="2898520" cy="855433"/>
          </a:xfrm>
        </p:grpSpPr>
        <p:sp>
          <p:nvSpPr>
            <p:cNvPr id="65" name="Oval 64"/>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9C3"/>
                </a:solidFill>
              </a:endParaRPr>
            </a:p>
          </p:txBody>
        </p:sp>
        <p:sp>
          <p:nvSpPr>
            <p:cNvPr id="66" name="Oval 65"/>
            <p:cNvSpPr/>
            <p:nvPr/>
          </p:nvSpPr>
          <p:spPr>
            <a:xfrm>
              <a:off x="1537163"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9C3"/>
                </a:solidFill>
              </a:endParaRPr>
            </a:p>
          </p:txBody>
        </p:sp>
        <p:sp>
          <p:nvSpPr>
            <p:cNvPr id="67" name="Oval 66"/>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9C3"/>
                </a:solidFill>
              </a:endParaRPr>
            </a:p>
          </p:txBody>
        </p:sp>
        <p:sp>
          <p:nvSpPr>
            <p:cNvPr id="68" name="Oval 67"/>
            <p:cNvSpPr/>
            <p:nvPr/>
          </p:nvSpPr>
          <p:spPr>
            <a:xfrm>
              <a:off x="2906584" y="2201348"/>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9C3"/>
                </a:solidFill>
              </a:endParaRPr>
            </a:p>
          </p:txBody>
        </p:sp>
      </p:grpSp>
      <p:grpSp>
        <p:nvGrpSpPr>
          <p:cNvPr id="69" name="Group 68"/>
          <p:cNvGrpSpPr/>
          <p:nvPr/>
        </p:nvGrpSpPr>
        <p:grpSpPr>
          <a:xfrm rot="9092610">
            <a:off x="5695360" y="1831210"/>
            <a:ext cx="2780888" cy="820716"/>
            <a:chOff x="860570" y="2198421"/>
            <a:chExt cx="2898520" cy="855433"/>
          </a:xfrm>
        </p:grpSpPr>
        <p:sp>
          <p:nvSpPr>
            <p:cNvPr id="70" name="Oval 69"/>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9C3"/>
                </a:solidFill>
              </a:endParaRPr>
            </a:p>
          </p:txBody>
        </p:sp>
        <p:sp>
          <p:nvSpPr>
            <p:cNvPr id="71" name="Oval 70"/>
            <p:cNvSpPr/>
            <p:nvPr/>
          </p:nvSpPr>
          <p:spPr>
            <a:xfrm>
              <a:off x="1537163"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9C3"/>
                </a:solidFill>
              </a:endParaRPr>
            </a:p>
          </p:txBody>
        </p:sp>
        <p:sp>
          <p:nvSpPr>
            <p:cNvPr id="72" name="Oval 71"/>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9C3"/>
                </a:solidFill>
              </a:endParaRPr>
            </a:p>
          </p:txBody>
        </p:sp>
        <p:sp>
          <p:nvSpPr>
            <p:cNvPr id="73" name="Oval 72"/>
            <p:cNvSpPr/>
            <p:nvPr/>
          </p:nvSpPr>
          <p:spPr>
            <a:xfrm>
              <a:off x="2906584" y="2201348"/>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DD9C3"/>
                </a:solidFill>
              </a:endParaRPr>
            </a:p>
          </p:txBody>
        </p:sp>
      </p:grpSp>
      <p:cxnSp>
        <p:nvCxnSpPr>
          <p:cNvPr id="77" name="Straight Arrow Connector 76"/>
          <p:cNvCxnSpPr/>
          <p:nvPr/>
        </p:nvCxnSpPr>
        <p:spPr>
          <a:xfrm flipH="1" flipV="1">
            <a:off x="1752600" y="2398693"/>
            <a:ext cx="11466" cy="485188"/>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048001" y="5265315"/>
            <a:ext cx="1994543" cy="787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Asbestos</a:t>
            </a:r>
            <a:endParaRPr lang="en-US" dirty="0">
              <a:solidFill>
                <a:srgbClr val="49345F"/>
              </a:solidFill>
            </a:endParaRPr>
          </a:p>
        </p:txBody>
      </p:sp>
      <p:sp>
        <p:nvSpPr>
          <p:cNvPr id="80" name="Rectangle 79"/>
          <p:cNvSpPr/>
          <p:nvPr/>
        </p:nvSpPr>
        <p:spPr>
          <a:xfrm>
            <a:off x="7606659" y="3950681"/>
            <a:ext cx="1156342" cy="688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Radon</a:t>
            </a:r>
            <a:endParaRPr lang="en-US" dirty="0">
              <a:solidFill>
                <a:srgbClr val="49345F"/>
              </a:solidFill>
            </a:endParaRPr>
          </a:p>
        </p:txBody>
      </p:sp>
      <p:sp>
        <p:nvSpPr>
          <p:cNvPr id="81" name="Rectangle 80"/>
          <p:cNvSpPr/>
          <p:nvPr/>
        </p:nvSpPr>
        <p:spPr>
          <a:xfrm>
            <a:off x="7162800" y="2837222"/>
            <a:ext cx="1532676" cy="551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345F"/>
                </a:solidFill>
              </a:rPr>
              <a:t>Unknown Causes</a:t>
            </a:r>
          </a:p>
        </p:txBody>
      </p:sp>
      <p:sp>
        <p:nvSpPr>
          <p:cNvPr id="82" name="Rectangle 81"/>
          <p:cNvSpPr/>
          <p:nvPr/>
        </p:nvSpPr>
        <p:spPr>
          <a:xfrm>
            <a:off x="1177687" y="2883883"/>
            <a:ext cx="1192718" cy="504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Smoking</a:t>
            </a:r>
            <a:endParaRPr lang="en-US" dirty="0">
              <a:solidFill>
                <a:srgbClr val="49345F"/>
              </a:solidFill>
            </a:endParaRPr>
          </a:p>
        </p:txBody>
      </p:sp>
      <p:cxnSp>
        <p:nvCxnSpPr>
          <p:cNvPr id="83" name="Straight Arrow Connector 82"/>
          <p:cNvCxnSpPr/>
          <p:nvPr/>
        </p:nvCxnSpPr>
        <p:spPr>
          <a:xfrm flipH="1" flipV="1">
            <a:off x="7924800" y="2339732"/>
            <a:ext cx="11466" cy="485188"/>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153400" y="4636483"/>
            <a:ext cx="0" cy="489587"/>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9" idx="1"/>
          </p:cNvCxnSpPr>
          <p:nvPr/>
        </p:nvCxnSpPr>
        <p:spPr>
          <a:xfrm flipH="1">
            <a:off x="2199882" y="5659083"/>
            <a:ext cx="84811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7523E76-F73D-47F3-9482-A1493E698C15}" type="slidenum">
              <a:rPr lang="en-US" smtClean="0">
                <a:solidFill>
                  <a:srgbClr val="49345F"/>
                </a:solidFill>
              </a:rPr>
              <a:pPr/>
              <a:t>4</a:t>
            </a:fld>
            <a:endParaRPr lang="en-US">
              <a:solidFill>
                <a:srgbClr val="49345F"/>
              </a:solidFill>
            </a:endParaRPr>
          </a:p>
        </p:txBody>
      </p:sp>
    </p:spTree>
    <p:extLst>
      <p:ext uri="{BB962C8B-B14F-4D97-AF65-F5344CB8AC3E}">
        <p14:creationId xmlns:p14="http://schemas.microsoft.com/office/powerpoint/2010/main" val="890439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t>What is a confidence interval?</a:t>
            </a:r>
            <a:endParaRPr lang="en-US" dirty="0"/>
          </a:p>
        </p:txBody>
      </p:sp>
      <p:sp>
        <p:nvSpPr>
          <p:cNvPr id="3" name="Content Placeholder 2"/>
          <p:cNvSpPr>
            <a:spLocks noGrp="1"/>
          </p:cNvSpPr>
          <p:nvPr>
            <p:ph idx="1"/>
          </p:nvPr>
        </p:nvSpPr>
        <p:spPr>
          <a:xfrm>
            <a:off x="685800" y="1295400"/>
            <a:ext cx="7772400" cy="4114800"/>
          </a:xfrm>
        </p:spPr>
        <p:txBody>
          <a:bodyPr/>
          <a:lstStyle/>
          <a:p>
            <a:pPr marL="0" indent="0">
              <a:buNone/>
            </a:pPr>
            <a:r>
              <a:rPr lang="en-US" dirty="0" smtClean="0">
                <a:latin typeface="Calibri"/>
                <a:cs typeface="Calibri"/>
              </a:rPr>
              <a:t>•</a:t>
            </a:r>
            <a:r>
              <a:rPr lang="en-US" dirty="0" smtClean="0"/>
              <a:t>A confidence interval is a range of possible values for the true association calculated from the study results.</a:t>
            </a:r>
          </a:p>
          <a:p>
            <a:pPr marL="0" indent="0">
              <a:buNone/>
            </a:pPr>
            <a:r>
              <a:rPr lang="en-US" dirty="0">
                <a:latin typeface="Calibri"/>
                <a:cs typeface="Calibri"/>
              </a:rPr>
              <a:t>•</a:t>
            </a:r>
            <a:r>
              <a:rPr lang="en-US" dirty="0" smtClean="0"/>
              <a:t>For a 95% confidence interval, the width of the interval reflects the results we would expect to get if we repeated the same study.</a:t>
            </a:r>
          </a:p>
          <a:p>
            <a:pPr marL="0" indent="0">
              <a:buNone/>
            </a:pPr>
            <a:r>
              <a:rPr lang="en-US" dirty="0">
                <a:latin typeface="Calibri"/>
                <a:cs typeface="Calibri"/>
              </a:rPr>
              <a:t>• </a:t>
            </a:r>
            <a:r>
              <a:rPr lang="en-US" dirty="0" smtClean="0"/>
              <a:t>Thus, the width reflects the range of results we would get due to random error in 95% of those repeated studies</a:t>
            </a:r>
            <a:endParaRPr lang="en-US" dirty="0"/>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49</a:t>
            </a:fld>
            <a:endParaRPr lang="en-US">
              <a:solidFill>
                <a:srgbClr val="000000"/>
              </a:solidFill>
            </a:endParaRPr>
          </a:p>
        </p:txBody>
      </p:sp>
    </p:spTree>
    <p:extLst>
      <p:ext uri="{BB962C8B-B14F-4D97-AF65-F5344CB8AC3E}">
        <p14:creationId xmlns:p14="http://schemas.microsoft.com/office/powerpoint/2010/main" val="20864930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686800" cy="1143000"/>
          </a:xfrm>
        </p:spPr>
        <p:txBody>
          <a:bodyPr/>
          <a:lstStyle/>
          <a:p>
            <a:pPr>
              <a:spcAft>
                <a:spcPts val="0"/>
              </a:spcAft>
            </a:pPr>
            <a:r>
              <a:rPr lang="en-US" b="1" dirty="0" smtClean="0">
                <a:solidFill>
                  <a:srgbClr val="000000"/>
                </a:solidFill>
                <a:ea typeface="Calibri"/>
              </a:rPr>
              <a:t>Figure III-4. Confidence Intervals</a:t>
            </a:r>
            <a:r>
              <a:rPr lang="en-US" dirty="0">
                <a:ea typeface="Calibri"/>
              </a:rPr>
              <a:t/>
            </a:r>
            <a:br>
              <a:rPr lang="en-US" dirty="0">
                <a:ea typeface="Calibri"/>
              </a:rPr>
            </a:br>
            <a:endParaRPr lang="en-US" dirty="0"/>
          </a:p>
        </p:txBody>
      </p:sp>
      <p:pic>
        <p:nvPicPr>
          <p:cNvPr id="6" name="Picture 5" descr="scan0005"/>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4724400" cy="3276600"/>
          </a:xfrm>
          <a:prstGeom prst="rect">
            <a:avLst/>
          </a:prstGeom>
          <a:noFill/>
          <a:ln>
            <a:noFill/>
          </a:ln>
        </p:spPr>
      </p:pic>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50</a:t>
            </a:fld>
            <a:endParaRPr lang="en-US">
              <a:solidFill>
                <a:srgbClr val="000000"/>
              </a:solidFill>
            </a:endParaRPr>
          </a:p>
        </p:txBody>
      </p:sp>
      <p:sp>
        <p:nvSpPr>
          <p:cNvPr id="4" name="TextBox 3"/>
          <p:cNvSpPr txBox="1"/>
          <p:nvPr/>
        </p:nvSpPr>
        <p:spPr>
          <a:xfrm>
            <a:off x="762000" y="5486400"/>
            <a:ext cx="7620000" cy="677108"/>
          </a:xfrm>
          <a:prstGeom prst="rect">
            <a:avLst/>
          </a:prstGeom>
          <a:noFill/>
        </p:spPr>
        <p:txBody>
          <a:bodyPr wrap="square" rtlCol="0">
            <a:spAutoFit/>
          </a:bodyPr>
          <a:lstStyle/>
          <a:p>
            <a:r>
              <a:rPr lang="en-US" sz="1000" dirty="0">
                <a:latin typeface="Calibri" panose="020F0502020204030204" pitchFamily="34" charset="0"/>
              </a:rPr>
              <a:t>SOURCE: National Research Council. </a:t>
            </a:r>
            <a:r>
              <a:rPr lang="en-US" sz="1000" i="1" dirty="0">
                <a:latin typeface="Calibri" panose="020F0502020204030204" pitchFamily="34" charset="0"/>
              </a:rPr>
              <a:t>Reference Manual on Scientific Evidence: Third Edition</a:t>
            </a:r>
            <a:r>
              <a:rPr lang="en-US" sz="1000" dirty="0">
                <a:latin typeface="Calibri" panose="020F0502020204030204" pitchFamily="34" charset="0"/>
              </a:rPr>
              <a:t>. Washington, DC: The National Academies Press, 2011, p. 580. Copyright © 2011 National Academy of Sciences.</a:t>
            </a:r>
          </a:p>
          <a:p>
            <a:endParaRPr lang="en-US" dirty="0"/>
          </a:p>
        </p:txBody>
      </p:sp>
    </p:spTree>
    <p:extLst>
      <p:ext uri="{BB962C8B-B14F-4D97-AF65-F5344CB8AC3E}">
        <p14:creationId xmlns:p14="http://schemas.microsoft.com/office/powerpoint/2010/main" val="30488492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b="1" smtClean="0"/>
              <a:t>POWER</a:t>
            </a:r>
          </a:p>
        </p:txBody>
      </p:sp>
      <p:sp>
        <p:nvSpPr>
          <p:cNvPr id="23555" name="Rectangle 4"/>
          <p:cNvSpPr>
            <a:spLocks noGrp="1" noChangeArrowheads="1"/>
          </p:cNvSpPr>
          <p:nvPr>
            <p:ph type="body" idx="1"/>
          </p:nvPr>
        </p:nvSpPr>
        <p:spPr>
          <a:noFill/>
        </p:spPr>
        <p:txBody>
          <a:bodyPr/>
          <a:lstStyle/>
          <a:p>
            <a:pPr marL="574675" indent="-574675" eaLnBrk="1" hangingPunct="1">
              <a:buFont typeface="Wingdings 2" pitchFamily="18" charset="2"/>
              <a:buChar char="×"/>
            </a:pPr>
            <a:r>
              <a:rPr lang="en-US" b="1" dirty="0" smtClean="0"/>
              <a:t>Expresses the ability of the study to find a specified relative risk with statistical significance.</a:t>
            </a:r>
          </a:p>
          <a:p>
            <a:pPr marL="574675" indent="-574675" eaLnBrk="1" hangingPunct="1">
              <a:buFont typeface="Wingdings 2" pitchFamily="18" charset="2"/>
              <a:buChar char="×"/>
            </a:pPr>
            <a:r>
              <a:rPr lang="en-US" b="1" dirty="0" smtClean="0"/>
              <a:t>For Epidemiologic studies that are not statistically significant, the confidence interval helps reveal whether the study should be interpreted as exonerative or inconclusive based on the role of chance.</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51</a:t>
            </a:fld>
            <a:endParaRPr lang="en-US">
              <a:solidFill>
                <a:srgbClr val="000000"/>
              </a:solidFill>
            </a:endParaRPr>
          </a:p>
        </p:txBody>
      </p:sp>
    </p:spTree>
    <p:extLst>
      <p:ext uri="{BB962C8B-B14F-4D97-AF65-F5344CB8AC3E}">
        <p14:creationId xmlns:p14="http://schemas.microsoft.com/office/powerpoint/2010/main" val="16111451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026"/>
          <p:cNvSpPr>
            <a:spLocks noGrp="1" noChangeArrowheads="1"/>
          </p:cNvSpPr>
          <p:nvPr>
            <p:ph type="title"/>
          </p:nvPr>
        </p:nvSpPr>
        <p:spPr>
          <a:xfrm>
            <a:off x="685800" y="152400"/>
            <a:ext cx="7772400" cy="1143000"/>
          </a:xfrm>
        </p:spPr>
        <p:txBody>
          <a:bodyPr/>
          <a:lstStyle/>
          <a:p>
            <a:pPr eaLnBrk="1" hangingPunct="1"/>
            <a:r>
              <a:rPr lang="en-US" b="1" dirty="0" smtClean="0"/>
              <a:t>TYPES OF BIASES</a:t>
            </a:r>
          </a:p>
        </p:txBody>
      </p:sp>
      <p:sp>
        <p:nvSpPr>
          <p:cNvPr id="20483" name="Rectangle 1028"/>
          <p:cNvSpPr>
            <a:spLocks noGrp="1" noChangeArrowheads="1"/>
          </p:cNvSpPr>
          <p:nvPr>
            <p:ph type="body" idx="1"/>
          </p:nvPr>
        </p:nvSpPr>
        <p:spPr>
          <a:xfrm>
            <a:off x="685800" y="1066800"/>
            <a:ext cx="7772400" cy="5029200"/>
          </a:xfrm>
          <a:noFill/>
        </p:spPr>
        <p:txBody>
          <a:bodyPr/>
          <a:lstStyle/>
          <a:p>
            <a:pPr marL="574675" indent="-574675" eaLnBrk="1" hangingPunct="1">
              <a:buFont typeface="Wingdings" pitchFamily="2" charset="2"/>
              <a:buChar char="L"/>
            </a:pPr>
            <a:r>
              <a:rPr lang="en-US" b="1" dirty="0" smtClean="0"/>
              <a:t>Selection Bias:  Differences between selected cohorts produce skewed results.</a:t>
            </a:r>
          </a:p>
          <a:p>
            <a:pPr marL="574675" indent="-574675" eaLnBrk="1" hangingPunct="1">
              <a:buFont typeface="Wingdings" pitchFamily="2" charset="2"/>
              <a:buChar char="L"/>
            </a:pPr>
            <a:r>
              <a:rPr lang="en-US" b="1" dirty="0"/>
              <a:t>Information Bias: information about exposure or disease in the study cohorts is inaccurate.</a:t>
            </a:r>
          </a:p>
          <a:p>
            <a:pPr marL="574675" indent="-574675" eaLnBrk="1" hangingPunct="1">
              <a:buFont typeface="Wingdings" pitchFamily="2" charset="2"/>
              <a:buChar char="L"/>
            </a:pPr>
            <a:r>
              <a:rPr lang="en-US" b="1" dirty="0" smtClean="0"/>
              <a:t>Conceptual Bias:  Study design inadequate to find effect of interest. </a:t>
            </a:r>
          </a:p>
          <a:p>
            <a:pPr marL="574675" indent="-574675" eaLnBrk="1" hangingPunct="1">
              <a:buFont typeface="Wingdings" pitchFamily="2" charset="2"/>
              <a:buChar char="L"/>
            </a:pPr>
            <a:r>
              <a:rPr lang="en-US" b="1" dirty="0" smtClean="0"/>
              <a:t>Dozens of other biases have been identified and may exist in an epidemiologic study. </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52</a:t>
            </a:fld>
            <a:endParaRPr lang="en-US">
              <a:solidFill>
                <a:srgbClr val="000000"/>
              </a:solidFill>
            </a:endParaRPr>
          </a:p>
        </p:txBody>
      </p:sp>
    </p:spTree>
    <p:extLst>
      <p:ext uri="{BB962C8B-B14F-4D97-AF65-F5344CB8AC3E}">
        <p14:creationId xmlns:p14="http://schemas.microsoft.com/office/powerpoint/2010/main" val="28394929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Agent Orange Potential Control Groups</a:t>
            </a:r>
            <a:endParaRPr lang="en-US" dirty="0"/>
          </a:p>
        </p:txBody>
      </p:sp>
      <p:sp>
        <p:nvSpPr>
          <p:cNvPr id="3" name="Content Placeholder 2"/>
          <p:cNvSpPr>
            <a:spLocks noGrp="1"/>
          </p:cNvSpPr>
          <p:nvPr>
            <p:ph idx="1"/>
          </p:nvPr>
        </p:nvSpPr>
        <p:spPr/>
        <p:txBody>
          <a:bodyPr/>
          <a:lstStyle/>
          <a:p>
            <a:pPr marL="0" indent="0">
              <a:buNone/>
            </a:pPr>
            <a:r>
              <a:rPr lang="en-US" dirty="0" smtClean="0"/>
              <a:t>1</a:t>
            </a:r>
            <a:r>
              <a:rPr lang="en-US" dirty="0"/>
              <a:t>) all civilians of a similar age to those in the exposed cohort; </a:t>
            </a:r>
            <a:endParaRPr lang="en-US" dirty="0" smtClean="0"/>
          </a:p>
          <a:p>
            <a:pPr marL="0" indent="0">
              <a:buNone/>
            </a:pPr>
            <a:r>
              <a:rPr lang="en-US" dirty="0" smtClean="0"/>
              <a:t>2</a:t>
            </a:r>
            <a:r>
              <a:rPr lang="en-US" dirty="0"/>
              <a:t>) all civilian males of a similar age to those in the exposed cohort; </a:t>
            </a:r>
            <a:endParaRPr lang="en-US" dirty="0" smtClean="0"/>
          </a:p>
          <a:p>
            <a:pPr marL="0" indent="0">
              <a:buNone/>
            </a:pPr>
            <a:r>
              <a:rPr lang="en-US" dirty="0" smtClean="0"/>
              <a:t>3</a:t>
            </a:r>
            <a:r>
              <a:rPr lang="en-US" dirty="0"/>
              <a:t>) all comparable-age males in the military who did not serve in Vietnam when Agent Orange was being sprayed. </a:t>
            </a:r>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53</a:t>
            </a:fld>
            <a:endParaRPr lang="en-US">
              <a:solidFill>
                <a:srgbClr val="000000"/>
              </a:solidFill>
            </a:endParaRPr>
          </a:p>
        </p:txBody>
      </p:sp>
    </p:spTree>
    <p:extLst>
      <p:ext uri="{BB962C8B-B14F-4D97-AF65-F5344CB8AC3E}">
        <p14:creationId xmlns:p14="http://schemas.microsoft.com/office/powerpoint/2010/main" val="12708969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28600"/>
            <a:ext cx="7924800" cy="5943600"/>
          </a:xfrm>
        </p:spPr>
        <p:txBody>
          <a:bodyPr/>
          <a:lstStyle/>
          <a:p>
            <a:pPr marL="0" indent="0">
              <a:buNone/>
            </a:pPr>
            <a:r>
              <a:rPr lang="en-US" dirty="0"/>
              <a:t>For one year, the pesticide </a:t>
            </a:r>
            <a:r>
              <a:rPr lang="en-US" dirty="0" err="1"/>
              <a:t>malathion</a:t>
            </a:r>
            <a:r>
              <a:rPr lang="en-US" dirty="0"/>
              <a:t> was sprayed by helicopter over two counties in the north bay area of California. Concerns were raised about the potential effect on pregnant women that might result in causing birth defects. Several investigators conducted a case-control study. </a:t>
            </a:r>
            <a:r>
              <a:rPr lang="en-US" dirty="0" smtClean="0"/>
              <a:t>Exposure </a:t>
            </a:r>
            <a:r>
              <a:rPr lang="en-US" dirty="0"/>
              <a:t>was determined based on zip codes </a:t>
            </a:r>
            <a:r>
              <a:rPr lang="en-US" dirty="0" smtClean="0"/>
              <a:t>of residence at </a:t>
            </a:r>
            <a:r>
              <a:rPr lang="en-US" dirty="0"/>
              <a:t>the time of birth coordinated with data on where and when spraying occurred with regard to both cases and controls. </a:t>
            </a:r>
          </a:p>
        </p:txBody>
      </p:sp>
      <p:sp>
        <p:nvSpPr>
          <p:cNvPr id="2" name="Slide Number Placeholder 1"/>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54</a:t>
            </a:fld>
            <a:endParaRPr lang="en-US">
              <a:solidFill>
                <a:srgbClr val="000000"/>
              </a:solidFill>
            </a:endParaRPr>
          </a:p>
        </p:txBody>
      </p:sp>
    </p:spTree>
    <p:extLst>
      <p:ext uri="{BB962C8B-B14F-4D97-AF65-F5344CB8AC3E}">
        <p14:creationId xmlns:p14="http://schemas.microsoft.com/office/powerpoint/2010/main" val="19198915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b="1" smtClean="0"/>
              <a:t>CONFOUNDERS</a:t>
            </a:r>
          </a:p>
        </p:txBody>
      </p:sp>
      <p:sp>
        <p:nvSpPr>
          <p:cNvPr id="24579" name="Rectangle 4"/>
          <p:cNvSpPr>
            <a:spLocks noGrp="1" noChangeArrowheads="1"/>
          </p:cNvSpPr>
          <p:nvPr>
            <p:ph type="body" idx="1"/>
          </p:nvPr>
        </p:nvSpPr>
        <p:spPr>
          <a:noFill/>
        </p:spPr>
        <p:txBody>
          <a:bodyPr/>
          <a:lstStyle/>
          <a:p>
            <a:pPr marL="574675" indent="-574675" eaLnBrk="1" hangingPunct="1">
              <a:buFont typeface="Wingdings 2" pitchFamily="18" charset="2"/>
              <a:buChar char="?"/>
            </a:pPr>
            <a:r>
              <a:rPr lang="en-US" b="1" dirty="0" smtClean="0"/>
              <a:t>Agent being studied and another agent are correlated (e.g., coffee drinking and smoking.</a:t>
            </a:r>
          </a:p>
          <a:p>
            <a:pPr marL="574675" indent="-574675" eaLnBrk="1" hangingPunct="1">
              <a:buFont typeface="Wingdings 2" pitchFamily="18" charset="2"/>
              <a:buChar char="?"/>
            </a:pPr>
            <a:r>
              <a:rPr lang="en-US" b="1" dirty="0" smtClean="0"/>
              <a:t>Other agent has the causal relationship, not the studied agent.</a:t>
            </a:r>
          </a:p>
          <a:p>
            <a:pPr marL="574675" indent="-574675" eaLnBrk="1" hangingPunct="1">
              <a:buFont typeface="Wingdings 2" pitchFamily="18" charset="2"/>
              <a:buChar char="?"/>
            </a:pPr>
            <a:r>
              <a:rPr lang="en-US" b="1" dirty="0" smtClean="0"/>
              <a:t>Can occur whenever the studied agent is differentially associated with another risk (or protective) factor.</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55</a:t>
            </a:fld>
            <a:endParaRPr lang="en-US">
              <a:solidFill>
                <a:srgbClr val="000000"/>
              </a:solidFill>
            </a:endParaRPr>
          </a:p>
        </p:txBody>
      </p:sp>
    </p:spTree>
    <p:extLst>
      <p:ext uri="{BB962C8B-B14F-4D97-AF65-F5344CB8AC3E}">
        <p14:creationId xmlns:p14="http://schemas.microsoft.com/office/powerpoint/2010/main" val="10381696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p:spPr>
        <p:txBody>
          <a:bodyPr/>
          <a:lstStyle/>
          <a:p>
            <a:r>
              <a:rPr lang="en-US" dirty="0" smtClean="0"/>
              <a:t>Evaluating a Suspected Confounding Factor: Smoking in a Study of Alcohol and Emphysema</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73877667"/>
              </p:ext>
            </p:extLst>
          </p:nvPr>
        </p:nvGraphicFramePr>
        <p:xfrm>
          <a:off x="762000" y="3962400"/>
          <a:ext cx="7162804" cy="1981200"/>
        </p:xfrm>
        <a:graphic>
          <a:graphicData uri="http://schemas.openxmlformats.org/drawingml/2006/table">
            <a:tbl>
              <a:tblPr firstRow="1" firstCol="1" bandRow="1"/>
              <a:tblGrid>
                <a:gridCol w="882013"/>
                <a:gridCol w="471040"/>
                <a:gridCol w="502653"/>
                <a:gridCol w="723946"/>
                <a:gridCol w="395958"/>
                <a:gridCol w="471040"/>
                <a:gridCol w="502653"/>
                <a:gridCol w="723946"/>
                <a:gridCol w="395958"/>
                <a:gridCol w="471040"/>
                <a:gridCol w="502653"/>
                <a:gridCol w="723946"/>
                <a:gridCol w="395958"/>
              </a:tblGrid>
              <a:tr h="401820">
                <a:tc>
                  <a:txBody>
                    <a:bodyPr/>
                    <a:lstStyle/>
                    <a:p>
                      <a:pPr algn="ctr">
                        <a:spcAft>
                          <a:spcPts val="0"/>
                        </a:spcAft>
                      </a:pPr>
                      <a:r>
                        <a:rPr lang="en-US" sz="900" i="1" dirty="0">
                          <a:effectLst/>
                          <a:latin typeface="Times"/>
                          <a:ea typeface="Times New Roman"/>
                        </a:rPr>
                        <a:t>Drinking Status</a:t>
                      </a:r>
                      <a:endParaRPr lang="en-US" sz="1200" dirty="0">
                        <a:effectLst/>
                        <a:latin typeface="Times New Roman"/>
                        <a:ea typeface="Calibri"/>
                      </a:endParaRPr>
                    </a:p>
                  </a:txBody>
                  <a:tcPr marL="68580" marR="685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4">
                  <a:txBody>
                    <a:bodyPr/>
                    <a:lstStyle/>
                    <a:p>
                      <a:pPr algn="ctr">
                        <a:spcAft>
                          <a:spcPts val="0"/>
                        </a:spcAft>
                      </a:pPr>
                      <a:r>
                        <a:rPr lang="en-US" sz="900" i="1" dirty="0">
                          <a:effectLst/>
                          <a:latin typeface="Times"/>
                          <a:ea typeface="Times New Roman"/>
                        </a:rPr>
                        <a:t>Total Cohort</a:t>
                      </a:r>
                      <a:endParaRPr lang="en-US" sz="1200" dirty="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n-US" sz="900" i="1">
                          <a:effectLst/>
                          <a:latin typeface="Times"/>
                          <a:ea typeface="Times New Roman"/>
                        </a:rPr>
                        <a:t>Smokers</a:t>
                      </a:r>
                      <a:endParaRPr lang="en-US"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spcAft>
                          <a:spcPts val="0"/>
                        </a:spcAft>
                      </a:pPr>
                      <a:r>
                        <a:rPr lang="en-US" sz="900" i="1">
                          <a:effectLst/>
                          <a:latin typeface="Times"/>
                          <a:ea typeface="Times New Roman"/>
                        </a:rPr>
                        <a:t>Nonsmokers</a:t>
                      </a:r>
                      <a:endParaRPr lang="en-US"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42292">
                <a:tc>
                  <a:txBody>
                    <a:bodyPr/>
                    <a:lstStyle/>
                    <a:p>
                      <a:pPr algn="ctr">
                        <a:spcAft>
                          <a:spcPts val="0"/>
                        </a:spcAft>
                      </a:pPr>
                      <a:r>
                        <a:rPr lang="en-US" sz="900">
                          <a:effectLst/>
                          <a:latin typeface="Times"/>
                          <a:ea typeface="Times New Roman"/>
                        </a:rPr>
                        <a:t> </a:t>
                      </a:r>
                      <a:endParaRPr lang="en-US" sz="1200">
                        <a:effectLst/>
                        <a:latin typeface="Times New Roman"/>
                        <a:ea typeface="Calibri"/>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900">
                          <a:effectLst/>
                          <a:latin typeface="Times"/>
                          <a:ea typeface="Times New Roman"/>
                        </a:rPr>
                        <a:t>Total</a:t>
                      </a:r>
                      <a:endParaRPr lang="en-US" sz="12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Cases</a:t>
                      </a:r>
                      <a:endParaRPr lang="en-US" sz="1200">
                        <a:effectLst/>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Incidence</a:t>
                      </a:r>
                      <a:endParaRPr lang="en-US" sz="1200">
                        <a:effectLst/>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RR</a:t>
                      </a:r>
                      <a:endParaRPr lang="en-US" sz="1200">
                        <a:effectLst/>
                        <a:latin typeface="Times New Roman"/>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Total</a:t>
                      </a:r>
                      <a:endParaRPr lang="en-US"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Cases</a:t>
                      </a:r>
                      <a:endParaRPr lang="en-US" sz="1200">
                        <a:effectLst/>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Incidence</a:t>
                      </a:r>
                      <a:endParaRPr lang="en-US" sz="1200">
                        <a:effectLst/>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RR</a:t>
                      </a:r>
                      <a:endParaRPr lang="en-US" sz="1200">
                        <a:effectLst/>
                        <a:latin typeface="Times New Roman"/>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Total</a:t>
                      </a:r>
                      <a:endParaRPr lang="en-US"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Cases</a:t>
                      </a:r>
                      <a:endParaRPr lang="en-US" sz="1200">
                        <a:effectLst/>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Incidence</a:t>
                      </a:r>
                      <a:endParaRPr lang="en-US" sz="1200">
                        <a:effectLst/>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900">
                          <a:effectLst/>
                          <a:latin typeface="Times"/>
                          <a:ea typeface="Times New Roman"/>
                        </a:rPr>
                        <a:t>RR</a:t>
                      </a:r>
                      <a:endParaRPr lang="en-US" sz="1200">
                        <a:effectLst/>
                        <a:latin typeface="Times New Roman"/>
                        <a:ea typeface="Calibri"/>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08807">
                <a:tc>
                  <a:txBody>
                    <a:bodyPr/>
                    <a:lstStyle/>
                    <a:p>
                      <a:pPr algn="ctr">
                        <a:spcAft>
                          <a:spcPts val="0"/>
                        </a:spcAft>
                      </a:pPr>
                      <a:r>
                        <a:rPr lang="en-US" sz="900">
                          <a:effectLst/>
                          <a:latin typeface="Times"/>
                          <a:ea typeface="Times New Roman"/>
                        </a:rPr>
                        <a:t>Nondrinkers</a:t>
                      </a:r>
                      <a:endParaRPr lang="en-US" sz="1200">
                        <a:effectLst/>
                        <a:latin typeface="Times New Roman"/>
                        <a:ea typeface="Calibri"/>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900">
                          <a:effectLst/>
                          <a:latin typeface="Times"/>
                          <a:ea typeface="Times New Roman"/>
                        </a:rPr>
                        <a:t>471</a:t>
                      </a:r>
                      <a:endParaRPr lang="en-US" sz="12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a:effectLst/>
                          <a:latin typeface="Times"/>
                          <a:ea typeface="Times New Roman"/>
                        </a:rPr>
                        <a:t>16</a:t>
                      </a:r>
                      <a:endParaRPr lang="en-US" sz="1200">
                        <a:effectLst/>
                        <a:latin typeface="Times New Roman"/>
                        <a:ea typeface="Calibri"/>
                      </a:endParaRPr>
                    </a:p>
                  </a:txBody>
                  <a:tcPr marL="68580" marR="68580" marT="0" marB="0" anchor="ctr">
                    <a:lnL>
                      <a:noFill/>
                    </a:lnL>
                    <a:lnR>
                      <a:noFill/>
                    </a:lnR>
                    <a:lnT>
                      <a:noFill/>
                    </a:lnT>
                    <a:lnB>
                      <a:noFill/>
                    </a:lnB>
                  </a:tcPr>
                </a:tc>
                <a:tc>
                  <a:txBody>
                    <a:bodyPr/>
                    <a:lstStyle/>
                    <a:p>
                      <a:pPr algn="ctr">
                        <a:spcAft>
                          <a:spcPts val="0"/>
                        </a:spcAft>
                      </a:pPr>
                      <a:r>
                        <a:rPr lang="en-US" sz="900">
                          <a:effectLst/>
                          <a:latin typeface="Times"/>
                          <a:ea typeface="Times New Roman"/>
                        </a:rPr>
                        <a:t>0.034</a:t>
                      </a:r>
                      <a:endParaRPr lang="en-US" sz="1200">
                        <a:effectLst/>
                        <a:latin typeface="Times New Roman"/>
                        <a:ea typeface="Calibri"/>
                      </a:endParaRPr>
                    </a:p>
                  </a:txBody>
                  <a:tcPr marL="68580" marR="68580" marT="0" marB="0" anchor="ctr">
                    <a:lnL>
                      <a:noFill/>
                    </a:lnL>
                    <a:lnR>
                      <a:noFill/>
                    </a:lnR>
                    <a:lnT>
                      <a:noFill/>
                    </a:lnT>
                    <a:lnB>
                      <a:noFill/>
                    </a:lnB>
                  </a:tcPr>
                </a:tc>
                <a:tc>
                  <a:txBody>
                    <a:bodyPr/>
                    <a:lstStyle/>
                    <a:p>
                      <a:pPr algn="ctr">
                        <a:spcAft>
                          <a:spcPts val="0"/>
                        </a:spcAft>
                      </a:pPr>
                      <a:r>
                        <a:rPr lang="en-US" sz="900">
                          <a:effectLst/>
                          <a:latin typeface="Times"/>
                          <a:ea typeface="Times New Roman"/>
                        </a:rPr>
                        <a:t>1.0</a:t>
                      </a:r>
                      <a:r>
                        <a:rPr lang="en-US" sz="900" baseline="30000">
                          <a:effectLst/>
                          <a:latin typeface="Times"/>
                          <a:ea typeface="Times New Roman"/>
                        </a:rPr>
                        <a:t>*</a:t>
                      </a:r>
                      <a:endParaRPr lang="en-US" sz="1200">
                        <a:effectLst/>
                        <a:latin typeface="Times New Roman"/>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900">
                          <a:effectLst/>
                          <a:latin typeface="Times"/>
                          <a:ea typeface="Times New Roman"/>
                        </a:rPr>
                        <a:t>111</a:t>
                      </a:r>
                      <a:endParaRPr lang="en-US"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a:effectLst/>
                          <a:latin typeface="Times"/>
                          <a:ea typeface="Times New Roman"/>
                        </a:rPr>
                        <a:t>9</a:t>
                      </a:r>
                      <a:endParaRPr lang="en-US" sz="1200">
                        <a:effectLst/>
                        <a:latin typeface="Times New Roman"/>
                        <a:ea typeface="Calibri"/>
                      </a:endParaRPr>
                    </a:p>
                  </a:txBody>
                  <a:tcPr marL="68580" marR="68580" marT="0" marB="0" anchor="ctr">
                    <a:lnL>
                      <a:noFill/>
                    </a:lnL>
                    <a:lnR>
                      <a:noFill/>
                    </a:lnR>
                    <a:lnT>
                      <a:noFill/>
                    </a:lnT>
                    <a:lnB>
                      <a:noFill/>
                    </a:lnB>
                  </a:tcPr>
                </a:tc>
                <a:tc>
                  <a:txBody>
                    <a:bodyPr/>
                    <a:lstStyle/>
                    <a:p>
                      <a:pPr algn="ctr">
                        <a:spcAft>
                          <a:spcPts val="0"/>
                        </a:spcAft>
                      </a:pPr>
                      <a:r>
                        <a:rPr lang="en-US" sz="900">
                          <a:effectLst/>
                          <a:latin typeface="Times"/>
                          <a:ea typeface="Times New Roman"/>
                        </a:rPr>
                        <a:t>0.081</a:t>
                      </a:r>
                      <a:endParaRPr lang="en-US" sz="1200">
                        <a:effectLst/>
                        <a:latin typeface="Times New Roman"/>
                        <a:ea typeface="Calibri"/>
                      </a:endParaRPr>
                    </a:p>
                  </a:txBody>
                  <a:tcPr marL="68580" marR="68580" marT="0" marB="0" anchor="ctr">
                    <a:lnL>
                      <a:noFill/>
                    </a:lnL>
                    <a:lnR>
                      <a:noFill/>
                    </a:lnR>
                    <a:lnT>
                      <a:noFill/>
                    </a:lnT>
                    <a:lnB>
                      <a:noFill/>
                    </a:lnB>
                  </a:tcPr>
                </a:tc>
                <a:tc>
                  <a:txBody>
                    <a:bodyPr/>
                    <a:lstStyle/>
                    <a:p>
                      <a:pPr algn="ctr">
                        <a:spcAft>
                          <a:spcPts val="0"/>
                        </a:spcAft>
                      </a:pPr>
                      <a:r>
                        <a:rPr lang="en-US" sz="900">
                          <a:effectLst/>
                          <a:latin typeface="Times"/>
                          <a:ea typeface="Times New Roman"/>
                        </a:rPr>
                        <a:t>1.0</a:t>
                      </a:r>
                      <a:r>
                        <a:rPr lang="en-US" sz="900" baseline="30000">
                          <a:effectLst/>
                          <a:latin typeface="Times"/>
                          <a:ea typeface="Times New Roman"/>
                        </a:rPr>
                        <a:t>*</a:t>
                      </a:r>
                      <a:endParaRPr lang="en-US" sz="1200">
                        <a:effectLst/>
                        <a:latin typeface="Times New Roman"/>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900">
                          <a:effectLst/>
                          <a:latin typeface="Times"/>
                          <a:ea typeface="Times New Roman"/>
                        </a:rPr>
                        <a:t>360</a:t>
                      </a:r>
                      <a:endParaRPr lang="en-US"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900">
                          <a:effectLst/>
                          <a:latin typeface="Times"/>
                          <a:ea typeface="Times New Roman"/>
                        </a:rPr>
                        <a:t>7</a:t>
                      </a:r>
                      <a:endParaRPr lang="en-US" sz="1200">
                        <a:effectLst/>
                        <a:latin typeface="Times New Roman"/>
                        <a:ea typeface="Calibri"/>
                      </a:endParaRPr>
                    </a:p>
                  </a:txBody>
                  <a:tcPr marL="68580" marR="68580" marT="0" marB="0" anchor="ctr">
                    <a:lnL>
                      <a:noFill/>
                    </a:lnL>
                    <a:lnR>
                      <a:noFill/>
                    </a:lnR>
                    <a:lnT>
                      <a:noFill/>
                    </a:lnT>
                    <a:lnB>
                      <a:noFill/>
                    </a:lnB>
                  </a:tcPr>
                </a:tc>
                <a:tc>
                  <a:txBody>
                    <a:bodyPr/>
                    <a:lstStyle/>
                    <a:p>
                      <a:pPr algn="ctr">
                        <a:spcAft>
                          <a:spcPts val="0"/>
                        </a:spcAft>
                      </a:pPr>
                      <a:r>
                        <a:rPr lang="en-US" sz="900">
                          <a:effectLst/>
                          <a:latin typeface="Times"/>
                          <a:ea typeface="Times New Roman"/>
                        </a:rPr>
                        <a:t>0.019</a:t>
                      </a:r>
                      <a:endParaRPr lang="en-US" sz="1200">
                        <a:effectLst/>
                        <a:latin typeface="Times New Roman"/>
                        <a:ea typeface="Calibri"/>
                      </a:endParaRPr>
                    </a:p>
                  </a:txBody>
                  <a:tcPr marL="68580" marR="68580" marT="0" marB="0" anchor="ctr">
                    <a:lnL>
                      <a:noFill/>
                    </a:lnL>
                    <a:lnR>
                      <a:noFill/>
                    </a:lnR>
                    <a:lnT>
                      <a:noFill/>
                    </a:lnT>
                    <a:lnB>
                      <a:noFill/>
                    </a:lnB>
                  </a:tcPr>
                </a:tc>
                <a:tc>
                  <a:txBody>
                    <a:bodyPr/>
                    <a:lstStyle/>
                    <a:p>
                      <a:pPr algn="ctr">
                        <a:spcAft>
                          <a:spcPts val="0"/>
                        </a:spcAft>
                      </a:pPr>
                      <a:r>
                        <a:rPr lang="en-US" sz="900">
                          <a:effectLst/>
                          <a:latin typeface="Times"/>
                          <a:ea typeface="Times New Roman"/>
                        </a:rPr>
                        <a:t>1.0</a:t>
                      </a:r>
                      <a:r>
                        <a:rPr lang="en-US" sz="900" baseline="30000">
                          <a:effectLst/>
                          <a:latin typeface="Times"/>
                          <a:ea typeface="Times New Roman"/>
                        </a:rPr>
                        <a:t>*</a:t>
                      </a:r>
                      <a:endParaRPr lang="en-US" sz="1200">
                        <a:effectLst/>
                        <a:latin typeface="Times New Roman"/>
                        <a:ea typeface="Calibri"/>
                      </a:endParaRPr>
                    </a:p>
                  </a:txBody>
                  <a:tcPr marL="68580" marR="68580" marT="0" marB="0" anchor="ctr">
                    <a:lnL>
                      <a:noFill/>
                    </a:lnL>
                    <a:lnR>
                      <a:noFill/>
                    </a:lnR>
                    <a:lnT>
                      <a:noFill/>
                    </a:lnT>
                    <a:lnB>
                      <a:noFill/>
                    </a:lnB>
                  </a:tcPr>
                </a:tc>
              </a:tr>
              <a:tr h="325549">
                <a:tc>
                  <a:txBody>
                    <a:bodyPr/>
                    <a:lstStyle/>
                    <a:p>
                      <a:pPr algn="ctr">
                        <a:spcAft>
                          <a:spcPts val="0"/>
                        </a:spcAft>
                      </a:pPr>
                      <a:r>
                        <a:rPr lang="en-US" sz="900">
                          <a:effectLst/>
                          <a:latin typeface="Times"/>
                          <a:ea typeface="Times New Roman"/>
                        </a:rPr>
                        <a:t>Drinkers</a:t>
                      </a:r>
                      <a:endParaRPr lang="en-US" sz="1200">
                        <a:effectLst/>
                        <a:latin typeface="Times New Roman"/>
                        <a:ea typeface="Calibri"/>
                      </a:endParaRPr>
                    </a:p>
                  </a:txBody>
                  <a:tcPr marL="68580" marR="68580" marT="0" marB="0" anchor="ctr">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739</a:t>
                      </a:r>
                      <a:endParaRPr lang="en-US" sz="1200">
                        <a:effectLst/>
                        <a:latin typeface="Times New Roman"/>
                        <a:ea typeface="Calibri"/>
                      </a:endParaRPr>
                    </a:p>
                  </a:txBody>
                  <a:tcPr marL="68580" marR="68580" marT="0" marB="0" anchor="ctr">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41</a:t>
                      </a:r>
                      <a:endParaRPr lang="en-US" sz="120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0.069</a:t>
                      </a:r>
                      <a:endParaRPr lang="en-US" sz="120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2.0</a:t>
                      </a:r>
                      <a:endParaRPr lang="en-US" sz="1200">
                        <a:effectLst/>
                        <a:latin typeface="Times New Roman"/>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592</a:t>
                      </a:r>
                      <a:endParaRPr lang="en-US"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48</a:t>
                      </a:r>
                      <a:endParaRPr lang="en-US" sz="120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0.081</a:t>
                      </a:r>
                      <a:endParaRPr lang="en-US" sz="120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1.0</a:t>
                      </a:r>
                      <a:endParaRPr lang="en-US" sz="1200">
                        <a:effectLst/>
                        <a:latin typeface="Times New Roman"/>
                        <a:ea typeface="Calibri"/>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147</a:t>
                      </a:r>
                      <a:endParaRPr lang="en-US"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3</a:t>
                      </a:r>
                      <a:endParaRPr lang="en-US" sz="120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0.020</a:t>
                      </a:r>
                      <a:endParaRPr lang="en-US" sz="120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900">
                          <a:effectLst/>
                          <a:latin typeface="Times"/>
                          <a:ea typeface="Times New Roman"/>
                        </a:rPr>
                        <a:t>1.0</a:t>
                      </a:r>
                      <a:endParaRPr lang="en-US" sz="120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r h="602732">
                <a:tc gridSpan="13">
                  <a:txBody>
                    <a:bodyPr/>
                    <a:lstStyle/>
                    <a:p>
                      <a:pPr>
                        <a:spcAft>
                          <a:spcPts val="0"/>
                        </a:spcAft>
                      </a:pPr>
                      <a:r>
                        <a:rPr lang="en-US" sz="900" baseline="30000" dirty="0">
                          <a:effectLst/>
                          <a:latin typeface="Times"/>
                          <a:ea typeface="Times New Roman"/>
                          <a:sym typeface="Symbol"/>
                          <a:hlinkClick r:id="rId2" action="ppaction://hlinkfile"/>
                        </a:rPr>
                        <a:t></a:t>
                      </a:r>
                      <a:r>
                        <a:rPr lang="en-US" sz="900" dirty="0">
                          <a:effectLst/>
                          <a:latin typeface="Times"/>
                          <a:ea typeface="Times New Roman"/>
                        </a:rPr>
                        <a:t> ”RR” in Table 4 is the relative risk. The relative risk for each of the cohorts is determined based on reference to the risk among nondrinkers, that is, the incidence of disease among drinkers is compared with nondrinkers for each of the three cohorts separately.</a:t>
                      </a:r>
                      <a:endParaRPr lang="en-US" sz="1200" dirty="0">
                        <a:effectLst/>
                        <a:latin typeface="Times New Roman"/>
                        <a:ea typeface="Calibri"/>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6" name="Rectangle 1"/>
          <p:cNvSpPr>
            <a:spLocks noChangeArrowheads="1"/>
          </p:cNvSpPr>
          <p:nvPr/>
        </p:nvSpPr>
        <p:spPr bwMode="auto">
          <a:xfrm>
            <a:off x="1693863" y="336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3">
            <a:hlinkClick r:id="rId3"/>
          </p:cNvPr>
          <p:cNvSpPr>
            <a:spLocks noChangeArrowheads="1"/>
          </p:cNvSpPr>
          <p:nvPr/>
        </p:nvSpPr>
        <p:spPr bwMode="auto">
          <a:xfrm>
            <a:off x="1693863" y="3370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TextBox 8"/>
          <p:cNvSpPr txBox="1"/>
          <p:nvPr/>
        </p:nvSpPr>
        <p:spPr>
          <a:xfrm>
            <a:off x="838200" y="3598863"/>
            <a:ext cx="5562600" cy="369332"/>
          </a:xfrm>
          <a:prstGeom prst="rect">
            <a:avLst/>
          </a:prstGeom>
          <a:noFill/>
        </p:spPr>
        <p:txBody>
          <a:bodyPr wrap="square" rtlCol="0">
            <a:spAutoFit/>
          </a:bodyPr>
          <a:lstStyle/>
          <a:p>
            <a:r>
              <a:rPr lang="en-US" dirty="0"/>
              <a:t>Table 4. Hypothetical Emphysema Study Data</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56</a:t>
            </a:fld>
            <a:endParaRPr lang="en-US">
              <a:solidFill>
                <a:srgbClr val="000000"/>
              </a:solidFill>
            </a:endParaRPr>
          </a:p>
        </p:txBody>
      </p:sp>
    </p:spTree>
    <p:extLst>
      <p:ext uri="{BB962C8B-B14F-4D97-AF65-F5344CB8AC3E}">
        <p14:creationId xmlns:p14="http://schemas.microsoft.com/office/powerpoint/2010/main" val="189429399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HRT and CHD: Study Question</a:t>
            </a:r>
            <a:endParaRPr lang="en-US" sz="4000" dirty="0"/>
          </a:p>
        </p:txBody>
      </p:sp>
      <p:sp>
        <p:nvSpPr>
          <p:cNvPr id="3" name="Content Placeholder 2"/>
          <p:cNvSpPr>
            <a:spLocks noGrp="1"/>
          </p:cNvSpPr>
          <p:nvPr>
            <p:ph idx="1"/>
          </p:nvPr>
        </p:nvSpPr>
        <p:spPr/>
        <p:txBody>
          <a:bodyPr/>
          <a:lstStyle/>
          <a:p>
            <a:pPr marL="0" indent="0">
              <a:buNone/>
            </a:pPr>
            <a:r>
              <a:rPr lang="en-US" sz="2800" dirty="0" smtClean="0"/>
              <a:t>Numerous </a:t>
            </a:r>
            <a:r>
              <a:rPr lang="en-US" sz="2800" dirty="0"/>
              <a:t>epidemiologic studies found that women taking hormone replacement therapy (“HRT”) had a lower than normal incidence of coronary heart disease (“CHD”), suggesting that HRT had a protective effect for CHD. Yet, randomized clinical trials showed that HRT caused a small increase in risk of CHD for the exposed cohort. Can these results be reconciled? If so, how?</a:t>
            </a:r>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57</a:t>
            </a:fld>
            <a:endParaRPr lang="en-US">
              <a:solidFill>
                <a:srgbClr val="000000"/>
              </a:solidFill>
            </a:endParaRPr>
          </a:p>
        </p:txBody>
      </p:sp>
    </p:spTree>
    <p:extLst>
      <p:ext uri="{BB962C8B-B14F-4D97-AF65-F5344CB8AC3E}">
        <p14:creationId xmlns:p14="http://schemas.microsoft.com/office/powerpoint/2010/main" val="8401045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Poland’s Syndrome</a:t>
            </a:r>
            <a:endParaRPr lang="en-US" dirty="0"/>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58</a:t>
            </a:fld>
            <a:endParaRPr lang="en-US">
              <a:solidFill>
                <a:srgbClr val="000000"/>
              </a:solidFill>
            </a:endParaRPr>
          </a:p>
        </p:txBody>
      </p:sp>
      <p:pic>
        <p:nvPicPr>
          <p:cNvPr id="5122" name="Picture 2" descr="Image result for poland'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667500" cy="33528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600" y="5637291"/>
            <a:ext cx="7696200" cy="677108"/>
          </a:xfrm>
          <a:prstGeom prst="rect">
            <a:avLst/>
          </a:prstGeom>
          <a:noFill/>
        </p:spPr>
        <p:txBody>
          <a:bodyPr wrap="square" rtlCol="0">
            <a:spAutoFit/>
          </a:bodyPr>
          <a:lstStyle/>
          <a:p>
            <a:r>
              <a:rPr lang="en-US" sz="1000" dirty="0">
                <a:latin typeface="Calibri" panose="020F0502020204030204" pitchFamily="34" charset="0"/>
              </a:rPr>
              <a:t>SOURCE: </a:t>
            </a:r>
            <a:r>
              <a:rPr lang="en-US" sz="1000" u="sng" dirty="0">
                <a:latin typeface="Calibri" panose="020F0502020204030204" pitchFamily="34" charset="0"/>
                <a:hlinkClick r:id="rId3"/>
              </a:rPr>
              <a:t>https://commons.wikimedia.org/wiki/File:Photo_AvantApres_Poland_Homme_02_700x400.jpg</a:t>
            </a:r>
            <a:endParaRPr lang="en-US" sz="1000" dirty="0">
              <a:latin typeface="Calibri" panose="020F0502020204030204" pitchFamily="34" charset="0"/>
            </a:endParaRPr>
          </a:p>
          <a:p>
            <a:r>
              <a:rPr lang="en-US" sz="1000" dirty="0">
                <a:latin typeface="Calibri" panose="020F0502020204030204" pitchFamily="34" charset="0"/>
              </a:rPr>
              <a:t>Images are in the public domain and licensed under the </a:t>
            </a:r>
            <a:r>
              <a:rPr lang="en-US" sz="1000" u="sng" dirty="0">
                <a:latin typeface="Calibri" panose="020F0502020204030204" pitchFamily="34" charset="0"/>
                <a:hlinkClick r:id="rId4" tooltip="w:en:Creative Commons"/>
              </a:rPr>
              <a:t>Creative Commons</a:t>
            </a:r>
            <a:r>
              <a:rPr lang="en-US" sz="1000" dirty="0">
                <a:latin typeface="Calibri" panose="020F0502020204030204" pitchFamily="34" charset="0"/>
              </a:rPr>
              <a:t> </a:t>
            </a:r>
            <a:r>
              <a:rPr lang="en-US" sz="1000" u="sng" dirty="0">
                <a:latin typeface="Calibri" panose="020F0502020204030204" pitchFamily="34" charset="0"/>
                <a:hlinkClick r:id="rId5"/>
              </a:rPr>
              <a:t>Attribution-Share Alike 4.0 International</a:t>
            </a:r>
            <a:r>
              <a:rPr lang="en-US" sz="1000" dirty="0">
                <a:latin typeface="Calibri" panose="020F0502020204030204" pitchFamily="34" charset="0"/>
              </a:rPr>
              <a:t> license.</a:t>
            </a:r>
          </a:p>
          <a:p>
            <a:endParaRPr lang="en-US" dirty="0"/>
          </a:p>
        </p:txBody>
      </p:sp>
    </p:spTree>
    <p:extLst>
      <p:ext uri="{BB962C8B-B14F-4D97-AF65-F5344CB8AC3E}">
        <p14:creationId xmlns:p14="http://schemas.microsoft.com/office/powerpoint/2010/main" val="258359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272630" y="2724727"/>
            <a:ext cx="2971800" cy="1371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9345F"/>
                </a:solidFill>
              </a:rPr>
              <a:t>Stubbs’ Typhoid</a:t>
            </a:r>
          </a:p>
        </p:txBody>
      </p:sp>
      <p:sp>
        <p:nvSpPr>
          <p:cNvPr id="2" name="Title 1"/>
          <p:cNvSpPr>
            <a:spLocks noGrp="1"/>
          </p:cNvSpPr>
          <p:nvPr>
            <p:ph type="ctrTitle"/>
          </p:nvPr>
        </p:nvSpPr>
        <p:spPr>
          <a:xfrm>
            <a:off x="762000" y="76200"/>
            <a:ext cx="7924800" cy="1295400"/>
          </a:xfrm>
        </p:spPr>
        <p:txBody>
          <a:bodyPr/>
          <a:lstStyle/>
          <a:p>
            <a:pPr algn="ctr"/>
            <a:r>
              <a:rPr lang="en-US" sz="4000" b="1" dirty="0" smtClean="0"/>
              <a:t>Multiple Competing causes</a:t>
            </a:r>
            <a:endParaRPr lang="en-US" sz="4000" b="1" dirty="0"/>
          </a:p>
        </p:txBody>
      </p:sp>
      <p:grpSp>
        <p:nvGrpSpPr>
          <p:cNvPr id="52" name="Group 51"/>
          <p:cNvGrpSpPr/>
          <p:nvPr/>
        </p:nvGrpSpPr>
        <p:grpSpPr>
          <a:xfrm rot="19310546">
            <a:off x="668039" y="4513836"/>
            <a:ext cx="3329752" cy="790409"/>
            <a:chOff x="860570" y="2198421"/>
            <a:chExt cx="3591348" cy="852506"/>
          </a:xfrm>
        </p:grpSpPr>
        <p:sp>
          <p:nvSpPr>
            <p:cNvPr id="53" name="Oval 52"/>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54" name="Oval 53"/>
            <p:cNvSpPr/>
            <p:nvPr/>
          </p:nvSpPr>
          <p:spPr>
            <a:xfrm>
              <a:off x="1563945"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55" name="Oval 54"/>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56" name="Oval 55"/>
            <p:cNvSpPr/>
            <p:nvPr/>
          </p:nvSpPr>
          <p:spPr>
            <a:xfrm>
              <a:off x="2906584"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57" name="Oval 56"/>
            <p:cNvSpPr/>
            <p:nvPr/>
          </p:nvSpPr>
          <p:spPr>
            <a:xfrm>
              <a:off x="3599412"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grpSp>
      <p:grpSp>
        <p:nvGrpSpPr>
          <p:cNvPr id="58" name="Group 57"/>
          <p:cNvGrpSpPr/>
          <p:nvPr/>
        </p:nvGrpSpPr>
        <p:grpSpPr>
          <a:xfrm rot="13097255">
            <a:off x="5530563" y="4499704"/>
            <a:ext cx="3329752" cy="790409"/>
            <a:chOff x="860570" y="2198421"/>
            <a:chExt cx="3591348" cy="852506"/>
          </a:xfrm>
        </p:grpSpPr>
        <p:sp>
          <p:nvSpPr>
            <p:cNvPr id="59" name="Oval 58"/>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60" name="Oval 59"/>
            <p:cNvSpPr/>
            <p:nvPr/>
          </p:nvSpPr>
          <p:spPr>
            <a:xfrm>
              <a:off x="1563945"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61" name="Oval 60"/>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62" name="Oval 61"/>
            <p:cNvSpPr/>
            <p:nvPr/>
          </p:nvSpPr>
          <p:spPr>
            <a:xfrm>
              <a:off x="2906584"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63" name="Oval 62"/>
            <p:cNvSpPr/>
            <p:nvPr/>
          </p:nvSpPr>
          <p:spPr>
            <a:xfrm>
              <a:off x="3599412"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grpSp>
      <p:grpSp>
        <p:nvGrpSpPr>
          <p:cNvPr id="64" name="Group 63"/>
          <p:cNvGrpSpPr/>
          <p:nvPr/>
        </p:nvGrpSpPr>
        <p:grpSpPr>
          <a:xfrm rot="1848359">
            <a:off x="1094180" y="1860603"/>
            <a:ext cx="2780888" cy="820716"/>
            <a:chOff x="860570" y="2198421"/>
            <a:chExt cx="2898520" cy="855433"/>
          </a:xfrm>
        </p:grpSpPr>
        <p:sp>
          <p:nvSpPr>
            <p:cNvPr id="65" name="Oval 64"/>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537163"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2906584" y="2201348"/>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9092610">
            <a:off x="5695359" y="1831210"/>
            <a:ext cx="2780888" cy="820716"/>
            <a:chOff x="860570" y="2198421"/>
            <a:chExt cx="2898520" cy="855433"/>
          </a:xfrm>
        </p:grpSpPr>
        <p:sp>
          <p:nvSpPr>
            <p:cNvPr id="70" name="Oval 69"/>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1537163"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2906584" y="2201348"/>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7" name="Straight Arrow Connector 76"/>
          <p:cNvCxnSpPr/>
          <p:nvPr/>
        </p:nvCxnSpPr>
        <p:spPr>
          <a:xfrm flipH="1" flipV="1">
            <a:off x="1752600" y="2398693"/>
            <a:ext cx="11466" cy="485188"/>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3048000" y="5265315"/>
            <a:ext cx="1994543" cy="787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9345F"/>
                </a:solidFill>
              </a:rPr>
              <a:t>Holly/Hemlock Intermingling</a:t>
            </a:r>
          </a:p>
        </p:txBody>
      </p:sp>
      <p:sp>
        <p:nvSpPr>
          <p:cNvPr id="80" name="Rectangle 79"/>
          <p:cNvSpPr/>
          <p:nvPr/>
        </p:nvSpPr>
        <p:spPr>
          <a:xfrm>
            <a:off x="7606658" y="3950681"/>
            <a:ext cx="1156342" cy="688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Raw Fruits</a:t>
            </a:r>
            <a:endParaRPr lang="en-US" dirty="0">
              <a:solidFill>
                <a:srgbClr val="49345F"/>
              </a:solidFill>
            </a:endParaRPr>
          </a:p>
        </p:txBody>
      </p:sp>
      <p:sp>
        <p:nvSpPr>
          <p:cNvPr id="81" name="Rectangle 80"/>
          <p:cNvSpPr/>
          <p:nvPr/>
        </p:nvSpPr>
        <p:spPr>
          <a:xfrm>
            <a:off x="7162800" y="2837222"/>
            <a:ext cx="1532676" cy="55151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Unknown Causes</a:t>
            </a:r>
            <a:endParaRPr lang="en-US" dirty="0">
              <a:solidFill>
                <a:srgbClr val="49345F"/>
              </a:solidFill>
            </a:endParaRPr>
          </a:p>
        </p:txBody>
      </p:sp>
      <p:sp>
        <p:nvSpPr>
          <p:cNvPr id="82" name="Rectangle 81"/>
          <p:cNvSpPr/>
          <p:nvPr/>
        </p:nvSpPr>
        <p:spPr>
          <a:xfrm>
            <a:off x="1177687" y="2883881"/>
            <a:ext cx="1192718" cy="504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Flies</a:t>
            </a:r>
            <a:endParaRPr lang="en-US" dirty="0">
              <a:solidFill>
                <a:srgbClr val="49345F"/>
              </a:solidFill>
            </a:endParaRPr>
          </a:p>
        </p:txBody>
      </p:sp>
      <p:cxnSp>
        <p:nvCxnSpPr>
          <p:cNvPr id="83" name="Straight Arrow Connector 82"/>
          <p:cNvCxnSpPr/>
          <p:nvPr/>
        </p:nvCxnSpPr>
        <p:spPr>
          <a:xfrm flipH="1" flipV="1">
            <a:off x="7924800" y="2339732"/>
            <a:ext cx="11466" cy="485188"/>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8153400" y="4636481"/>
            <a:ext cx="0" cy="489587"/>
          </a:xfrm>
          <a:prstGeom prst="straightConnector1">
            <a:avLst/>
          </a:prstGeom>
          <a:ln w="1905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a:stCxn id="79" idx="1"/>
          </p:cNvCxnSpPr>
          <p:nvPr/>
        </p:nvCxnSpPr>
        <p:spPr>
          <a:xfrm flipH="1">
            <a:off x="2199881" y="5659083"/>
            <a:ext cx="848119"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rot="14230581">
            <a:off x="4209203" y="4895362"/>
            <a:ext cx="3329752" cy="790409"/>
            <a:chOff x="860570" y="2198421"/>
            <a:chExt cx="3591348" cy="852506"/>
          </a:xfrm>
        </p:grpSpPr>
        <p:sp>
          <p:nvSpPr>
            <p:cNvPr id="36" name="Oval 35"/>
            <p:cNvSpPr/>
            <p:nvPr/>
          </p:nvSpPr>
          <p:spPr>
            <a:xfrm>
              <a:off x="860570"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37" name="Oval 36"/>
            <p:cNvSpPr/>
            <p:nvPr/>
          </p:nvSpPr>
          <p:spPr>
            <a:xfrm>
              <a:off x="1563945"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38" name="Oval 37"/>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39" name="Oval 38"/>
            <p:cNvSpPr/>
            <p:nvPr/>
          </p:nvSpPr>
          <p:spPr>
            <a:xfrm>
              <a:off x="2906584"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sp>
          <p:nvSpPr>
            <p:cNvPr id="40" name="Oval 39"/>
            <p:cNvSpPr/>
            <p:nvPr/>
          </p:nvSpPr>
          <p:spPr>
            <a:xfrm>
              <a:off x="3599412"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2">
                      <a:lumMod val="50000"/>
                    </a:schemeClr>
                  </a:solidFill>
                </a:ln>
              </a:endParaRPr>
            </a:p>
          </p:txBody>
        </p:sp>
      </p:grpSp>
      <p:sp>
        <p:nvSpPr>
          <p:cNvPr id="41" name="Rectangle 40"/>
          <p:cNvSpPr/>
          <p:nvPr/>
        </p:nvSpPr>
        <p:spPr>
          <a:xfrm>
            <a:off x="7060604" y="6248400"/>
            <a:ext cx="1016596" cy="492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Etc.</a:t>
            </a:r>
            <a:endParaRPr lang="en-US" dirty="0">
              <a:solidFill>
                <a:srgbClr val="49345F"/>
              </a:solidFill>
            </a:endParaRPr>
          </a:p>
        </p:txBody>
      </p:sp>
      <p:sp>
        <p:nvSpPr>
          <p:cNvPr id="4" name="Slide Number Placeholder 3"/>
          <p:cNvSpPr>
            <a:spLocks noGrp="1"/>
          </p:cNvSpPr>
          <p:nvPr>
            <p:ph type="sldNum" sz="quarter" idx="12"/>
          </p:nvPr>
        </p:nvSpPr>
        <p:spPr/>
        <p:txBody>
          <a:bodyPr/>
          <a:lstStyle/>
          <a:p>
            <a:fld id="{67523E76-F73D-47F3-9482-A1493E698C15}" type="slidenum">
              <a:rPr lang="en-US" smtClean="0">
                <a:solidFill>
                  <a:srgbClr val="49345F"/>
                </a:solidFill>
              </a:rPr>
              <a:pPr/>
              <a:t>5</a:t>
            </a:fld>
            <a:endParaRPr lang="en-US">
              <a:solidFill>
                <a:srgbClr val="49345F"/>
              </a:solidFill>
            </a:endParaRPr>
          </a:p>
        </p:txBody>
      </p:sp>
    </p:spTree>
    <p:extLst>
      <p:ext uri="{BB962C8B-B14F-4D97-AF65-F5344CB8AC3E}">
        <p14:creationId xmlns:p14="http://schemas.microsoft.com/office/powerpoint/2010/main" val="15020272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Brock, </a:t>
            </a:r>
            <a:r>
              <a:rPr lang="en-US" dirty="0" smtClean="0"/>
              <a:t>874 F.2d at 309:</a:t>
            </a:r>
            <a:endParaRPr lang="en-US" dirty="0"/>
          </a:p>
        </p:txBody>
      </p:sp>
      <p:sp>
        <p:nvSpPr>
          <p:cNvPr id="3" name="Content Placeholder 2"/>
          <p:cNvSpPr>
            <a:spLocks noGrp="1"/>
          </p:cNvSpPr>
          <p:nvPr>
            <p:ph idx="1"/>
          </p:nvPr>
        </p:nvSpPr>
        <p:spPr/>
        <p:txBody>
          <a:bodyPr/>
          <a:lstStyle/>
          <a:p>
            <a:pPr marL="0" indent="0">
              <a:buNone/>
            </a:pPr>
            <a:r>
              <a:rPr lang="en-US" dirty="0"/>
              <a:t>Ultimately, the “correctness” of our decision that there was insufficient evidence presented by plaintiff on the issue of whether </a:t>
            </a:r>
            <a:r>
              <a:rPr lang="en-US" dirty="0" err="1"/>
              <a:t>Bendectin</a:t>
            </a:r>
            <a:r>
              <a:rPr lang="en-US" dirty="0"/>
              <a:t> caused Rachel Brock's limb reduction defect to enable a jury to draw a reasonable inference may be just a matter of opinion, but hopefully the reasoning below will persuade others of the insights of our perspective.</a:t>
            </a:r>
          </a:p>
        </p:txBody>
      </p:sp>
      <p:sp>
        <p:nvSpPr>
          <p:cNvPr id="5" name="Slide Number Placeholder 4"/>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59</a:t>
            </a:fld>
            <a:endParaRPr lang="en-US">
              <a:solidFill>
                <a:srgbClr val="000000"/>
              </a:solidFill>
            </a:endParaRPr>
          </a:p>
        </p:txBody>
      </p:sp>
    </p:spTree>
    <p:extLst>
      <p:ext uri="{BB962C8B-B14F-4D97-AF65-F5344CB8AC3E}">
        <p14:creationId xmlns:p14="http://schemas.microsoft.com/office/powerpoint/2010/main" val="286886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304800"/>
            <a:ext cx="8229600" cy="1143000"/>
          </a:xfrm>
        </p:spPr>
        <p:txBody>
          <a:bodyPr/>
          <a:lstStyle/>
          <a:p>
            <a:pPr eaLnBrk="1" hangingPunct="1"/>
            <a:r>
              <a:rPr lang="en-US" sz="3400" b="1" dirty="0" smtClean="0"/>
              <a:t>HILL CRITERIA FOR IMPLYING CAUSATION FROM AN ASSOCIATION</a:t>
            </a:r>
          </a:p>
        </p:txBody>
      </p:sp>
      <p:sp>
        <p:nvSpPr>
          <p:cNvPr id="25603" name="Rectangle 3"/>
          <p:cNvSpPr>
            <a:spLocks noGrp="1" noChangeArrowheads="1"/>
          </p:cNvSpPr>
          <p:nvPr>
            <p:ph type="body" idx="1"/>
          </p:nvPr>
        </p:nvSpPr>
        <p:spPr>
          <a:xfrm>
            <a:off x="685800" y="1828800"/>
            <a:ext cx="7772400" cy="4267200"/>
          </a:xfrm>
        </p:spPr>
        <p:txBody>
          <a:bodyPr/>
          <a:lstStyle/>
          <a:p>
            <a:pPr marL="628650" indent="-628650" eaLnBrk="1" hangingPunct="1">
              <a:lnSpc>
                <a:spcPct val="90000"/>
              </a:lnSpc>
              <a:buFont typeface="Monotype Sorts" pitchFamily="2" charset="2"/>
              <a:buChar char="ø"/>
            </a:pPr>
            <a:r>
              <a:rPr lang="en-US" b="1" dirty="0" smtClean="0"/>
              <a:t>Temporal relationship</a:t>
            </a:r>
          </a:p>
          <a:p>
            <a:pPr marL="628650" indent="-628650" eaLnBrk="1" hangingPunct="1">
              <a:lnSpc>
                <a:spcPct val="90000"/>
              </a:lnSpc>
              <a:buFont typeface="Monotype Sorts" pitchFamily="2" charset="2"/>
              <a:buChar char="ø"/>
            </a:pPr>
            <a:r>
              <a:rPr lang="en-US" b="1" dirty="0" smtClean="0"/>
              <a:t>Strength of association</a:t>
            </a:r>
          </a:p>
          <a:p>
            <a:pPr marL="628650" indent="-628650" eaLnBrk="1" hangingPunct="1">
              <a:lnSpc>
                <a:spcPct val="90000"/>
              </a:lnSpc>
              <a:buFont typeface="Monotype Sorts" pitchFamily="2" charset="2"/>
              <a:buChar char="ø"/>
            </a:pPr>
            <a:r>
              <a:rPr lang="en-US" b="1" dirty="0" smtClean="0"/>
              <a:t>Dose-response </a:t>
            </a:r>
            <a:r>
              <a:rPr lang="en-US" b="1" dirty="0"/>
              <a:t>relationship</a:t>
            </a:r>
          </a:p>
          <a:p>
            <a:pPr marL="628650" indent="-628650" eaLnBrk="1" hangingPunct="1">
              <a:lnSpc>
                <a:spcPct val="90000"/>
              </a:lnSpc>
              <a:buFont typeface="Monotype Sorts" pitchFamily="2" charset="2"/>
              <a:buChar char="ø"/>
            </a:pPr>
            <a:r>
              <a:rPr lang="en-US" b="1" dirty="0"/>
              <a:t>Consistency of </a:t>
            </a:r>
            <a:r>
              <a:rPr lang="en-US" b="1" dirty="0" smtClean="0"/>
              <a:t>association</a:t>
            </a:r>
          </a:p>
          <a:p>
            <a:pPr marL="628650" indent="-628650" eaLnBrk="1" hangingPunct="1">
              <a:lnSpc>
                <a:spcPct val="90000"/>
              </a:lnSpc>
              <a:buFont typeface="Monotype Sorts" pitchFamily="2" charset="2"/>
              <a:buChar char="ø"/>
            </a:pPr>
            <a:r>
              <a:rPr lang="en-US" b="1" dirty="0" smtClean="0"/>
              <a:t>Biologic plausibility</a:t>
            </a:r>
          </a:p>
          <a:p>
            <a:pPr marL="628650" indent="-628650" eaLnBrk="1" hangingPunct="1">
              <a:lnSpc>
                <a:spcPct val="90000"/>
              </a:lnSpc>
              <a:buFont typeface="Monotype Sorts" pitchFamily="2" charset="2"/>
              <a:buChar char="ø"/>
            </a:pPr>
            <a:r>
              <a:rPr lang="en-US" b="1" dirty="0" smtClean="0"/>
              <a:t>Alternative explanations</a:t>
            </a:r>
          </a:p>
          <a:p>
            <a:pPr marL="628650" indent="-628650" eaLnBrk="1" hangingPunct="1">
              <a:lnSpc>
                <a:spcPct val="90000"/>
              </a:lnSpc>
              <a:buFont typeface="Monotype Sorts" pitchFamily="2" charset="2"/>
              <a:buChar char="ø"/>
            </a:pPr>
            <a:r>
              <a:rPr lang="en-US" b="1" dirty="0" smtClean="0"/>
              <a:t>Specificity of association</a:t>
            </a:r>
          </a:p>
          <a:p>
            <a:pPr marL="628650" indent="-628650" eaLnBrk="1" hangingPunct="1">
              <a:lnSpc>
                <a:spcPct val="90000"/>
              </a:lnSpc>
              <a:buFont typeface="Monotype Sorts" pitchFamily="2" charset="2"/>
              <a:buChar char="ø"/>
            </a:pPr>
            <a:r>
              <a:rPr lang="en-US" b="1" dirty="0" smtClean="0"/>
              <a:t>Consistency with other information</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60</a:t>
            </a:fld>
            <a:endParaRPr lang="en-US">
              <a:solidFill>
                <a:srgbClr val="000000"/>
              </a:solidFill>
            </a:endParaRPr>
          </a:p>
        </p:txBody>
      </p:sp>
    </p:spTree>
    <p:extLst>
      <p:ext uri="{BB962C8B-B14F-4D97-AF65-F5344CB8AC3E}">
        <p14:creationId xmlns:p14="http://schemas.microsoft.com/office/powerpoint/2010/main" val="24897078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1143000"/>
          </a:xfrm>
        </p:spPr>
        <p:txBody>
          <a:bodyPr/>
          <a:lstStyle/>
          <a:p>
            <a:pPr eaLnBrk="1" hangingPunct="1"/>
            <a:r>
              <a:rPr lang="en-US" b="1" dirty="0" smtClean="0"/>
              <a:t>RED WINE DOSE-RESPONSE CURVE</a:t>
            </a:r>
          </a:p>
        </p:txBody>
      </p:sp>
      <p:sp>
        <p:nvSpPr>
          <p:cNvPr id="35843" name="Line 3"/>
          <p:cNvSpPr>
            <a:spLocks noChangeShapeType="1"/>
          </p:cNvSpPr>
          <p:nvPr/>
        </p:nvSpPr>
        <p:spPr bwMode="auto">
          <a:xfrm flipV="1">
            <a:off x="2590800" y="5638800"/>
            <a:ext cx="5867400" cy="14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4" name="Line 4"/>
          <p:cNvSpPr>
            <a:spLocks noChangeShapeType="1"/>
          </p:cNvSpPr>
          <p:nvPr/>
        </p:nvSpPr>
        <p:spPr bwMode="auto">
          <a:xfrm flipV="1">
            <a:off x="2590800" y="1828800"/>
            <a:ext cx="0" cy="3810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Text Box 5"/>
          <p:cNvSpPr txBox="1">
            <a:spLocks noChangeArrowheads="1"/>
          </p:cNvSpPr>
          <p:nvPr/>
        </p:nvSpPr>
        <p:spPr bwMode="auto">
          <a:xfrm>
            <a:off x="4171029" y="5710535"/>
            <a:ext cx="197678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G Times"/>
              </a:defRPr>
            </a:lvl1pPr>
            <a:lvl2pPr marL="742950" indent="-285750" eaLnBrk="0" hangingPunct="0">
              <a:defRPr sz="3200">
                <a:solidFill>
                  <a:schemeClr val="tx1"/>
                </a:solidFill>
                <a:latin typeface="CG Times"/>
              </a:defRPr>
            </a:lvl2pPr>
            <a:lvl3pPr marL="1143000" indent="-228600" eaLnBrk="0" hangingPunct="0">
              <a:defRPr sz="3200">
                <a:solidFill>
                  <a:schemeClr val="tx1"/>
                </a:solidFill>
                <a:latin typeface="CG Times"/>
              </a:defRPr>
            </a:lvl3pPr>
            <a:lvl4pPr marL="1600200" indent="-228600" eaLnBrk="0" hangingPunct="0">
              <a:defRPr sz="3200">
                <a:solidFill>
                  <a:schemeClr val="tx1"/>
                </a:solidFill>
                <a:latin typeface="CG Times"/>
              </a:defRPr>
            </a:lvl4pPr>
            <a:lvl5pPr marL="2057400" indent="-228600" eaLnBrk="0" hangingPunct="0">
              <a:defRPr sz="3200">
                <a:solidFill>
                  <a:schemeClr val="tx1"/>
                </a:solidFill>
                <a:latin typeface="CG Times"/>
              </a:defRPr>
            </a:lvl5pPr>
            <a:lvl6pPr marL="2514600" indent="-228600" eaLnBrk="0" fontAlgn="base" hangingPunct="0">
              <a:spcBef>
                <a:spcPct val="0"/>
              </a:spcBef>
              <a:spcAft>
                <a:spcPct val="0"/>
              </a:spcAft>
              <a:defRPr sz="3200">
                <a:solidFill>
                  <a:schemeClr val="tx1"/>
                </a:solidFill>
                <a:latin typeface="CG Times"/>
              </a:defRPr>
            </a:lvl6pPr>
            <a:lvl7pPr marL="2971800" indent="-228600" eaLnBrk="0" fontAlgn="base" hangingPunct="0">
              <a:spcBef>
                <a:spcPct val="0"/>
              </a:spcBef>
              <a:spcAft>
                <a:spcPct val="0"/>
              </a:spcAft>
              <a:defRPr sz="3200">
                <a:solidFill>
                  <a:schemeClr val="tx1"/>
                </a:solidFill>
                <a:latin typeface="CG Times"/>
              </a:defRPr>
            </a:lvl7pPr>
            <a:lvl8pPr marL="3429000" indent="-228600" eaLnBrk="0" fontAlgn="base" hangingPunct="0">
              <a:spcBef>
                <a:spcPct val="0"/>
              </a:spcBef>
              <a:spcAft>
                <a:spcPct val="0"/>
              </a:spcAft>
              <a:defRPr sz="3200">
                <a:solidFill>
                  <a:schemeClr val="tx1"/>
                </a:solidFill>
                <a:latin typeface="CG Times"/>
              </a:defRPr>
            </a:lvl8pPr>
            <a:lvl9pPr marL="3886200" indent="-228600" eaLnBrk="0" fontAlgn="base" hangingPunct="0">
              <a:spcBef>
                <a:spcPct val="0"/>
              </a:spcBef>
              <a:spcAft>
                <a:spcPct val="0"/>
              </a:spcAft>
              <a:defRPr sz="3200">
                <a:solidFill>
                  <a:schemeClr val="tx1"/>
                </a:solidFill>
                <a:latin typeface="CG Times"/>
              </a:defRPr>
            </a:lvl9pPr>
          </a:lstStyle>
          <a:p>
            <a:pPr algn="r" eaLnBrk="1" hangingPunct="1">
              <a:spcBef>
                <a:spcPct val="50000"/>
              </a:spcBef>
            </a:pPr>
            <a:r>
              <a:rPr lang="en-US" sz="2400" b="1" dirty="0">
                <a:latin typeface="Times New Roman" pitchFamily="18" charset="0"/>
              </a:rPr>
              <a:t>DOSE</a:t>
            </a:r>
          </a:p>
        </p:txBody>
      </p:sp>
      <p:sp>
        <p:nvSpPr>
          <p:cNvPr id="35852" name="Text Box 18"/>
          <p:cNvSpPr txBox="1">
            <a:spLocks noChangeArrowheads="1"/>
          </p:cNvSpPr>
          <p:nvPr/>
        </p:nvSpPr>
        <p:spPr bwMode="auto">
          <a:xfrm>
            <a:off x="1828800" y="6172200"/>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a:defRPr>
            </a:lvl1pPr>
            <a:lvl2pPr marL="742950" indent="-285750" eaLnBrk="0" hangingPunct="0">
              <a:defRPr sz="3200">
                <a:solidFill>
                  <a:schemeClr val="tx1"/>
                </a:solidFill>
                <a:latin typeface="CG Times"/>
              </a:defRPr>
            </a:lvl2pPr>
            <a:lvl3pPr marL="1143000" indent="-228600" eaLnBrk="0" hangingPunct="0">
              <a:defRPr sz="3200">
                <a:solidFill>
                  <a:schemeClr val="tx1"/>
                </a:solidFill>
                <a:latin typeface="CG Times"/>
              </a:defRPr>
            </a:lvl3pPr>
            <a:lvl4pPr marL="1600200" indent="-228600" eaLnBrk="0" hangingPunct="0">
              <a:defRPr sz="3200">
                <a:solidFill>
                  <a:schemeClr val="tx1"/>
                </a:solidFill>
                <a:latin typeface="CG Times"/>
              </a:defRPr>
            </a:lvl4pPr>
            <a:lvl5pPr marL="2057400" indent="-228600" eaLnBrk="0" hangingPunct="0">
              <a:defRPr sz="3200">
                <a:solidFill>
                  <a:schemeClr val="tx1"/>
                </a:solidFill>
                <a:latin typeface="CG Times"/>
              </a:defRPr>
            </a:lvl5pPr>
            <a:lvl6pPr marL="2514600" indent="-228600" eaLnBrk="0" fontAlgn="base" hangingPunct="0">
              <a:spcBef>
                <a:spcPct val="0"/>
              </a:spcBef>
              <a:spcAft>
                <a:spcPct val="0"/>
              </a:spcAft>
              <a:defRPr sz="3200">
                <a:solidFill>
                  <a:schemeClr val="tx1"/>
                </a:solidFill>
                <a:latin typeface="CG Times"/>
              </a:defRPr>
            </a:lvl6pPr>
            <a:lvl7pPr marL="2971800" indent="-228600" eaLnBrk="0" fontAlgn="base" hangingPunct="0">
              <a:spcBef>
                <a:spcPct val="0"/>
              </a:spcBef>
              <a:spcAft>
                <a:spcPct val="0"/>
              </a:spcAft>
              <a:defRPr sz="3200">
                <a:solidFill>
                  <a:schemeClr val="tx1"/>
                </a:solidFill>
                <a:latin typeface="CG Times"/>
              </a:defRPr>
            </a:lvl7pPr>
            <a:lvl8pPr marL="3429000" indent="-228600" eaLnBrk="0" fontAlgn="base" hangingPunct="0">
              <a:spcBef>
                <a:spcPct val="0"/>
              </a:spcBef>
              <a:spcAft>
                <a:spcPct val="0"/>
              </a:spcAft>
              <a:defRPr sz="3200">
                <a:solidFill>
                  <a:schemeClr val="tx1"/>
                </a:solidFill>
                <a:latin typeface="CG Times"/>
              </a:defRPr>
            </a:lvl8pPr>
            <a:lvl9pPr marL="3886200" indent="-228600" eaLnBrk="0" fontAlgn="base" hangingPunct="0">
              <a:spcBef>
                <a:spcPct val="0"/>
              </a:spcBef>
              <a:spcAft>
                <a:spcPct val="0"/>
              </a:spcAft>
              <a:defRPr sz="3200">
                <a:solidFill>
                  <a:schemeClr val="tx1"/>
                </a:solidFill>
                <a:latin typeface="CG Times"/>
              </a:defRPr>
            </a:lvl9pPr>
          </a:lstStyle>
          <a:p>
            <a:pPr algn="ctr" eaLnBrk="1" hangingPunct="1"/>
            <a:r>
              <a:rPr lang="en-US" sz="2000" b="1">
                <a:latin typeface="Times New Roman" pitchFamily="18" charset="0"/>
              </a:rPr>
              <a:t>RESPONSE ALL EFFECTS</a:t>
            </a:r>
          </a:p>
        </p:txBody>
      </p:sp>
      <p:sp>
        <p:nvSpPr>
          <p:cNvPr id="35856" name="Text Box 24"/>
          <p:cNvSpPr txBox="1">
            <a:spLocks noChangeArrowheads="1"/>
          </p:cNvSpPr>
          <p:nvPr/>
        </p:nvSpPr>
        <p:spPr bwMode="auto">
          <a:xfrm rot="16200000">
            <a:off x="1039703" y="3875199"/>
            <a:ext cx="222304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CG Times"/>
              </a:defRPr>
            </a:lvl1pPr>
            <a:lvl2pPr marL="742950" indent="-285750" eaLnBrk="0" hangingPunct="0">
              <a:defRPr sz="3200">
                <a:solidFill>
                  <a:schemeClr val="tx1"/>
                </a:solidFill>
                <a:latin typeface="CG Times"/>
              </a:defRPr>
            </a:lvl2pPr>
            <a:lvl3pPr marL="1143000" indent="-228600" eaLnBrk="0" hangingPunct="0">
              <a:defRPr sz="3200">
                <a:solidFill>
                  <a:schemeClr val="tx1"/>
                </a:solidFill>
                <a:latin typeface="CG Times"/>
              </a:defRPr>
            </a:lvl3pPr>
            <a:lvl4pPr marL="1600200" indent="-228600" eaLnBrk="0" hangingPunct="0">
              <a:defRPr sz="3200">
                <a:solidFill>
                  <a:schemeClr val="tx1"/>
                </a:solidFill>
                <a:latin typeface="CG Times"/>
              </a:defRPr>
            </a:lvl4pPr>
            <a:lvl5pPr marL="2057400" indent="-228600" eaLnBrk="0" hangingPunct="0">
              <a:defRPr sz="3200">
                <a:solidFill>
                  <a:schemeClr val="tx1"/>
                </a:solidFill>
                <a:latin typeface="CG Times"/>
              </a:defRPr>
            </a:lvl5pPr>
            <a:lvl6pPr marL="2514600" indent="-228600" eaLnBrk="0" fontAlgn="base" hangingPunct="0">
              <a:spcBef>
                <a:spcPct val="0"/>
              </a:spcBef>
              <a:spcAft>
                <a:spcPct val="0"/>
              </a:spcAft>
              <a:defRPr sz="3200">
                <a:solidFill>
                  <a:schemeClr val="tx1"/>
                </a:solidFill>
                <a:latin typeface="CG Times"/>
              </a:defRPr>
            </a:lvl6pPr>
            <a:lvl7pPr marL="2971800" indent="-228600" eaLnBrk="0" fontAlgn="base" hangingPunct="0">
              <a:spcBef>
                <a:spcPct val="0"/>
              </a:spcBef>
              <a:spcAft>
                <a:spcPct val="0"/>
              </a:spcAft>
              <a:defRPr sz="3200">
                <a:solidFill>
                  <a:schemeClr val="tx1"/>
                </a:solidFill>
                <a:latin typeface="CG Times"/>
              </a:defRPr>
            </a:lvl7pPr>
            <a:lvl8pPr marL="3429000" indent="-228600" eaLnBrk="0" fontAlgn="base" hangingPunct="0">
              <a:spcBef>
                <a:spcPct val="0"/>
              </a:spcBef>
              <a:spcAft>
                <a:spcPct val="0"/>
              </a:spcAft>
              <a:defRPr sz="3200">
                <a:solidFill>
                  <a:schemeClr val="tx1"/>
                </a:solidFill>
                <a:latin typeface="CG Times"/>
              </a:defRPr>
            </a:lvl8pPr>
            <a:lvl9pPr marL="3886200" indent="-228600" eaLnBrk="0" fontAlgn="base" hangingPunct="0">
              <a:spcBef>
                <a:spcPct val="0"/>
              </a:spcBef>
              <a:spcAft>
                <a:spcPct val="0"/>
              </a:spcAft>
              <a:defRPr sz="3200">
                <a:solidFill>
                  <a:schemeClr val="tx1"/>
                </a:solidFill>
                <a:latin typeface="CG Times"/>
              </a:defRPr>
            </a:lvl9pPr>
          </a:lstStyle>
          <a:p>
            <a:pPr eaLnBrk="1" hangingPunct="1">
              <a:spcBef>
                <a:spcPct val="50000"/>
              </a:spcBef>
            </a:pPr>
            <a:r>
              <a:rPr lang="en-US" sz="2600" b="1" dirty="0" smtClean="0">
                <a:latin typeface="Times New Roman" pitchFamily="18" charset="0"/>
              </a:rPr>
              <a:t>MORTALITY</a:t>
            </a:r>
            <a:endParaRPr lang="en-US" sz="2600" b="1" dirty="0">
              <a:latin typeface="Times New Roman" pitchFamily="18" charset="0"/>
            </a:endParaRPr>
          </a:p>
        </p:txBody>
      </p:sp>
      <p:sp>
        <p:nvSpPr>
          <p:cNvPr id="3" name="Freeform 2"/>
          <p:cNvSpPr/>
          <p:nvPr/>
        </p:nvSpPr>
        <p:spPr>
          <a:xfrm>
            <a:off x="2555748" y="1691436"/>
            <a:ext cx="5722016" cy="3831602"/>
          </a:xfrm>
          <a:custGeom>
            <a:avLst/>
            <a:gdLst>
              <a:gd name="connsiteX0" fmla="*/ 0 w 5722016"/>
              <a:gd name="connsiteY0" fmla="*/ 2429460 h 3831602"/>
              <a:gd name="connsiteX1" fmla="*/ 877824 w 5722016"/>
              <a:gd name="connsiteY1" fmla="*/ 3206700 h 3831602"/>
              <a:gd name="connsiteX2" fmla="*/ 2103120 w 5722016"/>
              <a:gd name="connsiteY2" fmla="*/ 3673044 h 3831602"/>
              <a:gd name="connsiteX3" fmla="*/ 5385816 w 5722016"/>
              <a:gd name="connsiteY3" fmla="*/ 335484 h 3831602"/>
              <a:gd name="connsiteX4" fmla="*/ 5614416 w 5722016"/>
              <a:gd name="connsiteY4" fmla="*/ 116028 h 3831602"/>
              <a:gd name="connsiteX5" fmla="*/ 5614416 w 5722016"/>
              <a:gd name="connsiteY5" fmla="*/ 116028 h 383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2016" h="3831602">
                <a:moveTo>
                  <a:pt x="0" y="2429460"/>
                </a:moveTo>
                <a:cubicBezTo>
                  <a:pt x="263652" y="2714448"/>
                  <a:pt x="527304" y="2999436"/>
                  <a:pt x="877824" y="3206700"/>
                </a:cubicBezTo>
                <a:cubicBezTo>
                  <a:pt x="1228344" y="3413964"/>
                  <a:pt x="1351788" y="4151580"/>
                  <a:pt x="2103120" y="3673044"/>
                </a:cubicBezTo>
                <a:cubicBezTo>
                  <a:pt x="2854452" y="3194508"/>
                  <a:pt x="4800600" y="928320"/>
                  <a:pt x="5385816" y="335484"/>
                </a:cubicBezTo>
                <a:cubicBezTo>
                  <a:pt x="5971032" y="-257352"/>
                  <a:pt x="5614416" y="116028"/>
                  <a:pt x="5614416" y="116028"/>
                </a:cubicBezTo>
                <a:lnTo>
                  <a:pt x="5614416" y="11602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61</a:t>
            </a:fld>
            <a:endParaRPr lang="en-US">
              <a:solidFill>
                <a:srgbClr val="000000"/>
              </a:solidFill>
            </a:endParaRPr>
          </a:p>
        </p:txBody>
      </p:sp>
    </p:spTree>
    <p:extLst>
      <p:ext uri="{BB962C8B-B14F-4D97-AF65-F5344CB8AC3E}">
        <p14:creationId xmlns:p14="http://schemas.microsoft.com/office/powerpoint/2010/main" val="3345699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534400" cy="1143000"/>
          </a:xfrm>
        </p:spPr>
        <p:txBody>
          <a:bodyPr/>
          <a:lstStyle/>
          <a:p>
            <a:r>
              <a:rPr lang="en-US" dirty="0" smtClean="0"/>
              <a:t>Kutcher et al. Ecological Study on </a:t>
            </a:r>
            <a:r>
              <a:rPr lang="en-US" dirty="0" err="1" smtClean="0"/>
              <a:t>Bendectin</a:t>
            </a:r>
            <a:r>
              <a:rPr lang="en-US" dirty="0" smtClean="0"/>
              <a:t> and Birth Defects</a:t>
            </a:r>
            <a:endParaRPr lang="en-US" dirty="0"/>
          </a:p>
        </p:txBody>
      </p:sp>
      <p:sp>
        <p:nvSpPr>
          <p:cNvPr id="3" name="Slide Number Placeholder 2"/>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62</a:t>
            </a:fld>
            <a:endParaRPr lang="en-US">
              <a:solidFill>
                <a:srgbClr val="00000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553200" cy="4191000"/>
          </a:xfrm>
          <a:prstGeom prst="rect">
            <a:avLst/>
          </a:prstGeom>
          <a:noFill/>
          <a:ln>
            <a:noFill/>
          </a:ln>
        </p:spPr>
      </p:pic>
      <p:sp>
        <p:nvSpPr>
          <p:cNvPr id="5" name="TextBox 4"/>
          <p:cNvSpPr txBox="1"/>
          <p:nvPr/>
        </p:nvSpPr>
        <p:spPr>
          <a:xfrm>
            <a:off x="1017760" y="5867400"/>
            <a:ext cx="7239000" cy="677108"/>
          </a:xfrm>
          <a:prstGeom prst="rect">
            <a:avLst/>
          </a:prstGeom>
          <a:noFill/>
        </p:spPr>
        <p:txBody>
          <a:bodyPr wrap="square" rtlCol="0">
            <a:spAutoFit/>
          </a:bodyPr>
          <a:lstStyle/>
          <a:p>
            <a:r>
              <a:rPr lang="en-US" sz="1000" dirty="0">
                <a:latin typeface="Calibri" panose="020F0502020204030204" pitchFamily="34" charset="0"/>
              </a:rPr>
              <a:t>SOURCE: Jeffrey S. Kutcher, “</a:t>
            </a:r>
            <a:r>
              <a:rPr lang="en-US" sz="1000" dirty="0" err="1">
                <a:latin typeface="Calibri" panose="020F0502020204030204" pitchFamily="34" charset="0"/>
              </a:rPr>
              <a:t>Bendectin</a:t>
            </a:r>
            <a:r>
              <a:rPr lang="en-US" sz="1000" dirty="0">
                <a:latin typeface="Calibri" panose="020F0502020204030204" pitchFamily="34" charset="0"/>
              </a:rPr>
              <a:t> and Birth Defects II: Ecological Analyses,” 67 </a:t>
            </a:r>
            <a:r>
              <a:rPr lang="en-US" sz="1000" i="1" dirty="0" err="1">
                <a:latin typeface="Calibri" panose="020F0502020204030204" pitchFamily="34" charset="0"/>
              </a:rPr>
              <a:t>Clin</a:t>
            </a:r>
            <a:r>
              <a:rPr lang="en-US" sz="1000" i="1" dirty="0">
                <a:latin typeface="Calibri" panose="020F0502020204030204" pitchFamily="34" charset="0"/>
              </a:rPr>
              <a:t>. &amp; Molecular Teratology</a:t>
            </a:r>
            <a:r>
              <a:rPr lang="en-US" sz="1000" dirty="0">
                <a:latin typeface="Calibri" panose="020F0502020204030204" pitchFamily="34" charset="0"/>
              </a:rPr>
              <a:t> 88 (2003).  © 2003 Wiley-</a:t>
            </a:r>
            <a:r>
              <a:rPr lang="en-US" sz="1000" dirty="0" err="1">
                <a:latin typeface="Calibri" panose="020F0502020204030204" pitchFamily="34" charset="0"/>
              </a:rPr>
              <a:t>Liss</a:t>
            </a:r>
            <a:r>
              <a:rPr lang="en-US" sz="1000" dirty="0">
                <a:latin typeface="Calibri" panose="020F0502020204030204" pitchFamily="34" charset="0"/>
              </a:rPr>
              <a:t>, Inc.</a:t>
            </a:r>
          </a:p>
          <a:p>
            <a:endParaRPr lang="en-US" dirty="0"/>
          </a:p>
        </p:txBody>
      </p:sp>
    </p:spTree>
    <p:extLst>
      <p:ext uri="{BB962C8B-B14F-4D97-AF65-F5344CB8AC3E}">
        <p14:creationId xmlns:p14="http://schemas.microsoft.com/office/powerpoint/2010/main" val="25270746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0852" y="152400"/>
            <a:ext cx="7772400" cy="1143000"/>
          </a:xfrm>
        </p:spPr>
        <p:txBody>
          <a:bodyPr/>
          <a:lstStyle/>
          <a:p>
            <a:r>
              <a:rPr lang="en-US" dirty="0" smtClean="0"/>
              <a:t>Li Abstract</a:t>
            </a:r>
            <a:endParaRPr lang="en-US" dirty="0"/>
          </a:p>
        </p:txBody>
      </p:sp>
      <p:pic>
        <p:nvPicPr>
          <p:cNvPr id="4" name="Picture 3"/>
          <p:cNvPicPr/>
          <p:nvPr/>
        </p:nvPicPr>
        <p:blipFill rotWithShape="1">
          <a:blip r:embed="rId2"/>
          <a:srcRect l="16279" t="24525" r="6588" b="13456"/>
          <a:stretch/>
        </p:blipFill>
        <p:spPr>
          <a:xfrm>
            <a:off x="1371600" y="1295400"/>
            <a:ext cx="6477000" cy="4343400"/>
          </a:xfrm>
          <a:prstGeom prst="rect">
            <a:avLst/>
          </a:prstGeom>
        </p:spPr>
      </p:pic>
      <p:sp>
        <p:nvSpPr>
          <p:cNvPr id="2" name="Slide Number Placeholder 1"/>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63</a:t>
            </a:fld>
            <a:endParaRPr lang="en-US">
              <a:solidFill>
                <a:srgbClr val="000000"/>
              </a:solidFill>
            </a:endParaRPr>
          </a:p>
        </p:txBody>
      </p:sp>
      <p:sp>
        <p:nvSpPr>
          <p:cNvPr id="3" name="TextBox 2"/>
          <p:cNvSpPr txBox="1"/>
          <p:nvPr/>
        </p:nvSpPr>
        <p:spPr>
          <a:xfrm>
            <a:off x="990600" y="5715000"/>
            <a:ext cx="7391400" cy="677108"/>
          </a:xfrm>
          <a:prstGeom prst="rect">
            <a:avLst/>
          </a:prstGeom>
          <a:noFill/>
        </p:spPr>
        <p:txBody>
          <a:bodyPr wrap="square" rtlCol="0">
            <a:spAutoFit/>
          </a:bodyPr>
          <a:lstStyle/>
          <a:p>
            <a:r>
              <a:rPr lang="en-US" sz="1000" dirty="0" smtClean="0">
                <a:latin typeface="Calibri" panose="020F0502020204030204" pitchFamily="34" charset="0"/>
              </a:rPr>
              <a:t>SOURCE: Abstract </a:t>
            </a:r>
            <a:r>
              <a:rPr lang="en-US" sz="1000" dirty="0">
                <a:latin typeface="Calibri" panose="020F0502020204030204" pitchFamily="34" charset="0"/>
              </a:rPr>
              <a:t>from </a:t>
            </a:r>
            <a:r>
              <a:rPr lang="en-US" sz="1000" dirty="0" err="1">
                <a:latin typeface="Calibri" panose="020F0502020204030204" pitchFamily="34" charset="0"/>
              </a:rPr>
              <a:t>Chengqian</a:t>
            </a:r>
            <a:r>
              <a:rPr lang="en-US" sz="1000" dirty="0">
                <a:latin typeface="Calibri" panose="020F0502020204030204" pitchFamily="34" charset="0"/>
              </a:rPr>
              <a:t> Li et al., </a:t>
            </a:r>
            <a:r>
              <a:rPr lang="en-US" sz="1000" i="1" dirty="0">
                <a:latin typeface="Calibri" panose="020F0502020204030204" pitchFamily="34" charset="0"/>
              </a:rPr>
              <a:t>Main air pollutants and diabetes-associated mortality: </a:t>
            </a:r>
            <a:r>
              <a:rPr lang="en-US" sz="1000" dirty="0">
                <a:latin typeface="Calibri" panose="020F0502020204030204" pitchFamily="34" charset="0"/>
              </a:rPr>
              <a:t>a</a:t>
            </a:r>
            <a:r>
              <a:rPr lang="en-US" sz="1000" i="1" dirty="0">
                <a:latin typeface="Calibri" panose="020F0502020204030204" pitchFamily="34" charset="0"/>
              </a:rPr>
              <a:t> systematic review and meta-analysis</a:t>
            </a:r>
            <a:r>
              <a:rPr lang="en-US" sz="1000" dirty="0">
                <a:latin typeface="Calibri" panose="020F0502020204030204" pitchFamily="34" charset="0"/>
              </a:rPr>
              <a:t>, 171 Mechanisms in </a:t>
            </a:r>
            <a:r>
              <a:rPr lang="en-US" sz="1000" dirty="0" err="1">
                <a:latin typeface="Calibri" panose="020F0502020204030204" pitchFamily="34" charset="0"/>
              </a:rPr>
              <a:t>Endrocrinology</a:t>
            </a:r>
            <a:r>
              <a:rPr lang="en-US" sz="1000" dirty="0">
                <a:latin typeface="Calibri" panose="020F0502020204030204" pitchFamily="34" charset="0"/>
              </a:rPr>
              <a:t> 183 (2014). The abstract is Copyright © 2014, </a:t>
            </a:r>
            <a:r>
              <a:rPr lang="en-US" sz="1000" dirty="0" err="1">
                <a:latin typeface="Calibri" panose="020F0502020204030204" pitchFamily="34" charset="0"/>
              </a:rPr>
              <a:t>Bioscientifica</a:t>
            </a:r>
            <a:r>
              <a:rPr lang="en-US" sz="1000" dirty="0">
                <a:latin typeface="Calibri" panose="020F0502020204030204" pitchFamily="34" charset="0"/>
              </a:rPr>
              <a:t>, Ltd.</a:t>
            </a:r>
          </a:p>
          <a:p>
            <a:endParaRPr lang="en-US" dirty="0"/>
          </a:p>
        </p:txBody>
      </p:sp>
    </p:spTree>
    <p:extLst>
      <p:ext uri="{BB962C8B-B14F-4D97-AF65-F5344CB8AC3E}">
        <p14:creationId xmlns:p14="http://schemas.microsoft.com/office/powerpoint/2010/main" val="16043186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normAutofit/>
          </a:bodyPr>
          <a:lstStyle/>
          <a:p>
            <a:pPr marL="114300" indent="0">
              <a:buNone/>
            </a:pPr>
            <a:r>
              <a:rPr lang="en-US" sz="3600" dirty="0"/>
              <a:t>Furthermore, “[s]</a:t>
            </a:r>
            <a:r>
              <a:rPr lang="en-US" sz="3600" dirty="0" err="1"/>
              <a:t>cientists</a:t>
            </a:r>
            <a:r>
              <a:rPr lang="en-US" sz="3600" dirty="0"/>
              <a:t> believe that, in addition to smoke-related processes, there must be other factors that cause emphysema in the general population since only 15 to 20 percent of smokers develop emphysema.” </a:t>
            </a:r>
          </a:p>
        </p:txBody>
      </p:sp>
      <p:sp>
        <p:nvSpPr>
          <p:cNvPr id="2" name="Slide Number Placeholder 1"/>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val="23830301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881" y="381000"/>
            <a:ext cx="7924800" cy="1369270"/>
          </a:xfrm>
        </p:spPr>
        <p:txBody>
          <a:bodyPr anchor="t"/>
          <a:lstStyle/>
          <a:p>
            <a:pPr algn="ctr"/>
            <a:r>
              <a:rPr lang="en-US" sz="3600" i="1" dirty="0" smtClean="0"/>
              <a:t>Lindquist</a:t>
            </a:r>
            <a:r>
              <a:rPr lang="en-US" sz="3600" dirty="0" smtClean="0"/>
              <a:t>: Other Factors causing emphysema</a:t>
            </a:r>
            <a:endParaRPr lang="en-US" sz="3600" i="1" dirty="0"/>
          </a:p>
        </p:txBody>
      </p:sp>
      <p:sp>
        <p:nvSpPr>
          <p:cNvPr id="23" name="Oval 22"/>
          <p:cNvSpPr/>
          <p:nvPr/>
        </p:nvSpPr>
        <p:spPr>
          <a:xfrm>
            <a:off x="1904999" y="385319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5508625" y="3734153"/>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76198" y="4910045"/>
            <a:ext cx="1785257" cy="523220"/>
          </a:xfrm>
          <a:prstGeom prst="rect">
            <a:avLst/>
          </a:prstGeom>
          <a:noFill/>
        </p:spPr>
        <p:txBody>
          <a:bodyPr wrap="square" rtlCol="0">
            <a:spAutoFit/>
          </a:bodyPr>
          <a:lstStyle/>
          <a:p>
            <a:r>
              <a:rPr lang="en-US" sz="2800" dirty="0" smtClean="0">
                <a:solidFill>
                  <a:srgbClr val="FF0000"/>
                </a:solidFill>
              </a:rPr>
              <a:t>Factor X</a:t>
            </a:r>
            <a:endParaRPr lang="en-US" sz="28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02580"/>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6999" y="2321358"/>
            <a:ext cx="2841625" cy="646331"/>
          </a:xfrm>
          <a:prstGeom prst="rect">
            <a:avLst/>
          </a:prstGeom>
          <a:noFill/>
        </p:spPr>
        <p:txBody>
          <a:bodyPr wrap="square" rtlCol="0">
            <a:spAutoFit/>
          </a:bodyPr>
          <a:lstStyle/>
          <a:p>
            <a:r>
              <a:rPr lang="en-US" sz="3600" dirty="0"/>
              <a:t>E</a:t>
            </a:r>
            <a:r>
              <a:rPr lang="en-US" sz="3600" dirty="0" smtClean="0"/>
              <a:t>mphysema</a:t>
            </a:r>
            <a:endParaRPr lang="en-US" sz="3600" dirty="0">
              <a:solidFill>
                <a:srgbClr val="000000"/>
              </a:solidFill>
            </a:endParaRPr>
          </a:p>
        </p:txBody>
      </p:sp>
      <p:sp>
        <p:nvSpPr>
          <p:cNvPr id="11" name="Oval 10"/>
          <p:cNvSpPr/>
          <p:nvPr/>
        </p:nvSpPr>
        <p:spPr>
          <a:xfrm>
            <a:off x="2133600" y="328259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3228294" y="5334000"/>
            <a:ext cx="2656114" cy="523220"/>
          </a:xfrm>
          <a:prstGeom prst="rect">
            <a:avLst/>
          </a:prstGeom>
          <a:noFill/>
        </p:spPr>
        <p:txBody>
          <a:bodyPr wrap="square" rtlCol="0">
            <a:spAutoFit/>
          </a:bodyPr>
          <a:lstStyle/>
          <a:p>
            <a:r>
              <a:rPr lang="en-US" sz="2800" dirty="0" smtClean="0">
                <a:solidFill>
                  <a:srgbClr val="00B050"/>
                </a:solidFill>
              </a:rPr>
              <a:t>Factor Y</a:t>
            </a:r>
            <a:endParaRPr lang="en-US" sz="2800" dirty="0">
              <a:solidFill>
                <a:srgbClr val="00B050"/>
              </a:solidFill>
            </a:endParaRPr>
          </a:p>
        </p:txBody>
      </p:sp>
      <p:sp>
        <p:nvSpPr>
          <p:cNvPr id="13" name="TextBox 12"/>
          <p:cNvSpPr txBox="1"/>
          <p:nvPr/>
        </p:nvSpPr>
        <p:spPr>
          <a:xfrm>
            <a:off x="6433457" y="4996543"/>
            <a:ext cx="2656114" cy="523220"/>
          </a:xfrm>
          <a:prstGeom prst="rect">
            <a:avLst/>
          </a:prstGeom>
          <a:noFill/>
        </p:spPr>
        <p:txBody>
          <a:bodyPr wrap="square" rtlCol="0">
            <a:spAutoFit/>
          </a:bodyPr>
          <a:lstStyle/>
          <a:p>
            <a:r>
              <a:rPr lang="en-US" sz="2800" dirty="0" smtClean="0">
                <a:solidFill>
                  <a:srgbClr val="002060"/>
                </a:solidFill>
              </a:rPr>
              <a:t>Smoking</a:t>
            </a:r>
            <a:endParaRPr lang="en-US" sz="2800" dirty="0">
              <a:solidFill>
                <a:srgbClr val="002060"/>
              </a:solidFill>
            </a:endParaRPr>
          </a:p>
        </p:txBody>
      </p:sp>
      <p:sp>
        <p:nvSpPr>
          <p:cNvPr id="14" name="Oval 13"/>
          <p:cNvSpPr/>
          <p:nvPr/>
        </p:nvSpPr>
        <p:spPr>
          <a:xfrm>
            <a:off x="5127625" y="3254358"/>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p:nvSpPr>
        <p:spPr>
          <a:xfrm>
            <a:off x="3706811" y="328259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Oval 15"/>
          <p:cNvSpPr/>
          <p:nvPr/>
        </p:nvSpPr>
        <p:spPr>
          <a:xfrm>
            <a:off x="1676400" y="437641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Oval 16"/>
          <p:cNvSpPr/>
          <p:nvPr/>
        </p:nvSpPr>
        <p:spPr>
          <a:xfrm>
            <a:off x="3706811" y="4496153"/>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p:cNvSpPr/>
          <p:nvPr/>
        </p:nvSpPr>
        <p:spPr>
          <a:xfrm>
            <a:off x="3706811" y="3902646"/>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5725886" y="4283646"/>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Slide Number Placeholder 3"/>
          <p:cNvSpPr>
            <a:spLocks noGrp="1"/>
          </p:cNvSpPr>
          <p:nvPr>
            <p:ph type="sldNum" sz="quarter" idx="12"/>
          </p:nvPr>
        </p:nvSpPr>
        <p:spPr/>
        <p:txBody>
          <a:bodyPr/>
          <a:lstStyle/>
          <a:p>
            <a:pPr>
              <a:defRPr/>
            </a:pPr>
            <a:fld id="{0FA9477A-EBD9-4219-99DD-2C04D29E9B6A}" type="slidenum">
              <a:rPr lang="en-US" smtClean="0">
                <a:solidFill>
                  <a:srgbClr val="000000"/>
                </a:solidFill>
              </a:rPr>
              <a:pPr>
                <a:defRPr/>
              </a:pPr>
              <a:t>65</a:t>
            </a:fld>
            <a:endParaRPr lang="en-US">
              <a:solidFill>
                <a:srgbClr val="000000"/>
              </a:solidFill>
            </a:endParaRPr>
          </a:p>
        </p:txBody>
      </p:sp>
    </p:spTree>
    <p:extLst>
      <p:ext uri="{BB962C8B-B14F-4D97-AF65-F5344CB8AC3E}">
        <p14:creationId xmlns:p14="http://schemas.microsoft.com/office/powerpoint/2010/main" val="23765384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6881" y="381000"/>
            <a:ext cx="7924800" cy="1369270"/>
          </a:xfrm>
        </p:spPr>
        <p:txBody>
          <a:bodyPr anchor="t"/>
          <a:lstStyle/>
          <a:p>
            <a:pPr algn="ctr"/>
            <a:r>
              <a:rPr lang="en-US" sz="3600" i="1" dirty="0" smtClean="0"/>
              <a:t>Lindquist</a:t>
            </a:r>
            <a:r>
              <a:rPr lang="en-US" sz="3600" dirty="0" smtClean="0"/>
              <a:t>: Other Factors causing emphysema</a:t>
            </a:r>
            <a:endParaRPr lang="en-US" sz="3600" i="1" dirty="0"/>
          </a:p>
        </p:txBody>
      </p:sp>
      <p:sp>
        <p:nvSpPr>
          <p:cNvPr id="23" name="Oval 22"/>
          <p:cNvSpPr/>
          <p:nvPr/>
        </p:nvSpPr>
        <p:spPr>
          <a:xfrm>
            <a:off x="5029200" y="3920698"/>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5344886" y="449580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5508624" y="3306633"/>
            <a:ext cx="2656114" cy="523220"/>
          </a:xfrm>
          <a:prstGeom prst="rect">
            <a:avLst/>
          </a:prstGeom>
          <a:noFill/>
        </p:spPr>
        <p:txBody>
          <a:bodyPr wrap="square" rtlCol="0">
            <a:spAutoFit/>
          </a:bodyPr>
          <a:lstStyle/>
          <a:p>
            <a:r>
              <a:rPr lang="en-US" sz="2800" dirty="0" smtClean="0">
                <a:solidFill>
                  <a:srgbClr val="FF0000"/>
                </a:solidFill>
              </a:rPr>
              <a:t>Factor X</a:t>
            </a:r>
            <a:endParaRPr lang="en-US" sz="28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02580"/>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6999" y="2321358"/>
            <a:ext cx="2841625" cy="646331"/>
          </a:xfrm>
          <a:prstGeom prst="rect">
            <a:avLst/>
          </a:prstGeom>
          <a:noFill/>
        </p:spPr>
        <p:txBody>
          <a:bodyPr wrap="square" rtlCol="0">
            <a:spAutoFit/>
          </a:bodyPr>
          <a:lstStyle/>
          <a:p>
            <a:r>
              <a:rPr lang="en-US" sz="3600" dirty="0"/>
              <a:t>E</a:t>
            </a:r>
            <a:r>
              <a:rPr lang="en-US" sz="3600" dirty="0" smtClean="0"/>
              <a:t>mphysema</a:t>
            </a:r>
            <a:endParaRPr lang="en-US" sz="3600" dirty="0">
              <a:solidFill>
                <a:srgbClr val="000000"/>
              </a:solidFill>
            </a:endParaRPr>
          </a:p>
        </p:txBody>
      </p:sp>
      <p:sp>
        <p:nvSpPr>
          <p:cNvPr id="11" name="Oval 10"/>
          <p:cNvSpPr/>
          <p:nvPr/>
        </p:nvSpPr>
        <p:spPr>
          <a:xfrm>
            <a:off x="4779281" y="328259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5791200" y="3918780"/>
            <a:ext cx="2656114" cy="523220"/>
          </a:xfrm>
          <a:prstGeom prst="rect">
            <a:avLst/>
          </a:prstGeom>
          <a:noFill/>
        </p:spPr>
        <p:txBody>
          <a:bodyPr wrap="square" rtlCol="0">
            <a:spAutoFit/>
          </a:bodyPr>
          <a:lstStyle/>
          <a:p>
            <a:r>
              <a:rPr lang="en-US" sz="2800" dirty="0" smtClean="0">
                <a:solidFill>
                  <a:srgbClr val="00B050"/>
                </a:solidFill>
              </a:rPr>
              <a:t>Factor Y</a:t>
            </a:r>
            <a:endParaRPr lang="en-US" sz="2800" dirty="0">
              <a:solidFill>
                <a:srgbClr val="00B050"/>
              </a:solidFill>
            </a:endParaRPr>
          </a:p>
        </p:txBody>
      </p:sp>
      <p:sp>
        <p:nvSpPr>
          <p:cNvPr id="13" name="TextBox 12"/>
          <p:cNvSpPr txBox="1"/>
          <p:nvPr/>
        </p:nvSpPr>
        <p:spPr>
          <a:xfrm>
            <a:off x="6106886" y="4615190"/>
            <a:ext cx="2656114" cy="523220"/>
          </a:xfrm>
          <a:prstGeom prst="rect">
            <a:avLst/>
          </a:prstGeom>
          <a:noFill/>
        </p:spPr>
        <p:txBody>
          <a:bodyPr wrap="square" rtlCol="0">
            <a:spAutoFit/>
          </a:bodyPr>
          <a:lstStyle/>
          <a:p>
            <a:r>
              <a:rPr lang="en-US" sz="2800" dirty="0" smtClean="0">
                <a:solidFill>
                  <a:srgbClr val="002060"/>
                </a:solidFill>
              </a:rPr>
              <a:t>Smoking</a:t>
            </a:r>
            <a:endParaRPr lang="en-US" sz="2800" dirty="0">
              <a:solidFill>
                <a:srgbClr val="002060"/>
              </a:solidFill>
            </a:endParaRPr>
          </a:p>
        </p:txBody>
      </p:sp>
      <p:sp>
        <p:nvSpPr>
          <p:cNvPr id="4" name="Slide Number Placeholder 3"/>
          <p:cNvSpPr>
            <a:spLocks noGrp="1"/>
          </p:cNvSpPr>
          <p:nvPr>
            <p:ph type="sldNum" sz="quarter" idx="12"/>
          </p:nvPr>
        </p:nvSpPr>
        <p:spPr/>
        <p:txBody>
          <a:bodyPr/>
          <a:lstStyle/>
          <a:p>
            <a:pPr>
              <a:defRPr/>
            </a:pPr>
            <a:fld id="{0FA9477A-EBD9-4219-99DD-2C04D29E9B6A}" type="slidenum">
              <a:rPr lang="en-US" smtClean="0">
                <a:solidFill>
                  <a:srgbClr val="000000"/>
                </a:solidFill>
              </a:rPr>
              <a:pPr>
                <a:defRPr/>
              </a:pPr>
              <a:t>66</a:t>
            </a:fld>
            <a:endParaRPr lang="en-US">
              <a:solidFill>
                <a:srgbClr val="000000"/>
              </a:solidFill>
            </a:endParaRPr>
          </a:p>
        </p:txBody>
      </p:sp>
    </p:spTree>
    <p:extLst>
      <p:ext uri="{BB962C8B-B14F-4D97-AF65-F5344CB8AC3E}">
        <p14:creationId xmlns:p14="http://schemas.microsoft.com/office/powerpoint/2010/main" val="63473444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0373" y="381000"/>
            <a:ext cx="8055428" cy="1369270"/>
          </a:xfrm>
        </p:spPr>
        <p:txBody>
          <a:bodyPr anchor="t"/>
          <a:lstStyle/>
          <a:p>
            <a:pPr algn="ctr"/>
            <a:r>
              <a:rPr lang="en-US" sz="3600" i="1" dirty="0" smtClean="0"/>
              <a:t>Lindquist</a:t>
            </a:r>
            <a:r>
              <a:rPr lang="en-US" sz="3600" dirty="0" smtClean="0"/>
              <a:t>: How smoke might be a cause of emphysema </a:t>
            </a:r>
            <a:endParaRPr lang="en-US" sz="3600" i="1" dirty="0"/>
          </a:p>
        </p:txBody>
      </p:sp>
      <p:sp>
        <p:nvSpPr>
          <p:cNvPr id="23" name="Oval 22"/>
          <p:cNvSpPr/>
          <p:nvPr/>
        </p:nvSpPr>
        <p:spPr>
          <a:xfrm>
            <a:off x="1904999" y="385319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5508625" y="3734153"/>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extBox 41"/>
          <p:cNvSpPr txBox="1"/>
          <p:nvPr/>
        </p:nvSpPr>
        <p:spPr>
          <a:xfrm>
            <a:off x="5889625" y="3373748"/>
            <a:ext cx="1785257" cy="523220"/>
          </a:xfrm>
          <a:prstGeom prst="rect">
            <a:avLst/>
          </a:prstGeom>
          <a:noFill/>
        </p:spPr>
        <p:txBody>
          <a:bodyPr wrap="square" rtlCol="0">
            <a:spAutoFit/>
          </a:bodyPr>
          <a:lstStyle/>
          <a:p>
            <a:r>
              <a:rPr lang="en-US" sz="2800" dirty="0" smtClean="0">
                <a:solidFill>
                  <a:srgbClr val="FF0000"/>
                </a:solidFill>
              </a:rPr>
              <a:t>Factor X</a:t>
            </a:r>
            <a:endParaRPr lang="en-US" sz="28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002580"/>
            <a:ext cx="2994025"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6999" y="2321358"/>
            <a:ext cx="2841625" cy="646331"/>
          </a:xfrm>
          <a:prstGeom prst="rect">
            <a:avLst/>
          </a:prstGeom>
          <a:noFill/>
        </p:spPr>
        <p:txBody>
          <a:bodyPr wrap="square" rtlCol="0">
            <a:spAutoFit/>
          </a:bodyPr>
          <a:lstStyle/>
          <a:p>
            <a:r>
              <a:rPr lang="en-US" sz="3600" dirty="0"/>
              <a:t>E</a:t>
            </a:r>
            <a:r>
              <a:rPr lang="en-US" sz="3600" dirty="0" smtClean="0"/>
              <a:t>mphysema</a:t>
            </a:r>
            <a:endParaRPr lang="en-US" sz="3600" dirty="0">
              <a:solidFill>
                <a:srgbClr val="000000"/>
              </a:solidFill>
            </a:endParaRPr>
          </a:p>
        </p:txBody>
      </p:sp>
      <p:sp>
        <p:nvSpPr>
          <p:cNvPr id="11" name="Oval 10"/>
          <p:cNvSpPr/>
          <p:nvPr/>
        </p:nvSpPr>
        <p:spPr>
          <a:xfrm>
            <a:off x="2133600" y="328259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6346825" y="3902646"/>
            <a:ext cx="2656114" cy="523220"/>
          </a:xfrm>
          <a:prstGeom prst="rect">
            <a:avLst/>
          </a:prstGeom>
          <a:noFill/>
        </p:spPr>
        <p:txBody>
          <a:bodyPr wrap="square" rtlCol="0">
            <a:spAutoFit/>
          </a:bodyPr>
          <a:lstStyle/>
          <a:p>
            <a:r>
              <a:rPr lang="en-US" sz="2800" dirty="0" smtClean="0">
                <a:solidFill>
                  <a:srgbClr val="00B050"/>
                </a:solidFill>
              </a:rPr>
              <a:t>Factor Y</a:t>
            </a:r>
            <a:endParaRPr lang="en-US" sz="2800" dirty="0">
              <a:solidFill>
                <a:srgbClr val="00B050"/>
              </a:solidFill>
            </a:endParaRPr>
          </a:p>
        </p:txBody>
      </p:sp>
      <p:sp>
        <p:nvSpPr>
          <p:cNvPr id="13" name="TextBox 12"/>
          <p:cNvSpPr txBox="1"/>
          <p:nvPr/>
        </p:nvSpPr>
        <p:spPr>
          <a:xfrm>
            <a:off x="6498772" y="4447638"/>
            <a:ext cx="2656114" cy="523220"/>
          </a:xfrm>
          <a:prstGeom prst="rect">
            <a:avLst/>
          </a:prstGeom>
          <a:noFill/>
        </p:spPr>
        <p:txBody>
          <a:bodyPr wrap="square" rtlCol="0">
            <a:spAutoFit/>
          </a:bodyPr>
          <a:lstStyle/>
          <a:p>
            <a:r>
              <a:rPr lang="en-US" sz="2800" dirty="0" smtClean="0">
                <a:solidFill>
                  <a:srgbClr val="002060"/>
                </a:solidFill>
              </a:rPr>
              <a:t>Smoking</a:t>
            </a:r>
            <a:endParaRPr lang="en-US" sz="2800" dirty="0">
              <a:solidFill>
                <a:srgbClr val="002060"/>
              </a:solidFill>
            </a:endParaRPr>
          </a:p>
        </p:txBody>
      </p:sp>
      <p:sp>
        <p:nvSpPr>
          <p:cNvPr id="14" name="Oval 13"/>
          <p:cNvSpPr/>
          <p:nvPr/>
        </p:nvSpPr>
        <p:spPr>
          <a:xfrm>
            <a:off x="5127625" y="3254358"/>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Oval 15"/>
          <p:cNvSpPr/>
          <p:nvPr/>
        </p:nvSpPr>
        <p:spPr>
          <a:xfrm>
            <a:off x="1676400" y="4376410"/>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5725886" y="4283646"/>
            <a:ext cx="762000" cy="7620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348343" y="3891643"/>
            <a:ext cx="2656114" cy="523220"/>
          </a:xfrm>
          <a:prstGeom prst="rect">
            <a:avLst/>
          </a:prstGeom>
          <a:noFill/>
        </p:spPr>
        <p:txBody>
          <a:bodyPr wrap="square" rtlCol="0">
            <a:spAutoFit/>
          </a:bodyPr>
          <a:lstStyle/>
          <a:p>
            <a:r>
              <a:rPr lang="en-US" sz="2800" dirty="0" smtClean="0">
                <a:solidFill>
                  <a:srgbClr val="00B050"/>
                </a:solidFill>
              </a:rPr>
              <a:t>Factor Y</a:t>
            </a:r>
            <a:endParaRPr lang="en-US" sz="2800" dirty="0">
              <a:solidFill>
                <a:srgbClr val="00B050"/>
              </a:solidFill>
            </a:endParaRPr>
          </a:p>
        </p:txBody>
      </p:sp>
      <p:sp>
        <p:nvSpPr>
          <p:cNvPr id="21" name="TextBox 20"/>
          <p:cNvSpPr txBox="1"/>
          <p:nvPr/>
        </p:nvSpPr>
        <p:spPr>
          <a:xfrm>
            <a:off x="43996" y="4599685"/>
            <a:ext cx="2656114" cy="523220"/>
          </a:xfrm>
          <a:prstGeom prst="rect">
            <a:avLst/>
          </a:prstGeom>
          <a:noFill/>
        </p:spPr>
        <p:txBody>
          <a:bodyPr wrap="square" rtlCol="0">
            <a:spAutoFit/>
          </a:bodyPr>
          <a:lstStyle/>
          <a:p>
            <a:r>
              <a:rPr lang="en-US" sz="2800" dirty="0" smtClean="0">
                <a:solidFill>
                  <a:srgbClr val="002060"/>
                </a:solidFill>
              </a:rPr>
              <a:t>Smoking</a:t>
            </a:r>
            <a:endParaRPr lang="en-US" sz="2800" dirty="0">
              <a:solidFill>
                <a:srgbClr val="002060"/>
              </a:solidFill>
            </a:endParaRPr>
          </a:p>
        </p:txBody>
      </p:sp>
      <p:sp>
        <p:nvSpPr>
          <p:cNvPr id="22" name="TextBox 21"/>
          <p:cNvSpPr txBox="1"/>
          <p:nvPr/>
        </p:nvSpPr>
        <p:spPr>
          <a:xfrm>
            <a:off x="250372" y="3329147"/>
            <a:ext cx="2656114" cy="523220"/>
          </a:xfrm>
          <a:prstGeom prst="rect">
            <a:avLst/>
          </a:prstGeom>
          <a:noFill/>
        </p:spPr>
        <p:txBody>
          <a:bodyPr wrap="square" rtlCol="0">
            <a:spAutoFit/>
          </a:bodyPr>
          <a:lstStyle/>
          <a:p>
            <a:r>
              <a:rPr lang="en-US" sz="2800" dirty="0" smtClean="0">
                <a:solidFill>
                  <a:srgbClr val="0070C0"/>
                </a:solidFill>
              </a:rPr>
              <a:t>Fire Smoke</a:t>
            </a:r>
            <a:endParaRPr lang="en-US" sz="2800" dirty="0">
              <a:solidFill>
                <a:srgbClr val="0070C0"/>
              </a:solidFill>
            </a:endParaRPr>
          </a:p>
        </p:txBody>
      </p:sp>
      <p:sp>
        <p:nvSpPr>
          <p:cNvPr id="4" name="Slide Number Placeholder 3"/>
          <p:cNvSpPr>
            <a:spLocks noGrp="1"/>
          </p:cNvSpPr>
          <p:nvPr>
            <p:ph type="sldNum" sz="quarter" idx="12"/>
          </p:nvPr>
        </p:nvSpPr>
        <p:spPr/>
        <p:txBody>
          <a:bodyPr/>
          <a:lstStyle/>
          <a:p>
            <a:pPr>
              <a:defRPr/>
            </a:pPr>
            <a:fld id="{0FA9477A-EBD9-4219-99DD-2C04D29E9B6A}" type="slidenum">
              <a:rPr lang="en-US" smtClean="0">
                <a:solidFill>
                  <a:srgbClr val="000000"/>
                </a:solidFill>
              </a:rPr>
              <a:pPr>
                <a:defRPr/>
              </a:pPr>
              <a:t>67</a:t>
            </a:fld>
            <a:endParaRPr lang="en-US">
              <a:solidFill>
                <a:srgbClr val="000000"/>
              </a:solidFill>
            </a:endParaRPr>
          </a:p>
        </p:txBody>
      </p:sp>
    </p:spTree>
    <p:extLst>
      <p:ext uri="{BB962C8B-B14F-4D97-AF65-F5344CB8AC3E}">
        <p14:creationId xmlns:p14="http://schemas.microsoft.com/office/powerpoint/2010/main" val="16728093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228600" y="685800"/>
            <a:ext cx="8077200" cy="5715000"/>
          </a:xfrm>
        </p:spPr>
        <p:txBody>
          <a:bodyPr/>
          <a:lstStyle/>
          <a:p>
            <a:pPr marL="114300" indent="0">
              <a:buNone/>
            </a:pPr>
            <a:r>
              <a:rPr lang="en-US" sz="3200" dirty="0"/>
              <a:t>Those studies comparing populations of healthy workers, similar in all relevant respects except fire smoke exposure, present the strongest scientific support for the proposition that firefighting is a significant cause of lung disease. </a:t>
            </a:r>
          </a:p>
          <a:p>
            <a:pPr marL="114300" indent="0">
              <a:buNone/>
            </a:pPr>
            <a:endParaRPr lang="en-US" dirty="0"/>
          </a:p>
        </p:txBody>
      </p:sp>
      <p:sp>
        <p:nvSpPr>
          <p:cNvPr id="2" name="Slide Number Placeholder 1"/>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68</a:t>
            </a:fld>
            <a:endParaRPr lang="en-US">
              <a:solidFill>
                <a:srgbClr val="000000"/>
              </a:solidFill>
            </a:endParaRPr>
          </a:p>
        </p:txBody>
      </p:sp>
    </p:spTree>
    <p:extLst>
      <p:ext uri="{BB962C8B-B14F-4D97-AF65-F5344CB8AC3E}">
        <p14:creationId xmlns:p14="http://schemas.microsoft.com/office/powerpoint/2010/main" val="3959507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600" y="1143000"/>
            <a:ext cx="2971800" cy="1371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9345F"/>
                </a:solidFill>
              </a:rPr>
              <a:t>Stubbs’ </a:t>
            </a:r>
            <a:r>
              <a:rPr lang="en-US" sz="2000" dirty="0" smtClean="0">
                <a:solidFill>
                  <a:srgbClr val="49345F"/>
                </a:solidFill>
              </a:rPr>
              <a:t>Typhoid</a:t>
            </a:r>
          </a:p>
          <a:p>
            <a:pPr algn="ctr"/>
            <a:r>
              <a:rPr lang="en-US" sz="2000" dirty="0" smtClean="0">
                <a:solidFill>
                  <a:srgbClr val="49345F"/>
                </a:solidFill>
              </a:rPr>
              <a:t>(outcome)</a:t>
            </a:r>
            <a:endParaRPr lang="en-US" sz="2000" dirty="0">
              <a:solidFill>
                <a:srgbClr val="49345F"/>
              </a:solidFill>
            </a:endParaRPr>
          </a:p>
        </p:txBody>
      </p:sp>
      <p:sp>
        <p:nvSpPr>
          <p:cNvPr id="2" name="Title 1"/>
          <p:cNvSpPr>
            <a:spLocks noGrp="1"/>
          </p:cNvSpPr>
          <p:nvPr>
            <p:ph type="ctrTitle"/>
          </p:nvPr>
        </p:nvSpPr>
        <p:spPr>
          <a:xfrm>
            <a:off x="609600" y="152400"/>
            <a:ext cx="8115300" cy="1219200"/>
          </a:xfrm>
        </p:spPr>
        <p:txBody>
          <a:bodyPr/>
          <a:lstStyle/>
          <a:p>
            <a:pPr algn="ctr"/>
            <a:r>
              <a:rPr lang="en-US" sz="4000" b="1" dirty="0" smtClean="0"/>
              <a:t>FRAMING THE CAUSAL ISSUE</a:t>
            </a:r>
            <a:endParaRPr lang="en-US" sz="4000" b="1" dirty="0"/>
          </a:p>
        </p:txBody>
      </p:sp>
      <p:sp>
        <p:nvSpPr>
          <p:cNvPr id="14" name="Rectangle 13"/>
          <p:cNvSpPr/>
          <p:nvPr/>
        </p:nvSpPr>
        <p:spPr>
          <a:xfrm>
            <a:off x="3581400" y="5170420"/>
            <a:ext cx="2590799" cy="1154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rgbClr val="49345F"/>
                </a:solidFill>
              </a:rPr>
              <a:t>Δ</a:t>
            </a:r>
            <a:r>
              <a:rPr lang="en-US" dirty="0">
                <a:solidFill>
                  <a:srgbClr val="49345F"/>
                </a:solidFill>
              </a:rPr>
              <a:t>’s </a:t>
            </a:r>
            <a:r>
              <a:rPr lang="en-US" dirty="0" smtClean="0">
                <a:solidFill>
                  <a:srgbClr val="49345F"/>
                </a:solidFill>
              </a:rPr>
              <a:t>Negligence in Holly/Hemlock Intermingling</a:t>
            </a:r>
          </a:p>
          <a:p>
            <a:pPr algn="ctr"/>
            <a:r>
              <a:rPr lang="en-US" dirty="0" smtClean="0">
                <a:solidFill>
                  <a:srgbClr val="49345F"/>
                </a:solidFill>
              </a:rPr>
              <a:t>(Cause)</a:t>
            </a:r>
            <a:endParaRPr lang="en-US" dirty="0">
              <a:solidFill>
                <a:srgbClr val="49345F"/>
              </a:solidFill>
            </a:endParaRPr>
          </a:p>
        </p:txBody>
      </p:sp>
      <p:sp>
        <p:nvSpPr>
          <p:cNvPr id="5" name="Slide Number Placeholder 4"/>
          <p:cNvSpPr>
            <a:spLocks noGrp="1"/>
          </p:cNvSpPr>
          <p:nvPr>
            <p:ph type="sldNum" sz="quarter" idx="12"/>
          </p:nvPr>
        </p:nvSpPr>
        <p:spPr/>
        <p:txBody>
          <a:bodyPr/>
          <a:lstStyle/>
          <a:p>
            <a:fld id="{67523E76-F73D-47F3-9482-A1493E698C15}" type="slidenum">
              <a:rPr lang="en-US" smtClean="0">
                <a:solidFill>
                  <a:srgbClr val="49345F"/>
                </a:solidFill>
              </a:rPr>
              <a:pPr/>
              <a:t>6</a:t>
            </a:fld>
            <a:endParaRPr lang="en-US">
              <a:solidFill>
                <a:srgbClr val="49345F"/>
              </a:solidFill>
            </a:endParaRPr>
          </a:p>
        </p:txBody>
      </p:sp>
    </p:spTree>
    <p:extLst>
      <p:ext uri="{BB962C8B-B14F-4D97-AF65-F5344CB8AC3E}">
        <p14:creationId xmlns:p14="http://schemas.microsoft.com/office/powerpoint/2010/main" val="26532203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73347892"/>
              </p:ext>
            </p:extLst>
          </p:nvPr>
        </p:nvGraphicFramePr>
        <p:xfrm>
          <a:off x="838200" y="152391"/>
          <a:ext cx="7696200" cy="5946021"/>
        </p:xfrm>
        <a:graphic>
          <a:graphicData uri="http://schemas.openxmlformats.org/drawingml/2006/table">
            <a:tbl>
              <a:tblPr firstRow="1" firstCol="1" bandRow="1"/>
              <a:tblGrid>
                <a:gridCol w="5076217"/>
                <a:gridCol w="900619"/>
                <a:gridCol w="573122"/>
                <a:gridCol w="1146242"/>
              </a:tblGrid>
              <a:tr h="271894">
                <a:tc gridSpan="4">
                  <a:txBody>
                    <a:bodyPr/>
                    <a:lstStyle/>
                    <a:p>
                      <a:pPr marL="0" marR="0">
                        <a:spcBef>
                          <a:spcPts val="0"/>
                        </a:spcBef>
                        <a:spcAft>
                          <a:spcPts val="0"/>
                        </a:spcAft>
                      </a:pPr>
                      <a:r>
                        <a:rPr lang="en-US" sz="1800" i="1" dirty="0">
                          <a:effectLst/>
                          <a:latin typeface="Times New Roman"/>
                          <a:ea typeface="Calibri"/>
                        </a:rPr>
                        <a:t>Table 2 Seattle, Portland, and Tacoma firefighter mortality: 1945-89</a:t>
                      </a:r>
                      <a:endParaRPr lang="en-US" sz="1800" dirty="0">
                        <a:effectLst/>
                        <a:latin typeface="Times New Roman"/>
                        <a:ea typeface="Calibri"/>
                      </a:endParaRPr>
                    </a:p>
                  </a:txBody>
                  <a:tcPr marL="55351" marR="55351" marT="0" marB="0" anchor="ctr">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96970">
                <a:tc>
                  <a:txBody>
                    <a:bodyPr/>
                    <a:lstStyle/>
                    <a:p>
                      <a:pPr marL="0" marR="0">
                        <a:spcBef>
                          <a:spcPts val="0"/>
                        </a:spcBef>
                        <a:spcAft>
                          <a:spcPts val="0"/>
                        </a:spcAft>
                      </a:pPr>
                      <a:r>
                        <a:rPr lang="en-US" sz="900" i="1">
                          <a:effectLst/>
                          <a:latin typeface="Times New Roman"/>
                          <a:ea typeface="Calibri"/>
                        </a:rPr>
                        <a:t>Cause of death (ICD 9 codes)</a:t>
                      </a:r>
                      <a:endParaRPr lang="en-US" sz="900">
                        <a:effectLst/>
                        <a:latin typeface="Times New Roman"/>
                        <a:ea typeface="Calibri"/>
                      </a:endParaRPr>
                    </a:p>
                  </a:txBody>
                  <a:tcPr marL="55351" marR="553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effectLst/>
                          <a:latin typeface="Times New Roman"/>
                          <a:ea typeface="Calibri"/>
                        </a:rPr>
                        <a:t>Deaths</a:t>
                      </a:r>
                      <a:endParaRPr lang="en-US" sz="900">
                        <a:effectLst/>
                        <a:latin typeface="Times New Roman"/>
                        <a:ea typeface="Calibri"/>
                      </a:endParaRPr>
                    </a:p>
                  </a:txBody>
                  <a:tcPr marL="55351" marR="553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effectLst/>
                          <a:latin typeface="Times New Roman"/>
                          <a:ea typeface="Calibri"/>
                        </a:rPr>
                        <a:t>SMR</a:t>
                      </a:r>
                      <a:endParaRPr lang="en-US" sz="900">
                        <a:effectLst/>
                        <a:latin typeface="Times New Roman"/>
                        <a:ea typeface="Calibri"/>
                      </a:endParaRPr>
                    </a:p>
                  </a:txBody>
                  <a:tcPr marL="55351" marR="553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i="1">
                          <a:effectLst/>
                          <a:latin typeface="Times New Roman"/>
                          <a:ea typeface="Calibri"/>
                        </a:rPr>
                        <a:t>(95%)</a:t>
                      </a:r>
                      <a:endParaRPr lang="en-US" sz="900">
                        <a:effectLst/>
                        <a:latin typeface="Times New Roman"/>
                        <a:ea typeface="Calibri"/>
                      </a:endParaRPr>
                    </a:p>
                  </a:txBody>
                  <a:tcPr marL="55351" marR="553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527">
                <a:tc>
                  <a:txBody>
                    <a:bodyPr/>
                    <a:lstStyle/>
                    <a:p>
                      <a:pPr marL="0" marR="0">
                        <a:spcBef>
                          <a:spcPts val="0"/>
                        </a:spcBef>
                        <a:spcAft>
                          <a:spcPts val="0"/>
                        </a:spcAft>
                      </a:pPr>
                      <a:r>
                        <a:rPr lang="en-US" sz="900">
                          <a:effectLst/>
                          <a:latin typeface="Times New Roman"/>
                          <a:ea typeface="Calibri"/>
                        </a:rPr>
                        <a:t>All causes (001-999)</a:t>
                      </a:r>
                    </a:p>
                  </a:txBody>
                  <a:tcPr marL="55351" marR="553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effectLst/>
                          <a:latin typeface="Times New Roman"/>
                          <a:ea typeface="Calibri"/>
                        </a:rPr>
                        <a:t>1169</a:t>
                      </a:r>
                    </a:p>
                  </a:txBody>
                  <a:tcPr marL="55351" marR="553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effectLst/>
                          <a:latin typeface="Times New Roman"/>
                          <a:ea typeface="Calibri"/>
                        </a:rPr>
                        <a:t>0·81</a:t>
                      </a:r>
                    </a:p>
                  </a:txBody>
                  <a:tcPr marL="55351" marR="55351"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900">
                          <a:effectLst/>
                          <a:latin typeface="Times New Roman"/>
                          <a:ea typeface="Calibri"/>
                        </a:rPr>
                        <a:t>(0·77-0·86)</a:t>
                      </a:r>
                    </a:p>
                  </a:txBody>
                  <a:tcPr marL="55351" marR="55351" marT="0" marB="0">
                    <a:lnL>
                      <a:noFill/>
                    </a:lnL>
                    <a:lnR>
                      <a:noFill/>
                    </a:lnR>
                    <a:lnT w="12700" cap="flat" cmpd="sng" algn="ctr">
                      <a:solidFill>
                        <a:srgbClr val="000000"/>
                      </a:solidFill>
                      <a:prstDash val="solid"/>
                      <a:round/>
                      <a:headEnd type="none" w="med" len="med"/>
                      <a:tailEnd type="none" w="med" len="med"/>
                    </a:lnT>
                    <a:lnB>
                      <a:noFill/>
                    </a:lnB>
                  </a:tcPr>
                </a:tc>
              </a:tr>
              <a:tr h="139527">
                <a:tc>
                  <a:txBody>
                    <a:bodyPr/>
                    <a:lstStyle/>
                    <a:p>
                      <a:pPr marL="0" marR="0">
                        <a:spcBef>
                          <a:spcPts val="0"/>
                        </a:spcBef>
                        <a:spcAft>
                          <a:spcPts val="0"/>
                        </a:spcAft>
                      </a:pPr>
                      <a:r>
                        <a:rPr lang="en-US" sz="900">
                          <a:effectLst/>
                          <a:latin typeface="Times New Roman"/>
                          <a:ea typeface="Calibri"/>
                        </a:rPr>
                        <a:t>All cancers (140-152-2, 156-9-165-9, 170-175, 179-208)</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291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0·95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(0·85-1·07)</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dirty="0">
                          <a:effectLst/>
                          <a:latin typeface="Times New Roman"/>
                          <a:ea typeface="Calibri"/>
                        </a:rPr>
                        <a:t>Oral and pharyngeal cancers (140-149)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(0·33-1·66)</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Oseophageal cancer (150)</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0·83</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(0·30-1·80)</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Stomach cancer (151)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1·07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(0·61-1·73)</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Colon cancer (152, 153)</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24</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(0·54-1·26)</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Rectal cancer (154)</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8</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0·95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(0·41-1·87)</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Biliary passages and liver cancer (155-0-155-1. 156)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1·19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(0·44-2·59)</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Pancreatic cancer (157)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14</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(0·49-1·49)</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Laryngeal cancer (161)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0·47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(0·06-1· 70)</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Lung cancer (162)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95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0·96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(0·77-1·17)</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Prostate cancer (185)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30</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1·34</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(0·90-1·91)</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Kidney cancer (189-0-189-2)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0·27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(0·03-0·97)</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Bladder and other urinary cancers (188, 189 3-189-9)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0·23</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(0·03-0·83)</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Skin cancer (172, 173)</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dirty="0">
                          <a:effectLst/>
                          <a:latin typeface="Times New Roman"/>
                          <a:ea typeface="Calibri"/>
                        </a:rPr>
                        <a:t>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0·98</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(0·36-2·13)</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Brain and nervous system tumours (191, 192, 237 5-237-9, 239-6-239-7)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2·09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(1·31-3·17)</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Brain and nervous system cancers (191, 192)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18</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2·07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(1·23-3·28)</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Unspecified nervous system tumours (237-5-237-9, 239-6-239 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4</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2·20</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(0·60-5·62)</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Lymphatic/haematopoietic cancers (200-208)</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37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1·31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(0·92-1·81)</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Lymphosarcoma and reticulosarcoma (200)</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1·42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(0·57-2·93)</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Hodgkin's disease (201)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3</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1·05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(0·22-3·08)</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Leukaemia(204-208)</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1·27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(0·71-2·09)</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Other lymphatic/haematopoietic (202, 203)</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1·40</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(0·72-2·44)</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Heart disease (390-398, 402, 404, 410-414, 420-429)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461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0·79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(0·72-0·87)</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Ischaemic heart disease (410-414)</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394</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(0·74-0·90)</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Other circulatory disease (401, 403, 405, 415-417, 430-438, 440-459)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131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0·96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(0·80-1·14)</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Cerebrovascular disease (430-438)</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79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(0·67-1·06)</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Diseases of arteries, veins and pulmonary circulation (415-417, 440-459)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48</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1·24</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(0·91-1·64)</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Respiratory disease (460-466, 470-478, 480-487, 490-519)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81</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0·89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(0·71-1·10)</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Acute upper respiratory infection (460-466)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3·57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(0·43-12·9)</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Pneumonia (480-486)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22</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0·67</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(0·42-1·01)</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a:effectLst/>
                          <a:latin typeface="Times New Roman"/>
                          <a:ea typeface="Calibri"/>
                        </a:rPr>
                        <a:t>Chronic respiratory diseases (470-478, 490-519)</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56</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1·00</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(0·76-1·30)</a:t>
                      </a:r>
                    </a:p>
                  </a:txBody>
                  <a:tcPr marL="55351" marR="55351" marT="0" marB="0">
                    <a:lnL>
                      <a:noFill/>
                    </a:lnL>
                    <a:lnR>
                      <a:noFill/>
                    </a:lnR>
                    <a:lnT>
                      <a:noFill/>
                    </a:lnT>
                    <a:lnB>
                      <a:noFill/>
                    </a:lnB>
                  </a:tcPr>
                </a:tc>
              </a:tr>
              <a:tr h="496097">
                <a:tc>
                  <a:txBody>
                    <a:bodyPr/>
                    <a:lstStyle/>
                    <a:p>
                      <a:pPr marL="0" marR="0">
                        <a:spcBef>
                          <a:spcPts val="0"/>
                        </a:spcBef>
                        <a:spcAft>
                          <a:spcPts val="0"/>
                        </a:spcAft>
                      </a:pPr>
                      <a:r>
                        <a:rPr lang="en-US" sz="1600" dirty="0">
                          <a:solidFill>
                            <a:srgbClr val="FF0000"/>
                          </a:solidFill>
                          <a:effectLst/>
                          <a:latin typeface="Times New Roman"/>
                          <a:ea typeface="Calibri"/>
                        </a:rPr>
                        <a:t>Emphysema (492)</a:t>
                      </a:r>
                    </a:p>
                  </a:txBody>
                  <a:tcPr marL="55351" marR="55351" marT="0" marB="0">
                    <a:lnL>
                      <a:noFill/>
                    </a:lnL>
                    <a:lnR>
                      <a:noFill/>
                    </a:lnR>
                    <a:lnT>
                      <a:noFill/>
                    </a:lnT>
                    <a:lnB>
                      <a:noFill/>
                    </a:lnB>
                  </a:tcPr>
                </a:tc>
                <a:tc>
                  <a:txBody>
                    <a:bodyPr/>
                    <a:lstStyle/>
                    <a:p>
                      <a:pPr marL="0" marR="0" algn="ctr">
                        <a:spcBef>
                          <a:spcPts val="0"/>
                        </a:spcBef>
                        <a:spcAft>
                          <a:spcPts val="0"/>
                        </a:spcAft>
                      </a:pPr>
                      <a:r>
                        <a:rPr lang="en-US" sz="1600" dirty="0">
                          <a:solidFill>
                            <a:srgbClr val="FF0000"/>
                          </a:solidFill>
                          <a:effectLst/>
                          <a:latin typeface="Times New Roman"/>
                          <a:ea typeface="Calibri"/>
                        </a:rPr>
                        <a:t>20</a:t>
                      </a:r>
                    </a:p>
                  </a:txBody>
                  <a:tcPr marL="55351" marR="55351" marT="0" marB="0">
                    <a:lnL>
                      <a:noFill/>
                    </a:lnL>
                    <a:lnR>
                      <a:noFill/>
                    </a:lnR>
                    <a:lnT>
                      <a:noFill/>
                    </a:lnT>
                    <a:lnB>
                      <a:noFill/>
                    </a:lnB>
                  </a:tcPr>
                </a:tc>
                <a:tc>
                  <a:txBody>
                    <a:bodyPr/>
                    <a:lstStyle/>
                    <a:p>
                      <a:pPr marL="0" marR="0" algn="ctr">
                        <a:spcBef>
                          <a:spcPts val="0"/>
                        </a:spcBef>
                        <a:spcAft>
                          <a:spcPts val="0"/>
                        </a:spcAft>
                      </a:pPr>
                      <a:r>
                        <a:rPr lang="en-US" sz="1600" dirty="0">
                          <a:solidFill>
                            <a:srgbClr val="FF0000"/>
                          </a:solidFill>
                          <a:effectLst/>
                          <a:latin typeface="Times New Roman"/>
                          <a:ea typeface="Calibri"/>
                        </a:rPr>
                        <a:t>1·19</a:t>
                      </a:r>
                    </a:p>
                  </a:txBody>
                  <a:tcPr marL="55351" marR="55351" marT="0" marB="0">
                    <a:lnL>
                      <a:noFill/>
                    </a:lnL>
                    <a:lnR>
                      <a:noFill/>
                    </a:lnR>
                    <a:lnT>
                      <a:noFill/>
                    </a:lnT>
                    <a:lnB>
                      <a:noFill/>
                    </a:lnB>
                  </a:tcPr>
                </a:tc>
                <a:tc>
                  <a:txBody>
                    <a:bodyPr/>
                    <a:lstStyle/>
                    <a:p>
                      <a:pPr marL="0" marR="0" algn="ctr">
                        <a:spcBef>
                          <a:spcPts val="0"/>
                        </a:spcBef>
                        <a:spcAft>
                          <a:spcPts val="0"/>
                        </a:spcAft>
                      </a:pPr>
                      <a:r>
                        <a:rPr lang="en-US" sz="1600" dirty="0">
                          <a:solidFill>
                            <a:srgbClr val="FF0000"/>
                          </a:solidFill>
                          <a:effectLst/>
                          <a:latin typeface="Times New Roman"/>
                          <a:ea typeface="Calibri"/>
                        </a:rPr>
                        <a:t>(0·72-1·83)</a:t>
                      </a:r>
                    </a:p>
                  </a:txBody>
                  <a:tcPr marL="55351" marR="55351" marT="0" marB="0">
                    <a:lnL>
                      <a:noFill/>
                    </a:lnL>
                    <a:lnR>
                      <a:noFill/>
                    </a:lnR>
                    <a:lnT>
                      <a:noFill/>
                    </a:lnT>
                    <a:lnB>
                      <a:noFill/>
                    </a:lnB>
                  </a:tcPr>
                </a:tc>
              </a:tr>
              <a:tr h="139527">
                <a:tc>
                  <a:txBody>
                    <a:bodyPr/>
                    <a:lstStyle/>
                    <a:p>
                      <a:pPr marL="0" marR="0">
                        <a:spcBef>
                          <a:spcPts val="0"/>
                        </a:spcBef>
                        <a:spcAft>
                          <a:spcPts val="0"/>
                        </a:spcAft>
                      </a:pPr>
                      <a:r>
                        <a:rPr lang="en-US" sz="900" dirty="0">
                          <a:effectLst/>
                          <a:latin typeface="Times New Roman"/>
                          <a:ea typeface="Calibri"/>
                        </a:rPr>
                        <a:t>Asthma (493)</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3</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1·05</a:t>
                      </a:r>
                    </a:p>
                  </a:txBody>
                  <a:tcPr marL="55351" marR="55351" marT="0" marB="0">
                    <a:lnL>
                      <a:noFill/>
                    </a:lnL>
                    <a:lnR>
                      <a:noFill/>
                    </a:lnR>
                    <a:lnT>
                      <a:noFill/>
                    </a:lnT>
                    <a:lnB>
                      <a:noFill/>
                    </a:lnB>
                  </a:tcPr>
                </a:tc>
                <a:tc>
                  <a:txBody>
                    <a:bodyPr/>
                    <a:lstStyle/>
                    <a:p>
                      <a:pPr marL="0" marR="0" algn="ctr">
                        <a:spcBef>
                          <a:spcPts val="0"/>
                        </a:spcBef>
                        <a:spcAft>
                          <a:spcPts val="0"/>
                        </a:spcAft>
                      </a:pPr>
                      <a:r>
                        <a:rPr lang="en-US" sz="900">
                          <a:effectLst/>
                          <a:latin typeface="Times New Roman"/>
                          <a:ea typeface="Calibri"/>
                        </a:rPr>
                        <a:t>(0·22-3·08)</a:t>
                      </a:r>
                    </a:p>
                  </a:txBody>
                  <a:tcPr marL="55351" marR="55351" marT="0" marB="0">
                    <a:lnL>
                      <a:noFill/>
                    </a:lnL>
                    <a:lnR>
                      <a:noFill/>
                    </a:lnR>
                    <a:lnT>
                      <a:noFill/>
                    </a:lnT>
                    <a:lnB>
                      <a:noFill/>
                    </a:lnB>
                  </a:tcPr>
                </a:tc>
              </a:tr>
              <a:tr h="182645">
                <a:tc>
                  <a:txBody>
                    <a:bodyPr/>
                    <a:lstStyle/>
                    <a:p>
                      <a:pPr marL="0" marR="0">
                        <a:spcBef>
                          <a:spcPts val="0"/>
                        </a:spcBef>
                        <a:spcAft>
                          <a:spcPts val="0"/>
                        </a:spcAft>
                      </a:pPr>
                      <a:r>
                        <a:rPr lang="en-US" sz="900">
                          <a:effectLst/>
                          <a:latin typeface="Times New Roman"/>
                          <a:ea typeface="Calibri"/>
                        </a:rPr>
                        <a:t>COPD and other respiratory disease (470-478, 494-519)</a:t>
                      </a:r>
                    </a:p>
                  </a:txBody>
                  <a:tcPr marL="55351" marR="55351"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Calibri"/>
                        </a:rPr>
                        <a:t>32</a:t>
                      </a:r>
                    </a:p>
                  </a:txBody>
                  <a:tcPr marL="55351" marR="55351"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Calibri"/>
                        </a:rPr>
                        <a:t>0·98</a:t>
                      </a:r>
                    </a:p>
                  </a:txBody>
                  <a:tcPr marL="55351" marR="55351"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effectLst/>
                          <a:latin typeface="Times New Roman"/>
                          <a:ea typeface="Calibri"/>
                        </a:rPr>
                        <a:t>(0·67-1·38)</a:t>
                      </a:r>
                    </a:p>
                  </a:txBody>
                  <a:tcPr marL="55351" marR="55351" marT="0" marB="0">
                    <a:lnL>
                      <a:noFill/>
                    </a:lnL>
                    <a:lnR>
                      <a:noFill/>
                    </a:lnR>
                    <a:lnT>
                      <a:noFill/>
                    </a:lnT>
                    <a:lnB w="19050" cap="flat" cmpd="sng" algn="ctr">
                      <a:solidFill>
                        <a:srgbClr val="000000"/>
                      </a:solidFill>
                      <a:prstDash val="solid"/>
                      <a:round/>
                      <a:headEnd type="none" w="med" len="med"/>
                      <a:tailEnd type="none" w="med" len="med"/>
                    </a:lnB>
                  </a:tcPr>
                </a:tc>
              </a:tr>
              <a:tr h="191598">
                <a:tc gridSpan="4">
                  <a:txBody>
                    <a:bodyPr/>
                    <a:lstStyle/>
                    <a:p>
                      <a:pPr marL="0" marR="0">
                        <a:spcBef>
                          <a:spcPts val="0"/>
                        </a:spcBef>
                        <a:spcAft>
                          <a:spcPts val="0"/>
                        </a:spcAft>
                      </a:pPr>
                      <a:r>
                        <a:rPr lang="en-US" sz="900" i="1" dirty="0">
                          <a:effectLst/>
                          <a:latin typeface="Times New Roman"/>
                          <a:ea typeface="Calibri"/>
                        </a:rPr>
                        <a:t>COPD = Chronic obstructive pulmonary disease.</a:t>
                      </a:r>
                      <a:endParaRPr lang="en-US" sz="900" dirty="0">
                        <a:effectLst/>
                        <a:latin typeface="Times New Roman"/>
                        <a:ea typeface="Calibri"/>
                      </a:endParaRPr>
                    </a:p>
                  </a:txBody>
                  <a:tcPr marL="55351" marR="55351" marT="0" marB="0" anchor="ctr">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 name="Slide Number Placeholder 1"/>
          <p:cNvSpPr>
            <a:spLocks noGrp="1"/>
          </p:cNvSpPr>
          <p:nvPr>
            <p:ph type="sldNum" sz="quarter" idx="12"/>
          </p:nvPr>
        </p:nvSpPr>
        <p:spPr/>
        <p:txBody>
          <a:bodyPr/>
          <a:lstStyle/>
          <a:p>
            <a:pPr>
              <a:defRPr/>
            </a:pPr>
            <a:fld id="{0FA9477A-EBD9-4219-99DD-2C04D29E9B6A}" type="slidenum">
              <a:rPr lang="en-US" smtClean="0">
                <a:solidFill>
                  <a:srgbClr val="000000"/>
                </a:solidFill>
              </a:rPr>
              <a:pPr>
                <a:defRPr/>
              </a:pPr>
              <a:t>69</a:t>
            </a:fld>
            <a:endParaRPr lang="en-US">
              <a:solidFill>
                <a:srgbClr val="000000"/>
              </a:solidFill>
            </a:endParaRPr>
          </a:p>
        </p:txBody>
      </p:sp>
      <p:sp>
        <p:nvSpPr>
          <p:cNvPr id="3" name="TextBox 2"/>
          <p:cNvSpPr txBox="1"/>
          <p:nvPr/>
        </p:nvSpPr>
        <p:spPr>
          <a:xfrm>
            <a:off x="762000" y="6172200"/>
            <a:ext cx="6858000" cy="677108"/>
          </a:xfrm>
          <a:prstGeom prst="rect">
            <a:avLst/>
          </a:prstGeom>
          <a:noFill/>
        </p:spPr>
        <p:txBody>
          <a:bodyPr wrap="square" rtlCol="0">
            <a:spAutoFit/>
          </a:bodyPr>
          <a:lstStyle/>
          <a:p>
            <a:r>
              <a:rPr lang="en-US" sz="1000" dirty="0">
                <a:latin typeface="Calibri" panose="020F0502020204030204" pitchFamily="34" charset="0"/>
              </a:rPr>
              <a:t>SOURCE: Paul A. Demers et al., Mortality Among Firefighters from Three Northwestern United States Cities, 49(9) BRITISH J. OF INDUS. MED. 664-670 (1992). Reproduced with permission.</a:t>
            </a:r>
            <a:endParaRPr lang="en-US" sz="1000" b="1" dirty="0">
              <a:latin typeface="Calibri" panose="020F0502020204030204" pitchFamily="34" charset="0"/>
            </a:endParaRPr>
          </a:p>
          <a:p>
            <a:endParaRPr lang="en-US" dirty="0"/>
          </a:p>
        </p:txBody>
      </p:sp>
    </p:spTree>
    <p:extLst>
      <p:ext uri="{BB962C8B-B14F-4D97-AF65-F5344CB8AC3E}">
        <p14:creationId xmlns:p14="http://schemas.microsoft.com/office/powerpoint/2010/main" val="3558926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3222062"/>
              </p:ext>
            </p:extLst>
          </p:nvPr>
        </p:nvGraphicFramePr>
        <p:xfrm>
          <a:off x="533401" y="304801"/>
          <a:ext cx="8153399" cy="5516879"/>
        </p:xfrm>
        <a:graphic>
          <a:graphicData uri="http://schemas.openxmlformats.org/drawingml/2006/table">
            <a:tbl>
              <a:tblPr firstRow="1" firstCol="1" bandRow="1"/>
              <a:tblGrid>
                <a:gridCol w="2590799"/>
                <a:gridCol w="1219200"/>
                <a:gridCol w="762000"/>
                <a:gridCol w="1066800"/>
                <a:gridCol w="162560"/>
                <a:gridCol w="675640"/>
                <a:gridCol w="685800"/>
                <a:gridCol w="990600"/>
              </a:tblGrid>
              <a:tr h="475572">
                <a:tc gridSpan="8">
                  <a:txBody>
                    <a:bodyPr/>
                    <a:lstStyle/>
                    <a:p>
                      <a:pPr marL="0" marR="0">
                        <a:spcBef>
                          <a:spcPts val="0"/>
                        </a:spcBef>
                        <a:spcAft>
                          <a:spcPts val="0"/>
                        </a:spcAft>
                      </a:pPr>
                      <a:r>
                        <a:rPr lang="en-US" sz="1800" i="1" dirty="0">
                          <a:effectLst/>
                          <a:latin typeface="Times New Roman"/>
                          <a:ea typeface="Calibri"/>
                        </a:rPr>
                        <a:t>Table 3 Seattle, Portland, and Tacoma firefighter mortality compared with police and police mortality compared with United States white male rates: 1945-89 </a:t>
                      </a:r>
                      <a:endParaRPr lang="en-US" sz="1800" dirty="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2731">
                <a:tc>
                  <a:txBody>
                    <a:bodyPr/>
                    <a:lstStyle/>
                    <a:p>
                      <a:pPr marL="0" marR="0">
                        <a:spcBef>
                          <a:spcPts val="0"/>
                        </a:spcBef>
                        <a:spcAft>
                          <a:spcPts val="0"/>
                        </a:spcAft>
                      </a:pPr>
                      <a:r>
                        <a:rPr lang="en-US" sz="800" i="1" dirty="0">
                          <a:effectLst/>
                          <a:latin typeface="Times New Roman"/>
                          <a:ea typeface="Calibri"/>
                        </a:rPr>
                        <a:t> </a:t>
                      </a:r>
                      <a:endParaRPr lang="en-US" sz="1200" dirty="0">
                        <a:effectLst/>
                        <a:latin typeface="Times New Roman"/>
                        <a:ea typeface="Calibri"/>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1600" i="1" dirty="0">
                          <a:effectLst/>
                          <a:latin typeface="Times New Roman"/>
                          <a:ea typeface="Calibri"/>
                        </a:rPr>
                        <a:t>Firefighters v police</a:t>
                      </a:r>
                      <a:endParaRPr lang="en-US" sz="1600" dirty="0">
                        <a:effectLst/>
                        <a:latin typeface="Times New Roman"/>
                        <a:ea typeface="Calibri"/>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r>
                        <a:rPr lang="en-US" sz="1600" i="1">
                          <a:effectLst/>
                          <a:latin typeface="Times New Roman"/>
                          <a:ea typeface="Calibri"/>
                        </a:rPr>
                        <a:t> </a:t>
                      </a:r>
                      <a:endParaRPr lang="en-US" sz="1600">
                        <a:effectLst/>
                        <a:latin typeface="Times New Roman"/>
                        <a:ea typeface="Calibri"/>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1600" i="1" dirty="0">
                          <a:effectLst/>
                          <a:latin typeface="Times New Roman"/>
                          <a:ea typeface="Calibri"/>
                        </a:rPr>
                        <a:t>Police v United States white men</a:t>
                      </a:r>
                      <a:endParaRPr lang="en-US" sz="1600" dirty="0">
                        <a:effectLst/>
                        <a:latin typeface="Times New Roman"/>
                        <a:ea typeface="Calibri"/>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r>
              <a:tr h="133337">
                <a:tc>
                  <a:txBody>
                    <a:bodyPr/>
                    <a:lstStyle/>
                    <a:p>
                      <a:pPr marL="0" marR="0">
                        <a:spcBef>
                          <a:spcPts val="0"/>
                        </a:spcBef>
                        <a:spcAft>
                          <a:spcPts val="0"/>
                        </a:spcAft>
                      </a:pPr>
                      <a:r>
                        <a:rPr lang="en-US" sz="1050" i="1" dirty="0">
                          <a:effectLst/>
                          <a:latin typeface="Times New Roman"/>
                          <a:ea typeface="Calibri"/>
                        </a:rPr>
                        <a:t>Cause of death</a:t>
                      </a:r>
                      <a:endParaRPr lang="en-US" sz="105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i="1">
                          <a:effectLst/>
                          <a:latin typeface="Times New Roman"/>
                          <a:ea typeface="Calibri"/>
                        </a:rPr>
                        <a:t>Deaths</a:t>
                      </a:r>
                      <a:endParaRPr lang="en-US" sz="105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i="1">
                          <a:effectLst/>
                          <a:latin typeface="Times New Roman"/>
                          <a:ea typeface="Calibri"/>
                        </a:rPr>
                        <a:t>IDR</a:t>
                      </a:r>
                      <a:endParaRPr lang="en-US" sz="105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i="1" dirty="0">
                          <a:effectLst/>
                          <a:latin typeface="Times New Roman"/>
                          <a:ea typeface="Calibri"/>
                        </a:rPr>
                        <a:t>(95% CI)</a:t>
                      </a:r>
                      <a:endParaRPr lang="en-US" sz="105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i="1">
                          <a:effectLst/>
                          <a:latin typeface="Times New Roman"/>
                          <a:ea typeface="Calibri"/>
                        </a:rPr>
                        <a:t> </a:t>
                      </a:r>
                      <a:endParaRPr lang="en-US" sz="105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i="1">
                          <a:effectLst/>
                          <a:latin typeface="Times New Roman"/>
                          <a:ea typeface="Calibri"/>
                        </a:rPr>
                        <a:t>Deaths</a:t>
                      </a:r>
                      <a:endParaRPr lang="en-US" sz="105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i="1">
                          <a:effectLst/>
                          <a:latin typeface="Times New Roman"/>
                          <a:ea typeface="Calibri"/>
                        </a:rPr>
                        <a:t>SMR</a:t>
                      </a:r>
                      <a:endParaRPr lang="en-US" sz="105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50" i="1">
                          <a:effectLst/>
                          <a:latin typeface="Times New Roman"/>
                          <a:ea typeface="Calibri"/>
                        </a:rPr>
                        <a:t>(95% CI)</a:t>
                      </a:r>
                      <a:endParaRPr lang="en-US" sz="105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r h="133337">
                <a:tc>
                  <a:txBody>
                    <a:bodyPr/>
                    <a:lstStyle/>
                    <a:p>
                      <a:pPr marL="0" marR="0">
                        <a:spcBef>
                          <a:spcPts val="0"/>
                        </a:spcBef>
                        <a:spcAft>
                          <a:spcPts val="0"/>
                        </a:spcAft>
                      </a:pPr>
                      <a:r>
                        <a:rPr lang="en-US" sz="1050" dirty="0">
                          <a:effectLst/>
                          <a:latin typeface="Times New Roman"/>
                          <a:ea typeface="Calibri"/>
                        </a:rPr>
                        <a:t>All causes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50" dirty="0">
                          <a:effectLst/>
                          <a:latin typeface="Times New Roman"/>
                          <a:ea typeface="Calibri"/>
                        </a:rPr>
                        <a:t>1169</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50">
                          <a:effectLst/>
                          <a:latin typeface="Times New Roman"/>
                          <a:ea typeface="Calibri"/>
                        </a:rPr>
                        <a:t>0·87</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50">
                          <a:effectLst/>
                          <a:latin typeface="Times New Roman"/>
                          <a:ea typeface="Calibri"/>
                        </a:rPr>
                        <a:t>(0·79-0·95)</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50">
                          <a:effectLst/>
                          <a:latin typeface="Times New Roman"/>
                          <a:ea typeface="Calibri"/>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50" dirty="0">
                          <a:effectLst/>
                          <a:latin typeface="Times New Roman"/>
                          <a:ea typeface="Calibri"/>
                        </a:rPr>
                        <a:t>714</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50">
                          <a:effectLst/>
                          <a:latin typeface="Times New Roman"/>
                          <a:ea typeface="Calibri"/>
                        </a:rPr>
                        <a:t>0·87</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1050">
                          <a:effectLst/>
                          <a:latin typeface="Times New Roman"/>
                          <a:ea typeface="Calibri"/>
                        </a:rPr>
                        <a:t>(0·81-0·93)</a:t>
                      </a: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133337">
                <a:tc>
                  <a:txBody>
                    <a:bodyPr/>
                    <a:lstStyle/>
                    <a:p>
                      <a:pPr marL="0" marR="0">
                        <a:spcBef>
                          <a:spcPts val="0"/>
                        </a:spcBef>
                        <a:spcAft>
                          <a:spcPts val="0"/>
                        </a:spcAft>
                      </a:pPr>
                      <a:r>
                        <a:rPr lang="en-US" sz="1050" dirty="0">
                          <a:effectLst/>
                          <a:latin typeface="Times New Roman"/>
                          <a:ea typeface="Calibri"/>
                        </a:rPr>
                        <a:t>All cancers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291</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0·97</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(0·80-1·17)</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169</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0·95</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(0·81-1·11)</a:t>
                      </a:r>
                    </a:p>
                  </a:txBody>
                  <a:tcPr marL="68580" marR="68580" marT="0" marB="0">
                    <a:lnL>
                      <a:noFill/>
                    </a:lnL>
                    <a:lnR>
                      <a:noFill/>
                    </a:lnR>
                    <a:lnT>
                      <a:noFill/>
                    </a:lnT>
                    <a:lnB>
                      <a:noFill/>
                    </a:lnB>
                  </a:tcPr>
                </a:tc>
              </a:tr>
              <a:tr h="133337">
                <a:tc>
                  <a:txBody>
                    <a:bodyPr/>
                    <a:lstStyle/>
                    <a:p>
                      <a:pPr marL="0" marR="0">
                        <a:spcBef>
                          <a:spcPts val="0"/>
                        </a:spcBef>
                        <a:spcAft>
                          <a:spcPts val="0"/>
                        </a:spcAft>
                      </a:pPr>
                      <a:r>
                        <a:rPr lang="en-US" sz="1050">
                          <a:effectLst/>
                          <a:latin typeface="Times New Roman"/>
                          <a:ea typeface="Calibri"/>
                        </a:rPr>
                        <a:t>Colon cancer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24</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1·58</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(0·73-3·3)</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8</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0·50</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(0·22-0·99)</a:t>
                      </a:r>
                    </a:p>
                  </a:txBody>
                  <a:tcPr marL="68580" marR="68580" marT="0" marB="0">
                    <a:lnL>
                      <a:noFill/>
                    </a:lnL>
                    <a:lnR>
                      <a:noFill/>
                    </a:lnR>
                    <a:lnT>
                      <a:noFill/>
                    </a:lnT>
                    <a:lnB>
                      <a:noFill/>
                    </a:lnB>
                  </a:tcPr>
                </a:tc>
              </a:tr>
              <a:tr h="133337">
                <a:tc>
                  <a:txBody>
                    <a:bodyPr/>
                    <a:lstStyle/>
                    <a:p>
                      <a:pPr marL="0" marR="0">
                        <a:spcBef>
                          <a:spcPts val="0"/>
                        </a:spcBef>
                        <a:spcAft>
                          <a:spcPts val="0"/>
                        </a:spcAft>
                      </a:pPr>
                      <a:r>
                        <a:rPr lang="en-US" sz="1050">
                          <a:effectLst/>
                          <a:latin typeface="Times New Roman"/>
                          <a:ea typeface="Calibri"/>
                        </a:rPr>
                        <a:t>Rectal cancer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8</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0·89</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(0·30-2·66)</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5</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1·11</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(0·36-2·59)</a:t>
                      </a:r>
                    </a:p>
                  </a:txBody>
                  <a:tcPr marL="68580" marR="68580" marT="0" marB="0">
                    <a:lnL>
                      <a:noFill/>
                    </a:lnL>
                    <a:lnR>
                      <a:noFill/>
                    </a:lnR>
                    <a:lnT>
                      <a:noFill/>
                    </a:lnT>
                    <a:lnB>
                      <a:noFill/>
                    </a:lnB>
                  </a:tcPr>
                </a:tc>
              </a:tr>
              <a:tr h="133337">
                <a:tc>
                  <a:txBody>
                    <a:bodyPr/>
                    <a:lstStyle/>
                    <a:p>
                      <a:pPr marL="0" marR="0">
                        <a:spcBef>
                          <a:spcPts val="0"/>
                        </a:spcBef>
                        <a:spcAft>
                          <a:spcPts val="0"/>
                        </a:spcAft>
                      </a:pPr>
                      <a:r>
                        <a:rPr lang="en-US" sz="1050">
                          <a:effectLst/>
                          <a:latin typeface="Times New Roman"/>
                          <a:ea typeface="Calibri"/>
                        </a:rPr>
                        <a:t>Biliary passages and liver cancer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6</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0·71</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(0·19-2·71)</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4</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1·40</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(0·38-3·59)</a:t>
                      </a:r>
                    </a:p>
                  </a:txBody>
                  <a:tcPr marL="68580" marR="68580" marT="0" marB="0">
                    <a:lnL>
                      <a:noFill/>
                    </a:lnL>
                    <a:lnR>
                      <a:noFill/>
                    </a:lnR>
                    <a:lnT>
                      <a:noFill/>
                    </a:lnT>
                    <a:lnB>
                      <a:noFill/>
                    </a:lnB>
                  </a:tcPr>
                </a:tc>
              </a:tr>
              <a:tr h="133337">
                <a:tc>
                  <a:txBody>
                    <a:bodyPr/>
                    <a:lstStyle/>
                    <a:p>
                      <a:pPr marL="0" marR="0">
                        <a:spcBef>
                          <a:spcPts val="0"/>
                        </a:spcBef>
                        <a:spcAft>
                          <a:spcPts val="0"/>
                        </a:spcAft>
                      </a:pPr>
                      <a:r>
                        <a:rPr lang="en-US" sz="1050">
                          <a:effectLst/>
                          <a:latin typeface="Times New Roman"/>
                          <a:ea typeface="Calibri"/>
                        </a:rPr>
                        <a:t>Trachea, bronchus, and lung cancer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95</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0·95</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(0·67-1·33)</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55</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0·92</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(0·69-1·19)</a:t>
                      </a:r>
                    </a:p>
                  </a:txBody>
                  <a:tcPr marL="68580" marR="68580" marT="0" marB="0">
                    <a:lnL>
                      <a:noFill/>
                    </a:lnL>
                    <a:lnR>
                      <a:noFill/>
                    </a:lnR>
                    <a:lnT>
                      <a:noFill/>
                    </a:lnT>
                    <a:lnB>
                      <a:noFill/>
                    </a:lnB>
                  </a:tcPr>
                </a:tc>
              </a:tr>
              <a:tr h="133337">
                <a:tc>
                  <a:txBody>
                    <a:bodyPr/>
                    <a:lstStyle/>
                    <a:p>
                      <a:pPr marL="0" marR="0">
                        <a:spcBef>
                          <a:spcPts val="0"/>
                        </a:spcBef>
                        <a:spcAft>
                          <a:spcPts val="0"/>
                        </a:spcAft>
                      </a:pPr>
                      <a:r>
                        <a:rPr lang="en-US" sz="1050">
                          <a:effectLst/>
                          <a:latin typeface="Times New Roman"/>
                          <a:ea typeface="Calibri"/>
                        </a:rPr>
                        <a:t>Prostate cancer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30</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1·43</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(0·71-2·85)</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11</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1·02</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(0·51-1·82)</a:t>
                      </a:r>
                    </a:p>
                  </a:txBody>
                  <a:tcPr marL="68580" marR="68580" marT="0" marB="0">
                    <a:lnL>
                      <a:noFill/>
                    </a:lnL>
                    <a:lnR>
                      <a:noFill/>
                    </a:lnR>
                    <a:lnT>
                      <a:noFill/>
                    </a:lnT>
                    <a:lnB>
                      <a:noFill/>
                    </a:lnB>
                  </a:tcPr>
                </a:tc>
              </a:tr>
              <a:tr h="133337">
                <a:tc>
                  <a:txBody>
                    <a:bodyPr/>
                    <a:lstStyle/>
                    <a:p>
                      <a:pPr marL="0" marR="0">
                        <a:spcBef>
                          <a:spcPts val="0"/>
                        </a:spcBef>
                        <a:spcAft>
                          <a:spcPts val="0"/>
                        </a:spcAft>
                      </a:pPr>
                      <a:r>
                        <a:rPr lang="en-US" sz="1050">
                          <a:effectLst/>
                          <a:latin typeface="Times New Roman"/>
                          <a:ea typeface="Calibri"/>
                        </a:rPr>
                        <a:t>Bladder cancer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2</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0·16</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(0·02-1·24)</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4</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0·91</a:t>
                      </a:r>
                    </a:p>
                  </a:txBody>
                  <a:tcPr marL="68580" marR="68580" marT="0" marB="0">
                    <a:lnL>
                      <a:noFill/>
                    </a:lnL>
                    <a:lnR>
                      <a:noFill/>
                    </a:lnR>
                    <a:lnT>
                      <a:noFill/>
                    </a:lnT>
                    <a:lnB>
                      <a:noFill/>
                    </a:lnB>
                  </a:tcPr>
                </a:tc>
                <a:tc>
                  <a:txBody>
                    <a:bodyPr/>
                    <a:lstStyle/>
                    <a:p>
                      <a:pPr marL="0" marR="0" algn="ctr">
                        <a:spcBef>
                          <a:spcPts val="0"/>
                        </a:spcBef>
                        <a:spcAft>
                          <a:spcPts val="0"/>
                        </a:spcAft>
                      </a:pPr>
                      <a:r>
                        <a:rPr lang="en-US" sz="1050" dirty="0">
                          <a:effectLst/>
                          <a:latin typeface="Times New Roman"/>
                          <a:ea typeface="Calibri"/>
                        </a:rPr>
                        <a:t>(0·25-2·34)</a:t>
                      </a: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r>
              <a:tr h="236219">
                <a:tc>
                  <a:txBody>
                    <a:bodyPr/>
                    <a:lstStyle/>
                    <a:p>
                      <a:pPr marL="0" marR="0">
                        <a:spcBef>
                          <a:spcPts val="0"/>
                        </a:spcBef>
                        <a:spcAft>
                          <a:spcPts val="0"/>
                        </a:spcAft>
                      </a:pPr>
                      <a:r>
                        <a:rPr lang="en-US" sz="1400" dirty="0">
                          <a:solidFill>
                            <a:srgbClr val="FF0000"/>
                          </a:solidFill>
                          <a:effectLst/>
                          <a:latin typeface="Times New Roman"/>
                          <a:ea typeface="Calibri"/>
                        </a:rPr>
                        <a:t>Emphysema</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dirty="0">
                          <a:solidFill>
                            <a:srgbClr val="FF0000"/>
                          </a:solidFill>
                          <a:effectLst/>
                          <a:latin typeface="Times New Roman"/>
                          <a:ea typeface="Calibri"/>
                        </a:rPr>
                        <a:t>20</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a:solidFill>
                            <a:srgbClr val="FF0000"/>
                          </a:solidFill>
                          <a:effectLst/>
                          <a:latin typeface="Times New Roman"/>
                          <a:ea typeface="Calibri"/>
                        </a:rPr>
                        <a:t>1·45</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a:solidFill>
                            <a:srgbClr val="FF0000"/>
                          </a:solidFill>
                          <a:effectLst/>
                          <a:latin typeface="Times New Roman"/>
                          <a:ea typeface="Calibri"/>
                        </a:rPr>
                        <a:t>(0·54-3·88)</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a:solidFill>
                            <a:srgbClr val="FF0000"/>
                          </a:solidFill>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dirty="0">
                          <a:solidFill>
                            <a:srgbClr val="FF0000"/>
                          </a:solidFill>
                          <a:effectLst/>
                          <a:latin typeface="Times New Roman"/>
                          <a:ea typeface="Calibri"/>
                        </a:rPr>
                        <a:t>5</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a:solidFill>
                            <a:srgbClr val="FF0000"/>
                          </a:solidFill>
                          <a:effectLst/>
                          <a:latin typeface="Times New Roman"/>
                          <a:ea typeface="Calibri"/>
                        </a:rPr>
                        <a:t>0·63</a:t>
                      </a:r>
                    </a:p>
                  </a:txBody>
                  <a:tcPr marL="68580" marR="68580" marT="0" marB="0">
                    <a:lnL>
                      <a:noFill/>
                    </a:lnL>
                    <a:lnR>
                      <a:noFill/>
                    </a:lnR>
                    <a:lnT>
                      <a:noFill/>
                    </a:lnT>
                    <a:lnB>
                      <a:noFill/>
                    </a:lnB>
                  </a:tcPr>
                </a:tc>
                <a:tc>
                  <a:txBody>
                    <a:bodyPr/>
                    <a:lstStyle/>
                    <a:p>
                      <a:pPr marL="0" marR="0" algn="ctr">
                        <a:spcBef>
                          <a:spcPts val="0"/>
                        </a:spcBef>
                        <a:spcAft>
                          <a:spcPts val="0"/>
                        </a:spcAft>
                      </a:pPr>
                      <a:r>
                        <a:rPr lang="en-US" sz="1400" dirty="0">
                          <a:solidFill>
                            <a:srgbClr val="FF0000"/>
                          </a:solidFill>
                          <a:effectLst/>
                          <a:latin typeface="Times New Roman"/>
                          <a:ea typeface="Calibri"/>
                        </a:rPr>
                        <a:t>(0·20-1·46)</a:t>
                      </a:r>
                    </a:p>
                  </a:txBody>
                  <a:tcPr marL="68580" marR="68580" marT="0" marB="0">
                    <a:lnL>
                      <a:noFill/>
                    </a:lnL>
                    <a:lnR>
                      <a:noFill/>
                    </a:lnR>
                    <a:lnT>
                      <a:noFill/>
                    </a:lnT>
                    <a:lnB>
                      <a:noFill/>
                    </a:lnB>
                  </a:tcPr>
                </a:tc>
              </a:tr>
              <a:tr h="133337">
                <a:tc>
                  <a:txBody>
                    <a:bodyPr/>
                    <a:lstStyle/>
                    <a:p>
                      <a:pPr marL="0" marR="0">
                        <a:spcBef>
                          <a:spcPts val="0"/>
                        </a:spcBef>
                        <a:spcAft>
                          <a:spcPts val="0"/>
                        </a:spcAft>
                      </a:pPr>
                      <a:r>
                        <a:rPr lang="en-US" sz="1000">
                          <a:effectLst/>
                          <a:latin typeface="Times New Roman"/>
                          <a:ea typeface="Calibri"/>
                        </a:rPr>
                        <a:t>COPD and miscellaneous lung disease</a:t>
                      </a:r>
                    </a:p>
                  </a:txBody>
                  <a:tcPr marL="68580" marR="68580" marT="0" marB="0">
                    <a:lnL>
                      <a:noFill/>
                    </a:lnL>
                    <a:lnR>
                      <a:noFill/>
                    </a:lnR>
                    <a:lnT>
                      <a:noFill/>
                    </a:lnT>
                    <a:lnB>
                      <a:noFill/>
                    </a:lnB>
                  </a:tcPr>
                </a:tc>
                <a:tc>
                  <a:txBody>
                    <a:bodyPr/>
                    <a:lstStyle/>
                    <a:p>
                      <a:pPr marL="0" marR="0" algn="ctr">
                        <a:spcBef>
                          <a:spcPts val="0"/>
                        </a:spcBef>
                        <a:spcAft>
                          <a:spcPts val="0"/>
                        </a:spcAft>
                      </a:pPr>
                      <a:r>
                        <a:rPr lang="en-US" sz="1000" dirty="0">
                          <a:effectLst/>
                          <a:latin typeface="Times New Roman"/>
                          <a:ea typeface="Calibri"/>
                        </a:rPr>
                        <a:t>32</a:t>
                      </a:r>
                    </a:p>
                  </a:txBody>
                  <a:tcPr marL="68580" marR="68580" marT="0" marB="0">
                    <a:lnL>
                      <a:noFill/>
                    </a:lnL>
                    <a:lnR>
                      <a:noFill/>
                    </a:lnR>
                    <a:lnT>
                      <a:noFill/>
                    </a:lnT>
                    <a:lnB>
                      <a:noFill/>
                    </a:lnB>
                  </a:tcPr>
                </a:tc>
                <a:tc>
                  <a:txBody>
                    <a:bodyPr/>
                    <a:lstStyle/>
                    <a:p>
                      <a:pPr marL="0" marR="0" algn="ctr">
                        <a:spcBef>
                          <a:spcPts val="0"/>
                        </a:spcBef>
                        <a:spcAft>
                          <a:spcPts val="0"/>
                        </a:spcAft>
                      </a:pPr>
                      <a:r>
                        <a:rPr lang="en-US" sz="1000">
                          <a:effectLst/>
                          <a:latin typeface="Times New Roman"/>
                          <a:ea typeface="Calibri"/>
                        </a:rPr>
                        <a:t>0·89</a:t>
                      </a:r>
                    </a:p>
                  </a:txBody>
                  <a:tcPr marL="68580" marR="68580" marT="0" marB="0">
                    <a:lnL>
                      <a:noFill/>
                    </a:lnL>
                    <a:lnR>
                      <a:noFill/>
                    </a:lnR>
                    <a:lnT>
                      <a:noFill/>
                    </a:lnT>
                    <a:lnB>
                      <a:noFill/>
                    </a:lnB>
                  </a:tcPr>
                </a:tc>
                <a:tc>
                  <a:txBody>
                    <a:bodyPr/>
                    <a:lstStyle/>
                    <a:p>
                      <a:pPr marL="0" marR="0" algn="ctr">
                        <a:spcBef>
                          <a:spcPts val="0"/>
                        </a:spcBef>
                        <a:spcAft>
                          <a:spcPts val="0"/>
                        </a:spcAft>
                      </a:pPr>
                      <a:r>
                        <a:rPr lang="en-US" sz="1000">
                          <a:effectLst/>
                          <a:latin typeface="Times New Roman"/>
                          <a:ea typeface="Calibri"/>
                        </a:rPr>
                        <a:t>(0·47</a:t>
                      </a:r>
                      <a:r>
                        <a:rPr lang="en-US" sz="1000" b="1">
                          <a:effectLst/>
                          <a:latin typeface="Times New Roman"/>
                          <a:ea typeface="Calibri"/>
                        </a:rPr>
                        <a:t>-</a:t>
                      </a:r>
                      <a:r>
                        <a:rPr lang="en-US" sz="1000">
                          <a:effectLst/>
                          <a:latin typeface="Times New Roman"/>
                          <a:ea typeface="Calibri"/>
                        </a:rPr>
                        <a:t>1·69)</a:t>
                      </a:r>
                    </a:p>
                  </a:txBody>
                  <a:tcPr marL="68580" marR="68580" marT="0" marB="0">
                    <a:lnL>
                      <a:noFill/>
                    </a:lnL>
                    <a:lnR>
                      <a:noFill/>
                    </a:lnR>
                    <a:lnT>
                      <a:noFill/>
                    </a:lnT>
                    <a:lnB>
                      <a:noFill/>
                    </a:lnB>
                  </a:tcPr>
                </a:tc>
                <a:tc>
                  <a:txBody>
                    <a:bodyPr/>
                    <a:lstStyle/>
                    <a:p>
                      <a:pPr marL="0" marR="0" algn="ctr">
                        <a:spcBef>
                          <a:spcPts val="0"/>
                        </a:spcBef>
                        <a:spcAft>
                          <a:spcPts val="0"/>
                        </a:spcAft>
                      </a:pPr>
                      <a:r>
                        <a:rPr lang="en-US" sz="1000">
                          <a:effectLst/>
                          <a:latin typeface="Times New Roman"/>
                          <a:ea typeface="Calibri"/>
                        </a:rPr>
                        <a:t> </a:t>
                      </a:r>
                    </a:p>
                  </a:txBody>
                  <a:tcPr marL="68580" marR="68580" marT="0" marB="0">
                    <a:lnL>
                      <a:noFill/>
                    </a:lnL>
                    <a:lnR>
                      <a:noFill/>
                    </a:lnR>
                    <a:lnT>
                      <a:noFill/>
                    </a:lnT>
                    <a:lnB>
                      <a:noFill/>
                    </a:lnB>
                  </a:tcPr>
                </a:tc>
                <a:tc>
                  <a:txBody>
                    <a:bodyPr/>
                    <a:lstStyle/>
                    <a:p>
                      <a:pPr marL="0" marR="0" algn="ctr">
                        <a:spcBef>
                          <a:spcPts val="0"/>
                        </a:spcBef>
                        <a:spcAft>
                          <a:spcPts val="0"/>
                        </a:spcAft>
                      </a:pPr>
                      <a:r>
                        <a:rPr lang="en-US" sz="1000" dirty="0">
                          <a:effectLst/>
                          <a:latin typeface="Times New Roman"/>
                          <a:ea typeface="Calibri"/>
                        </a:rPr>
                        <a:t>15</a:t>
                      </a:r>
                    </a:p>
                  </a:txBody>
                  <a:tcPr marL="68580" marR="68580" marT="0" marB="0">
                    <a:lnL>
                      <a:noFill/>
                    </a:lnL>
                    <a:lnR>
                      <a:noFill/>
                    </a:lnR>
                    <a:lnT>
                      <a:noFill/>
                    </a:lnT>
                    <a:lnB>
                      <a:noFill/>
                    </a:lnB>
                  </a:tcPr>
                </a:tc>
                <a:tc>
                  <a:txBody>
                    <a:bodyPr/>
                    <a:lstStyle/>
                    <a:p>
                      <a:pPr marL="0" marR="0" algn="ctr">
                        <a:spcBef>
                          <a:spcPts val="0"/>
                        </a:spcBef>
                        <a:spcAft>
                          <a:spcPts val="0"/>
                        </a:spcAft>
                      </a:pPr>
                      <a:r>
                        <a:rPr lang="en-US" sz="1000">
                          <a:effectLst/>
                          <a:latin typeface="Times New Roman"/>
                          <a:ea typeface="Calibri"/>
                        </a:rPr>
                        <a:t>0·83</a:t>
                      </a:r>
                    </a:p>
                  </a:txBody>
                  <a:tcPr marL="68580" marR="68580" marT="0" marB="0">
                    <a:lnL>
                      <a:noFill/>
                    </a:lnL>
                    <a:lnR>
                      <a:noFill/>
                    </a:lnR>
                    <a:lnT>
                      <a:noFill/>
                    </a:lnT>
                    <a:lnB>
                      <a:noFill/>
                    </a:lnB>
                  </a:tcPr>
                </a:tc>
                <a:tc>
                  <a:txBody>
                    <a:bodyPr/>
                    <a:lstStyle/>
                    <a:p>
                      <a:pPr marL="0" marR="0" algn="ctr">
                        <a:spcBef>
                          <a:spcPts val="0"/>
                        </a:spcBef>
                        <a:spcAft>
                          <a:spcPts val="0"/>
                        </a:spcAft>
                      </a:pPr>
                      <a:r>
                        <a:rPr lang="en-US" sz="1000" dirty="0">
                          <a:effectLst/>
                          <a:latin typeface="Times New Roman"/>
                          <a:ea typeface="Calibri"/>
                        </a:rPr>
                        <a:t>(0·47</a:t>
                      </a:r>
                      <a:r>
                        <a:rPr lang="en-US" sz="1000" b="1" dirty="0">
                          <a:effectLst/>
                          <a:latin typeface="Times New Roman"/>
                          <a:ea typeface="Calibri"/>
                        </a:rPr>
                        <a:t>-</a:t>
                      </a:r>
                      <a:r>
                        <a:rPr lang="en-US" sz="1000" dirty="0">
                          <a:effectLst/>
                          <a:latin typeface="Times New Roman"/>
                          <a:ea typeface="Calibri"/>
                        </a:rPr>
                        <a:t>1·37)</a:t>
                      </a: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r>
              <a:tr h="158524">
                <a:tc>
                  <a:txBody>
                    <a:bodyPr/>
                    <a:lstStyle/>
                    <a:p>
                      <a:pPr marL="0" marR="0">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endParaRPr lang="en-US" sz="1200" dirty="0">
                        <a:effectLst/>
                        <a:latin typeface="Times New Roman"/>
                        <a:ea typeface="Calibri"/>
                      </a:endParaRPr>
                    </a:p>
                  </a:txBody>
                  <a:tcPr marL="68580" marR="68580" marT="0" marB="0">
                    <a:lnL>
                      <a:noFill/>
                    </a:lnL>
                    <a:lnR>
                      <a:noFill/>
                    </a:lnR>
                    <a:lnT>
                      <a:noFill/>
                    </a:lnT>
                    <a:lnB>
                      <a:noFill/>
                    </a:lnB>
                  </a:tcPr>
                </a:tc>
              </a:tr>
              <a:tr h="237786">
                <a:tc>
                  <a:txBody>
                    <a:bodyPr/>
                    <a:lstStyle/>
                    <a:p>
                      <a:endParaRPr lang="en-US"/>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tcPr>
                </a:tc>
                <a:tc>
                  <a:txBody>
                    <a:bodyPr/>
                    <a:lstStyle/>
                    <a:p>
                      <a:endParaRPr lang="en-US"/>
                    </a:p>
                  </a:txBody>
                  <a:tcPr marL="68580" marR="68580" marT="0" marB="0">
                    <a:lnL>
                      <a:noFill/>
                    </a:lnL>
                    <a:lnR>
                      <a:noFill/>
                    </a:lnR>
                    <a:lnT>
                      <a:noFill/>
                    </a:lnT>
                    <a:lnB>
                      <a:noFill/>
                    </a:lnB>
                  </a:tcPr>
                </a:tc>
                <a:tc>
                  <a:txBody>
                    <a:bodyPr/>
                    <a:lstStyle/>
                    <a:p>
                      <a:endParaRPr lang="en-US" dirty="0"/>
                    </a:p>
                  </a:txBody>
                  <a:tcPr marL="68580" marR="68580" marT="0" marB="0">
                    <a:lnL>
                      <a:noFill/>
                    </a:lnL>
                    <a:lnR>
                      <a:noFill/>
                    </a:lnR>
                    <a:lnT>
                      <a:noFill/>
                    </a:lnT>
                    <a:lnB>
                      <a:noFill/>
                    </a:lnB>
                  </a:tcPr>
                </a:tc>
              </a:tr>
            </a:tbl>
          </a:graphicData>
        </a:graphic>
      </p:graphicFrame>
      <p:sp>
        <p:nvSpPr>
          <p:cNvPr id="2" name="Slide Number Placeholder 1"/>
          <p:cNvSpPr>
            <a:spLocks noGrp="1"/>
          </p:cNvSpPr>
          <p:nvPr>
            <p:ph type="sldNum" sz="quarter" idx="12"/>
          </p:nvPr>
        </p:nvSpPr>
        <p:spPr/>
        <p:txBody>
          <a:bodyPr/>
          <a:lstStyle/>
          <a:p>
            <a:pPr>
              <a:defRPr/>
            </a:pPr>
            <a:fld id="{0FA9477A-EBD9-4219-99DD-2C04D29E9B6A}" type="slidenum">
              <a:rPr lang="en-US" smtClean="0">
                <a:solidFill>
                  <a:srgbClr val="000000"/>
                </a:solidFill>
              </a:rPr>
              <a:pPr>
                <a:defRPr/>
              </a:pPr>
              <a:t>70</a:t>
            </a:fld>
            <a:endParaRPr lang="en-US">
              <a:solidFill>
                <a:srgbClr val="000000"/>
              </a:solidFill>
            </a:endParaRPr>
          </a:p>
        </p:txBody>
      </p:sp>
      <p:sp>
        <p:nvSpPr>
          <p:cNvPr id="3" name="TextBox 2"/>
          <p:cNvSpPr txBox="1"/>
          <p:nvPr/>
        </p:nvSpPr>
        <p:spPr>
          <a:xfrm>
            <a:off x="762000" y="3962400"/>
            <a:ext cx="7543800" cy="677108"/>
          </a:xfrm>
          <a:prstGeom prst="rect">
            <a:avLst/>
          </a:prstGeom>
          <a:noFill/>
        </p:spPr>
        <p:txBody>
          <a:bodyPr wrap="square" rtlCol="0">
            <a:spAutoFit/>
          </a:bodyPr>
          <a:lstStyle/>
          <a:p>
            <a:r>
              <a:rPr lang="en-US" sz="1000" dirty="0">
                <a:latin typeface="Calibri" panose="020F0502020204030204" pitchFamily="34" charset="0"/>
              </a:rPr>
              <a:t>SOURCE: Paul A. Demers et al., Mortality Among Firefighters from Three Northwestern United States Cities, 49(9) BRITISH J. OF INDUS. MED. 664-670 (1992). Reproduced with permission.</a:t>
            </a:r>
            <a:endParaRPr lang="en-US" sz="1000" b="1" dirty="0">
              <a:latin typeface="Calibri" panose="020F0502020204030204" pitchFamily="34" charset="0"/>
            </a:endParaRPr>
          </a:p>
          <a:p>
            <a:endParaRPr lang="en-US" dirty="0"/>
          </a:p>
        </p:txBody>
      </p:sp>
    </p:spTree>
    <p:extLst>
      <p:ext uri="{BB962C8B-B14F-4D97-AF65-F5344CB8AC3E}">
        <p14:creationId xmlns:p14="http://schemas.microsoft.com/office/powerpoint/2010/main" val="18005406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61629843"/>
              </p:ext>
            </p:extLst>
          </p:nvPr>
        </p:nvGraphicFramePr>
        <p:xfrm>
          <a:off x="152397" y="533402"/>
          <a:ext cx="8839202" cy="5773206"/>
        </p:xfrm>
        <a:graphic>
          <a:graphicData uri="http://schemas.openxmlformats.org/drawingml/2006/table">
            <a:tbl>
              <a:tblPr firstRow="1" firstCol="1" bandRow="1"/>
              <a:tblGrid>
                <a:gridCol w="1219203"/>
                <a:gridCol w="914400"/>
                <a:gridCol w="620541"/>
                <a:gridCol w="751059"/>
                <a:gridCol w="162560"/>
                <a:gridCol w="515570"/>
                <a:gridCol w="464870"/>
                <a:gridCol w="685800"/>
                <a:gridCol w="162560"/>
                <a:gridCol w="493525"/>
                <a:gridCol w="486915"/>
                <a:gridCol w="601356"/>
                <a:gridCol w="162560"/>
                <a:gridCol w="379084"/>
                <a:gridCol w="484916"/>
                <a:gridCol w="734283"/>
              </a:tblGrid>
              <a:tr h="665735">
                <a:tc gridSpan="16">
                  <a:txBody>
                    <a:bodyPr/>
                    <a:lstStyle/>
                    <a:p>
                      <a:pPr marL="0" marR="0">
                        <a:spcBef>
                          <a:spcPts val="0"/>
                        </a:spcBef>
                        <a:spcAft>
                          <a:spcPts val="0"/>
                        </a:spcAft>
                      </a:pPr>
                      <a:r>
                        <a:rPr lang="en-US" sz="1800" i="1" dirty="0">
                          <a:effectLst/>
                          <a:latin typeface="Times New Roman"/>
                          <a:ea typeface="Calibri"/>
                        </a:rPr>
                        <a:t>Table 4 Seattle, Portland, and Tacoma firefighter mortality by duration of exposed employment: 1945-89</a:t>
                      </a:r>
                      <a:endParaRPr lang="en-US" sz="1800" dirty="0">
                        <a:effectLst/>
                        <a:latin typeface="Times New Roman"/>
                        <a:ea typeface="Calibri"/>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4234">
                <a:tc>
                  <a:txBody>
                    <a:bodyPr/>
                    <a:lstStyle/>
                    <a:p>
                      <a:pPr marL="0" marR="0">
                        <a:spcBef>
                          <a:spcPts val="0"/>
                        </a:spcBef>
                        <a:spcAft>
                          <a:spcPts val="0"/>
                        </a:spcAft>
                      </a:pPr>
                      <a:r>
                        <a:rPr lang="en-US" sz="700">
                          <a:effectLst/>
                          <a:latin typeface="Times New Roman"/>
                          <a:ea typeface="Calibri"/>
                        </a:rPr>
                        <a:t> </a:t>
                      </a:r>
                      <a:endParaRPr lang="en-US" sz="1200">
                        <a:effectLst/>
                        <a:latin typeface="Times New Roman"/>
                        <a:ea typeface="Calibri"/>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2000" i="1" dirty="0">
                          <a:effectLst/>
                          <a:latin typeface="Times New Roman"/>
                          <a:ea typeface="Calibri"/>
                        </a:rPr>
                        <a:t>&lt; 10 years</a:t>
                      </a:r>
                      <a:endParaRPr lang="en-US" sz="2000" dirty="0">
                        <a:effectLst/>
                        <a:latin typeface="Times New Roman"/>
                        <a:ea typeface="Calibri"/>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i="1">
                          <a:effectLst/>
                          <a:latin typeface="Times New Roman"/>
                          <a:ea typeface="Calibri"/>
                        </a:rPr>
                        <a:t> </a:t>
                      </a:r>
                      <a:endParaRPr lang="en-US" sz="2000">
                        <a:effectLst/>
                        <a:latin typeface="Times New Roman"/>
                        <a:ea typeface="Calibri"/>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2000" i="1" dirty="0" smtClean="0">
                          <a:effectLst/>
                          <a:latin typeface="Times New Roman"/>
                          <a:ea typeface="Calibri"/>
                        </a:rPr>
                        <a:t>10-19 years</a:t>
                      </a:r>
                      <a:r>
                        <a:rPr lang="en-US" sz="2000" i="1" dirty="0">
                          <a:effectLst/>
                          <a:latin typeface="Times New Roman"/>
                          <a:ea typeface="Calibri"/>
                        </a:rPr>
                        <a:t> </a:t>
                      </a:r>
                      <a:endParaRPr lang="en-US" sz="2000" dirty="0">
                        <a:effectLst/>
                        <a:latin typeface="Times New Roman"/>
                        <a:ea typeface="Calibri"/>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i="1" dirty="0">
                          <a:effectLst/>
                          <a:latin typeface="Times New Roman"/>
                          <a:ea typeface="Calibri"/>
                        </a:rPr>
                        <a:t> </a:t>
                      </a:r>
                      <a:endParaRPr lang="en-US" sz="2000" dirty="0">
                        <a:effectLst/>
                        <a:latin typeface="Times New Roman"/>
                        <a:ea typeface="Calibri"/>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2000" i="1" dirty="0">
                          <a:effectLst/>
                          <a:latin typeface="Times New Roman"/>
                          <a:ea typeface="Calibri"/>
                        </a:rPr>
                        <a:t>20-29years</a:t>
                      </a:r>
                      <a:endParaRPr lang="en-US" sz="2000" dirty="0">
                        <a:effectLst/>
                        <a:latin typeface="Times New Roman"/>
                        <a:ea typeface="Calibri"/>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2000" i="1" dirty="0">
                          <a:effectLst/>
                          <a:latin typeface="Times New Roman"/>
                          <a:ea typeface="Calibri"/>
                        </a:rPr>
                        <a:t> </a:t>
                      </a:r>
                      <a:endParaRPr lang="en-US" sz="2000" dirty="0">
                        <a:effectLst/>
                        <a:latin typeface="Times New Roman"/>
                        <a:ea typeface="Calibri"/>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a:noFill/>
                    </a:lnB>
                  </a:tcPr>
                </a:tc>
                <a:tc gridSpan="3">
                  <a:txBody>
                    <a:bodyPr/>
                    <a:lstStyle/>
                    <a:p>
                      <a:pPr marL="0" marR="0" algn="ctr">
                        <a:spcBef>
                          <a:spcPts val="0"/>
                        </a:spcBef>
                        <a:spcAft>
                          <a:spcPts val="0"/>
                        </a:spcAft>
                      </a:pPr>
                      <a:r>
                        <a:rPr lang="en-US" sz="2000" i="1" dirty="0">
                          <a:effectLst/>
                          <a:latin typeface="Times New Roman"/>
                          <a:ea typeface="Calibri"/>
                        </a:rPr>
                        <a:t>≥  30years</a:t>
                      </a:r>
                      <a:endParaRPr lang="en-US" sz="2000" dirty="0">
                        <a:effectLst/>
                        <a:latin typeface="Times New Roman"/>
                        <a:ea typeface="Calibri"/>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414234">
                <a:tc>
                  <a:txBody>
                    <a:bodyPr/>
                    <a:lstStyle/>
                    <a:p>
                      <a:pPr marL="0" marR="0">
                        <a:spcBef>
                          <a:spcPts val="0"/>
                        </a:spcBef>
                        <a:spcAft>
                          <a:spcPts val="0"/>
                        </a:spcAft>
                      </a:pPr>
                      <a:r>
                        <a:rPr lang="en-US" sz="1200" i="1" dirty="0">
                          <a:effectLst/>
                          <a:latin typeface="Times New Roman"/>
                          <a:ea typeface="Calibri"/>
                        </a:rPr>
                        <a:t>Cause of death</a:t>
                      </a:r>
                      <a:endParaRPr lang="en-US" sz="120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Deaths</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SMR</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(95% CI)</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 </a:t>
                      </a:r>
                      <a:endParaRPr lang="en-US" sz="120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Deaths</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SMR</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(95% CI)</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 </a:t>
                      </a:r>
                      <a:endParaRPr lang="en-US" sz="120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Deaths</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SMR</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(95% CI)</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 </a:t>
                      </a:r>
                      <a:endParaRPr lang="en-US" sz="1200" dirty="0">
                        <a:effectLst/>
                        <a:latin typeface="Times New Roman"/>
                        <a:ea typeface="Calibri"/>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Deaths</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SMR</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i="1" dirty="0">
                          <a:effectLst/>
                          <a:latin typeface="Times New Roman"/>
                          <a:ea typeface="Calibri"/>
                        </a:rPr>
                        <a:t>(95% CI)</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4234">
                <a:tc>
                  <a:txBody>
                    <a:bodyPr/>
                    <a:lstStyle/>
                    <a:p>
                      <a:pPr marL="0" marR="0">
                        <a:spcBef>
                          <a:spcPts val="0"/>
                        </a:spcBef>
                        <a:spcAft>
                          <a:spcPts val="0"/>
                        </a:spcAft>
                      </a:pPr>
                      <a:r>
                        <a:rPr lang="en-US" sz="700">
                          <a:effectLst/>
                          <a:latin typeface="Times New Roman"/>
                          <a:ea typeface="Calibri"/>
                        </a:rPr>
                        <a:t>Colon cancer</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4</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1·40</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(0·4-3·6)</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2</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0·54</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(0·1-2·0)</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9</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0·62</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dirty="0">
                          <a:effectLst/>
                          <a:latin typeface="Times New Roman"/>
                          <a:ea typeface="Calibri"/>
                        </a:rPr>
                        <a:t>(</a:t>
                      </a:r>
                      <a:r>
                        <a:rPr lang="en-US" sz="700" dirty="0" smtClean="0">
                          <a:effectLst/>
                          <a:latin typeface="Times New Roman"/>
                          <a:ea typeface="Calibri"/>
                        </a:rPr>
                        <a:t>0·3-1·2)</a:t>
                      </a:r>
                      <a:endParaRPr lang="en-US" sz="1200" dirty="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9</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1·21</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spcBef>
                          <a:spcPts val="0"/>
                        </a:spcBef>
                        <a:spcAft>
                          <a:spcPts val="0"/>
                        </a:spcAft>
                      </a:pPr>
                      <a:r>
                        <a:rPr lang="en-US" sz="700">
                          <a:effectLst/>
                          <a:latin typeface="Times New Roman"/>
                          <a:ea typeface="Calibri"/>
                        </a:rPr>
                        <a:t>(0·6-2·3)</a:t>
                      </a:r>
                      <a:endParaRPr lang="en-US" sz="1200">
                        <a:effectLst/>
                        <a:latin typeface="Times New Roman"/>
                        <a:ea typeface="Calibri"/>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414234">
                <a:tc>
                  <a:txBody>
                    <a:bodyPr/>
                    <a:lstStyle/>
                    <a:p>
                      <a:pPr marL="0" marR="0">
                        <a:spcBef>
                          <a:spcPts val="0"/>
                        </a:spcBef>
                        <a:spcAft>
                          <a:spcPts val="0"/>
                        </a:spcAft>
                      </a:pPr>
                      <a:r>
                        <a:rPr lang="en-US" sz="700">
                          <a:effectLst/>
                          <a:latin typeface="Times New Roman"/>
                          <a:ea typeface="Calibri"/>
                        </a:rPr>
                        <a:t>Prostate cancer</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3</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2·42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(0·5-7·1)</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1·12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(0·1-4·1)</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1·23</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(0·7-2·1)</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11</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1·36</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(0·7-2·4)</a:t>
                      </a:r>
                      <a:endParaRPr lang="en-US" sz="1200">
                        <a:effectLst/>
                        <a:latin typeface="Times New Roman"/>
                        <a:ea typeface="Calibri"/>
                      </a:endParaRPr>
                    </a:p>
                  </a:txBody>
                  <a:tcPr marL="68580" marR="68580" marT="0" marB="0">
                    <a:lnL>
                      <a:noFill/>
                    </a:lnL>
                    <a:lnR>
                      <a:noFill/>
                    </a:lnR>
                    <a:lnT>
                      <a:noFill/>
                    </a:lnT>
                    <a:lnB>
                      <a:noFill/>
                    </a:lnB>
                  </a:tcPr>
                </a:tc>
              </a:tr>
              <a:tr h="414234">
                <a:tc>
                  <a:txBody>
                    <a:bodyPr/>
                    <a:lstStyle/>
                    <a:p>
                      <a:pPr marL="0" marR="0">
                        <a:spcBef>
                          <a:spcPts val="0"/>
                        </a:spcBef>
                        <a:spcAft>
                          <a:spcPts val="0"/>
                        </a:spcAft>
                      </a:pPr>
                      <a:r>
                        <a:rPr lang="en-US" sz="700">
                          <a:effectLst/>
                          <a:latin typeface="Times New Roman"/>
                          <a:ea typeface="Calibri"/>
                        </a:rPr>
                        <a:t>Brain and nervous system tumours</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2·57</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(0·8-6·0)</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8</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3·53</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(1·5-7·0)</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6</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1·24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(0·5-2·7)</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3</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2·04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(0·4-5·9)</a:t>
                      </a:r>
                      <a:endParaRPr lang="en-US" sz="1200">
                        <a:effectLst/>
                        <a:latin typeface="Times New Roman"/>
                        <a:ea typeface="Calibri"/>
                      </a:endParaRPr>
                    </a:p>
                  </a:txBody>
                  <a:tcPr marL="68580" marR="68580" marT="0" marB="0">
                    <a:lnL>
                      <a:noFill/>
                    </a:lnL>
                    <a:lnR>
                      <a:noFill/>
                    </a:lnR>
                    <a:lnT>
                      <a:noFill/>
                    </a:lnT>
                    <a:lnB>
                      <a:noFill/>
                    </a:lnB>
                  </a:tcPr>
                </a:tc>
              </a:tr>
              <a:tr h="414234">
                <a:tc>
                  <a:txBody>
                    <a:bodyPr/>
                    <a:lstStyle/>
                    <a:p>
                      <a:pPr marL="0" marR="0">
                        <a:spcBef>
                          <a:spcPts val="0"/>
                        </a:spcBef>
                        <a:spcAft>
                          <a:spcPts val="0"/>
                        </a:spcAft>
                      </a:pPr>
                      <a:r>
                        <a:rPr lang="en-US" sz="700">
                          <a:effectLst/>
                          <a:latin typeface="Times New Roman"/>
                          <a:ea typeface="Calibri"/>
                        </a:rPr>
                        <a:t>Lymphatic/haematopoietic cancers</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0·91</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(0·2-2·3)</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7</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1·46</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(0·06-3·0)</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1·06</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(0·6-1·8)</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2·05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dirty="0">
                          <a:effectLst/>
                          <a:latin typeface="Times New Roman"/>
                          <a:ea typeface="Calibri"/>
                        </a:rPr>
                        <a:t>(1·1-3·6)</a:t>
                      </a:r>
                      <a:endParaRPr lang="en-US" sz="1200" dirty="0">
                        <a:effectLst/>
                        <a:latin typeface="Times New Roman"/>
                        <a:ea typeface="Calibri"/>
                      </a:endParaRPr>
                    </a:p>
                  </a:txBody>
                  <a:tcPr marL="68580" marR="68580" marT="0" marB="0">
                    <a:lnL>
                      <a:noFill/>
                    </a:lnL>
                    <a:lnR>
                      <a:noFill/>
                    </a:lnR>
                    <a:lnT>
                      <a:noFill/>
                    </a:lnT>
                    <a:lnB>
                      <a:noFill/>
                    </a:lnB>
                  </a:tcPr>
                </a:tc>
              </a:tr>
              <a:tr h="414234">
                <a:tc>
                  <a:txBody>
                    <a:bodyPr/>
                    <a:lstStyle/>
                    <a:p>
                      <a:pPr marL="0" marR="0">
                        <a:spcBef>
                          <a:spcPts val="0"/>
                        </a:spcBef>
                        <a:spcAft>
                          <a:spcPts val="0"/>
                        </a:spcAft>
                      </a:pPr>
                      <a:r>
                        <a:rPr lang="en-US" sz="700">
                          <a:effectLst/>
                          <a:latin typeface="Times New Roman"/>
                          <a:ea typeface="Calibri"/>
                        </a:rPr>
                        <a:t>Leukaemia</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1·13</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dirty="0">
                          <a:effectLst/>
                          <a:latin typeface="Times New Roman"/>
                          <a:ea typeface="Calibri"/>
                        </a:rPr>
                        <a:t>(0·1-4·1)</a:t>
                      </a: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1·04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(0·1-3·7)</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0·73</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(0·2-1·9)</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7</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2·60</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(1·0-5·4)</a:t>
                      </a:r>
                      <a:endParaRPr lang="en-US" sz="1200">
                        <a:effectLst/>
                        <a:latin typeface="Times New Roman"/>
                        <a:ea typeface="Calibri"/>
                      </a:endParaRPr>
                    </a:p>
                  </a:txBody>
                  <a:tcPr marL="68580" marR="68580" marT="0" marB="0">
                    <a:lnL>
                      <a:noFill/>
                    </a:lnL>
                    <a:lnR>
                      <a:noFill/>
                    </a:lnR>
                    <a:lnT>
                      <a:noFill/>
                    </a:lnT>
                    <a:lnB>
                      <a:noFill/>
                    </a:lnB>
                  </a:tcPr>
                </a:tc>
              </a:tr>
              <a:tr h="828470">
                <a:tc>
                  <a:txBody>
                    <a:bodyPr/>
                    <a:lstStyle/>
                    <a:p>
                      <a:pPr marL="0" marR="0">
                        <a:spcBef>
                          <a:spcPts val="0"/>
                        </a:spcBef>
                        <a:spcAft>
                          <a:spcPts val="0"/>
                        </a:spcAft>
                      </a:pPr>
                      <a:r>
                        <a:rPr lang="en-US" sz="700">
                          <a:effectLst/>
                          <a:latin typeface="Times New Roman"/>
                          <a:ea typeface="Calibri"/>
                        </a:rPr>
                        <a:t>Diseases of the arteries, veins, and pulmonary circulation</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dirty="0">
                          <a:effectLst/>
                          <a:latin typeface="Times New Roman"/>
                          <a:ea typeface="Calibri"/>
                        </a:rPr>
                        <a:t>4</a:t>
                      </a:r>
                      <a:endParaRPr lang="en-US" sz="1200" dirty="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1·36</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(0·4-3·5)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0·94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(0·3-2·4)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0·79</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(0·4-1·3)</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1·99</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(1·3-2·9)</a:t>
                      </a:r>
                      <a:endParaRPr lang="en-US" sz="1200">
                        <a:effectLst/>
                        <a:latin typeface="Times New Roman"/>
                        <a:ea typeface="Calibri"/>
                      </a:endParaRPr>
                    </a:p>
                  </a:txBody>
                  <a:tcPr marL="68580" marR="68580" marT="0" marB="0">
                    <a:lnL>
                      <a:noFill/>
                    </a:lnL>
                    <a:lnR>
                      <a:noFill/>
                    </a:lnR>
                    <a:lnT>
                      <a:noFill/>
                    </a:lnT>
                    <a:lnB>
                      <a:noFill/>
                    </a:lnB>
                  </a:tcPr>
                </a:tc>
              </a:tr>
              <a:tr h="414234">
                <a:tc>
                  <a:txBody>
                    <a:bodyPr/>
                    <a:lstStyle/>
                    <a:p>
                      <a:pPr marL="0" marR="0">
                        <a:spcBef>
                          <a:spcPts val="0"/>
                        </a:spcBef>
                        <a:spcAft>
                          <a:spcPts val="0"/>
                        </a:spcAft>
                      </a:pPr>
                      <a:r>
                        <a:rPr lang="en-US" sz="700">
                          <a:effectLst/>
                          <a:latin typeface="Times New Roman"/>
                          <a:ea typeface="Calibri"/>
                        </a:rPr>
                        <a:t>Chronic respiratory diseases</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0·42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(0·1-1·5)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0·82</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(0·3-1·9)</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34</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1·15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(0·8-1·6)</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200">
                          <a:effectLst/>
                          <a:latin typeface="Times New Roman"/>
                          <a:ea typeface="Calibri"/>
                        </a:rPr>
                        <a:t> </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15</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a:effectLst/>
                          <a:latin typeface="Times New Roman"/>
                          <a:ea typeface="Calibri"/>
                        </a:rPr>
                        <a:t>0·97</a:t>
                      </a:r>
                      <a:endParaRPr lang="en-US" sz="1200">
                        <a:effectLst/>
                        <a:latin typeface="Times New Roman"/>
                        <a:ea typeface="Calibri"/>
                      </a:endParaRPr>
                    </a:p>
                  </a:txBody>
                  <a:tcPr marL="68580" marR="68580" marT="0" marB="0">
                    <a:lnL>
                      <a:noFill/>
                    </a:lnL>
                    <a:lnR>
                      <a:noFill/>
                    </a:lnR>
                    <a:lnT>
                      <a:noFill/>
                    </a:lnT>
                    <a:lnB>
                      <a:noFill/>
                    </a:lnB>
                  </a:tcPr>
                </a:tc>
                <a:tc>
                  <a:txBody>
                    <a:bodyPr/>
                    <a:lstStyle/>
                    <a:p>
                      <a:pPr marL="0" marR="0" algn="ctr">
                        <a:spcBef>
                          <a:spcPts val="0"/>
                        </a:spcBef>
                        <a:spcAft>
                          <a:spcPts val="0"/>
                        </a:spcAft>
                      </a:pPr>
                      <a:r>
                        <a:rPr lang="en-US" sz="700" dirty="0">
                          <a:effectLst/>
                          <a:latin typeface="Times New Roman"/>
                          <a:ea typeface="Calibri"/>
                        </a:rPr>
                        <a:t>(0·5-1·6)</a:t>
                      </a:r>
                      <a:endParaRPr lang="en-US" sz="1200" dirty="0">
                        <a:effectLst/>
                        <a:latin typeface="Times New Roman"/>
                        <a:ea typeface="Calibri"/>
                      </a:endParaRPr>
                    </a:p>
                  </a:txBody>
                  <a:tcPr marL="68580" marR="68580" marT="0" marB="0">
                    <a:lnL>
                      <a:noFill/>
                    </a:lnL>
                    <a:lnR>
                      <a:noFill/>
                    </a:lnR>
                    <a:lnT>
                      <a:noFill/>
                    </a:lnT>
                    <a:lnB>
                      <a:noFill/>
                    </a:lnB>
                  </a:tcPr>
                </a:tc>
              </a:tr>
              <a:tr h="830723">
                <a:tc>
                  <a:txBody>
                    <a:bodyPr/>
                    <a:lstStyle/>
                    <a:p>
                      <a:pPr marL="0" marR="0">
                        <a:spcBef>
                          <a:spcPts val="0"/>
                        </a:spcBef>
                        <a:spcAft>
                          <a:spcPts val="0"/>
                        </a:spcAft>
                      </a:pPr>
                      <a:r>
                        <a:rPr lang="en-US" sz="1200" dirty="0">
                          <a:solidFill>
                            <a:srgbClr val="FF0000"/>
                          </a:solidFill>
                          <a:effectLst/>
                          <a:latin typeface="Times New Roman"/>
                          <a:ea typeface="Calibri"/>
                        </a:rPr>
                        <a:t>Emphysema</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1</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0·92</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(0·1-5·1)</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 </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3</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1·83</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(0·4-5·3)</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 </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12</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1·35</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(0·7-2·4)</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 </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4</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0·76</a:t>
                      </a:r>
                    </a:p>
                  </a:txBody>
                  <a:tcPr marL="68580" marR="68580" marT="0" marB="0">
                    <a:lnL>
                      <a:noFill/>
                    </a:lnL>
                    <a:lnR>
                      <a:noFill/>
                    </a:lnR>
                    <a:lnT>
                      <a:noFill/>
                    </a:lnT>
                    <a:lnB w="19050" cap="flat" cmpd="sng" algn="ctr">
                      <a:no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FF0000"/>
                          </a:solidFill>
                          <a:effectLst/>
                          <a:latin typeface="Times New Roman"/>
                          <a:ea typeface="Calibri"/>
                        </a:rPr>
                        <a:t>(0·2-1·9)</a:t>
                      </a:r>
                    </a:p>
                  </a:txBody>
                  <a:tcPr marL="68580" marR="68580" marT="0" marB="0">
                    <a:lnL>
                      <a:noFill/>
                    </a:lnL>
                    <a:lnR>
                      <a:noFill/>
                    </a:lnR>
                    <a:lnT>
                      <a:noFill/>
                    </a:lnT>
                    <a:lnB w="19050" cap="flat" cmpd="sng" algn="ctr">
                      <a:no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71</a:t>
            </a:fld>
            <a:endParaRPr lang="en-US">
              <a:solidFill>
                <a:srgbClr val="000000"/>
              </a:solidFill>
            </a:endParaRPr>
          </a:p>
        </p:txBody>
      </p:sp>
      <p:sp>
        <p:nvSpPr>
          <p:cNvPr id="4" name="TextBox 3"/>
          <p:cNvSpPr txBox="1"/>
          <p:nvPr/>
        </p:nvSpPr>
        <p:spPr>
          <a:xfrm>
            <a:off x="228600" y="6019800"/>
            <a:ext cx="7696200" cy="677108"/>
          </a:xfrm>
          <a:prstGeom prst="rect">
            <a:avLst/>
          </a:prstGeom>
          <a:noFill/>
        </p:spPr>
        <p:txBody>
          <a:bodyPr wrap="square" rtlCol="0">
            <a:spAutoFit/>
          </a:bodyPr>
          <a:lstStyle/>
          <a:p>
            <a:r>
              <a:rPr lang="en-US" sz="1000" dirty="0">
                <a:latin typeface="Calibri" panose="020F0502020204030204" pitchFamily="34" charset="0"/>
              </a:rPr>
              <a:t>SOURCE: Paul A. Demers et al., Mortality Among Firefighters from Three Northwestern United States Cities, 49(9) BRITISH J. OF INDUS. MED. 664-670 (1992). Reproduced with permission.</a:t>
            </a:r>
            <a:endParaRPr lang="en-US" sz="1000" b="1" dirty="0">
              <a:latin typeface="Calibri" panose="020F0502020204030204" pitchFamily="34" charset="0"/>
            </a:endParaRPr>
          </a:p>
          <a:p>
            <a:endParaRPr lang="en-US" dirty="0"/>
          </a:p>
        </p:txBody>
      </p:sp>
    </p:spTree>
    <p:extLst>
      <p:ext uri="{BB962C8B-B14F-4D97-AF65-F5344CB8AC3E}">
        <p14:creationId xmlns:p14="http://schemas.microsoft.com/office/powerpoint/2010/main" val="25129385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V="1">
            <a:off x="1384917" y="1524000"/>
            <a:ext cx="0" cy="40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84917" y="5592932"/>
            <a:ext cx="5930283"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263363" y="3248856"/>
            <a:ext cx="1519006" cy="369332"/>
          </a:xfrm>
          <a:prstGeom prst="rect">
            <a:avLst/>
          </a:prstGeom>
          <a:noFill/>
        </p:spPr>
        <p:txBody>
          <a:bodyPr wrap="none" rtlCol="0">
            <a:spAutoFit/>
          </a:bodyPr>
          <a:lstStyle/>
          <a:p>
            <a:r>
              <a:rPr lang="en-US" dirty="0" smtClean="0">
                <a:solidFill>
                  <a:prstClr val="black"/>
                </a:solidFill>
              </a:rPr>
              <a:t>Concentration</a:t>
            </a:r>
            <a:endParaRPr lang="en-US" dirty="0">
              <a:solidFill>
                <a:prstClr val="black"/>
              </a:solidFill>
            </a:endParaRPr>
          </a:p>
        </p:txBody>
      </p:sp>
      <p:sp>
        <p:nvSpPr>
          <p:cNvPr id="42" name="TextBox 41"/>
          <p:cNvSpPr txBox="1"/>
          <p:nvPr/>
        </p:nvSpPr>
        <p:spPr>
          <a:xfrm>
            <a:off x="3655763" y="5718984"/>
            <a:ext cx="649537" cy="369332"/>
          </a:xfrm>
          <a:prstGeom prst="rect">
            <a:avLst/>
          </a:prstGeom>
          <a:noFill/>
        </p:spPr>
        <p:txBody>
          <a:bodyPr wrap="none" rtlCol="0">
            <a:spAutoFit/>
          </a:bodyPr>
          <a:lstStyle/>
          <a:p>
            <a:r>
              <a:rPr lang="en-US" dirty="0" smtClean="0">
                <a:solidFill>
                  <a:prstClr val="black"/>
                </a:solidFill>
              </a:rPr>
              <a:t>Time</a:t>
            </a:r>
            <a:endParaRPr lang="en-US" dirty="0">
              <a:solidFill>
                <a:prstClr val="black"/>
              </a:solidFill>
            </a:endParaRPr>
          </a:p>
        </p:txBody>
      </p:sp>
      <p:sp>
        <p:nvSpPr>
          <p:cNvPr id="43" name="TextBox 42"/>
          <p:cNvSpPr txBox="1"/>
          <p:nvPr/>
        </p:nvSpPr>
        <p:spPr>
          <a:xfrm>
            <a:off x="1904123" y="6168501"/>
            <a:ext cx="5563477" cy="461665"/>
          </a:xfrm>
          <a:prstGeom prst="rect">
            <a:avLst/>
          </a:prstGeom>
          <a:noFill/>
        </p:spPr>
        <p:txBody>
          <a:bodyPr wrap="square" rtlCol="0">
            <a:spAutoFit/>
          </a:bodyPr>
          <a:lstStyle/>
          <a:p>
            <a:r>
              <a:rPr lang="en-US" sz="2400" dirty="0" smtClean="0">
                <a:solidFill>
                  <a:prstClr val="black"/>
                </a:solidFill>
              </a:rPr>
              <a:t>Elimination Rate affected by Concentration</a:t>
            </a:r>
            <a:endParaRPr lang="en-US" sz="2400" dirty="0">
              <a:solidFill>
                <a:prstClr val="black"/>
              </a:solidFill>
            </a:endParaRPr>
          </a:p>
        </p:txBody>
      </p:sp>
      <p:sp>
        <p:nvSpPr>
          <p:cNvPr id="2" name="Freeform 1"/>
          <p:cNvSpPr/>
          <p:nvPr/>
        </p:nvSpPr>
        <p:spPr>
          <a:xfrm>
            <a:off x="1411550" y="2246050"/>
            <a:ext cx="5024761" cy="3329127"/>
          </a:xfrm>
          <a:custGeom>
            <a:avLst/>
            <a:gdLst>
              <a:gd name="connsiteX0" fmla="*/ 0 w 5024761"/>
              <a:gd name="connsiteY0" fmla="*/ 0 h 3329127"/>
              <a:gd name="connsiteX1" fmla="*/ 1740023 w 5024761"/>
              <a:gd name="connsiteY1" fmla="*/ 2698812 h 3329127"/>
              <a:gd name="connsiteX2" fmla="*/ 5024761 w 5024761"/>
              <a:gd name="connsiteY2" fmla="*/ 3329127 h 3329127"/>
              <a:gd name="connsiteX3" fmla="*/ 5024761 w 5024761"/>
              <a:gd name="connsiteY3" fmla="*/ 3329127 h 3329127"/>
            </a:gdLst>
            <a:ahLst/>
            <a:cxnLst>
              <a:cxn ang="0">
                <a:pos x="connsiteX0" y="connsiteY0"/>
              </a:cxn>
              <a:cxn ang="0">
                <a:pos x="connsiteX1" y="connsiteY1"/>
              </a:cxn>
              <a:cxn ang="0">
                <a:pos x="connsiteX2" y="connsiteY2"/>
              </a:cxn>
              <a:cxn ang="0">
                <a:pos x="connsiteX3" y="connsiteY3"/>
              </a:cxn>
            </a:cxnLst>
            <a:rect l="l" t="t" r="r" b="b"/>
            <a:pathLst>
              <a:path w="5024761" h="3329127">
                <a:moveTo>
                  <a:pt x="0" y="0"/>
                </a:moveTo>
                <a:cubicBezTo>
                  <a:pt x="451281" y="1071979"/>
                  <a:pt x="902563" y="2143958"/>
                  <a:pt x="1740023" y="2698812"/>
                </a:cubicBezTo>
                <a:cubicBezTo>
                  <a:pt x="2577483" y="3253666"/>
                  <a:pt x="5024761" y="3329127"/>
                  <a:pt x="5024761" y="3329127"/>
                </a:cubicBezTo>
                <a:lnTo>
                  <a:pt x="5024761" y="332912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4114800" y="990600"/>
            <a:ext cx="1254061" cy="369332"/>
          </a:xfrm>
          <a:prstGeom prst="rect">
            <a:avLst/>
          </a:prstGeom>
          <a:noFill/>
        </p:spPr>
        <p:txBody>
          <a:bodyPr wrap="none" rtlCol="0">
            <a:spAutoFit/>
          </a:bodyPr>
          <a:lstStyle/>
          <a:p>
            <a:r>
              <a:rPr lang="en-US" dirty="0" smtClean="0">
                <a:solidFill>
                  <a:prstClr val="black"/>
                </a:solidFill>
              </a:rPr>
              <a:t>Figure IV-1.</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3617A5A-F99A-4646-AF2B-D8B6A7F166F6}" type="slidenum">
              <a:rPr lang="en-US" smtClean="0">
                <a:solidFill>
                  <a:prstClr val="black">
                    <a:tint val="75000"/>
                  </a:prstClr>
                </a:solidFill>
              </a:rPr>
              <a:pPr/>
              <a:t>72</a:t>
            </a:fld>
            <a:endParaRPr lang="en-US">
              <a:solidFill>
                <a:prstClr val="black">
                  <a:tint val="75000"/>
                </a:prstClr>
              </a:solidFill>
            </a:endParaRPr>
          </a:p>
        </p:txBody>
      </p:sp>
    </p:spTree>
    <p:extLst>
      <p:ext uri="{BB962C8B-B14F-4D97-AF65-F5344CB8AC3E}">
        <p14:creationId xmlns:p14="http://schemas.microsoft.com/office/powerpoint/2010/main" val="36835944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V="1">
            <a:off x="1384917" y="1524000"/>
            <a:ext cx="0" cy="40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84917" y="5592932"/>
            <a:ext cx="5930283"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263363" y="3248856"/>
            <a:ext cx="1519006" cy="369332"/>
          </a:xfrm>
          <a:prstGeom prst="rect">
            <a:avLst/>
          </a:prstGeom>
          <a:noFill/>
        </p:spPr>
        <p:txBody>
          <a:bodyPr wrap="none" rtlCol="0">
            <a:spAutoFit/>
          </a:bodyPr>
          <a:lstStyle/>
          <a:p>
            <a:r>
              <a:rPr lang="en-US" dirty="0" smtClean="0">
                <a:solidFill>
                  <a:prstClr val="black"/>
                </a:solidFill>
              </a:rPr>
              <a:t>Concentration</a:t>
            </a:r>
            <a:endParaRPr lang="en-US" dirty="0">
              <a:solidFill>
                <a:prstClr val="black"/>
              </a:solidFill>
            </a:endParaRPr>
          </a:p>
        </p:txBody>
      </p:sp>
      <p:sp>
        <p:nvSpPr>
          <p:cNvPr id="42" name="TextBox 41"/>
          <p:cNvSpPr txBox="1"/>
          <p:nvPr/>
        </p:nvSpPr>
        <p:spPr>
          <a:xfrm>
            <a:off x="3655763" y="5718984"/>
            <a:ext cx="649537" cy="369332"/>
          </a:xfrm>
          <a:prstGeom prst="rect">
            <a:avLst/>
          </a:prstGeom>
          <a:noFill/>
        </p:spPr>
        <p:txBody>
          <a:bodyPr wrap="none" rtlCol="0">
            <a:spAutoFit/>
          </a:bodyPr>
          <a:lstStyle/>
          <a:p>
            <a:r>
              <a:rPr lang="en-US" dirty="0" smtClean="0">
                <a:solidFill>
                  <a:prstClr val="black"/>
                </a:solidFill>
              </a:rPr>
              <a:t>Time</a:t>
            </a:r>
            <a:endParaRPr lang="en-US" dirty="0">
              <a:solidFill>
                <a:prstClr val="black"/>
              </a:solidFill>
            </a:endParaRPr>
          </a:p>
        </p:txBody>
      </p:sp>
      <p:sp>
        <p:nvSpPr>
          <p:cNvPr id="43" name="TextBox 42"/>
          <p:cNvSpPr txBox="1"/>
          <p:nvPr/>
        </p:nvSpPr>
        <p:spPr>
          <a:xfrm>
            <a:off x="1904123" y="6168501"/>
            <a:ext cx="5563477" cy="1200329"/>
          </a:xfrm>
          <a:prstGeom prst="rect">
            <a:avLst/>
          </a:prstGeom>
          <a:noFill/>
        </p:spPr>
        <p:txBody>
          <a:bodyPr wrap="square" rtlCol="0">
            <a:spAutoFit/>
          </a:bodyPr>
          <a:lstStyle/>
          <a:p>
            <a:r>
              <a:rPr lang="en-US" sz="2400" dirty="0" smtClean="0">
                <a:solidFill>
                  <a:prstClr val="black"/>
                </a:solidFill>
              </a:rPr>
              <a:t>Elimination is a Constant Over Time</a:t>
            </a:r>
          </a:p>
          <a:p>
            <a:endParaRPr lang="en-US" sz="2400" dirty="0" smtClean="0">
              <a:solidFill>
                <a:prstClr val="black"/>
              </a:solidFill>
            </a:endParaRPr>
          </a:p>
          <a:p>
            <a:endParaRPr lang="en-US" sz="2400" dirty="0">
              <a:solidFill>
                <a:prstClr val="black"/>
              </a:solidFill>
            </a:endParaRPr>
          </a:p>
        </p:txBody>
      </p:sp>
      <p:cxnSp>
        <p:nvCxnSpPr>
          <p:cNvPr id="10" name="Straight Connector 9"/>
          <p:cNvCxnSpPr/>
          <p:nvPr/>
        </p:nvCxnSpPr>
        <p:spPr>
          <a:xfrm>
            <a:off x="1384917" y="2590800"/>
            <a:ext cx="5930283" cy="251460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91000" y="1143000"/>
            <a:ext cx="1254061" cy="369332"/>
          </a:xfrm>
          <a:prstGeom prst="rect">
            <a:avLst/>
          </a:prstGeom>
          <a:noFill/>
        </p:spPr>
        <p:txBody>
          <a:bodyPr wrap="none" rtlCol="0">
            <a:spAutoFit/>
          </a:bodyPr>
          <a:lstStyle/>
          <a:p>
            <a:r>
              <a:rPr lang="en-US" dirty="0" smtClean="0">
                <a:solidFill>
                  <a:prstClr val="black"/>
                </a:solidFill>
              </a:rPr>
              <a:t>Figure IV-2.</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73617A5A-F99A-4646-AF2B-D8B6A7F166F6}" type="slidenum">
              <a:rPr lang="en-US" smtClean="0">
                <a:solidFill>
                  <a:prstClr val="black">
                    <a:tint val="75000"/>
                  </a:prstClr>
                </a:solidFill>
              </a:rPr>
              <a:pPr/>
              <a:t>73</a:t>
            </a:fld>
            <a:endParaRPr lang="en-US">
              <a:solidFill>
                <a:prstClr val="black">
                  <a:tint val="75000"/>
                </a:prstClr>
              </a:solidFill>
            </a:endParaRPr>
          </a:p>
        </p:txBody>
      </p:sp>
    </p:spTree>
    <p:extLst>
      <p:ext uri="{BB962C8B-B14F-4D97-AF65-F5344CB8AC3E}">
        <p14:creationId xmlns:p14="http://schemas.microsoft.com/office/powerpoint/2010/main" val="187489465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384917" y="1524000"/>
            <a:ext cx="5717219" cy="3476070"/>
          </a:xfrm>
          <a:custGeom>
            <a:avLst/>
            <a:gdLst>
              <a:gd name="connsiteX0" fmla="*/ 0 w 5717219"/>
              <a:gd name="connsiteY0" fmla="*/ 3476070 h 3476070"/>
              <a:gd name="connsiteX1" fmla="*/ 1411549 w 5717219"/>
              <a:gd name="connsiteY1" fmla="*/ 4901 h 3476070"/>
              <a:gd name="connsiteX2" fmla="*/ 4500978 w 5717219"/>
              <a:gd name="connsiteY2" fmla="*/ 2730346 h 3476070"/>
              <a:gd name="connsiteX3" fmla="*/ 5717219 w 5717219"/>
              <a:gd name="connsiteY3" fmla="*/ 3449437 h 3476070"/>
              <a:gd name="connsiteX4" fmla="*/ 5717219 w 5717219"/>
              <a:gd name="connsiteY4" fmla="*/ 3449437 h 3476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219" h="3476070">
                <a:moveTo>
                  <a:pt x="0" y="3476070"/>
                </a:moveTo>
                <a:cubicBezTo>
                  <a:pt x="330693" y="1802629"/>
                  <a:pt x="661386" y="129188"/>
                  <a:pt x="1411549" y="4901"/>
                </a:cubicBezTo>
                <a:cubicBezTo>
                  <a:pt x="2161712" y="-119386"/>
                  <a:pt x="3783366" y="2156257"/>
                  <a:pt x="4500978" y="2730346"/>
                </a:cubicBezTo>
                <a:cubicBezTo>
                  <a:pt x="5218590" y="3304435"/>
                  <a:pt x="5717219" y="3449437"/>
                  <a:pt x="5717219" y="3449437"/>
                </a:cubicBezTo>
                <a:lnTo>
                  <a:pt x="5717219" y="34494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p:nvPr/>
        </p:nvCxnSpPr>
        <p:spPr>
          <a:xfrm flipH="1" flipV="1">
            <a:off x="1828800" y="39624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62200" y="4037490"/>
            <a:ext cx="2209801" cy="523220"/>
          </a:xfrm>
          <a:prstGeom prst="rect">
            <a:avLst/>
          </a:prstGeom>
          <a:noFill/>
        </p:spPr>
        <p:txBody>
          <a:bodyPr wrap="square" rtlCol="0">
            <a:spAutoFit/>
          </a:bodyPr>
          <a:lstStyle/>
          <a:p>
            <a:r>
              <a:rPr lang="en-US" sz="1400" dirty="0" smtClean="0">
                <a:solidFill>
                  <a:prstClr val="black"/>
                </a:solidFill>
              </a:rPr>
              <a:t>Rate of absorption  &gt; </a:t>
            </a:r>
          </a:p>
          <a:p>
            <a:r>
              <a:rPr lang="en-US" sz="1400" dirty="0" smtClean="0">
                <a:solidFill>
                  <a:prstClr val="black"/>
                </a:solidFill>
              </a:rPr>
              <a:t>Rate of elimination</a:t>
            </a:r>
            <a:endParaRPr lang="en-US" sz="1400" dirty="0">
              <a:solidFill>
                <a:prstClr val="black"/>
              </a:solidFill>
            </a:endParaRPr>
          </a:p>
        </p:txBody>
      </p:sp>
      <p:sp>
        <p:nvSpPr>
          <p:cNvPr id="22" name="TextBox 21"/>
          <p:cNvSpPr txBox="1"/>
          <p:nvPr/>
        </p:nvSpPr>
        <p:spPr>
          <a:xfrm>
            <a:off x="2796466" y="1066800"/>
            <a:ext cx="3059107" cy="307777"/>
          </a:xfrm>
          <a:prstGeom prst="rect">
            <a:avLst/>
          </a:prstGeom>
          <a:noFill/>
        </p:spPr>
        <p:txBody>
          <a:bodyPr wrap="none" rtlCol="0">
            <a:spAutoFit/>
          </a:bodyPr>
          <a:lstStyle/>
          <a:p>
            <a:r>
              <a:rPr lang="en-US" sz="1400" dirty="0" smtClean="0">
                <a:solidFill>
                  <a:prstClr val="black"/>
                </a:solidFill>
              </a:rPr>
              <a:t>Rate of absorption = rate of elimination</a:t>
            </a:r>
            <a:endParaRPr lang="en-US" sz="1400" dirty="0">
              <a:solidFill>
                <a:prstClr val="black"/>
              </a:solidFill>
            </a:endParaRPr>
          </a:p>
        </p:txBody>
      </p:sp>
      <p:cxnSp>
        <p:nvCxnSpPr>
          <p:cNvPr id="26" name="Straight Arrow Connector 25"/>
          <p:cNvCxnSpPr>
            <a:stCxn id="22" idx="1"/>
            <a:endCxn id="11" idx="1"/>
          </p:cNvCxnSpPr>
          <p:nvPr/>
        </p:nvCxnSpPr>
        <p:spPr>
          <a:xfrm>
            <a:off x="2796466" y="1220689"/>
            <a:ext cx="0" cy="308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001" y="2055911"/>
            <a:ext cx="3059107" cy="307777"/>
          </a:xfrm>
          <a:prstGeom prst="rect">
            <a:avLst/>
          </a:prstGeom>
          <a:noFill/>
        </p:spPr>
        <p:txBody>
          <a:bodyPr wrap="none" rtlCol="0">
            <a:spAutoFit/>
          </a:bodyPr>
          <a:lstStyle/>
          <a:p>
            <a:r>
              <a:rPr lang="en-US" sz="1400" dirty="0" smtClean="0">
                <a:solidFill>
                  <a:prstClr val="black"/>
                </a:solidFill>
              </a:rPr>
              <a:t>Rate of absorption &lt; rate of elimination</a:t>
            </a:r>
            <a:endParaRPr lang="en-US" sz="1400" dirty="0">
              <a:solidFill>
                <a:prstClr val="black"/>
              </a:solidFill>
            </a:endParaRPr>
          </a:p>
        </p:txBody>
      </p:sp>
      <p:cxnSp>
        <p:nvCxnSpPr>
          <p:cNvPr id="33" name="Straight Arrow Connector 32"/>
          <p:cNvCxnSpPr/>
          <p:nvPr/>
        </p:nvCxnSpPr>
        <p:spPr>
          <a:xfrm flipH="1" flipV="1">
            <a:off x="4062781" y="2209800"/>
            <a:ext cx="53340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943599" y="3285145"/>
            <a:ext cx="1800045" cy="307777"/>
          </a:xfrm>
          <a:prstGeom prst="rect">
            <a:avLst/>
          </a:prstGeom>
          <a:noFill/>
        </p:spPr>
        <p:txBody>
          <a:bodyPr wrap="none" rtlCol="0">
            <a:spAutoFit/>
          </a:bodyPr>
          <a:lstStyle/>
          <a:p>
            <a:r>
              <a:rPr lang="en-US" sz="1400" dirty="0" smtClean="0">
                <a:solidFill>
                  <a:prstClr val="black"/>
                </a:solidFill>
              </a:rPr>
              <a:t>Rate of absorption = 0</a:t>
            </a:r>
            <a:endParaRPr lang="en-US" sz="1400" dirty="0">
              <a:solidFill>
                <a:prstClr val="black"/>
              </a:solidFill>
            </a:endParaRPr>
          </a:p>
        </p:txBody>
      </p:sp>
      <p:cxnSp>
        <p:nvCxnSpPr>
          <p:cNvPr id="36" name="Straight Arrow Connector 35"/>
          <p:cNvCxnSpPr/>
          <p:nvPr/>
        </p:nvCxnSpPr>
        <p:spPr>
          <a:xfrm flipH="1">
            <a:off x="5181600" y="3438504"/>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0"/>
          </p:cNvCxnSpPr>
          <p:nvPr/>
        </p:nvCxnSpPr>
        <p:spPr>
          <a:xfrm flipV="1">
            <a:off x="1384917" y="931138"/>
            <a:ext cx="0" cy="40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84917" y="5000070"/>
            <a:ext cx="5930283"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272416" y="2938525"/>
            <a:ext cx="1519006" cy="369332"/>
          </a:xfrm>
          <a:prstGeom prst="rect">
            <a:avLst/>
          </a:prstGeom>
          <a:noFill/>
        </p:spPr>
        <p:txBody>
          <a:bodyPr wrap="none" rtlCol="0">
            <a:spAutoFit/>
          </a:bodyPr>
          <a:lstStyle/>
          <a:p>
            <a:r>
              <a:rPr lang="en-US" dirty="0" smtClean="0">
                <a:solidFill>
                  <a:prstClr val="black"/>
                </a:solidFill>
              </a:rPr>
              <a:t>Concentration</a:t>
            </a:r>
            <a:endParaRPr lang="en-US" dirty="0">
              <a:solidFill>
                <a:prstClr val="black"/>
              </a:solidFill>
            </a:endParaRPr>
          </a:p>
        </p:txBody>
      </p:sp>
      <p:sp>
        <p:nvSpPr>
          <p:cNvPr id="42" name="TextBox 41"/>
          <p:cNvSpPr txBox="1"/>
          <p:nvPr/>
        </p:nvSpPr>
        <p:spPr>
          <a:xfrm>
            <a:off x="3918757" y="5117068"/>
            <a:ext cx="649537" cy="369332"/>
          </a:xfrm>
          <a:prstGeom prst="rect">
            <a:avLst/>
          </a:prstGeom>
          <a:noFill/>
        </p:spPr>
        <p:txBody>
          <a:bodyPr wrap="none" rtlCol="0">
            <a:spAutoFit/>
          </a:bodyPr>
          <a:lstStyle/>
          <a:p>
            <a:r>
              <a:rPr lang="en-US" dirty="0" smtClean="0">
                <a:solidFill>
                  <a:prstClr val="black"/>
                </a:solidFill>
              </a:rPr>
              <a:t>Time</a:t>
            </a:r>
            <a:endParaRPr lang="en-US" dirty="0">
              <a:solidFill>
                <a:prstClr val="black"/>
              </a:solidFill>
            </a:endParaRPr>
          </a:p>
        </p:txBody>
      </p:sp>
      <p:sp>
        <p:nvSpPr>
          <p:cNvPr id="43" name="TextBox 42"/>
          <p:cNvSpPr txBox="1"/>
          <p:nvPr/>
        </p:nvSpPr>
        <p:spPr>
          <a:xfrm>
            <a:off x="1512283" y="5486400"/>
            <a:ext cx="5563477" cy="461665"/>
          </a:xfrm>
          <a:prstGeom prst="rect">
            <a:avLst/>
          </a:prstGeom>
          <a:noFill/>
        </p:spPr>
        <p:txBody>
          <a:bodyPr wrap="square" rtlCol="0">
            <a:spAutoFit/>
          </a:bodyPr>
          <a:lstStyle/>
          <a:p>
            <a:r>
              <a:rPr lang="en-US" sz="2400" dirty="0" smtClean="0">
                <a:solidFill>
                  <a:prstClr val="black"/>
                </a:solidFill>
              </a:rPr>
              <a:t>Absorption and Elimination of an Oral Dose</a:t>
            </a:r>
            <a:endParaRPr lang="en-US" sz="2400" dirty="0">
              <a:solidFill>
                <a:prstClr val="black"/>
              </a:solidFill>
            </a:endParaRPr>
          </a:p>
        </p:txBody>
      </p:sp>
      <p:sp>
        <p:nvSpPr>
          <p:cNvPr id="44" name="TextBox 43"/>
          <p:cNvSpPr txBox="1"/>
          <p:nvPr/>
        </p:nvSpPr>
        <p:spPr>
          <a:xfrm>
            <a:off x="3985750" y="381000"/>
            <a:ext cx="1254061" cy="369332"/>
          </a:xfrm>
          <a:prstGeom prst="rect">
            <a:avLst/>
          </a:prstGeom>
          <a:noFill/>
        </p:spPr>
        <p:txBody>
          <a:bodyPr wrap="none" rtlCol="0">
            <a:spAutoFit/>
          </a:bodyPr>
          <a:lstStyle/>
          <a:p>
            <a:r>
              <a:rPr lang="en-US" dirty="0" smtClean="0">
                <a:solidFill>
                  <a:prstClr val="black"/>
                </a:solidFill>
              </a:rPr>
              <a:t>Figure IV-3.</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73617A5A-F99A-4646-AF2B-D8B6A7F166F6}" type="slidenum">
              <a:rPr lang="en-US" smtClean="0">
                <a:solidFill>
                  <a:prstClr val="black">
                    <a:tint val="75000"/>
                  </a:prstClr>
                </a:solidFill>
              </a:rPr>
              <a:pPr/>
              <a:t>74</a:t>
            </a:fld>
            <a:endParaRPr lang="en-US">
              <a:solidFill>
                <a:prstClr val="black">
                  <a:tint val="75000"/>
                </a:prstClr>
              </a:solidFill>
            </a:endParaRPr>
          </a:p>
        </p:txBody>
      </p:sp>
      <p:sp>
        <p:nvSpPr>
          <p:cNvPr id="5" name="TextBox 4"/>
          <p:cNvSpPr txBox="1"/>
          <p:nvPr/>
        </p:nvSpPr>
        <p:spPr>
          <a:xfrm>
            <a:off x="847252" y="6022479"/>
            <a:ext cx="7229948" cy="677108"/>
          </a:xfrm>
          <a:prstGeom prst="rect">
            <a:avLst/>
          </a:prstGeom>
          <a:noFill/>
        </p:spPr>
        <p:txBody>
          <a:bodyPr wrap="square" rtlCol="0">
            <a:spAutoFit/>
          </a:bodyPr>
          <a:lstStyle/>
          <a:p>
            <a:r>
              <a:rPr lang="en-US" sz="1000" dirty="0"/>
              <a:t>SOURCE: Republished with permission of Taylor and Francis Group LLC Books, from Karen E. Stein and Thomas M. Brown, </a:t>
            </a:r>
            <a:r>
              <a:rPr lang="en-US" sz="1000" i="1" dirty="0"/>
              <a:t>Principles of Toxicology</a:t>
            </a:r>
            <a:r>
              <a:rPr lang="en-US" sz="1000" dirty="0"/>
              <a:t>, Third Edition, 2015; permission conveyed through Copyright Clearance Center, Inc.</a:t>
            </a:r>
          </a:p>
          <a:p>
            <a:endParaRPr lang="en-US" dirty="0"/>
          </a:p>
        </p:txBody>
      </p:sp>
    </p:spTree>
    <p:extLst>
      <p:ext uri="{BB962C8B-B14F-4D97-AF65-F5344CB8AC3E}">
        <p14:creationId xmlns:p14="http://schemas.microsoft.com/office/powerpoint/2010/main" val="54172568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Table IV-1</a:t>
            </a:r>
            <a:r>
              <a:rPr lang="en-US" sz="3100" dirty="0" smtClean="0"/>
              <a:t/>
            </a:r>
            <a:br>
              <a:rPr lang="en-US" sz="3100" dirty="0" smtClean="0"/>
            </a:br>
            <a:r>
              <a:rPr lang="en-US" sz="3200" dirty="0" smtClean="0"/>
              <a:t>Acute Oral LD</a:t>
            </a:r>
            <a:r>
              <a:rPr lang="en-US" sz="3200" baseline="-25000" dirty="0" smtClean="0"/>
              <a:t>50</a:t>
            </a:r>
            <a:r>
              <a:rPr lang="en-US" sz="3200" dirty="0" smtClean="0"/>
              <a:t> In Rats: Various Substances</a:t>
            </a:r>
            <a:endParaRPr lang="en-US" sz="3200" dirty="0"/>
          </a:p>
        </p:txBody>
      </p:sp>
      <p:sp>
        <p:nvSpPr>
          <p:cNvPr id="3" name="Content Placeholder 2"/>
          <p:cNvSpPr>
            <a:spLocks noGrp="1"/>
          </p:cNvSpPr>
          <p:nvPr>
            <p:ph idx="1"/>
          </p:nvPr>
        </p:nvSpPr>
        <p:spPr>
          <a:xfrm>
            <a:off x="141838" y="1524000"/>
            <a:ext cx="8991600" cy="4373563"/>
          </a:xfrm>
        </p:spPr>
        <p:txBody>
          <a:bodyPr>
            <a:normAutofit fontScale="92500" lnSpcReduction="20000"/>
          </a:bodyPr>
          <a:lstStyle/>
          <a:p>
            <a:r>
              <a:rPr lang="en-US" dirty="0" smtClean="0"/>
              <a:t>Ethanol				</a:t>
            </a:r>
            <a:r>
              <a:rPr lang="en-US" dirty="0"/>
              <a:t> </a:t>
            </a:r>
            <a:r>
              <a:rPr lang="en-US" dirty="0" smtClean="0"/>
              <a:t>   7,000		mg/kg</a:t>
            </a:r>
          </a:p>
          <a:p>
            <a:r>
              <a:rPr lang="en-US" dirty="0" smtClean="0"/>
              <a:t>Sodium chloride		    3,000</a:t>
            </a:r>
          </a:p>
          <a:p>
            <a:r>
              <a:rPr lang="en-US" dirty="0" smtClean="0"/>
              <a:t>Salt				    3,000</a:t>
            </a:r>
          </a:p>
          <a:p>
            <a:r>
              <a:rPr lang="en-US" dirty="0" smtClean="0"/>
              <a:t>Aspirin				    1,000</a:t>
            </a:r>
          </a:p>
          <a:p>
            <a:r>
              <a:rPr lang="en-US" dirty="0" smtClean="0"/>
              <a:t>Caffeine                                          200 		 	</a:t>
            </a:r>
          </a:p>
          <a:p>
            <a:r>
              <a:rPr lang="en-US" dirty="0" smtClean="0"/>
              <a:t>Nicotine				          50</a:t>
            </a:r>
          </a:p>
          <a:p>
            <a:r>
              <a:rPr lang="en-US" dirty="0" smtClean="0"/>
              <a:t>Vitamin D			          10</a:t>
            </a:r>
          </a:p>
          <a:p>
            <a:r>
              <a:rPr lang="en-US" dirty="0" smtClean="0"/>
              <a:t>Cyanide				          10</a:t>
            </a:r>
          </a:p>
          <a:p>
            <a:r>
              <a:rPr lang="en-US" dirty="0" smtClean="0"/>
              <a:t>Botulin toxin				  0.00001</a:t>
            </a:r>
            <a:endParaRPr lang="en-US" dirty="0"/>
          </a:p>
        </p:txBody>
      </p:sp>
      <p:sp>
        <p:nvSpPr>
          <p:cNvPr id="4" name="Slide Number Placeholder 3"/>
          <p:cNvSpPr>
            <a:spLocks noGrp="1"/>
          </p:cNvSpPr>
          <p:nvPr>
            <p:ph type="sldNum" sz="quarter" idx="12"/>
          </p:nvPr>
        </p:nvSpPr>
        <p:spPr/>
        <p:txBody>
          <a:bodyPr/>
          <a:lstStyle/>
          <a:p>
            <a:fld id="{73617A5A-F99A-4646-AF2B-D8B6A7F166F6}" type="slidenum">
              <a:rPr lang="en-US" smtClean="0">
                <a:solidFill>
                  <a:prstClr val="black">
                    <a:tint val="75000"/>
                  </a:prstClr>
                </a:solidFill>
              </a:rPr>
              <a:pPr/>
              <a:t>75</a:t>
            </a:fld>
            <a:endParaRPr lang="en-US">
              <a:solidFill>
                <a:prstClr val="black">
                  <a:tint val="75000"/>
                </a:prstClr>
              </a:solidFill>
            </a:endParaRPr>
          </a:p>
        </p:txBody>
      </p:sp>
      <p:sp>
        <p:nvSpPr>
          <p:cNvPr id="5" name="TextBox 4"/>
          <p:cNvSpPr txBox="1"/>
          <p:nvPr/>
        </p:nvSpPr>
        <p:spPr>
          <a:xfrm>
            <a:off x="685800" y="5867400"/>
            <a:ext cx="7696200" cy="677108"/>
          </a:xfrm>
          <a:prstGeom prst="rect">
            <a:avLst/>
          </a:prstGeom>
          <a:noFill/>
        </p:spPr>
        <p:txBody>
          <a:bodyPr wrap="square" rtlCol="0">
            <a:spAutoFit/>
          </a:bodyPr>
          <a:lstStyle/>
          <a:p>
            <a:r>
              <a:rPr lang="en-US" sz="1000" dirty="0"/>
              <a:t>SOURCE: Republished with permission of National Science Teachers Association, from Nancy M. </a:t>
            </a:r>
            <a:r>
              <a:rPr lang="en-US" sz="1000" dirty="0" err="1"/>
              <a:t>Trautmann</a:t>
            </a:r>
            <a:r>
              <a:rPr lang="en-US" sz="1000" dirty="0"/>
              <a:t>, </a:t>
            </a:r>
            <a:r>
              <a:rPr lang="en-US" sz="1000" i="1" dirty="0"/>
              <a:t>Assessing Toxic Risk</a:t>
            </a:r>
            <a:r>
              <a:rPr lang="en-US" sz="1000" dirty="0"/>
              <a:t>, Student's Edition, 2001; permission conveyed through Copyright Clearance Center, Inc.</a:t>
            </a:r>
          </a:p>
          <a:p>
            <a:endParaRPr lang="en-US" dirty="0"/>
          </a:p>
        </p:txBody>
      </p:sp>
    </p:spTree>
    <p:extLst>
      <p:ext uri="{BB962C8B-B14F-4D97-AF65-F5344CB8AC3E}">
        <p14:creationId xmlns:p14="http://schemas.microsoft.com/office/powerpoint/2010/main" val="37779898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V="1">
            <a:off x="1384917" y="1524000"/>
            <a:ext cx="0" cy="40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84917" y="5592932"/>
            <a:ext cx="5930283"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482107" y="3248856"/>
            <a:ext cx="1081515" cy="369332"/>
          </a:xfrm>
          <a:prstGeom prst="rect">
            <a:avLst/>
          </a:prstGeom>
          <a:noFill/>
        </p:spPr>
        <p:txBody>
          <a:bodyPr wrap="none" rtlCol="0">
            <a:spAutoFit/>
          </a:bodyPr>
          <a:lstStyle/>
          <a:p>
            <a:r>
              <a:rPr lang="en-US" dirty="0" smtClean="0">
                <a:solidFill>
                  <a:prstClr val="black"/>
                </a:solidFill>
              </a:rPr>
              <a:t>Response</a:t>
            </a:r>
            <a:endParaRPr lang="en-US" dirty="0">
              <a:solidFill>
                <a:prstClr val="black"/>
              </a:solidFill>
            </a:endParaRPr>
          </a:p>
        </p:txBody>
      </p:sp>
      <p:sp>
        <p:nvSpPr>
          <p:cNvPr id="43" name="TextBox 42"/>
          <p:cNvSpPr txBox="1"/>
          <p:nvPr/>
        </p:nvSpPr>
        <p:spPr>
          <a:xfrm>
            <a:off x="1904123" y="6168501"/>
            <a:ext cx="5563477" cy="461665"/>
          </a:xfrm>
          <a:prstGeom prst="rect">
            <a:avLst/>
          </a:prstGeom>
          <a:noFill/>
        </p:spPr>
        <p:txBody>
          <a:bodyPr wrap="square" rtlCol="0">
            <a:spAutoFit/>
          </a:bodyPr>
          <a:lstStyle/>
          <a:p>
            <a:r>
              <a:rPr lang="en-US" sz="2400" dirty="0" smtClean="0">
                <a:solidFill>
                  <a:prstClr val="black"/>
                </a:solidFill>
              </a:rPr>
              <a:t>Linear No-threshold (LNT) Model </a:t>
            </a:r>
            <a:endParaRPr lang="en-US" sz="2400" dirty="0">
              <a:solidFill>
                <a:prstClr val="black"/>
              </a:solidFill>
            </a:endParaRPr>
          </a:p>
        </p:txBody>
      </p:sp>
      <p:sp>
        <p:nvSpPr>
          <p:cNvPr id="12" name="TextBox 11"/>
          <p:cNvSpPr txBox="1"/>
          <p:nvPr/>
        </p:nvSpPr>
        <p:spPr>
          <a:xfrm>
            <a:off x="4191000" y="1143000"/>
            <a:ext cx="1254061" cy="369332"/>
          </a:xfrm>
          <a:prstGeom prst="rect">
            <a:avLst/>
          </a:prstGeom>
          <a:noFill/>
        </p:spPr>
        <p:txBody>
          <a:bodyPr wrap="none" rtlCol="0">
            <a:spAutoFit/>
          </a:bodyPr>
          <a:lstStyle/>
          <a:p>
            <a:r>
              <a:rPr lang="en-US" dirty="0" smtClean="0">
                <a:solidFill>
                  <a:prstClr val="black"/>
                </a:solidFill>
              </a:rPr>
              <a:t>Figure IV-4.</a:t>
            </a:r>
            <a:endParaRPr lang="en-US" dirty="0">
              <a:solidFill>
                <a:prstClr val="black"/>
              </a:solidFill>
            </a:endParaRPr>
          </a:p>
        </p:txBody>
      </p:sp>
      <p:sp>
        <p:nvSpPr>
          <p:cNvPr id="2" name="TextBox 1"/>
          <p:cNvSpPr txBox="1"/>
          <p:nvPr/>
        </p:nvSpPr>
        <p:spPr>
          <a:xfrm>
            <a:off x="3962400" y="5867400"/>
            <a:ext cx="654346" cy="369332"/>
          </a:xfrm>
          <a:prstGeom prst="rect">
            <a:avLst/>
          </a:prstGeom>
          <a:noFill/>
        </p:spPr>
        <p:txBody>
          <a:bodyPr wrap="none" rtlCol="0">
            <a:spAutoFit/>
          </a:bodyPr>
          <a:lstStyle/>
          <a:p>
            <a:r>
              <a:rPr lang="en-US" dirty="0" smtClean="0">
                <a:solidFill>
                  <a:prstClr val="black"/>
                </a:solidFill>
              </a:rPr>
              <a:t>Dose</a:t>
            </a:r>
            <a:endParaRPr lang="en-US" dirty="0">
              <a:solidFill>
                <a:prstClr val="black"/>
              </a:solidFill>
            </a:endParaRPr>
          </a:p>
        </p:txBody>
      </p:sp>
      <p:cxnSp>
        <p:nvCxnSpPr>
          <p:cNvPr id="4" name="Straight Connector 3"/>
          <p:cNvCxnSpPr/>
          <p:nvPr/>
        </p:nvCxnSpPr>
        <p:spPr>
          <a:xfrm>
            <a:off x="1384917" y="3558466"/>
            <a:ext cx="562548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7086600" y="2892764"/>
            <a:ext cx="457200" cy="540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2523841"/>
            <a:ext cx="1464183" cy="307777"/>
          </a:xfrm>
          <a:prstGeom prst="rect">
            <a:avLst/>
          </a:prstGeom>
          <a:noFill/>
        </p:spPr>
        <p:txBody>
          <a:bodyPr wrap="none" rtlCol="0">
            <a:spAutoFit/>
          </a:bodyPr>
          <a:lstStyle/>
          <a:p>
            <a:r>
              <a:rPr lang="en-US" sz="1400" dirty="0" smtClean="0">
                <a:solidFill>
                  <a:prstClr val="black"/>
                </a:solidFill>
              </a:rPr>
              <a:t>Control Response</a:t>
            </a:r>
            <a:endParaRPr lang="en-US" sz="1400" dirty="0">
              <a:solidFill>
                <a:prstClr val="black"/>
              </a:solidFill>
            </a:endParaRPr>
          </a:p>
        </p:txBody>
      </p:sp>
      <p:cxnSp>
        <p:nvCxnSpPr>
          <p:cNvPr id="9" name="Straight Arrow Connector 8"/>
          <p:cNvCxnSpPr/>
          <p:nvPr/>
        </p:nvCxnSpPr>
        <p:spPr>
          <a:xfrm>
            <a:off x="3886200" y="5867400"/>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295400" y="2892764"/>
            <a:ext cx="1" cy="9172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1384917" y="1981200"/>
            <a:ext cx="5396883" cy="157726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3617A5A-F99A-4646-AF2B-D8B6A7F166F6}" type="slidenum">
              <a:rPr lang="en-US" smtClean="0">
                <a:solidFill>
                  <a:prstClr val="black">
                    <a:tint val="75000"/>
                  </a:prstClr>
                </a:solidFill>
              </a:rPr>
              <a:pPr/>
              <a:t>76</a:t>
            </a:fld>
            <a:endParaRPr lang="en-US">
              <a:solidFill>
                <a:prstClr val="black">
                  <a:tint val="75000"/>
                </a:prstClr>
              </a:solidFill>
            </a:endParaRPr>
          </a:p>
        </p:txBody>
      </p:sp>
    </p:spTree>
    <p:extLst>
      <p:ext uri="{BB962C8B-B14F-4D97-AF65-F5344CB8AC3E}">
        <p14:creationId xmlns:p14="http://schemas.microsoft.com/office/powerpoint/2010/main" val="16606122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Connector 37"/>
          <p:cNvCxnSpPr/>
          <p:nvPr/>
        </p:nvCxnSpPr>
        <p:spPr>
          <a:xfrm flipV="1">
            <a:off x="1384917" y="1524000"/>
            <a:ext cx="0" cy="40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84917" y="5592932"/>
            <a:ext cx="5930283"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482107" y="3248856"/>
            <a:ext cx="1081515" cy="369332"/>
          </a:xfrm>
          <a:prstGeom prst="rect">
            <a:avLst/>
          </a:prstGeom>
          <a:noFill/>
        </p:spPr>
        <p:txBody>
          <a:bodyPr wrap="none" rtlCol="0">
            <a:spAutoFit/>
          </a:bodyPr>
          <a:lstStyle/>
          <a:p>
            <a:r>
              <a:rPr lang="en-US" dirty="0" smtClean="0">
                <a:solidFill>
                  <a:prstClr val="black"/>
                </a:solidFill>
              </a:rPr>
              <a:t>Response</a:t>
            </a:r>
            <a:endParaRPr lang="en-US" dirty="0">
              <a:solidFill>
                <a:prstClr val="black"/>
              </a:solidFill>
            </a:endParaRPr>
          </a:p>
        </p:txBody>
      </p:sp>
      <p:sp>
        <p:nvSpPr>
          <p:cNvPr id="43" name="TextBox 42"/>
          <p:cNvSpPr txBox="1"/>
          <p:nvPr/>
        </p:nvSpPr>
        <p:spPr>
          <a:xfrm>
            <a:off x="1904123" y="6168501"/>
            <a:ext cx="5563477" cy="830997"/>
          </a:xfrm>
          <a:prstGeom prst="rect">
            <a:avLst/>
          </a:prstGeom>
          <a:noFill/>
        </p:spPr>
        <p:txBody>
          <a:bodyPr wrap="square" rtlCol="0">
            <a:spAutoFit/>
          </a:bodyPr>
          <a:lstStyle/>
          <a:p>
            <a:r>
              <a:rPr lang="en-US" sz="2400" dirty="0" smtClean="0">
                <a:solidFill>
                  <a:prstClr val="black"/>
                </a:solidFill>
              </a:rPr>
              <a:t>Linear Threshold Model (LNM)</a:t>
            </a:r>
          </a:p>
          <a:p>
            <a:endParaRPr lang="en-US" sz="2400" dirty="0">
              <a:solidFill>
                <a:prstClr val="black"/>
              </a:solidFill>
            </a:endParaRPr>
          </a:p>
        </p:txBody>
      </p:sp>
      <p:sp>
        <p:nvSpPr>
          <p:cNvPr id="12" name="TextBox 11"/>
          <p:cNvSpPr txBox="1"/>
          <p:nvPr/>
        </p:nvSpPr>
        <p:spPr>
          <a:xfrm>
            <a:off x="4191000" y="1143000"/>
            <a:ext cx="1254061" cy="369332"/>
          </a:xfrm>
          <a:prstGeom prst="rect">
            <a:avLst/>
          </a:prstGeom>
          <a:noFill/>
        </p:spPr>
        <p:txBody>
          <a:bodyPr wrap="none" rtlCol="0">
            <a:spAutoFit/>
          </a:bodyPr>
          <a:lstStyle/>
          <a:p>
            <a:r>
              <a:rPr lang="en-US" dirty="0" smtClean="0">
                <a:solidFill>
                  <a:prstClr val="black"/>
                </a:solidFill>
              </a:rPr>
              <a:t>Figure IV-5.</a:t>
            </a:r>
            <a:endParaRPr lang="en-US" dirty="0">
              <a:solidFill>
                <a:prstClr val="black"/>
              </a:solidFill>
            </a:endParaRPr>
          </a:p>
        </p:txBody>
      </p:sp>
      <p:sp>
        <p:nvSpPr>
          <p:cNvPr id="2" name="TextBox 1"/>
          <p:cNvSpPr txBox="1"/>
          <p:nvPr/>
        </p:nvSpPr>
        <p:spPr>
          <a:xfrm>
            <a:off x="3962400" y="5867400"/>
            <a:ext cx="654346" cy="369332"/>
          </a:xfrm>
          <a:prstGeom prst="rect">
            <a:avLst/>
          </a:prstGeom>
          <a:noFill/>
        </p:spPr>
        <p:txBody>
          <a:bodyPr wrap="none" rtlCol="0">
            <a:spAutoFit/>
          </a:bodyPr>
          <a:lstStyle/>
          <a:p>
            <a:r>
              <a:rPr lang="en-US" dirty="0" smtClean="0">
                <a:solidFill>
                  <a:prstClr val="black"/>
                </a:solidFill>
              </a:rPr>
              <a:t>Dose</a:t>
            </a:r>
            <a:endParaRPr lang="en-US" dirty="0">
              <a:solidFill>
                <a:prstClr val="black"/>
              </a:solidFill>
            </a:endParaRPr>
          </a:p>
        </p:txBody>
      </p:sp>
      <p:cxnSp>
        <p:nvCxnSpPr>
          <p:cNvPr id="4" name="Straight Connector 3"/>
          <p:cNvCxnSpPr/>
          <p:nvPr/>
        </p:nvCxnSpPr>
        <p:spPr>
          <a:xfrm>
            <a:off x="1384917" y="3558466"/>
            <a:ext cx="5625483"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6" name="Straight Arrow Connector 5"/>
          <p:cNvCxnSpPr/>
          <p:nvPr/>
        </p:nvCxnSpPr>
        <p:spPr>
          <a:xfrm flipH="1">
            <a:off x="7086600" y="2892764"/>
            <a:ext cx="457200" cy="5407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010400" y="2523841"/>
            <a:ext cx="1464183" cy="307777"/>
          </a:xfrm>
          <a:prstGeom prst="rect">
            <a:avLst/>
          </a:prstGeom>
          <a:noFill/>
        </p:spPr>
        <p:txBody>
          <a:bodyPr wrap="none" rtlCol="0">
            <a:spAutoFit/>
          </a:bodyPr>
          <a:lstStyle/>
          <a:p>
            <a:r>
              <a:rPr lang="en-US" sz="1400" dirty="0" smtClean="0">
                <a:solidFill>
                  <a:prstClr val="black"/>
                </a:solidFill>
              </a:rPr>
              <a:t>Control Response</a:t>
            </a:r>
            <a:endParaRPr lang="en-US" sz="1400" dirty="0">
              <a:solidFill>
                <a:prstClr val="black"/>
              </a:solidFill>
            </a:endParaRPr>
          </a:p>
        </p:txBody>
      </p:sp>
      <p:cxnSp>
        <p:nvCxnSpPr>
          <p:cNvPr id="9" name="Straight Arrow Connector 8"/>
          <p:cNvCxnSpPr/>
          <p:nvPr/>
        </p:nvCxnSpPr>
        <p:spPr>
          <a:xfrm>
            <a:off x="5029200" y="5867400"/>
            <a:ext cx="1066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207531" y="2057400"/>
            <a:ext cx="0" cy="6203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384917" y="3558466"/>
            <a:ext cx="1891683"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276600" y="2057400"/>
            <a:ext cx="3581400" cy="1501066"/>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73617A5A-F99A-4646-AF2B-D8B6A7F166F6}" type="slidenum">
              <a:rPr lang="en-US" smtClean="0">
                <a:solidFill>
                  <a:prstClr val="black">
                    <a:tint val="75000"/>
                  </a:prstClr>
                </a:solidFill>
              </a:rPr>
              <a:pPr/>
              <a:t>77</a:t>
            </a:fld>
            <a:endParaRPr lang="en-US">
              <a:solidFill>
                <a:prstClr val="black">
                  <a:tint val="75000"/>
                </a:prstClr>
              </a:solidFill>
            </a:endParaRPr>
          </a:p>
        </p:txBody>
      </p:sp>
    </p:spTree>
    <p:extLst>
      <p:ext uri="{BB962C8B-B14F-4D97-AF65-F5344CB8AC3E}">
        <p14:creationId xmlns:p14="http://schemas.microsoft.com/office/powerpoint/2010/main" val="242322387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llustration of the effect sample size has on NOAEL and BMD and BMDL estimation. ...">
            <a:hlinkClick r:id="rId2" tooltip="&quot;Illustration of the effect sample size has on NOAEL and BMD and BMDL estimation. ...&quot;"/>
          </p:cNvPr>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1752600" y="646393"/>
            <a:ext cx="4911090" cy="5276215"/>
          </a:xfrm>
          <a:prstGeom prst="rect">
            <a:avLst/>
          </a:prstGeom>
          <a:noFill/>
          <a:ln>
            <a:noFill/>
          </a:ln>
        </p:spPr>
      </p:pic>
      <p:sp>
        <p:nvSpPr>
          <p:cNvPr id="5" name="TextBox 4"/>
          <p:cNvSpPr txBox="1"/>
          <p:nvPr/>
        </p:nvSpPr>
        <p:spPr>
          <a:xfrm>
            <a:off x="3875638" y="277061"/>
            <a:ext cx="1254061" cy="369332"/>
          </a:xfrm>
          <a:prstGeom prst="rect">
            <a:avLst/>
          </a:prstGeom>
          <a:noFill/>
        </p:spPr>
        <p:txBody>
          <a:bodyPr wrap="none" rtlCol="0">
            <a:spAutoFit/>
          </a:bodyPr>
          <a:lstStyle/>
          <a:p>
            <a:r>
              <a:rPr lang="en-US" dirty="0" smtClean="0">
                <a:solidFill>
                  <a:prstClr val="black"/>
                </a:solidFill>
              </a:rPr>
              <a:t>Figure IV-6.</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73617A5A-F99A-4646-AF2B-D8B6A7F166F6}" type="slidenum">
              <a:rPr lang="en-US" smtClean="0">
                <a:solidFill>
                  <a:prstClr val="black">
                    <a:tint val="75000"/>
                  </a:prstClr>
                </a:solidFill>
              </a:rPr>
              <a:pPr/>
              <a:t>78</a:t>
            </a:fld>
            <a:endParaRPr lang="en-US">
              <a:solidFill>
                <a:prstClr val="black">
                  <a:tint val="75000"/>
                </a:prstClr>
              </a:solidFill>
            </a:endParaRPr>
          </a:p>
        </p:txBody>
      </p:sp>
      <p:sp>
        <p:nvSpPr>
          <p:cNvPr id="2" name="TextBox 1"/>
          <p:cNvSpPr txBox="1"/>
          <p:nvPr/>
        </p:nvSpPr>
        <p:spPr>
          <a:xfrm>
            <a:off x="838200" y="6019800"/>
            <a:ext cx="7391400" cy="830997"/>
          </a:xfrm>
          <a:prstGeom prst="rect">
            <a:avLst/>
          </a:prstGeom>
          <a:noFill/>
        </p:spPr>
        <p:txBody>
          <a:bodyPr wrap="square" rtlCol="0">
            <a:spAutoFit/>
          </a:bodyPr>
          <a:lstStyle/>
          <a:p>
            <a:r>
              <a:rPr lang="en-US" sz="1000" dirty="0"/>
              <a:t>SOURCE: Reprinted from </a:t>
            </a:r>
            <a:r>
              <a:rPr lang="en-US" sz="1000" i="1" dirty="0"/>
              <a:t>Toxicology and Applied Pharmacology</a:t>
            </a:r>
            <a:r>
              <a:rPr lang="en-US" sz="1000" dirty="0"/>
              <a:t>  254(2),  J. Allen Davis, Jeffrey S. </a:t>
            </a:r>
            <a:r>
              <a:rPr lang="en-US" sz="1000" dirty="0" err="1"/>
              <a:t>Gifta</a:t>
            </a:r>
            <a:r>
              <a:rPr lang="en-US" sz="1000" dirty="0"/>
              <a:t>, Q. Jay </a:t>
            </a:r>
            <a:r>
              <a:rPr lang="en-US" sz="1000" dirty="0" err="1"/>
              <a:t>Zhaob</a:t>
            </a:r>
            <a:r>
              <a:rPr lang="en-US" sz="1000" dirty="0"/>
              <a:t>, “Introduction to benchmark dose methods and U.S. EPA's benchmark dose software (BMDS) version 2.1.1,” pp. 181-91, (2011), with permission from Elsevier.</a:t>
            </a:r>
          </a:p>
          <a:p>
            <a:endParaRPr lang="en-US" dirty="0"/>
          </a:p>
        </p:txBody>
      </p:sp>
    </p:spTree>
    <p:extLst>
      <p:ext uri="{BB962C8B-B14F-4D97-AF65-F5344CB8AC3E}">
        <p14:creationId xmlns:p14="http://schemas.microsoft.com/office/powerpoint/2010/main" val="75854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76600" y="1143000"/>
            <a:ext cx="2971800" cy="1371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49345F"/>
                </a:solidFill>
              </a:rPr>
              <a:t>Stubbs’ </a:t>
            </a:r>
            <a:r>
              <a:rPr lang="en-US" sz="2000" dirty="0" smtClean="0">
                <a:solidFill>
                  <a:srgbClr val="49345F"/>
                </a:solidFill>
              </a:rPr>
              <a:t>Typhoid</a:t>
            </a:r>
          </a:p>
          <a:p>
            <a:pPr algn="ctr"/>
            <a:r>
              <a:rPr lang="en-US" sz="2000" dirty="0" smtClean="0">
                <a:solidFill>
                  <a:srgbClr val="49345F"/>
                </a:solidFill>
              </a:rPr>
              <a:t>(outcome)</a:t>
            </a:r>
            <a:endParaRPr lang="en-US" sz="2000" dirty="0">
              <a:solidFill>
                <a:srgbClr val="49345F"/>
              </a:solidFill>
            </a:endParaRPr>
          </a:p>
        </p:txBody>
      </p:sp>
      <p:sp>
        <p:nvSpPr>
          <p:cNvPr id="2" name="Title 1"/>
          <p:cNvSpPr>
            <a:spLocks noGrp="1"/>
          </p:cNvSpPr>
          <p:nvPr>
            <p:ph type="ctrTitle"/>
          </p:nvPr>
        </p:nvSpPr>
        <p:spPr>
          <a:xfrm>
            <a:off x="609600" y="152400"/>
            <a:ext cx="8115300" cy="1219200"/>
          </a:xfrm>
        </p:spPr>
        <p:txBody>
          <a:bodyPr/>
          <a:lstStyle/>
          <a:p>
            <a:pPr algn="ctr"/>
            <a:r>
              <a:rPr lang="en-US" sz="4000" b="1" dirty="0" smtClean="0"/>
              <a:t>FRAMING THE CAUSAL ISSUE</a:t>
            </a:r>
            <a:endParaRPr lang="en-US" sz="4000" b="1" dirty="0"/>
          </a:p>
        </p:txBody>
      </p:sp>
      <p:sp>
        <p:nvSpPr>
          <p:cNvPr id="14" name="Rectangle 13"/>
          <p:cNvSpPr/>
          <p:nvPr/>
        </p:nvSpPr>
        <p:spPr>
          <a:xfrm>
            <a:off x="3581400" y="5170420"/>
            <a:ext cx="2590799" cy="1154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Holly/Hemlock Intermingling</a:t>
            </a:r>
          </a:p>
          <a:p>
            <a:pPr algn="ctr"/>
            <a:r>
              <a:rPr lang="en-US" dirty="0" smtClean="0">
                <a:solidFill>
                  <a:srgbClr val="49345F"/>
                </a:solidFill>
              </a:rPr>
              <a:t>(Cause)</a:t>
            </a:r>
            <a:endParaRPr lang="en-US" dirty="0">
              <a:solidFill>
                <a:srgbClr val="49345F"/>
              </a:solidFill>
            </a:endParaRPr>
          </a:p>
        </p:txBody>
      </p:sp>
      <p:sp>
        <p:nvSpPr>
          <p:cNvPr id="5" name="Slide Number Placeholder 4"/>
          <p:cNvSpPr>
            <a:spLocks noGrp="1"/>
          </p:cNvSpPr>
          <p:nvPr>
            <p:ph type="sldNum" sz="quarter" idx="12"/>
          </p:nvPr>
        </p:nvSpPr>
        <p:spPr/>
        <p:txBody>
          <a:bodyPr/>
          <a:lstStyle/>
          <a:p>
            <a:fld id="{67523E76-F73D-47F3-9482-A1493E698C15}" type="slidenum">
              <a:rPr lang="en-US" smtClean="0">
                <a:solidFill>
                  <a:srgbClr val="49345F"/>
                </a:solidFill>
              </a:rPr>
              <a:pPr/>
              <a:t>7</a:t>
            </a:fld>
            <a:endParaRPr lang="en-US">
              <a:solidFill>
                <a:srgbClr val="49345F"/>
              </a:solidFill>
            </a:endParaRPr>
          </a:p>
        </p:txBody>
      </p:sp>
    </p:spTree>
    <p:extLst>
      <p:ext uri="{BB962C8B-B14F-4D97-AF65-F5344CB8AC3E}">
        <p14:creationId xmlns:p14="http://schemas.microsoft.com/office/powerpoint/2010/main" val="91161170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Table IV-2.</a:t>
            </a:r>
            <a:endParaRPr lang="en-US" sz="2000"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0"/>
            <a:ext cx="6021830" cy="3427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3617A5A-F99A-4646-AF2B-D8B6A7F166F6}" type="slidenum">
              <a:rPr lang="en-US" smtClean="0">
                <a:solidFill>
                  <a:prstClr val="black">
                    <a:tint val="75000"/>
                  </a:prstClr>
                </a:solidFill>
              </a:rPr>
              <a:pPr/>
              <a:t>79</a:t>
            </a:fld>
            <a:endParaRPr lang="en-US">
              <a:solidFill>
                <a:prstClr val="black">
                  <a:tint val="75000"/>
                </a:prstClr>
              </a:solidFill>
            </a:endParaRPr>
          </a:p>
        </p:txBody>
      </p:sp>
      <p:sp>
        <p:nvSpPr>
          <p:cNvPr id="3" name="TextBox 2"/>
          <p:cNvSpPr txBox="1"/>
          <p:nvPr/>
        </p:nvSpPr>
        <p:spPr>
          <a:xfrm>
            <a:off x="1066800" y="5257800"/>
            <a:ext cx="6934200" cy="830997"/>
          </a:xfrm>
          <a:prstGeom prst="rect">
            <a:avLst/>
          </a:prstGeom>
          <a:noFill/>
        </p:spPr>
        <p:txBody>
          <a:bodyPr wrap="square" rtlCol="0">
            <a:spAutoFit/>
          </a:bodyPr>
          <a:lstStyle/>
          <a:p>
            <a:r>
              <a:rPr lang="en-US" sz="1000" dirty="0"/>
              <a:t>SOURCE: Reprinted from </a:t>
            </a:r>
            <a:r>
              <a:rPr lang="en-US" sz="1000" i="1" dirty="0"/>
              <a:t>Toxicology and Applied Pharmacology</a:t>
            </a:r>
            <a:r>
              <a:rPr lang="en-US" sz="1000" dirty="0"/>
              <a:t> 254(2),  J. Allen Davis, Jeffrey S. </a:t>
            </a:r>
            <a:r>
              <a:rPr lang="en-US" sz="1000" dirty="0" err="1"/>
              <a:t>Gifta</a:t>
            </a:r>
            <a:r>
              <a:rPr lang="en-US" sz="1000" dirty="0"/>
              <a:t>, Q. Jay </a:t>
            </a:r>
            <a:r>
              <a:rPr lang="en-US" sz="1000" dirty="0" err="1"/>
              <a:t>Zhaob</a:t>
            </a:r>
            <a:r>
              <a:rPr lang="en-US" sz="1000" dirty="0"/>
              <a:t>, “Introduction to benchmark dose methods and U.S. EPA's benchmark dose software (BMDS) version 2.1.1,” pp. 181-91, (2011), with permission from Elsevier.</a:t>
            </a:r>
          </a:p>
          <a:p>
            <a:endParaRPr lang="en-US" dirty="0"/>
          </a:p>
        </p:txBody>
      </p:sp>
    </p:spTree>
    <p:extLst>
      <p:ext uri="{BB962C8B-B14F-4D97-AF65-F5344CB8AC3E}">
        <p14:creationId xmlns:p14="http://schemas.microsoft.com/office/powerpoint/2010/main" val="14407388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1558771" y="1464816"/>
            <a:ext cx="5273336" cy="3249546"/>
          </a:xfrm>
          <a:custGeom>
            <a:avLst/>
            <a:gdLst>
              <a:gd name="connsiteX0" fmla="*/ 0 w 5273336"/>
              <a:gd name="connsiteY0" fmla="*/ 124288 h 3249546"/>
              <a:gd name="connsiteX1" fmla="*/ 1376039 w 5273336"/>
              <a:gd name="connsiteY1" fmla="*/ 719092 h 3249546"/>
              <a:gd name="connsiteX2" fmla="*/ 2787589 w 5273336"/>
              <a:gd name="connsiteY2" fmla="*/ 3249228 h 3249546"/>
              <a:gd name="connsiteX3" fmla="*/ 4270159 w 5273336"/>
              <a:gd name="connsiteY3" fmla="*/ 541538 h 3249546"/>
              <a:gd name="connsiteX4" fmla="*/ 5273336 w 5273336"/>
              <a:gd name="connsiteY4" fmla="*/ 0 h 3249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3336" h="3249546">
                <a:moveTo>
                  <a:pt x="0" y="124288"/>
                </a:moveTo>
                <a:cubicBezTo>
                  <a:pt x="455720" y="161278"/>
                  <a:pt x="911441" y="198269"/>
                  <a:pt x="1376039" y="719092"/>
                </a:cubicBezTo>
                <a:cubicBezTo>
                  <a:pt x="1840637" y="1239915"/>
                  <a:pt x="2305236" y="3278820"/>
                  <a:pt x="2787589" y="3249228"/>
                </a:cubicBezTo>
                <a:cubicBezTo>
                  <a:pt x="3269942" y="3219636"/>
                  <a:pt x="3855868" y="1083076"/>
                  <a:pt x="4270159" y="541538"/>
                </a:cubicBezTo>
                <a:cubicBezTo>
                  <a:pt x="4684450" y="0"/>
                  <a:pt x="4978893" y="0"/>
                  <a:pt x="5273336"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2" name="Straight Connector 11"/>
          <p:cNvCxnSpPr/>
          <p:nvPr/>
        </p:nvCxnSpPr>
        <p:spPr>
          <a:xfrm flipH="1">
            <a:off x="1236175" y="590633"/>
            <a:ext cx="76200" cy="5029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19600" y="1551739"/>
            <a:ext cx="2895600" cy="342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236175" y="5635677"/>
            <a:ext cx="67437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819400" y="4985266"/>
            <a:ext cx="1600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564894" y="964194"/>
            <a:ext cx="5334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5574294" y="3962400"/>
            <a:ext cx="685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4495800" y="49911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3657600" y="5073134"/>
            <a:ext cx="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2286000" y="4680789"/>
            <a:ext cx="457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019800" y="729734"/>
            <a:ext cx="634148" cy="369332"/>
          </a:xfrm>
          <a:prstGeom prst="rect">
            <a:avLst/>
          </a:prstGeom>
          <a:noFill/>
        </p:spPr>
        <p:txBody>
          <a:bodyPr wrap="none" rtlCol="0">
            <a:spAutoFit/>
          </a:bodyPr>
          <a:lstStyle/>
          <a:p>
            <a:r>
              <a:rPr lang="en-US" dirty="0" smtClean="0">
                <a:solidFill>
                  <a:prstClr val="black"/>
                </a:solidFill>
              </a:rPr>
              <a:t>MDT</a:t>
            </a:r>
            <a:endParaRPr lang="en-US" dirty="0">
              <a:solidFill>
                <a:prstClr val="black"/>
              </a:solidFill>
            </a:endParaRPr>
          </a:p>
        </p:txBody>
      </p:sp>
      <p:sp>
        <p:nvSpPr>
          <p:cNvPr id="42" name="TextBox 41"/>
          <p:cNvSpPr txBox="1"/>
          <p:nvPr/>
        </p:nvSpPr>
        <p:spPr>
          <a:xfrm>
            <a:off x="6324562" y="4347293"/>
            <a:ext cx="825926" cy="369332"/>
          </a:xfrm>
          <a:prstGeom prst="rect">
            <a:avLst/>
          </a:prstGeom>
          <a:noFill/>
        </p:spPr>
        <p:txBody>
          <a:bodyPr wrap="square" rtlCol="0">
            <a:spAutoFit/>
          </a:bodyPr>
          <a:lstStyle/>
          <a:p>
            <a:r>
              <a:rPr lang="en-US" dirty="0" smtClean="0">
                <a:solidFill>
                  <a:prstClr val="black"/>
                </a:solidFill>
              </a:rPr>
              <a:t>LOAEL</a:t>
            </a:r>
            <a:endParaRPr lang="en-US" dirty="0">
              <a:solidFill>
                <a:prstClr val="black"/>
              </a:solidFill>
            </a:endParaRPr>
          </a:p>
        </p:txBody>
      </p:sp>
      <p:sp>
        <p:nvSpPr>
          <p:cNvPr id="43" name="TextBox 42"/>
          <p:cNvSpPr txBox="1"/>
          <p:nvPr/>
        </p:nvSpPr>
        <p:spPr>
          <a:xfrm>
            <a:off x="5239314" y="5073134"/>
            <a:ext cx="826508" cy="369332"/>
          </a:xfrm>
          <a:prstGeom prst="rect">
            <a:avLst/>
          </a:prstGeom>
          <a:noFill/>
        </p:spPr>
        <p:txBody>
          <a:bodyPr wrap="none" rtlCol="0">
            <a:spAutoFit/>
          </a:bodyPr>
          <a:lstStyle/>
          <a:p>
            <a:r>
              <a:rPr lang="en-US" dirty="0" smtClean="0">
                <a:solidFill>
                  <a:prstClr val="black"/>
                </a:solidFill>
              </a:rPr>
              <a:t>NOAEL</a:t>
            </a:r>
            <a:endParaRPr lang="en-US" dirty="0">
              <a:solidFill>
                <a:prstClr val="black"/>
              </a:solidFill>
            </a:endParaRPr>
          </a:p>
        </p:txBody>
      </p:sp>
      <p:sp>
        <p:nvSpPr>
          <p:cNvPr id="44" name="TextBox 43"/>
          <p:cNvSpPr txBox="1"/>
          <p:nvPr/>
        </p:nvSpPr>
        <p:spPr>
          <a:xfrm>
            <a:off x="2898713" y="5257800"/>
            <a:ext cx="1483163" cy="369332"/>
          </a:xfrm>
          <a:prstGeom prst="rect">
            <a:avLst/>
          </a:prstGeom>
          <a:noFill/>
        </p:spPr>
        <p:txBody>
          <a:bodyPr wrap="none" rtlCol="0">
            <a:spAutoFit/>
          </a:bodyPr>
          <a:lstStyle/>
          <a:p>
            <a:r>
              <a:rPr lang="en-US" dirty="0" smtClean="0">
                <a:solidFill>
                  <a:prstClr val="black"/>
                </a:solidFill>
              </a:rPr>
              <a:t>Safety Factors</a:t>
            </a:r>
            <a:endParaRPr lang="en-US" dirty="0">
              <a:solidFill>
                <a:prstClr val="black"/>
              </a:solidFill>
            </a:endParaRPr>
          </a:p>
        </p:txBody>
      </p:sp>
      <p:sp>
        <p:nvSpPr>
          <p:cNvPr id="45" name="TextBox 44"/>
          <p:cNvSpPr txBox="1"/>
          <p:nvPr/>
        </p:nvSpPr>
        <p:spPr>
          <a:xfrm>
            <a:off x="1558771" y="4387334"/>
            <a:ext cx="1641629" cy="369332"/>
          </a:xfrm>
          <a:prstGeom prst="rect">
            <a:avLst/>
          </a:prstGeom>
          <a:noFill/>
        </p:spPr>
        <p:txBody>
          <a:bodyPr wrap="square" rtlCol="0">
            <a:spAutoFit/>
          </a:bodyPr>
          <a:lstStyle/>
          <a:p>
            <a:r>
              <a:rPr lang="en-US" dirty="0" smtClean="0">
                <a:solidFill>
                  <a:prstClr val="black"/>
                </a:solidFill>
              </a:rPr>
              <a:t>“Safe” dose</a:t>
            </a:r>
            <a:endParaRPr lang="en-US" dirty="0">
              <a:solidFill>
                <a:prstClr val="black"/>
              </a:solidFill>
            </a:endParaRPr>
          </a:p>
        </p:txBody>
      </p:sp>
      <p:sp>
        <p:nvSpPr>
          <p:cNvPr id="46" name="TextBox 45"/>
          <p:cNvSpPr txBox="1"/>
          <p:nvPr/>
        </p:nvSpPr>
        <p:spPr>
          <a:xfrm>
            <a:off x="4342595" y="5786735"/>
            <a:ext cx="896719" cy="461665"/>
          </a:xfrm>
          <a:prstGeom prst="rect">
            <a:avLst/>
          </a:prstGeom>
          <a:noFill/>
        </p:spPr>
        <p:txBody>
          <a:bodyPr wrap="square" rtlCol="0">
            <a:spAutoFit/>
          </a:bodyPr>
          <a:lstStyle/>
          <a:p>
            <a:r>
              <a:rPr lang="en-US" sz="2400" dirty="0" smtClean="0">
                <a:solidFill>
                  <a:prstClr val="black"/>
                </a:solidFill>
              </a:rPr>
              <a:t>DOSE</a:t>
            </a:r>
            <a:endParaRPr lang="en-US" sz="2400" dirty="0">
              <a:solidFill>
                <a:prstClr val="black"/>
              </a:solidFill>
            </a:endParaRPr>
          </a:p>
        </p:txBody>
      </p:sp>
      <p:sp>
        <p:nvSpPr>
          <p:cNvPr id="47" name="TextBox 46"/>
          <p:cNvSpPr txBox="1"/>
          <p:nvPr/>
        </p:nvSpPr>
        <p:spPr>
          <a:xfrm rot="16200000">
            <a:off x="-182596" y="2806357"/>
            <a:ext cx="2369177" cy="400110"/>
          </a:xfrm>
          <a:prstGeom prst="rect">
            <a:avLst/>
          </a:prstGeom>
          <a:noFill/>
        </p:spPr>
        <p:txBody>
          <a:bodyPr wrap="square" rtlCol="0">
            <a:spAutoFit/>
          </a:bodyPr>
          <a:lstStyle/>
          <a:p>
            <a:r>
              <a:rPr lang="en-US" sz="2000" dirty="0" smtClean="0">
                <a:solidFill>
                  <a:prstClr val="black"/>
                </a:solidFill>
              </a:rPr>
              <a:t>ADVERSE RESPONSE</a:t>
            </a:r>
            <a:endParaRPr lang="en-US" sz="2000" dirty="0">
              <a:solidFill>
                <a:prstClr val="black"/>
              </a:solidFill>
            </a:endParaRPr>
          </a:p>
        </p:txBody>
      </p:sp>
      <p:sp>
        <p:nvSpPr>
          <p:cNvPr id="49" name="TextBox 48"/>
          <p:cNvSpPr txBox="1"/>
          <p:nvPr/>
        </p:nvSpPr>
        <p:spPr>
          <a:xfrm>
            <a:off x="4195439" y="190753"/>
            <a:ext cx="1308179" cy="400110"/>
          </a:xfrm>
          <a:prstGeom prst="rect">
            <a:avLst/>
          </a:prstGeom>
          <a:noFill/>
        </p:spPr>
        <p:txBody>
          <a:bodyPr wrap="none" rtlCol="0">
            <a:spAutoFit/>
          </a:bodyPr>
          <a:lstStyle/>
          <a:p>
            <a:r>
              <a:rPr lang="en-US" sz="2000" dirty="0" smtClean="0">
                <a:solidFill>
                  <a:prstClr val="black"/>
                </a:solidFill>
              </a:rPr>
              <a:t>Figure IV-7</a:t>
            </a:r>
            <a:endParaRPr lang="en-US" sz="2000" dirty="0">
              <a:solidFill>
                <a:prstClr val="black"/>
              </a:solidFill>
            </a:endParaRPr>
          </a:p>
        </p:txBody>
      </p:sp>
      <p:cxnSp>
        <p:nvCxnSpPr>
          <p:cNvPr id="51" name="Straight Arrow Connector 50"/>
          <p:cNvCxnSpPr/>
          <p:nvPr/>
        </p:nvCxnSpPr>
        <p:spPr>
          <a:xfrm>
            <a:off x="4342595" y="5715000"/>
            <a:ext cx="8967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1209037" y="2670489"/>
            <a:ext cx="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73617A5A-F99A-4646-AF2B-D8B6A7F166F6}" type="slidenum">
              <a:rPr lang="en-US" smtClean="0">
                <a:solidFill>
                  <a:prstClr val="black">
                    <a:tint val="75000"/>
                  </a:prstClr>
                </a:solidFill>
              </a:rPr>
              <a:pPr/>
              <a:t>80</a:t>
            </a:fld>
            <a:endParaRPr lang="en-US" dirty="0">
              <a:solidFill>
                <a:prstClr val="black">
                  <a:tint val="75000"/>
                </a:prstClr>
              </a:solidFill>
            </a:endParaRPr>
          </a:p>
        </p:txBody>
      </p:sp>
      <p:sp>
        <p:nvSpPr>
          <p:cNvPr id="2" name="TextBox 1"/>
          <p:cNvSpPr txBox="1"/>
          <p:nvPr/>
        </p:nvSpPr>
        <p:spPr>
          <a:xfrm>
            <a:off x="685800" y="6248400"/>
            <a:ext cx="7620000" cy="400110"/>
          </a:xfrm>
          <a:prstGeom prst="rect">
            <a:avLst/>
          </a:prstGeom>
          <a:noFill/>
        </p:spPr>
        <p:txBody>
          <a:bodyPr wrap="square" rtlCol="0">
            <a:spAutoFit/>
          </a:bodyPr>
          <a:lstStyle/>
          <a:p>
            <a:r>
              <a:rPr lang="en-US" sz="1000" dirty="0"/>
              <a:t>SOURCE:  Laura N. Vandenberg et al., “Hormones and Endocrine-Disrupting Chemicals: Low-Dose Effects and </a:t>
            </a:r>
            <a:r>
              <a:rPr lang="en-US" sz="1000" dirty="0" err="1"/>
              <a:t>Nonmonotonic</a:t>
            </a:r>
            <a:r>
              <a:rPr lang="en-US" sz="1000" dirty="0"/>
              <a:t> Dose Responses,” 33(3) </a:t>
            </a:r>
            <a:r>
              <a:rPr lang="en-US" sz="1000" i="1" dirty="0"/>
              <a:t>Endocrine Reviews</a:t>
            </a:r>
            <a:r>
              <a:rPr lang="en-US" sz="1000" dirty="0"/>
              <a:t> 378 (2012).  Copyright © 2012.  The Endocrine Society.  </a:t>
            </a:r>
            <a:endParaRPr lang="en-US" dirty="0"/>
          </a:p>
        </p:txBody>
      </p:sp>
    </p:spTree>
    <p:extLst>
      <p:ext uri="{BB962C8B-B14F-4D97-AF65-F5344CB8AC3E}">
        <p14:creationId xmlns:p14="http://schemas.microsoft.com/office/powerpoint/2010/main" val="73747044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23"/>
          <p:cNvCxnSpPr/>
          <p:nvPr/>
        </p:nvCxnSpPr>
        <p:spPr>
          <a:xfrm>
            <a:off x="1257300" y="5257800"/>
            <a:ext cx="6743700"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18358" y="5386290"/>
            <a:ext cx="896719" cy="400110"/>
          </a:xfrm>
          <a:prstGeom prst="rect">
            <a:avLst/>
          </a:prstGeom>
          <a:noFill/>
        </p:spPr>
        <p:txBody>
          <a:bodyPr wrap="square" rtlCol="0">
            <a:spAutoFit/>
          </a:bodyPr>
          <a:lstStyle/>
          <a:p>
            <a:r>
              <a:rPr lang="en-US" sz="2000" dirty="0" smtClean="0">
                <a:solidFill>
                  <a:prstClr val="black"/>
                </a:solidFill>
              </a:rPr>
              <a:t>DOSE</a:t>
            </a:r>
            <a:endParaRPr lang="en-US" sz="2000" dirty="0">
              <a:solidFill>
                <a:prstClr val="black"/>
              </a:solidFill>
            </a:endParaRPr>
          </a:p>
        </p:txBody>
      </p:sp>
      <p:sp>
        <p:nvSpPr>
          <p:cNvPr id="47" name="TextBox 46"/>
          <p:cNvSpPr txBox="1"/>
          <p:nvPr/>
        </p:nvSpPr>
        <p:spPr>
          <a:xfrm rot="16200000">
            <a:off x="-715296" y="2955058"/>
            <a:ext cx="2369177" cy="400110"/>
          </a:xfrm>
          <a:prstGeom prst="rect">
            <a:avLst/>
          </a:prstGeom>
          <a:noFill/>
        </p:spPr>
        <p:txBody>
          <a:bodyPr wrap="square" rtlCol="0">
            <a:spAutoFit/>
          </a:bodyPr>
          <a:lstStyle/>
          <a:p>
            <a:r>
              <a:rPr lang="en-US" sz="2000" dirty="0" smtClean="0">
                <a:solidFill>
                  <a:prstClr val="black"/>
                </a:solidFill>
              </a:rPr>
              <a:t>RESPONSE</a:t>
            </a:r>
            <a:endParaRPr lang="en-US" sz="2000" dirty="0">
              <a:solidFill>
                <a:prstClr val="black"/>
              </a:solidFill>
            </a:endParaRPr>
          </a:p>
        </p:txBody>
      </p:sp>
      <p:sp>
        <p:nvSpPr>
          <p:cNvPr id="49" name="TextBox 48"/>
          <p:cNvSpPr txBox="1"/>
          <p:nvPr/>
        </p:nvSpPr>
        <p:spPr>
          <a:xfrm>
            <a:off x="4195439" y="381000"/>
            <a:ext cx="1308179" cy="400110"/>
          </a:xfrm>
          <a:prstGeom prst="rect">
            <a:avLst/>
          </a:prstGeom>
          <a:noFill/>
        </p:spPr>
        <p:txBody>
          <a:bodyPr wrap="none" rtlCol="0">
            <a:spAutoFit/>
          </a:bodyPr>
          <a:lstStyle/>
          <a:p>
            <a:r>
              <a:rPr lang="en-US" sz="2000" dirty="0" smtClean="0">
                <a:solidFill>
                  <a:prstClr val="black"/>
                </a:solidFill>
              </a:rPr>
              <a:t>Figure IV-8</a:t>
            </a:r>
            <a:endParaRPr lang="en-US" sz="2000" dirty="0">
              <a:solidFill>
                <a:prstClr val="black"/>
              </a:solidFill>
            </a:endParaRPr>
          </a:p>
        </p:txBody>
      </p:sp>
      <p:cxnSp>
        <p:nvCxnSpPr>
          <p:cNvPr id="51" name="Straight Arrow Connector 50"/>
          <p:cNvCxnSpPr/>
          <p:nvPr/>
        </p:nvCxnSpPr>
        <p:spPr>
          <a:xfrm>
            <a:off x="4236380" y="5340855"/>
            <a:ext cx="89671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257300" y="3505200"/>
            <a:ext cx="65913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rot="16200000">
            <a:off x="365436" y="4607224"/>
            <a:ext cx="1097929" cy="369332"/>
          </a:xfrm>
          <a:prstGeom prst="rect">
            <a:avLst/>
          </a:prstGeom>
          <a:noFill/>
        </p:spPr>
        <p:txBody>
          <a:bodyPr wrap="none" rtlCol="0">
            <a:spAutoFit/>
          </a:bodyPr>
          <a:lstStyle/>
          <a:p>
            <a:r>
              <a:rPr lang="en-US" dirty="0" smtClean="0">
                <a:solidFill>
                  <a:prstClr val="black"/>
                </a:solidFill>
              </a:rPr>
              <a:t>Beneficial</a:t>
            </a:r>
            <a:endParaRPr lang="en-US" dirty="0">
              <a:solidFill>
                <a:prstClr val="black"/>
              </a:solidFill>
            </a:endParaRPr>
          </a:p>
        </p:txBody>
      </p:sp>
      <p:sp>
        <p:nvSpPr>
          <p:cNvPr id="18" name="TextBox 17"/>
          <p:cNvSpPr txBox="1"/>
          <p:nvPr/>
        </p:nvSpPr>
        <p:spPr>
          <a:xfrm rot="16200000">
            <a:off x="592517" y="2438400"/>
            <a:ext cx="643766" cy="369332"/>
          </a:xfrm>
          <a:prstGeom prst="rect">
            <a:avLst/>
          </a:prstGeom>
          <a:noFill/>
        </p:spPr>
        <p:txBody>
          <a:bodyPr wrap="none" rtlCol="0">
            <a:spAutoFit/>
          </a:bodyPr>
          <a:lstStyle/>
          <a:p>
            <a:r>
              <a:rPr lang="en-US" dirty="0" smtClean="0">
                <a:solidFill>
                  <a:prstClr val="black"/>
                </a:solidFill>
              </a:rPr>
              <a:t>Toxic</a:t>
            </a:r>
            <a:endParaRPr lang="en-US" dirty="0">
              <a:solidFill>
                <a:prstClr val="black"/>
              </a:solidFill>
            </a:endParaRPr>
          </a:p>
        </p:txBody>
      </p:sp>
      <p:sp>
        <p:nvSpPr>
          <p:cNvPr id="21" name="Freeform 20"/>
          <p:cNvSpPr/>
          <p:nvPr/>
        </p:nvSpPr>
        <p:spPr>
          <a:xfrm>
            <a:off x="1269507" y="1455938"/>
            <a:ext cx="3808520" cy="2382372"/>
          </a:xfrm>
          <a:custGeom>
            <a:avLst/>
            <a:gdLst>
              <a:gd name="connsiteX0" fmla="*/ 0 w 3808520"/>
              <a:gd name="connsiteY0" fmla="*/ 2041864 h 2382372"/>
              <a:gd name="connsiteX1" fmla="*/ 346229 w 3808520"/>
              <a:gd name="connsiteY1" fmla="*/ 2379215 h 2382372"/>
              <a:gd name="connsiteX2" fmla="*/ 1145219 w 3808520"/>
              <a:gd name="connsiteY2" fmla="*/ 1864311 h 2382372"/>
              <a:gd name="connsiteX3" fmla="*/ 3808520 w 3808520"/>
              <a:gd name="connsiteY3" fmla="*/ 0 h 2382372"/>
              <a:gd name="connsiteX4" fmla="*/ 3808520 w 3808520"/>
              <a:gd name="connsiteY4" fmla="*/ 0 h 23823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520" h="2382372">
                <a:moveTo>
                  <a:pt x="0" y="2041864"/>
                </a:moveTo>
                <a:cubicBezTo>
                  <a:pt x="77679" y="2225335"/>
                  <a:pt x="155359" y="2408807"/>
                  <a:pt x="346229" y="2379215"/>
                </a:cubicBezTo>
                <a:cubicBezTo>
                  <a:pt x="537099" y="2349623"/>
                  <a:pt x="568171" y="2260847"/>
                  <a:pt x="1145219" y="1864311"/>
                </a:cubicBezTo>
                <a:cubicBezTo>
                  <a:pt x="1722268" y="1467775"/>
                  <a:pt x="3808520" y="0"/>
                  <a:pt x="3808520" y="0"/>
                </a:cubicBezTo>
                <a:lnTo>
                  <a:pt x="380852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 name="Straight Connector 2"/>
          <p:cNvCxnSpPr/>
          <p:nvPr/>
        </p:nvCxnSpPr>
        <p:spPr>
          <a:xfrm>
            <a:off x="1257300" y="914400"/>
            <a:ext cx="0" cy="43434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329255" y="5715000"/>
            <a:ext cx="2710968" cy="523220"/>
          </a:xfrm>
          <a:prstGeom prst="rect">
            <a:avLst/>
          </a:prstGeom>
          <a:noFill/>
        </p:spPr>
        <p:txBody>
          <a:bodyPr wrap="square" rtlCol="0">
            <a:spAutoFit/>
          </a:bodyPr>
          <a:lstStyle/>
          <a:p>
            <a:r>
              <a:rPr lang="en-US" sz="2800" dirty="0" err="1" smtClean="0">
                <a:solidFill>
                  <a:prstClr val="black"/>
                </a:solidFill>
              </a:rPr>
              <a:t>Hormesis</a:t>
            </a:r>
            <a:r>
              <a:rPr lang="en-US" sz="2800" dirty="0" smtClean="0">
                <a:solidFill>
                  <a:prstClr val="black"/>
                </a:solidFill>
              </a:rPr>
              <a:t> Effect</a:t>
            </a:r>
            <a:endParaRPr lang="en-US" sz="2800" dirty="0">
              <a:solidFill>
                <a:prstClr val="black"/>
              </a:solidFill>
            </a:endParaRPr>
          </a:p>
        </p:txBody>
      </p:sp>
      <p:sp>
        <p:nvSpPr>
          <p:cNvPr id="6" name="Slide Number Placeholder 5"/>
          <p:cNvSpPr>
            <a:spLocks noGrp="1"/>
          </p:cNvSpPr>
          <p:nvPr>
            <p:ph type="sldNum" sz="quarter" idx="12"/>
          </p:nvPr>
        </p:nvSpPr>
        <p:spPr/>
        <p:txBody>
          <a:bodyPr/>
          <a:lstStyle/>
          <a:p>
            <a:fld id="{73617A5A-F99A-4646-AF2B-D8B6A7F166F6}" type="slidenum">
              <a:rPr lang="en-US" smtClean="0">
                <a:solidFill>
                  <a:prstClr val="black">
                    <a:tint val="75000"/>
                  </a:prstClr>
                </a:solidFill>
              </a:rPr>
              <a:pPr/>
              <a:t>81</a:t>
            </a:fld>
            <a:endParaRPr lang="en-US">
              <a:solidFill>
                <a:prstClr val="black">
                  <a:tint val="75000"/>
                </a:prstClr>
              </a:solidFill>
            </a:endParaRPr>
          </a:p>
        </p:txBody>
      </p:sp>
      <p:sp>
        <p:nvSpPr>
          <p:cNvPr id="2" name="TextBox 1"/>
          <p:cNvSpPr txBox="1"/>
          <p:nvPr/>
        </p:nvSpPr>
        <p:spPr>
          <a:xfrm>
            <a:off x="914400" y="6238220"/>
            <a:ext cx="7239000" cy="677108"/>
          </a:xfrm>
          <a:prstGeom prst="rect">
            <a:avLst/>
          </a:prstGeom>
          <a:noFill/>
        </p:spPr>
        <p:txBody>
          <a:bodyPr wrap="square" rtlCol="0">
            <a:spAutoFit/>
          </a:bodyPr>
          <a:lstStyle/>
          <a:p>
            <a:r>
              <a:rPr lang="en-US" sz="1000" dirty="0"/>
              <a:t>SOURCE: Adapted from Edward Calabrese, “</a:t>
            </a:r>
            <a:r>
              <a:rPr lang="en-US" sz="1000" dirty="0" err="1"/>
              <a:t>Hormesis</a:t>
            </a:r>
            <a:r>
              <a:rPr lang="en-US" sz="1000" dirty="0"/>
              <a:t>: Principles &amp; Applications,” </a:t>
            </a:r>
            <a:r>
              <a:rPr lang="en-US" sz="1000" i="1" dirty="0"/>
              <a:t>Homeopathy</a:t>
            </a:r>
            <a:r>
              <a:rPr lang="en-US" sz="1000" dirty="0"/>
              <a:t> (2015) 104, 69, Figure 1B.  Copyright © 2015. The Faculty of Homeopathy.</a:t>
            </a:r>
          </a:p>
          <a:p>
            <a:endParaRPr lang="en-US" dirty="0"/>
          </a:p>
        </p:txBody>
      </p:sp>
    </p:spTree>
    <p:extLst>
      <p:ext uri="{BB962C8B-B14F-4D97-AF65-F5344CB8AC3E}">
        <p14:creationId xmlns:p14="http://schemas.microsoft.com/office/powerpoint/2010/main" val="275947273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Overview of Exposure, Dose, and Injury</a:t>
            </a:r>
            <a:endParaRPr lang="en-US" sz="3600" dirty="0"/>
          </a:p>
        </p:txBody>
      </p:sp>
      <p:sp>
        <p:nvSpPr>
          <p:cNvPr id="7" name="TextBox 6"/>
          <p:cNvSpPr txBox="1"/>
          <p:nvPr/>
        </p:nvSpPr>
        <p:spPr>
          <a:xfrm>
            <a:off x="3769281" y="1447800"/>
            <a:ext cx="1224438" cy="1200329"/>
          </a:xfrm>
          <a:prstGeom prst="rect">
            <a:avLst/>
          </a:prstGeom>
          <a:noFill/>
        </p:spPr>
        <p:txBody>
          <a:bodyPr wrap="none" rtlCol="0">
            <a:spAutoFit/>
          </a:bodyPr>
          <a:lstStyle/>
          <a:p>
            <a:endParaRPr lang="en-US" dirty="0" smtClean="0"/>
          </a:p>
          <a:p>
            <a:endParaRPr lang="en-US" dirty="0" smtClean="0"/>
          </a:p>
          <a:p>
            <a:r>
              <a:rPr lang="en-US" dirty="0" smtClean="0"/>
              <a:t>Route of </a:t>
            </a:r>
          </a:p>
          <a:p>
            <a:r>
              <a:rPr lang="en-US" dirty="0" smtClean="0"/>
              <a:t>Absorption</a:t>
            </a:r>
            <a:endParaRPr lang="en-US" dirty="0"/>
          </a:p>
        </p:txBody>
      </p:sp>
      <p:sp>
        <p:nvSpPr>
          <p:cNvPr id="8" name="TextBox 7"/>
          <p:cNvSpPr txBox="1"/>
          <p:nvPr/>
        </p:nvSpPr>
        <p:spPr>
          <a:xfrm>
            <a:off x="6569708" y="1447800"/>
            <a:ext cx="654346" cy="923330"/>
          </a:xfrm>
          <a:prstGeom prst="rect">
            <a:avLst/>
          </a:prstGeom>
          <a:noFill/>
        </p:spPr>
        <p:txBody>
          <a:bodyPr wrap="none" rtlCol="0">
            <a:spAutoFit/>
          </a:bodyPr>
          <a:lstStyle/>
          <a:p>
            <a:endParaRPr lang="en-US" dirty="0" smtClean="0"/>
          </a:p>
          <a:p>
            <a:endParaRPr lang="en-US" dirty="0" smtClean="0"/>
          </a:p>
          <a:p>
            <a:r>
              <a:rPr lang="en-US" dirty="0" smtClean="0"/>
              <a:t>Dose</a:t>
            </a:r>
            <a:endParaRPr lang="en-US" dirty="0"/>
          </a:p>
        </p:txBody>
      </p:sp>
      <p:sp>
        <p:nvSpPr>
          <p:cNvPr id="9" name="TextBox 8"/>
          <p:cNvSpPr txBox="1"/>
          <p:nvPr/>
        </p:nvSpPr>
        <p:spPr>
          <a:xfrm>
            <a:off x="929936" y="3809947"/>
            <a:ext cx="1650901" cy="1754326"/>
          </a:xfrm>
          <a:prstGeom prst="rect">
            <a:avLst/>
          </a:prstGeom>
          <a:noFill/>
        </p:spPr>
        <p:txBody>
          <a:bodyPr wrap="none" rtlCol="0">
            <a:spAutoFit/>
          </a:bodyPr>
          <a:lstStyle/>
          <a:p>
            <a:endParaRPr lang="en-US" dirty="0" smtClean="0"/>
          </a:p>
          <a:p>
            <a:endParaRPr lang="en-US" dirty="0" smtClean="0"/>
          </a:p>
          <a:p>
            <a:r>
              <a:rPr lang="en-US" dirty="0" err="1" smtClean="0"/>
              <a:t>Toxicokinetics</a:t>
            </a:r>
            <a:r>
              <a:rPr lang="en-US" dirty="0" smtClean="0"/>
              <a:t>:</a:t>
            </a:r>
          </a:p>
          <a:p>
            <a:r>
              <a:rPr lang="en-US" dirty="0" smtClean="0"/>
              <a:t>Distribution, </a:t>
            </a:r>
          </a:p>
          <a:p>
            <a:r>
              <a:rPr lang="en-US" dirty="0" smtClean="0"/>
              <a:t>Metabolism, </a:t>
            </a:r>
          </a:p>
          <a:p>
            <a:r>
              <a:rPr lang="en-US" dirty="0"/>
              <a:t>a</a:t>
            </a:r>
            <a:r>
              <a:rPr lang="en-US" dirty="0" smtClean="0"/>
              <a:t>nd Elimination</a:t>
            </a:r>
            <a:endParaRPr lang="en-US" dirty="0"/>
          </a:p>
        </p:txBody>
      </p:sp>
      <p:sp>
        <p:nvSpPr>
          <p:cNvPr id="10" name="TextBox 9"/>
          <p:cNvSpPr txBox="1"/>
          <p:nvPr/>
        </p:nvSpPr>
        <p:spPr>
          <a:xfrm>
            <a:off x="3429000" y="3809947"/>
            <a:ext cx="1851148" cy="1477328"/>
          </a:xfrm>
          <a:prstGeom prst="rect">
            <a:avLst/>
          </a:prstGeom>
          <a:noFill/>
        </p:spPr>
        <p:txBody>
          <a:bodyPr wrap="none" rtlCol="0">
            <a:spAutoFit/>
          </a:bodyPr>
          <a:lstStyle/>
          <a:p>
            <a:endParaRPr lang="en-US" dirty="0" smtClean="0"/>
          </a:p>
          <a:p>
            <a:endParaRPr lang="en-US" dirty="0" smtClean="0"/>
          </a:p>
          <a:p>
            <a:r>
              <a:rPr lang="en-US" dirty="0" err="1" smtClean="0"/>
              <a:t>Toxicodynamics</a:t>
            </a:r>
            <a:r>
              <a:rPr lang="en-US" dirty="0" smtClean="0"/>
              <a:t>:</a:t>
            </a:r>
          </a:p>
          <a:p>
            <a:r>
              <a:rPr lang="en-US" dirty="0" smtClean="0"/>
              <a:t>Dose to Cells and </a:t>
            </a:r>
            <a:br>
              <a:rPr lang="en-US" dirty="0" smtClean="0"/>
            </a:br>
            <a:r>
              <a:rPr lang="en-US" dirty="0" smtClean="0"/>
              <a:t>Organs</a:t>
            </a:r>
            <a:endParaRPr lang="en-US" dirty="0"/>
          </a:p>
        </p:txBody>
      </p:sp>
      <p:sp>
        <p:nvSpPr>
          <p:cNvPr id="11" name="TextBox 10"/>
          <p:cNvSpPr txBox="1"/>
          <p:nvPr/>
        </p:nvSpPr>
        <p:spPr>
          <a:xfrm>
            <a:off x="6629400" y="3838928"/>
            <a:ext cx="1656031" cy="1200329"/>
          </a:xfrm>
          <a:prstGeom prst="rect">
            <a:avLst/>
          </a:prstGeom>
          <a:noFill/>
        </p:spPr>
        <p:txBody>
          <a:bodyPr wrap="none" rtlCol="0">
            <a:spAutoFit/>
          </a:bodyPr>
          <a:lstStyle/>
          <a:p>
            <a:endParaRPr lang="en-US" dirty="0" smtClean="0"/>
          </a:p>
          <a:p>
            <a:endParaRPr lang="en-US" dirty="0" smtClean="0"/>
          </a:p>
          <a:p>
            <a:r>
              <a:rPr lang="en-US" dirty="0" smtClean="0"/>
              <a:t>Toxic Response:</a:t>
            </a:r>
          </a:p>
          <a:p>
            <a:r>
              <a:rPr lang="en-US" dirty="0" smtClean="0"/>
              <a:t>Susceptibility</a:t>
            </a:r>
            <a:endParaRPr lang="en-US" dirty="0"/>
          </a:p>
        </p:txBody>
      </p:sp>
      <p:sp>
        <p:nvSpPr>
          <p:cNvPr id="12" name="TextBox 11"/>
          <p:cNvSpPr txBox="1"/>
          <p:nvPr/>
        </p:nvSpPr>
        <p:spPr>
          <a:xfrm>
            <a:off x="921058" y="1447800"/>
            <a:ext cx="1600200" cy="2031325"/>
          </a:xfrm>
          <a:prstGeom prst="rect">
            <a:avLst/>
          </a:prstGeom>
          <a:noFill/>
        </p:spPr>
        <p:txBody>
          <a:bodyPr wrap="square" rtlCol="0">
            <a:spAutoFit/>
          </a:bodyPr>
          <a:lstStyle/>
          <a:p>
            <a:endParaRPr lang="en-US" dirty="0" smtClean="0"/>
          </a:p>
          <a:p>
            <a:endParaRPr lang="en-US" dirty="0" smtClean="0"/>
          </a:p>
          <a:p>
            <a:r>
              <a:rPr lang="en-US" dirty="0" smtClean="0"/>
              <a:t>Xenobiotic Concentration in the Environment or in a Drug</a:t>
            </a:r>
            <a:endParaRPr lang="en-US" dirty="0"/>
          </a:p>
        </p:txBody>
      </p:sp>
      <p:cxnSp>
        <p:nvCxnSpPr>
          <p:cNvPr id="14" name="Straight Arrow Connector 13"/>
          <p:cNvCxnSpPr/>
          <p:nvPr/>
        </p:nvCxnSpPr>
        <p:spPr>
          <a:xfrm>
            <a:off x="2628900" y="2175871"/>
            <a:ext cx="6096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609439" y="2175871"/>
            <a:ext cx="6096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743200" y="4548611"/>
            <a:ext cx="3810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638800" y="4548611"/>
            <a:ext cx="609600" cy="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1905000" y="2590800"/>
            <a:ext cx="5070877" cy="1613374"/>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657600" y="152400"/>
            <a:ext cx="1447800" cy="646331"/>
          </a:xfrm>
          <a:prstGeom prst="rect">
            <a:avLst/>
          </a:prstGeom>
          <a:noFill/>
        </p:spPr>
        <p:txBody>
          <a:bodyPr wrap="square" rtlCol="0">
            <a:spAutoFit/>
          </a:bodyPr>
          <a:lstStyle/>
          <a:p>
            <a:endParaRPr lang="en-US" dirty="0" smtClean="0">
              <a:solidFill>
                <a:prstClr val="black"/>
              </a:solidFill>
            </a:endParaRPr>
          </a:p>
          <a:p>
            <a:r>
              <a:rPr lang="en-US" dirty="0" smtClean="0">
                <a:solidFill>
                  <a:prstClr val="black"/>
                </a:solidFill>
              </a:rPr>
              <a:t>Figure IV-9</a:t>
            </a:r>
            <a:endParaRPr lang="en-US" dirty="0">
              <a:solidFill>
                <a:prstClr val="black"/>
              </a:solidFill>
            </a:endParaRPr>
          </a:p>
        </p:txBody>
      </p:sp>
      <p:sp>
        <p:nvSpPr>
          <p:cNvPr id="4" name="Slide Number Placeholder 3"/>
          <p:cNvSpPr>
            <a:spLocks noGrp="1"/>
          </p:cNvSpPr>
          <p:nvPr>
            <p:ph type="sldNum" sz="quarter" idx="12"/>
          </p:nvPr>
        </p:nvSpPr>
        <p:spPr/>
        <p:txBody>
          <a:bodyPr/>
          <a:lstStyle/>
          <a:p>
            <a:fld id="{73617A5A-F99A-4646-AF2B-D8B6A7F166F6}" type="slidenum">
              <a:rPr lang="en-US" smtClean="0">
                <a:solidFill>
                  <a:prstClr val="black">
                    <a:tint val="75000"/>
                  </a:prstClr>
                </a:solidFill>
              </a:rPr>
              <a:pPr/>
              <a:t>82</a:t>
            </a:fld>
            <a:endParaRPr lang="en-US">
              <a:solidFill>
                <a:prstClr val="black">
                  <a:tint val="75000"/>
                </a:prstClr>
              </a:solidFill>
            </a:endParaRPr>
          </a:p>
        </p:txBody>
      </p:sp>
    </p:spTree>
    <p:extLst>
      <p:ext uri="{BB962C8B-B14F-4D97-AF65-F5344CB8AC3E}">
        <p14:creationId xmlns:p14="http://schemas.microsoft.com/office/powerpoint/2010/main" val="2845744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411550" y="1598551"/>
            <a:ext cx="5717219" cy="3476070"/>
          </a:xfrm>
          <a:custGeom>
            <a:avLst/>
            <a:gdLst>
              <a:gd name="connsiteX0" fmla="*/ 0 w 5717219"/>
              <a:gd name="connsiteY0" fmla="*/ 3476070 h 3476070"/>
              <a:gd name="connsiteX1" fmla="*/ 1411549 w 5717219"/>
              <a:gd name="connsiteY1" fmla="*/ 4901 h 3476070"/>
              <a:gd name="connsiteX2" fmla="*/ 4500978 w 5717219"/>
              <a:gd name="connsiteY2" fmla="*/ 2730346 h 3476070"/>
              <a:gd name="connsiteX3" fmla="*/ 5717219 w 5717219"/>
              <a:gd name="connsiteY3" fmla="*/ 3449437 h 3476070"/>
              <a:gd name="connsiteX4" fmla="*/ 5717219 w 5717219"/>
              <a:gd name="connsiteY4" fmla="*/ 3449437 h 3476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219" h="3476070">
                <a:moveTo>
                  <a:pt x="0" y="3476070"/>
                </a:moveTo>
                <a:cubicBezTo>
                  <a:pt x="330693" y="1802629"/>
                  <a:pt x="661386" y="129188"/>
                  <a:pt x="1411549" y="4901"/>
                </a:cubicBezTo>
                <a:cubicBezTo>
                  <a:pt x="2161712" y="-119386"/>
                  <a:pt x="3783366" y="2156257"/>
                  <a:pt x="4500978" y="2730346"/>
                </a:cubicBezTo>
                <a:cubicBezTo>
                  <a:pt x="5218590" y="3304435"/>
                  <a:pt x="5717219" y="3449437"/>
                  <a:pt x="5717219" y="3449437"/>
                </a:cubicBezTo>
                <a:lnTo>
                  <a:pt x="5717219" y="34494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p:nvPr/>
        </p:nvCxnSpPr>
        <p:spPr>
          <a:xfrm flipH="1" flipV="1">
            <a:off x="1752600" y="373269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61446" y="3600278"/>
            <a:ext cx="2209801" cy="523220"/>
          </a:xfrm>
          <a:prstGeom prst="rect">
            <a:avLst/>
          </a:prstGeom>
          <a:noFill/>
        </p:spPr>
        <p:txBody>
          <a:bodyPr wrap="square" rtlCol="0">
            <a:spAutoFit/>
          </a:bodyPr>
          <a:lstStyle/>
          <a:p>
            <a:r>
              <a:rPr lang="en-US" sz="1400" dirty="0" smtClean="0">
                <a:solidFill>
                  <a:prstClr val="black"/>
                </a:solidFill>
              </a:rPr>
              <a:t>Rate of absorption  &gt; </a:t>
            </a:r>
          </a:p>
          <a:p>
            <a:r>
              <a:rPr lang="en-US" sz="1400" dirty="0" smtClean="0">
                <a:solidFill>
                  <a:prstClr val="black"/>
                </a:solidFill>
              </a:rPr>
              <a:t>Rate of elimination</a:t>
            </a:r>
            <a:endParaRPr lang="en-US" sz="1400" dirty="0">
              <a:solidFill>
                <a:prstClr val="black"/>
              </a:solidFill>
            </a:endParaRPr>
          </a:p>
        </p:txBody>
      </p:sp>
      <p:sp>
        <p:nvSpPr>
          <p:cNvPr id="22" name="TextBox 21"/>
          <p:cNvSpPr txBox="1"/>
          <p:nvPr/>
        </p:nvSpPr>
        <p:spPr>
          <a:xfrm>
            <a:off x="2801246" y="1060273"/>
            <a:ext cx="3059107" cy="307777"/>
          </a:xfrm>
          <a:prstGeom prst="rect">
            <a:avLst/>
          </a:prstGeom>
          <a:noFill/>
        </p:spPr>
        <p:txBody>
          <a:bodyPr wrap="none" rtlCol="0">
            <a:spAutoFit/>
          </a:bodyPr>
          <a:lstStyle/>
          <a:p>
            <a:r>
              <a:rPr lang="en-US" sz="1400" dirty="0" smtClean="0">
                <a:solidFill>
                  <a:prstClr val="black"/>
                </a:solidFill>
              </a:rPr>
              <a:t>Rate of absorption = rate of elimination</a:t>
            </a:r>
            <a:endParaRPr lang="en-US" sz="1400" dirty="0">
              <a:solidFill>
                <a:prstClr val="black"/>
              </a:solidFill>
            </a:endParaRPr>
          </a:p>
        </p:txBody>
      </p:sp>
      <p:cxnSp>
        <p:nvCxnSpPr>
          <p:cNvPr id="26" name="Straight Arrow Connector 25"/>
          <p:cNvCxnSpPr>
            <a:stCxn id="22" idx="1"/>
            <a:endCxn id="11" idx="1"/>
          </p:cNvCxnSpPr>
          <p:nvPr/>
        </p:nvCxnSpPr>
        <p:spPr>
          <a:xfrm>
            <a:off x="2801246" y="1214162"/>
            <a:ext cx="21853" cy="3892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718846" y="2284511"/>
            <a:ext cx="3059107" cy="307777"/>
          </a:xfrm>
          <a:prstGeom prst="rect">
            <a:avLst/>
          </a:prstGeom>
          <a:noFill/>
        </p:spPr>
        <p:txBody>
          <a:bodyPr wrap="none" rtlCol="0">
            <a:spAutoFit/>
          </a:bodyPr>
          <a:lstStyle/>
          <a:p>
            <a:r>
              <a:rPr lang="en-US" sz="1400" dirty="0" smtClean="0">
                <a:solidFill>
                  <a:prstClr val="black"/>
                </a:solidFill>
              </a:rPr>
              <a:t>Rate of absorption &lt; rate of elimination</a:t>
            </a:r>
            <a:endParaRPr lang="en-US" sz="1400" dirty="0">
              <a:solidFill>
                <a:prstClr val="black"/>
              </a:solidFill>
            </a:endParaRPr>
          </a:p>
        </p:txBody>
      </p:sp>
      <p:cxnSp>
        <p:nvCxnSpPr>
          <p:cNvPr id="33" name="Straight Arrow Connector 32"/>
          <p:cNvCxnSpPr/>
          <p:nvPr/>
        </p:nvCxnSpPr>
        <p:spPr>
          <a:xfrm flipH="1" flipV="1">
            <a:off x="4164756" y="2438400"/>
            <a:ext cx="53340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01951" y="3337788"/>
            <a:ext cx="1800045" cy="307777"/>
          </a:xfrm>
          <a:prstGeom prst="rect">
            <a:avLst/>
          </a:prstGeom>
          <a:noFill/>
        </p:spPr>
        <p:txBody>
          <a:bodyPr wrap="none" rtlCol="0">
            <a:spAutoFit/>
          </a:bodyPr>
          <a:lstStyle/>
          <a:p>
            <a:r>
              <a:rPr lang="en-US" sz="1400" dirty="0" smtClean="0">
                <a:solidFill>
                  <a:prstClr val="black"/>
                </a:solidFill>
              </a:rPr>
              <a:t>Rate of absorption = 0</a:t>
            </a:r>
            <a:endParaRPr lang="en-US" sz="1400" dirty="0">
              <a:solidFill>
                <a:prstClr val="black"/>
              </a:solidFill>
            </a:endParaRPr>
          </a:p>
        </p:txBody>
      </p:sp>
      <p:cxnSp>
        <p:nvCxnSpPr>
          <p:cNvPr id="36" name="Straight Arrow Connector 35"/>
          <p:cNvCxnSpPr/>
          <p:nvPr/>
        </p:nvCxnSpPr>
        <p:spPr>
          <a:xfrm flipH="1">
            <a:off x="5274896" y="3491677"/>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411550" y="1012633"/>
            <a:ext cx="0" cy="40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423364" y="5081565"/>
            <a:ext cx="5930283"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297847" y="2855488"/>
            <a:ext cx="2272097" cy="369332"/>
          </a:xfrm>
          <a:prstGeom prst="rect">
            <a:avLst/>
          </a:prstGeom>
          <a:noFill/>
        </p:spPr>
        <p:txBody>
          <a:bodyPr wrap="none" rtlCol="0">
            <a:spAutoFit/>
          </a:bodyPr>
          <a:lstStyle/>
          <a:p>
            <a:r>
              <a:rPr lang="en-US" dirty="0" smtClean="0">
                <a:solidFill>
                  <a:prstClr val="black"/>
                </a:solidFill>
              </a:rPr>
              <a:t>Alcohol Concentration</a:t>
            </a:r>
            <a:endParaRPr lang="en-US" dirty="0">
              <a:solidFill>
                <a:prstClr val="black"/>
              </a:solidFill>
            </a:endParaRPr>
          </a:p>
        </p:txBody>
      </p:sp>
      <p:sp>
        <p:nvSpPr>
          <p:cNvPr id="42" name="TextBox 41"/>
          <p:cNvSpPr txBox="1"/>
          <p:nvPr/>
        </p:nvSpPr>
        <p:spPr>
          <a:xfrm>
            <a:off x="3804999" y="5364953"/>
            <a:ext cx="649537" cy="369332"/>
          </a:xfrm>
          <a:prstGeom prst="rect">
            <a:avLst/>
          </a:prstGeom>
          <a:noFill/>
        </p:spPr>
        <p:txBody>
          <a:bodyPr wrap="none" rtlCol="0">
            <a:spAutoFit/>
          </a:bodyPr>
          <a:lstStyle/>
          <a:p>
            <a:r>
              <a:rPr lang="en-US" dirty="0" smtClean="0">
                <a:solidFill>
                  <a:prstClr val="black"/>
                </a:solidFill>
              </a:rPr>
              <a:t>Time</a:t>
            </a:r>
            <a:endParaRPr lang="en-US" dirty="0">
              <a:solidFill>
                <a:prstClr val="black"/>
              </a:solidFill>
            </a:endParaRPr>
          </a:p>
        </p:txBody>
      </p:sp>
      <p:sp>
        <p:nvSpPr>
          <p:cNvPr id="43" name="TextBox 42"/>
          <p:cNvSpPr txBox="1"/>
          <p:nvPr/>
        </p:nvSpPr>
        <p:spPr>
          <a:xfrm>
            <a:off x="1875278" y="5734285"/>
            <a:ext cx="5563477" cy="369332"/>
          </a:xfrm>
          <a:prstGeom prst="rect">
            <a:avLst/>
          </a:prstGeom>
          <a:noFill/>
        </p:spPr>
        <p:txBody>
          <a:bodyPr wrap="square" rtlCol="0">
            <a:spAutoFit/>
          </a:bodyPr>
          <a:lstStyle/>
          <a:p>
            <a:r>
              <a:rPr lang="en-US" dirty="0" smtClean="0">
                <a:solidFill>
                  <a:prstClr val="black"/>
                </a:solidFill>
              </a:rPr>
              <a:t>Absorption and Elimination Curve by food in stomach</a:t>
            </a:r>
            <a:endParaRPr lang="en-US" dirty="0">
              <a:solidFill>
                <a:prstClr val="black"/>
              </a:solidFill>
            </a:endParaRPr>
          </a:p>
        </p:txBody>
      </p:sp>
      <p:sp>
        <p:nvSpPr>
          <p:cNvPr id="44" name="TextBox 43"/>
          <p:cNvSpPr txBox="1"/>
          <p:nvPr/>
        </p:nvSpPr>
        <p:spPr>
          <a:xfrm>
            <a:off x="3980530" y="411973"/>
            <a:ext cx="1371081" cy="369332"/>
          </a:xfrm>
          <a:prstGeom prst="rect">
            <a:avLst/>
          </a:prstGeom>
          <a:noFill/>
        </p:spPr>
        <p:txBody>
          <a:bodyPr wrap="none" rtlCol="0">
            <a:spAutoFit/>
          </a:bodyPr>
          <a:lstStyle/>
          <a:p>
            <a:r>
              <a:rPr lang="en-US" dirty="0" smtClean="0">
                <a:solidFill>
                  <a:prstClr val="black"/>
                </a:solidFill>
              </a:rPr>
              <a:t>Figure IV-10.</a:t>
            </a:r>
            <a:endParaRPr lang="en-US" dirty="0">
              <a:solidFill>
                <a:prstClr val="black"/>
              </a:solidFill>
            </a:endParaRPr>
          </a:p>
        </p:txBody>
      </p:sp>
      <p:sp>
        <p:nvSpPr>
          <p:cNvPr id="2" name="Freeform 1"/>
          <p:cNvSpPr/>
          <p:nvPr/>
        </p:nvSpPr>
        <p:spPr>
          <a:xfrm>
            <a:off x="1430411" y="2514600"/>
            <a:ext cx="4785064" cy="2512380"/>
          </a:xfrm>
          <a:custGeom>
            <a:avLst/>
            <a:gdLst>
              <a:gd name="connsiteX0" fmla="*/ 0 w 4785064"/>
              <a:gd name="connsiteY0" fmla="*/ 2512380 h 2512380"/>
              <a:gd name="connsiteX1" fmla="*/ 1562469 w 4785064"/>
              <a:gd name="connsiteY1" fmla="*/ 0 h 2512380"/>
              <a:gd name="connsiteX2" fmla="*/ 4785064 w 4785064"/>
              <a:gd name="connsiteY2" fmla="*/ 2512380 h 2512380"/>
              <a:gd name="connsiteX3" fmla="*/ 4785064 w 4785064"/>
              <a:gd name="connsiteY3" fmla="*/ 2512380 h 2512380"/>
            </a:gdLst>
            <a:ahLst/>
            <a:cxnLst>
              <a:cxn ang="0">
                <a:pos x="connsiteX0" y="connsiteY0"/>
              </a:cxn>
              <a:cxn ang="0">
                <a:pos x="connsiteX1" y="connsiteY1"/>
              </a:cxn>
              <a:cxn ang="0">
                <a:pos x="connsiteX2" y="connsiteY2"/>
              </a:cxn>
              <a:cxn ang="0">
                <a:pos x="connsiteX3" y="connsiteY3"/>
              </a:cxn>
            </a:cxnLst>
            <a:rect l="l" t="t" r="r" b="b"/>
            <a:pathLst>
              <a:path w="4785064" h="2512380">
                <a:moveTo>
                  <a:pt x="0" y="2512380"/>
                </a:moveTo>
                <a:cubicBezTo>
                  <a:pt x="382479" y="1256190"/>
                  <a:pt x="764958" y="0"/>
                  <a:pt x="1562469" y="0"/>
                </a:cubicBezTo>
                <a:cubicBezTo>
                  <a:pt x="2359980" y="0"/>
                  <a:pt x="4785064" y="2512380"/>
                  <a:pt x="4785064" y="2512380"/>
                </a:cubicBezTo>
                <a:lnTo>
                  <a:pt x="4785064" y="2512380"/>
                </a:ln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Box 2"/>
          <p:cNvSpPr txBox="1"/>
          <p:nvPr/>
        </p:nvSpPr>
        <p:spPr>
          <a:xfrm>
            <a:off x="7209978" y="935193"/>
            <a:ext cx="1105880" cy="307777"/>
          </a:xfrm>
          <a:prstGeom prst="rect">
            <a:avLst/>
          </a:prstGeom>
          <a:noFill/>
        </p:spPr>
        <p:txBody>
          <a:bodyPr wrap="none" rtlCol="0">
            <a:spAutoFit/>
          </a:bodyPr>
          <a:lstStyle/>
          <a:p>
            <a:r>
              <a:rPr lang="en-US" sz="1400" dirty="0" smtClean="0">
                <a:solidFill>
                  <a:prstClr val="black"/>
                </a:solidFill>
              </a:rPr>
              <a:t>Full stomach</a:t>
            </a:r>
            <a:endParaRPr lang="en-US" sz="1400" dirty="0">
              <a:solidFill>
                <a:prstClr val="black"/>
              </a:solidFill>
            </a:endParaRPr>
          </a:p>
        </p:txBody>
      </p:sp>
      <p:sp>
        <p:nvSpPr>
          <p:cNvPr id="4" name="TextBox 3"/>
          <p:cNvSpPr txBox="1"/>
          <p:nvPr/>
        </p:nvSpPr>
        <p:spPr>
          <a:xfrm>
            <a:off x="7209978" y="627416"/>
            <a:ext cx="1359369" cy="307777"/>
          </a:xfrm>
          <a:prstGeom prst="rect">
            <a:avLst/>
          </a:prstGeom>
          <a:noFill/>
        </p:spPr>
        <p:txBody>
          <a:bodyPr wrap="square" rtlCol="0">
            <a:spAutoFit/>
          </a:bodyPr>
          <a:lstStyle/>
          <a:p>
            <a:r>
              <a:rPr lang="en-US" sz="1400" dirty="0" smtClean="0">
                <a:solidFill>
                  <a:prstClr val="black"/>
                </a:solidFill>
              </a:rPr>
              <a:t>Empty stomach</a:t>
            </a:r>
            <a:endParaRPr lang="en-US" sz="1400" dirty="0">
              <a:solidFill>
                <a:prstClr val="black"/>
              </a:solidFill>
            </a:endParaRPr>
          </a:p>
        </p:txBody>
      </p:sp>
      <p:cxnSp>
        <p:nvCxnSpPr>
          <p:cNvPr id="6" name="Straight Connector 5"/>
          <p:cNvCxnSpPr/>
          <p:nvPr/>
        </p:nvCxnSpPr>
        <p:spPr>
          <a:xfrm>
            <a:off x="6248400" y="747355"/>
            <a:ext cx="853736"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248400" y="1055132"/>
            <a:ext cx="853736"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145263" y="2427021"/>
            <a:ext cx="0" cy="12924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88289" y="5257800"/>
            <a:ext cx="88295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73617A5A-F99A-4646-AF2B-D8B6A7F166F6}" type="slidenum">
              <a:rPr lang="en-US" smtClean="0">
                <a:solidFill>
                  <a:prstClr val="black">
                    <a:tint val="75000"/>
                  </a:prstClr>
                </a:solidFill>
              </a:rPr>
              <a:pPr/>
              <a:t>83</a:t>
            </a:fld>
            <a:endParaRPr lang="en-US">
              <a:solidFill>
                <a:prstClr val="black">
                  <a:tint val="75000"/>
                </a:prstClr>
              </a:solidFill>
            </a:endParaRPr>
          </a:p>
        </p:txBody>
      </p:sp>
      <p:sp>
        <p:nvSpPr>
          <p:cNvPr id="14" name="TextBox 13"/>
          <p:cNvSpPr txBox="1"/>
          <p:nvPr/>
        </p:nvSpPr>
        <p:spPr>
          <a:xfrm>
            <a:off x="838201" y="6173420"/>
            <a:ext cx="7391399" cy="677108"/>
          </a:xfrm>
          <a:prstGeom prst="rect">
            <a:avLst/>
          </a:prstGeom>
          <a:noFill/>
        </p:spPr>
        <p:txBody>
          <a:bodyPr wrap="square" rtlCol="0">
            <a:spAutoFit/>
          </a:bodyPr>
          <a:lstStyle/>
          <a:p>
            <a:r>
              <a:rPr lang="en-US" sz="1000" dirty="0"/>
              <a:t>SOURCE: Republished with permission of Taylor and Francis Group LLC Books, adapted from Karen E. Stein and Thomas M. Brown, </a:t>
            </a:r>
            <a:r>
              <a:rPr lang="en-US" sz="1000" i="1" dirty="0"/>
              <a:t>Principles of Toxicology</a:t>
            </a:r>
            <a:r>
              <a:rPr lang="en-US" sz="1000" dirty="0"/>
              <a:t>, Third Edition, 2015; permission conveyed through Copyright Clearance Center, Inc.</a:t>
            </a:r>
            <a:endParaRPr lang="en-US" sz="1000" b="1" dirty="0"/>
          </a:p>
          <a:p>
            <a:endParaRPr lang="en-US" dirty="0"/>
          </a:p>
        </p:txBody>
      </p:sp>
    </p:spTree>
    <p:extLst>
      <p:ext uri="{BB962C8B-B14F-4D97-AF65-F5344CB8AC3E}">
        <p14:creationId xmlns:p14="http://schemas.microsoft.com/office/powerpoint/2010/main" val="371072791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384915" y="1600200"/>
            <a:ext cx="5717219" cy="3476070"/>
          </a:xfrm>
          <a:custGeom>
            <a:avLst/>
            <a:gdLst>
              <a:gd name="connsiteX0" fmla="*/ 0 w 5717219"/>
              <a:gd name="connsiteY0" fmla="*/ 3476070 h 3476070"/>
              <a:gd name="connsiteX1" fmla="*/ 1411549 w 5717219"/>
              <a:gd name="connsiteY1" fmla="*/ 4901 h 3476070"/>
              <a:gd name="connsiteX2" fmla="*/ 4500978 w 5717219"/>
              <a:gd name="connsiteY2" fmla="*/ 2730346 h 3476070"/>
              <a:gd name="connsiteX3" fmla="*/ 5717219 w 5717219"/>
              <a:gd name="connsiteY3" fmla="*/ 3449437 h 3476070"/>
              <a:gd name="connsiteX4" fmla="*/ 5717219 w 5717219"/>
              <a:gd name="connsiteY4" fmla="*/ 3449437 h 3476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219" h="3476070">
                <a:moveTo>
                  <a:pt x="0" y="3476070"/>
                </a:moveTo>
                <a:cubicBezTo>
                  <a:pt x="330693" y="1802629"/>
                  <a:pt x="661386" y="129188"/>
                  <a:pt x="1411549" y="4901"/>
                </a:cubicBezTo>
                <a:cubicBezTo>
                  <a:pt x="2161712" y="-119386"/>
                  <a:pt x="3783366" y="2156257"/>
                  <a:pt x="4500978" y="2730346"/>
                </a:cubicBezTo>
                <a:cubicBezTo>
                  <a:pt x="5218590" y="3304435"/>
                  <a:pt x="5717219" y="3449437"/>
                  <a:pt x="5717219" y="3449437"/>
                </a:cubicBezTo>
                <a:lnTo>
                  <a:pt x="5717219" y="34494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p:nvPr/>
        </p:nvCxnSpPr>
        <p:spPr>
          <a:xfrm flipH="1" flipV="1">
            <a:off x="1859096" y="3576119"/>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362199" y="3472190"/>
            <a:ext cx="2209801" cy="523220"/>
          </a:xfrm>
          <a:prstGeom prst="rect">
            <a:avLst/>
          </a:prstGeom>
          <a:noFill/>
        </p:spPr>
        <p:txBody>
          <a:bodyPr wrap="square" rtlCol="0">
            <a:spAutoFit/>
          </a:bodyPr>
          <a:lstStyle/>
          <a:p>
            <a:r>
              <a:rPr lang="en-US" sz="1400" dirty="0" smtClean="0">
                <a:solidFill>
                  <a:prstClr val="black"/>
                </a:solidFill>
              </a:rPr>
              <a:t>Rate of absorption  &gt; </a:t>
            </a:r>
          </a:p>
          <a:p>
            <a:r>
              <a:rPr lang="en-US" sz="1400" dirty="0" smtClean="0">
                <a:solidFill>
                  <a:prstClr val="black"/>
                </a:solidFill>
              </a:rPr>
              <a:t>Rate of elimination</a:t>
            </a:r>
            <a:endParaRPr lang="en-US" sz="1400" dirty="0">
              <a:solidFill>
                <a:prstClr val="black"/>
              </a:solidFill>
            </a:endParaRPr>
          </a:p>
        </p:txBody>
      </p:sp>
      <p:sp>
        <p:nvSpPr>
          <p:cNvPr id="22" name="TextBox 21"/>
          <p:cNvSpPr txBox="1"/>
          <p:nvPr/>
        </p:nvSpPr>
        <p:spPr>
          <a:xfrm>
            <a:off x="2799109" y="1089714"/>
            <a:ext cx="3059107" cy="307777"/>
          </a:xfrm>
          <a:prstGeom prst="rect">
            <a:avLst/>
          </a:prstGeom>
          <a:noFill/>
        </p:spPr>
        <p:txBody>
          <a:bodyPr wrap="none" rtlCol="0">
            <a:spAutoFit/>
          </a:bodyPr>
          <a:lstStyle/>
          <a:p>
            <a:r>
              <a:rPr lang="en-US" sz="1400" dirty="0" smtClean="0">
                <a:solidFill>
                  <a:prstClr val="black"/>
                </a:solidFill>
              </a:rPr>
              <a:t>Rate of absorption = rate of elimination</a:t>
            </a:r>
            <a:endParaRPr lang="en-US" sz="1400" dirty="0">
              <a:solidFill>
                <a:prstClr val="black"/>
              </a:solidFill>
            </a:endParaRPr>
          </a:p>
        </p:txBody>
      </p:sp>
      <p:cxnSp>
        <p:nvCxnSpPr>
          <p:cNvPr id="26" name="Straight Arrow Connector 25"/>
          <p:cNvCxnSpPr>
            <a:stCxn id="22" idx="1"/>
            <a:endCxn id="11" idx="1"/>
          </p:cNvCxnSpPr>
          <p:nvPr/>
        </p:nvCxnSpPr>
        <p:spPr>
          <a:xfrm flipH="1">
            <a:off x="2796464" y="1243603"/>
            <a:ext cx="2645" cy="361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37296" y="2055912"/>
            <a:ext cx="3059107" cy="307777"/>
          </a:xfrm>
          <a:prstGeom prst="rect">
            <a:avLst/>
          </a:prstGeom>
          <a:noFill/>
        </p:spPr>
        <p:txBody>
          <a:bodyPr wrap="none" rtlCol="0">
            <a:spAutoFit/>
          </a:bodyPr>
          <a:lstStyle/>
          <a:p>
            <a:r>
              <a:rPr lang="en-US" sz="1400" dirty="0" smtClean="0">
                <a:solidFill>
                  <a:prstClr val="black"/>
                </a:solidFill>
              </a:rPr>
              <a:t>Rate of absorption &lt; rate of elimination</a:t>
            </a:r>
            <a:endParaRPr lang="en-US" sz="1400" dirty="0">
              <a:solidFill>
                <a:prstClr val="black"/>
              </a:solidFill>
            </a:endParaRPr>
          </a:p>
        </p:txBody>
      </p:sp>
      <p:cxnSp>
        <p:nvCxnSpPr>
          <p:cNvPr id="33" name="Straight Arrow Connector 32"/>
          <p:cNvCxnSpPr/>
          <p:nvPr/>
        </p:nvCxnSpPr>
        <p:spPr>
          <a:xfrm flipH="1" flipV="1">
            <a:off x="4003895" y="2209800"/>
            <a:ext cx="53340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03920" y="2589311"/>
            <a:ext cx="1890291" cy="307777"/>
          </a:xfrm>
          <a:prstGeom prst="rect">
            <a:avLst/>
          </a:prstGeom>
          <a:noFill/>
        </p:spPr>
        <p:txBody>
          <a:bodyPr wrap="square" rtlCol="0">
            <a:spAutoFit/>
          </a:bodyPr>
          <a:lstStyle/>
          <a:p>
            <a:r>
              <a:rPr lang="en-US" sz="1400" dirty="0" smtClean="0">
                <a:solidFill>
                  <a:prstClr val="black"/>
                </a:solidFill>
              </a:rPr>
              <a:t>Rate of absorption = 0</a:t>
            </a:r>
            <a:endParaRPr lang="en-US" sz="1400" dirty="0">
              <a:solidFill>
                <a:prstClr val="black"/>
              </a:solidFill>
            </a:endParaRPr>
          </a:p>
        </p:txBody>
      </p:sp>
      <p:cxnSp>
        <p:nvCxnSpPr>
          <p:cNvPr id="36" name="Straight Arrow Connector 35"/>
          <p:cNvCxnSpPr/>
          <p:nvPr/>
        </p:nvCxnSpPr>
        <p:spPr>
          <a:xfrm flipH="1">
            <a:off x="5105400" y="27432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11" idx="0"/>
          </p:cNvCxnSpPr>
          <p:nvPr/>
        </p:nvCxnSpPr>
        <p:spPr>
          <a:xfrm flipV="1">
            <a:off x="1384915" y="1007338"/>
            <a:ext cx="0" cy="40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384917" y="5076270"/>
            <a:ext cx="5930283"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263363" y="2558534"/>
            <a:ext cx="1519006" cy="369332"/>
          </a:xfrm>
          <a:prstGeom prst="rect">
            <a:avLst/>
          </a:prstGeom>
          <a:noFill/>
        </p:spPr>
        <p:txBody>
          <a:bodyPr wrap="none" rtlCol="0">
            <a:spAutoFit/>
          </a:bodyPr>
          <a:lstStyle/>
          <a:p>
            <a:r>
              <a:rPr lang="en-US" dirty="0" smtClean="0">
                <a:solidFill>
                  <a:prstClr val="black"/>
                </a:solidFill>
              </a:rPr>
              <a:t>Concentration</a:t>
            </a:r>
            <a:endParaRPr lang="en-US" dirty="0">
              <a:solidFill>
                <a:prstClr val="black"/>
              </a:solidFill>
            </a:endParaRPr>
          </a:p>
        </p:txBody>
      </p:sp>
      <p:sp>
        <p:nvSpPr>
          <p:cNvPr id="42" name="TextBox 41"/>
          <p:cNvSpPr txBox="1"/>
          <p:nvPr/>
        </p:nvSpPr>
        <p:spPr>
          <a:xfrm>
            <a:off x="3679126" y="5181600"/>
            <a:ext cx="649537" cy="369332"/>
          </a:xfrm>
          <a:prstGeom prst="rect">
            <a:avLst/>
          </a:prstGeom>
          <a:noFill/>
        </p:spPr>
        <p:txBody>
          <a:bodyPr wrap="none" rtlCol="0">
            <a:spAutoFit/>
          </a:bodyPr>
          <a:lstStyle/>
          <a:p>
            <a:r>
              <a:rPr lang="en-US" dirty="0" smtClean="0">
                <a:solidFill>
                  <a:prstClr val="black"/>
                </a:solidFill>
              </a:rPr>
              <a:t>Time</a:t>
            </a:r>
            <a:endParaRPr lang="en-US" dirty="0">
              <a:solidFill>
                <a:prstClr val="black"/>
              </a:solidFill>
            </a:endParaRPr>
          </a:p>
        </p:txBody>
      </p:sp>
      <p:sp>
        <p:nvSpPr>
          <p:cNvPr id="43" name="TextBox 42"/>
          <p:cNvSpPr txBox="1"/>
          <p:nvPr/>
        </p:nvSpPr>
        <p:spPr>
          <a:xfrm>
            <a:off x="1738039" y="5572130"/>
            <a:ext cx="5563477" cy="461665"/>
          </a:xfrm>
          <a:prstGeom prst="rect">
            <a:avLst/>
          </a:prstGeom>
          <a:noFill/>
        </p:spPr>
        <p:txBody>
          <a:bodyPr wrap="square" rtlCol="0">
            <a:spAutoFit/>
          </a:bodyPr>
          <a:lstStyle/>
          <a:p>
            <a:r>
              <a:rPr lang="en-US" sz="2400" dirty="0" smtClean="0">
                <a:solidFill>
                  <a:prstClr val="black"/>
                </a:solidFill>
              </a:rPr>
              <a:t>Absorption and Elimination of an Oral Dose</a:t>
            </a:r>
            <a:endParaRPr lang="en-US" sz="2400" dirty="0">
              <a:solidFill>
                <a:prstClr val="black"/>
              </a:solidFill>
            </a:endParaRPr>
          </a:p>
        </p:txBody>
      </p:sp>
      <p:sp>
        <p:nvSpPr>
          <p:cNvPr id="44" name="TextBox 43"/>
          <p:cNvSpPr txBox="1"/>
          <p:nvPr/>
        </p:nvSpPr>
        <p:spPr>
          <a:xfrm>
            <a:off x="3978633" y="321929"/>
            <a:ext cx="1371081" cy="369332"/>
          </a:xfrm>
          <a:prstGeom prst="rect">
            <a:avLst/>
          </a:prstGeom>
          <a:noFill/>
        </p:spPr>
        <p:txBody>
          <a:bodyPr wrap="none" rtlCol="0">
            <a:spAutoFit/>
          </a:bodyPr>
          <a:lstStyle/>
          <a:p>
            <a:r>
              <a:rPr lang="en-US" dirty="0" smtClean="0">
                <a:solidFill>
                  <a:prstClr val="black"/>
                </a:solidFill>
              </a:rPr>
              <a:t>Figure IV-11.</a:t>
            </a:r>
            <a:endParaRPr lang="en-US" dirty="0">
              <a:solidFill>
                <a:prstClr val="black"/>
              </a:solidFill>
            </a:endParaRPr>
          </a:p>
        </p:txBody>
      </p:sp>
      <p:cxnSp>
        <p:nvCxnSpPr>
          <p:cNvPr id="3" name="Straight Connector 2"/>
          <p:cNvCxnSpPr/>
          <p:nvPr/>
        </p:nvCxnSpPr>
        <p:spPr>
          <a:xfrm>
            <a:off x="2095500" y="1083538"/>
            <a:ext cx="0" cy="3992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86200" y="1007338"/>
            <a:ext cx="94331" cy="4068932"/>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61707" y="699561"/>
            <a:ext cx="1204625" cy="307777"/>
          </a:xfrm>
          <a:prstGeom prst="rect">
            <a:avLst/>
          </a:prstGeom>
          <a:noFill/>
        </p:spPr>
        <p:txBody>
          <a:bodyPr wrap="none" rtlCol="0">
            <a:spAutoFit/>
          </a:bodyPr>
          <a:lstStyle/>
          <a:p>
            <a:r>
              <a:rPr lang="en-US" sz="1400" dirty="0" smtClean="0">
                <a:solidFill>
                  <a:prstClr val="black"/>
                </a:solidFill>
              </a:rPr>
              <a:t>Time of arrest</a:t>
            </a:r>
            <a:endParaRPr lang="en-US" sz="1400" dirty="0">
              <a:solidFill>
                <a:prstClr val="black"/>
              </a:solidFill>
            </a:endParaRPr>
          </a:p>
        </p:txBody>
      </p:sp>
      <p:sp>
        <p:nvSpPr>
          <p:cNvPr id="7" name="TextBox 6"/>
          <p:cNvSpPr txBox="1"/>
          <p:nvPr/>
        </p:nvSpPr>
        <p:spPr>
          <a:xfrm>
            <a:off x="3335776" y="699560"/>
            <a:ext cx="1720803" cy="307777"/>
          </a:xfrm>
          <a:prstGeom prst="rect">
            <a:avLst/>
          </a:prstGeom>
          <a:noFill/>
        </p:spPr>
        <p:txBody>
          <a:bodyPr wrap="square" rtlCol="0">
            <a:spAutoFit/>
          </a:bodyPr>
          <a:lstStyle/>
          <a:p>
            <a:r>
              <a:rPr lang="en-US" sz="1400" dirty="0" smtClean="0">
                <a:solidFill>
                  <a:prstClr val="black"/>
                </a:solidFill>
              </a:rPr>
              <a:t>Time of test</a:t>
            </a:r>
            <a:endParaRPr lang="en-US" sz="1400" dirty="0">
              <a:solidFill>
                <a:prstClr val="black"/>
              </a:solidFill>
            </a:endParaRPr>
          </a:p>
        </p:txBody>
      </p:sp>
      <p:sp>
        <p:nvSpPr>
          <p:cNvPr id="4" name="Slide Number Placeholder 3"/>
          <p:cNvSpPr>
            <a:spLocks noGrp="1"/>
          </p:cNvSpPr>
          <p:nvPr>
            <p:ph type="sldNum" sz="quarter" idx="12"/>
          </p:nvPr>
        </p:nvSpPr>
        <p:spPr/>
        <p:txBody>
          <a:bodyPr/>
          <a:lstStyle/>
          <a:p>
            <a:fld id="{73617A5A-F99A-4646-AF2B-D8B6A7F166F6}" type="slidenum">
              <a:rPr lang="en-US" smtClean="0">
                <a:solidFill>
                  <a:prstClr val="black">
                    <a:tint val="75000"/>
                  </a:prstClr>
                </a:solidFill>
              </a:rPr>
              <a:pPr/>
              <a:t>84</a:t>
            </a:fld>
            <a:endParaRPr lang="en-US">
              <a:solidFill>
                <a:prstClr val="black">
                  <a:tint val="75000"/>
                </a:prstClr>
              </a:solidFill>
            </a:endParaRPr>
          </a:p>
        </p:txBody>
      </p:sp>
      <p:sp>
        <p:nvSpPr>
          <p:cNvPr id="9" name="TextBox 8"/>
          <p:cNvSpPr txBox="1"/>
          <p:nvPr/>
        </p:nvSpPr>
        <p:spPr>
          <a:xfrm>
            <a:off x="457200" y="6065142"/>
            <a:ext cx="7772400" cy="677108"/>
          </a:xfrm>
          <a:prstGeom prst="rect">
            <a:avLst/>
          </a:prstGeom>
          <a:noFill/>
        </p:spPr>
        <p:txBody>
          <a:bodyPr wrap="square" rtlCol="0">
            <a:spAutoFit/>
          </a:bodyPr>
          <a:lstStyle/>
          <a:p>
            <a:r>
              <a:rPr lang="en-US" sz="1000" dirty="0"/>
              <a:t>SOURCE: Republished with permission of Taylor and Francis Group LLC Books, adapted from Karen E. Stein and Thomas M. Brown, </a:t>
            </a:r>
            <a:r>
              <a:rPr lang="en-US" sz="1000" i="1" dirty="0"/>
              <a:t>Principles of Toxicology</a:t>
            </a:r>
            <a:r>
              <a:rPr lang="en-US" sz="1000" dirty="0"/>
              <a:t>, Third Edition, 2015; permission conveyed through Copyright Clearance Center, Inc.</a:t>
            </a:r>
          </a:p>
          <a:p>
            <a:endParaRPr lang="en-US" dirty="0"/>
          </a:p>
        </p:txBody>
      </p:sp>
    </p:spTree>
    <p:extLst>
      <p:ext uri="{BB962C8B-B14F-4D97-AF65-F5344CB8AC3E}">
        <p14:creationId xmlns:p14="http://schemas.microsoft.com/office/powerpoint/2010/main" val="15888659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1428474" y="1600200"/>
            <a:ext cx="5717219" cy="3476070"/>
          </a:xfrm>
          <a:custGeom>
            <a:avLst/>
            <a:gdLst>
              <a:gd name="connsiteX0" fmla="*/ 0 w 5717219"/>
              <a:gd name="connsiteY0" fmla="*/ 3476070 h 3476070"/>
              <a:gd name="connsiteX1" fmla="*/ 1411549 w 5717219"/>
              <a:gd name="connsiteY1" fmla="*/ 4901 h 3476070"/>
              <a:gd name="connsiteX2" fmla="*/ 4500978 w 5717219"/>
              <a:gd name="connsiteY2" fmla="*/ 2730346 h 3476070"/>
              <a:gd name="connsiteX3" fmla="*/ 5717219 w 5717219"/>
              <a:gd name="connsiteY3" fmla="*/ 3449437 h 3476070"/>
              <a:gd name="connsiteX4" fmla="*/ 5717219 w 5717219"/>
              <a:gd name="connsiteY4" fmla="*/ 3449437 h 3476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7219" h="3476070">
                <a:moveTo>
                  <a:pt x="0" y="3476070"/>
                </a:moveTo>
                <a:cubicBezTo>
                  <a:pt x="330693" y="1802629"/>
                  <a:pt x="661386" y="129188"/>
                  <a:pt x="1411549" y="4901"/>
                </a:cubicBezTo>
                <a:cubicBezTo>
                  <a:pt x="2161712" y="-119386"/>
                  <a:pt x="3783366" y="2156257"/>
                  <a:pt x="4500978" y="2730346"/>
                </a:cubicBezTo>
                <a:cubicBezTo>
                  <a:pt x="5218590" y="3304435"/>
                  <a:pt x="5717219" y="3449437"/>
                  <a:pt x="5717219" y="3449437"/>
                </a:cubicBezTo>
                <a:lnTo>
                  <a:pt x="5717219" y="344943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Arrow Connector 14"/>
          <p:cNvCxnSpPr/>
          <p:nvPr/>
        </p:nvCxnSpPr>
        <p:spPr>
          <a:xfrm flipH="1" flipV="1">
            <a:off x="1828800" y="3733800"/>
            <a:ext cx="5334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19388" y="3548390"/>
            <a:ext cx="2209801" cy="523220"/>
          </a:xfrm>
          <a:prstGeom prst="rect">
            <a:avLst/>
          </a:prstGeom>
          <a:noFill/>
        </p:spPr>
        <p:txBody>
          <a:bodyPr wrap="square" rtlCol="0">
            <a:spAutoFit/>
          </a:bodyPr>
          <a:lstStyle/>
          <a:p>
            <a:r>
              <a:rPr lang="en-US" sz="1400" dirty="0" smtClean="0">
                <a:solidFill>
                  <a:prstClr val="black"/>
                </a:solidFill>
              </a:rPr>
              <a:t>Rate of absorption  &gt; </a:t>
            </a:r>
          </a:p>
          <a:p>
            <a:r>
              <a:rPr lang="en-US" sz="1400" dirty="0" smtClean="0">
                <a:solidFill>
                  <a:prstClr val="black"/>
                </a:solidFill>
              </a:rPr>
              <a:t>Rate of elimination</a:t>
            </a:r>
            <a:endParaRPr lang="en-US" sz="1400" dirty="0">
              <a:solidFill>
                <a:prstClr val="black"/>
              </a:solidFill>
            </a:endParaRPr>
          </a:p>
        </p:txBody>
      </p:sp>
      <p:sp>
        <p:nvSpPr>
          <p:cNvPr id="22" name="TextBox 21"/>
          <p:cNvSpPr txBox="1"/>
          <p:nvPr/>
        </p:nvSpPr>
        <p:spPr>
          <a:xfrm>
            <a:off x="2868747" y="1078637"/>
            <a:ext cx="3084415" cy="307777"/>
          </a:xfrm>
          <a:prstGeom prst="rect">
            <a:avLst/>
          </a:prstGeom>
          <a:noFill/>
        </p:spPr>
        <p:txBody>
          <a:bodyPr wrap="square" rtlCol="0">
            <a:spAutoFit/>
          </a:bodyPr>
          <a:lstStyle/>
          <a:p>
            <a:r>
              <a:rPr lang="en-US" sz="1400" dirty="0" smtClean="0">
                <a:solidFill>
                  <a:prstClr val="black"/>
                </a:solidFill>
              </a:rPr>
              <a:t>Rate of absorption = rate of elimination</a:t>
            </a:r>
            <a:endParaRPr lang="en-US" sz="1400" dirty="0">
              <a:solidFill>
                <a:prstClr val="black"/>
              </a:solidFill>
            </a:endParaRPr>
          </a:p>
        </p:txBody>
      </p:sp>
      <p:cxnSp>
        <p:nvCxnSpPr>
          <p:cNvPr id="26" name="Straight Arrow Connector 25"/>
          <p:cNvCxnSpPr/>
          <p:nvPr/>
        </p:nvCxnSpPr>
        <p:spPr>
          <a:xfrm>
            <a:off x="2868747" y="1232526"/>
            <a:ext cx="2219" cy="367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99829" y="2132112"/>
            <a:ext cx="3059107" cy="307777"/>
          </a:xfrm>
          <a:prstGeom prst="rect">
            <a:avLst/>
          </a:prstGeom>
          <a:noFill/>
        </p:spPr>
        <p:txBody>
          <a:bodyPr wrap="none" rtlCol="0">
            <a:spAutoFit/>
          </a:bodyPr>
          <a:lstStyle/>
          <a:p>
            <a:r>
              <a:rPr lang="en-US" sz="1400" dirty="0" smtClean="0">
                <a:solidFill>
                  <a:prstClr val="black"/>
                </a:solidFill>
              </a:rPr>
              <a:t>Rate of absorption &lt; rate of elimination</a:t>
            </a:r>
            <a:endParaRPr lang="en-US" sz="1400" dirty="0">
              <a:solidFill>
                <a:prstClr val="black"/>
              </a:solidFill>
            </a:endParaRPr>
          </a:p>
        </p:txBody>
      </p:sp>
      <p:cxnSp>
        <p:nvCxnSpPr>
          <p:cNvPr id="33" name="Straight Arrow Connector 32"/>
          <p:cNvCxnSpPr/>
          <p:nvPr/>
        </p:nvCxnSpPr>
        <p:spPr>
          <a:xfrm flipH="1" flipV="1">
            <a:off x="4020382" y="2286000"/>
            <a:ext cx="53340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19320" y="2820129"/>
            <a:ext cx="2257245" cy="307777"/>
          </a:xfrm>
          <a:prstGeom prst="rect">
            <a:avLst/>
          </a:prstGeom>
          <a:noFill/>
        </p:spPr>
        <p:txBody>
          <a:bodyPr wrap="square" rtlCol="0">
            <a:spAutoFit/>
          </a:bodyPr>
          <a:lstStyle/>
          <a:p>
            <a:r>
              <a:rPr lang="en-US" sz="1400" dirty="0" smtClean="0">
                <a:solidFill>
                  <a:prstClr val="black"/>
                </a:solidFill>
              </a:rPr>
              <a:t>Rate of absorption = 0</a:t>
            </a:r>
            <a:endParaRPr lang="en-US" sz="1400" dirty="0">
              <a:solidFill>
                <a:prstClr val="black"/>
              </a:solidFill>
            </a:endParaRPr>
          </a:p>
        </p:txBody>
      </p:sp>
      <p:cxnSp>
        <p:nvCxnSpPr>
          <p:cNvPr id="36" name="Straight Arrow Connector 35"/>
          <p:cNvCxnSpPr/>
          <p:nvPr/>
        </p:nvCxnSpPr>
        <p:spPr>
          <a:xfrm flipH="1">
            <a:off x="4685860" y="29718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428474" y="1007338"/>
            <a:ext cx="0" cy="406893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428474" y="5076270"/>
            <a:ext cx="5930283"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rot="16200000">
            <a:off x="283733" y="2789631"/>
            <a:ext cx="1519006" cy="369332"/>
          </a:xfrm>
          <a:prstGeom prst="rect">
            <a:avLst/>
          </a:prstGeom>
          <a:noFill/>
        </p:spPr>
        <p:txBody>
          <a:bodyPr wrap="none" rtlCol="0">
            <a:spAutoFit/>
          </a:bodyPr>
          <a:lstStyle/>
          <a:p>
            <a:r>
              <a:rPr lang="en-US" dirty="0" smtClean="0">
                <a:solidFill>
                  <a:prstClr val="black"/>
                </a:solidFill>
              </a:rPr>
              <a:t>Concentration</a:t>
            </a:r>
            <a:endParaRPr lang="en-US" dirty="0">
              <a:solidFill>
                <a:prstClr val="black"/>
              </a:solidFill>
            </a:endParaRPr>
          </a:p>
        </p:txBody>
      </p:sp>
      <p:sp>
        <p:nvSpPr>
          <p:cNvPr id="42" name="TextBox 41"/>
          <p:cNvSpPr txBox="1"/>
          <p:nvPr/>
        </p:nvSpPr>
        <p:spPr>
          <a:xfrm>
            <a:off x="3943649" y="5181600"/>
            <a:ext cx="649537" cy="369332"/>
          </a:xfrm>
          <a:prstGeom prst="rect">
            <a:avLst/>
          </a:prstGeom>
          <a:noFill/>
        </p:spPr>
        <p:txBody>
          <a:bodyPr wrap="none" rtlCol="0">
            <a:spAutoFit/>
          </a:bodyPr>
          <a:lstStyle/>
          <a:p>
            <a:r>
              <a:rPr lang="en-US" dirty="0" smtClean="0">
                <a:solidFill>
                  <a:prstClr val="black"/>
                </a:solidFill>
              </a:rPr>
              <a:t>Time</a:t>
            </a:r>
            <a:endParaRPr lang="en-US" dirty="0">
              <a:solidFill>
                <a:prstClr val="black"/>
              </a:solidFill>
            </a:endParaRPr>
          </a:p>
        </p:txBody>
      </p:sp>
      <p:sp>
        <p:nvSpPr>
          <p:cNvPr id="43" name="TextBox 42"/>
          <p:cNvSpPr txBox="1"/>
          <p:nvPr/>
        </p:nvSpPr>
        <p:spPr>
          <a:xfrm>
            <a:off x="1772044" y="5581183"/>
            <a:ext cx="5563477" cy="461665"/>
          </a:xfrm>
          <a:prstGeom prst="rect">
            <a:avLst/>
          </a:prstGeom>
          <a:noFill/>
        </p:spPr>
        <p:txBody>
          <a:bodyPr wrap="square" rtlCol="0">
            <a:spAutoFit/>
          </a:bodyPr>
          <a:lstStyle/>
          <a:p>
            <a:r>
              <a:rPr lang="en-US" sz="2400" dirty="0" smtClean="0">
                <a:solidFill>
                  <a:prstClr val="black"/>
                </a:solidFill>
              </a:rPr>
              <a:t>Absorption and Elimination of an Oral Dose</a:t>
            </a:r>
            <a:endParaRPr lang="en-US" sz="2400" dirty="0">
              <a:solidFill>
                <a:prstClr val="black"/>
              </a:solidFill>
            </a:endParaRPr>
          </a:p>
        </p:txBody>
      </p:sp>
      <p:sp>
        <p:nvSpPr>
          <p:cNvPr id="44" name="TextBox 43"/>
          <p:cNvSpPr txBox="1"/>
          <p:nvPr/>
        </p:nvSpPr>
        <p:spPr>
          <a:xfrm>
            <a:off x="3943649" y="316468"/>
            <a:ext cx="1371081" cy="369332"/>
          </a:xfrm>
          <a:prstGeom prst="rect">
            <a:avLst/>
          </a:prstGeom>
          <a:noFill/>
        </p:spPr>
        <p:txBody>
          <a:bodyPr wrap="none" rtlCol="0">
            <a:spAutoFit/>
          </a:bodyPr>
          <a:lstStyle/>
          <a:p>
            <a:r>
              <a:rPr lang="en-US" dirty="0" smtClean="0">
                <a:solidFill>
                  <a:prstClr val="black"/>
                </a:solidFill>
              </a:rPr>
              <a:t>Figure IV-12.</a:t>
            </a:r>
            <a:endParaRPr lang="en-US" dirty="0">
              <a:solidFill>
                <a:prstClr val="black"/>
              </a:solidFill>
            </a:endParaRPr>
          </a:p>
        </p:txBody>
      </p:sp>
      <p:cxnSp>
        <p:nvCxnSpPr>
          <p:cNvPr id="3" name="Straight Connector 2"/>
          <p:cNvCxnSpPr/>
          <p:nvPr/>
        </p:nvCxnSpPr>
        <p:spPr>
          <a:xfrm>
            <a:off x="5056579" y="1120425"/>
            <a:ext cx="0" cy="39927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453612" y="1120425"/>
            <a:ext cx="94331" cy="3955845"/>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606706" y="812648"/>
            <a:ext cx="1257740" cy="307777"/>
          </a:xfrm>
          <a:prstGeom prst="rect">
            <a:avLst/>
          </a:prstGeom>
          <a:noFill/>
        </p:spPr>
        <p:txBody>
          <a:bodyPr wrap="square" rtlCol="0">
            <a:spAutoFit/>
          </a:bodyPr>
          <a:lstStyle/>
          <a:p>
            <a:r>
              <a:rPr lang="en-US" sz="1400" dirty="0" smtClean="0">
                <a:solidFill>
                  <a:prstClr val="black"/>
                </a:solidFill>
              </a:rPr>
              <a:t>Time of arrest</a:t>
            </a:r>
            <a:endParaRPr lang="en-US" sz="1400" dirty="0">
              <a:solidFill>
                <a:prstClr val="black"/>
              </a:solidFill>
            </a:endParaRPr>
          </a:p>
        </p:txBody>
      </p:sp>
      <p:sp>
        <p:nvSpPr>
          <p:cNvPr id="7" name="TextBox 6"/>
          <p:cNvSpPr txBox="1"/>
          <p:nvPr/>
        </p:nvSpPr>
        <p:spPr>
          <a:xfrm>
            <a:off x="6043522" y="812648"/>
            <a:ext cx="1143000" cy="307777"/>
          </a:xfrm>
          <a:prstGeom prst="rect">
            <a:avLst/>
          </a:prstGeom>
          <a:noFill/>
        </p:spPr>
        <p:txBody>
          <a:bodyPr wrap="square" rtlCol="0">
            <a:spAutoFit/>
          </a:bodyPr>
          <a:lstStyle/>
          <a:p>
            <a:r>
              <a:rPr lang="en-US" sz="1400" dirty="0" smtClean="0">
                <a:solidFill>
                  <a:prstClr val="black"/>
                </a:solidFill>
              </a:rPr>
              <a:t>Time of test</a:t>
            </a:r>
            <a:endParaRPr lang="en-US" sz="1400" dirty="0">
              <a:solidFill>
                <a:prstClr val="black"/>
              </a:solidFill>
            </a:endParaRPr>
          </a:p>
        </p:txBody>
      </p:sp>
      <p:sp>
        <p:nvSpPr>
          <p:cNvPr id="4" name="Slide Number Placeholder 3"/>
          <p:cNvSpPr>
            <a:spLocks noGrp="1"/>
          </p:cNvSpPr>
          <p:nvPr>
            <p:ph type="sldNum" sz="quarter" idx="12"/>
          </p:nvPr>
        </p:nvSpPr>
        <p:spPr/>
        <p:txBody>
          <a:bodyPr/>
          <a:lstStyle/>
          <a:p>
            <a:fld id="{73617A5A-F99A-4646-AF2B-D8B6A7F166F6}" type="slidenum">
              <a:rPr lang="en-US" smtClean="0">
                <a:solidFill>
                  <a:prstClr val="black">
                    <a:tint val="75000"/>
                  </a:prstClr>
                </a:solidFill>
              </a:rPr>
              <a:pPr/>
              <a:t>85</a:t>
            </a:fld>
            <a:endParaRPr lang="en-US">
              <a:solidFill>
                <a:prstClr val="black">
                  <a:tint val="75000"/>
                </a:prstClr>
              </a:solidFill>
            </a:endParaRPr>
          </a:p>
        </p:txBody>
      </p:sp>
      <p:sp>
        <p:nvSpPr>
          <p:cNvPr id="8" name="TextBox 7"/>
          <p:cNvSpPr txBox="1"/>
          <p:nvPr/>
        </p:nvSpPr>
        <p:spPr>
          <a:xfrm>
            <a:off x="609600" y="6056088"/>
            <a:ext cx="7772400" cy="677108"/>
          </a:xfrm>
          <a:prstGeom prst="rect">
            <a:avLst/>
          </a:prstGeom>
          <a:noFill/>
        </p:spPr>
        <p:txBody>
          <a:bodyPr wrap="square" rtlCol="0">
            <a:spAutoFit/>
          </a:bodyPr>
          <a:lstStyle/>
          <a:p>
            <a:r>
              <a:rPr lang="en-US" sz="1000" dirty="0"/>
              <a:t>SOURCE: Republished with permission of Taylor and Francis Group LLC Books, adapted from Karen E. Stein and Thomas M. Brown, </a:t>
            </a:r>
            <a:r>
              <a:rPr lang="en-US" sz="1000" i="1" dirty="0"/>
              <a:t>Principles of Toxicology</a:t>
            </a:r>
            <a:r>
              <a:rPr lang="en-US" sz="1000" dirty="0"/>
              <a:t>, Third Edition, 2015; permission conveyed through Copyright Clearance Center, Inc.</a:t>
            </a:r>
          </a:p>
          <a:p>
            <a:endParaRPr lang="en-US" dirty="0"/>
          </a:p>
        </p:txBody>
      </p:sp>
    </p:spTree>
    <p:extLst>
      <p:ext uri="{BB962C8B-B14F-4D97-AF65-F5344CB8AC3E}">
        <p14:creationId xmlns:p14="http://schemas.microsoft.com/office/powerpoint/2010/main" val="281399446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304800"/>
            <a:ext cx="8229600" cy="1752600"/>
          </a:xfrm>
        </p:spPr>
        <p:txBody>
          <a:bodyPr/>
          <a:lstStyle/>
          <a:p>
            <a:pPr eaLnBrk="1" hangingPunct="1"/>
            <a:r>
              <a:rPr lang="en-US" sz="3600" b="1" dirty="0" smtClean="0"/>
              <a:t>SPECIFIC CAUSATION: DID IT CAUSE THIS PLAINTIFF’S DISEASE?</a:t>
            </a:r>
            <a:r>
              <a:rPr lang="en-US" b="1" dirty="0"/>
              <a:t/>
            </a:r>
            <a:br>
              <a:rPr lang="en-US" b="1" dirty="0"/>
            </a:br>
            <a:endParaRPr lang="en-US" b="1" dirty="0" smtClean="0"/>
          </a:p>
        </p:txBody>
      </p:sp>
      <p:sp>
        <p:nvSpPr>
          <p:cNvPr id="26627" name="Rectangle 3"/>
          <p:cNvSpPr>
            <a:spLocks noGrp="1" noChangeArrowheads="1"/>
          </p:cNvSpPr>
          <p:nvPr>
            <p:ph type="body" idx="1"/>
          </p:nvPr>
        </p:nvSpPr>
        <p:spPr>
          <a:xfrm>
            <a:off x="685800" y="1828800"/>
            <a:ext cx="8153400" cy="4724400"/>
          </a:xfrm>
        </p:spPr>
        <p:txBody>
          <a:bodyPr/>
          <a:lstStyle/>
          <a:p>
            <a:pPr eaLnBrk="1" hangingPunct="1">
              <a:lnSpc>
                <a:spcPct val="90000"/>
              </a:lnSpc>
            </a:pPr>
            <a:r>
              <a:rPr lang="en-US" sz="2800" b="1" dirty="0"/>
              <a:t>Remember:  Association </a:t>
            </a:r>
            <a:r>
              <a:rPr lang="en-US" sz="2800" b="1" dirty="0">
                <a:solidFill>
                  <a:srgbClr val="FF0000"/>
                </a:solidFill>
                <a:sym typeface="Symbol" pitchFamily="18" charset="2"/>
              </a:rPr>
              <a:t></a:t>
            </a:r>
            <a:r>
              <a:rPr lang="en-US" sz="2800" b="1" dirty="0">
                <a:sym typeface="Symbol" pitchFamily="18" charset="2"/>
              </a:rPr>
              <a:t> </a:t>
            </a:r>
            <a:r>
              <a:rPr lang="en-US" sz="2800" b="1" dirty="0">
                <a:cs typeface="Times New Roman" pitchFamily="18" charset="0"/>
              </a:rPr>
              <a:t>Causation.  First We Must Decide if Association is Truly Causal.</a:t>
            </a:r>
          </a:p>
          <a:p>
            <a:pPr eaLnBrk="1" hangingPunct="1">
              <a:lnSpc>
                <a:spcPct val="90000"/>
              </a:lnSpc>
            </a:pPr>
            <a:r>
              <a:rPr lang="en-US" sz="2800" b="1" dirty="0"/>
              <a:t>Converting Relative Risk to Preponderance of the Evidence</a:t>
            </a:r>
          </a:p>
          <a:p>
            <a:pPr eaLnBrk="1" hangingPunct="1">
              <a:lnSpc>
                <a:spcPct val="90000"/>
              </a:lnSpc>
            </a:pPr>
            <a:r>
              <a:rPr lang="en-US" sz="2800" b="1" dirty="0" smtClean="0"/>
              <a:t>External Validity:  Is Study Probability (APR) Applicable to Plaintiff?</a:t>
            </a:r>
          </a:p>
          <a:p>
            <a:pPr eaLnBrk="1" hangingPunct="1">
              <a:lnSpc>
                <a:spcPct val="90000"/>
              </a:lnSpc>
            </a:pPr>
            <a:r>
              <a:rPr lang="en-US" sz="2800" b="1" dirty="0" smtClean="0"/>
              <a:t>Assumptions Involved in Converting APR to a </a:t>
            </a:r>
            <a:r>
              <a:rPr lang="en-US" sz="2800" b="1" dirty="0" err="1" smtClean="0"/>
              <a:t>a</a:t>
            </a:r>
            <a:r>
              <a:rPr lang="en-US" sz="2800" b="1" dirty="0" smtClean="0"/>
              <a:t> Probability of Specific </a:t>
            </a:r>
            <a:r>
              <a:rPr lang="en-US" sz="2800" b="1" dirty="0"/>
              <a:t>C</a:t>
            </a:r>
            <a:r>
              <a:rPr lang="en-US" sz="2800" b="1" dirty="0" smtClean="0"/>
              <a:t>ausation</a:t>
            </a:r>
          </a:p>
          <a:p>
            <a:pPr eaLnBrk="1" hangingPunct="1">
              <a:lnSpc>
                <a:spcPct val="90000"/>
              </a:lnSpc>
            </a:pPr>
            <a:r>
              <a:rPr lang="en-US" sz="2800" b="1" dirty="0" smtClean="0"/>
              <a:t>Refining the Probability of Causation for a Plaintiff</a:t>
            </a:r>
          </a:p>
        </p:txBody>
      </p:sp>
      <p:sp>
        <p:nvSpPr>
          <p:cNvPr id="3" name="Slide Number Placeholder 2"/>
          <p:cNvSpPr>
            <a:spLocks noGrp="1"/>
          </p:cNvSpPr>
          <p:nvPr>
            <p:ph type="sldNum" sz="quarter" idx="12"/>
          </p:nvPr>
        </p:nvSpPr>
        <p:spPr/>
        <p:txBody>
          <a:bodyPr/>
          <a:lstStyle/>
          <a:p>
            <a:pPr>
              <a:defRPr/>
            </a:pPr>
            <a:fld id="{7CAEAAEF-020B-4267-96EE-51C2D49CA104}" type="slidenum">
              <a:rPr lang="en-US" smtClean="0">
                <a:solidFill>
                  <a:srgbClr val="000000"/>
                </a:solidFill>
              </a:rPr>
              <a:pPr>
                <a:defRPr/>
              </a:pPr>
              <a:t>86</a:t>
            </a:fld>
            <a:endParaRPr lang="en-US">
              <a:solidFill>
                <a:srgbClr val="000000"/>
              </a:solidFill>
            </a:endParaRPr>
          </a:p>
        </p:txBody>
      </p:sp>
    </p:spTree>
    <p:extLst>
      <p:ext uri="{BB962C8B-B14F-4D97-AF65-F5344CB8AC3E}">
        <p14:creationId xmlns:p14="http://schemas.microsoft.com/office/powerpoint/2010/main" val="20930328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85800" y="59848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4400" b="1">
                <a:solidFill>
                  <a:schemeClr val="tx2"/>
                </a:solidFill>
                <a:latin typeface="Times New Roman" pitchFamily="18" charset="0"/>
              </a:rPr>
              <a:t>SOURCES OF DISEASE</a:t>
            </a:r>
          </a:p>
        </p:txBody>
      </p:sp>
      <p:graphicFrame>
        <p:nvGraphicFramePr>
          <p:cNvPr id="27651" name="Object 3"/>
          <p:cNvGraphicFramePr>
            <a:graphicFrameLocks noChangeAspect="1"/>
          </p:cNvGraphicFramePr>
          <p:nvPr/>
        </p:nvGraphicFramePr>
        <p:xfrm>
          <a:off x="0" y="990600"/>
          <a:ext cx="8877300" cy="5257800"/>
        </p:xfrm>
        <a:graphic>
          <a:graphicData uri="http://schemas.openxmlformats.org/presentationml/2006/ole">
            <mc:AlternateContent xmlns:mc="http://schemas.openxmlformats.org/markup-compatibility/2006">
              <mc:Choice xmlns:v="urn:schemas-microsoft-com:vml" Requires="v">
                <p:oleObj spid="_x0000_s4200" name="Chart" r:id="rId3" imgW="6162750" imgH="3648165" progId="MSGraph.Chart.8">
                  <p:embed followColorScheme="full"/>
                </p:oleObj>
              </mc:Choice>
              <mc:Fallback>
                <p:oleObj name="Chart" r:id="rId3" imgW="6162750" imgH="3648165" progId="MSGraph.Chart.8">
                  <p:embed followColorScheme="full"/>
                  <p:pic>
                    <p:nvPicPr>
                      <p:cNvPr id="0" name=""/>
                      <p:cNvPicPr>
                        <a:picLocks noChangeAspect="1" noChangeArrowheads="1"/>
                      </p:cNvPicPr>
                      <p:nvPr/>
                    </p:nvPicPr>
                    <p:blipFill>
                      <a:blip r:embed="rId4"/>
                      <a:srcRect/>
                      <a:stretch>
                        <a:fillRect/>
                      </a:stretch>
                    </p:blipFill>
                    <p:spPr bwMode="auto">
                      <a:xfrm>
                        <a:off x="0" y="990600"/>
                        <a:ext cx="88773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2" name="Rectangle 4"/>
          <p:cNvSpPr>
            <a:spLocks noGrp="1" noChangeArrowheads="1"/>
          </p:cNvSpPr>
          <p:nvPr>
            <p:ph type="title" idx="4294967295"/>
          </p:nvPr>
        </p:nvSpPr>
        <p:spPr>
          <a:xfrm>
            <a:off x="685800" y="0"/>
            <a:ext cx="7772400" cy="762000"/>
          </a:xfrm>
        </p:spPr>
        <p:txBody>
          <a:bodyPr/>
          <a:lstStyle/>
          <a:p>
            <a:pPr eaLnBrk="1" hangingPunct="1"/>
            <a:r>
              <a:rPr lang="en-US" smtClean="0"/>
              <a:t>APR AS A PROBABILITY</a:t>
            </a:r>
          </a:p>
        </p:txBody>
      </p:sp>
      <p:sp>
        <p:nvSpPr>
          <p:cNvPr id="3" name="Slide Number Placeholder 2"/>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87</a:t>
            </a:fld>
            <a:endParaRPr lang="en-US">
              <a:solidFill>
                <a:srgbClr val="000000"/>
              </a:solidFill>
            </a:endParaRPr>
          </a:p>
        </p:txBody>
      </p:sp>
    </p:spTree>
    <p:extLst>
      <p:ext uri="{BB962C8B-B14F-4D97-AF65-F5344CB8AC3E}">
        <p14:creationId xmlns:p14="http://schemas.microsoft.com/office/powerpoint/2010/main" val="3033168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dirty="0" smtClean="0">
                <a:solidFill>
                  <a:schemeClr val="accent1">
                    <a:lumMod val="75000"/>
                  </a:schemeClr>
                </a:solidFill>
              </a:rPr>
              <a:t>APR FORMULA</a:t>
            </a:r>
          </a:p>
        </p:txBody>
      </p:sp>
      <p:sp>
        <p:nvSpPr>
          <p:cNvPr id="17411" name="Text Box 3"/>
          <p:cNvSpPr txBox="1">
            <a:spLocks noChangeArrowheads="1"/>
          </p:cNvSpPr>
          <p:nvPr/>
        </p:nvSpPr>
        <p:spPr bwMode="auto">
          <a:xfrm>
            <a:off x="2438400" y="2133600"/>
            <a:ext cx="342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eaLnBrk="1" fontAlgn="base" hangingPunct="1">
              <a:spcBef>
                <a:spcPct val="50000"/>
              </a:spcBef>
              <a:spcAft>
                <a:spcPct val="0"/>
              </a:spcAft>
            </a:pPr>
            <a:r>
              <a:rPr lang="en-US" sz="4000" b="1" smtClean="0">
                <a:solidFill>
                  <a:srgbClr val="000000"/>
                </a:solidFill>
                <a:latin typeface="Times New Roman" pitchFamily="18" charset="0"/>
              </a:rPr>
              <a:t>APR   =  </a:t>
            </a:r>
          </a:p>
        </p:txBody>
      </p:sp>
      <p:grpSp>
        <p:nvGrpSpPr>
          <p:cNvPr id="17412" name="Group 8"/>
          <p:cNvGrpSpPr>
            <a:grpSpLocks/>
          </p:cNvGrpSpPr>
          <p:nvPr/>
        </p:nvGrpSpPr>
        <p:grpSpPr bwMode="auto">
          <a:xfrm>
            <a:off x="4610100" y="1828800"/>
            <a:ext cx="2514600" cy="1371600"/>
            <a:chOff x="3168" y="1344"/>
            <a:chExt cx="1584" cy="864"/>
          </a:xfrm>
        </p:grpSpPr>
        <p:sp>
          <p:nvSpPr>
            <p:cNvPr id="17419" name="Text Box 4"/>
            <p:cNvSpPr txBox="1">
              <a:spLocks noChangeArrowheads="1"/>
            </p:cNvSpPr>
            <p:nvPr/>
          </p:nvSpPr>
          <p:spPr bwMode="auto">
            <a:xfrm>
              <a:off x="3168" y="1344"/>
              <a:ext cx="158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10000"/>
                </a:spcBef>
                <a:spcAft>
                  <a:spcPct val="0"/>
                </a:spcAft>
              </a:pPr>
              <a:r>
                <a:rPr lang="en-US" sz="4000" b="1" smtClean="0">
                  <a:solidFill>
                    <a:srgbClr val="000000"/>
                  </a:solidFill>
                  <a:latin typeface="Times New Roman" pitchFamily="18" charset="0"/>
                </a:rPr>
                <a:t>RR - 1</a:t>
              </a:r>
            </a:p>
            <a:p>
              <a:pPr algn="ctr" eaLnBrk="1" fontAlgn="base" hangingPunct="1">
                <a:spcBef>
                  <a:spcPct val="10000"/>
                </a:spcBef>
                <a:spcAft>
                  <a:spcPct val="0"/>
                </a:spcAft>
              </a:pPr>
              <a:r>
                <a:rPr lang="en-US" sz="4000" b="1" smtClean="0">
                  <a:solidFill>
                    <a:srgbClr val="000000"/>
                  </a:solidFill>
                  <a:latin typeface="Times New Roman" pitchFamily="18" charset="0"/>
                </a:rPr>
                <a:t>RR</a:t>
              </a:r>
            </a:p>
          </p:txBody>
        </p:sp>
        <p:sp>
          <p:nvSpPr>
            <p:cNvPr id="17420" name="Line 5"/>
            <p:cNvSpPr>
              <a:spLocks noChangeShapeType="1"/>
            </p:cNvSpPr>
            <p:nvPr/>
          </p:nvSpPr>
          <p:spPr bwMode="auto">
            <a:xfrm>
              <a:off x="3234" y="1776"/>
              <a:ext cx="15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grpSp>
      <p:sp>
        <p:nvSpPr>
          <p:cNvPr id="17413" name="Text Box 7"/>
          <p:cNvSpPr txBox="1">
            <a:spLocks noChangeArrowheads="1"/>
          </p:cNvSpPr>
          <p:nvPr/>
        </p:nvSpPr>
        <p:spPr bwMode="auto">
          <a:xfrm>
            <a:off x="1714500" y="3276600"/>
            <a:ext cx="571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4000" b="1" dirty="0" smtClean="0">
                <a:solidFill>
                  <a:schemeClr val="accent1">
                    <a:lumMod val="75000"/>
                  </a:schemeClr>
                </a:solidFill>
                <a:latin typeface="Times New Roman" pitchFamily="18" charset="0"/>
              </a:rPr>
              <a:t>EXAMPLE</a:t>
            </a:r>
          </a:p>
        </p:txBody>
      </p:sp>
      <p:sp>
        <p:nvSpPr>
          <p:cNvPr id="17414" name="Text Box 9"/>
          <p:cNvSpPr txBox="1">
            <a:spLocks noChangeArrowheads="1"/>
          </p:cNvSpPr>
          <p:nvPr/>
        </p:nvSpPr>
        <p:spPr bwMode="auto">
          <a:xfrm>
            <a:off x="2743200" y="4191000"/>
            <a:ext cx="365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4000" b="1" dirty="0" smtClean="0">
                <a:solidFill>
                  <a:srgbClr val="000000"/>
                </a:solidFill>
                <a:latin typeface="Times New Roman" pitchFamily="18" charset="0"/>
              </a:rPr>
              <a:t>RR = 2.0</a:t>
            </a:r>
          </a:p>
        </p:txBody>
      </p:sp>
      <p:sp>
        <p:nvSpPr>
          <p:cNvPr id="17415" name="Text Box 10"/>
          <p:cNvSpPr txBox="1">
            <a:spLocks noChangeArrowheads="1"/>
          </p:cNvSpPr>
          <p:nvPr/>
        </p:nvSpPr>
        <p:spPr bwMode="auto">
          <a:xfrm>
            <a:off x="990600" y="5410200"/>
            <a:ext cx="7239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50000"/>
              </a:spcBef>
              <a:spcAft>
                <a:spcPct val="0"/>
              </a:spcAft>
            </a:pPr>
            <a:r>
              <a:rPr lang="en-US" sz="4000" b="1" dirty="0" smtClean="0">
                <a:solidFill>
                  <a:srgbClr val="000000"/>
                </a:solidFill>
                <a:latin typeface="Times New Roman" pitchFamily="18" charset="0"/>
              </a:rPr>
              <a:t>APR =                           = .50</a:t>
            </a:r>
          </a:p>
        </p:txBody>
      </p:sp>
      <p:grpSp>
        <p:nvGrpSpPr>
          <p:cNvPr id="17416" name="Group 11"/>
          <p:cNvGrpSpPr>
            <a:grpSpLocks/>
          </p:cNvGrpSpPr>
          <p:nvPr/>
        </p:nvGrpSpPr>
        <p:grpSpPr bwMode="auto">
          <a:xfrm>
            <a:off x="3581400" y="5029200"/>
            <a:ext cx="2514600" cy="1371600"/>
            <a:chOff x="3168" y="1344"/>
            <a:chExt cx="1584" cy="864"/>
          </a:xfrm>
        </p:grpSpPr>
        <p:sp>
          <p:nvSpPr>
            <p:cNvPr id="17417" name="Text Box 12"/>
            <p:cNvSpPr txBox="1">
              <a:spLocks noChangeArrowheads="1"/>
            </p:cNvSpPr>
            <p:nvPr/>
          </p:nvSpPr>
          <p:spPr bwMode="auto">
            <a:xfrm>
              <a:off x="3168" y="1344"/>
              <a:ext cx="1584"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CG Times" pitchFamily="18" charset="0"/>
                </a:defRPr>
              </a:lvl1pPr>
              <a:lvl2pPr marL="742950" indent="-285750" eaLnBrk="0" hangingPunct="0">
                <a:defRPr sz="3200">
                  <a:solidFill>
                    <a:schemeClr val="tx1"/>
                  </a:solidFill>
                  <a:latin typeface="CG Times" pitchFamily="18" charset="0"/>
                </a:defRPr>
              </a:lvl2pPr>
              <a:lvl3pPr marL="1143000" indent="-228600" eaLnBrk="0" hangingPunct="0">
                <a:defRPr sz="3200">
                  <a:solidFill>
                    <a:schemeClr val="tx1"/>
                  </a:solidFill>
                  <a:latin typeface="CG Times" pitchFamily="18" charset="0"/>
                </a:defRPr>
              </a:lvl3pPr>
              <a:lvl4pPr marL="1600200" indent="-228600" eaLnBrk="0" hangingPunct="0">
                <a:defRPr sz="3200">
                  <a:solidFill>
                    <a:schemeClr val="tx1"/>
                  </a:solidFill>
                  <a:latin typeface="CG Times" pitchFamily="18" charset="0"/>
                </a:defRPr>
              </a:lvl4pPr>
              <a:lvl5pPr marL="2057400" indent="-228600" eaLnBrk="0" hangingPunct="0">
                <a:defRPr sz="3200">
                  <a:solidFill>
                    <a:schemeClr val="tx1"/>
                  </a:solidFill>
                  <a:latin typeface="CG Times" pitchFamily="18" charset="0"/>
                </a:defRPr>
              </a:lvl5pPr>
              <a:lvl6pPr marL="2514600" indent="-228600" eaLnBrk="0" fontAlgn="base" hangingPunct="0">
                <a:spcBef>
                  <a:spcPct val="0"/>
                </a:spcBef>
                <a:spcAft>
                  <a:spcPct val="0"/>
                </a:spcAft>
                <a:defRPr sz="3200">
                  <a:solidFill>
                    <a:schemeClr val="tx1"/>
                  </a:solidFill>
                  <a:latin typeface="CG Times" pitchFamily="18" charset="0"/>
                </a:defRPr>
              </a:lvl6pPr>
              <a:lvl7pPr marL="2971800" indent="-228600" eaLnBrk="0" fontAlgn="base" hangingPunct="0">
                <a:spcBef>
                  <a:spcPct val="0"/>
                </a:spcBef>
                <a:spcAft>
                  <a:spcPct val="0"/>
                </a:spcAft>
                <a:defRPr sz="3200">
                  <a:solidFill>
                    <a:schemeClr val="tx1"/>
                  </a:solidFill>
                  <a:latin typeface="CG Times" pitchFamily="18" charset="0"/>
                </a:defRPr>
              </a:lvl7pPr>
              <a:lvl8pPr marL="3429000" indent="-228600" eaLnBrk="0" fontAlgn="base" hangingPunct="0">
                <a:spcBef>
                  <a:spcPct val="0"/>
                </a:spcBef>
                <a:spcAft>
                  <a:spcPct val="0"/>
                </a:spcAft>
                <a:defRPr sz="3200">
                  <a:solidFill>
                    <a:schemeClr val="tx1"/>
                  </a:solidFill>
                  <a:latin typeface="CG Times" pitchFamily="18" charset="0"/>
                </a:defRPr>
              </a:lvl8pPr>
              <a:lvl9pPr marL="3886200" indent="-228600" eaLnBrk="0" fontAlgn="base" hangingPunct="0">
                <a:spcBef>
                  <a:spcPct val="0"/>
                </a:spcBef>
                <a:spcAft>
                  <a:spcPct val="0"/>
                </a:spcAft>
                <a:defRPr sz="3200">
                  <a:solidFill>
                    <a:schemeClr val="tx1"/>
                  </a:solidFill>
                  <a:latin typeface="CG Times" pitchFamily="18" charset="0"/>
                </a:defRPr>
              </a:lvl9pPr>
            </a:lstStyle>
            <a:p>
              <a:pPr algn="ctr" eaLnBrk="1" fontAlgn="base" hangingPunct="1">
                <a:spcBef>
                  <a:spcPct val="10000"/>
                </a:spcBef>
                <a:spcAft>
                  <a:spcPct val="0"/>
                </a:spcAft>
              </a:pPr>
              <a:r>
                <a:rPr lang="en-US" sz="4000" b="1" dirty="0" smtClean="0">
                  <a:solidFill>
                    <a:srgbClr val="000000"/>
                  </a:solidFill>
                  <a:latin typeface="Times New Roman" pitchFamily="18" charset="0"/>
                </a:rPr>
                <a:t>2.0 - 1</a:t>
              </a:r>
            </a:p>
            <a:p>
              <a:pPr algn="ctr" eaLnBrk="1" fontAlgn="base" hangingPunct="1">
                <a:spcBef>
                  <a:spcPct val="10000"/>
                </a:spcBef>
                <a:spcAft>
                  <a:spcPct val="0"/>
                </a:spcAft>
              </a:pPr>
              <a:r>
                <a:rPr lang="en-US" sz="4000" b="1" dirty="0" smtClean="0">
                  <a:solidFill>
                    <a:srgbClr val="000000"/>
                  </a:solidFill>
                  <a:latin typeface="Times New Roman" pitchFamily="18" charset="0"/>
                </a:rPr>
                <a:t>2.0   </a:t>
              </a:r>
            </a:p>
          </p:txBody>
        </p:sp>
        <p:sp>
          <p:nvSpPr>
            <p:cNvPr id="17418" name="Line 13"/>
            <p:cNvSpPr>
              <a:spLocks noChangeShapeType="1"/>
            </p:cNvSpPr>
            <p:nvPr/>
          </p:nvSpPr>
          <p:spPr bwMode="auto">
            <a:xfrm>
              <a:off x="3234" y="1776"/>
              <a:ext cx="151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3200" smtClean="0">
                <a:solidFill>
                  <a:srgbClr val="000000"/>
                </a:solidFill>
                <a:latin typeface="CG Times" pitchFamily="18" charset="0"/>
              </a:endParaRPr>
            </a:p>
          </p:txBody>
        </p:sp>
      </p:grpSp>
      <p:sp>
        <p:nvSpPr>
          <p:cNvPr id="3" name="Slide Number Placeholder 2"/>
          <p:cNvSpPr>
            <a:spLocks noGrp="1"/>
          </p:cNvSpPr>
          <p:nvPr>
            <p:ph type="sldNum" sz="quarter" idx="12"/>
          </p:nvPr>
        </p:nvSpPr>
        <p:spPr/>
        <p:txBody>
          <a:bodyPr/>
          <a:lstStyle/>
          <a:p>
            <a:pPr>
              <a:defRPr/>
            </a:pPr>
            <a:fld id="{72AD645E-FE53-4AF9-B4AB-219A0E40CF38}" type="slidenum">
              <a:rPr lang="en-US" smtClean="0">
                <a:solidFill>
                  <a:srgbClr val="000000"/>
                </a:solidFill>
              </a:rPr>
              <a:pPr>
                <a:defRPr/>
              </a:pPr>
              <a:t>88</a:t>
            </a:fld>
            <a:endParaRPr lang="en-US">
              <a:solidFill>
                <a:srgbClr val="000000"/>
              </a:solidFill>
            </a:endParaRPr>
          </a:p>
        </p:txBody>
      </p:sp>
    </p:spTree>
    <p:extLst>
      <p:ext uri="{BB962C8B-B14F-4D97-AF65-F5344CB8AC3E}">
        <p14:creationId xmlns:p14="http://schemas.microsoft.com/office/powerpoint/2010/main" val="3880356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285556" y="1371600"/>
            <a:ext cx="2971800" cy="1371600"/>
          </a:xfrm>
          <a:prstGeom prst="rect">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49345F"/>
                </a:solidFill>
              </a:rPr>
              <a:t>Typhoid</a:t>
            </a:r>
            <a:endParaRPr lang="en-US" sz="2000" dirty="0">
              <a:solidFill>
                <a:srgbClr val="49345F"/>
              </a:solidFill>
            </a:endParaRPr>
          </a:p>
        </p:txBody>
      </p:sp>
      <p:sp>
        <p:nvSpPr>
          <p:cNvPr id="2" name="Title 1"/>
          <p:cNvSpPr>
            <a:spLocks noGrp="1"/>
          </p:cNvSpPr>
          <p:nvPr>
            <p:ph type="ctrTitle"/>
          </p:nvPr>
        </p:nvSpPr>
        <p:spPr>
          <a:xfrm>
            <a:off x="304800" y="304800"/>
            <a:ext cx="8686800" cy="1143000"/>
          </a:xfrm>
        </p:spPr>
        <p:txBody>
          <a:bodyPr/>
          <a:lstStyle/>
          <a:p>
            <a:pPr algn="ctr"/>
            <a:r>
              <a:rPr lang="en-US" sz="3200" b="1" dirty="0" smtClean="0"/>
              <a:t>The causal role of susceptibility</a:t>
            </a:r>
            <a:endParaRPr lang="en-US" sz="3200" b="1" dirty="0"/>
          </a:p>
        </p:txBody>
      </p:sp>
      <p:grpSp>
        <p:nvGrpSpPr>
          <p:cNvPr id="35" name="Group 34"/>
          <p:cNvGrpSpPr/>
          <p:nvPr/>
        </p:nvGrpSpPr>
        <p:grpSpPr>
          <a:xfrm rot="16200000">
            <a:off x="3432652" y="3379324"/>
            <a:ext cx="2677611" cy="790409"/>
            <a:chOff x="1563945" y="2198421"/>
            <a:chExt cx="2887973" cy="852506"/>
          </a:xfrm>
        </p:grpSpPr>
        <p:sp>
          <p:nvSpPr>
            <p:cNvPr id="37" name="Oval 36"/>
            <p:cNvSpPr/>
            <p:nvPr/>
          </p:nvSpPr>
          <p:spPr>
            <a:xfrm>
              <a:off x="1563945"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38" name="Oval 37"/>
            <p:cNvSpPr/>
            <p:nvPr/>
          </p:nvSpPr>
          <p:spPr>
            <a:xfrm>
              <a:off x="2224579"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39" name="Oval 38"/>
            <p:cNvSpPr/>
            <p:nvPr/>
          </p:nvSpPr>
          <p:spPr>
            <a:xfrm>
              <a:off x="2906584"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sp>
          <p:nvSpPr>
            <p:cNvPr id="40" name="Oval 39"/>
            <p:cNvSpPr/>
            <p:nvPr/>
          </p:nvSpPr>
          <p:spPr>
            <a:xfrm>
              <a:off x="3599412" y="2198421"/>
              <a:ext cx="852506" cy="852506"/>
            </a:xfrm>
            <a:prstGeom prst="ellipse">
              <a:avLst/>
            </a:prstGeom>
            <a:noFill/>
            <a:ln w="38100">
              <a:solidFill>
                <a:srgbClr val="2100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0000">
                      <a:lumMod val="50000"/>
                    </a:srgbClr>
                  </a:solidFill>
                </a:ln>
                <a:solidFill>
                  <a:srgbClr val="DDD9C3"/>
                </a:solidFill>
              </a:endParaRPr>
            </a:p>
          </p:txBody>
        </p:sp>
      </p:grpSp>
      <p:sp>
        <p:nvSpPr>
          <p:cNvPr id="42" name="Rectangle 41"/>
          <p:cNvSpPr/>
          <p:nvPr/>
        </p:nvSpPr>
        <p:spPr>
          <a:xfrm>
            <a:off x="3657601" y="5029200"/>
            <a:ext cx="2146943" cy="7875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Exposure to Infected Individual</a:t>
            </a:r>
            <a:endParaRPr lang="en-US" dirty="0">
              <a:solidFill>
                <a:srgbClr val="49345F"/>
              </a:solidFill>
            </a:endParaRPr>
          </a:p>
        </p:txBody>
      </p:sp>
      <p:sp>
        <p:nvSpPr>
          <p:cNvPr id="12" name="Rectangle 11"/>
          <p:cNvSpPr/>
          <p:nvPr/>
        </p:nvSpPr>
        <p:spPr>
          <a:xfrm>
            <a:off x="5340672" y="3839367"/>
            <a:ext cx="2146943" cy="5324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49345F"/>
                </a:solidFill>
              </a:rPr>
              <a:t>Susceptible Victim</a:t>
            </a:r>
            <a:endParaRPr lang="en-US" dirty="0">
              <a:solidFill>
                <a:srgbClr val="49345F"/>
              </a:solidFill>
            </a:endParaRPr>
          </a:p>
        </p:txBody>
      </p:sp>
      <p:sp>
        <p:nvSpPr>
          <p:cNvPr id="4" name="Slide Number Placeholder 3"/>
          <p:cNvSpPr>
            <a:spLocks noGrp="1"/>
          </p:cNvSpPr>
          <p:nvPr>
            <p:ph type="sldNum" sz="quarter" idx="12"/>
          </p:nvPr>
        </p:nvSpPr>
        <p:spPr/>
        <p:txBody>
          <a:bodyPr/>
          <a:lstStyle/>
          <a:p>
            <a:fld id="{67523E76-F73D-47F3-9482-A1493E698C15}" type="slidenum">
              <a:rPr lang="en-US" smtClean="0">
                <a:solidFill>
                  <a:srgbClr val="49345F"/>
                </a:solidFill>
              </a:rPr>
              <a:pPr/>
              <a:t>8</a:t>
            </a:fld>
            <a:endParaRPr lang="en-US">
              <a:solidFill>
                <a:srgbClr val="49345F"/>
              </a:solidFill>
            </a:endParaRPr>
          </a:p>
        </p:txBody>
      </p:sp>
    </p:spTree>
    <p:extLst>
      <p:ext uri="{BB962C8B-B14F-4D97-AF65-F5344CB8AC3E}">
        <p14:creationId xmlns:p14="http://schemas.microsoft.com/office/powerpoint/2010/main" val="40774502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914400" y="914400"/>
            <a:ext cx="7010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000" b="1" dirty="0" smtClean="0">
                <a:solidFill>
                  <a:srgbClr val="808000"/>
                </a:solidFill>
              </a:rPr>
              <a:t>RISK FACTORS FOR LUNG CANCER</a:t>
            </a:r>
            <a:endParaRPr lang="en-US" sz="3000" b="1" dirty="0">
              <a:solidFill>
                <a:srgbClr val="808000"/>
              </a:solidFill>
            </a:endParaRPr>
          </a:p>
        </p:txBody>
      </p:sp>
      <p:sp>
        <p:nvSpPr>
          <p:cNvPr id="27652" name="Rectangle 4"/>
          <p:cNvSpPr>
            <a:spLocks noGrp="1" noChangeArrowheads="1"/>
          </p:cNvSpPr>
          <p:nvPr>
            <p:ph type="title" idx="4294967295"/>
          </p:nvPr>
        </p:nvSpPr>
        <p:spPr>
          <a:xfrm>
            <a:off x="609600" y="0"/>
            <a:ext cx="7620000" cy="838200"/>
          </a:xfrm>
        </p:spPr>
        <p:txBody>
          <a:bodyPr/>
          <a:lstStyle/>
          <a:p>
            <a:pPr eaLnBrk="1" hangingPunct="1"/>
            <a:r>
              <a:rPr lang="en-US" dirty="0" smtClean="0"/>
              <a:t>SYNERGISTIC AGENTS</a:t>
            </a:r>
          </a:p>
        </p:txBody>
      </p:sp>
      <p:graphicFrame>
        <p:nvGraphicFramePr>
          <p:cNvPr id="5" name="Chart 4"/>
          <p:cNvGraphicFramePr/>
          <p:nvPr>
            <p:extLst>
              <p:ext uri="{D42A27DB-BD31-4B8C-83A1-F6EECF244321}">
                <p14:modId xmlns:p14="http://schemas.microsoft.com/office/powerpoint/2010/main" val="252009531"/>
              </p:ext>
            </p:extLst>
          </p:nvPr>
        </p:nvGraphicFramePr>
        <p:xfrm>
          <a:off x="1826326" y="1491117"/>
          <a:ext cx="5491348" cy="4881198"/>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pPr>
              <a:defRPr/>
            </a:pPr>
            <a:fld id="{C51CB84D-9ED6-4B4B-9ED0-2D2B796D88A6}" type="slidenum">
              <a:rPr lang="en-US" smtClean="0">
                <a:solidFill>
                  <a:srgbClr val="000000"/>
                </a:solidFill>
              </a:rPr>
              <a:pPr>
                <a:defRPr/>
              </a:pPr>
              <a:t>89</a:t>
            </a:fld>
            <a:endParaRPr lang="en-US">
              <a:solidFill>
                <a:srgbClr val="000000"/>
              </a:solidFill>
            </a:endParaRPr>
          </a:p>
        </p:txBody>
      </p:sp>
    </p:spTree>
    <p:extLst>
      <p:ext uri="{BB962C8B-B14F-4D97-AF65-F5344CB8AC3E}">
        <p14:creationId xmlns:p14="http://schemas.microsoft.com/office/powerpoint/2010/main" val="27612843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32733"/>
            <a:ext cx="7772400" cy="3801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971800" y="794272"/>
            <a:ext cx="6934200" cy="584775"/>
          </a:xfrm>
          <a:prstGeom prst="rect">
            <a:avLst/>
          </a:prstGeom>
          <a:noFill/>
        </p:spPr>
        <p:txBody>
          <a:bodyPr wrap="square" rtlCol="0">
            <a:spAutoFit/>
          </a:bodyPr>
          <a:lstStyle/>
          <a:p>
            <a:r>
              <a:rPr lang="en-US" sz="3200" b="1" dirty="0" smtClean="0">
                <a:solidFill>
                  <a:prstClr val="black"/>
                </a:solidFill>
              </a:rPr>
              <a:t> FREQUENTIST PROBABILITY</a:t>
            </a:r>
            <a:endParaRPr lang="en-US" sz="3200" b="1" dirty="0">
              <a:solidFill>
                <a:prstClr val="black"/>
              </a:solidFill>
            </a:endParaRPr>
          </a:p>
        </p:txBody>
      </p:sp>
      <p:sp>
        <p:nvSpPr>
          <p:cNvPr id="3" name="TextBox 2"/>
          <p:cNvSpPr txBox="1"/>
          <p:nvPr/>
        </p:nvSpPr>
        <p:spPr>
          <a:xfrm>
            <a:off x="990600" y="5791200"/>
            <a:ext cx="7772400" cy="369332"/>
          </a:xfrm>
          <a:prstGeom prst="rect">
            <a:avLst/>
          </a:prstGeom>
          <a:noFill/>
        </p:spPr>
        <p:txBody>
          <a:bodyPr wrap="square" rtlCol="0">
            <a:spAutoFit/>
          </a:bodyPr>
          <a:lstStyle/>
          <a:p>
            <a:r>
              <a:rPr lang="en-US" b="1" dirty="0" smtClean="0">
                <a:solidFill>
                  <a:prstClr val="black"/>
                </a:solidFill>
              </a:rPr>
              <a:t>GREEN FISH: CAUSATION EXISTS     RED FISH: CAUSATION DOES NOT EXIST</a:t>
            </a:r>
            <a:endParaRPr lang="en-US" b="1" dirty="0">
              <a:solidFill>
                <a:prstClr val="black"/>
              </a:solidFill>
            </a:endParaRPr>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90</a:t>
            </a:fld>
            <a:endParaRPr lang="en-US">
              <a:solidFill>
                <a:prstClr val="black">
                  <a:tint val="75000"/>
                </a:prstClr>
              </a:solidFill>
            </a:endParaRPr>
          </a:p>
        </p:txBody>
      </p:sp>
    </p:spTree>
    <p:extLst>
      <p:ext uri="{BB962C8B-B14F-4D97-AF65-F5344CB8AC3E}">
        <p14:creationId xmlns:p14="http://schemas.microsoft.com/office/powerpoint/2010/main" val="17917106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SUBJECTIVIST PROBABILITY</a:t>
            </a:r>
            <a:endParaRPr lang="en-US" b="1" dirty="0"/>
          </a:p>
        </p:txBody>
      </p:sp>
      <p:pic>
        <p:nvPicPr>
          <p:cNvPr id="3" name="Picture 8" descr="http://www.clipartbest.com/cliparts/7ia/oyo/7iaoyoa9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64" y="2561599"/>
            <a:ext cx="4059534" cy="33820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descr="http://pngimg.com/upload/fish_PNG11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983" y="4070661"/>
            <a:ext cx="1050503" cy="697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pngimg.com/upload/fish_PNG11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001038" y="4413177"/>
            <a:ext cx="1234741" cy="60268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pngimg.com/upload/fish_PNG1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31116" y="4120927"/>
            <a:ext cx="1111118" cy="593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6" descr="http://pngimg.com/upload/fish_PNG116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440475">
            <a:off x="1508470" y="4122523"/>
            <a:ext cx="1187030" cy="5935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http://pngimg.com/upload/fish_PNG116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345083" y="4524633"/>
            <a:ext cx="1111118" cy="593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http://pngimg.com/upload/fish_PNG116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2442" y="4174374"/>
            <a:ext cx="920359" cy="7005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clipartbest.com/cliparts/7ia/oyo/7iaoyoa9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776" y="2561599"/>
            <a:ext cx="4055585" cy="33820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http://pngimg.com/upload/fish_PNG116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94841" y="4176021"/>
            <a:ext cx="1092906" cy="60702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http://pngimg.com/upload/fish_PNG116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20769762">
            <a:off x="5870146" y="4326810"/>
            <a:ext cx="1000520" cy="664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pngimg.com/upload/fish_PNG116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497190">
            <a:off x="6460806" y="4104176"/>
            <a:ext cx="949522" cy="63028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pngimg.com/upload/fish_PNG116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20890604">
            <a:off x="6988858" y="4406361"/>
            <a:ext cx="928485" cy="61631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http://pngimg.com/upload/fish_PNG116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5181601" y="4200159"/>
            <a:ext cx="926499" cy="5587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14">
            <a:grayscl/>
          </a:blip>
          <a:srcRect r="2502" b="3314"/>
          <a:stretch/>
        </p:blipFill>
        <p:spPr>
          <a:xfrm>
            <a:off x="2915281" y="1147057"/>
            <a:ext cx="3192821" cy="1414545"/>
          </a:xfrm>
          <a:prstGeom prst="rect">
            <a:avLst/>
          </a:prstGeom>
        </p:spPr>
      </p:pic>
      <p:cxnSp>
        <p:nvCxnSpPr>
          <p:cNvPr id="17" name="Straight Arrow Connector 16"/>
          <p:cNvCxnSpPr/>
          <p:nvPr/>
        </p:nvCxnSpPr>
        <p:spPr>
          <a:xfrm flipH="1">
            <a:off x="3962401" y="2561605"/>
            <a:ext cx="300398" cy="366981"/>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907773" y="2561599"/>
            <a:ext cx="478326" cy="356830"/>
          </a:xfrm>
          <a:prstGeom prst="straightConnector1">
            <a:avLst/>
          </a:prstGeom>
          <a:ln w="5715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113652" y="6248400"/>
            <a:ext cx="8101947" cy="523220"/>
          </a:xfrm>
          <a:prstGeom prst="rect">
            <a:avLst/>
          </a:prstGeom>
          <a:noFill/>
        </p:spPr>
        <p:txBody>
          <a:bodyPr wrap="square" rtlCol="0">
            <a:spAutoFit/>
          </a:bodyPr>
          <a:lstStyle/>
          <a:p>
            <a:r>
              <a:rPr lang="en-US" sz="2800" b="1" dirty="0" smtClean="0">
                <a:solidFill>
                  <a:prstClr val="black"/>
                </a:solidFill>
              </a:rPr>
              <a:t>WHICH BOWL DID I COME FROM?</a:t>
            </a:r>
            <a:endParaRPr lang="en-US" sz="2800" b="1" dirty="0">
              <a:solidFill>
                <a:prstClr val="black"/>
              </a:solidFill>
            </a:endParaRPr>
          </a:p>
        </p:txBody>
      </p:sp>
      <p:sp>
        <p:nvSpPr>
          <p:cNvPr id="18" name="Slide Number Placeholder 17"/>
          <p:cNvSpPr>
            <a:spLocks noGrp="1"/>
          </p:cNvSpPr>
          <p:nvPr>
            <p:ph type="sldNum" sz="quarter" idx="12"/>
          </p:nvPr>
        </p:nvSpPr>
        <p:spPr/>
        <p:txBody>
          <a:bodyPr/>
          <a:lstStyle/>
          <a:p>
            <a:fld id="{44E0B52B-A84E-4BB9-A362-147A17F9E079}" type="slidenum">
              <a:rPr lang="en-US" smtClean="0">
                <a:solidFill>
                  <a:prstClr val="black">
                    <a:tint val="75000"/>
                  </a:prstClr>
                </a:solidFill>
              </a:rPr>
              <a:pPr/>
              <a:t>91</a:t>
            </a:fld>
            <a:endParaRPr lang="en-US">
              <a:solidFill>
                <a:prstClr val="black">
                  <a:tint val="75000"/>
                </a:prstClr>
              </a:solidFill>
            </a:endParaRPr>
          </a:p>
        </p:txBody>
      </p:sp>
    </p:spTree>
    <p:extLst>
      <p:ext uri="{BB962C8B-B14F-4D97-AF65-F5344CB8AC3E}">
        <p14:creationId xmlns:p14="http://schemas.microsoft.com/office/powerpoint/2010/main" val="45488698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554485763"/>
              </p:ext>
            </p:extLst>
          </p:nvPr>
        </p:nvGraphicFramePr>
        <p:xfrm>
          <a:off x="730434" y="761994"/>
          <a:ext cx="7683136" cy="5638810"/>
        </p:xfrm>
        <a:graphic>
          <a:graphicData uri="http://schemas.openxmlformats.org/drawingml/2006/table">
            <a:tbl>
              <a:tblPr/>
              <a:tblGrid>
                <a:gridCol w="184186"/>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gridCol w="149979"/>
              </a:tblGrid>
              <a:tr h="241318">
                <a:tc>
                  <a:txBody>
                    <a:bodyPr/>
                    <a:lstStyle/>
                    <a:p>
                      <a:pPr algn="l" fontAlgn="b"/>
                      <a:endParaRPr lang="en-US" sz="900" b="0" i="0" u="none" strike="noStrike" dirty="0">
                        <a:solidFill>
                          <a:srgbClr val="000000"/>
                        </a:solidFill>
                        <a:effectLst/>
                        <a:latin typeface="Calibri"/>
                      </a:endParaRPr>
                    </a:p>
                  </a:txBody>
                  <a:tcPr marL="6456" marR="6456" marT="6456" marB="0" anchor="b">
                    <a:lnL>
                      <a:noFill/>
                    </a:lnL>
                    <a:lnR>
                      <a:noFill/>
                    </a:lnR>
                    <a:lnT>
                      <a:noFill/>
                    </a:lnT>
                    <a:lnB>
                      <a:noFill/>
                    </a:lnB>
                  </a:tcPr>
                </a:tc>
                <a:tc gridSpan="4">
                  <a:txBody>
                    <a:bodyPr/>
                    <a:lstStyle/>
                    <a:p>
                      <a:pPr algn="l" fontAlgn="b"/>
                      <a:r>
                        <a:rPr lang="en-US" sz="800" b="0" i="0" u="none" strike="noStrike">
                          <a:solidFill>
                            <a:srgbClr val="FF0000"/>
                          </a:solidFill>
                          <a:effectLst/>
                          <a:latin typeface="Arial Black"/>
                        </a:rPr>
                        <a:t>Exposed</a:t>
                      </a:r>
                    </a:p>
                  </a:txBody>
                  <a:tcPr marL="6456" marR="6456" marT="6456" marB="0" anchor="b">
                    <a:lnL>
                      <a:noFill/>
                    </a:lnL>
                    <a:lnR>
                      <a:noFill/>
                    </a:lnR>
                    <a:lnT>
                      <a:noFill/>
                    </a:lnT>
                    <a:lnB w="19050" cap="flat" cmpd="sng" algn="ctr">
                      <a:solidFill>
                        <a:srgbClr val="FF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6">
                  <a:txBody>
                    <a:bodyPr/>
                    <a:lstStyle/>
                    <a:p>
                      <a:pPr algn="ctr" fontAlgn="b"/>
                      <a:r>
                        <a:rPr lang="en-US" sz="800" b="0" i="0" u="none" strike="noStrike">
                          <a:solidFill>
                            <a:srgbClr val="4F6228"/>
                          </a:solidFill>
                          <a:effectLst/>
                          <a:latin typeface="Arial Black"/>
                        </a:rPr>
                        <a:t>Unexposed</a:t>
                      </a:r>
                    </a:p>
                  </a:txBody>
                  <a:tcPr marL="6456" marR="6456" marT="6456" marB="0" anchor="b">
                    <a:lnL>
                      <a:noFill/>
                    </a:lnL>
                    <a:lnR>
                      <a:noFill/>
                    </a:lnR>
                    <a:lnT>
                      <a:noFill/>
                    </a:lnT>
                    <a:lnB w="19050" cap="flat" cmpd="sng" algn="ctr">
                      <a:solidFill>
                        <a:srgbClr val="4F6228"/>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1318">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41318">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41318">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7030A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456" marR="6456" marT="6456"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403151"/>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40315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41318">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7030A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456" marR="6456" marT="6456"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FFF00"/>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dirty="0">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40315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40315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41318">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33275">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41318">
                <a:tc>
                  <a:txBody>
                    <a:bodyPr/>
                    <a:lstStyle/>
                    <a:p>
                      <a:pPr algn="l" fontAlgn="b"/>
                      <a:endParaRPr lang="en-US" sz="900" b="0" i="0" u="none" strike="noStrike">
                        <a:solidFill>
                          <a:srgbClr val="000000"/>
                        </a:solidFill>
                        <a:effectLst/>
                        <a:latin typeface="Calibri"/>
                      </a:endParaRPr>
                    </a:p>
                  </a:txBody>
                  <a:tcPr marL="6456" marR="6456" marT="6456"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56" marR="6456" marT="6456"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1098">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w="6350" cap="flat" cmpd="sng" algn="ctr">
                      <a:solidFill>
                        <a:srgbClr val="000000"/>
                      </a:solidFill>
                      <a:prstDash val="solid"/>
                      <a:round/>
                      <a:headEnd type="none" w="med" len="med"/>
                      <a:tailEnd type="none" w="med" len="med"/>
                    </a:lnT>
                    <a:lnB>
                      <a:noFill/>
                    </a:lnB>
                  </a:tcPr>
                </a:tc>
              </a:tr>
              <a:tr h="241318">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gridSpan="6">
                  <a:txBody>
                    <a:bodyPr/>
                    <a:lstStyle/>
                    <a:p>
                      <a:pPr algn="l" fontAlgn="b"/>
                      <a:r>
                        <a:rPr lang="en-US" sz="900" b="0" i="0" u="none" strike="noStrike">
                          <a:solidFill>
                            <a:srgbClr val="000000"/>
                          </a:solidFill>
                          <a:effectLst/>
                          <a:latin typeface="Calibri"/>
                        </a:rPr>
                        <a:t>exposed, not sick</a:t>
                      </a:r>
                    </a:p>
                  </a:txBody>
                  <a:tcPr marL="6456" marR="6456" marT="6456"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gridSpan="7">
                  <a:txBody>
                    <a:bodyPr/>
                    <a:lstStyle/>
                    <a:p>
                      <a:pPr algn="l" fontAlgn="b"/>
                      <a:r>
                        <a:rPr lang="en-US" sz="900" b="0" i="0" u="none" strike="noStrike">
                          <a:solidFill>
                            <a:srgbClr val="000000"/>
                          </a:solidFill>
                          <a:effectLst/>
                          <a:latin typeface="Calibri"/>
                        </a:rPr>
                        <a:t>unexposed, not sick</a:t>
                      </a:r>
                    </a:p>
                  </a:txBody>
                  <a:tcPr marL="6456" marR="6456" marT="6456"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r>
              <a:tr h="241318">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gridSpan="5">
                  <a:txBody>
                    <a:bodyPr/>
                    <a:lstStyle/>
                    <a:p>
                      <a:pPr algn="l" fontAlgn="b"/>
                      <a:r>
                        <a:rPr lang="en-US" sz="900" b="0" i="0" u="none" strike="noStrike">
                          <a:solidFill>
                            <a:srgbClr val="000000"/>
                          </a:solidFill>
                          <a:effectLst/>
                          <a:latin typeface="Calibri"/>
                        </a:rPr>
                        <a:t>exposed, sick</a:t>
                      </a:r>
                    </a:p>
                  </a:txBody>
                  <a:tcPr marL="6456" marR="6456" marT="6456"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403151"/>
                          </a:solidFill>
                          <a:effectLst/>
                          <a:latin typeface="Arial Black"/>
                        </a:rPr>
                        <a:t>S</a:t>
                      </a:r>
                    </a:p>
                  </a:txBody>
                  <a:tcPr marL="6456" marR="6456" marT="64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gridSpan="6">
                  <a:txBody>
                    <a:bodyPr/>
                    <a:lstStyle/>
                    <a:p>
                      <a:pPr algn="l" fontAlgn="b"/>
                      <a:r>
                        <a:rPr lang="en-US" sz="900" b="0" i="0" u="none" strike="noStrike">
                          <a:solidFill>
                            <a:srgbClr val="000000"/>
                          </a:solidFill>
                          <a:effectLst/>
                          <a:latin typeface="Calibri"/>
                        </a:rPr>
                        <a:t>unexposed, sick</a:t>
                      </a:r>
                    </a:p>
                  </a:txBody>
                  <a:tcPr marL="6456" marR="6456" marT="6456"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56" marR="6456" marT="6456"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6456" marR="6456" marT="6456" marB="0" anchor="b">
                    <a:lnL>
                      <a:noFill/>
                    </a:lnL>
                    <a:lnR>
                      <a:noFill/>
                    </a:lnR>
                    <a:lnT>
                      <a:noFill/>
                    </a:lnT>
                    <a:lnB>
                      <a:noFill/>
                    </a:lnB>
                  </a:tcPr>
                </a:tc>
              </a:tr>
            </a:tbl>
          </a:graphicData>
        </a:graphic>
      </p:graphicFrame>
      <p:sp>
        <p:nvSpPr>
          <p:cNvPr id="11" name="Title 10"/>
          <p:cNvSpPr>
            <a:spLocks noGrp="1"/>
          </p:cNvSpPr>
          <p:nvPr>
            <p:ph type="title"/>
          </p:nvPr>
        </p:nvSpPr>
        <p:spPr/>
        <p:txBody>
          <a:bodyPr>
            <a:normAutofit fontScale="90000"/>
          </a:bodyPr>
          <a:lstStyle/>
          <a:p>
            <a:r>
              <a:rPr lang="en-US" dirty="0" smtClean="0"/>
              <a:t>A hypothetical cohort study</a:t>
            </a:r>
            <a:br>
              <a:rPr lang="en-US" dirty="0" smtClean="0"/>
            </a:br>
            <a:endParaRPr lang="en-US" dirty="0"/>
          </a:p>
        </p:txBody>
      </p:sp>
      <p:sp>
        <p:nvSpPr>
          <p:cNvPr id="2" name="Slide Number Placeholder 1"/>
          <p:cNvSpPr>
            <a:spLocks noGrp="1"/>
          </p:cNvSpPr>
          <p:nvPr>
            <p:ph type="sldNum" sz="quarter" idx="12"/>
          </p:nvPr>
        </p:nvSpPr>
        <p:spPr/>
        <p:txBody>
          <a:bodyPr/>
          <a:lstStyle/>
          <a:p>
            <a:fld id="{44E0B52B-A84E-4BB9-A362-147A17F9E079}" type="slidenum">
              <a:rPr lang="en-US" smtClean="0">
                <a:solidFill>
                  <a:prstClr val="black">
                    <a:tint val="75000"/>
                  </a:prstClr>
                </a:solidFill>
              </a:rPr>
              <a:pPr/>
              <a:t>92</a:t>
            </a:fld>
            <a:endParaRPr lang="en-US">
              <a:solidFill>
                <a:prstClr val="black">
                  <a:tint val="75000"/>
                </a:prstClr>
              </a:solidFill>
            </a:endParaRPr>
          </a:p>
        </p:txBody>
      </p:sp>
    </p:spTree>
    <p:extLst>
      <p:ext uri="{BB962C8B-B14F-4D97-AF65-F5344CB8AC3E}">
        <p14:creationId xmlns:p14="http://schemas.microsoft.com/office/powerpoint/2010/main" val="165841363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600" dirty="0" smtClean="0"/>
              <a:t>Hypothetical cohort study refined</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571783"/>
              </p:ext>
            </p:extLst>
          </p:nvPr>
        </p:nvGraphicFramePr>
        <p:xfrm>
          <a:off x="898130" y="1295399"/>
          <a:ext cx="7347745" cy="4833407"/>
        </p:xfrm>
        <a:graphic>
          <a:graphicData uri="http://schemas.openxmlformats.org/drawingml/2006/table">
            <a:tbl>
              <a:tblPr/>
              <a:tblGrid>
                <a:gridCol w="176145"/>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gridCol w="143432"/>
              </a:tblGrid>
              <a:tr h="184417">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gridSpan="4">
                  <a:txBody>
                    <a:bodyPr/>
                    <a:lstStyle/>
                    <a:p>
                      <a:pPr algn="l" fontAlgn="b"/>
                      <a:r>
                        <a:rPr lang="en-US" sz="800" b="0" i="0" u="none" strike="noStrike">
                          <a:solidFill>
                            <a:srgbClr val="FF0000"/>
                          </a:solidFill>
                          <a:effectLst/>
                          <a:latin typeface="Arial Black"/>
                        </a:rPr>
                        <a:t>Exposed</a:t>
                      </a:r>
                    </a:p>
                  </a:txBody>
                  <a:tcPr marL="6175" marR="6175" marT="6175" marB="0" anchor="b">
                    <a:lnL>
                      <a:noFill/>
                    </a:lnL>
                    <a:lnR>
                      <a:noFill/>
                    </a:lnR>
                    <a:lnT>
                      <a:noFill/>
                    </a:lnT>
                    <a:lnB w="19050" cap="flat" cmpd="sng" algn="ctr">
                      <a:solidFill>
                        <a:srgbClr val="FF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6">
                  <a:txBody>
                    <a:bodyPr/>
                    <a:lstStyle/>
                    <a:p>
                      <a:pPr algn="ctr" fontAlgn="b"/>
                      <a:r>
                        <a:rPr lang="en-US" sz="800" b="0" i="0" u="none" strike="noStrike">
                          <a:solidFill>
                            <a:srgbClr val="4F6228"/>
                          </a:solidFill>
                          <a:effectLst/>
                          <a:latin typeface="Arial Black"/>
                        </a:rPr>
                        <a:t>Unexposed</a:t>
                      </a:r>
                    </a:p>
                  </a:txBody>
                  <a:tcPr marL="6175" marR="6175" marT="6175" marB="0" anchor="b">
                    <a:lnL>
                      <a:noFill/>
                    </a:lnL>
                    <a:lnR>
                      <a:noFill/>
                    </a:lnR>
                    <a:lnT>
                      <a:noFill/>
                    </a:lnT>
                    <a:lnB w="19050" cap="flat" cmpd="sng" algn="ctr">
                      <a:solidFill>
                        <a:srgbClr val="4F6228"/>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7589">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7589">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7589">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ctr" fontAlgn="b"/>
                      <a:r>
                        <a:rPr lang="en-US" sz="900" b="0" i="0" u="none" strike="noStrike">
                          <a:solidFill>
                            <a:srgbClr val="60497A"/>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ctr" fontAlgn="b"/>
                      <a:r>
                        <a:rPr lang="en-US" sz="900" b="0" i="0" u="none" strike="noStrike">
                          <a:solidFill>
                            <a:srgbClr val="60497A"/>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ctr" fontAlgn="b"/>
                      <a:r>
                        <a:rPr lang="en-US" sz="900" b="0" i="0" u="none" strike="noStrike">
                          <a:solidFill>
                            <a:srgbClr val="60497A"/>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403151"/>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40315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7589">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ctr" fontAlgn="b"/>
                      <a:r>
                        <a:rPr lang="en-US" sz="900" b="0" i="0" u="none" strike="noStrike">
                          <a:solidFill>
                            <a:srgbClr val="60497A"/>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ctr" fontAlgn="b"/>
                      <a:r>
                        <a:rPr lang="en-US" sz="900" b="0" i="0" u="none" strike="noStrike">
                          <a:solidFill>
                            <a:srgbClr val="60497A"/>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403151"/>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40315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4176">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4176">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963634"/>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ctr" fontAlgn="b"/>
                      <a:r>
                        <a:rPr lang="en-US" sz="900" b="0" i="0" u="none" strike="noStrike">
                          <a:solidFill>
                            <a:srgbClr val="60497A"/>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963634"/>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963634"/>
                      </a:solidFill>
                      <a:prstDash val="solid"/>
                      <a:round/>
                      <a:headEnd type="none" w="med" len="med"/>
                      <a:tailEnd type="none" w="med" len="med"/>
                    </a:lnR>
                    <a:lnT w="19050" cap="flat" cmpd="sng" algn="ctr">
                      <a:solidFill>
                        <a:srgbClr val="963634"/>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963634"/>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DA9694"/>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7589">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963634"/>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1004">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97589">
                <a:tc>
                  <a:txBody>
                    <a:bodyPr/>
                    <a:lstStyle/>
                    <a:p>
                      <a:pPr algn="l" fontAlgn="b"/>
                      <a:endParaRPr lang="en-US" sz="900" b="0" i="0" u="none" strike="noStrike">
                        <a:solidFill>
                          <a:srgbClr val="000000"/>
                        </a:solidFill>
                        <a:effectLst/>
                        <a:latin typeface="Calibri"/>
                      </a:endParaRPr>
                    </a:p>
                  </a:txBody>
                  <a:tcPr marL="6175" marR="6175" marT="61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75" marR="6175" marT="61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64658">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w="6350" cap="flat" cmpd="sng" algn="ctr">
                      <a:solidFill>
                        <a:srgbClr val="000000"/>
                      </a:solidFill>
                      <a:prstDash val="solid"/>
                      <a:round/>
                      <a:headEnd type="none" w="med" len="med"/>
                      <a:tailEnd type="none" w="med" len="med"/>
                    </a:lnT>
                    <a:lnB>
                      <a:noFill/>
                    </a:lnB>
                  </a:tcPr>
                </a:tc>
              </a:tr>
              <a:tr h="299199">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DA9694"/>
                      </a:bgClr>
                    </a:pattFill>
                  </a:tcPr>
                </a:tc>
                <a:tc gridSpan="9">
                  <a:txBody>
                    <a:bodyPr/>
                    <a:lstStyle/>
                    <a:p>
                      <a:pPr algn="l" fontAlgn="b"/>
                      <a:r>
                        <a:rPr lang="en-US" sz="900" b="0" i="0" u="none" strike="noStrike">
                          <a:solidFill>
                            <a:srgbClr val="000000"/>
                          </a:solidFill>
                          <a:effectLst/>
                          <a:latin typeface="Calibri"/>
                        </a:rPr>
                        <a:t>exposed subgroup 1, not sick</a:t>
                      </a:r>
                    </a:p>
                  </a:txBody>
                  <a:tcPr marL="6175" marR="6175" marT="61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gridSpan="9">
                  <a:txBody>
                    <a:bodyPr/>
                    <a:lstStyle/>
                    <a:p>
                      <a:pPr algn="l" fontAlgn="b"/>
                      <a:r>
                        <a:rPr lang="en-US" sz="900" b="0" i="0" u="none" strike="noStrike">
                          <a:solidFill>
                            <a:srgbClr val="000000"/>
                          </a:solidFill>
                          <a:effectLst/>
                          <a:latin typeface="Calibri"/>
                        </a:rPr>
                        <a:t>exposed subgroup 2, not sick</a:t>
                      </a:r>
                    </a:p>
                  </a:txBody>
                  <a:tcPr marL="6175" marR="6175" marT="61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gridSpan="7">
                  <a:txBody>
                    <a:bodyPr/>
                    <a:lstStyle/>
                    <a:p>
                      <a:pPr algn="l" fontAlgn="b"/>
                      <a:r>
                        <a:rPr lang="en-US" sz="900" b="0" i="0" u="none" strike="noStrike">
                          <a:solidFill>
                            <a:srgbClr val="000000"/>
                          </a:solidFill>
                          <a:effectLst/>
                          <a:latin typeface="Calibri"/>
                        </a:rPr>
                        <a:t>unexposed, not sick</a:t>
                      </a:r>
                    </a:p>
                  </a:txBody>
                  <a:tcPr marL="6175" marR="6175" marT="61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r>
              <a:tr h="299199">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DA9694"/>
                      </a:bgClr>
                    </a:pattFill>
                  </a:tcPr>
                </a:tc>
                <a:tc gridSpan="8">
                  <a:txBody>
                    <a:bodyPr/>
                    <a:lstStyle/>
                    <a:p>
                      <a:pPr algn="l" fontAlgn="b"/>
                      <a:r>
                        <a:rPr lang="en-US" sz="900" b="0" i="0" u="none" strike="noStrike">
                          <a:solidFill>
                            <a:srgbClr val="000000"/>
                          </a:solidFill>
                          <a:effectLst/>
                          <a:latin typeface="Calibri"/>
                        </a:rPr>
                        <a:t>exposed subgroup 1, sick</a:t>
                      </a:r>
                    </a:p>
                  </a:txBody>
                  <a:tcPr marL="6175" marR="6175" marT="61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DE9D9"/>
                      </a:bgClr>
                    </a:pattFill>
                  </a:tcPr>
                </a:tc>
                <a:tc gridSpan="8">
                  <a:txBody>
                    <a:bodyPr/>
                    <a:lstStyle/>
                    <a:p>
                      <a:pPr algn="l" fontAlgn="b"/>
                      <a:r>
                        <a:rPr lang="en-US" sz="900" b="0" i="0" u="none" strike="noStrike">
                          <a:solidFill>
                            <a:srgbClr val="000000"/>
                          </a:solidFill>
                          <a:effectLst/>
                          <a:latin typeface="Calibri"/>
                        </a:rPr>
                        <a:t>exposed subgroup 2, sick</a:t>
                      </a:r>
                    </a:p>
                  </a:txBody>
                  <a:tcPr marL="6175" marR="6175" marT="617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403151"/>
                          </a:solidFill>
                          <a:effectLst/>
                          <a:latin typeface="Arial Black"/>
                        </a:rPr>
                        <a:t>S</a:t>
                      </a:r>
                    </a:p>
                  </a:txBody>
                  <a:tcPr marL="6175" marR="6175" marT="6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gridSpan="6">
                  <a:txBody>
                    <a:bodyPr/>
                    <a:lstStyle/>
                    <a:p>
                      <a:pPr algn="l" fontAlgn="b"/>
                      <a:r>
                        <a:rPr lang="en-US" sz="900" b="0" i="0" u="none" strike="noStrike">
                          <a:solidFill>
                            <a:srgbClr val="000000"/>
                          </a:solidFill>
                          <a:effectLst/>
                          <a:latin typeface="Calibri"/>
                        </a:rPr>
                        <a:t>unexposed, sick</a:t>
                      </a:r>
                    </a:p>
                  </a:txBody>
                  <a:tcPr marL="6175" marR="6175" marT="61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75" marR="6175" marT="617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6175" marR="6175" marT="6175" marB="0" anchor="b">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93</a:t>
            </a:fld>
            <a:endParaRPr lang="en-US">
              <a:solidFill>
                <a:prstClr val="black">
                  <a:tint val="75000"/>
                </a:prstClr>
              </a:solidFill>
            </a:endParaRPr>
          </a:p>
        </p:txBody>
      </p:sp>
    </p:spTree>
    <p:extLst>
      <p:ext uri="{BB962C8B-B14F-4D97-AF65-F5344CB8AC3E}">
        <p14:creationId xmlns:p14="http://schemas.microsoft.com/office/powerpoint/2010/main" val="7603962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Another cohort study hypothetical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5307180"/>
              </p:ext>
            </p:extLst>
          </p:nvPr>
        </p:nvGraphicFramePr>
        <p:xfrm>
          <a:off x="719444" y="1143013"/>
          <a:ext cx="7705113" cy="4983149"/>
        </p:xfrm>
        <a:graphic>
          <a:graphicData uri="http://schemas.openxmlformats.org/drawingml/2006/table">
            <a:tbl>
              <a:tblPr/>
              <a:tblGrid>
                <a:gridCol w="184713"/>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gridCol w="150408"/>
              </a:tblGrid>
              <a:tr h="199612">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gridSpan="4">
                  <a:txBody>
                    <a:bodyPr/>
                    <a:lstStyle/>
                    <a:p>
                      <a:pPr algn="l" fontAlgn="b"/>
                      <a:r>
                        <a:rPr lang="en-US" sz="800" b="0" i="0" u="none" strike="noStrike">
                          <a:solidFill>
                            <a:srgbClr val="FF0000"/>
                          </a:solidFill>
                          <a:effectLst/>
                          <a:latin typeface="Arial Black"/>
                        </a:rPr>
                        <a:t>Exposed</a:t>
                      </a:r>
                    </a:p>
                  </a:txBody>
                  <a:tcPr marL="6475" marR="6475" marT="6475" marB="0" anchor="b">
                    <a:lnL>
                      <a:noFill/>
                    </a:lnL>
                    <a:lnR>
                      <a:noFill/>
                    </a:lnR>
                    <a:lnT>
                      <a:noFill/>
                    </a:lnT>
                    <a:lnB w="19050" cap="flat" cmpd="sng" algn="ctr">
                      <a:solidFill>
                        <a:srgbClr val="FF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6">
                  <a:txBody>
                    <a:bodyPr/>
                    <a:lstStyle/>
                    <a:p>
                      <a:pPr algn="ctr" fontAlgn="b"/>
                      <a:r>
                        <a:rPr lang="en-US" sz="800" b="0" i="0" u="none" strike="noStrike">
                          <a:solidFill>
                            <a:srgbClr val="4F6228"/>
                          </a:solidFill>
                          <a:effectLst/>
                          <a:latin typeface="Arial Black"/>
                        </a:rPr>
                        <a:t>Unexposed</a:t>
                      </a:r>
                    </a:p>
                  </a:txBody>
                  <a:tcPr marL="6475" marR="6475" marT="6475" marB="0" anchor="b">
                    <a:lnL>
                      <a:noFill/>
                    </a:lnL>
                    <a:lnR>
                      <a:noFill/>
                    </a:lnR>
                    <a:lnT>
                      <a:noFill/>
                    </a:lnT>
                    <a:lnB w="19050" cap="flat" cmpd="sng" algn="ctr">
                      <a:solidFill>
                        <a:srgbClr val="4F6228"/>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3869">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3869">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3869">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7030A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475" marR="6475" marT="6475"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3869">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7030A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475" marR="6475" marT="6475"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FFF00"/>
                      </a:bgClr>
                    </a:pattFill>
                  </a:tcPr>
                </a:tc>
                <a:tc>
                  <a:txBody>
                    <a:bodyPr/>
                    <a:lstStyle/>
                    <a:p>
                      <a:pPr algn="ctr" fontAlgn="b"/>
                      <a:r>
                        <a:rPr lang="en-US" sz="900" b="0" i="0" u="none" strike="noStrike">
                          <a:solidFill>
                            <a:srgbClr val="60497A"/>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FFF00"/>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3869">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6740">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3869">
                <a:tc>
                  <a:txBody>
                    <a:bodyPr/>
                    <a:lstStyle/>
                    <a:p>
                      <a:pPr algn="l" fontAlgn="b"/>
                      <a:endParaRPr lang="en-US" sz="900" b="0" i="0" u="none" strike="noStrike">
                        <a:solidFill>
                          <a:srgbClr val="000000"/>
                        </a:solidFill>
                        <a:effectLst/>
                        <a:latin typeface="Calibri"/>
                      </a:endParaRPr>
                    </a:p>
                  </a:txBody>
                  <a:tcPr marL="6475" marR="6475" marT="6475"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ABF8F"/>
                      </a:bgClr>
                    </a:pattFill>
                  </a:tcPr>
                </a:tc>
                <a:tc>
                  <a:txBody>
                    <a:bodyPr/>
                    <a:lstStyle/>
                    <a:p>
                      <a:pPr algn="l" fontAlgn="b"/>
                      <a:r>
                        <a:rPr lang="en-US" sz="900" b="0" i="0" u="none" strike="noStrike">
                          <a:solidFill>
                            <a:srgbClr val="000000"/>
                          </a:solidFill>
                          <a:effectLst/>
                          <a:latin typeface="Arial Black"/>
                        </a:rPr>
                        <a:t> </a:t>
                      </a:r>
                    </a:p>
                  </a:txBody>
                  <a:tcPr marL="6475" marR="6475" marT="6475"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78225">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w="6350" cap="flat" cmpd="sng" algn="ctr">
                      <a:solidFill>
                        <a:srgbClr val="000000"/>
                      </a:solidFill>
                      <a:prstDash val="solid"/>
                      <a:round/>
                      <a:headEnd type="none" w="med" len="med"/>
                      <a:tailEnd type="none" w="med" len="med"/>
                    </a:lnT>
                    <a:lnB>
                      <a:noFill/>
                    </a:lnB>
                  </a:tcPr>
                </a:tc>
              </a:tr>
              <a:tr h="213869">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ABF8F"/>
                      </a:bgClr>
                    </a:pattFill>
                  </a:tcPr>
                </a:tc>
                <a:tc gridSpan="6">
                  <a:txBody>
                    <a:bodyPr/>
                    <a:lstStyle/>
                    <a:p>
                      <a:pPr algn="l" fontAlgn="b"/>
                      <a:r>
                        <a:rPr lang="en-US" sz="900" b="0" i="0" u="none" strike="noStrike">
                          <a:solidFill>
                            <a:srgbClr val="000000"/>
                          </a:solidFill>
                          <a:effectLst/>
                          <a:latin typeface="Calibri"/>
                        </a:rPr>
                        <a:t>exposed, not sick</a:t>
                      </a:r>
                    </a:p>
                  </a:txBody>
                  <a:tcPr marL="6475" marR="6475" marT="64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gridSpan="7">
                  <a:txBody>
                    <a:bodyPr/>
                    <a:lstStyle/>
                    <a:p>
                      <a:pPr algn="l" fontAlgn="b"/>
                      <a:r>
                        <a:rPr lang="en-US" sz="900" b="0" i="0" u="none" strike="noStrike">
                          <a:solidFill>
                            <a:srgbClr val="000000"/>
                          </a:solidFill>
                          <a:effectLst/>
                          <a:latin typeface="Calibri"/>
                        </a:rPr>
                        <a:t>unexposed, not sick</a:t>
                      </a:r>
                    </a:p>
                  </a:txBody>
                  <a:tcPr marL="6475" marR="6475" marT="64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r>
              <a:tr h="213869">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FFF00"/>
                      </a:bgClr>
                    </a:pattFill>
                  </a:tcPr>
                </a:tc>
                <a:tc gridSpan="5">
                  <a:txBody>
                    <a:bodyPr/>
                    <a:lstStyle/>
                    <a:p>
                      <a:pPr algn="l" fontAlgn="b"/>
                      <a:r>
                        <a:rPr lang="en-US" sz="900" b="0" i="0" u="none" strike="noStrike">
                          <a:solidFill>
                            <a:srgbClr val="000000"/>
                          </a:solidFill>
                          <a:effectLst/>
                          <a:latin typeface="Calibri"/>
                        </a:rPr>
                        <a:t>exposed, sick</a:t>
                      </a:r>
                    </a:p>
                  </a:txBody>
                  <a:tcPr marL="6475" marR="6475" marT="64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403151"/>
                          </a:solidFill>
                          <a:effectLst/>
                          <a:latin typeface="Arial Black"/>
                        </a:rPr>
                        <a:t>S</a:t>
                      </a:r>
                    </a:p>
                  </a:txBody>
                  <a:tcPr marL="6475" marR="6475" marT="64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gridSpan="6">
                  <a:txBody>
                    <a:bodyPr/>
                    <a:lstStyle/>
                    <a:p>
                      <a:pPr algn="l" fontAlgn="b"/>
                      <a:r>
                        <a:rPr lang="en-US" sz="900" b="0" i="0" u="none" strike="noStrike">
                          <a:solidFill>
                            <a:srgbClr val="000000"/>
                          </a:solidFill>
                          <a:effectLst/>
                          <a:latin typeface="Calibri"/>
                        </a:rPr>
                        <a:t>unexposed, sick</a:t>
                      </a:r>
                    </a:p>
                  </a:txBody>
                  <a:tcPr marL="6475" marR="6475" marT="647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475" marR="6475" marT="6475"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6475" marR="6475" marT="6475" marB="0" anchor="b">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94</a:t>
            </a:fld>
            <a:endParaRPr lang="en-US">
              <a:solidFill>
                <a:prstClr val="black">
                  <a:tint val="75000"/>
                </a:prstClr>
              </a:solidFill>
            </a:endParaRPr>
          </a:p>
        </p:txBody>
      </p:sp>
    </p:spTree>
    <p:extLst>
      <p:ext uri="{BB962C8B-B14F-4D97-AF65-F5344CB8AC3E}">
        <p14:creationId xmlns:p14="http://schemas.microsoft.com/office/powerpoint/2010/main" val="3258297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4238"/>
          </a:xfrm>
        </p:spPr>
        <p:txBody>
          <a:bodyPr/>
          <a:lstStyle/>
          <a:p>
            <a:r>
              <a:rPr lang="en-US" dirty="0" smtClean="0"/>
              <a:t>Another hypothetical, refined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536665"/>
              </p:ext>
            </p:extLst>
          </p:nvPr>
        </p:nvGraphicFramePr>
        <p:xfrm>
          <a:off x="888089" y="990605"/>
          <a:ext cx="7367827" cy="5137456"/>
        </p:xfrm>
        <a:graphic>
          <a:graphicData uri="http://schemas.openxmlformats.org/drawingml/2006/table">
            <a:tbl>
              <a:tblPr/>
              <a:tblGrid>
                <a:gridCol w="176627"/>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gridCol w="143824"/>
              </a:tblGrid>
              <a:tr h="196619">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gridSpan="4">
                  <a:txBody>
                    <a:bodyPr/>
                    <a:lstStyle/>
                    <a:p>
                      <a:pPr algn="l" fontAlgn="b"/>
                      <a:r>
                        <a:rPr lang="en-US" sz="800" b="0" i="0" u="none" strike="noStrike">
                          <a:solidFill>
                            <a:srgbClr val="FF0000"/>
                          </a:solidFill>
                          <a:effectLst/>
                          <a:latin typeface="Arial Black"/>
                        </a:rPr>
                        <a:t>Exposed</a:t>
                      </a:r>
                    </a:p>
                  </a:txBody>
                  <a:tcPr marL="6191" marR="6191" marT="6191" marB="0" anchor="b">
                    <a:lnL>
                      <a:noFill/>
                    </a:lnL>
                    <a:lnR>
                      <a:noFill/>
                    </a:lnR>
                    <a:lnT>
                      <a:noFill/>
                    </a:lnT>
                    <a:lnB w="19050" cap="flat" cmpd="sng" algn="ctr">
                      <a:solidFill>
                        <a:srgbClr val="FF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6">
                  <a:txBody>
                    <a:bodyPr/>
                    <a:lstStyle/>
                    <a:p>
                      <a:pPr algn="ctr" fontAlgn="b"/>
                      <a:r>
                        <a:rPr lang="en-US" sz="800" b="0" i="0" u="none" strike="noStrike">
                          <a:solidFill>
                            <a:srgbClr val="4F6228"/>
                          </a:solidFill>
                          <a:effectLst/>
                          <a:latin typeface="Arial Black"/>
                        </a:rPr>
                        <a:t>Unexposed</a:t>
                      </a:r>
                    </a:p>
                  </a:txBody>
                  <a:tcPr marL="6191" marR="6191" marT="6191" marB="0" anchor="b">
                    <a:lnL>
                      <a:noFill/>
                    </a:lnL>
                    <a:lnR>
                      <a:noFill/>
                    </a:lnR>
                    <a:lnT>
                      <a:noFill/>
                    </a:lnT>
                    <a:lnB w="19050" cap="flat" cmpd="sng" algn="ctr">
                      <a:solidFill>
                        <a:srgbClr val="4F6228"/>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0663">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19050" cap="flat" cmpd="sng" algn="ctr">
                      <a:solidFill>
                        <a:srgbClr val="4F6228"/>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0663">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7685">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7030A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191" marR="6191" marT="6191"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963634"/>
                      </a:bgClr>
                    </a:pattFill>
                  </a:tcPr>
                </a:tc>
                <a:tc>
                  <a:txBody>
                    <a:bodyPr/>
                    <a:lstStyle/>
                    <a:p>
                      <a:pPr algn="ctr" fontAlgn="b"/>
                      <a:r>
                        <a:rPr lang="en-US" sz="900" b="0" i="0" u="none" strike="noStrike">
                          <a:solidFill>
                            <a:srgbClr val="60497A"/>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963634"/>
                      </a:bgClr>
                    </a:pattFill>
                  </a:tcPr>
                </a:tc>
                <a:tc>
                  <a:txBody>
                    <a:bodyPr/>
                    <a:lstStyle/>
                    <a:p>
                      <a:pPr algn="ctr" fontAlgn="b"/>
                      <a:r>
                        <a:rPr lang="en-US" sz="900" b="0" i="0" u="none" strike="noStrike">
                          <a:solidFill>
                            <a:srgbClr val="60497A"/>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963634"/>
                      </a:bgClr>
                    </a:pattFill>
                  </a:tcPr>
                </a:tc>
                <a:tc>
                  <a:txBody>
                    <a:bodyPr/>
                    <a:lstStyle/>
                    <a:p>
                      <a:pPr algn="ctr" fontAlgn="b"/>
                      <a:r>
                        <a:rPr lang="en-US" sz="900" b="0" i="0" u="none" strike="noStrike">
                          <a:solidFill>
                            <a:srgbClr val="60497A"/>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963634"/>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7685">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7030A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191" marR="6191" marT="6191" marB="0" anchor="b">
                    <a:lnL w="19050" cap="flat" cmpd="sng" algn="ctr">
                      <a:solidFill>
                        <a:srgbClr val="7030A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963634"/>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DE9D9"/>
                      </a:bgClr>
                    </a:pattFill>
                  </a:tcPr>
                </a:tc>
                <a:tc>
                  <a:txBody>
                    <a:bodyPr/>
                    <a:lstStyle/>
                    <a:p>
                      <a:pPr algn="ctr" fontAlgn="b"/>
                      <a:r>
                        <a:rPr lang="en-US" sz="900" b="0" i="0" u="none" strike="noStrike">
                          <a:solidFill>
                            <a:srgbClr val="60497A"/>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963634"/>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DE9D9"/>
                      </a:bgClr>
                    </a:pattFill>
                  </a:tcPr>
                </a:tc>
                <a:tc>
                  <a:txBody>
                    <a:bodyPr/>
                    <a:lstStyle/>
                    <a:p>
                      <a:pPr algn="ctr" fontAlgn="b"/>
                      <a:r>
                        <a:rPr lang="en-US" sz="900" b="0" i="0" u="none" strike="noStrike">
                          <a:solidFill>
                            <a:srgbClr val="60497A"/>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963634"/>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DE9D9"/>
                      </a:bgClr>
                    </a:pattFill>
                  </a:tcPr>
                </a:tc>
                <a:tc>
                  <a:txBody>
                    <a:bodyPr/>
                    <a:lstStyle/>
                    <a:p>
                      <a:pPr algn="ctr" fontAlgn="b"/>
                      <a:r>
                        <a:rPr lang="en-US" sz="900" b="0" i="0" u="none" strike="noStrike">
                          <a:solidFill>
                            <a:srgbClr val="60497A"/>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963634"/>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0663">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03641">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210663">
                <a:tc>
                  <a:txBody>
                    <a:bodyPr/>
                    <a:lstStyle/>
                    <a:p>
                      <a:pPr algn="l" fontAlgn="b"/>
                      <a:endParaRPr lang="en-US" sz="900" b="0" i="0" u="none" strike="noStrike">
                        <a:solidFill>
                          <a:srgbClr val="000000"/>
                        </a:solidFill>
                        <a:effectLst/>
                        <a:latin typeface="Calibri"/>
                      </a:endParaRPr>
                    </a:p>
                  </a:txBody>
                  <a:tcPr marL="6191" marR="6191" marT="6191" marB="0" anchor="b">
                    <a:lnL>
                      <a:noFill/>
                    </a:lnL>
                    <a:lnR w="19050" cap="flat" cmpd="sng" algn="ctr">
                      <a:solidFill>
                        <a:srgbClr val="FF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FF0000"/>
                      </a:solidFill>
                      <a:prstDash val="solid"/>
                      <a:round/>
                      <a:headEnd type="none" w="med" len="med"/>
                      <a:tailEnd type="none" w="med" len="med"/>
                    </a:lnB>
                    <a:pattFill prst="pct50">
                      <a:fgClr>
                        <a:srgbClr val="FABF8F"/>
                      </a:fgClr>
                      <a:bgClr>
                        <a:srgbClr val="FDE9D9"/>
                      </a:bgClr>
                    </a:pattFill>
                  </a:tcPr>
                </a:tc>
                <a:tc>
                  <a:txBody>
                    <a:bodyPr/>
                    <a:lstStyle/>
                    <a:p>
                      <a:pPr algn="l" fontAlgn="b"/>
                      <a:r>
                        <a:rPr lang="en-US" sz="900" b="0" i="0" u="none" strike="noStrike">
                          <a:solidFill>
                            <a:srgbClr val="000000"/>
                          </a:solidFill>
                          <a:effectLst/>
                          <a:latin typeface="Arial Black"/>
                        </a:rPr>
                        <a:t> </a:t>
                      </a:r>
                    </a:p>
                  </a:txBody>
                  <a:tcPr marL="6191" marR="6191" marT="6191" marB="0" anchor="b">
                    <a:lnL w="19050" cap="flat" cmpd="sng" algn="ctr">
                      <a:solidFill>
                        <a:srgbClr val="FF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19050" cap="flat" cmpd="sng" algn="ctr">
                      <a:solidFill>
                        <a:srgbClr val="76933C"/>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D79B"/>
                    </a:solidFill>
                  </a:tcPr>
                </a:tc>
              </a:tr>
              <a:tr h="175553">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19050" cap="flat" cmpd="sng" algn="ctr">
                      <a:solidFill>
                        <a:srgbClr val="FF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19050" cap="flat" cmpd="sng" algn="ctr">
                      <a:solidFill>
                        <a:srgbClr val="FF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w="6350" cap="flat" cmpd="sng" algn="ctr">
                      <a:solidFill>
                        <a:srgbClr val="000000"/>
                      </a:solidFill>
                      <a:prstDash val="solid"/>
                      <a:round/>
                      <a:headEnd type="none" w="med" len="med"/>
                      <a:tailEnd type="none" w="med" len="med"/>
                    </a:lnT>
                    <a:lnB>
                      <a:noFill/>
                    </a:lnB>
                  </a:tcPr>
                </a:tc>
              </a:tr>
              <a:tr h="318144">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DA9694"/>
                      </a:bgClr>
                    </a:pattFill>
                  </a:tcPr>
                </a:tc>
                <a:tc gridSpan="9">
                  <a:txBody>
                    <a:bodyPr/>
                    <a:lstStyle/>
                    <a:p>
                      <a:pPr algn="l" fontAlgn="b"/>
                      <a:r>
                        <a:rPr lang="en-US" sz="900" b="0" i="0" u="none" strike="noStrike">
                          <a:solidFill>
                            <a:srgbClr val="000000"/>
                          </a:solidFill>
                          <a:effectLst/>
                          <a:latin typeface="Calibri"/>
                        </a:rPr>
                        <a:t>exposed subgroup 1, not sick</a:t>
                      </a:r>
                    </a:p>
                  </a:txBody>
                  <a:tcPr marL="6191" marR="6191" marT="619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ABF8F"/>
                      </a:fgClr>
                      <a:bgClr>
                        <a:srgbClr val="FDE9D9"/>
                      </a:bgClr>
                    </a:pattFill>
                  </a:tcPr>
                </a:tc>
                <a:tc gridSpan="9">
                  <a:txBody>
                    <a:bodyPr/>
                    <a:lstStyle/>
                    <a:p>
                      <a:pPr algn="l" fontAlgn="b"/>
                      <a:r>
                        <a:rPr lang="en-US" sz="900" b="0" i="0" u="none" strike="noStrike">
                          <a:solidFill>
                            <a:srgbClr val="000000"/>
                          </a:solidFill>
                          <a:effectLst/>
                          <a:latin typeface="Calibri"/>
                        </a:rPr>
                        <a:t>exposed subgroup 2, not sick</a:t>
                      </a:r>
                    </a:p>
                  </a:txBody>
                  <a:tcPr marL="6191" marR="6191" marT="619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000000"/>
                          </a:solidFill>
                          <a:effectLst/>
                          <a:latin typeface="Arial Black"/>
                        </a:rPr>
                        <a:t> </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solidFill>
                      <a:srgbClr val="C4D79B"/>
                    </a:solidFill>
                  </a:tcPr>
                </a:tc>
                <a:tc gridSpan="7">
                  <a:txBody>
                    <a:bodyPr/>
                    <a:lstStyle/>
                    <a:p>
                      <a:pPr algn="l" fontAlgn="b"/>
                      <a:r>
                        <a:rPr lang="en-US" sz="900" b="0" i="0" u="none" strike="noStrike">
                          <a:solidFill>
                            <a:srgbClr val="000000"/>
                          </a:solidFill>
                          <a:effectLst/>
                          <a:latin typeface="Calibri"/>
                        </a:rPr>
                        <a:t>unexposed, not sick</a:t>
                      </a:r>
                    </a:p>
                  </a:txBody>
                  <a:tcPr marL="6191" marR="6191" marT="619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r>
              <a:tr h="318144">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19050" cap="flat" cmpd="sng" algn="ctr">
                      <a:solidFill>
                        <a:srgbClr val="963634"/>
                      </a:solidFill>
                      <a:prstDash val="solid"/>
                      <a:round/>
                      <a:headEnd type="none" w="med" len="med"/>
                      <a:tailEnd type="none" w="med" len="med"/>
                    </a:lnB>
                    <a:pattFill prst="pct50">
                      <a:fgClr>
                        <a:srgbClr val="FABF8F"/>
                      </a:fgClr>
                      <a:bgClr>
                        <a:srgbClr val="DA9694"/>
                      </a:bgClr>
                    </a:pattFill>
                  </a:tcPr>
                </a:tc>
                <a:tc gridSpan="8">
                  <a:txBody>
                    <a:bodyPr/>
                    <a:lstStyle/>
                    <a:p>
                      <a:pPr algn="l" fontAlgn="b"/>
                      <a:r>
                        <a:rPr lang="en-US" sz="900" b="0" i="0" u="none" strike="noStrike">
                          <a:solidFill>
                            <a:srgbClr val="000000"/>
                          </a:solidFill>
                          <a:effectLst/>
                          <a:latin typeface="Calibri"/>
                        </a:rPr>
                        <a:t>exposed subgroup 1, sick</a:t>
                      </a:r>
                    </a:p>
                  </a:txBody>
                  <a:tcPr marL="6191" marR="6191" marT="619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a:solidFill>
                            <a:srgbClr val="60497A"/>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403151"/>
                      </a:solidFill>
                      <a:prstDash val="solid"/>
                      <a:round/>
                      <a:headEnd type="none" w="med" len="med"/>
                      <a:tailEnd type="none" w="med" len="med"/>
                    </a:lnB>
                    <a:pattFill prst="pct50">
                      <a:fgClr>
                        <a:srgbClr val="FABF8F"/>
                      </a:fgClr>
                      <a:bgClr>
                        <a:srgbClr val="FDE9D9"/>
                      </a:bgClr>
                    </a:pattFill>
                  </a:tcPr>
                </a:tc>
                <a:tc gridSpan="8">
                  <a:txBody>
                    <a:bodyPr/>
                    <a:lstStyle/>
                    <a:p>
                      <a:pPr algn="l" fontAlgn="b"/>
                      <a:r>
                        <a:rPr lang="en-US" sz="900" b="0" i="0" u="none" strike="noStrike">
                          <a:solidFill>
                            <a:srgbClr val="000000"/>
                          </a:solidFill>
                          <a:effectLst/>
                          <a:latin typeface="Calibri"/>
                        </a:rPr>
                        <a:t>exposed subgroup 2, sick</a:t>
                      </a:r>
                    </a:p>
                  </a:txBody>
                  <a:tcPr marL="6191" marR="6191" marT="619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0" i="0" u="none" strike="noStrike">
                          <a:solidFill>
                            <a:srgbClr val="403151"/>
                          </a:solidFill>
                          <a:effectLst/>
                          <a:latin typeface="Arial Black"/>
                        </a:rPr>
                        <a:t>S</a:t>
                      </a:r>
                    </a:p>
                  </a:txBody>
                  <a:tcPr marL="6191" marR="6191" marT="619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403151"/>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00"/>
                      </a:fgClr>
                      <a:bgClr>
                        <a:srgbClr val="C4D79B"/>
                      </a:bgClr>
                    </a:pattFill>
                  </a:tcPr>
                </a:tc>
                <a:tc gridSpan="6">
                  <a:txBody>
                    <a:bodyPr/>
                    <a:lstStyle/>
                    <a:p>
                      <a:pPr algn="l" fontAlgn="b"/>
                      <a:r>
                        <a:rPr lang="en-US" sz="900" b="0" i="0" u="none" strike="noStrike">
                          <a:solidFill>
                            <a:srgbClr val="000000"/>
                          </a:solidFill>
                          <a:effectLst/>
                          <a:latin typeface="Calibri"/>
                        </a:rPr>
                        <a:t>unexposed, sick</a:t>
                      </a:r>
                    </a:p>
                  </a:txBody>
                  <a:tcPr marL="6191" marR="6191" marT="6191"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a:endParaRPr>
                    </a:p>
                  </a:txBody>
                  <a:tcPr marL="6191" marR="6191" marT="619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a:endParaRPr>
                    </a:p>
                  </a:txBody>
                  <a:tcPr marL="6191" marR="6191" marT="6191" marB="0" anchor="b">
                    <a:lnL>
                      <a:noFill/>
                    </a:lnL>
                    <a:lnR>
                      <a:noFill/>
                    </a:lnR>
                    <a:lnT>
                      <a:noFill/>
                    </a:lnT>
                    <a:lnB>
                      <a:noFill/>
                    </a:lnB>
                  </a:tcPr>
                </a:tc>
              </a:tr>
            </a:tbl>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95</a:t>
            </a:fld>
            <a:endParaRPr lang="en-US">
              <a:solidFill>
                <a:prstClr val="black">
                  <a:tint val="75000"/>
                </a:prstClr>
              </a:solidFill>
            </a:endParaRPr>
          </a:p>
        </p:txBody>
      </p:sp>
    </p:spTree>
    <p:extLst>
      <p:ext uri="{BB962C8B-B14F-4D97-AF65-F5344CB8AC3E}">
        <p14:creationId xmlns:p14="http://schemas.microsoft.com/office/powerpoint/2010/main" val="275837838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Epidemiologic studies of firefighting and NHL in </a:t>
            </a:r>
            <a:r>
              <a:rPr lang="en-US" i="1" dirty="0" smtClean="0"/>
              <a:t>Estate of George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29386393"/>
              </p:ext>
            </p:extLst>
          </p:nvPr>
        </p:nvGraphicFramePr>
        <p:xfrm>
          <a:off x="457200" y="1600206"/>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44E0B52B-A84E-4BB9-A362-147A17F9E079}" type="slidenum">
              <a:rPr lang="en-US" smtClean="0">
                <a:solidFill>
                  <a:prstClr val="black">
                    <a:tint val="75000"/>
                  </a:prstClr>
                </a:solidFill>
              </a:rPr>
              <a:pPr/>
              <a:t>96</a:t>
            </a:fld>
            <a:endParaRPr lang="en-US">
              <a:solidFill>
                <a:prstClr val="black">
                  <a:tint val="75000"/>
                </a:prstClr>
              </a:solidFill>
            </a:endParaRPr>
          </a:p>
        </p:txBody>
      </p:sp>
    </p:spTree>
    <p:extLst>
      <p:ext uri="{BB962C8B-B14F-4D97-AF65-F5344CB8AC3E}">
        <p14:creationId xmlns:p14="http://schemas.microsoft.com/office/powerpoint/2010/main" val="36143491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07" y="125642"/>
            <a:ext cx="8760278" cy="690789"/>
          </a:xfrm>
        </p:spPr>
        <p:txBody>
          <a:bodyPr>
            <a:noAutofit/>
          </a:bodyPr>
          <a:lstStyle/>
          <a:p>
            <a:pPr algn="ctr"/>
            <a:r>
              <a:rPr lang="en-US" sz="2800" b="1" dirty="0" smtClean="0"/>
              <a:t>The Role of Information About the Individual Plaintiff</a:t>
            </a:r>
            <a:endParaRPr lang="en-US" sz="2800" b="1" dirty="0"/>
          </a:p>
        </p:txBody>
      </p:sp>
      <p:grpSp>
        <p:nvGrpSpPr>
          <p:cNvPr id="15" name="Group 14"/>
          <p:cNvGrpSpPr/>
          <p:nvPr/>
        </p:nvGrpSpPr>
        <p:grpSpPr>
          <a:xfrm>
            <a:off x="1745670" y="949804"/>
            <a:ext cx="6034890" cy="586467"/>
            <a:chOff x="1319298" y="1101211"/>
            <a:chExt cx="8356420" cy="586467"/>
          </a:xfrm>
        </p:grpSpPr>
        <p:cxnSp>
          <p:nvCxnSpPr>
            <p:cNvPr id="5" name="Straight Arrow Connector 4"/>
            <p:cNvCxnSpPr/>
            <p:nvPr/>
          </p:nvCxnSpPr>
          <p:spPr>
            <a:xfrm>
              <a:off x="3491382" y="1556660"/>
              <a:ext cx="35487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19298" y="1101211"/>
              <a:ext cx="2283068" cy="584775"/>
            </a:xfrm>
            <a:prstGeom prst="rect">
              <a:avLst/>
            </a:prstGeom>
            <a:noFill/>
          </p:spPr>
          <p:txBody>
            <a:bodyPr wrap="square" rtlCol="0">
              <a:spAutoFit/>
            </a:bodyPr>
            <a:lstStyle/>
            <a:p>
              <a:r>
                <a:rPr lang="en-US" sz="3200" spc="-300" dirty="0" smtClean="0">
                  <a:solidFill>
                    <a:prstClr val="black"/>
                  </a:solidFill>
                </a:rPr>
                <a:t>EXPOSURE</a:t>
              </a:r>
              <a:endParaRPr lang="en-US" sz="3200" spc="-300" dirty="0">
                <a:solidFill>
                  <a:prstClr val="black"/>
                </a:solidFill>
              </a:endParaRPr>
            </a:p>
          </p:txBody>
        </p:sp>
        <p:sp>
          <p:nvSpPr>
            <p:cNvPr id="13" name="TextBox 12"/>
            <p:cNvSpPr txBox="1"/>
            <p:nvPr/>
          </p:nvSpPr>
          <p:spPr>
            <a:xfrm>
              <a:off x="7074034" y="1102903"/>
              <a:ext cx="2601684" cy="584775"/>
            </a:xfrm>
            <a:prstGeom prst="rect">
              <a:avLst/>
            </a:prstGeom>
            <a:noFill/>
          </p:spPr>
          <p:txBody>
            <a:bodyPr wrap="square" rtlCol="0">
              <a:spAutoFit/>
            </a:bodyPr>
            <a:lstStyle/>
            <a:p>
              <a:r>
                <a:rPr lang="en-US" sz="3200" spc="-300" dirty="0" smtClean="0">
                  <a:solidFill>
                    <a:prstClr val="black"/>
                  </a:solidFill>
                </a:rPr>
                <a:t>DISEASE</a:t>
              </a:r>
              <a:endParaRPr lang="en-US" sz="3200" spc="-300" dirty="0">
                <a:solidFill>
                  <a:prstClr val="black"/>
                </a:solidFill>
              </a:endParaRPr>
            </a:p>
          </p:txBody>
        </p:sp>
        <p:sp>
          <p:nvSpPr>
            <p:cNvPr id="14" name="TextBox 13"/>
            <p:cNvSpPr txBox="1"/>
            <p:nvPr/>
          </p:nvSpPr>
          <p:spPr>
            <a:xfrm>
              <a:off x="3519989" y="1129432"/>
              <a:ext cx="3537090" cy="523220"/>
            </a:xfrm>
            <a:prstGeom prst="rect">
              <a:avLst/>
            </a:prstGeom>
            <a:noFill/>
          </p:spPr>
          <p:txBody>
            <a:bodyPr wrap="square" rtlCol="0">
              <a:spAutoFit/>
            </a:bodyPr>
            <a:lstStyle/>
            <a:p>
              <a:pPr algn="ctr"/>
              <a:r>
                <a:rPr lang="en-US" sz="2800" dirty="0" smtClean="0">
                  <a:solidFill>
                    <a:prstClr val="black"/>
                  </a:solidFill>
                </a:rPr>
                <a:t>increases risk of</a:t>
              </a:r>
              <a:endParaRPr lang="en-US" sz="2800" dirty="0">
                <a:solidFill>
                  <a:prstClr val="black"/>
                </a:solidFill>
              </a:endParaRPr>
            </a:p>
          </p:txBody>
        </p:sp>
      </p:grpSp>
      <p:sp>
        <p:nvSpPr>
          <p:cNvPr id="20" name="TextBox 19"/>
          <p:cNvSpPr txBox="1"/>
          <p:nvPr/>
        </p:nvSpPr>
        <p:spPr>
          <a:xfrm>
            <a:off x="5037365" y="2779541"/>
            <a:ext cx="628650" cy="369332"/>
          </a:xfrm>
          <a:prstGeom prst="rect">
            <a:avLst/>
          </a:prstGeom>
          <a:noFill/>
        </p:spPr>
        <p:txBody>
          <a:bodyPr wrap="square" rtlCol="0">
            <a:spAutoFit/>
          </a:bodyPr>
          <a:lstStyle/>
          <a:p>
            <a:endParaRPr lang="en-US">
              <a:solidFill>
                <a:prstClr val="black"/>
              </a:solidFill>
            </a:endParaRPr>
          </a:p>
        </p:txBody>
      </p:sp>
      <p:grpSp>
        <p:nvGrpSpPr>
          <p:cNvPr id="88" name="Group 87"/>
          <p:cNvGrpSpPr/>
          <p:nvPr/>
        </p:nvGrpSpPr>
        <p:grpSpPr>
          <a:xfrm>
            <a:off x="424801" y="1826528"/>
            <a:ext cx="2424052" cy="4483038"/>
            <a:chOff x="566400" y="1826526"/>
            <a:chExt cx="3232068" cy="4483038"/>
          </a:xfrm>
        </p:grpSpPr>
        <p:sp>
          <p:nvSpPr>
            <p:cNvPr id="16" name="TextBox 15"/>
            <p:cNvSpPr txBox="1"/>
            <p:nvPr/>
          </p:nvSpPr>
          <p:spPr>
            <a:xfrm>
              <a:off x="566400" y="1826526"/>
              <a:ext cx="2231571" cy="954107"/>
            </a:xfrm>
            <a:prstGeom prst="rect">
              <a:avLst/>
            </a:prstGeom>
            <a:noFill/>
          </p:spPr>
          <p:txBody>
            <a:bodyPr wrap="square" rtlCol="0">
              <a:spAutoFit/>
            </a:bodyPr>
            <a:lstStyle/>
            <a:p>
              <a:r>
                <a:rPr lang="en-US" sz="1400" dirty="0" smtClean="0">
                  <a:solidFill>
                    <a:prstClr val="black"/>
                  </a:solidFill>
                </a:rPr>
                <a:t>The exposed group varies with respect to some other factor so . . .</a:t>
              </a:r>
              <a:endParaRPr lang="en-US" sz="1400" dirty="0">
                <a:solidFill>
                  <a:prstClr val="black"/>
                </a:solidFill>
              </a:endParaRPr>
            </a:p>
          </p:txBody>
        </p:sp>
        <p:sp>
          <p:nvSpPr>
            <p:cNvPr id="17" name="TextBox 16"/>
            <p:cNvSpPr txBox="1"/>
            <p:nvPr/>
          </p:nvSpPr>
          <p:spPr>
            <a:xfrm>
              <a:off x="1404257" y="5786344"/>
              <a:ext cx="2394211" cy="523220"/>
            </a:xfrm>
            <a:prstGeom prst="rect">
              <a:avLst/>
            </a:prstGeom>
            <a:noFill/>
          </p:spPr>
          <p:txBody>
            <a:bodyPr wrap="square" rtlCol="0">
              <a:spAutoFit/>
            </a:bodyPr>
            <a:lstStyle/>
            <a:p>
              <a:r>
                <a:rPr lang="en-US" sz="1400" dirty="0" smtClean="0">
                  <a:solidFill>
                    <a:prstClr val="black"/>
                  </a:solidFill>
                </a:rPr>
                <a:t>Frequency in exposed group</a:t>
              </a:r>
              <a:endParaRPr lang="en-US" sz="1400" dirty="0">
                <a:solidFill>
                  <a:prstClr val="black"/>
                </a:solidFill>
              </a:endParaRPr>
            </a:p>
          </p:txBody>
        </p:sp>
        <p:cxnSp>
          <p:nvCxnSpPr>
            <p:cNvPr id="19" name="Straight Arrow Connector 18"/>
            <p:cNvCxnSpPr/>
            <p:nvPr/>
          </p:nvCxnSpPr>
          <p:spPr>
            <a:xfrm>
              <a:off x="1404257" y="2779540"/>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66400" y="2681531"/>
              <a:ext cx="892972"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18" name="TextBox 17"/>
            <p:cNvSpPr txBox="1"/>
            <p:nvPr/>
          </p:nvSpPr>
          <p:spPr>
            <a:xfrm>
              <a:off x="674268" y="5611421"/>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3" name="TextBox 2"/>
            <p:cNvSpPr txBox="1"/>
            <p:nvPr/>
          </p:nvSpPr>
          <p:spPr>
            <a:xfrm rot="16200000">
              <a:off x="384955" y="4025296"/>
              <a:ext cx="1752600" cy="410369"/>
            </a:xfrm>
            <a:prstGeom prst="rect">
              <a:avLst/>
            </a:prstGeom>
            <a:noFill/>
          </p:spPr>
          <p:txBody>
            <a:bodyPr wrap="square" rtlCol="0">
              <a:spAutoFit/>
            </a:bodyPr>
            <a:lstStyle/>
            <a:p>
              <a:pPr algn="ctr"/>
              <a:r>
                <a:rPr lang="en-US" sz="1400" dirty="0" smtClean="0">
                  <a:solidFill>
                    <a:prstClr val="black"/>
                  </a:solidFill>
                </a:rPr>
                <a:t>OTHER FACTOR</a:t>
              </a:r>
              <a:endParaRPr lang="en-US" sz="1400" dirty="0">
                <a:solidFill>
                  <a:prstClr val="black"/>
                </a:solidFill>
              </a:endParaRPr>
            </a:p>
          </p:txBody>
        </p:sp>
        <p:sp>
          <p:nvSpPr>
            <p:cNvPr id="11" name="Freeform 10"/>
            <p:cNvSpPr/>
            <p:nvPr/>
          </p:nvSpPr>
          <p:spPr>
            <a:xfrm>
              <a:off x="1459372" y="2948312"/>
              <a:ext cx="445628" cy="2578374"/>
            </a:xfrm>
            <a:custGeom>
              <a:avLst/>
              <a:gdLst>
                <a:gd name="connsiteX0" fmla="*/ 63638 w 1141326"/>
                <a:gd name="connsiteY0" fmla="*/ 0 h 3385128"/>
                <a:gd name="connsiteX1" fmla="*/ 118067 w 1141326"/>
                <a:gd name="connsiteY1" fmla="*/ 729343 h 3385128"/>
                <a:gd name="connsiteX2" fmla="*/ 1141324 w 1141326"/>
                <a:gd name="connsiteY2" fmla="*/ 1665514 h 3385128"/>
                <a:gd name="connsiteX3" fmla="*/ 128952 w 1141326"/>
                <a:gd name="connsiteY3" fmla="*/ 2862943 h 3385128"/>
                <a:gd name="connsiteX4" fmla="*/ 41867 w 1141326"/>
                <a:gd name="connsiteY4" fmla="*/ 3352800 h 3385128"/>
                <a:gd name="connsiteX5" fmla="*/ 52752 w 1141326"/>
                <a:gd name="connsiteY5" fmla="*/ 3298371 h 33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326" h="3385128">
                  <a:moveTo>
                    <a:pt x="63638" y="0"/>
                  </a:moveTo>
                  <a:cubicBezTo>
                    <a:pt x="1045" y="225878"/>
                    <a:pt x="-61547" y="451757"/>
                    <a:pt x="118067" y="729343"/>
                  </a:cubicBezTo>
                  <a:cubicBezTo>
                    <a:pt x="297681" y="1006929"/>
                    <a:pt x="1139510" y="1309914"/>
                    <a:pt x="1141324" y="1665514"/>
                  </a:cubicBezTo>
                  <a:cubicBezTo>
                    <a:pt x="1143138" y="2021114"/>
                    <a:pt x="312195" y="2581729"/>
                    <a:pt x="128952" y="2862943"/>
                  </a:cubicBezTo>
                  <a:cubicBezTo>
                    <a:pt x="-54291" y="3144157"/>
                    <a:pt x="54567" y="3280229"/>
                    <a:pt x="41867" y="3352800"/>
                  </a:cubicBezTo>
                  <a:cubicBezTo>
                    <a:pt x="29167" y="3425371"/>
                    <a:pt x="40959" y="3361871"/>
                    <a:pt x="52752" y="329837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7" name="Straight Arrow Connector 36"/>
            <p:cNvCxnSpPr/>
            <p:nvPr/>
          </p:nvCxnSpPr>
          <p:spPr>
            <a:xfrm>
              <a:off x="1459372" y="5736771"/>
              <a:ext cx="103444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1071263" y="1632211"/>
            <a:ext cx="4985942" cy="4647326"/>
            <a:chOff x="1428351" y="1632208"/>
            <a:chExt cx="6647922" cy="4647326"/>
          </a:xfrm>
        </p:grpSpPr>
        <p:cxnSp>
          <p:nvCxnSpPr>
            <p:cNvPr id="21" name="Straight Arrow Connector 20"/>
            <p:cNvCxnSpPr/>
            <p:nvPr/>
          </p:nvCxnSpPr>
          <p:spPr>
            <a:xfrm>
              <a:off x="5780013" y="2761207"/>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808572" y="2675074"/>
              <a:ext cx="1043080"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25" name="TextBox 24"/>
            <p:cNvSpPr txBox="1"/>
            <p:nvPr/>
          </p:nvSpPr>
          <p:spPr>
            <a:xfrm>
              <a:off x="5041118" y="5602318"/>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26" name="Freeform 25"/>
            <p:cNvSpPr/>
            <p:nvPr/>
          </p:nvSpPr>
          <p:spPr>
            <a:xfrm>
              <a:off x="5829878" y="3491345"/>
              <a:ext cx="661281" cy="2035342"/>
            </a:xfrm>
            <a:custGeom>
              <a:avLst/>
              <a:gdLst>
                <a:gd name="connsiteX0" fmla="*/ 110898 w 1178703"/>
                <a:gd name="connsiteY0" fmla="*/ 0 h 3516085"/>
                <a:gd name="connsiteX1" fmla="*/ 154441 w 1178703"/>
                <a:gd name="connsiteY1" fmla="*/ 620485 h 3516085"/>
                <a:gd name="connsiteX2" fmla="*/ 350383 w 1178703"/>
                <a:gd name="connsiteY2" fmla="*/ 1295400 h 3516085"/>
                <a:gd name="connsiteX3" fmla="*/ 1177698 w 1178703"/>
                <a:gd name="connsiteY3" fmla="*/ 2220685 h 3516085"/>
                <a:gd name="connsiteX4" fmla="*/ 165326 w 1178703"/>
                <a:gd name="connsiteY4" fmla="*/ 3026228 h 3516085"/>
                <a:gd name="connsiteX5" fmla="*/ 2041 w 1178703"/>
                <a:gd name="connsiteY5" fmla="*/ 3516085 h 3516085"/>
                <a:gd name="connsiteX6" fmla="*/ 2041 w 1178703"/>
                <a:gd name="connsiteY6" fmla="*/ 3516085 h 3516085"/>
                <a:gd name="connsiteX7" fmla="*/ 2041 w 1178703"/>
                <a:gd name="connsiteY7" fmla="*/ 3516085 h 3516085"/>
                <a:gd name="connsiteX8" fmla="*/ 2041 w 1178703"/>
                <a:gd name="connsiteY8" fmla="*/ 3516085 h 35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703" h="3516085">
                  <a:moveTo>
                    <a:pt x="110898" y="0"/>
                  </a:moveTo>
                  <a:cubicBezTo>
                    <a:pt x="112712" y="202292"/>
                    <a:pt x="114527" y="404585"/>
                    <a:pt x="154441" y="620485"/>
                  </a:cubicBezTo>
                  <a:cubicBezTo>
                    <a:pt x="194355" y="836385"/>
                    <a:pt x="179840" y="1028700"/>
                    <a:pt x="350383" y="1295400"/>
                  </a:cubicBezTo>
                  <a:cubicBezTo>
                    <a:pt x="520926" y="1562100"/>
                    <a:pt x="1208541" y="1932214"/>
                    <a:pt x="1177698" y="2220685"/>
                  </a:cubicBezTo>
                  <a:cubicBezTo>
                    <a:pt x="1146855" y="2509156"/>
                    <a:pt x="361269" y="2810328"/>
                    <a:pt x="165326" y="3026228"/>
                  </a:cubicBezTo>
                  <a:cubicBezTo>
                    <a:pt x="-30617" y="3242128"/>
                    <a:pt x="2041" y="3516085"/>
                    <a:pt x="2041" y="3516085"/>
                  </a:cubicBezTo>
                  <a:lnTo>
                    <a:pt x="2041" y="3516085"/>
                  </a:lnTo>
                  <a:lnTo>
                    <a:pt x="2041" y="3516085"/>
                  </a:lnTo>
                  <a:lnTo>
                    <a:pt x="2041" y="3516085"/>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8" name="Straight Connector 27"/>
            <p:cNvCxnSpPr>
              <a:stCxn id="8" idx="3"/>
            </p:cNvCxnSpPr>
            <p:nvPr/>
          </p:nvCxnSpPr>
          <p:spPr>
            <a:xfrm>
              <a:off x="1459374" y="2850807"/>
              <a:ext cx="4192135" cy="662651"/>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30636" y="4191988"/>
              <a:ext cx="965170"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13015" y="5756314"/>
              <a:ext cx="2263258" cy="523220"/>
            </a:xfrm>
            <a:prstGeom prst="rect">
              <a:avLst/>
            </a:prstGeom>
            <a:noFill/>
          </p:spPr>
          <p:txBody>
            <a:bodyPr wrap="square" rtlCol="0">
              <a:spAutoFit/>
            </a:bodyPr>
            <a:lstStyle/>
            <a:p>
              <a:r>
                <a:rPr lang="en-US" sz="1400" dirty="0" smtClean="0">
                  <a:solidFill>
                    <a:prstClr val="black"/>
                  </a:solidFill>
                </a:rPr>
                <a:t>Frequency in exposed group</a:t>
              </a:r>
              <a:endParaRPr lang="en-US" sz="1400" dirty="0">
                <a:solidFill>
                  <a:prstClr val="black"/>
                </a:solidFill>
              </a:endParaRPr>
            </a:p>
          </p:txBody>
        </p:sp>
        <p:cxnSp>
          <p:nvCxnSpPr>
            <p:cNvPr id="39" name="Straight Arrow Connector 38"/>
            <p:cNvCxnSpPr/>
            <p:nvPr/>
          </p:nvCxnSpPr>
          <p:spPr>
            <a:xfrm>
              <a:off x="5868129" y="5706741"/>
              <a:ext cx="1034446" cy="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714097" y="1632208"/>
              <a:ext cx="2409162" cy="1169551"/>
            </a:xfrm>
            <a:prstGeom prst="rect">
              <a:avLst/>
            </a:prstGeom>
            <a:noFill/>
          </p:spPr>
          <p:txBody>
            <a:bodyPr wrap="square" rtlCol="0">
              <a:spAutoFit/>
            </a:bodyPr>
            <a:lstStyle/>
            <a:p>
              <a:r>
                <a:rPr lang="en-US" sz="1400" dirty="0">
                  <a:solidFill>
                    <a:prstClr val="black"/>
                  </a:solidFill>
                </a:rPr>
                <a:t>t</a:t>
              </a:r>
              <a:r>
                <a:rPr lang="en-US" sz="1400" dirty="0" smtClean="0">
                  <a:solidFill>
                    <a:prstClr val="black"/>
                  </a:solidFill>
                </a:rPr>
                <a:t>he probability that disease is caused by exposure varies among exposed individuals but . . .</a:t>
              </a:r>
              <a:endParaRPr lang="en-US" sz="1400" dirty="0">
                <a:solidFill>
                  <a:prstClr val="black"/>
                </a:solidFill>
              </a:endParaRPr>
            </a:p>
          </p:txBody>
        </p:sp>
        <p:cxnSp>
          <p:nvCxnSpPr>
            <p:cNvPr id="47" name="Straight Connector 46"/>
            <p:cNvCxnSpPr/>
            <p:nvPr/>
          </p:nvCxnSpPr>
          <p:spPr>
            <a:xfrm>
              <a:off x="1428351" y="5526686"/>
              <a:ext cx="4351662"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808572" y="4040210"/>
              <a:ext cx="856949" cy="338554"/>
            </a:xfrm>
            <a:prstGeom prst="rect">
              <a:avLst/>
            </a:prstGeom>
            <a:noFill/>
          </p:spPr>
          <p:txBody>
            <a:bodyPr wrap="square" rtlCol="0">
              <a:spAutoFit/>
            </a:bodyPr>
            <a:lstStyle/>
            <a:p>
              <a:r>
                <a:rPr lang="en-US" sz="1600" dirty="0" smtClean="0">
                  <a:solidFill>
                    <a:prstClr val="black"/>
                  </a:solidFill>
                </a:rPr>
                <a:t>50%</a:t>
              </a:r>
              <a:endParaRPr lang="en-US" sz="1600" dirty="0">
                <a:solidFill>
                  <a:prstClr val="black"/>
                </a:solidFill>
              </a:endParaRPr>
            </a:p>
          </p:txBody>
        </p:sp>
        <p:sp>
          <p:nvSpPr>
            <p:cNvPr id="53" name="TextBox 52"/>
            <p:cNvSpPr txBox="1"/>
            <p:nvPr/>
          </p:nvSpPr>
          <p:spPr>
            <a:xfrm rot="16200000">
              <a:off x="4395529" y="4162129"/>
              <a:ext cx="2511959" cy="410369"/>
            </a:xfrm>
            <a:prstGeom prst="rect">
              <a:avLst/>
            </a:prstGeom>
            <a:noFill/>
          </p:spPr>
          <p:txBody>
            <a:bodyPr wrap="square" rtlCol="0">
              <a:spAutoFit/>
            </a:bodyPr>
            <a:lstStyle/>
            <a:p>
              <a:pPr algn="ctr"/>
              <a:r>
                <a:rPr lang="en-US" sz="1400" dirty="0" smtClean="0">
                  <a:solidFill>
                    <a:prstClr val="black"/>
                  </a:solidFill>
                </a:rPr>
                <a:t>PROBABILITY OF    CAUSATION</a:t>
              </a:r>
              <a:endParaRPr lang="en-US" sz="1400" dirty="0">
                <a:solidFill>
                  <a:prstClr val="black"/>
                </a:solidFill>
              </a:endParaRPr>
            </a:p>
          </p:txBody>
        </p:sp>
        <p:sp>
          <p:nvSpPr>
            <p:cNvPr id="61" name="Right Arrow 60"/>
            <p:cNvSpPr/>
            <p:nvPr/>
          </p:nvSpPr>
          <p:spPr>
            <a:xfrm>
              <a:off x="3051270" y="3598655"/>
              <a:ext cx="1151907" cy="724395"/>
            </a:xfrm>
            <a:prstGeom prst="rightArrow">
              <a:avLst/>
            </a:prstGeom>
            <a:solidFill>
              <a:schemeClr val="tx1">
                <a:alpha val="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TextBox 62"/>
            <p:cNvSpPr txBox="1"/>
            <p:nvPr/>
          </p:nvSpPr>
          <p:spPr>
            <a:xfrm>
              <a:off x="2788371" y="4284769"/>
              <a:ext cx="2020200" cy="954107"/>
            </a:xfrm>
            <a:prstGeom prst="rect">
              <a:avLst/>
            </a:prstGeom>
            <a:noFill/>
          </p:spPr>
          <p:txBody>
            <a:bodyPr wrap="square" rtlCol="0">
              <a:spAutoFit/>
            </a:bodyPr>
            <a:lstStyle/>
            <a:p>
              <a:r>
                <a:rPr lang="en-US" sz="1400" dirty="0" smtClean="0">
                  <a:solidFill>
                    <a:prstClr val="black"/>
                  </a:solidFill>
                </a:rPr>
                <a:t>This other factor affects the probability of causation</a:t>
              </a:r>
              <a:endParaRPr lang="en-US" sz="1400" dirty="0">
                <a:solidFill>
                  <a:prstClr val="black"/>
                </a:solidFill>
              </a:endParaRPr>
            </a:p>
          </p:txBody>
        </p:sp>
      </p:grpSp>
      <p:grpSp>
        <p:nvGrpSpPr>
          <p:cNvPr id="92" name="Group 91"/>
          <p:cNvGrpSpPr/>
          <p:nvPr/>
        </p:nvGrpSpPr>
        <p:grpSpPr>
          <a:xfrm>
            <a:off x="4912480" y="1799731"/>
            <a:ext cx="3813581" cy="4125500"/>
            <a:chOff x="6549971" y="1799731"/>
            <a:chExt cx="5084775" cy="4125500"/>
          </a:xfrm>
        </p:grpSpPr>
        <p:cxnSp>
          <p:nvCxnSpPr>
            <p:cNvPr id="40" name="Straight Arrow Connector 39"/>
            <p:cNvCxnSpPr/>
            <p:nvPr/>
          </p:nvCxnSpPr>
          <p:spPr>
            <a:xfrm>
              <a:off x="9851658" y="2763739"/>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8849340" y="1799731"/>
              <a:ext cx="2122957" cy="954107"/>
            </a:xfrm>
            <a:prstGeom prst="rect">
              <a:avLst/>
            </a:prstGeom>
            <a:noFill/>
          </p:spPr>
          <p:txBody>
            <a:bodyPr wrap="square" rtlCol="0">
              <a:spAutoFit/>
            </a:bodyPr>
            <a:lstStyle/>
            <a:p>
              <a:r>
                <a:rPr lang="en-US" sz="1400" dirty="0">
                  <a:solidFill>
                    <a:prstClr val="black"/>
                  </a:solidFill>
                </a:rPr>
                <a:t>t</a:t>
              </a:r>
              <a:r>
                <a:rPr lang="en-US" sz="1400" dirty="0" smtClean="0">
                  <a:solidFill>
                    <a:prstClr val="black"/>
                  </a:solidFill>
                </a:rPr>
                <a:t>he epidemiologic study reports the average relative risk . . .</a:t>
              </a:r>
              <a:endParaRPr lang="en-US" sz="1400" dirty="0">
                <a:solidFill>
                  <a:prstClr val="black"/>
                </a:solidFill>
              </a:endParaRPr>
            </a:p>
          </p:txBody>
        </p:sp>
        <p:sp>
          <p:nvSpPr>
            <p:cNvPr id="45" name="TextBox 44"/>
            <p:cNvSpPr txBox="1"/>
            <p:nvPr/>
          </p:nvSpPr>
          <p:spPr>
            <a:xfrm>
              <a:off x="8952868" y="2666353"/>
              <a:ext cx="972407"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cxnSp>
          <p:nvCxnSpPr>
            <p:cNvPr id="60" name="Straight Connector 59"/>
            <p:cNvCxnSpPr/>
            <p:nvPr/>
          </p:nvCxnSpPr>
          <p:spPr>
            <a:xfrm flipV="1">
              <a:off x="6549971" y="4693699"/>
              <a:ext cx="3116544" cy="1"/>
            </a:xfrm>
            <a:prstGeom prst="line">
              <a:avLst/>
            </a:prstGeom>
            <a:ln w="6350">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7500316" y="3598655"/>
              <a:ext cx="1151907" cy="724395"/>
            </a:xfrm>
            <a:prstGeom prst="rightArrow">
              <a:avLst/>
            </a:prstGeom>
            <a:solidFill>
              <a:schemeClr val="tx1">
                <a:alpha val="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nvSpPr>
          <p:spPr>
            <a:xfrm>
              <a:off x="7315198" y="4703249"/>
              <a:ext cx="2224129" cy="738664"/>
            </a:xfrm>
            <a:prstGeom prst="rect">
              <a:avLst/>
            </a:prstGeom>
            <a:noFill/>
          </p:spPr>
          <p:txBody>
            <a:bodyPr wrap="square" rtlCol="0">
              <a:spAutoFit/>
            </a:bodyPr>
            <a:lstStyle/>
            <a:p>
              <a:r>
                <a:rPr lang="en-US" sz="1400" dirty="0" smtClean="0">
                  <a:solidFill>
                    <a:prstClr val="black"/>
                  </a:solidFill>
                </a:rPr>
                <a:t>which may average to a relative risk that is &gt;1 but &lt;2.</a:t>
              </a:r>
              <a:endParaRPr lang="en-US" sz="1400" dirty="0">
                <a:solidFill>
                  <a:prstClr val="black"/>
                </a:solidFill>
              </a:endParaRPr>
            </a:p>
          </p:txBody>
        </p:sp>
        <p:sp>
          <p:nvSpPr>
            <p:cNvPr id="66" name="Oval 65"/>
            <p:cNvSpPr/>
            <p:nvPr/>
          </p:nvSpPr>
          <p:spPr>
            <a:xfrm>
              <a:off x="9737227" y="4568304"/>
              <a:ext cx="223674" cy="22367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TextBox 66"/>
            <p:cNvSpPr txBox="1"/>
            <p:nvPr/>
          </p:nvSpPr>
          <p:spPr>
            <a:xfrm>
              <a:off x="9165255" y="5586677"/>
              <a:ext cx="771896" cy="338554"/>
            </a:xfrm>
            <a:prstGeom prst="rect">
              <a:avLst/>
            </a:prstGeom>
            <a:noFill/>
          </p:spPr>
          <p:txBody>
            <a:bodyPr wrap="square" rtlCol="0">
              <a:spAutoFit/>
            </a:bodyPr>
            <a:lstStyle/>
            <a:p>
              <a:pPr algn="ctr"/>
              <a:endParaRPr lang="en-US" sz="1600" dirty="0">
                <a:solidFill>
                  <a:prstClr val="black"/>
                </a:solidFill>
              </a:endParaRPr>
            </a:p>
          </p:txBody>
        </p:sp>
        <p:sp>
          <p:nvSpPr>
            <p:cNvPr id="68" name="TextBox 67"/>
            <p:cNvSpPr txBox="1"/>
            <p:nvPr/>
          </p:nvSpPr>
          <p:spPr>
            <a:xfrm>
              <a:off x="10056313" y="4542263"/>
              <a:ext cx="1578433" cy="584775"/>
            </a:xfrm>
            <a:prstGeom prst="rect">
              <a:avLst/>
            </a:prstGeom>
            <a:noFill/>
          </p:spPr>
          <p:txBody>
            <a:bodyPr wrap="square" rtlCol="0">
              <a:spAutoFit/>
            </a:bodyPr>
            <a:lstStyle/>
            <a:p>
              <a:r>
                <a:rPr lang="en-US" sz="1600" dirty="0" smtClean="0">
                  <a:solidFill>
                    <a:prstClr val="black"/>
                  </a:solidFill>
                </a:rPr>
                <a:t>RELATIVE RISK</a:t>
              </a:r>
              <a:endParaRPr lang="en-US" sz="1600" dirty="0">
                <a:solidFill>
                  <a:prstClr val="black"/>
                </a:solidFill>
              </a:endParaRPr>
            </a:p>
          </p:txBody>
        </p:sp>
        <p:cxnSp>
          <p:nvCxnSpPr>
            <p:cNvPr id="70" name="Straight Connector 69"/>
            <p:cNvCxnSpPr/>
            <p:nvPr/>
          </p:nvCxnSpPr>
          <p:spPr>
            <a:xfrm>
              <a:off x="9574953" y="5586677"/>
              <a:ext cx="5682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418556" y="4190007"/>
              <a:ext cx="965170"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10058401" y="3918857"/>
              <a:ext cx="0" cy="1484416"/>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9969409" y="3918857"/>
              <a:ext cx="1738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979310" y="5413177"/>
              <a:ext cx="1738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10091938" y="5237019"/>
              <a:ext cx="417724"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10509662" y="5067240"/>
              <a:ext cx="1081159" cy="307777"/>
            </a:xfrm>
            <a:prstGeom prst="rect">
              <a:avLst/>
            </a:prstGeom>
            <a:noFill/>
          </p:spPr>
          <p:txBody>
            <a:bodyPr wrap="square" rtlCol="0">
              <a:spAutoFit/>
            </a:bodyPr>
            <a:lstStyle/>
            <a:p>
              <a:r>
                <a:rPr lang="en-US" sz="1400" dirty="0" smtClean="0">
                  <a:solidFill>
                    <a:prstClr val="black"/>
                  </a:solidFill>
                </a:rPr>
                <a:t>95% CI</a:t>
              </a:r>
              <a:endParaRPr lang="en-US" sz="1400" dirty="0">
                <a:solidFill>
                  <a:prstClr val="black"/>
                </a:solidFill>
              </a:endParaRPr>
            </a:p>
          </p:txBody>
        </p:sp>
        <p:sp>
          <p:nvSpPr>
            <p:cNvPr id="85" name="TextBox 84"/>
            <p:cNvSpPr txBox="1"/>
            <p:nvPr/>
          </p:nvSpPr>
          <p:spPr>
            <a:xfrm>
              <a:off x="9153379" y="5372799"/>
              <a:ext cx="546373" cy="307777"/>
            </a:xfrm>
            <a:prstGeom prst="rect">
              <a:avLst/>
            </a:prstGeom>
            <a:noFill/>
          </p:spPr>
          <p:txBody>
            <a:bodyPr wrap="square" rtlCol="0">
              <a:spAutoFit/>
            </a:bodyPr>
            <a:lstStyle/>
            <a:p>
              <a:r>
                <a:rPr lang="en-US" sz="1400" dirty="0" smtClean="0">
                  <a:solidFill>
                    <a:prstClr val="black"/>
                  </a:solidFill>
                </a:rPr>
                <a:t>1.0</a:t>
              </a:r>
            </a:p>
          </p:txBody>
        </p:sp>
        <p:sp>
          <p:nvSpPr>
            <p:cNvPr id="86" name="TextBox 85"/>
            <p:cNvSpPr txBox="1"/>
            <p:nvPr/>
          </p:nvSpPr>
          <p:spPr>
            <a:xfrm>
              <a:off x="8849339" y="3969174"/>
              <a:ext cx="803935" cy="523220"/>
            </a:xfrm>
            <a:prstGeom prst="rect">
              <a:avLst/>
            </a:prstGeom>
            <a:noFill/>
          </p:spPr>
          <p:txBody>
            <a:bodyPr wrap="square" rtlCol="0">
              <a:spAutoFit/>
            </a:bodyPr>
            <a:lstStyle/>
            <a:p>
              <a:pPr algn="ctr"/>
              <a:r>
                <a:rPr lang="en-US" sz="1400" dirty="0" smtClean="0">
                  <a:solidFill>
                    <a:prstClr val="black"/>
                  </a:solidFill>
                </a:rPr>
                <a:t>2.0</a:t>
              </a:r>
            </a:p>
            <a:p>
              <a:pPr algn="ctr"/>
              <a:r>
                <a:rPr lang="en-US" sz="1400" dirty="0" smtClean="0">
                  <a:solidFill>
                    <a:prstClr val="black"/>
                  </a:solidFill>
                </a:rPr>
                <a:t>(50%)</a:t>
              </a:r>
              <a:endParaRPr lang="en-US" sz="1400" dirty="0">
                <a:solidFill>
                  <a:prstClr val="black"/>
                </a:solidFill>
              </a:endParaRPr>
            </a:p>
          </p:txBody>
        </p:sp>
        <p:sp>
          <p:nvSpPr>
            <p:cNvPr id="87" name="TextBox 86"/>
            <p:cNvSpPr txBox="1"/>
            <p:nvPr/>
          </p:nvSpPr>
          <p:spPr>
            <a:xfrm rot="16200000">
              <a:off x="8776975" y="3352646"/>
              <a:ext cx="1752600" cy="410369"/>
            </a:xfrm>
            <a:prstGeom prst="rect">
              <a:avLst/>
            </a:prstGeom>
            <a:noFill/>
          </p:spPr>
          <p:txBody>
            <a:bodyPr wrap="square" rtlCol="0">
              <a:spAutoFit/>
            </a:bodyPr>
            <a:lstStyle/>
            <a:p>
              <a:pPr algn="ctr"/>
              <a:r>
                <a:rPr lang="en-US" sz="1400" dirty="0" smtClean="0">
                  <a:solidFill>
                    <a:prstClr val="black"/>
                  </a:solidFill>
                </a:rPr>
                <a:t>RELATIVE RISK</a:t>
              </a:r>
              <a:endParaRPr lang="en-US" sz="1400" dirty="0">
                <a:solidFill>
                  <a:prstClr val="black"/>
                </a:solidFill>
              </a:endParaRPr>
            </a:p>
          </p:txBody>
        </p:sp>
      </p:grpSp>
      <p:sp>
        <p:nvSpPr>
          <p:cNvPr id="6" name="TextBox 5"/>
          <p:cNvSpPr txBox="1"/>
          <p:nvPr/>
        </p:nvSpPr>
        <p:spPr>
          <a:xfrm>
            <a:off x="6742236" y="5617069"/>
            <a:ext cx="727751" cy="338554"/>
          </a:xfrm>
          <a:prstGeom prst="rect">
            <a:avLst/>
          </a:prstGeom>
          <a:noFill/>
        </p:spPr>
        <p:txBody>
          <a:bodyPr wrap="square" rtlCol="0">
            <a:spAutoFit/>
          </a:bodyPr>
          <a:lstStyle/>
          <a:p>
            <a:r>
              <a:rPr lang="en-US" sz="1600" dirty="0" smtClean="0">
                <a:solidFill>
                  <a:prstClr val="black"/>
                </a:solidFill>
              </a:rPr>
              <a:t>LOW</a:t>
            </a:r>
            <a:endParaRPr lang="en-US" sz="1600" dirty="0">
              <a:solidFill>
                <a:prstClr val="black"/>
              </a:solidFill>
            </a:endParaRPr>
          </a:p>
        </p:txBody>
      </p:sp>
      <p:cxnSp>
        <p:nvCxnSpPr>
          <p:cNvPr id="9" name="Curved Connector 8"/>
          <p:cNvCxnSpPr/>
          <p:nvPr/>
        </p:nvCxnSpPr>
        <p:spPr>
          <a:xfrm flipV="1">
            <a:off x="6841110" y="4836033"/>
            <a:ext cx="461812" cy="385095"/>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5" name="Curved Connector 64"/>
          <p:cNvCxnSpPr/>
          <p:nvPr/>
        </p:nvCxnSpPr>
        <p:spPr>
          <a:xfrm rot="10800000">
            <a:off x="4912480" y="4791979"/>
            <a:ext cx="573920" cy="445043"/>
          </a:xfrm>
          <a:prstGeom prst="curved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3780839" y="5338947"/>
            <a:ext cx="450402" cy="338554"/>
          </a:xfrm>
          <a:prstGeom prst="rect">
            <a:avLst/>
          </a:prstGeom>
          <a:noFill/>
        </p:spPr>
        <p:txBody>
          <a:bodyPr wrap="square" rtlCol="0">
            <a:spAutoFit/>
          </a:bodyPr>
          <a:lstStyle/>
          <a:p>
            <a:r>
              <a:rPr lang="en-US" sz="1600" dirty="0" smtClean="0">
                <a:solidFill>
                  <a:prstClr val="black"/>
                </a:solidFill>
              </a:rPr>
              <a:t>0%</a:t>
            </a:r>
            <a:endParaRPr lang="en-US" sz="1600" dirty="0">
              <a:solidFill>
                <a:prstClr val="black"/>
              </a:solidFill>
            </a:endParaRPr>
          </a:p>
        </p:txBody>
      </p:sp>
      <p:sp>
        <p:nvSpPr>
          <p:cNvPr id="72" name="TextBox 71"/>
          <p:cNvSpPr txBox="1"/>
          <p:nvPr/>
        </p:nvSpPr>
        <p:spPr>
          <a:xfrm>
            <a:off x="3462869" y="3387220"/>
            <a:ext cx="642712" cy="338554"/>
          </a:xfrm>
          <a:prstGeom prst="rect">
            <a:avLst/>
          </a:prstGeom>
          <a:noFill/>
        </p:spPr>
        <p:txBody>
          <a:bodyPr wrap="square" rtlCol="0">
            <a:spAutoFit/>
          </a:bodyPr>
          <a:lstStyle/>
          <a:p>
            <a:r>
              <a:rPr lang="en-US" sz="1600" dirty="0" smtClean="0">
                <a:solidFill>
                  <a:prstClr val="black"/>
                </a:solidFill>
              </a:rPr>
              <a:t>100%</a:t>
            </a:r>
            <a:endParaRPr lang="en-US" sz="1600" dirty="0">
              <a:solidFill>
                <a:prstClr val="black"/>
              </a:solidFill>
            </a:endParaRPr>
          </a:p>
        </p:txBody>
      </p:sp>
      <p:sp>
        <p:nvSpPr>
          <p:cNvPr id="4" name="Slide Number Placeholder 3"/>
          <p:cNvSpPr>
            <a:spLocks noGrp="1"/>
          </p:cNvSpPr>
          <p:nvPr>
            <p:ph type="sldNum" sz="quarter" idx="12"/>
          </p:nvPr>
        </p:nvSpPr>
        <p:spPr/>
        <p:txBody>
          <a:bodyPr/>
          <a:lstStyle/>
          <a:p>
            <a:fld id="{44E0B52B-A84E-4BB9-A362-147A17F9E079}" type="slidenum">
              <a:rPr lang="en-US" smtClean="0">
                <a:solidFill>
                  <a:prstClr val="black">
                    <a:tint val="75000"/>
                  </a:prstClr>
                </a:solidFill>
              </a:rPr>
              <a:pPr/>
              <a:t>97</a:t>
            </a:fld>
            <a:endParaRPr lang="en-US">
              <a:solidFill>
                <a:prstClr val="black">
                  <a:tint val="75000"/>
                </a:prstClr>
              </a:solidFill>
            </a:endParaRPr>
          </a:p>
        </p:txBody>
      </p:sp>
    </p:spTree>
    <p:extLst>
      <p:ext uri="{BB962C8B-B14F-4D97-AF65-F5344CB8AC3E}">
        <p14:creationId xmlns:p14="http://schemas.microsoft.com/office/powerpoint/2010/main" val="90407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
                                        </p:tgtEl>
                                        <p:attrNameLst>
                                          <p:attrName>style.visibility</p:attrName>
                                        </p:attrNameLst>
                                      </p:cBhvr>
                                      <p:to>
                                        <p:strVal val="visible"/>
                                      </p:to>
                                    </p:set>
                                    <p:anim calcmode="lin" valueType="num">
                                      <p:cBhvr additive="base">
                                        <p:cTn id="13" dur="500" fill="hold"/>
                                        <p:tgtEl>
                                          <p:spTgt spid="88"/>
                                        </p:tgtEl>
                                        <p:attrNameLst>
                                          <p:attrName>ppt_x</p:attrName>
                                        </p:attrNameLst>
                                      </p:cBhvr>
                                      <p:tavLst>
                                        <p:tav tm="0">
                                          <p:val>
                                            <p:strVal val="#ppt_x"/>
                                          </p:val>
                                        </p:tav>
                                        <p:tav tm="100000">
                                          <p:val>
                                            <p:strVal val="#ppt_x"/>
                                          </p:val>
                                        </p:tav>
                                      </p:tavLst>
                                    </p:anim>
                                    <p:anim calcmode="lin" valueType="num">
                                      <p:cBhvr additive="base">
                                        <p:cTn id="14"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additive="base">
                                        <p:cTn id="23" dur="500" fill="hold"/>
                                        <p:tgtEl>
                                          <p:spTgt spid="72"/>
                                        </p:tgtEl>
                                        <p:attrNameLst>
                                          <p:attrName>ppt_x</p:attrName>
                                        </p:attrNameLst>
                                      </p:cBhvr>
                                      <p:tavLst>
                                        <p:tav tm="0">
                                          <p:val>
                                            <p:strVal val="#ppt_x"/>
                                          </p:val>
                                        </p:tav>
                                        <p:tav tm="100000">
                                          <p:val>
                                            <p:strVal val="#ppt_x"/>
                                          </p:val>
                                        </p:tav>
                                      </p:tavLst>
                                    </p:anim>
                                    <p:anim calcmode="lin" valueType="num">
                                      <p:cBhvr additive="base">
                                        <p:cTn id="24" dur="500" fill="hold"/>
                                        <p:tgtEl>
                                          <p:spTgt spid="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500" fill="hold"/>
                                        <p:tgtEl>
                                          <p:spTgt spid="69"/>
                                        </p:tgtEl>
                                        <p:attrNameLst>
                                          <p:attrName>ppt_x</p:attrName>
                                        </p:attrNameLst>
                                      </p:cBhvr>
                                      <p:tavLst>
                                        <p:tav tm="0">
                                          <p:val>
                                            <p:strVal val="#ppt_x"/>
                                          </p:val>
                                        </p:tav>
                                        <p:tav tm="100000">
                                          <p:val>
                                            <p:strVal val="#ppt_x"/>
                                          </p:val>
                                        </p:tav>
                                      </p:tavLst>
                                    </p:anim>
                                    <p:anim calcmode="lin" valueType="num">
                                      <p:cBhvr additive="base">
                                        <p:cTn id="28"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2"/>
                                        </p:tgtEl>
                                        <p:attrNameLst>
                                          <p:attrName>style.visibility</p:attrName>
                                        </p:attrNameLst>
                                      </p:cBhvr>
                                      <p:to>
                                        <p:strVal val="visible"/>
                                      </p:to>
                                    </p:set>
                                    <p:anim calcmode="lin" valueType="num">
                                      <p:cBhvr additive="base">
                                        <p:cTn id="33" dur="500" fill="hold"/>
                                        <p:tgtEl>
                                          <p:spTgt spid="92"/>
                                        </p:tgtEl>
                                        <p:attrNameLst>
                                          <p:attrName>ppt_x</p:attrName>
                                        </p:attrNameLst>
                                      </p:cBhvr>
                                      <p:tavLst>
                                        <p:tav tm="0">
                                          <p:val>
                                            <p:strVal val="#ppt_x"/>
                                          </p:val>
                                        </p:tav>
                                        <p:tav tm="100000">
                                          <p:val>
                                            <p:strVal val="#ppt_x"/>
                                          </p:val>
                                        </p:tav>
                                      </p:tavLst>
                                    </p:anim>
                                    <p:anim calcmode="lin" valueType="num">
                                      <p:cBhvr additive="base">
                                        <p:cTn id="34" dur="500" fill="hold"/>
                                        <p:tgtEl>
                                          <p:spTgt spid="92"/>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additive="base">
                                        <p:cTn id="37" dur="500" fill="hold"/>
                                        <p:tgtEl>
                                          <p:spTgt spid="65"/>
                                        </p:tgtEl>
                                        <p:attrNameLst>
                                          <p:attrName>ppt_x</p:attrName>
                                        </p:attrNameLst>
                                      </p:cBhvr>
                                      <p:tavLst>
                                        <p:tav tm="0">
                                          <p:val>
                                            <p:strVal val="#ppt_x"/>
                                          </p:val>
                                        </p:tav>
                                        <p:tav tm="100000">
                                          <p:val>
                                            <p:strVal val="#ppt_x"/>
                                          </p:val>
                                        </p:tav>
                                      </p:tavLst>
                                    </p:anim>
                                    <p:anim calcmode="lin" valueType="num">
                                      <p:cBhvr additive="base">
                                        <p:cTn id="38" dur="500" fill="hold"/>
                                        <p:tgtEl>
                                          <p:spTgt spid="6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9" grpId="0"/>
      <p:bldP spid="7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87039" y="103882"/>
            <a:ext cx="8853055" cy="1325563"/>
          </a:xfrm>
        </p:spPr>
        <p:txBody>
          <a:bodyPr>
            <a:noAutofit/>
          </a:bodyPr>
          <a:lstStyle/>
          <a:p>
            <a:pPr algn="ctr"/>
            <a:r>
              <a:rPr lang="en-US" sz="2800" b="1" dirty="0" smtClean="0"/>
              <a:t>The Role of Information About the Individual Plaintiff (Continued)</a:t>
            </a:r>
            <a:endParaRPr lang="en-US" sz="2800" b="1" dirty="0"/>
          </a:p>
        </p:txBody>
      </p:sp>
      <p:grpSp>
        <p:nvGrpSpPr>
          <p:cNvPr id="30" name="Group 29"/>
          <p:cNvGrpSpPr/>
          <p:nvPr/>
        </p:nvGrpSpPr>
        <p:grpSpPr>
          <a:xfrm>
            <a:off x="627923" y="1663639"/>
            <a:ext cx="2039077" cy="4400058"/>
            <a:chOff x="837230" y="1663639"/>
            <a:chExt cx="2718770" cy="4400058"/>
          </a:xfrm>
        </p:grpSpPr>
        <p:grpSp>
          <p:nvGrpSpPr>
            <p:cNvPr id="26" name="Group 25"/>
            <p:cNvGrpSpPr/>
            <p:nvPr/>
          </p:nvGrpSpPr>
          <p:grpSpPr>
            <a:xfrm>
              <a:off x="990943" y="1663639"/>
              <a:ext cx="2565057" cy="4400058"/>
              <a:chOff x="566399" y="1663639"/>
              <a:chExt cx="2565057" cy="4400058"/>
            </a:xfrm>
          </p:grpSpPr>
          <p:sp>
            <p:nvSpPr>
              <p:cNvPr id="6" name="TextBox 5"/>
              <p:cNvSpPr txBox="1"/>
              <p:nvPr/>
            </p:nvSpPr>
            <p:spPr>
              <a:xfrm>
                <a:off x="566399" y="1663639"/>
                <a:ext cx="2565057" cy="830997"/>
              </a:xfrm>
              <a:prstGeom prst="rect">
                <a:avLst/>
              </a:prstGeom>
              <a:noFill/>
            </p:spPr>
            <p:txBody>
              <a:bodyPr wrap="square" rtlCol="0">
                <a:spAutoFit/>
              </a:bodyPr>
              <a:lstStyle/>
              <a:p>
                <a:r>
                  <a:rPr lang="en-US" sz="1600" dirty="0" smtClean="0">
                    <a:solidFill>
                      <a:prstClr val="black"/>
                    </a:solidFill>
                  </a:rPr>
                  <a:t>The plaintiff is relatively high in the other factor and . . .</a:t>
                </a:r>
                <a:endParaRPr lang="en-US" sz="1600" dirty="0">
                  <a:solidFill>
                    <a:prstClr val="black"/>
                  </a:solidFill>
                </a:endParaRPr>
              </a:p>
            </p:txBody>
          </p:sp>
          <p:cxnSp>
            <p:nvCxnSpPr>
              <p:cNvPr id="8" name="Straight Arrow Connector 7"/>
              <p:cNvCxnSpPr/>
              <p:nvPr/>
            </p:nvCxnSpPr>
            <p:spPr>
              <a:xfrm>
                <a:off x="1404257" y="2779540"/>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77905" y="2466657"/>
                <a:ext cx="974594"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10" name="TextBox 9"/>
              <p:cNvSpPr txBox="1"/>
              <p:nvPr/>
            </p:nvSpPr>
            <p:spPr>
              <a:xfrm>
                <a:off x="968500" y="5725143"/>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11" name="TextBox 10"/>
              <p:cNvSpPr txBox="1"/>
              <p:nvPr/>
            </p:nvSpPr>
            <p:spPr>
              <a:xfrm rot="16200000">
                <a:off x="384955" y="4025296"/>
                <a:ext cx="1752600" cy="410369"/>
              </a:xfrm>
              <a:prstGeom prst="rect">
                <a:avLst/>
              </a:prstGeom>
              <a:noFill/>
            </p:spPr>
            <p:txBody>
              <a:bodyPr wrap="square" rtlCol="0">
                <a:spAutoFit/>
              </a:bodyPr>
              <a:lstStyle/>
              <a:p>
                <a:pPr algn="ctr"/>
                <a:r>
                  <a:rPr lang="en-US" sz="1400" dirty="0" smtClean="0">
                    <a:solidFill>
                      <a:prstClr val="black"/>
                    </a:solidFill>
                  </a:rPr>
                  <a:t>OTHER FACTOR</a:t>
                </a:r>
                <a:endParaRPr lang="en-US" sz="1400" dirty="0">
                  <a:solidFill>
                    <a:prstClr val="black"/>
                  </a:solidFill>
                </a:endParaRPr>
              </a:p>
            </p:txBody>
          </p:sp>
          <p:sp>
            <p:nvSpPr>
              <p:cNvPr id="12" name="Freeform 11"/>
              <p:cNvSpPr/>
              <p:nvPr/>
            </p:nvSpPr>
            <p:spPr>
              <a:xfrm>
                <a:off x="1506872" y="2948312"/>
                <a:ext cx="445628" cy="2578374"/>
              </a:xfrm>
              <a:custGeom>
                <a:avLst/>
                <a:gdLst>
                  <a:gd name="connsiteX0" fmla="*/ 63638 w 1141326"/>
                  <a:gd name="connsiteY0" fmla="*/ 0 h 3385128"/>
                  <a:gd name="connsiteX1" fmla="*/ 118067 w 1141326"/>
                  <a:gd name="connsiteY1" fmla="*/ 729343 h 3385128"/>
                  <a:gd name="connsiteX2" fmla="*/ 1141324 w 1141326"/>
                  <a:gd name="connsiteY2" fmla="*/ 1665514 h 3385128"/>
                  <a:gd name="connsiteX3" fmla="*/ 128952 w 1141326"/>
                  <a:gd name="connsiteY3" fmla="*/ 2862943 h 3385128"/>
                  <a:gd name="connsiteX4" fmla="*/ 41867 w 1141326"/>
                  <a:gd name="connsiteY4" fmla="*/ 3352800 h 3385128"/>
                  <a:gd name="connsiteX5" fmla="*/ 52752 w 1141326"/>
                  <a:gd name="connsiteY5" fmla="*/ 3298371 h 33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1326" h="3385128">
                    <a:moveTo>
                      <a:pt x="63638" y="0"/>
                    </a:moveTo>
                    <a:cubicBezTo>
                      <a:pt x="1045" y="225878"/>
                      <a:pt x="-61547" y="451757"/>
                      <a:pt x="118067" y="729343"/>
                    </a:cubicBezTo>
                    <a:cubicBezTo>
                      <a:pt x="297681" y="1006929"/>
                      <a:pt x="1139510" y="1309914"/>
                      <a:pt x="1141324" y="1665514"/>
                    </a:cubicBezTo>
                    <a:cubicBezTo>
                      <a:pt x="1143138" y="2021114"/>
                      <a:pt x="312195" y="2581729"/>
                      <a:pt x="128952" y="2862943"/>
                    </a:cubicBezTo>
                    <a:cubicBezTo>
                      <a:pt x="-54291" y="3144157"/>
                      <a:pt x="54567" y="3280229"/>
                      <a:pt x="41867" y="3352800"/>
                    </a:cubicBezTo>
                    <a:cubicBezTo>
                      <a:pt x="29167" y="3425371"/>
                      <a:pt x="40959" y="3361871"/>
                      <a:pt x="52752" y="3298371"/>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 name="Straight Connector 14"/>
              <p:cNvCxnSpPr/>
              <p:nvPr/>
            </p:nvCxnSpPr>
            <p:spPr>
              <a:xfrm>
                <a:off x="1415143" y="3075710"/>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415143" y="3002480"/>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415143" y="3135085"/>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15143" y="3194460"/>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15143" y="3253835"/>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415143" y="3313216"/>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415143" y="3372590"/>
                <a:ext cx="9172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415142" y="3443850"/>
                <a:ext cx="1371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528644" y="2793610"/>
              <a:ext cx="413658" cy="769441"/>
            </a:xfrm>
            <a:prstGeom prst="rect">
              <a:avLst/>
            </a:prstGeom>
            <a:noFill/>
          </p:spPr>
          <p:txBody>
            <a:bodyPr wrap="square" rtlCol="0">
              <a:spAutoFit/>
            </a:bodyPr>
            <a:lstStyle/>
            <a:p>
              <a:r>
                <a:rPr lang="en-US" sz="4400" dirty="0" smtClean="0">
                  <a:solidFill>
                    <a:prstClr val="black"/>
                  </a:solidFill>
                </a:rPr>
                <a:t>{</a:t>
              </a:r>
              <a:endParaRPr lang="en-US" sz="4400" dirty="0">
                <a:solidFill>
                  <a:prstClr val="black"/>
                </a:solidFill>
              </a:endParaRPr>
            </a:p>
          </p:txBody>
        </p:sp>
        <p:sp>
          <p:nvSpPr>
            <p:cNvPr id="29" name="TextBox 28"/>
            <p:cNvSpPr txBox="1"/>
            <p:nvPr/>
          </p:nvSpPr>
          <p:spPr>
            <a:xfrm rot="5400000">
              <a:off x="906201" y="2658022"/>
              <a:ext cx="846943" cy="984885"/>
            </a:xfrm>
            <a:prstGeom prst="rect">
              <a:avLst/>
            </a:prstGeom>
            <a:noFill/>
          </p:spPr>
          <p:txBody>
            <a:bodyPr wrap="square" rtlCol="0">
              <a:spAutoFit/>
            </a:bodyPr>
            <a:lstStyle/>
            <a:p>
              <a:pPr algn="ctr"/>
              <a:r>
                <a:rPr lang="en-US" sz="1400" dirty="0">
                  <a:solidFill>
                    <a:prstClr val="black"/>
                  </a:solidFill>
                </a:rPr>
                <a:t>p</a:t>
              </a:r>
              <a:r>
                <a:rPr lang="en-US" sz="1400" dirty="0" smtClean="0">
                  <a:solidFill>
                    <a:prstClr val="black"/>
                  </a:solidFill>
                </a:rPr>
                <a:t>laintiff is in this range</a:t>
              </a:r>
              <a:endParaRPr lang="en-US" sz="1400" dirty="0">
                <a:solidFill>
                  <a:prstClr val="black"/>
                </a:solidFill>
              </a:endParaRPr>
            </a:p>
          </p:txBody>
        </p:sp>
      </p:grpSp>
      <p:grpSp>
        <p:nvGrpSpPr>
          <p:cNvPr id="100" name="Group 99"/>
          <p:cNvGrpSpPr/>
          <p:nvPr/>
        </p:nvGrpSpPr>
        <p:grpSpPr>
          <a:xfrm>
            <a:off x="1497781" y="1417418"/>
            <a:ext cx="3917912" cy="4639574"/>
            <a:chOff x="1997041" y="1417418"/>
            <a:chExt cx="5223882" cy="4639574"/>
          </a:xfrm>
        </p:grpSpPr>
        <p:grpSp>
          <p:nvGrpSpPr>
            <p:cNvPr id="60" name="Group 59"/>
            <p:cNvGrpSpPr/>
            <p:nvPr/>
          </p:nvGrpSpPr>
          <p:grpSpPr>
            <a:xfrm>
              <a:off x="4667899" y="1417418"/>
              <a:ext cx="2553024" cy="4639574"/>
              <a:chOff x="4667899" y="1417418"/>
              <a:chExt cx="2553024" cy="4639574"/>
            </a:xfrm>
          </p:grpSpPr>
          <p:cxnSp>
            <p:nvCxnSpPr>
              <p:cNvPr id="31" name="Straight Arrow Connector 30"/>
              <p:cNvCxnSpPr/>
              <p:nvPr/>
            </p:nvCxnSpPr>
            <p:spPr>
              <a:xfrm>
                <a:off x="5780013" y="2772093"/>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356762" y="2466657"/>
                <a:ext cx="834584"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33" name="TextBox 32"/>
              <p:cNvSpPr txBox="1"/>
              <p:nvPr/>
            </p:nvSpPr>
            <p:spPr>
              <a:xfrm>
                <a:off x="5356762" y="5718438"/>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34" name="Freeform 33"/>
              <p:cNvSpPr/>
              <p:nvPr/>
            </p:nvSpPr>
            <p:spPr>
              <a:xfrm>
                <a:off x="5829878" y="3491345"/>
                <a:ext cx="661281" cy="2035342"/>
              </a:xfrm>
              <a:custGeom>
                <a:avLst/>
                <a:gdLst>
                  <a:gd name="connsiteX0" fmla="*/ 110898 w 1178703"/>
                  <a:gd name="connsiteY0" fmla="*/ 0 h 3516085"/>
                  <a:gd name="connsiteX1" fmla="*/ 154441 w 1178703"/>
                  <a:gd name="connsiteY1" fmla="*/ 620485 h 3516085"/>
                  <a:gd name="connsiteX2" fmla="*/ 350383 w 1178703"/>
                  <a:gd name="connsiteY2" fmla="*/ 1295400 h 3516085"/>
                  <a:gd name="connsiteX3" fmla="*/ 1177698 w 1178703"/>
                  <a:gd name="connsiteY3" fmla="*/ 2220685 h 3516085"/>
                  <a:gd name="connsiteX4" fmla="*/ 165326 w 1178703"/>
                  <a:gd name="connsiteY4" fmla="*/ 3026228 h 3516085"/>
                  <a:gd name="connsiteX5" fmla="*/ 2041 w 1178703"/>
                  <a:gd name="connsiteY5" fmla="*/ 3516085 h 3516085"/>
                  <a:gd name="connsiteX6" fmla="*/ 2041 w 1178703"/>
                  <a:gd name="connsiteY6" fmla="*/ 3516085 h 3516085"/>
                  <a:gd name="connsiteX7" fmla="*/ 2041 w 1178703"/>
                  <a:gd name="connsiteY7" fmla="*/ 3516085 h 3516085"/>
                  <a:gd name="connsiteX8" fmla="*/ 2041 w 1178703"/>
                  <a:gd name="connsiteY8" fmla="*/ 3516085 h 351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8703" h="3516085">
                    <a:moveTo>
                      <a:pt x="110898" y="0"/>
                    </a:moveTo>
                    <a:cubicBezTo>
                      <a:pt x="112712" y="202292"/>
                      <a:pt x="114527" y="404585"/>
                      <a:pt x="154441" y="620485"/>
                    </a:cubicBezTo>
                    <a:cubicBezTo>
                      <a:pt x="194355" y="836385"/>
                      <a:pt x="179840" y="1028700"/>
                      <a:pt x="350383" y="1295400"/>
                    </a:cubicBezTo>
                    <a:cubicBezTo>
                      <a:pt x="520926" y="1562100"/>
                      <a:pt x="1208541" y="1932214"/>
                      <a:pt x="1177698" y="2220685"/>
                    </a:cubicBezTo>
                    <a:cubicBezTo>
                      <a:pt x="1146855" y="2509156"/>
                      <a:pt x="361269" y="2810328"/>
                      <a:pt x="165326" y="3026228"/>
                    </a:cubicBezTo>
                    <a:cubicBezTo>
                      <a:pt x="-30617" y="3242128"/>
                      <a:pt x="2041" y="3516085"/>
                      <a:pt x="2041" y="3516085"/>
                    </a:cubicBezTo>
                    <a:lnTo>
                      <a:pt x="2041" y="3516085"/>
                    </a:lnTo>
                    <a:lnTo>
                      <a:pt x="2041" y="3516085"/>
                    </a:lnTo>
                    <a:lnTo>
                      <a:pt x="2041" y="3516085"/>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35" name="Straight Connector 34"/>
              <p:cNvCxnSpPr/>
              <p:nvPr/>
            </p:nvCxnSpPr>
            <p:spPr>
              <a:xfrm>
                <a:off x="5530636" y="4191988"/>
                <a:ext cx="965170"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667899" y="1417418"/>
                <a:ext cx="2409162" cy="1077218"/>
              </a:xfrm>
              <a:prstGeom prst="rect">
                <a:avLst/>
              </a:prstGeom>
              <a:noFill/>
            </p:spPr>
            <p:txBody>
              <a:bodyPr wrap="square" rtlCol="0">
                <a:spAutoFit/>
              </a:bodyPr>
              <a:lstStyle/>
              <a:p>
                <a:r>
                  <a:rPr lang="en-US" sz="1600" dirty="0">
                    <a:solidFill>
                      <a:prstClr val="black"/>
                    </a:solidFill>
                  </a:rPr>
                  <a:t>t</a:t>
                </a:r>
                <a:r>
                  <a:rPr lang="en-US" sz="1600" dirty="0" smtClean="0">
                    <a:solidFill>
                      <a:prstClr val="black"/>
                    </a:solidFill>
                  </a:rPr>
                  <a:t>herefore has an above-average probability of causation, so . . .</a:t>
                </a:r>
                <a:endParaRPr lang="en-US" sz="1600" dirty="0">
                  <a:solidFill>
                    <a:prstClr val="black"/>
                  </a:solidFill>
                </a:endParaRPr>
              </a:p>
            </p:txBody>
          </p:sp>
          <p:sp>
            <p:nvSpPr>
              <p:cNvPr id="37" name="TextBox 36"/>
              <p:cNvSpPr txBox="1"/>
              <p:nvPr/>
            </p:nvSpPr>
            <p:spPr>
              <a:xfrm>
                <a:off x="4876799" y="4040210"/>
                <a:ext cx="788724" cy="338554"/>
              </a:xfrm>
              <a:prstGeom prst="rect">
                <a:avLst/>
              </a:prstGeom>
              <a:noFill/>
            </p:spPr>
            <p:txBody>
              <a:bodyPr wrap="square" rtlCol="0">
                <a:spAutoFit/>
              </a:bodyPr>
              <a:lstStyle/>
              <a:p>
                <a:r>
                  <a:rPr lang="en-US" sz="1600" dirty="0" smtClean="0">
                    <a:solidFill>
                      <a:prstClr val="black"/>
                    </a:solidFill>
                  </a:rPr>
                  <a:t>50%</a:t>
                </a:r>
                <a:endParaRPr lang="en-US" sz="1600" dirty="0">
                  <a:solidFill>
                    <a:prstClr val="black"/>
                  </a:solidFill>
                </a:endParaRPr>
              </a:p>
            </p:txBody>
          </p:sp>
          <p:sp>
            <p:nvSpPr>
              <p:cNvPr id="38" name="TextBox 37"/>
              <p:cNvSpPr txBox="1"/>
              <p:nvPr/>
            </p:nvSpPr>
            <p:spPr>
              <a:xfrm rot="16200000">
                <a:off x="4395528" y="4162129"/>
                <a:ext cx="2511959" cy="410369"/>
              </a:xfrm>
              <a:prstGeom prst="rect">
                <a:avLst/>
              </a:prstGeom>
              <a:noFill/>
            </p:spPr>
            <p:txBody>
              <a:bodyPr wrap="square" rtlCol="0">
                <a:spAutoFit/>
              </a:bodyPr>
              <a:lstStyle/>
              <a:p>
                <a:pPr algn="ctr"/>
                <a:r>
                  <a:rPr lang="en-US" sz="1400" dirty="0" smtClean="0">
                    <a:solidFill>
                      <a:prstClr val="black"/>
                    </a:solidFill>
                  </a:rPr>
                  <a:t>PROBABILITY OF    CAUSATION</a:t>
                </a:r>
                <a:endParaRPr lang="en-US" sz="1400" dirty="0">
                  <a:solidFill>
                    <a:prstClr val="black"/>
                  </a:solidFill>
                </a:endParaRPr>
              </a:p>
            </p:txBody>
          </p:sp>
          <p:cxnSp>
            <p:nvCxnSpPr>
              <p:cNvPr id="48" name="Straight Connector 47"/>
              <p:cNvCxnSpPr/>
              <p:nvPr/>
            </p:nvCxnSpPr>
            <p:spPr>
              <a:xfrm>
                <a:off x="5780013" y="3668233"/>
                <a:ext cx="1188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780013" y="3588117"/>
                <a:ext cx="1188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780013" y="3746206"/>
                <a:ext cx="138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80013" y="3831265"/>
                <a:ext cx="138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80013" y="3905694"/>
                <a:ext cx="138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788874" y="3988986"/>
                <a:ext cx="1386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5872480" y="3317670"/>
                <a:ext cx="707065" cy="861774"/>
              </a:xfrm>
              <a:prstGeom prst="rect">
                <a:avLst/>
              </a:prstGeom>
              <a:noFill/>
            </p:spPr>
            <p:txBody>
              <a:bodyPr wrap="square" rtlCol="0">
                <a:spAutoFit/>
              </a:bodyPr>
              <a:lstStyle/>
              <a:p>
                <a:r>
                  <a:rPr lang="en-US" sz="4800" dirty="0" smtClean="0">
                    <a:solidFill>
                      <a:prstClr val="black"/>
                    </a:solidFill>
                  </a:rPr>
                  <a:t>}</a:t>
                </a:r>
                <a:endParaRPr lang="en-US" sz="4800" dirty="0">
                  <a:solidFill>
                    <a:prstClr val="black"/>
                  </a:solidFill>
                </a:endParaRPr>
              </a:p>
            </p:txBody>
          </p:sp>
          <p:sp>
            <p:nvSpPr>
              <p:cNvPr id="59" name="TextBox 58"/>
              <p:cNvSpPr txBox="1"/>
              <p:nvPr/>
            </p:nvSpPr>
            <p:spPr>
              <a:xfrm>
                <a:off x="6115136" y="3515381"/>
                <a:ext cx="1105787" cy="738664"/>
              </a:xfrm>
              <a:prstGeom prst="rect">
                <a:avLst/>
              </a:prstGeom>
              <a:noFill/>
            </p:spPr>
            <p:txBody>
              <a:bodyPr wrap="square" rtlCol="0">
                <a:spAutoFit/>
              </a:bodyPr>
              <a:lstStyle/>
              <a:p>
                <a:pPr algn="ctr"/>
                <a:r>
                  <a:rPr lang="en-US" sz="1400" dirty="0">
                    <a:solidFill>
                      <a:prstClr val="black"/>
                    </a:solidFill>
                  </a:rPr>
                  <a:t>p</a:t>
                </a:r>
                <a:r>
                  <a:rPr lang="en-US" sz="1400" dirty="0" smtClean="0">
                    <a:solidFill>
                      <a:prstClr val="black"/>
                    </a:solidFill>
                  </a:rPr>
                  <a:t>laintiff is in this range</a:t>
                </a:r>
                <a:endParaRPr lang="en-US" sz="1400" dirty="0">
                  <a:solidFill>
                    <a:prstClr val="black"/>
                  </a:solidFill>
                </a:endParaRPr>
              </a:p>
            </p:txBody>
          </p:sp>
        </p:grpSp>
        <p:cxnSp>
          <p:nvCxnSpPr>
            <p:cNvPr id="84" name="Straight Connector 83"/>
            <p:cNvCxnSpPr/>
            <p:nvPr/>
          </p:nvCxnSpPr>
          <p:spPr>
            <a:xfrm>
              <a:off x="2014836" y="2996962"/>
              <a:ext cx="3716958" cy="591155"/>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997041" y="3427588"/>
              <a:ext cx="3710272" cy="565943"/>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102" name="Group 101"/>
          <p:cNvGrpSpPr/>
          <p:nvPr/>
        </p:nvGrpSpPr>
        <p:grpSpPr>
          <a:xfrm>
            <a:off x="5342448" y="1134470"/>
            <a:ext cx="3383615" cy="4925057"/>
            <a:chOff x="7123260" y="1134467"/>
            <a:chExt cx="4511486" cy="4925057"/>
          </a:xfrm>
        </p:grpSpPr>
        <p:sp>
          <p:nvSpPr>
            <p:cNvPr id="81" name="TextBox 80"/>
            <p:cNvSpPr txBox="1"/>
            <p:nvPr/>
          </p:nvSpPr>
          <p:spPr>
            <a:xfrm>
              <a:off x="10101669" y="3442004"/>
              <a:ext cx="1262890" cy="954107"/>
            </a:xfrm>
            <a:prstGeom prst="rect">
              <a:avLst/>
            </a:prstGeom>
            <a:noFill/>
          </p:spPr>
          <p:txBody>
            <a:bodyPr wrap="square" rtlCol="0">
              <a:spAutoFit/>
            </a:bodyPr>
            <a:lstStyle/>
            <a:p>
              <a:pPr algn="ctr"/>
              <a:r>
                <a:rPr lang="en-US" sz="1400" dirty="0">
                  <a:solidFill>
                    <a:prstClr val="black"/>
                  </a:solidFill>
                </a:rPr>
                <a:t>a</a:t>
              </a:r>
              <a:r>
                <a:rPr lang="en-US" sz="1400" dirty="0" smtClean="0">
                  <a:solidFill>
                    <a:prstClr val="black"/>
                  </a:solidFill>
                </a:rPr>
                <a:t>nd plaintiff is in this range</a:t>
              </a:r>
              <a:endParaRPr lang="en-US" sz="1400" dirty="0">
                <a:solidFill>
                  <a:prstClr val="black"/>
                </a:solidFill>
              </a:endParaRPr>
            </a:p>
          </p:txBody>
        </p:sp>
        <p:grpSp>
          <p:nvGrpSpPr>
            <p:cNvPr id="101" name="Group 100"/>
            <p:cNvGrpSpPr/>
            <p:nvPr/>
          </p:nvGrpSpPr>
          <p:grpSpPr>
            <a:xfrm>
              <a:off x="7123260" y="1134467"/>
              <a:ext cx="4511486" cy="4925057"/>
              <a:chOff x="7123260" y="1134467"/>
              <a:chExt cx="4511486" cy="4925057"/>
            </a:xfrm>
          </p:grpSpPr>
          <p:grpSp>
            <p:nvGrpSpPr>
              <p:cNvPr id="80" name="Group 79"/>
              <p:cNvGrpSpPr/>
              <p:nvPr/>
            </p:nvGrpSpPr>
            <p:grpSpPr>
              <a:xfrm>
                <a:off x="7619996" y="1134467"/>
                <a:ext cx="4014750" cy="4925057"/>
                <a:chOff x="7619996" y="1134467"/>
                <a:chExt cx="4014750" cy="4925057"/>
              </a:xfrm>
            </p:grpSpPr>
            <p:cxnSp>
              <p:nvCxnSpPr>
                <p:cNvPr id="61" name="Straight Arrow Connector 60"/>
                <p:cNvCxnSpPr/>
                <p:nvPr/>
              </p:nvCxnSpPr>
              <p:spPr>
                <a:xfrm>
                  <a:off x="9851658" y="2763739"/>
                  <a:ext cx="10886" cy="2957231"/>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619996" y="1134467"/>
                  <a:ext cx="3826219" cy="1323439"/>
                </a:xfrm>
                <a:prstGeom prst="rect">
                  <a:avLst/>
                </a:prstGeom>
                <a:noFill/>
              </p:spPr>
              <p:txBody>
                <a:bodyPr wrap="square" rtlCol="0">
                  <a:spAutoFit/>
                </a:bodyPr>
                <a:lstStyle/>
                <a:p>
                  <a:r>
                    <a:rPr lang="en-US" sz="1600" dirty="0" smtClean="0">
                      <a:solidFill>
                        <a:prstClr val="black"/>
                      </a:solidFill>
                    </a:rPr>
                    <a:t>it can be inferred that exposure more likely than not caused plaintiff’s disease even though exposure caused fewer than half the cases in the exposed group.</a:t>
                  </a:r>
                  <a:endParaRPr lang="en-US" sz="1600" dirty="0">
                    <a:solidFill>
                      <a:prstClr val="black"/>
                    </a:solidFill>
                  </a:endParaRPr>
                </a:p>
              </p:txBody>
            </p:sp>
            <p:sp>
              <p:nvSpPr>
                <p:cNvPr id="63" name="TextBox 62"/>
                <p:cNvSpPr txBox="1"/>
                <p:nvPr/>
              </p:nvSpPr>
              <p:spPr>
                <a:xfrm>
                  <a:off x="9477519" y="2476495"/>
                  <a:ext cx="906208" cy="338554"/>
                </a:xfrm>
                <a:prstGeom prst="rect">
                  <a:avLst/>
                </a:prstGeom>
                <a:noFill/>
              </p:spPr>
              <p:txBody>
                <a:bodyPr wrap="square" rtlCol="0">
                  <a:spAutoFit/>
                </a:bodyPr>
                <a:lstStyle/>
                <a:p>
                  <a:pPr algn="ctr"/>
                  <a:r>
                    <a:rPr lang="en-US" sz="1600" dirty="0" smtClean="0">
                      <a:solidFill>
                        <a:prstClr val="black"/>
                      </a:solidFill>
                    </a:rPr>
                    <a:t>HIGH</a:t>
                  </a:r>
                  <a:endParaRPr lang="en-US" sz="1600" dirty="0">
                    <a:solidFill>
                      <a:prstClr val="black"/>
                    </a:solidFill>
                  </a:endParaRPr>
                </a:p>
              </p:txBody>
            </p:sp>
            <p:sp>
              <p:nvSpPr>
                <p:cNvPr id="64" name="Oval 63"/>
                <p:cNvSpPr/>
                <p:nvPr/>
              </p:nvSpPr>
              <p:spPr>
                <a:xfrm>
                  <a:off x="9775327" y="4642493"/>
                  <a:ext cx="139959" cy="1399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TextBox 64"/>
                <p:cNvSpPr txBox="1"/>
                <p:nvPr/>
              </p:nvSpPr>
              <p:spPr>
                <a:xfrm>
                  <a:off x="9480416" y="5720970"/>
                  <a:ext cx="771896" cy="338554"/>
                </a:xfrm>
                <a:prstGeom prst="rect">
                  <a:avLst/>
                </a:prstGeom>
                <a:noFill/>
              </p:spPr>
              <p:txBody>
                <a:bodyPr wrap="square" rtlCol="0">
                  <a:spAutoFit/>
                </a:bodyPr>
                <a:lstStyle/>
                <a:p>
                  <a:pPr algn="ctr"/>
                  <a:r>
                    <a:rPr lang="en-US" sz="1600" dirty="0" smtClean="0">
                      <a:solidFill>
                        <a:prstClr val="black"/>
                      </a:solidFill>
                    </a:rPr>
                    <a:t>LOW</a:t>
                  </a:r>
                  <a:endParaRPr lang="en-US" sz="1600" dirty="0">
                    <a:solidFill>
                      <a:prstClr val="black"/>
                    </a:solidFill>
                  </a:endParaRPr>
                </a:p>
              </p:txBody>
            </p:sp>
            <p:sp>
              <p:nvSpPr>
                <p:cNvPr id="66" name="TextBox 65"/>
                <p:cNvSpPr txBox="1"/>
                <p:nvPr/>
              </p:nvSpPr>
              <p:spPr>
                <a:xfrm>
                  <a:off x="10056313" y="4542263"/>
                  <a:ext cx="1578433" cy="584775"/>
                </a:xfrm>
                <a:prstGeom prst="rect">
                  <a:avLst/>
                </a:prstGeom>
                <a:noFill/>
              </p:spPr>
              <p:txBody>
                <a:bodyPr wrap="square" rtlCol="0">
                  <a:spAutoFit/>
                </a:bodyPr>
                <a:lstStyle/>
                <a:p>
                  <a:r>
                    <a:rPr lang="en-US" sz="1600" dirty="0" smtClean="0">
                      <a:solidFill>
                        <a:prstClr val="black"/>
                      </a:solidFill>
                    </a:rPr>
                    <a:t>RELATIVE RISK</a:t>
                  </a:r>
                  <a:endParaRPr lang="en-US" sz="1600" dirty="0">
                    <a:solidFill>
                      <a:prstClr val="black"/>
                    </a:solidFill>
                  </a:endParaRPr>
                </a:p>
              </p:txBody>
            </p:sp>
            <p:cxnSp>
              <p:nvCxnSpPr>
                <p:cNvPr id="67" name="Straight Connector 66"/>
                <p:cNvCxnSpPr/>
                <p:nvPr/>
              </p:nvCxnSpPr>
              <p:spPr>
                <a:xfrm>
                  <a:off x="9574953" y="5586677"/>
                  <a:ext cx="56826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9418556" y="4190007"/>
                  <a:ext cx="965170" cy="0"/>
                </a:xfrm>
                <a:prstGeom prst="line">
                  <a:avLst/>
                </a:prstGeom>
                <a:ln w="158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10056312" y="3988986"/>
                  <a:ext cx="2089" cy="1414287"/>
                </a:xfrm>
                <a:prstGeom prst="straightConnector1">
                  <a:avLst/>
                </a:prstGeom>
                <a:ln w="2540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9969409" y="3985532"/>
                  <a:ext cx="1738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979310" y="5413177"/>
                  <a:ext cx="17380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a:off x="10091938" y="5237019"/>
                  <a:ext cx="417724"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10509662" y="5067240"/>
                  <a:ext cx="1081159" cy="307777"/>
                </a:xfrm>
                <a:prstGeom prst="rect">
                  <a:avLst/>
                </a:prstGeom>
                <a:noFill/>
              </p:spPr>
              <p:txBody>
                <a:bodyPr wrap="square" rtlCol="0">
                  <a:spAutoFit/>
                </a:bodyPr>
                <a:lstStyle/>
                <a:p>
                  <a:r>
                    <a:rPr lang="en-US" sz="1400" dirty="0" smtClean="0">
                      <a:solidFill>
                        <a:prstClr val="black"/>
                      </a:solidFill>
                    </a:rPr>
                    <a:t>95% CI</a:t>
                  </a:r>
                  <a:endParaRPr lang="en-US" sz="1400" dirty="0">
                    <a:solidFill>
                      <a:prstClr val="black"/>
                    </a:solidFill>
                  </a:endParaRPr>
                </a:p>
              </p:txBody>
            </p:sp>
            <p:sp>
              <p:nvSpPr>
                <p:cNvPr id="74" name="TextBox 73"/>
                <p:cNvSpPr txBox="1"/>
                <p:nvPr/>
              </p:nvSpPr>
              <p:spPr>
                <a:xfrm>
                  <a:off x="8952869" y="5395746"/>
                  <a:ext cx="631036" cy="307777"/>
                </a:xfrm>
                <a:prstGeom prst="rect">
                  <a:avLst/>
                </a:prstGeom>
                <a:noFill/>
              </p:spPr>
              <p:txBody>
                <a:bodyPr wrap="square" rtlCol="0">
                  <a:spAutoFit/>
                </a:bodyPr>
                <a:lstStyle/>
                <a:p>
                  <a:r>
                    <a:rPr lang="en-US" sz="1400" dirty="0" smtClean="0">
                      <a:solidFill>
                        <a:prstClr val="black"/>
                      </a:solidFill>
                    </a:rPr>
                    <a:t>1.0</a:t>
                  </a:r>
                  <a:endParaRPr lang="en-US" sz="1400" dirty="0">
                    <a:solidFill>
                      <a:prstClr val="black"/>
                    </a:solidFill>
                  </a:endParaRPr>
                </a:p>
              </p:txBody>
            </p:sp>
            <p:sp>
              <p:nvSpPr>
                <p:cNvPr id="75" name="TextBox 74"/>
                <p:cNvSpPr txBox="1"/>
                <p:nvPr/>
              </p:nvSpPr>
              <p:spPr>
                <a:xfrm>
                  <a:off x="8635997" y="3969174"/>
                  <a:ext cx="923640" cy="523220"/>
                </a:xfrm>
                <a:prstGeom prst="rect">
                  <a:avLst/>
                </a:prstGeom>
                <a:noFill/>
              </p:spPr>
              <p:txBody>
                <a:bodyPr wrap="square" rtlCol="0">
                  <a:spAutoFit/>
                </a:bodyPr>
                <a:lstStyle/>
                <a:p>
                  <a:pPr algn="ctr"/>
                  <a:r>
                    <a:rPr lang="en-US" sz="1400" dirty="0" smtClean="0">
                      <a:solidFill>
                        <a:prstClr val="black"/>
                      </a:solidFill>
                    </a:rPr>
                    <a:t>2.0</a:t>
                  </a:r>
                </a:p>
                <a:p>
                  <a:pPr algn="ctr"/>
                  <a:r>
                    <a:rPr lang="en-US" sz="1400" dirty="0" smtClean="0">
                      <a:solidFill>
                        <a:prstClr val="black"/>
                      </a:solidFill>
                    </a:rPr>
                    <a:t>(50%)</a:t>
                  </a:r>
                  <a:endParaRPr lang="en-US" sz="1400" dirty="0">
                    <a:solidFill>
                      <a:prstClr val="black"/>
                    </a:solidFill>
                  </a:endParaRPr>
                </a:p>
              </p:txBody>
            </p:sp>
            <p:sp>
              <p:nvSpPr>
                <p:cNvPr id="76" name="TextBox 75"/>
                <p:cNvSpPr txBox="1"/>
                <p:nvPr/>
              </p:nvSpPr>
              <p:spPr>
                <a:xfrm rot="16200000">
                  <a:off x="8758005" y="4151680"/>
                  <a:ext cx="1752600" cy="410369"/>
                </a:xfrm>
                <a:prstGeom prst="rect">
                  <a:avLst/>
                </a:prstGeom>
                <a:noFill/>
              </p:spPr>
              <p:txBody>
                <a:bodyPr wrap="square" rtlCol="0">
                  <a:spAutoFit/>
                </a:bodyPr>
                <a:lstStyle/>
                <a:p>
                  <a:pPr algn="ctr"/>
                  <a:r>
                    <a:rPr lang="en-US" sz="1400" dirty="0" smtClean="0">
                      <a:solidFill>
                        <a:prstClr val="black"/>
                      </a:solidFill>
                    </a:rPr>
                    <a:t>RELATIVE      RISK</a:t>
                  </a:r>
                  <a:endParaRPr lang="en-US" sz="1400" dirty="0">
                    <a:solidFill>
                      <a:prstClr val="black"/>
                    </a:solidFill>
                  </a:endParaRPr>
                </a:p>
              </p:txBody>
            </p:sp>
            <p:sp>
              <p:nvSpPr>
                <p:cNvPr id="79" name="TextBox 78"/>
                <p:cNvSpPr txBox="1"/>
                <p:nvPr/>
              </p:nvSpPr>
              <p:spPr>
                <a:xfrm>
                  <a:off x="9880253" y="3313608"/>
                  <a:ext cx="707065" cy="707886"/>
                </a:xfrm>
                <a:prstGeom prst="rect">
                  <a:avLst/>
                </a:prstGeom>
                <a:noFill/>
              </p:spPr>
              <p:txBody>
                <a:bodyPr wrap="square" rtlCol="0">
                  <a:spAutoFit/>
                </a:bodyPr>
                <a:lstStyle/>
                <a:p>
                  <a:r>
                    <a:rPr lang="en-US" sz="4000" dirty="0" smtClean="0">
                      <a:solidFill>
                        <a:prstClr val="black"/>
                      </a:solidFill>
                    </a:rPr>
                    <a:t>}</a:t>
                  </a:r>
                  <a:endParaRPr lang="en-US" sz="4000" dirty="0">
                    <a:solidFill>
                      <a:prstClr val="black"/>
                    </a:solidFill>
                  </a:endParaRPr>
                </a:p>
              </p:txBody>
            </p:sp>
          </p:grpSp>
          <p:cxnSp>
            <p:nvCxnSpPr>
              <p:cNvPr id="93" name="Straight Connector 92"/>
              <p:cNvCxnSpPr/>
              <p:nvPr/>
            </p:nvCxnSpPr>
            <p:spPr>
              <a:xfrm>
                <a:off x="7123260" y="3563051"/>
                <a:ext cx="2586441"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7123260" y="3905694"/>
                <a:ext cx="2652067" cy="0"/>
              </a:xfrm>
              <a:prstGeom prst="line">
                <a:avLst/>
              </a:prstGeom>
              <a:ln>
                <a:solidFill>
                  <a:schemeClr val="bg2">
                    <a:lumMod val="50000"/>
                  </a:schemeClr>
                </a:solidFill>
                <a:prstDash val="lgDash"/>
              </a:ln>
            </p:spPr>
            <p:style>
              <a:lnRef idx="1">
                <a:schemeClr val="accent1"/>
              </a:lnRef>
              <a:fillRef idx="0">
                <a:schemeClr val="accent1"/>
              </a:fillRef>
              <a:effectRef idx="0">
                <a:schemeClr val="accent1"/>
              </a:effectRef>
              <a:fontRef idx="minor">
                <a:schemeClr val="tx1"/>
              </a:fontRef>
            </p:style>
          </p:cxnSp>
        </p:grpSp>
      </p:grpSp>
      <p:sp>
        <p:nvSpPr>
          <p:cNvPr id="77" name="TextBox 76"/>
          <p:cNvSpPr txBox="1"/>
          <p:nvPr/>
        </p:nvSpPr>
        <p:spPr>
          <a:xfrm>
            <a:off x="3462869" y="3387220"/>
            <a:ext cx="642712" cy="338554"/>
          </a:xfrm>
          <a:prstGeom prst="rect">
            <a:avLst/>
          </a:prstGeom>
          <a:noFill/>
        </p:spPr>
        <p:txBody>
          <a:bodyPr wrap="square" rtlCol="0">
            <a:spAutoFit/>
          </a:bodyPr>
          <a:lstStyle/>
          <a:p>
            <a:r>
              <a:rPr lang="en-US" sz="1600" dirty="0" smtClean="0">
                <a:solidFill>
                  <a:prstClr val="black"/>
                </a:solidFill>
              </a:rPr>
              <a:t>100%</a:t>
            </a:r>
            <a:endParaRPr lang="en-US" sz="1600" dirty="0">
              <a:solidFill>
                <a:prstClr val="black"/>
              </a:solidFill>
            </a:endParaRPr>
          </a:p>
        </p:txBody>
      </p:sp>
      <p:sp>
        <p:nvSpPr>
          <p:cNvPr id="78" name="TextBox 77"/>
          <p:cNvSpPr txBox="1"/>
          <p:nvPr/>
        </p:nvSpPr>
        <p:spPr>
          <a:xfrm>
            <a:off x="3780839" y="5338947"/>
            <a:ext cx="450402" cy="338554"/>
          </a:xfrm>
          <a:prstGeom prst="rect">
            <a:avLst/>
          </a:prstGeom>
          <a:noFill/>
        </p:spPr>
        <p:txBody>
          <a:bodyPr wrap="square" rtlCol="0">
            <a:spAutoFit/>
          </a:bodyPr>
          <a:lstStyle/>
          <a:p>
            <a:r>
              <a:rPr lang="en-US" sz="1600" dirty="0" smtClean="0">
                <a:solidFill>
                  <a:prstClr val="black"/>
                </a:solidFill>
              </a:rPr>
              <a:t>0%</a:t>
            </a:r>
            <a:endParaRPr lang="en-US" sz="1600" dirty="0">
              <a:solidFill>
                <a:prstClr val="black"/>
              </a:solidFill>
            </a:endParaRPr>
          </a:p>
        </p:txBody>
      </p:sp>
      <p:sp>
        <p:nvSpPr>
          <p:cNvPr id="2" name="Slide Number Placeholder 1"/>
          <p:cNvSpPr>
            <a:spLocks noGrp="1"/>
          </p:cNvSpPr>
          <p:nvPr>
            <p:ph type="sldNum" sz="quarter" idx="12"/>
          </p:nvPr>
        </p:nvSpPr>
        <p:spPr/>
        <p:txBody>
          <a:bodyPr/>
          <a:lstStyle/>
          <a:p>
            <a:fld id="{A58C22F4-DAD5-426E-AE81-E3D1D5261889}" type="slidenum">
              <a:rPr lang="en-US" smtClean="0">
                <a:solidFill>
                  <a:prstClr val="black">
                    <a:tint val="75000"/>
                  </a:prstClr>
                </a:solidFill>
              </a:rPr>
              <a:pPr/>
              <a:t>98</a:t>
            </a:fld>
            <a:endParaRPr lang="en-US">
              <a:solidFill>
                <a:prstClr val="black">
                  <a:tint val="75000"/>
                </a:prstClr>
              </a:solidFill>
            </a:endParaRPr>
          </a:p>
        </p:txBody>
      </p:sp>
    </p:spTree>
    <p:extLst>
      <p:ext uri="{BB962C8B-B14F-4D97-AF65-F5344CB8AC3E}">
        <p14:creationId xmlns:p14="http://schemas.microsoft.com/office/powerpoint/2010/main" val="296806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0"/>
                                        </p:tgtEl>
                                        <p:attrNameLst>
                                          <p:attrName>style.visibility</p:attrName>
                                        </p:attrNameLst>
                                      </p:cBhvr>
                                      <p:to>
                                        <p:strVal val="visible"/>
                                      </p:to>
                                    </p:set>
                                    <p:animEffect transition="in" filter="fade">
                                      <p:cBhvr>
                                        <p:cTn id="14" dur="1000"/>
                                        <p:tgtEl>
                                          <p:spTgt spid="100"/>
                                        </p:tgtEl>
                                      </p:cBhvr>
                                    </p:animEffect>
                                    <p:anim calcmode="lin" valueType="num">
                                      <p:cBhvr>
                                        <p:cTn id="15" dur="1000" fill="hold"/>
                                        <p:tgtEl>
                                          <p:spTgt spid="100"/>
                                        </p:tgtEl>
                                        <p:attrNameLst>
                                          <p:attrName>ppt_x</p:attrName>
                                        </p:attrNameLst>
                                      </p:cBhvr>
                                      <p:tavLst>
                                        <p:tav tm="0">
                                          <p:val>
                                            <p:strVal val="#ppt_x"/>
                                          </p:val>
                                        </p:tav>
                                        <p:tav tm="100000">
                                          <p:val>
                                            <p:strVal val="#ppt_x"/>
                                          </p:val>
                                        </p:tav>
                                      </p:tavLst>
                                    </p:anim>
                                    <p:anim calcmode="lin" valueType="num">
                                      <p:cBhvr>
                                        <p:cTn id="16"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fade">
                                      <p:cBhvr>
                                        <p:cTn id="21" dur="1000"/>
                                        <p:tgtEl>
                                          <p:spTgt spid="102"/>
                                        </p:tgtEl>
                                      </p:cBhvr>
                                    </p:animEffect>
                                    <p:anim calcmode="lin" valueType="num">
                                      <p:cBhvr>
                                        <p:cTn id="22" dur="1000" fill="hold"/>
                                        <p:tgtEl>
                                          <p:spTgt spid="102"/>
                                        </p:tgtEl>
                                        <p:attrNameLst>
                                          <p:attrName>ppt_x</p:attrName>
                                        </p:attrNameLst>
                                      </p:cBhvr>
                                      <p:tavLst>
                                        <p:tav tm="0">
                                          <p:val>
                                            <p:strVal val="#ppt_x"/>
                                          </p:val>
                                        </p:tav>
                                        <p:tav tm="100000">
                                          <p:val>
                                            <p:strVal val="#ppt_x"/>
                                          </p:val>
                                        </p:tav>
                                      </p:tavLst>
                                    </p:anim>
                                    <p:anim calcmode="lin" valueType="num">
                                      <p:cBhvr>
                                        <p:cTn id="23" dur="1000" fill="hold"/>
                                        <p:tgtEl>
                                          <p:spTgt spid="102"/>
                                        </p:tgtEl>
                                        <p:attrNameLst>
                                          <p:attrName>ppt_y</p:attrName>
                                        </p:attrNameLst>
                                      </p:cBhvr>
                                      <p:tavLst>
                                        <p:tav tm="0">
                                          <p:val>
                                            <p:strVal val="#ppt_y+.1"/>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7"/>
                                        </p:tgtEl>
                                        <p:attrNameLst>
                                          <p:attrName>style.visibility</p:attrName>
                                        </p:attrNameLst>
                                      </p:cBhvr>
                                      <p:to>
                                        <p:strVal val="visible"/>
                                      </p:to>
                                    </p:set>
                                    <p:anim calcmode="lin" valueType="num">
                                      <p:cBhvr additive="base">
                                        <p:cTn id="26" dur="500" fill="hold"/>
                                        <p:tgtEl>
                                          <p:spTgt spid="77"/>
                                        </p:tgtEl>
                                        <p:attrNameLst>
                                          <p:attrName>ppt_x</p:attrName>
                                        </p:attrNameLst>
                                      </p:cBhvr>
                                      <p:tavLst>
                                        <p:tav tm="0">
                                          <p:val>
                                            <p:strVal val="#ppt_x"/>
                                          </p:val>
                                        </p:tav>
                                        <p:tav tm="100000">
                                          <p:val>
                                            <p:strVal val="#ppt_x"/>
                                          </p:val>
                                        </p:tav>
                                      </p:tavLst>
                                    </p:anim>
                                    <p:anim calcmode="lin" valueType="num">
                                      <p:cBhvr additive="base">
                                        <p:cTn id="27" dur="500" fill="hold"/>
                                        <p:tgtEl>
                                          <p:spTgt spid="7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500" fill="hold"/>
                                        <p:tgtEl>
                                          <p:spTgt spid="78"/>
                                        </p:tgtEl>
                                        <p:attrNameLst>
                                          <p:attrName>ppt_x</p:attrName>
                                        </p:attrNameLst>
                                      </p:cBhvr>
                                      <p:tavLst>
                                        <p:tav tm="0">
                                          <p:val>
                                            <p:strVal val="#ppt_x"/>
                                          </p:val>
                                        </p:tav>
                                        <p:tav tm="100000">
                                          <p:val>
                                            <p:strVal val="#ppt_x"/>
                                          </p:val>
                                        </p:tav>
                                      </p:tavLst>
                                    </p:anim>
                                    <p:anim calcmode="lin" valueType="num">
                                      <p:cBhvr additive="base">
                                        <p:cTn id="31"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theme/theme1.xml><?xml version="1.0" encoding="utf-8"?>
<a:theme xmlns:a="http://schemas.openxmlformats.org/drawingml/2006/main" name="Celebration">
  <a:themeElements>
    <a:clrScheme name="Celebration">
      <a:dk1>
        <a:srgbClr val="49345F"/>
      </a:dk1>
      <a:lt1>
        <a:srgbClr val="DDD9C3"/>
      </a:lt1>
      <a:dk2>
        <a:srgbClr val="000000"/>
      </a:dk2>
      <a:lt2>
        <a:srgbClr val="FFFFFF"/>
      </a:lt2>
      <a:accent1>
        <a:srgbClr val="310095"/>
      </a:accent1>
      <a:accent2>
        <a:srgbClr val="886286"/>
      </a:accent2>
      <a:accent3>
        <a:srgbClr val="A082F5"/>
      </a:accent3>
      <a:accent4>
        <a:srgbClr val="5061C8"/>
      </a:accent4>
      <a:accent5>
        <a:srgbClr val="00AAAA"/>
      </a:accent5>
      <a:accent6>
        <a:srgbClr val="008040"/>
      </a:accent6>
      <a:hlink>
        <a:srgbClr val="A2A2FF"/>
      </a:hlink>
      <a:folHlink>
        <a:srgbClr val="CF9BF7"/>
      </a:folHlink>
    </a:clrScheme>
    <a:fontScheme name="Welcome">
      <a:majorFont>
        <a:latin typeface="Book Antiqua"/>
        <a:ea typeface=""/>
        <a:cs typeface=""/>
        <a:font script="Jpan" typeface="ＭＳ Ｐゴシック"/>
        <a:font script="Hang" typeface="돋움"/>
        <a:font script="Hans" typeface="华文中宋"/>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elebr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blipFill rotWithShape="1">
          <a:blip xmlns:r="http://schemas.openxmlformats.org/officeDocument/2006/relationships" r:embed="rId1">
            <a:duotone>
              <a:schemeClr val="phClr">
                <a:tint val="30000"/>
                <a:satMod val="175000"/>
              </a:schemeClr>
              <a:schemeClr val="phClr">
                <a:shade val="50000"/>
                <a:satMod val="115000"/>
              </a:schemeClr>
            </a:duotone>
          </a:blip>
          <a:tile tx="0" ty="0" sx="80000" sy="8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innerShdw blurRad="76200">
              <a:srgbClr val="000000">
                <a:alpha val="50000"/>
              </a:srgbClr>
            </a:innerShdw>
          </a:effectLst>
          <a:scene3d>
            <a:camera prst="orthographicFront">
              <a:rot lat="0" lon="0" rev="0"/>
            </a:camera>
            <a:lightRig rig="soft" dir="t">
              <a:rot lat="0" lon="0" rev="7800000"/>
            </a:lightRig>
          </a:scene3d>
          <a:sp3d>
            <a:bevelT w="63500" h="38100" prst="relaxedInset"/>
          </a:sp3d>
        </a:effectStyle>
      </a:effectStyleLst>
      <a:bgFillStyleLst>
        <a:blipFill rotWithShape="1">
          <a:blip xmlns:r="http://schemas.openxmlformats.org/officeDocument/2006/relationships" r:embed="rId2">
            <a:duotone>
              <a:schemeClr val="phClr">
                <a:tint val="80000"/>
                <a:satMod val="300000"/>
                <a:lumMod val="110000"/>
              </a:schemeClr>
              <a:schemeClr val="phClr">
                <a:shade val="50000"/>
                <a:satMod val="130000"/>
                <a:lumMod val="110000"/>
              </a:schemeClr>
            </a:duotone>
          </a:blip>
          <a:stretch/>
        </a:blipFill>
        <a:blipFill rotWithShape="1">
          <a:blip xmlns:r="http://schemas.openxmlformats.org/officeDocument/2006/relationships" r:embed="rId3">
            <a:duotone>
              <a:schemeClr val="phClr">
                <a:tint val="80000"/>
                <a:satMod val="115000"/>
              </a:schemeClr>
              <a:schemeClr val="phClr">
                <a:shade val="80000"/>
                <a:satMod val="110000"/>
              </a:schemeClr>
            </a:duotone>
          </a:blip>
          <a:stretch/>
        </a:blipFill>
        <a:blipFill rotWithShape="1">
          <a:blip xmlns:r="http://schemas.openxmlformats.org/officeDocument/2006/relationships" r:embed="rId4">
            <a:duotone>
              <a:schemeClr val="phClr">
                <a:tint val="80000"/>
                <a:satMod val="115000"/>
              </a:schemeClr>
              <a:schemeClr val="phClr">
                <a:shade val="80000"/>
                <a:satMod val="110000"/>
              </a:schemeClr>
            </a:duotone>
          </a:blip>
          <a:stretch/>
        </a:blipFill>
      </a:bgFillStyleLst>
    </a:fmtScheme>
  </a:themeElements>
  <a:objectDefaults/>
  <a:extraClrSchemeLst/>
</a:theme>
</file>

<file path=ppt/theme/theme10.xml><?xml version="1.0" encoding="utf-8"?>
<a:theme xmlns:a="http://schemas.openxmlformats.org/drawingml/2006/main" name="7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Default Design">
  <a:themeElements>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55939</TotalTime>
  <Words>10036</Words>
  <Application>Microsoft Office PowerPoint</Application>
  <PresentationFormat>On-screen Show (4:3)</PresentationFormat>
  <Paragraphs>6168</Paragraphs>
  <Slides>170</Slides>
  <Notes>42</Notes>
  <HiddenSlides>0</HiddenSlides>
  <MMClips>0</MMClips>
  <ScaleCrop>false</ScaleCrop>
  <HeadingPairs>
    <vt:vector size="6" baseType="variant">
      <vt:variant>
        <vt:lpstr>Theme</vt:lpstr>
      </vt:variant>
      <vt:variant>
        <vt:i4>14</vt:i4>
      </vt:variant>
      <vt:variant>
        <vt:lpstr>Embedded OLE Servers</vt:lpstr>
      </vt:variant>
      <vt:variant>
        <vt:i4>2</vt:i4>
      </vt:variant>
      <vt:variant>
        <vt:lpstr>Slide Titles</vt:lpstr>
      </vt:variant>
      <vt:variant>
        <vt:i4>170</vt:i4>
      </vt:variant>
    </vt:vector>
  </HeadingPairs>
  <TitlesOfParts>
    <vt:vector size="186" baseType="lpstr">
      <vt:lpstr>Celebration</vt:lpstr>
      <vt:lpstr>1_Office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Office Theme</vt:lpstr>
      <vt:lpstr>2_Office Theme</vt:lpstr>
      <vt:lpstr>3_Office Theme</vt:lpstr>
      <vt:lpstr>Chart</vt:lpstr>
      <vt:lpstr>Document</vt:lpstr>
      <vt:lpstr>PowerPoint Presentation</vt:lpstr>
      <vt:lpstr>A “but For” cause</vt:lpstr>
      <vt:lpstr>Multiple But-for causes (Necessary element of a sufficient set)</vt:lpstr>
      <vt:lpstr>FRAMING THE CAUSAL ISSUE</vt:lpstr>
      <vt:lpstr>Multiple Competing causes</vt:lpstr>
      <vt:lpstr>Multiple Competing causes</vt:lpstr>
      <vt:lpstr>FRAMING THE CAUSAL ISSUE</vt:lpstr>
      <vt:lpstr>FRAMING THE CAUSAL ISSUE</vt:lpstr>
      <vt:lpstr>The causal role of susceptibility</vt:lpstr>
      <vt:lpstr>PowerPoint Presentation</vt:lpstr>
      <vt:lpstr>PowerPoint Presentation</vt:lpstr>
      <vt:lpstr>PowerPoint Presentation</vt:lpstr>
      <vt:lpstr>EPIDEMIOLOGY</vt:lpstr>
      <vt:lpstr>GOALS</vt:lpstr>
      <vt:lpstr>Epidemiology’s Causal Inquiry</vt:lpstr>
      <vt:lpstr>EXPERIMENTAL STUDY</vt:lpstr>
      <vt:lpstr>OBSERVATIONAL</vt:lpstr>
      <vt:lpstr>TYPES OF EPI STUDIES</vt:lpstr>
      <vt:lpstr>COHORT STUDY DESIGN</vt:lpstr>
      <vt:lpstr>PowerPoint Presentation</vt:lpstr>
      <vt:lpstr>CASE-CONTROL STUDY DESIGN</vt:lpstr>
      <vt:lpstr>PowerPoint Presentation</vt:lpstr>
      <vt:lpstr>PowerPoint Presentation</vt:lpstr>
      <vt:lpstr>ASSOCIATION</vt:lpstr>
      <vt:lpstr>What Does the Existence of an Association Mean?</vt:lpstr>
      <vt:lpstr>RELATIVE RISK</vt:lpstr>
      <vt:lpstr>PowerPoint Presentation</vt:lpstr>
      <vt:lpstr>EXAMPLE OF RR</vt:lpstr>
      <vt:lpstr>ODDS RATIO</vt:lpstr>
      <vt:lpstr>PowerPoint Presentation</vt:lpstr>
      <vt:lpstr>EXAMPLE OF OR</vt:lpstr>
      <vt:lpstr>APR CONCEPT</vt:lpstr>
      <vt:lpstr>SOURCES OF DISEASE</vt:lpstr>
      <vt:lpstr>RR For AGENT X</vt:lpstr>
      <vt:lpstr>APR FORMULA</vt:lpstr>
      <vt:lpstr>AR from RR</vt:lpstr>
      <vt:lpstr>Adjustment</vt:lpstr>
      <vt:lpstr>The Problem Requiring Adjustment</vt:lpstr>
      <vt:lpstr>PowerPoint Presentation</vt:lpstr>
      <vt:lpstr>PowerPoint Presentation</vt:lpstr>
      <vt:lpstr>Adjustment</vt:lpstr>
      <vt:lpstr>Adjustment</vt:lpstr>
      <vt:lpstr>SOURCES OF ERROR</vt:lpstr>
      <vt:lpstr>SIGNIFICANCE TESTING</vt:lpstr>
      <vt:lpstr>Some Definitional Preliminaries</vt:lpstr>
      <vt:lpstr>What is p?</vt:lpstr>
      <vt:lpstr>The Relationship Between Random Error and Statistical Significance</vt:lpstr>
      <vt:lpstr>PowerPoint Presentation</vt:lpstr>
      <vt:lpstr>PowerPoint Presentation</vt:lpstr>
      <vt:lpstr>What is a confidence interval?</vt:lpstr>
      <vt:lpstr>Figure III-4. Confidence Intervals </vt:lpstr>
      <vt:lpstr>POWER</vt:lpstr>
      <vt:lpstr>TYPES OF BIASES</vt:lpstr>
      <vt:lpstr>Agent Orange Potential Control Groups</vt:lpstr>
      <vt:lpstr>PowerPoint Presentation</vt:lpstr>
      <vt:lpstr>CONFOUNDERS</vt:lpstr>
      <vt:lpstr>Evaluating a Suspected Confounding Factor: Smoking in a Study of Alcohol and Emphysema</vt:lpstr>
      <vt:lpstr>HRT and CHD: Study Question</vt:lpstr>
      <vt:lpstr>Poland’s Syndrome</vt:lpstr>
      <vt:lpstr>Brock, 874 F.2d at 309:</vt:lpstr>
      <vt:lpstr>HILL CRITERIA FOR IMPLYING CAUSATION FROM AN ASSOCIATION</vt:lpstr>
      <vt:lpstr>RED WINE DOSE-RESPONSE CURVE</vt:lpstr>
      <vt:lpstr>Kutcher et al. Ecological Study on Bendectin and Birth Defects</vt:lpstr>
      <vt:lpstr>Li Abstract</vt:lpstr>
      <vt:lpstr>PowerPoint Presentation</vt:lpstr>
      <vt:lpstr>Lindquist: Other Factors causing emphysema</vt:lpstr>
      <vt:lpstr>Lindquist: Other Factors causing emphysema</vt:lpstr>
      <vt:lpstr>Lindquist: How smoke might be a cause of emphysema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Table IV-1 Acute Oral LD50 In Rats: Various Substances</vt:lpstr>
      <vt:lpstr>PowerPoint Presentation</vt:lpstr>
      <vt:lpstr>PowerPoint Presentation</vt:lpstr>
      <vt:lpstr>PowerPoint Presentation</vt:lpstr>
      <vt:lpstr>Table IV-2.</vt:lpstr>
      <vt:lpstr>PowerPoint Presentation</vt:lpstr>
      <vt:lpstr>PowerPoint Presentation</vt:lpstr>
      <vt:lpstr>    Overview of Exposure, Dose, and Injury</vt:lpstr>
      <vt:lpstr>PowerPoint Presentation</vt:lpstr>
      <vt:lpstr>PowerPoint Presentation</vt:lpstr>
      <vt:lpstr>PowerPoint Presentation</vt:lpstr>
      <vt:lpstr>SPECIFIC CAUSATION: DID IT CAUSE THIS PLAINTIFF’S DISEASE? </vt:lpstr>
      <vt:lpstr>APR AS A PROBABILITY</vt:lpstr>
      <vt:lpstr>APR FORMULA</vt:lpstr>
      <vt:lpstr>SYNERGISTIC AGENTS</vt:lpstr>
      <vt:lpstr>PowerPoint Presentation</vt:lpstr>
      <vt:lpstr>SUBJECTIVIST PROBABILITY</vt:lpstr>
      <vt:lpstr>A hypothetical cohort study </vt:lpstr>
      <vt:lpstr>Hypothetical cohort study refined</vt:lpstr>
      <vt:lpstr>Another cohort study hypothetical</vt:lpstr>
      <vt:lpstr>Another hypothetical, refined</vt:lpstr>
      <vt:lpstr>Epidemiologic studies of firefighting and NHL in Estate of George</vt:lpstr>
      <vt:lpstr>The Role of Information About the Individual Plaintiff</vt:lpstr>
      <vt:lpstr>The Role of Information About the Individual Plaintiff (Continued)</vt:lpstr>
      <vt:lpstr>Individual Information in Estate of George </vt:lpstr>
      <vt:lpstr>Individual Information in Estate of George (Continued)</vt:lpstr>
      <vt:lpstr>Part of Table III from Baris study.</vt:lpstr>
      <vt:lpstr>Part of Table VI from Baris study.</vt:lpstr>
      <vt:lpstr>Inheritance of ABO Blood Groups: Genotype</vt:lpstr>
      <vt:lpstr>Inheritance of ABO Blood Groups: Genotype to Phenotype</vt:lpstr>
      <vt:lpstr>Penetrance</vt:lpstr>
      <vt:lpstr>Penetrance, illustrated</vt:lpstr>
      <vt:lpstr>Cystic Fibrosis: an Example of Varying Penetrance</vt:lpstr>
      <vt:lpstr>Why Does Penetrance Vary?</vt:lpstr>
      <vt:lpstr>Why Does Penetrance Vary?</vt:lpstr>
      <vt:lpstr>Genotype to Phenotype: The Sickle-Cell Trait</vt:lpstr>
      <vt:lpstr>What role might a genetic variation  play in causing disease?</vt:lpstr>
      <vt:lpstr>Necessary element of a sufficient set (Link in the chain)</vt:lpstr>
      <vt:lpstr>How might the role of a genetic variation in causing disease affect a toxic tort claim?</vt:lpstr>
      <vt:lpstr>Necessary Elements of the Same Sufficient Causal Set: Concurring Causes</vt:lpstr>
      <vt:lpstr>How might the role of a genetic variation in causing disease affect a toxic tort claim?</vt:lpstr>
      <vt:lpstr>Necessary Elements of Different Sufficient Causal Sets: Competing Causes</vt:lpstr>
      <vt:lpstr>Competing Causes: The Extreme Case  of a Genetic Disease</vt:lpstr>
      <vt:lpstr>Competing Causes: A More Complex Example (More than One Toxin)</vt:lpstr>
      <vt:lpstr>Necessary Elements of Different Sufficient Causal Sets: Multiple Sufficient Causes</vt:lpstr>
      <vt:lpstr>How might the role of a genetic variation in causing disease affect a toxic tort claim?</vt:lpstr>
      <vt:lpstr>Protective Effect Against Causal Set  that Includes a Toxic Exposure</vt:lpstr>
      <vt:lpstr>Protective Effect Against Causal Set Competing with Toxic Exposure</vt:lpstr>
      <vt:lpstr>How might the role of a genetic variation in causing disease affect a toxic tort claim?</vt:lpstr>
      <vt:lpstr>Genes as Risk Modifier (Among Others)</vt:lpstr>
      <vt:lpstr>One Way Genes Can Affect Toxic Response</vt:lpstr>
      <vt:lpstr>Another Way Genes Can Affect Toxic Response</vt:lpstr>
      <vt:lpstr>Studies in Expert Report of T. Toxicologist</vt:lpstr>
      <vt:lpstr>Effect of NQO1 Genotype on risk for Benzene Poisoning in Shanghai, China, 1992</vt:lpstr>
      <vt:lpstr>Effect of Genetic Polymorphisms on the Risk of Chronic Benzene Poisoning</vt:lpstr>
      <vt:lpstr>NQO1, GSTT1, GSTM1 and Genetic Susceptibility to Chronic Benzene Poisoning</vt:lpstr>
      <vt:lpstr>Effect of Genetic Polymorphisms on the Risk of Chronic Benzene Poisoning</vt:lpstr>
      <vt:lpstr>Summary of Three Studies on  MPO and Benzene Toxicity</vt:lpstr>
      <vt:lpstr>Lifetime Breast Cancer Risk: BRCA1 High-risk Allele vs. General Population</vt:lpstr>
      <vt:lpstr>BRCA1 High-risk Allele vs Other Alleles: Relative Risk</vt:lpstr>
      <vt:lpstr>High-risk BRCA1 allele &amp; toxic exposure: assumption of independent, additive risk increments</vt:lpstr>
      <vt:lpstr>High-risk BRCA1 allele &amp; toxic exposure:  assumption of interacting risk factors</vt:lpstr>
      <vt:lpstr>Variant FGFR2 allele &amp; toxic exposure: assumption of independent, additive risk increments</vt:lpstr>
      <vt:lpstr>Variant FGFR2 allele &amp; toxic exposure: assumption of interacting risk factors</vt:lpstr>
      <vt:lpstr>Bowen time line</vt:lpstr>
      <vt:lpstr>Bowen to 2003</vt:lpstr>
      <vt:lpstr>Bowen time line</vt:lpstr>
      <vt:lpstr>Bowen After Genetic Testing Reveals Emily Bowen’s CHD7 Mutation</vt:lpstr>
      <vt:lpstr>Another View of Dr. Howard’s Amended Opinion: Multiple Sufficient Causes</vt:lpstr>
      <vt:lpstr>Exercise: Sources of a Birth Defect</vt:lpstr>
      <vt:lpstr>Refining the probability of causation for subgroups</vt:lpstr>
      <vt:lpstr>Refining the probability of causation for subgroups</vt:lpstr>
      <vt:lpstr>Refining the probability of causation for subgroups</vt:lpstr>
      <vt:lpstr>Biomarker</vt:lpstr>
      <vt:lpstr>Biomarker of Susceptibility</vt:lpstr>
      <vt:lpstr>Biomarker of Exposure</vt:lpstr>
      <vt:lpstr>Biomarker of Effect</vt:lpstr>
      <vt:lpstr>Potential biomarkers of exposure or effect: chromosome abnormalities</vt:lpstr>
      <vt:lpstr>Potential biomarkers of exposure or effect: DNA sequence changes</vt:lpstr>
      <vt:lpstr>Potential biomarkers of exposure or effect: gene expression pattern changes</vt:lpstr>
      <vt:lpstr>Potential biomarkers of exposure or effect: epigenetic changes</vt:lpstr>
      <vt:lpstr>Example of an epigenetic change: altered methylation</vt:lpstr>
      <vt:lpstr>The Idealized Potential of Biomarkers</vt:lpstr>
      <vt:lpstr>Biomarker Persistence and Toxic Tort Litigation</vt:lpstr>
      <vt:lpstr>Biomarkers of Effect (Causation): Specificity</vt:lpstr>
      <vt:lpstr>Computing biomarker specificity</vt:lpstr>
      <vt:lpstr>Biomarkers of Effect (Causation): Sensitivity</vt:lpstr>
      <vt:lpstr>Computing biomarker sensitivity</vt:lpstr>
      <vt:lpstr>Specificity-Sensitivity Tradeoff:  BMT expression hypothetical</vt:lpstr>
      <vt:lpstr>Specificity-Sensitivity Tradeoff: Four Possible Biomarkers for T1 Exposure or Effect</vt:lpstr>
      <vt:lpstr>Defendant’s Biomarker Testimony  in Henricksen v. ConocoPhillips</vt:lpstr>
      <vt:lpstr>RELATIVE RISKS &lt; 2.0</vt:lpstr>
      <vt:lpstr>RELATIVE RISKS &lt; 2.0</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THE CAUSAL ISSUE</dc:title>
  <dc:creator>Mike Green</dc:creator>
  <cp:lastModifiedBy>Kendall</cp:lastModifiedBy>
  <cp:revision>162</cp:revision>
  <cp:lastPrinted>2015-07-07T16:14:58Z</cp:lastPrinted>
  <dcterms:created xsi:type="dcterms:W3CDTF">2015-06-04T15:44:15Z</dcterms:created>
  <dcterms:modified xsi:type="dcterms:W3CDTF">2016-10-28T18:28:17Z</dcterms:modified>
</cp:coreProperties>
</file>