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335" r:id="rId3"/>
    <p:sldId id="334" r:id="rId4"/>
    <p:sldId id="267" r:id="rId5"/>
    <p:sldId id="324" r:id="rId6"/>
    <p:sldId id="336" r:id="rId7"/>
    <p:sldId id="265" r:id="rId8"/>
    <p:sldId id="283" r:id="rId9"/>
    <p:sldId id="340" r:id="rId10"/>
    <p:sldId id="341" r:id="rId11"/>
    <p:sldId id="339" r:id="rId12"/>
    <p:sldId id="345" r:id="rId13"/>
  </p:sldIdLst>
  <p:sldSz cx="12192000" cy="6858000"/>
  <p:notesSz cx="7023100" cy="93091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ker, Alicia" initials="BA" lastIdx="7" clrIdx="0">
    <p:extLst>
      <p:ext uri="{19B8F6BF-5375-455C-9EA6-DF929625EA0E}">
        <p15:presenceInfo xmlns:p15="http://schemas.microsoft.com/office/powerpoint/2012/main" userId="S-1-5-21-1308237860-4193317556-336787646-17024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957B"/>
    <a:srgbClr val="CD6395"/>
    <a:srgbClr val="FF6600"/>
    <a:srgbClr val="004A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15" autoAdjust="0"/>
    <p:restoredTop sz="93717" autoAdjust="0"/>
  </p:normalViewPr>
  <p:slideViewPr>
    <p:cSldViewPr snapToGrid="0">
      <p:cViewPr varScale="1">
        <p:scale>
          <a:sx n="64" d="100"/>
          <a:sy n="64" d="100"/>
        </p:scale>
        <p:origin x="552" y="5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cap="all" spc="100" normalizeH="0" baseline="0">
                <a:solidFill>
                  <a:schemeClr val="lt1"/>
                </a:solidFill>
                <a:latin typeface="+mn-lt"/>
                <a:ea typeface="+mn-ea"/>
                <a:cs typeface="+mn-cs"/>
              </a:defRPr>
            </a:pPr>
            <a:r>
              <a:rPr lang="en-US" sz="3200" dirty="0" smtClean="0"/>
              <a:t>Total Number </a:t>
            </a:r>
            <a:r>
              <a:rPr lang="en-US" sz="3200" dirty="0"/>
              <a:t>of </a:t>
            </a:r>
            <a:r>
              <a:rPr lang="en-US" sz="3200" dirty="0" smtClean="0"/>
              <a:t>Appointments </a:t>
            </a:r>
          </a:p>
        </c:rich>
      </c:tx>
      <c:layout>
        <c:manualLayout>
          <c:xMode val="edge"/>
          <c:yMode val="edge"/>
          <c:x val="0.22469284242281456"/>
          <c:y val="2.1566454822947046E-2"/>
        </c:manualLayout>
      </c:layout>
      <c:overlay val="0"/>
      <c:spPr>
        <a:noFill/>
        <a:ln>
          <a:noFill/>
        </a:ln>
        <a:effectLst/>
      </c:spPr>
      <c:txPr>
        <a:bodyPr rot="0" spcFirstLastPara="1" vertOverflow="ellipsis" vert="horz" wrap="square" anchor="ctr" anchorCtr="1"/>
        <a:lstStyle/>
        <a:p>
          <a:pPr>
            <a:defRPr sz="3200" b="1" i="0" u="none" strike="noStrike" kern="1200" cap="all" spc="100" normalizeH="0" baseline="0">
              <a:solidFill>
                <a:schemeClr val="lt1"/>
              </a:solidFill>
              <a:latin typeface="+mn-lt"/>
              <a:ea typeface="+mn-ea"/>
              <a:cs typeface="+mn-cs"/>
            </a:defRPr>
          </a:pPr>
          <a:endParaRPr lang="en-US"/>
        </a:p>
      </c:txPr>
    </c:title>
    <c:autoTitleDeleted val="0"/>
    <c:plotArea>
      <c:layout>
        <c:manualLayout>
          <c:layoutTarget val="inner"/>
          <c:xMode val="edge"/>
          <c:yMode val="edge"/>
          <c:x val="1.220357733412198E-2"/>
          <c:y val="0"/>
          <c:w val="0.97559284533175605"/>
          <c:h val="0.89591022750911697"/>
        </c:manualLayout>
      </c:layout>
      <c:lineChart>
        <c:grouping val="standard"/>
        <c:varyColors val="0"/>
        <c:ser>
          <c:idx val="0"/>
          <c:order val="0"/>
          <c:tx>
            <c:strRef>
              <c:f>Sheet1!$B$1</c:f>
              <c:strCache>
                <c:ptCount val="1"/>
                <c:pt idx="0">
                  <c:v>Series 1</c:v>
                </c:pt>
              </c:strCache>
            </c:strRef>
          </c:tx>
          <c:spPr>
            <a:ln w="25400" cap="rnd">
              <a:solidFill>
                <a:schemeClr val="lt1"/>
              </a:solidFill>
              <a:round/>
            </a:ln>
            <a:effectLst>
              <a:outerShdw dist="25400" dir="2700000" algn="tl" rotWithShape="0">
                <a:schemeClr val="accent2"/>
              </a:outerShdw>
            </a:effectLst>
          </c:spPr>
          <c:marker>
            <c:symbol val="none"/>
          </c:marker>
          <c:dLbls>
            <c:spPr>
              <a:solidFill>
                <a:schemeClr val="accent2"/>
              </a:solid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accent2">
                          <a:lumMod val="60000"/>
                          <a:lumOff val="40000"/>
                        </a:schemeClr>
                      </a:solidFill>
                    </a:ln>
                    <a:effectLst/>
                  </c:spPr>
                </c15:leaderLines>
              </c:ext>
            </c:extLst>
          </c:dLbls>
          <c:cat>
            <c:strRef>
              <c:f>Sheet1!$A$2:$A$6</c:f>
              <c:strCache>
                <c:ptCount val="5"/>
                <c:pt idx="0">
                  <c:v>2010-2011</c:v>
                </c:pt>
                <c:pt idx="1">
                  <c:v>2011-2012</c:v>
                </c:pt>
                <c:pt idx="2">
                  <c:v>2016-2017</c:v>
                </c:pt>
                <c:pt idx="3">
                  <c:v>2017-2018</c:v>
                </c:pt>
                <c:pt idx="4">
                  <c:v>2018-2019</c:v>
                </c:pt>
              </c:strCache>
            </c:strRef>
          </c:cat>
          <c:val>
            <c:numRef>
              <c:f>Sheet1!$B$2:$B$6</c:f>
              <c:numCache>
                <c:formatCode>General</c:formatCode>
                <c:ptCount val="5"/>
                <c:pt idx="0">
                  <c:v>79</c:v>
                </c:pt>
                <c:pt idx="1">
                  <c:v>122</c:v>
                </c:pt>
                <c:pt idx="2">
                  <c:v>232</c:v>
                </c:pt>
                <c:pt idx="3">
                  <c:v>553</c:v>
                </c:pt>
                <c:pt idx="4">
                  <c:v>775</c:v>
                </c:pt>
              </c:numCache>
            </c:numRef>
          </c:val>
          <c:smooth val="0"/>
          <c:extLst>
            <c:ext xmlns:c16="http://schemas.microsoft.com/office/drawing/2014/chart" uri="{C3380CC4-5D6E-409C-BE32-E72D297353CC}">
              <c16:uniqueId val="{00000000-BCF3-45FC-A28B-50D472BCEC25}"/>
            </c:ext>
          </c:extLst>
        </c:ser>
        <c:dLbls>
          <c:dLblPos val="ctr"/>
          <c:showLegendKey val="0"/>
          <c:showVal val="1"/>
          <c:showCatName val="0"/>
          <c:showSerName val="0"/>
          <c:showPercent val="0"/>
          <c:showBubbleSize val="0"/>
        </c:dLbls>
        <c:dropLines>
          <c:spPr>
            <a:ln w="9525" cap="flat" cmpd="sng" algn="ctr">
              <a:gradFill>
                <a:gsLst>
                  <a:gs pos="0">
                    <a:schemeClr val="lt1"/>
                  </a:gs>
                  <a:gs pos="100000">
                    <a:schemeClr val="lt1">
                      <a:alpha val="0"/>
                    </a:schemeClr>
                  </a:gs>
                </a:gsLst>
                <a:lin ang="5400000" scaled="0"/>
              </a:gradFill>
              <a:round/>
            </a:ln>
            <a:effectLst/>
          </c:spPr>
        </c:dropLines>
        <c:smooth val="0"/>
        <c:axId val="546369016"/>
        <c:axId val="546369408"/>
      </c:lineChart>
      <c:catAx>
        <c:axId val="54636901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spc="30" baseline="0">
                <a:solidFill>
                  <a:schemeClr val="lt1"/>
                </a:solidFill>
                <a:latin typeface="+mn-lt"/>
                <a:ea typeface="+mn-ea"/>
                <a:cs typeface="+mn-cs"/>
              </a:defRPr>
            </a:pPr>
            <a:endParaRPr lang="en-US"/>
          </a:p>
        </c:txPr>
        <c:crossAx val="546369408"/>
        <c:crosses val="autoZero"/>
        <c:auto val="1"/>
        <c:lblAlgn val="ctr"/>
        <c:lblOffset val="100"/>
        <c:noMultiLvlLbl val="0"/>
      </c:catAx>
      <c:valAx>
        <c:axId val="546369408"/>
        <c:scaling>
          <c:orientation val="minMax"/>
        </c:scaling>
        <c:delete val="1"/>
        <c:axPos val="l"/>
        <c:numFmt formatCode="General" sourceLinked="1"/>
        <c:majorTickMark val="none"/>
        <c:minorTickMark val="none"/>
        <c:tickLblPos val="nextTo"/>
        <c:crossAx val="546369016"/>
        <c:crosses val="autoZero"/>
        <c:crossBetween val="between"/>
      </c:valAx>
      <c:spPr>
        <a:noFill/>
        <a:ln>
          <a:noFill/>
        </a:ln>
        <a:effectLst/>
      </c:spPr>
    </c:plotArea>
    <c:plotVisOnly val="1"/>
    <c:dispBlanksAs val="gap"/>
    <c:showDLblsOverMax val="0"/>
  </c:chart>
  <c:spPr>
    <a:solidFill>
      <a:schemeClr val="accent2"/>
    </a:solidFill>
    <a:ln w="9525" cap="flat" cmpd="sng" algn="ctr">
      <a:solidFill>
        <a:schemeClr val="lt1">
          <a:lumMod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8">
  <cs:axisTitle>
    <cs:lnRef idx="0"/>
    <cs:fillRef idx="0"/>
    <cs:effectRef idx="0"/>
    <cs:fontRef idx="minor">
      <a:schemeClr val="lt1"/>
    </cs:fontRef>
    <cs:defRPr sz="1197" b="1" kern="1200"/>
  </cs:axisTitle>
  <cs:categoryAxis>
    <cs:lnRef idx="0">
      <cs:styleClr val="0"/>
    </cs:lnRef>
    <cs:fillRef idx="0"/>
    <cs:effectRef idx="0"/>
    <cs:fontRef idx="minor">
      <a:schemeClr val="lt1"/>
    </cs:fontRef>
    <cs:defRPr sz="1197" kern="1200" spc="3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lt1">
            <a:lumMod val="85000"/>
          </a:schemeClr>
        </a:solidFill>
        <a:round/>
      </a:ln>
    </cs:spPr>
    <cs:defRPr sz="1330" kern="1200"/>
  </cs:chartArea>
  <cs:dataLabel>
    <cs:lnRef idx="0"/>
    <cs:fillRef idx="0">
      <cs:styleClr val="0"/>
    </cs:fillRef>
    <cs:effectRef idx="0"/>
    <cs:fontRef idx="minor">
      <a:schemeClr val="lt1"/>
    </cs:fontRef>
    <cs:spPr>
      <a:solidFill>
        <a:schemeClr val="phClr"/>
      </a:solidFill>
    </cs:spPr>
    <cs:defRPr sz="1197" b="1" kern="1200"/>
  </cs:dataLabel>
  <cs:dataLabelCallout>
    <cs:lnRef idx="0">
      <cs:styleClr val="auto"/>
    </cs:lnRef>
    <cs:fillRef idx="0"/>
    <cs:effectRef idx="0"/>
    <cs:fontRef idx="minor">
      <cs:styleClr val="auto"/>
    </cs:fontRef>
    <cs:spPr>
      <a:solidFill>
        <a:schemeClr val="lt1"/>
      </a:solidFill>
      <a:ln>
        <a:solidFill>
          <a:schemeClr val="ph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25400"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cs:spPr>
  </cs:dataPointMarker>
  <cs:dataPointMarkerLayout symbol="circle" size="14"/>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1197"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fillRef idx="0"/>
    <cs:effectRef idx="0"/>
    <cs:fontRef idx="minor">
      <a:schemeClr val="dk1"/>
    </cs:fontRef>
    <cs:spPr>
      <a:ln w="9525" cap="flat" cmpd="sng" algn="ctr">
        <a:gradFill>
          <a:gsLst>
            <a:gs pos="0">
              <a:schemeClr val="lt1"/>
            </a:gs>
            <a:gs pos="100000">
              <a:schemeClr val="lt1">
                <a:alpha val="0"/>
              </a:schemeClr>
            </a:gs>
          </a:gsLst>
          <a:lin ang="5400000" scaled="0"/>
        </a:gradFill>
        <a:round/>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defRPr sz="1197"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995"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1197"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359DB8-A2A6-4D12-A2BC-724E65013743}"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en-US"/>
        </a:p>
      </dgm:t>
    </dgm:pt>
    <dgm:pt modelId="{AB81117B-5DBD-4B3F-9BAA-AC5F41FADCB2}">
      <dgm:prSet/>
      <dgm:spPr/>
      <dgm:t>
        <a:bodyPr/>
        <a:lstStyle/>
        <a:p>
          <a:pPr rtl="0"/>
          <a:r>
            <a:rPr lang="en-US" smtClean="0"/>
            <a:t>The Transtheoretical (Stages of Change) Model</a:t>
          </a:r>
          <a:endParaRPr lang="en-US"/>
        </a:p>
      </dgm:t>
    </dgm:pt>
    <dgm:pt modelId="{36672632-50CC-4713-B03C-90B3A067DCCA}" type="parTrans" cxnId="{E0BE97E8-109A-45BC-A611-73C4AE27E99B}">
      <dgm:prSet/>
      <dgm:spPr/>
      <dgm:t>
        <a:bodyPr/>
        <a:lstStyle/>
        <a:p>
          <a:endParaRPr lang="en-US"/>
        </a:p>
      </dgm:t>
    </dgm:pt>
    <dgm:pt modelId="{CFB506E6-9256-4038-B2A0-40365F595175}" type="sibTrans" cxnId="{E0BE97E8-109A-45BC-A611-73C4AE27E99B}">
      <dgm:prSet/>
      <dgm:spPr/>
      <dgm:t>
        <a:bodyPr/>
        <a:lstStyle/>
        <a:p>
          <a:endParaRPr lang="en-US"/>
        </a:p>
      </dgm:t>
    </dgm:pt>
    <dgm:pt modelId="{A3BCDB0A-27C4-4D79-B1F9-E69605DB4E75}">
      <dgm:prSet/>
      <dgm:spPr/>
      <dgm:t>
        <a:bodyPr/>
        <a:lstStyle/>
        <a:p>
          <a:pPr rtl="0"/>
          <a:r>
            <a:rPr lang="en-US" dirty="0" smtClean="0"/>
            <a:t>Motivational Interviewing</a:t>
          </a:r>
          <a:endParaRPr lang="en-US" dirty="0"/>
        </a:p>
      </dgm:t>
    </dgm:pt>
    <dgm:pt modelId="{EA688231-F716-49E4-8AA6-A489C987D68E}" type="parTrans" cxnId="{5F10B7DB-F67D-4A0C-AA3C-694404F9C1DD}">
      <dgm:prSet/>
      <dgm:spPr/>
      <dgm:t>
        <a:bodyPr/>
        <a:lstStyle/>
        <a:p>
          <a:endParaRPr lang="en-US"/>
        </a:p>
      </dgm:t>
    </dgm:pt>
    <dgm:pt modelId="{72937683-B660-4EFF-B2DF-61AA6BB9130F}" type="sibTrans" cxnId="{5F10B7DB-F67D-4A0C-AA3C-694404F9C1DD}">
      <dgm:prSet/>
      <dgm:spPr/>
      <dgm:t>
        <a:bodyPr/>
        <a:lstStyle/>
        <a:p>
          <a:endParaRPr lang="en-US"/>
        </a:p>
      </dgm:t>
    </dgm:pt>
    <dgm:pt modelId="{757BA922-D96E-4051-A1FB-68E9F90FAAE6}">
      <dgm:prSet/>
      <dgm:spPr/>
      <dgm:t>
        <a:bodyPr/>
        <a:lstStyle/>
        <a:p>
          <a:pPr rtl="0"/>
          <a:r>
            <a:rPr lang="en-US" dirty="0" smtClean="0"/>
            <a:t>Self Determination Theory</a:t>
          </a:r>
          <a:endParaRPr lang="en-US" dirty="0"/>
        </a:p>
      </dgm:t>
    </dgm:pt>
    <dgm:pt modelId="{F2A2166C-7D95-4AE4-BAC7-D037E8F84F7A}" type="parTrans" cxnId="{79F86F7F-E701-4632-AC3A-C05FCF324FC6}">
      <dgm:prSet/>
      <dgm:spPr/>
      <dgm:t>
        <a:bodyPr/>
        <a:lstStyle/>
        <a:p>
          <a:endParaRPr lang="en-US"/>
        </a:p>
      </dgm:t>
    </dgm:pt>
    <dgm:pt modelId="{F37417AD-AECF-4691-ACE2-A9BE2290FB50}" type="sibTrans" cxnId="{79F86F7F-E701-4632-AC3A-C05FCF324FC6}">
      <dgm:prSet/>
      <dgm:spPr/>
      <dgm:t>
        <a:bodyPr/>
        <a:lstStyle/>
        <a:p>
          <a:endParaRPr lang="en-US"/>
        </a:p>
      </dgm:t>
    </dgm:pt>
    <dgm:pt modelId="{8D8CF1DA-4D68-44AB-95CB-B4A1411DAB84}">
      <dgm:prSet/>
      <dgm:spPr/>
      <dgm:t>
        <a:bodyPr/>
        <a:lstStyle/>
        <a:p>
          <a:r>
            <a:rPr lang="en-US" dirty="0" smtClean="0"/>
            <a:t>Positive Psychology </a:t>
          </a:r>
          <a:endParaRPr lang="en-US" dirty="0"/>
        </a:p>
      </dgm:t>
    </dgm:pt>
    <dgm:pt modelId="{045EC221-4934-4074-BC5B-32E712CAA850}" type="parTrans" cxnId="{C1AEA61C-8B4D-43C4-A6C0-581866AE742E}">
      <dgm:prSet/>
      <dgm:spPr/>
      <dgm:t>
        <a:bodyPr/>
        <a:lstStyle/>
        <a:p>
          <a:endParaRPr lang="en-US"/>
        </a:p>
      </dgm:t>
    </dgm:pt>
    <dgm:pt modelId="{755B6A31-B51F-4B4A-A0A6-EFB1B4601274}" type="sibTrans" cxnId="{C1AEA61C-8B4D-43C4-A6C0-581866AE742E}">
      <dgm:prSet/>
      <dgm:spPr/>
      <dgm:t>
        <a:bodyPr/>
        <a:lstStyle/>
        <a:p>
          <a:endParaRPr lang="en-US"/>
        </a:p>
      </dgm:t>
    </dgm:pt>
    <dgm:pt modelId="{4AB9160F-F154-475B-BAE7-845EAD4CDDB6}">
      <dgm:prSet/>
      <dgm:spPr/>
      <dgm:t>
        <a:bodyPr/>
        <a:lstStyle/>
        <a:p>
          <a:pPr rtl="0"/>
          <a:r>
            <a:rPr lang="en-US" dirty="0" smtClean="0"/>
            <a:t>Growth Mindset</a:t>
          </a:r>
          <a:endParaRPr lang="en-US" dirty="0"/>
        </a:p>
      </dgm:t>
    </dgm:pt>
    <dgm:pt modelId="{D72EDB2E-F778-4F2B-BEF0-9CAF26BADEBC}" type="parTrans" cxnId="{5D675A31-8183-4BF3-8B76-CC2DE77592EF}">
      <dgm:prSet/>
      <dgm:spPr/>
      <dgm:t>
        <a:bodyPr/>
        <a:lstStyle/>
        <a:p>
          <a:endParaRPr lang="en-US"/>
        </a:p>
      </dgm:t>
    </dgm:pt>
    <dgm:pt modelId="{148124E2-D646-4FE5-936E-3FF6270B37FB}" type="sibTrans" cxnId="{5D675A31-8183-4BF3-8B76-CC2DE77592EF}">
      <dgm:prSet/>
      <dgm:spPr/>
      <dgm:t>
        <a:bodyPr/>
        <a:lstStyle/>
        <a:p>
          <a:endParaRPr lang="en-US"/>
        </a:p>
      </dgm:t>
    </dgm:pt>
    <dgm:pt modelId="{51655113-2733-4F29-B714-3CA176B3DACC}" type="pres">
      <dgm:prSet presAssocID="{83359DB8-A2A6-4D12-A2BC-724E65013743}" presName="Name0" presStyleCnt="0">
        <dgm:presLayoutVars>
          <dgm:chMax val="7"/>
          <dgm:chPref val="7"/>
          <dgm:dir/>
        </dgm:presLayoutVars>
      </dgm:prSet>
      <dgm:spPr/>
      <dgm:t>
        <a:bodyPr/>
        <a:lstStyle/>
        <a:p>
          <a:endParaRPr lang="en-US"/>
        </a:p>
      </dgm:t>
    </dgm:pt>
    <dgm:pt modelId="{22B1BEA7-530D-4F2E-8E90-664D76F95CF9}" type="pres">
      <dgm:prSet presAssocID="{83359DB8-A2A6-4D12-A2BC-724E65013743}" presName="Name1" presStyleCnt="0"/>
      <dgm:spPr/>
    </dgm:pt>
    <dgm:pt modelId="{9BD5F727-9CE0-4870-84F5-6EE974DFDBE5}" type="pres">
      <dgm:prSet presAssocID="{83359DB8-A2A6-4D12-A2BC-724E65013743}" presName="cycle" presStyleCnt="0"/>
      <dgm:spPr/>
    </dgm:pt>
    <dgm:pt modelId="{E5390C08-FBD3-4EEC-B47A-006C0530380B}" type="pres">
      <dgm:prSet presAssocID="{83359DB8-A2A6-4D12-A2BC-724E65013743}" presName="srcNode" presStyleLbl="node1" presStyleIdx="0" presStyleCnt="5"/>
      <dgm:spPr/>
    </dgm:pt>
    <dgm:pt modelId="{0E4B9653-D843-402D-B8B3-256F76F6C29C}" type="pres">
      <dgm:prSet presAssocID="{83359DB8-A2A6-4D12-A2BC-724E65013743}" presName="conn" presStyleLbl="parChTrans1D2" presStyleIdx="0" presStyleCnt="1"/>
      <dgm:spPr/>
      <dgm:t>
        <a:bodyPr/>
        <a:lstStyle/>
        <a:p>
          <a:endParaRPr lang="en-US"/>
        </a:p>
      </dgm:t>
    </dgm:pt>
    <dgm:pt modelId="{1845D39B-920C-4DF0-A02D-7DBF7CC826F9}" type="pres">
      <dgm:prSet presAssocID="{83359DB8-A2A6-4D12-A2BC-724E65013743}" presName="extraNode" presStyleLbl="node1" presStyleIdx="0" presStyleCnt="5"/>
      <dgm:spPr/>
    </dgm:pt>
    <dgm:pt modelId="{6368D285-3141-4CE2-9B07-00B31BF9C32F}" type="pres">
      <dgm:prSet presAssocID="{83359DB8-A2A6-4D12-A2BC-724E65013743}" presName="dstNode" presStyleLbl="node1" presStyleIdx="0" presStyleCnt="5"/>
      <dgm:spPr/>
    </dgm:pt>
    <dgm:pt modelId="{8F19C12F-D8DE-493D-BBFC-EECFD06A40D3}" type="pres">
      <dgm:prSet presAssocID="{AB81117B-5DBD-4B3F-9BAA-AC5F41FADCB2}" presName="text_1" presStyleLbl="node1" presStyleIdx="0" presStyleCnt="5">
        <dgm:presLayoutVars>
          <dgm:bulletEnabled val="1"/>
        </dgm:presLayoutVars>
      </dgm:prSet>
      <dgm:spPr/>
      <dgm:t>
        <a:bodyPr/>
        <a:lstStyle/>
        <a:p>
          <a:endParaRPr lang="en-US"/>
        </a:p>
      </dgm:t>
    </dgm:pt>
    <dgm:pt modelId="{037E7592-2DD2-47C2-8375-BC3224D3FC37}" type="pres">
      <dgm:prSet presAssocID="{AB81117B-5DBD-4B3F-9BAA-AC5F41FADCB2}" presName="accent_1" presStyleCnt="0"/>
      <dgm:spPr/>
    </dgm:pt>
    <dgm:pt modelId="{241335C9-F8E7-43A3-9FF9-475435C9C7DA}" type="pres">
      <dgm:prSet presAssocID="{AB81117B-5DBD-4B3F-9BAA-AC5F41FADCB2}" presName="accentRepeatNode" presStyleLbl="solidFgAcc1" presStyleIdx="0" presStyleCnt="5"/>
      <dgm:spPr/>
    </dgm:pt>
    <dgm:pt modelId="{6DE0117C-48E6-4AFC-9742-BE202BC8B6C2}" type="pres">
      <dgm:prSet presAssocID="{A3BCDB0A-27C4-4D79-B1F9-E69605DB4E75}" presName="text_2" presStyleLbl="node1" presStyleIdx="1" presStyleCnt="5">
        <dgm:presLayoutVars>
          <dgm:bulletEnabled val="1"/>
        </dgm:presLayoutVars>
      </dgm:prSet>
      <dgm:spPr/>
      <dgm:t>
        <a:bodyPr/>
        <a:lstStyle/>
        <a:p>
          <a:endParaRPr lang="en-US"/>
        </a:p>
      </dgm:t>
    </dgm:pt>
    <dgm:pt modelId="{B38F2755-8B70-4398-96E6-B5F83C0AC56C}" type="pres">
      <dgm:prSet presAssocID="{A3BCDB0A-27C4-4D79-B1F9-E69605DB4E75}" presName="accent_2" presStyleCnt="0"/>
      <dgm:spPr/>
    </dgm:pt>
    <dgm:pt modelId="{86EEDF7D-09A0-42F5-81E1-9D504DDB3AD2}" type="pres">
      <dgm:prSet presAssocID="{A3BCDB0A-27C4-4D79-B1F9-E69605DB4E75}" presName="accentRepeatNode" presStyleLbl="solidFgAcc1" presStyleIdx="1" presStyleCnt="5"/>
      <dgm:spPr/>
    </dgm:pt>
    <dgm:pt modelId="{8CE39728-0AAE-4179-B29C-E572093D566B}" type="pres">
      <dgm:prSet presAssocID="{8D8CF1DA-4D68-44AB-95CB-B4A1411DAB84}" presName="text_3" presStyleLbl="node1" presStyleIdx="2" presStyleCnt="5">
        <dgm:presLayoutVars>
          <dgm:bulletEnabled val="1"/>
        </dgm:presLayoutVars>
      </dgm:prSet>
      <dgm:spPr/>
      <dgm:t>
        <a:bodyPr/>
        <a:lstStyle/>
        <a:p>
          <a:endParaRPr lang="en-US"/>
        </a:p>
      </dgm:t>
    </dgm:pt>
    <dgm:pt modelId="{03E71031-61AE-4DEB-8FA4-AFBC16F9D2B8}" type="pres">
      <dgm:prSet presAssocID="{8D8CF1DA-4D68-44AB-95CB-B4A1411DAB84}" presName="accent_3" presStyleCnt="0"/>
      <dgm:spPr/>
    </dgm:pt>
    <dgm:pt modelId="{11D81F1E-89DF-485A-B12D-E90D6E80668F}" type="pres">
      <dgm:prSet presAssocID="{8D8CF1DA-4D68-44AB-95CB-B4A1411DAB84}" presName="accentRepeatNode" presStyleLbl="solidFgAcc1" presStyleIdx="2" presStyleCnt="5"/>
      <dgm:spPr/>
    </dgm:pt>
    <dgm:pt modelId="{F7D8CA9D-6150-4178-A598-18F18BD2DF86}" type="pres">
      <dgm:prSet presAssocID="{757BA922-D96E-4051-A1FB-68E9F90FAAE6}" presName="text_4" presStyleLbl="node1" presStyleIdx="3" presStyleCnt="5">
        <dgm:presLayoutVars>
          <dgm:bulletEnabled val="1"/>
        </dgm:presLayoutVars>
      </dgm:prSet>
      <dgm:spPr/>
      <dgm:t>
        <a:bodyPr/>
        <a:lstStyle/>
        <a:p>
          <a:endParaRPr lang="en-US"/>
        </a:p>
      </dgm:t>
    </dgm:pt>
    <dgm:pt modelId="{D87668A1-8435-4537-977C-BF08FBDFF2F1}" type="pres">
      <dgm:prSet presAssocID="{757BA922-D96E-4051-A1FB-68E9F90FAAE6}" presName="accent_4" presStyleCnt="0"/>
      <dgm:spPr/>
    </dgm:pt>
    <dgm:pt modelId="{C4493993-7C6A-42C2-BD14-21B13A74CD8F}" type="pres">
      <dgm:prSet presAssocID="{757BA922-D96E-4051-A1FB-68E9F90FAAE6}" presName="accentRepeatNode" presStyleLbl="solidFgAcc1" presStyleIdx="3" presStyleCnt="5"/>
      <dgm:spPr/>
    </dgm:pt>
    <dgm:pt modelId="{089AE04B-98E8-4362-B2A8-A9C7C5A35A99}" type="pres">
      <dgm:prSet presAssocID="{4AB9160F-F154-475B-BAE7-845EAD4CDDB6}" presName="text_5" presStyleLbl="node1" presStyleIdx="4" presStyleCnt="5">
        <dgm:presLayoutVars>
          <dgm:bulletEnabled val="1"/>
        </dgm:presLayoutVars>
      </dgm:prSet>
      <dgm:spPr/>
      <dgm:t>
        <a:bodyPr/>
        <a:lstStyle/>
        <a:p>
          <a:endParaRPr lang="en-US"/>
        </a:p>
      </dgm:t>
    </dgm:pt>
    <dgm:pt modelId="{FD8025C1-D187-4581-80C7-E0A1ACCDB510}" type="pres">
      <dgm:prSet presAssocID="{4AB9160F-F154-475B-BAE7-845EAD4CDDB6}" presName="accent_5" presStyleCnt="0"/>
      <dgm:spPr/>
    </dgm:pt>
    <dgm:pt modelId="{3EA77E79-EFE2-49B7-AE38-23007BB4CBF8}" type="pres">
      <dgm:prSet presAssocID="{4AB9160F-F154-475B-BAE7-845EAD4CDDB6}" presName="accentRepeatNode" presStyleLbl="solidFgAcc1" presStyleIdx="4" presStyleCnt="5"/>
      <dgm:spPr/>
    </dgm:pt>
  </dgm:ptLst>
  <dgm:cxnLst>
    <dgm:cxn modelId="{A73CB8B4-CF70-4C96-91D9-2D15807FE097}" type="presOf" srcId="{4AB9160F-F154-475B-BAE7-845EAD4CDDB6}" destId="{089AE04B-98E8-4362-B2A8-A9C7C5A35A99}" srcOrd="0" destOrd="0" presId="urn:microsoft.com/office/officeart/2008/layout/VerticalCurvedList"/>
    <dgm:cxn modelId="{C1AEA61C-8B4D-43C4-A6C0-581866AE742E}" srcId="{83359DB8-A2A6-4D12-A2BC-724E65013743}" destId="{8D8CF1DA-4D68-44AB-95CB-B4A1411DAB84}" srcOrd="2" destOrd="0" parTransId="{045EC221-4934-4074-BC5B-32E712CAA850}" sibTransId="{755B6A31-B51F-4B4A-A0A6-EFB1B4601274}"/>
    <dgm:cxn modelId="{5D675A31-8183-4BF3-8B76-CC2DE77592EF}" srcId="{83359DB8-A2A6-4D12-A2BC-724E65013743}" destId="{4AB9160F-F154-475B-BAE7-845EAD4CDDB6}" srcOrd="4" destOrd="0" parTransId="{D72EDB2E-F778-4F2B-BEF0-9CAF26BADEBC}" sibTransId="{148124E2-D646-4FE5-936E-3FF6270B37FB}"/>
    <dgm:cxn modelId="{447DAF3F-F3E1-4424-8532-7F5494EC903F}" type="presOf" srcId="{CFB506E6-9256-4038-B2A0-40365F595175}" destId="{0E4B9653-D843-402D-B8B3-256F76F6C29C}" srcOrd="0" destOrd="0" presId="urn:microsoft.com/office/officeart/2008/layout/VerticalCurvedList"/>
    <dgm:cxn modelId="{79F86F7F-E701-4632-AC3A-C05FCF324FC6}" srcId="{83359DB8-A2A6-4D12-A2BC-724E65013743}" destId="{757BA922-D96E-4051-A1FB-68E9F90FAAE6}" srcOrd="3" destOrd="0" parTransId="{F2A2166C-7D95-4AE4-BAC7-D037E8F84F7A}" sibTransId="{F37417AD-AECF-4691-ACE2-A9BE2290FB50}"/>
    <dgm:cxn modelId="{E0BE97E8-109A-45BC-A611-73C4AE27E99B}" srcId="{83359DB8-A2A6-4D12-A2BC-724E65013743}" destId="{AB81117B-5DBD-4B3F-9BAA-AC5F41FADCB2}" srcOrd="0" destOrd="0" parTransId="{36672632-50CC-4713-B03C-90B3A067DCCA}" sibTransId="{CFB506E6-9256-4038-B2A0-40365F595175}"/>
    <dgm:cxn modelId="{5F10B7DB-F67D-4A0C-AA3C-694404F9C1DD}" srcId="{83359DB8-A2A6-4D12-A2BC-724E65013743}" destId="{A3BCDB0A-27C4-4D79-B1F9-E69605DB4E75}" srcOrd="1" destOrd="0" parTransId="{EA688231-F716-49E4-8AA6-A489C987D68E}" sibTransId="{72937683-B660-4EFF-B2DF-61AA6BB9130F}"/>
    <dgm:cxn modelId="{C93AE22D-D87F-4972-9153-E736109A9646}" type="presOf" srcId="{8D8CF1DA-4D68-44AB-95CB-B4A1411DAB84}" destId="{8CE39728-0AAE-4179-B29C-E572093D566B}" srcOrd="0" destOrd="0" presId="urn:microsoft.com/office/officeart/2008/layout/VerticalCurvedList"/>
    <dgm:cxn modelId="{6356DAB6-1639-4C3F-B984-D56D0D929EBC}" type="presOf" srcId="{A3BCDB0A-27C4-4D79-B1F9-E69605DB4E75}" destId="{6DE0117C-48E6-4AFC-9742-BE202BC8B6C2}" srcOrd="0" destOrd="0" presId="urn:microsoft.com/office/officeart/2008/layout/VerticalCurvedList"/>
    <dgm:cxn modelId="{6EA19028-FE13-4D95-8452-D6D18012CD4A}" type="presOf" srcId="{83359DB8-A2A6-4D12-A2BC-724E65013743}" destId="{51655113-2733-4F29-B714-3CA176B3DACC}" srcOrd="0" destOrd="0" presId="urn:microsoft.com/office/officeart/2008/layout/VerticalCurvedList"/>
    <dgm:cxn modelId="{EEE6BC6B-1C1F-4877-B5E0-CE44A02E92F6}" type="presOf" srcId="{757BA922-D96E-4051-A1FB-68E9F90FAAE6}" destId="{F7D8CA9D-6150-4178-A598-18F18BD2DF86}" srcOrd="0" destOrd="0" presId="urn:microsoft.com/office/officeart/2008/layout/VerticalCurvedList"/>
    <dgm:cxn modelId="{036845D7-0D55-4339-832D-78C75D59FF25}" type="presOf" srcId="{AB81117B-5DBD-4B3F-9BAA-AC5F41FADCB2}" destId="{8F19C12F-D8DE-493D-BBFC-EECFD06A40D3}" srcOrd="0" destOrd="0" presId="urn:microsoft.com/office/officeart/2008/layout/VerticalCurvedList"/>
    <dgm:cxn modelId="{B3300196-DE7D-467E-B42C-F46B3AC096D9}" type="presParOf" srcId="{51655113-2733-4F29-B714-3CA176B3DACC}" destId="{22B1BEA7-530D-4F2E-8E90-664D76F95CF9}" srcOrd="0" destOrd="0" presId="urn:microsoft.com/office/officeart/2008/layout/VerticalCurvedList"/>
    <dgm:cxn modelId="{D4A2FB3F-2FD8-45CA-9A07-4F9ACEC76230}" type="presParOf" srcId="{22B1BEA7-530D-4F2E-8E90-664D76F95CF9}" destId="{9BD5F727-9CE0-4870-84F5-6EE974DFDBE5}" srcOrd="0" destOrd="0" presId="urn:microsoft.com/office/officeart/2008/layout/VerticalCurvedList"/>
    <dgm:cxn modelId="{E3193CBE-903C-4807-A5C3-96F7249CE9F5}" type="presParOf" srcId="{9BD5F727-9CE0-4870-84F5-6EE974DFDBE5}" destId="{E5390C08-FBD3-4EEC-B47A-006C0530380B}" srcOrd="0" destOrd="0" presId="urn:microsoft.com/office/officeart/2008/layout/VerticalCurvedList"/>
    <dgm:cxn modelId="{AEEE825B-0CC2-4270-80AD-BA6C0B04FEA0}" type="presParOf" srcId="{9BD5F727-9CE0-4870-84F5-6EE974DFDBE5}" destId="{0E4B9653-D843-402D-B8B3-256F76F6C29C}" srcOrd="1" destOrd="0" presId="urn:microsoft.com/office/officeart/2008/layout/VerticalCurvedList"/>
    <dgm:cxn modelId="{D59D05B0-DC0B-49D9-8ED9-B4362B32665F}" type="presParOf" srcId="{9BD5F727-9CE0-4870-84F5-6EE974DFDBE5}" destId="{1845D39B-920C-4DF0-A02D-7DBF7CC826F9}" srcOrd="2" destOrd="0" presId="urn:microsoft.com/office/officeart/2008/layout/VerticalCurvedList"/>
    <dgm:cxn modelId="{8CD4154E-9EE5-44BC-B736-26EC62A4C8D8}" type="presParOf" srcId="{9BD5F727-9CE0-4870-84F5-6EE974DFDBE5}" destId="{6368D285-3141-4CE2-9B07-00B31BF9C32F}" srcOrd="3" destOrd="0" presId="urn:microsoft.com/office/officeart/2008/layout/VerticalCurvedList"/>
    <dgm:cxn modelId="{A2CDAEBD-1E62-4DEF-AB57-3D1B83C41611}" type="presParOf" srcId="{22B1BEA7-530D-4F2E-8E90-664D76F95CF9}" destId="{8F19C12F-D8DE-493D-BBFC-EECFD06A40D3}" srcOrd="1" destOrd="0" presId="urn:microsoft.com/office/officeart/2008/layout/VerticalCurvedList"/>
    <dgm:cxn modelId="{076CFFB6-6AC7-4E6A-AA11-5EC4630F9117}" type="presParOf" srcId="{22B1BEA7-530D-4F2E-8E90-664D76F95CF9}" destId="{037E7592-2DD2-47C2-8375-BC3224D3FC37}" srcOrd="2" destOrd="0" presId="urn:microsoft.com/office/officeart/2008/layout/VerticalCurvedList"/>
    <dgm:cxn modelId="{03C528B4-511A-42EF-B5E9-9B155B08DCB0}" type="presParOf" srcId="{037E7592-2DD2-47C2-8375-BC3224D3FC37}" destId="{241335C9-F8E7-43A3-9FF9-475435C9C7DA}" srcOrd="0" destOrd="0" presId="urn:microsoft.com/office/officeart/2008/layout/VerticalCurvedList"/>
    <dgm:cxn modelId="{57BB8BE2-40A8-4DDC-A873-B4C4543CD5E3}" type="presParOf" srcId="{22B1BEA7-530D-4F2E-8E90-664D76F95CF9}" destId="{6DE0117C-48E6-4AFC-9742-BE202BC8B6C2}" srcOrd="3" destOrd="0" presId="urn:microsoft.com/office/officeart/2008/layout/VerticalCurvedList"/>
    <dgm:cxn modelId="{BDBC2BE5-905D-4A33-A841-5743DC368B87}" type="presParOf" srcId="{22B1BEA7-530D-4F2E-8E90-664D76F95CF9}" destId="{B38F2755-8B70-4398-96E6-B5F83C0AC56C}" srcOrd="4" destOrd="0" presId="urn:microsoft.com/office/officeart/2008/layout/VerticalCurvedList"/>
    <dgm:cxn modelId="{390181AC-2F0F-403F-A6B4-00A9A8129670}" type="presParOf" srcId="{B38F2755-8B70-4398-96E6-B5F83C0AC56C}" destId="{86EEDF7D-09A0-42F5-81E1-9D504DDB3AD2}" srcOrd="0" destOrd="0" presId="urn:microsoft.com/office/officeart/2008/layout/VerticalCurvedList"/>
    <dgm:cxn modelId="{CB7CC03B-9A9F-472F-8E8A-7AD085681391}" type="presParOf" srcId="{22B1BEA7-530D-4F2E-8E90-664D76F95CF9}" destId="{8CE39728-0AAE-4179-B29C-E572093D566B}" srcOrd="5" destOrd="0" presId="urn:microsoft.com/office/officeart/2008/layout/VerticalCurvedList"/>
    <dgm:cxn modelId="{C0E7F5B4-7F76-4F44-AF4F-418BAD89987C}" type="presParOf" srcId="{22B1BEA7-530D-4F2E-8E90-664D76F95CF9}" destId="{03E71031-61AE-4DEB-8FA4-AFBC16F9D2B8}" srcOrd="6" destOrd="0" presId="urn:microsoft.com/office/officeart/2008/layout/VerticalCurvedList"/>
    <dgm:cxn modelId="{93771BAC-6951-40DD-BEA1-4C6A1578090C}" type="presParOf" srcId="{03E71031-61AE-4DEB-8FA4-AFBC16F9D2B8}" destId="{11D81F1E-89DF-485A-B12D-E90D6E80668F}" srcOrd="0" destOrd="0" presId="urn:microsoft.com/office/officeart/2008/layout/VerticalCurvedList"/>
    <dgm:cxn modelId="{3DB6792E-B775-41AF-BF13-2C62AADB0D84}" type="presParOf" srcId="{22B1BEA7-530D-4F2E-8E90-664D76F95CF9}" destId="{F7D8CA9D-6150-4178-A598-18F18BD2DF86}" srcOrd="7" destOrd="0" presId="urn:microsoft.com/office/officeart/2008/layout/VerticalCurvedList"/>
    <dgm:cxn modelId="{97AC188C-C756-4B01-8B2C-CCC59CE91212}" type="presParOf" srcId="{22B1BEA7-530D-4F2E-8E90-664D76F95CF9}" destId="{D87668A1-8435-4537-977C-BF08FBDFF2F1}" srcOrd="8" destOrd="0" presId="urn:microsoft.com/office/officeart/2008/layout/VerticalCurvedList"/>
    <dgm:cxn modelId="{79F94457-66D8-4E5D-A098-60F623FA9863}" type="presParOf" srcId="{D87668A1-8435-4537-977C-BF08FBDFF2F1}" destId="{C4493993-7C6A-42C2-BD14-21B13A74CD8F}" srcOrd="0" destOrd="0" presId="urn:microsoft.com/office/officeart/2008/layout/VerticalCurvedList"/>
    <dgm:cxn modelId="{98B94CC6-4A7E-409C-9BBC-A9041DC4B7CD}" type="presParOf" srcId="{22B1BEA7-530D-4F2E-8E90-664D76F95CF9}" destId="{089AE04B-98E8-4362-B2A8-A9C7C5A35A99}" srcOrd="9" destOrd="0" presId="urn:microsoft.com/office/officeart/2008/layout/VerticalCurvedList"/>
    <dgm:cxn modelId="{6BD43EB6-9DE6-4C3F-88EC-21473D12938B}" type="presParOf" srcId="{22B1BEA7-530D-4F2E-8E90-664D76F95CF9}" destId="{FD8025C1-D187-4581-80C7-E0A1ACCDB510}" srcOrd="10" destOrd="0" presId="urn:microsoft.com/office/officeart/2008/layout/VerticalCurvedList"/>
    <dgm:cxn modelId="{3CFA11B2-0141-42DE-902E-364D53EB8901}" type="presParOf" srcId="{FD8025C1-D187-4581-80C7-E0A1ACCDB510}" destId="{3EA77E79-EFE2-49B7-AE38-23007BB4CBF8}"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DDA382-9F5E-4302-907B-51C624898EB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EBFC2731-6ACC-4E36-8516-59FBF23E19B5}">
      <dgm:prSet phldrT="[Text]"/>
      <dgm:spPr/>
      <dgm:t>
        <a:bodyPr/>
        <a:lstStyle/>
        <a:p>
          <a:r>
            <a:rPr lang="en-US" dirty="0" smtClean="0"/>
            <a:t>International Coaching Federation - ICF</a:t>
          </a:r>
          <a:endParaRPr lang="en-US" dirty="0"/>
        </a:p>
      </dgm:t>
    </dgm:pt>
    <dgm:pt modelId="{4E590DE8-DAE8-476C-85CA-E38F3CEF83AE}" type="parTrans" cxnId="{171E9F1E-E00C-4137-9CBE-A1C09D67FEE8}">
      <dgm:prSet/>
      <dgm:spPr/>
      <dgm:t>
        <a:bodyPr/>
        <a:lstStyle/>
        <a:p>
          <a:endParaRPr lang="en-US"/>
        </a:p>
      </dgm:t>
    </dgm:pt>
    <dgm:pt modelId="{CDB1462B-D883-4017-8C2C-A2B1F97D04B5}" type="sibTrans" cxnId="{171E9F1E-E00C-4137-9CBE-A1C09D67FEE8}">
      <dgm:prSet/>
      <dgm:spPr/>
      <dgm:t>
        <a:bodyPr/>
        <a:lstStyle/>
        <a:p>
          <a:endParaRPr lang="en-US"/>
        </a:p>
      </dgm:t>
    </dgm:pt>
    <dgm:pt modelId="{AEC20E1E-07EE-470A-8BCB-BBA68D9C907A}">
      <dgm:prSet phldrT="[Text]"/>
      <dgm:spPr/>
      <dgm:t>
        <a:bodyPr/>
        <a:lstStyle/>
        <a:p>
          <a:r>
            <a:rPr lang="en-US" dirty="0" smtClean="0">
              <a:solidFill>
                <a:schemeClr val="bg1"/>
              </a:solidFill>
            </a:rPr>
            <a:t>Code of Ethics</a:t>
          </a:r>
          <a:endParaRPr lang="en-US" dirty="0">
            <a:solidFill>
              <a:schemeClr val="bg1"/>
            </a:solidFill>
          </a:endParaRPr>
        </a:p>
      </dgm:t>
    </dgm:pt>
    <dgm:pt modelId="{95FE2019-4332-494E-A16F-1A426118306D}" type="parTrans" cxnId="{51D2273B-ADEC-401F-AFF4-5393A4218085}">
      <dgm:prSet/>
      <dgm:spPr/>
      <dgm:t>
        <a:bodyPr/>
        <a:lstStyle/>
        <a:p>
          <a:endParaRPr lang="en-US"/>
        </a:p>
      </dgm:t>
    </dgm:pt>
    <dgm:pt modelId="{ECA704F9-49C2-406C-9179-ED45AF04FBBD}" type="sibTrans" cxnId="{51D2273B-ADEC-401F-AFF4-5393A4218085}">
      <dgm:prSet/>
      <dgm:spPr/>
      <dgm:t>
        <a:bodyPr/>
        <a:lstStyle/>
        <a:p>
          <a:endParaRPr lang="en-US"/>
        </a:p>
      </dgm:t>
    </dgm:pt>
    <dgm:pt modelId="{981A3E4E-5DAE-4317-BF57-592F03631B18}">
      <dgm:prSet phldrT="[Text]"/>
      <dgm:spPr/>
      <dgm:t>
        <a:bodyPr/>
        <a:lstStyle/>
        <a:p>
          <a:r>
            <a:rPr lang="en-US" dirty="0" smtClean="0"/>
            <a:t>National Board for Health and Wellness Coaching - NBHWC </a:t>
          </a:r>
          <a:endParaRPr lang="en-US" dirty="0"/>
        </a:p>
      </dgm:t>
    </dgm:pt>
    <dgm:pt modelId="{F5C2289D-7F9A-4018-8650-7F61003558B0}" type="parTrans" cxnId="{ECAFC8EA-160E-49D0-A3F3-83B1C2924C64}">
      <dgm:prSet/>
      <dgm:spPr/>
      <dgm:t>
        <a:bodyPr/>
        <a:lstStyle/>
        <a:p>
          <a:endParaRPr lang="en-US"/>
        </a:p>
      </dgm:t>
    </dgm:pt>
    <dgm:pt modelId="{5353D65F-0210-4368-9627-77349F1E068D}" type="sibTrans" cxnId="{ECAFC8EA-160E-49D0-A3F3-83B1C2924C64}">
      <dgm:prSet/>
      <dgm:spPr/>
      <dgm:t>
        <a:bodyPr/>
        <a:lstStyle/>
        <a:p>
          <a:endParaRPr lang="en-US"/>
        </a:p>
      </dgm:t>
    </dgm:pt>
    <dgm:pt modelId="{6796008B-F5C3-49B2-AF1C-AD9F58DED12C}">
      <dgm:prSet phldrT="[Text]"/>
      <dgm:spPr/>
      <dgm:t>
        <a:bodyPr/>
        <a:lstStyle/>
        <a:p>
          <a:r>
            <a:rPr lang="en-US" dirty="0" smtClean="0">
              <a:solidFill>
                <a:schemeClr val="bg1"/>
              </a:solidFill>
            </a:rPr>
            <a:t>Scope of Practice</a:t>
          </a:r>
          <a:endParaRPr lang="en-US" dirty="0">
            <a:solidFill>
              <a:schemeClr val="bg1"/>
            </a:solidFill>
          </a:endParaRPr>
        </a:p>
      </dgm:t>
    </dgm:pt>
    <dgm:pt modelId="{ECD8FAA5-6E4A-45E3-B602-3061ED7596FE}" type="parTrans" cxnId="{305250C2-F171-4DDA-ADB3-A0055E87A846}">
      <dgm:prSet/>
      <dgm:spPr/>
      <dgm:t>
        <a:bodyPr/>
        <a:lstStyle/>
        <a:p>
          <a:endParaRPr lang="en-US"/>
        </a:p>
      </dgm:t>
    </dgm:pt>
    <dgm:pt modelId="{40D339C0-E9F8-438B-BA2E-AF34CE562EE9}" type="sibTrans" cxnId="{305250C2-F171-4DDA-ADB3-A0055E87A846}">
      <dgm:prSet/>
      <dgm:spPr/>
      <dgm:t>
        <a:bodyPr/>
        <a:lstStyle/>
        <a:p>
          <a:endParaRPr lang="en-US"/>
        </a:p>
      </dgm:t>
    </dgm:pt>
    <dgm:pt modelId="{3F53A5EA-86B3-4E16-A8F9-396E77C38A43}">
      <dgm:prSet/>
      <dgm:spPr/>
      <dgm:t>
        <a:bodyPr/>
        <a:lstStyle/>
        <a:p>
          <a:r>
            <a:rPr lang="en-US" dirty="0" smtClean="0">
              <a:solidFill>
                <a:schemeClr val="bg1"/>
              </a:solidFill>
            </a:rPr>
            <a:t>Core Competencies </a:t>
          </a:r>
        </a:p>
      </dgm:t>
    </dgm:pt>
    <dgm:pt modelId="{0FC41982-840D-44C4-A9D3-D23D0C3046C5}" type="parTrans" cxnId="{E85F9AC2-0705-4F16-8009-5D10CD7334BA}">
      <dgm:prSet/>
      <dgm:spPr/>
      <dgm:t>
        <a:bodyPr/>
        <a:lstStyle/>
        <a:p>
          <a:endParaRPr lang="en-US"/>
        </a:p>
      </dgm:t>
    </dgm:pt>
    <dgm:pt modelId="{05E4ACD6-3901-41EA-BD73-4F40FFADFDE3}" type="sibTrans" cxnId="{E85F9AC2-0705-4F16-8009-5D10CD7334BA}">
      <dgm:prSet/>
      <dgm:spPr/>
      <dgm:t>
        <a:bodyPr/>
        <a:lstStyle/>
        <a:p>
          <a:endParaRPr lang="en-US"/>
        </a:p>
      </dgm:t>
    </dgm:pt>
    <dgm:pt modelId="{674860A8-E985-4978-8AC9-D66609541428}">
      <dgm:prSet/>
      <dgm:spPr/>
      <dgm:t>
        <a:bodyPr/>
        <a:lstStyle/>
        <a:p>
          <a:r>
            <a:rPr lang="en-US" dirty="0" smtClean="0">
              <a:solidFill>
                <a:schemeClr val="bg1"/>
              </a:solidFill>
            </a:rPr>
            <a:t>Code of Ethics </a:t>
          </a:r>
        </a:p>
      </dgm:t>
    </dgm:pt>
    <dgm:pt modelId="{54B0BCBF-C77A-4F71-A9B3-095811C1DDD2}" type="parTrans" cxnId="{E49E1548-35CE-4AC7-91F6-320B0DDFBD48}">
      <dgm:prSet/>
      <dgm:spPr/>
      <dgm:t>
        <a:bodyPr/>
        <a:lstStyle/>
        <a:p>
          <a:endParaRPr lang="en-US"/>
        </a:p>
      </dgm:t>
    </dgm:pt>
    <dgm:pt modelId="{D4EF09F3-39A5-45FA-A42D-ECA41D5ACF0A}" type="sibTrans" cxnId="{E49E1548-35CE-4AC7-91F6-320B0DDFBD48}">
      <dgm:prSet/>
      <dgm:spPr/>
      <dgm:t>
        <a:bodyPr/>
        <a:lstStyle/>
        <a:p>
          <a:endParaRPr lang="en-US"/>
        </a:p>
      </dgm:t>
    </dgm:pt>
    <dgm:pt modelId="{3C6A61E2-1A0E-4D96-A3D1-049FF2E08361}">
      <dgm:prSet/>
      <dgm:spPr/>
      <dgm:t>
        <a:bodyPr/>
        <a:lstStyle/>
        <a:p>
          <a:r>
            <a:rPr lang="en-US" dirty="0" smtClean="0"/>
            <a:t>ACHA Standards of Practice for Health Promotion</a:t>
          </a:r>
        </a:p>
      </dgm:t>
    </dgm:pt>
    <dgm:pt modelId="{43781EF9-9FF3-4AA0-A7D0-9702FFF93E4D}" type="parTrans" cxnId="{84D14544-92E5-4346-AB4D-2EFF288B421C}">
      <dgm:prSet/>
      <dgm:spPr/>
      <dgm:t>
        <a:bodyPr/>
        <a:lstStyle/>
        <a:p>
          <a:endParaRPr lang="en-US"/>
        </a:p>
      </dgm:t>
    </dgm:pt>
    <dgm:pt modelId="{B8AC9767-7F02-411E-ABEE-4669E7D3436F}" type="sibTrans" cxnId="{84D14544-92E5-4346-AB4D-2EFF288B421C}">
      <dgm:prSet/>
      <dgm:spPr/>
      <dgm:t>
        <a:bodyPr/>
        <a:lstStyle/>
        <a:p>
          <a:endParaRPr lang="en-US"/>
        </a:p>
      </dgm:t>
    </dgm:pt>
    <dgm:pt modelId="{98663140-2D5F-443C-96D1-B16C5F0D75CE}" type="pres">
      <dgm:prSet presAssocID="{C8DDA382-9F5E-4302-907B-51C624898EBD}" presName="linear" presStyleCnt="0">
        <dgm:presLayoutVars>
          <dgm:animLvl val="lvl"/>
          <dgm:resizeHandles val="exact"/>
        </dgm:presLayoutVars>
      </dgm:prSet>
      <dgm:spPr/>
      <dgm:t>
        <a:bodyPr/>
        <a:lstStyle/>
        <a:p>
          <a:endParaRPr lang="en-US"/>
        </a:p>
      </dgm:t>
    </dgm:pt>
    <dgm:pt modelId="{3528C1C6-F96E-4B89-98EB-305CB7EF249D}" type="pres">
      <dgm:prSet presAssocID="{EBFC2731-6ACC-4E36-8516-59FBF23E19B5}" presName="parentText" presStyleLbl="node1" presStyleIdx="0" presStyleCnt="3">
        <dgm:presLayoutVars>
          <dgm:chMax val="0"/>
          <dgm:bulletEnabled val="1"/>
        </dgm:presLayoutVars>
      </dgm:prSet>
      <dgm:spPr/>
      <dgm:t>
        <a:bodyPr/>
        <a:lstStyle/>
        <a:p>
          <a:endParaRPr lang="en-US"/>
        </a:p>
      </dgm:t>
    </dgm:pt>
    <dgm:pt modelId="{73D55A49-5902-4D6C-B2C7-F7CF692CCADB}" type="pres">
      <dgm:prSet presAssocID="{EBFC2731-6ACC-4E36-8516-59FBF23E19B5}" presName="childText" presStyleLbl="revTx" presStyleIdx="0" presStyleCnt="2">
        <dgm:presLayoutVars>
          <dgm:bulletEnabled val="1"/>
        </dgm:presLayoutVars>
      </dgm:prSet>
      <dgm:spPr/>
      <dgm:t>
        <a:bodyPr/>
        <a:lstStyle/>
        <a:p>
          <a:endParaRPr lang="en-US"/>
        </a:p>
      </dgm:t>
    </dgm:pt>
    <dgm:pt modelId="{7B46D7CF-22B8-4D49-A4DA-6CDCDDECE8A9}" type="pres">
      <dgm:prSet presAssocID="{981A3E4E-5DAE-4317-BF57-592F03631B18}" presName="parentText" presStyleLbl="node1" presStyleIdx="1" presStyleCnt="3">
        <dgm:presLayoutVars>
          <dgm:chMax val="0"/>
          <dgm:bulletEnabled val="1"/>
        </dgm:presLayoutVars>
      </dgm:prSet>
      <dgm:spPr/>
      <dgm:t>
        <a:bodyPr/>
        <a:lstStyle/>
        <a:p>
          <a:endParaRPr lang="en-US"/>
        </a:p>
      </dgm:t>
    </dgm:pt>
    <dgm:pt modelId="{04B87E8B-84DB-4E3E-99A2-29C1FD548659}" type="pres">
      <dgm:prSet presAssocID="{981A3E4E-5DAE-4317-BF57-592F03631B18}" presName="childText" presStyleLbl="revTx" presStyleIdx="1" presStyleCnt="2">
        <dgm:presLayoutVars>
          <dgm:bulletEnabled val="1"/>
        </dgm:presLayoutVars>
      </dgm:prSet>
      <dgm:spPr/>
      <dgm:t>
        <a:bodyPr/>
        <a:lstStyle/>
        <a:p>
          <a:endParaRPr lang="en-US"/>
        </a:p>
      </dgm:t>
    </dgm:pt>
    <dgm:pt modelId="{A288B890-26D7-4BD7-AD1F-98ADB8D3F1D8}" type="pres">
      <dgm:prSet presAssocID="{3C6A61E2-1A0E-4D96-A3D1-049FF2E08361}" presName="parentText" presStyleLbl="node1" presStyleIdx="2" presStyleCnt="3">
        <dgm:presLayoutVars>
          <dgm:chMax val="0"/>
          <dgm:bulletEnabled val="1"/>
        </dgm:presLayoutVars>
      </dgm:prSet>
      <dgm:spPr/>
      <dgm:t>
        <a:bodyPr/>
        <a:lstStyle/>
        <a:p>
          <a:endParaRPr lang="en-US"/>
        </a:p>
      </dgm:t>
    </dgm:pt>
  </dgm:ptLst>
  <dgm:cxnLst>
    <dgm:cxn modelId="{E85F9AC2-0705-4F16-8009-5D10CD7334BA}" srcId="{EBFC2731-6ACC-4E36-8516-59FBF23E19B5}" destId="{3F53A5EA-86B3-4E16-A8F9-396E77C38A43}" srcOrd="1" destOrd="0" parTransId="{0FC41982-840D-44C4-A9D3-D23D0C3046C5}" sibTransId="{05E4ACD6-3901-41EA-BD73-4F40FFADFDE3}"/>
    <dgm:cxn modelId="{51D2273B-ADEC-401F-AFF4-5393A4218085}" srcId="{EBFC2731-6ACC-4E36-8516-59FBF23E19B5}" destId="{AEC20E1E-07EE-470A-8BCB-BBA68D9C907A}" srcOrd="0" destOrd="0" parTransId="{95FE2019-4332-494E-A16F-1A426118306D}" sibTransId="{ECA704F9-49C2-406C-9179-ED45AF04FBBD}"/>
    <dgm:cxn modelId="{D642AB50-0071-4F4F-8649-AC1CE30F14E2}" type="presOf" srcId="{6796008B-F5C3-49B2-AF1C-AD9F58DED12C}" destId="{04B87E8B-84DB-4E3E-99A2-29C1FD548659}" srcOrd="0" destOrd="0" presId="urn:microsoft.com/office/officeart/2005/8/layout/vList2"/>
    <dgm:cxn modelId="{84D14544-92E5-4346-AB4D-2EFF288B421C}" srcId="{C8DDA382-9F5E-4302-907B-51C624898EBD}" destId="{3C6A61E2-1A0E-4D96-A3D1-049FF2E08361}" srcOrd="2" destOrd="0" parTransId="{43781EF9-9FF3-4AA0-A7D0-9702FFF93E4D}" sibTransId="{B8AC9767-7F02-411E-ABEE-4669E7D3436F}"/>
    <dgm:cxn modelId="{00154543-B80D-464D-B2DE-47CA2EE02510}" type="presOf" srcId="{981A3E4E-5DAE-4317-BF57-592F03631B18}" destId="{7B46D7CF-22B8-4D49-A4DA-6CDCDDECE8A9}" srcOrd="0" destOrd="0" presId="urn:microsoft.com/office/officeart/2005/8/layout/vList2"/>
    <dgm:cxn modelId="{A48CA974-7B09-4174-AF7C-75234D87C645}" type="presOf" srcId="{AEC20E1E-07EE-470A-8BCB-BBA68D9C907A}" destId="{73D55A49-5902-4D6C-B2C7-F7CF692CCADB}" srcOrd="0" destOrd="0" presId="urn:microsoft.com/office/officeart/2005/8/layout/vList2"/>
    <dgm:cxn modelId="{97EE5287-9E9F-40B8-9CA1-DB7CA1A6299F}" type="presOf" srcId="{3C6A61E2-1A0E-4D96-A3D1-049FF2E08361}" destId="{A288B890-26D7-4BD7-AD1F-98ADB8D3F1D8}" srcOrd="0" destOrd="0" presId="urn:microsoft.com/office/officeart/2005/8/layout/vList2"/>
    <dgm:cxn modelId="{3AD573F9-713A-49E9-97E4-5F795C13721C}" type="presOf" srcId="{C8DDA382-9F5E-4302-907B-51C624898EBD}" destId="{98663140-2D5F-443C-96D1-B16C5F0D75CE}" srcOrd="0" destOrd="0" presId="urn:microsoft.com/office/officeart/2005/8/layout/vList2"/>
    <dgm:cxn modelId="{305250C2-F171-4DDA-ADB3-A0055E87A846}" srcId="{981A3E4E-5DAE-4317-BF57-592F03631B18}" destId="{6796008B-F5C3-49B2-AF1C-AD9F58DED12C}" srcOrd="0" destOrd="0" parTransId="{ECD8FAA5-6E4A-45E3-B602-3061ED7596FE}" sibTransId="{40D339C0-E9F8-438B-BA2E-AF34CE562EE9}"/>
    <dgm:cxn modelId="{ECAFC8EA-160E-49D0-A3F3-83B1C2924C64}" srcId="{C8DDA382-9F5E-4302-907B-51C624898EBD}" destId="{981A3E4E-5DAE-4317-BF57-592F03631B18}" srcOrd="1" destOrd="0" parTransId="{F5C2289D-7F9A-4018-8650-7F61003558B0}" sibTransId="{5353D65F-0210-4368-9627-77349F1E068D}"/>
    <dgm:cxn modelId="{171E9F1E-E00C-4137-9CBE-A1C09D67FEE8}" srcId="{C8DDA382-9F5E-4302-907B-51C624898EBD}" destId="{EBFC2731-6ACC-4E36-8516-59FBF23E19B5}" srcOrd="0" destOrd="0" parTransId="{4E590DE8-DAE8-476C-85CA-E38F3CEF83AE}" sibTransId="{CDB1462B-D883-4017-8C2C-A2B1F97D04B5}"/>
    <dgm:cxn modelId="{5F62FD88-646D-4CC0-81AE-6497F879FD62}" type="presOf" srcId="{3F53A5EA-86B3-4E16-A8F9-396E77C38A43}" destId="{73D55A49-5902-4D6C-B2C7-F7CF692CCADB}" srcOrd="0" destOrd="1" presId="urn:microsoft.com/office/officeart/2005/8/layout/vList2"/>
    <dgm:cxn modelId="{D29C16E9-CEC1-4636-892C-3766FD2845D4}" type="presOf" srcId="{674860A8-E985-4978-8AC9-D66609541428}" destId="{04B87E8B-84DB-4E3E-99A2-29C1FD548659}" srcOrd="0" destOrd="1" presId="urn:microsoft.com/office/officeart/2005/8/layout/vList2"/>
    <dgm:cxn modelId="{B59527F0-3C24-43DB-A81A-3F7BF402138F}" type="presOf" srcId="{EBFC2731-6ACC-4E36-8516-59FBF23E19B5}" destId="{3528C1C6-F96E-4B89-98EB-305CB7EF249D}" srcOrd="0" destOrd="0" presId="urn:microsoft.com/office/officeart/2005/8/layout/vList2"/>
    <dgm:cxn modelId="{E49E1548-35CE-4AC7-91F6-320B0DDFBD48}" srcId="{981A3E4E-5DAE-4317-BF57-592F03631B18}" destId="{674860A8-E985-4978-8AC9-D66609541428}" srcOrd="1" destOrd="0" parTransId="{54B0BCBF-C77A-4F71-A9B3-095811C1DDD2}" sibTransId="{D4EF09F3-39A5-45FA-A42D-ECA41D5ACF0A}"/>
    <dgm:cxn modelId="{2ACCB4E5-4CC6-451A-B15B-F5FEFBD154B4}" type="presParOf" srcId="{98663140-2D5F-443C-96D1-B16C5F0D75CE}" destId="{3528C1C6-F96E-4B89-98EB-305CB7EF249D}" srcOrd="0" destOrd="0" presId="urn:microsoft.com/office/officeart/2005/8/layout/vList2"/>
    <dgm:cxn modelId="{4030FD95-41D6-4056-A195-66BF983AF9AE}" type="presParOf" srcId="{98663140-2D5F-443C-96D1-B16C5F0D75CE}" destId="{73D55A49-5902-4D6C-B2C7-F7CF692CCADB}" srcOrd="1" destOrd="0" presId="urn:microsoft.com/office/officeart/2005/8/layout/vList2"/>
    <dgm:cxn modelId="{4F1F6882-270B-4A38-95B9-8EBAF1A42A1C}" type="presParOf" srcId="{98663140-2D5F-443C-96D1-B16C5F0D75CE}" destId="{7B46D7CF-22B8-4D49-A4DA-6CDCDDECE8A9}" srcOrd="2" destOrd="0" presId="urn:microsoft.com/office/officeart/2005/8/layout/vList2"/>
    <dgm:cxn modelId="{93A119E8-2AA4-465F-B06B-BF5247BFEF2C}" type="presParOf" srcId="{98663140-2D5F-443C-96D1-B16C5F0D75CE}" destId="{04B87E8B-84DB-4E3E-99A2-29C1FD548659}" srcOrd="3" destOrd="0" presId="urn:microsoft.com/office/officeart/2005/8/layout/vList2"/>
    <dgm:cxn modelId="{89E29780-670E-4B51-86C1-C6A8F8B9F29D}" type="presParOf" srcId="{98663140-2D5F-443C-96D1-B16C5F0D75CE}" destId="{A288B890-26D7-4BD7-AD1F-98ADB8D3F1D8}"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4B9653-D843-402D-B8B3-256F76F6C29C}">
      <dsp:nvSpPr>
        <dsp:cNvPr id="0" name=""/>
        <dsp:cNvSpPr/>
      </dsp:nvSpPr>
      <dsp:spPr>
        <a:xfrm>
          <a:off x="-5687537" y="-870603"/>
          <a:ext cx="6771461" cy="6771461"/>
        </a:xfrm>
        <a:prstGeom prst="blockArc">
          <a:avLst>
            <a:gd name="adj1" fmla="val 18900000"/>
            <a:gd name="adj2" fmla="val 2700000"/>
            <a:gd name="adj3" fmla="val 319"/>
          </a:avLst>
        </a:pr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F19C12F-D8DE-493D-BBFC-EECFD06A40D3}">
      <dsp:nvSpPr>
        <dsp:cNvPr id="0" name=""/>
        <dsp:cNvSpPr/>
      </dsp:nvSpPr>
      <dsp:spPr>
        <a:xfrm>
          <a:off x="473825" y="314290"/>
          <a:ext cx="10047370" cy="62898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9255" tIns="83820" rIns="83820" bIns="83820" numCol="1" spcCol="1270" anchor="ctr" anchorCtr="0">
          <a:noAutofit/>
        </a:bodyPr>
        <a:lstStyle/>
        <a:p>
          <a:pPr lvl="0" algn="l" defTabSz="1466850" rtl="0">
            <a:lnSpc>
              <a:spcPct val="90000"/>
            </a:lnSpc>
            <a:spcBef>
              <a:spcPct val="0"/>
            </a:spcBef>
            <a:spcAft>
              <a:spcPct val="35000"/>
            </a:spcAft>
          </a:pPr>
          <a:r>
            <a:rPr lang="en-US" sz="3300" kern="1200" smtClean="0"/>
            <a:t>The Transtheoretical (Stages of Change) Model</a:t>
          </a:r>
          <a:endParaRPr lang="en-US" sz="3300" kern="1200"/>
        </a:p>
      </dsp:txBody>
      <dsp:txXfrm>
        <a:off x="473825" y="314290"/>
        <a:ext cx="10047370" cy="628982"/>
      </dsp:txXfrm>
    </dsp:sp>
    <dsp:sp modelId="{241335C9-F8E7-43A3-9FF9-475435C9C7DA}">
      <dsp:nvSpPr>
        <dsp:cNvPr id="0" name=""/>
        <dsp:cNvSpPr/>
      </dsp:nvSpPr>
      <dsp:spPr>
        <a:xfrm>
          <a:off x="80711" y="235667"/>
          <a:ext cx="786228" cy="786228"/>
        </a:xfrm>
        <a:prstGeom prst="ellipse">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DE0117C-48E6-4AFC-9742-BE202BC8B6C2}">
      <dsp:nvSpPr>
        <dsp:cNvPr id="0" name=""/>
        <dsp:cNvSpPr/>
      </dsp:nvSpPr>
      <dsp:spPr>
        <a:xfrm>
          <a:off x="924536" y="1257462"/>
          <a:ext cx="9596659" cy="628982"/>
        </a:xfrm>
        <a:prstGeom prst="rect">
          <a:avLst/>
        </a:prstGeom>
        <a:solidFill>
          <a:schemeClr val="accent5">
            <a:hueOff val="-1838336"/>
            <a:satOff val="-2557"/>
            <a:lumOff val="-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9255" tIns="83820" rIns="83820" bIns="83820" numCol="1" spcCol="1270" anchor="ctr" anchorCtr="0">
          <a:noAutofit/>
        </a:bodyPr>
        <a:lstStyle/>
        <a:p>
          <a:pPr lvl="0" algn="l" defTabSz="1466850" rtl="0">
            <a:lnSpc>
              <a:spcPct val="90000"/>
            </a:lnSpc>
            <a:spcBef>
              <a:spcPct val="0"/>
            </a:spcBef>
            <a:spcAft>
              <a:spcPct val="35000"/>
            </a:spcAft>
          </a:pPr>
          <a:r>
            <a:rPr lang="en-US" sz="3300" kern="1200" dirty="0" smtClean="0"/>
            <a:t>Motivational Interviewing</a:t>
          </a:r>
          <a:endParaRPr lang="en-US" sz="3300" kern="1200" dirty="0"/>
        </a:p>
      </dsp:txBody>
      <dsp:txXfrm>
        <a:off x="924536" y="1257462"/>
        <a:ext cx="9596659" cy="628982"/>
      </dsp:txXfrm>
    </dsp:sp>
    <dsp:sp modelId="{86EEDF7D-09A0-42F5-81E1-9D504DDB3AD2}">
      <dsp:nvSpPr>
        <dsp:cNvPr id="0" name=""/>
        <dsp:cNvSpPr/>
      </dsp:nvSpPr>
      <dsp:spPr>
        <a:xfrm>
          <a:off x="531422" y="1178840"/>
          <a:ext cx="786228" cy="786228"/>
        </a:xfrm>
        <a:prstGeom prst="ellipse">
          <a:avLst/>
        </a:prstGeom>
        <a:solidFill>
          <a:schemeClr val="lt1">
            <a:hueOff val="0"/>
            <a:satOff val="0"/>
            <a:lumOff val="0"/>
            <a:alphaOff val="0"/>
          </a:schemeClr>
        </a:solidFill>
        <a:ln w="12700" cap="flat" cmpd="sng" algn="ctr">
          <a:solidFill>
            <a:schemeClr val="accent5">
              <a:hueOff val="-1838336"/>
              <a:satOff val="-2557"/>
              <a:lumOff val="-981"/>
              <a:alphaOff val="0"/>
            </a:schemeClr>
          </a:solidFill>
          <a:prstDash val="solid"/>
          <a:miter lim="800000"/>
        </a:ln>
        <a:effectLst/>
      </dsp:spPr>
      <dsp:style>
        <a:lnRef idx="2">
          <a:scrgbClr r="0" g="0" b="0"/>
        </a:lnRef>
        <a:fillRef idx="1">
          <a:scrgbClr r="0" g="0" b="0"/>
        </a:fillRef>
        <a:effectRef idx="0">
          <a:scrgbClr r="0" g="0" b="0"/>
        </a:effectRef>
        <a:fontRef idx="minor"/>
      </dsp:style>
    </dsp:sp>
    <dsp:sp modelId="{8CE39728-0AAE-4179-B29C-E572093D566B}">
      <dsp:nvSpPr>
        <dsp:cNvPr id="0" name=""/>
        <dsp:cNvSpPr/>
      </dsp:nvSpPr>
      <dsp:spPr>
        <a:xfrm>
          <a:off x="1062868" y="2200635"/>
          <a:ext cx="9458327" cy="628982"/>
        </a:xfrm>
        <a:prstGeom prst="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9255" tIns="83820" rIns="83820" bIns="83820" numCol="1" spcCol="1270" anchor="ctr" anchorCtr="0">
          <a:noAutofit/>
        </a:bodyPr>
        <a:lstStyle/>
        <a:p>
          <a:pPr lvl="0" algn="l" defTabSz="1466850">
            <a:lnSpc>
              <a:spcPct val="90000"/>
            </a:lnSpc>
            <a:spcBef>
              <a:spcPct val="0"/>
            </a:spcBef>
            <a:spcAft>
              <a:spcPct val="35000"/>
            </a:spcAft>
          </a:pPr>
          <a:r>
            <a:rPr lang="en-US" sz="3300" kern="1200" dirty="0" smtClean="0"/>
            <a:t>Positive Psychology </a:t>
          </a:r>
          <a:endParaRPr lang="en-US" sz="3300" kern="1200" dirty="0"/>
        </a:p>
      </dsp:txBody>
      <dsp:txXfrm>
        <a:off x="1062868" y="2200635"/>
        <a:ext cx="9458327" cy="628982"/>
      </dsp:txXfrm>
    </dsp:sp>
    <dsp:sp modelId="{11D81F1E-89DF-485A-B12D-E90D6E80668F}">
      <dsp:nvSpPr>
        <dsp:cNvPr id="0" name=""/>
        <dsp:cNvSpPr/>
      </dsp:nvSpPr>
      <dsp:spPr>
        <a:xfrm>
          <a:off x="669754" y="2122012"/>
          <a:ext cx="786228" cy="786228"/>
        </a:xfrm>
        <a:prstGeom prst="ellipse">
          <a:avLst/>
        </a:prstGeom>
        <a:solidFill>
          <a:schemeClr val="lt1">
            <a:hueOff val="0"/>
            <a:satOff val="0"/>
            <a:lumOff val="0"/>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D8CA9D-6150-4178-A598-18F18BD2DF86}">
      <dsp:nvSpPr>
        <dsp:cNvPr id="0" name=""/>
        <dsp:cNvSpPr/>
      </dsp:nvSpPr>
      <dsp:spPr>
        <a:xfrm>
          <a:off x="924536" y="3143808"/>
          <a:ext cx="9596659" cy="628982"/>
        </a:xfrm>
        <a:prstGeom prst="rect">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9255" tIns="83820" rIns="83820" bIns="83820" numCol="1" spcCol="1270" anchor="ctr" anchorCtr="0">
          <a:noAutofit/>
        </a:bodyPr>
        <a:lstStyle/>
        <a:p>
          <a:pPr lvl="0" algn="l" defTabSz="1466850" rtl="0">
            <a:lnSpc>
              <a:spcPct val="90000"/>
            </a:lnSpc>
            <a:spcBef>
              <a:spcPct val="0"/>
            </a:spcBef>
            <a:spcAft>
              <a:spcPct val="35000"/>
            </a:spcAft>
          </a:pPr>
          <a:r>
            <a:rPr lang="en-US" sz="3300" kern="1200" dirty="0" smtClean="0"/>
            <a:t>Self Determination Theory</a:t>
          </a:r>
          <a:endParaRPr lang="en-US" sz="3300" kern="1200" dirty="0"/>
        </a:p>
      </dsp:txBody>
      <dsp:txXfrm>
        <a:off x="924536" y="3143808"/>
        <a:ext cx="9596659" cy="628982"/>
      </dsp:txXfrm>
    </dsp:sp>
    <dsp:sp modelId="{C4493993-7C6A-42C2-BD14-21B13A74CD8F}">
      <dsp:nvSpPr>
        <dsp:cNvPr id="0" name=""/>
        <dsp:cNvSpPr/>
      </dsp:nvSpPr>
      <dsp:spPr>
        <a:xfrm>
          <a:off x="531422" y="3065185"/>
          <a:ext cx="786228" cy="786228"/>
        </a:xfrm>
        <a:prstGeom prst="ellipse">
          <a:avLst/>
        </a:prstGeom>
        <a:solidFill>
          <a:schemeClr val="lt1">
            <a:hueOff val="0"/>
            <a:satOff val="0"/>
            <a:lumOff val="0"/>
            <a:alphaOff val="0"/>
          </a:schemeClr>
        </a:solidFill>
        <a:ln w="12700" cap="flat" cmpd="sng" algn="ctr">
          <a:solidFill>
            <a:schemeClr val="accent5">
              <a:hueOff val="-5515009"/>
              <a:satOff val="-7671"/>
              <a:lumOff val="-2942"/>
              <a:alphaOff val="0"/>
            </a:schemeClr>
          </a:solidFill>
          <a:prstDash val="solid"/>
          <a:miter lim="800000"/>
        </a:ln>
        <a:effectLst/>
      </dsp:spPr>
      <dsp:style>
        <a:lnRef idx="2">
          <a:scrgbClr r="0" g="0" b="0"/>
        </a:lnRef>
        <a:fillRef idx="1">
          <a:scrgbClr r="0" g="0" b="0"/>
        </a:fillRef>
        <a:effectRef idx="0">
          <a:scrgbClr r="0" g="0" b="0"/>
        </a:effectRef>
        <a:fontRef idx="minor"/>
      </dsp:style>
    </dsp:sp>
    <dsp:sp modelId="{089AE04B-98E8-4362-B2A8-A9C7C5A35A99}">
      <dsp:nvSpPr>
        <dsp:cNvPr id="0" name=""/>
        <dsp:cNvSpPr/>
      </dsp:nvSpPr>
      <dsp:spPr>
        <a:xfrm>
          <a:off x="473825" y="4086980"/>
          <a:ext cx="10047370" cy="628982"/>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9255" tIns="83820" rIns="83820" bIns="83820" numCol="1" spcCol="1270" anchor="ctr" anchorCtr="0">
          <a:noAutofit/>
        </a:bodyPr>
        <a:lstStyle/>
        <a:p>
          <a:pPr lvl="0" algn="l" defTabSz="1466850" rtl="0">
            <a:lnSpc>
              <a:spcPct val="90000"/>
            </a:lnSpc>
            <a:spcBef>
              <a:spcPct val="0"/>
            </a:spcBef>
            <a:spcAft>
              <a:spcPct val="35000"/>
            </a:spcAft>
          </a:pPr>
          <a:r>
            <a:rPr lang="en-US" sz="3300" kern="1200" dirty="0" smtClean="0"/>
            <a:t>Growth Mindset</a:t>
          </a:r>
          <a:endParaRPr lang="en-US" sz="3300" kern="1200" dirty="0"/>
        </a:p>
      </dsp:txBody>
      <dsp:txXfrm>
        <a:off x="473825" y="4086980"/>
        <a:ext cx="10047370" cy="628982"/>
      </dsp:txXfrm>
    </dsp:sp>
    <dsp:sp modelId="{3EA77E79-EFE2-49B7-AE38-23007BB4CBF8}">
      <dsp:nvSpPr>
        <dsp:cNvPr id="0" name=""/>
        <dsp:cNvSpPr/>
      </dsp:nvSpPr>
      <dsp:spPr>
        <a:xfrm>
          <a:off x="80711" y="4008357"/>
          <a:ext cx="786228" cy="786228"/>
        </a:xfrm>
        <a:prstGeom prst="ellipse">
          <a:avLst/>
        </a:prstGeom>
        <a:solidFill>
          <a:schemeClr val="lt1">
            <a:hueOff val="0"/>
            <a:satOff val="0"/>
            <a:lumOff val="0"/>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28C1C6-F96E-4B89-98EB-305CB7EF249D}">
      <dsp:nvSpPr>
        <dsp:cNvPr id="0" name=""/>
        <dsp:cNvSpPr/>
      </dsp:nvSpPr>
      <dsp:spPr>
        <a:xfrm>
          <a:off x="0" y="759821"/>
          <a:ext cx="9845676" cy="74353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US" sz="3100" kern="1200" dirty="0" smtClean="0"/>
            <a:t>International Coaching Federation - ICF</a:t>
          </a:r>
          <a:endParaRPr lang="en-US" sz="3100" kern="1200" dirty="0"/>
        </a:p>
      </dsp:txBody>
      <dsp:txXfrm>
        <a:off x="36296" y="796117"/>
        <a:ext cx="9773084" cy="670943"/>
      </dsp:txXfrm>
    </dsp:sp>
    <dsp:sp modelId="{73D55A49-5902-4D6C-B2C7-F7CF692CCADB}">
      <dsp:nvSpPr>
        <dsp:cNvPr id="0" name=""/>
        <dsp:cNvSpPr/>
      </dsp:nvSpPr>
      <dsp:spPr>
        <a:xfrm>
          <a:off x="0" y="1503356"/>
          <a:ext cx="9845676" cy="834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600"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n-US" sz="2400" kern="1200" dirty="0" smtClean="0">
              <a:solidFill>
                <a:schemeClr val="bg1"/>
              </a:solidFill>
            </a:rPr>
            <a:t>Code of Ethics</a:t>
          </a:r>
          <a:endParaRPr lang="en-US" sz="2400" kern="1200" dirty="0">
            <a:solidFill>
              <a:schemeClr val="bg1"/>
            </a:solidFill>
          </a:endParaRPr>
        </a:p>
        <a:p>
          <a:pPr marL="228600" lvl="1" indent="-228600" algn="l" defTabSz="1066800">
            <a:lnSpc>
              <a:spcPct val="90000"/>
            </a:lnSpc>
            <a:spcBef>
              <a:spcPct val="0"/>
            </a:spcBef>
            <a:spcAft>
              <a:spcPct val="20000"/>
            </a:spcAft>
            <a:buChar char="••"/>
          </a:pPr>
          <a:r>
            <a:rPr lang="en-US" sz="2400" kern="1200" dirty="0" smtClean="0">
              <a:solidFill>
                <a:schemeClr val="bg1"/>
              </a:solidFill>
            </a:rPr>
            <a:t>Core Competencies </a:t>
          </a:r>
        </a:p>
      </dsp:txBody>
      <dsp:txXfrm>
        <a:off x="0" y="1503356"/>
        <a:ext cx="9845676" cy="834210"/>
      </dsp:txXfrm>
    </dsp:sp>
    <dsp:sp modelId="{7B46D7CF-22B8-4D49-A4DA-6CDCDDECE8A9}">
      <dsp:nvSpPr>
        <dsp:cNvPr id="0" name=""/>
        <dsp:cNvSpPr/>
      </dsp:nvSpPr>
      <dsp:spPr>
        <a:xfrm>
          <a:off x="0" y="2337566"/>
          <a:ext cx="9845676" cy="743535"/>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US" sz="3100" kern="1200" dirty="0" smtClean="0"/>
            <a:t>National Board for Health and Wellness Coaching - NBHWC </a:t>
          </a:r>
          <a:endParaRPr lang="en-US" sz="3100" kern="1200" dirty="0"/>
        </a:p>
      </dsp:txBody>
      <dsp:txXfrm>
        <a:off x="36296" y="2373862"/>
        <a:ext cx="9773084" cy="670943"/>
      </dsp:txXfrm>
    </dsp:sp>
    <dsp:sp modelId="{04B87E8B-84DB-4E3E-99A2-29C1FD548659}">
      <dsp:nvSpPr>
        <dsp:cNvPr id="0" name=""/>
        <dsp:cNvSpPr/>
      </dsp:nvSpPr>
      <dsp:spPr>
        <a:xfrm>
          <a:off x="0" y="3081101"/>
          <a:ext cx="9845676" cy="834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600"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n-US" sz="2400" kern="1200" dirty="0" smtClean="0">
              <a:solidFill>
                <a:schemeClr val="bg1"/>
              </a:solidFill>
            </a:rPr>
            <a:t>Scope of Practice</a:t>
          </a:r>
          <a:endParaRPr lang="en-US" sz="2400" kern="1200" dirty="0">
            <a:solidFill>
              <a:schemeClr val="bg1"/>
            </a:solidFill>
          </a:endParaRPr>
        </a:p>
        <a:p>
          <a:pPr marL="228600" lvl="1" indent="-228600" algn="l" defTabSz="1066800">
            <a:lnSpc>
              <a:spcPct val="90000"/>
            </a:lnSpc>
            <a:spcBef>
              <a:spcPct val="0"/>
            </a:spcBef>
            <a:spcAft>
              <a:spcPct val="20000"/>
            </a:spcAft>
            <a:buChar char="••"/>
          </a:pPr>
          <a:r>
            <a:rPr lang="en-US" sz="2400" kern="1200" dirty="0" smtClean="0">
              <a:solidFill>
                <a:schemeClr val="bg1"/>
              </a:solidFill>
            </a:rPr>
            <a:t>Code of Ethics </a:t>
          </a:r>
        </a:p>
      </dsp:txBody>
      <dsp:txXfrm>
        <a:off x="0" y="3081101"/>
        <a:ext cx="9845676" cy="834210"/>
      </dsp:txXfrm>
    </dsp:sp>
    <dsp:sp modelId="{A288B890-26D7-4BD7-AD1F-98ADB8D3F1D8}">
      <dsp:nvSpPr>
        <dsp:cNvPr id="0" name=""/>
        <dsp:cNvSpPr/>
      </dsp:nvSpPr>
      <dsp:spPr>
        <a:xfrm>
          <a:off x="0" y="3915311"/>
          <a:ext cx="9845676" cy="743535"/>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US" sz="3100" kern="1200" dirty="0" smtClean="0"/>
            <a:t>ACHA Standards of Practice for Health Promotion</a:t>
          </a:r>
        </a:p>
      </dsp:txBody>
      <dsp:txXfrm>
        <a:off x="36296" y="3951607"/>
        <a:ext cx="9773084" cy="670943"/>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wrap="square" lIns="93324" tIns="46662" rIns="93324" bIns="46662" numCol="1" anchor="t" anchorCtr="0" compatLnSpc="1">
            <a:prstTxWarp prst="textNoShape">
              <a:avLst/>
            </a:prstTxWarp>
          </a:bodyPr>
          <a:lstStyle>
            <a:lvl1pPr algn="r">
              <a:defRPr sz="1200"/>
            </a:lvl1pPr>
          </a:lstStyle>
          <a:p>
            <a:fld id="{04C2D98A-D64E-4721-B37E-BAA0EF54514D}" type="datetimeFigureOut">
              <a:rPr lang="en-US" altLang="en-US"/>
              <a:pPr/>
              <a:t>12/9/2019</a:t>
            </a:fld>
            <a:endParaRPr lang="en-US" alt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fontAlgn="auto">
              <a:spcBef>
                <a:spcPts val="0"/>
              </a:spcBef>
              <a:spcAft>
                <a:spcPts val="0"/>
              </a:spcAft>
              <a:defRPr sz="1200">
                <a:latin typeface="+mn-lt"/>
                <a:ea typeface="+mn-ea"/>
              </a:defRPr>
            </a:lvl1pPr>
          </a:lstStyle>
          <a:p>
            <a:pPr>
              <a:defRPr/>
            </a:pPr>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wrap="square" lIns="93324" tIns="46662" rIns="93324" bIns="46662" numCol="1" anchor="b" anchorCtr="0" compatLnSpc="1">
            <a:prstTxWarp prst="textNoShape">
              <a:avLst/>
            </a:prstTxWarp>
          </a:bodyPr>
          <a:lstStyle>
            <a:lvl1pPr algn="r">
              <a:defRPr sz="1200"/>
            </a:lvl1pPr>
          </a:lstStyle>
          <a:p>
            <a:fld id="{B86A4360-7047-4EA4-A5D5-434C7E992592}" type="slidenum">
              <a:rPr lang="en-US" altLang="en-US"/>
              <a:pPr/>
              <a:t>‹#›</a:t>
            </a:fld>
            <a:endParaRPr lang="en-US" altLang="en-US"/>
          </a:p>
        </p:txBody>
      </p:sp>
    </p:spTree>
    <p:extLst>
      <p:ext uri="{BB962C8B-B14F-4D97-AF65-F5344CB8AC3E}">
        <p14:creationId xmlns:p14="http://schemas.microsoft.com/office/powerpoint/2010/main" val="407632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idx="1"/>
          </p:nvPr>
        </p:nvSpPr>
        <p:spPr>
          <a:xfrm>
            <a:off x="3978132" y="0"/>
            <a:ext cx="3043343" cy="467072"/>
          </a:xfrm>
          <a:prstGeom prst="rect">
            <a:avLst/>
          </a:prstGeom>
        </p:spPr>
        <p:txBody>
          <a:bodyPr vert="horz" wrap="square" lIns="93324" tIns="46662" rIns="93324" bIns="46662" numCol="1" anchor="t" anchorCtr="0" compatLnSpc="1">
            <a:prstTxWarp prst="textNoShape">
              <a:avLst/>
            </a:prstTxWarp>
          </a:bodyPr>
          <a:lstStyle>
            <a:lvl1pPr algn="r">
              <a:defRPr sz="1200"/>
            </a:lvl1pPr>
          </a:lstStyle>
          <a:p>
            <a:fld id="{559CA0F4-B925-4A01-A86A-50A8F6E9CFA9}" type="datetimeFigureOut">
              <a:rPr lang="en-US" altLang="en-US"/>
              <a:pPr/>
              <a:t>12/9/2019</a:t>
            </a:fld>
            <a:endParaRPr lang="en-US" alt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pPr lvl="0"/>
            <a:endParaRPr lang="en-US" noProof="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fontAlgn="auto">
              <a:spcBef>
                <a:spcPts val="0"/>
              </a:spcBef>
              <a:spcAft>
                <a:spcPts val="0"/>
              </a:spcAft>
              <a:defRPr sz="12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wrap="square" lIns="93324" tIns="46662" rIns="93324" bIns="46662" numCol="1" anchor="b" anchorCtr="0" compatLnSpc="1">
            <a:prstTxWarp prst="textNoShape">
              <a:avLst/>
            </a:prstTxWarp>
          </a:bodyPr>
          <a:lstStyle>
            <a:lvl1pPr algn="r">
              <a:defRPr sz="1200"/>
            </a:lvl1pPr>
          </a:lstStyle>
          <a:p>
            <a:fld id="{2683EBED-7485-4C2A-9D9B-EF8B1834FFD2}" type="slidenum">
              <a:rPr lang="en-US" altLang="en-US"/>
              <a:pPr/>
              <a:t>‹#›</a:t>
            </a:fld>
            <a:endParaRPr lang="en-US" altLang="en-US"/>
          </a:p>
        </p:txBody>
      </p:sp>
    </p:spTree>
    <p:extLst>
      <p:ext uri="{BB962C8B-B14F-4D97-AF65-F5344CB8AC3E}">
        <p14:creationId xmlns:p14="http://schemas.microsoft.com/office/powerpoint/2010/main" val="96903858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S PGothic" panose="020B0600070205080204" pitchFamily="34" charset="-128"/>
        <a:cs typeface="+mn-cs"/>
      </a:defRPr>
    </a:lvl1pPr>
    <a:lvl2pPr marL="457200" algn="l" rtl="0" fontAlgn="base">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fontAlgn="base">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fontAlgn="base">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fontAlgn="base">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S PGothic" panose="020B0600070205080204" pitchFamily="34" charset="-128"/>
                <a:cs typeface="+mn-cs"/>
              </a:rPr>
              <a:t>Session time 3:00pm – 3:20pm. </a:t>
            </a:r>
          </a:p>
          <a:p>
            <a:r>
              <a:rPr lang="en-US" sz="1200" b="1" u="sng" kern="1200" dirty="0" smtClean="0">
                <a:solidFill>
                  <a:schemeClr val="tx1"/>
                </a:solidFill>
                <a:effectLst/>
                <a:latin typeface="+mn-lt"/>
                <a:ea typeface="MS PGothic" panose="020B0600070205080204" pitchFamily="34" charset="-128"/>
                <a:cs typeface="+mn-cs"/>
              </a:rPr>
              <a:t>Bending the Curve with Well-being Coaching: Exploring an Alternative Model for Servicing Mental Health Demands on Campus: </a:t>
            </a:r>
            <a:r>
              <a:rPr lang="en-US" sz="1200" kern="1200" dirty="0" smtClean="0">
                <a:solidFill>
                  <a:schemeClr val="tx1"/>
                </a:solidFill>
                <a:effectLst/>
                <a:latin typeface="+mn-lt"/>
                <a:ea typeface="MS PGothic" panose="020B0600070205080204" pitchFamily="34" charset="-128"/>
                <a:cs typeface="+mn-cs"/>
              </a:rPr>
              <a:t>As the demand for counseling services on campus continues to grow, so too do new approaches to utilize other peer and faculty/staff interventions to help stem the tide.  Well-being coaching, otherwise known as wellness coaching, is being utilized on campuses as an emerging way to help identify and offer support to students that may not need counseling services on campus.  This session will explore approaches to wellness coaching and meetings the growing needs on college campuses. </a:t>
            </a:r>
            <a:endParaRPr lang="en-US" dirty="0"/>
          </a:p>
        </p:txBody>
      </p:sp>
      <p:sp>
        <p:nvSpPr>
          <p:cNvPr id="4" name="Slide Number Placeholder 3"/>
          <p:cNvSpPr>
            <a:spLocks noGrp="1"/>
          </p:cNvSpPr>
          <p:nvPr>
            <p:ph type="sldNum" sz="quarter" idx="10"/>
          </p:nvPr>
        </p:nvSpPr>
        <p:spPr/>
        <p:txBody>
          <a:bodyPr/>
          <a:lstStyle/>
          <a:p>
            <a:fld id="{2683EBED-7485-4C2A-9D9B-EF8B1834FFD2}" type="slidenum">
              <a:rPr lang="en-US" altLang="en-US" smtClean="0"/>
              <a:pPr/>
              <a:t>1</a:t>
            </a:fld>
            <a:endParaRPr lang="en-US" altLang="en-US"/>
          </a:p>
        </p:txBody>
      </p:sp>
    </p:spTree>
    <p:extLst>
      <p:ext uri="{BB962C8B-B14F-4D97-AF65-F5344CB8AC3E}">
        <p14:creationId xmlns:p14="http://schemas.microsoft.com/office/powerpoint/2010/main" val="2113562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83EBED-7485-4C2A-9D9B-EF8B1834FFD2}" type="slidenum">
              <a:rPr lang="en-US" altLang="en-US" smtClean="0"/>
              <a:pPr/>
              <a:t>10</a:t>
            </a:fld>
            <a:endParaRPr lang="en-US" altLang="en-US"/>
          </a:p>
        </p:txBody>
      </p:sp>
    </p:spTree>
    <p:extLst>
      <p:ext uri="{BB962C8B-B14F-4D97-AF65-F5344CB8AC3E}">
        <p14:creationId xmlns:p14="http://schemas.microsoft.com/office/powerpoint/2010/main" val="26337619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83EBED-7485-4C2A-9D9B-EF8B1834FFD2}" type="slidenum">
              <a:rPr lang="en-US" altLang="en-US" smtClean="0"/>
              <a:pPr/>
              <a:t>11</a:t>
            </a:fld>
            <a:endParaRPr lang="en-US" altLang="en-US"/>
          </a:p>
        </p:txBody>
      </p:sp>
    </p:spTree>
    <p:extLst>
      <p:ext uri="{BB962C8B-B14F-4D97-AF65-F5344CB8AC3E}">
        <p14:creationId xmlns:p14="http://schemas.microsoft.com/office/powerpoint/2010/main" val="42860093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6B77E4-2996-4B84-94E2-7CE415D40D68}" type="slidenum">
              <a:rPr lang="en-US" smtClean="0"/>
              <a:t>12</a:t>
            </a:fld>
            <a:endParaRPr lang="en-US" dirty="0"/>
          </a:p>
        </p:txBody>
      </p:sp>
    </p:spTree>
    <p:extLst>
      <p:ext uri="{BB962C8B-B14F-4D97-AF65-F5344CB8AC3E}">
        <p14:creationId xmlns:p14="http://schemas.microsoft.com/office/powerpoint/2010/main" val="1327932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83EBED-7485-4C2A-9D9B-EF8B1834FFD2}" type="slidenum">
              <a:rPr lang="en-US" altLang="en-US" smtClean="0"/>
              <a:pPr/>
              <a:t>2</a:t>
            </a:fld>
            <a:endParaRPr lang="en-US" altLang="en-US"/>
          </a:p>
        </p:txBody>
      </p:sp>
    </p:spTree>
    <p:extLst>
      <p:ext uri="{BB962C8B-B14F-4D97-AF65-F5344CB8AC3E}">
        <p14:creationId xmlns:p14="http://schemas.microsoft.com/office/powerpoint/2010/main" val="426988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83EBED-7485-4C2A-9D9B-EF8B1834FFD2}" type="slidenum">
              <a:rPr lang="en-US" altLang="en-US" smtClean="0"/>
              <a:pPr/>
              <a:t>3</a:t>
            </a:fld>
            <a:endParaRPr lang="en-US" altLang="en-US"/>
          </a:p>
        </p:txBody>
      </p:sp>
    </p:spTree>
    <p:extLst>
      <p:ext uri="{BB962C8B-B14F-4D97-AF65-F5344CB8AC3E}">
        <p14:creationId xmlns:p14="http://schemas.microsoft.com/office/powerpoint/2010/main" val="4158112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83EBED-7485-4C2A-9D9B-EF8B1834FFD2}" type="slidenum">
              <a:rPr lang="en-US" altLang="en-US" smtClean="0"/>
              <a:pPr/>
              <a:t>4</a:t>
            </a:fld>
            <a:endParaRPr lang="en-US" altLang="en-US"/>
          </a:p>
        </p:txBody>
      </p:sp>
    </p:spTree>
    <p:extLst>
      <p:ext uri="{BB962C8B-B14F-4D97-AF65-F5344CB8AC3E}">
        <p14:creationId xmlns:p14="http://schemas.microsoft.com/office/powerpoint/2010/main" val="601805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b="0" dirty="0"/>
          </a:p>
        </p:txBody>
      </p:sp>
      <p:sp>
        <p:nvSpPr>
          <p:cNvPr id="4" name="Slide Number Placeholder 3"/>
          <p:cNvSpPr>
            <a:spLocks noGrp="1"/>
          </p:cNvSpPr>
          <p:nvPr>
            <p:ph type="sldNum" sz="quarter" idx="10"/>
          </p:nvPr>
        </p:nvSpPr>
        <p:spPr/>
        <p:txBody>
          <a:bodyPr/>
          <a:lstStyle/>
          <a:p>
            <a:fld id="{2683EBED-7485-4C2A-9D9B-EF8B1834FFD2}" type="slidenum">
              <a:rPr lang="en-US" altLang="en-US" smtClean="0"/>
              <a:pPr/>
              <a:t>5</a:t>
            </a:fld>
            <a:endParaRPr lang="en-US" altLang="en-US"/>
          </a:p>
        </p:txBody>
      </p:sp>
    </p:spTree>
    <p:extLst>
      <p:ext uri="{BB962C8B-B14F-4D97-AF65-F5344CB8AC3E}">
        <p14:creationId xmlns:p14="http://schemas.microsoft.com/office/powerpoint/2010/main" val="3262577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2683EBED-7485-4C2A-9D9B-EF8B1834FFD2}" type="slidenum">
              <a:rPr lang="en-US" altLang="en-US" smtClean="0"/>
              <a:pPr/>
              <a:t>6</a:t>
            </a:fld>
            <a:endParaRPr lang="en-US" altLang="en-US"/>
          </a:p>
        </p:txBody>
      </p:sp>
    </p:spTree>
    <p:extLst>
      <p:ext uri="{BB962C8B-B14F-4D97-AF65-F5344CB8AC3E}">
        <p14:creationId xmlns:p14="http://schemas.microsoft.com/office/powerpoint/2010/main" val="3641622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83EBED-7485-4C2A-9D9B-EF8B1834FFD2}" type="slidenum">
              <a:rPr lang="en-US" altLang="en-US" smtClean="0"/>
              <a:pPr/>
              <a:t>7</a:t>
            </a:fld>
            <a:endParaRPr lang="en-US" altLang="en-US"/>
          </a:p>
        </p:txBody>
      </p:sp>
    </p:spTree>
    <p:extLst>
      <p:ext uri="{BB962C8B-B14F-4D97-AF65-F5344CB8AC3E}">
        <p14:creationId xmlns:p14="http://schemas.microsoft.com/office/powerpoint/2010/main" val="3342022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83EBED-7485-4C2A-9D9B-EF8B1834FFD2}" type="slidenum">
              <a:rPr lang="en-US" altLang="en-US" smtClean="0"/>
              <a:pPr/>
              <a:t>8</a:t>
            </a:fld>
            <a:endParaRPr lang="en-US" altLang="en-US"/>
          </a:p>
        </p:txBody>
      </p:sp>
    </p:spTree>
    <p:extLst>
      <p:ext uri="{BB962C8B-B14F-4D97-AF65-F5344CB8AC3E}">
        <p14:creationId xmlns:p14="http://schemas.microsoft.com/office/powerpoint/2010/main" val="40944033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83EBED-7485-4C2A-9D9B-EF8B1834FFD2}" type="slidenum">
              <a:rPr lang="en-US" altLang="en-US" smtClean="0"/>
              <a:pPr/>
              <a:t>9</a:t>
            </a:fld>
            <a:endParaRPr lang="en-US" altLang="en-US"/>
          </a:p>
        </p:txBody>
      </p:sp>
    </p:spTree>
    <p:extLst>
      <p:ext uri="{BB962C8B-B14F-4D97-AF65-F5344CB8AC3E}">
        <p14:creationId xmlns:p14="http://schemas.microsoft.com/office/powerpoint/2010/main" val="23667854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1">
    <p:spTree>
      <p:nvGrpSpPr>
        <p:cNvPr id="1" name=""/>
        <p:cNvGrpSpPr/>
        <p:nvPr/>
      </p:nvGrpSpPr>
      <p:grpSpPr>
        <a:xfrm>
          <a:off x="0" y="0"/>
          <a:ext cx="0" cy="0"/>
          <a:chOff x="0" y="0"/>
          <a:chExt cx="0" cy="0"/>
        </a:xfrm>
      </p:grpSpPr>
      <p:pic>
        <p:nvPicPr>
          <p:cNvPr id="5"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auto">
          <a:xfrm>
            <a:off x="0" y="0"/>
            <a:ext cx="12192000" cy="6857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Title 1"/>
          <p:cNvSpPr>
            <a:spLocks noGrp="1"/>
          </p:cNvSpPr>
          <p:nvPr>
            <p:ph type="title"/>
          </p:nvPr>
        </p:nvSpPr>
        <p:spPr>
          <a:xfrm>
            <a:off x="838200" y="2471963"/>
            <a:ext cx="10515600" cy="790349"/>
          </a:xfrm>
          <a:prstGeom prst="rect">
            <a:avLst/>
          </a:prstGeom>
        </p:spPr>
        <p:txBody>
          <a:bodyPr/>
          <a:lstStyle>
            <a:lvl1pPr algn="ctr">
              <a:defRPr sz="5400" b="1">
                <a:latin typeface="Century Gothic" panose="020B0502020202020204" pitchFamily="34" charset="0"/>
              </a:defRPr>
            </a:lvl1pPr>
          </a:lstStyle>
          <a:p>
            <a:r>
              <a:rPr lang="en-US" dirty="0" smtClean="0"/>
              <a:t>Click to edit Master title style</a:t>
            </a:r>
            <a:endParaRPr lang="en-US" dirty="0"/>
          </a:p>
        </p:txBody>
      </p:sp>
      <p:sp>
        <p:nvSpPr>
          <p:cNvPr id="10" name="Content Placeholder 2"/>
          <p:cNvSpPr>
            <a:spLocks noGrp="1"/>
          </p:cNvSpPr>
          <p:nvPr>
            <p:ph idx="1"/>
          </p:nvPr>
        </p:nvSpPr>
        <p:spPr>
          <a:xfrm>
            <a:off x="838200" y="5435826"/>
            <a:ext cx="10515600" cy="1023032"/>
          </a:xfrm>
          <a:prstGeom prst="rect">
            <a:avLst/>
          </a:prstGeom>
        </p:spPr>
        <p:txBody>
          <a:bodyPr/>
          <a:lstStyle>
            <a:lvl1pPr marL="0" indent="0" algn="ctr">
              <a:buFontTx/>
              <a:buNone/>
              <a:defRPr sz="3600">
                <a:latin typeface="Calibri" panose="020F0502020204030204" pitchFamily="34" charset="0"/>
              </a:defRPr>
            </a:lvl1pPr>
            <a:lvl2pPr marL="457200" indent="0">
              <a:buFontTx/>
              <a:buNone/>
              <a:defRPr/>
            </a:lvl2pPr>
            <a:lvl3pPr marL="914400" indent="0">
              <a:buFontTx/>
              <a:buNone/>
              <a:defRPr sz="2400"/>
            </a:lvl3pPr>
            <a:lvl4pPr marL="1371600" indent="0">
              <a:buFontTx/>
              <a:buNone/>
              <a:defRPr sz="2400"/>
            </a:lvl4pPr>
            <a:lvl5pPr marL="1828800" indent="0">
              <a:buFontTx/>
              <a:buNone/>
              <a:defRPr sz="2400"/>
            </a:lvl5pPr>
          </a:lstStyle>
          <a:p>
            <a:pPr lvl="0"/>
            <a:r>
              <a:rPr lang="en-US" dirty="0" smtClean="0"/>
              <a:t>Click to edit Master text styles</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52550" y="705384"/>
            <a:ext cx="3486899" cy="1141530"/>
          </a:xfrm>
          <a:prstGeom prst="rect">
            <a:avLst/>
          </a:prstGeom>
        </p:spPr>
      </p:pic>
    </p:spTree>
    <p:extLst>
      <p:ext uri="{BB962C8B-B14F-4D97-AF65-F5344CB8AC3E}">
        <p14:creationId xmlns:p14="http://schemas.microsoft.com/office/powerpoint/2010/main" val="116052904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mp; no bullet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lvl1pPr>
              <a:defRPr b="1">
                <a:latin typeface="Century Gothic" panose="020B0502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825625"/>
            <a:ext cx="10515600" cy="4351338"/>
          </a:xfrm>
          <a:prstGeom prst="rect">
            <a:avLst/>
          </a:prstGeom>
        </p:spPr>
        <p:txBody>
          <a:bodyPr/>
          <a:lstStyle>
            <a:lvl1pPr marL="0" indent="0">
              <a:buFontTx/>
              <a:buNone/>
              <a:defRPr/>
            </a:lvl1pPr>
            <a:lvl2pPr marL="457200" indent="0">
              <a:buFontTx/>
              <a:buNone/>
              <a:defRPr/>
            </a:lvl2pPr>
            <a:lvl3pPr marL="914400" indent="0">
              <a:buFontTx/>
              <a:buNone/>
              <a:defRPr sz="2400"/>
            </a:lvl3pPr>
            <a:lvl4pPr marL="1371600" indent="0">
              <a:buFontTx/>
              <a:buNone/>
              <a:defRPr sz="2400"/>
            </a:lvl4pPr>
            <a:lvl5pPr marL="1828800" indent="0">
              <a:buFontTx/>
              <a:buNone/>
              <a:defRPr sz="2400"/>
            </a:lvl5pPr>
          </a:lstStyle>
          <a:p>
            <a:pPr lvl="0"/>
            <a:r>
              <a:rPr lang="en-US" dirty="0" smtClean="0"/>
              <a:t>Click to edit Master text styles</a:t>
            </a:r>
          </a:p>
        </p:txBody>
      </p:sp>
    </p:spTree>
    <p:extLst>
      <p:ext uri="{BB962C8B-B14F-4D97-AF65-F5344CB8AC3E}">
        <p14:creationId xmlns:p14="http://schemas.microsoft.com/office/powerpoint/2010/main" val="1708010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mp; NB content Whit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8"/>
            <a:ext cx="12192000" cy="6857142"/>
          </a:xfrm>
          <a:prstGeom prst="rect">
            <a:avLst/>
          </a:prstGeom>
        </p:spPr>
      </p:pic>
      <p:sp>
        <p:nvSpPr>
          <p:cNvPr id="2" name="Title 1"/>
          <p:cNvSpPr>
            <a:spLocks noGrp="1"/>
          </p:cNvSpPr>
          <p:nvPr>
            <p:ph type="title"/>
          </p:nvPr>
        </p:nvSpPr>
        <p:spPr>
          <a:xfrm>
            <a:off x="1312179" y="80086"/>
            <a:ext cx="10515600" cy="880453"/>
          </a:xfrm>
          <a:prstGeom prst="rect">
            <a:avLst/>
          </a:prstGeom>
        </p:spPr>
        <p:txBody>
          <a:bodyPr anchor="ctr" anchorCtr="0"/>
          <a:lstStyle>
            <a:lvl1pPr>
              <a:defRPr b="1">
                <a:solidFill>
                  <a:srgbClr val="004A80"/>
                </a:solidFill>
                <a:latin typeface="Century Gothic" panose="020B0502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6532" y="1174460"/>
            <a:ext cx="11471247" cy="4380800"/>
          </a:xfrm>
          <a:prstGeom prst="rect">
            <a:avLst/>
          </a:prstGeom>
        </p:spPr>
        <p:txBody>
          <a:bodyPr/>
          <a:lstStyle>
            <a:lvl1pPr marL="0" indent="0">
              <a:buFontTx/>
              <a:buNone/>
              <a:defRPr>
                <a:solidFill>
                  <a:srgbClr val="004A80"/>
                </a:solidFill>
              </a:defRPr>
            </a:lvl1pPr>
            <a:lvl2pPr marL="457200" indent="0">
              <a:buFontTx/>
              <a:buNone/>
              <a:defRPr/>
            </a:lvl2pPr>
            <a:lvl3pPr marL="914400" indent="0">
              <a:buFontTx/>
              <a:buNone/>
              <a:defRPr sz="2400"/>
            </a:lvl3pPr>
            <a:lvl4pPr marL="1371600" indent="0">
              <a:buFontTx/>
              <a:buNone/>
              <a:defRPr sz="2400"/>
            </a:lvl4pPr>
            <a:lvl5pPr marL="1828800" indent="0">
              <a:buFontTx/>
              <a:buNone/>
              <a:defRPr sz="2400"/>
            </a:lvl5pPr>
          </a:lstStyle>
          <a:p>
            <a:pPr lvl="0"/>
            <a:r>
              <a:rPr lang="en-US" dirty="0" smtClean="0"/>
              <a:t>Click to edit Master text styles</a:t>
            </a:r>
          </a:p>
        </p:txBody>
      </p:sp>
    </p:spTree>
    <p:extLst>
      <p:ext uri="{BB962C8B-B14F-4D97-AF65-F5344CB8AC3E}">
        <p14:creationId xmlns:p14="http://schemas.microsoft.com/office/powerpoint/2010/main" val="2026702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mp; Bullet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lvl1pPr>
              <a:defRPr b="1">
                <a:latin typeface="Century Gothic" panose="020B0502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825625"/>
            <a:ext cx="10515600" cy="4351338"/>
          </a:xfrm>
          <a:prstGeom prst="rect">
            <a:avLst/>
          </a:prstGeom>
        </p:spPr>
        <p:txBody>
          <a:bodyPr/>
          <a:lstStyle>
            <a:lvl3pPr>
              <a:defRPr sz="2400"/>
            </a:lvl3pPr>
            <a:lvl4pPr>
              <a:defRPr sz="2400"/>
            </a:lvl4pPr>
            <a:lvl5pP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522033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mp; B content Whit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28"/>
            <a:ext cx="12191998" cy="6857142"/>
          </a:xfrm>
          <a:prstGeom prst="rect">
            <a:avLst/>
          </a:prstGeom>
        </p:spPr>
      </p:pic>
      <p:sp>
        <p:nvSpPr>
          <p:cNvPr id="5" name="Content Placeholder 2"/>
          <p:cNvSpPr>
            <a:spLocks noGrp="1"/>
          </p:cNvSpPr>
          <p:nvPr>
            <p:ph idx="1"/>
          </p:nvPr>
        </p:nvSpPr>
        <p:spPr>
          <a:xfrm>
            <a:off x="381699" y="1175046"/>
            <a:ext cx="11446079" cy="4646914"/>
          </a:xfrm>
          <a:prstGeom prst="rect">
            <a:avLst/>
          </a:prstGeom>
        </p:spPr>
        <p:txBody>
          <a:bodyPr/>
          <a:lstStyle>
            <a:lvl1pPr marL="457200" indent="-457200">
              <a:buClr>
                <a:schemeClr val="accent2"/>
              </a:buClr>
              <a:buSzPct val="70000"/>
              <a:buFont typeface="Wingdings 3" panose="05040102010807070707" pitchFamily="18" charset="2"/>
              <a:buChar char=""/>
              <a:defRPr>
                <a:solidFill>
                  <a:srgbClr val="004A80"/>
                </a:solidFill>
              </a:defRPr>
            </a:lvl1pPr>
            <a:lvl2pPr marL="800100" indent="-342900">
              <a:buClr>
                <a:schemeClr val="accent2"/>
              </a:buClr>
              <a:buSzPct val="70000"/>
              <a:buFont typeface="Wingdings 3" panose="05040102010807070707" pitchFamily="18" charset="2"/>
              <a:buChar char=""/>
              <a:defRPr>
                <a:solidFill>
                  <a:srgbClr val="004A80"/>
                </a:solidFill>
              </a:defRPr>
            </a:lvl2pPr>
            <a:lvl3pPr marL="1257300" indent="-342900">
              <a:buClr>
                <a:schemeClr val="accent2"/>
              </a:buClr>
              <a:buSzPct val="70000"/>
              <a:buFont typeface="Wingdings 3" panose="05040102010807070707" pitchFamily="18" charset="2"/>
              <a:buChar char=""/>
              <a:defRPr sz="2400">
                <a:solidFill>
                  <a:srgbClr val="004A80"/>
                </a:solidFill>
              </a:defRPr>
            </a:lvl3pPr>
            <a:lvl4pPr marL="1714500" indent="-342900">
              <a:buClr>
                <a:schemeClr val="accent2"/>
              </a:buClr>
              <a:buSzPct val="70000"/>
              <a:buFont typeface="Wingdings 3" panose="05040102010807070707" pitchFamily="18" charset="2"/>
              <a:buChar char=""/>
              <a:defRPr sz="2400">
                <a:solidFill>
                  <a:srgbClr val="004A80"/>
                </a:solidFill>
              </a:defRPr>
            </a:lvl4pPr>
            <a:lvl5pPr marL="2171700" indent="-342900">
              <a:buClr>
                <a:schemeClr val="accent2"/>
              </a:buClr>
              <a:buSzPct val="70000"/>
              <a:buFont typeface="Wingdings 3" panose="05040102010807070707" pitchFamily="18" charset="2"/>
              <a:buChar char=""/>
              <a:defRPr sz="2400">
                <a:solidFill>
                  <a:srgbClr val="004A8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1"/>
          <p:cNvSpPr>
            <a:spLocks noGrp="1"/>
          </p:cNvSpPr>
          <p:nvPr>
            <p:ph type="title"/>
          </p:nvPr>
        </p:nvSpPr>
        <p:spPr>
          <a:xfrm>
            <a:off x="1312179" y="80086"/>
            <a:ext cx="10515600" cy="880453"/>
          </a:xfrm>
          <a:prstGeom prst="rect">
            <a:avLst/>
          </a:prstGeom>
        </p:spPr>
        <p:txBody>
          <a:bodyPr anchor="ctr" anchorCtr="0"/>
          <a:lstStyle>
            <a:lvl1pPr>
              <a:defRPr b="1">
                <a:solidFill>
                  <a:srgbClr val="004A80"/>
                </a:solidFill>
                <a:latin typeface="Century Gothic" panose="020B0502020202020204"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1766809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4200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Whit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9890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12800" y="228600"/>
            <a:ext cx="10871200" cy="990600"/>
          </a:xfrm>
          <a:prstGeom prst="rect">
            <a:avLst/>
          </a:prstGeo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8128000" y="6248401"/>
            <a:ext cx="3556000" cy="365125"/>
          </a:xfrm>
          <a:prstGeom prst="rect">
            <a:avLst/>
          </a:prstGeom>
        </p:spPr>
        <p:txBody>
          <a:bodyPr/>
          <a:lstStyle/>
          <a:p>
            <a:fld id="{2E2DD889-2EF7-4A9C-81F1-A7E9CC75F87F}" type="datetimeFigureOut">
              <a:rPr lang="en-US" smtClean="0"/>
              <a:t>12/9/2019</a:t>
            </a:fld>
            <a:endParaRPr lang="en-US"/>
          </a:p>
        </p:txBody>
      </p:sp>
      <p:sp>
        <p:nvSpPr>
          <p:cNvPr id="4" name="Footer Placeholder 3"/>
          <p:cNvSpPr>
            <a:spLocks noGrp="1"/>
          </p:cNvSpPr>
          <p:nvPr>
            <p:ph type="ftr" sz="quarter" idx="11"/>
          </p:nvPr>
        </p:nvSpPr>
        <p:spPr>
          <a:xfrm>
            <a:off x="812801" y="6248207"/>
            <a:ext cx="7228111"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0" y="1272222"/>
            <a:ext cx="711200" cy="244476"/>
          </a:xfrm>
          <a:prstGeom prst="rect">
            <a:avLst/>
          </a:prstGeom>
        </p:spPr>
        <p:txBody>
          <a:bodyPr/>
          <a:lstStyle>
            <a:lvl1pPr>
              <a:defRPr>
                <a:solidFill>
                  <a:srgbClr val="FFFFFF"/>
                </a:solidFill>
              </a:defRPr>
            </a:lvl1pPr>
          </a:lstStyle>
          <a:p>
            <a:fld id="{886B7E36-BDC0-4687-A1D9-099E141D8281}" type="slidenum">
              <a:rPr lang="en-US" smtClean="0"/>
              <a:t>‹#›</a:t>
            </a:fld>
            <a:endParaRPr lang="en-US"/>
          </a:p>
        </p:txBody>
      </p:sp>
    </p:spTree>
    <p:extLst>
      <p:ext uri="{BB962C8B-B14F-4D97-AF65-F5344CB8AC3E}">
        <p14:creationId xmlns:p14="http://schemas.microsoft.com/office/powerpoint/2010/main" val="3707675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p:cNvPicPr>
          <p:nvPr/>
        </p:nvPicPr>
        <p:blipFill>
          <a:blip r:embed="rId10">
            <a:extLst>
              <a:ext uri="{28A0092B-C50C-407E-A947-70E740481C1C}">
                <a14:useLocalDpi xmlns:a14="http://schemas.microsoft.com/office/drawing/2010/main" val="0"/>
              </a:ext>
            </a:extLst>
          </a:blip>
          <a:stretch>
            <a:fillRect/>
          </a:stretch>
        </p:blipFill>
        <p:spPr bwMode="auto">
          <a:xfrm>
            <a:off x="0" y="0"/>
            <a:ext cx="12192000" cy="6857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0" r:id="rId2"/>
    <p:sldLayoutId id="2147483662" r:id="rId3"/>
    <p:sldLayoutId id="2147483657" r:id="rId4"/>
    <p:sldLayoutId id="2147483663" r:id="rId5"/>
    <p:sldLayoutId id="2147483658" r:id="rId6"/>
    <p:sldLayoutId id="2147483664" r:id="rId7"/>
    <p:sldLayoutId id="2147483665" r:id="rId8"/>
  </p:sldLayoutIdLst>
  <p:txStyles>
    <p:titleStyle>
      <a:lvl1pPr algn="l" rtl="0" eaLnBrk="1" fontAlgn="base" hangingPunct="1">
        <a:lnSpc>
          <a:spcPct val="90000"/>
        </a:lnSpc>
        <a:spcBef>
          <a:spcPct val="0"/>
        </a:spcBef>
        <a:spcAft>
          <a:spcPct val="0"/>
        </a:spcAft>
        <a:defRPr sz="4400" kern="1200">
          <a:solidFill>
            <a:srgbClr val="FFFFFF"/>
          </a:solidFill>
          <a:latin typeface="+mj-lt"/>
          <a:ea typeface="MS PGothic" panose="020B0600070205080204" pitchFamily="34" charset="-128"/>
          <a:cs typeface="+mj-cs"/>
        </a:defRPr>
      </a:lvl1pPr>
      <a:lvl2pPr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2pPr>
      <a:lvl3pPr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3pPr>
      <a:lvl4pPr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4pPr>
      <a:lvl5pPr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5pPr>
      <a:lvl6pPr marL="457200"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6pPr>
      <a:lvl7pPr marL="914400"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7pPr>
      <a:lvl8pPr marL="1371600"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8pPr>
      <a:lvl9pPr marL="1828800"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rgbClr val="FFFFFF"/>
          </a:solidFill>
          <a:latin typeface="+mn-lt"/>
          <a:ea typeface="MS PGothic" panose="020B0600070205080204" pitchFamily="34" charset="-128"/>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rgbClr val="FFFFFF"/>
          </a:solidFill>
          <a:latin typeface="+mn-lt"/>
          <a:ea typeface="MS PGothic" panose="020B0600070205080204" pitchFamily="34" charset="-128"/>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rgbClr val="FFFFFF"/>
          </a:solidFill>
          <a:latin typeface="+mn-lt"/>
          <a:ea typeface="MS PGothic" panose="020B0600070205080204" pitchFamily="34" charset="-128"/>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rgbClr val="FFFFFF"/>
          </a:solidFill>
          <a:latin typeface="+mn-lt"/>
          <a:ea typeface="MS PGothic" panose="020B0600070205080204" pitchFamily="34" charset="-128"/>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rgbClr val="FFFFFF"/>
          </a:solidFill>
          <a:latin typeface="+mn-lt"/>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5542" y="529179"/>
            <a:ext cx="10515600" cy="3019207"/>
          </a:xfrm>
        </p:spPr>
        <p:txBody>
          <a:bodyPr/>
          <a:lstStyle/>
          <a:p>
            <a:pPr algn="ctr"/>
            <a:r>
              <a:rPr lang="en-US" sz="6600" dirty="0" smtClean="0">
                <a:effectLst>
                  <a:outerShdw blurRad="38100" dist="38100" dir="2700000" algn="tl">
                    <a:srgbClr val="000000">
                      <a:alpha val="43137"/>
                    </a:srgbClr>
                  </a:outerShdw>
                </a:effectLst>
              </a:rPr>
              <a:t>Wellness Coaching as Preventative </a:t>
            </a:r>
            <a:br>
              <a:rPr lang="en-US" sz="6600" dirty="0" smtClean="0">
                <a:effectLst>
                  <a:outerShdw blurRad="38100" dist="38100" dir="2700000" algn="tl">
                    <a:srgbClr val="000000">
                      <a:alpha val="43137"/>
                    </a:srgbClr>
                  </a:outerShdw>
                </a:effectLst>
              </a:rPr>
            </a:br>
            <a:r>
              <a:rPr lang="en-US" sz="6600" dirty="0" smtClean="0">
                <a:effectLst>
                  <a:outerShdw blurRad="38100" dist="38100" dir="2700000" algn="tl">
                    <a:srgbClr val="000000">
                      <a:alpha val="43137"/>
                    </a:srgbClr>
                  </a:outerShdw>
                </a:effectLst>
              </a:rPr>
              <a:t>Mental Health Support</a:t>
            </a:r>
            <a:endParaRPr lang="en-US" sz="54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05542" y="4155542"/>
            <a:ext cx="10515600" cy="1637620"/>
          </a:xfrm>
        </p:spPr>
        <p:txBody>
          <a:bodyPr/>
          <a:lstStyle/>
          <a:p>
            <a:pPr algn="ctr">
              <a:lnSpc>
                <a:spcPct val="100000"/>
              </a:lnSpc>
              <a:spcBef>
                <a:spcPts val="0"/>
              </a:spcBef>
            </a:pPr>
            <a:r>
              <a:rPr lang="en-US" sz="2800" dirty="0" smtClean="0">
                <a:effectLst>
                  <a:outerShdw blurRad="38100" dist="38100" dir="2700000" algn="tl">
                    <a:srgbClr val="000000">
                      <a:alpha val="43137"/>
                    </a:srgbClr>
                  </a:outerShdw>
                </a:effectLst>
              </a:rPr>
              <a:t>Presented by:</a:t>
            </a:r>
          </a:p>
          <a:p>
            <a:pPr algn="ctr">
              <a:lnSpc>
                <a:spcPct val="100000"/>
              </a:lnSpc>
              <a:spcBef>
                <a:spcPts val="0"/>
              </a:spcBef>
            </a:pPr>
            <a:r>
              <a:rPr lang="en-US" sz="3200" dirty="0" smtClean="0">
                <a:effectLst>
                  <a:outerShdw blurRad="38100" dist="38100" dir="2700000" algn="tl">
                    <a:srgbClr val="000000">
                      <a:alpha val="43137"/>
                    </a:srgbClr>
                  </a:outerShdw>
                </a:effectLst>
              </a:rPr>
              <a:t>Monica C. Webb, PhD, MPH, CHES</a:t>
            </a:r>
          </a:p>
          <a:p>
            <a:pPr algn="ctr">
              <a:lnSpc>
                <a:spcPct val="100000"/>
              </a:lnSpc>
              <a:spcBef>
                <a:spcPts val="0"/>
              </a:spcBef>
            </a:pPr>
            <a:r>
              <a:rPr lang="en-US" sz="3200" dirty="0" smtClean="0">
                <a:effectLst>
                  <a:outerShdw blurRad="38100" dist="38100" dir="2700000" algn="tl">
                    <a:srgbClr val="000000">
                      <a:alpha val="43137"/>
                    </a:srgbClr>
                  </a:outerShdw>
                </a:effectLst>
              </a:rPr>
              <a:t>University of Florida</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11148" y="5793162"/>
            <a:ext cx="3074504" cy="1024835"/>
          </a:xfrm>
          <a:prstGeom prst="rect">
            <a:avLst/>
          </a:prstGeom>
        </p:spPr>
      </p:pic>
    </p:spTree>
    <p:extLst>
      <p:ext uri="{BB962C8B-B14F-4D97-AF65-F5344CB8AC3E}">
        <p14:creationId xmlns:p14="http://schemas.microsoft.com/office/powerpoint/2010/main" val="2217240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32712" y="1175046"/>
            <a:ext cx="11685115" cy="4646914"/>
          </a:xfrm>
        </p:spPr>
        <p:txBody>
          <a:bodyPr/>
          <a:lstStyle/>
          <a:p>
            <a:r>
              <a:rPr lang="en-US" sz="3600" dirty="0" smtClean="0"/>
              <a:t>After second appointment, students reported </a:t>
            </a:r>
            <a:r>
              <a:rPr lang="en-US" sz="3600" dirty="0"/>
              <a:t>increases </a:t>
            </a:r>
            <a:r>
              <a:rPr lang="en-US" sz="3600" dirty="0" smtClean="0"/>
              <a:t>in: </a:t>
            </a:r>
            <a:endParaRPr lang="en-US" sz="3600" dirty="0"/>
          </a:p>
          <a:p>
            <a:pPr lvl="1"/>
            <a:r>
              <a:rPr lang="en-US" sz="3600" b="1" dirty="0" smtClean="0"/>
              <a:t>Helping Relationships</a:t>
            </a:r>
            <a:r>
              <a:rPr lang="en-US" sz="3600" dirty="0" smtClean="0"/>
              <a:t>: Using </a:t>
            </a:r>
            <a:r>
              <a:rPr lang="en-US" sz="3600" dirty="0"/>
              <a:t>social support in improving health </a:t>
            </a:r>
            <a:r>
              <a:rPr lang="en-US" sz="3600" dirty="0" smtClean="0"/>
              <a:t>behavior</a:t>
            </a:r>
          </a:p>
          <a:p>
            <a:pPr lvl="1"/>
            <a:r>
              <a:rPr lang="en-US" sz="3600" b="1" dirty="0" smtClean="0"/>
              <a:t>Counter conditioning</a:t>
            </a:r>
            <a:r>
              <a:rPr lang="en-US" sz="3600" dirty="0" smtClean="0"/>
              <a:t>: Substituting </a:t>
            </a:r>
            <a:r>
              <a:rPr lang="en-US" sz="3600" dirty="0"/>
              <a:t>healthier behaviors for unhealthy </a:t>
            </a:r>
            <a:r>
              <a:rPr lang="en-US" sz="3600" dirty="0" smtClean="0"/>
              <a:t>behaviors</a:t>
            </a:r>
          </a:p>
          <a:p>
            <a:pPr lvl="1"/>
            <a:r>
              <a:rPr lang="en-US" sz="3600" b="1" dirty="0" smtClean="0"/>
              <a:t>Consciousness Raising</a:t>
            </a:r>
            <a:r>
              <a:rPr lang="en-US" sz="3600" dirty="0" smtClean="0"/>
              <a:t>: Learning </a:t>
            </a:r>
            <a:r>
              <a:rPr lang="en-US" sz="3600" dirty="0"/>
              <a:t>new facts, ideas, and skills to support behavior </a:t>
            </a:r>
            <a:r>
              <a:rPr lang="en-US" sz="3600" dirty="0" smtClean="0"/>
              <a:t>change</a:t>
            </a:r>
            <a:endParaRPr lang="en-US" sz="3600" dirty="0"/>
          </a:p>
        </p:txBody>
      </p:sp>
      <p:sp>
        <p:nvSpPr>
          <p:cNvPr id="4" name="Title 3"/>
          <p:cNvSpPr>
            <a:spLocks noGrp="1"/>
          </p:cNvSpPr>
          <p:nvPr>
            <p:ph type="title"/>
          </p:nvPr>
        </p:nvSpPr>
        <p:spPr/>
        <p:txBody>
          <a:bodyPr/>
          <a:lstStyle/>
          <a:p>
            <a:r>
              <a:rPr lang="en-US" dirty="0" smtClean="0"/>
              <a:t>Behavior Change Measures</a:t>
            </a:r>
            <a:endParaRPr lang="en-US" dirty="0"/>
          </a:p>
        </p:txBody>
      </p:sp>
    </p:spTree>
    <p:extLst>
      <p:ext uri="{BB962C8B-B14F-4D97-AF65-F5344CB8AC3E}">
        <p14:creationId xmlns:p14="http://schemas.microsoft.com/office/powerpoint/2010/main" val="2002690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381699" y="1064029"/>
            <a:ext cx="11446079" cy="4757931"/>
          </a:xfrm>
        </p:spPr>
        <p:txBody>
          <a:bodyPr/>
          <a:lstStyle/>
          <a:p>
            <a:r>
              <a:rPr lang="en-US" sz="3200" dirty="0"/>
              <a:t>Students who came to more than one Wellness Coaching session had </a:t>
            </a:r>
            <a:r>
              <a:rPr lang="en-US" sz="3200" dirty="0" smtClean="0"/>
              <a:t>a statistically </a:t>
            </a:r>
            <a:r>
              <a:rPr lang="en-US" sz="3200" dirty="0"/>
              <a:t>significant (α=0.05) increase in their term GPA.</a:t>
            </a:r>
          </a:p>
        </p:txBody>
      </p:sp>
      <p:sp>
        <p:nvSpPr>
          <p:cNvPr id="2" name="Title 1"/>
          <p:cNvSpPr>
            <a:spLocks noGrp="1"/>
          </p:cNvSpPr>
          <p:nvPr>
            <p:ph type="title"/>
          </p:nvPr>
        </p:nvSpPr>
        <p:spPr/>
        <p:txBody>
          <a:bodyPr/>
          <a:lstStyle/>
          <a:p>
            <a:r>
              <a:rPr lang="en-US" smtClean="0"/>
              <a:t>Impact on GPA</a:t>
            </a:r>
            <a:endParaRPr lang="en-US" dirty="0"/>
          </a:p>
        </p:txBody>
      </p:sp>
      <p:pic>
        <p:nvPicPr>
          <p:cNvPr id="6" name="Picture 5"/>
          <p:cNvPicPr>
            <a:picLocks noChangeAspect="1"/>
          </p:cNvPicPr>
          <p:nvPr/>
        </p:nvPicPr>
        <p:blipFill>
          <a:blip r:embed="rId3"/>
          <a:stretch>
            <a:fillRect/>
          </a:stretch>
        </p:blipFill>
        <p:spPr>
          <a:xfrm>
            <a:off x="227951" y="1907919"/>
            <a:ext cx="11753574" cy="2612572"/>
          </a:xfrm>
          <a:prstGeom prst="rect">
            <a:avLst/>
          </a:prstGeom>
        </p:spPr>
      </p:pic>
      <p:sp>
        <p:nvSpPr>
          <p:cNvPr id="7" name="TextBox 6"/>
          <p:cNvSpPr txBox="1"/>
          <p:nvPr/>
        </p:nvSpPr>
        <p:spPr>
          <a:xfrm>
            <a:off x="738081" y="4505732"/>
            <a:ext cx="10733314" cy="1464231"/>
          </a:xfrm>
          <a:prstGeom prst="roundRect">
            <a:avLst/>
          </a:prstGeom>
          <a:solidFill>
            <a:srgbClr val="FF6600"/>
          </a:solidFill>
          <a:ln w="38100">
            <a:noFill/>
          </a:ln>
        </p:spPr>
        <p:txBody>
          <a:bodyPr wrap="square" rtlCol="0">
            <a:spAutoFit/>
          </a:bodyPr>
          <a:lstStyle/>
          <a:p>
            <a:pPr algn="ctr"/>
            <a:r>
              <a:rPr lang="en-US" sz="2000" dirty="0">
                <a:solidFill>
                  <a:schemeClr val="bg1"/>
                </a:solidFill>
              </a:rPr>
              <a:t>“I have </a:t>
            </a:r>
            <a:r>
              <a:rPr lang="en-US" sz="2000" dirty="0" smtClean="0">
                <a:solidFill>
                  <a:schemeClr val="bg1"/>
                </a:solidFill>
              </a:rPr>
              <a:t>learned </a:t>
            </a:r>
            <a:r>
              <a:rPr lang="en-US" sz="2000" dirty="0">
                <a:solidFill>
                  <a:schemeClr val="bg1"/>
                </a:solidFill>
              </a:rPr>
              <a:t>and keep learning new things to help improve my academic and personal life. My mental health has improved a lot since I started and it keeps doing so. GatorWell </a:t>
            </a:r>
            <a:r>
              <a:rPr lang="en-US" sz="2000" dirty="0" smtClean="0">
                <a:solidFill>
                  <a:schemeClr val="bg1"/>
                </a:solidFill>
              </a:rPr>
              <a:t>Wellness Coaching </a:t>
            </a:r>
            <a:r>
              <a:rPr lang="en-US" sz="2000" dirty="0">
                <a:solidFill>
                  <a:schemeClr val="bg1"/>
                </a:solidFill>
              </a:rPr>
              <a:t>has really improved my academic performance and my overall confidence.”</a:t>
            </a:r>
            <a:endParaRPr lang="en-US" sz="2000" dirty="0" smtClean="0">
              <a:solidFill>
                <a:schemeClr val="bg1"/>
              </a:solidFill>
            </a:endParaRPr>
          </a:p>
          <a:p>
            <a:pPr algn="ctr"/>
            <a:r>
              <a:rPr lang="en-US" sz="2000" dirty="0" smtClean="0">
                <a:solidFill>
                  <a:schemeClr val="bg1"/>
                </a:solidFill>
              </a:rPr>
              <a:t> – UF Student</a:t>
            </a:r>
            <a:endParaRPr lang="en-US" sz="2000" dirty="0">
              <a:solidFill>
                <a:schemeClr val="bg1"/>
              </a:solidFill>
            </a:endParaRPr>
          </a:p>
        </p:txBody>
      </p:sp>
    </p:spTree>
    <p:extLst>
      <p:ext uri="{BB962C8B-B14F-4D97-AF65-F5344CB8AC3E}">
        <p14:creationId xmlns:p14="http://schemas.microsoft.com/office/powerpoint/2010/main" val="13824584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3E87E9-F7B1-4EFB-BB51-5F097E08FA44}"/>
              </a:ext>
            </a:extLst>
          </p:cNvPr>
          <p:cNvSpPr>
            <a:spLocks noGrp="1"/>
          </p:cNvSpPr>
          <p:nvPr>
            <p:ph idx="1"/>
          </p:nvPr>
        </p:nvSpPr>
        <p:spPr>
          <a:xfrm>
            <a:off x="155944" y="3279915"/>
            <a:ext cx="12036056" cy="3578084"/>
          </a:xfrm>
        </p:spPr>
        <p:txBody>
          <a:bodyPr>
            <a:noAutofit/>
          </a:bodyPr>
          <a:lstStyle/>
          <a:p>
            <a:r>
              <a:rPr lang="en-US" sz="2800" i="1" dirty="0"/>
              <a:t>Purpose: </a:t>
            </a:r>
            <a:r>
              <a:rPr lang="en-US" dirty="0" smtClean="0"/>
              <a:t>The </a:t>
            </a:r>
            <a:r>
              <a:rPr lang="en-US" sz="2800" dirty="0" smtClean="0"/>
              <a:t>Healthy </a:t>
            </a:r>
            <a:r>
              <a:rPr lang="en-US" sz="2800" dirty="0"/>
              <a:t>Campus </a:t>
            </a:r>
            <a:r>
              <a:rPr lang="en-US" sz="2800" dirty="0" smtClean="0"/>
              <a:t>Framework empowers </a:t>
            </a:r>
            <a:r>
              <a:rPr lang="en-US" sz="2800" dirty="0"/>
              <a:t>campus communities to improve health and well-being. It is the process of helping campus communities-</a:t>
            </a:r>
          </a:p>
          <a:p>
            <a:pPr marL="914400" lvl="1" indent="-457200" fontAlgn="base">
              <a:lnSpc>
                <a:spcPct val="100000"/>
              </a:lnSpc>
              <a:buFont typeface="Wingdings" panose="05000000000000000000" pitchFamily="2" charset="2"/>
              <a:buChar char="Ø"/>
            </a:pPr>
            <a:r>
              <a:rPr lang="en-US" sz="2800" dirty="0" smtClean="0"/>
              <a:t>Become </a:t>
            </a:r>
            <a:r>
              <a:rPr lang="en-US" sz="2800" dirty="0"/>
              <a:t>the </a:t>
            </a:r>
            <a:r>
              <a:rPr lang="en-US" sz="2800" b="1" i="1" dirty="0"/>
              <a:t>cornerstone</a:t>
            </a:r>
            <a:r>
              <a:rPr lang="en-US" sz="2800" dirty="0"/>
              <a:t> of the campus by striving toward </a:t>
            </a:r>
            <a:r>
              <a:rPr lang="en-US" sz="2800" b="1" dirty="0"/>
              <a:t>health equity and eliminating health disparities</a:t>
            </a:r>
            <a:endParaRPr lang="en-US" sz="2800" dirty="0"/>
          </a:p>
          <a:p>
            <a:pPr marL="914400" lvl="1" indent="-457200" fontAlgn="base">
              <a:lnSpc>
                <a:spcPct val="100000"/>
              </a:lnSpc>
              <a:buFont typeface="Wingdings" panose="05000000000000000000" pitchFamily="2" charset="2"/>
              <a:buChar char="Ø"/>
            </a:pPr>
            <a:r>
              <a:rPr lang="en-US" sz="2800" dirty="0" smtClean="0"/>
              <a:t>Support </a:t>
            </a:r>
            <a:r>
              <a:rPr lang="en-US" sz="2800" dirty="0"/>
              <a:t>a </a:t>
            </a:r>
            <a:r>
              <a:rPr lang="en-US" sz="2800" b="1" i="1" dirty="0"/>
              <a:t>community</a:t>
            </a:r>
            <a:r>
              <a:rPr lang="en-US" sz="2800" dirty="0"/>
              <a:t> that increases </a:t>
            </a:r>
            <a:r>
              <a:rPr lang="en-US" sz="2800" b="1" dirty="0"/>
              <a:t>academic success</a:t>
            </a:r>
            <a:r>
              <a:rPr lang="en-US" sz="2800" dirty="0"/>
              <a:t>, student and faculty/staff retention, and life-long learning</a:t>
            </a:r>
          </a:p>
          <a:p>
            <a:pPr marL="914400" lvl="1" indent="-457200" fontAlgn="base">
              <a:lnSpc>
                <a:spcPct val="100000"/>
              </a:lnSpc>
              <a:buFont typeface="Wingdings" panose="05000000000000000000" pitchFamily="2" charset="2"/>
              <a:buChar char="Ø"/>
            </a:pPr>
            <a:r>
              <a:rPr lang="en-US" sz="2800" dirty="0" smtClean="0"/>
              <a:t>Create </a:t>
            </a:r>
            <a:r>
              <a:rPr lang="en-US" sz="2800" dirty="0"/>
              <a:t>a </a:t>
            </a:r>
            <a:r>
              <a:rPr lang="en-US" sz="2800" b="1" i="1" dirty="0"/>
              <a:t>culture </a:t>
            </a:r>
            <a:r>
              <a:rPr lang="en-US" sz="2800" dirty="0"/>
              <a:t>where social and physical environments promote health</a:t>
            </a:r>
          </a:p>
        </p:txBody>
      </p:sp>
      <p:pic>
        <p:nvPicPr>
          <p:cNvPr id="4" name="Picture 3" descr="A picture containing drawing&#10;&#10;Description automatically generated">
            <a:extLst>
              <a:ext uri="{FF2B5EF4-FFF2-40B4-BE49-F238E27FC236}">
                <a16:creationId xmlns:a16="http://schemas.microsoft.com/office/drawing/2014/main" id="{F653BB7B-B2C6-435A-9956-98AE4A2D60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6445" y="1061693"/>
            <a:ext cx="6155054" cy="1971540"/>
          </a:xfrm>
          <a:prstGeom prst="rect">
            <a:avLst/>
          </a:prstGeom>
        </p:spPr>
      </p:pic>
      <p:pic>
        <p:nvPicPr>
          <p:cNvPr id="1030" name="Picture 6" descr="Image result for American college health association logo 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91049" y="97261"/>
            <a:ext cx="3365846" cy="71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2776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Coaching is Not Counseling</a:t>
            </a:r>
            <a:endParaRPr lang="en-US" sz="4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09484581"/>
              </p:ext>
            </p:extLst>
          </p:nvPr>
        </p:nvGraphicFramePr>
        <p:xfrm>
          <a:off x="163551" y="1346122"/>
          <a:ext cx="11864898" cy="5120640"/>
        </p:xfrm>
        <a:graphic>
          <a:graphicData uri="http://schemas.openxmlformats.org/drawingml/2006/table">
            <a:tbl>
              <a:tblPr firstRow="1" bandRow="1">
                <a:tableStyleId>{5C22544A-7EE6-4342-B048-85BDC9FD1C3A}</a:tableStyleId>
              </a:tblPr>
              <a:tblGrid>
                <a:gridCol w="5196469">
                  <a:extLst>
                    <a:ext uri="{9D8B030D-6E8A-4147-A177-3AD203B41FA5}">
                      <a16:colId xmlns:a16="http://schemas.microsoft.com/office/drawing/2014/main" val="2828015513"/>
                    </a:ext>
                  </a:extLst>
                </a:gridCol>
                <a:gridCol w="6668429">
                  <a:extLst>
                    <a:ext uri="{9D8B030D-6E8A-4147-A177-3AD203B41FA5}">
                      <a16:colId xmlns:a16="http://schemas.microsoft.com/office/drawing/2014/main" val="1987962148"/>
                    </a:ext>
                  </a:extLst>
                </a:gridCol>
              </a:tblGrid>
              <a:tr h="370840">
                <a:tc>
                  <a:txBody>
                    <a:bodyPr/>
                    <a:lstStyle/>
                    <a:p>
                      <a:pPr marL="0" lvl="0" indent="0" algn="l" rtl="0">
                        <a:lnSpc>
                          <a:spcPct val="100000"/>
                        </a:lnSpc>
                        <a:spcBef>
                          <a:spcPts val="0"/>
                        </a:spcBef>
                        <a:spcAft>
                          <a:spcPts val="0"/>
                        </a:spcAft>
                        <a:buNone/>
                      </a:pPr>
                      <a:r>
                        <a:rPr lang="en" sz="2800" dirty="0">
                          <a:latin typeface="+mn-lt"/>
                          <a:sym typeface="Lato"/>
                        </a:rPr>
                        <a:t>Counseling</a:t>
                      </a:r>
                      <a:endParaRPr sz="2800" dirty="0">
                        <a:solidFill>
                          <a:srgbClr val="333333"/>
                        </a:solidFill>
                        <a:latin typeface="+mn-lt"/>
                        <a:ea typeface="Lato"/>
                        <a:cs typeface="Lato"/>
                        <a:sym typeface="Lato"/>
                      </a:endParaRPr>
                    </a:p>
                  </a:txBody>
                  <a:tcPr marL="45720" marR="45720"/>
                </a:tc>
                <a:tc>
                  <a:txBody>
                    <a:bodyPr/>
                    <a:lstStyle/>
                    <a:p>
                      <a:pPr marL="0" lvl="0" indent="0" algn="l" rtl="0">
                        <a:lnSpc>
                          <a:spcPct val="100000"/>
                        </a:lnSpc>
                        <a:spcBef>
                          <a:spcPts val="0"/>
                        </a:spcBef>
                        <a:spcAft>
                          <a:spcPts val="0"/>
                        </a:spcAft>
                        <a:buNone/>
                      </a:pPr>
                      <a:r>
                        <a:rPr lang="en" sz="2800" dirty="0">
                          <a:latin typeface="+mn-lt"/>
                          <a:sym typeface="Lato"/>
                        </a:rPr>
                        <a:t>Coaching</a:t>
                      </a:r>
                      <a:endParaRPr sz="2800" dirty="0">
                        <a:solidFill>
                          <a:srgbClr val="333333"/>
                        </a:solidFill>
                        <a:latin typeface="+mn-lt"/>
                        <a:ea typeface="Lato"/>
                        <a:cs typeface="Lato"/>
                        <a:sym typeface="Lato"/>
                      </a:endParaRPr>
                    </a:p>
                  </a:txBody>
                  <a:tcPr marL="45720" marR="45720"/>
                </a:tc>
                <a:extLst>
                  <a:ext uri="{0D108BD9-81ED-4DB2-BD59-A6C34878D82A}">
                    <a16:rowId xmlns:a16="http://schemas.microsoft.com/office/drawing/2014/main" val="749533798"/>
                  </a:ext>
                </a:extLst>
              </a:tr>
              <a:tr h="370840">
                <a:tc>
                  <a:txBody>
                    <a:bodyPr/>
                    <a:lstStyle/>
                    <a:p>
                      <a:pPr marL="0" lvl="0" indent="0" algn="l" rtl="0">
                        <a:lnSpc>
                          <a:spcPct val="100000"/>
                        </a:lnSpc>
                        <a:spcBef>
                          <a:spcPts val="0"/>
                        </a:spcBef>
                        <a:spcAft>
                          <a:spcPts val="0"/>
                        </a:spcAft>
                        <a:buNone/>
                      </a:pPr>
                      <a:r>
                        <a:rPr lang="en" sz="2000" dirty="0">
                          <a:latin typeface="+mn-lt"/>
                          <a:sym typeface="Lato"/>
                        </a:rPr>
                        <a:t>Confidential </a:t>
                      </a:r>
                      <a:r>
                        <a:rPr lang="en" sz="2000" dirty="0" smtClean="0">
                          <a:latin typeface="+mn-lt"/>
                          <a:sym typeface="Lato"/>
                        </a:rPr>
                        <a:t>services</a:t>
                      </a:r>
                      <a:endParaRPr sz="2000" dirty="0">
                        <a:latin typeface="+mn-lt"/>
                        <a:sym typeface="Lato"/>
                      </a:endParaRPr>
                    </a:p>
                  </a:txBody>
                  <a:tcPr marL="45720" marR="45720"/>
                </a:tc>
                <a:tc>
                  <a:txBody>
                    <a:bodyPr/>
                    <a:lstStyle/>
                    <a:p>
                      <a:pPr marL="0" lvl="0" indent="0" algn="l" rtl="0">
                        <a:lnSpc>
                          <a:spcPct val="100000"/>
                        </a:lnSpc>
                        <a:spcBef>
                          <a:spcPts val="0"/>
                        </a:spcBef>
                        <a:spcAft>
                          <a:spcPts val="0"/>
                        </a:spcAft>
                        <a:buNone/>
                      </a:pPr>
                      <a:r>
                        <a:rPr lang="en" sz="2000" dirty="0">
                          <a:latin typeface="+mn-lt"/>
                          <a:sym typeface="Lato"/>
                        </a:rPr>
                        <a:t>Private, not confidential </a:t>
                      </a:r>
                      <a:endParaRPr sz="2000" dirty="0">
                        <a:latin typeface="+mn-lt"/>
                        <a:sym typeface="Lato"/>
                      </a:endParaRPr>
                    </a:p>
                  </a:txBody>
                  <a:tcPr marL="45720" marR="45720"/>
                </a:tc>
                <a:extLst>
                  <a:ext uri="{0D108BD9-81ED-4DB2-BD59-A6C34878D82A}">
                    <a16:rowId xmlns:a16="http://schemas.microsoft.com/office/drawing/2014/main" val="71439991"/>
                  </a:ext>
                </a:extLst>
              </a:tr>
              <a:tr h="370840">
                <a:tc>
                  <a:txBody>
                    <a:bodyPr/>
                    <a:lstStyle/>
                    <a:p>
                      <a:pPr marL="0" lvl="0" indent="0" algn="l" rtl="0">
                        <a:lnSpc>
                          <a:spcPct val="100000"/>
                        </a:lnSpc>
                        <a:spcBef>
                          <a:spcPts val="0"/>
                        </a:spcBef>
                        <a:spcAft>
                          <a:spcPts val="0"/>
                        </a:spcAft>
                        <a:buNone/>
                      </a:pPr>
                      <a:r>
                        <a:rPr lang="en" sz="2000" dirty="0">
                          <a:latin typeface="+mn-lt"/>
                          <a:sym typeface="Lato"/>
                        </a:rPr>
                        <a:t>Counseling center staff are licensed mental health </a:t>
                      </a:r>
                      <a:r>
                        <a:rPr lang="en" sz="2000" dirty="0" smtClean="0">
                          <a:latin typeface="+mn-lt"/>
                          <a:sym typeface="Lato"/>
                        </a:rPr>
                        <a:t>professionals</a:t>
                      </a:r>
                      <a:endParaRPr sz="2000" dirty="0">
                        <a:solidFill>
                          <a:srgbClr val="333333"/>
                        </a:solidFill>
                        <a:latin typeface="+mn-lt"/>
                        <a:ea typeface="Lato"/>
                        <a:cs typeface="Lato"/>
                        <a:sym typeface="Lato"/>
                      </a:endParaRPr>
                    </a:p>
                  </a:txBody>
                  <a:tcPr marL="45720" marR="45720"/>
                </a:tc>
                <a:tc>
                  <a:txBody>
                    <a:bodyPr/>
                    <a:lstStyle/>
                    <a:p>
                      <a:pPr marL="0" lvl="0" indent="0" algn="l" rtl="0">
                        <a:lnSpc>
                          <a:spcPct val="100000"/>
                        </a:lnSpc>
                        <a:spcBef>
                          <a:spcPts val="0"/>
                        </a:spcBef>
                        <a:spcAft>
                          <a:spcPts val="0"/>
                        </a:spcAft>
                        <a:buNone/>
                      </a:pPr>
                      <a:r>
                        <a:rPr lang="en" sz="2000" dirty="0">
                          <a:latin typeface="+mn-lt"/>
                          <a:sym typeface="Lato"/>
                        </a:rPr>
                        <a:t>Wellness coaching staff are a mix of professional staff, graduate and upper-level undergraduate students </a:t>
                      </a:r>
                      <a:r>
                        <a:rPr lang="en" sz="2000" dirty="0" smtClean="0">
                          <a:latin typeface="+mn-lt"/>
                          <a:sym typeface="Lato"/>
                        </a:rPr>
                        <a:t>with specific coaching</a:t>
                      </a:r>
                      <a:r>
                        <a:rPr lang="en" sz="2000" baseline="0" dirty="0" smtClean="0">
                          <a:latin typeface="+mn-lt"/>
                          <a:sym typeface="Lato"/>
                        </a:rPr>
                        <a:t> training</a:t>
                      </a:r>
                      <a:endParaRPr sz="2000" dirty="0">
                        <a:solidFill>
                          <a:srgbClr val="333333"/>
                        </a:solidFill>
                        <a:latin typeface="+mn-lt"/>
                        <a:ea typeface="Lato"/>
                        <a:cs typeface="Lato"/>
                        <a:sym typeface="Lato"/>
                      </a:endParaRPr>
                    </a:p>
                  </a:txBody>
                  <a:tcPr marL="45720" marR="45720"/>
                </a:tc>
                <a:extLst>
                  <a:ext uri="{0D108BD9-81ED-4DB2-BD59-A6C34878D82A}">
                    <a16:rowId xmlns:a16="http://schemas.microsoft.com/office/drawing/2014/main" val="740832820"/>
                  </a:ext>
                </a:extLst>
              </a:tr>
              <a:tr h="370840">
                <a:tc>
                  <a:txBody>
                    <a:bodyPr/>
                    <a:lstStyle/>
                    <a:p>
                      <a:pPr marL="0" lvl="0" indent="0" algn="l" rtl="0">
                        <a:lnSpc>
                          <a:spcPct val="100000"/>
                        </a:lnSpc>
                        <a:spcBef>
                          <a:spcPts val="0"/>
                        </a:spcBef>
                        <a:spcAft>
                          <a:spcPts val="0"/>
                        </a:spcAft>
                        <a:buNone/>
                      </a:pPr>
                      <a:r>
                        <a:rPr lang="en-US" sz="2000" dirty="0" smtClean="0">
                          <a:solidFill>
                            <a:srgbClr val="333333"/>
                          </a:solidFill>
                          <a:latin typeface="+mn-lt"/>
                          <a:ea typeface="Lato"/>
                          <a:cs typeface="Lato"/>
                          <a:sym typeface="Lato"/>
                        </a:rPr>
                        <a:t>Trained to create a safe and supportive space to</a:t>
                      </a:r>
                      <a:r>
                        <a:rPr lang="en-US" sz="2000" baseline="0" dirty="0" smtClean="0">
                          <a:solidFill>
                            <a:srgbClr val="333333"/>
                          </a:solidFill>
                          <a:latin typeface="+mn-lt"/>
                          <a:ea typeface="Lato"/>
                          <a:cs typeface="Lato"/>
                          <a:sym typeface="Lato"/>
                        </a:rPr>
                        <a:t> identify feelings</a:t>
                      </a:r>
                      <a:endParaRPr sz="2000" dirty="0">
                        <a:solidFill>
                          <a:srgbClr val="333333"/>
                        </a:solidFill>
                        <a:latin typeface="+mn-lt"/>
                        <a:ea typeface="Lato"/>
                        <a:cs typeface="Lato"/>
                        <a:sym typeface="Lato"/>
                      </a:endParaRPr>
                    </a:p>
                  </a:txBody>
                  <a:tcPr marL="45720" marR="45720"/>
                </a:tc>
                <a:tc>
                  <a:txBody>
                    <a:bodyPr/>
                    <a:lstStyle/>
                    <a:p>
                      <a:pPr marL="0" lvl="0" indent="0" algn="l" rtl="0">
                        <a:lnSpc>
                          <a:spcPct val="100000"/>
                        </a:lnSpc>
                        <a:spcBef>
                          <a:spcPts val="0"/>
                        </a:spcBef>
                        <a:spcAft>
                          <a:spcPts val="0"/>
                        </a:spcAft>
                        <a:buNone/>
                      </a:pPr>
                      <a:r>
                        <a:rPr lang="en-US" sz="2000" dirty="0" smtClean="0">
                          <a:solidFill>
                            <a:srgbClr val="333333"/>
                          </a:solidFill>
                          <a:latin typeface="+mn-lt"/>
                          <a:ea typeface="Lato"/>
                          <a:cs typeface="Lato"/>
                          <a:sym typeface="Lato"/>
                        </a:rPr>
                        <a:t>Trained to help the</a:t>
                      </a:r>
                      <a:r>
                        <a:rPr lang="en-US" sz="2000" baseline="0" dirty="0" smtClean="0">
                          <a:solidFill>
                            <a:srgbClr val="333333"/>
                          </a:solidFill>
                          <a:latin typeface="+mn-lt"/>
                          <a:ea typeface="Lato"/>
                          <a:cs typeface="Lato"/>
                          <a:sym typeface="Lato"/>
                        </a:rPr>
                        <a:t> student see where they are, provide tools and find ways to move forward</a:t>
                      </a:r>
                      <a:endParaRPr sz="2000" dirty="0">
                        <a:solidFill>
                          <a:srgbClr val="333333"/>
                        </a:solidFill>
                        <a:latin typeface="+mn-lt"/>
                        <a:ea typeface="Lato"/>
                        <a:cs typeface="Lato"/>
                        <a:sym typeface="Lato"/>
                      </a:endParaRPr>
                    </a:p>
                  </a:txBody>
                  <a:tcPr marL="45720" marR="45720"/>
                </a:tc>
                <a:extLst>
                  <a:ext uri="{0D108BD9-81ED-4DB2-BD59-A6C34878D82A}">
                    <a16:rowId xmlns:a16="http://schemas.microsoft.com/office/drawing/2014/main" val="296431398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n-lt"/>
                          <a:sym typeface="Lato"/>
                        </a:rPr>
                        <a:t>Provides consultation and treatment for mental health concerns.</a:t>
                      </a:r>
                    </a:p>
                  </a:txBody>
                  <a:tcPr marL="45720" marR="4572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smtClean="0">
                          <a:latin typeface="+mn-lt"/>
                          <a:sym typeface="Lato"/>
                        </a:rPr>
                        <a:t>Supports by </a:t>
                      </a:r>
                      <a:r>
                        <a:rPr lang="en-US" sz="2000" dirty="0" smtClean="0">
                          <a:latin typeface="+mn-lt"/>
                          <a:sym typeface="Lato"/>
                        </a:rPr>
                        <a:t>enhancing holistic well-being, mental health promotion and overall success</a:t>
                      </a:r>
                      <a:endParaRPr lang="en-US" sz="2000" dirty="0">
                        <a:latin typeface="+mn-lt"/>
                      </a:endParaRPr>
                    </a:p>
                  </a:txBody>
                  <a:tcPr marL="45720" marR="45720"/>
                </a:tc>
                <a:extLst>
                  <a:ext uri="{0D108BD9-81ED-4DB2-BD59-A6C34878D82A}">
                    <a16:rowId xmlns:a16="http://schemas.microsoft.com/office/drawing/2014/main" val="23936866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n-lt"/>
                          <a:sym typeface="Lato"/>
                        </a:rPr>
                        <a:t>Coping oriented</a:t>
                      </a:r>
                    </a:p>
                  </a:txBody>
                  <a:tcPr marL="45720" marR="4572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n-lt"/>
                        </a:rPr>
                        <a:t>Action oriented</a:t>
                      </a:r>
                      <a:endParaRPr lang="en-US" sz="2000" dirty="0">
                        <a:latin typeface="+mn-lt"/>
                      </a:endParaRPr>
                    </a:p>
                  </a:txBody>
                  <a:tcPr marL="45720" marR="45720"/>
                </a:tc>
                <a:extLst>
                  <a:ext uri="{0D108BD9-81ED-4DB2-BD59-A6C34878D82A}">
                    <a16:rowId xmlns:a16="http://schemas.microsoft.com/office/drawing/2014/main" val="241183805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n-lt"/>
                          <a:sym typeface="Lato"/>
                        </a:rPr>
                        <a:t>Helps</a:t>
                      </a:r>
                      <a:r>
                        <a:rPr lang="en-US" sz="2000" baseline="0" dirty="0" smtClean="0">
                          <a:latin typeface="+mn-lt"/>
                          <a:sym typeface="Lato"/>
                        </a:rPr>
                        <a:t> identify and solve problems</a:t>
                      </a:r>
                      <a:endParaRPr lang="en-US" sz="2000" dirty="0" smtClean="0">
                        <a:latin typeface="+mn-lt"/>
                        <a:sym typeface="Lato"/>
                      </a:endParaRPr>
                    </a:p>
                  </a:txBody>
                  <a:tcPr marL="45720" marR="4572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n-lt"/>
                        </a:rPr>
                        <a:t>Helps set and achieve goals</a:t>
                      </a:r>
                      <a:endParaRPr lang="en-US" sz="2000" dirty="0">
                        <a:latin typeface="+mn-lt"/>
                      </a:endParaRPr>
                    </a:p>
                  </a:txBody>
                  <a:tcPr marL="45720" marR="45720"/>
                </a:tc>
                <a:extLst>
                  <a:ext uri="{0D108BD9-81ED-4DB2-BD59-A6C34878D82A}">
                    <a16:rowId xmlns:a16="http://schemas.microsoft.com/office/drawing/2014/main" val="14953166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n-lt"/>
                          <a:sym typeface="Lato"/>
                        </a:rPr>
                        <a:t>Counselors come alongside the student on their journey toward resolving or managing these concerns.</a:t>
                      </a:r>
                      <a:endParaRPr lang="en-US" sz="2000" dirty="0" smtClean="0">
                        <a:solidFill>
                          <a:srgbClr val="333333"/>
                        </a:solidFill>
                        <a:latin typeface="+mn-lt"/>
                        <a:ea typeface="Lato"/>
                        <a:cs typeface="Lato"/>
                        <a:sym typeface="Lato"/>
                      </a:endParaRPr>
                    </a:p>
                  </a:txBody>
                  <a:tcPr marL="45720" marR="4572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n-lt"/>
                          <a:sym typeface="Lato"/>
                        </a:rPr>
                        <a:t>Coaches believe students are the expert and help them identify and trust their distinctive voice to support decisions for their preferred outcomes.</a:t>
                      </a:r>
                      <a:endParaRPr lang="en-US" sz="2000" dirty="0" smtClean="0">
                        <a:solidFill>
                          <a:srgbClr val="333333"/>
                        </a:solidFill>
                        <a:latin typeface="+mn-lt"/>
                        <a:ea typeface="Lato"/>
                        <a:cs typeface="Lato"/>
                        <a:sym typeface="Lato"/>
                      </a:endParaRPr>
                    </a:p>
                  </a:txBody>
                  <a:tcPr marL="45720" marR="45720"/>
                </a:tc>
                <a:extLst>
                  <a:ext uri="{0D108BD9-81ED-4DB2-BD59-A6C34878D82A}">
                    <a16:rowId xmlns:a16="http://schemas.microsoft.com/office/drawing/2014/main" val="434899372"/>
                  </a:ext>
                </a:extLst>
              </a:tr>
            </a:tbl>
          </a:graphicData>
        </a:graphic>
      </p:graphicFrame>
    </p:spTree>
    <p:extLst>
      <p:ext uri="{BB962C8B-B14F-4D97-AF65-F5344CB8AC3E}">
        <p14:creationId xmlns:p14="http://schemas.microsoft.com/office/powerpoint/2010/main" val="33026107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1" y="558800"/>
            <a:ext cx="11359242" cy="1131888"/>
          </a:xfrm>
        </p:spPr>
        <p:txBody>
          <a:bodyPr/>
          <a:lstStyle/>
          <a:p>
            <a:r>
              <a:rPr lang="en-US" dirty="0" smtClean="0"/>
              <a:t>Wellness Coaching: A Proactive Solution</a:t>
            </a:r>
            <a:endParaRPr lang="en-US" dirty="0"/>
          </a:p>
        </p:txBody>
      </p:sp>
      <p:sp>
        <p:nvSpPr>
          <p:cNvPr id="3" name="Content Placeholder 2"/>
          <p:cNvSpPr>
            <a:spLocks noGrp="1"/>
          </p:cNvSpPr>
          <p:nvPr>
            <p:ph idx="1"/>
          </p:nvPr>
        </p:nvSpPr>
        <p:spPr>
          <a:xfrm>
            <a:off x="821872" y="1690688"/>
            <a:ext cx="7636328" cy="4562475"/>
          </a:xfrm>
        </p:spPr>
        <p:txBody>
          <a:bodyPr/>
          <a:lstStyle/>
          <a:p>
            <a:r>
              <a:rPr lang="en-US" sz="3200" dirty="0" smtClean="0"/>
              <a:t>Promotes a holistic approach to well-being</a:t>
            </a:r>
          </a:p>
          <a:p>
            <a:pPr lvl="1"/>
            <a:r>
              <a:rPr lang="en-US" sz="2800" dirty="0" smtClean="0"/>
              <a:t>Skills </a:t>
            </a:r>
            <a:r>
              <a:rPr lang="en-US" sz="2800" dirty="0"/>
              <a:t>and resources for </a:t>
            </a:r>
            <a:r>
              <a:rPr lang="en-US" sz="2800" dirty="0" smtClean="0"/>
              <a:t>college </a:t>
            </a:r>
            <a:r>
              <a:rPr lang="en-US" sz="2800" dirty="0"/>
              <a:t>and beyond</a:t>
            </a:r>
          </a:p>
          <a:p>
            <a:r>
              <a:rPr lang="en-US" sz="3200" dirty="0" smtClean="0"/>
              <a:t>Supports coordination of services</a:t>
            </a:r>
          </a:p>
          <a:p>
            <a:pPr lvl="1"/>
            <a:r>
              <a:rPr lang="en-US" sz="2800" dirty="0" smtClean="0"/>
              <a:t>Mental Health Screeners</a:t>
            </a:r>
          </a:p>
          <a:p>
            <a:pPr lvl="1"/>
            <a:r>
              <a:rPr lang="en-US" sz="2800" dirty="0" smtClean="0"/>
              <a:t>Referrals to other campus services</a:t>
            </a:r>
          </a:p>
          <a:p>
            <a:pPr lvl="1"/>
            <a:r>
              <a:rPr lang="en-US" sz="2800" dirty="0" smtClean="0"/>
              <a:t>Support in scheduling with other departments</a:t>
            </a:r>
          </a:p>
          <a:p>
            <a:r>
              <a:rPr lang="en-US" sz="3200" dirty="0" smtClean="0"/>
              <a:t>Destigmatizes help-seeking</a:t>
            </a:r>
          </a:p>
          <a:p>
            <a:r>
              <a:rPr lang="en-US" sz="3200" dirty="0" smtClean="0"/>
              <a:t>Focuses on actionable goals</a:t>
            </a:r>
          </a:p>
          <a:p>
            <a:endParaRPr lang="en-US" sz="3200" dirty="0"/>
          </a:p>
        </p:txBody>
      </p:sp>
    </p:spTree>
    <p:extLst>
      <p:ext uri="{BB962C8B-B14F-4D97-AF65-F5344CB8AC3E}">
        <p14:creationId xmlns:p14="http://schemas.microsoft.com/office/powerpoint/2010/main" val="6370615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690013424"/>
              </p:ext>
            </p:extLst>
          </p:nvPr>
        </p:nvGraphicFramePr>
        <p:xfrm>
          <a:off x="766916" y="1533832"/>
          <a:ext cx="10591644" cy="50302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1"/>
          <p:cNvSpPr txBox="1">
            <a:spLocks/>
          </p:cNvSpPr>
          <p:nvPr/>
        </p:nvSpPr>
        <p:spPr>
          <a:xfrm>
            <a:off x="989293" y="553921"/>
            <a:ext cx="10369267" cy="1107271"/>
          </a:xfrm>
          <a:prstGeom prst="rect">
            <a:avLst/>
          </a:prstGeom>
        </p:spPr>
        <p:txBody>
          <a:bodyPr>
            <a:noAutofit/>
          </a:bodyPr>
          <a:lstStyle>
            <a:lvl1pPr algn="l" rtl="0" eaLnBrk="1" fontAlgn="base" hangingPunct="1">
              <a:lnSpc>
                <a:spcPct val="90000"/>
              </a:lnSpc>
              <a:spcBef>
                <a:spcPct val="0"/>
              </a:spcBef>
              <a:spcAft>
                <a:spcPct val="0"/>
              </a:spcAft>
              <a:defRPr sz="4400" b="1" kern="1200">
                <a:solidFill>
                  <a:srgbClr val="FFFFFF"/>
                </a:solidFill>
                <a:latin typeface="Century Gothic" panose="020B0502020202020204" pitchFamily="34" charset="0"/>
                <a:ea typeface="MS PGothic" panose="020B0600070205080204" pitchFamily="34" charset="-128"/>
                <a:cs typeface="+mj-cs"/>
              </a:defRPr>
            </a:lvl1pPr>
            <a:lvl2pPr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2pPr>
            <a:lvl3pPr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3pPr>
            <a:lvl4pPr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4pPr>
            <a:lvl5pPr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5pPr>
            <a:lvl6pPr marL="457200"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6pPr>
            <a:lvl7pPr marL="914400"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7pPr>
            <a:lvl8pPr marL="1371600"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8pPr>
            <a:lvl9pPr marL="1828800" algn="l" rtl="0" eaLnBrk="1" fontAlgn="base" hangingPunct="1">
              <a:lnSpc>
                <a:spcPct val="90000"/>
              </a:lnSpc>
              <a:spcBef>
                <a:spcPct val="0"/>
              </a:spcBef>
              <a:spcAft>
                <a:spcPct val="0"/>
              </a:spcAft>
              <a:defRPr sz="4400">
                <a:solidFill>
                  <a:srgbClr val="FFFFFF"/>
                </a:solidFill>
                <a:latin typeface="Calibri Light" panose="020F0302020204030204" pitchFamily="34" charset="0"/>
                <a:ea typeface="MS PGothic" panose="020B0600070205080204" pitchFamily="34" charset="-128"/>
              </a:defRPr>
            </a:lvl9pPr>
          </a:lstStyle>
          <a:p>
            <a:r>
              <a:rPr lang="en-US" sz="4000" dirty="0" smtClean="0"/>
              <a:t>Models, Theories, Approaches</a:t>
            </a:r>
            <a:endParaRPr lang="en-US" sz="4000" dirty="0"/>
          </a:p>
        </p:txBody>
      </p:sp>
    </p:spTree>
    <p:extLst>
      <p:ext uri="{BB962C8B-B14F-4D97-AF65-F5344CB8AC3E}">
        <p14:creationId xmlns:p14="http://schemas.microsoft.com/office/powerpoint/2010/main" val="3208048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The Coaching Process</a:t>
            </a:r>
            <a:endParaRPr lang="en-US" sz="4800" dirty="0"/>
          </a:p>
        </p:txBody>
      </p:sp>
      <p:sp>
        <p:nvSpPr>
          <p:cNvPr id="3" name="Content Placeholder 2"/>
          <p:cNvSpPr>
            <a:spLocks noGrp="1"/>
          </p:cNvSpPr>
          <p:nvPr>
            <p:ph idx="1"/>
          </p:nvPr>
        </p:nvSpPr>
        <p:spPr>
          <a:xfrm>
            <a:off x="838200" y="1355271"/>
            <a:ext cx="10515600" cy="4821692"/>
          </a:xfrm>
        </p:spPr>
        <p:txBody>
          <a:bodyPr/>
          <a:lstStyle/>
          <a:p>
            <a:r>
              <a:rPr lang="en-US" sz="3600" dirty="0" smtClean="0"/>
              <a:t>Determine readiness through the Transtheoretical </a:t>
            </a:r>
            <a:r>
              <a:rPr lang="en-US" sz="3600" dirty="0"/>
              <a:t>Model/Stages of Change</a:t>
            </a:r>
            <a:endParaRPr lang="en-US" sz="3600" dirty="0" smtClean="0"/>
          </a:p>
          <a:p>
            <a:r>
              <a:rPr lang="en-US" sz="3600" dirty="0" smtClean="0"/>
              <a:t>Explore &amp; craft vision</a:t>
            </a:r>
          </a:p>
          <a:p>
            <a:r>
              <a:rPr lang="en-US" sz="3600" dirty="0" smtClean="0"/>
              <a:t>Determine area(s) of focus</a:t>
            </a:r>
          </a:p>
          <a:p>
            <a:r>
              <a:rPr lang="en-US" sz="3600" dirty="0" smtClean="0"/>
              <a:t>Set goal(s) &amp; action steps </a:t>
            </a:r>
          </a:p>
          <a:p>
            <a:r>
              <a:rPr lang="en-US" sz="3600" dirty="0" smtClean="0"/>
              <a:t>Establish accountability &amp; support</a:t>
            </a:r>
          </a:p>
          <a:p>
            <a:r>
              <a:rPr lang="en-US" sz="3600" dirty="0" smtClean="0"/>
              <a:t>Track &amp; evaluate progress</a:t>
            </a:r>
          </a:p>
          <a:p>
            <a:r>
              <a:rPr lang="en-US" sz="3600" dirty="0" smtClean="0"/>
              <a:t>Address barriers &amp; develop solutions</a:t>
            </a:r>
          </a:p>
          <a:p>
            <a:pPr lvl="1"/>
            <a:endParaRPr lang="en-US" sz="3200" dirty="0" smtClean="0"/>
          </a:p>
          <a:p>
            <a:endParaRPr lang="en-US" sz="3600" dirty="0" smtClean="0"/>
          </a:p>
        </p:txBody>
      </p:sp>
    </p:spTree>
    <p:extLst>
      <p:ext uri="{BB962C8B-B14F-4D97-AF65-F5344CB8AC3E}">
        <p14:creationId xmlns:p14="http://schemas.microsoft.com/office/powerpoint/2010/main" val="2362084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28055"/>
          </a:xfrm>
        </p:spPr>
        <p:txBody>
          <a:bodyPr/>
          <a:lstStyle/>
          <a:p>
            <a:r>
              <a:rPr lang="en-US" dirty="0" smtClean="0"/>
              <a:t>UF Benchmarking: 30 Institutions</a:t>
            </a:r>
            <a:endParaRPr lang="en-US" dirty="0"/>
          </a:p>
        </p:txBody>
      </p:sp>
      <p:sp>
        <p:nvSpPr>
          <p:cNvPr id="3" name="Content Placeholder 2"/>
          <p:cNvSpPr>
            <a:spLocks noGrp="1"/>
          </p:cNvSpPr>
          <p:nvPr>
            <p:ph idx="1"/>
          </p:nvPr>
        </p:nvSpPr>
        <p:spPr>
          <a:xfrm>
            <a:off x="679475" y="1039696"/>
            <a:ext cx="5176157" cy="5305592"/>
          </a:xfrm>
        </p:spPr>
        <p:txBody>
          <a:bodyPr/>
          <a:lstStyle/>
          <a:p>
            <a:pPr marL="457200" indent="-457200">
              <a:buFont typeface="Arial" panose="020B0604020202020204" pitchFamily="34" charset="0"/>
              <a:buChar char="•"/>
            </a:pPr>
            <a:r>
              <a:rPr lang="en-US" sz="3200" dirty="0" smtClean="0"/>
              <a:t>Housed in varying institutional areas</a:t>
            </a:r>
          </a:p>
          <a:p>
            <a:pPr marL="457200" indent="-457200">
              <a:buFont typeface="Arial" panose="020B0604020202020204" pitchFamily="34" charset="0"/>
              <a:buChar char="•"/>
            </a:pPr>
            <a:r>
              <a:rPr lang="en-US" sz="3200" dirty="0" smtClean="0"/>
              <a:t>Cost to student:</a:t>
            </a:r>
          </a:p>
          <a:p>
            <a:pPr marL="914400" lvl="1" indent="-457200">
              <a:buFont typeface="Arial" panose="020B0604020202020204" pitchFamily="34" charset="0"/>
              <a:buChar char="•"/>
            </a:pPr>
            <a:r>
              <a:rPr lang="en-US" sz="2800" dirty="0" smtClean="0"/>
              <a:t>Free = 26</a:t>
            </a:r>
          </a:p>
          <a:p>
            <a:pPr marL="914400" lvl="1" indent="-457200">
              <a:buFont typeface="Arial" panose="020B0604020202020204" pitchFamily="34" charset="0"/>
              <a:buChar char="•"/>
            </a:pPr>
            <a:r>
              <a:rPr lang="en-US" sz="2800" dirty="0" smtClean="0"/>
              <a:t>Fee based = 2</a:t>
            </a:r>
          </a:p>
          <a:p>
            <a:pPr marL="914400" lvl="1" indent="-457200">
              <a:buFont typeface="Arial" panose="020B0604020202020204" pitchFamily="34" charset="0"/>
              <a:buChar char="•"/>
            </a:pPr>
            <a:r>
              <a:rPr lang="en-US" sz="2800" dirty="0" smtClean="0"/>
              <a:t>Hybrid = 2</a:t>
            </a:r>
          </a:p>
          <a:p>
            <a:pPr marL="457200" indent="-457200">
              <a:buFont typeface="Arial" panose="020B0604020202020204" pitchFamily="34" charset="0"/>
              <a:buChar char="•"/>
            </a:pPr>
            <a:r>
              <a:rPr lang="en-US" sz="3200" dirty="0" smtClean="0"/>
              <a:t>Coaching Model: </a:t>
            </a:r>
          </a:p>
          <a:p>
            <a:pPr marL="914400" lvl="1" indent="-457200">
              <a:buFont typeface="Arial" panose="020B0604020202020204" pitchFamily="34" charset="0"/>
              <a:buChar char="•"/>
            </a:pPr>
            <a:r>
              <a:rPr lang="en-US" sz="2800" dirty="0" smtClean="0"/>
              <a:t>Pro-Staff = 18</a:t>
            </a:r>
          </a:p>
          <a:p>
            <a:pPr marL="914400" lvl="1" indent="-457200">
              <a:buFont typeface="Arial" panose="020B0604020202020204" pitchFamily="34" charset="0"/>
              <a:buChar char="•"/>
            </a:pPr>
            <a:r>
              <a:rPr lang="en-US" sz="2800" dirty="0" smtClean="0"/>
              <a:t>Peer-Based = 3</a:t>
            </a:r>
          </a:p>
          <a:p>
            <a:pPr marL="914400" lvl="1" indent="-457200">
              <a:buFont typeface="Arial" panose="020B0604020202020204" pitchFamily="34" charset="0"/>
              <a:buChar char="•"/>
            </a:pPr>
            <a:r>
              <a:rPr lang="en-US" sz="2800" dirty="0" smtClean="0"/>
              <a:t>Hybrid = 9</a:t>
            </a:r>
            <a:endParaRPr lang="en-US" sz="2800" dirty="0"/>
          </a:p>
          <a:p>
            <a:pPr marL="457200" indent="-457200">
              <a:buFont typeface="Arial" panose="020B0604020202020204" pitchFamily="34" charset="0"/>
              <a:buChar char="•"/>
            </a:pPr>
            <a:endParaRPr lang="en-US" sz="3200" dirty="0" smtClean="0"/>
          </a:p>
        </p:txBody>
      </p:sp>
      <p:sp>
        <p:nvSpPr>
          <p:cNvPr id="4" name="Content Placeholder 2"/>
          <p:cNvSpPr txBox="1">
            <a:spLocks/>
          </p:cNvSpPr>
          <p:nvPr/>
        </p:nvSpPr>
        <p:spPr>
          <a:xfrm>
            <a:off x="5090071" y="1039696"/>
            <a:ext cx="6838693" cy="5305592"/>
          </a:xfrm>
          <a:prstGeom prst="rect">
            <a:avLst/>
          </a:prstGeom>
        </p:spPr>
        <p:txBody>
          <a:bodyPr/>
          <a:lstStyle>
            <a:lvl1pPr marL="0" indent="0" algn="l" rtl="0" eaLnBrk="1" fontAlgn="base" hangingPunct="1">
              <a:lnSpc>
                <a:spcPct val="90000"/>
              </a:lnSpc>
              <a:spcBef>
                <a:spcPts val="1000"/>
              </a:spcBef>
              <a:spcAft>
                <a:spcPct val="0"/>
              </a:spcAft>
              <a:buFontTx/>
              <a:buNone/>
              <a:defRPr sz="2800" kern="1200">
                <a:solidFill>
                  <a:srgbClr val="FFFFFF"/>
                </a:solidFill>
                <a:latin typeface="+mn-lt"/>
                <a:ea typeface="MS PGothic" panose="020B0600070205080204" pitchFamily="34" charset="-128"/>
                <a:cs typeface="+mn-cs"/>
              </a:defRPr>
            </a:lvl1pPr>
            <a:lvl2pPr marL="457200" indent="0" algn="l" rtl="0" eaLnBrk="1" fontAlgn="base" hangingPunct="1">
              <a:lnSpc>
                <a:spcPct val="90000"/>
              </a:lnSpc>
              <a:spcBef>
                <a:spcPts val="500"/>
              </a:spcBef>
              <a:spcAft>
                <a:spcPct val="0"/>
              </a:spcAft>
              <a:buFontTx/>
              <a:buNone/>
              <a:defRPr sz="2400" kern="1200">
                <a:solidFill>
                  <a:srgbClr val="FFFFFF"/>
                </a:solidFill>
                <a:latin typeface="+mn-lt"/>
                <a:ea typeface="MS PGothic" panose="020B0600070205080204" pitchFamily="34" charset="-128"/>
                <a:cs typeface="+mn-cs"/>
              </a:defRPr>
            </a:lvl2pPr>
            <a:lvl3pPr marL="914400" indent="0" algn="l" rtl="0" eaLnBrk="1" fontAlgn="base" hangingPunct="1">
              <a:lnSpc>
                <a:spcPct val="90000"/>
              </a:lnSpc>
              <a:spcBef>
                <a:spcPts val="500"/>
              </a:spcBef>
              <a:spcAft>
                <a:spcPct val="0"/>
              </a:spcAft>
              <a:buFontTx/>
              <a:buNone/>
              <a:defRPr sz="2400" kern="1200">
                <a:solidFill>
                  <a:srgbClr val="FFFFFF"/>
                </a:solidFill>
                <a:latin typeface="+mn-lt"/>
                <a:ea typeface="MS PGothic" panose="020B0600070205080204" pitchFamily="34" charset="-128"/>
                <a:cs typeface="+mn-cs"/>
              </a:defRPr>
            </a:lvl3pPr>
            <a:lvl4pPr marL="1371600" indent="0" algn="l" rtl="0" eaLnBrk="1" fontAlgn="base" hangingPunct="1">
              <a:lnSpc>
                <a:spcPct val="90000"/>
              </a:lnSpc>
              <a:spcBef>
                <a:spcPts val="500"/>
              </a:spcBef>
              <a:spcAft>
                <a:spcPct val="0"/>
              </a:spcAft>
              <a:buFontTx/>
              <a:buNone/>
              <a:defRPr sz="2400" kern="1200">
                <a:solidFill>
                  <a:srgbClr val="FFFFFF"/>
                </a:solidFill>
                <a:latin typeface="+mn-lt"/>
                <a:ea typeface="MS PGothic" panose="020B0600070205080204" pitchFamily="34" charset="-128"/>
                <a:cs typeface="+mn-cs"/>
              </a:defRPr>
            </a:lvl4pPr>
            <a:lvl5pPr marL="1828800" indent="0" algn="l" rtl="0" eaLnBrk="1" fontAlgn="base" hangingPunct="1">
              <a:lnSpc>
                <a:spcPct val="90000"/>
              </a:lnSpc>
              <a:spcBef>
                <a:spcPts val="500"/>
              </a:spcBef>
              <a:spcAft>
                <a:spcPct val="0"/>
              </a:spcAft>
              <a:buFontTx/>
              <a:buNone/>
              <a:defRPr sz="2400" kern="1200">
                <a:solidFill>
                  <a:srgbClr val="FFFFFF"/>
                </a:solidFill>
                <a:latin typeface="+mn-lt"/>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Char char="•"/>
            </a:pPr>
            <a:r>
              <a:rPr lang="en-US" sz="3200" dirty="0" smtClean="0"/>
              <a:t>Coach Training: </a:t>
            </a:r>
          </a:p>
          <a:p>
            <a:pPr marL="914400" lvl="1" indent="-457200">
              <a:buFont typeface="Arial" panose="020B0604020202020204" pitchFamily="34" charset="0"/>
              <a:buChar char="•"/>
            </a:pPr>
            <a:r>
              <a:rPr lang="en-US" sz="2800" dirty="0" smtClean="0"/>
              <a:t>ICF (</a:t>
            </a:r>
            <a:r>
              <a:rPr lang="en-US" sz="2800" dirty="0" err="1" smtClean="0"/>
              <a:t>Wellcoaches</a:t>
            </a:r>
            <a:r>
              <a:rPr lang="en-US" sz="2800" dirty="0" smtClean="0"/>
              <a:t>, Real Balance) = 9</a:t>
            </a:r>
          </a:p>
          <a:p>
            <a:pPr marL="914400" lvl="1" indent="-457200">
              <a:buFont typeface="Arial" panose="020B0604020202020204" pitchFamily="34" charset="0"/>
              <a:buChar char="•"/>
            </a:pPr>
            <a:r>
              <a:rPr lang="en-US" sz="2800" dirty="0" smtClean="0"/>
              <a:t>Other certifying body (ACE, Cooper, Total etc.) = 6</a:t>
            </a:r>
          </a:p>
          <a:p>
            <a:pPr marL="914400" lvl="1" indent="-457200">
              <a:buFont typeface="Arial" panose="020B0604020202020204" pitchFamily="34" charset="0"/>
              <a:buChar char="•"/>
            </a:pPr>
            <a:r>
              <a:rPr lang="en-US" sz="2800" dirty="0" smtClean="0"/>
              <a:t>Other training (in house training, education and experience) = 17</a:t>
            </a:r>
          </a:p>
          <a:p>
            <a:pPr marL="457200" indent="-457200">
              <a:buFont typeface="Arial" panose="020B0604020202020204" pitchFamily="34" charset="0"/>
              <a:buChar char="•"/>
            </a:pPr>
            <a:endParaRPr lang="en-US" sz="3200" dirty="0" smtClean="0"/>
          </a:p>
        </p:txBody>
      </p:sp>
      <p:grpSp>
        <p:nvGrpSpPr>
          <p:cNvPr id="8" name="Group 7"/>
          <p:cNvGrpSpPr/>
          <p:nvPr/>
        </p:nvGrpSpPr>
        <p:grpSpPr>
          <a:xfrm>
            <a:off x="6338481" y="3828986"/>
            <a:ext cx="5247364" cy="2690098"/>
            <a:chOff x="6338481" y="3828986"/>
            <a:chExt cx="5247364" cy="2690098"/>
          </a:xfrm>
        </p:grpSpPr>
        <p:sp>
          <p:nvSpPr>
            <p:cNvPr id="6" name="TextBox 5"/>
            <p:cNvSpPr txBox="1"/>
            <p:nvPr/>
          </p:nvSpPr>
          <p:spPr>
            <a:xfrm>
              <a:off x="6338481" y="3828986"/>
              <a:ext cx="5247364" cy="2690098"/>
            </a:xfrm>
            <a:prstGeom prst="roundRect">
              <a:avLst/>
            </a:prstGeom>
            <a:solidFill>
              <a:srgbClr val="FF6600"/>
            </a:solidFill>
            <a:ln w="38100">
              <a:noFill/>
            </a:ln>
          </p:spPr>
          <p:txBody>
            <a:bodyPr wrap="square" rtlCol="0">
              <a:spAutoFit/>
            </a:bodyPr>
            <a:lstStyle/>
            <a:p>
              <a:pPr algn="ctr"/>
              <a:r>
                <a:rPr lang="en-US" sz="2800" dirty="0" smtClean="0">
                  <a:solidFill>
                    <a:schemeClr val="bg1"/>
                  </a:solidFill>
                </a:rPr>
                <a:t>Coming Soon: White Paper on Wellness Coaching in Higher Ed with information on starting and expanding programs</a:t>
              </a:r>
            </a:p>
            <a:p>
              <a:pPr algn="ctr"/>
              <a:endParaRPr lang="en-US" sz="4000" dirty="0">
                <a:solidFill>
                  <a:schemeClr val="bg1"/>
                </a:solidFill>
              </a:endParaRPr>
            </a:p>
          </p:txBody>
        </p:sp>
        <p:pic>
          <p:nvPicPr>
            <p:cNvPr id="7" name="Picture 6" descr="Image result for American college health association logo 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79240" y="5735219"/>
              <a:ext cx="3365846" cy="71775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995235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325" y="470297"/>
            <a:ext cx="11563350" cy="1325563"/>
          </a:xfrm>
        </p:spPr>
        <p:txBody>
          <a:bodyPr/>
          <a:lstStyle/>
          <a:p>
            <a:r>
              <a:rPr lang="en-US" dirty="0" smtClean="0"/>
              <a:t>Wellness Coaching in Higher Ed: </a:t>
            </a:r>
            <a:br>
              <a:rPr lang="en-US" dirty="0" smtClean="0"/>
            </a:br>
            <a:r>
              <a:rPr lang="en-US" dirty="0" smtClean="0"/>
              <a:t>Guiding Principles</a:t>
            </a:r>
            <a:endParaRPr lang="en-US" dirty="0"/>
          </a:p>
        </p:txBody>
      </p:sp>
      <p:graphicFrame>
        <p:nvGraphicFramePr>
          <p:cNvPr id="4" name="Diagram 3"/>
          <p:cNvGraphicFramePr/>
          <p:nvPr>
            <p:extLst>
              <p:ext uri="{D42A27DB-BD31-4B8C-83A1-F6EECF244321}">
                <p14:modId xmlns:p14="http://schemas.microsoft.com/office/powerpoint/2010/main" val="3268318905"/>
              </p:ext>
            </p:extLst>
          </p:nvPr>
        </p:nvGraphicFramePr>
        <p:xfrm>
          <a:off x="1173162" y="1439333"/>
          <a:ext cx="9845676"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34224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716113683"/>
              </p:ext>
            </p:extLst>
          </p:nvPr>
        </p:nvGraphicFramePr>
        <p:xfrm>
          <a:off x="381000" y="1110344"/>
          <a:ext cx="11447463" cy="4711020"/>
        </p:xfrm>
        <a:graphic>
          <a:graphicData uri="http://schemas.openxmlformats.org/drawingml/2006/chart">
            <c:chart xmlns:c="http://schemas.openxmlformats.org/drawingml/2006/chart" xmlns:r="http://schemas.openxmlformats.org/officeDocument/2006/relationships" r:id="rId3"/>
          </a:graphicData>
        </a:graphic>
      </p:graphicFrame>
      <p:sp>
        <p:nvSpPr>
          <p:cNvPr id="7" name="Title 6"/>
          <p:cNvSpPr>
            <a:spLocks noGrp="1"/>
          </p:cNvSpPr>
          <p:nvPr>
            <p:ph type="title"/>
          </p:nvPr>
        </p:nvSpPr>
        <p:spPr/>
        <p:txBody>
          <a:bodyPr/>
          <a:lstStyle/>
          <a:p>
            <a:r>
              <a:rPr lang="en-US" dirty="0" smtClean="0"/>
              <a:t>Program Growth</a:t>
            </a:r>
            <a:endParaRPr lang="en-US" dirty="0"/>
          </a:p>
        </p:txBody>
      </p:sp>
    </p:spTree>
    <p:extLst>
      <p:ext uri="{BB962C8B-B14F-4D97-AF65-F5344CB8AC3E}">
        <p14:creationId xmlns:p14="http://schemas.microsoft.com/office/powerpoint/2010/main" val="872009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Behavioral Action Plans</a:t>
            </a:r>
            <a:endParaRPr lang="en-US" dirty="0"/>
          </a:p>
        </p:txBody>
      </p:sp>
      <p:pic>
        <p:nvPicPr>
          <p:cNvPr id="4" name="Picture 3"/>
          <p:cNvPicPr>
            <a:picLocks noChangeAspect="1"/>
          </p:cNvPicPr>
          <p:nvPr/>
        </p:nvPicPr>
        <p:blipFill rotWithShape="1">
          <a:blip r:embed="rId3"/>
          <a:srcRect l="12064" t="20006" r="28705" b="3474"/>
          <a:stretch/>
        </p:blipFill>
        <p:spPr>
          <a:xfrm>
            <a:off x="179619" y="993197"/>
            <a:ext cx="6025243" cy="4865914"/>
          </a:xfrm>
          <a:prstGeom prst="rect">
            <a:avLst/>
          </a:prstGeom>
        </p:spPr>
      </p:pic>
      <p:sp>
        <p:nvSpPr>
          <p:cNvPr id="5" name="TextBox 4"/>
          <p:cNvSpPr txBox="1"/>
          <p:nvPr/>
        </p:nvSpPr>
        <p:spPr>
          <a:xfrm>
            <a:off x="6569979" y="1468171"/>
            <a:ext cx="5247364" cy="3915966"/>
          </a:xfrm>
          <a:prstGeom prst="roundRect">
            <a:avLst/>
          </a:prstGeom>
          <a:solidFill>
            <a:srgbClr val="FF6600"/>
          </a:solidFill>
          <a:ln w="38100">
            <a:noFill/>
          </a:ln>
        </p:spPr>
        <p:txBody>
          <a:bodyPr wrap="square" rtlCol="0">
            <a:spAutoFit/>
          </a:bodyPr>
          <a:lstStyle/>
          <a:p>
            <a:pPr algn="ctr"/>
            <a:r>
              <a:rPr lang="en-US" sz="2800" dirty="0">
                <a:solidFill>
                  <a:schemeClr val="bg1"/>
                </a:solidFill>
              </a:rPr>
              <a:t>“I like the personal coaching aspect and how they try to understand all </a:t>
            </a:r>
            <a:r>
              <a:rPr lang="en-US" sz="2800" dirty="0" smtClean="0">
                <a:solidFill>
                  <a:schemeClr val="bg1"/>
                </a:solidFill>
              </a:rPr>
              <a:t>of </a:t>
            </a:r>
            <a:r>
              <a:rPr lang="en-US" sz="2800" dirty="0">
                <a:solidFill>
                  <a:schemeClr val="bg1"/>
                </a:solidFill>
              </a:rPr>
              <a:t>the students life and perspective to make a personalized plan. Has really helped me be happier and overcome adversity.”</a:t>
            </a:r>
            <a:endParaRPr lang="en-US" sz="2800" dirty="0" smtClean="0">
              <a:solidFill>
                <a:schemeClr val="bg1"/>
              </a:solidFill>
            </a:endParaRPr>
          </a:p>
          <a:p>
            <a:pPr algn="ctr"/>
            <a:r>
              <a:rPr lang="en-US" sz="2800" dirty="0" smtClean="0">
                <a:solidFill>
                  <a:schemeClr val="bg1"/>
                </a:solidFill>
              </a:rPr>
              <a:t> – UF Student</a:t>
            </a:r>
            <a:endParaRPr lang="en-US" sz="2800" dirty="0">
              <a:solidFill>
                <a:schemeClr val="bg1"/>
              </a:solidFill>
            </a:endParaRPr>
          </a:p>
        </p:txBody>
      </p:sp>
    </p:spTree>
    <p:extLst>
      <p:ext uri="{BB962C8B-B14F-4D97-AF65-F5344CB8AC3E}">
        <p14:creationId xmlns:p14="http://schemas.microsoft.com/office/powerpoint/2010/main" val="148624481"/>
      </p:ext>
    </p:extLst>
  </p:cSld>
  <p:clrMapOvr>
    <a:masterClrMapping/>
  </p:clrMapOvr>
  <p:timing>
    <p:tnLst>
      <p:par>
        <p:cTn id="1" dur="indefinite" restart="never" nodeType="tmRoot"/>
      </p:par>
    </p:tnLst>
  </p:timing>
</p:sld>
</file>

<file path=ppt/theme/theme1.xml><?xml version="1.0" encoding="utf-8"?>
<a:theme xmlns:a="http://schemas.openxmlformats.org/drawingml/2006/main" name="IFAS_Res_Widescreen_Blue_temp">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ED7D31"/>
      </a:hlink>
      <a:folHlink>
        <a:srgbClr val="954F72"/>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IFAS_CALS_Widescreen_Blue_temp</Template>
  <TotalTime>5486</TotalTime>
  <Words>699</Words>
  <Application>Microsoft Office PowerPoint</Application>
  <PresentationFormat>Widescreen</PresentationFormat>
  <Paragraphs>99</Paragraphs>
  <Slides>12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MS PGothic</vt:lpstr>
      <vt:lpstr>Arial</vt:lpstr>
      <vt:lpstr>Calibri</vt:lpstr>
      <vt:lpstr>Calibri Light</vt:lpstr>
      <vt:lpstr>Century Gothic</vt:lpstr>
      <vt:lpstr>Lato</vt:lpstr>
      <vt:lpstr>Wingdings</vt:lpstr>
      <vt:lpstr>Wingdings 3</vt:lpstr>
      <vt:lpstr>IFAS_Res_Widescreen_Blue_temp</vt:lpstr>
      <vt:lpstr>Wellness Coaching as Preventative  Mental Health Support</vt:lpstr>
      <vt:lpstr>Coaching is Not Counseling</vt:lpstr>
      <vt:lpstr>Wellness Coaching: A Proactive Solution</vt:lpstr>
      <vt:lpstr>PowerPoint Presentation</vt:lpstr>
      <vt:lpstr>The Coaching Process</vt:lpstr>
      <vt:lpstr>UF Benchmarking: 30 Institutions</vt:lpstr>
      <vt:lpstr>Wellness Coaching in Higher Ed:  Guiding Principles</vt:lpstr>
      <vt:lpstr>Program Growth</vt:lpstr>
      <vt:lpstr>Behavioral Action Plans</vt:lpstr>
      <vt:lpstr>Behavior Change Measures</vt:lpstr>
      <vt:lpstr>Impact on GPA</vt:lpstr>
      <vt:lpstr>PowerPoint Presentation</vt:lpstr>
    </vt:vector>
  </TitlesOfParts>
  <Company>University of Florida Division of Housing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C. Webb</dc:creator>
  <cp:lastModifiedBy>Veras, John</cp:lastModifiedBy>
  <cp:revision>401</cp:revision>
  <cp:lastPrinted>2019-05-21T13:45:48Z</cp:lastPrinted>
  <dcterms:created xsi:type="dcterms:W3CDTF">2017-05-09T17:36:34Z</dcterms:created>
  <dcterms:modified xsi:type="dcterms:W3CDTF">2019-12-09T12:52:16Z</dcterms:modified>
</cp:coreProperties>
</file>